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8.xml" ContentType="application/vnd.openxmlformats-officedocument.drawingml.diagramData+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10.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11.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2.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6.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50" r:id="rId2"/>
    <p:sldId id="384" r:id="rId3"/>
    <p:sldId id="352" r:id="rId4"/>
    <p:sldId id="388" r:id="rId5"/>
    <p:sldId id="389" r:id="rId6"/>
    <p:sldId id="298" r:id="rId7"/>
    <p:sldId id="299" r:id="rId8"/>
    <p:sldId id="353" r:id="rId9"/>
    <p:sldId id="390" r:id="rId10"/>
    <p:sldId id="391" r:id="rId11"/>
    <p:sldId id="392" r:id="rId12"/>
    <p:sldId id="372" r:id="rId13"/>
    <p:sldId id="394" r:id="rId14"/>
    <p:sldId id="393" r:id="rId15"/>
    <p:sldId id="395" r:id="rId16"/>
    <p:sldId id="396" r:id="rId17"/>
    <p:sldId id="397" r:id="rId18"/>
    <p:sldId id="398" r:id="rId19"/>
    <p:sldId id="399" r:id="rId20"/>
    <p:sldId id="408" r:id="rId21"/>
    <p:sldId id="400" r:id="rId22"/>
    <p:sldId id="401" r:id="rId23"/>
    <p:sldId id="402" r:id="rId24"/>
    <p:sldId id="404" r:id="rId25"/>
    <p:sldId id="405" r:id="rId26"/>
    <p:sldId id="406" r:id="rId27"/>
    <p:sldId id="407"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9" r:id="rId48"/>
    <p:sldId id="351"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5024" autoAdjust="0"/>
  </p:normalViewPr>
  <p:slideViewPr>
    <p:cSldViewPr snapToGrid="0">
      <p:cViewPr>
        <p:scale>
          <a:sx n="66" d="100"/>
          <a:sy n="66" d="100"/>
        </p:scale>
        <p:origin x="48"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0.xml.rels><?xml version="1.0" encoding="UTF-8" standalone="yes"?>
<Relationships xmlns="http://schemas.openxmlformats.org/package/2006/relationships"><Relationship Id="rId1" Type="http://schemas.openxmlformats.org/officeDocument/2006/relationships/image" Target="../media/image64.gif"/></Relationships>
</file>

<file path=ppt/diagrams/_rels/data11.xml.rels><?xml version="1.0" encoding="UTF-8" standalone="yes"?>
<Relationships xmlns="http://schemas.openxmlformats.org/package/2006/relationships"><Relationship Id="rId1" Type="http://schemas.openxmlformats.org/officeDocument/2006/relationships/image" Target="../media/image65.png"/></Relationships>
</file>

<file path=ppt/diagrams/_rels/data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diagrams/_rels/data2.xml.rels><?xml version="1.0" encoding="UTF-8" standalone="yes"?>
<Relationships xmlns="http://schemas.openxmlformats.org/package/2006/relationships"><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image" Target="../media/image390.png"/></Relationships>
</file>

<file path=ppt/diagrams/_rels/data7.xml.rels><?xml version="1.0" encoding="UTF-8" standalone="yes"?>
<Relationships xmlns="http://schemas.openxmlformats.org/package/2006/relationships"><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61.png"/></Relationships>
</file>

<file path=ppt/diagrams/_rels/data9.xml.rels><?xml version="1.0" encoding="UTF-8" standalone="yes"?>
<Relationships xmlns="http://schemas.openxmlformats.org/package/2006/relationships"><Relationship Id="rId1" Type="http://schemas.openxmlformats.org/officeDocument/2006/relationships/image" Target="../media/image6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6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6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64.gif"/></Relationships>
</file>

<file path=ppt/diagrams/_rels/drawing9.xml.rels><?xml version="1.0" encoding="UTF-8" standalone="yes"?>
<Relationships xmlns="http://schemas.openxmlformats.org/package/2006/relationships"><Relationship Id="rId1"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D60DD-332B-4A8B-AF76-072D44C49C0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DF68C340-BF08-4701-93DA-5D30030E7F13}">
      <dgm:prSet phldrT="[Texto]" custT="1"/>
      <dgm:spPr/>
      <dgm:t>
        <a:bodyPr/>
        <a:lstStyle/>
        <a:p>
          <a:r>
            <a:rPr lang="es-ES" sz="4000" b="1" dirty="0">
              <a:solidFill>
                <a:schemeClr val="tx1"/>
              </a:solidFill>
            </a:rPr>
            <a:t>Justificación e Importancia</a:t>
          </a:r>
        </a:p>
      </dgm:t>
    </dgm:pt>
    <dgm:pt modelId="{837E6BBE-F4F2-4B24-B044-4EDA027D9E3F}" type="parTrans" cxnId="{813E391D-D160-446E-833F-0FF0543F0EA3}">
      <dgm:prSet/>
      <dgm:spPr/>
      <dgm:t>
        <a:bodyPr/>
        <a:lstStyle/>
        <a:p>
          <a:endParaRPr lang="es-ES" sz="3600" b="1">
            <a:solidFill>
              <a:schemeClr val="tx1"/>
            </a:solidFill>
          </a:endParaRPr>
        </a:p>
      </dgm:t>
    </dgm:pt>
    <dgm:pt modelId="{1BBFD19A-5B49-45DB-88F9-6EB22E134FF9}" type="sibTrans" cxnId="{813E391D-D160-446E-833F-0FF0543F0EA3}">
      <dgm:prSet/>
      <dgm:spPr/>
      <dgm:t>
        <a:bodyPr/>
        <a:lstStyle/>
        <a:p>
          <a:endParaRPr lang="es-ES" sz="3600" b="1">
            <a:solidFill>
              <a:schemeClr val="tx1"/>
            </a:solidFill>
          </a:endParaRPr>
        </a:p>
      </dgm:t>
    </dgm:pt>
    <dgm:pt modelId="{D555BAEB-E0C6-4972-87C0-2342B4E884CB}">
      <dgm:prSet custT="1"/>
      <dgm:spPr/>
      <dgm:t>
        <a:bodyPr/>
        <a:lstStyle/>
        <a:p>
          <a:r>
            <a:rPr lang="es-ES" sz="4000" b="1">
              <a:solidFill>
                <a:schemeClr val="tx1"/>
              </a:solidFill>
            </a:rPr>
            <a:t> Objetivos</a:t>
          </a:r>
          <a:endParaRPr lang="es-ES" sz="4000" b="1" dirty="0">
            <a:solidFill>
              <a:schemeClr val="tx1"/>
            </a:solidFill>
          </a:endParaRPr>
        </a:p>
      </dgm:t>
    </dgm:pt>
    <dgm:pt modelId="{27AF5393-2918-4020-A851-5F82E6EDF46B}" type="parTrans" cxnId="{CD499AEB-732C-45EA-94F6-7970F7B6E645}">
      <dgm:prSet/>
      <dgm:spPr/>
      <dgm:t>
        <a:bodyPr/>
        <a:lstStyle/>
        <a:p>
          <a:endParaRPr lang="es-ES" sz="3600" b="1">
            <a:solidFill>
              <a:schemeClr val="tx1"/>
            </a:solidFill>
          </a:endParaRPr>
        </a:p>
      </dgm:t>
    </dgm:pt>
    <dgm:pt modelId="{56445C9B-404C-4AAE-B9A5-717326B20175}" type="sibTrans" cxnId="{CD499AEB-732C-45EA-94F6-7970F7B6E645}">
      <dgm:prSet/>
      <dgm:spPr/>
      <dgm:t>
        <a:bodyPr/>
        <a:lstStyle/>
        <a:p>
          <a:endParaRPr lang="es-ES" sz="3600" b="1">
            <a:solidFill>
              <a:schemeClr val="tx1"/>
            </a:solidFill>
          </a:endParaRPr>
        </a:p>
      </dgm:t>
    </dgm:pt>
    <dgm:pt modelId="{D88DB4F9-8698-48A5-B935-EF53775D3464}">
      <dgm:prSet custT="1"/>
      <dgm:spPr/>
      <dgm:t>
        <a:bodyPr/>
        <a:lstStyle/>
        <a:p>
          <a:r>
            <a:rPr lang="es-ES" sz="4000" b="1">
              <a:solidFill>
                <a:schemeClr val="tx1"/>
              </a:solidFill>
            </a:rPr>
            <a:t>Marco Teórico</a:t>
          </a:r>
          <a:endParaRPr lang="es-ES" sz="4000" b="1" dirty="0">
            <a:solidFill>
              <a:schemeClr val="tx1"/>
            </a:solidFill>
          </a:endParaRPr>
        </a:p>
      </dgm:t>
    </dgm:pt>
    <dgm:pt modelId="{9E956D7C-B4F8-4EA0-9F56-3F67DB6E9FF4}" type="parTrans" cxnId="{0FB4349E-0B3F-4634-9DB5-405CDD1A450C}">
      <dgm:prSet/>
      <dgm:spPr/>
      <dgm:t>
        <a:bodyPr/>
        <a:lstStyle/>
        <a:p>
          <a:endParaRPr lang="es-ES" sz="3600" b="1">
            <a:solidFill>
              <a:schemeClr val="tx1"/>
            </a:solidFill>
          </a:endParaRPr>
        </a:p>
      </dgm:t>
    </dgm:pt>
    <dgm:pt modelId="{E9905763-28A6-4130-A9E9-E750F6561A26}" type="sibTrans" cxnId="{0FB4349E-0B3F-4634-9DB5-405CDD1A450C}">
      <dgm:prSet/>
      <dgm:spPr/>
      <dgm:t>
        <a:bodyPr/>
        <a:lstStyle/>
        <a:p>
          <a:endParaRPr lang="es-ES" sz="3600" b="1">
            <a:solidFill>
              <a:schemeClr val="tx1"/>
            </a:solidFill>
          </a:endParaRPr>
        </a:p>
      </dgm:t>
    </dgm:pt>
    <dgm:pt modelId="{1127A239-AB89-4427-BAB3-6416B7977F36}">
      <dgm:prSet custT="1"/>
      <dgm:spPr/>
      <dgm:t>
        <a:bodyPr/>
        <a:lstStyle/>
        <a:p>
          <a:r>
            <a:rPr lang="es-ES" sz="4000" b="1">
              <a:solidFill>
                <a:schemeClr val="tx1"/>
              </a:solidFill>
            </a:rPr>
            <a:t>Diseño</a:t>
          </a:r>
          <a:endParaRPr lang="es-ES" sz="4000" b="1" dirty="0">
            <a:solidFill>
              <a:schemeClr val="tx1"/>
            </a:solidFill>
          </a:endParaRPr>
        </a:p>
      </dgm:t>
    </dgm:pt>
    <dgm:pt modelId="{373F6431-E353-41D3-A94F-32876966FA01}" type="parTrans" cxnId="{3AE38D79-F2F9-4CA7-B7A4-B3F63DF01E1F}">
      <dgm:prSet/>
      <dgm:spPr/>
      <dgm:t>
        <a:bodyPr/>
        <a:lstStyle/>
        <a:p>
          <a:endParaRPr lang="es-ES" sz="3600" b="1">
            <a:solidFill>
              <a:schemeClr val="tx1"/>
            </a:solidFill>
          </a:endParaRPr>
        </a:p>
      </dgm:t>
    </dgm:pt>
    <dgm:pt modelId="{C092F70F-16F0-4DB9-8B18-D2BE472A7E83}" type="sibTrans" cxnId="{3AE38D79-F2F9-4CA7-B7A4-B3F63DF01E1F}">
      <dgm:prSet/>
      <dgm:spPr/>
      <dgm:t>
        <a:bodyPr/>
        <a:lstStyle/>
        <a:p>
          <a:endParaRPr lang="es-ES" sz="3600" b="1">
            <a:solidFill>
              <a:schemeClr val="tx1"/>
            </a:solidFill>
          </a:endParaRPr>
        </a:p>
      </dgm:t>
    </dgm:pt>
    <dgm:pt modelId="{B3E8F3A8-88A2-428C-8F75-1A8D2F615FF3}">
      <dgm:prSet custT="1"/>
      <dgm:spPr/>
      <dgm:t>
        <a:bodyPr/>
        <a:lstStyle/>
        <a:p>
          <a:r>
            <a:rPr lang="es-ES" sz="4000" b="1">
              <a:solidFill>
                <a:schemeClr val="tx1"/>
              </a:solidFill>
            </a:rPr>
            <a:t>Resultados</a:t>
          </a:r>
          <a:endParaRPr lang="es-ES" sz="4000" b="1" dirty="0">
            <a:solidFill>
              <a:schemeClr val="tx1"/>
            </a:solidFill>
          </a:endParaRPr>
        </a:p>
      </dgm:t>
    </dgm:pt>
    <dgm:pt modelId="{DD72E766-42C3-4997-8874-E0FF035AA565}" type="parTrans" cxnId="{AA3FB5DC-2511-46DD-B216-2952B52295CD}">
      <dgm:prSet/>
      <dgm:spPr/>
      <dgm:t>
        <a:bodyPr/>
        <a:lstStyle/>
        <a:p>
          <a:endParaRPr lang="es-ES" sz="3600" b="1">
            <a:solidFill>
              <a:schemeClr val="tx1"/>
            </a:solidFill>
          </a:endParaRPr>
        </a:p>
      </dgm:t>
    </dgm:pt>
    <dgm:pt modelId="{7C2DA173-6A89-4407-8C6C-058752CD3BE6}" type="sibTrans" cxnId="{AA3FB5DC-2511-46DD-B216-2952B52295CD}">
      <dgm:prSet/>
      <dgm:spPr/>
      <dgm:t>
        <a:bodyPr/>
        <a:lstStyle/>
        <a:p>
          <a:endParaRPr lang="es-ES" sz="3600" b="1">
            <a:solidFill>
              <a:schemeClr val="tx1"/>
            </a:solidFill>
          </a:endParaRPr>
        </a:p>
      </dgm:t>
    </dgm:pt>
    <dgm:pt modelId="{12306F0E-4F73-408C-B22D-ECB307227A2C}">
      <dgm:prSet custT="1"/>
      <dgm:spPr/>
      <dgm:t>
        <a:bodyPr/>
        <a:lstStyle/>
        <a:p>
          <a:r>
            <a:rPr lang="es-ES" sz="4000" b="1">
              <a:solidFill>
                <a:schemeClr val="tx1"/>
              </a:solidFill>
            </a:rPr>
            <a:t>Conclusiones</a:t>
          </a:r>
          <a:endParaRPr lang="es-ES" sz="4000" b="1" dirty="0">
            <a:solidFill>
              <a:schemeClr val="tx1"/>
            </a:solidFill>
          </a:endParaRPr>
        </a:p>
      </dgm:t>
    </dgm:pt>
    <dgm:pt modelId="{B57E3885-7DC7-4074-8EEA-8A9F504A2818}" type="parTrans" cxnId="{8D685509-7418-4332-8142-DD4E87B8C1AA}">
      <dgm:prSet/>
      <dgm:spPr/>
      <dgm:t>
        <a:bodyPr/>
        <a:lstStyle/>
        <a:p>
          <a:endParaRPr lang="es-ES" sz="3600" b="1">
            <a:solidFill>
              <a:schemeClr val="tx1"/>
            </a:solidFill>
          </a:endParaRPr>
        </a:p>
      </dgm:t>
    </dgm:pt>
    <dgm:pt modelId="{86945BEA-44BD-40A1-9BF7-39239B80870C}" type="sibTrans" cxnId="{8D685509-7418-4332-8142-DD4E87B8C1AA}">
      <dgm:prSet/>
      <dgm:spPr/>
      <dgm:t>
        <a:bodyPr/>
        <a:lstStyle/>
        <a:p>
          <a:endParaRPr lang="es-ES" sz="3600" b="1">
            <a:solidFill>
              <a:schemeClr val="tx1"/>
            </a:solidFill>
          </a:endParaRPr>
        </a:p>
      </dgm:t>
    </dgm:pt>
    <dgm:pt modelId="{FA0DAB78-6F03-4008-8626-6AEEB9305CBC}" type="pres">
      <dgm:prSet presAssocID="{977D60DD-332B-4A8B-AF76-072D44C49C09}" presName="Name0" presStyleCnt="0">
        <dgm:presLayoutVars>
          <dgm:chMax val="7"/>
          <dgm:chPref val="7"/>
          <dgm:dir/>
        </dgm:presLayoutVars>
      </dgm:prSet>
      <dgm:spPr/>
    </dgm:pt>
    <dgm:pt modelId="{4ACCDAEF-ECE0-4BB7-BEF3-0A54BB8E911D}" type="pres">
      <dgm:prSet presAssocID="{977D60DD-332B-4A8B-AF76-072D44C49C09}" presName="Name1" presStyleCnt="0"/>
      <dgm:spPr/>
    </dgm:pt>
    <dgm:pt modelId="{66F7A2BE-FC61-482B-85DE-878BD68284EA}" type="pres">
      <dgm:prSet presAssocID="{977D60DD-332B-4A8B-AF76-072D44C49C09}" presName="cycle" presStyleCnt="0"/>
      <dgm:spPr/>
    </dgm:pt>
    <dgm:pt modelId="{E08D8772-260E-4D8C-9599-BEED3F4E0FAC}" type="pres">
      <dgm:prSet presAssocID="{977D60DD-332B-4A8B-AF76-072D44C49C09}" presName="srcNode" presStyleLbl="node1" presStyleIdx="0" presStyleCnt="6"/>
      <dgm:spPr/>
    </dgm:pt>
    <dgm:pt modelId="{9D39E27C-8F55-4E0A-AD56-23C4A9C433B1}" type="pres">
      <dgm:prSet presAssocID="{977D60DD-332B-4A8B-AF76-072D44C49C09}" presName="conn" presStyleLbl="parChTrans1D2" presStyleIdx="0" presStyleCnt="1"/>
      <dgm:spPr/>
    </dgm:pt>
    <dgm:pt modelId="{49BCE1A5-4DB3-431A-9DD2-70EE0BE8CDAE}" type="pres">
      <dgm:prSet presAssocID="{977D60DD-332B-4A8B-AF76-072D44C49C09}" presName="extraNode" presStyleLbl="node1" presStyleIdx="0" presStyleCnt="6"/>
      <dgm:spPr/>
    </dgm:pt>
    <dgm:pt modelId="{2F600E0A-F893-4B22-88E2-EABE8F09C39A}" type="pres">
      <dgm:prSet presAssocID="{977D60DD-332B-4A8B-AF76-072D44C49C09}" presName="dstNode" presStyleLbl="node1" presStyleIdx="0" presStyleCnt="6"/>
      <dgm:spPr/>
    </dgm:pt>
    <dgm:pt modelId="{C0CC2092-8617-48C2-9D57-514736D6550E}" type="pres">
      <dgm:prSet presAssocID="{DF68C340-BF08-4701-93DA-5D30030E7F13}" presName="text_1" presStyleLbl="node1" presStyleIdx="0" presStyleCnt="6">
        <dgm:presLayoutVars>
          <dgm:bulletEnabled val="1"/>
        </dgm:presLayoutVars>
      </dgm:prSet>
      <dgm:spPr/>
    </dgm:pt>
    <dgm:pt modelId="{4FA2DB2F-402A-4A89-8FF6-C34BCD8D5DB5}" type="pres">
      <dgm:prSet presAssocID="{DF68C340-BF08-4701-93DA-5D30030E7F13}" presName="accent_1" presStyleCnt="0"/>
      <dgm:spPr/>
    </dgm:pt>
    <dgm:pt modelId="{117D1A99-74FF-45EA-A573-5EE9F5F881E6}" type="pres">
      <dgm:prSet presAssocID="{DF68C340-BF08-4701-93DA-5D30030E7F13}" presName="accentRepeatNode" presStyleLbl="solidFgAcc1" presStyleIdx="0" presStyleCnt="6"/>
      <dgm:spPr/>
    </dgm:pt>
    <dgm:pt modelId="{098B4FAA-1516-4E2C-9993-0BC639CC4E5D}" type="pres">
      <dgm:prSet presAssocID="{D555BAEB-E0C6-4972-87C0-2342B4E884CB}" presName="text_2" presStyleLbl="node1" presStyleIdx="1" presStyleCnt="6">
        <dgm:presLayoutVars>
          <dgm:bulletEnabled val="1"/>
        </dgm:presLayoutVars>
      </dgm:prSet>
      <dgm:spPr/>
    </dgm:pt>
    <dgm:pt modelId="{6867D4E3-6FE2-4366-AC24-8D927C73271B}" type="pres">
      <dgm:prSet presAssocID="{D555BAEB-E0C6-4972-87C0-2342B4E884CB}" presName="accent_2" presStyleCnt="0"/>
      <dgm:spPr/>
    </dgm:pt>
    <dgm:pt modelId="{D0C6B840-7AAA-473D-A2F2-FBD50FF39C8D}" type="pres">
      <dgm:prSet presAssocID="{D555BAEB-E0C6-4972-87C0-2342B4E884CB}" presName="accentRepeatNode" presStyleLbl="solidFgAcc1" presStyleIdx="1" presStyleCnt="6"/>
      <dgm:spPr/>
    </dgm:pt>
    <dgm:pt modelId="{61D90949-DF34-4FA3-88DD-2F9AFCFB813A}" type="pres">
      <dgm:prSet presAssocID="{D88DB4F9-8698-48A5-B935-EF53775D3464}" presName="text_3" presStyleLbl="node1" presStyleIdx="2" presStyleCnt="6">
        <dgm:presLayoutVars>
          <dgm:bulletEnabled val="1"/>
        </dgm:presLayoutVars>
      </dgm:prSet>
      <dgm:spPr/>
    </dgm:pt>
    <dgm:pt modelId="{022B6624-CEFE-4223-A672-FBE498E23C39}" type="pres">
      <dgm:prSet presAssocID="{D88DB4F9-8698-48A5-B935-EF53775D3464}" presName="accent_3" presStyleCnt="0"/>
      <dgm:spPr/>
    </dgm:pt>
    <dgm:pt modelId="{2CE22296-E3B5-4A0E-B2B6-9BBD1205A711}" type="pres">
      <dgm:prSet presAssocID="{D88DB4F9-8698-48A5-B935-EF53775D3464}" presName="accentRepeatNode" presStyleLbl="solidFgAcc1" presStyleIdx="2" presStyleCnt="6"/>
      <dgm:spPr/>
    </dgm:pt>
    <dgm:pt modelId="{BFE4E124-5796-43A1-BE21-F493C357132E}" type="pres">
      <dgm:prSet presAssocID="{1127A239-AB89-4427-BAB3-6416B7977F36}" presName="text_4" presStyleLbl="node1" presStyleIdx="3" presStyleCnt="6">
        <dgm:presLayoutVars>
          <dgm:bulletEnabled val="1"/>
        </dgm:presLayoutVars>
      </dgm:prSet>
      <dgm:spPr/>
    </dgm:pt>
    <dgm:pt modelId="{17032BCC-33A5-4316-8898-CFF52AA454EA}" type="pres">
      <dgm:prSet presAssocID="{1127A239-AB89-4427-BAB3-6416B7977F36}" presName="accent_4" presStyleCnt="0"/>
      <dgm:spPr/>
    </dgm:pt>
    <dgm:pt modelId="{2AF3D0FC-7E28-44B8-9213-A94E142B2AF1}" type="pres">
      <dgm:prSet presAssocID="{1127A239-AB89-4427-BAB3-6416B7977F36}" presName="accentRepeatNode" presStyleLbl="solidFgAcc1" presStyleIdx="3" presStyleCnt="6"/>
      <dgm:spPr/>
    </dgm:pt>
    <dgm:pt modelId="{974E409A-FFF0-4631-9873-D6F96D452061}" type="pres">
      <dgm:prSet presAssocID="{B3E8F3A8-88A2-428C-8F75-1A8D2F615FF3}" presName="text_5" presStyleLbl="node1" presStyleIdx="4" presStyleCnt="6">
        <dgm:presLayoutVars>
          <dgm:bulletEnabled val="1"/>
        </dgm:presLayoutVars>
      </dgm:prSet>
      <dgm:spPr/>
    </dgm:pt>
    <dgm:pt modelId="{8D379C75-BAAC-4738-807B-89BE15B4E962}" type="pres">
      <dgm:prSet presAssocID="{B3E8F3A8-88A2-428C-8F75-1A8D2F615FF3}" presName="accent_5" presStyleCnt="0"/>
      <dgm:spPr/>
    </dgm:pt>
    <dgm:pt modelId="{120131FE-49CA-43F2-B011-1580A8B3A8D9}" type="pres">
      <dgm:prSet presAssocID="{B3E8F3A8-88A2-428C-8F75-1A8D2F615FF3}" presName="accentRepeatNode" presStyleLbl="solidFgAcc1" presStyleIdx="4" presStyleCnt="6"/>
      <dgm:spPr/>
    </dgm:pt>
    <dgm:pt modelId="{67D960A7-F46C-4981-B382-9680F306BDDD}" type="pres">
      <dgm:prSet presAssocID="{12306F0E-4F73-408C-B22D-ECB307227A2C}" presName="text_6" presStyleLbl="node1" presStyleIdx="5" presStyleCnt="6">
        <dgm:presLayoutVars>
          <dgm:bulletEnabled val="1"/>
        </dgm:presLayoutVars>
      </dgm:prSet>
      <dgm:spPr/>
    </dgm:pt>
    <dgm:pt modelId="{81791DD0-22AD-48ED-B257-46D55D1768F1}" type="pres">
      <dgm:prSet presAssocID="{12306F0E-4F73-408C-B22D-ECB307227A2C}" presName="accent_6" presStyleCnt="0"/>
      <dgm:spPr/>
    </dgm:pt>
    <dgm:pt modelId="{0863DE17-4B45-4FFC-80E6-00D160E73E71}" type="pres">
      <dgm:prSet presAssocID="{12306F0E-4F73-408C-B22D-ECB307227A2C}" presName="accentRepeatNode" presStyleLbl="solidFgAcc1" presStyleIdx="5" presStyleCnt="6"/>
      <dgm:spPr/>
    </dgm:pt>
  </dgm:ptLst>
  <dgm:cxnLst>
    <dgm:cxn modelId="{758E3306-6E46-4795-A989-1B2F8E1A278A}" type="presOf" srcId="{B3E8F3A8-88A2-428C-8F75-1A8D2F615FF3}" destId="{974E409A-FFF0-4631-9873-D6F96D452061}" srcOrd="0" destOrd="0" presId="urn:microsoft.com/office/officeart/2008/layout/VerticalCurvedList"/>
    <dgm:cxn modelId="{8D685509-7418-4332-8142-DD4E87B8C1AA}" srcId="{977D60DD-332B-4A8B-AF76-072D44C49C09}" destId="{12306F0E-4F73-408C-B22D-ECB307227A2C}" srcOrd="5" destOrd="0" parTransId="{B57E3885-7DC7-4074-8EEA-8A9F504A2818}" sibTransId="{86945BEA-44BD-40A1-9BF7-39239B80870C}"/>
    <dgm:cxn modelId="{813E391D-D160-446E-833F-0FF0543F0EA3}" srcId="{977D60DD-332B-4A8B-AF76-072D44C49C09}" destId="{DF68C340-BF08-4701-93DA-5D30030E7F13}" srcOrd="0" destOrd="0" parTransId="{837E6BBE-F4F2-4B24-B044-4EDA027D9E3F}" sibTransId="{1BBFD19A-5B49-45DB-88F9-6EB22E134FF9}"/>
    <dgm:cxn modelId="{F987FB68-B2C0-44B9-876A-0AD4D76D9B90}" type="presOf" srcId="{D88DB4F9-8698-48A5-B935-EF53775D3464}" destId="{61D90949-DF34-4FA3-88DD-2F9AFCFB813A}" srcOrd="0" destOrd="0" presId="urn:microsoft.com/office/officeart/2008/layout/VerticalCurvedList"/>
    <dgm:cxn modelId="{210EA26E-3754-4C7A-AFD1-B54B90779C1E}" type="presOf" srcId="{D555BAEB-E0C6-4972-87C0-2342B4E884CB}" destId="{098B4FAA-1516-4E2C-9993-0BC639CC4E5D}" srcOrd="0" destOrd="0" presId="urn:microsoft.com/office/officeart/2008/layout/VerticalCurvedList"/>
    <dgm:cxn modelId="{3AE38D79-F2F9-4CA7-B7A4-B3F63DF01E1F}" srcId="{977D60DD-332B-4A8B-AF76-072D44C49C09}" destId="{1127A239-AB89-4427-BAB3-6416B7977F36}" srcOrd="3" destOrd="0" parTransId="{373F6431-E353-41D3-A94F-32876966FA01}" sibTransId="{C092F70F-16F0-4DB9-8B18-D2BE472A7E83}"/>
    <dgm:cxn modelId="{0FB4349E-0B3F-4634-9DB5-405CDD1A450C}" srcId="{977D60DD-332B-4A8B-AF76-072D44C49C09}" destId="{D88DB4F9-8698-48A5-B935-EF53775D3464}" srcOrd="2" destOrd="0" parTransId="{9E956D7C-B4F8-4EA0-9F56-3F67DB6E9FF4}" sibTransId="{E9905763-28A6-4130-A9E9-E750F6561A26}"/>
    <dgm:cxn modelId="{DED971A5-CCD6-4985-BE6C-9FEC0C5DF62C}" type="presOf" srcId="{12306F0E-4F73-408C-B22D-ECB307227A2C}" destId="{67D960A7-F46C-4981-B382-9680F306BDDD}" srcOrd="0" destOrd="0" presId="urn:microsoft.com/office/officeart/2008/layout/VerticalCurvedList"/>
    <dgm:cxn modelId="{1BDF83BF-C05A-410A-BC93-5BA59012A298}" type="presOf" srcId="{977D60DD-332B-4A8B-AF76-072D44C49C09}" destId="{FA0DAB78-6F03-4008-8626-6AEEB9305CBC}" srcOrd="0" destOrd="0" presId="urn:microsoft.com/office/officeart/2008/layout/VerticalCurvedList"/>
    <dgm:cxn modelId="{1B1173C9-3197-4684-A1E4-7996B61205E9}" type="presOf" srcId="{1127A239-AB89-4427-BAB3-6416B7977F36}" destId="{BFE4E124-5796-43A1-BE21-F493C357132E}" srcOrd="0" destOrd="0" presId="urn:microsoft.com/office/officeart/2008/layout/VerticalCurvedList"/>
    <dgm:cxn modelId="{AA3FB5DC-2511-46DD-B216-2952B52295CD}" srcId="{977D60DD-332B-4A8B-AF76-072D44C49C09}" destId="{B3E8F3A8-88A2-428C-8F75-1A8D2F615FF3}" srcOrd="4" destOrd="0" parTransId="{DD72E766-42C3-4997-8874-E0FF035AA565}" sibTransId="{7C2DA173-6A89-4407-8C6C-058752CD3BE6}"/>
    <dgm:cxn modelId="{AB6E9BDE-DD23-450E-89C0-AFDBBA1976BB}" type="presOf" srcId="{1BBFD19A-5B49-45DB-88F9-6EB22E134FF9}" destId="{9D39E27C-8F55-4E0A-AD56-23C4A9C433B1}" srcOrd="0" destOrd="0" presId="urn:microsoft.com/office/officeart/2008/layout/VerticalCurvedList"/>
    <dgm:cxn modelId="{226B26E5-0108-4C94-AC24-C99777C42142}" type="presOf" srcId="{DF68C340-BF08-4701-93DA-5D30030E7F13}" destId="{C0CC2092-8617-48C2-9D57-514736D6550E}" srcOrd="0" destOrd="0" presId="urn:microsoft.com/office/officeart/2008/layout/VerticalCurvedList"/>
    <dgm:cxn modelId="{CD499AEB-732C-45EA-94F6-7970F7B6E645}" srcId="{977D60DD-332B-4A8B-AF76-072D44C49C09}" destId="{D555BAEB-E0C6-4972-87C0-2342B4E884CB}" srcOrd="1" destOrd="0" parTransId="{27AF5393-2918-4020-A851-5F82E6EDF46B}" sibTransId="{56445C9B-404C-4AAE-B9A5-717326B20175}"/>
    <dgm:cxn modelId="{FDE6981F-0144-454C-93AE-E6D40D9175FB}" type="presParOf" srcId="{FA0DAB78-6F03-4008-8626-6AEEB9305CBC}" destId="{4ACCDAEF-ECE0-4BB7-BEF3-0A54BB8E911D}" srcOrd="0" destOrd="0" presId="urn:microsoft.com/office/officeart/2008/layout/VerticalCurvedList"/>
    <dgm:cxn modelId="{3B32FA2B-ED72-46CD-B0E4-1B68994A9241}" type="presParOf" srcId="{4ACCDAEF-ECE0-4BB7-BEF3-0A54BB8E911D}" destId="{66F7A2BE-FC61-482B-85DE-878BD68284EA}" srcOrd="0" destOrd="0" presId="urn:microsoft.com/office/officeart/2008/layout/VerticalCurvedList"/>
    <dgm:cxn modelId="{CAF6F2CE-3CE3-4D8E-8962-BDC138C08867}" type="presParOf" srcId="{66F7A2BE-FC61-482B-85DE-878BD68284EA}" destId="{E08D8772-260E-4D8C-9599-BEED3F4E0FAC}" srcOrd="0" destOrd="0" presId="urn:microsoft.com/office/officeart/2008/layout/VerticalCurvedList"/>
    <dgm:cxn modelId="{C4B079D7-9391-4AEC-B73F-F717A3FF2A10}" type="presParOf" srcId="{66F7A2BE-FC61-482B-85DE-878BD68284EA}" destId="{9D39E27C-8F55-4E0A-AD56-23C4A9C433B1}" srcOrd="1" destOrd="0" presId="urn:microsoft.com/office/officeart/2008/layout/VerticalCurvedList"/>
    <dgm:cxn modelId="{AC2D7D8E-572A-4C5E-B51E-511FA0E8A002}" type="presParOf" srcId="{66F7A2BE-FC61-482B-85DE-878BD68284EA}" destId="{49BCE1A5-4DB3-431A-9DD2-70EE0BE8CDAE}" srcOrd="2" destOrd="0" presId="urn:microsoft.com/office/officeart/2008/layout/VerticalCurvedList"/>
    <dgm:cxn modelId="{BDB54384-72A4-42FE-84D2-47D4EFBF7922}" type="presParOf" srcId="{66F7A2BE-FC61-482B-85DE-878BD68284EA}" destId="{2F600E0A-F893-4B22-88E2-EABE8F09C39A}" srcOrd="3" destOrd="0" presId="urn:microsoft.com/office/officeart/2008/layout/VerticalCurvedList"/>
    <dgm:cxn modelId="{185B42C9-FFF9-4409-A895-B14EE6E79A95}" type="presParOf" srcId="{4ACCDAEF-ECE0-4BB7-BEF3-0A54BB8E911D}" destId="{C0CC2092-8617-48C2-9D57-514736D6550E}" srcOrd="1" destOrd="0" presId="urn:microsoft.com/office/officeart/2008/layout/VerticalCurvedList"/>
    <dgm:cxn modelId="{442DBF8A-16A9-4991-B6CE-732C0C414716}" type="presParOf" srcId="{4ACCDAEF-ECE0-4BB7-BEF3-0A54BB8E911D}" destId="{4FA2DB2F-402A-4A89-8FF6-C34BCD8D5DB5}" srcOrd="2" destOrd="0" presId="urn:microsoft.com/office/officeart/2008/layout/VerticalCurvedList"/>
    <dgm:cxn modelId="{FFD1C775-B647-438E-A9DF-F73B9F7D4223}" type="presParOf" srcId="{4FA2DB2F-402A-4A89-8FF6-C34BCD8D5DB5}" destId="{117D1A99-74FF-45EA-A573-5EE9F5F881E6}" srcOrd="0" destOrd="0" presId="urn:microsoft.com/office/officeart/2008/layout/VerticalCurvedList"/>
    <dgm:cxn modelId="{4AA09181-9D01-4CA1-8273-DAA550853460}" type="presParOf" srcId="{4ACCDAEF-ECE0-4BB7-BEF3-0A54BB8E911D}" destId="{098B4FAA-1516-4E2C-9993-0BC639CC4E5D}" srcOrd="3" destOrd="0" presId="urn:microsoft.com/office/officeart/2008/layout/VerticalCurvedList"/>
    <dgm:cxn modelId="{973F7A6E-AF45-44DD-81B3-CDA632FBDB52}" type="presParOf" srcId="{4ACCDAEF-ECE0-4BB7-BEF3-0A54BB8E911D}" destId="{6867D4E3-6FE2-4366-AC24-8D927C73271B}" srcOrd="4" destOrd="0" presId="urn:microsoft.com/office/officeart/2008/layout/VerticalCurvedList"/>
    <dgm:cxn modelId="{3DDBD17B-832D-4FE0-B4AD-B3B0C7DE64F3}" type="presParOf" srcId="{6867D4E3-6FE2-4366-AC24-8D927C73271B}" destId="{D0C6B840-7AAA-473D-A2F2-FBD50FF39C8D}" srcOrd="0" destOrd="0" presId="urn:microsoft.com/office/officeart/2008/layout/VerticalCurvedList"/>
    <dgm:cxn modelId="{773E67D5-7A84-4D8A-9478-58FEAA38BFDC}" type="presParOf" srcId="{4ACCDAEF-ECE0-4BB7-BEF3-0A54BB8E911D}" destId="{61D90949-DF34-4FA3-88DD-2F9AFCFB813A}" srcOrd="5" destOrd="0" presId="urn:microsoft.com/office/officeart/2008/layout/VerticalCurvedList"/>
    <dgm:cxn modelId="{D5EBE9E1-AB5A-4A72-B65D-1498A9DFD0D4}" type="presParOf" srcId="{4ACCDAEF-ECE0-4BB7-BEF3-0A54BB8E911D}" destId="{022B6624-CEFE-4223-A672-FBE498E23C39}" srcOrd="6" destOrd="0" presId="urn:microsoft.com/office/officeart/2008/layout/VerticalCurvedList"/>
    <dgm:cxn modelId="{5485116E-3B65-4FBD-8C8C-88FD00CF7910}" type="presParOf" srcId="{022B6624-CEFE-4223-A672-FBE498E23C39}" destId="{2CE22296-E3B5-4A0E-B2B6-9BBD1205A711}" srcOrd="0" destOrd="0" presId="urn:microsoft.com/office/officeart/2008/layout/VerticalCurvedList"/>
    <dgm:cxn modelId="{43710A82-CD92-46B5-8642-FB31E9C33C0E}" type="presParOf" srcId="{4ACCDAEF-ECE0-4BB7-BEF3-0A54BB8E911D}" destId="{BFE4E124-5796-43A1-BE21-F493C357132E}" srcOrd="7" destOrd="0" presId="urn:microsoft.com/office/officeart/2008/layout/VerticalCurvedList"/>
    <dgm:cxn modelId="{6D85C567-B179-46C5-818D-0035DC559FD5}" type="presParOf" srcId="{4ACCDAEF-ECE0-4BB7-BEF3-0A54BB8E911D}" destId="{17032BCC-33A5-4316-8898-CFF52AA454EA}" srcOrd="8" destOrd="0" presId="urn:microsoft.com/office/officeart/2008/layout/VerticalCurvedList"/>
    <dgm:cxn modelId="{E5F3990E-46DE-4028-A42C-632B0CF263BD}" type="presParOf" srcId="{17032BCC-33A5-4316-8898-CFF52AA454EA}" destId="{2AF3D0FC-7E28-44B8-9213-A94E142B2AF1}" srcOrd="0" destOrd="0" presId="urn:microsoft.com/office/officeart/2008/layout/VerticalCurvedList"/>
    <dgm:cxn modelId="{77E58043-1C48-4625-B53A-DC54897D5FE9}" type="presParOf" srcId="{4ACCDAEF-ECE0-4BB7-BEF3-0A54BB8E911D}" destId="{974E409A-FFF0-4631-9873-D6F96D452061}" srcOrd="9" destOrd="0" presId="urn:microsoft.com/office/officeart/2008/layout/VerticalCurvedList"/>
    <dgm:cxn modelId="{AA66BA3F-070D-4CBB-B50F-E371466BCB65}" type="presParOf" srcId="{4ACCDAEF-ECE0-4BB7-BEF3-0A54BB8E911D}" destId="{8D379C75-BAAC-4738-807B-89BE15B4E962}" srcOrd="10" destOrd="0" presId="urn:microsoft.com/office/officeart/2008/layout/VerticalCurvedList"/>
    <dgm:cxn modelId="{371DED17-C4EA-4BDA-8697-CD5610B37D23}" type="presParOf" srcId="{8D379C75-BAAC-4738-807B-89BE15B4E962}" destId="{120131FE-49CA-43F2-B011-1580A8B3A8D9}" srcOrd="0" destOrd="0" presId="urn:microsoft.com/office/officeart/2008/layout/VerticalCurvedList"/>
    <dgm:cxn modelId="{885E6FF1-B84D-4566-9A8F-C54296AE7670}" type="presParOf" srcId="{4ACCDAEF-ECE0-4BB7-BEF3-0A54BB8E911D}" destId="{67D960A7-F46C-4981-B382-9680F306BDDD}" srcOrd="11" destOrd="0" presId="urn:microsoft.com/office/officeart/2008/layout/VerticalCurvedList"/>
    <dgm:cxn modelId="{EEFF0DCE-796F-497C-A45F-EF41AAF5DF63}" type="presParOf" srcId="{4ACCDAEF-ECE0-4BB7-BEF3-0A54BB8E911D}" destId="{81791DD0-22AD-48ED-B257-46D55D1768F1}" srcOrd="12" destOrd="0" presId="urn:microsoft.com/office/officeart/2008/layout/VerticalCurvedList"/>
    <dgm:cxn modelId="{9EE3D23D-9D24-41CD-BB68-410282B5784E}" type="presParOf" srcId="{81791DD0-22AD-48ED-B257-46D55D1768F1}" destId="{0863DE17-4B45-4FFC-80E6-00D160E73E7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BB11AFF5-A968-4864-9026-CE0985A451C4}">
      <dgm:prSet/>
      <dgm:spPr/>
      <dgm:t>
        <a:bodyPr/>
        <a:lstStyle/>
        <a:p>
          <a:pPr algn="just"/>
          <a:r>
            <a:rPr lang="es-ES" dirty="0"/>
            <a:t>Las pérdidas encontradas se basan en la construcción del dispositivo, dado que al trabajar en alta frecuencia y estar su tamaño en el orden de los milímetros requiere una perfección en su construcción.  Un factor principal en las pérdidas son las vías metalizadas, donde para mejorar su respuesta se trató de rellenar mediante un baño de suelda a 400°, sin embargo no se puede asegurar que este se encuentre relleno en su totalidad por tal motivo las ondas electromagnéticas no se confinaron completamente en el sustrato RT Duroid 5880 presentándose fugas de campo eléctrico y presentándose el efecto skin Depth al no cumplir con el grosor de los cilindros requerido y también con las pérdidas eléctricas obtenidos por la calidad de las soldaduras de los conectores SMA. </a:t>
          </a:r>
        </a:p>
      </dgm:t>
    </dgm:pt>
    <dgm:pt modelId="{08A85979-3C0D-4A31-AE04-FF770CBE7CD4}" type="sibTrans" cxnId="{5FC5455D-DEAE-46D3-B816-89814AB1C43E}">
      <dgm:prSet/>
      <dgm:spPr/>
      <dgm:t>
        <a:bodyPr/>
        <a:lstStyle/>
        <a:p>
          <a:endParaRPr lang="es-ES"/>
        </a:p>
      </dgm:t>
    </dgm:pt>
    <dgm:pt modelId="{DA9D4271-5FF7-4C1C-8E1F-9F2FB690411F}" type="parTrans" cxnId="{5FC5455D-DEAE-46D3-B816-89814AB1C43E}">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1"/>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1"/>
      <dgm:spPr/>
    </dgm:pt>
    <dgm:pt modelId="{9FB28419-4B66-4CE0-8142-655B59A4783F}" type="pres">
      <dgm:prSet presAssocID="{E69A1160-F3A9-4888-83D8-5D2D296CD28C}" presName="dstNode" presStyleLbl="node1" presStyleIdx="0" presStyleCnt="1"/>
      <dgm:spPr/>
    </dgm:pt>
    <dgm:pt modelId="{9776A407-2FAD-4ADF-9CBA-C46C6489FA5E}" type="pres">
      <dgm:prSet presAssocID="{BB11AFF5-A968-4864-9026-CE0985A451C4}" presName="text_1" presStyleLbl="node1" presStyleIdx="0" presStyleCnt="1" custScaleY="148647">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1" custLinFactNeighborX="-17632" custLinFactNeighborY="-2173"/>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BB11AFF5-A968-4864-9026-CE0985A451C4}">
      <dgm:prSet/>
      <dgm:spPr/>
      <dgm:t>
        <a:bodyPr/>
        <a:lstStyle/>
        <a:p>
          <a:pPr algn="just"/>
          <a:r>
            <a:rPr lang="es-ES" dirty="0"/>
            <a:t>El software de simulación CST es una herramienta de gran ayuda para la simulación y optimización del acoplador direccional, permitiendo mejorar los resultados al realizar pequeños cambios en las dimensiones de ciertos parámetros del acoplador mejorando el desempeño de funcionamiento. El algoritmo utilizado fue “Trust Region Framework” el cual converge robustamente y encuentra un punto óptimo en los límites del parámetro usando un número de iteraciones.</a:t>
          </a:r>
        </a:p>
      </dgm:t>
    </dgm:pt>
    <dgm:pt modelId="{08A85979-3C0D-4A31-AE04-FF770CBE7CD4}" type="sibTrans" cxnId="{5FC5455D-DEAE-46D3-B816-89814AB1C43E}">
      <dgm:prSet/>
      <dgm:spPr/>
      <dgm:t>
        <a:bodyPr/>
        <a:lstStyle/>
        <a:p>
          <a:endParaRPr lang="es-ES"/>
        </a:p>
      </dgm:t>
    </dgm:pt>
    <dgm:pt modelId="{DA9D4271-5FF7-4C1C-8E1F-9F2FB690411F}" type="parTrans" cxnId="{5FC5455D-DEAE-46D3-B816-89814AB1C43E}">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1"/>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1"/>
      <dgm:spPr/>
    </dgm:pt>
    <dgm:pt modelId="{9FB28419-4B66-4CE0-8142-655B59A4783F}" type="pres">
      <dgm:prSet presAssocID="{E69A1160-F3A9-4888-83D8-5D2D296CD28C}" presName="dstNode" presStyleLbl="node1" presStyleIdx="0" presStyleCnt="1"/>
      <dgm:spPr/>
    </dgm:pt>
    <dgm:pt modelId="{9776A407-2FAD-4ADF-9CBA-C46C6489FA5E}" type="pres">
      <dgm:prSet presAssocID="{BB11AFF5-A968-4864-9026-CE0985A451C4}" presName="text_1" presStyleLbl="node1" presStyleIdx="0" presStyleCnt="1" custScaleY="148647">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1" custLinFactNeighborX="-17632" custLinFactNeighborY="-2173"/>
      <dgm:spPr>
        <a:blipFill rotWithShape="0">
          <a:blip xmlns:r="http://schemas.openxmlformats.org/officeDocument/2006/relationships" r:embed="rId1"/>
          <a:srcRect/>
          <a:stretch>
            <a:fillRect t="-6000" b="-6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BB11AFF5-A968-4864-9026-CE0985A451C4}">
      <dgm:prSet/>
      <dgm:spPr/>
      <dgm:t>
        <a:bodyPr/>
        <a:lstStyle/>
        <a:p>
          <a:pPr algn="just">
            <a:buFont typeface="Symbol" panose="05050102010706020507" pitchFamily="18" charset="2"/>
            <a:buChar char=""/>
          </a:pPr>
          <a:r>
            <a:rPr lang="es-ES" dirty="0">
              <a:solidFill>
                <a:schemeClr val="tx1"/>
              </a:solidFill>
              <a:latin typeface="Rockwell (Body)"/>
            </a:rPr>
            <a:t>Se recomienda tener un PC que maneje una alta carga computacional, dado que la herramienta CST Desing requiere tanto para su simulación como optimización valores elevados, y más aun con el diseño de la tecnología SIW, por la complejidad en la estructura al tener gran cantidad de vías en el dispositivo.</a:t>
          </a:r>
          <a:endParaRPr lang="es-ES" dirty="0">
            <a:solidFill>
              <a:schemeClr val="tx1"/>
            </a:solidFill>
          </a:endParaRPr>
        </a:p>
      </dgm:t>
    </dgm:pt>
    <dgm:pt modelId="{DA9D4271-5FF7-4C1C-8E1F-9F2FB690411F}" type="parTrans" cxnId="{5FC5455D-DEAE-46D3-B816-89814AB1C43E}">
      <dgm:prSet/>
      <dgm:spPr/>
      <dgm:t>
        <a:bodyPr/>
        <a:lstStyle/>
        <a:p>
          <a:endParaRPr lang="es-ES"/>
        </a:p>
      </dgm:t>
    </dgm:pt>
    <dgm:pt modelId="{08A85979-3C0D-4A31-AE04-FF770CBE7CD4}" type="sibTrans" cxnId="{5FC5455D-DEAE-46D3-B816-89814AB1C43E}">
      <dgm:prSet/>
      <dgm:spPr/>
      <dgm:t>
        <a:bodyPr/>
        <a:lstStyle/>
        <a:p>
          <a:endParaRPr lang="es-ES"/>
        </a:p>
      </dgm:t>
    </dgm:pt>
    <dgm:pt modelId="{480D3AA7-6E95-4BED-856B-9ACD4F2E8FE1}">
      <dgm:prSet/>
      <dgm:spPr/>
      <dgm:t>
        <a:bodyPr/>
        <a:lstStyle/>
        <a:p>
          <a:pPr algn="just"/>
          <a:r>
            <a:rPr lang="es-ES" dirty="0"/>
            <a:t>Se recomienda utilizar remachadoras y vías metálicas realizadas específicamente para la tecnología SIW, y mejorar la conducción de las ondas electromagnéticas en el dieléctrico evitando las pérdidas obtenidas entre las más importantes el efecto </a:t>
          </a:r>
          <a:r>
            <a:rPr lang="es-ES" i="1" dirty="0"/>
            <a:t>skin Depth</a:t>
          </a:r>
          <a:r>
            <a:rPr lang="es-ES" dirty="0"/>
            <a:t> críticas en altas frecuencias</a:t>
          </a:r>
          <a:endParaRPr lang="es-ES" dirty="0">
            <a:solidFill>
              <a:schemeClr val="tx1"/>
            </a:solidFill>
          </a:endParaRPr>
        </a:p>
      </dgm:t>
    </dgm:pt>
    <dgm:pt modelId="{CD425A6C-9AA7-436C-BFA8-3A19B99976A1}" type="parTrans" cxnId="{F89C1D61-2B85-4E7D-B9D4-C5E5D703F139}">
      <dgm:prSet/>
      <dgm:spPr/>
      <dgm:t>
        <a:bodyPr/>
        <a:lstStyle/>
        <a:p>
          <a:endParaRPr lang="es-EC"/>
        </a:p>
      </dgm:t>
    </dgm:pt>
    <dgm:pt modelId="{F51D031B-FE2C-4192-88C6-C0CE5262C47F}" type="sibTrans" cxnId="{F89C1D61-2B85-4E7D-B9D4-C5E5D703F139}">
      <dgm:prSet/>
      <dgm:spPr/>
      <dgm:t>
        <a:bodyPr/>
        <a:lstStyle/>
        <a:p>
          <a:endParaRPr lang="es-EC"/>
        </a:p>
      </dgm:t>
    </dgm:pt>
    <dgm:pt modelId="{69F9F15E-7A92-4227-929D-B1352F21CAA8}">
      <dgm:prSet/>
      <dgm:spPr/>
      <dgm:t>
        <a:bodyPr/>
        <a:lstStyle/>
        <a:p>
          <a:pPr algn="just"/>
          <a:r>
            <a:rPr lang="es-ES" dirty="0"/>
            <a:t>Las sueldas de los conectores SMA deben de ser de mayor cuidado y precisas ya que estás influyen en pérdidas del dispositivo afectando su funcionamiento.</a:t>
          </a:r>
          <a:endParaRPr lang="es-ES" dirty="0">
            <a:solidFill>
              <a:schemeClr val="tx1"/>
            </a:solidFill>
          </a:endParaRPr>
        </a:p>
      </dgm:t>
    </dgm:pt>
    <dgm:pt modelId="{6E50AB59-8DF1-4C22-AFE4-76A1CE7A870A}" type="parTrans" cxnId="{1498990E-8FB8-4AA3-8944-158611430FF0}">
      <dgm:prSet/>
      <dgm:spPr/>
      <dgm:t>
        <a:bodyPr/>
        <a:lstStyle/>
        <a:p>
          <a:endParaRPr lang="es-EC"/>
        </a:p>
      </dgm:t>
    </dgm:pt>
    <dgm:pt modelId="{29EA8B4F-96E9-4252-96F5-36E37F44C7F5}" type="sibTrans" cxnId="{1498990E-8FB8-4AA3-8944-158611430FF0}">
      <dgm:prSet/>
      <dgm:spPr/>
      <dgm:t>
        <a:bodyPr/>
        <a:lstStyle/>
        <a:p>
          <a:endParaRPr lang="es-EC"/>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3"/>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3"/>
      <dgm:spPr/>
    </dgm:pt>
    <dgm:pt modelId="{9FB28419-4B66-4CE0-8142-655B59A4783F}" type="pres">
      <dgm:prSet presAssocID="{E69A1160-F3A9-4888-83D8-5D2D296CD28C}" presName="dstNode" presStyleLbl="node1" presStyleIdx="0" presStyleCnt="3"/>
      <dgm:spPr/>
    </dgm:pt>
    <dgm:pt modelId="{9776A407-2FAD-4ADF-9CBA-C46C6489FA5E}" type="pres">
      <dgm:prSet presAssocID="{BB11AFF5-A968-4864-9026-CE0985A451C4}" presName="text_1" presStyleLbl="node1" presStyleIdx="0" presStyleCnt="3" custLinFactNeighborY="-5608">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3" custScaleX="100915" custScaleY="96233" custLinFactNeighborX="998" custLinFactNeighborY="-6850"/>
      <dgm:spPr>
        <a:blipFill rotWithShape="0">
          <a:blip xmlns:r="http://schemas.openxmlformats.org/officeDocument/2006/relationships" r:embed="rId1"/>
          <a:srcRect/>
          <a:stretch>
            <a:fillRect/>
          </a:stretch>
        </a:blipFill>
      </dgm:spPr>
    </dgm:pt>
    <dgm:pt modelId="{1EB4CA5E-F2BC-40B1-88D4-7D421E59FCFD}" type="pres">
      <dgm:prSet presAssocID="{480D3AA7-6E95-4BED-856B-9ACD4F2E8FE1}" presName="text_2" presStyleLbl="node1" presStyleIdx="1" presStyleCnt="3">
        <dgm:presLayoutVars>
          <dgm:bulletEnabled val="1"/>
        </dgm:presLayoutVars>
      </dgm:prSet>
      <dgm:spPr/>
    </dgm:pt>
    <dgm:pt modelId="{65F5B721-529E-4577-93E8-340274F1315F}" type="pres">
      <dgm:prSet presAssocID="{480D3AA7-6E95-4BED-856B-9ACD4F2E8FE1}" presName="accent_2" presStyleCnt="0"/>
      <dgm:spPr/>
    </dgm:pt>
    <dgm:pt modelId="{BAEDB7F7-A12C-468A-AD75-34F232D62183}" type="pres">
      <dgm:prSet presAssocID="{480D3AA7-6E95-4BED-856B-9ACD4F2E8FE1}" presName="accentRepeatNode" presStyleLbl="solidFgAcc1" presStyleIdx="1" presStyleCnt="3"/>
      <dgm:spPr>
        <a:blipFill rotWithShape="0">
          <a:blip xmlns:r="http://schemas.openxmlformats.org/officeDocument/2006/relationships" r:embed="rId2"/>
          <a:srcRect/>
          <a:stretch>
            <a:fillRect l="-48000" r="-48000"/>
          </a:stretch>
        </a:blipFill>
      </dgm:spPr>
    </dgm:pt>
    <dgm:pt modelId="{4DBA131B-9725-40FA-AC2E-3A4A5E837834}" type="pres">
      <dgm:prSet presAssocID="{69F9F15E-7A92-4227-929D-B1352F21CAA8}" presName="text_3" presStyleLbl="node1" presStyleIdx="2" presStyleCnt="3">
        <dgm:presLayoutVars>
          <dgm:bulletEnabled val="1"/>
        </dgm:presLayoutVars>
      </dgm:prSet>
      <dgm:spPr/>
    </dgm:pt>
    <dgm:pt modelId="{34950B5A-2C8E-4A83-A253-97D05F8354F9}" type="pres">
      <dgm:prSet presAssocID="{69F9F15E-7A92-4227-929D-B1352F21CAA8}" presName="accent_3" presStyleCnt="0"/>
      <dgm:spPr/>
    </dgm:pt>
    <dgm:pt modelId="{5C519FD1-2DF1-4CE1-B68F-9B3E5B9922C5}" type="pres">
      <dgm:prSet presAssocID="{69F9F15E-7A92-4227-929D-B1352F21CAA8}" presName="accentRepeatNode" presStyleLbl="solidFgAcc1" presStyleIdx="2" presStyleCnt="3"/>
      <dgm:spPr>
        <a:blipFill rotWithShape="0">
          <a:blip xmlns:r="http://schemas.openxmlformats.org/officeDocument/2006/relationships" r:embed="rId3"/>
          <a:srcRect/>
          <a:stretch>
            <a:fillRect l="-13000" r="-13000"/>
          </a:stretch>
        </a:blipFill>
      </dgm:spPr>
    </dgm:pt>
  </dgm:ptLst>
  <dgm:cxnLst>
    <dgm:cxn modelId="{1498990E-8FB8-4AA3-8944-158611430FF0}" srcId="{E69A1160-F3A9-4888-83D8-5D2D296CD28C}" destId="{69F9F15E-7A92-4227-929D-B1352F21CAA8}" srcOrd="2" destOrd="0" parTransId="{6E50AB59-8DF1-4C22-AFE4-76A1CE7A870A}" sibTransId="{29EA8B4F-96E9-4252-96F5-36E37F44C7F5}"/>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F89C1D61-2B85-4E7D-B9D4-C5E5D703F139}" srcId="{E69A1160-F3A9-4888-83D8-5D2D296CD28C}" destId="{480D3AA7-6E95-4BED-856B-9ACD4F2E8FE1}" srcOrd="1" destOrd="0" parTransId="{CD425A6C-9AA7-436C-BFA8-3A19B99976A1}" sibTransId="{F51D031B-FE2C-4192-88C6-C0CE5262C47F}"/>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65666D98-E175-4735-A73A-D2BC5164E8E8}" type="presOf" srcId="{480D3AA7-6E95-4BED-856B-9ACD4F2E8FE1}" destId="{1EB4CA5E-F2BC-40B1-88D4-7D421E59FCFD}" srcOrd="0" destOrd="0" presId="urn:microsoft.com/office/officeart/2008/layout/VerticalCurvedList"/>
    <dgm:cxn modelId="{46E422B8-B46B-4C68-BC3A-60BFD3E2E251}" type="presOf" srcId="{69F9F15E-7A92-4227-929D-B1352F21CAA8}" destId="{4DBA131B-9725-40FA-AC2E-3A4A5E837834}"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 modelId="{CC1126B7-85E5-4329-9AB5-DB96E41BBC4B}" type="presParOf" srcId="{80C30E4F-D3EF-47B2-9492-3E50439DEF86}" destId="{1EB4CA5E-F2BC-40B1-88D4-7D421E59FCFD}" srcOrd="3" destOrd="0" presId="urn:microsoft.com/office/officeart/2008/layout/VerticalCurvedList"/>
    <dgm:cxn modelId="{D63D6921-C482-4F19-A299-D576B89307D5}" type="presParOf" srcId="{80C30E4F-D3EF-47B2-9492-3E50439DEF86}" destId="{65F5B721-529E-4577-93E8-340274F1315F}" srcOrd="4" destOrd="0" presId="urn:microsoft.com/office/officeart/2008/layout/VerticalCurvedList"/>
    <dgm:cxn modelId="{89B8825B-CCA6-4D7C-81BA-EE4E058B20F1}" type="presParOf" srcId="{65F5B721-529E-4577-93E8-340274F1315F}" destId="{BAEDB7F7-A12C-468A-AD75-34F232D62183}" srcOrd="0" destOrd="0" presId="urn:microsoft.com/office/officeart/2008/layout/VerticalCurvedList"/>
    <dgm:cxn modelId="{429609B7-3404-4CE2-BD91-6006E9DA8563}" type="presParOf" srcId="{80C30E4F-D3EF-47B2-9492-3E50439DEF86}" destId="{4DBA131B-9725-40FA-AC2E-3A4A5E837834}" srcOrd="5" destOrd="0" presId="urn:microsoft.com/office/officeart/2008/layout/VerticalCurvedList"/>
    <dgm:cxn modelId="{9AFDDF96-23D1-420F-B14D-37CB623FA53E}" type="presParOf" srcId="{80C30E4F-D3EF-47B2-9492-3E50439DEF86}" destId="{34950B5A-2C8E-4A83-A253-97D05F8354F9}" srcOrd="6" destOrd="0" presId="urn:microsoft.com/office/officeart/2008/layout/VerticalCurvedList"/>
    <dgm:cxn modelId="{81D942D0-0C16-425B-A41E-5E70A463561A}" type="presParOf" srcId="{34950B5A-2C8E-4A83-A253-97D05F8354F9}" destId="{5C519FD1-2DF1-4CE1-B68F-9B3E5B9922C5}"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BB11AFF5-A968-4864-9026-CE0985A451C4}">
      <dgm:prSet/>
      <dgm:spPr/>
      <dgm:t>
        <a:bodyPr/>
        <a:lstStyle/>
        <a:p>
          <a:pPr algn="just">
            <a:buFont typeface="Symbol" panose="05050102010706020507" pitchFamily="18" charset="2"/>
            <a:buChar char=""/>
          </a:pPr>
          <a:r>
            <a:rPr lang="es-ES" dirty="0">
              <a:solidFill>
                <a:schemeClr val="tx1"/>
              </a:solidFill>
            </a:rPr>
            <a:t>Diseñar y construir un acoplador  direccional de 4x4 puertos en la banda Ku usando la tecnología SIW (Substrate Integrated Waveguide).</a:t>
          </a:r>
        </a:p>
      </dgm:t>
    </dgm:pt>
    <dgm:pt modelId="{DA9D4271-5FF7-4C1C-8E1F-9F2FB690411F}" type="parTrans" cxnId="{5FC5455D-DEAE-46D3-B816-89814AB1C43E}">
      <dgm:prSet/>
      <dgm:spPr/>
      <dgm:t>
        <a:bodyPr/>
        <a:lstStyle/>
        <a:p>
          <a:endParaRPr lang="es-ES"/>
        </a:p>
      </dgm:t>
    </dgm:pt>
    <dgm:pt modelId="{08A85979-3C0D-4A31-AE04-FF770CBE7CD4}" type="sibTrans" cxnId="{5FC5455D-DEAE-46D3-B816-89814AB1C43E}">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1"/>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1"/>
      <dgm:spPr/>
    </dgm:pt>
    <dgm:pt modelId="{9FB28419-4B66-4CE0-8142-655B59A4783F}" type="pres">
      <dgm:prSet presAssocID="{E69A1160-F3A9-4888-83D8-5D2D296CD28C}" presName="dstNode" presStyleLbl="node1" presStyleIdx="0" presStyleCnt="1"/>
      <dgm:spPr/>
    </dgm:pt>
    <dgm:pt modelId="{9776A407-2FAD-4ADF-9CBA-C46C6489FA5E}" type="pres">
      <dgm:prSet presAssocID="{BB11AFF5-A968-4864-9026-CE0985A451C4}" presName="text_1" presStyleLbl="node1" presStyleIdx="0" presStyleCnt="1" custLinFactNeighborY="-5608">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1" custScaleX="100915" custScaleY="96233" custLinFactNeighborX="998" custLinFactNeighborY="-6850"/>
      <dgm:spPr>
        <a:blipFill rotWithShape="0">
          <a:blip xmlns:r="http://schemas.openxmlformats.org/officeDocument/2006/relationships" r:embed="rId1"/>
          <a:srcRect/>
          <a:stretch>
            <a:fillRect t="-5000" b="-5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S"/>
        </a:p>
      </dgm:t>
    </dgm:pt>
    <dgm:pt modelId="{BB11AFF5-A968-4864-9026-CE0985A451C4}">
      <dgm:prSet/>
      <dgm:spPr/>
      <dgm:t>
        <a:bodyPr/>
        <a:lstStyle/>
        <a:p>
          <a:pPr algn="just"/>
          <a:r>
            <a:rPr lang="es-ES" dirty="0">
              <a:solidFill>
                <a:schemeClr val="tx1"/>
              </a:solidFill>
            </a:rPr>
            <a:t>Investigar sobre el funcionamiento de acopladores direccionales para realizar el diseño en la tecnología SIW. </a:t>
          </a:r>
        </a:p>
      </dgm:t>
    </dgm:pt>
    <dgm:pt modelId="{DA9D4271-5FF7-4C1C-8E1F-9F2FB690411F}" type="parTrans" cxnId="{5FC5455D-DEAE-46D3-B816-89814AB1C43E}">
      <dgm:prSet/>
      <dgm:spPr/>
      <dgm:t>
        <a:bodyPr/>
        <a:lstStyle/>
        <a:p>
          <a:endParaRPr lang="es-ES"/>
        </a:p>
      </dgm:t>
    </dgm:pt>
    <dgm:pt modelId="{08A85979-3C0D-4A31-AE04-FF770CBE7CD4}" type="sibTrans" cxnId="{5FC5455D-DEAE-46D3-B816-89814AB1C43E}">
      <dgm:prSet/>
      <dgm:spPr/>
      <dgm:t>
        <a:bodyPr/>
        <a:lstStyle/>
        <a:p>
          <a:endParaRPr lang="es-ES"/>
        </a:p>
      </dgm:t>
    </dgm:pt>
    <dgm:pt modelId="{F64CF08D-2205-4379-A6C4-EC7EDB7038A4}">
      <dgm:prSet/>
      <dgm:spPr/>
      <dgm:t>
        <a:bodyPr/>
        <a:lstStyle/>
        <a:p>
          <a:pPr algn="just">
            <a:buFont typeface="Symbol" panose="05050102010706020507" pitchFamily="18" charset="2"/>
            <a:buChar char=""/>
          </a:pPr>
          <a:r>
            <a:rPr lang="es-ES" dirty="0">
              <a:solidFill>
                <a:schemeClr val="tx1"/>
              </a:solidFill>
            </a:rPr>
            <a:t>Simular y optimizar el diseño mediante el software CST, escogiendo correctamente los parámetros en los rangos de valores deseados, y obtener los parámetros Scattering esperados.</a:t>
          </a:r>
          <a:endParaRPr lang="es-EC" dirty="0">
            <a:solidFill>
              <a:schemeClr val="tx1"/>
            </a:solidFill>
          </a:endParaRPr>
        </a:p>
      </dgm:t>
    </dgm:pt>
    <dgm:pt modelId="{A1CFA432-6F01-4C6F-BE39-100BE6FB4AD6}" type="parTrans" cxnId="{82EC906B-DABB-40B8-A66D-85888B895AC4}">
      <dgm:prSet/>
      <dgm:spPr/>
      <dgm:t>
        <a:bodyPr/>
        <a:lstStyle/>
        <a:p>
          <a:endParaRPr lang="es-ES"/>
        </a:p>
      </dgm:t>
    </dgm:pt>
    <dgm:pt modelId="{6EB3A165-189F-48DC-8E95-0CD8AF372EE8}" type="sibTrans" cxnId="{82EC906B-DABB-40B8-A66D-85888B895AC4}">
      <dgm:prSet/>
      <dgm:spPr/>
      <dgm:t>
        <a:bodyPr/>
        <a:lstStyle/>
        <a:p>
          <a:endParaRPr lang="es-ES"/>
        </a:p>
      </dgm:t>
    </dgm:pt>
    <dgm:pt modelId="{E37FDD2F-F884-4AD7-A66B-5AD2590FD9DA}">
      <dgm:prSet/>
      <dgm:spPr/>
      <dgm:t>
        <a:bodyPr/>
        <a:lstStyle/>
        <a:p>
          <a:pPr algn="just">
            <a:buFont typeface="Symbol" panose="05050102010706020507" pitchFamily="18" charset="2"/>
            <a:buChar char=""/>
          </a:pPr>
          <a:r>
            <a:rPr lang="es-ES" dirty="0">
              <a:solidFill>
                <a:schemeClr val="tx1"/>
              </a:solidFill>
            </a:rPr>
            <a:t>Analizar comparativamente las características del acoplador direccional mediante el simulado y el medido del prototipo construido.</a:t>
          </a:r>
          <a:endParaRPr lang="es-EC" dirty="0">
            <a:solidFill>
              <a:schemeClr val="tx1"/>
            </a:solidFill>
          </a:endParaRPr>
        </a:p>
      </dgm:t>
    </dgm:pt>
    <dgm:pt modelId="{E7834870-F4F4-40D3-8BE2-0238606F599B}" type="parTrans" cxnId="{6CF273A2-1722-433B-A3D4-9282EB223DB0}">
      <dgm:prSet/>
      <dgm:spPr/>
      <dgm:t>
        <a:bodyPr/>
        <a:lstStyle/>
        <a:p>
          <a:endParaRPr lang="es-ES"/>
        </a:p>
      </dgm:t>
    </dgm:pt>
    <dgm:pt modelId="{56141EC6-13F6-42ED-88D5-935CFE1568A8}" type="sibTrans" cxnId="{6CF273A2-1722-433B-A3D4-9282EB223DB0}">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3"/>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3"/>
      <dgm:spPr/>
    </dgm:pt>
    <dgm:pt modelId="{9FB28419-4B66-4CE0-8142-655B59A4783F}" type="pres">
      <dgm:prSet presAssocID="{E69A1160-F3A9-4888-83D8-5D2D296CD28C}" presName="dstNode" presStyleLbl="node1" presStyleIdx="0" presStyleCnt="3"/>
      <dgm:spPr/>
    </dgm:pt>
    <dgm:pt modelId="{9776A407-2FAD-4ADF-9CBA-C46C6489FA5E}" type="pres">
      <dgm:prSet presAssocID="{BB11AFF5-A968-4864-9026-CE0985A451C4}" presName="text_1" presStyleLbl="node1" presStyleIdx="0" presStyleCnt="3">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3" custLinFactNeighborX="-17632" custLinFactNeighborY="-2173"/>
      <dgm:spPr>
        <a:blipFill rotWithShape="0">
          <a:blip xmlns:r="http://schemas.openxmlformats.org/officeDocument/2006/relationships" r:embed="rId1"/>
          <a:srcRect/>
          <a:stretch>
            <a:fillRect l="-17000" r="-17000"/>
          </a:stretch>
        </a:blipFill>
      </dgm:spPr>
    </dgm:pt>
    <dgm:pt modelId="{D8CBEA3B-0150-41B7-AAB9-EDE9A2EEC953}" type="pres">
      <dgm:prSet presAssocID="{F64CF08D-2205-4379-A6C4-EC7EDB7038A4}" presName="text_2" presStyleLbl="node1" presStyleIdx="1" presStyleCnt="3">
        <dgm:presLayoutVars>
          <dgm:bulletEnabled val="1"/>
        </dgm:presLayoutVars>
      </dgm:prSet>
      <dgm:spPr/>
    </dgm:pt>
    <dgm:pt modelId="{065B868D-0944-45BA-B05C-0DB7812BB7E6}" type="pres">
      <dgm:prSet presAssocID="{F64CF08D-2205-4379-A6C4-EC7EDB7038A4}" presName="accent_2" presStyleCnt="0"/>
      <dgm:spPr/>
    </dgm:pt>
    <dgm:pt modelId="{2CD5A0B2-3386-44E1-86C3-190164A581C5}" type="pres">
      <dgm:prSet presAssocID="{F64CF08D-2205-4379-A6C4-EC7EDB7038A4}" presName="accentRepeatNode" presStyleLbl="solidFgAcc1" presStyleIdx="1" presStyleCnt="3"/>
      <dgm:spPr>
        <a:blipFill rotWithShape="0">
          <a:blip xmlns:r="http://schemas.openxmlformats.org/officeDocument/2006/relationships" r:embed="rId2"/>
          <a:srcRect/>
          <a:stretch>
            <a:fillRect l="-18000" r="-18000"/>
          </a:stretch>
        </a:blipFill>
      </dgm:spPr>
    </dgm:pt>
    <dgm:pt modelId="{84D7EB94-8738-4B0E-92FC-4330EC921068}" type="pres">
      <dgm:prSet presAssocID="{E37FDD2F-F884-4AD7-A66B-5AD2590FD9DA}" presName="text_3" presStyleLbl="node1" presStyleIdx="2" presStyleCnt="3">
        <dgm:presLayoutVars>
          <dgm:bulletEnabled val="1"/>
        </dgm:presLayoutVars>
      </dgm:prSet>
      <dgm:spPr/>
    </dgm:pt>
    <dgm:pt modelId="{1142C872-B074-409D-8AD8-F242932A77F5}" type="pres">
      <dgm:prSet presAssocID="{E37FDD2F-F884-4AD7-A66B-5AD2590FD9DA}" presName="accent_3" presStyleCnt="0"/>
      <dgm:spPr/>
    </dgm:pt>
    <dgm:pt modelId="{17242EBB-50BA-4C1A-B79C-DDB3D8BC52E0}" type="pres">
      <dgm:prSet presAssocID="{E37FDD2F-F884-4AD7-A66B-5AD2590FD9DA}" presName="accentRepeatNode" presStyleLbl="solidFgAcc1" presStyleIdx="2" presStyleCnt="3" custLinFactNeighborY="-3546"/>
      <dgm:spPr>
        <a:blipFill rotWithShape="0">
          <a:blip xmlns:r="http://schemas.openxmlformats.org/officeDocument/2006/relationships" r:embed="rId3"/>
          <a:srcRect/>
          <a:stretch>
            <a:fillRect t="-4000" b="-4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AA260B40-F249-4940-B9B6-A58EC2666E60}" type="presOf" srcId="{E37FDD2F-F884-4AD7-A66B-5AD2590FD9DA}" destId="{84D7EB94-8738-4B0E-92FC-4330EC921068}"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82EC906B-DABB-40B8-A66D-85888B895AC4}" srcId="{E69A1160-F3A9-4888-83D8-5D2D296CD28C}" destId="{F64CF08D-2205-4379-A6C4-EC7EDB7038A4}" srcOrd="1" destOrd="0" parTransId="{A1CFA432-6F01-4C6F-BE39-100BE6FB4AD6}" sibTransId="{6EB3A165-189F-48DC-8E95-0CD8AF372EE8}"/>
    <dgm:cxn modelId="{EE13757C-EF1E-4DD6-8C02-FB5FE3214BD4}" type="presOf" srcId="{E69A1160-F3A9-4888-83D8-5D2D296CD28C}" destId="{3344AC6E-0602-4174-B7ED-E93847074BDA}" srcOrd="0" destOrd="0" presId="urn:microsoft.com/office/officeart/2008/layout/VerticalCurvedList"/>
    <dgm:cxn modelId="{241D658C-6738-4F63-976B-E482A75AC1C2}" type="presOf" srcId="{F64CF08D-2205-4379-A6C4-EC7EDB7038A4}" destId="{D8CBEA3B-0150-41B7-AAB9-EDE9A2EEC953}"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6CF273A2-1722-433B-A3D4-9282EB223DB0}" srcId="{E69A1160-F3A9-4888-83D8-5D2D296CD28C}" destId="{E37FDD2F-F884-4AD7-A66B-5AD2590FD9DA}" srcOrd="2" destOrd="0" parTransId="{E7834870-F4F4-40D3-8BE2-0238606F599B}" sibTransId="{56141EC6-13F6-42ED-88D5-935CFE1568A8}"/>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 modelId="{45A48625-8902-4E30-AB54-87E96A552384}" type="presParOf" srcId="{80C30E4F-D3EF-47B2-9492-3E50439DEF86}" destId="{D8CBEA3B-0150-41B7-AAB9-EDE9A2EEC953}" srcOrd="3" destOrd="0" presId="urn:microsoft.com/office/officeart/2008/layout/VerticalCurvedList"/>
    <dgm:cxn modelId="{F86FF35A-043D-4C65-A44B-91AB036D33BA}" type="presParOf" srcId="{80C30E4F-D3EF-47B2-9492-3E50439DEF86}" destId="{065B868D-0944-45BA-B05C-0DB7812BB7E6}" srcOrd="4" destOrd="0" presId="urn:microsoft.com/office/officeart/2008/layout/VerticalCurvedList"/>
    <dgm:cxn modelId="{8EC99837-5AB1-4492-B0AB-CE53439A4E41}" type="presParOf" srcId="{065B868D-0944-45BA-B05C-0DB7812BB7E6}" destId="{2CD5A0B2-3386-44E1-86C3-190164A581C5}" srcOrd="0" destOrd="0" presId="urn:microsoft.com/office/officeart/2008/layout/VerticalCurvedList"/>
    <dgm:cxn modelId="{435F59CC-09F0-48A7-9C17-7EAD66600BF5}" type="presParOf" srcId="{80C30E4F-D3EF-47B2-9492-3E50439DEF86}" destId="{84D7EB94-8738-4B0E-92FC-4330EC921068}" srcOrd="5" destOrd="0" presId="urn:microsoft.com/office/officeart/2008/layout/VerticalCurvedList"/>
    <dgm:cxn modelId="{93E029D9-1600-4BA7-9E5B-4DF914C3A21D}" type="presParOf" srcId="{80C30E4F-D3EF-47B2-9492-3E50439DEF86}" destId="{1142C872-B074-409D-8AD8-F242932A77F5}" srcOrd="6" destOrd="0" presId="urn:microsoft.com/office/officeart/2008/layout/VerticalCurvedList"/>
    <dgm:cxn modelId="{5D6680F3-CF58-4C33-8898-479841E0E85D}" type="presParOf" srcId="{1142C872-B074-409D-8AD8-F242932A77F5}" destId="{17242EBB-50BA-4C1A-B79C-DDB3D8BC52E0}"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265470-CC5E-4E60-81A6-A6BEFAEEF657}"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s-EC"/>
        </a:p>
      </dgm:t>
    </dgm:pt>
    <dgm:pt modelId="{2CA0F95F-3958-4231-A2A0-2CE050270EA8}">
      <dgm:prSet/>
      <dgm:spPr/>
      <dgm:t>
        <a:bodyPr/>
        <a:lstStyle/>
        <a:p>
          <a:pPr algn="just"/>
          <a:r>
            <a:rPr lang="es-ES" dirty="0">
              <a:solidFill>
                <a:schemeClr val="tx1"/>
              </a:solidFill>
              <a:latin typeface="Rockwell (Body)"/>
            </a:rPr>
            <a:t>Los acopladores direccionales son componentes pasivos de microondas utilizados para la división de energía o la combinación de potencia que se han vuelto muy utilizados en sistemas de comunicaciones modernos. </a:t>
          </a:r>
          <a:endParaRPr lang="es-EC" dirty="0">
            <a:solidFill>
              <a:schemeClr val="tx1"/>
            </a:solidFill>
            <a:latin typeface="Rockwell (Body)"/>
          </a:endParaRPr>
        </a:p>
      </dgm:t>
    </dgm:pt>
    <dgm:pt modelId="{15987516-BF17-4F74-9D8F-985827A6D4CA}" type="parTrans" cxnId="{0B1C4194-F80A-4582-A82F-34CF53421E32}">
      <dgm:prSet/>
      <dgm:spPr/>
      <dgm:t>
        <a:bodyPr/>
        <a:lstStyle/>
        <a:p>
          <a:pPr algn="just"/>
          <a:endParaRPr lang="es-EC"/>
        </a:p>
      </dgm:t>
    </dgm:pt>
    <dgm:pt modelId="{D487993F-4D72-4397-B9BF-7A81DA1CB85B}" type="sibTrans" cxnId="{0B1C4194-F80A-4582-A82F-34CF53421E32}">
      <dgm:prSet/>
      <dgm:spPr/>
      <dgm:t>
        <a:bodyPr/>
        <a:lstStyle/>
        <a:p>
          <a:pPr algn="just"/>
          <a:endParaRPr lang="es-EC"/>
        </a:p>
      </dgm:t>
    </dgm:pt>
    <dgm:pt modelId="{0EC0D0E4-E82F-46E1-BE34-A3CCC3738EF1}" type="pres">
      <dgm:prSet presAssocID="{94265470-CC5E-4E60-81A6-A6BEFAEEF657}" presName="linearFlow" presStyleCnt="0">
        <dgm:presLayoutVars>
          <dgm:resizeHandles val="exact"/>
        </dgm:presLayoutVars>
      </dgm:prSet>
      <dgm:spPr/>
    </dgm:pt>
    <dgm:pt modelId="{2BE8F98E-9495-414A-B2E0-1A6CCC20058E}" type="pres">
      <dgm:prSet presAssocID="{2CA0F95F-3958-4231-A2A0-2CE050270EA8}" presName="node" presStyleLbl="node1" presStyleIdx="0" presStyleCnt="1">
        <dgm:presLayoutVars>
          <dgm:bulletEnabled val="1"/>
        </dgm:presLayoutVars>
      </dgm:prSet>
      <dgm:spPr/>
    </dgm:pt>
  </dgm:ptLst>
  <dgm:cxnLst>
    <dgm:cxn modelId="{894C8E0A-6566-4AAD-B59B-44FD4AC63D03}" type="presOf" srcId="{2CA0F95F-3958-4231-A2A0-2CE050270EA8}" destId="{2BE8F98E-9495-414A-B2E0-1A6CCC20058E}" srcOrd="0" destOrd="0" presId="urn:microsoft.com/office/officeart/2005/8/layout/process2"/>
    <dgm:cxn modelId="{0B1C4194-F80A-4582-A82F-34CF53421E32}" srcId="{94265470-CC5E-4E60-81A6-A6BEFAEEF657}" destId="{2CA0F95F-3958-4231-A2A0-2CE050270EA8}" srcOrd="0" destOrd="0" parTransId="{15987516-BF17-4F74-9D8F-985827A6D4CA}" sibTransId="{D487993F-4D72-4397-B9BF-7A81DA1CB85B}"/>
    <dgm:cxn modelId="{DC50CEF6-CFB5-4900-A4DB-4696F738BF1D}" type="presOf" srcId="{94265470-CC5E-4E60-81A6-A6BEFAEEF657}" destId="{0EC0D0E4-E82F-46E1-BE34-A3CCC3738EF1}" srcOrd="0" destOrd="0" presId="urn:microsoft.com/office/officeart/2005/8/layout/process2"/>
    <dgm:cxn modelId="{EA0939E6-F290-42AB-808B-2CE317AC6F2E}" type="presParOf" srcId="{0EC0D0E4-E82F-46E1-BE34-A3CCC3738EF1}" destId="{2BE8F98E-9495-414A-B2E0-1A6CCC20058E}" srcOrd="0"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D98A80-A0BB-4FF7-83D2-21B27EB101BD}" type="doc">
      <dgm:prSet loTypeId="urn:microsoft.com/office/officeart/2005/8/layout/process5" loCatId="process" qsTypeId="urn:microsoft.com/office/officeart/2005/8/quickstyle/simple3" qsCatId="simple" csTypeId="urn:microsoft.com/office/officeart/2005/8/colors/accent6_4" csCatId="accent6" phldr="1"/>
      <dgm:spPr/>
      <dgm:t>
        <a:bodyPr/>
        <a:lstStyle/>
        <a:p>
          <a:endParaRPr lang="es-ES"/>
        </a:p>
      </dgm:t>
    </dgm:pt>
    <dgm:pt modelId="{6734042E-1B3D-4990-BCF6-5C5DA163E92F}">
      <dgm:prSet phldrT="[Texto]" custT="1"/>
      <dgm:spPr/>
      <dgm:t>
        <a:bodyPr/>
        <a:lstStyle/>
        <a:p>
          <a:r>
            <a:rPr lang="es-ES" sz="1600" b="1" dirty="0">
              <a:latin typeface="Rockwell (Body)"/>
            </a:rPr>
            <a:t>Permiten unir o pasar a diferentes tecnologías</a:t>
          </a:r>
        </a:p>
      </dgm:t>
    </dgm:pt>
    <dgm:pt modelId="{97F741E3-2BD0-4B69-B60F-029EEAAC8EB3}" type="parTrans" cxnId="{13113BFD-7323-4FE9-BA63-F846CBD68529}">
      <dgm:prSet/>
      <dgm:spPr/>
      <dgm:t>
        <a:bodyPr/>
        <a:lstStyle/>
        <a:p>
          <a:endParaRPr lang="es-ES" sz="2000" b="1">
            <a:latin typeface="Rockwell (Body)"/>
          </a:endParaRPr>
        </a:p>
      </dgm:t>
    </dgm:pt>
    <dgm:pt modelId="{0068BDFC-673F-4948-9EB0-E256040176EE}" type="sibTrans" cxnId="{13113BFD-7323-4FE9-BA63-F846CBD68529}">
      <dgm:prSet custT="1"/>
      <dgm:spPr/>
      <dgm:t>
        <a:bodyPr/>
        <a:lstStyle/>
        <a:p>
          <a:endParaRPr lang="es-ES" sz="1200" b="1">
            <a:latin typeface="Rockwell (Body)"/>
          </a:endParaRPr>
        </a:p>
      </dgm:t>
    </dgm:pt>
    <dgm:pt modelId="{A02FBCBA-C36C-4EDB-B133-DACE6A0F81C1}">
      <dgm:prSet phldrT="[Texto]" custT="1"/>
      <dgm:spPr/>
      <dgm:t>
        <a:bodyPr/>
        <a:lstStyle/>
        <a:p>
          <a:r>
            <a:rPr lang="es-ES" sz="1600" b="1" dirty="0">
              <a:latin typeface="Rockwell (Body)"/>
            </a:rPr>
            <a:t>Transición Microstrip a SIW</a:t>
          </a:r>
        </a:p>
      </dgm:t>
    </dgm:pt>
    <dgm:pt modelId="{4DD1EB55-6341-415D-BEDA-A9439F549984}" type="parTrans" cxnId="{DE9C2E99-AD54-4ACF-806E-FDC67B048C7E}">
      <dgm:prSet/>
      <dgm:spPr/>
      <dgm:t>
        <a:bodyPr/>
        <a:lstStyle/>
        <a:p>
          <a:endParaRPr lang="es-ES" sz="2000" b="1">
            <a:latin typeface="Rockwell (Body)"/>
          </a:endParaRPr>
        </a:p>
      </dgm:t>
    </dgm:pt>
    <dgm:pt modelId="{FD953CFF-CB03-4561-9B74-51E24C1CFFC3}" type="sibTrans" cxnId="{DE9C2E99-AD54-4ACF-806E-FDC67B048C7E}">
      <dgm:prSet custT="1"/>
      <dgm:spPr/>
      <dgm:t>
        <a:bodyPr/>
        <a:lstStyle/>
        <a:p>
          <a:endParaRPr lang="es-ES" sz="1200" b="1">
            <a:latin typeface="Rockwell (Body)"/>
          </a:endParaRPr>
        </a:p>
      </dgm:t>
    </dgm:pt>
    <dgm:pt modelId="{98A7AC52-0751-4664-A79C-AE54E94AFA2F}">
      <dgm:prSet phldrT="[Texto]" custT="1"/>
      <dgm:spPr/>
      <dgm:t>
        <a:bodyPr/>
        <a:lstStyle/>
        <a:p>
          <a:r>
            <a:rPr lang="es-ES" sz="1600" b="1" dirty="0">
              <a:latin typeface="Rockwell (Body)"/>
            </a:rPr>
            <a:t>Se compone Tap Microstrip+ Línea Microstrip</a:t>
          </a:r>
        </a:p>
      </dgm:t>
    </dgm:pt>
    <dgm:pt modelId="{4CA8FCA0-3CEA-450E-ADD8-E5B3E77B2BAE}" type="parTrans" cxnId="{65BDE475-44FD-4D0B-BD8D-DC58F2BA4A37}">
      <dgm:prSet/>
      <dgm:spPr/>
      <dgm:t>
        <a:bodyPr/>
        <a:lstStyle/>
        <a:p>
          <a:endParaRPr lang="es-ES" sz="2000" b="1">
            <a:latin typeface="Rockwell (Body)"/>
          </a:endParaRPr>
        </a:p>
      </dgm:t>
    </dgm:pt>
    <dgm:pt modelId="{0A332A25-865E-40C9-B9F0-AC5D530AC27F}" type="sibTrans" cxnId="{65BDE475-44FD-4D0B-BD8D-DC58F2BA4A37}">
      <dgm:prSet custT="1"/>
      <dgm:spPr/>
      <dgm:t>
        <a:bodyPr/>
        <a:lstStyle/>
        <a:p>
          <a:endParaRPr lang="es-ES" sz="1200" b="1">
            <a:latin typeface="Rockwell (Body)"/>
          </a:endParaRPr>
        </a:p>
      </dgm:t>
    </dgm:pt>
    <dgm:pt modelId="{3B381E69-A61C-4DAE-A606-EE492702090A}">
      <dgm:prSet phldrT="[Texto]" custT="1"/>
      <dgm:spPr/>
      <dgm:t>
        <a:bodyPr/>
        <a:lstStyle/>
        <a:p>
          <a:r>
            <a:rPr lang="es-ES" sz="1600" b="1" dirty="0">
              <a:latin typeface="Rockwell (Body)"/>
            </a:rPr>
            <a:t>Transforma modo TE de la tecnología SIW a un modo cuasi-TEM</a:t>
          </a:r>
        </a:p>
      </dgm:t>
    </dgm:pt>
    <dgm:pt modelId="{6B70A4C5-190D-4340-A9B7-7CAB8BA46462}" type="parTrans" cxnId="{83E9CDE5-B60F-4588-86C7-F4A9833D3FF5}">
      <dgm:prSet/>
      <dgm:spPr/>
      <dgm:t>
        <a:bodyPr/>
        <a:lstStyle/>
        <a:p>
          <a:endParaRPr lang="es-ES" sz="2000" b="1">
            <a:latin typeface="Rockwell (Body)"/>
          </a:endParaRPr>
        </a:p>
      </dgm:t>
    </dgm:pt>
    <dgm:pt modelId="{AA468405-EDDB-4404-8D4E-0623BF9781E3}" type="sibTrans" cxnId="{83E9CDE5-B60F-4588-86C7-F4A9833D3FF5}">
      <dgm:prSet custT="1"/>
      <dgm:spPr/>
      <dgm:t>
        <a:bodyPr/>
        <a:lstStyle/>
        <a:p>
          <a:endParaRPr lang="es-ES" sz="1200" b="1">
            <a:latin typeface="Rockwell (Body)"/>
          </a:endParaRPr>
        </a:p>
      </dgm:t>
    </dgm:pt>
    <mc:AlternateContent xmlns:mc="http://schemas.openxmlformats.org/markup-compatibility/2006" xmlns:a14="http://schemas.microsoft.com/office/drawing/2010/main">
      <mc:Choice Requires="a14">
        <dgm:pt modelId="{8F5F2216-DC36-4B94-90BB-C5161C131009}">
          <dgm:prSet phldrT="[Texto]" custT="1"/>
          <dgm:spPr/>
          <dgm:t>
            <a:bodyPr/>
            <a:lstStyle/>
            <a:p>
              <a:pPr/>
              <a14:m>
                <m:oMathPara xmlns:m="http://schemas.openxmlformats.org/officeDocument/2006/math">
                  <m:oMathParaPr>
                    <m:jc m:val="centerGroup"/>
                  </m:oMathParaPr>
                  <m:oMath xmlns:m="http://schemas.openxmlformats.org/officeDocument/2006/math">
                    <m:r>
                      <a:rPr lang="es-ES" sz="1600" b="1" i="0" smtClean="0">
                        <a:latin typeface="Cambria Math" panose="02040503050406030204" pitchFamily="18" charset="0"/>
                        <a:ea typeface="Cambria Math" panose="02040503050406030204" pitchFamily="18" charset="0"/>
                      </a:rPr>
                      <m:t>𝐖𝐭</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𝟎</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𝟒</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𝒂𝒔</m:t>
                    </m:r>
                  </m:oMath>
                </m:oMathPara>
              </a14:m>
              <a:endParaRPr lang="es-ES" sz="1600" b="1" dirty="0">
                <a:latin typeface="Rockwell (Body)"/>
                <a:ea typeface="Cambria Math" panose="02040503050406030204" pitchFamily="18" charset="0"/>
              </a:endParaRPr>
            </a:p>
            <a:p>
              <a14:m>
                <m:oMath xmlns:m="http://schemas.openxmlformats.org/officeDocument/2006/math">
                  <m:f>
                    <m:fPr>
                      <m:type m:val="lin"/>
                      <m:ctrlPr>
                        <a:rPr lang="el-GR" sz="1600" b="1" i="1" smtClean="0">
                          <a:latin typeface="Cambria Math" panose="02040503050406030204" pitchFamily="18" charset="0"/>
                        </a:rPr>
                      </m:ctrlPr>
                    </m:fPr>
                    <m:num>
                      <m:r>
                        <a:rPr lang="el-GR" sz="1600" b="1" i="1" smtClean="0">
                          <a:latin typeface="Cambria Math" panose="02040503050406030204" pitchFamily="18" charset="0"/>
                        </a:rPr>
                        <m:t>𝝀</m:t>
                      </m:r>
                    </m:num>
                    <m:den>
                      <m:r>
                        <a:rPr lang="es-ES" sz="1600" b="1" i="1" smtClean="0">
                          <a:latin typeface="Cambria Math" panose="02040503050406030204" pitchFamily="18" charset="0"/>
                        </a:rPr>
                        <m:t>𝟐</m:t>
                      </m:r>
                    </m:den>
                  </m:f>
                  <m:r>
                    <a:rPr lang="es-ES" sz="1600" b="1" i="1" smtClean="0">
                      <a:latin typeface="Cambria Math" panose="02040503050406030204" pitchFamily="18" charset="0"/>
                    </a:rPr>
                    <m:t>&lt;</m:t>
                  </m:r>
                  <m:r>
                    <a:rPr lang="es-ES" sz="1600" b="1" i="1" smtClean="0">
                      <a:latin typeface="Cambria Math" panose="02040503050406030204" pitchFamily="18" charset="0"/>
                    </a:rPr>
                    <m:t>𝑳𝒕</m:t>
                  </m:r>
                  <m:r>
                    <a:rPr lang="es-ES" sz="1600" b="1" i="1" smtClean="0">
                      <a:latin typeface="Cambria Math" panose="02040503050406030204" pitchFamily="18" charset="0"/>
                    </a:rPr>
                    <m:t>&lt; </m:t>
                  </m:r>
                  <m:r>
                    <a:rPr lang="el-GR" sz="1600" b="1" i="1" smtClean="0">
                      <a:latin typeface="Cambria Math" panose="02040503050406030204" pitchFamily="18" charset="0"/>
                    </a:rPr>
                    <m:t>𝝀</m:t>
                  </m:r>
                </m:oMath>
              </a14:m>
              <a:r>
                <a:rPr lang="es-ES" sz="1600" b="1" dirty="0">
                  <a:latin typeface="Rockwell (Body)"/>
                </a:rPr>
                <a:t> </a:t>
              </a:r>
            </a:p>
          </dgm:t>
        </dgm:pt>
      </mc:Choice>
      <mc:Fallback xmlns="">
        <dgm:pt modelId="{8F5F2216-DC36-4B94-90BB-C5161C131009}">
          <dgm:prSet phldrT="[Texto]" custT="1"/>
          <dgm:spPr/>
          <dgm:t>
            <a:bodyPr/>
            <a:lstStyle/>
            <a:p>
              <a:pPr/>
              <a:r>
                <a:rPr lang="es-ES" sz="1600" b="1" i="0">
                  <a:latin typeface="Rockwell (Body)"/>
                  <a:ea typeface="Cambria Math" panose="02040503050406030204" pitchFamily="18" charset="0"/>
                </a:rPr>
                <a:t>𝐖𝐭≈𝟎,𝟒 𝒂𝒔</a:t>
              </a:r>
              <a:endParaRPr lang="es-ES" sz="1600" b="1" dirty="0">
                <a:latin typeface="Rockwell (Body)"/>
                <a:ea typeface="Cambria Math" panose="02040503050406030204" pitchFamily="18" charset="0"/>
              </a:endParaRPr>
            </a:p>
            <a:p>
              <a:r>
                <a:rPr lang="el-GR" sz="1600" b="1" i="0">
                  <a:latin typeface="Rockwell (Body)"/>
                </a:rPr>
                <a:t>𝝀∕</a:t>
              </a:r>
              <a:r>
                <a:rPr lang="es-ES" sz="1600" b="1" i="0">
                  <a:latin typeface="Rockwell (Body)"/>
                </a:rPr>
                <a:t>𝟐&lt;𝑳𝒕&lt; </a:t>
              </a:r>
              <a:r>
                <a:rPr lang="el-GR" sz="1600" b="1" i="0">
                  <a:latin typeface="Rockwell (Body)"/>
                </a:rPr>
                <a:t>𝝀</a:t>
              </a:r>
              <a:r>
                <a:rPr lang="es-ES" sz="1600" b="1" dirty="0">
                  <a:latin typeface="Rockwell (Body)"/>
                </a:rPr>
                <a:t> </a:t>
              </a:r>
            </a:p>
          </dgm:t>
        </dgm:pt>
      </mc:Fallback>
    </mc:AlternateContent>
    <dgm:pt modelId="{6D7FC6E3-62D6-4BE6-96D5-39549A173E52}" type="parTrans" cxnId="{C151D043-732F-4ED2-AF13-8BA5FD96A436}">
      <dgm:prSet/>
      <dgm:spPr/>
      <dgm:t>
        <a:bodyPr/>
        <a:lstStyle/>
        <a:p>
          <a:endParaRPr lang="es-ES" sz="2000" b="1">
            <a:latin typeface="Rockwell (Body)"/>
          </a:endParaRPr>
        </a:p>
      </dgm:t>
    </dgm:pt>
    <dgm:pt modelId="{1855663A-FE8F-4C54-860D-63BB703767C9}" type="sibTrans" cxnId="{C151D043-732F-4ED2-AF13-8BA5FD96A436}">
      <dgm:prSet custT="1"/>
      <dgm:spPr/>
      <dgm:t>
        <a:bodyPr/>
        <a:lstStyle/>
        <a:p>
          <a:endParaRPr lang="es-ES" sz="1200" b="1">
            <a:latin typeface="Rockwell (Body)"/>
          </a:endParaRPr>
        </a:p>
      </dgm:t>
    </dgm:pt>
    <dgm:pt modelId="{DE1CB36F-8F0C-408E-A4E6-080B1D1FD866}">
      <dgm:prSet custT="1"/>
      <dgm:spPr/>
      <dgm:t>
        <a:bodyPr/>
        <a:lstStyle/>
        <a:p>
          <a:r>
            <a:rPr lang="es-ES" sz="1600" b="1" dirty="0">
              <a:latin typeface="Rockwell (Body)"/>
            </a:rPr>
            <a:t>W y L calculo en software TXLINE </a:t>
          </a:r>
        </a:p>
      </dgm:t>
    </dgm:pt>
    <dgm:pt modelId="{5EE72E8F-008C-47B5-99E7-2023E12A96AA}" type="parTrans" cxnId="{A23E3968-6FE5-4331-ABEF-2C3DDD21B562}">
      <dgm:prSet/>
      <dgm:spPr/>
      <dgm:t>
        <a:bodyPr/>
        <a:lstStyle/>
        <a:p>
          <a:endParaRPr lang="es-ES" sz="2000" b="1">
            <a:latin typeface="Rockwell (Body)"/>
          </a:endParaRPr>
        </a:p>
      </dgm:t>
    </dgm:pt>
    <dgm:pt modelId="{10B23668-1AF5-4041-B382-B1A58238DE1C}" type="sibTrans" cxnId="{A23E3968-6FE5-4331-ABEF-2C3DDD21B562}">
      <dgm:prSet custT="1"/>
      <dgm:spPr/>
      <dgm:t>
        <a:bodyPr/>
        <a:lstStyle/>
        <a:p>
          <a:endParaRPr lang="es-ES" sz="1200" b="1">
            <a:latin typeface="Rockwell (Body)"/>
          </a:endParaRPr>
        </a:p>
      </dgm:t>
    </dgm:pt>
    <mc:AlternateContent xmlns:mc="http://schemas.openxmlformats.org/markup-compatibility/2006" xmlns:a14="http://schemas.microsoft.com/office/drawing/2010/main">
      <mc:Choice Requires="a14">
        <dgm:pt modelId="{875F0F2A-36FA-4982-AFC7-FE4D96E47128}">
          <dgm:prSet custT="1"/>
          <dgm:spPr/>
          <dgm:t>
            <a:bodyPr/>
            <a:lstStyle/>
            <a:p>
              <a:r>
                <a:rPr lang="es-ES" sz="1600" b="1" dirty="0">
                  <a:latin typeface="Rockwell (Body)"/>
                </a:rPr>
                <a:t>Aumentar guía para integrar SIW a microstrip Lx =</a:t>
              </a:r>
              <a14:m>
                <m:oMath xmlns:m="http://schemas.openxmlformats.org/officeDocument/2006/math">
                  <m:f>
                    <m:fPr>
                      <m:type m:val="lin"/>
                      <m:ctrlPr>
                        <a:rPr lang="el-GR" sz="1600" b="1" i="1" smtClean="0">
                          <a:latin typeface="Cambria Math" panose="02040503050406030204" pitchFamily="18" charset="0"/>
                        </a:rPr>
                      </m:ctrlPr>
                    </m:fPr>
                    <m:num>
                      <m:r>
                        <a:rPr lang="el-GR" sz="1600" b="1" i="1" smtClean="0">
                          <a:latin typeface="Cambria Math" panose="02040503050406030204" pitchFamily="18" charset="0"/>
                        </a:rPr>
                        <m:t>𝝀</m:t>
                      </m:r>
                    </m:num>
                    <m:den>
                      <m:r>
                        <a:rPr lang="es-ES" sz="1600" b="1" i="1" smtClean="0">
                          <a:latin typeface="Cambria Math" panose="02040503050406030204" pitchFamily="18" charset="0"/>
                        </a:rPr>
                        <m:t>𝟐</m:t>
                      </m:r>
                    </m:den>
                  </m:f>
                </m:oMath>
              </a14:m>
              <a:endParaRPr lang="es-ES" sz="1600" b="1" dirty="0">
                <a:latin typeface="Rockwell (Body)"/>
              </a:endParaRPr>
            </a:p>
          </dgm:t>
        </dgm:pt>
      </mc:Choice>
      <mc:Fallback xmlns="">
        <dgm:pt modelId="{875F0F2A-36FA-4982-AFC7-FE4D96E47128}">
          <dgm:prSet custT="1"/>
          <dgm:spPr/>
          <dgm:t>
            <a:bodyPr/>
            <a:lstStyle/>
            <a:p>
              <a:r>
                <a:rPr lang="es-ES" sz="1600" b="1" dirty="0">
                  <a:latin typeface="Rockwell (Body)"/>
                </a:rPr>
                <a:t>Aumentar guía para integrar SIW a microstrip Lx =</a:t>
              </a:r>
              <a:r>
                <a:rPr lang="el-GR" sz="1600" b="1" i="0">
                  <a:latin typeface="Rockwell (Body)"/>
                </a:rPr>
                <a:t>𝝀∕</a:t>
              </a:r>
              <a:r>
                <a:rPr lang="es-ES" sz="1600" b="1" i="0">
                  <a:latin typeface="Rockwell (Body)"/>
                </a:rPr>
                <a:t>𝟐</a:t>
              </a:r>
              <a:endParaRPr lang="es-ES" sz="1600" b="1" dirty="0">
                <a:latin typeface="Rockwell (Body)"/>
              </a:endParaRPr>
            </a:p>
          </dgm:t>
        </dgm:pt>
      </mc:Fallback>
    </mc:AlternateContent>
    <dgm:pt modelId="{18311631-92D9-4E2B-B7A0-95C90F140EAF}" type="parTrans" cxnId="{ECBAF56F-8D41-4A4A-947E-29602EA3B199}">
      <dgm:prSet/>
      <dgm:spPr/>
      <dgm:t>
        <a:bodyPr/>
        <a:lstStyle/>
        <a:p>
          <a:endParaRPr lang="es-EC" sz="2000" b="1">
            <a:latin typeface="Rockwell (Body)"/>
          </a:endParaRPr>
        </a:p>
      </dgm:t>
    </dgm:pt>
    <dgm:pt modelId="{E5A72438-AAFC-4DD9-A717-6057FD1C82A6}" type="sibTrans" cxnId="{ECBAF56F-8D41-4A4A-947E-29602EA3B199}">
      <dgm:prSet custT="1"/>
      <dgm:spPr/>
      <dgm:t>
        <a:bodyPr/>
        <a:lstStyle/>
        <a:p>
          <a:endParaRPr lang="es-EC" sz="1200" b="1">
            <a:latin typeface="Rockwell (Body)"/>
          </a:endParaRPr>
        </a:p>
      </dgm:t>
    </dgm:pt>
    <dgm:pt modelId="{C55A466A-B45B-429C-85C5-81F21589614E}">
      <dgm:prSet custT="1"/>
      <dgm:spPr/>
      <dgm:t>
        <a:bodyPr/>
        <a:lstStyle/>
        <a:p>
          <a:r>
            <a:rPr lang="es-ES" sz="1600" b="1" dirty="0">
              <a:latin typeface="Rockwell (Body)"/>
            </a:rPr>
            <a:t>Le y We aire a los lados de la guías mejorar el desempeño.</a:t>
          </a:r>
        </a:p>
      </dgm:t>
    </dgm:pt>
    <dgm:pt modelId="{A6DE0855-DA22-4DCE-A7E1-58F4BB85CE35}" type="parTrans" cxnId="{C78A549E-3B0E-4C8F-BB92-8C91C5ECCB7D}">
      <dgm:prSet/>
      <dgm:spPr/>
      <dgm:t>
        <a:bodyPr/>
        <a:lstStyle/>
        <a:p>
          <a:endParaRPr lang="es-EC" sz="2000" b="1">
            <a:latin typeface="Rockwell (Body)"/>
          </a:endParaRPr>
        </a:p>
      </dgm:t>
    </dgm:pt>
    <dgm:pt modelId="{CA657B74-CB26-4480-9A69-7F1773CD8E9D}" type="sibTrans" cxnId="{C78A549E-3B0E-4C8F-BB92-8C91C5ECCB7D}">
      <dgm:prSet/>
      <dgm:spPr/>
      <dgm:t>
        <a:bodyPr/>
        <a:lstStyle/>
        <a:p>
          <a:endParaRPr lang="es-EC" sz="2000" b="1">
            <a:latin typeface="Rockwell (Body)"/>
          </a:endParaRPr>
        </a:p>
      </dgm:t>
    </dgm:pt>
    <dgm:pt modelId="{A4FBE88E-FF38-476E-AD81-6FC422098DA8}" type="pres">
      <dgm:prSet presAssocID="{97D98A80-A0BB-4FF7-83D2-21B27EB101BD}" presName="diagram" presStyleCnt="0">
        <dgm:presLayoutVars>
          <dgm:dir/>
          <dgm:resizeHandles val="exact"/>
        </dgm:presLayoutVars>
      </dgm:prSet>
      <dgm:spPr/>
    </dgm:pt>
    <dgm:pt modelId="{F702D4E4-E72E-4B89-A676-322CE24D8243}" type="pres">
      <dgm:prSet presAssocID="{6734042E-1B3D-4990-BCF6-5C5DA163E92F}" presName="node" presStyleLbl="node1" presStyleIdx="0" presStyleCnt="8">
        <dgm:presLayoutVars>
          <dgm:bulletEnabled val="1"/>
        </dgm:presLayoutVars>
      </dgm:prSet>
      <dgm:spPr/>
    </dgm:pt>
    <dgm:pt modelId="{CCE598FD-6152-40BF-94F6-89A316E47FBE}" type="pres">
      <dgm:prSet presAssocID="{0068BDFC-673F-4948-9EB0-E256040176EE}" presName="sibTrans" presStyleLbl="sibTrans2D1" presStyleIdx="0" presStyleCnt="7"/>
      <dgm:spPr/>
    </dgm:pt>
    <dgm:pt modelId="{5980C994-2C03-4CDB-805C-C77DD23ADFD2}" type="pres">
      <dgm:prSet presAssocID="{0068BDFC-673F-4948-9EB0-E256040176EE}" presName="connectorText" presStyleLbl="sibTrans2D1" presStyleIdx="0" presStyleCnt="7"/>
      <dgm:spPr/>
    </dgm:pt>
    <dgm:pt modelId="{B210FCF5-135D-4303-9B8D-4301D69558BA}" type="pres">
      <dgm:prSet presAssocID="{A02FBCBA-C36C-4EDB-B133-DACE6A0F81C1}" presName="node" presStyleLbl="node1" presStyleIdx="1" presStyleCnt="8">
        <dgm:presLayoutVars>
          <dgm:bulletEnabled val="1"/>
        </dgm:presLayoutVars>
      </dgm:prSet>
      <dgm:spPr/>
    </dgm:pt>
    <dgm:pt modelId="{51299109-DB62-4754-9B37-5F10148F7255}" type="pres">
      <dgm:prSet presAssocID="{FD953CFF-CB03-4561-9B74-51E24C1CFFC3}" presName="sibTrans" presStyleLbl="sibTrans2D1" presStyleIdx="1" presStyleCnt="7"/>
      <dgm:spPr/>
    </dgm:pt>
    <dgm:pt modelId="{A7C61F6F-F1BB-4D4D-92DF-25F607A164B8}" type="pres">
      <dgm:prSet presAssocID="{FD953CFF-CB03-4561-9B74-51E24C1CFFC3}" presName="connectorText" presStyleLbl="sibTrans2D1" presStyleIdx="1" presStyleCnt="7"/>
      <dgm:spPr/>
    </dgm:pt>
    <dgm:pt modelId="{E70E0876-5A9A-4FC9-8401-434715381436}" type="pres">
      <dgm:prSet presAssocID="{98A7AC52-0751-4664-A79C-AE54E94AFA2F}" presName="node" presStyleLbl="node1" presStyleIdx="2" presStyleCnt="8">
        <dgm:presLayoutVars>
          <dgm:bulletEnabled val="1"/>
        </dgm:presLayoutVars>
      </dgm:prSet>
      <dgm:spPr/>
    </dgm:pt>
    <dgm:pt modelId="{B0C1EA9A-26B3-4057-9FCA-ECB1AFBA3DE3}" type="pres">
      <dgm:prSet presAssocID="{0A332A25-865E-40C9-B9F0-AC5D530AC27F}" presName="sibTrans" presStyleLbl="sibTrans2D1" presStyleIdx="2" presStyleCnt="7"/>
      <dgm:spPr/>
    </dgm:pt>
    <dgm:pt modelId="{7E2F5080-92F3-40AE-8276-111E627BAD6E}" type="pres">
      <dgm:prSet presAssocID="{0A332A25-865E-40C9-B9F0-AC5D530AC27F}" presName="connectorText" presStyleLbl="sibTrans2D1" presStyleIdx="2" presStyleCnt="7"/>
      <dgm:spPr/>
    </dgm:pt>
    <dgm:pt modelId="{4A90BA8F-741B-4361-A98B-E7A2FF0A28F5}" type="pres">
      <dgm:prSet presAssocID="{3B381E69-A61C-4DAE-A606-EE492702090A}" presName="node" presStyleLbl="node1" presStyleIdx="3" presStyleCnt="8">
        <dgm:presLayoutVars>
          <dgm:bulletEnabled val="1"/>
        </dgm:presLayoutVars>
      </dgm:prSet>
      <dgm:spPr/>
    </dgm:pt>
    <dgm:pt modelId="{EAD837B1-4E1A-46C1-ADF9-5717AA515775}" type="pres">
      <dgm:prSet presAssocID="{AA468405-EDDB-4404-8D4E-0623BF9781E3}" presName="sibTrans" presStyleLbl="sibTrans2D1" presStyleIdx="3" presStyleCnt="7"/>
      <dgm:spPr/>
    </dgm:pt>
    <dgm:pt modelId="{0DDAE8CE-38A2-4586-ACD2-E9E8DB720CE2}" type="pres">
      <dgm:prSet presAssocID="{AA468405-EDDB-4404-8D4E-0623BF9781E3}" presName="connectorText" presStyleLbl="sibTrans2D1" presStyleIdx="3" presStyleCnt="7"/>
      <dgm:spPr/>
    </dgm:pt>
    <dgm:pt modelId="{0A5A07F6-7121-45B1-A8A1-77A002960785}" type="pres">
      <dgm:prSet presAssocID="{8F5F2216-DC36-4B94-90BB-C5161C131009}" presName="node" presStyleLbl="node1" presStyleIdx="4" presStyleCnt="8">
        <dgm:presLayoutVars>
          <dgm:bulletEnabled val="1"/>
        </dgm:presLayoutVars>
      </dgm:prSet>
      <dgm:spPr/>
    </dgm:pt>
    <dgm:pt modelId="{D14F0DE6-83D3-4CD3-9DA2-C6FFA0EBE15F}" type="pres">
      <dgm:prSet presAssocID="{1855663A-FE8F-4C54-860D-63BB703767C9}" presName="sibTrans" presStyleLbl="sibTrans2D1" presStyleIdx="4" presStyleCnt="7"/>
      <dgm:spPr/>
    </dgm:pt>
    <dgm:pt modelId="{70DA695C-3F89-49C1-9FD6-4BD14029162E}" type="pres">
      <dgm:prSet presAssocID="{1855663A-FE8F-4C54-860D-63BB703767C9}" presName="connectorText" presStyleLbl="sibTrans2D1" presStyleIdx="4" presStyleCnt="7"/>
      <dgm:spPr/>
    </dgm:pt>
    <dgm:pt modelId="{503C66F0-9715-4871-835D-A54ADECABD22}" type="pres">
      <dgm:prSet presAssocID="{DE1CB36F-8F0C-408E-A4E6-080B1D1FD866}" presName="node" presStyleLbl="node1" presStyleIdx="5" presStyleCnt="8">
        <dgm:presLayoutVars>
          <dgm:bulletEnabled val="1"/>
        </dgm:presLayoutVars>
      </dgm:prSet>
      <dgm:spPr/>
    </dgm:pt>
    <dgm:pt modelId="{62730F65-7773-4451-A1F9-A3D4838605AF}" type="pres">
      <dgm:prSet presAssocID="{10B23668-1AF5-4041-B382-B1A58238DE1C}" presName="sibTrans" presStyleLbl="sibTrans2D1" presStyleIdx="5" presStyleCnt="7"/>
      <dgm:spPr/>
    </dgm:pt>
    <dgm:pt modelId="{598F632E-33C7-472E-8822-14181B1563B7}" type="pres">
      <dgm:prSet presAssocID="{10B23668-1AF5-4041-B382-B1A58238DE1C}" presName="connectorText" presStyleLbl="sibTrans2D1" presStyleIdx="5" presStyleCnt="7"/>
      <dgm:spPr/>
    </dgm:pt>
    <dgm:pt modelId="{BB0C9683-69BE-4376-8D3A-5288A4A73709}" type="pres">
      <dgm:prSet presAssocID="{875F0F2A-36FA-4982-AFC7-FE4D96E47128}" presName="node" presStyleLbl="node1" presStyleIdx="6" presStyleCnt="8">
        <dgm:presLayoutVars>
          <dgm:bulletEnabled val="1"/>
        </dgm:presLayoutVars>
      </dgm:prSet>
      <dgm:spPr/>
    </dgm:pt>
    <dgm:pt modelId="{BC50289D-39BD-4148-9E23-13B56DD254F7}" type="pres">
      <dgm:prSet presAssocID="{E5A72438-AAFC-4DD9-A717-6057FD1C82A6}" presName="sibTrans" presStyleLbl="sibTrans2D1" presStyleIdx="6" presStyleCnt="7"/>
      <dgm:spPr/>
    </dgm:pt>
    <dgm:pt modelId="{C3B38A63-881C-45D1-9751-A057BE5042F6}" type="pres">
      <dgm:prSet presAssocID="{E5A72438-AAFC-4DD9-A717-6057FD1C82A6}" presName="connectorText" presStyleLbl="sibTrans2D1" presStyleIdx="6" presStyleCnt="7"/>
      <dgm:spPr/>
    </dgm:pt>
    <dgm:pt modelId="{08E95527-0CFC-4F8D-8D55-563CFCE7B84B}" type="pres">
      <dgm:prSet presAssocID="{C55A466A-B45B-429C-85C5-81F21589614E}" presName="node" presStyleLbl="node1" presStyleIdx="7" presStyleCnt="8">
        <dgm:presLayoutVars>
          <dgm:bulletEnabled val="1"/>
        </dgm:presLayoutVars>
      </dgm:prSet>
      <dgm:spPr/>
    </dgm:pt>
  </dgm:ptLst>
  <dgm:cxnLst>
    <dgm:cxn modelId="{15C1AC18-37DE-443E-9D0E-8B73DEE1BE26}" type="presOf" srcId="{10B23668-1AF5-4041-B382-B1A58238DE1C}" destId="{62730F65-7773-4451-A1F9-A3D4838605AF}" srcOrd="0" destOrd="0" presId="urn:microsoft.com/office/officeart/2005/8/layout/process5"/>
    <dgm:cxn modelId="{7E313A1A-BA0B-4CCE-AAC3-379C093A57FC}" type="presOf" srcId="{10B23668-1AF5-4041-B382-B1A58238DE1C}" destId="{598F632E-33C7-472E-8822-14181B1563B7}" srcOrd="1" destOrd="0" presId="urn:microsoft.com/office/officeart/2005/8/layout/process5"/>
    <dgm:cxn modelId="{A9B9121B-2954-4DDC-B426-E5788FDC59FA}" type="presOf" srcId="{E5A72438-AAFC-4DD9-A717-6057FD1C82A6}" destId="{C3B38A63-881C-45D1-9751-A057BE5042F6}" srcOrd="1" destOrd="0" presId="urn:microsoft.com/office/officeart/2005/8/layout/process5"/>
    <dgm:cxn modelId="{EC013120-77B5-43B9-BFDF-63C91D83E817}" type="presOf" srcId="{0068BDFC-673F-4948-9EB0-E256040176EE}" destId="{5980C994-2C03-4CDB-805C-C77DD23ADFD2}" srcOrd="1" destOrd="0" presId="urn:microsoft.com/office/officeart/2005/8/layout/process5"/>
    <dgm:cxn modelId="{1E870B21-4349-47BF-88F9-06E4B21AE3C8}" type="presOf" srcId="{3B381E69-A61C-4DAE-A606-EE492702090A}" destId="{4A90BA8F-741B-4361-A98B-E7A2FF0A28F5}" srcOrd="0" destOrd="0" presId="urn:microsoft.com/office/officeart/2005/8/layout/process5"/>
    <dgm:cxn modelId="{1041AA32-76AC-4191-BB4A-A4A9169828FE}" type="presOf" srcId="{1855663A-FE8F-4C54-860D-63BB703767C9}" destId="{70DA695C-3F89-49C1-9FD6-4BD14029162E}" srcOrd="1" destOrd="0" presId="urn:microsoft.com/office/officeart/2005/8/layout/process5"/>
    <dgm:cxn modelId="{88372633-ED8B-499C-8686-28ED4CA2EC90}" type="presOf" srcId="{0A332A25-865E-40C9-B9F0-AC5D530AC27F}" destId="{B0C1EA9A-26B3-4057-9FCA-ECB1AFBA3DE3}" srcOrd="0" destOrd="0" presId="urn:microsoft.com/office/officeart/2005/8/layout/process5"/>
    <dgm:cxn modelId="{C151D043-732F-4ED2-AF13-8BA5FD96A436}" srcId="{97D98A80-A0BB-4FF7-83D2-21B27EB101BD}" destId="{8F5F2216-DC36-4B94-90BB-C5161C131009}" srcOrd="4" destOrd="0" parTransId="{6D7FC6E3-62D6-4BE6-96D5-39549A173E52}" sibTransId="{1855663A-FE8F-4C54-860D-63BB703767C9}"/>
    <dgm:cxn modelId="{C5C17166-6BDC-4E1A-BBE9-962B70DF8F2F}" type="presOf" srcId="{0A332A25-865E-40C9-B9F0-AC5D530AC27F}" destId="{7E2F5080-92F3-40AE-8276-111E627BAD6E}" srcOrd="1" destOrd="0" presId="urn:microsoft.com/office/officeart/2005/8/layout/process5"/>
    <dgm:cxn modelId="{A23E3968-6FE5-4331-ABEF-2C3DDD21B562}" srcId="{97D98A80-A0BB-4FF7-83D2-21B27EB101BD}" destId="{DE1CB36F-8F0C-408E-A4E6-080B1D1FD866}" srcOrd="5" destOrd="0" parTransId="{5EE72E8F-008C-47B5-99E7-2023E12A96AA}" sibTransId="{10B23668-1AF5-4041-B382-B1A58238DE1C}"/>
    <dgm:cxn modelId="{64C2A24D-0B2C-4686-AF55-7B2459A32347}" type="presOf" srcId="{FD953CFF-CB03-4561-9B74-51E24C1CFFC3}" destId="{51299109-DB62-4754-9B37-5F10148F7255}" srcOrd="0" destOrd="0" presId="urn:microsoft.com/office/officeart/2005/8/layout/process5"/>
    <dgm:cxn modelId="{ECBAF56F-8D41-4A4A-947E-29602EA3B199}" srcId="{97D98A80-A0BB-4FF7-83D2-21B27EB101BD}" destId="{875F0F2A-36FA-4982-AFC7-FE4D96E47128}" srcOrd="6" destOrd="0" parTransId="{18311631-92D9-4E2B-B7A0-95C90F140EAF}" sibTransId="{E5A72438-AAFC-4DD9-A717-6057FD1C82A6}"/>
    <dgm:cxn modelId="{85AC7A72-079B-448C-91EF-384432E08FF4}" type="presOf" srcId="{DE1CB36F-8F0C-408E-A4E6-080B1D1FD866}" destId="{503C66F0-9715-4871-835D-A54ADECABD22}" srcOrd="0" destOrd="0" presId="urn:microsoft.com/office/officeart/2005/8/layout/process5"/>
    <dgm:cxn modelId="{FBBC8C72-BE17-4584-9FAD-0F0AEC278D0C}" type="presOf" srcId="{E5A72438-AAFC-4DD9-A717-6057FD1C82A6}" destId="{BC50289D-39BD-4148-9E23-13B56DD254F7}" srcOrd="0" destOrd="0" presId="urn:microsoft.com/office/officeart/2005/8/layout/process5"/>
    <dgm:cxn modelId="{B5A0D273-26BD-4431-A349-DB859CF05A52}" type="presOf" srcId="{98A7AC52-0751-4664-A79C-AE54E94AFA2F}" destId="{E70E0876-5A9A-4FC9-8401-434715381436}" srcOrd="0" destOrd="0" presId="urn:microsoft.com/office/officeart/2005/8/layout/process5"/>
    <dgm:cxn modelId="{65BDE475-44FD-4D0B-BD8D-DC58F2BA4A37}" srcId="{97D98A80-A0BB-4FF7-83D2-21B27EB101BD}" destId="{98A7AC52-0751-4664-A79C-AE54E94AFA2F}" srcOrd="2" destOrd="0" parTransId="{4CA8FCA0-3CEA-450E-ADD8-E5B3E77B2BAE}" sibTransId="{0A332A25-865E-40C9-B9F0-AC5D530AC27F}"/>
    <dgm:cxn modelId="{ABBEF275-AB42-4229-A7E9-0B211EAFF15D}" type="presOf" srcId="{97D98A80-A0BB-4FF7-83D2-21B27EB101BD}" destId="{A4FBE88E-FF38-476E-AD81-6FC422098DA8}" srcOrd="0" destOrd="0" presId="urn:microsoft.com/office/officeart/2005/8/layout/process5"/>
    <dgm:cxn modelId="{E1A38B90-6DAB-4655-A285-5D67F4AC5690}" type="presOf" srcId="{875F0F2A-36FA-4982-AFC7-FE4D96E47128}" destId="{BB0C9683-69BE-4376-8D3A-5288A4A73709}" srcOrd="0" destOrd="0" presId="urn:microsoft.com/office/officeart/2005/8/layout/process5"/>
    <dgm:cxn modelId="{DE9C2E99-AD54-4ACF-806E-FDC67B048C7E}" srcId="{97D98A80-A0BB-4FF7-83D2-21B27EB101BD}" destId="{A02FBCBA-C36C-4EDB-B133-DACE6A0F81C1}" srcOrd="1" destOrd="0" parTransId="{4DD1EB55-6341-415D-BEDA-A9439F549984}" sibTransId="{FD953CFF-CB03-4561-9B74-51E24C1CFFC3}"/>
    <dgm:cxn modelId="{01085E9E-FDED-4CB7-8E24-0EAB56E69CA9}" type="presOf" srcId="{C55A466A-B45B-429C-85C5-81F21589614E}" destId="{08E95527-0CFC-4F8D-8D55-563CFCE7B84B}" srcOrd="0" destOrd="0" presId="urn:microsoft.com/office/officeart/2005/8/layout/process5"/>
    <dgm:cxn modelId="{E993529E-F8F5-41EB-98A8-4B7C088B25FA}" type="presOf" srcId="{AA468405-EDDB-4404-8D4E-0623BF9781E3}" destId="{EAD837B1-4E1A-46C1-ADF9-5717AA515775}" srcOrd="0" destOrd="0" presId="urn:microsoft.com/office/officeart/2005/8/layout/process5"/>
    <dgm:cxn modelId="{C78A549E-3B0E-4C8F-BB92-8C91C5ECCB7D}" srcId="{97D98A80-A0BB-4FF7-83D2-21B27EB101BD}" destId="{C55A466A-B45B-429C-85C5-81F21589614E}" srcOrd="7" destOrd="0" parTransId="{A6DE0855-DA22-4DCE-A7E1-58F4BB85CE35}" sibTransId="{CA657B74-CB26-4480-9A69-7F1773CD8E9D}"/>
    <dgm:cxn modelId="{3167FFAB-B6FF-4C9B-A721-CDDB0D8CDD12}" type="presOf" srcId="{1855663A-FE8F-4C54-860D-63BB703767C9}" destId="{D14F0DE6-83D3-4CD3-9DA2-C6FFA0EBE15F}" srcOrd="0" destOrd="0" presId="urn:microsoft.com/office/officeart/2005/8/layout/process5"/>
    <dgm:cxn modelId="{F5D04EAE-ADCC-463F-8D4D-18DB483A75B9}" type="presOf" srcId="{A02FBCBA-C36C-4EDB-B133-DACE6A0F81C1}" destId="{B210FCF5-135D-4303-9B8D-4301D69558BA}" srcOrd="0" destOrd="0" presId="urn:microsoft.com/office/officeart/2005/8/layout/process5"/>
    <dgm:cxn modelId="{6EDA53CC-2563-4513-98B3-8FBFAA2E1A43}" type="presOf" srcId="{AA468405-EDDB-4404-8D4E-0623BF9781E3}" destId="{0DDAE8CE-38A2-4586-ACD2-E9E8DB720CE2}" srcOrd="1" destOrd="0" presId="urn:microsoft.com/office/officeart/2005/8/layout/process5"/>
    <dgm:cxn modelId="{C59960D2-4A68-4D33-A939-3C9A6F2277F3}" type="presOf" srcId="{0068BDFC-673F-4948-9EB0-E256040176EE}" destId="{CCE598FD-6152-40BF-94F6-89A316E47FBE}" srcOrd="0" destOrd="0" presId="urn:microsoft.com/office/officeart/2005/8/layout/process5"/>
    <dgm:cxn modelId="{83E9CDE5-B60F-4588-86C7-F4A9833D3FF5}" srcId="{97D98A80-A0BB-4FF7-83D2-21B27EB101BD}" destId="{3B381E69-A61C-4DAE-A606-EE492702090A}" srcOrd="3" destOrd="0" parTransId="{6B70A4C5-190D-4340-A9B7-7CAB8BA46462}" sibTransId="{AA468405-EDDB-4404-8D4E-0623BF9781E3}"/>
    <dgm:cxn modelId="{65B0AFF2-73E4-4848-A559-00E35DE8C436}" type="presOf" srcId="{FD953CFF-CB03-4561-9B74-51E24C1CFFC3}" destId="{A7C61F6F-F1BB-4D4D-92DF-25F607A164B8}" srcOrd="1" destOrd="0" presId="urn:microsoft.com/office/officeart/2005/8/layout/process5"/>
    <dgm:cxn modelId="{9EFAACF5-1179-4DA2-B5F6-F262F7E7E216}" type="presOf" srcId="{8F5F2216-DC36-4B94-90BB-C5161C131009}" destId="{0A5A07F6-7121-45B1-A8A1-77A002960785}" srcOrd="0" destOrd="0" presId="urn:microsoft.com/office/officeart/2005/8/layout/process5"/>
    <dgm:cxn modelId="{686F42F9-F247-421A-B680-937C413FF410}" type="presOf" srcId="{6734042E-1B3D-4990-BCF6-5C5DA163E92F}" destId="{F702D4E4-E72E-4B89-A676-322CE24D8243}" srcOrd="0" destOrd="0" presId="urn:microsoft.com/office/officeart/2005/8/layout/process5"/>
    <dgm:cxn modelId="{13113BFD-7323-4FE9-BA63-F846CBD68529}" srcId="{97D98A80-A0BB-4FF7-83D2-21B27EB101BD}" destId="{6734042E-1B3D-4990-BCF6-5C5DA163E92F}" srcOrd="0" destOrd="0" parTransId="{97F741E3-2BD0-4B69-B60F-029EEAAC8EB3}" sibTransId="{0068BDFC-673F-4948-9EB0-E256040176EE}"/>
    <dgm:cxn modelId="{68C782D9-B34A-4FA4-9E85-211B08A4A324}" type="presParOf" srcId="{A4FBE88E-FF38-476E-AD81-6FC422098DA8}" destId="{F702D4E4-E72E-4B89-A676-322CE24D8243}" srcOrd="0" destOrd="0" presId="urn:microsoft.com/office/officeart/2005/8/layout/process5"/>
    <dgm:cxn modelId="{7C74DFB2-0A6D-4249-B552-0A937ADAE1D8}" type="presParOf" srcId="{A4FBE88E-FF38-476E-AD81-6FC422098DA8}" destId="{CCE598FD-6152-40BF-94F6-89A316E47FBE}" srcOrd="1" destOrd="0" presId="urn:microsoft.com/office/officeart/2005/8/layout/process5"/>
    <dgm:cxn modelId="{75480BAE-BFA5-4967-8352-DEF462A4BDE9}" type="presParOf" srcId="{CCE598FD-6152-40BF-94F6-89A316E47FBE}" destId="{5980C994-2C03-4CDB-805C-C77DD23ADFD2}" srcOrd="0" destOrd="0" presId="urn:microsoft.com/office/officeart/2005/8/layout/process5"/>
    <dgm:cxn modelId="{FE668787-786B-4EEC-923C-57A97821098F}" type="presParOf" srcId="{A4FBE88E-FF38-476E-AD81-6FC422098DA8}" destId="{B210FCF5-135D-4303-9B8D-4301D69558BA}" srcOrd="2" destOrd="0" presId="urn:microsoft.com/office/officeart/2005/8/layout/process5"/>
    <dgm:cxn modelId="{03F52910-BA40-4AB4-9536-FEAD1084AE9D}" type="presParOf" srcId="{A4FBE88E-FF38-476E-AD81-6FC422098DA8}" destId="{51299109-DB62-4754-9B37-5F10148F7255}" srcOrd="3" destOrd="0" presId="urn:microsoft.com/office/officeart/2005/8/layout/process5"/>
    <dgm:cxn modelId="{3C2A4CEE-1363-4A09-88C5-C280F07076A7}" type="presParOf" srcId="{51299109-DB62-4754-9B37-5F10148F7255}" destId="{A7C61F6F-F1BB-4D4D-92DF-25F607A164B8}" srcOrd="0" destOrd="0" presId="urn:microsoft.com/office/officeart/2005/8/layout/process5"/>
    <dgm:cxn modelId="{E2DAD56D-33B2-467F-9B2A-05D4B7BA2525}" type="presParOf" srcId="{A4FBE88E-FF38-476E-AD81-6FC422098DA8}" destId="{E70E0876-5A9A-4FC9-8401-434715381436}" srcOrd="4" destOrd="0" presId="urn:microsoft.com/office/officeart/2005/8/layout/process5"/>
    <dgm:cxn modelId="{34D32822-A9E5-40CE-8672-0D1CE796A305}" type="presParOf" srcId="{A4FBE88E-FF38-476E-AD81-6FC422098DA8}" destId="{B0C1EA9A-26B3-4057-9FCA-ECB1AFBA3DE3}" srcOrd="5" destOrd="0" presId="urn:microsoft.com/office/officeart/2005/8/layout/process5"/>
    <dgm:cxn modelId="{6DD2FFF6-9352-49B8-8A68-8CB7F70AF7D9}" type="presParOf" srcId="{B0C1EA9A-26B3-4057-9FCA-ECB1AFBA3DE3}" destId="{7E2F5080-92F3-40AE-8276-111E627BAD6E}" srcOrd="0" destOrd="0" presId="urn:microsoft.com/office/officeart/2005/8/layout/process5"/>
    <dgm:cxn modelId="{E1D2EF31-3266-4014-A1AA-FA54A53321BF}" type="presParOf" srcId="{A4FBE88E-FF38-476E-AD81-6FC422098DA8}" destId="{4A90BA8F-741B-4361-A98B-E7A2FF0A28F5}" srcOrd="6" destOrd="0" presId="urn:microsoft.com/office/officeart/2005/8/layout/process5"/>
    <dgm:cxn modelId="{5E3C8CC0-3A62-4F99-A4EC-3E6D15C9203A}" type="presParOf" srcId="{A4FBE88E-FF38-476E-AD81-6FC422098DA8}" destId="{EAD837B1-4E1A-46C1-ADF9-5717AA515775}" srcOrd="7" destOrd="0" presId="urn:microsoft.com/office/officeart/2005/8/layout/process5"/>
    <dgm:cxn modelId="{7B83D930-067B-4C90-A109-ACB60FE385F5}" type="presParOf" srcId="{EAD837B1-4E1A-46C1-ADF9-5717AA515775}" destId="{0DDAE8CE-38A2-4586-ACD2-E9E8DB720CE2}" srcOrd="0" destOrd="0" presId="urn:microsoft.com/office/officeart/2005/8/layout/process5"/>
    <dgm:cxn modelId="{AE58B893-831C-4BB7-BDD4-BBC66C113B1D}" type="presParOf" srcId="{A4FBE88E-FF38-476E-AD81-6FC422098DA8}" destId="{0A5A07F6-7121-45B1-A8A1-77A002960785}" srcOrd="8" destOrd="0" presId="urn:microsoft.com/office/officeart/2005/8/layout/process5"/>
    <dgm:cxn modelId="{C09E0623-95DE-4A25-AC10-0940A59005BC}" type="presParOf" srcId="{A4FBE88E-FF38-476E-AD81-6FC422098DA8}" destId="{D14F0DE6-83D3-4CD3-9DA2-C6FFA0EBE15F}" srcOrd="9" destOrd="0" presId="urn:microsoft.com/office/officeart/2005/8/layout/process5"/>
    <dgm:cxn modelId="{B3F55365-4B0B-47CE-9E29-4E053E8FC736}" type="presParOf" srcId="{D14F0DE6-83D3-4CD3-9DA2-C6FFA0EBE15F}" destId="{70DA695C-3F89-49C1-9FD6-4BD14029162E}" srcOrd="0" destOrd="0" presId="urn:microsoft.com/office/officeart/2005/8/layout/process5"/>
    <dgm:cxn modelId="{83B99DCF-26A6-41C2-BC43-855C5B434B5A}" type="presParOf" srcId="{A4FBE88E-FF38-476E-AD81-6FC422098DA8}" destId="{503C66F0-9715-4871-835D-A54ADECABD22}" srcOrd="10" destOrd="0" presId="urn:microsoft.com/office/officeart/2005/8/layout/process5"/>
    <dgm:cxn modelId="{6184978F-C692-40ED-AC21-7F2BD925F0C8}" type="presParOf" srcId="{A4FBE88E-FF38-476E-AD81-6FC422098DA8}" destId="{62730F65-7773-4451-A1F9-A3D4838605AF}" srcOrd="11" destOrd="0" presId="urn:microsoft.com/office/officeart/2005/8/layout/process5"/>
    <dgm:cxn modelId="{DFDD5939-F9A5-4998-B995-C7DF41185812}" type="presParOf" srcId="{62730F65-7773-4451-A1F9-A3D4838605AF}" destId="{598F632E-33C7-472E-8822-14181B1563B7}" srcOrd="0" destOrd="0" presId="urn:microsoft.com/office/officeart/2005/8/layout/process5"/>
    <dgm:cxn modelId="{9599A6DA-C815-4541-93F1-6E578C1F57F0}" type="presParOf" srcId="{A4FBE88E-FF38-476E-AD81-6FC422098DA8}" destId="{BB0C9683-69BE-4376-8D3A-5288A4A73709}" srcOrd="12" destOrd="0" presId="urn:microsoft.com/office/officeart/2005/8/layout/process5"/>
    <dgm:cxn modelId="{B9682AEC-694F-4E12-9E90-149D18A76DBD}" type="presParOf" srcId="{A4FBE88E-FF38-476E-AD81-6FC422098DA8}" destId="{BC50289D-39BD-4148-9E23-13B56DD254F7}" srcOrd="13" destOrd="0" presId="urn:microsoft.com/office/officeart/2005/8/layout/process5"/>
    <dgm:cxn modelId="{56F9A362-4490-48A5-8DF7-D088D0CB2287}" type="presParOf" srcId="{BC50289D-39BD-4148-9E23-13B56DD254F7}" destId="{C3B38A63-881C-45D1-9751-A057BE5042F6}" srcOrd="0" destOrd="0" presId="urn:microsoft.com/office/officeart/2005/8/layout/process5"/>
    <dgm:cxn modelId="{93D1D4C0-9269-441C-9577-1F31D1EC4116}" type="presParOf" srcId="{A4FBE88E-FF38-476E-AD81-6FC422098DA8}" destId="{08E95527-0CFC-4F8D-8D55-563CFCE7B84B}" srcOrd="14"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D98A80-A0BB-4FF7-83D2-21B27EB101BD}" type="doc">
      <dgm:prSet loTypeId="urn:microsoft.com/office/officeart/2005/8/layout/process5" loCatId="process" qsTypeId="urn:microsoft.com/office/officeart/2005/8/quickstyle/simple3" qsCatId="simple" csTypeId="urn:microsoft.com/office/officeart/2005/8/colors/accent6_4" csCatId="accent6" phldr="1"/>
      <dgm:spPr/>
      <dgm:t>
        <a:bodyPr/>
        <a:lstStyle/>
        <a:p>
          <a:endParaRPr lang="es-ES"/>
        </a:p>
      </dgm:t>
    </dgm:pt>
    <dgm:pt modelId="{6734042E-1B3D-4990-BCF6-5C5DA163E92F}">
      <dgm:prSet phldrT="[Texto]" custT="1"/>
      <dgm:spPr/>
      <dgm:t>
        <a:bodyPr/>
        <a:lstStyle/>
        <a:p>
          <a:r>
            <a:rPr lang="es-ES" sz="1600" b="1" dirty="0">
              <a:latin typeface="Rockwell (Body)"/>
            </a:rPr>
            <a:t>Permiten unir o pasar a diferentes tecnologías</a:t>
          </a:r>
        </a:p>
      </dgm:t>
    </dgm:pt>
    <dgm:pt modelId="{97F741E3-2BD0-4B69-B60F-029EEAAC8EB3}" type="parTrans" cxnId="{13113BFD-7323-4FE9-BA63-F846CBD68529}">
      <dgm:prSet/>
      <dgm:spPr/>
      <dgm:t>
        <a:bodyPr/>
        <a:lstStyle/>
        <a:p>
          <a:endParaRPr lang="es-ES" sz="2000" b="1">
            <a:latin typeface="Rockwell (Body)"/>
          </a:endParaRPr>
        </a:p>
      </dgm:t>
    </dgm:pt>
    <dgm:pt modelId="{0068BDFC-673F-4948-9EB0-E256040176EE}" type="sibTrans" cxnId="{13113BFD-7323-4FE9-BA63-F846CBD68529}">
      <dgm:prSet custT="1"/>
      <dgm:spPr/>
      <dgm:t>
        <a:bodyPr/>
        <a:lstStyle/>
        <a:p>
          <a:endParaRPr lang="es-ES" sz="1200" b="1">
            <a:latin typeface="Rockwell (Body)"/>
          </a:endParaRPr>
        </a:p>
      </dgm:t>
    </dgm:pt>
    <dgm:pt modelId="{A02FBCBA-C36C-4EDB-B133-DACE6A0F81C1}">
      <dgm:prSet phldrT="[Texto]" custT="1"/>
      <dgm:spPr/>
      <dgm:t>
        <a:bodyPr/>
        <a:lstStyle/>
        <a:p>
          <a:r>
            <a:rPr lang="es-ES" sz="1600" b="1" dirty="0">
              <a:latin typeface="Rockwell (Body)"/>
            </a:rPr>
            <a:t>Transición Microstrip a SIW</a:t>
          </a:r>
        </a:p>
      </dgm:t>
    </dgm:pt>
    <dgm:pt modelId="{4DD1EB55-6341-415D-BEDA-A9439F549984}" type="parTrans" cxnId="{DE9C2E99-AD54-4ACF-806E-FDC67B048C7E}">
      <dgm:prSet/>
      <dgm:spPr/>
      <dgm:t>
        <a:bodyPr/>
        <a:lstStyle/>
        <a:p>
          <a:endParaRPr lang="es-ES" sz="2000" b="1">
            <a:latin typeface="Rockwell (Body)"/>
          </a:endParaRPr>
        </a:p>
      </dgm:t>
    </dgm:pt>
    <dgm:pt modelId="{FD953CFF-CB03-4561-9B74-51E24C1CFFC3}" type="sibTrans" cxnId="{DE9C2E99-AD54-4ACF-806E-FDC67B048C7E}">
      <dgm:prSet custT="1"/>
      <dgm:spPr/>
      <dgm:t>
        <a:bodyPr/>
        <a:lstStyle/>
        <a:p>
          <a:endParaRPr lang="es-ES" sz="1200" b="1">
            <a:latin typeface="Rockwell (Body)"/>
          </a:endParaRPr>
        </a:p>
      </dgm:t>
    </dgm:pt>
    <dgm:pt modelId="{98A7AC52-0751-4664-A79C-AE54E94AFA2F}">
      <dgm:prSet phldrT="[Texto]" custT="1"/>
      <dgm:spPr/>
      <dgm:t>
        <a:bodyPr/>
        <a:lstStyle/>
        <a:p>
          <a:r>
            <a:rPr lang="es-ES" sz="1600" b="1" dirty="0">
              <a:latin typeface="Rockwell (Body)"/>
            </a:rPr>
            <a:t>Se compone Tap Microstrip+ Línea Microstrip</a:t>
          </a:r>
        </a:p>
      </dgm:t>
    </dgm:pt>
    <dgm:pt modelId="{4CA8FCA0-3CEA-450E-ADD8-E5B3E77B2BAE}" type="parTrans" cxnId="{65BDE475-44FD-4D0B-BD8D-DC58F2BA4A37}">
      <dgm:prSet/>
      <dgm:spPr/>
      <dgm:t>
        <a:bodyPr/>
        <a:lstStyle/>
        <a:p>
          <a:endParaRPr lang="es-ES" sz="2000" b="1">
            <a:latin typeface="Rockwell (Body)"/>
          </a:endParaRPr>
        </a:p>
      </dgm:t>
    </dgm:pt>
    <dgm:pt modelId="{0A332A25-865E-40C9-B9F0-AC5D530AC27F}" type="sibTrans" cxnId="{65BDE475-44FD-4D0B-BD8D-DC58F2BA4A37}">
      <dgm:prSet custT="1"/>
      <dgm:spPr/>
      <dgm:t>
        <a:bodyPr/>
        <a:lstStyle/>
        <a:p>
          <a:endParaRPr lang="es-ES" sz="1200" b="1">
            <a:latin typeface="Rockwell (Body)"/>
          </a:endParaRPr>
        </a:p>
      </dgm:t>
    </dgm:pt>
    <dgm:pt modelId="{3B381E69-A61C-4DAE-A606-EE492702090A}">
      <dgm:prSet phldrT="[Texto]" custT="1"/>
      <dgm:spPr/>
      <dgm:t>
        <a:bodyPr/>
        <a:lstStyle/>
        <a:p>
          <a:r>
            <a:rPr lang="es-ES" sz="1600" b="1" dirty="0">
              <a:latin typeface="Rockwell (Body)"/>
            </a:rPr>
            <a:t>Transforma modo TE de la tecnología SIW a un modo cuasi-TEM</a:t>
          </a:r>
        </a:p>
      </dgm:t>
    </dgm:pt>
    <dgm:pt modelId="{6B70A4C5-190D-4340-A9B7-7CAB8BA46462}" type="parTrans" cxnId="{83E9CDE5-B60F-4588-86C7-F4A9833D3FF5}">
      <dgm:prSet/>
      <dgm:spPr/>
      <dgm:t>
        <a:bodyPr/>
        <a:lstStyle/>
        <a:p>
          <a:endParaRPr lang="es-ES" sz="2000" b="1">
            <a:latin typeface="Rockwell (Body)"/>
          </a:endParaRPr>
        </a:p>
      </dgm:t>
    </dgm:pt>
    <dgm:pt modelId="{AA468405-EDDB-4404-8D4E-0623BF9781E3}" type="sibTrans" cxnId="{83E9CDE5-B60F-4588-86C7-F4A9833D3FF5}">
      <dgm:prSet custT="1"/>
      <dgm:spPr/>
      <dgm:t>
        <a:bodyPr/>
        <a:lstStyle/>
        <a:p>
          <a:endParaRPr lang="es-ES" sz="1200" b="1">
            <a:latin typeface="Rockwell (Body)"/>
          </a:endParaRPr>
        </a:p>
      </dgm:t>
    </dgm:pt>
    <dgm:pt modelId="{8F5F2216-DC36-4B94-90BB-C5161C131009}">
      <dgm:prSet phldrT="[Texto]" custT="1"/>
      <dgm:spPr>
        <a:blipFill>
          <a:blip xmlns:r="http://schemas.openxmlformats.org/officeDocument/2006/relationships" r:embed="rId1"/>
          <a:stretch>
            <a:fillRect b="-26738"/>
          </a:stretch>
        </a:blipFill>
      </dgm:spPr>
      <dgm:t>
        <a:bodyPr/>
        <a:lstStyle/>
        <a:p>
          <a:r>
            <a:rPr lang="es-EC">
              <a:noFill/>
            </a:rPr>
            <a:t> </a:t>
          </a:r>
        </a:p>
      </dgm:t>
    </dgm:pt>
    <dgm:pt modelId="{6D7FC6E3-62D6-4BE6-96D5-39549A173E52}" type="parTrans" cxnId="{C151D043-732F-4ED2-AF13-8BA5FD96A436}">
      <dgm:prSet/>
      <dgm:spPr/>
      <dgm:t>
        <a:bodyPr/>
        <a:lstStyle/>
        <a:p>
          <a:endParaRPr lang="es-ES" sz="2000" b="1">
            <a:latin typeface="Rockwell (Body)"/>
          </a:endParaRPr>
        </a:p>
      </dgm:t>
    </dgm:pt>
    <dgm:pt modelId="{1855663A-FE8F-4C54-860D-63BB703767C9}" type="sibTrans" cxnId="{C151D043-732F-4ED2-AF13-8BA5FD96A436}">
      <dgm:prSet custT="1"/>
      <dgm:spPr/>
      <dgm:t>
        <a:bodyPr/>
        <a:lstStyle/>
        <a:p>
          <a:endParaRPr lang="es-ES" sz="1200" b="1">
            <a:latin typeface="Rockwell (Body)"/>
          </a:endParaRPr>
        </a:p>
      </dgm:t>
    </dgm:pt>
    <dgm:pt modelId="{DE1CB36F-8F0C-408E-A4E6-080B1D1FD866}">
      <dgm:prSet custT="1"/>
      <dgm:spPr/>
      <dgm:t>
        <a:bodyPr/>
        <a:lstStyle/>
        <a:p>
          <a:r>
            <a:rPr lang="es-ES" sz="1600" b="1" dirty="0">
              <a:latin typeface="Rockwell (Body)"/>
            </a:rPr>
            <a:t>W y L calculo en software TXLINE </a:t>
          </a:r>
        </a:p>
      </dgm:t>
    </dgm:pt>
    <dgm:pt modelId="{5EE72E8F-008C-47B5-99E7-2023E12A96AA}" type="parTrans" cxnId="{A23E3968-6FE5-4331-ABEF-2C3DDD21B562}">
      <dgm:prSet/>
      <dgm:spPr/>
      <dgm:t>
        <a:bodyPr/>
        <a:lstStyle/>
        <a:p>
          <a:endParaRPr lang="es-ES" sz="2000" b="1">
            <a:latin typeface="Rockwell (Body)"/>
          </a:endParaRPr>
        </a:p>
      </dgm:t>
    </dgm:pt>
    <dgm:pt modelId="{10B23668-1AF5-4041-B382-B1A58238DE1C}" type="sibTrans" cxnId="{A23E3968-6FE5-4331-ABEF-2C3DDD21B562}">
      <dgm:prSet custT="1"/>
      <dgm:spPr/>
      <dgm:t>
        <a:bodyPr/>
        <a:lstStyle/>
        <a:p>
          <a:endParaRPr lang="es-ES" sz="1200" b="1">
            <a:latin typeface="Rockwell (Body)"/>
          </a:endParaRPr>
        </a:p>
      </dgm:t>
    </dgm:pt>
    <dgm:pt modelId="{875F0F2A-36FA-4982-AFC7-FE4D96E47128}">
      <dgm:prSet custT="1"/>
      <dgm:spPr>
        <a:blipFill>
          <a:blip xmlns:r="http://schemas.openxmlformats.org/officeDocument/2006/relationships" r:embed="rId2"/>
          <a:stretch>
            <a:fillRect t="-3723" b="-50532"/>
          </a:stretch>
        </a:blipFill>
      </dgm:spPr>
      <dgm:t>
        <a:bodyPr/>
        <a:lstStyle/>
        <a:p>
          <a:r>
            <a:rPr lang="es-EC">
              <a:noFill/>
            </a:rPr>
            <a:t> </a:t>
          </a:r>
        </a:p>
      </dgm:t>
    </dgm:pt>
    <dgm:pt modelId="{18311631-92D9-4E2B-B7A0-95C90F140EAF}" type="parTrans" cxnId="{ECBAF56F-8D41-4A4A-947E-29602EA3B199}">
      <dgm:prSet/>
      <dgm:spPr/>
      <dgm:t>
        <a:bodyPr/>
        <a:lstStyle/>
        <a:p>
          <a:endParaRPr lang="es-EC" sz="2000" b="1">
            <a:latin typeface="Rockwell (Body)"/>
          </a:endParaRPr>
        </a:p>
      </dgm:t>
    </dgm:pt>
    <dgm:pt modelId="{E5A72438-AAFC-4DD9-A717-6057FD1C82A6}" type="sibTrans" cxnId="{ECBAF56F-8D41-4A4A-947E-29602EA3B199}">
      <dgm:prSet custT="1"/>
      <dgm:spPr/>
      <dgm:t>
        <a:bodyPr/>
        <a:lstStyle/>
        <a:p>
          <a:endParaRPr lang="es-EC" sz="1200" b="1">
            <a:latin typeface="Rockwell (Body)"/>
          </a:endParaRPr>
        </a:p>
      </dgm:t>
    </dgm:pt>
    <dgm:pt modelId="{C55A466A-B45B-429C-85C5-81F21589614E}">
      <dgm:prSet custT="1"/>
      <dgm:spPr/>
      <dgm:t>
        <a:bodyPr/>
        <a:lstStyle/>
        <a:p>
          <a:r>
            <a:rPr lang="es-ES" sz="1600" b="1" dirty="0">
              <a:latin typeface="Rockwell (Body)"/>
            </a:rPr>
            <a:t>Le y We aire a los lados de la guías mejorar el desempeño.</a:t>
          </a:r>
        </a:p>
      </dgm:t>
    </dgm:pt>
    <dgm:pt modelId="{A6DE0855-DA22-4DCE-A7E1-58F4BB85CE35}" type="parTrans" cxnId="{C78A549E-3B0E-4C8F-BB92-8C91C5ECCB7D}">
      <dgm:prSet/>
      <dgm:spPr/>
      <dgm:t>
        <a:bodyPr/>
        <a:lstStyle/>
        <a:p>
          <a:endParaRPr lang="es-EC" sz="2000" b="1">
            <a:latin typeface="Rockwell (Body)"/>
          </a:endParaRPr>
        </a:p>
      </dgm:t>
    </dgm:pt>
    <dgm:pt modelId="{CA657B74-CB26-4480-9A69-7F1773CD8E9D}" type="sibTrans" cxnId="{C78A549E-3B0E-4C8F-BB92-8C91C5ECCB7D}">
      <dgm:prSet/>
      <dgm:spPr/>
      <dgm:t>
        <a:bodyPr/>
        <a:lstStyle/>
        <a:p>
          <a:endParaRPr lang="es-EC" sz="2000" b="1">
            <a:latin typeface="Rockwell (Body)"/>
          </a:endParaRPr>
        </a:p>
      </dgm:t>
    </dgm:pt>
    <dgm:pt modelId="{A4FBE88E-FF38-476E-AD81-6FC422098DA8}" type="pres">
      <dgm:prSet presAssocID="{97D98A80-A0BB-4FF7-83D2-21B27EB101BD}" presName="diagram" presStyleCnt="0">
        <dgm:presLayoutVars>
          <dgm:dir/>
          <dgm:resizeHandles val="exact"/>
        </dgm:presLayoutVars>
      </dgm:prSet>
      <dgm:spPr/>
    </dgm:pt>
    <dgm:pt modelId="{F702D4E4-E72E-4B89-A676-322CE24D8243}" type="pres">
      <dgm:prSet presAssocID="{6734042E-1B3D-4990-BCF6-5C5DA163E92F}" presName="node" presStyleLbl="node1" presStyleIdx="0" presStyleCnt="8">
        <dgm:presLayoutVars>
          <dgm:bulletEnabled val="1"/>
        </dgm:presLayoutVars>
      </dgm:prSet>
      <dgm:spPr/>
    </dgm:pt>
    <dgm:pt modelId="{CCE598FD-6152-40BF-94F6-89A316E47FBE}" type="pres">
      <dgm:prSet presAssocID="{0068BDFC-673F-4948-9EB0-E256040176EE}" presName="sibTrans" presStyleLbl="sibTrans2D1" presStyleIdx="0" presStyleCnt="7"/>
      <dgm:spPr/>
    </dgm:pt>
    <dgm:pt modelId="{5980C994-2C03-4CDB-805C-C77DD23ADFD2}" type="pres">
      <dgm:prSet presAssocID="{0068BDFC-673F-4948-9EB0-E256040176EE}" presName="connectorText" presStyleLbl="sibTrans2D1" presStyleIdx="0" presStyleCnt="7"/>
      <dgm:spPr/>
    </dgm:pt>
    <dgm:pt modelId="{B210FCF5-135D-4303-9B8D-4301D69558BA}" type="pres">
      <dgm:prSet presAssocID="{A02FBCBA-C36C-4EDB-B133-DACE6A0F81C1}" presName="node" presStyleLbl="node1" presStyleIdx="1" presStyleCnt="8">
        <dgm:presLayoutVars>
          <dgm:bulletEnabled val="1"/>
        </dgm:presLayoutVars>
      </dgm:prSet>
      <dgm:spPr/>
    </dgm:pt>
    <dgm:pt modelId="{51299109-DB62-4754-9B37-5F10148F7255}" type="pres">
      <dgm:prSet presAssocID="{FD953CFF-CB03-4561-9B74-51E24C1CFFC3}" presName="sibTrans" presStyleLbl="sibTrans2D1" presStyleIdx="1" presStyleCnt="7"/>
      <dgm:spPr/>
    </dgm:pt>
    <dgm:pt modelId="{A7C61F6F-F1BB-4D4D-92DF-25F607A164B8}" type="pres">
      <dgm:prSet presAssocID="{FD953CFF-CB03-4561-9B74-51E24C1CFFC3}" presName="connectorText" presStyleLbl="sibTrans2D1" presStyleIdx="1" presStyleCnt="7"/>
      <dgm:spPr/>
    </dgm:pt>
    <dgm:pt modelId="{E70E0876-5A9A-4FC9-8401-434715381436}" type="pres">
      <dgm:prSet presAssocID="{98A7AC52-0751-4664-A79C-AE54E94AFA2F}" presName="node" presStyleLbl="node1" presStyleIdx="2" presStyleCnt="8">
        <dgm:presLayoutVars>
          <dgm:bulletEnabled val="1"/>
        </dgm:presLayoutVars>
      </dgm:prSet>
      <dgm:spPr/>
    </dgm:pt>
    <dgm:pt modelId="{B0C1EA9A-26B3-4057-9FCA-ECB1AFBA3DE3}" type="pres">
      <dgm:prSet presAssocID="{0A332A25-865E-40C9-B9F0-AC5D530AC27F}" presName="sibTrans" presStyleLbl="sibTrans2D1" presStyleIdx="2" presStyleCnt="7"/>
      <dgm:spPr/>
    </dgm:pt>
    <dgm:pt modelId="{7E2F5080-92F3-40AE-8276-111E627BAD6E}" type="pres">
      <dgm:prSet presAssocID="{0A332A25-865E-40C9-B9F0-AC5D530AC27F}" presName="connectorText" presStyleLbl="sibTrans2D1" presStyleIdx="2" presStyleCnt="7"/>
      <dgm:spPr/>
    </dgm:pt>
    <dgm:pt modelId="{4A90BA8F-741B-4361-A98B-E7A2FF0A28F5}" type="pres">
      <dgm:prSet presAssocID="{3B381E69-A61C-4DAE-A606-EE492702090A}" presName="node" presStyleLbl="node1" presStyleIdx="3" presStyleCnt="8">
        <dgm:presLayoutVars>
          <dgm:bulletEnabled val="1"/>
        </dgm:presLayoutVars>
      </dgm:prSet>
      <dgm:spPr/>
    </dgm:pt>
    <dgm:pt modelId="{EAD837B1-4E1A-46C1-ADF9-5717AA515775}" type="pres">
      <dgm:prSet presAssocID="{AA468405-EDDB-4404-8D4E-0623BF9781E3}" presName="sibTrans" presStyleLbl="sibTrans2D1" presStyleIdx="3" presStyleCnt="7"/>
      <dgm:spPr/>
    </dgm:pt>
    <dgm:pt modelId="{0DDAE8CE-38A2-4586-ACD2-E9E8DB720CE2}" type="pres">
      <dgm:prSet presAssocID="{AA468405-EDDB-4404-8D4E-0623BF9781E3}" presName="connectorText" presStyleLbl="sibTrans2D1" presStyleIdx="3" presStyleCnt="7"/>
      <dgm:spPr/>
    </dgm:pt>
    <dgm:pt modelId="{0A5A07F6-7121-45B1-A8A1-77A002960785}" type="pres">
      <dgm:prSet presAssocID="{8F5F2216-DC36-4B94-90BB-C5161C131009}" presName="node" presStyleLbl="node1" presStyleIdx="4" presStyleCnt="8">
        <dgm:presLayoutVars>
          <dgm:bulletEnabled val="1"/>
        </dgm:presLayoutVars>
      </dgm:prSet>
      <dgm:spPr/>
    </dgm:pt>
    <dgm:pt modelId="{D14F0DE6-83D3-4CD3-9DA2-C6FFA0EBE15F}" type="pres">
      <dgm:prSet presAssocID="{1855663A-FE8F-4C54-860D-63BB703767C9}" presName="sibTrans" presStyleLbl="sibTrans2D1" presStyleIdx="4" presStyleCnt="7"/>
      <dgm:spPr/>
    </dgm:pt>
    <dgm:pt modelId="{70DA695C-3F89-49C1-9FD6-4BD14029162E}" type="pres">
      <dgm:prSet presAssocID="{1855663A-FE8F-4C54-860D-63BB703767C9}" presName="connectorText" presStyleLbl="sibTrans2D1" presStyleIdx="4" presStyleCnt="7"/>
      <dgm:spPr/>
    </dgm:pt>
    <dgm:pt modelId="{503C66F0-9715-4871-835D-A54ADECABD22}" type="pres">
      <dgm:prSet presAssocID="{DE1CB36F-8F0C-408E-A4E6-080B1D1FD866}" presName="node" presStyleLbl="node1" presStyleIdx="5" presStyleCnt="8">
        <dgm:presLayoutVars>
          <dgm:bulletEnabled val="1"/>
        </dgm:presLayoutVars>
      </dgm:prSet>
      <dgm:spPr/>
    </dgm:pt>
    <dgm:pt modelId="{62730F65-7773-4451-A1F9-A3D4838605AF}" type="pres">
      <dgm:prSet presAssocID="{10B23668-1AF5-4041-B382-B1A58238DE1C}" presName="sibTrans" presStyleLbl="sibTrans2D1" presStyleIdx="5" presStyleCnt="7"/>
      <dgm:spPr/>
    </dgm:pt>
    <dgm:pt modelId="{598F632E-33C7-472E-8822-14181B1563B7}" type="pres">
      <dgm:prSet presAssocID="{10B23668-1AF5-4041-B382-B1A58238DE1C}" presName="connectorText" presStyleLbl="sibTrans2D1" presStyleIdx="5" presStyleCnt="7"/>
      <dgm:spPr/>
    </dgm:pt>
    <dgm:pt modelId="{BB0C9683-69BE-4376-8D3A-5288A4A73709}" type="pres">
      <dgm:prSet presAssocID="{875F0F2A-36FA-4982-AFC7-FE4D96E47128}" presName="node" presStyleLbl="node1" presStyleIdx="6" presStyleCnt="8">
        <dgm:presLayoutVars>
          <dgm:bulletEnabled val="1"/>
        </dgm:presLayoutVars>
      </dgm:prSet>
      <dgm:spPr/>
    </dgm:pt>
    <dgm:pt modelId="{BC50289D-39BD-4148-9E23-13B56DD254F7}" type="pres">
      <dgm:prSet presAssocID="{E5A72438-AAFC-4DD9-A717-6057FD1C82A6}" presName="sibTrans" presStyleLbl="sibTrans2D1" presStyleIdx="6" presStyleCnt="7"/>
      <dgm:spPr/>
    </dgm:pt>
    <dgm:pt modelId="{C3B38A63-881C-45D1-9751-A057BE5042F6}" type="pres">
      <dgm:prSet presAssocID="{E5A72438-AAFC-4DD9-A717-6057FD1C82A6}" presName="connectorText" presStyleLbl="sibTrans2D1" presStyleIdx="6" presStyleCnt="7"/>
      <dgm:spPr/>
    </dgm:pt>
    <dgm:pt modelId="{08E95527-0CFC-4F8D-8D55-563CFCE7B84B}" type="pres">
      <dgm:prSet presAssocID="{C55A466A-B45B-429C-85C5-81F21589614E}" presName="node" presStyleLbl="node1" presStyleIdx="7" presStyleCnt="8">
        <dgm:presLayoutVars>
          <dgm:bulletEnabled val="1"/>
        </dgm:presLayoutVars>
      </dgm:prSet>
      <dgm:spPr/>
    </dgm:pt>
  </dgm:ptLst>
  <dgm:cxnLst>
    <dgm:cxn modelId="{15C1AC18-37DE-443E-9D0E-8B73DEE1BE26}" type="presOf" srcId="{10B23668-1AF5-4041-B382-B1A58238DE1C}" destId="{62730F65-7773-4451-A1F9-A3D4838605AF}" srcOrd="0" destOrd="0" presId="urn:microsoft.com/office/officeart/2005/8/layout/process5"/>
    <dgm:cxn modelId="{7E313A1A-BA0B-4CCE-AAC3-379C093A57FC}" type="presOf" srcId="{10B23668-1AF5-4041-B382-B1A58238DE1C}" destId="{598F632E-33C7-472E-8822-14181B1563B7}" srcOrd="1" destOrd="0" presId="urn:microsoft.com/office/officeart/2005/8/layout/process5"/>
    <dgm:cxn modelId="{A9B9121B-2954-4DDC-B426-E5788FDC59FA}" type="presOf" srcId="{E5A72438-AAFC-4DD9-A717-6057FD1C82A6}" destId="{C3B38A63-881C-45D1-9751-A057BE5042F6}" srcOrd="1" destOrd="0" presId="urn:microsoft.com/office/officeart/2005/8/layout/process5"/>
    <dgm:cxn modelId="{EC013120-77B5-43B9-BFDF-63C91D83E817}" type="presOf" srcId="{0068BDFC-673F-4948-9EB0-E256040176EE}" destId="{5980C994-2C03-4CDB-805C-C77DD23ADFD2}" srcOrd="1" destOrd="0" presId="urn:microsoft.com/office/officeart/2005/8/layout/process5"/>
    <dgm:cxn modelId="{1E870B21-4349-47BF-88F9-06E4B21AE3C8}" type="presOf" srcId="{3B381E69-A61C-4DAE-A606-EE492702090A}" destId="{4A90BA8F-741B-4361-A98B-E7A2FF0A28F5}" srcOrd="0" destOrd="0" presId="urn:microsoft.com/office/officeart/2005/8/layout/process5"/>
    <dgm:cxn modelId="{1041AA32-76AC-4191-BB4A-A4A9169828FE}" type="presOf" srcId="{1855663A-FE8F-4C54-860D-63BB703767C9}" destId="{70DA695C-3F89-49C1-9FD6-4BD14029162E}" srcOrd="1" destOrd="0" presId="urn:microsoft.com/office/officeart/2005/8/layout/process5"/>
    <dgm:cxn modelId="{88372633-ED8B-499C-8686-28ED4CA2EC90}" type="presOf" srcId="{0A332A25-865E-40C9-B9F0-AC5D530AC27F}" destId="{B0C1EA9A-26B3-4057-9FCA-ECB1AFBA3DE3}" srcOrd="0" destOrd="0" presId="urn:microsoft.com/office/officeart/2005/8/layout/process5"/>
    <dgm:cxn modelId="{C151D043-732F-4ED2-AF13-8BA5FD96A436}" srcId="{97D98A80-A0BB-4FF7-83D2-21B27EB101BD}" destId="{8F5F2216-DC36-4B94-90BB-C5161C131009}" srcOrd="4" destOrd="0" parTransId="{6D7FC6E3-62D6-4BE6-96D5-39549A173E52}" sibTransId="{1855663A-FE8F-4C54-860D-63BB703767C9}"/>
    <dgm:cxn modelId="{C5C17166-6BDC-4E1A-BBE9-962B70DF8F2F}" type="presOf" srcId="{0A332A25-865E-40C9-B9F0-AC5D530AC27F}" destId="{7E2F5080-92F3-40AE-8276-111E627BAD6E}" srcOrd="1" destOrd="0" presId="urn:microsoft.com/office/officeart/2005/8/layout/process5"/>
    <dgm:cxn modelId="{A23E3968-6FE5-4331-ABEF-2C3DDD21B562}" srcId="{97D98A80-A0BB-4FF7-83D2-21B27EB101BD}" destId="{DE1CB36F-8F0C-408E-A4E6-080B1D1FD866}" srcOrd="5" destOrd="0" parTransId="{5EE72E8F-008C-47B5-99E7-2023E12A96AA}" sibTransId="{10B23668-1AF5-4041-B382-B1A58238DE1C}"/>
    <dgm:cxn modelId="{64C2A24D-0B2C-4686-AF55-7B2459A32347}" type="presOf" srcId="{FD953CFF-CB03-4561-9B74-51E24C1CFFC3}" destId="{51299109-DB62-4754-9B37-5F10148F7255}" srcOrd="0" destOrd="0" presId="urn:microsoft.com/office/officeart/2005/8/layout/process5"/>
    <dgm:cxn modelId="{ECBAF56F-8D41-4A4A-947E-29602EA3B199}" srcId="{97D98A80-A0BB-4FF7-83D2-21B27EB101BD}" destId="{875F0F2A-36FA-4982-AFC7-FE4D96E47128}" srcOrd="6" destOrd="0" parTransId="{18311631-92D9-4E2B-B7A0-95C90F140EAF}" sibTransId="{E5A72438-AAFC-4DD9-A717-6057FD1C82A6}"/>
    <dgm:cxn modelId="{85AC7A72-079B-448C-91EF-384432E08FF4}" type="presOf" srcId="{DE1CB36F-8F0C-408E-A4E6-080B1D1FD866}" destId="{503C66F0-9715-4871-835D-A54ADECABD22}" srcOrd="0" destOrd="0" presId="urn:microsoft.com/office/officeart/2005/8/layout/process5"/>
    <dgm:cxn modelId="{FBBC8C72-BE17-4584-9FAD-0F0AEC278D0C}" type="presOf" srcId="{E5A72438-AAFC-4DD9-A717-6057FD1C82A6}" destId="{BC50289D-39BD-4148-9E23-13B56DD254F7}" srcOrd="0" destOrd="0" presId="urn:microsoft.com/office/officeart/2005/8/layout/process5"/>
    <dgm:cxn modelId="{B5A0D273-26BD-4431-A349-DB859CF05A52}" type="presOf" srcId="{98A7AC52-0751-4664-A79C-AE54E94AFA2F}" destId="{E70E0876-5A9A-4FC9-8401-434715381436}" srcOrd="0" destOrd="0" presId="urn:microsoft.com/office/officeart/2005/8/layout/process5"/>
    <dgm:cxn modelId="{65BDE475-44FD-4D0B-BD8D-DC58F2BA4A37}" srcId="{97D98A80-A0BB-4FF7-83D2-21B27EB101BD}" destId="{98A7AC52-0751-4664-A79C-AE54E94AFA2F}" srcOrd="2" destOrd="0" parTransId="{4CA8FCA0-3CEA-450E-ADD8-E5B3E77B2BAE}" sibTransId="{0A332A25-865E-40C9-B9F0-AC5D530AC27F}"/>
    <dgm:cxn modelId="{ABBEF275-AB42-4229-A7E9-0B211EAFF15D}" type="presOf" srcId="{97D98A80-A0BB-4FF7-83D2-21B27EB101BD}" destId="{A4FBE88E-FF38-476E-AD81-6FC422098DA8}" srcOrd="0" destOrd="0" presId="urn:microsoft.com/office/officeart/2005/8/layout/process5"/>
    <dgm:cxn modelId="{E1A38B90-6DAB-4655-A285-5D67F4AC5690}" type="presOf" srcId="{875F0F2A-36FA-4982-AFC7-FE4D96E47128}" destId="{BB0C9683-69BE-4376-8D3A-5288A4A73709}" srcOrd="0" destOrd="0" presId="urn:microsoft.com/office/officeart/2005/8/layout/process5"/>
    <dgm:cxn modelId="{DE9C2E99-AD54-4ACF-806E-FDC67B048C7E}" srcId="{97D98A80-A0BB-4FF7-83D2-21B27EB101BD}" destId="{A02FBCBA-C36C-4EDB-B133-DACE6A0F81C1}" srcOrd="1" destOrd="0" parTransId="{4DD1EB55-6341-415D-BEDA-A9439F549984}" sibTransId="{FD953CFF-CB03-4561-9B74-51E24C1CFFC3}"/>
    <dgm:cxn modelId="{01085E9E-FDED-4CB7-8E24-0EAB56E69CA9}" type="presOf" srcId="{C55A466A-B45B-429C-85C5-81F21589614E}" destId="{08E95527-0CFC-4F8D-8D55-563CFCE7B84B}" srcOrd="0" destOrd="0" presId="urn:microsoft.com/office/officeart/2005/8/layout/process5"/>
    <dgm:cxn modelId="{E993529E-F8F5-41EB-98A8-4B7C088B25FA}" type="presOf" srcId="{AA468405-EDDB-4404-8D4E-0623BF9781E3}" destId="{EAD837B1-4E1A-46C1-ADF9-5717AA515775}" srcOrd="0" destOrd="0" presId="urn:microsoft.com/office/officeart/2005/8/layout/process5"/>
    <dgm:cxn modelId="{C78A549E-3B0E-4C8F-BB92-8C91C5ECCB7D}" srcId="{97D98A80-A0BB-4FF7-83D2-21B27EB101BD}" destId="{C55A466A-B45B-429C-85C5-81F21589614E}" srcOrd="7" destOrd="0" parTransId="{A6DE0855-DA22-4DCE-A7E1-58F4BB85CE35}" sibTransId="{CA657B74-CB26-4480-9A69-7F1773CD8E9D}"/>
    <dgm:cxn modelId="{3167FFAB-B6FF-4C9B-A721-CDDB0D8CDD12}" type="presOf" srcId="{1855663A-FE8F-4C54-860D-63BB703767C9}" destId="{D14F0DE6-83D3-4CD3-9DA2-C6FFA0EBE15F}" srcOrd="0" destOrd="0" presId="urn:microsoft.com/office/officeart/2005/8/layout/process5"/>
    <dgm:cxn modelId="{F5D04EAE-ADCC-463F-8D4D-18DB483A75B9}" type="presOf" srcId="{A02FBCBA-C36C-4EDB-B133-DACE6A0F81C1}" destId="{B210FCF5-135D-4303-9B8D-4301D69558BA}" srcOrd="0" destOrd="0" presId="urn:microsoft.com/office/officeart/2005/8/layout/process5"/>
    <dgm:cxn modelId="{6EDA53CC-2563-4513-98B3-8FBFAA2E1A43}" type="presOf" srcId="{AA468405-EDDB-4404-8D4E-0623BF9781E3}" destId="{0DDAE8CE-38A2-4586-ACD2-E9E8DB720CE2}" srcOrd="1" destOrd="0" presId="urn:microsoft.com/office/officeart/2005/8/layout/process5"/>
    <dgm:cxn modelId="{C59960D2-4A68-4D33-A939-3C9A6F2277F3}" type="presOf" srcId="{0068BDFC-673F-4948-9EB0-E256040176EE}" destId="{CCE598FD-6152-40BF-94F6-89A316E47FBE}" srcOrd="0" destOrd="0" presId="urn:microsoft.com/office/officeart/2005/8/layout/process5"/>
    <dgm:cxn modelId="{83E9CDE5-B60F-4588-86C7-F4A9833D3FF5}" srcId="{97D98A80-A0BB-4FF7-83D2-21B27EB101BD}" destId="{3B381E69-A61C-4DAE-A606-EE492702090A}" srcOrd="3" destOrd="0" parTransId="{6B70A4C5-190D-4340-A9B7-7CAB8BA46462}" sibTransId="{AA468405-EDDB-4404-8D4E-0623BF9781E3}"/>
    <dgm:cxn modelId="{65B0AFF2-73E4-4848-A559-00E35DE8C436}" type="presOf" srcId="{FD953CFF-CB03-4561-9B74-51E24C1CFFC3}" destId="{A7C61F6F-F1BB-4D4D-92DF-25F607A164B8}" srcOrd="1" destOrd="0" presId="urn:microsoft.com/office/officeart/2005/8/layout/process5"/>
    <dgm:cxn modelId="{9EFAACF5-1179-4DA2-B5F6-F262F7E7E216}" type="presOf" srcId="{8F5F2216-DC36-4B94-90BB-C5161C131009}" destId="{0A5A07F6-7121-45B1-A8A1-77A002960785}" srcOrd="0" destOrd="0" presId="urn:microsoft.com/office/officeart/2005/8/layout/process5"/>
    <dgm:cxn modelId="{686F42F9-F247-421A-B680-937C413FF410}" type="presOf" srcId="{6734042E-1B3D-4990-BCF6-5C5DA163E92F}" destId="{F702D4E4-E72E-4B89-A676-322CE24D8243}" srcOrd="0" destOrd="0" presId="urn:microsoft.com/office/officeart/2005/8/layout/process5"/>
    <dgm:cxn modelId="{13113BFD-7323-4FE9-BA63-F846CBD68529}" srcId="{97D98A80-A0BB-4FF7-83D2-21B27EB101BD}" destId="{6734042E-1B3D-4990-BCF6-5C5DA163E92F}" srcOrd="0" destOrd="0" parTransId="{97F741E3-2BD0-4B69-B60F-029EEAAC8EB3}" sibTransId="{0068BDFC-673F-4948-9EB0-E256040176EE}"/>
    <dgm:cxn modelId="{68C782D9-B34A-4FA4-9E85-211B08A4A324}" type="presParOf" srcId="{A4FBE88E-FF38-476E-AD81-6FC422098DA8}" destId="{F702D4E4-E72E-4B89-A676-322CE24D8243}" srcOrd="0" destOrd="0" presId="urn:microsoft.com/office/officeart/2005/8/layout/process5"/>
    <dgm:cxn modelId="{7C74DFB2-0A6D-4249-B552-0A937ADAE1D8}" type="presParOf" srcId="{A4FBE88E-FF38-476E-AD81-6FC422098DA8}" destId="{CCE598FD-6152-40BF-94F6-89A316E47FBE}" srcOrd="1" destOrd="0" presId="urn:microsoft.com/office/officeart/2005/8/layout/process5"/>
    <dgm:cxn modelId="{75480BAE-BFA5-4967-8352-DEF462A4BDE9}" type="presParOf" srcId="{CCE598FD-6152-40BF-94F6-89A316E47FBE}" destId="{5980C994-2C03-4CDB-805C-C77DD23ADFD2}" srcOrd="0" destOrd="0" presId="urn:microsoft.com/office/officeart/2005/8/layout/process5"/>
    <dgm:cxn modelId="{FE668787-786B-4EEC-923C-57A97821098F}" type="presParOf" srcId="{A4FBE88E-FF38-476E-AD81-6FC422098DA8}" destId="{B210FCF5-135D-4303-9B8D-4301D69558BA}" srcOrd="2" destOrd="0" presId="urn:microsoft.com/office/officeart/2005/8/layout/process5"/>
    <dgm:cxn modelId="{03F52910-BA40-4AB4-9536-FEAD1084AE9D}" type="presParOf" srcId="{A4FBE88E-FF38-476E-AD81-6FC422098DA8}" destId="{51299109-DB62-4754-9B37-5F10148F7255}" srcOrd="3" destOrd="0" presId="urn:microsoft.com/office/officeart/2005/8/layout/process5"/>
    <dgm:cxn modelId="{3C2A4CEE-1363-4A09-88C5-C280F07076A7}" type="presParOf" srcId="{51299109-DB62-4754-9B37-5F10148F7255}" destId="{A7C61F6F-F1BB-4D4D-92DF-25F607A164B8}" srcOrd="0" destOrd="0" presId="urn:microsoft.com/office/officeart/2005/8/layout/process5"/>
    <dgm:cxn modelId="{E2DAD56D-33B2-467F-9B2A-05D4B7BA2525}" type="presParOf" srcId="{A4FBE88E-FF38-476E-AD81-6FC422098DA8}" destId="{E70E0876-5A9A-4FC9-8401-434715381436}" srcOrd="4" destOrd="0" presId="urn:microsoft.com/office/officeart/2005/8/layout/process5"/>
    <dgm:cxn modelId="{34D32822-A9E5-40CE-8672-0D1CE796A305}" type="presParOf" srcId="{A4FBE88E-FF38-476E-AD81-6FC422098DA8}" destId="{B0C1EA9A-26B3-4057-9FCA-ECB1AFBA3DE3}" srcOrd="5" destOrd="0" presId="urn:microsoft.com/office/officeart/2005/8/layout/process5"/>
    <dgm:cxn modelId="{6DD2FFF6-9352-49B8-8A68-8CB7F70AF7D9}" type="presParOf" srcId="{B0C1EA9A-26B3-4057-9FCA-ECB1AFBA3DE3}" destId="{7E2F5080-92F3-40AE-8276-111E627BAD6E}" srcOrd="0" destOrd="0" presId="urn:microsoft.com/office/officeart/2005/8/layout/process5"/>
    <dgm:cxn modelId="{E1D2EF31-3266-4014-A1AA-FA54A53321BF}" type="presParOf" srcId="{A4FBE88E-FF38-476E-AD81-6FC422098DA8}" destId="{4A90BA8F-741B-4361-A98B-E7A2FF0A28F5}" srcOrd="6" destOrd="0" presId="urn:microsoft.com/office/officeart/2005/8/layout/process5"/>
    <dgm:cxn modelId="{5E3C8CC0-3A62-4F99-A4EC-3E6D15C9203A}" type="presParOf" srcId="{A4FBE88E-FF38-476E-AD81-6FC422098DA8}" destId="{EAD837B1-4E1A-46C1-ADF9-5717AA515775}" srcOrd="7" destOrd="0" presId="urn:microsoft.com/office/officeart/2005/8/layout/process5"/>
    <dgm:cxn modelId="{7B83D930-067B-4C90-A109-ACB60FE385F5}" type="presParOf" srcId="{EAD837B1-4E1A-46C1-ADF9-5717AA515775}" destId="{0DDAE8CE-38A2-4586-ACD2-E9E8DB720CE2}" srcOrd="0" destOrd="0" presId="urn:microsoft.com/office/officeart/2005/8/layout/process5"/>
    <dgm:cxn modelId="{AE58B893-831C-4BB7-BDD4-BBC66C113B1D}" type="presParOf" srcId="{A4FBE88E-FF38-476E-AD81-6FC422098DA8}" destId="{0A5A07F6-7121-45B1-A8A1-77A002960785}" srcOrd="8" destOrd="0" presId="urn:microsoft.com/office/officeart/2005/8/layout/process5"/>
    <dgm:cxn modelId="{C09E0623-95DE-4A25-AC10-0940A59005BC}" type="presParOf" srcId="{A4FBE88E-FF38-476E-AD81-6FC422098DA8}" destId="{D14F0DE6-83D3-4CD3-9DA2-C6FFA0EBE15F}" srcOrd="9" destOrd="0" presId="urn:microsoft.com/office/officeart/2005/8/layout/process5"/>
    <dgm:cxn modelId="{B3F55365-4B0B-47CE-9E29-4E053E8FC736}" type="presParOf" srcId="{D14F0DE6-83D3-4CD3-9DA2-C6FFA0EBE15F}" destId="{70DA695C-3F89-49C1-9FD6-4BD14029162E}" srcOrd="0" destOrd="0" presId="urn:microsoft.com/office/officeart/2005/8/layout/process5"/>
    <dgm:cxn modelId="{83B99DCF-26A6-41C2-BC43-855C5B434B5A}" type="presParOf" srcId="{A4FBE88E-FF38-476E-AD81-6FC422098DA8}" destId="{503C66F0-9715-4871-835D-A54ADECABD22}" srcOrd="10" destOrd="0" presId="urn:microsoft.com/office/officeart/2005/8/layout/process5"/>
    <dgm:cxn modelId="{6184978F-C692-40ED-AC21-7F2BD925F0C8}" type="presParOf" srcId="{A4FBE88E-FF38-476E-AD81-6FC422098DA8}" destId="{62730F65-7773-4451-A1F9-A3D4838605AF}" srcOrd="11" destOrd="0" presId="urn:microsoft.com/office/officeart/2005/8/layout/process5"/>
    <dgm:cxn modelId="{DFDD5939-F9A5-4998-B995-C7DF41185812}" type="presParOf" srcId="{62730F65-7773-4451-A1F9-A3D4838605AF}" destId="{598F632E-33C7-472E-8822-14181B1563B7}" srcOrd="0" destOrd="0" presId="urn:microsoft.com/office/officeart/2005/8/layout/process5"/>
    <dgm:cxn modelId="{9599A6DA-C815-4541-93F1-6E578C1F57F0}" type="presParOf" srcId="{A4FBE88E-FF38-476E-AD81-6FC422098DA8}" destId="{BB0C9683-69BE-4376-8D3A-5288A4A73709}" srcOrd="12" destOrd="0" presId="urn:microsoft.com/office/officeart/2005/8/layout/process5"/>
    <dgm:cxn modelId="{B9682AEC-694F-4E12-9E90-149D18A76DBD}" type="presParOf" srcId="{A4FBE88E-FF38-476E-AD81-6FC422098DA8}" destId="{BC50289D-39BD-4148-9E23-13B56DD254F7}" srcOrd="13" destOrd="0" presId="urn:microsoft.com/office/officeart/2005/8/layout/process5"/>
    <dgm:cxn modelId="{56F9A362-4490-48A5-8DF7-D088D0CB2287}" type="presParOf" srcId="{BC50289D-39BD-4148-9E23-13B56DD254F7}" destId="{C3B38A63-881C-45D1-9751-A057BE5042F6}" srcOrd="0" destOrd="0" presId="urn:microsoft.com/office/officeart/2005/8/layout/process5"/>
    <dgm:cxn modelId="{93D1D4C0-9269-441C-9577-1F31D1EC4116}" type="presParOf" srcId="{A4FBE88E-FF38-476E-AD81-6FC422098DA8}" destId="{08E95527-0CFC-4F8D-8D55-563CFCE7B84B}" srcOrd="14" destOrd="0" presId="urn:microsoft.com/office/officeart/2005/8/layout/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mc:AlternateContent xmlns:mc="http://schemas.openxmlformats.org/markup-compatibility/2006">
      <mc:Choice xmlns:a14="http://schemas.microsoft.com/office/drawing/2010/main" Requires="a14">
        <dgm:pt modelId="{BB11AFF5-A968-4864-9026-CE0985A451C4}">
          <dgm:prSet/>
          <dgm:spPr/>
          <dgm:t>
            <a:bodyPr/>
            <a:lstStyle/>
            <a:p>
              <a:pPr algn="just"/>
              <a:r>
                <a:rPr lang="es-ES" dirty="0"/>
                <a:t>En el presente proyecto se diseñó y construyó un acoplador direccional de 4x4 puertos en tecnología SIW que trabaja en la banda Ku mediante un proceso PCB en sustrato RT-Duroid 5880, mediante los resultados se ha obtenido pérdidas de inserción en el puerto 1 las cuales son de 7.65 dB y en el puerto 2 de </a:t>
              </a:r>
              <a14:m>
                <m:oMath xmlns:m="http://schemas.openxmlformats.org/officeDocument/2006/math">
                  <m:r>
                    <a:rPr lang="es-ES" i="1">
                      <a:latin typeface="Cambria Math" panose="02040503050406030204" pitchFamily="18" charset="0"/>
                    </a:rPr>
                    <m:t>7.98 </m:t>
                  </m:r>
                  <m:r>
                    <a:rPr lang="es-ES" i="1">
                      <a:latin typeface="Cambria Math" panose="02040503050406030204" pitchFamily="18" charset="0"/>
                    </a:rPr>
                    <m:t>𝑑𝐵</m:t>
                  </m:r>
                </m:oMath>
              </a14:m>
              <a:r>
                <a:rPr lang="es-ES" dirty="0"/>
                <a:t> las cuales son adecuadas para este tipo de tecnología, debido a sus especificaciones de construcción. Sin embargo, se obtuvo un ancho de banda en el dispositivo construido de 210 MHz medido en el puerto 1 y puerto 2,  con picos de frecuencia en 16.5 GHz a un nivel de -25 dB de pérdidas de retorno.</a:t>
              </a:r>
            </a:p>
          </dgm:t>
        </dgm:pt>
      </mc:Choice>
      <mc:Fallback>
        <dgm:pt modelId="{BB11AFF5-A968-4864-9026-CE0985A451C4}">
          <dgm:prSet/>
          <dgm:spPr/>
          <dgm:t>
            <a:bodyPr/>
            <a:lstStyle/>
            <a:p>
              <a:pPr algn="just"/>
              <a:r>
                <a:rPr lang="es-ES" dirty="0"/>
                <a:t>En el presente proyecto se diseñó y construyó un acoplador direccional de 4x4 puertos en tecnología SIW que trabaja en la banda Ku mediante un proceso PCB en sustrato RT-Duroid 5880, mediante los resultados se ha obtenido pérdidas de inserción en el puerto 1 las cuales son de 7.65 dB y en el puerto 2 de </a:t>
              </a:r>
              <a:r>
                <a:rPr lang="es-ES" i="0">
                  <a:latin typeface="Cambria Math" panose="02040503050406030204" pitchFamily="18" charset="0"/>
                </a:rPr>
                <a:t>7.98 𝑑𝐵</a:t>
              </a:r>
              <a:r>
                <a:rPr lang="es-ES" dirty="0"/>
                <a:t> las cuales son adecuadas para este tipo de tecnología, debido a sus especificaciones de construcción. Sin embargo, se obtuvo un ancho de banda en el dispositivo construido de 210 MHz medido en el puerto 1 y puerto 2,  con picos de frecuencia en 16.5 GHz a un nivel de -25 dB de pérdidas de retorno.</a:t>
              </a:r>
            </a:p>
          </dgm:t>
        </dgm:pt>
      </mc:Fallback>
    </mc:AlternateContent>
    <dgm:pt modelId="{08A85979-3C0D-4A31-AE04-FF770CBE7CD4}" type="sibTrans" cxnId="{5FC5455D-DEAE-46D3-B816-89814AB1C43E}">
      <dgm:prSet/>
      <dgm:spPr/>
      <dgm:t>
        <a:bodyPr/>
        <a:lstStyle/>
        <a:p>
          <a:endParaRPr lang="es-ES"/>
        </a:p>
      </dgm:t>
    </dgm:pt>
    <dgm:pt modelId="{DA9D4271-5FF7-4C1C-8E1F-9F2FB690411F}" type="parTrans" cxnId="{5FC5455D-DEAE-46D3-B816-89814AB1C43E}">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1"/>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1"/>
      <dgm:spPr/>
    </dgm:pt>
    <dgm:pt modelId="{9FB28419-4B66-4CE0-8142-655B59A4783F}" type="pres">
      <dgm:prSet presAssocID="{E69A1160-F3A9-4888-83D8-5D2D296CD28C}" presName="dstNode" presStyleLbl="node1" presStyleIdx="0" presStyleCnt="1"/>
      <dgm:spPr/>
    </dgm:pt>
    <dgm:pt modelId="{9776A407-2FAD-4ADF-9CBA-C46C6489FA5E}" type="pres">
      <dgm:prSet presAssocID="{BB11AFF5-A968-4864-9026-CE0985A451C4}" presName="text_1" presStyleLbl="node1" presStyleIdx="0" presStyleCnt="1" custScaleY="148647">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1" custLinFactNeighborX="-17632" custLinFactNeighborY="-2173"/>
      <dgm:spPr>
        <a:blipFill rotWithShape="0">
          <a:blip xmlns:r="http://schemas.openxmlformats.org/officeDocument/2006/relationships" r:embed="rId1"/>
          <a:srcRect/>
          <a:stretch>
            <a:fillRect l="-17000" r="-17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BB11AFF5-A968-4864-9026-CE0985A451C4}">
      <dgm:prSet/>
      <dgm:spPr>
        <a:blipFill>
          <a:blip xmlns:r="http://schemas.openxmlformats.org/officeDocument/2006/relationships" r:embed="rId1"/>
          <a:stretch>
            <a:fillRect r="-1297" b="-1032"/>
          </a:stretch>
        </a:blipFill>
      </dgm:spPr>
      <dgm:t>
        <a:bodyPr/>
        <a:lstStyle/>
        <a:p>
          <a:r>
            <a:rPr lang="es-EC">
              <a:noFill/>
            </a:rPr>
            <a:t> </a:t>
          </a:r>
        </a:p>
      </dgm:t>
    </dgm:pt>
    <dgm:pt modelId="{08A85979-3C0D-4A31-AE04-FF770CBE7CD4}" type="sibTrans" cxnId="{5FC5455D-DEAE-46D3-B816-89814AB1C43E}">
      <dgm:prSet/>
      <dgm:spPr/>
      <dgm:t>
        <a:bodyPr/>
        <a:lstStyle/>
        <a:p>
          <a:endParaRPr lang="es-ES"/>
        </a:p>
      </dgm:t>
    </dgm:pt>
    <dgm:pt modelId="{DA9D4271-5FF7-4C1C-8E1F-9F2FB690411F}" type="parTrans" cxnId="{5FC5455D-DEAE-46D3-B816-89814AB1C43E}">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1"/>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1"/>
      <dgm:spPr/>
    </dgm:pt>
    <dgm:pt modelId="{9FB28419-4B66-4CE0-8142-655B59A4783F}" type="pres">
      <dgm:prSet presAssocID="{E69A1160-F3A9-4888-83D8-5D2D296CD28C}" presName="dstNode" presStyleLbl="node1" presStyleIdx="0" presStyleCnt="1"/>
      <dgm:spPr/>
    </dgm:pt>
    <dgm:pt modelId="{9776A407-2FAD-4ADF-9CBA-C46C6489FA5E}" type="pres">
      <dgm:prSet presAssocID="{BB11AFF5-A968-4864-9026-CE0985A451C4}" presName="text_1" presStyleLbl="node1" presStyleIdx="0" presStyleCnt="1" custScaleY="148647">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1" custLinFactNeighborX="-17632" custLinFactNeighborY="-2173"/>
      <dgm:spPr>
        <a:blipFill rotWithShape="0">
          <a:blip xmlns:r="http://schemas.openxmlformats.org/officeDocument/2006/relationships" r:embed="rId2"/>
          <a:srcRect/>
          <a:stretch>
            <a:fillRect l="-17000" r="-17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69A1160-F3A9-4888-83D8-5D2D296CD28C}"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S"/>
        </a:p>
      </dgm:t>
    </dgm:pt>
    <dgm:pt modelId="{BB11AFF5-A968-4864-9026-CE0985A451C4}">
      <dgm:prSet/>
      <dgm:spPr/>
      <dgm:t>
        <a:bodyPr/>
        <a:lstStyle/>
        <a:p>
          <a:pPr algn="just"/>
          <a:r>
            <a:rPr lang="es-ES" dirty="0"/>
            <a:t>Se diseñó el acoplador direccional en base a la investigación de la tecnología SIW, la cual tiene características favorables como son, un alta densidad de integración, costo reducido en comparación a las guías de onda convencionales, por lo cual ayuda a implementar dispositivos de tamaño reducido con menor peso y de fácil integración a cualquier sistema de microondas, sin embargo debido a su tamaño reducido la construcción debe ser muy minuciosa dado que cualquier centésima de milímetro errónea en la construcción refleja pérdida considerables.</a:t>
          </a:r>
        </a:p>
      </dgm:t>
    </dgm:pt>
    <dgm:pt modelId="{08A85979-3C0D-4A31-AE04-FF770CBE7CD4}" type="sibTrans" cxnId="{5FC5455D-DEAE-46D3-B816-89814AB1C43E}">
      <dgm:prSet/>
      <dgm:spPr/>
      <dgm:t>
        <a:bodyPr/>
        <a:lstStyle/>
        <a:p>
          <a:endParaRPr lang="es-ES"/>
        </a:p>
      </dgm:t>
    </dgm:pt>
    <dgm:pt modelId="{DA9D4271-5FF7-4C1C-8E1F-9F2FB690411F}" type="parTrans" cxnId="{5FC5455D-DEAE-46D3-B816-89814AB1C43E}">
      <dgm:prSet/>
      <dgm:spPr/>
      <dgm:t>
        <a:bodyPr/>
        <a:lstStyle/>
        <a:p>
          <a:endParaRPr lang="es-ES"/>
        </a:p>
      </dgm:t>
    </dgm:pt>
    <dgm:pt modelId="{3344AC6E-0602-4174-B7ED-E93847074BDA}" type="pres">
      <dgm:prSet presAssocID="{E69A1160-F3A9-4888-83D8-5D2D296CD28C}" presName="Name0" presStyleCnt="0">
        <dgm:presLayoutVars>
          <dgm:chMax val="7"/>
          <dgm:chPref val="7"/>
          <dgm:dir/>
        </dgm:presLayoutVars>
      </dgm:prSet>
      <dgm:spPr/>
    </dgm:pt>
    <dgm:pt modelId="{80C30E4F-D3EF-47B2-9492-3E50439DEF86}" type="pres">
      <dgm:prSet presAssocID="{E69A1160-F3A9-4888-83D8-5D2D296CD28C}" presName="Name1" presStyleCnt="0"/>
      <dgm:spPr/>
    </dgm:pt>
    <dgm:pt modelId="{FCCA4AEF-0685-4A76-9434-C9CE6D187035}" type="pres">
      <dgm:prSet presAssocID="{E69A1160-F3A9-4888-83D8-5D2D296CD28C}" presName="cycle" presStyleCnt="0"/>
      <dgm:spPr/>
    </dgm:pt>
    <dgm:pt modelId="{BE5B85D9-8CF3-4073-B903-07F838CFDE45}" type="pres">
      <dgm:prSet presAssocID="{E69A1160-F3A9-4888-83D8-5D2D296CD28C}" presName="srcNode" presStyleLbl="node1" presStyleIdx="0" presStyleCnt="1"/>
      <dgm:spPr/>
    </dgm:pt>
    <dgm:pt modelId="{B8BC74B0-ADD1-4EE6-A949-F2F1FE26B31E}" type="pres">
      <dgm:prSet presAssocID="{E69A1160-F3A9-4888-83D8-5D2D296CD28C}" presName="conn" presStyleLbl="parChTrans1D2" presStyleIdx="0" presStyleCnt="1"/>
      <dgm:spPr/>
    </dgm:pt>
    <dgm:pt modelId="{7D22A2EB-6040-4080-9F9E-CA454CA14822}" type="pres">
      <dgm:prSet presAssocID="{E69A1160-F3A9-4888-83D8-5D2D296CD28C}" presName="extraNode" presStyleLbl="node1" presStyleIdx="0" presStyleCnt="1"/>
      <dgm:spPr/>
    </dgm:pt>
    <dgm:pt modelId="{9FB28419-4B66-4CE0-8142-655B59A4783F}" type="pres">
      <dgm:prSet presAssocID="{E69A1160-F3A9-4888-83D8-5D2D296CD28C}" presName="dstNode" presStyleLbl="node1" presStyleIdx="0" presStyleCnt="1"/>
      <dgm:spPr/>
    </dgm:pt>
    <dgm:pt modelId="{9776A407-2FAD-4ADF-9CBA-C46C6489FA5E}" type="pres">
      <dgm:prSet presAssocID="{BB11AFF5-A968-4864-9026-CE0985A451C4}" presName="text_1" presStyleLbl="node1" presStyleIdx="0" presStyleCnt="1" custScaleY="148647">
        <dgm:presLayoutVars>
          <dgm:bulletEnabled val="1"/>
        </dgm:presLayoutVars>
      </dgm:prSet>
      <dgm:spPr/>
    </dgm:pt>
    <dgm:pt modelId="{B2DA0F12-8ED8-4966-861E-5BF14B875A03}" type="pres">
      <dgm:prSet presAssocID="{BB11AFF5-A968-4864-9026-CE0985A451C4}" presName="accent_1" presStyleCnt="0"/>
      <dgm:spPr/>
    </dgm:pt>
    <dgm:pt modelId="{D7FA6972-E441-4156-97C3-F8C0B446124A}" type="pres">
      <dgm:prSet presAssocID="{BB11AFF5-A968-4864-9026-CE0985A451C4}" presName="accentRepeatNode" presStyleLbl="solidFgAcc1" presStyleIdx="0" presStyleCnt="1" custLinFactNeighborX="-17632" custLinFactNeighborY="-2173"/>
      <dgm:spPr>
        <a:blipFill rotWithShape="0">
          <a:blip xmlns:r="http://schemas.openxmlformats.org/officeDocument/2006/relationships" r:embed="rId1"/>
          <a:srcRect/>
          <a:stretch>
            <a:fillRect l="-17000" r="-17000"/>
          </a:stretch>
        </a:blipFill>
      </dgm:spPr>
    </dgm:pt>
  </dgm:ptLst>
  <dgm:cxnLst>
    <dgm:cxn modelId="{4770351E-1C68-4156-9917-1A779F419E19}" type="presOf" srcId="{08A85979-3C0D-4A31-AE04-FF770CBE7CD4}" destId="{B8BC74B0-ADD1-4EE6-A949-F2F1FE26B31E}" srcOrd="0" destOrd="0" presId="urn:microsoft.com/office/officeart/2008/layout/VerticalCurvedList"/>
    <dgm:cxn modelId="{5FC5455D-DEAE-46D3-B816-89814AB1C43E}" srcId="{E69A1160-F3A9-4888-83D8-5D2D296CD28C}" destId="{BB11AFF5-A968-4864-9026-CE0985A451C4}" srcOrd="0" destOrd="0" parTransId="{DA9D4271-5FF7-4C1C-8E1F-9F2FB690411F}" sibTransId="{08A85979-3C0D-4A31-AE04-FF770CBE7CD4}"/>
    <dgm:cxn modelId="{EE13757C-EF1E-4DD6-8C02-FB5FE3214BD4}" type="presOf" srcId="{E69A1160-F3A9-4888-83D8-5D2D296CD28C}" destId="{3344AC6E-0602-4174-B7ED-E93847074BDA}" srcOrd="0" destOrd="0" presId="urn:microsoft.com/office/officeart/2008/layout/VerticalCurvedList"/>
    <dgm:cxn modelId="{DE0E1098-8AE6-42DB-9A69-DF789AB8C261}" type="presOf" srcId="{BB11AFF5-A968-4864-9026-CE0985A451C4}" destId="{9776A407-2FAD-4ADF-9CBA-C46C6489FA5E}" srcOrd="0" destOrd="0" presId="urn:microsoft.com/office/officeart/2008/layout/VerticalCurvedList"/>
    <dgm:cxn modelId="{8183E82B-8413-4B0F-8988-DE219078A7E2}" type="presParOf" srcId="{3344AC6E-0602-4174-B7ED-E93847074BDA}" destId="{80C30E4F-D3EF-47B2-9492-3E50439DEF86}" srcOrd="0" destOrd="0" presId="urn:microsoft.com/office/officeart/2008/layout/VerticalCurvedList"/>
    <dgm:cxn modelId="{9618038E-8709-4F74-BCA0-605DB754B561}" type="presParOf" srcId="{80C30E4F-D3EF-47B2-9492-3E50439DEF86}" destId="{FCCA4AEF-0685-4A76-9434-C9CE6D187035}" srcOrd="0" destOrd="0" presId="urn:microsoft.com/office/officeart/2008/layout/VerticalCurvedList"/>
    <dgm:cxn modelId="{2942C113-F8F9-4EB8-AAE6-B4B89932A5E7}" type="presParOf" srcId="{FCCA4AEF-0685-4A76-9434-C9CE6D187035}" destId="{BE5B85D9-8CF3-4073-B903-07F838CFDE45}" srcOrd="0" destOrd="0" presId="urn:microsoft.com/office/officeart/2008/layout/VerticalCurvedList"/>
    <dgm:cxn modelId="{F7F07B2C-0CA3-40D4-8E26-F8BACB0BA81E}" type="presParOf" srcId="{FCCA4AEF-0685-4A76-9434-C9CE6D187035}" destId="{B8BC74B0-ADD1-4EE6-A949-F2F1FE26B31E}" srcOrd="1" destOrd="0" presId="urn:microsoft.com/office/officeart/2008/layout/VerticalCurvedList"/>
    <dgm:cxn modelId="{3184466D-8D02-4879-9BB1-845911880A64}" type="presParOf" srcId="{FCCA4AEF-0685-4A76-9434-C9CE6D187035}" destId="{7D22A2EB-6040-4080-9F9E-CA454CA14822}" srcOrd="2" destOrd="0" presId="urn:microsoft.com/office/officeart/2008/layout/VerticalCurvedList"/>
    <dgm:cxn modelId="{453540FD-65CD-4B31-95CC-4F786D51F78C}" type="presParOf" srcId="{FCCA4AEF-0685-4A76-9434-C9CE6D187035}" destId="{9FB28419-4B66-4CE0-8142-655B59A4783F}" srcOrd="3" destOrd="0" presId="urn:microsoft.com/office/officeart/2008/layout/VerticalCurvedList"/>
    <dgm:cxn modelId="{95358E43-C957-4C2A-B104-E07CD6756269}" type="presParOf" srcId="{80C30E4F-D3EF-47B2-9492-3E50439DEF86}" destId="{9776A407-2FAD-4ADF-9CBA-C46C6489FA5E}" srcOrd="1" destOrd="0" presId="urn:microsoft.com/office/officeart/2008/layout/VerticalCurvedList"/>
    <dgm:cxn modelId="{4C4AB411-042C-4814-8582-F0282C4AB4CC}" type="presParOf" srcId="{80C30E4F-D3EF-47B2-9492-3E50439DEF86}" destId="{B2DA0F12-8ED8-4966-861E-5BF14B875A03}" srcOrd="2" destOrd="0" presId="urn:microsoft.com/office/officeart/2008/layout/VerticalCurvedList"/>
    <dgm:cxn modelId="{9121EBEA-3A48-4168-AF4A-7C1B2946B60A}" type="presParOf" srcId="{B2DA0F12-8ED8-4966-861E-5BF14B875A03}" destId="{D7FA6972-E441-4156-97C3-F8C0B446124A}"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9E27C-8F55-4E0A-AD56-23C4A9C433B1}">
      <dsp:nvSpPr>
        <dsp:cNvPr id="0" name=""/>
        <dsp:cNvSpPr/>
      </dsp:nvSpPr>
      <dsp:spPr>
        <a:xfrm>
          <a:off x="-5254585" y="-804783"/>
          <a:ext cx="6257144" cy="6257144"/>
        </a:xfrm>
        <a:prstGeom prst="blockArc">
          <a:avLst>
            <a:gd name="adj1" fmla="val 18900000"/>
            <a:gd name="adj2" fmla="val 2700000"/>
            <a:gd name="adj3" fmla="val 34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CC2092-8617-48C2-9D57-514736D6550E}">
      <dsp:nvSpPr>
        <dsp:cNvPr id="0" name=""/>
        <dsp:cNvSpPr/>
      </dsp:nvSpPr>
      <dsp:spPr>
        <a:xfrm>
          <a:off x="373863" y="244741"/>
          <a:ext cx="9437253" cy="4892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380" tIns="101600" rIns="101600" bIns="101600" numCol="1" spcCol="1270" anchor="ctr" anchorCtr="0">
          <a:noAutofit/>
        </a:bodyPr>
        <a:lstStyle/>
        <a:p>
          <a:pPr marL="0" lvl="0" indent="0" algn="l" defTabSz="1778000">
            <a:lnSpc>
              <a:spcPct val="90000"/>
            </a:lnSpc>
            <a:spcBef>
              <a:spcPct val="0"/>
            </a:spcBef>
            <a:spcAft>
              <a:spcPct val="35000"/>
            </a:spcAft>
            <a:buNone/>
          </a:pPr>
          <a:r>
            <a:rPr lang="es-ES" sz="4000" b="1" kern="1200" dirty="0">
              <a:solidFill>
                <a:schemeClr val="tx1"/>
              </a:solidFill>
            </a:rPr>
            <a:t>Justificación e Importancia</a:t>
          </a:r>
        </a:p>
      </dsp:txBody>
      <dsp:txXfrm>
        <a:off x="373863" y="244741"/>
        <a:ext cx="9437253" cy="489297"/>
      </dsp:txXfrm>
    </dsp:sp>
    <dsp:sp modelId="{117D1A99-74FF-45EA-A573-5EE9F5F881E6}">
      <dsp:nvSpPr>
        <dsp:cNvPr id="0" name=""/>
        <dsp:cNvSpPr/>
      </dsp:nvSpPr>
      <dsp:spPr>
        <a:xfrm>
          <a:off x="68052" y="183579"/>
          <a:ext cx="611621" cy="611621"/>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B4FAA-1516-4E2C-9993-0BC639CC4E5D}">
      <dsp:nvSpPr>
        <dsp:cNvPr id="0" name=""/>
        <dsp:cNvSpPr/>
      </dsp:nvSpPr>
      <dsp:spPr>
        <a:xfrm>
          <a:off x="776343" y="978594"/>
          <a:ext cx="9034773" cy="489297"/>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380" tIns="101600" rIns="101600" bIns="101600" numCol="1" spcCol="1270" anchor="ctr" anchorCtr="0">
          <a:noAutofit/>
        </a:bodyPr>
        <a:lstStyle/>
        <a:p>
          <a:pPr marL="0" lvl="0" indent="0" algn="l" defTabSz="1778000">
            <a:lnSpc>
              <a:spcPct val="90000"/>
            </a:lnSpc>
            <a:spcBef>
              <a:spcPct val="0"/>
            </a:spcBef>
            <a:spcAft>
              <a:spcPct val="35000"/>
            </a:spcAft>
            <a:buNone/>
          </a:pPr>
          <a:r>
            <a:rPr lang="es-ES" sz="4000" b="1" kern="1200">
              <a:solidFill>
                <a:schemeClr val="tx1"/>
              </a:solidFill>
            </a:rPr>
            <a:t> Objetivos</a:t>
          </a:r>
          <a:endParaRPr lang="es-ES" sz="4000" b="1" kern="1200" dirty="0">
            <a:solidFill>
              <a:schemeClr val="tx1"/>
            </a:solidFill>
          </a:endParaRPr>
        </a:p>
      </dsp:txBody>
      <dsp:txXfrm>
        <a:off x="776343" y="978594"/>
        <a:ext cx="9034773" cy="489297"/>
      </dsp:txXfrm>
    </dsp:sp>
    <dsp:sp modelId="{D0C6B840-7AAA-473D-A2F2-FBD50FF39C8D}">
      <dsp:nvSpPr>
        <dsp:cNvPr id="0" name=""/>
        <dsp:cNvSpPr/>
      </dsp:nvSpPr>
      <dsp:spPr>
        <a:xfrm>
          <a:off x="470532" y="917431"/>
          <a:ext cx="611621" cy="611621"/>
        </a:xfrm>
        <a:prstGeom prst="ellipse">
          <a:avLst/>
        </a:prstGeom>
        <a:solidFill>
          <a:schemeClr val="lt1">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0949-DF34-4FA3-88DD-2F9AFCFB813A}">
      <dsp:nvSpPr>
        <dsp:cNvPr id="0" name=""/>
        <dsp:cNvSpPr/>
      </dsp:nvSpPr>
      <dsp:spPr>
        <a:xfrm>
          <a:off x="960387" y="1712446"/>
          <a:ext cx="8850729" cy="489297"/>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380" tIns="101600" rIns="101600" bIns="101600" numCol="1" spcCol="1270" anchor="ctr" anchorCtr="0">
          <a:noAutofit/>
        </a:bodyPr>
        <a:lstStyle/>
        <a:p>
          <a:pPr marL="0" lvl="0" indent="0" algn="l" defTabSz="1778000">
            <a:lnSpc>
              <a:spcPct val="90000"/>
            </a:lnSpc>
            <a:spcBef>
              <a:spcPct val="0"/>
            </a:spcBef>
            <a:spcAft>
              <a:spcPct val="35000"/>
            </a:spcAft>
            <a:buNone/>
          </a:pPr>
          <a:r>
            <a:rPr lang="es-ES" sz="4000" b="1" kern="1200">
              <a:solidFill>
                <a:schemeClr val="tx1"/>
              </a:solidFill>
            </a:rPr>
            <a:t>Marco Teórico</a:t>
          </a:r>
          <a:endParaRPr lang="es-ES" sz="4000" b="1" kern="1200" dirty="0">
            <a:solidFill>
              <a:schemeClr val="tx1"/>
            </a:solidFill>
          </a:endParaRPr>
        </a:p>
      </dsp:txBody>
      <dsp:txXfrm>
        <a:off x="960387" y="1712446"/>
        <a:ext cx="8850729" cy="489297"/>
      </dsp:txXfrm>
    </dsp:sp>
    <dsp:sp modelId="{2CE22296-E3B5-4A0E-B2B6-9BBD1205A711}">
      <dsp:nvSpPr>
        <dsp:cNvPr id="0" name=""/>
        <dsp:cNvSpPr/>
      </dsp:nvSpPr>
      <dsp:spPr>
        <a:xfrm>
          <a:off x="654576" y="1651284"/>
          <a:ext cx="611621" cy="611621"/>
        </a:xfrm>
        <a:prstGeom prst="ellipse">
          <a:avLst/>
        </a:prstGeom>
        <a:solidFill>
          <a:schemeClr val="lt1">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E4E124-5796-43A1-BE21-F493C357132E}">
      <dsp:nvSpPr>
        <dsp:cNvPr id="0" name=""/>
        <dsp:cNvSpPr/>
      </dsp:nvSpPr>
      <dsp:spPr>
        <a:xfrm>
          <a:off x="960387" y="2445834"/>
          <a:ext cx="8850729" cy="489297"/>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380" tIns="101600" rIns="101600" bIns="101600" numCol="1" spcCol="1270" anchor="ctr" anchorCtr="0">
          <a:noAutofit/>
        </a:bodyPr>
        <a:lstStyle/>
        <a:p>
          <a:pPr marL="0" lvl="0" indent="0" algn="l" defTabSz="1778000">
            <a:lnSpc>
              <a:spcPct val="90000"/>
            </a:lnSpc>
            <a:spcBef>
              <a:spcPct val="0"/>
            </a:spcBef>
            <a:spcAft>
              <a:spcPct val="35000"/>
            </a:spcAft>
            <a:buNone/>
          </a:pPr>
          <a:r>
            <a:rPr lang="es-ES" sz="4000" b="1" kern="1200">
              <a:solidFill>
                <a:schemeClr val="tx1"/>
              </a:solidFill>
            </a:rPr>
            <a:t>Diseño</a:t>
          </a:r>
          <a:endParaRPr lang="es-ES" sz="4000" b="1" kern="1200" dirty="0">
            <a:solidFill>
              <a:schemeClr val="tx1"/>
            </a:solidFill>
          </a:endParaRPr>
        </a:p>
      </dsp:txBody>
      <dsp:txXfrm>
        <a:off x="960387" y="2445834"/>
        <a:ext cx="8850729" cy="489297"/>
      </dsp:txXfrm>
    </dsp:sp>
    <dsp:sp modelId="{2AF3D0FC-7E28-44B8-9213-A94E142B2AF1}">
      <dsp:nvSpPr>
        <dsp:cNvPr id="0" name=""/>
        <dsp:cNvSpPr/>
      </dsp:nvSpPr>
      <dsp:spPr>
        <a:xfrm>
          <a:off x="654576" y="2384672"/>
          <a:ext cx="611621" cy="611621"/>
        </a:xfrm>
        <a:prstGeom prst="ellipse">
          <a:avLst/>
        </a:prstGeom>
        <a:solidFill>
          <a:schemeClr val="lt1">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4E409A-FFF0-4631-9873-D6F96D452061}">
      <dsp:nvSpPr>
        <dsp:cNvPr id="0" name=""/>
        <dsp:cNvSpPr/>
      </dsp:nvSpPr>
      <dsp:spPr>
        <a:xfrm>
          <a:off x="776343" y="3179686"/>
          <a:ext cx="9034773" cy="489297"/>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380" tIns="101600" rIns="101600" bIns="101600" numCol="1" spcCol="1270" anchor="ctr" anchorCtr="0">
          <a:noAutofit/>
        </a:bodyPr>
        <a:lstStyle/>
        <a:p>
          <a:pPr marL="0" lvl="0" indent="0" algn="l" defTabSz="1778000">
            <a:lnSpc>
              <a:spcPct val="90000"/>
            </a:lnSpc>
            <a:spcBef>
              <a:spcPct val="0"/>
            </a:spcBef>
            <a:spcAft>
              <a:spcPct val="35000"/>
            </a:spcAft>
            <a:buNone/>
          </a:pPr>
          <a:r>
            <a:rPr lang="es-ES" sz="4000" b="1" kern="1200">
              <a:solidFill>
                <a:schemeClr val="tx1"/>
              </a:solidFill>
            </a:rPr>
            <a:t>Resultados</a:t>
          </a:r>
          <a:endParaRPr lang="es-ES" sz="4000" b="1" kern="1200" dirty="0">
            <a:solidFill>
              <a:schemeClr val="tx1"/>
            </a:solidFill>
          </a:endParaRPr>
        </a:p>
      </dsp:txBody>
      <dsp:txXfrm>
        <a:off x="776343" y="3179686"/>
        <a:ext cx="9034773" cy="489297"/>
      </dsp:txXfrm>
    </dsp:sp>
    <dsp:sp modelId="{120131FE-49CA-43F2-B011-1580A8B3A8D9}">
      <dsp:nvSpPr>
        <dsp:cNvPr id="0" name=""/>
        <dsp:cNvSpPr/>
      </dsp:nvSpPr>
      <dsp:spPr>
        <a:xfrm>
          <a:off x="470532" y="3118524"/>
          <a:ext cx="611621" cy="611621"/>
        </a:xfrm>
        <a:prstGeom prst="ellipse">
          <a:avLst/>
        </a:prstGeom>
        <a:solidFill>
          <a:schemeClr val="lt1">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960A7-F46C-4981-B382-9680F306BDDD}">
      <dsp:nvSpPr>
        <dsp:cNvPr id="0" name=""/>
        <dsp:cNvSpPr/>
      </dsp:nvSpPr>
      <dsp:spPr>
        <a:xfrm>
          <a:off x="373863" y="3913539"/>
          <a:ext cx="9437253" cy="48929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8380" tIns="101600" rIns="101600" bIns="101600" numCol="1" spcCol="1270" anchor="ctr" anchorCtr="0">
          <a:noAutofit/>
        </a:bodyPr>
        <a:lstStyle/>
        <a:p>
          <a:pPr marL="0" lvl="0" indent="0" algn="l" defTabSz="1778000">
            <a:lnSpc>
              <a:spcPct val="90000"/>
            </a:lnSpc>
            <a:spcBef>
              <a:spcPct val="0"/>
            </a:spcBef>
            <a:spcAft>
              <a:spcPct val="35000"/>
            </a:spcAft>
            <a:buNone/>
          </a:pPr>
          <a:r>
            <a:rPr lang="es-ES" sz="4000" b="1" kern="1200">
              <a:solidFill>
                <a:schemeClr val="tx1"/>
              </a:solidFill>
            </a:rPr>
            <a:t>Conclusiones</a:t>
          </a:r>
          <a:endParaRPr lang="es-ES" sz="4000" b="1" kern="1200" dirty="0">
            <a:solidFill>
              <a:schemeClr val="tx1"/>
            </a:solidFill>
          </a:endParaRPr>
        </a:p>
      </dsp:txBody>
      <dsp:txXfrm>
        <a:off x="373863" y="3913539"/>
        <a:ext cx="9437253" cy="489297"/>
      </dsp:txXfrm>
    </dsp:sp>
    <dsp:sp modelId="{0863DE17-4B45-4FFC-80E6-00D160E73E71}">
      <dsp:nvSpPr>
        <dsp:cNvPr id="0" name=""/>
        <dsp:cNvSpPr/>
      </dsp:nvSpPr>
      <dsp:spPr>
        <a:xfrm>
          <a:off x="68052" y="3852377"/>
          <a:ext cx="611621" cy="611621"/>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5123338" y="-785230"/>
          <a:ext cx="6104361" cy="6104361"/>
        </a:xfrm>
        <a:prstGeom prst="blockArc">
          <a:avLst>
            <a:gd name="adj1" fmla="val 18900000"/>
            <a:gd name="adj2" fmla="val 2700000"/>
            <a:gd name="adj3" fmla="val 35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631898" y="402537"/>
          <a:ext cx="10379986" cy="90678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757" tIns="38100" rIns="38100" bIns="38100" numCol="1" spcCol="1270" anchor="ctr" anchorCtr="0">
          <a:noAutofit/>
        </a:bodyPr>
        <a:lstStyle/>
        <a:p>
          <a:pPr marL="0" lvl="0" indent="0" algn="just" defTabSz="666750">
            <a:lnSpc>
              <a:spcPct val="90000"/>
            </a:lnSpc>
            <a:spcBef>
              <a:spcPct val="0"/>
            </a:spcBef>
            <a:spcAft>
              <a:spcPct val="35000"/>
            </a:spcAft>
            <a:buFont typeface="Symbol" panose="05050102010706020507" pitchFamily="18" charset="2"/>
            <a:buNone/>
          </a:pPr>
          <a:r>
            <a:rPr lang="es-ES" sz="1500" kern="1200" dirty="0">
              <a:solidFill>
                <a:schemeClr val="tx1"/>
              </a:solidFill>
              <a:latin typeface="Rockwell (Body)"/>
            </a:rPr>
            <a:t>Se recomienda tener un PC que maneje una alta carga computacional, dado que la herramienta CST Desing requiere tanto para su simulación como optimización valores elevados, y más aun con el diseño de la tecnología SIW, por la complejidad en la estructura al tener gran cantidad de vías en el dispositivo.</a:t>
          </a:r>
          <a:endParaRPr lang="es-ES" sz="1500" kern="1200" dirty="0">
            <a:solidFill>
              <a:schemeClr val="tx1"/>
            </a:solidFill>
          </a:endParaRPr>
        </a:p>
      </dsp:txBody>
      <dsp:txXfrm>
        <a:off x="631898" y="402537"/>
        <a:ext cx="10379986" cy="906780"/>
      </dsp:txXfrm>
    </dsp:sp>
    <dsp:sp modelId="{D7FA6972-E441-4156-97C3-F8C0B446124A}">
      <dsp:nvSpPr>
        <dsp:cNvPr id="0" name=""/>
        <dsp:cNvSpPr/>
      </dsp:nvSpPr>
      <dsp:spPr>
        <a:xfrm>
          <a:off x="71287" y="283748"/>
          <a:ext cx="1143846" cy="1090776"/>
        </a:xfrm>
        <a:prstGeom prst="ellipse">
          <a:avLst/>
        </a:prstGeom>
        <a:blipFill rotWithShape="0">
          <a:blip xmlns:r="http://schemas.openxmlformats.org/officeDocument/2006/relationships" r:embed="rId1"/>
          <a:srcRect/>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B4CA5E-F2BC-40B1-88D4-7D421E59FCFD}">
      <dsp:nvSpPr>
        <dsp:cNvPr id="0" name=""/>
        <dsp:cNvSpPr/>
      </dsp:nvSpPr>
      <dsp:spPr>
        <a:xfrm>
          <a:off x="961512" y="1813560"/>
          <a:ext cx="10050372" cy="90678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757" tIns="38100" rIns="38100" bIns="38100" numCol="1" spcCol="1270" anchor="ctr" anchorCtr="0">
          <a:noAutofit/>
        </a:bodyPr>
        <a:lstStyle/>
        <a:p>
          <a:pPr marL="0" lvl="0" indent="0" algn="just" defTabSz="666750">
            <a:lnSpc>
              <a:spcPct val="90000"/>
            </a:lnSpc>
            <a:spcBef>
              <a:spcPct val="0"/>
            </a:spcBef>
            <a:spcAft>
              <a:spcPct val="35000"/>
            </a:spcAft>
            <a:buNone/>
          </a:pPr>
          <a:r>
            <a:rPr lang="es-ES" sz="1500" kern="1200" dirty="0"/>
            <a:t>Se recomienda utilizar remachadoras y vías metálicas realizadas específicamente para la tecnología SIW, y mejorar la conducción de las ondas electromagnéticas en el dieléctrico evitando las pérdidas obtenidas entre las más importantes el efecto </a:t>
          </a:r>
          <a:r>
            <a:rPr lang="es-ES" sz="1500" i="1" kern="1200" dirty="0"/>
            <a:t>skin Depth</a:t>
          </a:r>
          <a:r>
            <a:rPr lang="es-ES" sz="1500" kern="1200" dirty="0"/>
            <a:t> críticas en altas frecuencias</a:t>
          </a:r>
          <a:endParaRPr lang="es-ES" sz="1500" kern="1200" dirty="0">
            <a:solidFill>
              <a:schemeClr val="tx1"/>
            </a:solidFill>
          </a:endParaRPr>
        </a:p>
      </dsp:txBody>
      <dsp:txXfrm>
        <a:off x="961512" y="1813560"/>
        <a:ext cx="10050372" cy="906780"/>
      </dsp:txXfrm>
    </dsp:sp>
    <dsp:sp modelId="{BAEDB7F7-A12C-468A-AD75-34F232D62183}">
      <dsp:nvSpPr>
        <dsp:cNvPr id="0" name=""/>
        <dsp:cNvSpPr/>
      </dsp:nvSpPr>
      <dsp:spPr>
        <a:xfrm>
          <a:off x="394775" y="1700212"/>
          <a:ext cx="1133475" cy="1133475"/>
        </a:xfrm>
        <a:prstGeom prst="ellipse">
          <a:avLst/>
        </a:prstGeom>
        <a:blipFill rotWithShape="0">
          <a:blip xmlns:r="http://schemas.openxmlformats.org/officeDocument/2006/relationships" r:embed="rId2"/>
          <a:srcRect/>
          <a:stretch>
            <a:fillRect l="-48000" r="-48000"/>
          </a:stretch>
        </a:blip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BA131B-9725-40FA-AC2E-3A4A5E837834}">
      <dsp:nvSpPr>
        <dsp:cNvPr id="0" name=""/>
        <dsp:cNvSpPr/>
      </dsp:nvSpPr>
      <dsp:spPr>
        <a:xfrm>
          <a:off x="631898" y="3173730"/>
          <a:ext cx="10379986" cy="90678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9757" tIns="38100" rIns="38100" bIns="38100" numCol="1" spcCol="1270" anchor="ctr" anchorCtr="0">
          <a:noAutofit/>
        </a:bodyPr>
        <a:lstStyle/>
        <a:p>
          <a:pPr marL="0" lvl="0" indent="0" algn="just" defTabSz="666750">
            <a:lnSpc>
              <a:spcPct val="90000"/>
            </a:lnSpc>
            <a:spcBef>
              <a:spcPct val="0"/>
            </a:spcBef>
            <a:spcAft>
              <a:spcPct val="35000"/>
            </a:spcAft>
            <a:buNone/>
          </a:pPr>
          <a:r>
            <a:rPr lang="es-ES" sz="1500" kern="1200" dirty="0"/>
            <a:t>Las sueldas de los conectores SMA deben de ser de mayor cuidado y precisas ya que estás influyen en pérdidas del dispositivo afectando su funcionamiento.</a:t>
          </a:r>
          <a:endParaRPr lang="es-ES" sz="1500" kern="1200" dirty="0">
            <a:solidFill>
              <a:schemeClr val="tx1"/>
            </a:solidFill>
          </a:endParaRPr>
        </a:p>
      </dsp:txBody>
      <dsp:txXfrm>
        <a:off x="631898" y="3173730"/>
        <a:ext cx="10379986" cy="906780"/>
      </dsp:txXfrm>
    </dsp:sp>
    <dsp:sp modelId="{5C519FD1-2DF1-4CE1-B68F-9B3E5B9922C5}">
      <dsp:nvSpPr>
        <dsp:cNvPr id="0" name=""/>
        <dsp:cNvSpPr/>
      </dsp:nvSpPr>
      <dsp:spPr>
        <a:xfrm>
          <a:off x="65160" y="3060382"/>
          <a:ext cx="1133475" cy="1133475"/>
        </a:xfrm>
        <a:prstGeom prst="ellipse">
          <a:avLst/>
        </a:prstGeom>
        <a:blipFill rotWithShape="0">
          <a:blip xmlns:r="http://schemas.openxmlformats.org/officeDocument/2006/relationships" r:embed="rId3"/>
          <a:srcRect/>
          <a:stretch>
            <a:fillRect l="-13000" r="-13000"/>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5825434" y="-970031"/>
          <a:ext cx="7548382" cy="7548382"/>
        </a:xfrm>
        <a:prstGeom prst="blockArc">
          <a:avLst>
            <a:gd name="adj1" fmla="val 18900000"/>
            <a:gd name="adj2" fmla="val 2700000"/>
            <a:gd name="adj3" fmla="val 28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1673710" y="1321794"/>
          <a:ext cx="7752231" cy="26657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5802" tIns="86360" rIns="86360" bIns="86360" numCol="1" spcCol="1270" anchor="ctr" anchorCtr="0">
          <a:noAutofit/>
        </a:bodyPr>
        <a:lstStyle/>
        <a:p>
          <a:pPr marL="0" lvl="0" indent="0" algn="just" defTabSz="1511300">
            <a:lnSpc>
              <a:spcPct val="90000"/>
            </a:lnSpc>
            <a:spcBef>
              <a:spcPct val="0"/>
            </a:spcBef>
            <a:spcAft>
              <a:spcPct val="35000"/>
            </a:spcAft>
            <a:buFont typeface="Symbol" panose="05050102010706020507" pitchFamily="18" charset="2"/>
            <a:buNone/>
          </a:pPr>
          <a:r>
            <a:rPr lang="es-ES" sz="3400" kern="1200" dirty="0">
              <a:solidFill>
                <a:schemeClr val="tx1"/>
              </a:solidFill>
            </a:rPr>
            <a:t>Diseñar y construir un acoplador  direccional de 4x4 puertos en la banda Ku usando la tecnología SIW (Substrate Integrated Waveguide).</a:t>
          </a:r>
        </a:p>
      </dsp:txBody>
      <dsp:txXfrm>
        <a:off x="1673710" y="1321794"/>
        <a:ext cx="7752231" cy="2665741"/>
      </dsp:txXfrm>
    </dsp:sp>
    <dsp:sp modelId="{D7FA6972-E441-4156-97C3-F8C0B446124A}">
      <dsp:nvSpPr>
        <dsp:cNvPr id="0" name=""/>
        <dsp:cNvSpPr/>
      </dsp:nvSpPr>
      <dsp:spPr>
        <a:xfrm>
          <a:off x="25632" y="972578"/>
          <a:ext cx="3362666" cy="3206653"/>
        </a:xfrm>
        <a:prstGeom prst="ellipse">
          <a:avLst/>
        </a:prstGeom>
        <a:blipFill rotWithShape="0">
          <a:blip xmlns:r="http://schemas.openxmlformats.org/officeDocument/2006/relationships" r:embed="rId1"/>
          <a:srcRect/>
          <a:stretch>
            <a:fillRect t="-5000" b="-5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580334" y="-1006728"/>
          <a:ext cx="7835137" cy="7835137"/>
        </a:xfrm>
        <a:prstGeom prst="blockArc">
          <a:avLst>
            <a:gd name="adj1" fmla="val 18900000"/>
            <a:gd name="adj2" fmla="val 2700000"/>
            <a:gd name="adj3" fmla="val 27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808049" y="582168"/>
          <a:ext cx="8529931" cy="116433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2" tIns="53340" rIns="53340" bIns="53340" numCol="1" spcCol="1270" anchor="ctr" anchorCtr="0">
          <a:noAutofit/>
        </a:bodyPr>
        <a:lstStyle/>
        <a:p>
          <a:pPr marL="0" lvl="0" indent="0" algn="just" defTabSz="933450">
            <a:lnSpc>
              <a:spcPct val="90000"/>
            </a:lnSpc>
            <a:spcBef>
              <a:spcPct val="0"/>
            </a:spcBef>
            <a:spcAft>
              <a:spcPct val="35000"/>
            </a:spcAft>
            <a:buNone/>
          </a:pPr>
          <a:r>
            <a:rPr lang="es-ES" sz="2100" kern="1200" dirty="0">
              <a:solidFill>
                <a:schemeClr val="tx1"/>
              </a:solidFill>
            </a:rPr>
            <a:t>Investigar sobre el funcionamiento de acopladores direccionales para realizar el diseño en la tecnología SIW. </a:t>
          </a:r>
        </a:p>
      </dsp:txBody>
      <dsp:txXfrm>
        <a:off x="808049" y="582168"/>
        <a:ext cx="8529931" cy="1164336"/>
      </dsp:txXfrm>
    </dsp:sp>
    <dsp:sp modelId="{D7FA6972-E441-4156-97C3-F8C0B446124A}">
      <dsp:nvSpPr>
        <dsp:cNvPr id="0" name=""/>
        <dsp:cNvSpPr/>
      </dsp:nvSpPr>
      <dsp:spPr>
        <a:xfrm>
          <a:off x="0" y="404999"/>
          <a:ext cx="1455420" cy="1455420"/>
        </a:xfrm>
        <a:prstGeom prst="ellipse">
          <a:avLst/>
        </a:prstGeom>
        <a:blipFill rotWithShape="0">
          <a:blip xmlns:r="http://schemas.openxmlformats.org/officeDocument/2006/relationships" r:embed="rId1"/>
          <a:srcRect/>
          <a:stretch>
            <a:fillRect l="-17000" r="-17000"/>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CBEA3B-0150-41B7-AAB9-EDE9A2EEC953}">
      <dsp:nvSpPr>
        <dsp:cNvPr id="0" name=""/>
        <dsp:cNvSpPr/>
      </dsp:nvSpPr>
      <dsp:spPr>
        <a:xfrm>
          <a:off x="1231285" y="2328672"/>
          <a:ext cx="8106695" cy="116433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2" tIns="53340" rIns="53340" bIns="53340" numCol="1" spcCol="1270" anchor="ctr" anchorCtr="0">
          <a:noAutofit/>
        </a:bodyPr>
        <a:lstStyle/>
        <a:p>
          <a:pPr marL="0" lvl="0" indent="0" algn="just" defTabSz="933450">
            <a:lnSpc>
              <a:spcPct val="90000"/>
            </a:lnSpc>
            <a:spcBef>
              <a:spcPct val="0"/>
            </a:spcBef>
            <a:spcAft>
              <a:spcPct val="35000"/>
            </a:spcAft>
            <a:buFont typeface="Symbol" panose="05050102010706020507" pitchFamily="18" charset="2"/>
            <a:buNone/>
          </a:pPr>
          <a:r>
            <a:rPr lang="es-ES" sz="2100" kern="1200" dirty="0">
              <a:solidFill>
                <a:schemeClr val="tx1"/>
              </a:solidFill>
            </a:rPr>
            <a:t>Simular y optimizar el diseño mediante el software CST, escogiendo correctamente los parámetros en los rangos de valores deseados, y obtener los parámetros Scattering esperados.</a:t>
          </a:r>
          <a:endParaRPr lang="es-EC" sz="2100" kern="1200" dirty="0">
            <a:solidFill>
              <a:schemeClr val="tx1"/>
            </a:solidFill>
          </a:endParaRPr>
        </a:p>
      </dsp:txBody>
      <dsp:txXfrm>
        <a:off x="1231285" y="2328672"/>
        <a:ext cx="8106695" cy="1164336"/>
      </dsp:txXfrm>
    </dsp:sp>
    <dsp:sp modelId="{2CD5A0B2-3386-44E1-86C3-190164A581C5}">
      <dsp:nvSpPr>
        <dsp:cNvPr id="0" name=""/>
        <dsp:cNvSpPr/>
      </dsp:nvSpPr>
      <dsp:spPr>
        <a:xfrm>
          <a:off x="503575" y="2183130"/>
          <a:ext cx="1455420" cy="1455420"/>
        </a:xfrm>
        <a:prstGeom prst="ellipse">
          <a:avLst/>
        </a:prstGeom>
        <a:blipFill rotWithShape="0">
          <a:blip xmlns:r="http://schemas.openxmlformats.org/officeDocument/2006/relationships" r:embed="rId2"/>
          <a:srcRect/>
          <a:stretch>
            <a:fillRect l="-18000" r="-18000"/>
          </a:stretch>
        </a:blip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D7EB94-8738-4B0E-92FC-4330EC921068}">
      <dsp:nvSpPr>
        <dsp:cNvPr id="0" name=""/>
        <dsp:cNvSpPr/>
      </dsp:nvSpPr>
      <dsp:spPr>
        <a:xfrm>
          <a:off x="808049" y="4075176"/>
          <a:ext cx="8529931" cy="116433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192" tIns="53340" rIns="53340" bIns="53340" numCol="1" spcCol="1270" anchor="ctr" anchorCtr="0">
          <a:noAutofit/>
        </a:bodyPr>
        <a:lstStyle/>
        <a:p>
          <a:pPr marL="0" lvl="0" indent="0" algn="just" defTabSz="933450">
            <a:lnSpc>
              <a:spcPct val="90000"/>
            </a:lnSpc>
            <a:spcBef>
              <a:spcPct val="0"/>
            </a:spcBef>
            <a:spcAft>
              <a:spcPct val="35000"/>
            </a:spcAft>
            <a:buFont typeface="Symbol" panose="05050102010706020507" pitchFamily="18" charset="2"/>
            <a:buNone/>
          </a:pPr>
          <a:r>
            <a:rPr lang="es-ES" sz="2100" kern="1200" dirty="0">
              <a:solidFill>
                <a:schemeClr val="tx1"/>
              </a:solidFill>
            </a:rPr>
            <a:t>Analizar comparativamente las características del acoplador direccional mediante el simulado y el medido del prototipo construido.</a:t>
          </a:r>
          <a:endParaRPr lang="es-EC" sz="2100" kern="1200" dirty="0">
            <a:solidFill>
              <a:schemeClr val="tx1"/>
            </a:solidFill>
          </a:endParaRPr>
        </a:p>
      </dsp:txBody>
      <dsp:txXfrm>
        <a:off x="808049" y="4075176"/>
        <a:ext cx="8529931" cy="1164336"/>
      </dsp:txXfrm>
    </dsp:sp>
    <dsp:sp modelId="{17242EBB-50BA-4C1A-B79C-DDB3D8BC52E0}">
      <dsp:nvSpPr>
        <dsp:cNvPr id="0" name=""/>
        <dsp:cNvSpPr/>
      </dsp:nvSpPr>
      <dsp:spPr>
        <a:xfrm>
          <a:off x="80339" y="3878024"/>
          <a:ext cx="1455420" cy="1455420"/>
        </a:xfrm>
        <a:prstGeom prst="ellipse">
          <a:avLst/>
        </a:prstGeom>
        <a:blipFill rotWithShape="0">
          <a:blip xmlns:r="http://schemas.openxmlformats.org/officeDocument/2006/relationships" r:embed="rId3"/>
          <a:srcRect/>
          <a:stretch>
            <a:fillRect t="-4000" b="-4000"/>
          </a:stretch>
        </a:blip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8F98E-9495-414A-B2E0-1A6CCC20058E}">
      <dsp:nvSpPr>
        <dsp:cNvPr id="0" name=""/>
        <dsp:cNvSpPr/>
      </dsp:nvSpPr>
      <dsp:spPr>
        <a:xfrm>
          <a:off x="0" y="1589"/>
          <a:ext cx="5736719" cy="32528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es-ES" sz="2600" kern="1200" dirty="0">
              <a:solidFill>
                <a:schemeClr val="tx1"/>
              </a:solidFill>
              <a:latin typeface="Rockwell (Body)"/>
            </a:rPr>
            <a:t>Los acopladores direccionales son componentes pasivos de microondas utilizados para la división de energía o la combinación de potencia que se han vuelto muy utilizados en sistemas de comunicaciones modernos. </a:t>
          </a:r>
          <a:endParaRPr lang="es-EC" sz="2600" kern="1200" dirty="0">
            <a:solidFill>
              <a:schemeClr val="tx1"/>
            </a:solidFill>
            <a:latin typeface="Rockwell (Body)"/>
          </a:endParaRPr>
        </a:p>
      </dsp:txBody>
      <dsp:txXfrm>
        <a:off x="95272" y="96861"/>
        <a:ext cx="5546175" cy="3062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2D4E4-E72E-4B89-A676-322CE24D8243}">
      <dsp:nvSpPr>
        <dsp:cNvPr id="0" name=""/>
        <dsp:cNvSpPr/>
      </dsp:nvSpPr>
      <dsp:spPr>
        <a:xfrm>
          <a:off x="431110" y="3333"/>
          <a:ext cx="1856890" cy="1114134"/>
        </a:xfrm>
        <a:prstGeom prst="roundRect">
          <a:avLst>
            <a:gd name="adj" fmla="val 10000"/>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ockwell (Body)"/>
            </a:rPr>
            <a:t>Permiten unir o pasar a diferentes tecnologías</a:t>
          </a:r>
        </a:p>
      </dsp:txBody>
      <dsp:txXfrm>
        <a:off x="463742" y="35965"/>
        <a:ext cx="1791626" cy="1048870"/>
      </dsp:txXfrm>
    </dsp:sp>
    <dsp:sp modelId="{CCE598FD-6152-40BF-94F6-89A316E47FBE}">
      <dsp:nvSpPr>
        <dsp:cNvPr id="0" name=""/>
        <dsp:cNvSpPr/>
      </dsp:nvSpPr>
      <dsp:spPr>
        <a:xfrm>
          <a:off x="2451407" y="330146"/>
          <a:ext cx="393660" cy="460508"/>
        </a:xfrm>
        <a:prstGeom prst="rightArrow">
          <a:avLst>
            <a:gd name="adj1" fmla="val 60000"/>
            <a:gd name="adj2" fmla="val 50000"/>
          </a:avLst>
        </a:prstGeom>
        <a:gradFill rotWithShape="0">
          <a:gsLst>
            <a:gs pos="0">
              <a:schemeClr val="accent6">
                <a:shade val="90000"/>
                <a:hueOff val="0"/>
                <a:satOff val="0"/>
                <a:lumOff val="0"/>
                <a:alphaOff val="0"/>
                <a:lumMod val="110000"/>
                <a:satMod val="105000"/>
                <a:tint val="67000"/>
              </a:schemeClr>
            </a:gs>
            <a:gs pos="50000">
              <a:schemeClr val="accent6">
                <a:shade val="90000"/>
                <a:hueOff val="0"/>
                <a:satOff val="0"/>
                <a:lumOff val="0"/>
                <a:alphaOff val="0"/>
                <a:lumMod val="105000"/>
                <a:satMod val="103000"/>
                <a:tint val="73000"/>
              </a:schemeClr>
            </a:gs>
            <a:gs pos="100000">
              <a:schemeClr val="accent6">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Rockwell (Body)"/>
          </a:endParaRPr>
        </a:p>
      </dsp:txBody>
      <dsp:txXfrm>
        <a:off x="2451407" y="422248"/>
        <a:ext cx="275562" cy="276304"/>
      </dsp:txXfrm>
    </dsp:sp>
    <dsp:sp modelId="{B210FCF5-135D-4303-9B8D-4301D69558BA}">
      <dsp:nvSpPr>
        <dsp:cNvPr id="0" name=""/>
        <dsp:cNvSpPr/>
      </dsp:nvSpPr>
      <dsp:spPr>
        <a:xfrm>
          <a:off x="3030757" y="3333"/>
          <a:ext cx="1856890" cy="1114134"/>
        </a:xfrm>
        <a:prstGeom prst="roundRect">
          <a:avLst>
            <a:gd name="adj" fmla="val 10000"/>
          </a:avLst>
        </a:prstGeom>
        <a:gradFill rotWithShape="0">
          <a:gsLst>
            <a:gs pos="0">
              <a:schemeClr val="accent6">
                <a:shade val="50000"/>
                <a:hueOff val="92106"/>
                <a:satOff val="-4026"/>
                <a:lumOff val="10990"/>
                <a:alphaOff val="0"/>
                <a:lumMod val="110000"/>
                <a:satMod val="105000"/>
                <a:tint val="67000"/>
              </a:schemeClr>
            </a:gs>
            <a:gs pos="50000">
              <a:schemeClr val="accent6">
                <a:shade val="50000"/>
                <a:hueOff val="92106"/>
                <a:satOff val="-4026"/>
                <a:lumOff val="10990"/>
                <a:alphaOff val="0"/>
                <a:lumMod val="105000"/>
                <a:satMod val="103000"/>
                <a:tint val="73000"/>
              </a:schemeClr>
            </a:gs>
            <a:gs pos="100000">
              <a:schemeClr val="accent6">
                <a:shade val="50000"/>
                <a:hueOff val="92106"/>
                <a:satOff val="-4026"/>
                <a:lumOff val="109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ockwell (Body)"/>
            </a:rPr>
            <a:t>Transición Microstrip a SIW</a:t>
          </a:r>
        </a:p>
      </dsp:txBody>
      <dsp:txXfrm>
        <a:off x="3063389" y="35965"/>
        <a:ext cx="1791626" cy="1048870"/>
      </dsp:txXfrm>
    </dsp:sp>
    <dsp:sp modelId="{51299109-DB62-4754-9B37-5F10148F7255}">
      <dsp:nvSpPr>
        <dsp:cNvPr id="0" name=""/>
        <dsp:cNvSpPr/>
      </dsp:nvSpPr>
      <dsp:spPr>
        <a:xfrm rot="5400000">
          <a:off x="3762372" y="1247450"/>
          <a:ext cx="393660" cy="460508"/>
        </a:xfrm>
        <a:prstGeom prst="rightArrow">
          <a:avLst>
            <a:gd name="adj1" fmla="val 60000"/>
            <a:gd name="adj2" fmla="val 50000"/>
          </a:avLst>
        </a:prstGeom>
        <a:gradFill rotWithShape="0">
          <a:gsLst>
            <a:gs pos="0">
              <a:schemeClr val="accent6">
                <a:shade val="90000"/>
                <a:hueOff val="108534"/>
                <a:satOff val="-4335"/>
                <a:lumOff val="10055"/>
                <a:alphaOff val="0"/>
                <a:lumMod val="110000"/>
                <a:satMod val="105000"/>
                <a:tint val="67000"/>
              </a:schemeClr>
            </a:gs>
            <a:gs pos="50000">
              <a:schemeClr val="accent6">
                <a:shade val="90000"/>
                <a:hueOff val="108534"/>
                <a:satOff val="-4335"/>
                <a:lumOff val="10055"/>
                <a:alphaOff val="0"/>
                <a:lumMod val="105000"/>
                <a:satMod val="103000"/>
                <a:tint val="73000"/>
              </a:schemeClr>
            </a:gs>
            <a:gs pos="100000">
              <a:schemeClr val="accent6">
                <a:shade val="90000"/>
                <a:hueOff val="108534"/>
                <a:satOff val="-4335"/>
                <a:lumOff val="100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Rockwell (Body)"/>
          </a:endParaRPr>
        </a:p>
      </dsp:txBody>
      <dsp:txXfrm rot="-5400000">
        <a:off x="3821050" y="1280874"/>
        <a:ext cx="276304" cy="275562"/>
      </dsp:txXfrm>
    </dsp:sp>
    <dsp:sp modelId="{E70E0876-5A9A-4FC9-8401-434715381436}">
      <dsp:nvSpPr>
        <dsp:cNvPr id="0" name=""/>
        <dsp:cNvSpPr/>
      </dsp:nvSpPr>
      <dsp:spPr>
        <a:xfrm>
          <a:off x="3030757" y="1860224"/>
          <a:ext cx="1856890" cy="1114134"/>
        </a:xfrm>
        <a:prstGeom prst="roundRect">
          <a:avLst>
            <a:gd name="adj" fmla="val 10000"/>
          </a:avLst>
        </a:prstGeom>
        <a:gradFill rotWithShape="0">
          <a:gsLst>
            <a:gs pos="0">
              <a:schemeClr val="accent6">
                <a:shade val="50000"/>
                <a:hueOff val="184212"/>
                <a:satOff val="-8053"/>
                <a:lumOff val="21981"/>
                <a:alphaOff val="0"/>
                <a:lumMod val="110000"/>
                <a:satMod val="105000"/>
                <a:tint val="67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ockwell (Body)"/>
            </a:rPr>
            <a:t>Se compone Tap Microstrip+ Línea Microstrip</a:t>
          </a:r>
        </a:p>
      </dsp:txBody>
      <dsp:txXfrm>
        <a:off x="3063389" y="1892856"/>
        <a:ext cx="1791626" cy="1048870"/>
      </dsp:txXfrm>
    </dsp:sp>
    <dsp:sp modelId="{B0C1EA9A-26B3-4057-9FCA-ECB1AFBA3DE3}">
      <dsp:nvSpPr>
        <dsp:cNvPr id="0" name=""/>
        <dsp:cNvSpPr/>
      </dsp:nvSpPr>
      <dsp:spPr>
        <a:xfrm rot="10800000">
          <a:off x="2473689" y="2187036"/>
          <a:ext cx="393660" cy="460508"/>
        </a:xfrm>
        <a:prstGeom prst="rightArrow">
          <a:avLst>
            <a:gd name="adj1" fmla="val 60000"/>
            <a:gd name="adj2" fmla="val 50000"/>
          </a:avLst>
        </a:prstGeom>
        <a:gradFill rotWithShape="0">
          <a:gsLst>
            <a:gs pos="0">
              <a:schemeClr val="accent6">
                <a:shade val="90000"/>
                <a:hueOff val="217068"/>
                <a:satOff val="-8670"/>
                <a:lumOff val="20109"/>
                <a:alphaOff val="0"/>
                <a:lumMod val="110000"/>
                <a:satMod val="105000"/>
                <a:tint val="67000"/>
              </a:schemeClr>
            </a:gs>
            <a:gs pos="50000">
              <a:schemeClr val="accent6">
                <a:shade val="90000"/>
                <a:hueOff val="217068"/>
                <a:satOff val="-8670"/>
                <a:lumOff val="20109"/>
                <a:alphaOff val="0"/>
                <a:lumMod val="105000"/>
                <a:satMod val="103000"/>
                <a:tint val="73000"/>
              </a:schemeClr>
            </a:gs>
            <a:gs pos="100000">
              <a:schemeClr val="accent6">
                <a:shade val="90000"/>
                <a:hueOff val="217068"/>
                <a:satOff val="-8670"/>
                <a:lumOff val="20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Rockwell (Body)"/>
          </a:endParaRPr>
        </a:p>
      </dsp:txBody>
      <dsp:txXfrm rot="10800000">
        <a:off x="2591787" y="2279138"/>
        <a:ext cx="275562" cy="276304"/>
      </dsp:txXfrm>
    </dsp:sp>
    <dsp:sp modelId="{4A90BA8F-741B-4361-A98B-E7A2FF0A28F5}">
      <dsp:nvSpPr>
        <dsp:cNvPr id="0" name=""/>
        <dsp:cNvSpPr/>
      </dsp:nvSpPr>
      <dsp:spPr>
        <a:xfrm>
          <a:off x="431110" y="1860224"/>
          <a:ext cx="1856890" cy="1114134"/>
        </a:xfrm>
        <a:prstGeom prst="roundRect">
          <a:avLst>
            <a:gd name="adj" fmla="val 10000"/>
          </a:avLst>
        </a:prstGeom>
        <a:gradFill rotWithShape="0">
          <a:gsLst>
            <a:gs pos="0">
              <a:schemeClr val="accent6">
                <a:shade val="50000"/>
                <a:hueOff val="276318"/>
                <a:satOff val="-12079"/>
                <a:lumOff val="32971"/>
                <a:alphaOff val="0"/>
                <a:lumMod val="110000"/>
                <a:satMod val="105000"/>
                <a:tint val="67000"/>
              </a:schemeClr>
            </a:gs>
            <a:gs pos="50000">
              <a:schemeClr val="accent6">
                <a:shade val="50000"/>
                <a:hueOff val="276318"/>
                <a:satOff val="-12079"/>
                <a:lumOff val="32971"/>
                <a:alphaOff val="0"/>
                <a:lumMod val="105000"/>
                <a:satMod val="103000"/>
                <a:tint val="73000"/>
              </a:schemeClr>
            </a:gs>
            <a:gs pos="100000">
              <a:schemeClr val="accent6">
                <a:shade val="50000"/>
                <a:hueOff val="276318"/>
                <a:satOff val="-12079"/>
                <a:lumOff val="329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ockwell (Body)"/>
            </a:rPr>
            <a:t>Transforma modo TE de la tecnología SIW a un modo cuasi-TEM</a:t>
          </a:r>
        </a:p>
      </dsp:txBody>
      <dsp:txXfrm>
        <a:off x="463742" y="1892856"/>
        <a:ext cx="1791626" cy="1048870"/>
      </dsp:txXfrm>
    </dsp:sp>
    <dsp:sp modelId="{EAD837B1-4E1A-46C1-ADF9-5717AA515775}">
      <dsp:nvSpPr>
        <dsp:cNvPr id="0" name=""/>
        <dsp:cNvSpPr/>
      </dsp:nvSpPr>
      <dsp:spPr>
        <a:xfrm rot="5400000">
          <a:off x="1162725" y="3104340"/>
          <a:ext cx="393660" cy="460508"/>
        </a:xfrm>
        <a:prstGeom prst="rightArrow">
          <a:avLst>
            <a:gd name="adj1" fmla="val 60000"/>
            <a:gd name="adj2" fmla="val 50000"/>
          </a:avLst>
        </a:prstGeom>
        <a:gradFill rotWithShape="0">
          <a:gsLst>
            <a:gs pos="0">
              <a:schemeClr val="accent6">
                <a:shade val="90000"/>
                <a:hueOff val="325603"/>
                <a:satOff val="-13005"/>
                <a:lumOff val="30164"/>
                <a:alphaOff val="0"/>
                <a:lumMod val="110000"/>
                <a:satMod val="105000"/>
                <a:tint val="67000"/>
              </a:schemeClr>
            </a:gs>
            <a:gs pos="50000">
              <a:schemeClr val="accent6">
                <a:shade val="90000"/>
                <a:hueOff val="325603"/>
                <a:satOff val="-13005"/>
                <a:lumOff val="30164"/>
                <a:alphaOff val="0"/>
                <a:lumMod val="105000"/>
                <a:satMod val="103000"/>
                <a:tint val="73000"/>
              </a:schemeClr>
            </a:gs>
            <a:gs pos="100000">
              <a:schemeClr val="accent6">
                <a:shade val="90000"/>
                <a:hueOff val="325603"/>
                <a:satOff val="-13005"/>
                <a:lumOff val="3016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Rockwell (Body)"/>
          </a:endParaRPr>
        </a:p>
      </dsp:txBody>
      <dsp:txXfrm rot="-5400000">
        <a:off x="1221403" y="3137764"/>
        <a:ext cx="276304" cy="275562"/>
      </dsp:txXfrm>
    </dsp:sp>
    <dsp:sp modelId="{0A5A07F6-7121-45B1-A8A1-77A002960785}">
      <dsp:nvSpPr>
        <dsp:cNvPr id="0" name=""/>
        <dsp:cNvSpPr/>
      </dsp:nvSpPr>
      <dsp:spPr>
        <a:xfrm>
          <a:off x="431110" y="3717114"/>
          <a:ext cx="1856890" cy="1114134"/>
        </a:xfrm>
        <a:prstGeom prst="roundRect">
          <a:avLst>
            <a:gd name="adj" fmla="val 10000"/>
          </a:avLst>
        </a:prstGeom>
        <a:gradFill rotWithShape="0">
          <a:gsLst>
            <a:gs pos="0">
              <a:schemeClr val="accent6">
                <a:shade val="50000"/>
                <a:hueOff val="368424"/>
                <a:satOff val="-16105"/>
                <a:lumOff val="43961"/>
                <a:alphaOff val="0"/>
                <a:lumMod val="110000"/>
                <a:satMod val="105000"/>
                <a:tint val="67000"/>
              </a:schemeClr>
            </a:gs>
            <a:gs pos="50000">
              <a:schemeClr val="accent6">
                <a:shade val="50000"/>
                <a:hueOff val="368424"/>
                <a:satOff val="-16105"/>
                <a:lumOff val="43961"/>
                <a:alphaOff val="0"/>
                <a:lumMod val="105000"/>
                <a:satMod val="103000"/>
                <a:tint val="73000"/>
              </a:schemeClr>
            </a:gs>
            <a:gs pos="100000">
              <a:schemeClr val="accent6">
                <a:shade val="50000"/>
                <a:hueOff val="368424"/>
                <a:satOff val="-16105"/>
                <a:lumOff val="43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r>
                  <a:rPr lang="es-ES" sz="1600" b="1" i="0" kern="1200" smtClean="0">
                    <a:latin typeface="Cambria Math" panose="02040503050406030204" pitchFamily="18" charset="0"/>
                    <a:ea typeface="Cambria Math" panose="02040503050406030204" pitchFamily="18" charset="0"/>
                  </a:rPr>
                  <m:t>𝐖𝐭</m:t>
                </m:r>
                <m:r>
                  <a:rPr lang="es-ES" sz="1600" b="1" i="1" kern="1200" smtClean="0">
                    <a:latin typeface="Cambria Math" panose="02040503050406030204" pitchFamily="18" charset="0"/>
                    <a:ea typeface="Cambria Math" panose="02040503050406030204" pitchFamily="18" charset="0"/>
                  </a:rPr>
                  <m:t>≈</m:t>
                </m:r>
                <m:r>
                  <a:rPr lang="es-ES" sz="1600" b="1" i="1" kern="1200" smtClean="0">
                    <a:latin typeface="Cambria Math" panose="02040503050406030204" pitchFamily="18" charset="0"/>
                    <a:ea typeface="Cambria Math" panose="02040503050406030204" pitchFamily="18" charset="0"/>
                  </a:rPr>
                  <m:t>𝟎</m:t>
                </m:r>
                <m:r>
                  <a:rPr lang="es-ES" sz="1600" b="1" i="1" kern="1200" smtClean="0">
                    <a:latin typeface="Cambria Math" panose="02040503050406030204" pitchFamily="18" charset="0"/>
                    <a:ea typeface="Cambria Math" panose="02040503050406030204" pitchFamily="18" charset="0"/>
                  </a:rPr>
                  <m:t>,</m:t>
                </m:r>
                <m:r>
                  <a:rPr lang="es-ES" sz="1600" b="1" i="1" kern="1200" smtClean="0">
                    <a:latin typeface="Cambria Math" panose="02040503050406030204" pitchFamily="18" charset="0"/>
                    <a:ea typeface="Cambria Math" panose="02040503050406030204" pitchFamily="18" charset="0"/>
                  </a:rPr>
                  <m:t>𝟒</m:t>
                </m:r>
                <m:r>
                  <a:rPr lang="es-ES" sz="1600" b="1" i="1" kern="1200" smtClean="0">
                    <a:latin typeface="Cambria Math" panose="02040503050406030204" pitchFamily="18" charset="0"/>
                    <a:ea typeface="Cambria Math" panose="02040503050406030204" pitchFamily="18" charset="0"/>
                  </a:rPr>
                  <m:t> </m:t>
                </m:r>
                <m:r>
                  <a:rPr lang="es-ES" sz="1600" b="1" i="1" kern="1200" smtClean="0">
                    <a:latin typeface="Cambria Math" panose="02040503050406030204" pitchFamily="18" charset="0"/>
                    <a:ea typeface="Cambria Math" panose="02040503050406030204" pitchFamily="18" charset="0"/>
                  </a:rPr>
                  <m:t>𝒂𝒔</m:t>
                </m:r>
              </m:oMath>
            </m:oMathPara>
          </a14:m>
          <a:endParaRPr lang="es-ES" sz="1600" b="1" kern="1200" dirty="0">
            <a:latin typeface="Rockwell (Body)"/>
            <a:ea typeface="Cambria Math" panose="02040503050406030204" pitchFamily="18" charset="0"/>
          </a:endParaRPr>
        </a:p>
        <a:p>
          <a:pPr marL="0" lvl="0" indent="0" algn="ctr" defTabSz="711200">
            <a:lnSpc>
              <a:spcPct val="90000"/>
            </a:lnSpc>
            <a:spcBef>
              <a:spcPct val="0"/>
            </a:spcBef>
            <a:spcAft>
              <a:spcPct val="35000"/>
            </a:spcAft>
            <a:buNone/>
          </a:pPr>
          <a14:m xmlns:a14="http://schemas.microsoft.com/office/drawing/2010/main">
            <m:oMath xmlns:m="http://schemas.openxmlformats.org/officeDocument/2006/math">
              <m:f>
                <m:fPr>
                  <m:type m:val="lin"/>
                  <m:ctrlPr>
                    <a:rPr lang="el-GR" sz="1600" b="1" i="1" kern="1200" smtClean="0">
                      <a:latin typeface="Cambria Math" panose="02040503050406030204" pitchFamily="18" charset="0"/>
                    </a:rPr>
                  </m:ctrlPr>
                </m:fPr>
                <m:num>
                  <m:r>
                    <a:rPr lang="el-GR" sz="1600" b="1" i="1" kern="1200" smtClean="0">
                      <a:latin typeface="Cambria Math" panose="02040503050406030204" pitchFamily="18" charset="0"/>
                    </a:rPr>
                    <m:t>𝝀</m:t>
                  </m:r>
                </m:num>
                <m:den>
                  <m:r>
                    <a:rPr lang="es-ES" sz="1600" b="1" i="1" kern="1200" smtClean="0">
                      <a:latin typeface="Cambria Math" panose="02040503050406030204" pitchFamily="18" charset="0"/>
                    </a:rPr>
                    <m:t>𝟐</m:t>
                  </m:r>
                </m:den>
              </m:f>
              <m:r>
                <a:rPr lang="es-ES" sz="1600" b="1" i="1" kern="1200" smtClean="0">
                  <a:latin typeface="Cambria Math" panose="02040503050406030204" pitchFamily="18" charset="0"/>
                </a:rPr>
                <m:t>&lt;</m:t>
              </m:r>
              <m:r>
                <a:rPr lang="es-ES" sz="1600" b="1" i="1" kern="1200" smtClean="0">
                  <a:latin typeface="Cambria Math" panose="02040503050406030204" pitchFamily="18" charset="0"/>
                </a:rPr>
                <m:t>𝑳𝒕</m:t>
              </m:r>
              <m:r>
                <a:rPr lang="es-ES" sz="1600" b="1" i="1" kern="1200" smtClean="0">
                  <a:latin typeface="Cambria Math" panose="02040503050406030204" pitchFamily="18" charset="0"/>
                </a:rPr>
                <m:t>&lt; </m:t>
              </m:r>
              <m:r>
                <a:rPr lang="el-GR" sz="1600" b="1" i="1" kern="1200" smtClean="0">
                  <a:latin typeface="Cambria Math" panose="02040503050406030204" pitchFamily="18" charset="0"/>
                </a:rPr>
                <m:t>𝝀</m:t>
              </m:r>
            </m:oMath>
          </a14:m>
          <a:r>
            <a:rPr lang="es-ES" sz="1600" b="1" kern="1200" dirty="0">
              <a:latin typeface="Rockwell (Body)"/>
            </a:rPr>
            <a:t> </a:t>
          </a:r>
        </a:p>
      </dsp:txBody>
      <dsp:txXfrm>
        <a:off x="463742" y="3749746"/>
        <a:ext cx="1791626" cy="1048870"/>
      </dsp:txXfrm>
    </dsp:sp>
    <dsp:sp modelId="{D14F0DE6-83D3-4CD3-9DA2-C6FFA0EBE15F}">
      <dsp:nvSpPr>
        <dsp:cNvPr id="0" name=""/>
        <dsp:cNvSpPr/>
      </dsp:nvSpPr>
      <dsp:spPr>
        <a:xfrm>
          <a:off x="2451407" y="4043927"/>
          <a:ext cx="393660" cy="460508"/>
        </a:xfrm>
        <a:prstGeom prst="rightArrow">
          <a:avLst>
            <a:gd name="adj1" fmla="val 60000"/>
            <a:gd name="adj2" fmla="val 50000"/>
          </a:avLst>
        </a:prstGeom>
        <a:gradFill rotWithShape="0">
          <a:gsLst>
            <a:gs pos="0">
              <a:schemeClr val="accent6">
                <a:shade val="90000"/>
                <a:hueOff val="325603"/>
                <a:satOff val="-13005"/>
                <a:lumOff val="30164"/>
                <a:alphaOff val="0"/>
                <a:lumMod val="110000"/>
                <a:satMod val="105000"/>
                <a:tint val="67000"/>
              </a:schemeClr>
            </a:gs>
            <a:gs pos="50000">
              <a:schemeClr val="accent6">
                <a:shade val="90000"/>
                <a:hueOff val="325603"/>
                <a:satOff val="-13005"/>
                <a:lumOff val="30164"/>
                <a:alphaOff val="0"/>
                <a:lumMod val="105000"/>
                <a:satMod val="103000"/>
                <a:tint val="73000"/>
              </a:schemeClr>
            </a:gs>
            <a:gs pos="100000">
              <a:schemeClr val="accent6">
                <a:shade val="90000"/>
                <a:hueOff val="325603"/>
                <a:satOff val="-13005"/>
                <a:lumOff val="3016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Rockwell (Body)"/>
          </a:endParaRPr>
        </a:p>
      </dsp:txBody>
      <dsp:txXfrm>
        <a:off x="2451407" y="4136029"/>
        <a:ext cx="275562" cy="276304"/>
      </dsp:txXfrm>
    </dsp:sp>
    <dsp:sp modelId="{503C66F0-9715-4871-835D-A54ADECABD22}">
      <dsp:nvSpPr>
        <dsp:cNvPr id="0" name=""/>
        <dsp:cNvSpPr/>
      </dsp:nvSpPr>
      <dsp:spPr>
        <a:xfrm>
          <a:off x="3030757" y="3717114"/>
          <a:ext cx="1856890" cy="1114134"/>
        </a:xfrm>
        <a:prstGeom prst="roundRect">
          <a:avLst>
            <a:gd name="adj" fmla="val 10000"/>
          </a:avLst>
        </a:prstGeom>
        <a:gradFill rotWithShape="0">
          <a:gsLst>
            <a:gs pos="0">
              <a:schemeClr val="accent6">
                <a:shade val="50000"/>
                <a:hueOff val="276318"/>
                <a:satOff val="-12079"/>
                <a:lumOff val="32971"/>
                <a:alphaOff val="0"/>
                <a:lumMod val="110000"/>
                <a:satMod val="105000"/>
                <a:tint val="67000"/>
              </a:schemeClr>
            </a:gs>
            <a:gs pos="50000">
              <a:schemeClr val="accent6">
                <a:shade val="50000"/>
                <a:hueOff val="276318"/>
                <a:satOff val="-12079"/>
                <a:lumOff val="32971"/>
                <a:alphaOff val="0"/>
                <a:lumMod val="105000"/>
                <a:satMod val="103000"/>
                <a:tint val="73000"/>
              </a:schemeClr>
            </a:gs>
            <a:gs pos="100000">
              <a:schemeClr val="accent6">
                <a:shade val="50000"/>
                <a:hueOff val="276318"/>
                <a:satOff val="-12079"/>
                <a:lumOff val="329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ockwell (Body)"/>
            </a:rPr>
            <a:t>W y L calculo en software TXLINE </a:t>
          </a:r>
        </a:p>
      </dsp:txBody>
      <dsp:txXfrm>
        <a:off x="3063389" y="3749746"/>
        <a:ext cx="1791626" cy="1048870"/>
      </dsp:txXfrm>
    </dsp:sp>
    <dsp:sp modelId="{62730F65-7773-4451-A1F9-A3D4838605AF}">
      <dsp:nvSpPr>
        <dsp:cNvPr id="0" name=""/>
        <dsp:cNvSpPr/>
      </dsp:nvSpPr>
      <dsp:spPr>
        <a:xfrm rot="5400000">
          <a:off x="3762372" y="4961231"/>
          <a:ext cx="393660" cy="460508"/>
        </a:xfrm>
        <a:prstGeom prst="rightArrow">
          <a:avLst>
            <a:gd name="adj1" fmla="val 60000"/>
            <a:gd name="adj2" fmla="val 50000"/>
          </a:avLst>
        </a:prstGeom>
        <a:gradFill rotWithShape="0">
          <a:gsLst>
            <a:gs pos="0">
              <a:schemeClr val="accent6">
                <a:shade val="90000"/>
                <a:hueOff val="217068"/>
                <a:satOff val="-8670"/>
                <a:lumOff val="20109"/>
                <a:alphaOff val="0"/>
                <a:lumMod val="110000"/>
                <a:satMod val="105000"/>
                <a:tint val="67000"/>
              </a:schemeClr>
            </a:gs>
            <a:gs pos="50000">
              <a:schemeClr val="accent6">
                <a:shade val="90000"/>
                <a:hueOff val="217068"/>
                <a:satOff val="-8670"/>
                <a:lumOff val="20109"/>
                <a:alphaOff val="0"/>
                <a:lumMod val="105000"/>
                <a:satMod val="103000"/>
                <a:tint val="73000"/>
              </a:schemeClr>
            </a:gs>
            <a:gs pos="100000">
              <a:schemeClr val="accent6">
                <a:shade val="90000"/>
                <a:hueOff val="217068"/>
                <a:satOff val="-8670"/>
                <a:lumOff val="20109"/>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b="1" kern="1200">
            <a:latin typeface="Rockwell (Body)"/>
          </a:endParaRPr>
        </a:p>
      </dsp:txBody>
      <dsp:txXfrm rot="-5400000">
        <a:off x="3821050" y="4994655"/>
        <a:ext cx="276304" cy="275562"/>
      </dsp:txXfrm>
    </dsp:sp>
    <dsp:sp modelId="{BB0C9683-69BE-4376-8D3A-5288A4A73709}">
      <dsp:nvSpPr>
        <dsp:cNvPr id="0" name=""/>
        <dsp:cNvSpPr/>
      </dsp:nvSpPr>
      <dsp:spPr>
        <a:xfrm>
          <a:off x="3030757" y="5574005"/>
          <a:ext cx="1856890" cy="1114134"/>
        </a:xfrm>
        <a:prstGeom prst="roundRect">
          <a:avLst>
            <a:gd name="adj" fmla="val 10000"/>
          </a:avLst>
        </a:prstGeom>
        <a:gradFill rotWithShape="0">
          <a:gsLst>
            <a:gs pos="0">
              <a:schemeClr val="accent6">
                <a:shade val="50000"/>
                <a:hueOff val="184212"/>
                <a:satOff val="-8053"/>
                <a:lumOff val="21981"/>
                <a:alphaOff val="0"/>
                <a:lumMod val="110000"/>
                <a:satMod val="105000"/>
                <a:tint val="67000"/>
              </a:schemeClr>
            </a:gs>
            <a:gs pos="50000">
              <a:schemeClr val="accent6">
                <a:shade val="50000"/>
                <a:hueOff val="184212"/>
                <a:satOff val="-8053"/>
                <a:lumOff val="21981"/>
                <a:alphaOff val="0"/>
                <a:lumMod val="105000"/>
                <a:satMod val="103000"/>
                <a:tint val="73000"/>
              </a:schemeClr>
            </a:gs>
            <a:gs pos="100000">
              <a:schemeClr val="accent6">
                <a:shade val="50000"/>
                <a:hueOff val="184212"/>
                <a:satOff val="-8053"/>
                <a:lumOff val="219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ockwell (Body)"/>
            </a:rPr>
            <a:t>Aumentar guía para integrar SIW a microstrip Lx =</a:t>
          </a:r>
          <a14:m xmlns:a14="http://schemas.microsoft.com/office/drawing/2010/main">
            <m:oMath xmlns:m="http://schemas.openxmlformats.org/officeDocument/2006/math">
              <m:f>
                <m:fPr>
                  <m:type m:val="lin"/>
                  <m:ctrlPr>
                    <a:rPr lang="el-GR" sz="1600" b="1" i="1" kern="1200" smtClean="0">
                      <a:latin typeface="Cambria Math" panose="02040503050406030204" pitchFamily="18" charset="0"/>
                    </a:rPr>
                  </m:ctrlPr>
                </m:fPr>
                <m:num>
                  <m:r>
                    <a:rPr lang="el-GR" sz="1600" b="1" i="1" kern="1200" smtClean="0">
                      <a:latin typeface="Cambria Math" panose="02040503050406030204" pitchFamily="18" charset="0"/>
                    </a:rPr>
                    <m:t>𝝀</m:t>
                  </m:r>
                </m:num>
                <m:den>
                  <m:r>
                    <a:rPr lang="es-ES" sz="1600" b="1" i="1" kern="1200" smtClean="0">
                      <a:latin typeface="Cambria Math" panose="02040503050406030204" pitchFamily="18" charset="0"/>
                    </a:rPr>
                    <m:t>𝟐</m:t>
                  </m:r>
                </m:den>
              </m:f>
            </m:oMath>
          </a14:m>
          <a:endParaRPr lang="es-ES" sz="1600" b="1" kern="1200" dirty="0">
            <a:latin typeface="Rockwell (Body)"/>
          </a:endParaRPr>
        </a:p>
      </dsp:txBody>
      <dsp:txXfrm>
        <a:off x="3063389" y="5606637"/>
        <a:ext cx="1791626" cy="1048870"/>
      </dsp:txXfrm>
    </dsp:sp>
    <dsp:sp modelId="{BC50289D-39BD-4148-9E23-13B56DD254F7}">
      <dsp:nvSpPr>
        <dsp:cNvPr id="0" name=""/>
        <dsp:cNvSpPr/>
      </dsp:nvSpPr>
      <dsp:spPr>
        <a:xfrm rot="10800000">
          <a:off x="2473689" y="5900817"/>
          <a:ext cx="393660" cy="460508"/>
        </a:xfrm>
        <a:prstGeom prst="rightArrow">
          <a:avLst>
            <a:gd name="adj1" fmla="val 60000"/>
            <a:gd name="adj2" fmla="val 50000"/>
          </a:avLst>
        </a:prstGeom>
        <a:gradFill rotWithShape="0">
          <a:gsLst>
            <a:gs pos="0">
              <a:schemeClr val="accent6">
                <a:shade val="90000"/>
                <a:hueOff val="108534"/>
                <a:satOff val="-4335"/>
                <a:lumOff val="10055"/>
                <a:alphaOff val="0"/>
                <a:lumMod val="110000"/>
                <a:satMod val="105000"/>
                <a:tint val="67000"/>
              </a:schemeClr>
            </a:gs>
            <a:gs pos="50000">
              <a:schemeClr val="accent6">
                <a:shade val="90000"/>
                <a:hueOff val="108534"/>
                <a:satOff val="-4335"/>
                <a:lumOff val="10055"/>
                <a:alphaOff val="0"/>
                <a:lumMod val="105000"/>
                <a:satMod val="103000"/>
                <a:tint val="73000"/>
              </a:schemeClr>
            </a:gs>
            <a:gs pos="100000">
              <a:schemeClr val="accent6">
                <a:shade val="90000"/>
                <a:hueOff val="108534"/>
                <a:satOff val="-4335"/>
                <a:lumOff val="1005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b="1" kern="1200">
            <a:latin typeface="Rockwell (Body)"/>
          </a:endParaRPr>
        </a:p>
      </dsp:txBody>
      <dsp:txXfrm rot="10800000">
        <a:off x="2591787" y="5992919"/>
        <a:ext cx="275562" cy="276304"/>
      </dsp:txXfrm>
    </dsp:sp>
    <dsp:sp modelId="{08E95527-0CFC-4F8D-8D55-563CFCE7B84B}">
      <dsp:nvSpPr>
        <dsp:cNvPr id="0" name=""/>
        <dsp:cNvSpPr/>
      </dsp:nvSpPr>
      <dsp:spPr>
        <a:xfrm>
          <a:off x="431110" y="5574005"/>
          <a:ext cx="1856890" cy="1114134"/>
        </a:xfrm>
        <a:prstGeom prst="roundRect">
          <a:avLst>
            <a:gd name="adj" fmla="val 10000"/>
          </a:avLst>
        </a:prstGeom>
        <a:gradFill rotWithShape="0">
          <a:gsLst>
            <a:gs pos="0">
              <a:schemeClr val="accent6">
                <a:shade val="50000"/>
                <a:hueOff val="92106"/>
                <a:satOff val="-4026"/>
                <a:lumOff val="10990"/>
                <a:alphaOff val="0"/>
                <a:lumMod val="110000"/>
                <a:satMod val="105000"/>
                <a:tint val="67000"/>
              </a:schemeClr>
            </a:gs>
            <a:gs pos="50000">
              <a:schemeClr val="accent6">
                <a:shade val="50000"/>
                <a:hueOff val="92106"/>
                <a:satOff val="-4026"/>
                <a:lumOff val="10990"/>
                <a:alphaOff val="0"/>
                <a:lumMod val="105000"/>
                <a:satMod val="103000"/>
                <a:tint val="73000"/>
              </a:schemeClr>
            </a:gs>
            <a:gs pos="100000">
              <a:schemeClr val="accent6">
                <a:shade val="50000"/>
                <a:hueOff val="92106"/>
                <a:satOff val="-4026"/>
                <a:lumOff val="1099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Rockwell (Body)"/>
            </a:rPr>
            <a:t>Le y We aire a los lados de la guías mejorar el desempeño.</a:t>
          </a:r>
        </a:p>
      </dsp:txBody>
      <dsp:txXfrm>
        <a:off x="463742" y="5606637"/>
        <a:ext cx="1791626" cy="1048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023620" y="-1002797"/>
          <a:ext cx="7804414" cy="7804414"/>
        </a:xfrm>
        <a:prstGeom prst="blockArc">
          <a:avLst>
            <a:gd name="adj1" fmla="val 18900000"/>
            <a:gd name="adj2" fmla="val 2700000"/>
            <a:gd name="adj3" fmla="val 277"/>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1733308" y="838200"/>
          <a:ext cx="9386120" cy="412241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1407" tIns="58420" rIns="58420" bIns="58420" numCol="1" spcCol="1270" anchor="ctr" anchorCtr="0">
          <a:noAutofit/>
        </a:bodyPr>
        <a:lstStyle/>
        <a:p>
          <a:pPr marL="0" lvl="0" indent="0" algn="just" defTabSz="1022350">
            <a:lnSpc>
              <a:spcPct val="90000"/>
            </a:lnSpc>
            <a:spcBef>
              <a:spcPct val="0"/>
            </a:spcBef>
            <a:spcAft>
              <a:spcPct val="35000"/>
            </a:spcAft>
            <a:buNone/>
          </a:pPr>
          <a:r>
            <a:rPr lang="es-ES" sz="2300" kern="1200" dirty="0"/>
            <a:t>En el presente proyecto se diseñó y construyó un acoplador direccional de 4x4 puertos en tecnología SIW que trabaja en la banda Ku mediante un proceso PCB en sustrato RT-Duroid 5880, mediante los resultados se ha obtenido pérdidas de inserción en el puerto 1 las cuales son de 7.65 dB y en el puerto 2 de </a:t>
          </a:r>
          <a14:m xmlns:a14="http://schemas.microsoft.com/office/drawing/2010/main">
            <m:oMath xmlns:m="http://schemas.openxmlformats.org/officeDocument/2006/math">
              <m:r>
                <a:rPr lang="es-ES" sz="2300" i="1" kern="1200">
                  <a:latin typeface="Cambria Math" panose="02040503050406030204" pitchFamily="18" charset="0"/>
                </a:rPr>
                <m:t>7.98 </m:t>
              </m:r>
              <m:r>
                <a:rPr lang="es-ES" sz="2300" i="1" kern="1200">
                  <a:latin typeface="Cambria Math" panose="02040503050406030204" pitchFamily="18" charset="0"/>
                </a:rPr>
                <m:t>𝑑𝐵</m:t>
              </m:r>
            </m:oMath>
          </a14:m>
          <a:r>
            <a:rPr lang="es-ES" sz="2300" kern="1200" dirty="0"/>
            <a:t> las cuales son adecuadas para este tipo de tecnología, debido a sus especificaciones de construcción. Sin embargo, se obtuvo un ancho de banda en el dispositivo construido de 210 MHz medido en el puerto 1 y puerto 2,  con picos de frecuencia en 16.5 GHz a un nivel de -25 dB de pérdidas de retorno.</a:t>
          </a:r>
        </a:p>
      </dsp:txBody>
      <dsp:txXfrm>
        <a:off x="1733308" y="838200"/>
        <a:ext cx="9386120" cy="4122418"/>
      </dsp:txXfrm>
    </dsp:sp>
    <dsp:sp modelId="{D7FA6972-E441-4156-97C3-F8C0B446124A}">
      <dsp:nvSpPr>
        <dsp:cNvPr id="0" name=""/>
        <dsp:cNvSpPr/>
      </dsp:nvSpPr>
      <dsp:spPr>
        <a:xfrm>
          <a:off x="0" y="1090771"/>
          <a:ext cx="3466617" cy="3466617"/>
        </a:xfrm>
        <a:prstGeom prst="ellipse">
          <a:avLst/>
        </a:prstGeom>
        <a:blipFill rotWithShape="0">
          <a:blip xmlns:r="http://schemas.openxmlformats.org/officeDocument/2006/relationships" r:embed="rId1"/>
          <a:srcRect/>
          <a:stretch>
            <a:fillRect l="-17000" r="-17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023620" y="-1002797"/>
          <a:ext cx="7804414" cy="7804414"/>
        </a:xfrm>
        <a:prstGeom prst="blockArc">
          <a:avLst>
            <a:gd name="adj1" fmla="val 18900000"/>
            <a:gd name="adj2" fmla="val 2700000"/>
            <a:gd name="adj3" fmla="val 277"/>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1733308" y="838200"/>
          <a:ext cx="9386120" cy="412241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1407" tIns="63500" rIns="63500" bIns="63500" numCol="1" spcCol="1270" anchor="ctr" anchorCtr="0">
          <a:noAutofit/>
        </a:bodyPr>
        <a:lstStyle/>
        <a:p>
          <a:pPr marL="0" lvl="0" indent="0" algn="just" defTabSz="1111250">
            <a:lnSpc>
              <a:spcPct val="90000"/>
            </a:lnSpc>
            <a:spcBef>
              <a:spcPct val="0"/>
            </a:spcBef>
            <a:spcAft>
              <a:spcPct val="35000"/>
            </a:spcAft>
            <a:buNone/>
          </a:pPr>
          <a:r>
            <a:rPr lang="es-ES" sz="2500" kern="1200" dirty="0"/>
            <a:t>Se diseñó el acoplador direccional en base a la investigación de la tecnología SIW, la cual tiene características favorables como son, un alta densidad de integración, costo reducido en comparación a las guías de onda convencionales, por lo cual ayuda a implementar dispositivos de tamaño reducido con menor peso y de fácil integración a cualquier sistema de microondas, sin embargo debido a su tamaño reducido la construcción debe ser muy minuciosa dado que cualquier centésima de milímetro errónea en la construcción refleja pérdida considerables.</a:t>
          </a:r>
        </a:p>
      </dsp:txBody>
      <dsp:txXfrm>
        <a:off x="1733308" y="838200"/>
        <a:ext cx="9386120" cy="4122418"/>
      </dsp:txXfrm>
    </dsp:sp>
    <dsp:sp modelId="{D7FA6972-E441-4156-97C3-F8C0B446124A}">
      <dsp:nvSpPr>
        <dsp:cNvPr id="0" name=""/>
        <dsp:cNvSpPr/>
      </dsp:nvSpPr>
      <dsp:spPr>
        <a:xfrm>
          <a:off x="0" y="1090771"/>
          <a:ext cx="3466617" cy="3466617"/>
        </a:xfrm>
        <a:prstGeom prst="ellipse">
          <a:avLst/>
        </a:prstGeom>
        <a:blipFill rotWithShape="0">
          <a:blip xmlns:r="http://schemas.openxmlformats.org/officeDocument/2006/relationships" r:embed="rId1"/>
          <a:srcRect/>
          <a:stretch>
            <a:fillRect l="-17000" r="-17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023620" y="-1002797"/>
          <a:ext cx="7804414" cy="7804414"/>
        </a:xfrm>
        <a:prstGeom prst="blockArc">
          <a:avLst>
            <a:gd name="adj1" fmla="val 18900000"/>
            <a:gd name="adj2" fmla="val 2700000"/>
            <a:gd name="adj3" fmla="val 277"/>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1733308" y="838200"/>
          <a:ext cx="9386120" cy="412241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1407" tIns="55880" rIns="55880" bIns="55880" numCol="1" spcCol="1270" anchor="ctr" anchorCtr="0">
          <a:noAutofit/>
        </a:bodyPr>
        <a:lstStyle/>
        <a:p>
          <a:pPr marL="0" lvl="0" indent="0" algn="just" defTabSz="977900">
            <a:lnSpc>
              <a:spcPct val="90000"/>
            </a:lnSpc>
            <a:spcBef>
              <a:spcPct val="0"/>
            </a:spcBef>
            <a:spcAft>
              <a:spcPct val="35000"/>
            </a:spcAft>
            <a:buNone/>
          </a:pPr>
          <a:r>
            <a:rPr lang="es-ES" sz="2200" kern="1200" dirty="0"/>
            <a:t>Las pérdidas encontradas se basan en la construcción del dispositivo, dado que al trabajar en alta frecuencia y estar su tamaño en el orden de los milímetros requiere una perfección en su construcción.  Un factor principal en las pérdidas son las vías metalizadas, donde para mejorar su respuesta se trató de rellenar mediante un baño de suelda a 400°, sin embargo no se puede asegurar que este se encuentre relleno en su totalidad por tal motivo las ondas electromagnéticas no se confinaron completamente en el sustrato RT Duroid 5880 presentándose fugas de campo eléctrico y presentándose el efecto skin Depth al no cumplir con el grosor de los cilindros requerido y también con las pérdidas eléctricas obtenidos por la calidad de las soldaduras de los conectores SMA. </a:t>
          </a:r>
        </a:p>
      </dsp:txBody>
      <dsp:txXfrm>
        <a:off x="1733308" y="838200"/>
        <a:ext cx="9386120" cy="4122418"/>
      </dsp:txXfrm>
    </dsp:sp>
    <dsp:sp modelId="{D7FA6972-E441-4156-97C3-F8C0B446124A}">
      <dsp:nvSpPr>
        <dsp:cNvPr id="0" name=""/>
        <dsp:cNvSpPr/>
      </dsp:nvSpPr>
      <dsp:spPr>
        <a:xfrm>
          <a:off x="0" y="1090771"/>
          <a:ext cx="3466617" cy="3466617"/>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38000" r="-38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C74B0-ADD1-4EE6-A949-F2F1FE26B31E}">
      <dsp:nvSpPr>
        <dsp:cNvPr id="0" name=""/>
        <dsp:cNvSpPr/>
      </dsp:nvSpPr>
      <dsp:spPr>
        <a:xfrm>
          <a:off x="-6023620" y="-1002797"/>
          <a:ext cx="7804414" cy="7804414"/>
        </a:xfrm>
        <a:prstGeom prst="blockArc">
          <a:avLst>
            <a:gd name="adj1" fmla="val 18900000"/>
            <a:gd name="adj2" fmla="val 2700000"/>
            <a:gd name="adj3" fmla="val 277"/>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76A407-2FAD-4ADF-9CBA-C46C6489FA5E}">
      <dsp:nvSpPr>
        <dsp:cNvPr id="0" name=""/>
        <dsp:cNvSpPr/>
      </dsp:nvSpPr>
      <dsp:spPr>
        <a:xfrm>
          <a:off x="1733308" y="838200"/>
          <a:ext cx="9386120" cy="4122418"/>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1407" tIns="68580" rIns="68580" bIns="68580" numCol="1" spcCol="1270" anchor="ctr" anchorCtr="0">
          <a:noAutofit/>
        </a:bodyPr>
        <a:lstStyle/>
        <a:p>
          <a:pPr marL="0" lvl="0" indent="0" algn="just" defTabSz="1200150">
            <a:lnSpc>
              <a:spcPct val="90000"/>
            </a:lnSpc>
            <a:spcBef>
              <a:spcPct val="0"/>
            </a:spcBef>
            <a:spcAft>
              <a:spcPct val="35000"/>
            </a:spcAft>
            <a:buNone/>
          </a:pPr>
          <a:r>
            <a:rPr lang="es-ES" sz="2700" kern="1200" dirty="0"/>
            <a:t>El software de simulación CST es una herramienta de gran ayuda para la simulación y optimización del acoplador direccional, permitiendo mejorar los resultados al realizar pequeños cambios en las dimensiones de ciertos parámetros del acoplador mejorando el desempeño de funcionamiento. El algoritmo utilizado fue “Trust Region Framework” el cual converge robustamente y encuentra un punto óptimo en los límites del parámetro usando un número de iteraciones.</a:t>
          </a:r>
        </a:p>
      </dsp:txBody>
      <dsp:txXfrm>
        <a:off x="1733308" y="838200"/>
        <a:ext cx="9386120" cy="4122418"/>
      </dsp:txXfrm>
    </dsp:sp>
    <dsp:sp modelId="{D7FA6972-E441-4156-97C3-F8C0B446124A}">
      <dsp:nvSpPr>
        <dsp:cNvPr id="0" name=""/>
        <dsp:cNvSpPr/>
      </dsp:nvSpPr>
      <dsp:spPr>
        <a:xfrm>
          <a:off x="0" y="1090771"/>
          <a:ext cx="3466617" cy="3466617"/>
        </a:xfrm>
        <a:prstGeom prst="ellipse">
          <a:avLst/>
        </a:prstGeom>
        <a:blipFill rotWithShape="0">
          <a:blip xmlns:r="http://schemas.openxmlformats.org/officeDocument/2006/relationships" r:embed="rId1"/>
          <a:srcRect/>
          <a:stretch>
            <a:fillRect t="-6000" b="-6000"/>
          </a:stretch>
        </a:blip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4D624B-4296-4BCC-A394-E367A44594F0}" type="datetimeFigureOut">
              <a:rPr lang="es-EC" smtClean="0"/>
              <a:t>09/07/2019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31AA67-707E-48C9-A153-66FF5774984E}" type="slidenum">
              <a:rPr lang="es-EC" smtClean="0"/>
              <a:t>‹#›</a:t>
            </a:fld>
            <a:endParaRPr lang="es-EC"/>
          </a:p>
        </p:txBody>
      </p:sp>
    </p:spTree>
    <p:extLst>
      <p:ext uri="{BB962C8B-B14F-4D97-AF65-F5344CB8AC3E}">
        <p14:creationId xmlns:p14="http://schemas.microsoft.com/office/powerpoint/2010/main" val="209935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Ana Verónica Guamán Directora Carrera; Freddy Acosta Docente Designado Dpto.; </a:t>
            </a:r>
            <a:r>
              <a:rPr lang="es-ES" dirty="0" err="1"/>
              <a:t>Raul</a:t>
            </a:r>
            <a:r>
              <a:rPr lang="es-ES" dirty="0"/>
              <a:t> </a:t>
            </a:r>
            <a:r>
              <a:rPr lang="es-ES" dirty="0" err="1"/>
              <a:t>Vinoicio</a:t>
            </a:r>
            <a:r>
              <a:rPr lang="es-ES" dirty="0"/>
              <a:t> </a:t>
            </a:r>
            <a:r>
              <a:rPr lang="es-ES" dirty="0" err="1"/>
              <a:t>haro</a:t>
            </a:r>
            <a:r>
              <a:rPr lang="es-ES" dirty="0"/>
              <a:t> director trabajo </a:t>
            </a:r>
            <a:r>
              <a:rPr lang="es-ES" dirty="0" err="1"/>
              <a:t>titulacion</a:t>
            </a:r>
            <a:endParaRPr lang="es-ES" dirty="0"/>
          </a:p>
        </p:txBody>
      </p:sp>
      <p:sp>
        <p:nvSpPr>
          <p:cNvPr id="4" name="Marcador de número de diapositiva 3"/>
          <p:cNvSpPr>
            <a:spLocks noGrp="1"/>
          </p:cNvSpPr>
          <p:nvPr>
            <p:ph type="sldNum" sz="quarter" idx="10"/>
          </p:nvPr>
        </p:nvSpPr>
        <p:spPr/>
        <p:txBody>
          <a:bodyPr/>
          <a:lstStyle/>
          <a:p>
            <a:fld id="{02EC84BC-9A2D-4ED0-B3E7-85512AB09364}" type="slidenum">
              <a:rPr lang="es-ES" smtClean="0"/>
              <a:t>1</a:t>
            </a:fld>
            <a:endParaRPr lang="es-ES"/>
          </a:p>
        </p:txBody>
      </p:sp>
    </p:spTree>
    <p:extLst>
      <p:ext uri="{BB962C8B-B14F-4D97-AF65-F5344CB8AC3E}">
        <p14:creationId xmlns:p14="http://schemas.microsoft.com/office/powerpoint/2010/main" val="334150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En CST se cambio las propiedades físicas de simulación como </a:t>
            </a:r>
            <a:r>
              <a:rPr lang="es-EC" dirty="0" err="1"/>
              <a:t>Backgroud</a:t>
            </a:r>
            <a:r>
              <a:rPr lang="es-EC" dirty="0"/>
              <a:t>  PEC en TE pero en cuasi TEM se cambia a Normal para que las ondas se propaguen en el sustrato y el aire, condiciones de </a:t>
            </a:r>
            <a:r>
              <a:rPr lang="es-EC" dirty="0" err="1"/>
              <a:t>controrno</a:t>
            </a:r>
            <a:r>
              <a:rPr lang="es-EC" dirty="0"/>
              <a:t> </a:t>
            </a:r>
            <a:r>
              <a:rPr lang="es-EC" dirty="0" err="1"/>
              <a:t>Boundaries</a:t>
            </a:r>
            <a:r>
              <a:rPr lang="es-EC" dirty="0"/>
              <a:t> en Open el programa estima el espacio en cada plano. Se quiere lograr la adaptación de 50 ohmios del conector SMA.</a:t>
            </a:r>
          </a:p>
        </p:txBody>
      </p:sp>
      <p:sp>
        <p:nvSpPr>
          <p:cNvPr id="4" name="Slide Number Placeholder 3"/>
          <p:cNvSpPr>
            <a:spLocks noGrp="1"/>
          </p:cNvSpPr>
          <p:nvPr>
            <p:ph type="sldNum" sz="quarter" idx="5"/>
          </p:nvPr>
        </p:nvSpPr>
        <p:spPr/>
        <p:txBody>
          <a:bodyPr/>
          <a:lstStyle/>
          <a:p>
            <a:fld id="{4031AA67-707E-48C9-A153-66FF5774984E}" type="slidenum">
              <a:rPr lang="es-EC" smtClean="0"/>
              <a:t>25</a:t>
            </a:fld>
            <a:endParaRPr lang="es-EC"/>
          </a:p>
        </p:txBody>
      </p:sp>
    </p:spTree>
    <p:extLst>
      <p:ext uri="{BB962C8B-B14F-4D97-AF65-F5344CB8AC3E}">
        <p14:creationId xmlns:p14="http://schemas.microsoft.com/office/powerpoint/2010/main" val="2107797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MIENTRAS mas puertos en el dispositivo se vuelve un poco menor, mayor numero de puertos se complica conseguir mas ancho de banda</a:t>
            </a:r>
          </a:p>
          <a:p>
            <a:endParaRPr lang="es-EC" dirty="0"/>
          </a:p>
        </p:txBody>
      </p:sp>
      <p:sp>
        <p:nvSpPr>
          <p:cNvPr id="4" name="Slide Number Placeholder 3"/>
          <p:cNvSpPr>
            <a:spLocks noGrp="1"/>
          </p:cNvSpPr>
          <p:nvPr>
            <p:ph type="sldNum" sz="quarter" idx="5"/>
          </p:nvPr>
        </p:nvSpPr>
        <p:spPr/>
        <p:txBody>
          <a:bodyPr/>
          <a:lstStyle/>
          <a:p>
            <a:fld id="{4031AA67-707E-48C9-A153-66FF5774984E}" type="slidenum">
              <a:rPr lang="es-EC" smtClean="0"/>
              <a:t>30</a:t>
            </a:fld>
            <a:endParaRPr lang="es-EC"/>
          </a:p>
        </p:txBody>
      </p:sp>
    </p:spTree>
    <p:extLst>
      <p:ext uri="{BB962C8B-B14F-4D97-AF65-F5344CB8AC3E}">
        <p14:creationId xmlns:p14="http://schemas.microsoft.com/office/powerpoint/2010/main" val="80184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Este acoplador esta diseño para que la distribución de </a:t>
            </a:r>
            <a:r>
              <a:rPr lang="es-EC" dirty="0" err="1"/>
              <a:t>potenica</a:t>
            </a:r>
            <a:r>
              <a:rPr lang="es-EC" dirty="0"/>
              <a:t> sea igual a todos los puertos.</a:t>
            </a:r>
          </a:p>
        </p:txBody>
      </p:sp>
      <p:sp>
        <p:nvSpPr>
          <p:cNvPr id="4" name="Slide Number Placeholder 3"/>
          <p:cNvSpPr>
            <a:spLocks noGrp="1"/>
          </p:cNvSpPr>
          <p:nvPr>
            <p:ph type="sldNum" sz="quarter" idx="5"/>
          </p:nvPr>
        </p:nvSpPr>
        <p:spPr/>
        <p:txBody>
          <a:bodyPr/>
          <a:lstStyle/>
          <a:p>
            <a:fld id="{4031AA67-707E-48C9-A153-66FF5774984E}" type="slidenum">
              <a:rPr lang="es-EC" smtClean="0"/>
              <a:t>31</a:t>
            </a:fld>
            <a:endParaRPr lang="es-EC"/>
          </a:p>
        </p:txBody>
      </p:sp>
    </p:spTree>
    <p:extLst>
      <p:ext uri="{BB962C8B-B14F-4D97-AF65-F5344CB8AC3E}">
        <p14:creationId xmlns:p14="http://schemas.microsoft.com/office/powerpoint/2010/main" val="2282577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err="1"/>
              <a:t>Fieldfox</a:t>
            </a:r>
            <a:r>
              <a:rPr lang="es-EC" dirty="0"/>
              <a:t> analizador de redes que nos permite medir los </a:t>
            </a:r>
            <a:r>
              <a:rPr lang="es-EC" dirty="0" err="1"/>
              <a:t>paratmetors</a:t>
            </a:r>
            <a:r>
              <a:rPr lang="es-EC" dirty="0"/>
              <a:t> S del acoplador</a:t>
            </a:r>
          </a:p>
        </p:txBody>
      </p:sp>
      <p:sp>
        <p:nvSpPr>
          <p:cNvPr id="4" name="Slide Number Placeholder 3"/>
          <p:cNvSpPr>
            <a:spLocks noGrp="1"/>
          </p:cNvSpPr>
          <p:nvPr>
            <p:ph type="sldNum" sz="quarter" idx="5"/>
          </p:nvPr>
        </p:nvSpPr>
        <p:spPr/>
        <p:txBody>
          <a:bodyPr/>
          <a:lstStyle/>
          <a:p>
            <a:fld id="{4031AA67-707E-48C9-A153-66FF5774984E}" type="slidenum">
              <a:rPr lang="es-EC" smtClean="0"/>
              <a:t>34</a:t>
            </a:fld>
            <a:endParaRPr lang="es-EC"/>
          </a:p>
        </p:txBody>
      </p:sp>
    </p:spTree>
    <p:extLst>
      <p:ext uri="{BB962C8B-B14F-4D97-AF65-F5344CB8AC3E}">
        <p14:creationId xmlns:p14="http://schemas.microsoft.com/office/powerpoint/2010/main" val="392636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Por errores de construcción al poner los conectores y las sueldas se comete errores</a:t>
            </a:r>
          </a:p>
          <a:p>
            <a:r>
              <a:rPr lang="es-EC" dirty="0"/>
              <a:t>Las perdidas que vienen en el sustrato en estas altas frecuencias</a:t>
            </a:r>
          </a:p>
          <a:p>
            <a:r>
              <a:rPr lang="es-EC" dirty="0"/>
              <a:t>Las vías que se utilizaron no son las adecuadas se </a:t>
            </a:r>
            <a:r>
              <a:rPr lang="es-EC" dirty="0" err="1"/>
              <a:t>tieen</a:t>
            </a:r>
            <a:r>
              <a:rPr lang="es-EC" dirty="0"/>
              <a:t> una mayor pérdida</a:t>
            </a:r>
          </a:p>
        </p:txBody>
      </p:sp>
      <p:sp>
        <p:nvSpPr>
          <p:cNvPr id="4" name="Slide Number Placeholder 3"/>
          <p:cNvSpPr>
            <a:spLocks noGrp="1"/>
          </p:cNvSpPr>
          <p:nvPr>
            <p:ph type="sldNum" sz="quarter" idx="5"/>
          </p:nvPr>
        </p:nvSpPr>
        <p:spPr/>
        <p:txBody>
          <a:bodyPr/>
          <a:lstStyle/>
          <a:p>
            <a:fld id="{4031AA67-707E-48C9-A153-66FF5774984E}" type="slidenum">
              <a:rPr lang="es-EC" smtClean="0"/>
              <a:t>38</a:t>
            </a:fld>
            <a:endParaRPr lang="es-EC"/>
          </a:p>
        </p:txBody>
      </p:sp>
    </p:spTree>
    <p:extLst>
      <p:ext uri="{BB962C8B-B14F-4D97-AF65-F5344CB8AC3E}">
        <p14:creationId xmlns:p14="http://schemas.microsoft.com/office/powerpoint/2010/main" val="374061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En la construcción, pero pese a esto el comportamiento es el adecuado dado que esta </a:t>
            </a:r>
            <a:r>
              <a:rPr lang="es-EC" dirty="0" err="1"/>
              <a:t>dividieno</a:t>
            </a:r>
            <a:r>
              <a:rPr lang="es-EC" dirty="0"/>
              <a:t> la señal a los </a:t>
            </a:r>
            <a:r>
              <a:rPr lang="es-EC" dirty="0" err="1"/>
              <a:t>cuaro</a:t>
            </a:r>
            <a:r>
              <a:rPr lang="es-EC" dirty="0"/>
              <a:t> puertos de </a:t>
            </a:r>
            <a:r>
              <a:rPr lang="es-EC" dirty="0" err="1"/>
              <a:t>iguzl</a:t>
            </a:r>
            <a:r>
              <a:rPr lang="es-EC" dirty="0"/>
              <a:t> forma  y esta </a:t>
            </a:r>
            <a:r>
              <a:rPr lang="es-EC" dirty="0" err="1"/>
              <a:t>trabajano</a:t>
            </a:r>
            <a:r>
              <a:rPr lang="es-EC" dirty="0"/>
              <a:t> en la frecuencia deseada con un ancho de banda en 210 MHz ,se considera que el objetivo se cumple pese a las </a:t>
            </a:r>
            <a:r>
              <a:rPr lang="es-EC" dirty="0" err="1"/>
              <a:t>pérrdidas</a:t>
            </a:r>
            <a:endParaRPr lang="es-EC" dirty="0"/>
          </a:p>
        </p:txBody>
      </p:sp>
      <p:sp>
        <p:nvSpPr>
          <p:cNvPr id="4" name="Slide Number Placeholder 3"/>
          <p:cNvSpPr>
            <a:spLocks noGrp="1"/>
          </p:cNvSpPr>
          <p:nvPr>
            <p:ph type="sldNum" sz="quarter" idx="5"/>
          </p:nvPr>
        </p:nvSpPr>
        <p:spPr/>
        <p:txBody>
          <a:bodyPr/>
          <a:lstStyle/>
          <a:p>
            <a:fld id="{4031AA67-707E-48C9-A153-66FF5774984E}" type="slidenum">
              <a:rPr lang="es-EC" smtClean="0"/>
              <a:t>39</a:t>
            </a:fld>
            <a:endParaRPr lang="es-EC"/>
          </a:p>
        </p:txBody>
      </p:sp>
    </p:spTree>
    <p:extLst>
      <p:ext uri="{BB962C8B-B14F-4D97-AF65-F5344CB8AC3E}">
        <p14:creationId xmlns:p14="http://schemas.microsoft.com/office/powerpoint/2010/main" val="193583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El ancho de las vías tiene que ser 0.3 mm no se puede </a:t>
            </a:r>
            <a:r>
              <a:rPr lang="es-EC" dirty="0" err="1"/>
              <a:t>asgurarque</a:t>
            </a:r>
            <a:r>
              <a:rPr lang="es-EC" dirty="0"/>
              <a:t> tenga ese ancho lo que provoca las fugas de la señal en el dispositivo que se produce las perdidas de inserción que están mostrando y mientras mas alta sea la frecuencia de trabajo mas pérdidas de inserción se tiene, se utiliza una </a:t>
            </a:r>
            <a:r>
              <a:rPr lang="es-EC" dirty="0" err="1"/>
              <a:t>frecuena</a:t>
            </a:r>
            <a:r>
              <a:rPr lang="es-EC" dirty="0"/>
              <a:t> de 16.5 que se considera una frecuencia elevada.</a:t>
            </a:r>
          </a:p>
        </p:txBody>
      </p:sp>
      <p:sp>
        <p:nvSpPr>
          <p:cNvPr id="4" name="Slide Number Placeholder 3"/>
          <p:cNvSpPr>
            <a:spLocks noGrp="1"/>
          </p:cNvSpPr>
          <p:nvPr>
            <p:ph type="sldNum" sz="quarter" idx="5"/>
          </p:nvPr>
        </p:nvSpPr>
        <p:spPr/>
        <p:txBody>
          <a:bodyPr/>
          <a:lstStyle/>
          <a:p>
            <a:fld id="{4031AA67-707E-48C9-A153-66FF5774984E}" type="slidenum">
              <a:rPr lang="es-EC" smtClean="0"/>
              <a:t>40</a:t>
            </a:fld>
            <a:endParaRPr lang="es-EC"/>
          </a:p>
        </p:txBody>
      </p:sp>
    </p:spTree>
    <p:extLst>
      <p:ext uri="{BB962C8B-B14F-4D97-AF65-F5344CB8AC3E}">
        <p14:creationId xmlns:p14="http://schemas.microsoft.com/office/powerpoint/2010/main" val="295523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Y cambio en las frecuencias de trabajo, sin embargo en nuestro diseño se obtuvo respuestas en la frecuencia de diseño.</a:t>
            </a:r>
          </a:p>
        </p:txBody>
      </p:sp>
      <p:sp>
        <p:nvSpPr>
          <p:cNvPr id="4" name="Slide Number Placeholder 3"/>
          <p:cNvSpPr>
            <a:spLocks noGrp="1"/>
          </p:cNvSpPr>
          <p:nvPr>
            <p:ph type="sldNum" sz="quarter" idx="5"/>
          </p:nvPr>
        </p:nvSpPr>
        <p:spPr/>
        <p:txBody>
          <a:bodyPr/>
          <a:lstStyle/>
          <a:p>
            <a:fld id="{4031AA67-707E-48C9-A153-66FF5774984E}" type="slidenum">
              <a:rPr lang="es-EC" smtClean="0"/>
              <a:t>43</a:t>
            </a:fld>
            <a:endParaRPr lang="es-EC"/>
          </a:p>
        </p:txBody>
      </p:sp>
    </p:spTree>
    <p:extLst>
      <p:ext uri="{BB962C8B-B14F-4D97-AF65-F5344CB8AC3E}">
        <p14:creationId xmlns:p14="http://schemas.microsoft.com/office/powerpoint/2010/main" val="3048327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48</a:t>
            </a:fld>
            <a:endParaRPr lang="es-EC"/>
          </a:p>
        </p:txBody>
      </p:sp>
    </p:spTree>
    <p:extLst>
      <p:ext uri="{BB962C8B-B14F-4D97-AF65-F5344CB8AC3E}">
        <p14:creationId xmlns:p14="http://schemas.microsoft.com/office/powerpoint/2010/main" val="354548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6</a:t>
            </a:fld>
            <a:endParaRPr lang="es-EC"/>
          </a:p>
        </p:txBody>
      </p:sp>
    </p:spTree>
    <p:extLst>
      <p:ext uri="{BB962C8B-B14F-4D97-AF65-F5344CB8AC3E}">
        <p14:creationId xmlns:p14="http://schemas.microsoft.com/office/powerpoint/2010/main" val="419039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7</a:t>
            </a:fld>
            <a:endParaRPr lang="es-EC"/>
          </a:p>
        </p:txBody>
      </p:sp>
    </p:spTree>
    <p:extLst>
      <p:ext uri="{BB962C8B-B14F-4D97-AF65-F5344CB8AC3E}">
        <p14:creationId xmlns:p14="http://schemas.microsoft.com/office/powerpoint/2010/main" val="308765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Marcador de notas 2"/>
              <p:cNvSpPr>
                <a:spLocks noGrp="1"/>
              </p:cNvSpPr>
              <p:nvPr>
                <p:ph type="body" idx="1"/>
              </p:nvPr>
            </p:nvSpPr>
            <p:spPr/>
            <p:txBody>
              <a:bodyPr/>
              <a:lstStyle/>
              <a:p>
                <a:r>
                  <a:rPr lang="es-ES" sz="1200" dirty="0">
                    <a:latin typeface="Rockwell (Body)"/>
                  </a:rPr>
                  <a:t>Para el caso de guías de onda rectangular se aplica la notación </a:t>
                </a:r>
                <a14:m>
                  <m:oMath xmlns:m="http://schemas.openxmlformats.org/officeDocument/2006/math">
                    <m:r>
                      <a:rPr lang="es-ES" sz="1200" i="1">
                        <a:latin typeface="Cambria Math" panose="02040503050406030204" pitchFamily="18" charset="0"/>
                      </a:rPr>
                      <m:t>𝑇</m:t>
                    </m:r>
                    <m:r>
                      <m:rPr>
                        <m:sty m:val="p"/>
                      </m:rPr>
                      <a:rPr lang="es-EC" sz="1200" smtClean="0">
                        <a:latin typeface="Cambria Math" panose="02040503050406030204" pitchFamily="18" charset="0"/>
                      </a:rPr>
                      <m:t>M</m:t>
                    </m:r>
                  </m:oMath>
                </a14:m>
                <a:r>
                  <a:rPr lang="es-ES" sz="1200" dirty="0">
                    <a:latin typeface="Rockwell (Body)"/>
                  </a:rPr>
                  <a:t> y </a:t>
                </a:r>
                <a14:m>
                  <m:oMath xmlns:m="http://schemas.openxmlformats.org/officeDocument/2006/math">
                    <m:r>
                      <a:rPr lang="es-ES" sz="1200" i="1">
                        <a:latin typeface="Cambria Math" panose="02040503050406030204" pitchFamily="18" charset="0"/>
                      </a:rPr>
                      <m:t>𝑇</m:t>
                    </m:r>
                    <m:r>
                      <a:rPr lang="es-EC" sz="1200" i="1" smtClean="0">
                        <a:latin typeface="Cambria Math" panose="02040503050406030204" pitchFamily="18" charset="0"/>
                      </a:rPr>
                      <m:t>𝐸</m:t>
                    </m:r>
                  </m:oMath>
                </a14:m>
                <a:r>
                  <a:rPr lang="es-EC" sz="1200" b="0" dirty="0">
                    <a:latin typeface="Rockwell (Body)"/>
                  </a:rPr>
                  <a:t>. Po</a:t>
                </a:r>
                <a:r>
                  <a:rPr lang="es-EC" sz="1200" b="0" baseline="0" dirty="0">
                    <a:latin typeface="Rockwell (Body)"/>
                  </a:rPr>
                  <a:t>r eso consideramos esos modos para el diseño. </a:t>
                </a:r>
                <a:r>
                  <a:rPr lang="es-ES" sz="1200" dirty="0">
                    <a:latin typeface="Rockwell (Body)"/>
                  </a:rPr>
                  <a:t>de una guía de onda residen en su estructura dado que requieren una cantidad considerable de metal para construirla y esto repercute de manera negativa.</a:t>
                </a:r>
              </a:p>
              <a:p>
                <a:r>
                  <a:rPr lang="es-ES" sz="1200" dirty="0">
                    <a:latin typeface="Rockwell (Body)"/>
                  </a:rPr>
                  <a:t> </a:t>
                </a:r>
                <a:r>
                  <a:rPr lang="es-ES" dirty="0">
                    <a:latin typeface="Rockwell (Body)"/>
                  </a:rPr>
                  <a:t>debido a la cantidad de metal necesaria para su construcción</a:t>
                </a:r>
                <a:r>
                  <a:rPr lang="es-ES" sz="1200" dirty="0">
                    <a:latin typeface="Rockwell (Body)"/>
                  </a:rPr>
                  <a:t> </a:t>
                </a:r>
                <a:endParaRPr lang="es-EC" b="0" dirty="0"/>
              </a:p>
            </p:txBody>
          </p:sp>
        </mc:Choice>
        <mc:Fallback>
          <p:sp>
            <p:nvSpPr>
              <p:cNvPr id="3" name="Marcador de notas 2"/>
              <p:cNvSpPr>
                <a:spLocks noGrp="1"/>
              </p:cNvSpPr>
              <p:nvPr>
                <p:ph type="body" idx="1"/>
              </p:nvPr>
            </p:nvSpPr>
            <p:spPr/>
            <p:txBody>
              <a:bodyPr/>
              <a:lstStyle/>
              <a:p>
                <a:r>
                  <a:rPr lang="es-ES" sz="1200" dirty="0">
                    <a:latin typeface="Rockwell (Body)"/>
                  </a:rPr>
                  <a:t>Para el caso de guías de onda rectangular se aplica la notación </a:t>
                </a:r>
                <a:r>
                  <a:rPr lang="es-ES" sz="1200" i="0">
                    <a:latin typeface="Cambria Math" panose="02040503050406030204" pitchFamily="18" charset="0"/>
                  </a:rPr>
                  <a:t>𝑇</a:t>
                </a:r>
                <a:r>
                  <a:rPr lang="es-EC" sz="1200" i="0">
                    <a:latin typeface="Cambria Math" panose="02040503050406030204" pitchFamily="18" charset="0"/>
                  </a:rPr>
                  <a:t>M</a:t>
                </a:r>
                <a:r>
                  <a:rPr lang="es-ES" sz="1200" dirty="0">
                    <a:latin typeface="Rockwell (Body)"/>
                  </a:rPr>
                  <a:t> y </a:t>
                </a:r>
                <a:r>
                  <a:rPr lang="es-ES" sz="1200" i="0">
                    <a:latin typeface="Cambria Math" panose="02040503050406030204" pitchFamily="18" charset="0"/>
                  </a:rPr>
                  <a:t>𝑇</a:t>
                </a:r>
                <a:r>
                  <a:rPr lang="es-EC" sz="1200" i="0">
                    <a:latin typeface="Cambria Math" panose="02040503050406030204" pitchFamily="18" charset="0"/>
                  </a:rPr>
                  <a:t>𝐸</a:t>
                </a:r>
                <a:r>
                  <a:rPr lang="es-EC" sz="1200" b="0" dirty="0">
                    <a:latin typeface="Rockwell (Body)"/>
                  </a:rPr>
                  <a:t>. Po</a:t>
                </a:r>
                <a:r>
                  <a:rPr lang="es-EC" sz="1200" b="0" baseline="0" dirty="0">
                    <a:latin typeface="Rockwell (Body)"/>
                  </a:rPr>
                  <a:t>r eso consideramos esos modos para el diseño. </a:t>
                </a:r>
                <a:r>
                  <a:rPr lang="es-ES" sz="1200" dirty="0">
                    <a:latin typeface="Rockwell (Body)"/>
                  </a:rPr>
                  <a:t>de una guía de onda residen en su estructura dado que requieren una cantidad considerable de metal para construirla y esto repercute de manera negativa.</a:t>
                </a:r>
              </a:p>
              <a:p>
                <a:r>
                  <a:rPr lang="es-ES" sz="1200" dirty="0">
                    <a:latin typeface="Rockwell (Body)"/>
                  </a:rPr>
                  <a:t> </a:t>
                </a:r>
                <a:r>
                  <a:rPr lang="es-ES" dirty="0">
                    <a:latin typeface="Rockwell (Body)"/>
                  </a:rPr>
                  <a:t>debido a la cantidad de metal necesaria para su construcción</a:t>
                </a:r>
                <a:r>
                  <a:rPr lang="es-ES" sz="1200" dirty="0">
                    <a:latin typeface="Rockwell (Body)"/>
                  </a:rPr>
                  <a:t> </a:t>
                </a:r>
                <a:endParaRPr lang="es-EC" b="0" dirty="0"/>
              </a:p>
            </p:txBody>
          </p:sp>
        </mc:Fallback>
      </mc:AlternateContent>
      <p:sp>
        <p:nvSpPr>
          <p:cNvPr id="4" name="Marcador de número de diapositiva 3"/>
          <p:cNvSpPr>
            <a:spLocks noGrp="1"/>
          </p:cNvSpPr>
          <p:nvPr>
            <p:ph type="sldNum" sz="quarter" idx="10"/>
          </p:nvPr>
        </p:nvSpPr>
        <p:spPr/>
        <p:txBody>
          <a:bodyPr/>
          <a:lstStyle/>
          <a:p>
            <a:fld id="{4031AA67-707E-48C9-A153-66FF5774984E}" type="slidenum">
              <a:rPr lang="es-EC" smtClean="0"/>
              <a:t>10</a:t>
            </a:fld>
            <a:endParaRPr lang="es-EC"/>
          </a:p>
        </p:txBody>
      </p:sp>
    </p:spTree>
    <p:extLst>
      <p:ext uri="{BB962C8B-B14F-4D97-AF65-F5344CB8AC3E}">
        <p14:creationId xmlns:p14="http://schemas.microsoft.com/office/powerpoint/2010/main" val="41076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Una guía de substrato integrado trabaja de manera similar que una guía de onda rectangular rellena de material dieléctrico. La diferencia marcada es que las paredes metálicas son reemplazadas por dos conjuntos paralelos de vías metálicas.</a:t>
            </a:r>
          </a:p>
          <a:p>
            <a:endParaRPr lang="es-EC" dirty="0"/>
          </a:p>
        </p:txBody>
      </p:sp>
      <p:sp>
        <p:nvSpPr>
          <p:cNvPr id="4" name="Marcador de número de diapositiva 3"/>
          <p:cNvSpPr>
            <a:spLocks noGrp="1"/>
          </p:cNvSpPr>
          <p:nvPr>
            <p:ph type="sldNum" sz="quarter" idx="10"/>
          </p:nvPr>
        </p:nvSpPr>
        <p:spPr/>
        <p:txBody>
          <a:bodyPr/>
          <a:lstStyle/>
          <a:p>
            <a:fld id="{4031AA67-707E-48C9-A153-66FF5774984E}" type="slidenum">
              <a:rPr lang="es-EC" smtClean="0"/>
              <a:t>12</a:t>
            </a:fld>
            <a:endParaRPr lang="es-EC"/>
          </a:p>
        </p:txBody>
      </p:sp>
    </p:spTree>
    <p:extLst>
      <p:ext uri="{BB962C8B-B14F-4D97-AF65-F5344CB8AC3E}">
        <p14:creationId xmlns:p14="http://schemas.microsoft.com/office/powerpoint/2010/main" val="2807597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El espacio entre </a:t>
            </a:r>
            <a:r>
              <a:rPr lang="es-EC" dirty="0" err="1"/>
              <a:t>via</a:t>
            </a:r>
            <a:r>
              <a:rPr lang="es-EC" dirty="0"/>
              <a:t> y </a:t>
            </a:r>
            <a:r>
              <a:rPr lang="es-EC" dirty="0" err="1"/>
              <a:t>via</a:t>
            </a:r>
            <a:r>
              <a:rPr lang="es-EC" dirty="0"/>
              <a:t> no permite que se transmita ese modos TM.</a:t>
            </a:r>
          </a:p>
        </p:txBody>
      </p:sp>
      <p:sp>
        <p:nvSpPr>
          <p:cNvPr id="4" name="Slide Number Placeholder 3"/>
          <p:cNvSpPr>
            <a:spLocks noGrp="1"/>
          </p:cNvSpPr>
          <p:nvPr>
            <p:ph type="sldNum" sz="quarter" idx="5"/>
          </p:nvPr>
        </p:nvSpPr>
        <p:spPr/>
        <p:txBody>
          <a:bodyPr/>
          <a:lstStyle/>
          <a:p>
            <a:fld id="{4031AA67-707E-48C9-A153-66FF5774984E}" type="slidenum">
              <a:rPr lang="es-EC" smtClean="0"/>
              <a:t>14</a:t>
            </a:fld>
            <a:endParaRPr lang="es-EC"/>
          </a:p>
        </p:txBody>
      </p:sp>
    </p:spTree>
    <p:extLst>
      <p:ext uri="{BB962C8B-B14F-4D97-AF65-F5344CB8AC3E}">
        <p14:creationId xmlns:p14="http://schemas.microsoft.com/office/powerpoint/2010/main" val="3907671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5"/>
          </p:nvPr>
        </p:nvSpPr>
        <p:spPr/>
        <p:txBody>
          <a:bodyPr/>
          <a:lstStyle/>
          <a:p>
            <a:fld id="{4031AA67-707E-48C9-A153-66FF5774984E}" type="slidenum">
              <a:rPr lang="es-EC" smtClean="0"/>
              <a:t>18</a:t>
            </a:fld>
            <a:endParaRPr lang="es-EC"/>
          </a:p>
        </p:txBody>
      </p:sp>
    </p:spTree>
    <p:extLst>
      <p:ext uri="{BB962C8B-B14F-4D97-AF65-F5344CB8AC3E}">
        <p14:creationId xmlns:p14="http://schemas.microsoft.com/office/powerpoint/2010/main" val="1563087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Por las </a:t>
            </a:r>
            <a:r>
              <a:rPr lang="es-EC" dirty="0" err="1"/>
              <a:t>perdidass</a:t>
            </a:r>
            <a:r>
              <a:rPr lang="es-EC" dirty="0"/>
              <a:t> de inserción del material se suben a 9, conectores soldadura se sube a 9 </a:t>
            </a:r>
            <a:r>
              <a:rPr lang="es-EC" dirty="0" err="1"/>
              <a:t>db</a:t>
            </a:r>
            <a:endParaRPr lang="es-EC" dirty="0"/>
          </a:p>
        </p:txBody>
      </p:sp>
      <p:sp>
        <p:nvSpPr>
          <p:cNvPr id="4" name="Slide Number Placeholder 3"/>
          <p:cNvSpPr>
            <a:spLocks noGrp="1"/>
          </p:cNvSpPr>
          <p:nvPr>
            <p:ph type="sldNum" sz="quarter" idx="5"/>
          </p:nvPr>
        </p:nvSpPr>
        <p:spPr/>
        <p:txBody>
          <a:bodyPr/>
          <a:lstStyle/>
          <a:p>
            <a:fld id="{4031AA67-707E-48C9-A153-66FF5774984E}" type="slidenum">
              <a:rPr lang="es-EC" smtClean="0"/>
              <a:t>22</a:t>
            </a:fld>
            <a:endParaRPr lang="es-EC"/>
          </a:p>
        </p:txBody>
      </p:sp>
    </p:spTree>
    <p:extLst>
      <p:ext uri="{BB962C8B-B14F-4D97-AF65-F5344CB8AC3E}">
        <p14:creationId xmlns:p14="http://schemas.microsoft.com/office/powerpoint/2010/main" val="3387569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a:t>Entre el rango de trabajo y esta bien escogido el ancho de la guía</a:t>
            </a:r>
          </a:p>
        </p:txBody>
      </p:sp>
      <p:sp>
        <p:nvSpPr>
          <p:cNvPr id="4" name="Slide Number Placeholder 3"/>
          <p:cNvSpPr>
            <a:spLocks noGrp="1"/>
          </p:cNvSpPr>
          <p:nvPr>
            <p:ph type="sldNum" sz="quarter" idx="5"/>
          </p:nvPr>
        </p:nvSpPr>
        <p:spPr/>
        <p:txBody>
          <a:bodyPr/>
          <a:lstStyle/>
          <a:p>
            <a:fld id="{4031AA67-707E-48C9-A153-66FF5774984E}" type="slidenum">
              <a:rPr lang="es-EC" smtClean="0"/>
              <a:t>23</a:t>
            </a:fld>
            <a:endParaRPr lang="es-EC"/>
          </a:p>
        </p:txBody>
      </p:sp>
    </p:spTree>
    <p:extLst>
      <p:ext uri="{BB962C8B-B14F-4D97-AF65-F5344CB8AC3E}">
        <p14:creationId xmlns:p14="http://schemas.microsoft.com/office/powerpoint/2010/main" val="53192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2B7FA4-9A3E-4338-9790-AD8A576396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59C8D7AB-719D-4676-AEAD-F0F9A5C783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C"/>
          </a:p>
        </p:txBody>
      </p:sp>
      <p:sp>
        <p:nvSpPr>
          <p:cNvPr id="4" name="Marcador de fecha 3">
            <a:extLst>
              <a:ext uri="{FF2B5EF4-FFF2-40B4-BE49-F238E27FC236}">
                <a16:creationId xmlns:a16="http://schemas.microsoft.com/office/drawing/2014/main" id="{DBAE134A-5820-4CFF-9C73-D06CC0E7DCA3}"/>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5" name="Marcador de pie de página 4">
            <a:extLst>
              <a:ext uri="{FF2B5EF4-FFF2-40B4-BE49-F238E27FC236}">
                <a16:creationId xmlns:a16="http://schemas.microsoft.com/office/drawing/2014/main" id="{4A95E453-2D30-4F34-A2C9-4FBDBD69BB9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9263F7B9-88AC-4BB4-9496-43813A9A35A8}"/>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294751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C42947-A3E2-4A31-A3B7-1C1D4C61880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4BFD4225-E3DA-4797-AE1E-9B2306528E67}"/>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736F25E-B7CE-4787-9C71-D54110E07C89}"/>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5" name="Marcador de pie de página 4">
            <a:extLst>
              <a:ext uri="{FF2B5EF4-FFF2-40B4-BE49-F238E27FC236}">
                <a16:creationId xmlns:a16="http://schemas.microsoft.com/office/drawing/2014/main" id="{B827D6F8-7FF6-4322-A3AA-0DAD85BD0D2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FFD9978-9D62-42F7-A20E-E8452DFB0D72}"/>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260000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3243E4-7CBD-4666-A40D-5DCDA32939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0B9D3CD-B2D8-4EC9-A2D4-951E748D9663}"/>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4E1B7A8-CFE4-43C0-BF0D-918B88534805}"/>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5" name="Marcador de pie de página 4">
            <a:extLst>
              <a:ext uri="{FF2B5EF4-FFF2-40B4-BE49-F238E27FC236}">
                <a16:creationId xmlns:a16="http://schemas.microsoft.com/office/drawing/2014/main" id="{CF2841E3-AA16-468F-96D7-40662665573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94EAD7E-36CE-40BE-9413-D496F3B4D7A9}"/>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303485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576BC6-54CD-4A60-BB78-859B8FB4C6D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8080DC9-BBD0-4C47-8136-D8DF08D6CE5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A4465A3-453F-4C0B-8B09-BFFAECA47B90}"/>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5" name="Marcador de pie de página 4">
            <a:extLst>
              <a:ext uri="{FF2B5EF4-FFF2-40B4-BE49-F238E27FC236}">
                <a16:creationId xmlns:a16="http://schemas.microsoft.com/office/drawing/2014/main" id="{2A9D3566-1FED-4B97-8172-D64E7BC3F87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39DA1DB-2D45-4B27-A90B-F872FC7CE995}"/>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231801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A85FA-6A6D-48BE-8EFE-66229CFF8B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6DCC3CF-8F51-4F3B-A3CC-FF3542A417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72F08792-8B01-4DDE-81AB-48E2AD60CAFC}"/>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5" name="Marcador de pie de página 4">
            <a:extLst>
              <a:ext uri="{FF2B5EF4-FFF2-40B4-BE49-F238E27FC236}">
                <a16:creationId xmlns:a16="http://schemas.microsoft.com/office/drawing/2014/main" id="{78853266-ED29-45AC-A3CC-C9E3B5F44A7C}"/>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6EAA2FA0-E4EC-4E3B-B507-609C188EAADF}"/>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383432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E5BFA-8F59-4622-B3BD-26151FF939E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13E1723-5B0E-4F57-8D34-D6B1037C87C7}"/>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47298970-CE04-4577-BD14-D0C083D76478}"/>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0A2E729B-5802-4ED6-BD31-B530C92538EE}"/>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6" name="Marcador de pie de página 5">
            <a:extLst>
              <a:ext uri="{FF2B5EF4-FFF2-40B4-BE49-F238E27FC236}">
                <a16:creationId xmlns:a16="http://schemas.microsoft.com/office/drawing/2014/main" id="{A526A6F9-C1D1-4FFB-85FE-EB6548ECD32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6B8E336-6062-459D-AE90-ED56069C4F98}"/>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753455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DCAE9A-E8BB-4E8F-B2B1-83CD3875D85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B0A5C56-E7C1-4257-9933-A68E43DAE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3F552CDF-881E-41B2-B1FA-3ADF34145571}"/>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2B11E93-7A5D-49A2-8833-32754080E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A1D6E480-6814-41A5-855F-CDAF8054122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1A00F47E-F8B7-4A28-AD74-11F00BCB36A0}"/>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8" name="Marcador de pie de página 7">
            <a:extLst>
              <a:ext uri="{FF2B5EF4-FFF2-40B4-BE49-F238E27FC236}">
                <a16:creationId xmlns:a16="http://schemas.microsoft.com/office/drawing/2014/main" id="{1F5B5257-784F-43D2-9E04-0D99A4AE78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9815F76-9937-49FC-A6FC-D7D5F461E263}"/>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140110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4493C-D452-4E67-B266-21F30192BE42}"/>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22139349-205B-47D7-B52C-6AA4FD7EF707}"/>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4" name="Marcador de pie de página 3">
            <a:extLst>
              <a:ext uri="{FF2B5EF4-FFF2-40B4-BE49-F238E27FC236}">
                <a16:creationId xmlns:a16="http://schemas.microsoft.com/office/drawing/2014/main" id="{E651D01B-2380-4409-A78A-F0EA57DE978C}"/>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C56C055-974A-48C7-A468-97DA6BB8DE12}"/>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104325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52267B-D319-491E-826F-CC3275631CBE}"/>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3" name="Marcador de pie de página 2">
            <a:extLst>
              <a:ext uri="{FF2B5EF4-FFF2-40B4-BE49-F238E27FC236}">
                <a16:creationId xmlns:a16="http://schemas.microsoft.com/office/drawing/2014/main" id="{260AA5C9-F376-48E8-805A-1E9A74F403CB}"/>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D7D87BEF-1EFE-4275-9387-4AC3FE48F52F}"/>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343500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9A7792-3646-49B6-B79A-42F3C7363D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4A575AC1-1242-4CB3-B4E4-325FF2546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82BA48ED-88B3-4793-8F3F-57F11DA89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0F655BC-0A0F-4C43-AC2F-E3597594D2F1}"/>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6" name="Marcador de pie de página 5">
            <a:extLst>
              <a:ext uri="{FF2B5EF4-FFF2-40B4-BE49-F238E27FC236}">
                <a16:creationId xmlns:a16="http://schemas.microsoft.com/office/drawing/2014/main" id="{C4C570B1-9818-4B30-9194-AD80A63D97E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BEF84963-2D82-46EB-979E-5490CD89C86E}"/>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173296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26F146-08FC-4205-A287-9AD1D0D662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E7C9A1F9-76BE-40B8-86A8-8E5A32097E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4F4D323-D421-4536-AB58-4BEAD66D9B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521A97D1-C50E-49F5-A29D-46E664105F3C}"/>
              </a:ext>
            </a:extLst>
          </p:cNvPr>
          <p:cNvSpPr>
            <a:spLocks noGrp="1"/>
          </p:cNvSpPr>
          <p:nvPr>
            <p:ph type="dt" sz="half" idx="10"/>
          </p:nvPr>
        </p:nvSpPr>
        <p:spPr/>
        <p:txBody>
          <a:bodyPr/>
          <a:lstStyle/>
          <a:p>
            <a:fld id="{9EE7C19D-8A27-45BA-8649-B3CBCECA7767}" type="datetimeFigureOut">
              <a:rPr lang="es-EC" smtClean="0"/>
              <a:t>09/07/2019</a:t>
            </a:fld>
            <a:endParaRPr lang="es-EC"/>
          </a:p>
        </p:txBody>
      </p:sp>
      <p:sp>
        <p:nvSpPr>
          <p:cNvPr id="6" name="Marcador de pie de página 5">
            <a:extLst>
              <a:ext uri="{FF2B5EF4-FFF2-40B4-BE49-F238E27FC236}">
                <a16:creationId xmlns:a16="http://schemas.microsoft.com/office/drawing/2014/main" id="{307D6F84-A7E2-4DC0-BAC4-14AF961D843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8AF27794-52A9-4496-9226-E26A29EAB627}"/>
              </a:ext>
            </a:extLst>
          </p:cNvPr>
          <p:cNvSpPr>
            <a:spLocks noGrp="1"/>
          </p:cNvSpPr>
          <p:nvPr>
            <p:ph type="sldNum" sz="quarter" idx="12"/>
          </p:nvPr>
        </p:nvSpPr>
        <p:spPr/>
        <p:txBody>
          <a:bodyPr/>
          <a:lstStyle/>
          <a:p>
            <a:fld id="{26E36C93-64C7-4B61-9D91-483B270D3607}" type="slidenum">
              <a:rPr lang="es-EC" smtClean="0"/>
              <a:t>‹#›</a:t>
            </a:fld>
            <a:endParaRPr lang="es-EC"/>
          </a:p>
        </p:txBody>
      </p:sp>
    </p:spTree>
    <p:extLst>
      <p:ext uri="{BB962C8B-B14F-4D97-AF65-F5344CB8AC3E}">
        <p14:creationId xmlns:p14="http://schemas.microsoft.com/office/powerpoint/2010/main" val="14037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DCBCF3-D4EB-4625-96FC-0E057D4C4D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E1611309-FA87-4D0D-A7B2-3EBC48CAB6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AEC95C7-4C81-4C2E-8C1A-BFA2C3A0DF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7C19D-8A27-45BA-8649-B3CBCECA7767}" type="datetimeFigureOut">
              <a:rPr lang="es-EC" smtClean="0"/>
              <a:t>09/07/2019</a:t>
            </a:fld>
            <a:endParaRPr lang="es-EC"/>
          </a:p>
        </p:txBody>
      </p:sp>
      <p:sp>
        <p:nvSpPr>
          <p:cNvPr id="5" name="Marcador de pie de página 4">
            <a:extLst>
              <a:ext uri="{FF2B5EF4-FFF2-40B4-BE49-F238E27FC236}">
                <a16:creationId xmlns:a16="http://schemas.microsoft.com/office/drawing/2014/main" id="{0BC1B3AD-B747-4F63-83EA-5B69A64123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B2794A5-D7E1-4EBB-B00E-66E7276C6A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36C93-64C7-4B61-9D91-483B270D3607}" type="slidenum">
              <a:rPr lang="es-EC" smtClean="0"/>
              <a:t>‹#›</a:t>
            </a:fld>
            <a:endParaRPr lang="es-EC"/>
          </a:p>
        </p:txBody>
      </p:sp>
    </p:spTree>
    <p:extLst>
      <p:ext uri="{BB962C8B-B14F-4D97-AF65-F5344CB8AC3E}">
        <p14:creationId xmlns:p14="http://schemas.microsoft.com/office/powerpoint/2010/main" val="265207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5.xml"/><Relationship Id="rId3" Type="http://schemas.openxmlformats.org/officeDocument/2006/relationships/image" Target="../media/image3.png"/><Relationship Id="rId7" Type="http://schemas.openxmlformats.org/officeDocument/2006/relationships/diagramLayout" Target="../diagrams/layout5.xml"/><Relationship Id="rId12" Type="http://schemas.openxmlformats.org/officeDocument/2006/relationships/diagramLayout" Target="../diagrams/layout5.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38.jpeg"/><Relationship Id="rId15" Type="http://schemas.openxmlformats.org/officeDocument/2006/relationships/image" Target="../media/image39.png"/><Relationship Id="rId10" Type="http://schemas.microsoft.com/office/2007/relationships/diagramDrawing" Target="../diagrams/drawing5.xml"/><Relationship Id="rId4" Type="http://schemas.openxmlformats.org/officeDocument/2006/relationships/image" Target="../media/image37.png"/><Relationship Id="rId9" Type="http://schemas.openxmlformats.org/officeDocument/2006/relationships/diagramColors" Target="../diagrams/colors5.xml"/><Relationship Id="rId14" Type="http://schemas.openxmlformats.org/officeDocument/2006/relationships/diagramColors" Target="../diagrams/colors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2.png"/><Relationship Id="rId4" Type="http://schemas.openxmlformats.org/officeDocument/2006/relationships/image" Target="../media/image41.jpe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png"/><Relationship Id="rId7"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47.pn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9.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9.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0.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64191"/>
          </a:xfrm>
          <a:prstGeom prst="rect">
            <a:avLst/>
          </a:prstGeom>
        </p:spPr>
      </p:pic>
      <p:sp>
        <p:nvSpPr>
          <p:cNvPr id="2" name="Título 1"/>
          <p:cNvSpPr>
            <a:spLocks noGrp="1"/>
          </p:cNvSpPr>
          <p:nvPr>
            <p:ph type="ctrTitle" idx="4294967295"/>
          </p:nvPr>
        </p:nvSpPr>
        <p:spPr>
          <a:xfrm>
            <a:off x="1820863" y="3162300"/>
            <a:ext cx="10371137" cy="1854200"/>
          </a:xfrm>
        </p:spPr>
        <p:txBody>
          <a:bodyPr>
            <a:noAutofit/>
          </a:bodyPr>
          <a:lstStyle/>
          <a:p>
            <a:pPr algn="ctr"/>
            <a:r>
              <a:rPr lang="es-ES" sz="3200" b="1" dirty="0">
                <a:solidFill>
                  <a:schemeClr val="tx1"/>
                </a:solidFill>
              </a:rPr>
              <a:t>Análisis, Diseño e Implementación de un acoplador direccional de 4x4 puertos en la banda </a:t>
            </a:r>
            <a:r>
              <a:rPr lang="es-ES" sz="3200" b="1" dirty="0" err="1">
                <a:solidFill>
                  <a:schemeClr val="tx1"/>
                </a:solidFill>
              </a:rPr>
              <a:t>ku</a:t>
            </a:r>
            <a:r>
              <a:rPr lang="es-ES" sz="3200" b="1" dirty="0">
                <a:solidFill>
                  <a:schemeClr val="tx1"/>
                </a:solidFill>
              </a:rPr>
              <a:t> utilizando tecnología SIW (</a:t>
            </a:r>
            <a:r>
              <a:rPr lang="es-ES" sz="3200" b="1" i="1" dirty="0">
                <a:solidFill>
                  <a:schemeClr val="tx1"/>
                </a:solidFill>
              </a:rPr>
              <a:t>Substrate Integrated Waveguide</a:t>
            </a:r>
            <a:r>
              <a:rPr lang="es-ES" sz="3200" b="1" dirty="0">
                <a:solidFill>
                  <a:schemeClr val="tx1"/>
                </a:solidFill>
              </a:rPr>
              <a:t>)</a:t>
            </a:r>
            <a:endParaRPr lang="es-EC" sz="3200" b="1" dirty="0">
              <a:solidFill>
                <a:schemeClr val="tx1"/>
              </a:solidFill>
              <a:latin typeface="Arial" panose="020B0604020202020204" pitchFamily="34" charset="0"/>
              <a:cs typeface="Arial" panose="020B0604020202020204" pitchFamily="34" charset="0"/>
            </a:endParaRPr>
          </a:p>
        </p:txBody>
      </p:sp>
      <p:sp>
        <p:nvSpPr>
          <p:cNvPr id="3" name="Subtítulo 2"/>
          <p:cNvSpPr>
            <a:spLocks noGrp="1"/>
          </p:cNvSpPr>
          <p:nvPr>
            <p:ph type="subTitle" idx="4294967295"/>
          </p:nvPr>
        </p:nvSpPr>
        <p:spPr>
          <a:xfrm>
            <a:off x="3048000" y="5016500"/>
            <a:ext cx="9144000" cy="1133475"/>
          </a:xfrm>
        </p:spPr>
        <p:txBody>
          <a:bodyPr/>
          <a:lstStyle/>
          <a:p>
            <a:pPr marL="45720" indent="0" algn="ctr">
              <a:buNone/>
            </a:pPr>
            <a:r>
              <a:rPr lang="es-EC" b="1" dirty="0">
                <a:solidFill>
                  <a:schemeClr val="tx1"/>
                </a:solidFill>
              </a:rPr>
              <a:t>Katherine Lorena Herrera Jácome</a:t>
            </a:r>
          </a:p>
          <a:p>
            <a:pPr marL="45720" indent="0" algn="ctr">
              <a:buNone/>
            </a:pPr>
            <a:r>
              <a:rPr lang="es-EC" b="1" dirty="0">
                <a:solidFill>
                  <a:schemeClr val="tx1"/>
                </a:solidFill>
              </a:rPr>
              <a:t>Director: Ing. Raúl Vinicio Haro Báez </a:t>
            </a:r>
            <a:r>
              <a:rPr lang="es-EC" b="1" dirty="0" err="1">
                <a:solidFill>
                  <a:schemeClr val="tx1"/>
                </a:solidFill>
              </a:rPr>
              <a:t>MsC</a:t>
            </a:r>
            <a:r>
              <a:rPr lang="es-EC" b="1" dirty="0">
                <a:solidFill>
                  <a:schemeClr val="tx1"/>
                </a:solidFill>
              </a:rPr>
              <a:t>.</a:t>
            </a: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3898" y="154546"/>
            <a:ext cx="5784497" cy="1493949"/>
          </a:xfrm>
          <a:prstGeom prst="rect">
            <a:avLst/>
          </a:prstGeom>
        </p:spPr>
      </p:pic>
      <p:sp>
        <p:nvSpPr>
          <p:cNvPr id="7" name="Subtítulo 2"/>
          <p:cNvSpPr txBox="1">
            <a:spLocks/>
          </p:cNvSpPr>
          <p:nvPr/>
        </p:nvSpPr>
        <p:spPr>
          <a:xfrm>
            <a:off x="2064146" y="2067526"/>
            <a:ext cx="9144000" cy="1132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t>Departamento de Eléctrica y Electrónica </a:t>
            </a:r>
          </a:p>
          <a:p>
            <a:r>
              <a:rPr lang="es-EC" b="1" dirty="0"/>
              <a:t>Carrera de Ingeniería en Electrónica y Telecomunicaciones</a:t>
            </a:r>
            <a:r>
              <a:rPr lang="es-EC" dirty="0"/>
              <a:t> </a:t>
            </a:r>
          </a:p>
        </p:txBody>
      </p:sp>
    </p:spTree>
    <p:extLst>
      <p:ext uri="{BB962C8B-B14F-4D97-AF65-F5344CB8AC3E}">
        <p14:creationId xmlns:p14="http://schemas.microsoft.com/office/powerpoint/2010/main" val="1666548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6" name="Content Placeholder 2">
            <a:extLst>
              <a:ext uri="{FF2B5EF4-FFF2-40B4-BE49-F238E27FC236}">
                <a16:creationId xmlns:a16="http://schemas.microsoft.com/office/drawing/2014/main" id="{B6FA68EC-FC6B-4496-B2A8-0FD85BE14F87}"/>
              </a:ext>
            </a:extLst>
          </p:cNvPr>
          <p:cNvSpPr txBox="1">
            <a:spLocks/>
          </p:cNvSpPr>
          <p:nvPr/>
        </p:nvSpPr>
        <p:spPr>
          <a:xfrm>
            <a:off x="389272" y="685800"/>
            <a:ext cx="11642708" cy="44583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dirty="0">
                <a:latin typeface="Rockwell (Body)"/>
              </a:rPr>
              <a:t>Las guías de onda rectangular son un tubo rectangular a lo largo del eje y. Las desventajas son dos aspectos: </a:t>
            </a:r>
          </a:p>
          <a:p>
            <a:pPr lvl="2" algn="just">
              <a:buFont typeface="Wingdings" panose="05000000000000000000" pitchFamily="2" charset="2"/>
              <a:buChar char="ü"/>
            </a:pPr>
            <a:r>
              <a:rPr lang="es-ES" sz="2400" dirty="0">
                <a:latin typeface="Rockwell (Body)"/>
              </a:rPr>
              <a:t>Estructura es pesada y difícil de integrar a algún medio </a:t>
            </a:r>
          </a:p>
          <a:p>
            <a:pPr lvl="2" algn="just">
              <a:buFont typeface="Wingdings" panose="05000000000000000000" pitchFamily="2" charset="2"/>
              <a:buChar char="ü"/>
            </a:pPr>
            <a:r>
              <a:rPr lang="es-ES" sz="2400" dirty="0">
                <a:latin typeface="Rockwell (Body)"/>
              </a:rPr>
              <a:t>Sus costos son elevados.</a:t>
            </a:r>
            <a:endParaRPr lang="es-EC" sz="2400" dirty="0">
              <a:latin typeface="Rockwell (Body)"/>
            </a:endParaRPr>
          </a:p>
          <a:p>
            <a:pPr algn="just"/>
            <a:endParaRPr lang="es-EC" b="1" dirty="0"/>
          </a:p>
        </p:txBody>
      </p:sp>
      <p:pic>
        <p:nvPicPr>
          <p:cNvPr id="7" name="Imagen 101">
            <a:extLst>
              <a:ext uri="{FF2B5EF4-FFF2-40B4-BE49-F238E27FC236}">
                <a16:creationId xmlns:a16="http://schemas.microsoft.com/office/drawing/2014/main" id="{967C35AB-60F9-4271-8FDD-54BBAA4EB2EF}"/>
              </a:ext>
            </a:extLst>
          </p:cNvPr>
          <p:cNvPicPr/>
          <p:nvPr/>
        </p:nvPicPr>
        <p:blipFill rotWithShape="1">
          <a:blip r:embed="rId4"/>
          <a:srcRect t="4904" b="5354"/>
          <a:stretch/>
        </p:blipFill>
        <p:spPr bwMode="auto">
          <a:xfrm>
            <a:off x="8011584" y="3018194"/>
            <a:ext cx="4020396" cy="2466848"/>
          </a:xfrm>
          <a:prstGeom prst="rect">
            <a:avLst/>
          </a:prstGeom>
          <a:ln>
            <a:noFill/>
          </a:ln>
          <a:extLst>
            <a:ext uri="{53640926-AAD7-44D8-BBD7-CCE9431645EC}">
              <a14:shadowObscured xmlns:a14="http://schemas.microsoft.com/office/drawing/2010/main"/>
            </a:ext>
          </a:extLst>
        </p:spPr>
      </p:pic>
      <p:pic>
        <p:nvPicPr>
          <p:cNvPr id="8" name="Imagen 103">
            <a:extLst>
              <a:ext uri="{FF2B5EF4-FFF2-40B4-BE49-F238E27FC236}">
                <a16:creationId xmlns:a16="http://schemas.microsoft.com/office/drawing/2014/main" id="{8740C7D9-A280-462B-9C95-1599B42FD60F}"/>
              </a:ext>
            </a:extLst>
          </p:cNvPr>
          <p:cNvPicPr/>
          <p:nvPr/>
        </p:nvPicPr>
        <p:blipFill>
          <a:blip r:embed="rId5"/>
          <a:stretch>
            <a:fillRect/>
          </a:stretch>
        </p:blipFill>
        <p:spPr>
          <a:xfrm>
            <a:off x="-1" y="3018194"/>
            <a:ext cx="8157029" cy="2663571"/>
          </a:xfrm>
          <a:prstGeom prst="rect">
            <a:avLst/>
          </a:prstGeom>
        </p:spPr>
      </p:pic>
    </p:spTree>
    <p:extLst>
      <p:ext uri="{BB962C8B-B14F-4D97-AF65-F5344CB8AC3E}">
        <p14:creationId xmlns:p14="http://schemas.microsoft.com/office/powerpoint/2010/main" val="793782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087879" y="2474976"/>
            <a:ext cx="8341939"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b="1" dirty="0">
                <a:latin typeface="Rockwell (Body)"/>
              </a:rPr>
              <a:t>SIW (Substrate Integrated Waveguide)</a:t>
            </a:r>
          </a:p>
        </p:txBody>
      </p:sp>
    </p:spTree>
    <p:extLst>
      <p:ext uri="{BB962C8B-B14F-4D97-AF65-F5344CB8AC3E}">
        <p14:creationId xmlns:p14="http://schemas.microsoft.com/office/powerpoint/2010/main" val="3597539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6" name="Rectángulo 3">
            <a:extLst>
              <a:ext uri="{FF2B5EF4-FFF2-40B4-BE49-F238E27FC236}">
                <a16:creationId xmlns:a16="http://schemas.microsoft.com/office/drawing/2014/main" id="{350283B2-1BA6-4B2A-80CC-626F6173F925}"/>
              </a:ext>
            </a:extLst>
          </p:cNvPr>
          <p:cNvSpPr/>
          <p:nvPr/>
        </p:nvSpPr>
        <p:spPr>
          <a:xfrm>
            <a:off x="499243" y="1009650"/>
            <a:ext cx="11112186" cy="6463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s-ES" dirty="0">
                <a:solidFill>
                  <a:schemeClr val="tx1"/>
                </a:solidFill>
                <a:latin typeface="Rockwell (Body)"/>
              </a:rPr>
              <a:t>La guía SIW se compone de dos planos conductores sólidos separados por un sustrato dieléctrico utilizando dos filas de periódicas vías metálicas o ranuras que conectan los planos de conductores. </a:t>
            </a:r>
          </a:p>
        </p:txBody>
      </p:sp>
      <p:pic>
        <p:nvPicPr>
          <p:cNvPr id="7" name="Imagen 10">
            <a:extLst>
              <a:ext uri="{FF2B5EF4-FFF2-40B4-BE49-F238E27FC236}">
                <a16:creationId xmlns:a16="http://schemas.microsoft.com/office/drawing/2014/main" id="{183E3D1F-E684-4E84-82E4-D60BA57BD136}"/>
              </a:ext>
            </a:extLst>
          </p:cNvPr>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3425331" y="2771547"/>
            <a:ext cx="5695949" cy="2775438"/>
          </a:xfrm>
          <a:prstGeom prst="rect">
            <a:avLst/>
          </a:prstGeom>
        </p:spPr>
      </p:pic>
    </p:spTree>
    <p:extLst>
      <p:ext uri="{BB962C8B-B14F-4D97-AF65-F5344CB8AC3E}">
        <p14:creationId xmlns:p14="http://schemas.microsoft.com/office/powerpoint/2010/main" val="3220115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087879" y="2474976"/>
            <a:ext cx="8341939"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6000" b="1" dirty="0">
                <a:latin typeface="Rockwell (Body)"/>
              </a:rPr>
              <a:t>Modos de Propagación</a:t>
            </a:r>
          </a:p>
        </p:txBody>
      </p:sp>
    </p:spTree>
    <p:extLst>
      <p:ext uri="{BB962C8B-B14F-4D97-AF65-F5344CB8AC3E}">
        <p14:creationId xmlns:p14="http://schemas.microsoft.com/office/powerpoint/2010/main" val="797972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pic>
        <p:nvPicPr>
          <p:cNvPr id="4" name="Picture 2" descr="Imagen relacionada">
            <a:extLst>
              <a:ext uri="{FF2B5EF4-FFF2-40B4-BE49-F238E27FC236}">
                <a16:creationId xmlns:a16="http://schemas.microsoft.com/office/drawing/2014/main" id="{D54D9BB3-FDA0-4831-84EF-EBBA876B3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368" y="1776104"/>
            <a:ext cx="5050606" cy="286374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4">
            <a:extLst>
              <a:ext uri="{FF2B5EF4-FFF2-40B4-BE49-F238E27FC236}">
                <a16:creationId xmlns:a16="http://schemas.microsoft.com/office/drawing/2014/main" id="{7F28F217-ECE4-4DDD-AED9-85D20B6F10C9}"/>
              </a:ext>
            </a:extLst>
          </p:cNvPr>
          <p:cNvSpPr txBox="1"/>
          <p:nvPr/>
        </p:nvSpPr>
        <p:spPr>
          <a:xfrm>
            <a:off x="7356569" y="5137274"/>
            <a:ext cx="3481466" cy="369332"/>
          </a:xfrm>
          <a:prstGeom prst="rect">
            <a:avLst/>
          </a:prstGeom>
          <a:noFill/>
        </p:spPr>
        <p:txBody>
          <a:bodyPr wrap="none" rtlCol="0">
            <a:spAutoFit/>
          </a:bodyPr>
          <a:lstStyle/>
          <a:p>
            <a:r>
              <a:rPr lang="es-ES" dirty="0"/>
              <a:t>Corriente de Superficie Modo TE10</a:t>
            </a:r>
          </a:p>
        </p:txBody>
      </p:sp>
      <p:sp>
        <p:nvSpPr>
          <p:cNvPr id="7" name="Rectángulo 5">
            <a:extLst>
              <a:ext uri="{FF2B5EF4-FFF2-40B4-BE49-F238E27FC236}">
                <a16:creationId xmlns:a16="http://schemas.microsoft.com/office/drawing/2014/main" id="{0421410D-9160-47BD-B7DF-A3C7F35CD452}"/>
              </a:ext>
            </a:extLst>
          </p:cNvPr>
          <p:cNvSpPr/>
          <p:nvPr/>
        </p:nvSpPr>
        <p:spPr>
          <a:xfrm>
            <a:off x="6957497" y="1013663"/>
            <a:ext cx="4440248" cy="1754326"/>
          </a:xfrm>
          <a:prstGeom prst="rect">
            <a:avLst/>
          </a:prstGeom>
        </p:spPr>
        <p:txBody>
          <a:bodyPr wrap="square">
            <a:spAutoFit/>
          </a:bodyPr>
          <a:lstStyle/>
          <a:p>
            <a:pPr algn="just"/>
            <a:r>
              <a:rPr lang="es-ES" dirty="0">
                <a:latin typeface="Rockwell (Body)"/>
              </a:rPr>
              <a:t>Modo fundamental es el modo TE</a:t>
            </a:r>
            <a:r>
              <a:rPr lang="es-ES" baseline="-25000" dirty="0">
                <a:latin typeface="Rockwell (Body)"/>
              </a:rPr>
              <a:t>10</a:t>
            </a:r>
            <a:r>
              <a:rPr lang="es-ES" dirty="0">
                <a:latin typeface="Rockwell (Body)"/>
              </a:rPr>
              <a:t> ya que se requiere que sea el único para evitar las pérdidas por dispersión de energía, el modo TM y el resto no son guiados debido a su pequeña estructura.</a:t>
            </a:r>
          </a:p>
        </p:txBody>
      </p:sp>
      <p:pic>
        <p:nvPicPr>
          <p:cNvPr id="8" name="Imagen 22">
            <a:extLst>
              <a:ext uri="{FF2B5EF4-FFF2-40B4-BE49-F238E27FC236}">
                <a16:creationId xmlns:a16="http://schemas.microsoft.com/office/drawing/2014/main" id="{11A15ECC-ACF0-4F7F-84EA-B9E85DCF3EF7}"/>
              </a:ext>
            </a:extLst>
          </p:cNvPr>
          <p:cNvPicPr/>
          <p:nvPr/>
        </p:nvPicPr>
        <p:blipFill>
          <a:blip r:embed="rId5"/>
          <a:stretch>
            <a:fillRect/>
          </a:stretch>
        </p:blipFill>
        <p:spPr>
          <a:xfrm>
            <a:off x="7356569" y="2972975"/>
            <a:ext cx="4041176" cy="2164299"/>
          </a:xfrm>
          <a:prstGeom prst="rect">
            <a:avLst/>
          </a:prstGeom>
        </p:spPr>
      </p:pic>
    </p:spTree>
    <p:extLst>
      <p:ext uri="{BB962C8B-B14F-4D97-AF65-F5344CB8AC3E}">
        <p14:creationId xmlns:p14="http://schemas.microsoft.com/office/powerpoint/2010/main" val="173949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087879" y="2474976"/>
            <a:ext cx="9151621" cy="207797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sz="6000" b="1" dirty="0">
                <a:latin typeface="Rockwell (Body)"/>
              </a:rPr>
              <a:t>Fórmulas de diseño</a:t>
            </a:r>
          </a:p>
        </p:txBody>
      </p:sp>
    </p:spTree>
    <p:extLst>
      <p:ext uri="{BB962C8B-B14F-4D97-AF65-F5344CB8AC3E}">
        <p14:creationId xmlns:p14="http://schemas.microsoft.com/office/powerpoint/2010/main" val="1708849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mc:AlternateContent xmlns:mc="http://schemas.openxmlformats.org/markup-compatibility/2006" xmlns:a14="http://schemas.microsoft.com/office/drawing/2010/main">
        <mc:Choice Requires="a14">
          <p:sp>
            <p:nvSpPr>
              <p:cNvPr id="3" name="Rectángulo 8">
                <a:extLst>
                  <a:ext uri="{FF2B5EF4-FFF2-40B4-BE49-F238E27FC236}">
                    <a16:creationId xmlns:a16="http://schemas.microsoft.com/office/drawing/2014/main" id="{8B9EC91B-7DE7-40DB-A5EF-9B3478BD9CCA}"/>
                  </a:ext>
                </a:extLst>
              </p:cNvPr>
              <p:cNvSpPr/>
              <p:nvPr/>
            </p:nvSpPr>
            <p:spPr>
              <a:xfrm>
                <a:off x="2955773" y="3590054"/>
                <a:ext cx="1213602" cy="8046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𝑑</m:t>
                      </m:r>
                      <m:r>
                        <a:rPr lang="es-ES" sz="2400" i="0">
                          <a:latin typeface="Cambria Math" panose="02040503050406030204" pitchFamily="18" charset="0"/>
                        </a:rPr>
                        <m:t>&lt; </m:t>
                      </m:r>
                      <m:f>
                        <m:fPr>
                          <m:ctrlPr>
                            <a:rPr lang="es-ES" sz="2400" i="1">
                              <a:latin typeface="Cambria Math" panose="02040503050406030204" pitchFamily="18" charset="0"/>
                            </a:rPr>
                          </m:ctrlPr>
                        </m:fPr>
                        <m:num>
                          <m:sSub>
                            <m:sSubPr>
                              <m:ctrlPr>
                                <a:rPr lang="es-ES" sz="2400" i="1">
                                  <a:latin typeface="Cambria Math" panose="02040503050406030204" pitchFamily="18" charset="0"/>
                                </a:rPr>
                              </m:ctrlPr>
                            </m:sSubPr>
                            <m:e>
                              <m:r>
                                <a:rPr lang="es-ES" sz="2400" i="1">
                                  <a:latin typeface="Cambria Math" panose="02040503050406030204" pitchFamily="18" charset="0"/>
                                </a:rPr>
                                <m:t>𝜆</m:t>
                              </m:r>
                            </m:e>
                            <m:sub>
                              <m:r>
                                <a:rPr lang="es-ES" sz="2400" i="1">
                                  <a:latin typeface="Cambria Math" panose="02040503050406030204" pitchFamily="18" charset="0"/>
                                </a:rPr>
                                <m:t>𝑔</m:t>
                              </m:r>
                            </m:sub>
                          </m:sSub>
                        </m:num>
                        <m:den>
                          <m:r>
                            <a:rPr lang="es-ES" sz="2400" i="0">
                              <a:latin typeface="Cambria Math" panose="02040503050406030204" pitchFamily="18" charset="0"/>
                            </a:rPr>
                            <m:t>5</m:t>
                          </m:r>
                        </m:den>
                      </m:f>
                    </m:oMath>
                  </m:oMathPara>
                </a14:m>
                <a:endParaRPr lang="es-ES" sz="2400" dirty="0"/>
              </a:p>
            </p:txBody>
          </p:sp>
        </mc:Choice>
        <mc:Fallback xmlns="">
          <p:sp>
            <p:nvSpPr>
              <p:cNvPr id="3" name="Rectángulo 8">
                <a:extLst>
                  <a:ext uri="{FF2B5EF4-FFF2-40B4-BE49-F238E27FC236}">
                    <a16:creationId xmlns:a16="http://schemas.microsoft.com/office/drawing/2014/main" id="{8B9EC91B-7DE7-40DB-A5EF-9B3478BD9CCA}"/>
                  </a:ext>
                </a:extLst>
              </p:cNvPr>
              <p:cNvSpPr>
                <a:spLocks noRot="1" noChangeAspect="1" noMove="1" noResize="1" noEditPoints="1" noAdjustHandles="1" noChangeArrowheads="1" noChangeShapeType="1" noTextEdit="1"/>
              </p:cNvSpPr>
              <p:nvPr/>
            </p:nvSpPr>
            <p:spPr>
              <a:xfrm>
                <a:off x="2955773" y="3590054"/>
                <a:ext cx="1213602" cy="804644"/>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ángulo 9">
                <a:extLst>
                  <a:ext uri="{FF2B5EF4-FFF2-40B4-BE49-F238E27FC236}">
                    <a16:creationId xmlns:a16="http://schemas.microsoft.com/office/drawing/2014/main" id="{58E4D3AE-B445-418D-9DB3-89950F675762}"/>
                  </a:ext>
                </a:extLst>
              </p:cNvPr>
              <p:cNvSpPr/>
              <p:nvPr/>
            </p:nvSpPr>
            <p:spPr>
              <a:xfrm>
                <a:off x="467562" y="3761543"/>
                <a:ext cx="118026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2400" i="1">
                          <a:latin typeface="Cambria Math" panose="02040503050406030204" pitchFamily="18" charset="0"/>
                        </a:rPr>
                        <m:t>𝑝</m:t>
                      </m:r>
                      <m:r>
                        <a:rPr lang="es-ES" sz="2400" i="0">
                          <a:latin typeface="Cambria Math" panose="02040503050406030204" pitchFamily="18" charset="0"/>
                        </a:rPr>
                        <m:t>≤2</m:t>
                      </m:r>
                      <m:r>
                        <a:rPr lang="es-ES" sz="2400" i="1">
                          <a:latin typeface="Cambria Math" panose="02040503050406030204" pitchFamily="18" charset="0"/>
                        </a:rPr>
                        <m:t>𝑑</m:t>
                      </m:r>
                    </m:oMath>
                  </m:oMathPara>
                </a14:m>
                <a:endParaRPr lang="es-ES" sz="2400" dirty="0"/>
              </a:p>
            </p:txBody>
          </p:sp>
        </mc:Choice>
        <mc:Fallback xmlns="">
          <p:sp>
            <p:nvSpPr>
              <p:cNvPr id="4" name="Rectángulo 9">
                <a:extLst>
                  <a:ext uri="{FF2B5EF4-FFF2-40B4-BE49-F238E27FC236}">
                    <a16:creationId xmlns:a16="http://schemas.microsoft.com/office/drawing/2014/main" id="{58E4D3AE-B445-418D-9DB3-89950F675762}"/>
                  </a:ext>
                </a:extLst>
              </p:cNvPr>
              <p:cNvSpPr>
                <a:spLocks noRot="1" noChangeAspect="1" noMove="1" noResize="1" noEditPoints="1" noAdjustHandles="1" noChangeArrowheads="1" noChangeShapeType="1" noTextEdit="1"/>
              </p:cNvSpPr>
              <p:nvPr/>
            </p:nvSpPr>
            <p:spPr>
              <a:xfrm>
                <a:off x="467562" y="3761543"/>
                <a:ext cx="1180260" cy="461665"/>
              </a:xfrm>
              <a:prstGeom prst="rect">
                <a:avLst/>
              </a:prstGeom>
              <a:blipFill>
                <a:blip r:embed="rId4"/>
                <a:stretch>
                  <a:fillRect b="-10526"/>
                </a:stretch>
              </a:blipFill>
            </p:spPr>
            <p:txBody>
              <a:bodyPr/>
              <a:lstStyle/>
              <a:p>
                <a:r>
                  <a:rPr lang="es-EC">
                    <a:noFill/>
                  </a:rPr>
                  <a:t> </a:t>
                </a:r>
              </a:p>
            </p:txBody>
          </p:sp>
        </mc:Fallback>
      </mc:AlternateContent>
      <p:sp>
        <p:nvSpPr>
          <p:cNvPr id="6" name="CuadroTexto 10">
            <a:extLst>
              <a:ext uri="{FF2B5EF4-FFF2-40B4-BE49-F238E27FC236}">
                <a16:creationId xmlns:a16="http://schemas.microsoft.com/office/drawing/2014/main" id="{D5280DBD-D6CE-475E-BF5A-2A998C09136C}"/>
              </a:ext>
            </a:extLst>
          </p:cNvPr>
          <p:cNvSpPr txBox="1"/>
          <p:nvPr/>
        </p:nvSpPr>
        <p:spPr>
          <a:xfrm>
            <a:off x="341438" y="3177819"/>
            <a:ext cx="2350708" cy="461665"/>
          </a:xfrm>
          <a:prstGeom prst="rect">
            <a:avLst/>
          </a:prstGeom>
          <a:noFill/>
        </p:spPr>
        <p:txBody>
          <a:bodyPr wrap="none" rtlCol="0">
            <a:spAutoFit/>
          </a:bodyPr>
          <a:lstStyle/>
          <a:p>
            <a:r>
              <a:rPr lang="es-ES" sz="2400" dirty="0"/>
              <a:t>Reglas de Diseño</a:t>
            </a:r>
          </a:p>
        </p:txBody>
      </p:sp>
      <mc:AlternateContent xmlns:mc="http://schemas.openxmlformats.org/markup-compatibility/2006" xmlns:a14="http://schemas.microsoft.com/office/drawing/2010/main">
        <mc:Choice Requires="a14">
          <p:graphicFrame>
            <p:nvGraphicFramePr>
              <p:cNvPr id="7" name="Tabla 2">
                <a:extLst>
                  <a:ext uri="{FF2B5EF4-FFF2-40B4-BE49-F238E27FC236}">
                    <a16:creationId xmlns:a16="http://schemas.microsoft.com/office/drawing/2014/main" id="{5B6DDEA2-6B41-4566-B873-A6CD4B79FF1F}"/>
                  </a:ext>
                </a:extLst>
              </p:cNvPr>
              <p:cNvGraphicFramePr>
                <a:graphicFrameLocks noGrp="1"/>
              </p:cNvGraphicFramePr>
              <p:nvPr>
                <p:extLst>
                  <p:ext uri="{D42A27DB-BD31-4B8C-83A1-F6EECF244321}">
                    <p14:modId xmlns:p14="http://schemas.microsoft.com/office/powerpoint/2010/main" val="191147098"/>
                  </p:ext>
                </p:extLst>
              </p:nvPr>
            </p:nvGraphicFramePr>
            <p:xfrm>
              <a:off x="5014924" y="828870"/>
              <a:ext cx="7099265" cy="4957684"/>
            </p:xfrm>
            <a:graphic>
              <a:graphicData uri="http://schemas.openxmlformats.org/drawingml/2006/table">
                <a:tbl>
                  <a:tblPr firstRow="1" bandRow="1">
                    <a:tableStyleId>{9D7B26C5-4107-4FEC-AEDC-1716B250A1EF}</a:tableStyleId>
                  </a:tblPr>
                  <a:tblGrid>
                    <a:gridCol w="2596118">
                      <a:extLst>
                        <a:ext uri="{9D8B030D-6E8A-4147-A177-3AD203B41FA5}">
                          <a16:colId xmlns:a16="http://schemas.microsoft.com/office/drawing/2014/main" val="20000"/>
                        </a:ext>
                      </a:extLst>
                    </a:gridCol>
                    <a:gridCol w="4503147">
                      <a:extLst>
                        <a:ext uri="{9D8B030D-6E8A-4147-A177-3AD203B41FA5}">
                          <a16:colId xmlns:a16="http://schemas.microsoft.com/office/drawing/2014/main" val="20001"/>
                        </a:ext>
                      </a:extLst>
                    </a:gridCol>
                  </a:tblGrid>
                  <a:tr h="1469010">
                    <a:tc>
                      <a:txBody>
                        <a:bodyPr/>
                        <a:lstStyle/>
                        <a:p>
                          <a:pPr marL="0" algn="l" defTabSz="914400" rtl="0" eaLnBrk="1" latinLnBrk="0" hangingPunct="1"/>
                          <a:r>
                            <a:rPr lang="es-ES" sz="2000" kern="1200" dirty="0">
                              <a:effectLst/>
                            </a:rPr>
                            <a:t>Distancia central entre los arreglos de vías metálicas</a:t>
                          </a:r>
                          <a:endParaRPr lang="es-ES" sz="2000" b="1" kern="1200" dirty="0">
                            <a:solidFill>
                              <a:schemeClr val="tx1"/>
                            </a:solidFill>
                            <a:effectLst/>
                            <a:latin typeface="+mn-lt"/>
                            <a:ea typeface="+mn-ea"/>
                            <a:cs typeface="+mn-cs"/>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2400" i="1" kern="1200" smtClean="0">
                                        <a:effectLst/>
                                        <a:latin typeface="Cambria Math" panose="02040503050406030204" pitchFamily="18" charset="0"/>
                                      </a:rPr>
                                    </m:ctrlPr>
                                  </m:sSubPr>
                                  <m:e>
                                    <m:r>
                                      <a:rPr lang="es-ES" sz="2400" kern="1200">
                                        <a:effectLst/>
                                        <a:latin typeface="Cambria Math" panose="02040503050406030204" pitchFamily="18" charset="0"/>
                                      </a:rPr>
                                      <m:t>𝐚</m:t>
                                    </m:r>
                                  </m:e>
                                  <m:sub>
                                    <m:r>
                                      <a:rPr lang="es-ES" sz="2400" kern="1200">
                                        <a:effectLst/>
                                        <a:latin typeface="Cambria Math" panose="02040503050406030204" pitchFamily="18" charset="0"/>
                                      </a:rPr>
                                      <m:t>𝐫</m:t>
                                    </m:r>
                                  </m:sub>
                                </m:sSub>
                                <m:r>
                                  <a:rPr lang="es-ES" sz="2400" kern="1200">
                                    <a:effectLst/>
                                    <a:latin typeface="Cambria Math" panose="02040503050406030204" pitchFamily="18" charset="0"/>
                                  </a:rPr>
                                  <m:t>= </m:t>
                                </m:r>
                                <m:f>
                                  <m:fPr>
                                    <m:type m:val="lin"/>
                                    <m:ctrlPr>
                                      <a:rPr lang="es-ES" sz="2400" i="1" kern="1200">
                                        <a:effectLst/>
                                        <a:latin typeface="Cambria Math" panose="02040503050406030204" pitchFamily="18" charset="0"/>
                                      </a:rPr>
                                    </m:ctrlPr>
                                  </m:fPr>
                                  <m:num>
                                    <m:sSub>
                                      <m:sSubPr>
                                        <m:ctrlPr>
                                          <a:rPr lang="es-EC" sz="2400" i="1" kern="1200" smtClean="0">
                                            <a:effectLst/>
                                            <a:latin typeface="Cambria Math" panose="02040503050406030204" pitchFamily="18" charset="0"/>
                                          </a:rPr>
                                        </m:ctrlPr>
                                      </m:sSubPr>
                                      <m:e>
                                        <m:r>
                                          <a:rPr lang="es-ES" sz="2400" kern="1200">
                                            <a:effectLst/>
                                            <a:latin typeface="Cambria Math" panose="02040503050406030204" pitchFamily="18" charset="0"/>
                                          </a:rPr>
                                          <m:t>𝐚</m:t>
                                        </m:r>
                                      </m:e>
                                      <m:sub>
                                        <m:r>
                                          <a:rPr lang="es-EC" sz="2400" kern="1200" smtClean="0">
                                            <a:effectLst/>
                                            <a:latin typeface="Cambria Math" panose="02040503050406030204" pitchFamily="18" charset="0"/>
                                          </a:rPr>
                                          <m:t>𝐑𝐖𝐆</m:t>
                                        </m:r>
                                      </m:sub>
                                    </m:sSub>
                                  </m:num>
                                  <m:den>
                                    <m:rad>
                                      <m:radPr>
                                        <m:degHide m:val="on"/>
                                        <m:ctrlPr>
                                          <a:rPr lang="es-ES" sz="2400" i="1" kern="1200">
                                            <a:effectLst/>
                                            <a:latin typeface="Cambria Math" panose="02040503050406030204" pitchFamily="18" charset="0"/>
                                          </a:rPr>
                                        </m:ctrlPr>
                                      </m:radPr>
                                      <m:deg/>
                                      <m:e>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𝛜</m:t>
                                            </m:r>
                                          </m:e>
                                          <m:sub>
                                            <m:r>
                                              <a:rPr lang="es-ES" sz="2400" kern="1200">
                                                <a:effectLst/>
                                                <a:latin typeface="Cambria Math" panose="02040503050406030204" pitchFamily="18" charset="0"/>
                                              </a:rPr>
                                              <m:t>𝐫</m:t>
                                            </m:r>
                                          </m:sub>
                                        </m:sSub>
                                      </m:e>
                                    </m:rad>
                                  </m:den>
                                </m:f>
                              </m:oMath>
                            </m:oMathPara>
                          </a14:m>
                          <a:endParaRPr lang="es-ES" sz="2400" b="1" dirty="0">
                            <a:solidFill>
                              <a:schemeClr val="tx1"/>
                            </a:solidFill>
                          </a:endParaRPr>
                        </a:p>
                      </a:txBody>
                      <a:tcPr/>
                    </a:tc>
                    <a:extLst>
                      <a:ext uri="{0D108BD9-81ED-4DB2-BD59-A6C34878D82A}">
                        <a16:rowId xmlns:a16="http://schemas.microsoft.com/office/drawing/2014/main" val="10000"/>
                      </a:ext>
                    </a:extLst>
                  </a:tr>
                  <a:tr h="847022">
                    <a:tc>
                      <a:txBody>
                        <a:bodyPr/>
                        <a:lstStyle/>
                        <a:p>
                          <a:r>
                            <a:rPr lang="es-ES" sz="2000" kern="1200" dirty="0">
                              <a:effectLst/>
                            </a:rPr>
                            <a:t>Anchura SIW </a:t>
                          </a:r>
                          <a:endParaRPr lang="es-ES" sz="2000" b="1"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2400" i="1" kern="1200" smtClean="0">
                                        <a:effectLst/>
                                        <a:latin typeface="Cambria Math" panose="02040503050406030204" pitchFamily="18" charset="0"/>
                                      </a:rPr>
                                    </m:ctrlPr>
                                  </m:sSubPr>
                                  <m:e>
                                    <m:r>
                                      <a:rPr lang="es-ES" sz="2400" kern="1200">
                                        <a:effectLst/>
                                        <a:latin typeface="Cambria Math" panose="02040503050406030204" pitchFamily="18" charset="0"/>
                                      </a:rPr>
                                      <m:t>𝐚</m:t>
                                    </m:r>
                                  </m:e>
                                  <m:sub>
                                    <m:r>
                                      <a:rPr lang="es-ES" sz="2400" kern="1200">
                                        <a:effectLst/>
                                        <a:latin typeface="Cambria Math" panose="02040503050406030204" pitchFamily="18" charset="0"/>
                                      </a:rPr>
                                      <m:t>𝐬</m:t>
                                    </m:r>
                                  </m:sub>
                                </m:sSub>
                                <m:r>
                                  <a:rPr lang="es-ES" sz="2400" kern="1200">
                                    <a:effectLst/>
                                    <a:latin typeface="Cambria Math" panose="02040503050406030204" pitchFamily="18" charset="0"/>
                                  </a:rPr>
                                  <m:t>= </m:t>
                                </m:r>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𝐚</m:t>
                                    </m:r>
                                  </m:e>
                                  <m:sub>
                                    <m:r>
                                      <a:rPr lang="es-ES" sz="2400" kern="1200">
                                        <a:effectLst/>
                                        <a:latin typeface="Cambria Math" panose="02040503050406030204" pitchFamily="18" charset="0"/>
                                      </a:rPr>
                                      <m:t>𝐫</m:t>
                                    </m:r>
                                  </m:sub>
                                </m:sSub>
                                <m:r>
                                  <a:rPr lang="es-ES" sz="2400" kern="1200">
                                    <a:effectLst/>
                                    <a:latin typeface="Cambria Math" panose="02040503050406030204" pitchFamily="18" charset="0"/>
                                  </a:rPr>
                                  <m:t>+</m:t>
                                </m:r>
                                <m:f>
                                  <m:fPr>
                                    <m:ctrlPr>
                                      <a:rPr lang="es-ES" sz="2400" i="1" kern="1200">
                                        <a:effectLst/>
                                        <a:latin typeface="Cambria Math" panose="02040503050406030204" pitchFamily="18" charset="0"/>
                                      </a:rPr>
                                    </m:ctrlPr>
                                  </m:fPr>
                                  <m:num>
                                    <m:sSup>
                                      <m:sSupPr>
                                        <m:ctrlPr>
                                          <a:rPr lang="es-ES" sz="2400" i="1" kern="1200">
                                            <a:effectLst/>
                                            <a:latin typeface="Cambria Math" panose="02040503050406030204" pitchFamily="18" charset="0"/>
                                          </a:rPr>
                                        </m:ctrlPr>
                                      </m:sSupPr>
                                      <m:e>
                                        <m:r>
                                          <a:rPr lang="es-ES" sz="2400" kern="1200">
                                            <a:effectLst/>
                                            <a:latin typeface="Cambria Math" panose="02040503050406030204" pitchFamily="18" charset="0"/>
                                          </a:rPr>
                                          <m:t>𝐝</m:t>
                                        </m:r>
                                      </m:e>
                                      <m:sup>
                                        <m:r>
                                          <a:rPr lang="es-ES" sz="2400" kern="1200">
                                            <a:effectLst/>
                                            <a:latin typeface="Cambria Math" panose="02040503050406030204" pitchFamily="18" charset="0"/>
                                          </a:rPr>
                                          <m:t>𝟐</m:t>
                                        </m:r>
                                      </m:sup>
                                    </m:sSup>
                                  </m:num>
                                  <m:den>
                                    <m:r>
                                      <a:rPr lang="es-ES" sz="2400" kern="1200">
                                        <a:effectLst/>
                                        <a:latin typeface="Cambria Math" panose="02040503050406030204" pitchFamily="18" charset="0"/>
                                      </a:rPr>
                                      <m:t>𝟎</m:t>
                                    </m:r>
                                    <m:r>
                                      <a:rPr lang="es-ES" sz="2400" kern="1200">
                                        <a:effectLst/>
                                        <a:latin typeface="Cambria Math" panose="02040503050406030204" pitchFamily="18" charset="0"/>
                                      </a:rPr>
                                      <m:t>.</m:t>
                                    </m:r>
                                    <m:r>
                                      <a:rPr lang="es-ES" sz="2400" kern="1200">
                                        <a:effectLst/>
                                        <a:latin typeface="Cambria Math" panose="02040503050406030204" pitchFamily="18" charset="0"/>
                                      </a:rPr>
                                      <m:t>𝟗𝟓</m:t>
                                    </m:r>
                                    <m:r>
                                      <a:rPr lang="es-ES" sz="2400" kern="1200">
                                        <a:effectLst/>
                                        <a:latin typeface="Cambria Math" panose="02040503050406030204" pitchFamily="18" charset="0"/>
                                      </a:rPr>
                                      <m:t> </m:t>
                                    </m:r>
                                    <m:r>
                                      <a:rPr lang="es-ES" sz="2400" kern="1200">
                                        <a:effectLst/>
                                        <a:latin typeface="Cambria Math" panose="02040503050406030204" pitchFamily="18" charset="0"/>
                                      </a:rPr>
                                      <m:t>𝐩</m:t>
                                    </m:r>
                                  </m:den>
                                </m:f>
                              </m:oMath>
                            </m:oMathPara>
                          </a14:m>
                          <a:endParaRPr lang="es-ES" sz="2400" b="1" dirty="0">
                            <a:solidFill>
                              <a:schemeClr val="tx1"/>
                            </a:solidFill>
                          </a:endParaRPr>
                        </a:p>
                      </a:txBody>
                      <a:tcPr/>
                    </a:tc>
                    <a:extLst>
                      <a:ext uri="{0D108BD9-81ED-4DB2-BD59-A6C34878D82A}">
                        <a16:rowId xmlns:a16="http://schemas.microsoft.com/office/drawing/2014/main" val="10001"/>
                      </a:ext>
                    </a:extLst>
                  </a:tr>
                  <a:tr h="1123361">
                    <a:tc>
                      <a:txBody>
                        <a:bodyPr/>
                        <a:lstStyle/>
                        <a:p>
                          <a:r>
                            <a:rPr lang="es-ES" sz="2000" dirty="0"/>
                            <a:t>Frecuencia de corte Modo TE10</a:t>
                          </a:r>
                          <a:endParaRPr lang="es-ES" sz="2000" b="1"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2400" i="1" kern="1200" smtClean="0">
                                        <a:effectLst/>
                                        <a:latin typeface="Cambria Math" panose="02040503050406030204" pitchFamily="18" charset="0"/>
                                      </a:rPr>
                                    </m:ctrlPr>
                                  </m:sSubPr>
                                  <m:e>
                                    <m:r>
                                      <a:rPr lang="es-ES" sz="2400" kern="1200">
                                        <a:effectLst/>
                                        <a:latin typeface="Cambria Math" panose="02040503050406030204" pitchFamily="18" charset="0"/>
                                      </a:rPr>
                                      <m:t>𝐟𝐜</m:t>
                                    </m:r>
                                  </m:e>
                                  <m:sub>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𝐒𝐈𝐖</m:t>
                                        </m:r>
                                      </m:e>
                                      <m:sub>
                                        <m:r>
                                          <a:rPr lang="es-ES" sz="2400" kern="1200">
                                            <a:effectLst/>
                                            <a:latin typeface="Cambria Math" panose="02040503050406030204" pitchFamily="18" charset="0"/>
                                          </a:rPr>
                                          <m:t>𝟏𝟎</m:t>
                                        </m:r>
                                      </m:sub>
                                    </m:sSub>
                                  </m:sub>
                                </m:sSub>
                                <m:r>
                                  <a:rPr lang="es-ES" sz="2400" kern="1200">
                                    <a:effectLst/>
                                    <a:latin typeface="Cambria Math" panose="02040503050406030204" pitchFamily="18" charset="0"/>
                                  </a:rPr>
                                  <m:t>= </m:t>
                                </m:r>
                                <m:f>
                                  <m:fPr>
                                    <m:ctrlPr>
                                      <a:rPr lang="es-ES" sz="2400" i="1" kern="1200">
                                        <a:effectLst/>
                                        <a:latin typeface="Cambria Math" panose="02040503050406030204" pitchFamily="18" charset="0"/>
                                      </a:rPr>
                                    </m:ctrlPr>
                                  </m:fPr>
                                  <m:num>
                                    <m:r>
                                      <a:rPr lang="es-ES" sz="2400" kern="1200">
                                        <a:effectLst/>
                                        <a:latin typeface="Cambria Math" panose="02040503050406030204" pitchFamily="18" charset="0"/>
                                      </a:rPr>
                                      <m:t>𝐜</m:t>
                                    </m:r>
                                  </m:num>
                                  <m:den>
                                    <m:r>
                                      <a:rPr lang="es-ES" sz="2400" kern="1200">
                                        <a:effectLst/>
                                        <a:latin typeface="Cambria Math" panose="02040503050406030204" pitchFamily="18" charset="0"/>
                                      </a:rPr>
                                      <m:t>𝟐</m:t>
                                    </m:r>
                                    <m:rad>
                                      <m:radPr>
                                        <m:degHide m:val="on"/>
                                        <m:ctrlPr>
                                          <a:rPr lang="es-ES" sz="2400" i="1" kern="1200">
                                            <a:effectLst/>
                                            <a:latin typeface="Cambria Math" panose="02040503050406030204" pitchFamily="18" charset="0"/>
                                          </a:rPr>
                                        </m:ctrlPr>
                                      </m:radPr>
                                      <m:deg/>
                                      <m:e>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𝛜</m:t>
                                            </m:r>
                                          </m:e>
                                          <m:sub>
                                            <m:r>
                                              <a:rPr lang="es-ES" sz="2400" kern="1200">
                                                <a:effectLst/>
                                                <a:latin typeface="Cambria Math" panose="02040503050406030204" pitchFamily="18" charset="0"/>
                                              </a:rPr>
                                              <m:t>𝐫</m:t>
                                            </m:r>
                                          </m:sub>
                                        </m:sSub>
                                      </m:e>
                                    </m:rad>
                                  </m:den>
                                </m:f>
                                <m:sSup>
                                  <m:sSupPr>
                                    <m:ctrlPr>
                                      <a:rPr lang="es-ES" sz="2400" i="1" kern="1200">
                                        <a:effectLst/>
                                        <a:latin typeface="Cambria Math" panose="02040503050406030204" pitchFamily="18" charset="0"/>
                                      </a:rPr>
                                    </m:ctrlPr>
                                  </m:sSupPr>
                                  <m:e>
                                    <m:d>
                                      <m:dPr>
                                        <m:ctrlPr>
                                          <a:rPr lang="es-ES" sz="2400" i="1" kern="1200">
                                            <a:effectLst/>
                                            <a:latin typeface="Cambria Math" panose="02040503050406030204" pitchFamily="18" charset="0"/>
                                          </a:rPr>
                                        </m:ctrlPr>
                                      </m:dPr>
                                      <m:e>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𝐚</m:t>
                                            </m:r>
                                          </m:e>
                                          <m:sub>
                                            <m:r>
                                              <a:rPr lang="es-ES" sz="2400" kern="1200">
                                                <a:effectLst/>
                                                <a:latin typeface="Cambria Math" panose="02040503050406030204" pitchFamily="18" charset="0"/>
                                              </a:rPr>
                                              <m:t>𝐬</m:t>
                                            </m:r>
                                          </m:sub>
                                        </m:sSub>
                                        <m:r>
                                          <a:rPr lang="es-ES" sz="2400" kern="1200">
                                            <a:effectLst/>
                                            <a:latin typeface="Cambria Math" panose="02040503050406030204" pitchFamily="18" charset="0"/>
                                          </a:rPr>
                                          <m:t>−</m:t>
                                        </m:r>
                                        <m:f>
                                          <m:fPr>
                                            <m:ctrlPr>
                                              <a:rPr lang="es-ES" sz="2400" i="1" kern="1200">
                                                <a:effectLst/>
                                                <a:latin typeface="Cambria Math" panose="02040503050406030204" pitchFamily="18" charset="0"/>
                                              </a:rPr>
                                            </m:ctrlPr>
                                          </m:fPr>
                                          <m:num>
                                            <m:sSup>
                                              <m:sSupPr>
                                                <m:ctrlPr>
                                                  <a:rPr lang="es-ES" sz="2400" i="1" kern="1200">
                                                    <a:effectLst/>
                                                    <a:latin typeface="Cambria Math" panose="02040503050406030204" pitchFamily="18" charset="0"/>
                                                  </a:rPr>
                                                </m:ctrlPr>
                                              </m:sSupPr>
                                              <m:e>
                                                <m:r>
                                                  <a:rPr lang="es-ES" sz="2400" kern="1200">
                                                    <a:effectLst/>
                                                    <a:latin typeface="Cambria Math" panose="02040503050406030204" pitchFamily="18" charset="0"/>
                                                  </a:rPr>
                                                  <m:t>𝐝</m:t>
                                                </m:r>
                                              </m:e>
                                              <m:sup>
                                                <m:r>
                                                  <a:rPr lang="es-ES" sz="2400" kern="1200">
                                                    <a:effectLst/>
                                                    <a:latin typeface="Cambria Math" panose="02040503050406030204" pitchFamily="18" charset="0"/>
                                                  </a:rPr>
                                                  <m:t>𝟐</m:t>
                                                </m:r>
                                              </m:sup>
                                            </m:sSup>
                                          </m:num>
                                          <m:den>
                                            <m:r>
                                              <a:rPr lang="es-ES" sz="2400" kern="1200">
                                                <a:effectLst/>
                                                <a:latin typeface="Cambria Math" panose="02040503050406030204" pitchFamily="18" charset="0"/>
                                              </a:rPr>
                                              <m:t>𝟎</m:t>
                                            </m:r>
                                            <m:r>
                                              <a:rPr lang="es-ES" sz="2400" kern="1200">
                                                <a:effectLst/>
                                                <a:latin typeface="Cambria Math" panose="02040503050406030204" pitchFamily="18" charset="0"/>
                                              </a:rPr>
                                              <m:t>.</m:t>
                                            </m:r>
                                            <m:r>
                                              <a:rPr lang="es-ES" sz="2400" kern="1200">
                                                <a:effectLst/>
                                                <a:latin typeface="Cambria Math" panose="02040503050406030204" pitchFamily="18" charset="0"/>
                                              </a:rPr>
                                              <m:t>𝟗𝟓</m:t>
                                            </m:r>
                                            <m:r>
                                              <a:rPr lang="es-ES" sz="2400" kern="1200">
                                                <a:effectLst/>
                                                <a:latin typeface="Cambria Math" panose="02040503050406030204" pitchFamily="18" charset="0"/>
                                              </a:rPr>
                                              <m:t> </m:t>
                                            </m:r>
                                            <m:r>
                                              <a:rPr lang="es-ES" sz="2400" kern="1200">
                                                <a:effectLst/>
                                                <a:latin typeface="Cambria Math" panose="02040503050406030204" pitchFamily="18" charset="0"/>
                                              </a:rPr>
                                              <m:t>𝐩</m:t>
                                            </m:r>
                                          </m:den>
                                        </m:f>
                                      </m:e>
                                    </m:d>
                                  </m:e>
                                  <m:sup>
                                    <m:r>
                                      <a:rPr lang="es-ES" sz="2400" kern="1200">
                                        <a:effectLst/>
                                        <a:latin typeface="Cambria Math" panose="02040503050406030204" pitchFamily="18" charset="0"/>
                                      </a:rPr>
                                      <m:t>−</m:t>
                                    </m:r>
                                    <m:r>
                                      <a:rPr lang="es-ES" sz="2400" kern="1200">
                                        <a:effectLst/>
                                        <a:latin typeface="Cambria Math" panose="02040503050406030204" pitchFamily="18" charset="0"/>
                                      </a:rPr>
                                      <m:t>𝟏</m:t>
                                    </m:r>
                                  </m:sup>
                                </m:sSup>
                              </m:oMath>
                            </m:oMathPara>
                          </a14:m>
                          <a:endParaRPr lang="es-ES" sz="2400" b="1" dirty="0">
                            <a:solidFill>
                              <a:schemeClr val="tx1"/>
                            </a:solidFill>
                          </a:endParaRPr>
                        </a:p>
                      </a:txBody>
                      <a:tcPr/>
                    </a:tc>
                    <a:extLst>
                      <a:ext uri="{0D108BD9-81ED-4DB2-BD59-A6C34878D82A}">
                        <a16:rowId xmlns:a16="http://schemas.microsoft.com/office/drawing/2014/main" val="10002"/>
                      </a:ext>
                    </a:extLst>
                  </a:tr>
                  <a:tr h="1469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Frecuencia de corte Modo TE20</a:t>
                          </a:r>
                        </a:p>
                        <a:p>
                          <a:endParaRPr lang="es-ES" sz="2000" b="1" dirty="0">
                            <a:solidFill>
                              <a:schemeClr val="tx1"/>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2400" i="1" kern="1200" smtClean="0">
                                        <a:effectLst/>
                                        <a:latin typeface="Cambria Math" panose="02040503050406030204" pitchFamily="18" charset="0"/>
                                      </a:rPr>
                                    </m:ctrlPr>
                                  </m:sSubPr>
                                  <m:e>
                                    <m:r>
                                      <a:rPr lang="es-ES" sz="2400" kern="1200">
                                        <a:effectLst/>
                                        <a:latin typeface="Cambria Math" panose="02040503050406030204" pitchFamily="18" charset="0"/>
                                      </a:rPr>
                                      <m:t>𝐟𝐜</m:t>
                                    </m:r>
                                  </m:e>
                                  <m:sub>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𝐒𝐈𝐖</m:t>
                                        </m:r>
                                      </m:e>
                                      <m:sub>
                                        <m:r>
                                          <a:rPr lang="es-ES" sz="2400" kern="1200">
                                            <a:effectLst/>
                                            <a:latin typeface="Cambria Math" panose="02040503050406030204" pitchFamily="18" charset="0"/>
                                          </a:rPr>
                                          <m:t>𝟐𝟎</m:t>
                                        </m:r>
                                      </m:sub>
                                    </m:sSub>
                                  </m:sub>
                                </m:sSub>
                                <m:r>
                                  <a:rPr lang="es-ES" sz="2400" kern="1200">
                                    <a:effectLst/>
                                    <a:latin typeface="Cambria Math" panose="02040503050406030204" pitchFamily="18" charset="0"/>
                                  </a:rPr>
                                  <m:t>= </m:t>
                                </m:r>
                                <m:f>
                                  <m:fPr>
                                    <m:ctrlPr>
                                      <a:rPr lang="es-ES" sz="2400" i="1" kern="1200">
                                        <a:effectLst/>
                                        <a:latin typeface="Cambria Math" panose="02040503050406030204" pitchFamily="18" charset="0"/>
                                      </a:rPr>
                                    </m:ctrlPr>
                                  </m:fPr>
                                  <m:num>
                                    <m:r>
                                      <a:rPr lang="es-ES" sz="2400" kern="1200">
                                        <a:effectLst/>
                                        <a:latin typeface="Cambria Math" panose="02040503050406030204" pitchFamily="18" charset="0"/>
                                      </a:rPr>
                                      <m:t>𝐜</m:t>
                                    </m:r>
                                  </m:num>
                                  <m:den>
                                    <m:rad>
                                      <m:radPr>
                                        <m:degHide m:val="on"/>
                                        <m:ctrlPr>
                                          <a:rPr lang="es-ES" sz="2400" i="1" kern="1200">
                                            <a:effectLst/>
                                            <a:latin typeface="Cambria Math" panose="02040503050406030204" pitchFamily="18" charset="0"/>
                                          </a:rPr>
                                        </m:ctrlPr>
                                      </m:radPr>
                                      <m:deg/>
                                      <m:e>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𝛜</m:t>
                                            </m:r>
                                          </m:e>
                                          <m:sub>
                                            <m:r>
                                              <a:rPr lang="es-ES" sz="2400" kern="1200">
                                                <a:effectLst/>
                                                <a:latin typeface="Cambria Math" panose="02040503050406030204" pitchFamily="18" charset="0"/>
                                              </a:rPr>
                                              <m:t>𝐫</m:t>
                                            </m:r>
                                          </m:sub>
                                        </m:sSub>
                                      </m:e>
                                    </m:rad>
                                  </m:den>
                                </m:f>
                                <m:sSup>
                                  <m:sSupPr>
                                    <m:ctrlPr>
                                      <a:rPr lang="es-ES" sz="2400" i="1" kern="1200">
                                        <a:effectLst/>
                                        <a:latin typeface="Cambria Math" panose="02040503050406030204" pitchFamily="18" charset="0"/>
                                      </a:rPr>
                                    </m:ctrlPr>
                                  </m:sSupPr>
                                  <m:e>
                                    <m:d>
                                      <m:dPr>
                                        <m:ctrlPr>
                                          <a:rPr lang="es-ES" sz="2400" i="1" kern="1200">
                                            <a:effectLst/>
                                            <a:latin typeface="Cambria Math" panose="02040503050406030204" pitchFamily="18" charset="0"/>
                                          </a:rPr>
                                        </m:ctrlPr>
                                      </m:dPr>
                                      <m:e>
                                        <m:sSub>
                                          <m:sSubPr>
                                            <m:ctrlPr>
                                              <a:rPr lang="es-ES" sz="2400" i="1" kern="1200">
                                                <a:effectLst/>
                                                <a:latin typeface="Cambria Math" panose="02040503050406030204" pitchFamily="18" charset="0"/>
                                              </a:rPr>
                                            </m:ctrlPr>
                                          </m:sSubPr>
                                          <m:e>
                                            <m:r>
                                              <a:rPr lang="es-ES" sz="2400" kern="1200">
                                                <a:effectLst/>
                                                <a:latin typeface="Cambria Math" panose="02040503050406030204" pitchFamily="18" charset="0"/>
                                              </a:rPr>
                                              <m:t>𝐚</m:t>
                                            </m:r>
                                          </m:e>
                                          <m:sub>
                                            <m:r>
                                              <a:rPr lang="es-ES" sz="2400" kern="1200">
                                                <a:effectLst/>
                                                <a:latin typeface="Cambria Math" panose="02040503050406030204" pitchFamily="18" charset="0"/>
                                              </a:rPr>
                                              <m:t>𝐬</m:t>
                                            </m:r>
                                          </m:sub>
                                        </m:sSub>
                                        <m:r>
                                          <a:rPr lang="es-ES" sz="2400" kern="1200">
                                            <a:effectLst/>
                                            <a:latin typeface="Cambria Math" panose="02040503050406030204" pitchFamily="18" charset="0"/>
                                          </a:rPr>
                                          <m:t>−</m:t>
                                        </m:r>
                                        <m:f>
                                          <m:fPr>
                                            <m:ctrlPr>
                                              <a:rPr lang="es-ES" sz="2400" i="1" kern="1200">
                                                <a:effectLst/>
                                                <a:latin typeface="Cambria Math" panose="02040503050406030204" pitchFamily="18" charset="0"/>
                                              </a:rPr>
                                            </m:ctrlPr>
                                          </m:fPr>
                                          <m:num>
                                            <m:sSup>
                                              <m:sSupPr>
                                                <m:ctrlPr>
                                                  <a:rPr lang="es-ES" sz="2400" i="1" kern="1200">
                                                    <a:effectLst/>
                                                    <a:latin typeface="Cambria Math" panose="02040503050406030204" pitchFamily="18" charset="0"/>
                                                  </a:rPr>
                                                </m:ctrlPr>
                                              </m:sSupPr>
                                              <m:e>
                                                <m:r>
                                                  <a:rPr lang="es-ES" sz="2400" kern="1200">
                                                    <a:effectLst/>
                                                    <a:latin typeface="Cambria Math" panose="02040503050406030204" pitchFamily="18" charset="0"/>
                                                  </a:rPr>
                                                  <m:t>𝐝</m:t>
                                                </m:r>
                                              </m:e>
                                              <m:sup>
                                                <m:r>
                                                  <a:rPr lang="es-ES" sz="2400" kern="1200">
                                                    <a:effectLst/>
                                                    <a:latin typeface="Cambria Math" panose="02040503050406030204" pitchFamily="18" charset="0"/>
                                                  </a:rPr>
                                                  <m:t>𝟐</m:t>
                                                </m:r>
                                              </m:sup>
                                            </m:sSup>
                                          </m:num>
                                          <m:den>
                                            <m:r>
                                              <a:rPr lang="es-ES" sz="2400" kern="1200">
                                                <a:effectLst/>
                                                <a:latin typeface="Cambria Math" panose="02040503050406030204" pitchFamily="18" charset="0"/>
                                              </a:rPr>
                                              <m:t>𝟏</m:t>
                                            </m:r>
                                            <m:r>
                                              <a:rPr lang="es-ES" sz="2400" kern="1200">
                                                <a:effectLst/>
                                                <a:latin typeface="Cambria Math" panose="02040503050406030204" pitchFamily="18" charset="0"/>
                                              </a:rPr>
                                              <m:t>.</m:t>
                                            </m:r>
                                            <m:r>
                                              <a:rPr lang="es-ES" sz="2400" kern="1200">
                                                <a:effectLst/>
                                                <a:latin typeface="Cambria Math" panose="02040503050406030204" pitchFamily="18" charset="0"/>
                                              </a:rPr>
                                              <m:t>𝟏</m:t>
                                            </m:r>
                                            <m:r>
                                              <a:rPr lang="es-ES" sz="2400" kern="1200">
                                                <a:effectLst/>
                                                <a:latin typeface="Cambria Math" panose="02040503050406030204" pitchFamily="18" charset="0"/>
                                              </a:rPr>
                                              <m:t> </m:t>
                                            </m:r>
                                            <m:r>
                                              <a:rPr lang="es-ES" sz="2400" kern="1200">
                                                <a:effectLst/>
                                                <a:latin typeface="Cambria Math" panose="02040503050406030204" pitchFamily="18" charset="0"/>
                                              </a:rPr>
                                              <m:t>𝐩</m:t>
                                            </m:r>
                                          </m:den>
                                        </m:f>
                                        <m:r>
                                          <a:rPr lang="es-ES" sz="2400" kern="1200">
                                            <a:effectLst/>
                                            <a:latin typeface="Cambria Math" panose="02040503050406030204" pitchFamily="18" charset="0"/>
                                          </a:rPr>
                                          <m:t>−</m:t>
                                        </m:r>
                                        <m:f>
                                          <m:fPr>
                                            <m:ctrlPr>
                                              <a:rPr lang="es-ES" sz="2400" i="1" kern="1200">
                                                <a:effectLst/>
                                                <a:latin typeface="Cambria Math" panose="02040503050406030204" pitchFamily="18" charset="0"/>
                                              </a:rPr>
                                            </m:ctrlPr>
                                          </m:fPr>
                                          <m:num>
                                            <m:sSup>
                                              <m:sSupPr>
                                                <m:ctrlPr>
                                                  <a:rPr lang="es-ES" sz="2400" i="1" kern="1200">
                                                    <a:effectLst/>
                                                    <a:latin typeface="Cambria Math" panose="02040503050406030204" pitchFamily="18" charset="0"/>
                                                  </a:rPr>
                                                </m:ctrlPr>
                                              </m:sSupPr>
                                              <m:e>
                                                <m:r>
                                                  <a:rPr lang="es-ES" sz="2400" kern="1200">
                                                    <a:effectLst/>
                                                    <a:latin typeface="Cambria Math" panose="02040503050406030204" pitchFamily="18" charset="0"/>
                                                  </a:rPr>
                                                  <m:t>𝐝</m:t>
                                                </m:r>
                                              </m:e>
                                              <m:sup>
                                                <m:r>
                                                  <a:rPr lang="es-ES" sz="2400" kern="1200">
                                                    <a:effectLst/>
                                                    <a:latin typeface="Cambria Math" panose="02040503050406030204" pitchFamily="18" charset="0"/>
                                                  </a:rPr>
                                                  <m:t>𝟑</m:t>
                                                </m:r>
                                              </m:sup>
                                            </m:sSup>
                                          </m:num>
                                          <m:den>
                                            <m:r>
                                              <a:rPr lang="es-ES" sz="2400" kern="1200">
                                                <a:effectLst/>
                                                <a:latin typeface="Cambria Math" panose="02040503050406030204" pitchFamily="18" charset="0"/>
                                              </a:rPr>
                                              <m:t>𝟔</m:t>
                                            </m:r>
                                            <m:r>
                                              <a:rPr lang="es-ES" sz="2400" kern="1200">
                                                <a:effectLst/>
                                                <a:latin typeface="Cambria Math" panose="02040503050406030204" pitchFamily="18" charset="0"/>
                                              </a:rPr>
                                              <m:t>.</m:t>
                                            </m:r>
                                            <m:r>
                                              <a:rPr lang="es-ES" sz="2400" kern="1200">
                                                <a:effectLst/>
                                                <a:latin typeface="Cambria Math" panose="02040503050406030204" pitchFamily="18" charset="0"/>
                                              </a:rPr>
                                              <m:t>𝟔</m:t>
                                            </m:r>
                                            <m:r>
                                              <a:rPr lang="es-ES" sz="2400" kern="1200">
                                                <a:effectLst/>
                                                <a:latin typeface="Cambria Math" panose="02040503050406030204" pitchFamily="18" charset="0"/>
                                              </a:rPr>
                                              <m:t> </m:t>
                                            </m:r>
                                            <m:sSup>
                                              <m:sSupPr>
                                                <m:ctrlPr>
                                                  <a:rPr lang="es-ES" sz="2400" i="1" kern="1200">
                                                    <a:effectLst/>
                                                    <a:latin typeface="Cambria Math" panose="02040503050406030204" pitchFamily="18" charset="0"/>
                                                  </a:rPr>
                                                </m:ctrlPr>
                                              </m:sSupPr>
                                              <m:e>
                                                <m:r>
                                                  <a:rPr lang="es-ES" sz="2400" kern="1200">
                                                    <a:effectLst/>
                                                    <a:latin typeface="Cambria Math" panose="02040503050406030204" pitchFamily="18" charset="0"/>
                                                  </a:rPr>
                                                  <m:t>𝐩</m:t>
                                                </m:r>
                                              </m:e>
                                              <m:sup>
                                                <m:r>
                                                  <a:rPr lang="es-ES" sz="2400" kern="1200">
                                                    <a:effectLst/>
                                                    <a:latin typeface="Cambria Math" panose="02040503050406030204" pitchFamily="18" charset="0"/>
                                                  </a:rPr>
                                                  <m:t>𝟐</m:t>
                                                </m:r>
                                              </m:sup>
                                            </m:sSup>
                                          </m:den>
                                        </m:f>
                                      </m:e>
                                    </m:d>
                                  </m:e>
                                  <m:sup>
                                    <m:r>
                                      <a:rPr lang="es-ES" sz="2400" kern="1200">
                                        <a:effectLst/>
                                        <a:latin typeface="Cambria Math" panose="02040503050406030204" pitchFamily="18" charset="0"/>
                                      </a:rPr>
                                      <m:t>−</m:t>
                                    </m:r>
                                    <m:r>
                                      <a:rPr lang="es-ES" sz="2400" kern="1200">
                                        <a:effectLst/>
                                        <a:latin typeface="Cambria Math" panose="02040503050406030204" pitchFamily="18" charset="0"/>
                                      </a:rPr>
                                      <m:t>𝟏</m:t>
                                    </m:r>
                                  </m:sup>
                                </m:sSup>
                              </m:oMath>
                            </m:oMathPara>
                          </a14:m>
                          <a:endParaRPr lang="es-ES" sz="2400" b="1" dirty="0">
                            <a:solidFill>
                              <a:schemeClr val="tx1"/>
                            </a:solidFill>
                          </a:endParaRPr>
                        </a:p>
                      </a:txBody>
                      <a:tcPr/>
                    </a:tc>
                    <a:extLst>
                      <a:ext uri="{0D108BD9-81ED-4DB2-BD59-A6C34878D82A}">
                        <a16:rowId xmlns:a16="http://schemas.microsoft.com/office/drawing/2014/main" val="10003"/>
                      </a:ext>
                    </a:extLst>
                  </a:tr>
                </a:tbl>
              </a:graphicData>
            </a:graphic>
          </p:graphicFrame>
        </mc:Choice>
        <mc:Fallback xmlns="">
          <p:graphicFrame>
            <p:nvGraphicFramePr>
              <p:cNvPr id="7" name="Tabla 2">
                <a:extLst>
                  <a:ext uri="{FF2B5EF4-FFF2-40B4-BE49-F238E27FC236}">
                    <a16:creationId xmlns:a16="http://schemas.microsoft.com/office/drawing/2014/main" id="{5B6DDEA2-6B41-4566-B873-A6CD4B79FF1F}"/>
                  </a:ext>
                </a:extLst>
              </p:cNvPr>
              <p:cNvGraphicFramePr>
                <a:graphicFrameLocks noGrp="1"/>
              </p:cNvGraphicFramePr>
              <p:nvPr>
                <p:extLst>
                  <p:ext uri="{D42A27DB-BD31-4B8C-83A1-F6EECF244321}">
                    <p14:modId xmlns:p14="http://schemas.microsoft.com/office/powerpoint/2010/main" val="191147098"/>
                  </p:ext>
                </p:extLst>
              </p:nvPr>
            </p:nvGraphicFramePr>
            <p:xfrm>
              <a:off x="5014924" y="828870"/>
              <a:ext cx="7099265" cy="4957684"/>
            </p:xfrm>
            <a:graphic>
              <a:graphicData uri="http://schemas.openxmlformats.org/drawingml/2006/table">
                <a:tbl>
                  <a:tblPr firstRow="1" bandRow="1">
                    <a:tableStyleId>{9D7B26C5-4107-4FEC-AEDC-1716B250A1EF}</a:tableStyleId>
                  </a:tblPr>
                  <a:tblGrid>
                    <a:gridCol w="2596118">
                      <a:extLst>
                        <a:ext uri="{9D8B030D-6E8A-4147-A177-3AD203B41FA5}">
                          <a16:colId xmlns:a16="http://schemas.microsoft.com/office/drawing/2014/main" val="20000"/>
                        </a:ext>
                      </a:extLst>
                    </a:gridCol>
                    <a:gridCol w="4503147">
                      <a:extLst>
                        <a:ext uri="{9D8B030D-6E8A-4147-A177-3AD203B41FA5}">
                          <a16:colId xmlns:a16="http://schemas.microsoft.com/office/drawing/2014/main" val="20001"/>
                        </a:ext>
                      </a:extLst>
                    </a:gridCol>
                  </a:tblGrid>
                  <a:tr h="1469010">
                    <a:tc>
                      <a:txBody>
                        <a:bodyPr/>
                        <a:lstStyle/>
                        <a:p>
                          <a:pPr marL="0" algn="l" defTabSz="914400" rtl="0" eaLnBrk="1" latinLnBrk="0" hangingPunct="1"/>
                          <a:r>
                            <a:rPr lang="es-ES" sz="2000" kern="1200" dirty="0">
                              <a:effectLst/>
                            </a:rPr>
                            <a:t>Distancia central entre los arreglos de vías metálicas</a:t>
                          </a:r>
                          <a:endParaRPr lang="es-ES" sz="2000" b="1" kern="1200" dirty="0">
                            <a:solidFill>
                              <a:schemeClr val="tx1"/>
                            </a:solidFill>
                            <a:effectLst/>
                            <a:latin typeface="+mn-lt"/>
                            <a:ea typeface="+mn-ea"/>
                            <a:cs typeface="+mn-cs"/>
                          </a:endParaRPr>
                        </a:p>
                      </a:txBody>
                      <a:tcPr/>
                    </a:tc>
                    <a:tc>
                      <a:txBody>
                        <a:bodyPr/>
                        <a:lstStyle/>
                        <a:p>
                          <a:endParaRPr lang="es-EC"/>
                        </a:p>
                      </a:txBody>
                      <a:tcPr>
                        <a:blipFill>
                          <a:blip r:embed="rId5"/>
                          <a:stretch>
                            <a:fillRect l="-57568" t="-39004" r="-135" b="-238589"/>
                          </a:stretch>
                        </a:blipFill>
                      </a:tcPr>
                    </a:tc>
                    <a:extLst>
                      <a:ext uri="{0D108BD9-81ED-4DB2-BD59-A6C34878D82A}">
                        <a16:rowId xmlns:a16="http://schemas.microsoft.com/office/drawing/2014/main" val="10000"/>
                      </a:ext>
                    </a:extLst>
                  </a:tr>
                  <a:tr h="896303">
                    <a:tc>
                      <a:txBody>
                        <a:bodyPr/>
                        <a:lstStyle/>
                        <a:p>
                          <a:r>
                            <a:rPr lang="es-ES" sz="2000" kern="1200" dirty="0">
                              <a:effectLst/>
                            </a:rPr>
                            <a:t>Anchura SIW </a:t>
                          </a:r>
                          <a:endParaRPr lang="es-ES" sz="2000" b="1" dirty="0">
                            <a:solidFill>
                              <a:schemeClr val="tx1"/>
                            </a:solidFill>
                          </a:endParaRPr>
                        </a:p>
                      </a:txBody>
                      <a:tcPr/>
                    </a:tc>
                    <a:tc>
                      <a:txBody>
                        <a:bodyPr/>
                        <a:lstStyle/>
                        <a:p>
                          <a:endParaRPr lang="es-EC"/>
                        </a:p>
                      </a:txBody>
                      <a:tcPr>
                        <a:blipFill>
                          <a:blip r:embed="rId5"/>
                          <a:stretch>
                            <a:fillRect l="-57568" t="-226351" r="-135" b="-288514"/>
                          </a:stretch>
                        </a:blipFill>
                      </a:tcPr>
                    </a:tc>
                    <a:extLst>
                      <a:ext uri="{0D108BD9-81ED-4DB2-BD59-A6C34878D82A}">
                        <a16:rowId xmlns:a16="http://schemas.microsoft.com/office/drawing/2014/main" val="10001"/>
                      </a:ext>
                    </a:extLst>
                  </a:tr>
                  <a:tr h="1123361">
                    <a:tc>
                      <a:txBody>
                        <a:bodyPr/>
                        <a:lstStyle/>
                        <a:p>
                          <a:r>
                            <a:rPr lang="es-ES" sz="2000" dirty="0"/>
                            <a:t>Frecuencia de corte Modo TE10</a:t>
                          </a:r>
                          <a:endParaRPr lang="es-ES" sz="2000" b="1" dirty="0">
                            <a:solidFill>
                              <a:schemeClr val="tx1"/>
                            </a:solidFill>
                          </a:endParaRPr>
                        </a:p>
                      </a:txBody>
                      <a:tcPr/>
                    </a:tc>
                    <a:tc>
                      <a:txBody>
                        <a:bodyPr/>
                        <a:lstStyle/>
                        <a:p>
                          <a:endParaRPr lang="es-EC"/>
                        </a:p>
                      </a:txBody>
                      <a:tcPr>
                        <a:blipFill>
                          <a:blip r:embed="rId5"/>
                          <a:stretch>
                            <a:fillRect l="-57568" t="-261081" r="-135" b="-130811"/>
                          </a:stretch>
                        </a:blipFill>
                      </a:tcPr>
                    </a:tc>
                    <a:extLst>
                      <a:ext uri="{0D108BD9-81ED-4DB2-BD59-A6C34878D82A}">
                        <a16:rowId xmlns:a16="http://schemas.microsoft.com/office/drawing/2014/main" val="10002"/>
                      </a:ext>
                    </a:extLst>
                  </a:tr>
                  <a:tr h="1469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dirty="0"/>
                            <a:t>Frecuencia de corte Modo TE20</a:t>
                          </a:r>
                        </a:p>
                        <a:p>
                          <a:endParaRPr lang="es-ES" sz="2000" b="1" dirty="0">
                            <a:solidFill>
                              <a:schemeClr val="tx1"/>
                            </a:solidFill>
                          </a:endParaRPr>
                        </a:p>
                      </a:txBody>
                      <a:tcPr/>
                    </a:tc>
                    <a:tc>
                      <a:txBody>
                        <a:bodyPr/>
                        <a:lstStyle/>
                        <a:p>
                          <a:endParaRPr lang="es-EC"/>
                        </a:p>
                      </a:txBody>
                      <a:tcPr>
                        <a:blipFill>
                          <a:blip r:embed="rId5"/>
                          <a:stretch>
                            <a:fillRect l="-57568" t="-277178" r="-135" b="-415"/>
                          </a:stretch>
                        </a:blipFill>
                      </a:tcPr>
                    </a:tc>
                    <a:extLst>
                      <a:ext uri="{0D108BD9-81ED-4DB2-BD59-A6C34878D82A}">
                        <a16:rowId xmlns:a16="http://schemas.microsoft.com/office/drawing/2014/main" val="10003"/>
                      </a:ext>
                    </a:extLst>
                  </a:tr>
                </a:tbl>
              </a:graphicData>
            </a:graphic>
          </p:graphicFrame>
        </mc:Fallback>
      </mc:AlternateContent>
      <p:pic>
        <p:nvPicPr>
          <p:cNvPr id="8" name="Imagen 3">
            <a:extLst>
              <a:ext uri="{FF2B5EF4-FFF2-40B4-BE49-F238E27FC236}">
                <a16:creationId xmlns:a16="http://schemas.microsoft.com/office/drawing/2014/main" id="{FB6BB61E-F1DA-41BC-92D8-D1D1BB0CFF2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77811" y="550327"/>
            <a:ext cx="4594078" cy="2736962"/>
          </a:xfrm>
          <a:prstGeom prst="rect">
            <a:avLst/>
          </a:prstGeom>
          <a:noFill/>
          <a:ln>
            <a:noFill/>
          </a:ln>
        </p:spPr>
      </p:pic>
      <mc:AlternateContent xmlns:mc="http://schemas.openxmlformats.org/markup-compatibility/2006" xmlns:a14="http://schemas.microsoft.com/office/drawing/2010/main">
        <mc:Choice Requires="a14">
          <p:sp>
            <p:nvSpPr>
              <p:cNvPr id="9" name="CuadroTexto 10">
                <a:extLst>
                  <a:ext uri="{FF2B5EF4-FFF2-40B4-BE49-F238E27FC236}">
                    <a16:creationId xmlns:a16="http://schemas.microsoft.com/office/drawing/2014/main" id="{3CA87F34-5302-4A0F-8014-6846BAD86B4F}"/>
                  </a:ext>
                </a:extLst>
              </p:cNvPr>
              <p:cNvSpPr txBox="1"/>
              <p:nvPr/>
            </p:nvSpPr>
            <p:spPr>
              <a:xfrm>
                <a:off x="63319" y="4807913"/>
                <a:ext cx="4951605" cy="1477328"/>
              </a:xfrm>
              <a:prstGeom prst="rect">
                <a:avLst/>
              </a:prstGeom>
              <a:noFill/>
            </p:spPr>
            <p:txBody>
              <a:bodyPr wrap="square" rtlCol="0">
                <a:spAutoFit/>
              </a:bodyPr>
              <a:lstStyle/>
              <a:p>
                <a:pPr algn="just"/>
                <a:r>
                  <a:rPr lang="es-ES" dirty="0"/>
                  <a:t> p y d -&gt;  pérdidas de radiación y las pérdidas de retorno</a:t>
                </a:r>
              </a:p>
              <a:p>
                <a:pPr algn="just"/>
                <a:r>
                  <a:rPr lang="es-ES" dirty="0"/>
                  <a:t> ancho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𝑎</m:t>
                        </m:r>
                      </m:e>
                      <m:sub>
                        <m:r>
                          <a:rPr lang="es-EC" b="0" i="1" smtClean="0">
                            <a:latin typeface="Cambria Math" panose="02040503050406030204" pitchFamily="18" charset="0"/>
                          </a:rPr>
                          <m:t>𝑠</m:t>
                        </m:r>
                      </m:sub>
                    </m:sSub>
                  </m:oMath>
                </a14:m>
                <a:r>
                  <a:rPr lang="es-ES" dirty="0"/>
                  <a:t> -&gt; frecuencia de corte a la que trabaja el dispositivo y la constante de propagación en el modo fundamental.</a:t>
                </a:r>
                <a:endParaRPr lang="es-EC" dirty="0"/>
              </a:p>
            </p:txBody>
          </p:sp>
        </mc:Choice>
        <mc:Fallback xmlns="">
          <p:sp>
            <p:nvSpPr>
              <p:cNvPr id="9" name="CuadroTexto 10">
                <a:extLst>
                  <a:ext uri="{FF2B5EF4-FFF2-40B4-BE49-F238E27FC236}">
                    <a16:creationId xmlns:a16="http://schemas.microsoft.com/office/drawing/2014/main" id="{3CA87F34-5302-4A0F-8014-6846BAD86B4F}"/>
                  </a:ext>
                </a:extLst>
              </p:cNvPr>
              <p:cNvSpPr txBox="1">
                <a:spLocks noRot="1" noChangeAspect="1" noMove="1" noResize="1" noEditPoints="1" noAdjustHandles="1" noChangeArrowheads="1" noChangeShapeType="1" noTextEdit="1"/>
              </p:cNvSpPr>
              <p:nvPr/>
            </p:nvSpPr>
            <p:spPr>
              <a:xfrm>
                <a:off x="63319" y="4807913"/>
                <a:ext cx="4951605" cy="1477328"/>
              </a:xfrm>
              <a:prstGeom prst="rect">
                <a:avLst/>
              </a:prstGeom>
              <a:blipFill>
                <a:blip r:embed="rId7"/>
                <a:stretch>
                  <a:fillRect l="-984" t="-2479" r="-984" b="-5785"/>
                </a:stretch>
              </a:blipFill>
            </p:spPr>
            <p:txBody>
              <a:bodyPr/>
              <a:lstStyle/>
              <a:p>
                <a:r>
                  <a:rPr lang="es-EC">
                    <a:noFill/>
                  </a:rPr>
                  <a:t> </a:t>
                </a:r>
              </a:p>
            </p:txBody>
          </p:sp>
        </mc:Fallback>
      </mc:AlternateContent>
    </p:spTree>
    <p:extLst>
      <p:ext uri="{BB962C8B-B14F-4D97-AF65-F5344CB8AC3E}">
        <p14:creationId xmlns:p14="http://schemas.microsoft.com/office/powerpoint/2010/main" val="559290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087879" y="2474976"/>
            <a:ext cx="8341939"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6000" b="1" dirty="0">
                <a:latin typeface="Rockwell (Body)"/>
              </a:rPr>
              <a:t>ACOPLADOR DIRECCIONAL</a:t>
            </a:r>
            <a:endParaRPr lang="es-ES" sz="6000" b="1" dirty="0">
              <a:latin typeface="Rockwell (Body)"/>
            </a:endParaRPr>
          </a:p>
        </p:txBody>
      </p:sp>
    </p:spTree>
    <p:extLst>
      <p:ext uri="{BB962C8B-B14F-4D97-AF65-F5344CB8AC3E}">
        <p14:creationId xmlns:p14="http://schemas.microsoft.com/office/powerpoint/2010/main" val="361255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graphicFrame>
        <p:nvGraphicFramePr>
          <p:cNvPr id="3" name="Content Placeholder 3">
            <a:extLst>
              <a:ext uri="{FF2B5EF4-FFF2-40B4-BE49-F238E27FC236}">
                <a16:creationId xmlns:a16="http://schemas.microsoft.com/office/drawing/2014/main" id="{8FF2723B-199D-4D5D-8624-3EEA081FF9DA}"/>
              </a:ext>
            </a:extLst>
          </p:cNvPr>
          <p:cNvGraphicFramePr>
            <a:graphicFrameLocks/>
          </p:cNvGraphicFramePr>
          <p:nvPr>
            <p:extLst>
              <p:ext uri="{D42A27DB-BD31-4B8C-83A1-F6EECF244321}">
                <p14:modId xmlns:p14="http://schemas.microsoft.com/office/powerpoint/2010/main" val="1422019314"/>
              </p:ext>
            </p:extLst>
          </p:nvPr>
        </p:nvGraphicFramePr>
        <p:xfrm>
          <a:off x="359281" y="1286256"/>
          <a:ext cx="5736719" cy="325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14">
            <a:extLst>
              <a:ext uri="{FF2B5EF4-FFF2-40B4-BE49-F238E27FC236}">
                <a16:creationId xmlns:a16="http://schemas.microsoft.com/office/drawing/2014/main" id="{9AB2B470-373D-41AD-B1AB-DCD4BCC49E75}"/>
              </a:ext>
            </a:extLst>
          </p:cNvPr>
          <p:cNvPicPr/>
          <p:nvPr/>
        </p:nvPicPr>
        <p:blipFill>
          <a:blip r:embed="rId9"/>
          <a:stretch>
            <a:fillRect/>
          </a:stretch>
        </p:blipFill>
        <p:spPr>
          <a:xfrm>
            <a:off x="6917054" y="1286256"/>
            <a:ext cx="5000625" cy="3716274"/>
          </a:xfrm>
          <a:prstGeom prst="rect">
            <a:avLst/>
          </a:prstGeom>
        </p:spPr>
      </p:pic>
    </p:spTree>
    <p:extLst>
      <p:ext uri="{BB962C8B-B14F-4D97-AF65-F5344CB8AC3E}">
        <p14:creationId xmlns:p14="http://schemas.microsoft.com/office/powerpoint/2010/main" val="1020162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Rectángulo 3">
            <a:extLst>
              <a:ext uri="{FF2B5EF4-FFF2-40B4-BE49-F238E27FC236}">
                <a16:creationId xmlns:a16="http://schemas.microsoft.com/office/drawing/2014/main" id="{9F0924EA-BC4F-49FA-ACFA-F4546D612469}"/>
              </a:ext>
            </a:extLst>
          </p:cNvPr>
          <p:cNvSpPr/>
          <p:nvPr/>
        </p:nvSpPr>
        <p:spPr>
          <a:xfrm>
            <a:off x="404001" y="864000"/>
            <a:ext cx="4945302"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000" dirty="0">
                <a:latin typeface="Rockwell (Body)"/>
                <a:ea typeface="Calibri" panose="020F0502020204030204" pitchFamily="34" charset="0"/>
              </a:rPr>
              <a:t>El acoplador direccional cumple con las características de ser simétrico, recíproco y sin pérdidas, por tal motivo la matriz S es igual a su transpuesta.</a:t>
            </a:r>
            <a:endParaRPr lang="es-ES" sz="2000" dirty="0">
              <a:latin typeface="Rockwell (Body)"/>
            </a:endParaRPr>
          </a:p>
        </p:txBody>
      </p:sp>
      <mc:AlternateContent xmlns:mc="http://schemas.openxmlformats.org/markup-compatibility/2006" xmlns:a14="http://schemas.microsoft.com/office/drawing/2010/main">
        <mc:Choice Requires="a14">
          <p:sp>
            <p:nvSpPr>
              <p:cNvPr id="4" name="Rectángulo 6">
                <a:extLst>
                  <a:ext uri="{FF2B5EF4-FFF2-40B4-BE49-F238E27FC236}">
                    <a16:creationId xmlns:a16="http://schemas.microsoft.com/office/drawing/2014/main" id="{07366B0D-84DC-4B81-850D-2544A908B378}"/>
                  </a:ext>
                </a:extLst>
              </p:cNvPr>
              <p:cNvSpPr/>
              <p:nvPr/>
            </p:nvSpPr>
            <p:spPr>
              <a:xfrm>
                <a:off x="2407009" y="4199593"/>
                <a:ext cx="8996517" cy="6636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C" b="0" i="1" smtClean="0">
                              <a:latin typeface="Cambria Math" panose="02040503050406030204" pitchFamily="18" charset="0"/>
                            </a:rPr>
                          </m:ctrlPr>
                        </m:dPr>
                        <m:e>
                          <m:r>
                            <a:rPr lang="es-EC" b="0" i="1" smtClean="0">
                              <a:latin typeface="Cambria Math" panose="02040503050406030204" pitchFamily="18" charset="0"/>
                            </a:rPr>
                            <m:t>𝐷𝑖𝑟𝑒𝑐𝑡𝑖𝑣𝑖𝑑𝑎𝑑</m:t>
                          </m:r>
                        </m:e>
                      </m:d>
                      <m:r>
                        <a:rPr lang="es-EC" b="0" i="1" smtClean="0">
                          <a:latin typeface="Cambria Math" panose="02040503050406030204" pitchFamily="18" charset="0"/>
                        </a:rPr>
                        <m:t>           </m:t>
                      </m:r>
                      <m:r>
                        <a:rPr lang="es-ES" i="1">
                          <a:latin typeface="Cambria Math" panose="02040503050406030204" pitchFamily="18" charset="0"/>
                        </a:rPr>
                        <m:t>𝐷</m:t>
                      </m:r>
                      <m:r>
                        <a:rPr lang="es-ES" i="1">
                          <a:latin typeface="Cambria Math" panose="02040503050406030204" pitchFamily="18" charset="0"/>
                        </a:rPr>
                        <m:t>=10</m:t>
                      </m:r>
                      <m:func>
                        <m:funcPr>
                          <m:ctrlPr>
                            <a:rPr lang="es-EC" i="1">
                              <a:latin typeface="Cambria Math" panose="02040503050406030204" pitchFamily="18" charset="0"/>
                            </a:rPr>
                          </m:ctrlPr>
                        </m:funcPr>
                        <m:fName>
                          <m:r>
                            <m:rPr>
                              <m:sty m:val="p"/>
                            </m:rPr>
                            <a:rPr lang="es-ES">
                              <a:latin typeface="Cambria Math" panose="02040503050406030204" pitchFamily="18" charset="0"/>
                            </a:rPr>
                            <m:t>log</m:t>
                          </m:r>
                        </m:fName>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3</m:t>
                                  </m:r>
                                </m:sub>
                              </m:sSub>
                            </m:num>
                            <m:den>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4</m:t>
                                  </m:r>
                                </m:sub>
                              </m:sSub>
                            </m:den>
                          </m:f>
                          <m:r>
                            <a:rPr lang="es-ES" i="1">
                              <a:latin typeface="Cambria Math" panose="02040503050406030204" pitchFamily="18" charset="0"/>
                            </a:rPr>
                            <m:t> </m:t>
                          </m:r>
                        </m:e>
                      </m:func>
                      <m:r>
                        <a:rPr lang="es-ES" i="1">
                          <a:latin typeface="Cambria Math" panose="02040503050406030204" pitchFamily="18" charset="0"/>
                        </a:rPr>
                        <m:t>= 20</m:t>
                      </m:r>
                      <m:func>
                        <m:funcPr>
                          <m:ctrlPr>
                            <a:rPr lang="es-EC" i="1">
                              <a:latin typeface="Cambria Math" panose="02040503050406030204" pitchFamily="18" charset="0"/>
                            </a:rPr>
                          </m:ctrlPr>
                        </m:funcPr>
                        <m:fName>
                          <m:r>
                            <m:rPr>
                              <m:sty m:val="p"/>
                            </m:rPr>
                            <a:rPr lang="es-ES">
                              <a:latin typeface="Cambria Math" panose="02040503050406030204" pitchFamily="18" charset="0"/>
                            </a:rPr>
                            <m:t>log</m:t>
                          </m:r>
                        </m:fName>
                        <m:e>
                          <m:f>
                            <m:fPr>
                              <m:ctrlPr>
                                <a:rPr lang="es-EC" i="1">
                                  <a:latin typeface="Cambria Math" panose="02040503050406030204" pitchFamily="18" charset="0"/>
                                </a:rPr>
                              </m:ctrlPr>
                            </m:fPr>
                            <m:num>
                              <m:r>
                                <a:rPr lang="es-ES" i="1">
                                  <a:latin typeface="Cambria Math" panose="02040503050406030204" pitchFamily="18" charset="0"/>
                                </a:rPr>
                                <m:t>𝛽</m:t>
                              </m:r>
                            </m:num>
                            <m:den>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14</m:t>
                                      </m:r>
                                    </m:sub>
                                  </m:sSub>
                                </m:e>
                              </m:d>
                            </m:den>
                          </m:f>
                        </m:e>
                      </m:func>
                      <m:r>
                        <a:rPr lang="es-ES" i="1">
                          <a:latin typeface="Cambria Math" panose="02040503050406030204" pitchFamily="18" charset="0"/>
                        </a:rPr>
                        <m:t> </m:t>
                      </m:r>
                      <m:r>
                        <a:rPr lang="es-ES" i="1">
                          <a:latin typeface="Cambria Math" panose="02040503050406030204" pitchFamily="18" charset="0"/>
                        </a:rPr>
                        <m:t>𝑑𝐵</m:t>
                      </m:r>
                    </m:oMath>
                  </m:oMathPara>
                </a14:m>
                <a:endParaRPr lang="es-ES" dirty="0"/>
              </a:p>
            </p:txBody>
          </p:sp>
        </mc:Choice>
        <mc:Fallback xmlns="">
          <p:sp>
            <p:nvSpPr>
              <p:cNvPr id="4" name="Rectángulo 6">
                <a:extLst>
                  <a:ext uri="{FF2B5EF4-FFF2-40B4-BE49-F238E27FC236}">
                    <a16:creationId xmlns:a16="http://schemas.microsoft.com/office/drawing/2014/main" id="{07366B0D-84DC-4B81-850D-2544A908B378}"/>
                  </a:ext>
                </a:extLst>
              </p:cNvPr>
              <p:cNvSpPr>
                <a:spLocks noRot="1" noChangeAspect="1" noMove="1" noResize="1" noEditPoints="1" noAdjustHandles="1" noChangeArrowheads="1" noChangeShapeType="1" noTextEdit="1"/>
              </p:cNvSpPr>
              <p:nvPr/>
            </p:nvSpPr>
            <p:spPr>
              <a:xfrm>
                <a:off x="2407009" y="4199593"/>
                <a:ext cx="8996517" cy="663643"/>
              </a:xfrm>
              <a:prstGeom prst="rect">
                <a:avLst/>
              </a:prstGeom>
              <a:blipFill>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7">
                <a:extLst>
                  <a:ext uri="{FF2B5EF4-FFF2-40B4-BE49-F238E27FC236}">
                    <a16:creationId xmlns:a16="http://schemas.microsoft.com/office/drawing/2014/main" id="{C3803A91-5162-4CFD-A544-A9D230238230}"/>
                  </a:ext>
                </a:extLst>
              </p:cNvPr>
              <p:cNvSpPr/>
              <p:nvPr/>
            </p:nvSpPr>
            <p:spPr>
              <a:xfrm>
                <a:off x="7603025" y="990125"/>
                <a:ext cx="3899427" cy="1440587"/>
              </a:xfrm>
              <a:prstGeom prst="rect">
                <a:avLst/>
              </a:prstGeom>
            </p:spPr>
            <p:txBody>
              <a:bodyPr wrap="square">
                <a:spAutoFit/>
              </a:bodyPr>
              <a:lstStyle/>
              <a:p>
                <a:r>
                  <a:rPr lang="es-EC" dirty="0"/>
                  <a:t> </a:t>
                </a:r>
                <a14:m>
                  <m:oMath xmlns:m="http://schemas.openxmlformats.org/officeDocument/2006/math">
                    <m:d>
                      <m:dPr>
                        <m:begChr m:val="["/>
                        <m:endChr m:val="]"/>
                        <m:ctrlPr>
                          <a:rPr lang="es-EC" i="1">
                            <a:latin typeface="Cambria Math" panose="02040503050406030204" pitchFamily="18" charset="0"/>
                          </a:rPr>
                        </m:ctrlPr>
                      </m:dPr>
                      <m:e>
                        <m:r>
                          <a:rPr lang="es-ES" i="1">
                            <a:latin typeface="Cambria Math" panose="02040503050406030204" pitchFamily="18" charset="0"/>
                          </a:rPr>
                          <m:t>𝑆</m:t>
                        </m:r>
                      </m:e>
                    </m:d>
                    <m:r>
                      <a:rPr lang="es-ES" i="1">
                        <a:latin typeface="Cambria Math" panose="02040503050406030204" pitchFamily="18" charset="0"/>
                      </a:rPr>
                      <m:t>=</m:t>
                    </m:r>
                    <m:d>
                      <m:dPr>
                        <m:begChr m:val="["/>
                        <m:endChr m:val="]"/>
                        <m:ctrlPr>
                          <a:rPr lang="es-EC" i="1">
                            <a:latin typeface="Cambria Math" panose="02040503050406030204" pitchFamily="18" charset="0"/>
                          </a:rPr>
                        </m:ctrlPr>
                      </m:dPr>
                      <m:e>
                        <m:m>
                          <m:mPr>
                            <m:mcs>
                              <m:mc>
                                <m:mcPr>
                                  <m:count m:val="2"/>
                                  <m:mcJc m:val="center"/>
                                </m:mcPr>
                              </m:mc>
                            </m:mcs>
                            <m:ctrlPr>
                              <a:rPr lang="es-EC" i="1">
                                <a:latin typeface="Cambria Math" panose="02040503050406030204" pitchFamily="18" charset="0"/>
                              </a:rPr>
                            </m:ctrlPr>
                          </m:mPr>
                          <m:mr>
                            <m:e>
                              <m:m>
                                <m:mPr>
                                  <m:mcs>
                                    <m:mc>
                                      <m:mcPr>
                                        <m:count m:val="2"/>
                                        <m:mcJc m:val="center"/>
                                      </m:mcPr>
                                    </m:mc>
                                  </m:mcs>
                                  <m:ctrlPr>
                                    <a:rPr lang="es-EC" i="1">
                                      <a:latin typeface="Cambria Math" panose="02040503050406030204" pitchFamily="18" charset="0"/>
                                    </a:rPr>
                                  </m:ctrlPr>
                                </m:mPr>
                                <m:mr>
                                  <m:e>
                                    <m:r>
                                      <a:rPr lang="es-ES" i="1">
                                        <a:latin typeface="Cambria Math" panose="02040503050406030204" pitchFamily="18" charset="0"/>
                                      </a:rPr>
                                      <m:t>0</m:t>
                                    </m:r>
                                  </m:e>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12</m:t>
                                        </m:r>
                                      </m:sub>
                                    </m:sSub>
                                  </m:e>
                                </m:mr>
                                <m:mr>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12</m:t>
                                        </m:r>
                                      </m:sub>
                                    </m:sSub>
                                  </m:e>
                                  <m:e>
                                    <m:r>
                                      <a:rPr lang="es-ES" i="1">
                                        <a:latin typeface="Cambria Math" panose="02040503050406030204" pitchFamily="18" charset="0"/>
                                      </a:rPr>
                                      <m:t>0</m:t>
                                    </m:r>
                                  </m:e>
                                </m:mr>
                              </m:m>
                            </m:e>
                            <m:e>
                              <m:m>
                                <m:mPr>
                                  <m:mcs>
                                    <m:mc>
                                      <m:mcPr>
                                        <m:count m:val="2"/>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13</m:t>
                                        </m:r>
                                      </m:sub>
                                    </m:sSub>
                                  </m:e>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14</m:t>
                                        </m:r>
                                      </m:sub>
                                    </m:sSub>
                                  </m:e>
                                </m:mr>
                                <m:mr>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23</m:t>
                                        </m:r>
                                      </m:sub>
                                    </m:sSub>
                                  </m:e>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24</m:t>
                                        </m:r>
                                      </m:sub>
                                    </m:sSub>
                                  </m:e>
                                </m:mr>
                              </m:m>
                            </m:e>
                          </m:mr>
                          <m:mr>
                            <m:e>
                              <m:m>
                                <m:mPr>
                                  <m:mcs>
                                    <m:mc>
                                      <m:mcPr>
                                        <m:count m:val="2"/>
                                        <m:mcJc m:val="center"/>
                                      </m:mcPr>
                                    </m:mc>
                                  </m:mcs>
                                  <m:ctrlPr>
                                    <a:rPr lang="es-EC" i="1">
                                      <a:latin typeface="Cambria Math" panose="02040503050406030204" pitchFamily="18" charset="0"/>
                                    </a:rPr>
                                  </m:ctrlPr>
                                </m:mPr>
                                <m:mr>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13</m:t>
                                        </m:r>
                                      </m:sub>
                                    </m:sSub>
                                  </m:e>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23</m:t>
                                        </m:r>
                                      </m:sub>
                                    </m:sSub>
                                  </m:e>
                                </m:mr>
                                <m:mr>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14</m:t>
                                        </m:r>
                                      </m:sub>
                                    </m:sSub>
                                  </m:e>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24</m:t>
                                        </m:r>
                                      </m:sub>
                                    </m:sSub>
                                  </m:e>
                                </m:mr>
                              </m:m>
                            </m:e>
                            <m:e>
                              <m:m>
                                <m:mPr>
                                  <m:mcs>
                                    <m:mc>
                                      <m:mcPr>
                                        <m:count m:val="2"/>
                                        <m:mcJc m:val="center"/>
                                      </m:mcPr>
                                    </m:mc>
                                  </m:mcs>
                                  <m:ctrlPr>
                                    <a:rPr lang="es-EC" i="1">
                                      <a:latin typeface="Cambria Math" panose="02040503050406030204" pitchFamily="18" charset="0"/>
                                    </a:rPr>
                                  </m:ctrlPr>
                                </m:mPr>
                                <m:mr>
                                  <m:e>
                                    <m:r>
                                      <a:rPr lang="es-ES" i="1">
                                        <a:latin typeface="Cambria Math" panose="02040503050406030204" pitchFamily="18" charset="0"/>
                                      </a:rPr>
                                      <m:t>0</m:t>
                                    </m:r>
                                  </m:e>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34</m:t>
                                        </m:r>
                                      </m:sub>
                                    </m:sSub>
                                  </m:e>
                                </m:mr>
                                <m:mr>
                                  <m:e>
                                    <m:sSub>
                                      <m:sSubPr>
                                        <m:ctrlPr>
                                          <a:rPr lang="es-EC" i="1">
                                            <a:latin typeface="Cambria Math" panose="02040503050406030204" pitchFamily="18" charset="0"/>
                                          </a:rPr>
                                        </m:ctrlPr>
                                      </m:sSubPr>
                                      <m:e>
                                        <m:r>
                                          <a:rPr lang="es-ES" i="1">
                                            <a:latin typeface="Cambria Math" panose="02040503050406030204" pitchFamily="18" charset="0"/>
                                          </a:rPr>
                                          <m:t>𝑆</m:t>
                                        </m:r>
                                      </m:e>
                                      <m:sub>
                                        <m:r>
                                          <a:rPr lang="es-ES" i="1">
                                            <a:latin typeface="Cambria Math" panose="02040503050406030204" pitchFamily="18" charset="0"/>
                                          </a:rPr>
                                          <m:t>34</m:t>
                                        </m:r>
                                      </m:sub>
                                    </m:sSub>
                                  </m:e>
                                  <m:e>
                                    <m:r>
                                      <a:rPr lang="es-ES" i="1">
                                        <a:latin typeface="Cambria Math" panose="02040503050406030204" pitchFamily="18" charset="0"/>
                                      </a:rPr>
                                      <m:t>0</m:t>
                                    </m:r>
                                  </m:e>
                                </m:mr>
                              </m:m>
                            </m:e>
                          </m:mr>
                        </m:m>
                      </m:e>
                    </m:d>
                  </m:oMath>
                </a14:m>
                <a:endParaRPr lang="es-EC" dirty="0"/>
              </a:p>
              <a:p>
                <a:endParaRPr lang="es-ES" dirty="0"/>
              </a:p>
            </p:txBody>
          </p:sp>
        </mc:Choice>
        <mc:Fallback xmlns="">
          <p:sp>
            <p:nvSpPr>
              <p:cNvPr id="6" name="Rectángulo 7">
                <a:extLst>
                  <a:ext uri="{FF2B5EF4-FFF2-40B4-BE49-F238E27FC236}">
                    <a16:creationId xmlns:a16="http://schemas.microsoft.com/office/drawing/2014/main" id="{C3803A91-5162-4CFD-A544-A9D230238230}"/>
                  </a:ext>
                </a:extLst>
              </p:cNvPr>
              <p:cNvSpPr>
                <a:spLocks noRot="1" noChangeAspect="1" noMove="1" noResize="1" noEditPoints="1" noAdjustHandles="1" noChangeArrowheads="1" noChangeShapeType="1" noTextEdit="1"/>
              </p:cNvSpPr>
              <p:nvPr/>
            </p:nvSpPr>
            <p:spPr>
              <a:xfrm>
                <a:off x="7603025" y="990125"/>
                <a:ext cx="3899427" cy="1440587"/>
              </a:xfrm>
              <a:prstGeom prst="rect">
                <a:avLst/>
              </a:prstGeom>
              <a:blipFill>
                <a:blip r:embed="rId4"/>
                <a:stretch>
                  <a:fillRect/>
                </a:stretch>
              </a:blipFill>
            </p:spPr>
            <p:txBody>
              <a:bodyPr/>
              <a:lstStyle/>
              <a:p>
                <a:r>
                  <a:rPr lang="es-EC">
                    <a:noFill/>
                  </a:rPr>
                  <a:t> </a:t>
                </a:r>
              </a:p>
            </p:txBody>
          </p:sp>
        </mc:Fallback>
      </mc:AlternateContent>
      <p:sp>
        <p:nvSpPr>
          <p:cNvPr id="7" name="Rectángulo 3">
            <a:extLst>
              <a:ext uri="{FF2B5EF4-FFF2-40B4-BE49-F238E27FC236}">
                <a16:creationId xmlns:a16="http://schemas.microsoft.com/office/drawing/2014/main" id="{E4D31940-CF34-4A7F-B7C9-C2E6829679E1}"/>
              </a:ext>
            </a:extLst>
          </p:cNvPr>
          <p:cNvSpPr/>
          <p:nvPr/>
        </p:nvSpPr>
        <p:spPr>
          <a:xfrm>
            <a:off x="404001" y="2470543"/>
            <a:ext cx="11517552"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S" dirty="0">
                <a:latin typeface="Rockwell (Body)"/>
              </a:rPr>
              <a:t>El estudio de la matriz de dispersión de los acopladores direccionales conocido también como redes de cuatro puertos, nos llevará a algunas características básicas de este componente como son el aislamiento, acoplamiento y directividad</a:t>
            </a:r>
            <a:endParaRPr lang="es-ES" sz="2000" dirty="0">
              <a:latin typeface="Rockwell (Body)"/>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358ED10-4567-4675-81C9-4F550EEB138F}"/>
                  </a:ext>
                </a:extLst>
              </p:cNvPr>
              <p:cNvSpPr/>
              <p:nvPr/>
            </p:nvSpPr>
            <p:spPr>
              <a:xfrm>
                <a:off x="4269996" y="3465595"/>
                <a:ext cx="5270545" cy="657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b="0" i="1" smtClean="0">
                              <a:latin typeface="Cambria Math" panose="02040503050406030204" pitchFamily="18" charset="0"/>
                            </a:rPr>
                          </m:ctrlPr>
                        </m:dPr>
                        <m:e>
                          <m:r>
                            <a:rPr lang="es-EC" b="0" i="1" smtClean="0">
                              <a:latin typeface="Cambria Math" panose="02040503050406030204" pitchFamily="18" charset="0"/>
                            </a:rPr>
                            <m:t>𝐴𝑐𝑜𝑝𝑙𝑎𝑚𝑖𝑒𝑛𝑡𝑜</m:t>
                          </m:r>
                        </m:e>
                      </m:d>
                      <m:r>
                        <a:rPr lang="es-EC" b="0" i="1" smtClean="0">
                          <a:latin typeface="Cambria Math" panose="02040503050406030204" pitchFamily="18" charset="0"/>
                        </a:rPr>
                        <m:t>       </m:t>
                      </m:r>
                      <m:r>
                        <a:rPr lang="es-EC" i="1">
                          <a:latin typeface="Cambria Math" panose="02040503050406030204" pitchFamily="18" charset="0"/>
                        </a:rPr>
                        <m:t>𝐶</m:t>
                      </m:r>
                      <m:r>
                        <a:rPr lang="es-EC" i="0">
                          <a:latin typeface="Cambria Math" panose="02040503050406030204" pitchFamily="18" charset="0"/>
                        </a:rPr>
                        <m:t>=10</m:t>
                      </m:r>
                      <m:func>
                        <m:funcPr>
                          <m:ctrlPr>
                            <a:rPr lang="es-EC" i="1">
                              <a:latin typeface="Cambria Math" panose="02040503050406030204" pitchFamily="18" charset="0"/>
                            </a:rPr>
                          </m:ctrlPr>
                        </m:funcPr>
                        <m:fName>
                          <m:r>
                            <m:rPr>
                              <m:sty m:val="p"/>
                            </m:rPr>
                            <a:rPr lang="es-EC" i="0">
                              <a:latin typeface="Cambria Math" panose="02040503050406030204" pitchFamily="18" charset="0"/>
                            </a:rPr>
                            <m:t>log</m:t>
                          </m:r>
                        </m:fName>
                        <m:e>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1</m:t>
                                  </m:r>
                                </m:sub>
                              </m:sSub>
                            </m:num>
                            <m:den>
                              <m:sSub>
                                <m:sSubPr>
                                  <m:ctrlPr>
                                    <a:rPr lang="es-EC" i="1">
                                      <a:latin typeface="Cambria Math" panose="02040503050406030204" pitchFamily="18" charset="0"/>
                                    </a:rPr>
                                  </m:ctrlPr>
                                </m:sSubPr>
                                <m:e>
                                  <m:r>
                                    <a:rPr lang="es-EC" i="1">
                                      <a:latin typeface="Cambria Math" panose="02040503050406030204" pitchFamily="18" charset="0"/>
                                    </a:rPr>
                                    <m:t>𝑃</m:t>
                                  </m:r>
                                </m:e>
                                <m:sub>
                                  <m:r>
                                    <a:rPr lang="es-EC" i="0">
                                      <a:latin typeface="Cambria Math" panose="02040503050406030204" pitchFamily="18" charset="0"/>
                                    </a:rPr>
                                    <m:t>3</m:t>
                                  </m:r>
                                </m:sub>
                              </m:sSub>
                            </m:den>
                          </m:f>
                          <m:r>
                            <a:rPr lang="es-EC" i="0">
                              <a:latin typeface="Cambria Math" panose="02040503050406030204" pitchFamily="18" charset="0"/>
                            </a:rPr>
                            <m:t> </m:t>
                          </m:r>
                        </m:e>
                      </m:func>
                      <m:r>
                        <a:rPr lang="es-EC" i="0">
                          <a:latin typeface="Cambria Math" panose="02040503050406030204" pitchFamily="18" charset="0"/>
                        </a:rPr>
                        <m:t>= −20</m:t>
                      </m:r>
                      <m:func>
                        <m:funcPr>
                          <m:ctrlPr>
                            <a:rPr lang="es-EC" i="1">
                              <a:latin typeface="Cambria Math" panose="02040503050406030204" pitchFamily="18" charset="0"/>
                            </a:rPr>
                          </m:ctrlPr>
                        </m:funcPr>
                        <m:fName>
                          <m:r>
                            <m:rPr>
                              <m:sty m:val="p"/>
                            </m:rPr>
                            <a:rPr lang="es-EC" i="0">
                              <a:latin typeface="Cambria Math" panose="02040503050406030204" pitchFamily="18" charset="0"/>
                            </a:rPr>
                            <m:t>log</m:t>
                          </m:r>
                        </m:fName>
                        <m:e>
                          <m:r>
                            <a:rPr lang="es-EC" i="1">
                              <a:latin typeface="Cambria Math" panose="02040503050406030204" pitchFamily="18" charset="0"/>
                            </a:rPr>
                            <m:t>𝛽</m:t>
                          </m:r>
                        </m:e>
                      </m:func>
                      <m:r>
                        <a:rPr lang="es-EC" i="0">
                          <a:latin typeface="Cambria Math" panose="02040503050406030204" pitchFamily="18" charset="0"/>
                        </a:rPr>
                        <m:t> </m:t>
                      </m:r>
                      <m:r>
                        <a:rPr lang="es-EC" i="1">
                          <a:latin typeface="Cambria Math" panose="02040503050406030204" pitchFamily="18" charset="0"/>
                        </a:rPr>
                        <m:t>𝑑𝐵</m:t>
                      </m:r>
                      <m:r>
                        <a:rPr lang="es-EC" i="0">
                          <a:latin typeface="Cambria Math" panose="02040503050406030204" pitchFamily="18" charset="0"/>
                        </a:rPr>
                        <m:t>,</m:t>
                      </m:r>
                    </m:oMath>
                  </m:oMathPara>
                </a14:m>
                <a:endParaRPr lang="es-EC" dirty="0"/>
              </a:p>
            </p:txBody>
          </p:sp>
        </mc:Choice>
        <mc:Fallback xmlns="">
          <p:sp>
            <p:nvSpPr>
              <p:cNvPr id="8" name="Rectangle 7">
                <a:extLst>
                  <a:ext uri="{FF2B5EF4-FFF2-40B4-BE49-F238E27FC236}">
                    <a16:creationId xmlns:a16="http://schemas.microsoft.com/office/drawing/2014/main" id="{5358ED10-4567-4675-81C9-4F550EEB138F}"/>
                  </a:ext>
                </a:extLst>
              </p:cNvPr>
              <p:cNvSpPr>
                <a:spLocks noRot="1" noChangeAspect="1" noMove="1" noResize="1" noEditPoints="1" noAdjustHandles="1" noChangeArrowheads="1" noChangeShapeType="1" noTextEdit="1"/>
              </p:cNvSpPr>
              <p:nvPr/>
            </p:nvSpPr>
            <p:spPr>
              <a:xfrm>
                <a:off x="4269996" y="3465595"/>
                <a:ext cx="5270545" cy="657616"/>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ángulo 6">
                <a:extLst>
                  <a:ext uri="{FF2B5EF4-FFF2-40B4-BE49-F238E27FC236}">
                    <a16:creationId xmlns:a16="http://schemas.microsoft.com/office/drawing/2014/main" id="{D13467FA-2D5D-4CDE-995F-0F1F908E8BA8}"/>
                  </a:ext>
                </a:extLst>
              </p:cNvPr>
              <p:cNvSpPr/>
              <p:nvPr/>
            </p:nvSpPr>
            <p:spPr>
              <a:xfrm>
                <a:off x="1664518" y="5073088"/>
                <a:ext cx="8996517" cy="4031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C" b="0" i="1" smtClean="0">
                              <a:latin typeface="Cambria Math" panose="02040503050406030204" pitchFamily="18" charset="0"/>
                            </a:rPr>
                          </m:ctrlPr>
                        </m:dPr>
                        <m:e>
                          <m:r>
                            <a:rPr lang="es-EC" b="0" i="1" smtClean="0">
                              <a:latin typeface="Cambria Math" panose="02040503050406030204" pitchFamily="18" charset="0"/>
                            </a:rPr>
                            <m:t>𝐴𝑖𝑠𝑙𝑎𝑚𝑖𝑒𝑛𝑡𝑜</m:t>
                          </m:r>
                        </m:e>
                      </m:d>
                      <m:r>
                        <a:rPr lang="es-EC" b="0" i="1" smtClean="0">
                          <a:latin typeface="Cambria Math" panose="02040503050406030204" pitchFamily="18" charset="0"/>
                        </a:rPr>
                        <m:t>                 </m:t>
                      </m:r>
                      <m:r>
                        <a:rPr lang="es-ES" i="1">
                          <a:latin typeface="Cambria Math" panose="02040503050406030204" pitchFamily="18" charset="0"/>
                        </a:rPr>
                        <m:t>𝐼</m:t>
                      </m:r>
                      <m:r>
                        <a:rPr lang="es-EC" b="0" i="1" smtClean="0">
                          <a:latin typeface="Cambria Math" panose="02040503050406030204" pitchFamily="18" charset="0"/>
                        </a:rPr>
                        <m:t> </m:t>
                      </m:r>
                      <m:r>
                        <a:rPr lang="es-ES" i="1">
                          <a:latin typeface="Cambria Math" panose="02040503050406030204" pitchFamily="18" charset="0"/>
                        </a:rPr>
                        <m:t>=</m:t>
                      </m:r>
                      <m:r>
                        <a:rPr lang="es-ES" i="1">
                          <a:latin typeface="Cambria Math" panose="02040503050406030204" pitchFamily="18" charset="0"/>
                        </a:rPr>
                        <m:t>𝐷</m:t>
                      </m:r>
                      <m:r>
                        <a:rPr lang="es-ES">
                          <a:latin typeface="Cambria Math" panose="02040503050406030204" pitchFamily="18" charset="0"/>
                        </a:rPr>
                        <m:t>­</m:t>
                      </m:r>
                      <m:r>
                        <a:rPr lang="es-ES" i="1">
                          <a:latin typeface="Cambria Math" panose="02040503050406030204" pitchFamily="18" charset="0"/>
                        </a:rPr>
                        <m:t>+</m:t>
                      </m:r>
                      <m:r>
                        <a:rPr lang="es-ES" i="1">
                          <a:latin typeface="Cambria Math" panose="02040503050406030204" pitchFamily="18" charset="0"/>
                        </a:rPr>
                        <m:t>𝐶</m:t>
                      </m:r>
                      <m:r>
                        <a:rPr lang="es-ES" i="1">
                          <a:latin typeface="Cambria Math" panose="02040503050406030204" pitchFamily="18" charset="0"/>
                        </a:rPr>
                        <m:t>   </m:t>
                      </m:r>
                      <m:r>
                        <a:rPr lang="es-ES" i="1">
                          <a:latin typeface="Cambria Math" panose="02040503050406030204" pitchFamily="18" charset="0"/>
                        </a:rPr>
                        <m:t>𝑑𝐵</m:t>
                      </m:r>
                    </m:oMath>
                  </m:oMathPara>
                </a14:m>
                <a:endParaRPr lang="es-ES" dirty="0"/>
              </a:p>
            </p:txBody>
          </p:sp>
        </mc:Choice>
        <mc:Fallback xmlns="">
          <p:sp>
            <p:nvSpPr>
              <p:cNvPr id="9" name="Rectángulo 6">
                <a:extLst>
                  <a:ext uri="{FF2B5EF4-FFF2-40B4-BE49-F238E27FC236}">
                    <a16:creationId xmlns:a16="http://schemas.microsoft.com/office/drawing/2014/main" id="{D13467FA-2D5D-4CDE-995F-0F1F908E8BA8}"/>
                  </a:ext>
                </a:extLst>
              </p:cNvPr>
              <p:cNvSpPr>
                <a:spLocks noRot="1" noChangeAspect="1" noMove="1" noResize="1" noEditPoints="1" noAdjustHandles="1" noChangeArrowheads="1" noChangeShapeType="1" noTextEdit="1"/>
              </p:cNvSpPr>
              <p:nvPr/>
            </p:nvSpPr>
            <p:spPr>
              <a:xfrm>
                <a:off x="1664518" y="5073088"/>
                <a:ext cx="8996517" cy="403124"/>
              </a:xfrm>
              <a:prstGeom prst="rect">
                <a:avLst/>
              </a:prstGeom>
              <a:blipFill>
                <a:blip r:embed="rId6"/>
                <a:stretch>
                  <a:fillRect/>
                </a:stretch>
              </a:blipFill>
            </p:spPr>
            <p:txBody>
              <a:bodyPr/>
              <a:lstStyle/>
              <a:p>
                <a:r>
                  <a:rPr lang="es-EC">
                    <a:noFill/>
                  </a:rPr>
                  <a:t> </a:t>
                </a:r>
              </a:p>
            </p:txBody>
          </p:sp>
        </mc:Fallback>
      </mc:AlternateContent>
      <p:sp>
        <p:nvSpPr>
          <p:cNvPr id="10" name="Rectángulo 3">
            <a:extLst>
              <a:ext uri="{FF2B5EF4-FFF2-40B4-BE49-F238E27FC236}">
                <a16:creationId xmlns:a16="http://schemas.microsoft.com/office/drawing/2014/main" id="{B8B82ED0-F6AF-4393-A513-A40A653A7DA2}"/>
              </a:ext>
            </a:extLst>
          </p:cNvPr>
          <p:cNvSpPr/>
          <p:nvPr/>
        </p:nvSpPr>
        <p:spPr>
          <a:xfrm>
            <a:off x="409046" y="3992779"/>
            <a:ext cx="314325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dirty="0">
                <a:latin typeface="Rockwell (Body)"/>
              </a:rPr>
              <a:t>Un acoplador ideal tiene directividad y aislamiento infinito, Otro factor es la pérdida de inserción.</a:t>
            </a:r>
            <a:endParaRPr lang="es-ES" sz="2000" dirty="0">
              <a:latin typeface="Rockwell (Body)"/>
            </a:endParaRPr>
          </a:p>
        </p:txBody>
      </p:sp>
    </p:spTree>
    <p:extLst>
      <p:ext uri="{BB962C8B-B14F-4D97-AF65-F5344CB8AC3E}">
        <p14:creationId xmlns:p14="http://schemas.microsoft.com/office/powerpoint/2010/main" val="176863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577CE99B-54FE-4E68-BE03-1FDCB3D3865B}"/>
              </a:ext>
            </a:extLst>
          </p:cNvPr>
          <p:cNvSpPr txBox="1">
            <a:spLocks/>
          </p:cNvSpPr>
          <p:nvPr/>
        </p:nvSpPr>
        <p:spPr>
          <a:xfrm>
            <a:off x="465131" y="502367"/>
            <a:ext cx="9875520" cy="1158640"/>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_tradnl" b="1" dirty="0">
                <a:latin typeface="Rockwell (Body)"/>
              </a:rPr>
              <a:t>Temario</a:t>
            </a:r>
          </a:p>
        </p:txBody>
      </p:sp>
      <p:graphicFrame>
        <p:nvGraphicFramePr>
          <p:cNvPr id="4" name="Diagrama 2">
            <a:extLst>
              <a:ext uri="{FF2B5EF4-FFF2-40B4-BE49-F238E27FC236}">
                <a16:creationId xmlns:a16="http://schemas.microsoft.com/office/drawing/2014/main" id="{9353B5F9-0FA1-4E6E-ACA1-D2F674E81F38}"/>
              </a:ext>
            </a:extLst>
          </p:cNvPr>
          <p:cNvGraphicFramePr/>
          <p:nvPr>
            <p:extLst>
              <p:ext uri="{D42A27DB-BD31-4B8C-83A1-F6EECF244321}">
                <p14:modId xmlns:p14="http://schemas.microsoft.com/office/powerpoint/2010/main" val="896821577"/>
              </p:ext>
            </p:extLst>
          </p:nvPr>
        </p:nvGraphicFramePr>
        <p:xfrm>
          <a:off x="777240" y="1417320"/>
          <a:ext cx="9875520" cy="4647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1342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087879" y="2474976"/>
            <a:ext cx="8732521"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b="1" dirty="0">
                <a:latin typeface="Rockwell (Body)"/>
              </a:rPr>
              <a:t>DISEÑO DE LA GUÍA DE ONDA RECTANGULAR</a:t>
            </a:r>
          </a:p>
        </p:txBody>
      </p:sp>
    </p:spTree>
    <p:extLst>
      <p:ext uri="{BB962C8B-B14F-4D97-AF65-F5344CB8AC3E}">
        <p14:creationId xmlns:p14="http://schemas.microsoft.com/office/powerpoint/2010/main" val="100680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CF61286-49B5-4678-B246-F4E410531131}"/>
                  </a:ext>
                </a:extLst>
              </p:cNvPr>
              <p:cNvSpPr txBox="1">
                <a:spLocks/>
              </p:cNvSpPr>
              <p:nvPr/>
            </p:nvSpPr>
            <p:spPr>
              <a:xfrm>
                <a:off x="5917692" y="4189386"/>
                <a:ext cx="5797550" cy="203941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C" i="1" dirty="0">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𝑆</m:t>
                      </m:r>
                      <m:r>
                        <a:rPr lang="es-ES" i="1">
                          <a:latin typeface="Cambria Math" panose="02040503050406030204" pitchFamily="18" charset="0"/>
                        </a:rPr>
                        <m:t>=</m:t>
                      </m:r>
                      <m:f>
                        <m:fPr>
                          <m:ctrlPr>
                            <a:rPr lang="es-EC" i="1">
                              <a:latin typeface="Cambria Math" panose="02040503050406030204" pitchFamily="18" charset="0"/>
                            </a:rPr>
                          </m:ctrlPr>
                        </m:fPr>
                        <m:num>
                          <m:r>
                            <a:rPr lang="es-ES" i="1">
                              <a:latin typeface="Cambria Math" panose="02040503050406030204" pitchFamily="18" charset="0"/>
                            </a:rPr>
                            <m:t>1</m:t>
                          </m:r>
                        </m:num>
                        <m:den>
                          <m:rad>
                            <m:radPr>
                              <m:degHide m:val="on"/>
                              <m:ctrlPr>
                                <a:rPr lang="es-EC" i="1">
                                  <a:latin typeface="Cambria Math" panose="02040503050406030204" pitchFamily="18" charset="0"/>
                                </a:rPr>
                              </m:ctrlPr>
                            </m:radPr>
                            <m:deg/>
                            <m:e>
                              <m:r>
                                <a:rPr lang="es-ES" i="1">
                                  <a:latin typeface="Cambria Math" panose="02040503050406030204" pitchFamily="18" charset="0"/>
                                </a:rPr>
                                <m:t>𝑁</m:t>
                              </m:r>
                            </m:e>
                          </m:rad>
                        </m:den>
                      </m:f>
                      <m:d>
                        <m:dPr>
                          <m:begChr m:val="["/>
                          <m:endChr m:val="]"/>
                          <m:ctrlPr>
                            <a:rPr lang="es-EC" i="1">
                              <a:latin typeface="Cambria Math" panose="02040503050406030204" pitchFamily="18" charset="0"/>
                            </a:rPr>
                          </m:ctrlPr>
                        </m:dPr>
                        <m:e>
                          <m:m>
                            <m:mPr>
                              <m:mcs>
                                <m:mc>
                                  <m:mcPr>
                                    <m:count m:val="3"/>
                                    <m:mcJc m:val="center"/>
                                  </m:mcPr>
                                </m:mc>
                              </m:mcs>
                              <m:ctrlPr>
                                <a:rPr lang="es-EC" i="1">
                                  <a:latin typeface="Cambria Math" panose="02040503050406030204" pitchFamily="18" charset="0"/>
                                </a:rPr>
                              </m:ctrlPr>
                            </m:mPr>
                            <m:mr>
                              <m:e>
                                <m:r>
                                  <a:rPr lang="es-ES" i="1">
                                    <a:latin typeface="Cambria Math" panose="02040503050406030204" pitchFamily="18" charset="0"/>
                                  </a:rPr>
                                  <m:t>1</m:t>
                                </m:r>
                              </m:e>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𝑚</m:t>
                                        </m:r>
                                      </m:e>
                                    </m:d>
                                    <m:r>
                                      <a:rPr lang="es-ES" i="1">
                                        <a:latin typeface="Cambria Math" panose="02040503050406030204" pitchFamily="18" charset="0"/>
                                      </a:rPr>
                                      <m:t>2</m:t>
                                    </m:r>
                                  </m:sup>
                                </m:sSup>
                              </m:e>
                              <m:e>
                                <m:m>
                                  <m:mPr>
                                    <m:mcs>
                                      <m:mc>
                                        <m:mcPr>
                                          <m:count m:val="2"/>
                                          <m:mcJc m:val="center"/>
                                        </m:mcPr>
                                      </m:mc>
                                    </m:mcs>
                                    <m:ctrlPr>
                                      <a:rPr lang="es-EC" i="1">
                                        <a:latin typeface="Cambria Math" panose="02040503050406030204" pitchFamily="18" charset="0"/>
                                      </a:rPr>
                                    </m:ctrlPr>
                                  </m:mPr>
                                  <m:mr>
                                    <m:e>
                                      <m:r>
                                        <a:rPr lang="es-ES" i="1">
                                          <a:latin typeface="Cambria Math" panose="02040503050406030204" pitchFamily="18" charset="0"/>
                                        </a:rPr>
                                        <m:t>…</m:t>
                                      </m:r>
                                    </m:e>
                                    <m:e>
                                      <m:sSup>
                                        <m:sSupPr>
                                          <m:ctrlPr>
                                            <a:rPr lang="es-EC" i="1">
                                              <a:latin typeface="Cambria Math" panose="02040503050406030204" pitchFamily="18" charset="0"/>
                                            </a:rPr>
                                          </m:ctrlPr>
                                        </m:sSupPr>
                                        <m:e>
                                          <m:r>
                                            <a:rPr lang="es-ES" i="1">
                                              <a:latin typeface="Cambria Math" panose="02040503050406030204" pitchFamily="18" charset="0"/>
                                            </a:rPr>
                                            <m:t>  </m:t>
                                          </m:r>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𝑚</m:t>
                                              </m:r>
                                            </m:e>
                                          </m:d>
                                          <m:d>
                                            <m:dPr>
                                              <m:ctrlPr>
                                                <a:rPr lang="es-EC" i="1">
                                                  <a:latin typeface="Cambria Math" panose="02040503050406030204" pitchFamily="18" charset="0"/>
                                                </a:rPr>
                                              </m:ctrlPr>
                                            </m:dPr>
                                            <m:e>
                                              <m:r>
                                                <a:rPr lang="es-ES" i="1">
                                                  <a:latin typeface="Cambria Math" panose="02040503050406030204" pitchFamily="18" charset="0"/>
                                                </a:rPr>
                                                <m:t>𝑚</m:t>
                                              </m:r>
                                              <m:r>
                                                <a:rPr lang="es-ES" i="1">
                                                  <a:latin typeface="Cambria Math" panose="02040503050406030204" pitchFamily="18" charset="0"/>
                                                </a:rPr>
                                                <m:t>−1</m:t>
                                              </m:r>
                                            </m:e>
                                          </m:d>
                                        </m:sup>
                                      </m:sSup>
                                      <m:r>
                                        <a:rPr lang="es-ES" i="1">
                                          <a:latin typeface="Cambria Math" panose="02040503050406030204" pitchFamily="18" charset="0"/>
                                        </a:rPr>
                                        <m:t>  </m:t>
                                      </m:r>
                                    </m:e>
                                  </m:mr>
                                </m:m>
                              </m:e>
                            </m:mr>
                            <m:mr>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𝑚</m:t>
                                        </m:r>
                                        <m:r>
                                          <a:rPr lang="es-ES" i="1">
                                            <a:latin typeface="Cambria Math" panose="02040503050406030204" pitchFamily="18" charset="0"/>
                                          </a:rPr>
                                          <m:t>+1</m:t>
                                        </m:r>
                                      </m:e>
                                    </m:d>
                                    <m:r>
                                      <a:rPr lang="es-ES" i="1">
                                        <a:latin typeface="Cambria Math" panose="02040503050406030204" pitchFamily="18" charset="0"/>
                                      </a:rPr>
                                      <m:t>1</m:t>
                                    </m:r>
                                  </m:sup>
                                </m:sSup>
                              </m:e>
                              <m:e>
                                <m:r>
                                  <a:rPr lang="es-ES" i="1">
                                    <a:latin typeface="Cambria Math" panose="02040503050406030204" pitchFamily="18" charset="0"/>
                                  </a:rPr>
                                  <m:t>1</m:t>
                                </m:r>
                              </m:e>
                              <m:e>
                                <m:m>
                                  <m:mPr>
                                    <m:mcs>
                                      <m:mc>
                                        <m:mcPr>
                                          <m:count m:val="2"/>
                                          <m:mcJc m:val="center"/>
                                        </m:mcPr>
                                      </m:mc>
                                    </m:mcs>
                                    <m:ctrlPr>
                                      <a:rPr lang="es-EC" i="1">
                                        <a:latin typeface="Cambria Math" panose="02040503050406030204" pitchFamily="18" charset="0"/>
                                      </a:rPr>
                                    </m:ctrlPr>
                                  </m:mPr>
                                  <m:mr>
                                    <m:e>
                                      <m:r>
                                        <a:rPr lang="es-ES" i="1">
                                          <a:latin typeface="Cambria Math" panose="02040503050406030204" pitchFamily="18" charset="0"/>
                                        </a:rPr>
                                        <m:t>…</m:t>
                                      </m:r>
                                    </m:e>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𝑚</m:t>
                                              </m:r>
                                              <m:r>
                                                <a:rPr lang="es-ES" i="1">
                                                  <a:latin typeface="Cambria Math" panose="02040503050406030204" pitchFamily="18" charset="0"/>
                                                </a:rPr>
                                                <m:t>+1</m:t>
                                              </m:r>
                                            </m:e>
                                          </m:d>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−1)</m:t>
                                          </m:r>
                                        </m:sup>
                                      </m:sSup>
                                    </m:e>
                                  </m:mr>
                                </m:m>
                              </m:e>
                            </m:mr>
                            <m:mr>
                              <m:e>
                                <m:m>
                                  <m:mPr>
                                    <m:mcs>
                                      <m:mc>
                                        <m:mcPr>
                                          <m:count m:val="1"/>
                                          <m:mcJc m:val="center"/>
                                        </m:mcPr>
                                      </m:mc>
                                    </m:mcs>
                                    <m:ctrlPr>
                                      <a:rPr lang="es-EC" i="1">
                                        <a:latin typeface="Cambria Math" panose="02040503050406030204" pitchFamily="18" charset="0"/>
                                      </a:rPr>
                                    </m:ctrlPr>
                                  </m:mPr>
                                  <m:mr>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𝑚</m:t>
                                              </m:r>
                                              <m:r>
                                                <a:rPr lang="es-ES" i="1">
                                                  <a:latin typeface="Cambria Math" panose="02040503050406030204" pitchFamily="18" charset="0"/>
                                                </a:rPr>
                                                <m:t>+2</m:t>
                                              </m:r>
                                            </m:e>
                                          </m:d>
                                          <m:r>
                                            <a:rPr lang="es-ES" i="1">
                                              <a:latin typeface="Cambria Math" panose="02040503050406030204" pitchFamily="18" charset="0"/>
                                            </a:rPr>
                                            <m:t>1</m:t>
                                          </m:r>
                                        </m:sup>
                                      </m:sSup>
                                    </m:e>
                                  </m:mr>
                                  <m:mr>
                                    <m:e>
                                      <m:r>
                                        <a:rPr lang="es-ES" i="1">
                                          <a:latin typeface="Cambria Math" panose="02040503050406030204" pitchFamily="18" charset="0"/>
                                        </a:rPr>
                                        <m:t>…</m:t>
                                      </m:r>
                                    </m:e>
                                  </m:mr>
                                  <m:mr>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𝑁</m:t>
                                              </m:r>
                                            </m:e>
                                          </m:d>
                                          <m:r>
                                            <a:rPr lang="es-ES" i="1">
                                              <a:latin typeface="Cambria Math" panose="02040503050406030204" pitchFamily="18" charset="0"/>
                                            </a:rPr>
                                            <m:t>1</m:t>
                                          </m:r>
                                        </m:sup>
                                      </m:sSup>
                                    </m:e>
                                  </m:mr>
                                </m:m>
                              </m:e>
                              <m:e>
                                <m:m>
                                  <m:mPr>
                                    <m:mcs>
                                      <m:mc>
                                        <m:mcPr>
                                          <m:count m:val="1"/>
                                          <m:mcJc m:val="center"/>
                                        </m:mcPr>
                                      </m:mc>
                                    </m:mcs>
                                    <m:ctrlPr>
                                      <a:rPr lang="es-EC" i="1">
                                        <a:latin typeface="Cambria Math" panose="02040503050406030204" pitchFamily="18" charset="0"/>
                                      </a:rPr>
                                    </m:ctrlPr>
                                  </m:mPr>
                                  <m:mr>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𝑚</m:t>
                                              </m:r>
                                              <m:r>
                                                <a:rPr lang="es-ES" i="1">
                                                  <a:latin typeface="Cambria Math" panose="02040503050406030204" pitchFamily="18" charset="0"/>
                                                </a:rPr>
                                                <m:t>+2</m:t>
                                              </m:r>
                                            </m:e>
                                          </m:d>
                                          <m:r>
                                            <a:rPr lang="es-ES" i="1">
                                              <a:latin typeface="Cambria Math" panose="02040503050406030204" pitchFamily="18" charset="0"/>
                                            </a:rPr>
                                            <m:t>2</m:t>
                                          </m:r>
                                        </m:sup>
                                      </m:sSup>
                                    </m:e>
                                  </m:mr>
                                  <m:mr>
                                    <m:e>
                                      <m:r>
                                        <a:rPr lang="es-ES" i="1">
                                          <a:latin typeface="Cambria Math" panose="02040503050406030204" pitchFamily="18" charset="0"/>
                                        </a:rPr>
                                        <m:t>…</m:t>
                                      </m:r>
                                    </m:e>
                                  </m:mr>
                                  <m:mr>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𝑁</m:t>
                                              </m:r>
                                            </m:e>
                                          </m:d>
                                          <m:r>
                                            <a:rPr lang="es-ES" i="1">
                                              <a:latin typeface="Cambria Math" panose="02040503050406030204" pitchFamily="18" charset="0"/>
                                            </a:rPr>
                                            <m:t>2</m:t>
                                          </m:r>
                                        </m:sup>
                                      </m:sSup>
                                    </m:e>
                                  </m:mr>
                                </m:m>
                              </m:e>
                              <m:e>
                                <m:m>
                                  <m:mPr>
                                    <m:mcs>
                                      <m:mc>
                                        <m:mcPr>
                                          <m:count m:val="1"/>
                                          <m:mcJc m:val="center"/>
                                        </m:mcPr>
                                      </m:mc>
                                    </m:mcs>
                                    <m:ctrlPr>
                                      <a:rPr lang="es-EC" i="1">
                                        <a:latin typeface="Cambria Math" panose="02040503050406030204" pitchFamily="18" charset="0"/>
                                      </a:rPr>
                                    </m:ctrlPr>
                                  </m:mPr>
                                  <m:mr>
                                    <m:e>
                                      <m:m>
                                        <m:mPr>
                                          <m:mcs>
                                            <m:mc>
                                              <m:mcPr>
                                                <m:count m:val="2"/>
                                                <m:mcJc m:val="center"/>
                                              </m:mcPr>
                                            </m:mc>
                                          </m:mcs>
                                          <m:ctrlPr>
                                            <a:rPr lang="es-EC" i="1">
                                              <a:latin typeface="Cambria Math" panose="02040503050406030204" pitchFamily="18" charset="0"/>
                                            </a:rPr>
                                          </m:ctrlPr>
                                        </m:mPr>
                                        <m:mr>
                                          <m:e>
                                            <m:r>
                                              <a:rPr lang="es-ES" i="1">
                                                <a:latin typeface="Cambria Math" panose="02040503050406030204" pitchFamily="18" charset="0"/>
                                              </a:rPr>
                                              <m:t>…</m:t>
                                            </m:r>
                                          </m:e>
                                          <m:e>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𝑗</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𝑚</m:t>
                                                    </m:r>
                                                    <m:r>
                                                      <a:rPr lang="es-ES" i="1">
                                                        <a:latin typeface="Cambria Math" panose="02040503050406030204" pitchFamily="18" charset="0"/>
                                                      </a:rPr>
                                                      <m:t>+2</m:t>
                                                    </m:r>
                                                  </m:e>
                                                </m:d>
                                                <m:r>
                                                  <a:rPr lang="es-ES" i="1">
                                                    <a:latin typeface="Cambria Math" panose="02040503050406030204" pitchFamily="18" charset="0"/>
                                                  </a:rPr>
                                                  <m:t>(</m:t>
                                                </m:r>
                                                <m:r>
                                                  <a:rPr lang="es-ES" i="1">
                                                    <a:latin typeface="Cambria Math" panose="02040503050406030204" pitchFamily="18" charset="0"/>
                                                  </a:rPr>
                                                  <m:t>𝑚</m:t>
                                                </m:r>
                                                <m:r>
                                                  <a:rPr lang="es-ES" i="1">
                                                    <a:latin typeface="Cambria Math" panose="02040503050406030204" pitchFamily="18" charset="0"/>
                                                  </a:rPr>
                                                  <m:t>−1)</m:t>
                                                </m:r>
                                              </m:sup>
                                            </m:sSup>
                                          </m:e>
                                        </m:mr>
                                      </m:m>
                                    </m:e>
                                  </m:mr>
                                  <m:mr>
                                    <m:e>
                                      <m:m>
                                        <m:mPr>
                                          <m:mcs>
                                            <m:mc>
                                              <m:mcPr>
                                                <m:count m:val="2"/>
                                                <m:mcJc m:val="center"/>
                                              </m:mcPr>
                                            </m:mc>
                                          </m:mcs>
                                          <m:ctrlPr>
                                            <a:rPr lang="es-EC" i="1">
                                              <a:latin typeface="Cambria Math" panose="02040503050406030204" pitchFamily="18" charset="0"/>
                                            </a:rPr>
                                          </m:ctrlPr>
                                        </m:mPr>
                                        <m:mr>
                                          <m:e>
                                            <m:r>
                                              <a:rPr lang="es-ES" i="1">
                                                <a:latin typeface="Cambria Math" panose="02040503050406030204" pitchFamily="18" charset="0"/>
                                              </a:rPr>
                                              <m:t>…</m:t>
                                            </m:r>
                                          </m:e>
                                          <m:e>
                                            <m:r>
                                              <a:rPr lang="es-ES" i="1">
                                                <a:latin typeface="Cambria Math" panose="02040503050406030204" pitchFamily="18" charset="0"/>
                                              </a:rPr>
                                              <m:t>          …            </m:t>
                                            </m:r>
                                          </m:e>
                                        </m:mr>
                                      </m:m>
                                    </m:e>
                                  </m:mr>
                                  <m:mr>
                                    <m:e>
                                      <m:m>
                                        <m:mPr>
                                          <m:mcs>
                                            <m:mc>
                                              <m:mcPr>
                                                <m:count m:val="2"/>
                                                <m:mcJc m:val="center"/>
                                              </m:mcPr>
                                            </m:mc>
                                          </m:mcs>
                                          <m:ctrlPr>
                                            <a:rPr lang="es-EC" i="1">
                                              <a:latin typeface="Cambria Math" panose="02040503050406030204" pitchFamily="18" charset="0"/>
                                            </a:rPr>
                                          </m:ctrlPr>
                                        </m:mPr>
                                        <m:mr>
                                          <m:e>
                                            <m:r>
                                              <a:rPr lang="es-ES" i="1">
                                                <a:latin typeface="Cambria Math" panose="02040503050406030204" pitchFamily="18" charset="0"/>
                                              </a:rPr>
                                              <m:t>… </m:t>
                                            </m:r>
                                          </m:e>
                                          <m:e>
                                            <m:r>
                                              <a:rPr lang="es-ES" i="1">
                                                <a:latin typeface="Cambria Math" panose="02040503050406030204" pitchFamily="18" charset="0"/>
                                              </a:rPr>
                                              <m:t>1</m:t>
                                            </m:r>
                                          </m:e>
                                        </m:mr>
                                      </m:m>
                                    </m:e>
                                  </m:mr>
                                </m:m>
                              </m:e>
                            </m:mr>
                          </m:m>
                        </m:e>
                      </m:d>
                    </m:oMath>
                  </m:oMathPara>
                </a14:m>
                <a:endParaRPr lang="es-EC" dirty="0"/>
              </a:p>
            </p:txBody>
          </p:sp>
        </mc:Choice>
        <mc:Fallback xmlns="">
          <p:sp>
            <p:nvSpPr>
              <p:cNvPr id="9" name="Content Placeholder 2">
                <a:extLst>
                  <a:ext uri="{FF2B5EF4-FFF2-40B4-BE49-F238E27FC236}">
                    <a16:creationId xmlns:a16="http://schemas.microsoft.com/office/drawing/2014/main" id="{7CF61286-49B5-4678-B246-F4E410531131}"/>
                  </a:ext>
                </a:extLst>
              </p:cNvPr>
              <p:cNvSpPr txBox="1">
                <a:spLocks noRot="1" noChangeAspect="1" noMove="1" noResize="1" noEditPoints="1" noAdjustHandles="1" noChangeArrowheads="1" noChangeShapeType="1" noTextEdit="1"/>
              </p:cNvSpPr>
              <p:nvPr/>
            </p:nvSpPr>
            <p:spPr>
              <a:xfrm>
                <a:off x="5917692" y="4189386"/>
                <a:ext cx="5797550" cy="2039411"/>
              </a:xfrm>
              <a:prstGeom prst="rect">
                <a:avLst/>
              </a:prstGeom>
              <a:blipFill>
                <a:blip r:embed="rId3"/>
                <a:stretch>
                  <a:fillRect/>
                </a:stretch>
              </a:blipFill>
            </p:spPr>
            <p:txBody>
              <a:bodyPr/>
              <a:lstStyle/>
              <a:p>
                <a:r>
                  <a:rPr lang="es-EC">
                    <a:noFill/>
                  </a:rPr>
                  <a:t> </a:t>
                </a:r>
              </a:p>
            </p:txBody>
          </p:sp>
        </mc:Fallback>
      </mc:AlternateContent>
      <p:sp>
        <p:nvSpPr>
          <p:cNvPr id="10" name="TextBox 9">
            <a:extLst>
              <a:ext uri="{FF2B5EF4-FFF2-40B4-BE49-F238E27FC236}">
                <a16:creationId xmlns:a16="http://schemas.microsoft.com/office/drawing/2014/main" id="{60667134-CCE8-4E1D-B931-1503C7963779}"/>
              </a:ext>
            </a:extLst>
          </p:cNvPr>
          <p:cNvSpPr txBox="1"/>
          <p:nvPr/>
        </p:nvSpPr>
        <p:spPr>
          <a:xfrm>
            <a:off x="316801" y="988488"/>
            <a:ext cx="6639052" cy="1477328"/>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a:latin typeface="Rockwell (Body)"/>
              </a:rPr>
              <a:t>El diseño de un Acoplador Direccional de 4x4 puertos requiere en primera instancia realizar el acoplador direccional en guía de onda rectangular. La matriz de los parámetros S está definida con las siguientes características:</a:t>
            </a:r>
            <a:endParaRPr lang="es-EC" i="1" dirty="0">
              <a:latin typeface="Rockwell (Body)"/>
            </a:endParaRPr>
          </a:p>
          <a:p>
            <a:pPr algn="just"/>
            <a:endParaRPr lang="es-EC" dirty="0">
              <a:latin typeface="Rockwell (Body)"/>
            </a:endParaRP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FF6CCC78-5323-45D4-904D-7D18D146451C}"/>
                  </a:ext>
                </a:extLst>
              </p:cNvPr>
              <p:cNvGraphicFramePr>
                <a:graphicFrameLocks noGrp="1"/>
              </p:cNvGraphicFramePr>
              <p:nvPr>
                <p:extLst>
                  <p:ext uri="{D42A27DB-BD31-4B8C-83A1-F6EECF244321}">
                    <p14:modId xmlns:p14="http://schemas.microsoft.com/office/powerpoint/2010/main" val="289018186"/>
                  </p:ext>
                </p:extLst>
              </p:nvPr>
            </p:nvGraphicFramePr>
            <p:xfrm>
              <a:off x="466090" y="2600512"/>
              <a:ext cx="5451602" cy="2829237"/>
            </p:xfrm>
            <a:graphic>
              <a:graphicData uri="http://schemas.openxmlformats.org/drawingml/2006/table">
                <a:tbl>
                  <a:tblPr firstRow="1" bandRow="1">
                    <a:tableStyleId>{306799F8-075E-4A3A-A7F6-7FBC6576F1A4}</a:tableStyleId>
                  </a:tblPr>
                  <a:tblGrid>
                    <a:gridCol w="2725801">
                      <a:extLst>
                        <a:ext uri="{9D8B030D-6E8A-4147-A177-3AD203B41FA5}">
                          <a16:colId xmlns:a16="http://schemas.microsoft.com/office/drawing/2014/main" val="1046003726"/>
                        </a:ext>
                      </a:extLst>
                    </a:gridCol>
                    <a:gridCol w="2725801">
                      <a:extLst>
                        <a:ext uri="{9D8B030D-6E8A-4147-A177-3AD203B41FA5}">
                          <a16:colId xmlns:a16="http://schemas.microsoft.com/office/drawing/2014/main" val="1739136675"/>
                        </a:ext>
                      </a:extLst>
                    </a:gridCol>
                  </a:tblGrid>
                  <a:tr h="634677">
                    <a:tc>
                      <a:txBody>
                        <a:bodyPr/>
                        <a:lstStyle/>
                        <a:p>
                          <a:pPr algn="just"/>
                          <a:r>
                            <a:rPr lang="es-EC" b="0" dirty="0">
                              <a:solidFill>
                                <a:schemeClr val="tx1"/>
                              </a:solidFill>
                              <a:latin typeface="Rockwell (Body)"/>
                            </a:rPr>
                            <a:t>Todos los puertos son perfectamente conectados</a:t>
                          </a:r>
                        </a:p>
                      </a:txBody>
                      <a:tcPr/>
                    </a:tc>
                    <a:tc>
                      <a:txBody>
                        <a:bodyPr/>
                        <a:lstStyle/>
                        <a:p>
                          <a:pPr algn="ctr"/>
                          <a14:m>
                            <m:oMath xmlns:m="http://schemas.openxmlformats.org/officeDocument/2006/math">
                              <m:sSub>
                                <m:sSubPr>
                                  <m:ctrlPr>
                                    <a:rPr lang="es-EC" sz="1800" b="0" i="1" kern="1200" smtClean="0">
                                      <a:solidFill>
                                        <a:schemeClr val="tx1"/>
                                      </a:solidFill>
                                      <a:effectLst/>
                                      <a:latin typeface="Cambria Math" panose="02040503050406030204" pitchFamily="18" charset="0"/>
                                      <a:ea typeface="+mn-ea"/>
                                      <a:cs typeface="+mn-cs"/>
                                    </a:rPr>
                                  </m:ctrlPr>
                                </m:sSubPr>
                                <m:e>
                                  <m:r>
                                    <a:rPr lang="es-ES" sz="1800" b="0" i="1" kern="1200">
                                      <a:solidFill>
                                        <a:schemeClr val="tx1"/>
                                      </a:solidFill>
                                      <a:effectLst/>
                                      <a:latin typeface="Cambria Math" panose="02040503050406030204" pitchFamily="18" charset="0"/>
                                      <a:ea typeface="+mn-ea"/>
                                      <a:cs typeface="+mn-cs"/>
                                    </a:rPr>
                                    <m:t>𝑆</m:t>
                                  </m:r>
                                </m:e>
                                <m:sub>
                                  <m:r>
                                    <a:rPr lang="es-ES" sz="1800" b="0" i="1" kern="1200">
                                      <a:solidFill>
                                        <a:schemeClr val="tx1"/>
                                      </a:solidFill>
                                      <a:effectLst/>
                                      <a:latin typeface="Cambria Math" panose="02040503050406030204" pitchFamily="18" charset="0"/>
                                      <a:ea typeface="+mn-ea"/>
                                      <a:cs typeface="+mn-cs"/>
                                    </a:rPr>
                                    <m:t>𝑖𝑖</m:t>
                                  </m:r>
                                </m:sub>
                              </m:sSub>
                              <m:r>
                                <a:rPr lang="es-ES" sz="1800" b="0" i="1" kern="1200">
                                  <a:solidFill>
                                    <a:schemeClr val="tx1"/>
                                  </a:solidFill>
                                  <a:effectLst/>
                                  <a:latin typeface="Cambria Math" panose="02040503050406030204" pitchFamily="18" charset="0"/>
                                  <a:ea typeface="+mn-ea"/>
                                  <a:cs typeface="+mn-cs"/>
                                </a:rPr>
                                <m:t>=0     ;      </m:t>
                              </m:r>
                              <m:sSub>
                                <m:sSubPr>
                                  <m:ctrlPr>
                                    <a:rPr lang="es-EC" sz="1800" b="0" i="1" kern="1200">
                                      <a:solidFill>
                                        <a:schemeClr val="tx1"/>
                                      </a:solidFill>
                                      <a:effectLst/>
                                      <a:latin typeface="Cambria Math" panose="02040503050406030204" pitchFamily="18" charset="0"/>
                                      <a:ea typeface="+mn-ea"/>
                                      <a:cs typeface="+mn-cs"/>
                                    </a:rPr>
                                  </m:ctrlPr>
                                </m:sSubPr>
                                <m:e>
                                  <m:r>
                                    <a:rPr lang="es-ES" sz="1800" b="0" i="1" kern="1200">
                                      <a:solidFill>
                                        <a:schemeClr val="tx1"/>
                                      </a:solidFill>
                                      <a:effectLst/>
                                      <a:latin typeface="Cambria Math" panose="02040503050406030204" pitchFamily="18" charset="0"/>
                                      <a:ea typeface="+mn-ea"/>
                                      <a:cs typeface="+mn-cs"/>
                                    </a:rPr>
                                    <m:t>∀</m:t>
                                  </m:r>
                                </m:e>
                                <m:sub>
                                  <m:r>
                                    <a:rPr lang="es-ES" sz="1800" b="0" i="1" kern="1200">
                                      <a:solidFill>
                                        <a:schemeClr val="tx1"/>
                                      </a:solidFill>
                                      <a:effectLst/>
                                      <a:latin typeface="Cambria Math" panose="02040503050406030204" pitchFamily="18" charset="0"/>
                                      <a:ea typeface="+mn-ea"/>
                                      <a:cs typeface="+mn-cs"/>
                                    </a:rPr>
                                    <m:t>𝑖</m:t>
                                  </m:r>
                                </m:sub>
                              </m:sSub>
                              <m:r>
                                <a:rPr lang="es-ES" sz="1800" b="0" i="1" kern="1200">
                                  <a:solidFill>
                                    <a:schemeClr val="tx1"/>
                                  </a:solidFill>
                                  <a:effectLst/>
                                  <a:latin typeface="Cambria Math" panose="02040503050406030204" pitchFamily="18" charset="0"/>
                                  <a:ea typeface="+mn-ea"/>
                                  <a:cs typeface="+mn-cs"/>
                                </a:rPr>
                                <m:t>=1, …, 8</m:t>
                              </m:r>
                            </m:oMath>
                          </a14:m>
                          <a:r>
                            <a:rPr lang="es-ES" sz="1800" b="0" kern="1200" dirty="0">
                              <a:solidFill>
                                <a:schemeClr val="tx1"/>
                              </a:solidFill>
                              <a:effectLst/>
                              <a:latin typeface="Rockwell (Body)"/>
                              <a:ea typeface="+mn-ea"/>
                              <a:cs typeface="+mn-cs"/>
                            </a:rPr>
                            <a:t> </a:t>
                          </a:r>
                          <a:endParaRPr lang="es-EC" b="0" dirty="0">
                            <a:solidFill>
                              <a:schemeClr val="tx1"/>
                            </a:solidFill>
                            <a:latin typeface="Rockwell (Body)"/>
                          </a:endParaRPr>
                        </a:p>
                      </a:txBody>
                      <a:tcPr/>
                    </a:tc>
                    <a:extLst>
                      <a:ext uri="{0D108BD9-81ED-4DB2-BD59-A6C34878D82A}">
                        <a16:rowId xmlns:a16="http://schemas.microsoft.com/office/drawing/2014/main" val="3976545967"/>
                      </a:ext>
                    </a:extLst>
                  </a:tr>
                  <a:tr h="634677">
                    <a:tc>
                      <a:txBody>
                        <a:bodyPr/>
                        <a:lstStyle/>
                        <a:p>
                          <a:r>
                            <a:rPr lang="es-ES" sz="1800" b="0" kern="1200" dirty="0">
                              <a:solidFill>
                                <a:schemeClr val="tx1"/>
                              </a:solidFill>
                              <a:effectLst/>
                              <a:latin typeface="Rockwell (Body)"/>
                              <a:ea typeface="+mn-ea"/>
                              <a:cs typeface="+mn-cs"/>
                            </a:rPr>
                            <a:t>Planos son simétricos </a:t>
                          </a:r>
                          <a:endParaRPr lang="es-EC" b="0" dirty="0">
                            <a:solidFill>
                              <a:schemeClr val="tx1"/>
                            </a:solidFill>
                            <a:latin typeface="Rockwell (Body)"/>
                          </a:endParaRPr>
                        </a:p>
                      </a:txBody>
                      <a:tcPr/>
                    </a:tc>
                    <a:tc>
                      <a:txBody>
                        <a:bodyPr/>
                        <a:lstStyle/>
                        <a:p>
                          <a:pPr algn="ctr"/>
                          <a:r>
                            <a:rPr lang="es-ES" sz="1800" b="0" kern="1200" dirty="0">
                              <a:solidFill>
                                <a:schemeClr val="tx1"/>
                              </a:solidFill>
                              <a:effectLst/>
                              <a:latin typeface="Rockwell (Body)"/>
                              <a:ea typeface="+mn-ea"/>
                              <a:cs typeface="+mn-cs"/>
                            </a:rPr>
                            <a:t>(AA’) y (BB’)</a:t>
                          </a:r>
                          <a:endParaRPr lang="es-EC" b="0" dirty="0">
                            <a:solidFill>
                              <a:schemeClr val="tx1"/>
                            </a:solidFill>
                            <a:latin typeface="Rockwell (Body)"/>
                          </a:endParaRPr>
                        </a:p>
                      </a:txBody>
                      <a:tcPr/>
                    </a:tc>
                    <a:extLst>
                      <a:ext uri="{0D108BD9-81ED-4DB2-BD59-A6C34878D82A}">
                        <a16:rowId xmlns:a16="http://schemas.microsoft.com/office/drawing/2014/main" val="1190446030"/>
                      </a:ext>
                    </a:extLst>
                  </a:tr>
                  <a:tr h="634677">
                    <a:tc>
                      <a:txBody>
                        <a:bodyPr/>
                        <a:lstStyle/>
                        <a:p>
                          <a:r>
                            <a:rPr lang="es-EC" b="0" dirty="0">
                              <a:solidFill>
                                <a:schemeClr val="tx1"/>
                              </a:solidFill>
                              <a:latin typeface="Rockwell (Body)"/>
                            </a:rPr>
                            <a:t>Puertos de entrada perfectamente aislados</a:t>
                          </a:r>
                        </a:p>
                      </a:txBody>
                      <a:tcP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1200" b="0" i="1"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𝑖𝑗</m:t>
                                    </m:r>
                                  </m:sub>
                                </m:sSub>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=0   ; </m:t>
                                </m:r>
                                <m:sSub>
                                  <m:sSubPr>
                                    <m:ctrlPr>
                                      <a:rPr lang="es-EC"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sub>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𝑖</m:t>
                                    </m:r>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𝑗</m:t>
                                    </m:r>
                                  </m:sub>
                                </m:sSub>
                                <m:r>
                                  <a:rPr lang="es-ES" sz="1200" b="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=1,2,3,4</m:t>
                                </m:r>
                              </m:oMath>
                            </m:oMathPara>
                          </a14:m>
                          <a:endParaRPr lang="es-EC" sz="1200" b="0" dirty="0">
                            <a:solidFill>
                              <a:schemeClr val="tx1"/>
                            </a:solidFill>
                            <a:effectLst/>
                            <a:latin typeface="Rockwell (Body)"/>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2033810"/>
                      </a:ext>
                    </a:extLst>
                  </a:tr>
                  <a:tr h="634677">
                    <a:tc>
                      <a:txBody>
                        <a:bodyPr/>
                        <a:lstStyle/>
                        <a:p>
                          <a:r>
                            <a:rPr lang="es-EC" b="0" dirty="0">
                              <a:solidFill>
                                <a:schemeClr val="tx1"/>
                              </a:solidFill>
                              <a:latin typeface="Rockwell (Body)"/>
                            </a:rPr>
                            <a:t>Puertos de salida perfectamente aislados</a:t>
                          </a:r>
                        </a:p>
                      </a:txBody>
                      <a:tcPr/>
                    </a:tc>
                    <a:tc>
                      <a:txBody>
                        <a:bodyPr/>
                        <a:lstStyle/>
                        <a:p>
                          <a:pPr/>
                          <a14:m>
                            <m:oMathPara xmlns:m="http://schemas.openxmlformats.org/officeDocument/2006/math">
                              <m:oMathParaPr>
                                <m:jc m:val="centerGroup"/>
                              </m:oMathParaPr>
                              <m:oMath xmlns:m="http://schemas.openxmlformats.org/officeDocument/2006/math">
                                <m:sSub>
                                  <m:sSubPr>
                                    <m:ctrlPr>
                                      <a:rPr lang="es-EC" sz="1800" b="0" i="1" kern="1200" smtClean="0">
                                        <a:solidFill>
                                          <a:schemeClr val="tx1"/>
                                        </a:solidFill>
                                        <a:effectLst/>
                                        <a:latin typeface="Cambria Math" panose="02040503050406030204" pitchFamily="18" charset="0"/>
                                        <a:ea typeface="+mn-ea"/>
                                        <a:cs typeface="+mn-cs"/>
                                      </a:rPr>
                                    </m:ctrlPr>
                                  </m:sSubPr>
                                  <m:e>
                                    <m:r>
                                      <a:rPr lang="es-ES" sz="1800" b="0" i="1" kern="1200">
                                        <a:solidFill>
                                          <a:schemeClr val="tx1"/>
                                        </a:solidFill>
                                        <a:effectLst/>
                                        <a:latin typeface="Cambria Math" panose="02040503050406030204" pitchFamily="18" charset="0"/>
                                        <a:ea typeface="+mn-ea"/>
                                        <a:cs typeface="+mn-cs"/>
                                      </a:rPr>
                                      <m:t>𝑆</m:t>
                                    </m:r>
                                  </m:e>
                                  <m:sub>
                                    <m:r>
                                      <a:rPr lang="es-ES" sz="1800" b="0" i="1" kern="1200">
                                        <a:solidFill>
                                          <a:schemeClr val="tx1"/>
                                        </a:solidFill>
                                        <a:effectLst/>
                                        <a:latin typeface="Cambria Math" panose="02040503050406030204" pitchFamily="18" charset="0"/>
                                        <a:ea typeface="+mn-ea"/>
                                        <a:cs typeface="+mn-cs"/>
                                      </a:rPr>
                                      <m:t>𝑖𝑗</m:t>
                                    </m:r>
                                  </m:sub>
                                </m:sSub>
                                <m:r>
                                  <a:rPr lang="es-ES" sz="1800" b="0" i="1" kern="1200">
                                    <a:solidFill>
                                      <a:schemeClr val="tx1"/>
                                    </a:solidFill>
                                    <a:effectLst/>
                                    <a:latin typeface="Cambria Math" panose="02040503050406030204" pitchFamily="18" charset="0"/>
                                    <a:ea typeface="+mn-ea"/>
                                    <a:cs typeface="+mn-cs"/>
                                  </a:rPr>
                                  <m:t>=0   ; </m:t>
                                </m:r>
                                <m:sSub>
                                  <m:sSubPr>
                                    <m:ctrlPr>
                                      <a:rPr lang="es-EC" sz="1800" b="0" i="1" kern="1200">
                                        <a:solidFill>
                                          <a:schemeClr val="tx1"/>
                                        </a:solidFill>
                                        <a:effectLst/>
                                        <a:latin typeface="Cambria Math" panose="02040503050406030204" pitchFamily="18" charset="0"/>
                                        <a:ea typeface="+mn-ea"/>
                                        <a:cs typeface="+mn-cs"/>
                                      </a:rPr>
                                    </m:ctrlPr>
                                  </m:sSubPr>
                                  <m:e>
                                    <m:r>
                                      <a:rPr lang="es-ES" sz="1800" b="0" i="1" kern="1200">
                                        <a:solidFill>
                                          <a:schemeClr val="tx1"/>
                                        </a:solidFill>
                                        <a:effectLst/>
                                        <a:latin typeface="Cambria Math" panose="02040503050406030204" pitchFamily="18" charset="0"/>
                                        <a:ea typeface="+mn-ea"/>
                                        <a:cs typeface="+mn-cs"/>
                                      </a:rPr>
                                      <m:t>∀</m:t>
                                    </m:r>
                                  </m:e>
                                  <m:sub>
                                    <m:r>
                                      <a:rPr lang="es-ES" sz="1800" b="0" i="1" kern="1200">
                                        <a:solidFill>
                                          <a:schemeClr val="tx1"/>
                                        </a:solidFill>
                                        <a:effectLst/>
                                        <a:latin typeface="Cambria Math" panose="02040503050406030204" pitchFamily="18" charset="0"/>
                                        <a:ea typeface="+mn-ea"/>
                                        <a:cs typeface="+mn-cs"/>
                                      </a:rPr>
                                      <m:t>𝑖</m:t>
                                    </m:r>
                                    <m:r>
                                      <a:rPr lang="es-ES" sz="1800" b="0" i="1" kern="1200">
                                        <a:solidFill>
                                          <a:schemeClr val="tx1"/>
                                        </a:solidFill>
                                        <a:effectLst/>
                                        <a:latin typeface="Cambria Math" panose="02040503050406030204" pitchFamily="18" charset="0"/>
                                        <a:ea typeface="+mn-ea"/>
                                        <a:cs typeface="+mn-cs"/>
                                      </a:rPr>
                                      <m:t>,</m:t>
                                    </m:r>
                                    <m:r>
                                      <a:rPr lang="es-ES" sz="1800" b="0" i="1" kern="1200">
                                        <a:solidFill>
                                          <a:schemeClr val="tx1"/>
                                        </a:solidFill>
                                        <a:effectLst/>
                                        <a:latin typeface="Cambria Math" panose="02040503050406030204" pitchFamily="18" charset="0"/>
                                        <a:ea typeface="+mn-ea"/>
                                        <a:cs typeface="+mn-cs"/>
                                      </a:rPr>
                                      <m:t>𝑗</m:t>
                                    </m:r>
                                  </m:sub>
                                </m:sSub>
                                <m:r>
                                  <a:rPr lang="es-ES" sz="1800" b="0" i="1" kern="1200">
                                    <a:solidFill>
                                      <a:schemeClr val="tx1"/>
                                    </a:solidFill>
                                    <a:effectLst/>
                                    <a:latin typeface="Cambria Math" panose="02040503050406030204" pitchFamily="18" charset="0"/>
                                    <a:ea typeface="+mn-ea"/>
                                    <a:cs typeface="+mn-cs"/>
                                  </a:rPr>
                                  <m:t>=5,6,7,</m:t>
                                </m:r>
                              </m:oMath>
                            </m:oMathPara>
                          </a14:m>
                          <a:endParaRPr lang="es-EC" b="0" dirty="0">
                            <a:solidFill>
                              <a:schemeClr val="tx1"/>
                            </a:solidFill>
                            <a:latin typeface="Rockwell (Body)"/>
                          </a:endParaRPr>
                        </a:p>
                      </a:txBody>
                      <a:tcPr/>
                    </a:tc>
                    <a:extLst>
                      <a:ext uri="{0D108BD9-81ED-4DB2-BD59-A6C34878D82A}">
                        <a16:rowId xmlns:a16="http://schemas.microsoft.com/office/drawing/2014/main" val="197119378"/>
                      </a:ext>
                    </a:extLst>
                  </a:tr>
                </a:tbl>
              </a:graphicData>
            </a:graphic>
          </p:graphicFrame>
        </mc:Choice>
        <mc:Fallback xmlns="">
          <p:graphicFrame>
            <p:nvGraphicFramePr>
              <p:cNvPr id="11" name="Table 10">
                <a:extLst>
                  <a:ext uri="{FF2B5EF4-FFF2-40B4-BE49-F238E27FC236}">
                    <a16:creationId xmlns:a16="http://schemas.microsoft.com/office/drawing/2014/main" id="{FF6CCC78-5323-45D4-904D-7D18D146451C}"/>
                  </a:ext>
                </a:extLst>
              </p:cNvPr>
              <p:cNvGraphicFramePr>
                <a:graphicFrameLocks noGrp="1"/>
              </p:cNvGraphicFramePr>
              <p:nvPr>
                <p:extLst>
                  <p:ext uri="{D42A27DB-BD31-4B8C-83A1-F6EECF244321}">
                    <p14:modId xmlns:p14="http://schemas.microsoft.com/office/powerpoint/2010/main" val="289018186"/>
                  </p:ext>
                </p:extLst>
              </p:nvPr>
            </p:nvGraphicFramePr>
            <p:xfrm>
              <a:off x="466090" y="2600512"/>
              <a:ext cx="5451602" cy="2829237"/>
            </p:xfrm>
            <a:graphic>
              <a:graphicData uri="http://schemas.openxmlformats.org/drawingml/2006/table">
                <a:tbl>
                  <a:tblPr firstRow="1" bandRow="1">
                    <a:tableStyleId>{306799F8-075E-4A3A-A7F6-7FBC6576F1A4}</a:tableStyleId>
                  </a:tblPr>
                  <a:tblGrid>
                    <a:gridCol w="2725801">
                      <a:extLst>
                        <a:ext uri="{9D8B030D-6E8A-4147-A177-3AD203B41FA5}">
                          <a16:colId xmlns:a16="http://schemas.microsoft.com/office/drawing/2014/main" val="1046003726"/>
                        </a:ext>
                      </a:extLst>
                    </a:gridCol>
                    <a:gridCol w="2725801">
                      <a:extLst>
                        <a:ext uri="{9D8B030D-6E8A-4147-A177-3AD203B41FA5}">
                          <a16:colId xmlns:a16="http://schemas.microsoft.com/office/drawing/2014/main" val="1739136675"/>
                        </a:ext>
                      </a:extLst>
                    </a:gridCol>
                  </a:tblGrid>
                  <a:tr h="914400">
                    <a:tc>
                      <a:txBody>
                        <a:bodyPr/>
                        <a:lstStyle/>
                        <a:p>
                          <a:pPr algn="just"/>
                          <a:r>
                            <a:rPr lang="es-EC" b="0" dirty="0">
                              <a:solidFill>
                                <a:schemeClr val="tx1"/>
                              </a:solidFill>
                              <a:latin typeface="Rockwell (Body)"/>
                            </a:rPr>
                            <a:t>Todos los puertos son perfectamente conectados</a:t>
                          </a:r>
                        </a:p>
                      </a:txBody>
                      <a:tcPr/>
                    </a:tc>
                    <a:tc>
                      <a:txBody>
                        <a:bodyPr/>
                        <a:lstStyle/>
                        <a:p>
                          <a:endParaRPr lang="es-EC"/>
                        </a:p>
                      </a:txBody>
                      <a:tcPr>
                        <a:blipFill>
                          <a:blip r:embed="rId4"/>
                          <a:stretch>
                            <a:fillRect l="-102461" t="-4667" r="-2685" b="-220667"/>
                          </a:stretch>
                        </a:blipFill>
                      </a:tcPr>
                    </a:tc>
                    <a:extLst>
                      <a:ext uri="{0D108BD9-81ED-4DB2-BD59-A6C34878D82A}">
                        <a16:rowId xmlns:a16="http://schemas.microsoft.com/office/drawing/2014/main" val="3976545967"/>
                      </a:ext>
                    </a:extLst>
                  </a:tr>
                  <a:tr h="634677">
                    <a:tc>
                      <a:txBody>
                        <a:bodyPr/>
                        <a:lstStyle/>
                        <a:p>
                          <a:r>
                            <a:rPr lang="es-ES" sz="1800" b="0" kern="1200" dirty="0">
                              <a:solidFill>
                                <a:schemeClr val="tx1"/>
                              </a:solidFill>
                              <a:effectLst/>
                              <a:latin typeface="Rockwell (Body)"/>
                              <a:ea typeface="+mn-ea"/>
                              <a:cs typeface="+mn-cs"/>
                            </a:rPr>
                            <a:t>Planos son simétricos </a:t>
                          </a:r>
                          <a:endParaRPr lang="es-EC" b="0" dirty="0">
                            <a:solidFill>
                              <a:schemeClr val="tx1"/>
                            </a:solidFill>
                            <a:latin typeface="Rockwell (Body)"/>
                          </a:endParaRPr>
                        </a:p>
                      </a:txBody>
                      <a:tcPr/>
                    </a:tc>
                    <a:tc>
                      <a:txBody>
                        <a:bodyPr/>
                        <a:lstStyle/>
                        <a:p>
                          <a:pPr algn="ctr"/>
                          <a:r>
                            <a:rPr lang="es-ES" sz="1800" b="0" kern="1200" dirty="0">
                              <a:solidFill>
                                <a:schemeClr val="tx1"/>
                              </a:solidFill>
                              <a:effectLst/>
                              <a:latin typeface="Rockwell (Body)"/>
                              <a:ea typeface="+mn-ea"/>
                              <a:cs typeface="+mn-cs"/>
                            </a:rPr>
                            <a:t>(AA’) y (BB’)</a:t>
                          </a:r>
                          <a:endParaRPr lang="es-EC" b="0" dirty="0">
                            <a:solidFill>
                              <a:schemeClr val="tx1"/>
                            </a:solidFill>
                            <a:latin typeface="Rockwell (Body)"/>
                          </a:endParaRPr>
                        </a:p>
                      </a:txBody>
                      <a:tcPr/>
                    </a:tc>
                    <a:extLst>
                      <a:ext uri="{0D108BD9-81ED-4DB2-BD59-A6C34878D82A}">
                        <a16:rowId xmlns:a16="http://schemas.microsoft.com/office/drawing/2014/main" val="1190446030"/>
                      </a:ext>
                    </a:extLst>
                  </a:tr>
                  <a:tr h="640080">
                    <a:tc>
                      <a:txBody>
                        <a:bodyPr/>
                        <a:lstStyle/>
                        <a:p>
                          <a:r>
                            <a:rPr lang="es-EC" b="0" dirty="0">
                              <a:solidFill>
                                <a:schemeClr val="tx1"/>
                              </a:solidFill>
                              <a:latin typeface="Rockwell (Body)"/>
                            </a:rPr>
                            <a:t>Puertos de entrada perfectamente aislados</a:t>
                          </a:r>
                        </a:p>
                      </a:txBody>
                      <a:tcPr/>
                    </a:tc>
                    <a:tc>
                      <a:txBody>
                        <a:bodyPr/>
                        <a:lstStyle/>
                        <a:p>
                          <a:endParaRPr lang="es-EC"/>
                        </a:p>
                      </a:txBody>
                      <a:tcPr marL="68580" marR="68580" marT="0" marB="0" anchor="ctr">
                        <a:blipFill>
                          <a:blip r:embed="rId4"/>
                          <a:stretch>
                            <a:fillRect l="-102461" t="-249524" r="-2685" b="-115238"/>
                          </a:stretch>
                        </a:blipFill>
                      </a:tcPr>
                    </a:tc>
                    <a:extLst>
                      <a:ext uri="{0D108BD9-81ED-4DB2-BD59-A6C34878D82A}">
                        <a16:rowId xmlns:a16="http://schemas.microsoft.com/office/drawing/2014/main" val="642033810"/>
                      </a:ext>
                    </a:extLst>
                  </a:tr>
                  <a:tr h="640080">
                    <a:tc>
                      <a:txBody>
                        <a:bodyPr/>
                        <a:lstStyle/>
                        <a:p>
                          <a:r>
                            <a:rPr lang="es-EC" b="0" dirty="0">
                              <a:solidFill>
                                <a:schemeClr val="tx1"/>
                              </a:solidFill>
                              <a:latin typeface="Rockwell (Body)"/>
                            </a:rPr>
                            <a:t>Puertos de salida perfectamente aislados</a:t>
                          </a:r>
                        </a:p>
                      </a:txBody>
                      <a:tcPr/>
                    </a:tc>
                    <a:tc>
                      <a:txBody>
                        <a:bodyPr/>
                        <a:lstStyle/>
                        <a:p>
                          <a:endParaRPr lang="es-EC"/>
                        </a:p>
                      </a:txBody>
                      <a:tcPr>
                        <a:blipFill>
                          <a:blip r:embed="rId4"/>
                          <a:stretch>
                            <a:fillRect l="-102461" t="-349524" r="-2685" b="-15238"/>
                          </a:stretch>
                        </a:blipFill>
                      </a:tcPr>
                    </a:tc>
                    <a:extLst>
                      <a:ext uri="{0D108BD9-81ED-4DB2-BD59-A6C34878D82A}">
                        <a16:rowId xmlns:a16="http://schemas.microsoft.com/office/drawing/2014/main" val="197119378"/>
                      </a:ext>
                    </a:extLst>
                  </a:tr>
                </a:tbl>
              </a:graphicData>
            </a:graphic>
          </p:graphicFrame>
        </mc:Fallback>
      </mc:AlternateContent>
      <p:pic>
        <p:nvPicPr>
          <p:cNvPr id="12" name="Picture 11">
            <a:extLst>
              <a:ext uri="{FF2B5EF4-FFF2-40B4-BE49-F238E27FC236}">
                <a16:creationId xmlns:a16="http://schemas.microsoft.com/office/drawing/2014/main" id="{AB45259F-CC13-4118-9FD2-B0C4AF243777}"/>
              </a:ext>
            </a:extLst>
          </p:cNvPr>
          <p:cNvPicPr/>
          <p:nvPr/>
        </p:nvPicPr>
        <p:blipFill>
          <a:blip r:embed="rId5"/>
          <a:stretch>
            <a:fillRect/>
          </a:stretch>
        </p:blipFill>
        <p:spPr>
          <a:xfrm>
            <a:off x="7105142" y="676814"/>
            <a:ext cx="4956048" cy="3377876"/>
          </a:xfrm>
          <a:prstGeom prst="rect">
            <a:avLst/>
          </a:prstGeom>
        </p:spPr>
      </p:pic>
    </p:spTree>
    <p:extLst>
      <p:ext uri="{BB962C8B-B14F-4D97-AF65-F5344CB8AC3E}">
        <p14:creationId xmlns:p14="http://schemas.microsoft.com/office/powerpoint/2010/main" val="281229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58C63EDC-B2D4-4387-85DA-E03D0D85DBFA}"/>
                  </a:ext>
                </a:extLst>
              </p:cNvPr>
              <p:cNvGraphicFramePr>
                <a:graphicFrameLocks noGrp="1"/>
              </p:cNvGraphicFramePr>
              <p:nvPr>
                <p:extLst>
                  <p:ext uri="{D42A27DB-BD31-4B8C-83A1-F6EECF244321}">
                    <p14:modId xmlns:p14="http://schemas.microsoft.com/office/powerpoint/2010/main" val="3754875832"/>
                  </p:ext>
                </p:extLst>
              </p:nvPr>
            </p:nvGraphicFramePr>
            <p:xfrm>
              <a:off x="4890513" y="0"/>
              <a:ext cx="6312414" cy="6248586"/>
            </p:xfrm>
            <a:graphic>
              <a:graphicData uri="http://schemas.openxmlformats.org/drawingml/2006/table">
                <a:tbl>
                  <a:tblPr firstRow="1" firstCol="1" bandRow="1">
                    <a:tableStyleId>{912C8C85-51F0-491E-9774-3900AFEF0FD7}</a:tableStyleId>
                  </a:tblPr>
                  <a:tblGrid>
                    <a:gridCol w="1569839">
                      <a:extLst>
                        <a:ext uri="{9D8B030D-6E8A-4147-A177-3AD203B41FA5}">
                          <a16:colId xmlns:a16="http://schemas.microsoft.com/office/drawing/2014/main" val="3003916024"/>
                        </a:ext>
                      </a:extLst>
                    </a:gridCol>
                    <a:gridCol w="1191602">
                      <a:extLst>
                        <a:ext uri="{9D8B030D-6E8A-4147-A177-3AD203B41FA5}">
                          <a16:colId xmlns:a16="http://schemas.microsoft.com/office/drawing/2014/main" val="1638379020"/>
                        </a:ext>
                      </a:extLst>
                    </a:gridCol>
                    <a:gridCol w="3550973">
                      <a:extLst>
                        <a:ext uri="{9D8B030D-6E8A-4147-A177-3AD203B41FA5}">
                          <a16:colId xmlns:a16="http://schemas.microsoft.com/office/drawing/2014/main" val="4246633838"/>
                        </a:ext>
                      </a:extLst>
                    </a:gridCol>
                  </a:tblGrid>
                  <a:tr h="269267">
                    <a:tc>
                      <a:txBody>
                        <a:bodyPr/>
                        <a:lstStyle/>
                        <a:p>
                          <a:pPr algn="ctr">
                            <a:lnSpc>
                              <a:spcPct val="150000"/>
                            </a:lnSpc>
                            <a:spcAft>
                              <a:spcPts val="0"/>
                            </a:spcAft>
                          </a:pPr>
                          <a:r>
                            <a:rPr lang="es-ES" sz="1400">
                              <a:effectLst/>
                            </a:rPr>
                            <a:t>Parámetro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Valor</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Justificación</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2730353374"/>
                      </a:ext>
                    </a:extLst>
                  </a:tr>
                  <a:tr h="572796">
                    <a:tc>
                      <a:txBody>
                        <a:bodyPr/>
                        <a:lstStyle/>
                        <a:p>
                          <a:pPr algn="ctr">
                            <a:lnSpc>
                              <a:spcPct val="150000"/>
                            </a:lnSpc>
                            <a:spcAft>
                              <a:spcPts val="0"/>
                            </a:spcAft>
                          </a:pPr>
                          <a:r>
                            <a:rPr lang="es-ES" sz="1400">
                              <a:effectLst/>
                            </a:rPr>
                            <a:t> Frecuencia de trabajo [f]</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16.5 GHz</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Banda Ku (12–18 GHz)</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3241309264"/>
                      </a:ext>
                    </a:extLst>
                  </a:tr>
                  <a:tr h="877458">
                    <a:tc>
                      <a:txBody>
                        <a:bodyPr/>
                        <a:lstStyle/>
                        <a:p>
                          <a:pPr algn="ctr">
                            <a:lnSpc>
                              <a:spcPct val="150000"/>
                            </a:lnSpc>
                            <a:spcAft>
                              <a:spcPts val="0"/>
                            </a:spcAft>
                          </a:pPr>
                          <a:r>
                            <a:rPr lang="es-ES" sz="1400" dirty="0">
                              <a:effectLst/>
                            </a:rPr>
                            <a:t>Número de puertos de entrada-salida</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4x4 puertos</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Se tiene 4 puertos de entrada y 4 puertos de salida</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4285113564"/>
                      </a:ext>
                    </a:extLst>
                  </a:tr>
                  <a:tr h="877458">
                    <a:tc>
                      <a:txBody>
                        <a:bodyPr/>
                        <a:lstStyle/>
                        <a:p>
                          <a:pPr algn="ctr">
                            <a:lnSpc>
                              <a:spcPct val="150000"/>
                            </a:lnSpc>
                            <a:spcAft>
                              <a:spcPts val="0"/>
                            </a:spcAft>
                          </a:pPr>
                          <a:r>
                            <a:rPr lang="es-ES" sz="1400">
                              <a:effectLst/>
                            </a:rPr>
                            <a:t>Perdidas de retorno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-15 (dB)</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Debido a un diseño en la tecnología SIW este parámetro no es tan exigente por esto se define este valor en -15dB. </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4137229564"/>
                      </a:ext>
                    </a:extLst>
                  </a:tr>
                  <a:tr h="572796">
                    <a:tc>
                      <a:txBody>
                        <a:bodyPr/>
                        <a:lstStyle/>
                        <a:p>
                          <a:pPr algn="ctr">
                            <a:lnSpc>
                              <a:spcPct val="150000"/>
                            </a:lnSpc>
                            <a:spcAft>
                              <a:spcPts val="0"/>
                            </a:spcAft>
                          </a:pPr>
                          <a:r>
                            <a:rPr lang="es-ES" sz="1400">
                              <a:effectLst/>
                            </a:rPr>
                            <a:t>Acoplamiento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-6.02 (dB)</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Para 4 puertos entrada 4 puertos salida</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2076248505"/>
                      </a:ext>
                    </a:extLst>
                  </a:tr>
                  <a:tr h="877458">
                    <a:tc>
                      <a:txBody>
                        <a:bodyPr/>
                        <a:lstStyle/>
                        <a:p>
                          <a:pPr algn="ctr">
                            <a:lnSpc>
                              <a:spcPct val="150000"/>
                            </a:lnSpc>
                            <a:spcAft>
                              <a:spcPts val="0"/>
                            </a:spcAft>
                          </a:pPr>
                          <a:r>
                            <a:rPr lang="es-ES" sz="1400">
                              <a:effectLst/>
                            </a:rPr>
                            <a:t>Diámetro de las vías (d)</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0,6 mm</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Tamaños de vías metalizadas para SIW recomendadas entre los valores de 0,4 y 0,6 mm</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3581866361"/>
                      </a:ext>
                    </a:extLst>
                  </a:tr>
                  <a:tr h="843168">
                    <a:tc>
                      <a:txBody>
                        <a:bodyPr/>
                        <a:lstStyle/>
                        <a:p>
                          <a:pPr algn="ctr">
                            <a:lnSpc>
                              <a:spcPct val="150000"/>
                            </a:lnSpc>
                            <a:spcAft>
                              <a:spcPts val="0"/>
                            </a:spcAft>
                          </a:pPr>
                          <a:r>
                            <a:rPr lang="es-ES" sz="1400">
                              <a:effectLst/>
                            </a:rPr>
                            <a:t>Impedancia característica(Zo)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50 Ohms</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Valor nominal y frecuente de impedancia en una línea de transmisión.</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1714346232"/>
                      </a:ext>
                    </a:extLst>
                  </a:tr>
                  <a:tr h="572796">
                    <a:tc>
                      <a:txBody>
                        <a:bodyPr/>
                        <a:lstStyle/>
                        <a:p>
                          <a:pPr algn="ctr">
                            <a:lnSpc>
                              <a:spcPct val="150000"/>
                            </a:lnSpc>
                            <a:spcAft>
                              <a:spcPts val="0"/>
                            </a:spcAft>
                          </a:pPr>
                          <a:r>
                            <a:rPr lang="es-ES" sz="1400">
                              <a:effectLst/>
                            </a:rPr>
                            <a:t>Constante dieléctrica </a:t>
                          </a:r>
                          <a14:m>
                            <m:oMath xmlns:m="http://schemas.openxmlformats.org/officeDocument/2006/math">
                              <m:r>
                                <a:rPr lang="es-ES" sz="1400" smtClean="0">
                                  <a:effectLst/>
                                  <a:latin typeface="Cambria Math" panose="02040503050406030204" pitchFamily="18" charset="0"/>
                                </a:rPr>
                                <m:t>[</m:t>
                              </m:r>
                              <m:sSub>
                                <m:sSubPr>
                                  <m:ctrlPr>
                                    <a:rPr lang="es-EC" sz="1400" i="1">
                                      <a:effectLst/>
                                      <a:latin typeface="Cambria Math" panose="02040503050406030204" pitchFamily="18" charset="0"/>
                                    </a:rPr>
                                  </m:ctrlPr>
                                </m:sSubPr>
                                <m:e>
                                  <m:r>
                                    <a:rPr lang="es-ES" sz="1400" smtClean="0">
                                      <a:effectLst/>
                                      <a:latin typeface="Cambria Math" panose="02040503050406030204" pitchFamily="18" charset="0"/>
                                    </a:rPr>
                                    <m:t>𝛜</m:t>
                                  </m:r>
                                </m:e>
                                <m:sub>
                                  <m:r>
                                    <a:rPr lang="es-ES" sz="1400" smtClean="0">
                                      <a:effectLst/>
                                      <a:latin typeface="Cambria Math" panose="02040503050406030204" pitchFamily="18" charset="0"/>
                                    </a:rPr>
                                    <m:t>𝐫</m:t>
                                  </m:r>
                                </m:sub>
                              </m:sSub>
                            </m:oMath>
                          </a14:m>
                          <a:r>
                            <a:rPr lang="es-ES" sz="1400">
                              <a:effectLst/>
                            </a:rPr>
                            <a:t>]</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2.2 RT Duroid</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rowSpan="2">
                      <a:txBody>
                        <a:bodyPr/>
                        <a:lstStyle/>
                        <a:p>
                          <a:pPr algn="ctr">
                            <a:lnSpc>
                              <a:spcPct val="150000"/>
                            </a:lnSpc>
                            <a:spcAft>
                              <a:spcPts val="0"/>
                            </a:spcAft>
                          </a:pPr>
                          <a:r>
                            <a:rPr lang="es-ES" sz="1400">
                              <a:effectLst/>
                            </a:rPr>
                            <a:t> </a:t>
                          </a:r>
                          <a:endParaRPr lang="es-EC" sz="1400">
                            <a:effectLst/>
                          </a:endParaRPr>
                        </a:p>
                        <a:p>
                          <a:pPr algn="ctr">
                            <a:lnSpc>
                              <a:spcPct val="150000"/>
                            </a:lnSpc>
                            <a:spcAft>
                              <a:spcPts val="0"/>
                            </a:spcAft>
                          </a:pPr>
                          <a:r>
                            <a:rPr lang="es-ES" sz="1400">
                              <a:effectLst/>
                            </a:rPr>
                            <a:t>Especificaciones Sustrato RT Duroid 5880</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662957341"/>
                      </a:ext>
                    </a:extLst>
                  </a:tr>
                  <a:tr h="572796">
                    <a:tc>
                      <a:txBody>
                        <a:bodyPr/>
                        <a:lstStyle/>
                        <a:p>
                          <a:pPr algn="ctr">
                            <a:lnSpc>
                              <a:spcPct val="150000"/>
                            </a:lnSpc>
                            <a:spcAft>
                              <a:spcPts val="0"/>
                            </a:spcAft>
                          </a:pPr>
                          <a:r>
                            <a:rPr lang="es-ES" sz="1400">
                              <a:effectLst/>
                            </a:rPr>
                            <a:t>Altura del sustrato (h)</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1.5 RT Duroid</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vMerge="1">
                      <a:txBody>
                        <a:bodyPr/>
                        <a:lstStyle/>
                        <a:p>
                          <a:endParaRPr lang="es-EC"/>
                        </a:p>
                      </a:txBody>
                      <a:tcPr/>
                    </a:tc>
                    <a:extLst>
                      <a:ext uri="{0D108BD9-81ED-4DB2-BD59-A6C34878D82A}">
                        <a16:rowId xmlns:a16="http://schemas.microsoft.com/office/drawing/2014/main" val="1660268034"/>
                      </a:ext>
                    </a:extLst>
                  </a:tr>
                </a:tbl>
              </a:graphicData>
            </a:graphic>
          </p:graphicFrame>
        </mc:Choice>
        <mc:Fallback>
          <p:graphicFrame>
            <p:nvGraphicFramePr>
              <p:cNvPr id="8" name="Table 7">
                <a:extLst>
                  <a:ext uri="{FF2B5EF4-FFF2-40B4-BE49-F238E27FC236}">
                    <a16:creationId xmlns:a16="http://schemas.microsoft.com/office/drawing/2014/main" id="{58C63EDC-B2D4-4387-85DA-E03D0D85DBFA}"/>
                  </a:ext>
                </a:extLst>
              </p:cNvPr>
              <p:cNvGraphicFramePr>
                <a:graphicFrameLocks noGrp="1"/>
              </p:cNvGraphicFramePr>
              <p:nvPr>
                <p:extLst>
                  <p:ext uri="{D42A27DB-BD31-4B8C-83A1-F6EECF244321}">
                    <p14:modId xmlns:p14="http://schemas.microsoft.com/office/powerpoint/2010/main" val="3754875832"/>
                  </p:ext>
                </p:extLst>
              </p:nvPr>
            </p:nvGraphicFramePr>
            <p:xfrm>
              <a:off x="4890513" y="0"/>
              <a:ext cx="6312414" cy="6248586"/>
            </p:xfrm>
            <a:graphic>
              <a:graphicData uri="http://schemas.openxmlformats.org/drawingml/2006/table">
                <a:tbl>
                  <a:tblPr firstRow="1" firstCol="1" bandRow="1">
                    <a:tableStyleId>{912C8C85-51F0-491E-9774-3900AFEF0FD7}</a:tableStyleId>
                  </a:tblPr>
                  <a:tblGrid>
                    <a:gridCol w="1569839">
                      <a:extLst>
                        <a:ext uri="{9D8B030D-6E8A-4147-A177-3AD203B41FA5}">
                          <a16:colId xmlns:a16="http://schemas.microsoft.com/office/drawing/2014/main" val="3003916024"/>
                        </a:ext>
                      </a:extLst>
                    </a:gridCol>
                    <a:gridCol w="1191602">
                      <a:extLst>
                        <a:ext uri="{9D8B030D-6E8A-4147-A177-3AD203B41FA5}">
                          <a16:colId xmlns:a16="http://schemas.microsoft.com/office/drawing/2014/main" val="1638379020"/>
                        </a:ext>
                      </a:extLst>
                    </a:gridCol>
                    <a:gridCol w="3550973">
                      <a:extLst>
                        <a:ext uri="{9D8B030D-6E8A-4147-A177-3AD203B41FA5}">
                          <a16:colId xmlns:a16="http://schemas.microsoft.com/office/drawing/2014/main" val="4246633838"/>
                        </a:ext>
                      </a:extLst>
                    </a:gridCol>
                  </a:tblGrid>
                  <a:tr h="285814">
                    <a:tc>
                      <a:txBody>
                        <a:bodyPr/>
                        <a:lstStyle/>
                        <a:p>
                          <a:pPr algn="ctr">
                            <a:lnSpc>
                              <a:spcPct val="150000"/>
                            </a:lnSpc>
                            <a:spcAft>
                              <a:spcPts val="0"/>
                            </a:spcAft>
                          </a:pPr>
                          <a:r>
                            <a:rPr lang="es-ES" sz="1400">
                              <a:effectLst/>
                            </a:rPr>
                            <a:t>Parámetro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Valor</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Justificación</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2730353374"/>
                      </a:ext>
                    </a:extLst>
                  </a:tr>
                  <a:tr h="605854">
                    <a:tc>
                      <a:txBody>
                        <a:bodyPr/>
                        <a:lstStyle/>
                        <a:p>
                          <a:pPr algn="ctr">
                            <a:lnSpc>
                              <a:spcPct val="150000"/>
                            </a:lnSpc>
                            <a:spcAft>
                              <a:spcPts val="0"/>
                            </a:spcAft>
                          </a:pPr>
                          <a:r>
                            <a:rPr lang="es-ES" sz="1400">
                              <a:effectLst/>
                            </a:rPr>
                            <a:t> Frecuencia de trabajo [f]</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16.5 GHz</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Banda Ku (12–18 GHz)</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3241309264"/>
                      </a:ext>
                    </a:extLst>
                  </a:tr>
                  <a:tr h="877458">
                    <a:tc>
                      <a:txBody>
                        <a:bodyPr/>
                        <a:lstStyle/>
                        <a:p>
                          <a:pPr algn="ctr">
                            <a:lnSpc>
                              <a:spcPct val="150000"/>
                            </a:lnSpc>
                            <a:spcAft>
                              <a:spcPts val="0"/>
                            </a:spcAft>
                          </a:pPr>
                          <a:r>
                            <a:rPr lang="es-ES" sz="1400" dirty="0">
                              <a:effectLst/>
                            </a:rPr>
                            <a:t>Número de puertos de entrada-salida</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4x4 puertos</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Se tiene 4 puertos de entrada y 4 puertos de salida</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4285113564"/>
                      </a:ext>
                    </a:extLst>
                  </a:tr>
                  <a:tr h="925894">
                    <a:tc>
                      <a:txBody>
                        <a:bodyPr/>
                        <a:lstStyle/>
                        <a:p>
                          <a:pPr algn="ctr">
                            <a:lnSpc>
                              <a:spcPct val="150000"/>
                            </a:lnSpc>
                            <a:spcAft>
                              <a:spcPts val="0"/>
                            </a:spcAft>
                          </a:pPr>
                          <a:r>
                            <a:rPr lang="es-ES" sz="1400">
                              <a:effectLst/>
                            </a:rPr>
                            <a:t>Perdidas de retorno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-15 (dB)</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Debido a un diseño en la tecnología SIW este parámetro no es tan exigente por esto se define este valor en -15dB. </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4137229564"/>
                      </a:ext>
                    </a:extLst>
                  </a:tr>
                  <a:tr h="572796">
                    <a:tc>
                      <a:txBody>
                        <a:bodyPr/>
                        <a:lstStyle/>
                        <a:p>
                          <a:pPr algn="ctr">
                            <a:lnSpc>
                              <a:spcPct val="150000"/>
                            </a:lnSpc>
                            <a:spcAft>
                              <a:spcPts val="0"/>
                            </a:spcAft>
                          </a:pPr>
                          <a:r>
                            <a:rPr lang="es-ES" sz="1400">
                              <a:effectLst/>
                            </a:rPr>
                            <a:t>Acoplamiento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-6.02 (dB)</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Para 4 puertos entrada 4 puertos salida</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2076248505"/>
                      </a:ext>
                    </a:extLst>
                  </a:tr>
                  <a:tr h="925894">
                    <a:tc>
                      <a:txBody>
                        <a:bodyPr/>
                        <a:lstStyle/>
                        <a:p>
                          <a:pPr algn="ctr">
                            <a:lnSpc>
                              <a:spcPct val="150000"/>
                            </a:lnSpc>
                            <a:spcAft>
                              <a:spcPts val="0"/>
                            </a:spcAft>
                          </a:pPr>
                          <a:r>
                            <a:rPr lang="es-ES" sz="1400">
                              <a:effectLst/>
                            </a:rPr>
                            <a:t>Diámetro de las vías (d)</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0,6 mm</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Tamaños de vías metalizadas para SIW recomendadas entre los valores de 0,4 y 0,6 mm</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3581866361"/>
                      </a:ext>
                    </a:extLst>
                  </a:tr>
                  <a:tr h="843168">
                    <a:tc>
                      <a:txBody>
                        <a:bodyPr/>
                        <a:lstStyle/>
                        <a:p>
                          <a:pPr algn="ctr">
                            <a:lnSpc>
                              <a:spcPct val="150000"/>
                            </a:lnSpc>
                            <a:spcAft>
                              <a:spcPts val="0"/>
                            </a:spcAft>
                          </a:pPr>
                          <a:r>
                            <a:rPr lang="es-ES" sz="1400">
                              <a:effectLst/>
                            </a:rPr>
                            <a:t>Impedancia característica(Zo)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50 Ohms</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a:effectLst/>
                            </a:rPr>
                            <a:t>Valor nominal y frecuente de impedancia en una línea de transmisión.</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1714346232"/>
                      </a:ext>
                    </a:extLst>
                  </a:tr>
                  <a:tr h="605854">
                    <a:tc>
                      <a:txBody>
                        <a:bodyPr/>
                        <a:lstStyle/>
                        <a:p>
                          <a:endParaRPr lang="es-EC"/>
                        </a:p>
                      </a:txBody>
                      <a:tcPr marL="53530" marR="53530" marT="0" marB="0">
                        <a:blipFill>
                          <a:blip r:embed="rId4"/>
                          <a:stretch>
                            <a:fillRect l="-388" t="-828000" r="-301938" b="-117000"/>
                          </a:stretch>
                        </a:blipFill>
                      </a:tcPr>
                    </a:tc>
                    <a:tc>
                      <a:txBody>
                        <a:bodyPr/>
                        <a:lstStyle/>
                        <a:p>
                          <a:pPr algn="ctr">
                            <a:lnSpc>
                              <a:spcPct val="150000"/>
                            </a:lnSpc>
                            <a:spcAft>
                              <a:spcPts val="0"/>
                            </a:spcAft>
                          </a:pPr>
                          <a:r>
                            <a:rPr lang="es-ES" sz="1400">
                              <a:effectLst/>
                            </a:rPr>
                            <a:t>2.2 RT Duroid</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rowSpan="2">
                      <a:txBody>
                        <a:bodyPr/>
                        <a:lstStyle/>
                        <a:p>
                          <a:pPr algn="ctr">
                            <a:lnSpc>
                              <a:spcPct val="150000"/>
                            </a:lnSpc>
                            <a:spcAft>
                              <a:spcPts val="0"/>
                            </a:spcAft>
                          </a:pPr>
                          <a:r>
                            <a:rPr lang="es-ES" sz="1400">
                              <a:effectLst/>
                            </a:rPr>
                            <a:t> </a:t>
                          </a:r>
                          <a:endParaRPr lang="es-EC" sz="1400">
                            <a:effectLst/>
                          </a:endParaRPr>
                        </a:p>
                        <a:p>
                          <a:pPr algn="ctr">
                            <a:lnSpc>
                              <a:spcPct val="150000"/>
                            </a:lnSpc>
                            <a:spcAft>
                              <a:spcPts val="0"/>
                            </a:spcAft>
                          </a:pPr>
                          <a:r>
                            <a:rPr lang="es-ES" sz="1400">
                              <a:effectLst/>
                            </a:rPr>
                            <a:t>Especificaciones Sustrato RT Duroid 5880</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extLst>
                      <a:ext uri="{0D108BD9-81ED-4DB2-BD59-A6C34878D82A}">
                        <a16:rowId xmlns:a16="http://schemas.microsoft.com/office/drawing/2014/main" val="662957341"/>
                      </a:ext>
                    </a:extLst>
                  </a:tr>
                  <a:tr h="605854">
                    <a:tc>
                      <a:txBody>
                        <a:bodyPr/>
                        <a:lstStyle/>
                        <a:p>
                          <a:pPr algn="ctr">
                            <a:lnSpc>
                              <a:spcPct val="150000"/>
                            </a:lnSpc>
                            <a:spcAft>
                              <a:spcPts val="0"/>
                            </a:spcAft>
                          </a:pPr>
                          <a:r>
                            <a:rPr lang="es-ES" sz="1400">
                              <a:effectLst/>
                            </a:rPr>
                            <a:t>Altura del sustrato (h)</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a:txBody>
                        <a:bodyPr/>
                        <a:lstStyle/>
                        <a:p>
                          <a:pPr algn="ctr">
                            <a:lnSpc>
                              <a:spcPct val="150000"/>
                            </a:lnSpc>
                            <a:spcAft>
                              <a:spcPts val="0"/>
                            </a:spcAft>
                          </a:pPr>
                          <a:r>
                            <a:rPr lang="es-ES" sz="1400" dirty="0">
                              <a:effectLst/>
                            </a:rPr>
                            <a:t>1.5 RT Duroid</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3530" marR="53530" marT="0" marB="0"/>
                    </a:tc>
                    <a:tc vMerge="1">
                      <a:txBody>
                        <a:bodyPr/>
                        <a:lstStyle/>
                        <a:p>
                          <a:endParaRPr lang="es-EC"/>
                        </a:p>
                      </a:txBody>
                      <a:tcPr/>
                    </a:tc>
                    <a:extLst>
                      <a:ext uri="{0D108BD9-81ED-4DB2-BD59-A6C34878D82A}">
                        <a16:rowId xmlns:a16="http://schemas.microsoft.com/office/drawing/2014/main" val="1660268034"/>
                      </a:ext>
                    </a:extLst>
                  </a:tr>
                </a:tbl>
              </a:graphicData>
            </a:graphic>
          </p:graphicFrame>
        </mc:Fallback>
      </mc:AlternateContent>
      <p:sp>
        <p:nvSpPr>
          <p:cNvPr id="9" name="Título 1">
            <a:extLst>
              <a:ext uri="{FF2B5EF4-FFF2-40B4-BE49-F238E27FC236}">
                <a16:creationId xmlns:a16="http://schemas.microsoft.com/office/drawing/2014/main" id="{6BB7F651-1F93-4443-B4B5-5EAEB23E3A0F}"/>
              </a:ext>
            </a:extLst>
          </p:cNvPr>
          <p:cNvSpPr txBox="1">
            <a:spLocks/>
          </p:cNvSpPr>
          <p:nvPr/>
        </p:nvSpPr>
        <p:spPr>
          <a:xfrm rot="19428706">
            <a:off x="-523247" y="2227086"/>
            <a:ext cx="5922718" cy="135636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b="1" cap="none" dirty="0">
                <a:ln w="0"/>
                <a:effectLst>
                  <a:outerShdw blurRad="38100" dist="25400" dir="5400000" algn="ctr" rotWithShape="0">
                    <a:srgbClr val="6E747A">
                      <a:alpha val="43000"/>
                    </a:srgbClr>
                  </a:outerShdw>
                </a:effectLst>
                <a:latin typeface="Rockwell (Body)"/>
              </a:rPr>
              <a:t>Especificaciones </a:t>
            </a:r>
          </a:p>
          <a:p>
            <a:pPr algn="ctr"/>
            <a:r>
              <a:rPr lang="es-ES" b="1" cap="none" dirty="0">
                <a:ln w="0"/>
                <a:effectLst>
                  <a:outerShdw blurRad="38100" dist="25400" dir="5400000" algn="ctr" rotWithShape="0">
                    <a:srgbClr val="6E747A">
                      <a:alpha val="43000"/>
                    </a:srgbClr>
                  </a:outerShdw>
                </a:effectLst>
                <a:latin typeface="Rockwell (Body)"/>
              </a:rPr>
              <a:t>eléctricas de </a:t>
            </a:r>
            <a:r>
              <a:rPr lang="es-ES" b="1" dirty="0">
                <a:ln w="0"/>
                <a:effectLst>
                  <a:outerShdw blurRad="38100" dist="25400" dir="5400000" algn="ctr" rotWithShape="0">
                    <a:srgbClr val="6E747A">
                      <a:alpha val="43000"/>
                    </a:srgbClr>
                  </a:outerShdw>
                </a:effectLst>
                <a:latin typeface="Rockwell (Body)"/>
              </a:rPr>
              <a:t>d</a:t>
            </a:r>
            <a:r>
              <a:rPr lang="es-ES" b="1" cap="none" dirty="0">
                <a:ln w="0"/>
                <a:effectLst>
                  <a:outerShdw blurRad="38100" dist="25400" dir="5400000" algn="ctr" rotWithShape="0">
                    <a:srgbClr val="6E747A">
                      <a:alpha val="43000"/>
                    </a:srgbClr>
                  </a:outerShdw>
                </a:effectLst>
                <a:latin typeface="Rockwell (Body)"/>
              </a:rPr>
              <a:t>iseño</a:t>
            </a:r>
          </a:p>
        </p:txBody>
      </p:sp>
    </p:spTree>
    <p:extLst>
      <p:ext uri="{BB962C8B-B14F-4D97-AF65-F5344CB8AC3E}">
        <p14:creationId xmlns:p14="http://schemas.microsoft.com/office/powerpoint/2010/main" val="93650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mc:AlternateContent xmlns:mc="http://schemas.openxmlformats.org/markup-compatibility/2006" xmlns:a14="http://schemas.microsoft.com/office/drawing/2010/main">
        <mc:Choice Requires="a14">
          <p:graphicFrame>
            <p:nvGraphicFramePr>
              <p:cNvPr id="3" name="Content Placeholder 3">
                <a:extLst>
                  <a:ext uri="{FF2B5EF4-FFF2-40B4-BE49-F238E27FC236}">
                    <a16:creationId xmlns:a16="http://schemas.microsoft.com/office/drawing/2014/main" id="{502FF558-DEA3-45BE-B7E0-A9BB71222980}"/>
                  </a:ext>
                </a:extLst>
              </p:cNvPr>
              <p:cNvGraphicFramePr>
                <a:graphicFrameLocks/>
              </p:cNvGraphicFramePr>
              <p:nvPr>
                <p:extLst>
                  <p:ext uri="{D42A27DB-BD31-4B8C-83A1-F6EECF244321}">
                    <p14:modId xmlns:p14="http://schemas.microsoft.com/office/powerpoint/2010/main" val="1838117506"/>
                  </p:ext>
                </p:extLst>
              </p:nvPr>
            </p:nvGraphicFramePr>
            <p:xfrm>
              <a:off x="7314220" y="385922"/>
              <a:ext cx="4137660" cy="5228187"/>
            </p:xfrm>
            <a:graphic>
              <a:graphicData uri="http://schemas.openxmlformats.org/drawingml/2006/table">
                <a:tbl>
                  <a:tblPr firstRow="1" firstCol="1" bandRow="1">
                    <a:tableStyleId>{10A1B5D5-9B99-4C35-A422-299274C87663}</a:tableStyleId>
                  </a:tblPr>
                  <a:tblGrid>
                    <a:gridCol w="1946478">
                      <a:extLst>
                        <a:ext uri="{9D8B030D-6E8A-4147-A177-3AD203B41FA5}">
                          <a16:colId xmlns:a16="http://schemas.microsoft.com/office/drawing/2014/main" val="3504836621"/>
                        </a:ext>
                      </a:extLst>
                    </a:gridCol>
                    <a:gridCol w="2191182">
                      <a:extLst>
                        <a:ext uri="{9D8B030D-6E8A-4147-A177-3AD203B41FA5}">
                          <a16:colId xmlns:a16="http://schemas.microsoft.com/office/drawing/2014/main" val="792893038"/>
                        </a:ext>
                      </a:extLst>
                    </a:gridCol>
                  </a:tblGrid>
                  <a:tr h="0">
                    <a:tc>
                      <a:txBody>
                        <a:bodyPr/>
                        <a:lstStyle/>
                        <a:p>
                          <a:pPr algn="ctr">
                            <a:lnSpc>
                              <a:spcPct val="150000"/>
                            </a:lnSpc>
                            <a:spcAft>
                              <a:spcPts val="0"/>
                            </a:spcAft>
                          </a:pPr>
                          <a:r>
                            <a:rPr lang="es-ES" sz="2000" dirty="0">
                              <a:effectLst/>
                            </a:rPr>
                            <a:t>Parámetro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Valor</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523315"/>
                      </a:ext>
                    </a:extLst>
                  </a:tr>
                  <a:tr h="402738">
                    <a:tc>
                      <a:txBody>
                        <a:bodyPr/>
                        <a:lstStyle/>
                        <a:p>
                          <a:pPr algn="ctr">
                            <a:lnSpc>
                              <a:spcPct val="150000"/>
                            </a:lnSpc>
                            <a:spcAft>
                              <a:spcPts val="0"/>
                            </a:spcAft>
                          </a:pPr>
                          <a:r>
                            <a:rPr lang="es-ES" sz="2000" dirty="0">
                              <a:effectLst/>
                            </a:rPr>
                            <a:t>h</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1.6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9833227"/>
                      </a:ext>
                    </a:extLst>
                  </a:tr>
                  <a:tr h="45761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2000" i="1" smtClean="0">
                                        <a:effectLst/>
                                        <a:latin typeface="Cambria Math" panose="02040503050406030204" pitchFamily="18" charset="0"/>
                                      </a:rPr>
                                    </m:ctrlPr>
                                  </m:sSubPr>
                                  <m:e>
                                    <m:r>
                                      <a:rPr lang="es-ES" sz="2000" smtClean="0">
                                        <a:effectLst/>
                                        <a:latin typeface="Cambria Math" panose="02040503050406030204" pitchFamily="18" charset="0"/>
                                      </a:rPr>
                                      <m:t>𝝐</m:t>
                                    </m:r>
                                  </m:e>
                                  <m:sub>
                                    <m:r>
                                      <a:rPr lang="es-ES" sz="2000" smtClean="0">
                                        <a:effectLst/>
                                        <a:latin typeface="Cambria Math" panose="02040503050406030204" pitchFamily="18" charset="0"/>
                                      </a:rPr>
                                      <m:t>𝒓</m:t>
                                    </m:r>
                                  </m:sub>
                                </m:sSub>
                              </m:oMath>
                            </m:oMathPara>
                          </a14:m>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2.2</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8146058"/>
                      </a:ext>
                    </a:extLst>
                  </a:tr>
                  <a:tr h="402738">
                    <a:tc>
                      <a:txBody>
                        <a:bodyPr/>
                        <a:lstStyle/>
                        <a:p>
                          <a:pPr algn="ctr">
                            <a:lnSpc>
                              <a:spcPct val="150000"/>
                            </a:lnSpc>
                            <a:spcAft>
                              <a:spcPts val="0"/>
                            </a:spcAft>
                          </a:pPr>
                          <a:r>
                            <a:rPr lang="es-ES" sz="2000" dirty="0">
                              <a:effectLst/>
                            </a:rPr>
                            <a:t>d</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0,6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369324"/>
                      </a:ext>
                    </a:extLst>
                  </a:tr>
                  <a:tr h="402738">
                    <a:tc>
                      <a:txBody>
                        <a:bodyPr/>
                        <a:lstStyle/>
                        <a:p>
                          <a:pPr algn="ctr">
                            <a:lnSpc>
                              <a:spcPct val="150000"/>
                            </a:lnSpc>
                            <a:spcAft>
                              <a:spcPts val="0"/>
                            </a:spcAft>
                          </a:pPr>
                          <a:r>
                            <a:rPr lang="es-ES" sz="2000">
                              <a:effectLst/>
                            </a:rPr>
                            <a:t>p</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1,2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10704"/>
                      </a:ext>
                    </a:extLst>
                  </a:tr>
                  <a:tr h="402738">
                    <a:tc>
                      <a:txBody>
                        <a:bodyPr/>
                        <a:lstStyle/>
                        <a:p>
                          <a:pPr algn="ctr">
                            <a:lnSpc>
                              <a:spcPct val="150000"/>
                            </a:lnSpc>
                            <a:spcAft>
                              <a:spcPts val="0"/>
                            </a:spcAft>
                          </a:pPr>
                          <a:r>
                            <a:rPr lang="es-ES" sz="2000" dirty="0">
                              <a:effectLst/>
                            </a:rPr>
                            <a:t>a (WR – 42)</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10,668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672831"/>
                      </a:ext>
                    </a:extLst>
                  </a:tr>
                  <a:tr h="402738">
                    <a:tc>
                      <a:txBody>
                        <a:bodyPr/>
                        <a:lstStyle/>
                        <a:p>
                          <a:pPr algn="ctr">
                            <a:lnSpc>
                              <a:spcPct val="150000"/>
                            </a:lnSpc>
                            <a:spcAft>
                              <a:spcPts val="0"/>
                            </a:spcAft>
                          </a:pPr>
                          <a:r>
                            <a:rPr lang="es-ES" sz="2000">
                              <a:effectLst/>
                            </a:rPr>
                            <a:t>a</a:t>
                          </a:r>
                          <a:r>
                            <a:rPr lang="es-ES" sz="2000" baseline="-25000">
                              <a:effectLst/>
                            </a:rPr>
                            <a:t>r</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7.192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4016234"/>
                      </a:ext>
                    </a:extLst>
                  </a:tr>
                  <a:tr h="402738">
                    <a:tc>
                      <a:txBody>
                        <a:bodyPr/>
                        <a:lstStyle/>
                        <a:p>
                          <a:pPr algn="ctr">
                            <a:lnSpc>
                              <a:spcPct val="150000"/>
                            </a:lnSpc>
                            <a:spcAft>
                              <a:spcPts val="0"/>
                            </a:spcAft>
                          </a:pPr>
                          <a:r>
                            <a:rPr lang="es-ES" sz="2000">
                              <a:effectLst/>
                            </a:rPr>
                            <a:t>a</a:t>
                          </a:r>
                          <a:r>
                            <a:rPr lang="es-ES" sz="2000" baseline="-25000">
                              <a:effectLst/>
                            </a:rPr>
                            <a:t>s</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7.508 mm -  8.18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51497"/>
                      </a:ext>
                    </a:extLst>
                  </a:tr>
                  <a:tr h="498816">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2000" i="1" smtClean="0">
                                        <a:effectLst/>
                                        <a:latin typeface="Cambria Math" panose="02040503050406030204" pitchFamily="18" charset="0"/>
                                      </a:rPr>
                                    </m:ctrlPr>
                                  </m:sSubPr>
                                  <m:e>
                                    <m:r>
                                      <a:rPr lang="es-ES" sz="2000" smtClean="0">
                                        <a:effectLst/>
                                        <a:latin typeface="Cambria Math" panose="02040503050406030204" pitchFamily="18" charset="0"/>
                                      </a:rPr>
                                      <m:t>𝒇𝒄</m:t>
                                    </m:r>
                                  </m:e>
                                  <m:sub>
                                    <m:sSub>
                                      <m:sSubPr>
                                        <m:ctrlPr>
                                          <a:rPr lang="es-EC" sz="2000" i="1">
                                            <a:effectLst/>
                                            <a:latin typeface="Cambria Math" panose="02040503050406030204" pitchFamily="18" charset="0"/>
                                          </a:rPr>
                                        </m:ctrlPr>
                                      </m:sSubPr>
                                      <m:e>
                                        <m:r>
                                          <a:rPr lang="es-ES" sz="2000" smtClean="0">
                                            <a:effectLst/>
                                            <a:latin typeface="Cambria Math" panose="02040503050406030204" pitchFamily="18" charset="0"/>
                                          </a:rPr>
                                          <m:t>𝑺𝑰𝑾</m:t>
                                        </m:r>
                                      </m:e>
                                      <m:sub>
                                        <m:r>
                                          <a:rPr lang="es-ES" sz="2000" smtClean="0">
                                            <a:effectLst/>
                                            <a:latin typeface="Cambria Math" panose="02040503050406030204" pitchFamily="18" charset="0"/>
                                          </a:rPr>
                                          <m:t>𝟏𝟎</m:t>
                                        </m:r>
                                      </m:sub>
                                    </m:sSub>
                                  </m:sub>
                                </m:sSub>
                              </m:oMath>
                            </m:oMathPara>
                          </a14:m>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14,06 GHz</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697076"/>
                      </a:ext>
                    </a:extLst>
                  </a:tr>
                  <a:tr h="498816">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2000" i="1" smtClean="0">
                                        <a:effectLst/>
                                        <a:latin typeface="Cambria Math" panose="02040503050406030204" pitchFamily="18" charset="0"/>
                                      </a:rPr>
                                    </m:ctrlPr>
                                  </m:sSubPr>
                                  <m:e>
                                    <m:r>
                                      <a:rPr lang="es-ES" sz="2000" smtClean="0">
                                        <a:effectLst/>
                                        <a:latin typeface="Cambria Math" panose="02040503050406030204" pitchFamily="18" charset="0"/>
                                      </a:rPr>
                                      <m:t>𝒇𝒄</m:t>
                                    </m:r>
                                  </m:e>
                                  <m:sub>
                                    <m:sSub>
                                      <m:sSubPr>
                                        <m:ctrlPr>
                                          <a:rPr lang="es-EC" sz="2000" i="1">
                                            <a:effectLst/>
                                            <a:latin typeface="Cambria Math" panose="02040503050406030204" pitchFamily="18" charset="0"/>
                                          </a:rPr>
                                        </m:ctrlPr>
                                      </m:sSubPr>
                                      <m:e>
                                        <m:r>
                                          <a:rPr lang="es-ES" sz="2000" smtClean="0">
                                            <a:effectLst/>
                                            <a:latin typeface="Cambria Math" panose="02040503050406030204" pitchFamily="18" charset="0"/>
                                          </a:rPr>
                                          <m:t>𝑺𝑰𝑾</m:t>
                                        </m:r>
                                      </m:e>
                                      <m:sub>
                                        <m:r>
                                          <a:rPr lang="es-ES" sz="2000" smtClean="0">
                                            <a:effectLst/>
                                            <a:latin typeface="Cambria Math" panose="02040503050406030204" pitchFamily="18" charset="0"/>
                                          </a:rPr>
                                          <m:t>𝟐𝟎</m:t>
                                        </m:r>
                                      </m:sub>
                                    </m:sSub>
                                  </m:sub>
                                </m:sSub>
                              </m:oMath>
                            </m:oMathPara>
                          </a14:m>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28,04 GHz</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6437759"/>
                      </a:ext>
                    </a:extLst>
                  </a:tr>
                  <a:tr h="457610">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sz="2000" i="1" smtClean="0">
                                        <a:effectLst/>
                                        <a:latin typeface="Cambria Math" panose="02040503050406030204" pitchFamily="18" charset="0"/>
                                      </a:rPr>
                                    </m:ctrlPr>
                                  </m:sSubPr>
                                  <m:e>
                                    <m:r>
                                      <a:rPr lang="es-ES" sz="2000" smtClean="0">
                                        <a:effectLst/>
                                        <a:latin typeface="Cambria Math" panose="02040503050406030204" pitchFamily="18" charset="0"/>
                                      </a:rPr>
                                      <m:t>𝝀</m:t>
                                    </m:r>
                                  </m:e>
                                  <m:sub>
                                    <m:r>
                                      <a:rPr lang="es-ES" sz="2000" smtClean="0">
                                        <a:effectLst/>
                                        <a:latin typeface="Cambria Math" panose="02040503050406030204" pitchFamily="18" charset="0"/>
                                      </a:rPr>
                                      <m:t>𝒔𝑻𝑬</m:t>
                                    </m:r>
                                    <m:r>
                                      <a:rPr lang="es-ES" sz="2000" smtClean="0">
                                        <a:effectLst/>
                                        <a:latin typeface="Cambria Math" panose="02040503050406030204" pitchFamily="18" charset="0"/>
                                      </a:rPr>
                                      <m:t>𝟏𝟎</m:t>
                                    </m:r>
                                  </m:sub>
                                </m:sSub>
                              </m:oMath>
                            </m:oMathPara>
                          </a14:m>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21.04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956353"/>
                      </a:ext>
                    </a:extLst>
                  </a:tr>
                </a:tbl>
              </a:graphicData>
            </a:graphic>
          </p:graphicFrame>
        </mc:Choice>
        <mc:Fallback xmlns="">
          <p:graphicFrame>
            <p:nvGraphicFramePr>
              <p:cNvPr id="3" name="Content Placeholder 3">
                <a:extLst>
                  <a:ext uri="{FF2B5EF4-FFF2-40B4-BE49-F238E27FC236}">
                    <a16:creationId xmlns:a16="http://schemas.microsoft.com/office/drawing/2014/main" id="{502FF558-DEA3-45BE-B7E0-A9BB71222980}"/>
                  </a:ext>
                </a:extLst>
              </p:cNvPr>
              <p:cNvGraphicFramePr>
                <a:graphicFrameLocks/>
              </p:cNvGraphicFramePr>
              <p:nvPr>
                <p:extLst>
                  <p:ext uri="{D42A27DB-BD31-4B8C-83A1-F6EECF244321}">
                    <p14:modId xmlns:p14="http://schemas.microsoft.com/office/powerpoint/2010/main" val="1838117506"/>
                  </p:ext>
                </p:extLst>
              </p:nvPr>
            </p:nvGraphicFramePr>
            <p:xfrm>
              <a:off x="7314220" y="385922"/>
              <a:ext cx="4137660" cy="5228187"/>
            </p:xfrm>
            <a:graphic>
              <a:graphicData uri="http://schemas.openxmlformats.org/drawingml/2006/table">
                <a:tbl>
                  <a:tblPr firstRow="1" firstCol="1" bandRow="1">
                    <a:tableStyleId>{10A1B5D5-9B99-4C35-A422-299274C87663}</a:tableStyleId>
                  </a:tblPr>
                  <a:tblGrid>
                    <a:gridCol w="1946478">
                      <a:extLst>
                        <a:ext uri="{9D8B030D-6E8A-4147-A177-3AD203B41FA5}">
                          <a16:colId xmlns:a16="http://schemas.microsoft.com/office/drawing/2014/main" val="3504836621"/>
                        </a:ext>
                      </a:extLst>
                    </a:gridCol>
                    <a:gridCol w="2191182">
                      <a:extLst>
                        <a:ext uri="{9D8B030D-6E8A-4147-A177-3AD203B41FA5}">
                          <a16:colId xmlns:a16="http://schemas.microsoft.com/office/drawing/2014/main" val="792893038"/>
                        </a:ext>
                      </a:extLst>
                    </a:gridCol>
                  </a:tblGrid>
                  <a:tr h="408305">
                    <a:tc>
                      <a:txBody>
                        <a:bodyPr/>
                        <a:lstStyle/>
                        <a:p>
                          <a:pPr algn="ctr">
                            <a:lnSpc>
                              <a:spcPct val="150000"/>
                            </a:lnSpc>
                            <a:spcAft>
                              <a:spcPts val="0"/>
                            </a:spcAft>
                          </a:pPr>
                          <a:r>
                            <a:rPr lang="es-ES" sz="2000" dirty="0">
                              <a:effectLst/>
                            </a:rPr>
                            <a:t>Parámetro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Valor</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523315"/>
                      </a:ext>
                    </a:extLst>
                  </a:tr>
                  <a:tr h="408305">
                    <a:tc>
                      <a:txBody>
                        <a:bodyPr/>
                        <a:lstStyle/>
                        <a:p>
                          <a:pPr algn="ctr">
                            <a:lnSpc>
                              <a:spcPct val="150000"/>
                            </a:lnSpc>
                            <a:spcAft>
                              <a:spcPts val="0"/>
                            </a:spcAft>
                          </a:pPr>
                          <a:r>
                            <a:rPr lang="es-ES" sz="2000" dirty="0">
                              <a:effectLst/>
                            </a:rPr>
                            <a:t>h</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1.6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9833227"/>
                      </a:ext>
                    </a:extLst>
                  </a:tr>
                  <a:tr h="457610">
                    <a:tc>
                      <a:txBody>
                        <a:bodyPr/>
                        <a:lstStyle/>
                        <a:p>
                          <a:endParaRPr lang="es-EC"/>
                        </a:p>
                      </a:txBody>
                      <a:tcPr marL="68580" marR="68580" marT="0" marB="0">
                        <a:blipFill>
                          <a:blip r:embed="rId4"/>
                          <a:stretch>
                            <a:fillRect l="-313" t="-180000" r="-113125" b="-888000"/>
                          </a:stretch>
                        </a:blipFill>
                      </a:tcPr>
                    </a:tc>
                    <a:tc>
                      <a:txBody>
                        <a:bodyPr/>
                        <a:lstStyle/>
                        <a:p>
                          <a:pPr algn="ctr">
                            <a:lnSpc>
                              <a:spcPct val="150000"/>
                            </a:lnSpc>
                            <a:spcAft>
                              <a:spcPts val="0"/>
                            </a:spcAft>
                          </a:pPr>
                          <a:r>
                            <a:rPr lang="es-ES" sz="2000" dirty="0">
                              <a:effectLst/>
                            </a:rPr>
                            <a:t>2.2</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8146058"/>
                      </a:ext>
                    </a:extLst>
                  </a:tr>
                  <a:tr h="408305">
                    <a:tc>
                      <a:txBody>
                        <a:bodyPr/>
                        <a:lstStyle/>
                        <a:p>
                          <a:pPr algn="ctr">
                            <a:lnSpc>
                              <a:spcPct val="150000"/>
                            </a:lnSpc>
                            <a:spcAft>
                              <a:spcPts val="0"/>
                            </a:spcAft>
                          </a:pPr>
                          <a:r>
                            <a:rPr lang="es-ES" sz="2000" dirty="0">
                              <a:effectLst/>
                            </a:rPr>
                            <a:t>d</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0,6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369324"/>
                      </a:ext>
                    </a:extLst>
                  </a:tr>
                  <a:tr h="408305">
                    <a:tc>
                      <a:txBody>
                        <a:bodyPr/>
                        <a:lstStyle/>
                        <a:p>
                          <a:pPr algn="ctr">
                            <a:lnSpc>
                              <a:spcPct val="150000"/>
                            </a:lnSpc>
                            <a:spcAft>
                              <a:spcPts val="0"/>
                            </a:spcAft>
                          </a:pPr>
                          <a:r>
                            <a:rPr lang="es-ES" sz="2000">
                              <a:effectLst/>
                            </a:rPr>
                            <a:t>p</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1,2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310704"/>
                      </a:ext>
                    </a:extLst>
                  </a:tr>
                  <a:tr h="408305">
                    <a:tc>
                      <a:txBody>
                        <a:bodyPr/>
                        <a:lstStyle/>
                        <a:p>
                          <a:pPr algn="ctr">
                            <a:lnSpc>
                              <a:spcPct val="150000"/>
                            </a:lnSpc>
                            <a:spcAft>
                              <a:spcPts val="0"/>
                            </a:spcAft>
                          </a:pPr>
                          <a:r>
                            <a:rPr lang="es-ES" sz="2000" dirty="0">
                              <a:effectLst/>
                            </a:rPr>
                            <a:t>a (WR – 42)</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10,668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4672831"/>
                      </a:ext>
                    </a:extLst>
                  </a:tr>
                  <a:tr h="408305">
                    <a:tc>
                      <a:txBody>
                        <a:bodyPr/>
                        <a:lstStyle/>
                        <a:p>
                          <a:pPr algn="ctr">
                            <a:lnSpc>
                              <a:spcPct val="150000"/>
                            </a:lnSpc>
                            <a:spcAft>
                              <a:spcPts val="0"/>
                            </a:spcAft>
                          </a:pPr>
                          <a:r>
                            <a:rPr lang="es-ES" sz="2000">
                              <a:effectLst/>
                            </a:rPr>
                            <a:t>a</a:t>
                          </a:r>
                          <a:r>
                            <a:rPr lang="es-ES" sz="2000" baseline="-25000">
                              <a:effectLst/>
                            </a:rPr>
                            <a:t>r</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7.192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4016234"/>
                      </a:ext>
                    </a:extLst>
                  </a:tr>
                  <a:tr h="865505">
                    <a:tc>
                      <a:txBody>
                        <a:bodyPr/>
                        <a:lstStyle/>
                        <a:p>
                          <a:pPr algn="ctr">
                            <a:lnSpc>
                              <a:spcPct val="150000"/>
                            </a:lnSpc>
                            <a:spcAft>
                              <a:spcPts val="0"/>
                            </a:spcAft>
                          </a:pPr>
                          <a:r>
                            <a:rPr lang="es-ES" sz="2000">
                              <a:effectLst/>
                            </a:rPr>
                            <a:t>a</a:t>
                          </a:r>
                          <a:r>
                            <a:rPr lang="es-ES" sz="2000" baseline="-25000">
                              <a:effectLst/>
                            </a:rPr>
                            <a:t>s</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2000" dirty="0">
                              <a:effectLst/>
                            </a:rPr>
                            <a:t>7.508 mm -  8.18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51497"/>
                      </a:ext>
                    </a:extLst>
                  </a:tr>
                  <a:tr h="498816">
                    <a:tc>
                      <a:txBody>
                        <a:bodyPr/>
                        <a:lstStyle/>
                        <a:p>
                          <a:endParaRPr lang="es-EC"/>
                        </a:p>
                      </a:txBody>
                      <a:tcPr marL="68580" marR="68580" marT="0" marB="0">
                        <a:blipFill>
                          <a:blip r:embed="rId4"/>
                          <a:stretch>
                            <a:fillRect l="-313" t="-756098" r="-113125" b="-212195"/>
                          </a:stretch>
                        </a:blipFill>
                      </a:tcPr>
                    </a:tc>
                    <a:tc>
                      <a:txBody>
                        <a:bodyPr/>
                        <a:lstStyle/>
                        <a:p>
                          <a:pPr algn="ctr">
                            <a:lnSpc>
                              <a:spcPct val="150000"/>
                            </a:lnSpc>
                            <a:spcAft>
                              <a:spcPts val="0"/>
                            </a:spcAft>
                          </a:pPr>
                          <a:r>
                            <a:rPr lang="es-ES" sz="2000" dirty="0">
                              <a:effectLst/>
                            </a:rPr>
                            <a:t>14,06 GHz</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9697076"/>
                      </a:ext>
                    </a:extLst>
                  </a:tr>
                  <a:tr h="498816">
                    <a:tc>
                      <a:txBody>
                        <a:bodyPr/>
                        <a:lstStyle/>
                        <a:p>
                          <a:endParaRPr lang="es-EC"/>
                        </a:p>
                      </a:txBody>
                      <a:tcPr marL="68580" marR="68580" marT="0" marB="0">
                        <a:blipFill>
                          <a:blip r:embed="rId4"/>
                          <a:stretch>
                            <a:fillRect l="-313" t="-856098" r="-113125" b="-112195"/>
                          </a:stretch>
                        </a:blipFill>
                      </a:tcPr>
                    </a:tc>
                    <a:tc>
                      <a:txBody>
                        <a:bodyPr/>
                        <a:lstStyle/>
                        <a:p>
                          <a:pPr algn="ctr">
                            <a:lnSpc>
                              <a:spcPct val="150000"/>
                            </a:lnSpc>
                            <a:spcAft>
                              <a:spcPts val="0"/>
                            </a:spcAft>
                          </a:pPr>
                          <a:r>
                            <a:rPr lang="es-ES" sz="2000" dirty="0">
                              <a:effectLst/>
                            </a:rPr>
                            <a:t>28,04 GHz</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6437759"/>
                      </a:ext>
                    </a:extLst>
                  </a:tr>
                  <a:tr h="457610">
                    <a:tc>
                      <a:txBody>
                        <a:bodyPr/>
                        <a:lstStyle/>
                        <a:p>
                          <a:endParaRPr lang="es-EC"/>
                        </a:p>
                      </a:txBody>
                      <a:tcPr marL="68580" marR="68580" marT="0" marB="0">
                        <a:blipFill>
                          <a:blip r:embed="rId4"/>
                          <a:stretch>
                            <a:fillRect l="-313" t="-1045333" r="-113125" b="-22667"/>
                          </a:stretch>
                        </a:blipFill>
                      </a:tcPr>
                    </a:tc>
                    <a:tc>
                      <a:txBody>
                        <a:bodyPr/>
                        <a:lstStyle/>
                        <a:p>
                          <a:pPr algn="ctr">
                            <a:lnSpc>
                              <a:spcPct val="150000"/>
                            </a:lnSpc>
                            <a:spcAft>
                              <a:spcPts val="0"/>
                            </a:spcAft>
                          </a:pPr>
                          <a:r>
                            <a:rPr lang="es-ES" sz="2000" dirty="0">
                              <a:effectLst/>
                            </a:rPr>
                            <a:t>21.04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5956353"/>
                      </a:ext>
                    </a:extLst>
                  </a:tr>
                </a:tbl>
              </a:graphicData>
            </a:graphic>
          </p:graphicFrame>
        </mc:Fallback>
      </mc:AlternateContent>
      <p:pic>
        <p:nvPicPr>
          <p:cNvPr id="4" name="Picture 3" descr="C:\Users\Pablo\Downloads\WhatsApp Image 2019-06-15 at 13.38.03.jpeg">
            <a:extLst>
              <a:ext uri="{FF2B5EF4-FFF2-40B4-BE49-F238E27FC236}">
                <a16:creationId xmlns:a16="http://schemas.microsoft.com/office/drawing/2014/main" id="{0F2A7FE3-3FD6-41AD-B722-827BDF14C8C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3691" y="1989454"/>
            <a:ext cx="6246680" cy="4154724"/>
          </a:xfrm>
          <a:prstGeom prst="rect">
            <a:avLst/>
          </a:prstGeom>
          <a:noFill/>
          <a:ln>
            <a:noFill/>
          </a:ln>
        </p:spPr>
      </p:pic>
      <p:sp>
        <p:nvSpPr>
          <p:cNvPr id="6" name="Título 1">
            <a:extLst>
              <a:ext uri="{FF2B5EF4-FFF2-40B4-BE49-F238E27FC236}">
                <a16:creationId xmlns:a16="http://schemas.microsoft.com/office/drawing/2014/main" id="{0BC66AAA-518B-4C6B-878C-8A37EE66D8D2}"/>
              </a:ext>
            </a:extLst>
          </p:cNvPr>
          <p:cNvSpPr txBox="1">
            <a:spLocks/>
          </p:cNvSpPr>
          <p:nvPr/>
        </p:nvSpPr>
        <p:spPr>
          <a:xfrm>
            <a:off x="199841" y="409022"/>
            <a:ext cx="9875520" cy="13563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latin typeface="Rockwell (Body)"/>
              </a:rPr>
              <a:t>ACOPLADOR </a:t>
            </a:r>
            <a:br>
              <a:rPr lang="es-ES" b="1" dirty="0">
                <a:latin typeface="Rockwell (Body)"/>
              </a:rPr>
            </a:br>
            <a:r>
              <a:rPr lang="es-ES" b="1" dirty="0">
                <a:latin typeface="Rockwell (Body)"/>
              </a:rPr>
              <a:t>DIRECCIONAL EN (SIW)</a:t>
            </a:r>
          </a:p>
        </p:txBody>
      </p:sp>
    </p:spTree>
    <p:extLst>
      <p:ext uri="{BB962C8B-B14F-4D97-AF65-F5344CB8AC3E}">
        <p14:creationId xmlns:p14="http://schemas.microsoft.com/office/powerpoint/2010/main" val="206754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20FA3AF5-F643-4FBD-BD71-7A6AB24B825A}"/>
              </a:ext>
            </a:extLst>
          </p:cNvPr>
          <p:cNvSpPr txBox="1">
            <a:spLocks/>
          </p:cNvSpPr>
          <p:nvPr/>
        </p:nvSpPr>
        <p:spPr>
          <a:xfrm>
            <a:off x="1036795" y="2404300"/>
            <a:ext cx="10170740"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9600" b="1" dirty="0">
                <a:latin typeface="Rockwell (Body)"/>
              </a:rPr>
              <a:t>tRANSICIONES</a:t>
            </a:r>
            <a:endParaRPr lang="es-ES" sz="9600" b="1" dirty="0">
              <a:latin typeface="Rockwell (Body)"/>
            </a:endParaRPr>
          </a:p>
        </p:txBody>
      </p:sp>
    </p:spTree>
    <p:extLst>
      <p:ext uri="{BB962C8B-B14F-4D97-AF65-F5344CB8AC3E}">
        <p14:creationId xmlns:p14="http://schemas.microsoft.com/office/powerpoint/2010/main" val="3320333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4762"/>
            <a:ext cx="12272907" cy="6858000"/>
          </a:xfrm>
          <a:prstGeom prst="rect">
            <a:avLst/>
          </a:prstGeom>
        </p:spPr>
      </p:pic>
      <p:pic>
        <p:nvPicPr>
          <p:cNvPr id="4" name="Content Placeholder 3">
            <a:extLst>
              <a:ext uri="{FF2B5EF4-FFF2-40B4-BE49-F238E27FC236}">
                <a16:creationId xmlns:a16="http://schemas.microsoft.com/office/drawing/2014/main" id="{3A988E7C-6704-444A-9A1B-AA97ADE93FEF}"/>
              </a:ext>
            </a:extLst>
          </p:cNvPr>
          <p:cNvPicPr>
            <a:picLocks/>
          </p:cNvPicPr>
          <p:nvPr/>
        </p:nvPicPr>
        <p:blipFill>
          <a:blip r:embed="rId4"/>
          <a:stretch>
            <a:fillRect/>
          </a:stretch>
        </p:blipFill>
        <p:spPr>
          <a:xfrm>
            <a:off x="5817843" y="3627501"/>
            <a:ext cx="5553073" cy="2068449"/>
          </a:xfrm>
          <a:prstGeom prst="rect">
            <a:avLst/>
          </a:prstGeom>
        </p:spPr>
      </p:pic>
      <p:pic>
        <p:nvPicPr>
          <p:cNvPr id="6" name="Picture 5" descr="C:\Users\Pablo\Dropbox\TESIS\LORE\WhatsApp Image 2019-06-20 at 00.50.09.jpeg">
            <a:extLst>
              <a:ext uri="{FF2B5EF4-FFF2-40B4-BE49-F238E27FC236}">
                <a16:creationId xmlns:a16="http://schemas.microsoft.com/office/drawing/2014/main" id="{6325B7F2-EC0A-4520-A712-EE0A7922882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090411" y="669471"/>
            <a:ext cx="4714875" cy="2740660"/>
          </a:xfrm>
          <a:prstGeom prst="rect">
            <a:avLst/>
          </a:prstGeom>
          <a:noFill/>
          <a:ln>
            <a:noFill/>
          </a:ln>
        </p:spPr>
      </p:pic>
      <mc:AlternateContent xmlns:mc="http://schemas.openxmlformats.org/markup-compatibility/2006" xmlns:a14="http://schemas.microsoft.com/office/drawing/2010/main">
        <mc:Choice Requires="a14">
          <p:graphicFrame>
            <p:nvGraphicFramePr>
              <p:cNvPr id="7" name="Diagrama 7">
                <a:extLst>
                  <a:ext uri="{FF2B5EF4-FFF2-40B4-BE49-F238E27FC236}">
                    <a16:creationId xmlns:a16="http://schemas.microsoft.com/office/drawing/2014/main" id="{80A6D4C2-1B9A-4A2B-B0DE-5E4BB3E78552}"/>
                  </a:ext>
                </a:extLst>
              </p:cNvPr>
              <p:cNvGraphicFramePr/>
              <p:nvPr>
                <p:extLst>
                  <p:ext uri="{D42A27DB-BD31-4B8C-83A1-F6EECF244321}">
                    <p14:modId xmlns:p14="http://schemas.microsoft.com/office/powerpoint/2010/main" val="4078311606"/>
                  </p:ext>
                </p:extLst>
              </p:nvPr>
            </p:nvGraphicFramePr>
            <p:xfrm>
              <a:off x="-217167" y="68975"/>
              <a:ext cx="5318758" cy="66914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mc:Choice>
        <mc:Fallback xmlns="">
          <p:graphicFrame>
            <p:nvGraphicFramePr>
              <p:cNvPr id="7" name="Diagrama 7">
                <a:extLst>
                  <a:ext uri="{FF2B5EF4-FFF2-40B4-BE49-F238E27FC236}">
                    <a16:creationId xmlns:a16="http://schemas.microsoft.com/office/drawing/2014/main" id="{80A6D4C2-1B9A-4A2B-B0DE-5E4BB3E78552}"/>
                  </a:ext>
                </a:extLst>
              </p:cNvPr>
              <p:cNvGraphicFramePr/>
              <p:nvPr>
                <p:extLst>
                  <p:ext uri="{D42A27DB-BD31-4B8C-83A1-F6EECF244321}">
                    <p14:modId xmlns:p14="http://schemas.microsoft.com/office/powerpoint/2010/main" val="4078311606"/>
                  </p:ext>
                </p:extLst>
              </p:nvPr>
            </p:nvGraphicFramePr>
            <p:xfrm>
              <a:off x="-217167" y="68975"/>
              <a:ext cx="5318758" cy="669147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mc:Fallback>
      </mc:AlternateContent>
      <p:pic>
        <p:nvPicPr>
          <p:cNvPr id="8" name="Imagen 52">
            <a:extLst>
              <a:ext uri="{FF2B5EF4-FFF2-40B4-BE49-F238E27FC236}">
                <a16:creationId xmlns:a16="http://schemas.microsoft.com/office/drawing/2014/main" id="{1BCD5F6E-27DE-4F67-B716-7D1A26A53735}"/>
              </a:ext>
            </a:extLst>
          </p:cNvPr>
          <p:cNvPicPr/>
          <p:nvPr/>
        </p:nvPicPr>
        <p:blipFill>
          <a:blip r:embed="rId15"/>
          <a:stretch>
            <a:fillRect/>
          </a:stretch>
        </p:blipFill>
        <p:spPr>
          <a:xfrm>
            <a:off x="4858000" y="1953444"/>
            <a:ext cx="2130972" cy="1239235"/>
          </a:xfrm>
          <a:prstGeom prst="rect">
            <a:avLst/>
          </a:prstGeom>
        </p:spPr>
      </p:pic>
    </p:spTree>
    <p:extLst>
      <p:ext uri="{BB962C8B-B14F-4D97-AF65-F5344CB8AC3E}">
        <p14:creationId xmlns:p14="http://schemas.microsoft.com/office/powerpoint/2010/main" val="3452671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mc:AlternateContent xmlns:mc="http://schemas.openxmlformats.org/markup-compatibility/2006" xmlns:a14="http://schemas.microsoft.com/office/drawing/2010/main">
        <mc:Choice Requires="a14">
          <p:graphicFrame>
            <p:nvGraphicFramePr>
              <p:cNvPr id="3" name="Content Placeholder 3">
                <a:extLst>
                  <a:ext uri="{FF2B5EF4-FFF2-40B4-BE49-F238E27FC236}">
                    <a16:creationId xmlns:a16="http://schemas.microsoft.com/office/drawing/2014/main" id="{EF024ED1-CFD6-45EA-9E88-AB39B5259C22}"/>
                  </a:ext>
                </a:extLst>
              </p:cNvPr>
              <p:cNvGraphicFramePr>
                <a:graphicFrameLocks/>
              </p:cNvGraphicFramePr>
              <p:nvPr>
                <p:extLst>
                  <p:ext uri="{D42A27DB-BD31-4B8C-83A1-F6EECF244321}">
                    <p14:modId xmlns:p14="http://schemas.microsoft.com/office/powerpoint/2010/main" val="3409826481"/>
                  </p:ext>
                </p:extLst>
              </p:nvPr>
            </p:nvGraphicFramePr>
            <p:xfrm>
              <a:off x="968533" y="1650428"/>
              <a:ext cx="10254933" cy="4159825"/>
            </p:xfrm>
            <a:graphic>
              <a:graphicData uri="http://schemas.openxmlformats.org/drawingml/2006/table">
                <a:tbl>
                  <a:tblPr firstRow="1" firstCol="1" bandRow="1">
                    <a:tableStyleId>{2A488322-F2BA-4B5B-9748-0D474271808F}</a:tableStyleId>
                  </a:tblPr>
                  <a:tblGrid>
                    <a:gridCol w="3418311">
                      <a:extLst>
                        <a:ext uri="{9D8B030D-6E8A-4147-A177-3AD203B41FA5}">
                          <a16:colId xmlns:a16="http://schemas.microsoft.com/office/drawing/2014/main" val="2423380896"/>
                        </a:ext>
                      </a:extLst>
                    </a:gridCol>
                    <a:gridCol w="3418311">
                      <a:extLst>
                        <a:ext uri="{9D8B030D-6E8A-4147-A177-3AD203B41FA5}">
                          <a16:colId xmlns:a16="http://schemas.microsoft.com/office/drawing/2014/main" val="2872901329"/>
                        </a:ext>
                      </a:extLst>
                    </a:gridCol>
                    <a:gridCol w="3418311">
                      <a:extLst>
                        <a:ext uri="{9D8B030D-6E8A-4147-A177-3AD203B41FA5}">
                          <a16:colId xmlns:a16="http://schemas.microsoft.com/office/drawing/2014/main" val="268443438"/>
                        </a:ext>
                      </a:extLst>
                    </a:gridCol>
                  </a:tblGrid>
                  <a:tr h="449890">
                    <a:tc>
                      <a:txBody>
                        <a:bodyPr/>
                        <a:lstStyle/>
                        <a:p>
                          <a:pPr algn="ctr">
                            <a:lnSpc>
                              <a:spcPct val="150000"/>
                            </a:lnSpc>
                            <a:spcAft>
                              <a:spcPts val="0"/>
                            </a:spcAft>
                          </a:pPr>
                          <a:r>
                            <a:rPr lang="es-ES" sz="2000" b="1" dirty="0">
                              <a:solidFill>
                                <a:schemeClr val="tx1"/>
                              </a:solidFill>
                              <a:effectLst/>
                              <a:latin typeface="Rockwell (Body)"/>
                            </a:rPr>
                            <a:t>Parámetros</a:t>
                          </a:r>
                          <a:r>
                            <a:rPr lang="es-ES" sz="2000" b="1" dirty="0">
                              <a:solidFill>
                                <a:schemeClr val="tx1"/>
                              </a:solidFill>
                              <a:effectLst/>
                            </a:rPr>
                            <a:t> </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solidFill>
                                <a:schemeClr val="tx1"/>
                              </a:solidFill>
                              <a:effectLst/>
                            </a:rPr>
                            <a:t>Valor Calculado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solidFill>
                                <a:schemeClr val="tx1"/>
                              </a:solidFill>
                              <a:effectLst/>
                            </a:rPr>
                            <a:t>Valor optimizado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987546"/>
                      </a:ext>
                    </a:extLst>
                  </a:tr>
                  <a:tr h="449890">
                    <a:tc>
                      <a:txBody>
                        <a:bodyPr/>
                        <a:lstStyle/>
                        <a:p>
                          <a:pPr algn="ctr">
                            <a:lnSpc>
                              <a:spcPct val="150000"/>
                            </a:lnSpc>
                            <a:spcAft>
                              <a:spcPts val="0"/>
                            </a:spcAft>
                          </a:pPr>
                          <a:r>
                            <a:rPr lang="es-ES" sz="2000" b="1" dirty="0">
                              <a:solidFill>
                                <a:schemeClr val="tx1"/>
                              </a:solidFill>
                              <a:effectLst/>
                            </a:rPr>
                            <a:t>Ancho (W)</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0.123219</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0.99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9899927"/>
                      </a:ext>
                    </a:extLst>
                  </a:tr>
                  <a:tr h="449890">
                    <a:tc>
                      <a:txBody>
                        <a:bodyPr/>
                        <a:lstStyle/>
                        <a:p>
                          <a:pPr algn="ctr">
                            <a:lnSpc>
                              <a:spcPct val="150000"/>
                            </a:lnSpc>
                            <a:spcAft>
                              <a:spcPts val="0"/>
                            </a:spcAft>
                          </a:pPr>
                          <a:r>
                            <a:rPr lang="es-ES" sz="2000" b="1" dirty="0">
                              <a:solidFill>
                                <a:schemeClr val="tx1"/>
                              </a:solidFill>
                              <a:effectLst/>
                            </a:rPr>
                            <a:t>Largo (L)</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3.20383</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5.74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1586393"/>
                      </a:ext>
                    </a:extLst>
                  </a:tr>
                  <a:tr h="449890">
                    <a:tc>
                      <a:txBody>
                        <a:bodyPr/>
                        <a:lstStyle/>
                        <a:p>
                          <a:pPr algn="ctr">
                            <a:lnSpc>
                              <a:spcPct val="150000"/>
                            </a:lnSpc>
                            <a:spcAft>
                              <a:spcPts val="0"/>
                            </a:spcAft>
                          </a:pPr>
                          <a:r>
                            <a:rPr lang="es-ES" sz="2000" b="1" dirty="0">
                              <a:solidFill>
                                <a:schemeClr val="tx1"/>
                              </a:solidFill>
                              <a:effectLst/>
                            </a:rPr>
                            <a:t>Ancho taper (Wt)</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3.04</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6.31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7830103"/>
                      </a:ext>
                    </a:extLst>
                  </a:tr>
                  <a:tr h="1010595">
                    <a:tc>
                      <a:txBody>
                        <a:bodyPr/>
                        <a:lstStyle/>
                        <a:p>
                          <a:pPr algn="ctr">
                            <a:lnSpc>
                              <a:spcPct val="150000"/>
                            </a:lnSpc>
                            <a:spcAft>
                              <a:spcPts val="0"/>
                            </a:spcAft>
                          </a:pPr>
                          <a:r>
                            <a:rPr lang="es-ES" sz="2000" b="1" dirty="0">
                              <a:solidFill>
                                <a:schemeClr val="tx1"/>
                              </a:solidFill>
                              <a:effectLst/>
                            </a:rPr>
                            <a:t>Largo taper (Lt)</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70510" algn="ctr">
                            <a:lnSpc>
                              <a:spcPct val="150000"/>
                            </a:lnSpc>
                            <a:spcAft>
                              <a:spcPts val="0"/>
                            </a:spcAft>
                          </a:pPr>
                          <a14:m>
                            <m:oMathPara xmlns:m="http://schemas.openxmlformats.org/officeDocument/2006/math">
                              <m:oMathParaPr>
                                <m:jc m:val="centerGroup"/>
                              </m:oMathParaPr>
                              <m:oMath xmlns:m="http://schemas.openxmlformats.org/officeDocument/2006/math">
                                <m:r>
                                  <a:rPr lang="es-ES" sz="2000" b="1" i="1" smtClean="0">
                                    <a:effectLst/>
                                    <a:latin typeface="Cambria Math" panose="02040503050406030204" pitchFamily="18" charset="0"/>
                                  </a:rPr>
                                  <m:t>𝟔</m:t>
                                </m:r>
                                <m:r>
                                  <a:rPr lang="es-ES" sz="2000" b="1" smtClean="0">
                                    <a:effectLst/>
                                    <a:latin typeface="Cambria Math" panose="02040503050406030204" pitchFamily="18" charset="0"/>
                                  </a:rPr>
                                  <m:t>.</m:t>
                                </m:r>
                                <m:r>
                                  <a:rPr lang="es-ES" sz="2000" b="1" i="1" smtClean="0">
                                    <a:effectLst/>
                                    <a:latin typeface="Cambria Math" panose="02040503050406030204" pitchFamily="18" charset="0"/>
                                  </a:rPr>
                                  <m:t>𝟏𝟑</m:t>
                                </m:r>
                                <m:r>
                                  <a:rPr lang="es-ES" sz="2000" b="1" smtClean="0">
                                    <a:effectLst/>
                                    <a:latin typeface="Cambria Math" panose="02040503050406030204" pitchFamily="18" charset="0"/>
                                  </a:rPr>
                                  <m:t> </m:t>
                                </m:r>
                                <m:r>
                                  <a:rPr lang="es-ES" sz="2000" b="1" i="1" smtClean="0">
                                    <a:effectLst/>
                                    <a:latin typeface="Cambria Math" panose="02040503050406030204" pitchFamily="18" charset="0"/>
                                  </a:rPr>
                                  <m:t>𝐦𝐦</m:t>
                                </m:r>
                                <m:r>
                                  <a:rPr lang="es-ES" sz="2000" b="1" smtClean="0">
                                    <a:effectLst/>
                                    <a:latin typeface="Cambria Math" panose="02040503050406030204" pitchFamily="18" charset="0"/>
                                  </a:rPr>
                                  <m:t>&lt; </m:t>
                                </m:r>
                                <m:sSub>
                                  <m:sSubPr>
                                    <m:ctrlPr>
                                      <a:rPr lang="es-EC" sz="2000" b="1" i="1">
                                        <a:effectLst/>
                                        <a:latin typeface="Cambria Math" panose="02040503050406030204" pitchFamily="18" charset="0"/>
                                      </a:rPr>
                                    </m:ctrlPr>
                                  </m:sSubPr>
                                  <m:e>
                                    <m:r>
                                      <a:rPr lang="es-ES" sz="2000" b="1" i="1" smtClean="0">
                                        <a:effectLst/>
                                        <a:latin typeface="Cambria Math" panose="02040503050406030204" pitchFamily="18" charset="0"/>
                                      </a:rPr>
                                      <m:t>𝛌</m:t>
                                    </m:r>
                                  </m:e>
                                  <m:sub>
                                    <m:r>
                                      <a:rPr lang="es-ES" sz="2000" b="1" i="1" smtClean="0">
                                        <a:effectLst/>
                                        <a:latin typeface="Cambria Math" panose="02040503050406030204" pitchFamily="18" charset="0"/>
                                      </a:rPr>
                                      <m:t>𝐬</m:t>
                                    </m:r>
                                  </m:sub>
                                </m:sSub>
                                <m:r>
                                  <a:rPr lang="es-ES" sz="2000" b="1" smtClean="0">
                                    <a:effectLst/>
                                    <a:latin typeface="Cambria Math" panose="02040503050406030204" pitchFamily="18" charset="0"/>
                                  </a:rPr>
                                  <m:t>&lt;</m:t>
                                </m:r>
                                <m:r>
                                  <a:rPr lang="es-ES" sz="2000" b="1" i="1">
                                    <a:effectLst/>
                                    <a:latin typeface="Cambria Math" panose="02040503050406030204" pitchFamily="18" charset="0"/>
                                  </a:rPr>
                                  <m:t>𝟏𝟐</m:t>
                                </m:r>
                                <m:r>
                                  <a:rPr lang="es-ES" sz="2000" b="1">
                                    <a:effectLst/>
                                    <a:latin typeface="Cambria Math" panose="02040503050406030204" pitchFamily="18" charset="0"/>
                                  </a:rPr>
                                  <m:t>.</m:t>
                                </m:r>
                                <m:r>
                                  <a:rPr lang="es-ES" sz="2000" b="1" i="1">
                                    <a:effectLst/>
                                    <a:latin typeface="Cambria Math" panose="02040503050406030204" pitchFamily="18" charset="0"/>
                                  </a:rPr>
                                  <m:t>𝟐𝟔</m:t>
                                </m:r>
                                <m:r>
                                  <a:rPr lang="es-ES" sz="2000" b="1">
                                    <a:effectLst/>
                                    <a:latin typeface="Cambria Math" panose="02040503050406030204" pitchFamily="18" charset="0"/>
                                  </a:rPr>
                                  <m:t> </m:t>
                                </m:r>
                                <m:r>
                                  <a:rPr lang="es-ES" sz="2000" b="1" i="1">
                                    <a:effectLst/>
                                    <a:latin typeface="Cambria Math" panose="02040503050406030204" pitchFamily="18" charset="0"/>
                                  </a:rPr>
                                  <m:t>𝐦𝐦</m:t>
                                </m:r>
                              </m:oMath>
                            </m:oMathPara>
                          </a14:m>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5.76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9182172"/>
                      </a:ext>
                    </a:extLst>
                  </a:tr>
                  <a:tr h="449890">
                    <a:tc>
                      <a:txBody>
                        <a:bodyPr/>
                        <a:lstStyle/>
                        <a:p>
                          <a:pPr algn="ctr">
                            <a:lnSpc>
                              <a:spcPct val="150000"/>
                            </a:lnSpc>
                            <a:spcAft>
                              <a:spcPts val="0"/>
                            </a:spcAft>
                          </a:pPr>
                          <a:r>
                            <a:rPr lang="es-ES" sz="2000" b="1" dirty="0">
                              <a:solidFill>
                                <a:schemeClr val="tx1"/>
                              </a:solidFill>
                              <a:effectLst/>
                            </a:rPr>
                            <a:t>Ancho vía (We)</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0.25 [mm] a 0.6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0.48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3314661"/>
                      </a:ext>
                    </a:extLst>
                  </a:tr>
                  <a:tr h="449890">
                    <a:tc>
                      <a:txBody>
                        <a:bodyPr/>
                        <a:lstStyle/>
                        <a:p>
                          <a:pPr algn="ctr">
                            <a:lnSpc>
                              <a:spcPct val="150000"/>
                            </a:lnSpc>
                            <a:spcAft>
                              <a:spcPts val="0"/>
                            </a:spcAft>
                          </a:pPr>
                          <a:r>
                            <a:rPr lang="es-ES" sz="2000" b="1" dirty="0">
                              <a:solidFill>
                                <a:schemeClr val="tx1"/>
                              </a:solidFill>
                              <a:effectLst/>
                            </a:rPr>
                            <a:t>Largo vía (Le)</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2.5 [mm] a 5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3.37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0891105"/>
                      </a:ext>
                    </a:extLst>
                  </a:tr>
                  <a:tr h="449890">
                    <a:tc>
                      <a:txBody>
                        <a:bodyPr/>
                        <a:lstStyle/>
                        <a:p>
                          <a:pPr algn="ctr">
                            <a:lnSpc>
                              <a:spcPct val="150000"/>
                            </a:lnSpc>
                            <a:spcAft>
                              <a:spcPts val="0"/>
                            </a:spcAft>
                          </a:pPr>
                          <a:r>
                            <a:rPr lang="es-ES" sz="2000" b="1" dirty="0">
                              <a:solidFill>
                                <a:schemeClr val="tx1"/>
                              </a:solidFill>
                              <a:effectLst/>
                            </a:rPr>
                            <a:t>Largo acople (Lx)</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8.82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9.90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2713384"/>
                      </a:ext>
                    </a:extLst>
                  </a:tr>
                </a:tbl>
              </a:graphicData>
            </a:graphic>
          </p:graphicFrame>
        </mc:Choice>
        <mc:Fallback xmlns="">
          <p:graphicFrame>
            <p:nvGraphicFramePr>
              <p:cNvPr id="3" name="Content Placeholder 3">
                <a:extLst>
                  <a:ext uri="{FF2B5EF4-FFF2-40B4-BE49-F238E27FC236}">
                    <a16:creationId xmlns:a16="http://schemas.microsoft.com/office/drawing/2014/main" id="{EF024ED1-CFD6-45EA-9E88-AB39B5259C22}"/>
                  </a:ext>
                </a:extLst>
              </p:cNvPr>
              <p:cNvGraphicFramePr>
                <a:graphicFrameLocks/>
              </p:cNvGraphicFramePr>
              <p:nvPr>
                <p:extLst>
                  <p:ext uri="{D42A27DB-BD31-4B8C-83A1-F6EECF244321}">
                    <p14:modId xmlns:p14="http://schemas.microsoft.com/office/powerpoint/2010/main" val="3409826481"/>
                  </p:ext>
                </p:extLst>
              </p:nvPr>
            </p:nvGraphicFramePr>
            <p:xfrm>
              <a:off x="968533" y="1650428"/>
              <a:ext cx="10254933" cy="4159825"/>
            </p:xfrm>
            <a:graphic>
              <a:graphicData uri="http://schemas.openxmlformats.org/drawingml/2006/table">
                <a:tbl>
                  <a:tblPr firstRow="1" firstCol="1" bandRow="1">
                    <a:tableStyleId>{2A488322-F2BA-4B5B-9748-0D474271808F}</a:tableStyleId>
                  </a:tblPr>
                  <a:tblGrid>
                    <a:gridCol w="3418311">
                      <a:extLst>
                        <a:ext uri="{9D8B030D-6E8A-4147-A177-3AD203B41FA5}">
                          <a16:colId xmlns:a16="http://schemas.microsoft.com/office/drawing/2014/main" val="2423380896"/>
                        </a:ext>
                      </a:extLst>
                    </a:gridCol>
                    <a:gridCol w="3418311">
                      <a:extLst>
                        <a:ext uri="{9D8B030D-6E8A-4147-A177-3AD203B41FA5}">
                          <a16:colId xmlns:a16="http://schemas.microsoft.com/office/drawing/2014/main" val="2872901329"/>
                        </a:ext>
                      </a:extLst>
                    </a:gridCol>
                    <a:gridCol w="3418311">
                      <a:extLst>
                        <a:ext uri="{9D8B030D-6E8A-4147-A177-3AD203B41FA5}">
                          <a16:colId xmlns:a16="http://schemas.microsoft.com/office/drawing/2014/main" val="268443438"/>
                        </a:ext>
                      </a:extLst>
                    </a:gridCol>
                  </a:tblGrid>
                  <a:tr h="449890">
                    <a:tc>
                      <a:txBody>
                        <a:bodyPr/>
                        <a:lstStyle/>
                        <a:p>
                          <a:pPr algn="ctr">
                            <a:lnSpc>
                              <a:spcPct val="150000"/>
                            </a:lnSpc>
                            <a:spcAft>
                              <a:spcPts val="0"/>
                            </a:spcAft>
                          </a:pPr>
                          <a:r>
                            <a:rPr lang="es-ES" sz="2000" b="1" dirty="0">
                              <a:solidFill>
                                <a:schemeClr val="tx1"/>
                              </a:solidFill>
                              <a:effectLst/>
                              <a:latin typeface="Rockwell (Body)"/>
                            </a:rPr>
                            <a:t>Parámetros</a:t>
                          </a:r>
                          <a:r>
                            <a:rPr lang="es-ES" sz="2000" b="1" dirty="0">
                              <a:solidFill>
                                <a:schemeClr val="tx1"/>
                              </a:solidFill>
                              <a:effectLst/>
                            </a:rPr>
                            <a:t> </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solidFill>
                                <a:schemeClr val="tx1"/>
                              </a:solidFill>
                              <a:effectLst/>
                            </a:rPr>
                            <a:t>Valor Calculado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solidFill>
                                <a:schemeClr val="tx1"/>
                              </a:solidFill>
                              <a:effectLst/>
                            </a:rPr>
                            <a:t>Valor optimizado</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0987546"/>
                      </a:ext>
                    </a:extLst>
                  </a:tr>
                  <a:tr h="449890">
                    <a:tc>
                      <a:txBody>
                        <a:bodyPr/>
                        <a:lstStyle/>
                        <a:p>
                          <a:pPr algn="ctr">
                            <a:lnSpc>
                              <a:spcPct val="150000"/>
                            </a:lnSpc>
                            <a:spcAft>
                              <a:spcPts val="0"/>
                            </a:spcAft>
                          </a:pPr>
                          <a:r>
                            <a:rPr lang="es-ES" sz="2000" b="1" dirty="0">
                              <a:solidFill>
                                <a:schemeClr val="tx1"/>
                              </a:solidFill>
                              <a:effectLst/>
                            </a:rPr>
                            <a:t>Ancho (W)</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0.123219</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0.99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9899927"/>
                      </a:ext>
                    </a:extLst>
                  </a:tr>
                  <a:tr h="449890">
                    <a:tc>
                      <a:txBody>
                        <a:bodyPr/>
                        <a:lstStyle/>
                        <a:p>
                          <a:pPr algn="ctr">
                            <a:lnSpc>
                              <a:spcPct val="150000"/>
                            </a:lnSpc>
                            <a:spcAft>
                              <a:spcPts val="0"/>
                            </a:spcAft>
                          </a:pPr>
                          <a:r>
                            <a:rPr lang="es-ES" sz="2000" b="1" dirty="0">
                              <a:solidFill>
                                <a:schemeClr val="tx1"/>
                              </a:solidFill>
                              <a:effectLst/>
                            </a:rPr>
                            <a:t>Largo (L)</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3.20383</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5.74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1586393"/>
                      </a:ext>
                    </a:extLst>
                  </a:tr>
                  <a:tr h="449890">
                    <a:tc>
                      <a:txBody>
                        <a:bodyPr/>
                        <a:lstStyle/>
                        <a:p>
                          <a:pPr algn="ctr">
                            <a:lnSpc>
                              <a:spcPct val="150000"/>
                            </a:lnSpc>
                            <a:spcAft>
                              <a:spcPts val="0"/>
                            </a:spcAft>
                          </a:pPr>
                          <a:r>
                            <a:rPr lang="es-ES" sz="2000" b="1" dirty="0">
                              <a:solidFill>
                                <a:schemeClr val="tx1"/>
                              </a:solidFill>
                              <a:effectLst/>
                            </a:rPr>
                            <a:t>Ancho taper (Wt)</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3.04</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6.31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7830103"/>
                      </a:ext>
                    </a:extLst>
                  </a:tr>
                  <a:tr h="1010595">
                    <a:tc>
                      <a:txBody>
                        <a:bodyPr/>
                        <a:lstStyle/>
                        <a:p>
                          <a:pPr algn="ctr">
                            <a:lnSpc>
                              <a:spcPct val="150000"/>
                            </a:lnSpc>
                            <a:spcAft>
                              <a:spcPts val="0"/>
                            </a:spcAft>
                          </a:pPr>
                          <a:r>
                            <a:rPr lang="es-ES" sz="2000" b="1" dirty="0">
                              <a:solidFill>
                                <a:schemeClr val="tx1"/>
                              </a:solidFill>
                              <a:effectLst/>
                            </a:rPr>
                            <a:t>Largo taper (Lt)</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3"/>
                          <a:stretch>
                            <a:fillRect l="-99822" t="-179518" r="-100178" b="-146386"/>
                          </a:stretch>
                        </a:blipFill>
                      </a:tcPr>
                    </a:tc>
                    <a:tc>
                      <a:txBody>
                        <a:bodyPr/>
                        <a:lstStyle/>
                        <a:p>
                          <a:pPr algn="ctr">
                            <a:lnSpc>
                              <a:spcPct val="150000"/>
                            </a:lnSpc>
                            <a:spcAft>
                              <a:spcPts val="0"/>
                            </a:spcAft>
                          </a:pPr>
                          <a:r>
                            <a:rPr lang="es-ES" sz="2000" b="1" dirty="0">
                              <a:effectLst/>
                            </a:rPr>
                            <a:t>5.76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99182172"/>
                      </a:ext>
                    </a:extLst>
                  </a:tr>
                  <a:tr h="449890">
                    <a:tc>
                      <a:txBody>
                        <a:bodyPr/>
                        <a:lstStyle/>
                        <a:p>
                          <a:pPr algn="ctr">
                            <a:lnSpc>
                              <a:spcPct val="150000"/>
                            </a:lnSpc>
                            <a:spcAft>
                              <a:spcPts val="0"/>
                            </a:spcAft>
                          </a:pPr>
                          <a:r>
                            <a:rPr lang="es-ES" sz="2000" b="1" dirty="0">
                              <a:solidFill>
                                <a:schemeClr val="tx1"/>
                              </a:solidFill>
                              <a:effectLst/>
                            </a:rPr>
                            <a:t>Ancho vía (We)</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0.25 [mm] a 0.6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0.48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3314661"/>
                      </a:ext>
                    </a:extLst>
                  </a:tr>
                  <a:tr h="449890">
                    <a:tc>
                      <a:txBody>
                        <a:bodyPr/>
                        <a:lstStyle/>
                        <a:p>
                          <a:pPr algn="ctr">
                            <a:lnSpc>
                              <a:spcPct val="150000"/>
                            </a:lnSpc>
                            <a:spcAft>
                              <a:spcPts val="0"/>
                            </a:spcAft>
                          </a:pPr>
                          <a:r>
                            <a:rPr lang="es-ES" sz="2000" b="1" dirty="0">
                              <a:solidFill>
                                <a:schemeClr val="tx1"/>
                              </a:solidFill>
                              <a:effectLst/>
                            </a:rPr>
                            <a:t>Largo vía (Le)</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a:effectLst/>
                            </a:rPr>
                            <a:t>2.5 [mm] a 5 [mm]</a:t>
                          </a:r>
                          <a:endParaRPr lang="es-EC" sz="20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3.37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0891105"/>
                      </a:ext>
                    </a:extLst>
                  </a:tr>
                  <a:tr h="449890">
                    <a:tc>
                      <a:txBody>
                        <a:bodyPr/>
                        <a:lstStyle/>
                        <a:p>
                          <a:pPr algn="ctr">
                            <a:lnSpc>
                              <a:spcPct val="150000"/>
                            </a:lnSpc>
                            <a:spcAft>
                              <a:spcPts val="0"/>
                            </a:spcAft>
                          </a:pPr>
                          <a:r>
                            <a:rPr lang="es-ES" sz="2000" b="1" dirty="0">
                              <a:solidFill>
                                <a:schemeClr val="tx1"/>
                              </a:solidFill>
                              <a:effectLst/>
                            </a:rPr>
                            <a:t>Largo acople (Lx)</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8.82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2000" b="1" dirty="0">
                              <a:effectLst/>
                            </a:rPr>
                            <a:t>9.90 mm</a:t>
                          </a:r>
                          <a:endParaRPr lang="es-EC"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82713384"/>
                      </a:ext>
                    </a:extLst>
                  </a:tr>
                </a:tbl>
              </a:graphicData>
            </a:graphic>
          </p:graphicFrame>
        </mc:Fallback>
      </mc:AlternateContent>
      <p:sp>
        <p:nvSpPr>
          <p:cNvPr id="4" name="Title 1">
            <a:extLst>
              <a:ext uri="{FF2B5EF4-FFF2-40B4-BE49-F238E27FC236}">
                <a16:creationId xmlns:a16="http://schemas.microsoft.com/office/drawing/2014/main" id="{9CF9EF31-A13B-4CF3-8527-47261D46E90C}"/>
              </a:ext>
            </a:extLst>
          </p:cNvPr>
          <p:cNvSpPr txBox="1">
            <a:spLocks/>
          </p:cNvSpPr>
          <p:nvPr/>
        </p:nvSpPr>
        <p:spPr>
          <a:xfrm>
            <a:off x="574548" y="616969"/>
            <a:ext cx="10058400" cy="830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latin typeface="Rockwell (Body)"/>
              </a:rPr>
              <a:t>Optimización transición en CST</a:t>
            </a:r>
          </a:p>
        </p:txBody>
      </p:sp>
    </p:spTree>
    <p:extLst>
      <p:ext uri="{BB962C8B-B14F-4D97-AF65-F5344CB8AC3E}">
        <p14:creationId xmlns:p14="http://schemas.microsoft.com/office/powerpoint/2010/main" val="372178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4B7C7AA9-B83B-41DB-B4EC-D8D87E09891B}"/>
              </a:ext>
            </a:extLst>
          </p:cNvPr>
          <p:cNvSpPr txBox="1">
            <a:spLocks/>
          </p:cNvSpPr>
          <p:nvPr/>
        </p:nvSpPr>
        <p:spPr>
          <a:xfrm>
            <a:off x="1036794" y="24043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9600" b="1" dirty="0">
                <a:latin typeface="Rockwell (Body)"/>
              </a:rPr>
              <a:t>ESTRUCTURA FINAL EN CST</a:t>
            </a:r>
            <a:endParaRPr lang="es-ES" sz="9600" b="1" dirty="0">
              <a:latin typeface="Rockwell (Body)"/>
            </a:endParaRPr>
          </a:p>
        </p:txBody>
      </p:sp>
    </p:spTree>
    <p:extLst>
      <p:ext uri="{BB962C8B-B14F-4D97-AF65-F5344CB8AC3E}">
        <p14:creationId xmlns:p14="http://schemas.microsoft.com/office/powerpoint/2010/main" val="274621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pic>
        <p:nvPicPr>
          <p:cNvPr id="3" name="Content Placeholder 3">
            <a:extLst>
              <a:ext uri="{FF2B5EF4-FFF2-40B4-BE49-F238E27FC236}">
                <a16:creationId xmlns:a16="http://schemas.microsoft.com/office/drawing/2014/main" id="{1CD8918B-BA5D-4344-80A5-42630A78B493}"/>
              </a:ext>
            </a:extLst>
          </p:cNvPr>
          <p:cNvPicPr>
            <a:picLocks/>
          </p:cNvPicPr>
          <p:nvPr/>
        </p:nvPicPr>
        <p:blipFill>
          <a:blip r:embed="rId3"/>
          <a:stretch>
            <a:fillRect/>
          </a:stretch>
        </p:blipFill>
        <p:spPr>
          <a:xfrm>
            <a:off x="0" y="692150"/>
            <a:ext cx="12192000" cy="5499100"/>
          </a:xfrm>
          <a:prstGeom prst="rect">
            <a:avLst/>
          </a:prstGeom>
        </p:spPr>
      </p:pic>
    </p:spTree>
    <p:extLst>
      <p:ext uri="{BB962C8B-B14F-4D97-AF65-F5344CB8AC3E}">
        <p14:creationId xmlns:p14="http://schemas.microsoft.com/office/powerpoint/2010/main" val="3057797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6D3D2F8A-0EAB-45D0-901A-6CC93C268232}"/>
              </a:ext>
            </a:extLst>
          </p:cNvPr>
          <p:cNvSpPr txBox="1">
            <a:spLocks/>
          </p:cNvSpPr>
          <p:nvPr/>
        </p:nvSpPr>
        <p:spPr>
          <a:xfrm>
            <a:off x="1036794" y="24043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9600" b="1" dirty="0">
                <a:latin typeface="Rockwell (Body)"/>
              </a:rPr>
              <a:t>RESULTADOS SIMULACIÓN</a:t>
            </a:r>
            <a:endParaRPr lang="es-ES" sz="9600" b="1" dirty="0">
              <a:latin typeface="Rockwell (Body)"/>
            </a:endParaRPr>
          </a:p>
        </p:txBody>
      </p:sp>
    </p:spTree>
    <p:extLst>
      <p:ext uri="{BB962C8B-B14F-4D97-AF65-F5344CB8AC3E}">
        <p14:creationId xmlns:p14="http://schemas.microsoft.com/office/powerpoint/2010/main" val="74158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8A23377A-D402-443D-A090-0D78B9DD70F0}"/>
              </a:ext>
            </a:extLst>
          </p:cNvPr>
          <p:cNvSpPr txBox="1">
            <a:spLocks/>
          </p:cNvSpPr>
          <p:nvPr/>
        </p:nvSpPr>
        <p:spPr>
          <a:xfrm>
            <a:off x="869429" y="2629687"/>
            <a:ext cx="10871036" cy="1356360"/>
          </a:xfrm>
          <a:prstGeom prst="rect">
            <a:avLst/>
          </a:prstGeom>
        </p:spPr>
        <p:txBody>
          <a:bodyPr>
            <a:normAutofit fontScale="90000"/>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b="1" dirty="0">
                <a:latin typeface="Rockwell (Body)"/>
              </a:rPr>
              <a:t>Justificación e Importancia</a:t>
            </a:r>
          </a:p>
        </p:txBody>
      </p:sp>
    </p:spTree>
    <p:extLst>
      <p:ext uri="{BB962C8B-B14F-4D97-AF65-F5344CB8AC3E}">
        <p14:creationId xmlns:p14="http://schemas.microsoft.com/office/powerpoint/2010/main" val="190084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pic>
        <p:nvPicPr>
          <p:cNvPr id="3" name="Content Placeholder 3" descr="C:\Users\Pablo\Dropbox\TESIS\LORE\imagenes CST\imag_CST.jpg">
            <a:extLst>
              <a:ext uri="{FF2B5EF4-FFF2-40B4-BE49-F238E27FC236}">
                <a16:creationId xmlns:a16="http://schemas.microsoft.com/office/drawing/2014/main" id="{391B364F-13FD-4235-A7B0-B8E5D9549200}"/>
              </a:ext>
            </a:extLst>
          </p:cNvPr>
          <p:cNvPicPr>
            <a:picLocks/>
          </p:cNvPicPr>
          <p:nvPr/>
        </p:nvPicPr>
        <p:blipFill rotWithShape="1">
          <a:blip r:embed="rId4">
            <a:extLst>
              <a:ext uri="{28A0092B-C50C-407E-A947-70E740481C1C}">
                <a14:useLocalDpi xmlns:a14="http://schemas.microsoft.com/office/drawing/2010/main" val="0"/>
              </a:ext>
            </a:extLst>
          </a:blip>
          <a:srcRect l="4456" r="6766"/>
          <a:stretch/>
        </p:blipFill>
        <p:spPr bwMode="auto">
          <a:xfrm>
            <a:off x="-14288" y="166688"/>
            <a:ext cx="6071469" cy="5945632"/>
          </a:xfrm>
          <a:prstGeom prst="rect">
            <a:avLst/>
          </a:prstGeom>
          <a:noFill/>
          <a:ln>
            <a:noFill/>
          </a:ln>
        </p:spPr>
      </p:pic>
      <p:pic>
        <p:nvPicPr>
          <p:cNvPr id="4" name="Picture 3" descr="C:\Users\Pablo\Pictures\TESIS\Captura_1.PNG">
            <a:extLst>
              <a:ext uri="{FF2B5EF4-FFF2-40B4-BE49-F238E27FC236}">
                <a16:creationId xmlns:a16="http://schemas.microsoft.com/office/drawing/2014/main" id="{79ADC461-C768-4065-8ECE-057C5317AACC}"/>
              </a:ext>
            </a:extLst>
          </p:cNvPr>
          <p:cNvPicPr/>
          <p:nvPr/>
        </p:nvPicPr>
        <p:blipFill rotWithShape="1">
          <a:blip r:embed="rId5">
            <a:extLst>
              <a:ext uri="{28A0092B-C50C-407E-A947-70E740481C1C}">
                <a14:useLocalDpi xmlns:a14="http://schemas.microsoft.com/office/drawing/2010/main" val="0"/>
              </a:ext>
            </a:extLst>
          </a:blip>
          <a:srcRect b="3942"/>
          <a:stretch/>
        </p:blipFill>
        <p:spPr bwMode="auto">
          <a:xfrm>
            <a:off x="6216725" y="166688"/>
            <a:ext cx="5882350" cy="2478024"/>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0272697-E23F-4C5E-956B-3831627B9C40}"/>
                  </a:ext>
                </a:extLst>
              </p:cNvPr>
              <p:cNvSpPr/>
              <p:nvPr/>
            </p:nvSpPr>
            <p:spPr>
              <a:xfrm>
                <a:off x="6003075" y="3890123"/>
                <a:ext cx="6096000" cy="64633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𝑖𝑛𝑠𝑒𝑟𝑐𝑖</m:t>
                          </m:r>
                          <m:r>
                            <a:rPr lang="es-ES" i="1">
                              <a:latin typeface="Cambria Math" panose="02040503050406030204" pitchFamily="18" charset="0"/>
                            </a:rPr>
                            <m:t>ó</m:t>
                          </m:r>
                          <m:r>
                            <a:rPr lang="es-ES" i="1">
                              <a:latin typeface="Cambria Math" panose="02040503050406030204" pitchFamily="18" charset="0"/>
                            </a:rPr>
                            <m:t>𝑛</m:t>
                          </m:r>
                        </m:sub>
                      </m:sSub>
                      <m:r>
                        <a:rPr lang="es-ES" i="1">
                          <a:latin typeface="Cambria Math" panose="02040503050406030204" pitchFamily="18" charset="0"/>
                        </a:rPr>
                        <m:t>=−6.02 </m:t>
                      </m:r>
                      <m:r>
                        <a:rPr lang="es-ES" i="1">
                          <a:latin typeface="Cambria Math" panose="02040503050406030204" pitchFamily="18" charset="0"/>
                        </a:rPr>
                        <m:t>𝑑𝐵</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−6.664</m:t>
                          </m:r>
                        </m:e>
                      </m:d>
                      <m:r>
                        <a:rPr lang="es-ES" i="1">
                          <a:latin typeface="Cambria Math" panose="02040503050406030204" pitchFamily="18" charset="0"/>
                        </a:rPr>
                        <m:t>=0.644 </m:t>
                      </m:r>
                      <m:r>
                        <a:rPr lang="es-ES" i="1">
                          <a:latin typeface="Cambria Math" panose="02040503050406030204" pitchFamily="18" charset="0"/>
                        </a:rPr>
                        <m:t>𝑑𝐵</m:t>
                      </m:r>
                    </m:oMath>
                  </m:oMathPara>
                </a14:m>
                <a:endParaRPr lang="es-EC"/>
              </a:p>
              <a:p>
                <a:r>
                  <a:rPr lang="es-ES"/>
                  <a:t> </a:t>
                </a:r>
                <a:endParaRPr lang="es-EC"/>
              </a:p>
            </p:txBody>
          </p:sp>
        </mc:Choice>
        <mc:Fallback xmlns="">
          <p:sp>
            <p:nvSpPr>
              <p:cNvPr id="2" name="Rectangle 1">
                <a:extLst>
                  <a:ext uri="{FF2B5EF4-FFF2-40B4-BE49-F238E27FC236}">
                    <a16:creationId xmlns:a16="http://schemas.microsoft.com/office/drawing/2014/main" id="{10272697-E23F-4C5E-956B-3831627B9C40}"/>
                  </a:ext>
                </a:extLst>
              </p:cNvPr>
              <p:cNvSpPr>
                <a:spLocks noRot="1" noChangeAspect="1" noMove="1" noResize="1" noEditPoints="1" noAdjustHandles="1" noChangeArrowheads="1" noChangeShapeType="1" noTextEdit="1"/>
              </p:cNvSpPr>
              <p:nvPr/>
            </p:nvSpPr>
            <p:spPr>
              <a:xfrm>
                <a:off x="6003075" y="3890123"/>
                <a:ext cx="6096000" cy="646331"/>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BDB3192-59FC-44FA-8B89-CFFF80698803}"/>
                  </a:ext>
                </a:extLst>
              </p:cNvPr>
              <p:cNvSpPr/>
              <p:nvPr/>
            </p:nvSpPr>
            <p:spPr>
              <a:xfrm>
                <a:off x="6242391" y="2644712"/>
                <a:ext cx="6096000" cy="1391599"/>
              </a:xfrm>
              <a:prstGeom prst="rect">
                <a:avLst/>
              </a:prstGeom>
            </p:spPr>
            <p:txBody>
              <a:bodyPr>
                <a:spAutoFit/>
              </a:bodyPr>
              <a:lstStyle/>
              <a:p>
                <a:pPr indent="449580"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𝐶</m:t>
                      </m:r>
                      <m:r>
                        <a:rPr lang="es-ES" i="1">
                          <a:latin typeface="Cambria Math" panose="02040503050406030204" pitchFamily="18" charset="0"/>
                          <a:ea typeface="Times New Roman" panose="02020603050405020304" pitchFamily="18" charset="0"/>
                          <a:cs typeface="Times New Roman" panose="02020603050405020304" pitchFamily="18" charset="0"/>
                        </a:rPr>
                        <m:t> =10</m:t>
                      </m:r>
                      <m:func>
                        <m:funcPr>
                          <m:ctrlPr>
                            <a:rPr lang="es-EC" i="1">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a:latin typeface="Cambria Math" panose="02040503050406030204" pitchFamily="18" charset="0"/>
                                  <a:ea typeface="Calibri" panose="020F0502020204030204" pitchFamily="34" charset="0"/>
                                  <a:cs typeface="Times New Roman" panose="02020603050405020304" pitchFamily="18" charset="0"/>
                                </a:rPr>
                                <m:t>log</m:t>
                              </m:r>
                            </m:e>
                            <m:sub>
                              <m:r>
                                <a:rPr lang="es-ES" i="1">
                                  <a:latin typeface="Cambria Math" panose="02040503050406030204" pitchFamily="18" charset="0"/>
                                  <a:ea typeface="Times New Roman" panose="02020603050405020304" pitchFamily="18" charset="0"/>
                                  <a:cs typeface="Times New Roman" panose="02020603050405020304" pitchFamily="18" charset="0"/>
                                </a:rPr>
                                <m:t>10</m:t>
                              </m:r>
                            </m:sub>
                          </m:sSub>
                        </m:fName>
                        <m:e>
                          <m:d>
                            <m:dPr>
                              <m:ctrlPr>
                                <a:rPr lang="es-EC"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𝑃</m:t>
                                      </m:r>
                                    </m:e>
                                    <m:sub>
                                      <m:r>
                                        <a:rPr lang="es-ES" i="1">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𝑃</m:t>
                                      </m:r>
                                    </m:e>
                                    <m:sub>
                                      <m:r>
                                        <a:rPr lang="es-ES" i="1">
                                          <a:latin typeface="Cambria Math" panose="02040503050406030204" pitchFamily="18" charset="0"/>
                                          <a:ea typeface="Times New Roman" panose="02020603050405020304" pitchFamily="18" charset="0"/>
                                          <a:cs typeface="Times New Roman" panose="02020603050405020304" pitchFamily="18" charset="0"/>
                                        </a:rPr>
                                        <m:t>3</m:t>
                                      </m:r>
                                    </m:sub>
                                  </m:sSub>
                                </m:den>
                              </m:f>
                            </m:e>
                          </m:d>
                        </m:e>
                      </m:func>
                      <m:r>
                        <a:rPr lang="es-ES" i="1">
                          <a:latin typeface="Cambria Math" panose="02040503050406030204" pitchFamily="18" charset="0"/>
                          <a:ea typeface="Times New Roman" panose="02020603050405020304" pitchFamily="18" charset="0"/>
                          <a:cs typeface="Times New Roman" panose="02020603050405020304" pitchFamily="18" charset="0"/>
                        </a:rPr>
                        <m:t>=10</m:t>
                      </m:r>
                      <m:func>
                        <m:funcPr>
                          <m:ctrlPr>
                            <a:rPr lang="es-EC" i="1">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a:latin typeface="Cambria Math" panose="02040503050406030204" pitchFamily="18" charset="0"/>
                                  <a:ea typeface="Calibri" panose="020F0502020204030204" pitchFamily="34" charset="0"/>
                                  <a:cs typeface="Times New Roman" panose="02020603050405020304" pitchFamily="18" charset="0"/>
                                </a:rPr>
                                <m:t>log</m:t>
                              </m:r>
                            </m:e>
                            <m:sub>
                              <m:r>
                                <a:rPr lang="es-ES" i="1">
                                  <a:latin typeface="Cambria Math" panose="02040503050406030204" pitchFamily="18" charset="0"/>
                                  <a:ea typeface="Times New Roman" panose="02020603050405020304" pitchFamily="18" charset="0"/>
                                  <a:cs typeface="Times New Roman" panose="02020603050405020304" pitchFamily="18" charset="0"/>
                                </a:rPr>
                                <m:t>10</m:t>
                              </m:r>
                            </m:sub>
                          </m:sSub>
                        </m:fName>
                        <m:e>
                          <m:d>
                            <m:dPr>
                              <m:ctrlPr>
                                <a:rPr lang="es-EC"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S" i="1">
                                      <a:latin typeface="Cambria Math" panose="02040503050406030204" pitchFamily="18" charset="0"/>
                                      <a:ea typeface="Times New Roman" panose="02020603050405020304" pitchFamily="18" charset="0"/>
                                      <a:cs typeface="Times New Roman" panose="02020603050405020304" pitchFamily="18" charset="0"/>
                                    </a:rPr>
                                    <m:t>1</m:t>
                                  </m:r>
                                </m:num>
                                <m:den>
                                  <m:r>
                                    <a:rPr lang="es-ES" i="1">
                                      <a:latin typeface="Cambria Math" panose="02040503050406030204" pitchFamily="18" charset="0"/>
                                      <a:ea typeface="Times New Roman" panose="02020603050405020304" pitchFamily="18" charset="0"/>
                                      <a:cs typeface="Times New Roman" panose="02020603050405020304" pitchFamily="18" charset="0"/>
                                    </a:rPr>
                                    <m:t>4</m:t>
                                  </m:r>
                                </m:den>
                              </m:f>
                            </m:e>
                          </m:d>
                        </m:e>
                      </m:func>
                      <m:r>
                        <a:rPr lang="es-ES" i="1">
                          <a:latin typeface="Cambria Math" panose="02040503050406030204" pitchFamily="18" charset="0"/>
                          <a:ea typeface="Times New Roman" panose="02020603050405020304" pitchFamily="18" charset="0"/>
                          <a:cs typeface="Times New Roman" panose="02020603050405020304" pitchFamily="18" charset="0"/>
                        </a:rPr>
                        <m:t>=−6.02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es-ES" dirty="0">
                    <a:latin typeface="Times New Roman" panose="02020603050405020304" pitchFamily="18" charset="0"/>
                    <a:ea typeface="Times New Roman" panose="02020603050405020304" pitchFamily="18"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7BDB3192-59FC-44FA-8B89-CFFF80698803}"/>
                  </a:ext>
                </a:extLst>
              </p:cNvPr>
              <p:cNvSpPr>
                <a:spLocks noRot="1" noChangeAspect="1" noMove="1" noResize="1" noEditPoints="1" noAdjustHandles="1" noChangeArrowheads="1" noChangeShapeType="1" noTextEdit="1"/>
              </p:cNvSpPr>
              <p:nvPr/>
            </p:nvSpPr>
            <p:spPr>
              <a:xfrm>
                <a:off x="6242391" y="2644712"/>
                <a:ext cx="6096000" cy="1391599"/>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E6333DF-8F72-4881-A22F-6AFA1D09D060}"/>
                  </a:ext>
                </a:extLst>
              </p:cNvPr>
              <p:cNvSpPr/>
              <p:nvPr/>
            </p:nvSpPr>
            <p:spPr>
              <a:xfrm>
                <a:off x="6801036" y="4635942"/>
                <a:ext cx="45000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𝐵𝑊</m:t>
                      </m:r>
                      <m:r>
                        <a:rPr lang="es-EC" i="0">
                          <a:latin typeface="Cambria Math" panose="02040503050406030204" pitchFamily="18" charset="0"/>
                        </a:rPr>
                        <m:t>=16.61 </m:t>
                      </m:r>
                      <m:r>
                        <a:rPr lang="es-EC" i="1">
                          <a:latin typeface="Cambria Math" panose="02040503050406030204" pitchFamily="18" charset="0"/>
                        </a:rPr>
                        <m:t>𝐺𝐻𝑧</m:t>
                      </m:r>
                      <m:r>
                        <a:rPr lang="es-EC" i="0">
                          <a:latin typeface="Cambria Math" panose="02040503050406030204" pitchFamily="18" charset="0"/>
                        </a:rPr>
                        <m:t>−15.65 </m:t>
                      </m:r>
                      <m:r>
                        <a:rPr lang="es-EC" i="1">
                          <a:latin typeface="Cambria Math" panose="02040503050406030204" pitchFamily="18" charset="0"/>
                        </a:rPr>
                        <m:t>𝐺𝐻𝑧</m:t>
                      </m:r>
                      <m:r>
                        <a:rPr lang="es-EC" i="0">
                          <a:latin typeface="Cambria Math" panose="02040503050406030204" pitchFamily="18" charset="0"/>
                        </a:rPr>
                        <m:t>=960 </m:t>
                      </m:r>
                      <m:r>
                        <a:rPr lang="es-EC" i="1">
                          <a:latin typeface="Cambria Math" panose="02040503050406030204" pitchFamily="18" charset="0"/>
                        </a:rPr>
                        <m:t>𝑀𝐻𝑧</m:t>
                      </m:r>
                    </m:oMath>
                  </m:oMathPara>
                </a14:m>
                <a:endParaRPr lang="es-EC" dirty="0"/>
              </a:p>
            </p:txBody>
          </p:sp>
        </mc:Choice>
        <mc:Fallback>
          <p:sp>
            <p:nvSpPr>
              <p:cNvPr id="7" name="Rectangle 6">
                <a:extLst>
                  <a:ext uri="{FF2B5EF4-FFF2-40B4-BE49-F238E27FC236}">
                    <a16:creationId xmlns:a16="http://schemas.microsoft.com/office/drawing/2014/main" id="{9E6333DF-8F72-4881-A22F-6AFA1D09D060}"/>
                  </a:ext>
                </a:extLst>
              </p:cNvPr>
              <p:cNvSpPr>
                <a:spLocks noRot="1" noChangeAspect="1" noMove="1" noResize="1" noEditPoints="1" noAdjustHandles="1" noChangeArrowheads="1" noChangeShapeType="1" noTextEdit="1"/>
              </p:cNvSpPr>
              <p:nvPr/>
            </p:nvSpPr>
            <p:spPr>
              <a:xfrm>
                <a:off x="6801036" y="4635942"/>
                <a:ext cx="4500078" cy="369332"/>
              </a:xfrm>
              <a:prstGeom prst="rect">
                <a:avLst/>
              </a:prstGeom>
              <a:blipFill>
                <a:blip r:embed="rId8"/>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AF64D929-B632-49FD-9C04-90A39F31A589}"/>
                  </a:ext>
                </a:extLst>
              </p:cNvPr>
              <p:cNvSpPr/>
              <p:nvPr/>
            </p:nvSpPr>
            <p:spPr>
              <a:xfrm>
                <a:off x="6801036" y="5344921"/>
                <a:ext cx="3877343" cy="369332"/>
              </a:xfrm>
              <a:prstGeom prst="rect">
                <a:avLst/>
              </a:prstGeom>
            </p:spPr>
            <p:txBody>
              <a:bodyPr wrap="none">
                <a:spAutoFit/>
              </a:bodyPr>
              <a:lstStyle/>
              <a:p>
                <a:pPr/>
                <a:r>
                  <a:rPr lang="es-EC" dirty="0"/>
                  <a:t>%</a:t>
                </a:r>
                <a14:m>
                  <m:oMath xmlns:m="http://schemas.openxmlformats.org/officeDocument/2006/math">
                    <m:r>
                      <a:rPr lang="es-EC" i="1" smtClean="0">
                        <a:latin typeface="Cambria Math" panose="02040503050406030204" pitchFamily="18" charset="0"/>
                      </a:rPr>
                      <m:t>𝐵𝑊</m:t>
                    </m:r>
                    <m:r>
                      <a:rPr lang="es-EC" i="0">
                        <a:latin typeface="Cambria Math" panose="02040503050406030204" pitchFamily="18" charset="0"/>
                      </a:rPr>
                      <m:t>=</m:t>
                    </m:r>
                    <m:r>
                      <a:rPr lang="es-EC" b="0" i="0" smtClean="0">
                        <a:latin typeface="Cambria Math" panose="02040503050406030204" pitchFamily="18" charset="0"/>
                      </a:rPr>
                      <m:t>960</m:t>
                    </m:r>
                    <m:r>
                      <a:rPr lang="es-EC" i="0">
                        <a:latin typeface="Cambria Math" panose="02040503050406030204" pitchFamily="18" charset="0"/>
                      </a:rPr>
                      <m:t> </m:t>
                    </m:r>
                    <m:r>
                      <a:rPr lang="es-EC" b="0" i="1" smtClean="0">
                        <a:latin typeface="Cambria Math" panose="02040503050406030204" pitchFamily="18" charset="0"/>
                      </a:rPr>
                      <m:t>𝑀</m:t>
                    </m:r>
                    <m:r>
                      <a:rPr lang="es-EC" i="1">
                        <a:latin typeface="Cambria Math" panose="02040503050406030204" pitchFamily="18" charset="0"/>
                      </a:rPr>
                      <m:t>𝐻𝑧</m:t>
                    </m:r>
                    <m:r>
                      <a:rPr lang="es-EC" b="0" i="0" smtClean="0">
                        <a:latin typeface="Cambria Math" panose="02040503050406030204" pitchFamily="18" charset="0"/>
                      </a:rPr>
                      <m:t>/</m:t>
                    </m:r>
                    <m:r>
                      <a:rPr lang="es-EC" i="0">
                        <a:latin typeface="Cambria Math" panose="02040503050406030204" pitchFamily="18" charset="0"/>
                      </a:rPr>
                      <m:t>1</m:t>
                    </m:r>
                    <m:r>
                      <a:rPr lang="es-EC" b="0" i="0" smtClean="0">
                        <a:latin typeface="Cambria Math" panose="02040503050406030204" pitchFamily="18" charset="0"/>
                      </a:rPr>
                      <m:t>6</m:t>
                    </m:r>
                    <m:r>
                      <a:rPr lang="es-EC" i="0">
                        <a:latin typeface="Cambria Math" panose="02040503050406030204" pitchFamily="18" charset="0"/>
                      </a:rPr>
                      <m:t>.5 </m:t>
                    </m:r>
                    <m:r>
                      <a:rPr lang="es-EC" i="1">
                        <a:latin typeface="Cambria Math" panose="02040503050406030204" pitchFamily="18" charset="0"/>
                      </a:rPr>
                      <m:t>𝐺𝐻𝑧</m:t>
                    </m:r>
                    <m:r>
                      <a:rPr lang="es-EC" i="0">
                        <a:latin typeface="Cambria Math" panose="02040503050406030204" pitchFamily="18" charset="0"/>
                      </a:rPr>
                      <m:t>=</m:t>
                    </m:r>
                    <m:r>
                      <a:rPr lang="es-EC" b="0" i="0" smtClean="0">
                        <a:latin typeface="Cambria Math" panose="02040503050406030204" pitchFamily="18" charset="0"/>
                      </a:rPr>
                      <m:t>5.82</m:t>
                    </m:r>
                  </m:oMath>
                </a14:m>
                <a:r>
                  <a:rPr lang="es-EC" dirty="0"/>
                  <a:t>%</a:t>
                </a:r>
              </a:p>
            </p:txBody>
          </p:sp>
        </mc:Choice>
        <mc:Fallback>
          <p:sp>
            <p:nvSpPr>
              <p:cNvPr id="8" name="Rectangle 7">
                <a:extLst>
                  <a:ext uri="{FF2B5EF4-FFF2-40B4-BE49-F238E27FC236}">
                    <a16:creationId xmlns:a16="http://schemas.microsoft.com/office/drawing/2014/main" id="{AF64D929-B632-49FD-9C04-90A39F31A589}"/>
                  </a:ext>
                </a:extLst>
              </p:cNvPr>
              <p:cNvSpPr>
                <a:spLocks noRot="1" noChangeAspect="1" noMove="1" noResize="1" noEditPoints="1" noAdjustHandles="1" noChangeArrowheads="1" noChangeShapeType="1" noTextEdit="1"/>
              </p:cNvSpPr>
              <p:nvPr/>
            </p:nvSpPr>
            <p:spPr>
              <a:xfrm>
                <a:off x="6801036" y="5344921"/>
                <a:ext cx="3877343" cy="369332"/>
              </a:xfrm>
              <a:prstGeom prst="rect">
                <a:avLst/>
              </a:prstGeom>
              <a:blipFill>
                <a:blip r:embed="rId9"/>
                <a:stretch>
                  <a:fillRect l="-1415" t="-10000" r="-314" b="-26667"/>
                </a:stretch>
              </a:blipFill>
            </p:spPr>
            <p:txBody>
              <a:bodyPr/>
              <a:lstStyle/>
              <a:p>
                <a:r>
                  <a:rPr lang="es-EC">
                    <a:noFill/>
                  </a:rPr>
                  <a:t> </a:t>
                </a:r>
              </a:p>
            </p:txBody>
          </p:sp>
        </mc:Fallback>
      </mc:AlternateContent>
    </p:spTree>
    <p:extLst>
      <p:ext uri="{BB962C8B-B14F-4D97-AF65-F5344CB8AC3E}">
        <p14:creationId xmlns:p14="http://schemas.microsoft.com/office/powerpoint/2010/main" val="733331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pic>
        <p:nvPicPr>
          <p:cNvPr id="3" name="Content Placeholder 3" descr="C:\Users\Pablo\Dropbox\TESIS\LORE\imagenes CST\imag_CST_P2.jpg">
            <a:extLst>
              <a:ext uri="{FF2B5EF4-FFF2-40B4-BE49-F238E27FC236}">
                <a16:creationId xmlns:a16="http://schemas.microsoft.com/office/drawing/2014/main" id="{C3F81CA1-7FEB-4F2D-908C-2A99F4007C99}"/>
              </a:ext>
            </a:extLst>
          </p:cNvPr>
          <p:cNvPicPr>
            <a:picLocks/>
          </p:cNvPicPr>
          <p:nvPr/>
        </p:nvPicPr>
        <p:blipFill rotWithShape="1">
          <a:blip r:embed="rId4">
            <a:extLst>
              <a:ext uri="{28A0092B-C50C-407E-A947-70E740481C1C}">
                <a14:useLocalDpi xmlns:a14="http://schemas.microsoft.com/office/drawing/2010/main" val="0"/>
              </a:ext>
            </a:extLst>
          </a:blip>
          <a:srcRect r="7368"/>
          <a:stretch/>
        </p:blipFill>
        <p:spPr bwMode="auto">
          <a:xfrm>
            <a:off x="-14288" y="37149"/>
            <a:ext cx="6562572" cy="6174674"/>
          </a:xfrm>
          <a:prstGeom prst="rect">
            <a:avLst/>
          </a:prstGeom>
          <a:noFill/>
          <a:ln>
            <a:noFill/>
          </a:ln>
        </p:spPr>
      </p:pic>
      <p:pic>
        <p:nvPicPr>
          <p:cNvPr id="4" name="Picture 3" descr="G:\Captura_2.PNG">
            <a:extLst>
              <a:ext uri="{FF2B5EF4-FFF2-40B4-BE49-F238E27FC236}">
                <a16:creationId xmlns:a16="http://schemas.microsoft.com/office/drawing/2014/main" id="{8990D97E-8EB1-44FA-A290-A8E27449194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2265" y="14288"/>
            <a:ext cx="5269735" cy="2248851"/>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EBBCA42-5F7E-427E-A36B-7F1D55A526FC}"/>
                  </a:ext>
                </a:extLst>
              </p:cNvPr>
              <p:cNvSpPr/>
              <p:nvPr/>
            </p:nvSpPr>
            <p:spPr>
              <a:xfrm>
                <a:off x="6509132" y="2263139"/>
                <a:ext cx="6096000" cy="1441357"/>
              </a:xfrm>
              <a:prstGeom prst="rect">
                <a:avLst/>
              </a:prstGeom>
            </p:spPr>
            <p:txBody>
              <a:bodyPr>
                <a:spAutoFit/>
              </a:bodyPr>
              <a:lstStyle/>
              <a:p>
                <a:pPr indent="449580" algn="just">
                  <a:lnSpc>
                    <a:spcPct val="150000"/>
                  </a:lnSpc>
                  <a:spcAft>
                    <a:spcPts val="0"/>
                  </a:spcAft>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ea typeface="Times New Roman" panose="02020603050405020304" pitchFamily="18" charset="0"/>
                          <a:cs typeface="Times New Roman" panose="02020603050405020304" pitchFamily="18" charset="0"/>
                        </a:rPr>
                        <m:t> </m:t>
                      </m:r>
                      <m:r>
                        <a:rPr lang="es-ES" i="1">
                          <a:latin typeface="Cambria Math" panose="02040503050406030204" pitchFamily="18" charset="0"/>
                          <a:ea typeface="Times New Roman" panose="02020603050405020304" pitchFamily="18" charset="0"/>
                          <a:cs typeface="Times New Roman" panose="02020603050405020304" pitchFamily="18" charset="0"/>
                        </a:rPr>
                        <m:t>𝐶</m:t>
                      </m:r>
                      <m:r>
                        <a:rPr lang="es-ES" i="1">
                          <a:latin typeface="Cambria Math" panose="02040503050406030204" pitchFamily="18" charset="0"/>
                          <a:ea typeface="Times New Roman" panose="02020603050405020304" pitchFamily="18" charset="0"/>
                          <a:cs typeface="Times New Roman" panose="02020603050405020304" pitchFamily="18" charset="0"/>
                        </a:rPr>
                        <m:t> =10</m:t>
                      </m:r>
                      <m:func>
                        <m:funcPr>
                          <m:ctrlPr>
                            <a:rPr lang="es-EC" i="1">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a:latin typeface="Cambria Math" panose="02040503050406030204" pitchFamily="18" charset="0"/>
                                  <a:ea typeface="Calibri" panose="020F0502020204030204" pitchFamily="34" charset="0"/>
                                  <a:cs typeface="Times New Roman" panose="02020603050405020304" pitchFamily="18" charset="0"/>
                                </a:rPr>
                                <m:t>log</m:t>
                              </m:r>
                            </m:e>
                            <m:sub>
                              <m:r>
                                <a:rPr lang="es-ES" i="1">
                                  <a:latin typeface="Cambria Math" panose="02040503050406030204" pitchFamily="18" charset="0"/>
                                  <a:ea typeface="Times New Roman" panose="02020603050405020304" pitchFamily="18" charset="0"/>
                                  <a:cs typeface="Times New Roman" panose="02020603050405020304" pitchFamily="18" charset="0"/>
                                </a:rPr>
                                <m:t>10</m:t>
                              </m:r>
                            </m:sub>
                          </m:sSub>
                        </m:fName>
                        <m:e>
                          <m:d>
                            <m:dPr>
                              <m:ctrlPr>
                                <a:rPr lang="es-EC"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𝑃</m:t>
                                      </m:r>
                                    </m:e>
                                    <m:sub>
                                      <m:r>
                                        <a:rPr lang="es-ES" i="1">
                                          <a:latin typeface="Cambria Math" panose="02040503050406030204" pitchFamily="18" charset="0"/>
                                          <a:ea typeface="Times New Roman" panose="02020603050405020304" pitchFamily="18" charset="0"/>
                                          <a:cs typeface="Times New Roman" panose="02020603050405020304" pitchFamily="18" charset="0"/>
                                        </a:rPr>
                                        <m:t>1</m:t>
                                      </m:r>
                                    </m:sub>
                                  </m:sSub>
                                </m:num>
                                <m:den>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𝑃</m:t>
                                      </m:r>
                                    </m:e>
                                    <m:sub>
                                      <m:r>
                                        <a:rPr lang="es-ES" i="1">
                                          <a:latin typeface="Cambria Math" panose="02040503050406030204" pitchFamily="18" charset="0"/>
                                          <a:ea typeface="Times New Roman" panose="02020603050405020304" pitchFamily="18" charset="0"/>
                                          <a:cs typeface="Times New Roman" panose="02020603050405020304" pitchFamily="18" charset="0"/>
                                        </a:rPr>
                                        <m:t>3</m:t>
                                      </m:r>
                                    </m:sub>
                                  </m:sSub>
                                </m:den>
                              </m:f>
                            </m:e>
                          </m:d>
                        </m:e>
                      </m:func>
                      <m:r>
                        <a:rPr lang="es-ES" i="1">
                          <a:latin typeface="Cambria Math" panose="02040503050406030204" pitchFamily="18" charset="0"/>
                          <a:ea typeface="Times New Roman" panose="02020603050405020304" pitchFamily="18" charset="0"/>
                          <a:cs typeface="Times New Roman" panose="02020603050405020304" pitchFamily="18" charset="0"/>
                        </a:rPr>
                        <m:t>=10</m:t>
                      </m:r>
                      <m:func>
                        <m:funcPr>
                          <m:ctrlPr>
                            <a:rPr lang="es-EC" i="1">
                              <a:latin typeface="Cambria Math" panose="02040503050406030204" pitchFamily="18" charset="0"/>
                              <a:ea typeface="Times New Roman" panose="02020603050405020304" pitchFamily="18" charset="0"/>
                              <a:cs typeface="Times New Roman" panose="02020603050405020304" pitchFamily="18" charset="0"/>
                            </a:rPr>
                          </m:ctrlPr>
                        </m:funcPr>
                        <m:fName>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s-ES">
                                  <a:latin typeface="Cambria Math" panose="02040503050406030204" pitchFamily="18" charset="0"/>
                                  <a:ea typeface="Calibri" panose="020F0502020204030204" pitchFamily="34" charset="0"/>
                                  <a:cs typeface="Times New Roman" panose="02020603050405020304" pitchFamily="18" charset="0"/>
                                </a:rPr>
                                <m:t>log</m:t>
                              </m:r>
                            </m:e>
                            <m:sub>
                              <m:r>
                                <a:rPr lang="es-ES" i="1">
                                  <a:latin typeface="Cambria Math" panose="02040503050406030204" pitchFamily="18" charset="0"/>
                                  <a:ea typeface="Times New Roman" panose="02020603050405020304" pitchFamily="18" charset="0"/>
                                  <a:cs typeface="Times New Roman" panose="02020603050405020304" pitchFamily="18" charset="0"/>
                                </a:rPr>
                                <m:t>10</m:t>
                              </m:r>
                            </m:sub>
                          </m:sSub>
                        </m:fName>
                        <m:e>
                          <m:d>
                            <m:dPr>
                              <m:ctrlPr>
                                <a:rPr lang="es-EC" i="1">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es-EC" i="1">
                                      <a:latin typeface="Cambria Math" panose="02040503050406030204" pitchFamily="18" charset="0"/>
                                      <a:ea typeface="Times New Roman" panose="02020603050405020304" pitchFamily="18" charset="0"/>
                                      <a:cs typeface="Times New Roman" panose="02020603050405020304" pitchFamily="18" charset="0"/>
                                    </a:rPr>
                                  </m:ctrlPr>
                                </m:fPr>
                                <m:num>
                                  <m:r>
                                    <a:rPr lang="es-ES" i="1">
                                      <a:latin typeface="Cambria Math" panose="02040503050406030204" pitchFamily="18" charset="0"/>
                                      <a:ea typeface="Times New Roman" panose="02020603050405020304" pitchFamily="18" charset="0"/>
                                      <a:cs typeface="Times New Roman" panose="02020603050405020304" pitchFamily="18" charset="0"/>
                                    </a:rPr>
                                    <m:t>1</m:t>
                                  </m:r>
                                </m:num>
                                <m:den>
                                  <m:r>
                                    <a:rPr lang="es-ES" i="1">
                                      <a:latin typeface="Cambria Math" panose="02040503050406030204" pitchFamily="18" charset="0"/>
                                      <a:ea typeface="Times New Roman" panose="02020603050405020304" pitchFamily="18" charset="0"/>
                                      <a:cs typeface="Times New Roman" panose="02020603050405020304" pitchFamily="18" charset="0"/>
                                    </a:rPr>
                                    <m:t>4</m:t>
                                  </m:r>
                                </m:den>
                              </m:f>
                            </m:e>
                          </m:d>
                        </m:e>
                      </m:func>
                      <m:r>
                        <a:rPr lang="es-ES" i="1">
                          <a:latin typeface="Cambria Math" panose="02040503050406030204" pitchFamily="18" charset="0"/>
                          <a:ea typeface="Times New Roman" panose="02020603050405020304" pitchFamily="18" charset="0"/>
                          <a:cs typeface="Times New Roman" panose="02020603050405020304" pitchFamily="18" charset="0"/>
                        </a:rPr>
                        <m:t>=−6.02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𝑃</m:t>
                          </m:r>
                        </m:e>
                        <m:sub>
                          <m:r>
                            <a:rPr lang="es-ES" i="1">
                              <a:latin typeface="Cambria Math" panose="02040503050406030204" pitchFamily="18" charset="0"/>
                              <a:ea typeface="Times New Roman" panose="02020603050405020304" pitchFamily="18" charset="0"/>
                              <a:cs typeface="Times New Roman" panose="02020603050405020304" pitchFamily="18" charset="0"/>
                            </a:rPr>
                            <m:t>𝑖𝑛𝑠𝑒𝑟𝑐𝑖</m:t>
                          </m:r>
                          <m:r>
                            <a:rPr lang="es-ES" i="1">
                              <a:latin typeface="Cambria Math" panose="02040503050406030204" pitchFamily="18" charset="0"/>
                              <a:ea typeface="Times New Roman" panose="02020603050405020304" pitchFamily="18" charset="0"/>
                              <a:cs typeface="Times New Roman" panose="02020603050405020304" pitchFamily="18" charset="0"/>
                            </a:rPr>
                            <m:t>ó</m:t>
                          </m:r>
                          <m:r>
                            <a:rPr lang="es-ES" i="1">
                              <a:latin typeface="Cambria Math" panose="02040503050406030204" pitchFamily="18" charset="0"/>
                              <a:ea typeface="Times New Roman" panose="02020603050405020304" pitchFamily="18" charset="0"/>
                              <a:cs typeface="Times New Roman" panose="02020603050405020304" pitchFamily="18" charset="0"/>
                            </a:rPr>
                            <m:t>𝑛</m:t>
                          </m:r>
                        </m:sub>
                      </m:sSub>
                      <m:r>
                        <a:rPr lang="es-ES" i="1">
                          <a:latin typeface="Cambria Math" panose="02040503050406030204" pitchFamily="18" charset="0"/>
                          <a:ea typeface="Times New Roman" panose="02020603050405020304" pitchFamily="18" charset="0"/>
                          <a:cs typeface="Times New Roman" panose="02020603050405020304" pitchFamily="18" charset="0"/>
                        </a:rPr>
                        <m:t>=−6.02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i="1">
                              <a:latin typeface="Cambria Math" panose="02040503050406030204" pitchFamily="18" charset="0"/>
                              <a:ea typeface="Times New Roman" panose="02020603050405020304" pitchFamily="18" charset="0"/>
                              <a:cs typeface="Times New Roman" panose="02020603050405020304" pitchFamily="18" charset="0"/>
                            </a:rPr>
                          </m:ctrlPr>
                        </m:dPr>
                        <m:e>
                          <m:r>
                            <a:rPr lang="es-ES" i="1">
                              <a:latin typeface="Cambria Math" panose="02040503050406030204" pitchFamily="18" charset="0"/>
                              <a:ea typeface="Times New Roman" panose="02020603050405020304" pitchFamily="18" charset="0"/>
                              <a:cs typeface="Times New Roman" panose="02020603050405020304" pitchFamily="18" charset="0"/>
                            </a:rPr>
                            <m:t>−7.239</m:t>
                          </m:r>
                        </m:e>
                      </m:d>
                      <m:r>
                        <a:rPr lang="es-ES" i="1">
                          <a:latin typeface="Cambria Math" panose="02040503050406030204" pitchFamily="18" charset="0"/>
                          <a:ea typeface="Times New Roman" panose="02020603050405020304" pitchFamily="18" charset="0"/>
                          <a:cs typeface="Times New Roman" panose="02020603050405020304" pitchFamily="18" charset="0"/>
                        </a:rPr>
                        <m:t>=1.219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EBBCA42-5F7E-427E-A36B-7F1D55A526FC}"/>
                  </a:ext>
                </a:extLst>
              </p:cNvPr>
              <p:cNvSpPr>
                <a:spLocks noRot="1" noChangeAspect="1" noMove="1" noResize="1" noEditPoints="1" noAdjustHandles="1" noChangeArrowheads="1" noChangeShapeType="1" noTextEdit="1"/>
              </p:cNvSpPr>
              <p:nvPr/>
            </p:nvSpPr>
            <p:spPr>
              <a:xfrm>
                <a:off x="6509132" y="2263139"/>
                <a:ext cx="6096000" cy="1441357"/>
              </a:xfrm>
              <a:prstGeom prst="rect">
                <a:avLst/>
              </a:prstGeom>
              <a:blipFill>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1C414C8-05CE-44C9-AFEB-ECAC13A9D833}"/>
                  </a:ext>
                </a:extLst>
              </p:cNvPr>
              <p:cNvSpPr/>
              <p:nvPr/>
            </p:nvSpPr>
            <p:spPr>
              <a:xfrm>
                <a:off x="7307093" y="4171234"/>
                <a:ext cx="450007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𝐵𝑊</m:t>
                      </m:r>
                      <m:r>
                        <a:rPr lang="es-EC" i="0">
                          <a:latin typeface="Cambria Math" panose="02040503050406030204" pitchFamily="18" charset="0"/>
                        </a:rPr>
                        <m:t>=16.42 </m:t>
                      </m:r>
                      <m:r>
                        <a:rPr lang="es-EC" i="1">
                          <a:latin typeface="Cambria Math" panose="02040503050406030204" pitchFamily="18" charset="0"/>
                        </a:rPr>
                        <m:t>𝐺𝐻𝑧</m:t>
                      </m:r>
                      <m:r>
                        <a:rPr lang="es-EC" i="0">
                          <a:latin typeface="Cambria Math" panose="02040503050406030204" pitchFamily="18" charset="0"/>
                        </a:rPr>
                        <m:t>−16.16 </m:t>
                      </m:r>
                      <m:r>
                        <a:rPr lang="es-EC" i="1">
                          <a:latin typeface="Cambria Math" panose="02040503050406030204" pitchFamily="18" charset="0"/>
                        </a:rPr>
                        <m:t>𝐺𝐻𝑧</m:t>
                      </m:r>
                      <m:r>
                        <a:rPr lang="es-EC" i="0">
                          <a:latin typeface="Cambria Math" panose="02040503050406030204" pitchFamily="18" charset="0"/>
                        </a:rPr>
                        <m:t>=260 </m:t>
                      </m:r>
                      <m:r>
                        <a:rPr lang="es-EC" i="1">
                          <a:latin typeface="Cambria Math" panose="02040503050406030204" pitchFamily="18" charset="0"/>
                        </a:rPr>
                        <m:t>𝑀𝐻𝑧</m:t>
                      </m:r>
                    </m:oMath>
                  </m:oMathPara>
                </a14:m>
                <a:endParaRPr lang="es-EC" dirty="0"/>
              </a:p>
            </p:txBody>
          </p:sp>
        </mc:Choice>
        <mc:Fallback xmlns="">
          <p:sp>
            <p:nvSpPr>
              <p:cNvPr id="6" name="Rectangle 5">
                <a:extLst>
                  <a:ext uri="{FF2B5EF4-FFF2-40B4-BE49-F238E27FC236}">
                    <a16:creationId xmlns:a16="http://schemas.microsoft.com/office/drawing/2014/main" id="{B1C414C8-05CE-44C9-AFEB-ECAC13A9D833}"/>
                  </a:ext>
                </a:extLst>
              </p:cNvPr>
              <p:cNvSpPr>
                <a:spLocks noRot="1" noChangeAspect="1" noMove="1" noResize="1" noEditPoints="1" noAdjustHandles="1" noChangeArrowheads="1" noChangeShapeType="1" noTextEdit="1"/>
              </p:cNvSpPr>
              <p:nvPr/>
            </p:nvSpPr>
            <p:spPr>
              <a:xfrm>
                <a:off x="7307093" y="4171234"/>
                <a:ext cx="4500078" cy="369332"/>
              </a:xfrm>
              <a:prstGeom prst="rect">
                <a:avLst/>
              </a:prstGeom>
              <a:blipFill>
                <a:blip r:embed="rId7"/>
                <a:stretch>
                  <a:fillRect/>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F0A742C6-61FC-4009-9801-8D9C60DFBC25}"/>
                  </a:ext>
                </a:extLst>
              </p:cNvPr>
              <p:cNvSpPr/>
              <p:nvPr/>
            </p:nvSpPr>
            <p:spPr>
              <a:xfrm>
                <a:off x="7153412" y="4988217"/>
                <a:ext cx="3362188" cy="617220"/>
              </a:xfrm>
              <a:prstGeom prst="rect">
                <a:avLst/>
              </a:prstGeom>
            </p:spPr>
            <p:txBody>
              <a:bodyPr wrap="square">
                <a:spAutoFit/>
              </a:bodyPr>
              <a:lstStyle/>
              <a:p>
                <a:pPr/>
                <a14:m>
                  <m:oMath xmlns:m="http://schemas.openxmlformats.org/officeDocument/2006/math">
                    <m:r>
                      <a:rPr lang="es-EC" sz="2400" b="0" i="1" smtClean="0">
                        <a:latin typeface="Cambria Math" panose="02040503050406030204" pitchFamily="18" charset="0"/>
                      </a:rPr>
                      <m:t>%</m:t>
                    </m:r>
                    <m:r>
                      <a:rPr lang="es-EC" sz="2400" i="1">
                        <a:latin typeface="Cambria Math" panose="02040503050406030204" pitchFamily="18" charset="0"/>
                      </a:rPr>
                      <m:t>𝐵𝑊</m:t>
                    </m:r>
                    <m:r>
                      <a:rPr lang="es-EC" sz="2400" i="0">
                        <a:latin typeface="Cambria Math" panose="02040503050406030204" pitchFamily="18" charset="0"/>
                      </a:rPr>
                      <m:t>=</m:t>
                    </m:r>
                    <m:f>
                      <m:fPr>
                        <m:ctrlPr>
                          <a:rPr lang="es-EC" sz="2400" b="0" i="1" smtClean="0">
                            <a:latin typeface="Cambria Math" panose="02040503050406030204" pitchFamily="18" charset="0"/>
                          </a:rPr>
                        </m:ctrlPr>
                      </m:fPr>
                      <m:num>
                        <m:r>
                          <a:rPr lang="es-EC" sz="2400" b="0" i="1" smtClean="0">
                            <a:latin typeface="Cambria Math" panose="02040503050406030204" pitchFamily="18" charset="0"/>
                          </a:rPr>
                          <m:t>260</m:t>
                        </m:r>
                        <m:r>
                          <a:rPr lang="es-EC" sz="2400" b="0" i="1" smtClean="0">
                            <a:latin typeface="Cambria Math" panose="02040503050406030204" pitchFamily="18" charset="0"/>
                          </a:rPr>
                          <m:t>𝑀𝐻𝑧</m:t>
                        </m:r>
                      </m:num>
                      <m:den>
                        <m:r>
                          <a:rPr lang="es-EC" sz="2400" b="0" i="1" smtClean="0">
                            <a:latin typeface="Cambria Math" panose="02040503050406030204" pitchFamily="18" charset="0"/>
                          </a:rPr>
                          <m:t>16.5 </m:t>
                        </m:r>
                        <m:r>
                          <a:rPr lang="es-EC" sz="2400" b="0" i="1" smtClean="0">
                            <a:latin typeface="Cambria Math" panose="02040503050406030204" pitchFamily="18" charset="0"/>
                          </a:rPr>
                          <m:t>𝐺𝐻𝑧</m:t>
                        </m:r>
                      </m:den>
                    </m:f>
                    <m:r>
                      <a:rPr lang="es-EC" sz="2400" i="0">
                        <a:latin typeface="Cambria Math" panose="02040503050406030204" pitchFamily="18" charset="0"/>
                      </a:rPr>
                      <m:t>=</m:t>
                    </m:r>
                  </m:oMath>
                </a14:m>
                <a:r>
                  <a:rPr lang="es-EC" sz="2400" dirty="0"/>
                  <a:t> 2%</a:t>
                </a:r>
              </a:p>
            </p:txBody>
          </p:sp>
        </mc:Choice>
        <mc:Fallback>
          <p:sp>
            <p:nvSpPr>
              <p:cNvPr id="7" name="Rectangle 6">
                <a:extLst>
                  <a:ext uri="{FF2B5EF4-FFF2-40B4-BE49-F238E27FC236}">
                    <a16:creationId xmlns:a16="http://schemas.microsoft.com/office/drawing/2014/main" id="{F0A742C6-61FC-4009-9801-8D9C60DFBC25}"/>
                  </a:ext>
                </a:extLst>
              </p:cNvPr>
              <p:cNvSpPr>
                <a:spLocks noRot="1" noChangeAspect="1" noMove="1" noResize="1" noEditPoints="1" noAdjustHandles="1" noChangeArrowheads="1" noChangeShapeType="1" noTextEdit="1"/>
              </p:cNvSpPr>
              <p:nvPr/>
            </p:nvSpPr>
            <p:spPr>
              <a:xfrm>
                <a:off x="7153412" y="4988217"/>
                <a:ext cx="3362188" cy="617220"/>
              </a:xfrm>
              <a:prstGeom prst="rect">
                <a:avLst/>
              </a:prstGeom>
              <a:blipFill>
                <a:blip r:embed="rId8"/>
                <a:stretch>
                  <a:fillRect b="-8824"/>
                </a:stretch>
              </a:blipFill>
            </p:spPr>
            <p:txBody>
              <a:bodyPr/>
              <a:lstStyle/>
              <a:p>
                <a:r>
                  <a:rPr lang="es-EC">
                    <a:noFill/>
                  </a:rPr>
                  <a:t> </a:t>
                </a:r>
              </a:p>
            </p:txBody>
          </p:sp>
        </mc:Fallback>
      </mc:AlternateContent>
    </p:spTree>
    <p:extLst>
      <p:ext uri="{BB962C8B-B14F-4D97-AF65-F5344CB8AC3E}">
        <p14:creationId xmlns:p14="http://schemas.microsoft.com/office/powerpoint/2010/main" val="2284849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AD118AA3-CF81-4B5D-9EF6-D974E756F7E9}"/>
              </a:ext>
            </a:extLst>
          </p:cNvPr>
          <p:cNvSpPr txBox="1">
            <a:spLocks/>
          </p:cNvSpPr>
          <p:nvPr/>
        </p:nvSpPr>
        <p:spPr>
          <a:xfrm>
            <a:off x="19021" y="2404300"/>
            <a:ext cx="12206288"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6000" b="1" dirty="0">
                <a:latin typeface="Rockwell (Body)"/>
              </a:rPr>
              <a:t>IMPLEMENTACIÓN DEL ACOPLADOR DIRECCIONAL </a:t>
            </a:r>
            <a:endParaRPr lang="es-ES" sz="6000" b="1" dirty="0">
              <a:latin typeface="Rockwell (Body)"/>
            </a:endParaRPr>
          </a:p>
        </p:txBody>
      </p:sp>
    </p:spTree>
    <p:extLst>
      <p:ext uri="{BB962C8B-B14F-4D97-AF65-F5344CB8AC3E}">
        <p14:creationId xmlns:p14="http://schemas.microsoft.com/office/powerpoint/2010/main" val="84079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pic>
        <p:nvPicPr>
          <p:cNvPr id="4" name="Imagen 2" descr="F:\acop_8p.png">
            <a:extLst>
              <a:ext uri="{FF2B5EF4-FFF2-40B4-BE49-F238E27FC236}">
                <a16:creationId xmlns:a16="http://schemas.microsoft.com/office/drawing/2014/main" id="{CE493F18-73CD-46A1-85D5-3D9459455D3E}"/>
              </a:ext>
            </a:extLst>
          </p:cNvPr>
          <p:cNvPicPr>
            <a:picLocks/>
          </p:cNvPicPr>
          <p:nvPr/>
        </p:nvPicPr>
        <p:blipFill rotWithShape="1">
          <a:blip r:embed="rId3" cstate="print">
            <a:extLst>
              <a:ext uri="{28A0092B-C50C-407E-A947-70E740481C1C}">
                <a14:useLocalDpi xmlns:a14="http://schemas.microsoft.com/office/drawing/2010/main" val="0"/>
              </a:ext>
            </a:extLst>
          </a:blip>
          <a:srcRect t="4080" b="5624"/>
          <a:stretch/>
        </p:blipFill>
        <p:spPr bwMode="auto">
          <a:xfrm>
            <a:off x="6891034" y="841918"/>
            <a:ext cx="5367585" cy="4128608"/>
          </a:xfrm>
          <a:prstGeom prst="rect">
            <a:avLst/>
          </a:prstGeom>
          <a:noFill/>
          <a:ln>
            <a:noFill/>
          </a:ln>
          <a:extLst>
            <a:ext uri="{53640926-AAD7-44D8-BBD7-CCE9431645EC}">
              <a14:shadowObscured xmlns:a14="http://schemas.microsoft.com/office/drawing/2010/main"/>
            </a:ext>
          </a:extLst>
        </p:spPr>
      </p:pic>
      <p:pic>
        <p:nvPicPr>
          <p:cNvPr id="6" name="Picture 5" descr="C:\Users\Pablo\Pictures\TESIS\WhatsApp Image 2019-05-31 at 11.01.58 (1).jpeg">
            <a:extLst>
              <a:ext uri="{FF2B5EF4-FFF2-40B4-BE49-F238E27FC236}">
                <a16:creationId xmlns:a16="http://schemas.microsoft.com/office/drawing/2014/main" id="{EB5B2A33-7250-490E-A584-439533BEB6D3}"/>
              </a:ext>
            </a:extLst>
          </p:cNvPr>
          <p:cNvPicPr/>
          <p:nvPr/>
        </p:nvPicPr>
        <p:blipFill rotWithShape="1">
          <a:blip r:embed="rId4" cstate="print">
            <a:extLst>
              <a:ext uri="{28A0092B-C50C-407E-A947-70E740481C1C}">
                <a14:useLocalDpi xmlns:a14="http://schemas.microsoft.com/office/drawing/2010/main" val="0"/>
              </a:ext>
            </a:extLst>
          </a:blip>
          <a:srcRect l="4336" t="6620" r="14615" b="5055"/>
          <a:stretch/>
        </p:blipFill>
        <p:spPr bwMode="auto">
          <a:xfrm rot="16200000">
            <a:off x="1481129" y="-1167492"/>
            <a:ext cx="2314552" cy="4753014"/>
          </a:xfrm>
          <a:prstGeom prst="rect">
            <a:avLst/>
          </a:prstGeom>
          <a:noFill/>
          <a:ln>
            <a:noFill/>
          </a:ln>
          <a:extLst>
            <a:ext uri="{53640926-AAD7-44D8-BBD7-CCE9431645EC}">
              <a14:shadowObscured xmlns:a14="http://schemas.microsoft.com/office/drawing/2010/main"/>
            </a:ext>
          </a:extLst>
        </p:spPr>
      </p:pic>
      <p:pic>
        <p:nvPicPr>
          <p:cNvPr id="7" name="Picture 6" descr="C:\Users\Pablo\Pictures\TESIS\WhatsApp Image 2019-06-16 at 21.37.22 (1).jpeg">
            <a:extLst>
              <a:ext uri="{FF2B5EF4-FFF2-40B4-BE49-F238E27FC236}">
                <a16:creationId xmlns:a16="http://schemas.microsoft.com/office/drawing/2014/main" id="{AA198C90-B885-45AD-9814-003BE5569638}"/>
              </a:ext>
            </a:extLst>
          </p:cNvPr>
          <p:cNvPicPr/>
          <p:nvPr/>
        </p:nvPicPr>
        <p:blipFill rotWithShape="1">
          <a:blip r:embed="rId5" cstate="print">
            <a:extLst>
              <a:ext uri="{28A0092B-C50C-407E-A947-70E740481C1C}">
                <a14:useLocalDpi xmlns:a14="http://schemas.microsoft.com/office/drawing/2010/main" val="0"/>
              </a:ext>
            </a:extLst>
          </a:blip>
          <a:srcRect l="4593" r="8909"/>
          <a:stretch/>
        </p:blipFill>
        <p:spPr bwMode="auto">
          <a:xfrm rot="16200000">
            <a:off x="1575698" y="1052492"/>
            <a:ext cx="2125418" cy="4753015"/>
          </a:xfrm>
          <a:prstGeom prst="rect">
            <a:avLst/>
          </a:prstGeom>
          <a:noFill/>
          <a:ln>
            <a:noFill/>
          </a:ln>
          <a:extLst>
            <a:ext uri="{53640926-AAD7-44D8-BBD7-CCE9431645EC}">
              <a14:shadowObscured xmlns:a14="http://schemas.microsoft.com/office/drawing/2010/main"/>
            </a:ext>
          </a:extLst>
        </p:spPr>
      </p:pic>
      <p:pic>
        <p:nvPicPr>
          <p:cNvPr id="8" name="Picture 7" descr="C:\Users\Pablo\Pictures\TESIS\WhatsApp Image 2019-06-16 at 21.37.21.jpeg">
            <a:extLst>
              <a:ext uri="{FF2B5EF4-FFF2-40B4-BE49-F238E27FC236}">
                <a16:creationId xmlns:a16="http://schemas.microsoft.com/office/drawing/2014/main" id="{BEEA79F4-95A7-4421-A624-B8E8793506A5}"/>
              </a:ext>
            </a:extLst>
          </p:cNvPr>
          <p:cNvPicPr/>
          <p:nvPr/>
        </p:nvPicPr>
        <p:blipFill rotWithShape="1">
          <a:blip r:embed="rId6" cstate="print">
            <a:extLst>
              <a:ext uri="{28A0092B-C50C-407E-A947-70E740481C1C}">
                <a14:useLocalDpi xmlns:a14="http://schemas.microsoft.com/office/drawing/2010/main" val="0"/>
              </a:ext>
            </a:extLst>
          </a:blip>
          <a:srcRect l="9039" r="18362" b="5641"/>
          <a:stretch/>
        </p:blipFill>
        <p:spPr bwMode="auto">
          <a:xfrm rot="16200000">
            <a:off x="1607091" y="3146515"/>
            <a:ext cx="2062627" cy="4753013"/>
          </a:xfrm>
          <a:prstGeom prst="rect">
            <a:avLst/>
          </a:prstGeom>
          <a:noFill/>
          <a:ln>
            <a:noFill/>
          </a:ln>
          <a:extLst>
            <a:ext uri="{53640926-AAD7-44D8-BBD7-CCE9431645EC}">
              <a14:shadowObscured xmlns:a14="http://schemas.microsoft.com/office/drawing/2010/main"/>
            </a:ext>
          </a:extLst>
        </p:spPr>
      </p:pic>
      <p:sp>
        <p:nvSpPr>
          <p:cNvPr id="9" name="Arrow: Right 8">
            <a:extLst>
              <a:ext uri="{FF2B5EF4-FFF2-40B4-BE49-F238E27FC236}">
                <a16:creationId xmlns:a16="http://schemas.microsoft.com/office/drawing/2014/main" id="{D0CCAF5D-D941-4B42-942C-0FD1FB721D0F}"/>
              </a:ext>
            </a:extLst>
          </p:cNvPr>
          <p:cNvSpPr/>
          <p:nvPr/>
        </p:nvSpPr>
        <p:spPr>
          <a:xfrm rot="10800000">
            <a:off x="5014912" y="2906223"/>
            <a:ext cx="1866127" cy="790393"/>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dirty="0"/>
          </a:p>
        </p:txBody>
      </p:sp>
      <p:sp>
        <p:nvSpPr>
          <p:cNvPr id="2" name="TextBox 1">
            <a:extLst>
              <a:ext uri="{FF2B5EF4-FFF2-40B4-BE49-F238E27FC236}">
                <a16:creationId xmlns:a16="http://schemas.microsoft.com/office/drawing/2014/main" id="{4F256408-4A79-416B-9DCF-0AD94E2F1437}"/>
              </a:ext>
            </a:extLst>
          </p:cNvPr>
          <p:cNvSpPr txBox="1"/>
          <p:nvPr/>
        </p:nvSpPr>
        <p:spPr>
          <a:xfrm>
            <a:off x="7177090" y="5180401"/>
            <a:ext cx="5081529" cy="646331"/>
          </a:xfrm>
          <a:prstGeom prst="rect">
            <a:avLst/>
          </a:prstGeom>
          <a:noFill/>
        </p:spPr>
        <p:txBody>
          <a:bodyPr wrap="square" rtlCol="0">
            <a:spAutoFit/>
          </a:bodyPr>
          <a:lstStyle/>
          <a:p>
            <a:r>
              <a:rPr lang="es-ES" dirty="0"/>
              <a:t>Software Advanced Desing System (ADS), se exporta los datos de los planos Gerber y Drill.</a:t>
            </a:r>
            <a:endParaRPr lang="es-EC" dirty="0">
              <a:latin typeface="Rockwell (Body)"/>
            </a:endParaRPr>
          </a:p>
        </p:txBody>
      </p:sp>
    </p:spTree>
    <p:extLst>
      <p:ext uri="{BB962C8B-B14F-4D97-AF65-F5344CB8AC3E}">
        <p14:creationId xmlns:p14="http://schemas.microsoft.com/office/powerpoint/2010/main" val="451363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B4BFF684-C918-4582-87DB-2DB9908EA30D}"/>
              </a:ext>
            </a:extLst>
          </p:cNvPr>
          <p:cNvSpPr txBox="1">
            <a:spLocks/>
          </p:cNvSpPr>
          <p:nvPr/>
        </p:nvSpPr>
        <p:spPr>
          <a:xfrm>
            <a:off x="1036794" y="24043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RESULTADOS IMPLEMENTACIÓN</a:t>
            </a:r>
            <a:endParaRPr lang="es-ES" sz="7200" b="1" dirty="0">
              <a:latin typeface="Rockwell (Body)"/>
            </a:endParaRPr>
          </a:p>
        </p:txBody>
      </p:sp>
    </p:spTree>
    <p:extLst>
      <p:ext uri="{BB962C8B-B14F-4D97-AF65-F5344CB8AC3E}">
        <p14:creationId xmlns:p14="http://schemas.microsoft.com/office/powerpoint/2010/main" val="74079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pic>
        <p:nvPicPr>
          <p:cNvPr id="3" name="Picture 2" descr="C:\Users\Pablo\Dropbox\TESIS\LORE\IMAGENES implementado\acoplador_implementado_p1.jpg">
            <a:extLst>
              <a:ext uri="{FF2B5EF4-FFF2-40B4-BE49-F238E27FC236}">
                <a16:creationId xmlns:a16="http://schemas.microsoft.com/office/drawing/2014/main" id="{44EE4B11-CF40-4B9A-A1E7-E00EE1F267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288" y="14288"/>
            <a:ext cx="7653953" cy="6357015"/>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9DE2A06-4B78-4658-934B-4065D7A03F14}"/>
                  </a:ext>
                </a:extLst>
              </p:cNvPr>
              <p:cNvSpPr/>
              <p:nvPr/>
            </p:nvSpPr>
            <p:spPr>
              <a:xfrm>
                <a:off x="7048500" y="1016107"/>
                <a:ext cx="5353050" cy="3123356"/>
              </a:xfrm>
              <a:prstGeom prst="rect">
                <a:avLst/>
              </a:prstGeom>
            </p:spPr>
            <p:txBody>
              <a:bodyPr wrap="square">
                <a:spAutoFit/>
              </a:bodyPr>
              <a:lstStyle/>
              <a:p>
                <a:pPr indent="449580" algn="just">
                  <a:lnSpc>
                    <a:spcPct val="150000"/>
                  </a:lnSpc>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𝑖𝑛𝑠𝑒𝑟𝑐𝑖</m:t>
                          </m:r>
                          <m:r>
                            <a:rPr lang="es-ES" i="1">
                              <a:latin typeface="Cambria Math" panose="02040503050406030204" pitchFamily="18" charset="0"/>
                            </a:rPr>
                            <m:t>ó</m:t>
                          </m:r>
                          <m:r>
                            <a:rPr lang="es-ES" i="1">
                              <a:latin typeface="Cambria Math" panose="02040503050406030204" pitchFamily="18" charset="0"/>
                            </a:rPr>
                            <m:t>𝑛</m:t>
                          </m:r>
                        </m:sub>
                      </m:sSub>
                      <m:r>
                        <a:rPr lang="es-EC" b="0" i="1" smtClean="0">
                          <a:latin typeface="Cambria Math" panose="02040503050406030204" pitchFamily="18" charset="0"/>
                        </a:rPr>
                        <m:t>1</m:t>
                      </m:r>
                      <m:r>
                        <a:rPr lang="es-ES" i="1">
                          <a:latin typeface="Cambria Math" panose="02040503050406030204" pitchFamily="18" charset="0"/>
                        </a:rPr>
                        <m:t>=−6.02 </m:t>
                      </m:r>
                      <m:r>
                        <a:rPr lang="es-ES" i="1">
                          <a:latin typeface="Cambria Math" panose="02040503050406030204" pitchFamily="18" charset="0"/>
                        </a:rPr>
                        <m:t>𝑑𝐵</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−13.87</m:t>
                          </m:r>
                        </m:e>
                      </m:d>
                      <m:r>
                        <a:rPr lang="es-ES" i="1">
                          <a:latin typeface="Cambria Math" panose="02040503050406030204" pitchFamily="18" charset="0"/>
                        </a:rPr>
                        <m:t>=7.85 </m:t>
                      </m:r>
                      <m:r>
                        <a:rPr lang="es-ES" i="1">
                          <a:latin typeface="Cambria Math" panose="02040503050406030204" pitchFamily="18" charset="0"/>
                        </a:rPr>
                        <m:t>𝑑𝐵</m:t>
                      </m:r>
                    </m:oMath>
                  </m:oMathPara>
                </a14:m>
                <a:endParaRPr lang="es-EC" dirty="0"/>
              </a:p>
              <a:p>
                <a:pPr indent="449580"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C" i="1" dirty="0"/>
              </a:p>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𝑖𝑛𝑠𝑒𝑟𝑐𝑖</m:t>
                          </m:r>
                          <m:r>
                            <a:rPr lang="es-ES" i="1">
                              <a:latin typeface="Cambria Math" panose="02040503050406030204" pitchFamily="18" charset="0"/>
                            </a:rPr>
                            <m:t>ó</m:t>
                          </m:r>
                          <m:r>
                            <a:rPr lang="es-ES" i="1">
                              <a:latin typeface="Cambria Math" panose="02040503050406030204" pitchFamily="18" charset="0"/>
                            </a:rPr>
                            <m:t>𝑛</m:t>
                          </m:r>
                        </m:sub>
                      </m:sSub>
                      <m:r>
                        <a:rPr lang="es-EC" b="0" i="1" smtClean="0">
                          <a:latin typeface="Cambria Math" panose="02040503050406030204" pitchFamily="18" charset="0"/>
                        </a:rPr>
                        <m:t>2</m:t>
                      </m:r>
                      <m:r>
                        <a:rPr lang="es-ES" i="1">
                          <a:latin typeface="Cambria Math" panose="02040503050406030204" pitchFamily="18" charset="0"/>
                        </a:rPr>
                        <m:t>=−6.02 </m:t>
                      </m:r>
                      <m:r>
                        <a:rPr lang="es-ES" i="1">
                          <a:latin typeface="Cambria Math" panose="02040503050406030204" pitchFamily="18" charset="0"/>
                        </a:rPr>
                        <m:t>𝑑𝐵</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−10.28</m:t>
                          </m:r>
                        </m:e>
                      </m:d>
                      <m:r>
                        <a:rPr lang="es-ES" i="1">
                          <a:latin typeface="Cambria Math" panose="02040503050406030204" pitchFamily="18" charset="0"/>
                        </a:rPr>
                        <m:t>=4.26 </m:t>
                      </m:r>
                      <m:r>
                        <a:rPr lang="es-ES" i="1">
                          <a:latin typeface="Cambria Math" panose="02040503050406030204" pitchFamily="18" charset="0"/>
                        </a:rPr>
                        <m:t>𝑑𝐵</m:t>
                      </m:r>
                    </m:oMath>
                  </m:oMathPara>
                </a14:m>
                <a:endParaRPr lang="es-EC" dirty="0"/>
              </a:p>
              <a:p>
                <a:pPr/>
                <a14:m>
                  <m:oMathPara xmlns:m="http://schemas.openxmlformats.org/officeDocument/2006/math">
                    <m:oMathParaPr>
                      <m:jc m:val="centerGroup"/>
                    </m:oMathParaPr>
                    <m:oMath xmlns:m="http://schemas.openxmlformats.org/officeDocument/2006/math">
                      <m:r>
                        <m:rPr>
                          <m:nor/>
                        </m:rPr>
                        <a:rPr lang="es-ES"/>
                        <m:t> </m:t>
                      </m:r>
                    </m:oMath>
                  </m:oMathPara>
                </a14:m>
                <a:endParaRPr lang="es-EC" dirty="0"/>
              </a:p>
              <a:p>
                <a:pPr indent="270510" algn="just">
                  <a:lnSpc>
                    <a:spcPct val="150000"/>
                  </a:lnSpc>
                  <a:spcAft>
                    <a:spcPts val="0"/>
                  </a:spcAft>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𝐵𝑊</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1</m:t>
                      </m:r>
                      <m:r>
                        <a:rPr lang="es-ES" i="1">
                          <a:latin typeface="Cambria Math" panose="02040503050406030204" pitchFamily="18" charset="0"/>
                          <a:ea typeface="Times New Roman" panose="02020603050405020304" pitchFamily="18" charset="0"/>
                          <a:cs typeface="Times New Roman" panose="02020603050405020304" pitchFamily="18" charset="0"/>
                        </a:rPr>
                        <m:t>=16.65 </m:t>
                      </m:r>
                      <m:r>
                        <a:rPr lang="es-ES" i="1">
                          <a:latin typeface="Cambria Math" panose="02040503050406030204" pitchFamily="18" charset="0"/>
                          <a:ea typeface="Times New Roman" panose="02020603050405020304" pitchFamily="18" charset="0"/>
                          <a:cs typeface="Times New Roman" panose="02020603050405020304" pitchFamily="18" charset="0"/>
                        </a:rPr>
                        <m:t>𝐺𝐻𝑧</m:t>
                      </m:r>
                      <m:r>
                        <a:rPr lang="es-ES" i="1">
                          <a:latin typeface="Cambria Math" panose="02040503050406030204" pitchFamily="18" charset="0"/>
                          <a:ea typeface="Times New Roman" panose="02020603050405020304" pitchFamily="18" charset="0"/>
                          <a:cs typeface="Times New Roman" panose="02020603050405020304" pitchFamily="18" charset="0"/>
                        </a:rPr>
                        <m:t>−16.44 </m:t>
                      </m:r>
                      <m:r>
                        <a:rPr lang="es-ES" i="1">
                          <a:latin typeface="Cambria Math" panose="02040503050406030204" pitchFamily="18" charset="0"/>
                          <a:ea typeface="Times New Roman" panose="02020603050405020304" pitchFamily="18" charset="0"/>
                          <a:cs typeface="Times New Roman" panose="02020603050405020304" pitchFamily="18" charset="0"/>
                        </a:rPr>
                        <m:t>𝐺𝐻𝑧</m:t>
                      </m:r>
                      <m:r>
                        <a:rPr lang="es-ES" i="1">
                          <a:latin typeface="Cambria Math" panose="02040503050406030204" pitchFamily="18" charset="0"/>
                          <a:ea typeface="Times New Roman" panose="02020603050405020304" pitchFamily="18" charset="0"/>
                          <a:cs typeface="Times New Roman" panose="02020603050405020304" pitchFamily="18" charset="0"/>
                        </a:rPr>
                        <m:t>=210 </m:t>
                      </m:r>
                      <m:r>
                        <a:rPr lang="es-ES" i="1">
                          <a:latin typeface="Cambria Math" panose="02040503050406030204" pitchFamily="18" charset="0"/>
                          <a:ea typeface="Times New Roman" panose="02020603050405020304" pitchFamily="18" charset="0"/>
                          <a:cs typeface="Times New Roman" panose="02020603050405020304" pitchFamily="18" charset="0"/>
                        </a:rPr>
                        <m:t>𝑀𝐻𝑧</m:t>
                      </m:r>
                    </m:oMath>
                  </m:oMathPara>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270510"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𝐵𝑊</m:t>
                      </m:r>
                      <m:r>
                        <a:rPr lang="es-EC" b="0" i="1" smtClean="0">
                          <a:latin typeface="Cambria Math" panose="02040503050406030204" pitchFamily="18" charset="0"/>
                        </a:rPr>
                        <m:t>2</m:t>
                      </m:r>
                      <m:r>
                        <a:rPr lang="es-ES" i="1">
                          <a:latin typeface="Cambria Math" panose="02040503050406030204" pitchFamily="18" charset="0"/>
                        </a:rPr>
                        <m:t>=17.32 </m:t>
                      </m:r>
                      <m:r>
                        <a:rPr lang="es-ES" i="1">
                          <a:latin typeface="Cambria Math" panose="02040503050406030204" pitchFamily="18" charset="0"/>
                        </a:rPr>
                        <m:t>𝐺𝐻𝑧</m:t>
                      </m:r>
                      <m:r>
                        <a:rPr lang="es-ES" i="1">
                          <a:latin typeface="Cambria Math" panose="02040503050406030204" pitchFamily="18" charset="0"/>
                        </a:rPr>
                        <m:t>−16.83 </m:t>
                      </m:r>
                      <m:r>
                        <a:rPr lang="es-ES" i="1">
                          <a:latin typeface="Cambria Math" panose="02040503050406030204" pitchFamily="18" charset="0"/>
                        </a:rPr>
                        <m:t>𝐺𝐻𝑧</m:t>
                      </m:r>
                      <m:r>
                        <a:rPr lang="es-ES" i="1">
                          <a:latin typeface="Cambria Math" panose="02040503050406030204" pitchFamily="18" charset="0"/>
                        </a:rPr>
                        <m:t>=490 </m:t>
                      </m:r>
                      <m:r>
                        <a:rPr lang="es-ES" i="1">
                          <a:latin typeface="Cambria Math" panose="02040503050406030204" pitchFamily="18" charset="0"/>
                        </a:rPr>
                        <m:t>𝑀𝐻𝑧</m:t>
                      </m:r>
                    </m:oMath>
                  </m:oMathPara>
                </a14:m>
                <a:endParaRPr lang="es-EC" dirty="0"/>
              </a:p>
              <a:p>
                <a:pPr indent="270510" algn="just">
                  <a:lnSpc>
                    <a:spcPct val="150000"/>
                  </a:lnSpc>
                  <a:spcAft>
                    <a:spcPts val="0"/>
                  </a:spcAft>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89DE2A06-4B78-4658-934B-4065D7A03F14}"/>
                  </a:ext>
                </a:extLst>
              </p:cNvPr>
              <p:cNvSpPr>
                <a:spLocks noRot="1" noChangeAspect="1" noMove="1" noResize="1" noEditPoints="1" noAdjustHandles="1" noChangeArrowheads="1" noChangeShapeType="1" noTextEdit="1"/>
              </p:cNvSpPr>
              <p:nvPr/>
            </p:nvSpPr>
            <p:spPr>
              <a:xfrm>
                <a:off x="7048500" y="1016107"/>
                <a:ext cx="5353050" cy="3123356"/>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911563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pic>
        <p:nvPicPr>
          <p:cNvPr id="3" name="Picture 2" descr="C:\Users\Pablo\Dropbox\TESIS\LORE\IMAGENES implementado\imagen_acoplador_final_puerto2.fig .jpg">
            <a:extLst>
              <a:ext uri="{FF2B5EF4-FFF2-40B4-BE49-F238E27FC236}">
                <a16:creationId xmlns:a16="http://schemas.microsoft.com/office/drawing/2014/main" id="{BDBBFE91-E540-4A66-97CD-46A60CF63B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288" y="-1"/>
            <a:ext cx="7500938" cy="6312311"/>
          </a:xfrm>
          <a:prstGeom prst="rect">
            <a:avLst/>
          </a:prstGeom>
          <a:noFill/>
          <a:ln>
            <a:noFill/>
          </a:ln>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273F97D-E1EC-4A30-97A6-F9E84AED59AE}"/>
                  </a:ext>
                </a:extLst>
              </p:cNvPr>
              <p:cNvSpPr/>
              <p:nvPr/>
            </p:nvSpPr>
            <p:spPr>
              <a:xfrm>
                <a:off x="7086600" y="1680622"/>
                <a:ext cx="5172019" cy="2951064"/>
              </a:xfrm>
              <a:prstGeom prst="rect">
                <a:avLst/>
              </a:prstGeom>
            </p:spPr>
            <p:txBody>
              <a:bodyPr wrap="square">
                <a:spAutoFit/>
              </a:bodyPr>
              <a:lstStyle/>
              <a:p>
                <a:pPr indent="449580" algn="just">
                  <a:lnSpc>
                    <a:spcPct val="150000"/>
                  </a:lnSpc>
                  <a:spcAft>
                    <a:spcPts val="0"/>
                  </a:spcAft>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s-ES" i="1">
                              <a:latin typeface="Cambria Math" panose="02040503050406030204" pitchFamily="18" charset="0"/>
                              <a:ea typeface="Times New Roman" panose="02020603050405020304" pitchFamily="18" charset="0"/>
                              <a:cs typeface="Times New Roman" panose="02020603050405020304" pitchFamily="18" charset="0"/>
                            </a:rPr>
                            <m:t>𝑃</m:t>
                          </m:r>
                        </m:e>
                        <m:sub>
                          <m:r>
                            <a:rPr lang="es-ES" i="1">
                              <a:latin typeface="Cambria Math" panose="02040503050406030204" pitchFamily="18" charset="0"/>
                              <a:ea typeface="Times New Roman" panose="02020603050405020304" pitchFamily="18" charset="0"/>
                              <a:cs typeface="Times New Roman" panose="02020603050405020304" pitchFamily="18" charset="0"/>
                            </a:rPr>
                            <m:t>𝑖𝑛𝑠𝑒𝑟𝑐𝑖</m:t>
                          </m:r>
                          <m:r>
                            <a:rPr lang="es-ES" i="1">
                              <a:latin typeface="Cambria Math" panose="02040503050406030204" pitchFamily="18" charset="0"/>
                              <a:ea typeface="Times New Roman" panose="02020603050405020304" pitchFamily="18" charset="0"/>
                              <a:cs typeface="Times New Roman" panose="02020603050405020304" pitchFamily="18" charset="0"/>
                            </a:rPr>
                            <m:t>ó</m:t>
                          </m:r>
                          <m:r>
                            <a:rPr lang="es-ES" i="1">
                              <a:latin typeface="Cambria Math" panose="02040503050406030204" pitchFamily="18" charset="0"/>
                              <a:ea typeface="Times New Roman" panose="02020603050405020304" pitchFamily="18" charset="0"/>
                              <a:cs typeface="Times New Roman" panose="02020603050405020304" pitchFamily="18" charset="0"/>
                            </a:rPr>
                            <m:t>𝑛</m:t>
                          </m:r>
                        </m:sub>
                      </m:sSub>
                      <m:r>
                        <a:rPr lang="es-EC" b="0" i="1" smtClean="0">
                          <a:latin typeface="Cambria Math" panose="02040503050406030204" pitchFamily="18" charset="0"/>
                          <a:ea typeface="Times New Roman" panose="02020603050405020304" pitchFamily="18" charset="0"/>
                          <a:cs typeface="Times New Roman" panose="02020603050405020304" pitchFamily="18" charset="0"/>
                        </a:rPr>
                        <m:t>1</m:t>
                      </m:r>
                      <m:r>
                        <a:rPr lang="es-ES" i="1">
                          <a:latin typeface="Cambria Math" panose="02040503050406030204" pitchFamily="18" charset="0"/>
                          <a:ea typeface="Times New Roman" panose="02020603050405020304" pitchFamily="18" charset="0"/>
                          <a:cs typeface="Times New Roman" panose="02020603050405020304" pitchFamily="18" charset="0"/>
                        </a:rPr>
                        <m:t>=−6.02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r>
                        <a:rPr lang="es-ES" i="1">
                          <a:latin typeface="Cambria Math" panose="02040503050406030204" pitchFamily="18" charset="0"/>
                          <a:ea typeface="Times New Roman" panose="02020603050405020304" pitchFamily="18" charset="0"/>
                          <a:cs typeface="Times New Roman" panose="02020603050405020304" pitchFamily="18" charset="0"/>
                        </a:rPr>
                        <m:t>−</m:t>
                      </m:r>
                      <m:d>
                        <m:dPr>
                          <m:ctrlPr>
                            <a:rPr lang="es-EC" i="1">
                              <a:latin typeface="Cambria Math" panose="02040503050406030204" pitchFamily="18" charset="0"/>
                              <a:ea typeface="Times New Roman" panose="02020603050405020304" pitchFamily="18" charset="0"/>
                              <a:cs typeface="Times New Roman" panose="02020603050405020304" pitchFamily="18" charset="0"/>
                            </a:rPr>
                          </m:ctrlPr>
                        </m:dPr>
                        <m:e>
                          <m:r>
                            <a:rPr lang="es-ES" i="1">
                              <a:latin typeface="Cambria Math" panose="02040503050406030204" pitchFamily="18" charset="0"/>
                              <a:ea typeface="Times New Roman" panose="02020603050405020304" pitchFamily="18" charset="0"/>
                              <a:cs typeface="Times New Roman" panose="02020603050405020304" pitchFamily="18" charset="0"/>
                            </a:rPr>
                            <m:t>−14.1</m:t>
                          </m:r>
                        </m:e>
                      </m:d>
                      <m:r>
                        <a:rPr lang="es-ES" i="1">
                          <a:latin typeface="Cambria Math" panose="02040503050406030204" pitchFamily="18" charset="0"/>
                          <a:ea typeface="Times New Roman" panose="02020603050405020304" pitchFamily="18" charset="0"/>
                          <a:cs typeface="Times New Roman" panose="02020603050405020304" pitchFamily="18" charset="0"/>
                        </a:rPr>
                        <m:t>=7.98 </m:t>
                      </m:r>
                      <m:r>
                        <a:rPr lang="es-ES" i="1">
                          <a:latin typeface="Cambria Math" panose="02040503050406030204" pitchFamily="18" charset="0"/>
                          <a:ea typeface="Times New Roman" panose="02020603050405020304" pitchFamily="18" charset="0"/>
                          <a:cs typeface="Times New Roman" panose="02020603050405020304" pitchFamily="18" charset="0"/>
                        </a:rPr>
                        <m:t>𝑑𝐵</m:t>
                      </m:r>
                    </m:oMath>
                  </m:oMathPara>
                </a14:m>
                <a:endParaRPr lang="es-EC" dirty="0">
                  <a:latin typeface="Times New Roman" panose="02020603050405020304" pitchFamily="18" charset="0"/>
                  <a:ea typeface="Times New Roman" panose="02020603050405020304" pitchFamily="18" charset="0"/>
                  <a:cs typeface="Times New Roman" panose="02020603050405020304" pitchFamily="18" charset="0"/>
                </a:endParaRPr>
              </a:p>
              <a:p>
                <a:pPr indent="449580" algn="just">
                  <a:lnSpc>
                    <a:spcPct val="150000"/>
                  </a:lnSpc>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𝑖𝑛𝑠𝑒𝑟𝑐𝑖</m:t>
                          </m:r>
                          <m:r>
                            <a:rPr lang="es-ES" i="1">
                              <a:latin typeface="Cambria Math" panose="02040503050406030204" pitchFamily="18" charset="0"/>
                            </a:rPr>
                            <m:t>ó</m:t>
                          </m:r>
                          <m:r>
                            <a:rPr lang="es-ES" i="1">
                              <a:latin typeface="Cambria Math" panose="02040503050406030204" pitchFamily="18" charset="0"/>
                            </a:rPr>
                            <m:t>𝑛</m:t>
                          </m:r>
                        </m:sub>
                      </m:sSub>
                      <m:r>
                        <a:rPr lang="es-EC" b="0" i="1" smtClean="0">
                          <a:latin typeface="Cambria Math" panose="02040503050406030204" pitchFamily="18" charset="0"/>
                        </a:rPr>
                        <m:t>2</m:t>
                      </m:r>
                      <m:r>
                        <a:rPr lang="es-ES" i="1">
                          <a:latin typeface="Cambria Math" panose="02040503050406030204" pitchFamily="18" charset="0"/>
                        </a:rPr>
                        <m:t>=−6.02 </m:t>
                      </m:r>
                      <m:r>
                        <a:rPr lang="es-ES" i="1">
                          <a:latin typeface="Cambria Math" panose="02040503050406030204" pitchFamily="18" charset="0"/>
                        </a:rPr>
                        <m:t>𝑑𝐵</m:t>
                      </m:r>
                      <m:r>
                        <a:rPr lang="es-ES" i="1">
                          <a:latin typeface="Cambria Math" panose="02040503050406030204" pitchFamily="18" charset="0"/>
                        </a:rPr>
                        <m:t>−</m:t>
                      </m:r>
                      <m:d>
                        <m:dPr>
                          <m:ctrlPr>
                            <a:rPr lang="es-EC" i="1">
                              <a:latin typeface="Cambria Math" panose="02040503050406030204" pitchFamily="18" charset="0"/>
                            </a:rPr>
                          </m:ctrlPr>
                        </m:dPr>
                        <m:e>
                          <m:r>
                            <a:rPr lang="es-ES" i="1">
                              <a:latin typeface="Cambria Math" panose="02040503050406030204" pitchFamily="18" charset="0"/>
                            </a:rPr>
                            <m:t>−11.54</m:t>
                          </m:r>
                          <m:r>
                            <a:rPr lang="es-ES" i="1">
                              <a:latin typeface="Cambria Math" panose="02040503050406030204" pitchFamily="18" charset="0"/>
                            </a:rPr>
                            <m:t>𝑑𝐵</m:t>
                          </m:r>
                        </m:e>
                      </m:d>
                      <m:r>
                        <a:rPr lang="es-ES" i="1">
                          <a:latin typeface="Cambria Math" panose="02040503050406030204" pitchFamily="18" charset="0"/>
                        </a:rPr>
                        <m:t>=5.52 </m:t>
                      </m:r>
                      <m:r>
                        <a:rPr lang="es-ES" i="1">
                          <a:latin typeface="Cambria Math" panose="02040503050406030204" pitchFamily="18" charset="0"/>
                        </a:rPr>
                        <m:t>𝑑𝐵</m:t>
                      </m:r>
                    </m:oMath>
                  </m:oMathPara>
                </a14:m>
                <a:endParaRPr lang="es-EC" dirty="0"/>
              </a:p>
              <a:p>
                <a:pPr indent="449580" algn="just">
                  <a:lnSpc>
                    <a:spcPct val="150000"/>
                  </a:lnSpc>
                  <a:spcAft>
                    <a:spcPts val="0"/>
                  </a:spcAf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0"/>
                  </a:spcAft>
                </a:pPr>
                <a:r>
                  <a:rPr lang="es-ES"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s-ES" i="1">
                        <a:latin typeface="Cambria Math" panose="02040503050406030204" pitchFamily="18" charset="0"/>
                        <a:ea typeface="Times New Roman" panose="02020603050405020304" pitchFamily="18" charset="0"/>
                        <a:cs typeface="Times New Roman" panose="02020603050405020304" pitchFamily="18" charset="0"/>
                      </a:rPr>
                      <m:t>𝐵𝑊</m:t>
                    </m:r>
                    <m:r>
                      <a:rPr lang="es-EC" b="0" i="1" smtClean="0">
                        <a:latin typeface="Cambria Math" panose="02040503050406030204" pitchFamily="18" charset="0"/>
                        <a:ea typeface="Times New Roman" panose="02020603050405020304" pitchFamily="18" charset="0"/>
                        <a:cs typeface="Times New Roman" panose="02020603050405020304" pitchFamily="18" charset="0"/>
                      </a:rPr>
                      <m:t>1</m:t>
                    </m:r>
                    <m:r>
                      <a:rPr lang="es-ES" i="1">
                        <a:latin typeface="Cambria Math" panose="02040503050406030204" pitchFamily="18" charset="0"/>
                        <a:ea typeface="Times New Roman" panose="02020603050405020304" pitchFamily="18" charset="0"/>
                        <a:cs typeface="Times New Roman" panose="02020603050405020304" pitchFamily="18" charset="0"/>
                      </a:rPr>
                      <m:t>=16.61 </m:t>
                    </m:r>
                    <m:r>
                      <a:rPr lang="es-ES" i="1">
                        <a:latin typeface="Cambria Math" panose="02040503050406030204" pitchFamily="18" charset="0"/>
                        <a:ea typeface="Times New Roman" panose="02020603050405020304" pitchFamily="18" charset="0"/>
                        <a:cs typeface="Times New Roman" panose="02020603050405020304" pitchFamily="18" charset="0"/>
                      </a:rPr>
                      <m:t>𝐺𝐻𝑧</m:t>
                    </m:r>
                    <m:r>
                      <a:rPr lang="es-ES" i="1">
                        <a:latin typeface="Cambria Math" panose="02040503050406030204" pitchFamily="18" charset="0"/>
                        <a:ea typeface="Times New Roman" panose="02020603050405020304" pitchFamily="18" charset="0"/>
                        <a:cs typeface="Times New Roman" panose="02020603050405020304" pitchFamily="18" charset="0"/>
                      </a:rPr>
                      <m:t>−16.4 </m:t>
                    </m:r>
                    <m:r>
                      <a:rPr lang="es-ES" i="1">
                        <a:latin typeface="Cambria Math" panose="02040503050406030204" pitchFamily="18" charset="0"/>
                        <a:ea typeface="Times New Roman" panose="02020603050405020304" pitchFamily="18" charset="0"/>
                        <a:cs typeface="Times New Roman" panose="02020603050405020304" pitchFamily="18" charset="0"/>
                      </a:rPr>
                      <m:t>𝐺𝐻𝑧</m:t>
                    </m:r>
                    <m:r>
                      <a:rPr lang="es-ES" i="1">
                        <a:latin typeface="Cambria Math" panose="02040503050406030204" pitchFamily="18" charset="0"/>
                        <a:ea typeface="Times New Roman" panose="02020603050405020304" pitchFamily="18" charset="0"/>
                        <a:cs typeface="Times New Roman" panose="02020603050405020304" pitchFamily="18" charset="0"/>
                      </a:rPr>
                      <m:t>=210 </m:t>
                    </m:r>
                    <m:r>
                      <a:rPr lang="es-ES" i="1">
                        <a:latin typeface="Cambria Math" panose="02040503050406030204" pitchFamily="18" charset="0"/>
                        <a:ea typeface="Times New Roman" panose="02020603050405020304" pitchFamily="18" charset="0"/>
                        <a:cs typeface="Times New Roman" panose="02020603050405020304" pitchFamily="18" charset="0"/>
                      </a:rPr>
                      <m:t>𝑀𝐻𝑧</m:t>
                    </m:r>
                  </m:oMath>
                </a14:m>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𝐵𝑊</m:t>
                      </m:r>
                      <m:r>
                        <a:rPr lang="es-EC" b="0" i="1" smtClean="0">
                          <a:latin typeface="Cambria Math" panose="02040503050406030204" pitchFamily="18" charset="0"/>
                        </a:rPr>
                        <m:t>2</m:t>
                      </m:r>
                      <m:r>
                        <a:rPr lang="es-ES" i="1">
                          <a:latin typeface="Cambria Math" panose="02040503050406030204" pitchFamily="18" charset="0"/>
                        </a:rPr>
                        <m:t>=17.34 </m:t>
                      </m:r>
                      <m:r>
                        <a:rPr lang="es-ES" i="1">
                          <a:latin typeface="Cambria Math" panose="02040503050406030204" pitchFamily="18" charset="0"/>
                        </a:rPr>
                        <m:t>𝐺𝐻𝑧</m:t>
                      </m:r>
                      <m:r>
                        <a:rPr lang="es-ES" i="1">
                          <a:latin typeface="Cambria Math" panose="02040503050406030204" pitchFamily="18" charset="0"/>
                        </a:rPr>
                        <m:t>−16.88 </m:t>
                      </m:r>
                      <m:r>
                        <a:rPr lang="es-ES" i="1">
                          <a:latin typeface="Cambria Math" panose="02040503050406030204" pitchFamily="18" charset="0"/>
                        </a:rPr>
                        <m:t>𝐺𝐻𝑧</m:t>
                      </m:r>
                      <m:r>
                        <a:rPr lang="es-ES" i="1">
                          <a:latin typeface="Cambria Math" panose="02040503050406030204" pitchFamily="18" charset="0"/>
                        </a:rPr>
                        <m:t>=460 </m:t>
                      </m:r>
                      <m:r>
                        <a:rPr lang="es-ES" i="1">
                          <a:latin typeface="Cambria Math" panose="02040503050406030204" pitchFamily="18" charset="0"/>
                        </a:rPr>
                        <m:t>𝑀𝐻𝑧</m:t>
                      </m:r>
                    </m:oMath>
                  </m:oMathPara>
                </a14:m>
                <a:endParaRPr lang="es-EC" dirty="0"/>
              </a:p>
              <a:p>
                <a:pPr indent="449580" algn="just">
                  <a:lnSpc>
                    <a:spcPct val="150000"/>
                  </a:lnSpc>
                  <a:spcAft>
                    <a:spcPts val="0"/>
                  </a:spcAft>
                </a:pPr>
                <a:endParaRPr lang="es-EC"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273F97D-E1EC-4A30-97A6-F9E84AED59AE}"/>
                  </a:ext>
                </a:extLst>
              </p:cNvPr>
              <p:cNvSpPr>
                <a:spLocks noRot="1" noChangeAspect="1" noMove="1" noResize="1" noEditPoints="1" noAdjustHandles="1" noChangeArrowheads="1" noChangeShapeType="1" noTextEdit="1"/>
              </p:cNvSpPr>
              <p:nvPr/>
            </p:nvSpPr>
            <p:spPr>
              <a:xfrm>
                <a:off x="7086600" y="1680622"/>
                <a:ext cx="5172019" cy="2951064"/>
              </a:xfrm>
              <a:prstGeom prst="rect">
                <a:avLst/>
              </a:prstGeom>
              <a:blipFill>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195152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D9A1E3D9-2CB7-4E63-8ECF-AB155BA6AB2A}"/>
              </a:ext>
            </a:extLst>
          </p:cNvPr>
          <p:cNvSpPr txBox="1">
            <a:spLocks/>
          </p:cNvSpPr>
          <p:nvPr/>
        </p:nvSpPr>
        <p:spPr>
          <a:xfrm>
            <a:off x="877937" y="19090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RESULTADOS MEDIDOS VS SIMULADOS</a:t>
            </a:r>
            <a:endParaRPr lang="es-ES" sz="7200" b="1" dirty="0">
              <a:latin typeface="Rockwell (Body)"/>
            </a:endParaRPr>
          </a:p>
        </p:txBody>
      </p:sp>
    </p:spTree>
    <p:extLst>
      <p:ext uri="{BB962C8B-B14F-4D97-AF65-F5344CB8AC3E}">
        <p14:creationId xmlns:p14="http://schemas.microsoft.com/office/powerpoint/2010/main" val="134975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pic>
        <p:nvPicPr>
          <p:cNvPr id="3" name="Picture 2" descr="C:\Users\Pablo\Dropbox\TESIS\LORE\imagen_cst_implemetado\fig_compartivo_p1.jpg">
            <a:extLst>
              <a:ext uri="{FF2B5EF4-FFF2-40B4-BE49-F238E27FC236}">
                <a16:creationId xmlns:a16="http://schemas.microsoft.com/office/drawing/2014/main" id="{31F59980-9762-4446-BFF9-F597AB431B90}"/>
              </a:ext>
            </a:extLst>
          </p:cNvPr>
          <p:cNvPicPr/>
          <p:nvPr/>
        </p:nvPicPr>
        <p:blipFill rotWithShape="1">
          <a:blip r:embed="rId4">
            <a:extLst>
              <a:ext uri="{28A0092B-C50C-407E-A947-70E740481C1C}">
                <a14:useLocalDpi xmlns:a14="http://schemas.microsoft.com/office/drawing/2010/main" val="0"/>
              </a:ext>
            </a:extLst>
          </a:blip>
          <a:srcRect l="5980"/>
          <a:stretch/>
        </p:blipFill>
        <p:spPr bwMode="auto">
          <a:xfrm>
            <a:off x="0" y="14289"/>
            <a:ext cx="8385112" cy="6091544"/>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5678CBB-CF5B-4D71-A19C-BCB3F8167444}"/>
                  </a:ext>
                </a:extLst>
              </p:cNvPr>
              <p:cNvGraphicFramePr>
                <a:graphicFrameLocks noGrp="1"/>
              </p:cNvGraphicFramePr>
              <p:nvPr>
                <p:extLst>
                  <p:ext uri="{D42A27DB-BD31-4B8C-83A1-F6EECF244321}">
                    <p14:modId xmlns:p14="http://schemas.microsoft.com/office/powerpoint/2010/main" val="903954004"/>
                  </p:ext>
                </p:extLst>
              </p:nvPr>
            </p:nvGraphicFramePr>
            <p:xfrm>
              <a:off x="8385112" y="1185309"/>
              <a:ext cx="3806888" cy="4010392"/>
            </p:xfrm>
            <a:graphic>
              <a:graphicData uri="http://schemas.openxmlformats.org/drawingml/2006/table">
                <a:tbl>
                  <a:tblPr firstRow="1" firstCol="1" bandRow="1">
                    <a:tableStyleId>{93296810-A885-4BE3-A3E7-6D5BEEA58F35}</a:tableStyleId>
                  </a:tblPr>
                  <a:tblGrid>
                    <a:gridCol w="1455576">
                      <a:extLst>
                        <a:ext uri="{9D8B030D-6E8A-4147-A177-3AD203B41FA5}">
                          <a16:colId xmlns:a16="http://schemas.microsoft.com/office/drawing/2014/main" val="3380820741"/>
                        </a:ext>
                      </a:extLst>
                    </a:gridCol>
                    <a:gridCol w="1122005">
                      <a:extLst>
                        <a:ext uri="{9D8B030D-6E8A-4147-A177-3AD203B41FA5}">
                          <a16:colId xmlns:a16="http://schemas.microsoft.com/office/drawing/2014/main" val="3261206323"/>
                        </a:ext>
                      </a:extLst>
                    </a:gridCol>
                    <a:gridCol w="1229307">
                      <a:extLst>
                        <a:ext uri="{9D8B030D-6E8A-4147-A177-3AD203B41FA5}">
                          <a16:colId xmlns:a16="http://schemas.microsoft.com/office/drawing/2014/main" val="3854719929"/>
                        </a:ext>
                      </a:extLst>
                    </a:gridCol>
                  </a:tblGrid>
                  <a:tr h="719472">
                    <a:tc>
                      <a:txBody>
                        <a:bodyPr/>
                        <a:lstStyle/>
                        <a:p>
                          <a:pPr algn="l">
                            <a:lnSpc>
                              <a:spcPct val="150000"/>
                            </a:lnSpc>
                            <a:spcAft>
                              <a:spcPts val="0"/>
                            </a:spcAft>
                          </a:pPr>
                          <a:r>
                            <a:rPr lang="es-ES" sz="1800" dirty="0">
                              <a:solidFill>
                                <a:schemeClr val="tx1"/>
                              </a:solidFill>
                              <a:effectLst/>
                            </a:rPr>
                            <a:t>Parámetros </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Valor Simulado</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S" sz="1800">
                              <a:solidFill>
                                <a:schemeClr val="tx1"/>
                              </a:solidFill>
                              <a:effectLst/>
                            </a:rPr>
                            <a:t>Valor medido</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9179244"/>
                      </a:ext>
                    </a:extLst>
                  </a:tr>
                  <a:tr h="719472">
                    <a:tc>
                      <a:txBody>
                        <a:bodyPr/>
                        <a:lstStyle/>
                        <a:p>
                          <a:pPr algn="l">
                            <a:lnSpc>
                              <a:spcPct val="150000"/>
                            </a:lnSpc>
                            <a:spcAft>
                              <a:spcPts val="0"/>
                            </a:spcAft>
                          </a:pPr>
                          <a:r>
                            <a:rPr lang="es-ES" sz="1800">
                              <a:solidFill>
                                <a:schemeClr val="tx1"/>
                              </a:solidFill>
                              <a:effectLst/>
                            </a:rPr>
                            <a:t>BW [MHz]- %BW</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960 - 5.64%</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210 – 1.23%</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3014247"/>
                      </a:ext>
                    </a:extLst>
                  </a:tr>
                  <a:tr h="817494">
                    <a:tc>
                      <a:txBody>
                        <a:bodyPr/>
                        <a:lstStyle/>
                        <a:p>
                          <a:pPr algn="l">
                            <a:lnSpc>
                              <a:spcPct val="150000"/>
                            </a:lnSpc>
                            <a:spcAft>
                              <a:spcPts val="0"/>
                            </a:spcAft>
                          </a:pPr>
                          <a:r>
                            <a:rPr lang="es-ES" sz="1800" dirty="0">
                              <a:solidFill>
                                <a:schemeClr val="tx1"/>
                              </a:solidFill>
                              <a:effectLst/>
                            </a:rPr>
                            <a:t>Acoplamiento [dB]</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a:t>
                          </a:r>
                          <a14:m>
                            <m:oMath xmlns:m="http://schemas.openxmlformats.org/officeDocument/2006/math">
                              <m:r>
                                <a:rPr lang="es-ES" sz="1800">
                                  <a:solidFill>
                                    <a:schemeClr val="tx1"/>
                                  </a:solidFill>
                                  <a:effectLst/>
                                  <a:latin typeface="Cambria Math" panose="02040503050406030204" pitchFamily="18" charset="0"/>
                                </a:rPr>
                                <m:t>𝟔</m:t>
                              </m:r>
                              <m:r>
                                <a:rPr lang="es-ES" sz="1800">
                                  <a:solidFill>
                                    <a:schemeClr val="tx1"/>
                                  </a:solidFill>
                                  <a:effectLst/>
                                  <a:latin typeface="Cambria Math" panose="02040503050406030204" pitchFamily="18" charset="0"/>
                                </a:rPr>
                                <m:t>.</m:t>
                              </m:r>
                              <m:r>
                                <a:rPr lang="es-ES" sz="1800">
                                  <a:solidFill>
                                    <a:schemeClr val="tx1"/>
                                  </a:solidFill>
                                  <a:effectLst/>
                                  <a:latin typeface="Cambria Math" panose="02040503050406030204" pitchFamily="18" charset="0"/>
                                </a:rPr>
                                <m:t>𝟔𝟔𝟒</m:t>
                              </m:r>
                            </m:oMath>
                          </a14:m>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800" smtClean="0">
                                    <a:solidFill>
                                      <a:schemeClr val="tx1"/>
                                    </a:solidFill>
                                    <a:effectLst/>
                                    <a:latin typeface="Cambria Math" panose="02040503050406030204" pitchFamily="18" charset="0"/>
                                  </a:rPr>
                                  <m:t>−</m:t>
                                </m:r>
                                <m:r>
                                  <a:rPr lang="es-ES" sz="1800">
                                    <a:solidFill>
                                      <a:schemeClr val="tx1"/>
                                    </a:solidFill>
                                    <a:effectLst/>
                                    <a:latin typeface="Cambria Math" panose="02040503050406030204" pitchFamily="18" charset="0"/>
                                  </a:rPr>
                                  <m:t>𝟏𝟑</m:t>
                                </m:r>
                                <m:r>
                                  <a:rPr lang="es-ES" sz="1800">
                                    <a:solidFill>
                                      <a:schemeClr val="tx1"/>
                                    </a:solidFill>
                                    <a:effectLst/>
                                    <a:latin typeface="Cambria Math" panose="02040503050406030204" pitchFamily="18" charset="0"/>
                                  </a:rPr>
                                  <m:t>.</m:t>
                                </m:r>
                                <m:r>
                                  <a:rPr lang="es-ES" sz="1800">
                                    <a:solidFill>
                                      <a:schemeClr val="tx1"/>
                                    </a:solidFill>
                                    <a:effectLst/>
                                    <a:latin typeface="Cambria Math" panose="02040503050406030204" pitchFamily="18" charset="0"/>
                                  </a:rPr>
                                  <m:t>𝟖𝟕</m:t>
                                </m:r>
                              </m:oMath>
                            </m:oMathPara>
                          </a14:m>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44303488"/>
                      </a:ext>
                    </a:extLst>
                  </a:tr>
                  <a:tr h="817494">
                    <a:tc>
                      <a:txBody>
                        <a:bodyPr/>
                        <a:lstStyle/>
                        <a:p>
                          <a:pPr algn="l">
                            <a:lnSpc>
                              <a:spcPct val="150000"/>
                            </a:lnSpc>
                            <a:spcAft>
                              <a:spcPts val="0"/>
                            </a:spcAft>
                          </a:pPr>
                          <a:r>
                            <a:rPr lang="es-ES" sz="1800">
                              <a:solidFill>
                                <a:schemeClr val="tx1"/>
                              </a:solidFill>
                              <a:effectLst/>
                            </a:rPr>
                            <a:t>P.inserción [dB]</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800" smtClean="0">
                                    <a:solidFill>
                                      <a:schemeClr val="tx1"/>
                                    </a:solidFill>
                                    <a:effectLst/>
                                    <a:latin typeface="Cambria Math" panose="02040503050406030204" pitchFamily="18" charset="0"/>
                                  </a:rPr>
                                  <m:t>𝟎</m:t>
                                </m:r>
                                <m:r>
                                  <a:rPr lang="es-ES" sz="1800">
                                    <a:solidFill>
                                      <a:schemeClr val="tx1"/>
                                    </a:solidFill>
                                    <a:effectLst/>
                                    <a:latin typeface="Cambria Math" panose="02040503050406030204" pitchFamily="18" charset="0"/>
                                  </a:rPr>
                                  <m:t>.</m:t>
                                </m:r>
                                <m:r>
                                  <a:rPr lang="es-ES" sz="1800">
                                    <a:solidFill>
                                      <a:schemeClr val="tx1"/>
                                    </a:solidFill>
                                    <a:effectLst/>
                                    <a:latin typeface="Cambria Math" panose="02040503050406030204" pitchFamily="18" charset="0"/>
                                  </a:rPr>
                                  <m:t>𝟔𝟒𝟒</m:t>
                                </m:r>
                              </m:oMath>
                            </m:oMathPara>
                          </a14:m>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7.85dB</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6233206"/>
                      </a:ext>
                    </a:extLst>
                  </a:tr>
                  <a:tr h="817494">
                    <a:tc>
                      <a:txBody>
                        <a:bodyPr/>
                        <a:lstStyle/>
                        <a:p>
                          <a:pPr algn="l">
                            <a:lnSpc>
                              <a:spcPct val="150000"/>
                            </a:lnSpc>
                            <a:spcAft>
                              <a:spcPts val="0"/>
                            </a:spcAft>
                          </a:pPr>
                          <a:r>
                            <a:rPr lang="es-ES" sz="1800">
                              <a:solidFill>
                                <a:schemeClr val="tx1"/>
                              </a:solidFill>
                              <a:effectLst/>
                            </a:rPr>
                            <a:t>Frecuencia [GHz]</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800" smtClean="0">
                                    <a:solidFill>
                                      <a:schemeClr val="tx1"/>
                                    </a:solidFill>
                                    <a:effectLst/>
                                    <a:latin typeface="Cambria Math" panose="02040503050406030204" pitchFamily="18" charset="0"/>
                                  </a:rPr>
                                  <m:t>𝟏𝟔</m:t>
                                </m:r>
                                <m:r>
                                  <a:rPr lang="es-ES" sz="1800">
                                    <a:solidFill>
                                      <a:schemeClr val="tx1"/>
                                    </a:solidFill>
                                    <a:effectLst/>
                                    <a:latin typeface="Cambria Math" panose="02040503050406030204" pitchFamily="18" charset="0"/>
                                  </a:rPr>
                                  <m:t>.</m:t>
                                </m:r>
                                <m:r>
                                  <a:rPr lang="es-ES" sz="1800">
                                    <a:solidFill>
                                      <a:schemeClr val="tx1"/>
                                    </a:solidFill>
                                    <a:effectLst/>
                                    <a:latin typeface="Cambria Math" panose="02040503050406030204" pitchFamily="18" charset="0"/>
                                  </a:rPr>
                                  <m:t>𝟐</m:t>
                                </m:r>
                              </m:oMath>
                            </m:oMathPara>
                          </a14:m>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800" smtClean="0">
                                    <a:solidFill>
                                      <a:schemeClr val="tx1"/>
                                    </a:solidFill>
                                    <a:effectLst/>
                                    <a:latin typeface="Cambria Math" panose="02040503050406030204" pitchFamily="18" charset="0"/>
                                  </a:rPr>
                                  <m:t>𝟏𝟔</m:t>
                                </m:r>
                                <m:r>
                                  <a:rPr lang="es-ES" sz="1800">
                                    <a:solidFill>
                                      <a:schemeClr val="tx1"/>
                                    </a:solidFill>
                                    <a:effectLst/>
                                    <a:latin typeface="Cambria Math" panose="02040503050406030204" pitchFamily="18" charset="0"/>
                                  </a:rPr>
                                  <m:t>.</m:t>
                                </m:r>
                                <m:r>
                                  <a:rPr lang="es-ES" sz="1800">
                                    <a:solidFill>
                                      <a:schemeClr val="tx1"/>
                                    </a:solidFill>
                                    <a:effectLst/>
                                    <a:latin typeface="Cambria Math" panose="02040503050406030204" pitchFamily="18" charset="0"/>
                                  </a:rPr>
                                  <m:t>𝟓𝟔</m:t>
                                </m:r>
                              </m:oMath>
                            </m:oMathPara>
                          </a14:m>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2539202"/>
                      </a:ext>
                    </a:extLst>
                  </a:tr>
                </a:tbl>
              </a:graphicData>
            </a:graphic>
          </p:graphicFrame>
        </mc:Choice>
        <mc:Fallback xmlns="">
          <p:graphicFrame>
            <p:nvGraphicFramePr>
              <p:cNvPr id="4" name="Table 3">
                <a:extLst>
                  <a:ext uri="{FF2B5EF4-FFF2-40B4-BE49-F238E27FC236}">
                    <a16:creationId xmlns:a16="http://schemas.microsoft.com/office/drawing/2014/main" id="{65678CBB-CF5B-4D71-A19C-BCB3F8167444}"/>
                  </a:ext>
                </a:extLst>
              </p:cNvPr>
              <p:cNvGraphicFramePr>
                <a:graphicFrameLocks noGrp="1"/>
              </p:cNvGraphicFramePr>
              <p:nvPr>
                <p:extLst>
                  <p:ext uri="{D42A27DB-BD31-4B8C-83A1-F6EECF244321}">
                    <p14:modId xmlns:p14="http://schemas.microsoft.com/office/powerpoint/2010/main" val="903954004"/>
                  </p:ext>
                </p:extLst>
              </p:nvPr>
            </p:nvGraphicFramePr>
            <p:xfrm>
              <a:off x="8385112" y="1185309"/>
              <a:ext cx="3806888" cy="4010392"/>
            </p:xfrm>
            <a:graphic>
              <a:graphicData uri="http://schemas.openxmlformats.org/drawingml/2006/table">
                <a:tbl>
                  <a:tblPr firstRow="1" firstCol="1" bandRow="1">
                    <a:tableStyleId>{93296810-A885-4BE3-A3E7-6D5BEEA58F35}</a:tableStyleId>
                  </a:tblPr>
                  <a:tblGrid>
                    <a:gridCol w="1455576">
                      <a:extLst>
                        <a:ext uri="{9D8B030D-6E8A-4147-A177-3AD203B41FA5}">
                          <a16:colId xmlns:a16="http://schemas.microsoft.com/office/drawing/2014/main" val="3380820741"/>
                        </a:ext>
                      </a:extLst>
                    </a:gridCol>
                    <a:gridCol w="1122005">
                      <a:extLst>
                        <a:ext uri="{9D8B030D-6E8A-4147-A177-3AD203B41FA5}">
                          <a16:colId xmlns:a16="http://schemas.microsoft.com/office/drawing/2014/main" val="3261206323"/>
                        </a:ext>
                      </a:extLst>
                    </a:gridCol>
                    <a:gridCol w="1229307">
                      <a:extLst>
                        <a:ext uri="{9D8B030D-6E8A-4147-A177-3AD203B41FA5}">
                          <a16:colId xmlns:a16="http://schemas.microsoft.com/office/drawing/2014/main" val="3854719929"/>
                        </a:ext>
                      </a:extLst>
                    </a:gridCol>
                  </a:tblGrid>
                  <a:tr h="778955">
                    <a:tc>
                      <a:txBody>
                        <a:bodyPr/>
                        <a:lstStyle/>
                        <a:p>
                          <a:pPr algn="l">
                            <a:lnSpc>
                              <a:spcPct val="150000"/>
                            </a:lnSpc>
                            <a:spcAft>
                              <a:spcPts val="0"/>
                            </a:spcAft>
                          </a:pPr>
                          <a:r>
                            <a:rPr lang="es-ES" sz="1800" dirty="0">
                              <a:solidFill>
                                <a:schemeClr val="tx1"/>
                              </a:solidFill>
                              <a:effectLst/>
                            </a:rPr>
                            <a:t>Parámetros </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Valor Simulado</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S" sz="1800">
                              <a:solidFill>
                                <a:schemeClr val="tx1"/>
                              </a:solidFill>
                              <a:effectLst/>
                            </a:rPr>
                            <a:t>Valor medido</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9179244"/>
                      </a:ext>
                    </a:extLst>
                  </a:tr>
                  <a:tr h="778955">
                    <a:tc>
                      <a:txBody>
                        <a:bodyPr/>
                        <a:lstStyle/>
                        <a:p>
                          <a:pPr algn="l">
                            <a:lnSpc>
                              <a:spcPct val="150000"/>
                            </a:lnSpc>
                            <a:spcAft>
                              <a:spcPts val="0"/>
                            </a:spcAft>
                          </a:pPr>
                          <a:r>
                            <a:rPr lang="es-ES" sz="1800">
                              <a:solidFill>
                                <a:schemeClr val="tx1"/>
                              </a:solidFill>
                              <a:effectLst/>
                            </a:rPr>
                            <a:t>BW [MHz]- %BW</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960 - 5.64%</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800" dirty="0">
                              <a:solidFill>
                                <a:schemeClr val="tx1"/>
                              </a:solidFill>
                              <a:effectLst/>
                            </a:rPr>
                            <a:t>210 – 1.23%</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3014247"/>
                      </a:ext>
                    </a:extLst>
                  </a:tr>
                  <a:tr h="817494">
                    <a:tc>
                      <a:txBody>
                        <a:bodyPr/>
                        <a:lstStyle/>
                        <a:p>
                          <a:pPr algn="l">
                            <a:lnSpc>
                              <a:spcPct val="150000"/>
                            </a:lnSpc>
                            <a:spcAft>
                              <a:spcPts val="0"/>
                            </a:spcAft>
                          </a:pPr>
                          <a:r>
                            <a:rPr lang="es-ES" sz="1800" dirty="0">
                              <a:solidFill>
                                <a:schemeClr val="tx1"/>
                              </a:solidFill>
                              <a:effectLst/>
                            </a:rPr>
                            <a:t>Acoplamiento [dB]</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5"/>
                          <a:stretch>
                            <a:fillRect l="-130435" t="-191791" r="-112500" b="-215672"/>
                          </a:stretch>
                        </a:blipFill>
                      </a:tcPr>
                    </a:tc>
                    <a:tc>
                      <a:txBody>
                        <a:bodyPr/>
                        <a:lstStyle/>
                        <a:p>
                          <a:endParaRPr lang="es-EC"/>
                        </a:p>
                      </a:txBody>
                      <a:tcPr marL="68580" marR="68580" marT="0" marB="0" anchor="ctr">
                        <a:blipFill>
                          <a:blip r:embed="rId5"/>
                          <a:stretch>
                            <a:fillRect l="-209901" t="-191791" r="-2475" b="-215672"/>
                          </a:stretch>
                        </a:blipFill>
                      </a:tcPr>
                    </a:tc>
                    <a:extLst>
                      <a:ext uri="{0D108BD9-81ED-4DB2-BD59-A6C34878D82A}">
                        <a16:rowId xmlns:a16="http://schemas.microsoft.com/office/drawing/2014/main" val="2844303488"/>
                      </a:ext>
                    </a:extLst>
                  </a:tr>
                  <a:tr h="817494">
                    <a:tc>
                      <a:txBody>
                        <a:bodyPr/>
                        <a:lstStyle/>
                        <a:p>
                          <a:pPr algn="l">
                            <a:lnSpc>
                              <a:spcPct val="150000"/>
                            </a:lnSpc>
                            <a:spcAft>
                              <a:spcPts val="0"/>
                            </a:spcAft>
                          </a:pPr>
                          <a:r>
                            <a:rPr lang="es-ES" sz="1800">
                              <a:solidFill>
                                <a:schemeClr val="tx1"/>
                              </a:solidFill>
                              <a:effectLst/>
                            </a:rPr>
                            <a:t>P.inserción [dB]</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5"/>
                          <a:stretch>
                            <a:fillRect l="-130435" t="-289630" r="-112500" b="-114074"/>
                          </a:stretch>
                        </a:blipFill>
                      </a:tcPr>
                    </a:tc>
                    <a:tc>
                      <a:txBody>
                        <a:bodyPr/>
                        <a:lstStyle/>
                        <a:p>
                          <a:pPr algn="ctr">
                            <a:lnSpc>
                              <a:spcPct val="150000"/>
                            </a:lnSpc>
                            <a:spcAft>
                              <a:spcPts val="0"/>
                            </a:spcAft>
                          </a:pPr>
                          <a:r>
                            <a:rPr lang="es-ES" sz="1800" dirty="0">
                              <a:solidFill>
                                <a:schemeClr val="tx1"/>
                              </a:solidFill>
                              <a:effectLst/>
                            </a:rPr>
                            <a:t>7.85dB</a:t>
                          </a:r>
                          <a:endParaRPr lang="es-EC"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6233206"/>
                      </a:ext>
                    </a:extLst>
                  </a:tr>
                  <a:tr h="817494">
                    <a:tc>
                      <a:txBody>
                        <a:bodyPr/>
                        <a:lstStyle/>
                        <a:p>
                          <a:pPr algn="l">
                            <a:lnSpc>
                              <a:spcPct val="150000"/>
                            </a:lnSpc>
                            <a:spcAft>
                              <a:spcPts val="0"/>
                            </a:spcAft>
                          </a:pPr>
                          <a:r>
                            <a:rPr lang="es-ES" sz="1800">
                              <a:solidFill>
                                <a:schemeClr val="tx1"/>
                              </a:solidFill>
                              <a:effectLst/>
                            </a:rPr>
                            <a:t>Frecuencia [GHz]</a:t>
                          </a:r>
                          <a:endParaRPr lang="es-EC"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5"/>
                          <a:stretch>
                            <a:fillRect l="-130435" t="-392537" r="-112500" b="-14925"/>
                          </a:stretch>
                        </a:blipFill>
                      </a:tcPr>
                    </a:tc>
                    <a:tc>
                      <a:txBody>
                        <a:bodyPr/>
                        <a:lstStyle/>
                        <a:p>
                          <a:endParaRPr lang="es-EC"/>
                        </a:p>
                      </a:txBody>
                      <a:tcPr marL="68580" marR="68580" marT="0" marB="0" anchor="ctr">
                        <a:blipFill>
                          <a:blip r:embed="rId5"/>
                          <a:stretch>
                            <a:fillRect l="-209901" t="-392537" r="-2475" b="-14925"/>
                          </a:stretch>
                        </a:blipFill>
                      </a:tcPr>
                    </a:tc>
                    <a:extLst>
                      <a:ext uri="{0D108BD9-81ED-4DB2-BD59-A6C34878D82A}">
                        <a16:rowId xmlns:a16="http://schemas.microsoft.com/office/drawing/2014/main" val="2222539202"/>
                      </a:ext>
                    </a:extLst>
                  </a:tr>
                </a:tbl>
              </a:graphicData>
            </a:graphic>
          </p:graphicFrame>
        </mc:Fallback>
      </mc:AlternateContent>
    </p:spTree>
    <p:extLst>
      <p:ext uri="{BB962C8B-B14F-4D97-AF65-F5344CB8AC3E}">
        <p14:creationId xmlns:p14="http://schemas.microsoft.com/office/powerpoint/2010/main" val="1322927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pic>
        <p:nvPicPr>
          <p:cNvPr id="3" name="Picture 2" descr="C:\Users\Pablo\Dropbox\TESIS\LORE\imagen_cst_implemetado\fig_compartivo_p2.jpg">
            <a:extLst>
              <a:ext uri="{FF2B5EF4-FFF2-40B4-BE49-F238E27FC236}">
                <a16:creationId xmlns:a16="http://schemas.microsoft.com/office/drawing/2014/main" id="{A4E6105B-596C-4454-A606-118AFF1F4DAA}"/>
              </a:ext>
            </a:extLst>
          </p:cNvPr>
          <p:cNvPicPr/>
          <p:nvPr/>
        </p:nvPicPr>
        <p:blipFill rotWithShape="1">
          <a:blip r:embed="rId4">
            <a:extLst>
              <a:ext uri="{28A0092B-C50C-407E-A947-70E740481C1C}">
                <a14:useLocalDpi xmlns:a14="http://schemas.microsoft.com/office/drawing/2010/main" val="0"/>
              </a:ext>
            </a:extLst>
          </a:blip>
          <a:srcRect l="3858"/>
          <a:stretch/>
        </p:blipFill>
        <p:spPr bwMode="auto">
          <a:xfrm>
            <a:off x="-1" y="14288"/>
            <a:ext cx="8240435" cy="6239028"/>
          </a:xfrm>
          <a:prstGeom prst="rect">
            <a:avLst/>
          </a:prstGeom>
          <a:noFill/>
          <a:ln>
            <a:noFill/>
          </a:ln>
        </p:spPr>
      </p:pic>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53DDD36-6A14-4BBC-B2C3-3CB8881B3E13}"/>
                  </a:ext>
                </a:extLst>
              </p:cNvPr>
              <p:cNvGraphicFramePr>
                <a:graphicFrameLocks noGrp="1"/>
              </p:cNvGraphicFramePr>
              <p:nvPr>
                <p:extLst>
                  <p:ext uri="{D42A27DB-BD31-4B8C-83A1-F6EECF244321}">
                    <p14:modId xmlns:p14="http://schemas.microsoft.com/office/powerpoint/2010/main" val="3633054073"/>
                  </p:ext>
                </p:extLst>
              </p:nvPr>
            </p:nvGraphicFramePr>
            <p:xfrm>
              <a:off x="8307054" y="1175669"/>
              <a:ext cx="3884946" cy="4015764"/>
            </p:xfrm>
            <a:graphic>
              <a:graphicData uri="http://schemas.openxmlformats.org/drawingml/2006/table">
                <a:tbl>
                  <a:tblPr firstRow="1" firstCol="1" bandRow="1">
                    <a:tableStyleId>{93296810-A885-4BE3-A3E7-6D5BEEA58F35}</a:tableStyleId>
                  </a:tblPr>
                  <a:tblGrid>
                    <a:gridCol w="1163356">
                      <a:extLst>
                        <a:ext uri="{9D8B030D-6E8A-4147-A177-3AD203B41FA5}">
                          <a16:colId xmlns:a16="http://schemas.microsoft.com/office/drawing/2014/main" val="1514725506"/>
                        </a:ext>
                      </a:extLst>
                    </a:gridCol>
                    <a:gridCol w="1386016">
                      <a:extLst>
                        <a:ext uri="{9D8B030D-6E8A-4147-A177-3AD203B41FA5}">
                          <a16:colId xmlns:a16="http://schemas.microsoft.com/office/drawing/2014/main" val="1129469603"/>
                        </a:ext>
                      </a:extLst>
                    </a:gridCol>
                    <a:gridCol w="1335574">
                      <a:extLst>
                        <a:ext uri="{9D8B030D-6E8A-4147-A177-3AD203B41FA5}">
                          <a16:colId xmlns:a16="http://schemas.microsoft.com/office/drawing/2014/main" val="71081498"/>
                        </a:ext>
                      </a:extLst>
                    </a:gridCol>
                  </a:tblGrid>
                  <a:tr h="725928">
                    <a:tc>
                      <a:txBody>
                        <a:bodyPr/>
                        <a:lstStyle/>
                        <a:p>
                          <a:pPr algn="l">
                            <a:lnSpc>
                              <a:spcPct val="150000"/>
                            </a:lnSpc>
                            <a:spcAft>
                              <a:spcPts val="0"/>
                            </a:spcAft>
                          </a:pPr>
                          <a:r>
                            <a:rPr lang="es-ES" sz="1400" b="1" dirty="0">
                              <a:solidFill>
                                <a:schemeClr val="tx1"/>
                              </a:solidFill>
                              <a:effectLst/>
                            </a:rPr>
                            <a:t>Parámetros </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Valor Simulado</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S" sz="1400" b="1">
                              <a:solidFill>
                                <a:schemeClr val="tx1"/>
                              </a:solidFill>
                              <a:effectLst/>
                            </a:rPr>
                            <a:t>Valor medido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4457736"/>
                      </a:ext>
                    </a:extLst>
                  </a:tr>
                  <a:tr h="1112052">
                    <a:tc>
                      <a:txBody>
                        <a:bodyPr/>
                        <a:lstStyle/>
                        <a:p>
                          <a:pPr algn="l">
                            <a:lnSpc>
                              <a:spcPct val="150000"/>
                            </a:lnSpc>
                            <a:spcAft>
                              <a:spcPts val="0"/>
                            </a:spcAft>
                          </a:pPr>
                          <a:r>
                            <a:rPr lang="es-ES" sz="1400" b="1" dirty="0">
                              <a:solidFill>
                                <a:schemeClr val="tx1"/>
                              </a:solidFill>
                              <a:effectLst/>
                            </a:rPr>
                            <a:t>BW [MHz]- %BW</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260 – 1.529%</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210 – 1.23%</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8826692"/>
                      </a:ext>
                    </a:extLst>
                  </a:tr>
                  <a:tr h="725928">
                    <a:tc>
                      <a:txBody>
                        <a:bodyPr/>
                        <a:lstStyle/>
                        <a:p>
                          <a:pPr algn="l">
                            <a:lnSpc>
                              <a:spcPct val="150000"/>
                            </a:lnSpc>
                            <a:spcAft>
                              <a:spcPts val="0"/>
                            </a:spcAft>
                          </a:pPr>
                          <a:r>
                            <a:rPr lang="es-ES" sz="1400" b="1" dirty="0">
                              <a:solidFill>
                                <a:schemeClr val="tx1"/>
                              </a:solidFill>
                              <a:effectLst/>
                            </a:rPr>
                            <a:t>Acoplamiento [dB]</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a:t>
                          </a:r>
                          <a14:m>
                            <m:oMath xmlns:m="http://schemas.openxmlformats.org/officeDocument/2006/math">
                              <m:r>
                                <a:rPr lang="es-ES" sz="1400" b="1">
                                  <a:solidFill>
                                    <a:schemeClr val="tx1"/>
                                  </a:solidFill>
                                  <a:effectLst/>
                                  <a:latin typeface="Cambria Math" panose="02040503050406030204" pitchFamily="18" charset="0"/>
                                </a:rPr>
                                <m:t>𝟕</m:t>
                              </m:r>
                              <m:r>
                                <a:rPr lang="es-ES" sz="1400" b="1">
                                  <a:solidFill>
                                    <a:schemeClr val="tx1"/>
                                  </a:solidFill>
                                  <a:effectLst/>
                                  <a:latin typeface="Cambria Math" panose="02040503050406030204" pitchFamily="18" charset="0"/>
                                </a:rPr>
                                <m:t>.</m:t>
                              </m:r>
                              <m:r>
                                <a:rPr lang="es-ES" sz="1400" b="1">
                                  <a:solidFill>
                                    <a:schemeClr val="tx1"/>
                                  </a:solidFill>
                                  <a:effectLst/>
                                  <a:latin typeface="Cambria Math" panose="02040503050406030204" pitchFamily="18" charset="0"/>
                                </a:rPr>
                                <m:t>𝟐𝟑𝟗</m:t>
                              </m:r>
                            </m:oMath>
                          </a14:m>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400" b="1" smtClean="0">
                                    <a:solidFill>
                                      <a:schemeClr val="tx1"/>
                                    </a:solidFill>
                                    <a:effectLst/>
                                    <a:latin typeface="Cambria Math" panose="02040503050406030204" pitchFamily="18" charset="0"/>
                                  </a:rPr>
                                  <m:t>−</m:t>
                                </m:r>
                                <m:r>
                                  <a:rPr lang="es-ES" sz="1400" b="1" smtClean="0">
                                    <a:solidFill>
                                      <a:schemeClr val="tx1"/>
                                    </a:solidFill>
                                    <a:effectLst/>
                                    <a:latin typeface="Cambria Math" panose="02040503050406030204" pitchFamily="18" charset="0"/>
                                  </a:rPr>
                                  <m:t>𝟏𝟑</m:t>
                                </m:r>
                                <m:r>
                                  <a:rPr lang="es-ES" sz="1400" b="1" smtClean="0">
                                    <a:solidFill>
                                      <a:schemeClr val="tx1"/>
                                    </a:solidFill>
                                    <a:effectLst/>
                                    <a:latin typeface="Cambria Math" panose="02040503050406030204" pitchFamily="18" charset="0"/>
                                  </a:rPr>
                                  <m:t>.</m:t>
                                </m:r>
                                <m:r>
                                  <a:rPr lang="es-ES" sz="1400" b="1" smtClean="0">
                                    <a:solidFill>
                                      <a:schemeClr val="tx1"/>
                                    </a:solidFill>
                                    <a:effectLst/>
                                    <a:latin typeface="Cambria Math" panose="02040503050406030204" pitchFamily="18" charset="0"/>
                                  </a:rPr>
                                  <m:t>𝟖𝟕</m:t>
                                </m:r>
                              </m:oMath>
                            </m:oMathPara>
                          </a14:m>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09404786"/>
                      </a:ext>
                    </a:extLst>
                  </a:tr>
                  <a:tr h="725928">
                    <a:tc>
                      <a:txBody>
                        <a:bodyPr/>
                        <a:lstStyle/>
                        <a:p>
                          <a:pPr algn="l">
                            <a:lnSpc>
                              <a:spcPct val="150000"/>
                            </a:lnSpc>
                            <a:spcAft>
                              <a:spcPts val="0"/>
                            </a:spcAft>
                          </a:pPr>
                          <a:r>
                            <a:rPr lang="es-ES" sz="1400" b="1">
                              <a:solidFill>
                                <a:schemeClr val="tx1"/>
                              </a:solidFill>
                              <a:effectLst/>
                            </a:rPr>
                            <a:t>P.inserción [dB]</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400" b="1" smtClean="0">
                                    <a:solidFill>
                                      <a:schemeClr val="tx1"/>
                                    </a:solidFill>
                                    <a:effectLst/>
                                    <a:latin typeface="Cambria Math" panose="02040503050406030204" pitchFamily="18" charset="0"/>
                                  </a:rPr>
                                  <m:t>𝟏</m:t>
                                </m:r>
                                <m:r>
                                  <a:rPr lang="es-ES" sz="1400" b="1" smtClean="0">
                                    <a:solidFill>
                                      <a:schemeClr val="tx1"/>
                                    </a:solidFill>
                                    <a:effectLst/>
                                    <a:latin typeface="Cambria Math" panose="02040503050406030204" pitchFamily="18" charset="0"/>
                                  </a:rPr>
                                  <m:t>.</m:t>
                                </m:r>
                                <m:r>
                                  <a:rPr lang="es-ES" sz="1400" b="1" smtClean="0">
                                    <a:solidFill>
                                      <a:schemeClr val="tx1"/>
                                    </a:solidFill>
                                    <a:effectLst/>
                                    <a:latin typeface="Cambria Math" panose="02040503050406030204" pitchFamily="18" charset="0"/>
                                  </a:rPr>
                                  <m:t>𝟐𝟏𝟗</m:t>
                                </m:r>
                              </m:oMath>
                            </m:oMathPara>
                          </a14:m>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7.98dB</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6642439"/>
                      </a:ext>
                    </a:extLst>
                  </a:tr>
                  <a:tr h="725928">
                    <a:tc>
                      <a:txBody>
                        <a:bodyPr/>
                        <a:lstStyle/>
                        <a:p>
                          <a:pPr algn="l">
                            <a:lnSpc>
                              <a:spcPct val="150000"/>
                            </a:lnSpc>
                            <a:spcAft>
                              <a:spcPts val="0"/>
                            </a:spcAft>
                          </a:pPr>
                          <a:r>
                            <a:rPr lang="es-ES" sz="1400" b="1">
                              <a:solidFill>
                                <a:schemeClr val="tx1"/>
                              </a:solidFill>
                              <a:effectLst/>
                            </a:rPr>
                            <a:t>Frecuencia [GHz]</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400" b="1" smtClean="0">
                                    <a:solidFill>
                                      <a:schemeClr val="tx1"/>
                                    </a:solidFill>
                                    <a:effectLst/>
                                    <a:latin typeface="Cambria Math" panose="02040503050406030204" pitchFamily="18" charset="0"/>
                                  </a:rPr>
                                  <m:t>𝟏𝟔</m:t>
                                </m:r>
                                <m:r>
                                  <a:rPr lang="es-ES" sz="1400" b="1" smtClean="0">
                                    <a:solidFill>
                                      <a:schemeClr val="tx1"/>
                                    </a:solidFill>
                                    <a:effectLst/>
                                    <a:latin typeface="Cambria Math" panose="02040503050406030204" pitchFamily="18" charset="0"/>
                                  </a:rPr>
                                  <m:t>.</m:t>
                                </m:r>
                                <m:r>
                                  <a:rPr lang="es-ES" sz="1400" b="1" smtClean="0">
                                    <a:solidFill>
                                      <a:schemeClr val="tx1"/>
                                    </a:solidFill>
                                    <a:effectLst/>
                                    <a:latin typeface="Cambria Math" panose="02040503050406030204" pitchFamily="18" charset="0"/>
                                  </a:rPr>
                                  <m:t>𝟐𝟖</m:t>
                                </m:r>
                              </m:oMath>
                            </m:oMathPara>
                          </a14:m>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r>
                                  <a:rPr lang="es-ES" sz="1400" b="1" smtClean="0">
                                    <a:solidFill>
                                      <a:schemeClr val="tx1"/>
                                    </a:solidFill>
                                    <a:effectLst/>
                                    <a:latin typeface="Cambria Math" panose="02040503050406030204" pitchFamily="18" charset="0"/>
                                  </a:rPr>
                                  <m:t>𝟏𝟔</m:t>
                                </m:r>
                                <m:r>
                                  <a:rPr lang="es-ES" sz="1400" b="1" smtClean="0">
                                    <a:solidFill>
                                      <a:schemeClr val="tx1"/>
                                    </a:solidFill>
                                    <a:effectLst/>
                                    <a:latin typeface="Cambria Math" panose="02040503050406030204" pitchFamily="18" charset="0"/>
                                  </a:rPr>
                                  <m:t>.</m:t>
                                </m:r>
                                <m:r>
                                  <a:rPr lang="es-ES" sz="1400" b="1" smtClean="0">
                                    <a:solidFill>
                                      <a:schemeClr val="tx1"/>
                                    </a:solidFill>
                                    <a:effectLst/>
                                    <a:latin typeface="Cambria Math" panose="02040503050406030204" pitchFamily="18" charset="0"/>
                                  </a:rPr>
                                  <m:t>𝟒𝟗</m:t>
                                </m:r>
                              </m:oMath>
                            </m:oMathPara>
                          </a14:m>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4952382"/>
                      </a:ext>
                    </a:extLst>
                  </a:tr>
                </a:tbl>
              </a:graphicData>
            </a:graphic>
          </p:graphicFrame>
        </mc:Choice>
        <mc:Fallback xmlns="">
          <p:graphicFrame>
            <p:nvGraphicFramePr>
              <p:cNvPr id="4" name="Table 3">
                <a:extLst>
                  <a:ext uri="{FF2B5EF4-FFF2-40B4-BE49-F238E27FC236}">
                    <a16:creationId xmlns:a16="http://schemas.microsoft.com/office/drawing/2014/main" id="{453DDD36-6A14-4BBC-B2C3-3CB8881B3E13}"/>
                  </a:ext>
                </a:extLst>
              </p:cNvPr>
              <p:cNvGraphicFramePr>
                <a:graphicFrameLocks noGrp="1"/>
              </p:cNvGraphicFramePr>
              <p:nvPr>
                <p:extLst>
                  <p:ext uri="{D42A27DB-BD31-4B8C-83A1-F6EECF244321}">
                    <p14:modId xmlns:p14="http://schemas.microsoft.com/office/powerpoint/2010/main" val="3633054073"/>
                  </p:ext>
                </p:extLst>
              </p:nvPr>
            </p:nvGraphicFramePr>
            <p:xfrm>
              <a:off x="8307054" y="1175669"/>
              <a:ext cx="3884946" cy="4015764"/>
            </p:xfrm>
            <a:graphic>
              <a:graphicData uri="http://schemas.openxmlformats.org/drawingml/2006/table">
                <a:tbl>
                  <a:tblPr firstRow="1" firstCol="1" bandRow="1">
                    <a:tableStyleId>{93296810-A885-4BE3-A3E7-6D5BEEA58F35}</a:tableStyleId>
                  </a:tblPr>
                  <a:tblGrid>
                    <a:gridCol w="1163356">
                      <a:extLst>
                        <a:ext uri="{9D8B030D-6E8A-4147-A177-3AD203B41FA5}">
                          <a16:colId xmlns:a16="http://schemas.microsoft.com/office/drawing/2014/main" val="1514725506"/>
                        </a:ext>
                      </a:extLst>
                    </a:gridCol>
                    <a:gridCol w="1386016">
                      <a:extLst>
                        <a:ext uri="{9D8B030D-6E8A-4147-A177-3AD203B41FA5}">
                          <a16:colId xmlns:a16="http://schemas.microsoft.com/office/drawing/2014/main" val="1129469603"/>
                        </a:ext>
                      </a:extLst>
                    </a:gridCol>
                    <a:gridCol w="1335574">
                      <a:extLst>
                        <a:ext uri="{9D8B030D-6E8A-4147-A177-3AD203B41FA5}">
                          <a16:colId xmlns:a16="http://schemas.microsoft.com/office/drawing/2014/main" val="71081498"/>
                        </a:ext>
                      </a:extLst>
                    </a:gridCol>
                  </a:tblGrid>
                  <a:tr h="725928">
                    <a:tc>
                      <a:txBody>
                        <a:bodyPr/>
                        <a:lstStyle/>
                        <a:p>
                          <a:pPr algn="l">
                            <a:lnSpc>
                              <a:spcPct val="150000"/>
                            </a:lnSpc>
                            <a:spcAft>
                              <a:spcPts val="0"/>
                            </a:spcAft>
                          </a:pPr>
                          <a:r>
                            <a:rPr lang="es-ES" sz="1400" b="1" dirty="0">
                              <a:solidFill>
                                <a:schemeClr val="tx1"/>
                              </a:solidFill>
                              <a:effectLst/>
                            </a:rPr>
                            <a:t>Parámetros </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Valor Simulado</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0"/>
                            </a:spcAft>
                          </a:pPr>
                          <a:r>
                            <a:rPr lang="es-ES" sz="1400" b="1">
                              <a:solidFill>
                                <a:schemeClr val="tx1"/>
                              </a:solidFill>
                              <a:effectLst/>
                            </a:rPr>
                            <a:t>Valor medido</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4457736"/>
                      </a:ext>
                    </a:extLst>
                  </a:tr>
                  <a:tr h="1112052">
                    <a:tc>
                      <a:txBody>
                        <a:bodyPr/>
                        <a:lstStyle/>
                        <a:p>
                          <a:pPr algn="l">
                            <a:lnSpc>
                              <a:spcPct val="150000"/>
                            </a:lnSpc>
                            <a:spcAft>
                              <a:spcPts val="0"/>
                            </a:spcAft>
                          </a:pPr>
                          <a:r>
                            <a:rPr lang="es-ES" sz="1400" b="1" dirty="0">
                              <a:solidFill>
                                <a:schemeClr val="tx1"/>
                              </a:solidFill>
                              <a:effectLst/>
                            </a:rPr>
                            <a:t>BW [MHz]- %BW</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260 – 1.529%</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s-ES" sz="1400" b="1" dirty="0">
                              <a:solidFill>
                                <a:schemeClr val="tx1"/>
                              </a:solidFill>
                              <a:effectLst/>
                            </a:rPr>
                            <a:t>210 – 1.23%</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8826692"/>
                      </a:ext>
                    </a:extLst>
                  </a:tr>
                  <a:tr h="725928">
                    <a:tc>
                      <a:txBody>
                        <a:bodyPr/>
                        <a:lstStyle/>
                        <a:p>
                          <a:pPr algn="l">
                            <a:lnSpc>
                              <a:spcPct val="150000"/>
                            </a:lnSpc>
                            <a:spcAft>
                              <a:spcPts val="0"/>
                            </a:spcAft>
                          </a:pPr>
                          <a:r>
                            <a:rPr lang="es-ES" sz="1400" b="1" dirty="0">
                              <a:solidFill>
                                <a:schemeClr val="tx1"/>
                              </a:solidFill>
                              <a:effectLst/>
                            </a:rPr>
                            <a:t>Acoplamiento [dB]</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5"/>
                          <a:stretch>
                            <a:fillRect l="-84211" t="-254622" r="-98246" b="-207563"/>
                          </a:stretch>
                        </a:blipFill>
                      </a:tcPr>
                    </a:tc>
                    <a:tc>
                      <a:txBody>
                        <a:bodyPr/>
                        <a:lstStyle/>
                        <a:p>
                          <a:endParaRPr lang="es-EC"/>
                        </a:p>
                      </a:txBody>
                      <a:tcPr marL="68580" marR="68580" marT="0" marB="0" anchor="ctr">
                        <a:blipFill>
                          <a:blip r:embed="rId5"/>
                          <a:stretch>
                            <a:fillRect l="-191781" t="-254622" r="-2283" b="-207563"/>
                          </a:stretch>
                        </a:blipFill>
                      </a:tcPr>
                    </a:tc>
                    <a:extLst>
                      <a:ext uri="{0D108BD9-81ED-4DB2-BD59-A6C34878D82A}">
                        <a16:rowId xmlns:a16="http://schemas.microsoft.com/office/drawing/2014/main" val="2209404786"/>
                      </a:ext>
                    </a:extLst>
                  </a:tr>
                  <a:tr h="725928">
                    <a:tc>
                      <a:txBody>
                        <a:bodyPr/>
                        <a:lstStyle/>
                        <a:p>
                          <a:pPr algn="l">
                            <a:lnSpc>
                              <a:spcPct val="150000"/>
                            </a:lnSpc>
                            <a:spcAft>
                              <a:spcPts val="0"/>
                            </a:spcAft>
                          </a:pPr>
                          <a:r>
                            <a:rPr lang="es-ES" sz="1400" b="1">
                              <a:solidFill>
                                <a:schemeClr val="tx1"/>
                              </a:solidFill>
                              <a:effectLst/>
                            </a:rPr>
                            <a:t>P.inserción [dB]</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5"/>
                          <a:stretch>
                            <a:fillRect l="-84211" t="-351667" r="-98246" b="-105833"/>
                          </a:stretch>
                        </a:blipFill>
                      </a:tcPr>
                    </a:tc>
                    <a:tc>
                      <a:txBody>
                        <a:bodyPr/>
                        <a:lstStyle/>
                        <a:p>
                          <a:pPr algn="ctr">
                            <a:lnSpc>
                              <a:spcPct val="150000"/>
                            </a:lnSpc>
                            <a:spcAft>
                              <a:spcPts val="0"/>
                            </a:spcAft>
                          </a:pPr>
                          <a:r>
                            <a:rPr lang="es-ES" sz="1400" b="1" dirty="0">
                              <a:solidFill>
                                <a:schemeClr val="tx1"/>
                              </a:solidFill>
                              <a:effectLst/>
                            </a:rPr>
                            <a:t>7.98dB</a:t>
                          </a:r>
                          <a:endParaRPr lang="es-EC"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46642439"/>
                      </a:ext>
                    </a:extLst>
                  </a:tr>
                  <a:tr h="725928">
                    <a:tc>
                      <a:txBody>
                        <a:bodyPr/>
                        <a:lstStyle/>
                        <a:p>
                          <a:pPr algn="l">
                            <a:lnSpc>
                              <a:spcPct val="150000"/>
                            </a:lnSpc>
                            <a:spcAft>
                              <a:spcPts val="0"/>
                            </a:spcAft>
                          </a:pPr>
                          <a:r>
                            <a:rPr lang="es-ES" sz="1400" b="1">
                              <a:solidFill>
                                <a:schemeClr val="tx1"/>
                              </a:solidFill>
                              <a:effectLst/>
                            </a:rPr>
                            <a:t>Frecuencia [GHz]</a:t>
                          </a:r>
                          <a:endParaRPr lang="es-EC" sz="1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C"/>
                        </a:p>
                      </a:txBody>
                      <a:tcPr marL="68580" marR="68580" marT="0" marB="0" anchor="ctr">
                        <a:blipFill>
                          <a:blip r:embed="rId5"/>
                          <a:stretch>
                            <a:fillRect l="-84211" t="-455462" r="-98246" b="-6723"/>
                          </a:stretch>
                        </a:blipFill>
                      </a:tcPr>
                    </a:tc>
                    <a:tc>
                      <a:txBody>
                        <a:bodyPr/>
                        <a:lstStyle/>
                        <a:p>
                          <a:endParaRPr lang="es-EC"/>
                        </a:p>
                      </a:txBody>
                      <a:tcPr marL="68580" marR="68580" marT="0" marB="0" anchor="ctr">
                        <a:blipFill>
                          <a:blip r:embed="rId5"/>
                          <a:stretch>
                            <a:fillRect l="-191781" t="-455462" r="-2283" b="-6723"/>
                          </a:stretch>
                        </a:blipFill>
                      </a:tcPr>
                    </a:tc>
                    <a:extLst>
                      <a:ext uri="{0D108BD9-81ED-4DB2-BD59-A6C34878D82A}">
                        <a16:rowId xmlns:a16="http://schemas.microsoft.com/office/drawing/2014/main" val="1744952382"/>
                      </a:ext>
                    </a:extLst>
                  </a:tr>
                </a:tbl>
              </a:graphicData>
            </a:graphic>
          </p:graphicFrame>
        </mc:Fallback>
      </mc:AlternateContent>
    </p:spTree>
    <p:extLst>
      <p:ext uri="{BB962C8B-B14F-4D97-AF65-F5344CB8AC3E}">
        <p14:creationId xmlns:p14="http://schemas.microsoft.com/office/powerpoint/2010/main" val="327650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pic>
        <p:nvPicPr>
          <p:cNvPr id="3" name="Picture 2" descr="Imagen relacionada">
            <a:extLst>
              <a:ext uri="{FF2B5EF4-FFF2-40B4-BE49-F238E27FC236}">
                <a16:creationId xmlns:a16="http://schemas.microsoft.com/office/drawing/2014/main" id="{D6F0A8FB-AF4E-442C-B50F-6F94B5FB85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0734" y="389955"/>
            <a:ext cx="1983172" cy="20421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sultado de imagen para radar">
            <a:extLst>
              <a:ext uri="{FF2B5EF4-FFF2-40B4-BE49-F238E27FC236}">
                <a16:creationId xmlns:a16="http://schemas.microsoft.com/office/drawing/2014/main" id="{ABA06499-FF46-4FEE-BE09-5DD85B25ED3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5013" y="527539"/>
            <a:ext cx="3270674" cy="22383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00EF60E-4FA3-4220-8577-D3DD2B45B804}"/>
              </a:ext>
            </a:extLst>
          </p:cNvPr>
          <p:cNvSpPr txBox="1"/>
          <p:nvPr/>
        </p:nvSpPr>
        <p:spPr>
          <a:xfrm>
            <a:off x="556754" y="2878013"/>
            <a:ext cx="3270674" cy="369332"/>
          </a:xfrm>
          <a:prstGeom prst="rect">
            <a:avLst/>
          </a:prstGeom>
          <a:noFill/>
        </p:spPr>
        <p:txBody>
          <a:bodyPr wrap="square" rtlCol="0">
            <a:spAutoFit/>
          </a:bodyPr>
          <a:lstStyle/>
          <a:p>
            <a:r>
              <a:rPr lang="es-EC" dirty="0"/>
              <a:t>Televisión Satelital</a:t>
            </a:r>
          </a:p>
        </p:txBody>
      </p:sp>
      <p:sp>
        <p:nvSpPr>
          <p:cNvPr id="7" name="TextBox 6">
            <a:extLst>
              <a:ext uri="{FF2B5EF4-FFF2-40B4-BE49-F238E27FC236}">
                <a16:creationId xmlns:a16="http://schemas.microsoft.com/office/drawing/2014/main" id="{322A261C-A690-4CBB-96A4-0689F0F02C2B}"/>
              </a:ext>
            </a:extLst>
          </p:cNvPr>
          <p:cNvSpPr txBox="1"/>
          <p:nvPr/>
        </p:nvSpPr>
        <p:spPr>
          <a:xfrm>
            <a:off x="3730734" y="2470398"/>
            <a:ext cx="3270674" cy="369332"/>
          </a:xfrm>
          <a:prstGeom prst="rect">
            <a:avLst/>
          </a:prstGeom>
          <a:noFill/>
        </p:spPr>
        <p:txBody>
          <a:bodyPr wrap="square" rtlCol="0">
            <a:spAutoFit/>
          </a:bodyPr>
          <a:lstStyle/>
          <a:p>
            <a:r>
              <a:rPr lang="es-EC" dirty="0"/>
              <a:t>Sistemas de radares</a:t>
            </a:r>
          </a:p>
        </p:txBody>
      </p:sp>
      <p:pic>
        <p:nvPicPr>
          <p:cNvPr id="8" name="Picture 7">
            <a:extLst>
              <a:ext uri="{FF2B5EF4-FFF2-40B4-BE49-F238E27FC236}">
                <a16:creationId xmlns:a16="http://schemas.microsoft.com/office/drawing/2014/main" id="{E7EBCCFC-BC5A-4147-99C6-0012D1764591}"/>
              </a:ext>
            </a:extLst>
          </p:cNvPr>
          <p:cNvPicPr>
            <a:picLocks noChangeAspect="1"/>
          </p:cNvPicPr>
          <p:nvPr/>
        </p:nvPicPr>
        <p:blipFill>
          <a:blip r:embed="rId5"/>
          <a:stretch>
            <a:fillRect/>
          </a:stretch>
        </p:blipFill>
        <p:spPr>
          <a:xfrm>
            <a:off x="5981015" y="769114"/>
            <a:ext cx="2719388" cy="1885950"/>
          </a:xfrm>
          <a:prstGeom prst="rect">
            <a:avLst/>
          </a:prstGeom>
        </p:spPr>
      </p:pic>
      <p:sp>
        <p:nvSpPr>
          <p:cNvPr id="9" name="TextBox 8">
            <a:extLst>
              <a:ext uri="{FF2B5EF4-FFF2-40B4-BE49-F238E27FC236}">
                <a16:creationId xmlns:a16="http://schemas.microsoft.com/office/drawing/2014/main" id="{0ABF0D1F-A080-407A-9C37-4814BC485EA9}"/>
              </a:ext>
            </a:extLst>
          </p:cNvPr>
          <p:cNvSpPr txBox="1"/>
          <p:nvPr/>
        </p:nvSpPr>
        <p:spPr>
          <a:xfrm>
            <a:off x="5603487" y="2675760"/>
            <a:ext cx="3502413" cy="646331"/>
          </a:xfrm>
          <a:prstGeom prst="rect">
            <a:avLst/>
          </a:prstGeom>
          <a:noFill/>
        </p:spPr>
        <p:txBody>
          <a:bodyPr wrap="square" rtlCol="0">
            <a:spAutoFit/>
          </a:bodyPr>
          <a:lstStyle/>
          <a:p>
            <a:pPr algn="ctr"/>
            <a:r>
              <a:rPr lang="es-EC" dirty="0"/>
              <a:t>Sistemas de posición Global</a:t>
            </a:r>
          </a:p>
          <a:p>
            <a:pPr algn="ctr"/>
            <a:r>
              <a:rPr lang="es-EC" dirty="0"/>
              <a:t> (GPS)</a:t>
            </a:r>
          </a:p>
        </p:txBody>
      </p:sp>
      <p:sp>
        <p:nvSpPr>
          <p:cNvPr id="11" name="TextBox 10">
            <a:extLst>
              <a:ext uri="{FF2B5EF4-FFF2-40B4-BE49-F238E27FC236}">
                <a16:creationId xmlns:a16="http://schemas.microsoft.com/office/drawing/2014/main" id="{EAC71125-BFF8-4C7E-B35B-09497A19B392}"/>
              </a:ext>
            </a:extLst>
          </p:cNvPr>
          <p:cNvSpPr txBox="1"/>
          <p:nvPr/>
        </p:nvSpPr>
        <p:spPr>
          <a:xfrm>
            <a:off x="9055469" y="2693347"/>
            <a:ext cx="3270674" cy="369332"/>
          </a:xfrm>
          <a:prstGeom prst="rect">
            <a:avLst/>
          </a:prstGeom>
          <a:noFill/>
        </p:spPr>
        <p:txBody>
          <a:bodyPr wrap="square" rtlCol="0">
            <a:spAutoFit/>
          </a:bodyPr>
          <a:lstStyle/>
          <a:p>
            <a:pPr algn="ctr"/>
            <a:r>
              <a:rPr lang="es-EC" dirty="0" err="1"/>
              <a:t>BeamForming</a:t>
            </a:r>
            <a:r>
              <a:rPr lang="es-EC" dirty="0"/>
              <a:t>  Networks</a:t>
            </a:r>
          </a:p>
        </p:txBody>
      </p:sp>
      <p:pic>
        <p:nvPicPr>
          <p:cNvPr id="1028" name="Picture 4" descr="Resultado de imagen para ancho de banda">
            <a:extLst>
              <a:ext uri="{FF2B5EF4-FFF2-40B4-BE49-F238E27FC236}">
                <a16:creationId xmlns:a16="http://schemas.microsoft.com/office/drawing/2014/main" id="{35914AD7-6DED-40DE-AB65-A52A87B1FF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54" y="3334439"/>
            <a:ext cx="28575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396D699-D651-421A-823B-78CE01EFA32D}"/>
              </a:ext>
            </a:extLst>
          </p:cNvPr>
          <p:cNvPicPr>
            <a:picLocks noChangeAspect="1"/>
          </p:cNvPicPr>
          <p:nvPr/>
        </p:nvPicPr>
        <p:blipFill>
          <a:blip r:embed="rId7"/>
          <a:stretch>
            <a:fillRect/>
          </a:stretch>
        </p:blipFill>
        <p:spPr>
          <a:xfrm>
            <a:off x="3792581" y="3186877"/>
            <a:ext cx="2581275" cy="2125756"/>
          </a:xfrm>
          <a:prstGeom prst="rect">
            <a:avLst/>
          </a:prstGeom>
        </p:spPr>
      </p:pic>
      <p:sp>
        <p:nvSpPr>
          <p:cNvPr id="15" name="TextBox 14">
            <a:extLst>
              <a:ext uri="{FF2B5EF4-FFF2-40B4-BE49-F238E27FC236}">
                <a16:creationId xmlns:a16="http://schemas.microsoft.com/office/drawing/2014/main" id="{6830BBCD-D9A2-4A8D-98DD-0560C928E673}"/>
              </a:ext>
            </a:extLst>
          </p:cNvPr>
          <p:cNvSpPr txBox="1"/>
          <p:nvPr/>
        </p:nvSpPr>
        <p:spPr>
          <a:xfrm>
            <a:off x="3447881" y="5945555"/>
            <a:ext cx="3270674" cy="461665"/>
          </a:xfrm>
          <a:prstGeom prst="rect">
            <a:avLst/>
          </a:prstGeom>
          <a:noFill/>
        </p:spPr>
        <p:txBody>
          <a:bodyPr wrap="square" rtlCol="0">
            <a:spAutoFit/>
          </a:bodyPr>
          <a:lstStyle/>
          <a:p>
            <a:r>
              <a:rPr lang="es-EC" sz="2400" b="1" dirty="0"/>
              <a:t>Ventajas tecnología SIW</a:t>
            </a:r>
          </a:p>
        </p:txBody>
      </p:sp>
      <p:pic>
        <p:nvPicPr>
          <p:cNvPr id="13" name="Picture 12">
            <a:extLst>
              <a:ext uri="{FF2B5EF4-FFF2-40B4-BE49-F238E27FC236}">
                <a16:creationId xmlns:a16="http://schemas.microsoft.com/office/drawing/2014/main" id="{CE15C599-D224-46D6-862E-9605C5A410E6}"/>
              </a:ext>
            </a:extLst>
          </p:cNvPr>
          <p:cNvPicPr>
            <a:picLocks noChangeAspect="1"/>
          </p:cNvPicPr>
          <p:nvPr/>
        </p:nvPicPr>
        <p:blipFill>
          <a:blip r:embed="rId8"/>
          <a:stretch>
            <a:fillRect/>
          </a:stretch>
        </p:blipFill>
        <p:spPr>
          <a:xfrm>
            <a:off x="6796294" y="3761035"/>
            <a:ext cx="2000250" cy="1190625"/>
          </a:xfrm>
          <a:prstGeom prst="rect">
            <a:avLst/>
          </a:prstGeom>
        </p:spPr>
      </p:pic>
      <p:sp>
        <p:nvSpPr>
          <p:cNvPr id="17" name="TextBox 16">
            <a:extLst>
              <a:ext uri="{FF2B5EF4-FFF2-40B4-BE49-F238E27FC236}">
                <a16:creationId xmlns:a16="http://schemas.microsoft.com/office/drawing/2014/main" id="{1E3B9BDE-AD99-4275-A4D4-0B9257DD0BC1}"/>
              </a:ext>
            </a:extLst>
          </p:cNvPr>
          <p:cNvSpPr txBox="1"/>
          <p:nvPr/>
        </p:nvSpPr>
        <p:spPr>
          <a:xfrm>
            <a:off x="6167784" y="5139731"/>
            <a:ext cx="3502413" cy="369332"/>
          </a:xfrm>
          <a:prstGeom prst="rect">
            <a:avLst/>
          </a:prstGeom>
          <a:noFill/>
        </p:spPr>
        <p:txBody>
          <a:bodyPr wrap="square" rtlCol="0">
            <a:spAutoFit/>
          </a:bodyPr>
          <a:lstStyle/>
          <a:p>
            <a:pPr algn="ctr"/>
            <a:r>
              <a:rPr lang="es-EC" dirty="0"/>
              <a:t>Alta densidad de </a:t>
            </a:r>
            <a:r>
              <a:rPr lang="es-EC" dirty="0" err="1"/>
              <a:t>integracion</a:t>
            </a:r>
            <a:endParaRPr lang="es-EC" dirty="0"/>
          </a:p>
        </p:txBody>
      </p:sp>
      <p:sp>
        <p:nvSpPr>
          <p:cNvPr id="18" name="TextBox 17">
            <a:extLst>
              <a:ext uri="{FF2B5EF4-FFF2-40B4-BE49-F238E27FC236}">
                <a16:creationId xmlns:a16="http://schemas.microsoft.com/office/drawing/2014/main" id="{B810A90D-107A-4061-9E23-582405B4E44A}"/>
              </a:ext>
            </a:extLst>
          </p:cNvPr>
          <p:cNvSpPr txBox="1"/>
          <p:nvPr/>
        </p:nvSpPr>
        <p:spPr>
          <a:xfrm>
            <a:off x="3498995" y="4990361"/>
            <a:ext cx="3502413" cy="369332"/>
          </a:xfrm>
          <a:prstGeom prst="rect">
            <a:avLst/>
          </a:prstGeom>
          <a:noFill/>
        </p:spPr>
        <p:txBody>
          <a:bodyPr wrap="square" rtlCol="0">
            <a:spAutoFit/>
          </a:bodyPr>
          <a:lstStyle/>
          <a:p>
            <a:pPr algn="ctr"/>
            <a:r>
              <a:rPr lang="es-EC" dirty="0"/>
              <a:t>Costo reducido</a:t>
            </a:r>
          </a:p>
        </p:txBody>
      </p:sp>
      <p:pic>
        <p:nvPicPr>
          <p:cNvPr id="14" name="Picture 13">
            <a:extLst>
              <a:ext uri="{FF2B5EF4-FFF2-40B4-BE49-F238E27FC236}">
                <a16:creationId xmlns:a16="http://schemas.microsoft.com/office/drawing/2014/main" id="{C1207C3A-40FF-4184-A7ED-9EFA2E245888}"/>
              </a:ext>
            </a:extLst>
          </p:cNvPr>
          <p:cNvPicPr>
            <a:picLocks noChangeAspect="1"/>
          </p:cNvPicPr>
          <p:nvPr/>
        </p:nvPicPr>
        <p:blipFill>
          <a:blip r:embed="rId9"/>
          <a:stretch>
            <a:fillRect/>
          </a:stretch>
        </p:blipFill>
        <p:spPr>
          <a:xfrm rot="5400000">
            <a:off x="4525254" y="1099844"/>
            <a:ext cx="629978" cy="9348107"/>
          </a:xfrm>
          <a:prstGeom prst="rect">
            <a:avLst/>
          </a:prstGeom>
        </p:spPr>
      </p:pic>
      <p:pic>
        <p:nvPicPr>
          <p:cNvPr id="16" name="Picture 15">
            <a:extLst>
              <a:ext uri="{FF2B5EF4-FFF2-40B4-BE49-F238E27FC236}">
                <a16:creationId xmlns:a16="http://schemas.microsoft.com/office/drawing/2014/main" id="{8E54D2CC-C05A-49A5-9810-810E45D7C914}"/>
              </a:ext>
            </a:extLst>
          </p:cNvPr>
          <p:cNvPicPr>
            <a:picLocks noChangeAspect="1"/>
          </p:cNvPicPr>
          <p:nvPr/>
        </p:nvPicPr>
        <p:blipFill>
          <a:blip r:embed="rId10"/>
          <a:stretch>
            <a:fillRect/>
          </a:stretch>
        </p:blipFill>
        <p:spPr>
          <a:xfrm>
            <a:off x="9404668" y="844112"/>
            <a:ext cx="2705100" cy="1231128"/>
          </a:xfrm>
          <a:prstGeom prst="rect">
            <a:avLst/>
          </a:prstGeom>
        </p:spPr>
      </p:pic>
    </p:spTree>
    <p:extLst>
      <p:ext uri="{BB962C8B-B14F-4D97-AF65-F5344CB8AC3E}">
        <p14:creationId xmlns:p14="http://schemas.microsoft.com/office/powerpoint/2010/main" val="5890141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sp>
        <p:nvSpPr>
          <p:cNvPr id="3" name="Title 1">
            <a:extLst>
              <a:ext uri="{FF2B5EF4-FFF2-40B4-BE49-F238E27FC236}">
                <a16:creationId xmlns:a16="http://schemas.microsoft.com/office/drawing/2014/main" id="{2712D977-7A38-470B-8EFF-CB940DF95E89}"/>
              </a:ext>
            </a:extLst>
          </p:cNvPr>
          <p:cNvSpPr txBox="1">
            <a:spLocks/>
          </p:cNvSpPr>
          <p:nvPr/>
        </p:nvSpPr>
        <p:spPr>
          <a:xfrm>
            <a:off x="574548" y="616969"/>
            <a:ext cx="10058400" cy="8308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b="1" dirty="0">
                <a:latin typeface="Rockwell (Body)"/>
              </a:rPr>
              <a:t>EFECTO SKIN DEPTH</a:t>
            </a:r>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1C6D233D-D519-4C62-B551-B27D63D013CB}"/>
                  </a:ext>
                </a:extLst>
              </p:cNvPr>
              <p:cNvSpPr/>
              <p:nvPr/>
            </p:nvSpPr>
            <p:spPr>
              <a:xfrm>
                <a:off x="574548" y="1864509"/>
                <a:ext cx="10589342" cy="129439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gn="just">
                  <a:lnSpc>
                    <a:spcPct val="150000"/>
                  </a:lnSpc>
                  <a:buFont typeface="Symbol" panose="05050102010706020507" pitchFamily="18" charset="2"/>
                  <a:buChar char=""/>
                  <a:tabLst>
                    <a:tab pos="891540" algn="l"/>
                  </a:tabLst>
                </a:pPr>
                <a:r>
                  <a:rPr lang="es-ES" dirty="0"/>
                  <a:t>Mide la penetración de las ondas en el material, sin embargo, esta es menor a la mínima permitida y por esta razón las ondas se escapan del dieléctrica generando gran cantidad de pérdidas este valor se puede calcular de la siguiente manera donde </a:t>
                </a:r>
                <a14:m>
                  <m:oMath xmlns:m="http://schemas.openxmlformats.org/officeDocument/2006/math">
                    <m:sSub>
                      <m:sSubPr>
                        <m:ctrlPr>
                          <a:rPr lang="es-EC" i="1">
                            <a:latin typeface="Cambria Math" panose="02040503050406030204" pitchFamily="18" charset="0"/>
                          </a:rPr>
                        </m:ctrlPr>
                      </m:sSubPr>
                      <m:e>
                        <m:r>
                          <a:rPr lang="es-ES" i="1">
                            <a:latin typeface="Cambria Math" panose="02040503050406030204" pitchFamily="18" charset="0"/>
                          </a:rPr>
                          <m:t>𝜇</m:t>
                        </m:r>
                      </m:e>
                      <m:sub>
                        <m:r>
                          <a:rPr lang="es-ES" i="1">
                            <a:latin typeface="Cambria Math" panose="02040503050406030204" pitchFamily="18" charset="0"/>
                          </a:rPr>
                          <m:t>0</m:t>
                        </m:r>
                      </m:sub>
                    </m:sSub>
                  </m:oMath>
                </a14:m>
                <a:r>
                  <a:rPr lang="es-ES" dirty="0"/>
                  <a:t> al ser acero inoxidable tiene el valor de:</a:t>
                </a: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1C6D233D-D519-4C62-B551-B27D63D013CB}"/>
                  </a:ext>
                </a:extLst>
              </p:cNvPr>
              <p:cNvSpPr>
                <a:spLocks noRot="1" noChangeAspect="1" noMove="1" noResize="1" noEditPoints="1" noAdjustHandles="1" noChangeArrowheads="1" noChangeShapeType="1" noTextEdit="1"/>
              </p:cNvSpPr>
              <p:nvPr/>
            </p:nvSpPr>
            <p:spPr>
              <a:xfrm>
                <a:off x="574548" y="1864509"/>
                <a:ext cx="10589342" cy="1294393"/>
              </a:xfrm>
              <a:prstGeom prst="rect">
                <a:avLst/>
              </a:prstGeom>
              <a:blipFill>
                <a:blip r:embed="rId4"/>
                <a:stretch>
                  <a:fillRect l="-460" r="-460" b="-6573"/>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2" name="Rectangle 1">
                <a:extLst>
                  <a:ext uri="{FF2B5EF4-FFF2-40B4-BE49-F238E27FC236}">
                    <a16:creationId xmlns:a16="http://schemas.microsoft.com/office/drawing/2014/main" id="{AD4BDA1D-4054-494A-A8F0-67A15F2FBCF6}"/>
                  </a:ext>
                </a:extLst>
              </p:cNvPr>
              <p:cNvSpPr/>
              <p:nvPr/>
            </p:nvSpPr>
            <p:spPr>
              <a:xfrm>
                <a:off x="2297344" y="4090351"/>
                <a:ext cx="7143750" cy="9109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𝛿</m:t>
                      </m:r>
                      <m:r>
                        <a:rPr lang="es-EC" i="0">
                          <a:latin typeface="Cambria Math" panose="02040503050406030204" pitchFamily="18" charset="0"/>
                        </a:rPr>
                        <m:t>=</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𝜋</m:t>
                              </m:r>
                              <m:r>
                                <a:rPr lang="es-EC" i="1">
                                  <a:latin typeface="Cambria Math" panose="02040503050406030204" pitchFamily="18" charset="0"/>
                                </a:rPr>
                                <m:t>𝑓</m:t>
                              </m:r>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0">
                                      <a:latin typeface="Cambria Math" panose="02040503050406030204" pitchFamily="18" charset="0"/>
                                    </a:rPr>
                                    <m:t>0</m:t>
                                  </m:r>
                                </m:sub>
                              </m:sSub>
                              <m:r>
                                <a:rPr lang="es-EC" i="1">
                                  <a:latin typeface="Cambria Math" panose="02040503050406030204" pitchFamily="18" charset="0"/>
                                </a:rPr>
                                <m:t>𝜎</m:t>
                              </m:r>
                            </m:den>
                          </m:f>
                        </m:e>
                      </m:rad>
                      <m:r>
                        <a:rPr lang="es-EC" i="0">
                          <a:latin typeface="Cambria Math" panose="02040503050406030204" pitchFamily="18" charset="0"/>
                        </a:rPr>
                        <m:t>=</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C" i="0">
                                  <a:latin typeface="Cambria Math" panose="02040503050406030204" pitchFamily="18" charset="0"/>
                                </a:rPr>
                                <m:t>1</m:t>
                              </m:r>
                            </m:num>
                            <m:den>
                              <m:d>
                                <m:dPr>
                                  <m:begChr m:val=""/>
                                  <m:ctrlPr>
                                    <a:rPr lang="es-EC" i="1">
                                      <a:latin typeface="Cambria Math" panose="02040503050406030204" pitchFamily="18" charset="0"/>
                                    </a:rPr>
                                  </m:ctrlPr>
                                </m:dPr>
                                <m:e>
                                  <m:r>
                                    <a:rPr lang="es-EC" i="1">
                                      <a:latin typeface="Cambria Math" panose="02040503050406030204" pitchFamily="18" charset="0"/>
                                    </a:rPr>
                                    <m:t>𝜋</m:t>
                                  </m:r>
                                  <m:r>
                                    <a:rPr lang="es-EC" i="0">
                                      <a:latin typeface="Cambria Math" panose="02040503050406030204" pitchFamily="18" charset="0"/>
                                    </a:rPr>
                                    <m:t>(16.5 ∙</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9</m:t>
                                      </m:r>
                                    </m:sup>
                                  </m:sSup>
                                  <m:r>
                                    <a:rPr lang="es-EC" i="0">
                                      <a:latin typeface="Cambria Math" panose="02040503050406030204" pitchFamily="18" charset="0"/>
                                    </a:rPr>
                                    <m:t>)(4</m:t>
                                  </m:r>
                                  <m:r>
                                    <a:rPr lang="es-EC" i="1">
                                      <a:latin typeface="Cambria Math" panose="02040503050406030204" pitchFamily="18" charset="0"/>
                                    </a:rPr>
                                    <m:t>𝜋</m:t>
                                  </m:r>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−7</m:t>
                                      </m:r>
                                    </m:sup>
                                  </m:sSup>
                                  <m:r>
                                    <a:rPr lang="es-EC" i="0">
                                      <a:latin typeface="Cambria Math" panose="02040503050406030204" pitchFamily="18" charset="0"/>
                                    </a:rPr>
                                    <m:t> )(1,1∙</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6</m:t>
                                      </m:r>
                                    </m:sup>
                                  </m:sSup>
                                </m:e>
                              </m:d>
                            </m:den>
                          </m:f>
                        </m:e>
                      </m:rad>
                      <m:r>
                        <a:rPr lang="es-EC">
                          <a:latin typeface="Cambria Math" panose="02040503050406030204" pitchFamily="18" charset="0"/>
                        </a:rPr>
                        <m:t>=0.000368 </m:t>
                      </m:r>
                      <m:r>
                        <a:rPr lang="es-EC" i="1">
                          <a:latin typeface="Cambria Math" panose="02040503050406030204" pitchFamily="18" charset="0"/>
                        </a:rPr>
                        <m:t>𝑚</m:t>
                      </m:r>
                    </m:oMath>
                  </m:oMathPara>
                </a14:m>
                <a:endParaRPr lang="es-EC" dirty="0"/>
              </a:p>
            </p:txBody>
          </p:sp>
        </mc:Choice>
        <mc:Fallback>
          <p:sp>
            <p:nvSpPr>
              <p:cNvPr id="2" name="Rectangle 1">
                <a:extLst>
                  <a:ext uri="{FF2B5EF4-FFF2-40B4-BE49-F238E27FC236}">
                    <a16:creationId xmlns:a16="http://schemas.microsoft.com/office/drawing/2014/main" id="{AD4BDA1D-4054-494A-A8F0-67A15F2FBCF6}"/>
                  </a:ext>
                </a:extLst>
              </p:cNvPr>
              <p:cNvSpPr>
                <a:spLocks noRot="1" noChangeAspect="1" noMove="1" noResize="1" noEditPoints="1" noAdjustHandles="1" noChangeArrowheads="1" noChangeShapeType="1" noTextEdit="1"/>
              </p:cNvSpPr>
              <p:nvPr/>
            </p:nvSpPr>
            <p:spPr>
              <a:xfrm>
                <a:off x="2297344" y="4090351"/>
                <a:ext cx="7143750" cy="910955"/>
              </a:xfrm>
              <a:prstGeom prst="rect">
                <a:avLst/>
              </a:prstGeom>
              <a:blipFill>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210915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9534B379-D61F-4898-8A30-82B89E93AC52}"/>
              </a:ext>
            </a:extLst>
          </p:cNvPr>
          <p:cNvSpPr txBox="1">
            <a:spLocks/>
          </p:cNvSpPr>
          <p:nvPr/>
        </p:nvSpPr>
        <p:spPr>
          <a:xfrm>
            <a:off x="877937" y="19090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CONCLUSIONES</a:t>
            </a:r>
            <a:endParaRPr lang="es-ES" sz="7200" b="1" dirty="0">
              <a:latin typeface="Rockwell (Body)"/>
            </a:endParaRPr>
          </a:p>
        </p:txBody>
      </p:sp>
    </p:spTree>
    <p:extLst>
      <p:ext uri="{BB962C8B-B14F-4D97-AF65-F5344CB8AC3E}">
        <p14:creationId xmlns:p14="http://schemas.microsoft.com/office/powerpoint/2010/main" val="3400112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mc:AlternateContent xmlns:mc="http://schemas.openxmlformats.org/markup-compatibility/2006">
        <mc:Choice xmlns:a14="http://schemas.microsoft.com/office/drawing/2010/main" Requires="a14">
          <p:graphicFrame>
            <p:nvGraphicFramePr>
              <p:cNvPr id="4" name="Diagrama 3">
                <a:extLst>
                  <a:ext uri="{FF2B5EF4-FFF2-40B4-BE49-F238E27FC236}">
                    <a16:creationId xmlns:a16="http://schemas.microsoft.com/office/drawing/2014/main" id="{D2C3EEBE-C342-4DE3-9294-6A2C0EF99293}"/>
                  </a:ext>
                </a:extLst>
              </p:cNvPr>
              <p:cNvGraphicFramePr/>
              <p:nvPr>
                <p:extLst>
                  <p:ext uri="{D42A27DB-BD31-4B8C-83A1-F6EECF244321}">
                    <p14:modId xmlns:p14="http://schemas.microsoft.com/office/powerpoint/2010/main" val="2184584318"/>
                  </p:ext>
                </p:extLst>
              </p:nvPr>
            </p:nvGraphicFramePr>
            <p:xfrm>
              <a:off x="536285" y="515302"/>
              <a:ext cx="11119429" cy="5798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4" name="Diagrama 3">
                <a:extLst>
                  <a:ext uri="{FF2B5EF4-FFF2-40B4-BE49-F238E27FC236}">
                    <a16:creationId xmlns:a16="http://schemas.microsoft.com/office/drawing/2014/main" id="{D2C3EEBE-C342-4DE3-9294-6A2C0EF99293}"/>
                  </a:ext>
                </a:extLst>
              </p:cNvPr>
              <p:cNvGraphicFramePr/>
              <p:nvPr>
                <p:extLst>
                  <p:ext uri="{D42A27DB-BD31-4B8C-83A1-F6EECF244321}">
                    <p14:modId xmlns:p14="http://schemas.microsoft.com/office/powerpoint/2010/main" val="2184584318"/>
                  </p:ext>
                </p:extLst>
              </p:nvPr>
            </p:nvGraphicFramePr>
            <p:xfrm>
              <a:off x="536285" y="515302"/>
              <a:ext cx="11119429" cy="5798820"/>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spTree>
    <p:extLst>
      <p:ext uri="{BB962C8B-B14F-4D97-AF65-F5344CB8AC3E}">
        <p14:creationId xmlns:p14="http://schemas.microsoft.com/office/powerpoint/2010/main" val="1992487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14288" y="-14288"/>
            <a:ext cx="12272907" cy="6858000"/>
          </a:xfrm>
          <a:prstGeom prst="rect">
            <a:avLst/>
          </a:prstGeom>
        </p:spPr>
      </p:pic>
      <p:graphicFrame>
        <p:nvGraphicFramePr>
          <p:cNvPr id="4" name="Diagrama 3">
            <a:extLst>
              <a:ext uri="{FF2B5EF4-FFF2-40B4-BE49-F238E27FC236}">
                <a16:creationId xmlns:a16="http://schemas.microsoft.com/office/drawing/2014/main" id="{087E07A9-3261-47C3-A392-0C0BB92FF3AF}"/>
              </a:ext>
            </a:extLst>
          </p:cNvPr>
          <p:cNvGraphicFramePr/>
          <p:nvPr>
            <p:extLst>
              <p:ext uri="{D42A27DB-BD31-4B8C-83A1-F6EECF244321}">
                <p14:modId xmlns:p14="http://schemas.microsoft.com/office/powerpoint/2010/main" val="2832801568"/>
              </p:ext>
            </p:extLst>
          </p:nvPr>
        </p:nvGraphicFramePr>
        <p:xfrm>
          <a:off x="536285" y="515302"/>
          <a:ext cx="11119429" cy="57988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5951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8" name="Diagrama 3">
            <a:extLst>
              <a:ext uri="{FF2B5EF4-FFF2-40B4-BE49-F238E27FC236}">
                <a16:creationId xmlns:a16="http://schemas.microsoft.com/office/drawing/2014/main" id="{F7D14FF6-BB39-45DA-8004-5B0A78B0B5D9}"/>
              </a:ext>
            </a:extLst>
          </p:cNvPr>
          <p:cNvGraphicFramePr/>
          <p:nvPr>
            <p:extLst>
              <p:ext uri="{D42A27DB-BD31-4B8C-83A1-F6EECF244321}">
                <p14:modId xmlns:p14="http://schemas.microsoft.com/office/powerpoint/2010/main" val="1369350651"/>
              </p:ext>
            </p:extLst>
          </p:nvPr>
        </p:nvGraphicFramePr>
        <p:xfrm>
          <a:off x="536285" y="515302"/>
          <a:ext cx="11119429" cy="5798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3156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4" name="Diagrama 3">
            <a:extLst>
              <a:ext uri="{FF2B5EF4-FFF2-40B4-BE49-F238E27FC236}">
                <a16:creationId xmlns:a16="http://schemas.microsoft.com/office/drawing/2014/main" id="{E2FFE26B-8B7E-4283-BB6F-B5AEB65B93E9}"/>
              </a:ext>
            </a:extLst>
          </p:cNvPr>
          <p:cNvGraphicFramePr/>
          <p:nvPr>
            <p:extLst>
              <p:ext uri="{D42A27DB-BD31-4B8C-83A1-F6EECF244321}">
                <p14:modId xmlns:p14="http://schemas.microsoft.com/office/powerpoint/2010/main" val="1151141381"/>
              </p:ext>
            </p:extLst>
          </p:nvPr>
        </p:nvGraphicFramePr>
        <p:xfrm>
          <a:off x="536285" y="515302"/>
          <a:ext cx="11119429" cy="5798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2872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9534B379-D61F-4898-8A30-82B89E93AC52}"/>
              </a:ext>
            </a:extLst>
          </p:cNvPr>
          <p:cNvSpPr txBox="1">
            <a:spLocks/>
          </p:cNvSpPr>
          <p:nvPr/>
        </p:nvSpPr>
        <p:spPr>
          <a:xfrm>
            <a:off x="877937" y="1909000"/>
            <a:ext cx="10488455" cy="202082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C" sz="7200" b="1" dirty="0">
                <a:latin typeface="Rockwell (Body)"/>
              </a:rPr>
              <a:t>RECOMENDACIONES</a:t>
            </a:r>
            <a:endParaRPr lang="es-ES" sz="7200" b="1" dirty="0">
              <a:latin typeface="Rockwell (Body)"/>
            </a:endParaRPr>
          </a:p>
        </p:txBody>
      </p:sp>
    </p:spTree>
    <p:extLst>
      <p:ext uri="{BB962C8B-B14F-4D97-AF65-F5344CB8AC3E}">
        <p14:creationId xmlns:p14="http://schemas.microsoft.com/office/powerpoint/2010/main" val="447470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graphicFrame>
        <p:nvGraphicFramePr>
          <p:cNvPr id="7" name="Diagrama 5">
            <a:extLst>
              <a:ext uri="{FF2B5EF4-FFF2-40B4-BE49-F238E27FC236}">
                <a16:creationId xmlns:a16="http://schemas.microsoft.com/office/drawing/2014/main" id="{9A7BC0F9-08F3-4A56-B570-DACB07AD59FB}"/>
              </a:ext>
            </a:extLst>
          </p:cNvPr>
          <p:cNvGraphicFramePr/>
          <p:nvPr>
            <p:extLst>
              <p:ext uri="{D42A27DB-BD31-4B8C-83A1-F6EECF244321}">
                <p14:modId xmlns:p14="http://schemas.microsoft.com/office/powerpoint/2010/main" val="155869269"/>
              </p:ext>
            </p:extLst>
          </p:nvPr>
        </p:nvGraphicFramePr>
        <p:xfrm>
          <a:off x="190500" y="838200"/>
          <a:ext cx="11071860"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4177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40454"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2951246"/>
            <a:ext cx="11738317" cy="20530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800" b="1" dirty="0">
                <a:latin typeface="Rockwell (Body)"/>
                <a:ea typeface="+mn-ea"/>
                <a:cs typeface="Times New Roman" panose="02020603050405020304" pitchFamily="18" charset="0"/>
              </a:rPr>
              <a:t>GRACIAS POR SU ATENCIÓN</a:t>
            </a:r>
          </a:p>
        </p:txBody>
      </p:sp>
    </p:spTree>
    <p:extLst>
      <p:ext uri="{BB962C8B-B14F-4D97-AF65-F5344CB8AC3E}">
        <p14:creationId xmlns:p14="http://schemas.microsoft.com/office/powerpoint/2010/main" val="370391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3" name="Título 1">
            <a:extLst>
              <a:ext uri="{FF2B5EF4-FFF2-40B4-BE49-F238E27FC236}">
                <a16:creationId xmlns:a16="http://schemas.microsoft.com/office/drawing/2014/main" id="{4A2BB734-2492-432F-9324-A7EDC4C59B4C}"/>
              </a:ext>
            </a:extLst>
          </p:cNvPr>
          <p:cNvSpPr txBox="1">
            <a:spLocks/>
          </p:cNvSpPr>
          <p:nvPr/>
        </p:nvSpPr>
        <p:spPr>
          <a:xfrm>
            <a:off x="3916680" y="2154936"/>
            <a:ext cx="5044440"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s-ES" b="1" dirty="0">
                <a:latin typeface="Rockwell (Body)"/>
              </a:rPr>
              <a:t>Objetivos</a:t>
            </a:r>
          </a:p>
        </p:txBody>
      </p:sp>
    </p:spTree>
    <p:extLst>
      <p:ext uri="{BB962C8B-B14F-4D97-AF65-F5344CB8AC3E}">
        <p14:creationId xmlns:p14="http://schemas.microsoft.com/office/powerpoint/2010/main" val="305367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701947" y="543945"/>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OBJETIVO GENERAL</a:t>
            </a:r>
          </a:p>
        </p:txBody>
      </p:sp>
      <p:graphicFrame>
        <p:nvGraphicFramePr>
          <p:cNvPr id="6" name="Diagrama 5">
            <a:extLst>
              <a:ext uri="{FF2B5EF4-FFF2-40B4-BE49-F238E27FC236}">
                <a16:creationId xmlns:a16="http://schemas.microsoft.com/office/drawing/2014/main" id="{BEA94A65-626B-4BE6-AD6B-C2CB4D839BA2}"/>
              </a:ext>
            </a:extLst>
          </p:cNvPr>
          <p:cNvGraphicFramePr/>
          <p:nvPr>
            <p:extLst>
              <p:ext uri="{D42A27DB-BD31-4B8C-83A1-F6EECF244321}">
                <p14:modId xmlns:p14="http://schemas.microsoft.com/office/powerpoint/2010/main" val="288739481"/>
              </p:ext>
            </p:extLst>
          </p:nvPr>
        </p:nvGraphicFramePr>
        <p:xfrm>
          <a:off x="1844040" y="838200"/>
          <a:ext cx="9418320" cy="5608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679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3"/>
          <a:stretch>
            <a:fillRect/>
          </a:stretch>
        </p:blipFill>
        <p:spPr>
          <a:xfrm>
            <a:off x="0" y="0"/>
            <a:ext cx="12272907" cy="6858000"/>
          </a:xfrm>
          <a:prstGeom prst="rect">
            <a:avLst/>
          </a:prstGeom>
        </p:spPr>
      </p:pic>
      <p:sp>
        <p:nvSpPr>
          <p:cNvPr id="3" name="Título 1">
            <a:extLst>
              <a:ext uri="{FF2B5EF4-FFF2-40B4-BE49-F238E27FC236}">
                <a16:creationId xmlns:a16="http://schemas.microsoft.com/office/drawing/2014/main" id="{A51EF0E2-A80A-442B-9982-507294F9C8B2}"/>
              </a:ext>
            </a:extLst>
          </p:cNvPr>
          <p:cNvSpPr txBox="1">
            <a:spLocks/>
          </p:cNvSpPr>
          <p:nvPr/>
        </p:nvSpPr>
        <p:spPr>
          <a:xfrm>
            <a:off x="453683" y="440798"/>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ES" sz="3200" dirty="0">
              <a:latin typeface="Times New Roman" panose="02020603050405020304" pitchFamily="18" charset="0"/>
              <a:ea typeface="+mn-ea"/>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79678CCC-8AB4-4892-BC3D-6F66389DAF2E}"/>
              </a:ext>
            </a:extLst>
          </p:cNvPr>
          <p:cNvGraphicFramePr/>
          <p:nvPr>
            <p:extLst>
              <p:ext uri="{D42A27DB-BD31-4B8C-83A1-F6EECF244321}">
                <p14:modId xmlns:p14="http://schemas.microsoft.com/office/powerpoint/2010/main" val="3406233073"/>
              </p:ext>
            </p:extLst>
          </p:nvPr>
        </p:nvGraphicFramePr>
        <p:xfrm>
          <a:off x="1844040" y="624840"/>
          <a:ext cx="9418320" cy="5821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ítulo 1">
            <a:extLst>
              <a:ext uri="{FF2B5EF4-FFF2-40B4-BE49-F238E27FC236}">
                <a16:creationId xmlns:a16="http://schemas.microsoft.com/office/drawing/2014/main" id="{CC7DACEA-E10C-4A9C-8ECB-A4FE18B97C4F}"/>
              </a:ext>
            </a:extLst>
          </p:cNvPr>
          <p:cNvSpPr txBox="1">
            <a:spLocks/>
          </p:cNvSpPr>
          <p:nvPr/>
        </p:nvSpPr>
        <p:spPr>
          <a:xfrm>
            <a:off x="640987" y="195772"/>
            <a:ext cx="11738317" cy="6142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200" dirty="0">
                <a:latin typeface="Times New Roman" panose="02020603050405020304" pitchFamily="18" charset="0"/>
                <a:ea typeface="+mn-ea"/>
                <a:cs typeface="Times New Roman" panose="02020603050405020304" pitchFamily="18" charset="0"/>
              </a:rPr>
              <a:t>OBJETIVOS ESPECÍFICOS</a:t>
            </a:r>
          </a:p>
        </p:txBody>
      </p:sp>
    </p:spTree>
    <p:extLst>
      <p:ext uri="{BB962C8B-B14F-4D97-AF65-F5344CB8AC3E}">
        <p14:creationId xmlns:p14="http://schemas.microsoft.com/office/powerpoint/2010/main" val="421478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087879" y="2474976"/>
            <a:ext cx="8341939"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b="1" dirty="0">
                <a:latin typeface="Rockwell (Body)"/>
              </a:rPr>
              <a:t>Marco teórico</a:t>
            </a:r>
          </a:p>
        </p:txBody>
      </p:sp>
    </p:spTree>
    <p:extLst>
      <p:ext uri="{BB962C8B-B14F-4D97-AF65-F5344CB8AC3E}">
        <p14:creationId xmlns:p14="http://schemas.microsoft.com/office/powerpoint/2010/main" val="427888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9170B6-564B-40BC-BE18-2F4A9B6BC00C}"/>
              </a:ext>
            </a:extLst>
          </p:cNvPr>
          <p:cNvPicPr>
            <a:picLocks noChangeAspect="1"/>
          </p:cNvPicPr>
          <p:nvPr/>
        </p:nvPicPr>
        <p:blipFill>
          <a:blip r:embed="rId2"/>
          <a:stretch>
            <a:fillRect/>
          </a:stretch>
        </p:blipFill>
        <p:spPr>
          <a:xfrm>
            <a:off x="-14288" y="-14288"/>
            <a:ext cx="12272907" cy="6858000"/>
          </a:xfrm>
          <a:prstGeom prst="rect">
            <a:avLst/>
          </a:prstGeom>
        </p:spPr>
      </p:pic>
      <p:sp>
        <p:nvSpPr>
          <p:cNvPr id="9" name="Título 1">
            <a:extLst>
              <a:ext uri="{FF2B5EF4-FFF2-40B4-BE49-F238E27FC236}">
                <a16:creationId xmlns:a16="http://schemas.microsoft.com/office/drawing/2014/main" id="{96142681-78C7-462E-8102-4EAC20045CCE}"/>
              </a:ext>
            </a:extLst>
          </p:cNvPr>
          <p:cNvSpPr txBox="1">
            <a:spLocks/>
          </p:cNvSpPr>
          <p:nvPr/>
        </p:nvSpPr>
        <p:spPr>
          <a:xfrm>
            <a:off x="2087879" y="2474976"/>
            <a:ext cx="8341939"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s-ES" b="1" dirty="0">
                <a:latin typeface="Rockwell (Body)"/>
              </a:rPr>
              <a:t>Guías de onda rectangular</a:t>
            </a:r>
          </a:p>
        </p:txBody>
      </p:sp>
    </p:spTree>
    <p:extLst>
      <p:ext uri="{BB962C8B-B14F-4D97-AF65-F5344CB8AC3E}">
        <p14:creationId xmlns:p14="http://schemas.microsoft.com/office/powerpoint/2010/main" val="157775581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6188</TotalTime>
  <Words>2316</Words>
  <Application>Microsoft Office PowerPoint</Application>
  <PresentationFormat>Widescreen</PresentationFormat>
  <Paragraphs>267</Paragraphs>
  <Slides>48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Cambria Math</vt:lpstr>
      <vt:lpstr>Rockwell (Body)</vt:lpstr>
      <vt:lpstr>Symbol</vt:lpstr>
      <vt:lpstr>Times New Roman</vt:lpstr>
      <vt:lpstr>Wingdings</vt:lpstr>
      <vt:lpstr>Tema de Office</vt:lpstr>
      <vt:lpstr>Análisis, Diseño e Implementación de un acoplador direccional de 4x4 puertos en la banda ku utilizando tecnología SIW (Substrate Integrated Waveguide)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Orti</dc:creator>
  <cp:lastModifiedBy>Katherine Herrera</cp:lastModifiedBy>
  <cp:revision>145</cp:revision>
  <dcterms:created xsi:type="dcterms:W3CDTF">2017-08-13T19:11:25Z</dcterms:created>
  <dcterms:modified xsi:type="dcterms:W3CDTF">2019-07-10T05:06:48Z</dcterms:modified>
</cp:coreProperties>
</file>