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8" r:id="rId3"/>
    <p:sldId id="264" r:id="rId4"/>
    <p:sldId id="257" r:id="rId5"/>
    <p:sldId id="263" r:id="rId6"/>
    <p:sldId id="259" r:id="rId7"/>
    <p:sldId id="260" r:id="rId8"/>
    <p:sldId id="265" r:id="rId9"/>
    <p:sldId id="262" r:id="rId10"/>
    <p:sldId id="261" r:id="rId11"/>
    <p:sldId id="266" r:id="rId12"/>
    <p:sldId id="284" r:id="rId13"/>
    <p:sldId id="268" r:id="rId14"/>
    <p:sldId id="275" r:id="rId15"/>
    <p:sldId id="276" r:id="rId16"/>
    <p:sldId id="278" r:id="rId17"/>
    <p:sldId id="269" r:id="rId18"/>
    <p:sldId id="279" r:id="rId19"/>
    <p:sldId id="270" r:id="rId20"/>
    <p:sldId id="280" r:id="rId21"/>
    <p:sldId id="271" r:id="rId22"/>
    <p:sldId id="272" r:id="rId23"/>
    <p:sldId id="274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0000"/>
    <a:srgbClr val="00FFCC"/>
    <a:srgbClr val="CC3300"/>
    <a:srgbClr val="FFC374"/>
    <a:srgbClr val="83BBE5"/>
    <a:srgbClr val="A3D97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7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315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2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908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97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194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001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75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924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565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19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166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8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022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92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92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B6A8-38B9-4C5F-8290-C231D043A2EB}" type="datetimeFigureOut">
              <a:rPr lang="es-EC" smtClean="0"/>
              <a:t>23/07/2019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FF0DBA-FF17-4AC2-AAA0-3535CE07BC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4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6" name="Rectangle 4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E9B4177F-00CC-47C6-A35F-0822A9AE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198" y="1869289"/>
            <a:ext cx="8675060" cy="1193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b="1" i="0" dirty="0">
                <a:solidFill>
                  <a:srgbClr val="282828"/>
                </a:solidFill>
              </a:rPr>
              <a:t>DEPARTAMENTO DE CIENCIAS DE LA COMPUTACIÓN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AA1046-DFAF-43F4-B552-4724419F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44" y="228600"/>
            <a:ext cx="5700047" cy="1470148"/>
          </a:xfrm>
          <a:prstGeom prst="rect">
            <a:avLst/>
          </a:prstGeom>
        </p:spPr>
      </p:pic>
      <p:sp>
        <p:nvSpPr>
          <p:cNvPr id="79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1DBF5B-1F6B-407F-8221-BDF249A75AF0}"/>
              </a:ext>
            </a:extLst>
          </p:cNvPr>
          <p:cNvSpPr txBox="1"/>
          <p:nvPr/>
        </p:nvSpPr>
        <p:spPr>
          <a:xfrm>
            <a:off x="3021147" y="3063086"/>
            <a:ext cx="86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CARRERA DE INGENIER</a:t>
            </a:r>
            <a:r>
              <a:rPr lang="es-EC" sz="2800" b="1" dirty="0"/>
              <a:t>ÍA EN SISTEMAS </a:t>
            </a:r>
            <a:r>
              <a:rPr lang="es-ES" sz="2800" b="1" dirty="0"/>
              <a:t>E INFORMATICA</a:t>
            </a:r>
            <a:endParaRPr lang="es-EC" sz="2800" dirty="0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D812DF9B-30A3-4684-AD2C-F253D19190EE}"/>
              </a:ext>
            </a:extLst>
          </p:cNvPr>
          <p:cNvSpPr/>
          <p:nvPr/>
        </p:nvSpPr>
        <p:spPr>
          <a:xfrm>
            <a:off x="1867381" y="4165553"/>
            <a:ext cx="9829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800" b="1" dirty="0"/>
              <a:t>TEMA: </a:t>
            </a:r>
            <a:r>
              <a:rPr lang="es-EC" sz="2800" dirty="0"/>
              <a:t>FRAMEWORK DE SEGURIDAD PARA DISPOSITIVOS IOT, BASADO EN EL PROTOCOLO OAUTH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BE4AAFFB-EB71-4E6E-9A82-CD37589EB1CD}"/>
              </a:ext>
            </a:extLst>
          </p:cNvPr>
          <p:cNvSpPr/>
          <p:nvPr/>
        </p:nvSpPr>
        <p:spPr>
          <a:xfrm>
            <a:off x="4296953" y="5277320"/>
            <a:ext cx="736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AUTOR:</a:t>
            </a:r>
            <a:r>
              <a:rPr lang="pt-BR" sz="2800" dirty="0"/>
              <a:t> VALDIVIESO ARIAS, EDISON DAVID</a:t>
            </a:r>
            <a:endParaRPr lang="es-EC" sz="2800" dirty="0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35B33F9-DC42-405C-8AC5-3CFFC7CB85D0}"/>
              </a:ext>
            </a:extLst>
          </p:cNvPr>
          <p:cNvSpPr/>
          <p:nvPr/>
        </p:nvSpPr>
        <p:spPr>
          <a:xfrm>
            <a:off x="1412030" y="5972776"/>
            <a:ext cx="10284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DIRECTORA:</a:t>
            </a:r>
            <a:r>
              <a:rPr lang="pt-BR" sz="2800" dirty="0"/>
              <a:t> ING. GUALOTUÑA ÁLVAREZ, TATIANA MARISOL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88156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Casos de uso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9720CA-9E87-47F0-BE1A-8B699C3B20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0196" y="1264555"/>
            <a:ext cx="6158879" cy="54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1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2151727"/>
            <a:ext cx="9405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/>
              <a:t>Desarrollo y pruebas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4386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ipse 43">
            <a:extLst>
              <a:ext uri="{FF2B5EF4-FFF2-40B4-BE49-F238E27FC236}">
                <a16:creationId xmlns:a16="http://schemas.microsoft.com/office/drawing/2014/main" id="{5BC97880-A9F0-4083-A730-74A41F6B9053}"/>
              </a:ext>
            </a:extLst>
          </p:cNvPr>
          <p:cNvSpPr/>
          <p:nvPr/>
        </p:nvSpPr>
        <p:spPr>
          <a:xfrm>
            <a:off x="5696761" y="5174766"/>
            <a:ext cx="3410380" cy="16493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Proof of Possession</a:t>
            </a:r>
            <a:b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(introspection)</a:t>
            </a: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Arquitectura del framework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0688D9B-039A-453C-BAB3-024538FCD53B}"/>
              </a:ext>
            </a:extLst>
          </p:cNvPr>
          <p:cNvSpPr/>
          <p:nvPr/>
        </p:nvSpPr>
        <p:spPr>
          <a:xfrm>
            <a:off x="2674745" y="1331792"/>
            <a:ext cx="1692323" cy="627797"/>
          </a:xfrm>
          <a:prstGeom prst="rect">
            <a:avLst/>
          </a:prstGeom>
          <a:solidFill>
            <a:srgbClr val="FFC374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Client</a:t>
            </a: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5CA921A-D7A5-4D03-9C69-684D0346337E}"/>
              </a:ext>
            </a:extLst>
          </p:cNvPr>
          <p:cNvSpPr/>
          <p:nvPr/>
        </p:nvSpPr>
        <p:spPr>
          <a:xfrm>
            <a:off x="7906753" y="1342598"/>
            <a:ext cx="1692323" cy="627797"/>
          </a:xfrm>
          <a:prstGeom prst="rect">
            <a:avLst/>
          </a:prstGeom>
          <a:solidFill>
            <a:srgbClr val="83BBE5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Resources Server</a:t>
            </a: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859AF1-DAD0-4A74-8E8F-165FC9E83434}"/>
              </a:ext>
            </a:extLst>
          </p:cNvPr>
          <p:cNvSpPr/>
          <p:nvPr/>
        </p:nvSpPr>
        <p:spPr>
          <a:xfrm>
            <a:off x="5254845" y="1366507"/>
            <a:ext cx="1692323" cy="627797"/>
          </a:xfrm>
          <a:prstGeom prst="rect">
            <a:avLst/>
          </a:prstGeom>
          <a:solidFill>
            <a:srgbClr val="A3D977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Authorization Server</a:t>
            </a: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D3C543A-73D2-4044-B50A-AF11B1698B9B}"/>
              </a:ext>
            </a:extLst>
          </p:cNvPr>
          <p:cNvCxnSpPr>
            <a:stCxn id="5" idx="2"/>
          </p:cNvCxnSpPr>
          <p:nvPr/>
        </p:nvCxnSpPr>
        <p:spPr>
          <a:xfrm>
            <a:off x="3520907" y="1959589"/>
            <a:ext cx="7496" cy="4698788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085D770-13C4-4BE9-9BD7-7B02CC4249AE}"/>
              </a:ext>
            </a:extLst>
          </p:cNvPr>
          <p:cNvCxnSpPr/>
          <p:nvPr/>
        </p:nvCxnSpPr>
        <p:spPr>
          <a:xfrm>
            <a:off x="6097258" y="1999423"/>
            <a:ext cx="7496" cy="4698788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17B9391-93E1-4354-A02E-E0DC07B226C4}"/>
              </a:ext>
            </a:extLst>
          </p:cNvPr>
          <p:cNvCxnSpPr/>
          <p:nvPr/>
        </p:nvCxnSpPr>
        <p:spPr>
          <a:xfrm>
            <a:off x="8752914" y="1986494"/>
            <a:ext cx="7496" cy="4698788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59378A4-CA09-42A0-87A4-4620DE352441}"/>
              </a:ext>
            </a:extLst>
          </p:cNvPr>
          <p:cNvCxnSpPr>
            <a:cxnSpLocks/>
          </p:cNvCxnSpPr>
          <p:nvPr/>
        </p:nvCxnSpPr>
        <p:spPr>
          <a:xfrm>
            <a:off x="3520907" y="2601532"/>
            <a:ext cx="257509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E9CED8-420E-4424-8366-04240B357252}"/>
              </a:ext>
            </a:extLst>
          </p:cNvPr>
          <p:cNvSpPr txBox="1"/>
          <p:nvPr/>
        </p:nvSpPr>
        <p:spPr>
          <a:xfrm>
            <a:off x="4769124" y="22322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B9F4D33-9837-40D5-BD4B-4B4C16586696}"/>
              </a:ext>
            </a:extLst>
          </p:cNvPr>
          <p:cNvSpPr/>
          <p:nvPr/>
        </p:nvSpPr>
        <p:spPr>
          <a:xfrm>
            <a:off x="624114" y="1977417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Request: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código autorización</a:t>
            </a:r>
          </a:p>
          <a:p>
            <a:pPr algn="ctr"/>
            <a:r>
              <a:rPr lang="es-EC" sz="1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</a:t>
            </a:r>
            <a:r>
              <a:rPr lang="es-EC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credenciales de usuario.</a:t>
            </a:r>
            <a:b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83274E1-AA6F-49A5-A594-E8E8A6A8D190}"/>
              </a:ext>
            </a:extLst>
          </p:cNvPr>
          <p:cNvSpPr/>
          <p:nvPr/>
        </p:nvSpPr>
        <p:spPr>
          <a:xfrm>
            <a:off x="454511" y="1784703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</a:t>
            </a:r>
            <a:endParaRPr lang="es-EC" b="1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215ACD0-75CC-4B59-9838-E0CE015B5312}"/>
              </a:ext>
            </a:extLst>
          </p:cNvPr>
          <p:cNvSpPr/>
          <p:nvPr/>
        </p:nvSpPr>
        <p:spPr>
          <a:xfrm>
            <a:off x="624114" y="3697360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Response: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código autorización</a:t>
            </a:r>
            <a:endParaRPr lang="es-EC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B651A3F-450F-4C00-939F-230E2C88FB57}"/>
              </a:ext>
            </a:extLst>
          </p:cNvPr>
          <p:cNvSpPr/>
          <p:nvPr/>
        </p:nvSpPr>
        <p:spPr>
          <a:xfrm>
            <a:off x="454511" y="3553018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2.</a:t>
            </a:r>
            <a:endParaRPr lang="es-EC" b="1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5E8A857-8084-4F44-B997-2D19C4D44E67}"/>
              </a:ext>
            </a:extLst>
          </p:cNvPr>
          <p:cNvSpPr/>
          <p:nvPr/>
        </p:nvSpPr>
        <p:spPr>
          <a:xfrm>
            <a:off x="624114" y="5355332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Request: </a:t>
            </a:r>
            <a:r>
              <a:rPr lang="es-EC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access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token y </a:t>
            </a:r>
            <a:r>
              <a:rPr lang="es-EC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refresh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token</a:t>
            </a:r>
            <a:b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s-EC" sz="1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</a:t>
            </a:r>
            <a:r>
              <a:rPr lang="es-EC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código autorización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76F31CF-BDD8-430C-A993-A914F86021B9}"/>
              </a:ext>
            </a:extLst>
          </p:cNvPr>
          <p:cNvSpPr/>
          <p:nvPr/>
        </p:nvSpPr>
        <p:spPr>
          <a:xfrm>
            <a:off x="454511" y="5285692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3.</a:t>
            </a:r>
            <a:endParaRPr lang="es-EC" b="1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461DC40-38B3-49BA-A285-A74D392C05E8}"/>
              </a:ext>
            </a:extLst>
          </p:cNvPr>
          <p:cNvSpPr/>
          <p:nvPr/>
        </p:nvSpPr>
        <p:spPr>
          <a:xfrm>
            <a:off x="10007600" y="2001008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Response: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JWT, id </a:t>
            </a:r>
            <a:r>
              <a:rPr lang="es-EC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refresh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token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55EA49B-CD6C-41C9-B206-D5DD816C7405}"/>
              </a:ext>
            </a:extLst>
          </p:cNvPr>
          <p:cNvSpPr/>
          <p:nvPr/>
        </p:nvSpPr>
        <p:spPr>
          <a:xfrm>
            <a:off x="9822104" y="1877858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4.</a:t>
            </a:r>
            <a:endParaRPr lang="es-EC" b="1" dirty="0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F21D0415-ED9C-4D64-98A2-9F83F0A2DE1D}"/>
              </a:ext>
            </a:extLst>
          </p:cNvPr>
          <p:cNvSpPr/>
          <p:nvPr/>
        </p:nvSpPr>
        <p:spPr>
          <a:xfrm>
            <a:off x="10007600" y="3610122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Request: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acceso dispositivos IoT</a:t>
            </a:r>
          </a:p>
          <a:p>
            <a:pPr algn="ctr"/>
            <a:r>
              <a:rPr lang="es-EC" sz="1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</a:t>
            </a:r>
            <a:r>
              <a:rPr lang="es-EC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JWT.</a:t>
            </a:r>
            <a:br>
              <a:rPr lang="es-EC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s-EC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AC0A0D5C-49A4-4DDF-AAE3-C66E39779F83}"/>
              </a:ext>
            </a:extLst>
          </p:cNvPr>
          <p:cNvSpPr/>
          <p:nvPr/>
        </p:nvSpPr>
        <p:spPr>
          <a:xfrm>
            <a:off x="9822104" y="3517938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5.</a:t>
            </a:r>
            <a:endParaRPr lang="es-EC" b="1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800AB19-99B5-44C8-A978-813724B665D5}"/>
              </a:ext>
            </a:extLst>
          </p:cNvPr>
          <p:cNvCxnSpPr>
            <a:cxnSpLocks/>
          </p:cNvCxnSpPr>
          <p:nvPr/>
        </p:nvCxnSpPr>
        <p:spPr>
          <a:xfrm flipH="1">
            <a:off x="6124006" y="5469930"/>
            <a:ext cx="257509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E627E5-EAC3-43AA-B2AA-02EC0A6D85CB}"/>
              </a:ext>
            </a:extLst>
          </p:cNvPr>
          <p:cNvSpPr txBox="1"/>
          <p:nvPr/>
        </p:nvSpPr>
        <p:spPr>
          <a:xfrm>
            <a:off x="4749872" y="28126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2.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3D48F39-3263-4912-8910-C0EF201D934B}"/>
              </a:ext>
            </a:extLst>
          </p:cNvPr>
          <p:cNvCxnSpPr>
            <a:cxnSpLocks/>
          </p:cNvCxnSpPr>
          <p:nvPr/>
        </p:nvCxnSpPr>
        <p:spPr>
          <a:xfrm>
            <a:off x="3548913" y="3709057"/>
            <a:ext cx="253165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B1F319B-B79B-406C-9D53-37FDE1F8EFED}"/>
              </a:ext>
            </a:extLst>
          </p:cNvPr>
          <p:cNvSpPr txBox="1"/>
          <p:nvPr/>
        </p:nvSpPr>
        <p:spPr>
          <a:xfrm>
            <a:off x="4724560" y="33397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3.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98BA45F-5E0C-4ADD-9BBA-C8D497C4FEC2}"/>
              </a:ext>
            </a:extLst>
          </p:cNvPr>
          <p:cNvCxnSpPr>
            <a:cxnSpLocks/>
          </p:cNvCxnSpPr>
          <p:nvPr/>
        </p:nvCxnSpPr>
        <p:spPr>
          <a:xfrm flipH="1" flipV="1">
            <a:off x="3520907" y="4282138"/>
            <a:ext cx="2535764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7AA86F7-2D58-48A3-95C0-90840ABFF6F1}"/>
              </a:ext>
            </a:extLst>
          </p:cNvPr>
          <p:cNvSpPr txBox="1"/>
          <p:nvPr/>
        </p:nvSpPr>
        <p:spPr>
          <a:xfrm>
            <a:off x="4729794" y="391280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4.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B576832-AD4B-4740-90A1-30E8AFC6E703}"/>
              </a:ext>
            </a:extLst>
          </p:cNvPr>
          <p:cNvCxnSpPr>
            <a:cxnSpLocks/>
          </p:cNvCxnSpPr>
          <p:nvPr/>
        </p:nvCxnSpPr>
        <p:spPr>
          <a:xfrm flipV="1">
            <a:off x="3561680" y="4764966"/>
            <a:ext cx="5198730" cy="338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3D6C500-6D03-4094-A42C-1F12BACBCCA3}"/>
              </a:ext>
            </a:extLst>
          </p:cNvPr>
          <p:cNvSpPr txBox="1"/>
          <p:nvPr/>
        </p:nvSpPr>
        <p:spPr>
          <a:xfrm>
            <a:off x="6176563" y="441255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5.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4B313060-EDAE-4FAE-9023-684C5C9CE5CE}"/>
              </a:ext>
            </a:extLst>
          </p:cNvPr>
          <p:cNvSpPr/>
          <p:nvPr/>
        </p:nvSpPr>
        <p:spPr>
          <a:xfrm>
            <a:off x="10007600" y="5306606"/>
            <a:ext cx="1968810" cy="1346354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Request: </a:t>
            </a:r>
            <a:r>
              <a:rPr lang="en-US" sz="1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validar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JWT</a:t>
            </a:r>
            <a:endParaRPr lang="es-EC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s-EC" sz="1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Send</a:t>
            </a:r>
            <a:r>
              <a:rPr lang="es-EC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JWT.</a:t>
            </a:r>
            <a:b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Response: </a:t>
            </a:r>
            <a:r>
              <a:rPr lang="es-EC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JWT validado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DC54F4A-82FB-465A-B57E-7ACBA5E4F0E4}"/>
              </a:ext>
            </a:extLst>
          </p:cNvPr>
          <p:cNvSpPr/>
          <p:nvPr/>
        </p:nvSpPr>
        <p:spPr>
          <a:xfrm>
            <a:off x="9822104" y="5158018"/>
            <a:ext cx="629398" cy="361837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6.</a:t>
            </a:r>
            <a:endParaRPr lang="es-EC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F0E4AE6-7ABD-4A12-AEC4-9D5CB5B0925A}"/>
              </a:ext>
            </a:extLst>
          </p:cNvPr>
          <p:cNvSpPr txBox="1"/>
          <p:nvPr/>
        </p:nvSpPr>
        <p:spPr>
          <a:xfrm>
            <a:off x="5701936" y="5078388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6.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3D27461D-BBF4-4161-9077-5FFA45AF7BFF}"/>
              </a:ext>
            </a:extLst>
          </p:cNvPr>
          <p:cNvCxnSpPr>
            <a:cxnSpLocks/>
          </p:cNvCxnSpPr>
          <p:nvPr/>
        </p:nvCxnSpPr>
        <p:spPr>
          <a:xfrm>
            <a:off x="6147535" y="6415972"/>
            <a:ext cx="257509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A869D70-614F-48F4-9B99-3A2596C6EFA9}"/>
              </a:ext>
            </a:extLst>
          </p:cNvPr>
          <p:cNvCxnSpPr>
            <a:cxnSpLocks/>
          </p:cNvCxnSpPr>
          <p:nvPr/>
        </p:nvCxnSpPr>
        <p:spPr>
          <a:xfrm flipH="1">
            <a:off x="3528403" y="3157057"/>
            <a:ext cx="25521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39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/>
      <p:bldP spid="34" grpId="0"/>
      <p:bldP spid="36" grpId="0"/>
      <p:bldP spid="38" grpId="0"/>
      <p:bldP spid="40" grpId="0" animBg="1"/>
      <p:bldP spid="41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Man in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Middle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1026" name="Picture 2" descr="https://sucuri.net/es/imagenes/17-sucuri-http-vs-https-ES-diagram(470x292).png">
            <a:extLst>
              <a:ext uri="{FF2B5EF4-FFF2-40B4-BE49-F238E27FC236}">
                <a16:creationId xmlns:a16="http://schemas.microsoft.com/office/drawing/2014/main" id="{6409040B-9D69-4F7F-B326-AAAE7526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3546" r="6214" b="6099"/>
          <a:stretch/>
        </p:blipFill>
        <p:spPr bwMode="auto">
          <a:xfrm>
            <a:off x="919208" y="1457385"/>
            <a:ext cx="6492491" cy="41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C83BBE-26B7-4DBD-80DB-BDCF97DA3D1B}"/>
              </a:ext>
            </a:extLst>
          </p:cNvPr>
          <p:cNvSpPr/>
          <p:nvPr/>
        </p:nvSpPr>
        <p:spPr>
          <a:xfrm>
            <a:off x="2824746" y="5775564"/>
            <a:ext cx="2036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(</a:t>
            </a:r>
            <a:r>
              <a:rPr lang="en-US" sz="1200" dirty="0" err="1"/>
              <a:t>Sucuri</a:t>
            </a:r>
            <a:r>
              <a:rPr lang="en-US" sz="1200" dirty="0"/>
              <a:t> Inc, 2019)</a:t>
            </a:r>
          </a:p>
        </p:txBody>
      </p:sp>
      <p:pic>
        <p:nvPicPr>
          <p:cNvPr id="8" name="Gráfico 7" descr="Equipo">
            <a:extLst>
              <a:ext uri="{FF2B5EF4-FFF2-40B4-BE49-F238E27FC236}">
                <a16:creationId xmlns:a16="http://schemas.microsoft.com/office/drawing/2014/main" id="{50D738EE-91C9-4F02-A0F2-7D4972013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6260" y="2081197"/>
            <a:ext cx="1047739" cy="1047739"/>
          </a:xfrm>
          <a:prstGeom prst="rect">
            <a:avLst/>
          </a:prstGeom>
        </p:spPr>
      </p:pic>
      <p:pic>
        <p:nvPicPr>
          <p:cNvPr id="10" name="Gráfico 9" descr="Equipo">
            <a:extLst>
              <a:ext uri="{FF2B5EF4-FFF2-40B4-BE49-F238E27FC236}">
                <a16:creationId xmlns:a16="http://schemas.microsoft.com/office/drawing/2014/main" id="{016876E8-3611-42B7-8E92-F54DE00D5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6872" y="2081197"/>
            <a:ext cx="1047739" cy="1047739"/>
          </a:xfrm>
          <a:prstGeom prst="rect">
            <a:avLst/>
          </a:prstGeom>
        </p:spPr>
      </p:pic>
      <p:cxnSp>
        <p:nvCxnSpPr>
          <p:cNvPr id="11" name="Conector recto de flecha 10" descr="TCP">
            <a:extLst>
              <a:ext uri="{FF2B5EF4-FFF2-40B4-BE49-F238E27FC236}">
                <a16:creationId xmlns:a16="http://schemas.microsoft.com/office/drawing/2014/main" id="{A25DD2D7-BBF8-451B-8AD9-F64DD832D12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9143999" y="2605067"/>
            <a:ext cx="13128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Equipo">
            <a:extLst>
              <a:ext uri="{FF2B5EF4-FFF2-40B4-BE49-F238E27FC236}">
                <a16:creationId xmlns:a16="http://schemas.microsoft.com/office/drawing/2014/main" id="{55F6221A-8A52-48F9-81A3-2A848AFD5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3381" y="4352875"/>
            <a:ext cx="1047739" cy="1047739"/>
          </a:xfrm>
          <a:prstGeom prst="rect">
            <a:avLst/>
          </a:prstGeom>
        </p:spPr>
      </p:pic>
      <p:pic>
        <p:nvPicPr>
          <p:cNvPr id="14" name="Gráfico 13" descr="Equipo">
            <a:extLst>
              <a:ext uri="{FF2B5EF4-FFF2-40B4-BE49-F238E27FC236}">
                <a16:creationId xmlns:a16="http://schemas.microsoft.com/office/drawing/2014/main" id="{388C6232-7321-4B33-9080-3D8CFB715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6872" y="4352875"/>
            <a:ext cx="1047739" cy="1047739"/>
          </a:xfrm>
          <a:prstGeom prst="rect">
            <a:avLst/>
          </a:prstGeom>
        </p:spPr>
      </p:pic>
      <p:cxnSp>
        <p:nvCxnSpPr>
          <p:cNvPr id="15" name="Conector recto de flecha 14" descr="TCP">
            <a:extLst>
              <a:ext uri="{FF2B5EF4-FFF2-40B4-BE49-F238E27FC236}">
                <a16:creationId xmlns:a16="http://schemas.microsoft.com/office/drawing/2014/main" id="{89BC67A6-CC8B-4F72-95E9-50E522823689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9131120" y="4876745"/>
            <a:ext cx="13257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0ACF910-B83D-4447-85BE-9D01ABD75EDD}"/>
              </a:ext>
            </a:extLst>
          </p:cNvPr>
          <p:cNvCxnSpPr/>
          <p:nvPr/>
        </p:nvCxnSpPr>
        <p:spPr>
          <a:xfrm>
            <a:off x="7611414" y="1457385"/>
            <a:ext cx="0" cy="52009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46C805-C7BF-4806-B5AA-3F75784A2F04}"/>
              </a:ext>
            </a:extLst>
          </p:cNvPr>
          <p:cNvSpPr txBox="1"/>
          <p:nvPr/>
        </p:nvSpPr>
        <p:spPr>
          <a:xfrm>
            <a:off x="9504608" y="224092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TCP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B11B30-1B1D-4A5A-98EA-6B97F2217FE8}"/>
              </a:ext>
            </a:extLst>
          </p:cNvPr>
          <p:cNvSpPr txBox="1"/>
          <p:nvPr/>
        </p:nvSpPr>
        <p:spPr>
          <a:xfrm>
            <a:off x="9271256" y="451260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TCP+TLS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1024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Man in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Middle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331F0D-2B13-49CE-ACC0-02423D7D0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7" r="15865"/>
          <a:stretch/>
        </p:blipFill>
        <p:spPr>
          <a:xfrm>
            <a:off x="9599076" y="1751868"/>
            <a:ext cx="2174176" cy="14736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4798DB-91BA-45DD-AA0D-AC2BE8FB6FB1}"/>
              </a:ext>
            </a:extLst>
          </p:cNvPr>
          <p:cNvSpPr txBox="1"/>
          <p:nvPr/>
        </p:nvSpPr>
        <p:spPr>
          <a:xfrm>
            <a:off x="614721" y="1242601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Inseguro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3AD51C-AD0F-43B8-B18C-AE29599F18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58"/>
          <a:stretch/>
        </p:blipFill>
        <p:spPr>
          <a:xfrm>
            <a:off x="827870" y="1765821"/>
            <a:ext cx="8558125" cy="37103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E98F3C1-DFF2-4A1B-9DE6-4A0830A35998}"/>
              </a:ext>
            </a:extLst>
          </p:cNvPr>
          <p:cNvSpPr/>
          <p:nvPr/>
        </p:nvSpPr>
        <p:spPr>
          <a:xfrm>
            <a:off x="9740745" y="3186908"/>
            <a:ext cx="1927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(Velasco, 2018)</a:t>
            </a:r>
          </a:p>
        </p:txBody>
      </p:sp>
    </p:spTree>
    <p:extLst>
      <p:ext uri="{BB962C8B-B14F-4D97-AF65-F5344CB8AC3E}">
        <p14:creationId xmlns:p14="http://schemas.microsoft.com/office/powerpoint/2010/main" val="354079834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Man in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Middle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331F0D-2B13-49CE-ACC0-02423D7D0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7" r="15865"/>
          <a:stretch/>
        </p:blipFill>
        <p:spPr>
          <a:xfrm>
            <a:off x="9599076" y="1751868"/>
            <a:ext cx="2174176" cy="14736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24798DB-91BA-45DD-AA0D-AC2BE8FB6FB1}"/>
              </a:ext>
            </a:extLst>
          </p:cNvPr>
          <p:cNvSpPr txBox="1"/>
          <p:nvPr/>
        </p:nvSpPr>
        <p:spPr>
          <a:xfrm>
            <a:off x="614721" y="1242601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Seguro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6984EA-6F07-4394-B7B8-1A58440E0898}"/>
              </a:ext>
            </a:extLst>
          </p:cNvPr>
          <p:cNvPicPr/>
          <p:nvPr/>
        </p:nvPicPr>
        <p:blipFill rotWithShape="1">
          <a:blip r:embed="rId4"/>
          <a:srcRect b="15575"/>
          <a:stretch/>
        </p:blipFill>
        <p:spPr>
          <a:xfrm>
            <a:off x="797358" y="1751868"/>
            <a:ext cx="8533077" cy="43398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A0741F-FFA3-4F02-9BB1-D7C0CB867120}"/>
              </a:ext>
            </a:extLst>
          </p:cNvPr>
          <p:cNvSpPr/>
          <p:nvPr/>
        </p:nvSpPr>
        <p:spPr>
          <a:xfrm>
            <a:off x="9637713" y="3186908"/>
            <a:ext cx="1927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(Velasco, 2018)</a:t>
            </a:r>
          </a:p>
        </p:txBody>
      </p:sp>
    </p:spTree>
    <p:extLst>
      <p:ext uri="{BB962C8B-B14F-4D97-AF65-F5344CB8AC3E}">
        <p14:creationId xmlns:p14="http://schemas.microsoft.com/office/powerpoint/2010/main" val="59414247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</a:t>
            </a:r>
            <a:r>
              <a:rPr lang="es-EC" b="1" dirty="0" err="1"/>
              <a:t>Brute</a:t>
            </a:r>
            <a:r>
              <a:rPr lang="es-EC" b="1" dirty="0"/>
              <a:t> </a:t>
            </a:r>
            <a:r>
              <a:rPr lang="es-EC" b="1" dirty="0" err="1"/>
              <a:t>force</a:t>
            </a:r>
            <a:r>
              <a:rPr lang="es-EC" b="1" dirty="0"/>
              <a:t> </a:t>
            </a:r>
            <a:r>
              <a:rPr lang="es-EC" b="1" dirty="0" err="1"/>
              <a:t>attack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69D0E7-1514-47E1-ADFA-34575D0081DD}"/>
              </a:ext>
            </a:extLst>
          </p:cNvPr>
          <p:cNvSpPr/>
          <p:nvPr/>
        </p:nvSpPr>
        <p:spPr>
          <a:xfrm>
            <a:off x="1236372" y="5037408"/>
            <a:ext cx="10637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err="1"/>
              <a:t>hydra</a:t>
            </a:r>
            <a:r>
              <a:rPr lang="es-EC" sz="2000" b="1" dirty="0"/>
              <a:t> 192.168.0.163 https-</a:t>
            </a:r>
            <a:r>
              <a:rPr lang="es-EC" sz="2000" b="1" dirty="0" err="1"/>
              <a:t>form</a:t>
            </a:r>
            <a:r>
              <a:rPr lang="es-EC" sz="2000" b="1" dirty="0"/>
              <a:t>-post "/</a:t>
            </a:r>
            <a:r>
              <a:rPr lang="es-EC" sz="2000" b="1" dirty="0" err="1"/>
              <a:t>login:email</a:t>
            </a:r>
            <a:r>
              <a:rPr lang="es-EC" sz="2000" b="1" dirty="0"/>
              <a:t>=^USER^&amp;</a:t>
            </a:r>
            <a:r>
              <a:rPr lang="es-EC" sz="2000" b="1" dirty="0" err="1"/>
              <a:t>password</a:t>
            </a:r>
            <a:r>
              <a:rPr lang="es-EC" sz="2000" b="1" dirty="0"/>
              <a:t>=^PASS^:</a:t>
            </a:r>
            <a:r>
              <a:rPr lang="es-EC" sz="2000" b="1" dirty="0" err="1"/>
              <a:t>Bad</a:t>
            </a:r>
            <a:r>
              <a:rPr lang="es-EC" sz="2000" b="1" dirty="0"/>
              <a:t> </a:t>
            </a:r>
            <a:r>
              <a:rPr lang="es-EC" sz="2000" b="1" dirty="0" err="1"/>
              <a:t>login</a:t>
            </a:r>
            <a:r>
              <a:rPr lang="es-EC" sz="2000" b="1" dirty="0"/>
              <a:t>" -s 8500 -l edison@eddavidva.com -P /home/</a:t>
            </a:r>
            <a:r>
              <a:rPr lang="es-EC" sz="2000" b="1" dirty="0" err="1"/>
              <a:t>invest</a:t>
            </a:r>
            <a:r>
              <a:rPr lang="es-EC" sz="2000" b="1" dirty="0"/>
              <a:t>/</a:t>
            </a:r>
            <a:r>
              <a:rPr lang="es-EC" sz="2000" b="1" dirty="0" err="1"/>
              <a:t>Documents</a:t>
            </a:r>
            <a:r>
              <a:rPr lang="es-EC" sz="2000" b="1" dirty="0"/>
              <a:t>/</a:t>
            </a:r>
            <a:r>
              <a:rPr lang="es-EC" sz="2000" b="1" dirty="0" err="1"/>
              <a:t>Hack</a:t>
            </a:r>
            <a:r>
              <a:rPr lang="es-EC" sz="2000" b="1" dirty="0"/>
              <a:t>/pass.txt</a:t>
            </a:r>
          </a:p>
        </p:txBody>
      </p:sp>
      <p:pic>
        <p:nvPicPr>
          <p:cNvPr id="1026" name="Picture 2" descr="install hydra on linux debian ubuntu mint">
            <a:extLst>
              <a:ext uri="{FF2B5EF4-FFF2-40B4-BE49-F238E27FC236}">
                <a16:creationId xmlns:a16="http://schemas.microsoft.com/office/drawing/2014/main" id="{FAC742B5-9B61-4C05-AD5A-E016D868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71" y="1749536"/>
            <a:ext cx="4000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2D25CE7-BD27-46CF-AEEB-A84D264B2EA9}"/>
              </a:ext>
            </a:extLst>
          </p:cNvPr>
          <p:cNvSpPr/>
          <p:nvPr/>
        </p:nvSpPr>
        <p:spPr>
          <a:xfrm>
            <a:off x="4566404" y="4045447"/>
            <a:ext cx="2089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(</a:t>
            </a:r>
            <a:r>
              <a:rPr lang="en-US" sz="1200" dirty="0" err="1"/>
              <a:t>Pengs.Win</a:t>
            </a:r>
            <a:r>
              <a:rPr lang="en-US" sz="1200" dirty="0"/>
              <a:t>, 2018)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5B3BCF-42C2-4A6A-80BB-9F0C4961E5DA}"/>
              </a:ext>
            </a:extLst>
          </p:cNvPr>
          <p:cNvSpPr txBox="1"/>
          <p:nvPr/>
        </p:nvSpPr>
        <p:spPr>
          <a:xfrm>
            <a:off x="7049058" y="2398954"/>
            <a:ext cx="240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</a:t>
            </a:r>
            <a:endParaRPr lang="es-EC" sz="5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695747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</a:t>
            </a:r>
            <a:r>
              <a:rPr lang="es-EC" b="1" dirty="0" err="1"/>
              <a:t>Brute</a:t>
            </a:r>
            <a:r>
              <a:rPr lang="es-EC" b="1" dirty="0"/>
              <a:t> </a:t>
            </a:r>
            <a:r>
              <a:rPr lang="es-EC" b="1" dirty="0" err="1"/>
              <a:t>force</a:t>
            </a:r>
            <a:r>
              <a:rPr lang="es-EC" b="1" dirty="0"/>
              <a:t> </a:t>
            </a:r>
            <a:r>
              <a:rPr lang="es-EC" b="1" dirty="0" err="1"/>
              <a:t>attack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3C4553-BBCE-4259-9F1B-814991F3BA0F}"/>
              </a:ext>
            </a:extLst>
          </p:cNvPr>
          <p:cNvSpPr txBox="1"/>
          <p:nvPr/>
        </p:nvSpPr>
        <p:spPr>
          <a:xfrm>
            <a:off x="614721" y="1242601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Inseguro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9983DC-7E1E-4F24-81B9-C31354A6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1585208" y="1765821"/>
            <a:ext cx="9021584" cy="47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289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</a:t>
            </a:r>
            <a:r>
              <a:rPr lang="es-EC" b="1" dirty="0" err="1"/>
              <a:t>Brute</a:t>
            </a:r>
            <a:r>
              <a:rPr lang="es-EC" b="1" dirty="0"/>
              <a:t> </a:t>
            </a:r>
            <a:r>
              <a:rPr lang="es-EC" b="1" dirty="0" err="1"/>
              <a:t>force</a:t>
            </a:r>
            <a:r>
              <a:rPr lang="es-EC" b="1" dirty="0"/>
              <a:t> </a:t>
            </a:r>
            <a:r>
              <a:rPr lang="es-EC" b="1" dirty="0" err="1"/>
              <a:t>attack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3C4553-BBCE-4259-9F1B-814991F3BA0F}"/>
              </a:ext>
            </a:extLst>
          </p:cNvPr>
          <p:cNvSpPr txBox="1"/>
          <p:nvPr/>
        </p:nvSpPr>
        <p:spPr>
          <a:xfrm>
            <a:off x="614721" y="1242601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Seguro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092852-43BB-4F8E-8EBF-6B75B780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06" y="1765821"/>
            <a:ext cx="9062187" cy="4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247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</a:t>
            </a:r>
            <a:r>
              <a:rPr lang="es-EC" b="1" dirty="0" err="1"/>
              <a:t>Impersonation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A56EB8-E1B0-489D-BBB8-7B0C4928F4EF}"/>
              </a:ext>
            </a:extLst>
          </p:cNvPr>
          <p:cNvSpPr txBox="1"/>
          <p:nvPr/>
        </p:nvSpPr>
        <p:spPr>
          <a:xfrm>
            <a:off x="614721" y="1242601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Inseguro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5E3D7C-9828-47CE-A466-B9827161694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894" b="3143"/>
          <a:stretch/>
        </p:blipFill>
        <p:spPr bwMode="auto">
          <a:xfrm>
            <a:off x="2399762" y="1765821"/>
            <a:ext cx="7392476" cy="4776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5819675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Agenda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1905000"/>
            <a:ext cx="9405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sz="4000" dirty="0"/>
              <a:t> Problema</a:t>
            </a:r>
          </a:p>
          <a:p>
            <a:pPr marL="342900" indent="-342900">
              <a:buAutoNum type="arabicPeriod"/>
            </a:pPr>
            <a:r>
              <a:rPr lang="es-EC" sz="4000" dirty="0"/>
              <a:t> Objetivos</a:t>
            </a:r>
          </a:p>
          <a:p>
            <a:pPr marL="342900" indent="-342900">
              <a:buAutoNum type="arabicPeriod"/>
            </a:pPr>
            <a:r>
              <a:rPr lang="es-EC" sz="4000" dirty="0"/>
              <a:t> Análisis y diseño</a:t>
            </a:r>
          </a:p>
          <a:p>
            <a:pPr marL="342900" indent="-342900">
              <a:buAutoNum type="arabicPeriod"/>
            </a:pPr>
            <a:r>
              <a:rPr lang="es-EC" sz="4000" dirty="0"/>
              <a:t> Desarrollo y pruebas</a:t>
            </a:r>
          </a:p>
          <a:p>
            <a:pPr marL="342900" indent="-342900">
              <a:buAutoNum type="arabicPeriod"/>
            </a:pPr>
            <a:r>
              <a:rPr lang="es-EC" sz="4000" dirty="0"/>
              <a:t> Conclusiones y 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5474702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Pruebas – </a:t>
            </a:r>
            <a:r>
              <a:rPr lang="es-EC" b="1" dirty="0" err="1"/>
              <a:t>Impersonation</a:t>
            </a:r>
            <a:r>
              <a:rPr lang="es-EC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A56EB8-E1B0-489D-BBB8-7B0C4928F4EF}"/>
              </a:ext>
            </a:extLst>
          </p:cNvPr>
          <p:cNvSpPr txBox="1"/>
          <p:nvPr/>
        </p:nvSpPr>
        <p:spPr>
          <a:xfrm>
            <a:off x="614721" y="1242601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Escenario</a:t>
            </a: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s-EC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Seguro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62DC2B-8F56-4D7A-97A9-548F475355D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0" b="1521"/>
          <a:stretch/>
        </p:blipFill>
        <p:spPr bwMode="auto">
          <a:xfrm>
            <a:off x="1751243" y="1765821"/>
            <a:ext cx="6903359" cy="4699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67203B-796C-43CF-AFE6-360FD6EE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191" y="2930496"/>
            <a:ext cx="2358420" cy="23584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B223D3-9868-4B5E-AAB0-53C58576E43B}"/>
              </a:ext>
            </a:extLst>
          </p:cNvPr>
          <p:cNvSpPr/>
          <p:nvPr/>
        </p:nvSpPr>
        <p:spPr>
          <a:xfrm>
            <a:off x="9280843" y="5288916"/>
            <a:ext cx="1920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/>
              <a:t>Fuente: (Ramesh, 2018)</a:t>
            </a:r>
          </a:p>
        </p:txBody>
      </p:sp>
    </p:spTree>
    <p:extLst>
      <p:ext uri="{BB962C8B-B14F-4D97-AF65-F5344CB8AC3E}">
        <p14:creationId xmlns:p14="http://schemas.microsoft.com/office/powerpoint/2010/main" val="2836185478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1536174"/>
            <a:ext cx="9405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/>
              <a:t>Conclusiones y trabajos futuros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5919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Conclusiones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1B7AD5-E5B5-435B-9DB0-3A3386B5BEC0}"/>
              </a:ext>
            </a:extLst>
          </p:cNvPr>
          <p:cNvSpPr/>
          <p:nvPr/>
        </p:nvSpPr>
        <p:spPr>
          <a:xfrm>
            <a:off x="1236370" y="1264555"/>
            <a:ext cx="101136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OAuth 2.0.  es el protocolo más utilizado para el proceso de autorización en aplicaciones y ecosistemas IoT.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Dentro de los ataques mas comunes están Man-in-</a:t>
            </a:r>
            <a:r>
              <a:rPr lang="es-EC" sz="2200" dirty="0" err="1"/>
              <a:t>the</a:t>
            </a:r>
            <a:r>
              <a:rPr lang="es-EC" sz="2200" dirty="0"/>
              <a:t>-</a:t>
            </a:r>
            <a:r>
              <a:rPr lang="es-EC" sz="2200" dirty="0" err="1"/>
              <a:t>Middle</a:t>
            </a:r>
            <a:r>
              <a:rPr lang="es-EC" sz="2200" dirty="0"/>
              <a:t>, </a:t>
            </a:r>
            <a:r>
              <a:rPr lang="es-EC" sz="2200" dirty="0" err="1"/>
              <a:t>Brute</a:t>
            </a:r>
            <a:r>
              <a:rPr lang="es-EC" sz="2200" dirty="0"/>
              <a:t> </a:t>
            </a:r>
            <a:r>
              <a:rPr lang="es-EC" sz="2200" dirty="0" err="1"/>
              <a:t>Force</a:t>
            </a:r>
            <a:r>
              <a:rPr lang="es-EC" sz="2200" dirty="0"/>
              <a:t> </a:t>
            </a:r>
            <a:r>
              <a:rPr lang="es-EC" sz="2200" dirty="0" err="1"/>
              <a:t>Attack</a:t>
            </a:r>
            <a:r>
              <a:rPr lang="es-EC" sz="2200" dirty="0"/>
              <a:t> e </a:t>
            </a:r>
            <a:r>
              <a:rPr lang="es-EC" sz="2200" dirty="0" err="1"/>
              <a:t>Impersonation</a:t>
            </a:r>
            <a:r>
              <a:rPr lang="es-EC" sz="2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OAuth 2.0 es considerado en la actualidad uno de los métodos más seguros para la autorización de acceso a cualquier tipo de recursos.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El mecanismo de </a:t>
            </a:r>
            <a:r>
              <a:rPr lang="es-EC" sz="2200" dirty="0" err="1"/>
              <a:t>Proof</a:t>
            </a:r>
            <a:r>
              <a:rPr lang="es-EC" sz="2200" dirty="0"/>
              <a:t> </a:t>
            </a:r>
            <a:r>
              <a:rPr lang="es-EC" sz="2200" dirty="0" err="1"/>
              <a:t>of</a:t>
            </a:r>
            <a:r>
              <a:rPr lang="es-EC" sz="2200" dirty="0"/>
              <a:t> </a:t>
            </a:r>
            <a:r>
              <a:rPr lang="es-EC" sz="2200" dirty="0" err="1"/>
              <a:t>Possession</a:t>
            </a:r>
            <a:r>
              <a:rPr lang="es-EC" sz="2200" dirty="0"/>
              <a:t> juntamente con OAuth 2.0., brindan un middleware de seguridad para la verificación del JWT.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Con la implementación de certificados SSL y </a:t>
            </a:r>
            <a:r>
              <a:rPr lang="es-EC" sz="2200" dirty="0" err="1"/>
              <a:t>BCrypt</a:t>
            </a:r>
            <a:r>
              <a:rPr lang="es-EC" sz="2200" dirty="0"/>
              <a:t>, y mediante pruebas de concepto se logró evidenciar la mitigación de vulnerabilidades causadas por Man-in-</a:t>
            </a:r>
            <a:r>
              <a:rPr lang="es-EC" sz="2200" dirty="0" err="1"/>
              <a:t>the</a:t>
            </a:r>
            <a:r>
              <a:rPr lang="es-EC" sz="2200" dirty="0"/>
              <a:t>-</a:t>
            </a:r>
            <a:r>
              <a:rPr lang="es-EC" sz="2200" dirty="0" err="1"/>
              <a:t>Middle</a:t>
            </a:r>
            <a:r>
              <a:rPr lang="es-EC" sz="2200" dirty="0"/>
              <a:t>, </a:t>
            </a:r>
            <a:r>
              <a:rPr lang="es-EC" sz="2200" dirty="0" err="1"/>
              <a:t>Brute</a:t>
            </a:r>
            <a:r>
              <a:rPr lang="es-EC" sz="2200" dirty="0"/>
              <a:t> </a:t>
            </a:r>
            <a:r>
              <a:rPr lang="es-EC" sz="2200" dirty="0" err="1"/>
              <a:t>Force</a:t>
            </a:r>
            <a:r>
              <a:rPr lang="es-EC" sz="2200" dirty="0"/>
              <a:t> </a:t>
            </a:r>
            <a:r>
              <a:rPr lang="es-EC" sz="2200" dirty="0" err="1"/>
              <a:t>Attack</a:t>
            </a:r>
            <a:r>
              <a:rPr lang="es-EC" sz="2200" dirty="0"/>
              <a:t> e </a:t>
            </a:r>
            <a:r>
              <a:rPr lang="es-EC" sz="2200" dirty="0" err="1"/>
              <a:t>Impersonation</a:t>
            </a:r>
            <a:r>
              <a:rPr lang="es-EC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71303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Trabajos futuros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BEB75E8-5B95-4836-89E6-DE98C8A789A6}"/>
              </a:ext>
            </a:extLst>
          </p:cNvPr>
          <p:cNvSpPr/>
          <p:nvPr/>
        </p:nvSpPr>
        <p:spPr>
          <a:xfrm>
            <a:off x="1481070" y="4545360"/>
            <a:ext cx="53447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600" dirty="0"/>
              <a:t>Implementar un sistema de comunicación entre el bróker y los dispositivos IoT con su capa de 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C2CD218B-F832-45FA-AAD3-8DA44DFBE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19364" r="5785" b="16197"/>
          <a:stretch/>
        </p:blipFill>
        <p:spPr bwMode="auto">
          <a:xfrm>
            <a:off x="7756430" y="1609865"/>
            <a:ext cx="3228304" cy="14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FBB1ACE-DEE5-4C01-80A2-24C9F12043B7}"/>
              </a:ext>
            </a:extLst>
          </p:cNvPr>
          <p:cNvSpPr/>
          <p:nvPr/>
        </p:nvSpPr>
        <p:spPr>
          <a:xfrm>
            <a:off x="1481071" y="1903601"/>
            <a:ext cx="53447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600" dirty="0"/>
              <a:t>Analizar, diseñar y desarrollar un </a:t>
            </a:r>
            <a:r>
              <a:rPr lang="es-EC" sz="2600" dirty="0" err="1"/>
              <a:t>frontend</a:t>
            </a:r>
            <a:r>
              <a:rPr lang="es-EC" sz="2600" dirty="0"/>
              <a:t>.</a:t>
            </a:r>
          </a:p>
        </p:txBody>
      </p:sp>
      <p:pic>
        <p:nvPicPr>
          <p:cNvPr id="1030" name="Picture 6" descr="Iotban4">
            <a:extLst>
              <a:ext uri="{FF2B5EF4-FFF2-40B4-BE49-F238E27FC236}">
                <a16:creationId xmlns:a16="http://schemas.microsoft.com/office/drawing/2014/main" id="{21219F18-C99F-4405-92FB-B4AEF8C8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51" y="4406575"/>
            <a:ext cx="3320861" cy="184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227962-E61C-4B7F-B842-0270B215852B}"/>
              </a:ext>
            </a:extLst>
          </p:cNvPr>
          <p:cNvSpPr/>
          <p:nvPr/>
        </p:nvSpPr>
        <p:spPr>
          <a:xfrm>
            <a:off x="8275567" y="3091289"/>
            <a:ext cx="21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/>
              <a:t>Fuente: (</a:t>
            </a:r>
            <a:r>
              <a:rPr lang="es-EC" sz="1200" dirty="0" err="1"/>
              <a:t>Posicionate</a:t>
            </a:r>
            <a:r>
              <a:rPr lang="es-EC" sz="1200" dirty="0"/>
              <a:t>, 2019)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3F7D40-947D-4617-8DA7-9990C78481A6}"/>
              </a:ext>
            </a:extLst>
          </p:cNvPr>
          <p:cNvSpPr/>
          <p:nvPr/>
        </p:nvSpPr>
        <p:spPr>
          <a:xfrm>
            <a:off x="8425810" y="6253804"/>
            <a:ext cx="2015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dirty="0"/>
              <a:t>Fuente: (</a:t>
            </a:r>
            <a:r>
              <a:rPr lang="es-EC" sz="1200" dirty="0" err="1"/>
              <a:t>Proydesa</a:t>
            </a:r>
            <a:r>
              <a:rPr lang="es-EC" sz="1200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321915653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1931830" y="2767280"/>
            <a:ext cx="940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P</a:t>
            </a:r>
            <a:r>
              <a:rPr lang="es-EC" sz="8000" b="1" dirty="0" err="1"/>
              <a:t>reguntas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42410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2767280"/>
            <a:ext cx="940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/>
              <a:t>Problema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6184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F4714E9-ECD6-49E2-9D43-B66345D4DF6C}"/>
              </a:ext>
            </a:extLst>
          </p:cNvPr>
          <p:cNvSpPr/>
          <p:nvPr/>
        </p:nvSpPr>
        <p:spPr>
          <a:xfrm>
            <a:off x="8233871" y="1463040"/>
            <a:ext cx="3208314" cy="158964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Dispositivos IoT con recursos limitados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/>
              <a:t>Falta de seguridad por parte de los fabricantes</a:t>
            </a:r>
          </a:p>
          <a:p>
            <a:pPr algn="ctr"/>
            <a:endParaRPr lang="es-EC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Problema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8FACB59-88FA-427F-8D64-3C1BBA90DE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2009" r="6756" b="12559"/>
          <a:stretch/>
        </p:blipFill>
        <p:spPr bwMode="auto">
          <a:xfrm>
            <a:off x="1275008" y="1159097"/>
            <a:ext cx="6503832" cy="4546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E572A18-5F58-4423-9FC7-023FD9C4E1AA}"/>
              </a:ext>
            </a:extLst>
          </p:cNvPr>
          <p:cNvSpPr/>
          <p:nvPr/>
        </p:nvSpPr>
        <p:spPr>
          <a:xfrm>
            <a:off x="1356116" y="5663061"/>
            <a:ext cx="6595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Fuente: (IoT </a:t>
            </a:r>
            <a:r>
              <a:rPr lang="es-EC" sz="1200" dirty="0" err="1"/>
              <a:t>World</a:t>
            </a:r>
            <a:r>
              <a:rPr lang="es-EC" sz="1200" dirty="0"/>
              <a:t> Online, 2018)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B10796F-2D46-41F3-9D7A-667475E7953D}"/>
              </a:ext>
            </a:extLst>
          </p:cNvPr>
          <p:cNvCxnSpPr>
            <a:cxnSpLocks/>
          </p:cNvCxnSpPr>
          <p:nvPr/>
        </p:nvCxnSpPr>
        <p:spPr>
          <a:xfrm>
            <a:off x="9859636" y="3149826"/>
            <a:ext cx="0" cy="75247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CDA8F76-7797-49D2-8CF5-7FAEB89AB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" t="1887" r="5424" b="11199"/>
          <a:stretch/>
        </p:blipFill>
        <p:spPr>
          <a:xfrm>
            <a:off x="7951685" y="3999436"/>
            <a:ext cx="3877364" cy="237560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A78A2F4-D9B4-41AF-8214-DDC59AC0859B}"/>
              </a:ext>
            </a:extLst>
          </p:cNvPr>
          <p:cNvSpPr/>
          <p:nvPr/>
        </p:nvSpPr>
        <p:spPr>
          <a:xfrm>
            <a:off x="8603086" y="5246853"/>
            <a:ext cx="2498503" cy="1109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3E981A-BCDD-4F7D-8BD8-3D79A3E96EF6}"/>
              </a:ext>
            </a:extLst>
          </p:cNvPr>
          <p:cNvSpPr/>
          <p:nvPr/>
        </p:nvSpPr>
        <p:spPr>
          <a:xfrm>
            <a:off x="6577554" y="5854458"/>
            <a:ext cx="221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Seguridad en la autenticación de un ecosistema IoT</a:t>
            </a:r>
          </a:p>
        </p:txBody>
      </p:sp>
    </p:spTree>
    <p:extLst>
      <p:ext uri="{BB962C8B-B14F-4D97-AF65-F5344CB8AC3E}">
        <p14:creationId xmlns:p14="http://schemas.microsoft.com/office/powerpoint/2010/main" val="3730322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2767280"/>
            <a:ext cx="940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/>
              <a:t>Objetivos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7557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pPr algn="r"/>
            <a:r>
              <a:rPr lang="es-EC" b="1" dirty="0"/>
              <a:t>Objetivo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CEEF25-64CF-4B92-B079-1B18A5E8AEC7}"/>
              </a:ext>
            </a:extLst>
          </p:cNvPr>
          <p:cNvSpPr txBox="1"/>
          <p:nvPr/>
        </p:nvSpPr>
        <p:spPr>
          <a:xfrm flipH="1">
            <a:off x="694265" y="1524040"/>
            <a:ext cx="376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Framework</a:t>
            </a:r>
            <a:r>
              <a:rPr lang="es-419" sz="2200" b="1" dirty="0"/>
              <a:t> de Seguridad</a:t>
            </a:r>
            <a:endParaRPr lang="es-EC" sz="22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3443A5C-591B-4EA8-99F4-2E051CD3F1B2}"/>
              </a:ext>
            </a:extLst>
          </p:cNvPr>
          <p:cNvSpPr/>
          <p:nvPr/>
        </p:nvSpPr>
        <p:spPr>
          <a:xfrm>
            <a:off x="1161771" y="5556150"/>
            <a:ext cx="211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Fuente: (Fernandez, 2019)</a:t>
            </a:r>
          </a:p>
        </p:txBody>
      </p:sp>
      <p:pic>
        <p:nvPicPr>
          <p:cNvPr id="17" name="Imagen 19">
            <a:extLst>
              <a:ext uri="{FF2B5EF4-FFF2-40B4-BE49-F238E27FC236}">
                <a16:creationId xmlns:a16="http://schemas.microsoft.com/office/drawing/2014/main" id="{6F43247F-6629-4BB5-B87A-17C408FBD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10" y="3360048"/>
            <a:ext cx="2195576" cy="1452955"/>
          </a:xfrm>
          <a:prstGeom prst="rect">
            <a:avLst/>
          </a:prstGeom>
        </p:spPr>
      </p:pic>
      <p:pic>
        <p:nvPicPr>
          <p:cNvPr id="18" name="Imagen 21">
            <a:extLst>
              <a:ext uri="{FF2B5EF4-FFF2-40B4-BE49-F238E27FC236}">
                <a16:creationId xmlns:a16="http://schemas.microsoft.com/office/drawing/2014/main" id="{18160057-A38E-4266-BB62-F13D77BDB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56" y="1693812"/>
            <a:ext cx="3154478" cy="2356357"/>
          </a:xfrm>
          <a:prstGeom prst="rect">
            <a:avLst/>
          </a:prstGeom>
        </p:spPr>
      </p:pic>
      <p:pic>
        <p:nvPicPr>
          <p:cNvPr id="19" name="Imagen 23">
            <a:extLst>
              <a:ext uri="{FF2B5EF4-FFF2-40B4-BE49-F238E27FC236}">
                <a16:creationId xmlns:a16="http://schemas.microsoft.com/office/drawing/2014/main" id="{4A920816-B378-4C9C-BB0F-7A8B78F57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17" y="4907936"/>
            <a:ext cx="3105417" cy="1850425"/>
          </a:xfrm>
          <a:prstGeom prst="rect">
            <a:avLst/>
          </a:prstGeom>
        </p:spPr>
      </p:pic>
      <p:pic>
        <p:nvPicPr>
          <p:cNvPr id="20" name="Imagen 27">
            <a:extLst>
              <a:ext uri="{FF2B5EF4-FFF2-40B4-BE49-F238E27FC236}">
                <a16:creationId xmlns:a16="http://schemas.microsoft.com/office/drawing/2014/main" id="{3BAAF676-0F09-43C0-BC53-48F1C41F1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4" y="3061488"/>
            <a:ext cx="2544603" cy="2173818"/>
          </a:xfrm>
          <a:prstGeom prst="rect">
            <a:avLst/>
          </a:prstGeom>
        </p:spPr>
      </p:pic>
      <p:pic>
        <p:nvPicPr>
          <p:cNvPr id="21" name="Imagen 25">
            <a:extLst>
              <a:ext uri="{FF2B5EF4-FFF2-40B4-BE49-F238E27FC236}">
                <a16:creationId xmlns:a16="http://schemas.microsoft.com/office/drawing/2014/main" id="{9204E391-287F-4572-BD25-E033869B2E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14526" b="7890"/>
          <a:stretch/>
        </p:blipFill>
        <p:spPr>
          <a:xfrm>
            <a:off x="3037429" y="2225844"/>
            <a:ext cx="985581" cy="140775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C5B476B-E98C-4002-A62B-5849EC8CDE9B}"/>
              </a:ext>
            </a:extLst>
          </p:cNvPr>
          <p:cNvSpPr txBox="1"/>
          <p:nvPr/>
        </p:nvSpPr>
        <p:spPr>
          <a:xfrm flipH="1">
            <a:off x="5822064" y="1308596"/>
            <a:ext cx="1777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200" b="1" dirty="0"/>
              <a:t>OAuth 2.0</a:t>
            </a:r>
            <a:endParaRPr lang="es-EC" sz="22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88D0F2C-3F71-4300-9A43-B29429061389}"/>
              </a:ext>
            </a:extLst>
          </p:cNvPr>
          <p:cNvSpPr txBox="1"/>
          <p:nvPr/>
        </p:nvSpPr>
        <p:spPr>
          <a:xfrm flipH="1">
            <a:off x="9633310" y="2828260"/>
            <a:ext cx="2195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200" b="1" dirty="0"/>
              <a:t>Autenticación</a:t>
            </a:r>
            <a:endParaRPr lang="es-EC" sz="22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E7A386-E390-4826-8DD4-8A471F5D4B00}"/>
              </a:ext>
            </a:extLst>
          </p:cNvPr>
          <p:cNvSpPr txBox="1"/>
          <p:nvPr/>
        </p:nvSpPr>
        <p:spPr>
          <a:xfrm flipH="1">
            <a:off x="5437527" y="4435385"/>
            <a:ext cx="2318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200" b="1" dirty="0"/>
              <a:t>Ecosistema IoT</a:t>
            </a:r>
            <a:endParaRPr lang="es-EC" sz="2200" b="1" dirty="0"/>
          </a:p>
        </p:txBody>
      </p:sp>
      <p:sp>
        <p:nvSpPr>
          <p:cNvPr id="25" name="Flecha: circular 24">
            <a:extLst>
              <a:ext uri="{FF2B5EF4-FFF2-40B4-BE49-F238E27FC236}">
                <a16:creationId xmlns:a16="http://schemas.microsoft.com/office/drawing/2014/main" id="{499CD3F6-6917-420E-AB86-C28E4937CE7F}"/>
              </a:ext>
            </a:extLst>
          </p:cNvPr>
          <p:cNvSpPr/>
          <p:nvPr/>
        </p:nvSpPr>
        <p:spPr>
          <a:xfrm rot="17836740">
            <a:off x="3827730" y="2999387"/>
            <a:ext cx="1956816" cy="195681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528282"/>
              <a:gd name="adj5" fmla="val 135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6" name="Flecha: circular 25">
            <a:extLst>
              <a:ext uri="{FF2B5EF4-FFF2-40B4-BE49-F238E27FC236}">
                <a16:creationId xmlns:a16="http://schemas.microsoft.com/office/drawing/2014/main" id="{10027633-F6EA-4DE0-9C65-D574E7D256BF}"/>
              </a:ext>
            </a:extLst>
          </p:cNvPr>
          <p:cNvSpPr/>
          <p:nvPr/>
        </p:nvSpPr>
        <p:spPr>
          <a:xfrm rot="20449622">
            <a:off x="7769017" y="2964031"/>
            <a:ext cx="1871842" cy="18718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528282"/>
              <a:gd name="adj5" fmla="val 140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Flecha: circular 26">
            <a:extLst>
              <a:ext uri="{FF2B5EF4-FFF2-40B4-BE49-F238E27FC236}">
                <a16:creationId xmlns:a16="http://schemas.microsoft.com/office/drawing/2014/main" id="{CB8566CB-11AD-4BF7-9704-99ED716ACEB9}"/>
              </a:ext>
            </a:extLst>
          </p:cNvPr>
          <p:cNvSpPr/>
          <p:nvPr/>
        </p:nvSpPr>
        <p:spPr>
          <a:xfrm rot="5661898">
            <a:off x="7890350" y="4185432"/>
            <a:ext cx="1871842" cy="18718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528282"/>
              <a:gd name="adj5" fmla="val 140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663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Objetivos Específicos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1350498" y="1300090"/>
            <a:ext cx="101541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C" sz="3200" dirty="0"/>
              <a:t>Identificar soluciones de autenticación existentes y modelos de seguridad para dispositivos IoT.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C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C" sz="3200" dirty="0"/>
              <a:t>Desarrollar un framework de seguridad para la autenticación de dispositivos IoT.</a:t>
            </a:r>
          </a:p>
          <a:p>
            <a:pPr algn="just"/>
            <a:endParaRPr lang="es-EC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C" sz="3200" dirty="0"/>
              <a:t>Validar el framework de seguridad.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95725415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B655D-6C4C-422E-95D1-F4543822CB30}"/>
              </a:ext>
            </a:extLst>
          </p:cNvPr>
          <p:cNvSpPr txBox="1"/>
          <p:nvPr/>
        </p:nvSpPr>
        <p:spPr>
          <a:xfrm>
            <a:off x="2099255" y="2767280"/>
            <a:ext cx="940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/>
              <a:t>Análisis y diseño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638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7C0C-69B4-4BD7-A1EC-100C7A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pPr algn="r"/>
            <a:r>
              <a:rPr lang="es-EC" b="1"/>
              <a:t>SCRUM 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8EEE0-0D59-4015-A0DA-8E597AA3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131493"/>
            <a:ext cx="1909971" cy="492617"/>
          </a:xfrm>
          <a:prstGeom prst="rect">
            <a:avLst/>
          </a:prstGeom>
        </p:spPr>
      </p:pic>
      <p:pic>
        <p:nvPicPr>
          <p:cNvPr id="6" name="Imagen 5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2FA83DF0-8997-423F-8D4F-30DBD980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3616563"/>
            <a:ext cx="9311426" cy="310994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A39EBC-0D8B-472E-BC37-1A625D41BB4D}"/>
              </a:ext>
            </a:extLst>
          </p:cNvPr>
          <p:cNvSpPr txBox="1"/>
          <p:nvPr/>
        </p:nvSpPr>
        <p:spPr>
          <a:xfrm>
            <a:off x="2099255" y="4528121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Backlog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C4D9A4-D8B5-4774-999B-6520F35EB922}"/>
              </a:ext>
            </a:extLst>
          </p:cNvPr>
          <p:cNvSpPr txBox="1"/>
          <p:nvPr/>
        </p:nvSpPr>
        <p:spPr>
          <a:xfrm>
            <a:off x="4505458" y="5697952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sprint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F9091B-66B1-4C85-B106-53EEBDA0B66D}"/>
              </a:ext>
            </a:extLst>
          </p:cNvPr>
          <p:cNvSpPr txBox="1"/>
          <p:nvPr/>
        </p:nvSpPr>
        <p:spPr>
          <a:xfrm>
            <a:off x="7637173" y="5267458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Sprint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F504E6-0C0C-4D96-963E-FD23E0CD2601}"/>
              </a:ext>
            </a:extLst>
          </p:cNvPr>
          <p:cNvSpPr txBox="1"/>
          <p:nvPr/>
        </p:nvSpPr>
        <p:spPr>
          <a:xfrm>
            <a:off x="9820658" y="5697952"/>
            <a:ext cx="147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Entregable</a:t>
            </a: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E2195A3-5F5D-4FAC-9BEE-CAF1A22408D4}"/>
              </a:ext>
            </a:extLst>
          </p:cNvPr>
          <p:cNvPicPr/>
          <p:nvPr/>
        </p:nvPicPr>
        <p:blipFill rotWithShape="1">
          <a:blip r:embed="rId4"/>
          <a:srcRect r="66766" b="8900"/>
          <a:stretch/>
        </p:blipFill>
        <p:spPr>
          <a:xfrm>
            <a:off x="4835680" y="447392"/>
            <a:ext cx="3831801" cy="4209865"/>
          </a:xfrm>
          <a:prstGeom prst="rect">
            <a:avLst/>
          </a:prstGeom>
        </p:spPr>
      </p:pic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AA5AF19E-C79A-4541-9547-F0BC9335FE65}"/>
              </a:ext>
            </a:extLst>
          </p:cNvPr>
          <p:cNvCxnSpPr>
            <a:cxnSpLocks/>
          </p:cNvCxnSpPr>
          <p:nvPr/>
        </p:nvCxnSpPr>
        <p:spPr>
          <a:xfrm flipV="1">
            <a:off x="2859109" y="2552325"/>
            <a:ext cx="1873539" cy="1832327"/>
          </a:xfrm>
          <a:prstGeom prst="curvedConnector3">
            <a:avLst>
              <a:gd name="adj1" fmla="val 50000"/>
            </a:avLst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817B938E-1C00-4D08-993E-0F7D370B4AB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95878" y="779591"/>
            <a:ext cx="5429250" cy="2828925"/>
          </a:xfrm>
          <a:prstGeom prst="rect">
            <a:avLst/>
          </a:prstGeom>
        </p:spPr>
      </p:pic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36B7BE81-6EF5-48FF-8118-9AED79A75079}"/>
              </a:ext>
            </a:extLst>
          </p:cNvPr>
          <p:cNvCxnSpPr>
            <a:stCxn id="9" idx="0"/>
            <a:endCxn id="25" idx="2"/>
          </p:cNvCxnSpPr>
          <p:nvPr/>
        </p:nvCxnSpPr>
        <p:spPr>
          <a:xfrm rot="5400000" flipH="1" flipV="1">
            <a:off x="4912985" y="4100434"/>
            <a:ext cx="2089436" cy="1105600"/>
          </a:xfrm>
          <a:prstGeom prst="curvedConnector3">
            <a:avLst/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25A9C8D3-FE63-4C6E-A97A-0FDB4FA62B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20" t="46415" r="24639"/>
          <a:stretch/>
        </p:blipFill>
        <p:spPr>
          <a:xfrm>
            <a:off x="3381375" y="342582"/>
            <a:ext cx="5429249" cy="3304398"/>
          </a:xfrm>
          <a:prstGeom prst="rect">
            <a:avLst/>
          </a:prstGeom>
        </p:spPr>
      </p:pic>
      <p:cxnSp>
        <p:nvCxnSpPr>
          <p:cNvPr id="32" name="Conector: curvado 31">
            <a:extLst>
              <a:ext uri="{FF2B5EF4-FFF2-40B4-BE49-F238E27FC236}">
                <a16:creationId xmlns:a16="http://schemas.microsoft.com/office/drawing/2014/main" id="{12E6E89E-8975-4248-88A7-F64ADA950114}"/>
              </a:ext>
            </a:extLst>
          </p:cNvPr>
          <p:cNvCxnSpPr>
            <a:stCxn id="10" idx="0"/>
            <a:endCxn id="28" idx="2"/>
          </p:cNvCxnSpPr>
          <p:nvPr/>
        </p:nvCxnSpPr>
        <p:spPr>
          <a:xfrm rot="16200000" flipV="1">
            <a:off x="6272069" y="3470911"/>
            <a:ext cx="1620478" cy="1972615"/>
          </a:xfrm>
          <a:prstGeom prst="curvedConnector3">
            <a:avLst/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check list">
            <a:extLst>
              <a:ext uri="{FF2B5EF4-FFF2-40B4-BE49-F238E27FC236}">
                <a16:creationId xmlns:a16="http://schemas.microsoft.com/office/drawing/2014/main" id="{6E1882E7-EE0E-4636-9F61-3E7A30E5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4" y="92734"/>
            <a:ext cx="2539175" cy="35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B8921DF0-D319-4C08-96AD-A3F6D1A66080}"/>
              </a:ext>
            </a:extLst>
          </p:cNvPr>
          <p:cNvCxnSpPr>
            <a:cxnSpLocks/>
            <a:endCxn id="1026" idx="3"/>
          </p:cNvCxnSpPr>
          <p:nvPr/>
        </p:nvCxnSpPr>
        <p:spPr>
          <a:xfrm rot="10800000">
            <a:off x="7237120" y="1850626"/>
            <a:ext cx="3924367" cy="3847327"/>
          </a:xfrm>
          <a:prstGeom prst="curvedConnector3">
            <a:avLst>
              <a:gd name="adj1" fmla="val 50000"/>
            </a:avLst>
          </a:prstGeom>
          <a:ln w="38100">
            <a:solidFill>
              <a:srgbClr val="66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>
            <a:extLst>
              <a:ext uri="{FF2B5EF4-FFF2-40B4-BE49-F238E27FC236}">
                <a16:creationId xmlns:a16="http://schemas.microsoft.com/office/drawing/2014/main" id="{5552F303-5099-4CCE-A7F7-474724D35711}"/>
              </a:ext>
            </a:extLst>
          </p:cNvPr>
          <p:cNvPicPr/>
          <p:nvPr/>
        </p:nvPicPr>
        <p:blipFill rotWithShape="1">
          <a:blip r:embed="rId4"/>
          <a:srcRect r="66766" b="8900"/>
          <a:stretch/>
        </p:blipFill>
        <p:spPr>
          <a:xfrm>
            <a:off x="1101892" y="1404391"/>
            <a:ext cx="1905916" cy="20084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8994642E-C529-45D6-9228-07C6B1D9F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764" y="1495253"/>
            <a:ext cx="3012264" cy="1570439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6411CA0-855C-4711-BBA6-6F33C26215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92" y="1594214"/>
            <a:ext cx="3024644" cy="184197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853E1EC-53A1-4AB6-8691-597E66E2D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5820" y="1495253"/>
            <a:ext cx="1586201" cy="2200091"/>
          </a:xfrm>
          <a:prstGeom prst="rect">
            <a:avLst/>
          </a:prstGeom>
        </p:spPr>
      </p:pic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25A3418-0490-4FF8-AA79-577C449D4CC0}"/>
              </a:ext>
            </a:extLst>
          </p:cNvPr>
          <p:cNvCxnSpPr>
            <a:stCxn id="8" idx="0"/>
            <a:endCxn id="41" idx="2"/>
          </p:cNvCxnSpPr>
          <p:nvPr/>
        </p:nvCxnSpPr>
        <p:spPr>
          <a:xfrm flipH="1" flipV="1">
            <a:off x="2054850" y="3412791"/>
            <a:ext cx="1064076" cy="111533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96A350B-E02A-4C8B-AC42-091A7812CEAB}"/>
              </a:ext>
            </a:extLst>
          </p:cNvPr>
          <p:cNvCxnSpPr>
            <a:cxnSpLocks/>
            <a:endCxn id="40" idx="2"/>
          </p:cNvCxnSpPr>
          <p:nvPr/>
        </p:nvCxnSpPr>
        <p:spPr>
          <a:xfrm flipH="1" flipV="1">
            <a:off x="5235896" y="3065692"/>
            <a:ext cx="165326" cy="265780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F15C47A-7C0A-48B2-B40D-87CBC4B3BBAC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8068615" y="3436188"/>
            <a:ext cx="606599" cy="17353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AAB09CE-3F5D-43E8-B4DA-13ACCD556B69}"/>
              </a:ext>
            </a:extLst>
          </p:cNvPr>
          <p:cNvCxnSpPr>
            <a:cxnSpLocks/>
            <a:stCxn id="11" idx="0"/>
            <a:endCxn id="43" idx="2"/>
          </p:cNvCxnSpPr>
          <p:nvPr/>
        </p:nvCxnSpPr>
        <p:spPr>
          <a:xfrm flipV="1">
            <a:off x="10557715" y="3695344"/>
            <a:ext cx="511206" cy="200260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17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Defensa">
      <a:dk1>
        <a:srgbClr val="262626"/>
      </a:dk1>
      <a:lt1>
        <a:sysClr val="window" lastClr="FFFFFF"/>
      </a:lt1>
      <a:dk2>
        <a:srgbClr val="666666"/>
      </a:dk2>
      <a:lt2>
        <a:srgbClr val="D2D2D2"/>
      </a:lt2>
      <a:accent1>
        <a:srgbClr val="00703C"/>
      </a:accent1>
      <a:accent2>
        <a:srgbClr val="00703C"/>
      </a:accent2>
      <a:accent3>
        <a:srgbClr val="00703C"/>
      </a:accent3>
      <a:accent4>
        <a:srgbClr val="00703C"/>
      </a:accent4>
      <a:accent5>
        <a:srgbClr val="00703C"/>
      </a:accent5>
      <a:accent6>
        <a:srgbClr val="00703C"/>
      </a:accent6>
      <a:hlink>
        <a:srgbClr val="00703C"/>
      </a:hlink>
      <a:folHlink>
        <a:srgbClr val="00703C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1136</TotalTime>
  <Words>502</Words>
  <Application>Microsoft Office PowerPoint</Application>
  <PresentationFormat>Panorámica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Espiral</vt:lpstr>
      <vt:lpstr>DEPARTAMENTO DE CIENCIAS DE LA COMPUTACIÓN</vt:lpstr>
      <vt:lpstr>Agenda</vt:lpstr>
      <vt:lpstr>Presentación de PowerPoint</vt:lpstr>
      <vt:lpstr>Problema</vt:lpstr>
      <vt:lpstr>Presentación de PowerPoint</vt:lpstr>
      <vt:lpstr>Objetivo General</vt:lpstr>
      <vt:lpstr>Objetivos Específicos</vt:lpstr>
      <vt:lpstr>Presentación de PowerPoint</vt:lpstr>
      <vt:lpstr>SCRUM </vt:lpstr>
      <vt:lpstr>Casos de uso</vt:lpstr>
      <vt:lpstr>Presentación de PowerPoint</vt:lpstr>
      <vt:lpstr>Arquitectura del framework</vt:lpstr>
      <vt:lpstr>Pruebas – Man in the Middle </vt:lpstr>
      <vt:lpstr>Pruebas – Man in the Middle </vt:lpstr>
      <vt:lpstr>Pruebas – Man in the Middle </vt:lpstr>
      <vt:lpstr>Pruebas – Brute force attack </vt:lpstr>
      <vt:lpstr>Pruebas – Brute force attack </vt:lpstr>
      <vt:lpstr>Pruebas – Brute force attack </vt:lpstr>
      <vt:lpstr>Pruebas – Impersonation </vt:lpstr>
      <vt:lpstr>Pruebas – Impersonation </vt:lpstr>
      <vt:lpstr>Presentación de PowerPoint</vt:lpstr>
      <vt:lpstr>Conclusiones</vt:lpstr>
      <vt:lpstr>Trabajos futuros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DE LA COMPUTACIÓN</dc:title>
  <dc:creator>David</dc:creator>
  <cp:lastModifiedBy>David</cp:lastModifiedBy>
  <cp:revision>87</cp:revision>
  <dcterms:created xsi:type="dcterms:W3CDTF">2019-06-29T22:17:14Z</dcterms:created>
  <dcterms:modified xsi:type="dcterms:W3CDTF">2019-07-24T01:08:51Z</dcterms:modified>
</cp:coreProperties>
</file>