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Lst>
  <p:notesMasterIdLst>
    <p:notesMasterId r:id="rId34"/>
  </p:notesMasterIdLst>
  <p:handoutMasterIdLst>
    <p:handoutMasterId r:id="rId35"/>
  </p:handoutMasterIdLst>
  <p:sldIdLst>
    <p:sldId id="259" r:id="rId2"/>
    <p:sldId id="331" r:id="rId3"/>
    <p:sldId id="332" r:id="rId4"/>
    <p:sldId id="333" r:id="rId5"/>
    <p:sldId id="335" r:id="rId6"/>
    <p:sldId id="336" r:id="rId7"/>
    <p:sldId id="337" r:id="rId8"/>
    <p:sldId id="338" r:id="rId9"/>
    <p:sldId id="340" r:id="rId10"/>
    <p:sldId id="339" r:id="rId11"/>
    <p:sldId id="341" r:id="rId12"/>
    <p:sldId id="342" r:id="rId13"/>
    <p:sldId id="344" r:id="rId14"/>
    <p:sldId id="346" r:id="rId15"/>
    <p:sldId id="350" r:id="rId16"/>
    <p:sldId id="347" r:id="rId17"/>
    <p:sldId id="348" r:id="rId18"/>
    <p:sldId id="349" r:id="rId19"/>
    <p:sldId id="343" r:id="rId20"/>
    <p:sldId id="351" r:id="rId21"/>
    <p:sldId id="352" r:id="rId22"/>
    <p:sldId id="353" r:id="rId23"/>
    <p:sldId id="354" r:id="rId24"/>
    <p:sldId id="355" r:id="rId25"/>
    <p:sldId id="356" r:id="rId26"/>
    <p:sldId id="357" r:id="rId27"/>
    <p:sldId id="358" r:id="rId28"/>
    <p:sldId id="360" r:id="rId29"/>
    <p:sldId id="361" r:id="rId30"/>
    <p:sldId id="359" r:id="rId31"/>
    <p:sldId id="362" r:id="rId32"/>
    <p:sldId id="334" r:id="rId33"/>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a:srgbClr val="D7F9F3"/>
    <a:srgbClr val="A50021"/>
    <a:srgbClr val="008000"/>
    <a:srgbClr val="9EB4CA"/>
    <a:srgbClr val="BECDDC"/>
    <a:srgbClr val="B0CA7C"/>
    <a:srgbClr val="439AD5"/>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84" autoAdjust="0"/>
  </p:normalViewPr>
  <p:slideViewPr>
    <p:cSldViewPr>
      <p:cViewPr varScale="1">
        <p:scale>
          <a:sx n="57" d="100"/>
          <a:sy n="57" d="100"/>
        </p:scale>
        <p:origin x="696" y="48"/>
      </p:cViewPr>
      <p:guideLst>
        <p:guide orient="horz" pos="2160"/>
        <p:guide pos="3840"/>
      </p:guideLst>
    </p:cSldViewPr>
  </p:slideViewPr>
  <p:notesTextViewPr>
    <p:cViewPr>
      <p:scale>
        <a:sx n="1" d="1"/>
        <a:sy n="1" d="1"/>
      </p:scale>
      <p:origin x="0" y="0"/>
    </p:cViewPr>
  </p:notesTextViewPr>
  <p:notesViewPr>
    <p:cSldViewPr>
      <p:cViewPr varScale="1">
        <p:scale>
          <a:sx n="66" d="100"/>
          <a:sy n="66" d="100"/>
        </p:scale>
        <p:origin x="31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23/7/2019</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23/7/2019</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a:t>
            </a:fld>
            <a:endParaRPr lang="es-EC"/>
          </a:p>
        </p:txBody>
      </p:sp>
    </p:spTree>
    <p:extLst>
      <p:ext uri="{BB962C8B-B14F-4D97-AF65-F5344CB8AC3E}">
        <p14:creationId xmlns:p14="http://schemas.microsoft.com/office/powerpoint/2010/main" val="183472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10</a:t>
            </a:fld>
            <a:endParaRPr lang="es-EC"/>
          </a:p>
        </p:txBody>
      </p:sp>
    </p:spTree>
    <p:extLst>
      <p:ext uri="{BB962C8B-B14F-4D97-AF65-F5344CB8AC3E}">
        <p14:creationId xmlns:p14="http://schemas.microsoft.com/office/powerpoint/2010/main" val="166061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11</a:t>
            </a:fld>
            <a:endParaRPr lang="es-EC"/>
          </a:p>
        </p:txBody>
      </p:sp>
    </p:spTree>
    <p:extLst>
      <p:ext uri="{BB962C8B-B14F-4D97-AF65-F5344CB8AC3E}">
        <p14:creationId xmlns:p14="http://schemas.microsoft.com/office/powerpoint/2010/main" val="89186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12</a:t>
            </a:fld>
            <a:endParaRPr lang="es-EC"/>
          </a:p>
        </p:txBody>
      </p:sp>
    </p:spTree>
    <p:extLst>
      <p:ext uri="{BB962C8B-B14F-4D97-AF65-F5344CB8AC3E}">
        <p14:creationId xmlns:p14="http://schemas.microsoft.com/office/powerpoint/2010/main" val="378492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13</a:t>
            </a:fld>
            <a:endParaRPr lang="es-EC"/>
          </a:p>
        </p:txBody>
      </p:sp>
    </p:spTree>
    <p:extLst>
      <p:ext uri="{BB962C8B-B14F-4D97-AF65-F5344CB8AC3E}">
        <p14:creationId xmlns:p14="http://schemas.microsoft.com/office/powerpoint/2010/main" val="154600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14</a:t>
            </a:fld>
            <a:endParaRPr lang="es-EC"/>
          </a:p>
        </p:txBody>
      </p:sp>
    </p:spTree>
    <p:extLst>
      <p:ext uri="{BB962C8B-B14F-4D97-AF65-F5344CB8AC3E}">
        <p14:creationId xmlns:p14="http://schemas.microsoft.com/office/powerpoint/2010/main" val="2448698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15</a:t>
            </a:fld>
            <a:endParaRPr lang="es-EC"/>
          </a:p>
        </p:txBody>
      </p:sp>
    </p:spTree>
    <p:extLst>
      <p:ext uri="{BB962C8B-B14F-4D97-AF65-F5344CB8AC3E}">
        <p14:creationId xmlns:p14="http://schemas.microsoft.com/office/powerpoint/2010/main" val="178003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16</a:t>
            </a:fld>
            <a:endParaRPr lang="es-EC"/>
          </a:p>
        </p:txBody>
      </p:sp>
    </p:spTree>
    <p:extLst>
      <p:ext uri="{BB962C8B-B14F-4D97-AF65-F5344CB8AC3E}">
        <p14:creationId xmlns:p14="http://schemas.microsoft.com/office/powerpoint/2010/main" val="839024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17</a:t>
            </a:fld>
            <a:endParaRPr lang="es-EC"/>
          </a:p>
        </p:txBody>
      </p:sp>
    </p:spTree>
    <p:extLst>
      <p:ext uri="{BB962C8B-B14F-4D97-AF65-F5344CB8AC3E}">
        <p14:creationId xmlns:p14="http://schemas.microsoft.com/office/powerpoint/2010/main" val="104503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18</a:t>
            </a:fld>
            <a:endParaRPr lang="es-EC"/>
          </a:p>
        </p:txBody>
      </p:sp>
    </p:spTree>
    <p:extLst>
      <p:ext uri="{BB962C8B-B14F-4D97-AF65-F5344CB8AC3E}">
        <p14:creationId xmlns:p14="http://schemas.microsoft.com/office/powerpoint/2010/main" val="4267307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19</a:t>
            </a:fld>
            <a:endParaRPr lang="es-EC"/>
          </a:p>
        </p:txBody>
      </p:sp>
    </p:spTree>
    <p:extLst>
      <p:ext uri="{BB962C8B-B14F-4D97-AF65-F5344CB8AC3E}">
        <p14:creationId xmlns:p14="http://schemas.microsoft.com/office/powerpoint/2010/main" val="326787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a:t>
            </a:fld>
            <a:endParaRPr lang="es-EC"/>
          </a:p>
        </p:txBody>
      </p:sp>
    </p:spTree>
    <p:extLst>
      <p:ext uri="{BB962C8B-B14F-4D97-AF65-F5344CB8AC3E}">
        <p14:creationId xmlns:p14="http://schemas.microsoft.com/office/powerpoint/2010/main" val="177081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20</a:t>
            </a:fld>
            <a:endParaRPr lang="es-EC"/>
          </a:p>
        </p:txBody>
      </p:sp>
    </p:spTree>
    <p:extLst>
      <p:ext uri="{BB962C8B-B14F-4D97-AF65-F5344CB8AC3E}">
        <p14:creationId xmlns:p14="http://schemas.microsoft.com/office/powerpoint/2010/main" val="168612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21</a:t>
            </a:fld>
            <a:endParaRPr lang="es-EC"/>
          </a:p>
        </p:txBody>
      </p:sp>
    </p:spTree>
    <p:extLst>
      <p:ext uri="{BB962C8B-B14F-4D97-AF65-F5344CB8AC3E}">
        <p14:creationId xmlns:p14="http://schemas.microsoft.com/office/powerpoint/2010/main" val="314415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22</a:t>
            </a:fld>
            <a:endParaRPr lang="es-EC"/>
          </a:p>
        </p:txBody>
      </p:sp>
    </p:spTree>
    <p:extLst>
      <p:ext uri="{BB962C8B-B14F-4D97-AF65-F5344CB8AC3E}">
        <p14:creationId xmlns:p14="http://schemas.microsoft.com/office/powerpoint/2010/main" val="96270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23</a:t>
            </a:fld>
            <a:endParaRPr lang="es-EC"/>
          </a:p>
        </p:txBody>
      </p:sp>
    </p:spTree>
    <p:extLst>
      <p:ext uri="{BB962C8B-B14F-4D97-AF65-F5344CB8AC3E}">
        <p14:creationId xmlns:p14="http://schemas.microsoft.com/office/powerpoint/2010/main" val="110088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24</a:t>
            </a:fld>
            <a:endParaRPr lang="es-EC"/>
          </a:p>
        </p:txBody>
      </p:sp>
    </p:spTree>
    <p:extLst>
      <p:ext uri="{BB962C8B-B14F-4D97-AF65-F5344CB8AC3E}">
        <p14:creationId xmlns:p14="http://schemas.microsoft.com/office/powerpoint/2010/main" val="1531601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25</a:t>
            </a:fld>
            <a:endParaRPr lang="es-EC"/>
          </a:p>
        </p:txBody>
      </p:sp>
    </p:spTree>
    <p:extLst>
      <p:ext uri="{BB962C8B-B14F-4D97-AF65-F5344CB8AC3E}">
        <p14:creationId xmlns:p14="http://schemas.microsoft.com/office/powerpoint/2010/main" val="1551594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26</a:t>
            </a:fld>
            <a:endParaRPr lang="es-EC"/>
          </a:p>
        </p:txBody>
      </p:sp>
    </p:spTree>
    <p:extLst>
      <p:ext uri="{BB962C8B-B14F-4D97-AF65-F5344CB8AC3E}">
        <p14:creationId xmlns:p14="http://schemas.microsoft.com/office/powerpoint/2010/main" val="3522824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27</a:t>
            </a:fld>
            <a:endParaRPr lang="es-EC"/>
          </a:p>
        </p:txBody>
      </p:sp>
    </p:spTree>
    <p:extLst>
      <p:ext uri="{BB962C8B-B14F-4D97-AF65-F5344CB8AC3E}">
        <p14:creationId xmlns:p14="http://schemas.microsoft.com/office/powerpoint/2010/main" val="3909109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28</a:t>
            </a:fld>
            <a:endParaRPr lang="es-EC"/>
          </a:p>
        </p:txBody>
      </p:sp>
    </p:spTree>
    <p:extLst>
      <p:ext uri="{BB962C8B-B14F-4D97-AF65-F5344CB8AC3E}">
        <p14:creationId xmlns:p14="http://schemas.microsoft.com/office/powerpoint/2010/main" val="690403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29</a:t>
            </a:fld>
            <a:endParaRPr lang="es-EC"/>
          </a:p>
        </p:txBody>
      </p:sp>
    </p:spTree>
    <p:extLst>
      <p:ext uri="{BB962C8B-B14F-4D97-AF65-F5344CB8AC3E}">
        <p14:creationId xmlns:p14="http://schemas.microsoft.com/office/powerpoint/2010/main" val="223977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a:t>
            </a:fld>
            <a:endParaRPr lang="es-EC"/>
          </a:p>
        </p:txBody>
      </p:sp>
    </p:spTree>
    <p:extLst>
      <p:ext uri="{BB962C8B-B14F-4D97-AF65-F5344CB8AC3E}">
        <p14:creationId xmlns:p14="http://schemas.microsoft.com/office/powerpoint/2010/main" val="1616461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30</a:t>
            </a:fld>
            <a:endParaRPr lang="es-EC"/>
          </a:p>
        </p:txBody>
      </p:sp>
    </p:spTree>
    <p:extLst>
      <p:ext uri="{BB962C8B-B14F-4D97-AF65-F5344CB8AC3E}">
        <p14:creationId xmlns:p14="http://schemas.microsoft.com/office/powerpoint/2010/main" val="4179319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31</a:t>
            </a:fld>
            <a:endParaRPr lang="es-EC"/>
          </a:p>
        </p:txBody>
      </p:sp>
    </p:spTree>
    <p:extLst>
      <p:ext uri="{BB962C8B-B14F-4D97-AF65-F5344CB8AC3E}">
        <p14:creationId xmlns:p14="http://schemas.microsoft.com/office/powerpoint/2010/main" val="996896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32</a:t>
            </a:fld>
            <a:endParaRPr lang="es-EC"/>
          </a:p>
        </p:txBody>
      </p:sp>
    </p:spTree>
    <p:extLst>
      <p:ext uri="{BB962C8B-B14F-4D97-AF65-F5344CB8AC3E}">
        <p14:creationId xmlns:p14="http://schemas.microsoft.com/office/powerpoint/2010/main" val="8170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4</a:t>
            </a:fld>
            <a:endParaRPr lang="es-EC"/>
          </a:p>
        </p:txBody>
      </p:sp>
    </p:spTree>
    <p:extLst>
      <p:ext uri="{BB962C8B-B14F-4D97-AF65-F5344CB8AC3E}">
        <p14:creationId xmlns:p14="http://schemas.microsoft.com/office/powerpoint/2010/main" val="426135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5</a:t>
            </a:fld>
            <a:endParaRPr lang="es-EC"/>
          </a:p>
        </p:txBody>
      </p:sp>
    </p:spTree>
    <p:extLst>
      <p:ext uri="{BB962C8B-B14F-4D97-AF65-F5344CB8AC3E}">
        <p14:creationId xmlns:p14="http://schemas.microsoft.com/office/powerpoint/2010/main" val="185387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6</a:t>
            </a:fld>
            <a:endParaRPr lang="es-EC"/>
          </a:p>
        </p:txBody>
      </p:sp>
    </p:spTree>
    <p:extLst>
      <p:ext uri="{BB962C8B-B14F-4D97-AF65-F5344CB8AC3E}">
        <p14:creationId xmlns:p14="http://schemas.microsoft.com/office/powerpoint/2010/main" val="403630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7</a:t>
            </a:fld>
            <a:endParaRPr lang="es-EC"/>
          </a:p>
        </p:txBody>
      </p:sp>
    </p:spTree>
    <p:extLst>
      <p:ext uri="{BB962C8B-B14F-4D97-AF65-F5344CB8AC3E}">
        <p14:creationId xmlns:p14="http://schemas.microsoft.com/office/powerpoint/2010/main" val="264633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8</a:t>
            </a:fld>
            <a:endParaRPr lang="es-EC"/>
          </a:p>
        </p:txBody>
      </p:sp>
    </p:spTree>
    <p:extLst>
      <p:ext uri="{BB962C8B-B14F-4D97-AF65-F5344CB8AC3E}">
        <p14:creationId xmlns:p14="http://schemas.microsoft.com/office/powerpoint/2010/main" val="127402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9</a:t>
            </a:fld>
            <a:endParaRPr lang="es-EC"/>
          </a:p>
        </p:txBody>
      </p:sp>
    </p:spTree>
    <p:extLst>
      <p:ext uri="{BB962C8B-B14F-4D97-AF65-F5344CB8AC3E}">
        <p14:creationId xmlns:p14="http://schemas.microsoft.com/office/powerpoint/2010/main" val="4081098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618"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054646" y="692696"/>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2000" kern="0"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2000" b="1" dirty="0" smtClean="0">
                <a:solidFill>
                  <a:srgbClr val="000000"/>
                </a:solidFill>
                <a:latin typeface="Times New Roman" panose="02020603050405020304" pitchFamily="18" charset="0"/>
                <a:cs typeface="Times New Roman" panose="02020603050405020304" pitchFamily="18" charset="0"/>
              </a:rPr>
              <a:t>CARRERA DE INGENIERÍA EN FINANZAS Y AUDITORÍA C.P.A.</a:t>
            </a:r>
          </a:p>
          <a:p>
            <a:pPr marL="0" indent="0" algn="ctr">
              <a:buNone/>
            </a:pPr>
            <a:endParaRPr lang="es-EC" sz="20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2000" b="1" dirty="0" smtClean="0">
                <a:solidFill>
                  <a:srgbClr val="000000"/>
                </a:solidFill>
                <a:latin typeface="Times New Roman" panose="02020603050405020304" pitchFamily="18" charset="0"/>
                <a:cs typeface="Times New Roman" panose="02020603050405020304" pitchFamily="18" charset="0"/>
              </a:rPr>
              <a:t>TRABAJO DE TITULACIÓN, PREVIO A LA OBTENCIÓN DEL TÍTULO DE </a:t>
            </a:r>
            <a:r>
              <a:rPr lang="es-EC" sz="2000" b="1" dirty="0" smtClean="0">
                <a:solidFill>
                  <a:srgbClr val="000000"/>
                </a:solidFill>
                <a:latin typeface="Times New Roman" panose="02020603050405020304" pitchFamily="18" charset="0"/>
                <a:cs typeface="Times New Roman" panose="02020603050405020304" pitchFamily="18" charset="0"/>
              </a:rPr>
              <a:t>INGENIERA </a:t>
            </a:r>
            <a:r>
              <a:rPr lang="es-EC" sz="2000" b="1" dirty="0" smtClean="0">
                <a:solidFill>
                  <a:srgbClr val="000000"/>
                </a:solidFill>
                <a:latin typeface="Times New Roman" panose="02020603050405020304" pitchFamily="18" charset="0"/>
                <a:cs typeface="Times New Roman" panose="02020603050405020304" pitchFamily="18" charset="0"/>
              </a:rPr>
              <a:t>EN FINANZAS – CONTADOR PÚBLICO AUDITOR</a:t>
            </a:r>
          </a:p>
          <a:p>
            <a:pPr marL="0" indent="0" algn="ctr">
              <a:buNone/>
            </a:pPr>
            <a:r>
              <a:rPr lang="es-EC" sz="2000" b="1" dirty="0" smtClean="0">
                <a:solidFill>
                  <a:srgbClr val="000000"/>
                </a:solidFill>
                <a:latin typeface="Times New Roman" panose="02020603050405020304" pitchFamily="18" charset="0"/>
                <a:cs typeface="Times New Roman" panose="02020603050405020304" pitchFamily="18" charset="0"/>
              </a:rPr>
              <a:t>AUTOR:</a:t>
            </a:r>
          </a:p>
          <a:p>
            <a:pPr marL="0" indent="0" algn="ctr">
              <a:buNone/>
            </a:pPr>
            <a:r>
              <a:rPr lang="es-EC" sz="2000" b="1" dirty="0" smtClean="0">
                <a:solidFill>
                  <a:srgbClr val="000000"/>
                </a:solidFill>
                <a:latin typeface="Times New Roman" panose="02020603050405020304" pitchFamily="18" charset="0"/>
                <a:cs typeface="Times New Roman" panose="02020603050405020304" pitchFamily="18" charset="0"/>
              </a:rPr>
              <a:t>MEJÍA GAIBOR, NATHALI PAMELA</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
            </a:r>
            <a:br>
              <a:rPr lang="es-EC" sz="1800" b="1" dirty="0" smtClean="0">
                <a:solidFill>
                  <a:srgbClr val="000000"/>
                </a:solidFill>
                <a:latin typeface="Times New Roman" panose="02020603050405020304" pitchFamily="18" charset="0"/>
                <a:cs typeface="Times New Roman" panose="02020603050405020304" pitchFamily="18" charset="0"/>
              </a:rPr>
            </a:br>
            <a:r>
              <a:rPr lang="es-EC" sz="2000" b="1" dirty="0" smtClean="0">
                <a:solidFill>
                  <a:srgbClr val="000000"/>
                </a:solidFill>
                <a:latin typeface="Times New Roman" panose="02020603050405020304" pitchFamily="18" charset="0"/>
                <a:cs typeface="Times New Roman" panose="02020603050405020304" pitchFamily="18" charset="0"/>
              </a:rPr>
              <a:t>TEMA: </a:t>
            </a:r>
            <a:r>
              <a:rPr lang="es-ES" sz="2000" b="1" dirty="0" smtClean="0">
                <a:solidFill>
                  <a:srgbClr val="000000"/>
                </a:solidFill>
                <a:latin typeface="Times New Roman" panose="02020603050405020304" pitchFamily="18" charset="0"/>
                <a:cs typeface="Times New Roman" panose="02020603050405020304" pitchFamily="18" charset="0"/>
              </a:rPr>
              <a:t>DETERMINANTES DEL ACCESO AL CRÉDITO EN EL ECUADOR</a:t>
            </a:r>
          </a:p>
          <a:p>
            <a:pPr marL="0" indent="0" algn="ctr">
              <a:buNone/>
            </a:pPr>
            <a:endParaRPr lang="es-EC"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2000" b="1" dirty="0">
                <a:solidFill>
                  <a:srgbClr val="000000"/>
                </a:solidFill>
                <a:latin typeface="Times New Roman" panose="02020603050405020304" pitchFamily="18" charset="0"/>
                <a:cs typeface="Times New Roman" panose="02020603050405020304" pitchFamily="18" charset="0"/>
              </a:rPr>
              <a:t>DIRECTORA: </a:t>
            </a:r>
            <a:endParaRPr lang="es-EC" sz="20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2000" b="1" dirty="0" smtClean="0">
                <a:solidFill>
                  <a:srgbClr val="000000"/>
                </a:solidFill>
                <a:latin typeface="Times New Roman" panose="02020603050405020304" pitchFamily="18" charset="0"/>
                <a:cs typeface="Times New Roman" panose="02020603050405020304" pitchFamily="18" charset="0"/>
              </a:rPr>
              <a:t>ING</a:t>
            </a:r>
            <a:r>
              <a:rPr lang="es-EC" sz="2000" b="1" dirty="0">
                <a:solidFill>
                  <a:srgbClr val="000000"/>
                </a:solidFill>
                <a:latin typeface="Times New Roman" panose="02020603050405020304" pitchFamily="18" charset="0"/>
                <a:cs typeface="Times New Roman" panose="02020603050405020304" pitchFamily="18" charset="0"/>
              </a:rPr>
              <a:t>. GALARZA TORRES, SANDRA PATRICIA</a:t>
            </a: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9" name="Rectángulo 8"/>
          <p:cNvSpPr/>
          <p:nvPr/>
        </p:nvSpPr>
        <p:spPr>
          <a:xfrm>
            <a:off x="4367014" y="1037928"/>
            <a:ext cx="3380221" cy="461665"/>
          </a:xfrm>
          <a:prstGeom prst="rect">
            <a:avLst/>
          </a:prstGeom>
        </p:spPr>
        <p:txBody>
          <a:bodyPr wrap="none">
            <a:spAutoFit/>
          </a:bodyPr>
          <a:lstStyle/>
          <a:p>
            <a:r>
              <a:rPr lang="es-EC" sz="2400" b="1" dirty="0" smtClean="0">
                <a:solidFill>
                  <a:schemeClr val="accent2"/>
                </a:solidFill>
                <a:latin typeface="Calibri" panose="020F0502020204030204" pitchFamily="34" charset="0"/>
                <a:cs typeface="Calibri" panose="020F0502020204030204" pitchFamily="34" charset="0"/>
              </a:rPr>
              <a:t>ANÁLISIS EXPLORATORIO</a:t>
            </a:r>
          </a:p>
        </p:txBody>
      </p:sp>
      <p:sp>
        <p:nvSpPr>
          <p:cNvPr id="10" name="Rectángulo 9"/>
          <p:cNvSpPr/>
          <p:nvPr/>
        </p:nvSpPr>
        <p:spPr>
          <a:xfrm>
            <a:off x="622598" y="1628800"/>
            <a:ext cx="10009112" cy="369332"/>
          </a:xfrm>
          <a:prstGeom prst="rect">
            <a:avLst/>
          </a:prstGeom>
        </p:spPr>
        <p:txBody>
          <a:bodyPr wrap="square">
            <a:spAutoFit/>
          </a:bodyPr>
          <a:lstStyle/>
          <a:p>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Distancia </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de </a:t>
            </a:r>
            <a:r>
              <a:rPr lang="es-EC"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Mahalanobis</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se identificaron un total 784 casos atípicos o </a:t>
            </a: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extremos.</a:t>
            </a:r>
            <a:endParaRPr lang="es-EC" dirty="0">
              <a:solidFill>
                <a:schemeClr val="bg2">
                  <a:lumMod val="10000"/>
                </a:schemeClr>
              </a:solidFill>
              <a:latin typeface="Calibri" panose="020F0502020204030204" pitchFamily="34" charset="0"/>
              <a:cs typeface="Calibri" panose="020F0502020204030204" pitchFamily="34" charset="0"/>
            </a:endParaRPr>
          </a:p>
        </p:txBody>
      </p:sp>
      <p:cxnSp>
        <p:nvCxnSpPr>
          <p:cNvPr id="17" name="Straight Connector 26"/>
          <p:cNvCxnSpPr/>
          <p:nvPr/>
        </p:nvCxnSpPr>
        <p:spPr>
          <a:xfrm>
            <a:off x="622598" y="2060848"/>
            <a:ext cx="10513168"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 name="Tabla 14"/>
          <p:cNvGraphicFramePr>
            <a:graphicFrameLocks noGrp="1"/>
          </p:cNvGraphicFramePr>
          <p:nvPr>
            <p:extLst>
              <p:ext uri="{D42A27DB-BD31-4B8C-83A1-F6EECF244321}">
                <p14:modId xmlns:p14="http://schemas.microsoft.com/office/powerpoint/2010/main" val="892751583"/>
              </p:ext>
            </p:extLst>
          </p:nvPr>
        </p:nvGraphicFramePr>
        <p:xfrm>
          <a:off x="968055" y="2718212"/>
          <a:ext cx="4391660" cy="2176780"/>
        </p:xfrm>
        <a:graphic>
          <a:graphicData uri="http://schemas.openxmlformats.org/drawingml/2006/table">
            <a:tbl>
              <a:tblPr firstRow="1" firstCol="1" bandRow="1"/>
              <a:tblGrid>
                <a:gridCol w="1092835">
                  <a:extLst>
                    <a:ext uri="{9D8B030D-6E8A-4147-A177-3AD203B41FA5}">
                      <a16:colId xmlns:a16="http://schemas.microsoft.com/office/drawing/2014/main" val="1273598288"/>
                    </a:ext>
                  </a:extLst>
                </a:gridCol>
                <a:gridCol w="542290">
                  <a:extLst>
                    <a:ext uri="{9D8B030D-6E8A-4147-A177-3AD203B41FA5}">
                      <a16:colId xmlns:a16="http://schemas.microsoft.com/office/drawing/2014/main" val="3995588146"/>
                    </a:ext>
                  </a:extLst>
                </a:gridCol>
                <a:gridCol w="584200">
                  <a:extLst>
                    <a:ext uri="{9D8B030D-6E8A-4147-A177-3AD203B41FA5}">
                      <a16:colId xmlns:a16="http://schemas.microsoft.com/office/drawing/2014/main" val="3320489695"/>
                    </a:ext>
                  </a:extLst>
                </a:gridCol>
                <a:gridCol w="698500">
                  <a:extLst>
                    <a:ext uri="{9D8B030D-6E8A-4147-A177-3AD203B41FA5}">
                      <a16:colId xmlns:a16="http://schemas.microsoft.com/office/drawing/2014/main" val="3787801267"/>
                    </a:ext>
                  </a:extLst>
                </a:gridCol>
                <a:gridCol w="678180">
                  <a:extLst>
                    <a:ext uri="{9D8B030D-6E8A-4147-A177-3AD203B41FA5}">
                      <a16:colId xmlns:a16="http://schemas.microsoft.com/office/drawing/2014/main" val="2012460461"/>
                    </a:ext>
                  </a:extLst>
                </a:gridCol>
                <a:gridCol w="795655">
                  <a:extLst>
                    <a:ext uri="{9D8B030D-6E8A-4147-A177-3AD203B41FA5}">
                      <a16:colId xmlns:a16="http://schemas.microsoft.com/office/drawing/2014/main" val="2737117776"/>
                    </a:ext>
                  </a:extLst>
                </a:gridCol>
              </a:tblGrid>
              <a:tr h="386715">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Desviación estándar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785662"/>
                  </a:ext>
                </a:extLst>
              </a:tr>
              <a:tr h="243205">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575813"/>
                  </a:ext>
                </a:extLst>
              </a:tr>
              <a:tr h="386715">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Ingresos del hogar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533,3036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544,08148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450471"/>
                  </a:ext>
                </a:extLst>
              </a:tr>
              <a:tr h="386715">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del hogar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2804,24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511,1982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362,53185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742030"/>
                  </a:ext>
                </a:extLst>
              </a:tr>
              <a:tr h="386715">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Número de Personas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153907"/>
                  </a:ext>
                </a:extLst>
              </a:tr>
              <a:tr h="386715">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Estabilidad laboral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290031"/>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2899832242"/>
              </p:ext>
            </p:extLst>
          </p:nvPr>
        </p:nvGraphicFramePr>
        <p:xfrm>
          <a:off x="6455246" y="2598563"/>
          <a:ext cx="4824537" cy="2871028"/>
        </p:xfrm>
        <a:graphic>
          <a:graphicData uri="http://schemas.openxmlformats.org/drawingml/2006/table">
            <a:tbl>
              <a:tblPr firstRow="1" firstCol="1" bandRow="1"/>
              <a:tblGrid>
                <a:gridCol w="1131599">
                  <a:extLst>
                    <a:ext uri="{9D8B030D-6E8A-4147-A177-3AD203B41FA5}">
                      <a16:colId xmlns:a16="http://schemas.microsoft.com/office/drawing/2014/main" val="1374104942"/>
                    </a:ext>
                  </a:extLst>
                </a:gridCol>
                <a:gridCol w="551673">
                  <a:extLst>
                    <a:ext uri="{9D8B030D-6E8A-4147-A177-3AD203B41FA5}">
                      <a16:colId xmlns:a16="http://schemas.microsoft.com/office/drawing/2014/main" val="3358432779"/>
                    </a:ext>
                  </a:extLst>
                </a:gridCol>
                <a:gridCol w="664684">
                  <a:extLst>
                    <a:ext uri="{9D8B030D-6E8A-4147-A177-3AD203B41FA5}">
                      <a16:colId xmlns:a16="http://schemas.microsoft.com/office/drawing/2014/main" val="1169262135"/>
                    </a:ext>
                  </a:extLst>
                </a:gridCol>
                <a:gridCol w="805948">
                  <a:extLst>
                    <a:ext uri="{9D8B030D-6E8A-4147-A177-3AD203B41FA5}">
                      <a16:colId xmlns:a16="http://schemas.microsoft.com/office/drawing/2014/main" val="2089480335"/>
                    </a:ext>
                  </a:extLst>
                </a:gridCol>
                <a:gridCol w="803718">
                  <a:extLst>
                    <a:ext uri="{9D8B030D-6E8A-4147-A177-3AD203B41FA5}">
                      <a16:colId xmlns:a16="http://schemas.microsoft.com/office/drawing/2014/main" val="938648191"/>
                    </a:ext>
                  </a:extLst>
                </a:gridCol>
                <a:gridCol w="866915">
                  <a:extLst>
                    <a:ext uri="{9D8B030D-6E8A-4147-A177-3AD203B41FA5}">
                      <a16:colId xmlns:a16="http://schemas.microsoft.com/office/drawing/2014/main" val="2308533321"/>
                    </a:ext>
                  </a:extLst>
                </a:gridCol>
              </a:tblGrid>
              <a:tr h="376258">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Desviación estándar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069280"/>
                  </a:ext>
                </a:extLst>
              </a:tr>
              <a:tr h="237222">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240250"/>
                  </a:ext>
                </a:extLst>
              </a:tr>
              <a:tr h="376258">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Ingresos del hogar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917,4535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616,85632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988558"/>
                  </a:ext>
                </a:extLst>
              </a:tr>
              <a:tr h="376258">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del hogar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2804,24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547,3192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398,92960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983407"/>
                  </a:ext>
                </a:extLst>
              </a:tr>
              <a:tr h="376258">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Miembros del hogar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082898"/>
                  </a:ext>
                </a:extLst>
              </a:tr>
              <a:tr h="376258">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Estabilidad laboral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262021"/>
                  </a:ext>
                </a:extLst>
              </a:tr>
              <a:tr h="376258">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 del crédito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4431,3258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5218,48308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97964"/>
                  </a:ext>
                </a:extLst>
              </a:tr>
              <a:tr h="376258">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del crédito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18,226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029037"/>
                  </a:ext>
                </a:extLst>
              </a:tr>
            </a:tbl>
          </a:graphicData>
        </a:graphic>
      </p:graphicFrame>
      <p:sp>
        <p:nvSpPr>
          <p:cNvPr id="24" name="Rectángulo 23"/>
          <p:cNvSpPr/>
          <p:nvPr/>
        </p:nvSpPr>
        <p:spPr>
          <a:xfrm>
            <a:off x="6406348" y="2090746"/>
            <a:ext cx="4590609" cy="523220"/>
          </a:xfrm>
          <a:prstGeom prst="rect">
            <a:avLst/>
          </a:prstGeom>
        </p:spPr>
        <p:txBody>
          <a:bodyPr wrap="square">
            <a:spAutoFit/>
          </a:bodyPr>
          <a:lstStyle/>
          <a:p>
            <a:pPr algn="ctr"/>
            <a:r>
              <a:rPr lang="es-EC" sz="1400" dirty="0">
                <a:solidFill>
                  <a:schemeClr val="accent2"/>
                </a:solidFill>
              </a:rPr>
              <a:t>Estadísticos descriptivos de hogares que accedieron a un crédito</a:t>
            </a:r>
            <a:endParaRPr lang="es-EC" sz="1400" dirty="0">
              <a:solidFill>
                <a:schemeClr val="accent2"/>
              </a:solidFill>
              <a:latin typeface="Calibri" panose="020F0502020204030204" pitchFamily="34" charset="0"/>
              <a:cs typeface="Calibri" panose="020F0502020204030204" pitchFamily="34" charset="0"/>
            </a:endParaRPr>
          </a:p>
        </p:txBody>
      </p:sp>
      <p:sp>
        <p:nvSpPr>
          <p:cNvPr id="26" name="Rectángulo 25"/>
          <p:cNvSpPr/>
          <p:nvPr/>
        </p:nvSpPr>
        <p:spPr>
          <a:xfrm>
            <a:off x="939310" y="2109034"/>
            <a:ext cx="4590609" cy="523220"/>
          </a:xfrm>
          <a:prstGeom prst="rect">
            <a:avLst/>
          </a:prstGeom>
        </p:spPr>
        <p:txBody>
          <a:bodyPr wrap="square">
            <a:spAutoFit/>
          </a:bodyPr>
          <a:lstStyle/>
          <a:p>
            <a:pPr algn="ctr"/>
            <a:r>
              <a:rPr lang="es-EC" sz="1400" dirty="0">
                <a:solidFill>
                  <a:schemeClr val="accent2"/>
                </a:solidFill>
              </a:rPr>
              <a:t>Estadísticos descriptivos de hogares </a:t>
            </a:r>
            <a:r>
              <a:rPr lang="es-EC" sz="1400" dirty="0" smtClean="0">
                <a:solidFill>
                  <a:schemeClr val="accent2"/>
                </a:solidFill>
              </a:rPr>
              <a:t>que no </a:t>
            </a:r>
            <a:r>
              <a:rPr lang="es-EC" sz="1400" dirty="0">
                <a:solidFill>
                  <a:schemeClr val="accent2"/>
                </a:solidFill>
              </a:rPr>
              <a:t>accedieron a un crédito</a:t>
            </a:r>
            <a:endParaRPr lang="es-EC" sz="1400" dirty="0">
              <a:solidFill>
                <a:schemeClr val="accent2"/>
              </a:solidFill>
              <a:latin typeface="Calibri" panose="020F0502020204030204" pitchFamily="34" charset="0"/>
              <a:cs typeface="Calibri" panose="020F0502020204030204" pitchFamily="34" charset="0"/>
            </a:endParaRPr>
          </a:p>
        </p:txBody>
      </p:sp>
      <p:sp>
        <p:nvSpPr>
          <p:cNvPr id="20" name="Rectángulo 19"/>
          <p:cNvSpPr/>
          <p:nvPr/>
        </p:nvSpPr>
        <p:spPr>
          <a:xfrm>
            <a:off x="679775" y="4980950"/>
            <a:ext cx="5506393" cy="1077218"/>
          </a:xfrm>
          <a:prstGeom prst="rect">
            <a:avLst/>
          </a:prstGeom>
          <a:ln>
            <a:solidFill>
              <a:schemeClr val="tx1"/>
            </a:solidFill>
            <a:prstDash val="sysDash"/>
          </a:ln>
        </p:spPr>
        <p:txBody>
          <a:bodyPr wrap="square">
            <a:spAutoFit/>
          </a:bodyPr>
          <a:lstStyle/>
          <a:p>
            <a:pPr algn="just"/>
            <a:r>
              <a:rPr lang="es-EC" sz="1600" dirty="0" smtClean="0">
                <a:solidFill>
                  <a:srgbClr val="333399"/>
                </a:solidFill>
                <a:latin typeface="Times New Roman" panose="02020603050405020304" pitchFamily="18" charset="0"/>
                <a:ea typeface="Calibri" panose="020F0502020204030204" pitchFamily="34" charset="0"/>
              </a:rPr>
              <a:t>De </a:t>
            </a:r>
            <a:r>
              <a:rPr lang="es-EC" sz="1600" dirty="0">
                <a:solidFill>
                  <a:srgbClr val="333399"/>
                </a:solidFill>
                <a:latin typeface="Times New Roman" panose="02020603050405020304" pitchFamily="18" charset="0"/>
                <a:ea typeface="Calibri" panose="020F0502020204030204" pitchFamily="34" charset="0"/>
              </a:rPr>
              <a:t>los 21.472 hogares encuestados sólo 2.520 hogares que representan el 11,70% de hogares ecuatorianos obtuvieron financiamiento en el último año en una institución financiera formal del Ecuador</a:t>
            </a:r>
            <a:endParaRPr lang="es-EC" sz="1600" dirty="0">
              <a:solidFill>
                <a:srgbClr val="333399"/>
              </a:solidFill>
            </a:endParaRPr>
          </a:p>
        </p:txBody>
      </p:sp>
    </p:spTree>
    <p:extLst>
      <p:ext uri="{BB962C8B-B14F-4D97-AF65-F5344CB8AC3E}">
        <p14:creationId xmlns:p14="http://schemas.microsoft.com/office/powerpoint/2010/main" val="525750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118542" y="1762345"/>
            <a:ext cx="4156710" cy="2809875"/>
          </a:xfrm>
          <a:prstGeom prst="rect">
            <a:avLst/>
          </a:prstGeom>
          <a:noFill/>
          <a:ln>
            <a:noFill/>
          </a:ln>
        </p:spPr>
      </p:pic>
      <p:sp>
        <p:nvSpPr>
          <p:cNvPr id="15" name="CuadroTexto 14"/>
          <p:cNvSpPr txBox="1"/>
          <p:nvPr/>
        </p:nvSpPr>
        <p:spPr>
          <a:xfrm>
            <a:off x="169777" y="1144582"/>
            <a:ext cx="11953328" cy="4104456"/>
          </a:xfrm>
          <a:prstGeom prst="rect">
            <a:avLst/>
          </a:prstGeom>
          <a:noFill/>
          <a:ln>
            <a:solidFill>
              <a:schemeClr val="accent2"/>
            </a:solidFill>
          </a:ln>
        </p:spPr>
        <p:txBody>
          <a:bodyPr wrap="square" rtlCol="0">
            <a:spAutoFit/>
          </a:bodyPr>
          <a:lstStyle/>
          <a:p>
            <a:endParaRPr lang="es-EC" dirty="0"/>
          </a:p>
        </p:txBody>
      </p:sp>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pic>
        <p:nvPicPr>
          <p:cNvPr id="10" name="Imagen 9"/>
          <p:cNvPicPr/>
          <p:nvPr/>
        </p:nvPicPr>
        <p:blipFill rotWithShape="1">
          <a:blip r:embed="rId4">
            <a:extLst>
              <a:ext uri="{28A0092B-C50C-407E-A947-70E740481C1C}">
                <a14:useLocalDpi xmlns:a14="http://schemas.microsoft.com/office/drawing/2010/main" val="0"/>
              </a:ext>
            </a:extLst>
          </a:blip>
          <a:srcRect r="3921"/>
          <a:stretch/>
        </p:blipFill>
        <p:spPr bwMode="auto">
          <a:xfrm>
            <a:off x="4465149" y="1762345"/>
            <a:ext cx="3590290" cy="2868930"/>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5">
            <a:extLst>
              <a:ext uri="{28A0092B-C50C-407E-A947-70E740481C1C}">
                <a14:useLocalDpi xmlns:a14="http://schemas.microsoft.com/office/drawing/2010/main" val="0"/>
              </a:ext>
            </a:extLst>
          </a:blip>
          <a:srcRect r="3444"/>
          <a:stretch/>
        </p:blipFill>
        <p:spPr bwMode="auto">
          <a:xfrm>
            <a:off x="8063084" y="1690590"/>
            <a:ext cx="3885565" cy="2940685"/>
          </a:xfrm>
          <a:prstGeom prst="rect">
            <a:avLst/>
          </a:prstGeom>
          <a:noFill/>
          <a:ln>
            <a:noFill/>
          </a:ln>
          <a:extLst>
            <a:ext uri="{53640926-AAD7-44D8-BBD7-CCE9431645EC}">
              <a14:shadowObscured xmlns:a14="http://schemas.microsoft.com/office/drawing/2010/main"/>
            </a:ext>
          </a:extLst>
        </p:spPr>
      </p:pic>
      <p:sp>
        <p:nvSpPr>
          <p:cNvPr id="12" name="CuadroTexto 11"/>
          <p:cNvSpPr txBox="1"/>
          <p:nvPr/>
        </p:nvSpPr>
        <p:spPr>
          <a:xfrm>
            <a:off x="374709" y="1247939"/>
            <a:ext cx="2954655" cy="369332"/>
          </a:xfrm>
          <a:prstGeom prst="rect">
            <a:avLst/>
          </a:prstGeom>
          <a:noFill/>
        </p:spPr>
        <p:txBody>
          <a:bodyPr wrap="none" rtlCol="0">
            <a:spAutoFit/>
          </a:bodyPr>
          <a:lstStyle/>
          <a:p>
            <a:r>
              <a:rPr lang="es-EC" b="1" dirty="0" smtClean="0">
                <a:solidFill>
                  <a:schemeClr val="bg2">
                    <a:lumMod val="10000"/>
                  </a:schemeClr>
                </a:solidFill>
              </a:rPr>
              <a:t>Instituciones Financieras</a:t>
            </a:r>
            <a:endParaRPr lang="es-EC" b="1" dirty="0">
              <a:solidFill>
                <a:schemeClr val="bg2">
                  <a:lumMod val="10000"/>
                </a:schemeClr>
              </a:solidFill>
            </a:endParaRPr>
          </a:p>
        </p:txBody>
      </p:sp>
      <p:sp>
        <p:nvSpPr>
          <p:cNvPr id="13" name="CuadroTexto 12"/>
          <p:cNvSpPr txBox="1"/>
          <p:nvPr/>
        </p:nvSpPr>
        <p:spPr>
          <a:xfrm>
            <a:off x="4727054" y="1247939"/>
            <a:ext cx="2262158" cy="369332"/>
          </a:xfrm>
          <a:prstGeom prst="rect">
            <a:avLst/>
          </a:prstGeom>
          <a:noFill/>
        </p:spPr>
        <p:txBody>
          <a:bodyPr wrap="none" rtlCol="0">
            <a:spAutoFit/>
          </a:bodyPr>
          <a:lstStyle/>
          <a:p>
            <a:r>
              <a:rPr lang="es-EC" b="1" dirty="0" smtClean="0">
                <a:solidFill>
                  <a:schemeClr val="bg2">
                    <a:lumMod val="10000"/>
                  </a:schemeClr>
                </a:solidFill>
              </a:rPr>
              <a:t>Destino del crédito</a:t>
            </a:r>
            <a:endParaRPr lang="es-EC" b="1" dirty="0">
              <a:solidFill>
                <a:schemeClr val="bg2">
                  <a:lumMod val="10000"/>
                </a:schemeClr>
              </a:solidFill>
            </a:endParaRPr>
          </a:p>
        </p:txBody>
      </p:sp>
      <p:sp>
        <p:nvSpPr>
          <p:cNvPr id="14" name="CuadroTexto 13"/>
          <p:cNvSpPr txBox="1"/>
          <p:nvPr/>
        </p:nvSpPr>
        <p:spPr>
          <a:xfrm>
            <a:off x="9047534" y="1203327"/>
            <a:ext cx="1120820" cy="369332"/>
          </a:xfrm>
          <a:prstGeom prst="rect">
            <a:avLst/>
          </a:prstGeom>
          <a:noFill/>
        </p:spPr>
        <p:txBody>
          <a:bodyPr wrap="none" rtlCol="0">
            <a:spAutoFit/>
          </a:bodyPr>
          <a:lstStyle/>
          <a:p>
            <a:r>
              <a:rPr lang="es-EC" b="1" dirty="0" smtClean="0">
                <a:solidFill>
                  <a:schemeClr val="bg2">
                    <a:lumMod val="10000"/>
                  </a:schemeClr>
                </a:solidFill>
              </a:rPr>
              <a:t>Garantía</a:t>
            </a:r>
            <a:endParaRPr lang="es-EC" b="1" dirty="0">
              <a:solidFill>
                <a:schemeClr val="bg2">
                  <a:lumMod val="10000"/>
                </a:schemeClr>
              </a:solidFill>
            </a:endParaRPr>
          </a:p>
        </p:txBody>
      </p:sp>
      <p:cxnSp>
        <p:nvCxnSpPr>
          <p:cNvPr id="17" name="Conector recto 16"/>
          <p:cNvCxnSpPr/>
          <p:nvPr/>
        </p:nvCxnSpPr>
        <p:spPr>
          <a:xfrm>
            <a:off x="4367014" y="1144582"/>
            <a:ext cx="0" cy="4114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8063084" y="1144582"/>
            <a:ext cx="0" cy="41145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0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graphicFrame>
        <p:nvGraphicFramePr>
          <p:cNvPr id="9" name="Tabla 8"/>
          <p:cNvGraphicFramePr>
            <a:graphicFrameLocks noGrp="1"/>
          </p:cNvGraphicFramePr>
          <p:nvPr>
            <p:extLst>
              <p:ext uri="{D42A27DB-BD31-4B8C-83A1-F6EECF244321}">
                <p14:modId xmlns:p14="http://schemas.microsoft.com/office/powerpoint/2010/main" val="2769688464"/>
              </p:ext>
            </p:extLst>
          </p:nvPr>
        </p:nvGraphicFramePr>
        <p:xfrm>
          <a:off x="509396" y="2269548"/>
          <a:ext cx="4145649" cy="2815640"/>
        </p:xfrm>
        <a:graphic>
          <a:graphicData uri="http://schemas.openxmlformats.org/drawingml/2006/table">
            <a:tbl>
              <a:tblPr firstRow="1" firstCol="1" bandRow="1"/>
              <a:tblGrid>
                <a:gridCol w="889821">
                  <a:extLst>
                    <a:ext uri="{9D8B030D-6E8A-4147-A177-3AD203B41FA5}">
                      <a16:colId xmlns:a16="http://schemas.microsoft.com/office/drawing/2014/main" val="2462142393"/>
                    </a:ext>
                  </a:extLst>
                </a:gridCol>
                <a:gridCol w="889821">
                  <a:extLst>
                    <a:ext uri="{9D8B030D-6E8A-4147-A177-3AD203B41FA5}">
                      <a16:colId xmlns:a16="http://schemas.microsoft.com/office/drawing/2014/main" val="3965514263"/>
                    </a:ext>
                  </a:extLst>
                </a:gridCol>
                <a:gridCol w="889821">
                  <a:extLst>
                    <a:ext uri="{9D8B030D-6E8A-4147-A177-3AD203B41FA5}">
                      <a16:colId xmlns:a16="http://schemas.microsoft.com/office/drawing/2014/main" val="3813813889"/>
                    </a:ext>
                  </a:extLst>
                </a:gridCol>
                <a:gridCol w="492062">
                  <a:extLst>
                    <a:ext uri="{9D8B030D-6E8A-4147-A177-3AD203B41FA5}">
                      <a16:colId xmlns:a16="http://schemas.microsoft.com/office/drawing/2014/main" val="2820663670"/>
                    </a:ext>
                  </a:extLst>
                </a:gridCol>
                <a:gridCol w="492062">
                  <a:extLst>
                    <a:ext uri="{9D8B030D-6E8A-4147-A177-3AD203B41FA5}">
                      <a16:colId xmlns:a16="http://schemas.microsoft.com/office/drawing/2014/main" val="1997987273"/>
                    </a:ext>
                  </a:extLst>
                </a:gridCol>
                <a:gridCol w="492062">
                  <a:extLst>
                    <a:ext uri="{9D8B030D-6E8A-4147-A177-3AD203B41FA5}">
                      <a16:colId xmlns:a16="http://schemas.microsoft.com/office/drawing/2014/main" val="1526225226"/>
                    </a:ext>
                  </a:extLst>
                </a:gridCol>
              </a:tblGrid>
              <a:tr h="351955">
                <a:tc rowSpan="2" gridSpan="3">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rowSpan="2"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Acceso al crédito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760499"/>
                  </a:ext>
                </a:extLst>
              </a:tr>
              <a:tr h="35195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val="4222429324"/>
                  </a:ext>
                </a:extLst>
              </a:tr>
              <a:tr h="351955">
                <a:tc rowSpan="4">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Sexo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4525451"/>
                  </a:ext>
                </a:extLst>
              </a:tr>
              <a:tr h="35195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0114488"/>
                  </a:ext>
                </a:extLst>
              </a:tr>
              <a:tr h="351955">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Mujer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1445783"/>
                  </a:ext>
                </a:extLst>
              </a:tr>
              <a:tr h="35195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3527573"/>
                  </a:ext>
                </a:extLst>
              </a:tr>
              <a:tr h="351955">
                <a:tc rowSpan="2"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2201862"/>
                  </a:ext>
                </a:extLst>
              </a:tr>
              <a:tr h="351955">
                <a:tc gridSpan="2" vMerge="1">
                  <a:txBody>
                    <a:bodyPr/>
                    <a:lstStyle/>
                    <a:p>
                      <a:endParaRPr lang="es-EC"/>
                    </a:p>
                  </a:txBody>
                  <a:tcPr/>
                </a:tc>
                <a:tc hMerge="1" v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6030806"/>
                  </a:ext>
                </a:extLst>
              </a:tr>
            </a:tbl>
          </a:graphicData>
        </a:graphic>
      </p:graphicFrame>
      <p:sp>
        <p:nvSpPr>
          <p:cNvPr id="10" name="Rectángulo 9"/>
          <p:cNvSpPr/>
          <p:nvPr/>
        </p:nvSpPr>
        <p:spPr>
          <a:xfrm>
            <a:off x="334566" y="1775151"/>
            <a:ext cx="4192679"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cruzada entre variable acceso al crédito y sexo</a:t>
            </a:r>
          </a:p>
        </p:txBody>
      </p:sp>
      <p:graphicFrame>
        <p:nvGraphicFramePr>
          <p:cNvPr id="13" name="Tabla 12"/>
          <p:cNvGraphicFramePr>
            <a:graphicFrameLocks noGrp="1"/>
          </p:cNvGraphicFramePr>
          <p:nvPr>
            <p:extLst>
              <p:ext uri="{D42A27DB-BD31-4B8C-83A1-F6EECF244321}">
                <p14:modId xmlns:p14="http://schemas.microsoft.com/office/powerpoint/2010/main" val="3711961282"/>
              </p:ext>
            </p:extLst>
          </p:nvPr>
        </p:nvGraphicFramePr>
        <p:xfrm>
          <a:off x="7319342" y="1779893"/>
          <a:ext cx="3960441" cy="1890268"/>
        </p:xfrm>
        <a:graphic>
          <a:graphicData uri="http://schemas.openxmlformats.org/drawingml/2006/table">
            <a:tbl>
              <a:tblPr firstRow="1" firstCol="1" bandRow="1"/>
              <a:tblGrid>
                <a:gridCol w="1056745">
                  <a:extLst>
                    <a:ext uri="{9D8B030D-6E8A-4147-A177-3AD203B41FA5}">
                      <a16:colId xmlns:a16="http://schemas.microsoft.com/office/drawing/2014/main" val="1599469981"/>
                    </a:ext>
                  </a:extLst>
                </a:gridCol>
                <a:gridCol w="1056745">
                  <a:extLst>
                    <a:ext uri="{9D8B030D-6E8A-4147-A177-3AD203B41FA5}">
                      <a16:colId xmlns:a16="http://schemas.microsoft.com/office/drawing/2014/main" val="1139017608"/>
                    </a:ext>
                  </a:extLst>
                </a:gridCol>
                <a:gridCol w="582513">
                  <a:extLst>
                    <a:ext uri="{9D8B030D-6E8A-4147-A177-3AD203B41FA5}">
                      <a16:colId xmlns:a16="http://schemas.microsoft.com/office/drawing/2014/main" val="792043068"/>
                    </a:ext>
                  </a:extLst>
                </a:gridCol>
                <a:gridCol w="1264438">
                  <a:extLst>
                    <a:ext uri="{9D8B030D-6E8A-4147-A177-3AD203B41FA5}">
                      <a16:colId xmlns:a16="http://schemas.microsoft.com/office/drawing/2014/main" val="4294957071"/>
                    </a:ext>
                  </a:extLst>
                </a:gridCol>
              </a:tblGrid>
              <a:tr h="494665">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(2 caras)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034108"/>
                  </a:ext>
                </a:extLst>
              </a:tr>
              <a:tr h="224155">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18,281</a:t>
                      </a:r>
                      <a:r>
                        <a:rPr lang="es-EC" sz="1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705389"/>
                  </a:ext>
                </a:extLst>
              </a:tr>
              <a:tr h="224155">
                <a:tc>
                  <a:txBody>
                    <a:bodyPr/>
                    <a:lstStyle/>
                    <a:p>
                      <a:pP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760591"/>
                  </a:ext>
                </a:extLst>
              </a:tr>
              <a:tr h="224155">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771123"/>
                  </a:ext>
                </a:extLst>
              </a:tr>
              <a:tr h="417195">
                <a:tc gridSpan="4">
                  <a:txBody>
                    <a:bodyPr/>
                    <a:lstStyle/>
                    <a:p>
                      <a:pP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0 casillas (0,0%) han esperado un recuento menor que 5. El recuento mínimo esperado es 516,39.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717114729"/>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656968765"/>
              </p:ext>
            </p:extLst>
          </p:nvPr>
        </p:nvGraphicFramePr>
        <p:xfrm>
          <a:off x="6038479" y="4319170"/>
          <a:ext cx="5328590" cy="1204276"/>
        </p:xfrm>
        <a:graphic>
          <a:graphicData uri="http://schemas.openxmlformats.org/drawingml/2006/table">
            <a:tbl>
              <a:tblPr firstRow="1" firstCol="1" bandRow="1"/>
              <a:tblGrid>
                <a:gridCol w="2088230">
                  <a:extLst>
                    <a:ext uri="{9D8B030D-6E8A-4147-A177-3AD203B41FA5}">
                      <a16:colId xmlns:a16="http://schemas.microsoft.com/office/drawing/2014/main" val="1138647965"/>
                    </a:ext>
                  </a:extLst>
                </a:gridCol>
                <a:gridCol w="2029315">
                  <a:extLst>
                    <a:ext uri="{9D8B030D-6E8A-4147-A177-3AD203B41FA5}">
                      <a16:colId xmlns:a16="http://schemas.microsoft.com/office/drawing/2014/main" val="2834938462"/>
                    </a:ext>
                  </a:extLst>
                </a:gridCol>
                <a:gridCol w="242209">
                  <a:extLst>
                    <a:ext uri="{9D8B030D-6E8A-4147-A177-3AD203B41FA5}">
                      <a16:colId xmlns:a16="http://schemas.microsoft.com/office/drawing/2014/main" val="557366077"/>
                    </a:ext>
                  </a:extLst>
                </a:gridCol>
                <a:gridCol w="242209">
                  <a:extLst>
                    <a:ext uri="{9D8B030D-6E8A-4147-A177-3AD203B41FA5}">
                      <a16:colId xmlns:a16="http://schemas.microsoft.com/office/drawing/2014/main" val="1525714894"/>
                    </a:ext>
                  </a:extLst>
                </a:gridCol>
                <a:gridCol w="242209">
                  <a:extLst>
                    <a:ext uri="{9D8B030D-6E8A-4147-A177-3AD203B41FA5}">
                      <a16:colId xmlns:a16="http://schemas.microsoft.com/office/drawing/2014/main" val="1380561982"/>
                    </a:ext>
                  </a:extLst>
                </a:gridCol>
                <a:gridCol w="242209">
                  <a:extLst>
                    <a:ext uri="{9D8B030D-6E8A-4147-A177-3AD203B41FA5}">
                      <a16:colId xmlns:a16="http://schemas.microsoft.com/office/drawing/2014/main" val="3374285804"/>
                    </a:ext>
                  </a:extLst>
                </a:gridCol>
                <a:gridCol w="242209">
                  <a:extLst>
                    <a:ext uri="{9D8B030D-6E8A-4147-A177-3AD203B41FA5}">
                      <a16:colId xmlns:a16="http://schemas.microsoft.com/office/drawing/2014/main" val="2478270477"/>
                    </a:ext>
                  </a:extLst>
                </a:gridCol>
              </a:tblGrid>
              <a:tr h="555820">
                <a:tc gridSpan="3">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Aprox. 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4294136637"/>
                  </a:ext>
                </a:extLst>
              </a:tr>
              <a:tr h="185273">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Nominal por Nominal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07000"/>
                        </a:lnSpc>
                        <a:spcAft>
                          <a:spcPts val="800"/>
                        </a:spcAft>
                      </a:pPr>
                      <a:r>
                        <a:rPr lang="es-EC"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37881546"/>
                  </a:ext>
                </a:extLst>
              </a:tr>
              <a:tr h="185273">
                <a:tc v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 de Cramer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07000"/>
                        </a:lnSpc>
                        <a:spcAft>
                          <a:spcPts val="800"/>
                        </a:spcAft>
                      </a:pPr>
                      <a:r>
                        <a:rPr lang="es-EC"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2146048"/>
                  </a:ext>
                </a:extLst>
              </a:tr>
              <a:tr h="277910">
                <a:tc gridSpan="3">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881899173"/>
                  </a:ext>
                </a:extLst>
              </a:tr>
            </a:tbl>
          </a:graphicData>
        </a:graphic>
      </p:graphicFrame>
      <p:sp>
        <p:nvSpPr>
          <p:cNvPr id="18" name="Rectángulo 17"/>
          <p:cNvSpPr/>
          <p:nvPr/>
        </p:nvSpPr>
        <p:spPr>
          <a:xfrm>
            <a:off x="2782838" y="814662"/>
            <a:ext cx="6351226" cy="514500"/>
          </a:xfrm>
          <a:prstGeom prst="rect">
            <a:avLst/>
          </a:prstGeom>
        </p:spPr>
        <p:txBody>
          <a:bodyPr wrap="none">
            <a:spAutoFit/>
          </a:bodyPr>
          <a:lstStyle/>
          <a:p>
            <a:pPr lvl="1">
              <a:lnSpc>
                <a:spcPct val="200000"/>
              </a:lnSpc>
              <a:spcBef>
                <a:spcPts val="200"/>
              </a:spcBef>
              <a:spcAft>
                <a:spcPts val="800"/>
              </a:spcAft>
            </a:pPr>
            <a:r>
              <a:rPr lang="es-EC" sz="16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TABLAS DE CONTINGENCIA Y PRUEBAS CHI-CUADRADO</a:t>
            </a:r>
            <a:endParaRPr lang="es-EC" sz="1600" b="1" dirty="0">
              <a:solidFill>
                <a:schemeClr val="accent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 name="Rectángulo 18"/>
          <p:cNvSpPr/>
          <p:nvPr/>
        </p:nvSpPr>
        <p:spPr>
          <a:xfrm>
            <a:off x="8327454" y="1345889"/>
            <a:ext cx="303961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Chi-cuadrado y Razón de verisimilitud</a:t>
            </a:r>
          </a:p>
        </p:txBody>
      </p:sp>
      <p:sp>
        <p:nvSpPr>
          <p:cNvPr id="20" name="Rectángulo 19"/>
          <p:cNvSpPr/>
          <p:nvPr/>
        </p:nvSpPr>
        <p:spPr>
          <a:xfrm>
            <a:off x="8709034" y="3813115"/>
            <a:ext cx="265803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Coeficiente de Phi y V de </a:t>
            </a:r>
            <a:r>
              <a:rPr lang="es-EC" sz="1400" b="1" i="1" dirty="0" err="1">
                <a:solidFill>
                  <a:srgbClr val="44546A"/>
                </a:solidFill>
                <a:latin typeface="Times New Roman" panose="02020603050405020304" pitchFamily="18" charset="0"/>
                <a:ea typeface="Calibri" panose="020F0502020204030204" pitchFamily="34" charset="0"/>
                <a:cs typeface="Times New Roman" panose="02020603050405020304" pitchFamily="18" charset="0"/>
              </a:rPr>
              <a:t>Cramer</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98" y="2970090"/>
            <a:ext cx="1526627" cy="1152128"/>
          </a:xfrm>
          <a:prstGeom prst="rect">
            <a:avLst/>
          </a:prstGeom>
        </p:spPr>
      </p:pic>
    </p:spTree>
    <p:extLst>
      <p:ext uri="{BB962C8B-B14F-4D97-AF65-F5344CB8AC3E}">
        <p14:creationId xmlns:p14="http://schemas.microsoft.com/office/powerpoint/2010/main" val="2121319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Rectángulo 9"/>
          <p:cNvSpPr/>
          <p:nvPr/>
        </p:nvSpPr>
        <p:spPr>
          <a:xfrm>
            <a:off x="196260" y="1800394"/>
            <a:ext cx="4676796"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cruzada entre variable acceso al crédito y </a:t>
            </a:r>
            <a:r>
              <a:rPr lang="es-EC" sz="1400"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estado civil</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p:cNvSpPr/>
          <p:nvPr/>
        </p:nvSpPr>
        <p:spPr>
          <a:xfrm>
            <a:off x="2854846" y="858482"/>
            <a:ext cx="6351226" cy="514500"/>
          </a:xfrm>
          <a:prstGeom prst="rect">
            <a:avLst/>
          </a:prstGeom>
        </p:spPr>
        <p:txBody>
          <a:bodyPr wrap="none">
            <a:spAutoFit/>
          </a:bodyPr>
          <a:lstStyle/>
          <a:p>
            <a:pPr lvl="1">
              <a:lnSpc>
                <a:spcPct val="200000"/>
              </a:lnSpc>
              <a:spcBef>
                <a:spcPts val="200"/>
              </a:spcBef>
              <a:spcAft>
                <a:spcPts val="800"/>
              </a:spcAft>
            </a:pPr>
            <a:r>
              <a:rPr lang="es-EC" sz="16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TABLAS DE CONTINGENCIA Y PRUEBAS CHI-CUADRADO</a:t>
            </a:r>
            <a:endParaRPr lang="es-EC" sz="1600" b="1" dirty="0">
              <a:solidFill>
                <a:schemeClr val="accent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 name="Rectángulo 18"/>
          <p:cNvSpPr/>
          <p:nvPr/>
        </p:nvSpPr>
        <p:spPr>
          <a:xfrm>
            <a:off x="5591150" y="1459217"/>
            <a:ext cx="303961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Chi-cuadrado y Razón de verisimilitud</a:t>
            </a:r>
          </a:p>
        </p:txBody>
      </p:sp>
      <p:sp>
        <p:nvSpPr>
          <p:cNvPr id="20" name="Rectángulo 19"/>
          <p:cNvSpPr/>
          <p:nvPr/>
        </p:nvSpPr>
        <p:spPr>
          <a:xfrm>
            <a:off x="5660931" y="4655201"/>
            <a:ext cx="265803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Coeficiente de </a:t>
            </a:r>
            <a:r>
              <a:rPr lang="es-EC" sz="1400"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Contingencia</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551669020"/>
              </p:ext>
            </p:extLst>
          </p:nvPr>
        </p:nvGraphicFramePr>
        <p:xfrm>
          <a:off x="267543" y="2200001"/>
          <a:ext cx="4896543" cy="2609088"/>
        </p:xfrm>
        <a:graphic>
          <a:graphicData uri="http://schemas.openxmlformats.org/drawingml/2006/table">
            <a:tbl>
              <a:tblPr firstRow="1" firstCol="1" bandRow="1"/>
              <a:tblGrid>
                <a:gridCol w="1053152">
                  <a:extLst>
                    <a:ext uri="{9D8B030D-6E8A-4147-A177-3AD203B41FA5}">
                      <a16:colId xmlns:a16="http://schemas.microsoft.com/office/drawing/2014/main" val="2634291946"/>
                    </a:ext>
                  </a:extLst>
                </a:gridCol>
                <a:gridCol w="819056">
                  <a:extLst>
                    <a:ext uri="{9D8B030D-6E8A-4147-A177-3AD203B41FA5}">
                      <a16:colId xmlns:a16="http://schemas.microsoft.com/office/drawing/2014/main" val="3629684771"/>
                    </a:ext>
                  </a:extLst>
                </a:gridCol>
                <a:gridCol w="936104">
                  <a:extLst>
                    <a:ext uri="{9D8B030D-6E8A-4147-A177-3AD203B41FA5}">
                      <a16:colId xmlns:a16="http://schemas.microsoft.com/office/drawing/2014/main" val="1006373701"/>
                    </a:ext>
                  </a:extLst>
                </a:gridCol>
                <a:gridCol w="792088">
                  <a:extLst>
                    <a:ext uri="{9D8B030D-6E8A-4147-A177-3AD203B41FA5}">
                      <a16:colId xmlns:a16="http://schemas.microsoft.com/office/drawing/2014/main" val="3961057700"/>
                    </a:ext>
                  </a:extLst>
                </a:gridCol>
                <a:gridCol w="717114">
                  <a:extLst>
                    <a:ext uri="{9D8B030D-6E8A-4147-A177-3AD203B41FA5}">
                      <a16:colId xmlns:a16="http://schemas.microsoft.com/office/drawing/2014/main" val="2550470360"/>
                    </a:ext>
                  </a:extLst>
                </a:gridCol>
                <a:gridCol w="579029">
                  <a:extLst>
                    <a:ext uri="{9D8B030D-6E8A-4147-A177-3AD203B41FA5}">
                      <a16:colId xmlns:a16="http://schemas.microsoft.com/office/drawing/2014/main" val="3297642630"/>
                    </a:ext>
                  </a:extLst>
                </a:gridCol>
              </a:tblGrid>
              <a:tr h="125095">
                <a:tc rowSpan="2" gridSpan="3">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Acceso al crédito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85689"/>
                  </a:ext>
                </a:extLst>
              </a:tr>
              <a:tr h="12509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435975770"/>
                  </a:ext>
                </a:extLst>
              </a:tr>
              <a:tr h="125095">
                <a:tc rowSpan="1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Estado Civil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013288"/>
                  </a:ext>
                </a:extLst>
              </a:tr>
              <a:tr h="12509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945928"/>
                  </a:ext>
                </a:extLst>
              </a:tr>
              <a:tr h="125095">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Unión libre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837828"/>
                  </a:ext>
                </a:extLst>
              </a:tr>
              <a:tr h="12509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583844"/>
                  </a:ext>
                </a:extLst>
              </a:tr>
              <a:tr h="125095">
                <a:tc vMerge="1">
                  <a:txBody>
                    <a:bodyPr/>
                    <a:lstStyle/>
                    <a:p>
                      <a:endParaRPr lang="es-EC"/>
                    </a:p>
                  </a:txBody>
                  <a:tcPr/>
                </a:tc>
                <a:tc rowSpan="2">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Separado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979454"/>
                  </a:ext>
                </a:extLst>
              </a:tr>
              <a:tr h="12509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318432"/>
                  </a:ext>
                </a:extLst>
              </a:tr>
              <a:tr h="125095">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Divorciado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09419"/>
                  </a:ext>
                </a:extLst>
              </a:tr>
              <a:tr h="12509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208059"/>
                  </a:ext>
                </a:extLst>
              </a:tr>
              <a:tr h="125095">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Viudo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896696"/>
                  </a:ext>
                </a:extLst>
              </a:tr>
              <a:tr h="12509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373890"/>
                  </a:ext>
                </a:extLst>
              </a:tr>
              <a:tr h="125095">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Soltero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293340"/>
                  </a:ext>
                </a:extLst>
              </a:tr>
              <a:tr h="125095">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525674"/>
                  </a:ext>
                </a:extLst>
              </a:tr>
              <a:tr h="125095">
                <a:tc rowSpan="2"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124"/>
                  </a:ext>
                </a:extLst>
              </a:tr>
              <a:tr h="125095">
                <a:tc gridSpan="2" vMerge="1">
                  <a:txBody>
                    <a:bodyPr/>
                    <a:lstStyle/>
                    <a:p>
                      <a:endParaRPr lang="es-EC"/>
                    </a:p>
                  </a:txBody>
                  <a:tcPr/>
                </a:tc>
                <a:tc hMerge="1" v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077762"/>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106994238"/>
              </p:ext>
            </p:extLst>
          </p:nvPr>
        </p:nvGraphicFramePr>
        <p:xfrm>
          <a:off x="5663158" y="1794484"/>
          <a:ext cx="4680520" cy="1450848"/>
        </p:xfrm>
        <a:graphic>
          <a:graphicData uri="http://schemas.openxmlformats.org/drawingml/2006/table">
            <a:tbl>
              <a:tblPr firstRow="1" firstCol="1" bandRow="1"/>
              <a:tblGrid>
                <a:gridCol w="1003373">
                  <a:extLst>
                    <a:ext uri="{9D8B030D-6E8A-4147-A177-3AD203B41FA5}">
                      <a16:colId xmlns:a16="http://schemas.microsoft.com/office/drawing/2014/main" val="3529884720"/>
                    </a:ext>
                  </a:extLst>
                </a:gridCol>
                <a:gridCol w="1003373">
                  <a:extLst>
                    <a:ext uri="{9D8B030D-6E8A-4147-A177-3AD203B41FA5}">
                      <a16:colId xmlns:a16="http://schemas.microsoft.com/office/drawing/2014/main" val="3147462884"/>
                    </a:ext>
                  </a:extLst>
                </a:gridCol>
                <a:gridCol w="1003373">
                  <a:extLst>
                    <a:ext uri="{9D8B030D-6E8A-4147-A177-3AD203B41FA5}">
                      <a16:colId xmlns:a16="http://schemas.microsoft.com/office/drawing/2014/main" val="1424989899"/>
                    </a:ext>
                  </a:extLst>
                </a:gridCol>
                <a:gridCol w="1670401">
                  <a:extLst>
                    <a:ext uri="{9D8B030D-6E8A-4147-A177-3AD203B41FA5}">
                      <a16:colId xmlns:a16="http://schemas.microsoft.com/office/drawing/2014/main" val="2670477835"/>
                    </a:ext>
                  </a:extLst>
                </a:gridCol>
              </a:tblGrid>
              <a:tr h="289560">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(2 caras)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424260"/>
                  </a:ext>
                </a:extLst>
              </a:tr>
              <a:tr h="182880">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226,032</a:t>
                      </a:r>
                      <a:r>
                        <a:rPr lang="es-EC" sz="1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108655"/>
                  </a:ext>
                </a:extLst>
              </a:tr>
              <a:tr h="182880">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238,521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977746"/>
                  </a:ext>
                </a:extLst>
              </a:tr>
              <a:tr h="182880">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00938"/>
                  </a:ext>
                </a:extLst>
              </a:tr>
              <a:tr h="182880">
                <a:tc gridSpan="4">
                  <a:txBody>
                    <a:bodyPr/>
                    <a:lstStyle/>
                    <a:p>
                      <a:pPr>
                        <a:lnSpc>
                          <a:spcPct val="107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0 casillas (0,0%) han esperado un recuento menor que 5. El recuento mínimo esperado es 80,28.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29950009"/>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109780622"/>
              </p:ext>
            </p:extLst>
          </p:nvPr>
        </p:nvGraphicFramePr>
        <p:xfrm>
          <a:off x="5716283" y="4970416"/>
          <a:ext cx="3893185" cy="675386"/>
        </p:xfrm>
        <a:graphic>
          <a:graphicData uri="http://schemas.openxmlformats.org/drawingml/2006/table">
            <a:tbl>
              <a:tblPr firstRow="1" firstCol="1" bandRow="1"/>
              <a:tblGrid>
                <a:gridCol w="1064895">
                  <a:extLst>
                    <a:ext uri="{9D8B030D-6E8A-4147-A177-3AD203B41FA5}">
                      <a16:colId xmlns:a16="http://schemas.microsoft.com/office/drawing/2014/main" val="2697496061"/>
                    </a:ext>
                  </a:extLst>
                </a:gridCol>
                <a:gridCol w="1271270">
                  <a:extLst>
                    <a:ext uri="{9D8B030D-6E8A-4147-A177-3AD203B41FA5}">
                      <a16:colId xmlns:a16="http://schemas.microsoft.com/office/drawing/2014/main" val="4163419110"/>
                    </a:ext>
                  </a:extLst>
                </a:gridCol>
                <a:gridCol w="778510">
                  <a:extLst>
                    <a:ext uri="{9D8B030D-6E8A-4147-A177-3AD203B41FA5}">
                      <a16:colId xmlns:a16="http://schemas.microsoft.com/office/drawing/2014/main" val="2754536201"/>
                    </a:ext>
                  </a:extLst>
                </a:gridCol>
                <a:gridCol w="778510">
                  <a:extLst>
                    <a:ext uri="{9D8B030D-6E8A-4147-A177-3AD203B41FA5}">
                      <a16:colId xmlns:a16="http://schemas.microsoft.com/office/drawing/2014/main" val="2066164068"/>
                    </a:ext>
                  </a:extLst>
                </a:gridCol>
              </a:tblGrid>
              <a:tr h="174625">
                <a:tc gridSpan="2">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Aprox. 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564811"/>
                  </a:ext>
                </a:extLst>
              </a:tr>
              <a:tr h="276860">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Nominal por Nominal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Coeficiente de contingencia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100051"/>
                  </a:ext>
                </a:extLst>
              </a:tr>
              <a:tr h="174625">
                <a:tc gridSpan="2">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518198"/>
                  </a:ext>
                </a:extLst>
              </a:tr>
            </a:tbl>
          </a:graphicData>
        </a:graphic>
      </p:graphicFrame>
      <p:pic>
        <p:nvPicPr>
          <p:cNvPr id="22" name="Imagen 21"/>
          <p:cNvPicPr>
            <a:picLocks noChangeAspect="1"/>
          </p:cNvPicPr>
          <p:nvPr/>
        </p:nvPicPr>
        <p:blipFill rotWithShape="1">
          <a:blip r:embed="rId3" cstate="print">
            <a:extLst>
              <a:ext uri="{28A0092B-C50C-407E-A947-70E740481C1C}">
                <a14:useLocalDpi xmlns:a14="http://schemas.microsoft.com/office/drawing/2010/main" val="0"/>
              </a:ext>
            </a:extLst>
          </a:blip>
          <a:srcRect l="18456" t="27685" r="19252" b="30787"/>
          <a:stretch/>
        </p:blipFill>
        <p:spPr>
          <a:xfrm>
            <a:off x="7218387" y="3302194"/>
            <a:ext cx="1944216" cy="1296144"/>
          </a:xfrm>
          <a:prstGeom prst="rect">
            <a:avLst/>
          </a:prstGeom>
        </p:spPr>
      </p:pic>
    </p:spTree>
    <p:extLst>
      <p:ext uri="{BB962C8B-B14F-4D97-AF65-F5344CB8AC3E}">
        <p14:creationId xmlns:p14="http://schemas.microsoft.com/office/powerpoint/2010/main" val="2789195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Rectángulo 9"/>
          <p:cNvSpPr/>
          <p:nvPr/>
        </p:nvSpPr>
        <p:spPr>
          <a:xfrm>
            <a:off x="334566" y="1916832"/>
            <a:ext cx="4192679" cy="523220"/>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cruzada entre variable acceso al crédito y </a:t>
            </a:r>
            <a:r>
              <a:rPr lang="es-EC" sz="1400"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acceso al internet</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p:cNvSpPr/>
          <p:nvPr/>
        </p:nvSpPr>
        <p:spPr>
          <a:xfrm>
            <a:off x="2703390" y="797440"/>
            <a:ext cx="6351226" cy="514500"/>
          </a:xfrm>
          <a:prstGeom prst="rect">
            <a:avLst/>
          </a:prstGeom>
        </p:spPr>
        <p:txBody>
          <a:bodyPr wrap="none">
            <a:spAutoFit/>
          </a:bodyPr>
          <a:lstStyle/>
          <a:p>
            <a:pPr lvl="1">
              <a:lnSpc>
                <a:spcPct val="200000"/>
              </a:lnSpc>
              <a:spcBef>
                <a:spcPts val="200"/>
              </a:spcBef>
              <a:spcAft>
                <a:spcPts val="800"/>
              </a:spcAft>
            </a:pPr>
            <a:r>
              <a:rPr lang="es-EC" sz="16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TABLAS DE CONTINGENCIA Y PRUEBAS CHI-CUADRADO</a:t>
            </a:r>
            <a:endParaRPr lang="es-EC" sz="1600" b="1" dirty="0">
              <a:solidFill>
                <a:schemeClr val="accent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 name="Rectángulo 18"/>
          <p:cNvSpPr/>
          <p:nvPr/>
        </p:nvSpPr>
        <p:spPr>
          <a:xfrm>
            <a:off x="5998468" y="1472116"/>
            <a:ext cx="303961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Chi-cuadrado y Razón de verisimilitud</a:t>
            </a:r>
          </a:p>
        </p:txBody>
      </p:sp>
      <p:sp>
        <p:nvSpPr>
          <p:cNvPr id="20" name="Rectángulo 19"/>
          <p:cNvSpPr/>
          <p:nvPr/>
        </p:nvSpPr>
        <p:spPr>
          <a:xfrm>
            <a:off x="5519142" y="3769295"/>
            <a:ext cx="265803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Coeficiente de Phi y V de </a:t>
            </a:r>
            <a:r>
              <a:rPr lang="es-EC" sz="1400" b="1" i="1" dirty="0" err="1">
                <a:solidFill>
                  <a:srgbClr val="44546A"/>
                </a:solidFill>
                <a:latin typeface="Times New Roman" panose="02020603050405020304" pitchFamily="18" charset="0"/>
                <a:ea typeface="Calibri" panose="020F0502020204030204" pitchFamily="34" charset="0"/>
                <a:cs typeface="Times New Roman" panose="02020603050405020304" pitchFamily="18" charset="0"/>
              </a:rPr>
              <a:t>Cramer</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632617455"/>
              </p:ext>
            </p:extLst>
          </p:nvPr>
        </p:nvGraphicFramePr>
        <p:xfrm>
          <a:off x="406574" y="2547989"/>
          <a:ext cx="3627120" cy="2244344"/>
        </p:xfrm>
        <a:graphic>
          <a:graphicData uri="http://schemas.openxmlformats.org/drawingml/2006/table">
            <a:tbl>
              <a:tblPr firstRow="1" firstCol="1" bandRow="1"/>
              <a:tblGrid>
                <a:gridCol w="750570">
                  <a:extLst>
                    <a:ext uri="{9D8B030D-6E8A-4147-A177-3AD203B41FA5}">
                      <a16:colId xmlns:a16="http://schemas.microsoft.com/office/drawing/2014/main" val="2241342091"/>
                    </a:ext>
                  </a:extLst>
                </a:gridCol>
                <a:gridCol w="750570">
                  <a:extLst>
                    <a:ext uri="{9D8B030D-6E8A-4147-A177-3AD203B41FA5}">
                      <a16:colId xmlns:a16="http://schemas.microsoft.com/office/drawing/2014/main" val="64622617"/>
                    </a:ext>
                  </a:extLst>
                </a:gridCol>
                <a:gridCol w="750570">
                  <a:extLst>
                    <a:ext uri="{9D8B030D-6E8A-4147-A177-3AD203B41FA5}">
                      <a16:colId xmlns:a16="http://schemas.microsoft.com/office/drawing/2014/main" val="926420132"/>
                    </a:ext>
                  </a:extLst>
                </a:gridCol>
                <a:gridCol w="458470">
                  <a:extLst>
                    <a:ext uri="{9D8B030D-6E8A-4147-A177-3AD203B41FA5}">
                      <a16:colId xmlns:a16="http://schemas.microsoft.com/office/drawing/2014/main" val="2201125682"/>
                    </a:ext>
                  </a:extLst>
                </a:gridCol>
                <a:gridCol w="458470">
                  <a:extLst>
                    <a:ext uri="{9D8B030D-6E8A-4147-A177-3AD203B41FA5}">
                      <a16:colId xmlns:a16="http://schemas.microsoft.com/office/drawing/2014/main" val="1796582159"/>
                    </a:ext>
                  </a:extLst>
                </a:gridCol>
                <a:gridCol w="458470">
                  <a:extLst>
                    <a:ext uri="{9D8B030D-6E8A-4147-A177-3AD203B41FA5}">
                      <a16:colId xmlns:a16="http://schemas.microsoft.com/office/drawing/2014/main" val="2637660244"/>
                    </a:ext>
                  </a:extLst>
                </a:gridCol>
              </a:tblGrid>
              <a:tr h="234950">
                <a:tc rowSpan="2" gridSpan="3">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Acceso al crédito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916943"/>
                  </a:ext>
                </a:extLst>
              </a:tr>
              <a:tr h="234950">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4044853711"/>
                  </a:ext>
                </a:extLst>
              </a:tr>
              <a:tr h="234950">
                <a:tc rowSpan="4">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Acceso al internet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620797"/>
                  </a:ext>
                </a:extLst>
              </a:tr>
              <a:tr h="23495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88744"/>
                  </a:ext>
                </a:extLst>
              </a:tr>
              <a:tr h="234950">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434063"/>
                  </a:ext>
                </a:extLst>
              </a:tr>
              <a:tr h="23495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141357"/>
                  </a:ext>
                </a:extLst>
              </a:tr>
              <a:tr h="234950">
                <a:tc rowSpan="2"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084119"/>
                  </a:ext>
                </a:extLst>
              </a:tr>
              <a:tr h="234950">
                <a:tc gridSpan="2" vMerge="1">
                  <a:txBody>
                    <a:bodyPr/>
                    <a:lstStyle/>
                    <a:p>
                      <a:endParaRPr lang="es-EC"/>
                    </a:p>
                  </a:txBody>
                  <a:tcPr/>
                </a:tc>
                <a:tc hMerge="1" v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147238"/>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386599740"/>
              </p:ext>
            </p:extLst>
          </p:nvPr>
        </p:nvGraphicFramePr>
        <p:xfrm>
          <a:off x="5642270" y="1842036"/>
          <a:ext cx="3752009" cy="1557340"/>
        </p:xfrm>
        <a:graphic>
          <a:graphicData uri="http://schemas.openxmlformats.org/drawingml/2006/table">
            <a:tbl>
              <a:tblPr firstRow="1" firstCol="1" bandRow="1"/>
              <a:tblGrid>
                <a:gridCol w="1877475">
                  <a:extLst>
                    <a:ext uri="{9D8B030D-6E8A-4147-A177-3AD203B41FA5}">
                      <a16:colId xmlns:a16="http://schemas.microsoft.com/office/drawing/2014/main" val="3303320185"/>
                    </a:ext>
                  </a:extLst>
                </a:gridCol>
                <a:gridCol w="444724">
                  <a:extLst>
                    <a:ext uri="{9D8B030D-6E8A-4147-A177-3AD203B41FA5}">
                      <a16:colId xmlns:a16="http://schemas.microsoft.com/office/drawing/2014/main" val="3213159417"/>
                    </a:ext>
                  </a:extLst>
                </a:gridCol>
                <a:gridCol w="444724">
                  <a:extLst>
                    <a:ext uri="{9D8B030D-6E8A-4147-A177-3AD203B41FA5}">
                      <a16:colId xmlns:a16="http://schemas.microsoft.com/office/drawing/2014/main" val="1968862443"/>
                    </a:ext>
                  </a:extLst>
                </a:gridCol>
                <a:gridCol w="985086">
                  <a:extLst>
                    <a:ext uri="{9D8B030D-6E8A-4147-A177-3AD203B41FA5}">
                      <a16:colId xmlns:a16="http://schemas.microsoft.com/office/drawing/2014/main" val="1995326283"/>
                    </a:ext>
                  </a:extLst>
                </a:gridCol>
              </a:tblGrid>
              <a:tr h="401025">
                <a:tc>
                  <a:txBody>
                    <a:bodyPr/>
                    <a:lstStyle/>
                    <a:p>
                      <a:pP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(2 caras)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162900"/>
                  </a:ext>
                </a:extLst>
              </a:tr>
              <a:tr h="275824">
                <a:tc>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284,432</a:t>
                      </a:r>
                      <a:r>
                        <a:rPr lang="es-EC" sz="9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983733"/>
                  </a:ext>
                </a:extLst>
              </a:tr>
              <a:tr h="275824">
                <a:tc>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252,760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879577"/>
                  </a:ext>
                </a:extLst>
              </a:tr>
              <a:tr h="275824">
                <a:tc>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367549"/>
                  </a:ext>
                </a:extLst>
              </a:tr>
              <a:tr h="275824">
                <a:tc gridSpan="4">
                  <a:txBody>
                    <a:bodyPr/>
                    <a:lstStyle/>
                    <a:p>
                      <a:pPr algn="ctr">
                        <a:lnSpc>
                          <a:spcPct val="107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0 casillas (0,0%) han esperado un recuento menor que 5. El recuento mínimo esperado es 455,83.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79105618"/>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165520266"/>
              </p:ext>
            </p:extLst>
          </p:nvPr>
        </p:nvGraphicFramePr>
        <p:xfrm>
          <a:off x="5654470" y="4194574"/>
          <a:ext cx="3897119" cy="962620"/>
        </p:xfrm>
        <a:graphic>
          <a:graphicData uri="http://schemas.openxmlformats.org/drawingml/2006/table">
            <a:tbl>
              <a:tblPr firstRow="1" firstCol="1" bandRow="1"/>
              <a:tblGrid>
                <a:gridCol w="1202167">
                  <a:extLst>
                    <a:ext uri="{9D8B030D-6E8A-4147-A177-3AD203B41FA5}">
                      <a16:colId xmlns:a16="http://schemas.microsoft.com/office/drawing/2014/main" val="4265449086"/>
                    </a:ext>
                  </a:extLst>
                </a:gridCol>
                <a:gridCol w="900208">
                  <a:extLst>
                    <a:ext uri="{9D8B030D-6E8A-4147-A177-3AD203B41FA5}">
                      <a16:colId xmlns:a16="http://schemas.microsoft.com/office/drawing/2014/main" val="4207842132"/>
                    </a:ext>
                  </a:extLst>
                </a:gridCol>
                <a:gridCol w="897372">
                  <a:extLst>
                    <a:ext uri="{9D8B030D-6E8A-4147-A177-3AD203B41FA5}">
                      <a16:colId xmlns:a16="http://schemas.microsoft.com/office/drawing/2014/main" val="3228554840"/>
                    </a:ext>
                  </a:extLst>
                </a:gridCol>
                <a:gridCol w="897372">
                  <a:extLst>
                    <a:ext uri="{9D8B030D-6E8A-4147-A177-3AD203B41FA5}">
                      <a16:colId xmlns:a16="http://schemas.microsoft.com/office/drawing/2014/main" val="446117060"/>
                    </a:ext>
                  </a:extLst>
                </a:gridCol>
              </a:tblGrid>
              <a:tr h="240655">
                <a:tc gridSpan="2">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Aprox. 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354845"/>
                  </a:ext>
                </a:extLst>
              </a:tr>
              <a:tr h="240655">
                <a:tc rowSpan="2">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Nominal por Nominal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146349"/>
                  </a:ext>
                </a:extLst>
              </a:tr>
              <a:tr h="240655">
                <a:tc vMerge="1">
                  <a:txBody>
                    <a:bodyPr/>
                    <a:lstStyle/>
                    <a:p>
                      <a:endParaRPr lang="es-EC"/>
                    </a:p>
                  </a:txBody>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 de Cramer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889219"/>
                  </a:ext>
                </a:extLst>
              </a:tr>
              <a:tr h="240655">
                <a:tc gridSpan="2">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406775"/>
                  </a:ext>
                </a:extLst>
              </a:tr>
            </a:tbl>
          </a:graphicData>
        </a:graphic>
      </p:graphicFrame>
      <p:pic>
        <p:nvPicPr>
          <p:cNvPr id="24" name="Imagen 23"/>
          <p:cNvPicPr>
            <a:picLocks noChangeAspect="1"/>
          </p:cNvPicPr>
          <p:nvPr/>
        </p:nvPicPr>
        <p:blipFill>
          <a:blip r:embed="rId3"/>
          <a:stretch>
            <a:fillRect/>
          </a:stretch>
        </p:blipFill>
        <p:spPr>
          <a:xfrm>
            <a:off x="9662625" y="2417177"/>
            <a:ext cx="2388431" cy="1506006"/>
          </a:xfrm>
          <a:prstGeom prst="rect">
            <a:avLst/>
          </a:prstGeom>
        </p:spPr>
      </p:pic>
    </p:spTree>
    <p:extLst>
      <p:ext uri="{BB962C8B-B14F-4D97-AF65-F5344CB8AC3E}">
        <p14:creationId xmlns:p14="http://schemas.microsoft.com/office/powerpoint/2010/main" val="27177535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Rectángulo 9"/>
          <p:cNvSpPr/>
          <p:nvPr/>
        </p:nvSpPr>
        <p:spPr>
          <a:xfrm>
            <a:off x="334566" y="1916832"/>
            <a:ext cx="4192679" cy="523220"/>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cruzada entre variable acceso al crédito </a:t>
            </a:r>
            <a:r>
              <a:rPr lang="es-EC" sz="1400"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y nivel educativo</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p:cNvSpPr/>
          <p:nvPr/>
        </p:nvSpPr>
        <p:spPr>
          <a:xfrm>
            <a:off x="2854846" y="858482"/>
            <a:ext cx="6351226" cy="514500"/>
          </a:xfrm>
          <a:prstGeom prst="rect">
            <a:avLst/>
          </a:prstGeom>
        </p:spPr>
        <p:txBody>
          <a:bodyPr wrap="none">
            <a:spAutoFit/>
          </a:bodyPr>
          <a:lstStyle/>
          <a:p>
            <a:pPr lvl="1">
              <a:lnSpc>
                <a:spcPct val="200000"/>
              </a:lnSpc>
              <a:spcBef>
                <a:spcPts val="200"/>
              </a:spcBef>
              <a:spcAft>
                <a:spcPts val="800"/>
              </a:spcAft>
            </a:pPr>
            <a:r>
              <a:rPr lang="es-EC" sz="16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TABLAS DE CONTINGENCIA Y PRUEBAS CHI-CUADRADO</a:t>
            </a:r>
            <a:endParaRPr lang="es-EC" sz="1600" b="1" dirty="0">
              <a:solidFill>
                <a:schemeClr val="accent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 name="Rectángulo 18"/>
          <p:cNvSpPr/>
          <p:nvPr/>
        </p:nvSpPr>
        <p:spPr>
          <a:xfrm>
            <a:off x="5998468" y="1472116"/>
            <a:ext cx="303961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Chi-cuadrado y Razón de verisimilitud</a:t>
            </a:r>
          </a:p>
        </p:txBody>
      </p:sp>
      <p:sp>
        <p:nvSpPr>
          <p:cNvPr id="22" name="Rectángulo 21"/>
          <p:cNvSpPr/>
          <p:nvPr/>
        </p:nvSpPr>
        <p:spPr>
          <a:xfrm>
            <a:off x="5774757" y="3770978"/>
            <a:ext cx="265803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Coeficiente de Phi y V de </a:t>
            </a:r>
            <a:r>
              <a:rPr lang="es-EC" sz="1400" b="1" i="1" dirty="0" err="1">
                <a:solidFill>
                  <a:srgbClr val="44546A"/>
                </a:solidFill>
                <a:latin typeface="Times New Roman" panose="02020603050405020304" pitchFamily="18" charset="0"/>
                <a:ea typeface="Calibri" panose="020F0502020204030204" pitchFamily="34" charset="0"/>
                <a:cs typeface="Times New Roman" panose="02020603050405020304" pitchFamily="18" charset="0"/>
              </a:rPr>
              <a:t>Cramer</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827840936"/>
              </p:ext>
            </p:extLst>
          </p:nvPr>
        </p:nvGraphicFramePr>
        <p:xfrm>
          <a:off x="343914" y="2636912"/>
          <a:ext cx="4383138" cy="2592288"/>
        </p:xfrm>
        <a:graphic>
          <a:graphicData uri="http://schemas.openxmlformats.org/drawingml/2006/table">
            <a:tbl>
              <a:tblPr firstRow="1" firstCol="1" bandRow="1"/>
              <a:tblGrid>
                <a:gridCol w="730523">
                  <a:extLst>
                    <a:ext uri="{9D8B030D-6E8A-4147-A177-3AD203B41FA5}">
                      <a16:colId xmlns:a16="http://schemas.microsoft.com/office/drawing/2014/main" val="680002616"/>
                    </a:ext>
                  </a:extLst>
                </a:gridCol>
                <a:gridCol w="730523">
                  <a:extLst>
                    <a:ext uri="{9D8B030D-6E8A-4147-A177-3AD203B41FA5}">
                      <a16:colId xmlns:a16="http://schemas.microsoft.com/office/drawing/2014/main" val="1979259294"/>
                    </a:ext>
                  </a:extLst>
                </a:gridCol>
                <a:gridCol w="730523">
                  <a:extLst>
                    <a:ext uri="{9D8B030D-6E8A-4147-A177-3AD203B41FA5}">
                      <a16:colId xmlns:a16="http://schemas.microsoft.com/office/drawing/2014/main" val="3011251904"/>
                    </a:ext>
                  </a:extLst>
                </a:gridCol>
                <a:gridCol w="730523">
                  <a:extLst>
                    <a:ext uri="{9D8B030D-6E8A-4147-A177-3AD203B41FA5}">
                      <a16:colId xmlns:a16="http://schemas.microsoft.com/office/drawing/2014/main" val="3702630764"/>
                    </a:ext>
                  </a:extLst>
                </a:gridCol>
                <a:gridCol w="730523">
                  <a:extLst>
                    <a:ext uri="{9D8B030D-6E8A-4147-A177-3AD203B41FA5}">
                      <a16:colId xmlns:a16="http://schemas.microsoft.com/office/drawing/2014/main" val="1102099089"/>
                    </a:ext>
                  </a:extLst>
                </a:gridCol>
                <a:gridCol w="730523">
                  <a:extLst>
                    <a:ext uri="{9D8B030D-6E8A-4147-A177-3AD203B41FA5}">
                      <a16:colId xmlns:a16="http://schemas.microsoft.com/office/drawing/2014/main" val="2998604153"/>
                    </a:ext>
                  </a:extLst>
                </a:gridCol>
              </a:tblGrid>
              <a:tr h="216024">
                <a:tc rowSpan="2" gridSpan="3">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Acceso al crédito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601161"/>
                  </a:ext>
                </a:extLst>
              </a:tr>
              <a:tr h="216024">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704159054"/>
                  </a:ext>
                </a:extLst>
              </a:tr>
              <a:tr h="216024">
                <a:tc rowSpan="8">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 educativo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Ninguno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189347"/>
                  </a:ext>
                </a:extLst>
              </a:tr>
              <a:tr h="216024">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564834"/>
                  </a:ext>
                </a:extLst>
              </a:tr>
              <a:tr h="216024">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Primaria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449409"/>
                  </a:ext>
                </a:extLst>
              </a:tr>
              <a:tr h="216024">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958768"/>
                  </a:ext>
                </a:extLst>
              </a:tr>
              <a:tr h="216024">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Secundaria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403849"/>
                  </a:ext>
                </a:extLst>
              </a:tr>
              <a:tr h="216024">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70192"/>
                  </a:ext>
                </a:extLst>
              </a:tr>
              <a:tr h="216024">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Superior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735086"/>
                  </a:ext>
                </a:extLst>
              </a:tr>
              <a:tr h="216024">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131175"/>
                  </a:ext>
                </a:extLst>
              </a:tr>
              <a:tr h="216024">
                <a:tc rowSpan="2"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106436"/>
                  </a:ext>
                </a:extLst>
              </a:tr>
              <a:tr h="216024">
                <a:tc gridSpan="2" vMerge="1">
                  <a:txBody>
                    <a:bodyPr/>
                    <a:lstStyle/>
                    <a:p>
                      <a:endParaRPr lang="es-EC"/>
                    </a:p>
                  </a:txBody>
                  <a:tcPr/>
                </a:tc>
                <a:tc hMerge="1" v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55990"/>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191626200"/>
              </p:ext>
            </p:extLst>
          </p:nvPr>
        </p:nvGraphicFramePr>
        <p:xfrm>
          <a:off x="5663158" y="1758299"/>
          <a:ext cx="4320481" cy="1564513"/>
        </p:xfrm>
        <a:graphic>
          <a:graphicData uri="http://schemas.openxmlformats.org/drawingml/2006/table">
            <a:tbl>
              <a:tblPr firstRow="1" firstCol="1" bandRow="1"/>
              <a:tblGrid>
                <a:gridCol w="832376">
                  <a:extLst>
                    <a:ext uri="{9D8B030D-6E8A-4147-A177-3AD203B41FA5}">
                      <a16:colId xmlns:a16="http://schemas.microsoft.com/office/drawing/2014/main" val="3274342947"/>
                    </a:ext>
                  </a:extLst>
                </a:gridCol>
                <a:gridCol w="832376">
                  <a:extLst>
                    <a:ext uri="{9D8B030D-6E8A-4147-A177-3AD203B41FA5}">
                      <a16:colId xmlns:a16="http://schemas.microsoft.com/office/drawing/2014/main" val="1974083880"/>
                    </a:ext>
                  </a:extLst>
                </a:gridCol>
                <a:gridCol w="832376">
                  <a:extLst>
                    <a:ext uri="{9D8B030D-6E8A-4147-A177-3AD203B41FA5}">
                      <a16:colId xmlns:a16="http://schemas.microsoft.com/office/drawing/2014/main" val="3538472420"/>
                    </a:ext>
                  </a:extLst>
                </a:gridCol>
                <a:gridCol w="1823353">
                  <a:extLst>
                    <a:ext uri="{9D8B030D-6E8A-4147-A177-3AD203B41FA5}">
                      <a16:colId xmlns:a16="http://schemas.microsoft.com/office/drawing/2014/main" val="1422791148"/>
                    </a:ext>
                  </a:extLst>
                </a:gridCol>
              </a:tblGrid>
              <a:tr h="390525">
                <a:tc>
                  <a:txBody>
                    <a:bodyPr/>
                    <a:lstStyle/>
                    <a:p>
                      <a:pP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(2 caras)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268257"/>
                  </a:ext>
                </a:extLst>
              </a:tr>
              <a:tr h="246380">
                <a:tc>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328,880</a:t>
                      </a:r>
                      <a:r>
                        <a:rPr lang="es-EC" sz="9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785302"/>
                  </a:ext>
                </a:extLst>
              </a:tr>
              <a:tr h="246380">
                <a:tc>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326,358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115757"/>
                  </a:ext>
                </a:extLst>
              </a:tr>
              <a:tr h="246380">
                <a:tc>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600501"/>
                  </a:ext>
                </a:extLst>
              </a:tr>
              <a:tr h="246380">
                <a:tc gridSpan="4">
                  <a:txBody>
                    <a:bodyPr/>
                    <a:lstStyle/>
                    <a:p>
                      <a:pPr>
                        <a:lnSpc>
                          <a:spcPct val="107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0 casillas (0,0%) han esperado un recuento menor que 5. El recuento mínimo esperado es 182,97.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18547203"/>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784432760"/>
              </p:ext>
            </p:extLst>
          </p:nvPr>
        </p:nvGraphicFramePr>
        <p:xfrm>
          <a:off x="5791637" y="4086193"/>
          <a:ext cx="4408025" cy="982599"/>
        </p:xfrm>
        <a:graphic>
          <a:graphicData uri="http://schemas.openxmlformats.org/drawingml/2006/table">
            <a:tbl>
              <a:tblPr firstRow="1" firstCol="1" bandRow="1"/>
              <a:tblGrid>
                <a:gridCol w="1065600">
                  <a:extLst>
                    <a:ext uri="{9D8B030D-6E8A-4147-A177-3AD203B41FA5}">
                      <a16:colId xmlns:a16="http://schemas.microsoft.com/office/drawing/2014/main" val="447208782"/>
                    </a:ext>
                  </a:extLst>
                </a:gridCol>
                <a:gridCol w="1299832">
                  <a:extLst>
                    <a:ext uri="{9D8B030D-6E8A-4147-A177-3AD203B41FA5}">
                      <a16:colId xmlns:a16="http://schemas.microsoft.com/office/drawing/2014/main" val="1342050004"/>
                    </a:ext>
                  </a:extLst>
                </a:gridCol>
                <a:gridCol w="804658">
                  <a:extLst>
                    <a:ext uri="{9D8B030D-6E8A-4147-A177-3AD203B41FA5}">
                      <a16:colId xmlns:a16="http://schemas.microsoft.com/office/drawing/2014/main" val="3927970404"/>
                    </a:ext>
                  </a:extLst>
                </a:gridCol>
                <a:gridCol w="459195">
                  <a:extLst>
                    <a:ext uri="{9D8B030D-6E8A-4147-A177-3AD203B41FA5}">
                      <a16:colId xmlns:a16="http://schemas.microsoft.com/office/drawing/2014/main" val="947257842"/>
                    </a:ext>
                  </a:extLst>
                </a:gridCol>
                <a:gridCol w="283566">
                  <a:extLst>
                    <a:ext uri="{9D8B030D-6E8A-4147-A177-3AD203B41FA5}">
                      <a16:colId xmlns:a16="http://schemas.microsoft.com/office/drawing/2014/main" val="4270070406"/>
                    </a:ext>
                  </a:extLst>
                </a:gridCol>
                <a:gridCol w="105804">
                  <a:extLst>
                    <a:ext uri="{9D8B030D-6E8A-4147-A177-3AD203B41FA5}">
                      <a16:colId xmlns:a16="http://schemas.microsoft.com/office/drawing/2014/main" val="1804818385"/>
                    </a:ext>
                  </a:extLst>
                </a:gridCol>
                <a:gridCol w="389370">
                  <a:extLst>
                    <a:ext uri="{9D8B030D-6E8A-4147-A177-3AD203B41FA5}">
                      <a16:colId xmlns:a16="http://schemas.microsoft.com/office/drawing/2014/main" val="2429488662"/>
                    </a:ext>
                  </a:extLst>
                </a:gridCol>
              </a:tblGrid>
              <a:tr h="250190">
                <a:tc gridSpan="3">
                  <a:txBody>
                    <a:bodyPr/>
                    <a:lstStyle/>
                    <a:p>
                      <a:pPr algn="ctr">
                        <a:lnSpc>
                          <a:spcPct val="107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Aprox. Sig.</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43762"/>
                  </a:ext>
                </a:extLst>
              </a:tr>
              <a:tr h="395605">
                <a:tc>
                  <a:txBody>
                    <a:bodyPr/>
                    <a:lstStyle/>
                    <a:p>
                      <a:pPr algn="ct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Nominal por Nominal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Coeficiente de contingencia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25527411"/>
                  </a:ext>
                </a:extLst>
              </a:tr>
              <a:tr h="250190">
                <a:tc gridSpan="4">
                  <a:txBody>
                    <a:bodyPr/>
                    <a:lstStyle/>
                    <a:p>
                      <a:pPr algn="ct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723027"/>
                  </a:ext>
                </a:extLst>
              </a:tr>
            </a:tbl>
          </a:graphicData>
        </a:graphic>
      </p:graphicFrame>
      <p:pic>
        <p:nvPicPr>
          <p:cNvPr id="20" name="Imagen 19"/>
          <p:cNvPicPr>
            <a:picLocks noChangeAspect="1"/>
          </p:cNvPicPr>
          <p:nvPr/>
        </p:nvPicPr>
        <p:blipFill>
          <a:blip r:embed="rId3"/>
          <a:stretch>
            <a:fillRect/>
          </a:stretch>
        </p:blipFill>
        <p:spPr>
          <a:xfrm>
            <a:off x="10343678" y="1916832"/>
            <a:ext cx="1742085" cy="1033531"/>
          </a:xfrm>
          <a:prstGeom prst="rect">
            <a:avLst/>
          </a:prstGeom>
        </p:spPr>
      </p:pic>
    </p:spTree>
    <p:extLst>
      <p:ext uri="{BB962C8B-B14F-4D97-AF65-F5344CB8AC3E}">
        <p14:creationId xmlns:p14="http://schemas.microsoft.com/office/powerpoint/2010/main" val="3318122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Rectángulo 9"/>
          <p:cNvSpPr/>
          <p:nvPr/>
        </p:nvSpPr>
        <p:spPr>
          <a:xfrm>
            <a:off x="334566" y="1916832"/>
            <a:ext cx="4192679" cy="523220"/>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cruzada entre variable acceso al crédito </a:t>
            </a:r>
            <a:r>
              <a:rPr lang="es-EC" sz="1400"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y capacitación financiera-administrativa</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p:cNvSpPr/>
          <p:nvPr/>
        </p:nvSpPr>
        <p:spPr>
          <a:xfrm>
            <a:off x="2854846" y="858482"/>
            <a:ext cx="6351226" cy="514500"/>
          </a:xfrm>
          <a:prstGeom prst="rect">
            <a:avLst/>
          </a:prstGeom>
        </p:spPr>
        <p:txBody>
          <a:bodyPr wrap="none">
            <a:spAutoFit/>
          </a:bodyPr>
          <a:lstStyle/>
          <a:p>
            <a:pPr lvl="1">
              <a:lnSpc>
                <a:spcPct val="200000"/>
              </a:lnSpc>
              <a:spcBef>
                <a:spcPts val="200"/>
              </a:spcBef>
              <a:spcAft>
                <a:spcPts val="800"/>
              </a:spcAft>
            </a:pPr>
            <a:r>
              <a:rPr lang="es-EC" sz="16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TABLAS DE CONTINGENCIA Y PRUEBAS CHI-CUADRADO</a:t>
            </a:r>
            <a:endParaRPr lang="es-EC" sz="1600" b="1" dirty="0">
              <a:solidFill>
                <a:schemeClr val="accent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 name="Rectángulo 18"/>
          <p:cNvSpPr/>
          <p:nvPr/>
        </p:nvSpPr>
        <p:spPr>
          <a:xfrm>
            <a:off x="5998468" y="1472116"/>
            <a:ext cx="303961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Chi-cuadrado y Razón de verisimilitud</a:t>
            </a:r>
          </a:p>
        </p:txBody>
      </p:sp>
      <p:graphicFrame>
        <p:nvGraphicFramePr>
          <p:cNvPr id="11" name="Tabla 10"/>
          <p:cNvGraphicFramePr>
            <a:graphicFrameLocks noGrp="1"/>
          </p:cNvGraphicFramePr>
          <p:nvPr>
            <p:extLst>
              <p:ext uri="{D42A27DB-BD31-4B8C-83A1-F6EECF244321}">
                <p14:modId xmlns:p14="http://schemas.microsoft.com/office/powerpoint/2010/main" val="3485677798"/>
              </p:ext>
            </p:extLst>
          </p:nvPr>
        </p:nvGraphicFramePr>
        <p:xfrm>
          <a:off x="257134" y="2636912"/>
          <a:ext cx="5251599" cy="2406559"/>
        </p:xfrm>
        <a:graphic>
          <a:graphicData uri="http://schemas.openxmlformats.org/drawingml/2006/table">
            <a:tbl>
              <a:tblPr firstRow="1" firstCol="1" bandRow="1"/>
              <a:tblGrid>
                <a:gridCol w="1147143">
                  <a:extLst>
                    <a:ext uri="{9D8B030D-6E8A-4147-A177-3AD203B41FA5}">
                      <a16:colId xmlns:a16="http://schemas.microsoft.com/office/drawing/2014/main" val="934863366"/>
                    </a:ext>
                  </a:extLst>
                </a:gridCol>
                <a:gridCol w="387976">
                  <a:extLst>
                    <a:ext uri="{9D8B030D-6E8A-4147-A177-3AD203B41FA5}">
                      <a16:colId xmlns:a16="http://schemas.microsoft.com/office/drawing/2014/main" val="3114044588"/>
                    </a:ext>
                  </a:extLst>
                </a:gridCol>
                <a:gridCol w="961529">
                  <a:extLst>
                    <a:ext uri="{9D8B030D-6E8A-4147-A177-3AD203B41FA5}">
                      <a16:colId xmlns:a16="http://schemas.microsoft.com/office/drawing/2014/main" val="3072533712"/>
                    </a:ext>
                  </a:extLst>
                </a:gridCol>
                <a:gridCol w="792615">
                  <a:extLst>
                    <a:ext uri="{9D8B030D-6E8A-4147-A177-3AD203B41FA5}">
                      <a16:colId xmlns:a16="http://schemas.microsoft.com/office/drawing/2014/main" val="4231015544"/>
                    </a:ext>
                  </a:extLst>
                </a:gridCol>
                <a:gridCol w="868835">
                  <a:extLst>
                    <a:ext uri="{9D8B030D-6E8A-4147-A177-3AD203B41FA5}">
                      <a16:colId xmlns:a16="http://schemas.microsoft.com/office/drawing/2014/main" val="3442677825"/>
                    </a:ext>
                  </a:extLst>
                </a:gridCol>
                <a:gridCol w="1093501">
                  <a:extLst>
                    <a:ext uri="{9D8B030D-6E8A-4147-A177-3AD203B41FA5}">
                      <a16:colId xmlns:a16="http://schemas.microsoft.com/office/drawing/2014/main" val="4233951807"/>
                    </a:ext>
                  </a:extLst>
                </a:gridCol>
              </a:tblGrid>
              <a:tr h="90747">
                <a:tc rowSpan="2" gridSpan="3">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Acceso al crédito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708978"/>
                  </a:ext>
                </a:extLst>
              </a:tr>
              <a:tr h="271114">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878033202"/>
                  </a:ext>
                </a:extLst>
              </a:tr>
              <a:tr h="144745">
                <a:tc rowSpan="4">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Capacitación Administrativo-Financiero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605629"/>
                  </a:ext>
                </a:extLst>
              </a:tr>
              <a:tr h="289489">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297890"/>
                  </a:ext>
                </a:extLst>
              </a:tr>
              <a:tr h="361862">
                <a:tc vMerge="1">
                  <a:txBody>
                    <a:bodyPr/>
                    <a:lstStyle/>
                    <a:p>
                      <a:endParaRPr lang="es-EC"/>
                    </a:p>
                  </a:txBody>
                  <a:tcPr/>
                </a:tc>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18952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21375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868329"/>
                  </a:ext>
                </a:extLst>
              </a:tr>
              <a:tr h="361862">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550749"/>
                  </a:ext>
                </a:extLst>
              </a:tr>
              <a:tr h="361862">
                <a:tc rowSpan="2"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18952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404197"/>
                  </a:ext>
                </a:extLst>
              </a:tr>
              <a:tr h="434234">
                <a:tc gridSpan="2" vMerge="1">
                  <a:txBody>
                    <a:bodyPr/>
                    <a:lstStyle/>
                    <a:p>
                      <a:endParaRPr lang="es-EC"/>
                    </a:p>
                  </a:txBody>
                  <a:tcPr/>
                </a:tc>
                <a:tc hMerge="1" vMerge="1">
                  <a:txBody>
                    <a:bodyPr/>
                    <a:lstStyle/>
                    <a:p>
                      <a:endParaRPr lang="es-EC"/>
                    </a:p>
                  </a:txBody>
                  <a:tcPr/>
                </a:tc>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056638"/>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893020349"/>
              </p:ext>
            </p:extLst>
          </p:nvPr>
        </p:nvGraphicFramePr>
        <p:xfrm>
          <a:off x="5809479" y="2322438"/>
          <a:ext cx="4890135" cy="1304544"/>
        </p:xfrm>
        <a:graphic>
          <a:graphicData uri="http://schemas.openxmlformats.org/drawingml/2006/table">
            <a:tbl>
              <a:tblPr firstRow="1" firstCol="1" bandRow="1"/>
              <a:tblGrid>
                <a:gridCol w="1848485">
                  <a:extLst>
                    <a:ext uri="{9D8B030D-6E8A-4147-A177-3AD203B41FA5}">
                      <a16:colId xmlns:a16="http://schemas.microsoft.com/office/drawing/2014/main" val="2278658068"/>
                    </a:ext>
                  </a:extLst>
                </a:gridCol>
                <a:gridCol w="951230">
                  <a:extLst>
                    <a:ext uri="{9D8B030D-6E8A-4147-A177-3AD203B41FA5}">
                      <a16:colId xmlns:a16="http://schemas.microsoft.com/office/drawing/2014/main" val="2175576548"/>
                    </a:ext>
                  </a:extLst>
                </a:gridCol>
                <a:gridCol w="951230">
                  <a:extLst>
                    <a:ext uri="{9D8B030D-6E8A-4147-A177-3AD203B41FA5}">
                      <a16:colId xmlns:a16="http://schemas.microsoft.com/office/drawing/2014/main" val="2267367054"/>
                    </a:ext>
                  </a:extLst>
                </a:gridCol>
                <a:gridCol w="1139190">
                  <a:extLst>
                    <a:ext uri="{9D8B030D-6E8A-4147-A177-3AD203B41FA5}">
                      <a16:colId xmlns:a16="http://schemas.microsoft.com/office/drawing/2014/main" val="3025556678"/>
                    </a:ext>
                  </a:extLst>
                </a:gridCol>
              </a:tblGrid>
              <a:tr h="254635">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(2 caras)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4414650"/>
                  </a:ext>
                </a:extLst>
              </a:tr>
              <a:tr h="160655">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732,812</a:t>
                      </a:r>
                      <a:r>
                        <a:rPr lang="es-EC" sz="1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072919"/>
                  </a:ext>
                </a:extLst>
              </a:tr>
              <a:tr h="160655">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418,987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033210"/>
                  </a:ext>
                </a:extLst>
              </a:tr>
              <a:tr h="160655">
                <a:tc>
                  <a:txBody>
                    <a:bodyPr/>
                    <a:lstStyle/>
                    <a:p>
                      <a:pP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731130"/>
                  </a:ext>
                </a:extLst>
              </a:tr>
              <a:tr h="160655">
                <a:tc gridSpan="4">
                  <a:txBody>
                    <a:bodyPr/>
                    <a:lstStyle/>
                    <a:p>
                      <a:pP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0 casillas (0,0%) han esperado un recuento menor que 5. El recuento mínimo esperado es 11,38.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9776821"/>
                  </a:ext>
                </a:extLst>
              </a:tr>
              <a:tr h="160655">
                <a:tc gridSpan="4">
                  <a:txBody>
                    <a:bodyPr/>
                    <a:lstStyle/>
                    <a:p>
                      <a:pP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Sólo se ha calculado para una tabla 2x2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30596967"/>
                  </a:ext>
                </a:extLst>
              </a:tr>
            </a:tbl>
          </a:graphicData>
        </a:graphic>
      </p:graphicFrame>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130" y="777498"/>
            <a:ext cx="2574235" cy="1400944"/>
          </a:xfrm>
          <a:prstGeom prst="rect">
            <a:avLst/>
          </a:prstGeom>
        </p:spPr>
      </p:pic>
      <p:sp>
        <p:nvSpPr>
          <p:cNvPr id="22" name="Rectángulo 21"/>
          <p:cNvSpPr/>
          <p:nvPr/>
        </p:nvSpPr>
        <p:spPr>
          <a:xfrm>
            <a:off x="5774757" y="3770978"/>
            <a:ext cx="265803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Coeficiente de Phi y V de </a:t>
            </a:r>
            <a:r>
              <a:rPr lang="es-EC" sz="1400" b="1" i="1" dirty="0" err="1">
                <a:solidFill>
                  <a:srgbClr val="44546A"/>
                </a:solidFill>
                <a:latin typeface="Times New Roman" panose="02020603050405020304" pitchFamily="18" charset="0"/>
                <a:ea typeface="Calibri" panose="020F0502020204030204" pitchFamily="34" charset="0"/>
                <a:cs typeface="Times New Roman" panose="02020603050405020304" pitchFamily="18" charset="0"/>
              </a:rPr>
              <a:t>Cramer</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4" name="Tabla 23"/>
          <p:cNvGraphicFramePr>
            <a:graphicFrameLocks noGrp="1"/>
          </p:cNvGraphicFramePr>
          <p:nvPr>
            <p:extLst>
              <p:ext uri="{D42A27DB-BD31-4B8C-83A1-F6EECF244321}">
                <p14:modId xmlns:p14="http://schemas.microsoft.com/office/powerpoint/2010/main" val="2724697483"/>
              </p:ext>
            </p:extLst>
          </p:nvPr>
        </p:nvGraphicFramePr>
        <p:xfrm>
          <a:off x="5809479" y="4215567"/>
          <a:ext cx="5325646" cy="1181100"/>
        </p:xfrm>
        <a:graphic>
          <a:graphicData uri="http://schemas.openxmlformats.org/drawingml/2006/table">
            <a:tbl>
              <a:tblPr firstRow="1" firstCol="1" bandRow="1"/>
              <a:tblGrid>
                <a:gridCol w="2463325">
                  <a:extLst>
                    <a:ext uri="{9D8B030D-6E8A-4147-A177-3AD203B41FA5}">
                      <a16:colId xmlns:a16="http://schemas.microsoft.com/office/drawing/2014/main" val="3506954735"/>
                    </a:ext>
                  </a:extLst>
                </a:gridCol>
                <a:gridCol w="1792561">
                  <a:extLst>
                    <a:ext uri="{9D8B030D-6E8A-4147-A177-3AD203B41FA5}">
                      <a16:colId xmlns:a16="http://schemas.microsoft.com/office/drawing/2014/main" val="4019298973"/>
                    </a:ext>
                  </a:extLst>
                </a:gridCol>
                <a:gridCol w="213952">
                  <a:extLst>
                    <a:ext uri="{9D8B030D-6E8A-4147-A177-3AD203B41FA5}">
                      <a16:colId xmlns:a16="http://schemas.microsoft.com/office/drawing/2014/main" val="2663971353"/>
                    </a:ext>
                  </a:extLst>
                </a:gridCol>
                <a:gridCol w="213952">
                  <a:extLst>
                    <a:ext uri="{9D8B030D-6E8A-4147-A177-3AD203B41FA5}">
                      <a16:colId xmlns:a16="http://schemas.microsoft.com/office/drawing/2014/main" val="1060963420"/>
                    </a:ext>
                  </a:extLst>
                </a:gridCol>
                <a:gridCol w="213952">
                  <a:extLst>
                    <a:ext uri="{9D8B030D-6E8A-4147-A177-3AD203B41FA5}">
                      <a16:colId xmlns:a16="http://schemas.microsoft.com/office/drawing/2014/main" val="393271909"/>
                    </a:ext>
                  </a:extLst>
                </a:gridCol>
                <a:gridCol w="213952">
                  <a:extLst>
                    <a:ext uri="{9D8B030D-6E8A-4147-A177-3AD203B41FA5}">
                      <a16:colId xmlns:a16="http://schemas.microsoft.com/office/drawing/2014/main" val="3584171146"/>
                    </a:ext>
                  </a:extLst>
                </a:gridCol>
                <a:gridCol w="213952">
                  <a:extLst>
                    <a:ext uri="{9D8B030D-6E8A-4147-A177-3AD203B41FA5}">
                      <a16:colId xmlns:a16="http://schemas.microsoft.com/office/drawing/2014/main" val="1832329196"/>
                    </a:ext>
                  </a:extLst>
                </a:gridCol>
              </a:tblGrid>
              <a:tr h="182880">
                <a:tc gridSpan="3">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Aprox. 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4253332619"/>
                  </a:ext>
                </a:extLst>
              </a:tr>
              <a:tr h="182880">
                <a:tc row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Nominal por Nominal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07000"/>
                        </a:lnSpc>
                        <a:spcAft>
                          <a:spcPts val="800"/>
                        </a:spcAft>
                      </a:pPr>
                      <a:r>
                        <a:rPr lang="es-EC"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9836899"/>
                  </a:ext>
                </a:extLst>
              </a:tr>
              <a:tr h="182880">
                <a:tc v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 de Cramer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07000"/>
                        </a:lnSpc>
                        <a:spcAft>
                          <a:spcPts val="800"/>
                        </a:spcAft>
                      </a:pPr>
                      <a:r>
                        <a:rPr lang="es-EC"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698963"/>
                  </a:ext>
                </a:extLst>
              </a:tr>
              <a:tr h="182880">
                <a:tc gridSpan="3">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313120016"/>
                  </a:ext>
                </a:extLst>
              </a:tr>
            </a:tbl>
          </a:graphicData>
        </a:graphic>
      </p:graphicFrame>
    </p:spTree>
    <p:extLst>
      <p:ext uri="{BB962C8B-B14F-4D97-AF65-F5344CB8AC3E}">
        <p14:creationId xmlns:p14="http://schemas.microsoft.com/office/powerpoint/2010/main" val="1595160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Rectángulo 9"/>
          <p:cNvSpPr/>
          <p:nvPr/>
        </p:nvSpPr>
        <p:spPr>
          <a:xfrm>
            <a:off x="334566" y="1916832"/>
            <a:ext cx="4536504"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cruzada entre variable acceso al crédito y </a:t>
            </a:r>
            <a:r>
              <a:rPr lang="es-EC" sz="1400"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remesas</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p:cNvSpPr/>
          <p:nvPr/>
        </p:nvSpPr>
        <p:spPr>
          <a:xfrm>
            <a:off x="2675210" y="1018560"/>
            <a:ext cx="6351226" cy="514500"/>
          </a:xfrm>
          <a:prstGeom prst="rect">
            <a:avLst/>
          </a:prstGeom>
        </p:spPr>
        <p:txBody>
          <a:bodyPr wrap="none">
            <a:spAutoFit/>
          </a:bodyPr>
          <a:lstStyle/>
          <a:p>
            <a:pPr lvl="1">
              <a:lnSpc>
                <a:spcPct val="200000"/>
              </a:lnSpc>
              <a:spcBef>
                <a:spcPts val="200"/>
              </a:spcBef>
              <a:spcAft>
                <a:spcPts val="800"/>
              </a:spcAft>
            </a:pPr>
            <a:r>
              <a:rPr lang="es-EC" sz="16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TABLAS DE CONTINGENCIA Y PRUEBAS CHI-CUADRADO</a:t>
            </a:r>
            <a:endParaRPr lang="es-EC" sz="1600" b="1" dirty="0">
              <a:solidFill>
                <a:schemeClr val="accent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 name="Rectángulo 18"/>
          <p:cNvSpPr/>
          <p:nvPr/>
        </p:nvSpPr>
        <p:spPr>
          <a:xfrm>
            <a:off x="6239222" y="1916832"/>
            <a:ext cx="3039615"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Chi-cuadrado y Razón de verisimilitud</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752" y="5157192"/>
            <a:ext cx="1656318" cy="993791"/>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2804161409"/>
              </p:ext>
            </p:extLst>
          </p:nvPr>
        </p:nvGraphicFramePr>
        <p:xfrm>
          <a:off x="164807" y="2381094"/>
          <a:ext cx="5618163" cy="2437758"/>
        </p:xfrm>
        <a:graphic>
          <a:graphicData uri="http://schemas.openxmlformats.org/drawingml/2006/table">
            <a:tbl>
              <a:tblPr firstRow="1" firstCol="1" bandRow="1"/>
              <a:tblGrid>
                <a:gridCol w="881771">
                  <a:extLst>
                    <a:ext uri="{9D8B030D-6E8A-4147-A177-3AD203B41FA5}">
                      <a16:colId xmlns:a16="http://schemas.microsoft.com/office/drawing/2014/main" val="1076345057"/>
                    </a:ext>
                  </a:extLst>
                </a:gridCol>
                <a:gridCol w="948038">
                  <a:extLst>
                    <a:ext uri="{9D8B030D-6E8A-4147-A177-3AD203B41FA5}">
                      <a16:colId xmlns:a16="http://schemas.microsoft.com/office/drawing/2014/main" val="1197968726"/>
                    </a:ext>
                  </a:extLst>
                </a:gridCol>
                <a:gridCol w="1015754">
                  <a:extLst>
                    <a:ext uri="{9D8B030D-6E8A-4147-A177-3AD203B41FA5}">
                      <a16:colId xmlns:a16="http://schemas.microsoft.com/office/drawing/2014/main" val="2079261174"/>
                    </a:ext>
                  </a:extLst>
                </a:gridCol>
                <a:gridCol w="1422057">
                  <a:extLst>
                    <a:ext uri="{9D8B030D-6E8A-4147-A177-3AD203B41FA5}">
                      <a16:colId xmlns:a16="http://schemas.microsoft.com/office/drawing/2014/main" val="2811589561"/>
                    </a:ext>
                  </a:extLst>
                </a:gridCol>
                <a:gridCol w="744886">
                  <a:extLst>
                    <a:ext uri="{9D8B030D-6E8A-4147-A177-3AD203B41FA5}">
                      <a16:colId xmlns:a16="http://schemas.microsoft.com/office/drawing/2014/main" val="3183264879"/>
                    </a:ext>
                  </a:extLst>
                </a:gridCol>
                <a:gridCol w="605657">
                  <a:extLst>
                    <a:ext uri="{9D8B030D-6E8A-4147-A177-3AD203B41FA5}">
                      <a16:colId xmlns:a16="http://schemas.microsoft.com/office/drawing/2014/main" val="616051996"/>
                    </a:ext>
                  </a:extLst>
                </a:gridCol>
              </a:tblGrid>
              <a:tr h="243776">
                <a:tc rowSpan="2" gridSpan="3">
                  <a:txBody>
                    <a:bodyPr/>
                    <a:lstStyle/>
                    <a:p>
                      <a:pP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gridSpan="2">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Acceso al crédito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045401"/>
                  </a:ext>
                </a:extLst>
              </a:tr>
              <a:tr h="243776">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577907437"/>
                  </a:ext>
                </a:extLst>
              </a:tr>
              <a:tr h="243776">
                <a:tc rowSpan="4">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Remesas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908547"/>
                  </a:ext>
                </a:extLst>
              </a:tr>
              <a:tr h="24377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900427"/>
                  </a:ext>
                </a:extLst>
              </a:tr>
              <a:tr h="243776">
                <a:tc vMerge="1">
                  <a:txBody>
                    <a:bodyPr/>
                    <a:lstStyle/>
                    <a:p>
                      <a:endParaRPr lang="es-EC"/>
                    </a:p>
                  </a:txBody>
                  <a:tcPr/>
                </a:tc>
                <a:tc rowSpan="2">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2440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18322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20762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705686"/>
                  </a:ext>
                </a:extLst>
              </a:tr>
              <a:tr h="487551">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053667"/>
                  </a:ext>
                </a:extLst>
              </a:tr>
              <a:tr h="243776">
                <a:tc rowSpan="2" gridSpan="2">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a:txBody>
                    <a:bodyPr/>
                    <a:lstStyle/>
                    <a:p>
                      <a:pP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18952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21472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68527"/>
                  </a:ext>
                </a:extLst>
              </a:tr>
              <a:tr h="487551">
                <a:tc gridSpan="2" vMerge="1">
                  <a:txBody>
                    <a:bodyPr/>
                    <a:lstStyle/>
                    <a:p>
                      <a:endParaRPr lang="es-EC"/>
                    </a:p>
                  </a:txBody>
                  <a:tcPr/>
                </a:tc>
                <a:tc hMerge="1" vMerge="1">
                  <a:txBody>
                    <a:bodyPr/>
                    <a:lstStyle/>
                    <a:p>
                      <a:endParaRPr lang="es-EC"/>
                    </a:p>
                  </a:txBody>
                  <a:tcPr/>
                </a:tc>
                <a:tc>
                  <a:txBody>
                    <a:bodyPr/>
                    <a:lstStyle/>
                    <a:p>
                      <a:pP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245707"/>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818007308"/>
              </p:ext>
            </p:extLst>
          </p:nvPr>
        </p:nvGraphicFramePr>
        <p:xfrm>
          <a:off x="6030459" y="2381094"/>
          <a:ext cx="5894852" cy="2437758"/>
        </p:xfrm>
        <a:graphic>
          <a:graphicData uri="http://schemas.openxmlformats.org/drawingml/2006/table">
            <a:tbl>
              <a:tblPr firstRow="1" firstCol="1" bandRow="1"/>
              <a:tblGrid>
                <a:gridCol w="2807823">
                  <a:extLst>
                    <a:ext uri="{9D8B030D-6E8A-4147-A177-3AD203B41FA5}">
                      <a16:colId xmlns:a16="http://schemas.microsoft.com/office/drawing/2014/main" val="1871280265"/>
                    </a:ext>
                  </a:extLst>
                </a:gridCol>
                <a:gridCol w="536297">
                  <a:extLst>
                    <a:ext uri="{9D8B030D-6E8A-4147-A177-3AD203B41FA5}">
                      <a16:colId xmlns:a16="http://schemas.microsoft.com/office/drawing/2014/main" val="3635618316"/>
                    </a:ext>
                  </a:extLst>
                </a:gridCol>
                <a:gridCol w="536297">
                  <a:extLst>
                    <a:ext uri="{9D8B030D-6E8A-4147-A177-3AD203B41FA5}">
                      <a16:colId xmlns:a16="http://schemas.microsoft.com/office/drawing/2014/main" val="52218936"/>
                    </a:ext>
                  </a:extLst>
                </a:gridCol>
                <a:gridCol w="2014435">
                  <a:extLst>
                    <a:ext uri="{9D8B030D-6E8A-4147-A177-3AD203B41FA5}">
                      <a16:colId xmlns:a16="http://schemas.microsoft.com/office/drawing/2014/main" val="2963967585"/>
                    </a:ext>
                  </a:extLst>
                </a:gridCol>
              </a:tblGrid>
              <a:tr h="555355">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(2 caras)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425157"/>
                  </a:ext>
                </a:extLst>
              </a:tr>
              <a:tr h="555355">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a:t>
                      </a:r>
                      <a:r>
                        <a:rPr lang="es-EC"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728047"/>
                  </a:ext>
                </a:extLst>
              </a:tr>
              <a:tr h="555355">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351842"/>
                  </a:ext>
                </a:extLst>
              </a:tr>
              <a:tr h="514462">
                <a:tc gridSpan="4">
                  <a:txBody>
                    <a:bodyPr/>
                    <a:lstStyle/>
                    <a:p>
                      <a:pP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0 casillas (0,0%) han esperado un recuento menor que 5. El recuento mínimo esperado es 83,33.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5832563"/>
                  </a:ext>
                </a:extLst>
              </a:tr>
              <a:tr h="257231">
                <a:tc gridSpan="4">
                  <a:txBody>
                    <a:bodyPr/>
                    <a:lstStyle/>
                    <a:p>
                      <a:pP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Sólo se ha calculado para una tabla 2x2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47206972"/>
                  </a:ext>
                </a:extLst>
              </a:tr>
            </a:tbl>
          </a:graphicData>
        </a:graphic>
      </p:graphicFrame>
      <p:cxnSp>
        <p:nvCxnSpPr>
          <p:cNvPr id="13" name="Conector recto 12"/>
          <p:cNvCxnSpPr/>
          <p:nvPr/>
        </p:nvCxnSpPr>
        <p:spPr>
          <a:xfrm>
            <a:off x="5921398" y="1916832"/>
            <a:ext cx="0" cy="324036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1607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8" name="Rectángulo 17"/>
          <p:cNvSpPr/>
          <p:nvPr/>
        </p:nvSpPr>
        <p:spPr>
          <a:xfrm>
            <a:off x="4150990" y="487852"/>
            <a:ext cx="2873159" cy="514500"/>
          </a:xfrm>
          <a:prstGeom prst="rect">
            <a:avLst/>
          </a:prstGeom>
        </p:spPr>
        <p:txBody>
          <a:bodyPr wrap="none">
            <a:spAutoFit/>
          </a:bodyPr>
          <a:lstStyle/>
          <a:p>
            <a:pPr lvl="1">
              <a:lnSpc>
                <a:spcPct val="200000"/>
              </a:lnSpc>
              <a:spcBef>
                <a:spcPts val="200"/>
              </a:spcBef>
              <a:spcAft>
                <a:spcPts val="800"/>
              </a:spcAft>
            </a:pPr>
            <a:r>
              <a:rPr lang="es-EC" sz="1600" b="1" dirty="0" smtClean="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ANÁLISIS FACTORIAL</a:t>
            </a:r>
            <a:endParaRPr lang="es-EC" sz="1600" b="1" dirty="0">
              <a:solidFill>
                <a:schemeClr val="accent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 name="Rectángulo 18"/>
          <p:cNvSpPr/>
          <p:nvPr/>
        </p:nvSpPr>
        <p:spPr>
          <a:xfrm>
            <a:off x="488873" y="1002352"/>
            <a:ext cx="3039615" cy="307777"/>
          </a:xfrm>
          <a:prstGeom prst="rect">
            <a:avLst/>
          </a:prstGeom>
        </p:spPr>
        <p:txBody>
          <a:bodyPr wrap="square">
            <a:spAutoFit/>
          </a:bodyPr>
          <a:lstStyle/>
          <a:p>
            <a:pPr>
              <a:spcAft>
                <a:spcPts val="1000"/>
              </a:spcAft>
            </a:pPr>
            <a:r>
              <a:rPr lang="es-EC" sz="1400"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Matriz de correlación</a:t>
            </a:r>
            <a:endPar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3"/>
          <a:stretch>
            <a:fillRect/>
          </a:stretch>
        </p:blipFill>
        <p:spPr>
          <a:xfrm>
            <a:off x="455782" y="1282956"/>
            <a:ext cx="5535817" cy="4982236"/>
          </a:xfrm>
          <a:prstGeom prst="rect">
            <a:avLst/>
          </a:prstGeom>
        </p:spPr>
      </p:pic>
      <p:sp>
        <p:nvSpPr>
          <p:cNvPr id="14" name="Rectángulo 13"/>
          <p:cNvSpPr/>
          <p:nvPr/>
        </p:nvSpPr>
        <p:spPr>
          <a:xfrm>
            <a:off x="6455246" y="1178487"/>
            <a:ext cx="2122697" cy="307777"/>
          </a:xfrm>
          <a:prstGeom prst="rect">
            <a:avLst/>
          </a:prstGeom>
        </p:spPr>
        <p:txBody>
          <a:bodyPr wrap="square">
            <a:spAutoFit/>
          </a:bodyPr>
          <a:lstStyle/>
          <a:p>
            <a:pPr>
              <a:spcAft>
                <a:spcPts val="1000"/>
              </a:spcAft>
            </a:pPr>
            <a:r>
              <a:rPr lang="es-EC" sz="14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Prueba de KMO y Bartlett</a:t>
            </a:r>
          </a:p>
        </p:txBody>
      </p:sp>
      <p:graphicFrame>
        <p:nvGraphicFramePr>
          <p:cNvPr id="15" name="Tabla 14"/>
          <p:cNvGraphicFramePr>
            <a:graphicFrameLocks noGrp="1"/>
          </p:cNvGraphicFramePr>
          <p:nvPr>
            <p:extLst>
              <p:ext uri="{D42A27DB-BD31-4B8C-83A1-F6EECF244321}">
                <p14:modId xmlns:p14="http://schemas.microsoft.com/office/powerpoint/2010/main" val="1852758970"/>
              </p:ext>
            </p:extLst>
          </p:nvPr>
        </p:nvGraphicFramePr>
        <p:xfrm>
          <a:off x="6311230" y="1645144"/>
          <a:ext cx="3224530" cy="978408"/>
        </p:xfrm>
        <a:graphic>
          <a:graphicData uri="http://schemas.openxmlformats.org/drawingml/2006/table">
            <a:tbl>
              <a:tblPr firstRow="1" firstCol="1" bandRow="1"/>
              <a:tblGrid>
                <a:gridCol w="1612265">
                  <a:extLst>
                    <a:ext uri="{9D8B030D-6E8A-4147-A177-3AD203B41FA5}">
                      <a16:colId xmlns:a16="http://schemas.microsoft.com/office/drawing/2014/main" val="746884435"/>
                    </a:ext>
                  </a:extLst>
                </a:gridCol>
                <a:gridCol w="806450">
                  <a:extLst>
                    <a:ext uri="{9D8B030D-6E8A-4147-A177-3AD203B41FA5}">
                      <a16:colId xmlns:a16="http://schemas.microsoft.com/office/drawing/2014/main" val="1784219896"/>
                    </a:ext>
                  </a:extLst>
                </a:gridCol>
                <a:gridCol w="805815">
                  <a:extLst>
                    <a:ext uri="{9D8B030D-6E8A-4147-A177-3AD203B41FA5}">
                      <a16:colId xmlns:a16="http://schemas.microsoft.com/office/drawing/2014/main" val="3286693889"/>
                    </a:ext>
                  </a:extLst>
                </a:gridCol>
              </a:tblGrid>
              <a:tr h="229235">
                <a:tc gridSpan="2">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Medida Kaiser-Meyer-Olkin de adecuación de muestreo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489240"/>
                  </a:ext>
                </a:extLst>
              </a:tr>
              <a:tr h="198120">
                <a:tc rowSpan="3">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Prueba de esfericidad de Bartlett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Aprox. Chi-cuadrado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4376,224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092780"/>
                  </a:ext>
                </a:extLst>
              </a:tr>
              <a:tr h="125095">
                <a:tc v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759041"/>
                  </a:ext>
                </a:extLst>
              </a:tr>
              <a:tr h="125095">
                <a:tc vMerge="1">
                  <a:txBody>
                    <a:bodyPr/>
                    <a:lstStyle/>
                    <a:p>
                      <a:endParaRPr lang="es-EC"/>
                    </a:p>
                  </a:txBody>
                  <a:tcPr/>
                </a:tc>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92257"/>
                  </a:ext>
                </a:extLst>
              </a:tr>
            </a:tbl>
          </a:graphicData>
        </a:graphic>
      </p:graphicFrame>
      <p:sp>
        <p:nvSpPr>
          <p:cNvPr id="16" name="Rectángulo 15"/>
          <p:cNvSpPr/>
          <p:nvPr/>
        </p:nvSpPr>
        <p:spPr>
          <a:xfrm>
            <a:off x="6599262" y="3241287"/>
            <a:ext cx="4608512" cy="1815882"/>
          </a:xfrm>
          <a:prstGeom prst="rect">
            <a:avLst/>
          </a:prstGeom>
          <a:ln>
            <a:solidFill>
              <a:schemeClr val="accent1"/>
            </a:solidFill>
            <a:prstDash val="sysDash"/>
          </a:ln>
        </p:spPr>
        <p:txBody>
          <a:bodyPr wrap="square">
            <a:spAutoFit/>
          </a:bodyPr>
          <a:lstStyle/>
          <a:p>
            <a:pPr indent="270510" algn="just">
              <a:spcAft>
                <a:spcPts val="0"/>
              </a:spcAft>
            </a:pP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Luego obtener los resultados del coeficiente de determinación de la matriz de correlación y de aplicar las pruebas Test de esfericidad de Bartlett y el Coeficiente </a:t>
            </a:r>
            <a:r>
              <a:rPr lang="es-EC" sz="16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Kaiser</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-Meyer-</a:t>
            </a:r>
            <a:r>
              <a:rPr lang="es-EC" sz="16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Olkin</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(KMO), se demuestra la validez y pertinencia de la base de datos para aplicar el método de extracción por Componentes Principales.</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4758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854726" y="1621506"/>
            <a:ext cx="5217144" cy="4039741"/>
          </a:xfrm>
          <a:prstGeom prst="rect">
            <a:avLst/>
          </a:prstGeom>
        </p:spPr>
      </p:pic>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graphicFrame>
        <p:nvGraphicFramePr>
          <p:cNvPr id="9" name="Tabla 8"/>
          <p:cNvGraphicFramePr>
            <a:graphicFrameLocks noGrp="1"/>
          </p:cNvGraphicFramePr>
          <p:nvPr>
            <p:extLst>
              <p:ext uri="{D42A27DB-BD31-4B8C-83A1-F6EECF244321}">
                <p14:modId xmlns:p14="http://schemas.microsoft.com/office/powerpoint/2010/main" val="3262106036"/>
              </p:ext>
            </p:extLst>
          </p:nvPr>
        </p:nvGraphicFramePr>
        <p:xfrm>
          <a:off x="190552" y="1844823"/>
          <a:ext cx="6788470" cy="3842276"/>
        </p:xfrm>
        <a:graphic>
          <a:graphicData uri="http://schemas.openxmlformats.org/drawingml/2006/table">
            <a:tbl>
              <a:tblPr firstRow="1" firstCol="1" bandRow="1"/>
              <a:tblGrid>
                <a:gridCol w="678847">
                  <a:extLst>
                    <a:ext uri="{9D8B030D-6E8A-4147-A177-3AD203B41FA5}">
                      <a16:colId xmlns:a16="http://schemas.microsoft.com/office/drawing/2014/main" val="1502979709"/>
                    </a:ext>
                  </a:extLst>
                </a:gridCol>
                <a:gridCol w="678847">
                  <a:extLst>
                    <a:ext uri="{9D8B030D-6E8A-4147-A177-3AD203B41FA5}">
                      <a16:colId xmlns:a16="http://schemas.microsoft.com/office/drawing/2014/main" val="1917146326"/>
                    </a:ext>
                  </a:extLst>
                </a:gridCol>
                <a:gridCol w="678847">
                  <a:extLst>
                    <a:ext uri="{9D8B030D-6E8A-4147-A177-3AD203B41FA5}">
                      <a16:colId xmlns:a16="http://schemas.microsoft.com/office/drawing/2014/main" val="2800870896"/>
                    </a:ext>
                  </a:extLst>
                </a:gridCol>
                <a:gridCol w="678847">
                  <a:extLst>
                    <a:ext uri="{9D8B030D-6E8A-4147-A177-3AD203B41FA5}">
                      <a16:colId xmlns:a16="http://schemas.microsoft.com/office/drawing/2014/main" val="971108467"/>
                    </a:ext>
                  </a:extLst>
                </a:gridCol>
                <a:gridCol w="678847">
                  <a:extLst>
                    <a:ext uri="{9D8B030D-6E8A-4147-A177-3AD203B41FA5}">
                      <a16:colId xmlns:a16="http://schemas.microsoft.com/office/drawing/2014/main" val="1827652565"/>
                    </a:ext>
                  </a:extLst>
                </a:gridCol>
                <a:gridCol w="678847">
                  <a:extLst>
                    <a:ext uri="{9D8B030D-6E8A-4147-A177-3AD203B41FA5}">
                      <a16:colId xmlns:a16="http://schemas.microsoft.com/office/drawing/2014/main" val="3006937225"/>
                    </a:ext>
                  </a:extLst>
                </a:gridCol>
                <a:gridCol w="678847">
                  <a:extLst>
                    <a:ext uri="{9D8B030D-6E8A-4147-A177-3AD203B41FA5}">
                      <a16:colId xmlns:a16="http://schemas.microsoft.com/office/drawing/2014/main" val="366132376"/>
                    </a:ext>
                  </a:extLst>
                </a:gridCol>
                <a:gridCol w="576661">
                  <a:extLst>
                    <a:ext uri="{9D8B030D-6E8A-4147-A177-3AD203B41FA5}">
                      <a16:colId xmlns:a16="http://schemas.microsoft.com/office/drawing/2014/main" val="3307420086"/>
                    </a:ext>
                  </a:extLst>
                </a:gridCol>
                <a:gridCol w="781033">
                  <a:extLst>
                    <a:ext uri="{9D8B030D-6E8A-4147-A177-3AD203B41FA5}">
                      <a16:colId xmlns:a16="http://schemas.microsoft.com/office/drawing/2014/main" val="2123043713"/>
                    </a:ext>
                  </a:extLst>
                </a:gridCol>
                <a:gridCol w="678847">
                  <a:extLst>
                    <a:ext uri="{9D8B030D-6E8A-4147-A177-3AD203B41FA5}">
                      <a16:colId xmlns:a16="http://schemas.microsoft.com/office/drawing/2014/main" val="4175047707"/>
                    </a:ext>
                  </a:extLst>
                </a:gridCol>
              </a:tblGrid>
              <a:tr h="437232">
                <a:tc rowSpan="2">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Autovalores</a:t>
                      </a: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iniciales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Sumas de extracción de cargas al cuadrado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Sumas de rotación de cargas al cuadrado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46595686"/>
                  </a:ext>
                </a:extLst>
              </a:tr>
              <a:tr h="655849">
                <a:tc vMerge="1">
                  <a:txBody>
                    <a:bodyPr/>
                    <a:lstStyle/>
                    <a:p>
                      <a:endParaRPr lang="es-EC"/>
                    </a:p>
                  </a:txBody>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varianza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acumulado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varianza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acumulado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s-EC"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varian  </a:t>
                      </a:r>
                      <a:r>
                        <a:rPr lang="es-EC" sz="1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acumulado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284259"/>
                  </a:ext>
                </a:extLst>
              </a:tr>
              <a:tr h="395008">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2,327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2,327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33,245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26,641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309468"/>
                  </a:ext>
                </a:extLst>
              </a:tr>
              <a:tr h="395008">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16,362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49,606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16,362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49,606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49,159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524299"/>
                  </a:ext>
                </a:extLst>
              </a:tr>
              <a:tr h="395008">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65,508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65,508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65,508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608216"/>
                  </a:ext>
                </a:extLst>
              </a:tr>
              <a:tr h="395008">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13,654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79,162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60810"/>
                  </a:ext>
                </a:extLst>
              </a:tr>
              <a:tr h="395008">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12,685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91,847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760843"/>
                  </a:ext>
                </a:extLst>
              </a:tr>
              <a:tr h="249434">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97,467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193841"/>
                  </a:ext>
                </a:extLst>
              </a:tr>
              <a:tr h="249434">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201613"/>
                  </a:ext>
                </a:extLst>
              </a:tr>
              <a:tr h="249434">
                <a:tc gridSpan="10">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Método de extracción: análisis de componentes principales.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27300353"/>
                  </a:ext>
                </a:extLst>
              </a:tr>
            </a:tbl>
          </a:graphicData>
        </a:graphic>
      </p:graphicFrame>
      <p:sp>
        <p:nvSpPr>
          <p:cNvPr id="10" name="Elipse 9"/>
          <p:cNvSpPr/>
          <p:nvPr/>
        </p:nvSpPr>
        <p:spPr>
          <a:xfrm>
            <a:off x="6365676" y="3497180"/>
            <a:ext cx="595784" cy="367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Elipse 11"/>
          <p:cNvSpPr/>
          <p:nvPr/>
        </p:nvSpPr>
        <p:spPr>
          <a:xfrm>
            <a:off x="7751390" y="1870990"/>
            <a:ext cx="360040" cy="312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Elipse 12"/>
          <p:cNvSpPr/>
          <p:nvPr/>
        </p:nvSpPr>
        <p:spPr>
          <a:xfrm>
            <a:off x="8399462" y="3382648"/>
            <a:ext cx="319088" cy="312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Elipse 13"/>
          <p:cNvSpPr/>
          <p:nvPr/>
        </p:nvSpPr>
        <p:spPr>
          <a:xfrm>
            <a:off x="8938257" y="3368110"/>
            <a:ext cx="319088" cy="312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5" name="Rectángulo 14"/>
          <p:cNvSpPr/>
          <p:nvPr/>
        </p:nvSpPr>
        <p:spPr>
          <a:xfrm>
            <a:off x="7430960" y="1196752"/>
            <a:ext cx="2696694" cy="338554"/>
          </a:xfrm>
          <a:prstGeom prst="rect">
            <a:avLst/>
          </a:prstGeom>
        </p:spPr>
        <p:txBody>
          <a:bodyPr wrap="square">
            <a:spAutoFit/>
          </a:bodyPr>
          <a:lstStyle/>
          <a:p>
            <a:pPr>
              <a:spcAft>
                <a:spcPts val="1000"/>
              </a:spcAft>
            </a:pPr>
            <a:r>
              <a:rPr lang="es-EC" sz="16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Gráfico de sedimentación</a:t>
            </a:r>
          </a:p>
        </p:txBody>
      </p:sp>
      <p:sp>
        <p:nvSpPr>
          <p:cNvPr id="16" name="Rectángulo 15"/>
          <p:cNvSpPr/>
          <p:nvPr/>
        </p:nvSpPr>
        <p:spPr>
          <a:xfrm>
            <a:off x="282601" y="1307443"/>
            <a:ext cx="2281074" cy="338554"/>
          </a:xfrm>
          <a:prstGeom prst="rect">
            <a:avLst/>
          </a:prstGeom>
        </p:spPr>
        <p:txBody>
          <a:bodyPr wrap="square">
            <a:spAutoFit/>
          </a:bodyPr>
          <a:lstStyle/>
          <a:p>
            <a:pPr>
              <a:spcAft>
                <a:spcPts val="1000"/>
              </a:spcAft>
            </a:pPr>
            <a:r>
              <a:rPr lang="es-EC" sz="16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Varianza total explicada </a:t>
            </a:r>
          </a:p>
        </p:txBody>
      </p:sp>
    </p:spTree>
    <p:extLst>
      <p:ext uri="{BB962C8B-B14F-4D97-AF65-F5344CB8AC3E}">
        <p14:creationId xmlns:p14="http://schemas.microsoft.com/office/powerpoint/2010/main" val="3385974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8"/>
          <p:cNvCxnSpPr/>
          <p:nvPr/>
        </p:nvCxnSpPr>
        <p:spPr>
          <a:xfrm>
            <a:off x="1182126" y="1126100"/>
            <a:ext cx="32263" cy="4508569"/>
          </a:xfrm>
          <a:prstGeom prst="line">
            <a:avLst/>
          </a:prstGeom>
          <a:ln w="19050">
            <a:solidFill>
              <a:schemeClr val="accent2">
                <a:lumMod val="20000"/>
                <a:lumOff val="80000"/>
              </a:schemeClr>
            </a:solidFill>
            <a:prstDash val="sysDash"/>
            <a:bevel/>
          </a:ln>
        </p:spPr>
      </p:cxnSp>
      <p:grpSp>
        <p:nvGrpSpPr>
          <p:cNvPr id="3" name="Grupo 2"/>
          <p:cNvGrpSpPr/>
          <p:nvPr/>
        </p:nvGrpSpPr>
        <p:grpSpPr>
          <a:xfrm>
            <a:off x="190550" y="188640"/>
            <a:ext cx="3024336" cy="720080"/>
            <a:chOff x="190878" y="167228"/>
            <a:chExt cx="3288148" cy="830939"/>
          </a:xfrm>
        </p:grpSpPr>
        <p:grpSp>
          <p:nvGrpSpPr>
            <p:cNvPr id="4" name="Group 17"/>
            <p:cNvGrpSpPr/>
            <p:nvPr/>
          </p:nvGrpSpPr>
          <p:grpSpPr>
            <a:xfrm>
              <a:off x="201809" y="167228"/>
              <a:ext cx="3176865" cy="830939"/>
              <a:chOff x="1506828" y="650383"/>
              <a:chExt cx="9195515" cy="2215166"/>
            </a:xfrm>
          </p:grpSpPr>
          <p:sp>
            <p:nvSpPr>
              <p:cNvPr id="8"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9" name="Oval 20"/>
              <p:cNvSpPr/>
              <p:nvPr/>
            </p:nvSpPr>
            <p:spPr>
              <a:xfrm>
                <a:off x="1717487" y="804928"/>
                <a:ext cx="2543771" cy="190607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6" name="TextBox 18"/>
            <p:cNvSpPr txBox="1"/>
            <p:nvPr/>
          </p:nvSpPr>
          <p:spPr>
            <a:xfrm>
              <a:off x="739885" y="365409"/>
              <a:ext cx="2739141"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INTRODUCCIÓN</a:t>
              </a:r>
              <a:endParaRPr lang="en-US" b="1" dirty="0">
                <a:solidFill>
                  <a:prstClr val="white"/>
                </a:solidFill>
                <a:latin typeface="Calibri" panose="020F0502020204030204" pitchFamily="34" charset="0"/>
                <a:cs typeface="Calibri" panose="020F0502020204030204" pitchFamily="34" charset="0"/>
              </a:endParaRPr>
            </a:p>
          </p:txBody>
        </p:sp>
        <p:sp>
          <p:nvSpPr>
            <p:cNvPr id="7" name="CuadroTexto 6"/>
            <p:cNvSpPr txBox="1"/>
            <p:nvPr/>
          </p:nvSpPr>
          <p:spPr>
            <a:xfrm>
              <a:off x="190878" y="383167"/>
              <a:ext cx="962531"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43" name="Oval 17"/>
          <p:cNvSpPr/>
          <p:nvPr/>
        </p:nvSpPr>
        <p:spPr>
          <a:xfrm>
            <a:off x="695510" y="1299673"/>
            <a:ext cx="1034518" cy="730273"/>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18"/>
          <p:cNvSpPr/>
          <p:nvPr/>
        </p:nvSpPr>
        <p:spPr>
          <a:xfrm>
            <a:off x="680997" y="2301472"/>
            <a:ext cx="1034518" cy="730273"/>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19"/>
          <p:cNvSpPr/>
          <p:nvPr/>
        </p:nvSpPr>
        <p:spPr>
          <a:xfrm>
            <a:off x="658638" y="3590838"/>
            <a:ext cx="1034518" cy="730273"/>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21"/>
          <p:cNvSpPr/>
          <p:nvPr/>
        </p:nvSpPr>
        <p:spPr>
          <a:xfrm>
            <a:off x="695510" y="4903970"/>
            <a:ext cx="1034518" cy="730273"/>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3" name="Straight Connector 25"/>
          <p:cNvCxnSpPr/>
          <p:nvPr/>
        </p:nvCxnSpPr>
        <p:spPr>
          <a:xfrm>
            <a:off x="1814977" y="1077703"/>
            <a:ext cx="8312677" cy="2295"/>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818024" y="1318844"/>
            <a:ext cx="757757" cy="738032"/>
          </a:xfrm>
          <a:prstGeom prst="ellipse">
            <a:avLst/>
          </a:prstGeom>
          <a:solidFill>
            <a:srgbClr val="D7F9F3"/>
          </a:solid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5" name="CuadroTexto 54"/>
          <p:cNvSpPr txBox="1"/>
          <p:nvPr/>
        </p:nvSpPr>
        <p:spPr>
          <a:xfrm>
            <a:off x="4583038" y="1291914"/>
            <a:ext cx="184731" cy="369332"/>
          </a:xfrm>
          <a:prstGeom prst="rect">
            <a:avLst/>
          </a:prstGeom>
          <a:noFill/>
        </p:spPr>
        <p:txBody>
          <a:bodyPr wrap="none" rtlCol="0">
            <a:spAutoFit/>
          </a:bodyPr>
          <a:lstStyle/>
          <a:p>
            <a:endParaRPr lang="es-EC" dirty="0"/>
          </a:p>
        </p:txBody>
      </p:sp>
      <p:sp>
        <p:nvSpPr>
          <p:cNvPr id="61" name="CuadroTexto 60"/>
          <p:cNvSpPr txBox="1"/>
          <p:nvPr/>
        </p:nvSpPr>
        <p:spPr>
          <a:xfrm>
            <a:off x="1937174" y="1197744"/>
            <a:ext cx="7974455" cy="954107"/>
          </a:xfrm>
          <a:prstGeom prst="rect">
            <a:avLst/>
          </a:prstGeom>
          <a:noFill/>
        </p:spPr>
        <p:txBody>
          <a:bodyPr wrap="square" rtlCol="0">
            <a:spAutoFit/>
          </a:bodyPr>
          <a:lstStyle/>
          <a:p>
            <a:pPr algn="just"/>
            <a:r>
              <a:rPr lang="es-EC" sz="2800" dirty="0" smtClean="0">
                <a:solidFill>
                  <a:schemeClr val="bg2">
                    <a:lumMod val="10000"/>
                  </a:schemeClr>
                </a:solidFill>
                <a:latin typeface="Calibri" panose="020F0502020204030204" pitchFamily="34" charset="0"/>
                <a:cs typeface="Calibri" panose="020F0502020204030204" pitchFamily="34" charset="0"/>
              </a:rPr>
              <a:t>Acceso al crédito se encuentra vinculado al concepto de inclusión financiera.</a:t>
            </a:r>
            <a:endParaRPr lang="es-EC" sz="2800" dirty="0">
              <a:solidFill>
                <a:schemeClr val="bg2">
                  <a:lumMod val="10000"/>
                </a:schemeClr>
              </a:solidFill>
              <a:latin typeface="Calibri" panose="020F0502020204030204" pitchFamily="34" charset="0"/>
              <a:cs typeface="Calibri" panose="020F0502020204030204" pitchFamily="34" charset="0"/>
            </a:endParaRPr>
          </a:p>
        </p:txBody>
      </p:sp>
      <p:cxnSp>
        <p:nvCxnSpPr>
          <p:cNvPr id="63" name="Straight Connector 25"/>
          <p:cNvCxnSpPr/>
          <p:nvPr/>
        </p:nvCxnSpPr>
        <p:spPr>
          <a:xfrm>
            <a:off x="1814977" y="3189798"/>
            <a:ext cx="8303798" cy="52830"/>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25"/>
          <p:cNvCxnSpPr/>
          <p:nvPr/>
        </p:nvCxnSpPr>
        <p:spPr>
          <a:xfrm flipV="1">
            <a:off x="1814977" y="2133434"/>
            <a:ext cx="8303798" cy="18418"/>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25"/>
          <p:cNvCxnSpPr/>
          <p:nvPr/>
        </p:nvCxnSpPr>
        <p:spPr>
          <a:xfrm>
            <a:off x="1814977" y="4557173"/>
            <a:ext cx="8303798" cy="28469"/>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1951396" y="2132985"/>
            <a:ext cx="7974455" cy="954107"/>
          </a:xfrm>
          <a:prstGeom prst="rect">
            <a:avLst/>
          </a:prstGeom>
          <a:noFill/>
        </p:spPr>
        <p:txBody>
          <a:bodyPr wrap="square" rtlCol="0">
            <a:spAutoFit/>
          </a:bodyPr>
          <a:lstStyle/>
          <a:p>
            <a:pPr algn="just"/>
            <a:r>
              <a:rPr lang="es-EC" sz="2800" dirty="0" smtClean="0">
                <a:solidFill>
                  <a:schemeClr val="bg2">
                    <a:lumMod val="10000"/>
                  </a:schemeClr>
                </a:solidFill>
                <a:latin typeface="Calibri" panose="020F0502020204030204" pitchFamily="34" charset="0"/>
                <a:cs typeface="Calibri" panose="020F0502020204030204" pitchFamily="34" charset="0"/>
              </a:rPr>
              <a:t>Cultura de planificación a mediano y largo plazo en sus actividades de ahorro, crédito e inversión.</a:t>
            </a:r>
            <a:endParaRPr lang="es-EC" sz="2800" dirty="0">
              <a:solidFill>
                <a:schemeClr val="bg2">
                  <a:lumMod val="10000"/>
                </a:schemeClr>
              </a:solidFill>
              <a:latin typeface="Calibri" panose="020F0502020204030204" pitchFamily="34" charset="0"/>
              <a:cs typeface="Calibri" panose="020F0502020204030204" pitchFamily="34" charset="0"/>
            </a:endParaRPr>
          </a:p>
        </p:txBody>
      </p:sp>
      <p:sp>
        <p:nvSpPr>
          <p:cNvPr id="18" name="Rectángulo 17"/>
          <p:cNvSpPr/>
          <p:nvPr/>
        </p:nvSpPr>
        <p:spPr>
          <a:xfrm>
            <a:off x="1885087" y="4585642"/>
            <a:ext cx="8163577" cy="1384995"/>
          </a:xfrm>
          <a:prstGeom prst="rect">
            <a:avLst/>
          </a:prstGeom>
        </p:spPr>
        <p:txBody>
          <a:bodyPr wrap="square">
            <a:spAutoFit/>
          </a:bodyPr>
          <a:lstStyle/>
          <a:p>
            <a:pPr algn="just"/>
            <a:r>
              <a:rPr lang="es-EC" sz="2800" dirty="0">
                <a:solidFill>
                  <a:schemeClr val="bg2">
                    <a:lumMod val="10000"/>
                  </a:schemeClr>
                </a:solidFill>
              </a:rPr>
              <a:t>Superintendencia de </a:t>
            </a:r>
            <a:r>
              <a:rPr lang="es-EC" sz="2800" dirty="0" smtClean="0">
                <a:solidFill>
                  <a:schemeClr val="bg2">
                    <a:lumMod val="10000"/>
                  </a:schemeClr>
                </a:solidFill>
              </a:rPr>
              <a:t>Bancos (2017) “</a:t>
            </a:r>
            <a:r>
              <a:rPr lang="es-EC" sz="2800" i="1"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facilidad </a:t>
            </a:r>
            <a:r>
              <a:rPr lang="es-EC" sz="28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que prestan las instituciones financieras a la hora de instrumentar operaciones </a:t>
            </a:r>
            <a:r>
              <a:rPr lang="es-EC" sz="2800" i="1"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crediticias”.</a:t>
            </a:r>
            <a:endParaRPr lang="es-EC" sz="2800" dirty="0">
              <a:solidFill>
                <a:schemeClr val="bg2">
                  <a:lumMod val="10000"/>
                </a:schemeClr>
              </a:solidFill>
              <a:latin typeface="Calibri" panose="020F0502020204030204" pitchFamily="34" charset="0"/>
              <a:cs typeface="Calibri" panose="020F0502020204030204" pitchFamily="34" charset="0"/>
            </a:endParaRPr>
          </a:p>
        </p:txBody>
      </p:sp>
      <p:sp>
        <p:nvSpPr>
          <p:cNvPr id="38" name="Rectángulo 37"/>
          <p:cNvSpPr/>
          <p:nvPr/>
        </p:nvSpPr>
        <p:spPr>
          <a:xfrm>
            <a:off x="5303118" y="188640"/>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pic>
        <p:nvPicPr>
          <p:cNvPr id="39" name="Imagen 38" descr="Imagen relacionada"/>
          <p:cNvPicPr/>
          <p:nvPr/>
        </p:nvPicPr>
        <p:blipFill rotWithShape="1">
          <a:blip r:embed="rId4" cstate="print">
            <a:extLst>
              <a:ext uri="{28A0092B-C50C-407E-A947-70E740481C1C}">
                <a14:useLocalDpi xmlns:a14="http://schemas.microsoft.com/office/drawing/2010/main" val="0"/>
              </a:ext>
            </a:extLst>
          </a:blip>
          <a:srcRect l="65589" t="1773" r="2338" b="65346"/>
          <a:stretch/>
        </p:blipFill>
        <p:spPr bwMode="auto">
          <a:xfrm>
            <a:off x="834705" y="2312150"/>
            <a:ext cx="739720" cy="7238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21" name="Rectángulo 20"/>
          <p:cNvSpPr/>
          <p:nvPr/>
        </p:nvSpPr>
        <p:spPr>
          <a:xfrm>
            <a:off x="1937174" y="3380384"/>
            <a:ext cx="7774616" cy="954107"/>
          </a:xfrm>
          <a:prstGeom prst="rect">
            <a:avLst/>
          </a:prstGeom>
          <a:noFill/>
        </p:spPr>
        <p:txBody>
          <a:bodyPr wrap="square" rtlCol="0">
            <a:spAutoFit/>
          </a:bodyPr>
          <a:lstStyle/>
          <a:p>
            <a:pPr algn="just"/>
            <a:r>
              <a:rPr lang="es-EC" sz="2800" dirty="0" smtClean="0">
                <a:solidFill>
                  <a:schemeClr val="bg2">
                    <a:lumMod val="10000"/>
                  </a:schemeClr>
                </a:solidFill>
                <a:latin typeface="Calibri" panose="020F0502020204030204" pitchFamily="34" charset="0"/>
                <a:cs typeface="Calibri" panose="020F0502020204030204" pitchFamily="34" charset="0"/>
              </a:rPr>
              <a:t>Fomenta </a:t>
            </a:r>
            <a:r>
              <a:rPr lang="es-EC" sz="2800" dirty="0">
                <a:solidFill>
                  <a:schemeClr val="bg2">
                    <a:lumMod val="10000"/>
                  </a:schemeClr>
                </a:solidFill>
                <a:latin typeface="Calibri" panose="020F0502020204030204" pitchFamily="34" charset="0"/>
                <a:cs typeface="Calibri" panose="020F0502020204030204" pitchFamily="34" charset="0"/>
              </a:rPr>
              <a:t>el crecimiento económico local y su contribución en el desarrollo </a:t>
            </a:r>
            <a:r>
              <a:rPr lang="es-EC" sz="2800" dirty="0" smtClean="0">
                <a:solidFill>
                  <a:schemeClr val="bg2">
                    <a:lumMod val="10000"/>
                  </a:schemeClr>
                </a:solidFill>
                <a:latin typeface="Calibri" panose="020F0502020204030204" pitchFamily="34" charset="0"/>
                <a:cs typeface="Calibri" panose="020F0502020204030204" pitchFamily="34" charset="0"/>
              </a:rPr>
              <a:t>social.</a:t>
            </a:r>
            <a:endParaRPr lang="es-EC" sz="2800" dirty="0">
              <a:solidFill>
                <a:schemeClr val="bg2">
                  <a:lumMod val="10000"/>
                </a:schemeClr>
              </a:solidFill>
              <a:latin typeface="Calibri" panose="020F0502020204030204" pitchFamily="34" charset="0"/>
              <a:cs typeface="Calibri" panose="020F0502020204030204" pitchFamily="34" charset="0"/>
            </a:endParaRPr>
          </a:p>
        </p:txBody>
      </p:sp>
      <p:pic>
        <p:nvPicPr>
          <p:cNvPr id="26" name="Imagen 25"/>
          <p:cNvPicPr>
            <a:picLocks noChangeAspect="1"/>
          </p:cNvPicPr>
          <p:nvPr/>
        </p:nvPicPr>
        <p:blipFill>
          <a:blip r:embed="rId3"/>
          <a:stretch>
            <a:fillRect/>
          </a:stretch>
        </p:blipFill>
        <p:spPr>
          <a:xfrm>
            <a:off x="834705" y="3577057"/>
            <a:ext cx="757757" cy="738032"/>
          </a:xfrm>
          <a:prstGeom prst="ellipse">
            <a:avLst/>
          </a:prstGeom>
          <a:solidFill>
            <a:srgbClr val="D7F9F3"/>
          </a:solid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Imagen 26" descr="Imagen relacionada"/>
          <p:cNvPicPr/>
          <p:nvPr/>
        </p:nvPicPr>
        <p:blipFill rotWithShape="1">
          <a:blip r:embed="rId4" cstate="print">
            <a:extLst>
              <a:ext uri="{28A0092B-C50C-407E-A947-70E740481C1C}">
                <a14:useLocalDpi xmlns:a14="http://schemas.microsoft.com/office/drawing/2010/main" val="0"/>
              </a:ext>
            </a:extLst>
          </a:blip>
          <a:srcRect l="65589" t="1773" r="2338" b="65346"/>
          <a:stretch/>
        </p:blipFill>
        <p:spPr bwMode="auto">
          <a:xfrm>
            <a:off x="921874" y="4886361"/>
            <a:ext cx="739720" cy="7238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584266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9" name="Rectángulo 8"/>
          <p:cNvSpPr/>
          <p:nvPr/>
        </p:nvSpPr>
        <p:spPr>
          <a:xfrm>
            <a:off x="463095" y="1240229"/>
            <a:ext cx="5472608" cy="338554"/>
          </a:xfrm>
          <a:prstGeom prst="rect">
            <a:avLst/>
          </a:prstGeom>
        </p:spPr>
        <p:txBody>
          <a:bodyPr wrap="square">
            <a:spAutoFit/>
          </a:bodyPr>
          <a:lstStyle/>
          <a:p>
            <a:pPr>
              <a:spcAft>
                <a:spcPts val="1000"/>
              </a:spcAft>
            </a:pPr>
            <a:r>
              <a:rPr lang="es-EC" sz="1600"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Matriz de Componentes </a:t>
            </a:r>
            <a:r>
              <a:rPr lang="es-EC" sz="16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Principales con rotación </a:t>
            </a:r>
            <a:r>
              <a:rPr lang="es-EC" sz="1600" b="1" i="1" dirty="0" err="1">
                <a:solidFill>
                  <a:srgbClr val="44546A"/>
                </a:solidFill>
                <a:latin typeface="Times New Roman" panose="02020603050405020304" pitchFamily="18" charset="0"/>
                <a:ea typeface="Calibri" panose="020F0502020204030204" pitchFamily="34" charset="0"/>
                <a:cs typeface="Times New Roman" panose="02020603050405020304" pitchFamily="18" charset="0"/>
              </a:rPr>
              <a:t>varimax</a:t>
            </a:r>
            <a:endParaRPr lang="es-EC" sz="16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616901245"/>
              </p:ext>
            </p:extLst>
          </p:nvPr>
        </p:nvGraphicFramePr>
        <p:xfrm>
          <a:off x="478582" y="1711465"/>
          <a:ext cx="6461696" cy="4357811"/>
        </p:xfrm>
        <a:graphic>
          <a:graphicData uri="http://schemas.openxmlformats.org/drawingml/2006/table">
            <a:tbl>
              <a:tblPr firstRow="1" firstCol="1" bandRow="1"/>
              <a:tblGrid>
                <a:gridCol w="1615424">
                  <a:extLst>
                    <a:ext uri="{9D8B030D-6E8A-4147-A177-3AD203B41FA5}">
                      <a16:colId xmlns:a16="http://schemas.microsoft.com/office/drawing/2014/main" val="2486263835"/>
                    </a:ext>
                  </a:extLst>
                </a:gridCol>
                <a:gridCol w="1615424">
                  <a:extLst>
                    <a:ext uri="{9D8B030D-6E8A-4147-A177-3AD203B41FA5}">
                      <a16:colId xmlns:a16="http://schemas.microsoft.com/office/drawing/2014/main" val="2425307573"/>
                    </a:ext>
                  </a:extLst>
                </a:gridCol>
                <a:gridCol w="1615424">
                  <a:extLst>
                    <a:ext uri="{9D8B030D-6E8A-4147-A177-3AD203B41FA5}">
                      <a16:colId xmlns:a16="http://schemas.microsoft.com/office/drawing/2014/main" val="2422973141"/>
                    </a:ext>
                  </a:extLst>
                </a:gridCol>
                <a:gridCol w="1615424">
                  <a:extLst>
                    <a:ext uri="{9D8B030D-6E8A-4147-A177-3AD203B41FA5}">
                      <a16:colId xmlns:a16="http://schemas.microsoft.com/office/drawing/2014/main" val="3961766471"/>
                    </a:ext>
                  </a:extLst>
                </a:gridCol>
              </a:tblGrid>
              <a:tr h="399064">
                <a:tc rowSpan="2">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740892136"/>
                  </a:ext>
                </a:extLst>
              </a:tr>
              <a:tr h="252087">
                <a:tc vMerge="1">
                  <a:txBody>
                    <a:bodyPr/>
                    <a:lstStyle/>
                    <a:p>
                      <a:endParaRPr lang="es-EC"/>
                    </a:p>
                  </a:txBody>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906378"/>
                  </a:ext>
                </a:extLst>
              </a:tr>
              <a:tr h="252087">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51719"/>
                  </a:ext>
                </a:extLst>
              </a:tr>
              <a:tr h="457498">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Ingresos del hogar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277990"/>
                  </a:ext>
                </a:extLst>
              </a:tr>
              <a:tr h="457498">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del hogar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833885"/>
                  </a:ext>
                </a:extLst>
              </a:tr>
              <a:tr h="457498">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Miembros del hogar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650885"/>
                  </a:ext>
                </a:extLst>
              </a:tr>
              <a:tr h="457498">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Estabilidad laboral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766658"/>
                  </a:ext>
                </a:extLst>
              </a:tr>
              <a:tr h="457498">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 del crédito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216554"/>
                  </a:ext>
                </a:extLst>
              </a:tr>
              <a:tr h="457498">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del crédito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997707"/>
                  </a:ext>
                </a:extLst>
              </a:tr>
              <a:tr h="457498">
                <a:tc gridSpan="4">
                  <a:txBody>
                    <a:bodyPr/>
                    <a:lstStyle/>
                    <a:p>
                      <a:pP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Método de extracción: análisis de componentes principales. </a:t>
                      </a:r>
                      <a:b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Método de rotación: </a:t>
                      </a:r>
                      <a:r>
                        <a:rPr lang="es-EC"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Varimax</a:t>
                      </a: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normalización </a:t>
                      </a:r>
                      <a:r>
                        <a:rPr lang="es-EC"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Kaiser</a:t>
                      </a: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42694774"/>
                  </a:ext>
                </a:extLst>
              </a:tr>
              <a:tr h="252087">
                <a:tc gridSpan="4">
                  <a:txBody>
                    <a:bodyPr/>
                    <a:lstStyle/>
                    <a:p>
                      <a:pP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La rotación ha convergido en 5 iteraciones.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99086591"/>
                  </a:ext>
                </a:extLst>
              </a:tr>
            </a:tbl>
          </a:graphicData>
        </a:graphic>
      </p:graphicFrame>
      <p:sp>
        <p:nvSpPr>
          <p:cNvPr id="11" name="Elipse 10"/>
          <p:cNvSpPr/>
          <p:nvPr/>
        </p:nvSpPr>
        <p:spPr>
          <a:xfrm>
            <a:off x="2623135" y="2632064"/>
            <a:ext cx="676693" cy="3540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Elipse 11"/>
          <p:cNvSpPr/>
          <p:nvPr/>
        </p:nvSpPr>
        <p:spPr>
          <a:xfrm>
            <a:off x="2623135" y="3034627"/>
            <a:ext cx="676691" cy="3518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Elipse 12"/>
          <p:cNvSpPr/>
          <p:nvPr/>
        </p:nvSpPr>
        <p:spPr>
          <a:xfrm>
            <a:off x="5771970" y="2302270"/>
            <a:ext cx="676691" cy="354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Elipse 13"/>
          <p:cNvSpPr/>
          <p:nvPr/>
        </p:nvSpPr>
        <p:spPr>
          <a:xfrm>
            <a:off x="5769089" y="3534877"/>
            <a:ext cx="679572" cy="3540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5" name="Elipse 14"/>
          <p:cNvSpPr/>
          <p:nvPr/>
        </p:nvSpPr>
        <p:spPr>
          <a:xfrm>
            <a:off x="5769089" y="3941720"/>
            <a:ext cx="679572" cy="354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Elipse 15"/>
          <p:cNvSpPr/>
          <p:nvPr/>
        </p:nvSpPr>
        <p:spPr>
          <a:xfrm>
            <a:off x="4112273" y="4851078"/>
            <a:ext cx="676691" cy="3518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7" name="Elipse 16"/>
          <p:cNvSpPr/>
          <p:nvPr/>
        </p:nvSpPr>
        <p:spPr>
          <a:xfrm>
            <a:off x="4109392" y="4419659"/>
            <a:ext cx="679572" cy="354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mc:AlternateContent xmlns:mc="http://schemas.openxmlformats.org/markup-compatibility/2006" xmlns:a14="http://schemas.microsoft.com/office/drawing/2010/main">
        <mc:Choice Requires="a14">
          <p:sp>
            <p:nvSpPr>
              <p:cNvPr id="18" name="Rectángulo 17"/>
              <p:cNvSpPr/>
              <p:nvPr/>
            </p:nvSpPr>
            <p:spPr>
              <a:xfrm>
                <a:off x="7362857" y="1062344"/>
                <a:ext cx="4248252" cy="400110"/>
              </a:xfrm>
              <a:prstGeom prst="rect">
                <a:avLst/>
              </a:prstGeom>
            </p:spPr>
            <p:txBody>
              <a:bodyPr wrap="square">
                <a:spAutoFit/>
              </a:bodyPr>
              <a:lstStyle/>
              <a:p>
                <a:pPr>
                  <a:spcAft>
                    <a:spcPts val="1000"/>
                  </a:spcAft>
                </a:pPr>
                <a14:m>
                  <m:oMath xmlns:m="http://schemas.openxmlformats.org/officeDocument/2006/math">
                    <m:sSub>
                      <m:sSubPr>
                        <m:ctrlPr>
                          <a:rPr lang="es-EC" sz="2000" b="1" i="1" smtClean="0">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b="1" i="1">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t>𝑪𝒐𝒎𝒑𝒐𝒏𝒆𝒏𝒕𝒆</m:t>
                        </m:r>
                      </m:e>
                      <m:sub>
                        <m:r>
                          <a:rPr lang="es-EC" sz="2000" b="1" i="1">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s-EC" sz="2000" b="1" i="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 </a:t>
                </a:r>
                <a:r>
                  <a:rPr lang="es-EC" sz="2000" i="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Ingreso y Gasto</a:t>
                </a:r>
              </a:p>
            </p:txBody>
          </p:sp>
        </mc:Choice>
        <mc:Fallback xmlns="">
          <p:sp>
            <p:nvSpPr>
              <p:cNvPr id="18" name="Rectángulo 17"/>
              <p:cNvSpPr>
                <a:spLocks noRot="1" noChangeAspect="1" noMove="1" noResize="1" noEditPoints="1" noAdjustHandles="1" noChangeArrowheads="1" noChangeShapeType="1" noTextEdit="1"/>
              </p:cNvSpPr>
              <p:nvPr/>
            </p:nvSpPr>
            <p:spPr>
              <a:xfrm>
                <a:off x="7362857" y="1062344"/>
                <a:ext cx="4248252" cy="400110"/>
              </a:xfrm>
              <a:prstGeom prst="rect">
                <a:avLst/>
              </a:prstGeom>
              <a:blipFill>
                <a:blip r:embed="rId3"/>
                <a:stretch>
                  <a:fillRect l="-574" t="-7576" b="-2575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7366097" y="2455161"/>
                <a:ext cx="4824316" cy="707886"/>
              </a:xfrm>
              <a:prstGeom prst="rect">
                <a:avLst/>
              </a:prstGeom>
            </p:spPr>
            <p:txBody>
              <a:bodyPr wrap="square">
                <a:spAutoFit/>
              </a:bodyPr>
              <a:lstStyle/>
              <a:p>
                <a:pPr>
                  <a:spcAft>
                    <a:spcPts val="1000"/>
                  </a:spcAft>
                </a:pPr>
                <a14:m>
                  <m:oMath xmlns:m="http://schemas.openxmlformats.org/officeDocument/2006/math">
                    <m:sSub>
                      <m:sSubPr>
                        <m:ctrlPr>
                          <a:rPr lang="es-EC" sz="2000" b="1" i="1" smtClean="0">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b="1" i="1">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t>𝑪𝒐𝒎𝒑𝒐𝒏𝒆𝒏𝒕𝒆</m:t>
                        </m:r>
                      </m:e>
                      <m:sub>
                        <m:r>
                          <a:rPr lang="es-EC" sz="2000" b="1" i="1">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s-EC" sz="2000" b="1" i="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 </a:t>
                </a:r>
                <a:r>
                  <a:rPr lang="es-EC" sz="2000" i="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Monto del crédito y Tiempo de crédito</a:t>
                </a:r>
              </a:p>
            </p:txBody>
          </p:sp>
        </mc:Choice>
        <mc:Fallback xmlns="">
          <p:sp>
            <p:nvSpPr>
              <p:cNvPr id="19" name="Rectángulo 18"/>
              <p:cNvSpPr>
                <a:spLocks noRot="1" noChangeAspect="1" noMove="1" noResize="1" noEditPoints="1" noAdjustHandles="1" noChangeArrowheads="1" noChangeShapeType="1" noTextEdit="1"/>
              </p:cNvSpPr>
              <p:nvPr/>
            </p:nvSpPr>
            <p:spPr>
              <a:xfrm>
                <a:off x="7366097" y="2455161"/>
                <a:ext cx="4824316" cy="707886"/>
              </a:xfrm>
              <a:prstGeom prst="rect">
                <a:avLst/>
              </a:prstGeom>
              <a:blipFill>
                <a:blip r:embed="rId4"/>
                <a:stretch>
                  <a:fillRect l="-1263" t="-5172" b="-1465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7334364" y="4192696"/>
                <a:ext cx="4305238" cy="707886"/>
              </a:xfrm>
              <a:prstGeom prst="rect">
                <a:avLst/>
              </a:prstGeom>
            </p:spPr>
            <p:txBody>
              <a:bodyPr wrap="square">
                <a:spAutoFit/>
              </a:bodyPr>
              <a:lstStyle/>
              <a:p>
                <a:pPr>
                  <a:spcAft>
                    <a:spcPts val="1000"/>
                  </a:spcAft>
                </a:pPr>
                <a14:m>
                  <m:oMath xmlns:m="http://schemas.openxmlformats.org/officeDocument/2006/math">
                    <m:sSub>
                      <m:sSubPr>
                        <m:ctrlPr>
                          <a:rPr lang="es-EC" sz="2000" b="1" i="1" smtClean="0">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2000" b="1" i="1">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t>𝑪𝒐𝒎𝒑𝒐𝒏𝒆𝒏𝒕𝒆</m:t>
                        </m:r>
                      </m:e>
                      <m:sub>
                        <m:r>
                          <a:rPr lang="es-EC" sz="2000" b="1" i="1">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s-EC" sz="2000" b="1" i="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 </a:t>
                </a:r>
                <a:r>
                  <a:rPr lang="es-EC" sz="2000" i="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Edad, Miembros del hogar y Estabilidad laboral.</a:t>
                </a:r>
              </a:p>
            </p:txBody>
          </p:sp>
        </mc:Choice>
        <mc:Fallback xmlns="">
          <p:sp>
            <p:nvSpPr>
              <p:cNvPr id="20" name="Rectángulo 19"/>
              <p:cNvSpPr>
                <a:spLocks noRot="1" noChangeAspect="1" noMove="1" noResize="1" noEditPoints="1" noAdjustHandles="1" noChangeArrowheads="1" noChangeShapeType="1" noTextEdit="1"/>
              </p:cNvSpPr>
              <p:nvPr/>
            </p:nvSpPr>
            <p:spPr>
              <a:xfrm>
                <a:off x="7334364" y="4192696"/>
                <a:ext cx="4305238" cy="707886"/>
              </a:xfrm>
              <a:prstGeom prst="rect">
                <a:avLst/>
              </a:prstGeom>
              <a:blipFill>
                <a:blip r:embed="rId5"/>
                <a:stretch>
                  <a:fillRect l="-1416" t="-5172" r="-425" b="-14655"/>
                </a:stretch>
              </a:blipFill>
            </p:spPr>
            <p:txBody>
              <a:bodyPr/>
              <a:lstStyle/>
              <a:p>
                <a:r>
                  <a:rPr lang="es-EC">
                    <a:noFill/>
                  </a:rPr>
                  <a:t> </a:t>
                </a:r>
              </a:p>
            </p:txBody>
          </p:sp>
        </mc:Fallback>
      </mc:AlternateContent>
      <p:sp>
        <p:nvSpPr>
          <p:cNvPr id="22" name="Rectángulo 21"/>
          <p:cNvSpPr/>
          <p:nvPr/>
        </p:nvSpPr>
        <p:spPr>
          <a:xfrm>
            <a:off x="7334364" y="4953742"/>
            <a:ext cx="3125856" cy="369332"/>
          </a:xfrm>
          <a:prstGeom prst="rect">
            <a:avLst/>
          </a:prstGeom>
        </p:spPr>
        <p:txBody>
          <a:bodyPr wrap="none">
            <a:spAutoFit/>
          </a:bodyPr>
          <a:lstStyle/>
          <a:p>
            <a:r>
              <a:rPr lang="es-EC" b="1" dirty="0" smtClean="0">
                <a:solidFill>
                  <a:schemeClr val="accent2"/>
                </a:solidFill>
                <a:latin typeface="Times New Roman" panose="02020603050405020304" pitchFamily="18" charset="0"/>
                <a:ea typeface="Calibri" panose="020F0502020204030204" pitchFamily="34" charset="0"/>
              </a:rPr>
              <a:t>REQUISITOS DE CRÉDITO</a:t>
            </a:r>
            <a:endParaRPr lang="es-EC" b="1" dirty="0">
              <a:solidFill>
                <a:schemeClr val="accent2"/>
              </a:solidFill>
            </a:endParaRPr>
          </a:p>
        </p:txBody>
      </p:sp>
      <p:sp>
        <p:nvSpPr>
          <p:cNvPr id="24" name="Rectángulo 23"/>
          <p:cNvSpPr/>
          <p:nvPr/>
        </p:nvSpPr>
        <p:spPr>
          <a:xfrm>
            <a:off x="7334364" y="3246984"/>
            <a:ext cx="3643049" cy="369332"/>
          </a:xfrm>
          <a:prstGeom prst="rect">
            <a:avLst/>
          </a:prstGeom>
        </p:spPr>
        <p:txBody>
          <a:bodyPr wrap="none">
            <a:spAutoFit/>
          </a:bodyPr>
          <a:lstStyle/>
          <a:p>
            <a:r>
              <a:rPr lang="es-EC" b="1" dirty="0" smtClean="0">
                <a:solidFill>
                  <a:schemeClr val="accent2"/>
                </a:solidFill>
                <a:latin typeface="Times New Roman" panose="02020603050405020304" pitchFamily="18" charset="0"/>
                <a:ea typeface="Calibri" panose="020F0502020204030204" pitchFamily="34" charset="0"/>
              </a:rPr>
              <a:t>COMPONENTES DEL CRÉDITO</a:t>
            </a:r>
            <a:endParaRPr lang="es-EC" b="1" dirty="0">
              <a:solidFill>
                <a:schemeClr val="accent2"/>
              </a:solidFill>
              <a:latin typeface="Times New Roman" panose="02020603050405020304" pitchFamily="18" charset="0"/>
              <a:ea typeface="Calibri" panose="020F0502020204030204" pitchFamily="34" charset="0"/>
            </a:endParaRPr>
          </a:p>
        </p:txBody>
      </p:sp>
      <p:sp>
        <p:nvSpPr>
          <p:cNvPr id="25" name="Rectángulo 24"/>
          <p:cNvSpPr/>
          <p:nvPr/>
        </p:nvSpPr>
        <p:spPr>
          <a:xfrm>
            <a:off x="7362857" y="1544121"/>
            <a:ext cx="2651110" cy="369332"/>
          </a:xfrm>
          <a:prstGeom prst="rect">
            <a:avLst/>
          </a:prstGeom>
        </p:spPr>
        <p:txBody>
          <a:bodyPr wrap="none">
            <a:spAutoFit/>
          </a:bodyPr>
          <a:lstStyle/>
          <a:p>
            <a:r>
              <a:rPr lang="es-EC" b="1" dirty="0" smtClean="0">
                <a:solidFill>
                  <a:schemeClr val="accent2"/>
                </a:solidFill>
                <a:latin typeface="Times New Roman" panose="02020603050405020304" pitchFamily="18" charset="0"/>
                <a:ea typeface="Calibri" panose="020F0502020204030204" pitchFamily="34" charset="0"/>
              </a:rPr>
              <a:t>CAPACIDAD DE PAGO</a:t>
            </a:r>
            <a:endParaRPr lang="es-EC" b="1" dirty="0">
              <a:solidFill>
                <a:schemeClr val="accent2"/>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1218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pic>
        <p:nvPicPr>
          <p:cNvPr id="9" name="Imagen 8"/>
          <p:cNvPicPr/>
          <p:nvPr/>
        </p:nvPicPr>
        <p:blipFill rotWithShape="1">
          <a:blip r:embed="rId3">
            <a:extLst>
              <a:ext uri="{28A0092B-C50C-407E-A947-70E740481C1C}">
                <a14:useLocalDpi xmlns:a14="http://schemas.microsoft.com/office/drawing/2010/main" val="0"/>
              </a:ext>
            </a:extLst>
          </a:blip>
          <a:srcRect l="10354" t="12649" r="12231" b="12644"/>
          <a:stretch/>
        </p:blipFill>
        <p:spPr bwMode="auto">
          <a:xfrm>
            <a:off x="3258284" y="1556792"/>
            <a:ext cx="6120680" cy="4350732"/>
          </a:xfrm>
          <a:prstGeom prst="rect">
            <a:avLst/>
          </a:prstGeom>
          <a:noFill/>
          <a:ln>
            <a:solidFill>
              <a:schemeClr val="tx1"/>
            </a:solidFill>
          </a:ln>
          <a:extLst>
            <a:ext uri="{53640926-AAD7-44D8-BBD7-CCE9431645EC}">
              <a14:shadowObscured xmlns:a14="http://schemas.microsoft.com/office/drawing/2010/main"/>
            </a:ext>
          </a:extLst>
        </p:spPr>
      </p:pic>
      <p:sp>
        <p:nvSpPr>
          <p:cNvPr id="10" name="Rectángulo 9"/>
          <p:cNvSpPr/>
          <p:nvPr/>
        </p:nvSpPr>
        <p:spPr>
          <a:xfrm>
            <a:off x="4823288" y="1054890"/>
            <a:ext cx="2872902" cy="338554"/>
          </a:xfrm>
          <a:prstGeom prst="rect">
            <a:avLst/>
          </a:prstGeom>
        </p:spPr>
        <p:txBody>
          <a:bodyPr wrap="square">
            <a:spAutoFit/>
          </a:bodyPr>
          <a:lstStyle/>
          <a:p>
            <a:pPr>
              <a:spcAft>
                <a:spcPts val="1000"/>
              </a:spcAft>
            </a:pPr>
            <a:r>
              <a:rPr lang="es-EC" sz="16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Componentes en espacio rotado</a:t>
            </a:r>
          </a:p>
        </p:txBody>
      </p:sp>
      <p:sp>
        <p:nvSpPr>
          <p:cNvPr id="11" name="Elipse 10"/>
          <p:cNvSpPr/>
          <p:nvPr/>
        </p:nvSpPr>
        <p:spPr>
          <a:xfrm>
            <a:off x="4655046" y="3210188"/>
            <a:ext cx="2880320" cy="1043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Elipse 11"/>
          <p:cNvSpPr/>
          <p:nvPr/>
        </p:nvSpPr>
        <p:spPr>
          <a:xfrm>
            <a:off x="7391350" y="3096966"/>
            <a:ext cx="936104" cy="7640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Elipse 12"/>
          <p:cNvSpPr/>
          <p:nvPr/>
        </p:nvSpPr>
        <p:spPr>
          <a:xfrm>
            <a:off x="5303118" y="2433494"/>
            <a:ext cx="2880320" cy="663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4023805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9" name="Rectángulo 8"/>
          <p:cNvSpPr/>
          <p:nvPr/>
        </p:nvSpPr>
        <p:spPr>
          <a:xfrm>
            <a:off x="4255344" y="498273"/>
            <a:ext cx="3823739" cy="584775"/>
          </a:xfrm>
          <a:prstGeom prst="rect">
            <a:avLst/>
          </a:prstGeom>
        </p:spPr>
        <p:txBody>
          <a:bodyPr wrap="none">
            <a:spAutoFit/>
          </a:bodyPr>
          <a:lstStyle/>
          <a:p>
            <a:pPr lvl="1">
              <a:lnSpc>
                <a:spcPct val="200000"/>
              </a:lnSpc>
              <a:spcBef>
                <a:spcPts val="200"/>
              </a:spcBef>
              <a:spcAft>
                <a:spcPts val="800"/>
              </a:spcAft>
            </a:pPr>
            <a:r>
              <a:rPr lang="es-EC" sz="16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REGRESIÓN LINEAL MÚLTIPLE</a:t>
            </a:r>
          </a:p>
        </p:txBody>
      </p:sp>
      <p:pic>
        <p:nvPicPr>
          <p:cNvPr id="13" name="Imagen 12"/>
          <p:cNvPicPr>
            <a:picLocks noChangeAspect="1"/>
          </p:cNvPicPr>
          <p:nvPr/>
        </p:nvPicPr>
        <p:blipFill rotWithShape="1">
          <a:blip r:embed="rId3"/>
          <a:srcRect t="-1" b="92556"/>
          <a:stretch/>
        </p:blipFill>
        <p:spPr>
          <a:xfrm>
            <a:off x="6167214" y="1484784"/>
            <a:ext cx="5896329" cy="516515"/>
          </a:xfrm>
          <a:prstGeom prst="rect">
            <a:avLst/>
          </a:prstGeom>
        </p:spPr>
      </p:pic>
      <p:pic>
        <p:nvPicPr>
          <p:cNvPr id="11" name="Imagen 10"/>
          <p:cNvPicPr>
            <a:picLocks noChangeAspect="1"/>
          </p:cNvPicPr>
          <p:nvPr/>
        </p:nvPicPr>
        <p:blipFill rotWithShape="1">
          <a:blip r:embed="rId3"/>
          <a:srcRect b="30867"/>
          <a:stretch/>
        </p:blipFill>
        <p:spPr>
          <a:xfrm>
            <a:off x="3106" y="1484784"/>
            <a:ext cx="6555812" cy="4680520"/>
          </a:xfrm>
          <a:prstGeom prst="rect">
            <a:avLst/>
          </a:prstGeom>
        </p:spPr>
      </p:pic>
      <p:pic>
        <p:nvPicPr>
          <p:cNvPr id="12" name="Imagen 11"/>
          <p:cNvPicPr>
            <a:picLocks noChangeAspect="1"/>
          </p:cNvPicPr>
          <p:nvPr/>
        </p:nvPicPr>
        <p:blipFill rotWithShape="1">
          <a:blip r:embed="rId3"/>
          <a:srcRect l="5831" t="68935" b="803"/>
          <a:stretch/>
        </p:blipFill>
        <p:spPr>
          <a:xfrm>
            <a:off x="6558918" y="2204864"/>
            <a:ext cx="5504625" cy="2304256"/>
          </a:xfrm>
          <a:prstGeom prst="rect">
            <a:avLst/>
          </a:prstGeom>
        </p:spPr>
      </p:pic>
      <p:cxnSp>
        <p:nvCxnSpPr>
          <p:cNvPr id="15" name="Conector recto 14"/>
          <p:cNvCxnSpPr/>
          <p:nvPr/>
        </p:nvCxnSpPr>
        <p:spPr>
          <a:xfrm>
            <a:off x="6558918" y="1196752"/>
            <a:ext cx="0" cy="5112568"/>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81433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graphicFrame>
        <p:nvGraphicFramePr>
          <p:cNvPr id="9" name="Tabla 8"/>
          <p:cNvGraphicFramePr>
            <a:graphicFrameLocks noGrp="1"/>
          </p:cNvGraphicFramePr>
          <p:nvPr>
            <p:extLst>
              <p:ext uri="{D42A27DB-BD31-4B8C-83A1-F6EECF244321}">
                <p14:modId xmlns:p14="http://schemas.microsoft.com/office/powerpoint/2010/main" val="3486985053"/>
              </p:ext>
            </p:extLst>
          </p:nvPr>
        </p:nvGraphicFramePr>
        <p:xfrm>
          <a:off x="334566" y="1772816"/>
          <a:ext cx="4104457" cy="2834895"/>
        </p:xfrm>
        <a:graphic>
          <a:graphicData uri="http://schemas.openxmlformats.org/drawingml/2006/table">
            <a:tbl>
              <a:tblPr firstRow="1" firstCol="1" bandRow="1"/>
              <a:tblGrid>
                <a:gridCol w="551730">
                  <a:extLst>
                    <a:ext uri="{9D8B030D-6E8A-4147-A177-3AD203B41FA5}">
                      <a16:colId xmlns:a16="http://schemas.microsoft.com/office/drawing/2014/main" val="2174689153"/>
                    </a:ext>
                  </a:extLst>
                </a:gridCol>
                <a:gridCol w="772421">
                  <a:extLst>
                    <a:ext uri="{9D8B030D-6E8A-4147-A177-3AD203B41FA5}">
                      <a16:colId xmlns:a16="http://schemas.microsoft.com/office/drawing/2014/main" val="1479909171"/>
                    </a:ext>
                  </a:extLst>
                </a:gridCol>
                <a:gridCol w="1213804">
                  <a:extLst>
                    <a:ext uri="{9D8B030D-6E8A-4147-A177-3AD203B41FA5}">
                      <a16:colId xmlns:a16="http://schemas.microsoft.com/office/drawing/2014/main" val="2572017938"/>
                    </a:ext>
                  </a:extLst>
                </a:gridCol>
                <a:gridCol w="1566502">
                  <a:extLst>
                    <a:ext uri="{9D8B030D-6E8A-4147-A177-3AD203B41FA5}">
                      <a16:colId xmlns:a16="http://schemas.microsoft.com/office/drawing/2014/main" val="345236361"/>
                    </a:ext>
                  </a:extLst>
                </a:gridCol>
              </a:tblGrid>
              <a:tr h="281940">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 introducidas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 eliminadas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Método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379629"/>
                  </a:ext>
                </a:extLst>
              </a:tr>
              <a:tr h="847725">
                <a:tc>
                  <a:txBody>
                    <a:bodyPr/>
                    <a:lstStyle/>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del crédito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Ingresos del hogar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del hogar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Miembros del hogar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Estabilidad laboral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 pasos (Criterios: Probabilidad-de-F-para-entrar &lt;= ,050, Probabilidad-de-F-para-eliminar &gt;= ,100).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862420"/>
                  </a:ext>
                </a:extLst>
              </a:tr>
              <a:tr h="847725">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del crédito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Ingresos del hogar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del hogar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Miembros del </a:t>
                      </a:r>
                      <a:r>
                        <a:rPr lang="es-EC"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hogar</a:t>
                      </a:r>
                      <a:endParaRPr lang="es-EC" sz="14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Estabilidad </a:t>
                      </a: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laboral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 pasos (Criterios: Probabilidad-de-F-para-entrar &lt;= ,050, Probabilidad-de-F-para-eliminar &gt;= ,100).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676340"/>
                  </a:ext>
                </a:extLst>
              </a:tr>
              <a:tr h="153670">
                <a:tc gridSpan="4">
                  <a:txBody>
                    <a:bodyPr/>
                    <a:lstStyle/>
                    <a:p>
                      <a:pP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Variable dependiente: Monto del crédito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29689420"/>
                  </a:ext>
                </a:extLst>
              </a:tr>
            </a:tbl>
          </a:graphicData>
        </a:graphic>
      </p:graphicFrame>
      <p:sp>
        <p:nvSpPr>
          <p:cNvPr id="10" name="Rectángulo 9"/>
          <p:cNvSpPr/>
          <p:nvPr/>
        </p:nvSpPr>
        <p:spPr>
          <a:xfrm>
            <a:off x="459866" y="1278156"/>
            <a:ext cx="2739533" cy="338554"/>
          </a:xfrm>
          <a:prstGeom prst="rect">
            <a:avLst/>
          </a:prstGeom>
        </p:spPr>
        <p:txBody>
          <a:bodyPr wrap="square">
            <a:spAutoFit/>
          </a:bodyPr>
          <a:lstStyle/>
          <a:p>
            <a:pPr>
              <a:spcAft>
                <a:spcPts val="1000"/>
              </a:spcAft>
            </a:pPr>
            <a:r>
              <a:rPr lang="es-EC" sz="16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Variables entradas/eliminadas</a:t>
            </a:r>
          </a:p>
        </p:txBody>
      </p:sp>
      <p:pic>
        <p:nvPicPr>
          <p:cNvPr id="18" name="Imagen 17"/>
          <p:cNvPicPr>
            <a:picLocks noChangeAspect="1"/>
          </p:cNvPicPr>
          <p:nvPr/>
        </p:nvPicPr>
        <p:blipFill>
          <a:blip r:embed="rId3"/>
          <a:stretch>
            <a:fillRect/>
          </a:stretch>
        </p:blipFill>
        <p:spPr>
          <a:xfrm>
            <a:off x="5087094" y="1278156"/>
            <a:ext cx="6818734" cy="4623404"/>
          </a:xfrm>
          <a:prstGeom prst="rect">
            <a:avLst/>
          </a:prstGeom>
        </p:spPr>
      </p:pic>
      <p:sp>
        <p:nvSpPr>
          <p:cNvPr id="19" name="Rectángulo 18"/>
          <p:cNvSpPr/>
          <p:nvPr/>
        </p:nvSpPr>
        <p:spPr>
          <a:xfrm>
            <a:off x="5087094" y="908720"/>
            <a:ext cx="1824217" cy="338554"/>
          </a:xfrm>
          <a:prstGeom prst="rect">
            <a:avLst/>
          </a:prstGeom>
        </p:spPr>
        <p:txBody>
          <a:bodyPr wrap="square">
            <a:spAutoFit/>
          </a:bodyPr>
          <a:lstStyle/>
          <a:p>
            <a:pPr>
              <a:spcAft>
                <a:spcPts val="1000"/>
              </a:spcAft>
            </a:pPr>
            <a:r>
              <a:rPr lang="es-EC" sz="16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Variables excluidas</a:t>
            </a:r>
          </a:p>
        </p:txBody>
      </p:sp>
    </p:spTree>
    <p:extLst>
      <p:ext uri="{BB962C8B-B14F-4D97-AF65-F5344CB8AC3E}">
        <p14:creationId xmlns:p14="http://schemas.microsoft.com/office/powerpoint/2010/main" val="2182004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graphicFrame>
        <p:nvGraphicFramePr>
          <p:cNvPr id="9" name="Tabla 8"/>
          <p:cNvGraphicFramePr>
            <a:graphicFrameLocks noGrp="1"/>
          </p:cNvGraphicFramePr>
          <p:nvPr>
            <p:extLst>
              <p:ext uri="{D42A27DB-BD31-4B8C-83A1-F6EECF244321}">
                <p14:modId xmlns:p14="http://schemas.microsoft.com/office/powerpoint/2010/main" val="1395517332"/>
              </p:ext>
            </p:extLst>
          </p:nvPr>
        </p:nvGraphicFramePr>
        <p:xfrm>
          <a:off x="1270672" y="2002564"/>
          <a:ext cx="9289031" cy="3062934"/>
        </p:xfrm>
        <a:graphic>
          <a:graphicData uri="http://schemas.openxmlformats.org/drawingml/2006/table">
            <a:tbl>
              <a:tblPr firstRow="1" firstCol="1" bandRow="1"/>
              <a:tblGrid>
                <a:gridCol w="971759">
                  <a:extLst>
                    <a:ext uri="{9D8B030D-6E8A-4147-A177-3AD203B41FA5}">
                      <a16:colId xmlns:a16="http://schemas.microsoft.com/office/drawing/2014/main" val="3988438609"/>
                    </a:ext>
                  </a:extLst>
                </a:gridCol>
                <a:gridCol w="596777">
                  <a:extLst>
                    <a:ext uri="{9D8B030D-6E8A-4147-A177-3AD203B41FA5}">
                      <a16:colId xmlns:a16="http://schemas.microsoft.com/office/drawing/2014/main" val="40838898"/>
                    </a:ext>
                  </a:extLst>
                </a:gridCol>
                <a:gridCol w="895633">
                  <a:extLst>
                    <a:ext uri="{9D8B030D-6E8A-4147-A177-3AD203B41FA5}">
                      <a16:colId xmlns:a16="http://schemas.microsoft.com/office/drawing/2014/main" val="236718773"/>
                    </a:ext>
                  </a:extLst>
                </a:gridCol>
                <a:gridCol w="895633">
                  <a:extLst>
                    <a:ext uri="{9D8B030D-6E8A-4147-A177-3AD203B41FA5}">
                      <a16:colId xmlns:a16="http://schemas.microsoft.com/office/drawing/2014/main" val="1412149411"/>
                    </a:ext>
                  </a:extLst>
                </a:gridCol>
                <a:gridCol w="1102392">
                  <a:extLst>
                    <a:ext uri="{9D8B030D-6E8A-4147-A177-3AD203B41FA5}">
                      <a16:colId xmlns:a16="http://schemas.microsoft.com/office/drawing/2014/main" val="3659929802"/>
                    </a:ext>
                  </a:extLst>
                </a:gridCol>
                <a:gridCol w="971759">
                  <a:extLst>
                    <a:ext uri="{9D8B030D-6E8A-4147-A177-3AD203B41FA5}">
                      <a16:colId xmlns:a16="http://schemas.microsoft.com/office/drawing/2014/main" val="4060962702"/>
                    </a:ext>
                  </a:extLst>
                </a:gridCol>
                <a:gridCol w="913490">
                  <a:extLst>
                    <a:ext uri="{9D8B030D-6E8A-4147-A177-3AD203B41FA5}">
                      <a16:colId xmlns:a16="http://schemas.microsoft.com/office/drawing/2014/main" val="2210617270"/>
                    </a:ext>
                  </a:extLst>
                </a:gridCol>
                <a:gridCol w="582679">
                  <a:extLst>
                    <a:ext uri="{9D8B030D-6E8A-4147-A177-3AD203B41FA5}">
                      <a16:colId xmlns:a16="http://schemas.microsoft.com/office/drawing/2014/main" val="1926564377"/>
                    </a:ext>
                  </a:extLst>
                </a:gridCol>
                <a:gridCol w="783797">
                  <a:extLst>
                    <a:ext uri="{9D8B030D-6E8A-4147-A177-3AD203B41FA5}">
                      <a16:colId xmlns:a16="http://schemas.microsoft.com/office/drawing/2014/main" val="1233071928"/>
                    </a:ext>
                  </a:extLst>
                </a:gridCol>
                <a:gridCol w="783797">
                  <a:extLst>
                    <a:ext uri="{9D8B030D-6E8A-4147-A177-3AD203B41FA5}">
                      <a16:colId xmlns:a16="http://schemas.microsoft.com/office/drawing/2014/main" val="624945414"/>
                    </a:ext>
                  </a:extLst>
                </a:gridCol>
                <a:gridCol w="791315">
                  <a:extLst>
                    <a:ext uri="{9D8B030D-6E8A-4147-A177-3AD203B41FA5}">
                      <a16:colId xmlns:a16="http://schemas.microsoft.com/office/drawing/2014/main" val="1965596065"/>
                    </a:ext>
                  </a:extLst>
                </a:gridCol>
              </a:tblGrid>
              <a:tr h="329724">
                <a:tc row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cuadrado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cuadrado ajustado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 estándar de la estimación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Estadísticas de cambios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Durbin-Watson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07950"/>
                  </a:ext>
                </a:extLst>
              </a:tr>
              <a:tr h="90776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Cambio de cuadrado de 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Cambio en F</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Cambio en F</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255516071"/>
                  </a:ext>
                </a:extLst>
              </a:tr>
              <a:tr h="418139">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,584</a:t>
                      </a:r>
                      <a:r>
                        <a:rPr lang="es-EC"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4238,03454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1301,335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660831"/>
                  </a:ext>
                </a:extLst>
              </a:tr>
              <a:tr h="418139">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,658</a:t>
                      </a:r>
                      <a:r>
                        <a:rPr lang="es-EC"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3932,39000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407,634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261698"/>
                  </a:ext>
                </a:extLst>
              </a:tr>
              <a:tr h="329724">
                <a:tc gridSpan="11">
                  <a:txBody>
                    <a:bodyPr/>
                    <a:lstStyle/>
                    <a:p>
                      <a:pP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Predictores: (Constante), Tiempo del crédito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08085118"/>
                  </a:ext>
                </a:extLst>
              </a:tr>
              <a:tr h="329724">
                <a:tc gridSpan="11">
                  <a:txBody>
                    <a:bodyPr/>
                    <a:lstStyle/>
                    <a:p>
                      <a:pP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Predictores: (Constante), Tiempo del crédito , Ingresos del hogar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7846075"/>
                  </a:ext>
                </a:extLst>
              </a:tr>
              <a:tr h="329724">
                <a:tc gridSpan="11">
                  <a:txBody>
                    <a:bodyPr/>
                    <a:lstStyle/>
                    <a:p>
                      <a:pP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Variable dependiente: Monto del crédito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42160421"/>
                  </a:ext>
                </a:extLst>
              </a:tr>
            </a:tbl>
          </a:graphicData>
        </a:graphic>
      </p:graphicFrame>
      <p:sp>
        <p:nvSpPr>
          <p:cNvPr id="10" name="Elipse 9"/>
          <p:cNvSpPr/>
          <p:nvPr/>
        </p:nvSpPr>
        <p:spPr>
          <a:xfrm>
            <a:off x="4967783" y="9614254"/>
            <a:ext cx="452485" cy="321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800"/>
          </a:p>
        </p:txBody>
      </p:sp>
      <p:sp>
        <p:nvSpPr>
          <p:cNvPr id="11" name="Elipse 10"/>
          <p:cNvSpPr/>
          <p:nvPr/>
        </p:nvSpPr>
        <p:spPr>
          <a:xfrm>
            <a:off x="2926854" y="3645024"/>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Rectángulo 11"/>
          <p:cNvSpPr/>
          <p:nvPr/>
        </p:nvSpPr>
        <p:spPr>
          <a:xfrm>
            <a:off x="1244674" y="1618748"/>
            <a:ext cx="4804520" cy="338554"/>
          </a:xfrm>
          <a:prstGeom prst="rect">
            <a:avLst/>
          </a:prstGeom>
        </p:spPr>
        <p:txBody>
          <a:bodyPr wrap="square">
            <a:spAutoFit/>
          </a:bodyPr>
          <a:lstStyle/>
          <a:p>
            <a:pPr>
              <a:spcAft>
                <a:spcPts val="1000"/>
              </a:spcAft>
            </a:pPr>
            <a:r>
              <a:rPr lang="es-EC" sz="1600"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Resumen de los Modelos de Regresión Lineal Múltiple</a:t>
            </a:r>
          </a:p>
        </p:txBody>
      </p:sp>
    </p:spTree>
    <p:extLst>
      <p:ext uri="{BB962C8B-B14F-4D97-AF65-F5344CB8AC3E}">
        <p14:creationId xmlns:p14="http://schemas.microsoft.com/office/powerpoint/2010/main" val="25747544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Elipse 9"/>
          <p:cNvSpPr/>
          <p:nvPr/>
        </p:nvSpPr>
        <p:spPr>
          <a:xfrm>
            <a:off x="4967783" y="9614254"/>
            <a:ext cx="452485" cy="321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800"/>
          </a:p>
        </p:txBody>
      </p:sp>
      <mc:AlternateContent xmlns:mc="http://schemas.openxmlformats.org/markup-compatibility/2006" xmlns:a14="http://schemas.microsoft.com/office/drawing/2010/main">
        <mc:Choice Requires="a14">
          <p:sp>
            <p:nvSpPr>
              <p:cNvPr id="13" name="Rectángulo 12"/>
              <p:cNvSpPr/>
              <p:nvPr/>
            </p:nvSpPr>
            <p:spPr>
              <a:xfrm>
                <a:off x="7175326" y="1305294"/>
                <a:ext cx="4752528" cy="3139321"/>
              </a:xfrm>
              <a:prstGeom prst="rect">
                <a:avLst/>
              </a:prstGeom>
            </p:spPr>
            <p:txBody>
              <a:bodyPr wrap="square">
                <a:spAutoFit/>
              </a:bodyPr>
              <a:lstStyle/>
              <a:p>
                <a:pPr indent="180340" algn="just">
                  <a:spcAft>
                    <a:spcPts val="0"/>
                  </a:spcAft>
                </a:pPr>
                <a:r>
                  <a:rPr lang="es-EC"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Es así, que al obtener los coeficientes de correlación como se muestra en la Tabla 40, se establece la siguiente ecuación:</a:t>
                </a:r>
              </a:p>
              <a:p>
                <a:pPr indent="180340" algn="just">
                  <a:spcAft>
                    <a:spcPts val="0"/>
                  </a:spcAft>
                </a:pPr>
                <a:endParaRPr lang="es-EC"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14:m>
                  <m:oMathPara xmlns:m="http://schemas.openxmlformats.org/officeDocument/2006/math">
                    <m:oMathParaPr>
                      <m:jc m:val="centerGroup"/>
                    </m:oMathParaPr>
                    <m:oMath xmlns:m="http://schemas.openxmlformats.org/officeDocument/2006/math">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𝒀</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𝟏</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𝟖𝟑𝟓</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𝟖𝟒</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𝟏𝟒𝟖</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𝟓𝟗𝟕</m:t>
                      </m:r>
                      <m:sSub>
                        <m:sSubPr>
                          <m:ctrlP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𝑿</m:t>
                          </m:r>
                        </m:e>
                        <m:sub>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𝟏</m:t>
                          </m:r>
                        </m:sub>
                      </m:sSub>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𝟐</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𝟔𝟐𝟐</m:t>
                      </m:r>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𝑿</m:t>
                          </m:r>
                        </m:e>
                        <m:sub>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s-EC"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s-EC"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Donde:</a:t>
                </a:r>
              </a:p>
              <a:p>
                <a:pPr>
                  <a:spcAft>
                    <a:spcPts val="0"/>
                  </a:spcAft>
                </a:pPr>
                <a:endParaRPr lang="es-EC"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14:m>
                  <m:oMath xmlns:m="http://schemas.openxmlformats.org/officeDocument/2006/math">
                    <m:r>
                      <a:rPr lang="es-EC" b="1" i="1">
                        <a:solidFill>
                          <a:schemeClr val="bg2">
                            <a:lumMod val="10000"/>
                          </a:schemeClr>
                        </a:solidFill>
                        <a:latin typeface="Cambria Math" panose="02040503050406030204" pitchFamily="18" charset="0"/>
                        <a:ea typeface="Calibri" panose="020F0502020204030204" pitchFamily="34" charset="0"/>
                        <a:cs typeface="Times New Roman" panose="02020603050405020304" pitchFamily="18" charset="0"/>
                      </a:rPr>
                      <m:t>𝒀</m:t>
                    </m:r>
                  </m:oMath>
                </a14:m>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 Monto de crédito</a:t>
                </a:r>
                <a:endParaRPr lang="es-EC"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14:m>
                  <m:oMath xmlns:m="http://schemas.openxmlformats.org/officeDocument/2006/math">
                    <m:sSub>
                      <m:sSubPr>
                        <m:ctrlP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𝑿</m:t>
                        </m:r>
                      </m:e>
                      <m:sub>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𝟏</m:t>
                        </m:r>
                      </m:sub>
                    </m:sSub>
                  </m:oMath>
                </a14:m>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 Tiempo del crédito</a:t>
                </a:r>
                <a:endParaRPr lang="es-EC"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14:m>
                  <m:oMath xmlns:m="http://schemas.openxmlformats.org/officeDocument/2006/math">
                    <m:sSub>
                      <m:sSubPr>
                        <m:ctrlP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𝑿</m:t>
                        </m:r>
                      </m:e>
                      <m:sub>
                        <m:r>
                          <a:rPr lang="es-EC" b="1"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𝟐</m:t>
                        </m:r>
                      </m:sub>
                    </m:sSub>
                  </m:oMath>
                </a14:m>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 Ingresos del Hogar</a:t>
                </a:r>
                <a:endParaRPr lang="es-EC"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7175326" y="1305294"/>
                <a:ext cx="4752528" cy="3139321"/>
              </a:xfrm>
              <a:prstGeom prst="rect">
                <a:avLst/>
              </a:prstGeom>
              <a:blipFill>
                <a:blip r:embed="rId3"/>
                <a:stretch>
                  <a:fillRect l="-1026" t="-971" r="-1026" b="-1942"/>
                </a:stretch>
              </a:blipFill>
            </p:spPr>
            <p:txBody>
              <a:bodyPr/>
              <a:lstStyle/>
              <a:p>
                <a:r>
                  <a:rPr lang="es-EC">
                    <a:noFill/>
                  </a:rPr>
                  <a:t> </a:t>
                </a:r>
              </a:p>
            </p:txBody>
          </p:sp>
        </mc:Fallback>
      </mc:AlternateContent>
      <p:graphicFrame>
        <p:nvGraphicFramePr>
          <p:cNvPr id="15" name="Tabla 14"/>
          <p:cNvGraphicFramePr>
            <a:graphicFrameLocks noGrp="1"/>
          </p:cNvGraphicFramePr>
          <p:nvPr>
            <p:extLst>
              <p:ext uri="{D42A27DB-BD31-4B8C-83A1-F6EECF244321}">
                <p14:modId xmlns:p14="http://schemas.microsoft.com/office/powerpoint/2010/main" val="2136426552"/>
              </p:ext>
            </p:extLst>
          </p:nvPr>
        </p:nvGraphicFramePr>
        <p:xfrm>
          <a:off x="200604" y="1870999"/>
          <a:ext cx="6774961" cy="3812157"/>
        </p:xfrm>
        <a:graphic>
          <a:graphicData uri="http://schemas.openxmlformats.org/drawingml/2006/table">
            <a:tbl>
              <a:tblPr firstRow="1" firstCol="1" bandRow="1"/>
              <a:tblGrid>
                <a:gridCol w="566010">
                  <a:extLst>
                    <a:ext uri="{9D8B030D-6E8A-4147-A177-3AD203B41FA5}">
                      <a16:colId xmlns:a16="http://schemas.microsoft.com/office/drawing/2014/main" val="641866790"/>
                    </a:ext>
                  </a:extLst>
                </a:gridCol>
                <a:gridCol w="963014">
                  <a:extLst>
                    <a:ext uri="{9D8B030D-6E8A-4147-A177-3AD203B41FA5}">
                      <a16:colId xmlns:a16="http://schemas.microsoft.com/office/drawing/2014/main" val="862621640"/>
                    </a:ext>
                  </a:extLst>
                </a:gridCol>
                <a:gridCol w="765178">
                  <a:extLst>
                    <a:ext uri="{9D8B030D-6E8A-4147-A177-3AD203B41FA5}">
                      <a16:colId xmlns:a16="http://schemas.microsoft.com/office/drawing/2014/main" val="2867038398"/>
                    </a:ext>
                  </a:extLst>
                </a:gridCol>
                <a:gridCol w="908245">
                  <a:extLst>
                    <a:ext uri="{9D8B030D-6E8A-4147-A177-3AD203B41FA5}">
                      <a16:colId xmlns:a16="http://schemas.microsoft.com/office/drawing/2014/main" val="2378446747"/>
                    </a:ext>
                  </a:extLst>
                </a:gridCol>
                <a:gridCol w="1017056">
                  <a:extLst>
                    <a:ext uri="{9D8B030D-6E8A-4147-A177-3AD203B41FA5}">
                      <a16:colId xmlns:a16="http://schemas.microsoft.com/office/drawing/2014/main" val="321235378"/>
                    </a:ext>
                  </a:extLst>
                </a:gridCol>
                <a:gridCol w="521969">
                  <a:extLst>
                    <a:ext uri="{9D8B030D-6E8A-4147-A177-3AD203B41FA5}">
                      <a16:colId xmlns:a16="http://schemas.microsoft.com/office/drawing/2014/main" val="4161625177"/>
                    </a:ext>
                  </a:extLst>
                </a:gridCol>
                <a:gridCol w="691999">
                  <a:extLst>
                    <a:ext uri="{9D8B030D-6E8A-4147-A177-3AD203B41FA5}">
                      <a16:colId xmlns:a16="http://schemas.microsoft.com/office/drawing/2014/main" val="4188867657"/>
                    </a:ext>
                  </a:extLst>
                </a:gridCol>
                <a:gridCol w="691999">
                  <a:extLst>
                    <a:ext uri="{9D8B030D-6E8A-4147-A177-3AD203B41FA5}">
                      <a16:colId xmlns:a16="http://schemas.microsoft.com/office/drawing/2014/main" val="182135956"/>
                    </a:ext>
                  </a:extLst>
                </a:gridCol>
                <a:gridCol w="649491">
                  <a:extLst>
                    <a:ext uri="{9D8B030D-6E8A-4147-A177-3AD203B41FA5}">
                      <a16:colId xmlns:a16="http://schemas.microsoft.com/office/drawing/2014/main" val="345449034"/>
                    </a:ext>
                  </a:extLst>
                </a:gridCol>
              </a:tblGrid>
              <a:tr h="531465">
                <a:tc rowSpan="2" gridSpan="2">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grid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Coeficientes no estandarizados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Coeficientes estandarizados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95,0% intervalo de confianza para B</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150342786"/>
                  </a:ext>
                </a:extLst>
              </a:tr>
              <a:tr h="531465">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 estándar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Beta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Límite inferior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Límite superior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075064"/>
                  </a:ext>
                </a:extLst>
              </a:tr>
              <a:tr h="354310">
                <a:tc rowSpan="2">
                  <a:txBody>
                    <a:bodyPr/>
                    <a:lstStyle/>
                    <a:p>
                      <a:pPr algn="ctr">
                        <a:lnSpc>
                          <a:spcPct val="107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88,450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147,039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-199,881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376,781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539092"/>
                  </a:ext>
                </a:extLst>
              </a:tr>
              <a:tr h="531465">
                <a:tc vMerge="1">
                  <a:txBody>
                    <a:bodyPr/>
                    <a:lstStyle/>
                    <a:p>
                      <a:endParaRPr lang="es-EC"/>
                    </a:p>
                  </a:txBody>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del crédito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167,126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36,074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158,041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176,210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884483"/>
                  </a:ext>
                </a:extLst>
              </a:tr>
              <a:tr h="531465">
                <a:tc rowSpan="3">
                  <a:txBody>
                    <a:bodyPr/>
                    <a:lstStyle/>
                    <a:p>
                      <a:pPr algn="ctr">
                        <a:lnSpc>
                          <a:spcPct val="107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(Constante)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-1835,841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166,428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-11,031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-2162,192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-1509,491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088506"/>
                  </a:ext>
                </a:extLst>
              </a:tr>
              <a:tr h="531465">
                <a:tc vMerge="1">
                  <a:txBody>
                    <a:bodyPr/>
                    <a:lstStyle/>
                    <a:p>
                      <a:endParaRPr lang="es-EC"/>
                    </a:p>
                  </a:txBody>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del crédito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148,597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33,806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139,977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157,216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757338"/>
                  </a:ext>
                </a:extLst>
              </a:tr>
              <a:tr h="354310">
                <a:tc vMerge="1">
                  <a:txBody>
                    <a:bodyPr/>
                    <a:lstStyle/>
                    <a:p>
                      <a:endParaRPr lang="es-EC"/>
                    </a:p>
                  </a:txBody>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Ingresos del hogar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2,877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636026"/>
                  </a:ext>
                </a:extLst>
              </a:tr>
              <a:tr h="242140">
                <a:tc gridSpan="9">
                  <a:txBody>
                    <a:bodyPr/>
                    <a:lstStyle/>
                    <a:p>
                      <a:pP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Variable dependiente: Monto del crédito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44426626"/>
                  </a:ext>
                </a:extLst>
              </a:tr>
            </a:tbl>
          </a:graphicData>
        </a:graphic>
      </p:graphicFrame>
      <p:sp>
        <p:nvSpPr>
          <p:cNvPr id="16" name="Rectángulo 15"/>
          <p:cNvSpPr/>
          <p:nvPr/>
        </p:nvSpPr>
        <p:spPr>
          <a:xfrm>
            <a:off x="267543" y="1291843"/>
            <a:ext cx="3595856" cy="369332"/>
          </a:xfrm>
          <a:prstGeom prst="rect">
            <a:avLst/>
          </a:prstGeom>
        </p:spPr>
        <p:txBody>
          <a:bodyPr wrap="none">
            <a:spAutoFit/>
          </a:bodyPr>
          <a:lstStyle/>
          <a:p>
            <a:pPr>
              <a:spcAft>
                <a:spcPts val="1000"/>
              </a:spcAft>
            </a:pPr>
            <a:r>
              <a:rPr lang="es-EC"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Coeficientes y Límites de Confianza</a:t>
            </a:r>
            <a:endParaRPr lang="es-EC" sz="1100" b="1"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670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Elipse 9"/>
          <p:cNvSpPr/>
          <p:nvPr/>
        </p:nvSpPr>
        <p:spPr>
          <a:xfrm>
            <a:off x="4967783" y="9614254"/>
            <a:ext cx="452485" cy="321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800"/>
          </a:p>
        </p:txBody>
      </p:sp>
      <p:graphicFrame>
        <p:nvGraphicFramePr>
          <p:cNvPr id="13" name="Tabla 12"/>
          <p:cNvGraphicFramePr>
            <a:graphicFrameLocks noGrp="1"/>
          </p:cNvGraphicFramePr>
          <p:nvPr>
            <p:extLst>
              <p:ext uri="{D42A27DB-BD31-4B8C-83A1-F6EECF244321}">
                <p14:modId xmlns:p14="http://schemas.microsoft.com/office/powerpoint/2010/main" val="3158364107"/>
              </p:ext>
            </p:extLst>
          </p:nvPr>
        </p:nvGraphicFramePr>
        <p:xfrm>
          <a:off x="581531" y="1489511"/>
          <a:ext cx="5782198" cy="1369695"/>
        </p:xfrm>
        <a:graphic>
          <a:graphicData uri="http://schemas.openxmlformats.org/drawingml/2006/table">
            <a:tbl>
              <a:tblPr firstRow="1" firstCol="1" bandRow="1"/>
              <a:tblGrid>
                <a:gridCol w="1333022">
                  <a:extLst>
                    <a:ext uri="{9D8B030D-6E8A-4147-A177-3AD203B41FA5}">
                      <a16:colId xmlns:a16="http://schemas.microsoft.com/office/drawing/2014/main" val="3903151694"/>
                    </a:ext>
                  </a:extLst>
                </a:gridCol>
                <a:gridCol w="1333022">
                  <a:extLst>
                    <a:ext uri="{9D8B030D-6E8A-4147-A177-3AD203B41FA5}">
                      <a16:colId xmlns:a16="http://schemas.microsoft.com/office/drawing/2014/main" val="3249970167"/>
                    </a:ext>
                  </a:extLst>
                </a:gridCol>
                <a:gridCol w="1038718">
                  <a:extLst>
                    <a:ext uri="{9D8B030D-6E8A-4147-A177-3AD203B41FA5}">
                      <a16:colId xmlns:a16="http://schemas.microsoft.com/office/drawing/2014/main" val="2409651469"/>
                    </a:ext>
                  </a:extLst>
                </a:gridCol>
                <a:gridCol w="1038718">
                  <a:extLst>
                    <a:ext uri="{9D8B030D-6E8A-4147-A177-3AD203B41FA5}">
                      <a16:colId xmlns:a16="http://schemas.microsoft.com/office/drawing/2014/main" val="3074137984"/>
                    </a:ext>
                  </a:extLst>
                </a:gridCol>
                <a:gridCol w="1038718">
                  <a:extLst>
                    <a:ext uri="{9D8B030D-6E8A-4147-A177-3AD203B41FA5}">
                      <a16:colId xmlns:a16="http://schemas.microsoft.com/office/drawing/2014/main" val="1777046018"/>
                    </a:ext>
                  </a:extLst>
                </a:gridCol>
              </a:tblGrid>
              <a:tr h="456051">
                <a:tc gridSpan="2">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Desviación Estándar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270843"/>
                  </a:ext>
                </a:extLst>
              </a:tr>
              <a:tr h="456051">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 de crédito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4431,3258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5218,48308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548762"/>
                  </a:ext>
                </a:extLst>
              </a:tr>
              <a:tr h="456051">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 de crédito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Pronosticado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4431,1224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3432,28307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55439"/>
                  </a:ext>
                </a:extLst>
              </a:tr>
            </a:tbl>
          </a:graphicData>
        </a:graphic>
      </p:graphicFrame>
      <p:sp>
        <p:nvSpPr>
          <p:cNvPr id="14" name="Rectángulo 13"/>
          <p:cNvSpPr/>
          <p:nvPr/>
        </p:nvSpPr>
        <p:spPr>
          <a:xfrm>
            <a:off x="601040" y="1120179"/>
            <a:ext cx="2486578" cy="369332"/>
          </a:xfrm>
          <a:prstGeom prst="rect">
            <a:avLst/>
          </a:prstGeom>
        </p:spPr>
        <p:txBody>
          <a:bodyPr wrap="none">
            <a:spAutoFit/>
          </a:bodyPr>
          <a:lstStyle/>
          <a:p>
            <a:pPr>
              <a:spcAft>
                <a:spcPts val="1000"/>
              </a:spcAft>
            </a:pPr>
            <a:r>
              <a:rPr lang="es-EC"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Estadísticos descriptivos</a:t>
            </a:r>
          </a:p>
        </p:txBody>
      </p:sp>
      <mc:AlternateContent xmlns:mc="http://schemas.openxmlformats.org/markup-compatibility/2006" xmlns:a14="http://schemas.microsoft.com/office/drawing/2010/main">
        <mc:Choice Requires="a14">
          <p:sp>
            <p:nvSpPr>
              <p:cNvPr id="15" name="Rectángulo 14"/>
              <p:cNvSpPr/>
              <p:nvPr/>
            </p:nvSpPr>
            <p:spPr>
              <a:xfrm>
                <a:off x="1054646" y="3366145"/>
                <a:ext cx="9700111" cy="2421176"/>
              </a:xfrm>
              <a:prstGeom prst="rect">
                <a:avLst/>
              </a:prstGeom>
            </p:spPr>
            <p:txBody>
              <a:bodyPr wrap="square">
                <a:spAutoFit/>
              </a:bodyPr>
              <a:lstStyle/>
              <a:p>
                <a:pPr algn="just">
                  <a:spcAft>
                    <a:spcPts val="800"/>
                  </a:spcAft>
                </a:pPr>
                <a:r>
                  <a:rPr lang="es-EC" b="1"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Caso 1: </a:t>
                </a:r>
                <a:r>
                  <a:rPr lang="es-EC"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un hogar con ingresos mensuales de $1.188,00 que solicite un crédito a un plazo de 24 meses, monto de crédito otorgado sería de</a:t>
                </a:r>
                <a:r>
                  <a:rPr lang="es-EC"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800"/>
                  </a:spcAft>
                </a:pP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14:m>
                  <m:oMathPara xmlns:m="http://schemas.openxmlformats.org/officeDocument/2006/math">
                    <m:oMathParaPr>
                      <m:jc m:val="centerGroup"/>
                    </m:oMathParaPr>
                    <m:oMath xmlns:m="http://schemas.openxmlformats.org/officeDocument/2006/math">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𝑀𝑜𝑛𝑡𝐶𝑟𝑒𝑑</m:t>
                      </m:r>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=−1.835,84+148,597 </m:t>
                      </m:r>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𝑇𝑖𝑒𝑚𝑝𝐶𝑟𝑒𝑑</m:t>
                      </m:r>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 +2,622 </m:t>
                      </m:r>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𝐼𝑛𝑔</m:t>
                      </m:r>
                    </m:oMath>
                  </m:oMathPara>
                </a14:m>
                <a:endParaRPr lang="es-EC" sz="1600" dirty="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14:m>
                  <m:oMathPara xmlns:m="http://schemas.openxmlformats.org/officeDocument/2006/math">
                    <m:oMathParaPr>
                      <m:jc m:val="centerGroup"/>
                    </m:oMathParaPr>
                    <m:oMath xmlns:m="http://schemas.openxmlformats.org/officeDocument/2006/math">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𝑀𝑜𝑛𝑡𝐶𝑟𝑒𝑑</m:t>
                      </m:r>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=−1.835,84+</m:t>
                      </m:r>
                      <m:d>
                        <m:dPr>
                          <m:ctrlP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148,597∗24</m:t>
                          </m:r>
                        </m:e>
                      </m:d>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+(2,622∗1.188,00)</m:t>
                      </m:r>
                    </m:oMath>
                  </m:oMathPara>
                </a14:m>
                <a:endParaRPr lang="es-EC" sz="1600" dirty="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14:m>
                  <m:oMathPara xmlns:m="http://schemas.openxmlformats.org/officeDocument/2006/math">
                    <m:oMathParaPr>
                      <m:jc m:val="centerGroup"/>
                    </m:oMathParaPr>
                    <m:oMath xmlns:m="http://schemas.openxmlformats.org/officeDocument/2006/math">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𝑀𝑜𝑛𝑡𝐶𝑟𝑒𝑑</m:t>
                      </m:r>
                      <m:r>
                        <a:rPr lang="es-EC"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=4.845,42</m:t>
                      </m:r>
                    </m:oMath>
                  </m:oMathPara>
                </a14:m>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ángulo 14"/>
              <p:cNvSpPr>
                <a:spLocks noRot="1" noChangeAspect="1" noMove="1" noResize="1" noEditPoints="1" noAdjustHandles="1" noChangeArrowheads="1" noChangeShapeType="1" noTextEdit="1"/>
              </p:cNvSpPr>
              <p:nvPr/>
            </p:nvSpPr>
            <p:spPr>
              <a:xfrm>
                <a:off x="1054646" y="3366145"/>
                <a:ext cx="9700111" cy="2421176"/>
              </a:xfrm>
              <a:prstGeom prst="rect">
                <a:avLst/>
              </a:prstGeom>
              <a:blipFill>
                <a:blip r:embed="rId3"/>
                <a:stretch>
                  <a:fillRect l="-503" t="-1259" r="-566"/>
                </a:stretch>
              </a:blipFill>
            </p:spPr>
            <p:txBody>
              <a:bodyPr/>
              <a:lstStyle/>
              <a:p>
                <a:r>
                  <a:rPr lang="es-EC">
                    <a:noFill/>
                  </a:rPr>
                  <a:t> </a:t>
                </a:r>
              </a:p>
            </p:txBody>
          </p:sp>
        </mc:Fallback>
      </mc:AlternateContent>
      <p:sp>
        <p:nvSpPr>
          <p:cNvPr id="16" name="Rectángulo 15"/>
          <p:cNvSpPr/>
          <p:nvPr/>
        </p:nvSpPr>
        <p:spPr>
          <a:xfrm>
            <a:off x="581531" y="3033645"/>
            <a:ext cx="1210588" cy="369332"/>
          </a:xfrm>
          <a:prstGeom prst="rect">
            <a:avLst/>
          </a:prstGeom>
        </p:spPr>
        <p:txBody>
          <a:bodyPr wrap="none">
            <a:spAutoFit/>
          </a:bodyPr>
          <a:lstStyle/>
          <a:p>
            <a:pPr>
              <a:spcAft>
                <a:spcPts val="1000"/>
              </a:spcAft>
            </a:pPr>
            <a:r>
              <a:rPr lang="es-EC" b="1"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Aplicación</a:t>
            </a:r>
            <a:endParaRPr lang="es-EC" b="1"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7604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CONCLUSIONES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Elipse 9"/>
          <p:cNvSpPr/>
          <p:nvPr/>
        </p:nvSpPr>
        <p:spPr>
          <a:xfrm>
            <a:off x="4967783" y="9614254"/>
            <a:ext cx="452485" cy="321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800"/>
          </a:p>
        </p:txBody>
      </p:sp>
      <p:grpSp>
        <p:nvGrpSpPr>
          <p:cNvPr id="14" name="Grupo 13"/>
          <p:cNvGrpSpPr/>
          <p:nvPr/>
        </p:nvGrpSpPr>
        <p:grpSpPr>
          <a:xfrm>
            <a:off x="323692" y="958958"/>
            <a:ext cx="11028456" cy="5334066"/>
            <a:chOff x="512500" y="2138603"/>
            <a:chExt cx="7747538" cy="3114864"/>
          </a:xfrm>
        </p:grpSpPr>
        <p:sp>
          <p:nvSpPr>
            <p:cNvPr id="15" name="Shape 5967"/>
            <p:cNvSpPr/>
            <p:nvPr/>
          </p:nvSpPr>
          <p:spPr>
            <a:xfrm>
              <a:off x="883963" y="3667042"/>
              <a:ext cx="7376075" cy="1"/>
            </a:xfrm>
            <a:prstGeom prst="line">
              <a:avLst/>
            </a:prstGeom>
            <a:ln w="19050">
              <a:solidFill>
                <a:srgbClr val="BFBFBF"/>
              </a:solidFill>
              <a:prstDash val="sysDash"/>
              <a:bevel/>
            </a:ln>
          </p:spPr>
          <p:txBody>
            <a:bodyPr lIns="0" tIns="0" rIns="0" bIns="0"/>
            <a:lstStyle/>
            <a:p>
              <a:pPr defTabSz="342900"/>
              <a:endParaRPr sz="900">
                <a:latin typeface="+mj-lt"/>
                <a:ea typeface="Helvetica"/>
                <a:cs typeface="Helvetica"/>
              </a:endParaRPr>
            </a:p>
          </p:txBody>
        </p:sp>
        <p:sp>
          <p:nvSpPr>
            <p:cNvPr id="16" name="Shape 5970"/>
            <p:cNvSpPr/>
            <p:nvPr/>
          </p:nvSpPr>
          <p:spPr>
            <a:xfrm flipV="1">
              <a:off x="4572000" y="3039961"/>
              <a:ext cx="1" cy="512957"/>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7" name="Shape 5977"/>
            <p:cNvSpPr/>
            <p:nvPr/>
          </p:nvSpPr>
          <p:spPr>
            <a:xfrm>
              <a:off x="512500" y="3775204"/>
              <a:ext cx="2677817" cy="14782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a:solidFill>
                    <a:schemeClr val="bg2">
                      <a:lumMod val="10000"/>
                    </a:schemeClr>
                  </a:solidFill>
                  <a:latin typeface="Calibri" panose="020F0502020204030204" pitchFamily="34" charset="0"/>
                </a:rPr>
                <a:t>El 54,2% de los créditos obtenidos fueron otorgados por cooperativas de ahorro y crédito, el 36,1% de los créditos obtenidos fueron otorgados por instituciones financieras privadas y el 9,7% de los créditos obtenidos fueron otorgados por instituciones financieras públicas. Los mismos que fueron destinados el 59,4% al consumo, el 33,8% a la construcción, renovación o compra de vivienda y el 6,9% a la educación</a:t>
              </a:r>
              <a:endParaRPr lang="en-US" sz="1600" dirty="0">
                <a:solidFill>
                  <a:schemeClr val="bg2">
                    <a:lumMod val="10000"/>
                  </a:schemeClr>
                </a:solidFill>
                <a:latin typeface="Calibri" panose="020F0502020204030204" pitchFamily="34" charset="0"/>
              </a:endParaRPr>
            </a:p>
          </p:txBody>
        </p:sp>
        <p:sp>
          <p:nvSpPr>
            <p:cNvPr id="18" name="Shape 5990"/>
            <p:cNvSpPr/>
            <p:nvPr/>
          </p:nvSpPr>
          <p:spPr>
            <a:xfrm>
              <a:off x="4439565" y="3530146"/>
              <a:ext cx="264869" cy="264869"/>
            </a:xfrm>
            <a:prstGeom prst="diamond">
              <a:avLst/>
            </a:prstGeom>
            <a:solidFill>
              <a:schemeClr val="accent5">
                <a:lumMod val="40000"/>
                <a:lumOff val="6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19" name="Shape 5993"/>
            <p:cNvSpPr/>
            <p:nvPr/>
          </p:nvSpPr>
          <p:spPr>
            <a:xfrm>
              <a:off x="4155604" y="2207171"/>
              <a:ext cx="832791" cy="832791"/>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20" name="Shape 5968"/>
            <p:cNvSpPr/>
            <p:nvPr/>
          </p:nvSpPr>
          <p:spPr>
            <a:xfrm flipV="1">
              <a:off x="1470556" y="3042184"/>
              <a:ext cx="1" cy="510734"/>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21" name="Shape 5988"/>
            <p:cNvSpPr/>
            <p:nvPr/>
          </p:nvSpPr>
          <p:spPr>
            <a:xfrm>
              <a:off x="1338121" y="3530146"/>
              <a:ext cx="264869" cy="264869"/>
            </a:xfrm>
            <a:prstGeom prst="diamond">
              <a:avLst/>
            </a:prstGeom>
            <a:solidFill>
              <a:schemeClr val="accent5">
                <a:lumMod val="40000"/>
                <a:lumOff val="6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22" name="Shape 6003"/>
            <p:cNvSpPr/>
            <p:nvPr/>
          </p:nvSpPr>
          <p:spPr>
            <a:xfrm>
              <a:off x="1054160" y="2209394"/>
              <a:ext cx="832791" cy="832791"/>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24" name="Shape 5986"/>
            <p:cNvSpPr/>
            <p:nvPr/>
          </p:nvSpPr>
          <p:spPr>
            <a:xfrm>
              <a:off x="5317319" y="2138603"/>
              <a:ext cx="2443598" cy="13344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a:solidFill>
                    <a:schemeClr val="bg2">
                      <a:lumMod val="10000"/>
                    </a:schemeClr>
                  </a:solidFill>
                  <a:latin typeface="Calibri" panose="020F0502020204030204" pitchFamily="34" charset="0"/>
                </a:rPr>
                <a:t>De acuerdo a la </a:t>
              </a:r>
              <a:r>
                <a:rPr lang="es-EC" sz="1600" dirty="0" smtClean="0">
                  <a:solidFill>
                    <a:schemeClr val="bg2">
                      <a:lumMod val="10000"/>
                    </a:schemeClr>
                  </a:solidFill>
                  <a:latin typeface="Calibri" panose="020F0502020204030204" pitchFamily="34" charset="0"/>
                </a:rPr>
                <a:t>ECV 2013-2014</a:t>
              </a:r>
              <a:r>
                <a:rPr lang="es-EC" sz="1600" dirty="0">
                  <a:solidFill>
                    <a:schemeClr val="bg2">
                      <a:lumMod val="10000"/>
                    </a:schemeClr>
                  </a:solidFill>
                  <a:latin typeface="Calibri" panose="020F0502020204030204" pitchFamily="34" charset="0"/>
                </a:rPr>
                <a:t>, de 21.472 hogares encuestados sólo el 11,70% accedieron a un crédito en el último año, de los cuales tuvieron ingresos y gastos promedio de $ 917,45 y $547,31 respectivamente y el monto de crédito promedio otorgado fue de $4.431,32 a un tiempo promedio de 26 meses.</a:t>
              </a:r>
              <a:endParaRPr lang="en-US" sz="1600" dirty="0">
                <a:solidFill>
                  <a:schemeClr val="bg2">
                    <a:lumMod val="10000"/>
                  </a:schemeClr>
                </a:solidFill>
                <a:latin typeface="Calibri" panose="020F0502020204030204" pitchFamily="34" charset="0"/>
              </a:endParaRPr>
            </a:p>
          </p:txBody>
        </p:sp>
        <p:sp>
          <p:nvSpPr>
            <p:cNvPr id="26" name="Shape 6010"/>
            <p:cNvSpPr/>
            <p:nvPr/>
          </p:nvSpPr>
          <p:spPr>
            <a:xfrm>
              <a:off x="7257048" y="4163931"/>
              <a:ext cx="832791" cy="832791"/>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27" name="Shape 5969"/>
            <p:cNvSpPr/>
            <p:nvPr/>
          </p:nvSpPr>
          <p:spPr>
            <a:xfrm>
              <a:off x="3634619" y="3710482"/>
              <a:ext cx="1" cy="494540"/>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28" name="Shape 5983"/>
            <p:cNvSpPr/>
            <p:nvPr/>
          </p:nvSpPr>
          <p:spPr>
            <a:xfrm>
              <a:off x="2095539" y="2186446"/>
              <a:ext cx="1908590" cy="10469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a:solidFill>
                    <a:schemeClr val="bg2">
                      <a:lumMod val="10000"/>
                    </a:schemeClr>
                  </a:solidFill>
                  <a:latin typeface="Calibri" panose="020F0502020204030204" pitchFamily="34" charset="0"/>
                </a:rPr>
                <a:t>Las instituciones financieras entrevistadas concuerdan, que los parámetros considerados al momento de otorgar un crédito son los ingresos, gastos, edad, estabilidad laboral, garantías e historial </a:t>
              </a:r>
              <a:r>
                <a:rPr lang="es-EC" sz="1600" dirty="0" smtClean="0">
                  <a:solidFill>
                    <a:schemeClr val="bg2">
                      <a:lumMod val="10000"/>
                    </a:schemeClr>
                  </a:solidFill>
                  <a:latin typeface="Calibri" panose="020F0502020204030204" pitchFamily="34" charset="0"/>
                </a:rPr>
                <a:t>crediticio.</a:t>
              </a:r>
              <a:endParaRPr lang="en-US" sz="1600" dirty="0">
                <a:solidFill>
                  <a:schemeClr val="bg2">
                    <a:lumMod val="10000"/>
                  </a:schemeClr>
                </a:solidFill>
                <a:latin typeface="Calibri" panose="020F0502020204030204" pitchFamily="34" charset="0"/>
              </a:endParaRPr>
            </a:p>
          </p:txBody>
        </p:sp>
        <p:sp>
          <p:nvSpPr>
            <p:cNvPr id="30" name="Shape 6013"/>
            <p:cNvSpPr/>
            <p:nvPr/>
          </p:nvSpPr>
          <p:spPr>
            <a:xfrm>
              <a:off x="3218224" y="4299056"/>
              <a:ext cx="832791" cy="832791"/>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32" name="Shape 5980"/>
            <p:cNvSpPr/>
            <p:nvPr/>
          </p:nvSpPr>
          <p:spPr>
            <a:xfrm>
              <a:off x="4333054" y="3990879"/>
              <a:ext cx="2414550" cy="11906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a:solidFill>
                    <a:schemeClr val="bg2">
                      <a:lumMod val="10000"/>
                    </a:schemeClr>
                  </a:solidFill>
                  <a:latin typeface="Calibri" panose="020F0502020204030204" pitchFamily="34" charset="0"/>
                </a:rPr>
                <a:t>Todas las instituciones financieras entrevistadas mencionaron que para el otorgamiento de cualquier tipo de crédito es necesario tener garantía, sin embargo, según la ECV sólo el 91,9% entregó un tipo de garantía, siendo el 72,5% documentos negociables como letras de cambios y pagarés.</a:t>
              </a:r>
              <a:endParaRPr lang="es-ES" sz="1600" dirty="0">
                <a:solidFill>
                  <a:schemeClr val="bg2">
                    <a:lumMod val="10000"/>
                  </a:schemeClr>
                </a:solidFill>
                <a:latin typeface="Calibri" panose="020F0502020204030204" pitchFamily="34" charset="0"/>
              </a:endParaRPr>
            </a:p>
          </p:txBody>
        </p:sp>
        <p:sp>
          <p:nvSpPr>
            <p:cNvPr id="33" name="Shape 5992"/>
            <p:cNvSpPr/>
            <p:nvPr/>
          </p:nvSpPr>
          <p:spPr>
            <a:xfrm>
              <a:off x="7541010" y="3530146"/>
              <a:ext cx="264869" cy="264869"/>
            </a:xfrm>
            <a:prstGeom prst="diamond">
              <a:avLst/>
            </a:prstGeom>
            <a:solidFill>
              <a:schemeClr val="accent5">
                <a:lumMod val="40000"/>
                <a:lumOff val="6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35" name="Shape 2554"/>
            <p:cNvSpPr/>
            <p:nvPr/>
          </p:nvSpPr>
          <p:spPr>
            <a:xfrm>
              <a:off x="7441124" y="2416900"/>
              <a:ext cx="464639" cy="4223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6" name="Shape 2604"/>
            <p:cNvSpPr/>
            <p:nvPr/>
          </p:nvSpPr>
          <p:spPr>
            <a:xfrm>
              <a:off x="7460781" y="4386320"/>
              <a:ext cx="423782" cy="388013"/>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8" name="Shape 2545"/>
            <p:cNvSpPr/>
            <p:nvPr/>
          </p:nvSpPr>
          <p:spPr>
            <a:xfrm>
              <a:off x="3403663" y="4487125"/>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40" name="Shape 2525"/>
          <p:cNvSpPr/>
          <p:nvPr/>
        </p:nvSpPr>
        <p:spPr>
          <a:xfrm>
            <a:off x="1409677" y="1305014"/>
            <a:ext cx="653142" cy="7857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2" name="Shape 5969"/>
          <p:cNvSpPr/>
          <p:nvPr/>
        </p:nvSpPr>
        <p:spPr>
          <a:xfrm>
            <a:off x="10564830" y="3674105"/>
            <a:ext cx="1" cy="846878"/>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43" name="Shape 5990"/>
          <p:cNvSpPr/>
          <p:nvPr/>
        </p:nvSpPr>
        <p:spPr>
          <a:xfrm>
            <a:off x="4602383" y="3415914"/>
            <a:ext cx="377035" cy="453576"/>
          </a:xfrm>
          <a:prstGeom prst="diamond">
            <a:avLst/>
          </a:prstGeom>
          <a:solidFill>
            <a:schemeClr val="accent5">
              <a:lumMod val="40000"/>
              <a:lumOff val="60000"/>
            </a:schemeClr>
          </a:solidFill>
          <a:ln w="12700">
            <a:miter lim="400000"/>
          </a:ln>
        </p:spPr>
        <p:txBody>
          <a:bodyPr lIns="34289" rIns="34289" anchor="ctr"/>
          <a:lstStyle/>
          <a:p>
            <a:pPr algn="ctr">
              <a:defRPr>
                <a:solidFill>
                  <a:srgbClr val="FFFFFF"/>
                </a:solidFill>
              </a:defRPr>
            </a:pPr>
            <a:endParaRPr sz="1350">
              <a:latin typeface="+mj-lt"/>
            </a:endParaRPr>
          </a:p>
        </p:txBody>
      </p:sp>
      <p:pic>
        <p:nvPicPr>
          <p:cNvPr id="34" name="Imagen 33"/>
          <p:cNvPicPr>
            <a:picLocks noChangeAspect="1"/>
          </p:cNvPicPr>
          <p:nvPr/>
        </p:nvPicPr>
        <p:blipFill>
          <a:blip r:embed="rId3"/>
          <a:stretch>
            <a:fillRect/>
          </a:stretch>
        </p:blipFill>
        <p:spPr>
          <a:xfrm>
            <a:off x="1113791" y="1160654"/>
            <a:ext cx="1166403" cy="1191859"/>
          </a:xfrm>
          <a:prstGeom prst="ellipse">
            <a:avLst/>
          </a:prstGeom>
          <a:ln>
            <a:noFill/>
          </a:ln>
          <a:effectLst>
            <a:softEdge rad="112500"/>
          </a:effectLst>
        </p:spPr>
      </p:pic>
      <p:pic>
        <p:nvPicPr>
          <p:cNvPr id="37" name="Imagen 36"/>
          <p:cNvPicPr>
            <a:picLocks noChangeAspect="1"/>
          </p:cNvPicPr>
          <p:nvPr/>
        </p:nvPicPr>
        <p:blipFill>
          <a:blip r:embed="rId3"/>
          <a:stretch>
            <a:fillRect/>
          </a:stretch>
        </p:blipFill>
        <p:spPr>
          <a:xfrm>
            <a:off x="5528630" y="1205296"/>
            <a:ext cx="1166403" cy="1191859"/>
          </a:xfrm>
          <a:prstGeom prst="ellipse">
            <a:avLst/>
          </a:prstGeom>
          <a:ln>
            <a:noFill/>
          </a:ln>
          <a:effectLst>
            <a:softEdge rad="112500"/>
          </a:effectLst>
        </p:spPr>
      </p:pic>
      <p:pic>
        <p:nvPicPr>
          <p:cNvPr id="39" name="Imagen 38"/>
          <p:cNvPicPr>
            <a:picLocks noChangeAspect="1"/>
          </p:cNvPicPr>
          <p:nvPr/>
        </p:nvPicPr>
        <p:blipFill>
          <a:blip r:embed="rId3"/>
          <a:stretch>
            <a:fillRect/>
          </a:stretch>
        </p:blipFill>
        <p:spPr>
          <a:xfrm>
            <a:off x="4233176" y="4775767"/>
            <a:ext cx="1166403" cy="1191859"/>
          </a:xfrm>
          <a:prstGeom prst="ellipse">
            <a:avLst/>
          </a:prstGeom>
          <a:ln>
            <a:noFill/>
          </a:ln>
          <a:effectLst>
            <a:softEdge rad="112500"/>
          </a:effectLst>
        </p:spPr>
      </p:pic>
      <p:pic>
        <p:nvPicPr>
          <p:cNvPr id="44" name="Imagen 43"/>
          <p:cNvPicPr>
            <a:picLocks noChangeAspect="1"/>
          </p:cNvPicPr>
          <p:nvPr/>
        </p:nvPicPr>
        <p:blipFill>
          <a:blip r:embed="rId3"/>
          <a:stretch>
            <a:fillRect/>
          </a:stretch>
        </p:blipFill>
        <p:spPr>
          <a:xfrm>
            <a:off x="9981628" y="4578217"/>
            <a:ext cx="1166403" cy="1191859"/>
          </a:xfrm>
          <a:prstGeom prst="ellipse">
            <a:avLst/>
          </a:prstGeom>
          <a:ln>
            <a:noFill/>
          </a:ln>
          <a:effectLst>
            <a:softEdge rad="112500"/>
          </a:effectLst>
        </p:spPr>
      </p:pic>
    </p:spTree>
    <p:extLst>
      <p:ext uri="{BB962C8B-B14F-4D97-AF65-F5344CB8AC3E}">
        <p14:creationId xmlns:p14="http://schemas.microsoft.com/office/powerpoint/2010/main" val="2200353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CONCLUSIONES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Elipse 9"/>
          <p:cNvSpPr/>
          <p:nvPr/>
        </p:nvSpPr>
        <p:spPr>
          <a:xfrm>
            <a:off x="4967783" y="9614254"/>
            <a:ext cx="452485" cy="321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800"/>
          </a:p>
        </p:txBody>
      </p:sp>
      <p:grpSp>
        <p:nvGrpSpPr>
          <p:cNvPr id="14" name="Grupo 13"/>
          <p:cNvGrpSpPr/>
          <p:nvPr/>
        </p:nvGrpSpPr>
        <p:grpSpPr>
          <a:xfrm>
            <a:off x="323691" y="1045405"/>
            <a:ext cx="11028457" cy="5247621"/>
            <a:chOff x="512499" y="2189084"/>
            <a:chExt cx="7747539" cy="3064383"/>
          </a:xfrm>
        </p:grpSpPr>
        <p:sp>
          <p:nvSpPr>
            <p:cNvPr id="15" name="Shape 5967"/>
            <p:cNvSpPr/>
            <p:nvPr/>
          </p:nvSpPr>
          <p:spPr>
            <a:xfrm>
              <a:off x="883963" y="3667042"/>
              <a:ext cx="7376075" cy="1"/>
            </a:xfrm>
            <a:prstGeom prst="line">
              <a:avLst/>
            </a:prstGeom>
            <a:ln w="19050">
              <a:solidFill>
                <a:srgbClr val="BFBFBF"/>
              </a:solidFill>
              <a:prstDash val="sysDash"/>
              <a:bevel/>
            </a:ln>
          </p:spPr>
          <p:txBody>
            <a:bodyPr lIns="0" tIns="0" rIns="0" bIns="0"/>
            <a:lstStyle/>
            <a:p>
              <a:pPr defTabSz="342900"/>
              <a:endParaRPr sz="900">
                <a:latin typeface="+mj-lt"/>
                <a:ea typeface="Helvetica"/>
                <a:cs typeface="Helvetica"/>
              </a:endParaRPr>
            </a:p>
          </p:txBody>
        </p:sp>
        <p:sp>
          <p:nvSpPr>
            <p:cNvPr id="16" name="Shape 5970"/>
            <p:cNvSpPr/>
            <p:nvPr/>
          </p:nvSpPr>
          <p:spPr>
            <a:xfrm flipV="1">
              <a:off x="4572000" y="3039961"/>
              <a:ext cx="1" cy="512957"/>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7" name="Shape 5977"/>
            <p:cNvSpPr/>
            <p:nvPr/>
          </p:nvSpPr>
          <p:spPr>
            <a:xfrm>
              <a:off x="512499" y="3775204"/>
              <a:ext cx="2840080" cy="14782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smtClean="0">
                  <a:solidFill>
                    <a:schemeClr val="bg2">
                      <a:lumMod val="10000"/>
                    </a:schemeClr>
                  </a:solidFill>
                  <a:latin typeface="Calibri" panose="020F0502020204030204" pitchFamily="34" charset="0"/>
                </a:rPr>
                <a:t>En el análisis </a:t>
              </a:r>
              <a:r>
                <a:rPr lang="es-EC" sz="1600" dirty="0">
                  <a:solidFill>
                    <a:schemeClr val="bg2">
                      <a:lumMod val="10000"/>
                    </a:schemeClr>
                  </a:solidFill>
                  <a:latin typeface="Calibri" panose="020F0502020204030204" pitchFamily="34" charset="0"/>
                </a:rPr>
                <a:t>factorial las variables cuantitativas ingresos, gastos, monto de crédito, tiempo de crédito, edad, miembros del hogar y estabilidad laboral se agruparon en 3 componentes o factores llamados: Capacidad de pago, que está conformada por los ingresos y gastos; Componentes del crédito, conformada por el monto y tiempo de crédito y Requisitos de crédito, conformada por la edad, miembros del hogar y estabilidad laboral.</a:t>
              </a:r>
            </a:p>
          </p:txBody>
        </p:sp>
        <p:sp>
          <p:nvSpPr>
            <p:cNvPr id="18" name="Shape 5990"/>
            <p:cNvSpPr/>
            <p:nvPr/>
          </p:nvSpPr>
          <p:spPr>
            <a:xfrm>
              <a:off x="4439565" y="3530146"/>
              <a:ext cx="264869" cy="264869"/>
            </a:xfrm>
            <a:prstGeom prst="diamond">
              <a:avLst/>
            </a:prstGeom>
            <a:solidFill>
              <a:schemeClr val="accent5">
                <a:lumMod val="40000"/>
                <a:lumOff val="6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19" name="Shape 5993"/>
            <p:cNvSpPr/>
            <p:nvPr/>
          </p:nvSpPr>
          <p:spPr>
            <a:xfrm>
              <a:off x="4269360" y="2191861"/>
              <a:ext cx="832791" cy="832791"/>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20" name="Shape 5968"/>
            <p:cNvSpPr/>
            <p:nvPr/>
          </p:nvSpPr>
          <p:spPr>
            <a:xfrm flipV="1">
              <a:off x="1470556" y="3042184"/>
              <a:ext cx="1" cy="510734"/>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21" name="Shape 5988"/>
            <p:cNvSpPr/>
            <p:nvPr/>
          </p:nvSpPr>
          <p:spPr>
            <a:xfrm>
              <a:off x="1338121" y="3530146"/>
              <a:ext cx="264869" cy="264869"/>
            </a:xfrm>
            <a:prstGeom prst="diamond">
              <a:avLst/>
            </a:prstGeom>
            <a:solidFill>
              <a:schemeClr val="accent5">
                <a:lumMod val="40000"/>
                <a:lumOff val="6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22" name="Shape 6003"/>
            <p:cNvSpPr/>
            <p:nvPr/>
          </p:nvSpPr>
          <p:spPr>
            <a:xfrm>
              <a:off x="1054160" y="2209394"/>
              <a:ext cx="832791" cy="832791"/>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24" name="Shape 5986"/>
            <p:cNvSpPr/>
            <p:nvPr/>
          </p:nvSpPr>
          <p:spPr>
            <a:xfrm>
              <a:off x="5316515" y="2189084"/>
              <a:ext cx="2443598" cy="11906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a:solidFill>
                    <a:schemeClr val="bg2">
                      <a:lumMod val="10000"/>
                    </a:schemeClr>
                  </a:solidFill>
                  <a:latin typeface="Calibri" panose="020F0502020204030204" pitchFamily="34" charset="0"/>
                </a:rPr>
                <a:t>Existe una relación positiva y fuerte entre los ingresos y gastos del hogar, lo que significa que al incrementar los ingresos también existe un incremento en los gastos, aunque no en la misma proporción. Por lo cual, se comprueba la Teoría de Consumo establecida por Keynes</a:t>
              </a:r>
              <a:endParaRPr lang="en-US" sz="1600" dirty="0">
                <a:solidFill>
                  <a:schemeClr val="bg2">
                    <a:lumMod val="10000"/>
                  </a:schemeClr>
                </a:solidFill>
                <a:latin typeface="Calibri" panose="020F0502020204030204" pitchFamily="34" charset="0"/>
              </a:endParaRPr>
            </a:p>
          </p:txBody>
        </p:sp>
        <p:sp>
          <p:nvSpPr>
            <p:cNvPr id="26" name="Shape 6010"/>
            <p:cNvSpPr/>
            <p:nvPr/>
          </p:nvSpPr>
          <p:spPr>
            <a:xfrm>
              <a:off x="7257048" y="4163931"/>
              <a:ext cx="832791" cy="832791"/>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27" name="Shape 5969"/>
            <p:cNvSpPr/>
            <p:nvPr/>
          </p:nvSpPr>
          <p:spPr>
            <a:xfrm>
              <a:off x="3634619" y="3710482"/>
              <a:ext cx="1" cy="494540"/>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28" name="Shape 5983"/>
            <p:cNvSpPr/>
            <p:nvPr/>
          </p:nvSpPr>
          <p:spPr>
            <a:xfrm>
              <a:off x="1987748" y="2191861"/>
              <a:ext cx="2211593" cy="13344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a:solidFill>
                    <a:schemeClr val="bg2">
                      <a:lumMod val="10000"/>
                    </a:schemeClr>
                  </a:solidFill>
                  <a:latin typeface="Calibri" panose="020F0502020204030204" pitchFamily="34" charset="0"/>
                </a:rPr>
                <a:t>Las variables sexo, estado civil, acceso al internet, nivel educativo y capacitación en temas administrativos-financieros tienen una asociación estadística con el acceso al crédito a excepción de la variable remesas. No obstante, el grado o fuerza de asociación son escasas o nulas</a:t>
              </a:r>
              <a:endParaRPr lang="en-US" sz="1600" dirty="0">
                <a:solidFill>
                  <a:schemeClr val="bg2">
                    <a:lumMod val="10000"/>
                  </a:schemeClr>
                </a:solidFill>
                <a:latin typeface="Calibri" panose="020F0502020204030204" pitchFamily="34" charset="0"/>
              </a:endParaRPr>
            </a:p>
          </p:txBody>
        </p:sp>
        <p:sp>
          <p:nvSpPr>
            <p:cNvPr id="30" name="Shape 6013"/>
            <p:cNvSpPr/>
            <p:nvPr/>
          </p:nvSpPr>
          <p:spPr>
            <a:xfrm>
              <a:off x="3352579" y="4283528"/>
              <a:ext cx="832791" cy="832791"/>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32" name="Shape 5980"/>
            <p:cNvSpPr/>
            <p:nvPr/>
          </p:nvSpPr>
          <p:spPr>
            <a:xfrm>
              <a:off x="4752251" y="3862843"/>
              <a:ext cx="2414550" cy="11906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a:solidFill>
                    <a:schemeClr val="bg2">
                      <a:lumMod val="10000"/>
                    </a:schemeClr>
                  </a:solidFill>
                  <a:latin typeface="Calibri" panose="020F0502020204030204" pitchFamily="34" charset="0"/>
                </a:rPr>
                <a:t>La variable monto de crédito tiene una relación en mayor proporción con el tiempo de crédito y en menor proporción con los ingresos y gastos del hogar. Mientras, que las variables edad, estabilidad laboral y miembros del hogar no tienen ninguna injerencia con el monto de crédito.</a:t>
              </a:r>
            </a:p>
          </p:txBody>
        </p:sp>
        <p:sp>
          <p:nvSpPr>
            <p:cNvPr id="33" name="Shape 5992"/>
            <p:cNvSpPr/>
            <p:nvPr/>
          </p:nvSpPr>
          <p:spPr>
            <a:xfrm>
              <a:off x="7541010" y="3530146"/>
              <a:ext cx="264869" cy="264869"/>
            </a:xfrm>
            <a:prstGeom prst="diamond">
              <a:avLst/>
            </a:prstGeom>
            <a:solidFill>
              <a:schemeClr val="accent5">
                <a:lumMod val="40000"/>
                <a:lumOff val="6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35" name="Shape 2554"/>
            <p:cNvSpPr/>
            <p:nvPr/>
          </p:nvSpPr>
          <p:spPr>
            <a:xfrm>
              <a:off x="7441124" y="2416900"/>
              <a:ext cx="464639" cy="4223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6" name="Shape 2604"/>
            <p:cNvSpPr/>
            <p:nvPr/>
          </p:nvSpPr>
          <p:spPr>
            <a:xfrm>
              <a:off x="7460781" y="4386320"/>
              <a:ext cx="423782" cy="388013"/>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8" name="Shape 2545"/>
            <p:cNvSpPr/>
            <p:nvPr/>
          </p:nvSpPr>
          <p:spPr>
            <a:xfrm>
              <a:off x="3533590" y="4463084"/>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40" name="Shape 2525"/>
          <p:cNvSpPr/>
          <p:nvPr/>
        </p:nvSpPr>
        <p:spPr>
          <a:xfrm>
            <a:off x="1409677" y="1305014"/>
            <a:ext cx="653142" cy="7857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2" name="Shape 5969"/>
          <p:cNvSpPr/>
          <p:nvPr/>
        </p:nvSpPr>
        <p:spPr>
          <a:xfrm>
            <a:off x="10564830" y="3674105"/>
            <a:ext cx="1" cy="846878"/>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43" name="Shape 5990"/>
          <p:cNvSpPr/>
          <p:nvPr/>
        </p:nvSpPr>
        <p:spPr>
          <a:xfrm>
            <a:off x="4602383" y="3415914"/>
            <a:ext cx="377035" cy="453576"/>
          </a:xfrm>
          <a:prstGeom prst="diamond">
            <a:avLst/>
          </a:prstGeom>
          <a:solidFill>
            <a:schemeClr val="accent5">
              <a:lumMod val="40000"/>
              <a:lumOff val="60000"/>
            </a:schemeClr>
          </a:solidFill>
          <a:ln w="12700">
            <a:miter lim="400000"/>
          </a:ln>
        </p:spPr>
        <p:txBody>
          <a:bodyPr lIns="34289" rIns="34289" anchor="ctr"/>
          <a:lstStyle/>
          <a:p>
            <a:pPr algn="ctr">
              <a:defRPr>
                <a:solidFill>
                  <a:srgbClr val="FFFFFF"/>
                </a:solidFill>
              </a:defRPr>
            </a:pPr>
            <a:endParaRPr sz="1350">
              <a:latin typeface="+mj-lt"/>
            </a:endParaRPr>
          </a:p>
        </p:txBody>
      </p:sp>
      <p:pic>
        <p:nvPicPr>
          <p:cNvPr id="9" name="Imagen 8"/>
          <p:cNvPicPr>
            <a:picLocks noChangeAspect="1"/>
          </p:cNvPicPr>
          <p:nvPr/>
        </p:nvPicPr>
        <p:blipFill>
          <a:blip r:embed="rId3"/>
          <a:stretch>
            <a:fillRect/>
          </a:stretch>
        </p:blipFill>
        <p:spPr>
          <a:xfrm>
            <a:off x="1113791" y="1160654"/>
            <a:ext cx="1166403" cy="1191859"/>
          </a:xfrm>
          <a:prstGeom prst="ellipse">
            <a:avLst/>
          </a:prstGeom>
          <a:ln>
            <a:noFill/>
          </a:ln>
          <a:effectLst>
            <a:softEdge rad="112500"/>
          </a:effectLst>
        </p:spPr>
      </p:pic>
      <p:pic>
        <p:nvPicPr>
          <p:cNvPr id="34" name="Imagen 33"/>
          <p:cNvPicPr>
            <a:picLocks noChangeAspect="1"/>
          </p:cNvPicPr>
          <p:nvPr/>
        </p:nvPicPr>
        <p:blipFill>
          <a:blip r:embed="rId3"/>
          <a:stretch>
            <a:fillRect/>
          </a:stretch>
        </p:blipFill>
        <p:spPr>
          <a:xfrm>
            <a:off x="5671503" y="1176640"/>
            <a:ext cx="1166403" cy="1191859"/>
          </a:xfrm>
          <a:prstGeom prst="ellipse">
            <a:avLst/>
          </a:prstGeom>
          <a:ln>
            <a:noFill/>
          </a:ln>
          <a:effectLst>
            <a:softEdge rad="112500"/>
          </a:effectLst>
        </p:spPr>
      </p:pic>
      <p:pic>
        <p:nvPicPr>
          <p:cNvPr id="37" name="Imagen 36"/>
          <p:cNvPicPr>
            <a:picLocks noChangeAspect="1"/>
          </p:cNvPicPr>
          <p:nvPr/>
        </p:nvPicPr>
        <p:blipFill>
          <a:blip r:embed="rId3"/>
          <a:stretch>
            <a:fillRect/>
          </a:stretch>
        </p:blipFill>
        <p:spPr>
          <a:xfrm>
            <a:off x="4396216" y="4739972"/>
            <a:ext cx="1166403" cy="1191859"/>
          </a:xfrm>
          <a:prstGeom prst="ellipse">
            <a:avLst/>
          </a:prstGeom>
          <a:ln>
            <a:noFill/>
          </a:ln>
          <a:effectLst>
            <a:softEdge rad="112500"/>
          </a:effectLst>
        </p:spPr>
      </p:pic>
      <p:pic>
        <p:nvPicPr>
          <p:cNvPr id="39" name="Imagen 38"/>
          <p:cNvPicPr>
            <a:picLocks noChangeAspect="1"/>
          </p:cNvPicPr>
          <p:nvPr/>
        </p:nvPicPr>
        <p:blipFill>
          <a:blip r:embed="rId3"/>
          <a:stretch>
            <a:fillRect/>
          </a:stretch>
        </p:blipFill>
        <p:spPr>
          <a:xfrm>
            <a:off x="9943470" y="4544372"/>
            <a:ext cx="1166403" cy="1191859"/>
          </a:xfrm>
          <a:prstGeom prst="ellipse">
            <a:avLst/>
          </a:prstGeom>
          <a:ln>
            <a:noFill/>
          </a:ln>
          <a:effectLst>
            <a:softEdge rad="112500"/>
          </a:effectLst>
        </p:spPr>
      </p:pic>
    </p:spTree>
    <p:extLst>
      <p:ext uri="{BB962C8B-B14F-4D97-AF65-F5344CB8AC3E}">
        <p14:creationId xmlns:p14="http://schemas.microsoft.com/office/powerpoint/2010/main" val="18953579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519159" cy="720080"/>
            <a:chOff x="190878" y="167228"/>
            <a:chExt cx="340159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166485" y="372806"/>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RECOMENDACIONES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Elipse 9"/>
          <p:cNvSpPr/>
          <p:nvPr/>
        </p:nvSpPr>
        <p:spPr>
          <a:xfrm>
            <a:off x="4967783" y="9614254"/>
            <a:ext cx="452485" cy="321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800"/>
          </a:p>
        </p:txBody>
      </p:sp>
      <p:sp>
        <p:nvSpPr>
          <p:cNvPr id="40" name="Shape 2525"/>
          <p:cNvSpPr/>
          <p:nvPr/>
        </p:nvSpPr>
        <p:spPr>
          <a:xfrm>
            <a:off x="1409677" y="1305014"/>
            <a:ext cx="653142" cy="7857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 name="Rectángulo 8"/>
          <p:cNvSpPr/>
          <p:nvPr/>
        </p:nvSpPr>
        <p:spPr>
          <a:xfrm>
            <a:off x="833621" y="1697881"/>
            <a:ext cx="10223036" cy="2554545"/>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Al determinar la situación actual en el Ecuador sobre el acceso al crédito, se recomienda a los organismos competentes que generen proyectos de alto impacto y cobertura para disminuir la brecha existente entre el acceso al crédito y los hogares vulnerables</a:t>
            </a:r>
            <a:r>
              <a:rPr lang="es-EC"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spcAft>
                <a:spcPts val="0"/>
              </a:spcAft>
            </a:pPr>
            <a:endPar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Durante el proceso de avance de la investigación, se pudo determinar que a nivel de Ecuador existen pocos estudios que permitan analizar a profundidad el acceso al crédito y en general el acceso a los productos financieros ofertados por las instituciones financieras, de tal manera, que es necesario que las instituciones competentes de esta área establezcan instrumentos específicos para el levantamiento de información y bases de datos.</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789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88640"/>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24336" cy="720080"/>
            <a:chOff x="190878" y="167228"/>
            <a:chExt cx="3288148"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7" y="804928"/>
                <a:ext cx="2543771" cy="190607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739885" y="365409"/>
              <a:ext cx="2739141"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INTRODUCCIÓN</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962531"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9" name="Rectángulo 8"/>
          <p:cNvSpPr/>
          <p:nvPr/>
        </p:nvSpPr>
        <p:spPr>
          <a:xfrm>
            <a:off x="695510" y="1517694"/>
            <a:ext cx="3725832" cy="3970318"/>
          </a:xfrm>
          <a:prstGeom prst="rect">
            <a:avLst/>
          </a:prstGeom>
        </p:spPr>
        <p:txBody>
          <a:bodyPr wrap="square">
            <a:spAutoFit/>
          </a:bodyPr>
          <a:lstStyle/>
          <a:p>
            <a:pPr algn="ctr"/>
            <a:r>
              <a:rPr lang="es-EC" sz="2800" b="1" dirty="0" smtClean="0">
                <a:solidFill>
                  <a:schemeClr val="bg2">
                    <a:lumMod val="10000"/>
                  </a:schemeClr>
                </a:solidFill>
                <a:latin typeface="Calibri" panose="020F0502020204030204" pitchFamily="34" charset="0"/>
                <a:cs typeface="Calibri" panose="020F0502020204030204" pitchFamily="34" charset="0"/>
              </a:rPr>
              <a:t>De enero </a:t>
            </a:r>
            <a:r>
              <a:rPr lang="es-EC" sz="2800" b="1" dirty="0">
                <a:solidFill>
                  <a:schemeClr val="bg2">
                    <a:lumMod val="10000"/>
                  </a:schemeClr>
                </a:solidFill>
                <a:latin typeface="Calibri" panose="020F0502020204030204" pitchFamily="34" charset="0"/>
                <a:cs typeface="Calibri" panose="020F0502020204030204" pitchFamily="34" charset="0"/>
              </a:rPr>
              <a:t>a diciembre </a:t>
            </a:r>
            <a:r>
              <a:rPr lang="es-EC" sz="2800" b="1" dirty="0" smtClean="0">
                <a:solidFill>
                  <a:schemeClr val="bg2">
                    <a:lumMod val="10000"/>
                  </a:schemeClr>
                </a:solidFill>
                <a:latin typeface="Calibri" panose="020F0502020204030204" pitchFamily="34" charset="0"/>
                <a:cs typeface="Calibri" panose="020F0502020204030204" pitchFamily="34" charset="0"/>
              </a:rPr>
              <a:t>2017</a:t>
            </a:r>
            <a:endParaRPr lang="es-EC" sz="2800" b="1" dirty="0">
              <a:solidFill>
                <a:schemeClr val="bg2">
                  <a:lumMod val="10000"/>
                </a:schemeClr>
              </a:solidFill>
              <a:latin typeface="Calibri" panose="020F0502020204030204" pitchFamily="34" charset="0"/>
              <a:cs typeface="Calibri" panose="020F0502020204030204" pitchFamily="34" charset="0"/>
            </a:endParaRPr>
          </a:p>
          <a:p>
            <a:pPr algn="ctr"/>
            <a:endParaRPr lang="es-EC" sz="2800" dirty="0" smtClean="0">
              <a:solidFill>
                <a:schemeClr val="bg2">
                  <a:lumMod val="10000"/>
                </a:schemeClr>
              </a:solidFill>
              <a:latin typeface="Calibri" panose="020F0502020204030204" pitchFamily="34" charset="0"/>
              <a:cs typeface="Calibri" panose="020F0502020204030204" pitchFamily="34" charset="0"/>
            </a:endParaRPr>
          </a:p>
          <a:p>
            <a:pPr algn="ctr"/>
            <a:r>
              <a:rPr lang="es-EC" sz="2800" dirty="0">
                <a:solidFill>
                  <a:schemeClr val="bg2">
                    <a:lumMod val="10000"/>
                  </a:schemeClr>
                </a:solidFill>
                <a:latin typeface="Calibri" panose="020F0502020204030204" pitchFamily="34" charset="0"/>
                <a:cs typeface="Calibri" panose="020F0502020204030204" pitchFamily="34" charset="0"/>
              </a:rPr>
              <a:t>O</a:t>
            </a:r>
            <a:r>
              <a:rPr lang="es-EC" sz="2800" dirty="0" smtClean="0">
                <a:solidFill>
                  <a:schemeClr val="bg2">
                    <a:lumMod val="10000"/>
                  </a:schemeClr>
                </a:solidFill>
                <a:latin typeface="Calibri" panose="020F0502020204030204" pitchFamily="34" charset="0"/>
                <a:cs typeface="Calibri" panose="020F0502020204030204" pitchFamily="34" charset="0"/>
              </a:rPr>
              <a:t>peraciones </a:t>
            </a:r>
            <a:r>
              <a:rPr lang="es-EC" sz="2800" dirty="0">
                <a:solidFill>
                  <a:schemeClr val="bg2">
                    <a:lumMod val="10000"/>
                  </a:schemeClr>
                </a:solidFill>
                <a:latin typeface="Calibri" panose="020F0502020204030204" pitchFamily="34" charset="0"/>
                <a:cs typeface="Calibri" panose="020F0502020204030204" pitchFamily="34" charset="0"/>
              </a:rPr>
              <a:t>crediticias en el Ecuador </a:t>
            </a:r>
            <a:endParaRPr lang="es-EC" sz="2800" dirty="0" smtClean="0">
              <a:solidFill>
                <a:schemeClr val="bg2">
                  <a:lumMod val="10000"/>
                </a:schemeClr>
              </a:solidFill>
              <a:latin typeface="Calibri" panose="020F0502020204030204" pitchFamily="34" charset="0"/>
              <a:cs typeface="Calibri" panose="020F0502020204030204" pitchFamily="34" charset="0"/>
            </a:endParaRPr>
          </a:p>
          <a:p>
            <a:pPr algn="ctr"/>
            <a:r>
              <a:rPr lang="es-EC" sz="2800" b="1" dirty="0" smtClean="0">
                <a:solidFill>
                  <a:schemeClr val="bg2">
                    <a:lumMod val="10000"/>
                  </a:schemeClr>
                </a:solidFill>
                <a:latin typeface="Calibri" panose="020F0502020204030204" pitchFamily="34" charset="0"/>
                <a:cs typeface="Calibri" panose="020F0502020204030204" pitchFamily="34" charset="0"/>
              </a:rPr>
              <a:t>1’700.497 </a:t>
            </a:r>
          </a:p>
          <a:p>
            <a:pPr algn="ctr"/>
            <a:endParaRPr lang="es-EC" sz="2800" dirty="0">
              <a:solidFill>
                <a:schemeClr val="bg2">
                  <a:lumMod val="10000"/>
                </a:schemeClr>
              </a:solidFill>
              <a:latin typeface="Calibri" panose="020F0502020204030204" pitchFamily="34" charset="0"/>
              <a:cs typeface="Calibri" panose="020F0502020204030204" pitchFamily="34" charset="0"/>
            </a:endParaRPr>
          </a:p>
          <a:p>
            <a:pPr algn="ctr"/>
            <a:r>
              <a:rPr lang="es-EC" sz="2800" b="1" dirty="0" smtClean="0">
                <a:solidFill>
                  <a:schemeClr val="bg2">
                    <a:lumMod val="10000"/>
                  </a:schemeClr>
                </a:solidFill>
                <a:latin typeface="Calibri" panose="020F0502020204030204" pitchFamily="34" charset="0"/>
                <a:cs typeface="Calibri" panose="020F0502020204030204" pitchFamily="34" charset="0"/>
              </a:rPr>
              <a:t>84,87% </a:t>
            </a:r>
            <a:r>
              <a:rPr lang="es-EC" sz="2800" dirty="0">
                <a:solidFill>
                  <a:schemeClr val="bg2">
                    <a:lumMod val="10000"/>
                  </a:schemeClr>
                </a:solidFill>
                <a:latin typeface="Calibri" panose="020F0502020204030204" pitchFamily="34" charset="0"/>
                <a:cs typeface="Calibri" panose="020F0502020204030204" pitchFamily="34" charset="0"/>
              </a:rPr>
              <a:t>se concentra en </a:t>
            </a:r>
            <a:r>
              <a:rPr lang="es-EC" sz="2800" dirty="0" smtClean="0">
                <a:solidFill>
                  <a:schemeClr val="bg2">
                    <a:lumMod val="10000"/>
                  </a:schemeClr>
                </a:solidFill>
                <a:latin typeface="Calibri" panose="020F0502020204030204" pitchFamily="34" charset="0"/>
                <a:cs typeface="Calibri" panose="020F0502020204030204" pitchFamily="34" charset="0"/>
              </a:rPr>
              <a:t>6 </a:t>
            </a:r>
            <a:r>
              <a:rPr lang="es-EC" sz="2800" dirty="0">
                <a:solidFill>
                  <a:schemeClr val="bg2">
                    <a:lumMod val="10000"/>
                  </a:schemeClr>
                </a:solidFill>
                <a:latin typeface="Calibri" panose="020F0502020204030204" pitchFamily="34" charset="0"/>
                <a:cs typeface="Calibri" panose="020F0502020204030204" pitchFamily="34" charset="0"/>
              </a:rPr>
              <a:t>entidades </a:t>
            </a:r>
            <a:r>
              <a:rPr lang="es-EC" sz="2800" dirty="0" smtClean="0">
                <a:solidFill>
                  <a:schemeClr val="bg2">
                    <a:lumMod val="10000"/>
                  </a:schemeClr>
                </a:solidFill>
                <a:latin typeface="Calibri" panose="020F0502020204030204" pitchFamily="34" charset="0"/>
                <a:cs typeface="Calibri" panose="020F0502020204030204" pitchFamily="34" charset="0"/>
              </a:rPr>
              <a:t>privadas</a:t>
            </a:r>
            <a:endParaRPr lang="es-ES" sz="2800" b="1" dirty="0">
              <a:solidFill>
                <a:schemeClr val="bg2">
                  <a:lumMod val="10000"/>
                </a:schemeClr>
              </a:solidFill>
              <a:latin typeface="Calibri" panose="020F0502020204030204" pitchFamily="34" charset="0"/>
              <a:cs typeface="Calibri" panose="020F0502020204030204" pitchFamily="34" charset="0"/>
            </a:endParaRPr>
          </a:p>
        </p:txBody>
      </p:sp>
      <p:cxnSp>
        <p:nvCxnSpPr>
          <p:cNvPr id="18" name="Straight Connector 8"/>
          <p:cNvCxnSpPr/>
          <p:nvPr/>
        </p:nvCxnSpPr>
        <p:spPr>
          <a:xfrm>
            <a:off x="5789663" y="949080"/>
            <a:ext cx="32263" cy="4508569"/>
          </a:xfrm>
          <a:prstGeom prst="line">
            <a:avLst/>
          </a:prstGeom>
          <a:ln w="19050">
            <a:solidFill>
              <a:schemeClr val="accent2">
                <a:lumMod val="20000"/>
                <a:lumOff val="80000"/>
              </a:schemeClr>
            </a:solidFill>
            <a:prstDash val="sysDash"/>
            <a:bevel/>
          </a:ln>
        </p:spPr>
      </p:cxnSp>
      <p:sp>
        <p:nvSpPr>
          <p:cNvPr id="19" name="Oval 17"/>
          <p:cNvSpPr/>
          <p:nvPr/>
        </p:nvSpPr>
        <p:spPr>
          <a:xfrm>
            <a:off x="5300634" y="1152557"/>
            <a:ext cx="1034518" cy="730273"/>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8"/>
          <p:cNvSpPr/>
          <p:nvPr/>
        </p:nvSpPr>
        <p:spPr>
          <a:xfrm>
            <a:off x="5304667" y="2243160"/>
            <a:ext cx="1034518" cy="730273"/>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19"/>
          <p:cNvSpPr/>
          <p:nvPr/>
        </p:nvSpPr>
        <p:spPr>
          <a:xfrm>
            <a:off x="5313363" y="3483719"/>
            <a:ext cx="1034518" cy="730273"/>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a:off x="5304667" y="4610595"/>
            <a:ext cx="1034518" cy="730273"/>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Imagen 26"/>
          <p:cNvPicPr>
            <a:picLocks noChangeAspect="1"/>
          </p:cNvPicPr>
          <p:nvPr/>
        </p:nvPicPr>
        <p:blipFill>
          <a:blip r:embed="rId3"/>
          <a:stretch>
            <a:fillRect/>
          </a:stretch>
        </p:blipFill>
        <p:spPr>
          <a:xfrm>
            <a:off x="5456935" y="1212544"/>
            <a:ext cx="680977" cy="63401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Imagen 27"/>
          <p:cNvPicPr>
            <a:picLocks noChangeAspect="1"/>
          </p:cNvPicPr>
          <p:nvPr/>
        </p:nvPicPr>
        <p:blipFill>
          <a:blip r:embed="rId4"/>
          <a:stretch>
            <a:fillRect/>
          </a:stretch>
        </p:blipFill>
        <p:spPr>
          <a:xfrm>
            <a:off x="5449854" y="2238062"/>
            <a:ext cx="744143" cy="7181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Imagen 28"/>
          <p:cNvPicPr>
            <a:picLocks noChangeAspect="1"/>
          </p:cNvPicPr>
          <p:nvPr/>
        </p:nvPicPr>
        <p:blipFill>
          <a:blip r:embed="rId5"/>
          <a:stretch>
            <a:fillRect/>
          </a:stretch>
        </p:blipFill>
        <p:spPr>
          <a:xfrm>
            <a:off x="5490133" y="3500916"/>
            <a:ext cx="738336" cy="6825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Imagen 29"/>
          <p:cNvPicPr>
            <a:picLocks noChangeAspect="1"/>
          </p:cNvPicPr>
          <p:nvPr/>
        </p:nvPicPr>
        <p:blipFill rotWithShape="1">
          <a:blip r:embed="rId6"/>
          <a:srcRect l="5384" t="7862" r="7863" b="10341"/>
          <a:stretch/>
        </p:blipFill>
        <p:spPr>
          <a:xfrm>
            <a:off x="5440065" y="4610595"/>
            <a:ext cx="763721" cy="72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 name="Rectángulo 30"/>
          <p:cNvSpPr/>
          <p:nvPr/>
        </p:nvSpPr>
        <p:spPr>
          <a:xfrm>
            <a:off x="5789663" y="1303750"/>
            <a:ext cx="4396796" cy="523220"/>
          </a:xfrm>
          <a:prstGeom prst="rect">
            <a:avLst/>
          </a:prstGeom>
        </p:spPr>
        <p:txBody>
          <a:bodyPr wrap="square">
            <a:spAutoFit/>
          </a:bodyPr>
          <a:lstStyle/>
          <a:p>
            <a:pPr algn="ctr"/>
            <a:r>
              <a:rPr lang="es-EC" sz="2800" dirty="0">
                <a:solidFill>
                  <a:schemeClr val="bg2">
                    <a:lumMod val="10000"/>
                  </a:schemeClr>
                </a:solidFill>
                <a:latin typeface="Calibri" panose="020F0502020204030204" pitchFamily="34" charset="0"/>
                <a:cs typeface="Calibri" panose="020F0502020204030204" pitchFamily="34" charset="0"/>
              </a:rPr>
              <a:t>Banco de </a:t>
            </a:r>
            <a:r>
              <a:rPr lang="es-EC" sz="2800" dirty="0" smtClean="0">
                <a:solidFill>
                  <a:schemeClr val="bg2">
                    <a:lumMod val="10000"/>
                  </a:schemeClr>
                </a:solidFill>
                <a:latin typeface="Calibri" panose="020F0502020204030204" pitchFamily="34" charset="0"/>
                <a:cs typeface="Calibri" panose="020F0502020204030204" pitchFamily="34" charset="0"/>
              </a:rPr>
              <a:t>Pichincha </a:t>
            </a:r>
          </a:p>
        </p:txBody>
      </p:sp>
      <p:sp>
        <p:nvSpPr>
          <p:cNvPr id="32" name="Rectángulo 31"/>
          <p:cNvSpPr/>
          <p:nvPr/>
        </p:nvSpPr>
        <p:spPr>
          <a:xfrm>
            <a:off x="7538766" y="2223464"/>
            <a:ext cx="6092825" cy="584775"/>
          </a:xfrm>
          <a:prstGeom prst="rect">
            <a:avLst/>
          </a:prstGeom>
        </p:spPr>
        <p:txBody>
          <a:bodyPr>
            <a:spAutoFit/>
          </a:bodyPr>
          <a:lstStyle/>
          <a:p>
            <a:pPr algn="ctr"/>
            <a:r>
              <a:rPr lang="es-EC" sz="3200" b="1" dirty="0" smtClean="0">
                <a:solidFill>
                  <a:schemeClr val="bg2">
                    <a:lumMod val="10000"/>
                  </a:schemeClr>
                </a:solidFill>
                <a:latin typeface="Calibri" panose="020F0502020204030204" pitchFamily="34" charset="0"/>
                <a:cs typeface="Calibri" panose="020F0502020204030204" pitchFamily="34" charset="0"/>
              </a:rPr>
              <a:t>20,93%</a:t>
            </a:r>
          </a:p>
        </p:txBody>
      </p:sp>
      <p:sp>
        <p:nvSpPr>
          <p:cNvPr id="33" name="Rectángulo 32"/>
          <p:cNvSpPr/>
          <p:nvPr/>
        </p:nvSpPr>
        <p:spPr>
          <a:xfrm>
            <a:off x="9950865" y="1298055"/>
            <a:ext cx="1423788" cy="584775"/>
          </a:xfrm>
          <a:prstGeom prst="rect">
            <a:avLst/>
          </a:prstGeom>
        </p:spPr>
        <p:txBody>
          <a:bodyPr wrap="none">
            <a:spAutoFit/>
          </a:bodyPr>
          <a:lstStyle/>
          <a:p>
            <a:pPr algn="ctr"/>
            <a:r>
              <a:rPr lang="es-EC" sz="3200" b="1" dirty="0">
                <a:solidFill>
                  <a:schemeClr val="bg2">
                    <a:lumMod val="10000"/>
                  </a:schemeClr>
                </a:solidFill>
                <a:latin typeface="Calibri" panose="020F0502020204030204" pitchFamily="34" charset="0"/>
                <a:cs typeface="Calibri" panose="020F0502020204030204" pitchFamily="34" charset="0"/>
              </a:rPr>
              <a:t>22,67%</a:t>
            </a:r>
          </a:p>
        </p:txBody>
      </p:sp>
      <p:sp>
        <p:nvSpPr>
          <p:cNvPr id="34" name="Rectángulo 33"/>
          <p:cNvSpPr/>
          <p:nvPr/>
        </p:nvSpPr>
        <p:spPr>
          <a:xfrm>
            <a:off x="4820621" y="2271773"/>
            <a:ext cx="6092825" cy="523220"/>
          </a:xfrm>
          <a:prstGeom prst="rect">
            <a:avLst/>
          </a:prstGeom>
        </p:spPr>
        <p:txBody>
          <a:bodyPr>
            <a:spAutoFit/>
          </a:bodyPr>
          <a:lstStyle/>
          <a:p>
            <a:pPr algn="ctr"/>
            <a:r>
              <a:rPr lang="es-EC" sz="2800" dirty="0">
                <a:solidFill>
                  <a:schemeClr val="bg2">
                    <a:lumMod val="10000"/>
                  </a:schemeClr>
                </a:solidFill>
                <a:latin typeface="Calibri" panose="020F0502020204030204" pitchFamily="34" charset="0"/>
                <a:cs typeface="Calibri" panose="020F0502020204030204" pitchFamily="34" charset="0"/>
              </a:rPr>
              <a:t>Banco </a:t>
            </a:r>
            <a:r>
              <a:rPr lang="es-EC" sz="2800" dirty="0" err="1" smtClean="0">
                <a:solidFill>
                  <a:schemeClr val="bg2">
                    <a:lumMod val="10000"/>
                  </a:schemeClr>
                </a:solidFill>
                <a:latin typeface="Calibri" panose="020F0502020204030204" pitchFamily="34" charset="0"/>
                <a:cs typeface="Calibri" panose="020F0502020204030204" pitchFamily="34" charset="0"/>
              </a:rPr>
              <a:t>Proamérica</a:t>
            </a:r>
            <a:endParaRPr lang="es-EC" sz="2800" dirty="0">
              <a:solidFill>
                <a:schemeClr val="bg2">
                  <a:lumMod val="10000"/>
                </a:schemeClr>
              </a:solidFill>
              <a:latin typeface="Calibri" panose="020F0502020204030204" pitchFamily="34" charset="0"/>
              <a:cs typeface="Calibri" panose="020F0502020204030204" pitchFamily="34" charset="0"/>
            </a:endParaRPr>
          </a:p>
        </p:txBody>
      </p:sp>
      <p:sp>
        <p:nvSpPr>
          <p:cNvPr id="35" name="Rectángulo 34"/>
          <p:cNvSpPr/>
          <p:nvPr/>
        </p:nvSpPr>
        <p:spPr>
          <a:xfrm>
            <a:off x="4799062" y="3490723"/>
            <a:ext cx="6092825" cy="523220"/>
          </a:xfrm>
          <a:prstGeom prst="rect">
            <a:avLst/>
          </a:prstGeom>
        </p:spPr>
        <p:txBody>
          <a:bodyPr>
            <a:spAutoFit/>
          </a:bodyPr>
          <a:lstStyle/>
          <a:p>
            <a:pPr algn="ctr"/>
            <a:r>
              <a:rPr lang="es-EC" sz="2800" dirty="0">
                <a:solidFill>
                  <a:schemeClr val="bg2">
                    <a:lumMod val="10000"/>
                  </a:schemeClr>
                </a:solidFill>
                <a:latin typeface="Calibri" panose="020F0502020204030204" pitchFamily="34" charset="0"/>
                <a:cs typeface="Calibri" panose="020F0502020204030204" pitchFamily="34" charset="0"/>
              </a:rPr>
              <a:t>Banco Bolivariano </a:t>
            </a:r>
          </a:p>
        </p:txBody>
      </p:sp>
      <p:sp>
        <p:nvSpPr>
          <p:cNvPr id="36" name="Rectángulo 35"/>
          <p:cNvSpPr/>
          <p:nvPr/>
        </p:nvSpPr>
        <p:spPr>
          <a:xfrm>
            <a:off x="4941648" y="4252602"/>
            <a:ext cx="6092825" cy="954107"/>
          </a:xfrm>
          <a:prstGeom prst="rect">
            <a:avLst/>
          </a:prstGeom>
        </p:spPr>
        <p:txBody>
          <a:bodyPr>
            <a:spAutoFit/>
          </a:bodyPr>
          <a:lstStyle/>
          <a:p>
            <a:pPr algn="ctr"/>
            <a:r>
              <a:rPr lang="es-EC" sz="2800" dirty="0">
                <a:solidFill>
                  <a:schemeClr val="bg2">
                    <a:lumMod val="10000"/>
                  </a:schemeClr>
                </a:solidFill>
                <a:latin typeface="Calibri" panose="020F0502020204030204" pitchFamily="34" charset="0"/>
                <a:cs typeface="Calibri" panose="020F0502020204030204" pitchFamily="34" charset="0"/>
              </a:rPr>
              <a:t> </a:t>
            </a:r>
          </a:p>
          <a:p>
            <a:pPr algn="ctr"/>
            <a:r>
              <a:rPr lang="es-EC" sz="2800" dirty="0">
                <a:solidFill>
                  <a:schemeClr val="bg2">
                    <a:lumMod val="10000"/>
                  </a:schemeClr>
                </a:solidFill>
                <a:latin typeface="Calibri" panose="020F0502020204030204" pitchFamily="34" charset="0"/>
                <a:cs typeface="Calibri" panose="020F0502020204030204" pitchFamily="34" charset="0"/>
              </a:rPr>
              <a:t>Banco de Guayaquil</a:t>
            </a:r>
          </a:p>
        </p:txBody>
      </p:sp>
      <p:sp>
        <p:nvSpPr>
          <p:cNvPr id="37" name="Rectángulo 36"/>
          <p:cNvSpPr/>
          <p:nvPr/>
        </p:nvSpPr>
        <p:spPr>
          <a:xfrm>
            <a:off x="7573887" y="3440985"/>
            <a:ext cx="6092825" cy="584775"/>
          </a:xfrm>
          <a:prstGeom prst="rect">
            <a:avLst/>
          </a:prstGeom>
        </p:spPr>
        <p:txBody>
          <a:bodyPr>
            <a:spAutoFit/>
          </a:bodyPr>
          <a:lstStyle/>
          <a:p>
            <a:pPr algn="ctr"/>
            <a:r>
              <a:rPr lang="es-EC" sz="3200" b="1" dirty="0" smtClean="0">
                <a:solidFill>
                  <a:schemeClr val="bg2">
                    <a:lumMod val="10000"/>
                  </a:schemeClr>
                </a:solidFill>
                <a:latin typeface="Calibri" panose="020F0502020204030204" pitchFamily="34" charset="0"/>
                <a:cs typeface="Calibri" panose="020F0502020204030204" pitchFamily="34" charset="0"/>
              </a:rPr>
              <a:t>12,52% </a:t>
            </a:r>
          </a:p>
        </p:txBody>
      </p:sp>
      <p:sp>
        <p:nvSpPr>
          <p:cNvPr id="38" name="Rectángulo 37"/>
          <p:cNvSpPr/>
          <p:nvPr/>
        </p:nvSpPr>
        <p:spPr>
          <a:xfrm>
            <a:off x="9837911" y="4658506"/>
            <a:ext cx="1609736" cy="584775"/>
          </a:xfrm>
          <a:prstGeom prst="rect">
            <a:avLst/>
          </a:prstGeom>
        </p:spPr>
        <p:txBody>
          <a:bodyPr wrap="none">
            <a:spAutoFit/>
          </a:bodyPr>
          <a:lstStyle/>
          <a:p>
            <a:pPr algn="ctr"/>
            <a:r>
              <a:rPr lang="es-EC" sz="3200" b="1" dirty="0">
                <a:solidFill>
                  <a:schemeClr val="bg2">
                    <a:lumMod val="10000"/>
                  </a:schemeClr>
                </a:solidFill>
                <a:latin typeface="Calibri" panose="020F0502020204030204" pitchFamily="34" charset="0"/>
                <a:cs typeface="Calibri" panose="020F0502020204030204" pitchFamily="34" charset="0"/>
              </a:rPr>
              <a:t> 12,21% </a:t>
            </a:r>
          </a:p>
        </p:txBody>
      </p:sp>
      <p:cxnSp>
        <p:nvCxnSpPr>
          <p:cNvPr id="39" name="Straight Connector 25"/>
          <p:cNvCxnSpPr/>
          <p:nvPr/>
        </p:nvCxnSpPr>
        <p:spPr>
          <a:xfrm>
            <a:off x="6599262" y="2024656"/>
            <a:ext cx="4896544" cy="8458"/>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25"/>
          <p:cNvCxnSpPr/>
          <p:nvPr/>
        </p:nvCxnSpPr>
        <p:spPr>
          <a:xfrm>
            <a:off x="6599262" y="3196054"/>
            <a:ext cx="4896544" cy="8458"/>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25"/>
          <p:cNvCxnSpPr/>
          <p:nvPr/>
        </p:nvCxnSpPr>
        <p:spPr>
          <a:xfrm>
            <a:off x="6614229" y="4365880"/>
            <a:ext cx="4896544" cy="8458"/>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25"/>
          <p:cNvCxnSpPr/>
          <p:nvPr/>
        </p:nvCxnSpPr>
        <p:spPr>
          <a:xfrm>
            <a:off x="6669941" y="5486648"/>
            <a:ext cx="4896544" cy="8458"/>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190550" y="5913291"/>
            <a:ext cx="6581097" cy="338554"/>
          </a:xfrm>
          <a:prstGeom prst="rect">
            <a:avLst/>
          </a:prstGeom>
          <a:noFill/>
        </p:spPr>
        <p:txBody>
          <a:bodyPr wrap="none" rtlCol="0">
            <a:spAutoFit/>
          </a:bodyPr>
          <a:lstStyle/>
          <a:p>
            <a:r>
              <a:rPr lang="es-EC" sz="1600" b="1" dirty="0" smtClean="0">
                <a:solidFill>
                  <a:schemeClr val="bg2">
                    <a:lumMod val="10000"/>
                  </a:schemeClr>
                </a:solidFill>
                <a:latin typeface="Calibri" panose="020F0502020204030204" pitchFamily="34" charset="0"/>
                <a:cs typeface="Calibri" panose="020F0502020204030204" pitchFamily="34" charset="0"/>
              </a:rPr>
              <a:t>Fuente: </a:t>
            </a:r>
            <a:r>
              <a:rPr lang="es-EC" sz="1600" dirty="0" smtClean="0">
                <a:solidFill>
                  <a:schemeClr val="bg2">
                    <a:lumMod val="10000"/>
                  </a:schemeClr>
                </a:solidFill>
                <a:latin typeface="Calibri" panose="020F0502020204030204" pitchFamily="34" charset="0"/>
                <a:cs typeface="Calibri" panose="020F0502020204030204" pitchFamily="34" charset="0"/>
              </a:rPr>
              <a:t>Informe </a:t>
            </a:r>
            <a:r>
              <a:rPr lang="es-EC" sz="1600" dirty="0">
                <a:solidFill>
                  <a:schemeClr val="bg2">
                    <a:lumMod val="10000"/>
                  </a:schemeClr>
                </a:solidFill>
                <a:latin typeface="Calibri" panose="020F0502020204030204" pitchFamily="34" charset="0"/>
                <a:cs typeface="Calibri" panose="020F0502020204030204" pitchFamily="34" charset="0"/>
              </a:rPr>
              <a:t>T</a:t>
            </a:r>
            <a:r>
              <a:rPr lang="es-EC" sz="1600" dirty="0" smtClean="0">
                <a:solidFill>
                  <a:schemeClr val="bg2">
                    <a:lumMod val="10000"/>
                  </a:schemeClr>
                </a:solidFill>
                <a:latin typeface="Calibri" panose="020F0502020204030204" pitchFamily="34" charset="0"/>
                <a:cs typeface="Calibri" panose="020F0502020204030204" pitchFamily="34" charset="0"/>
              </a:rPr>
              <a:t>écnico </a:t>
            </a:r>
            <a:r>
              <a:rPr lang="es-EC" sz="1600" dirty="0">
                <a:solidFill>
                  <a:schemeClr val="bg2">
                    <a:lumMod val="10000"/>
                  </a:schemeClr>
                </a:solidFill>
                <a:latin typeface="Calibri" panose="020F0502020204030204" pitchFamily="34" charset="0"/>
                <a:cs typeface="Calibri" panose="020F0502020204030204" pitchFamily="34" charset="0"/>
              </a:rPr>
              <a:t>elaborado por la Superintendencia de Bancos (2017)</a:t>
            </a:r>
          </a:p>
        </p:txBody>
      </p:sp>
    </p:spTree>
    <p:extLst>
      <p:ext uri="{BB962C8B-B14F-4D97-AF65-F5344CB8AC3E}">
        <p14:creationId xmlns:p14="http://schemas.microsoft.com/office/powerpoint/2010/main" val="2483442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519159" cy="720080"/>
            <a:chOff x="190878" y="167228"/>
            <a:chExt cx="340159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166485" y="372806"/>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LIMITACIONES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Elipse 9"/>
          <p:cNvSpPr/>
          <p:nvPr/>
        </p:nvSpPr>
        <p:spPr>
          <a:xfrm>
            <a:off x="4967783" y="9614254"/>
            <a:ext cx="452485" cy="321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800"/>
          </a:p>
        </p:txBody>
      </p:sp>
      <p:sp>
        <p:nvSpPr>
          <p:cNvPr id="40" name="Shape 2525"/>
          <p:cNvSpPr/>
          <p:nvPr/>
        </p:nvSpPr>
        <p:spPr>
          <a:xfrm>
            <a:off x="1409677" y="1305014"/>
            <a:ext cx="653142" cy="7857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 name="Rectángulo 10"/>
          <p:cNvSpPr/>
          <p:nvPr/>
        </p:nvSpPr>
        <p:spPr>
          <a:xfrm>
            <a:off x="1405477" y="1433734"/>
            <a:ext cx="9094663" cy="3631763"/>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El país no ha desarrollado una encuesta o instrumento especializado en determinar el nivel de inclusión financiera (acceso a los productos financieros ofertados por las IFIS) en el Ecuador, por tal motivo, se utilizó la Encuesta Condiciones de Vida 2013-2014 cuyo objetivo es diferente a la presente investigación, lo que ocasionó que la investigación se vea limitada</a:t>
            </a:r>
            <a:r>
              <a:rPr lang="es-EC"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spcAft>
                <a:spcPts val="0"/>
              </a:spcAft>
            </a:pPr>
            <a:endPar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Se pretendió realizar un modelo logístico binario con variable de respuesta </a:t>
            </a:r>
            <a:r>
              <a:rPr lang="es-EC"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dummy</a:t>
            </a:r>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donde si accedía a un crédito tomaba el valor de 1 y cuando no accedía tomaba el valor de 0, sin embargo, la limitación de la base de datos no permitió que modelo tenga un nivel aceptable para que sea probable. Por tal razón, se dedicó varias horas de esfuerzos para depurar la información subida por el INEC y poder aplicar la metodología adecuada de análisis que permita cumplir con los objetivos de la </a:t>
            </a:r>
            <a:r>
              <a:rPr lang="es-EC"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investigación.</a:t>
            </a:r>
          </a:p>
          <a:p>
            <a:pPr marL="342900" lvl="0" indent="-342900" algn="just">
              <a:spcAft>
                <a:spcPts val="0"/>
              </a:spcAft>
              <a:buFont typeface="Wingdings" panose="05000000000000000000" pitchFamily="2" charset="2"/>
              <a:buChar char=""/>
            </a:pPr>
            <a:endParaRPr lang="es-EC" sz="1600" dirty="0" smtClean="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C" dirty="0" smtClean="0">
                <a:solidFill>
                  <a:schemeClr val="bg2">
                    <a:lumMod val="10000"/>
                  </a:schemeClr>
                </a:solidFill>
                <a:latin typeface="Times New Roman" panose="02020603050405020304" pitchFamily="18" charset="0"/>
                <a:ea typeface="Calibri" panose="020F0502020204030204" pitchFamily="34" charset="0"/>
              </a:rPr>
              <a:t>El </a:t>
            </a:r>
            <a:r>
              <a:rPr lang="es-EC" dirty="0">
                <a:solidFill>
                  <a:schemeClr val="bg2">
                    <a:lumMod val="10000"/>
                  </a:schemeClr>
                </a:solidFill>
                <a:latin typeface="Times New Roman" panose="02020603050405020304" pitchFamily="18" charset="0"/>
                <a:ea typeface="Calibri" panose="020F0502020204030204" pitchFamily="34" charset="0"/>
              </a:rPr>
              <a:t>tiempo otorgado para la realización de la investigación fue una limitación considerable</a:t>
            </a:r>
            <a:endParaRPr lang="es-EC" dirty="0">
              <a:solidFill>
                <a:schemeClr val="bg2">
                  <a:lumMod val="10000"/>
                </a:schemeClr>
              </a:solidFill>
            </a:endParaRPr>
          </a:p>
        </p:txBody>
      </p:sp>
    </p:spTree>
    <p:extLst>
      <p:ext uri="{BB962C8B-B14F-4D97-AF65-F5344CB8AC3E}">
        <p14:creationId xmlns:p14="http://schemas.microsoft.com/office/powerpoint/2010/main" val="42325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519159" cy="720080"/>
            <a:chOff x="190878" y="167228"/>
            <a:chExt cx="340159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166485" y="212985"/>
              <a:ext cx="2425984" cy="745836"/>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FUTURAS LÍNEAS DE INVESTIGACIÓN</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Elipse 9"/>
          <p:cNvSpPr/>
          <p:nvPr/>
        </p:nvSpPr>
        <p:spPr>
          <a:xfrm>
            <a:off x="4967783" y="9614254"/>
            <a:ext cx="452485" cy="321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4800"/>
          </a:p>
        </p:txBody>
      </p:sp>
      <p:sp>
        <p:nvSpPr>
          <p:cNvPr id="40" name="Shape 2525"/>
          <p:cNvSpPr/>
          <p:nvPr/>
        </p:nvSpPr>
        <p:spPr>
          <a:xfrm>
            <a:off x="1409677" y="1305014"/>
            <a:ext cx="653142" cy="7857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 name="Rectángulo 10"/>
          <p:cNvSpPr/>
          <p:nvPr/>
        </p:nvSpPr>
        <p:spPr>
          <a:xfrm>
            <a:off x="1304377" y="1844824"/>
            <a:ext cx="8231782" cy="2246769"/>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Continuar con la línea de investigación enfocada a otros casos de estudio</a:t>
            </a:r>
            <a:r>
              <a:rPr lang="es-EC"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spcAft>
                <a:spcPts val="0"/>
              </a:spcAft>
            </a:pPr>
            <a:endPar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Ampliar la investigación para determinar el acceso a productos financieros (crédito, ahorro), considerando el desarrollo de un instrumento especializado en la recopilación de información</a:t>
            </a:r>
            <a:r>
              <a:rPr lang="es-EC"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spcAft>
                <a:spcPts val="0"/>
              </a:spcAft>
            </a:pPr>
            <a:endPar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C"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Analizar la problemática y cobertura del acceso al crédito especificado por tipo de institución financiera y asociarlo con la responsabilidad social empresarial.</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022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59" t="21599" r="-759" b="21161"/>
          <a:stretch/>
        </p:blipFill>
        <p:spPr>
          <a:xfrm>
            <a:off x="910630" y="692696"/>
            <a:ext cx="11089232" cy="5010611"/>
          </a:xfrm>
          <a:prstGeom prst="rect">
            <a:avLst/>
          </a:prstGeom>
        </p:spPr>
      </p:pic>
      <p:sp>
        <p:nvSpPr>
          <p:cNvPr id="3" name="Rectángulo 2"/>
          <p:cNvSpPr/>
          <p:nvPr/>
        </p:nvSpPr>
        <p:spPr>
          <a:xfrm>
            <a:off x="4439022" y="4117675"/>
            <a:ext cx="3024336"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4" name="Rectángulo 3"/>
          <p:cNvSpPr/>
          <p:nvPr/>
        </p:nvSpPr>
        <p:spPr>
          <a:xfrm>
            <a:off x="5159102" y="4437112"/>
            <a:ext cx="1783641"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5" name="Rectángulo 4"/>
          <p:cNvSpPr/>
          <p:nvPr/>
        </p:nvSpPr>
        <p:spPr>
          <a:xfrm>
            <a:off x="1990750" y="3161896"/>
            <a:ext cx="1783641" cy="22113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6" name="Rectángulo 5"/>
          <p:cNvSpPr/>
          <p:nvPr/>
        </p:nvSpPr>
        <p:spPr>
          <a:xfrm>
            <a:off x="3684457" y="4108897"/>
            <a:ext cx="5060005" cy="201622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7" name="Rectángulo 6"/>
          <p:cNvSpPr/>
          <p:nvPr/>
        </p:nvSpPr>
        <p:spPr>
          <a:xfrm>
            <a:off x="3070871" y="692696"/>
            <a:ext cx="4896543" cy="189804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8" name="Rectángulo 7"/>
          <p:cNvSpPr/>
          <p:nvPr/>
        </p:nvSpPr>
        <p:spPr>
          <a:xfrm>
            <a:off x="3925243" y="616248"/>
            <a:ext cx="4906267" cy="189804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9" name="Elipse 8"/>
          <p:cNvSpPr/>
          <p:nvPr/>
        </p:nvSpPr>
        <p:spPr>
          <a:xfrm>
            <a:off x="2842166" y="1100327"/>
            <a:ext cx="1380832" cy="18722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0" name="Elipse 9"/>
          <p:cNvSpPr/>
          <p:nvPr/>
        </p:nvSpPr>
        <p:spPr>
          <a:xfrm>
            <a:off x="8127989" y="2833732"/>
            <a:ext cx="1303418" cy="2179444"/>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1" name="Elipse 10"/>
          <p:cNvSpPr/>
          <p:nvPr/>
        </p:nvSpPr>
        <p:spPr>
          <a:xfrm>
            <a:off x="7463358" y="1337464"/>
            <a:ext cx="1592560" cy="139793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839088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99488"/>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24336" cy="720080"/>
            <a:chOff x="190878" y="167228"/>
            <a:chExt cx="3288148"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7" y="804928"/>
                <a:ext cx="2543771" cy="190607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739885" y="365409"/>
              <a:ext cx="2739141"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OBJETIVOS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962531"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9" name="Rectángulo 8"/>
          <p:cNvSpPr/>
          <p:nvPr/>
        </p:nvSpPr>
        <p:spPr>
          <a:xfrm>
            <a:off x="3371788" y="804158"/>
            <a:ext cx="5399586" cy="1323439"/>
          </a:xfrm>
          <a:prstGeom prst="rect">
            <a:avLst/>
          </a:prstGeom>
          <a:noFill/>
          <a:ln>
            <a:solidFill>
              <a:schemeClr val="tx1"/>
            </a:solidFill>
            <a:prstDash val="sysDash"/>
          </a:ln>
        </p:spPr>
        <p:txBody>
          <a:bodyPr wrap="square" rtlCol="0">
            <a:spAutoFit/>
          </a:bodyPr>
          <a:lstStyle/>
          <a:p>
            <a:pPr algn="just"/>
            <a:r>
              <a:rPr lang="es-EC" sz="2000" dirty="0">
                <a:solidFill>
                  <a:schemeClr val="bg2">
                    <a:lumMod val="10000"/>
                  </a:schemeClr>
                </a:solidFill>
                <a:latin typeface="Calibri" panose="020F0502020204030204" pitchFamily="34" charset="0"/>
              </a:rPr>
              <a:t>Establecer las principales variables de la población ecuatoriana que determinan el acceso al crédito en las instituciones financieras formales del Ecuador. </a:t>
            </a:r>
          </a:p>
        </p:txBody>
      </p:sp>
      <p:grpSp>
        <p:nvGrpSpPr>
          <p:cNvPr id="62" name="Grupo 61"/>
          <p:cNvGrpSpPr/>
          <p:nvPr/>
        </p:nvGrpSpPr>
        <p:grpSpPr>
          <a:xfrm>
            <a:off x="267543" y="2345411"/>
            <a:ext cx="11049233" cy="3869104"/>
            <a:chOff x="74022" y="1897965"/>
            <a:chExt cx="8419757" cy="3506943"/>
          </a:xfrm>
        </p:grpSpPr>
        <p:sp>
          <p:nvSpPr>
            <p:cNvPr id="69" name="Oval 17"/>
            <p:cNvSpPr/>
            <p:nvPr/>
          </p:nvSpPr>
          <p:spPr>
            <a:xfrm>
              <a:off x="120364" y="1897965"/>
              <a:ext cx="732759" cy="594836"/>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18"/>
            <p:cNvSpPr/>
            <p:nvPr/>
          </p:nvSpPr>
          <p:spPr>
            <a:xfrm>
              <a:off x="74022" y="3553472"/>
              <a:ext cx="732759" cy="594836"/>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19"/>
            <p:cNvSpPr/>
            <p:nvPr/>
          </p:nvSpPr>
          <p:spPr>
            <a:xfrm>
              <a:off x="4475783" y="2080835"/>
              <a:ext cx="732759" cy="594836"/>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20"/>
            <p:cNvSpPr/>
            <p:nvPr/>
          </p:nvSpPr>
          <p:spPr>
            <a:xfrm>
              <a:off x="4440870" y="3596002"/>
              <a:ext cx="732759" cy="594836"/>
            </a:xfrm>
            <a:prstGeom prst="ellipse">
              <a:avLst/>
            </a:prstGeom>
            <a:solidFill>
              <a:srgbClr val="D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9" name="Straight Connector 25"/>
            <p:cNvCxnSpPr/>
            <p:nvPr/>
          </p:nvCxnSpPr>
          <p:spPr>
            <a:xfrm>
              <a:off x="5056413" y="2078354"/>
              <a:ext cx="3437366" cy="0"/>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26"/>
            <p:cNvCxnSpPr/>
            <p:nvPr/>
          </p:nvCxnSpPr>
          <p:spPr>
            <a:xfrm>
              <a:off x="5056413" y="3572235"/>
              <a:ext cx="3437366"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31"/>
            <p:cNvCxnSpPr/>
            <p:nvPr/>
          </p:nvCxnSpPr>
          <p:spPr>
            <a:xfrm rot="10800000">
              <a:off x="679373" y="1912202"/>
              <a:ext cx="3437366" cy="0"/>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32"/>
            <p:cNvCxnSpPr/>
            <p:nvPr/>
          </p:nvCxnSpPr>
          <p:spPr>
            <a:xfrm rot="10800000">
              <a:off x="709853" y="3581451"/>
              <a:ext cx="3437366"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TextBox 35"/>
            <p:cNvSpPr txBox="1"/>
            <p:nvPr/>
          </p:nvSpPr>
          <p:spPr>
            <a:xfrm>
              <a:off x="5155812" y="2178919"/>
              <a:ext cx="3331028" cy="1199561"/>
            </a:xfrm>
            <a:prstGeom prst="rect">
              <a:avLst/>
            </a:prstGeom>
            <a:noFill/>
          </p:spPr>
          <p:txBody>
            <a:bodyPr wrap="square" rtlCol="0">
              <a:spAutoFit/>
            </a:bodyPr>
            <a:lstStyle>
              <a:defPPr>
                <a:defRPr lang="es-EC"/>
              </a:defPPr>
              <a:lvl1pPr algn="just">
                <a:defRPr sz="2000">
                  <a:solidFill>
                    <a:schemeClr val="bg2">
                      <a:lumMod val="10000"/>
                    </a:schemeClr>
                  </a:solidFill>
                  <a:latin typeface="Calibri" panose="020F0502020204030204" pitchFamily="34" charset="0"/>
                </a:defRPr>
              </a:lvl1pPr>
            </a:lstStyle>
            <a:p>
              <a:r>
                <a:rPr lang="es-EC" dirty="0"/>
                <a:t>Estudiar la relación entre el monto de crédito con la edad, ingresos, gastos, miembros del hogar, estabilidad </a:t>
              </a:r>
              <a:r>
                <a:rPr lang="es-EC" dirty="0" smtClean="0"/>
                <a:t>laboral y </a:t>
              </a:r>
              <a:r>
                <a:rPr lang="es-EC" dirty="0"/>
                <a:t>tiempo de crédito.</a:t>
              </a:r>
              <a:endParaRPr lang="en-US" dirty="0"/>
            </a:p>
          </p:txBody>
        </p:sp>
        <p:sp>
          <p:nvSpPr>
            <p:cNvPr id="85" name="TextBox 54"/>
            <p:cNvSpPr txBox="1"/>
            <p:nvPr/>
          </p:nvSpPr>
          <p:spPr>
            <a:xfrm>
              <a:off x="5162751" y="3633115"/>
              <a:ext cx="3331028" cy="920594"/>
            </a:xfrm>
            <a:prstGeom prst="rect">
              <a:avLst/>
            </a:prstGeom>
            <a:noFill/>
          </p:spPr>
          <p:txBody>
            <a:bodyPr wrap="square" rtlCol="0">
              <a:spAutoFit/>
            </a:bodyPr>
            <a:lstStyle>
              <a:defPPr>
                <a:defRPr lang="es-EC"/>
              </a:defPPr>
              <a:lvl1pPr algn="just">
                <a:defRPr sz="2000">
                  <a:solidFill>
                    <a:schemeClr val="bg2">
                      <a:lumMod val="10000"/>
                    </a:schemeClr>
                  </a:solidFill>
                  <a:latin typeface="Calibri" panose="020F0502020204030204" pitchFamily="34" charset="0"/>
                </a:defRPr>
              </a:lvl1pPr>
            </a:lstStyle>
            <a:p>
              <a:r>
                <a:rPr lang="es-EC" dirty="0"/>
                <a:t>Desarrollar un modelo de regresión lineal múltiple que permita establecer el monto de </a:t>
              </a:r>
              <a:r>
                <a:rPr lang="es-EC" dirty="0" smtClean="0"/>
                <a:t>crédito.</a:t>
              </a:r>
              <a:endParaRPr lang="es-EC" dirty="0"/>
            </a:p>
          </p:txBody>
        </p:sp>
        <p:sp>
          <p:nvSpPr>
            <p:cNvPr id="87" name="TextBox 60"/>
            <p:cNvSpPr txBox="1"/>
            <p:nvPr/>
          </p:nvSpPr>
          <p:spPr>
            <a:xfrm>
              <a:off x="756561" y="3647412"/>
              <a:ext cx="3331028" cy="1757496"/>
            </a:xfrm>
            <a:prstGeom prst="rect">
              <a:avLst/>
            </a:prstGeom>
            <a:noFill/>
          </p:spPr>
          <p:txBody>
            <a:bodyPr wrap="square" rtlCol="0">
              <a:spAutoFit/>
            </a:bodyPr>
            <a:lstStyle>
              <a:defPPr>
                <a:defRPr lang="es-EC"/>
              </a:defPPr>
              <a:lvl1pPr algn="just">
                <a:defRPr sz="2000">
                  <a:solidFill>
                    <a:schemeClr val="bg2">
                      <a:lumMod val="10000"/>
                    </a:schemeClr>
                  </a:solidFill>
                  <a:latin typeface="Calibri" panose="020F0502020204030204" pitchFamily="34" charset="0"/>
                </a:defRPr>
              </a:lvl1pPr>
            </a:lstStyle>
            <a:p>
              <a:r>
                <a:rPr lang="es-EC" dirty="0"/>
                <a:t>Analizar la influencia de las variables cualitativas de la población ecuatoriana como: sexo, estado civil, nivel educativo, acceso al internet, capacitación, remesas y su incidencia en el acceso al crédito. </a:t>
              </a:r>
            </a:p>
          </p:txBody>
        </p:sp>
        <p:sp>
          <p:nvSpPr>
            <p:cNvPr id="88" name="TextBox 63"/>
            <p:cNvSpPr txBox="1"/>
            <p:nvPr/>
          </p:nvSpPr>
          <p:spPr>
            <a:xfrm>
              <a:off x="774011" y="2060954"/>
              <a:ext cx="3331028" cy="1478529"/>
            </a:xfrm>
            <a:prstGeom prst="rect">
              <a:avLst/>
            </a:prstGeom>
            <a:noFill/>
          </p:spPr>
          <p:txBody>
            <a:bodyPr wrap="square" rtlCol="0">
              <a:spAutoFit/>
            </a:bodyPr>
            <a:lstStyle>
              <a:defPPr>
                <a:defRPr lang="es-EC"/>
              </a:defPPr>
              <a:lvl1pPr algn="just">
                <a:defRPr sz="2000">
                  <a:solidFill>
                    <a:schemeClr val="bg2">
                      <a:lumMod val="10000"/>
                    </a:schemeClr>
                  </a:solidFill>
                  <a:latin typeface="Calibri" panose="020F0502020204030204" pitchFamily="34" charset="0"/>
                </a:defRPr>
              </a:lvl1pPr>
            </a:lstStyle>
            <a:p>
              <a:r>
                <a:rPr lang="es-EC" dirty="0"/>
                <a:t>Identificar las variables evaluadas por las entidades financieras en el Ecuador al momento de otorgar un crédito a una persona natural, a través de la aplicación de entrevistas.</a:t>
              </a:r>
            </a:p>
          </p:txBody>
        </p:sp>
        <p:sp>
          <p:nvSpPr>
            <p:cNvPr id="90"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1" name="Shape 2545"/>
            <p:cNvSpPr/>
            <p:nvPr/>
          </p:nvSpPr>
          <p:spPr>
            <a:xfrm>
              <a:off x="4453912" y="2710322"/>
              <a:ext cx="254728" cy="2547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2" name="Shape 2604"/>
            <p:cNvSpPr/>
            <p:nvPr/>
          </p:nvSpPr>
          <p:spPr>
            <a:xfrm>
              <a:off x="4467981" y="4195327"/>
              <a:ext cx="226589" cy="18539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3"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94" name="Rectángulo redondeado 93"/>
          <p:cNvSpPr/>
          <p:nvPr/>
        </p:nvSpPr>
        <p:spPr>
          <a:xfrm>
            <a:off x="513745" y="2387141"/>
            <a:ext cx="576064" cy="536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b="1" dirty="0" smtClean="0">
                <a:latin typeface="Calibri" panose="020F0502020204030204" pitchFamily="34" charset="0"/>
                <a:cs typeface="Calibri" panose="020F0502020204030204" pitchFamily="34" charset="0"/>
              </a:rPr>
              <a:t>1</a:t>
            </a:r>
            <a:endParaRPr lang="es-EC" sz="2400" b="1" dirty="0">
              <a:latin typeface="Calibri" panose="020F0502020204030204" pitchFamily="34" charset="0"/>
              <a:cs typeface="Calibri" panose="020F0502020204030204" pitchFamily="34" charset="0"/>
            </a:endParaRPr>
          </a:p>
        </p:txBody>
      </p:sp>
      <p:sp>
        <p:nvSpPr>
          <p:cNvPr id="95" name="Rectángulo redondeado 94"/>
          <p:cNvSpPr/>
          <p:nvPr/>
        </p:nvSpPr>
        <p:spPr>
          <a:xfrm>
            <a:off x="450179" y="4214968"/>
            <a:ext cx="576064" cy="536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b="1" dirty="0" smtClean="0">
                <a:latin typeface="Calibri" panose="020F0502020204030204" pitchFamily="34" charset="0"/>
                <a:cs typeface="Calibri" panose="020F0502020204030204" pitchFamily="34" charset="0"/>
              </a:rPr>
              <a:t>2</a:t>
            </a:r>
            <a:endParaRPr lang="es-EC" sz="2400" b="1" dirty="0">
              <a:latin typeface="Calibri" panose="020F0502020204030204" pitchFamily="34" charset="0"/>
              <a:cs typeface="Calibri" panose="020F0502020204030204" pitchFamily="34" charset="0"/>
            </a:endParaRPr>
          </a:p>
        </p:txBody>
      </p:sp>
      <p:sp>
        <p:nvSpPr>
          <p:cNvPr id="96" name="Rectángulo redondeado 95"/>
          <p:cNvSpPr/>
          <p:nvPr/>
        </p:nvSpPr>
        <p:spPr>
          <a:xfrm>
            <a:off x="6223235" y="2580060"/>
            <a:ext cx="576064" cy="536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b="1" dirty="0">
                <a:latin typeface="Calibri" panose="020F0502020204030204" pitchFamily="34" charset="0"/>
                <a:cs typeface="Calibri" panose="020F0502020204030204" pitchFamily="34" charset="0"/>
              </a:rPr>
              <a:t>3</a:t>
            </a:r>
          </a:p>
        </p:txBody>
      </p:sp>
      <p:sp>
        <p:nvSpPr>
          <p:cNvPr id="97" name="Rectángulo redondeado 96"/>
          <p:cNvSpPr/>
          <p:nvPr/>
        </p:nvSpPr>
        <p:spPr>
          <a:xfrm>
            <a:off x="6191608" y="4264631"/>
            <a:ext cx="576064" cy="536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b="1" dirty="0" smtClean="0">
                <a:latin typeface="Calibri" panose="020F0502020204030204" pitchFamily="34" charset="0"/>
                <a:cs typeface="Calibri" panose="020F0502020204030204" pitchFamily="34" charset="0"/>
              </a:rPr>
              <a:t>4</a:t>
            </a:r>
            <a:endParaRPr lang="es-EC"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9571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24336" cy="720080"/>
            <a:chOff x="190878" y="167228"/>
            <a:chExt cx="3288148"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7" y="804928"/>
                <a:ext cx="2543771" cy="190607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739885" y="365409"/>
              <a:ext cx="2739141"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JUSTIFICACIÓN</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962531"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57246" t="51208" b="5317"/>
          <a:stretch/>
        </p:blipFill>
        <p:spPr>
          <a:xfrm>
            <a:off x="671699" y="2060848"/>
            <a:ext cx="2644197" cy="2688811"/>
          </a:xfrm>
          <a:prstGeom prst="rect">
            <a:avLst/>
          </a:prstGeom>
        </p:spPr>
      </p:pic>
      <p:sp>
        <p:nvSpPr>
          <p:cNvPr id="10" name="Rectángulo 9"/>
          <p:cNvSpPr/>
          <p:nvPr/>
        </p:nvSpPr>
        <p:spPr>
          <a:xfrm>
            <a:off x="4177987" y="1551555"/>
            <a:ext cx="6092825" cy="707886"/>
          </a:xfrm>
          <a:prstGeom prst="rect">
            <a:avLst/>
          </a:prstGeom>
        </p:spPr>
        <p:txBody>
          <a:bodyPr>
            <a:spAutoFit/>
          </a:bodyPr>
          <a:lstStyle/>
          <a:p>
            <a:pPr algn="just"/>
            <a:r>
              <a:rPr lang="es-EC" sz="2000"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Actualmente en el Ecuador el acceso al crédito se encuentra limitado por la falta de ingresos permanentes.</a:t>
            </a:r>
            <a:endParaRPr lang="es-EC" sz="2000" dirty="0">
              <a:solidFill>
                <a:schemeClr val="bg2">
                  <a:lumMod val="10000"/>
                </a:schemeClr>
              </a:solidFill>
              <a:latin typeface="Calibri" panose="020F0502020204030204" pitchFamily="34" charset="0"/>
              <a:cs typeface="Calibri" panose="020F0502020204030204" pitchFamily="34" charset="0"/>
            </a:endParaRPr>
          </a:p>
        </p:txBody>
      </p:sp>
      <p:sp>
        <p:nvSpPr>
          <p:cNvPr id="11" name="Rectángulo 10"/>
          <p:cNvSpPr/>
          <p:nvPr/>
        </p:nvSpPr>
        <p:spPr>
          <a:xfrm>
            <a:off x="4150989" y="2492896"/>
            <a:ext cx="6092825" cy="1631216"/>
          </a:xfrm>
          <a:prstGeom prst="rect">
            <a:avLst/>
          </a:prstGeom>
        </p:spPr>
        <p:txBody>
          <a:bodyPr>
            <a:spAutoFit/>
          </a:bodyPr>
          <a:lstStyle/>
          <a:p>
            <a:pPr algn="just"/>
            <a:r>
              <a:rPr lang="es-EC" sz="2000"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Conocer </a:t>
            </a:r>
            <a:r>
              <a:rPr lang="es-EC"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las variables analizadas por las instituciones financieras en el Ecuador al momento de otorgar créditos a personas naturales y a su vez comprobar estadísticamente si en el caso ecuatoriano existen otras variables que no son consideradas en sus </a:t>
            </a:r>
            <a:r>
              <a:rPr lang="es-EC" sz="2000"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análisis.</a:t>
            </a:r>
            <a:endParaRPr lang="es-EC"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ángulo 11"/>
          <p:cNvSpPr/>
          <p:nvPr/>
        </p:nvSpPr>
        <p:spPr>
          <a:xfrm>
            <a:off x="4177988" y="4253027"/>
            <a:ext cx="6092825" cy="707886"/>
          </a:xfrm>
          <a:prstGeom prst="rect">
            <a:avLst/>
          </a:prstGeom>
        </p:spPr>
        <p:txBody>
          <a:bodyPr>
            <a:spAutoFit/>
          </a:bodyPr>
          <a:lstStyle/>
          <a:p>
            <a:pPr algn="just"/>
            <a:r>
              <a:rPr lang="es-EC"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a:t>
            </a:r>
            <a:r>
              <a:rPr lang="es-EC" sz="2000"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esarrollar </a:t>
            </a:r>
            <a:r>
              <a:rPr lang="es-EC"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un modelo de regresión lineal múltiple que permita establecer el monto de </a:t>
            </a:r>
            <a:r>
              <a:rPr lang="es-EC" sz="2000"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crédito.</a:t>
            </a:r>
            <a:endParaRPr lang="es-EC"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3" name="Straight Connector 26"/>
          <p:cNvCxnSpPr/>
          <p:nvPr/>
        </p:nvCxnSpPr>
        <p:spPr>
          <a:xfrm>
            <a:off x="4177988" y="2426274"/>
            <a:ext cx="5934701"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26"/>
          <p:cNvCxnSpPr/>
          <p:nvPr/>
        </p:nvCxnSpPr>
        <p:spPr>
          <a:xfrm>
            <a:off x="4149106" y="4245779"/>
            <a:ext cx="5934701"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2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2932035" cy="720080"/>
            <a:chOff x="190878" y="167228"/>
            <a:chExt cx="3187796"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7" y="804928"/>
                <a:ext cx="2543771" cy="190607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739886" y="205588"/>
              <a:ext cx="2425984" cy="745836"/>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TEORÍAS DE SOPORTE</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962531"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II</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grpSp>
        <p:nvGrpSpPr>
          <p:cNvPr id="11" name="Grupo 10"/>
          <p:cNvGrpSpPr/>
          <p:nvPr/>
        </p:nvGrpSpPr>
        <p:grpSpPr>
          <a:xfrm>
            <a:off x="406574" y="1241349"/>
            <a:ext cx="10441160" cy="4209489"/>
            <a:chOff x="2532525" y="1615565"/>
            <a:chExt cx="6829643" cy="3867127"/>
          </a:xfrm>
        </p:grpSpPr>
        <p:sp>
          <p:nvSpPr>
            <p:cNvPr id="22" name="Shape 5969"/>
            <p:cNvSpPr/>
            <p:nvPr/>
          </p:nvSpPr>
          <p:spPr>
            <a:xfrm>
              <a:off x="3422232" y="3651550"/>
              <a:ext cx="2" cy="737994"/>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2" name="Shape 5967"/>
            <p:cNvSpPr/>
            <p:nvPr/>
          </p:nvSpPr>
          <p:spPr>
            <a:xfrm>
              <a:off x="2532525" y="3572568"/>
              <a:ext cx="6829643" cy="25011"/>
            </a:xfrm>
            <a:prstGeom prst="line">
              <a:avLst/>
            </a:prstGeom>
            <a:ln w="19050">
              <a:solidFill>
                <a:srgbClr val="BFBFBF"/>
              </a:solidFill>
              <a:prstDash val="sysDash"/>
              <a:bevel/>
            </a:ln>
          </p:spPr>
          <p:txBody>
            <a:bodyPr lIns="0" tIns="0" rIns="0" bIns="0"/>
            <a:lstStyle/>
            <a:p>
              <a:pPr defTabSz="342900"/>
              <a:endParaRPr sz="900">
                <a:latin typeface="+mj-lt"/>
                <a:ea typeface="Helvetica"/>
                <a:cs typeface="Helvetica"/>
              </a:endParaRPr>
            </a:p>
          </p:txBody>
        </p:sp>
        <p:sp>
          <p:nvSpPr>
            <p:cNvPr id="18" name="Shape 5968"/>
            <p:cNvSpPr/>
            <p:nvPr/>
          </p:nvSpPr>
          <p:spPr>
            <a:xfrm flipV="1">
              <a:off x="3429864" y="2640103"/>
              <a:ext cx="2" cy="762160"/>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20" name="Shape 5988"/>
            <p:cNvSpPr/>
            <p:nvPr/>
          </p:nvSpPr>
          <p:spPr>
            <a:xfrm>
              <a:off x="3227272" y="3368281"/>
              <a:ext cx="405183" cy="395259"/>
            </a:xfrm>
            <a:prstGeom prst="diamond">
              <a:avLst/>
            </a:prstGeom>
            <a:solidFill>
              <a:schemeClr val="accent3">
                <a:lumMod val="20000"/>
                <a:lumOff val="8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21" name="Shape 6003"/>
            <p:cNvSpPr/>
            <p:nvPr/>
          </p:nvSpPr>
          <p:spPr>
            <a:xfrm>
              <a:off x="2814309" y="1615565"/>
              <a:ext cx="1273961" cy="728177"/>
            </a:xfrm>
            <a:prstGeom prst="rect">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26" name="Shape 6013"/>
            <p:cNvSpPr/>
            <p:nvPr/>
          </p:nvSpPr>
          <p:spPr>
            <a:xfrm>
              <a:off x="2838565" y="4600939"/>
              <a:ext cx="1225448" cy="742112"/>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27" name="Shape 2525"/>
            <p:cNvSpPr/>
            <p:nvPr/>
          </p:nvSpPr>
          <p:spPr>
            <a:xfrm>
              <a:off x="7823341" y="1672394"/>
              <a:ext cx="701902" cy="68471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 name="Shape 2545"/>
            <p:cNvSpPr/>
            <p:nvPr/>
          </p:nvSpPr>
          <p:spPr>
            <a:xfrm>
              <a:off x="5476549" y="4847579"/>
              <a:ext cx="651058" cy="635113"/>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9" name="Rectángulo 8"/>
          <p:cNvSpPr/>
          <p:nvPr/>
        </p:nvSpPr>
        <p:spPr>
          <a:xfrm>
            <a:off x="1081300" y="1265387"/>
            <a:ext cx="1459762" cy="707886"/>
          </a:xfrm>
          <a:prstGeom prst="rect">
            <a:avLst/>
          </a:prstGeom>
        </p:spPr>
        <p:txBody>
          <a:bodyPr wrap="square">
            <a:spAutoFit/>
          </a:bodyPr>
          <a:lstStyle/>
          <a:p>
            <a:pPr lvl="0" algn="ctr">
              <a:spcAft>
                <a:spcPts val="0"/>
              </a:spcAft>
              <a:tabLst>
                <a:tab pos="540385" algn="l"/>
              </a:tabLst>
            </a:pPr>
            <a:r>
              <a:rPr lang="es-EC" sz="2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Teoría del Bienestar</a:t>
            </a:r>
            <a:endParaRPr lang="es-EC"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ángulo 9"/>
          <p:cNvSpPr/>
          <p:nvPr/>
        </p:nvSpPr>
        <p:spPr>
          <a:xfrm>
            <a:off x="837365" y="4534915"/>
            <a:ext cx="1850998" cy="707886"/>
          </a:xfrm>
          <a:prstGeom prst="rect">
            <a:avLst/>
          </a:prstGeom>
        </p:spPr>
        <p:txBody>
          <a:bodyPr wrap="square">
            <a:spAutoFit/>
          </a:bodyPr>
          <a:lstStyle/>
          <a:p>
            <a:pPr lvl="0" algn="ctr">
              <a:spcAft>
                <a:spcPts val="0"/>
              </a:spcAft>
            </a:pPr>
            <a:r>
              <a:rPr lang="es-EC" sz="2000" b="1" dirty="0">
                <a:solidFill>
                  <a:schemeClr val="bg1"/>
                </a:solidFill>
                <a:latin typeface="Calibri" panose="020F0502020204030204" pitchFamily="34" charset="0"/>
                <a:ea typeface="Calibri" panose="020F0502020204030204" pitchFamily="34" charset="0"/>
                <a:cs typeface="Calibri" panose="020F0502020204030204" pitchFamily="34" charset="0"/>
              </a:rPr>
              <a:t>Teoría del Consumo</a:t>
            </a:r>
            <a:endParaRPr lang="es-EC"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Rectángulo 28"/>
          <p:cNvSpPr/>
          <p:nvPr/>
        </p:nvSpPr>
        <p:spPr>
          <a:xfrm>
            <a:off x="3286894" y="1103154"/>
            <a:ext cx="6696744" cy="1938992"/>
          </a:xfrm>
          <a:prstGeom prst="rect">
            <a:avLst/>
          </a:prstGeom>
        </p:spPr>
        <p:txBody>
          <a:bodyPr wrap="square">
            <a:spAutoFit/>
          </a:bodyPr>
          <a:lstStyle/>
          <a:p>
            <a:pPr marL="285750" indent="-285750" algn="just">
              <a:buFont typeface="Arial" panose="020B0604020202020204" pitchFamily="34" charset="0"/>
              <a:buChar char="•"/>
            </a:pPr>
            <a:r>
              <a:rPr lang="es-EC"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a:t>
            </a:r>
            <a:r>
              <a:rPr lang="es-EC" sz="2000"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stado </a:t>
            </a:r>
            <a:r>
              <a:rPr lang="es-EC"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de </a:t>
            </a:r>
            <a:r>
              <a:rPr lang="es-EC" sz="2000"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tranquilidad, satisfacción de necesidades, calidad de vida.</a:t>
            </a:r>
          </a:p>
          <a:p>
            <a:pPr marL="285750" indent="-285750" algn="just">
              <a:buFont typeface="Arial" panose="020B0604020202020204" pitchFamily="34" charset="0"/>
              <a:buChar char="•"/>
            </a:pPr>
            <a:r>
              <a:rPr lang="es-EC" sz="2000" dirty="0" err="1">
                <a:solidFill>
                  <a:schemeClr val="bg2">
                    <a:lumMod val="10000"/>
                  </a:schemeClr>
                </a:solidFill>
                <a:latin typeface="Calibri" panose="020F0502020204030204" pitchFamily="34" charset="0"/>
                <a:cs typeface="Calibri" panose="020F0502020204030204" pitchFamily="34" charset="0"/>
              </a:rPr>
              <a:t>Pigou</a:t>
            </a:r>
            <a:r>
              <a:rPr lang="es-EC" sz="2000" dirty="0">
                <a:solidFill>
                  <a:schemeClr val="bg2">
                    <a:lumMod val="10000"/>
                  </a:schemeClr>
                </a:solidFill>
                <a:latin typeface="Calibri" panose="020F0502020204030204" pitchFamily="34" charset="0"/>
                <a:cs typeface="Calibri" panose="020F0502020204030204" pitchFamily="34" charset="0"/>
              </a:rPr>
              <a:t> (</a:t>
            </a:r>
            <a:r>
              <a:rPr lang="es-EC" sz="2000" dirty="0" smtClean="0">
                <a:solidFill>
                  <a:schemeClr val="bg2">
                    <a:lumMod val="10000"/>
                  </a:schemeClr>
                </a:solidFill>
                <a:latin typeface="Calibri" panose="020F0502020204030204" pitchFamily="34" charset="0"/>
                <a:cs typeface="Calibri" panose="020F0502020204030204" pitchFamily="34" charset="0"/>
              </a:rPr>
              <a:t>1920) Bienestar económico.</a:t>
            </a:r>
          </a:p>
          <a:p>
            <a:pPr marL="285750" indent="-285750" algn="just">
              <a:buFont typeface="Arial" panose="020B0604020202020204" pitchFamily="34" charset="0"/>
              <a:buChar char="•"/>
            </a:pPr>
            <a:r>
              <a:rPr lang="es-EC" sz="2000" dirty="0" err="1">
                <a:solidFill>
                  <a:schemeClr val="bg2">
                    <a:lumMod val="10000"/>
                  </a:schemeClr>
                </a:solidFill>
                <a:latin typeface="Calibri" panose="020F0502020204030204" pitchFamily="34" charset="0"/>
                <a:cs typeface="Calibri" panose="020F0502020204030204" pitchFamily="34" charset="0"/>
              </a:rPr>
              <a:t>Osberg</a:t>
            </a:r>
            <a:r>
              <a:rPr lang="es-EC" sz="2000" dirty="0">
                <a:solidFill>
                  <a:schemeClr val="bg2">
                    <a:lumMod val="10000"/>
                  </a:schemeClr>
                </a:solidFill>
                <a:latin typeface="Calibri" panose="020F0502020204030204" pitchFamily="34" charset="0"/>
                <a:cs typeface="Calibri" panose="020F0502020204030204" pitchFamily="34" charset="0"/>
              </a:rPr>
              <a:t> (</a:t>
            </a:r>
            <a:r>
              <a:rPr lang="es-EC" sz="2000" dirty="0" smtClean="0">
                <a:solidFill>
                  <a:schemeClr val="bg2">
                    <a:lumMod val="10000"/>
                  </a:schemeClr>
                </a:solidFill>
                <a:latin typeface="Calibri" panose="020F0502020204030204" pitchFamily="34" charset="0"/>
                <a:cs typeface="Calibri" panose="020F0502020204030204" pitchFamily="34" charset="0"/>
              </a:rPr>
              <a:t>1985) Bienestar </a:t>
            </a:r>
            <a:r>
              <a:rPr lang="es-EC" sz="2000" dirty="0">
                <a:solidFill>
                  <a:schemeClr val="bg2">
                    <a:lumMod val="10000"/>
                  </a:schemeClr>
                </a:solidFill>
                <a:latin typeface="Calibri" panose="020F0502020204030204" pitchFamily="34" charset="0"/>
                <a:cs typeface="Calibri" panose="020F0502020204030204" pitchFamily="34" charset="0"/>
              </a:rPr>
              <a:t>económico como un fenómeno </a:t>
            </a:r>
            <a:r>
              <a:rPr lang="es-EC" sz="2000" dirty="0" smtClean="0">
                <a:solidFill>
                  <a:schemeClr val="bg2">
                    <a:lumMod val="10000"/>
                  </a:schemeClr>
                </a:solidFill>
                <a:latin typeface="Calibri" panose="020F0502020204030204" pitchFamily="34" charset="0"/>
                <a:cs typeface="Calibri" panose="020F0502020204030204" pitchFamily="34" charset="0"/>
              </a:rPr>
              <a:t>multidimensional.</a:t>
            </a:r>
          </a:p>
          <a:p>
            <a:pPr marL="285750" indent="-285750" algn="just">
              <a:buFont typeface="Arial" panose="020B0604020202020204" pitchFamily="34" charset="0"/>
              <a:buChar char="•"/>
            </a:pPr>
            <a:r>
              <a:rPr lang="es-EC" sz="2000" dirty="0" err="1">
                <a:solidFill>
                  <a:schemeClr val="bg2">
                    <a:lumMod val="10000"/>
                  </a:schemeClr>
                </a:solidFill>
                <a:latin typeface="Calibri" panose="020F0502020204030204" pitchFamily="34" charset="0"/>
                <a:cs typeface="Calibri" panose="020F0502020204030204" pitchFamily="34" charset="0"/>
              </a:rPr>
              <a:t>Ligon</a:t>
            </a:r>
            <a:r>
              <a:rPr lang="es-EC" sz="2000" dirty="0">
                <a:solidFill>
                  <a:schemeClr val="bg2">
                    <a:lumMod val="10000"/>
                  </a:schemeClr>
                </a:solidFill>
                <a:latin typeface="Calibri" panose="020F0502020204030204" pitchFamily="34" charset="0"/>
                <a:cs typeface="Calibri" panose="020F0502020204030204" pitchFamily="34" charset="0"/>
              </a:rPr>
              <a:t> and </a:t>
            </a:r>
            <a:r>
              <a:rPr lang="es-EC" sz="2000" dirty="0" err="1">
                <a:solidFill>
                  <a:schemeClr val="bg2">
                    <a:lumMod val="10000"/>
                  </a:schemeClr>
                </a:solidFill>
                <a:latin typeface="Calibri" panose="020F0502020204030204" pitchFamily="34" charset="0"/>
                <a:cs typeface="Calibri" panose="020F0502020204030204" pitchFamily="34" charset="0"/>
              </a:rPr>
              <a:t>Schechter</a:t>
            </a:r>
            <a:r>
              <a:rPr lang="es-EC" sz="2000" dirty="0">
                <a:solidFill>
                  <a:schemeClr val="bg2">
                    <a:lumMod val="10000"/>
                  </a:schemeClr>
                </a:solidFill>
                <a:latin typeface="Calibri" panose="020F0502020204030204" pitchFamily="34" charset="0"/>
                <a:cs typeface="Calibri" panose="020F0502020204030204" pitchFamily="34" charset="0"/>
              </a:rPr>
              <a:t> (2003) </a:t>
            </a:r>
            <a:r>
              <a:rPr lang="es-EC" sz="2000" dirty="0" smtClean="0">
                <a:solidFill>
                  <a:schemeClr val="bg2">
                    <a:lumMod val="10000"/>
                  </a:schemeClr>
                </a:solidFill>
                <a:latin typeface="Calibri" panose="020F0502020204030204" pitchFamily="34" charset="0"/>
                <a:cs typeface="Calibri" panose="020F0502020204030204" pitchFamily="34" charset="0"/>
              </a:rPr>
              <a:t>Vulnerabilidad.</a:t>
            </a:r>
            <a:endParaRPr lang="es-EC" sz="2000" dirty="0">
              <a:solidFill>
                <a:schemeClr val="bg2">
                  <a:lumMod val="10000"/>
                </a:schemeClr>
              </a:solidFill>
              <a:latin typeface="Calibri" panose="020F0502020204030204" pitchFamily="34" charset="0"/>
              <a:cs typeface="Calibri" panose="020F0502020204030204" pitchFamily="34" charset="0"/>
            </a:endParaRPr>
          </a:p>
        </p:txBody>
      </p:sp>
      <p:sp>
        <p:nvSpPr>
          <p:cNvPr id="30" name="Rectángulo 29"/>
          <p:cNvSpPr/>
          <p:nvPr/>
        </p:nvSpPr>
        <p:spPr>
          <a:xfrm>
            <a:off x="3220843" y="3447860"/>
            <a:ext cx="6469976" cy="1323439"/>
          </a:xfrm>
          <a:prstGeom prst="rect">
            <a:avLst/>
          </a:prstGeom>
        </p:spPr>
        <p:txBody>
          <a:bodyPr wrap="none">
            <a:spAutoFit/>
          </a:bodyPr>
          <a:lstStyle/>
          <a:p>
            <a:pPr marL="285750" indent="-285750">
              <a:buFont typeface="Arial" panose="020B0604020202020204" pitchFamily="34" charset="0"/>
              <a:buChar char="•"/>
            </a:pPr>
            <a:r>
              <a:rPr lang="es-EC" sz="2000"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Keynes (1936), </a:t>
            </a:r>
            <a:r>
              <a:rPr lang="es-EC" sz="2000" dirty="0" smtClean="0">
                <a:solidFill>
                  <a:schemeClr val="bg2">
                    <a:lumMod val="10000"/>
                  </a:schemeClr>
                </a:solidFill>
                <a:latin typeface="Calibri" panose="020F0502020204030204" pitchFamily="34" charset="0"/>
                <a:cs typeface="Calibri" panose="020F0502020204030204" pitchFamily="34" charset="0"/>
              </a:rPr>
              <a:t>Hipótesis </a:t>
            </a:r>
            <a:r>
              <a:rPr lang="es-EC" sz="2000" dirty="0">
                <a:solidFill>
                  <a:schemeClr val="bg2">
                    <a:lumMod val="10000"/>
                  </a:schemeClr>
                </a:solidFill>
                <a:latin typeface="Calibri" panose="020F0502020204030204" pitchFamily="34" charset="0"/>
                <a:cs typeface="Calibri" panose="020F0502020204030204" pitchFamily="34" charset="0"/>
              </a:rPr>
              <a:t>del ingreso absoluto (HIA</a:t>
            </a:r>
            <a:r>
              <a:rPr lang="es-EC" sz="2000" dirty="0" smtClean="0">
                <a:solidFill>
                  <a:schemeClr val="bg2">
                    <a:lumMod val="10000"/>
                  </a:schemeClr>
                </a:solidFill>
                <a:latin typeface="Calibri" panose="020F0502020204030204" pitchFamily="34" charset="0"/>
                <a:cs typeface="Calibri" panose="020F0502020204030204" pitchFamily="34" charset="0"/>
              </a:rPr>
              <a:t>).</a:t>
            </a:r>
            <a:endParaRPr lang="es-EC" sz="2000"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C" sz="2000" dirty="0" smtClean="0">
                <a:solidFill>
                  <a:schemeClr val="bg2">
                    <a:lumMod val="10000"/>
                  </a:schemeClr>
                </a:solidFill>
                <a:latin typeface="Calibri" panose="020F0502020204030204" pitchFamily="34" charset="0"/>
                <a:cs typeface="Calibri" panose="020F0502020204030204" pitchFamily="34" charset="0"/>
              </a:rPr>
              <a:t>Friedman (1957), Hipótesis </a:t>
            </a:r>
            <a:r>
              <a:rPr lang="es-EC" sz="2000" dirty="0">
                <a:solidFill>
                  <a:schemeClr val="bg2">
                    <a:lumMod val="10000"/>
                  </a:schemeClr>
                </a:solidFill>
                <a:latin typeface="Calibri" panose="020F0502020204030204" pitchFamily="34" charset="0"/>
                <a:cs typeface="Calibri" panose="020F0502020204030204" pitchFamily="34" charset="0"/>
              </a:rPr>
              <a:t>del ingreso permanente (HIP</a:t>
            </a:r>
            <a:r>
              <a:rPr lang="es-EC" sz="2000" dirty="0" smtClean="0">
                <a:solidFill>
                  <a:schemeClr val="bg2">
                    <a:lumMod val="10000"/>
                  </a:schemeClr>
                </a:solidFill>
                <a:latin typeface="Calibri" panose="020F0502020204030204" pitchFamily="34" charset="0"/>
                <a:cs typeface="Calibri" panose="020F0502020204030204" pitchFamily="34" charset="0"/>
              </a:rPr>
              <a:t>).</a:t>
            </a:r>
            <a:endParaRPr lang="es-EC" sz="2000"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C" sz="2000" dirty="0" err="1" smtClean="0">
                <a:solidFill>
                  <a:schemeClr val="bg2">
                    <a:lumMod val="10000"/>
                  </a:schemeClr>
                </a:solidFill>
                <a:latin typeface="Calibri" panose="020F0502020204030204" pitchFamily="34" charset="0"/>
                <a:cs typeface="Calibri" panose="020F0502020204030204" pitchFamily="34" charset="0"/>
              </a:rPr>
              <a:t>Modigliani</a:t>
            </a:r>
            <a:r>
              <a:rPr lang="es-EC" sz="2000" dirty="0" smtClean="0">
                <a:solidFill>
                  <a:schemeClr val="bg2">
                    <a:lumMod val="10000"/>
                  </a:schemeClr>
                </a:solidFill>
                <a:latin typeface="Calibri" panose="020F0502020204030204" pitchFamily="34" charset="0"/>
                <a:cs typeface="Calibri" panose="020F0502020204030204" pitchFamily="34" charset="0"/>
              </a:rPr>
              <a:t> (1949), Hipótesis </a:t>
            </a:r>
            <a:r>
              <a:rPr lang="es-EC" sz="2000" dirty="0">
                <a:solidFill>
                  <a:schemeClr val="bg2">
                    <a:lumMod val="10000"/>
                  </a:schemeClr>
                </a:solidFill>
                <a:latin typeface="Calibri" panose="020F0502020204030204" pitchFamily="34" charset="0"/>
                <a:cs typeface="Calibri" panose="020F0502020204030204" pitchFamily="34" charset="0"/>
              </a:rPr>
              <a:t>del ciclo de vida (HCV</a:t>
            </a:r>
            <a:r>
              <a:rPr lang="es-EC" sz="2000" dirty="0" smtClean="0">
                <a:solidFill>
                  <a:schemeClr val="bg2">
                    <a:lumMod val="10000"/>
                  </a:schemeClr>
                </a:solidFill>
                <a:latin typeface="Calibri" panose="020F0502020204030204" pitchFamily="34" charset="0"/>
                <a:cs typeface="Calibri" panose="020F0502020204030204" pitchFamily="34" charset="0"/>
              </a:rPr>
              <a:t>).</a:t>
            </a:r>
            <a:endParaRPr lang="es-EC" sz="2000" dirty="0">
              <a:solidFill>
                <a:schemeClr val="bg2">
                  <a:lumMod val="1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EC" sz="2000" dirty="0">
              <a:solidFill>
                <a:schemeClr val="bg2">
                  <a:lumMod val="10000"/>
                </a:schemeClr>
              </a:solidFill>
              <a:latin typeface="Calibri" panose="020F0502020204030204" pitchFamily="34" charset="0"/>
              <a:cs typeface="Calibri" panose="020F0502020204030204" pitchFamily="34" charset="0"/>
            </a:endParaRPr>
          </a:p>
        </p:txBody>
      </p:sp>
      <p:sp>
        <p:nvSpPr>
          <p:cNvPr id="31" name="Rectángulo 30"/>
          <p:cNvSpPr/>
          <p:nvPr/>
        </p:nvSpPr>
        <p:spPr>
          <a:xfrm>
            <a:off x="3299610" y="4661392"/>
            <a:ext cx="7404108" cy="1200329"/>
          </a:xfrm>
          <a:prstGeom prst="rect">
            <a:avLst/>
          </a:prstGeom>
          <a:ln>
            <a:solidFill>
              <a:schemeClr val="tx1"/>
            </a:solidFill>
            <a:prstDash val="sysDash"/>
          </a:ln>
        </p:spPr>
        <p:txBody>
          <a:bodyPr wrap="square">
            <a:spAutoFit/>
          </a:bodyPr>
          <a:lstStyle/>
          <a:p>
            <a:pPr algn="just"/>
            <a:r>
              <a:rPr lang="es-EC" dirty="0" smtClean="0">
                <a:solidFill>
                  <a:srgbClr val="002060"/>
                </a:solidFill>
                <a:latin typeface="Calibri" panose="020F0502020204030204" pitchFamily="34" charset="0"/>
                <a:ea typeface="Calibri" panose="020F0502020204030204" pitchFamily="34" charset="0"/>
                <a:cs typeface="Calibri" panose="020F0502020204030204" pitchFamily="34" charset="0"/>
              </a:rPr>
              <a:t>Las </a:t>
            </a:r>
            <a:r>
              <a:rPr lang="es-EC" dirty="0">
                <a:solidFill>
                  <a:srgbClr val="002060"/>
                </a:solidFill>
                <a:latin typeface="Calibri" panose="020F0502020204030204" pitchFamily="34" charset="0"/>
                <a:ea typeface="Calibri" panose="020F0502020204030204" pitchFamily="34" charset="0"/>
                <a:cs typeface="Calibri" panose="020F0502020204030204" pitchFamily="34" charset="0"/>
              </a:rPr>
              <a:t>personas se encuentran dispuestas a incrementar su consumo en relación al crecimiento de sus ingresos, pero no en la misma </a:t>
            </a:r>
            <a:r>
              <a:rPr lang="es-EC" dirty="0" smtClean="0">
                <a:solidFill>
                  <a:srgbClr val="002060"/>
                </a:solidFill>
                <a:latin typeface="Calibri" panose="020F0502020204030204" pitchFamily="34" charset="0"/>
                <a:ea typeface="Calibri" panose="020F0502020204030204" pitchFamily="34" charset="0"/>
                <a:cs typeface="Calibri" panose="020F0502020204030204" pitchFamily="34" charset="0"/>
              </a:rPr>
              <a:t>proporción.</a:t>
            </a:r>
          </a:p>
          <a:p>
            <a:pPr algn="just"/>
            <a:endParaRPr lang="es-EC" dirty="0">
              <a:solidFill>
                <a:srgbClr val="002060"/>
              </a:solidFill>
              <a:latin typeface="Calibri" panose="020F0502020204030204" pitchFamily="34" charset="0"/>
              <a:cs typeface="Calibri" panose="020F0502020204030204" pitchFamily="34" charset="0"/>
            </a:endParaRPr>
          </a:p>
          <a:p>
            <a:pPr algn="just"/>
            <a:r>
              <a:rPr lang="es-EC" b="1" dirty="0">
                <a:solidFill>
                  <a:srgbClr val="002060"/>
                </a:solidFill>
                <a:latin typeface="Calibri" panose="020F0502020204030204" pitchFamily="34" charset="0"/>
                <a:ea typeface="Calibri" panose="020F0502020204030204" pitchFamily="34" charset="0"/>
                <a:cs typeface="Calibri" panose="020F0502020204030204" pitchFamily="34" charset="0"/>
              </a:rPr>
              <a:t>Propensión Marginal a Consumir (</a:t>
            </a:r>
            <a:r>
              <a:rPr lang="es-EC" b="1" dirty="0" err="1">
                <a:solidFill>
                  <a:srgbClr val="002060"/>
                </a:solidFill>
                <a:latin typeface="Calibri" panose="020F0502020204030204" pitchFamily="34" charset="0"/>
                <a:ea typeface="Calibri" panose="020F0502020204030204" pitchFamily="34" charset="0"/>
                <a:cs typeface="Calibri" panose="020F0502020204030204" pitchFamily="34" charset="0"/>
              </a:rPr>
              <a:t>Pmc</a:t>
            </a:r>
            <a:r>
              <a:rPr lang="es-EC" b="1" dirty="0">
                <a:solidFill>
                  <a:srgbClr val="002060"/>
                </a:solidFill>
                <a:latin typeface="Calibri" panose="020F0502020204030204" pitchFamily="34" charset="0"/>
                <a:ea typeface="Calibri" panose="020F0502020204030204" pitchFamily="34" charset="0"/>
                <a:cs typeface="Calibri" panose="020F0502020204030204" pitchFamily="34" charset="0"/>
              </a:rPr>
              <a:t> o </a:t>
            </a:r>
            <a:r>
              <a:rPr lang="es-EC" b="1" dirty="0" err="1">
                <a:solidFill>
                  <a:srgbClr val="002060"/>
                </a:solidFill>
                <a:latin typeface="Calibri" panose="020F0502020204030204" pitchFamily="34" charset="0"/>
                <a:ea typeface="Calibri" panose="020F0502020204030204" pitchFamily="34" charset="0"/>
                <a:cs typeface="Calibri" panose="020F0502020204030204" pitchFamily="34" charset="0"/>
              </a:rPr>
              <a:t>PMgC</a:t>
            </a:r>
            <a:r>
              <a:rPr lang="es-EC" b="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s-EC"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1688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2932035" cy="720080"/>
            <a:chOff x="190878" y="167228"/>
            <a:chExt cx="3187796"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7" y="804928"/>
                <a:ext cx="2543771" cy="190607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739886" y="205588"/>
              <a:ext cx="2425984" cy="745836"/>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MARCO REFERENCIAL</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962531"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II</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sp>
        <p:nvSpPr>
          <p:cNvPr id="10" name="Rectángulo 9"/>
          <p:cNvSpPr/>
          <p:nvPr/>
        </p:nvSpPr>
        <p:spPr>
          <a:xfrm>
            <a:off x="2854846" y="1428324"/>
            <a:ext cx="8280920" cy="923330"/>
          </a:xfrm>
          <a:prstGeom prst="rect">
            <a:avLst/>
          </a:prstGeom>
        </p:spPr>
        <p:txBody>
          <a:bodyPr wrap="square">
            <a:spAutoFit/>
          </a:bodyPr>
          <a:lstStyle/>
          <a:p>
            <a:pPr marL="342900" indent="-342900">
              <a:buFont typeface="Arial" panose="020B0604020202020204" pitchFamily="34" charset="0"/>
              <a:buChar char="•"/>
            </a:pP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a:t>
            </a: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 variable ingreso es la más significativa, sin embargo, las variables: edad, garantías</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estado civil, </a:t>
            </a: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seguro </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y la autodefinición </a:t>
            </a: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étnica también se relacionan con el acceso al crédito. No </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se encontró diferencias en relación a la estabilidad laboral. </a:t>
            </a:r>
          </a:p>
        </p:txBody>
      </p:sp>
      <p:cxnSp>
        <p:nvCxnSpPr>
          <p:cNvPr id="12" name="Straight Connector 26"/>
          <p:cNvCxnSpPr/>
          <p:nvPr/>
        </p:nvCxnSpPr>
        <p:spPr>
          <a:xfrm>
            <a:off x="2782838" y="2448975"/>
            <a:ext cx="8784976"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843607" y="2351654"/>
            <a:ext cx="2011239" cy="830997"/>
          </a:xfrm>
          <a:prstGeom prst="rect">
            <a:avLst/>
          </a:prstGeom>
          <a:noFill/>
        </p:spPr>
        <p:txBody>
          <a:bodyPr wrap="square" rtlCol="0">
            <a:spAutoFit/>
          </a:bodyPr>
          <a:lstStyle/>
          <a:p>
            <a:r>
              <a:rPr lang="es-EC" sz="2400" b="1" dirty="0" smtClean="0">
                <a:solidFill>
                  <a:schemeClr val="accent2"/>
                </a:solidFill>
                <a:latin typeface="Calibri" panose="020F0502020204030204" pitchFamily="34" charset="0"/>
                <a:cs typeface="Calibri" panose="020F0502020204030204" pitchFamily="34" charset="0"/>
              </a:rPr>
              <a:t>PRINCIPALES RESULTADOS</a:t>
            </a:r>
            <a:endParaRPr lang="es-EC" sz="2400" b="1" dirty="0">
              <a:solidFill>
                <a:schemeClr val="accent2"/>
              </a:solidFill>
              <a:latin typeface="Calibri" panose="020F0502020204030204" pitchFamily="34" charset="0"/>
              <a:cs typeface="Calibri" panose="020F0502020204030204" pitchFamily="34" charset="0"/>
            </a:endParaRPr>
          </a:p>
        </p:txBody>
      </p:sp>
      <p:sp>
        <p:nvSpPr>
          <p:cNvPr id="20" name="Rectángulo 19"/>
          <p:cNvSpPr/>
          <p:nvPr/>
        </p:nvSpPr>
        <p:spPr>
          <a:xfrm>
            <a:off x="2854846" y="2536661"/>
            <a:ext cx="8447013" cy="646331"/>
          </a:xfrm>
          <a:prstGeom prst="rect">
            <a:avLst/>
          </a:prstGeom>
        </p:spPr>
        <p:txBody>
          <a:bodyPr wrap="square">
            <a:spAutoFit/>
          </a:bodyPr>
          <a:lstStyle/>
          <a:p>
            <a:pPr marL="342900" indent="-342900">
              <a:buFont typeface="Arial" panose="020B0604020202020204" pitchFamily="34" charset="0"/>
              <a:buChar char="•"/>
            </a:pP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Tener ingresos</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tener un mayor nivel de educación y mantener una participación en el mercado laboral. </a:t>
            </a:r>
          </a:p>
        </p:txBody>
      </p:sp>
      <p:cxnSp>
        <p:nvCxnSpPr>
          <p:cNvPr id="21" name="Straight Connector 26"/>
          <p:cNvCxnSpPr/>
          <p:nvPr/>
        </p:nvCxnSpPr>
        <p:spPr>
          <a:xfrm>
            <a:off x="2782838" y="3313071"/>
            <a:ext cx="8784976"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2854846" y="3459650"/>
            <a:ext cx="7848872" cy="646331"/>
          </a:xfrm>
          <a:prstGeom prst="rect">
            <a:avLst/>
          </a:prstGeom>
        </p:spPr>
        <p:txBody>
          <a:bodyPr wrap="square">
            <a:spAutoFit/>
          </a:bodyPr>
          <a:lstStyle/>
          <a:p>
            <a:pPr marL="342900" indent="-342900">
              <a:buFont typeface="Arial" panose="020B0604020202020204" pitchFamily="34" charset="0"/>
              <a:buChar char="•"/>
            </a:pP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Ingresos, monto </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de crédito, plazo de crédito, garantía, nivel </a:t>
            </a: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educativo, </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género, estado civil y </a:t>
            </a: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ocupación laboral.</a:t>
            </a:r>
            <a:endPar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3" name="Straight Connector 26"/>
          <p:cNvCxnSpPr/>
          <p:nvPr/>
        </p:nvCxnSpPr>
        <p:spPr>
          <a:xfrm>
            <a:off x="2782838" y="4214042"/>
            <a:ext cx="8784976"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2854846" y="4221088"/>
            <a:ext cx="8208912" cy="923330"/>
          </a:xfrm>
          <a:prstGeom prst="rect">
            <a:avLst/>
          </a:prstGeom>
        </p:spPr>
        <p:txBody>
          <a:bodyPr wrap="square">
            <a:spAutoFit/>
          </a:bodyPr>
          <a:lstStyle/>
          <a:p>
            <a:pPr marL="342900" indent="-342900" algn="just">
              <a:buFont typeface="Arial" panose="020B0604020202020204" pitchFamily="34" charset="0"/>
              <a:buChar char="•"/>
            </a:pPr>
            <a:r>
              <a:rPr lang="es-EC" dirty="0" smtClean="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El </a:t>
            </a:r>
            <a:r>
              <a:rPr lang="es-EC"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uso de las tecnologías como el acceso al internet pueden actuar como canalizador de acceso a los productos financieros que ofertan las instituciones financieras.</a:t>
            </a:r>
          </a:p>
        </p:txBody>
      </p:sp>
    </p:spTree>
    <p:extLst>
      <p:ext uri="{BB962C8B-B14F-4D97-AF65-F5344CB8AC3E}">
        <p14:creationId xmlns:p14="http://schemas.microsoft.com/office/powerpoint/2010/main" val="77777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32243" cy="720080"/>
            <a:chOff x="190878" y="167228"/>
            <a:chExt cx="3296745"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2930244"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61639" y="225200"/>
              <a:ext cx="2425984" cy="745836"/>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MARCO METODOLÓGICO</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09604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III</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grpSp>
        <p:nvGrpSpPr>
          <p:cNvPr id="14" name="Grupo 13"/>
          <p:cNvGrpSpPr/>
          <p:nvPr/>
        </p:nvGrpSpPr>
        <p:grpSpPr>
          <a:xfrm>
            <a:off x="1612084" y="1074576"/>
            <a:ext cx="9554566" cy="3823459"/>
            <a:chOff x="2016472" y="1767809"/>
            <a:chExt cx="5084709" cy="5074493"/>
          </a:xfrm>
          <a:noFill/>
        </p:grpSpPr>
        <p:sp>
          <p:nvSpPr>
            <p:cNvPr id="34" name="Freeform 19"/>
            <p:cNvSpPr/>
            <p:nvPr/>
          </p:nvSpPr>
          <p:spPr>
            <a:xfrm>
              <a:off x="4234266" y="2572161"/>
              <a:ext cx="2866915"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grp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bg2">
                    <a:lumMod val="10000"/>
                  </a:schemeClr>
                </a:solidFill>
                <a:latin typeface="Calibri" panose="020F0502020204030204" pitchFamily="34" charset="0"/>
                <a:ea typeface="Open Sans" panose="020B0606030504020204" pitchFamily="34" charset="0"/>
                <a:cs typeface="Open Sans" panose="020B0606030504020204" pitchFamily="34" charset="0"/>
              </a:endParaRPr>
            </a:p>
          </p:txBody>
        </p:sp>
        <p:sp>
          <p:nvSpPr>
            <p:cNvPr id="17" name="TextBox 18"/>
            <p:cNvSpPr txBox="1"/>
            <p:nvPr/>
          </p:nvSpPr>
          <p:spPr>
            <a:xfrm>
              <a:off x="5322105" y="2672491"/>
              <a:ext cx="1539829" cy="449329"/>
            </a:xfrm>
            <a:prstGeom prst="rect">
              <a:avLst/>
            </a:prstGeom>
            <a:grpFill/>
          </p:spPr>
          <p:txBody>
            <a:bodyPr wrap="square" rtlCol="0" anchor="ctr">
              <a:spAutoFit/>
            </a:bodyPr>
            <a:lstStyle/>
            <a:p>
              <a:pPr lvl="0" algn="ctr"/>
              <a:r>
                <a:rPr lang="es-ES" sz="1600" dirty="0" smtClean="0">
                  <a:solidFill>
                    <a:schemeClr val="bg2">
                      <a:lumMod val="10000"/>
                    </a:schemeClr>
                  </a:solidFill>
                </a:rPr>
                <a:t>Determinación de variables</a:t>
              </a:r>
              <a:endParaRPr lang="es-ES" sz="1600" dirty="0">
                <a:solidFill>
                  <a:schemeClr val="bg2">
                    <a:lumMod val="10000"/>
                  </a:schemeClr>
                </a:solidFill>
              </a:endParaRPr>
            </a:p>
          </p:txBody>
        </p:sp>
        <p:sp>
          <p:nvSpPr>
            <p:cNvPr id="32" name="Freeform 24"/>
            <p:cNvSpPr/>
            <p:nvPr/>
          </p:nvSpPr>
          <p:spPr>
            <a:xfrm flipH="1">
              <a:off x="2016472" y="5989439"/>
              <a:ext cx="2866915" cy="776113"/>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bg2">
                    <a:lumMod val="10000"/>
                  </a:schemeClr>
                </a:solidFill>
                <a:latin typeface="Calibri" panose="020F0502020204030204" pitchFamily="34" charset="0"/>
                <a:ea typeface="Open Sans" panose="020B0606030504020204" pitchFamily="34" charset="0"/>
                <a:cs typeface="Open Sans" panose="020B0606030504020204" pitchFamily="34" charset="0"/>
              </a:endParaRPr>
            </a:p>
          </p:txBody>
        </p:sp>
        <p:sp>
          <p:nvSpPr>
            <p:cNvPr id="19" name="TextBox 23"/>
            <p:cNvSpPr txBox="1"/>
            <p:nvPr/>
          </p:nvSpPr>
          <p:spPr>
            <a:xfrm>
              <a:off x="2109639" y="6066189"/>
              <a:ext cx="1746029" cy="776113"/>
            </a:xfrm>
            <a:prstGeom prst="rect">
              <a:avLst/>
            </a:prstGeom>
            <a:grpFill/>
          </p:spPr>
          <p:txBody>
            <a:bodyPr wrap="square" rtlCol="0" anchor="ctr">
              <a:spAutoFit/>
            </a:bodyPr>
            <a:lstStyle/>
            <a:p>
              <a:pPr lvl="0" algn="ctr"/>
              <a:r>
                <a:rPr lang="es-ES" sz="1600" dirty="0" smtClean="0">
                  <a:solidFill>
                    <a:schemeClr val="bg2">
                      <a:lumMod val="10000"/>
                    </a:schemeClr>
                  </a:solidFill>
                </a:rPr>
                <a:t>Tablas de Contingencia y Test de Chi-Cuadrado</a:t>
              </a:r>
              <a:endParaRPr lang="es-ES" sz="1600" dirty="0">
                <a:solidFill>
                  <a:schemeClr val="bg2">
                    <a:lumMod val="10000"/>
                  </a:schemeClr>
                </a:solidFill>
              </a:endParaRPr>
            </a:p>
          </p:txBody>
        </p:sp>
        <p:grpSp>
          <p:nvGrpSpPr>
            <p:cNvPr id="20" name="Group 27"/>
            <p:cNvGrpSpPr/>
            <p:nvPr/>
          </p:nvGrpSpPr>
          <p:grpSpPr>
            <a:xfrm flipH="1">
              <a:off x="2042820" y="1767809"/>
              <a:ext cx="2866915" cy="715217"/>
              <a:chOff x="1506828" y="571515"/>
              <a:chExt cx="9195515" cy="2294034"/>
            </a:xfrm>
            <a:grpFill/>
          </p:grpSpPr>
          <p:sp>
            <p:nvSpPr>
              <p:cNvPr id="30" name="Freeform 2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bg2">
                      <a:lumMod val="10000"/>
                    </a:schemeClr>
                  </a:solidFill>
                  <a:latin typeface="Calibri" panose="020F0502020204030204" pitchFamily="34" charset="0"/>
                  <a:ea typeface="Open Sans" panose="020B0606030504020204" pitchFamily="34" charset="0"/>
                  <a:cs typeface="Open Sans" panose="020B0606030504020204" pitchFamily="34" charset="0"/>
                </a:endParaRPr>
              </a:p>
            </p:txBody>
          </p:sp>
          <p:sp>
            <p:nvSpPr>
              <p:cNvPr id="31" name="Oval 30"/>
              <p:cNvSpPr/>
              <p:nvPr/>
            </p:nvSpPr>
            <p:spPr>
              <a:xfrm>
                <a:off x="2094511" y="571515"/>
                <a:ext cx="1022792" cy="21919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chemeClr val="bg1"/>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21" name="TextBox 28"/>
            <p:cNvSpPr txBox="1"/>
            <p:nvPr/>
          </p:nvSpPr>
          <p:spPr>
            <a:xfrm>
              <a:off x="2153343" y="1913051"/>
              <a:ext cx="1746029" cy="449329"/>
            </a:xfrm>
            <a:prstGeom prst="rect">
              <a:avLst/>
            </a:prstGeom>
            <a:grpFill/>
          </p:spPr>
          <p:txBody>
            <a:bodyPr wrap="square" rtlCol="0" anchor="ctr">
              <a:spAutoFit/>
            </a:bodyPr>
            <a:lstStyle/>
            <a:p>
              <a:pPr lvl="0" algn="ctr"/>
              <a:r>
                <a:rPr lang="es-ES" sz="1600" dirty="0" smtClean="0">
                  <a:solidFill>
                    <a:schemeClr val="bg2">
                      <a:lumMod val="10000"/>
                    </a:schemeClr>
                  </a:solidFill>
                </a:rPr>
                <a:t>Ejecución de 6 entrevistas iniciales</a:t>
              </a:r>
              <a:endParaRPr lang="es-ES" sz="1600" dirty="0">
                <a:solidFill>
                  <a:schemeClr val="bg2">
                    <a:lumMod val="10000"/>
                  </a:schemeClr>
                </a:solidFill>
              </a:endParaRPr>
            </a:p>
          </p:txBody>
        </p:sp>
        <p:sp>
          <p:nvSpPr>
            <p:cNvPr id="26" name="Freeform 39"/>
            <p:cNvSpPr/>
            <p:nvPr/>
          </p:nvSpPr>
          <p:spPr>
            <a:xfrm flipH="1">
              <a:off x="2042820" y="3351923"/>
              <a:ext cx="2866915"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bg2">
                    <a:lumMod val="10000"/>
                  </a:schemeClr>
                </a:solidFill>
                <a:latin typeface="Calibri" panose="020F0502020204030204" pitchFamily="34" charset="0"/>
                <a:ea typeface="Open Sans" panose="020B0606030504020204" pitchFamily="34" charset="0"/>
                <a:cs typeface="Open Sans" panose="020B0606030504020204" pitchFamily="34" charset="0"/>
              </a:endParaRPr>
            </a:p>
          </p:txBody>
        </p:sp>
        <p:sp>
          <p:nvSpPr>
            <p:cNvPr id="25" name="TextBox 38"/>
            <p:cNvSpPr txBox="1"/>
            <p:nvPr/>
          </p:nvSpPr>
          <p:spPr>
            <a:xfrm>
              <a:off x="2153343" y="3309184"/>
              <a:ext cx="1830839" cy="776113"/>
            </a:xfrm>
            <a:prstGeom prst="rect">
              <a:avLst/>
            </a:prstGeom>
            <a:grpFill/>
          </p:spPr>
          <p:txBody>
            <a:bodyPr wrap="square" rtlCol="0" anchor="ctr">
              <a:spAutoFit/>
            </a:bodyPr>
            <a:lstStyle/>
            <a:p>
              <a:pPr lvl="0" algn="ctr"/>
              <a:r>
                <a:rPr lang="es-ES" sz="1600" dirty="0" smtClean="0">
                  <a:solidFill>
                    <a:schemeClr val="bg2">
                      <a:lumMod val="10000"/>
                    </a:schemeClr>
                  </a:solidFill>
                </a:rPr>
                <a:t>Base de datos y análisis exploratorio</a:t>
              </a:r>
              <a:endParaRPr lang="es-ES" sz="1600" dirty="0">
                <a:solidFill>
                  <a:schemeClr val="bg2">
                    <a:lumMod val="10000"/>
                  </a:schemeClr>
                </a:solidFill>
              </a:endParaRPr>
            </a:p>
          </p:txBody>
        </p:sp>
      </p:grpSp>
      <p:sp>
        <p:nvSpPr>
          <p:cNvPr id="36" name="Oval 30"/>
          <p:cNvSpPr/>
          <p:nvPr/>
        </p:nvSpPr>
        <p:spPr>
          <a:xfrm flipH="1">
            <a:off x="6107673" y="1680351"/>
            <a:ext cx="574928" cy="514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chemeClr val="bg1"/>
                </a:solidFill>
                <a:latin typeface="Calibri" panose="020F0502020204030204" pitchFamily="34" charset="0"/>
                <a:ea typeface="Open Sans" panose="020B0606030504020204" pitchFamily="34" charset="0"/>
                <a:cs typeface="Open Sans" panose="020B0606030504020204" pitchFamily="34" charset="0"/>
              </a:rPr>
              <a:t>2</a:t>
            </a:r>
            <a:endParaRPr lang="en-US" sz="2100" b="1"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37" name="Oval 30"/>
          <p:cNvSpPr/>
          <p:nvPr/>
        </p:nvSpPr>
        <p:spPr>
          <a:xfrm flipH="1">
            <a:off x="6101925" y="2275164"/>
            <a:ext cx="580676" cy="514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bg1"/>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39" name="Oval 30"/>
          <p:cNvSpPr/>
          <p:nvPr/>
        </p:nvSpPr>
        <p:spPr>
          <a:xfrm flipH="1">
            <a:off x="6071647" y="4266671"/>
            <a:ext cx="545642" cy="514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chemeClr val="bg1"/>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3395082969"/>
              </p:ext>
            </p:extLst>
          </p:nvPr>
        </p:nvGraphicFramePr>
        <p:xfrm>
          <a:off x="8975526" y="2359058"/>
          <a:ext cx="1560617" cy="2767493"/>
        </p:xfrm>
        <a:graphic>
          <a:graphicData uri="http://schemas.openxmlformats.org/drawingml/2006/table">
            <a:tbl>
              <a:tblPr firstRow="1" firstCol="1" bandRow="1">
                <a:tableStyleId>{3B4B98B0-60AC-42C2-AFA5-B58CD77FA1E5}</a:tableStyleId>
              </a:tblPr>
              <a:tblGrid>
                <a:gridCol w="1560617">
                  <a:extLst>
                    <a:ext uri="{9D8B030D-6E8A-4147-A177-3AD203B41FA5}">
                      <a16:colId xmlns:a16="http://schemas.microsoft.com/office/drawing/2014/main" val="3154337546"/>
                    </a:ext>
                  </a:extLst>
                </a:gridCol>
              </a:tblGrid>
              <a:tr h="217669">
                <a:tc>
                  <a:txBody>
                    <a:bodyPr/>
                    <a:lstStyle/>
                    <a:p>
                      <a:pPr algn="ctr">
                        <a:lnSpc>
                          <a:spcPct val="150000"/>
                        </a:lnSpc>
                        <a:spcAft>
                          <a:spcPts val="0"/>
                        </a:spcAft>
                      </a:pP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34256914"/>
                  </a:ext>
                </a:extLst>
              </a:tr>
              <a:tr h="217669">
                <a:tc>
                  <a:txBody>
                    <a:bodyPr/>
                    <a:lstStyle/>
                    <a:p>
                      <a:pPr marL="0" algn="ctr" defTabSz="914400" rtl="0" eaLnBrk="1" latinLnBrk="0" hangingPunct="1">
                        <a:lnSpc>
                          <a:spcPct val="150000"/>
                        </a:lnSpc>
                        <a:spcAft>
                          <a:spcPts val="0"/>
                        </a:spcAft>
                      </a:pPr>
                      <a:r>
                        <a:rPr lang="es-EC" sz="1100" b="0" kern="1200" dirty="0" smtClean="0">
                          <a:solidFill>
                            <a:schemeClr val="bg2">
                              <a:lumMod val="10000"/>
                            </a:schemeClr>
                          </a:solidFill>
                          <a:effectLst/>
                          <a:latin typeface="Calibri" panose="020F0502020204030204" pitchFamily="34" charset="0"/>
                          <a:ea typeface="+mn-ea"/>
                          <a:cs typeface="Calibri" panose="020F0502020204030204" pitchFamily="34" charset="0"/>
                        </a:rPr>
                        <a:t>Edad</a:t>
                      </a:r>
                      <a:endParaRPr lang="es-EC" sz="1100" b="0" kern="1200" dirty="0">
                        <a:solidFill>
                          <a:schemeClr val="bg2">
                            <a:lumMod val="10000"/>
                          </a:schemeClr>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397404147"/>
                  </a:ext>
                </a:extLst>
              </a:tr>
              <a:tr h="185922">
                <a:tc>
                  <a:txBody>
                    <a:bodyPr/>
                    <a:lstStyle/>
                    <a:p>
                      <a:pPr algn="ctr">
                        <a:lnSpc>
                          <a:spcPct val="150000"/>
                        </a:lnSpc>
                        <a:spcAft>
                          <a:spcPts val="0"/>
                        </a:spcAft>
                      </a:pPr>
                      <a:r>
                        <a:rPr lang="es-EC" sz="1100" b="0" dirty="0" smtClean="0">
                          <a:solidFill>
                            <a:schemeClr val="bg2">
                              <a:lumMod val="10000"/>
                            </a:schemeClr>
                          </a:solidFill>
                          <a:effectLst/>
                          <a:latin typeface="Calibri" panose="020F0502020204030204" pitchFamily="34" charset="0"/>
                          <a:cs typeface="Calibri" panose="020F0502020204030204" pitchFamily="34" charset="0"/>
                        </a:rPr>
                        <a:t>Sexo</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81287078"/>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Estado Civil</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71195376"/>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Acceso a internet</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45100818"/>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Miembros del hogar</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82452913"/>
                  </a:ext>
                </a:extLst>
              </a:tr>
              <a:tr h="185922">
                <a:tc>
                  <a:txBody>
                    <a:bodyPr/>
                    <a:lstStyle/>
                    <a:p>
                      <a:pPr algn="ctr">
                        <a:lnSpc>
                          <a:spcPct val="150000"/>
                        </a:lnSpc>
                        <a:spcAft>
                          <a:spcPts val="0"/>
                        </a:spcAft>
                      </a:pPr>
                      <a:r>
                        <a:rPr lang="es-EC" sz="1100" b="0">
                          <a:solidFill>
                            <a:schemeClr val="bg2">
                              <a:lumMod val="10000"/>
                            </a:schemeClr>
                          </a:solidFill>
                          <a:effectLst/>
                          <a:latin typeface="Calibri" panose="020F0502020204030204" pitchFamily="34" charset="0"/>
                          <a:cs typeface="Calibri" panose="020F0502020204030204" pitchFamily="34" charset="0"/>
                        </a:rPr>
                        <a:t>Nivel educativo</a:t>
                      </a:r>
                      <a:endParaRPr lang="es-EC" sz="1100" b="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142747699"/>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Capacitación</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35249504"/>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Estabilidad laborar</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42489188"/>
                  </a:ext>
                </a:extLst>
              </a:tr>
              <a:tr h="252893">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Remesas</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02190239"/>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Gasto mensual</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92899733"/>
                  </a:ext>
                </a:extLst>
              </a:tr>
            </a:tbl>
          </a:graphicData>
        </a:graphic>
      </p:graphicFrame>
      <p:sp>
        <p:nvSpPr>
          <p:cNvPr id="41" name="Rectángulo 40"/>
          <p:cNvSpPr/>
          <p:nvPr/>
        </p:nvSpPr>
        <p:spPr>
          <a:xfrm>
            <a:off x="7733155" y="3440346"/>
            <a:ext cx="998605" cy="523220"/>
          </a:xfrm>
          <a:prstGeom prst="rect">
            <a:avLst/>
          </a:prstGeom>
        </p:spPr>
        <p:txBody>
          <a:bodyPr wrap="square">
            <a:spAutoFit/>
          </a:bodyPr>
          <a:lstStyle/>
          <a:p>
            <a:pPr algn="ctr"/>
            <a:r>
              <a:rPr lang="es-EC" sz="1400"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Acceso al crédito</a:t>
            </a:r>
            <a:endParaRPr lang="es-EC" sz="1400" b="1" dirty="0">
              <a:solidFill>
                <a:schemeClr val="bg2">
                  <a:lumMod val="10000"/>
                </a:schemeClr>
              </a:solidFill>
              <a:latin typeface="Calibri" panose="020F0502020204030204" pitchFamily="34" charset="0"/>
              <a:cs typeface="Calibri" panose="020F0502020204030204" pitchFamily="34" charset="0"/>
            </a:endParaRPr>
          </a:p>
        </p:txBody>
      </p:sp>
      <p:graphicFrame>
        <p:nvGraphicFramePr>
          <p:cNvPr id="42" name="Tabla 41"/>
          <p:cNvGraphicFramePr>
            <a:graphicFrameLocks noGrp="1"/>
          </p:cNvGraphicFramePr>
          <p:nvPr>
            <p:extLst>
              <p:ext uri="{D42A27DB-BD31-4B8C-83A1-F6EECF244321}">
                <p14:modId xmlns:p14="http://schemas.microsoft.com/office/powerpoint/2010/main" val="3504948302"/>
              </p:ext>
            </p:extLst>
          </p:nvPr>
        </p:nvGraphicFramePr>
        <p:xfrm>
          <a:off x="10544302" y="2359058"/>
          <a:ext cx="1414687" cy="1592580"/>
        </p:xfrm>
        <a:graphic>
          <a:graphicData uri="http://schemas.openxmlformats.org/drawingml/2006/table">
            <a:tbl>
              <a:tblPr firstRow="1" firstCol="1" bandRow="1">
                <a:tableStyleId>{3B4B98B0-60AC-42C2-AFA5-B58CD77FA1E5}</a:tableStyleId>
              </a:tblPr>
              <a:tblGrid>
                <a:gridCol w="1414687">
                  <a:extLst>
                    <a:ext uri="{9D8B030D-6E8A-4147-A177-3AD203B41FA5}">
                      <a16:colId xmlns:a16="http://schemas.microsoft.com/office/drawing/2014/main" val="750223766"/>
                    </a:ext>
                  </a:extLst>
                </a:gridCol>
              </a:tblGrid>
              <a:tr h="205846">
                <a:tc>
                  <a:txBody>
                    <a:bodyPr/>
                    <a:lstStyle/>
                    <a:p>
                      <a:pPr algn="ctr">
                        <a:lnSpc>
                          <a:spcPct val="150000"/>
                        </a:lnSpc>
                        <a:spcAft>
                          <a:spcPts val="0"/>
                        </a:spcAft>
                      </a:pP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59082652"/>
                  </a:ext>
                </a:extLst>
              </a:tr>
              <a:tr h="185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100" b="0" kern="1200" dirty="0" smtClean="0">
                          <a:solidFill>
                            <a:schemeClr val="bg2">
                              <a:lumMod val="10000"/>
                            </a:schemeClr>
                          </a:solidFill>
                          <a:effectLst/>
                          <a:latin typeface="Calibri" panose="020F0502020204030204" pitchFamily="34" charset="0"/>
                          <a:ea typeface="+mn-ea"/>
                          <a:cs typeface="Calibri" panose="020F0502020204030204" pitchFamily="34" charset="0"/>
                        </a:rPr>
                        <a:t>Instituciones financieras</a:t>
                      </a:r>
                    </a:p>
                  </a:txBody>
                  <a:tcPr marL="68580" marR="68580" marT="0" marB="0" anchor="ctr"/>
                </a:tc>
                <a:extLst>
                  <a:ext uri="{0D108BD9-81ED-4DB2-BD59-A6C34878D82A}">
                    <a16:rowId xmlns:a16="http://schemas.microsoft.com/office/drawing/2014/main" val="2208056462"/>
                  </a:ext>
                </a:extLst>
              </a:tr>
              <a:tr h="185922">
                <a:tc>
                  <a:txBody>
                    <a:bodyPr/>
                    <a:lstStyle/>
                    <a:p>
                      <a:pPr algn="ctr">
                        <a:lnSpc>
                          <a:spcPct val="150000"/>
                        </a:lnSpc>
                        <a:spcAft>
                          <a:spcPts val="0"/>
                        </a:spcAft>
                      </a:pPr>
                      <a:r>
                        <a:rPr lang="es-EC" sz="1100" b="0" kern="1200" dirty="0" smtClean="0">
                          <a:solidFill>
                            <a:schemeClr val="bg2">
                              <a:lumMod val="10000"/>
                            </a:schemeClr>
                          </a:solidFill>
                          <a:effectLst/>
                          <a:latin typeface="Calibri" panose="020F0502020204030204" pitchFamily="34" charset="0"/>
                          <a:ea typeface="+mn-ea"/>
                          <a:cs typeface="Calibri" panose="020F0502020204030204" pitchFamily="34" charset="0"/>
                        </a:rPr>
                        <a:t>Monto de crédito</a:t>
                      </a:r>
                      <a:endParaRPr lang="es-EC" sz="1100" b="0" kern="1200" dirty="0">
                        <a:solidFill>
                          <a:schemeClr val="bg2">
                            <a:lumMod val="10000"/>
                          </a:schemeClr>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2487966849"/>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Destino de crédito</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6514878"/>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Garantía</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64382954"/>
                  </a:ext>
                </a:extLst>
              </a:tr>
              <a:tr h="185922">
                <a:tc>
                  <a:txBody>
                    <a:bodyPr/>
                    <a:lstStyle/>
                    <a:p>
                      <a:pPr algn="ctr">
                        <a:lnSpc>
                          <a:spcPct val="150000"/>
                        </a:lnSpc>
                        <a:spcAft>
                          <a:spcPts val="0"/>
                        </a:spcAft>
                      </a:pPr>
                      <a:r>
                        <a:rPr lang="es-EC" sz="1100" b="0" dirty="0">
                          <a:solidFill>
                            <a:schemeClr val="bg2">
                              <a:lumMod val="10000"/>
                            </a:schemeClr>
                          </a:solidFill>
                          <a:effectLst/>
                          <a:latin typeface="Calibri" panose="020F0502020204030204" pitchFamily="34" charset="0"/>
                          <a:cs typeface="Calibri" panose="020F0502020204030204" pitchFamily="34" charset="0"/>
                        </a:rPr>
                        <a:t>Tiempo de crédito</a:t>
                      </a:r>
                      <a:endParaRPr lang="es-EC" sz="11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4412655"/>
                  </a:ext>
                </a:extLst>
              </a:tr>
            </a:tbl>
          </a:graphicData>
        </a:graphic>
      </p:graphicFrame>
      <p:sp>
        <p:nvSpPr>
          <p:cNvPr id="43" name="Rectángulo redondeado 42"/>
          <p:cNvSpPr/>
          <p:nvPr/>
        </p:nvSpPr>
        <p:spPr>
          <a:xfrm>
            <a:off x="7721778" y="2360824"/>
            <a:ext cx="4350091" cy="2923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05" y="992943"/>
            <a:ext cx="723463" cy="723463"/>
          </a:xfrm>
          <a:prstGeom prst="rect">
            <a:avLst/>
          </a:prstGeom>
        </p:spPr>
      </p:pic>
      <p:sp>
        <p:nvSpPr>
          <p:cNvPr id="47" name="CuadroTexto 46"/>
          <p:cNvSpPr txBox="1"/>
          <p:nvPr/>
        </p:nvSpPr>
        <p:spPr>
          <a:xfrm>
            <a:off x="1904099" y="2881676"/>
            <a:ext cx="4352217" cy="1384995"/>
          </a:xfrm>
          <a:prstGeom prst="rect">
            <a:avLst/>
          </a:prstGeom>
          <a:noFill/>
        </p:spPr>
        <p:txBody>
          <a:bodyPr wrap="none" rtlCol="0">
            <a:spAutoFit/>
          </a:bodyPr>
          <a:lstStyle/>
          <a:p>
            <a:r>
              <a:rPr lang="es-EC" sz="1400" dirty="0" smtClean="0">
                <a:solidFill>
                  <a:schemeClr val="bg2">
                    <a:lumMod val="10000"/>
                  </a:schemeClr>
                </a:solidFill>
                <a:latin typeface="Calibri" panose="020F0502020204030204" pitchFamily="34" charset="0"/>
                <a:cs typeface="Calibri" panose="020F0502020204030204" pitchFamily="34" charset="0"/>
              </a:rPr>
              <a:t>Encuesta Condiciones de Vida 2013-2014</a:t>
            </a:r>
          </a:p>
          <a:p>
            <a:pPr marL="285750" indent="-285750">
              <a:buFont typeface="Arial" panose="020B0604020202020204" pitchFamily="34" charset="0"/>
              <a:buChar char="•"/>
            </a:pPr>
            <a:r>
              <a:rPr lang="es-EC" sz="1400" dirty="0" smtClean="0">
                <a:solidFill>
                  <a:schemeClr val="bg2">
                    <a:lumMod val="10000"/>
                  </a:schemeClr>
                </a:solidFill>
                <a:latin typeface="Calibri" panose="020F0502020204030204" pitchFamily="34" charset="0"/>
                <a:cs typeface="Calibri" panose="020F0502020204030204" pitchFamily="34" charset="0"/>
              </a:rPr>
              <a:t>Depuración de base de datos</a:t>
            </a:r>
          </a:p>
          <a:p>
            <a:pPr marL="285750" indent="-285750">
              <a:buFont typeface="Arial" panose="020B0604020202020204" pitchFamily="34" charset="0"/>
              <a:buChar char="•"/>
            </a:pPr>
            <a:r>
              <a:rPr lang="es-EC" sz="1400" dirty="0" smtClean="0">
                <a:solidFill>
                  <a:schemeClr val="bg2">
                    <a:lumMod val="10000"/>
                  </a:schemeClr>
                </a:solidFill>
                <a:latin typeface="Calibri" panose="020F0502020204030204" pitchFamily="34" charset="0"/>
                <a:cs typeface="Calibri" panose="020F0502020204030204" pitchFamily="34" charset="0"/>
              </a:rPr>
              <a:t>Identificador </a:t>
            </a:r>
            <a:r>
              <a:rPr lang="es-EC" sz="1400" dirty="0">
                <a:solidFill>
                  <a:schemeClr val="bg2">
                    <a:lumMod val="10000"/>
                  </a:schemeClr>
                </a:solidFill>
                <a:latin typeface="Calibri" panose="020F0502020204030204" pitchFamily="34" charset="0"/>
                <a:cs typeface="Calibri" panose="020F0502020204030204" pitchFamily="34" charset="0"/>
              </a:rPr>
              <a:t>de los hogares la variable </a:t>
            </a:r>
            <a:r>
              <a:rPr lang="es-EC" sz="1400" b="1" dirty="0">
                <a:solidFill>
                  <a:schemeClr val="bg2">
                    <a:lumMod val="10000"/>
                  </a:schemeClr>
                </a:solidFill>
                <a:latin typeface="Calibri" panose="020F0502020204030204" pitchFamily="34" charset="0"/>
                <a:cs typeface="Calibri" panose="020F0502020204030204" pitchFamily="34" charset="0"/>
              </a:rPr>
              <a:t>IDENTIF_HOG</a:t>
            </a:r>
          </a:p>
          <a:p>
            <a:pPr marL="285750" indent="-285750">
              <a:buFont typeface="Arial" panose="020B0604020202020204" pitchFamily="34" charset="0"/>
              <a:buChar char="•"/>
            </a:pPr>
            <a:r>
              <a:rPr lang="es-EC" sz="1400" dirty="0" smtClean="0">
                <a:solidFill>
                  <a:schemeClr val="bg2">
                    <a:lumMod val="10000"/>
                  </a:schemeClr>
                </a:solidFill>
                <a:latin typeface="Calibri" panose="020F0502020204030204" pitchFamily="34" charset="0"/>
                <a:cs typeface="Calibri" panose="020F0502020204030204" pitchFamily="34" charset="0"/>
              </a:rPr>
              <a:t>28.970 </a:t>
            </a:r>
            <a:r>
              <a:rPr lang="es-EC" sz="1400" dirty="0">
                <a:solidFill>
                  <a:schemeClr val="bg2">
                    <a:lumMod val="10000"/>
                  </a:schemeClr>
                </a:solidFill>
                <a:latin typeface="Calibri" panose="020F0502020204030204" pitchFamily="34" charset="0"/>
                <a:cs typeface="Calibri" panose="020F0502020204030204" pitchFamily="34" charset="0"/>
              </a:rPr>
              <a:t>hogares </a:t>
            </a:r>
            <a:r>
              <a:rPr lang="es-EC" sz="1400" dirty="0" smtClean="0">
                <a:solidFill>
                  <a:schemeClr val="bg2">
                    <a:lumMod val="10000"/>
                  </a:schemeClr>
                </a:solidFill>
                <a:latin typeface="Calibri" panose="020F0502020204030204" pitchFamily="34" charset="0"/>
                <a:cs typeface="Calibri" panose="020F0502020204030204" pitchFamily="34" charset="0"/>
              </a:rPr>
              <a:t>ecuatorianos</a:t>
            </a:r>
          </a:p>
          <a:p>
            <a:pPr marL="285750" indent="-285750">
              <a:buFont typeface="Arial" panose="020B0604020202020204" pitchFamily="34" charset="0"/>
              <a:buChar char="•"/>
            </a:pPr>
            <a:r>
              <a:rPr lang="es-EC" sz="1400" dirty="0" smtClean="0">
                <a:solidFill>
                  <a:schemeClr val="bg2">
                    <a:lumMod val="10000"/>
                  </a:schemeClr>
                </a:solidFill>
                <a:latin typeface="Calibri" panose="020F0502020204030204" pitchFamily="34" charset="0"/>
                <a:cs typeface="Calibri" panose="020F0502020204030204" pitchFamily="34" charset="0"/>
              </a:rPr>
              <a:t>22.256 </a:t>
            </a:r>
            <a:r>
              <a:rPr lang="es-EC" sz="1400" dirty="0">
                <a:solidFill>
                  <a:schemeClr val="bg2">
                    <a:lumMod val="10000"/>
                  </a:schemeClr>
                </a:solidFill>
                <a:latin typeface="Calibri" panose="020F0502020204030204" pitchFamily="34" charset="0"/>
                <a:cs typeface="Calibri" panose="020F0502020204030204" pitchFamily="34" charset="0"/>
              </a:rPr>
              <a:t>hogares </a:t>
            </a:r>
            <a:r>
              <a:rPr lang="es-EC" sz="1400" dirty="0" smtClean="0">
                <a:solidFill>
                  <a:schemeClr val="bg2">
                    <a:lumMod val="10000"/>
                  </a:schemeClr>
                </a:solidFill>
                <a:latin typeface="Calibri" panose="020F0502020204030204" pitchFamily="34" charset="0"/>
                <a:cs typeface="Calibri" panose="020F0502020204030204" pitchFamily="34" charset="0"/>
              </a:rPr>
              <a:t>ecuatorianos</a:t>
            </a:r>
          </a:p>
          <a:p>
            <a:pPr marL="285750" indent="-285750">
              <a:buFont typeface="Arial" panose="020B0604020202020204" pitchFamily="34" charset="0"/>
              <a:buChar char="•"/>
            </a:pPr>
            <a:r>
              <a:rPr lang="es-EC" sz="1400" dirty="0" smtClean="0">
                <a:solidFill>
                  <a:schemeClr val="bg2">
                    <a:lumMod val="10000"/>
                  </a:schemeClr>
                </a:solidFill>
                <a:latin typeface="Calibri" panose="020F0502020204030204" pitchFamily="34" charset="0"/>
                <a:cs typeface="Calibri" panose="020F0502020204030204" pitchFamily="34" charset="0"/>
              </a:rPr>
              <a:t>Recodificación de variables</a:t>
            </a:r>
            <a:endParaRPr lang="es-EC" sz="1400" dirty="0">
              <a:solidFill>
                <a:schemeClr val="bg2">
                  <a:lumMod val="10000"/>
                </a:schemeClr>
              </a:solidFill>
              <a:latin typeface="Calibri" panose="020F0502020204030204" pitchFamily="34" charset="0"/>
              <a:cs typeface="Calibri" panose="020F0502020204030204" pitchFamily="34" charset="0"/>
            </a:endParaRPr>
          </a:p>
        </p:txBody>
      </p:sp>
      <p:pic>
        <p:nvPicPr>
          <p:cNvPr id="48" name="Imagen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91" y="2268152"/>
            <a:ext cx="1472893" cy="465089"/>
          </a:xfrm>
          <a:prstGeom prst="rect">
            <a:avLst/>
          </a:prstGeom>
        </p:spPr>
      </p:pic>
      <p:pic>
        <p:nvPicPr>
          <p:cNvPr id="49" name="Imagen 48"/>
          <p:cNvPicPr>
            <a:picLocks noChangeAspect="1"/>
          </p:cNvPicPr>
          <p:nvPr/>
        </p:nvPicPr>
        <p:blipFill rotWithShape="1">
          <a:blip r:embed="rId5">
            <a:extLst>
              <a:ext uri="{28A0092B-C50C-407E-A947-70E740481C1C}">
                <a14:useLocalDpi xmlns:a14="http://schemas.microsoft.com/office/drawing/2010/main" val="0"/>
              </a:ext>
            </a:extLst>
          </a:blip>
          <a:srcRect t="19144" b="19144"/>
          <a:stretch/>
        </p:blipFill>
        <p:spPr>
          <a:xfrm>
            <a:off x="200604" y="3089241"/>
            <a:ext cx="1312828" cy="810191"/>
          </a:xfrm>
          <a:prstGeom prst="rect">
            <a:avLst/>
          </a:prstGeom>
        </p:spPr>
      </p:pic>
      <p:sp>
        <p:nvSpPr>
          <p:cNvPr id="50" name="CuadroTexto 49"/>
          <p:cNvSpPr txBox="1"/>
          <p:nvPr/>
        </p:nvSpPr>
        <p:spPr>
          <a:xfrm>
            <a:off x="1904099" y="1643372"/>
            <a:ext cx="3502964" cy="523220"/>
          </a:xfrm>
          <a:prstGeom prst="rect">
            <a:avLst/>
          </a:prstGeom>
          <a:noFill/>
        </p:spPr>
        <p:txBody>
          <a:bodyPr wrap="square" rtlCol="0">
            <a:spAutoFit/>
          </a:bodyPr>
          <a:lstStyle/>
          <a:p>
            <a:pPr marL="285750" indent="-285750">
              <a:buFont typeface="Arial" panose="020B0604020202020204" pitchFamily="34" charset="0"/>
              <a:buChar char="•"/>
            </a:pPr>
            <a:r>
              <a:rPr lang="es-EC" sz="1400" dirty="0" smtClean="0">
                <a:solidFill>
                  <a:schemeClr val="bg2">
                    <a:lumMod val="10000"/>
                  </a:schemeClr>
                </a:solidFill>
                <a:latin typeface="Calibri" panose="020F0502020204030204" pitchFamily="34" charset="0"/>
                <a:cs typeface="Calibri" panose="020F0502020204030204" pitchFamily="34" charset="0"/>
              </a:rPr>
              <a:t>Instituciones financieras privadas, públicas y </a:t>
            </a:r>
            <a:r>
              <a:rPr lang="es-EC" sz="1400" dirty="0" err="1" smtClean="0">
                <a:solidFill>
                  <a:schemeClr val="bg2">
                    <a:lumMod val="10000"/>
                  </a:schemeClr>
                </a:solidFill>
                <a:latin typeface="Calibri" panose="020F0502020204030204" pitchFamily="34" charset="0"/>
                <a:cs typeface="Calibri" panose="020F0502020204030204" pitchFamily="34" charset="0"/>
              </a:rPr>
              <a:t>COACs</a:t>
            </a:r>
            <a:endParaRPr lang="es-EC" sz="1400" dirty="0" smtClean="0">
              <a:solidFill>
                <a:schemeClr val="bg2">
                  <a:lumMod val="10000"/>
                </a:schemeClr>
              </a:solidFill>
              <a:latin typeface="Calibri" panose="020F0502020204030204" pitchFamily="34" charset="0"/>
              <a:cs typeface="Calibri" panose="020F0502020204030204" pitchFamily="34" charset="0"/>
            </a:endParaRPr>
          </a:p>
        </p:txBody>
      </p:sp>
      <p:sp>
        <p:nvSpPr>
          <p:cNvPr id="51" name="Freeform 24"/>
          <p:cNvSpPr/>
          <p:nvPr/>
        </p:nvSpPr>
        <p:spPr>
          <a:xfrm flipH="1">
            <a:off x="1612084" y="4983847"/>
            <a:ext cx="5387158" cy="50800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bg2">
                  <a:lumMod val="10000"/>
                </a:schemeClr>
              </a:solidFill>
              <a:latin typeface="Calibri" panose="020F0502020204030204" pitchFamily="34" charset="0"/>
              <a:ea typeface="Open Sans" panose="020B0606030504020204" pitchFamily="34" charset="0"/>
              <a:cs typeface="Open Sans" panose="020B0606030504020204" pitchFamily="34" charset="0"/>
            </a:endParaRPr>
          </a:p>
        </p:txBody>
      </p:sp>
      <p:sp>
        <p:nvSpPr>
          <p:cNvPr id="52" name="Freeform 24"/>
          <p:cNvSpPr/>
          <p:nvPr/>
        </p:nvSpPr>
        <p:spPr>
          <a:xfrm flipH="1">
            <a:off x="1612084" y="5635494"/>
            <a:ext cx="5387158" cy="484898"/>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bg2">
                  <a:lumMod val="10000"/>
                </a:schemeClr>
              </a:solidFill>
              <a:latin typeface="Calibri" panose="020F0502020204030204" pitchFamily="34" charset="0"/>
              <a:ea typeface="Open Sans" panose="020B0606030504020204" pitchFamily="34" charset="0"/>
              <a:cs typeface="Open Sans" panose="020B0606030504020204" pitchFamily="34" charset="0"/>
            </a:endParaRPr>
          </a:p>
        </p:txBody>
      </p:sp>
      <p:sp>
        <p:nvSpPr>
          <p:cNvPr id="53" name="Oval 30"/>
          <p:cNvSpPr/>
          <p:nvPr/>
        </p:nvSpPr>
        <p:spPr>
          <a:xfrm flipH="1">
            <a:off x="6101925" y="4976939"/>
            <a:ext cx="545642" cy="514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chemeClr val="bg1"/>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54" name="Oval 30"/>
          <p:cNvSpPr/>
          <p:nvPr/>
        </p:nvSpPr>
        <p:spPr>
          <a:xfrm flipH="1">
            <a:off x="6089943" y="5647815"/>
            <a:ext cx="545642" cy="487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chemeClr val="bg1"/>
                </a:solidFill>
                <a:latin typeface="Calibri" panose="020F0502020204030204" pitchFamily="34" charset="0"/>
                <a:ea typeface="Open Sans" panose="020B0606030504020204" pitchFamily="34" charset="0"/>
                <a:cs typeface="Open Sans" panose="020B0606030504020204" pitchFamily="34" charset="0"/>
              </a:rPr>
              <a:t>6</a:t>
            </a:r>
            <a:endParaRPr lang="en-US" sz="2100" b="1"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p:txBody>
      </p:sp>
      <p:sp>
        <p:nvSpPr>
          <p:cNvPr id="56" name="TextBox 23"/>
          <p:cNvSpPr txBox="1"/>
          <p:nvPr/>
        </p:nvSpPr>
        <p:spPr>
          <a:xfrm>
            <a:off x="1746788" y="5065119"/>
            <a:ext cx="3280925" cy="338554"/>
          </a:xfrm>
          <a:prstGeom prst="rect">
            <a:avLst/>
          </a:prstGeom>
          <a:noFill/>
        </p:spPr>
        <p:txBody>
          <a:bodyPr wrap="square" rtlCol="0" anchor="ctr">
            <a:spAutoFit/>
          </a:bodyPr>
          <a:lstStyle/>
          <a:p>
            <a:pPr lvl="0" algn="ctr"/>
            <a:r>
              <a:rPr lang="es-ES" sz="1600" dirty="0" smtClean="0">
                <a:solidFill>
                  <a:schemeClr val="bg2">
                    <a:lumMod val="10000"/>
                  </a:schemeClr>
                </a:solidFill>
              </a:rPr>
              <a:t>Análisis Factorial</a:t>
            </a:r>
            <a:endParaRPr lang="es-ES" sz="1600" dirty="0">
              <a:solidFill>
                <a:schemeClr val="bg2">
                  <a:lumMod val="10000"/>
                </a:schemeClr>
              </a:solidFill>
            </a:endParaRPr>
          </a:p>
        </p:txBody>
      </p:sp>
      <p:sp>
        <p:nvSpPr>
          <p:cNvPr id="57" name="TextBox 23"/>
          <p:cNvSpPr txBox="1"/>
          <p:nvPr/>
        </p:nvSpPr>
        <p:spPr>
          <a:xfrm>
            <a:off x="1765434" y="5699923"/>
            <a:ext cx="3280925" cy="338554"/>
          </a:xfrm>
          <a:prstGeom prst="rect">
            <a:avLst/>
          </a:prstGeom>
          <a:noFill/>
        </p:spPr>
        <p:txBody>
          <a:bodyPr wrap="square" rtlCol="0" anchor="ctr">
            <a:spAutoFit/>
          </a:bodyPr>
          <a:lstStyle/>
          <a:p>
            <a:pPr lvl="0" algn="ctr"/>
            <a:r>
              <a:rPr lang="es-ES" sz="1600" dirty="0" smtClean="0">
                <a:solidFill>
                  <a:schemeClr val="bg2">
                    <a:lumMod val="10000"/>
                  </a:schemeClr>
                </a:solidFill>
              </a:rPr>
              <a:t>Regresión Lineal Múltiple</a:t>
            </a:r>
            <a:endParaRPr lang="es-ES" sz="1600" dirty="0">
              <a:solidFill>
                <a:schemeClr val="bg2">
                  <a:lumMod val="10000"/>
                </a:schemeClr>
              </a:solidFill>
            </a:endParaRPr>
          </a:p>
        </p:txBody>
      </p:sp>
      <p:pic>
        <p:nvPicPr>
          <p:cNvPr id="58" name="Imagen 57"/>
          <p:cNvPicPr>
            <a:picLocks noChangeAspect="1"/>
          </p:cNvPicPr>
          <p:nvPr/>
        </p:nvPicPr>
        <p:blipFill rotWithShape="1">
          <a:blip r:embed="rId6" cstate="print">
            <a:extLst>
              <a:ext uri="{28A0092B-C50C-407E-A947-70E740481C1C}">
                <a14:useLocalDpi xmlns:a14="http://schemas.microsoft.com/office/drawing/2010/main" val="0"/>
              </a:ext>
            </a:extLst>
          </a:blip>
          <a:srcRect t="4866" b="14539"/>
          <a:stretch/>
        </p:blipFill>
        <p:spPr>
          <a:xfrm>
            <a:off x="113267" y="4458910"/>
            <a:ext cx="1376934" cy="1176584"/>
          </a:xfrm>
          <a:prstGeom prst="rect">
            <a:avLst/>
          </a:prstGeom>
        </p:spPr>
      </p:pic>
    </p:spTree>
    <p:extLst>
      <p:ext uri="{BB962C8B-B14F-4D97-AF65-F5344CB8AC3E}">
        <p14:creationId xmlns:p14="http://schemas.microsoft.com/office/powerpoint/2010/main" val="25889273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03118" y="116632"/>
            <a:ext cx="7344816" cy="400110"/>
          </a:xfrm>
          <a:prstGeom prst="rect">
            <a:avLst/>
          </a:prstGeom>
        </p:spPr>
        <p:txBody>
          <a:bodyPr wrap="square">
            <a:spAutoFit/>
          </a:bodyPr>
          <a:lstStyle/>
          <a:p>
            <a:pPr algn="ctr"/>
            <a:r>
              <a:rPr lang="es-ES" sz="2000" b="1" dirty="0">
                <a:solidFill>
                  <a:srgbClr val="000000"/>
                </a:solidFill>
                <a:latin typeface="Calibri" panose="020F0502020204030204" pitchFamily="34" charset="0"/>
                <a:cs typeface="Calibri" panose="020F0502020204030204" pitchFamily="34" charset="0"/>
              </a:rPr>
              <a:t>DETERMINANTES DEL ACCESO AL CRÉDITO EN EL ECUADOR</a:t>
            </a:r>
          </a:p>
        </p:txBody>
      </p:sp>
      <p:grpSp>
        <p:nvGrpSpPr>
          <p:cNvPr id="3" name="Grupo 2"/>
          <p:cNvGrpSpPr/>
          <p:nvPr/>
        </p:nvGrpSpPr>
        <p:grpSpPr>
          <a:xfrm>
            <a:off x="190550" y="188640"/>
            <a:ext cx="3008849" cy="720080"/>
            <a:chOff x="190878" y="167228"/>
            <a:chExt cx="3271311" cy="830939"/>
          </a:xfrm>
        </p:grpSpPr>
        <p:grpSp>
          <p:nvGrpSpPr>
            <p:cNvPr id="4" name="Group 17"/>
            <p:cNvGrpSpPr/>
            <p:nvPr/>
          </p:nvGrpSpPr>
          <p:grpSpPr>
            <a:xfrm>
              <a:off x="201809" y="167228"/>
              <a:ext cx="3176865" cy="830939"/>
              <a:chOff x="1506828" y="650383"/>
              <a:chExt cx="9195515" cy="2215166"/>
            </a:xfrm>
          </p:grpSpPr>
          <p:sp>
            <p:nvSpPr>
              <p:cNvPr id="7" name="Freeform 19"/>
              <p:cNvSpPr/>
              <p:nvPr/>
            </p:nvSpPr>
            <p:spPr>
              <a:xfrm>
                <a:off x="1506828" y="650383"/>
                <a:ext cx="9195515" cy="2215166"/>
              </a:xfrm>
              <a:prstGeom prst="homePlat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Calibri" panose="020F0502020204030204" pitchFamily="34" charset="0"/>
                </a:endParaRPr>
              </a:p>
            </p:txBody>
          </p:sp>
          <p:sp>
            <p:nvSpPr>
              <p:cNvPr id="8" name="Oval 20"/>
              <p:cNvSpPr/>
              <p:nvPr/>
            </p:nvSpPr>
            <p:spPr>
              <a:xfrm>
                <a:off x="1717486" y="804929"/>
                <a:ext cx="3156855" cy="190607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5" name="TextBox 18"/>
            <p:cNvSpPr txBox="1"/>
            <p:nvPr/>
          </p:nvSpPr>
          <p:spPr>
            <a:xfrm>
              <a:off x="1036205" y="342538"/>
              <a:ext cx="2425984" cy="426192"/>
            </a:xfrm>
            <a:prstGeom prst="homePlate">
              <a:avLst/>
            </a:prstGeom>
            <a:noFill/>
          </p:spPr>
          <p:txBody>
            <a:bodyPr wrap="square" rtlCol="0" anchor="ctr">
              <a:spAutoFit/>
            </a:bodyPr>
            <a:lstStyle/>
            <a:p>
              <a:pPr lvl="0" algn="ctr"/>
              <a:r>
                <a:rPr lang="en-US" b="1" dirty="0" smtClean="0">
                  <a:solidFill>
                    <a:prstClr val="white"/>
                  </a:solidFill>
                  <a:latin typeface="Calibri" panose="020F0502020204030204" pitchFamily="34" charset="0"/>
                  <a:cs typeface="Calibri" panose="020F0502020204030204" pitchFamily="34" charset="0"/>
                </a:rPr>
                <a:t>RESULTADOS</a:t>
              </a:r>
              <a:endParaRPr lang="en-US" b="1" dirty="0">
                <a:solidFill>
                  <a:prstClr val="white"/>
                </a:solidFill>
                <a:latin typeface="Calibri" panose="020F0502020204030204" pitchFamily="34" charset="0"/>
                <a:cs typeface="Calibri" panose="020F0502020204030204" pitchFamily="34" charset="0"/>
              </a:endParaRPr>
            </a:p>
          </p:txBody>
        </p:sp>
        <p:sp>
          <p:nvSpPr>
            <p:cNvPr id="6" name="CuadroTexto 5"/>
            <p:cNvSpPr txBox="1"/>
            <p:nvPr/>
          </p:nvSpPr>
          <p:spPr>
            <a:xfrm>
              <a:off x="190878" y="383167"/>
              <a:ext cx="1174339" cy="426192"/>
            </a:xfrm>
            <a:prstGeom prst="homePlate">
              <a:avLst/>
            </a:prstGeom>
            <a:noFill/>
          </p:spPr>
          <p:txBody>
            <a:bodyPr wrap="square" rtlCol="0">
              <a:spAutoFit/>
            </a:bodyPr>
            <a:lstStyle/>
            <a:p>
              <a:pPr algn="ctr"/>
              <a:r>
                <a:rPr lang="es-ES" b="1" dirty="0" smtClean="0">
                  <a:solidFill>
                    <a:schemeClr val="bg2">
                      <a:lumMod val="10000"/>
                    </a:schemeClr>
                  </a:solidFill>
                  <a:latin typeface="Calibri" panose="020F0502020204030204" pitchFamily="34" charset="0"/>
                  <a:cs typeface="Calibri" panose="020F0502020204030204" pitchFamily="34" charset="0"/>
                </a:rPr>
                <a:t>CAP. IV</a:t>
              </a:r>
              <a:endParaRPr lang="es-ES" b="1" dirty="0">
                <a:solidFill>
                  <a:schemeClr val="bg2">
                    <a:lumMod val="10000"/>
                  </a:schemeClr>
                </a:solidFill>
                <a:latin typeface="Calibri" panose="020F0502020204030204" pitchFamily="34" charset="0"/>
                <a:cs typeface="Calibri" panose="020F0502020204030204" pitchFamily="34" charset="0"/>
              </a:endParaRPr>
            </a:p>
          </p:txBody>
        </p:sp>
      </p:grpSp>
      <p:graphicFrame>
        <p:nvGraphicFramePr>
          <p:cNvPr id="10" name="Tabla 9"/>
          <p:cNvGraphicFramePr>
            <a:graphicFrameLocks noGrp="1"/>
          </p:cNvGraphicFramePr>
          <p:nvPr>
            <p:extLst>
              <p:ext uri="{D42A27DB-BD31-4B8C-83A1-F6EECF244321}">
                <p14:modId xmlns:p14="http://schemas.microsoft.com/office/powerpoint/2010/main" val="172476763"/>
              </p:ext>
            </p:extLst>
          </p:nvPr>
        </p:nvGraphicFramePr>
        <p:xfrm>
          <a:off x="478582" y="1628800"/>
          <a:ext cx="11233248" cy="2365058"/>
        </p:xfrm>
        <a:graphic>
          <a:graphicData uri="http://schemas.openxmlformats.org/drawingml/2006/table">
            <a:tbl>
              <a:tblPr firstRow="1" firstCol="1" bandRow="1">
                <a:tableStyleId>{5940675A-B579-460E-94D1-54222C63F5DA}</a:tableStyleId>
              </a:tblPr>
              <a:tblGrid>
                <a:gridCol w="1445348">
                  <a:extLst>
                    <a:ext uri="{9D8B030D-6E8A-4147-A177-3AD203B41FA5}">
                      <a16:colId xmlns:a16="http://schemas.microsoft.com/office/drawing/2014/main" val="3857390964"/>
                    </a:ext>
                  </a:extLst>
                </a:gridCol>
                <a:gridCol w="625614">
                  <a:extLst>
                    <a:ext uri="{9D8B030D-6E8A-4147-A177-3AD203B41FA5}">
                      <a16:colId xmlns:a16="http://schemas.microsoft.com/office/drawing/2014/main" val="2522171793"/>
                    </a:ext>
                  </a:extLst>
                </a:gridCol>
                <a:gridCol w="841700">
                  <a:extLst>
                    <a:ext uri="{9D8B030D-6E8A-4147-A177-3AD203B41FA5}">
                      <a16:colId xmlns:a16="http://schemas.microsoft.com/office/drawing/2014/main" val="654705149"/>
                    </a:ext>
                  </a:extLst>
                </a:gridCol>
                <a:gridCol w="747150">
                  <a:extLst>
                    <a:ext uri="{9D8B030D-6E8A-4147-A177-3AD203B41FA5}">
                      <a16:colId xmlns:a16="http://schemas.microsoft.com/office/drawing/2014/main" val="3081357781"/>
                    </a:ext>
                  </a:extLst>
                </a:gridCol>
                <a:gridCol w="953311">
                  <a:extLst>
                    <a:ext uri="{9D8B030D-6E8A-4147-A177-3AD203B41FA5}">
                      <a16:colId xmlns:a16="http://schemas.microsoft.com/office/drawing/2014/main" val="718959382"/>
                    </a:ext>
                  </a:extLst>
                </a:gridCol>
                <a:gridCol w="794426">
                  <a:extLst>
                    <a:ext uri="{9D8B030D-6E8A-4147-A177-3AD203B41FA5}">
                      <a16:colId xmlns:a16="http://schemas.microsoft.com/office/drawing/2014/main" val="4068381141"/>
                    </a:ext>
                  </a:extLst>
                </a:gridCol>
                <a:gridCol w="635540">
                  <a:extLst>
                    <a:ext uri="{9D8B030D-6E8A-4147-A177-3AD203B41FA5}">
                      <a16:colId xmlns:a16="http://schemas.microsoft.com/office/drawing/2014/main" val="1080511778"/>
                    </a:ext>
                  </a:extLst>
                </a:gridCol>
                <a:gridCol w="714982">
                  <a:extLst>
                    <a:ext uri="{9D8B030D-6E8A-4147-A177-3AD203B41FA5}">
                      <a16:colId xmlns:a16="http://schemas.microsoft.com/office/drawing/2014/main" val="2113207854"/>
                    </a:ext>
                  </a:extLst>
                </a:gridCol>
                <a:gridCol w="1191637">
                  <a:extLst>
                    <a:ext uri="{9D8B030D-6E8A-4147-A177-3AD203B41FA5}">
                      <a16:colId xmlns:a16="http://schemas.microsoft.com/office/drawing/2014/main" val="3687455600"/>
                    </a:ext>
                  </a:extLst>
                </a:gridCol>
                <a:gridCol w="746917">
                  <a:extLst>
                    <a:ext uri="{9D8B030D-6E8A-4147-A177-3AD203B41FA5}">
                      <a16:colId xmlns:a16="http://schemas.microsoft.com/office/drawing/2014/main" val="2929895112"/>
                    </a:ext>
                  </a:extLst>
                </a:gridCol>
                <a:gridCol w="875113">
                  <a:extLst>
                    <a:ext uri="{9D8B030D-6E8A-4147-A177-3AD203B41FA5}">
                      <a16:colId xmlns:a16="http://schemas.microsoft.com/office/drawing/2014/main" val="1273255605"/>
                    </a:ext>
                  </a:extLst>
                </a:gridCol>
                <a:gridCol w="929701">
                  <a:extLst>
                    <a:ext uri="{9D8B030D-6E8A-4147-A177-3AD203B41FA5}">
                      <a16:colId xmlns:a16="http://schemas.microsoft.com/office/drawing/2014/main" val="2222237382"/>
                    </a:ext>
                  </a:extLst>
                </a:gridCol>
                <a:gridCol w="731809">
                  <a:extLst>
                    <a:ext uri="{9D8B030D-6E8A-4147-A177-3AD203B41FA5}">
                      <a16:colId xmlns:a16="http://schemas.microsoft.com/office/drawing/2014/main" val="2133028978"/>
                    </a:ext>
                  </a:extLst>
                </a:gridCol>
              </a:tblGrid>
              <a:tr h="978370">
                <a:tc gridSpan="2">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Tipo de Entidad Financiera</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Ingreso</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Gastos</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Estabilidad Laboral</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Ser cliente</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Garantía</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Estado Civil</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Dependientes</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Edad</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Historial Crediticio</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Remesas consecutivas</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200" b="1" dirty="0">
                          <a:solidFill>
                            <a:schemeClr val="bg2">
                              <a:lumMod val="10000"/>
                            </a:schemeClr>
                          </a:solidFill>
                          <a:effectLst/>
                          <a:latin typeface="Calibri" panose="020F0502020204030204" pitchFamily="34" charset="0"/>
                          <a:cs typeface="Calibri" panose="020F0502020204030204" pitchFamily="34" charset="0"/>
                        </a:rPr>
                        <a:t>Tipo de vivienda</a:t>
                      </a:r>
                      <a:endParaRPr lang="es-EC" sz="12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238178"/>
                  </a:ext>
                </a:extLst>
              </a:tr>
              <a:tr h="213083">
                <a:tc rowSpan="2">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Banco del Sector Privado</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A</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2751226"/>
                  </a:ext>
                </a:extLst>
              </a:tr>
              <a:tr h="236778">
                <a:tc vMerge="1">
                  <a:txBody>
                    <a:bodyPr/>
                    <a:lstStyle/>
                    <a:p>
                      <a:endParaRPr lang="es-EC"/>
                    </a:p>
                  </a:txBody>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B</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 </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endParaRPr lang="es-EC" sz="1400">
                        <a:solidFill>
                          <a:schemeClr val="bg2">
                            <a:lumMod val="10000"/>
                          </a:schemeClr>
                        </a:solidFill>
                        <a:effectLst/>
                        <a:latin typeface="Calibri" panose="020F0502020204030204" pitchFamily="34" charset="0"/>
                        <a:cs typeface="Calibri" panose="020F0502020204030204" pitchFamily="34" charset="0"/>
                      </a:endParaRPr>
                    </a:p>
                  </a:txBody>
                  <a:tcPr marL="39779" marR="39779"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6067492"/>
                  </a:ext>
                </a:extLst>
              </a:tr>
              <a:tr h="213083">
                <a:tc rowSpan="2">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Bancos del Sector Público</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A</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 </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 </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7847059"/>
                  </a:ext>
                </a:extLst>
              </a:tr>
              <a:tr h="213083">
                <a:tc vMerge="1">
                  <a:txBody>
                    <a:bodyPr/>
                    <a:lstStyle/>
                    <a:p>
                      <a:endParaRPr lang="es-EC"/>
                    </a:p>
                  </a:txBody>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B</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 </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 </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5846826"/>
                  </a:ext>
                </a:extLst>
              </a:tr>
              <a:tr h="213083">
                <a:tc rowSpan="2">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Cooperativas de Ahorro y Crédito</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A</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 </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518659"/>
                  </a:ext>
                </a:extLst>
              </a:tr>
              <a:tr h="236778">
                <a:tc vMerge="1">
                  <a:txBody>
                    <a:bodyPr/>
                    <a:lstStyle/>
                    <a:p>
                      <a:endParaRPr lang="es-EC"/>
                    </a:p>
                  </a:txBody>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B</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 </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a:solidFill>
                            <a:schemeClr val="bg2">
                              <a:lumMod val="10000"/>
                            </a:schemeClr>
                          </a:solidFill>
                          <a:effectLst/>
                          <a:latin typeface="Calibri" panose="020F0502020204030204" pitchFamily="34" charset="0"/>
                          <a:cs typeface="Calibri" panose="020F0502020204030204" pitchFamily="34" charset="0"/>
                        </a:rPr>
                        <a:t>x</a:t>
                      </a:r>
                      <a:endParaRPr lang="es-EC" sz="14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400" dirty="0">
                          <a:solidFill>
                            <a:schemeClr val="bg2">
                              <a:lumMod val="10000"/>
                            </a:schemeClr>
                          </a:solidFill>
                          <a:effectLst/>
                          <a:latin typeface="Calibri" panose="020F0502020204030204" pitchFamily="34" charset="0"/>
                          <a:cs typeface="Calibri" panose="020F0502020204030204" pitchFamily="34" charset="0"/>
                        </a:rPr>
                        <a:t>x</a:t>
                      </a:r>
                      <a:endPar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9779" marR="39779"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endParaRPr lang="es-EC" sz="1400" dirty="0">
                        <a:solidFill>
                          <a:schemeClr val="bg2">
                            <a:lumMod val="10000"/>
                          </a:schemeClr>
                        </a:solidFill>
                        <a:effectLst/>
                        <a:latin typeface="Calibri" panose="020F0502020204030204" pitchFamily="34" charset="0"/>
                        <a:cs typeface="Calibri" panose="020F0502020204030204" pitchFamily="34" charset="0"/>
                      </a:endParaRPr>
                    </a:p>
                  </a:txBody>
                  <a:tcPr marL="39779" marR="39779"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920675"/>
                  </a:ext>
                </a:extLst>
              </a:tr>
            </a:tbl>
          </a:graphicData>
        </a:graphic>
      </p:graphicFrame>
      <p:sp>
        <p:nvSpPr>
          <p:cNvPr id="12" name="CuadroTexto 11"/>
          <p:cNvSpPr txBox="1"/>
          <p:nvPr/>
        </p:nvSpPr>
        <p:spPr>
          <a:xfrm>
            <a:off x="658602" y="4466975"/>
            <a:ext cx="10873208" cy="830997"/>
          </a:xfrm>
          <a:prstGeom prst="rect">
            <a:avLst/>
          </a:prstGeom>
          <a:noFill/>
        </p:spPr>
        <p:txBody>
          <a:bodyPr wrap="square" rtlCol="0">
            <a:spAutoFit/>
          </a:bodyPr>
          <a:lstStyle/>
          <a:p>
            <a:pPr algn="just"/>
            <a:r>
              <a:rPr lang="es-EC" sz="1600" dirty="0">
                <a:solidFill>
                  <a:schemeClr val="bg2">
                    <a:lumMod val="10000"/>
                  </a:schemeClr>
                </a:solidFill>
                <a:latin typeface="Calibri" panose="020F0502020204030204" pitchFamily="34" charset="0"/>
                <a:cs typeface="Calibri" panose="020F0502020204030204" pitchFamily="34" charset="0"/>
              </a:rPr>
              <a:t>No obstante, en todas las instituciones financieras analizan la capacidad máxima de endeudamiento y capacidad de pago, esto es </a:t>
            </a:r>
            <a:r>
              <a:rPr lang="es-EC" sz="1600" dirty="0" smtClean="0">
                <a:solidFill>
                  <a:schemeClr val="bg2">
                    <a:lumMod val="10000"/>
                  </a:schemeClr>
                </a:solidFill>
                <a:latin typeface="Calibri" panose="020F0502020204030204" pitchFamily="34" charset="0"/>
                <a:cs typeface="Calibri" panose="020F0502020204030204" pitchFamily="34" charset="0"/>
              </a:rPr>
              <a:t>considerado </a:t>
            </a:r>
            <a:r>
              <a:rPr lang="es-EC" sz="1600" dirty="0">
                <a:solidFill>
                  <a:schemeClr val="bg2">
                    <a:lumMod val="10000"/>
                  </a:schemeClr>
                </a:solidFill>
                <a:latin typeface="Calibri" panose="020F0502020204030204" pitchFamily="34" charset="0"/>
                <a:cs typeface="Calibri" panose="020F0502020204030204" pitchFamily="34" charset="0"/>
              </a:rPr>
              <a:t>a partir de sus ingresos en el cual se puede comprometer los ingresos al pago de la deuda desde el 35% en unas instituciones hasta 60% en otras instituciones.</a:t>
            </a:r>
            <a:endParaRPr lang="es-EC" sz="2000" b="1" dirty="0">
              <a:solidFill>
                <a:schemeClr val="bg2">
                  <a:lumMod val="10000"/>
                </a:schemeClr>
              </a:solidFill>
              <a:latin typeface="Calibri" panose="020F0502020204030204" pitchFamily="34" charset="0"/>
              <a:cs typeface="Calibri" panose="020F0502020204030204" pitchFamily="34" charset="0"/>
            </a:endParaRPr>
          </a:p>
        </p:txBody>
      </p:sp>
      <p:sp>
        <p:nvSpPr>
          <p:cNvPr id="11" name="CuadroTexto 10"/>
          <p:cNvSpPr txBox="1"/>
          <p:nvPr/>
        </p:nvSpPr>
        <p:spPr>
          <a:xfrm>
            <a:off x="5015086" y="924850"/>
            <a:ext cx="1880708" cy="461665"/>
          </a:xfrm>
          <a:prstGeom prst="rect">
            <a:avLst/>
          </a:prstGeom>
          <a:noFill/>
        </p:spPr>
        <p:txBody>
          <a:bodyPr wrap="none" rtlCol="0">
            <a:spAutoFit/>
          </a:bodyPr>
          <a:lstStyle/>
          <a:p>
            <a:r>
              <a:rPr lang="es-EC" sz="2400" b="1" dirty="0" smtClean="0">
                <a:solidFill>
                  <a:schemeClr val="accent2"/>
                </a:solidFill>
                <a:latin typeface="Calibri" panose="020F0502020204030204" pitchFamily="34" charset="0"/>
                <a:cs typeface="Calibri" panose="020F0502020204030204" pitchFamily="34" charset="0"/>
              </a:rPr>
              <a:t>ENTREVISTAS</a:t>
            </a:r>
            <a:endParaRPr lang="es-EC" sz="24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8842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7620</TotalTime>
  <Words>3796</Words>
  <Application>Microsoft Office PowerPoint</Application>
  <PresentationFormat>Personalizado</PresentationFormat>
  <Paragraphs>1145</Paragraphs>
  <Slides>32</Slides>
  <Notes>32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3" baseType="lpstr">
      <vt:lpstr>Arial</vt:lpstr>
      <vt:lpstr>Calibri</vt:lpstr>
      <vt:lpstr>Calibri Light</vt:lpstr>
      <vt:lpstr>Cambria Math</vt:lpstr>
      <vt:lpstr>Gill Sans</vt:lpstr>
      <vt:lpstr>Helvetica</vt:lpstr>
      <vt:lpstr>Open Sans</vt:lpstr>
      <vt:lpstr>Times New Roman</vt:lpstr>
      <vt:lpstr>Wingdings</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NATHALI MEJIA</dc:creator>
  <cp:lastModifiedBy>Nathali Mejia</cp:lastModifiedBy>
  <cp:revision>625</cp:revision>
  <dcterms:created xsi:type="dcterms:W3CDTF">2018-06-18T02:07:28Z</dcterms:created>
  <dcterms:modified xsi:type="dcterms:W3CDTF">2019-07-23T19:04:56Z</dcterms:modified>
</cp:coreProperties>
</file>