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35"/>
  </p:notesMasterIdLst>
  <p:sldIdLst>
    <p:sldId id="350" r:id="rId2"/>
    <p:sldId id="372" r:id="rId3"/>
    <p:sldId id="373" r:id="rId4"/>
    <p:sldId id="374" r:id="rId5"/>
    <p:sldId id="352" r:id="rId6"/>
    <p:sldId id="351" r:id="rId7"/>
    <p:sldId id="368" r:id="rId8"/>
    <p:sldId id="353" r:id="rId9"/>
    <p:sldId id="391" r:id="rId10"/>
    <p:sldId id="354" r:id="rId11"/>
    <p:sldId id="393" r:id="rId12"/>
    <p:sldId id="364" r:id="rId13"/>
    <p:sldId id="375" r:id="rId14"/>
    <p:sldId id="376" r:id="rId15"/>
    <p:sldId id="392" r:id="rId16"/>
    <p:sldId id="378" r:id="rId17"/>
    <p:sldId id="379" r:id="rId18"/>
    <p:sldId id="380" r:id="rId19"/>
    <p:sldId id="257" r:id="rId20"/>
    <p:sldId id="381" r:id="rId21"/>
    <p:sldId id="384" r:id="rId22"/>
    <p:sldId id="394" r:id="rId23"/>
    <p:sldId id="395" r:id="rId24"/>
    <p:sldId id="383" r:id="rId25"/>
    <p:sldId id="382" r:id="rId26"/>
    <p:sldId id="386" r:id="rId27"/>
    <p:sldId id="387" r:id="rId28"/>
    <p:sldId id="388" r:id="rId29"/>
    <p:sldId id="385" r:id="rId30"/>
    <p:sldId id="288" r:id="rId31"/>
    <p:sldId id="390" r:id="rId32"/>
    <p:sldId id="290" r:id="rId33"/>
    <p:sldId id="283" r:id="rId3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CC6600"/>
    <a:srgbClr val="FF9900"/>
    <a:srgbClr val="333300"/>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67" autoAdjust="0"/>
    <p:restoredTop sz="88950" autoAdjust="0"/>
  </p:normalViewPr>
  <p:slideViewPr>
    <p:cSldViewPr snapToGrid="0">
      <p:cViewPr>
        <p:scale>
          <a:sx n="50" d="100"/>
          <a:sy n="50" d="100"/>
        </p:scale>
        <p:origin x="1710" y="372"/>
      </p:cViewPr>
      <p:guideLst>
        <p:guide orient="horz" pos="2160"/>
        <p:guide pos="3840"/>
      </p:guideLst>
    </p:cSldViewPr>
  </p:slideViewPr>
  <p:notesTextViewPr>
    <p:cViewPr>
      <p:scale>
        <a:sx n="75" d="100"/>
        <a:sy n="75" d="100"/>
      </p:scale>
      <p:origin x="0" y="0"/>
    </p:cViewPr>
  </p:notesTextViewPr>
  <p:sorterViewPr>
    <p:cViewPr>
      <p:scale>
        <a:sx n="100" d="100"/>
        <a:sy n="100" d="100"/>
      </p:scale>
      <p:origin x="0" y="-10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4E222C-8375-4EC2-9F72-9331B075D36D}" type="datetimeFigureOut">
              <a:rPr lang="es-EC" smtClean="0"/>
              <a:t>18/06/2019</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B5B8F4-C915-4276-B2FB-764A3878748C}" type="slidenum">
              <a:rPr lang="es-EC" smtClean="0"/>
              <a:t>‹Nº›</a:t>
            </a:fld>
            <a:endParaRPr lang="es-EC"/>
          </a:p>
        </p:txBody>
      </p:sp>
    </p:spTree>
    <p:extLst>
      <p:ext uri="{BB962C8B-B14F-4D97-AF65-F5344CB8AC3E}">
        <p14:creationId xmlns:p14="http://schemas.microsoft.com/office/powerpoint/2010/main" val="4006541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google.com/search?q=rhizoctonia+solani&amp;spell=1&amp;sa=X&amp;ved=0ahUKEwj9mtT4jvnhAhWPdt8KHcfJDqwQkeECCCkoAA"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link.springer.com/article/10.1007/s11274-007-9609-y#CR44"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Los pesticidas o plaguicidas son cualquier sustancia química utilizada para controlar o destruir organismos perjudiciales para los procesos de producción y comercialización agrícola </a:t>
            </a:r>
          </a:p>
          <a:p>
            <a:r>
              <a:rPr lang="es-EC" sz="1200" kern="1200" dirty="0">
                <a:solidFill>
                  <a:schemeClr val="tx1"/>
                </a:solidFill>
                <a:effectLst/>
                <a:latin typeface="+mn-lt"/>
                <a:ea typeface="+mn-ea"/>
                <a:cs typeface="+mn-cs"/>
              </a:rPr>
              <a:t>Solo un 0.3% del pesticida llega al organismo diana, el porcentaje restante se convierte en contaminante, del suelo, agua y otros organismos (Van </a:t>
            </a:r>
            <a:r>
              <a:rPr lang="es-EC" sz="1200" kern="1200" dirty="0" err="1">
                <a:solidFill>
                  <a:schemeClr val="tx1"/>
                </a:solidFill>
                <a:effectLst/>
                <a:latin typeface="+mn-lt"/>
                <a:ea typeface="+mn-ea"/>
                <a:cs typeface="+mn-cs"/>
              </a:rPr>
              <a:t>der</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Werf</a:t>
            </a:r>
            <a:r>
              <a:rPr lang="es-EC" sz="1200" kern="1200" dirty="0">
                <a:solidFill>
                  <a:schemeClr val="tx1"/>
                </a:solidFill>
                <a:effectLst/>
                <a:latin typeface="+mn-lt"/>
                <a:ea typeface="+mn-ea"/>
                <a:cs typeface="+mn-cs"/>
              </a:rPr>
              <a:t>, 1996; Torres &amp; Capote, 2004)</a:t>
            </a:r>
          </a:p>
          <a:p>
            <a:r>
              <a:rPr lang="es-EC" sz="1200" kern="1200" dirty="0">
                <a:solidFill>
                  <a:schemeClr val="tx1"/>
                </a:solidFill>
                <a:effectLst/>
                <a:latin typeface="+mn-lt"/>
                <a:ea typeface="+mn-ea"/>
                <a:cs typeface="+mn-cs"/>
              </a:rPr>
              <a:t>El aumento de su  uso ha generado incremento en la virulencia de muchas especies de plagas debido a la destrucción involuntaria de sus predadores naturales que ayudan a mantener el equilibrio de los ecosistemas (</a:t>
            </a:r>
            <a:r>
              <a:rPr lang="es-EC" sz="1200" kern="1200" dirty="0" err="1">
                <a:solidFill>
                  <a:schemeClr val="tx1"/>
                </a:solidFill>
                <a:effectLst/>
                <a:latin typeface="+mn-lt"/>
                <a:ea typeface="+mn-ea"/>
                <a:cs typeface="+mn-cs"/>
              </a:rPr>
              <a:t>Litsinger</a:t>
            </a:r>
            <a:r>
              <a:rPr lang="es-EC" sz="1200" kern="1200" dirty="0">
                <a:solidFill>
                  <a:schemeClr val="tx1"/>
                </a:solidFill>
                <a:effectLst/>
                <a:latin typeface="+mn-lt"/>
                <a:ea typeface="+mn-ea"/>
                <a:cs typeface="+mn-cs"/>
              </a:rPr>
              <a:t>, 1989; Wilson &amp; Clem, 2001). Incluso afectar la fertilidad del suelo (Johnsen et al., 2001) debido a la alteración de la diversidad microbiana,</a:t>
            </a:r>
          </a:p>
          <a:p>
            <a:r>
              <a:rPr lang="es-EC" sz="1200" kern="1200" dirty="0">
                <a:solidFill>
                  <a:schemeClr val="tx1"/>
                </a:solidFill>
                <a:effectLst/>
                <a:latin typeface="+mn-lt"/>
                <a:ea typeface="+mn-ea"/>
                <a:cs typeface="+mn-cs"/>
              </a:rPr>
              <a:t>Además de los daños causados al suelo agrícola los pesticidas tienen un alto impacto en la vida acuática, ya que presentan una toxicidad alta para los peces, incluso en una tasa normal de aplicación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Respecto a los </a:t>
            </a:r>
            <a:r>
              <a:rPr lang="es-EC" sz="1200" kern="1200" dirty="0" err="1">
                <a:solidFill>
                  <a:schemeClr val="tx1"/>
                </a:solidFill>
                <a:effectLst/>
                <a:latin typeface="+mn-lt"/>
                <a:ea typeface="+mn-ea"/>
                <a:cs typeface="+mn-cs"/>
              </a:rPr>
              <a:t>impartos</a:t>
            </a:r>
            <a:r>
              <a:rPr lang="es-EC" sz="1200" kern="1200" dirty="0">
                <a:solidFill>
                  <a:schemeClr val="tx1"/>
                </a:solidFill>
                <a:effectLst/>
                <a:latin typeface="+mn-lt"/>
                <a:ea typeface="+mn-ea"/>
                <a:cs typeface="+mn-cs"/>
              </a:rPr>
              <a:t> en la salud humada se ha reportado como dolores de cabeza y corporales, erupciones cutáneas, falta de concentración, náuseas, mareos, problemas de visión, calambres, ataques de pánico y, en casos graves, coma y muerte  (</a:t>
            </a:r>
            <a:r>
              <a:rPr lang="es-EC" sz="1200" kern="1200" dirty="0" err="1">
                <a:solidFill>
                  <a:schemeClr val="tx1"/>
                </a:solidFill>
                <a:effectLst/>
                <a:latin typeface="+mn-lt"/>
                <a:ea typeface="+mn-ea"/>
                <a:cs typeface="+mn-cs"/>
              </a:rPr>
              <a:t>Yadav</a:t>
            </a:r>
            <a:r>
              <a:rPr lang="es-EC" sz="1200" kern="1200" dirty="0">
                <a:solidFill>
                  <a:schemeClr val="tx1"/>
                </a:solidFill>
                <a:effectLst/>
                <a:latin typeface="+mn-lt"/>
                <a:ea typeface="+mn-ea"/>
                <a:cs typeface="+mn-cs"/>
              </a:rPr>
              <a:t> &amp; </a:t>
            </a:r>
            <a:r>
              <a:rPr lang="es-EC" sz="1200" kern="1200" dirty="0" err="1">
                <a:solidFill>
                  <a:schemeClr val="tx1"/>
                </a:solidFill>
                <a:effectLst/>
                <a:latin typeface="+mn-lt"/>
                <a:ea typeface="+mn-ea"/>
                <a:cs typeface="+mn-cs"/>
              </a:rPr>
              <a:t>Devi</a:t>
            </a:r>
            <a:r>
              <a:rPr lang="es-EC" sz="1200" kern="1200" dirty="0">
                <a:solidFill>
                  <a:schemeClr val="tx1"/>
                </a:solidFill>
                <a:effectLst/>
                <a:latin typeface="+mn-lt"/>
                <a:ea typeface="+mn-ea"/>
                <a:cs typeface="+mn-cs"/>
              </a:rPr>
              <a:t>, 2017).</a:t>
            </a:r>
          </a:p>
          <a:p>
            <a:endParaRPr lang="es-EC" dirty="0"/>
          </a:p>
        </p:txBody>
      </p:sp>
      <p:sp>
        <p:nvSpPr>
          <p:cNvPr id="4" name="Marcador de número de diapositiva 3"/>
          <p:cNvSpPr>
            <a:spLocks noGrp="1"/>
          </p:cNvSpPr>
          <p:nvPr>
            <p:ph type="sldNum" sz="quarter" idx="5"/>
          </p:nvPr>
        </p:nvSpPr>
        <p:spPr/>
        <p:txBody>
          <a:bodyPr/>
          <a:lstStyle/>
          <a:p>
            <a:fld id="{2CB5B8F4-C915-4276-B2FB-764A3878748C}" type="slidenum">
              <a:rPr lang="es-EC" smtClean="0"/>
              <a:t>2</a:t>
            </a:fld>
            <a:endParaRPr lang="es-EC"/>
          </a:p>
        </p:txBody>
      </p:sp>
    </p:spTree>
    <p:extLst>
      <p:ext uri="{BB962C8B-B14F-4D97-AF65-F5344CB8AC3E}">
        <p14:creationId xmlns:p14="http://schemas.microsoft.com/office/powerpoint/2010/main" val="1093993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Se realizó la extracción de ADN genómico bacteriano empleando el protocolo de Jarrín (2010) modificado (Anexo 1). Para la cuantificación de ADN y determinación del radio de calidad, A280/260, se empleó el </a:t>
            </a:r>
            <a:r>
              <a:rPr lang="es-EC" sz="1200" kern="1200" dirty="0" err="1">
                <a:solidFill>
                  <a:schemeClr val="tx1"/>
                </a:solidFill>
                <a:effectLst/>
                <a:latin typeface="+mn-lt"/>
                <a:ea typeface="+mn-ea"/>
                <a:cs typeface="+mn-cs"/>
              </a:rPr>
              <a:t>NanoDrop</a:t>
            </a:r>
            <a:r>
              <a:rPr lang="es-EC" sz="1200" kern="1200" dirty="0">
                <a:solidFill>
                  <a:schemeClr val="tx1"/>
                </a:solidFill>
                <a:effectLst/>
                <a:latin typeface="+mn-lt"/>
                <a:ea typeface="+mn-ea"/>
                <a:cs typeface="+mn-cs"/>
              </a:rPr>
              <a:t> 2000 </a:t>
            </a:r>
            <a:r>
              <a:rPr lang="es-EC" sz="1200" kern="1200" dirty="0" err="1">
                <a:solidFill>
                  <a:schemeClr val="tx1"/>
                </a:solidFill>
                <a:effectLst/>
                <a:latin typeface="+mn-lt"/>
                <a:ea typeface="+mn-ea"/>
                <a:cs typeface="+mn-cs"/>
              </a:rPr>
              <a:t>Spectrophotometer</a:t>
            </a:r>
            <a:r>
              <a:rPr lang="es-EC" sz="1200" kern="1200" dirty="0">
                <a:solidFill>
                  <a:schemeClr val="tx1"/>
                </a:solidFill>
                <a:effectLst/>
                <a:latin typeface="+mn-lt"/>
                <a:ea typeface="+mn-ea"/>
                <a:cs typeface="+mn-cs"/>
              </a:rPr>
              <a:t> marca </a:t>
            </a:r>
            <a:r>
              <a:rPr lang="es-EC" sz="1200" kern="1200" dirty="0" err="1">
                <a:solidFill>
                  <a:schemeClr val="tx1"/>
                </a:solidFill>
                <a:effectLst/>
                <a:latin typeface="+mn-lt"/>
                <a:ea typeface="+mn-ea"/>
                <a:cs typeface="+mn-cs"/>
              </a:rPr>
              <a:t>Thermo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Scientific</a:t>
            </a:r>
            <a:r>
              <a:rPr lang="es-EC" sz="1200" kern="1200" dirty="0">
                <a:solidFill>
                  <a:schemeClr val="tx1"/>
                </a:solidFill>
                <a:effectLst/>
                <a:latin typeface="+mn-lt"/>
                <a:ea typeface="+mn-ea"/>
                <a:cs typeface="+mn-cs"/>
              </a:rPr>
              <a:t>, considerándose valores de 1.8-2 como ADN puro (</a:t>
            </a:r>
            <a:r>
              <a:rPr lang="es-EC" sz="1200" kern="1200" dirty="0" err="1">
                <a:solidFill>
                  <a:schemeClr val="tx1"/>
                </a:solidFill>
                <a:effectLst/>
                <a:latin typeface="+mn-lt"/>
                <a:ea typeface="+mn-ea"/>
                <a:cs typeface="+mn-cs"/>
              </a:rPr>
              <a:t>Sambrook</a:t>
            </a:r>
            <a:r>
              <a:rPr lang="es-EC" sz="1200" kern="1200" dirty="0">
                <a:solidFill>
                  <a:schemeClr val="tx1"/>
                </a:solidFill>
                <a:effectLst/>
                <a:latin typeface="+mn-lt"/>
                <a:ea typeface="+mn-ea"/>
                <a:cs typeface="+mn-cs"/>
              </a:rPr>
              <a:t> &amp; Russell, 2001).  Las concentraciones de ADN se ajustaron a 40 ng/µL. </a:t>
            </a:r>
          </a:p>
          <a:p>
            <a:r>
              <a:rPr lang="es-EC" sz="1200" kern="1200" dirty="0">
                <a:solidFill>
                  <a:schemeClr val="tx1"/>
                </a:solidFill>
                <a:effectLst/>
                <a:latin typeface="+mn-lt"/>
                <a:ea typeface="+mn-ea"/>
                <a:cs typeface="+mn-cs"/>
              </a:rPr>
              <a:t>Se realizaron </a:t>
            </a:r>
            <a:r>
              <a:rPr lang="es-EC" sz="1200" kern="1200" dirty="0" err="1">
                <a:solidFill>
                  <a:schemeClr val="tx1"/>
                </a:solidFill>
                <a:effectLst/>
                <a:latin typeface="+mn-lt"/>
                <a:ea typeface="+mn-ea"/>
                <a:cs typeface="+mn-cs"/>
              </a:rPr>
              <a:t>PCRs</a:t>
            </a:r>
            <a:r>
              <a:rPr lang="es-EC" sz="1200" kern="1200" dirty="0">
                <a:solidFill>
                  <a:schemeClr val="tx1"/>
                </a:solidFill>
                <a:effectLst/>
                <a:latin typeface="+mn-lt"/>
                <a:ea typeface="+mn-ea"/>
                <a:cs typeface="+mn-cs"/>
              </a:rPr>
              <a:t> para los genes involucrados en la ruta biosintética de los </a:t>
            </a:r>
            <a:r>
              <a:rPr lang="es-EC" sz="1200" kern="1200" dirty="0" err="1">
                <a:solidFill>
                  <a:schemeClr val="tx1"/>
                </a:solidFill>
                <a:effectLst/>
                <a:latin typeface="+mn-lt"/>
                <a:ea typeface="+mn-ea"/>
                <a:cs typeface="+mn-cs"/>
              </a:rPr>
              <a:t>lipopéptidos</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surfactina</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fengicina</a:t>
            </a:r>
            <a:r>
              <a:rPr lang="es-EC" sz="1200" kern="1200" dirty="0">
                <a:solidFill>
                  <a:schemeClr val="tx1"/>
                </a:solidFill>
                <a:effectLst/>
                <a:latin typeface="+mn-lt"/>
                <a:ea typeface="+mn-ea"/>
                <a:cs typeface="+mn-cs"/>
              </a:rPr>
              <a:t> y </a:t>
            </a:r>
            <a:r>
              <a:rPr lang="es-EC" sz="1200" kern="1200" dirty="0" err="1">
                <a:solidFill>
                  <a:schemeClr val="tx1"/>
                </a:solidFill>
                <a:effectLst/>
                <a:latin typeface="+mn-lt"/>
                <a:ea typeface="+mn-ea"/>
                <a:cs typeface="+mn-cs"/>
              </a:rPr>
              <a:t>lichenisina</a:t>
            </a:r>
            <a:r>
              <a:rPr lang="es-EC" sz="1200" kern="1200" dirty="0">
                <a:solidFill>
                  <a:schemeClr val="tx1"/>
                </a:solidFill>
                <a:effectLst/>
                <a:latin typeface="+mn-lt"/>
                <a:ea typeface="+mn-ea"/>
                <a:cs typeface="+mn-cs"/>
              </a:rPr>
              <a:t>.</a:t>
            </a:r>
            <a:endParaRPr lang="es-EC" dirty="0"/>
          </a:p>
        </p:txBody>
      </p:sp>
      <p:sp>
        <p:nvSpPr>
          <p:cNvPr id="4" name="Marcador de número de diapositiva 3"/>
          <p:cNvSpPr>
            <a:spLocks noGrp="1"/>
          </p:cNvSpPr>
          <p:nvPr>
            <p:ph type="sldNum" sz="quarter" idx="5"/>
          </p:nvPr>
        </p:nvSpPr>
        <p:spPr/>
        <p:txBody>
          <a:bodyPr/>
          <a:lstStyle/>
          <a:p>
            <a:fld id="{2CB5B8F4-C915-4276-B2FB-764A3878748C}" type="slidenum">
              <a:rPr lang="es-EC" smtClean="0"/>
              <a:t>14</a:t>
            </a:fld>
            <a:endParaRPr lang="es-EC"/>
          </a:p>
        </p:txBody>
      </p:sp>
    </p:spTree>
    <p:extLst>
      <p:ext uri="{BB962C8B-B14F-4D97-AF65-F5344CB8AC3E}">
        <p14:creationId xmlns:p14="http://schemas.microsoft.com/office/powerpoint/2010/main" val="4241954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CB5B8F4-C915-4276-B2FB-764A3878748C}" type="slidenum">
              <a:rPr lang="es-EC" smtClean="0"/>
              <a:t>16</a:t>
            </a:fld>
            <a:endParaRPr lang="es-EC"/>
          </a:p>
        </p:txBody>
      </p:sp>
    </p:spTree>
    <p:extLst>
      <p:ext uri="{BB962C8B-B14F-4D97-AF65-F5344CB8AC3E}">
        <p14:creationId xmlns:p14="http://schemas.microsoft.com/office/powerpoint/2010/main" val="2255339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Se llevó a cabo la extracción del </a:t>
            </a:r>
            <a:r>
              <a:rPr lang="es-EC" sz="1200" kern="1200" dirty="0" err="1">
                <a:solidFill>
                  <a:schemeClr val="tx1"/>
                </a:solidFill>
                <a:effectLst/>
                <a:latin typeface="+mn-lt"/>
                <a:ea typeface="+mn-ea"/>
                <a:cs typeface="+mn-cs"/>
              </a:rPr>
              <a:t>biosurfactante</a:t>
            </a:r>
            <a:r>
              <a:rPr lang="es-EC" sz="1200" kern="1200" dirty="0">
                <a:solidFill>
                  <a:schemeClr val="tx1"/>
                </a:solidFill>
                <a:effectLst/>
                <a:latin typeface="+mn-lt"/>
                <a:ea typeface="+mn-ea"/>
                <a:cs typeface="+mn-cs"/>
              </a:rPr>
              <a:t> de acuerdo a la metodología de </a:t>
            </a:r>
            <a:r>
              <a:rPr lang="es-EC" sz="1200" kern="1200" dirty="0" err="1">
                <a:solidFill>
                  <a:schemeClr val="tx1"/>
                </a:solidFill>
                <a:effectLst/>
                <a:latin typeface="+mn-lt"/>
                <a:ea typeface="+mn-ea"/>
                <a:cs typeface="+mn-cs"/>
              </a:rPr>
              <a:t>Yiming</a:t>
            </a:r>
            <a:r>
              <a:rPr lang="es-EC" sz="1200" kern="1200" dirty="0">
                <a:solidFill>
                  <a:schemeClr val="tx1"/>
                </a:solidFill>
                <a:effectLst/>
                <a:latin typeface="+mn-lt"/>
                <a:ea typeface="+mn-ea"/>
                <a:cs typeface="+mn-cs"/>
              </a:rPr>
              <a:t> et al., (2010) modificada por Jarrín (2018). Se separa los </a:t>
            </a:r>
            <a:r>
              <a:rPr lang="es-EC" sz="1200" kern="1200" dirty="0" err="1">
                <a:solidFill>
                  <a:schemeClr val="tx1"/>
                </a:solidFill>
                <a:effectLst/>
                <a:latin typeface="+mn-lt"/>
                <a:ea typeface="+mn-ea"/>
                <a:cs typeface="+mn-cs"/>
              </a:rPr>
              <a:t>lipopéptidos</a:t>
            </a:r>
            <a:r>
              <a:rPr lang="es-EC" sz="1200" kern="1200" dirty="0">
                <a:solidFill>
                  <a:schemeClr val="tx1"/>
                </a:solidFill>
                <a:effectLst/>
                <a:latin typeface="+mn-lt"/>
                <a:ea typeface="+mn-ea"/>
                <a:cs typeface="+mn-cs"/>
              </a:rPr>
              <a:t> de interés (presentes en el medio de cultivo) de la biomasa mediante centrifugación a 6000 rpm por 20 min. Posteriormente el sobrenadante es acidificado a un pH de 2.0 agregando HCl concentrado y almacenándolo a una temperatura de 4ºC durante una noche. El </a:t>
            </a:r>
            <a:r>
              <a:rPr lang="es-EC" sz="1200" kern="1200" dirty="0" err="1">
                <a:solidFill>
                  <a:schemeClr val="tx1"/>
                </a:solidFill>
                <a:effectLst/>
                <a:latin typeface="+mn-lt"/>
                <a:ea typeface="+mn-ea"/>
                <a:cs typeface="+mn-cs"/>
              </a:rPr>
              <a:t>biosurfactante</a:t>
            </a:r>
            <a:r>
              <a:rPr lang="es-EC" sz="1200" kern="1200" dirty="0">
                <a:solidFill>
                  <a:schemeClr val="tx1"/>
                </a:solidFill>
                <a:effectLst/>
                <a:latin typeface="+mn-lt"/>
                <a:ea typeface="+mn-ea"/>
                <a:cs typeface="+mn-cs"/>
              </a:rPr>
              <a:t> precipitado se colectó mediante centrifugación y se lo recuperó y agitó en metanol durante dos horas. Posteriormente se eliminó el solvente mediante evaporación.</a:t>
            </a:r>
          </a:p>
          <a:p>
            <a:endParaRPr lang="es-EC" dirty="0"/>
          </a:p>
        </p:txBody>
      </p:sp>
      <p:sp>
        <p:nvSpPr>
          <p:cNvPr id="4" name="Marcador de número de diapositiva 3"/>
          <p:cNvSpPr>
            <a:spLocks noGrp="1"/>
          </p:cNvSpPr>
          <p:nvPr>
            <p:ph type="sldNum" sz="quarter" idx="5"/>
          </p:nvPr>
        </p:nvSpPr>
        <p:spPr/>
        <p:txBody>
          <a:bodyPr/>
          <a:lstStyle/>
          <a:p>
            <a:fld id="{2CB5B8F4-C915-4276-B2FB-764A3878748C}" type="slidenum">
              <a:rPr lang="es-EC" smtClean="0"/>
              <a:t>17</a:t>
            </a:fld>
            <a:endParaRPr lang="es-EC"/>
          </a:p>
        </p:txBody>
      </p:sp>
    </p:spTree>
    <p:extLst>
      <p:ext uri="{BB962C8B-B14F-4D97-AF65-F5344CB8AC3E}">
        <p14:creationId xmlns:p14="http://schemas.microsoft.com/office/powerpoint/2010/main" val="2927516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Para la evaluación del potencial antifúngico se emplearon dos hongos fitopatógenos: </a:t>
            </a:r>
            <a:r>
              <a:rPr lang="es-EC" sz="1200" i="1" u="none" strike="noStrike" kern="1200" dirty="0" err="1">
                <a:solidFill>
                  <a:schemeClr val="tx1"/>
                </a:solidFill>
                <a:effectLst/>
                <a:latin typeface="+mn-lt"/>
                <a:ea typeface="+mn-ea"/>
                <a:cs typeface="+mn-cs"/>
                <a:hlinkClick r:id="rId3"/>
              </a:rPr>
              <a:t>Rhizoctonia</a:t>
            </a:r>
            <a:r>
              <a:rPr lang="es-EC" sz="1200" i="1" u="none" strike="noStrike" kern="1200" dirty="0">
                <a:solidFill>
                  <a:schemeClr val="tx1"/>
                </a:solidFill>
                <a:effectLst/>
                <a:latin typeface="+mn-lt"/>
                <a:ea typeface="+mn-ea"/>
                <a:cs typeface="+mn-cs"/>
                <a:hlinkClick r:id="rId3"/>
              </a:rPr>
              <a:t> </a:t>
            </a:r>
            <a:r>
              <a:rPr lang="es-EC" sz="1200" i="1" u="none" strike="noStrike" kern="1200" dirty="0" err="1">
                <a:solidFill>
                  <a:schemeClr val="tx1"/>
                </a:solidFill>
                <a:effectLst/>
                <a:latin typeface="+mn-lt"/>
                <a:ea typeface="+mn-ea"/>
                <a:cs typeface="+mn-cs"/>
                <a:hlinkClick r:id="rId3"/>
              </a:rPr>
              <a:t>solani</a:t>
            </a:r>
            <a:r>
              <a:rPr lang="es-EC" sz="1200" kern="1200" dirty="0">
                <a:solidFill>
                  <a:schemeClr val="tx1"/>
                </a:solidFill>
                <a:effectLst/>
                <a:latin typeface="+mn-lt"/>
                <a:ea typeface="+mn-ea"/>
                <a:cs typeface="+mn-cs"/>
              </a:rPr>
              <a:t> y </a:t>
            </a:r>
            <a:r>
              <a:rPr lang="es-EC" sz="1200" i="1" kern="1200" dirty="0">
                <a:solidFill>
                  <a:schemeClr val="tx1"/>
                </a:solidFill>
                <a:effectLst/>
                <a:latin typeface="+mn-lt"/>
                <a:ea typeface="+mn-ea"/>
                <a:cs typeface="+mn-cs"/>
              </a:rPr>
              <a:t>Fusarium </a:t>
            </a:r>
            <a:r>
              <a:rPr lang="es-EC" sz="1200" i="1" kern="1200" dirty="0" err="1">
                <a:solidFill>
                  <a:schemeClr val="tx1"/>
                </a:solidFill>
                <a:effectLst/>
                <a:latin typeface="+mn-lt"/>
                <a:ea typeface="+mn-ea"/>
                <a:cs typeface="+mn-cs"/>
              </a:rPr>
              <a:t>oxysporum</a:t>
            </a:r>
            <a:r>
              <a:rPr lang="es-EC" sz="1200" i="1" kern="1200" dirty="0">
                <a:solidFill>
                  <a:schemeClr val="tx1"/>
                </a:solidFill>
                <a:effectLst/>
                <a:latin typeface="+mn-lt"/>
                <a:ea typeface="+mn-ea"/>
                <a:cs typeface="+mn-cs"/>
              </a:rPr>
              <a:t>, </a:t>
            </a:r>
            <a:r>
              <a:rPr lang="es-EC" sz="1200" kern="1200" dirty="0">
                <a:solidFill>
                  <a:schemeClr val="tx1"/>
                </a:solidFill>
                <a:effectLst/>
                <a:latin typeface="+mn-lt"/>
                <a:ea typeface="+mn-ea"/>
                <a:cs typeface="+mn-cs"/>
              </a:rPr>
              <a:t>proporcionados por el Laboratorio de Microbiología Molecular de la Carrera de Ingeniería en Biotecnología de la Universidad de las Fuerzas Armadas ESPE. </a:t>
            </a:r>
          </a:p>
          <a:p>
            <a:r>
              <a:rPr lang="es-EC" sz="1200" kern="1200" dirty="0">
                <a:solidFill>
                  <a:schemeClr val="tx1"/>
                </a:solidFill>
                <a:effectLst/>
                <a:latin typeface="+mn-lt"/>
                <a:ea typeface="+mn-ea"/>
                <a:cs typeface="+mn-cs"/>
              </a:rPr>
              <a:t>Se realizaron soluciones </a:t>
            </a:r>
            <a:r>
              <a:rPr lang="es-EC" sz="1200" kern="1200" dirty="0" err="1">
                <a:solidFill>
                  <a:schemeClr val="tx1"/>
                </a:solidFill>
                <a:effectLst/>
                <a:latin typeface="+mn-lt"/>
                <a:ea typeface="+mn-ea"/>
                <a:cs typeface="+mn-cs"/>
              </a:rPr>
              <a:t>metanólicas</a:t>
            </a:r>
            <a:r>
              <a:rPr lang="es-EC" sz="1200" kern="1200" dirty="0">
                <a:solidFill>
                  <a:schemeClr val="tx1"/>
                </a:solidFill>
                <a:effectLst/>
                <a:latin typeface="+mn-lt"/>
                <a:ea typeface="+mn-ea"/>
                <a:cs typeface="+mn-cs"/>
              </a:rPr>
              <a:t> de los diferentes extractos de </a:t>
            </a:r>
            <a:r>
              <a:rPr lang="es-EC" sz="1200" kern="1200" dirty="0" err="1">
                <a:solidFill>
                  <a:schemeClr val="tx1"/>
                </a:solidFill>
                <a:effectLst/>
                <a:latin typeface="+mn-lt"/>
                <a:ea typeface="+mn-ea"/>
                <a:cs typeface="+mn-cs"/>
              </a:rPr>
              <a:t>biosurfactante</a:t>
            </a:r>
            <a:r>
              <a:rPr lang="es-EC" sz="1200" kern="1200" dirty="0">
                <a:solidFill>
                  <a:schemeClr val="tx1"/>
                </a:solidFill>
                <a:effectLst/>
                <a:latin typeface="+mn-lt"/>
                <a:ea typeface="+mn-ea"/>
                <a:cs typeface="+mn-cs"/>
              </a:rPr>
              <a:t> obtenidos a partir de las cepas UFAB25, UFAB29 y UFAB19; así como de los dos medios minerales utilizados</a:t>
            </a:r>
          </a:p>
          <a:p>
            <a:r>
              <a:rPr lang="es-EC" sz="1200" kern="1200" dirty="0">
                <a:solidFill>
                  <a:schemeClr val="tx1"/>
                </a:solidFill>
                <a:effectLst/>
                <a:latin typeface="+mn-lt"/>
                <a:ea typeface="+mn-ea"/>
                <a:cs typeface="+mn-cs"/>
              </a:rPr>
              <a:t>Se empleó el método de </a:t>
            </a:r>
            <a:r>
              <a:rPr lang="es-EC" sz="1200" kern="1200" dirty="0" err="1">
                <a:solidFill>
                  <a:schemeClr val="tx1"/>
                </a:solidFill>
                <a:effectLst/>
                <a:latin typeface="+mn-lt"/>
                <a:ea typeface="+mn-ea"/>
                <a:cs typeface="+mn-cs"/>
              </a:rPr>
              <a:t>Ramarathnam</a:t>
            </a:r>
            <a:r>
              <a:rPr lang="es-EC" sz="1200" kern="1200" dirty="0">
                <a:solidFill>
                  <a:schemeClr val="tx1"/>
                </a:solidFill>
                <a:effectLst/>
                <a:latin typeface="+mn-lt"/>
                <a:ea typeface="+mn-ea"/>
                <a:cs typeface="+mn-cs"/>
              </a:rPr>
              <a:t> et al. (2007) con modificaciones. En  una caja Petri con Agar Papa Dextrosa (PDA) se inoculó un tapón micelial de 0,5 cm de diámetro de un cultivo de </a:t>
            </a:r>
            <a:r>
              <a:rPr lang="es-EC" sz="1200" i="1" kern="1200" dirty="0">
                <a:solidFill>
                  <a:schemeClr val="tx1"/>
                </a:solidFill>
                <a:effectLst/>
                <a:latin typeface="+mn-lt"/>
                <a:ea typeface="+mn-ea"/>
                <a:cs typeface="+mn-cs"/>
              </a:rPr>
              <a:t> </a:t>
            </a:r>
            <a:r>
              <a:rPr lang="es-EC" sz="1200" i="1" u="none" strike="noStrike" kern="1200" dirty="0">
                <a:solidFill>
                  <a:schemeClr val="tx1"/>
                </a:solidFill>
                <a:effectLst/>
                <a:latin typeface="+mn-lt"/>
                <a:ea typeface="+mn-ea"/>
                <a:cs typeface="+mn-cs"/>
                <a:hlinkClick r:id="rId3"/>
              </a:rPr>
              <a:t>R. </a:t>
            </a:r>
            <a:r>
              <a:rPr lang="es-EC" sz="1200" i="1" u="none" strike="noStrike" kern="1200" dirty="0" err="1">
                <a:solidFill>
                  <a:schemeClr val="tx1"/>
                </a:solidFill>
                <a:effectLst/>
                <a:latin typeface="+mn-lt"/>
                <a:ea typeface="+mn-ea"/>
                <a:cs typeface="+mn-cs"/>
                <a:hlinkClick r:id="rId3"/>
              </a:rPr>
              <a:t>solani</a:t>
            </a:r>
            <a:r>
              <a:rPr lang="es-EC" sz="1200" kern="1200" dirty="0">
                <a:solidFill>
                  <a:schemeClr val="tx1"/>
                </a:solidFill>
                <a:effectLst/>
                <a:latin typeface="+mn-lt"/>
                <a:ea typeface="+mn-ea"/>
                <a:cs typeface="+mn-cs"/>
              </a:rPr>
              <a:t> o </a:t>
            </a:r>
            <a:r>
              <a:rPr lang="es-EC" sz="1200" i="1" kern="1200" dirty="0">
                <a:solidFill>
                  <a:schemeClr val="tx1"/>
                </a:solidFill>
                <a:effectLst/>
                <a:latin typeface="+mn-lt"/>
                <a:ea typeface="+mn-ea"/>
                <a:cs typeface="+mn-cs"/>
              </a:rPr>
              <a:t>F. </a:t>
            </a:r>
            <a:r>
              <a:rPr lang="es-EC" sz="1200" i="1" kern="1200" dirty="0" err="1">
                <a:solidFill>
                  <a:schemeClr val="tx1"/>
                </a:solidFill>
                <a:effectLst/>
                <a:latin typeface="+mn-lt"/>
                <a:ea typeface="+mn-ea"/>
                <a:cs typeface="+mn-cs"/>
              </a:rPr>
              <a:t>oxysporum</a:t>
            </a:r>
            <a:r>
              <a:rPr lang="es-EC" sz="1200" kern="1200" dirty="0">
                <a:solidFill>
                  <a:schemeClr val="tx1"/>
                </a:solidFill>
                <a:effectLst/>
                <a:latin typeface="+mn-lt"/>
                <a:ea typeface="+mn-ea"/>
                <a:cs typeface="+mn-cs"/>
              </a:rPr>
              <a:t>. Luego se cargaron 50 </a:t>
            </a:r>
            <a:r>
              <a:rPr lang="es-EC" sz="1200" kern="1200" dirty="0" err="1">
                <a:solidFill>
                  <a:schemeClr val="tx1"/>
                </a:solidFill>
                <a:effectLst/>
                <a:latin typeface="+mn-lt"/>
                <a:ea typeface="+mn-ea"/>
                <a:cs typeface="+mn-cs"/>
              </a:rPr>
              <a:t>μL</a:t>
            </a:r>
            <a:r>
              <a:rPr lang="es-EC" sz="1200" kern="1200" dirty="0">
                <a:solidFill>
                  <a:schemeClr val="tx1"/>
                </a:solidFill>
                <a:effectLst/>
                <a:latin typeface="+mn-lt"/>
                <a:ea typeface="+mn-ea"/>
                <a:cs typeface="+mn-cs"/>
              </a:rPr>
              <a:t> de las soluciones </a:t>
            </a:r>
            <a:r>
              <a:rPr lang="es-EC" sz="1200" kern="1200" dirty="0" err="1">
                <a:solidFill>
                  <a:schemeClr val="tx1"/>
                </a:solidFill>
                <a:effectLst/>
                <a:latin typeface="+mn-lt"/>
                <a:ea typeface="+mn-ea"/>
                <a:cs typeface="+mn-cs"/>
              </a:rPr>
              <a:t>metanólicas</a:t>
            </a:r>
            <a:r>
              <a:rPr lang="es-EC" sz="1200" kern="1200" dirty="0">
                <a:solidFill>
                  <a:schemeClr val="tx1"/>
                </a:solidFill>
                <a:effectLst/>
                <a:latin typeface="+mn-lt"/>
                <a:ea typeface="+mn-ea"/>
                <a:cs typeface="+mn-cs"/>
              </a:rPr>
              <a:t> de </a:t>
            </a:r>
            <a:r>
              <a:rPr lang="es-EC" sz="1200" kern="1200" dirty="0" err="1">
                <a:solidFill>
                  <a:schemeClr val="tx1"/>
                </a:solidFill>
                <a:effectLst/>
                <a:latin typeface="+mn-lt"/>
                <a:ea typeface="+mn-ea"/>
                <a:cs typeface="+mn-cs"/>
              </a:rPr>
              <a:t>biosurfactantes</a:t>
            </a:r>
            <a:r>
              <a:rPr lang="es-EC" sz="1200" kern="1200" dirty="0">
                <a:solidFill>
                  <a:schemeClr val="tx1"/>
                </a:solidFill>
                <a:effectLst/>
                <a:latin typeface="+mn-lt"/>
                <a:ea typeface="+mn-ea"/>
                <a:cs typeface="+mn-cs"/>
              </a:rPr>
              <a:t> en los pocillos (0,5 cm) hechos a 3 cm de distancia del centro de la placa, donde se inoculó el tapón micelial. También se cargó 50 </a:t>
            </a:r>
            <a:r>
              <a:rPr lang="es-EC" sz="1200" kern="1200" dirty="0" err="1">
                <a:solidFill>
                  <a:schemeClr val="tx1"/>
                </a:solidFill>
                <a:effectLst/>
                <a:latin typeface="+mn-lt"/>
                <a:ea typeface="+mn-ea"/>
                <a:cs typeface="+mn-cs"/>
              </a:rPr>
              <a:t>μL</a:t>
            </a:r>
            <a:r>
              <a:rPr lang="es-EC" sz="1200" kern="1200" dirty="0">
                <a:solidFill>
                  <a:schemeClr val="tx1"/>
                </a:solidFill>
                <a:effectLst/>
                <a:latin typeface="+mn-lt"/>
                <a:ea typeface="+mn-ea"/>
                <a:cs typeface="+mn-cs"/>
              </a:rPr>
              <a:t> de metanol en un pocillo control. Se cuantificó la inhibición del fitopatógeno cuando el crecimiento micelial alcanzó el pocillo control. </a:t>
            </a:r>
            <a:endParaRPr lang="es-EC" dirty="0"/>
          </a:p>
        </p:txBody>
      </p:sp>
      <p:sp>
        <p:nvSpPr>
          <p:cNvPr id="4" name="Marcador de número de diapositiva 3"/>
          <p:cNvSpPr>
            <a:spLocks noGrp="1"/>
          </p:cNvSpPr>
          <p:nvPr>
            <p:ph type="sldNum" sz="quarter" idx="5"/>
          </p:nvPr>
        </p:nvSpPr>
        <p:spPr/>
        <p:txBody>
          <a:bodyPr/>
          <a:lstStyle/>
          <a:p>
            <a:fld id="{2CB5B8F4-C915-4276-B2FB-764A3878748C}" type="slidenum">
              <a:rPr lang="es-EC" smtClean="0"/>
              <a:t>18</a:t>
            </a:fld>
            <a:endParaRPr lang="es-EC"/>
          </a:p>
        </p:txBody>
      </p:sp>
    </p:spTree>
    <p:extLst>
      <p:ext uri="{BB962C8B-B14F-4D97-AF65-F5344CB8AC3E}">
        <p14:creationId xmlns:p14="http://schemas.microsoft.com/office/powerpoint/2010/main" val="21895529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Se confirmó por este procedimiento que el 55, 5 % (5/9) de las cepas de </a:t>
            </a:r>
            <a:r>
              <a:rPr lang="es-EC" sz="1200" i="1" kern="1200" dirty="0" err="1">
                <a:solidFill>
                  <a:schemeClr val="tx1"/>
                </a:solidFill>
                <a:effectLst/>
                <a:latin typeface="+mn-lt"/>
                <a:ea typeface="+mn-ea"/>
                <a:cs typeface="+mn-cs"/>
              </a:rPr>
              <a:t>Bacillus</a:t>
            </a:r>
            <a:r>
              <a:rPr lang="es-EC" sz="1200" i="1" kern="1200" dirty="0">
                <a:solidFill>
                  <a:schemeClr val="tx1"/>
                </a:solidFill>
                <a:effectLst/>
                <a:latin typeface="+mn-lt"/>
                <a:ea typeface="+mn-ea"/>
                <a:cs typeface="+mn-cs"/>
              </a:rPr>
              <a:t> </a:t>
            </a:r>
            <a:r>
              <a:rPr lang="es-EC" sz="1200" kern="1200" dirty="0">
                <a:solidFill>
                  <a:schemeClr val="tx1"/>
                </a:solidFill>
                <a:effectLst/>
                <a:latin typeface="+mn-lt"/>
                <a:ea typeface="+mn-ea"/>
                <a:cs typeface="+mn-cs"/>
              </a:rPr>
              <a:t>analizadas son consideradas productoras de </a:t>
            </a:r>
            <a:r>
              <a:rPr lang="es-EC" sz="1200" kern="1200" dirty="0" err="1">
                <a:solidFill>
                  <a:schemeClr val="tx1"/>
                </a:solidFill>
                <a:effectLst/>
                <a:latin typeface="+mn-lt"/>
                <a:ea typeface="+mn-ea"/>
                <a:cs typeface="+mn-cs"/>
              </a:rPr>
              <a:t>biosurfactantes</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Youssef</a:t>
            </a:r>
            <a:r>
              <a:rPr lang="es-EC" sz="1200" kern="1200" dirty="0">
                <a:solidFill>
                  <a:schemeClr val="tx1"/>
                </a:solidFill>
                <a:effectLst/>
                <a:latin typeface="+mn-lt"/>
                <a:ea typeface="+mn-ea"/>
                <a:cs typeface="+mn-cs"/>
              </a:rPr>
              <a:t> et al. (</a:t>
            </a:r>
            <a:r>
              <a:rPr lang="es-EC" sz="1200" u="none" strike="noStrike" kern="1200" dirty="0">
                <a:solidFill>
                  <a:schemeClr val="tx1"/>
                </a:solidFill>
                <a:effectLst/>
                <a:latin typeface="+mn-lt"/>
                <a:ea typeface="+mn-ea"/>
                <a:cs typeface="+mn-cs"/>
                <a:hlinkClick r:id="rId3" tooltip="Ver referencia"/>
              </a:rPr>
              <a:t>2004</a:t>
            </a:r>
            <a:r>
              <a:rPr lang="es-EC" sz="1200" kern="1200" dirty="0">
                <a:solidFill>
                  <a:schemeClr val="tx1"/>
                </a:solidFill>
                <a:effectLst/>
                <a:latin typeface="+mn-lt"/>
                <a:ea typeface="+mn-ea"/>
                <a:cs typeface="+mn-cs"/>
              </a:rPr>
              <a:t> ) mencionan que en algunos casos, el ensayó a hemolítico excluyó  buenos productores de </a:t>
            </a:r>
            <a:r>
              <a:rPr lang="es-EC" sz="1200" kern="1200" dirty="0" err="1">
                <a:solidFill>
                  <a:schemeClr val="tx1"/>
                </a:solidFill>
                <a:effectLst/>
                <a:latin typeface="+mn-lt"/>
                <a:ea typeface="+mn-ea"/>
                <a:cs typeface="+mn-cs"/>
              </a:rPr>
              <a:t>biosurfactantes</a:t>
            </a:r>
            <a:r>
              <a:rPr lang="es-EC" sz="1200" kern="1200" dirty="0">
                <a:solidFill>
                  <a:schemeClr val="tx1"/>
                </a:solidFill>
                <a:effectLst/>
                <a:latin typeface="+mn-lt"/>
                <a:ea typeface="+mn-ea"/>
                <a:cs typeface="+mn-cs"/>
              </a:rPr>
              <a:t>, por lo tanto, no se puede establecer de forma definitiva que el resto de cepas sean incapaces de producir tensoactivos.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La hemólisis generada por </a:t>
            </a:r>
            <a:r>
              <a:rPr lang="es-EC" sz="1200" i="1" kern="1200" dirty="0">
                <a:solidFill>
                  <a:schemeClr val="tx1"/>
                </a:solidFill>
                <a:effectLst/>
                <a:latin typeface="+mn-lt"/>
                <a:ea typeface="+mn-ea"/>
                <a:cs typeface="+mn-cs"/>
              </a:rPr>
              <a:t>B. </a:t>
            </a:r>
            <a:r>
              <a:rPr lang="es-EC" sz="1200" i="1" kern="1200" dirty="0" err="1">
                <a:solidFill>
                  <a:schemeClr val="tx1"/>
                </a:solidFill>
                <a:effectLst/>
                <a:latin typeface="+mn-lt"/>
                <a:ea typeface="+mn-ea"/>
                <a:cs typeface="+mn-cs"/>
              </a:rPr>
              <a:t>subtilis</a:t>
            </a:r>
            <a:r>
              <a:rPr lang="es-EC" sz="1200" kern="1200" dirty="0">
                <a:solidFill>
                  <a:schemeClr val="tx1"/>
                </a:solidFill>
                <a:effectLst/>
                <a:latin typeface="+mn-lt"/>
                <a:ea typeface="+mn-ea"/>
                <a:cs typeface="+mn-cs"/>
              </a:rPr>
              <a:t> ha sido ampliamente reportada desde 1970 por </a:t>
            </a:r>
            <a:r>
              <a:rPr lang="es-EC" sz="1200" kern="1200" dirty="0" err="1">
                <a:solidFill>
                  <a:schemeClr val="tx1"/>
                </a:solidFill>
                <a:effectLst/>
                <a:latin typeface="+mn-lt"/>
                <a:ea typeface="+mn-ea"/>
                <a:cs typeface="+mn-cs"/>
              </a:rPr>
              <a:t>Bernheimer</a:t>
            </a:r>
            <a:r>
              <a:rPr lang="es-EC" sz="1200" kern="1200" dirty="0">
                <a:solidFill>
                  <a:schemeClr val="tx1"/>
                </a:solidFill>
                <a:effectLst/>
                <a:latin typeface="+mn-lt"/>
                <a:ea typeface="+mn-ea"/>
                <a:cs typeface="+mn-cs"/>
              </a:rPr>
              <a:t> &amp; </a:t>
            </a:r>
            <a:r>
              <a:rPr lang="es-EC" sz="1200" kern="1200" dirty="0" err="1">
                <a:solidFill>
                  <a:schemeClr val="tx1"/>
                </a:solidFill>
                <a:effectLst/>
                <a:latin typeface="+mn-lt"/>
                <a:ea typeface="+mn-ea"/>
                <a:cs typeface="+mn-cs"/>
              </a:rPr>
              <a:t>Avigad</a:t>
            </a:r>
            <a:r>
              <a:rPr lang="es-EC" sz="1200" kern="1200" dirty="0">
                <a:solidFill>
                  <a:schemeClr val="tx1"/>
                </a:solidFill>
                <a:effectLst/>
                <a:latin typeface="+mn-lt"/>
                <a:ea typeface="+mn-ea"/>
                <a:cs typeface="+mn-cs"/>
              </a:rPr>
              <a:t>, quienes comprobaron que la </a:t>
            </a:r>
            <a:r>
              <a:rPr lang="es-EC" sz="1200" kern="1200" dirty="0" err="1">
                <a:solidFill>
                  <a:schemeClr val="tx1"/>
                </a:solidFill>
                <a:effectLst/>
                <a:latin typeface="+mn-lt"/>
                <a:ea typeface="+mn-ea"/>
                <a:cs typeface="+mn-cs"/>
              </a:rPr>
              <a:t>surfactina</a:t>
            </a:r>
            <a:r>
              <a:rPr lang="es-EC" sz="1200" kern="1200" dirty="0">
                <a:solidFill>
                  <a:schemeClr val="tx1"/>
                </a:solidFill>
                <a:effectLst/>
                <a:latin typeface="+mn-lt"/>
                <a:ea typeface="+mn-ea"/>
                <a:cs typeface="+mn-cs"/>
              </a:rPr>
              <a:t> producida por </a:t>
            </a:r>
            <a:r>
              <a:rPr lang="es-EC" sz="1200" i="1" kern="1200" dirty="0">
                <a:solidFill>
                  <a:schemeClr val="tx1"/>
                </a:solidFill>
                <a:effectLst/>
                <a:latin typeface="+mn-lt"/>
                <a:ea typeface="+mn-ea"/>
                <a:cs typeface="+mn-cs"/>
              </a:rPr>
              <a:t>B. </a:t>
            </a:r>
            <a:r>
              <a:rPr lang="es-EC" sz="1200" i="1" kern="1200" dirty="0" err="1">
                <a:solidFill>
                  <a:schemeClr val="tx1"/>
                </a:solidFill>
                <a:effectLst/>
                <a:latin typeface="+mn-lt"/>
                <a:ea typeface="+mn-ea"/>
                <a:cs typeface="+mn-cs"/>
              </a:rPr>
              <a:t>subtilis</a:t>
            </a:r>
            <a:r>
              <a:rPr lang="es-EC" sz="1200" kern="1200" dirty="0">
                <a:solidFill>
                  <a:schemeClr val="tx1"/>
                </a:solidFill>
                <a:effectLst/>
                <a:latin typeface="+mn-lt"/>
                <a:ea typeface="+mn-ea"/>
                <a:cs typeface="+mn-cs"/>
              </a:rPr>
              <a:t> genera la lisis de los hematíes. Se asocia a algunos miembros de </a:t>
            </a:r>
            <a:r>
              <a:rPr lang="es-EC" sz="1200" i="1" kern="1200" dirty="0">
                <a:solidFill>
                  <a:schemeClr val="tx1"/>
                </a:solidFill>
                <a:effectLst/>
                <a:latin typeface="+mn-lt"/>
                <a:ea typeface="+mn-ea"/>
                <a:cs typeface="+mn-cs"/>
              </a:rPr>
              <a:t>B. </a:t>
            </a:r>
            <a:r>
              <a:rPr lang="es-EC" sz="1200" i="1" kern="1200" dirty="0" err="1">
                <a:solidFill>
                  <a:schemeClr val="tx1"/>
                </a:solidFill>
                <a:effectLst/>
                <a:latin typeface="+mn-lt"/>
                <a:ea typeface="+mn-ea"/>
                <a:cs typeface="+mn-cs"/>
              </a:rPr>
              <a:t>megaterium</a:t>
            </a:r>
            <a:r>
              <a:rPr lang="es-EC" sz="1200" kern="1200" dirty="0">
                <a:solidFill>
                  <a:schemeClr val="tx1"/>
                </a:solidFill>
                <a:effectLst/>
                <a:latin typeface="+mn-lt"/>
                <a:ea typeface="+mn-ea"/>
                <a:cs typeface="+mn-cs"/>
              </a:rPr>
              <a:t> como no hemolíticas (</a:t>
            </a:r>
            <a:r>
              <a:rPr lang="es-EC" sz="1200" kern="1200" dirty="0" err="1">
                <a:solidFill>
                  <a:schemeClr val="tx1"/>
                </a:solidFill>
                <a:effectLst/>
                <a:latin typeface="+mn-lt"/>
                <a:ea typeface="+mn-ea"/>
                <a:cs typeface="+mn-cs"/>
              </a:rPr>
              <a:t>Hshie</a:t>
            </a:r>
            <a:r>
              <a:rPr lang="es-EC" sz="1200" kern="1200" dirty="0">
                <a:solidFill>
                  <a:schemeClr val="tx1"/>
                </a:solidFill>
                <a:effectLst/>
                <a:latin typeface="+mn-lt"/>
                <a:ea typeface="+mn-ea"/>
                <a:cs typeface="+mn-cs"/>
              </a:rPr>
              <a:t> et al., 2008), por otra parte, un estudio realizado por </a:t>
            </a:r>
            <a:r>
              <a:rPr lang="es-EC" sz="1200" kern="1200" dirty="0" err="1">
                <a:solidFill>
                  <a:schemeClr val="tx1"/>
                </a:solidFill>
                <a:effectLst/>
                <a:latin typeface="+mn-lt"/>
                <a:ea typeface="+mn-ea"/>
                <a:cs typeface="+mn-cs"/>
              </a:rPr>
              <a:t>Thavasi</a:t>
            </a:r>
            <a:r>
              <a:rPr lang="es-EC" sz="1200" kern="1200" dirty="0">
                <a:solidFill>
                  <a:schemeClr val="tx1"/>
                </a:solidFill>
                <a:effectLst/>
                <a:latin typeface="+mn-lt"/>
                <a:ea typeface="+mn-ea"/>
                <a:cs typeface="+mn-cs"/>
              </a:rPr>
              <a:t> et al. (2008) reporta una cepa de </a:t>
            </a:r>
            <a:r>
              <a:rPr lang="es-EC" sz="1200" i="1" kern="1200" dirty="0">
                <a:solidFill>
                  <a:schemeClr val="tx1"/>
                </a:solidFill>
                <a:effectLst/>
                <a:latin typeface="+mn-lt"/>
                <a:ea typeface="+mn-ea"/>
                <a:cs typeface="+mn-cs"/>
              </a:rPr>
              <a:t>B. </a:t>
            </a:r>
            <a:r>
              <a:rPr lang="es-EC" sz="1200" i="1" kern="1200" dirty="0" err="1">
                <a:solidFill>
                  <a:schemeClr val="tx1"/>
                </a:solidFill>
                <a:effectLst/>
                <a:latin typeface="+mn-lt"/>
                <a:ea typeface="+mn-ea"/>
                <a:cs typeface="+mn-cs"/>
              </a:rPr>
              <a:t>megaterium</a:t>
            </a:r>
            <a:r>
              <a:rPr lang="es-EC" sz="1200" kern="1200" dirty="0">
                <a:solidFill>
                  <a:schemeClr val="tx1"/>
                </a:solidFill>
                <a:effectLst/>
                <a:latin typeface="+mn-lt"/>
                <a:ea typeface="+mn-ea"/>
                <a:cs typeface="+mn-cs"/>
              </a:rPr>
              <a:t> productora de </a:t>
            </a:r>
            <a:r>
              <a:rPr lang="es-EC" sz="1200" kern="1200" dirty="0" err="1">
                <a:solidFill>
                  <a:schemeClr val="tx1"/>
                </a:solidFill>
                <a:effectLst/>
                <a:latin typeface="+mn-lt"/>
                <a:ea typeface="+mn-ea"/>
                <a:cs typeface="+mn-cs"/>
              </a:rPr>
              <a:t>biosurfactantes</a:t>
            </a:r>
            <a:r>
              <a:rPr lang="es-EC" sz="1200" kern="1200" dirty="0">
                <a:solidFill>
                  <a:schemeClr val="tx1"/>
                </a:solidFill>
                <a:effectLst/>
                <a:latin typeface="+mn-lt"/>
                <a:ea typeface="+mn-ea"/>
                <a:cs typeface="+mn-cs"/>
              </a:rPr>
              <a:t> tipo </a:t>
            </a:r>
            <a:r>
              <a:rPr lang="es-EC" sz="1200" kern="1200" dirty="0" err="1">
                <a:solidFill>
                  <a:schemeClr val="tx1"/>
                </a:solidFill>
                <a:effectLst/>
                <a:latin typeface="+mn-lt"/>
                <a:ea typeface="+mn-ea"/>
                <a:cs typeface="+mn-cs"/>
              </a:rPr>
              <a:t>glicolipídicos</a:t>
            </a:r>
            <a:r>
              <a:rPr lang="es-EC" sz="1200" kern="1200" dirty="0">
                <a:solidFill>
                  <a:schemeClr val="tx1"/>
                </a:solidFill>
                <a:effectLst/>
                <a:latin typeface="+mn-lt"/>
                <a:ea typeface="+mn-ea"/>
                <a:cs typeface="+mn-cs"/>
              </a:rPr>
              <a:t> y con actividad hemolítica.  Se ha documentado que algunas cepas de </a:t>
            </a:r>
            <a:r>
              <a:rPr lang="es-EC" sz="1200" i="1" kern="1200" dirty="0">
                <a:solidFill>
                  <a:schemeClr val="tx1"/>
                </a:solidFill>
                <a:effectLst/>
                <a:latin typeface="+mn-lt"/>
                <a:ea typeface="+mn-ea"/>
                <a:cs typeface="+mn-cs"/>
              </a:rPr>
              <a:t>B. </a:t>
            </a:r>
            <a:r>
              <a:rPr lang="es-EC" sz="1200" i="1" kern="1200" dirty="0" err="1">
                <a:solidFill>
                  <a:schemeClr val="tx1"/>
                </a:solidFill>
                <a:effectLst/>
                <a:latin typeface="+mn-lt"/>
                <a:ea typeface="+mn-ea"/>
                <a:cs typeface="+mn-cs"/>
              </a:rPr>
              <a:t>cerus</a:t>
            </a:r>
            <a:r>
              <a:rPr lang="es-EC" sz="1200" kern="1200" dirty="0">
                <a:solidFill>
                  <a:schemeClr val="tx1"/>
                </a:solidFill>
                <a:effectLst/>
                <a:latin typeface="+mn-lt"/>
                <a:ea typeface="+mn-ea"/>
                <a:cs typeface="+mn-cs"/>
              </a:rPr>
              <a:t> producen </a:t>
            </a:r>
            <a:r>
              <a:rPr lang="es-EC" sz="1200" kern="1200" dirty="0" err="1">
                <a:solidFill>
                  <a:schemeClr val="tx1"/>
                </a:solidFill>
                <a:effectLst/>
                <a:latin typeface="+mn-lt"/>
                <a:ea typeface="+mn-ea"/>
                <a:cs typeface="+mn-cs"/>
              </a:rPr>
              <a:t>lipopéptidos</a:t>
            </a:r>
            <a:r>
              <a:rPr lang="es-EC" sz="1200" kern="1200" dirty="0">
                <a:solidFill>
                  <a:schemeClr val="tx1"/>
                </a:solidFill>
                <a:effectLst/>
                <a:latin typeface="+mn-lt"/>
                <a:ea typeface="+mn-ea"/>
                <a:cs typeface="+mn-cs"/>
              </a:rPr>
              <a:t> como </a:t>
            </a:r>
            <a:r>
              <a:rPr lang="es-EC" sz="1200" kern="1200" dirty="0" err="1">
                <a:solidFill>
                  <a:schemeClr val="tx1"/>
                </a:solidFill>
                <a:effectLst/>
                <a:latin typeface="+mn-lt"/>
                <a:ea typeface="+mn-ea"/>
                <a:cs typeface="+mn-cs"/>
              </a:rPr>
              <a:t>micocereina</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Soberón-Chávez</a:t>
            </a:r>
            <a:r>
              <a:rPr lang="es-EC" sz="1200" kern="1200" dirty="0">
                <a:solidFill>
                  <a:schemeClr val="tx1"/>
                </a:solidFill>
                <a:effectLst/>
                <a:latin typeface="+mn-lt"/>
                <a:ea typeface="+mn-ea"/>
                <a:cs typeface="+mn-cs"/>
              </a:rPr>
              <a:t>, 2011) y </a:t>
            </a:r>
            <a:r>
              <a:rPr lang="es-EC" sz="1200" kern="1200" dirty="0" err="1">
                <a:solidFill>
                  <a:schemeClr val="tx1"/>
                </a:solidFill>
                <a:effectLst/>
                <a:latin typeface="+mn-lt"/>
                <a:ea typeface="+mn-ea"/>
                <a:cs typeface="+mn-cs"/>
              </a:rPr>
              <a:t>fengicina</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Ogena</a:t>
            </a:r>
            <a:r>
              <a:rPr lang="es-EC" sz="1200" kern="1200" dirty="0">
                <a:solidFill>
                  <a:schemeClr val="tx1"/>
                </a:solidFill>
                <a:effectLst/>
                <a:latin typeface="+mn-lt"/>
                <a:ea typeface="+mn-ea"/>
                <a:cs typeface="+mn-cs"/>
              </a:rPr>
              <a:t> &amp; Jacques, 2008). Sin embargo, la capacidad hemolítica puede deberse no solo a la producción de </a:t>
            </a:r>
            <a:r>
              <a:rPr lang="es-EC" sz="1200" kern="1200" dirty="0" err="1">
                <a:solidFill>
                  <a:schemeClr val="tx1"/>
                </a:solidFill>
                <a:effectLst/>
                <a:latin typeface="+mn-lt"/>
                <a:ea typeface="+mn-ea"/>
                <a:cs typeface="+mn-cs"/>
              </a:rPr>
              <a:t>biosurfactantes</a:t>
            </a:r>
            <a:r>
              <a:rPr lang="es-EC" sz="1200" kern="1200" dirty="0">
                <a:solidFill>
                  <a:schemeClr val="tx1"/>
                </a:solidFill>
                <a:effectLst/>
                <a:latin typeface="+mn-lt"/>
                <a:ea typeface="+mn-ea"/>
                <a:cs typeface="+mn-cs"/>
              </a:rPr>
              <a:t> sino también a la presencia de la hemolisina BL, una exotoxina ampliamente reportada en </a:t>
            </a:r>
            <a:r>
              <a:rPr lang="es-EC" sz="1200" i="1" kern="1200" dirty="0" err="1">
                <a:solidFill>
                  <a:schemeClr val="tx1"/>
                </a:solidFill>
                <a:effectLst/>
                <a:latin typeface="+mn-lt"/>
                <a:ea typeface="+mn-ea"/>
                <a:cs typeface="+mn-cs"/>
              </a:rPr>
              <a:t>Bacillus</a:t>
            </a:r>
            <a:r>
              <a:rPr lang="es-EC" sz="1200" i="1" kern="1200" dirty="0">
                <a:solidFill>
                  <a:schemeClr val="tx1"/>
                </a:solidFill>
                <a:effectLst/>
                <a:latin typeface="+mn-lt"/>
                <a:ea typeface="+mn-ea"/>
                <a:cs typeface="+mn-cs"/>
              </a:rPr>
              <a:t> </a:t>
            </a:r>
            <a:r>
              <a:rPr lang="es-EC" sz="1200" i="1" kern="1200" dirty="0" err="1">
                <a:solidFill>
                  <a:schemeClr val="tx1"/>
                </a:solidFill>
                <a:effectLst/>
                <a:latin typeface="+mn-lt"/>
                <a:ea typeface="+mn-ea"/>
                <a:cs typeface="+mn-cs"/>
              </a:rPr>
              <a:t>cereus</a:t>
            </a:r>
            <a:r>
              <a:rPr lang="es-EC" sz="1200" kern="1200" dirty="0">
                <a:solidFill>
                  <a:schemeClr val="tx1"/>
                </a:solidFill>
                <a:effectLst/>
                <a:latin typeface="+mn-lt"/>
                <a:ea typeface="+mn-ea"/>
                <a:cs typeface="+mn-cs"/>
              </a:rPr>
              <a:t>, con actividad hemolítica (Beecher, </a:t>
            </a:r>
            <a:r>
              <a:rPr lang="es-EC" sz="1200" kern="1200" dirty="0" err="1">
                <a:solidFill>
                  <a:schemeClr val="tx1"/>
                </a:solidFill>
                <a:effectLst/>
                <a:latin typeface="+mn-lt"/>
                <a:ea typeface="+mn-ea"/>
                <a:cs typeface="+mn-cs"/>
              </a:rPr>
              <a:t>Schoeni</a:t>
            </a:r>
            <a:r>
              <a:rPr lang="es-EC" sz="1200" kern="1200" dirty="0">
                <a:solidFill>
                  <a:schemeClr val="tx1"/>
                </a:solidFill>
                <a:effectLst/>
                <a:latin typeface="+mn-lt"/>
                <a:ea typeface="+mn-ea"/>
                <a:cs typeface="+mn-cs"/>
              </a:rPr>
              <a:t>, &amp; Wong, 1995).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5"/>
          </p:nvPr>
        </p:nvSpPr>
        <p:spPr/>
        <p:txBody>
          <a:bodyPr/>
          <a:lstStyle/>
          <a:p>
            <a:fld id="{2CB5B8F4-C915-4276-B2FB-764A3878748C}" type="slidenum">
              <a:rPr lang="es-EC" smtClean="0"/>
              <a:t>20</a:t>
            </a:fld>
            <a:endParaRPr lang="es-EC"/>
          </a:p>
        </p:txBody>
      </p:sp>
    </p:spTree>
    <p:extLst>
      <p:ext uri="{BB962C8B-B14F-4D97-AF65-F5344CB8AC3E}">
        <p14:creationId xmlns:p14="http://schemas.microsoft.com/office/powerpoint/2010/main" val="1743233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La cepa UFAB25 (</a:t>
            </a:r>
            <a:r>
              <a:rPr lang="es-EC" sz="1200" i="1" kern="1200" dirty="0">
                <a:solidFill>
                  <a:schemeClr val="tx1"/>
                </a:solidFill>
                <a:effectLst/>
                <a:latin typeface="+mn-lt"/>
                <a:ea typeface="+mn-ea"/>
                <a:cs typeface="+mn-cs"/>
              </a:rPr>
              <a:t>B. </a:t>
            </a:r>
            <a:r>
              <a:rPr lang="es-EC" sz="1200" i="1" kern="1200" dirty="0" err="1">
                <a:solidFill>
                  <a:schemeClr val="tx1"/>
                </a:solidFill>
                <a:effectLst/>
                <a:latin typeface="+mn-lt"/>
                <a:ea typeface="+mn-ea"/>
                <a:cs typeface="+mn-cs"/>
              </a:rPr>
              <a:t>subtilis</a:t>
            </a:r>
            <a:r>
              <a:rPr lang="es-EC" sz="1200" kern="1200" dirty="0">
                <a:solidFill>
                  <a:schemeClr val="tx1"/>
                </a:solidFill>
                <a:effectLst/>
                <a:latin typeface="+mn-lt"/>
                <a:ea typeface="+mn-ea"/>
                <a:cs typeface="+mn-cs"/>
              </a:rPr>
              <a:t>) resultó positiva para los genes </a:t>
            </a:r>
            <a:r>
              <a:rPr lang="es-EC" sz="1200" kern="1200" dirty="0" err="1">
                <a:solidFill>
                  <a:schemeClr val="tx1"/>
                </a:solidFill>
                <a:effectLst/>
                <a:latin typeface="+mn-lt"/>
                <a:ea typeface="+mn-ea"/>
                <a:cs typeface="+mn-cs"/>
              </a:rPr>
              <a:t>sfp</a:t>
            </a:r>
            <a:r>
              <a:rPr lang="es-EC" sz="1200" kern="1200" dirty="0">
                <a:solidFill>
                  <a:schemeClr val="tx1"/>
                </a:solidFill>
                <a:effectLst/>
                <a:latin typeface="+mn-lt"/>
                <a:ea typeface="+mn-ea"/>
                <a:cs typeface="+mn-cs"/>
              </a:rPr>
              <a:t> y </a:t>
            </a:r>
            <a:r>
              <a:rPr lang="es-EC" sz="1200" kern="1200" dirty="0" err="1">
                <a:solidFill>
                  <a:schemeClr val="tx1"/>
                </a:solidFill>
                <a:effectLst/>
                <a:latin typeface="+mn-lt"/>
                <a:ea typeface="+mn-ea"/>
                <a:cs typeface="+mn-cs"/>
              </a:rPr>
              <a:t>srfAA</a:t>
            </a:r>
            <a:r>
              <a:rPr lang="es-EC" sz="1200" kern="1200" dirty="0">
                <a:solidFill>
                  <a:schemeClr val="tx1"/>
                </a:solidFill>
                <a:effectLst/>
                <a:latin typeface="+mn-lt"/>
                <a:ea typeface="+mn-ea"/>
                <a:cs typeface="+mn-cs"/>
              </a:rPr>
              <a:t> asociados a la producción de </a:t>
            </a:r>
            <a:r>
              <a:rPr lang="es-EC" sz="1200" kern="1200" dirty="0" err="1">
                <a:solidFill>
                  <a:schemeClr val="tx1"/>
                </a:solidFill>
                <a:effectLst/>
                <a:latin typeface="+mn-lt"/>
                <a:ea typeface="+mn-ea"/>
                <a:cs typeface="+mn-cs"/>
              </a:rPr>
              <a:t>surfactina</a:t>
            </a:r>
            <a:r>
              <a:rPr lang="es-EC" sz="1200" kern="1200" dirty="0">
                <a:solidFill>
                  <a:schemeClr val="tx1"/>
                </a:solidFill>
                <a:effectLst/>
                <a:latin typeface="+mn-lt"/>
                <a:ea typeface="+mn-ea"/>
                <a:cs typeface="+mn-cs"/>
              </a:rPr>
              <a:t>, así como para el gen </a:t>
            </a:r>
            <a:r>
              <a:rPr lang="es-EC" sz="1200" kern="1200" dirty="0" err="1">
                <a:solidFill>
                  <a:schemeClr val="tx1"/>
                </a:solidFill>
                <a:effectLst/>
                <a:latin typeface="+mn-lt"/>
                <a:ea typeface="+mn-ea"/>
                <a:cs typeface="+mn-cs"/>
              </a:rPr>
              <a:t>fenB</a:t>
            </a:r>
            <a:r>
              <a:rPr lang="es-EC" sz="1200" kern="1200" dirty="0">
                <a:solidFill>
                  <a:schemeClr val="tx1"/>
                </a:solidFill>
                <a:effectLst/>
                <a:latin typeface="+mn-lt"/>
                <a:ea typeface="+mn-ea"/>
                <a:cs typeface="+mn-cs"/>
              </a:rPr>
              <a:t> involucrado en la biosíntesis de </a:t>
            </a:r>
            <a:r>
              <a:rPr lang="es-EC" sz="1200" kern="1200" dirty="0" err="1">
                <a:solidFill>
                  <a:schemeClr val="tx1"/>
                </a:solidFill>
                <a:effectLst/>
                <a:latin typeface="+mn-lt"/>
                <a:ea typeface="+mn-ea"/>
                <a:cs typeface="+mn-cs"/>
              </a:rPr>
              <a:t>fengicina</a:t>
            </a:r>
            <a:r>
              <a:rPr lang="es-EC" sz="1200" kern="1200" dirty="0">
                <a:solidFill>
                  <a:schemeClr val="tx1"/>
                </a:solidFill>
                <a:effectLst/>
                <a:latin typeface="+mn-lt"/>
                <a:ea typeface="+mn-ea"/>
                <a:cs typeface="+mn-cs"/>
              </a:rPr>
              <a:t>. Se ha determinado que algunas cepas del género </a:t>
            </a:r>
            <a:r>
              <a:rPr lang="es-EC" sz="1200" i="1" kern="1200" dirty="0" err="1">
                <a:solidFill>
                  <a:schemeClr val="tx1"/>
                </a:solidFill>
                <a:effectLst/>
                <a:latin typeface="+mn-lt"/>
                <a:ea typeface="+mn-ea"/>
                <a:cs typeface="+mn-cs"/>
              </a:rPr>
              <a:t>Bacillus</a:t>
            </a:r>
            <a:r>
              <a:rPr lang="es-EC" sz="1200" kern="1200" dirty="0">
                <a:solidFill>
                  <a:schemeClr val="tx1"/>
                </a:solidFill>
                <a:effectLst/>
                <a:latin typeface="+mn-lt"/>
                <a:ea typeface="+mn-ea"/>
                <a:cs typeface="+mn-cs"/>
              </a:rPr>
              <a:t> puede producir una gran variedad de </a:t>
            </a:r>
            <a:r>
              <a:rPr lang="es-EC" sz="1200" kern="1200" dirty="0" err="1">
                <a:solidFill>
                  <a:schemeClr val="tx1"/>
                </a:solidFill>
                <a:effectLst/>
                <a:latin typeface="+mn-lt"/>
                <a:ea typeface="+mn-ea"/>
                <a:cs typeface="+mn-cs"/>
              </a:rPr>
              <a:t>lipopéptidos</a:t>
            </a:r>
            <a:r>
              <a:rPr lang="es-EC" sz="1200" kern="1200" dirty="0">
                <a:solidFill>
                  <a:schemeClr val="tx1"/>
                </a:solidFill>
                <a:effectLst/>
                <a:latin typeface="+mn-lt"/>
                <a:ea typeface="+mn-ea"/>
                <a:cs typeface="+mn-cs"/>
              </a:rPr>
              <a:t> antimicrobianos bajo un complejo sistema de regulación influenciado por factores bióticos y abióticos (Stein, 2005; </a:t>
            </a:r>
            <a:r>
              <a:rPr lang="es-EC" sz="1200" kern="1200" dirty="0" err="1">
                <a:solidFill>
                  <a:schemeClr val="tx1"/>
                </a:solidFill>
                <a:effectLst/>
                <a:latin typeface="+mn-lt"/>
                <a:ea typeface="+mn-ea"/>
                <a:cs typeface="+mn-cs"/>
              </a:rPr>
              <a:t>Benitez</a:t>
            </a:r>
            <a:r>
              <a:rPr lang="es-EC" sz="1200" kern="1200" dirty="0">
                <a:solidFill>
                  <a:schemeClr val="tx1"/>
                </a:solidFill>
                <a:effectLst/>
                <a:latin typeface="+mn-lt"/>
                <a:ea typeface="+mn-ea"/>
                <a:cs typeface="+mn-cs"/>
              </a:rPr>
              <a:t> et al., 2011). La producción simultánea de </a:t>
            </a:r>
            <a:r>
              <a:rPr lang="es-EC" sz="1200" kern="1200" dirty="0" err="1">
                <a:solidFill>
                  <a:schemeClr val="tx1"/>
                </a:solidFill>
                <a:effectLst/>
                <a:latin typeface="+mn-lt"/>
                <a:ea typeface="+mn-ea"/>
                <a:cs typeface="+mn-cs"/>
              </a:rPr>
              <a:t>fengicina</a:t>
            </a:r>
            <a:r>
              <a:rPr lang="es-EC" sz="1200" kern="1200" dirty="0">
                <a:solidFill>
                  <a:schemeClr val="tx1"/>
                </a:solidFill>
                <a:effectLst/>
                <a:latin typeface="+mn-lt"/>
                <a:ea typeface="+mn-ea"/>
                <a:cs typeface="+mn-cs"/>
              </a:rPr>
              <a:t> y </a:t>
            </a:r>
            <a:r>
              <a:rPr lang="es-EC" sz="1200" kern="1200" dirty="0" err="1">
                <a:solidFill>
                  <a:schemeClr val="tx1"/>
                </a:solidFill>
                <a:effectLst/>
                <a:latin typeface="+mn-lt"/>
                <a:ea typeface="+mn-ea"/>
                <a:cs typeface="+mn-cs"/>
              </a:rPr>
              <a:t>surfactina</a:t>
            </a:r>
            <a:r>
              <a:rPr lang="es-EC" sz="1200" kern="1200" dirty="0">
                <a:solidFill>
                  <a:schemeClr val="tx1"/>
                </a:solidFill>
                <a:effectLst/>
                <a:latin typeface="+mn-lt"/>
                <a:ea typeface="+mn-ea"/>
                <a:cs typeface="+mn-cs"/>
              </a:rPr>
              <a:t> por miembros de la especie </a:t>
            </a:r>
            <a:r>
              <a:rPr lang="es-EC" sz="1200" i="1" kern="1200" dirty="0">
                <a:solidFill>
                  <a:schemeClr val="tx1"/>
                </a:solidFill>
                <a:effectLst/>
                <a:latin typeface="+mn-lt"/>
                <a:ea typeface="+mn-ea"/>
                <a:cs typeface="+mn-cs"/>
              </a:rPr>
              <a:t>B. </a:t>
            </a:r>
            <a:r>
              <a:rPr lang="es-EC" sz="1200" i="1" kern="1200" dirty="0" err="1">
                <a:solidFill>
                  <a:schemeClr val="tx1"/>
                </a:solidFill>
                <a:effectLst/>
                <a:latin typeface="+mn-lt"/>
                <a:ea typeface="+mn-ea"/>
                <a:cs typeface="+mn-cs"/>
              </a:rPr>
              <a:t>subtilis</a:t>
            </a:r>
            <a:r>
              <a:rPr lang="es-EC" sz="1200" kern="1200" dirty="0">
                <a:solidFill>
                  <a:schemeClr val="tx1"/>
                </a:solidFill>
                <a:effectLst/>
                <a:latin typeface="+mn-lt"/>
                <a:ea typeface="+mn-ea"/>
                <a:cs typeface="+mn-cs"/>
              </a:rPr>
              <a:t> ha sido ampliamente documentada (</a:t>
            </a:r>
            <a:r>
              <a:rPr lang="es-EC" sz="1200" kern="1200" dirty="0" err="1">
                <a:solidFill>
                  <a:schemeClr val="tx1"/>
                </a:solidFill>
                <a:effectLst/>
                <a:latin typeface="+mn-lt"/>
                <a:ea typeface="+mn-ea"/>
                <a:cs typeface="+mn-cs"/>
              </a:rPr>
              <a:t>Ongena</a:t>
            </a:r>
            <a:r>
              <a:rPr lang="es-EC" sz="1200" kern="1200" dirty="0">
                <a:solidFill>
                  <a:schemeClr val="tx1"/>
                </a:solidFill>
                <a:effectLst/>
                <a:latin typeface="+mn-lt"/>
                <a:ea typeface="+mn-ea"/>
                <a:cs typeface="+mn-cs"/>
              </a:rPr>
              <a:t> 2007, Plaza 2015), incluso se ha reportado la coproducción de </a:t>
            </a:r>
            <a:r>
              <a:rPr lang="es-EC" sz="1200" kern="1200" dirty="0" err="1">
                <a:solidFill>
                  <a:schemeClr val="tx1"/>
                </a:solidFill>
                <a:effectLst/>
                <a:latin typeface="+mn-lt"/>
                <a:ea typeface="+mn-ea"/>
                <a:cs typeface="+mn-cs"/>
              </a:rPr>
              <a:t>surfactina</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fencina</a:t>
            </a:r>
            <a:r>
              <a:rPr lang="es-EC" sz="1200" kern="1200" dirty="0">
                <a:solidFill>
                  <a:schemeClr val="tx1"/>
                </a:solidFill>
                <a:effectLst/>
                <a:latin typeface="+mn-lt"/>
                <a:ea typeface="+mn-ea"/>
                <a:cs typeface="+mn-cs"/>
              </a:rPr>
              <a:t> e </a:t>
            </a:r>
            <a:r>
              <a:rPr lang="es-EC" sz="1200" kern="1200" dirty="0" err="1">
                <a:solidFill>
                  <a:schemeClr val="tx1"/>
                </a:solidFill>
                <a:effectLst/>
                <a:latin typeface="+mn-lt"/>
                <a:ea typeface="+mn-ea"/>
                <a:cs typeface="+mn-cs"/>
              </a:rPr>
              <a:t>iturina</a:t>
            </a:r>
            <a:r>
              <a:rPr lang="es-EC" sz="1200" kern="1200" dirty="0">
                <a:solidFill>
                  <a:schemeClr val="tx1"/>
                </a:solidFill>
                <a:effectLst/>
                <a:latin typeface="+mn-lt"/>
                <a:ea typeface="+mn-ea"/>
                <a:cs typeface="+mn-cs"/>
              </a:rPr>
              <a:t> A, aunque resulta muy inusual (Kim et al., 2010). La coproducción de </a:t>
            </a:r>
            <a:r>
              <a:rPr lang="es-EC" sz="1200" kern="1200" dirty="0" err="1">
                <a:solidFill>
                  <a:schemeClr val="tx1"/>
                </a:solidFill>
                <a:effectLst/>
                <a:latin typeface="+mn-lt"/>
                <a:ea typeface="+mn-ea"/>
                <a:cs typeface="+mn-cs"/>
              </a:rPr>
              <a:t>lipopéptidos</a:t>
            </a:r>
            <a:r>
              <a:rPr lang="es-EC" sz="1200" kern="1200" dirty="0">
                <a:solidFill>
                  <a:schemeClr val="tx1"/>
                </a:solidFill>
                <a:effectLst/>
                <a:latin typeface="+mn-lt"/>
                <a:ea typeface="+mn-ea"/>
                <a:cs typeface="+mn-cs"/>
              </a:rPr>
              <a:t> puede generar efectos sinérgicos sobre sus actividades biológicas (</a:t>
            </a:r>
            <a:r>
              <a:rPr lang="es-EC" sz="1200" kern="1200" dirty="0" err="1">
                <a:solidFill>
                  <a:schemeClr val="tx1"/>
                </a:solidFill>
                <a:effectLst/>
                <a:latin typeface="+mn-lt"/>
                <a:ea typeface="+mn-ea"/>
                <a:cs typeface="+mn-cs"/>
              </a:rPr>
              <a:t>Perez</a:t>
            </a:r>
            <a:r>
              <a:rPr lang="es-EC" sz="1200" kern="1200" dirty="0">
                <a:solidFill>
                  <a:schemeClr val="tx1"/>
                </a:solidFill>
                <a:effectLst/>
                <a:latin typeface="+mn-lt"/>
                <a:ea typeface="+mn-ea"/>
                <a:cs typeface="+mn-cs"/>
              </a:rPr>
              <a:t> et al., 2017).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 todas las cepas de </a:t>
            </a:r>
            <a:r>
              <a:rPr lang="es-EC" sz="1200" i="1" kern="1200" dirty="0">
                <a:solidFill>
                  <a:schemeClr val="tx1"/>
                </a:solidFill>
                <a:effectLst/>
                <a:latin typeface="+mn-lt"/>
                <a:ea typeface="+mn-ea"/>
                <a:cs typeface="+mn-cs"/>
              </a:rPr>
              <a:t>B. </a:t>
            </a:r>
            <a:r>
              <a:rPr lang="es-EC" sz="1200" i="1" kern="1200" dirty="0" err="1">
                <a:solidFill>
                  <a:schemeClr val="tx1"/>
                </a:solidFill>
                <a:effectLst/>
                <a:latin typeface="+mn-lt"/>
                <a:ea typeface="+mn-ea"/>
                <a:cs typeface="+mn-cs"/>
              </a:rPr>
              <a:t>licheniformis</a:t>
            </a:r>
            <a:r>
              <a:rPr lang="es-EC" sz="1200" kern="1200" dirty="0">
                <a:solidFill>
                  <a:schemeClr val="tx1"/>
                </a:solidFill>
                <a:effectLst/>
                <a:latin typeface="+mn-lt"/>
                <a:ea typeface="+mn-ea"/>
                <a:cs typeface="+mn-cs"/>
              </a:rPr>
              <a:t> presentaron el gen </a:t>
            </a:r>
            <a:r>
              <a:rPr lang="es-EC" sz="1200" kern="1200" dirty="0" err="1">
                <a:solidFill>
                  <a:schemeClr val="tx1"/>
                </a:solidFill>
                <a:effectLst/>
                <a:latin typeface="+mn-lt"/>
                <a:ea typeface="+mn-ea"/>
                <a:cs typeface="+mn-cs"/>
              </a:rPr>
              <a:t>Lich</a:t>
            </a:r>
            <a:r>
              <a:rPr lang="es-EC" sz="1200" kern="1200" dirty="0">
                <a:solidFill>
                  <a:schemeClr val="tx1"/>
                </a:solidFill>
                <a:effectLst/>
                <a:latin typeface="+mn-lt"/>
                <a:ea typeface="+mn-ea"/>
                <a:cs typeface="+mn-cs"/>
              </a:rPr>
              <a:t>-AA, involucrado en la síntesis de </a:t>
            </a:r>
            <a:r>
              <a:rPr lang="es-EC" sz="1200" kern="1200" dirty="0" err="1">
                <a:solidFill>
                  <a:schemeClr val="tx1"/>
                </a:solidFill>
                <a:effectLst/>
                <a:latin typeface="+mn-lt"/>
                <a:ea typeface="+mn-ea"/>
                <a:cs typeface="+mn-cs"/>
              </a:rPr>
              <a:t>lichenisina</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Madslien</a:t>
            </a:r>
            <a:r>
              <a:rPr lang="es-EC" sz="1200" kern="1200" dirty="0">
                <a:solidFill>
                  <a:schemeClr val="tx1"/>
                </a:solidFill>
                <a:effectLst/>
                <a:latin typeface="+mn-lt"/>
                <a:ea typeface="+mn-ea"/>
                <a:cs typeface="+mn-cs"/>
              </a:rPr>
              <a:t> et al., (2013) determinó que la gran mayoría de cepas de </a:t>
            </a:r>
            <a:r>
              <a:rPr lang="es-EC" sz="1200" i="1" kern="1200" dirty="0">
                <a:solidFill>
                  <a:schemeClr val="tx1"/>
                </a:solidFill>
                <a:effectLst/>
                <a:latin typeface="+mn-lt"/>
                <a:ea typeface="+mn-ea"/>
                <a:cs typeface="+mn-cs"/>
              </a:rPr>
              <a:t>B. </a:t>
            </a:r>
            <a:r>
              <a:rPr lang="es-EC" sz="1200" i="1" kern="1200" dirty="0" err="1">
                <a:solidFill>
                  <a:schemeClr val="tx1"/>
                </a:solidFill>
                <a:effectLst/>
                <a:latin typeface="+mn-lt"/>
                <a:ea typeface="+mn-ea"/>
                <a:cs typeface="+mn-cs"/>
              </a:rPr>
              <a:t>licheniformes</a:t>
            </a:r>
            <a:r>
              <a:rPr lang="es-EC" sz="1200" kern="1200" dirty="0">
                <a:solidFill>
                  <a:schemeClr val="tx1"/>
                </a:solidFill>
                <a:effectLst/>
                <a:latin typeface="+mn-lt"/>
                <a:ea typeface="+mn-ea"/>
                <a:cs typeface="+mn-cs"/>
              </a:rPr>
              <a:t> lo tienen, indicando que gran parte, si no todas, son capaces de producirla. La </a:t>
            </a:r>
            <a:r>
              <a:rPr lang="es-EC" sz="1200" kern="1200" dirty="0" err="1">
                <a:solidFill>
                  <a:schemeClr val="tx1"/>
                </a:solidFill>
                <a:effectLst/>
                <a:latin typeface="+mn-lt"/>
                <a:ea typeface="+mn-ea"/>
                <a:cs typeface="+mn-cs"/>
              </a:rPr>
              <a:t>linchenisina</a:t>
            </a:r>
            <a:r>
              <a:rPr lang="es-EC" sz="1200" kern="1200" dirty="0">
                <a:solidFill>
                  <a:schemeClr val="tx1"/>
                </a:solidFill>
                <a:effectLst/>
                <a:latin typeface="+mn-lt"/>
                <a:ea typeface="+mn-ea"/>
                <a:cs typeface="+mn-cs"/>
              </a:rPr>
              <a:t> puede ser  empleada como agente tensoactivo en extracción de metales, procesos de biorremediación, industria textil, papelera, alimenticia y controlador de </a:t>
            </a:r>
            <a:r>
              <a:rPr lang="es-EC" sz="1200" kern="1200" dirty="0" err="1">
                <a:solidFill>
                  <a:schemeClr val="tx1"/>
                </a:solidFill>
                <a:effectLst/>
                <a:latin typeface="+mn-lt"/>
                <a:ea typeface="+mn-ea"/>
                <a:cs typeface="+mn-cs"/>
              </a:rPr>
              <a:t>biofilms</a:t>
            </a:r>
            <a:r>
              <a:rPr lang="es-EC" sz="1200" kern="1200" dirty="0">
                <a:solidFill>
                  <a:schemeClr val="tx1"/>
                </a:solidFill>
                <a:effectLst/>
                <a:latin typeface="+mn-lt"/>
                <a:ea typeface="+mn-ea"/>
                <a:cs typeface="+mn-cs"/>
              </a:rPr>
              <a:t> de organismos patógenos, entre otros</a:t>
            </a:r>
            <a:endParaRPr lang="es-EC" dirty="0"/>
          </a:p>
        </p:txBody>
      </p:sp>
      <p:sp>
        <p:nvSpPr>
          <p:cNvPr id="4" name="Marcador de número de diapositiva 3"/>
          <p:cNvSpPr>
            <a:spLocks noGrp="1"/>
          </p:cNvSpPr>
          <p:nvPr>
            <p:ph type="sldNum" sz="quarter" idx="5"/>
          </p:nvPr>
        </p:nvSpPr>
        <p:spPr/>
        <p:txBody>
          <a:bodyPr/>
          <a:lstStyle/>
          <a:p>
            <a:fld id="{2CB5B8F4-C915-4276-B2FB-764A3878748C}" type="slidenum">
              <a:rPr lang="es-EC" smtClean="0"/>
              <a:t>21</a:t>
            </a:fld>
            <a:endParaRPr lang="es-EC"/>
          </a:p>
        </p:txBody>
      </p:sp>
    </p:spTree>
    <p:extLst>
      <p:ext uri="{BB962C8B-B14F-4D97-AF65-F5344CB8AC3E}">
        <p14:creationId xmlns:p14="http://schemas.microsoft.com/office/powerpoint/2010/main" val="3805641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La producción simultánea de </a:t>
            </a:r>
            <a:r>
              <a:rPr lang="es-EC" sz="1200" kern="1200" dirty="0" err="1">
                <a:solidFill>
                  <a:schemeClr val="tx1"/>
                </a:solidFill>
                <a:effectLst/>
                <a:latin typeface="+mn-lt"/>
                <a:ea typeface="+mn-ea"/>
                <a:cs typeface="+mn-cs"/>
              </a:rPr>
              <a:t>fengicina</a:t>
            </a:r>
            <a:r>
              <a:rPr lang="es-EC" sz="1200" kern="1200" dirty="0">
                <a:solidFill>
                  <a:schemeClr val="tx1"/>
                </a:solidFill>
                <a:effectLst/>
                <a:latin typeface="+mn-lt"/>
                <a:ea typeface="+mn-ea"/>
                <a:cs typeface="+mn-cs"/>
              </a:rPr>
              <a:t> y </a:t>
            </a:r>
            <a:r>
              <a:rPr lang="es-EC" sz="1200" kern="1200" dirty="0" err="1">
                <a:solidFill>
                  <a:schemeClr val="tx1"/>
                </a:solidFill>
                <a:effectLst/>
                <a:latin typeface="+mn-lt"/>
                <a:ea typeface="+mn-ea"/>
                <a:cs typeface="+mn-cs"/>
              </a:rPr>
              <a:t>surfactina</a:t>
            </a:r>
            <a:r>
              <a:rPr lang="es-EC" sz="1200" kern="1200" dirty="0">
                <a:solidFill>
                  <a:schemeClr val="tx1"/>
                </a:solidFill>
                <a:effectLst/>
                <a:latin typeface="+mn-lt"/>
                <a:ea typeface="+mn-ea"/>
                <a:cs typeface="+mn-cs"/>
              </a:rPr>
              <a:t> por miembros de la especie </a:t>
            </a:r>
            <a:r>
              <a:rPr lang="es-EC" sz="1200" i="1" kern="1200" dirty="0">
                <a:solidFill>
                  <a:schemeClr val="tx1"/>
                </a:solidFill>
                <a:effectLst/>
                <a:latin typeface="+mn-lt"/>
                <a:ea typeface="+mn-ea"/>
                <a:cs typeface="+mn-cs"/>
              </a:rPr>
              <a:t>B. </a:t>
            </a:r>
            <a:r>
              <a:rPr lang="es-EC" sz="1200" i="1" kern="1200" dirty="0" err="1">
                <a:solidFill>
                  <a:schemeClr val="tx1"/>
                </a:solidFill>
                <a:effectLst/>
                <a:latin typeface="+mn-lt"/>
                <a:ea typeface="+mn-ea"/>
                <a:cs typeface="+mn-cs"/>
              </a:rPr>
              <a:t>subtilis</a:t>
            </a:r>
            <a:r>
              <a:rPr lang="es-EC" sz="1200" kern="1200" dirty="0">
                <a:solidFill>
                  <a:schemeClr val="tx1"/>
                </a:solidFill>
                <a:effectLst/>
                <a:latin typeface="+mn-lt"/>
                <a:ea typeface="+mn-ea"/>
                <a:cs typeface="+mn-cs"/>
              </a:rPr>
              <a:t> ha sido ampliamente documentada (</a:t>
            </a:r>
            <a:r>
              <a:rPr lang="es-EC" sz="1200" kern="1200" dirty="0" err="1">
                <a:solidFill>
                  <a:schemeClr val="tx1"/>
                </a:solidFill>
                <a:effectLst/>
                <a:latin typeface="+mn-lt"/>
                <a:ea typeface="+mn-ea"/>
                <a:cs typeface="+mn-cs"/>
              </a:rPr>
              <a:t>Ongena</a:t>
            </a:r>
            <a:r>
              <a:rPr lang="es-EC" sz="1200" kern="1200" dirty="0">
                <a:solidFill>
                  <a:schemeClr val="tx1"/>
                </a:solidFill>
                <a:effectLst/>
                <a:latin typeface="+mn-lt"/>
                <a:ea typeface="+mn-ea"/>
                <a:cs typeface="+mn-cs"/>
              </a:rPr>
              <a:t> 2007, Plaza 2015), incluso se ha reportado la coproducción de </a:t>
            </a:r>
            <a:r>
              <a:rPr lang="es-EC" sz="1200" kern="1200" dirty="0" err="1">
                <a:solidFill>
                  <a:schemeClr val="tx1"/>
                </a:solidFill>
                <a:effectLst/>
                <a:latin typeface="+mn-lt"/>
                <a:ea typeface="+mn-ea"/>
                <a:cs typeface="+mn-cs"/>
              </a:rPr>
              <a:t>surfactina</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fencina</a:t>
            </a:r>
            <a:r>
              <a:rPr lang="es-EC" sz="1200" kern="1200" dirty="0">
                <a:solidFill>
                  <a:schemeClr val="tx1"/>
                </a:solidFill>
                <a:effectLst/>
                <a:latin typeface="+mn-lt"/>
                <a:ea typeface="+mn-ea"/>
                <a:cs typeface="+mn-cs"/>
              </a:rPr>
              <a:t> e </a:t>
            </a:r>
            <a:r>
              <a:rPr lang="es-EC" sz="1200" kern="1200" dirty="0" err="1">
                <a:solidFill>
                  <a:schemeClr val="tx1"/>
                </a:solidFill>
                <a:effectLst/>
                <a:latin typeface="+mn-lt"/>
                <a:ea typeface="+mn-ea"/>
                <a:cs typeface="+mn-cs"/>
              </a:rPr>
              <a:t>iturina</a:t>
            </a:r>
            <a:r>
              <a:rPr lang="es-EC" sz="1200" kern="1200" dirty="0">
                <a:solidFill>
                  <a:schemeClr val="tx1"/>
                </a:solidFill>
                <a:effectLst/>
                <a:latin typeface="+mn-lt"/>
                <a:ea typeface="+mn-ea"/>
                <a:cs typeface="+mn-cs"/>
              </a:rPr>
              <a:t> A, aunque resulta muy inusual (Kim et al., 2010). La coproducción de </a:t>
            </a:r>
            <a:r>
              <a:rPr lang="es-EC" sz="1200" kern="1200" dirty="0" err="1">
                <a:solidFill>
                  <a:schemeClr val="tx1"/>
                </a:solidFill>
                <a:effectLst/>
                <a:latin typeface="+mn-lt"/>
                <a:ea typeface="+mn-ea"/>
                <a:cs typeface="+mn-cs"/>
              </a:rPr>
              <a:t>lipopéptidos</a:t>
            </a:r>
            <a:r>
              <a:rPr lang="es-EC" sz="1200" kern="1200" dirty="0">
                <a:solidFill>
                  <a:schemeClr val="tx1"/>
                </a:solidFill>
                <a:effectLst/>
                <a:latin typeface="+mn-lt"/>
                <a:ea typeface="+mn-ea"/>
                <a:cs typeface="+mn-cs"/>
              </a:rPr>
              <a:t> puede generar efectos sinérgicos sobre sus actividades biológicas (</a:t>
            </a:r>
            <a:r>
              <a:rPr lang="es-EC" sz="1200" kern="1200" dirty="0" err="1">
                <a:solidFill>
                  <a:schemeClr val="tx1"/>
                </a:solidFill>
                <a:effectLst/>
                <a:latin typeface="+mn-lt"/>
                <a:ea typeface="+mn-ea"/>
                <a:cs typeface="+mn-cs"/>
              </a:rPr>
              <a:t>Perez</a:t>
            </a:r>
            <a:r>
              <a:rPr lang="es-EC" sz="1200" kern="1200" dirty="0">
                <a:solidFill>
                  <a:schemeClr val="tx1"/>
                </a:solidFill>
                <a:effectLst/>
                <a:latin typeface="+mn-lt"/>
                <a:ea typeface="+mn-ea"/>
                <a:cs typeface="+mn-cs"/>
              </a:rPr>
              <a:t> et al., 2017).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 todas las cepas de </a:t>
            </a:r>
            <a:r>
              <a:rPr lang="es-EC" sz="1200" i="1" kern="1200" dirty="0">
                <a:solidFill>
                  <a:schemeClr val="tx1"/>
                </a:solidFill>
                <a:effectLst/>
                <a:latin typeface="+mn-lt"/>
                <a:ea typeface="+mn-ea"/>
                <a:cs typeface="+mn-cs"/>
              </a:rPr>
              <a:t>B. </a:t>
            </a:r>
            <a:r>
              <a:rPr lang="es-EC" sz="1200" i="1" kern="1200" dirty="0" err="1">
                <a:solidFill>
                  <a:schemeClr val="tx1"/>
                </a:solidFill>
                <a:effectLst/>
                <a:latin typeface="+mn-lt"/>
                <a:ea typeface="+mn-ea"/>
                <a:cs typeface="+mn-cs"/>
              </a:rPr>
              <a:t>licheniformis</a:t>
            </a:r>
            <a:r>
              <a:rPr lang="es-EC" sz="1200" kern="1200" dirty="0">
                <a:solidFill>
                  <a:schemeClr val="tx1"/>
                </a:solidFill>
                <a:effectLst/>
                <a:latin typeface="+mn-lt"/>
                <a:ea typeface="+mn-ea"/>
                <a:cs typeface="+mn-cs"/>
              </a:rPr>
              <a:t> presentaron el gen </a:t>
            </a:r>
            <a:r>
              <a:rPr lang="es-EC" sz="1200" kern="1200" dirty="0" err="1">
                <a:solidFill>
                  <a:schemeClr val="tx1"/>
                </a:solidFill>
                <a:effectLst/>
                <a:latin typeface="+mn-lt"/>
                <a:ea typeface="+mn-ea"/>
                <a:cs typeface="+mn-cs"/>
              </a:rPr>
              <a:t>Lich</a:t>
            </a:r>
            <a:r>
              <a:rPr lang="es-EC" sz="1200" kern="1200" dirty="0">
                <a:solidFill>
                  <a:schemeClr val="tx1"/>
                </a:solidFill>
                <a:effectLst/>
                <a:latin typeface="+mn-lt"/>
                <a:ea typeface="+mn-ea"/>
                <a:cs typeface="+mn-cs"/>
              </a:rPr>
              <a:t>-AA, involucrado en la síntesis de </a:t>
            </a:r>
            <a:r>
              <a:rPr lang="es-EC" sz="1200" kern="1200" dirty="0" err="1">
                <a:solidFill>
                  <a:schemeClr val="tx1"/>
                </a:solidFill>
                <a:effectLst/>
                <a:latin typeface="+mn-lt"/>
                <a:ea typeface="+mn-ea"/>
                <a:cs typeface="+mn-cs"/>
              </a:rPr>
              <a:t>lichenisina</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Madslien</a:t>
            </a:r>
            <a:r>
              <a:rPr lang="es-EC" sz="1200" kern="1200" dirty="0">
                <a:solidFill>
                  <a:schemeClr val="tx1"/>
                </a:solidFill>
                <a:effectLst/>
                <a:latin typeface="+mn-lt"/>
                <a:ea typeface="+mn-ea"/>
                <a:cs typeface="+mn-cs"/>
              </a:rPr>
              <a:t> et al., (2013) determinó que la gran mayoría de cepas de </a:t>
            </a:r>
            <a:r>
              <a:rPr lang="es-EC" sz="1200" i="1" kern="1200" dirty="0">
                <a:solidFill>
                  <a:schemeClr val="tx1"/>
                </a:solidFill>
                <a:effectLst/>
                <a:latin typeface="+mn-lt"/>
                <a:ea typeface="+mn-ea"/>
                <a:cs typeface="+mn-cs"/>
              </a:rPr>
              <a:t>B. </a:t>
            </a:r>
            <a:r>
              <a:rPr lang="es-EC" sz="1200" i="1" kern="1200" dirty="0" err="1">
                <a:solidFill>
                  <a:schemeClr val="tx1"/>
                </a:solidFill>
                <a:effectLst/>
                <a:latin typeface="+mn-lt"/>
                <a:ea typeface="+mn-ea"/>
                <a:cs typeface="+mn-cs"/>
              </a:rPr>
              <a:t>licheniformes</a:t>
            </a:r>
            <a:r>
              <a:rPr lang="es-EC" sz="1200" kern="1200" dirty="0">
                <a:solidFill>
                  <a:schemeClr val="tx1"/>
                </a:solidFill>
                <a:effectLst/>
                <a:latin typeface="+mn-lt"/>
                <a:ea typeface="+mn-ea"/>
                <a:cs typeface="+mn-cs"/>
              </a:rPr>
              <a:t> lo tienen, indicando que gran parte, si no todas, son capaces de producirla. La </a:t>
            </a:r>
            <a:r>
              <a:rPr lang="es-EC" sz="1200" kern="1200" dirty="0" err="1">
                <a:solidFill>
                  <a:schemeClr val="tx1"/>
                </a:solidFill>
                <a:effectLst/>
                <a:latin typeface="+mn-lt"/>
                <a:ea typeface="+mn-ea"/>
                <a:cs typeface="+mn-cs"/>
              </a:rPr>
              <a:t>linchenisina</a:t>
            </a:r>
            <a:r>
              <a:rPr lang="es-EC" sz="1200" kern="1200" dirty="0">
                <a:solidFill>
                  <a:schemeClr val="tx1"/>
                </a:solidFill>
                <a:effectLst/>
                <a:latin typeface="+mn-lt"/>
                <a:ea typeface="+mn-ea"/>
                <a:cs typeface="+mn-cs"/>
              </a:rPr>
              <a:t> puede ser  empleada como agente tensoactivo en extracción de metales, procesos de biorremediación, industria textil, papelera, alimenticia y controlador de </a:t>
            </a:r>
            <a:r>
              <a:rPr lang="es-EC" sz="1200" kern="1200" dirty="0" err="1">
                <a:solidFill>
                  <a:schemeClr val="tx1"/>
                </a:solidFill>
                <a:effectLst/>
                <a:latin typeface="+mn-lt"/>
                <a:ea typeface="+mn-ea"/>
                <a:cs typeface="+mn-cs"/>
              </a:rPr>
              <a:t>biofilms</a:t>
            </a:r>
            <a:r>
              <a:rPr lang="es-EC" sz="1200" kern="1200" dirty="0">
                <a:solidFill>
                  <a:schemeClr val="tx1"/>
                </a:solidFill>
                <a:effectLst/>
                <a:latin typeface="+mn-lt"/>
                <a:ea typeface="+mn-ea"/>
                <a:cs typeface="+mn-cs"/>
              </a:rPr>
              <a:t> de organismos patógenos, entre otros</a:t>
            </a:r>
            <a:endParaRPr lang="es-EC" dirty="0"/>
          </a:p>
          <a:p>
            <a:endParaRPr lang="es-EC" dirty="0"/>
          </a:p>
        </p:txBody>
      </p:sp>
      <p:sp>
        <p:nvSpPr>
          <p:cNvPr id="4" name="Marcador de número de diapositiva 3"/>
          <p:cNvSpPr>
            <a:spLocks noGrp="1"/>
          </p:cNvSpPr>
          <p:nvPr>
            <p:ph type="sldNum" sz="quarter" idx="5"/>
          </p:nvPr>
        </p:nvSpPr>
        <p:spPr/>
        <p:txBody>
          <a:bodyPr/>
          <a:lstStyle/>
          <a:p>
            <a:fld id="{2CB5B8F4-C915-4276-B2FB-764A3878748C}" type="slidenum">
              <a:rPr lang="es-EC" smtClean="0"/>
              <a:t>22</a:t>
            </a:fld>
            <a:endParaRPr lang="es-EC"/>
          </a:p>
        </p:txBody>
      </p:sp>
    </p:spTree>
    <p:extLst>
      <p:ext uri="{BB962C8B-B14F-4D97-AF65-F5344CB8AC3E}">
        <p14:creationId xmlns:p14="http://schemas.microsoft.com/office/powerpoint/2010/main" val="1077184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la identificación de los genes codificantes de los </a:t>
            </a:r>
            <a:r>
              <a:rPr lang="es-EC" sz="1200" kern="1200" dirty="0" err="1">
                <a:solidFill>
                  <a:schemeClr val="tx1"/>
                </a:solidFill>
                <a:effectLst/>
                <a:latin typeface="+mn-lt"/>
                <a:ea typeface="+mn-ea"/>
                <a:cs typeface="+mn-cs"/>
              </a:rPr>
              <a:t>lipopéptidos</a:t>
            </a:r>
            <a:r>
              <a:rPr lang="es-EC" sz="1200" kern="1200" dirty="0">
                <a:solidFill>
                  <a:schemeClr val="tx1"/>
                </a:solidFill>
                <a:effectLst/>
                <a:latin typeface="+mn-lt"/>
                <a:ea typeface="+mn-ea"/>
                <a:cs typeface="+mn-cs"/>
              </a:rPr>
              <a:t> antimicrobianos, permite estudiar la relación entre sus productos y la actividad antagonista. El aislamiento e identificación de nuevas cepas de </a:t>
            </a:r>
            <a:r>
              <a:rPr lang="es-EC" sz="1200" i="1" kern="1200" dirty="0" err="1">
                <a:solidFill>
                  <a:schemeClr val="tx1"/>
                </a:solidFill>
                <a:effectLst/>
                <a:latin typeface="+mn-lt"/>
                <a:ea typeface="+mn-ea"/>
                <a:cs typeface="+mn-cs"/>
              </a:rPr>
              <a:t>Bacillus</a:t>
            </a:r>
            <a:r>
              <a:rPr lang="es-EC" sz="1200" kern="1200" dirty="0">
                <a:solidFill>
                  <a:schemeClr val="tx1"/>
                </a:solidFill>
                <a:effectLst/>
                <a:latin typeface="+mn-lt"/>
                <a:ea typeface="+mn-ea"/>
                <a:cs typeface="+mn-cs"/>
              </a:rPr>
              <a:t> productoras de antimicrobianos es un área de investigación prometedora. Sin embargo, los métodos convencionales de cribado, basados en su actividad antifúngica directa son laboriosos y demorados (</a:t>
            </a:r>
            <a:r>
              <a:rPr lang="es-EC" sz="1200" kern="1200" dirty="0" err="1">
                <a:solidFill>
                  <a:schemeClr val="tx1"/>
                </a:solidFill>
                <a:effectLst/>
                <a:latin typeface="+mn-lt"/>
                <a:ea typeface="+mn-ea"/>
                <a:cs typeface="+mn-cs"/>
              </a:rPr>
              <a:t>Farzand</a:t>
            </a:r>
            <a:r>
              <a:rPr lang="es-EC" sz="1200" kern="1200" dirty="0">
                <a:solidFill>
                  <a:schemeClr val="tx1"/>
                </a:solidFill>
                <a:effectLst/>
                <a:latin typeface="+mn-lt"/>
                <a:ea typeface="+mn-ea"/>
                <a:cs typeface="+mn-cs"/>
              </a:rPr>
              <a:t> et al., 2019), por eso es crucial el uso de marcadores moleculares, para la detección de genes en la selección de potenciales controladores biológicos (</a:t>
            </a:r>
            <a:r>
              <a:rPr lang="es-EC" sz="1200" kern="1200" dirty="0" err="1">
                <a:solidFill>
                  <a:schemeClr val="tx1"/>
                </a:solidFill>
                <a:effectLst/>
                <a:latin typeface="+mn-lt"/>
                <a:ea typeface="+mn-ea"/>
                <a:cs typeface="+mn-cs"/>
              </a:rPr>
              <a:t>Athukorala</a:t>
            </a:r>
            <a:r>
              <a:rPr lang="es-EC" sz="1200" kern="1200" dirty="0">
                <a:solidFill>
                  <a:schemeClr val="tx1"/>
                </a:solidFill>
                <a:effectLst/>
                <a:latin typeface="+mn-lt"/>
                <a:ea typeface="+mn-ea"/>
                <a:cs typeface="+mn-cs"/>
              </a:rPr>
              <a:t> et al., 2009; Tapi et al., 2010). </a:t>
            </a:r>
            <a:endParaRPr lang="es-EC" dirty="0"/>
          </a:p>
        </p:txBody>
      </p:sp>
      <p:sp>
        <p:nvSpPr>
          <p:cNvPr id="4" name="Marcador de número de diapositiva 3"/>
          <p:cNvSpPr>
            <a:spLocks noGrp="1"/>
          </p:cNvSpPr>
          <p:nvPr>
            <p:ph type="sldNum" sz="quarter" idx="5"/>
          </p:nvPr>
        </p:nvSpPr>
        <p:spPr/>
        <p:txBody>
          <a:bodyPr/>
          <a:lstStyle/>
          <a:p>
            <a:fld id="{2CB5B8F4-C915-4276-B2FB-764A3878748C}" type="slidenum">
              <a:rPr lang="es-EC" smtClean="0"/>
              <a:t>24</a:t>
            </a:fld>
            <a:endParaRPr lang="es-EC"/>
          </a:p>
        </p:txBody>
      </p:sp>
    </p:spTree>
    <p:extLst>
      <p:ext uri="{BB962C8B-B14F-4D97-AF65-F5344CB8AC3E}">
        <p14:creationId xmlns:p14="http://schemas.microsoft.com/office/powerpoint/2010/main" val="4084137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Youssef</a:t>
            </a:r>
            <a:r>
              <a:rPr lang="es-EC" sz="1200" kern="1200" dirty="0">
                <a:solidFill>
                  <a:schemeClr val="tx1"/>
                </a:solidFill>
                <a:effectLst/>
                <a:latin typeface="+mn-lt"/>
                <a:ea typeface="+mn-ea"/>
                <a:cs typeface="+mn-cs"/>
              </a:rPr>
              <a:t> et al., 2004) mencionan que se trata de un método confiable para detectar la producción de </a:t>
            </a:r>
            <a:r>
              <a:rPr lang="es-EC" sz="1200" kern="1200" dirty="0" err="1">
                <a:solidFill>
                  <a:schemeClr val="tx1"/>
                </a:solidFill>
                <a:effectLst/>
                <a:latin typeface="+mn-lt"/>
                <a:ea typeface="+mn-ea"/>
                <a:cs typeface="+mn-cs"/>
              </a:rPr>
              <a:t>biosurfactante</a:t>
            </a:r>
            <a:r>
              <a:rPr lang="es-EC" sz="1200" kern="1200" dirty="0">
                <a:solidFill>
                  <a:schemeClr val="tx1"/>
                </a:solidFill>
                <a:effectLst/>
                <a:latin typeface="+mn-lt"/>
                <a:ea typeface="+mn-ea"/>
                <a:cs typeface="+mn-cs"/>
              </a:rPr>
              <a:t>. Esta técnica es una forma rápida y económica para medir directamente la actividad superficial de los </a:t>
            </a:r>
            <a:r>
              <a:rPr lang="es-EC" sz="1200" kern="1200" dirty="0" err="1">
                <a:solidFill>
                  <a:schemeClr val="tx1"/>
                </a:solidFill>
                <a:effectLst/>
                <a:latin typeface="+mn-lt"/>
                <a:ea typeface="+mn-ea"/>
                <a:cs typeface="+mn-cs"/>
              </a:rPr>
              <a:t>biosurfactantes</a:t>
            </a:r>
            <a:r>
              <a:rPr lang="es-EC" sz="1200" kern="1200" dirty="0">
                <a:solidFill>
                  <a:schemeClr val="tx1"/>
                </a:solidFill>
                <a:effectLst/>
                <a:latin typeface="+mn-lt"/>
                <a:ea typeface="+mn-ea"/>
                <a:cs typeface="+mn-cs"/>
              </a:rPr>
              <a:t> presentes en el medio libre de células. El diámetro de la zona de dispersión se correlaciona con la capacidad de los cultivos para reducir la tensión superficial (</a:t>
            </a:r>
            <a:r>
              <a:rPr lang="es-EC" sz="1200" kern="1200" dirty="0" err="1">
                <a:solidFill>
                  <a:schemeClr val="tx1"/>
                </a:solidFill>
                <a:effectLst/>
                <a:latin typeface="+mn-lt"/>
                <a:ea typeface="+mn-ea"/>
                <a:cs typeface="+mn-cs"/>
              </a:rPr>
              <a:t>Morikawa</a:t>
            </a:r>
            <a:r>
              <a:rPr lang="es-EC" sz="1200" kern="1200" dirty="0">
                <a:solidFill>
                  <a:schemeClr val="tx1"/>
                </a:solidFill>
                <a:effectLst/>
                <a:latin typeface="+mn-lt"/>
                <a:ea typeface="+mn-ea"/>
                <a:cs typeface="+mn-cs"/>
              </a:rPr>
              <a:t> et al., 2000). Por lo tanto, el </a:t>
            </a:r>
            <a:r>
              <a:rPr lang="es-EC" sz="1200" kern="1200" dirty="0" err="1">
                <a:solidFill>
                  <a:schemeClr val="tx1"/>
                </a:solidFill>
                <a:effectLst/>
                <a:latin typeface="+mn-lt"/>
                <a:ea typeface="+mn-ea"/>
                <a:cs typeface="+mn-cs"/>
              </a:rPr>
              <a:t>biosurfactente</a:t>
            </a:r>
            <a:r>
              <a:rPr lang="es-EC" sz="1200" kern="1200" dirty="0">
                <a:solidFill>
                  <a:schemeClr val="tx1"/>
                </a:solidFill>
                <a:effectLst/>
                <a:latin typeface="+mn-lt"/>
                <a:ea typeface="+mn-ea"/>
                <a:cs typeface="+mn-cs"/>
              </a:rPr>
              <a:t> con mayor actividad tensoactiva son los producidos por la cepa UFAB29 (</a:t>
            </a:r>
            <a:r>
              <a:rPr lang="es-EC" sz="1200" i="1" kern="1200" dirty="0">
                <a:solidFill>
                  <a:schemeClr val="tx1"/>
                </a:solidFill>
                <a:effectLst/>
                <a:latin typeface="+mn-lt"/>
                <a:ea typeface="+mn-ea"/>
                <a:cs typeface="+mn-cs"/>
              </a:rPr>
              <a:t>B. </a:t>
            </a:r>
            <a:r>
              <a:rPr lang="es-EC" sz="1200" i="1" kern="1200" dirty="0" err="1">
                <a:solidFill>
                  <a:schemeClr val="tx1"/>
                </a:solidFill>
                <a:effectLst/>
                <a:latin typeface="+mn-lt"/>
                <a:ea typeface="+mn-ea"/>
                <a:cs typeface="+mn-cs"/>
              </a:rPr>
              <a:t>subtilis</a:t>
            </a:r>
            <a:r>
              <a:rPr lang="es-EC" sz="1200" kern="1200" dirty="0">
                <a:solidFill>
                  <a:schemeClr val="tx1"/>
                </a:solidFill>
                <a:effectLst/>
                <a:latin typeface="+mn-lt"/>
                <a:ea typeface="+mn-ea"/>
                <a:cs typeface="+mn-cs"/>
              </a:rPr>
              <a:t>) en el medio Mm1 ya que presentó el mayor diámetro de zona de dispersión (26mm). </a:t>
            </a:r>
          </a:p>
          <a:p>
            <a:endParaRPr lang="es-EC" dirty="0"/>
          </a:p>
        </p:txBody>
      </p:sp>
      <p:sp>
        <p:nvSpPr>
          <p:cNvPr id="4" name="Marcador de número de diapositiva 3"/>
          <p:cNvSpPr>
            <a:spLocks noGrp="1"/>
          </p:cNvSpPr>
          <p:nvPr>
            <p:ph type="sldNum" sz="quarter" idx="5"/>
          </p:nvPr>
        </p:nvSpPr>
        <p:spPr/>
        <p:txBody>
          <a:bodyPr/>
          <a:lstStyle/>
          <a:p>
            <a:fld id="{2CB5B8F4-C915-4276-B2FB-764A3878748C}" type="slidenum">
              <a:rPr lang="es-EC" smtClean="0"/>
              <a:t>25</a:t>
            </a:fld>
            <a:endParaRPr lang="es-EC"/>
          </a:p>
        </p:txBody>
      </p:sp>
    </p:spTree>
    <p:extLst>
      <p:ext uri="{BB962C8B-B14F-4D97-AF65-F5344CB8AC3E}">
        <p14:creationId xmlns:p14="http://schemas.microsoft.com/office/powerpoint/2010/main" val="1631094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El rendimiento promedio de producción en el medio optimizado Mm1 fue de 515 mg/L y de 361 mg/L para las cepas UFAB25 y UFAB29 (</a:t>
            </a:r>
            <a:r>
              <a:rPr lang="es-EC" sz="1200" i="1" kern="1200" dirty="0">
                <a:solidFill>
                  <a:schemeClr val="tx1"/>
                </a:solidFill>
                <a:effectLst/>
                <a:latin typeface="+mn-lt"/>
                <a:ea typeface="+mn-ea"/>
                <a:cs typeface="+mn-cs"/>
              </a:rPr>
              <a:t>B. </a:t>
            </a:r>
            <a:r>
              <a:rPr lang="es-EC" sz="1200" i="1" kern="1200" dirty="0" err="1">
                <a:solidFill>
                  <a:schemeClr val="tx1"/>
                </a:solidFill>
                <a:effectLst/>
                <a:latin typeface="+mn-lt"/>
                <a:ea typeface="+mn-ea"/>
                <a:cs typeface="+mn-cs"/>
              </a:rPr>
              <a:t>subtilis</a:t>
            </a:r>
            <a:r>
              <a:rPr lang="es-EC" sz="1200" kern="1200" dirty="0">
                <a:solidFill>
                  <a:schemeClr val="tx1"/>
                </a:solidFill>
                <a:effectLst/>
                <a:latin typeface="+mn-lt"/>
                <a:ea typeface="+mn-ea"/>
                <a:cs typeface="+mn-cs"/>
              </a:rPr>
              <a:t>) respectivamente;  para UFAB19 (</a:t>
            </a:r>
            <a:r>
              <a:rPr lang="es-EC" sz="1200" i="1" kern="1200" dirty="0">
                <a:solidFill>
                  <a:schemeClr val="tx1"/>
                </a:solidFill>
                <a:effectLst/>
                <a:latin typeface="+mn-lt"/>
                <a:ea typeface="+mn-ea"/>
                <a:cs typeface="+mn-cs"/>
              </a:rPr>
              <a:t>B. </a:t>
            </a:r>
            <a:r>
              <a:rPr lang="es-EC" sz="1200" i="1" kern="1200" dirty="0" err="1">
                <a:solidFill>
                  <a:schemeClr val="tx1"/>
                </a:solidFill>
                <a:effectLst/>
                <a:latin typeface="+mn-lt"/>
                <a:ea typeface="+mn-ea"/>
                <a:cs typeface="+mn-cs"/>
              </a:rPr>
              <a:t>licheniformis</a:t>
            </a:r>
            <a:r>
              <a:rPr lang="es-EC" sz="1200" kern="1200" dirty="0">
                <a:solidFill>
                  <a:schemeClr val="tx1"/>
                </a:solidFill>
                <a:effectLst/>
                <a:latin typeface="+mn-lt"/>
                <a:ea typeface="+mn-ea"/>
                <a:cs typeface="+mn-cs"/>
              </a:rPr>
              <a:t> )</a:t>
            </a:r>
            <a:r>
              <a:rPr lang="es-EC" sz="1200" i="1" kern="1200" dirty="0">
                <a:solidFill>
                  <a:schemeClr val="tx1"/>
                </a:solidFill>
                <a:effectLst/>
                <a:latin typeface="+mn-lt"/>
                <a:ea typeface="+mn-ea"/>
                <a:cs typeface="+mn-cs"/>
              </a:rPr>
              <a:t> </a:t>
            </a:r>
            <a:r>
              <a:rPr lang="es-EC" sz="1200" kern="1200" dirty="0">
                <a:solidFill>
                  <a:schemeClr val="tx1"/>
                </a:solidFill>
                <a:effectLst/>
                <a:latin typeface="+mn-lt"/>
                <a:ea typeface="+mn-ea"/>
                <a:cs typeface="+mn-cs"/>
              </a:rPr>
              <a:t> fue de apenas 50 mg/L.  Mientras que en el medio Mm2 descrito por El-</a:t>
            </a:r>
            <a:r>
              <a:rPr lang="es-EC" sz="1200" kern="1200" dirty="0" err="1">
                <a:solidFill>
                  <a:schemeClr val="tx1"/>
                </a:solidFill>
                <a:effectLst/>
                <a:latin typeface="+mn-lt"/>
                <a:ea typeface="+mn-ea"/>
                <a:cs typeface="+mn-cs"/>
              </a:rPr>
              <a:t>Sheshtawy</a:t>
            </a:r>
            <a:r>
              <a:rPr lang="es-EC" sz="1200" kern="1200" dirty="0">
                <a:solidFill>
                  <a:schemeClr val="tx1"/>
                </a:solidFill>
                <a:effectLst/>
                <a:latin typeface="+mn-lt"/>
                <a:ea typeface="+mn-ea"/>
                <a:cs typeface="+mn-cs"/>
              </a:rPr>
              <a:t> et al., (2015), el </a:t>
            </a:r>
            <a:r>
              <a:rPr lang="es-EC" sz="1200" kern="1200" dirty="0" err="1">
                <a:solidFill>
                  <a:schemeClr val="tx1"/>
                </a:solidFill>
                <a:effectLst/>
                <a:latin typeface="+mn-lt"/>
                <a:ea typeface="+mn-ea"/>
                <a:cs typeface="+mn-cs"/>
              </a:rPr>
              <a:t>rendimeinto</a:t>
            </a:r>
            <a:r>
              <a:rPr lang="es-EC" sz="1200" kern="1200" dirty="0">
                <a:solidFill>
                  <a:schemeClr val="tx1"/>
                </a:solidFill>
                <a:effectLst/>
                <a:latin typeface="+mn-lt"/>
                <a:ea typeface="+mn-ea"/>
                <a:cs typeface="+mn-cs"/>
              </a:rPr>
              <a:t> de UFAB19 fue superior, en concordancia con lo reportado por Jarrín (2018).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Los rendimientos obtenidos por UFAB25 (</a:t>
            </a:r>
            <a:r>
              <a:rPr lang="es-EC" sz="1200" i="1" kern="1200" dirty="0">
                <a:solidFill>
                  <a:schemeClr val="tx1"/>
                </a:solidFill>
                <a:effectLst/>
                <a:latin typeface="+mn-lt"/>
                <a:ea typeface="+mn-ea"/>
                <a:cs typeface="+mn-cs"/>
              </a:rPr>
              <a:t>B. </a:t>
            </a:r>
            <a:r>
              <a:rPr lang="es-EC" sz="1200" i="1" kern="1200" dirty="0" err="1">
                <a:solidFill>
                  <a:schemeClr val="tx1"/>
                </a:solidFill>
                <a:effectLst/>
                <a:latin typeface="+mn-lt"/>
                <a:ea typeface="+mn-ea"/>
                <a:cs typeface="+mn-cs"/>
              </a:rPr>
              <a:t>subtilis</a:t>
            </a:r>
            <a:r>
              <a:rPr lang="es-EC" sz="1200" kern="1200" dirty="0">
                <a:solidFill>
                  <a:schemeClr val="tx1"/>
                </a:solidFill>
                <a:effectLst/>
                <a:latin typeface="+mn-lt"/>
                <a:ea typeface="+mn-ea"/>
                <a:cs typeface="+mn-cs"/>
              </a:rPr>
              <a:t>) de 515 mg/L  son similares a los generados por </a:t>
            </a:r>
            <a:r>
              <a:rPr lang="es-EC" sz="1200" kern="1200" dirty="0" err="1">
                <a:solidFill>
                  <a:schemeClr val="tx1"/>
                </a:solidFill>
                <a:effectLst/>
                <a:latin typeface="+mn-lt"/>
                <a:ea typeface="+mn-ea"/>
                <a:cs typeface="+mn-cs"/>
              </a:rPr>
              <a:t>Vater</a:t>
            </a:r>
            <a:r>
              <a:rPr lang="es-EC" sz="1200" kern="1200" dirty="0">
                <a:solidFill>
                  <a:schemeClr val="tx1"/>
                </a:solidFill>
                <a:effectLst/>
                <a:latin typeface="+mn-lt"/>
                <a:ea typeface="+mn-ea"/>
                <a:cs typeface="+mn-cs"/>
              </a:rPr>
              <a:t> et al., (2002) para la cepa </a:t>
            </a:r>
            <a:r>
              <a:rPr lang="es-EC" sz="1200" i="1" kern="1200" dirty="0">
                <a:solidFill>
                  <a:schemeClr val="tx1"/>
                </a:solidFill>
                <a:effectLst/>
                <a:latin typeface="+mn-lt"/>
                <a:ea typeface="+mn-ea"/>
                <a:cs typeface="+mn-cs"/>
              </a:rPr>
              <a:t>B. </a:t>
            </a:r>
            <a:r>
              <a:rPr lang="es-EC" sz="1200" i="1" kern="1200" dirty="0" err="1">
                <a:solidFill>
                  <a:schemeClr val="tx1"/>
                </a:solidFill>
                <a:effectLst/>
                <a:latin typeface="+mn-lt"/>
                <a:ea typeface="+mn-ea"/>
                <a:cs typeface="+mn-cs"/>
              </a:rPr>
              <a:t>subtilis</a:t>
            </a:r>
            <a:r>
              <a:rPr lang="es-EC" sz="1200" kern="1200" dirty="0">
                <a:solidFill>
                  <a:schemeClr val="tx1"/>
                </a:solidFill>
                <a:effectLst/>
                <a:latin typeface="+mn-lt"/>
                <a:ea typeface="+mn-ea"/>
                <a:cs typeface="+mn-cs"/>
              </a:rPr>
              <a:t> C-1, aislada de lodo de petróleo, con una producción de 547 mg/L. </a:t>
            </a:r>
            <a:r>
              <a:rPr lang="es-EC" sz="1200" kern="1200" dirty="0" err="1">
                <a:solidFill>
                  <a:schemeClr val="tx1"/>
                </a:solidFill>
                <a:effectLst/>
                <a:latin typeface="+mn-lt"/>
                <a:ea typeface="+mn-ea"/>
                <a:cs typeface="+mn-cs"/>
              </a:rPr>
              <a:t>Ghribi</a:t>
            </a:r>
            <a:r>
              <a:rPr lang="es-EC" sz="1200" kern="1200" dirty="0">
                <a:solidFill>
                  <a:schemeClr val="tx1"/>
                </a:solidFill>
                <a:effectLst/>
                <a:latin typeface="+mn-lt"/>
                <a:ea typeface="+mn-ea"/>
                <a:cs typeface="+mn-cs"/>
              </a:rPr>
              <a:t>, &amp; </a:t>
            </a:r>
            <a:r>
              <a:rPr lang="es-EC" sz="1200" kern="1200" dirty="0" err="1">
                <a:solidFill>
                  <a:schemeClr val="tx1"/>
                </a:solidFill>
                <a:effectLst/>
                <a:latin typeface="+mn-lt"/>
                <a:ea typeface="+mn-ea"/>
                <a:cs typeface="+mn-cs"/>
              </a:rPr>
              <a:t>Ellouze-Chaabouni</a:t>
            </a:r>
            <a:r>
              <a:rPr lang="es-EC" sz="1200" kern="1200" dirty="0">
                <a:solidFill>
                  <a:schemeClr val="tx1"/>
                </a:solidFill>
                <a:effectLst/>
                <a:latin typeface="+mn-lt"/>
                <a:ea typeface="+mn-ea"/>
                <a:cs typeface="+mn-cs"/>
              </a:rPr>
              <a:t> (2011) lograron  720 mg/L de </a:t>
            </a:r>
            <a:r>
              <a:rPr lang="es-EC" sz="1200" kern="1200" dirty="0" err="1">
                <a:solidFill>
                  <a:schemeClr val="tx1"/>
                </a:solidFill>
                <a:effectLst/>
                <a:latin typeface="+mn-lt"/>
                <a:ea typeface="+mn-ea"/>
                <a:cs typeface="+mn-cs"/>
              </a:rPr>
              <a:t>biosurfactante</a:t>
            </a:r>
            <a:r>
              <a:rPr lang="es-EC" sz="1200" kern="1200" dirty="0">
                <a:solidFill>
                  <a:schemeClr val="tx1"/>
                </a:solidFill>
                <a:effectLst/>
                <a:latin typeface="+mn-lt"/>
                <a:ea typeface="+mn-ea"/>
                <a:cs typeface="+mn-cs"/>
              </a:rPr>
              <a:t> a partir de la cepa </a:t>
            </a:r>
            <a:r>
              <a:rPr lang="es-EC" sz="1200" i="1" kern="1200" dirty="0" err="1">
                <a:solidFill>
                  <a:schemeClr val="tx1"/>
                </a:solidFill>
                <a:effectLst/>
                <a:latin typeface="+mn-lt"/>
                <a:ea typeface="+mn-ea"/>
                <a:cs typeface="+mn-cs"/>
              </a:rPr>
              <a:t>Bacillus</a:t>
            </a:r>
            <a:r>
              <a:rPr lang="es-EC" sz="1200" i="1" kern="1200" dirty="0">
                <a:solidFill>
                  <a:schemeClr val="tx1"/>
                </a:solidFill>
                <a:effectLst/>
                <a:latin typeface="+mn-lt"/>
                <a:ea typeface="+mn-ea"/>
                <a:cs typeface="+mn-cs"/>
              </a:rPr>
              <a:t> </a:t>
            </a:r>
            <a:r>
              <a:rPr lang="es-EC" sz="1200" i="1" kern="1200" dirty="0" err="1">
                <a:solidFill>
                  <a:schemeClr val="tx1"/>
                </a:solidFill>
                <a:effectLst/>
                <a:latin typeface="+mn-lt"/>
                <a:ea typeface="+mn-ea"/>
                <a:cs typeface="+mn-cs"/>
              </a:rPr>
              <a:t>subtilis</a:t>
            </a:r>
            <a:r>
              <a:rPr lang="es-EC" sz="1200" kern="1200" dirty="0">
                <a:solidFill>
                  <a:schemeClr val="tx1"/>
                </a:solidFill>
                <a:effectLst/>
                <a:latin typeface="+mn-lt"/>
                <a:ea typeface="+mn-ea"/>
                <a:cs typeface="+mn-cs"/>
              </a:rPr>
              <a:t> SPB1, al incrementar la </a:t>
            </a:r>
            <a:r>
              <a:rPr lang="es-EC" sz="1200" kern="1200" dirty="0" err="1">
                <a:solidFill>
                  <a:schemeClr val="tx1"/>
                </a:solidFill>
                <a:effectLst/>
                <a:latin typeface="+mn-lt"/>
                <a:ea typeface="+mn-ea"/>
                <a:cs typeface="+mn-cs"/>
              </a:rPr>
              <a:t>concentracion</a:t>
            </a:r>
            <a:r>
              <a:rPr lang="es-EC" sz="1200" kern="1200" dirty="0">
                <a:solidFill>
                  <a:schemeClr val="tx1"/>
                </a:solidFill>
                <a:effectLst/>
                <a:latin typeface="+mn-lt"/>
                <a:ea typeface="+mn-ea"/>
                <a:cs typeface="+mn-cs"/>
              </a:rPr>
              <a:t> de glucosa a 40 g/L. Las condiciones de producción y extracción de las dos investigaciones mencionadas fueron semejantes a las realizadas en este estudio.</a:t>
            </a:r>
          </a:p>
          <a:p>
            <a:endParaRPr lang="es-EC" dirty="0"/>
          </a:p>
        </p:txBody>
      </p:sp>
      <p:sp>
        <p:nvSpPr>
          <p:cNvPr id="4" name="Marcador de número de diapositiva 3"/>
          <p:cNvSpPr>
            <a:spLocks noGrp="1"/>
          </p:cNvSpPr>
          <p:nvPr>
            <p:ph type="sldNum" sz="quarter" idx="5"/>
          </p:nvPr>
        </p:nvSpPr>
        <p:spPr/>
        <p:txBody>
          <a:bodyPr/>
          <a:lstStyle/>
          <a:p>
            <a:fld id="{2CB5B8F4-C915-4276-B2FB-764A3878748C}" type="slidenum">
              <a:rPr lang="es-EC" smtClean="0"/>
              <a:t>26</a:t>
            </a:fld>
            <a:endParaRPr lang="es-EC"/>
          </a:p>
        </p:txBody>
      </p:sp>
    </p:spTree>
    <p:extLst>
      <p:ext uri="{BB962C8B-B14F-4D97-AF65-F5344CB8AC3E}">
        <p14:creationId xmlns:p14="http://schemas.microsoft.com/office/powerpoint/2010/main" val="3658544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Una de las principales actividades económicas del Ecuador es la agricultura, por eso el uso indiscriminado de agroquímicos como los pesticidas para mantener una alta productividad se han convertido en un problema latente. De acuerdo con el Banco Central, en el año 2016, se llegó a invertir más de 117000 millones de dólares en importaciones de fungicidas de uso agrícola (Hidalgo, 2017), estas sustancias químicas fueron adquiridas y utilizadas por los agricultores sin realizar análisis previos de los requerimientos de cultivos y suelos, que garantice su correcta aplicación (Cadena, 2007) .La aplicación de fungicidas e insecticidas en los monocultivos se da sin ningún tipo de precaución, ya que los agricultores desconocen los efectos del uso indiscriminado de estas sustancias sobre los ecosistemas y fertilidad de los suelos (Da Ros, 1995).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Actualmente se busca emplear tecnologías amigables con el ambiente, fomentando una agricultura sostenible basada en recursos naturales y renovables, para hacer frente a la continua degradación y contaminación del medio ambiente por el uso incorrecto de los agroquímicos (Celis et al., 2008).</a:t>
            </a:r>
          </a:p>
          <a:p>
            <a:endParaRPr lang="es-EC" dirty="0"/>
          </a:p>
        </p:txBody>
      </p:sp>
      <p:sp>
        <p:nvSpPr>
          <p:cNvPr id="4" name="Marcador de número de diapositiva 3"/>
          <p:cNvSpPr>
            <a:spLocks noGrp="1"/>
          </p:cNvSpPr>
          <p:nvPr>
            <p:ph type="sldNum" sz="quarter" idx="5"/>
          </p:nvPr>
        </p:nvSpPr>
        <p:spPr/>
        <p:txBody>
          <a:bodyPr/>
          <a:lstStyle/>
          <a:p>
            <a:fld id="{2CB5B8F4-C915-4276-B2FB-764A3878748C}" type="slidenum">
              <a:rPr lang="es-EC" smtClean="0"/>
              <a:t>3</a:t>
            </a:fld>
            <a:endParaRPr lang="es-EC"/>
          </a:p>
        </p:txBody>
      </p:sp>
    </p:spTree>
    <p:extLst>
      <p:ext uri="{BB962C8B-B14F-4D97-AF65-F5344CB8AC3E}">
        <p14:creationId xmlns:p14="http://schemas.microsoft.com/office/powerpoint/2010/main" val="3713706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Los extractos de </a:t>
            </a:r>
            <a:r>
              <a:rPr lang="es-EC" sz="1200" kern="1200" dirty="0" err="1">
                <a:solidFill>
                  <a:schemeClr val="tx1"/>
                </a:solidFill>
                <a:effectLst/>
                <a:latin typeface="+mn-lt"/>
                <a:ea typeface="+mn-ea"/>
                <a:cs typeface="+mn-cs"/>
              </a:rPr>
              <a:t>biosurfactante</a:t>
            </a:r>
            <a:r>
              <a:rPr lang="es-EC" sz="1200" kern="1200" dirty="0">
                <a:solidFill>
                  <a:schemeClr val="tx1"/>
                </a:solidFill>
                <a:effectLst/>
                <a:latin typeface="+mn-lt"/>
                <a:ea typeface="+mn-ea"/>
                <a:cs typeface="+mn-cs"/>
              </a:rPr>
              <a:t> producidos por UFAB25, cepa nativa del Ecuador identificada previamente como </a:t>
            </a:r>
            <a:r>
              <a:rPr lang="es-EC" sz="1200" i="1" kern="1200" dirty="0">
                <a:solidFill>
                  <a:schemeClr val="tx1"/>
                </a:solidFill>
                <a:effectLst/>
                <a:latin typeface="+mn-lt"/>
                <a:ea typeface="+mn-ea"/>
                <a:cs typeface="+mn-cs"/>
              </a:rPr>
              <a:t>B. </a:t>
            </a:r>
            <a:r>
              <a:rPr lang="es-EC" sz="1200" i="1" kern="1200" dirty="0" err="1">
                <a:solidFill>
                  <a:schemeClr val="tx1"/>
                </a:solidFill>
                <a:effectLst/>
                <a:latin typeface="+mn-lt"/>
                <a:ea typeface="+mn-ea"/>
                <a:cs typeface="+mn-cs"/>
              </a:rPr>
              <a:t>subtilis</a:t>
            </a:r>
            <a:r>
              <a:rPr lang="es-EC" sz="1200" kern="1200" dirty="0">
                <a:solidFill>
                  <a:schemeClr val="tx1"/>
                </a:solidFill>
                <a:effectLst/>
                <a:latin typeface="+mn-lt"/>
                <a:ea typeface="+mn-ea"/>
                <a:cs typeface="+mn-cs"/>
              </a:rPr>
              <a:t> (16S) por Varela (2017), inhibieron el crecimiento micelial de </a:t>
            </a:r>
            <a:r>
              <a:rPr lang="es-EC" sz="1200" i="1" kern="1200" dirty="0">
                <a:solidFill>
                  <a:schemeClr val="tx1"/>
                </a:solidFill>
                <a:effectLst/>
                <a:latin typeface="+mn-lt"/>
                <a:ea typeface="+mn-ea"/>
                <a:cs typeface="+mn-cs"/>
              </a:rPr>
              <a:t>Fusarium </a:t>
            </a:r>
            <a:r>
              <a:rPr lang="es-EC" sz="1200" i="1" kern="1200" dirty="0" err="1">
                <a:solidFill>
                  <a:schemeClr val="tx1"/>
                </a:solidFill>
                <a:effectLst/>
                <a:latin typeface="+mn-lt"/>
                <a:ea typeface="+mn-ea"/>
                <a:cs typeface="+mn-cs"/>
              </a:rPr>
              <a:t>oxysporum</a:t>
            </a:r>
            <a:r>
              <a:rPr lang="es-EC" sz="1200" i="1" kern="1200" dirty="0">
                <a:solidFill>
                  <a:schemeClr val="tx1"/>
                </a:solidFill>
                <a:effectLst/>
                <a:latin typeface="+mn-lt"/>
                <a:ea typeface="+mn-ea"/>
                <a:cs typeface="+mn-cs"/>
              </a:rPr>
              <a:t> y </a:t>
            </a:r>
            <a:r>
              <a:rPr lang="es-EC" sz="1200" i="1" kern="1200" dirty="0" err="1">
                <a:solidFill>
                  <a:schemeClr val="tx1"/>
                </a:solidFill>
                <a:effectLst/>
                <a:latin typeface="+mn-lt"/>
                <a:ea typeface="+mn-ea"/>
                <a:cs typeface="+mn-cs"/>
              </a:rPr>
              <a:t>Rhizoctonia</a:t>
            </a:r>
            <a:r>
              <a:rPr lang="es-EC" sz="1200" i="1" kern="1200" dirty="0">
                <a:solidFill>
                  <a:schemeClr val="tx1"/>
                </a:solidFill>
                <a:effectLst/>
                <a:latin typeface="+mn-lt"/>
                <a:ea typeface="+mn-ea"/>
                <a:cs typeface="+mn-cs"/>
              </a:rPr>
              <a:t> </a:t>
            </a:r>
            <a:r>
              <a:rPr lang="es-EC" sz="1200" i="1" kern="1200" dirty="0" err="1">
                <a:solidFill>
                  <a:schemeClr val="tx1"/>
                </a:solidFill>
                <a:effectLst/>
                <a:latin typeface="+mn-lt"/>
                <a:ea typeface="+mn-ea"/>
                <a:cs typeface="+mn-cs"/>
              </a:rPr>
              <a:t>solani</a:t>
            </a:r>
            <a:r>
              <a:rPr lang="es-EC" sz="1200" i="1" kern="1200" dirty="0">
                <a:solidFill>
                  <a:schemeClr val="tx1"/>
                </a:solidFill>
                <a:effectLst/>
                <a:latin typeface="+mn-lt"/>
                <a:ea typeface="+mn-ea"/>
                <a:cs typeface="+mn-cs"/>
              </a:rPr>
              <a:t> </a:t>
            </a:r>
            <a:r>
              <a:rPr lang="es-EC" sz="1200" kern="1200" dirty="0">
                <a:solidFill>
                  <a:schemeClr val="tx1"/>
                </a:solidFill>
                <a:effectLst/>
                <a:latin typeface="+mn-lt"/>
                <a:ea typeface="+mn-ea"/>
                <a:cs typeface="+mn-cs"/>
              </a:rPr>
              <a:t>en 43,6 ±13 y 34,47 ± 2 % respectivamente. El estudio realizado por Cazorla et al., (2007) menciona dos cepas de </a:t>
            </a:r>
            <a:r>
              <a:rPr lang="es-EC" sz="1200" i="1" kern="1200" dirty="0">
                <a:solidFill>
                  <a:schemeClr val="tx1"/>
                </a:solidFill>
                <a:effectLst/>
                <a:latin typeface="+mn-lt"/>
                <a:ea typeface="+mn-ea"/>
                <a:cs typeface="+mn-cs"/>
              </a:rPr>
              <a:t>B. </a:t>
            </a:r>
            <a:r>
              <a:rPr lang="es-EC" sz="1200" i="1" kern="1200" dirty="0" err="1">
                <a:solidFill>
                  <a:schemeClr val="tx1"/>
                </a:solidFill>
                <a:effectLst/>
                <a:latin typeface="+mn-lt"/>
                <a:ea typeface="+mn-ea"/>
                <a:cs typeface="+mn-cs"/>
              </a:rPr>
              <a:t>subtilis</a:t>
            </a:r>
            <a:r>
              <a:rPr lang="es-EC" sz="1200" kern="1200" dirty="0">
                <a:solidFill>
                  <a:schemeClr val="tx1"/>
                </a:solidFill>
                <a:effectLst/>
                <a:latin typeface="+mn-lt"/>
                <a:ea typeface="+mn-ea"/>
                <a:cs typeface="+mn-cs"/>
              </a:rPr>
              <a:t>, cuyos extractos orgánicos inhibieron el crecimiento de </a:t>
            </a:r>
            <a:r>
              <a:rPr lang="es-EC" sz="1200" i="1" kern="1200" dirty="0">
                <a:solidFill>
                  <a:schemeClr val="tx1"/>
                </a:solidFill>
                <a:effectLst/>
                <a:latin typeface="+mn-lt"/>
                <a:ea typeface="+mn-ea"/>
                <a:cs typeface="+mn-cs"/>
              </a:rPr>
              <a:t>R. </a:t>
            </a:r>
            <a:r>
              <a:rPr lang="es-EC" sz="1200" i="1" kern="1200" dirty="0" err="1">
                <a:solidFill>
                  <a:schemeClr val="tx1"/>
                </a:solidFill>
                <a:effectLst/>
                <a:latin typeface="+mn-lt"/>
                <a:ea typeface="+mn-ea"/>
                <a:cs typeface="+mn-cs"/>
              </a:rPr>
              <a:t>solani</a:t>
            </a:r>
            <a:r>
              <a:rPr lang="es-EC" sz="1200" kern="1200" dirty="0">
                <a:solidFill>
                  <a:schemeClr val="tx1"/>
                </a:solidFill>
                <a:effectLst/>
                <a:latin typeface="+mn-lt"/>
                <a:ea typeface="+mn-ea"/>
                <a:cs typeface="+mn-cs"/>
              </a:rPr>
              <a:t> y especialmente de </a:t>
            </a:r>
            <a:r>
              <a:rPr lang="es-EC" sz="1200" i="1" kern="1200" dirty="0">
                <a:solidFill>
                  <a:schemeClr val="tx1"/>
                </a:solidFill>
                <a:effectLst/>
                <a:latin typeface="+mn-lt"/>
                <a:ea typeface="+mn-ea"/>
                <a:cs typeface="+mn-cs"/>
              </a:rPr>
              <a:t>F. </a:t>
            </a:r>
            <a:r>
              <a:rPr lang="es-EC" sz="1200" i="1" kern="1200" dirty="0" err="1">
                <a:solidFill>
                  <a:schemeClr val="tx1"/>
                </a:solidFill>
                <a:effectLst/>
                <a:latin typeface="+mn-lt"/>
                <a:ea typeface="+mn-ea"/>
                <a:cs typeface="+mn-cs"/>
              </a:rPr>
              <a:t>oxysporum</a:t>
            </a:r>
            <a:r>
              <a:rPr lang="es-EC" sz="1200" i="1" kern="1200" dirty="0">
                <a:solidFill>
                  <a:schemeClr val="tx1"/>
                </a:solidFill>
                <a:effectLst/>
                <a:latin typeface="+mn-lt"/>
                <a:ea typeface="+mn-ea"/>
                <a:cs typeface="+mn-cs"/>
              </a:rPr>
              <a:t>,</a:t>
            </a:r>
            <a:r>
              <a:rPr lang="es-EC" sz="1200" kern="1200" dirty="0">
                <a:solidFill>
                  <a:schemeClr val="tx1"/>
                </a:solidFill>
                <a:effectLst/>
                <a:latin typeface="+mn-lt"/>
                <a:ea typeface="+mn-ea"/>
                <a:cs typeface="+mn-cs"/>
              </a:rPr>
              <a:t> estableciendo la capacidad de control biológico, estrechamente relacionada con la producción de </a:t>
            </a:r>
            <a:r>
              <a:rPr lang="es-EC" sz="1200" kern="1200" dirty="0" err="1">
                <a:solidFill>
                  <a:schemeClr val="tx1"/>
                </a:solidFill>
                <a:effectLst/>
                <a:latin typeface="+mn-lt"/>
                <a:ea typeface="+mn-ea"/>
                <a:cs typeface="+mn-cs"/>
              </a:rPr>
              <a:t>lipopéptidos</a:t>
            </a:r>
            <a:r>
              <a:rPr lang="es-EC" sz="1200" kern="1200" dirty="0">
                <a:solidFill>
                  <a:schemeClr val="tx1"/>
                </a:solidFill>
                <a:effectLst/>
                <a:latin typeface="+mn-lt"/>
                <a:ea typeface="+mn-ea"/>
                <a:cs typeface="+mn-cs"/>
              </a:rPr>
              <a:t> antifúngicos. El potencial de los </a:t>
            </a:r>
            <a:r>
              <a:rPr lang="es-EC" sz="1200" kern="1200" dirty="0" err="1">
                <a:solidFill>
                  <a:schemeClr val="tx1"/>
                </a:solidFill>
                <a:effectLst/>
                <a:latin typeface="+mn-lt"/>
                <a:ea typeface="+mn-ea"/>
                <a:cs typeface="+mn-cs"/>
              </a:rPr>
              <a:t>biosurfactantes</a:t>
            </a:r>
            <a:r>
              <a:rPr lang="es-EC" sz="1200" kern="1200" dirty="0">
                <a:solidFill>
                  <a:schemeClr val="tx1"/>
                </a:solidFill>
                <a:effectLst/>
                <a:latin typeface="+mn-lt"/>
                <a:ea typeface="+mn-ea"/>
                <a:cs typeface="+mn-cs"/>
              </a:rPr>
              <a:t> de </a:t>
            </a:r>
            <a:r>
              <a:rPr lang="es-EC" sz="1200" i="1" kern="1200" dirty="0">
                <a:solidFill>
                  <a:schemeClr val="tx1"/>
                </a:solidFill>
                <a:effectLst/>
                <a:latin typeface="+mn-lt"/>
                <a:ea typeface="+mn-ea"/>
                <a:cs typeface="+mn-cs"/>
              </a:rPr>
              <a:t>B. </a:t>
            </a:r>
            <a:r>
              <a:rPr lang="es-EC" sz="1200" i="1" kern="1200" dirty="0" err="1">
                <a:solidFill>
                  <a:schemeClr val="tx1"/>
                </a:solidFill>
                <a:effectLst/>
                <a:latin typeface="+mn-lt"/>
                <a:ea typeface="+mn-ea"/>
                <a:cs typeface="+mn-cs"/>
              </a:rPr>
              <a:t>sutilis</a:t>
            </a:r>
            <a:r>
              <a:rPr lang="es-EC" sz="1200" kern="1200" dirty="0">
                <a:solidFill>
                  <a:schemeClr val="tx1"/>
                </a:solidFill>
                <a:effectLst/>
                <a:latin typeface="+mn-lt"/>
                <a:ea typeface="+mn-ea"/>
                <a:cs typeface="+mn-cs"/>
              </a:rPr>
              <a:t> para combatir a varias especies del género </a:t>
            </a:r>
            <a:r>
              <a:rPr lang="es-EC" sz="1200" i="1" kern="1200" dirty="0">
                <a:solidFill>
                  <a:schemeClr val="tx1"/>
                </a:solidFill>
                <a:effectLst/>
                <a:latin typeface="+mn-lt"/>
                <a:ea typeface="+mn-ea"/>
                <a:cs typeface="+mn-cs"/>
              </a:rPr>
              <a:t>Fusarium </a:t>
            </a:r>
            <a:r>
              <a:rPr lang="es-EC" sz="1200" kern="1200" dirty="0">
                <a:solidFill>
                  <a:schemeClr val="tx1"/>
                </a:solidFill>
                <a:effectLst/>
                <a:latin typeface="+mn-lt"/>
                <a:ea typeface="+mn-ea"/>
                <a:cs typeface="+mn-cs"/>
              </a:rPr>
              <a:t>han sido reportada previamente (</a:t>
            </a:r>
            <a:r>
              <a:rPr lang="es-EC" sz="1200" kern="1200" dirty="0" err="1">
                <a:solidFill>
                  <a:schemeClr val="tx1"/>
                </a:solidFill>
                <a:effectLst/>
                <a:latin typeface="+mn-lt"/>
                <a:ea typeface="+mn-ea"/>
                <a:cs typeface="+mn-cs"/>
              </a:rPr>
              <a:t>Mnif</a:t>
            </a:r>
            <a:r>
              <a:rPr lang="es-EC" sz="1200" kern="1200" dirty="0">
                <a:solidFill>
                  <a:schemeClr val="tx1"/>
                </a:solidFill>
                <a:effectLst/>
                <a:latin typeface="+mn-lt"/>
                <a:ea typeface="+mn-ea"/>
                <a:cs typeface="+mn-cs"/>
              </a:rPr>
              <a:t> et al., 2015; </a:t>
            </a:r>
            <a:r>
              <a:rPr lang="es-EC" sz="1200" kern="1200" dirty="0" err="1">
                <a:solidFill>
                  <a:schemeClr val="tx1"/>
                </a:solidFill>
                <a:effectLst/>
                <a:latin typeface="+mn-lt"/>
                <a:ea typeface="+mn-ea"/>
                <a:cs typeface="+mn-cs"/>
              </a:rPr>
              <a:t>Ramarathnam</a:t>
            </a:r>
            <a:r>
              <a:rPr lang="es-EC" sz="1200" kern="1200" dirty="0">
                <a:solidFill>
                  <a:schemeClr val="tx1"/>
                </a:solidFill>
                <a:effectLst/>
                <a:latin typeface="+mn-lt"/>
                <a:ea typeface="+mn-ea"/>
                <a:cs typeface="+mn-cs"/>
              </a:rPr>
              <a:t> et al., 2007). </a:t>
            </a:r>
            <a:endParaRPr lang="es-EC" dirty="0"/>
          </a:p>
        </p:txBody>
      </p:sp>
      <p:sp>
        <p:nvSpPr>
          <p:cNvPr id="4" name="Marcador de número de diapositiva 3"/>
          <p:cNvSpPr>
            <a:spLocks noGrp="1"/>
          </p:cNvSpPr>
          <p:nvPr>
            <p:ph type="sldNum" sz="quarter" idx="5"/>
          </p:nvPr>
        </p:nvSpPr>
        <p:spPr/>
        <p:txBody>
          <a:bodyPr/>
          <a:lstStyle/>
          <a:p>
            <a:fld id="{2CB5B8F4-C915-4276-B2FB-764A3878748C}" type="slidenum">
              <a:rPr lang="es-EC" smtClean="0"/>
              <a:t>27</a:t>
            </a:fld>
            <a:endParaRPr lang="es-EC"/>
          </a:p>
        </p:txBody>
      </p:sp>
    </p:spTree>
    <p:extLst>
      <p:ext uri="{BB962C8B-B14F-4D97-AF65-F5344CB8AC3E}">
        <p14:creationId xmlns:p14="http://schemas.microsoft.com/office/powerpoint/2010/main" val="2273998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Entre los metabolitos producidos por </a:t>
            </a:r>
            <a:r>
              <a:rPr lang="es-EC" sz="1200" i="1" kern="1200" dirty="0">
                <a:solidFill>
                  <a:schemeClr val="tx1"/>
                </a:solidFill>
                <a:effectLst/>
                <a:latin typeface="+mn-lt"/>
                <a:ea typeface="+mn-ea"/>
                <a:cs typeface="+mn-cs"/>
              </a:rPr>
              <a:t>B. </a:t>
            </a:r>
            <a:r>
              <a:rPr lang="es-EC" sz="1200" i="1" kern="1200" dirty="0" err="1">
                <a:solidFill>
                  <a:schemeClr val="tx1"/>
                </a:solidFill>
                <a:effectLst/>
                <a:latin typeface="+mn-lt"/>
                <a:ea typeface="+mn-ea"/>
                <a:cs typeface="+mn-cs"/>
              </a:rPr>
              <a:t>subtilis</a:t>
            </a:r>
            <a:r>
              <a:rPr lang="es-EC" sz="1200" kern="1200" dirty="0">
                <a:solidFill>
                  <a:schemeClr val="tx1"/>
                </a:solidFill>
                <a:effectLst/>
                <a:latin typeface="+mn-lt"/>
                <a:ea typeface="+mn-ea"/>
                <a:cs typeface="+mn-cs"/>
              </a:rPr>
              <a:t> con actividad antimicótica se encuentra los </a:t>
            </a:r>
            <a:r>
              <a:rPr lang="es-EC" sz="1200" kern="1200" dirty="0" err="1">
                <a:solidFill>
                  <a:schemeClr val="tx1"/>
                </a:solidFill>
                <a:effectLst/>
                <a:latin typeface="+mn-lt"/>
                <a:ea typeface="+mn-ea"/>
                <a:cs typeface="+mn-cs"/>
              </a:rPr>
              <a:t>lipopéptidos</a:t>
            </a:r>
            <a:r>
              <a:rPr lang="es-EC" sz="1200" kern="1200" dirty="0">
                <a:solidFill>
                  <a:schemeClr val="tx1"/>
                </a:solidFill>
                <a:effectLst/>
                <a:latin typeface="+mn-lt"/>
                <a:ea typeface="+mn-ea"/>
                <a:cs typeface="+mn-cs"/>
              </a:rPr>
              <a:t> de las familias de la </a:t>
            </a:r>
            <a:r>
              <a:rPr lang="es-EC" sz="1200" kern="1200" dirty="0" err="1">
                <a:solidFill>
                  <a:schemeClr val="tx1"/>
                </a:solidFill>
                <a:effectLst/>
                <a:latin typeface="+mn-lt"/>
                <a:ea typeface="+mn-ea"/>
                <a:cs typeface="+mn-cs"/>
              </a:rPr>
              <a:t>fengicina</a:t>
            </a:r>
            <a:r>
              <a:rPr lang="es-EC" sz="1200" kern="1200" dirty="0">
                <a:solidFill>
                  <a:schemeClr val="tx1"/>
                </a:solidFill>
                <a:effectLst/>
                <a:latin typeface="+mn-lt"/>
                <a:ea typeface="+mn-ea"/>
                <a:cs typeface="+mn-cs"/>
              </a:rPr>
              <a:t> e </a:t>
            </a:r>
            <a:r>
              <a:rPr lang="es-EC" sz="1200" kern="1200" dirty="0" err="1">
                <a:solidFill>
                  <a:schemeClr val="tx1"/>
                </a:solidFill>
                <a:effectLst/>
                <a:latin typeface="+mn-lt"/>
                <a:ea typeface="+mn-ea"/>
                <a:cs typeface="+mn-cs"/>
              </a:rPr>
              <a:t>iturina</a:t>
            </a:r>
            <a:r>
              <a:rPr lang="es-EC" sz="1200" kern="1200" dirty="0">
                <a:solidFill>
                  <a:schemeClr val="tx1"/>
                </a:solidFill>
                <a:effectLst/>
                <a:latin typeface="+mn-lt"/>
                <a:ea typeface="+mn-ea"/>
                <a:cs typeface="+mn-cs"/>
              </a:rPr>
              <a:t>, mientras que a las </a:t>
            </a:r>
            <a:r>
              <a:rPr lang="es-EC" sz="1200" kern="1200" dirty="0" err="1">
                <a:solidFill>
                  <a:schemeClr val="tx1"/>
                </a:solidFill>
                <a:effectLst/>
                <a:latin typeface="+mn-lt"/>
                <a:ea typeface="+mn-ea"/>
                <a:cs typeface="+mn-cs"/>
              </a:rPr>
              <a:t>surfactinas</a:t>
            </a:r>
            <a:r>
              <a:rPr lang="es-EC" sz="1200" kern="1200" dirty="0">
                <a:solidFill>
                  <a:schemeClr val="tx1"/>
                </a:solidFill>
                <a:effectLst/>
                <a:latin typeface="+mn-lt"/>
                <a:ea typeface="+mn-ea"/>
                <a:cs typeface="+mn-cs"/>
              </a:rPr>
              <a:t> se les atribuye potencial antibacteriano (</a:t>
            </a:r>
            <a:r>
              <a:rPr lang="es-EC" sz="1200" kern="1200" dirty="0" err="1">
                <a:solidFill>
                  <a:schemeClr val="tx1"/>
                </a:solidFill>
                <a:effectLst/>
                <a:latin typeface="+mn-lt"/>
                <a:ea typeface="+mn-ea"/>
                <a:cs typeface="+mn-cs"/>
              </a:rPr>
              <a:t>Ogena</a:t>
            </a:r>
            <a:r>
              <a:rPr lang="es-EC" sz="1200" kern="1200" dirty="0">
                <a:solidFill>
                  <a:schemeClr val="tx1"/>
                </a:solidFill>
                <a:effectLst/>
                <a:latin typeface="+mn-lt"/>
                <a:ea typeface="+mn-ea"/>
                <a:cs typeface="+mn-cs"/>
              </a:rPr>
              <a:t> &amp; Jacques, 2008). Estos compuestos interaccionan con las membranas celulares de los </a:t>
            </a:r>
            <a:r>
              <a:rPr lang="es-EC" sz="1200" kern="1200" dirty="0" err="1">
                <a:solidFill>
                  <a:schemeClr val="tx1"/>
                </a:solidFill>
                <a:effectLst/>
                <a:latin typeface="+mn-lt"/>
                <a:ea typeface="+mn-ea"/>
                <a:cs typeface="+mn-cs"/>
              </a:rPr>
              <a:t>microoganismos</a:t>
            </a:r>
            <a:r>
              <a:rPr lang="es-EC" sz="1200" kern="1200" dirty="0">
                <a:solidFill>
                  <a:schemeClr val="tx1"/>
                </a:solidFill>
                <a:effectLst/>
                <a:latin typeface="+mn-lt"/>
                <a:ea typeface="+mn-ea"/>
                <a:cs typeface="+mn-cs"/>
              </a:rPr>
              <a:t> fitopatógenos generando la formación de poros y un desbalance osmótico resultando en muerte celular (Liu et al.,2014). El mecanismo de acción de la </a:t>
            </a:r>
            <a:r>
              <a:rPr lang="es-EC" sz="1200" kern="1200" dirty="0" err="1">
                <a:solidFill>
                  <a:schemeClr val="tx1"/>
                </a:solidFill>
                <a:effectLst/>
                <a:latin typeface="+mn-lt"/>
                <a:ea typeface="+mn-ea"/>
                <a:cs typeface="+mn-cs"/>
              </a:rPr>
              <a:t>iturina</a:t>
            </a:r>
            <a:r>
              <a:rPr lang="es-EC" sz="1200" kern="1200" dirty="0">
                <a:solidFill>
                  <a:schemeClr val="tx1"/>
                </a:solidFill>
                <a:effectLst/>
                <a:latin typeface="+mn-lt"/>
                <a:ea typeface="+mn-ea"/>
                <a:cs typeface="+mn-cs"/>
              </a:rPr>
              <a:t> se basa en la perturbación osmótica debido a la formación de poros conductores de iones de K</a:t>
            </a:r>
            <a:r>
              <a:rPr lang="es-EC" sz="1200" kern="1200" baseline="30000" dirty="0">
                <a:solidFill>
                  <a:schemeClr val="tx1"/>
                </a:solidFill>
                <a:effectLst/>
                <a:latin typeface="+mn-lt"/>
                <a:ea typeface="+mn-ea"/>
                <a:cs typeface="+mn-cs"/>
              </a:rPr>
              <a:t>+</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fungitóxicos</a:t>
            </a:r>
            <a:r>
              <a:rPr lang="es-EC" sz="1200" kern="1200" dirty="0">
                <a:solidFill>
                  <a:schemeClr val="tx1"/>
                </a:solidFill>
                <a:effectLst/>
                <a:latin typeface="+mn-lt"/>
                <a:ea typeface="+mn-ea"/>
                <a:cs typeface="+mn-cs"/>
              </a:rPr>
              <a:t>. La </a:t>
            </a:r>
            <a:r>
              <a:rPr lang="es-EC" sz="1200" kern="1200" dirty="0" err="1">
                <a:solidFill>
                  <a:schemeClr val="tx1"/>
                </a:solidFill>
                <a:effectLst/>
                <a:latin typeface="+mn-lt"/>
                <a:ea typeface="+mn-ea"/>
                <a:cs typeface="+mn-cs"/>
              </a:rPr>
              <a:t>surfactina</a:t>
            </a:r>
            <a:r>
              <a:rPr lang="es-EC" sz="1200" kern="1200" dirty="0">
                <a:solidFill>
                  <a:schemeClr val="tx1"/>
                </a:solidFill>
                <a:effectLst/>
                <a:latin typeface="+mn-lt"/>
                <a:ea typeface="+mn-ea"/>
                <a:cs typeface="+mn-cs"/>
              </a:rPr>
              <a:t> produce la ruptura y solubilización de las membranas. La </a:t>
            </a:r>
            <a:r>
              <a:rPr lang="es-EC" sz="1200" kern="1200" dirty="0" err="1">
                <a:solidFill>
                  <a:schemeClr val="tx1"/>
                </a:solidFill>
                <a:effectLst/>
                <a:latin typeface="+mn-lt"/>
                <a:ea typeface="+mn-ea"/>
                <a:cs typeface="+mn-cs"/>
              </a:rPr>
              <a:t>fengicina</a:t>
            </a:r>
            <a:r>
              <a:rPr lang="es-EC" sz="1200" kern="1200" dirty="0">
                <a:solidFill>
                  <a:schemeClr val="tx1"/>
                </a:solidFill>
                <a:effectLst/>
                <a:latin typeface="+mn-lt"/>
                <a:ea typeface="+mn-ea"/>
                <a:cs typeface="+mn-cs"/>
              </a:rPr>
              <a:t> altera   la bicapa lipídica de la estructura de la membrana celular y afecta su permeabilidad (</a:t>
            </a:r>
            <a:r>
              <a:rPr lang="es-EC" sz="1200" kern="1200" dirty="0" err="1">
                <a:solidFill>
                  <a:schemeClr val="tx1"/>
                </a:solidFill>
                <a:effectLst/>
                <a:latin typeface="+mn-lt"/>
                <a:ea typeface="+mn-ea"/>
                <a:cs typeface="+mn-cs"/>
              </a:rPr>
              <a:t>Farzand</a:t>
            </a:r>
            <a:r>
              <a:rPr lang="es-EC" sz="1200" kern="1200" dirty="0">
                <a:solidFill>
                  <a:schemeClr val="tx1"/>
                </a:solidFill>
                <a:effectLst/>
                <a:latin typeface="+mn-lt"/>
                <a:ea typeface="+mn-ea"/>
                <a:cs typeface="+mn-cs"/>
              </a:rPr>
              <a:t> et al.,2019; </a:t>
            </a:r>
            <a:r>
              <a:rPr lang="es-EC" sz="1200" kern="1200" dirty="0" err="1">
                <a:solidFill>
                  <a:schemeClr val="tx1"/>
                </a:solidFill>
                <a:effectLst/>
                <a:latin typeface="+mn-lt"/>
                <a:ea typeface="+mn-ea"/>
                <a:cs typeface="+mn-cs"/>
              </a:rPr>
              <a:t>Ogena</a:t>
            </a:r>
            <a:r>
              <a:rPr lang="es-EC" sz="1200" kern="1200" dirty="0">
                <a:solidFill>
                  <a:schemeClr val="tx1"/>
                </a:solidFill>
                <a:effectLst/>
                <a:latin typeface="+mn-lt"/>
                <a:ea typeface="+mn-ea"/>
                <a:cs typeface="+mn-cs"/>
              </a:rPr>
              <a:t> &amp; Jacques, 2008).</a:t>
            </a:r>
          </a:p>
          <a:p>
            <a:endParaRPr lang="es-EC" dirty="0"/>
          </a:p>
        </p:txBody>
      </p:sp>
      <p:sp>
        <p:nvSpPr>
          <p:cNvPr id="4" name="Marcador de número de diapositiva 3"/>
          <p:cNvSpPr>
            <a:spLocks noGrp="1"/>
          </p:cNvSpPr>
          <p:nvPr>
            <p:ph type="sldNum" sz="quarter" idx="5"/>
          </p:nvPr>
        </p:nvSpPr>
        <p:spPr/>
        <p:txBody>
          <a:bodyPr/>
          <a:lstStyle/>
          <a:p>
            <a:fld id="{2CB5B8F4-C915-4276-B2FB-764A3878748C}" type="slidenum">
              <a:rPr lang="es-EC" smtClean="0"/>
              <a:t>28</a:t>
            </a:fld>
            <a:endParaRPr lang="es-EC"/>
          </a:p>
        </p:txBody>
      </p:sp>
    </p:spTree>
    <p:extLst>
      <p:ext uri="{BB962C8B-B14F-4D97-AF65-F5344CB8AC3E}">
        <p14:creationId xmlns:p14="http://schemas.microsoft.com/office/powerpoint/2010/main" val="3338514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Se observaron diferencias en la actividad antifúngica de los </a:t>
            </a:r>
            <a:r>
              <a:rPr lang="es-EC" sz="1200" kern="1200" dirty="0" err="1">
                <a:solidFill>
                  <a:schemeClr val="tx1"/>
                </a:solidFill>
                <a:effectLst/>
                <a:latin typeface="+mn-lt"/>
                <a:ea typeface="+mn-ea"/>
                <a:cs typeface="+mn-cs"/>
              </a:rPr>
              <a:t>lipopéptidos</a:t>
            </a:r>
            <a:r>
              <a:rPr lang="es-EC" sz="1200" kern="1200" dirty="0">
                <a:solidFill>
                  <a:schemeClr val="tx1"/>
                </a:solidFill>
                <a:effectLst/>
                <a:latin typeface="+mn-lt"/>
                <a:ea typeface="+mn-ea"/>
                <a:cs typeface="+mn-cs"/>
              </a:rPr>
              <a:t> sintetizados por la cepa UFAB25 en los dos medios de medios de cultivo (Tabla 16),  junto con los resultados obtenidos de la prueba de dispersión de crudo y rendimiento de producción sugiere la influencia de las condiciones de cultivo en el perfil del </a:t>
            </a:r>
            <a:r>
              <a:rPr lang="es-EC" sz="1200" kern="1200" dirty="0" err="1">
                <a:solidFill>
                  <a:schemeClr val="tx1"/>
                </a:solidFill>
                <a:effectLst/>
                <a:latin typeface="+mn-lt"/>
                <a:ea typeface="+mn-ea"/>
                <a:cs typeface="+mn-cs"/>
              </a:rPr>
              <a:t>biosurfactante</a:t>
            </a:r>
            <a:r>
              <a:rPr lang="es-EC" sz="1200" kern="1200" dirty="0">
                <a:solidFill>
                  <a:schemeClr val="tx1"/>
                </a:solidFill>
                <a:effectLst/>
                <a:latin typeface="+mn-lt"/>
                <a:ea typeface="+mn-ea"/>
                <a:cs typeface="+mn-cs"/>
              </a:rPr>
              <a:t>.  Coronel-León et al. (2015) mencionan que la naturaleza de la fuente de carbono, concentración de sales en el medio y las condiciones operativas como temperatura, agitación y disponibilidad de oxígeno intervienen en la naturaleza y cantidad del </a:t>
            </a:r>
            <a:r>
              <a:rPr lang="es-EC" sz="1200" kern="1200" dirty="0" err="1">
                <a:solidFill>
                  <a:schemeClr val="tx1"/>
                </a:solidFill>
                <a:effectLst/>
                <a:latin typeface="+mn-lt"/>
                <a:ea typeface="+mn-ea"/>
                <a:cs typeface="+mn-cs"/>
              </a:rPr>
              <a:t>biosurfante</a:t>
            </a:r>
            <a:r>
              <a:rPr lang="es-EC" sz="1200" kern="1200" dirty="0">
                <a:solidFill>
                  <a:schemeClr val="tx1"/>
                </a:solidFill>
                <a:effectLst/>
                <a:latin typeface="+mn-lt"/>
                <a:ea typeface="+mn-ea"/>
                <a:cs typeface="+mn-cs"/>
              </a:rPr>
              <a:t> sintetizado</a:t>
            </a:r>
            <a:endParaRPr lang="es-EC" dirty="0"/>
          </a:p>
        </p:txBody>
      </p:sp>
      <p:sp>
        <p:nvSpPr>
          <p:cNvPr id="4" name="Marcador de número de diapositiva 3"/>
          <p:cNvSpPr>
            <a:spLocks noGrp="1"/>
          </p:cNvSpPr>
          <p:nvPr>
            <p:ph type="sldNum" sz="quarter" idx="5"/>
          </p:nvPr>
        </p:nvSpPr>
        <p:spPr/>
        <p:txBody>
          <a:bodyPr/>
          <a:lstStyle/>
          <a:p>
            <a:fld id="{2CB5B8F4-C915-4276-B2FB-764A3878748C}" type="slidenum">
              <a:rPr lang="es-EC" smtClean="0"/>
              <a:t>29</a:t>
            </a:fld>
            <a:endParaRPr lang="es-EC"/>
          </a:p>
        </p:txBody>
      </p:sp>
    </p:spTree>
    <p:extLst>
      <p:ext uri="{BB962C8B-B14F-4D97-AF65-F5344CB8AC3E}">
        <p14:creationId xmlns:p14="http://schemas.microsoft.com/office/powerpoint/2010/main" val="3267168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Los </a:t>
            </a:r>
            <a:r>
              <a:rPr lang="es-EC" dirty="0" err="1"/>
              <a:t>biospesticidas</a:t>
            </a:r>
            <a:r>
              <a:rPr lang="es-EC" dirty="0"/>
              <a:t> son una opción  atractiva al uso de pesticidas. Se trata de </a:t>
            </a:r>
            <a:r>
              <a:rPr lang="es-EC" sz="1200" kern="1200" dirty="0">
                <a:solidFill>
                  <a:schemeClr val="tx1"/>
                </a:solidFill>
                <a:effectLst/>
                <a:latin typeface="+mn-lt"/>
                <a:ea typeface="+mn-ea"/>
                <a:cs typeface="+mn-cs"/>
              </a:rPr>
              <a:t>agentes o sustancias de origen biológico, es decir, que proceden de plantas, microrganismo o insectos, para reprimir o eliminar las infestaciones producidas por algún patógeno o plantas indeseables en un cultivo de interés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b="1" i="0" kern="1200" dirty="0">
                <a:solidFill>
                  <a:schemeClr val="tx1"/>
                </a:solidFill>
                <a:effectLst/>
                <a:latin typeface="+mn-lt"/>
                <a:ea typeface="+mn-ea"/>
                <a:cs typeface="+mn-cs"/>
              </a:rPr>
              <a:t>Se clasifican en 3 grupos . Los Biopesticidas Microbianos incluyen </a:t>
            </a:r>
            <a:r>
              <a:rPr lang="es-EC" sz="1200" kern="1200" dirty="0">
                <a:solidFill>
                  <a:schemeClr val="tx1"/>
                </a:solidFill>
                <a:effectLst/>
                <a:latin typeface="+mn-lt"/>
                <a:ea typeface="+mn-ea"/>
                <a:cs typeface="+mn-cs"/>
              </a:rPr>
              <a:t>bacterias, hongos, protozoarios y sus toxinas que matan o controlan las plagas. Los Protectores Incorporador a la planta son compuestos producidos por las plantas de forma natural. También se incluye la producción de biopesticidas por plastas modificadas a nivel genético (maíz </a:t>
            </a:r>
            <a:r>
              <a:rPr lang="es-EC" sz="1200" kern="1200" dirty="0" err="1">
                <a:solidFill>
                  <a:schemeClr val="tx1"/>
                </a:solidFill>
                <a:effectLst/>
                <a:latin typeface="+mn-lt"/>
                <a:ea typeface="+mn-ea"/>
                <a:cs typeface="+mn-cs"/>
              </a:rPr>
              <a:t>Bt</a:t>
            </a:r>
            <a:r>
              <a:rPr lang="es-EC" sz="1200" kern="1200" dirty="0">
                <a:solidFill>
                  <a:schemeClr val="tx1"/>
                </a:solidFill>
                <a:effectLst/>
                <a:latin typeface="+mn-lt"/>
                <a:ea typeface="+mn-ea"/>
                <a:cs typeface="+mn-cs"/>
              </a:rPr>
              <a:t> )  Los Biopesticidas Bioquímicos incluyen compuestos naturales que tienen mecanismos no tóxicos para controlar plagas. Por ejemplo, las feromonas sexuales de insectos actúan interfiriendo en el apareamiento y reproducción de la plaga y el uso de extractos de plantas aromáticas  para atraer a la plaga a trampas.</a:t>
            </a:r>
          </a:p>
          <a:p>
            <a:r>
              <a:rPr lang="es-EC" sz="1200" b="1" i="1" kern="1200" dirty="0">
                <a:solidFill>
                  <a:schemeClr val="tx1"/>
                </a:solidFill>
                <a:effectLst/>
                <a:latin typeface="+mn-lt"/>
                <a:ea typeface="+mn-ea"/>
                <a:cs typeface="+mn-cs"/>
              </a:rPr>
              <a:t> Ventajas de los biopesticidas: </a:t>
            </a:r>
            <a:r>
              <a:rPr lang="es-EC" sz="1200" b="0" i="0" kern="1200" dirty="0">
                <a:solidFill>
                  <a:schemeClr val="tx1"/>
                </a:solidFill>
                <a:effectLst/>
                <a:latin typeface="+mn-lt"/>
                <a:ea typeface="+mn-ea"/>
                <a:cs typeface="+mn-cs"/>
              </a:rPr>
              <a:t>poseen una </a:t>
            </a:r>
            <a:r>
              <a:rPr lang="es-EC" sz="1200" b="0" i="0" kern="1200" dirty="0">
                <a:solidFill>
                  <a:schemeClr val="tx1"/>
                </a:solidFill>
                <a:effectLst/>
                <a:latin typeface="Calibri" panose="020F0502020204030204" pitchFamily="34" charset="0"/>
                <a:ea typeface="+mn-ea"/>
                <a:cs typeface="Times New Roman" panose="02020603050405020304" pitchFamily="18" charset="0"/>
              </a:rPr>
              <a:t>a</a:t>
            </a:r>
            <a:r>
              <a:rPr lang="es-EC" sz="1200" dirty="0">
                <a:latin typeface="Calibri" panose="020F0502020204030204" pitchFamily="34" charset="0"/>
                <a:cs typeface="Times New Roman" panose="02020603050405020304" pitchFamily="18" charset="0"/>
              </a:rPr>
              <a:t>lta especificidad  por el organismo diana, son ecológicos biodegradables, poco peligrosos, renovable y se emplean en bajas cantidades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b="1" i="1" kern="1200" dirty="0">
              <a:solidFill>
                <a:schemeClr val="tx1"/>
              </a:solidFill>
              <a:effectLst/>
              <a:latin typeface="+mn-lt"/>
              <a:ea typeface="+mn-ea"/>
              <a:cs typeface="+mn-cs"/>
            </a:endParaRPr>
          </a:p>
          <a:p>
            <a:endParaRPr lang="es-EC" dirty="0"/>
          </a:p>
          <a:p>
            <a:endParaRPr lang="es-EC" dirty="0"/>
          </a:p>
        </p:txBody>
      </p:sp>
      <p:sp>
        <p:nvSpPr>
          <p:cNvPr id="4" name="Marcador de número de diapositiva 3"/>
          <p:cNvSpPr>
            <a:spLocks noGrp="1"/>
          </p:cNvSpPr>
          <p:nvPr>
            <p:ph type="sldNum" sz="quarter" idx="5"/>
          </p:nvPr>
        </p:nvSpPr>
        <p:spPr/>
        <p:txBody>
          <a:bodyPr/>
          <a:lstStyle/>
          <a:p>
            <a:fld id="{2CB5B8F4-C915-4276-B2FB-764A3878748C}" type="slidenum">
              <a:rPr lang="es-EC" smtClean="0"/>
              <a:t>4</a:t>
            </a:fld>
            <a:endParaRPr lang="es-EC"/>
          </a:p>
        </p:txBody>
      </p:sp>
    </p:spTree>
    <p:extLst>
      <p:ext uri="{BB962C8B-B14F-4D97-AF65-F5344CB8AC3E}">
        <p14:creationId xmlns:p14="http://schemas.microsoft.com/office/powerpoint/2010/main" val="1318120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Los miembros del género </a:t>
            </a:r>
            <a:r>
              <a:rPr lang="es-EC" sz="1200" i="1" kern="1200" dirty="0" err="1">
                <a:solidFill>
                  <a:schemeClr val="tx1"/>
                </a:solidFill>
                <a:effectLst/>
                <a:latin typeface="+mn-lt"/>
                <a:ea typeface="+mn-ea"/>
                <a:cs typeface="+mn-cs"/>
              </a:rPr>
              <a:t>Bacillus</a:t>
            </a:r>
            <a:r>
              <a:rPr lang="es-EC" sz="1200" kern="1200" dirty="0">
                <a:solidFill>
                  <a:schemeClr val="tx1"/>
                </a:solidFill>
                <a:effectLst/>
                <a:latin typeface="+mn-lt"/>
                <a:ea typeface="+mn-ea"/>
                <a:cs typeface="+mn-cs"/>
              </a:rPr>
              <a:t> son bacterias Gram positivas, formadoras de endosporas, ampliamente empleadas como agentes </a:t>
            </a:r>
            <a:r>
              <a:rPr lang="es-EC" sz="1200" kern="1200" dirty="0" err="1">
                <a:solidFill>
                  <a:schemeClr val="tx1"/>
                </a:solidFill>
                <a:effectLst/>
                <a:latin typeface="+mn-lt"/>
                <a:ea typeface="+mn-ea"/>
                <a:cs typeface="+mn-cs"/>
              </a:rPr>
              <a:t>biocontroladores</a:t>
            </a:r>
            <a:r>
              <a:rPr lang="es-EC" sz="1200" kern="1200" dirty="0">
                <a:solidFill>
                  <a:schemeClr val="tx1"/>
                </a:solidFill>
                <a:effectLst/>
                <a:latin typeface="+mn-lt"/>
                <a:ea typeface="+mn-ea"/>
                <a:cs typeface="+mn-cs"/>
              </a:rPr>
              <a:t>. Entre los mecanismos usados por </a:t>
            </a:r>
            <a:r>
              <a:rPr lang="es-EC" sz="1200" i="1" kern="1200" dirty="0" err="1">
                <a:solidFill>
                  <a:schemeClr val="tx1"/>
                </a:solidFill>
                <a:effectLst/>
                <a:latin typeface="+mn-lt"/>
                <a:ea typeface="+mn-ea"/>
                <a:cs typeface="+mn-cs"/>
              </a:rPr>
              <a:t>Bacillus</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spp</a:t>
            </a:r>
            <a:r>
              <a:rPr lang="es-EC" sz="1200" kern="1200" dirty="0">
                <a:solidFill>
                  <a:schemeClr val="tx1"/>
                </a:solidFill>
                <a:effectLst/>
                <a:latin typeface="+mn-lt"/>
                <a:ea typeface="+mn-ea"/>
                <a:cs typeface="+mn-cs"/>
              </a:rPr>
              <a:t> para lograr un efecto antagónico sobre los organismos patógenos figuran: competir por el nicho ecológico y nutrientes disponibles, secretar sustancias tóxicas para el patógeno y estimular las capacidades defensivas de la planta huésped (</a:t>
            </a:r>
            <a:r>
              <a:rPr lang="es-EC" sz="1200" kern="1200" dirty="0" err="1">
                <a:solidFill>
                  <a:schemeClr val="tx1"/>
                </a:solidFill>
                <a:effectLst/>
                <a:latin typeface="+mn-lt"/>
                <a:ea typeface="+mn-ea"/>
                <a:cs typeface="+mn-cs"/>
              </a:rPr>
              <a:t>Ongena</a:t>
            </a:r>
            <a:r>
              <a:rPr lang="es-EC" sz="1200" kern="1200" dirty="0">
                <a:solidFill>
                  <a:schemeClr val="tx1"/>
                </a:solidFill>
                <a:effectLst/>
                <a:latin typeface="+mn-lt"/>
                <a:ea typeface="+mn-ea"/>
                <a:cs typeface="+mn-cs"/>
              </a:rPr>
              <a:t> et al., 2005).</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Entre los metabolitos producidos por el género </a:t>
            </a:r>
            <a:r>
              <a:rPr lang="es-EC" sz="1200" i="1" kern="1200" dirty="0" err="1">
                <a:solidFill>
                  <a:schemeClr val="tx1"/>
                </a:solidFill>
                <a:effectLst/>
                <a:latin typeface="+mn-lt"/>
                <a:ea typeface="+mn-ea"/>
                <a:cs typeface="+mn-cs"/>
              </a:rPr>
              <a:t>Bacillus</a:t>
            </a:r>
            <a:r>
              <a:rPr lang="es-EC" sz="1200" kern="1200" dirty="0">
                <a:solidFill>
                  <a:schemeClr val="tx1"/>
                </a:solidFill>
                <a:effectLst/>
                <a:latin typeface="+mn-lt"/>
                <a:ea typeface="+mn-ea"/>
                <a:cs typeface="+mn-cs"/>
              </a:rPr>
              <a:t>, con propiedades </a:t>
            </a:r>
            <a:r>
              <a:rPr lang="es-EC" sz="1200" kern="1200" dirty="0" err="1">
                <a:solidFill>
                  <a:schemeClr val="tx1"/>
                </a:solidFill>
                <a:effectLst/>
                <a:latin typeface="+mn-lt"/>
                <a:ea typeface="+mn-ea"/>
                <a:cs typeface="+mn-cs"/>
              </a:rPr>
              <a:t>biocontroladoras</a:t>
            </a:r>
            <a:r>
              <a:rPr lang="es-EC" sz="1200" kern="1200" dirty="0">
                <a:solidFill>
                  <a:schemeClr val="tx1"/>
                </a:solidFill>
                <a:effectLst/>
                <a:latin typeface="+mn-lt"/>
                <a:ea typeface="+mn-ea"/>
                <a:cs typeface="+mn-cs"/>
              </a:rPr>
              <a:t>, están los </a:t>
            </a:r>
            <a:r>
              <a:rPr lang="es-EC" sz="1200" kern="1200" dirty="0" err="1">
                <a:solidFill>
                  <a:schemeClr val="tx1"/>
                </a:solidFill>
                <a:effectLst/>
                <a:latin typeface="+mn-lt"/>
                <a:ea typeface="+mn-ea"/>
                <a:cs typeface="+mn-cs"/>
              </a:rPr>
              <a:t>lipopéptidos</a:t>
            </a:r>
            <a:r>
              <a:rPr lang="es-EC" sz="1200" kern="1200" dirty="0">
                <a:solidFill>
                  <a:schemeClr val="tx1"/>
                </a:solidFill>
                <a:effectLst/>
                <a:latin typeface="+mn-lt"/>
                <a:ea typeface="+mn-ea"/>
                <a:cs typeface="+mn-cs"/>
              </a:rPr>
              <a:t> de las familias de la </a:t>
            </a:r>
            <a:r>
              <a:rPr lang="es-EC" sz="1200" kern="1200" dirty="0" err="1">
                <a:solidFill>
                  <a:schemeClr val="tx1"/>
                </a:solidFill>
                <a:effectLst/>
                <a:latin typeface="+mn-lt"/>
                <a:ea typeface="+mn-ea"/>
                <a:cs typeface="+mn-cs"/>
              </a:rPr>
              <a:t>surfactina</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iturina</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fengicina</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Ogena</a:t>
            </a:r>
            <a:r>
              <a:rPr lang="es-EC" sz="1200" kern="1200" dirty="0">
                <a:solidFill>
                  <a:schemeClr val="tx1"/>
                </a:solidFill>
                <a:effectLst/>
                <a:latin typeface="+mn-lt"/>
                <a:ea typeface="+mn-ea"/>
                <a:cs typeface="+mn-cs"/>
              </a:rPr>
              <a:t> &amp; Jacques, 2008; </a:t>
            </a:r>
            <a:r>
              <a:rPr lang="es-EC" sz="1200" kern="1200" dirty="0" err="1">
                <a:solidFill>
                  <a:schemeClr val="tx1"/>
                </a:solidFill>
                <a:effectLst/>
                <a:latin typeface="+mn-lt"/>
                <a:ea typeface="+mn-ea"/>
                <a:cs typeface="+mn-cs"/>
              </a:rPr>
              <a:t>Mnif</a:t>
            </a:r>
            <a:r>
              <a:rPr lang="es-EC" sz="1200" kern="1200" dirty="0">
                <a:solidFill>
                  <a:schemeClr val="tx1"/>
                </a:solidFill>
                <a:effectLst/>
                <a:latin typeface="+mn-lt"/>
                <a:ea typeface="+mn-ea"/>
                <a:cs typeface="+mn-cs"/>
              </a:rPr>
              <a:t> et al., 2015). </a:t>
            </a:r>
          </a:p>
          <a:p>
            <a:endParaRPr lang="es-ES" dirty="0"/>
          </a:p>
        </p:txBody>
      </p:sp>
      <p:sp>
        <p:nvSpPr>
          <p:cNvPr id="4" name="Marcador de número de diapositiva 3"/>
          <p:cNvSpPr>
            <a:spLocks noGrp="1"/>
          </p:cNvSpPr>
          <p:nvPr>
            <p:ph type="sldNum" sz="quarter" idx="10"/>
          </p:nvPr>
        </p:nvSpPr>
        <p:spPr/>
        <p:txBody>
          <a:bodyPr/>
          <a:lstStyle/>
          <a:p>
            <a:fld id="{FB99FD91-FF32-491E-8AF6-37248CBC72FB}" type="slidenum">
              <a:rPr lang="es-EC" smtClean="0"/>
              <a:t>5</a:t>
            </a:fld>
            <a:endParaRPr lang="es-EC"/>
          </a:p>
        </p:txBody>
      </p:sp>
    </p:spTree>
    <p:extLst>
      <p:ext uri="{BB962C8B-B14F-4D97-AF65-F5344CB8AC3E}">
        <p14:creationId xmlns:p14="http://schemas.microsoft.com/office/powerpoint/2010/main" val="2184562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Se trata de moléculas anfipáticas, es decir poseen una sección hidrofílica y otra hidrofóbica, por lo que presente funciones de </a:t>
            </a:r>
            <a:r>
              <a:rPr lang="es-EC" sz="1200" kern="1200" dirty="0" err="1">
                <a:solidFill>
                  <a:schemeClr val="tx1"/>
                </a:solidFill>
                <a:effectLst/>
                <a:latin typeface="+mn-lt"/>
                <a:ea typeface="+mn-ea"/>
                <a:cs typeface="+mn-cs"/>
              </a:rPr>
              <a:t>biosurfactante</a:t>
            </a:r>
            <a:r>
              <a:rPr lang="es-EC" sz="1200" kern="1200" dirty="0">
                <a:solidFill>
                  <a:schemeClr val="tx1"/>
                </a:solidFill>
                <a:effectLst/>
                <a:latin typeface="+mn-lt"/>
                <a:ea typeface="+mn-ea"/>
                <a:cs typeface="+mn-cs"/>
              </a:rPr>
              <a:t>, compuestos con propiedades tensoactivas que logran reducir la tensión superficial (</a:t>
            </a:r>
            <a:r>
              <a:rPr lang="es-EC" sz="1200" kern="1200" dirty="0" err="1">
                <a:solidFill>
                  <a:schemeClr val="tx1"/>
                </a:solidFill>
                <a:effectLst/>
                <a:latin typeface="+mn-lt"/>
                <a:ea typeface="+mn-ea"/>
                <a:cs typeface="+mn-cs"/>
              </a:rPr>
              <a:t>Soberón-Chávez</a:t>
            </a:r>
            <a:r>
              <a:rPr lang="es-EC" sz="1200" kern="1200" dirty="0">
                <a:solidFill>
                  <a:schemeClr val="tx1"/>
                </a:solidFill>
                <a:effectLst/>
                <a:latin typeface="+mn-lt"/>
                <a:ea typeface="+mn-ea"/>
                <a:cs typeface="+mn-cs"/>
              </a:rPr>
              <a:t>, 2011). Estas moléculas al tratarse de </a:t>
            </a:r>
            <a:r>
              <a:rPr lang="es-EC" sz="1200" kern="1200" dirty="0" err="1">
                <a:solidFill>
                  <a:schemeClr val="tx1"/>
                </a:solidFill>
                <a:effectLst/>
                <a:latin typeface="+mn-lt"/>
                <a:ea typeface="+mn-ea"/>
                <a:cs typeface="+mn-cs"/>
              </a:rPr>
              <a:t>lipopéptidos</a:t>
            </a:r>
            <a:r>
              <a:rPr lang="es-EC" sz="1200" kern="1200" dirty="0">
                <a:solidFill>
                  <a:schemeClr val="tx1"/>
                </a:solidFill>
                <a:effectLst/>
                <a:latin typeface="+mn-lt"/>
                <a:ea typeface="+mn-ea"/>
                <a:cs typeface="+mn-cs"/>
              </a:rPr>
              <a:t>, como su nombre lo indica, están conformadas por una sección aminoacídica y otra lipídica </a:t>
            </a:r>
            <a:endParaRPr lang="es-EC" dirty="0"/>
          </a:p>
        </p:txBody>
      </p:sp>
      <p:sp>
        <p:nvSpPr>
          <p:cNvPr id="4" name="Marcador de número de diapositiva 3"/>
          <p:cNvSpPr>
            <a:spLocks noGrp="1"/>
          </p:cNvSpPr>
          <p:nvPr>
            <p:ph type="sldNum" sz="quarter" idx="5"/>
          </p:nvPr>
        </p:nvSpPr>
        <p:spPr/>
        <p:txBody>
          <a:bodyPr/>
          <a:lstStyle/>
          <a:p>
            <a:fld id="{2CB5B8F4-C915-4276-B2FB-764A3878748C}" type="slidenum">
              <a:rPr lang="es-EC" smtClean="0"/>
              <a:t>6</a:t>
            </a:fld>
            <a:endParaRPr lang="es-EC"/>
          </a:p>
        </p:txBody>
      </p:sp>
    </p:spTree>
    <p:extLst>
      <p:ext uri="{BB962C8B-B14F-4D97-AF65-F5344CB8AC3E}">
        <p14:creationId xmlns:p14="http://schemas.microsoft.com/office/powerpoint/2010/main" val="2325819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Aparte de las propiedades mencionadas, los </a:t>
            </a:r>
            <a:r>
              <a:rPr lang="es-EC" sz="1200" kern="1200" dirty="0" err="1">
                <a:solidFill>
                  <a:schemeClr val="tx1"/>
                </a:solidFill>
                <a:effectLst/>
                <a:latin typeface="+mn-lt"/>
                <a:ea typeface="+mn-ea"/>
                <a:cs typeface="+mn-cs"/>
              </a:rPr>
              <a:t>lipopéptidos</a:t>
            </a:r>
            <a:r>
              <a:rPr lang="es-EC" sz="1200" kern="1200" dirty="0">
                <a:solidFill>
                  <a:schemeClr val="tx1"/>
                </a:solidFill>
                <a:effectLst/>
                <a:latin typeface="+mn-lt"/>
                <a:ea typeface="+mn-ea"/>
                <a:cs typeface="+mn-cs"/>
              </a:rPr>
              <a:t> también exhiben potenciales usos dentro de la industria biotecnológica y farmacéutica debido a sus propiedades surfactantes (</a:t>
            </a:r>
            <a:r>
              <a:rPr lang="es-EC" sz="1200" kern="1200" dirty="0" err="1">
                <a:solidFill>
                  <a:schemeClr val="tx1"/>
                </a:solidFill>
                <a:effectLst/>
                <a:latin typeface="+mn-lt"/>
                <a:ea typeface="+mn-ea"/>
                <a:cs typeface="+mn-cs"/>
              </a:rPr>
              <a:t>Ogena</a:t>
            </a:r>
            <a:r>
              <a:rPr lang="es-EC" sz="1200" kern="1200" dirty="0">
                <a:solidFill>
                  <a:schemeClr val="tx1"/>
                </a:solidFill>
                <a:effectLst/>
                <a:latin typeface="+mn-lt"/>
                <a:ea typeface="+mn-ea"/>
                <a:cs typeface="+mn-cs"/>
              </a:rPr>
              <a:t> &amp; Jacques, 2008). Estas moléculas han presentado actividad antiadherente, antiinflamatoria, moduladora inmunológica, antiviral y </a:t>
            </a:r>
            <a:r>
              <a:rPr lang="es-EC" sz="1200" kern="1200" dirty="0" err="1">
                <a:solidFill>
                  <a:schemeClr val="tx1"/>
                </a:solidFill>
                <a:effectLst/>
                <a:latin typeface="+mn-lt"/>
                <a:ea typeface="+mn-ea"/>
                <a:cs typeface="+mn-cs"/>
              </a:rPr>
              <a:t>antimicoplasma</a:t>
            </a:r>
            <a:r>
              <a:rPr lang="es-EC" sz="1200" kern="1200" dirty="0">
                <a:solidFill>
                  <a:schemeClr val="tx1"/>
                </a:solidFill>
                <a:effectLst/>
                <a:latin typeface="+mn-lt"/>
                <a:ea typeface="+mn-ea"/>
                <a:cs typeface="+mn-cs"/>
              </a:rPr>
              <a:t>, entre otras. También han sido ampliamente utilizadas en procesos de biorremediación, al facilitar los procesos de degradación del contaminante y de secuestro de metales pesados; así como dentro de la industria alimenticia al ser empleados como conservadores, emulsificantes y </a:t>
            </a:r>
            <a:r>
              <a:rPr lang="es-EC" sz="1200" kern="1200" dirty="0" err="1">
                <a:solidFill>
                  <a:schemeClr val="tx1"/>
                </a:solidFill>
                <a:effectLst/>
                <a:latin typeface="+mn-lt"/>
                <a:ea typeface="+mn-ea"/>
                <a:cs typeface="+mn-cs"/>
              </a:rPr>
              <a:t>solubilizante</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Mnif</a:t>
            </a:r>
            <a:r>
              <a:rPr lang="es-EC" sz="1200" kern="1200" dirty="0">
                <a:solidFill>
                  <a:schemeClr val="tx1"/>
                </a:solidFill>
                <a:effectLst/>
                <a:latin typeface="+mn-lt"/>
                <a:ea typeface="+mn-ea"/>
                <a:cs typeface="+mn-cs"/>
              </a:rPr>
              <a:t> et al., 2015). </a:t>
            </a:r>
            <a:endParaRPr lang="es-EC" dirty="0"/>
          </a:p>
        </p:txBody>
      </p:sp>
      <p:sp>
        <p:nvSpPr>
          <p:cNvPr id="4" name="Marcador de número de diapositiva 3"/>
          <p:cNvSpPr>
            <a:spLocks noGrp="1"/>
          </p:cNvSpPr>
          <p:nvPr>
            <p:ph type="sldNum" sz="quarter" idx="5"/>
          </p:nvPr>
        </p:nvSpPr>
        <p:spPr/>
        <p:txBody>
          <a:bodyPr/>
          <a:lstStyle/>
          <a:p>
            <a:fld id="{2CB5B8F4-C915-4276-B2FB-764A3878748C}" type="slidenum">
              <a:rPr lang="es-EC" smtClean="0"/>
              <a:t>7</a:t>
            </a:fld>
            <a:endParaRPr lang="es-EC"/>
          </a:p>
        </p:txBody>
      </p:sp>
    </p:spTree>
    <p:extLst>
      <p:ext uri="{BB962C8B-B14F-4D97-AF65-F5344CB8AC3E}">
        <p14:creationId xmlns:p14="http://schemas.microsoft.com/office/powerpoint/2010/main" val="1658375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En el presente trabajo se evalúa cepas del género </a:t>
            </a:r>
            <a:r>
              <a:rPr lang="es-EC" sz="1200" i="1" kern="1200" dirty="0" err="1">
                <a:solidFill>
                  <a:schemeClr val="tx1"/>
                </a:solidFill>
                <a:effectLst/>
                <a:latin typeface="+mn-lt"/>
                <a:ea typeface="+mn-ea"/>
                <a:cs typeface="+mn-cs"/>
              </a:rPr>
              <a:t>Bacillus</a:t>
            </a:r>
            <a:r>
              <a:rPr lang="es-EC" sz="1200" kern="1200" dirty="0">
                <a:solidFill>
                  <a:schemeClr val="tx1"/>
                </a:solidFill>
                <a:effectLst/>
                <a:latin typeface="+mn-lt"/>
                <a:ea typeface="+mn-ea"/>
                <a:cs typeface="+mn-cs"/>
              </a:rPr>
              <a:t>, obtenidas tanto de fuentes geotermales y suelos contaminados con hidrocarburos pesados, para determinar la producción de </a:t>
            </a:r>
            <a:r>
              <a:rPr lang="es-EC" sz="1200" kern="1200" dirty="0" err="1">
                <a:solidFill>
                  <a:schemeClr val="tx1"/>
                </a:solidFill>
                <a:effectLst/>
                <a:latin typeface="+mn-lt"/>
                <a:ea typeface="+mn-ea"/>
                <a:cs typeface="+mn-cs"/>
              </a:rPr>
              <a:t>biosurfactante</a:t>
            </a:r>
            <a:r>
              <a:rPr lang="es-EC" sz="1200" kern="1200" dirty="0">
                <a:solidFill>
                  <a:schemeClr val="tx1"/>
                </a:solidFill>
                <a:effectLst/>
                <a:latin typeface="+mn-lt"/>
                <a:ea typeface="+mn-ea"/>
                <a:cs typeface="+mn-cs"/>
              </a:rPr>
              <a:t> y el potencial antifúngico frente a hongos fitopatógenos a nivel de laboratorio.</a:t>
            </a:r>
            <a:endParaRPr lang="es-EC" dirty="0"/>
          </a:p>
        </p:txBody>
      </p:sp>
      <p:sp>
        <p:nvSpPr>
          <p:cNvPr id="4" name="Marcador de número de diapositiva 3"/>
          <p:cNvSpPr>
            <a:spLocks noGrp="1"/>
          </p:cNvSpPr>
          <p:nvPr>
            <p:ph type="sldNum" sz="quarter" idx="5"/>
          </p:nvPr>
        </p:nvSpPr>
        <p:spPr/>
        <p:txBody>
          <a:bodyPr/>
          <a:lstStyle/>
          <a:p>
            <a:fld id="{2CB5B8F4-C915-4276-B2FB-764A3878748C}" type="slidenum">
              <a:rPr lang="es-EC" smtClean="0"/>
              <a:t>8</a:t>
            </a:fld>
            <a:endParaRPr lang="es-EC"/>
          </a:p>
        </p:txBody>
      </p:sp>
    </p:spTree>
    <p:extLst>
      <p:ext uri="{BB962C8B-B14F-4D97-AF65-F5344CB8AC3E}">
        <p14:creationId xmlns:p14="http://schemas.microsoft.com/office/powerpoint/2010/main" val="4004522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2CB5B8F4-C915-4276-B2FB-764A3878748C}" type="slidenum">
              <a:rPr lang="es-EC" smtClean="0"/>
              <a:t>12</a:t>
            </a:fld>
            <a:endParaRPr lang="es-EC"/>
          </a:p>
        </p:txBody>
      </p:sp>
    </p:spTree>
    <p:extLst>
      <p:ext uri="{BB962C8B-B14F-4D97-AF65-F5344CB8AC3E}">
        <p14:creationId xmlns:p14="http://schemas.microsoft.com/office/powerpoint/2010/main" val="521771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El ensayo de actividad hemolítica se realizó en placas de agar sangre, mediante un estriado de las diferentes cepas de </a:t>
            </a:r>
            <a:r>
              <a:rPr lang="es-EC" sz="1200" i="1" kern="1200" dirty="0" err="1">
                <a:solidFill>
                  <a:schemeClr val="tx1"/>
                </a:solidFill>
                <a:effectLst/>
                <a:latin typeface="+mn-lt"/>
                <a:ea typeface="+mn-ea"/>
                <a:cs typeface="+mn-cs"/>
              </a:rPr>
              <a:t>Bacillus</a:t>
            </a:r>
            <a:r>
              <a:rPr lang="es-EC" sz="1200" kern="1200" dirty="0">
                <a:solidFill>
                  <a:schemeClr val="tx1"/>
                </a:solidFill>
                <a:effectLst/>
                <a:latin typeface="+mn-lt"/>
                <a:ea typeface="+mn-ea"/>
                <a:cs typeface="+mn-cs"/>
              </a:rPr>
              <a:t>, incubadas a 37 </a:t>
            </a:r>
            <a:r>
              <a:rPr lang="es-EC" sz="1200" kern="1200" baseline="30000" dirty="0" err="1">
                <a:solidFill>
                  <a:schemeClr val="tx1"/>
                </a:solidFill>
                <a:effectLst/>
                <a:latin typeface="+mn-lt"/>
                <a:ea typeface="+mn-ea"/>
                <a:cs typeface="+mn-cs"/>
              </a:rPr>
              <a:t>o</a:t>
            </a:r>
            <a:r>
              <a:rPr lang="es-EC" sz="1200" kern="1200" dirty="0" err="1">
                <a:solidFill>
                  <a:schemeClr val="tx1"/>
                </a:solidFill>
                <a:effectLst/>
                <a:latin typeface="+mn-lt"/>
                <a:ea typeface="+mn-ea"/>
                <a:cs typeface="+mn-cs"/>
              </a:rPr>
              <a:t>C</a:t>
            </a:r>
            <a:r>
              <a:rPr lang="es-EC" sz="1200" kern="1200" dirty="0">
                <a:solidFill>
                  <a:schemeClr val="tx1"/>
                </a:solidFill>
                <a:effectLst/>
                <a:latin typeface="+mn-lt"/>
                <a:ea typeface="+mn-ea"/>
                <a:cs typeface="+mn-cs"/>
              </a:rPr>
              <a:t> por 42 h. Se identificaron zonas amarillentas o transparentes de hemólisis alrededor de las colonias como resultado positivo para la producción de </a:t>
            </a:r>
            <a:r>
              <a:rPr lang="es-EC" sz="1200" kern="1200" dirty="0" err="1">
                <a:solidFill>
                  <a:schemeClr val="tx1"/>
                </a:solidFill>
                <a:effectLst/>
                <a:latin typeface="+mn-lt"/>
                <a:ea typeface="+mn-ea"/>
                <a:cs typeface="+mn-cs"/>
              </a:rPr>
              <a:t>biosurfactantes</a:t>
            </a:r>
            <a:r>
              <a:rPr lang="es-EC" sz="1200" kern="1200" dirty="0">
                <a:solidFill>
                  <a:schemeClr val="tx1"/>
                </a:solidFill>
                <a:effectLst/>
                <a:latin typeface="+mn-lt"/>
                <a:ea typeface="+mn-ea"/>
                <a:cs typeface="+mn-cs"/>
              </a:rPr>
              <a:t> </a:t>
            </a:r>
            <a:endParaRPr lang="es-EC" dirty="0"/>
          </a:p>
        </p:txBody>
      </p:sp>
      <p:sp>
        <p:nvSpPr>
          <p:cNvPr id="4" name="Marcador de número de diapositiva 3"/>
          <p:cNvSpPr>
            <a:spLocks noGrp="1"/>
          </p:cNvSpPr>
          <p:nvPr>
            <p:ph type="sldNum" sz="quarter" idx="5"/>
          </p:nvPr>
        </p:nvSpPr>
        <p:spPr/>
        <p:txBody>
          <a:bodyPr/>
          <a:lstStyle/>
          <a:p>
            <a:fld id="{2CB5B8F4-C915-4276-B2FB-764A3878748C}" type="slidenum">
              <a:rPr lang="es-EC" smtClean="0"/>
              <a:t>13</a:t>
            </a:fld>
            <a:endParaRPr lang="es-EC"/>
          </a:p>
        </p:txBody>
      </p:sp>
    </p:spTree>
    <p:extLst>
      <p:ext uri="{BB962C8B-B14F-4D97-AF65-F5344CB8AC3E}">
        <p14:creationId xmlns:p14="http://schemas.microsoft.com/office/powerpoint/2010/main" val="12306656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2154"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4" name="Rectangle 25"/>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sp>
        <p:nvSpPr>
          <p:cNvPr id="5" name="Rectangle 26"/>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6" name="Rectangle 27"/>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pic>
        <p:nvPicPr>
          <p:cNvPr id="7" name="Picture 48" descr="bannne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89984" y="260351"/>
            <a:ext cx="1056216"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800">
              <a:solidFill>
                <a:srgbClr val="000000"/>
              </a:solidFill>
            </a:endParaRPr>
          </a:p>
        </p:txBody>
      </p:sp>
      <p:pic>
        <p:nvPicPr>
          <p:cNvPr id="9" name="Picture 49" descr="LOGO ESPE ORIGINAL cop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934" y="115888"/>
            <a:ext cx="4417484"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979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345336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261435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853868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300577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695978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947713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2337401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412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000125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s-EC"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057229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800">
              <a:solidFill>
                <a:srgbClr val="000000"/>
              </a:solidFill>
            </a:endParaRPr>
          </a:p>
        </p:txBody>
      </p:sp>
      <p:sp>
        <p:nvSpPr>
          <p:cNvPr id="1027" name="Rectangle 21"/>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800">
              <a:solidFill>
                <a:srgbClr val="000000"/>
              </a:solidFill>
            </a:endParaRPr>
          </a:p>
        </p:txBody>
      </p:sp>
      <p:sp>
        <p:nvSpPr>
          <p:cNvPr id="1028" name="Line 23"/>
          <p:cNvSpPr>
            <a:spLocks noChangeShapeType="1"/>
          </p:cNvSpPr>
          <p:nvPr/>
        </p:nvSpPr>
        <p:spPr bwMode="auto">
          <a:xfrm rot="10800000" flipH="1">
            <a:off x="33868" y="6296025"/>
            <a:ext cx="887941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sz="1800">
              <a:solidFill>
                <a:srgbClr val="000000"/>
              </a:solidFill>
            </a:endParaRPr>
          </a:p>
        </p:txBody>
      </p:sp>
      <p:sp>
        <p:nvSpPr>
          <p:cNvPr id="1029" name="Line 24"/>
          <p:cNvSpPr>
            <a:spLocks noChangeShapeType="1"/>
          </p:cNvSpPr>
          <p:nvPr/>
        </p:nvSpPr>
        <p:spPr bwMode="auto">
          <a:xfrm rot="10800000" flipH="1">
            <a:off x="33868" y="6245225"/>
            <a:ext cx="8879417"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sz="1800">
              <a:solidFill>
                <a:srgbClr val="000000"/>
              </a:solidFill>
            </a:endParaRPr>
          </a:p>
        </p:txBody>
      </p:sp>
      <p:pic>
        <p:nvPicPr>
          <p:cNvPr id="1030" name="Picture 26" descr="LOGO ESPE ORIGINAL copia"/>
          <p:cNvPicPr>
            <a:picLocks noChangeAspect="1" noChangeArrowheads="1"/>
          </p:cNvPicPr>
          <p:nvPr/>
        </p:nvPicPr>
        <p:blipFill>
          <a:blip r:embed="rId13" cstate="print">
            <a:extLst>
              <a:ext uri="{28A0092B-C50C-407E-A947-70E740481C1C}">
                <a14:useLocalDpi xmlns:a14="http://schemas.microsoft.com/office/drawing/2010/main" val="0"/>
              </a:ext>
            </a:extLst>
          </a:blip>
          <a:srcRect l="3070"/>
          <a:stretch>
            <a:fillRect/>
          </a:stretch>
        </p:blipFill>
        <p:spPr bwMode="auto">
          <a:xfrm>
            <a:off x="8976784"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889468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7.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70.png"/><Relationship Id="rId4" Type="http://schemas.openxmlformats.org/officeDocument/2006/relationships/image" Target="../media/image42.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jpeg"/><Relationship Id="rId7" Type="http://schemas.openxmlformats.org/officeDocument/2006/relationships/image" Target="../media/image17.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7.jpe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jpe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jpeg"/></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jpe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4 Ima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951" y="94865"/>
            <a:ext cx="4144202" cy="111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p:cNvSpPr/>
          <p:nvPr/>
        </p:nvSpPr>
        <p:spPr>
          <a:xfrm>
            <a:off x="2295525" y="3013501"/>
            <a:ext cx="8143875" cy="830997"/>
          </a:xfrm>
          <a:prstGeom prst="rect">
            <a:avLst/>
          </a:prstGeom>
          <a:noFill/>
        </p:spPr>
        <p:txBody>
          <a:bodyPr>
            <a:spAutoFit/>
          </a:bodyPr>
          <a:lstStyle/>
          <a:p>
            <a:pPr algn="ctr">
              <a:tabLst>
                <a:tab pos="185734" algn="l"/>
              </a:tabLst>
              <a:defRPr/>
            </a:pPr>
            <a:endParaRPr lang="es-ES" sz="4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 name="Imagen 2">
            <a:extLst>
              <a:ext uri="{FF2B5EF4-FFF2-40B4-BE49-F238E27FC236}">
                <a16:creationId xmlns:a16="http://schemas.microsoft.com/office/drawing/2014/main" id="{4AB0432B-98A0-4B32-A988-D2C37CF3A5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9400" y="74945"/>
            <a:ext cx="1517649" cy="1417637"/>
          </a:xfrm>
          <a:prstGeom prst="rect">
            <a:avLst/>
          </a:prstGeom>
        </p:spPr>
      </p:pic>
      <p:sp>
        <p:nvSpPr>
          <p:cNvPr id="4" name="Rectángulo 3">
            <a:extLst>
              <a:ext uri="{FF2B5EF4-FFF2-40B4-BE49-F238E27FC236}">
                <a16:creationId xmlns:a16="http://schemas.microsoft.com/office/drawing/2014/main" id="{B4F6834A-B6A3-4BF4-9698-1994853DD6C5}"/>
              </a:ext>
            </a:extLst>
          </p:cNvPr>
          <p:cNvSpPr/>
          <p:nvPr/>
        </p:nvSpPr>
        <p:spPr>
          <a:xfrm>
            <a:off x="874643" y="1263433"/>
            <a:ext cx="10455966" cy="2246769"/>
          </a:xfrm>
          <a:prstGeom prst="rect">
            <a:avLst/>
          </a:prstGeom>
        </p:spPr>
        <p:txBody>
          <a:bodyPr wrap="square">
            <a:spAutoFit/>
          </a:bodyPr>
          <a:lstStyle/>
          <a:p>
            <a:pPr algn="ctr"/>
            <a:r>
              <a:rPr lang="es-EC" sz="2000" b="1" dirty="0">
                <a:latin typeface="Calibri" panose="020F0502020204030204" pitchFamily="34" charset="0"/>
                <a:cs typeface="Times New Roman" panose="02020603050405020304" pitchFamily="18" charset="0"/>
              </a:rPr>
              <a:t>DEPARTAMENTO DE CIENCIAS DE LA VIDA Y LA AGRICULTURA CARRERA DE </a:t>
            </a:r>
          </a:p>
          <a:p>
            <a:pPr algn="ctr"/>
            <a:endParaRPr lang="es-EC" sz="2000" b="1" dirty="0">
              <a:latin typeface="Calibri" panose="020F0502020204030204" pitchFamily="34" charset="0"/>
              <a:cs typeface="Times New Roman" panose="02020603050405020304" pitchFamily="18" charset="0"/>
            </a:endParaRPr>
          </a:p>
          <a:p>
            <a:pPr algn="ctr"/>
            <a:r>
              <a:rPr lang="es-EC" sz="2000" b="1" dirty="0">
                <a:latin typeface="Calibri" panose="020F0502020204030204" pitchFamily="34" charset="0"/>
                <a:cs typeface="Times New Roman" panose="02020603050405020304" pitchFamily="18" charset="0"/>
              </a:rPr>
              <a:t>INGENIERÍA EN BIOTECNOLOGÍA</a:t>
            </a:r>
          </a:p>
          <a:p>
            <a:pPr algn="ctr"/>
            <a:endParaRPr lang="es-EC" sz="2000" b="1" dirty="0">
              <a:latin typeface="Calibri" panose="020F0502020204030204" pitchFamily="34" charset="0"/>
              <a:cs typeface="Times New Roman" panose="02020603050405020304" pitchFamily="18" charset="0"/>
            </a:endParaRPr>
          </a:p>
          <a:p>
            <a:pPr algn="ctr"/>
            <a:r>
              <a:rPr lang="es-EC" sz="2000" b="1" dirty="0">
                <a:latin typeface="Calibri" panose="020F0502020204030204" pitchFamily="34" charset="0"/>
                <a:cs typeface="Times New Roman" panose="02020603050405020304" pitchFamily="18" charset="0"/>
              </a:rPr>
              <a:t>TRABAJO DE TITULACIÓN, PREVIO A LA OBTENCIÓN DEL TÍTULO DE INGENIERÍA EN BIOTECNOLOGÍA</a:t>
            </a:r>
          </a:p>
          <a:p>
            <a:pPr algn="ctr"/>
            <a:endParaRPr lang="es-EC" sz="2000" dirty="0">
              <a:latin typeface="Calibri" panose="020F0502020204030204" pitchFamily="34" charset="0"/>
              <a:cs typeface="Times New Roman" panose="02020603050405020304" pitchFamily="18" charset="0"/>
            </a:endParaRPr>
          </a:p>
        </p:txBody>
      </p:sp>
      <p:sp>
        <p:nvSpPr>
          <p:cNvPr id="6" name="Rectángulo 5">
            <a:extLst>
              <a:ext uri="{FF2B5EF4-FFF2-40B4-BE49-F238E27FC236}">
                <a16:creationId xmlns:a16="http://schemas.microsoft.com/office/drawing/2014/main" id="{A63217D4-9162-4821-AB67-379668D4D642}"/>
              </a:ext>
            </a:extLst>
          </p:cNvPr>
          <p:cNvSpPr/>
          <p:nvPr/>
        </p:nvSpPr>
        <p:spPr>
          <a:xfrm>
            <a:off x="1567621" y="3323407"/>
            <a:ext cx="10076208" cy="707886"/>
          </a:xfrm>
          <a:prstGeom prst="rect">
            <a:avLst/>
          </a:prstGeom>
        </p:spPr>
        <p:txBody>
          <a:bodyPr wrap="square">
            <a:spAutoFit/>
          </a:bodyPr>
          <a:lstStyle/>
          <a:p>
            <a:pPr algn="ctr"/>
            <a:r>
              <a:rPr lang="es-EC" sz="2000" dirty="0">
                <a:latin typeface="Calibri" panose="020F0502020204030204" pitchFamily="34" charset="0"/>
                <a:cs typeface="Times New Roman" panose="02020603050405020304" pitchFamily="18" charset="0"/>
              </a:rPr>
              <a:t>“Evaluación del potencial antifúngico de los extractos crudos de </a:t>
            </a:r>
            <a:r>
              <a:rPr lang="es-EC" sz="2000" dirty="0" err="1">
                <a:latin typeface="Calibri" panose="020F0502020204030204" pitchFamily="34" charset="0"/>
                <a:cs typeface="Times New Roman" panose="02020603050405020304" pitchFamily="18" charset="0"/>
              </a:rPr>
              <a:t>biosurfactante</a:t>
            </a:r>
            <a:r>
              <a:rPr lang="es-EC" sz="2000" dirty="0">
                <a:latin typeface="Calibri" panose="020F0502020204030204" pitchFamily="34" charset="0"/>
                <a:cs typeface="Times New Roman" panose="02020603050405020304" pitchFamily="18" charset="0"/>
              </a:rPr>
              <a:t> producidos por </a:t>
            </a:r>
            <a:r>
              <a:rPr lang="es-EC" sz="2000" i="1" dirty="0" err="1">
                <a:latin typeface="Calibri" panose="020F0502020204030204" pitchFamily="34" charset="0"/>
                <a:cs typeface="Times New Roman" panose="02020603050405020304" pitchFamily="18" charset="0"/>
              </a:rPr>
              <a:t>Bacillus</a:t>
            </a:r>
            <a:r>
              <a:rPr lang="es-EC" sz="2000" dirty="0">
                <a:latin typeface="Calibri" panose="020F0502020204030204" pitchFamily="34" charset="0"/>
                <a:cs typeface="Times New Roman" panose="02020603050405020304" pitchFamily="18" charset="0"/>
              </a:rPr>
              <a:t> </a:t>
            </a:r>
            <a:r>
              <a:rPr lang="es-EC" sz="2000" dirty="0" err="1">
                <a:latin typeface="Calibri" panose="020F0502020204030204" pitchFamily="34" charset="0"/>
                <a:cs typeface="Times New Roman" panose="02020603050405020304" pitchFamily="18" charset="0"/>
              </a:rPr>
              <a:t>spp</a:t>
            </a:r>
            <a:r>
              <a:rPr lang="es-EC" sz="2000" dirty="0">
                <a:latin typeface="Calibri" panose="020F0502020204030204" pitchFamily="34" charset="0"/>
                <a:cs typeface="Times New Roman" panose="02020603050405020304" pitchFamily="18" charset="0"/>
              </a:rPr>
              <a:t> aislados de diferentes fuentes ambientales del Ecuador, a nivel de laboratorio” </a:t>
            </a:r>
          </a:p>
        </p:txBody>
      </p:sp>
      <p:sp>
        <p:nvSpPr>
          <p:cNvPr id="12" name="Rectángulo 11">
            <a:extLst>
              <a:ext uri="{FF2B5EF4-FFF2-40B4-BE49-F238E27FC236}">
                <a16:creationId xmlns:a16="http://schemas.microsoft.com/office/drawing/2014/main" id="{BCBAAD59-BD5E-4F3D-891B-3D59750F1FA4}"/>
              </a:ext>
            </a:extLst>
          </p:cNvPr>
          <p:cNvSpPr/>
          <p:nvPr/>
        </p:nvSpPr>
        <p:spPr>
          <a:xfrm>
            <a:off x="3781016" y="4198285"/>
            <a:ext cx="5172891" cy="147703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es-ES" sz="2000" dirty="0"/>
          </a:p>
          <a:p>
            <a:pPr algn="ctr"/>
            <a:r>
              <a:rPr lang="es-ES" sz="1700" b="1" dirty="0"/>
              <a:t>Elaborado por: </a:t>
            </a:r>
            <a:r>
              <a:rPr lang="es-ES" sz="1700" dirty="0"/>
              <a:t>Paola Camila Olmedo Fonseca</a:t>
            </a:r>
          </a:p>
          <a:p>
            <a:pPr algn="ctr"/>
            <a:endParaRPr lang="es-ES" sz="1700" dirty="0"/>
          </a:p>
          <a:p>
            <a:pPr algn="ctr"/>
            <a:r>
              <a:rPr lang="es-ES" sz="1700" b="1" dirty="0"/>
              <a:t>Director: </a:t>
            </a:r>
            <a:r>
              <a:rPr lang="es-EC" sz="1700" dirty="0"/>
              <a:t>Ing. Andrés Izquierdo, PhD</a:t>
            </a:r>
          </a:p>
          <a:p>
            <a:pPr algn="ctr"/>
            <a:r>
              <a:rPr lang="es-EC" sz="1700" b="1" dirty="0"/>
              <a:t>Oponente:</a:t>
            </a:r>
            <a:r>
              <a:rPr lang="es-ES" sz="1700" b="1" dirty="0"/>
              <a:t> </a:t>
            </a:r>
            <a:r>
              <a:rPr lang="es-ES" sz="1700" dirty="0"/>
              <a:t>Alma Koch, </a:t>
            </a:r>
            <a:r>
              <a:rPr lang="es-ES" sz="1700" dirty="0" err="1"/>
              <a:t>MSc</a:t>
            </a:r>
            <a:r>
              <a:rPr lang="es-ES" sz="1700" dirty="0"/>
              <a:t>.</a:t>
            </a:r>
          </a:p>
          <a:p>
            <a:pPr algn="ctr"/>
            <a:endParaRPr lang="es-ES" sz="1700" dirty="0"/>
          </a:p>
          <a:p>
            <a:pPr algn="ctr"/>
            <a:r>
              <a:rPr lang="es-ES" sz="1700" dirty="0"/>
              <a:t>Sangolquí 2019 </a:t>
            </a:r>
          </a:p>
          <a:p>
            <a:pPr algn="ctr"/>
            <a:endParaRPr lang="es-EC" sz="1700" dirty="0"/>
          </a:p>
          <a:p>
            <a:pPr algn="ctr"/>
            <a:endParaRPr lang="es-ES" sz="1700" dirty="0"/>
          </a:p>
        </p:txBody>
      </p:sp>
    </p:spTree>
    <p:extLst>
      <p:ext uri="{BB962C8B-B14F-4D97-AF65-F5344CB8AC3E}">
        <p14:creationId xmlns:p14="http://schemas.microsoft.com/office/powerpoint/2010/main" val="55766866"/>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tpaez\Pictures\IMAGENES ESPE\LOGO UNIVERSIDAD FUERZAS ARMADAS.jpg">
            <a:extLst>
              <a:ext uri="{FF2B5EF4-FFF2-40B4-BE49-F238E27FC236}">
                <a16:creationId xmlns:a16="http://schemas.microsoft.com/office/drawing/2014/main" id="{2796AC2B-2903-4B7E-8A69-7F297BDFBA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7303" y="5937668"/>
            <a:ext cx="3020129" cy="720080"/>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D84A12B5-CC2F-4236-BFBD-2355C2D37A00}"/>
              </a:ext>
            </a:extLst>
          </p:cNvPr>
          <p:cNvSpPr/>
          <p:nvPr/>
        </p:nvSpPr>
        <p:spPr>
          <a:xfrm>
            <a:off x="619430" y="613133"/>
            <a:ext cx="10899059" cy="5324535"/>
          </a:xfrm>
          <a:prstGeom prst="rect">
            <a:avLst/>
          </a:prstGeom>
          <a:solidFill>
            <a:schemeClr val="bg1"/>
          </a:solidFill>
        </p:spPr>
        <p:txBody>
          <a:bodyPr wrap="square">
            <a:spAutoFit/>
          </a:bodyPr>
          <a:lstStyle/>
          <a:p>
            <a:endParaRPr lang="es-EC" sz="2400" dirty="0">
              <a:latin typeface="Calibri" panose="020F0502020204030204" pitchFamily="34" charset="0"/>
            </a:endParaRPr>
          </a:p>
          <a:p>
            <a:r>
              <a:rPr lang="es-EC" sz="2800" b="1" dirty="0">
                <a:solidFill>
                  <a:schemeClr val="accent2">
                    <a:lumMod val="50000"/>
                  </a:schemeClr>
                </a:solidFill>
                <a:latin typeface="Calibri" panose="020F0502020204030204" pitchFamily="34" charset="0"/>
              </a:rPr>
              <a:t>Objetivos Específicos</a:t>
            </a:r>
          </a:p>
          <a:p>
            <a:pPr algn="just"/>
            <a:endParaRPr lang="es-EC" sz="2400" dirty="0">
              <a:latin typeface="Calibri" panose="020F0502020204030204" pitchFamily="34" charset="0"/>
            </a:endParaRPr>
          </a:p>
          <a:p>
            <a:pPr marL="342900" indent="-342900" algn="just">
              <a:buFont typeface="Arial" panose="020B0604020202020204" pitchFamily="34" charset="0"/>
              <a:buChar char="•"/>
            </a:pPr>
            <a:r>
              <a:rPr lang="es-EC" sz="2400" dirty="0">
                <a:latin typeface="Calibri" panose="020F0502020204030204" pitchFamily="34" charset="0"/>
              </a:rPr>
              <a:t>Realizar un tamizaje molecular para genes involucrados en la producción de </a:t>
            </a:r>
            <a:r>
              <a:rPr lang="es-EC" sz="2400" dirty="0" err="1">
                <a:latin typeface="Calibri" panose="020F0502020204030204" pitchFamily="34" charset="0"/>
              </a:rPr>
              <a:t>surfactina</a:t>
            </a:r>
            <a:r>
              <a:rPr lang="es-EC" sz="2400" dirty="0">
                <a:latin typeface="Calibri" panose="020F0502020204030204" pitchFamily="34" charset="0"/>
              </a:rPr>
              <a:t> y </a:t>
            </a:r>
            <a:r>
              <a:rPr lang="es-EC" sz="2400" dirty="0" err="1">
                <a:latin typeface="Calibri" panose="020F0502020204030204" pitchFamily="34" charset="0"/>
              </a:rPr>
              <a:t>fengicina</a:t>
            </a:r>
            <a:r>
              <a:rPr lang="es-EC" sz="2400" dirty="0">
                <a:latin typeface="Calibri" panose="020F0502020204030204" pitchFamily="34" charset="0"/>
              </a:rPr>
              <a:t> en diferentes cepas nativas del género </a:t>
            </a:r>
            <a:r>
              <a:rPr lang="es-EC" sz="2400" i="1" dirty="0" err="1">
                <a:latin typeface="Calibri" panose="020F0502020204030204" pitchFamily="34" charset="0"/>
              </a:rPr>
              <a:t>Bacillus</a:t>
            </a:r>
            <a:r>
              <a:rPr lang="es-EC" sz="2400" i="1" dirty="0">
                <a:latin typeface="Calibri" panose="020F0502020204030204" pitchFamily="34" charset="0"/>
              </a:rPr>
              <a:t>.</a:t>
            </a:r>
          </a:p>
          <a:p>
            <a:pPr algn="just"/>
            <a:endParaRPr lang="es-EC" sz="2400" dirty="0">
              <a:latin typeface="Calibri" panose="020F0502020204030204" pitchFamily="34" charset="0"/>
            </a:endParaRPr>
          </a:p>
          <a:p>
            <a:pPr marL="342900" indent="-342900" algn="just">
              <a:buFont typeface="Arial" panose="020B0604020202020204" pitchFamily="34" charset="0"/>
              <a:buChar char="•"/>
            </a:pPr>
            <a:r>
              <a:rPr lang="es-EC" sz="2400" dirty="0">
                <a:latin typeface="Calibri" panose="020F0502020204030204" pitchFamily="34" charset="0"/>
              </a:rPr>
              <a:t>Producir </a:t>
            </a:r>
            <a:r>
              <a:rPr lang="es-EC" sz="2400" dirty="0" err="1">
                <a:latin typeface="Calibri" panose="020F0502020204030204" pitchFamily="34" charset="0"/>
              </a:rPr>
              <a:t>biosurfactante</a:t>
            </a:r>
            <a:r>
              <a:rPr lang="es-EC" sz="2400" dirty="0">
                <a:latin typeface="Calibri" panose="020F0502020204030204" pitchFamily="34" charset="0"/>
              </a:rPr>
              <a:t> mediante el cultivo de </a:t>
            </a:r>
            <a:r>
              <a:rPr lang="es-EC" sz="2400" i="1" dirty="0" err="1">
                <a:latin typeface="Calibri" panose="020F0502020204030204" pitchFamily="34" charset="0"/>
              </a:rPr>
              <a:t>Bacillus</a:t>
            </a:r>
            <a:r>
              <a:rPr lang="es-EC" sz="2400" i="1" dirty="0">
                <a:latin typeface="Calibri" panose="020F0502020204030204" pitchFamily="34" charset="0"/>
              </a:rPr>
              <a:t> </a:t>
            </a:r>
            <a:r>
              <a:rPr lang="es-EC" sz="2400" dirty="0" err="1">
                <a:latin typeface="Calibri" panose="020F0502020204030204" pitchFamily="34" charset="0"/>
              </a:rPr>
              <a:t>spp</a:t>
            </a:r>
            <a:r>
              <a:rPr lang="es-EC" sz="2400" dirty="0">
                <a:latin typeface="Calibri" panose="020F0502020204030204" pitchFamily="34" charset="0"/>
              </a:rPr>
              <a:t>, positivos en el tamizaje molecular para </a:t>
            </a:r>
            <a:r>
              <a:rPr lang="es-EC" sz="2400" dirty="0" err="1">
                <a:latin typeface="Calibri" panose="020F0502020204030204" pitchFamily="34" charset="0"/>
              </a:rPr>
              <a:t>surfactina</a:t>
            </a:r>
            <a:r>
              <a:rPr lang="es-EC" sz="2400" dirty="0">
                <a:latin typeface="Calibri" panose="020F0502020204030204" pitchFamily="34" charset="0"/>
              </a:rPr>
              <a:t> y </a:t>
            </a:r>
            <a:r>
              <a:rPr lang="es-EC" sz="2400" dirty="0" err="1">
                <a:latin typeface="Calibri" panose="020F0502020204030204" pitchFamily="34" charset="0"/>
              </a:rPr>
              <a:t>fengicina</a:t>
            </a:r>
            <a:r>
              <a:rPr lang="es-EC" sz="2400" dirty="0">
                <a:latin typeface="Calibri" panose="020F0502020204030204" pitchFamily="34" charset="0"/>
              </a:rPr>
              <a:t>, en medio mineral optimizado. </a:t>
            </a:r>
          </a:p>
          <a:p>
            <a:pPr algn="just"/>
            <a:endParaRPr lang="es-EC" sz="2400" dirty="0">
              <a:latin typeface="Calibri" panose="020F0502020204030204" pitchFamily="34" charset="0"/>
            </a:endParaRPr>
          </a:p>
          <a:p>
            <a:pPr marL="342900" indent="-342900" algn="just">
              <a:buFont typeface="Arial" panose="020B0604020202020204" pitchFamily="34" charset="0"/>
              <a:buChar char="•"/>
            </a:pPr>
            <a:r>
              <a:rPr lang="es-EC" sz="2400" dirty="0">
                <a:latin typeface="Calibri" panose="020F0502020204030204" pitchFamily="34" charset="0"/>
              </a:rPr>
              <a:t>Extraer el </a:t>
            </a:r>
            <a:r>
              <a:rPr lang="es-EC" sz="2400" dirty="0" err="1">
                <a:latin typeface="Calibri" panose="020F0502020204030204" pitchFamily="34" charset="0"/>
              </a:rPr>
              <a:t>biosurfactante</a:t>
            </a:r>
            <a:r>
              <a:rPr lang="es-EC" sz="2400" dirty="0">
                <a:latin typeface="Calibri" panose="020F0502020204030204" pitchFamily="34" charset="0"/>
              </a:rPr>
              <a:t> producido por miembros del género </a:t>
            </a:r>
            <a:r>
              <a:rPr lang="es-EC" sz="2400" i="1" dirty="0" err="1">
                <a:latin typeface="Calibri" panose="020F0502020204030204" pitchFamily="34" charset="0"/>
              </a:rPr>
              <a:t>Bacillus</a:t>
            </a:r>
            <a:r>
              <a:rPr lang="es-EC" sz="2400" dirty="0">
                <a:latin typeface="Calibri" panose="020F0502020204030204" pitchFamily="34" charset="0"/>
              </a:rPr>
              <a:t> a nivel de laboratorio.</a:t>
            </a:r>
          </a:p>
          <a:p>
            <a:pPr algn="just"/>
            <a:r>
              <a:rPr lang="es-EC" sz="2400" dirty="0">
                <a:latin typeface="Calibri" panose="020F0502020204030204" pitchFamily="34" charset="0"/>
              </a:rPr>
              <a:t> </a:t>
            </a:r>
          </a:p>
          <a:p>
            <a:pPr marL="342900" indent="-342900" algn="just">
              <a:buFont typeface="Arial" panose="020B0604020202020204" pitchFamily="34" charset="0"/>
              <a:buChar char="•"/>
            </a:pPr>
            <a:r>
              <a:rPr lang="es-EC" sz="2400" dirty="0">
                <a:latin typeface="Calibri" panose="020F0502020204030204" pitchFamily="34" charset="0"/>
              </a:rPr>
              <a:t>Llevar a cabo pruebas </a:t>
            </a:r>
            <a:r>
              <a:rPr lang="es-EC" sz="2400" i="1" dirty="0">
                <a:latin typeface="Calibri" panose="020F0502020204030204" pitchFamily="34" charset="0"/>
              </a:rPr>
              <a:t>in vitro </a:t>
            </a:r>
            <a:r>
              <a:rPr lang="es-EC" sz="2400" dirty="0">
                <a:latin typeface="Calibri" panose="020F0502020204030204" pitchFamily="34" charset="0"/>
              </a:rPr>
              <a:t>con el </a:t>
            </a:r>
            <a:r>
              <a:rPr lang="es-EC" sz="2400" dirty="0" err="1">
                <a:latin typeface="Calibri" panose="020F0502020204030204" pitchFamily="34" charset="0"/>
              </a:rPr>
              <a:t>biosurfactante</a:t>
            </a:r>
            <a:r>
              <a:rPr lang="es-EC" sz="2400" dirty="0">
                <a:latin typeface="Calibri" panose="020F0502020204030204" pitchFamily="34" charset="0"/>
              </a:rPr>
              <a:t> extraído, empleando como organismos de prueba dos hongos fitopatógenos.</a:t>
            </a:r>
          </a:p>
        </p:txBody>
      </p:sp>
      <p:sp>
        <p:nvSpPr>
          <p:cNvPr id="8" name="Título 1">
            <a:extLst>
              <a:ext uri="{FF2B5EF4-FFF2-40B4-BE49-F238E27FC236}">
                <a16:creationId xmlns:a16="http://schemas.microsoft.com/office/drawing/2014/main" id="{559D05F4-2CBF-4865-B2C2-5C7123117888}"/>
              </a:ext>
            </a:extLst>
          </p:cNvPr>
          <p:cNvSpPr txBox="1">
            <a:spLocks/>
          </p:cNvSpPr>
          <p:nvPr/>
        </p:nvSpPr>
        <p:spPr>
          <a:xfrm>
            <a:off x="16328" y="0"/>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b="0" i="0" kern="0" dirty="0">
                <a:solidFill>
                  <a:schemeClr val="tx1"/>
                </a:solidFill>
                <a:latin typeface="Calibri" panose="020F0502020204030204" pitchFamily="34" charset="0"/>
                <a:cs typeface="Times New Roman" panose="02020603050405020304" pitchFamily="18" charset="0"/>
              </a:rPr>
              <a:t>Objetivos</a:t>
            </a:r>
            <a:r>
              <a:rPr lang="es-EC" kern="0" dirty="0">
                <a:latin typeface="Calibri" panose="020F0502020204030204" pitchFamily="34" charset="0"/>
                <a:cs typeface="Times New Roman" panose="02020603050405020304" pitchFamily="18" charset="0"/>
              </a:rPr>
              <a:t> </a:t>
            </a:r>
            <a:endParaRPr lang="es-EC" kern="0" dirty="0">
              <a:latin typeface="Calibri" panose="020F0502020204030204" pitchFamily="34" charset="0"/>
            </a:endParaRPr>
          </a:p>
        </p:txBody>
      </p:sp>
      <p:pic>
        <p:nvPicPr>
          <p:cNvPr id="11" name="Picture 3" descr="C:\Users\tpaez\Pictures\IMAGENES ESPE\LOGO UNIVERSIDAD FUERZAS ARMADAS.jpg">
            <a:extLst>
              <a:ext uri="{FF2B5EF4-FFF2-40B4-BE49-F238E27FC236}">
                <a16:creationId xmlns:a16="http://schemas.microsoft.com/office/drawing/2014/main" id="{75011C5B-CD18-4275-96DF-03DA99AAA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7302" y="5898486"/>
            <a:ext cx="3020129" cy="72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7888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algn="just"/>
            <a:r>
              <a:rPr lang="es-EC" sz="2800" dirty="0">
                <a:solidFill>
                  <a:schemeClr val="tx1"/>
                </a:solidFill>
                <a:latin typeface="Calibri" panose="020F0502020204030204" pitchFamily="34" charset="0"/>
              </a:rPr>
              <a:t>Los extractos de </a:t>
            </a:r>
            <a:r>
              <a:rPr lang="es-EC" sz="2800" dirty="0" err="1">
                <a:solidFill>
                  <a:schemeClr val="tx1"/>
                </a:solidFill>
                <a:latin typeface="Calibri" panose="020F0502020204030204" pitchFamily="34" charset="0"/>
              </a:rPr>
              <a:t>biosurfactante</a:t>
            </a:r>
            <a:r>
              <a:rPr lang="es-EC" sz="2800" dirty="0">
                <a:solidFill>
                  <a:schemeClr val="tx1"/>
                </a:solidFill>
                <a:latin typeface="Calibri" panose="020F0502020204030204" pitchFamily="34" charset="0"/>
              </a:rPr>
              <a:t> producidos por las especies de </a:t>
            </a:r>
            <a:r>
              <a:rPr lang="es-EC" sz="2800" i="1" dirty="0" err="1">
                <a:solidFill>
                  <a:schemeClr val="tx1"/>
                </a:solidFill>
                <a:latin typeface="Calibri" panose="020F0502020204030204" pitchFamily="34" charset="0"/>
              </a:rPr>
              <a:t>Bacillus</a:t>
            </a:r>
            <a:r>
              <a:rPr lang="es-EC" sz="2800" dirty="0">
                <a:solidFill>
                  <a:schemeClr val="tx1"/>
                </a:solidFill>
                <a:latin typeface="Calibri" panose="020F0502020204030204" pitchFamily="34" charset="0"/>
              </a:rPr>
              <a:t>, positivas en el tamizaje molecular para la producción de </a:t>
            </a:r>
            <a:r>
              <a:rPr lang="es-EC" sz="2800" dirty="0" err="1">
                <a:solidFill>
                  <a:schemeClr val="tx1"/>
                </a:solidFill>
                <a:latin typeface="Calibri" panose="020F0502020204030204" pitchFamily="34" charset="0"/>
              </a:rPr>
              <a:t>surfactina</a:t>
            </a:r>
            <a:r>
              <a:rPr lang="es-EC" sz="2800" dirty="0">
                <a:solidFill>
                  <a:schemeClr val="tx1"/>
                </a:solidFill>
                <a:latin typeface="Calibri" panose="020F0502020204030204" pitchFamily="34" charset="0"/>
              </a:rPr>
              <a:t> y </a:t>
            </a:r>
            <a:r>
              <a:rPr lang="es-EC" sz="2800" dirty="0" err="1">
                <a:solidFill>
                  <a:schemeClr val="tx1"/>
                </a:solidFill>
                <a:latin typeface="Calibri" panose="020F0502020204030204" pitchFamily="34" charset="0"/>
              </a:rPr>
              <a:t>fengicina</a:t>
            </a:r>
            <a:r>
              <a:rPr lang="es-EC" sz="2800" dirty="0">
                <a:solidFill>
                  <a:schemeClr val="tx1"/>
                </a:solidFill>
                <a:latin typeface="Calibri" panose="020F0502020204030204" pitchFamily="34" charset="0"/>
              </a:rPr>
              <a:t>, muestran potencial antifúngico contra dos especies de hongos fitopatógenos.</a:t>
            </a:r>
          </a:p>
          <a:p>
            <a:pPr algn="just"/>
            <a:endParaRPr lang="es-EC" dirty="0"/>
          </a:p>
        </p:txBody>
      </p:sp>
      <p:sp>
        <p:nvSpPr>
          <p:cNvPr id="4" name="Título 1">
            <a:extLst>
              <a:ext uri="{FF2B5EF4-FFF2-40B4-BE49-F238E27FC236}">
                <a16:creationId xmlns:a16="http://schemas.microsoft.com/office/drawing/2014/main" id="{11341AD6-C3B6-452F-978C-BA88E0479E37}"/>
              </a:ext>
            </a:extLst>
          </p:cNvPr>
          <p:cNvSpPr>
            <a:spLocks noGrp="1"/>
          </p:cNvSpPr>
          <p:nvPr>
            <p:ph type="title"/>
          </p:nvPr>
        </p:nvSpPr>
        <p:spPr/>
        <p:txBody>
          <a:bodyPr>
            <a:normAutofit/>
          </a:bodyPr>
          <a:lstStyle/>
          <a:p>
            <a:pPr algn="l"/>
            <a:r>
              <a:rPr lang="es-EC" b="0" i="0" dirty="0">
                <a:solidFill>
                  <a:schemeClr val="tx1"/>
                </a:solidFill>
                <a:latin typeface="Calibri" panose="020F0502020204030204" pitchFamily="34" charset="0"/>
                <a:cs typeface="Times New Roman" panose="02020603050405020304" pitchFamily="18" charset="0"/>
              </a:rPr>
              <a:t>Hipótesis</a:t>
            </a:r>
          </a:p>
        </p:txBody>
      </p:sp>
      <p:pic>
        <p:nvPicPr>
          <p:cNvPr id="5" name="Picture 3" descr="C:\Users\tpaez\Pictures\IMAGENES ESPE\LOGO UNIVERSIDAD FUERZAS ARMADAS.jpg">
            <a:extLst>
              <a:ext uri="{FF2B5EF4-FFF2-40B4-BE49-F238E27FC236}">
                <a16:creationId xmlns:a16="http://schemas.microsoft.com/office/drawing/2014/main" id="{75011C5B-CD18-4275-96DF-03DA99AAA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7302" y="5898486"/>
            <a:ext cx="3020129" cy="72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3" descr="C:\Users\tpaez\Pictures\IMAGENES ESPE\LOGO UNIVERSIDAD FUERZAS ARMADAS.jpg">
            <a:extLst>
              <a:ext uri="{FF2B5EF4-FFF2-40B4-BE49-F238E27FC236}">
                <a16:creationId xmlns:a16="http://schemas.microsoft.com/office/drawing/2014/main" id="{DA260C2D-8DED-4C75-A28B-0C0149F71F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2204" y="5950112"/>
            <a:ext cx="3020129" cy="720080"/>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a:extLst>
              <a:ext uri="{FF2B5EF4-FFF2-40B4-BE49-F238E27FC236}">
                <a16:creationId xmlns:a16="http://schemas.microsoft.com/office/drawing/2014/main" id="{11341AD6-C3B6-452F-978C-BA88E0479E37}"/>
              </a:ext>
            </a:extLst>
          </p:cNvPr>
          <p:cNvSpPr>
            <a:spLocks noGrp="1"/>
          </p:cNvSpPr>
          <p:nvPr>
            <p:ph type="title"/>
          </p:nvPr>
        </p:nvSpPr>
        <p:spPr>
          <a:xfrm>
            <a:off x="1767" y="73274"/>
            <a:ext cx="10515600" cy="828170"/>
          </a:xfrm>
        </p:spPr>
        <p:txBody>
          <a:bodyPr>
            <a:normAutofit/>
          </a:bodyPr>
          <a:lstStyle/>
          <a:p>
            <a:pPr algn="l"/>
            <a:r>
              <a:rPr lang="es-EC" b="0" i="0" dirty="0">
                <a:solidFill>
                  <a:schemeClr val="tx1"/>
                </a:solidFill>
                <a:latin typeface="Calibri" panose="020F0502020204030204" pitchFamily="34" charset="0"/>
                <a:cs typeface="Times New Roman" panose="02020603050405020304" pitchFamily="18" charset="0"/>
              </a:rPr>
              <a:t>Materiales y Métodos </a:t>
            </a:r>
          </a:p>
        </p:txBody>
      </p:sp>
      <p:sp>
        <p:nvSpPr>
          <p:cNvPr id="5" name="CuadroTexto 4">
            <a:extLst>
              <a:ext uri="{FF2B5EF4-FFF2-40B4-BE49-F238E27FC236}">
                <a16:creationId xmlns:a16="http://schemas.microsoft.com/office/drawing/2014/main" id="{6FA1399F-20B5-4311-8DC1-49E2BDDAAB3D}"/>
              </a:ext>
            </a:extLst>
          </p:cNvPr>
          <p:cNvSpPr txBox="1"/>
          <p:nvPr/>
        </p:nvSpPr>
        <p:spPr>
          <a:xfrm>
            <a:off x="0" y="776362"/>
            <a:ext cx="9392822" cy="461665"/>
          </a:xfrm>
          <a:prstGeom prst="rect">
            <a:avLst/>
          </a:prstGeom>
          <a:noFill/>
        </p:spPr>
        <p:txBody>
          <a:bodyPr wrap="square" rtlCol="0">
            <a:spAutoFit/>
          </a:bodyPr>
          <a:lstStyle/>
          <a:p>
            <a:r>
              <a:rPr lang="es-EC" sz="2400" b="1" dirty="0">
                <a:latin typeface="Calibri" panose="020F0502020204030204" pitchFamily="34" charset="0"/>
                <a:cs typeface="Times New Roman" panose="02020603050405020304" pitchFamily="18" charset="0"/>
              </a:rPr>
              <a:t>Reactivación </a:t>
            </a:r>
            <a:r>
              <a:rPr lang="en-US" sz="2400" b="1" dirty="0">
                <a:latin typeface="Calibri" panose="020F0502020204030204" pitchFamily="34" charset="0"/>
                <a:cs typeface="Times New Roman" panose="02020603050405020304" pitchFamily="18" charset="0"/>
              </a:rPr>
              <a:t>de </a:t>
            </a:r>
            <a:r>
              <a:rPr lang="es-EC" sz="2400" b="1" dirty="0">
                <a:latin typeface="Calibri" panose="020F0502020204030204" pitchFamily="34" charset="0"/>
                <a:cs typeface="Times New Roman" panose="02020603050405020304" pitchFamily="18" charset="0"/>
              </a:rPr>
              <a:t>Cepas</a:t>
            </a:r>
            <a:r>
              <a:rPr lang="en-US" sz="2400" b="1" dirty="0">
                <a:latin typeface="Calibri" panose="020F0502020204030204" pitchFamily="34" charset="0"/>
                <a:cs typeface="Times New Roman" panose="02020603050405020304" pitchFamily="18" charset="0"/>
              </a:rPr>
              <a:t> </a:t>
            </a:r>
            <a:endParaRPr lang="es-EC" sz="2400" b="1" dirty="0">
              <a:latin typeface="Calibri" panose="020F0502020204030204" pitchFamily="34" charset="0"/>
              <a:cs typeface="Times New Roman" panose="02020603050405020304" pitchFamily="18" charset="0"/>
            </a:endParaRPr>
          </a:p>
        </p:txBody>
      </p:sp>
      <p:graphicFrame>
        <p:nvGraphicFramePr>
          <p:cNvPr id="2" name="Tabla 1">
            <a:extLst>
              <a:ext uri="{FF2B5EF4-FFF2-40B4-BE49-F238E27FC236}">
                <a16:creationId xmlns:a16="http://schemas.microsoft.com/office/drawing/2014/main" id="{F17CF86F-1AA8-4CDA-A2D3-35BCCCF7135D}"/>
              </a:ext>
            </a:extLst>
          </p:cNvPr>
          <p:cNvGraphicFramePr>
            <a:graphicFrameLocks noGrp="1"/>
          </p:cNvGraphicFramePr>
          <p:nvPr>
            <p:extLst>
              <p:ext uri="{D42A27DB-BD31-4B8C-83A1-F6EECF244321}">
                <p14:modId xmlns:p14="http://schemas.microsoft.com/office/powerpoint/2010/main" val="3421769067"/>
              </p:ext>
            </p:extLst>
          </p:nvPr>
        </p:nvGraphicFramePr>
        <p:xfrm>
          <a:off x="373241" y="1540186"/>
          <a:ext cx="3652402" cy="3473956"/>
        </p:xfrm>
        <a:graphic>
          <a:graphicData uri="http://schemas.openxmlformats.org/drawingml/2006/table">
            <a:tbl>
              <a:tblPr firstRow="1" firstCol="1" bandRow="1">
                <a:tableStyleId>{9D7B26C5-4107-4FEC-AEDC-1716B250A1EF}</a:tableStyleId>
              </a:tblPr>
              <a:tblGrid>
                <a:gridCol w="1126159">
                  <a:extLst>
                    <a:ext uri="{9D8B030D-6E8A-4147-A177-3AD203B41FA5}">
                      <a16:colId xmlns:a16="http://schemas.microsoft.com/office/drawing/2014/main" val="2528119816"/>
                    </a:ext>
                  </a:extLst>
                </a:gridCol>
                <a:gridCol w="1635417">
                  <a:extLst>
                    <a:ext uri="{9D8B030D-6E8A-4147-A177-3AD203B41FA5}">
                      <a16:colId xmlns:a16="http://schemas.microsoft.com/office/drawing/2014/main" val="753346508"/>
                    </a:ext>
                  </a:extLst>
                </a:gridCol>
                <a:gridCol w="890826">
                  <a:extLst>
                    <a:ext uri="{9D8B030D-6E8A-4147-A177-3AD203B41FA5}">
                      <a16:colId xmlns:a16="http://schemas.microsoft.com/office/drawing/2014/main" val="3028900216"/>
                    </a:ext>
                  </a:extLst>
                </a:gridCol>
              </a:tblGrid>
              <a:tr h="643582">
                <a:tc>
                  <a:txBody>
                    <a:bodyPr/>
                    <a:lstStyle/>
                    <a:p>
                      <a:pPr>
                        <a:lnSpc>
                          <a:spcPct val="107000"/>
                        </a:lnSpc>
                        <a:spcAft>
                          <a:spcPts val="0"/>
                        </a:spcAft>
                      </a:pPr>
                      <a:r>
                        <a:rPr lang="es-EC" sz="1900" b="1" dirty="0">
                          <a:effectLst/>
                          <a:latin typeface="Calibri" panose="020F0502020204030204" pitchFamily="34" charset="0"/>
                        </a:rPr>
                        <a:t>Código de cepa</a:t>
                      </a:r>
                      <a:endParaRPr lang="es-EC" sz="1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900" b="1" dirty="0">
                          <a:effectLst/>
                          <a:latin typeface="Calibri" panose="020F0502020204030204" pitchFamily="34" charset="0"/>
                        </a:rPr>
                        <a:t>Especie (16S)</a:t>
                      </a:r>
                      <a:endParaRPr lang="es-EC" sz="1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s-EC" sz="1900" b="1" dirty="0">
                          <a:effectLst/>
                          <a:latin typeface="Calibri" panose="020F0502020204030204" pitchFamily="34" charset="0"/>
                        </a:rPr>
                        <a:t>Fuente</a:t>
                      </a:r>
                      <a:endParaRPr lang="es-EC" sz="19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28684797"/>
                  </a:ext>
                </a:extLst>
              </a:tr>
              <a:tr h="314486">
                <a:tc>
                  <a:txBody>
                    <a:bodyPr/>
                    <a:lstStyle/>
                    <a:p>
                      <a:pPr>
                        <a:lnSpc>
                          <a:spcPct val="107000"/>
                        </a:lnSpc>
                        <a:spcAft>
                          <a:spcPts val="0"/>
                        </a:spcAft>
                      </a:pPr>
                      <a:r>
                        <a:rPr lang="es-EC" sz="1900" b="0" dirty="0">
                          <a:solidFill>
                            <a:schemeClr val="tx1"/>
                          </a:solidFill>
                          <a:effectLst/>
                          <a:latin typeface="Calibri" panose="020F0502020204030204" pitchFamily="34" charset="0"/>
                        </a:rPr>
                        <a:t>UFAB19</a:t>
                      </a:r>
                      <a:endParaRPr lang="es-EC" sz="19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900" i="1" dirty="0">
                          <a:solidFill>
                            <a:schemeClr val="tx1"/>
                          </a:solidFill>
                          <a:effectLst/>
                          <a:latin typeface="Calibri" panose="020F0502020204030204" pitchFamily="34" charset="0"/>
                        </a:rPr>
                        <a:t>B. </a:t>
                      </a:r>
                      <a:r>
                        <a:rPr lang="es-EC" sz="1900" i="1" dirty="0" err="1">
                          <a:solidFill>
                            <a:schemeClr val="tx1"/>
                          </a:solidFill>
                          <a:effectLst/>
                          <a:latin typeface="Calibri" panose="020F0502020204030204" pitchFamily="34" charset="0"/>
                        </a:rPr>
                        <a:t>licheniformis</a:t>
                      </a:r>
                      <a:endParaRPr lang="es-EC" sz="19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1891506"/>
                  </a:ext>
                </a:extLst>
              </a:tr>
              <a:tr h="314486">
                <a:tc>
                  <a:txBody>
                    <a:bodyPr/>
                    <a:lstStyle/>
                    <a:p>
                      <a:pPr>
                        <a:lnSpc>
                          <a:spcPct val="107000"/>
                        </a:lnSpc>
                        <a:spcAft>
                          <a:spcPts val="0"/>
                        </a:spcAft>
                      </a:pPr>
                      <a:r>
                        <a:rPr lang="es-EC" sz="1900" b="0" dirty="0">
                          <a:solidFill>
                            <a:schemeClr val="tx1"/>
                          </a:solidFill>
                          <a:effectLst/>
                          <a:latin typeface="Calibri" panose="020F0502020204030204" pitchFamily="34" charset="0"/>
                        </a:rPr>
                        <a:t>UFAB25</a:t>
                      </a:r>
                      <a:endParaRPr lang="es-EC" sz="19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C" sz="1900" i="1" dirty="0">
                          <a:solidFill>
                            <a:schemeClr val="tx1"/>
                          </a:solidFill>
                          <a:effectLst/>
                          <a:latin typeface="Calibri" panose="020F0502020204030204" pitchFamily="34" charset="0"/>
                        </a:rPr>
                        <a:t>B. </a:t>
                      </a:r>
                      <a:r>
                        <a:rPr lang="es-EC" sz="1900" i="1" dirty="0" err="1">
                          <a:solidFill>
                            <a:schemeClr val="tx1"/>
                          </a:solidFill>
                          <a:effectLst/>
                          <a:latin typeface="Calibri" panose="020F0502020204030204" pitchFamily="34" charset="0"/>
                        </a:rPr>
                        <a:t>subtilis</a:t>
                      </a:r>
                      <a:endParaRPr lang="es-EC" sz="19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rowSpan="4">
                  <a:txBody>
                    <a:bodyPr/>
                    <a:lstStyle/>
                    <a:p>
                      <a:pPr>
                        <a:lnSpc>
                          <a:spcPct val="107000"/>
                        </a:lnSpc>
                        <a:spcAft>
                          <a:spcPts val="0"/>
                        </a:spcAft>
                      </a:pPr>
                      <a:r>
                        <a:rPr lang="es-EC"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3048124"/>
                  </a:ext>
                </a:extLst>
              </a:tr>
              <a:tr h="314486">
                <a:tc>
                  <a:txBody>
                    <a:bodyPr/>
                    <a:lstStyle/>
                    <a:p>
                      <a:pPr>
                        <a:lnSpc>
                          <a:spcPct val="107000"/>
                        </a:lnSpc>
                        <a:spcAft>
                          <a:spcPts val="0"/>
                        </a:spcAft>
                      </a:pPr>
                      <a:r>
                        <a:rPr lang="es-EC" sz="1900" b="0">
                          <a:solidFill>
                            <a:schemeClr val="tx1"/>
                          </a:solidFill>
                          <a:effectLst/>
                          <a:latin typeface="Calibri" panose="020F0502020204030204" pitchFamily="34" charset="0"/>
                        </a:rPr>
                        <a:t>UFAB28</a:t>
                      </a:r>
                      <a:endParaRPr lang="es-EC" sz="19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C" sz="1900" i="1" dirty="0">
                          <a:solidFill>
                            <a:schemeClr val="tx1"/>
                          </a:solidFill>
                          <a:effectLst/>
                          <a:latin typeface="Calibri" panose="020F0502020204030204" pitchFamily="34" charset="0"/>
                        </a:rPr>
                        <a:t>B. </a:t>
                      </a:r>
                      <a:r>
                        <a:rPr lang="es-EC" sz="1900" i="1" dirty="0" err="1">
                          <a:solidFill>
                            <a:schemeClr val="tx1"/>
                          </a:solidFill>
                          <a:effectLst/>
                          <a:latin typeface="Calibri" panose="020F0502020204030204" pitchFamily="34" charset="0"/>
                        </a:rPr>
                        <a:t>megaterium</a:t>
                      </a:r>
                      <a:endParaRPr lang="es-EC" sz="19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bg1"/>
                    </a:solidFill>
                  </a:tcPr>
                </a:tc>
                <a:tc vMerge="1">
                  <a:txBody>
                    <a:bodyPr/>
                    <a:lstStyle/>
                    <a:p>
                      <a:endParaRPr lang="es-EC"/>
                    </a:p>
                  </a:txBody>
                  <a:tcPr/>
                </a:tc>
                <a:extLst>
                  <a:ext uri="{0D108BD9-81ED-4DB2-BD59-A6C34878D82A}">
                    <a16:rowId xmlns:a16="http://schemas.microsoft.com/office/drawing/2014/main" val="2535814364"/>
                  </a:ext>
                </a:extLst>
              </a:tr>
              <a:tr h="314486">
                <a:tc>
                  <a:txBody>
                    <a:bodyPr/>
                    <a:lstStyle/>
                    <a:p>
                      <a:pPr>
                        <a:lnSpc>
                          <a:spcPct val="107000"/>
                        </a:lnSpc>
                        <a:spcAft>
                          <a:spcPts val="0"/>
                        </a:spcAft>
                      </a:pPr>
                      <a:r>
                        <a:rPr lang="es-EC" sz="1900" b="0">
                          <a:solidFill>
                            <a:schemeClr val="tx1"/>
                          </a:solidFill>
                          <a:effectLst/>
                          <a:latin typeface="Calibri" panose="020F0502020204030204" pitchFamily="34" charset="0"/>
                        </a:rPr>
                        <a:t>UFAB31</a:t>
                      </a:r>
                      <a:endParaRPr lang="es-EC" sz="19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C" sz="1900" i="1" dirty="0">
                          <a:solidFill>
                            <a:schemeClr val="tx1"/>
                          </a:solidFill>
                          <a:effectLst/>
                          <a:latin typeface="Calibri" panose="020F0502020204030204" pitchFamily="34" charset="0"/>
                        </a:rPr>
                        <a:t>B. </a:t>
                      </a:r>
                      <a:r>
                        <a:rPr lang="es-EC" sz="1900" i="1" dirty="0" err="1">
                          <a:solidFill>
                            <a:schemeClr val="tx1"/>
                          </a:solidFill>
                          <a:effectLst/>
                          <a:latin typeface="Calibri" panose="020F0502020204030204" pitchFamily="34" charset="0"/>
                        </a:rPr>
                        <a:t>toyanensis</a:t>
                      </a:r>
                      <a:endParaRPr lang="es-EC" sz="19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lnTlToBr w="12700" cmpd="sng">
                      <a:noFill/>
                      <a:prstDash val="solid"/>
                    </a:lnTlToBr>
                    <a:lnBlToTr w="12700" cmpd="sng">
                      <a:noFill/>
                      <a:prstDash val="solid"/>
                    </a:lnBlToTr>
                    <a:solidFill>
                      <a:schemeClr val="bg1"/>
                    </a:solidFill>
                  </a:tcPr>
                </a:tc>
                <a:tc vMerge="1">
                  <a:txBody>
                    <a:bodyPr/>
                    <a:lstStyle/>
                    <a:p>
                      <a:endParaRPr lang="es-EC"/>
                    </a:p>
                  </a:txBody>
                  <a:tcPr/>
                </a:tc>
                <a:extLst>
                  <a:ext uri="{0D108BD9-81ED-4DB2-BD59-A6C34878D82A}">
                    <a16:rowId xmlns:a16="http://schemas.microsoft.com/office/drawing/2014/main" val="687917730"/>
                  </a:ext>
                </a:extLst>
              </a:tr>
              <a:tr h="314486">
                <a:tc>
                  <a:txBody>
                    <a:bodyPr/>
                    <a:lstStyle/>
                    <a:p>
                      <a:pPr>
                        <a:lnSpc>
                          <a:spcPct val="107000"/>
                        </a:lnSpc>
                        <a:spcAft>
                          <a:spcPts val="0"/>
                        </a:spcAft>
                      </a:pPr>
                      <a:r>
                        <a:rPr lang="es-EC" sz="1900" b="0">
                          <a:solidFill>
                            <a:schemeClr val="tx1"/>
                          </a:solidFill>
                          <a:effectLst/>
                          <a:latin typeface="Calibri" panose="020F0502020204030204" pitchFamily="34" charset="0"/>
                        </a:rPr>
                        <a:t>UFAB29.1</a:t>
                      </a:r>
                      <a:endParaRPr lang="es-EC" sz="19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7000"/>
                        </a:lnSpc>
                        <a:spcAft>
                          <a:spcPts val="0"/>
                        </a:spcAft>
                      </a:pPr>
                      <a:r>
                        <a:rPr lang="es-EC" sz="1900" i="1" dirty="0">
                          <a:solidFill>
                            <a:schemeClr val="tx1"/>
                          </a:solidFill>
                          <a:effectLst/>
                          <a:latin typeface="Calibri" panose="020F0502020204030204" pitchFamily="34" charset="0"/>
                        </a:rPr>
                        <a:t>B. </a:t>
                      </a:r>
                      <a:r>
                        <a:rPr lang="es-EC" sz="1900" i="1" dirty="0" err="1">
                          <a:solidFill>
                            <a:schemeClr val="tx1"/>
                          </a:solidFill>
                          <a:effectLst/>
                          <a:latin typeface="Calibri" panose="020F0502020204030204" pitchFamily="34" charset="0"/>
                        </a:rPr>
                        <a:t>cerus</a:t>
                      </a:r>
                      <a:endParaRPr lang="es-EC" sz="19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s-EC"/>
                    </a:p>
                  </a:txBody>
                  <a:tcPr/>
                </a:tc>
                <a:extLst>
                  <a:ext uri="{0D108BD9-81ED-4DB2-BD59-A6C34878D82A}">
                    <a16:rowId xmlns:a16="http://schemas.microsoft.com/office/drawing/2014/main" val="1619303803"/>
                  </a:ext>
                </a:extLst>
              </a:tr>
              <a:tr h="314486">
                <a:tc>
                  <a:txBody>
                    <a:bodyPr/>
                    <a:lstStyle/>
                    <a:p>
                      <a:pPr>
                        <a:lnSpc>
                          <a:spcPct val="107000"/>
                        </a:lnSpc>
                        <a:spcAft>
                          <a:spcPts val="0"/>
                        </a:spcAft>
                      </a:pPr>
                      <a:r>
                        <a:rPr lang="es-EC" sz="1900" b="0" dirty="0">
                          <a:solidFill>
                            <a:schemeClr val="tx1"/>
                          </a:solidFill>
                          <a:effectLst/>
                          <a:latin typeface="Calibri" panose="020F0502020204030204" pitchFamily="34" charset="0"/>
                        </a:rPr>
                        <a:t>UFAB18</a:t>
                      </a:r>
                      <a:endParaRPr lang="es-EC" sz="19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900" i="1" dirty="0">
                          <a:solidFill>
                            <a:schemeClr val="tx1"/>
                          </a:solidFill>
                          <a:effectLst/>
                          <a:latin typeface="Calibri" panose="020F0502020204030204" pitchFamily="34" charset="0"/>
                        </a:rPr>
                        <a:t>B. </a:t>
                      </a:r>
                      <a:r>
                        <a:rPr lang="es-EC" sz="1900" i="1" dirty="0" err="1">
                          <a:solidFill>
                            <a:schemeClr val="tx1"/>
                          </a:solidFill>
                          <a:effectLst/>
                          <a:latin typeface="Calibri" panose="020F0502020204030204" pitchFamily="34" charset="0"/>
                        </a:rPr>
                        <a:t>licheniformis</a:t>
                      </a:r>
                      <a:endParaRPr lang="es-EC" sz="19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4050647"/>
                  </a:ext>
                </a:extLst>
              </a:tr>
              <a:tr h="314486">
                <a:tc>
                  <a:txBody>
                    <a:bodyPr/>
                    <a:lstStyle/>
                    <a:p>
                      <a:pPr>
                        <a:lnSpc>
                          <a:spcPct val="107000"/>
                        </a:lnSpc>
                        <a:spcAft>
                          <a:spcPts val="0"/>
                        </a:spcAft>
                      </a:pPr>
                      <a:r>
                        <a:rPr lang="es-EC" sz="1900" b="0">
                          <a:solidFill>
                            <a:schemeClr val="tx1"/>
                          </a:solidFill>
                          <a:effectLst/>
                          <a:latin typeface="Calibri" panose="020F0502020204030204" pitchFamily="34" charset="0"/>
                        </a:rPr>
                        <a:t>UFAB29</a:t>
                      </a:r>
                      <a:endParaRPr lang="es-EC" sz="19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900" i="1" dirty="0">
                          <a:solidFill>
                            <a:schemeClr val="tx1"/>
                          </a:solidFill>
                          <a:effectLst/>
                          <a:latin typeface="Calibri" panose="020F0502020204030204" pitchFamily="34" charset="0"/>
                        </a:rPr>
                        <a:t>B. </a:t>
                      </a:r>
                      <a:r>
                        <a:rPr lang="es-EC" sz="1900" i="1" dirty="0" err="1">
                          <a:solidFill>
                            <a:schemeClr val="tx1"/>
                          </a:solidFill>
                          <a:effectLst/>
                          <a:latin typeface="Calibri" panose="020F0502020204030204" pitchFamily="34" charset="0"/>
                        </a:rPr>
                        <a:t>subtilis</a:t>
                      </a:r>
                      <a:endParaRPr lang="es-EC" sz="19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rowSpan="2">
                  <a:txBody>
                    <a:bodyPr/>
                    <a:lstStyle/>
                    <a:p>
                      <a:pPr>
                        <a:lnSpc>
                          <a:spcPct val="107000"/>
                        </a:lnSpc>
                        <a:spcAft>
                          <a:spcPts val="0"/>
                        </a:spcAft>
                      </a:pPr>
                      <a:r>
                        <a:rPr lang="es-EC"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27245543"/>
                  </a:ext>
                </a:extLst>
              </a:tr>
              <a:tr h="314486">
                <a:tc>
                  <a:txBody>
                    <a:bodyPr/>
                    <a:lstStyle/>
                    <a:p>
                      <a:pPr>
                        <a:lnSpc>
                          <a:spcPct val="107000"/>
                        </a:lnSpc>
                        <a:spcAft>
                          <a:spcPts val="0"/>
                        </a:spcAft>
                      </a:pPr>
                      <a:r>
                        <a:rPr lang="es-EC" sz="1900" b="0" dirty="0">
                          <a:solidFill>
                            <a:schemeClr val="tx1"/>
                          </a:solidFill>
                          <a:effectLst/>
                          <a:latin typeface="Calibri" panose="020F0502020204030204" pitchFamily="34" charset="0"/>
                        </a:rPr>
                        <a:t>UFAB26</a:t>
                      </a:r>
                      <a:endParaRPr lang="es-EC" sz="19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r>
                        <a:rPr lang="es-EC" sz="1900" i="1" dirty="0">
                          <a:solidFill>
                            <a:schemeClr val="tx1"/>
                          </a:solidFill>
                          <a:effectLst/>
                          <a:latin typeface="Calibri" panose="020F0502020204030204" pitchFamily="34" charset="0"/>
                        </a:rPr>
                        <a:t>B. </a:t>
                      </a:r>
                      <a:r>
                        <a:rPr lang="es-EC" sz="1900" i="1" dirty="0" err="1">
                          <a:solidFill>
                            <a:schemeClr val="tx1"/>
                          </a:solidFill>
                          <a:effectLst/>
                          <a:latin typeface="Calibri" panose="020F0502020204030204" pitchFamily="34" charset="0"/>
                        </a:rPr>
                        <a:t>circulans</a:t>
                      </a:r>
                      <a:endParaRPr lang="es-EC" sz="19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vMerge="1">
                  <a:txBody>
                    <a:bodyPr/>
                    <a:lstStyle/>
                    <a:p>
                      <a:endParaRPr lang="es-EC"/>
                    </a:p>
                  </a:txBody>
                  <a:tcPr/>
                </a:tc>
                <a:extLst>
                  <a:ext uri="{0D108BD9-81ED-4DB2-BD59-A6C34878D82A}">
                    <a16:rowId xmlns:a16="http://schemas.microsoft.com/office/drawing/2014/main" val="2994594005"/>
                  </a:ext>
                </a:extLst>
              </a:tr>
              <a:tr h="314486">
                <a:tc>
                  <a:txBody>
                    <a:bodyPr/>
                    <a:lstStyle/>
                    <a:p>
                      <a:pPr>
                        <a:lnSpc>
                          <a:spcPct val="107000"/>
                        </a:lnSpc>
                        <a:spcAft>
                          <a:spcPts val="0"/>
                        </a:spcAft>
                      </a:pPr>
                      <a:r>
                        <a:rPr lang="es-EC" sz="1900" b="0" dirty="0">
                          <a:solidFill>
                            <a:schemeClr val="tx1"/>
                          </a:solidFill>
                          <a:effectLst/>
                          <a:latin typeface="Calibri" panose="020F0502020204030204" pitchFamily="34" charset="0"/>
                        </a:rPr>
                        <a:t>UFAB37</a:t>
                      </a:r>
                      <a:endParaRPr lang="es-EC" sz="19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900" i="1" dirty="0">
                          <a:solidFill>
                            <a:schemeClr val="tx1"/>
                          </a:solidFill>
                          <a:effectLst/>
                          <a:latin typeface="Calibri" panose="020F0502020204030204" pitchFamily="34" charset="0"/>
                        </a:rPr>
                        <a:t>B. </a:t>
                      </a:r>
                      <a:r>
                        <a:rPr lang="es-EC" sz="1900" i="1" dirty="0" err="1">
                          <a:solidFill>
                            <a:schemeClr val="tx1"/>
                          </a:solidFill>
                          <a:effectLst/>
                          <a:latin typeface="Calibri" panose="020F0502020204030204" pitchFamily="34" charset="0"/>
                        </a:rPr>
                        <a:t>licheniformis</a:t>
                      </a:r>
                      <a:endParaRPr lang="es-EC" sz="19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nSpc>
                          <a:spcPct val="107000"/>
                        </a:lnSpc>
                        <a:spcAft>
                          <a:spcPts val="0"/>
                        </a:spcAft>
                      </a:pPr>
                      <a:r>
                        <a:rPr lang="es-EC" sz="19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2244395012"/>
                  </a:ext>
                </a:extLst>
              </a:tr>
            </a:tbl>
          </a:graphicData>
        </a:graphic>
      </p:graphicFrame>
      <p:grpSp>
        <p:nvGrpSpPr>
          <p:cNvPr id="9" name="Grupo 8">
            <a:extLst>
              <a:ext uri="{FF2B5EF4-FFF2-40B4-BE49-F238E27FC236}">
                <a16:creationId xmlns:a16="http://schemas.microsoft.com/office/drawing/2014/main" id="{748CC16D-6CC1-4144-B011-5FB7329400D3}"/>
              </a:ext>
            </a:extLst>
          </p:cNvPr>
          <p:cNvGrpSpPr/>
          <p:nvPr/>
        </p:nvGrpSpPr>
        <p:grpSpPr>
          <a:xfrm>
            <a:off x="10149599" y="1127056"/>
            <a:ext cx="1822734" cy="4030494"/>
            <a:chOff x="10310944" y="1139228"/>
            <a:chExt cx="1822734" cy="4201444"/>
          </a:xfrm>
        </p:grpSpPr>
        <p:sp>
          <p:nvSpPr>
            <p:cNvPr id="27" name="Rectángulo: esquinas redondeadas 26">
              <a:extLst>
                <a:ext uri="{FF2B5EF4-FFF2-40B4-BE49-F238E27FC236}">
                  <a16:creationId xmlns:a16="http://schemas.microsoft.com/office/drawing/2014/main" id="{215C4293-2576-4FAD-BCD5-1CA065302CB1}"/>
                </a:ext>
              </a:extLst>
            </p:cNvPr>
            <p:cNvSpPr/>
            <p:nvPr/>
          </p:nvSpPr>
          <p:spPr>
            <a:xfrm>
              <a:off x="10347165" y="1139228"/>
              <a:ext cx="1649186" cy="654877"/>
            </a:xfrm>
            <a:prstGeom prst="roundRect">
              <a:avLst/>
            </a:prstGeom>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s-EC" dirty="0"/>
                <a:t>Preservadas a -80 </a:t>
              </a:r>
              <a:r>
                <a:rPr lang="es-EC" dirty="0" err="1"/>
                <a:t>ºC</a:t>
              </a:r>
              <a:r>
                <a:rPr lang="es-EC" dirty="0"/>
                <a:t> </a:t>
              </a:r>
            </a:p>
          </p:txBody>
        </p:sp>
        <p:sp>
          <p:nvSpPr>
            <p:cNvPr id="28" name="Rectángulo: esquinas redondeadas 27">
              <a:extLst>
                <a:ext uri="{FF2B5EF4-FFF2-40B4-BE49-F238E27FC236}">
                  <a16:creationId xmlns:a16="http://schemas.microsoft.com/office/drawing/2014/main" id="{7A976072-4621-4086-95CD-C07689B6B077}"/>
                </a:ext>
              </a:extLst>
            </p:cNvPr>
            <p:cNvSpPr/>
            <p:nvPr/>
          </p:nvSpPr>
          <p:spPr>
            <a:xfrm>
              <a:off x="10390576" y="2296127"/>
              <a:ext cx="1649186" cy="639716"/>
            </a:xfrm>
            <a:prstGeom prst="roundRect">
              <a:avLst/>
            </a:prstGeom>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s-EC" dirty="0"/>
                <a:t>Baño María </a:t>
              </a:r>
            </a:p>
            <a:p>
              <a:pPr algn="ctr"/>
              <a:r>
                <a:rPr lang="es-EC" dirty="0"/>
                <a:t>37 </a:t>
              </a:r>
              <a:r>
                <a:rPr lang="es-EC" dirty="0" err="1"/>
                <a:t>ºC</a:t>
              </a:r>
              <a:endParaRPr lang="es-EC" dirty="0"/>
            </a:p>
          </p:txBody>
        </p:sp>
        <p:sp>
          <p:nvSpPr>
            <p:cNvPr id="29" name="Rectángulo: esquinas redondeadas 28">
              <a:extLst>
                <a:ext uri="{FF2B5EF4-FFF2-40B4-BE49-F238E27FC236}">
                  <a16:creationId xmlns:a16="http://schemas.microsoft.com/office/drawing/2014/main" id="{A72E5E3A-B96C-470F-9725-8BA6DEE971F6}"/>
                </a:ext>
              </a:extLst>
            </p:cNvPr>
            <p:cNvSpPr/>
            <p:nvPr/>
          </p:nvSpPr>
          <p:spPr>
            <a:xfrm>
              <a:off x="10310944" y="3396373"/>
              <a:ext cx="1822734" cy="639717"/>
            </a:xfrm>
            <a:prstGeom prst="roundRect">
              <a:avLst/>
            </a:prstGeom>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s-EC" dirty="0"/>
                <a:t>LB </a:t>
              </a:r>
            </a:p>
            <a:p>
              <a:pPr algn="ctr"/>
              <a:r>
                <a:rPr lang="es-EC" dirty="0"/>
                <a:t>Agar nutriente </a:t>
              </a:r>
            </a:p>
          </p:txBody>
        </p:sp>
        <p:sp>
          <p:nvSpPr>
            <p:cNvPr id="30" name="Rectángulo: esquinas redondeadas 29">
              <a:extLst>
                <a:ext uri="{FF2B5EF4-FFF2-40B4-BE49-F238E27FC236}">
                  <a16:creationId xmlns:a16="http://schemas.microsoft.com/office/drawing/2014/main" id="{F810B501-2A6C-4ECE-83DC-31C739645A3B}"/>
                </a:ext>
              </a:extLst>
            </p:cNvPr>
            <p:cNvSpPr/>
            <p:nvPr/>
          </p:nvSpPr>
          <p:spPr>
            <a:xfrm>
              <a:off x="10331312" y="4512502"/>
              <a:ext cx="1781999" cy="828170"/>
            </a:xfrm>
            <a:prstGeom prst="roundRect">
              <a:avLst/>
            </a:prstGeom>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s-EC" dirty="0"/>
                <a:t>Morfología de colonia </a:t>
              </a:r>
            </a:p>
            <a:p>
              <a:pPr algn="ctr"/>
              <a:r>
                <a:rPr lang="es-EC" dirty="0"/>
                <a:t>Tinción Gram </a:t>
              </a:r>
            </a:p>
          </p:txBody>
        </p:sp>
      </p:grpSp>
      <p:grpSp>
        <p:nvGrpSpPr>
          <p:cNvPr id="8" name="Grupo 7">
            <a:extLst>
              <a:ext uri="{FF2B5EF4-FFF2-40B4-BE49-F238E27FC236}">
                <a16:creationId xmlns:a16="http://schemas.microsoft.com/office/drawing/2014/main" id="{2AB06198-D5D1-409F-9D93-CEE6EF3FDE88}"/>
              </a:ext>
            </a:extLst>
          </p:cNvPr>
          <p:cNvGrpSpPr/>
          <p:nvPr/>
        </p:nvGrpSpPr>
        <p:grpSpPr>
          <a:xfrm>
            <a:off x="4339425" y="327854"/>
            <a:ext cx="5406108" cy="5753784"/>
            <a:chOff x="2021170" y="1329563"/>
            <a:chExt cx="5161939" cy="5762734"/>
          </a:xfrm>
        </p:grpSpPr>
        <p:grpSp>
          <p:nvGrpSpPr>
            <p:cNvPr id="7" name="Grupo 6">
              <a:extLst>
                <a:ext uri="{FF2B5EF4-FFF2-40B4-BE49-F238E27FC236}">
                  <a16:creationId xmlns:a16="http://schemas.microsoft.com/office/drawing/2014/main" id="{54D4BC30-4E28-410B-AD8A-22F5BDF6C01D}"/>
                </a:ext>
              </a:extLst>
            </p:cNvPr>
            <p:cNvGrpSpPr/>
            <p:nvPr/>
          </p:nvGrpSpPr>
          <p:grpSpPr>
            <a:xfrm>
              <a:off x="2021170" y="1329563"/>
              <a:ext cx="5161939" cy="5762734"/>
              <a:chOff x="2021170" y="1329563"/>
              <a:chExt cx="5161939" cy="5762734"/>
            </a:xfrm>
          </p:grpSpPr>
          <p:grpSp>
            <p:nvGrpSpPr>
              <p:cNvPr id="6" name="Grupo 5">
                <a:extLst>
                  <a:ext uri="{FF2B5EF4-FFF2-40B4-BE49-F238E27FC236}">
                    <a16:creationId xmlns:a16="http://schemas.microsoft.com/office/drawing/2014/main" id="{272D0DEA-45DA-43CB-9E79-274DC4956942}"/>
                  </a:ext>
                </a:extLst>
              </p:cNvPr>
              <p:cNvGrpSpPr/>
              <p:nvPr/>
            </p:nvGrpSpPr>
            <p:grpSpPr>
              <a:xfrm>
                <a:off x="2021170" y="1329563"/>
                <a:ext cx="5161939" cy="5762734"/>
                <a:chOff x="2021170" y="1329563"/>
                <a:chExt cx="5161939" cy="5762734"/>
              </a:xfrm>
            </p:grpSpPr>
            <p:grpSp>
              <p:nvGrpSpPr>
                <p:cNvPr id="15" name="Grupo 14">
                  <a:extLst>
                    <a:ext uri="{FF2B5EF4-FFF2-40B4-BE49-F238E27FC236}">
                      <a16:creationId xmlns:a16="http://schemas.microsoft.com/office/drawing/2014/main" id="{DC643C41-9A7E-4B77-8B5A-5A1E48BC3C22}"/>
                    </a:ext>
                  </a:extLst>
                </p:cNvPr>
                <p:cNvGrpSpPr/>
                <p:nvPr/>
              </p:nvGrpSpPr>
              <p:grpSpPr>
                <a:xfrm>
                  <a:off x="2021170" y="1329563"/>
                  <a:ext cx="5161939" cy="5762734"/>
                  <a:chOff x="1238861" y="274638"/>
                  <a:chExt cx="5161939" cy="5762734"/>
                </a:xfrm>
              </p:grpSpPr>
              <p:grpSp>
                <p:nvGrpSpPr>
                  <p:cNvPr id="16" name="Grupo 15">
                    <a:extLst>
                      <a:ext uri="{FF2B5EF4-FFF2-40B4-BE49-F238E27FC236}">
                        <a16:creationId xmlns:a16="http://schemas.microsoft.com/office/drawing/2014/main" id="{FB959D16-FA57-4559-8AB0-F8073EEFF645}"/>
                      </a:ext>
                    </a:extLst>
                  </p:cNvPr>
                  <p:cNvGrpSpPr/>
                  <p:nvPr/>
                </p:nvGrpSpPr>
                <p:grpSpPr>
                  <a:xfrm>
                    <a:off x="1238861" y="274638"/>
                    <a:ext cx="5161939" cy="5762734"/>
                    <a:chOff x="5696561" y="431004"/>
                    <a:chExt cx="5161939" cy="5762734"/>
                  </a:xfrm>
                </p:grpSpPr>
                <p:pic>
                  <p:nvPicPr>
                    <p:cNvPr id="18" name="Imagen 17">
                      <a:extLst>
                        <a:ext uri="{FF2B5EF4-FFF2-40B4-BE49-F238E27FC236}">
                          <a16:creationId xmlns:a16="http://schemas.microsoft.com/office/drawing/2014/main" id="{7E9C1216-3312-4E1E-973F-0526B4BD099F}"/>
                        </a:ext>
                      </a:extLst>
                    </p:cNvPr>
                    <p:cNvPicPr>
                      <a:picLocks noChangeAspect="1"/>
                    </p:cNvPicPr>
                    <p:nvPr/>
                  </p:nvPicPr>
                  <p:blipFill>
                    <a:blip r:embed="rId4">
                      <a:duotone>
                        <a:prstClr val="black"/>
                        <a:srgbClr val="000000">
                          <a:tint val="45000"/>
                          <a:satMod val="400000"/>
                        </a:srgbClr>
                      </a:duotone>
                    </a:blip>
                    <a:stretch>
                      <a:fillRect/>
                    </a:stretch>
                  </p:blipFill>
                  <p:spPr>
                    <a:xfrm>
                      <a:off x="5696561" y="431004"/>
                      <a:ext cx="5161939" cy="5762734"/>
                    </a:xfrm>
                    <a:prstGeom prst="roundRect">
                      <a:avLst/>
                    </a:prstGeom>
                  </p:spPr>
                </p:pic>
                <p:sp>
                  <p:nvSpPr>
                    <p:cNvPr id="19" name="Lágrima 18">
                      <a:extLst>
                        <a:ext uri="{FF2B5EF4-FFF2-40B4-BE49-F238E27FC236}">
                          <a16:creationId xmlns:a16="http://schemas.microsoft.com/office/drawing/2014/main" id="{DAEB0113-9ADA-4DBA-B617-505CCB2F9C91}"/>
                        </a:ext>
                      </a:extLst>
                    </p:cNvPr>
                    <p:cNvSpPr/>
                    <p:nvPr/>
                  </p:nvSpPr>
                  <p:spPr>
                    <a:xfrm rot="8031905">
                      <a:off x="6941554" y="1183712"/>
                      <a:ext cx="189888" cy="173792"/>
                    </a:xfrm>
                    <a:prstGeom prst="roundRect">
                      <a:avLst/>
                    </a:prstGeom>
                    <a:solidFill>
                      <a:srgbClr val="0066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dirty="0"/>
                    </a:p>
                  </p:txBody>
                </p:sp>
                <p:sp>
                  <p:nvSpPr>
                    <p:cNvPr id="20" name="Lágrima 19">
                      <a:extLst>
                        <a:ext uri="{FF2B5EF4-FFF2-40B4-BE49-F238E27FC236}">
                          <a16:creationId xmlns:a16="http://schemas.microsoft.com/office/drawing/2014/main" id="{AC742676-C980-4AB1-A353-7A352DEB07E2}"/>
                        </a:ext>
                      </a:extLst>
                    </p:cNvPr>
                    <p:cNvSpPr/>
                    <p:nvPr/>
                  </p:nvSpPr>
                  <p:spPr>
                    <a:xfrm rot="8031905">
                      <a:off x="8225108" y="801428"/>
                      <a:ext cx="177260" cy="185076"/>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dirty="0"/>
                    </a:p>
                  </p:txBody>
                </p:sp>
                <p:sp>
                  <p:nvSpPr>
                    <p:cNvPr id="31" name="Lágrima 30">
                      <a:extLst>
                        <a:ext uri="{FF2B5EF4-FFF2-40B4-BE49-F238E27FC236}">
                          <a16:creationId xmlns:a16="http://schemas.microsoft.com/office/drawing/2014/main" id="{69E8DA38-8356-4609-B728-F8A2B8F10E4A}"/>
                        </a:ext>
                      </a:extLst>
                    </p:cNvPr>
                    <p:cNvSpPr/>
                    <p:nvPr/>
                  </p:nvSpPr>
                  <p:spPr>
                    <a:xfrm rot="8031905">
                      <a:off x="7828868" y="2613328"/>
                      <a:ext cx="177260" cy="185076"/>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dirty="0"/>
                    </a:p>
                  </p:txBody>
                </p:sp>
                <p:sp>
                  <p:nvSpPr>
                    <p:cNvPr id="32" name="Lágrima 31">
                      <a:extLst>
                        <a:ext uri="{FF2B5EF4-FFF2-40B4-BE49-F238E27FC236}">
                          <a16:creationId xmlns:a16="http://schemas.microsoft.com/office/drawing/2014/main" id="{BE7E296D-222E-44F6-BB81-305195CC5DCF}"/>
                        </a:ext>
                      </a:extLst>
                    </p:cNvPr>
                    <p:cNvSpPr/>
                    <p:nvPr/>
                  </p:nvSpPr>
                  <p:spPr>
                    <a:xfrm rot="8031905">
                      <a:off x="7321495" y="3898669"/>
                      <a:ext cx="177260" cy="185076"/>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dirty="0"/>
                    </a:p>
                  </p:txBody>
                </p:sp>
                <p:sp>
                  <p:nvSpPr>
                    <p:cNvPr id="33" name="CuadroTexto 32">
                      <a:extLst>
                        <a:ext uri="{FF2B5EF4-FFF2-40B4-BE49-F238E27FC236}">
                          <a16:creationId xmlns:a16="http://schemas.microsoft.com/office/drawing/2014/main" id="{B9583FCA-D768-4DDA-9325-C4EA90B224A7}"/>
                        </a:ext>
                      </a:extLst>
                    </p:cNvPr>
                    <p:cNvSpPr txBox="1"/>
                    <p:nvPr/>
                  </p:nvSpPr>
                  <p:spPr>
                    <a:xfrm>
                      <a:off x="8441873" y="765940"/>
                      <a:ext cx="1102177" cy="472268"/>
                    </a:xfrm>
                    <a:prstGeom prst="roundRect">
                      <a:avLst/>
                    </a:prstGeom>
                    <a:noFill/>
                  </p:spPr>
                  <p:txBody>
                    <a:bodyPr wrap="square" rtlCol="0">
                      <a:spAutoFit/>
                    </a:bodyPr>
                    <a:lstStyle/>
                    <a:p>
                      <a:r>
                        <a:rPr lang="es-EC" sz="1200" b="1" dirty="0">
                          <a:solidFill>
                            <a:schemeClr val="accent2"/>
                          </a:solidFill>
                        </a:rPr>
                        <a:t>Aguas</a:t>
                      </a:r>
                    </a:p>
                    <a:p>
                      <a:r>
                        <a:rPr lang="es-EC" sz="1200" b="1" dirty="0">
                          <a:solidFill>
                            <a:schemeClr val="accent2"/>
                          </a:solidFill>
                        </a:rPr>
                        <a:t> Hediondas </a:t>
                      </a:r>
                    </a:p>
                  </p:txBody>
                </p:sp>
                <p:sp>
                  <p:nvSpPr>
                    <p:cNvPr id="34" name="CuadroTexto 33">
                      <a:extLst>
                        <a:ext uri="{FF2B5EF4-FFF2-40B4-BE49-F238E27FC236}">
                          <a16:creationId xmlns:a16="http://schemas.microsoft.com/office/drawing/2014/main" id="{D6ABB638-2830-458B-AC9A-5938A3C51ECE}"/>
                        </a:ext>
                      </a:extLst>
                    </p:cNvPr>
                    <p:cNvSpPr txBox="1"/>
                    <p:nvPr/>
                  </p:nvSpPr>
                  <p:spPr>
                    <a:xfrm>
                      <a:off x="8045633" y="2577840"/>
                      <a:ext cx="1848756" cy="283361"/>
                    </a:xfrm>
                    <a:prstGeom prst="roundRect">
                      <a:avLst/>
                    </a:prstGeom>
                    <a:noFill/>
                  </p:spPr>
                  <p:txBody>
                    <a:bodyPr wrap="square" rtlCol="0">
                      <a:spAutoFit/>
                    </a:bodyPr>
                    <a:lstStyle/>
                    <a:p>
                      <a:r>
                        <a:rPr lang="es-EC" sz="1200" b="1" dirty="0">
                          <a:solidFill>
                            <a:schemeClr val="accent2"/>
                          </a:solidFill>
                        </a:rPr>
                        <a:t>El Salado </a:t>
                      </a:r>
                    </a:p>
                  </p:txBody>
                </p:sp>
                <p:sp>
                  <p:nvSpPr>
                    <p:cNvPr id="35" name="CuadroTexto 34">
                      <a:extLst>
                        <a:ext uri="{FF2B5EF4-FFF2-40B4-BE49-F238E27FC236}">
                          <a16:creationId xmlns:a16="http://schemas.microsoft.com/office/drawing/2014/main" id="{21A5EE84-EB4B-44F2-913E-0CFE2A6121B3}"/>
                        </a:ext>
                      </a:extLst>
                    </p:cNvPr>
                    <p:cNvSpPr txBox="1"/>
                    <p:nvPr/>
                  </p:nvSpPr>
                  <p:spPr>
                    <a:xfrm>
                      <a:off x="7556907" y="3683927"/>
                      <a:ext cx="1848756" cy="283361"/>
                    </a:xfrm>
                    <a:prstGeom prst="roundRect">
                      <a:avLst/>
                    </a:prstGeom>
                    <a:noFill/>
                  </p:spPr>
                  <p:txBody>
                    <a:bodyPr wrap="square" rtlCol="0">
                      <a:spAutoFit/>
                    </a:bodyPr>
                    <a:lstStyle/>
                    <a:p>
                      <a:r>
                        <a:rPr lang="es-EC" sz="1200" b="1" dirty="0" err="1">
                          <a:solidFill>
                            <a:schemeClr val="accent2"/>
                          </a:solidFill>
                        </a:rPr>
                        <a:t>Guapán</a:t>
                      </a:r>
                      <a:r>
                        <a:rPr lang="es-EC" sz="1200" b="1" dirty="0">
                          <a:solidFill>
                            <a:schemeClr val="accent2"/>
                          </a:solidFill>
                        </a:rPr>
                        <a:t> </a:t>
                      </a:r>
                    </a:p>
                  </p:txBody>
                </p:sp>
                <p:sp>
                  <p:nvSpPr>
                    <p:cNvPr id="36" name="CuadroTexto 35">
                      <a:extLst>
                        <a:ext uri="{FF2B5EF4-FFF2-40B4-BE49-F238E27FC236}">
                          <a16:creationId xmlns:a16="http://schemas.microsoft.com/office/drawing/2014/main" id="{14F1916D-15BC-4EA1-A8FF-833C86917DD2}"/>
                        </a:ext>
                      </a:extLst>
                    </p:cNvPr>
                    <p:cNvSpPr txBox="1"/>
                    <p:nvPr/>
                  </p:nvSpPr>
                  <p:spPr>
                    <a:xfrm>
                      <a:off x="7261225" y="4213502"/>
                      <a:ext cx="1848756" cy="283361"/>
                    </a:xfrm>
                    <a:prstGeom prst="roundRect">
                      <a:avLst/>
                    </a:prstGeom>
                    <a:noFill/>
                  </p:spPr>
                  <p:txBody>
                    <a:bodyPr wrap="square" rtlCol="0">
                      <a:spAutoFit/>
                    </a:bodyPr>
                    <a:lstStyle/>
                    <a:p>
                      <a:r>
                        <a:rPr lang="es-EC" sz="1200" b="1" dirty="0">
                          <a:solidFill>
                            <a:schemeClr val="accent2"/>
                          </a:solidFill>
                        </a:rPr>
                        <a:t>El Riño  </a:t>
                      </a:r>
                    </a:p>
                  </p:txBody>
                </p:sp>
                <p:sp>
                  <p:nvSpPr>
                    <p:cNvPr id="37" name="CuadroTexto 36">
                      <a:extLst>
                        <a:ext uri="{FF2B5EF4-FFF2-40B4-BE49-F238E27FC236}">
                          <a16:creationId xmlns:a16="http://schemas.microsoft.com/office/drawing/2014/main" id="{A58E2C39-416E-4E14-9C98-B3449FCFC84D}"/>
                        </a:ext>
                      </a:extLst>
                    </p:cNvPr>
                    <p:cNvSpPr txBox="1"/>
                    <p:nvPr/>
                  </p:nvSpPr>
                  <p:spPr>
                    <a:xfrm>
                      <a:off x="7121255" y="1172953"/>
                      <a:ext cx="1848756" cy="472268"/>
                    </a:xfrm>
                    <a:prstGeom prst="roundRect">
                      <a:avLst/>
                    </a:prstGeom>
                    <a:noFill/>
                  </p:spPr>
                  <p:txBody>
                    <a:bodyPr wrap="square" rtlCol="0">
                      <a:spAutoFit/>
                    </a:bodyPr>
                    <a:lstStyle/>
                    <a:p>
                      <a:r>
                        <a:rPr lang="es-EC" sz="1200" b="1" dirty="0">
                          <a:solidFill>
                            <a:srgbClr val="006600"/>
                          </a:solidFill>
                        </a:rPr>
                        <a:t>El Rosario </a:t>
                      </a:r>
                    </a:p>
                    <a:p>
                      <a:r>
                        <a:rPr lang="es-EC" sz="1200" b="1" dirty="0">
                          <a:solidFill>
                            <a:srgbClr val="006600"/>
                          </a:solidFill>
                        </a:rPr>
                        <a:t>Quinindé</a:t>
                      </a:r>
                    </a:p>
                  </p:txBody>
                </p:sp>
              </p:grpSp>
              <p:sp>
                <p:nvSpPr>
                  <p:cNvPr id="17" name="Lágrima 16">
                    <a:extLst>
                      <a:ext uri="{FF2B5EF4-FFF2-40B4-BE49-F238E27FC236}">
                        <a16:creationId xmlns:a16="http://schemas.microsoft.com/office/drawing/2014/main" id="{188D22DF-E20D-4E02-9CBD-911619B8BD8D}"/>
                      </a:ext>
                    </a:extLst>
                  </p:cNvPr>
                  <p:cNvSpPr/>
                  <p:nvPr/>
                </p:nvSpPr>
                <p:spPr>
                  <a:xfrm rot="8031905">
                    <a:off x="3010578" y="3474256"/>
                    <a:ext cx="177260" cy="185076"/>
                  </a:xfrm>
                  <a:prstGeom prst="round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dirty="0"/>
                  </a:p>
                </p:txBody>
              </p:sp>
            </p:grpSp>
            <p:sp>
              <p:nvSpPr>
                <p:cNvPr id="3" name="CuadroTexto 2">
                  <a:extLst>
                    <a:ext uri="{FF2B5EF4-FFF2-40B4-BE49-F238E27FC236}">
                      <a16:creationId xmlns:a16="http://schemas.microsoft.com/office/drawing/2014/main" id="{9C077573-441F-4C65-AA82-0162818E4E5A}"/>
                    </a:ext>
                  </a:extLst>
                </p:cNvPr>
                <p:cNvSpPr txBox="1"/>
                <p:nvPr/>
              </p:nvSpPr>
              <p:spPr>
                <a:xfrm>
                  <a:off x="4505981" y="1664116"/>
                  <a:ext cx="516190" cy="283361"/>
                </a:xfrm>
                <a:prstGeom prst="roundRect">
                  <a:avLst/>
                </a:prstGeom>
                <a:noFill/>
              </p:spPr>
              <p:txBody>
                <a:bodyPr wrap="square" rtlCol="0">
                  <a:spAutoFit/>
                </a:bodyPr>
                <a:lstStyle/>
                <a:p>
                  <a:r>
                    <a:rPr lang="es-EC" sz="1200" dirty="0">
                      <a:solidFill>
                        <a:schemeClr val="bg1"/>
                      </a:solidFill>
                    </a:rPr>
                    <a:t>1</a:t>
                  </a:r>
                </a:p>
              </p:txBody>
            </p:sp>
          </p:grpSp>
          <p:sp>
            <p:nvSpPr>
              <p:cNvPr id="38" name="CuadroTexto 37">
                <a:extLst>
                  <a:ext uri="{FF2B5EF4-FFF2-40B4-BE49-F238E27FC236}">
                    <a16:creationId xmlns:a16="http://schemas.microsoft.com/office/drawing/2014/main" id="{988829B8-5BCE-4854-B17D-13390BF14EE3}"/>
                  </a:ext>
                </a:extLst>
              </p:cNvPr>
              <p:cNvSpPr txBox="1"/>
              <p:nvPr/>
            </p:nvSpPr>
            <p:spPr>
              <a:xfrm>
                <a:off x="3226050" y="2043287"/>
                <a:ext cx="516190" cy="283361"/>
              </a:xfrm>
              <a:prstGeom prst="roundRect">
                <a:avLst/>
              </a:prstGeom>
              <a:noFill/>
            </p:spPr>
            <p:txBody>
              <a:bodyPr wrap="square" rtlCol="0">
                <a:spAutoFit/>
              </a:bodyPr>
              <a:lstStyle/>
              <a:p>
                <a:r>
                  <a:rPr lang="es-EC" sz="1200" dirty="0">
                    <a:solidFill>
                      <a:schemeClr val="bg1"/>
                    </a:solidFill>
                  </a:rPr>
                  <a:t>2</a:t>
                </a:r>
              </a:p>
            </p:txBody>
          </p:sp>
        </p:grpSp>
        <p:sp>
          <p:nvSpPr>
            <p:cNvPr id="39" name="CuadroTexto 38">
              <a:extLst>
                <a:ext uri="{FF2B5EF4-FFF2-40B4-BE49-F238E27FC236}">
                  <a16:creationId xmlns:a16="http://schemas.microsoft.com/office/drawing/2014/main" id="{7A88FFB0-E1A6-48EC-A3EC-9C4BF7C4C09D}"/>
                </a:ext>
              </a:extLst>
            </p:cNvPr>
            <p:cNvSpPr txBox="1"/>
            <p:nvPr/>
          </p:nvSpPr>
          <p:spPr>
            <a:xfrm>
              <a:off x="4112147" y="3482834"/>
              <a:ext cx="516190" cy="283361"/>
            </a:xfrm>
            <a:prstGeom prst="roundRect">
              <a:avLst/>
            </a:prstGeom>
            <a:noFill/>
          </p:spPr>
          <p:txBody>
            <a:bodyPr wrap="square" rtlCol="0">
              <a:spAutoFit/>
            </a:bodyPr>
            <a:lstStyle/>
            <a:p>
              <a:r>
                <a:rPr lang="es-EC" sz="1200" dirty="0">
                  <a:solidFill>
                    <a:schemeClr val="bg1"/>
                  </a:solidFill>
                </a:rPr>
                <a:t>3</a:t>
              </a:r>
            </a:p>
          </p:txBody>
        </p:sp>
        <p:sp>
          <p:nvSpPr>
            <p:cNvPr id="40" name="CuadroTexto 39">
              <a:extLst>
                <a:ext uri="{FF2B5EF4-FFF2-40B4-BE49-F238E27FC236}">
                  <a16:creationId xmlns:a16="http://schemas.microsoft.com/office/drawing/2014/main" id="{392F414B-B687-4C3F-A691-AF2B3A8F6379}"/>
                </a:ext>
              </a:extLst>
            </p:cNvPr>
            <p:cNvSpPr txBox="1"/>
            <p:nvPr/>
          </p:nvSpPr>
          <p:spPr>
            <a:xfrm>
              <a:off x="3739601" y="4496953"/>
              <a:ext cx="516190" cy="283361"/>
            </a:xfrm>
            <a:prstGeom prst="roundRect">
              <a:avLst/>
            </a:prstGeom>
            <a:noFill/>
          </p:spPr>
          <p:txBody>
            <a:bodyPr wrap="square" rtlCol="0">
              <a:spAutoFit/>
            </a:bodyPr>
            <a:lstStyle/>
            <a:p>
              <a:r>
                <a:rPr lang="es-EC" sz="1200" dirty="0">
                  <a:solidFill>
                    <a:schemeClr val="bg1"/>
                  </a:solidFill>
                </a:rPr>
                <a:t>4</a:t>
              </a:r>
            </a:p>
          </p:txBody>
        </p:sp>
        <p:sp>
          <p:nvSpPr>
            <p:cNvPr id="41" name="CuadroTexto 40">
              <a:extLst>
                <a:ext uri="{FF2B5EF4-FFF2-40B4-BE49-F238E27FC236}">
                  <a16:creationId xmlns:a16="http://schemas.microsoft.com/office/drawing/2014/main" id="{D8C95BDE-6187-413F-BC45-E46BAC8B21EE}"/>
                </a:ext>
              </a:extLst>
            </p:cNvPr>
            <p:cNvSpPr txBox="1"/>
            <p:nvPr/>
          </p:nvSpPr>
          <p:spPr>
            <a:xfrm>
              <a:off x="3595957" y="4757373"/>
              <a:ext cx="516190" cy="283361"/>
            </a:xfrm>
            <a:prstGeom prst="roundRect">
              <a:avLst/>
            </a:prstGeom>
            <a:noFill/>
          </p:spPr>
          <p:txBody>
            <a:bodyPr wrap="square" rtlCol="0">
              <a:spAutoFit/>
            </a:bodyPr>
            <a:lstStyle/>
            <a:p>
              <a:r>
                <a:rPr lang="es-EC" sz="1200" dirty="0">
                  <a:solidFill>
                    <a:schemeClr val="bg1"/>
                  </a:solidFill>
                </a:rPr>
                <a:t>5</a:t>
              </a:r>
            </a:p>
          </p:txBody>
        </p:sp>
      </p:grpSp>
      <p:sp>
        <p:nvSpPr>
          <p:cNvPr id="10" name="Rectángulo 9">
            <a:extLst>
              <a:ext uri="{FF2B5EF4-FFF2-40B4-BE49-F238E27FC236}">
                <a16:creationId xmlns:a16="http://schemas.microsoft.com/office/drawing/2014/main" id="{9B43DF45-2C67-441A-A735-D9B4B1238AAF}"/>
              </a:ext>
            </a:extLst>
          </p:cNvPr>
          <p:cNvSpPr/>
          <p:nvPr/>
        </p:nvSpPr>
        <p:spPr>
          <a:xfrm>
            <a:off x="9903647" y="147240"/>
            <a:ext cx="2396362" cy="400110"/>
          </a:xfrm>
          <a:prstGeom prst="rect">
            <a:avLst/>
          </a:prstGeom>
        </p:spPr>
        <p:txBody>
          <a:bodyPr wrap="none">
            <a:spAutoFit/>
          </a:bodyPr>
          <a:lstStyle/>
          <a:p>
            <a:r>
              <a:rPr lang="es-EC" sz="2000" dirty="0">
                <a:latin typeface="Calibri" panose="020F0502020204030204" pitchFamily="34" charset="0"/>
                <a:ea typeface="Calibri" panose="020F0502020204030204" pitchFamily="34" charset="0"/>
              </a:rPr>
              <a:t>Freire &amp; Sato (1999) </a:t>
            </a:r>
            <a:endParaRPr lang="es-EC" sz="2000" dirty="0">
              <a:latin typeface="Calibri" panose="020F0502020204030204" pitchFamily="34" charset="0"/>
            </a:endParaRPr>
          </a:p>
        </p:txBody>
      </p:sp>
    </p:spTree>
    <p:extLst>
      <p:ext uri="{BB962C8B-B14F-4D97-AF65-F5344CB8AC3E}">
        <p14:creationId xmlns:p14="http://schemas.microsoft.com/office/powerpoint/2010/main" val="1213458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EF8426A9-23CF-4002-95DF-B41554113476}"/>
              </a:ext>
            </a:extLst>
          </p:cNvPr>
          <p:cNvSpPr>
            <a:spLocks noGrp="1"/>
          </p:cNvSpPr>
          <p:nvPr>
            <p:ph type="title"/>
          </p:nvPr>
        </p:nvSpPr>
        <p:spPr>
          <a:xfrm>
            <a:off x="1767" y="73274"/>
            <a:ext cx="10515600" cy="828170"/>
          </a:xfrm>
        </p:spPr>
        <p:txBody>
          <a:bodyPr>
            <a:normAutofit/>
          </a:bodyPr>
          <a:lstStyle/>
          <a:p>
            <a:pPr algn="l"/>
            <a:r>
              <a:rPr lang="es-EC" b="0" i="0" dirty="0">
                <a:solidFill>
                  <a:schemeClr val="tx1"/>
                </a:solidFill>
                <a:latin typeface="Calibri" panose="020F0502020204030204" pitchFamily="34" charset="0"/>
                <a:cs typeface="Times New Roman" panose="02020603050405020304" pitchFamily="18" charset="0"/>
              </a:rPr>
              <a:t>Materiales y Métodos </a:t>
            </a:r>
          </a:p>
        </p:txBody>
      </p:sp>
      <p:pic>
        <p:nvPicPr>
          <p:cNvPr id="5" name="Picture 3" descr="C:\Users\tpaez\Pictures\IMAGENES ESPE\LOGO UNIVERSIDAD FUERZAS ARMADAS.jpg">
            <a:extLst>
              <a:ext uri="{FF2B5EF4-FFF2-40B4-BE49-F238E27FC236}">
                <a16:creationId xmlns:a16="http://schemas.microsoft.com/office/drawing/2014/main" id="{443A97B2-670F-41F3-B844-A93103D5A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7302" y="5877797"/>
            <a:ext cx="3020129" cy="720080"/>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8B899A9A-F6F8-4836-A275-B5D4DA9ED3EC}"/>
              </a:ext>
            </a:extLst>
          </p:cNvPr>
          <p:cNvSpPr/>
          <p:nvPr/>
        </p:nvSpPr>
        <p:spPr>
          <a:xfrm>
            <a:off x="0" y="595317"/>
            <a:ext cx="5915081" cy="1200329"/>
          </a:xfrm>
          <a:prstGeom prst="rect">
            <a:avLst/>
          </a:prstGeom>
        </p:spPr>
        <p:txBody>
          <a:bodyPr wrap="none">
            <a:spAutoFit/>
          </a:bodyPr>
          <a:lstStyle/>
          <a:p>
            <a:r>
              <a:rPr lang="es-EC" sz="2400" dirty="0">
                <a:latin typeface="Calibri" panose="020F0502020204030204" pitchFamily="34" charset="0"/>
                <a:cs typeface="Times New Roman" panose="02020603050405020304" pitchFamily="18" charset="0"/>
              </a:rPr>
              <a:t>Tamizaje para la producción de </a:t>
            </a:r>
            <a:r>
              <a:rPr lang="es-EC" sz="2400" dirty="0" err="1">
                <a:latin typeface="Calibri" panose="020F0502020204030204" pitchFamily="34" charset="0"/>
                <a:cs typeface="Times New Roman" panose="02020603050405020304" pitchFamily="18" charset="0"/>
              </a:rPr>
              <a:t>biosurfactante</a:t>
            </a:r>
            <a:endParaRPr lang="es-EC" sz="2400" dirty="0">
              <a:latin typeface="Calibri" panose="020F0502020204030204" pitchFamily="34" charset="0"/>
              <a:cs typeface="Times New Roman" panose="02020603050405020304" pitchFamily="18" charset="0"/>
            </a:endParaRPr>
          </a:p>
          <a:p>
            <a:endParaRPr lang="es-EC" sz="2400" dirty="0">
              <a:latin typeface="Calibri" panose="020F0502020204030204" pitchFamily="34" charset="0"/>
              <a:cs typeface="Times New Roman" panose="02020603050405020304" pitchFamily="18" charset="0"/>
            </a:endParaRPr>
          </a:p>
          <a:p>
            <a:r>
              <a:rPr lang="es-EC" sz="2400" b="1" dirty="0">
                <a:latin typeface="Calibri" panose="020F0502020204030204" pitchFamily="34" charset="0"/>
                <a:cs typeface="Times New Roman" panose="02020603050405020304" pitchFamily="18" charset="0"/>
              </a:rPr>
              <a:t>Actividad hemolítica </a:t>
            </a:r>
          </a:p>
        </p:txBody>
      </p:sp>
      <p:pic>
        <p:nvPicPr>
          <p:cNvPr id="8" name="Imagen 7">
            <a:extLst>
              <a:ext uri="{FF2B5EF4-FFF2-40B4-BE49-F238E27FC236}">
                <a16:creationId xmlns:a16="http://schemas.microsoft.com/office/drawing/2014/main" id="{0E7DB5A3-D2D0-4EE7-BE31-23B7F36C7C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141" r="25050" b="5107"/>
          <a:stretch/>
        </p:blipFill>
        <p:spPr>
          <a:xfrm rot="5400000">
            <a:off x="77141" y="1990451"/>
            <a:ext cx="3187948" cy="2798338"/>
          </a:xfrm>
          <a:prstGeom prst="rect">
            <a:avLst/>
          </a:prstGeom>
        </p:spPr>
      </p:pic>
      <p:pic>
        <p:nvPicPr>
          <p:cNvPr id="9" name="Imagen 8">
            <a:extLst>
              <a:ext uri="{FF2B5EF4-FFF2-40B4-BE49-F238E27FC236}">
                <a16:creationId xmlns:a16="http://schemas.microsoft.com/office/drawing/2014/main" id="{802AFFFC-95D3-4622-B27E-92FCAD3115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87" t="2625" r="437" b="18139"/>
          <a:stretch/>
        </p:blipFill>
        <p:spPr>
          <a:xfrm>
            <a:off x="3439215" y="1795646"/>
            <a:ext cx="2844797" cy="3187948"/>
          </a:xfrm>
          <a:prstGeom prst="rect">
            <a:avLst/>
          </a:prstGeom>
        </p:spPr>
      </p:pic>
      <p:sp>
        <p:nvSpPr>
          <p:cNvPr id="10" name="CuadroTexto 9">
            <a:extLst>
              <a:ext uri="{FF2B5EF4-FFF2-40B4-BE49-F238E27FC236}">
                <a16:creationId xmlns:a16="http://schemas.microsoft.com/office/drawing/2014/main" id="{AAC63E53-FC0C-48C0-B528-50678181D453}"/>
              </a:ext>
            </a:extLst>
          </p:cNvPr>
          <p:cNvSpPr txBox="1"/>
          <p:nvPr/>
        </p:nvSpPr>
        <p:spPr>
          <a:xfrm>
            <a:off x="1014686" y="5092965"/>
            <a:ext cx="1235210" cy="646331"/>
          </a:xfrm>
          <a:prstGeom prst="rect">
            <a:avLst/>
          </a:prstGeom>
          <a:noFill/>
        </p:spPr>
        <p:txBody>
          <a:bodyPr wrap="none" rtlCol="0">
            <a:spAutoFit/>
          </a:bodyPr>
          <a:lstStyle/>
          <a:p>
            <a:pPr marL="342900" indent="-342900">
              <a:buAutoNum type="alphaUcPeriod" startAt="2"/>
            </a:pPr>
            <a:r>
              <a:rPr lang="es-EC" i="1" dirty="0" err="1">
                <a:latin typeface="Calibri" panose="020F0502020204030204" pitchFamily="34" charset="0"/>
                <a:ea typeface="Tahoma" panose="020B0604030504040204" pitchFamily="34" charset="0"/>
                <a:cs typeface="Times New Roman" panose="02020603050405020304" pitchFamily="18" charset="0"/>
              </a:rPr>
              <a:t>subtilis</a:t>
            </a:r>
            <a:r>
              <a:rPr lang="es-EC" i="1" dirty="0">
                <a:latin typeface="Calibri" panose="020F0502020204030204" pitchFamily="34" charset="0"/>
                <a:ea typeface="Tahoma" panose="020B0604030504040204" pitchFamily="34" charset="0"/>
                <a:cs typeface="Times New Roman" panose="02020603050405020304" pitchFamily="18" charset="0"/>
              </a:rPr>
              <a:t> </a:t>
            </a:r>
          </a:p>
          <a:p>
            <a:r>
              <a:rPr lang="es-EC" dirty="0">
                <a:latin typeface="Calibri" panose="020F0502020204030204" pitchFamily="34" charset="0"/>
                <a:ea typeface="Tahoma" panose="020B0604030504040204" pitchFamily="34" charset="0"/>
                <a:cs typeface="Times New Roman" panose="02020603050405020304" pitchFamily="18" charset="0"/>
              </a:rPr>
              <a:t>UFAB25</a:t>
            </a:r>
            <a:r>
              <a:rPr lang="es-EC" i="1" dirty="0">
                <a:latin typeface="Calibri" panose="020F0502020204030204" pitchFamily="34" charset="0"/>
                <a:ea typeface="Tahoma" panose="020B0604030504040204" pitchFamily="34" charset="0"/>
                <a:cs typeface="Times New Roman" panose="02020603050405020304" pitchFamily="18" charset="0"/>
              </a:rPr>
              <a:t> </a:t>
            </a:r>
          </a:p>
        </p:txBody>
      </p:sp>
      <p:sp>
        <p:nvSpPr>
          <p:cNvPr id="11" name="CuadroTexto 10">
            <a:extLst>
              <a:ext uri="{FF2B5EF4-FFF2-40B4-BE49-F238E27FC236}">
                <a16:creationId xmlns:a16="http://schemas.microsoft.com/office/drawing/2014/main" id="{A094E1A4-0E80-4CB8-8DBF-8A2115152F00}"/>
              </a:ext>
            </a:extLst>
          </p:cNvPr>
          <p:cNvSpPr txBox="1"/>
          <p:nvPr/>
        </p:nvSpPr>
        <p:spPr>
          <a:xfrm>
            <a:off x="4070997" y="5092964"/>
            <a:ext cx="1806905" cy="646331"/>
          </a:xfrm>
          <a:prstGeom prst="rect">
            <a:avLst/>
          </a:prstGeom>
          <a:noFill/>
        </p:spPr>
        <p:txBody>
          <a:bodyPr wrap="none" rtlCol="0">
            <a:spAutoFit/>
          </a:bodyPr>
          <a:lstStyle/>
          <a:p>
            <a:pPr marL="342900" indent="-342900">
              <a:buAutoNum type="alphaUcPeriod" startAt="2"/>
            </a:pPr>
            <a:r>
              <a:rPr lang="es-EC" i="1" dirty="0" err="1">
                <a:latin typeface="Calibri" panose="020F0502020204030204" pitchFamily="34" charset="0"/>
                <a:ea typeface="Tahoma" panose="020B0604030504040204" pitchFamily="34" charset="0"/>
                <a:cs typeface="Times New Roman" panose="02020603050405020304" pitchFamily="18" charset="0"/>
              </a:rPr>
              <a:t>licheniformis</a:t>
            </a:r>
            <a:r>
              <a:rPr lang="es-EC" i="1" dirty="0">
                <a:latin typeface="Calibri" panose="020F0502020204030204" pitchFamily="34" charset="0"/>
                <a:ea typeface="Tahoma" panose="020B0604030504040204" pitchFamily="34" charset="0"/>
                <a:cs typeface="Times New Roman" panose="02020603050405020304" pitchFamily="18" charset="0"/>
              </a:rPr>
              <a:t> </a:t>
            </a:r>
          </a:p>
          <a:p>
            <a:r>
              <a:rPr lang="es-EC" dirty="0">
                <a:latin typeface="Calibri" panose="020F0502020204030204" pitchFamily="34" charset="0"/>
                <a:ea typeface="Tahoma" panose="020B0604030504040204" pitchFamily="34" charset="0"/>
                <a:cs typeface="Times New Roman" panose="02020603050405020304" pitchFamily="18" charset="0"/>
              </a:rPr>
              <a:t>UFAB19</a:t>
            </a:r>
            <a:r>
              <a:rPr lang="es-EC" i="1" dirty="0">
                <a:latin typeface="Calibri" panose="020F0502020204030204" pitchFamily="34" charset="0"/>
                <a:ea typeface="Tahoma" panose="020B0604030504040204" pitchFamily="34" charset="0"/>
                <a:cs typeface="Times New Roman" panose="02020603050405020304" pitchFamily="18" charset="0"/>
              </a:rPr>
              <a:t> </a:t>
            </a:r>
          </a:p>
        </p:txBody>
      </p:sp>
      <p:graphicFrame>
        <p:nvGraphicFramePr>
          <p:cNvPr id="14" name="Tabla 13">
            <a:extLst>
              <a:ext uri="{FF2B5EF4-FFF2-40B4-BE49-F238E27FC236}">
                <a16:creationId xmlns:a16="http://schemas.microsoft.com/office/drawing/2014/main" id="{B6AD52AE-E79F-4400-B017-96E5F61042B6}"/>
              </a:ext>
            </a:extLst>
          </p:cNvPr>
          <p:cNvGraphicFramePr>
            <a:graphicFrameLocks noGrp="1"/>
          </p:cNvGraphicFramePr>
          <p:nvPr>
            <p:extLst>
              <p:ext uri="{D42A27DB-BD31-4B8C-83A1-F6EECF244321}">
                <p14:modId xmlns:p14="http://schemas.microsoft.com/office/powerpoint/2010/main" val="1802009367"/>
              </p:ext>
            </p:extLst>
          </p:nvPr>
        </p:nvGraphicFramePr>
        <p:xfrm>
          <a:off x="6516914" y="1795646"/>
          <a:ext cx="5510517" cy="3187949"/>
        </p:xfrm>
        <a:graphic>
          <a:graphicData uri="http://schemas.openxmlformats.org/drawingml/2006/table">
            <a:tbl>
              <a:tblPr firstRow="1" firstCol="1" bandRow="1">
                <a:tableStyleId>{9D7B26C5-4107-4FEC-AEDC-1716B250A1EF}</a:tableStyleId>
              </a:tblPr>
              <a:tblGrid>
                <a:gridCol w="1465943">
                  <a:extLst>
                    <a:ext uri="{9D8B030D-6E8A-4147-A177-3AD203B41FA5}">
                      <a16:colId xmlns:a16="http://schemas.microsoft.com/office/drawing/2014/main" val="1987262929"/>
                    </a:ext>
                  </a:extLst>
                </a:gridCol>
                <a:gridCol w="4044574">
                  <a:extLst>
                    <a:ext uri="{9D8B030D-6E8A-4147-A177-3AD203B41FA5}">
                      <a16:colId xmlns:a16="http://schemas.microsoft.com/office/drawing/2014/main" val="3239570036"/>
                    </a:ext>
                  </a:extLst>
                </a:gridCol>
              </a:tblGrid>
              <a:tr h="796987">
                <a:tc>
                  <a:txBody>
                    <a:bodyPr/>
                    <a:lstStyle/>
                    <a:p>
                      <a:r>
                        <a:rPr lang="es-EC" sz="2000" dirty="0">
                          <a:effectLst/>
                          <a:latin typeface="Calibri" panose="020F0502020204030204" pitchFamily="34" charset="0"/>
                        </a:rPr>
                        <a:t>Nivel de hemólisis</a:t>
                      </a:r>
                      <a:endParaRPr lang="es-EC" sz="2400" dirty="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s-EC" sz="2000" dirty="0">
                          <a:effectLst/>
                          <a:latin typeface="Calibri" panose="020F0502020204030204" pitchFamily="34" charset="0"/>
                        </a:rPr>
                        <a:t>Interpretación </a:t>
                      </a:r>
                      <a:endParaRPr lang="es-EC" sz="2400" dirty="0">
                        <a:effectLst/>
                        <a:latin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8768263"/>
                  </a:ext>
                </a:extLst>
              </a:tr>
              <a:tr h="398494">
                <a:tc>
                  <a:txBody>
                    <a:bodyPr/>
                    <a:lstStyle/>
                    <a:p>
                      <a:r>
                        <a:rPr lang="es-EC" sz="2000" dirty="0">
                          <a:effectLst/>
                          <a:latin typeface="Calibri" panose="020F0502020204030204" pitchFamily="34" charset="0"/>
                        </a:rPr>
                        <a:t>-</a:t>
                      </a:r>
                      <a:endParaRPr lang="es-EC" sz="2400" dirty="0">
                        <a:effectLst/>
                        <a:latin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s-EC" sz="2000" dirty="0">
                          <a:effectLst/>
                          <a:latin typeface="Calibri" panose="020F0502020204030204" pitchFamily="34" charset="0"/>
                        </a:rPr>
                        <a:t>No existe hemólisis</a:t>
                      </a:r>
                      <a:endParaRPr lang="es-EC" sz="2400" dirty="0">
                        <a:effectLst/>
                        <a:latin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1026624"/>
                  </a:ext>
                </a:extLst>
              </a:tr>
              <a:tr h="398494">
                <a:tc>
                  <a:txBody>
                    <a:bodyPr/>
                    <a:lstStyle/>
                    <a:p>
                      <a:r>
                        <a:rPr lang="es-EC" sz="2000" dirty="0">
                          <a:effectLst/>
                          <a:latin typeface="Calibri" panose="020F0502020204030204" pitchFamily="34" charset="0"/>
                        </a:rPr>
                        <a:t>+</a:t>
                      </a:r>
                      <a:endParaRPr lang="es-EC" sz="2400" dirty="0">
                        <a:effectLst/>
                        <a:latin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s-EC" sz="2000" dirty="0">
                          <a:effectLst/>
                          <a:latin typeface="Calibri" panose="020F0502020204030204" pitchFamily="34" charset="0"/>
                        </a:rPr>
                        <a:t>Hemólisis incompleta (zona verdosa)</a:t>
                      </a:r>
                      <a:endParaRPr lang="es-EC" sz="2400" dirty="0">
                        <a:effectLst/>
                        <a:latin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945269"/>
                  </a:ext>
                </a:extLst>
              </a:tr>
              <a:tr h="796987">
                <a:tc>
                  <a:txBody>
                    <a:bodyPr/>
                    <a:lstStyle/>
                    <a:p>
                      <a:r>
                        <a:rPr lang="es-EC" sz="2000">
                          <a:effectLst/>
                          <a:latin typeface="Calibri" panose="020F0502020204030204" pitchFamily="34" charset="0"/>
                        </a:rPr>
                        <a:t>++</a:t>
                      </a:r>
                      <a:endParaRPr lang="es-EC" sz="2400">
                        <a:effectLst/>
                        <a:latin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s-EC" sz="2000" dirty="0">
                          <a:effectLst/>
                          <a:latin typeface="Calibri" panose="020F0502020204030204" pitchFamily="34" charset="0"/>
                        </a:rPr>
                        <a:t>Hemólisis completa con un diámetro de lisis menor a 1 cm </a:t>
                      </a:r>
                      <a:endParaRPr lang="es-EC" sz="2400" dirty="0">
                        <a:effectLst/>
                        <a:latin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32683419"/>
                  </a:ext>
                </a:extLst>
              </a:tr>
              <a:tr h="796987">
                <a:tc>
                  <a:txBody>
                    <a:bodyPr/>
                    <a:lstStyle/>
                    <a:p>
                      <a:r>
                        <a:rPr lang="es-EC" sz="2000">
                          <a:effectLst/>
                          <a:latin typeface="Calibri" panose="020F0502020204030204" pitchFamily="34" charset="0"/>
                        </a:rPr>
                        <a:t>+++</a:t>
                      </a:r>
                      <a:endParaRPr lang="es-EC" sz="2400">
                        <a:effectLst/>
                        <a:latin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s-EC" sz="2000" dirty="0">
                          <a:effectLst/>
                          <a:latin typeface="Calibri" panose="020F0502020204030204" pitchFamily="34" charset="0"/>
                        </a:rPr>
                        <a:t>Hemólisis completa con un diámetro de lisis mayor o igual a 1 cm </a:t>
                      </a:r>
                      <a:endParaRPr lang="es-EC" sz="2400" dirty="0">
                        <a:effectLst/>
                        <a:latin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5679257"/>
                  </a:ext>
                </a:extLst>
              </a:tr>
            </a:tbl>
          </a:graphicData>
        </a:graphic>
      </p:graphicFrame>
    </p:spTree>
    <p:extLst>
      <p:ext uri="{BB962C8B-B14F-4D97-AF65-F5344CB8AC3E}">
        <p14:creationId xmlns:p14="http://schemas.microsoft.com/office/powerpoint/2010/main" val="3835150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B982AAFD-D60C-4EA0-945A-B2EFD9DB76C1}"/>
              </a:ext>
            </a:extLst>
          </p:cNvPr>
          <p:cNvSpPr/>
          <p:nvPr/>
        </p:nvSpPr>
        <p:spPr>
          <a:xfrm>
            <a:off x="146957" y="133532"/>
            <a:ext cx="2709460" cy="461665"/>
          </a:xfrm>
          <a:prstGeom prst="rect">
            <a:avLst/>
          </a:prstGeom>
        </p:spPr>
        <p:txBody>
          <a:bodyPr wrap="none">
            <a:spAutoFit/>
          </a:bodyPr>
          <a:lstStyle/>
          <a:p>
            <a:r>
              <a:rPr lang="es-EC" sz="2400" b="1" dirty="0">
                <a:latin typeface="Calibri" panose="020F0502020204030204" pitchFamily="34" charset="0"/>
              </a:rPr>
              <a:t>Tamizaje molecular </a:t>
            </a:r>
            <a:endParaRPr lang="es-EC" sz="3200" b="1" dirty="0">
              <a:latin typeface="Calibri" panose="020F0502020204030204" pitchFamily="34" charset="0"/>
              <a:cs typeface="Times New Roman" panose="02020603050405020304" pitchFamily="18" charset="0"/>
            </a:endParaRPr>
          </a:p>
        </p:txBody>
      </p:sp>
      <p:graphicFrame>
        <p:nvGraphicFramePr>
          <p:cNvPr id="13" name="Tabla 12">
            <a:extLst>
              <a:ext uri="{FF2B5EF4-FFF2-40B4-BE49-F238E27FC236}">
                <a16:creationId xmlns:a16="http://schemas.microsoft.com/office/drawing/2014/main" id="{D67A71CE-4AE9-4F47-87FA-F56947C6795F}"/>
              </a:ext>
            </a:extLst>
          </p:cNvPr>
          <p:cNvGraphicFramePr>
            <a:graphicFrameLocks noGrp="1"/>
          </p:cNvGraphicFramePr>
          <p:nvPr>
            <p:extLst>
              <p:ext uri="{D42A27DB-BD31-4B8C-83A1-F6EECF244321}">
                <p14:modId xmlns:p14="http://schemas.microsoft.com/office/powerpoint/2010/main" val="3423036083"/>
              </p:ext>
            </p:extLst>
          </p:nvPr>
        </p:nvGraphicFramePr>
        <p:xfrm>
          <a:off x="1501687" y="938524"/>
          <a:ext cx="9637487" cy="1835434"/>
        </p:xfrm>
        <a:graphic>
          <a:graphicData uri="http://schemas.openxmlformats.org/drawingml/2006/table">
            <a:tbl>
              <a:tblPr firstRow="1" firstCol="1" bandRow="1">
                <a:tableStyleId>{9D7B26C5-4107-4FEC-AEDC-1716B250A1EF}</a:tableStyleId>
              </a:tblPr>
              <a:tblGrid>
                <a:gridCol w="1846443">
                  <a:extLst>
                    <a:ext uri="{9D8B030D-6E8A-4147-A177-3AD203B41FA5}">
                      <a16:colId xmlns:a16="http://schemas.microsoft.com/office/drawing/2014/main" val="1763385931"/>
                    </a:ext>
                  </a:extLst>
                </a:gridCol>
                <a:gridCol w="956431">
                  <a:extLst>
                    <a:ext uri="{9D8B030D-6E8A-4147-A177-3AD203B41FA5}">
                      <a16:colId xmlns:a16="http://schemas.microsoft.com/office/drawing/2014/main" val="3565552717"/>
                    </a:ext>
                  </a:extLst>
                </a:gridCol>
                <a:gridCol w="2400139">
                  <a:extLst>
                    <a:ext uri="{9D8B030D-6E8A-4147-A177-3AD203B41FA5}">
                      <a16:colId xmlns:a16="http://schemas.microsoft.com/office/drawing/2014/main" val="1758360180"/>
                    </a:ext>
                  </a:extLst>
                </a:gridCol>
                <a:gridCol w="821410">
                  <a:extLst>
                    <a:ext uri="{9D8B030D-6E8A-4147-A177-3AD203B41FA5}">
                      <a16:colId xmlns:a16="http://schemas.microsoft.com/office/drawing/2014/main" val="770279747"/>
                    </a:ext>
                  </a:extLst>
                </a:gridCol>
                <a:gridCol w="1279243">
                  <a:extLst>
                    <a:ext uri="{9D8B030D-6E8A-4147-A177-3AD203B41FA5}">
                      <a16:colId xmlns:a16="http://schemas.microsoft.com/office/drawing/2014/main" val="1115066607"/>
                    </a:ext>
                  </a:extLst>
                </a:gridCol>
                <a:gridCol w="2333821">
                  <a:extLst>
                    <a:ext uri="{9D8B030D-6E8A-4147-A177-3AD203B41FA5}">
                      <a16:colId xmlns:a16="http://schemas.microsoft.com/office/drawing/2014/main" val="1468506210"/>
                    </a:ext>
                  </a:extLst>
                </a:gridCol>
              </a:tblGrid>
              <a:tr h="588802">
                <a:tc>
                  <a:txBody>
                    <a:bodyPr/>
                    <a:lstStyle/>
                    <a:p>
                      <a:pPr algn="ctr">
                        <a:lnSpc>
                          <a:spcPct val="107000"/>
                        </a:lnSpc>
                        <a:spcAft>
                          <a:spcPts val="0"/>
                        </a:spcAft>
                      </a:pPr>
                      <a:r>
                        <a:rPr lang="es-EC" sz="1800" b="1" dirty="0" err="1">
                          <a:effectLst/>
                          <a:latin typeface="Calibri" panose="020F0502020204030204" pitchFamily="34" charset="0"/>
                        </a:rPr>
                        <a:t>Lipopéptidos</a:t>
                      </a:r>
                      <a:endParaRPr lang="es-EC"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C" sz="1800" b="1" dirty="0">
                          <a:effectLst/>
                          <a:latin typeface="Calibri" panose="020F0502020204030204" pitchFamily="34" charset="0"/>
                        </a:rPr>
                        <a:t>Gen</a:t>
                      </a:r>
                      <a:endParaRPr lang="es-EC"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C" sz="1800" b="1" dirty="0">
                          <a:effectLst/>
                          <a:latin typeface="Calibri" panose="020F0502020204030204" pitchFamily="34" charset="0"/>
                        </a:rPr>
                        <a:t>Primer</a:t>
                      </a:r>
                      <a:endParaRPr lang="es-EC"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C" sz="1800" b="1" dirty="0" err="1">
                          <a:effectLst/>
                          <a:latin typeface="Calibri" panose="020F0502020204030204" pitchFamily="34" charset="0"/>
                        </a:rPr>
                        <a:t>bp</a:t>
                      </a:r>
                      <a:endParaRPr lang="es-EC"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C" sz="1800" b="1" dirty="0">
                          <a:effectLst/>
                          <a:latin typeface="Calibri" panose="020F0502020204030204" pitchFamily="34" charset="0"/>
                        </a:rPr>
                        <a:t>T. </a:t>
                      </a:r>
                      <a:r>
                        <a:rPr lang="es-EC" sz="1800" b="1" dirty="0" err="1">
                          <a:effectLst/>
                          <a:latin typeface="Calibri" panose="020F0502020204030204" pitchFamily="34" charset="0"/>
                        </a:rPr>
                        <a:t>annealing</a:t>
                      </a:r>
                      <a:endParaRPr lang="es-EC"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C" sz="1800" b="1" dirty="0">
                          <a:effectLst/>
                          <a:latin typeface="Calibri" panose="020F0502020204030204" pitchFamily="34" charset="0"/>
                        </a:rPr>
                        <a:t>Referencia</a:t>
                      </a:r>
                      <a:endParaRPr lang="es-EC"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610248080"/>
                  </a:ext>
                </a:extLst>
              </a:tr>
              <a:tr h="151167">
                <a:tc rowSpan="4">
                  <a:txBody>
                    <a:bodyPr/>
                    <a:lstStyle/>
                    <a:p>
                      <a:pPr algn="ctr">
                        <a:lnSpc>
                          <a:spcPct val="107000"/>
                        </a:lnSpc>
                        <a:spcAft>
                          <a:spcPts val="0"/>
                        </a:spcAft>
                      </a:pPr>
                      <a:r>
                        <a:rPr lang="es-EC" sz="1800" b="0" dirty="0" err="1">
                          <a:effectLst/>
                          <a:latin typeface="Calibri" panose="020F0502020204030204" pitchFamily="34" charset="0"/>
                        </a:rPr>
                        <a:t>Surfactina</a:t>
                      </a:r>
                      <a:endParaRPr lang="es-EC"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rowSpan="2">
                  <a:txBody>
                    <a:bodyPr/>
                    <a:lstStyle/>
                    <a:p>
                      <a:pPr algn="l">
                        <a:lnSpc>
                          <a:spcPct val="107000"/>
                        </a:lnSpc>
                        <a:spcAft>
                          <a:spcPts val="0"/>
                        </a:spcAft>
                      </a:pPr>
                      <a:r>
                        <a:rPr lang="es-EC" sz="1800" dirty="0" err="1">
                          <a:effectLst/>
                          <a:latin typeface="Calibri" panose="020F0502020204030204" pitchFamily="34" charset="0"/>
                        </a:rPr>
                        <a:t>sfp</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algn="l">
                        <a:lnSpc>
                          <a:spcPct val="107000"/>
                        </a:lnSpc>
                        <a:spcAft>
                          <a:spcPts val="0"/>
                        </a:spcAft>
                      </a:pPr>
                      <a:r>
                        <a:rPr lang="es-EC" sz="1000" dirty="0">
                          <a:effectLst/>
                          <a:latin typeface="Calibri" panose="020F0502020204030204" pitchFamily="34" charset="0"/>
                        </a:rPr>
                        <a:t>F-5' ATGAAGATTTACGGAATTTA 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rowSpan="2">
                  <a:txBody>
                    <a:bodyPr/>
                    <a:lstStyle/>
                    <a:p>
                      <a:pPr algn="l">
                        <a:lnSpc>
                          <a:spcPct val="107000"/>
                        </a:lnSpc>
                        <a:spcAft>
                          <a:spcPts val="0"/>
                        </a:spcAft>
                      </a:pPr>
                      <a:r>
                        <a:rPr lang="es-EC" sz="1800" dirty="0">
                          <a:effectLst/>
                          <a:latin typeface="Calibri" panose="020F0502020204030204" pitchFamily="34" charset="0"/>
                        </a:rPr>
                        <a:t>675</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rowSpan="2">
                  <a:txBody>
                    <a:bodyPr/>
                    <a:lstStyle/>
                    <a:p>
                      <a:pPr algn="l">
                        <a:lnSpc>
                          <a:spcPct val="107000"/>
                        </a:lnSpc>
                        <a:spcAft>
                          <a:spcPts val="0"/>
                        </a:spcAft>
                      </a:pPr>
                      <a:r>
                        <a:rPr lang="es-EC" sz="1800" dirty="0">
                          <a:effectLst/>
                          <a:latin typeface="Calibri" panose="020F0502020204030204" pitchFamily="34" charset="0"/>
                        </a:rPr>
                        <a:t>46 </a:t>
                      </a:r>
                      <a:r>
                        <a:rPr lang="es-EC" sz="1800" dirty="0" err="1">
                          <a:effectLst/>
                          <a:latin typeface="Calibri" panose="020F0502020204030204" pitchFamily="34" charset="0"/>
                        </a:rPr>
                        <a:t>ºC</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rowSpan="2">
                  <a:txBody>
                    <a:bodyPr/>
                    <a:lstStyle/>
                    <a:p>
                      <a:pPr algn="l">
                        <a:lnSpc>
                          <a:spcPct val="107000"/>
                        </a:lnSpc>
                        <a:spcAft>
                          <a:spcPts val="0"/>
                        </a:spcAft>
                      </a:pPr>
                      <a:r>
                        <a:rPr lang="es-EC" sz="1800" dirty="0" err="1">
                          <a:effectLst/>
                          <a:latin typeface="Calibri" panose="020F0502020204030204" pitchFamily="34" charset="0"/>
                        </a:rPr>
                        <a:t>Hsieh</a:t>
                      </a:r>
                      <a:r>
                        <a:rPr lang="es-EC" sz="1800" dirty="0">
                          <a:effectLst/>
                          <a:latin typeface="Calibri" panose="020F0502020204030204" pitchFamily="34" charset="0"/>
                        </a:rPr>
                        <a:t> et al. (2004)</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977869624"/>
                  </a:ext>
                </a:extLst>
              </a:tr>
              <a:tr h="151167">
                <a:tc vMerge="1">
                  <a:txBody>
                    <a:bodyPr/>
                    <a:lstStyle/>
                    <a:p>
                      <a:endParaRPr lang="es-EC"/>
                    </a:p>
                  </a:txBody>
                  <a:tcPr/>
                </a:tc>
                <a:tc vMerge="1">
                  <a:txBody>
                    <a:bodyPr/>
                    <a:lstStyle/>
                    <a:p>
                      <a:endParaRPr lang="es-EC"/>
                    </a:p>
                  </a:txBody>
                  <a:tcPr/>
                </a:tc>
                <a:tc>
                  <a:txBody>
                    <a:bodyPr/>
                    <a:lstStyle/>
                    <a:p>
                      <a:pPr algn="l">
                        <a:lnSpc>
                          <a:spcPct val="107000"/>
                        </a:lnSpc>
                        <a:spcAft>
                          <a:spcPts val="0"/>
                        </a:spcAft>
                      </a:pPr>
                      <a:r>
                        <a:rPr lang="es-EC" sz="1000" dirty="0">
                          <a:effectLst/>
                          <a:latin typeface="Calibri" panose="020F0502020204030204" pitchFamily="34" charset="0"/>
                        </a:rPr>
                        <a:t>R-5' TTATAAAAGCTCTTCGTACG 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1369755"/>
                  </a:ext>
                </a:extLst>
              </a:tr>
              <a:tr h="151167">
                <a:tc vMerge="1">
                  <a:txBody>
                    <a:bodyPr/>
                    <a:lstStyle/>
                    <a:p>
                      <a:endParaRPr lang="es-EC"/>
                    </a:p>
                  </a:txBody>
                  <a:tcPr/>
                </a:tc>
                <a:tc rowSpan="2">
                  <a:txBody>
                    <a:bodyPr/>
                    <a:lstStyle/>
                    <a:p>
                      <a:pPr algn="l">
                        <a:lnSpc>
                          <a:spcPct val="107000"/>
                        </a:lnSpc>
                        <a:spcAft>
                          <a:spcPts val="0"/>
                        </a:spcAft>
                      </a:pPr>
                      <a:r>
                        <a:rPr lang="es-EC" sz="1800" dirty="0" err="1">
                          <a:effectLst/>
                          <a:latin typeface="Calibri" panose="020F0502020204030204" pitchFamily="34" charset="0"/>
                        </a:rPr>
                        <a:t>srf</a:t>
                      </a:r>
                      <a:r>
                        <a:rPr lang="es-EC" sz="1800" dirty="0">
                          <a:effectLst/>
                          <a:latin typeface="Calibri" panose="020F0502020204030204" pitchFamily="34" charset="0"/>
                        </a:rPr>
                        <a:t>-AA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000" dirty="0">
                          <a:effectLst/>
                          <a:latin typeface="Calibri" panose="020F0502020204030204" pitchFamily="34" charset="0"/>
                        </a:rPr>
                        <a:t>F-5' TCGGGACAGGAAGACATCAT 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rowSpan="2">
                  <a:txBody>
                    <a:bodyPr/>
                    <a:lstStyle/>
                    <a:p>
                      <a:pPr algn="l">
                        <a:lnSpc>
                          <a:spcPct val="107000"/>
                        </a:lnSpc>
                        <a:spcAft>
                          <a:spcPts val="0"/>
                        </a:spcAft>
                      </a:pPr>
                      <a:r>
                        <a:rPr lang="es-EC" sz="1800" dirty="0">
                          <a:effectLst/>
                          <a:latin typeface="Calibri" panose="020F0502020204030204" pitchFamily="34" charset="0"/>
                        </a:rPr>
                        <a:t>200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rowSpan="2">
                  <a:txBody>
                    <a:bodyPr/>
                    <a:lstStyle/>
                    <a:p>
                      <a:pPr algn="l">
                        <a:lnSpc>
                          <a:spcPct val="107000"/>
                        </a:lnSpc>
                        <a:spcAft>
                          <a:spcPts val="0"/>
                        </a:spcAft>
                      </a:pPr>
                      <a:r>
                        <a:rPr lang="es-EC" sz="1800" dirty="0">
                          <a:effectLst/>
                          <a:latin typeface="Calibri" panose="020F0502020204030204" pitchFamily="34" charset="0"/>
                        </a:rPr>
                        <a:t>55 </a:t>
                      </a:r>
                      <a:r>
                        <a:rPr lang="es-EC" sz="1800" dirty="0" err="1">
                          <a:effectLst/>
                          <a:latin typeface="Calibri" panose="020F0502020204030204" pitchFamily="34" charset="0"/>
                        </a:rPr>
                        <a:t>ºC</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rowSpan="2">
                  <a:txBody>
                    <a:bodyPr/>
                    <a:lstStyle/>
                    <a:p>
                      <a:pPr algn="l">
                        <a:lnSpc>
                          <a:spcPct val="107000"/>
                        </a:lnSpc>
                        <a:spcAft>
                          <a:spcPts val="0"/>
                        </a:spcAft>
                      </a:pPr>
                      <a:r>
                        <a:rPr lang="es-EC" sz="1800" dirty="0">
                          <a:effectLst/>
                          <a:latin typeface="Calibri" panose="020F0502020204030204" pitchFamily="34" charset="0"/>
                        </a:rPr>
                        <a:t>Chung et al. (2008)</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897563"/>
                  </a:ext>
                </a:extLst>
              </a:tr>
              <a:tr h="151167">
                <a:tc vMerge="1">
                  <a:txBody>
                    <a:bodyPr/>
                    <a:lstStyle/>
                    <a:p>
                      <a:endParaRPr lang="es-EC"/>
                    </a:p>
                  </a:txBody>
                  <a:tcPr/>
                </a:tc>
                <a:tc vMerge="1">
                  <a:txBody>
                    <a:bodyPr/>
                    <a:lstStyle/>
                    <a:p>
                      <a:endParaRPr lang="es-EC"/>
                    </a:p>
                  </a:txBody>
                  <a:tcPr/>
                </a:tc>
                <a:tc>
                  <a:txBody>
                    <a:bodyPr/>
                    <a:lstStyle/>
                    <a:p>
                      <a:pPr algn="l">
                        <a:lnSpc>
                          <a:spcPct val="107000"/>
                        </a:lnSpc>
                        <a:spcAft>
                          <a:spcPts val="0"/>
                        </a:spcAft>
                      </a:pPr>
                      <a:r>
                        <a:rPr lang="es-EC" sz="1000" dirty="0">
                          <a:effectLst/>
                          <a:latin typeface="Calibri" panose="020F0502020204030204" pitchFamily="34" charset="0"/>
                        </a:rPr>
                        <a:t>R-5' CCACTCAAACGGATAATCCTGA 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92206133"/>
                  </a:ext>
                </a:extLst>
              </a:tr>
              <a:tr h="151167">
                <a:tc rowSpan="2">
                  <a:txBody>
                    <a:bodyPr/>
                    <a:lstStyle/>
                    <a:p>
                      <a:pPr algn="ctr">
                        <a:lnSpc>
                          <a:spcPct val="107000"/>
                        </a:lnSpc>
                        <a:spcAft>
                          <a:spcPts val="0"/>
                        </a:spcAft>
                      </a:pPr>
                      <a:r>
                        <a:rPr lang="es-EC" sz="1800" b="0" dirty="0" err="1">
                          <a:effectLst/>
                          <a:latin typeface="Calibri" panose="020F0502020204030204" pitchFamily="34" charset="0"/>
                        </a:rPr>
                        <a:t>Fengicina</a:t>
                      </a:r>
                      <a:endParaRPr lang="es-EC"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l">
                        <a:lnSpc>
                          <a:spcPct val="107000"/>
                        </a:lnSpc>
                        <a:spcAft>
                          <a:spcPts val="0"/>
                        </a:spcAft>
                      </a:pPr>
                      <a:r>
                        <a:rPr lang="es-EC" sz="1800" dirty="0" err="1">
                          <a:effectLst/>
                          <a:latin typeface="Calibri" panose="020F0502020204030204" pitchFamily="34" charset="0"/>
                        </a:rPr>
                        <a:t>fenB</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000" dirty="0">
                          <a:effectLst/>
                          <a:latin typeface="Calibri" panose="020F0502020204030204" pitchFamily="34" charset="0"/>
                        </a:rPr>
                        <a:t>F-5' CCTGGAGAAAGAATATACCGTACCY 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rowSpan="2">
                  <a:txBody>
                    <a:bodyPr/>
                    <a:lstStyle/>
                    <a:p>
                      <a:pPr algn="l">
                        <a:lnSpc>
                          <a:spcPct val="107000"/>
                        </a:lnSpc>
                        <a:spcAft>
                          <a:spcPts val="0"/>
                        </a:spcAft>
                      </a:pPr>
                      <a:r>
                        <a:rPr lang="es-EC" sz="1800" dirty="0">
                          <a:effectLst/>
                          <a:latin typeface="Calibri" panose="020F0502020204030204" pitchFamily="34" charset="0"/>
                        </a:rPr>
                        <a:t>670</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l">
                        <a:lnSpc>
                          <a:spcPct val="107000"/>
                        </a:lnSpc>
                        <a:spcAft>
                          <a:spcPts val="0"/>
                        </a:spcAft>
                      </a:pPr>
                      <a:r>
                        <a:rPr lang="es-EC" sz="1800" dirty="0">
                          <a:effectLst/>
                          <a:latin typeface="Calibri" panose="020F0502020204030204" pitchFamily="34" charset="0"/>
                        </a:rPr>
                        <a:t>57 </a:t>
                      </a:r>
                      <a:r>
                        <a:rPr lang="es-EC" sz="1800" dirty="0" err="1">
                          <a:effectLst/>
                          <a:latin typeface="Calibri" panose="020F0502020204030204" pitchFamily="34" charset="0"/>
                        </a:rPr>
                        <a:t>ºC</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gn="l">
                        <a:lnSpc>
                          <a:spcPct val="107000"/>
                        </a:lnSpc>
                        <a:spcAft>
                          <a:spcPts val="0"/>
                        </a:spcAft>
                      </a:pPr>
                      <a:r>
                        <a:rPr lang="es-EC" sz="1800" dirty="0">
                          <a:effectLst/>
                          <a:latin typeface="Calibri" panose="020F0502020204030204" pitchFamily="34" charset="0"/>
                        </a:rPr>
                        <a:t>Chung et al. (2008)</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6836462"/>
                  </a:ext>
                </a:extLst>
              </a:tr>
              <a:tr h="151167">
                <a:tc vMerge="1">
                  <a:txBody>
                    <a:bodyPr/>
                    <a:lstStyle/>
                    <a:p>
                      <a:endParaRPr lang="es-EC"/>
                    </a:p>
                  </a:txBody>
                  <a:tcPr/>
                </a:tc>
                <a:tc vMerge="1">
                  <a:txBody>
                    <a:bodyPr/>
                    <a:lstStyle/>
                    <a:p>
                      <a:endParaRPr lang="es-EC"/>
                    </a:p>
                  </a:txBody>
                  <a:tcPr/>
                </a:tc>
                <a:tc>
                  <a:txBody>
                    <a:bodyPr/>
                    <a:lstStyle/>
                    <a:p>
                      <a:pPr algn="l">
                        <a:lnSpc>
                          <a:spcPct val="107000"/>
                        </a:lnSpc>
                        <a:spcAft>
                          <a:spcPts val="0"/>
                        </a:spcAft>
                      </a:pPr>
                      <a:r>
                        <a:rPr lang="en-US" sz="1000" dirty="0">
                          <a:effectLst/>
                          <a:latin typeface="Calibri" panose="020F0502020204030204" pitchFamily="34" charset="0"/>
                        </a:rPr>
                        <a:t>R-5' GCTGGTTCAGTT KGATCACAT 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solidFill>
                      <a:schemeClr val="bg1"/>
                    </a:solidFill>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67311826"/>
                  </a:ext>
                </a:extLst>
              </a:tr>
              <a:tr h="151167">
                <a:tc rowSpan="2">
                  <a:txBody>
                    <a:bodyPr/>
                    <a:lstStyle/>
                    <a:p>
                      <a:pPr algn="ctr">
                        <a:lnSpc>
                          <a:spcPct val="107000"/>
                        </a:lnSpc>
                        <a:spcAft>
                          <a:spcPts val="0"/>
                        </a:spcAft>
                      </a:pPr>
                      <a:r>
                        <a:rPr lang="es-EC" sz="1800" b="0" dirty="0" err="1">
                          <a:effectLst/>
                          <a:latin typeface="Calibri" panose="020F0502020204030204" pitchFamily="34" charset="0"/>
                        </a:rPr>
                        <a:t>Lichenisina</a:t>
                      </a:r>
                      <a:endParaRPr lang="es-EC"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rowSpan="2">
                  <a:txBody>
                    <a:bodyPr/>
                    <a:lstStyle/>
                    <a:p>
                      <a:pPr algn="l">
                        <a:lnSpc>
                          <a:spcPct val="107000"/>
                        </a:lnSpc>
                        <a:spcAft>
                          <a:spcPts val="0"/>
                        </a:spcAft>
                      </a:pPr>
                      <a:r>
                        <a:rPr lang="es-EC" sz="1800" dirty="0" err="1">
                          <a:effectLst/>
                          <a:latin typeface="Calibri" panose="020F0502020204030204" pitchFamily="34" charset="0"/>
                        </a:rPr>
                        <a:t>Lich</a:t>
                      </a:r>
                      <a:r>
                        <a:rPr lang="es-EC" sz="1800" dirty="0">
                          <a:effectLst/>
                          <a:latin typeface="Calibri" panose="020F0502020204030204" pitchFamily="34" charset="0"/>
                        </a:rPr>
                        <a:t>-AA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l">
                        <a:lnSpc>
                          <a:spcPct val="107000"/>
                        </a:lnSpc>
                        <a:spcAft>
                          <a:spcPts val="0"/>
                        </a:spcAft>
                      </a:pPr>
                      <a:r>
                        <a:rPr lang="es-EC" sz="1000" dirty="0">
                          <a:effectLst/>
                          <a:latin typeface="Calibri" panose="020F0502020204030204" pitchFamily="34" charset="0"/>
                        </a:rPr>
                        <a:t>F-5′ ACTGAAGCGATTCGCAAGTT 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solidFill>
                      <a:schemeClr val="bg1"/>
                    </a:solidFill>
                  </a:tcPr>
                </a:tc>
                <a:tc rowSpan="2">
                  <a:txBody>
                    <a:bodyPr/>
                    <a:lstStyle/>
                    <a:p>
                      <a:pPr algn="l">
                        <a:lnSpc>
                          <a:spcPct val="107000"/>
                        </a:lnSpc>
                        <a:spcAft>
                          <a:spcPts val="0"/>
                        </a:spcAft>
                      </a:pPr>
                      <a:r>
                        <a:rPr lang="es-EC" sz="1800" dirty="0">
                          <a:effectLst/>
                          <a:latin typeface="Calibri" panose="020F0502020204030204" pitchFamily="34" charset="0"/>
                        </a:rPr>
                        <a:t>472</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rowSpan="2">
                  <a:txBody>
                    <a:bodyPr/>
                    <a:lstStyle/>
                    <a:p>
                      <a:pPr algn="l">
                        <a:lnSpc>
                          <a:spcPct val="107000"/>
                        </a:lnSpc>
                        <a:spcAft>
                          <a:spcPts val="0"/>
                        </a:spcAft>
                      </a:pPr>
                      <a:r>
                        <a:rPr lang="es-EC" sz="1800" dirty="0">
                          <a:effectLst/>
                          <a:latin typeface="Calibri" panose="020F0502020204030204" pitchFamily="34" charset="0"/>
                        </a:rPr>
                        <a:t>56,5 </a:t>
                      </a:r>
                      <a:r>
                        <a:rPr lang="es-EC" sz="1800" dirty="0" err="1">
                          <a:effectLst/>
                          <a:latin typeface="Calibri" panose="020F0502020204030204" pitchFamily="34" charset="0"/>
                        </a:rPr>
                        <a:t>ºC</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rowSpan="2">
                  <a:txBody>
                    <a:bodyPr/>
                    <a:lstStyle/>
                    <a:p>
                      <a:pPr algn="l">
                        <a:lnSpc>
                          <a:spcPct val="107000"/>
                        </a:lnSpc>
                        <a:spcAft>
                          <a:spcPts val="0"/>
                        </a:spcAft>
                      </a:pPr>
                      <a:r>
                        <a:rPr lang="es-EC" sz="1800" dirty="0" err="1">
                          <a:effectLst/>
                          <a:latin typeface="Calibri" panose="020F0502020204030204" pitchFamily="34" charset="0"/>
                        </a:rPr>
                        <a:t>Madslien</a:t>
                      </a:r>
                      <a:r>
                        <a:rPr lang="es-EC" sz="1800" dirty="0">
                          <a:effectLst/>
                          <a:latin typeface="Calibri" panose="020F0502020204030204" pitchFamily="34" charset="0"/>
                        </a:rPr>
                        <a:t> et al. (2013)</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310650718"/>
                  </a:ext>
                </a:extLst>
              </a:tr>
              <a:tr h="143859">
                <a:tc vMerge="1">
                  <a:txBody>
                    <a:bodyPr/>
                    <a:lstStyle/>
                    <a:p>
                      <a:endParaRPr lang="es-EC"/>
                    </a:p>
                  </a:txBody>
                  <a:tcPr/>
                </a:tc>
                <a:tc vMerge="1">
                  <a:txBody>
                    <a:bodyPr/>
                    <a:lstStyle/>
                    <a:p>
                      <a:endParaRPr lang="es-EC"/>
                    </a:p>
                  </a:txBody>
                  <a:tcPr/>
                </a:tc>
                <a:tc>
                  <a:txBody>
                    <a:bodyPr/>
                    <a:lstStyle/>
                    <a:p>
                      <a:pPr algn="l">
                        <a:lnSpc>
                          <a:spcPct val="107000"/>
                        </a:lnSpc>
                        <a:spcAft>
                          <a:spcPts val="0"/>
                        </a:spcAft>
                      </a:pPr>
                      <a:r>
                        <a:rPr lang="es-EC" sz="1000" dirty="0">
                          <a:effectLst/>
                          <a:latin typeface="Calibri" panose="020F0502020204030204" pitchFamily="34" charset="0"/>
                        </a:rPr>
                        <a:t>R- 5' TCGCTTCATATTGTGCGTTC 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529795306"/>
                  </a:ext>
                </a:extLst>
              </a:tr>
            </a:tbl>
          </a:graphicData>
        </a:graphic>
      </p:graphicFrame>
      <p:pic>
        <p:nvPicPr>
          <p:cNvPr id="53" name="Picture 3" descr="C:\Users\tpaez\Pictures\IMAGENES ESPE\LOGO UNIVERSIDAD FUERZAS ARMADAS.jpg">
            <a:extLst>
              <a:ext uri="{FF2B5EF4-FFF2-40B4-BE49-F238E27FC236}">
                <a16:creationId xmlns:a16="http://schemas.microsoft.com/office/drawing/2014/main" id="{9243D84E-DDBA-411A-93E2-F1BBC93BD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7302" y="5877797"/>
            <a:ext cx="3020129"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o 8"/>
          <p:cNvGrpSpPr/>
          <p:nvPr/>
        </p:nvGrpSpPr>
        <p:grpSpPr>
          <a:xfrm>
            <a:off x="2571844" y="3117285"/>
            <a:ext cx="6435458" cy="2935663"/>
            <a:chOff x="5996667" y="2935061"/>
            <a:chExt cx="6180773" cy="2512358"/>
          </a:xfrm>
        </p:grpSpPr>
        <p:pic>
          <p:nvPicPr>
            <p:cNvPr id="2" name="Imagen 1">
              <a:extLst>
                <a:ext uri="{FF2B5EF4-FFF2-40B4-BE49-F238E27FC236}">
                  <a16:creationId xmlns:a16="http://schemas.microsoft.com/office/drawing/2014/main" id="{7BE16F8C-165A-4917-B511-CCFD2B4112F4}"/>
                </a:ext>
              </a:extLst>
            </p:cNvPr>
            <p:cNvPicPr>
              <a:picLocks noChangeAspect="1"/>
            </p:cNvPicPr>
            <p:nvPr/>
          </p:nvPicPr>
          <p:blipFill>
            <a:blip r:embed="rId4"/>
            <a:stretch>
              <a:fillRect/>
            </a:stretch>
          </p:blipFill>
          <p:spPr>
            <a:xfrm>
              <a:off x="6096000" y="2935061"/>
              <a:ext cx="5899785" cy="1710214"/>
            </a:xfrm>
            <a:prstGeom prst="rect">
              <a:avLst/>
            </a:prstGeom>
          </p:spPr>
        </p:pic>
        <p:pic>
          <p:nvPicPr>
            <p:cNvPr id="3" name="Imagen 2">
              <a:extLst>
                <a:ext uri="{FF2B5EF4-FFF2-40B4-BE49-F238E27FC236}">
                  <a16:creationId xmlns:a16="http://schemas.microsoft.com/office/drawing/2014/main" id="{2E84D96A-00FA-451B-B1A9-DD2D984D3628}"/>
                </a:ext>
              </a:extLst>
            </p:cNvPr>
            <p:cNvPicPr>
              <a:picLocks noChangeAspect="1"/>
            </p:cNvPicPr>
            <p:nvPr/>
          </p:nvPicPr>
          <p:blipFill>
            <a:blip r:embed="rId5"/>
            <a:stretch>
              <a:fillRect/>
            </a:stretch>
          </p:blipFill>
          <p:spPr>
            <a:xfrm>
              <a:off x="5996667" y="4658749"/>
              <a:ext cx="6180773" cy="788670"/>
            </a:xfrm>
            <a:prstGeom prst="rect">
              <a:avLst/>
            </a:prstGeom>
          </p:spPr>
        </p:pic>
      </p:grpSp>
    </p:spTree>
    <p:extLst>
      <p:ext uri="{BB962C8B-B14F-4D97-AF65-F5344CB8AC3E}">
        <p14:creationId xmlns:p14="http://schemas.microsoft.com/office/powerpoint/2010/main" val="198844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982AAFD-D60C-4EA0-945A-B2EFD9DB76C1}"/>
              </a:ext>
            </a:extLst>
          </p:cNvPr>
          <p:cNvSpPr/>
          <p:nvPr/>
        </p:nvSpPr>
        <p:spPr>
          <a:xfrm>
            <a:off x="146957" y="133532"/>
            <a:ext cx="2709460" cy="461665"/>
          </a:xfrm>
          <a:prstGeom prst="rect">
            <a:avLst/>
          </a:prstGeom>
        </p:spPr>
        <p:txBody>
          <a:bodyPr wrap="none">
            <a:spAutoFit/>
          </a:bodyPr>
          <a:lstStyle/>
          <a:p>
            <a:r>
              <a:rPr lang="es-EC" sz="2400" b="1" dirty="0">
                <a:latin typeface="Calibri" panose="020F0502020204030204" pitchFamily="34" charset="0"/>
              </a:rPr>
              <a:t>Tamizaje molecular </a:t>
            </a:r>
            <a:endParaRPr lang="es-EC" sz="3200" b="1" dirty="0">
              <a:latin typeface="Calibri" panose="020F0502020204030204" pitchFamily="34" charset="0"/>
              <a:cs typeface="Times New Roman" panose="02020603050405020304" pitchFamily="18" charset="0"/>
            </a:endParaRPr>
          </a:p>
        </p:txBody>
      </p:sp>
      <p:pic>
        <p:nvPicPr>
          <p:cNvPr id="5" name="Picture 6" descr="Resultado de imagen para electrophoresis">
            <a:extLst>
              <a:ext uri="{FF2B5EF4-FFF2-40B4-BE49-F238E27FC236}">
                <a16:creationId xmlns:a16="http://schemas.microsoft.com/office/drawing/2014/main" id="{2920A8B9-6D07-4351-92B9-B5B5CB5EEF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8545" y="604035"/>
            <a:ext cx="2536508" cy="2067916"/>
          </a:xfrm>
          <a:prstGeom prst="roundRect">
            <a:avLst/>
          </a:prstGeom>
          <a:noFill/>
          <a:extLst>
            <a:ext uri="{909E8E84-426E-40DD-AFC4-6F175D3DCCD1}">
              <a14:hiddenFill xmlns:a14="http://schemas.microsoft.com/office/drawing/2010/main">
                <a:solidFill>
                  <a:srgbClr val="FFFFFF"/>
                </a:solidFill>
              </a14:hiddenFill>
            </a:ext>
          </a:extLst>
        </p:spPr>
      </p:pic>
      <p:pic>
        <p:nvPicPr>
          <p:cNvPr id="6" name="Picture 10" descr="Resultado de imagen para PCR">
            <a:extLst>
              <a:ext uri="{FF2B5EF4-FFF2-40B4-BE49-F238E27FC236}">
                <a16:creationId xmlns:a16="http://schemas.microsoft.com/office/drawing/2014/main" id="{28720514-FEF3-4C28-A077-ABCA21899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191" y="943898"/>
            <a:ext cx="3774433" cy="1728053"/>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3402C36E-2E66-4AC8-823A-B28692D413F8}"/>
              </a:ext>
            </a:extLst>
          </p:cNvPr>
          <p:cNvPicPr>
            <a:picLocks noChangeAspect="1"/>
          </p:cNvPicPr>
          <p:nvPr/>
        </p:nvPicPr>
        <p:blipFill>
          <a:blip r:embed="rId4"/>
          <a:stretch>
            <a:fillRect/>
          </a:stretch>
        </p:blipFill>
        <p:spPr>
          <a:xfrm>
            <a:off x="8761032" y="3559318"/>
            <a:ext cx="2911533" cy="1556779"/>
          </a:xfrm>
          <a:prstGeom prst="rect">
            <a:avLst/>
          </a:prstGeom>
        </p:spPr>
      </p:pic>
      <p:pic>
        <p:nvPicPr>
          <p:cNvPr id="10" name="Picture 4" descr="Resultado de imagen para geneious logo">
            <a:extLst>
              <a:ext uri="{FF2B5EF4-FFF2-40B4-BE49-F238E27FC236}">
                <a16:creationId xmlns:a16="http://schemas.microsoft.com/office/drawing/2014/main" id="{C4E568F9-A258-45C7-A75F-1F72E07BEE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8375" y="3559318"/>
            <a:ext cx="2354064" cy="12534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sultado de imagen para Blast NCBI">
            <a:extLst>
              <a:ext uri="{FF2B5EF4-FFF2-40B4-BE49-F238E27FC236}">
                <a16:creationId xmlns:a16="http://schemas.microsoft.com/office/drawing/2014/main" id="{C898C614-A6E4-4F6E-BAB6-0F4FC1AC98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75" t="13795" r="8043" b="7515"/>
          <a:stretch/>
        </p:blipFill>
        <p:spPr bwMode="auto">
          <a:xfrm>
            <a:off x="591772" y="3710975"/>
            <a:ext cx="2659298" cy="1253463"/>
          </a:xfrm>
          <a:prstGeom prst="rect">
            <a:avLst/>
          </a:prstGeom>
          <a:noFill/>
          <a:extLst>
            <a:ext uri="{909E8E84-426E-40DD-AFC4-6F175D3DCCD1}">
              <a14:hiddenFill xmlns:a14="http://schemas.microsoft.com/office/drawing/2010/main">
                <a:solidFill>
                  <a:srgbClr val="FFFFFF"/>
                </a:solidFill>
              </a14:hiddenFill>
            </a:ext>
          </a:extLst>
        </p:spPr>
      </p:pic>
      <p:sp>
        <p:nvSpPr>
          <p:cNvPr id="13" name="Flecha abajo 12"/>
          <p:cNvSpPr/>
          <p:nvPr/>
        </p:nvSpPr>
        <p:spPr>
          <a:xfrm rot="16200000">
            <a:off x="4055806" y="1828800"/>
            <a:ext cx="265471" cy="294968"/>
          </a:xfrm>
          <a:prstGeom prst="downArrow">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Flecha abajo 13"/>
          <p:cNvSpPr/>
          <p:nvPr/>
        </p:nvSpPr>
        <p:spPr>
          <a:xfrm rot="16200000">
            <a:off x="8467849" y="1669515"/>
            <a:ext cx="265471" cy="294968"/>
          </a:xfrm>
          <a:prstGeom prst="downArrow">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Flecha abajo 14"/>
          <p:cNvSpPr/>
          <p:nvPr/>
        </p:nvSpPr>
        <p:spPr>
          <a:xfrm rot="5400000" flipH="1">
            <a:off x="3976041" y="4089716"/>
            <a:ext cx="265471" cy="294968"/>
          </a:xfrm>
          <a:prstGeom prst="downArrow">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Flecha abajo 15"/>
          <p:cNvSpPr/>
          <p:nvPr/>
        </p:nvSpPr>
        <p:spPr>
          <a:xfrm rot="5400000">
            <a:off x="8324208" y="3970590"/>
            <a:ext cx="265471" cy="294968"/>
          </a:xfrm>
          <a:prstGeom prst="downArrow">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7" name="Picture 3" descr="C:\Users\tpaez\Pictures\IMAGENES ESPE\LOGO UNIVERSIDAD FUERZAS ARMADAS.jpg">
            <a:extLst>
              <a:ext uri="{FF2B5EF4-FFF2-40B4-BE49-F238E27FC236}">
                <a16:creationId xmlns:a16="http://schemas.microsoft.com/office/drawing/2014/main" id="{443A97B2-670F-41F3-B844-A93103D5A2A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7302" y="5877797"/>
            <a:ext cx="3020129" cy="720080"/>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redondeado 17"/>
          <p:cNvSpPr/>
          <p:nvPr/>
        </p:nvSpPr>
        <p:spPr>
          <a:xfrm>
            <a:off x="6024093" y="2830114"/>
            <a:ext cx="1061884" cy="3225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MX" dirty="0"/>
              <a:t>PCR</a:t>
            </a:r>
            <a:endParaRPr lang="es-EC" dirty="0"/>
          </a:p>
        </p:txBody>
      </p:sp>
      <p:sp>
        <p:nvSpPr>
          <p:cNvPr id="19" name="Rectángulo redondeado 18"/>
          <p:cNvSpPr/>
          <p:nvPr/>
        </p:nvSpPr>
        <p:spPr>
          <a:xfrm>
            <a:off x="9291484" y="2833615"/>
            <a:ext cx="1756824" cy="3225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MX" dirty="0"/>
              <a:t>Electroforesis</a:t>
            </a:r>
            <a:endParaRPr lang="es-EC" dirty="0"/>
          </a:p>
        </p:txBody>
      </p:sp>
      <p:sp>
        <p:nvSpPr>
          <p:cNvPr id="20" name="Rectángulo redondeado 19"/>
          <p:cNvSpPr/>
          <p:nvPr/>
        </p:nvSpPr>
        <p:spPr>
          <a:xfrm>
            <a:off x="9488276" y="5183650"/>
            <a:ext cx="1756824" cy="3225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MX" dirty="0"/>
              <a:t>Secuenciación</a:t>
            </a:r>
            <a:endParaRPr lang="es-EC" dirty="0"/>
          </a:p>
        </p:txBody>
      </p:sp>
      <p:sp>
        <p:nvSpPr>
          <p:cNvPr id="21" name="Rectángulo redondeado 20"/>
          <p:cNvSpPr/>
          <p:nvPr/>
        </p:nvSpPr>
        <p:spPr>
          <a:xfrm>
            <a:off x="5676623" y="5114362"/>
            <a:ext cx="1756824" cy="3225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MX" dirty="0"/>
              <a:t>Limpieza</a:t>
            </a:r>
            <a:endParaRPr lang="es-EC" dirty="0"/>
          </a:p>
        </p:txBody>
      </p:sp>
      <p:sp>
        <p:nvSpPr>
          <p:cNvPr id="22" name="Rectángulo redondeado 21"/>
          <p:cNvSpPr/>
          <p:nvPr/>
        </p:nvSpPr>
        <p:spPr>
          <a:xfrm>
            <a:off x="1029732" y="5118146"/>
            <a:ext cx="1756824" cy="3225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MX" dirty="0"/>
              <a:t>Comparación</a:t>
            </a:r>
            <a:endParaRPr lang="es-EC" dirty="0"/>
          </a:p>
        </p:txBody>
      </p:sp>
      <p:pic>
        <p:nvPicPr>
          <p:cNvPr id="3" name="Imagen 2">
            <a:extLst>
              <a:ext uri="{FF2B5EF4-FFF2-40B4-BE49-F238E27FC236}">
                <a16:creationId xmlns:a16="http://schemas.microsoft.com/office/drawing/2014/main" id="{40E74EE9-4C11-4584-A7EB-55975A72371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99148">
                        <a14:foregroundMark x1="9091" y1="17431" x2="9091" y2="17431"/>
                        <a14:foregroundMark x1="41477" y1="48165" x2="41477" y2="48165"/>
                        <a14:foregroundMark x1="71023" y1="29358" x2="71023" y2="29358"/>
                        <a14:foregroundMark x1="69034" y1="52294" x2="69034" y2="52294"/>
                        <a14:foregroundMark x1="63920" y1="61009" x2="63920" y2="61009"/>
                        <a14:foregroundMark x1="90909" y1="38532" x2="90909" y2="38532"/>
                        <a14:foregroundMark x1="90341" y1="14679" x2="90341" y2="14679"/>
                        <a14:foregroundMark x1="66477" y1="11927" x2="66477" y2="11927"/>
                        <a14:foregroundMark x1="40057" y1="10550" x2="40057" y2="10550"/>
                        <a14:foregroundMark x1="87784" y1="61468" x2="87784" y2="61468"/>
                        <a14:foregroundMark x1="88636" y1="66514" x2="88636" y2="66514"/>
                        <a14:foregroundMark x1="76420" y1="33486" x2="76420" y2="33486"/>
                        <a14:foregroundMark x1="53125" y1="35321" x2="53125" y2="35321"/>
                        <a14:foregroundMark x1="24716" y1="35321" x2="24716" y2="35321"/>
                        <a14:foregroundMark x1="34659" y1="36239" x2="34659" y2="36239"/>
                        <a14:foregroundMark x1="34659" y1="39450" x2="34659" y2="39450"/>
                        <a14:foregroundMark x1="34375" y1="43578" x2="34375" y2="43578"/>
                        <a14:foregroundMark x1="34375" y1="45872" x2="34375" y2="45872"/>
                        <a14:foregroundMark x1="34375" y1="48624" x2="34375" y2="48624"/>
                        <a14:foregroundMark x1="34375" y1="50917" x2="34375" y2="50917"/>
                        <a14:foregroundMark x1="34659" y1="54587" x2="34659" y2="54587"/>
                        <a14:foregroundMark x1="34659" y1="57339" x2="34659" y2="57339"/>
                        <a14:foregroundMark x1="45170" y1="26147" x2="45170" y2="26147"/>
                        <a14:foregroundMark x1="45170" y1="27523" x2="45170" y2="27523"/>
                        <a14:foregroundMark x1="45170" y1="29817" x2="45170" y2="29817"/>
                        <a14:foregroundMark x1="45170" y1="31651" x2="45170" y2="31651"/>
                        <a14:foregroundMark x1="45170" y1="33945" x2="45170" y2="33945"/>
                        <a14:foregroundMark x1="45170" y1="36239" x2="45170" y2="36239"/>
                        <a14:foregroundMark x1="45170" y1="38991" x2="45170" y2="38991"/>
                        <a14:foregroundMark x1="45170" y1="42202" x2="45170" y2="42202"/>
                        <a14:foregroundMark x1="45170" y1="45413" x2="45170" y2="45413"/>
                        <a14:foregroundMark x1="45170" y1="48165" x2="45170" y2="48165"/>
                        <a14:foregroundMark x1="45170" y1="50917" x2="45170" y2="50917"/>
                        <a14:foregroundMark x1="45170" y1="53211" x2="45170" y2="53211"/>
                        <a14:foregroundMark x1="45170" y1="56422" x2="45170" y2="56422"/>
                        <a14:foregroundMark x1="45170" y1="59174" x2="45170" y2="59174"/>
                        <a14:foregroundMark x1="45170" y1="60550" x2="45170" y2="60550"/>
                        <a14:foregroundMark x1="45170" y1="62385" x2="45170" y2="62385"/>
                        <a14:foregroundMark x1="45455" y1="62844" x2="45455" y2="62844"/>
                        <a14:foregroundMark x1="45455" y1="65138" x2="45455" y2="65138"/>
                        <a14:foregroundMark x1="34375" y1="60092" x2="34375" y2="60092"/>
                        <a14:foregroundMark x1="34375" y1="62385" x2="34375" y2="62385"/>
                        <a14:foregroundMark x1="34375" y1="64220" x2="34375" y2="64220"/>
                        <a14:foregroundMark x1="34375" y1="66055" x2="34375" y2="66055"/>
                        <a14:foregroundMark x1="34375" y1="67890" x2="34375" y2="67890"/>
                        <a14:foregroundMark x1="34943" y1="69725" x2="34943" y2="69725"/>
                        <a14:foregroundMark x1="35511" y1="71101" x2="35511" y2="71101"/>
                        <a14:foregroundMark x1="36080" y1="72018" x2="36080" y2="72018"/>
                        <a14:foregroundMark x1="92898" y1="57339" x2="92898" y2="57339"/>
                        <a14:foregroundMark x1="92614" y1="62844" x2="92614" y2="62844"/>
                        <a14:foregroundMark x1="34375" y1="31193" x2="34375" y2="31193"/>
                        <a14:foregroundMark x1="34659" y1="28440" x2="34659" y2="28440"/>
                        <a14:foregroundMark x1="34659" y1="24771" x2="34659" y2="24771"/>
                        <a14:foregroundMark x1="34659" y1="22477" x2="34659" y2="22477"/>
                        <a14:foregroundMark x1="34375" y1="20183" x2="34375" y2="20183"/>
                        <a14:foregroundMark x1="34659" y1="33945" x2="34659" y2="33945"/>
                      </a14:backgroundRemoval>
                    </a14:imgEffect>
                  </a14:imgLayer>
                </a14:imgProps>
              </a:ext>
            </a:extLst>
          </a:blip>
          <a:stretch>
            <a:fillRect/>
          </a:stretch>
        </p:blipFill>
        <p:spPr>
          <a:xfrm>
            <a:off x="487781" y="805978"/>
            <a:ext cx="3352800" cy="2076450"/>
          </a:xfrm>
          <a:prstGeom prst="rect">
            <a:avLst/>
          </a:prstGeom>
        </p:spPr>
      </p:pic>
      <p:sp>
        <p:nvSpPr>
          <p:cNvPr id="24" name="Rectángulo redondeado 11">
            <a:extLst>
              <a:ext uri="{FF2B5EF4-FFF2-40B4-BE49-F238E27FC236}">
                <a16:creationId xmlns:a16="http://schemas.microsoft.com/office/drawing/2014/main" id="{C7EFE304-EDA7-45E7-9DA5-BA5B968B63A1}"/>
              </a:ext>
            </a:extLst>
          </p:cNvPr>
          <p:cNvSpPr/>
          <p:nvPr/>
        </p:nvSpPr>
        <p:spPr>
          <a:xfrm>
            <a:off x="959871" y="2581275"/>
            <a:ext cx="1896546" cy="5748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MX" dirty="0"/>
              <a:t>Extracción ADN </a:t>
            </a:r>
          </a:p>
          <a:p>
            <a:pPr algn="ctr"/>
            <a:r>
              <a:rPr lang="es-MX" dirty="0"/>
              <a:t>CTAB</a:t>
            </a:r>
            <a:endParaRPr lang="es-EC" dirty="0"/>
          </a:p>
        </p:txBody>
      </p:sp>
    </p:spTree>
    <p:extLst>
      <p:ext uri="{BB962C8B-B14F-4D97-AF65-F5344CB8AC3E}">
        <p14:creationId xmlns:p14="http://schemas.microsoft.com/office/powerpoint/2010/main" val="1092639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A7A762DF-5BD2-4CD1-85E0-62C5FD7BEFA2}"/>
              </a:ext>
            </a:extLst>
          </p:cNvPr>
          <p:cNvSpPr/>
          <p:nvPr/>
        </p:nvSpPr>
        <p:spPr>
          <a:xfrm>
            <a:off x="54870" y="136603"/>
            <a:ext cx="4000647" cy="461665"/>
          </a:xfrm>
          <a:prstGeom prst="rect">
            <a:avLst/>
          </a:prstGeom>
          <a:ln>
            <a:noFill/>
          </a:ln>
        </p:spPr>
        <p:txBody>
          <a:bodyPr wrap="none">
            <a:spAutoFit/>
          </a:bodyPr>
          <a:lstStyle/>
          <a:p>
            <a:r>
              <a:rPr lang="es-EC" sz="2400" b="1" dirty="0">
                <a:latin typeface="Calibri" panose="020F0502020204030204" pitchFamily="34" charset="0"/>
                <a:cs typeface="Times New Roman" panose="02020603050405020304" pitchFamily="18" charset="0"/>
              </a:rPr>
              <a:t>Producción de </a:t>
            </a:r>
            <a:r>
              <a:rPr lang="es-EC" sz="2400" b="1" dirty="0" err="1">
                <a:latin typeface="Calibri" panose="020F0502020204030204" pitchFamily="34" charset="0"/>
                <a:cs typeface="Times New Roman" panose="02020603050405020304" pitchFamily="18" charset="0"/>
              </a:rPr>
              <a:t>Biosurfactante</a:t>
            </a:r>
            <a:r>
              <a:rPr lang="es-EC" sz="2400" b="1" dirty="0">
                <a:latin typeface="Calibri" panose="020F0502020204030204" pitchFamily="34" charset="0"/>
                <a:cs typeface="Times New Roman" panose="02020603050405020304" pitchFamily="18" charset="0"/>
              </a:rPr>
              <a:t> </a:t>
            </a:r>
          </a:p>
        </p:txBody>
      </p:sp>
      <p:sp>
        <p:nvSpPr>
          <p:cNvPr id="6" name="Rectángulo: esquinas redondeadas 5">
            <a:extLst>
              <a:ext uri="{FF2B5EF4-FFF2-40B4-BE49-F238E27FC236}">
                <a16:creationId xmlns:a16="http://schemas.microsoft.com/office/drawing/2014/main" id="{7EEEF7DA-E5C7-4AC2-8D4A-932D0263F608}"/>
              </a:ext>
            </a:extLst>
          </p:cNvPr>
          <p:cNvSpPr/>
          <p:nvPr/>
        </p:nvSpPr>
        <p:spPr>
          <a:xfrm>
            <a:off x="3976008" y="237561"/>
            <a:ext cx="1502228" cy="1208314"/>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2400" dirty="0">
                <a:latin typeface="Calibri" panose="020F0502020204030204" pitchFamily="34" charset="0"/>
              </a:rPr>
              <a:t>3 cepas</a:t>
            </a:r>
          </a:p>
        </p:txBody>
      </p:sp>
      <p:sp>
        <p:nvSpPr>
          <p:cNvPr id="7" name="Rectángulo: esquinas redondeadas 6">
            <a:extLst>
              <a:ext uri="{FF2B5EF4-FFF2-40B4-BE49-F238E27FC236}">
                <a16:creationId xmlns:a16="http://schemas.microsoft.com/office/drawing/2014/main" id="{E8AB04EF-AFD9-45B1-9286-F318B0059396}"/>
              </a:ext>
            </a:extLst>
          </p:cNvPr>
          <p:cNvSpPr/>
          <p:nvPr/>
        </p:nvSpPr>
        <p:spPr>
          <a:xfrm>
            <a:off x="5589373" y="280343"/>
            <a:ext cx="1391089" cy="1008811"/>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2400" dirty="0">
                <a:latin typeface="Calibri" panose="020F0502020204030204" pitchFamily="34" charset="0"/>
              </a:rPr>
              <a:t>UFAB25</a:t>
            </a:r>
          </a:p>
          <a:p>
            <a:pPr algn="ctr"/>
            <a:r>
              <a:rPr lang="es-EC" sz="2400" dirty="0">
                <a:latin typeface="Calibri" panose="020F0502020204030204" pitchFamily="34" charset="0"/>
              </a:rPr>
              <a:t>UFAB29</a:t>
            </a:r>
          </a:p>
          <a:p>
            <a:pPr algn="ctr"/>
            <a:r>
              <a:rPr lang="es-EC" sz="2400" dirty="0">
                <a:latin typeface="Calibri" panose="020F0502020204030204" pitchFamily="34" charset="0"/>
              </a:rPr>
              <a:t>UFAB19</a:t>
            </a:r>
          </a:p>
        </p:txBody>
      </p:sp>
      <p:sp>
        <p:nvSpPr>
          <p:cNvPr id="8" name="Abrir llave 7">
            <a:extLst>
              <a:ext uri="{FF2B5EF4-FFF2-40B4-BE49-F238E27FC236}">
                <a16:creationId xmlns:a16="http://schemas.microsoft.com/office/drawing/2014/main" id="{18A53015-EAC0-48E2-8E85-8D363D87B598}"/>
              </a:ext>
            </a:extLst>
          </p:cNvPr>
          <p:cNvSpPr/>
          <p:nvPr/>
        </p:nvSpPr>
        <p:spPr>
          <a:xfrm>
            <a:off x="5312228" y="219853"/>
            <a:ext cx="383893" cy="1008811"/>
          </a:xfrm>
          <a:prstGeom prst="leftBrace">
            <a:avLst>
              <a:gd name="adj1" fmla="val 79480"/>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graphicFrame>
        <p:nvGraphicFramePr>
          <p:cNvPr id="13" name="Tabla 12">
            <a:extLst>
              <a:ext uri="{FF2B5EF4-FFF2-40B4-BE49-F238E27FC236}">
                <a16:creationId xmlns:a16="http://schemas.microsoft.com/office/drawing/2014/main" id="{D8FD9B16-C94D-4050-B2F5-58A477F91F08}"/>
              </a:ext>
            </a:extLst>
          </p:cNvPr>
          <p:cNvGraphicFramePr>
            <a:graphicFrameLocks noGrp="1"/>
          </p:cNvGraphicFramePr>
          <p:nvPr>
            <p:extLst>
              <p:ext uri="{D42A27DB-BD31-4B8C-83A1-F6EECF244321}">
                <p14:modId xmlns:p14="http://schemas.microsoft.com/office/powerpoint/2010/main" val="1670908476"/>
              </p:ext>
            </p:extLst>
          </p:nvPr>
        </p:nvGraphicFramePr>
        <p:xfrm>
          <a:off x="1607986" y="1765272"/>
          <a:ext cx="9353862" cy="1857375"/>
        </p:xfrm>
        <a:graphic>
          <a:graphicData uri="http://schemas.openxmlformats.org/drawingml/2006/table">
            <a:tbl>
              <a:tblPr firstRow="1" firstCol="1" bandRow="1">
                <a:tableStyleId>{9D7B26C5-4107-4FEC-AEDC-1716B250A1EF}</a:tableStyleId>
              </a:tblPr>
              <a:tblGrid>
                <a:gridCol w="3465935">
                  <a:extLst>
                    <a:ext uri="{9D8B030D-6E8A-4147-A177-3AD203B41FA5}">
                      <a16:colId xmlns:a16="http://schemas.microsoft.com/office/drawing/2014/main" val="2992772242"/>
                    </a:ext>
                  </a:extLst>
                </a:gridCol>
                <a:gridCol w="1166977">
                  <a:extLst>
                    <a:ext uri="{9D8B030D-6E8A-4147-A177-3AD203B41FA5}">
                      <a16:colId xmlns:a16="http://schemas.microsoft.com/office/drawing/2014/main" val="764286557"/>
                    </a:ext>
                  </a:extLst>
                </a:gridCol>
                <a:gridCol w="1259804">
                  <a:extLst>
                    <a:ext uri="{9D8B030D-6E8A-4147-A177-3AD203B41FA5}">
                      <a16:colId xmlns:a16="http://schemas.microsoft.com/office/drawing/2014/main" val="245251124"/>
                    </a:ext>
                  </a:extLst>
                </a:gridCol>
                <a:gridCol w="1427760">
                  <a:extLst>
                    <a:ext uri="{9D8B030D-6E8A-4147-A177-3AD203B41FA5}">
                      <a16:colId xmlns:a16="http://schemas.microsoft.com/office/drawing/2014/main" val="3222169106"/>
                    </a:ext>
                  </a:extLst>
                </a:gridCol>
                <a:gridCol w="2033386">
                  <a:extLst>
                    <a:ext uri="{9D8B030D-6E8A-4147-A177-3AD203B41FA5}">
                      <a16:colId xmlns:a16="http://schemas.microsoft.com/office/drawing/2014/main" val="2354549081"/>
                    </a:ext>
                  </a:extLst>
                </a:gridCol>
              </a:tblGrid>
              <a:tr h="608303">
                <a:tc>
                  <a:txBody>
                    <a:bodyPr/>
                    <a:lstStyle/>
                    <a:p>
                      <a:pPr algn="l" fontAlgn="b"/>
                      <a:r>
                        <a:rPr lang="es-EC" sz="2000" b="1" u="none" strike="noStrike" dirty="0">
                          <a:effectLst/>
                          <a:latin typeface="Calibri" panose="020F0502020204030204" pitchFamily="34" charset="0"/>
                        </a:rPr>
                        <a:t>Medios </a:t>
                      </a:r>
                      <a:endParaRPr lang="es-EC" sz="20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l" fontAlgn="b"/>
                      <a:r>
                        <a:rPr lang="es-EC" sz="2000" b="1" u="none" strike="noStrike" dirty="0">
                          <a:effectLst/>
                          <a:latin typeface="Calibri" panose="020F0502020204030204" pitchFamily="34" charset="0"/>
                        </a:rPr>
                        <a:t>Oxígeno</a:t>
                      </a:r>
                      <a:endParaRPr lang="es-EC" sz="20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l" fontAlgn="b"/>
                      <a:r>
                        <a:rPr lang="es-EC" sz="2000" b="1" u="none" strike="noStrike" dirty="0">
                          <a:effectLst/>
                          <a:latin typeface="Calibri" panose="020F0502020204030204" pitchFamily="34" charset="0"/>
                        </a:rPr>
                        <a:t>Fuente de carbón</a:t>
                      </a:r>
                      <a:endParaRPr lang="es-EC" sz="20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l" fontAlgn="b"/>
                      <a:r>
                        <a:rPr lang="es-EC" sz="2000" b="1" u="none" strike="noStrike" dirty="0">
                          <a:effectLst/>
                          <a:latin typeface="Calibri" panose="020F0502020204030204" pitchFamily="34" charset="0"/>
                        </a:rPr>
                        <a:t>Fuente de nitrógeno</a:t>
                      </a:r>
                      <a:endParaRPr lang="es-EC" sz="20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l" fontAlgn="b"/>
                      <a:r>
                        <a:rPr lang="es-EC" sz="2000" b="1" u="none" strike="noStrike" dirty="0">
                          <a:effectLst/>
                          <a:latin typeface="Calibri" panose="020F0502020204030204" pitchFamily="34" charset="0"/>
                        </a:rPr>
                        <a:t>Inóculo </a:t>
                      </a:r>
                      <a:endParaRPr lang="es-EC" sz="2000" b="1"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3304499"/>
                  </a:ext>
                </a:extLst>
              </a:tr>
              <a:tr h="608303">
                <a:tc>
                  <a:txBody>
                    <a:bodyPr/>
                    <a:lstStyle/>
                    <a:p>
                      <a:pPr algn="l" fontAlgn="b"/>
                      <a:r>
                        <a:rPr lang="es-EC" sz="2000" b="0" u="none" strike="noStrike" dirty="0">
                          <a:effectLst/>
                          <a:latin typeface="Calibri" panose="020F0502020204030204" pitchFamily="34" charset="0"/>
                        </a:rPr>
                        <a:t>Mm1  </a:t>
                      </a:r>
                      <a:r>
                        <a:rPr lang="es-EC" sz="2000" b="0" u="none" strike="noStrike" dirty="0" err="1">
                          <a:effectLst/>
                          <a:latin typeface="Calibri" panose="020F0502020204030204" pitchFamily="34" charset="0"/>
                        </a:rPr>
                        <a:t>Mnif</a:t>
                      </a:r>
                      <a:r>
                        <a:rPr lang="es-EC" sz="2000" b="0" u="none" strike="noStrike" dirty="0">
                          <a:effectLst/>
                          <a:latin typeface="Calibri" panose="020F0502020204030204" pitchFamily="34" charset="0"/>
                        </a:rPr>
                        <a:t> et al. (2013)</a:t>
                      </a:r>
                      <a:br>
                        <a:rPr lang="es-EC" sz="2000" b="0" u="none" strike="noStrike" dirty="0">
                          <a:effectLst/>
                          <a:latin typeface="Calibri" panose="020F0502020204030204" pitchFamily="34" charset="0"/>
                        </a:rPr>
                      </a:br>
                      <a:endParaRPr lang="es-EC" sz="2000" b="0"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EC" sz="2000" u="none" strike="noStrike" dirty="0">
                          <a:effectLst/>
                          <a:latin typeface="Calibri" panose="020F0502020204030204" pitchFamily="34" charset="0"/>
                        </a:rPr>
                        <a:t>En exceso </a:t>
                      </a:r>
                      <a:endParaRPr lang="es-EC" sz="2000" b="0"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EC" sz="2000" u="none" strike="noStrike" dirty="0">
                          <a:effectLst/>
                          <a:latin typeface="Calibri" panose="020F0502020204030204" pitchFamily="34" charset="0"/>
                        </a:rPr>
                        <a:t>15 g /L</a:t>
                      </a:r>
                      <a:endParaRPr lang="es-EC" sz="2000" b="0"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EC" sz="2000" u="none" strike="noStrike" dirty="0">
                          <a:effectLst/>
                          <a:latin typeface="Calibri" panose="020F0502020204030204" pitchFamily="34" charset="0"/>
                        </a:rPr>
                        <a:t>Urea</a:t>
                      </a:r>
                      <a:endParaRPr lang="es-EC" sz="2000" b="0"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EC" sz="2000" u="none" strike="noStrike" dirty="0">
                          <a:effectLst/>
                          <a:latin typeface="Calibri" panose="020F0502020204030204" pitchFamily="34" charset="0"/>
                        </a:rPr>
                        <a:t>0,15 DO</a:t>
                      </a:r>
                      <a:endParaRPr lang="es-EC" sz="2000" b="0"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6920468"/>
                  </a:ext>
                </a:extLst>
              </a:tr>
              <a:tr h="608303">
                <a:tc>
                  <a:txBody>
                    <a:bodyPr/>
                    <a:lstStyle/>
                    <a:p>
                      <a:pPr algn="l" fontAlgn="b"/>
                      <a:r>
                        <a:rPr lang="es-EC" sz="2000" b="0" u="none" strike="noStrike" dirty="0">
                          <a:effectLst/>
                          <a:latin typeface="Calibri" panose="020F0502020204030204" pitchFamily="34" charset="0"/>
                        </a:rPr>
                        <a:t>Mm2 El-</a:t>
                      </a:r>
                      <a:r>
                        <a:rPr lang="es-EC" sz="2000" b="0" u="none" strike="noStrike" dirty="0" err="1">
                          <a:effectLst/>
                          <a:latin typeface="Calibri" panose="020F0502020204030204" pitchFamily="34" charset="0"/>
                        </a:rPr>
                        <a:t>Sheshtawy</a:t>
                      </a:r>
                      <a:r>
                        <a:rPr lang="es-EC" sz="2000" b="0" u="none" strike="noStrike" dirty="0">
                          <a:effectLst/>
                          <a:latin typeface="Calibri" panose="020F0502020204030204" pitchFamily="34" charset="0"/>
                        </a:rPr>
                        <a:t> et al. (2015) </a:t>
                      </a:r>
                      <a:br>
                        <a:rPr lang="es-EC" sz="2000" b="0" u="none" strike="noStrike" dirty="0">
                          <a:effectLst/>
                          <a:latin typeface="Calibri" panose="020F0502020204030204" pitchFamily="34" charset="0"/>
                        </a:rPr>
                      </a:br>
                      <a:endParaRPr lang="es-EC" sz="2000" b="0"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EC" sz="2000" u="none" strike="noStrike">
                          <a:effectLst/>
                          <a:latin typeface="Calibri" panose="020F0502020204030204" pitchFamily="34" charset="0"/>
                        </a:rPr>
                        <a:t>Limitado</a:t>
                      </a:r>
                      <a:endParaRPr lang="es-EC" sz="2000" b="0" i="0" u="none" strike="noStrike">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EC" sz="2000" u="none" strike="noStrike">
                          <a:effectLst/>
                          <a:latin typeface="Calibri" panose="020F0502020204030204" pitchFamily="34" charset="0"/>
                        </a:rPr>
                        <a:t>20 g/L</a:t>
                      </a:r>
                      <a:endParaRPr lang="es-EC" sz="2000" b="0" i="0" u="none" strike="noStrike">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EC" sz="2000" u="none" strike="noStrike" dirty="0">
                          <a:effectLst/>
                          <a:latin typeface="Calibri" panose="020F0502020204030204" pitchFamily="34" charset="0"/>
                        </a:rPr>
                        <a:t>Extracto de levadura</a:t>
                      </a:r>
                      <a:endParaRPr lang="es-EC" sz="2000" b="0"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b"/>
                      <a:r>
                        <a:rPr lang="es-EC" sz="2000" u="none" strike="noStrike" dirty="0">
                          <a:effectLst/>
                          <a:latin typeface="Calibri" panose="020F0502020204030204" pitchFamily="34" charset="0"/>
                        </a:rPr>
                        <a:t>1% cultivo 24 h</a:t>
                      </a:r>
                      <a:endParaRPr lang="es-EC" sz="2000" b="0" i="0" u="none" strike="noStrike" dirty="0">
                        <a:solidFill>
                          <a:srgbClr val="000000"/>
                        </a:solidFill>
                        <a:effectLst/>
                        <a:latin typeface="Calibri" panose="020F0502020204030204" pitchFamily="34" charset="0"/>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055910"/>
                  </a:ext>
                </a:extLst>
              </a:tr>
            </a:tbl>
          </a:graphicData>
        </a:graphic>
      </p:graphicFrame>
      <p:sp>
        <p:nvSpPr>
          <p:cNvPr id="14" name="Rectángulo 13">
            <a:extLst>
              <a:ext uri="{FF2B5EF4-FFF2-40B4-BE49-F238E27FC236}">
                <a16:creationId xmlns:a16="http://schemas.microsoft.com/office/drawing/2014/main" id="{AA1CF2F6-72AC-49A5-BFB5-8626175C8FDB}"/>
              </a:ext>
            </a:extLst>
          </p:cNvPr>
          <p:cNvSpPr/>
          <p:nvPr/>
        </p:nvSpPr>
        <p:spPr>
          <a:xfrm>
            <a:off x="0" y="3644334"/>
            <a:ext cx="2049985" cy="830997"/>
          </a:xfrm>
          <a:prstGeom prst="rect">
            <a:avLst/>
          </a:prstGeom>
          <a:ln>
            <a:noFill/>
          </a:ln>
        </p:spPr>
        <p:txBody>
          <a:bodyPr wrap="none">
            <a:spAutoFit/>
          </a:bodyPr>
          <a:lstStyle/>
          <a:p>
            <a:r>
              <a:rPr lang="es-EC" sz="2400" b="1" dirty="0">
                <a:latin typeface="Calibri" panose="020F0502020204030204" pitchFamily="34" charset="0"/>
                <a:cs typeface="Times New Roman" panose="02020603050405020304" pitchFamily="18" charset="0"/>
              </a:rPr>
              <a:t>Comprobación</a:t>
            </a:r>
          </a:p>
          <a:p>
            <a:r>
              <a:rPr lang="es-EC" sz="2400" dirty="0">
                <a:latin typeface="Calibri" panose="020F0502020204030204" pitchFamily="34" charset="0"/>
                <a:cs typeface="Times New Roman" panose="02020603050405020304" pitchFamily="18" charset="0"/>
              </a:rPr>
              <a:t> </a:t>
            </a:r>
          </a:p>
        </p:txBody>
      </p:sp>
      <p:pic>
        <p:nvPicPr>
          <p:cNvPr id="15" name="Imagen 14">
            <a:extLst>
              <a:ext uri="{FF2B5EF4-FFF2-40B4-BE49-F238E27FC236}">
                <a16:creationId xmlns:a16="http://schemas.microsoft.com/office/drawing/2014/main" id="{1F76F24C-4B7A-4E98-9F17-1B1C9BCE97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11" t="7729" b="19614"/>
          <a:stretch/>
        </p:blipFill>
        <p:spPr>
          <a:xfrm>
            <a:off x="5740408" y="3764204"/>
            <a:ext cx="2480108" cy="2464512"/>
          </a:xfrm>
          <a:prstGeom prst="roundRect">
            <a:avLst/>
          </a:prstGeom>
        </p:spPr>
      </p:pic>
      <p:pic>
        <p:nvPicPr>
          <p:cNvPr id="17" name="Picture 3" descr="C:\Users\tpaez\Pictures\IMAGENES ESPE\LOGO UNIVERSIDAD FUERZAS ARMADAS.jpg">
            <a:extLst>
              <a:ext uri="{FF2B5EF4-FFF2-40B4-BE49-F238E27FC236}">
                <a16:creationId xmlns:a16="http://schemas.microsoft.com/office/drawing/2014/main" id="{5FB36D39-38E6-452C-A33C-C57EDD3AD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7302" y="5877797"/>
            <a:ext cx="3020129" cy="72008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esquinas redondeadas 1">
            <a:extLst>
              <a:ext uri="{FF2B5EF4-FFF2-40B4-BE49-F238E27FC236}">
                <a16:creationId xmlns:a16="http://schemas.microsoft.com/office/drawing/2014/main" id="{2A174B41-8B46-4AE4-BC6E-4D87155E3814}"/>
              </a:ext>
            </a:extLst>
          </p:cNvPr>
          <p:cNvSpPr/>
          <p:nvPr/>
        </p:nvSpPr>
        <p:spPr>
          <a:xfrm>
            <a:off x="7976655" y="280343"/>
            <a:ext cx="1576021" cy="1133621"/>
          </a:xfrm>
          <a:prstGeom prst="roundRect">
            <a:avLst/>
          </a:prstGeom>
          <a:ln>
            <a:solidFill>
              <a:srgbClr val="0066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s-EC" sz="2400" dirty="0">
                <a:latin typeface="Calibri" panose="020F0502020204030204" pitchFamily="34" charset="0"/>
              </a:rPr>
              <a:t>30 ◦C</a:t>
            </a:r>
          </a:p>
          <a:p>
            <a:pPr algn="ctr"/>
            <a:r>
              <a:rPr lang="es-EC" sz="2400" dirty="0">
                <a:latin typeface="Calibri" panose="020F0502020204030204" pitchFamily="34" charset="0"/>
              </a:rPr>
              <a:t>150 rpm </a:t>
            </a:r>
          </a:p>
          <a:p>
            <a:pPr algn="ctr"/>
            <a:r>
              <a:rPr lang="es-EC" sz="2400" dirty="0">
                <a:latin typeface="Calibri" panose="020F0502020204030204" pitchFamily="34" charset="0"/>
              </a:rPr>
              <a:t>72 h</a:t>
            </a:r>
          </a:p>
        </p:txBody>
      </p:sp>
      <p:pic>
        <p:nvPicPr>
          <p:cNvPr id="12" name="Imagen 11">
            <a:extLst>
              <a:ext uri="{FF2B5EF4-FFF2-40B4-BE49-F238E27FC236}">
                <a16:creationId xmlns:a16="http://schemas.microsoft.com/office/drawing/2014/main" id="{1179BC8D-0AE9-4AB5-9B67-8253B7F51E3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78" b="98565" l="8696" r="88696"/>
                    </a14:imgEffect>
                  </a14:imgLayer>
                </a14:imgProps>
              </a:ext>
            </a:extLst>
          </a:blip>
          <a:stretch>
            <a:fillRect/>
          </a:stretch>
        </p:blipFill>
        <p:spPr>
          <a:xfrm>
            <a:off x="3623705" y="3865318"/>
            <a:ext cx="1268501" cy="2305362"/>
          </a:xfrm>
          <a:prstGeom prst="rect">
            <a:avLst/>
          </a:prstGeom>
        </p:spPr>
      </p:pic>
      <p:sp>
        <p:nvSpPr>
          <p:cNvPr id="18" name="Rectángulo 17">
            <a:extLst>
              <a:ext uri="{FF2B5EF4-FFF2-40B4-BE49-F238E27FC236}">
                <a16:creationId xmlns:a16="http://schemas.microsoft.com/office/drawing/2014/main" id="{E3491A99-DBD5-4A4C-ABBE-570BA5596712}"/>
              </a:ext>
            </a:extLst>
          </p:cNvPr>
          <p:cNvSpPr/>
          <p:nvPr/>
        </p:nvSpPr>
        <p:spPr>
          <a:xfrm>
            <a:off x="1627316" y="4789651"/>
            <a:ext cx="2233249" cy="67935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s-EC" sz="2400" dirty="0">
                <a:latin typeface="Calibri" panose="020F0502020204030204" pitchFamily="34" charset="0"/>
              </a:rPr>
              <a:t>Eliminación de Biomasa  </a:t>
            </a:r>
          </a:p>
        </p:txBody>
      </p:sp>
      <p:sp>
        <p:nvSpPr>
          <p:cNvPr id="3" name="Rectángulo 2">
            <a:extLst>
              <a:ext uri="{FF2B5EF4-FFF2-40B4-BE49-F238E27FC236}">
                <a16:creationId xmlns:a16="http://schemas.microsoft.com/office/drawing/2014/main" id="{970346DD-EE45-4CBF-82F4-EBF184A74A0B}"/>
              </a:ext>
            </a:extLst>
          </p:cNvPr>
          <p:cNvSpPr/>
          <p:nvPr/>
        </p:nvSpPr>
        <p:spPr>
          <a:xfrm>
            <a:off x="8390482" y="4711188"/>
            <a:ext cx="2814745" cy="830997"/>
          </a:xfrm>
          <a:prstGeom prst="rect">
            <a:avLst/>
          </a:prstGeom>
        </p:spPr>
        <p:txBody>
          <a:bodyPr wrap="none">
            <a:spAutoFit/>
          </a:bodyPr>
          <a:lstStyle/>
          <a:p>
            <a:pPr algn="ctr"/>
            <a:r>
              <a:rPr lang="es-EC" sz="2400" dirty="0">
                <a:latin typeface="Calibri" panose="020F0502020204030204" pitchFamily="34" charset="0"/>
              </a:rPr>
              <a:t>Prueba de dispersión</a:t>
            </a:r>
          </a:p>
          <a:p>
            <a:pPr algn="ctr"/>
            <a:r>
              <a:rPr lang="es-EC" sz="2400" dirty="0">
                <a:latin typeface="Calibri" panose="020F0502020204030204" pitchFamily="34" charset="0"/>
              </a:rPr>
              <a:t> de crudo </a:t>
            </a:r>
          </a:p>
        </p:txBody>
      </p:sp>
      <p:sp>
        <p:nvSpPr>
          <p:cNvPr id="4" name="Flecha: circular 3">
            <a:extLst>
              <a:ext uri="{FF2B5EF4-FFF2-40B4-BE49-F238E27FC236}">
                <a16:creationId xmlns:a16="http://schemas.microsoft.com/office/drawing/2014/main" id="{03D46CB2-F11A-41A1-83C6-5C0AAC2ACBA6}"/>
              </a:ext>
            </a:extLst>
          </p:cNvPr>
          <p:cNvSpPr/>
          <p:nvPr/>
        </p:nvSpPr>
        <p:spPr>
          <a:xfrm>
            <a:off x="4441790" y="4195473"/>
            <a:ext cx="2295165" cy="1862426"/>
          </a:xfrm>
          <a:prstGeom prst="circularArrow">
            <a:avLst>
              <a:gd name="adj1" fmla="val 4317"/>
              <a:gd name="adj2" fmla="val 630877"/>
              <a:gd name="adj3" fmla="val 20322091"/>
              <a:gd name="adj4" fmla="val 12679006"/>
              <a:gd name="adj5" fmla="val 6825"/>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9" name="Flecha: a la derecha 8">
            <a:extLst>
              <a:ext uri="{FF2B5EF4-FFF2-40B4-BE49-F238E27FC236}">
                <a16:creationId xmlns:a16="http://schemas.microsoft.com/office/drawing/2014/main" id="{6D101840-42B6-4D23-AC06-E7D421085C4F}"/>
              </a:ext>
            </a:extLst>
          </p:cNvPr>
          <p:cNvSpPr/>
          <p:nvPr/>
        </p:nvSpPr>
        <p:spPr>
          <a:xfrm>
            <a:off x="7105649" y="757799"/>
            <a:ext cx="404155" cy="253401"/>
          </a:xfrm>
          <a:prstGeom prst="rightArrow">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Flecha: hacia abajo 10">
            <a:extLst>
              <a:ext uri="{FF2B5EF4-FFF2-40B4-BE49-F238E27FC236}">
                <a16:creationId xmlns:a16="http://schemas.microsoft.com/office/drawing/2014/main" id="{DC2E5EF6-7FC8-40C3-8746-DB06AB4D802B}"/>
              </a:ext>
            </a:extLst>
          </p:cNvPr>
          <p:cNvSpPr/>
          <p:nvPr/>
        </p:nvSpPr>
        <p:spPr>
          <a:xfrm rot="7541378">
            <a:off x="9884906" y="1075207"/>
            <a:ext cx="276383" cy="423339"/>
          </a:xfrm>
          <a:prstGeom prst="downArrow">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48618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555BFD50-78B1-4218-8030-087227D0D89A}"/>
              </a:ext>
            </a:extLst>
          </p:cNvPr>
          <p:cNvSpPr/>
          <p:nvPr/>
        </p:nvSpPr>
        <p:spPr>
          <a:xfrm>
            <a:off x="192299" y="44109"/>
            <a:ext cx="3959225" cy="461665"/>
          </a:xfrm>
          <a:prstGeom prst="rect">
            <a:avLst/>
          </a:prstGeom>
          <a:ln>
            <a:noFill/>
          </a:ln>
        </p:spPr>
        <p:txBody>
          <a:bodyPr wrap="none">
            <a:spAutoFit/>
          </a:bodyPr>
          <a:lstStyle/>
          <a:p>
            <a:r>
              <a:rPr lang="es-EC" sz="2400" b="1" dirty="0">
                <a:latin typeface="Calibri" panose="020F0502020204030204" pitchFamily="34" charset="0"/>
                <a:cs typeface="Times New Roman" panose="02020603050405020304" pitchFamily="18" charset="0"/>
              </a:rPr>
              <a:t>Extracción  de </a:t>
            </a:r>
            <a:r>
              <a:rPr lang="es-EC" sz="2400" b="1" dirty="0" err="1">
                <a:latin typeface="Calibri" panose="020F0502020204030204" pitchFamily="34" charset="0"/>
                <a:cs typeface="Times New Roman" panose="02020603050405020304" pitchFamily="18" charset="0"/>
              </a:rPr>
              <a:t>Biosurfactante</a:t>
            </a:r>
            <a:r>
              <a:rPr lang="es-EC" sz="2400" b="1" dirty="0">
                <a:latin typeface="Calibri" panose="020F0502020204030204" pitchFamily="34" charset="0"/>
                <a:cs typeface="Times New Roman" panose="02020603050405020304" pitchFamily="18" charset="0"/>
              </a:rPr>
              <a:t> </a:t>
            </a:r>
          </a:p>
        </p:txBody>
      </p:sp>
      <p:pic>
        <p:nvPicPr>
          <p:cNvPr id="9" name="Imagen 8">
            <a:extLst>
              <a:ext uri="{FF2B5EF4-FFF2-40B4-BE49-F238E27FC236}">
                <a16:creationId xmlns:a16="http://schemas.microsoft.com/office/drawing/2014/main" id="{56E05A8A-9434-44BE-830C-CEBE87335CF5}"/>
              </a:ext>
            </a:extLst>
          </p:cNvPr>
          <p:cNvPicPr>
            <a:picLocks noChangeAspect="1"/>
          </p:cNvPicPr>
          <p:nvPr/>
        </p:nvPicPr>
        <p:blipFill>
          <a:blip r:embed="rId3"/>
          <a:stretch>
            <a:fillRect/>
          </a:stretch>
        </p:blipFill>
        <p:spPr>
          <a:xfrm>
            <a:off x="266733" y="648008"/>
            <a:ext cx="2052603" cy="2736804"/>
          </a:xfrm>
          <a:prstGeom prst="roundRect">
            <a:avLst/>
          </a:prstGeom>
        </p:spPr>
      </p:pic>
      <p:pic>
        <p:nvPicPr>
          <p:cNvPr id="12" name="Imagen 11">
            <a:extLst>
              <a:ext uri="{FF2B5EF4-FFF2-40B4-BE49-F238E27FC236}">
                <a16:creationId xmlns:a16="http://schemas.microsoft.com/office/drawing/2014/main" id="{AF1CA017-3ACA-417A-9CCB-403C97B71E86}"/>
              </a:ext>
            </a:extLst>
          </p:cNvPr>
          <p:cNvPicPr>
            <a:picLocks noChangeAspect="1"/>
          </p:cNvPicPr>
          <p:nvPr/>
        </p:nvPicPr>
        <p:blipFill rotWithShape="1">
          <a:blip r:embed="rId4"/>
          <a:srcRect l="54272" t="3008" b="18966"/>
          <a:stretch/>
        </p:blipFill>
        <p:spPr>
          <a:xfrm>
            <a:off x="5039364" y="843294"/>
            <a:ext cx="1902276" cy="2434399"/>
          </a:xfrm>
          <a:prstGeom prst="roundRect">
            <a:avLst/>
          </a:prstGeom>
        </p:spPr>
      </p:pic>
      <p:pic>
        <p:nvPicPr>
          <p:cNvPr id="14" name="Imagen 13">
            <a:extLst>
              <a:ext uri="{FF2B5EF4-FFF2-40B4-BE49-F238E27FC236}">
                <a16:creationId xmlns:a16="http://schemas.microsoft.com/office/drawing/2014/main" id="{CEEE66CD-4E39-4946-966D-4F14B0FA48E7}"/>
              </a:ext>
            </a:extLst>
          </p:cNvPr>
          <p:cNvPicPr>
            <a:picLocks noChangeAspect="1"/>
          </p:cNvPicPr>
          <p:nvPr/>
        </p:nvPicPr>
        <p:blipFill rotWithShape="1">
          <a:blip r:embed="rId5"/>
          <a:srcRect l="2256" t="12586" b="4338"/>
          <a:stretch/>
        </p:blipFill>
        <p:spPr>
          <a:xfrm>
            <a:off x="7857960" y="765579"/>
            <a:ext cx="3874634" cy="2468766"/>
          </a:xfrm>
          <a:prstGeom prst="roundRect">
            <a:avLst/>
          </a:prstGeom>
        </p:spPr>
      </p:pic>
      <p:sp>
        <p:nvSpPr>
          <p:cNvPr id="16" name="Rectángulo 15">
            <a:extLst>
              <a:ext uri="{FF2B5EF4-FFF2-40B4-BE49-F238E27FC236}">
                <a16:creationId xmlns:a16="http://schemas.microsoft.com/office/drawing/2014/main" id="{0E933309-B48C-47A0-8D8F-6CC88D9A7D17}"/>
              </a:ext>
            </a:extLst>
          </p:cNvPr>
          <p:cNvSpPr/>
          <p:nvPr/>
        </p:nvSpPr>
        <p:spPr>
          <a:xfrm>
            <a:off x="5175744" y="3414428"/>
            <a:ext cx="1629515" cy="24730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2000" dirty="0">
                <a:latin typeface="Calibri" panose="020F0502020204030204" pitchFamily="34" charset="0"/>
              </a:rPr>
              <a:t>Acidificación</a:t>
            </a:r>
          </a:p>
        </p:txBody>
      </p:sp>
      <p:sp>
        <p:nvSpPr>
          <p:cNvPr id="18" name="Rectángulo 17">
            <a:extLst>
              <a:ext uri="{FF2B5EF4-FFF2-40B4-BE49-F238E27FC236}">
                <a16:creationId xmlns:a16="http://schemas.microsoft.com/office/drawing/2014/main" id="{75A2A11C-8EAC-4605-80B8-7A29913571AF}"/>
              </a:ext>
            </a:extLst>
          </p:cNvPr>
          <p:cNvSpPr/>
          <p:nvPr/>
        </p:nvSpPr>
        <p:spPr>
          <a:xfrm>
            <a:off x="266733" y="3336103"/>
            <a:ext cx="2019158" cy="40395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2000" dirty="0">
                <a:latin typeface="Calibri" panose="020F0502020204030204" pitchFamily="34" charset="0"/>
              </a:rPr>
              <a:t>Cultivo en Mm</a:t>
            </a:r>
          </a:p>
        </p:txBody>
      </p:sp>
      <p:pic>
        <p:nvPicPr>
          <p:cNvPr id="22" name="Imagen 21">
            <a:extLst>
              <a:ext uri="{FF2B5EF4-FFF2-40B4-BE49-F238E27FC236}">
                <a16:creationId xmlns:a16="http://schemas.microsoft.com/office/drawing/2014/main" id="{5BE5103B-683B-437B-A093-4B7D071541D8}"/>
              </a:ext>
            </a:extLst>
          </p:cNvPr>
          <p:cNvPicPr>
            <a:picLocks noChangeAspect="1"/>
          </p:cNvPicPr>
          <p:nvPr/>
        </p:nvPicPr>
        <p:blipFill rotWithShape="1">
          <a:blip r:embed="rId6"/>
          <a:srcRect l="8285" t="17658" r="45588" b="16666"/>
          <a:stretch/>
        </p:blipFill>
        <p:spPr>
          <a:xfrm>
            <a:off x="3797277" y="3954369"/>
            <a:ext cx="2019159" cy="2156186"/>
          </a:xfrm>
          <a:prstGeom prst="roundRect">
            <a:avLst/>
          </a:prstGeom>
        </p:spPr>
      </p:pic>
      <p:pic>
        <p:nvPicPr>
          <p:cNvPr id="27" name="Imagen 26">
            <a:extLst>
              <a:ext uri="{FF2B5EF4-FFF2-40B4-BE49-F238E27FC236}">
                <a16:creationId xmlns:a16="http://schemas.microsoft.com/office/drawing/2014/main" id="{E5694467-BF39-435D-ABF5-2D57187D0DE5}"/>
              </a:ext>
            </a:extLst>
          </p:cNvPr>
          <p:cNvPicPr>
            <a:picLocks noChangeAspect="1"/>
          </p:cNvPicPr>
          <p:nvPr/>
        </p:nvPicPr>
        <p:blipFill rotWithShape="1">
          <a:blip r:embed="rId7"/>
          <a:srcRect l="1972" t="19914" r="25221"/>
          <a:stretch/>
        </p:blipFill>
        <p:spPr>
          <a:xfrm rot="16200000">
            <a:off x="801538" y="3651950"/>
            <a:ext cx="1437798" cy="2474749"/>
          </a:xfrm>
          <a:prstGeom prst="roundRect">
            <a:avLst/>
          </a:prstGeom>
        </p:spPr>
      </p:pic>
      <p:sp>
        <p:nvSpPr>
          <p:cNvPr id="30" name="CuadroTexto 29">
            <a:extLst>
              <a:ext uri="{FF2B5EF4-FFF2-40B4-BE49-F238E27FC236}">
                <a16:creationId xmlns:a16="http://schemas.microsoft.com/office/drawing/2014/main" id="{C0DEEC92-C6AC-435E-A5BC-9208ECF18840}"/>
              </a:ext>
            </a:extLst>
          </p:cNvPr>
          <p:cNvSpPr txBox="1"/>
          <p:nvPr/>
        </p:nvSpPr>
        <p:spPr>
          <a:xfrm>
            <a:off x="793130" y="6367062"/>
            <a:ext cx="1386531" cy="400110"/>
          </a:xfrm>
          <a:prstGeom prst="rect">
            <a:avLst/>
          </a:prstGeom>
          <a:noFill/>
        </p:spPr>
        <p:txBody>
          <a:bodyPr wrap="square" rtlCol="0">
            <a:spAutoFit/>
          </a:bodyPr>
          <a:lstStyle/>
          <a:p>
            <a:pPr algn="ctr"/>
            <a:r>
              <a:rPr lang="es-EC" sz="2000" dirty="0">
                <a:latin typeface="Calibri" panose="020F0502020204030204" pitchFamily="34" charset="0"/>
              </a:rPr>
              <a:t>BS extraído </a:t>
            </a:r>
          </a:p>
        </p:txBody>
      </p:sp>
      <p:pic>
        <p:nvPicPr>
          <p:cNvPr id="3" name="Imagen 2">
            <a:extLst>
              <a:ext uri="{FF2B5EF4-FFF2-40B4-BE49-F238E27FC236}">
                <a16:creationId xmlns:a16="http://schemas.microsoft.com/office/drawing/2014/main" id="{4EA8C366-8B9B-4EF9-8FBD-BA383E3893E5}"/>
              </a:ext>
            </a:extLst>
          </p:cNvPr>
          <p:cNvPicPr>
            <a:picLocks noChangeAspect="1"/>
          </p:cNvPicPr>
          <p:nvPr/>
        </p:nvPicPr>
        <p:blipFill>
          <a:blip r:embed="rId8"/>
          <a:stretch>
            <a:fillRect/>
          </a:stretch>
        </p:blipFill>
        <p:spPr>
          <a:xfrm>
            <a:off x="3074987" y="961558"/>
            <a:ext cx="1250576" cy="2272786"/>
          </a:xfrm>
          <a:prstGeom prst="rect">
            <a:avLst/>
          </a:prstGeom>
        </p:spPr>
      </p:pic>
      <p:sp>
        <p:nvSpPr>
          <p:cNvPr id="21" name="Rectángulo 20">
            <a:extLst>
              <a:ext uri="{FF2B5EF4-FFF2-40B4-BE49-F238E27FC236}">
                <a16:creationId xmlns:a16="http://schemas.microsoft.com/office/drawing/2014/main" id="{64AF96BD-950B-4C85-8497-905C2D33FFA8}"/>
              </a:ext>
            </a:extLst>
          </p:cNvPr>
          <p:cNvSpPr/>
          <p:nvPr/>
        </p:nvSpPr>
        <p:spPr>
          <a:xfrm>
            <a:off x="3780117" y="6363216"/>
            <a:ext cx="2019158" cy="40395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2000" dirty="0">
                <a:latin typeface="Calibri" panose="020F0502020204030204" pitchFamily="34" charset="0"/>
              </a:rPr>
              <a:t>Secado</a:t>
            </a:r>
          </a:p>
        </p:txBody>
      </p:sp>
      <p:sp>
        <p:nvSpPr>
          <p:cNvPr id="24" name="Rectángulo 23">
            <a:extLst>
              <a:ext uri="{FF2B5EF4-FFF2-40B4-BE49-F238E27FC236}">
                <a16:creationId xmlns:a16="http://schemas.microsoft.com/office/drawing/2014/main" id="{714F8B4F-4366-41E2-B8C5-C20F8E989F44}"/>
              </a:ext>
            </a:extLst>
          </p:cNvPr>
          <p:cNvSpPr/>
          <p:nvPr/>
        </p:nvSpPr>
        <p:spPr>
          <a:xfrm>
            <a:off x="9255421" y="3372043"/>
            <a:ext cx="1629515" cy="24730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2000" dirty="0">
                <a:latin typeface="Calibri" panose="020F0502020204030204" pitchFamily="34" charset="0"/>
              </a:rPr>
              <a:t>Precipitación </a:t>
            </a:r>
          </a:p>
        </p:txBody>
      </p:sp>
      <p:pic>
        <p:nvPicPr>
          <p:cNvPr id="4" name="Imagen 3">
            <a:extLst>
              <a:ext uri="{FF2B5EF4-FFF2-40B4-BE49-F238E27FC236}">
                <a16:creationId xmlns:a16="http://schemas.microsoft.com/office/drawing/2014/main" id="{F9F80C54-B8E0-4376-B91D-B07BD5D8315F}"/>
              </a:ext>
            </a:extLst>
          </p:cNvPr>
          <p:cNvPicPr>
            <a:picLocks noChangeAspect="1"/>
          </p:cNvPicPr>
          <p:nvPr/>
        </p:nvPicPr>
        <p:blipFill>
          <a:blip r:embed="rId9"/>
          <a:stretch>
            <a:fillRect/>
          </a:stretch>
        </p:blipFill>
        <p:spPr>
          <a:xfrm>
            <a:off x="8772765" y="5913354"/>
            <a:ext cx="3245077" cy="673855"/>
          </a:xfrm>
          <a:prstGeom prst="rect">
            <a:avLst/>
          </a:prstGeom>
        </p:spPr>
      </p:pic>
      <p:pic>
        <p:nvPicPr>
          <p:cNvPr id="25" name="Imagen 24">
            <a:extLst>
              <a:ext uri="{FF2B5EF4-FFF2-40B4-BE49-F238E27FC236}">
                <a16:creationId xmlns:a16="http://schemas.microsoft.com/office/drawing/2014/main" id="{2C7C15AE-F06F-4BD5-8BE1-912007DFA30D}"/>
              </a:ext>
            </a:extLst>
          </p:cNvPr>
          <p:cNvPicPr>
            <a:picLocks noChangeAspect="1"/>
          </p:cNvPicPr>
          <p:nvPr/>
        </p:nvPicPr>
        <p:blipFill>
          <a:blip r:embed="rId8"/>
          <a:stretch>
            <a:fillRect/>
          </a:stretch>
        </p:blipFill>
        <p:spPr>
          <a:xfrm>
            <a:off x="9643072" y="3782740"/>
            <a:ext cx="1250576" cy="2272786"/>
          </a:xfrm>
          <a:prstGeom prst="rect">
            <a:avLst/>
          </a:prstGeom>
        </p:spPr>
      </p:pic>
      <p:sp>
        <p:nvSpPr>
          <p:cNvPr id="33" name="Rectángulo 32">
            <a:extLst>
              <a:ext uri="{FF2B5EF4-FFF2-40B4-BE49-F238E27FC236}">
                <a16:creationId xmlns:a16="http://schemas.microsoft.com/office/drawing/2014/main" id="{234FD638-CD41-41A0-963D-84F5563E3702}"/>
              </a:ext>
            </a:extLst>
          </p:cNvPr>
          <p:cNvSpPr/>
          <p:nvPr/>
        </p:nvSpPr>
        <p:spPr>
          <a:xfrm>
            <a:off x="9262124" y="6363217"/>
            <a:ext cx="2019158" cy="40395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2000" dirty="0">
                <a:latin typeface="Calibri" panose="020F0502020204030204" pitchFamily="34" charset="0"/>
                <a:cs typeface="Times New Roman" panose="02020603050405020304" pitchFamily="18" charset="0"/>
              </a:rPr>
              <a:t>Centrifugación </a:t>
            </a:r>
          </a:p>
        </p:txBody>
      </p:sp>
      <p:sp>
        <p:nvSpPr>
          <p:cNvPr id="34" name="Rectángulo 33">
            <a:extLst>
              <a:ext uri="{FF2B5EF4-FFF2-40B4-BE49-F238E27FC236}">
                <a16:creationId xmlns:a16="http://schemas.microsoft.com/office/drawing/2014/main" id="{589983DB-628E-447E-BCB4-39C3F5E8C219}"/>
              </a:ext>
            </a:extLst>
          </p:cNvPr>
          <p:cNvSpPr/>
          <p:nvPr/>
        </p:nvSpPr>
        <p:spPr>
          <a:xfrm>
            <a:off x="2608699" y="3336104"/>
            <a:ext cx="2019158" cy="40395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2000" dirty="0">
                <a:latin typeface="Calibri" panose="020F0502020204030204" pitchFamily="34" charset="0"/>
              </a:rPr>
              <a:t>Centrifugación </a:t>
            </a:r>
          </a:p>
        </p:txBody>
      </p:sp>
      <p:grpSp>
        <p:nvGrpSpPr>
          <p:cNvPr id="44" name="Grupo 43">
            <a:extLst>
              <a:ext uri="{FF2B5EF4-FFF2-40B4-BE49-F238E27FC236}">
                <a16:creationId xmlns:a16="http://schemas.microsoft.com/office/drawing/2014/main" id="{8CFD61E3-9DE0-4480-AA4A-2C9448B6E003}"/>
              </a:ext>
            </a:extLst>
          </p:cNvPr>
          <p:cNvGrpSpPr/>
          <p:nvPr/>
        </p:nvGrpSpPr>
        <p:grpSpPr>
          <a:xfrm>
            <a:off x="7186054" y="3764395"/>
            <a:ext cx="2019159" cy="2346551"/>
            <a:chOff x="6984263" y="3799201"/>
            <a:chExt cx="2076337" cy="2438164"/>
          </a:xfrm>
        </p:grpSpPr>
        <p:pic>
          <p:nvPicPr>
            <p:cNvPr id="37" name="Imagen 36">
              <a:extLst>
                <a:ext uri="{FF2B5EF4-FFF2-40B4-BE49-F238E27FC236}">
                  <a16:creationId xmlns:a16="http://schemas.microsoft.com/office/drawing/2014/main" id="{87472369-B366-431F-88ED-76812025E891}"/>
                </a:ext>
              </a:extLst>
            </p:cNvPr>
            <p:cNvPicPr>
              <a:picLocks noChangeAspect="1"/>
            </p:cNvPicPr>
            <p:nvPr/>
          </p:nvPicPr>
          <p:blipFill rotWithShape="1">
            <a:blip r:embed="rId6"/>
            <a:srcRect l="55668" t="11905" r="15763" b="16667"/>
            <a:stretch/>
          </p:blipFill>
          <p:spPr>
            <a:xfrm>
              <a:off x="6984263" y="3870253"/>
              <a:ext cx="1181385" cy="2215296"/>
            </a:xfrm>
            <a:prstGeom prst="roundRect">
              <a:avLst/>
            </a:prstGeom>
          </p:spPr>
        </p:pic>
        <p:sp>
          <p:nvSpPr>
            <p:cNvPr id="38" name="Flecha: curvada hacia la izquierda 37">
              <a:extLst>
                <a:ext uri="{FF2B5EF4-FFF2-40B4-BE49-F238E27FC236}">
                  <a16:creationId xmlns:a16="http://schemas.microsoft.com/office/drawing/2014/main" id="{028354BF-E8C3-4264-8D87-707A4F33FA81}"/>
                </a:ext>
              </a:extLst>
            </p:cNvPr>
            <p:cNvSpPr/>
            <p:nvPr/>
          </p:nvSpPr>
          <p:spPr>
            <a:xfrm>
              <a:off x="7145326" y="5794625"/>
              <a:ext cx="922464" cy="442740"/>
            </a:xfrm>
            <a:prstGeom prst="curvedLeftArrow">
              <a:avLst>
                <a:gd name="adj1" fmla="val 14779"/>
                <a:gd name="adj2" fmla="val 50000"/>
                <a:gd name="adj3" fmla="val 25000"/>
              </a:avLst>
            </a:prstGeom>
            <a:solidFill>
              <a:srgbClr val="FF9900"/>
            </a:solidFill>
            <a:ln>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1" name="CuadroTexto 10">
              <a:extLst>
                <a:ext uri="{FF2B5EF4-FFF2-40B4-BE49-F238E27FC236}">
                  <a16:creationId xmlns:a16="http://schemas.microsoft.com/office/drawing/2014/main" id="{0B52068A-7385-424F-918C-8BE472F10B7F}"/>
                </a:ext>
              </a:extLst>
            </p:cNvPr>
            <p:cNvSpPr txBox="1"/>
            <p:nvPr/>
          </p:nvSpPr>
          <p:spPr>
            <a:xfrm>
              <a:off x="8072877" y="3990419"/>
              <a:ext cx="987723" cy="338554"/>
            </a:xfrm>
            <a:prstGeom prst="rect">
              <a:avLst/>
            </a:prstGeom>
            <a:noFill/>
          </p:spPr>
          <p:txBody>
            <a:bodyPr wrap="square" rtlCol="0">
              <a:spAutoFit/>
            </a:bodyPr>
            <a:lstStyle/>
            <a:p>
              <a:r>
                <a:rPr lang="es-EC" sz="1600" dirty="0" err="1">
                  <a:solidFill>
                    <a:schemeClr val="accent2"/>
                  </a:solidFill>
                  <a:latin typeface="Calibri" panose="020F0502020204030204" pitchFamily="34" charset="0"/>
                </a:rPr>
                <a:t>Met</a:t>
              </a:r>
              <a:r>
                <a:rPr lang="es-EC" sz="1600" dirty="0">
                  <a:solidFill>
                    <a:schemeClr val="accent2"/>
                  </a:solidFill>
                  <a:latin typeface="Calibri" panose="020F0502020204030204" pitchFamily="34" charset="0"/>
                </a:rPr>
                <a:t>-OH</a:t>
              </a:r>
            </a:p>
          </p:txBody>
        </p:sp>
        <p:sp>
          <p:nvSpPr>
            <p:cNvPr id="17" name="Flecha: circular 16">
              <a:extLst>
                <a:ext uri="{FF2B5EF4-FFF2-40B4-BE49-F238E27FC236}">
                  <a16:creationId xmlns:a16="http://schemas.microsoft.com/office/drawing/2014/main" id="{B974FF4E-E721-45E4-9E96-481CED15890A}"/>
                </a:ext>
              </a:extLst>
            </p:cNvPr>
            <p:cNvSpPr/>
            <p:nvPr/>
          </p:nvSpPr>
          <p:spPr>
            <a:xfrm flipH="1">
              <a:off x="7857960" y="3799201"/>
              <a:ext cx="489971" cy="529749"/>
            </a:xfrm>
            <a:prstGeom prst="circularArrow">
              <a:avLst/>
            </a:prstGeom>
            <a:solidFill>
              <a:schemeClr val="accent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solidFill>
                  <a:schemeClr val="tx1"/>
                </a:solidFill>
              </a:endParaRPr>
            </a:p>
          </p:txBody>
        </p:sp>
      </p:grpSp>
      <p:sp>
        <p:nvSpPr>
          <p:cNvPr id="40" name="Rectángulo 39">
            <a:extLst>
              <a:ext uri="{FF2B5EF4-FFF2-40B4-BE49-F238E27FC236}">
                <a16:creationId xmlns:a16="http://schemas.microsoft.com/office/drawing/2014/main" id="{6D17D00B-08E9-4560-9425-104F68CDC4D4}"/>
              </a:ext>
            </a:extLst>
          </p:cNvPr>
          <p:cNvSpPr/>
          <p:nvPr/>
        </p:nvSpPr>
        <p:spPr>
          <a:xfrm>
            <a:off x="6596979" y="6367062"/>
            <a:ext cx="2019158" cy="40395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2000" dirty="0">
                <a:latin typeface="Calibri" panose="020F0502020204030204" pitchFamily="34" charset="0"/>
              </a:rPr>
              <a:t>Agitación </a:t>
            </a:r>
          </a:p>
        </p:txBody>
      </p:sp>
      <p:sp>
        <p:nvSpPr>
          <p:cNvPr id="19" name="Flecha: a la derecha 18">
            <a:extLst>
              <a:ext uri="{FF2B5EF4-FFF2-40B4-BE49-F238E27FC236}">
                <a16:creationId xmlns:a16="http://schemas.microsoft.com/office/drawing/2014/main" id="{0AB2C85C-258F-47D4-B9C6-2A8F96CD1AEA}"/>
              </a:ext>
            </a:extLst>
          </p:cNvPr>
          <p:cNvSpPr/>
          <p:nvPr/>
        </p:nvSpPr>
        <p:spPr>
          <a:xfrm>
            <a:off x="2608699" y="1653201"/>
            <a:ext cx="463702" cy="228600"/>
          </a:xfrm>
          <a:prstGeom prst="right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2" name="Flecha: a la derecha 41">
            <a:extLst>
              <a:ext uri="{FF2B5EF4-FFF2-40B4-BE49-F238E27FC236}">
                <a16:creationId xmlns:a16="http://schemas.microsoft.com/office/drawing/2014/main" id="{4796E6F0-D293-4A66-9499-5FFF6F8B8039}"/>
              </a:ext>
            </a:extLst>
          </p:cNvPr>
          <p:cNvSpPr/>
          <p:nvPr/>
        </p:nvSpPr>
        <p:spPr>
          <a:xfrm>
            <a:off x="4325994" y="1663777"/>
            <a:ext cx="463702" cy="228600"/>
          </a:xfrm>
          <a:prstGeom prst="right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3" name="Flecha: a la derecha 42">
            <a:extLst>
              <a:ext uri="{FF2B5EF4-FFF2-40B4-BE49-F238E27FC236}">
                <a16:creationId xmlns:a16="http://schemas.microsoft.com/office/drawing/2014/main" id="{2C7DC498-9738-4750-B5CE-DC658213AD14}"/>
              </a:ext>
            </a:extLst>
          </p:cNvPr>
          <p:cNvSpPr/>
          <p:nvPr/>
        </p:nvSpPr>
        <p:spPr>
          <a:xfrm>
            <a:off x="7191739" y="1691730"/>
            <a:ext cx="463702" cy="228600"/>
          </a:xfrm>
          <a:prstGeom prst="right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6" name="Flecha: curvada hacia la izquierda 45">
            <a:extLst>
              <a:ext uri="{FF2B5EF4-FFF2-40B4-BE49-F238E27FC236}">
                <a16:creationId xmlns:a16="http://schemas.microsoft.com/office/drawing/2014/main" id="{B270FA43-C68E-4E02-8486-F4E27C677543}"/>
              </a:ext>
            </a:extLst>
          </p:cNvPr>
          <p:cNvSpPr/>
          <p:nvPr/>
        </p:nvSpPr>
        <p:spPr>
          <a:xfrm>
            <a:off x="10962331" y="3538080"/>
            <a:ext cx="547887" cy="1192201"/>
          </a:xfrm>
          <a:prstGeom prst="curvedLeft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47" name="Flecha: a la derecha 46">
            <a:extLst>
              <a:ext uri="{FF2B5EF4-FFF2-40B4-BE49-F238E27FC236}">
                <a16:creationId xmlns:a16="http://schemas.microsoft.com/office/drawing/2014/main" id="{5614E5C2-641A-43B1-A399-1D3BC8E4C9AF}"/>
              </a:ext>
            </a:extLst>
          </p:cNvPr>
          <p:cNvSpPr/>
          <p:nvPr/>
        </p:nvSpPr>
        <p:spPr>
          <a:xfrm flipH="1">
            <a:off x="8908822" y="4537753"/>
            <a:ext cx="463702" cy="228600"/>
          </a:xfrm>
          <a:prstGeom prst="right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8" name="Flecha: a la derecha 47">
            <a:extLst>
              <a:ext uri="{FF2B5EF4-FFF2-40B4-BE49-F238E27FC236}">
                <a16:creationId xmlns:a16="http://schemas.microsoft.com/office/drawing/2014/main" id="{38756E10-3802-41E3-8457-F6058EB2D924}"/>
              </a:ext>
            </a:extLst>
          </p:cNvPr>
          <p:cNvSpPr/>
          <p:nvPr/>
        </p:nvSpPr>
        <p:spPr>
          <a:xfrm flipH="1">
            <a:off x="6148436" y="4564997"/>
            <a:ext cx="463702" cy="228600"/>
          </a:xfrm>
          <a:prstGeom prst="right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9" name="Flecha: a la derecha 48">
            <a:extLst>
              <a:ext uri="{FF2B5EF4-FFF2-40B4-BE49-F238E27FC236}">
                <a16:creationId xmlns:a16="http://schemas.microsoft.com/office/drawing/2014/main" id="{6635B365-9120-4447-AD26-126066664522}"/>
              </a:ext>
            </a:extLst>
          </p:cNvPr>
          <p:cNvSpPr/>
          <p:nvPr/>
        </p:nvSpPr>
        <p:spPr>
          <a:xfrm flipH="1">
            <a:off x="2877401" y="4688647"/>
            <a:ext cx="463702" cy="228600"/>
          </a:xfrm>
          <a:prstGeom prst="right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50" name="Rectángulo 49">
                <a:extLst>
                  <a:ext uri="{FF2B5EF4-FFF2-40B4-BE49-F238E27FC236}">
                    <a16:creationId xmlns:a16="http://schemas.microsoft.com/office/drawing/2014/main" id="{2F65D95C-69B7-4587-ACD5-802EE750B068}"/>
                  </a:ext>
                </a:extLst>
              </p:cNvPr>
              <p:cNvSpPr/>
              <p:nvPr/>
            </p:nvSpPr>
            <p:spPr>
              <a:xfrm>
                <a:off x="283062" y="5563936"/>
                <a:ext cx="2643908"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C" sz="2000" i="0" smtClean="0">
                          <a:latin typeface="Cambria Math" panose="02040503050406030204" pitchFamily="18" charset="0"/>
                        </a:rPr>
                        <m:t>Rendimiento</m:t>
                      </m:r>
                      <m:r>
                        <a:rPr lang="es-EC" sz="2000" i="0">
                          <a:latin typeface="Cambria Math" panose="02040503050406030204" pitchFamily="18" charset="0"/>
                        </a:rPr>
                        <m:t> =</m:t>
                      </m:r>
                      <m:r>
                        <m:rPr>
                          <m:sty m:val="p"/>
                        </m:rPr>
                        <a:rPr lang="es-EC" sz="2000" b="0" i="0" smtClean="0">
                          <a:latin typeface="Cambria Math" panose="02040503050406030204" pitchFamily="18" charset="0"/>
                        </a:rPr>
                        <m:t>mg</m:t>
                      </m:r>
                      <m:r>
                        <a:rPr lang="es-EC" sz="2000" b="0" i="0" smtClean="0">
                          <a:latin typeface="Cambria Math" panose="02040503050406030204" pitchFamily="18" charset="0"/>
                        </a:rPr>
                        <m:t>/</m:t>
                      </m:r>
                      <m:r>
                        <m:rPr>
                          <m:sty m:val="p"/>
                        </m:rPr>
                        <a:rPr lang="es-EC" sz="2000" b="0" i="0" smtClean="0">
                          <a:latin typeface="Cambria Math" panose="02040503050406030204" pitchFamily="18" charset="0"/>
                        </a:rPr>
                        <m:t>L</m:t>
                      </m:r>
                    </m:oMath>
                  </m:oMathPara>
                </a14:m>
                <a:endParaRPr lang="es-EC" sz="2000" dirty="0">
                  <a:latin typeface="Calibri" panose="020F0502020204030204" pitchFamily="34" charset="0"/>
                </a:endParaRPr>
              </a:p>
            </p:txBody>
          </p:sp>
        </mc:Choice>
        <mc:Fallback xmlns="">
          <p:sp>
            <p:nvSpPr>
              <p:cNvPr id="50" name="Rectángulo 49">
                <a:extLst>
                  <a:ext uri="{FF2B5EF4-FFF2-40B4-BE49-F238E27FC236}">
                    <a16:creationId xmlns:a16="http://schemas.microsoft.com/office/drawing/2014/main" id="{2F65D95C-69B7-4587-ACD5-802EE750B068}"/>
                  </a:ext>
                </a:extLst>
              </p:cNvPr>
              <p:cNvSpPr>
                <a:spLocks noRot="1" noChangeAspect="1" noMove="1" noResize="1" noEditPoints="1" noAdjustHandles="1" noChangeArrowheads="1" noChangeShapeType="1" noTextEdit="1"/>
              </p:cNvSpPr>
              <p:nvPr/>
            </p:nvSpPr>
            <p:spPr>
              <a:xfrm>
                <a:off x="283062" y="5563936"/>
                <a:ext cx="2643908" cy="400110"/>
              </a:xfrm>
              <a:prstGeom prst="rect">
                <a:avLst/>
              </a:prstGeom>
              <a:blipFill>
                <a:blip r:embed="rId10"/>
                <a:stretch>
                  <a:fillRect b="-15385"/>
                </a:stretch>
              </a:blipFill>
              <a:ln>
                <a:noFill/>
              </a:ln>
            </p:spPr>
            <p:txBody>
              <a:bodyPr/>
              <a:lstStyle/>
              <a:p>
                <a:r>
                  <a:rPr lang="es-EC">
                    <a:noFill/>
                  </a:rPr>
                  <a:t> </a:t>
                </a:r>
              </a:p>
            </p:txBody>
          </p:sp>
        </mc:Fallback>
      </mc:AlternateContent>
    </p:spTree>
    <p:extLst>
      <p:ext uri="{BB962C8B-B14F-4D97-AF65-F5344CB8AC3E}">
        <p14:creationId xmlns:p14="http://schemas.microsoft.com/office/powerpoint/2010/main" val="2110763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CBBD4A14-B2F8-47AE-9F3C-27D8DFF7A9A9}"/>
              </a:ext>
            </a:extLst>
          </p:cNvPr>
          <p:cNvSpPr/>
          <p:nvPr/>
        </p:nvSpPr>
        <p:spPr>
          <a:xfrm>
            <a:off x="192299" y="44109"/>
            <a:ext cx="3856312" cy="461665"/>
          </a:xfrm>
          <a:prstGeom prst="rect">
            <a:avLst/>
          </a:prstGeom>
          <a:ln>
            <a:noFill/>
          </a:ln>
        </p:spPr>
        <p:txBody>
          <a:bodyPr wrap="none">
            <a:spAutoFit/>
          </a:bodyPr>
          <a:lstStyle/>
          <a:p>
            <a:r>
              <a:rPr lang="es-EC" sz="2400" b="1" dirty="0">
                <a:latin typeface="Calibri" panose="020F0502020204030204" pitchFamily="34" charset="0"/>
                <a:cs typeface="Times New Roman" panose="02020603050405020304" pitchFamily="18" charset="0"/>
              </a:rPr>
              <a:t>Método de Difusión en Pozo </a:t>
            </a:r>
          </a:p>
        </p:txBody>
      </p:sp>
      <p:pic>
        <p:nvPicPr>
          <p:cNvPr id="5" name="Picture 3" descr="C:\Users\tpaez\Pictures\IMAGENES ESPE\LOGO UNIVERSIDAD FUERZAS ARMADAS.jpg">
            <a:extLst>
              <a:ext uri="{FF2B5EF4-FFF2-40B4-BE49-F238E27FC236}">
                <a16:creationId xmlns:a16="http://schemas.microsoft.com/office/drawing/2014/main" id="{C95695EE-C0F5-475A-95C9-4174E5B15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7302" y="5877797"/>
            <a:ext cx="3020129" cy="72008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a 1">
            <a:extLst>
              <a:ext uri="{FF2B5EF4-FFF2-40B4-BE49-F238E27FC236}">
                <a16:creationId xmlns:a16="http://schemas.microsoft.com/office/drawing/2014/main" id="{703BF544-B48C-4AEC-AC9E-575917D1E859}"/>
              </a:ext>
            </a:extLst>
          </p:cNvPr>
          <p:cNvGraphicFramePr>
            <a:graphicFrameLocks noGrp="1"/>
          </p:cNvGraphicFramePr>
          <p:nvPr>
            <p:extLst>
              <p:ext uri="{D42A27DB-BD31-4B8C-83A1-F6EECF244321}">
                <p14:modId xmlns:p14="http://schemas.microsoft.com/office/powerpoint/2010/main" val="2603609703"/>
              </p:ext>
            </p:extLst>
          </p:nvPr>
        </p:nvGraphicFramePr>
        <p:xfrm>
          <a:off x="655591" y="754076"/>
          <a:ext cx="2721630" cy="3264656"/>
        </p:xfrm>
        <a:graphic>
          <a:graphicData uri="http://schemas.openxmlformats.org/drawingml/2006/table">
            <a:tbl>
              <a:tblPr firstRow="1" firstCol="1" bandRow="1">
                <a:tableStyleId>{9D7B26C5-4107-4FEC-AEDC-1716B250A1EF}</a:tableStyleId>
              </a:tblPr>
              <a:tblGrid>
                <a:gridCol w="1160485">
                  <a:extLst>
                    <a:ext uri="{9D8B030D-6E8A-4147-A177-3AD203B41FA5}">
                      <a16:colId xmlns:a16="http://schemas.microsoft.com/office/drawing/2014/main" val="89112372"/>
                    </a:ext>
                  </a:extLst>
                </a:gridCol>
                <a:gridCol w="1561145">
                  <a:extLst>
                    <a:ext uri="{9D8B030D-6E8A-4147-A177-3AD203B41FA5}">
                      <a16:colId xmlns:a16="http://schemas.microsoft.com/office/drawing/2014/main" val="1751764373"/>
                    </a:ext>
                  </a:extLst>
                </a:gridCol>
              </a:tblGrid>
              <a:tr h="324410">
                <a:tc>
                  <a:txBody>
                    <a:bodyPr/>
                    <a:lstStyle/>
                    <a:p>
                      <a:pPr algn="ctr">
                        <a:lnSpc>
                          <a:spcPct val="107000"/>
                        </a:lnSpc>
                        <a:spcAft>
                          <a:spcPts val="0"/>
                        </a:spcAft>
                      </a:pPr>
                      <a:r>
                        <a:rPr lang="es-EC" sz="1800" b="1" dirty="0">
                          <a:effectLst/>
                          <a:latin typeface="Calibri" panose="020F0502020204030204" pitchFamily="34" charset="0"/>
                        </a:rPr>
                        <a:t>Cepas</a:t>
                      </a:r>
                      <a:endParaRPr lang="es-EC"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800" b="1" dirty="0">
                          <a:effectLst/>
                          <a:latin typeface="Calibri" panose="020F0502020204030204" pitchFamily="34" charset="0"/>
                        </a:rPr>
                        <a:t>Solución BS</a:t>
                      </a:r>
                      <a:endParaRPr lang="es-EC"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16989336"/>
                  </a:ext>
                </a:extLst>
              </a:tr>
              <a:tr h="282912">
                <a:tc rowSpan="3">
                  <a:txBody>
                    <a:bodyPr/>
                    <a:lstStyle/>
                    <a:p>
                      <a:pPr algn="ctr">
                        <a:lnSpc>
                          <a:spcPct val="107000"/>
                        </a:lnSpc>
                        <a:spcAft>
                          <a:spcPts val="0"/>
                        </a:spcAft>
                      </a:pPr>
                      <a:r>
                        <a:rPr lang="es-EC" sz="1800" b="0" dirty="0">
                          <a:effectLst/>
                          <a:latin typeface="Calibri" panose="020F0502020204030204" pitchFamily="34" charset="0"/>
                        </a:rPr>
                        <a:t>UFAB25</a:t>
                      </a:r>
                      <a:endParaRPr lang="es-EC"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dirty="0">
                          <a:effectLst/>
                          <a:latin typeface="Calibri" panose="020F0502020204030204" pitchFamily="34" charset="0"/>
                        </a:rPr>
                        <a:t>Bs</a:t>
                      </a:r>
                      <a:r>
                        <a:rPr lang="es-EC" sz="1800" baseline="-25000" dirty="0">
                          <a:effectLst/>
                          <a:latin typeface="Calibri" panose="020F0502020204030204" pitchFamily="34" charset="0"/>
                        </a:rPr>
                        <a:t>1</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327151768"/>
                  </a:ext>
                </a:extLst>
              </a:tr>
              <a:tr h="372848">
                <a:tc vMerge="1">
                  <a:txBody>
                    <a:bodyPr/>
                    <a:lstStyle/>
                    <a:p>
                      <a:endParaRPr lang="es-EC"/>
                    </a:p>
                  </a:txBody>
                  <a:tcPr/>
                </a:tc>
                <a:tc>
                  <a:txBody>
                    <a:bodyPr/>
                    <a:lstStyle/>
                    <a:p>
                      <a:pPr algn="l">
                        <a:lnSpc>
                          <a:spcPct val="107000"/>
                        </a:lnSpc>
                        <a:spcAft>
                          <a:spcPts val="0"/>
                        </a:spcAft>
                      </a:pPr>
                      <a:r>
                        <a:rPr lang="es-EC" sz="1800" dirty="0">
                          <a:effectLst/>
                          <a:latin typeface="Calibri" panose="020F0502020204030204" pitchFamily="34" charset="0"/>
                        </a:rPr>
                        <a:t>F</a:t>
                      </a:r>
                      <a:r>
                        <a:rPr lang="es-EC" sz="1800" baseline="-25000" dirty="0">
                          <a:effectLst/>
                          <a:latin typeface="Calibri" panose="020F0502020204030204" pitchFamily="34" charset="0"/>
                        </a:rPr>
                        <a:t>OH</a:t>
                      </a:r>
                      <a:r>
                        <a:rPr lang="es-EC" sz="1800" dirty="0">
                          <a:effectLst/>
                          <a:latin typeface="Calibri" panose="020F0502020204030204" pitchFamily="34" charset="0"/>
                        </a:rPr>
                        <a:t>- Bs</a:t>
                      </a:r>
                      <a:r>
                        <a:rPr lang="es-EC" sz="1800" baseline="-25000" dirty="0">
                          <a:effectLst/>
                          <a:latin typeface="Calibri" panose="020F0502020204030204" pitchFamily="34" charset="0"/>
                        </a:rPr>
                        <a:t>1</a:t>
                      </a:r>
                      <a:r>
                        <a:rPr lang="es-EC" sz="1800" dirty="0">
                          <a:effectLst/>
                          <a:latin typeface="Calibri" panose="020F0502020204030204" pitchFamily="34" charset="0"/>
                        </a:rPr>
                        <a:t>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456247086"/>
                  </a:ext>
                </a:extLst>
              </a:tr>
              <a:tr h="282912">
                <a:tc vMerge="1">
                  <a:txBody>
                    <a:bodyPr/>
                    <a:lstStyle/>
                    <a:p>
                      <a:endParaRPr lang="es-EC"/>
                    </a:p>
                  </a:txBody>
                  <a:tcPr/>
                </a:tc>
                <a:tc>
                  <a:txBody>
                    <a:bodyPr/>
                    <a:lstStyle/>
                    <a:p>
                      <a:pPr algn="l">
                        <a:lnSpc>
                          <a:spcPct val="107000"/>
                        </a:lnSpc>
                        <a:spcAft>
                          <a:spcPts val="0"/>
                        </a:spcAft>
                      </a:pPr>
                      <a:r>
                        <a:rPr lang="es-EC" sz="1800" dirty="0">
                          <a:effectLst/>
                          <a:latin typeface="Calibri" panose="020F0502020204030204" pitchFamily="34" charset="0"/>
                        </a:rPr>
                        <a:t>Bs</a:t>
                      </a:r>
                      <a:r>
                        <a:rPr lang="es-EC" sz="1800" baseline="-25000" dirty="0">
                          <a:effectLst/>
                          <a:latin typeface="Calibri" panose="020F0502020204030204" pitchFamily="34" charset="0"/>
                        </a:rPr>
                        <a:t>2</a:t>
                      </a:r>
                      <a:r>
                        <a:rPr lang="es-EC" sz="1800" dirty="0">
                          <a:effectLst/>
                          <a:latin typeface="Calibri" panose="020F0502020204030204" pitchFamily="34" charset="0"/>
                        </a:rPr>
                        <a:t>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5607591"/>
                  </a:ext>
                </a:extLst>
              </a:tr>
              <a:tr h="282912">
                <a:tc rowSpan="3">
                  <a:txBody>
                    <a:bodyPr/>
                    <a:lstStyle/>
                    <a:p>
                      <a:pPr algn="ctr">
                        <a:lnSpc>
                          <a:spcPct val="107000"/>
                        </a:lnSpc>
                        <a:spcAft>
                          <a:spcPts val="0"/>
                        </a:spcAft>
                      </a:pPr>
                      <a:r>
                        <a:rPr lang="es-EC" sz="1800" b="0" dirty="0">
                          <a:effectLst/>
                          <a:latin typeface="Calibri" panose="020F0502020204030204" pitchFamily="34" charset="0"/>
                        </a:rPr>
                        <a:t>UFAB29</a:t>
                      </a:r>
                      <a:endParaRPr lang="es-EC"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dirty="0">
                          <a:effectLst/>
                          <a:latin typeface="Calibri" panose="020F0502020204030204" pitchFamily="34" charset="0"/>
                        </a:rPr>
                        <a:t>Bs</a:t>
                      </a:r>
                      <a:r>
                        <a:rPr lang="es-EC" sz="1800" baseline="-25000" dirty="0">
                          <a:effectLst/>
                          <a:latin typeface="Calibri" panose="020F0502020204030204" pitchFamily="34" charset="0"/>
                        </a:rPr>
                        <a:t>1</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749858448"/>
                  </a:ext>
                </a:extLst>
              </a:tr>
              <a:tr h="434963">
                <a:tc vMerge="1">
                  <a:txBody>
                    <a:bodyPr/>
                    <a:lstStyle/>
                    <a:p>
                      <a:endParaRPr lang="es-EC"/>
                    </a:p>
                  </a:txBody>
                  <a:tcPr/>
                </a:tc>
                <a:tc>
                  <a:txBody>
                    <a:bodyPr/>
                    <a:lstStyle/>
                    <a:p>
                      <a:pPr algn="l">
                        <a:lnSpc>
                          <a:spcPct val="107000"/>
                        </a:lnSpc>
                        <a:spcAft>
                          <a:spcPts val="0"/>
                        </a:spcAft>
                      </a:pPr>
                      <a:r>
                        <a:rPr lang="es-EC" sz="1800" dirty="0">
                          <a:effectLst/>
                          <a:latin typeface="Calibri" panose="020F0502020204030204" pitchFamily="34" charset="0"/>
                        </a:rPr>
                        <a:t>F</a:t>
                      </a:r>
                      <a:r>
                        <a:rPr lang="es-EC" sz="1800" baseline="-25000" dirty="0">
                          <a:effectLst/>
                          <a:latin typeface="Calibri" panose="020F0502020204030204" pitchFamily="34" charset="0"/>
                        </a:rPr>
                        <a:t>OH</a:t>
                      </a:r>
                      <a:r>
                        <a:rPr lang="es-EC" sz="1800" dirty="0">
                          <a:effectLst/>
                          <a:latin typeface="Calibri" panose="020F0502020204030204" pitchFamily="34" charset="0"/>
                        </a:rPr>
                        <a:t>- Bs</a:t>
                      </a:r>
                      <a:r>
                        <a:rPr lang="es-EC" sz="1800" baseline="-25000" dirty="0">
                          <a:effectLst/>
                          <a:latin typeface="Calibri" panose="020F0502020204030204" pitchFamily="34" charset="0"/>
                        </a:rPr>
                        <a:t>1</a:t>
                      </a:r>
                      <a:r>
                        <a:rPr lang="es-EC" sz="1800" dirty="0">
                          <a:effectLst/>
                          <a:latin typeface="Calibri" panose="020F0502020204030204" pitchFamily="34" charset="0"/>
                        </a:rPr>
                        <a:t>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4224262282"/>
                  </a:ext>
                </a:extLst>
              </a:tr>
              <a:tr h="282912">
                <a:tc vMerge="1">
                  <a:txBody>
                    <a:bodyPr/>
                    <a:lstStyle/>
                    <a:p>
                      <a:endParaRPr lang="es-EC"/>
                    </a:p>
                  </a:txBody>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s-EC" sz="1800" dirty="0">
                          <a:effectLst/>
                          <a:latin typeface="Calibri" panose="020F0502020204030204" pitchFamily="34" charset="0"/>
                        </a:rPr>
                        <a:t>Bs</a:t>
                      </a:r>
                      <a:r>
                        <a:rPr lang="es-EC" sz="1800" baseline="-25000" dirty="0">
                          <a:effectLst/>
                          <a:latin typeface="Calibri" panose="020F0502020204030204" pitchFamily="34" charset="0"/>
                        </a:rPr>
                        <a:t>2</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8590326"/>
                  </a:ext>
                </a:extLst>
              </a:tr>
              <a:tr h="282912">
                <a:tc rowSpan="3">
                  <a:txBody>
                    <a:bodyPr/>
                    <a:lstStyle/>
                    <a:p>
                      <a:pPr algn="ctr">
                        <a:lnSpc>
                          <a:spcPct val="107000"/>
                        </a:lnSpc>
                        <a:spcAft>
                          <a:spcPts val="0"/>
                        </a:spcAft>
                      </a:pPr>
                      <a:r>
                        <a:rPr lang="es-EC" sz="1800" b="0" dirty="0">
                          <a:effectLst/>
                          <a:latin typeface="Calibri" panose="020F0502020204030204" pitchFamily="34" charset="0"/>
                        </a:rPr>
                        <a:t>UFAB19</a:t>
                      </a:r>
                      <a:endParaRPr lang="es-EC"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l">
                        <a:lnSpc>
                          <a:spcPct val="107000"/>
                        </a:lnSpc>
                        <a:spcAft>
                          <a:spcPts val="0"/>
                        </a:spcAft>
                      </a:pPr>
                      <a:r>
                        <a:rPr lang="es-EC" sz="1800" dirty="0">
                          <a:effectLst/>
                          <a:latin typeface="Calibri" panose="020F0502020204030204" pitchFamily="34" charset="0"/>
                        </a:rPr>
                        <a:t>Bs</a:t>
                      </a:r>
                      <a:r>
                        <a:rPr lang="es-EC" sz="1800" baseline="-25000" dirty="0">
                          <a:effectLst/>
                          <a:latin typeface="Calibri" panose="020F0502020204030204" pitchFamily="34" charset="0"/>
                        </a:rPr>
                        <a:t>1</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3069069841"/>
                  </a:ext>
                </a:extLst>
              </a:tr>
              <a:tr h="282912">
                <a:tc vMerge="1">
                  <a:txBody>
                    <a:bodyPr/>
                    <a:lstStyle/>
                    <a:p>
                      <a:endParaRPr lang="es-EC"/>
                    </a:p>
                  </a:txBody>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s-EC" sz="1800" dirty="0">
                          <a:effectLst/>
                          <a:latin typeface="Calibri" panose="020F0502020204030204" pitchFamily="34" charset="0"/>
                        </a:rPr>
                        <a:t>F</a:t>
                      </a:r>
                      <a:r>
                        <a:rPr lang="es-EC" sz="1800" baseline="-25000" dirty="0">
                          <a:effectLst/>
                          <a:latin typeface="Calibri" panose="020F0502020204030204" pitchFamily="34" charset="0"/>
                        </a:rPr>
                        <a:t>OH</a:t>
                      </a:r>
                      <a:r>
                        <a:rPr lang="es-EC" sz="1800" dirty="0">
                          <a:effectLst/>
                          <a:latin typeface="Calibri" panose="020F0502020204030204" pitchFamily="34" charset="0"/>
                        </a:rPr>
                        <a:t>- Bs</a:t>
                      </a:r>
                      <a:r>
                        <a:rPr lang="es-EC" sz="1800" baseline="-25000" dirty="0">
                          <a:effectLst/>
                          <a:latin typeface="Calibri" panose="020F0502020204030204" pitchFamily="34" charset="0"/>
                        </a:rPr>
                        <a:t>1</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077452205"/>
                  </a:ext>
                </a:extLst>
              </a:tr>
              <a:tr h="434963">
                <a:tc vMerge="1">
                  <a:txBody>
                    <a:bodyPr/>
                    <a:lstStyle/>
                    <a:p>
                      <a:endParaRPr lang="es-EC"/>
                    </a:p>
                  </a:txBody>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s-EC" sz="1800" dirty="0">
                          <a:effectLst/>
                          <a:latin typeface="Calibri" panose="020F0502020204030204" pitchFamily="34" charset="0"/>
                        </a:rPr>
                        <a:t>Bs</a:t>
                      </a:r>
                      <a:r>
                        <a:rPr lang="es-EC" sz="1800" baseline="-25000" dirty="0">
                          <a:effectLst/>
                          <a:latin typeface="Calibri" panose="020F0502020204030204" pitchFamily="34" charset="0"/>
                        </a:rPr>
                        <a:t>2</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83845978"/>
                  </a:ext>
                </a:extLst>
              </a:tr>
            </a:tbl>
          </a:graphicData>
        </a:graphic>
      </p:graphicFrame>
      <p:cxnSp>
        <p:nvCxnSpPr>
          <p:cNvPr id="12" name="Conector recto de flecha 11">
            <a:extLst>
              <a:ext uri="{FF2B5EF4-FFF2-40B4-BE49-F238E27FC236}">
                <a16:creationId xmlns:a16="http://schemas.microsoft.com/office/drawing/2014/main" id="{2BD31DC4-FC43-4869-80D9-FC58201CFBF8}"/>
              </a:ext>
            </a:extLst>
          </p:cNvPr>
          <p:cNvCxnSpPr/>
          <p:nvPr/>
        </p:nvCxnSpPr>
        <p:spPr>
          <a:xfrm>
            <a:off x="12402589" y="5735782"/>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Elipse 48">
            <a:extLst>
              <a:ext uri="{FF2B5EF4-FFF2-40B4-BE49-F238E27FC236}">
                <a16:creationId xmlns:a16="http://schemas.microsoft.com/office/drawing/2014/main" id="{75E68A0E-F12B-4393-801E-D45453EBF8C8}"/>
              </a:ext>
            </a:extLst>
          </p:cNvPr>
          <p:cNvSpPr/>
          <p:nvPr/>
        </p:nvSpPr>
        <p:spPr>
          <a:xfrm>
            <a:off x="9989343" y="1724528"/>
            <a:ext cx="328611" cy="355600"/>
          </a:xfrm>
          <a:prstGeom prst="ellipse">
            <a:avLst/>
          </a:prstGeom>
          <a:noFill/>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89" name="Conector recto de flecha 88">
            <a:extLst>
              <a:ext uri="{FF2B5EF4-FFF2-40B4-BE49-F238E27FC236}">
                <a16:creationId xmlns:a16="http://schemas.microsoft.com/office/drawing/2014/main" id="{40C22607-E09F-483E-81CF-B03CF981885E}"/>
              </a:ext>
            </a:extLst>
          </p:cNvPr>
          <p:cNvCxnSpPr/>
          <p:nvPr/>
        </p:nvCxnSpPr>
        <p:spPr>
          <a:xfrm flipV="1">
            <a:off x="8801948" y="1194684"/>
            <a:ext cx="0" cy="12998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2" name="CuadroTexto 111">
            <a:extLst>
              <a:ext uri="{FF2B5EF4-FFF2-40B4-BE49-F238E27FC236}">
                <a16:creationId xmlns:a16="http://schemas.microsoft.com/office/drawing/2014/main" id="{24AC0050-CE66-4824-AC98-BCD8B2AB24B4}"/>
              </a:ext>
            </a:extLst>
          </p:cNvPr>
          <p:cNvSpPr txBox="1"/>
          <p:nvPr/>
        </p:nvSpPr>
        <p:spPr>
          <a:xfrm>
            <a:off x="4829589" y="5397823"/>
            <a:ext cx="2397772" cy="707886"/>
          </a:xfrm>
          <a:prstGeom prst="rect">
            <a:avLst/>
          </a:prstGeom>
          <a:noFill/>
        </p:spPr>
        <p:txBody>
          <a:bodyPr wrap="none" rtlCol="0">
            <a:spAutoFit/>
          </a:bodyPr>
          <a:lstStyle/>
          <a:p>
            <a:r>
              <a:rPr lang="es-EC" sz="2000" i="1" dirty="0">
                <a:latin typeface="Calibri" panose="020F0502020204030204" pitchFamily="34" charset="0"/>
              </a:rPr>
              <a:t>Fusarium </a:t>
            </a:r>
            <a:r>
              <a:rPr lang="es-EC" sz="2000" i="1" dirty="0" err="1">
                <a:latin typeface="Calibri" panose="020F0502020204030204" pitchFamily="34" charset="0"/>
              </a:rPr>
              <a:t>oxysporum</a:t>
            </a:r>
            <a:r>
              <a:rPr lang="es-EC" sz="2000" i="1" dirty="0">
                <a:latin typeface="Calibri" panose="020F0502020204030204" pitchFamily="34" charset="0"/>
              </a:rPr>
              <a:t> </a:t>
            </a:r>
          </a:p>
          <a:p>
            <a:r>
              <a:rPr lang="es-EC" sz="2000" i="1" dirty="0" err="1">
                <a:latin typeface="Calibri" panose="020F0502020204030204" pitchFamily="34" charset="0"/>
              </a:rPr>
              <a:t>Rhizoctonia</a:t>
            </a:r>
            <a:r>
              <a:rPr lang="es-EC" sz="2000" i="1" dirty="0">
                <a:latin typeface="Calibri" panose="020F0502020204030204" pitchFamily="34" charset="0"/>
              </a:rPr>
              <a:t> </a:t>
            </a:r>
            <a:r>
              <a:rPr lang="es-EC" sz="2000" i="1" dirty="0" err="1">
                <a:latin typeface="Calibri" panose="020F0502020204030204" pitchFamily="34" charset="0"/>
              </a:rPr>
              <a:t>solani</a:t>
            </a:r>
            <a:r>
              <a:rPr lang="es-EC" sz="2000" i="1" dirty="0">
                <a:latin typeface="Calibri" panose="020F0502020204030204" pitchFamily="34" charset="0"/>
              </a:rPr>
              <a:t> </a:t>
            </a:r>
          </a:p>
        </p:txBody>
      </p:sp>
      <mc:AlternateContent xmlns:mc="http://schemas.openxmlformats.org/markup-compatibility/2006" xmlns:a14="http://schemas.microsoft.com/office/drawing/2010/main">
        <mc:Choice Requires="a14">
          <p:sp>
            <p:nvSpPr>
              <p:cNvPr id="118" name="Rectángulo 117">
                <a:extLst>
                  <a:ext uri="{FF2B5EF4-FFF2-40B4-BE49-F238E27FC236}">
                    <a16:creationId xmlns:a16="http://schemas.microsoft.com/office/drawing/2014/main" id="{0F1B296D-87F6-48F5-A303-7511B312879F}"/>
                  </a:ext>
                </a:extLst>
              </p:cNvPr>
              <p:cNvSpPr/>
              <p:nvPr/>
            </p:nvSpPr>
            <p:spPr>
              <a:xfrm>
                <a:off x="598391" y="4638866"/>
                <a:ext cx="2345642" cy="786177"/>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14:m>
                  <m:oMathPara xmlns:m="http://schemas.openxmlformats.org/officeDocument/2006/math">
                    <m:oMathParaPr>
                      <m:jc m:val="centerGroup"/>
                    </m:oMathParaPr>
                    <m:oMath xmlns:m="http://schemas.openxmlformats.org/officeDocument/2006/math">
                      <m:r>
                        <a:rPr lang="es-EC" sz="2400" i="1">
                          <a:latin typeface="Cambria Math" panose="02040503050406030204" pitchFamily="18" charset="0"/>
                        </a:rPr>
                        <m:t>𝐼</m:t>
                      </m:r>
                      <m:r>
                        <a:rPr lang="es-EC" sz="2400" i="0">
                          <a:latin typeface="Cambria Math" panose="02040503050406030204" pitchFamily="18" charset="0"/>
                        </a:rPr>
                        <m:t>=</m:t>
                      </m:r>
                      <m:f>
                        <m:fPr>
                          <m:ctrlPr>
                            <a:rPr lang="es-EC" sz="2400" i="1">
                              <a:latin typeface="Cambria Math" panose="02040503050406030204" pitchFamily="18" charset="0"/>
                            </a:rPr>
                          </m:ctrlPr>
                        </m:fPr>
                        <m:num>
                          <m:r>
                            <a:rPr lang="es-EC" sz="2400" i="1">
                              <a:latin typeface="Cambria Math" panose="02040503050406030204" pitchFamily="18" charset="0"/>
                            </a:rPr>
                            <m:t>𝐶</m:t>
                          </m:r>
                          <m:r>
                            <a:rPr lang="es-EC" sz="2400" i="0">
                              <a:latin typeface="Cambria Math" panose="02040503050406030204" pitchFamily="18" charset="0"/>
                            </a:rPr>
                            <m:t>−</m:t>
                          </m:r>
                          <m:r>
                            <a:rPr lang="es-EC" sz="2400" i="1">
                              <a:latin typeface="Cambria Math" panose="02040503050406030204" pitchFamily="18" charset="0"/>
                            </a:rPr>
                            <m:t>𝑇</m:t>
                          </m:r>
                        </m:num>
                        <m:den>
                          <m:r>
                            <a:rPr lang="es-EC" sz="2400" i="1">
                              <a:latin typeface="Cambria Math" panose="02040503050406030204" pitchFamily="18" charset="0"/>
                            </a:rPr>
                            <m:t>𝐶</m:t>
                          </m:r>
                        </m:den>
                      </m:f>
                      <m:r>
                        <a:rPr lang="es-EC" sz="2400" i="0">
                          <a:latin typeface="Cambria Math" panose="02040503050406030204" pitchFamily="18" charset="0"/>
                        </a:rPr>
                        <m:t>∗100</m:t>
                      </m:r>
                    </m:oMath>
                  </m:oMathPara>
                </a14:m>
                <a:endParaRPr lang="es-EC" sz="2400" dirty="0"/>
              </a:p>
            </p:txBody>
          </p:sp>
        </mc:Choice>
        <mc:Fallback xmlns="">
          <p:sp>
            <p:nvSpPr>
              <p:cNvPr id="118" name="Rectángulo 117">
                <a:extLst>
                  <a:ext uri="{FF2B5EF4-FFF2-40B4-BE49-F238E27FC236}">
                    <a16:creationId xmlns:a16="http://schemas.microsoft.com/office/drawing/2014/main" id="{0F1B296D-87F6-48F5-A303-7511B312879F}"/>
                  </a:ext>
                </a:extLst>
              </p:cNvPr>
              <p:cNvSpPr>
                <a:spLocks noRot="1" noChangeAspect="1" noMove="1" noResize="1" noEditPoints="1" noAdjustHandles="1" noChangeArrowheads="1" noChangeShapeType="1" noTextEdit="1"/>
              </p:cNvSpPr>
              <p:nvPr/>
            </p:nvSpPr>
            <p:spPr>
              <a:xfrm>
                <a:off x="598391" y="4638866"/>
                <a:ext cx="2345642" cy="786177"/>
              </a:xfrm>
              <a:prstGeom prst="rect">
                <a:avLst/>
              </a:prstGeom>
              <a:blipFill>
                <a:blip r:embed="rId5"/>
                <a:stretch>
                  <a:fillRect/>
                </a:stretch>
              </a:blipFill>
            </p:spPr>
            <p:txBody>
              <a:bodyPr/>
              <a:lstStyle/>
              <a:p>
                <a:r>
                  <a:rPr lang="es-EC">
                    <a:noFill/>
                  </a:rPr>
                  <a:t> </a:t>
                </a:r>
              </a:p>
            </p:txBody>
          </p:sp>
        </mc:Fallback>
      </mc:AlternateContent>
      <p:sp>
        <p:nvSpPr>
          <p:cNvPr id="119" name="CuadroTexto 118">
            <a:extLst>
              <a:ext uri="{FF2B5EF4-FFF2-40B4-BE49-F238E27FC236}">
                <a16:creationId xmlns:a16="http://schemas.microsoft.com/office/drawing/2014/main" id="{09FC4041-DB46-4B5D-B965-2F8FF0C8D6F4}"/>
              </a:ext>
            </a:extLst>
          </p:cNvPr>
          <p:cNvSpPr txBox="1"/>
          <p:nvPr/>
        </p:nvSpPr>
        <p:spPr>
          <a:xfrm>
            <a:off x="688067" y="5627789"/>
            <a:ext cx="3251551" cy="369332"/>
          </a:xfrm>
          <a:prstGeom prst="rect">
            <a:avLst/>
          </a:prstGeom>
          <a:solidFill>
            <a:schemeClr val="bg1"/>
          </a:solidFill>
        </p:spPr>
        <p:txBody>
          <a:bodyPr wrap="square" rtlCol="0">
            <a:spAutoFit/>
          </a:bodyPr>
          <a:lstStyle/>
          <a:p>
            <a:r>
              <a:rPr lang="es-EC" dirty="0">
                <a:latin typeface="Calibri" panose="020F0502020204030204" pitchFamily="34" charset="0"/>
              </a:rPr>
              <a:t>I: % inhibición</a:t>
            </a:r>
          </a:p>
        </p:txBody>
      </p:sp>
      <p:grpSp>
        <p:nvGrpSpPr>
          <p:cNvPr id="8" name="Grupo 7">
            <a:extLst>
              <a:ext uri="{FF2B5EF4-FFF2-40B4-BE49-F238E27FC236}">
                <a16:creationId xmlns:a16="http://schemas.microsoft.com/office/drawing/2014/main" id="{90671ED3-2361-45D1-8024-3411DDB99D3A}"/>
              </a:ext>
            </a:extLst>
          </p:cNvPr>
          <p:cNvGrpSpPr/>
          <p:nvPr/>
        </p:nvGrpSpPr>
        <p:grpSpPr>
          <a:xfrm>
            <a:off x="4048611" y="746097"/>
            <a:ext cx="7586728" cy="4547710"/>
            <a:chOff x="3366223" y="574272"/>
            <a:chExt cx="8429698" cy="5053011"/>
          </a:xfrm>
        </p:grpSpPr>
        <p:pic>
          <p:nvPicPr>
            <p:cNvPr id="6" name="Imagen 5">
              <a:extLst>
                <a:ext uri="{FF2B5EF4-FFF2-40B4-BE49-F238E27FC236}">
                  <a16:creationId xmlns:a16="http://schemas.microsoft.com/office/drawing/2014/main" id="{FFC1C5C8-B09E-4C1A-B70B-EA3BCC5CE1AD}"/>
                </a:ext>
              </a:extLst>
            </p:cNvPr>
            <p:cNvPicPr>
              <a:picLocks noChangeAspect="1"/>
            </p:cNvPicPr>
            <p:nvPr/>
          </p:nvPicPr>
          <p:blipFill rotWithShape="1">
            <a:blip r:embed="rId6"/>
            <a:srcRect t="723" r="59024"/>
            <a:stretch/>
          </p:blipFill>
          <p:spPr>
            <a:xfrm>
              <a:off x="3366223" y="1379913"/>
              <a:ext cx="3616468" cy="3264658"/>
            </a:xfrm>
            <a:prstGeom prst="rect">
              <a:avLst/>
            </a:prstGeom>
          </p:spPr>
        </p:pic>
        <p:sp>
          <p:nvSpPr>
            <p:cNvPr id="7" name="CuadroTexto 6">
              <a:extLst>
                <a:ext uri="{FF2B5EF4-FFF2-40B4-BE49-F238E27FC236}">
                  <a16:creationId xmlns:a16="http://schemas.microsoft.com/office/drawing/2014/main" id="{818B2DA6-2EDB-4B07-9170-52804263C416}"/>
                </a:ext>
              </a:extLst>
            </p:cNvPr>
            <p:cNvSpPr txBox="1"/>
            <p:nvPr/>
          </p:nvSpPr>
          <p:spPr>
            <a:xfrm>
              <a:off x="5083163" y="3809141"/>
              <a:ext cx="332142" cy="338554"/>
            </a:xfrm>
            <a:prstGeom prst="rect">
              <a:avLst/>
            </a:prstGeom>
            <a:noFill/>
          </p:spPr>
          <p:txBody>
            <a:bodyPr wrap="square" rtlCol="0">
              <a:spAutoFit/>
            </a:bodyPr>
            <a:lstStyle/>
            <a:p>
              <a:r>
                <a:rPr lang="es-EC" sz="1600" dirty="0"/>
                <a:t>D</a:t>
              </a:r>
            </a:p>
          </p:txBody>
        </p:sp>
        <p:cxnSp>
          <p:nvCxnSpPr>
            <p:cNvPr id="9" name="Conector recto de flecha 8">
              <a:extLst>
                <a:ext uri="{FF2B5EF4-FFF2-40B4-BE49-F238E27FC236}">
                  <a16:creationId xmlns:a16="http://schemas.microsoft.com/office/drawing/2014/main" id="{E7BB5106-DC7E-41EA-B560-003EC25A7041}"/>
                </a:ext>
              </a:extLst>
            </p:cNvPr>
            <p:cNvCxnSpPr>
              <a:cxnSpLocks/>
            </p:cNvCxnSpPr>
            <p:nvPr/>
          </p:nvCxnSpPr>
          <p:spPr>
            <a:xfrm>
              <a:off x="5083163" y="4147695"/>
              <a:ext cx="0" cy="6454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CuadroTexto 9">
              <a:extLst>
                <a:ext uri="{FF2B5EF4-FFF2-40B4-BE49-F238E27FC236}">
                  <a16:creationId xmlns:a16="http://schemas.microsoft.com/office/drawing/2014/main" id="{1D1BD6FE-DFC5-4231-AC1A-5DEFDBB29349}"/>
                </a:ext>
              </a:extLst>
            </p:cNvPr>
            <p:cNvSpPr txBox="1"/>
            <p:nvPr/>
          </p:nvSpPr>
          <p:spPr>
            <a:xfrm>
              <a:off x="4955718" y="4801693"/>
              <a:ext cx="2513765" cy="400110"/>
            </a:xfrm>
            <a:prstGeom prst="rect">
              <a:avLst/>
            </a:prstGeom>
            <a:noFill/>
          </p:spPr>
          <p:txBody>
            <a:bodyPr wrap="none" rtlCol="0">
              <a:spAutoFit/>
            </a:bodyPr>
            <a:lstStyle/>
            <a:p>
              <a:r>
                <a:rPr lang="es-EC" sz="2000" dirty="0">
                  <a:latin typeface="Calibri" panose="020F0502020204030204" pitchFamily="34" charset="0"/>
                </a:rPr>
                <a:t>Pozo control (</a:t>
              </a:r>
              <a:r>
                <a:rPr lang="es-EC" sz="2000" dirty="0" err="1">
                  <a:latin typeface="Calibri" panose="020F0502020204030204" pitchFamily="34" charset="0"/>
                </a:rPr>
                <a:t>met</a:t>
              </a:r>
              <a:r>
                <a:rPr lang="es-EC" sz="2000" dirty="0">
                  <a:latin typeface="Calibri" panose="020F0502020204030204" pitchFamily="34" charset="0"/>
                </a:rPr>
                <a:t>-OH)</a:t>
              </a:r>
            </a:p>
          </p:txBody>
        </p:sp>
        <p:cxnSp>
          <p:nvCxnSpPr>
            <p:cNvPr id="61" name="Conector recto de flecha 60">
              <a:extLst>
                <a:ext uri="{FF2B5EF4-FFF2-40B4-BE49-F238E27FC236}">
                  <a16:creationId xmlns:a16="http://schemas.microsoft.com/office/drawing/2014/main" id="{85149521-684B-433E-887F-B3C15F287698}"/>
                </a:ext>
              </a:extLst>
            </p:cNvPr>
            <p:cNvCxnSpPr>
              <a:cxnSpLocks/>
            </p:cNvCxnSpPr>
            <p:nvPr/>
          </p:nvCxnSpPr>
          <p:spPr>
            <a:xfrm flipH="1">
              <a:off x="3857105" y="860879"/>
              <a:ext cx="1747148" cy="18662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3" name="Conector recto de flecha 62">
              <a:extLst>
                <a:ext uri="{FF2B5EF4-FFF2-40B4-BE49-F238E27FC236}">
                  <a16:creationId xmlns:a16="http://schemas.microsoft.com/office/drawing/2014/main" id="{298FFDA0-DC7D-4373-BA67-629D97970017}"/>
                </a:ext>
              </a:extLst>
            </p:cNvPr>
            <p:cNvCxnSpPr/>
            <p:nvPr/>
          </p:nvCxnSpPr>
          <p:spPr>
            <a:xfrm flipH="1">
              <a:off x="5365446" y="860879"/>
              <a:ext cx="238807" cy="8636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5" name="Conector recto de flecha 64">
              <a:extLst>
                <a:ext uri="{FF2B5EF4-FFF2-40B4-BE49-F238E27FC236}">
                  <a16:creationId xmlns:a16="http://schemas.microsoft.com/office/drawing/2014/main" id="{0C869B1E-52C4-4691-98AD-E37591E9DB47}"/>
                </a:ext>
              </a:extLst>
            </p:cNvPr>
            <p:cNvCxnSpPr>
              <a:cxnSpLocks/>
            </p:cNvCxnSpPr>
            <p:nvPr/>
          </p:nvCxnSpPr>
          <p:spPr>
            <a:xfrm>
              <a:off x="5658523" y="860879"/>
              <a:ext cx="775528" cy="186625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8" name="CuadroTexto 67">
              <a:extLst>
                <a:ext uri="{FF2B5EF4-FFF2-40B4-BE49-F238E27FC236}">
                  <a16:creationId xmlns:a16="http://schemas.microsoft.com/office/drawing/2014/main" id="{846D7A52-4010-447C-A73F-3D0510D4A1EE}"/>
                </a:ext>
              </a:extLst>
            </p:cNvPr>
            <p:cNvSpPr txBox="1"/>
            <p:nvPr/>
          </p:nvSpPr>
          <p:spPr>
            <a:xfrm>
              <a:off x="5448142" y="574272"/>
              <a:ext cx="2214068" cy="400110"/>
            </a:xfrm>
            <a:prstGeom prst="rect">
              <a:avLst/>
            </a:prstGeom>
            <a:noFill/>
          </p:spPr>
          <p:txBody>
            <a:bodyPr wrap="none" rtlCol="0">
              <a:spAutoFit/>
            </a:bodyPr>
            <a:lstStyle/>
            <a:p>
              <a:r>
                <a:rPr lang="es-EC" sz="2000" dirty="0">
                  <a:latin typeface="Calibri" panose="020F0502020204030204" pitchFamily="34" charset="0"/>
                </a:rPr>
                <a:t>50 </a:t>
              </a:r>
              <a:r>
                <a:rPr lang="es-EC" sz="2000" dirty="0" err="1">
                  <a:latin typeface="Calibri" panose="020F0502020204030204" pitchFamily="34" charset="0"/>
                </a:rPr>
                <a:t>uL</a:t>
              </a:r>
              <a:r>
                <a:rPr lang="es-EC" sz="2000" dirty="0">
                  <a:latin typeface="Calibri" panose="020F0502020204030204" pitchFamily="34" charset="0"/>
                </a:rPr>
                <a:t> Soluciones Bs</a:t>
              </a:r>
            </a:p>
          </p:txBody>
        </p:sp>
        <p:sp>
          <p:nvSpPr>
            <p:cNvPr id="69" name="Flecha: a la derecha 68">
              <a:extLst>
                <a:ext uri="{FF2B5EF4-FFF2-40B4-BE49-F238E27FC236}">
                  <a16:creationId xmlns:a16="http://schemas.microsoft.com/office/drawing/2014/main" id="{59973818-5BB9-44F9-8C0F-BEE0081395DA}"/>
                </a:ext>
              </a:extLst>
            </p:cNvPr>
            <p:cNvSpPr/>
            <p:nvPr/>
          </p:nvSpPr>
          <p:spPr>
            <a:xfrm>
              <a:off x="7241751" y="2761019"/>
              <a:ext cx="542647" cy="369332"/>
            </a:xfrm>
            <a:prstGeom prst="rightArrow">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0" name="CuadroTexto 69">
              <a:extLst>
                <a:ext uri="{FF2B5EF4-FFF2-40B4-BE49-F238E27FC236}">
                  <a16:creationId xmlns:a16="http://schemas.microsoft.com/office/drawing/2014/main" id="{EEF17442-36DD-4A9C-B254-E408B34F4A41}"/>
                </a:ext>
              </a:extLst>
            </p:cNvPr>
            <p:cNvSpPr txBox="1"/>
            <p:nvPr/>
          </p:nvSpPr>
          <p:spPr>
            <a:xfrm>
              <a:off x="6850224" y="3443644"/>
              <a:ext cx="1380506" cy="400110"/>
            </a:xfrm>
            <a:prstGeom prst="rect">
              <a:avLst/>
            </a:prstGeom>
            <a:noFill/>
          </p:spPr>
          <p:txBody>
            <a:bodyPr wrap="none" rtlCol="0">
              <a:spAutoFit/>
            </a:bodyPr>
            <a:lstStyle/>
            <a:p>
              <a:r>
                <a:rPr lang="es-EC" sz="2000" dirty="0">
                  <a:latin typeface="Calibri" panose="020F0502020204030204" pitchFamily="34" charset="0"/>
                </a:rPr>
                <a:t>Incubación </a:t>
              </a:r>
            </a:p>
          </p:txBody>
        </p:sp>
        <p:cxnSp>
          <p:nvCxnSpPr>
            <p:cNvPr id="74" name="Conector recto de flecha 73">
              <a:extLst>
                <a:ext uri="{FF2B5EF4-FFF2-40B4-BE49-F238E27FC236}">
                  <a16:creationId xmlns:a16="http://schemas.microsoft.com/office/drawing/2014/main" id="{F53B46CC-701F-4BD6-9CF3-D86711897A66}"/>
                </a:ext>
              </a:extLst>
            </p:cNvPr>
            <p:cNvCxnSpPr>
              <a:cxnSpLocks/>
            </p:cNvCxnSpPr>
            <p:nvPr/>
          </p:nvCxnSpPr>
          <p:spPr>
            <a:xfrm>
              <a:off x="6095999" y="3978418"/>
              <a:ext cx="0" cy="4499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5" name="CuadroTexto 74">
              <a:extLst>
                <a:ext uri="{FF2B5EF4-FFF2-40B4-BE49-F238E27FC236}">
                  <a16:creationId xmlns:a16="http://schemas.microsoft.com/office/drawing/2014/main" id="{F09DA9B8-8099-4BC8-86E6-937C225F0CE1}"/>
                </a:ext>
              </a:extLst>
            </p:cNvPr>
            <p:cNvSpPr txBox="1"/>
            <p:nvPr/>
          </p:nvSpPr>
          <p:spPr>
            <a:xfrm>
              <a:off x="6026364" y="4453051"/>
              <a:ext cx="2103909" cy="400110"/>
            </a:xfrm>
            <a:prstGeom prst="rect">
              <a:avLst/>
            </a:prstGeom>
            <a:noFill/>
          </p:spPr>
          <p:txBody>
            <a:bodyPr wrap="none" rtlCol="0">
              <a:spAutoFit/>
            </a:bodyPr>
            <a:lstStyle/>
            <a:p>
              <a:r>
                <a:rPr lang="es-EC" sz="2000" dirty="0">
                  <a:latin typeface="Calibri" panose="020F0502020204030204" pitchFamily="34" charset="0"/>
                </a:rPr>
                <a:t>Caja Petri con </a:t>
              </a:r>
              <a:r>
                <a:rPr lang="es-EC" sz="2000" dirty="0">
                  <a:latin typeface="Calibri" panose="020F0502020204030204" pitchFamily="34" charset="0"/>
                  <a:cs typeface="Times New Roman" panose="02020603050405020304" pitchFamily="18" charset="0"/>
                </a:rPr>
                <a:t>PDA</a:t>
              </a:r>
            </a:p>
          </p:txBody>
        </p:sp>
        <p:cxnSp>
          <p:nvCxnSpPr>
            <p:cNvPr id="81" name="Conector: angular 80">
              <a:extLst>
                <a:ext uri="{FF2B5EF4-FFF2-40B4-BE49-F238E27FC236}">
                  <a16:creationId xmlns:a16="http://schemas.microsoft.com/office/drawing/2014/main" id="{3E8F231F-39FB-4BDD-9E8E-F8CB800338C4}"/>
                </a:ext>
              </a:extLst>
            </p:cNvPr>
            <p:cNvCxnSpPr>
              <a:cxnSpLocks/>
            </p:cNvCxnSpPr>
            <p:nvPr/>
          </p:nvCxnSpPr>
          <p:spPr>
            <a:xfrm rot="5400000" flipH="1" flipV="1">
              <a:off x="3539559" y="3767081"/>
              <a:ext cx="2287527" cy="586916"/>
            </a:xfrm>
            <a:prstGeom prst="bentConnector3">
              <a:avLst>
                <a:gd name="adj1" fmla="val 99422"/>
              </a:avLst>
            </a:prstGeom>
            <a:ln>
              <a:tailEnd type="triangle"/>
            </a:ln>
          </p:spPr>
          <p:style>
            <a:lnRef idx="1">
              <a:schemeClr val="dk1"/>
            </a:lnRef>
            <a:fillRef idx="0">
              <a:schemeClr val="dk1"/>
            </a:fillRef>
            <a:effectRef idx="0">
              <a:schemeClr val="dk1"/>
            </a:effectRef>
            <a:fontRef idx="minor">
              <a:schemeClr val="tx1"/>
            </a:fontRef>
          </p:style>
        </p:cxnSp>
        <p:sp>
          <p:nvSpPr>
            <p:cNvPr id="87" name="CuadroTexto 86">
              <a:extLst>
                <a:ext uri="{FF2B5EF4-FFF2-40B4-BE49-F238E27FC236}">
                  <a16:creationId xmlns:a16="http://schemas.microsoft.com/office/drawing/2014/main" id="{BE821C26-F7C8-41C1-85DC-5A50BCAEA6E1}"/>
                </a:ext>
              </a:extLst>
            </p:cNvPr>
            <p:cNvSpPr txBox="1"/>
            <p:nvPr/>
          </p:nvSpPr>
          <p:spPr>
            <a:xfrm>
              <a:off x="4158305" y="5227173"/>
              <a:ext cx="4134145" cy="400110"/>
            </a:xfrm>
            <a:prstGeom prst="rect">
              <a:avLst/>
            </a:prstGeom>
            <a:noFill/>
          </p:spPr>
          <p:txBody>
            <a:bodyPr wrap="none" rtlCol="0">
              <a:spAutoFit/>
            </a:bodyPr>
            <a:lstStyle/>
            <a:p>
              <a:r>
                <a:rPr lang="es-EC" sz="2000" dirty="0">
                  <a:latin typeface="Calibri" panose="020F0502020204030204" pitchFamily="34" charset="0"/>
                </a:rPr>
                <a:t>Tapón micelial del Hongo </a:t>
              </a:r>
              <a:r>
                <a:rPr lang="es-EC" sz="2000" dirty="0" err="1">
                  <a:latin typeface="Calibri" panose="020F0502020204030204" pitchFamily="34" charset="0"/>
                </a:rPr>
                <a:t>fitopatógno</a:t>
              </a:r>
              <a:r>
                <a:rPr lang="es-EC" sz="2000" dirty="0">
                  <a:latin typeface="Calibri" panose="020F0502020204030204" pitchFamily="34" charset="0"/>
                </a:rPr>
                <a:t> </a:t>
              </a:r>
            </a:p>
          </p:txBody>
        </p:sp>
        <p:sp>
          <p:nvSpPr>
            <p:cNvPr id="94" name="CuadroTexto 93">
              <a:extLst>
                <a:ext uri="{FF2B5EF4-FFF2-40B4-BE49-F238E27FC236}">
                  <a16:creationId xmlns:a16="http://schemas.microsoft.com/office/drawing/2014/main" id="{2C0D456E-D6D1-4E3A-AEC6-7A29CDE11694}"/>
                </a:ext>
              </a:extLst>
            </p:cNvPr>
            <p:cNvSpPr txBox="1"/>
            <p:nvPr/>
          </p:nvSpPr>
          <p:spPr>
            <a:xfrm>
              <a:off x="8573939" y="825351"/>
              <a:ext cx="2212016" cy="400110"/>
            </a:xfrm>
            <a:prstGeom prst="rect">
              <a:avLst/>
            </a:prstGeom>
            <a:noFill/>
          </p:spPr>
          <p:txBody>
            <a:bodyPr wrap="none" rtlCol="0">
              <a:spAutoFit/>
            </a:bodyPr>
            <a:lstStyle/>
            <a:p>
              <a:r>
                <a:rPr lang="es-EC" sz="2000" dirty="0">
                  <a:latin typeface="Calibri" panose="020F0502020204030204" pitchFamily="34" charset="0"/>
                </a:rPr>
                <a:t>Zona de Inhibición  </a:t>
              </a:r>
            </a:p>
          </p:txBody>
        </p:sp>
        <p:sp>
          <p:nvSpPr>
            <p:cNvPr id="117" name="CuadroTexto 116">
              <a:extLst>
                <a:ext uri="{FF2B5EF4-FFF2-40B4-BE49-F238E27FC236}">
                  <a16:creationId xmlns:a16="http://schemas.microsoft.com/office/drawing/2014/main" id="{6C0B213E-0A69-4429-BF0B-CD1639E131F6}"/>
                </a:ext>
              </a:extLst>
            </p:cNvPr>
            <p:cNvSpPr txBox="1"/>
            <p:nvPr/>
          </p:nvSpPr>
          <p:spPr>
            <a:xfrm>
              <a:off x="9238811" y="4638866"/>
              <a:ext cx="2557110" cy="369332"/>
            </a:xfrm>
            <a:prstGeom prst="rect">
              <a:avLst/>
            </a:prstGeom>
            <a:noFill/>
          </p:spPr>
          <p:txBody>
            <a:bodyPr wrap="none" rtlCol="0">
              <a:spAutoFit/>
            </a:bodyPr>
            <a:lstStyle/>
            <a:p>
              <a:r>
                <a:rPr lang="es-EC" dirty="0"/>
                <a:t>Crecimiento del hongo </a:t>
              </a:r>
            </a:p>
          </p:txBody>
        </p:sp>
        <p:grpSp>
          <p:nvGrpSpPr>
            <p:cNvPr id="133" name="Grupo 132">
              <a:extLst>
                <a:ext uri="{FF2B5EF4-FFF2-40B4-BE49-F238E27FC236}">
                  <a16:creationId xmlns:a16="http://schemas.microsoft.com/office/drawing/2014/main" id="{E33F2FC3-C99D-4D7C-8D3C-3E22E4145CD7}"/>
                </a:ext>
              </a:extLst>
            </p:cNvPr>
            <p:cNvGrpSpPr/>
            <p:nvPr/>
          </p:nvGrpSpPr>
          <p:grpSpPr>
            <a:xfrm>
              <a:off x="8227904" y="1194684"/>
              <a:ext cx="3458095" cy="3264658"/>
              <a:chOff x="8227904" y="1194684"/>
              <a:chExt cx="3458095" cy="3264658"/>
            </a:xfrm>
          </p:grpSpPr>
          <p:grpSp>
            <p:nvGrpSpPr>
              <p:cNvPr id="55" name="Grupo 54">
                <a:extLst>
                  <a:ext uri="{FF2B5EF4-FFF2-40B4-BE49-F238E27FC236}">
                    <a16:creationId xmlns:a16="http://schemas.microsoft.com/office/drawing/2014/main" id="{2F4FB549-7CD5-4555-AC3A-FD2B703B9FF9}"/>
                  </a:ext>
                </a:extLst>
              </p:cNvPr>
              <p:cNvGrpSpPr/>
              <p:nvPr/>
            </p:nvGrpSpPr>
            <p:grpSpPr>
              <a:xfrm>
                <a:off x="8227904" y="1194684"/>
                <a:ext cx="3458095" cy="3264658"/>
                <a:chOff x="8424600" y="834066"/>
                <a:chExt cx="3458095" cy="3264658"/>
              </a:xfrm>
            </p:grpSpPr>
            <p:grpSp>
              <p:nvGrpSpPr>
                <p:cNvPr id="53" name="Grupo 52">
                  <a:extLst>
                    <a:ext uri="{FF2B5EF4-FFF2-40B4-BE49-F238E27FC236}">
                      <a16:creationId xmlns:a16="http://schemas.microsoft.com/office/drawing/2014/main" id="{F31BD859-DF1B-4EC7-8AA0-020CCFF41407}"/>
                    </a:ext>
                  </a:extLst>
                </p:cNvPr>
                <p:cNvGrpSpPr/>
                <p:nvPr/>
              </p:nvGrpSpPr>
              <p:grpSpPr>
                <a:xfrm>
                  <a:off x="8424600" y="834066"/>
                  <a:ext cx="3458095" cy="3264658"/>
                  <a:chOff x="8433258" y="1408892"/>
                  <a:chExt cx="3458095" cy="3264658"/>
                </a:xfrm>
              </p:grpSpPr>
              <p:grpSp>
                <p:nvGrpSpPr>
                  <p:cNvPr id="41" name="Grupo 40">
                    <a:extLst>
                      <a:ext uri="{FF2B5EF4-FFF2-40B4-BE49-F238E27FC236}">
                        <a16:creationId xmlns:a16="http://schemas.microsoft.com/office/drawing/2014/main" id="{4FD2D980-2809-40AF-8DDC-DD26ED7BC40A}"/>
                      </a:ext>
                    </a:extLst>
                  </p:cNvPr>
                  <p:cNvGrpSpPr/>
                  <p:nvPr/>
                </p:nvGrpSpPr>
                <p:grpSpPr>
                  <a:xfrm>
                    <a:off x="8433258" y="1408892"/>
                    <a:ext cx="3458095" cy="3264658"/>
                    <a:chOff x="8429105" y="1379913"/>
                    <a:chExt cx="3458095" cy="3264658"/>
                  </a:xfrm>
                </p:grpSpPr>
                <p:pic>
                  <p:nvPicPr>
                    <p:cNvPr id="39" name="Imagen 38">
                      <a:extLst>
                        <a:ext uri="{FF2B5EF4-FFF2-40B4-BE49-F238E27FC236}">
                          <a16:creationId xmlns:a16="http://schemas.microsoft.com/office/drawing/2014/main" id="{282B49FB-0D5F-42FC-87A4-71D0FFEA4C50}"/>
                        </a:ext>
                      </a:extLst>
                    </p:cNvPr>
                    <p:cNvPicPr>
                      <a:picLocks noChangeAspect="1"/>
                    </p:cNvPicPr>
                    <p:nvPr/>
                  </p:nvPicPr>
                  <p:blipFill rotWithShape="1">
                    <a:blip r:embed="rId6"/>
                    <a:srcRect l="57366" t="723" r="3453"/>
                    <a:stretch/>
                  </p:blipFill>
                  <p:spPr>
                    <a:xfrm>
                      <a:off x="8429105" y="1379913"/>
                      <a:ext cx="3458095" cy="3264658"/>
                    </a:xfrm>
                    <a:prstGeom prst="rect">
                      <a:avLst/>
                    </a:prstGeom>
                  </p:spPr>
                </p:pic>
                <p:grpSp>
                  <p:nvGrpSpPr>
                    <p:cNvPr id="40" name="Grupo 39">
                      <a:extLst>
                        <a:ext uri="{FF2B5EF4-FFF2-40B4-BE49-F238E27FC236}">
                          <a16:creationId xmlns:a16="http://schemas.microsoft.com/office/drawing/2014/main" id="{AA67B300-2A62-4057-B641-C478D465338C}"/>
                        </a:ext>
                      </a:extLst>
                    </p:cNvPr>
                    <p:cNvGrpSpPr/>
                    <p:nvPr/>
                  </p:nvGrpSpPr>
                  <p:grpSpPr>
                    <a:xfrm>
                      <a:off x="10101703" y="2535266"/>
                      <a:ext cx="1663284" cy="1738383"/>
                      <a:chOff x="10101703" y="2535266"/>
                      <a:chExt cx="1663284" cy="1738383"/>
                    </a:xfrm>
                  </p:grpSpPr>
                  <p:sp>
                    <p:nvSpPr>
                      <p:cNvPr id="21" name="Elipse 20">
                        <a:extLst>
                          <a:ext uri="{FF2B5EF4-FFF2-40B4-BE49-F238E27FC236}">
                            <a16:creationId xmlns:a16="http://schemas.microsoft.com/office/drawing/2014/main" id="{D49413FD-E42F-46DA-B3E1-3CC0CFEBBBB1}"/>
                          </a:ext>
                        </a:extLst>
                      </p:cNvPr>
                      <p:cNvSpPr/>
                      <p:nvPr/>
                    </p:nvSpPr>
                    <p:spPr>
                      <a:xfrm rot="5932180">
                        <a:off x="10874399" y="2778154"/>
                        <a:ext cx="1133475" cy="6477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24" name="Imagen 23">
                        <a:extLst>
                          <a:ext uri="{FF2B5EF4-FFF2-40B4-BE49-F238E27FC236}">
                            <a16:creationId xmlns:a16="http://schemas.microsoft.com/office/drawing/2014/main" id="{E43B3FF0-E238-4098-BE98-C4319E0A4BA3}"/>
                          </a:ext>
                        </a:extLst>
                      </p:cNvPr>
                      <p:cNvPicPr>
                        <a:picLocks noChangeAspect="1"/>
                      </p:cNvPicPr>
                      <p:nvPr/>
                    </p:nvPicPr>
                    <p:blipFill rotWithShape="1">
                      <a:blip r:embed="rId7"/>
                      <a:srcRect l="18014" t="21707" r="21460" b="19034"/>
                      <a:stretch/>
                    </p:blipFill>
                    <p:spPr>
                      <a:xfrm>
                        <a:off x="11294505" y="2924204"/>
                        <a:ext cx="293262" cy="355600"/>
                      </a:xfrm>
                      <a:prstGeom prst="ellipse">
                        <a:avLst/>
                      </a:prstGeom>
                    </p:spPr>
                  </p:pic>
                  <p:sp>
                    <p:nvSpPr>
                      <p:cNvPr id="25" name="Elipse 24">
                        <a:extLst>
                          <a:ext uri="{FF2B5EF4-FFF2-40B4-BE49-F238E27FC236}">
                            <a16:creationId xmlns:a16="http://schemas.microsoft.com/office/drawing/2014/main" id="{8A1FA947-60B3-4B7C-B7C9-C3ABCC158E36}"/>
                          </a:ext>
                        </a:extLst>
                      </p:cNvPr>
                      <p:cNvSpPr/>
                      <p:nvPr/>
                    </p:nvSpPr>
                    <p:spPr>
                      <a:xfrm>
                        <a:off x="10101703" y="3918049"/>
                        <a:ext cx="328611" cy="355600"/>
                      </a:xfrm>
                      <a:prstGeom prst="ellipse">
                        <a:avLst/>
                      </a:prstGeom>
                      <a:noFill/>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grpSp>
              </p:grpSp>
              <p:grpSp>
                <p:nvGrpSpPr>
                  <p:cNvPr id="51" name="Grupo 50">
                    <a:extLst>
                      <a:ext uri="{FF2B5EF4-FFF2-40B4-BE49-F238E27FC236}">
                        <a16:creationId xmlns:a16="http://schemas.microsoft.com/office/drawing/2014/main" id="{135E7BCB-7DD0-4ED9-A735-C3DD0D0619DD}"/>
                      </a:ext>
                    </a:extLst>
                  </p:cNvPr>
                  <p:cNvGrpSpPr/>
                  <p:nvPr/>
                </p:nvGrpSpPr>
                <p:grpSpPr>
                  <a:xfrm>
                    <a:off x="8588427" y="2188394"/>
                    <a:ext cx="1037953" cy="1705654"/>
                    <a:chOff x="8588427" y="2188394"/>
                    <a:chExt cx="1037953" cy="1705654"/>
                  </a:xfrm>
                </p:grpSpPr>
                <p:grpSp>
                  <p:nvGrpSpPr>
                    <p:cNvPr id="47" name="Grupo 46">
                      <a:extLst>
                        <a:ext uri="{FF2B5EF4-FFF2-40B4-BE49-F238E27FC236}">
                          <a16:creationId xmlns:a16="http://schemas.microsoft.com/office/drawing/2014/main" id="{659D3F44-9203-45BF-9DB3-BE0DBDF4F950}"/>
                        </a:ext>
                      </a:extLst>
                    </p:cNvPr>
                    <p:cNvGrpSpPr/>
                    <p:nvPr/>
                  </p:nvGrpSpPr>
                  <p:grpSpPr>
                    <a:xfrm>
                      <a:off x="8588427" y="2188394"/>
                      <a:ext cx="814723" cy="1705654"/>
                      <a:chOff x="8588427" y="2188394"/>
                      <a:chExt cx="814723" cy="1705654"/>
                    </a:xfrm>
                  </p:grpSpPr>
                  <p:grpSp>
                    <p:nvGrpSpPr>
                      <p:cNvPr id="45" name="Grupo 44">
                        <a:extLst>
                          <a:ext uri="{FF2B5EF4-FFF2-40B4-BE49-F238E27FC236}">
                            <a16:creationId xmlns:a16="http://schemas.microsoft.com/office/drawing/2014/main" id="{CF5BEB12-1C1F-4E1E-BCF1-B6B544D8B17D}"/>
                          </a:ext>
                        </a:extLst>
                      </p:cNvPr>
                      <p:cNvGrpSpPr/>
                      <p:nvPr/>
                    </p:nvGrpSpPr>
                    <p:grpSpPr>
                      <a:xfrm>
                        <a:off x="8588427" y="2188394"/>
                        <a:ext cx="814723" cy="1620747"/>
                        <a:chOff x="8588427" y="2188394"/>
                        <a:chExt cx="814723" cy="1620747"/>
                      </a:xfrm>
                    </p:grpSpPr>
                    <p:sp>
                      <p:nvSpPr>
                        <p:cNvPr id="42" name="Elipse 41">
                          <a:extLst>
                            <a:ext uri="{FF2B5EF4-FFF2-40B4-BE49-F238E27FC236}">
                              <a16:creationId xmlns:a16="http://schemas.microsoft.com/office/drawing/2014/main" id="{096F7447-FFAC-4B94-9BD3-8C869B5DB9DD}"/>
                            </a:ext>
                          </a:extLst>
                        </p:cNvPr>
                        <p:cNvSpPr/>
                        <p:nvPr/>
                      </p:nvSpPr>
                      <p:spPr>
                        <a:xfrm>
                          <a:off x="8588427" y="2273301"/>
                          <a:ext cx="814723" cy="1535840"/>
                        </a:xfrm>
                        <a:prstGeom prst="ellipse">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44" name="Elipse 43">
                          <a:extLst>
                            <a:ext uri="{FF2B5EF4-FFF2-40B4-BE49-F238E27FC236}">
                              <a16:creationId xmlns:a16="http://schemas.microsoft.com/office/drawing/2014/main" id="{69EB64E1-4804-4DFA-AD0F-8228ACACCBA6}"/>
                            </a:ext>
                          </a:extLst>
                        </p:cNvPr>
                        <p:cNvSpPr/>
                        <p:nvPr/>
                      </p:nvSpPr>
                      <p:spPr>
                        <a:xfrm>
                          <a:off x="8779293" y="2188394"/>
                          <a:ext cx="456018" cy="6874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46" name="Elipse 45">
                        <a:extLst>
                          <a:ext uri="{FF2B5EF4-FFF2-40B4-BE49-F238E27FC236}">
                            <a16:creationId xmlns:a16="http://schemas.microsoft.com/office/drawing/2014/main" id="{2413A09E-0A3B-4D0E-AA51-D4151D296D31}"/>
                          </a:ext>
                        </a:extLst>
                      </p:cNvPr>
                      <p:cNvSpPr/>
                      <p:nvPr/>
                    </p:nvSpPr>
                    <p:spPr>
                      <a:xfrm>
                        <a:off x="8656488" y="2795071"/>
                        <a:ext cx="578823" cy="10989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50" name="Elipse 49">
                      <a:extLst>
                        <a:ext uri="{FF2B5EF4-FFF2-40B4-BE49-F238E27FC236}">
                          <a16:creationId xmlns:a16="http://schemas.microsoft.com/office/drawing/2014/main" id="{1AEB9B05-07FE-41F5-92A3-AD01853F93B6}"/>
                        </a:ext>
                      </a:extLst>
                    </p:cNvPr>
                    <p:cNvSpPr/>
                    <p:nvPr/>
                  </p:nvSpPr>
                  <p:spPr>
                    <a:xfrm>
                      <a:off x="8710758" y="2230410"/>
                      <a:ext cx="915622" cy="16216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pic>
                <p:nvPicPr>
                  <p:cNvPr id="52" name="Imagen 51">
                    <a:extLst>
                      <a:ext uri="{FF2B5EF4-FFF2-40B4-BE49-F238E27FC236}">
                        <a16:creationId xmlns:a16="http://schemas.microsoft.com/office/drawing/2014/main" id="{BA946764-E5BB-4FB1-B73B-330B45968C45}"/>
                      </a:ext>
                    </a:extLst>
                  </p:cNvPr>
                  <p:cNvPicPr>
                    <a:picLocks noChangeAspect="1"/>
                  </p:cNvPicPr>
                  <p:nvPr/>
                </p:nvPicPr>
                <p:blipFill>
                  <a:blip r:embed="rId7"/>
                  <a:stretch>
                    <a:fillRect/>
                  </a:stretch>
                </p:blipFill>
                <p:spPr>
                  <a:xfrm>
                    <a:off x="8653304" y="2708708"/>
                    <a:ext cx="542925" cy="600075"/>
                  </a:xfrm>
                  <a:prstGeom prst="rect">
                    <a:avLst/>
                  </a:prstGeom>
                </p:spPr>
              </p:pic>
            </p:grpSp>
            <p:sp>
              <p:nvSpPr>
                <p:cNvPr id="54" name="Elipse 53">
                  <a:extLst>
                    <a:ext uri="{FF2B5EF4-FFF2-40B4-BE49-F238E27FC236}">
                      <a16:creationId xmlns:a16="http://schemas.microsoft.com/office/drawing/2014/main" id="{865983D3-4815-45E1-B6C2-93C86F627AB6}"/>
                    </a:ext>
                  </a:extLst>
                </p:cNvPr>
                <p:cNvSpPr/>
                <p:nvPr/>
              </p:nvSpPr>
              <p:spPr>
                <a:xfrm>
                  <a:off x="10061228" y="1314746"/>
                  <a:ext cx="328611" cy="355600"/>
                </a:xfrm>
                <a:prstGeom prst="ellipse">
                  <a:avLst/>
                </a:prstGeom>
                <a:noFill/>
                <a:ln>
                  <a:solidFill>
                    <a:schemeClr val="accent3">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cxnSp>
            <p:nvCxnSpPr>
              <p:cNvPr id="121" name="Conector recto 120">
                <a:extLst>
                  <a:ext uri="{FF2B5EF4-FFF2-40B4-BE49-F238E27FC236}">
                    <a16:creationId xmlns:a16="http://schemas.microsoft.com/office/drawing/2014/main" id="{4AC1C3BA-BAEC-4CD1-A947-C2456C87C8A2}"/>
                  </a:ext>
                </a:extLst>
              </p:cNvPr>
              <p:cNvCxnSpPr>
                <a:cxnSpLocks/>
              </p:cNvCxnSpPr>
              <p:nvPr/>
            </p:nvCxnSpPr>
            <p:spPr>
              <a:xfrm flipH="1">
                <a:off x="10053451" y="2841775"/>
                <a:ext cx="50722" cy="1068845"/>
              </a:xfrm>
              <a:prstGeom prst="line">
                <a:avLst/>
              </a:prstGeom>
              <a:ln w="19050" cap="flat" cmpd="sng" algn="ctr">
                <a:solidFill>
                  <a:srgbClr val="FF0000"/>
                </a:solidFill>
                <a:prstDash val="dash"/>
                <a:round/>
                <a:headEnd type="oval" w="med" len="med"/>
                <a:tailEnd type="oval" w="med" len="med"/>
              </a:ln>
            </p:spPr>
            <p:style>
              <a:lnRef idx="0">
                <a:scrgbClr r="0" g="0" b="0"/>
              </a:lnRef>
              <a:fillRef idx="0">
                <a:scrgbClr r="0" g="0" b="0"/>
              </a:fillRef>
              <a:effectRef idx="0">
                <a:scrgbClr r="0" g="0" b="0"/>
              </a:effectRef>
              <a:fontRef idx="minor">
                <a:schemeClr val="tx1"/>
              </a:fontRef>
            </p:style>
          </p:cxnSp>
          <p:cxnSp>
            <p:nvCxnSpPr>
              <p:cNvPr id="124" name="Conector recto 123">
                <a:extLst>
                  <a:ext uri="{FF2B5EF4-FFF2-40B4-BE49-F238E27FC236}">
                    <a16:creationId xmlns:a16="http://schemas.microsoft.com/office/drawing/2014/main" id="{2D0F0328-B742-49B6-92CE-7B66237481DE}"/>
                  </a:ext>
                </a:extLst>
              </p:cNvPr>
              <p:cNvCxnSpPr>
                <a:cxnSpLocks/>
                <a:endCxn id="50" idx="6"/>
              </p:cNvCxnSpPr>
              <p:nvPr/>
            </p:nvCxnSpPr>
            <p:spPr>
              <a:xfrm flipH="1">
                <a:off x="9421026" y="2827013"/>
                <a:ext cx="644517" cy="0"/>
              </a:xfrm>
              <a:prstGeom prst="line">
                <a:avLst/>
              </a:prstGeom>
              <a:ln w="19050" cap="flat" cmpd="sng" algn="ctr">
                <a:solidFill>
                  <a:srgbClr val="FF0000"/>
                </a:solidFill>
                <a:prstDash val="dash"/>
                <a:round/>
                <a:headEnd type="oval" w="med" len="med"/>
                <a:tailEnd type="oval" w="med" len="med"/>
              </a:ln>
            </p:spPr>
            <p:style>
              <a:lnRef idx="0">
                <a:scrgbClr r="0" g="0" b="0"/>
              </a:lnRef>
              <a:fillRef idx="0">
                <a:scrgbClr r="0" g="0" b="0"/>
              </a:fillRef>
              <a:effectRef idx="0">
                <a:scrgbClr r="0" g="0" b="0"/>
              </a:effectRef>
              <a:fontRef idx="minor">
                <a:schemeClr val="tx1"/>
              </a:fontRef>
            </p:style>
          </p:cxnSp>
          <p:sp>
            <p:nvSpPr>
              <p:cNvPr id="129" name="CuadroTexto 128">
                <a:extLst>
                  <a:ext uri="{FF2B5EF4-FFF2-40B4-BE49-F238E27FC236}">
                    <a16:creationId xmlns:a16="http://schemas.microsoft.com/office/drawing/2014/main" id="{6BB13091-17F8-4E52-B87F-F85C5A306F0E}"/>
                  </a:ext>
                </a:extLst>
              </p:cNvPr>
              <p:cNvSpPr txBox="1"/>
              <p:nvPr/>
            </p:nvSpPr>
            <p:spPr>
              <a:xfrm>
                <a:off x="9574772" y="2480867"/>
                <a:ext cx="325730" cy="369332"/>
              </a:xfrm>
              <a:prstGeom prst="rect">
                <a:avLst/>
              </a:prstGeom>
              <a:noFill/>
              <a:ln>
                <a:noFill/>
              </a:ln>
            </p:spPr>
            <p:txBody>
              <a:bodyPr wrap="none" rtlCol="0">
                <a:spAutoFit/>
              </a:bodyPr>
              <a:lstStyle/>
              <a:p>
                <a:r>
                  <a:rPr lang="es-EC" b="1" dirty="0">
                    <a:solidFill>
                      <a:srgbClr val="FF0000"/>
                    </a:solidFill>
                  </a:rPr>
                  <a:t>T</a:t>
                </a:r>
              </a:p>
            </p:txBody>
          </p:sp>
          <p:sp>
            <p:nvSpPr>
              <p:cNvPr id="130" name="CuadroTexto 129">
                <a:extLst>
                  <a:ext uri="{FF2B5EF4-FFF2-40B4-BE49-F238E27FC236}">
                    <a16:creationId xmlns:a16="http://schemas.microsoft.com/office/drawing/2014/main" id="{6D2C2B9C-EC1B-4CA7-81C5-BB8140E9BCB7}"/>
                  </a:ext>
                </a:extLst>
              </p:cNvPr>
              <p:cNvSpPr txBox="1"/>
              <p:nvPr/>
            </p:nvSpPr>
            <p:spPr>
              <a:xfrm>
                <a:off x="9702072" y="3177232"/>
                <a:ext cx="351378" cy="369332"/>
              </a:xfrm>
              <a:prstGeom prst="rect">
                <a:avLst/>
              </a:prstGeom>
              <a:noFill/>
              <a:ln>
                <a:noFill/>
              </a:ln>
            </p:spPr>
            <p:txBody>
              <a:bodyPr wrap="none" rtlCol="0">
                <a:spAutoFit/>
              </a:bodyPr>
              <a:lstStyle/>
              <a:p>
                <a:r>
                  <a:rPr lang="es-EC" b="1" dirty="0">
                    <a:solidFill>
                      <a:srgbClr val="FF0000"/>
                    </a:solidFill>
                  </a:rPr>
                  <a:t>C</a:t>
                </a:r>
              </a:p>
            </p:txBody>
          </p:sp>
        </p:grpSp>
      </p:grpSp>
      <p:cxnSp>
        <p:nvCxnSpPr>
          <p:cNvPr id="135" name="Conector recto de flecha 134">
            <a:extLst>
              <a:ext uri="{FF2B5EF4-FFF2-40B4-BE49-F238E27FC236}">
                <a16:creationId xmlns:a16="http://schemas.microsoft.com/office/drawing/2014/main" id="{E21DD490-F3B0-4F27-8FC6-BA956697D6CA}"/>
              </a:ext>
            </a:extLst>
          </p:cNvPr>
          <p:cNvCxnSpPr/>
          <p:nvPr/>
        </p:nvCxnSpPr>
        <p:spPr>
          <a:xfrm>
            <a:off x="8801948" y="1194684"/>
            <a:ext cx="0" cy="11121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8" name="Conector recto de flecha 137">
            <a:extLst>
              <a:ext uri="{FF2B5EF4-FFF2-40B4-BE49-F238E27FC236}">
                <a16:creationId xmlns:a16="http://schemas.microsoft.com/office/drawing/2014/main" id="{76AC703B-A607-4BE8-9F95-FE849747D9EC}"/>
              </a:ext>
            </a:extLst>
          </p:cNvPr>
          <p:cNvCxnSpPr>
            <a:cxnSpLocks/>
          </p:cNvCxnSpPr>
          <p:nvPr/>
        </p:nvCxnSpPr>
        <p:spPr>
          <a:xfrm>
            <a:off x="10624457" y="3809141"/>
            <a:ext cx="0" cy="6079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96617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ACAD9E3E-2935-4333-ACD7-D6ABFA01424E}"/>
              </a:ext>
            </a:extLst>
          </p:cNvPr>
          <p:cNvPicPr>
            <a:picLocks noChangeAspect="1"/>
          </p:cNvPicPr>
          <p:nvPr/>
        </p:nvPicPr>
        <p:blipFill>
          <a:blip r:embed="rId2"/>
          <a:stretch>
            <a:fillRect/>
          </a:stretch>
        </p:blipFill>
        <p:spPr>
          <a:xfrm>
            <a:off x="8644045" y="5878802"/>
            <a:ext cx="3456829" cy="717826"/>
          </a:xfrm>
          <a:prstGeom prst="rect">
            <a:avLst/>
          </a:prstGeom>
        </p:spPr>
      </p:pic>
      <p:sp>
        <p:nvSpPr>
          <p:cNvPr id="16" name="CuadroTexto 15">
            <a:extLst>
              <a:ext uri="{FF2B5EF4-FFF2-40B4-BE49-F238E27FC236}">
                <a16:creationId xmlns:a16="http://schemas.microsoft.com/office/drawing/2014/main" id="{1E2AF5EE-14E9-4FF0-B782-D752300158FB}"/>
              </a:ext>
            </a:extLst>
          </p:cNvPr>
          <p:cNvSpPr txBox="1"/>
          <p:nvPr/>
        </p:nvSpPr>
        <p:spPr>
          <a:xfrm>
            <a:off x="-46812" y="643063"/>
            <a:ext cx="9392822" cy="461665"/>
          </a:xfrm>
          <a:prstGeom prst="rect">
            <a:avLst/>
          </a:prstGeom>
          <a:noFill/>
        </p:spPr>
        <p:txBody>
          <a:bodyPr wrap="square" rtlCol="0">
            <a:spAutoFit/>
          </a:bodyPr>
          <a:lstStyle/>
          <a:p>
            <a:r>
              <a:rPr lang="es-EC" sz="2400" b="1" dirty="0">
                <a:latin typeface="Calibri" panose="020F0502020204030204" pitchFamily="34" charset="0"/>
                <a:cs typeface="Times New Roman" panose="02020603050405020304" pitchFamily="18" charset="0"/>
              </a:rPr>
              <a:t>Morfología de colonia y Tinción Gram</a:t>
            </a:r>
          </a:p>
        </p:txBody>
      </p:sp>
      <p:grpSp>
        <p:nvGrpSpPr>
          <p:cNvPr id="3" name="Grupo 2">
            <a:extLst>
              <a:ext uri="{FF2B5EF4-FFF2-40B4-BE49-F238E27FC236}">
                <a16:creationId xmlns:a16="http://schemas.microsoft.com/office/drawing/2014/main" id="{67EE6DB0-3DFF-406B-B654-ADE5F1623438}"/>
              </a:ext>
            </a:extLst>
          </p:cNvPr>
          <p:cNvGrpSpPr/>
          <p:nvPr/>
        </p:nvGrpSpPr>
        <p:grpSpPr>
          <a:xfrm>
            <a:off x="577436" y="1088917"/>
            <a:ext cx="10545552" cy="5138912"/>
            <a:chOff x="577434" y="1088914"/>
            <a:chExt cx="11118641" cy="5498295"/>
          </a:xfrm>
        </p:grpSpPr>
        <p:pic>
          <p:nvPicPr>
            <p:cNvPr id="4" name="Imagen 3" descr="C:\Users\Camila\Documents\Blocs de notas de OneNote\Downloads\20190201_090745.jpg">
              <a:extLst>
                <a:ext uri="{FF2B5EF4-FFF2-40B4-BE49-F238E27FC236}">
                  <a16:creationId xmlns:a16="http://schemas.microsoft.com/office/drawing/2014/main" id="{F754DB40-9917-4B81-8BA8-F489AA06A685}"/>
                </a:ext>
              </a:extLst>
            </p:cNvPr>
            <p:cNvPicPr/>
            <p:nvPr/>
          </p:nvPicPr>
          <p:blipFill rotWithShape="1">
            <a:blip r:embed="rId3" cstate="print">
              <a:extLst>
                <a:ext uri="{28A0092B-C50C-407E-A947-70E740481C1C}">
                  <a14:useLocalDpi xmlns:a14="http://schemas.microsoft.com/office/drawing/2010/main" val="0"/>
                </a:ext>
              </a:extLst>
            </a:blip>
            <a:srcRect l="9715" t="232" r="17109" b="5392"/>
            <a:stretch/>
          </p:blipFill>
          <p:spPr bwMode="auto">
            <a:xfrm rot="5400000">
              <a:off x="1814031" y="1090571"/>
              <a:ext cx="2607840" cy="2604526"/>
            </a:xfrm>
            <a:prstGeom prst="roundRect">
              <a:avLst/>
            </a:prstGeom>
            <a:noFill/>
            <a:ln>
              <a:noFill/>
            </a:ln>
            <a:extLst>
              <a:ext uri="{53640926-AAD7-44D8-BBD7-CCE9431645EC}">
                <a14:shadowObscured xmlns:a14="http://schemas.microsoft.com/office/drawing/2010/main"/>
              </a:ext>
            </a:extLst>
          </p:spPr>
        </p:pic>
        <p:pic>
          <p:nvPicPr>
            <p:cNvPr id="5" name="Imagen 4">
              <a:extLst>
                <a:ext uri="{FF2B5EF4-FFF2-40B4-BE49-F238E27FC236}">
                  <a16:creationId xmlns:a16="http://schemas.microsoft.com/office/drawing/2014/main" id="{375EDFC1-524B-4BE8-909E-2A8942B50572}"/>
                </a:ext>
              </a:extLst>
            </p:cNvPr>
            <p:cNvPicPr/>
            <p:nvPr/>
          </p:nvPicPr>
          <p:blipFill rotWithShape="1">
            <a:blip r:embed="rId4"/>
            <a:srcRect l="39260" t="13505" r="31115" b="38878"/>
            <a:stretch/>
          </p:blipFill>
          <p:spPr bwMode="auto">
            <a:xfrm>
              <a:off x="4980451" y="1088914"/>
              <a:ext cx="2604526" cy="2607839"/>
            </a:xfrm>
            <a:prstGeom prst="roundRect">
              <a:avLst/>
            </a:prstGeom>
            <a:ln>
              <a:noFill/>
            </a:ln>
            <a:extLst>
              <a:ext uri="{53640926-AAD7-44D8-BBD7-CCE9431645EC}">
                <a14:shadowObscured xmlns:a14="http://schemas.microsoft.com/office/drawing/2010/main"/>
              </a:ext>
            </a:extLst>
          </p:spPr>
        </p:pic>
        <p:sp>
          <p:nvSpPr>
            <p:cNvPr id="12" name="CuadroTexto 11">
              <a:extLst>
                <a:ext uri="{FF2B5EF4-FFF2-40B4-BE49-F238E27FC236}">
                  <a16:creationId xmlns:a16="http://schemas.microsoft.com/office/drawing/2014/main" id="{36E40D99-E688-4BA8-B372-4E42990EB467}"/>
                </a:ext>
              </a:extLst>
            </p:cNvPr>
            <p:cNvSpPr txBox="1"/>
            <p:nvPr/>
          </p:nvSpPr>
          <p:spPr>
            <a:xfrm rot="16200000">
              <a:off x="257667" y="2046509"/>
              <a:ext cx="1470531" cy="830997"/>
            </a:xfrm>
            <a:prstGeom prst="rect">
              <a:avLst/>
            </a:prstGeom>
            <a:noFill/>
          </p:spPr>
          <p:txBody>
            <a:bodyPr wrap="none" rtlCol="0">
              <a:spAutoFit/>
            </a:bodyPr>
            <a:lstStyle/>
            <a:p>
              <a:pPr marL="342900" indent="-342900" algn="ctr">
                <a:buAutoNum type="alphaUcPeriod" startAt="2"/>
              </a:pPr>
              <a:r>
                <a:rPr lang="es-EC" sz="2400" i="1" dirty="0" err="1">
                  <a:latin typeface="Calibri" panose="020F0502020204030204" pitchFamily="34" charset="0"/>
                  <a:ea typeface="Tahoma" panose="020B0604030504040204" pitchFamily="34" charset="0"/>
                  <a:cs typeface="Times New Roman" panose="02020603050405020304" pitchFamily="18" charset="0"/>
                </a:rPr>
                <a:t>subtilis</a:t>
              </a:r>
              <a:r>
                <a:rPr lang="es-EC" sz="2400" i="1" dirty="0">
                  <a:latin typeface="Calibri" panose="020F0502020204030204" pitchFamily="34" charset="0"/>
                  <a:ea typeface="Tahoma" panose="020B0604030504040204" pitchFamily="34" charset="0"/>
                  <a:cs typeface="Times New Roman" panose="02020603050405020304" pitchFamily="18" charset="0"/>
                </a:rPr>
                <a:t> </a:t>
              </a:r>
            </a:p>
            <a:p>
              <a:pPr algn="ctr"/>
              <a:r>
                <a:rPr lang="es-EC" sz="2400" dirty="0">
                  <a:latin typeface="Calibri" panose="020F0502020204030204" pitchFamily="34" charset="0"/>
                  <a:ea typeface="Tahoma" panose="020B0604030504040204" pitchFamily="34" charset="0"/>
                  <a:cs typeface="Times New Roman" panose="02020603050405020304" pitchFamily="18" charset="0"/>
                </a:rPr>
                <a:t>UFAB25</a:t>
              </a:r>
              <a:r>
                <a:rPr lang="es-EC" sz="2400" i="1" dirty="0">
                  <a:latin typeface="Calibri" panose="020F0502020204030204" pitchFamily="34" charset="0"/>
                  <a:ea typeface="Tahoma" panose="020B0604030504040204" pitchFamily="34" charset="0"/>
                  <a:cs typeface="Times New Roman" panose="02020603050405020304" pitchFamily="18" charset="0"/>
                </a:rPr>
                <a:t> </a:t>
              </a:r>
            </a:p>
          </p:txBody>
        </p:sp>
        <p:pic>
          <p:nvPicPr>
            <p:cNvPr id="17" name="Imagen 16">
              <a:extLst>
                <a:ext uri="{FF2B5EF4-FFF2-40B4-BE49-F238E27FC236}">
                  <a16:creationId xmlns:a16="http://schemas.microsoft.com/office/drawing/2014/main" id="{D254C3AC-17A5-47AA-B5D4-190DB400DC38}"/>
                </a:ext>
              </a:extLst>
            </p:cNvPr>
            <p:cNvPicPr/>
            <p:nvPr/>
          </p:nvPicPr>
          <p:blipFill rotWithShape="1">
            <a:blip r:embed="rId5"/>
            <a:srcRect l="3799" t="19374" r="8053" b="13205"/>
            <a:stretch/>
          </p:blipFill>
          <p:spPr bwMode="auto">
            <a:xfrm>
              <a:off x="1767823" y="3881086"/>
              <a:ext cx="2604527" cy="2706123"/>
            </a:xfrm>
            <a:prstGeom prst="roundRect">
              <a:avLst/>
            </a:prstGeom>
            <a:ln>
              <a:noFill/>
            </a:ln>
            <a:extLst>
              <a:ext uri="{53640926-AAD7-44D8-BBD7-CCE9431645EC}">
                <a14:shadowObscured xmlns:a14="http://schemas.microsoft.com/office/drawing/2010/main"/>
              </a:ext>
            </a:extLst>
          </p:spPr>
        </p:pic>
        <p:pic>
          <p:nvPicPr>
            <p:cNvPr id="18" name="Imagen 17">
              <a:extLst>
                <a:ext uri="{FF2B5EF4-FFF2-40B4-BE49-F238E27FC236}">
                  <a16:creationId xmlns:a16="http://schemas.microsoft.com/office/drawing/2014/main" id="{8C5B3BE8-FA38-4DD5-BF54-04115110C47A}"/>
                </a:ext>
              </a:extLst>
            </p:cNvPr>
            <p:cNvPicPr>
              <a:picLocks noChangeAspect="1"/>
            </p:cNvPicPr>
            <p:nvPr/>
          </p:nvPicPr>
          <p:blipFill rotWithShape="1">
            <a:blip r:embed="rId6"/>
            <a:srcRect l="168" t="22222" r="20909" b="20808"/>
            <a:stretch/>
          </p:blipFill>
          <p:spPr>
            <a:xfrm rot="5400000">
              <a:off x="4865234" y="3931884"/>
              <a:ext cx="2706123" cy="2604527"/>
            </a:xfrm>
            <a:prstGeom prst="roundRect">
              <a:avLst/>
            </a:prstGeom>
          </p:spPr>
        </p:pic>
        <p:sp>
          <p:nvSpPr>
            <p:cNvPr id="20" name="CuadroTexto 19">
              <a:extLst>
                <a:ext uri="{FF2B5EF4-FFF2-40B4-BE49-F238E27FC236}">
                  <a16:creationId xmlns:a16="http://schemas.microsoft.com/office/drawing/2014/main" id="{F89BCAC8-6886-4568-BE22-BFEC779234F1}"/>
                </a:ext>
              </a:extLst>
            </p:cNvPr>
            <p:cNvSpPr txBox="1"/>
            <p:nvPr/>
          </p:nvSpPr>
          <p:spPr>
            <a:xfrm rot="16200000">
              <a:off x="25347" y="4500916"/>
              <a:ext cx="2194255" cy="830997"/>
            </a:xfrm>
            <a:prstGeom prst="rect">
              <a:avLst/>
            </a:prstGeom>
            <a:noFill/>
          </p:spPr>
          <p:txBody>
            <a:bodyPr wrap="none" rtlCol="0">
              <a:spAutoFit/>
            </a:bodyPr>
            <a:lstStyle/>
            <a:p>
              <a:pPr marL="342900" indent="-342900" algn="ctr">
                <a:buAutoNum type="alphaUcPeriod" startAt="2"/>
              </a:pPr>
              <a:r>
                <a:rPr lang="es-EC" sz="2400" i="1" dirty="0" err="1">
                  <a:latin typeface="Calibri" panose="020F0502020204030204" pitchFamily="34" charset="0"/>
                  <a:ea typeface="Tahoma" panose="020B0604030504040204" pitchFamily="34" charset="0"/>
                  <a:cs typeface="Times New Roman" panose="02020603050405020304" pitchFamily="18" charset="0"/>
                </a:rPr>
                <a:t>licheniformis</a:t>
              </a:r>
              <a:r>
                <a:rPr lang="es-EC" sz="2400" i="1" dirty="0">
                  <a:latin typeface="Calibri" panose="020F0502020204030204" pitchFamily="34" charset="0"/>
                  <a:ea typeface="Tahoma" panose="020B0604030504040204" pitchFamily="34" charset="0"/>
                  <a:cs typeface="Times New Roman" panose="02020603050405020304" pitchFamily="18" charset="0"/>
                </a:rPr>
                <a:t> </a:t>
              </a:r>
            </a:p>
            <a:p>
              <a:pPr algn="ctr"/>
              <a:r>
                <a:rPr lang="es-EC" sz="2400" dirty="0">
                  <a:latin typeface="Calibri" panose="020F0502020204030204" pitchFamily="34" charset="0"/>
                  <a:ea typeface="Tahoma" panose="020B0604030504040204" pitchFamily="34" charset="0"/>
                  <a:cs typeface="Times New Roman" panose="02020603050405020304" pitchFamily="18" charset="0"/>
                </a:rPr>
                <a:t>UFAB19</a:t>
              </a:r>
              <a:r>
                <a:rPr lang="es-EC" sz="2400" i="1" dirty="0">
                  <a:latin typeface="Calibri" panose="020F0502020204030204" pitchFamily="34" charset="0"/>
                  <a:ea typeface="Tahoma" panose="020B0604030504040204" pitchFamily="34" charset="0"/>
                  <a:cs typeface="Times New Roman" panose="02020603050405020304" pitchFamily="18" charset="0"/>
                </a:rPr>
                <a:t> </a:t>
              </a:r>
            </a:p>
          </p:txBody>
        </p:sp>
        <p:pic>
          <p:nvPicPr>
            <p:cNvPr id="11" name="Imagen 10">
              <a:extLst>
                <a:ext uri="{FF2B5EF4-FFF2-40B4-BE49-F238E27FC236}">
                  <a16:creationId xmlns:a16="http://schemas.microsoft.com/office/drawing/2014/main" id="{995C4694-D83A-4A11-9EF1-6271BC8A97D2}"/>
                </a:ext>
              </a:extLst>
            </p:cNvPr>
            <p:cNvPicPr/>
            <p:nvPr/>
          </p:nvPicPr>
          <p:blipFill rotWithShape="1">
            <a:blip r:embed="rId7"/>
            <a:srcRect l="-1" r="26716" b="1183"/>
            <a:stretch/>
          </p:blipFill>
          <p:spPr bwMode="auto">
            <a:xfrm>
              <a:off x="8145214" y="1139954"/>
              <a:ext cx="2604526" cy="2556800"/>
            </a:xfrm>
            <a:prstGeom prst="roundRect">
              <a:avLst/>
            </a:prstGeom>
            <a:ln>
              <a:noFill/>
            </a:ln>
            <a:extLst>
              <a:ext uri="{53640926-AAD7-44D8-BBD7-CCE9431645EC}">
                <a14:shadowObscured xmlns:a14="http://schemas.microsoft.com/office/drawing/2010/main"/>
              </a:ext>
            </a:extLst>
          </p:spPr>
        </p:pic>
        <p:pic>
          <p:nvPicPr>
            <p:cNvPr id="10" name="Imagen 9">
              <a:extLst>
                <a:ext uri="{FF2B5EF4-FFF2-40B4-BE49-F238E27FC236}">
                  <a16:creationId xmlns:a16="http://schemas.microsoft.com/office/drawing/2014/main" id="{4CA0F7B8-2804-41F9-812D-FB8D76DDDF36}"/>
                </a:ext>
              </a:extLst>
            </p:cNvPr>
            <p:cNvPicPr/>
            <p:nvPr/>
          </p:nvPicPr>
          <p:blipFill rotWithShape="1">
            <a:blip r:embed="rId8" cstate="print">
              <a:extLst>
                <a:ext uri="{28A0092B-C50C-407E-A947-70E740481C1C}">
                  <a14:useLocalDpi xmlns:a14="http://schemas.microsoft.com/office/drawing/2010/main" val="0"/>
                </a:ext>
              </a:extLst>
            </a:blip>
            <a:srcRect l="50902" t="1" b="35689"/>
            <a:stretch/>
          </p:blipFill>
          <p:spPr>
            <a:xfrm rot="5400000">
              <a:off x="8062584" y="3882743"/>
              <a:ext cx="2607840" cy="2604526"/>
            </a:xfrm>
            <a:prstGeom prst="roundRect">
              <a:avLst/>
            </a:prstGeom>
            <a:ln>
              <a:solidFill>
                <a:schemeClr val="bg1"/>
              </a:solidFill>
            </a:ln>
          </p:spPr>
        </p:pic>
        <p:sp>
          <p:nvSpPr>
            <p:cNvPr id="2" name="CuadroTexto 1">
              <a:extLst>
                <a:ext uri="{FF2B5EF4-FFF2-40B4-BE49-F238E27FC236}">
                  <a16:creationId xmlns:a16="http://schemas.microsoft.com/office/drawing/2014/main" id="{37CA223E-012C-4B66-B7AF-624A49D988F1}"/>
                </a:ext>
              </a:extLst>
            </p:cNvPr>
            <p:cNvSpPr txBox="1"/>
            <p:nvPr/>
          </p:nvSpPr>
          <p:spPr>
            <a:xfrm>
              <a:off x="10972799" y="2362415"/>
              <a:ext cx="723275" cy="369332"/>
            </a:xfrm>
            <a:prstGeom prst="rect">
              <a:avLst/>
            </a:prstGeom>
            <a:noFill/>
          </p:spPr>
          <p:txBody>
            <a:bodyPr wrap="none" rtlCol="0">
              <a:spAutoFit/>
            </a:bodyPr>
            <a:lstStyle/>
            <a:p>
              <a:r>
                <a:rPr lang="es-EC" dirty="0"/>
                <a:t>100X</a:t>
              </a:r>
            </a:p>
          </p:txBody>
        </p:sp>
        <p:sp>
          <p:nvSpPr>
            <p:cNvPr id="19" name="CuadroTexto 18">
              <a:extLst>
                <a:ext uri="{FF2B5EF4-FFF2-40B4-BE49-F238E27FC236}">
                  <a16:creationId xmlns:a16="http://schemas.microsoft.com/office/drawing/2014/main" id="{B2C8803B-EF65-419B-86B4-AE07B8747CB2}"/>
                </a:ext>
              </a:extLst>
            </p:cNvPr>
            <p:cNvSpPr txBox="1"/>
            <p:nvPr/>
          </p:nvSpPr>
          <p:spPr>
            <a:xfrm>
              <a:off x="10972800" y="5416446"/>
              <a:ext cx="723275" cy="369332"/>
            </a:xfrm>
            <a:prstGeom prst="rect">
              <a:avLst/>
            </a:prstGeom>
            <a:noFill/>
          </p:spPr>
          <p:txBody>
            <a:bodyPr wrap="none" rtlCol="0">
              <a:spAutoFit/>
            </a:bodyPr>
            <a:lstStyle/>
            <a:p>
              <a:r>
                <a:rPr lang="es-EC" dirty="0"/>
                <a:t>100X</a:t>
              </a:r>
            </a:p>
          </p:txBody>
        </p:sp>
      </p:grpSp>
      <p:sp>
        <p:nvSpPr>
          <p:cNvPr id="21" name="Título 1">
            <a:extLst>
              <a:ext uri="{FF2B5EF4-FFF2-40B4-BE49-F238E27FC236}">
                <a16:creationId xmlns:a16="http://schemas.microsoft.com/office/drawing/2014/main" id="{130AA7E3-315E-4527-8719-5451253A77A9}"/>
              </a:ext>
            </a:extLst>
          </p:cNvPr>
          <p:cNvSpPr>
            <a:spLocks noGrp="1"/>
          </p:cNvSpPr>
          <p:nvPr>
            <p:ph type="title"/>
          </p:nvPr>
        </p:nvSpPr>
        <p:spPr>
          <a:xfrm>
            <a:off x="0" y="-6120"/>
            <a:ext cx="10972800" cy="673855"/>
          </a:xfrm>
        </p:spPr>
        <p:txBody>
          <a:bodyPr/>
          <a:lstStyle/>
          <a:p>
            <a:pPr algn="l"/>
            <a:r>
              <a:rPr lang="es-EC" b="0" i="0" dirty="0">
                <a:solidFill>
                  <a:schemeClr val="tx1"/>
                </a:solidFill>
                <a:latin typeface="Calibri" panose="020F0502020204030204" pitchFamily="34" charset="0"/>
                <a:cs typeface="Times New Roman" panose="02020603050405020304" pitchFamily="18" charset="0"/>
              </a:rPr>
              <a:t>Resultados y Discusión  </a:t>
            </a:r>
            <a:br>
              <a:rPr lang="es-EC" b="0" i="0" dirty="0">
                <a:solidFill>
                  <a:schemeClr val="tx1"/>
                </a:solidFill>
                <a:latin typeface="Calibri" panose="020F0502020204030204" pitchFamily="34" charset="0"/>
                <a:cs typeface="Times New Roman" panose="02020603050405020304" pitchFamily="18" charset="0"/>
              </a:rPr>
            </a:br>
            <a:endParaRPr lang="es-EC" dirty="0"/>
          </a:p>
        </p:txBody>
      </p:sp>
    </p:spTree>
    <p:extLst>
      <p:ext uri="{BB962C8B-B14F-4D97-AF65-F5344CB8AC3E}">
        <p14:creationId xmlns:p14="http://schemas.microsoft.com/office/powerpoint/2010/main" val="138549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3E751D-5569-4718-BFC4-4005AD0F6A35}"/>
              </a:ext>
            </a:extLst>
          </p:cNvPr>
          <p:cNvSpPr>
            <a:spLocks noGrp="1"/>
          </p:cNvSpPr>
          <p:nvPr>
            <p:ph type="title"/>
          </p:nvPr>
        </p:nvSpPr>
        <p:spPr>
          <a:xfrm>
            <a:off x="83004" y="-15674"/>
            <a:ext cx="10972800" cy="1143000"/>
          </a:xfrm>
        </p:spPr>
        <p:txBody>
          <a:bodyPr/>
          <a:lstStyle/>
          <a:p>
            <a:pPr algn="l"/>
            <a:r>
              <a:rPr lang="es-EC" i="0" dirty="0">
                <a:solidFill>
                  <a:schemeClr val="tx1"/>
                </a:solidFill>
                <a:latin typeface="Calibri" panose="020F0502020204030204" pitchFamily="34" charset="0"/>
              </a:rPr>
              <a:t>Introducción</a:t>
            </a:r>
          </a:p>
        </p:txBody>
      </p:sp>
      <p:pic>
        <p:nvPicPr>
          <p:cNvPr id="4" name="Picture 3" descr="C:\Users\tpaez\Pictures\IMAGENES ESPE\LOGO UNIVERSIDAD FUERZAS ARMADAS.jpg">
            <a:extLst>
              <a:ext uri="{FF2B5EF4-FFF2-40B4-BE49-F238E27FC236}">
                <a16:creationId xmlns:a16="http://schemas.microsoft.com/office/drawing/2014/main" id="{3B2A239F-D048-4C2B-B8E9-DF8982C78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4646" y="5944419"/>
            <a:ext cx="3020129" cy="72008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64C17C87-2DBB-4558-BB9B-342AB33B0169}"/>
              </a:ext>
            </a:extLst>
          </p:cNvPr>
          <p:cNvPicPr>
            <a:picLocks noChangeAspect="1"/>
          </p:cNvPicPr>
          <p:nvPr/>
        </p:nvPicPr>
        <p:blipFill rotWithShape="1">
          <a:blip r:embed="rId4"/>
          <a:srcRect t="9575" r="2038"/>
          <a:stretch/>
        </p:blipFill>
        <p:spPr>
          <a:xfrm>
            <a:off x="286525" y="1585256"/>
            <a:ext cx="5144701" cy="3430830"/>
          </a:xfrm>
          <a:prstGeom prst="roundRect">
            <a:avLst/>
          </a:prstGeom>
        </p:spPr>
      </p:pic>
      <p:pic>
        <p:nvPicPr>
          <p:cNvPr id="3076" name="Picture 4" descr="Imagen relacionada">
            <a:extLst>
              <a:ext uri="{FF2B5EF4-FFF2-40B4-BE49-F238E27FC236}">
                <a16:creationId xmlns:a16="http://schemas.microsoft.com/office/drawing/2014/main" id="{7245307E-2928-47CE-A4C9-301E670C9CF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096" t="3956" r="1401" b="3308"/>
          <a:stretch/>
        </p:blipFill>
        <p:spPr bwMode="auto">
          <a:xfrm>
            <a:off x="8613997" y="3144583"/>
            <a:ext cx="3132697" cy="2357287"/>
          </a:xfrm>
          <a:prstGeom prst="roundRect">
            <a:avLst/>
          </a:prstGeom>
          <a:noFill/>
          <a:extLst>
            <a:ext uri="{909E8E84-426E-40DD-AFC4-6F175D3DCCD1}">
              <a14:hiddenFill xmlns:a14="http://schemas.microsoft.com/office/drawing/2010/main">
                <a:solidFill>
                  <a:srgbClr val="FFFFFF"/>
                </a:solidFill>
              </a14:hiddenFill>
            </a:ext>
          </a:extLst>
        </p:spPr>
      </p:pic>
      <p:grpSp>
        <p:nvGrpSpPr>
          <p:cNvPr id="25" name="Grupo 24">
            <a:extLst>
              <a:ext uri="{FF2B5EF4-FFF2-40B4-BE49-F238E27FC236}">
                <a16:creationId xmlns:a16="http://schemas.microsoft.com/office/drawing/2014/main" id="{D1C3FD92-FF31-4108-959A-35608347EFCE}"/>
              </a:ext>
            </a:extLst>
          </p:cNvPr>
          <p:cNvGrpSpPr/>
          <p:nvPr/>
        </p:nvGrpSpPr>
        <p:grpSpPr>
          <a:xfrm>
            <a:off x="5994930" y="373808"/>
            <a:ext cx="2229043" cy="2224974"/>
            <a:chOff x="2579732" y="1152123"/>
            <a:chExt cx="2229043" cy="2378220"/>
          </a:xfrm>
        </p:grpSpPr>
        <p:pic>
          <p:nvPicPr>
            <p:cNvPr id="13" name="Imagen 12">
              <a:extLst>
                <a:ext uri="{FF2B5EF4-FFF2-40B4-BE49-F238E27FC236}">
                  <a16:creationId xmlns:a16="http://schemas.microsoft.com/office/drawing/2014/main" id="{F5E2B08D-CC85-40FA-A2DB-E60FAB0541BC}"/>
                </a:ext>
              </a:extLst>
            </p:cNvPr>
            <p:cNvPicPr>
              <a:picLocks noChangeAspect="1"/>
            </p:cNvPicPr>
            <p:nvPr/>
          </p:nvPicPr>
          <p:blipFill>
            <a:blip r:embed="rId6"/>
            <a:stretch>
              <a:fillRect/>
            </a:stretch>
          </p:blipFill>
          <p:spPr>
            <a:xfrm>
              <a:off x="2600534" y="1152123"/>
              <a:ext cx="2205403" cy="2378220"/>
            </a:xfrm>
            <a:prstGeom prst="ellipse">
              <a:avLst/>
            </a:prstGeom>
          </p:spPr>
        </p:pic>
        <p:sp>
          <p:nvSpPr>
            <p:cNvPr id="18" name="Símbolo &quot;No permitido&quot; 17">
              <a:extLst>
                <a:ext uri="{FF2B5EF4-FFF2-40B4-BE49-F238E27FC236}">
                  <a16:creationId xmlns:a16="http://schemas.microsoft.com/office/drawing/2014/main" id="{C125BFB7-88D4-414B-8CB6-D5AB35A46F23}"/>
                </a:ext>
              </a:extLst>
            </p:cNvPr>
            <p:cNvSpPr/>
            <p:nvPr/>
          </p:nvSpPr>
          <p:spPr>
            <a:xfrm>
              <a:off x="2579732" y="1152123"/>
              <a:ext cx="2229043" cy="2378220"/>
            </a:xfrm>
            <a:prstGeom prst="noSmoking">
              <a:avLst>
                <a:gd name="adj" fmla="val 1994"/>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s-EC">
                <a:solidFill>
                  <a:schemeClr val="tx1"/>
                </a:solidFill>
              </a:endParaRPr>
            </a:p>
          </p:txBody>
        </p:sp>
      </p:grpSp>
      <p:pic>
        <p:nvPicPr>
          <p:cNvPr id="19" name="Imagen 18">
            <a:extLst>
              <a:ext uri="{FF2B5EF4-FFF2-40B4-BE49-F238E27FC236}">
                <a16:creationId xmlns:a16="http://schemas.microsoft.com/office/drawing/2014/main" id="{CCBB5B5C-BCFC-431A-8513-E3234782E0A9}"/>
              </a:ext>
            </a:extLst>
          </p:cNvPr>
          <p:cNvPicPr>
            <a:picLocks noChangeAspect="1"/>
          </p:cNvPicPr>
          <p:nvPr/>
        </p:nvPicPr>
        <p:blipFill rotWithShape="1">
          <a:blip r:embed="rId7"/>
          <a:srcRect t="5487" r="5149"/>
          <a:stretch/>
        </p:blipFill>
        <p:spPr>
          <a:xfrm>
            <a:off x="6097958" y="3058333"/>
            <a:ext cx="2229043" cy="2357287"/>
          </a:xfrm>
          <a:prstGeom prst="roundRect">
            <a:avLst/>
          </a:prstGeom>
        </p:spPr>
      </p:pic>
      <p:sp>
        <p:nvSpPr>
          <p:cNvPr id="21" name="Signo de multiplicación 20">
            <a:extLst>
              <a:ext uri="{FF2B5EF4-FFF2-40B4-BE49-F238E27FC236}">
                <a16:creationId xmlns:a16="http://schemas.microsoft.com/office/drawing/2014/main" id="{B658DF3B-6211-4EE5-92EA-B6FC112F06C0}"/>
              </a:ext>
            </a:extLst>
          </p:cNvPr>
          <p:cNvSpPr/>
          <p:nvPr/>
        </p:nvSpPr>
        <p:spPr>
          <a:xfrm>
            <a:off x="7656675" y="4838908"/>
            <a:ext cx="690890" cy="576712"/>
          </a:xfrm>
          <a:prstGeom prst="mathMultiply">
            <a:avLst>
              <a:gd name="adj1" fmla="val 15970"/>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s-EC"/>
          </a:p>
        </p:txBody>
      </p:sp>
      <p:sp>
        <p:nvSpPr>
          <p:cNvPr id="26" name="Signo de multiplicación 25">
            <a:extLst>
              <a:ext uri="{FF2B5EF4-FFF2-40B4-BE49-F238E27FC236}">
                <a16:creationId xmlns:a16="http://schemas.microsoft.com/office/drawing/2014/main" id="{F97E8C55-4173-4603-B27B-8EEF471D5344}"/>
              </a:ext>
            </a:extLst>
          </p:cNvPr>
          <p:cNvSpPr/>
          <p:nvPr/>
        </p:nvSpPr>
        <p:spPr>
          <a:xfrm>
            <a:off x="11055804" y="4928879"/>
            <a:ext cx="690890" cy="576712"/>
          </a:xfrm>
          <a:prstGeom prst="mathMultiply">
            <a:avLst>
              <a:gd name="adj1" fmla="val 15970"/>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s-EC" dirty="0"/>
          </a:p>
        </p:txBody>
      </p:sp>
      <p:pic>
        <p:nvPicPr>
          <p:cNvPr id="3088" name="Picture 16" descr="Resultado de imagen para pesticides health impact">
            <a:extLst>
              <a:ext uri="{FF2B5EF4-FFF2-40B4-BE49-F238E27FC236}">
                <a16:creationId xmlns:a16="http://schemas.microsoft.com/office/drawing/2014/main" id="{F4459661-3391-40A9-81F4-822965DED1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03277" y="460832"/>
            <a:ext cx="2923308" cy="2241203"/>
          </a:xfrm>
          <a:prstGeom prst="roundRect">
            <a:avLst/>
          </a:prstGeom>
          <a:noFill/>
          <a:extLst>
            <a:ext uri="{909E8E84-426E-40DD-AFC4-6F175D3DCCD1}">
              <a14:hiddenFill xmlns:a14="http://schemas.microsoft.com/office/drawing/2010/main">
                <a:solidFill>
                  <a:srgbClr val="FFFFFF"/>
                </a:solidFill>
              </a14:hiddenFill>
            </a:ext>
          </a:extLst>
        </p:spPr>
      </p:pic>
      <p:sp>
        <p:nvSpPr>
          <p:cNvPr id="28" name="Signo de multiplicación 27">
            <a:extLst>
              <a:ext uri="{FF2B5EF4-FFF2-40B4-BE49-F238E27FC236}">
                <a16:creationId xmlns:a16="http://schemas.microsoft.com/office/drawing/2014/main" id="{C512485F-53BF-42BB-B101-69D812C3F714}"/>
              </a:ext>
            </a:extLst>
          </p:cNvPr>
          <p:cNvSpPr/>
          <p:nvPr/>
        </p:nvSpPr>
        <p:spPr>
          <a:xfrm>
            <a:off x="10933964" y="2038299"/>
            <a:ext cx="690890" cy="576712"/>
          </a:xfrm>
          <a:prstGeom prst="mathMultiply">
            <a:avLst>
              <a:gd name="adj1" fmla="val 15970"/>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s-EC" dirty="0"/>
          </a:p>
        </p:txBody>
      </p:sp>
      <p:sp>
        <p:nvSpPr>
          <p:cNvPr id="24" name="Rectángulo: esquinas redondeadas 23">
            <a:extLst>
              <a:ext uri="{FF2B5EF4-FFF2-40B4-BE49-F238E27FC236}">
                <a16:creationId xmlns:a16="http://schemas.microsoft.com/office/drawing/2014/main" id="{D2B1723A-130F-48D3-B280-86BDED28F0E0}"/>
              </a:ext>
            </a:extLst>
          </p:cNvPr>
          <p:cNvSpPr/>
          <p:nvPr/>
        </p:nvSpPr>
        <p:spPr>
          <a:xfrm>
            <a:off x="1819767" y="826731"/>
            <a:ext cx="2438400" cy="582941"/>
          </a:xfrm>
          <a:prstGeom prst="roundRect">
            <a:avLst/>
          </a:prstGeom>
          <a:no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200" dirty="0">
                <a:latin typeface="Calibri" panose="020F0502020204030204" pitchFamily="34" charset="0"/>
              </a:rPr>
              <a:t>Pesticidas </a:t>
            </a:r>
          </a:p>
        </p:txBody>
      </p:sp>
      <p:sp>
        <p:nvSpPr>
          <p:cNvPr id="8" name="Abrir llave 7">
            <a:extLst>
              <a:ext uri="{FF2B5EF4-FFF2-40B4-BE49-F238E27FC236}">
                <a16:creationId xmlns:a16="http://schemas.microsoft.com/office/drawing/2014/main" id="{D07E6CAE-5ED2-43F2-893A-E93AF038C80C}"/>
              </a:ext>
            </a:extLst>
          </p:cNvPr>
          <p:cNvSpPr/>
          <p:nvPr/>
        </p:nvSpPr>
        <p:spPr>
          <a:xfrm>
            <a:off x="5515626" y="373808"/>
            <a:ext cx="546585" cy="5344485"/>
          </a:xfrm>
          <a:prstGeom prst="leftBrace">
            <a:avLst>
              <a:gd name="adj1" fmla="val 58285"/>
              <a:gd name="adj2" fmla="val 50000"/>
            </a:avLst>
          </a:prstGeom>
          <a:ln w="28575">
            <a:solidFill>
              <a:srgbClr val="00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Tree>
    <p:extLst>
      <p:ext uri="{BB962C8B-B14F-4D97-AF65-F5344CB8AC3E}">
        <p14:creationId xmlns:p14="http://schemas.microsoft.com/office/powerpoint/2010/main" val="1464457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tpaez\Pictures\IMAGENES ESPE\LOGO UNIVERSIDAD FUERZAS ARMADAS.jpg">
            <a:extLst>
              <a:ext uri="{FF2B5EF4-FFF2-40B4-BE49-F238E27FC236}">
                <a16:creationId xmlns:a16="http://schemas.microsoft.com/office/drawing/2014/main" id="{404513DE-1D87-4D70-BAF7-65280ED48D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7302" y="5877797"/>
            <a:ext cx="3020129"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o 6">
            <a:extLst>
              <a:ext uri="{FF2B5EF4-FFF2-40B4-BE49-F238E27FC236}">
                <a16:creationId xmlns:a16="http://schemas.microsoft.com/office/drawing/2014/main" id="{36862384-F135-4102-AFB3-1B67D67C1677}"/>
              </a:ext>
            </a:extLst>
          </p:cNvPr>
          <p:cNvGrpSpPr/>
          <p:nvPr/>
        </p:nvGrpSpPr>
        <p:grpSpPr>
          <a:xfrm>
            <a:off x="5773564" y="0"/>
            <a:ext cx="6467475" cy="6285230"/>
            <a:chOff x="0" y="0"/>
            <a:chExt cx="6467932" cy="6285850"/>
          </a:xfrm>
        </p:grpSpPr>
        <p:grpSp>
          <p:nvGrpSpPr>
            <p:cNvPr id="8" name="Grupo 7">
              <a:extLst>
                <a:ext uri="{FF2B5EF4-FFF2-40B4-BE49-F238E27FC236}">
                  <a16:creationId xmlns:a16="http://schemas.microsoft.com/office/drawing/2014/main" id="{87C0261C-6A7B-4328-A3E8-A467237220FB}"/>
                </a:ext>
              </a:extLst>
            </p:cNvPr>
            <p:cNvGrpSpPr/>
            <p:nvPr/>
          </p:nvGrpSpPr>
          <p:grpSpPr>
            <a:xfrm>
              <a:off x="2126511" y="0"/>
              <a:ext cx="2310603" cy="2075357"/>
              <a:chOff x="0" y="0"/>
              <a:chExt cx="2310603" cy="2075357"/>
            </a:xfrm>
          </p:grpSpPr>
          <p:pic>
            <p:nvPicPr>
              <p:cNvPr id="33" name="Imagen 32">
                <a:extLst>
                  <a:ext uri="{FF2B5EF4-FFF2-40B4-BE49-F238E27FC236}">
                    <a16:creationId xmlns:a16="http://schemas.microsoft.com/office/drawing/2014/main" id="{6F399D57-4B0A-4F8C-8AC3-C5B8E7CBAA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90" t="22146" r="9752" b="17037"/>
              <a:stretch/>
            </p:blipFill>
            <p:spPr bwMode="auto">
              <a:xfrm>
                <a:off x="0" y="0"/>
                <a:ext cx="2087880" cy="2043430"/>
              </a:xfrm>
              <a:prstGeom prst="rect">
                <a:avLst/>
              </a:prstGeom>
              <a:ln>
                <a:noFill/>
              </a:ln>
              <a:extLst>
                <a:ext uri="{53640926-AAD7-44D8-BBD7-CCE9431645EC}">
                  <a14:shadowObscured xmlns:a14="http://schemas.microsoft.com/office/drawing/2010/main"/>
                </a:ext>
              </a:extLst>
            </p:spPr>
          </p:pic>
          <p:sp>
            <p:nvSpPr>
              <p:cNvPr id="34" name="Cuadro de texto 18">
                <a:extLst>
                  <a:ext uri="{FF2B5EF4-FFF2-40B4-BE49-F238E27FC236}">
                    <a16:creationId xmlns:a16="http://schemas.microsoft.com/office/drawing/2014/main" id="{0378FDB0-9CEE-48C4-AB96-00BC087D6A6E}"/>
                  </a:ext>
                </a:extLst>
              </p:cNvPr>
              <p:cNvSpPr txBox="1"/>
              <p:nvPr/>
            </p:nvSpPr>
            <p:spPr>
              <a:xfrm>
                <a:off x="1839433" y="1775637"/>
                <a:ext cx="471170" cy="299720"/>
              </a:xfrm>
              <a:prstGeom prst="rect">
                <a:avLst/>
              </a:prstGeom>
              <a:no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B</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9" name="Grupo 8">
              <a:extLst>
                <a:ext uri="{FF2B5EF4-FFF2-40B4-BE49-F238E27FC236}">
                  <a16:creationId xmlns:a16="http://schemas.microsoft.com/office/drawing/2014/main" id="{BD2F94E2-7402-452C-A1F5-2178F8D74013}"/>
                </a:ext>
              </a:extLst>
            </p:cNvPr>
            <p:cNvGrpSpPr/>
            <p:nvPr/>
          </p:nvGrpSpPr>
          <p:grpSpPr>
            <a:xfrm>
              <a:off x="4189227" y="0"/>
              <a:ext cx="2204277" cy="2043459"/>
              <a:chOff x="0" y="0"/>
              <a:chExt cx="2204277" cy="2043459"/>
            </a:xfrm>
          </p:grpSpPr>
          <p:pic>
            <p:nvPicPr>
              <p:cNvPr id="31" name="Imagen 30">
                <a:extLst>
                  <a:ext uri="{FF2B5EF4-FFF2-40B4-BE49-F238E27FC236}">
                    <a16:creationId xmlns:a16="http://schemas.microsoft.com/office/drawing/2014/main" id="{4FEFD0F2-860E-411C-BE22-F58682DA82B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907" t="13940" r="9596" b="27469"/>
              <a:stretch/>
            </p:blipFill>
            <p:spPr bwMode="auto">
              <a:xfrm>
                <a:off x="0" y="0"/>
                <a:ext cx="2026285" cy="2043430"/>
              </a:xfrm>
              <a:prstGeom prst="rect">
                <a:avLst/>
              </a:prstGeom>
              <a:ln>
                <a:noFill/>
              </a:ln>
              <a:extLst>
                <a:ext uri="{53640926-AAD7-44D8-BBD7-CCE9431645EC}">
                  <a14:shadowObscured xmlns:a14="http://schemas.microsoft.com/office/drawing/2010/main"/>
                </a:ext>
              </a:extLst>
            </p:spPr>
          </p:pic>
          <p:sp>
            <p:nvSpPr>
              <p:cNvPr id="32" name="Cuadro de texto 20">
                <a:extLst>
                  <a:ext uri="{FF2B5EF4-FFF2-40B4-BE49-F238E27FC236}">
                    <a16:creationId xmlns:a16="http://schemas.microsoft.com/office/drawing/2014/main" id="{766DD5D4-7394-4B68-B66B-8A59D867CF73}"/>
                  </a:ext>
                </a:extLst>
              </p:cNvPr>
              <p:cNvSpPr txBox="1"/>
              <p:nvPr/>
            </p:nvSpPr>
            <p:spPr>
              <a:xfrm>
                <a:off x="1733107" y="1743739"/>
                <a:ext cx="471170" cy="2997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Grupo 9">
              <a:extLst>
                <a:ext uri="{FF2B5EF4-FFF2-40B4-BE49-F238E27FC236}">
                  <a16:creationId xmlns:a16="http://schemas.microsoft.com/office/drawing/2014/main" id="{FB31A4F9-0273-4B32-826F-FC9C498673F7}"/>
                </a:ext>
              </a:extLst>
            </p:cNvPr>
            <p:cNvGrpSpPr/>
            <p:nvPr/>
          </p:nvGrpSpPr>
          <p:grpSpPr>
            <a:xfrm>
              <a:off x="0" y="0"/>
              <a:ext cx="2278704" cy="2139152"/>
              <a:chOff x="0" y="0"/>
              <a:chExt cx="2278704" cy="2139152"/>
            </a:xfrm>
          </p:grpSpPr>
          <p:pic>
            <p:nvPicPr>
              <p:cNvPr id="29" name="Imagen 28">
                <a:extLst>
                  <a:ext uri="{FF2B5EF4-FFF2-40B4-BE49-F238E27FC236}">
                    <a16:creationId xmlns:a16="http://schemas.microsoft.com/office/drawing/2014/main" id="{1E210BEC-B6E0-4B76-9D39-E262141A15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48" t="4654" r="15879" b="33587"/>
              <a:stretch/>
            </p:blipFill>
            <p:spPr bwMode="auto">
              <a:xfrm>
                <a:off x="0" y="0"/>
                <a:ext cx="2155190" cy="2043430"/>
              </a:xfrm>
              <a:prstGeom prst="rect">
                <a:avLst/>
              </a:prstGeom>
              <a:ln>
                <a:noFill/>
              </a:ln>
              <a:extLst>
                <a:ext uri="{53640926-AAD7-44D8-BBD7-CCE9431645EC}">
                  <a14:shadowObscured xmlns:a14="http://schemas.microsoft.com/office/drawing/2010/main"/>
                </a:ext>
              </a:extLst>
            </p:spPr>
          </p:pic>
          <p:sp>
            <p:nvSpPr>
              <p:cNvPr id="30" name="Cuadro de texto 16">
                <a:extLst>
                  <a:ext uri="{FF2B5EF4-FFF2-40B4-BE49-F238E27FC236}">
                    <a16:creationId xmlns:a16="http://schemas.microsoft.com/office/drawing/2014/main" id="{12F9F804-87ED-46FC-BC35-A02A201FCEDB}"/>
                  </a:ext>
                </a:extLst>
              </p:cNvPr>
              <p:cNvSpPr txBox="1"/>
              <p:nvPr/>
            </p:nvSpPr>
            <p:spPr>
              <a:xfrm>
                <a:off x="1807534" y="1839432"/>
                <a:ext cx="471170" cy="299720"/>
              </a:xfrm>
              <a:prstGeom prst="rect">
                <a:avLst/>
              </a:prstGeom>
              <a:no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1" name="Grupo 10">
              <a:extLst>
                <a:ext uri="{FF2B5EF4-FFF2-40B4-BE49-F238E27FC236}">
                  <a16:creationId xmlns:a16="http://schemas.microsoft.com/office/drawing/2014/main" id="{558A3BC7-6D68-4F63-87E3-A21F373F68B0}"/>
                </a:ext>
              </a:extLst>
            </p:cNvPr>
            <p:cNvGrpSpPr/>
            <p:nvPr/>
          </p:nvGrpSpPr>
          <p:grpSpPr>
            <a:xfrm>
              <a:off x="63795" y="2041451"/>
              <a:ext cx="2172379" cy="2064724"/>
              <a:chOff x="0" y="0"/>
              <a:chExt cx="2172379" cy="2064724"/>
            </a:xfrm>
          </p:grpSpPr>
          <p:pic>
            <p:nvPicPr>
              <p:cNvPr id="27" name="Imagen 26">
                <a:extLst>
                  <a:ext uri="{FF2B5EF4-FFF2-40B4-BE49-F238E27FC236}">
                    <a16:creationId xmlns:a16="http://schemas.microsoft.com/office/drawing/2014/main" id="{FB174A0E-2395-4CFE-9576-CEE0BBBD8DE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003" t="13545" b="14074"/>
              <a:stretch/>
            </p:blipFill>
            <p:spPr>
              <a:xfrm>
                <a:off x="0" y="0"/>
                <a:ext cx="2034540" cy="2045335"/>
              </a:xfrm>
              <a:prstGeom prst="rect">
                <a:avLst/>
              </a:prstGeom>
            </p:spPr>
          </p:pic>
          <p:sp>
            <p:nvSpPr>
              <p:cNvPr id="28" name="Cuadro de texto 21">
                <a:extLst>
                  <a:ext uri="{FF2B5EF4-FFF2-40B4-BE49-F238E27FC236}">
                    <a16:creationId xmlns:a16="http://schemas.microsoft.com/office/drawing/2014/main" id="{100842F2-E0B0-4439-BA7B-E9321BDF22F6}"/>
                  </a:ext>
                </a:extLst>
              </p:cNvPr>
              <p:cNvSpPr txBox="1"/>
              <p:nvPr/>
            </p:nvSpPr>
            <p:spPr>
              <a:xfrm>
                <a:off x="1701209" y="1765004"/>
                <a:ext cx="471170" cy="299720"/>
              </a:xfrm>
              <a:prstGeom prst="rect">
                <a:avLst/>
              </a:prstGeom>
              <a:no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2" name="Grupo 11">
              <a:extLst>
                <a:ext uri="{FF2B5EF4-FFF2-40B4-BE49-F238E27FC236}">
                  <a16:creationId xmlns:a16="http://schemas.microsoft.com/office/drawing/2014/main" id="{0B3AC5DB-A876-4EE2-97F7-85D3D2C86D5E}"/>
                </a:ext>
              </a:extLst>
            </p:cNvPr>
            <p:cNvGrpSpPr/>
            <p:nvPr/>
          </p:nvGrpSpPr>
          <p:grpSpPr>
            <a:xfrm>
              <a:off x="4125432" y="2020186"/>
              <a:ext cx="2321235" cy="2054092"/>
              <a:chOff x="0" y="0"/>
              <a:chExt cx="2321235" cy="2054092"/>
            </a:xfrm>
          </p:grpSpPr>
          <p:pic>
            <p:nvPicPr>
              <p:cNvPr id="25" name="Imagen 24">
                <a:extLst>
                  <a:ext uri="{FF2B5EF4-FFF2-40B4-BE49-F238E27FC236}">
                    <a16:creationId xmlns:a16="http://schemas.microsoft.com/office/drawing/2014/main" id="{C0C9FD5E-5DF5-436A-A55C-8CF47283BE1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850" t="23280" r="6543" b="11783"/>
              <a:stretch/>
            </p:blipFill>
            <p:spPr bwMode="auto">
              <a:xfrm>
                <a:off x="0" y="0"/>
                <a:ext cx="2096135" cy="2047240"/>
              </a:xfrm>
              <a:prstGeom prst="rect">
                <a:avLst/>
              </a:prstGeom>
              <a:ln>
                <a:noFill/>
              </a:ln>
              <a:extLst>
                <a:ext uri="{53640926-AAD7-44D8-BBD7-CCE9431645EC}">
                  <a14:shadowObscured xmlns:a14="http://schemas.microsoft.com/office/drawing/2010/main"/>
                </a:ext>
              </a:extLst>
            </p:spPr>
          </p:pic>
          <p:sp>
            <p:nvSpPr>
              <p:cNvPr id="26" name="Cuadro de texto 23">
                <a:extLst>
                  <a:ext uri="{FF2B5EF4-FFF2-40B4-BE49-F238E27FC236}">
                    <a16:creationId xmlns:a16="http://schemas.microsoft.com/office/drawing/2014/main" id="{8B92A8C5-125A-425B-835A-319E9866ABDA}"/>
                  </a:ext>
                </a:extLst>
              </p:cNvPr>
              <p:cNvSpPr txBox="1"/>
              <p:nvPr/>
            </p:nvSpPr>
            <p:spPr>
              <a:xfrm>
                <a:off x="1850065" y="1754372"/>
                <a:ext cx="471170" cy="2997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F</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3" name="Grupo 12">
              <a:extLst>
                <a:ext uri="{FF2B5EF4-FFF2-40B4-BE49-F238E27FC236}">
                  <a16:creationId xmlns:a16="http://schemas.microsoft.com/office/drawing/2014/main" id="{75A4F231-5BF6-4628-A664-DD05EF7D997A}"/>
                </a:ext>
              </a:extLst>
            </p:cNvPr>
            <p:cNvGrpSpPr/>
            <p:nvPr/>
          </p:nvGrpSpPr>
          <p:grpSpPr>
            <a:xfrm>
              <a:off x="2062716" y="4029739"/>
              <a:ext cx="2374398" cy="2245478"/>
              <a:chOff x="0" y="0"/>
              <a:chExt cx="2374398" cy="2245478"/>
            </a:xfrm>
          </p:grpSpPr>
          <p:pic>
            <p:nvPicPr>
              <p:cNvPr id="23" name="Imagen 22">
                <a:extLst>
                  <a:ext uri="{FF2B5EF4-FFF2-40B4-BE49-F238E27FC236}">
                    <a16:creationId xmlns:a16="http://schemas.microsoft.com/office/drawing/2014/main" id="{9D20D6EF-A5A4-42E5-9205-67DE4444274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910"/>
              <a:stretch/>
            </p:blipFill>
            <p:spPr bwMode="auto">
              <a:xfrm>
                <a:off x="0" y="0"/>
                <a:ext cx="2083435" cy="2183130"/>
              </a:xfrm>
              <a:prstGeom prst="rect">
                <a:avLst/>
              </a:prstGeom>
              <a:noFill/>
              <a:ln>
                <a:noFill/>
              </a:ln>
              <a:extLst>
                <a:ext uri="{53640926-AAD7-44D8-BBD7-CCE9431645EC}">
                  <a14:shadowObscured xmlns:a14="http://schemas.microsoft.com/office/drawing/2010/main"/>
                </a:ext>
              </a:extLst>
            </p:spPr>
          </p:pic>
          <p:sp>
            <p:nvSpPr>
              <p:cNvPr id="24" name="Cuadro de texto 25">
                <a:extLst>
                  <a:ext uri="{FF2B5EF4-FFF2-40B4-BE49-F238E27FC236}">
                    <a16:creationId xmlns:a16="http://schemas.microsoft.com/office/drawing/2014/main" id="{03C858BC-6F14-4092-88F5-9C9E7C863D2F}"/>
                  </a:ext>
                </a:extLst>
              </p:cNvPr>
              <p:cNvSpPr txBox="1"/>
              <p:nvPr/>
            </p:nvSpPr>
            <p:spPr>
              <a:xfrm>
                <a:off x="1903228" y="1945758"/>
                <a:ext cx="471170" cy="2997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4" name="Grupo 13">
              <a:extLst>
                <a:ext uri="{FF2B5EF4-FFF2-40B4-BE49-F238E27FC236}">
                  <a16:creationId xmlns:a16="http://schemas.microsoft.com/office/drawing/2014/main" id="{FA0226A4-D275-4C9D-AB8F-AD6DA487ACBA}"/>
                </a:ext>
              </a:extLst>
            </p:cNvPr>
            <p:cNvGrpSpPr/>
            <p:nvPr/>
          </p:nvGrpSpPr>
          <p:grpSpPr>
            <a:xfrm>
              <a:off x="63795" y="4072269"/>
              <a:ext cx="2268072" cy="2213581"/>
              <a:chOff x="0" y="0"/>
              <a:chExt cx="2268072" cy="2213581"/>
            </a:xfrm>
          </p:grpSpPr>
          <p:pic>
            <p:nvPicPr>
              <p:cNvPr id="21" name="Imagen 20">
                <a:extLst>
                  <a:ext uri="{FF2B5EF4-FFF2-40B4-BE49-F238E27FC236}">
                    <a16:creationId xmlns:a16="http://schemas.microsoft.com/office/drawing/2014/main" id="{5D6245B0-3264-49BF-8334-899DAE396F3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421" t="14603" r="10672" b="24859"/>
              <a:stretch/>
            </p:blipFill>
            <p:spPr bwMode="auto">
              <a:xfrm>
                <a:off x="0" y="0"/>
                <a:ext cx="2067560" cy="2142490"/>
              </a:xfrm>
              <a:prstGeom prst="rect">
                <a:avLst/>
              </a:prstGeom>
              <a:ln>
                <a:noFill/>
              </a:ln>
              <a:extLst>
                <a:ext uri="{53640926-AAD7-44D8-BBD7-CCE9431645EC}">
                  <a14:shadowObscured xmlns:a14="http://schemas.microsoft.com/office/drawing/2010/main"/>
                </a:ext>
              </a:extLst>
            </p:spPr>
          </p:pic>
          <p:sp>
            <p:nvSpPr>
              <p:cNvPr id="22" name="Cuadro de texto 24">
                <a:extLst>
                  <a:ext uri="{FF2B5EF4-FFF2-40B4-BE49-F238E27FC236}">
                    <a16:creationId xmlns:a16="http://schemas.microsoft.com/office/drawing/2014/main" id="{7B9E0C75-9430-4E5B-820D-C9957AAC8603}"/>
                  </a:ext>
                </a:extLst>
              </p:cNvPr>
              <p:cNvSpPr txBox="1"/>
              <p:nvPr/>
            </p:nvSpPr>
            <p:spPr>
              <a:xfrm>
                <a:off x="1796902" y="1913861"/>
                <a:ext cx="471170" cy="2997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5" name="Grupo 14">
              <a:extLst>
                <a:ext uri="{FF2B5EF4-FFF2-40B4-BE49-F238E27FC236}">
                  <a16:creationId xmlns:a16="http://schemas.microsoft.com/office/drawing/2014/main" id="{58D150E5-EF2A-414F-BA3A-4795947D2BB2}"/>
                </a:ext>
              </a:extLst>
            </p:cNvPr>
            <p:cNvGrpSpPr/>
            <p:nvPr/>
          </p:nvGrpSpPr>
          <p:grpSpPr>
            <a:xfrm>
              <a:off x="2083981" y="2041451"/>
              <a:ext cx="2416928" cy="2042795"/>
              <a:chOff x="0" y="0"/>
              <a:chExt cx="2416928" cy="2042795"/>
            </a:xfrm>
          </p:grpSpPr>
          <p:pic>
            <p:nvPicPr>
              <p:cNvPr id="19" name="Imagen 18">
                <a:extLst>
                  <a:ext uri="{FF2B5EF4-FFF2-40B4-BE49-F238E27FC236}">
                    <a16:creationId xmlns:a16="http://schemas.microsoft.com/office/drawing/2014/main" id="{B5EC2AC5-9F65-4D47-81B7-C9C986D7ABD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1134" t="14554" r="5571" b="23476"/>
              <a:stretch/>
            </p:blipFill>
            <p:spPr bwMode="auto">
              <a:xfrm>
                <a:off x="0" y="0"/>
                <a:ext cx="2059940" cy="2042795"/>
              </a:xfrm>
              <a:prstGeom prst="rect">
                <a:avLst/>
              </a:prstGeom>
              <a:ln>
                <a:noFill/>
              </a:ln>
              <a:extLst>
                <a:ext uri="{53640926-AAD7-44D8-BBD7-CCE9431645EC}">
                  <a14:shadowObscured xmlns:a14="http://schemas.microsoft.com/office/drawing/2010/main"/>
                </a:ext>
              </a:extLst>
            </p:spPr>
          </p:pic>
          <p:sp>
            <p:nvSpPr>
              <p:cNvPr id="20" name="Cuadro de texto 8">
                <a:extLst>
                  <a:ext uri="{FF2B5EF4-FFF2-40B4-BE49-F238E27FC236}">
                    <a16:creationId xmlns:a16="http://schemas.microsoft.com/office/drawing/2014/main" id="{EBCDBAF1-1CCE-4A05-BD8D-9D7D71BF51AE}"/>
                  </a:ext>
                </a:extLst>
              </p:cNvPr>
              <p:cNvSpPr txBox="1"/>
              <p:nvPr/>
            </p:nvSpPr>
            <p:spPr>
              <a:xfrm>
                <a:off x="1945758" y="1690576"/>
                <a:ext cx="471170" cy="2997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Grupo 15">
              <a:extLst>
                <a:ext uri="{FF2B5EF4-FFF2-40B4-BE49-F238E27FC236}">
                  <a16:creationId xmlns:a16="http://schemas.microsoft.com/office/drawing/2014/main" id="{558AC1DF-0A2A-4F5F-AB88-ABFF88CF992C}"/>
                </a:ext>
              </a:extLst>
            </p:cNvPr>
            <p:cNvGrpSpPr/>
            <p:nvPr/>
          </p:nvGrpSpPr>
          <p:grpSpPr>
            <a:xfrm>
              <a:off x="4146697" y="4061637"/>
              <a:ext cx="2321235" cy="2192315"/>
              <a:chOff x="0" y="0"/>
              <a:chExt cx="2321235" cy="2192315"/>
            </a:xfrm>
          </p:grpSpPr>
          <p:pic>
            <p:nvPicPr>
              <p:cNvPr id="17" name="Imagen 16">
                <a:extLst>
                  <a:ext uri="{FF2B5EF4-FFF2-40B4-BE49-F238E27FC236}">
                    <a16:creationId xmlns:a16="http://schemas.microsoft.com/office/drawing/2014/main" id="{323F9C80-F529-42B1-98F8-DCF11123705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7672" b="14638"/>
              <a:stretch/>
            </p:blipFill>
            <p:spPr>
              <a:xfrm>
                <a:off x="0" y="0"/>
                <a:ext cx="2077085" cy="2152015"/>
              </a:xfrm>
              <a:prstGeom prst="rect">
                <a:avLst/>
              </a:prstGeom>
            </p:spPr>
          </p:pic>
          <p:sp>
            <p:nvSpPr>
              <p:cNvPr id="18" name="Cuadro de texto 31">
                <a:extLst>
                  <a:ext uri="{FF2B5EF4-FFF2-40B4-BE49-F238E27FC236}">
                    <a16:creationId xmlns:a16="http://schemas.microsoft.com/office/drawing/2014/main" id="{BFF8D635-E693-4EE5-9468-BBB239A74EFD}"/>
                  </a:ext>
                </a:extLst>
              </p:cNvPr>
              <p:cNvSpPr txBox="1"/>
              <p:nvPr/>
            </p:nvSpPr>
            <p:spPr>
              <a:xfrm>
                <a:off x="1850065" y="1892595"/>
                <a:ext cx="471170" cy="2997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b="1">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35" name="Rectángulo 34">
            <a:extLst>
              <a:ext uri="{FF2B5EF4-FFF2-40B4-BE49-F238E27FC236}">
                <a16:creationId xmlns:a16="http://schemas.microsoft.com/office/drawing/2014/main" id="{66BF0773-EFAA-483F-ACFA-6A4AE0D9DA20}"/>
              </a:ext>
            </a:extLst>
          </p:cNvPr>
          <p:cNvSpPr/>
          <p:nvPr/>
        </p:nvSpPr>
        <p:spPr>
          <a:xfrm>
            <a:off x="5789180" y="6201590"/>
            <a:ext cx="6309222" cy="60682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US" sz="1100" dirty="0">
                <a:latin typeface="Calibri" panose="020F0502020204030204" pitchFamily="34" charset="0"/>
                <a:cs typeface="Times New Roman" panose="02020603050405020304" pitchFamily="18" charset="0"/>
              </a:rPr>
              <a:t>A:  </a:t>
            </a:r>
            <a:r>
              <a:rPr lang="en-US" sz="1100" i="1" dirty="0">
                <a:latin typeface="Calibri" panose="020F0502020204030204" pitchFamily="34" charset="0"/>
                <a:cs typeface="Times New Roman" panose="02020603050405020304" pitchFamily="18" charset="0"/>
              </a:rPr>
              <a:t>Bacillus licheniformis </a:t>
            </a:r>
            <a:r>
              <a:rPr lang="en-US" sz="1100" dirty="0">
                <a:latin typeface="Calibri" panose="020F0502020204030204" pitchFamily="34" charset="0"/>
                <a:cs typeface="Times New Roman" panose="02020603050405020304" pitchFamily="18" charset="0"/>
              </a:rPr>
              <a:t>UFAB19, B: </a:t>
            </a:r>
            <a:r>
              <a:rPr lang="en-US" sz="1100" i="1" dirty="0">
                <a:latin typeface="Calibri" panose="020F0502020204030204" pitchFamily="34" charset="0"/>
                <a:cs typeface="Times New Roman" panose="02020603050405020304" pitchFamily="18" charset="0"/>
              </a:rPr>
              <a:t>Bacillus subtilis </a:t>
            </a:r>
            <a:r>
              <a:rPr lang="en-US" sz="1100" dirty="0">
                <a:latin typeface="Calibri" panose="020F0502020204030204" pitchFamily="34" charset="0"/>
                <a:cs typeface="Times New Roman" panose="02020603050405020304" pitchFamily="18" charset="0"/>
              </a:rPr>
              <a:t>UFAB25, C: </a:t>
            </a:r>
            <a:r>
              <a:rPr lang="en-US" sz="1100" i="1" dirty="0">
                <a:latin typeface="Calibri" panose="020F0502020204030204" pitchFamily="34" charset="0"/>
                <a:cs typeface="Times New Roman" panose="02020603050405020304" pitchFamily="18" charset="0"/>
              </a:rPr>
              <a:t>Bacillus </a:t>
            </a:r>
            <a:r>
              <a:rPr lang="en-US" sz="1100" i="1" dirty="0" err="1">
                <a:latin typeface="Calibri" panose="020F0502020204030204" pitchFamily="34" charset="0"/>
                <a:cs typeface="Times New Roman" panose="02020603050405020304" pitchFamily="18" charset="0"/>
              </a:rPr>
              <a:t>circulans</a:t>
            </a:r>
            <a:r>
              <a:rPr lang="en-US" sz="1100" i="1" dirty="0">
                <a:latin typeface="Calibri" panose="020F0502020204030204" pitchFamily="34" charset="0"/>
                <a:cs typeface="Times New Roman" panose="02020603050405020304" pitchFamily="18" charset="0"/>
              </a:rPr>
              <a:t> </a:t>
            </a:r>
            <a:r>
              <a:rPr lang="en-US" sz="1100" dirty="0">
                <a:latin typeface="Calibri" panose="020F0502020204030204" pitchFamily="34" charset="0"/>
                <a:cs typeface="Times New Roman" panose="02020603050405020304" pitchFamily="18" charset="0"/>
              </a:rPr>
              <a:t>UFAB26, D: </a:t>
            </a:r>
            <a:r>
              <a:rPr lang="en-US" sz="1100" i="1" dirty="0">
                <a:latin typeface="Calibri" panose="020F0502020204030204" pitchFamily="34" charset="0"/>
                <a:cs typeface="Times New Roman" panose="02020603050405020304" pitchFamily="18" charset="0"/>
              </a:rPr>
              <a:t>Bacillus megaterium </a:t>
            </a:r>
            <a:r>
              <a:rPr lang="en-US" sz="1100" dirty="0">
                <a:latin typeface="Calibri" panose="020F0502020204030204" pitchFamily="34" charset="0"/>
                <a:cs typeface="Times New Roman" panose="02020603050405020304" pitchFamily="18" charset="0"/>
              </a:rPr>
              <a:t>UFAB28, E: </a:t>
            </a:r>
            <a:r>
              <a:rPr lang="en-US" sz="1100" i="1" dirty="0">
                <a:latin typeface="Calibri" panose="020F0502020204030204" pitchFamily="34" charset="0"/>
                <a:cs typeface="Times New Roman" panose="02020603050405020304" pitchFamily="18" charset="0"/>
              </a:rPr>
              <a:t>Bacillus subtilis </a:t>
            </a:r>
            <a:r>
              <a:rPr lang="en-US" sz="1100" dirty="0">
                <a:latin typeface="Calibri" panose="020F0502020204030204" pitchFamily="34" charset="0"/>
                <a:cs typeface="Times New Roman" panose="02020603050405020304" pitchFamily="18" charset="0"/>
              </a:rPr>
              <a:t>UFAB29 , F: </a:t>
            </a:r>
            <a:r>
              <a:rPr lang="en-US" sz="1100" i="1" dirty="0">
                <a:latin typeface="Calibri" panose="020F0502020204030204" pitchFamily="34" charset="0"/>
                <a:cs typeface="Times New Roman" panose="02020603050405020304" pitchFamily="18" charset="0"/>
              </a:rPr>
              <a:t>Bacillus </a:t>
            </a:r>
            <a:r>
              <a:rPr lang="en-US" sz="1100" i="1" dirty="0" err="1">
                <a:latin typeface="Calibri" panose="020F0502020204030204" pitchFamily="34" charset="0"/>
                <a:cs typeface="Times New Roman" panose="02020603050405020304" pitchFamily="18" charset="0"/>
              </a:rPr>
              <a:t>cerus</a:t>
            </a:r>
            <a:r>
              <a:rPr lang="en-US" sz="1100" i="1" dirty="0">
                <a:latin typeface="Calibri" panose="020F0502020204030204" pitchFamily="34" charset="0"/>
                <a:cs typeface="Times New Roman" panose="02020603050405020304" pitchFamily="18" charset="0"/>
              </a:rPr>
              <a:t> </a:t>
            </a:r>
            <a:r>
              <a:rPr lang="en-US" sz="1100" dirty="0">
                <a:latin typeface="Calibri" panose="020F0502020204030204" pitchFamily="34" charset="0"/>
                <a:cs typeface="Times New Roman" panose="02020603050405020304" pitchFamily="18" charset="0"/>
              </a:rPr>
              <a:t>UFAB29.1, G:</a:t>
            </a:r>
            <a:r>
              <a:rPr lang="en-US" sz="1100" i="1" dirty="0">
                <a:latin typeface="Calibri" panose="020F0502020204030204" pitchFamily="34" charset="0"/>
                <a:cs typeface="Times New Roman" panose="02020603050405020304" pitchFamily="18" charset="0"/>
              </a:rPr>
              <a:t>Bacillus </a:t>
            </a:r>
            <a:r>
              <a:rPr lang="en-US" sz="1100" i="1" dirty="0" err="1">
                <a:latin typeface="Calibri" panose="020F0502020204030204" pitchFamily="34" charset="0"/>
                <a:cs typeface="Times New Roman" panose="02020603050405020304" pitchFamily="18" charset="0"/>
              </a:rPr>
              <a:t>toyanensis</a:t>
            </a:r>
            <a:r>
              <a:rPr lang="en-US" sz="1100" i="1" dirty="0">
                <a:latin typeface="Calibri" panose="020F0502020204030204" pitchFamily="34" charset="0"/>
                <a:cs typeface="Times New Roman" panose="02020603050405020304" pitchFamily="18" charset="0"/>
              </a:rPr>
              <a:t> </a:t>
            </a:r>
            <a:r>
              <a:rPr lang="en-US" sz="1100" dirty="0">
                <a:latin typeface="Calibri" panose="020F0502020204030204" pitchFamily="34" charset="0"/>
                <a:cs typeface="Times New Roman" panose="02020603050405020304" pitchFamily="18" charset="0"/>
              </a:rPr>
              <a:t>UFAB31.5, H: </a:t>
            </a:r>
            <a:r>
              <a:rPr lang="en-US" sz="1100" i="1" dirty="0">
                <a:latin typeface="Calibri" panose="020F0502020204030204" pitchFamily="34" charset="0"/>
                <a:cs typeface="Times New Roman" panose="02020603050405020304" pitchFamily="18" charset="0"/>
              </a:rPr>
              <a:t>Bacillus licheniformis </a:t>
            </a:r>
            <a:r>
              <a:rPr lang="en-US" sz="1100" dirty="0">
                <a:latin typeface="Calibri" panose="020F0502020204030204" pitchFamily="34" charset="0"/>
                <a:cs typeface="Times New Roman" panose="02020603050405020304" pitchFamily="18" charset="0"/>
              </a:rPr>
              <a:t>UFAB37, I: </a:t>
            </a:r>
            <a:r>
              <a:rPr lang="en-US" sz="1100" i="1" dirty="0">
                <a:latin typeface="Calibri" panose="020F0502020204030204" pitchFamily="34" charset="0"/>
                <a:cs typeface="Times New Roman" panose="02020603050405020304" pitchFamily="18" charset="0"/>
              </a:rPr>
              <a:t>Bacillus licheniformis </a:t>
            </a:r>
            <a:r>
              <a:rPr lang="en-US" sz="1100" dirty="0">
                <a:latin typeface="Calibri" panose="020F0502020204030204" pitchFamily="34" charset="0"/>
                <a:cs typeface="Times New Roman" panose="02020603050405020304" pitchFamily="18" charset="0"/>
              </a:rPr>
              <a:t>UFAB18</a:t>
            </a:r>
          </a:p>
        </p:txBody>
      </p:sp>
      <p:sp>
        <p:nvSpPr>
          <p:cNvPr id="39" name="Rectángulo 38">
            <a:extLst>
              <a:ext uri="{FF2B5EF4-FFF2-40B4-BE49-F238E27FC236}">
                <a16:creationId xmlns:a16="http://schemas.microsoft.com/office/drawing/2014/main" id="{2FB35F13-9324-46B7-A191-A740B5A3ACF9}"/>
              </a:ext>
            </a:extLst>
          </p:cNvPr>
          <p:cNvSpPr/>
          <p:nvPr/>
        </p:nvSpPr>
        <p:spPr>
          <a:xfrm>
            <a:off x="274396" y="135374"/>
            <a:ext cx="2871107" cy="461665"/>
          </a:xfrm>
          <a:prstGeom prst="rect">
            <a:avLst/>
          </a:prstGeom>
        </p:spPr>
        <p:txBody>
          <a:bodyPr wrap="none">
            <a:spAutoFit/>
          </a:bodyPr>
          <a:lstStyle/>
          <a:p>
            <a:r>
              <a:rPr lang="es-EC" sz="2400" b="1" dirty="0">
                <a:latin typeface="Calibri" panose="020F0502020204030204" pitchFamily="34" charset="0"/>
                <a:cs typeface="Times New Roman" panose="02020603050405020304" pitchFamily="18" charset="0"/>
              </a:rPr>
              <a:t>Actividad hemolítica </a:t>
            </a:r>
          </a:p>
        </p:txBody>
      </p:sp>
      <p:sp>
        <p:nvSpPr>
          <p:cNvPr id="40" name="Rectángulo 39">
            <a:extLst>
              <a:ext uri="{FF2B5EF4-FFF2-40B4-BE49-F238E27FC236}">
                <a16:creationId xmlns:a16="http://schemas.microsoft.com/office/drawing/2014/main" id="{8EAB1DBE-EF18-4E1D-B745-522C5FF9C814}"/>
              </a:ext>
            </a:extLst>
          </p:cNvPr>
          <p:cNvSpPr/>
          <p:nvPr/>
        </p:nvSpPr>
        <p:spPr>
          <a:xfrm>
            <a:off x="1709949" y="4675472"/>
            <a:ext cx="2711815" cy="461665"/>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s-EC" sz="2400" b="1" dirty="0">
                <a:latin typeface="Calibri" panose="020F0502020204030204" pitchFamily="34" charset="0"/>
                <a:ea typeface="Calibri" panose="020F0502020204030204" pitchFamily="34" charset="0"/>
              </a:rPr>
              <a:t>55,5 % productoras  </a:t>
            </a:r>
            <a:endParaRPr lang="es-EC" sz="2400" b="1" dirty="0">
              <a:latin typeface="Calibri" panose="020F0502020204030204" pitchFamily="34" charset="0"/>
            </a:endParaRPr>
          </a:p>
        </p:txBody>
      </p:sp>
      <p:graphicFrame>
        <p:nvGraphicFramePr>
          <p:cNvPr id="41" name="Tabla 40">
            <a:extLst>
              <a:ext uri="{FF2B5EF4-FFF2-40B4-BE49-F238E27FC236}">
                <a16:creationId xmlns:a16="http://schemas.microsoft.com/office/drawing/2014/main" id="{1DD3CA48-4DAB-4C09-AF3A-1341A3E53448}"/>
              </a:ext>
            </a:extLst>
          </p:cNvPr>
          <p:cNvGraphicFramePr>
            <a:graphicFrameLocks noGrp="1"/>
          </p:cNvGraphicFramePr>
          <p:nvPr>
            <p:extLst>
              <p:ext uri="{D42A27DB-BD31-4B8C-83A1-F6EECF244321}">
                <p14:modId xmlns:p14="http://schemas.microsoft.com/office/powerpoint/2010/main" val="2901499311"/>
              </p:ext>
            </p:extLst>
          </p:nvPr>
        </p:nvGraphicFramePr>
        <p:xfrm>
          <a:off x="456528" y="1300970"/>
          <a:ext cx="4930369" cy="2804800"/>
        </p:xfrm>
        <a:graphic>
          <a:graphicData uri="http://schemas.openxmlformats.org/drawingml/2006/table">
            <a:tbl>
              <a:tblPr firstRow="1" firstCol="1" bandRow="1">
                <a:tableStyleId>{5C22544A-7EE6-4342-B048-85BDC9FD1C3A}</a:tableStyleId>
              </a:tblPr>
              <a:tblGrid>
                <a:gridCol w="1584624">
                  <a:extLst>
                    <a:ext uri="{9D8B030D-6E8A-4147-A177-3AD203B41FA5}">
                      <a16:colId xmlns:a16="http://schemas.microsoft.com/office/drawing/2014/main" val="2612962148"/>
                    </a:ext>
                  </a:extLst>
                </a:gridCol>
                <a:gridCol w="2271964">
                  <a:extLst>
                    <a:ext uri="{9D8B030D-6E8A-4147-A177-3AD203B41FA5}">
                      <a16:colId xmlns:a16="http://schemas.microsoft.com/office/drawing/2014/main" val="335099810"/>
                    </a:ext>
                  </a:extLst>
                </a:gridCol>
                <a:gridCol w="1073781">
                  <a:extLst>
                    <a:ext uri="{9D8B030D-6E8A-4147-A177-3AD203B41FA5}">
                      <a16:colId xmlns:a16="http://schemas.microsoft.com/office/drawing/2014/main" val="78919315"/>
                    </a:ext>
                  </a:extLst>
                </a:gridCol>
              </a:tblGrid>
              <a:tr h="274955">
                <a:tc>
                  <a:txBody>
                    <a:bodyPr/>
                    <a:lstStyle/>
                    <a:p>
                      <a:pPr algn="ctr">
                        <a:lnSpc>
                          <a:spcPct val="107000"/>
                        </a:lnSpc>
                        <a:spcAft>
                          <a:spcPts val="0"/>
                        </a:spcAft>
                      </a:pPr>
                      <a:r>
                        <a:rPr lang="es-EC" sz="1800" b="0">
                          <a:solidFill>
                            <a:schemeClr val="tx1"/>
                          </a:solidFill>
                          <a:effectLst/>
                          <a:latin typeface="Calibri" panose="020F0502020204030204" pitchFamily="34" charset="0"/>
                        </a:rPr>
                        <a:t>Cepa</a:t>
                      </a:r>
                      <a:endParaRPr lang="es-EC"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C" sz="1800" b="0" dirty="0">
                          <a:solidFill>
                            <a:schemeClr val="tx1"/>
                          </a:solidFill>
                          <a:effectLst/>
                          <a:latin typeface="Calibri" panose="020F0502020204030204" pitchFamily="34" charset="0"/>
                        </a:rPr>
                        <a:t>Especie (16S)</a:t>
                      </a:r>
                      <a:endParaRPr lang="es-EC"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C" sz="1800" b="0">
                          <a:solidFill>
                            <a:schemeClr val="tx1"/>
                          </a:solidFill>
                          <a:effectLst/>
                          <a:latin typeface="Calibri" panose="020F0502020204030204" pitchFamily="34" charset="0"/>
                        </a:rPr>
                        <a:t>Hemólisis</a:t>
                      </a:r>
                      <a:endParaRPr lang="es-EC"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5353356"/>
                  </a:ext>
                </a:extLst>
              </a:tr>
              <a:tr h="168623">
                <a:tc>
                  <a:txBody>
                    <a:bodyPr/>
                    <a:lstStyle/>
                    <a:p>
                      <a:pPr algn="ctr">
                        <a:lnSpc>
                          <a:spcPct val="107000"/>
                        </a:lnSpc>
                        <a:spcAft>
                          <a:spcPts val="0"/>
                        </a:spcAft>
                      </a:pPr>
                      <a:r>
                        <a:rPr lang="es-EC" sz="1800" b="0">
                          <a:solidFill>
                            <a:schemeClr val="tx1"/>
                          </a:solidFill>
                          <a:effectLst/>
                          <a:latin typeface="Calibri" panose="020F0502020204030204" pitchFamily="34" charset="0"/>
                        </a:rPr>
                        <a:t>UFAB25</a:t>
                      </a:r>
                      <a:endParaRPr lang="es-EC"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b="0" i="1" dirty="0" err="1">
                          <a:solidFill>
                            <a:schemeClr val="tx1"/>
                          </a:solidFill>
                          <a:effectLst/>
                          <a:latin typeface="Calibri" panose="020F0502020204030204" pitchFamily="34" charset="0"/>
                        </a:rPr>
                        <a:t>Bacillus</a:t>
                      </a:r>
                      <a:r>
                        <a:rPr lang="es-EC" sz="1800" b="0" i="1" dirty="0">
                          <a:solidFill>
                            <a:schemeClr val="tx1"/>
                          </a:solidFill>
                          <a:effectLst/>
                          <a:latin typeface="Calibri" panose="020F0502020204030204" pitchFamily="34" charset="0"/>
                        </a:rPr>
                        <a:t> </a:t>
                      </a:r>
                      <a:r>
                        <a:rPr lang="es-EC" sz="1800" b="0" i="1" dirty="0" err="1">
                          <a:solidFill>
                            <a:schemeClr val="tx1"/>
                          </a:solidFill>
                          <a:effectLst/>
                          <a:latin typeface="Calibri" panose="020F0502020204030204" pitchFamily="34" charset="0"/>
                        </a:rPr>
                        <a:t>subtilis</a:t>
                      </a:r>
                      <a:endParaRPr lang="es-EC" sz="1800" b="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b="0">
                          <a:solidFill>
                            <a:schemeClr val="tx1"/>
                          </a:solidFill>
                          <a:effectLst/>
                          <a:latin typeface="Calibri" panose="020F0502020204030204" pitchFamily="34" charset="0"/>
                        </a:rPr>
                        <a:t>++</a:t>
                      </a:r>
                      <a:endParaRPr lang="es-EC"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92376474"/>
                  </a:ext>
                </a:extLst>
              </a:tr>
              <a:tr h="194310">
                <a:tc>
                  <a:txBody>
                    <a:bodyPr/>
                    <a:lstStyle/>
                    <a:p>
                      <a:pPr algn="ctr">
                        <a:lnSpc>
                          <a:spcPct val="107000"/>
                        </a:lnSpc>
                        <a:spcAft>
                          <a:spcPts val="0"/>
                        </a:spcAft>
                      </a:pPr>
                      <a:r>
                        <a:rPr lang="es-EC" sz="1800" b="0">
                          <a:solidFill>
                            <a:schemeClr val="tx1"/>
                          </a:solidFill>
                          <a:effectLst/>
                          <a:latin typeface="Calibri" panose="020F0502020204030204" pitchFamily="34" charset="0"/>
                        </a:rPr>
                        <a:t>UFAB19</a:t>
                      </a:r>
                      <a:endParaRPr lang="es-EC"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b="0" i="1">
                          <a:solidFill>
                            <a:schemeClr val="tx1"/>
                          </a:solidFill>
                          <a:effectLst/>
                          <a:latin typeface="Calibri" panose="020F0502020204030204" pitchFamily="34" charset="0"/>
                        </a:rPr>
                        <a:t>Bacillus licheniformis</a:t>
                      </a:r>
                      <a:endParaRPr lang="es-EC" sz="1800" b="0" i="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b="0">
                          <a:solidFill>
                            <a:schemeClr val="tx1"/>
                          </a:solidFill>
                          <a:effectLst/>
                          <a:latin typeface="Calibri" panose="020F0502020204030204" pitchFamily="34" charset="0"/>
                        </a:rPr>
                        <a:t>-</a:t>
                      </a:r>
                      <a:endParaRPr lang="es-EC"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27811983"/>
                  </a:ext>
                </a:extLst>
              </a:tr>
              <a:tr h="194310">
                <a:tc>
                  <a:txBody>
                    <a:bodyPr/>
                    <a:lstStyle/>
                    <a:p>
                      <a:pPr algn="ctr">
                        <a:lnSpc>
                          <a:spcPct val="107000"/>
                        </a:lnSpc>
                        <a:spcAft>
                          <a:spcPts val="0"/>
                        </a:spcAft>
                      </a:pPr>
                      <a:r>
                        <a:rPr lang="es-EC" sz="1800" b="0">
                          <a:solidFill>
                            <a:schemeClr val="tx1"/>
                          </a:solidFill>
                          <a:effectLst/>
                          <a:latin typeface="Calibri" panose="020F0502020204030204" pitchFamily="34" charset="0"/>
                        </a:rPr>
                        <a:t>UFAB29.1</a:t>
                      </a:r>
                      <a:endParaRPr lang="es-EC"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b="0" i="1" dirty="0" err="1">
                          <a:solidFill>
                            <a:schemeClr val="tx1"/>
                          </a:solidFill>
                          <a:effectLst/>
                          <a:latin typeface="Calibri" panose="020F0502020204030204" pitchFamily="34" charset="0"/>
                        </a:rPr>
                        <a:t>Bacillus</a:t>
                      </a:r>
                      <a:r>
                        <a:rPr lang="es-EC" sz="1800" b="0" i="1" dirty="0">
                          <a:solidFill>
                            <a:schemeClr val="tx1"/>
                          </a:solidFill>
                          <a:effectLst/>
                          <a:latin typeface="Calibri" panose="020F0502020204030204" pitchFamily="34" charset="0"/>
                        </a:rPr>
                        <a:t> </a:t>
                      </a:r>
                      <a:r>
                        <a:rPr lang="es-EC" sz="1800" b="0" i="1" dirty="0" err="1">
                          <a:solidFill>
                            <a:schemeClr val="tx1"/>
                          </a:solidFill>
                          <a:effectLst/>
                          <a:latin typeface="Calibri" panose="020F0502020204030204" pitchFamily="34" charset="0"/>
                        </a:rPr>
                        <a:t>cerus</a:t>
                      </a:r>
                      <a:endParaRPr lang="es-EC" sz="1800" b="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b="0">
                          <a:solidFill>
                            <a:schemeClr val="tx1"/>
                          </a:solidFill>
                          <a:effectLst/>
                          <a:latin typeface="Calibri" panose="020F0502020204030204" pitchFamily="34" charset="0"/>
                        </a:rPr>
                        <a:t>+++</a:t>
                      </a:r>
                      <a:endParaRPr lang="es-EC"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5216171"/>
                  </a:ext>
                </a:extLst>
              </a:tr>
              <a:tr h="194310">
                <a:tc>
                  <a:txBody>
                    <a:bodyPr/>
                    <a:lstStyle/>
                    <a:p>
                      <a:pPr algn="ctr">
                        <a:lnSpc>
                          <a:spcPct val="107000"/>
                        </a:lnSpc>
                        <a:spcAft>
                          <a:spcPts val="0"/>
                        </a:spcAft>
                      </a:pPr>
                      <a:r>
                        <a:rPr lang="es-EC" sz="1800" b="0">
                          <a:solidFill>
                            <a:schemeClr val="tx1"/>
                          </a:solidFill>
                          <a:effectLst/>
                          <a:latin typeface="Calibri" panose="020F0502020204030204" pitchFamily="34" charset="0"/>
                        </a:rPr>
                        <a:t>UFAB31</a:t>
                      </a:r>
                      <a:endParaRPr lang="es-EC"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b="0" i="1">
                          <a:solidFill>
                            <a:schemeClr val="tx1"/>
                          </a:solidFill>
                          <a:effectLst/>
                          <a:latin typeface="Calibri" panose="020F0502020204030204" pitchFamily="34" charset="0"/>
                        </a:rPr>
                        <a:t>Bacillus toyanensis</a:t>
                      </a:r>
                      <a:endParaRPr lang="es-EC" sz="1800" b="0" i="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b="0">
                          <a:solidFill>
                            <a:schemeClr val="tx1"/>
                          </a:solidFill>
                          <a:effectLst/>
                          <a:latin typeface="Calibri" panose="020F0502020204030204" pitchFamily="34" charset="0"/>
                        </a:rPr>
                        <a:t>+++</a:t>
                      </a:r>
                      <a:endParaRPr lang="es-EC"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7025771"/>
                  </a:ext>
                </a:extLst>
              </a:tr>
              <a:tr h="194310">
                <a:tc>
                  <a:txBody>
                    <a:bodyPr/>
                    <a:lstStyle/>
                    <a:p>
                      <a:pPr algn="ctr">
                        <a:lnSpc>
                          <a:spcPct val="107000"/>
                        </a:lnSpc>
                        <a:spcAft>
                          <a:spcPts val="0"/>
                        </a:spcAft>
                      </a:pPr>
                      <a:r>
                        <a:rPr lang="es-EC" sz="1800" b="0">
                          <a:solidFill>
                            <a:schemeClr val="tx1"/>
                          </a:solidFill>
                          <a:effectLst/>
                          <a:latin typeface="Calibri" panose="020F0502020204030204" pitchFamily="34" charset="0"/>
                        </a:rPr>
                        <a:t>UFAB28</a:t>
                      </a:r>
                      <a:endParaRPr lang="es-EC"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b="0" i="1">
                          <a:solidFill>
                            <a:schemeClr val="tx1"/>
                          </a:solidFill>
                          <a:effectLst/>
                          <a:latin typeface="Calibri" panose="020F0502020204030204" pitchFamily="34" charset="0"/>
                        </a:rPr>
                        <a:t>Bacillus megaterium</a:t>
                      </a:r>
                      <a:endParaRPr lang="es-EC" sz="1800" b="0" i="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b="0">
                          <a:solidFill>
                            <a:schemeClr val="tx1"/>
                          </a:solidFill>
                          <a:effectLst/>
                          <a:latin typeface="Calibri" panose="020F0502020204030204" pitchFamily="34" charset="0"/>
                        </a:rPr>
                        <a:t>++</a:t>
                      </a:r>
                      <a:endParaRPr lang="es-EC"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3169968"/>
                  </a:ext>
                </a:extLst>
              </a:tr>
              <a:tr h="194310">
                <a:tc>
                  <a:txBody>
                    <a:bodyPr/>
                    <a:lstStyle/>
                    <a:p>
                      <a:pPr algn="ctr">
                        <a:lnSpc>
                          <a:spcPct val="107000"/>
                        </a:lnSpc>
                        <a:spcAft>
                          <a:spcPts val="0"/>
                        </a:spcAft>
                      </a:pPr>
                      <a:r>
                        <a:rPr lang="es-EC" sz="1800" b="0">
                          <a:solidFill>
                            <a:schemeClr val="tx1"/>
                          </a:solidFill>
                          <a:effectLst/>
                          <a:latin typeface="Calibri" panose="020F0502020204030204" pitchFamily="34" charset="0"/>
                        </a:rPr>
                        <a:t>UFAB29</a:t>
                      </a:r>
                      <a:endParaRPr lang="es-EC"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b="0" i="1" dirty="0" err="1">
                          <a:solidFill>
                            <a:schemeClr val="tx1"/>
                          </a:solidFill>
                          <a:effectLst/>
                          <a:latin typeface="Calibri" panose="020F0502020204030204" pitchFamily="34" charset="0"/>
                        </a:rPr>
                        <a:t>Bacillus</a:t>
                      </a:r>
                      <a:r>
                        <a:rPr lang="es-EC" sz="1800" b="0" i="1" dirty="0">
                          <a:solidFill>
                            <a:schemeClr val="tx1"/>
                          </a:solidFill>
                          <a:effectLst/>
                          <a:latin typeface="Calibri" panose="020F0502020204030204" pitchFamily="34" charset="0"/>
                        </a:rPr>
                        <a:t> </a:t>
                      </a:r>
                      <a:r>
                        <a:rPr lang="es-EC" sz="1800" b="0" i="1" dirty="0" err="1">
                          <a:solidFill>
                            <a:schemeClr val="tx1"/>
                          </a:solidFill>
                          <a:effectLst/>
                          <a:latin typeface="Calibri" panose="020F0502020204030204" pitchFamily="34" charset="0"/>
                        </a:rPr>
                        <a:t>subtilis</a:t>
                      </a:r>
                      <a:endParaRPr lang="es-EC" sz="1800" b="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b="0" dirty="0">
                          <a:solidFill>
                            <a:schemeClr val="tx1"/>
                          </a:solidFill>
                          <a:effectLst/>
                          <a:latin typeface="Calibri" panose="020F0502020204030204" pitchFamily="34" charset="0"/>
                        </a:rPr>
                        <a:t>+++</a:t>
                      </a:r>
                      <a:endParaRPr lang="es-EC"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9435025"/>
                  </a:ext>
                </a:extLst>
              </a:tr>
              <a:tr h="194310">
                <a:tc>
                  <a:txBody>
                    <a:bodyPr/>
                    <a:lstStyle/>
                    <a:p>
                      <a:pPr algn="ctr">
                        <a:lnSpc>
                          <a:spcPct val="107000"/>
                        </a:lnSpc>
                        <a:spcAft>
                          <a:spcPts val="0"/>
                        </a:spcAft>
                      </a:pPr>
                      <a:r>
                        <a:rPr lang="es-EC" sz="1800" b="0">
                          <a:solidFill>
                            <a:schemeClr val="tx1"/>
                          </a:solidFill>
                          <a:effectLst/>
                          <a:latin typeface="Calibri" panose="020F0502020204030204" pitchFamily="34" charset="0"/>
                        </a:rPr>
                        <a:t>UFAB26</a:t>
                      </a:r>
                      <a:endParaRPr lang="es-EC"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b="0" i="1">
                          <a:solidFill>
                            <a:schemeClr val="tx1"/>
                          </a:solidFill>
                          <a:effectLst/>
                          <a:latin typeface="Calibri" panose="020F0502020204030204" pitchFamily="34" charset="0"/>
                        </a:rPr>
                        <a:t>Bacillus circulans</a:t>
                      </a:r>
                      <a:endParaRPr lang="es-EC" sz="1800" b="0" i="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b="0">
                          <a:solidFill>
                            <a:schemeClr val="tx1"/>
                          </a:solidFill>
                          <a:effectLst/>
                          <a:latin typeface="Calibri" panose="020F0502020204030204" pitchFamily="34" charset="0"/>
                        </a:rPr>
                        <a:t>-</a:t>
                      </a:r>
                      <a:endParaRPr lang="es-EC"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85972296"/>
                  </a:ext>
                </a:extLst>
              </a:tr>
              <a:tr h="194310">
                <a:tc>
                  <a:txBody>
                    <a:bodyPr/>
                    <a:lstStyle/>
                    <a:p>
                      <a:pPr algn="ctr">
                        <a:lnSpc>
                          <a:spcPct val="107000"/>
                        </a:lnSpc>
                        <a:spcAft>
                          <a:spcPts val="0"/>
                        </a:spcAft>
                      </a:pPr>
                      <a:r>
                        <a:rPr lang="es-EC" sz="1800" b="0">
                          <a:solidFill>
                            <a:schemeClr val="tx1"/>
                          </a:solidFill>
                          <a:effectLst/>
                          <a:latin typeface="Calibri" panose="020F0502020204030204" pitchFamily="34" charset="0"/>
                        </a:rPr>
                        <a:t>UFAB37</a:t>
                      </a:r>
                      <a:endParaRPr lang="es-EC"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b="0" i="1" dirty="0" err="1">
                          <a:solidFill>
                            <a:schemeClr val="tx1"/>
                          </a:solidFill>
                          <a:effectLst/>
                          <a:latin typeface="Calibri" panose="020F0502020204030204" pitchFamily="34" charset="0"/>
                        </a:rPr>
                        <a:t>Bacillus</a:t>
                      </a:r>
                      <a:r>
                        <a:rPr lang="es-EC" sz="1800" b="0" i="1" dirty="0">
                          <a:solidFill>
                            <a:schemeClr val="tx1"/>
                          </a:solidFill>
                          <a:effectLst/>
                          <a:latin typeface="Calibri" panose="020F0502020204030204" pitchFamily="34" charset="0"/>
                        </a:rPr>
                        <a:t> </a:t>
                      </a:r>
                      <a:r>
                        <a:rPr lang="es-EC" sz="1800" b="0" i="1" dirty="0" err="1">
                          <a:solidFill>
                            <a:schemeClr val="tx1"/>
                          </a:solidFill>
                          <a:effectLst/>
                          <a:latin typeface="Calibri" panose="020F0502020204030204" pitchFamily="34" charset="0"/>
                        </a:rPr>
                        <a:t>licheniformis</a:t>
                      </a:r>
                      <a:endParaRPr lang="es-EC" sz="1800" b="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b="0">
                          <a:solidFill>
                            <a:schemeClr val="tx1"/>
                          </a:solidFill>
                          <a:effectLst/>
                          <a:latin typeface="Calibri" panose="020F0502020204030204" pitchFamily="34" charset="0"/>
                        </a:rPr>
                        <a:t>-</a:t>
                      </a:r>
                      <a:endParaRPr lang="es-EC"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3058284"/>
                  </a:ext>
                </a:extLst>
              </a:tr>
              <a:tr h="194310">
                <a:tc>
                  <a:txBody>
                    <a:bodyPr/>
                    <a:lstStyle/>
                    <a:p>
                      <a:pPr algn="ctr">
                        <a:lnSpc>
                          <a:spcPct val="107000"/>
                        </a:lnSpc>
                        <a:spcAft>
                          <a:spcPts val="0"/>
                        </a:spcAft>
                      </a:pPr>
                      <a:r>
                        <a:rPr lang="es-EC" sz="1800" b="0">
                          <a:solidFill>
                            <a:schemeClr val="tx1"/>
                          </a:solidFill>
                          <a:effectLst/>
                          <a:latin typeface="Calibri" panose="020F0502020204030204" pitchFamily="34" charset="0"/>
                        </a:rPr>
                        <a:t>UFAB18</a:t>
                      </a:r>
                      <a:endParaRPr lang="es-EC"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b="0" i="1" dirty="0" err="1">
                          <a:solidFill>
                            <a:schemeClr val="tx1"/>
                          </a:solidFill>
                          <a:effectLst/>
                          <a:latin typeface="Calibri" panose="020F0502020204030204" pitchFamily="34" charset="0"/>
                        </a:rPr>
                        <a:t>Bacillus</a:t>
                      </a:r>
                      <a:r>
                        <a:rPr lang="es-EC" sz="1800" b="0" i="1" dirty="0">
                          <a:solidFill>
                            <a:schemeClr val="tx1"/>
                          </a:solidFill>
                          <a:effectLst/>
                          <a:latin typeface="Calibri" panose="020F0502020204030204" pitchFamily="34" charset="0"/>
                        </a:rPr>
                        <a:t> </a:t>
                      </a:r>
                      <a:r>
                        <a:rPr lang="es-EC" sz="1800" b="0" i="1" dirty="0" err="1">
                          <a:solidFill>
                            <a:schemeClr val="tx1"/>
                          </a:solidFill>
                          <a:effectLst/>
                          <a:latin typeface="Calibri" panose="020F0502020204030204" pitchFamily="34" charset="0"/>
                        </a:rPr>
                        <a:t>licheniformis</a:t>
                      </a:r>
                      <a:endParaRPr lang="es-EC" sz="1800" b="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b="0" dirty="0">
                          <a:solidFill>
                            <a:schemeClr val="tx1"/>
                          </a:solidFill>
                          <a:effectLst/>
                          <a:latin typeface="Calibri" panose="020F0502020204030204" pitchFamily="34" charset="0"/>
                        </a:rPr>
                        <a:t>-</a:t>
                      </a:r>
                      <a:endParaRPr lang="es-EC"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7935202"/>
                  </a:ext>
                </a:extLst>
              </a:tr>
            </a:tbl>
          </a:graphicData>
        </a:graphic>
      </p:graphicFrame>
    </p:spTree>
    <p:extLst>
      <p:ext uri="{BB962C8B-B14F-4D97-AF65-F5344CB8AC3E}">
        <p14:creationId xmlns:p14="http://schemas.microsoft.com/office/powerpoint/2010/main" val="2089503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75F0D007-7CEF-4EB7-BCBB-16D7188B8B5F}"/>
              </a:ext>
            </a:extLst>
          </p:cNvPr>
          <p:cNvGrpSpPr/>
          <p:nvPr/>
        </p:nvGrpSpPr>
        <p:grpSpPr>
          <a:xfrm>
            <a:off x="3964051" y="163312"/>
            <a:ext cx="8262850" cy="6531375"/>
            <a:chOff x="0" y="0"/>
            <a:chExt cx="6641556" cy="5196477"/>
          </a:xfrm>
        </p:grpSpPr>
        <p:pic>
          <p:nvPicPr>
            <p:cNvPr id="5" name="Imagen 4">
              <a:extLst>
                <a:ext uri="{FF2B5EF4-FFF2-40B4-BE49-F238E27FC236}">
                  <a16:creationId xmlns:a16="http://schemas.microsoft.com/office/drawing/2014/main" id="{CCB5F24F-5301-4A29-AFA9-F6924A83B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8" y="29028"/>
              <a:ext cx="3288665" cy="2475865"/>
            </a:xfrm>
            <a:prstGeom prst="rect">
              <a:avLst/>
            </a:prstGeom>
            <a:ln>
              <a:noFill/>
            </a:ln>
          </p:spPr>
        </p:pic>
        <p:pic>
          <p:nvPicPr>
            <p:cNvPr id="6" name="Imagen 5">
              <a:extLst>
                <a:ext uri="{FF2B5EF4-FFF2-40B4-BE49-F238E27FC236}">
                  <a16:creationId xmlns:a16="http://schemas.microsoft.com/office/drawing/2014/main" id="{E8B2D149-2FBD-4EBA-992B-3F44B01965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8286" y="0"/>
              <a:ext cx="3044190" cy="2454910"/>
            </a:xfrm>
            <a:prstGeom prst="rect">
              <a:avLst/>
            </a:prstGeom>
          </p:spPr>
        </p:pic>
        <p:pic>
          <p:nvPicPr>
            <p:cNvPr id="7" name="Imagen 6">
              <a:extLst>
                <a:ext uri="{FF2B5EF4-FFF2-40B4-BE49-F238E27FC236}">
                  <a16:creationId xmlns:a16="http://schemas.microsoft.com/office/drawing/2014/main" id="{19D3FA58-12A8-4BE3-9495-A03F406F5F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40000"/>
              <a:ext cx="3299460" cy="2630170"/>
            </a:xfrm>
            <a:prstGeom prst="rect">
              <a:avLst/>
            </a:prstGeom>
          </p:spPr>
        </p:pic>
        <p:sp>
          <p:nvSpPr>
            <p:cNvPr id="8" name="Cuadro de texto 16">
              <a:extLst>
                <a:ext uri="{FF2B5EF4-FFF2-40B4-BE49-F238E27FC236}">
                  <a16:creationId xmlns:a16="http://schemas.microsoft.com/office/drawing/2014/main" id="{FB92CEE5-DBCA-419B-8A4F-D11313BA71AA}"/>
                </a:ext>
              </a:extLst>
            </p:cNvPr>
            <p:cNvSpPr txBox="1"/>
            <p:nvPr/>
          </p:nvSpPr>
          <p:spPr>
            <a:xfrm>
              <a:off x="3048000" y="2249714"/>
              <a:ext cx="459089" cy="23556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6000"/>
                </a:lnSpc>
                <a:spcAft>
                  <a:spcPts val="800"/>
                </a:spcAft>
              </a:pPr>
              <a:r>
                <a:rPr lang="en-US" sz="11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Cuadro de texto 16">
              <a:extLst>
                <a:ext uri="{FF2B5EF4-FFF2-40B4-BE49-F238E27FC236}">
                  <a16:creationId xmlns:a16="http://schemas.microsoft.com/office/drawing/2014/main" id="{55DB7752-BC4C-469E-9132-025E77500AE5}"/>
                </a:ext>
              </a:extLst>
            </p:cNvPr>
            <p:cNvSpPr txBox="1"/>
            <p:nvPr/>
          </p:nvSpPr>
          <p:spPr>
            <a:xfrm>
              <a:off x="6154057" y="2206171"/>
              <a:ext cx="459089" cy="23556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6000"/>
                </a:lnSpc>
                <a:spcAft>
                  <a:spcPts val="800"/>
                </a:spcAft>
              </a:pPr>
              <a:r>
                <a:rPr lang="en-US" sz="1100" b="1"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Cuadro de texto 16">
              <a:extLst>
                <a:ext uri="{FF2B5EF4-FFF2-40B4-BE49-F238E27FC236}">
                  <a16:creationId xmlns:a16="http://schemas.microsoft.com/office/drawing/2014/main" id="{7D3EC722-D91E-4A55-AFF1-F128F98C76B3}"/>
                </a:ext>
              </a:extLst>
            </p:cNvPr>
            <p:cNvSpPr txBox="1"/>
            <p:nvPr/>
          </p:nvSpPr>
          <p:spPr>
            <a:xfrm>
              <a:off x="3048000" y="4949371"/>
              <a:ext cx="459089" cy="23556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6000"/>
                </a:lnSpc>
                <a:spcAft>
                  <a:spcPts val="800"/>
                </a:spcAft>
              </a:pPr>
              <a:r>
                <a:rPr lang="en-US" sz="1100" b="1"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a:extLst>
                <a:ext uri="{FF2B5EF4-FFF2-40B4-BE49-F238E27FC236}">
                  <a16:creationId xmlns:a16="http://schemas.microsoft.com/office/drawing/2014/main" id="{E95D9B7B-92B0-4385-ACD9-4D9A2B2FE8E7}"/>
                </a:ext>
              </a:extLst>
            </p:cNvPr>
            <p:cNvPicPr>
              <a:picLocks noChangeAspect="1"/>
            </p:cNvPicPr>
            <p:nvPr/>
          </p:nvPicPr>
          <p:blipFill rotWithShape="1">
            <a:blip r:embed="rId6">
              <a:extLst>
                <a:ext uri="{28A0092B-C50C-407E-A947-70E740481C1C}">
                  <a14:useLocalDpi xmlns:a14="http://schemas.microsoft.com/office/drawing/2010/main" val="0"/>
                </a:ext>
              </a:extLst>
            </a:blip>
            <a:srcRect l="1895" t="2610" b="-1"/>
            <a:stretch/>
          </p:blipFill>
          <p:spPr bwMode="auto">
            <a:xfrm>
              <a:off x="3309257" y="2496457"/>
              <a:ext cx="3088005" cy="2700020"/>
            </a:xfrm>
            <a:prstGeom prst="rect">
              <a:avLst/>
            </a:prstGeom>
            <a:ln>
              <a:noFill/>
            </a:ln>
            <a:extLst>
              <a:ext uri="{53640926-AAD7-44D8-BBD7-CCE9431645EC}">
                <a14:shadowObscured xmlns:a14="http://schemas.microsoft.com/office/drawing/2010/main"/>
              </a:ext>
            </a:extLst>
          </p:spPr>
        </p:pic>
        <p:sp>
          <p:nvSpPr>
            <p:cNvPr id="12" name="Cuadro de texto 16">
              <a:extLst>
                <a:ext uri="{FF2B5EF4-FFF2-40B4-BE49-F238E27FC236}">
                  <a16:creationId xmlns:a16="http://schemas.microsoft.com/office/drawing/2014/main" id="{BB5432E2-0A72-405C-8767-38B4F30EADA3}"/>
                </a:ext>
              </a:extLst>
            </p:cNvPr>
            <p:cNvSpPr txBox="1"/>
            <p:nvPr/>
          </p:nvSpPr>
          <p:spPr>
            <a:xfrm>
              <a:off x="6183086" y="4934857"/>
              <a:ext cx="458470" cy="2349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6000"/>
                </a:lnSpc>
                <a:spcAft>
                  <a:spcPts val="800"/>
                </a:spcAft>
              </a:pPr>
              <a:r>
                <a:rPr lang="en-US" sz="1100" b="1"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1100">
                  <a:effectLst/>
                  <a:latin typeface="Calibri" panose="020F0502020204030204" pitchFamily="34" charset="0"/>
                  <a:ea typeface="Calibri" panose="020F0502020204030204" pitchFamily="34" charset="0"/>
                  <a:cs typeface="Times New Roman" panose="02020603050405020304" pitchFamily="18" charset="0"/>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3" name="Rectángulo 12">
            <a:extLst>
              <a:ext uri="{FF2B5EF4-FFF2-40B4-BE49-F238E27FC236}">
                <a16:creationId xmlns:a16="http://schemas.microsoft.com/office/drawing/2014/main" id="{4885F18C-11DD-4589-9B6C-171E2F72E3E7}"/>
              </a:ext>
            </a:extLst>
          </p:cNvPr>
          <p:cNvSpPr/>
          <p:nvPr/>
        </p:nvSpPr>
        <p:spPr>
          <a:xfrm>
            <a:off x="146957" y="133532"/>
            <a:ext cx="2709460" cy="461665"/>
          </a:xfrm>
          <a:prstGeom prst="rect">
            <a:avLst/>
          </a:prstGeom>
        </p:spPr>
        <p:txBody>
          <a:bodyPr wrap="none">
            <a:spAutoFit/>
          </a:bodyPr>
          <a:lstStyle/>
          <a:p>
            <a:r>
              <a:rPr lang="es-EC" sz="2400" b="1" dirty="0">
                <a:latin typeface="Calibri" panose="020F0502020204030204" pitchFamily="34" charset="0"/>
              </a:rPr>
              <a:t>Tamizaje molecular </a:t>
            </a:r>
            <a:endParaRPr lang="es-EC" sz="3200" b="1" dirty="0">
              <a:latin typeface="Calibri" panose="020F0502020204030204" pitchFamily="34" charset="0"/>
              <a:cs typeface="Times New Roman" panose="02020603050405020304" pitchFamily="18" charset="0"/>
            </a:endParaRPr>
          </a:p>
        </p:txBody>
      </p:sp>
      <p:sp>
        <p:nvSpPr>
          <p:cNvPr id="17" name="Rectángulo: esquinas redondeadas 16">
            <a:extLst>
              <a:ext uri="{FF2B5EF4-FFF2-40B4-BE49-F238E27FC236}">
                <a16:creationId xmlns:a16="http://schemas.microsoft.com/office/drawing/2014/main" id="{0AFFFD15-17B1-4D7D-9F8D-6C0D2505D9C9}"/>
              </a:ext>
            </a:extLst>
          </p:cNvPr>
          <p:cNvSpPr/>
          <p:nvPr/>
        </p:nvSpPr>
        <p:spPr>
          <a:xfrm>
            <a:off x="158336" y="2266950"/>
            <a:ext cx="3841829" cy="23241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s-EC" dirty="0">
                <a:solidFill>
                  <a:srgbClr val="000000"/>
                </a:solidFill>
                <a:latin typeface="Calibri" panose="020F0502020204030204" pitchFamily="34" charset="0"/>
              </a:rPr>
              <a:t>Electroforesis en gel de agarosa de los productos de PCR obtenidos para los diferentes genes.  </a:t>
            </a:r>
          </a:p>
          <a:p>
            <a:pPr algn="just"/>
            <a:r>
              <a:rPr lang="es-EC" dirty="0">
                <a:solidFill>
                  <a:srgbClr val="000000"/>
                </a:solidFill>
                <a:latin typeface="Calibri" panose="020F0502020204030204" pitchFamily="34" charset="0"/>
              </a:rPr>
              <a:t>A: </a:t>
            </a:r>
            <a:r>
              <a:rPr lang="es-EC" dirty="0" err="1">
                <a:solidFill>
                  <a:srgbClr val="000000"/>
                </a:solidFill>
                <a:latin typeface="Calibri" panose="020F0502020204030204" pitchFamily="34" charset="0"/>
              </a:rPr>
              <a:t>sfp</a:t>
            </a:r>
            <a:endParaRPr lang="es-EC" dirty="0">
              <a:solidFill>
                <a:srgbClr val="000000"/>
              </a:solidFill>
              <a:latin typeface="Calibri" panose="020F0502020204030204" pitchFamily="34" charset="0"/>
            </a:endParaRPr>
          </a:p>
          <a:p>
            <a:pPr algn="just"/>
            <a:r>
              <a:rPr lang="es-EC" dirty="0">
                <a:solidFill>
                  <a:srgbClr val="000000"/>
                </a:solidFill>
                <a:latin typeface="Calibri" panose="020F0502020204030204" pitchFamily="34" charset="0"/>
              </a:rPr>
              <a:t>B: </a:t>
            </a:r>
            <a:r>
              <a:rPr lang="es-EC" dirty="0" err="1">
                <a:solidFill>
                  <a:srgbClr val="000000"/>
                </a:solidFill>
                <a:latin typeface="Calibri" panose="020F0502020204030204" pitchFamily="34" charset="0"/>
              </a:rPr>
              <a:t>srf</a:t>
            </a:r>
            <a:r>
              <a:rPr lang="es-EC" dirty="0">
                <a:solidFill>
                  <a:srgbClr val="000000"/>
                </a:solidFill>
                <a:latin typeface="Calibri" panose="020F0502020204030204" pitchFamily="34" charset="0"/>
              </a:rPr>
              <a:t>-AA</a:t>
            </a:r>
          </a:p>
          <a:p>
            <a:pPr algn="just"/>
            <a:r>
              <a:rPr lang="es-EC" dirty="0">
                <a:solidFill>
                  <a:srgbClr val="000000"/>
                </a:solidFill>
                <a:latin typeface="Calibri" panose="020F0502020204030204" pitchFamily="34" charset="0"/>
              </a:rPr>
              <a:t>C: </a:t>
            </a:r>
            <a:r>
              <a:rPr lang="es-EC" dirty="0" err="1">
                <a:solidFill>
                  <a:srgbClr val="000000"/>
                </a:solidFill>
                <a:latin typeface="Calibri" panose="020F0502020204030204" pitchFamily="34" charset="0"/>
              </a:rPr>
              <a:t>fenB</a:t>
            </a:r>
            <a:r>
              <a:rPr lang="es-EC" dirty="0">
                <a:solidFill>
                  <a:srgbClr val="000000"/>
                </a:solidFill>
                <a:latin typeface="Calibri" panose="020F0502020204030204" pitchFamily="34" charset="0"/>
              </a:rPr>
              <a:t> </a:t>
            </a:r>
          </a:p>
          <a:p>
            <a:pPr algn="just"/>
            <a:r>
              <a:rPr lang="es-EC" dirty="0">
                <a:solidFill>
                  <a:srgbClr val="000000"/>
                </a:solidFill>
                <a:latin typeface="Calibri" panose="020F0502020204030204" pitchFamily="34" charset="0"/>
              </a:rPr>
              <a:t>D: </a:t>
            </a:r>
            <a:r>
              <a:rPr lang="es-EC" dirty="0" err="1">
                <a:solidFill>
                  <a:srgbClr val="000000"/>
                </a:solidFill>
                <a:latin typeface="Calibri" panose="020F0502020204030204" pitchFamily="34" charset="0"/>
              </a:rPr>
              <a:t>Lich</a:t>
            </a:r>
            <a:r>
              <a:rPr lang="es-EC" dirty="0">
                <a:solidFill>
                  <a:srgbClr val="000000"/>
                </a:solidFill>
                <a:latin typeface="Calibri" panose="020F0502020204030204" pitchFamily="34" charset="0"/>
              </a:rPr>
              <a:t>-AA</a:t>
            </a:r>
            <a:endParaRPr lang="es-EC" i="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63786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3D3803B5-7527-4963-B753-CE114E597C6A}"/>
              </a:ext>
            </a:extLst>
          </p:cNvPr>
          <p:cNvPicPr>
            <a:picLocks noChangeAspect="1"/>
          </p:cNvPicPr>
          <p:nvPr/>
        </p:nvPicPr>
        <p:blipFill>
          <a:blip r:embed="rId3"/>
          <a:stretch>
            <a:fillRect/>
          </a:stretch>
        </p:blipFill>
        <p:spPr>
          <a:xfrm>
            <a:off x="8644045" y="5878802"/>
            <a:ext cx="3456829" cy="717826"/>
          </a:xfrm>
          <a:prstGeom prst="rect">
            <a:avLst/>
          </a:prstGeom>
        </p:spPr>
      </p:pic>
      <p:pic>
        <p:nvPicPr>
          <p:cNvPr id="8" name="Imagen 7">
            <a:extLst>
              <a:ext uri="{FF2B5EF4-FFF2-40B4-BE49-F238E27FC236}">
                <a16:creationId xmlns:a16="http://schemas.microsoft.com/office/drawing/2014/main" id="{EE829420-5657-411C-B7EA-53B14AB7B49B}"/>
              </a:ext>
            </a:extLst>
          </p:cNvPr>
          <p:cNvPicPr>
            <a:picLocks noChangeAspect="1"/>
          </p:cNvPicPr>
          <p:nvPr/>
        </p:nvPicPr>
        <p:blipFill rotWithShape="1">
          <a:blip r:embed="rId4">
            <a:extLst>
              <a:ext uri="{28A0092B-C50C-407E-A947-70E740481C1C}">
                <a14:useLocalDpi xmlns:a14="http://schemas.microsoft.com/office/drawing/2010/main" val="0"/>
              </a:ext>
            </a:extLst>
          </a:blip>
          <a:srcRect b="49518"/>
          <a:stretch/>
        </p:blipFill>
        <p:spPr>
          <a:xfrm>
            <a:off x="6960967" y="682593"/>
            <a:ext cx="4302119" cy="1651825"/>
          </a:xfrm>
          <a:prstGeom prst="rect">
            <a:avLst/>
          </a:prstGeom>
          <a:ln>
            <a:noFill/>
          </a:ln>
        </p:spPr>
      </p:pic>
      <p:pic>
        <p:nvPicPr>
          <p:cNvPr id="9" name="Imagen 8">
            <a:extLst>
              <a:ext uri="{FF2B5EF4-FFF2-40B4-BE49-F238E27FC236}">
                <a16:creationId xmlns:a16="http://schemas.microsoft.com/office/drawing/2014/main" id="{42215C3F-538F-48FC-BD7D-CC3A7274875D}"/>
              </a:ext>
            </a:extLst>
          </p:cNvPr>
          <p:cNvPicPr>
            <a:picLocks noChangeAspect="1"/>
          </p:cNvPicPr>
          <p:nvPr/>
        </p:nvPicPr>
        <p:blipFill rotWithShape="1">
          <a:blip r:embed="rId5">
            <a:extLst>
              <a:ext uri="{28A0092B-C50C-407E-A947-70E740481C1C}">
                <a14:useLocalDpi xmlns:a14="http://schemas.microsoft.com/office/drawing/2010/main" val="0"/>
              </a:ext>
            </a:extLst>
          </a:blip>
          <a:srcRect t="46466" b="-1"/>
          <a:stretch/>
        </p:blipFill>
        <p:spPr>
          <a:xfrm>
            <a:off x="7078929" y="2381077"/>
            <a:ext cx="4223477" cy="1842055"/>
          </a:xfrm>
          <a:prstGeom prst="rect">
            <a:avLst/>
          </a:prstGeom>
        </p:spPr>
      </p:pic>
      <p:pic>
        <p:nvPicPr>
          <p:cNvPr id="10" name="Imagen 9">
            <a:extLst>
              <a:ext uri="{FF2B5EF4-FFF2-40B4-BE49-F238E27FC236}">
                <a16:creationId xmlns:a16="http://schemas.microsoft.com/office/drawing/2014/main" id="{B1A641E0-BB0D-474D-8A3E-86E11FD29FFB}"/>
              </a:ext>
            </a:extLst>
          </p:cNvPr>
          <p:cNvPicPr>
            <a:picLocks noChangeAspect="1"/>
          </p:cNvPicPr>
          <p:nvPr/>
        </p:nvPicPr>
        <p:blipFill rotWithShape="1">
          <a:blip r:embed="rId6">
            <a:extLst>
              <a:ext uri="{28A0092B-C50C-407E-A947-70E740481C1C}">
                <a14:useLocalDpi xmlns:a14="http://schemas.microsoft.com/office/drawing/2010/main" val="0"/>
              </a:ext>
            </a:extLst>
          </a:blip>
          <a:srcRect t="50033"/>
          <a:stretch/>
        </p:blipFill>
        <p:spPr>
          <a:xfrm>
            <a:off x="7020873" y="4403923"/>
            <a:ext cx="4302118" cy="1731187"/>
          </a:xfrm>
          <a:prstGeom prst="rect">
            <a:avLst/>
          </a:prstGeom>
        </p:spPr>
      </p:pic>
      <p:sp>
        <p:nvSpPr>
          <p:cNvPr id="13" name="Rectángulo: esquinas redondeadas 12">
            <a:extLst>
              <a:ext uri="{FF2B5EF4-FFF2-40B4-BE49-F238E27FC236}">
                <a16:creationId xmlns:a16="http://schemas.microsoft.com/office/drawing/2014/main" id="{74142578-D181-465C-B028-B085765F83D5}"/>
              </a:ext>
            </a:extLst>
          </p:cNvPr>
          <p:cNvSpPr/>
          <p:nvPr/>
        </p:nvSpPr>
        <p:spPr>
          <a:xfrm>
            <a:off x="5479143" y="1334692"/>
            <a:ext cx="1233714" cy="4209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2400" dirty="0" err="1">
                <a:latin typeface="Calibri" panose="020F0502020204030204" pitchFamily="34" charset="0"/>
              </a:rPr>
              <a:t>sfp</a:t>
            </a:r>
            <a:endParaRPr lang="es-EC" sz="2400" dirty="0">
              <a:latin typeface="Calibri" panose="020F0502020204030204" pitchFamily="34" charset="0"/>
            </a:endParaRPr>
          </a:p>
        </p:txBody>
      </p:sp>
      <p:sp>
        <p:nvSpPr>
          <p:cNvPr id="14" name="Rectángulo: esquinas redondeadas 13">
            <a:extLst>
              <a:ext uri="{FF2B5EF4-FFF2-40B4-BE49-F238E27FC236}">
                <a16:creationId xmlns:a16="http://schemas.microsoft.com/office/drawing/2014/main" id="{424FBB06-D202-44A3-B717-85BBA88E1792}"/>
              </a:ext>
            </a:extLst>
          </p:cNvPr>
          <p:cNvSpPr/>
          <p:nvPr/>
        </p:nvSpPr>
        <p:spPr>
          <a:xfrm>
            <a:off x="5609774" y="3091647"/>
            <a:ext cx="1233714" cy="4209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2400" dirty="0" err="1">
                <a:latin typeface="Calibri" panose="020F0502020204030204" pitchFamily="34" charset="0"/>
              </a:rPr>
              <a:t>srf</a:t>
            </a:r>
            <a:r>
              <a:rPr lang="es-EC" sz="2400" dirty="0">
                <a:latin typeface="Calibri" panose="020F0502020204030204" pitchFamily="34" charset="0"/>
              </a:rPr>
              <a:t>-AA</a:t>
            </a:r>
          </a:p>
        </p:txBody>
      </p:sp>
      <p:sp>
        <p:nvSpPr>
          <p:cNvPr id="15" name="Rectángulo: esquinas redondeadas 14">
            <a:extLst>
              <a:ext uri="{FF2B5EF4-FFF2-40B4-BE49-F238E27FC236}">
                <a16:creationId xmlns:a16="http://schemas.microsoft.com/office/drawing/2014/main" id="{A9FBA7FB-BF71-4AE8-8518-406A4B96830A}"/>
              </a:ext>
            </a:extLst>
          </p:cNvPr>
          <p:cNvSpPr/>
          <p:nvPr/>
        </p:nvSpPr>
        <p:spPr>
          <a:xfrm>
            <a:off x="5727253" y="5102395"/>
            <a:ext cx="1233714" cy="42091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2400" dirty="0" err="1">
                <a:latin typeface="Calibri" panose="020F0502020204030204" pitchFamily="34" charset="0"/>
              </a:rPr>
              <a:t>fen</a:t>
            </a:r>
            <a:r>
              <a:rPr lang="es-EC" sz="2400" dirty="0">
                <a:latin typeface="Calibri" panose="020F0502020204030204" pitchFamily="34" charset="0"/>
              </a:rPr>
              <a:t>-B</a:t>
            </a:r>
          </a:p>
        </p:txBody>
      </p:sp>
      <p:sp>
        <p:nvSpPr>
          <p:cNvPr id="16" name="Rectángulo: esquinas redondeadas 15">
            <a:extLst>
              <a:ext uri="{FF2B5EF4-FFF2-40B4-BE49-F238E27FC236}">
                <a16:creationId xmlns:a16="http://schemas.microsoft.com/office/drawing/2014/main" id="{20A72431-26E2-430E-A261-00011514F04B}"/>
              </a:ext>
            </a:extLst>
          </p:cNvPr>
          <p:cNvSpPr/>
          <p:nvPr/>
        </p:nvSpPr>
        <p:spPr>
          <a:xfrm>
            <a:off x="3470521" y="889557"/>
            <a:ext cx="1741714" cy="3098696"/>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2400" dirty="0">
                <a:latin typeface="Calibri" panose="020F0502020204030204" pitchFamily="34" charset="0"/>
              </a:rPr>
              <a:t>UFAB25</a:t>
            </a:r>
          </a:p>
          <a:p>
            <a:pPr algn="ctr"/>
            <a:endParaRPr lang="es-EC" sz="2400" dirty="0">
              <a:latin typeface="Calibri" panose="020F0502020204030204" pitchFamily="34" charset="0"/>
            </a:endParaRPr>
          </a:p>
          <a:p>
            <a:pPr algn="ctr"/>
            <a:r>
              <a:rPr lang="es-EC" sz="2400" dirty="0">
                <a:latin typeface="Calibri" panose="020F0502020204030204" pitchFamily="34" charset="0"/>
              </a:rPr>
              <a:t>UFAB29</a:t>
            </a:r>
          </a:p>
        </p:txBody>
      </p:sp>
      <p:sp>
        <p:nvSpPr>
          <p:cNvPr id="17" name="Rectángulo: esquinas redondeadas 16">
            <a:extLst>
              <a:ext uri="{FF2B5EF4-FFF2-40B4-BE49-F238E27FC236}">
                <a16:creationId xmlns:a16="http://schemas.microsoft.com/office/drawing/2014/main" id="{A803FDF9-A4F5-45B9-8766-F49A9A4E3BCB}"/>
              </a:ext>
            </a:extLst>
          </p:cNvPr>
          <p:cNvSpPr/>
          <p:nvPr/>
        </p:nvSpPr>
        <p:spPr>
          <a:xfrm>
            <a:off x="3454519" y="4562551"/>
            <a:ext cx="1741714" cy="140589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2400" dirty="0">
                <a:latin typeface="Calibri" panose="020F0502020204030204" pitchFamily="34" charset="0"/>
              </a:rPr>
              <a:t>UFAB25</a:t>
            </a:r>
          </a:p>
        </p:txBody>
      </p:sp>
      <p:sp>
        <p:nvSpPr>
          <p:cNvPr id="18" name="Abrir llave 17">
            <a:extLst>
              <a:ext uri="{FF2B5EF4-FFF2-40B4-BE49-F238E27FC236}">
                <a16:creationId xmlns:a16="http://schemas.microsoft.com/office/drawing/2014/main" id="{36258B9A-CA6C-4304-B64E-0900506F3451}"/>
              </a:ext>
            </a:extLst>
          </p:cNvPr>
          <p:cNvSpPr/>
          <p:nvPr/>
        </p:nvSpPr>
        <p:spPr>
          <a:xfrm>
            <a:off x="5488508" y="820161"/>
            <a:ext cx="476863" cy="3237489"/>
          </a:xfrm>
          <a:prstGeom prst="leftBrace">
            <a:avLst>
              <a:gd name="adj1" fmla="val 76942"/>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19" name="Abrir llave 18">
            <a:extLst>
              <a:ext uri="{FF2B5EF4-FFF2-40B4-BE49-F238E27FC236}">
                <a16:creationId xmlns:a16="http://schemas.microsoft.com/office/drawing/2014/main" id="{21C34739-7B3F-44D0-A8EF-1BF02E5C7D59}"/>
              </a:ext>
            </a:extLst>
          </p:cNvPr>
          <p:cNvSpPr/>
          <p:nvPr/>
        </p:nvSpPr>
        <p:spPr>
          <a:xfrm>
            <a:off x="5692836" y="4418393"/>
            <a:ext cx="344301" cy="1731187"/>
          </a:xfrm>
          <a:prstGeom prst="leftBrace">
            <a:avLst>
              <a:gd name="adj1" fmla="val 76942"/>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20" name="Rectángulo 19">
            <a:extLst>
              <a:ext uri="{FF2B5EF4-FFF2-40B4-BE49-F238E27FC236}">
                <a16:creationId xmlns:a16="http://schemas.microsoft.com/office/drawing/2014/main" id="{0786C25F-B2EC-475B-B6EB-13524F70360D}"/>
              </a:ext>
            </a:extLst>
          </p:cNvPr>
          <p:cNvSpPr/>
          <p:nvPr/>
        </p:nvSpPr>
        <p:spPr>
          <a:xfrm>
            <a:off x="895350" y="3091647"/>
            <a:ext cx="2095500" cy="42091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2400" b="1" i="1" dirty="0"/>
              <a:t>B. </a:t>
            </a:r>
            <a:r>
              <a:rPr lang="es-EC" sz="2400" b="1" i="1" dirty="0" err="1"/>
              <a:t>subtilis</a:t>
            </a:r>
            <a:endParaRPr lang="es-EC" sz="2400" b="1" i="1" dirty="0"/>
          </a:p>
        </p:txBody>
      </p:sp>
      <p:sp>
        <p:nvSpPr>
          <p:cNvPr id="21" name="Abrir llave 20">
            <a:extLst>
              <a:ext uri="{FF2B5EF4-FFF2-40B4-BE49-F238E27FC236}">
                <a16:creationId xmlns:a16="http://schemas.microsoft.com/office/drawing/2014/main" id="{70C40963-52FB-4371-8952-D42BC253FE98}"/>
              </a:ext>
            </a:extLst>
          </p:cNvPr>
          <p:cNvSpPr/>
          <p:nvPr/>
        </p:nvSpPr>
        <p:spPr>
          <a:xfrm>
            <a:off x="2977656" y="682594"/>
            <a:ext cx="509797" cy="5466986"/>
          </a:xfrm>
          <a:prstGeom prst="leftBrace">
            <a:avLst>
              <a:gd name="adj1" fmla="val 76942"/>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22" name="Rectángulo 21">
            <a:extLst>
              <a:ext uri="{FF2B5EF4-FFF2-40B4-BE49-F238E27FC236}">
                <a16:creationId xmlns:a16="http://schemas.microsoft.com/office/drawing/2014/main" id="{C787F2A2-EF93-4B6D-B729-26E433410F16}"/>
              </a:ext>
            </a:extLst>
          </p:cNvPr>
          <p:cNvSpPr/>
          <p:nvPr/>
        </p:nvSpPr>
        <p:spPr>
          <a:xfrm>
            <a:off x="146957" y="133532"/>
            <a:ext cx="2709460" cy="461665"/>
          </a:xfrm>
          <a:prstGeom prst="rect">
            <a:avLst/>
          </a:prstGeom>
        </p:spPr>
        <p:txBody>
          <a:bodyPr wrap="none">
            <a:spAutoFit/>
          </a:bodyPr>
          <a:lstStyle/>
          <a:p>
            <a:r>
              <a:rPr lang="es-EC" sz="2400" b="1" dirty="0">
                <a:latin typeface="Calibri" panose="020F0502020204030204" pitchFamily="34" charset="0"/>
              </a:rPr>
              <a:t>Tamizaje molecular </a:t>
            </a:r>
            <a:endParaRPr lang="es-EC" sz="3200" b="1"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6693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428D501-1927-413C-AAA7-2D216D899BED}"/>
              </a:ext>
            </a:extLst>
          </p:cNvPr>
          <p:cNvPicPr>
            <a:picLocks noChangeAspect="1"/>
          </p:cNvPicPr>
          <p:nvPr/>
        </p:nvPicPr>
        <p:blipFill rotWithShape="1">
          <a:blip r:embed="rId2">
            <a:extLst>
              <a:ext uri="{28A0092B-C50C-407E-A947-70E740481C1C}">
                <a14:useLocalDpi xmlns:a14="http://schemas.microsoft.com/office/drawing/2010/main" val="0"/>
              </a:ext>
            </a:extLst>
          </a:blip>
          <a:srcRect l="1895" t="2610" b="-1"/>
          <a:stretch/>
        </p:blipFill>
        <p:spPr bwMode="auto">
          <a:xfrm>
            <a:off x="6255016" y="1232986"/>
            <a:ext cx="5024888" cy="4438650"/>
          </a:xfrm>
          <a:prstGeom prst="rect">
            <a:avLst/>
          </a:prstGeom>
          <a:ln>
            <a:noFill/>
          </a:ln>
          <a:extLst>
            <a:ext uri="{53640926-AAD7-44D8-BBD7-CCE9431645EC}">
              <a14:shadowObscured xmlns:a14="http://schemas.microsoft.com/office/drawing/2010/main"/>
            </a:ext>
          </a:extLst>
        </p:spPr>
      </p:pic>
      <p:sp>
        <p:nvSpPr>
          <p:cNvPr id="5" name="Rectángulo: esquinas redondeadas 4">
            <a:extLst>
              <a:ext uri="{FF2B5EF4-FFF2-40B4-BE49-F238E27FC236}">
                <a16:creationId xmlns:a16="http://schemas.microsoft.com/office/drawing/2014/main" id="{4E0EDA69-AFBE-4EE3-9884-DF864E05D10E}"/>
              </a:ext>
            </a:extLst>
          </p:cNvPr>
          <p:cNvSpPr/>
          <p:nvPr/>
        </p:nvSpPr>
        <p:spPr>
          <a:xfrm>
            <a:off x="4876800" y="1176773"/>
            <a:ext cx="1201873" cy="443865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dirty="0" err="1"/>
              <a:t>Lich</a:t>
            </a:r>
            <a:r>
              <a:rPr lang="es-EC" dirty="0"/>
              <a:t>-AA</a:t>
            </a:r>
          </a:p>
        </p:txBody>
      </p:sp>
      <p:pic>
        <p:nvPicPr>
          <p:cNvPr id="6" name="Picture 3" descr="C:\Users\tpaez\Pictures\IMAGENES ESPE\LOGO UNIVERSIDAD FUERZAS ARMADAS.jpg">
            <a:extLst>
              <a:ext uri="{FF2B5EF4-FFF2-40B4-BE49-F238E27FC236}">
                <a16:creationId xmlns:a16="http://schemas.microsoft.com/office/drawing/2014/main" id="{E09288AA-5549-4B49-B566-8184113CD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7302" y="5877797"/>
            <a:ext cx="3020129" cy="720080"/>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C184F04D-021B-4756-BF12-29554F36776C}"/>
              </a:ext>
            </a:extLst>
          </p:cNvPr>
          <p:cNvSpPr/>
          <p:nvPr/>
        </p:nvSpPr>
        <p:spPr>
          <a:xfrm>
            <a:off x="146957" y="133532"/>
            <a:ext cx="2709460" cy="461665"/>
          </a:xfrm>
          <a:prstGeom prst="rect">
            <a:avLst/>
          </a:prstGeom>
        </p:spPr>
        <p:txBody>
          <a:bodyPr wrap="none">
            <a:spAutoFit/>
          </a:bodyPr>
          <a:lstStyle/>
          <a:p>
            <a:r>
              <a:rPr lang="es-EC" sz="2400" b="1" dirty="0">
                <a:latin typeface="Calibri" panose="020F0502020204030204" pitchFamily="34" charset="0"/>
              </a:rPr>
              <a:t>Tamizaje molecular </a:t>
            </a:r>
            <a:endParaRPr lang="es-EC" sz="3200" b="1" dirty="0">
              <a:latin typeface="Calibri" panose="020F0502020204030204" pitchFamily="34" charset="0"/>
              <a:cs typeface="Times New Roman" panose="02020603050405020304" pitchFamily="18" charset="0"/>
            </a:endParaRPr>
          </a:p>
        </p:txBody>
      </p:sp>
      <p:sp>
        <p:nvSpPr>
          <p:cNvPr id="8" name="Rectángulo: esquinas redondeadas 7">
            <a:extLst>
              <a:ext uri="{FF2B5EF4-FFF2-40B4-BE49-F238E27FC236}">
                <a16:creationId xmlns:a16="http://schemas.microsoft.com/office/drawing/2014/main" id="{53CC3220-B976-4CE9-B0F1-703D19BF1F73}"/>
              </a:ext>
            </a:extLst>
          </p:cNvPr>
          <p:cNvSpPr/>
          <p:nvPr/>
        </p:nvSpPr>
        <p:spPr>
          <a:xfrm>
            <a:off x="2876659" y="1209675"/>
            <a:ext cx="1466850" cy="443865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dirty="0"/>
              <a:t>UFAB19</a:t>
            </a:r>
          </a:p>
          <a:p>
            <a:pPr algn="ctr"/>
            <a:endParaRPr lang="es-EC" dirty="0"/>
          </a:p>
          <a:p>
            <a:pPr algn="ctr"/>
            <a:endParaRPr lang="es-EC" dirty="0"/>
          </a:p>
          <a:p>
            <a:pPr algn="ctr"/>
            <a:r>
              <a:rPr lang="es-EC" dirty="0"/>
              <a:t>UFAB18</a:t>
            </a:r>
          </a:p>
          <a:p>
            <a:pPr algn="ctr"/>
            <a:endParaRPr lang="es-EC" dirty="0"/>
          </a:p>
          <a:p>
            <a:pPr algn="ctr"/>
            <a:endParaRPr lang="es-EC" dirty="0"/>
          </a:p>
          <a:p>
            <a:pPr algn="ctr"/>
            <a:r>
              <a:rPr lang="es-EC" dirty="0"/>
              <a:t>UFAB37 </a:t>
            </a:r>
          </a:p>
        </p:txBody>
      </p:sp>
      <p:sp>
        <p:nvSpPr>
          <p:cNvPr id="9" name="Rectángulo: esquinas redondeadas 8">
            <a:extLst>
              <a:ext uri="{FF2B5EF4-FFF2-40B4-BE49-F238E27FC236}">
                <a16:creationId xmlns:a16="http://schemas.microsoft.com/office/drawing/2014/main" id="{27CF4BCC-AE41-4F2B-B013-8DA483D2839B}"/>
              </a:ext>
            </a:extLst>
          </p:cNvPr>
          <p:cNvSpPr/>
          <p:nvPr/>
        </p:nvSpPr>
        <p:spPr>
          <a:xfrm>
            <a:off x="556816" y="1176773"/>
            <a:ext cx="2168635" cy="443865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b="1" i="1" dirty="0"/>
              <a:t>B. </a:t>
            </a:r>
            <a:r>
              <a:rPr lang="es-EC" b="1" i="1" dirty="0" err="1"/>
              <a:t>licheniformis</a:t>
            </a:r>
            <a:r>
              <a:rPr lang="es-EC" b="1" i="1" dirty="0"/>
              <a:t> </a:t>
            </a:r>
          </a:p>
        </p:txBody>
      </p:sp>
      <p:sp>
        <p:nvSpPr>
          <p:cNvPr id="10" name="Abrir llave 9">
            <a:extLst>
              <a:ext uri="{FF2B5EF4-FFF2-40B4-BE49-F238E27FC236}">
                <a16:creationId xmlns:a16="http://schemas.microsoft.com/office/drawing/2014/main" id="{7815D5AC-069C-4FB1-BE37-F2E0FB1F3481}"/>
              </a:ext>
            </a:extLst>
          </p:cNvPr>
          <p:cNvSpPr/>
          <p:nvPr/>
        </p:nvSpPr>
        <p:spPr>
          <a:xfrm>
            <a:off x="2725451" y="914400"/>
            <a:ext cx="459248" cy="4963397"/>
          </a:xfrm>
          <a:prstGeom prst="leftBrace">
            <a:avLst>
              <a:gd name="adj1" fmla="val 87698"/>
              <a:gd name="adj2" fmla="val 50256"/>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11" name="Abrir llave 10">
            <a:extLst>
              <a:ext uri="{FF2B5EF4-FFF2-40B4-BE49-F238E27FC236}">
                <a16:creationId xmlns:a16="http://schemas.microsoft.com/office/drawing/2014/main" id="{8BC46A74-45DB-43FE-9B09-FCC1DD546F4E}"/>
              </a:ext>
            </a:extLst>
          </p:cNvPr>
          <p:cNvSpPr/>
          <p:nvPr/>
        </p:nvSpPr>
        <p:spPr>
          <a:xfrm>
            <a:off x="4494717" y="1209675"/>
            <a:ext cx="476863" cy="4438650"/>
          </a:xfrm>
          <a:prstGeom prst="leftBrace">
            <a:avLst>
              <a:gd name="adj1" fmla="val 76942"/>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Tree>
    <p:extLst>
      <p:ext uri="{BB962C8B-B14F-4D97-AF65-F5344CB8AC3E}">
        <p14:creationId xmlns:p14="http://schemas.microsoft.com/office/powerpoint/2010/main" val="924120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tpaez\Pictures\IMAGENES ESPE\LOGO UNIVERSIDAD FUERZAS ARMADAS.jpg">
            <a:extLst>
              <a:ext uri="{FF2B5EF4-FFF2-40B4-BE49-F238E27FC236}">
                <a16:creationId xmlns:a16="http://schemas.microsoft.com/office/drawing/2014/main" id="{99775AAC-E05B-4268-A2DF-5986EA7B6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7302" y="5877797"/>
            <a:ext cx="3020129" cy="720080"/>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9">
            <a:extLst>
              <a:ext uri="{FF2B5EF4-FFF2-40B4-BE49-F238E27FC236}">
                <a16:creationId xmlns:a16="http://schemas.microsoft.com/office/drawing/2014/main" id="{72AD4B0B-4B5B-4F24-BECB-52DEE15DE599}"/>
              </a:ext>
            </a:extLst>
          </p:cNvPr>
          <p:cNvSpPr/>
          <p:nvPr/>
        </p:nvSpPr>
        <p:spPr>
          <a:xfrm>
            <a:off x="146957" y="133532"/>
            <a:ext cx="2709460" cy="461665"/>
          </a:xfrm>
          <a:prstGeom prst="rect">
            <a:avLst/>
          </a:prstGeom>
        </p:spPr>
        <p:txBody>
          <a:bodyPr wrap="none">
            <a:spAutoFit/>
          </a:bodyPr>
          <a:lstStyle/>
          <a:p>
            <a:r>
              <a:rPr lang="es-EC" sz="2400" b="1" dirty="0">
                <a:latin typeface="Calibri" panose="020F0502020204030204" pitchFamily="34" charset="0"/>
              </a:rPr>
              <a:t>Tamizaje molecular </a:t>
            </a:r>
            <a:endParaRPr lang="es-EC" sz="3200" b="1" dirty="0">
              <a:latin typeface="Calibri" panose="020F0502020204030204" pitchFamily="34" charset="0"/>
              <a:cs typeface="Times New Roman" panose="02020603050405020304" pitchFamily="18" charset="0"/>
            </a:endParaRPr>
          </a:p>
        </p:txBody>
      </p:sp>
      <p:graphicFrame>
        <p:nvGraphicFramePr>
          <p:cNvPr id="11" name="Tabla 10">
            <a:extLst>
              <a:ext uri="{FF2B5EF4-FFF2-40B4-BE49-F238E27FC236}">
                <a16:creationId xmlns:a16="http://schemas.microsoft.com/office/drawing/2014/main" id="{06503F57-77B1-4B90-A7CF-1D012345F73C}"/>
              </a:ext>
            </a:extLst>
          </p:cNvPr>
          <p:cNvGraphicFramePr>
            <a:graphicFrameLocks noGrp="1"/>
          </p:cNvGraphicFramePr>
          <p:nvPr>
            <p:extLst>
              <p:ext uri="{D42A27DB-BD31-4B8C-83A1-F6EECF244321}">
                <p14:modId xmlns:p14="http://schemas.microsoft.com/office/powerpoint/2010/main" val="3710164949"/>
              </p:ext>
            </p:extLst>
          </p:nvPr>
        </p:nvGraphicFramePr>
        <p:xfrm>
          <a:off x="404739" y="794703"/>
          <a:ext cx="10335305" cy="3145533"/>
        </p:xfrm>
        <a:graphic>
          <a:graphicData uri="http://schemas.openxmlformats.org/drawingml/2006/table">
            <a:tbl>
              <a:tblPr firstRow="1" firstCol="1" bandRow="1">
                <a:tableStyleId>{073A0DAA-6AF3-43AB-8588-CEC1D06C72B9}</a:tableStyleId>
              </a:tblPr>
              <a:tblGrid>
                <a:gridCol w="924884">
                  <a:extLst>
                    <a:ext uri="{9D8B030D-6E8A-4147-A177-3AD203B41FA5}">
                      <a16:colId xmlns:a16="http://schemas.microsoft.com/office/drawing/2014/main" val="4261077426"/>
                    </a:ext>
                  </a:extLst>
                </a:gridCol>
                <a:gridCol w="924884">
                  <a:extLst>
                    <a:ext uri="{9D8B030D-6E8A-4147-A177-3AD203B41FA5}">
                      <a16:colId xmlns:a16="http://schemas.microsoft.com/office/drawing/2014/main" val="1307738710"/>
                    </a:ext>
                  </a:extLst>
                </a:gridCol>
                <a:gridCol w="1519471">
                  <a:extLst>
                    <a:ext uri="{9D8B030D-6E8A-4147-A177-3AD203B41FA5}">
                      <a16:colId xmlns:a16="http://schemas.microsoft.com/office/drawing/2014/main" val="735066679"/>
                    </a:ext>
                  </a:extLst>
                </a:gridCol>
                <a:gridCol w="1097280">
                  <a:extLst>
                    <a:ext uri="{9D8B030D-6E8A-4147-A177-3AD203B41FA5}">
                      <a16:colId xmlns:a16="http://schemas.microsoft.com/office/drawing/2014/main" val="359369052"/>
                    </a:ext>
                  </a:extLst>
                </a:gridCol>
                <a:gridCol w="731520">
                  <a:extLst>
                    <a:ext uri="{9D8B030D-6E8A-4147-A177-3AD203B41FA5}">
                      <a16:colId xmlns:a16="http://schemas.microsoft.com/office/drawing/2014/main" val="2900988649"/>
                    </a:ext>
                  </a:extLst>
                </a:gridCol>
                <a:gridCol w="5137266">
                  <a:extLst>
                    <a:ext uri="{9D8B030D-6E8A-4147-A177-3AD203B41FA5}">
                      <a16:colId xmlns:a16="http://schemas.microsoft.com/office/drawing/2014/main" val="4281727764"/>
                    </a:ext>
                  </a:extLst>
                </a:gridCol>
              </a:tblGrid>
              <a:tr h="577027">
                <a:tc>
                  <a:txBody>
                    <a:bodyPr/>
                    <a:lstStyle/>
                    <a:p>
                      <a:pPr algn="ctr">
                        <a:lnSpc>
                          <a:spcPct val="107000"/>
                        </a:lnSpc>
                        <a:spcAft>
                          <a:spcPts val="0"/>
                        </a:spcAft>
                      </a:pPr>
                      <a:r>
                        <a:rPr lang="es-EC" sz="1800" b="1" dirty="0">
                          <a:solidFill>
                            <a:schemeClr val="tx1"/>
                          </a:solidFill>
                          <a:effectLst/>
                          <a:latin typeface="Calibri" panose="020F0502020204030204" pitchFamily="34" charset="0"/>
                        </a:rPr>
                        <a:t>Cepa</a:t>
                      </a:r>
                      <a:endParaRPr lang="es-EC"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C" sz="1800" b="1" dirty="0">
                          <a:solidFill>
                            <a:schemeClr val="tx1"/>
                          </a:solidFill>
                          <a:effectLst/>
                          <a:latin typeface="Calibri" panose="020F0502020204030204" pitchFamily="34" charset="0"/>
                        </a:rPr>
                        <a:t>Gen</a:t>
                      </a:r>
                      <a:endParaRPr lang="es-EC"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C" sz="1800" dirty="0">
                          <a:solidFill>
                            <a:schemeClr val="tx1"/>
                          </a:solidFill>
                          <a:effectLst/>
                          <a:latin typeface="Calibri" panose="020F0502020204030204" pitchFamily="34" charset="0"/>
                        </a:rPr>
                        <a:t>Código de accesión</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C" sz="1800" dirty="0">
                          <a:solidFill>
                            <a:schemeClr val="tx1"/>
                          </a:solidFill>
                          <a:effectLst/>
                          <a:latin typeface="Calibri" panose="020F0502020204030204" pitchFamily="34" charset="0"/>
                        </a:rPr>
                        <a:t>Identidad</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C" sz="1800" dirty="0" err="1">
                          <a:solidFill>
                            <a:schemeClr val="tx1"/>
                          </a:solidFill>
                          <a:effectLst/>
                          <a:latin typeface="Calibri" panose="020F0502020204030204" pitchFamily="34" charset="0"/>
                        </a:rPr>
                        <a:t>Query</a:t>
                      </a:r>
                      <a:r>
                        <a:rPr lang="es-EC" sz="1800" dirty="0">
                          <a:solidFill>
                            <a:schemeClr val="tx1"/>
                          </a:solidFill>
                          <a:effectLst/>
                          <a:latin typeface="Calibri" panose="020F0502020204030204" pitchFamily="34" charset="0"/>
                        </a:rPr>
                        <a:t> </a:t>
                      </a:r>
                      <a:r>
                        <a:rPr lang="es-EC" sz="1800" dirty="0" err="1">
                          <a:solidFill>
                            <a:schemeClr val="tx1"/>
                          </a:solidFill>
                          <a:effectLst/>
                          <a:latin typeface="Calibri" panose="020F0502020204030204" pitchFamily="34" charset="0"/>
                        </a:rPr>
                        <a:t>Cover</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C" sz="1800" dirty="0">
                          <a:solidFill>
                            <a:schemeClr val="tx1"/>
                          </a:solidFill>
                          <a:effectLst/>
                          <a:latin typeface="Calibri" panose="020F0502020204030204" pitchFamily="34" charset="0"/>
                        </a:rPr>
                        <a:t>Producto</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0518390"/>
                  </a:ext>
                </a:extLst>
              </a:tr>
              <a:tr h="281971">
                <a:tc>
                  <a:txBody>
                    <a:bodyPr/>
                    <a:lstStyle/>
                    <a:p>
                      <a:pPr algn="ctr">
                        <a:lnSpc>
                          <a:spcPct val="107000"/>
                        </a:lnSpc>
                        <a:spcAft>
                          <a:spcPts val="0"/>
                        </a:spcAft>
                      </a:pPr>
                      <a:r>
                        <a:rPr lang="es-EC" sz="1800" b="0">
                          <a:solidFill>
                            <a:schemeClr val="tx1"/>
                          </a:solidFill>
                          <a:effectLst/>
                          <a:latin typeface="Calibri" panose="020F0502020204030204" pitchFamily="34" charset="0"/>
                        </a:rPr>
                        <a:t>UFAB25</a:t>
                      </a:r>
                      <a:endParaRPr lang="es-EC"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a:solidFill>
                            <a:schemeClr val="tx1"/>
                          </a:solidFill>
                          <a:effectLst/>
                          <a:latin typeface="Calibri" panose="020F0502020204030204" pitchFamily="34" charset="0"/>
                        </a:rPr>
                        <a:t>sfp</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dirty="0">
                          <a:solidFill>
                            <a:schemeClr val="tx1"/>
                          </a:solidFill>
                          <a:effectLst/>
                          <a:latin typeface="Calibri" panose="020F0502020204030204" pitchFamily="34" charset="0"/>
                        </a:rPr>
                        <a:t>CP035397.1</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a:solidFill>
                            <a:schemeClr val="tx1"/>
                          </a:solidFill>
                          <a:effectLst/>
                          <a:latin typeface="Calibri" panose="020F0502020204030204" pitchFamily="34" charset="0"/>
                        </a:rPr>
                        <a:t>99.85%</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a:solidFill>
                            <a:schemeClr val="tx1"/>
                          </a:solidFill>
                          <a:effectLst/>
                          <a:latin typeface="Calibri" panose="020F0502020204030204" pitchFamily="34" charset="0"/>
                        </a:rPr>
                        <a:t>100%</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dirty="0">
                          <a:solidFill>
                            <a:schemeClr val="tx1"/>
                          </a:solidFill>
                          <a:effectLst/>
                          <a:latin typeface="Calibri" panose="020F0502020204030204" pitchFamily="34" charset="0"/>
                        </a:rPr>
                        <a:t>4'-phosphopantetheinyl </a:t>
                      </a:r>
                      <a:r>
                        <a:rPr lang="es-EC" sz="1800" dirty="0" err="1">
                          <a:solidFill>
                            <a:schemeClr val="tx1"/>
                          </a:solidFill>
                          <a:effectLst/>
                          <a:latin typeface="Calibri" panose="020F0502020204030204" pitchFamily="34" charset="0"/>
                        </a:rPr>
                        <a:t>transferase</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73556717"/>
                  </a:ext>
                </a:extLst>
              </a:tr>
              <a:tr h="281971">
                <a:tc>
                  <a:txBody>
                    <a:bodyPr/>
                    <a:lstStyle/>
                    <a:p>
                      <a:pPr algn="ctr">
                        <a:lnSpc>
                          <a:spcPct val="107000"/>
                        </a:lnSpc>
                        <a:spcAft>
                          <a:spcPts val="0"/>
                        </a:spcAft>
                      </a:pPr>
                      <a:r>
                        <a:rPr lang="es-EC" sz="1800" b="0" dirty="0">
                          <a:solidFill>
                            <a:schemeClr val="tx1"/>
                          </a:solidFill>
                          <a:effectLst/>
                          <a:latin typeface="Calibri" panose="020F0502020204030204" pitchFamily="34" charset="0"/>
                        </a:rPr>
                        <a:t>UFAB29</a:t>
                      </a:r>
                      <a:endParaRPr lang="es-EC"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a:solidFill>
                            <a:schemeClr val="tx1"/>
                          </a:solidFill>
                          <a:effectLst/>
                          <a:latin typeface="Calibri" panose="020F0502020204030204" pitchFamily="34" charset="0"/>
                        </a:rPr>
                        <a:t>sfp</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u="none" strike="noStrike" dirty="0">
                          <a:solidFill>
                            <a:schemeClr val="tx1"/>
                          </a:solidFill>
                          <a:effectLst/>
                          <a:latin typeface="Calibri" panose="020F0502020204030204" pitchFamily="34" charset="0"/>
                        </a:rPr>
                        <a:t>CP032872.1</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dirty="0">
                          <a:solidFill>
                            <a:schemeClr val="tx1"/>
                          </a:solidFill>
                          <a:effectLst/>
                          <a:latin typeface="Calibri" panose="020F0502020204030204" pitchFamily="34" charset="0"/>
                        </a:rPr>
                        <a:t>99.53%</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a:solidFill>
                            <a:schemeClr val="tx1"/>
                          </a:solidFill>
                          <a:effectLst/>
                          <a:latin typeface="Calibri" panose="020F0502020204030204" pitchFamily="34" charset="0"/>
                        </a:rPr>
                        <a:t>100%</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a:solidFill>
                            <a:schemeClr val="tx1"/>
                          </a:solidFill>
                          <a:effectLst/>
                          <a:latin typeface="Calibri" panose="020F0502020204030204" pitchFamily="34" charset="0"/>
                        </a:rPr>
                        <a:t>4'-phosphopantetheinyl transferase</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1046233"/>
                  </a:ext>
                </a:extLst>
              </a:tr>
              <a:tr h="386217">
                <a:tc>
                  <a:txBody>
                    <a:bodyPr/>
                    <a:lstStyle/>
                    <a:p>
                      <a:pPr algn="ctr">
                        <a:lnSpc>
                          <a:spcPct val="107000"/>
                        </a:lnSpc>
                        <a:spcAft>
                          <a:spcPts val="0"/>
                        </a:spcAft>
                      </a:pPr>
                      <a:r>
                        <a:rPr lang="es-EC" sz="1800" b="0" dirty="0">
                          <a:solidFill>
                            <a:schemeClr val="tx1"/>
                          </a:solidFill>
                          <a:effectLst/>
                          <a:latin typeface="Calibri" panose="020F0502020204030204" pitchFamily="34" charset="0"/>
                        </a:rPr>
                        <a:t>UFAB25</a:t>
                      </a:r>
                      <a:endParaRPr lang="es-EC"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a:solidFill>
                            <a:schemeClr val="tx1"/>
                          </a:solidFill>
                          <a:effectLst/>
                          <a:latin typeface="Calibri" panose="020F0502020204030204" pitchFamily="34" charset="0"/>
                        </a:rPr>
                        <a:t>srf-AA</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dirty="0">
                          <a:solidFill>
                            <a:schemeClr val="tx1"/>
                          </a:solidFill>
                          <a:effectLst/>
                          <a:latin typeface="Calibri" panose="020F0502020204030204" pitchFamily="34" charset="0"/>
                        </a:rPr>
                        <a:t>CP029609.1</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a:solidFill>
                            <a:schemeClr val="tx1"/>
                          </a:solidFill>
                          <a:effectLst/>
                          <a:latin typeface="Calibri" panose="020F0502020204030204" pitchFamily="34" charset="0"/>
                        </a:rPr>
                        <a:t>97.66%</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dirty="0">
                          <a:solidFill>
                            <a:schemeClr val="tx1"/>
                          </a:solidFill>
                          <a:effectLst/>
                          <a:latin typeface="Calibri" panose="020F0502020204030204" pitchFamily="34" charset="0"/>
                        </a:rPr>
                        <a:t>98%</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n-US" sz="1800">
                          <a:solidFill>
                            <a:schemeClr val="tx1"/>
                          </a:solidFill>
                          <a:effectLst/>
                          <a:latin typeface="Calibri" panose="020F0502020204030204" pitchFamily="34" charset="0"/>
                        </a:rPr>
                        <a:t>surfactin non-ribosomal peptide synthetase SrfAA</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6911850"/>
                  </a:ext>
                </a:extLst>
              </a:tr>
              <a:tr h="386217">
                <a:tc>
                  <a:txBody>
                    <a:bodyPr/>
                    <a:lstStyle/>
                    <a:p>
                      <a:pPr algn="ctr">
                        <a:lnSpc>
                          <a:spcPct val="107000"/>
                        </a:lnSpc>
                        <a:spcAft>
                          <a:spcPts val="0"/>
                        </a:spcAft>
                      </a:pPr>
                      <a:r>
                        <a:rPr lang="es-EC" sz="1800" b="0" dirty="0">
                          <a:solidFill>
                            <a:schemeClr val="tx1"/>
                          </a:solidFill>
                          <a:effectLst/>
                          <a:latin typeface="Calibri" panose="020F0502020204030204" pitchFamily="34" charset="0"/>
                        </a:rPr>
                        <a:t>UFAB29</a:t>
                      </a:r>
                      <a:endParaRPr lang="es-EC"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a:solidFill>
                            <a:schemeClr val="tx1"/>
                          </a:solidFill>
                          <a:effectLst/>
                          <a:latin typeface="Calibri" panose="020F0502020204030204" pitchFamily="34" charset="0"/>
                        </a:rPr>
                        <a:t>srf-AA</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dirty="0">
                          <a:solidFill>
                            <a:schemeClr val="tx1"/>
                          </a:solidFill>
                          <a:effectLst/>
                          <a:latin typeface="Calibri" panose="020F0502020204030204" pitchFamily="34" charset="0"/>
                        </a:rPr>
                        <a:t>CP032855.1</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dirty="0">
                          <a:solidFill>
                            <a:schemeClr val="tx1"/>
                          </a:solidFill>
                          <a:effectLst/>
                          <a:latin typeface="Calibri" panose="020F0502020204030204" pitchFamily="34" charset="0"/>
                        </a:rPr>
                        <a:t>98.00%</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a:solidFill>
                            <a:schemeClr val="tx1"/>
                          </a:solidFill>
                          <a:effectLst/>
                          <a:latin typeface="Calibri" panose="020F0502020204030204" pitchFamily="34" charset="0"/>
                        </a:rPr>
                        <a:t>99%</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n-US" sz="1800" dirty="0" err="1">
                          <a:solidFill>
                            <a:schemeClr val="tx1"/>
                          </a:solidFill>
                          <a:effectLst/>
                          <a:latin typeface="Calibri" panose="020F0502020204030204" pitchFamily="34" charset="0"/>
                        </a:rPr>
                        <a:t>surfactin</a:t>
                      </a:r>
                      <a:r>
                        <a:rPr lang="en-US" sz="1800" dirty="0">
                          <a:solidFill>
                            <a:schemeClr val="tx1"/>
                          </a:solidFill>
                          <a:effectLst/>
                          <a:latin typeface="Calibri" panose="020F0502020204030204" pitchFamily="34" charset="0"/>
                        </a:rPr>
                        <a:t> non-ribosomal peptide synthetase </a:t>
                      </a:r>
                      <a:r>
                        <a:rPr lang="en-US" sz="1800" dirty="0" err="1">
                          <a:solidFill>
                            <a:schemeClr val="tx1"/>
                          </a:solidFill>
                          <a:effectLst/>
                          <a:latin typeface="Calibri" panose="020F0502020204030204" pitchFamily="34" charset="0"/>
                        </a:rPr>
                        <a:t>SrfAA</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82498066"/>
                  </a:ext>
                </a:extLst>
              </a:tr>
              <a:tr h="281971">
                <a:tc>
                  <a:txBody>
                    <a:bodyPr/>
                    <a:lstStyle/>
                    <a:p>
                      <a:pPr algn="ctr">
                        <a:lnSpc>
                          <a:spcPct val="107000"/>
                        </a:lnSpc>
                        <a:spcAft>
                          <a:spcPts val="0"/>
                        </a:spcAft>
                      </a:pPr>
                      <a:r>
                        <a:rPr lang="es-EC" sz="1800" b="0" dirty="0">
                          <a:solidFill>
                            <a:schemeClr val="tx1"/>
                          </a:solidFill>
                          <a:effectLst/>
                          <a:latin typeface="Calibri" panose="020F0502020204030204" pitchFamily="34" charset="0"/>
                        </a:rPr>
                        <a:t>UFAB25</a:t>
                      </a:r>
                      <a:endParaRPr lang="es-EC"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a:solidFill>
                            <a:schemeClr val="tx1"/>
                          </a:solidFill>
                          <a:effectLst/>
                          <a:latin typeface="Calibri" panose="020F0502020204030204" pitchFamily="34" charset="0"/>
                        </a:rPr>
                        <a:t>fenB</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dirty="0">
                          <a:solidFill>
                            <a:schemeClr val="tx1"/>
                          </a:solidFill>
                          <a:effectLst/>
                          <a:latin typeface="Calibri" panose="020F0502020204030204" pitchFamily="34" charset="0"/>
                        </a:rPr>
                        <a:t>CP014858.1</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dirty="0">
                          <a:solidFill>
                            <a:schemeClr val="tx1"/>
                          </a:solidFill>
                          <a:effectLst/>
                          <a:latin typeface="Calibri" panose="020F0502020204030204" pitchFamily="34" charset="0"/>
                        </a:rPr>
                        <a:t>99.84%</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a:solidFill>
                            <a:schemeClr val="tx1"/>
                          </a:solidFill>
                          <a:effectLst/>
                          <a:latin typeface="Calibri" panose="020F0502020204030204" pitchFamily="34" charset="0"/>
                        </a:rPr>
                        <a:t>99%</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a:solidFill>
                            <a:schemeClr val="tx1"/>
                          </a:solidFill>
                          <a:effectLst/>
                          <a:latin typeface="Calibri" panose="020F0502020204030204" pitchFamily="34" charset="0"/>
                        </a:rPr>
                        <a:t>non-ribosomal peptide synthase</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5049964"/>
                  </a:ext>
                </a:extLst>
              </a:tr>
              <a:tr h="386217">
                <a:tc>
                  <a:txBody>
                    <a:bodyPr/>
                    <a:lstStyle/>
                    <a:p>
                      <a:pPr algn="ctr">
                        <a:lnSpc>
                          <a:spcPct val="107000"/>
                        </a:lnSpc>
                        <a:spcAft>
                          <a:spcPts val="0"/>
                        </a:spcAft>
                      </a:pPr>
                      <a:r>
                        <a:rPr lang="es-EC" sz="1800" b="0" dirty="0">
                          <a:solidFill>
                            <a:schemeClr val="tx1"/>
                          </a:solidFill>
                          <a:effectLst/>
                          <a:latin typeface="Calibri" panose="020F0502020204030204" pitchFamily="34" charset="0"/>
                        </a:rPr>
                        <a:t>UFAB18</a:t>
                      </a:r>
                      <a:endParaRPr lang="es-EC"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a:solidFill>
                            <a:schemeClr val="tx1"/>
                          </a:solidFill>
                          <a:effectLst/>
                          <a:latin typeface="Calibri" panose="020F0502020204030204" pitchFamily="34" charset="0"/>
                        </a:rPr>
                        <a:t>Lich-AA</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dirty="0">
                          <a:solidFill>
                            <a:schemeClr val="tx1"/>
                          </a:solidFill>
                          <a:effectLst/>
                          <a:latin typeface="Calibri" panose="020F0502020204030204" pitchFamily="34" charset="0"/>
                        </a:rPr>
                        <a:t>CP038186.1</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dirty="0">
                          <a:solidFill>
                            <a:schemeClr val="tx1"/>
                          </a:solidFill>
                          <a:effectLst/>
                          <a:latin typeface="Calibri" panose="020F0502020204030204" pitchFamily="34" charset="0"/>
                        </a:rPr>
                        <a:t>100%</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a:solidFill>
                            <a:schemeClr val="tx1"/>
                          </a:solidFill>
                          <a:effectLst/>
                          <a:latin typeface="Calibri" panose="020F0502020204030204" pitchFamily="34" charset="0"/>
                        </a:rPr>
                        <a:t>99%</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a:solidFill>
                            <a:schemeClr val="tx1"/>
                          </a:solidFill>
                          <a:effectLst/>
                          <a:latin typeface="Calibri" panose="020F0502020204030204" pitchFamily="34" charset="0"/>
                        </a:rPr>
                        <a:t>lichenysin non-ribosomal peptide synthetase LicA</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4024637"/>
                  </a:ext>
                </a:extLst>
              </a:tr>
              <a:tr h="281971">
                <a:tc>
                  <a:txBody>
                    <a:bodyPr/>
                    <a:lstStyle/>
                    <a:p>
                      <a:pPr algn="ctr">
                        <a:lnSpc>
                          <a:spcPct val="107000"/>
                        </a:lnSpc>
                        <a:spcAft>
                          <a:spcPts val="0"/>
                        </a:spcAft>
                      </a:pPr>
                      <a:r>
                        <a:rPr lang="es-EC" sz="1800" b="0" dirty="0">
                          <a:solidFill>
                            <a:schemeClr val="tx1"/>
                          </a:solidFill>
                          <a:effectLst/>
                          <a:latin typeface="Calibri" panose="020F0502020204030204" pitchFamily="34" charset="0"/>
                        </a:rPr>
                        <a:t>UFAB19</a:t>
                      </a:r>
                      <a:endParaRPr lang="es-EC"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a:solidFill>
                            <a:schemeClr val="tx1"/>
                          </a:solidFill>
                          <a:effectLst/>
                          <a:latin typeface="Calibri" panose="020F0502020204030204" pitchFamily="34" charset="0"/>
                        </a:rPr>
                        <a:t>Lich-AA</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dirty="0">
                          <a:solidFill>
                            <a:schemeClr val="tx1"/>
                          </a:solidFill>
                          <a:effectLst/>
                          <a:latin typeface="Calibri" panose="020F0502020204030204" pitchFamily="34" charset="0"/>
                        </a:rPr>
                        <a:t>CP025226.1</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dirty="0">
                          <a:solidFill>
                            <a:schemeClr val="tx1"/>
                          </a:solidFill>
                          <a:effectLst/>
                          <a:latin typeface="Calibri" panose="020F0502020204030204" pitchFamily="34" charset="0"/>
                        </a:rPr>
                        <a:t>99.33%</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dirty="0">
                          <a:solidFill>
                            <a:schemeClr val="tx1"/>
                          </a:solidFill>
                          <a:effectLst/>
                          <a:latin typeface="Calibri" panose="020F0502020204030204" pitchFamily="34" charset="0"/>
                        </a:rPr>
                        <a:t>99%</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a:solidFill>
                            <a:schemeClr val="tx1"/>
                          </a:solidFill>
                          <a:effectLst/>
                          <a:latin typeface="Calibri" panose="020F0502020204030204" pitchFamily="34" charset="0"/>
                        </a:rPr>
                        <a:t>non-ribosomal peptide synthetase</a:t>
                      </a:r>
                      <a:endParaRPr lang="es-EC"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1017545"/>
                  </a:ext>
                </a:extLst>
              </a:tr>
              <a:tr h="281971">
                <a:tc>
                  <a:txBody>
                    <a:bodyPr/>
                    <a:lstStyle/>
                    <a:p>
                      <a:pPr algn="ctr">
                        <a:lnSpc>
                          <a:spcPct val="107000"/>
                        </a:lnSpc>
                        <a:spcAft>
                          <a:spcPts val="0"/>
                        </a:spcAft>
                      </a:pPr>
                      <a:r>
                        <a:rPr lang="es-EC" sz="1800" b="0" dirty="0">
                          <a:solidFill>
                            <a:schemeClr val="tx1"/>
                          </a:solidFill>
                          <a:effectLst/>
                          <a:latin typeface="Calibri" panose="020F0502020204030204" pitchFamily="34" charset="0"/>
                        </a:rPr>
                        <a:t>UFAB37</a:t>
                      </a:r>
                      <a:endParaRPr lang="es-EC"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dirty="0" err="1">
                          <a:solidFill>
                            <a:schemeClr val="tx1"/>
                          </a:solidFill>
                          <a:effectLst/>
                          <a:latin typeface="Calibri" panose="020F0502020204030204" pitchFamily="34" charset="0"/>
                        </a:rPr>
                        <a:t>Lich</a:t>
                      </a:r>
                      <a:r>
                        <a:rPr lang="es-EC" sz="1800" dirty="0">
                          <a:solidFill>
                            <a:schemeClr val="tx1"/>
                          </a:solidFill>
                          <a:effectLst/>
                          <a:latin typeface="Calibri" panose="020F0502020204030204" pitchFamily="34" charset="0"/>
                        </a:rPr>
                        <a:t>-AA</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dirty="0">
                          <a:solidFill>
                            <a:schemeClr val="tx1"/>
                          </a:solidFill>
                          <a:effectLst/>
                          <a:latin typeface="Calibri" panose="020F0502020204030204" pitchFamily="34" charset="0"/>
                        </a:rPr>
                        <a:t>CP038186.1</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dirty="0">
                          <a:solidFill>
                            <a:schemeClr val="tx1"/>
                          </a:solidFill>
                          <a:effectLst/>
                          <a:latin typeface="Calibri" panose="020F0502020204030204" pitchFamily="34" charset="0"/>
                        </a:rPr>
                        <a:t>100%</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dirty="0">
                          <a:solidFill>
                            <a:schemeClr val="tx1"/>
                          </a:solidFill>
                          <a:effectLst/>
                          <a:latin typeface="Calibri" panose="020F0502020204030204" pitchFamily="34" charset="0"/>
                        </a:rPr>
                        <a:t>99%</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1800" dirty="0" err="1">
                          <a:solidFill>
                            <a:schemeClr val="tx1"/>
                          </a:solidFill>
                          <a:effectLst/>
                          <a:latin typeface="Calibri" panose="020F0502020204030204" pitchFamily="34" charset="0"/>
                        </a:rPr>
                        <a:t>lichenysin</a:t>
                      </a:r>
                      <a:r>
                        <a:rPr lang="es-EC" sz="1800" dirty="0">
                          <a:solidFill>
                            <a:schemeClr val="tx1"/>
                          </a:solidFill>
                          <a:effectLst/>
                          <a:latin typeface="Calibri" panose="020F0502020204030204" pitchFamily="34" charset="0"/>
                        </a:rPr>
                        <a:t> non-ribosomal </a:t>
                      </a:r>
                      <a:r>
                        <a:rPr lang="es-EC" sz="1800" dirty="0" err="1">
                          <a:solidFill>
                            <a:schemeClr val="tx1"/>
                          </a:solidFill>
                          <a:effectLst/>
                          <a:latin typeface="Calibri" panose="020F0502020204030204" pitchFamily="34" charset="0"/>
                        </a:rPr>
                        <a:t>peptide</a:t>
                      </a:r>
                      <a:r>
                        <a:rPr lang="es-EC" sz="1800" dirty="0">
                          <a:solidFill>
                            <a:schemeClr val="tx1"/>
                          </a:solidFill>
                          <a:effectLst/>
                          <a:latin typeface="Calibri" panose="020F0502020204030204" pitchFamily="34" charset="0"/>
                        </a:rPr>
                        <a:t> </a:t>
                      </a:r>
                      <a:r>
                        <a:rPr lang="es-EC" sz="1800" dirty="0" err="1">
                          <a:solidFill>
                            <a:schemeClr val="tx1"/>
                          </a:solidFill>
                          <a:effectLst/>
                          <a:latin typeface="Calibri" panose="020F0502020204030204" pitchFamily="34" charset="0"/>
                        </a:rPr>
                        <a:t>synthetase</a:t>
                      </a:r>
                      <a:r>
                        <a:rPr lang="es-EC" sz="1800" dirty="0">
                          <a:solidFill>
                            <a:schemeClr val="tx1"/>
                          </a:solidFill>
                          <a:effectLst/>
                          <a:latin typeface="Calibri" panose="020F0502020204030204" pitchFamily="34" charset="0"/>
                        </a:rPr>
                        <a:t> </a:t>
                      </a:r>
                      <a:r>
                        <a:rPr lang="es-EC" sz="1800" dirty="0" err="1">
                          <a:solidFill>
                            <a:schemeClr val="tx1"/>
                          </a:solidFill>
                          <a:effectLst/>
                          <a:latin typeface="Calibri" panose="020F0502020204030204" pitchFamily="34" charset="0"/>
                        </a:rPr>
                        <a:t>LicA</a:t>
                      </a:r>
                      <a:endParaRPr lang="es-EC"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1499332"/>
                  </a:ext>
                </a:extLst>
              </a:tr>
            </a:tbl>
          </a:graphicData>
        </a:graphic>
      </p:graphicFrame>
      <p:sp>
        <p:nvSpPr>
          <p:cNvPr id="21" name="Rectángulo: esquinas redondeadas 20">
            <a:extLst>
              <a:ext uri="{FF2B5EF4-FFF2-40B4-BE49-F238E27FC236}">
                <a16:creationId xmlns:a16="http://schemas.microsoft.com/office/drawing/2014/main" id="{9C330A8E-DE27-4EEB-890E-C6DE94BD0688}"/>
              </a:ext>
            </a:extLst>
          </p:cNvPr>
          <p:cNvSpPr/>
          <p:nvPr/>
        </p:nvSpPr>
        <p:spPr>
          <a:xfrm>
            <a:off x="1163782" y="4405745"/>
            <a:ext cx="1978429" cy="81464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solidFill>
                  <a:schemeClr val="tx1"/>
                </a:solidFill>
              </a:rPr>
              <a:t>Métodos convencionales </a:t>
            </a:r>
          </a:p>
        </p:txBody>
      </p:sp>
      <p:sp>
        <p:nvSpPr>
          <p:cNvPr id="23" name="Rectángulo: esquinas redondeadas 22">
            <a:extLst>
              <a:ext uri="{FF2B5EF4-FFF2-40B4-BE49-F238E27FC236}">
                <a16:creationId xmlns:a16="http://schemas.microsoft.com/office/drawing/2014/main" id="{B4A7BCAF-0BD4-4757-81D3-8A49888A90B5}"/>
              </a:ext>
            </a:extLst>
          </p:cNvPr>
          <p:cNvSpPr/>
          <p:nvPr/>
        </p:nvSpPr>
        <p:spPr>
          <a:xfrm>
            <a:off x="6992461" y="4318461"/>
            <a:ext cx="1978429" cy="81464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solidFill>
                  <a:schemeClr val="tx1"/>
                </a:solidFill>
              </a:rPr>
              <a:t>Marcadores moleculares </a:t>
            </a:r>
          </a:p>
        </p:txBody>
      </p:sp>
      <p:pic>
        <p:nvPicPr>
          <p:cNvPr id="8194" name="Picture 2" descr="Resultado de imagen para visto y x">
            <a:extLst>
              <a:ext uri="{FF2B5EF4-FFF2-40B4-BE49-F238E27FC236}">
                <a16:creationId xmlns:a16="http://schemas.microsoft.com/office/drawing/2014/main" id="{80F55E2D-14D3-407A-B7F0-BEC4545DB4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155" r="50000" b="25615"/>
          <a:stretch/>
        </p:blipFill>
        <p:spPr bwMode="auto">
          <a:xfrm>
            <a:off x="3184699" y="5133108"/>
            <a:ext cx="809625" cy="76477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sultado de imagen para visto y x">
            <a:extLst>
              <a:ext uri="{FF2B5EF4-FFF2-40B4-BE49-F238E27FC236}">
                <a16:creationId xmlns:a16="http://schemas.microsoft.com/office/drawing/2014/main" id="{AD517B58-E9BF-402F-A121-9AAF3F203A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t="25102" b="25615"/>
          <a:stretch/>
        </p:blipFill>
        <p:spPr bwMode="auto">
          <a:xfrm>
            <a:off x="9007302" y="5067306"/>
            <a:ext cx="809625" cy="798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117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729AE84-EFEA-4423-9A76-BBDE73C63A3F}"/>
              </a:ext>
            </a:extLst>
          </p:cNvPr>
          <p:cNvSpPr/>
          <p:nvPr/>
        </p:nvSpPr>
        <p:spPr>
          <a:xfrm>
            <a:off x="54870" y="136603"/>
            <a:ext cx="6622582" cy="461665"/>
          </a:xfrm>
          <a:prstGeom prst="rect">
            <a:avLst/>
          </a:prstGeom>
          <a:ln>
            <a:noFill/>
          </a:ln>
        </p:spPr>
        <p:txBody>
          <a:bodyPr wrap="none">
            <a:spAutoFit/>
          </a:bodyPr>
          <a:lstStyle/>
          <a:p>
            <a:r>
              <a:rPr lang="es-EC" sz="2400" b="1" dirty="0">
                <a:latin typeface="Calibri" panose="020F0502020204030204" pitchFamily="34" charset="0"/>
                <a:cs typeface="Times New Roman" panose="02020603050405020304" pitchFamily="18" charset="0"/>
              </a:rPr>
              <a:t>Comprobación de la producción de </a:t>
            </a:r>
            <a:r>
              <a:rPr lang="es-EC" sz="2400" b="1" dirty="0" err="1">
                <a:latin typeface="Calibri" panose="020F0502020204030204" pitchFamily="34" charset="0"/>
                <a:cs typeface="Times New Roman" panose="02020603050405020304" pitchFamily="18" charset="0"/>
              </a:rPr>
              <a:t>Biosurfactante</a:t>
            </a:r>
            <a:r>
              <a:rPr lang="es-EC" sz="2400" b="1" dirty="0">
                <a:latin typeface="Calibri" panose="020F0502020204030204" pitchFamily="34" charset="0"/>
                <a:cs typeface="Times New Roman" panose="02020603050405020304" pitchFamily="18" charset="0"/>
              </a:rPr>
              <a:t> </a:t>
            </a:r>
          </a:p>
        </p:txBody>
      </p:sp>
      <p:grpSp>
        <p:nvGrpSpPr>
          <p:cNvPr id="5" name="Grupo 4">
            <a:extLst>
              <a:ext uri="{FF2B5EF4-FFF2-40B4-BE49-F238E27FC236}">
                <a16:creationId xmlns:a16="http://schemas.microsoft.com/office/drawing/2014/main" id="{99321F66-0E1D-4AE7-A891-9EE96D5C9493}"/>
              </a:ext>
            </a:extLst>
          </p:cNvPr>
          <p:cNvGrpSpPr/>
          <p:nvPr/>
        </p:nvGrpSpPr>
        <p:grpSpPr>
          <a:xfrm>
            <a:off x="481473" y="976774"/>
            <a:ext cx="5202773" cy="3640093"/>
            <a:chOff x="0" y="0"/>
            <a:chExt cx="5144135" cy="3574415"/>
          </a:xfrm>
        </p:grpSpPr>
        <p:grpSp>
          <p:nvGrpSpPr>
            <p:cNvPr id="6" name="Grupo 5">
              <a:extLst>
                <a:ext uri="{FF2B5EF4-FFF2-40B4-BE49-F238E27FC236}">
                  <a16:creationId xmlns:a16="http://schemas.microsoft.com/office/drawing/2014/main" id="{EFB0D74E-E039-4C83-BFEA-2913D6234791}"/>
                </a:ext>
              </a:extLst>
            </p:cNvPr>
            <p:cNvGrpSpPr/>
            <p:nvPr/>
          </p:nvGrpSpPr>
          <p:grpSpPr>
            <a:xfrm>
              <a:off x="0" y="0"/>
              <a:ext cx="5144135" cy="3574415"/>
              <a:chOff x="0" y="0"/>
              <a:chExt cx="5144135" cy="3574415"/>
            </a:xfrm>
          </p:grpSpPr>
          <p:grpSp>
            <p:nvGrpSpPr>
              <p:cNvPr id="12" name="Grupo 11">
                <a:extLst>
                  <a:ext uri="{FF2B5EF4-FFF2-40B4-BE49-F238E27FC236}">
                    <a16:creationId xmlns:a16="http://schemas.microsoft.com/office/drawing/2014/main" id="{5F078850-8C1F-40B2-8411-33C11F145AC4}"/>
                  </a:ext>
                </a:extLst>
              </p:cNvPr>
              <p:cNvGrpSpPr/>
              <p:nvPr/>
            </p:nvGrpSpPr>
            <p:grpSpPr>
              <a:xfrm>
                <a:off x="0" y="0"/>
                <a:ext cx="5144135" cy="3574415"/>
                <a:chOff x="0" y="0"/>
                <a:chExt cx="5144135" cy="3574415"/>
              </a:xfrm>
            </p:grpSpPr>
            <p:pic>
              <p:nvPicPr>
                <p:cNvPr id="20" name="Imagen 19">
                  <a:extLst>
                    <a:ext uri="{FF2B5EF4-FFF2-40B4-BE49-F238E27FC236}">
                      <a16:creationId xmlns:a16="http://schemas.microsoft.com/office/drawing/2014/main" id="{26399051-2C04-4294-8A8C-85DF966B5C77}"/>
                    </a:ext>
                  </a:extLst>
                </p:cNvPr>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5400000">
                  <a:off x="784860" y="-784860"/>
                  <a:ext cx="3574415" cy="5144135"/>
                </a:xfrm>
                <a:prstGeom prst="roundRect">
                  <a:avLst/>
                </a:prstGeom>
                <a:noFill/>
                <a:ln>
                  <a:noFill/>
                </a:ln>
              </p:spPr>
            </p:pic>
            <p:cxnSp>
              <p:nvCxnSpPr>
                <p:cNvPr id="21" name="Conector recto de flecha 20">
                  <a:extLst>
                    <a:ext uri="{FF2B5EF4-FFF2-40B4-BE49-F238E27FC236}">
                      <a16:creationId xmlns:a16="http://schemas.microsoft.com/office/drawing/2014/main" id="{141CA23F-FD55-42A4-8D5C-EE42FF152538}"/>
                    </a:ext>
                  </a:extLst>
                </p:cNvPr>
                <p:cNvCxnSpPr/>
                <p:nvPr/>
              </p:nvCxnSpPr>
              <p:spPr>
                <a:xfrm flipV="1">
                  <a:off x="2589196" y="611204"/>
                  <a:ext cx="269507" cy="409074"/>
                </a:xfrm>
                <a:prstGeom prst="straightConnector1">
                  <a:avLst/>
                </a:prstGeom>
                <a:ln w="31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3" name="Grupo 12">
                <a:extLst>
                  <a:ext uri="{FF2B5EF4-FFF2-40B4-BE49-F238E27FC236}">
                    <a16:creationId xmlns:a16="http://schemas.microsoft.com/office/drawing/2014/main" id="{3AE2ECDD-9479-4C26-A734-082D165AAD24}"/>
                  </a:ext>
                </a:extLst>
              </p:cNvPr>
              <p:cNvGrpSpPr/>
              <p:nvPr/>
            </p:nvGrpSpPr>
            <p:grpSpPr>
              <a:xfrm>
                <a:off x="1222131" y="1433146"/>
                <a:ext cx="3907242" cy="2057894"/>
                <a:chOff x="0" y="0"/>
                <a:chExt cx="3907242" cy="2057894"/>
              </a:xfrm>
            </p:grpSpPr>
            <p:sp>
              <p:nvSpPr>
                <p:cNvPr id="14" name="Cuadro de texto 113">
                  <a:extLst>
                    <a:ext uri="{FF2B5EF4-FFF2-40B4-BE49-F238E27FC236}">
                      <a16:creationId xmlns:a16="http://schemas.microsoft.com/office/drawing/2014/main" id="{FD463DD5-8DDB-4DB1-AFB8-0341FDAB5226}"/>
                    </a:ext>
                  </a:extLst>
                </p:cNvPr>
                <p:cNvSpPr txBox="1"/>
                <p:nvPr/>
              </p:nvSpPr>
              <p:spPr>
                <a:xfrm>
                  <a:off x="0" y="8791"/>
                  <a:ext cx="299720" cy="38862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spAutoFit/>
                </a:bodyPr>
                <a:lstStyle/>
                <a:p>
                  <a:pPr>
                    <a:lnSpc>
                      <a:spcPct val="107000"/>
                    </a:lnSpc>
                    <a:spcAft>
                      <a:spcPts val="80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Cuadro de texto 115">
                  <a:extLst>
                    <a:ext uri="{FF2B5EF4-FFF2-40B4-BE49-F238E27FC236}">
                      <a16:creationId xmlns:a16="http://schemas.microsoft.com/office/drawing/2014/main" id="{143043F2-1C75-480C-90F1-89956678ED30}"/>
                    </a:ext>
                  </a:extLst>
                </p:cNvPr>
                <p:cNvSpPr txBox="1"/>
                <p:nvPr/>
              </p:nvSpPr>
              <p:spPr>
                <a:xfrm>
                  <a:off x="184638" y="1688123"/>
                  <a:ext cx="328773" cy="3082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Cuadro de texto 116">
                  <a:extLst>
                    <a:ext uri="{FF2B5EF4-FFF2-40B4-BE49-F238E27FC236}">
                      <a16:creationId xmlns:a16="http://schemas.microsoft.com/office/drawing/2014/main" id="{DC99DBB4-6E73-4B7D-8D6C-8CC2CD20172E}"/>
                    </a:ext>
                  </a:extLst>
                </p:cNvPr>
                <p:cNvSpPr txBox="1"/>
                <p:nvPr/>
              </p:nvSpPr>
              <p:spPr>
                <a:xfrm>
                  <a:off x="1925515" y="0"/>
                  <a:ext cx="328773" cy="3082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B</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Cuadro de texto 117">
                  <a:extLst>
                    <a:ext uri="{FF2B5EF4-FFF2-40B4-BE49-F238E27FC236}">
                      <a16:creationId xmlns:a16="http://schemas.microsoft.com/office/drawing/2014/main" id="{96C43C33-B6FB-492E-BDC6-CC99FFA0EA75}"/>
                    </a:ext>
                  </a:extLst>
                </p:cNvPr>
                <p:cNvSpPr txBox="1"/>
                <p:nvPr/>
              </p:nvSpPr>
              <p:spPr>
                <a:xfrm>
                  <a:off x="3578469" y="35169"/>
                  <a:ext cx="328773" cy="3082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Cuadro de texto 118">
                  <a:extLst>
                    <a:ext uri="{FF2B5EF4-FFF2-40B4-BE49-F238E27FC236}">
                      <a16:creationId xmlns:a16="http://schemas.microsoft.com/office/drawing/2014/main" id="{1EE778C8-DF8C-4A51-959B-9AC9CC4939C5}"/>
                    </a:ext>
                  </a:extLst>
                </p:cNvPr>
                <p:cNvSpPr txBox="1"/>
                <p:nvPr/>
              </p:nvSpPr>
              <p:spPr>
                <a:xfrm>
                  <a:off x="1863969" y="1670539"/>
                  <a:ext cx="328773" cy="3082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B</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Cuadro de texto 119">
                  <a:extLst>
                    <a:ext uri="{FF2B5EF4-FFF2-40B4-BE49-F238E27FC236}">
                      <a16:creationId xmlns:a16="http://schemas.microsoft.com/office/drawing/2014/main" id="{15476F8C-7BE1-4493-8F45-6DD522738EC9}"/>
                    </a:ext>
                  </a:extLst>
                </p:cNvPr>
                <p:cNvSpPr txBox="1"/>
                <p:nvPr/>
              </p:nvSpPr>
              <p:spPr>
                <a:xfrm>
                  <a:off x="3578469" y="1749669"/>
                  <a:ext cx="328773" cy="3082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C</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cxnSp>
          <p:nvCxnSpPr>
            <p:cNvPr id="7" name="Conector recto de flecha 6">
              <a:extLst>
                <a:ext uri="{FF2B5EF4-FFF2-40B4-BE49-F238E27FC236}">
                  <a16:creationId xmlns:a16="http://schemas.microsoft.com/office/drawing/2014/main" id="{AA868125-A1FE-40D2-A56D-721FF51621B1}"/>
                </a:ext>
              </a:extLst>
            </p:cNvPr>
            <p:cNvCxnSpPr/>
            <p:nvPr/>
          </p:nvCxnSpPr>
          <p:spPr>
            <a:xfrm flipV="1">
              <a:off x="914400" y="707231"/>
              <a:ext cx="289234" cy="45719"/>
            </a:xfrm>
            <a:prstGeom prst="straightConnector1">
              <a:avLst/>
            </a:prstGeom>
            <a:ln w="31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Conector recto de flecha 7">
              <a:extLst>
                <a:ext uri="{FF2B5EF4-FFF2-40B4-BE49-F238E27FC236}">
                  <a16:creationId xmlns:a16="http://schemas.microsoft.com/office/drawing/2014/main" id="{B6BECD2F-431E-493E-9E75-C7E9EEC30858}"/>
                </a:ext>
              </a:extLst>
            </p:cNvPr>
            <p:cNvCxnSpPr/>
            <p:nvPr/>
          </p:nvCxnSpPr>
          <p:spPr>
            <a:xfrm flipV="1">
              <a:off x="4314825" y="1035844"/>
              <a:ext cx="90100" cy="90311"/>
            </a:xfrm>
            <a:prstGeom prst="straightConnector1">
              <a:avLst/>
            </a:prstGeom>
            <a:ln w="31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Conector recto de flecha 8">
              <a:extLst>
                <a:ext uri="{FF2B5EF4-FFF2-40B4-BE49-F238E27FC236}">
                  <a16:creationId xmlns:a16="http://schemas.microsoft.com/office/drawing/2014/main" id="{D676BAB5-F84E-4DE2-A480-1A79AF103CD0}"/>
                </a:ext>
              </a:extLst>
            </p:cNvPr>
            <p:cNvCxnSpPr/>
            <p:nvPr/>
          </p:nvCxnSpPr>
          <p:spPr>
            <a:xfrm flipV="1">
              <a:off x="807244" y="2543175"/>
              <a:ext cx="87549" cy="209428"/>
            </a:xfrm>
            <a:prstGeom prst="straightConnector1">
              <a:avLst/>
            </a:prstGeom>
            <a:ln w="31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Conector recto de flecha 9">
              <a:extLst>
                <a:ext uri="{FF2B5EF4-FFF2-40B4-BE49-F238E27FC236}">
                  <a16:creationId xmlns:a16="http://schemas.microsoft.com/office/drawing/2014/main" id="{9B29E459-F0D8-4A12-A37A-BAE51277F0D3}"/>
                </a:ext>
              </a:extLst>
            </p:cNvPr>
            <p:cNvCxnSpPr/>
            <p:nvPr/>
          </p:nvCxnSpPr>
          <p:spPr>
            <a:xfrm flipV="1">
              <a:off x="2421732" y="2464594"/>
              <a:ext cx="77274" cy="170278"/>
            </a:xfrm>
            <a:prstGeom prst="straightConnector1">
              <a:avLst/>
            </a:prstGeom>
            <a:ln w="31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Conector recto de flecha 10">
              <a:extLst>
                <a:ext uri="{FF2B5EF4-FFF2-40B4-BE49-F238E27FC236}">
                  <a16:creationId xmlns:a16="http://schemas.microsoft.com/office/drawing/2014/main" id="{28816922-23F9-4CEA-82E9-F8CFF582B270}"/>
                </a:ext>
              </a:extLst>
            </p:cNvPr>
            <p:cNvCxnSpPr/>
            <p:nvPr/>
          </p:nvCxnSpPr>
          <p:spPr>
            <a:xfrm flipV="1">
              <a:off x="4243388" y="2507456"/>
              <a:ext cx="111461" cy="250772"/>
            </a:xfrm>
            <a:prstGeom prst="straightConnector1">
              <a:avLst/>
            </a:prstGeom>
            <a:ln w="31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23" name="Cerrar llave 22">
            <a:extLst>
              <a:ext uri="{FF2B5EF4-FFF2-40B4-BE49-F238E27FC236}">
                <a16:creationId xmlns:a16="http://schemas.microsoft.com/office/drawing/2014/main" id="{5CA03069-BEA3-46E7-8F47-0C8C2DC4F720}"/>
              </a:ext>
            </a:extLst>
          </p:cNvPr>
          <p:cNvSpPr/>
          <p:nvPr/>
        </p:nvSpPr>
        <p:spPr>
          <a:xfrm>
            <a:off x="5862236" y="2872494"/>
            <a:ext cx="289725" cy="1601646"/>
          </a:xfrm>
          <a:prstGeom prst="rightBrace">
            <a:avLst>
              <a:gd name="adj1" fmla="val 57110"/>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25" name="Cerrar llave 24">
            <a:extLst>
              <a:ext uri="{FF2B5EF4-FFF2-40B4-BE49-F238E27FC236}">
                <a16:creationId xmlns:a16="http://schemas.microsoft.com/office/drawing/2014/main" id="{987C834B-D9A1-49E9-AE55-87AA2F0F549E}"/>
              </a:ext>
            </a:extLst>
          </p:cNvPr>
          <p:cNvSpPr/>
          <p:nvPr/>
        </p:nvSpPr>
        <p:spPr>
          <a:xfrm>
            <a:off x="5846609" y="1148496"/>
            <a:ext cx="289725" cy="1601646"/>
          </a:xfrm>
          <a:prstGeom prst="rightBrace">
            <a:avLst>
              <a:gd name="adj1" fmla="val 57110"/>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26" name="Rectángulo: esquinas redondeadas 25">
            <a:extLst>
              <a:ext uri="{FF2B5EF4-FFF2-40B4-BE49-F238E27FC236}">
                <a16:creationId xmlns:a16="http://schemas.microsoft.com/office/drawing/2014/main" id="{BB6D3A6F-C7FC-4848-BBD6-F3D443322816}"/>
              </a:ext>
            </a:extLst>
          </p:cNvPr>
          <p:cNvSpPr/>
          <p:nvPr/>
        </p:nvSpPr>
        <p:spPr>
          <a:xfrm>
            <a:off x="6230509" y="1720279"/>
            <a:ext cx="914400" cy="4616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Mm1 </a:t>
            </a:r>
          </a:p>
        </p:txBody>
      </p:sp>
      <p:sp>
        <p:nvSpPr>
          <p:cNvPr id="27" name="Rectángulo: esquinas redondeadas 26">
            <a:extLst>
              <a:ext uri="{FF2B5EF4-FFF2-40B4-BE49-F238E27FC236}">
                <a16:creationId xmlns:a16="http://schemas.microsoft.com/office/drawing/2014/main" id="{70D1F9CB-82D0-4ABE-9A10-6DBF512A570C}"/>
              </a:ext>
            </a:extLst>
          </p:cNvPr>
          <p:cNvSpPr/>
          <p:nvPr/>
        </p:nvSpPr>
        <p:spPr>
          <a:xfrm>
            <a:off x="6220252" y="3452406"/>
            <a:ext cx="914400" cy="4616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Mm2 </a:t>
            </a:r>
          </a:p>
        </p:txBody>
      </p:sp>
      <p:graphicFrame>
        <p:nvGraphicFramePr>
          <p:cNvPr id="28" name="Tabla 27">
            <a:extLst>
              <a:ext uri="{FF2B5EF4-FFF2-40B4-BE49-F238E27FC236}">
                <a16:creationId xmlns:a16="http://schemas.microsoft.com/office/drawing/2014/main" id="{BEC60D31-C80C-4508-9BF8-BAAEF448E380}"/>
              </a:ext>
            </a:extLst>
          </p:cNvPr>
          <p:cNvGraphicFramePr>
            <a:graphicFrameLocks noGrp="1"/>
          </p:cNvGraphicFramePr>
          <p:nvPr>
            <p:extLst>
              <p:ext uri="{D42A27DB-BD31-4B8C-83A1-F6EECF244321}">
                <p14:modId xmlns:p14="http://schemas.microsoft.com/office/powerpoint/2010/main" val="1320208377"/>
              </p:ext>
            </p:extLst>
          </p:nvPr>
        </p:nvGraphicFramePr>
        <p:xfrm>
          <a:off x="7695931" y="1946410"/>
          <a:ext cx="4014596" cy="2507742"/>
        </p:xfrm>
        <a:graphic>
          <a:graphicData uri="http://schemas.openxmlformats.org/drawingml/2006/table">
            <a:tbl>
              <a:tblPr firstRow="1" firstCol="1" bandRow="1">
                <a:tableStyleId>{5C22544A-7EE6-4342-B048-85BDC9FD1C3A}</a:tableStyleId>
              </a:tblPr>
              <a:tblGrid>
                <a:gridCol w="1171724">
                  <a:extLst>
                    <a:ext uri="{9D8B030D-6E8A-4147-A177-3AD203B41FA5}">
                      <a16:colId xmlns:a16="http://schemas.microsoft.com/office/drawing/2014/main" val="1018608940"/>
                    </a:ext>
                  </a:extLst>
                </a:gridCol>
                <a:gridCol w="1421436">
                  <a:extLst>
                    <a:ext uri="{9D8B030D-6E8A-4147-A177-3AD203B41FA5}">
                      <a16:colId xmlns:a16="http://schemas.microsoft.com/office/drawing/2014/main" val="813472878"/>
                    </a:ext>
                  </a:extLst>
                </a:gridCol>
                <a:gridCol w="1421436">
                  <a:extLst>
                    <a:ext uri="{9D8B030D-6E8A-4147-A177-3AD203B41FA5}">
                      <a16:colId xmlns:a16="http://schemas.microsoft.com/office/drawing/2014/main" val="3057213176"/>
                    </a:ext>
                  </a:extLst>
                </a:gridCol>
              </a:tblGrid>
              <a:tr h="508000">
                <a:tc>
                  <a:txBody>
                    <a:bodyPr/>
                    <a:lstStyle/>
                    <a:p>
                      <a:pPr algn="ctr">
                        <a:lnSpc>
                          <a:spcPct val="107000"/>
                        </a:lnSpc>
                        <a:spcAft>
                          <a:spcPts val="0"/>
                        </a:spcAft>
                      </a:pPr>
                      <a:r>
                        <a:rPr lang="es-EC" sz="2000">
                          <a:solidFill>
                            <a:schemeClr val="tx1"/>
                          </a:solidFill>
                          <a:effectLst/>
                          <a:latin typeface="Calibri" panose="020F0502020204030204" pitchFamily="34" charset="0"/>
                        </a:rPr>
                        <a:t>Medio</a:t>
                      </a:r>
                      <a:endParaRPr lang="es-EC"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C" sz="2000">
                          <a:solidFill>
                            <a:schemeClr val="tx1"/>
                          </a:solidFill>
                          <a:effectLst/>
                          <a:latin typeface="Calibri" panose="020F0502020204030204" pitchFamily="34" charset="0"/>
                        </a:rPr>
                        <a:t>Cepa</a:t>
                      </a:r>
                      <a:endParaRPr lang="es-EC"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s-EC" sz="2000">
                          <a:solidFill>
                            <a:schemeClr val="tx1"/>
                          </a:solidFill>
                          <a:effectLst/>
                          <a:latin typeface="Calibri" panose="020F0502020204030204" pitchFamily="34" charset="0"/>
                        </a:rPr>
                        <a:t>Diámetro (mm)</a:t>
                      </a:r>
                      <a:endParaRPr lang="es-EC"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0938802"/>
                  </a:ext>
                </a:extLst>
              </a:tr>
              <a:tr h="204470">
                <a:tc rowSpan="3">
                  <a:txBody>
                    <a:bodyPr/>
                    <a:lstStyle/>
                    <a:p>
                      <a:pPr algn="ctr">
                        <a:lnSpc>
                          <a:spcPct val="107000"/>
                        </a:lnSpc>
                        <a:spcAft>
                          <a:spcPts val="0"/>
                        </a:spcAft>
                      </a:pPr>
                      <a:r>
                        <a:rPr lang="es-EC" sz="2000">
                          <a:solidFill>
                            <a:schemeClr val="tx1"/>
                          </a:solidFill>
                          <a:effectLst/>
                          <a:latin typeface="Calibri" panose="020F0502020204030204" pitchFamily="34" charset="0"/>
                        </a:rPr>
                        <a:t>Mm1</a:t>
                      </a:r>
                      <a:endParaRPr lang="es-EC"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2000">
                          <a:solidFill>
                            <a:schemeClr val="tx1"/>
                          </a:solidFill>
                          <a:effectLst/>
                          <a:latin typeface="Calibri" panose="020F0502020204030204" pitchFamily="34" charset="0"/>
                        </a:rPr>
                        <a:t>UFAB25</a:t>
                      </a:r>
                      <a:endParaRPr lang="es-EC"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2000">
                          <a:solidFill>
                            <a:schemeClr val="tx1"/>
                          </a:solidFill>
                          <a:effectLst/>
                          <a:latin typeface="Calibri" panose="020F0502020204030204" pitchFamily="34" charset="0"/>
                        </a:rPr>
                        <a:t>18,667</a:t>
                      </a:r>
                      <a:endParaRPr lang="es-EC"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11312104"/>
                  </a:ext>
                </a:extLst>
              </a:tr>
              <a:tr h="204470">
                <a:tc vMerge="1">
                  <a:txBody>
                    <a:bodyPr/>
                    <a:lstStyle/>
                    <a:p>
                      <a:endParaRPr lang="es-EC"/>
                    </a:p>
                  </a:txBody>
                  <a:tcPr/>
                </a:tc>
                <a:tc>
                  <a:txBody>
                    <a:bodyPr/>
                    <a:lstStyle/>
                    <a:p>
                      <a:pPr algn="l">
                        <a:lnSpc>
                          <a:spcPct val="107000"/>
                        </a:lnSpc>
                        <a:spcAft>
                          <a:spcPts val="0"/>
                        </a:spcAft>
                      </a:pPr>
                      <a:r>
                        <a:rPr lang="es-EC" sz="2000">
                          <a:solidFill>
                            <a:schemeClr val="tx1"/>
                          </a:solidFill>
                          <a:effectLst/>
                          <a:latin typeface="Calibri" panose="020F0502020204030204" pitchFamily="34" charset="0"/>
                        </a:rPr>
                        <a:t>UFAB29</a:t>
                      </a:r>
                      <a:endParaRPr lang="es-EC"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2000">
                          <a:solidFill>
                            <a:schemeClr val="tx1"/>
                          </a:solidFill>
                          <a:effectLst/>
                          <a:latin typeface="Calibri" panose="020F0502020204030204" pitchFamily="34" charset="0"/>
                        </a:rPr>
                        <a:t>26, 333</a:t>
                      </a:r>
                      <a:endParaRPr lang="es-EC"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94641589"/>
                  </a:ext>
                </a:extLst>
              </a:tr>
              <a:tr h="204470">
                <a:tc vMerge="1">
                  <a:txBody>
                    <a:bodyPr/>
                    <a:lstStyle/>
                    <a:p>
                      <a:endParaRPr lang="es-EC"/>
                    </a:p>
                  </a:txBody>
                  <a:tcPr/>
                </a:tc>
                <a:tc>
                  <a:txBody>
                    <a:bodyPr/>
                    <a:lstStyle/>
                    <a:p>
                      <a:pPr algn="l">
                        <a:lnSpc>
                          <a:spcPct val="107000"/>
                        </a:lnSpc>
                        <a:spcAft>
                          <a:spcPts val="0"/>
                        </a:spcAft>
                      </a:pPr>
                      <a:r>
                        <a:rPr lang="es-EC" sz="2000">
                          <a:solidFill>
                            <a:schemeClr val="tx1"/>
                          </a:solidFill>
                          <a:effectLst/>
                          <a:latin typeface="Calibri" panose="020F0502020204030204" pitchFamily="34" charset="0"/>
                        </a:rPr>
                        <a:t>UFAB19</a:t>
                      </a:r>
                      <a:endParaRPr lang="es-EC"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2000">
                          <a:solidFill>
                            <a:schemeClr val="tx1"/>
                          </a:solidFill>
                          <a:effectLst/>
                          <a:latin typeface="Calibri" panose="020F0502020204030204" pitchFamily="34" charset="0"/>
                        </a:rPr>
                        <a:t>5,667</a:t>
                      </a:r>
                      <a:endParaRPr lang="es-EC"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4713243"/>
                  </a:ext>
                </a:extLst>
              </a:tr>
              <a:tr h="204470">
                <a:tc rowSpan="3">
                  <a:txBody>
                    <a:bodyPr/>
                    <a:lstStyle/>
                    <a:p>
                      <a:pPr algn="ctr">
                        <a:lnSpc>
                          <a:spcPct val="107000"/>
                        </a:lnSpc>
                        <a:spcAft>
                          <a:spcPts val="0"/>
                        </a:spcAft>
                      </a:pPr>
                      <a:r>
                        <a:rPr lang="es-EC" sz="2000">
                          <a:solidFill>
                            <a:schemeClr val="tx1"/>
                          </a:solidFill>
                          <a:effectLst/>
                          <a:latin typeface="Calibri" panose="020F0502020204030204" pitchFamily="34" charset="0"/>
                        </a:rPr>
                        <a:t>Mm2</a:t>
                      </a:r>
                      <a:endParaRPr lang="es-EC"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2000">
                          <a:solidFill>
                            <a:schemeClr val="tx1"/>
                          </a:solidFill>
                          <a:effectLst/>
                          <a:latin typeface="Calibri" panose="020F0502020204030204" pitchFamily="34" charset="0"/>
                        </a:rPr>
                        <a:t>UFAB25</a:t>
                      </a:r>
                      <a:endParaRPr lang="es-EC"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2000">
                          <a:solidFill>
                            <a:schemeClr val="tx1"/>
                          </a:solidFill>
                          <a:effectLst/>
                          <a:latin typeface="Calibri" panose="020F0502020204030204" pitchFamily="34" charset="0"/>
                        </a:rPr>
                        <a:t>8,333</a:t>
                      </a:r>
                      <a:endParaRPr lang="es-EC"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9381856"/>
                  </a:ext>
                </a:extLst>
              </a:tr>
              <a:tr h="204470">
                <a:tc vMerge="1">
                  <a:txBody>
                    <a:bodyPr/>
                    <a:lstStyle/>
                    <a:p>
                      <a:endParaRPr lang="es-EC"/>
                    </a:p>
                  </a:txBody>
                  <a:tcPr/>
                </a:tc>
                <a:tc>
                  <a:txBody>
                    <a:bodyPr/>
                    <a:lstStyle/>
                    <a:p>
                      <a:pPr algn="l">
                        <a:lnSpc>
                          <a:spcPct val="107000"/>
                        </a:lnSpc>
                        <a:spcAft>
                          <a:spcPts val="0"/>
                        </a:spcAft>
                      </a:pPr>
                      <a:r>
                        <a:rPr lang="es-EC" sz="2000" dirty="0">
                          <a:solidFill>
                            <a:schemeClr val="tx1"/>
                          </a:solidFill>
                          <a:effectLst/>
                          <a:latin typeface="Calibri" panose="020F0502020204030204" pitchFamily="34" charset="0"/>
                        </a:rPr>
                        <a:t>UFAB29</a:t>
                      </a:r>
                      <a:endParaRPr lang="es-EC"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2000">
                          <a:solidFill>
                            <a:schemeClr val="tx1"/>
                          </a:solidFill>
                          <a:effectLst/>
                          <a:latin typeface="Calibri" panose="020F0502020204030204" pitchFamily="34" charset="0"/>
                        </a:rPr>
                        <a:t>10,333</a:t>
                      </a:r>
                      <a:endParaRPr lang="es-EC" sz="2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7969425"/>
                  </a:ext>
                </a:extLst>
              </a:tr>
              <a:tr h="204470">
                <a:tc vMerge="1">
                  <a:txBody>
                    <a:bodyPr/>
                    <a:lstStyle/>
                    <a:p>
                      <a:endParaRPr lang="es-EC"/>
                    </a:p>
                  </a:txBody>
                  <a:tcPr/>
                </a:tc>
                <a:tc>
                  <a:txBody>
                    <a:bodyPr/>
                    <a:lstStyle/>
                    <a:p>
                      <a:pPr algn="l">
                        <a:lnSpc>
                          <a:spcPct val="107000"/>
                        </a:lnSpc>
                        <a:spcAft>
                          <a:spcPts val="0"/>
                        </a:spcAft>
                      </a:pPr>
                      <a:r>
                        <a:rPr lang="es-EC" sz="2000" dirty="0">
                          <a:solidFill>
                            <a:schemeClr val="tx1"/>
                          </a:solidFill>
                          <a:effectLst/>
                          <a:latin typeface="Calibri" panose="020F0502020204030204" pitchFamily="34" charset="0"/>
                        </a:rPr>
                        <a:t>UFAB19</a:t>
                      </a:r>
                      <a:endParaRPr lang="es-EC"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s-EC" sz="2000" dirty="0">
                          <a:solidFill>
                            <a:schemeClr val="tx1"/>
                          </a:solidFill>
                          <a:effectLst/>
                          <a:latin typeface="Calibri" panose="020F0502020204030204" pitchFamily="34" charset="0"/>
                        </a:rPr>
                        <a:t>14,666</a:t>
                      </a:r>
                      <a:endParaRPr lang="es-EC"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2219869"/>
                  </a:ext>
                </a:extLst>
              </a:tr>
            </a:tbl>
          </a:graphicData>
        </a:graphic>
      </p:graphicFrame>
      <p:pic>
        <p:nvPicPr>
          <p:cNvPr id="29" name="Picture 3" descr="C:\Users\tpaez\Pictures\IMAGENES ESPE\LOGO UNIVERSIDAD FUERZAS ARMADAS.jpg">
            <a:extLst>
              <a:ext uri="{FF2B5EF4-FFF2-40B4-BE49-F238E27FC236}">
                <a16:creationId xmlns:a16="http://schemas.microsoft.com/office/drawing/2014/main" id="{34A3D0D3-A43D-416F-862E-E6A7B85A55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7302" y="5877797"/>
            <a:ext cx="3020129" cy="720080"/>
          </a:xfrm>
          <a:prstGeom prst="rect">
            <a:avLst/>
          </a:prstGeom>
          <a:noFill/>
          <a:extLst>
            <a:ext uri="{909E8E84-426E-40DD-AFC4-6F175D3DCCD1}">
              <a14:hiddenFill xmlns:a14="http://schemas.microsoft.com/office/drawing/2010/main">
                <a:solidFill>
                  <a:srgbClr val="FFFFFF"/>
                </a:solidFill>
              </a14:hiddenFill>
            </a:ext>
          </a:extLst>
        </p:spPr>
      </p:pic>
      <p:sp>
        <p:nvSpPr>
          <p:cNvPr id="34" name="Rectángulo 33">
            <a:extLst>
              <a:ext uri="{FF2B5EF4-FFF2-40B4-BE49-F238E27FC236}">
                <a16:creationId xmlns:a16="http://schemas.microsoft.com/office/drawing/2014/main" id="{3C1C830C-4AE6-4FEA-A6E6-37A5CA07BDC0}"/>
              </a:ext>
            </a:extLst>
          </p:cNvPr>
          <p:cNvSpPr/>
          <p:nvPr/>
        </p:nvSpPr>
        <p:spPr>
          <a:xfrm>
            <a:off x="597134" y="4664208"/>
            <a:ext cx="4971450" cy="646331"/>
          </a:xfrm>
          <a:prstGeom prst="rect">
            <a:avLst/>
          </a:prstGeom>
        </p:spPr>
        <p:txBody>
          <a:bodyPr wrap="square">
            <a:spAutoFit/>
          </a:bodyPr>
          <a:lstStyle/>
          <a:p>
            <a:pPr algn="just"/>
            <a:r>
              <a:rPr lang="es-EC" dirty="0"/>
              <a:t>Prueba de dispersión de crudo. A: UFAB25, B: UFAB29, C: UFAB19. Zona de dispersión: </a:t>
            </a:r>
          </a:p>
        </p:txBody>
      </p:sp>
      <p:cxnSp>
        <p:nvCxnSpPr>
          <p:cNvPr id="37" name="Conector recto de flecha 36">
            <a:extLst>
              <a:ext uri="{FF2B5EF4-FFF2-40B4-BE49-F238E27FC236}">
                <a16:creationId xmlns:a16="http://schemas.microsoft.com/office/drawing/2014/main" id="{15E9FFB5-0816-4721-A638-2B000F04EED6}"/>
              </a:ext>
            </a:extLst>
          </p:cNvPr>
          <p:cNvCxnSpPr>
            <a:cxnSpLocks/>
          </p:cNvCxnSpPr>
          <p:nvPr/>
        </p:nvCxnSpPr>
        <p:spPr>
          <a:xfrm>
            <a:off x="4936610" y="5083565"/>
            <a:ext cx="204235" cy="190493"/>
          </a:xfrm>
          <a:prstGeom prst="straightConnector1">
            <a:avLst/>
          </a:prstGeom>
          <a:ln w="31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053815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tpaez\Pictures\IMAGENES ESPE\LOGO UNIVERSIDAD FUERZAS ARMADAS.jpg">
            <a:extLst>
              <a:ext uri="{FF2B5EF4-FFF2-40B4-BE49-F238E27FC236}">
                <a16:creationId xmlns:a16="http://schemas.microsoft.com/office/drawing/2014/main" id="{F9B59195-5F8F-4A3E-8FCC-F061C69E8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7302" y="5877797"/>
            <a:ext cx="3020129" cy="72008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3C18DCC6-FB78-4EEF-862E-F626C47C6D7D}"/>
              </a:ext>
            </a:extLst>
          </p:cNvPr>
          <p:cNvPicPr/>
          <p:nvPr/>
        </p:nvPicPr>
        <p:blipFill>
          <a:blip r:embed="rId4"/>
          <a:stretch>
            <a:fillRect/>
          </a:stretch>
        </p:blipFill>
        <p:spPr>
          <a:xfrm>
            <a:off x="500582" y="722989"/>
            <a:ext cx="5822414" cy="4554913"/>
          </a:xfrm>
          <a:prstGeom prst="rect">
            <a:avLst/>
          </a:prstGeom>
        </p:spPr>
      </p:pic>
      <p:sp>
        <p:nvSpPr>
          <p:cNvPr id="6" name="Rectángulo 5">
            <a:extLst>
              <a:ext uri="{FF2B5EF4-FFF2-40B4-BE49-F238E27FC236}">
                <a16:creationId xmlns:a16="http://schemas.microsoft.com/office/drawing/2014/main" id="{1D6BDBDD-9574-4515-BCAF-9E149430012C}"/>
              </a:ext>
            </a:extLst>
          </p:cNvPr>
          <p:cNvSpPr/>
          <p:nvPr/>
        </p:nvSpPr>
        <p:spPr>
          <a:xfrm>
            <a:off x="54870" y="136603"/>
            <a:ext cx="6268126" cy="461665"/>
          </a:xfrm>
          <a:prstGeom prst="rect">
            <a:avLst/>
          </a:prstGeom>
          <a:ln>
            <a:noFill/>
          </a:ln>
        </p:spPr>
        <p:txBody>
          <a:bodyPr wrap="none">
            <a:spAutoFit/>
          </a:bodyPr>
          <a:lstStyle/>
          <a:p>
            <a:r>
              <a:rPr lang="es-EC" sz="2400" b="1" dirty="0">
                <a:latin typeface="Calibri" panose="020F0502020204030204" pitchFamily="34" charset="0"/>
                <a:cs typeface="Times New Roman" panose="02020603050405020304" pitchFamily="18" charset="0"/>
              </a:rPr>
              <a:t>Rendimiento de producción de </a:t>
            </a:r>
            <a:r>
              <a:rPr lang="es-EC" sz="2400" b="1" dirty="0" err="1">
                <a:latin typeface="Calibri" panose="020F0502020204030204" pitchFamily="34" charset="0"/>
                <a:cs typeface="Times New Roman" panose="02020603050405020304" pitchFamily="18" charset="0"/>
              </a:rPr>
              <a:t>Biosurfactante</a:t>
            </a:r>
            <a:r>
              <a:rPr lang="es-EC" sz="2400" b="1" dirty="0">
                <a:latin typeface="Calibri" panose="020F0502020204030204" pitchFamily="34" charset="0"/>
                <a:cs typeface="Times New Roman" panose="02020603050405020304" pitchFamily="18" charset="0"/>
              </a:rPr>
              <a:t> </a:t>
            </a:r>
          </a:p>
        </p:txBody>
      </p:sp>
      <p:sp>
        <p:nvSpPr>
          <p:cNvPr id="7" name="CuadroTexto 6">
            <a:extLst>
              <a:ext uri="{FF2B5EF4-FFF2-40B4-BE49-F238E27FC236}">
                <a16:creationId xmlns:a16="http://schemas.microsoft.com/office/drawing/2014/main" id="{FB08F550-F385-41C8-A824-D93DE93F70C8}"/>
              </a:ext>
            </a:extLst>
          </p:cNvPr>
          <p:cNvSpPr txBox="1"/>
          <p:nvPr/>
        </p:nvSpPr>
        <p:spPr>
          <a:xfrm>
            <a:off x="5210630" y="1186582"/>
            <a:ext cx="740228" cy="369332"/>
          </a:xfrm>
          <a:prstGeom prst="rect">
            <a:avLst/>
          </a:prstGeom>
          <a:noFill/>
        </p:spPr>
        <p:txBody>
          <a:bodyPr wrap="square" rtlCol="0">
            <a:spAutoFit/>
          </a:bodyPr>
          <a:lstStyle/>
          <a:p>
            <a:r>
              <a:rPr lang="es-EC" dirty="0"/>
              <a:t>Mm1 </a:t>
            </a:r>
          </a:p>
        </p:txBody>
      </p:sp>
      <p:sp>
        <p:nvSpPr>
          <p:cNvPr id="9" name="CuadroTexto 8">
            <a:extLst>
              <a:ext uri="{FF2B5EF4-FFF2-40B4-BE49-F238E27FC236}">
                <a16:creationId xmlns:a16="http://schemas.microsoft.com/office/drawing/2014/main" id="{F91F9E32-6EB1-46A3-94F1-8625B90C1964}"/>
              </a:ext>
            </a:extLst>
          </p:cNvPr>
          <p:cNvSpPr txBox="1"/>
          <p:nvPr/>
        </p:nvSpPr>
        <p:spPr>
          <a:xfrm>
            <a:off x="7191107" y="2515434"/>
            <a:ext cx="4332356"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i="1" dirty="0">
                <a:latin typeface="Calibri" panose="020F0502020204030204" pitchFamily="34" charset="0"/>
              </a:rPr>
              <a:t>B. </a:t>
            </a:r>
            <a:r>
              <a:rPr lang="es-EC" i="1" dirty="0" err="1">
                <a:latin typeface="Calibri" panose="020F0502020204030204" pitchFamily="34" charset="0"/>
              </a:rPr>
              <a:t>subtilis</a:t>
            </a:r>
            <a:r>
              <a:rPr lang="es-EC" dirty="0">
                <a:latin typeface="Calibri" panose="020F0502020204030204" pitchFamily="34" charset="0"/>
              </a:rPr>
              <a:t> C-1 = 547mg/L </a:t>
            </a:r>
            <a:r>
              <a:rPr lang="es-EC" sz="1600" dirty="0">
                <a:latin typeface="Calibri" panose="020F0502020204030204" pitchFamily="34" charset="0"/>
              </a:rPr>
              <a:t>(</a:t>
            </a:r>
            <a:r>
              <a:rPr lang="es-EC" sz="1600" dirty="0" err="1">
                <a:latin typeface="Calibri" panose="020F0502020204030204" pitchFamily="34" charset="0"/>
              </a:rPr>
              <a:t>Vater</a:t>
            </a:r>
            <a:r>
              <a:rPr lang="es-EC" sz="1600" dirty="0">
                <a:latin typeface="Calibri" panose="020F0502020204030204" pitchFamily="34" charset="0"/>
              </a:rPr>
              <a:t> et al., 2002) </a:t>
            </a:r>
            <a:endParaRPr lang="es-EC" dirty="0">
              <a:latin typeface="Calibri" panose="020F0502020204030204" pitchFamily="34" charset="0"/>
            </a:endParaRPr>
          </a:p>
          <a:p>
            <a:endParaRPr lang="es-EC" i="1" dirty="0">
              <a:latin typeface="Calibri" panose="020F0502020204030204" pitchFamily="34" charset="0"/>
            </a:endParaRPr>
          </a:p>
          <a:p>
            <a:r>
              <a:rPr lang="es-EC" i="1" dirty="0">
                <a:latin typeface="Calibri" panose="020F0502020204030204" pitchFamily="34" charset="0"/>
              </a:rPr>
              <a:t>B. </a:t>
            </a:r>
            <a:r>
              <a:rPr lang="es-EC" i="1" dirty="0" err="1">
                <a:latin typeface="Calibri" panose="020F0502020204030204" pitchFamily="34" charset="0"/>
              </a:rPr>
              <a:t>subtilis</a:t>
            </a:r>
            <a:r>
              <a:rPr lang="es-EC" dirty="0">
                <a:latin typeface="Calibri" panose="020F0502020204030204" pitchFamily="34" charset="0"/>
              </a:rPr>
              <a:t> SPB1= 720 mg/L  </a:t>
            </a:r>
            <a:r>
              <a:rPr lang="es-EC" sz="1600" dirty="0">
                <a:latin typeface="Calibri" panose="020F0502020204030204" pitchFamily="34" charset="0"/>
              </a:rPr>
              <a:t>(</a:t>
            </a:r>
            <a:r>
              <a:rPr lang="es-EC" sz="1600" dirty="0" err="1">
                <a:latin typeface="Calibri" panose="020F0502020204030204" pitchFamily="34" charset="0"/>
              </a:rPr>
              <a:t>Ghribi</a:t>
            </a:r>
            <a:r>
              <a:rPr lang="es-EC" sz="1600" dirty="0">
                <a:latin typeface="Calibri" panose="020F0502020204030204" pitchFamily="34" charset="0"/>
              </a:rPr>
              <a:t>, &amp; </a:t>
            </a:r>
            <a:r>
              <a:rPr lang="es-EC" sz="1600" dirty="0" err="1">
                <a:latin typeface="Calibri" panose="020F0502020204030204" pitchFamily="34" charset="0"/>
              </a:rPr>
              <a:t>Ellouze-Chaabouni</a:t>
            </a:r>
            <a:r>
              <a:rPr lang="es-EC" sz="1600" dirty="0">
                <a:latin typeface="Calibri" panose="020F0502020204030204" pitchFamily="34" charset="0"/>
              </a:rPr>
              <a:t> (2011)</a:t>
            </a:r>
          </a:p>
          <a:p>
            <a:endParaRPr lang="es-EC" dirty="0">
              <a:latin typeface="Calibri" panose="020F0502020204030204" pitchFamily="34" charset="0"/>
            </a:endParaRPr>
          </a:p>
        </p:txBody>
      </p:sp>
      <p:sp>
        <p:nvSpPr>
          <p:cNvPr id="11" name="CuadroTexto 10">
            <a:extLst>
              <a:ext uri="{FF2B5EF4-FFF2-40B4-BE49-F238E27FC236}">
                <a16:creationId xmlns:a16="http://schemas.microsoft.com/office/drawing/2014/main" id="{E9F535AA-1579-45D2-8B25-6653FBDD2463}"/>
              </a:ext>
            </a:extLst>
          </p:cNvPr>
          <p:cNvSpPr txBox="1"/>
          <p:nvPr/>
        </p:nvSpPr>
        <p:spPr>
          <a:xfrm>
            <a:off x="5210630" y="3254098"/>
            <a:ext cx="450850" cy="307777"/>
          </a:xfrm>
          <a:prstGeom prst="rect">
            <a:avLst/>
          </a:prstGeom>
          <a:noFill/>
        </p:spPr>
        <p:txBody>
          <a:bodyPr wrap="square" rtlCol="0">
            <a:spAutoFit/>
          </a:bodyPr>
          <a:lstStyle/>
          <a:p>
            <a:r>
              <a:rPr lang="es-EC" sz="1400" dirty="0">
                <a:latin typeface="Times New Roman" panose="02020603050405020304" pitchFamily="18" charset="0"/>
                <a:cs typeface="Times New Roman" panose="02020603050405020304" pitchFamily="18" charset="0"/>
              </a:rPr>
              <a:t>361 </a:t>
            </a:r>
          </a:p>
        </p:txBody>
      </p:sp>
      <p:sp>
        <p:nvSpPr>
          <p:cNvPr id="12" name="CuadroTexto 11">
            <a:extLst>
              <a:ext uri="{FF2B5EF4-FFF2-40B4-BE49-F238E27FC236}">
                <a16:creationId xmlns:a16="http://schemas.microsoft.com/office/drawing/2014/main" id="{D512A7D1-3778-4095-926B-82D11D6205D7}"/>
              </a:ext>
            </a:extLst>
          </p:cNvPr>
          <p:cNvSpPr txBox="1"/>
          <p:nvPr/>
        </p:nvSpPr>
        <p:spPr>
          <a:xfrm>
            <a:off x="3566295" y="2536447"/>
            <a:ext cx="498855" cy="307777"/>
          </a:xfrm>
          <a:prstGeom prst="rect">
            <a:avLst/>
          </a:prstGeom>
          <a:noFill/>
        </p:spPr>
        <p:txBody>
          <a:bodyPr wrap="none" rtlCol="0">
            <a:spAutoFit/>
          </a:bodyPr>
          <a:lstStyle/>
          <a:p>
            <a:r>
              <a:rPr lang="es-EC" sz="1400" dirty="0">
                <a:latin typeface="Times New Roman" panose="02020603050405020304" pitchFamily="18" charset="0"/>
                <a:cs typeface="Times New Roman" panose="02020603050405020304" pitchFamily="18" charset="0"/>
              </a:rPr>
              <a:t>515 </a:t>
            </a:r>
          </a:p>
        </p:txBody>
      </p:sp>
      <p:sp>
        <p:nvSpPr>
          <p:cNvPr id="13" name="CuadroTexto 12">
            <a:extLst>
              <a:ext uri="{FF2B5EF4-FFF2-40B4-BE49-F238E27FC236}">
                <a16:creationId xmlns:a16="http://schemas.microsoft.com/office/drawing/2014/main" id="{95C8AAE2-8DF5-4501-A4DF-7F389FEB14C1}"/>
              </a:ext>
            </a:extLst>
          </p:cNvPr>
          <p:cNvSpPr txBox="1"/>
          <p:nvPr/>
        </p:nvSpPr>
        <p:spPr>
          <a:xfrm>
            <a:off x="1948546" y="4441121"/>
            <a:ext cx="409086" cy="307777"/>
          </a:xfrm>
          <a:prstGeom prst="rect">
            <a:avLst/>
          </a:prstGeom>
          <a:noFill/>
        </p:spPr>
        <p:txBody>
          <a:bodyPr wrap="none" rtlCol="0">
            <a:spAutoFit/>
          </a:bodyPr>
          <a:lstStyle/>
          <a:p>
            <a:r>
              <a:rPr lang="es-EC" sz="1400" dirty="0">
                <a:latin typeface="Times New Roman" panose="02020603050405020304" pitchFamily="18" charset="0"/>
                <a:cs typeface="Times New Roman" panose="02020603050405020304" pitchFamily="18" charset="0"/>
              </a:rPr>
              <a:t>50 </a:t>
            </a:r>
          </a:p>
        </p:txBody>
      </p:sp>
      <p:sp>
        <p:nvSpPr>
          <p:cNvPr id="16" name="Rectángulo 15">
            <a:extLst>
              <a:ext uri="{FF2B5EF4-FFF2-40B4-BE49-F238E27FC236}">
                <a16:creationId xmlns:a16="http://schemas.microsoft.com/office/drawing/2014/main" id="{D529F83B-E89D-41B4-B4EF-E974E9B941E7}"/>
              </a:ext>
            </a:extLst>
          </p:cNvPr>
          <p:cNvSpPr/>
          <p:nvPr/>
        </p:nvSpPr>
        <p:spPr>
          <a:xfrm>
            <a:off x="1249310" y="5304131"/>
            <a:ext cx="5132824" cy="923330"/>
          </a:xfrm>
          <a:prstGeom prst="rect">
            <a:avLst/>
          </a:prstGeom>
          <a:solidFill>
            <a:schemeClr val="bg1"/>
          </a:solidFill>
        </p:spPr>
        <p:txBody>
          <a:bodyPr wrap="square">
            <a:spAutoFit/>
          </a:bodyPr>
          <a:lstStyle/>
          <a:p>
            <a:r>
              <a:rPr lang="es-EC" dirty="0">
                <a:latin typeface="Calibri" panose="020F0502020204030204" pitchFamily="34" charset="0"/>
              </a:rPr>
              <a:t>Diagrama de caja del rendimiento de producción de </a:t>
            </a:r>
            <a:r>
              <a:rPr lang="es-EC" dirty="0" err="1">
                <a:latin typeface="Calibri" panose="020F0502020204030204" pitchFamily="34" charset="0"/>
              </a:rPr>
              <a:t>biosurfactante</a:t>
            </a:r>
            <a:r>
              <a:rPr lang="es-EC" dirty="0">
                <a:latin typeface="Calibri" panose="020F0502020204030204" pitchFamily="34" charset="0"/>
              </a:rPr>
              <a:t> crudo por las cepas UFAB19, UFAB25 y UFAB29.</a:t>
            </a:r>
          </a:p>
        </p:txBody>
      </p:sp>
    </p:spTree>
    <p:extLst>
      <p:ext uri="{BB962C8B-B14F-4D97-AF65-F5344CB8AC3E}">
        <p14:creationId xmlns:p14="http://schemas.microsoft.com/office/powerpoint/2010/main" val="3024537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50FF778-19E7-4588-9D3C-7BCC6A4C23F2}"/>
              </a:ext>
            </a:extLst>
          </p:cNvPr>
          <p:cNvPicPr/>
          <p:nvPr/>
        </p:nvPicPr>
        <p:blipFill>
          <a:blip r:embed="rId3"/>
          <a:stretch>
            <a:fillRect/>
          </a:stretch>
        </p:blipFill>
        <p:spPr>
          <a:xfrm>
            <a:off x="2254077" y="727976"/>
            <a:ext cx="6753225" cy="5076825"/>
          </a:xfrm>
          <a:prstGeom prst="rect">
            <a:avLst/>
          </a:prstGeom>
        </p:spPr>
      </p:pic>
      <p:pic>
        <p:nvPicPr>
          <p:cNvPr id="5" name="Picture 3" descr="C:\Users\tpaez\Pictures\IMAGENES ESPE\LOGO UNIVERSIDAD FUERZAS ARMADAS.jpg">
            <a:extLst>
              <a:ext uri="{FF2B5EF4-FFF2-40B4-BE49-F238E27FC236}">
                <a16:creationId xmlns:a16="http://schemas.microsoft.com/office/drawing/2014/main" id="{E62B39AB-DCDE-456C-A89A-33D6E72D6E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7302" y="5877797"/>
            <a:ext cx="3020129" cy="720080"/>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id="{AFFED7E9-CC33-4CB8-BAA5-F068695DE4F4}"/>
              </a:ext>
            </a:extLst>
          </p:cNvPr>
          <p:cNvSpPr/>
          <p:nvPr/>
        </p:nvSpPr>
        <p:spPr>
          <a:xfrm>
            <a:off x="192299" y="44109"/>
            <a:ext cx="3008901" cy="461665"/>
          </a:xfrm>
          <a:prstGeom prst="rect">
            <a:avLst/>
          </a:prstGeom>
          <a:ln>
            <a:noFill/>
          </a:ln>
        </p:spPr>
        <p:txBody>
          <a:bodyPr wrap="none">
            <a:spAutoFit/>
          </a:bodyPr>
          <a:lstStyle/>
          <a:p>
            <a:r>
              <a:rPr lang="es-EC" sz="2400" b="1" dirty="0">
                <a:latin typeface="Calibri" panose="020F0502020204030204" pitchFamily="34" charset="0"/>
                <a:cs typeface="Times New Roman" panose="02020603050405020304" pitchFamily="18" charset="0"/>
              </a:rPr>
              <a:t>Potencial antifúngico  </a:t>
            </a:r>
          </a:p>
        </p:txBody>
      </p:sp>
      <p:sp>
        <p:nvSpPr>
          <p:cNvPr id="13" name="Rectángulo 12">
            <a:extLst>
              <a:ext uri="{FF2B5EF4-FFF2-40B4-BE49-F238E27FC236}">
                <a16:creationId xmlns:a16="http://schemas.microsoft.com/office/drawing/2014/main" id="{379571AD-D098-4E2D-B8EC-B56B468C64F9}"/>
              </a:ext>
            </a:extLst>
          </p:cNvPr>
          <p:cNvSpPr/>
          <p:nvPr/>
        </p:nvSpPr>
        <p:spPr>
          <a:xfrm>
            <a:off x="2254077" y="5971954"/>
            <a:ext cx="6792039"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a:r>
              <a:rPr lang="es-EC" sz="1600" dirty="0">
                <a:latin typeface="Calibri" panose="020F0502020204030204" pitchFamily="34" charset="0"/>
              </a:rPr>
              <a:t>Método de difusión en pozo. Placas a la izquierda: ensayo con extractos de </a:t>
            </a:r>
            <a:r>
              <a:rPr lang="es-EC" sz="1600" dirty="0" err="1">
                <a:latin typeface="Calibri" panose="020F0502020204030204" pitchFamily="34" charset="0"/>
              </a:rPr>
              <a:t>biosurfactante</a:t>
            </a:r>
            <a:r>
              <a:rPr lang="es-EC" sz="1600" dirty="0">
                <a:latin typeface="Calibri" panose="020F0502020204030204" pitchFamily="34" charset="0"/>
              </a:rPr>
              <a:t> de UFAB25, placas centrales: UFAB29. Placas a la derecha UFAB19.</a:t>
            </a:r>
            <a:r>
              <a:rPr lang="es-EC" sz="1600" dirty="0">
                <a:latin typeface="Calibri" panose="020F0502020204030204" pitchFamily="34" charset="0"/>
                <a:ea typeface="Calibri" panose="020F0502020204030204" pitchFamily="34" charset="0"/>
              </a:rPr>
              <a:t>a: Bs</a:t>
            </a:r>
            <a:r>
              <a:rPr lang="es-EC" sz="1600" baseline="-25000" dirty="0">
                <a:latin typeface="Calibri" panose="020F0502020204030204" pitchFamily="34" charset="0"/>
                <a:ea typeface="Calibri" panose="020F0502020204030204" pitchFamily="34" charset="0"/>
              </a:rPr>
              <a:t>1</a:t>
            </a:r>
            <a:r>
              <a:rPr lang="es-EC" sz="1600" dirty="0">
                <a:latin typeface="Calibri" panose="020F0502020204030204" pitchFamily="34" charset="0"/>
                <a:ea typeface="Calibri" panose="020F0502020204030204" pitchFamily="34" charset="0"/>
              </a:rPr>
              <a:t>, b: Bs</a:t>
            </a:r>
            <a:r>
              <a:rPr lang="es-EC" sz="1600" baseline="-25000" dirty="0">
                <a:latin typeface="Calibri" panose="020F0502020204030204" pitchFamily="34" charset="0"/>
                <a:ea typeface="Calibri" panose="020F0502020204030204" pitchFamily="34" charset="0"/>
              </a:rPr>
              <a:t>2</a:t>
            </a:r>
            <a:r>
              <a:rPr lang="es-EC" sz="1600" dirty="0">
                <a:latin typeface="Calibri" panose="020F0502020204030204" pitchFamily="34" charset="0"/>
                <a:ea typeface="Calibri" panose="020F0502020204030204" pitchFamily="34" charset="0"/>
              </a:rPr>
              <a:t>, c: F</a:t>
            </a:r>
            <a:r>
              <a:rPr lang="es-EC" sz="1600" baseline="-25000" dirty="0">
                <a:latin typeface="Calibri" panose="020F0502020204030204" pitchFamily="34" charset="0"/>
                <a:ea typeface="Calibri" panose="020F0502020204030204" pitchFamily="34" charset="0"/>
              </a:rPr>
              <a:t>OH</a:t>
            </a:r>
            <a:r>
              <a:rPr lang="es-EC" sz="1600" dirty="0">
                <a:latin typeface="Calibri" panose="020F0502020204030204" pitchFamily="34" charset="0"/>
                <a:ea typeface="Calibri" panose="020F0502020204030204" pitchFamily="34" charset="0"/>
              </a:rPr>
              <a:t>-Bs</a:t>
            </a:r>
            <a:r>
              <a:rPr lang="es-EC" sz="1600" baseline="-25000" dirty="0">
                <a:latin typeface="Calibri" panose="020F0502020204030204" pitchFamily="34" charset="0"/>
                <a:ea typeface="Calibri" panose="020F0502020204030204" pitchFamily="34" charset="0"/>
              </a:rPr>
              <a:t>1</a:t>
            </a:r>
            <a:r>
              <a:rPr lang="es-EC" sz="1600" dirty="0">
                <a:latin typeface="Calibri" panose="020F0502020204030204" pitchFamily="34" charset="0"/>
                <a:ea typeface="Calibri" panose="020F0502020204030204" pitchFamily="34" charset="0"/>
              </a:rPr>
              <a:t>, d: metanol (control). </a:t>
            </a:r>
            <a:endParaRPr lang="es-EC" sz="1600" dirty="0">
              <a:latin typeface="Calibri" panose="020F0502020204030204" pitchFamily="34" charset="0"/>
            </a:endParaRPr>
          </a:p>
        </p:txBody>
      </p:sp>
      <p:grpSp>
        <p:nvGrpSpPr>
          <p:cNvPr id="37" name="Grupo 36">
            <a:extLst>
              <a:ext uri="{FF2B5EF4-FFF2-40B4-BE49-F238E27FC236}">
                <a16:creationId xmlns:a16="http://schemas.microsoft.com/office/drawing/2014/main" id="{9CFB5DEA-574A-4115-AA63-331AE11EB83D}"/>
              </a:ext>
            </a:extLst>
          </p:cNvPr>
          <p:cNvGrpSpPr/>
          <p:nvPr/>
        </p:nvGrpSpPr>
        <p:grpSpPr>
          <a:xfrm>
            <a:off x="1297384" y="1471449"/>
            <a:ext cx="9473932" cy="4271187"/>
            <a:chOff x="1297384" y="1471449"/>
            <a:chExt cx="9473932" cy="4271187"/>
          </a:xfrm>
        </p:grpSpPr>
        <p:grpSp>
          <p:nvGrpSpPr>
            <p:cNvPr id="30" name="Grupo 29">
              <a:extLst>
                <a:ext uri="{FF2B5EF4-FFF2-40B4-BE49-F238E27FC236}">
                  <a16:creationId xmlns:a16="http://schemas.microsoft.com/office/drawing/2014/main" id="{614A6A53-731C-409B-8CC7-A2B04AAFA682}"/>
                </a:ext>
              </a:extLst>
            </p:cNvPr>
            <p:cNvGrpSpPr/>
            <p:nvPr/>
          </p:nvGrpSpPr>
          <p:grpSpPr>
            <a:xfrm>
              <a:off x="1348195" y="1471449"/>
              <a:ext cx="9423121" cy="3405104"/>
              <a:chOff x="1348195" y="1471449"/>
              <a:chExt cx="9423121" cy="3405104"/>
            </a:xfrm>
          </p:grpSpPr>
          <p:grpSp>
            <p:nvGrpSpPr>
              <p:cNvPr id="31" name="Grupo 30">
                <a:extLst>
                  <a:ext uri="{FF2B5EF4-FFF2-40B4-BE49-F238E27FC236}">
                    <a16:creationId xmlns:a16="http://schemas.microsoft.com/office/drawing/2014/main" id="{53076DD9-965C-44C5-A851-64D27C51173C}"/>
                  </a:ext>
                </a:extLst>
              </p:cNvPr>
              <p:cNvGrpSpPr/>
              <p:nvPr/>
            </p:nvGrpSpPr>
            <p:grpSpPr>
              <a:xfrm>
                <a:off x="1348195" y="1471449"/>
                <a:ext cx="9423121" cy="3405104"/>
                <a:chOff x="1348195" y="1471449"/>
                <a:chExt cx="9423121" cy="3405104"/>
              </a:xfrm>
            </p:grpSpPr>
            <p:pic>
              <p:nvPicPr>
                <p:cNvPr id="35" name="Imagen 34">
                  <a:extLst>
                    <a:ext uri="{FF2B5EF4-FFF2-40B4-BE49-F238E27FC236}">
                      <a16:creationId xmlns:a16="http://schemas.microsoft.com/office/drawing/2014/main" id="{4F1CE50F-9AB2-4A5D-A9B0-8F91F8BB3B14}"/>
                    </a:ext>
                  </a:extLst>
                </p:cNvPr>
                <p:cNvPicPr preferRelativeResize="0">
                  <a:picLocks noChangeAspect="1"/>
                </p:cNvPicPr>
                <p:nvPr/>
              </p:nvPicPr>
              <p:blipFill rotWithShape="1">
                <a:blip r:embed="rId5">
                  <a:extLst>
                    <a:ext uri="{28A0092B-C50C-407E-A947-70E740481C1C}">
                      <a14:useLocalDpi xmlns:a14="http://schemas.microsoft.com/office/drawing/2010/main" val="0"/>
                    </a:ext>
                  </a:extLst>
                </a:blip>
                <a:srcRect l="3359" t="4058" r="5105"/>
                <a:stretch/>
              </p:blipFill>
              <p:spPr bwMode="auto">
                <a:xfrm>
                  <a:off x="6146612" y="1471450"/>
                  <a:ext cx="4624704" cy="3405103"/>
                </a:xfrm>
                <a:prstGeom prst="rect">
                  <a:avLst/>
                </a:prstGeom>
                <a:ln w="3175">
                  <a:solidFill>
                    <a:schemeClr val="tx1"/>
                  </a:solidFill>
                </a:ln>
                <a:extLst>
                  <a:ext uri="{53640926-AAD7-44D8-BBD7-CCE9431645EC}">
                    <a14:shadowObscured xmlns:a14="http://schemas.microsoft.com/office/drawing/2010/main"/>
                  </a:ext>
                </a:extLst>
              </p:spPr>
            </p:pic>
            <p:pic>
              <p:nvPicPr>
                <p:cNvPr id="36" name="Imagen 35">
                  <a:extLst>
                    <a:ext uri="{FF2B5EF4-FFF2-40B4-BE49-F238E27FC236}">
                      <a16:creationId xmlns:a16="http://schemas.microsoft.com/office/drawing/2014/main" id="{8BDD8625-2AE6-49B5-A0F4-95FC555F78F4}"/>
                    </a:ext>
                  </a:extLst>
                </p:cNvPr>
                <p:cNvPicPr>
                  <a:picLocks noChangeAspect="1"/>
                </p:cNvPicPr>
                <p:nvPr/>
              </p:nvPicPr>
              <p:blipFill rotWithShape="1">
                <a:blip r:embed="rId6">
                  <a:extLst>
                    <a:ext uri="{28A0092B-C50C-407E-A947-70E740481C1C}">
                      <a14:useLocalDpi xmlns:a14="http://schemas.microsoft.com/office/drawing/2010/main" val="0"/>
                    </a:ext>
                  </a:extLst>
                </a:blip>
                <a:srcRect l="2057" t="2513" r="1202" b="28"/>
                <a:stretch/>
              </p:blipFill>
              <p:spPr bwMode="auto">
                <a:xfrm>
                  <a:off x="1348195" y="1471449"/>
                  <a:ext cx="4697194" cy="3405103"/>
                </a:xfrm>
                <a:prstGeom prst="rect">
                  <a:avLst/>
                </a:prstGeom>
                <a:ln w="3175">
                  <a:solidFill>
                    <a:schemeClr val="tx1"/>
                  </a:solidFill>
                </a:ln>
                <a:extLst>
                  <a:ext uri="{53640926-AAD7-44D8-BBD7-CCE9431645EC}">
                    <a14:shadowObscured xmlns:a14="http://schemas.microsoft.com/office/drawing/2010/main"/>
                  </a:ext>
                </a:extLst>
              </p:spPr>
            </p:pic>
          </p:grpSp>
          <p:grpSp>
            <p:nvGrpSpPr>
              <p:cNvPr id="32" name="Grupo 31">
                <a:extLst>
                  <a:ext uri="{FF2B5EF4-FFF2-40B4-BE49-F238E27FC236}">
                    <a16:creationId xmlns:a16="http://schemas.microsoft.com/office/drawing/2014/main" id="{1294E4C0-5AEF-4019-BD2A-AB70C8897FD7}"/>
                  </a:ext>
                </a:extLst>
              </p:cNvPr>
              <p:cNvGrpSpPr/>
              <p:nvPr/>
            </p:nvGrpSpPr>
            <p:grpSpPr>
              <a:xfrm>
                <a:off x="4345384" y="1525100"/>
                <a:ext cx="6425932" cy="306295"/>
                <a:chOff x="4345384" y="1525100"/>
                <a:chExt cx="6425932" cy="306295"/>
              </a:xfrm>
            </p:grpSpPr>
            <p:sp>
              <p:nvSpPr>
                <p:cNvPr id="33" name="Cuadro de texto 111">
                  <a:extLst>
                    <a:ext uri="{FF2B5EF4-FFF2-40B4-BE49-F238E27FC236}">
                      <a16:creationId xmlns:a16="http://schemas.microsoft.com/office/drawing/2014/main" id="{5E13DB4D-DFA1-40D9-AA94-841FA3D4D247}"/>
                    </a:ext>
                  </a:extLst>
                </p:cNvPr>
                <p:cNvSpPr txBox="1"/>
                <p:nvPr/>
              </p:nvSpPr>
              <p:spPr>
                <a:xfrm>
                  <a:off x="4345384" y="1555532"/>
                  <a:ext cx="1649265" cy="27586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F.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oxysporum</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vs. BS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Cuadro de texto 112">
                  <a:extLst>
                    <a:ext uri="{FF2B5EF4-FFF2-40B4-BE49-F238E27FC236}">
                      <a16:creationId xmlns:a16="http://schemas.microsoft.com/office/drawing/2014/main" id="{1D261E10-E7D4-4EE3-84AC-3EA1C41511E4}"/>
                    </a:ext>
                  </a:extLst>
                </p:cNvPr>
                <p:cNvSpPr txBox="1"/>
                <p:nvPr/>
              </p:nvSpPr>
              <p:spPr>
                <a:xfrm>
                  <a:off x="9482637" y="1525100"/>
                  <a:ext cx="1288679" cy="198769"/>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i="1" dirty="0">
                      <a:effectLst/>
                      <a:latin typeface="Times New Roman" panose="02020603050405020304" pitchFamily="18" charset="0"/>
                      <a:ea typeface="Calibri" panose="020F0502020204030204" pitchFamily="34" charset="0"/>
                      <a:cs typeface="Times New Roman" panose="02020603050405020304" pitchFamily="18" charset="0"/>
                    </a:rPr>
                    <a:t>R. </a:t>
                  </a:r>
                  <a:r>
                    <a:rPr lang="en-US" sz="1200" i="1" dirty="0" err="1">
                      <a:effectLst/>
                      <a:latin typeface="Times New Roman" panose="02020603050405020304" pitchFamily="18" charset="0"/>
                      <a:ea typeface="Calibri" panose="020F0502020204030204" pitchFamily="34" charset="0"/>
                      <a:cs typeface="Times New Roman" panose="02020603050405020304" pitchFamily="18" charset="0"/>
                    </a:rPr>
                    <a:t>solani</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vs. BS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3" name="Rectángulo 2">
              <a:extLst>
                <a:ext uri="{FF2B5EF4-FFF2-40B4-BE49-F238E27FC236}">
                  <a16:creationId xmlns:a16="http://schemas.microsoft.com/office/drawing/2014/main" id="{82E48DD9-3F80-4D05-BE62-2C13C33648CE}"/>
                </a:ext>
              </a:extLst>
            </p:cNvPr>
            <p:cNvSpPr/>
            <p:nvPr/>
          </p:nvSpPr>
          <p:spPr>
            <a:xfrm>
              <a:off x="1297384" y="4949855"/>
              <a:ext cx="9473932" cy="792781"/>
            </a:xfrm>
            <a:prstGeom prst="rect">
              <a:avLst/>
            </a:prstGeom>
            <a:ln>
              <a:solidFill>
                <a:srgbClr val="00660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spcAft>
                  <a:spcPts val="1000"/>
                </a:spcAft>
              </a:pPr>
              <a:r>
                <a:rPr lang="es-EC" sz="1600" dirty="0">
                  <a:latin typeface="Calibri" panose="020F0502020204030204" pitchFamily="34" charset="0"/>
                  <a:ea typeface="Calibri" panose="020F0502020204030204" pitchFamily="34" charset="0"/>
                </a:rPr>
                <a:t>Gráfico de barras de los resultados inhibición del crecimiento micelial por acción de los </a:t>
              </a:r>
              <a:r>
                <a:rPr lang="es-EC" sz="1600" dirty="0" err="1">
                  <a:latin typeface="Calibri" panose="020F0502020204030204" pitchFamily="34" charset="0"/>
                  <a:ea typeface="Calibri" panose="020F0502020204030204" pitchFamily="34" charset="0"/>
                </a:rPr>
                <a:t>biosurfactantes</a:t>
              </a:r>
              <a:r>
                <a:rPr lang="es-EC" sz="1600" dirty="0">
                  <a:latin typeface="Calibri" panose="020F0502020204030204" pitchFamily="34" charset="0"/>
                  <a:ea typeface="Calibri" panose="020F0502020204030204" pitchFamily="34" charset="0"/>
                </a:rPr>
                <a:t> (BS). Valores p menores a α (0,05) indican diferentes significativas  </a:t>
              </a:r>
            </a:p>
          </p:txBody>
        </p:sp>
      </p:grpSp>
    </p:spTree>
    <p:extLst>
      <p:ext uri="{BB962C8B-B14F-4D97-AF65-F5344CB8AC3E}">
        <p14:creationId xmlns:p14="http://schemas.microsoft.com/office/powerpoint/2010/main" val="1919545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ángulo 20">
            <a:extLst>
              <a:ext uri="{FF2B5EF4-FFF2-40B4-BE49-F238E27FC236}">
                <a16:creationId xmlns:a16="http://schemas.microsoft.com/office/drawing/2014/main" id="{27984485-E462-4B01-8810-169F65018DE0}"/>
              </a:ext>
            </a:extLst>
          </p:cNvPr>
          <p:cNvSpPr/>
          <p:nvPr/>
        </p:nvSpPr>
        <p:spPr>
          <a:xfrm>
            <a:off x="22417" y="44108"/>
            <a:ext cx="3008901" cy="461665"/>
          </a:xfrm>
          <a:prstGeom prst="rect">
            <a:avLst/>
          </a:prstGeom>
          <a:ln>
            <a:noFill/>
          </a:ln>
        </p:spPr>
        <p:txBody>
          <a:bodyPr wrap="none">
            <a:spAutoFit/>
          </a:bodyPr>
          <a:lstStyle/>
          <a:p>
            <a:r>
              <a:rPr lang="es-EC" sz="2400" b="1" dirty="0">
                <a:latin typeface="Calibri" panose="020F0502020204030204" pitchFamily="34" charset="0"/>
                <a:cs typeface="Times New Roman" panose="02020603050405020304" pitchFamily="18" charset="0"/>
              </a:rPr>
              <a:t>Potencial antifúngico  </a:t>
            </a:r>
          </a:p>
        </p:txBody>
      </p:sp>
      <p:pic>
        <p:nvPicPr>
          <p:cNvPr id="25" name="Picture 3" descr="C:\Users\tpaez\Pictures\IMAGENES ESPE\LOGO UNIVERSIDAD FUERZAS ARMADAS.jpg">
            <a:extLst>
              <a:ext uri="{FF2B5EF4-FFF2-40B4-BE49-F238E27FC236}">
                <a16:creationId xmlns:a16="http://schemas.microsoft.com/office/drawing/2014/main" id="{F6BF614C-81B6-4A08-B67A-A2BD4A3326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7302" y="5877797"/>
            <a:ext cx="3020129"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upo 26">
            <a:extLst>
              <a:ext uri="{FF2B5EF4-FFF2-40B4-BE49-F238E27FC236}">
                <a16:creationId xmlns:a16="http://schemas.microsoft.com/office/drawing/2014/main" id="{0E0EFF44-BD6C-441C-8DB8-77FC62DC9C59}"/>
              </a:ext>
            </a:extLst>
          </p:cNvPr>
          <p:cNvGrpSpPr/>
          <p:nvPr/>
        </p:nvGrpSpPr>
        <p:grpSpPr>
          <a:xfrm>
            <a:off x="9286107" y="951205"/>
            <a:ext cx="2462517" cy="4718374"/>
            <a:chOff x="9607039" y="951205"/>
            <a:chExt cx="2462517" cy="4718374"/>
          </a:xfrm>
        </p:grpSpPr>
        <p:grpSp>
          <p:nvGrpSpPr>
            <p:cNvPr id="24" name="Grupo 23">
              <a:extLst>
                <a:ext uri="{FF2B5EF4-FFF2-40B4-BE49-F238E27FC236}">
                  <a16:creationId xmlns:a16="http://schemas.microsoft.com/office/drawing/2014/main" id="{D072A6EC-7F79-47DD-B150-CF99E21BDA8E}"/>
                </a:ext>
              </a:extLst>
            </p:cNvPr>
            <p:cNvGrpSpPr/>
            <p:nvPr/>
          </p:nvGrpSpPr>
          <p:grpSpPr>
            <a:xfrm>
              <a:off x="9717071" y="1137405"/>
              <a:ext cx="2242454" cy="4489652"/>
              <a:chOff x="9927129" y="1292388"/>
              <a:chExt cx="2242454" cy="4489652"/>
            </a:xfrm>
          </p:grpSpPr>
          <p:sp>
            <p:nvSpPr>
              <p:cNvPr id="20" name="Rectángulo 19">
                <a:extLst>
                  <a:ext uri="{FF2B5EF4-FFF2-40B4-BE49-F238E27FC236}">
                    <a16:creationId xmlns:a16="http://schemas.microsoft.com/office/drawing/2014/main" id="{6175913E-5A4E-44C2-8131-A8289EE9F5F2}"/>
                  </a:ext>
                </a:extLst>
              </p:cNvPr>
              <p:cNvSpPr/>
              <p:nvPr/>
            </p:nvSpPr>
            <p:spPr>
              <a:xfrm>
                <a:off x="9927129" y="4581711"/>
                <a:ext cx="2242454"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r>
                  <a:rPr lang="es-EC" dirty="0">
                    <a:solidFill>
                      <a:srgbClr val="131413"/>
                    </a:solidFill>
                    <a:latin typeface="Calibri" panose="020F0502020204030204" pitchFamily="34" charset="0"/>
                  </a:rPr>
                  <a:t>Efecto de BS en el micelio de </a:t>
                </a:r>
                <a:r>
                  <a:rPr lang="es-EC" i="1" dirty="0">
                    <a:solidFill>
                      <a:srgbClr val="131413"/>
                    </a:solidFill>
                    <a:latin typeface="Calibri" panose="020F0502020204030204" pitchFamily="34" charset="0"/>
                  </a:rPr>
                  <a:t>R. </a:t>
                </a:r>
                <a:r>
                  <a:rPr lang="es-EC" i="1" dirty="0" err="1">
                    <a:solidFill>
                      <a:srgbClr val="131413"/>
                    </a:solidFill>
                    <a:latin typeface="Calibri" panose="020F0502020204030204" pitchFamily="34" charset="0"/>
                  </a:rPr>
                  <a:t>solani</a:t>
                </a:r>
                <a:r>
                  <a:rPr lang="es-EC" i="1" dirty="0">
                    <a:solidFill>
                      <a:srgbClr val="131413"/>
                    </a:solidFill>
                    <a:latin typeface="Calibri" panose="020F0502020204030204" pitchFamily="34" charset="0"/>
                  </a:rPr>
                  <a:t>.  </a:t>
                </a:r>
                <a:r>
                  <a:rPr lang="es-EC" dirty="0">
                    <a:solidFill>
                      <a:srgbClr val="131413"/>
                    </a:solidFill>
                    <a:latin typeface="Calibri" panose="020F0502020204030204" pitchFamily="34" charset="0"/>
                  </a:rPr>
                  <a:t>a: control , b: con BS</a:t>
                </a:r>
              </a:p>
              <a:p>
                <a:r>
                  <a:rPr lang="es-EC" sz="1600" dirty="0">
                    <a:solidFill>
                      <a:srgbClr val="131413"/>
                    </a:solidFill>
                    <a:latin typeface="Calibri" panose="020F0502020204030204" pitchFamily="34" charset="0"/>
                  </a:rPr>
                  <a:t>(</a:t>
                </a:r>
                <a:r>
                  <a:rPr lang="es-EC" sz="1600" dirty="0" err="1">
                    <a:solidFill>
                      <a:srgbClr val="131413"/>
                    </a:solidFill>
                    <a:latin typeface="Calibri" panose="020F0502020204030204" pitchFamily="34" charset="0"/>
                  </a:rPr>
                  <a:t>Mnif</a:t>
                </a:r>
                <a:r>
                  <a:rPr lang="es-EC" sz="1600" dirty="0">
                    <a:solidFill>
                      <a:srgbClr val="131413"/>
                    </a:solidFill>
                    <a:latin typeface="Calibri" panose="020F0502020204030204" pitchFamily="34" charset="0"/>
                  </a:rPr>
                  <a:t> et al., 2013)</a:t>
                </a:r>
              </a:p>
            </p:txBody>
          </p:sp>
          <p:pic>
            <p:nvPicPr>
              <p:cNvPr id="22" name="Imagen 21">
                <a:extLst>
                  <a:ext uri="{FF2B5EF4-FFF2-40B4-BE49-F238E27FC236}">
                    <a16:creationId xmlns:a16="http://schemas.microsoft.com/office/drawing/2014/main" id="{B1DB9D59-D2A3-4DD2-8D5A-D4F4A19034C0}"/>
                  </a:ext>
                </a:extLst>
              </p:cNvPr>
              <p:cNvPicPr>
                <a:picLocks noChangeAspect="1"/>
              </p:cNvPicPr>
              <p:nvPr/>
            </p:nvPicPr>
            <p:blipFill rotWithShape="1">
              <a:blip r:embed="rId4"/>
              <a:srcRect t="-241" r="50697"/>
              <a:stretch/>
            </p:blipFill>
            <p:spPr>
              <a:xfrm>
                <a:off x="9928139" y="1292388"/>
                <a:ext cx="2221508" cy="1461078"/>
              </a:xfrm>
              <a:prstGeom prst="rect">
                <a:avLst/>
              </a:prstGeom>
            </p:spPr>
          </p:pic>
          <p:pic>
            <p:nvPicPr>
              <p:cNvPr id="23" name="Imagen 22">
                <a:extLst>
                  <a:ext uri="{FF2B5EF4-FFF2-40B4-BE49-F238E27FC236}">
                    <a16:creationId xmlns:a16="http://schemas.microsoft.com/office/drawing/2014/main" id="{2ACD27C3-02B7-4240-80FE-3FAF642C0674}"/>
                  </a:ext>
                </a:extLst>
              </p:cNvPr>
              <p:cNvPicPr>
                <a:picLocks noChangeAspect="1"/>
              </p:cNvPicPr>
              <p:nvPr/>
            </p:nvPicPr>
            <p:blipFill rotWithShape="1">
              <a:blip r:embed="rId4"/>
              <a:srcRect l="50000" t="-707"/>
              <a:stretch/>
            </p:blipFill>
            <p:spPr>
              <a:xfrm>
                <a:off x="9927129" y="2907528"/>
                <a:ext cx="2242454" cy="1461078"/>
              </a:xfrm>
              <a:prstGeom prst="rect">
                <a:avLst/>
              </a:prstGeom>
            </p:spPr>
          </p:pic>
        </p:grpSp>
        <p:sp>
          <p:nvSpPr>
            <p:cNvPr id="26" name="Rectángulo 25">
              <a:extLst>
                <a:ext uri="{FF2B5EF4-FFF2-40B4-BE49-F238E27FC236}">
                  <a16:creationId xmlns:a16="http://schemas.microsoft.com/office/drawing/2014/main" id="{3D8B5235-40A7-4E9F-91C1-64EED0EAC9AC}"/>
                </a:ext>
              </a:extLst>
            </p:cNvPr>
            <p:cNvSpPr/>
            <p:nvPr/>
          </p:nvSpPr>
          <p:spPr>
            <a:xfrm>
              <a:off x="9607039" y="951205"/>
              <a:ext cx="2462517" cy="4718374"/>
            </a:xfrm>
            <a:prstGeom prst="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grpSp>
      <p:grpSp>
        <p:nvGrpSpPr>
          <p:cNvPr id="38" name="Grupo 37">
            <a:extLst>
              <a:ext uri="{FF2B5EF4-FFF2-40B4-BE49-F238E27FC236}">
                <a16:creationId xmlns:a16="http://schemas.microsoft.com/office/drawing/2014/main" id="{D4F30041-B563-40E7-AE4E-1077447A1745}"/>
              </a:ext>
            </a:extLst>
          </p:cNvPr>
          <p:cNvGrpSpPr/>
          <p:nvPr/>
        </p:nvGrpSpPr>
        <p:grpSpPr>
          <a:xfrm>
            <a:off x="82711" y="951205"/>
            <a:ext cx="9136405" cy="4407530"/>
            <a:chOff x="22417" y="876362"/>
            <a:chExt cx="9136405" cy="4407530"/>
          </a:xfrm>
        </p:grpSpPr>
        <p:pic>
          <p:nvPicPr>
            <p:cNvPr id="19" name="Imagen 18">
              <a:extLst>
                <a:ext uri="{FF2B5EF4-FFF2-40B4-BE49-F238E27FC236}">
                  <a16:creationId xmlns:a16="http://schemas.microsoft.com/office/drawing/2014/main" id="{2667C818-FD8F-4051-A47B-562E2188A86E}"/>
                </a:ext>
              </a:extLst>
            </p:cNvPr>
            <p:cNvPicPr>
              <a:picLocks noChangeAspect="1"/>
            </p:cNvPicPr>
            <p:nvPr/>
          </p:nvPicPr>
          <p:blipFill rotWithShape="1">
            <a:blip r:embed="rId5"/>
            <a:srcRect b="21335"/>
            <a:stretch/>
          </p:blipFill>
          <p:spPr>
            <a:xfrm>
              <a:off x="22417" y="876362"/>
              <a:ext cx="9136405" cy="3813625"/>
            </a:xfrm>
            <a:prstGeom prst="rect">
              <a:avLst/>
            </a:prstGeom>
          </p:spPr>
        </p:pic>
        <p:sp>
          <p:nvSpPr>
            <p:cNvPr id="28" name="CuadroTexto 27">
              <a:extLst>
                <a:ext uri="{FF2B5EF4-FFF2-40B4-BE49-F238E27FC236}">
                  <a16:creationId xmlns:a16="http://schemas.microsoft.com/office/drawing/2014/main" id="{782B9856-CBEC-473C-B950-B5305849D7C0}"/>
                </a:ext>
              </a:extLst>
            </p:cNvPr>
            <p:cNvSpPr txBox="1"/>
            <p:nvPr/>
          </p:nvSpPr>
          <p:spPr>
            <a:xfrm>
              <a:off x="1364959" y="2810592"/>
              <a:ext cx="1403965" cy="1015663"/>
            </a:xfrm>
            <a:prstGeom prst="rect">
              <a:avLst/>
            </a:prstGeom>
            <a:noFill/>
          </p:spPr>
          <p:txBody>
            <a:bodyPr wrap="square" rtlCol="0">
              <a:spAutoFit/>
            </a:bodyPr>
            <a:lstStyle/>
            <a:p>
              <a:r>
                <a:rPr lang="es-EC" sz="1500" dirty="0" err="1">
                  <a:latin typeface="Calibri" panose="020F0502020204030204" pitchFamily="34" charset="0"/>
                </a:rPr>
                <a:t>Antibacterial</a:t>
              </a:r>
              <a:endParaRPr lang="es-EC" sz="1500" dirty="0">
                <a:latin typeface="Calibri" panose="020F0502020204030204" pitchFamily="34" charset="0"/>
              </a:endParaRPr>
            </a:p>
            <a:p>
              <a:r>
                <a:rPr lang="es-EC" sz="1500" dirty="0">
                  <a:latin typeface="Calibri" panose="020F0502020204030204" pitchFamily="34" charset="0"/>
                </a:rPr>
                <a:t>Solubilización y ruptura de membranas </a:t>
              </a:r>
            </a:p>
          </p:txBody>
        </p:sp>
        <p:sp>
          <p:nvSpPr>
            <p:cNvPr id="29" name="CuadroTexto 28">
              <a:extLst>
                <a:ext uri="{FF2B5EF4-FFF2-40B4-BE49-F238E27FC236}">
                  <a16:creationId xmlns:a16="http://schemas.microsoft.com/office/drawing/2014/main" id="{2A6F3399-EEA9-4364-BAAD-5E0534A18940}"/>
                </a:ext>
              </a:extLst>
            </p:cNvPr>
            <p:cNvSpPr txBox="1"/>
            <p:nvPr/>
          </p:nvSpPr>
          <p:spPr>
            <a:xfrm>
              <a:off x="4255717" y="2787521"/>
              <a:ext cx="1673135" cy="784830"/>
            </a:xfrm>
            <a:prstGeom prst="rect">
              <a:avLst/>
            </a:prstGeom>
            <a:noFill/>
          </p:spPr>
          <p:txBody>
            <a:bodyPr wrap="square" rtlCol="0">
              <a:spAutoFit/>
            </a:bodyPr>
            <a:lstStyle/>
            <a:p>
              <a:r>
                <a:rPr lang="es-EC" sz="1500" dirty="0">
                  <a:latin typeface="Calibri" panose="020F0502020204030204" pitchFamily="34" charset="0"/>
                </a:rPr>
                <a:t>Antifúngico</a:t>
              </a:r>
            </a:p>
            <a:p>
              <a:r>
                <a:rPr lang="es-EC" sz="1500" dirty="0">
                  <a:latin typeface="Calibri" panose="020F0502020204030204" pitchFamily="34" charset="0"/>
                </a:rPr>
                <a:t>Poros conductores K</a:t>
              </a:r>
              <a:r>
                <a:rPr lang="es-EC" sz="1500" baseline="30000" dirty="0">
                  <a:latin typeface="Calibri" panose="020F0502020204030204" pitchFamily="34" charset="0"/>
                </a:rPr>
                <a:t>+</a:t>
              </a:r>
              <a:r>
                <a:rPr lang="es-EC" sz="1500" dirty="0">
                  <a:latin typeface="Calibri" panose="020F0502020204030204" pitchFamily="34" charset="0"/>
                </a:rPr>
                <a:t> </a:t>
              </a:r>
              <a:r>
                <a:rPr lang="es-EC" sz="1500" dirty="0" err="1">
                  <a:latin typeface="Calibri" panose="020F0502020204030204" pitchFamily="34" charset="0"/>
                </a:rPr>
                <a:t>fungitóxicos</a:t>
              </a:r>
              <a:endParaRPr lang="es-EC" sz="1500" dirty="0">
                <a:latin typeface="Calibri" panose="020F0502020204030204" pitchFamily="34" charset="0"/>
              </a:endParaRPr>
            </a:p>
          </p:txBody>
        </p:sp>
        <p:sp>
          <p:nvSpPr>
            <p:cNvPr id="30" name="CuadroTexto 29">
              <a:extLst>
                <a:ext uri="{FF2B5EF4-FFF2-40B4-BE49-F238E27FC236}">
                  <a16:creationId xmlns:a16="http://schemas.microsoft.com/office/drawing/2014/main" id="{719A6AC2-7938-4B39-BF28-84076ACF64D9}"/>
                </a:ext>
              </a:extLst>
            </p:cNvPr>
            <p:cNvSpPr txBox="1"/>
            <p:nvPr/>
          </p:nvSpPr>
          <p:spPr>
            <a:xfrm>
              <a:off x="6919395" y="2792513"/>
              <a:ext cx="1673135" cy="1015663"/>
            </a:xfrm>
            <a:prstGeom prst="rect">
              <a:avLst/>
            </a:prstGeom>
            <a:noFill/>
          </p:spPr>
          <p:txBody>
            <a:bodyPr wrap="square" rtlCol="0">
              <a:spAutoFit/>
            </a:bodyPr>
            <a:lstStyle/>
            <a:p>
              <a:r>
                <a:rPr lang="es-EC" sz="1500" dirty="0">
                  <a:latin typeface="Calibri" panose="020F0502020204030204" pitchFamily="34" charset="0"/>
                </a:rPr>
                <a:t>Antifúngico</a:t>
              </a:r>
            </a:p>
            <a:p>
              <a:r>
                <a:rPr lang="es-EC" sz="1500" dirty="0">
                  <a:latin typeface="Calibri" panose="020F0502020204030204" pitchFamily="34" charset="0"/>
                </a:rPr>
                <a:t>Altera la bicapa afectando la permeabilidad </a:t>
              </a:r>
            </a:p>
          </p:txBody>
        </p:sp>
        <p:sp>
          <p:nvSpPr>
            <p:cNvPr id="33" name="Flecha: a la derecha 32">
              <a:extLst>
                <a:ext uri="{FF2B5EF4-FFF2-40B4-BE49-F238E27FC236}">
                  <a16:creationId xmlns:a16="http://schemas.microsoft.com/office/drawing/2014/main" id="{52809E51-A3A1-4F32-BA8C-12756039174F}"/>
                </a:ext>
              </a:extLst>
            </p:cNvPr>
            <p:cNvSpPr/>
            <p:nvPr/>
          </p:nvSpPr>
          <p:spPr>
            <a:xfrm rot="2685938">
              <a:off x="2888238" y="4134714"/>
              <a:ext cx="286160" cy="157817"/>
            </a:xfrm>
            <a:prstGeom prst="rightArrow">
              <a:avLst>
                <a:gd name="adj1" fmla="val 22609"/>
                <a:gd name="adj2" fmla="val 84299"/>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Flecha: a la derecha 33">
              <a:extLst>
                <a:ext uri="{FF2B5EF4-FFF2-40B4-BE49-F238E27FC236}">
                  <a16:creationId xmlns:a16="http://schemas.microsoft.com/office/drawing/2014/main" id="{296912F8-5F86-4D6D-AFA0-FFE28CDE30EB}"/>
                </a:ext>
              </a:extLst>
            </p:cNvPr>
            <p:cNvSpPr/>
            <p:nvPr/>
          </p:nvSpPr>
          <p:spPr>
            <a:xfrm rot="5400000">
              <a:off x="4356704" y="4148418"/>
              <a:ext cx="286160" cy="157817"/>
            </a:xfrm>
            <a:prstGeom prst="rightArrow">
              <a:avLst>
                <a:gd name="adj1" fmla="val 22609"/>
                <a:gd name="adj2" fmla="val 84299"/>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5" name="Flecha: a la derecha 34">
              <a:extLst>
                <a:ext uri="{FF2B5EF4-FFF2-40B4-BE49-F238E27FC236}">
                  <a16:creationId xmlns:a16="http://schemas.microsoft.com/office/drawing/2014/main" id="{1F1E2ED9-26AC-4538-9125-E307BFA0524A}"/>
                </a:ext>
              </a:extLst>
            </p:cNvPr>
            <p:cNvSpPr/>
            <p:nvPr/>
          </p:nvSpPr>
          <p:spPr>
            <a:xfrm rot="7725506">
              <a:off x="5816940" y="4148418"/>
              <a:ext cx="286160" cy="157817"/>
            </a:xfrm>
            <a:prstGeom prst="rightArrow">
              <a:avLst>
                <a:gd name="adj1" fmla="val 22609"/>
                <a:gd name="adj2" fmla="val 84299"/>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Flecha: a la derecha 35">
              <a:extLst>
                <a:ext uri="{FF2B5EF4-FFF2-40B4-BE49-F238E27FC236}">
                  <a16:creationId xmlns:a16="http://schemas.microsoft.com/office/drawing/2014/main" id="{540F6E2A-A4A7-4DF8-BE9D-ACBFBB37954A}"/>
                </a:ext>
              </a:extLst>
            </p:cNvPr>
            <p:cNvSpPr/>
            <p:nvPr/>
          </p:nvSpPr>
          <p:spPr>
            <a:xfrm rot="5400000">
              <a:off x="4356703" y="4785175"/>
              <a:ext cx="286160" cy="157817"/>
            </a:xfrm>
            <a:prstGeom prst="rightArrow">
              <a:avLst>
                <a:gd name="adj1" fmla="val 22609"/>
                <a:gd name="adj2" fmla="val 84299"/>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Rectángulo 36">
              <a:extLst>
                <a:ext uri="{FF2B5EF4-FFF2-40B4-BE49-F238E27FC236}">
                  <a16:creationId xmlns:a16="http://schemas.microsoft.com/office/drawing/2014/main" id="{F1886D88-A151-4123-BB1B-511DD90FB352}"/>
                </a:ext>
              </a:extLst>
            </p:cNvPr>
            <p:cNvSpPr/>
            <p:nvPr/>
          </p:nvSpPr>
          <p:spPr>
            <a:xfrm>
              <a:off x="3686547" y="4914560"/>
              <a:ext cx="1626471" cy="369332"/>
            </a:xfrm>
            <a:prstGeom prst="rect">
              <a:avLst/>
            </a:prstGeom>
          </p:spPr>
          <p:txBody>
            <a:bodyPr wrap="none">
              <a:spAutoFit/>
            </a:bodyPr>
            <a:lstStyle/>
            <a:p>
              <a:r>
                <a:rPr lang="es-EC" dirty="0">
                  <a:latin typeface="Calibri" panose="020F0502020204030204" pitchFamily="34" charset="0"/>
                </a:rPr>
                <a:t>Muerte celular </a:t>
              </a:r>
              <a:endParaRPr lang="es-EC" dirty="0"/>
            </a:p>
          </p:txBody>
        </p:sp>
      </p:grpSp>
      <p:sp>
        <p:nvSpPr>
          <p:cNvPr id="39" name="CuadroTexto 38">
            <a:extLst>
              <a:ext uri="{FF2B5EF4-FFF2-40B4-BE49-F238E27FC236}">
                <a16:creationId xmlns:a16="http://schemas.microsoft.com/office/drawing/2014/main" id="{2A3D9A59-88BD-4670-B1C7-4A36AD0CD41F}"/>
              </a:ext>
            </a:extLst>
          </p:cNvPr>
          <p:cNvSpPr txBox="1"/>
          <p:nvPr/>
        </p:nvSpPr>
        <p:spPr>
          <a:xfrm>
            <a:off x="398206" y="5627057"/>
            <a:ext cx="8254618" cy="369332"/>
          </a:xfrm>
          <a:prstGeom prst="rect">
            <a:avLst/>
          </a:prstGeom>
          <a:noFill/>
        </p:spPr>
        <p:txBody>
          <a:bodyPr wrap="square" rtlCol="0">
            <a:spAutoFit/>
          </a:bodyPr>
          <a:lstStyle/>
          <a:p>
            <a:pPr algn="ctr"/>
            <a:r>
              <a:rPr lang="es-EC" dirty="0">
                <a:latin typeface="Calibri" panose="020F0502020204030204" pitchFamily="34" charset="0"/>
              </a:rPr>
              <a:t>Mecanismo de acción de la </a:t>
            </a:r>
            <a:r>
              <a:rPr lang="es-EC" dirty="0" err="1">
                <a:latin typeface="Calibri" panose="020F0502020204030204" pitchFamily="34" charset="0"/>
              </a:rPr>
              <a:t>Surfactina</a:t>
            </a:r>
            <a:r>
              <a:rPr lang="es-EC" dirty="0">
                <a:latin typeface="Calibri" panose="020F0502020204030204" pitchFamily="34" charset="0"/>
              </a:rPr>
              <a:t>, </a:t>
            </a:r>
            <a:r>
              <a:rPr lang="es-EC" dirty="0" err="1">
                <a:latin typeface="Calibri" panose="020F0502020204030204" pitchFamily="34" charset="0"/>
              </a:rPr>
              <a:t>iturina</a:t>
            </a:r>
            <a:r>
              <a:rPr lang="es-EC" dirty="0">
                <a:latin typeface="Calibri" panose="020F0502020204030204" pitchFamily="34" charset="0"/>
              </a:rPr>
              <a:t> y </a:t>
            </a:r>
            <a:r>
              <a:rPr lang="es-EC" dirty="0" err="1">
                <a:latin typeface="Calibri" panose="020F0502020204030204" pitchFamily="34" charset="0"/>
              </a:rPr>
              <a:t>fengicina</a:t>
            </a:r>
            <a:r>
              <a:rPr lang="es-EC" dirty="0">
                <a:latin typeface="Calibri" panose="020F0502020204030204" pitchFamily="34" charset="0"/>
              </a:rPr>
              <a:t>  </a:t>
            </a:r>
          </a:p>
        </p:txBody>
      </p:sp>
      <p:sp>
        <p:nvSpPr>
          <p:cNvPr id="40" name="Rectángulo 39">
            <a:extLst>
              <a:ext uri="{FF2B5EF4-FFF2-40B4-BE49-F238E27FC236}">
                <a16:creationId xmlns:a16="http://schemas.microsoft.com/office/drawing/2014/main" id="{A9390314-A29C-429A-880B-BA430EEE6DBF}"/>
              </a:ext>
            </a:extLst>
          </p:cNvPr>
          <p:cNvSpPr/>
          <p:nvPr/>
        </p:nvSpPr>
        <p:spPr>
          <a:xfrm>
            <a:off x="2842937" y="5953288"/>
            <a:ext cx="3212546" cy="338554"/>
          </a:xfrm>
          <a:prstGeom prst="rect">
            <a:avLst/>
          </a:prstGeom>
        </p:spPr>
        <p:txBody>
          <a:bodyPr wrap="none">
            <a:spAutoFit/>
          </a:bodyPr>
          <a:lstStyle/>
          <a:p>
            <a:r>
              <a:rPr lang="es-EC" sz="1600" dirty="0">
                <a:solidFill>
                  <a:srgbClr val="131413"/>
                </a:solidFill>
                <a:latin typeface="Calibri" panose="020F0502020204030204" pitchFamily="34" charset="0"/>
              </a:rPr>
              <a:t>Modificado de : (</a:t>
            </a:r>
            <a:r>
              <a:rPr lang="es-EC" sz="1600" dirty="0" err="1">
                <a:solidFill>
                  <a:srgbClr val="131413"/>
                </a:solidFill>
                <a:latin typeface="Calibri" panose="020F0502020204030204" pitchFamily="34" charset="0"/>
              </a:rPr>
              <a:t>Balleza</a:t>
            </a:r>
            <a:r>
              <a:rPr lang="es-EC" sz="1600" dirty="0">
                <a:solidFill>
                  <a:srgbClr val="131413"/>
                </a:solidFill>
                <a:latin typeface="Calibri" panose="020F0502020204030204" pitchFamily="34" charset="0"/>
              </a:rPr>
              <a:t> et al., 2019)</a:t>
            </a:r>
          </a:p>
        </p:txBody>
      </p:sp>
      <p:sp>
        <p:nvSpPr>
          <p:cNvPr id="41" name="Rectángulo: una sola esquina redondeada 40">
            <a:extLst>
              <a:ext uri="{FF2B5EF4-FFF2-40B4-BE49-F238E27FC236}">
                <a16:creationId xmlns:a16="http://schemas.microsoft.com/office/drawing/2014/main" id="{85421F2C-CE48-4C31-A47F-B8D6E2BD6F42}"/>
              </a:ext>
            </a:extLst>
          </p:cNvPr>
          <p:cNvSpPr/>
          <p:nvPr/>
        </p:nvSpPr>
        <p:spPr>
          <a:xfrm>
            <a:off x="736667" y="608862"/>
            <a:ext cx="1580399" cy="622654"/>
          </a:xfrm>
          <a:prstGeom prst="round1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latin typeface="Calibri" panose="020F0502020204030204" pitchFamily="34" charset="0"/>
              </a:rPr>
              <a:t>UFAB19</a:t>
            </a:r>
          </a:p>
          <a:p>
            <a:pPr algn="ctr"/>
            <a:r>
              <a:rPr lang="es-EC" dirty="0">
                <a:solidFill>
                  <a:schemeClr val="tx1"/>
                </a:solidFill>
                <a:latin typeface="Calibri" panose="020F0502020204030204" pitchFamily="34" charset="0"/>
              </a:rPr>
              <a:t>UFAB29</a:t>
            </a:r>
          </a:p>
        </p:txBody>
      </p:sp>
      <p:sp>
        <p:nvSpPr>
          <p:cNvPr id="42" name="Rectángulo: una sola esquina redondeada 41">
            <a:extLst>
              <a:ext uri="{FF2B5EF4-FFF2-40B4-BE49-F238E27FC236}">
                <a16:creationId xmlns:a16="http://schemas.microsoft.com/office/drawing/2014/main" id="{97BD8862-E1A1-43FD-BF88-532E15C1CFA7}"/>
              </a:ext>
            </a:extLst>
          </p:cNvPr>
          <p:cNvSpPr/>
          <p:nvPr/>
        </p:nvSpPr>
        <p:spPr>
          <a:xfrm>
            <a:off x="7732419" y="702973"/>
            <a:ext cx="1274883" cy="622654"/>
          </a:xfrm>
          <a:prstGeom prst="round1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latin typeface="Calibri" panose="020F0502020204030204" pitchFamily="34" charset="0"/>
              </a:rPr>
              <a:t>UFAB25</a:t>
            </a:r>
          </a:p>
        </p:txBody>
      </p:sp>
    </p:spTree>
    <p:extLst>
      <p:ext uri="{BB962C8B-B14F-4D97-AF65-F5344CB8AC3E}">
        <p14:creationId xmlns:p14="http://schemas.microsoft.com/office/powerpoint/2010/main" val="2757938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stinto de 4">
            <a:extLst>
              <a:ext uri="{FF2B5EF4-FFF2-40B4-BE49-F238E27FC236}">
                <a16:creationId xmlns:a16="http://schemas.microsoft.com/office/drawing/2014/main" id="{49DB6E3C-E6E9-48EF-A090-A1F8E32B97C3}"/>
              </a:ext>
            </a:extLst>
          </p:cNvPr>
          <p:cNvSpPr/>
          <p:nvPr/>
        </p:nvSpPr>
        <p:spPr>
          <a:xfrm>
            <a:off x="1132592" y="4681568"/>
            <a:ext cx="636116" cy="527858"/>
          </a:xfrm>
          <a:prstGeom prst="mathNotEqual">
            <a:avLst>
              <a:gd name="adj1" fmla="val 11203"/>
              <a:gd name="adj2" fmla="val 6600000"/>
              <a:gd name="adj3" fmla="val 1505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FF0000"/>
              </a:solidFill>
            </a:endParaRPr>
          </a:p>
        </p:txBody>
      </p:sp>
      <p:pic>
        <p:nvPicPr>
          <p:cNvPr id="6" name="Picture 3" descr="C:\Users\tpaez\Pictures\IMAGENES ESPE\LOGO UNIVERSIDAD FUERZAS ARMADAS.jpg">
            <a:extLst>
              <a:ext uri="{FF2B5EF4-FFF2-40B4-BE49-F238E27FC236}">
                <a16:creationId xmlns:a16="http://schemas.microsoft.com/office/drawing/2014/main" id="{43C41439-B8C4-4578-BF89-D45CBF4AE0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0216" y="5982389"/>
            <a:ext cx="3048000" cy="635021"/>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269E9784-E863-46C0-80A8-EB83A3DD5494}"/>
              </a:ext>
            </a:extLst>
          </p:cNvPr>
          <p:cNvSpPr/>
          <p:nvPr/>
        </p:nvSpPr>
        <p:spPr>
          <a:xfrm>
            <a:off x="1248165" y="5581606"/>
            <a:ext cx="3396654" cy="369332"/>
          </a:xfrm>
          <a:prstGeom prst="rect">
            <a:avLst/>
          </a:prstGeom>
        </p:spPr>
        <p:txBody>
          <a:bodyPr wrap="square">
            <a:spAutoFit/>
          </a:bodyPr>
          <a:lstStyle/>
          <a:p>
            <a:r>
              <a:rPr lang="es-EC" dirty="0">
                <a:latin typeface="Calibri" panose="020F0502020204030204" pitchFamily="34" charset="0"/>
              </a:rPr>
              <a:t>El perfil (concentración y/o tipo) </a:t>
            </a:r>
          </a:p>
        </p:txBody>
      </p:sp>
      <p:sp>
        <p:nvSpPr>
          <p:cNvPr id="10" name="Rectángulo 9">
            <a:extLst>
              <a:ext uri="{FF2B5EF4-FFF2-40B4-BE49-F238E27FC236}">
                <a16:creationId xmlns:a16="http://schemas.microsoft.com/office/drawing/2014/main" id="{95D186AF-0B6A-4A90-9AED-BDFCFFB7C383}"/>
              </a:ext>
            </a:extLst>
          </p:cNvPr>
          <p:cNvSpPr/>
          <p:nvPr/>
        </p:nvSpPr>
        <p:spPr>
          <a:xfrm>
            <a:off x="1610550" y="4694512"/>
            <a:ext cx="3396654" cy="646331"/>
          </a:xfrm>
          <a:prstGeom prst="rect">
            <a:avLst/>
          </a:prstGeom>
        </p:spPr>
        <p:txBody>
          <a:bodyPr wrap="square">
            <a:spAutoFit/>
          </a:bodyPr>
          <a:lstStyle/>
          <a:p>
            <a:pPr algn="ctr"/>
            <a:r>
              <a:rPr lang="es-EC" dirty="0">
                <a:latin typeface="Calibri" panose="020F0502020204030204" pitchFamily="34" charset="0"/>
              </a:rPr>
              <a:t>Influencia de las condiciones de cultivo </a:t>
            </a:r>
          </a:p>
        </p:txBody>
      </p:sp>
      <p:grpSp>
        <p:nvGrpSpPr>
          <p:cNvPr id="26" name="Grupo 25">
            <a:extLst>
              <a:ext uri="{FF2B5EF4-FFF2-40B4-BE49-F238E27FC236}">
                <a16:creationId xmlns:a16="http://schemas.microsoft.com/office/drawing/2014/main" id="{DD0A2841-3BEA-4B48-839A-B6B3136BBA18}"/>
              </a:ext>
            </a:extLst>
          </p:cNvPr>
          <p:cNvGrpSpPr/>
          <p:nvPr/>
        </p:nvGrpSpPr>
        <p:grpSpPr>
          <a:xfrm>
            <a:off x="6096000" y="240591"/>
            <a:ext cx="4549646" cy="3494467"/>
            <a:chOff x="4859112" y="736198"/>
            <a:chExt cx="4549646" cy="3494467"/>
          </a:xfrm>
        </p:grpSpPr>
        <p:pic>
          <p:nvPicPr>
            <p:cNvPr id="24" name="Imagen 23">
              <a:extLst>
                <a:ext uri="{FF2B5EF4-FFF2-40B4-BE49-F238E27FC236}">
                  <a16:creationId xmlns:a16="http://schemas.microsoft.com/office/drawing/2014/main" id="{D1DC602A-B69D-490D-BEFA-4F36ED78B09B}"/>
                </a:ext>
              </a:extLst>
            </p:cNvPr>
            <p:cNvPicPr/>
            <p:nvPr/>
          </p:nvPicPr>
          <p:blipFill rotWithShape="1">
            <a:blip r:embed="rId4">
              <a:extLst>
                <a:ext uri="{28A0092B-C50C-407E-A947-70E740481C1C}">
                  <a14:useLocalDpi xmlns:a14="http://schemas.microsoft.com/office/drawing/2010/main" val="0"/>
                </a:ext>
              </a:extLst>
            </a:blip>
            <a:srcRect l="3359" t="4058" r="5105"/>
            <a:stretch/>
          </p:blipFill>
          <p:spPr bwMode="auto">
            <a:xfrm>
              <a:off x="4859112" y="736198"/>
              <a:ext cx="4549646" cy="3494467"/>
            </a:xfrm>
            <a:prstGeom prst="rect">
              <a:avLst/>
            </a:prstGeom>
            <a:ln w="3175">
              <a:solidFill>
                <a:schemeClr val="tx1"/>
              </a:solidFill>
            </a:ln>
            <a:extLst>
              <a:ext uri="{53640926-AAD7-44D8-BBD7-CCE9431645EC}">
                <a14:shadowObscured xmlns:a14="http://schemas.microsoft.com/office/drawing/2010/main"/>
              </a:ext>
            </a:extLst>
          </p:spPr>
        </p:pic>
        <p:sp>
          <p:nvSpPr>
            <p:cNvPr id="25" name="Cuadro de texto 111">
              <a:extLst>
                <a:ext uri="{FF2B5EF4-FFF2-40B4-BE49-F238E27FC236}">
                  <a16:creationId xmlns:a16="http://schemas.microsoft.com/office/drawing/2014/main" id="{D237B1C0-D707-4086-8629-E73C4A1367B3}"/>
                </a:ext>
              </a:extLst>
            </p:cNvPr>
            <p:cNvSpPr txBox="1"/>
            <p:nvPr/>
          </p:nvSpPr>
          <p:spPr>
            <a:xfrm>
              <a:off x="7384582" y="932872"/>
              <a:ext cx="1622720" cy="279268"/>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200" i="1" dirty="0">
                  <a:latin typeface="Times New Roman" panose="02020603050405020304" pitchFamily="18" charset="0"/>
                  <a:ea typeface="Calibri" panose="020F0502020204030204" pitchFamily="34" charset="0"/>
                  <a:cs typeface="Times New Roman" panose="02020603050405020304" pitchFamily="18" charset="0"/>
                </a:rPr>
                <a:t>R. </a:t>
              </a:r>
              <a:r>
                <a:rPr lang="en-US" sz="1200" i="1" dirty="0" err="1">
                  <a:latin typeface="Times New Roman" panose="02020603050405020304" pitchFamily="18" charset="0"/>
                  <a:ea typeface="Calibri" panose="020F0502020204030204" pitchFamily="34" charset="0"/>
                  <a:cs typeface="Times New Roman" panose="02020603050405020304" pitchFamily="18" charset="0"/>
                </a:rPr>
                <a:t>solani</a:t>
              </a:r>
              <a:r>
                <a:rPr lang="en-US" sz="1200" i="1" dirty="0">
                  <a:latin typeface="Times New Roman" panose="02020603050405020304" pitchFamily="18" charset="0"/>
                  <a:ea typeface="Calibri" panose="020F0502020204030204" pitchFamily="34" charset="0"/>
                  <a:cs typeface="Times New Roman" panose="02020603050405020304" pitchFamily="18" charset="0"/>
                </a:rPr>
                <a:t> </a:t>
              </a: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vs. BS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7" name="Rectángulo 26">
            <a:extLst>
              <a:ext uri="{FF2B5EF4-FFF2-40B4-BE49-F238E27FC236}">
                <a16:creationId xmlns:a16="http://schemas.microsoft.com/office/drawing/2014/main" id="{8737866C-60A3-41CF-BF2A-155FCD3B4E2F}"/>
              </a:ext>
            </a:extLst>
          </p:cNvPr>
          <p:cNvSpPr/>
          <p:nvPr/>
        </p:nvSpPr>
        <p:spPr>
          <a:xfrm>
            <a:off x="6133032" y="4624150"/>
            <a:ext cx="2828323" cy="1477328"/>
          </a:xfrm>
          <a:prstGeom prst="rect">
            <a:avLst/>
          </a:prstGeom>
        </p:spPr>
        <p:txBody>
          <a:bodyPr wrap="square">
            <a:spAutoFit/>
          </a:bodyPr>
          <a:lstStyle/>
          <a:p>
            <a:r>
              <a:rPr lang="es-EC" dirty="0">
                <a:latin typeface="Calibri" panose="020F0502020204030204" pitchFamily="34" charset="0"/>
                <a:ea typeface="Calibri" panose="020F0502020204030204" pitchFamily="34" charset="0"/>
              </a:rPr>
              <a:t>Fuente de carbono</a:t>
            </a:r>
          </a:p>
          <a:p>
            <a:r>
              <a:rPr lang="es-EC" dirty="0">
                <a:latin typeface="Calibri" panose="020F0502020204030204" pitchFamily="34" charset="0"/>
                <a:ea typeface="Calibri" panose="020F0502020204030204" pitchFamily="34" charset="0"/>
              </a:rPr>
              <a:t>Concentración de sales </a:t>
            </a:r>
          </a:p>
          <a:p>
            <a:r>
              <a:rPr lang="es-EC" dirty="0">
                <a:latin typeface="Calibri" panose="020F0502020204030204" pitchFamily="34" charset="0"/>
                <a:ea typeface="Calibri" panose="020F0502020204030204" pitchFamily="34" charset="0"/>
              </a:rPr>
              <a:t>Temperatura</a:t>
            </a:r>
          </a:p>
          <a:p>
            <a:r>
              <a:rPr lang="es-EC" dirty="0">
                <a:latin typeface="Calibri" panose="020F0502020204030204" pitchFamily="34" charset="0"/>
                <a:ea typeface="Calibri" panose="020F0502020204030204" pitchFamily="34" charset="0"/>
              </a:rPr>
              <a:t>Agitación </a:t>
            </a:r>
          </a:p>
          <a:p>
            <a:r>
              <a:rPr lang="es-EC" dirty="0">
                <a:latin typeface="Calibri" panose="020F0502020204030204" pitchFamily="34" charset="0"/>
                <a:ea typeface="Calibri" panose="020F0502020204030204" pitchFamily="34" charset="0"/>
              </a:rPr>
              <a:t>Disponibilidad de oxígeno</a:t>
            </a:r>
            <a:endParaRPr lang="es-EC" dirty="0">
              <a:latin typeface="Calibri" panose="020F0502020204030204" pitchFamily="34" charset="0"/>
            </a:endParaRPr>
          </a:p>
        </p:txBody>
      </p:sp>
      <p:sp>
        <p:nvSpPr>
          <p:cNvPr id="29" name="Flecha: circular 28">
            <a:extLst>
              <a:ext uri="{FF2B5EF4-FFF2-40B4-BE49-F238E27FC236}">
                <a16:creationId xmlns:a16="http://schemas.microsoft.com/office/drawing/2014/main" id="{FC78532D-A238-4B9B-9FC7-465A8F85DC07}"/>
              </a:ext>
            </a:extLst>
          </p:cNvPr>
          <p:cNvSpPr/>
          <p:nvPr/>
        </p:nvSpPr>
        <p:spPr>
          <a:xfrm rot="6220928">
            <a:off x="4286110" y="4552933"/>
            <a:ext cx="1117204" cy="1477328"/>
          </a:xfrm>
          <a:prstGeom prst="circularArrow">
            <a:avLst>
              <a:gd name="adj1" fmla="val 7947"/>
              <a:gd name="adj2" fmla="val 1364489"/>
              <a:gd name="adj3" fmla="val 20014448"/>
              <a:gd name="adj4" fmla="val 11375480"/>
              <a:gd name="adj5" fmla="val 13589"/>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30" name="Abrir llave 29">
            <a:extLst>
              <a:ext uri="{FF2B5EF4-FFF2-40B4-BE49-F238E27FC236}">
                <a16:creationId xmlns:a16="http://schemas.microsoft.com/office/drawing/2014/main" id="{EAEA2AF5-C13E-4E26-9890-455D694F557D}"/>
              </a:ext>
            </a:extLst>
          </p:cNvPr>
          <p:cNvSpPr/>
          <p:nvPr/>
        </p:nvSpPr>
        <p:spPr>
          <a:xfrm>
            <a:off x="5738871" y="4624150"/>
            <a:ext cx="488576" cy="1433386"/>
          </a:xfrm>
          <a:prstGeom prst="leftBrace">
            <a:avLst>
              <a:gd name="adj1" fmla="val 28116"/>
              <a:gd name="adj2" fmla="val 50000"/>
            </a:avLst>
          </a:prstGeom>
          <a:ln>
            <a:solidFill>
              <a:srgbClr val="0066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pic>
        <p:nvPicPr>
          <p:cNvPr id="32" name="Imagen 31">
            <a:extLst>
              <a:ext uri="{FF2B5EF4-FFF2-40B4-BE49-F238E27FC236}">
                <a16:creationId xmlns:a16="http://schemas.microsoft.com/office/drawing/2014/main" id="{3F1EB00F-00E6-4970-92EF-342EA6A625F4}"/>
              </a:ext>
            </a:extLst>
          </p:cNvPr>
          <p:cNvPicPr/>
          <p:nvPr/>
        </p:nvPicPr>
        <p:blipFill rotWithShape="1">
          <a:blip r:embed="rId5"/>
          <a:srcRect t="8724" r="-1926"/>
          <a:stretch/>
        </p:blipFill>
        <p:spPr bwMode="auto">
          <a:xfrm>
            <a:off x="1450650" y="303981"/>
            <a:ext cx="4243894" cy="3494467"/>
          </a:xfrm>
          <a:prstGeom prst="rect">
            <a:avLst/>
          </a:prstGeom>
          <a:ln w="3175">
            <a:solidFill>
              <a:schemeClr val="tx1"/>
            </a:solidFill>
          </a:ln>
          <a:extLst>
            <a:ext uri="{53640926-AAD7-44D8-BBD7-CCE9431645EC}">
              <a14:shadowObscured xmlns:a14="http://schemas.microsoft.com/office/drawing/2010/main"/>
            </a:ext>
          </a:extLst>
        </p:spPr>
      </p:pic>
      <p:sp>
        <p:nvSpPr>
          <p:cNvPr id="34" name="CuadroTexto 33">
            <a:extLst>
              <a:ext uri="{FF2B5EF4-FFF2-40B4-BE49-F238E27FC236}">
                <a16:creationId xmlns:a16="http://schemas.microsoft.com/office/drawing/2014/main" id="{3E2C3BC0-538A-4D53-B88C-3DFE1F6F4802}"/>
              </a:ext>
            </a:extLst>
          </p:cNvPr>
          <p:cNvSpPr txBox="1"/>
          <p:nvPr/>
        </p:nvSpPr>
        <p:spPr>
          <a:xfrm>
            <a:off x="1414526" y="3816524"/>
            <a:ext cx="4280018" cy="646331"/>
          </a:xfrm>
          <a:prstGeom prst="rect">
            <a:avLst/>
          </a:prstGeom>
          <a:noFill/>
        </p:spPr>
        <p:txBody>
          <a:bodyPr wrap="square" rtlCol="0">
            <a:spAutoFit/>
          </a:bodyPr>
          <a:lstStyle/>
          <a:p>
            <a:r>
              <a:rPr lang="es-EC" dirty="0">
                <a:latin typeface="Calibri" panose="020F0502020204030204" pitchFamily="34" charset="0"/>
              </a:rPr>
              <a:t>Resultados de la prueba de dispersión de crudo </a:t>
            </a:r>
          </a:p>
        </p:txBody>
      </p:sp>
      <p:sp>
        <p:nvSpPr>
          <p:cNvPr id="35" name="CuadroTexto 34">
            <a:extLst>
              <a:ext uri="{FF2B5EF4-FFF2-40B4-BE49-F238E27FC236}">
                <a16:creationId xmlns:a16="http://schemas.microsoft.com/office/drawing/2014/main" id="{0DEB726B-7DFC-472A-9158-692ABBC379AE}"/>
              </a:ext>
            </a:extLst>
          </p:cNvPr>
          <p:cNvSpPr txBox="1"/>
          <p:nvPr/>
        </p:nvSpPr>
        <p:spPr>
          <a:xfrm>
            <a:off x="6133032" y="3723669"/>
            <a:ext cx="4549645" cy="646331"/>
          </a:xfrm>
          <a:prstGeom prst="rect">
            <a:avLst/>
          </a:prstGeom>
          <a:noFill/>
        </p:spPr>
        <p:txBody>
          <a:bodyPr wrap="square" rtlCol="0">
            <a:spAutoFit/>
          </a:bodyPr>
          <a:lstStyle/>
          <a:p>
            <a:r>
              <a:rPr lang="es-EC" dirty="0">
                <a:latin typeface="Calibri" panose="020F0502020204030204" pitchFamily="34" charset="0"/>
              </a:rPr>
              <a:t>Resultados de la inhibición de crecimiento micelial </a:t>
            </a:r>
          </a:p>
        </p:txBody>
      </p:sp>
    </p:spTree>
    <p:extLst>
      <p:ext uri="{BB962C8B-B14F-4D97-AF65-F5344CB8AC3E}">
        <p14:creationId xmlns:p14="http://schemas.microsoft.com/office/powerpoint/2010/main" val="3327844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80D1134-B886-4EA3-9099-3A91EBE9E2EC}"/>
              </a:ext>
            </a:extLst>
          </p:cNvPr>
          <p:cNvPicPr>
            <a:picLocks noChangeAspect="1"/>
          </p:cNvPicPr>
          <p:nvPr/>
        </p:nvPicPr>
        <p:blipFill>
          <a:blip r:embed="rId3"/>
          <a:stretch>
            <a:fillRect/>
          </a:stretch>
        </p:blipFill>
        <p:spPr>
          <a:xfrm>
            <a:off x="0" y="1617880"/>
            <a:ext cx="4622344" cy="3622237"/>
          </a:xfrm>
          <a:prstGeom prst="rect">
            <a:avLst/>
          </a:prstGeom>
        </p:spPr>
      </p:pic>
      <p:pic>
        <p:nvPicPr>
          <p:cNvPr id="8" name="Imagen 7">
            <a:extLst>
              <a:ext uri="{FF2B5EF4-FFF2-40B4-BE49-F238E27FC236}">
                <a16:creationId xmlns:a16="http://schemas.microsoft.com/office/drawing/2014/main" id="{EC477B32-4C53-46E4-BB89-DC9630F9A115}"/>
              </a:ext>
            </a:extLst>
          </p:cNvPr>
          <p:cNvPicPr>
            <a:picLocks noChangeAspect="1"/>
          </p:cNvPicPr>
          <p:nvPr/>
        </p:nvPicPr>
        <p:blipFill>
          <a:blip r:embed="rId4"/>
          <a:stretch>
            <a:fillRect/>
          </a:stretch>
        </p:blipFill>
        <p:spPr>
          <a:xfrm>
            <a:off x="5067883" y="1661738"/>
            <a:ext cx="4193930" cy="3748199"/>
          </a:xfrm>
          <a:prstGeom prst="rect">
            <a:avLst/>
          </a:prstGeom>
        </p:spPr>
      </p:pic>
      <p:pic>
        <p:nvPicPr>
          <p:cNvPr id="10" name="Imagen 9">
            <a:extLst>
              <a:ext uri="{FF2B5EF4-FFF2-40B4-BE49-F238E27FC236}">
                <a16:creationId xmlns:a16="http://schemas.microsoft.com/office/drawing/2014/main" id="{19F5DBAA-A21E-43AD-B673-4A1212426E96}"/>
              </a:ext>
            </a:extLst>
          </p:cNvPr>
          <p:cNvPicPr>
            <a:picLocks noChangeAspect="1"/>
          </p:cNvPicPr>
          <p:nvPr/>
        </p:nvPicPr>
        <p:blipFill>
          <a:blip r:embed="rId5"/>
          <a:stretch>
            <a:fillRect/>
          </a:stretch>
        </p:blipFill>
        <p:spPr>
          <a:xfrm>
            <a:off x="9074035" y="1786134"/>
            <a:ext cx="3046415" cy="1551641"/>
          </a:xfrm>
          <a:prstGeom prst="rect">
            <a:avLst/>
          </a:prstGeom>
        </p:spPr>
      </p:pic>
      <p:sp>
        <p:nvSpPr>
          <p:cNvPr id="11" name="Flecha: hacia abajo 10">
            <a:extLst>
              <a:ext uri="{FF2B5EF4-FFF2-40B4-BE49-F238E27FC236}">
                <a16:creationId xmlns:a16="http://schemas.microsoft.com/office/drawing/2014/main" id="{2430F7AD-BEDC-46D4-A7C1-20C5890D1C60}"/>
              </a:ext>
            </a:extLst>
          </p:cNvPr>
          <p:cNvSpPr/>
          <p:nvPr/>
        </p:nvSpPr>
        <p:spPr>
          <a:xfrm>
            <a:off x="10409463" y="3373981"/>
            <a:ext cx="375557" cy="459721"/>
          </a:xfrm>
          <a:prstGeom prst="downArrow">
            <a:avLst/>
          </a:prstGeom>
          <a:solidFill>
            <a:schemeClr val="accent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sp>
        <p:nvSpPr>
          <p:cNvPr id="12" name="Rectángulo 11">
            <a:extLst>
              <a:ext uri="{FF2B5EF4-FFF2-40B4-BE49-F238E27FC236}">
                <a16:creationId xmlns:a16="http://schemas.microsoft.com/office/drawing/2014/main" id="{63E8D561-812B-4652-B56A-01187D4F78AF}"/>
              </a:ext>
            </a:extLst>
          </p:cNvPr>
          <p:cNvSpPr/>
          <p:nvPr/>
        </p:nvSpPr>
        <p:spPr>
          <a:xfrm>
            <a:off x="9622080" y="3921070"/>
            <a:ext cx="1892300" cy="1168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solidFill>
                  <a:schemeClr val="tx1"/>
                </a:solidFill>
                <a:latin typeface="Calibri" panose="020F0502020204030204" pitchFamily="34" charset="0"/>
              </a:rPr>
              <a:t>Capacitación uso pesticidas </a:t>
            </a:r>
          </a:p>
        </p:txBody>
      </p:sp>
      <p:pic>
        <p:nvPicPr>
          <p:cNvPr id="13" name="Picture 3" descr="C:\Users\tpaez\Pictures\IMAGENES ESPE\LOGO UNIVERSIDAD FUERZAS ARMADAS.jpg">
            <a:extLst>
              <a:ext uri="{FF2B5EF4-FFF2-40B4-BE49-F238E27FC236}">
                <a16:creationId xmlns:a16="http://schemas.microsoft.com/office/drawing/2014/main" id="{F5F26A0F-8379-4221-AF92-52610235CB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8534" y="5887219"/>
            <a:ext cx="3020129" cy="720080"/>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13">
            <a:extLst>
              <a:ext uri="{FF2B5EF4-FFF2-40B4-BE49-F238E27FC236}">
                <a16:creationId xmlns:a16="http://schemas.microsoft.com/office/drawing/2014/main" id="{0E177613-1B16-447A-8DEF-DA0741E939C3}"/>
              </a:ext>
            </a:extLst>
          </p:cNvPr>
          <p:cNvSpPr/>
          <p:nvPr/>
        </p:nvSpPr>
        <p:spPr>
          <a:xfrm>
            <a:off x="1811167" y="3535837"/>
            <a:ext cx="1000010" cy="7704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a:solidFill>
                  <a:schemeClr val="accent6"/>
                </a:solidFill>
              </a:rPr>
              <a:t>19 %</a:t>
            </a:r>
          </a:p>
        </p:txBody>
      </p:sp>
      <p:sp>
        <p:nvSpPr>
          <p:cNvPr id="15" name="Rectángulo: esquinas redondeadas 14">
            <a:extLst>
              <a:ext uri="{FF2B5EF4-FFF2-40B4-BE49-F238E27FC236}">
                <a16:creationId xmlns:a16="http://schemas.microsoft.com/office/drawing/2014/main" id="{0DC691C2-B293-4FF0-8D3C-AF2D31BC3C12}"/>
              </a:ext>
            </a:extLst>
          </p:cNvPr>
          <p:cNvSpPr/>
          <p:nvPr/>
        </p:nvSpPr>
        <p:spPr>
          <a:xfrm>
            <a:off x="163337" y="119818"/>
            <a:ext cx="5514981" cy="582941"/>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s-EC" sz="3200" dirty="0">
                <a:latin typeface="Calibri" panose="020F0502020204030204" pitchFamily="34" charset="0"/>
              </a:rPr>
              <a:t>Uso de pesticidas en el Ecuador  </a:t>
            </a:r>
          </a:p>
        </p:txBody>
      </p:sp>
      <p:sp>
        <p:nvSpPr>
          <p:cNvPr id="3" name="Rectángulo 2">
            <a:extLst>
              <a:ext uri="{FF2B5EF4-FFF2-40B4-BE49-F238E27FC236}">
                <a16:creationId xmlns:a16="http://schemas.microsoft.com/office/drawing/2014/main" id="{823211B3-75C4-46FD-B711-0B122F3E6C23}"/>
              </a:ext>
            </a:extLst>
          </p:cNvPr>
          <p:cNvSpPr/>
          <p:nvPr/>
        </p:nvSpPr>
        <p:spPr>
          <a:xfrm>
            <a:off x="163337" y="5768394"/>
            <a:ext cx="1643399" cy="338554"/>
          </a:xfrm>
          <a:prstGeom prst="rect">
            <a:avLst/>
          </a:prstGeom>
        </p:spPr>
        <p:txBody>
          <a:bodyPr wrap="none">
            <a:spAutoFit/>
          </a:bodyPr>
          <a:lstStyle/>
          <a:p>
            <a:r>
              <a:rPr lang="es-EC" sz="1600" dirty="0"/>
              <a:t>(Hidalgo, 2017) </a:t>
            </a:r>
          </a:p>
        </p:txBody>
      </p:sp>
    </p:spTree>
    <p:extLst>
      <p:ext uri="{BB962C8B-B14F-4D97-AF65-F5344CB8AC3E}">
        <p14:creationId xmlns:p14="http://schemas.microsoft.com/office/powerpoint/2010/main" val="263776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59555" y="920621"/>
            <a:ext cx="11472889" cy="5016758"/>
          </a:xfrm>
          <a:prstGeom prst="rect">
            <a:avLst/>
          </a:prstGeom>
          <a:ln w="19050">
            <a:solidFill>
              <a:srgbClr val="006600"/>
            </a:solidFill>
          </a:ln>
        </p:spPr>
        <p:txBody>
          <a:bodyPr wrap="square">
            <a:spAutoFit/>
          </a:bodyPr>
          <a:lstStyle/>
          <a:p>
            <a:pPr marL="285750" indent="-285750" algn="just">
              <a:buFont typeface="Arial" panose="020B0604020202020204" pitchFamily="34" charset="0"/>
              <a:buChar char="•"/>
            </a:pPr>
            <a:r>
              <a:rPr lang="es-EC" sz="2000" dirty="0">
                <a:latin typeface="Calibri" panose="020F0502020204030204" pitchFamily="34" charset="0"/>
              </a:rPr>
              <a:t>La cepa UFAB25 de </a:t>
            </a:r>
            <a:r>
              <a:rPr lang="es-EC" sz="2000" i="1" dirty="0" err="1">
                <a:latin typeface="Calibri" panose="020F0502020204030204" pitchFamily="34" charset="0"/>
              </a:rPr>
              <a:t>Bacillus</a:t>
            </a:r>
            <a:r>
              <a:rPr lang="es-EC" sz="2000" i="1" dirty="0">
                <a:latin typeface="Calibri" panose="020F0502020204030204" pitchFamily="34" charset="0"/>
              </a:rPr>
              <a:t> </a:t>
            </a:r>
            <a:r>
              <a:rPr lang="es-EC" sz="2000" i="1" dirty="0" err="1">
                <a:latin typeface="Calibri" panose="020F0502020204030204" pitchFamily="34" charset="0"/>
              </a:rPr>
              <a:t>subtilis</a:t>
            </a:r>
            <a:r>
              <a:rPr lang="es-EC" sz="2000" dirty="0">
                <a:latin typeface="Calibri" panose="020F0502020204030204" pitchFamily="34" charset="0"/>
              </a:rPr>
              <a:t> presentó los genes </a:t>
            </a:r>
            <a:r>
              <a:rPr lang="es-EC" sz="2000" dirty="0" err="1">
                <a:latin typeface="Calibri" panose="020F0502020204030204" pitchFamily="34" charset="0"/>
              </a:rPr>
              <a:t>sfp</a:t>
            </a:r>
            <a:r>
              <a:rPr lang="es-EC" sz="2000" dirty="0">
                <a:latin typeface="Calibri" panose="020F0502020204030204" pitchFamily="34" charset="0"/>
              </a:rPr>
              <a:t> y </a:t>
            </a:r>
            <a:r>
              <a:rPr lang="es-EC" sz="2000" dirty="0" err="1">
                <a:latin typeface="Calibri" panose="020F0502020204030204" pitchFamily="34" charset="0"/>
              </a:rPr>
              <a:t>srf</a:t>
            </a:r>
            <a:r>
              <a:rPr lang="es-EC" sz="2000" dirty="0">
                <a:latin typeface="Calibri" panose="020F0502020204030204" pitchFamily="34" charset="0"/>
              </a:rPr>
              <a:t>-AA involucrados en la producción de </a:t>
            </a:r>
            <a:r>
              <a:rPr lang="es-EC" sz="2000" dirty="0" err="1">
                <a:latin typeface="Calibri" panose="020F0502020204030204" pitchFamily="34" charset="0"/>
              </a:rPr>
              <a:t>surfactina</a:t>
            </a:r>
            <a:r>
              <a:rPr lang="es-EC" sz="2000" dirty="0">
                <a:latin typeface="Calibri" panose="020F0502020204030204" pitchFamily="34" charset="0"/>
              </a:rPr>
              <a:t>, así como el gen </a:t>
            </a:r>
            <a:r>
              <a:rPr lang="es-EC" sz="2000" dirty="0" err="1">
                <a:latin typeface="Calibri" panose="020F0502020204030204" pitchFamily="34" charset="0"/>
              </a:rPr>
              <a:t>fenB</a:t>
            </a:r>
            <a:r>
              <a:rPr lang="es-EC" sz="2000" dirty="0">
                <a:latin typeface="Calibri" panose="020F0502020204030204" pitchFamily="34" charset="0"/>
              </a:rPr>
              <a:t> de </a:t>
            </a:r>
            <a:r>
              <a:rPr lang="es-EC" sz="2000" dirty="0" err="1">
                <a:latin typeface="Calibri" panose="020F0502020204030204" pitchFamily="34" charset="0"/>
              </a:rPr>
              <a:t>fengicina</a:t>
            </a:r>
            <a:r>
              <a:rPr lang="es-EC" sz="2000" dirty="0">
                <a:latin typeface="Calibri" panose="020F0502020204030204" pitchFamily="34" charset="0"/>
              </a:rPr>
              <a:t>. </a:t>
            </a:r>
          </a:p>
          <a:p>
            <a:pPr marL="285750" indent="-285750" algn="just">
              <a:buFont typeface="Arial" panose="020B0604020202020204" pitchFamily="34" charset="0"/>
              <a:buChar char="•"/>
            </a:pPr>
            <a:endParaRPr lang="es-EC" sz="2000" dirty="0">
              <a:latin typeface="Calibri" panose="020F0502020204030204" pitchFamily="34" charset="0"/>
            </a:endParaRPr>
          </a:p>
          <a:p>
            <a:pPr marL="285750" indent="-285750" algn="just">
              <a:buFont typeface="Arial" panose="020B0604020202020204" pitchFamily="34" charset="0"/>
              <a:buChar char="•"/>
            </a:pPr>
            <a:r>
              <a:rPr lang="es-EC" sz="2000" dirty="0">
                <a:latin typeface="Calibri" panose="020F0502020204030204" pitchFamily="34" charset="0"/>
              </a:rPr>
              <a:t>La cepa UFAB29 de </a:t>
            </a:r>
            <a:r>
              <a:rPr lang="es-EC" sz="2000" i="1" dirty="0" err="1">
                <a:latin typeface="Calibri" panose="020F0502020204030204" pitchFamily="34" charset="0"/>
              </a:rPr>
              <a:t>Bacillus</a:t>
            </a:r>
            <a:r>
              <a:rPr lang="es-EC" sz="2000" i="1" dirty="0">
                <a:latin typeface="Calibri" panose="020F0502020204030204" pitchFamily="34" charset="0"/>
              </a:rPr>
              <a:t> </a:t>
            </a:r>
            <a:r>
              <a:rPr lang="es-EC" sz="2000" i="1" dirty="0" err="1">
                <a:latin typeface="Calibri" panose="020F0502020204030204" pitchFamily="34" charset="0"/>
              </a:rPr>
              <a:t>subtilis</a:t>
            </a:r>
            <a:r>
              <a:rPr lang="es-EC" sz="2000" dirty="0">
                <a:latin typeface="Calibri" panose="020F0502020204030204" pitchFamily="34" charset="0"/>
              </a:rPr>
              <a:t> resultó positiva para los genes </a:t>
            </a:r>
            <a:r>
              <a:rPr lang="es-EC" sz="2000" dirty="0" err="1">
                <a:latin typeface="Calibri" panose="020F0502020204030204" pitchFamily="34" charset="0"/>
              </a:rPr>
              <a:t>sfp</a:t>
            </a:r>
            <a:r>
              <a:rPr lang="es-EC" sz="2000" dirty="0">
                <a:latin typeface="Calibri" panose="020F0502020204030204" pitchFamily="34" charset="0"/>
              </a:rPr>
              <a:t> y </a:t>
            </a:r>
            <a:r>
              <a:rPr lang="es-EC" sz="2000" dirty="0" err="1">
                <a:latin typeface="Calibri" panose="020F0502020204030204" pitchFamily="34" charset="0"/>
              </a:rPr>
              <a:t>srf</a:t>
            </a:r>
            <a:r>
              <a:rPr lang="es-EC" sz="2000" dirty="0">
                <a:latin typeface="Calibri" panose="020F0502020204030204" pitchFamily="34" charset="0"/>
              </a:rPr>
              <a:t>-AA implicados en la biosíntesis de </a:t>
            </a:r>
            <a:r>
              <a:rPr lang="es-EC" sz="2000" dirty="0" err="1">
                <a:latin typeface="Calibri" panose="020F0502020204030204" pitchFamily="34" charset="0"/>
              </a:rPr>
              <a:t>surfactina</a:t>
            </a:r>
            <a:r>
              <a:rPr lang="es-EC" sz="2000" dirty="0">
                <a:latin typeface="Calibri" panose="020F0502020204030204" pitchFamily="34" charset="0"/>
              </a:rPr>
              <a:t>. </a:t>
            </a:r>
          </a:p>
          <a:p>
            <a:pPr marL="285750" indent="-285750" algn="just">
              <a:buFont typeface="Arial" panose="020B0604020202020204" pitchFamily="34" charset="0"/>
              <a:buChar char="•"/>
            </a:pPr>
            <a:endParaRPr lang="es-EC" sz="2000" dirty="0">
              <a:latin typeface="Calibri" panose="020F0502020204030204" pitchFamily="34" charset="0"/>
            </a:endParaRPr>
          </a:p>
          <a:p>
            <a:pPr marL="285750" indent="-285750" algn="just">
              <a:buFont typeface="Arial" panose="020B0604020202020204" pitchFamily="34" charset="0"/>
              <a:buChar char="•"/>
            </a:pPr>
            <a:r>
              <a:rPr lang="es-EC" sz="2000" dirty="0">
                <a:latin typeface="Calibri" panose="020F0502020204030204" pitchFamily="34" charset="0"/>
              </a:rPr>
              <a:t>Todas las cepas de </a:t>
            </a:r>
            <a:r>
              <a:rPr lang="es-EC" sz="2000" i="1" dirty="0" err="1">
                <a:latin typeface="Calibri" panose="020F0502020204030204" pitchFamily="34" charset="0"/>
              </a:rPr>
              <a:t>Bacillus</a:t>
            </a:r>
            <a:r>
              <a:rPr lang="es-EC" sz="2000" i="1" dirty="0">
                <a:latin typeface="Calibri" panose="020F0502020204030204" pitchFamily="34" charset="0"/>
              </a:rPr>
              <a:t> </a:t>
            </a:r>
            <a:r>
              <a:rPr lang="es-EC" sz="2000" i="1" dirty="0" err="1">
                <a:latin typeface="Calibri" panose="020F0502020204030204" pitchFamily="34" charset="0"/>
              </a:rPr>
              <a:t>licheniformis</a:t>
            </a:r>
            <a:r>
              <a:rPr lang="es-EC" sz="2000" i="1" dirty="0">
                <a:latin typeface="Calibri" panose="020F0502020204030204" pitchFamily="34" charset="0"/>
              </a:rPr>
              <a:t>,</a:t>
            </a:r>
            <a:r>
              <a:rPr lang="es-EC" sz="2000" dirty="0">
                <a:latin typeface="Calibri" panose="020F0502020204030204" pitchFamily="34" charset="0"/>
              </a:rPr>
              <a:t> UFAB18, UFAB19 y UFAB37, mostraron el gen </a:t>
            </a:r>
            <a:r>
              <a:rPr lang="es-EC" sz="2000" dirty="0" err="1">
                <a:latin typeface="Calibri" panose="020F0502020204030204" pitchFamily="34" charset="0"/>
              </a:rPr>
              <a:t>Lich</a:t>
            </a:r>
            <a:r>
              <a:rPr lang="es-EC" sz="2000" dirty="0">
                <a:latin typeface="Calibri" panose="020F0502020204030204" pitchFamily="34" charset="0"/>
              </a:rPr>
              <a:t>-AA asociado a la producción de </a:t>
            </a:r>
            <a:r>
              <a:rPr lang="es-EC" sz="2000" dirty="0" err="1">
                <a:latin typeface="Calibri" panose="020F0502020204030204" pitchFamily="34" charset="0"/>
              </a:rPr>
              <a:t>lichenisina</a:t>
            </a:r>
            <a:r>
              <a:rPr lang="es-EC" sz="2000" dirty="0">
                <a:latin typeface="Calibri" panose="020F0502020204030204" pitchFamily="34" charset="0"/>
              </a:rPr>
              <a:t>.</a:t>
            </a:r>
          </a:p>
          <a:p>
            <a:pPr algn="just"/>
            <a:endParaRPr lang="es-EC" sz="2000" dirty="0">
              <a:latin typeface="Calibri" panose="020F0502020204030204" pitchFamily="34" charset="0"/>
            </a:endParaRPr>
          </a:p>
          <a:p>
            <a:pPr marL="285750" indent="-285750" algn="just">
              <a:buFont typeface="Arial" panose="020B0604020202020204" pitchFamily="34" charset="0"/>
              <a:buChar char="•"/>
            </a:pPr>
            <a:r>
              <a:rPr lang="es-EC" sz="2000" dirty="0">
                <a:latin typeface="Calibri" panose="020F0502020204030204" pitchFamily="34" charset="0"/>
              </a:rPr>
              <a:t>Se demostró la producción de </a:t>
            </a:r>
            <a:r>
              <a:rPr lang="es-EC" sz="2000" dirty="0" err="1">
                <a:latin typeface="Calibri" panose="020F0502020204030204" pitchFamily="34" charset="0"/>
              </a:rPr>
              <a:t>biosurfactantes</a:t>
            </a:r>
            <a:r>
              <a:rPr lang="es-EC" sz="2000" dirty="0">
                <a:latin typeface="Calibri" panose="020F0502020204030204" pitchFamily="34" charset="0"/>
              </a:rPr>
              <a:t> por las cepas UFAB25, UFAB29 y UFAB19 en los medios minerales descritos por </a:t>
            </a:r>
            <a:r>
              <a:rPr lang="es-EC" sz="2000" dirty="0" err="1">
                <a:latin typeface="Calibri" panose="020F0502020204030204" pitchFamily="34" charset="0"/>
              </a:rPr>
              <a:t>Mnif</a:t>
            </a:r>
            <a:r>
              <a:rPr lang="es-EC" sz="2000" dirty="0">
                <a:latin typeface="Calibri" panose="020F0502020204030204" pitchFamily="34" charset="0"/>
              </a:rPr>
              <a:t> et al. (2013) y El-</a:t>
            </a:r>
            <a:r>
              <a:rPr lang="es-EC" sz="2000" dirty="0" err="1">
                <a:latin typeface="Calibri" panose="020F0502020204030204" pitchFamily="34" charset="0"/>
              </a:rPr>
              <a:t>Sheshtawy</a:t>
            </a:r>
            <a:r>
              <a:rPr lang="es-EC" sz="2000" dirty="0">
                <a:latin typeface="Calibri" panose="020F0502020204030204" pitchFamily="34" charset="0"/>
              </a:rPr>
              <a:t> et al. (2015) mediante la prueba de dispersión de crudo. </a:t>
            </a:r>
          </a:p>
          <a:p>
            <a:pPr marL="285750" indent="-285750" algn="just">
              <a:buFont typeface="Arial" panose="020B0604020202020204" pitchFamily="34" charset="0"/>
              <a:buChar char="•"/>
            </a:pPr>
            <a:endParaRPr lang="es-EC" sz="2000" dirty="0">
              <a:latin typeface="Calibri" panose="020F0502020204030204" pitchFamily="34" charset="0"/>
            </a:endParaRPr>
          </a:p>
          <a:p>
            <a:pPr marL="285750" indent="-285750" algn="just">
              <a:buFont typeface="Arial" panose="020B0604020202020204" pitchFamily="34" charset="0"/>
              <a:buChar char="•"/>
            </a:pPr>
            <a:r>
              <a:rPr lang="es-EC" sz="2000" dirty="0">
                <a:latin typeface="Calibri" panose="020F0502020204030204" pitchFamily="34" charset="0"/>
              </a:rPr>
              <a:t> El rendimiento de </a:t>
            </a:r>
            <a:r>
              <a:rPr lang="es-EC" sz="2000" dirty="0" err="1">
                <a:latin typeface="Calibri" panose="020F0502020204030204" pitchFamily="34" charset="0"/>
              </a:rPr>
              <a:t>biosurfactante</a:t>
            </a:r>
            <a:r>
              <a:rPr lang="es-EC" sz="2000" dirty="0">
                <a:latin typeface="Calibri" panose="020F0502020204030204" pitchFamily="34" charset="0"/>
              </a:rPr>
              <a:t> en el medio mineral optimizado descrito por </a:t>
            </a:r>
            <a:r>
              <a:rPr lang="es-EC" sz="2000" dirty="0" err="1">
                <a:latin typeface="Calibri" panose="020F0502020204030204" pitchFamily="34" charset="0"/>
              </a:rPr>
              <a:t>Mnif</a:t>
            </a:r>
            <a:r>
              <a:rPr lang="es-EC" sz="2000" dirty="0">
                <a:latin typeface="Calibri" panose="020F0502020204030204" pitchFamily="34" charset="0"/>
              </a:rPr>
              <a:t> et al. (2013) para cada una de las tres cepas de </a:t>
            </a:r>
            <a:r>
              <a:rPr lang="es-EC" sz="2000" i="1" dirty="0" err="1">
                <a:latin typeface="Calibri" panose="020F0502020204030204" pitchFamily="34" charset="0"/>
              </a:rPr>
              <a:t>Bacillus</a:t>
            </a:r>
            <a:r>
              <a:rPr lang="es-EC" sz="2000" i="1" dirty="0">
                <a:latin typeface="Calibri" panose="020F0502020204030204" pitchFamily="34" charset="0"/>
              </a:rPr>
              <a:t> </a:t>
            </a:r>
            <a:r>
              <a:rPr lang="es-EC" sz="2000" dirty="0">
                <a:latin typeface="Calibri" panose="020F0502020204030204" pitchFamily="34" charset="0"/>
              </a:rPr>
              <a:t>empleadas fue: UFAB25 (515,33 mg/L ), UFAB29 (361,67 mg/L) y  UFAB19 ( 50,22 mg/L). </a:t>
            </a:r>
          </a:p>
        </p:txBody>
      </p:sp>
      <p:pic>
        <p:nvPicPr>
          <p:cNvPr id="6" name="Picture 1" descr="C:\Users\XAVIER\Desktop\Comunicado-2-1.jpg"/>
          <p:cNvPicPr>
            <a:picLocks noChangeAspect="1" noChangeArrowheads="1"/>
          </p:cNvPicPr>
          <p:nvPr/>
        </p:nvPicPr>
        <p:blipFill>
          <a:blip r:embed="rId2" cstate="print"/>
          <a:srcRect/>
          <a:stretch>
            <a:fillRect/>
          </a:stretch>
        </p:blipFill>
        <p:spPr bwMode="auto">
          <a:xfrm>
            <a:off x="8816671" y="5937379"/>
            <a:ext cx="3170155" cy="641947"/>
          </a:xfrm>
          <a:prstGeom prst="rect">
            <a:avLst/>
          </a:prstGeom>
          <a:noFill/>
        </p:spPr>
      </p:pic>
      <p:sp>
        <p:nvSpPr>
          <p:cNvPr id="7" name="Rectángulo 6"/>
          <p:cNvSpPr/>
          <p:nvPr/>
        </p:nvSpPr>
        <p:spPr>
          <a:xfrm>
            <a:off x="326571" y="120619"/>
            <a:ext cx="3265715" cy="584775"/>
          </a:xfrm>
          <a:prstGeom prst="rect">
            <a:avLst/>
          </a:prstGeom>
        </p:spPr>
        <p:txBody>
          <a:bodyPr wrap="square">
            <a:spAutoFit/>
          </a:bodyPr>
          <a:lstStyle/>
          <a:p>
            <a:pPr lvl="0" eaLnBrk="0" fontAlgn="base" hangingPunct="0">
              <a:spcBef>
                <a:spcPct val="0"/>
              </a:spcBef>
              <a:spcAft>
                <a:spcPct val="0"/>
              </a:spcAft>
              <a:defRPr/>
            </a:pPr>
            <a:r>
              <a:rPr lang="es-EC" sz="3200" dirty="0">
                <a:effectLst>
                  <a:outerShdw blurRad="38100" dist="38100" dir="2700000" algn="tl">
                    <a:srgbClr val="000000">
                      <a:alpha val="43137"/>
                    </a:srgbClr>
                  </a:outerShdw>
                </a:effectLst>
                <a:latin typeface="Calibri" panose="020F0502020204030204" pitchFamily="34" charset="0"/>
              </a:rPr>
              <a:t>Conclusiones</a:t>
            </a:r>
          </a:p>
        </p:txBody>
      </p:sp>
    </p:spTree>
    <p:extLst>
      <p:ext uri="{BB962C8B-B14F-4D97-AF65-F5344CB8AC3E}">
        <p14:creationId xmlns:p14="http://schemas.microsoft.com/office/powerpoint/2010/main" val="461061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16378" y="897538"/>
            <a:ext cx="11359243" cy="5062924"/>
          </a:xfrm>
          <a:prstGeom prst="rect">
            <a:avLst/>
          </a:prstGeom>
          <a:ln w="19050">
            <a:solidFill>
              <a:srgbClr val="006600"/>
            </a:solidFill>
          </a:ln>
        </p:spPr>
        <p:txBody>
          <a:bodyPr wrap="square">
            <a:spAutoFit/>
          </a:bodyPr>
          <a:lstStyle/>
          <a:p>
            <a:pPr marL="285750" indent="-285750" algn="just">
              <a:buFont typeface="Arial" panose="020B0604020202020204" pitchFamily="34" charset="0"/>
              <a:buChar char="•"/>
            </a:pPr>
            <a:r>
              <a:rPr lang="es-EC" sz="1900" dirty="0">
                <a:latin typeface="Calibri" panose="020F0502020204030204" pitchFamily="34" charset="0"/>
              </a:rPr>
              <a:t> El </a:t>
            </a:r>
            <a:r>
              <a:rPr lang="es-EC" sz="1900" dirty="0" err="1">
                <a:latin typeface="Calibri" panose="020F0502020204030204" pitchFamily="34" charset="0"/>
              </a:rPr>
              <a:t>biosurfactante</a:t>
            </a:r>
            <a:r>
              <a:rPr lang="es-EC" sz="1900" dirty="0">
                <a:latin typeface="Calibri" panose="020F0502020204030204" pitchFamily="34" charset="0"/>
              </a:rPr>
              <a:t> producido por UFAB25 (</a:t>
            </a:r>
            <a:r>
              <a:rPr lang="es-EC" sz="1900" i="1" dirty="0">
                <a:latin typeface="Calibri" panose="020F0502020204030204" pitchFamily="34" charset="0"/>
              </a:rPr>
              <a:t>B. </a:t>
            </a:r>
            <a:r>
              <a:rPr lang="es-EC" sz="1900" i="1" dirty="0" err="1">
                <a:latin typeface="Calibri" panose="020F0502020204030204" pitchFamily="34" charset="0"/>
              </a:rPr>
              <a:t>subtilis</a:t>
            </a:r>
            <a:r>
              <a:rPr lang="es-EC" sz="1900" dirty="0">
                <a:latin typeface="Calibri" panose="020F0502020204030204" pitchFamily="34" charset="0"/>
              </a:rPr>
              <a:t> ) en el medio descrito por </a:t>
            </a:r>
            <a:r>
              <a:rPr lang="es-EC" sz="1900" dirty="0" err="1">
                <a:latin typeface="Calibri" panose="020F0502020204030204" pitchFamily="34" charset="0"/>
              </a:rPr>
              <a:t>Mnif</a:t>
            </a:r>
            <a:r>
              <a:rPr lang="es-EC" sz="1900" dirty="0">
                <a:latin typeface="Calibri" panose="020F0502020204030204" pitchFamily="34" charset="0"/>
              </a:rPr>
              <a:t> et al. (2013) generó la inhibición del crecimiento micelial de </a:t>
            </a:r>
            <a:r>
              <a:rPr lang="es-EC" sz="1900" i="1" dirty="0">
                <a:latin typeface="Calibri" panose="020F0502020204030204" pitchFamily="34" charset="0"/>
              </a:rPr>
              <a:t>Fusarium </a:t>
            </a:r>
            <a:r>
              <a:rPr lang="es-EC" sz="1900" i="1" dirty="0" err="1">
                <a:latin typeface="Calibri" panose="020F0502020204030204" pitchFamily="34" charset="0"/>
              </a:rPr>
              <a:t>oxysporum</a:t>
            </a:r>
            <a:r>
              <a:rPr lang="es-EC" sz="1900" dirty="0">
                <a:latin typeface="Calibri" panose="020F0502020204030204" pitchFamily="34" charset="0"/>
              </a:rPr>
              <a:t> y </a:t>
            </a:r>
            <a:r>
              <a:rPr lang="es-EC" sz="1900" i="1" dirty="0" err="1">
                <a:latin typeface="Calibri" panose="020F0502020204030204" pitchFamily="34" charset="0"/>
              </a:rPr>
              <a:t>Rizhoctonia</a:t>
            </a:r>
            <a:r>
              <a:rPr lang="es-EC" sz="1900" i="1" dirty="0">
                <a:latin typeface="Calibri" panose="020F0502020204030204" pitchFamily="34" charset="0"/>
              </a:rPr>
              <a:t> </a:t>
            </a:r>
            <a:r>
              <a:rPr lang="es-EC" sz="1900" i="1" dirty="0" err="1">
                <a:latin typeface="Calibri" panose="020F0502020204030204" pitchFamily="34" charset="0"/>
              </a:rPr>
              <a:t>solani</a:t>
            </a:r>
            <a:r>
              <a:rPr lang="es-EC" sz="1900" i="1" dirty="0">
                <a:latin typeface="Calibri" panose="020F0502020204030204" pitchFamily="34" charset="0"/>
              </a:rPr>
              <a:t> </a:t>
            </a:r>
            <a:r>
              <a:rPr lang="es-EC" sz="1900" dirty="0">
                <a:latin typeface="Calibri" panose="020F0502020204030204" pitchFamily="34" charset="0"/>
              </a:rPr>
              <a:t>mediante la prueba de difusión en pozo</a:t>
            </a:r>
            <a:r>
              <a:rPr lang="es-EC" sz="1900" i="1" dirty="0">
                <a:latin typeface="Calibri" panose="020F0502020204030204" pitchFamily="34" charset="0"/>
              </a:rPr>
              <a:t>.</a:t>
            </a:r>
            <a:r>
              <a:rPr lang="es-EC" sz="1900" dirty="0">
                <a:latin typeface="Calibri" panose="020F0502020204030204" pitchFamily="34" charset="0"/>
              </a:rPr>
              <a:t> </a:t>
            </a:r>
          </a:p>
          <a:p>
            <a:pPr marL="285750" indent="-285750" algn="just">
              <a:buFont typeface="Arial" panose="020B0604020202020204" pitchFamily="34" charset="0"/>
              <a:buChar char="•"/>
            </a:pPr>
            <a:endParaRPr lang="es-EC" sz="1900" dirty="0">
              <a:latin typeface="Calibri" panose="020F0502020204030204" pitchFamily="34" charset="0"/>
            </a:endParaRPr>
          </a:p>
          <a:p>
            <a:pPr marL="285750" indent="-285750" algn="just">
              <a:buFont typeface="Arial" panose="020B0604020202020204" pitchFamily="34" charset="0"/>
              <a:buChar char="•"/>
            </a:pPr>
            <a:r>
              <a:rPr lang="es-EC" sz="1900" dirty="0">
                <a:latin typeface="Calibri" panose="020F0502020204030204" pitchFamily="34" charset="0"/>
              </a:rPr>
              <a:t>No se observó inhibición de los hongos fitopatógenos por parte de los </a:t>
            </a:r>
            <a:r>
              <a:rPr lang="es-EC" sz="1900" dirty="0" err="1">
                <a:latin typeface="Calibri" panose="020F0502020204030204" pitchFamily="34" charset="0"/>
              </a:rPr>
              <a:t>biosurfactantes</a:t>
            </a:r>
            <a:r>
              <a:rPr lang="es-EC" sz="1900" dirty="0">
                <a:latin typeface="Calibri" panose="020F0502020204030204" pitchFamily="34" charset="0"/>
              </a:rPr>
              <a:t> obtenidos a partir de UFAB29 (</a:t>
            </a:r>
            <a:r>
              <a:rPr lang="es-EC" sz="1900" i="1" dirty="0">
                <a:latin typeface="Calibri" panose="020F0502020204030204" pitchFamily="34" charset="0"/>
              </a:rPr>
              <a:t>B. </a:t>
            </a:r>
            <a:r>
              <a:rPr lang="es-EC" sz="1900" i="1" dirty="0" err="1">
                <a:latin typeface="Calibri" panose="020F0502020204030204" pitchFamily="34" charset="0"/>
              </a:rPr>
              <a:t>subtilis</a:t>
            </a:r>
            <a:r>
              <a:rPr lang="es-EC" sz="1900" dirty="0">
                <a:latin typeface="Calibri" panose="020F0502020204030204" pitchFamily="34" charset="0"/>
              </a:rPr>
              <a:t>)  y UFAB19 (</a:t>
            </a:r>
            <a:r>
              <a:rPr lang="es-EC" sz="1900" i="1" dirty="0">
                <a:latin typeface="Calibri" panose="020F0502020204030204" pitchFamily="34" charset="0"/>
              </a:rPr>
              <a:t>B. </a:t>
            </a:r>
            <a:r>
              <a:rPr lang="es-EC" sz="1900" i="1" dirty="0" err="1">
                <a:latin typeface="Calibri" panose="020F0502020204030204" pitchFamily="34" charset="0"/>
              </a:rPr>
              <a:t>licheniformis</a:t>
            </a:r>
            <a:r>
              <a:rPr lang="es-EC" sz="1900" dirty="0">
                <a:latin typeface="Calibri" panose="020F0502020204030204" pitchFamily="34" charset="0"/>
              </a:rPr>
              <a:t>). </a:t>
            </a:r>
          </a:p>
          <a:p>
            <a:pPr marL="285750" indent="-285750" algn="just">
              <a:buFont typeface="Arial" panose="020B0604020202020204" pitchFamily="34" charset="0"/>
              <a:buChar char="•"/>
            </a:pPr>
            <a:endParaRPr lang="es-EC" sz="1900" dirty="0">
              <a:latin typeface="Calibri" panose="020F0502020204030204" pitchFamily="34" charset="0"/>
            </a:endParaRPr>
          </a:p>
          <a:p>
            <a:pPr marL="285750" indent="-285750" algn="just">
              <a:buFont typeface="Arial" panose="020B0604020202020204" pitchFamily="34" charset="0"/>
              <a:buChar char="•"/>
            </a:pPr>
            <a:r>
              <a:rPr lang="es-EC" sz="1900" dirty="0">
                <a:latin typeface="Calibri" panose="020F0502020204030204" pitchFamily="34" charset="0"/>
              </a:rPr>
              <a:t>Los resultados obtenidos en la prueba de dispersión de crudo y  la actividad antifúngica de los </a:t>
            </a:r>
            <a:r>
              <a:rPr lang="es-EC" sz="1900" dirty="0" err="1">
                <a:latin typeface="Calibri" panose="020F0502020204030204" pitchFamily="34" charset="0"/>
              </a:rPr>
              <a:t>lipopéptidos</a:t>
            </a:r>
            <a:r>
              <a:rPr lang="es-EC" sz="1900" dirty="0">
                <a:latin typeface="Calibri" panose="020F0502020204030204" pitchFamily="34" charset="0"/>
              </a:rPr>
              <a:t> sintetizados por UFAB25 (</a:t>
            </a:r>
            <a:r>
              <a:rPr lang="es-EC" sz="1900" i="1" dirty="0">
                <a:latin typeface="Calibri" panose="020F0502020204030204" pitchFamily="34" charset="0"/>
              </a:rPr>
              <a:t>B. </a:t>
            </a:r>
            <a:r>
              <a:rPr lang="es-EC" sz="1900" i="1" dirty="0" err="1">
                <a:latin typeface="Calibri" panose="020F0502020204030204" pitchFamily="34" charset="0"/>
              </a:rPr>
              <a:t>subtilis</a:t>
            </a:r>
            <a:r>
              <a:rPr lang="es-EC" sz="1900" dirty="0">
                <a:latin typeface="Calibri" panose="020F0502020204030204" pitchFamily="34" charset="0"/>
              </a:rPr>
              <a:t>) en los dos medios minerales empleados, sugieren que el perfil (concentración y tipo) de </a:t>
            </a:r>
            <a:r>
              <a:rPr lang="es-EC" sz="1900" dirty="0" err="1">
                <a:latin typeface="Calibri" panose="020F0502020204030204" pitchFamily="34" charset="0"/>
              </a:rPr>
              <a:t>lipopéptidos</a:t>
            </a:r>
            <a:r>
              <a:rPr lang="es-EC" sz="1900" dirty="0">
                <a:latin typeface="Calibri" panose="020F0502020204030204" pitchFamily="34" charset="0"/>
              </a:rPr>
              <a:t> producido es diferente dependiendo de las condiciones de cultivo y composición del medio.</a:t>
            </a:r>
          </a:p>
          <a:p>
            <a:pPr marL="285750" indent="-285750" algn="just">
              <a:buFont typeface="Arial" panose="020B0604020202020204" pitchFamily="34" charset="0"/>
              <a:buChar char="•"/>
            </a:pPr>
            <a:endParaRPr lang="es-EC" sz="1900" dirty="0">
              <a:latin typeface="Calibri" panose="020F0502020204030204" pitchFamily="34" charset="0"/>
            </a:endParaRPr>
          </a:p>
          <a:p>
            <a:pPr marL="285750" indent="-285750" algn="just">
              <a:buFont typeface="Arial" panose="020B0604020202020204" pitchFamily="34" charset="0"/>
              <a:buChar char="•"/>
            </a:pPr>
            <a:r>
              <a:rPr lang="es-EC" sz="1900" dirty="0">
                <a:latin typeface="Calibri" panose="020F0502020204030204" pitchFamily="34" charset="0"/>
              </a:rPr>
              <a:t>Los extractos de </a:t>
            </a:r>
            <a:r>
              <a:rPr lang="es-EC" sz="1900" dirty="0" err="1">
                <a:latin typeface="Calibri" panose="020F0502020204030204" pitchFamily="34" charset="0"/>
              </a:rPr>
              <a:t>biosurfactante</a:t>
            </a:r>
            <a:r>
              <a:rPr lang="es-EC" sz="1900" dirty="0">
                <a:latin typeface="Calibri" panose="020F0502020204030204" pitchFamily="34" charset="0"/>
              </a:rPr>
              <a:t> producidos por cepa UFAB25 (</a:t>
            </a:r>
            <a:r>
              <a:rPr lang="es-EC" sz="1900" i="1" dirty="0">
                <a:latin typeface="Calibri" panose="020F0502020204030204" pitchFamily="34" charset="0"/>
              </a:rPr>
              <a:t>B. </a:t>
            </a:r>
            <a:r>
              <a:rPr lang="es-EC" sz="1900" i="1" dirty="0" err="1">
                <a:latin typeface="Calibri" panose="020F0502020204030204" pitchFamily="34" charset="0"/>
              </a:rPr>
              <a:t>subtilis</a:t>
            </a:r>
            <a:r>
              <a:rPr lang="es-EC" sz="1900" dirty="0">
                <a:latin typeface="Calibri" panose="020F0502020204030204" pitchFamily="34" charset="0"/>
              </a:rPr>
              <a:t>), positiva para los genes involucrados en la producción de </a:t>
            </a:r>
            <a:r>
              <a:rPr lang="es-EC" sz="1900" dirty="0" err="1">
                <a:latin typeface="Calibri" panose="020F0502020204030204" pitchFamily="34" charset="0"/>
              </a:rPr>
              <a:t>surfactina</a:t>
            </a:r>
            <a:r>
              <a:rPr lang="es-EC" sz="1900" dirty="0">
                <a:latin typeface="Calibri" panose="020F0502020204030204" pitchFamily="34" charset="0"/>
              </a:rPr>
              <a:t> y </a:t>
            </a:r>
            <a:r>
              <a:rPr lang="es-EC" sz="1900" dirty="0" err="1">
                <a:latin typeface="Calibri" panose="020F0502020204030204" pitchFamily="34" charset="0"/>
              </a:rPr>
              <a:t>fengicina</a:t>
            </a:r>
            <a:r>
              <a:rPr lang="es-EC" sz="1900" dirty="0">
                <a:latin typeface="Calibri" panose="020F0502020204030204" pitchFamily="34" charset="0"/>
              </a:rPr>
              <a:t>, inhibieron el crecimiento micelial de </a:t>
            </a:r>
            <a:r>
              <a:rPr lang="es-EC" sz="1900" i="1" dirty="0">
                <a:latin typeface="Calibri" panose="020F0502020204030204" pitchFamily="34" charset="0"/>
              </a:rPr>
              <a:t>F. </a:t>
            </a:r>
            <a:r>
              <a:rPr lang="es-EC" sz="1900" i="1" dirty="0" err="1">
                <a:latin typeface="Calibri" panose="020F0502020204030204" pitchFamily="34" charset="0"/>
              </a:rPr>
              <a:t>oxysporum</a:t>
            </a:r>
            <a:r>
              <a:rPr lang="es-EC" sz="1900" dirty="0">
                <a:latin typeface="Calibri" panose="020F0502020204030204" pitchFamily="34" charset="0"/>
              </a:rPr>
              <a:t> y </a:t>
            </a:r>
            <a:r>
              <a:rPr lang="es-EC" sz="1900" i="1" dirty="0">
                <a:latin typeface="Calibri" panose="020F0502020204030204" pitchFamily="34" charset="0"/>
              </a:rPr>
              <a:t>R. </a:t>
            </a:r>
            <a:r>
              <a:rPr lang="es-EC" sz="1900" i="1" dirty="0" err="1">
                <a:latin typeface="Calibri" panose="020F0502020204030204" pitchFamily="34" charset="0"/>
              </a:rPr>
              <a:t>solani</a:t>
            </a:r>
            <a:r>
              <a:rPr lang="es-EC" sz="1900" dirty="0">
                <a:latin typeface="Calibri" panose="020F0502020204030204" pitchFamily="34" charset="0"/>
              </a:rPr>
              <a:t>, mientras que los producidos por UFAB29 (</a:t>
            </a:r>
            <a:r>
              <a:rPr lang="es-EC" sz="1900" i="1" dirty="0">
                <a:latin typeface="Calibri" panose="020F0502020204030204" pitchFamily="34" charset="0"/>
              </a:rPr>
              <a:t>B. </a:t>
            </a:r>
            <a:r>
              <a:rPr lang="es-EC" sz="1900" i="1" dirty="0" err="1">
                <a:latin typeface="Calibri" panose="020F0502020204030204" pitchFamily="34" charset="0"/>
              </a:rPr>
              <a:t>subtilis</a:t>
            </a:r>
            <a:r>
              <a:rPr lang="es-EC" sz="1900" dirty="0">
                <a:latin typeface="Calibri" panose="020F0502020204030204" pitchFamily="34" charset="0"/>
              </a:rPr>
              <a:t>) y UFAB19 (</a:t>
            </a:r>
            <a:r>
              <a:rPr lang="es-EC" sz="1900" i="1" dirty="0">
                <a:latin typeface="Calibri" panose="020F0502020204030204" pitchFamily="34" charset="0"/>
              </a:rPr>
              <a:t>B. </a:t>
            </a:r>
            <a:r>
              <a:rPr lang="es-EC" sz="1900" i="1" dirty="0" err="1">
                <a:latin typeface="Calibri" panose="020F0502020204030204" pitchFamily="34" charset="0"/>
              </a:rPr>
              <a:t>licheniformis</a:t>
            </a:r>
            <a:r>
              <a:rPr lang="es-EC" sz="1900" dirty="0">
                <a:latin typeface="Calibri" panose="020F0502020204030204" pitchFamily="34" charset="0"/>
              </a:rPr>
              <a:t>), positivas para los genes asociados a la </a:t>
            </a:r>
            <a:r>
              <a:rPr lang="es-EC" sz="1900" dirty="0" err="1">
                <a:latin typeface="Calibri" panose="020F0502020204030204" pitchFamily="34" charset="0"/>
              </a:rPr>
              <a:t>surfactina</a:t>
            </a:r>
            <a:r>
              <a:rPr lang="es-EC" sz="1900" dirty="0">
                <a:latin typeface="Calibri" panose="020F0502020204030204" pitchFamily="34" charset="0"/>
              </a:rPr>
              <a:t> y </a:t>
            </a:r>
            <a:r>
              <a:rPr lang="es-EC" sz="1900" dirty="0" err="1">
                <a:latin typeface="Calibri" panose="020F0502020204030204" pitchFamily="34" charset="0"/>
              </a:rPr>
              <a:t>lichenisina</a:t>
            </a:r>
            <a:r>
              <a:rPr lang="es-EC" sz="1900" dirty="0">
                <a:latin typeface="Calibri" panose="020F0502020204030204" pitchFamily="34" charset="0"/>
              </a:rPr>
              <a:t> respectivamente, no inhibieron el crecimiento de los hongos, por lo tanto, se acepta la </a:t>
            </a:r>
            <a:r>
              <a:rPr lang="es-EC" sz="1900" dirty="0" err="1">
                <a:latin typeface="Calibri" panose="020F0502020204030204" pitchFamily="34" charset="0"/>
              </a:rPr>
              <a:t>hipótesis</a:t>
            </a:r>
            <a:r>
              <a:rPr lang="es-EC" sz="1900" dirty="0">
                <a:latin typeface="Calibri" panose="020F0502020204030204" pitchFamily="34" charset="0"/>
              </a:rPr>
              <a:t> planteada. </a:t>
            </a:r>
          </a:p>
        </p:txBody>
      </p:sp>
      <p:sp>
        <p:nvSpPr>
          <p:cNvPr id="7" name="Rectángulo 6"/>
          <p:cNvSpPr/>
          <p:nvPr/>
        </p:nvSpPr>
        <p:spPr>
          <a:xfrm>
            <a:off x="326571" y="120619"/>
            <a:ext cx="3265715" cy="584775"/>
          </a:xfrm>
          <a:prstGeom prst="rect">
            <a:avLst/>
          </a:prstGeom>
        </p:spPr>
        <p:txBody>
          <a:bodyPr wrap="square">
            <a:spAutoFit/>
          </a:bodyPr>
          <a:lstStyle/>
          <a:p>
            <a:pPr lvl="0" eaLnBrk="0" fontAlgn="base" hangingPunct="0">
              <a:spcBef>
                <a:spcPct val="0"/>
              </a:spcBef>
              <a:spcAft>
                <a:spcPct val="0"/>
              </a:spcAft>
              <a:defRPr/>
            </a:pPr>
            <a:r>
              <a:rPr lang="es-EC" sz="3200" dirty="0">
                <a:effectLst>
                  <a:outerShdw blurRad="38100" dist="38100" dir="2700000" algn="tl">
                    <a:srgbClr val="C0C0C0"/>
                  </a:outerShdw>
                </a:effectLst>
                <a:latin typeface="Calibri" panose="020F0502020204030204" pitchFamily="34" charset="0"/>
                <a:ea typeface="+mj-ea"/>
                <a:cs typeface="Times New Roman" panose="02020603050405020304" pitchFamily="18" charset="0"/>
              </a:rPr>
              <a:t>Conclusiones</a:t>
            </a:r>
          </a:p>
        </p:txBody>
      </p:sp>
      <p:pic>
        <p:nvPicPr>
          <p:cNvPr id="5" name="Picture 1" descr="C:\Users\XAVIER\Desktop\Comunicado-2-1.jpg">
            <a:extLst>
              <a:ext uri="{FF2B5EF4-FFF2-40B4-BE49-F238E27FC236}">
                <a16:creationId xmlns:a16="http://schemas.microsoft.com/office/drawing/2014/main" id="{90CD836C-D1C0-479F-BBC9-6F84404C2981}"/>
              </a:ext>
            </a:extLst>
          </p:cNvPr>
          <p:cNvPicPr>
            <a:picLocks noChangeAspect="1" noChangeArrowheads="1"/>
          </p:cNvPicPr>
          <p:nvPr/>
        </p:nvPicPr>
        <p:blipFill>
          <a:blip r:embed="rId2" cstate="print"/>
          <a:srcRect/>
          <a:stretch>
            <a:fillRect/>
          </a:stretch>
        </p:blipFill>
        <p:spPr bwMode="auto">
          <a:xfrm>
            <a:off x="8911012" y="5960462"/>
            <a:ext cx="3170155" cy="641947"/>
          </a:xfrm>
          <a:prstGeom prst="rect">
            <a:avLst/>
          </a:prstGeom>
          <a:noFill/>
        </p:spPr>
      </p:pic>
    </p:spTree>
    <p:extLst>
      <p:ext uri="{BB962C8B-B14F-4D97-AF65-F5344CB8AC3E}">
        <p14:creationId xmlns:p14="http://schemas.microsoft.com/office/powerpoint/2010/main" val="3860115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4526" y="109248"/>
            <a:ext cx="3272050" cy="584775"/>
          </a:xfrm>
          <a:prstGeom prst="rect">
            <a:avLst/>
          </a:prstGeom>
        </p:spPr>
        <p:txBody>
          <a:bodyPr wrap="none">
            <a:spAutoFit/>
          </a:bodyPr>
          <a:lstStyle/>
          <a:p>
            <a:pPr lvl="0" eaLnBrk="0" fontAlgn="base" hangingPunct="0">
              <a:spcBef>
                <a:spcPct val="0"/>
              </a:spcBef>
              <a:spcAft>
                <a:spcPct val="0"/>
              </a:spcAft>
              <a:defRPr/>
            </a:pPr>
            <a:r>
              <a:rPr lang="es-EC" sz="3200" dirty="0">
                <a:effectLst>
                  <a:outerShdw blurRad="38100" dist="38100" dir="2700000" algn="tl">
                    <a:srgbClr val="000000">
                      <a:alpha val="43137"/>
                    </a:srgbClr>
                  </a:outerShdw>
                </a:effectLst>
                <a:latin typeface="Calibri" panose="020F0502020204030204" pitchFamily="34" charset="0"/>
              </a:rPr>
              <a:t>Recomendaciones</a:t>
            </a:r>
          </a:p>
        </p:txBody>
      </p:sp>
      <p:pic>
        <p:nvPicPr>
          <p:cNvPr id="6" name="Picture 1" descr="C:\Users\XAVIER\Desktop\Comunicado-2-1.jpg"/>
          <p:cNvPicPr>
            <a:picLocks noChangeAspect="1" noChangeArrowheads="1"/>
          </p:cNvPicPr>
          <p:nvPr/>
        </p:nvPicPr>
        <p:blipFill>
          <a:blip r:embed="rId2" cstate="print"/>
          <a:srcRect/>
          <a:stretch>
            <a:fillRect/>
          </a:stretch>
        </p:blipFill>
        <p:spPr bwMode="auto">
          <a:xfrm>
            <a:off x="8831184" y="5976766"/>
            <a:ext cx="3170155" cy="641947"/>
          </a:xfrm>
          <a:prstGeom prst="rect">
            <a:avLst/>
          </a:prstGeom>
          <a:noFill/>
        </p:spPr>
      </p:pic>
      <p:sp>
        <p:nvSpPr>
          <p:cNvPr id="3" name="Rectángulo 2">
            <a:extLst>
              <a:ext uri="{FF2B5EF4-FFF2-40B4-BE49-F238E27FC236}">
                <a16:creationId xmlns:a16="http://schemas.microsoft.com/office/drawing/2014/main" id="{77968CFE-80B8-46AC-9F9D-691194D49FA0}"/>
              </a:ext>
            </a:extLst>
          </p:cNvPr>
          <p:cNvSpPr/>
          <p:nvPr/>
        </p:nvSpPr>
        <p:spPr>
          <a:xfrm>
            <a:off x="812800" y="1031303"/>
            <a:ext cx="10566400" cy="4478149"/>
          </a:xfrm>
          <a:prstGeom prst="rect">
            <a:avLst/>
          </a:prstGeom>
          <a:ln w="19050">
            <a:solidFill>
              <a:srgbClr val="006600"/>
            </a:solidFill>
          </a:ln>
        </p:spPr>
        <p:txBody>
          <a:bodyPr wrap="square">
            <a:spAutoFit/>
          </a:bodyPr>
          <a:lstStyle/>
          <a:p>
            <a:pPr marL="285750" indent="-285750" algn="just">
              <a:buFont typeface="Arial" panose="020B0604020202020204" pitchFamily="34" charset="0"/>
              <a:buChar char="•"/>
            </a:pPr>
            <a:r>
              <a:rPr lang="es-EC" sz="1900" dirty="0">
                <a:latin typeface="Calibri" panose="020F0502020204030204" pitchFamily="34" charset="0"/>
              </a:rPr>
              <a:t>Realizar análisis de cromatografía líquida de alta eficacia (HPLC) para identificar los </a:t>
            </a:r>
            <a:r>
              <a:rPr lang="es-EC" sz="1900" dirty="0" err="1">
                <a:latin typeface="Calibri" panose="020F0502020204030204" pitchFamily="34" charset="0"/>
              </a:rPr>
              <a:t>lipopéptidos</a:t>
            </a:r>
            <a:r>
              <a:rPr lang="es-EC" sz="1900" dirty="0">
                <a:latin typeface="Calibri" panose="020F0502020204030204" pitchFamily="34" charset="0"/>
              </a:rPr>
              <a:t> extraídos a partir del cultivo de las diferentes cepas de </a:t>
            </a:r>
            <a:r>
              <a:rPr lang="es-EC" sz="1900" i="1" dirty="0" err="1">
                <a:latin typeface="Calibri" panose="020F0502020204030204" pitchFamily="34" charset="0"/>
              </a:rPr>
              <a:t>Bacillus</a:t>
            </a:r>
            <a:r>
              <a:rPr lang="es-EC" sz="1900" i="1" dirty="0">
                <a:latin typeface="Calibri" panose="020F0502020204030204" pitchFamily="34" charset="0"/>
              </a:rPr>
              <a:t> </a:t>
            </a:r>
            <a:r>
              <a:rPr lang="es-EC" sz="1900" dirty="0">
                <a:latin typeface="Calibri" panose="020F0502020204030204" pitchFamily="34" charset="0"/>
              </a:rPr>
              <a:t>analizadas.</a:t>
            </a:r>
          </a:p>
          <a:p>
            <a:pPr marL="285750" indent="-285750" algn="just">
              <a:buFont typeface="Arial" panose="020B0604020202020204" pitchFamily="34" charset="0"/>
              <a:buChar char="•"/>
            </a:pPr>
            <a:endParaRPr lang="es-EC" sz="1900" dirty="0">
              <a:latin typeface="Calibri" panose="020F0502020204030204" pitchFamily="34" charset="0"/>
            </a:endParaRPr>
          </a:p>
          <a:p>
            <a:pPr marL="285750" indent="-285750" algn="just">
              <a:buFont typeface="Arial" panose="020B0604020202020204" pitchFamily="34" charset="0"/>
              <a:buChar char="•"/>
            </a:pPr>
            <a:r>
              <a:rPr lang="es-EC" sz="1900" dirty="0">
                <a:latin typeface="Calibri" panose="020F0502020204030204" pitchFamily="34" charset="0"/>
              </a:rPr>
              <a:t>Optimizar los protocolos de producción y extracción de </a:t>
            </a:r>
            <a:r>
              <a:rPr lang="es-EC" sz="1900" dirty="0" err="1">
                <a:latin typeface="Calibri" panose="020F0502020204030204" pitchFamily="34" charset="0"/>
              </a:rPr>
              <a:t>biosurfactante</a:t>
            </a:r>
            <a:r>
              <a:rPr lang="es-EC" sz="1900" dirty="0">
                <a:latin typeface="Calibri" panose="020F0502020204030204" pitchFamily="34" charset="0"/>
              </a:rPr>
              <a:t>, empleando como variables de cultivo: fuentes de carbono y nitrógeno, nivel de oxigenación, concentraciones de iones y temperatura. Esto permitirá mejorar el rendimiento y el escalado de los procesos hacia biorreactor. </a:t>
            </a:r>
          </a:p>
          <a:p>
            <a:pPr marL="285750" indent="-285750" algn="just">
              <a:buFont typeface="Arial" panose="020B0604020202020204" pitchFamily="34" charset="0"/>
              <a:buChar char="•"/>
            </a:pPr>
            <a:endParaRPr lang="es-EC" sz="1900" dirty="0">
              <a:latin typeface="Calibri" panose="020F0502020204030204" pitchFamily="34" charset="0"/>
            </a:endParaRPr>
          </a:p>
          <a:p>
            <a:pPr marL="285750" indent="-285750" algn="just">
              <a:buFont typeface="Arial" panose="020B0604020202020204" pitchFamily="34" charset="0"/>
              <a:buChar char="•"/>
            </a:pPr>
            <a:r>
              <a:rPr lang="es-EC" sz="1900" dirty="0">
                <a:latin typeface="Calibri" panose="020F0502020204030204" pitchFamily="34" charset="0"/>
              </a:rPr>
              <a:t>Para el tamizaje molecular se recomienda amentar los marcadores empleados, incluyendo genes involucrados en la producción de otros </a:t>
            </a:r>
            <a:r>
              <a:rPr lang="es-EC" sz="1900" dirty="0" err="1">
                <a:latin typeface="Calibri" panose="020F0502020204030204" pitchFamily="34" charset="0"/>
              </a:rPr>
              <a:t>lipopéptidos</a:t>
            </a:r>
            <a:r>
              <a:rPr lang="es-EC" sz="1900" dirty="0">
                <a:latin typeface="Calibri" panose="020F0502020204030204" pitchFamily="34" charset="0"/>
              </a:rPr>
              <a:t> como </a:t>
            </a:r>
            <a:r>
              <a:rPr lang="es-EC" sz="1900" dirty="0" err="1">
                <a:latin typeface="Calibri" panose="020F0502020204030204" pitchFamily="34" charset="0"/>
              </a:rPr>
              <a:t>iturina</a:t>
            </a:r>
            <a:r>
              <a:rPr lang="es-EC" sz="1900" dirty="0">
                <a:latin typeface="Calibri" panose="020F0502020204030204" pitchFamily="34" charset="0"/>
              </a:rPr>
              <a:t>, </a:t>
            </a:r>
            <a:r>
              <a:rPr lang="es-EC" sz="1900" dirty="0" err="1">
                <a:latin typeface="Calibri" panose="020F0502020204030204" pitchFamily="34" charset="0"/>
              </a:rPr>
              <a:t>bacillomicina</a:t>
            </a:r>
            <a:r>
              <a:rPr lang="es-EC" sz="1900" dirty="0">
                <a:latin typeface="Calibri" panose="020F0502020204030204" pitchFamily="34" charset="0"/>
              </a:rPr>
              <a:t>, </a:t>
            </a:r>
            <a:r>
              <a:rPr lang="es-EC" sz="1900" dirty="0" err="1">
                <a:latin typeface="Calibri" panose="020F0502020204030204" pitchFamily="34" charset="0"/>
              </a:rPr>
              <a:t>bacilisin</a:t>
            </a:r>
            <a:r>
              <a:rPr lang="es-EC" sz="1900" dirty="0">
                <a:latin typeface="Calibri" panose="020F0502020204030204" pitchFamily="34" charset="0"/>
              </a:rPr>
              <a:t>, </a:t>
            </a:r>
            <a:r>
              <a:rPr lang="es-EC" sz="1900" dirty="0" err="1">
                <a:latin typeface="Calibri" panose="020F0502020204030204" pitchFamily="34" charset="0"/>
              </a:rPr>
              <a:t>micosubtilina</a:t>
            </a:r>
            <a:r>
              <a:rPr lang="es-EC" sz="1900" dirty="0">
                <a:latin typeface="Calibri" panose="020F0502020204030204" pitchFamily="34" charset="0"/>
              </a:rPr>
              <a:t>, </a:t>
            </a:r>
            <a:r>
              <a:rPr lang="es-EC" sz="1900" dirty="0" err="1">
                <a:latin typeface="Calibri" panose="020F0502020204030204" pitchFamily="34" charset="0"/>
              </a:rPr>
              <a:t>subtilina</a:t>
            </a:r>
            <a:r>
              <a:rPr lang="es-EC" sz="1900" dirty="0">
                <a:latin typeface="Calibri" panose="020F0502020204030204" pitchFamily="34" charset="0"/>
              </a:rPr>
              <a:t>, etc. Para la estandarización de </a:t>
            </a:r>
            <a:r>
              <a:rPr lang="es-EC" sz="1900" dirty="0" err="1">
                <a:latin typeface="Calibri" panose="020F0502020204030204" pitchFamily="34" charset="0"/>
              </a:rPr>
              <a:t>PCRs</a:t>
            </a:r>
            <a:r>
              <a:rPr lang="es-EC" sz="1900" dirty="0">
                <a:latin typeface="Calibri" panose="020F0502020204030204" pitchFamily="34" charset="0"/>
              </a:rPr>
              <a:t> se recomienda el uso de controles positivos como cepas ATCC.</a:t>
            </a:r>
          </a:p>
          <a:p>
            <a:pPr marL="285750" indent="-285750" algn="just">
              <a:buFont typeface="Arial" panose="020B0604020202020204" pitchFamily="34" charset="0"/>
              <a:buChar char="•"/>
            </a:pPr>
            <a:endParaRPr lang="es-EC" sz="1900" dirty="0">
              <a:latin typeface="Calibri" panose="020F0502020204030204" pitchFamily="34" charset="0"/>
            </a:endParaRPr>
          </a:p>
          <a:p>
            <a:pPr marL="285750" indent="-285750" algn="just">
              <a:buFont typeface="Arial" panose="020B0604020202020204" pitchFamily="34" charset="0"/>
              <a:buChar char="•"/>
            </a:pPr>
            <a:r>
              <a:rPr lang="es-EC" sz="1900" dirty="0">
                <a:latin typeface="Calibri" panose="020F0502020204030204" pitchFamily="34" charset="0"/>
              </a:rPr>
              <a:t>Realizar ensayos in vivo de la actividad antifúngica de los extractos de </a:t>
            </a:r>
            <a:r>
              <a:rPr lang="es-EC" sz="1900" dirty="0" err="1">
                <a:latin typeface="Calibri" panose="020F0502020204030204" pitchFamily="34" charset="0"/>
              </a:rPr>
              <a:t>biosurfactante</a:t>
            </a:r>
            <a:r>
              <a:rPr lang="es-EC" sz="1900" dirty="0">
                <a:latin typeface="Calibri" panose="020F0502020204030204" pitchFamily="34" charset="0"/>
              </a:rPr>
              <a:t>. Se recomienda incursionar en proyectos de investigación dirigidos a la resistencia sistémica inducida en plantas y la capacidad que poseen ciertas cepas de </a:t>
            </a:r>
            <a:r>
              <a:rPr lang="es-EC" sz="1900" dirty="0" err="1">
                <a:latin typeface="Calibri" panose="020F0502020204030204" pitchFamily="34" charset="0"/>
              </a:rPr>
              <a:t>Bacillus</a:t>
            </a:r>
            <a:r>
              <a:rPr lang="es-EC" sz="1900" dirty="0">
                <a:latin typeface="Calibri" panose="020F0502020204030204" pitchFamily="34" charset="0"/>
              </a:rPr>
              <a:t> y sus </a:t>
            </a:r>
            <a:r>
              <a:rPr lang="es-EC" sz="1900" dirty="0" err="1">
                <a:latin typeface="Calibri" panose="020F0502020204030204" pitchFamily="34" charset="0"/>
              </a:rPr>
              <a:t>lipopéptidos</a:t>
            </a:r>
            <a:r>
              <a:rPr lang="es-EC" sz="1900" dirty="0">
                <a:latin typeface="Calibri" panose="020F0502020204030204" pitchFamily="34" charset="0"/>
              </a:rPr>
              <a:t> para </a:t>
            </a:r>
            <a:r>
              <a:rPr lang="es-EC" sz="1900" dirty="0" err="1">
                <a:latin typeface="Calibri" panose="020F0502020204030204" pitchFamily="34" charset="0"/>
              </a:rPr>
              <a:t>elicitar</a:t>
            </a:r>
            <a:r>
              <a:rPr lang="es-EC" sz="1900" dirty="0">
                <a:latin typeface="Calibri" panose="020F0502020204030204" pitchFamily="34" charset="0"/>
              </a:rPr>
              <a:t> este sistema defensivo.</a:t>
            </a:r>
          </a:p>
        </p:txBody>
      </p:sp>
    </p:spTree>
    <p:extLst>
      <p:ext uri="{BB962C8B-B14F-4D97-AF65-F5344CB8AC3E}">
        <p14:creationId xmlns:p14="http://schemas.microsoft.com/office/powerpoint/2010/main" val="20901278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p:cNvSpPr/>
          <p:nvPr/>
        </p:nvSpPr>
        <p:spPr>
          <a:xfrm>
            <a:off x="8554803" y="5913558"/>
            <a:ext cx="2606578" cy="72329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sz="1715">
              <a:solidFill>
                <a:srgbClr val="000000"/>
              </a:solidFill>
            </a:endParaRPr>
          </a:p>
        </p:txBody>
      </p:sp>
      <p:pic>
        <p:nvPicPr>
          <p:cNvPr id="10" name="Picture 1" descr="C:\Users\XAVIER\Desktop\Comunicado-2-1.jpg"/>
          <p:cNvPicPr>
            <a:picLocks noChangeAspect="1" noChangeArrowheads="1"/>
          </p:cNvPicPr>
          <p:nvPr/>
        </p:nvPicPr>
        <p:blipFill>
          <a:blip r:embed="rId2" cstate="print"/>
          <a:srcRect/>
          <a:stretch>
            <a:fillRect/>
          </a:stretch>
        </p:blipFill>
        <p:spPr bwMode="auto">
          <a:xfrm>
            <a:off x="8883436" y="5954232"/>
            <a:ext cx="3170155" cy="641947"/>
          </a:xfrm>
          <a:prstGeom prst="rect">
            <a:avLst/>
          </a:prstGeom>
          <a:noFill/>
        </p:spPr>
      </p:pic>
      <p:pic>
        <p:nvPicPr>
          <p:cNvPr id="6" name="Picture 1" descr="C:\Users\XAVIER\Desktop\Comunicado-2-1.jpg"/>
          <p:cNvPicPr>
            <a:picLocks noChangeAspect="1" noChangeArrowheads="1"/>
          </p:cNvPicPr>
          <p:nvPr/>
        </p:nvPicPr>
        <p:blipFill>
          <a:blip r:embed="rId2" cstate="print"/>
          <a:srcRect/>
          <a:stretch>
            <a:fillRect/>
          </a:stretch>
        </p:blipFill>
        <p:spPr bwMode="auto">
          <a:xfrm>
            <a:off x="2755924" y="952639"/>
            <a:ext cx="5798879" cy="1342788"/>
          </a:xfrm>
          <a:prstGeom prst="rect">
            <a:avLst/>
          </a:prstGeom>
          <a:noFill/>
        </p:spPr>
      </p:pic>
      <p:sp>
        <p:nvSpPr>
          <p:cNvPr id="3" name="Rectángulo 2"/>
          <p:cNvSpPr/>
          <p:nvPr/>
        </p:nvSpPr>
        <p:spPr>
          <a:xfrm>
            <a:off x="26126" y="43876"/>
            <a:ext cx="3045193" cy="584775"/>
          </a:xfrm>
          <a:prstGeom prst="rect">
            <a:avLst/>
          </a:prstGeom>
          <a:noFill/>
        </p:spPr>
        <p:txBody>
          <a:bodyPr wrap="none">
            <a:spAutoFit/>
          </a:bodyPr>
          <a:lstStyle/>
          <a:p>
            <a:pPr lvl="0" eaLnBrk="0" fontAlgn="base" hangingPunct="0">
              <a:spcBef>
                <a:spcPct val="0"/>
              </a:spcBef>
              <a:spcAft>
                <a:spcPct val="0"/>
              </a:spcAft>
              <a:defRPr/>
            </a:pPr>
            <a:r>
              <a:rPr lang="es-EC" sz="3200" dirty="0">
                <a:effectLst>
                  <a:outerShdw blurRad="38100" dist="38100" dir="2700000" algn="tl">
                    <a:srgbClr val="000000">
                      <a:alpha val="43137"/>
                    </a:srgbClr>
                  </a:outerShdw>
                </a:effectLst>
                <a:latin typeface="Calibri" panose="020F0502020204030204" pitchFamily="34" charset="0"/>
              </a:rPr>
              <a:t>Agradecimientos</a:t>
            </a:r>
          </a:p>
        </p:txBody>
      </p:sp>
      <p:pic>
        <p:nvPicPr>
          <p:cNvPr id="9" name="Imagen 2"/>
          <p:cNvPicPr>
            <a:picLocks noChangeAspect="1"/>
          </p:cNvPicPr>
          <p:nvPr/>
        </p:nvPicPr>
        <p:blipFill>
          <a:blip r:embed="rId3"/>
          <a:stretch>
            <a:fillRect/>
          </a:stretch>
        </p:blipFill>
        <p:spPr>
          <a:xfrm>
            <a:off x="477464" y="2295427"/>
            <a:ext cx="2606579" cy="1959710"/>
          </a:xfrm>
          <a:prstGeom prst="rect">
            <a:avLst/>
          </a:prstGeom>
        </p:spPr>
      </p:pic>
      <p:pic>
        <p:nvPicPr>
          <p:cNvPr id="12" name="Imagen 11"/>
          <p:cNvPicPr>
            <a:picLocks noChangeAspect="1"/>
          </p:cNvPicPr>
          <p:nvPr/>
        </p:nvPicPr>
        <p:blipFill>
          <a:blip r:embed="rId4"/>
          <a:stretch>
            <a:fillRect/>
          </a:stretch>
        </p:blipFill>
        <p:spPr>
          <a:xfrm>
            <a:off x="8739292" y="901210"/>
            <a:ext cx="1393568" cy="1445645"/>
          </a:xfrm>
          <a:prstGeom prst="rect">
            <a:avLst/>
          </a:prstGeom>
        </p:spPr>
      </p:pic>
      <p:sp>
        <p:nvSpPr>
          <p:cNvPr id="4" name="Rectángulo 3"/>
          <p:cNvSpPr/>
          <p:nvPr/>
        </p:nvSpPr>
        <p:spPr>
          <a:xfrm>
            <a:off x="2229395" y="2657942"/>
            <a:ext cx="7733211" cy="3847207"/>
          </a:xfrm>
          <a:prstGeom prst="rect">
            <a:avLst/>
          </a:prstGeom>
        </p:spPr>
        <p:txBody>
          <a:bodyPr wrap="square">
            <a:spAutoFit/>
          </a:bodyPr>
          <a:lstStyle/>
          <a:p>
            <a:pPr algn="ctr"/>
            <a:r>
              <a:rPr lang="es-EC" sz="2000" dirty="0">
                <a:latin typeface="Calibri" panose="020F0502020204030204" pitchFamily="34" charset="0"/>
              </a:rPr>
              <a:t>Andrés Izquierdo PhD.</a:t>
            </a:r>
          </a:p>
          <a:p>
            <a:pPr algn="ctr"/>
            <a:r>
              <a:rPr lang="es-EC" sz="2000" dirty="0">
                <a:latin typeface="Calibri" panose="020F0502020204030204" pitchFamily="34" charset="0"/>
              </a:rPr>
              <a:t>Director del Proyecto de titulación.</a:t>
            </a:r>
          </a:p>
          <a:p>
            <a:pPr algn="ctr"/>
            <a:endParaRPr lang="es-EC" sz="2000" dirty="0">
              <a:latin typeface="Calibri" panose="020F0502020204030204" pitchFamily="34" charset="0"/>
            </a:endParaRPr>
          </a:p>
          <a:p>
            <a:pPr algn="ctr"/>
            <a:r>
              <a:rPr lang="es-EC" sz="2000" dirty="0">
                <a:latin typeface="Calibri" panose="020F0502020204030204" pitchFamily="34" charset="0"/>
              </a:rPr>
              <a:t>Alma Koch Kaiser </a:t>
            </a:r>
            <a:r>
              <a:rPr lang="es-EC" sz="2000" dirty="0" err="1">
                <a:latin typeface="Calibri" panose="020F0502020204030204" pitchFamily="34" charset="0"/>
              </a:rPr>
              <a:t>MSc</a:t>
            </a:r>
            <a:r>
              <a:rPr lang="es-EC" sz="2000" dirty="0">
                <a:latin typeface="Calibri" panose="020F0502020204030204" pitchFamily="34" charset="0"/>
              </a:rPr>
              <a:t> </a:t>
            </a:r>
          </a:p>
          <a:p>
            <a:pPr algn="ctr"/>
            <a:r>
              <a:rPr lang="es-ES" sz="2000" dirty="0">
                <a:latin typeface="Calibri" panose="020F0502020204030204" pitchFamily="34" charset="0"/>
                <a:ea typeface="Calibri" panose="020F0502020204030204" pitchFamily="34" charset="0"/>
              </a:rPr>
              <a:t>Jefa del Laboratorio de Microbiología Molecular</a:t>
            </a:r>
          </a:p>
          <a:p>
            <a:pPr algn="ctr"/>
            <a:endParaRPr lang="es-EC" sz="2000" dirty="0">
              <a:latin typeface="Calibri" panose="020F0502020204030204" pitchFamily="34" charset="0"/>
            </a:endParaRPr>
          </a:p>
          <a:p>
            <a:pPr algn="ctr"/>
            <a:r>
              <a:rPr lang="es-EC" sz="2000" dirty="0">
                <a:latin typeface="Calibri" panose="020F0502020204030204" pitchFamily="34" charset="0"/>
              </a:rPr>
              <a:t>Familia</a:t>
            </a:r>
          </a:p>
          <a:p>
            <a:pPr algn="ctr"/>
            <a:endParaRPr lang="es-EC" sz="2000" dirty="0">
              <a:latin typeface="Calibri" panose="020F0502020204030204" pitchFamily="34" charset="0"/>
            </a:endParaRPr>
          </a:p>
          <a:p>
            <a:pPr algn="ctr"/>
            <a:r>
              <a:rPr lang="es-EC" sz="2000" dirty="0">
                <a:latin typeface="Calibri" panose="020F0502020204030204" pitchFamily="34" charset="0"/>
              </a:rPr>
              <a:t>Amigos</a:t>
            </a:r>
          </a:p>
          <a:p>
            <a:pPr algn="ctr"/>
            <a:endParaRPr lang="es-EC" sz="2000" dirty="0">
              <a:latin typeface="Calibri" panose="020F0502020204030204" pitchFamily="34" charset="0"/>
            </a:endParaRPr>
          </a:p>
          <a:p>
            <a:pPr algn="ctr"/>
            <a:r>
              <a:rPr lang="es-EC" sz="2000" dirty="0">
                <a:latin typeface="Calibri" panose="020F0502020204030204" pitchFamily="34" charset="0"/>
              </a:rPr>
              <a:t>Tesistas</a:t>
            </a:r>
          </a:p>
          <a:p>
            <a:pPr algn="ctr"/>
            <a:endParaRPr lang="es-EC" sz="2400" dirty="0">
              <a:latin typeface="Calibri" panose="020F0502020204030204" pitchFamily="34" charset="0"/>
            </a:endParaRPr>
          </a:p>
        </p:txBody>
      </p:sp>
    </p:spTree>
    <p:extLst>
      <p:ext uri="{BB962C8B-B14F-4D97-AF65-F5344CB8AC3E}">
        <p14:creationId xmlns:p14="http://schemas.microsoft.com/office/powerpoint/2010/main" val="3377908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4C834523-29B1-482F-9B79-7F3F4FD97A34}"/>
              </a:ext>
            </a:extLst>
          </p:cNvPr>
          <p:cNvPicPr>
            <a:picLocks noChangeAspect="1"/>
          </p:cNvPicPr>
          <p:nvPr/>
        </p:nvPicPr>
        <p:blipFill>
          <a:blip r:embed="rId3"/>
          <a:stretch>
            <a:fillRect/>
          </a:stretch>
        </p:blipFill>
        <p:spPr>
          <a:xfrm>
            <a:off x="275273" y="1928319"/>
            <a:ext cx="5852229" cy="4282793"/>
          </a:xfrm>
          <a:prstGeom prst="snip1Rect">
            <a:avLst/>
          </a:prstGeom>
        </p:spPr>
      </p:pic>
      <p:sp>
        <p:nvSpPr>
          <p:cNvPr id="9" name="Rectángulo: esquinas redondeadas 8">
            <a:extLst>
              <a:ext uri="{FF2B5EF4-FFF2-40B4-BE49-F238E27FC236}">
                <a16:creationId xmlns:a16="http://schemas.microsoft.com/office/drawing/2014/main" id="{00D8A305-DC3F-4BE4-BF1A-DB1D932AC84F}"/>
              </a:ext>
            </a:extLst>
          </p:cNvPr>
          <p:cNvSpPr/>
          <p:nvPr/>
        </p:nvSpPr>
        <p:spPr>
          <a:xfrm>
            <a:off x="1844551" y="571146"/>
            <a:ext cx="2438400" cy="582941"/>
          </a:xfrm>
          <a:prstGeom prst="roundRect">
            <a:avLst/>
          </a:prstGeom>
          <a:noFill/>
          <a:ln>
            <a:noFill/>
          </a:ln>
          <a:effectLst/>
        </p:spPr>
        <p:style>
          <a:lnRef idx="1">
            <a:schemeClr val="dk1"/>
          </a:lnRef>
          <a:fillRef idx="2">
            <a:schemeClr val="dk1"/>
          </a:fillRef>
          <a:effectRef idx="1">
            <a:schemeClr val="dk1"/>
          </a:effectRef>
          <a:fontRef idx="minor">
            <a:schemeClr val="dk1"/>
          </a:fontRef>
        </p:style>
        <p:txBody>
          <a:bodyPr rtlCol="0" anchor="ctr"/>
          <a:lstStyle/>
          <a:p>
            <a:pPr algn="ctr"/>
            <a:r>
              <a:rPr lang="es-EC" sz="3200" dirty="0">
                <a:latin typeface="Calibri" panose="020F0502020204030204" pitchFamily="34" charset="0"/>
              </a:rPr>
              <a:t>Biopesticidas </a:t>
            </a:r>
          </a:p>
        </p:txBody>
      </p:sp>
      <p:sp>
        <p:nvSpPr>
          <p:cNvPr id="11" name="Rectángulo 10">
            <a:extLst>
              <a:ext uri="{FF2B5EF4-FFF2-40B4-BE49-F238E27FC236}">
                <a16:creationId xmlns:a16="http://schemas.microsoft.com/office/drawing/2014/main" id="{9EA125AF-34E7-4BD8-B2F5-81868B9B5D03}"/>
              </a:ext>
            </a:extLst>
          </p:cNvPr>
          <p:cNvSpPr/>
          <p:nvPr/>
        </p:nvSpPr>
        <p:spPr>
          <a:xfrm>
            <a:off x="6613071" y="3560475"/>
            <a:ext cx="2438400" cy="2585323"/>
          </a:xfrm>
          <a:prstGeom prst="rect">
            <a:avLst/>
          </a:prstGeom>
        </p:spPr>
        <p:txBody>
          <a:bodyPr wrap="square">
            <a:spAutoFit/>
          </a:bodyPr>
          <a:lstStyle/>
          <a:p>
            <a:r>
              <a:rPr lang="es-EC" sz="2400" dirty="0">
                <a:latin typeface="Calibri" panose="020F0502020204030204" pitchFamily="34" charset="0"/>
                <a:cs typeface="Times New Roman" panose="02020603050405020304" pitchFamily="18" charset="0"/>
              </a:rPr>
              <a:t>Alta especificidad </a:t>
            </a:r>
          </a:p>
          <a:p>
            <a:r>
              <a:rPr lang="es-EC" sz="2400" dirty="0">
                <a:latin typeface="Calibri" panose="020F0502020204030204" pitchFamily="34" charset="0"/>
                <a:cs typeface="Times New Roman" panose="02020603050405020304" pitchFamily="18" charset="0"/>
              </a:rPr>
              <a:t>Ecológicos</a:t>
            </a:r>
          </a:p>
          <a:p>
            <a:r>
              <a:rPr lang="es-EC" sz="2400" dirty="0">
                <a:latin typeface="Calibri" panose="020F0502020204030204" pitchFamily="34" charset="0"/>
                <a:cs typeface="Times New Roman" panose="02020603050405020304" pitchFamily="18" charset="0"/>
              </a:rPr>
              <a:t>Biodegradables</a:t>
            </a:r>
          </a:p>
          <a:p>
            <a:r>
              <a:rPr lang="es-EC" sz="2400" dirty="0">
                <a:latin typeface="Calibri" panose="020F0502020204030204" pitchFamily="34" charset="0"/>
                <a:cs typeface="Times New Roman" panose="02020603050405020304" pitchFamily="18" charset="0"/>
              </a:rPr>
              <a:t>No peligrosos</a:t>
            </a:r>
          </a:p>
          <a:p>
            <a:r>
              <a:rPr lang="es-EC" sz="2400" dirty="0">
                <a:latin typeface="Calibri" panose="020F0502020204030204" pitchFamily="34" charset="0"/>
                <a:cs typeface="Times New Roman" panose="02020603050405020304" pitchFamily="18" charset="0"/>
              </a:rPr>
              <a:t>Renovable </a:t>
            </a:r>
          </a:p>
          <a:p>
            <a:r>
              <a:rPr lang="es-EC" sz="2400" dirty="0">
                <a:latin typeface="Calibri" panose="020F0502020204030204" pitchFamily="34" charset="0"/>
                <a:cs typeface="Times New Roman" panose="02020603050405020304" pitchFamily="18" charset="0"/>
              </a:rPr>
              <a:t>Bajas cantidades</a:t>
            </a:r>
          </a:p>
          <a:p>
            <a:r>
              <a:rPr lang="es-EC" dirty="0"/>
              <a:t> </a:t>
            </a:r>
            <a:endParaRPr lang="es-EC" sz="2400" dirty="0">
              <a:latin typeface="Calibri" panose="020F0502020204030204" pitchFamily="34" charset="0"/>
              <a:cs typeface="Times New Roman" panose="02020603050405020304" pitchFamily="18" charset="0"/>
            </a:endParaRPr>
          </a:p>
        </p:txBody>
      </p:sp>
      <p:sp>
        <p:nvSpPr>
          <p:cNvPr id="12" name="Abrir llave 11">
            <a:extLst>
              <a:ext uri="{FF2B5EF4-FFF2-40B4-BE49-F238E27FC236}">
                <a16:creationId xmlns:a16="http://schemas.microsoft.com/office/drawing/2014/main" id="{C8286D37-8A3E-4FE2-8442-147B63266E32}"/>
              </a:ext>
            </a:extLst>
          </p:cNvPr>
          <p:cNvSpPr/>
          <p:nvPr/>
        </p:nvSpPr>
        <p:spPr>
          <a:xfrm flipV="1">
            <a:off x="6127502" y="3525465"/>
            <a:ext cx="485569" cy="2324871"/>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13" name="Abrir llave 12">
            <a:extLst>
              <a:ext uri="{FF2B5EF4-FFF2-40B4-BE49-F238E27FC236}">
                <a16:creationId xmlns:a16="http://schemas.microsoft.com/office/drawing/2014/main" id="{7D025198-5C2C-43A9-A19C-A4CDEF381D58}"/>
              </a:ext>
            </a:extLst>
          </p:cNvPr>
          <p:cNvSpPr/>
          <p:nvPr/>
        </p:nvSpPr>
        <p:spPr>
          <a:xfrm flipV="1">
            <a:off x="6127502" y="905132"/>
            <a:ext cx="548571" cy="1789082"/>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14" name="Rectángulo 13">
            <a:extLst>
              <a:ext uri="{FF2B5EF4-FFF2-40B4-BE49-F238E27FC236}">
                <a16:creationId xmlns:a16="http://schemas.microsoft.com/office/drawing/2014/main" id="{DC48297C-870E-4029-8342-F300BBE76E3A}"/>
              </a:ext>
            </a:extLst>
          </p:cNvPr>
          <p:cNvSpPr/>
          <p:nvPr/>
        </p:nvSpPr>
        <p:spPr>
          <a:xfrm>
            <a:off x="6613071" y="1199508"/>
            <a:ext cx="4707955" cy="1200329"/>
          </a:xfrm>
          <a:prstGeom prst="rect">
            <a:avLst/>
          </a:prstGeom>
        </p:spPr>
        <p:txBody>
          <a:bodyPr wrap="none">
            <a:spAutoFit/>
          </a:bodyPr>
          <a:lstStyle/>
          <a:p>
            <a:r>
              <a:rPr lang="es-EC" sz="2400" dirty="0">
                <a:latin typeface="Calibri" panose="020F0502020204030204" pitchFamily="34" charset="0"/>
                <a:ea typeface="Calibri" panose="020F0502020204030204" pitchFamily="34" charset="0"/>
                <a:cs typeface="Times New Roman" panose="02020603050405020304" pitchFamily="18" charset="0"/>
              </a:rPr>
              <a:t>Biopesticidas Microbianos</a:t>
            </a:r>
          </a:p>
          <a:p>
            <a:r>
              <a:rPr lang="es-EC" sz="2400" dirty="0">
                <a:latin typeface="Calibri" panose="020F0502020204030204" pitchFamily="34" charset="0"/>
                <a:cs typeface="Times New Roman" panose="02020603050405020304" pitchFamily="18" charset="0"/>
              </a:rPr>
              <a:t>Protectores Incorporados a la planta</a:t>
            </a:r>
            <a:endParaRPr lang="es-EC" sz="2400" dirty="0">
              <a:latin typeface="Calibri" panose="020F0502020204030204" pitchFamily="34" charset="0"/>
              <a:ea typeface="Calibri" panose="020F0502020204030204" pitchFamily="34" charset="0"/>
              <a:cs typeface="Times New Roman" panose="02020603050405020304" pitchFamily="18" charset="0"/>
            </a:endParaRPr>
          </a:p>
          <a:p>
            <a:r>
              <a:rPr lang="es-EC" sz="2400" dirty="0">
                <a:latin typeface="Calibri" panose="020F0502020204030204" pitchFamily="34" charset="0"/>
                <a:cs typeface="Times New Roman" panose="02020603050405020304" pitchFamily="18" charset="0"/>
              </a:rPr>
              <a:t>Biopesticidas Bioquímicos </a:t>
            </a:r>
          </a:p>
        </p:txBody>
      </p:sp>
      <p:pic>
        <p:nvPicPr>
          <p:cNvPr id="10" name="Picture 3" descr="C:\Users\tpaez\Pictures\IMAGENES ESPE\LOGO UNIVERSIDAD FUERZAS ARMADAS.jpg">
            <a:extLst>
              <a:ext uri="{FF2B5EF4-FFF2-40B4-BE49-F238E27FC236}">
                <a16:creationId xmlns:a16="http://schemas.microsoft.com/office/drawing/2014/main" id="{EE7C6192-215B-4355-99D3-4BD6D4C735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8534" y="5887219"/>
            <a:ext cx="3020129" cy="72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874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p:cNvSpPr/>
          <p:nvPr/>
        </p:nvSpPr>
        <p:spPr>
          <a:xfrm>
            <a:off x="3633933" y="4834743"/>
            <a:ext cx="3213084" cy="46724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ct val="106000"/>
              </a:lnSpc>
              <a:tabLst>
                <a:tab pos="1638259" algn="l"/>
              </a:tabLst>
            </a:pPr>
            <a:r>
              <a:rPr lang="es-EC"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Familias</a:t>
            </a:r>
            <a:endParaRPr lang="es-ES" sz="24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3" descr="C:\Users\tpaez\Pictures\IMAGENES ESPE\LOGO UNIVERSIDAD FUERZAS ARMADAS.jpg">
            <a:extLst>
              <a:ext uri="{FF2B5EF4-FFF2-40B4-BE49-F238E27FC236}">
                <a16:creationId xmlns:a16="http://schemas.microsoft.com/office/drawing/2014/main" id="{6E6AAD4D-2BF4-4B7F-A100-6FB493719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4646" y="5944419"/>
            <a:ext cx="3020129" cy="72008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esquinas redondeadas 3">
            <a:extLst>
              <a:ext uri="{FF2B5EF4-FFF2-40B4-BE49-F238E27FC236}">
                <a16:creationId xmlns:a16="http://schemas.microsoft.com/office/drawing/2014/main" id="{7461F55A-2BDC-43C1-94D0-9CE71DBDFA0F}"/>
              </a:ext>
            </a:extLst>
          </p:cNvPr>
          <p:cNvSpPr/>
          <p:nvPr/>
        </p:nvSpPr>
        <p:spPr>
          <a:xfrm>
            <a:off x="1327864" y="4573392"/>
            <a:ext cx="2249974" cy="989945"/>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err="1">
                <a:latin typeface="Calibri" panose="020F0502020204030204" pitchFamily="34" charset="0"/>
                <a:cs typeface="Times New Roman" panose="02020603050405020304" pitchFamily="18" charset="0"/>
              </a:rPr>
              <a:t>Biosurfactantes</a:t>
            </a:r>
            <a:r>
              <a:rPr lang="en-US" sz="2400" dirty="0">
                <a:latin typeface="Calibri" panose="020F0502020204030204" pitchFamily="34" charset="0"/>
                <a:cs typeface="Times New Roman" panose="02020603050405020304" pitchFamily="18" charset="0"/>
              </a:rPr>
              <a:t> </a:t>
            </a:r>
          </a:p>
          <a:p>
            <a:pPr algn="ctr"/>
            <a:r>
              <a:rPr lang="en-US" sz="2400" dirty="0" err="1">
                <a:latin typeface="Calibri" panose="020F0502020204030204" pitchFamily="34" charset="0"/>
                <a:cs typeface="Times New Roman" panose="02020603050405020304" pitchFamily="18" charset="0"/>
              </a:rPr>
              <a:t>Lipopeptídicos</a:t>
            </a:r>
            <a:r>
              <a:rPr lang="en-US" sz="2400" dirty="0">
                <a:latin typeface="Calibri" panose="020F0502020204030204" pitchFamily="34" charset="0"/>
                <a:cs typeface="Times New Roman" panose="02020603050405020304" pitchFamily="18" charset="0"/>
              </a:rPr>
              <a:t> </a:t>
            </a:r>
            <a:endParaRPr lang="es-EC" sz="2400" dirty="0">
              <a:latin typeface="Calibri" panose="020F0502020204030204" pitchFamily="34" charset="0"/>
              <a:cs typeface="Times New Roman" panose="02020603050405020304" pitchFamily="18" charset="0"/>
            </a:endParaRPr>
          </a:p>
        </p:txBody>
      </p:sp>
      <p:cxnSp>
        <p:nvCxnSpPr>
          <p:cNvPr id="7" name="Conector: angular 6">
            <a:extLst>
              <a:ext uri="{FF2B5EF4-FFF2-40B4-BE49-F238E27FC236}">
                <a16:creationId xmlns:a16="http://schemas.microsoft.com/office/drawing/2014/main" id="{2B53A6EE-DA04-43B1-811A-96855048BFB8}"/>
              </a:ext>
            </a:extLst>
          </p:cNvPr>
          <p:cNvCxnSpPr>
            <a:cxnSpLocks/>
          </p:cNvCxnSpPr>
          <p:nvPr/>
        </p:nvCxnSpPr>
        <p:spPr>
          <a:xfrm rot="5400000" flipH="1" flipV="1">
            <a:off x="3675722" y="3924972"/>
            <a:ext cx="292248" cy="3046278"/>
          </a:xfrm>
          <a:prstGeom prst="bentConnector3">
            <a:avLst>
              <a:gd name="adj1" fmla="val -78221"/>
            </a:avLst>
          </a:prstGeom>
          <a:ln>
            <a:tailEnd type="triangle"/>
          </a:ln>
        </p:spPr>
        <p:style>
          <a:lnRef idx="1">
            <a:schemeClr val="dk1"/>
          </a:lnRef>
          <a:fillRef idx="0">
            <a:schemeClr val="dk1"/>
          </a:fillRef>
          <a:effectRef idx="0">
            <a:schemeClr val="dk1"/>
          </a:effectRef>
          <a:fontRef idx="minor">
            <a:schemeClr val="tx1"/>
          </a:fontRef>
        </p:style>
      </p:cxnSp>
      <p:sp>
        <p:nvSpPr>
          <p:cNvPr id="9" name="CuadroTexto 8">
            <a:extLst>
              <a:ext uri="{FF2B5EF4-FFF2-40B4-BE49-F238E27FC236}">
                <a16:creationId xmlns:a16="http://schemas.microsoft.com/office/drawing/2014/main" id="{EFE26D38-1B2F-4A21-B2F9-9291714CDAA0}"/>
              </a:ext>
            </a:extLst>
          </p:cNvPr>
          <p:cNvSpPr txBox="1"/>
          <p:nvPr/>
        </p:nvSpPr>
        <p:spPr>
          <a:xfrm>
            <a:off x="7573992" y="5493991"/>
            <a:ext cx="1813317" cy="369332"/>
          </a:xfrm>
          <a:prstGeom prst="rect">
            <a:avLst/>
          </a:prstGeom>
          <a:noFill/>
        </p:spPr>
        <p:txBody>
          <a:bodyPr wrap="none" rtlCol="0">
            <a:spAutoFit/>
          </a:bodyPr>
          <a:lstStyle/>
          <a:p>
            <a:r>
              <a:rPr lang="es-EC" dirty="0" err="1">
                <a:latin typeface="Calibri" panose="020F0502020204030204" pitchFamily="34" charset="0"/>
                <a:cs typeface="Times New Roman" panose="02020603050405020304" pitchFamily="18" charset="0"/>
              </a:rPr>
              <a:t>Ogena</a:t>
            </a:r>
            <a:r>
              <a:rPr lang="es-EC" dirty="0">
                <a:latin typeface="Calibri" panose="020F0502020204030204" pitchFamily="34" charset="0"/>
                <a:cs typeface="Times New Roman" panose="02020603050405020304" pitchFamily="18" charset="0"/>
              </a:rPr>
              <a:t> et al. 2008</a:t>
            </a:r>
          </a:p>
        </p:txBody>
      </p:sp>
      <p:pic>
        <p:nvPicPr>
          <p:cNvPr id="15" name="Imagen 14">
            <a:extLst>
              <a:ext uri="{FF2B5EF4-FFF2-40B4-BE49-F238E27FC236}">
                <a16:creationId xmlns:a16="http://schemas.microsoft.com/office/drawing/2014/main" id="{BCA4AFD0-4864-4F0E-880B-C165CF0B5B5E}"/>
              </a:ext>
            </a:extLst>
          </p:cNvPr>
          <p:cNvPicPr/>
          <p:nvPr/>
        </p:nvPicPr>
        <p:blipFill rotWithShape="1">
          <a:blip r:embed="rId4"/>
          <a:srcRect l="9989" t="926" r="41921" b="31758"/>
          <a:stretch/>
        </p:blipFill>
        <p:spPr bwMode="auto">
          <a:xfrm>
            <a:off x="1095887" y="1641747"/>
            <a:ext cx="2547628" cy="2252154"/>
          </a:xfrm>
          <a:prstGeom prst="roundRect">
            <a:avLst/>
          </a:prstGeom>
          <a:ln>
            <a:noFill/>
          </a:ln>
          <a:extLst>
            <a:ext uri="{53640926-AAD7-44D8-BBD7-CCE9431645EC}">
              <a14:shadowObscured xmlns:a14="http://schemas.microsoft.com/office/drawing/2010/main"/>
            </a:ext>
          </a:extLst>
        </p:spPr>
      </p:pic>
      <p:pic>
        <p:nvPicPr>
          <p:cNvPr id="18" name="Imagen 17">
            <a:extLst>
              <a:ext uri="{FF2B5EF4-FFF2-40B4-BE49-F238E27FC236}">
                <a16:creationId xmlns:a16="http://schemas.microsoft.com/office/drawing/2014/main" id="{EA2FB54C-DFA5-4C7D-840C-360D5F46209B}"/>
              </a:ext>
            </a:extLst>
          </p:cNvPr>
          <p:cNvPicPr>
            <a:picLocks noChangeAspect="1"/>
          </p:cNvPicPr>
          <p:nvPr/>
        </p:nvPicPr>
        <p:blipFill rotWithShape="1">
          <a:blip r:embed="rId5"/>
          <a:srcRect l="10041" t="5714" r="4303" b="5476"/>
          <a:stretch/>
        </p:blipFill>
        <p:spPr>
          <a:xfrm>
            <a:off x="6797402" y="0"/>
            <a:ext cx="4467525" cy="4220057"/>
          </a:xfrm>
          <a:prstGeom prst="rect">
            <a:avLst/>
          </a:prstGeom>
        </p:spPr>
      </p:pic>
      <p:sp>
        <p:nvSpPr>
          <p:cNvPr id="20" name="Abrir llave 19">
            <a:extLst>
              <a:ext uri="{FF2B5EF4-FFF2-40B4-BE49-F238E27FC236}">
                <a16:creationId xmlns:a16="http://schemas.microsoft.com/office/drawing/2014/main" id="{1C640B24-3127-4469-9BC9-7BC3F2B8D76A}"/>
              </a:ext>
            </a:extLst>
          </p:cNvPr>
          <p:cNvSpPr/>
          <p:nvPr/>
        </p:nvSpPr>
        <p:spPr>
          <a:xfrm>
            <a:off x="4954617" y="54754"/>
            <a:ext cx="432294" cy="4199354"/>
          </a:xfrm>
          <a:prstGeom prst="leftBrace">
            <a:avLst>
              <a:gd name="adj1" fmla="val 8333"/>
              <a:gd name="adj2" fmla="val 51725"/>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24" name="Rectángulo: esquinas redondeadas 23">
            <a:extLst>
              <a:ext uri="{FF2B5EF4-FFF2-40B4-BE49-F238E27FC236}">
                <a16:creationId xmlns:a16="http://schemas.microsoft.com/office/drawing/2014/main" id="{91890E21-B527-4054-86E3-D075ACD86FBD}"/>
              </a:ext>
            </a:extLst>
          </p:cNvPr>
          <p:cNvSpPr/>
          <p:nvPr/>
        </p:nvSpPr>
        <p:spPr>
          <a:xfrm>
            <a:off x="10394512" y="1662478"/>
            <a:ext cx="1797488" cy="72008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2000" dirty="0">
                <a:latin typeface="Calibri" panose="020F0502020204030204" pitchFamily="34" charset="0"/>
              </a:rPr>
              <a:t>Competir por nicho y nutrientes </a:t>
            </a:r>
          </a:p>
        </p:txBody>
      </p:sp>
      <p:sp>
        <p:nvSpPr>
          <p:cNvPr id="25" name="Rectángulo: esquinas redondeadas 24">
            <a:extLst>
              <a:ext uri="{FF2B5EF4-FFF2-40B4-BE49-F238E27FC236}">
                <a16:creationId xmlns:a16="http://schemas.microsoft.com/office/drawing/2014/main" id="{6F27D048-5399-458D-9BEB-6CAD7C4FD987}"/>
              </a:ext>
            </a:extLst>
          </p:cNvPr>
          <p:cNvSpPr/>
          <p:nvPr/>
        </p:nvSpPr>
        <p:spPr>
          <a:xfrm>
            <a:off x="5795388" y="2584975"/>
            <a:ext cx="1374535" cy="430551"/>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s-EC" sz="2000" dirty="0">
                <a:latin typeface="Calibri" panose="020F0502020204030204" pitchFamily="34" charset="0"/>
              </a:rPr>
              <a:t>Sustancias </a:t>
            </a:r>
          </a:p>
          <a:p>
            <a:pPr algn="ctr"/>
            <a:r>
              <a:rPr lang="es-EC" sz="2000" dirty="0">
                <a:latin typeface="Calibri" panose="020F0502020204030204" pitchFamily="34" charset="0"/>
              </a:rPr>
              <a:t>Toxicas</a:t>
            </a:r>
          </a:p>
          <a:p>
            <a:pPr algn="ctr"/>
            <a:endParaRPr lang="es-EC" sz="2000" dirty="0">
              <a:latin typeface="Calibri" panose="020F0502020204030204" pitchFamily="34" charset="0"/>
            </a:endParaRPr>
          </a:p>
        </p:txBody>
      </p:sp>
      <p:sp>
        <p:nvSpPr>
          <p:cNvPr id="26" name="Rectángulo: esquinas redondeadas 25">
            <a:extLst>
              <a:ext uri="{FF2B5EF4-FFF2-40B4-BE49-F238E27FC236}">
                <a16:creationId xmlns:a16="http://schemas.microsoft.com/office/drawing/2014/main" id="{4369BF4C-555B-4C2A-ADE9-F886F3B769F9}"/>
              </a:ext>
            </a:extLst>
          </p:cNvPr>
          <p:cNvSpPr/>
          <p:nvPr/>
        </p:nvSpPr>
        <p:spPr>
          <a:xfrm>
            <a:off x="8055428" y="4004781"/>
            <a:ext cx="1374535" cy="43055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C" dirty="0"/>
          </a:p>
        </p:txBody>
      </p:sp>
      <p:sp>
        <p:nvSpPr>
          <p:cNvPr id="27" name="Rectángulo 26">
            <a:extLst>
              <a:ext uri="{FF2B5EF4-FFF2-40B4-BE49-F238E27FC236}">
                <a16:creationId xmlns:a16="http://schemas.microsoft.com/office/drawing/2014/main" id="{31B89071-B361-46AF-8EE5-4D609F146998}"/>
              </a:ext>
            </a:extLst>
          </p:cNvPr>
          <p:cNvSpPr/>
          <p:nvPr/>
        </p:nvSpPr>
        <p:spPr>
          <a:xfrm>
            <a:off x="8553522" y="3496949"/>
            <a:ext cx="1592641" cy="1015663"/>
          </a:xfrm>
          <a:prstGeom prst="rect">
            <a:avLst/>
          </a:prstGeom>
        </p:spPr>
        <p:txBody>
          <a:bodyPr wrap="square">
            <a:spAutoFit/>
          </a:bodyPr>
          <a:lstStyle/>
          <a:p>
            <a:r>
              <a:rPr lang="es-EC" sz="2000" dirty="0">
                <a:latin typeface="Calibri" panose="020F0502020204030204" pitchFamily="34" charset="0"/>
              </a:rPr>
              <a:t>Estimular las capacidades defensivas </a:t>
            </a:r>
          </a:p>
        </p:txBody>
      </p:sp>
      <p:sp>
        <p:nvSpPr>
          <p:cNvPr id="29" name="Abrir llave 28">
            <a:extLst>
              <a:ext uri="{FF2B5EF4-FFF2-40B4-BE49-F238E27FC236}">
                <a16:creationId xmlns:a16="http://schemas.microsoft.com/office/drawing/2014/main" id="{271FDE55-6134-4B2A-AB22-EDFB5E043082}"/>
              </a:ext>
            </a:extLst>
          </p:cNvPr>
          <p:cNvSpPr/>
          <p:nvPr/>
        </p:nvSpPr>
        <p:spPr>
          <a:xfrm>
            <a:off x="5795388" y="4604290"/>
            <a:ext cx="266700" cy="134012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31" name="Rectángulo 30">
            <a:extLst>
              <a:ext uri="{FF2B5EF4-FFF2-40B4-BE49-F238E27FC236}">
                <a16:creationId xmlns:a16="http://schemas.microsoft.com/office/drawing/2014/main" id="{B259D3FD-D547-4D8F-8681-0CE258A2FA7B}"/>
              </a:ext>
            </a:extLst>
          </p:cNvPr>
          <p:cNvSpPr/>
          <p:nvPr/>
        </p:nvSpPr>
        <p:spPr>
          <a:xfrm>
            <a:off x="5890744" y="4678034"/>
            <a:ext cx="1813317" cy="1247906"/>
          </a:xfrm>
          <a:prstGeom prst="rect">
            <a:avLst/>
          </a:prstGeom>
        </p:spPr>
        <p:txBody>
          <a:bodyPr wrap="square">
            <a:spAutoFit/>
          </a:bodyPr>
          <a:lstStyle/>
          <a:p>
            <a:pPr algn="ctr">
              <a:lnSpc>
                <a:spcPct val="106000"/>
              </a:lnSpc>
              <a:tabLst>
                <a:tab pos="1638259" algn="l"/>
              </a:tabLst>
            </a:pPr>
            <a:r>
              <a:rPr lang="es-EC" sz="24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Surfactina</a:t>
            </a:r>
            <a:r>
              <a:rPr lang="es-EC"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algn="ctr">
              <a:lnSpc>
                <a:spcPct val="106000"/>
              </a:lnSpc>
              <a:tabLst>
                <a:tab pos="1638259" algn="l"/>
              </a:tabLst>
            </a:pPr>
            <a:r>
              <a:rPr lang="es-EC" sz="24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Iturina</a:t>
            </a:r>
            <a:r>
              <a:rPr lang="es-EC"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p>
          <a:p>
            <a:pPr algn="ctr">
              <a:lnSpc>
                <a:spcPct val="106000"/>
              </a:lnSpc>
              <a:tabLst>
                <a:tab pos="1638259" algn="l"/>
              </a:tabLst>
            </a:pPr>
            <a:r>
              <a:rPr lang="es-EC" sz="24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Fengicina</a:t>
            </a:r>
            <a:endParaRPr lang="es-EC" sz="2400" dirty="0"/>
          </a:p>
        </p:txBody>
      </p:sp>
      <p:cxnSp>
        <p:nvCxnSpPr>
          <p:cNvPr id="33" name="Conector: angular 32">
            <a:extLst>
              <a:ext uri="{FF2B5EF4-FFF2-40B4-BE49-F238E27FC236}">
                <a16:creationId xmlns:a16="http://schemas.microsoft.com/office/drawing/2014/main" id="{3D69EF11-296F-483D-AD34-CC46333806A6}"/>
              </a:ext>
            </a:extLst>
          </p:cNvPr>
          <p:cNvCxnSpPr>
            <a:cxnSpLocks/>
            <a:stCxn id="31" idx="3"/>
            <a:endCxn id="27" idx="2"/>
          </p:cNvCxnSpPr>
          <p:nvPr/>
        </p:nvCxnSpPr>
        <p:spPr>
          <a:xfrm flipV="1">
            <a:off x="7704061" y="4512612"/>
            <a:ext cx="1645782" cy="789375"/>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35" name="Conector: angular 34">
            <a:extLst>
              <a:ext uri="{FF2B5EF4-FFF2-40B4-BE49-F238E27FC236}">
                <a16:creationId xmlns:a16="http://schemas.microsoft.com/office/drawing/2014/main" id="{124F8FBF-DA9E-40F7-8F7B-9032BA3718F6}"/>
              </a:ext>
            </a:extLst>
          </p:cNvPr>
          <p:cNvCxnSpPr>
            <a:cxnSpLocks/>
            <a:stCxn id="25" idx="2"/>
            <a:endCxn id="31" idx="0"/>
          </p:cNvCxnSpPr>
          <p:nvPr/>
        </p:nvCxnSpPr>
        <p:spPr>
          <a:xfrm rot="16200000" flipH="1">
            <a:off x="5808775" y="3689406"/>
            <a:ext cx="1662508" cy="314747"/>
          </a:xfrm>
          <a:prstGeom prst="bentConnector3">
            <a:avLst>
              <a:gd name="adj1" fmla="val 81429"/>
            </a:avLst>
          </a:prstGeom>
          <a:ln>
            <a:tailEnd type="triangle"/>
          </a:ln>
        </p:spPr>
        <p:style>
          <a:lnRef idx="1">
            <a:schemeClr val="dk1"/>
          </a:lnRef>
          <a:fillRef idx="0">
            <a:schemeClr val="dk1"/>
          </a:fillRef>
          <a:effectRef idx="0">
            <a:schemeClr val="dk1"/>
          </a:effectRef>
          <a:fontRef idx="minor">
            <a:schemeClr val="tx1"/>
          </a:fontRef>
        </p:style>
      </p:cxnSp>
      <p:sp>
        <p:nvSpPr>
          <p:cNvPr id="46" name="Rectángulo: esquinas redondeadas 45">
            <a:extLst>
              <a:ext uri="{FF2B5EF4-FFF2-40B4-BE49-F238E27FC236}">
                <a16:creationId xmlns:a16="http://schemas.microsoft.com/office/drawing/2014/main" id="{AB3551B2-E913-42D9-87CF-11D345E243B3}"/>
              </a:ext>
            </a:extLst>
          </p:cNvPr>
          <p:cNvSpPr/>
          <p:nvPr/>
        </p:nvSpPr>
        <p:spPr>
          <a:xfrm>
            <a:off x="143017" y="514196"/>
            <a:ext cx="4811599" cy="646921"/>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s-EC" sz="2400" dirty="0">
                <a:latin typeface="Calibri" panose="020F0502020204030204" pitchFamily="34" charset="0"/>
                <a:cs typeface="Times New Roman" panose="02020603050405020304" pitchFamily="18" charset="0"/>
              </a:rPr>
              <a:t>Género</a:t>
            </a:r>
            <a:r>
              <a:rPr lang="en-US" sz="2400" dirty="0">
                <a:latin typeface="Calibri" panose="020F0502020204030204" pitchFamily="34" charset="0"/>
                <a:cs typeface="Times New Roman" panose="02020603050405020304" pitchFamily="18" charset="0"/>
              </a:rPr>
              <a:t> </a:t>
            </a:r>
            <a:r>
              <a:rPr lang="en-US" sz="2400" i="1" dirty="0">
                <a:latin typeface="Calibri" panose="020F0502020204030204" pitchFamily="34" charset="0"/>
                <a:cs typeface="Times New Roman" panose="02020603050405020304" pitchFamily="18" charset="0"/>
              </a:rPr>
              <a:t>Bacillus </a:t>
            </a:r>
            <a:r>
              <a:rPr lang="en-US" sz="2400" i="1" dirty="0">
                <a:latin typeface="Calibri" panose="020F0502020204030204" pitchFamily="34" charset="0"/>
                <a:cs typeface="Times New Roman" panose="02020603050405020304" pitchFamily="18" charset="0"/>
                <a:sym typeface="Wingdings" panose="05000000000000000000" pitchFamily="2" charset="2"/>
              </a:rPr>
              <a:t> </a:t>
            </a:r>
            <a:r>
              <a:rPr lang="en-US" sz="2400" dirty="0" err="1">
                <a:latin typeface="Calibri" panose="020F0502020204030204" pitchFamily="34" charset="0"/>
                <a:cs typeface="Times New Roman" panose="02020603050405020304" pitchFamily="18" charset="0"/>
                <a:sym typeface="Wingdings" panose="05000000000000000000" pitchFamily="2" charset="2"/>
              </a:rPr>
              <a:t>Biocontroladores</a:t>
            </a:r>
            <a:endParaRPr lang="es-EC" sz="240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74129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esquinas redondeadas 14">
            <a:extLst>
              <a:ext uri="{FF2B5EF4-FFF2-40B4-BE49-F238E27FC236}">
                <a16:creationId xmlns:a16="http://schemas.microsoft.com/office/drawing/2014/main" id="{47C8D18A-BC5B-4B9C-9166-CCC875E7FE56}"/>
              </a:ext>
            </a:extLst>
          </p:cNvPr>
          <p:cNvSpPr/>
          <p:nvPr/>
        </p:nvSpPr>
        <p:spPr>
          <a:xfrm>
            <a:off x="555341" y="480587"/>
            <a:ext cx="2729594" cy="703093"/>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a:latin typeface="Calibri" panose="020F0502020204030204" pitchFamily="34" charset="0"/>
                <a:cs typeface="Times New Roman" panose="02020603050405020304" pitchFamily="18" charset="0"/>
              </a:rPr>
              <a:t>Biosurfactante</a:t>
            </a:r>
            <a:r>
              <a:rPr lang="en-US" sz="3200" dirty="0">
                <a:latin typeface="Calibri" panose="020F0502020204030204" pitchFamily="34" charset="0"/>
              </a:rPr>
              <a:t> </a:t>
            </a:r>
            <a:endParaRPr lang="es-EC" sz="3200" dirty="0">
              <a:latin typeface="Calibri" panose="020F0502020204030204" pitchFamily="34" charset="0"/>
            </a:endParaRPr>
          </a:p>
        </p:txBody>
      </p:sp>
      <p:pic>
        <p:nvPicPr>
          <p:cNvPr id="28" name="Picture 3" descr="C:\Users\tpaez\Pictures\IMAGENES ESPE\LOGO UNIVERSIDAD FUERZAS ARMADAS.jpg">
            <a:extLst>
              <a:ext uri="{FF2B5EF4-FFF2-40B4-BE49-F238E27FC236}">
                <a16:creationId xmlns:a16="http://schemas.microsoft.com/office/drawing/2014/main" id="{5A825FFE-9221-4CC8-94D4-BCCF39801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4646" y="5944419"/>
            <a:ext cx="3020129" cy="72008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o 11">
            <a:extLst>
              <a:ext uri="{FF2B5EF4-FFF2-40B4-BE49-F238E27FC236}">
                <a16:creationId xmlns:a16="http://schemas.microsoft.com/office/drawing/2014/main" id="{40D8CCBE-6CC7-4D04-9A7C-4F8412F2FD7E}"/>
              </a:ext>
            </a:extLst>
          </p:cNvPr>
          <p:cNvGrpSpPr/>
          <p:nvPr/>
        </p:nvGrpSpPr>
        <p:grpSpPr>
          <a:xfrm>
            <a:off x="3470502" y="-16046"/>
            <a:ext cx="4517361" cy="1583588"/>
            <a:chOff x="4672991" y="384950"/>
            <a:chExt cx="4124325" cy="1143000"/>
          </a:xfrm>
        </p:grpSpPr>
        <p:pic>
          <p:nvPicPr>
            <p:cNvPr id="7170" name="Picture 2" descr="Resultado de imagen para anfipÃ¡tica surfactante">
              <a:extLst>
                <a:ext uri="{FF2B5EF4-FFF2-40B4-BE49-F238E27FC236}">
                  <a16:creationId xmlns:a16="http://schemas.microsoft.com/office/drawing/2014/main" id="{D118A495-C905-4899-9F94-3DF8A8B7DD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829"/>
            <a:stretch/>
          </p:blipFill>
          <p:spPr bwMode="auto">
            <a:xfrm>
              <a:off x="4672991" y="384950"/>
              <a:ext cx="4124325" cy="720080"/>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33677A95-DCA8-45DB-BFB8-0213EB05F10D}"/>
                </a:ext>
              </a:extLst>
            </p:cNvPr>
            <p:cNvSpPr/>
            <p:nvPr/>
          </p:nvSpPr>
          <p:spPr>
            <a:xfrm>
              <a:off x="6096000" y="1127840"/>
              <a:ext cx="1211037" cy="400110"/>
            </a:xfrm>
            <a:prstGeom prst="rect">
              <a:avLst/>
            </a:prstGeom>
          </p:spPr>
          <p:txBody>
            <a:bodyPr wrap="none">
              <a:spAutoFit/>
            </a:bodyPr>
            <a:lstStyle/>
            <a:p>
              <a:r>
                <a:rPr lang="es-EC" sz="2000" dirty="0">
                  <a:latin typeface="Calibri" panose="020F0502020204030204" pitchFamily="34" charset="0"/>
                </a:rPr>
                <a:t>anfipática</a:t>
              </a:r>
            </a:p>
          </p:txBody>
        </p:sp>
      </p:grpSp>
      <p:pic>
        <p:nvPicPr>
          <p:cNvPr id="23" name="Imagen 22">
            <a:extLst>
              <a:ext uri="{FF2B5EF4-FFF2-40B4-BE49-F238E27FC236}">
                <a16:creationId xmlns:a16="http://schemas.microsoft.com/office/drawing/2014/main" id="{6E3BBD3A-D57B-465C-A148-C986AF19E231}"/>
              </a:ext>
            </a:extLst>
          </p:cNvPr>
          <p:cNvPicPr/>
          <p:nvPr/>
        </p:nvPicPr>
        <p:blipFill rotWithShape="1">
          <a:blip r:embed="rId5">
            <a:extLst>
              <a:ext uri="{28A0092B-C50C-407E-A947-70E740481C1C}">
                <a14:useLocalDpi xmlns:a14="http://schemas.microsoft.com/office/drawing/2010/main" val="0"/>
              </a:ext>
            </a:extLst>
          </a:blip>
          <a:srcRect t="-671" r="36710" b="8575"/>
          <a:stretch/>
        </p:blipFill>
        <p:spPr bwMode="auto">
          <a:xfrm>
            <a:off x="4070981" y="1752272"/>
            <a:ext cx="7508507" cy="4132873"/>
          </a:xfrm>
          <a:prstGeom prst="rect">
            <a:avLst/>
          </a:prstGeom>
          <a:noFill/>
          <a:ln>
            <a:noFill/>
          </a:ln>
        </p:spPr>
      </p:pic>
      <p:sp>
        <p:nvSpPr>
          <p:cNvPr id="21" name="Rectángulo 20">
            <a:extLst>
              <a:ext uri="{FF2B5EF4-FFF2-40B4-BE49-F238E27FC236}">
                <a16:creationId xmlns:a16="http://schemas.microsoft.com/office/drawing/2014/main" id="{C13A6C2C-341A-412A-98D6-7F8D49A82918}"/>
              </a:ext>
            </a:extLst>
          </p:cNvPr>
          <p:cNvSpPr/>
          <p:nvPr/>
        </p:nvSpPr>
        <p:spPr>
          <a:xfrm>
            <a:off x="7825235" y="-16046"/>
            <a:ext cx="4366765" cy="1297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Abrir llave 25">
            <a:extLst>
              <a:ext uri="{FF2B5EF4-FFF2-40B4-BE49-F238E27FC236}">
                <a16:creationId xmlns:a16="http://schemas.microsoft.com/office/drawing/2014/main" id="{AB767CC6-91B3-4657-B28B-669F6FEDB2A5}"/>
              </a:ext>
            </a:extLst>
          </p:cNvPr>
          <p:cNvSpPr/>
          <p:nvPr/>
        </p:nvSpPr>
        <p:spPr>
          <a:xfrm>
            <a:off x="8150491" y="236726"/>
            <a:ext cx="206148" cy="1159046"/>
          </a:xfrm>
          <a:prstGeom prst="leftBrace">
            <a:avLst>
              <a:gd name="adj1" fmla="val 49157"/>
              <a:gd name="adj2" fmla="val 5094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grpSp>
        <p:nvGrpSpPr>
          <p:cNvPr id="27" name="Grupo 26">
            <a:extLst>
              <a:ext uri="{FF2B5EF4-FFF2-40B4-BE49-F238E27FC236}">
                <a16:creationId xmlns:a16="http://schemas.microsoft.com/office/drawing/2014/main" id="{1CC962A3-1C43-459A-AB0E-EAE31D0B2770}"/>
              </a:ext>
            </a:extLst>
          </p:cNvPr>
          <p:cNvGrpSpPr/>
          <p:nvPr/>
        </p:nvGrpSpPr>
        <p:grpSpPr>
          <a:xfrm>
            <a:off x="8468889" y="302992"/>
            <a:ext cx="2940193" cy="876654"/>
            <a:chOff x="8406496" y="843262"/>
            <a:chExt cx="2940193" cy="876654"/>
          </a:xfrm>
          <a:solidFill>
            <a:schemeClr val="bg1"/>
          </a:solidFill>
        </p:grpSpPr>
        <p:grpSp>
          <p:nvGrpSpPr>
            <p:cNvPr id="29" name="Grupo 28">
              <a:extLst>
                <a:ext uri="{FF2B5EF4-FFF2-40B4-BE49-F238E27FC236}">
                  <a16:creationId xmlns:a16="http://schemas.microsoft.com/office/drawing/2014/main" id="{005EB4C7-F9BE-4B6F-AA6F-93DFB63F8655}"/>
                </a:ext>
              </a:extLst>
            </p:cNvPr>
            <p:cNvGrpSpPr/>
            <p:nvPr/>
          </p:nvGrpSpPr>
          <p:grpSpPr>
            <a:xfrm>
              <a:off x="8530190" y="843262"/>
              <a:ext cx="2442610" cy="400110"/>
              <a:chOff x="8406496" y="643207"/>
              <a:chExt cx="2442610" cy="400110"/>
            </a:xfrm>
            <a:grpFill/>
          </p:grpSpPr>
          <p:sp>
            <p:nvSpPr>
              <p:cNvPr id="31" name="Rectángulo 30">
                <a:extLst>
                  <a:ext uri="{FF2B5EF4-FFF2-40B4-BE49-F238E27FC236}">
                    <a16:creationId xmlns:a16="http://schemas.microsoft.com/office/drawing/2014/main" id="{5EFF12E1-38A2-488D-AC2B-37564CB0990B}"/>
                  </a:ext>
                </a:extLst>
              </p:cNvPr>
              <p:cNvSpPr/>
              <p:nvPr/>
            </p:nvSpPr>
            <p:spPr>
              <a:xfrm>
                <a:off x="8453899" y="643207"/>
                <a:ext cx="2395207" cy="40011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s-EC" sz="2000" dirty="0"/>
                  <a:t>Tensión superficial </a:t>
                </a:r>
              </a:p>
            </p:txBody>
          </p:sp>
          <p:cxnSp>
            <p:nvCxnSpPr>
              <p:cNvPr id="32" name="Conector recto de flecha 31">
                <a:extLst>
                  <a:ext uri="{FF2B5EF4-FFF2-40B4-BE49-F238E27FC236}">
                    <a16:creationId xmlns:a16="http://schemas.microsoft.com/office/drawing/2014/main" id="{710D547A-7462-418D-BC4E-EBA911CDDCAE}"/>
                  </a:ext>
                </a:extLst>
              </p:cNvPr>
              <p:cNvCxnSpPr>
                <a:cxnSpLocks/>
              </p:cNvCxnSpPr>
              <p:nvPr/>
            </p:nvCxnSpPr>
            <p:spPr>
              <a:xfrm>
                <a:off x="8406496" y="680669"/>
                <a:ext cx="0" cy="3075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30" name="CuadroTexto 29">
              <a:extLst>
                <a:ext uri="{FF2B5EF4-FFF2-40B4-BE49-F238E27FC236}">
                  <a16:creationId xmlns:a16="http://schemas.microsoft.com/office/drawing/2014/main" id="{3DDFEED2-6786-4D4A-A684-6252BDC28700}"/>
                </a:ext>
              </a:extLst>
            </p:cNvPr>
            <p:cNvSpPr txBox="1"/>
            <p:nvPr/>
          </p:nvSpPr>
          <p:spPr>
            <a:xfrm>
              <a:off x="8406496" y="1319806"/>
              <a:ext cx="2940193" cy="40011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sz="2000" dirty="0"/>
                <a:t>Emulsiones estables </a:t>
              </a:r>
            </a:p>
          </p:txBody>
        </p:sp>
      </p:grpSp>
      <p:sp>
        <p:nvSpPr>
          <p:cNvPr id="24" name="Abrir llave 23">
            <a:extLst>
              <a:ext uri="{FF2B5EF4-FFF2-40B4-BE49-F238E27FC236}">
                <a16:creationId xmlns:a16="http://schemas.microsoft.com/office/drawing/2014/main" id="{8988F08C-24A9-41EB-9DF8-2B4147695DDC}"/>
              </a:ext>
            </a:extLst>
          </p:cNvPr>
          <p:cNvSpPr/>
          <p:nvPr/>
        </p:nvSpPr>
        <p:spPr>
          <a:xfrm rot="5400000" flipV="1">
            <a:off x="1727014" y="443140"/>
            <a:ext cx="465856" cy="2555907"/>
          </a:xfrm>
          <a:prstGeom prst="leftBrace">
            <a:avLst>
              <a:gd name="adj1" fmla="val 57113"/>
              <a:gd name="adj2" fmla="val 48083"/>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dirty="0"/>
          </a:p>
        </p:txBody>
      </p:sp>
      <p:sp>
        <p:nvSpPr>
          <p:cNvPr id="33" name="Rectángulo 32">
            <a:extLst>
              <a:ext uri="{FF2B5EF4-FFF2-40B4-BE49-F238E27FC236}">
                <a16:creationId xmlns:a16="http://schemas.microsoft.com/office/drawing/2014/main" id="{F27278C3-73DC-41CE-84B9-70FE3C118123}"/>
              </a:ext>
            </a:extLst>
          </p:cNvPr>
          <p:cNvSpPr/>
          <p:nvPr/>
        </p:nvSpPr>
        <p:spPr>
          <a:xfrm>
            <a:off x="1035944" y="1951905"/>
            <a:ext cx="2838891" cy="2308324"/>
          </a:xfrm>
          <a:prstGeom prst="rect">
            <a:avLst/>
          </a:prstGeom>
        </p:spPr>
        <p:txBody>
          <a:bodyPr wrap="square">
            <a:spAutoFit/>
          </a:bodyPr>
          <a:lstStyle/>
          <a:p>
            <a:r>
              <a:rPr lang="es-EC" sz="2400" dirty="0">
                <a:latin typeface="Calibri" panose="020F0502020204030204" pitchFamily="34" charset="0"/>
                <a:cs typeface="Times New Roman" panose="02020603050405020304" pitchFamily="18" charset="0"/>
              </a:rPr>
              <a:t>Condiciones extremas </a:t>
            </a:r>
          </a:p>
          <a:p>
            <a:pPr marL="342900" indent="-342900">
              <a:buFont typeface="Arial" panose="020B0604020202020204" pitchFamily="34" charset="0"/>
              <a:buChar char="•"/>
            </a:pPr>
            <a:r>
              <a:rPr lang="es-EC" sz="2400" dirty="0">
                <a:latin typeface="Calibri" panose="020F0502020204030204" pitchFamily="34" charset="0"/>
                <a:cs typeface="Times New Roman" panose="02020603050405020304" pitchFamily="18" charset="0"/>
              </a:rPr>
              <a:t> pH</a:t>
            </a:r>
          </a:p>
          <a:p>
            <a:pPr marL="342900" indent="-342900">
              <a:buFont typeface="Arial" panose="020B0604020202020204" pitchFamily="34" charset="0"/>
              <a:buChar char="•"/>
            </a:pPr>
            <a:r>
              <a:rPr lang="es-EC" sz="2400" dirty="0">
                <a:latin typeface="Calibri" panose="020F0502020204030204" pitchFamily="34" charset="0"/>
                <a:cs typeface="Times New Roman" panose="02020603050405020304" pitchFamily="18" charset="0"/>
              </a:rPr>
              <a:t> salinidad</a:t>
            </a:r>
          </a:p>
          <a:p>
            <a:pPr marL="342900" indent="-342900">
              <a:buFont typeface="Arial" panose="020B0604020202020204" pitchFamily="34" charset="0"/>
              <a:buChar char="•"/>
            </a:pPr>
            <a:r>
              <a:rPr lang="es-EC" sz="2400" dirty="0">
                <a:latin typeface="Calibri" panose="020F0502020204030204" pitchFamily="34" charset="0"/>
                <a:cs typeface="Times New Roman" panose="02020603050405020304" pitchFamily="18" charset="0"/>
              </a:rPr>
              <a:t>altas temperaturas. </a:t>
            </a:r>
          </a:p>
        </p:txBody>
      </p:sp>
    </p:spTree>
    <p:extLst>
      <p:ext uri="{BB962C8B-B14F-4D97-AF65-F5344CB8AC3E}">
        <p14:creationId xmlns:p14="http://schemas.microsoft.com/office/powerpoint/2010/main" val="1548149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18D7B80A-A0D7-4EA5-8A75-2724FC2F8820}"/>
              </a:ext>
            </a:extLst>
          </p:cNvPr>
          <p:cNvSpPr/>
          <p:nvPr/>
        </p:nvSpPr>
        <p:spPr>
          <a:xfrm>
            <a:off x="627778" y="0"/>
            <a:ext cx="2841171" cy="678398"/>
          </a:xfrm>
          <a:prstGeom prst="roundRect">
            <a:avLst/>
          </a:prstGeom>
          <a:noFill/>
          <a:ln>
            <a:no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3200" dirty="0">
                <a:latin typeface="Calibri" panose="020F0502020204030204" pitchFamily="34" charset="0"/>
                <a:cs typeface="Times New Roman" panose="02020603050405020304" pitchFamily="18" charset="0"/>
              </a:rPr>
              <a:t>Aplicaciones</a:t>
            </a:r>
          </a:p>
        </p:txBody>
      </p:sp>
      <p:pic>
        <p:nvPicPr>
          <p:cNvPr id="6" name="Picture 3" descr="C:\Users\tpaez\Pictures\IMAGENES ESPE\LOGO UNIVERSIDAD FUERZAS ARMADAS.jpg">
            <a:extLst>
              <a:ext uri="{FF2B5EF4-FFF2-40B4-BE49-F238E27FC236}">
                <a16:creationId xmlns:a16="http://schemas.microsoft.com/office/drawing/2014/main" id="{DF7EF5B6-1B1B-487B-B697-71BC70042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7303" y="5937668"/>
            <a:ext cx="3020129" cy="72008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Resultado de imagen para derrame de petroleo amazonia">
            <a:extLst>
              <a:ext uri="{FF2B5EF4-FFF2-40B4-BE49-F238E27FC236}">
                <a16:creationId xmlns:a16="http://schemas.microsoft.com/office/drawing/2014/main" id="{3FA7CBAF-0738-4325-B180-04B02A429E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080" y="3570462"/>
            <a:ext cx="3853657" cy="2165266"/>
          </a:xfrm>
          <a:prstGeom prst="roundRect">
            <a:avLst/>
          </a:prstGeom>
          <a:noFill/>
          <a:extLst>
            <a:ext uri="{909E8E84-426E-40DD-AFC4-6F175D3DCCD1}">
              <a14:hiddenFill xmlns:a14="http://schemas.microsoft.com/office/drawing/2010/main">
                <a:solidFill>
                  <a:srgbClr val="FFFFFF"/>
                </a:solidFill>
              </a14:hiddenFill>
            </a:ext>
          </a:extLst>
        </p:spPr>
      </p:pic>
      <p:pic>
        <p:nvPicPr>
          <p:cNvPr id="6150" name="Picture 6" descr="Resultado de imagen para industria alimenticia">
            <a:extLst>
              <a:ext uri="{FF2B5EF4-FFF2-40B4-BE49-F238E27FC236}">
                <a16:creationId xmlns:a16="http://schemas.microsoft.com/office/drawing/2014/main" id="{10A4928E-66BC-41AE-820F-405E9E420C7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7960"/>
          <a:stretch/>
        </p:blipFill>
        <p:spPr bwMode="auto">
          <a:xfrm>
            <a:off x="7552978" y="1003775"/>
            <a:ext cx="3985879" cy="2176034"/>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88F67635-E102-4E6D-90C1-2FAC338183DF}"/>
              </a:ext>
            </a:extLst>
          </p:cNvPr>
          <p:cNvPicPr>
            <a:picLocks noChangeAspect="1"/>
          </p:cNvPicPr>
          <p:nvPr/>
        </p:nvPicPr>
        <p:blipFill rotWithShape="1">
          <a:blip r:embed="rId6"/>
          <a:srcRect r="5815"/>
          <a:stretch/>
        </p:blipFill>
        <p:spPr>
          <a:xfrm>
            <a:off x="780321" y="1269911"/>
            <a:ext cx="3616416" cy="2032046"/>
          </a:xfrm>
          <a:prstGeom prst="roundRect">
            <a:avLst/>
          </a:prstGeom>
        </p:spPr>
      </p:pic>
      <p:sp>
        <p:nvSpPr>
          <p:cNvPr id="3" name="Abrir llave 2">
            <a:extLst>
              <a:ext uri="{FF2B5EF4-FFF2-40B4-BE49-F238E27FC236}">
                <a16:creationId xmlns:a16="http://schemas.microsoft.com/office/drawing/2014/main" id="{D4708C0E-C855-4C18-B310-FA834893A885}"/>
              </a:ext>
            </a:extLst>
          </p:cNvPr>
          <p:cNvSpPr/>
          <p:nvPr/>
        </p:nvSpPr>
        <p:spPr>
          <a:xfrm>
            <a:off x="4506630" y="685800"/>
            <a:ext cx="543238" cy="2616157"/>
          </a:xfrm>
          <a:prstGeom prst="leftBrace">
            <a:avLst>
              <a:gd name="adj1" fmla="val 44907"/>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4" name="Rectángulo 3">
            <a:extLst>
              <a:ext uri="{FF2B5EF4-FFF2-40B4-BE49-F238E27FC236}">
                <a16:creationId xmlns:a16="http://schemas.microsoft.com/office/drawing/2014/main" id="{B86322A0-94F5-4A5C-93ED-622816BECDDB}"/>
              </a:ext>
            </a:extLst>
          </p:cNvPr>
          <p:cNvSpPr/>
          <p:nvPr/>
        </p:nvSpPr>
        <p:spPr>
          <a:xfrm>
            <a:off x="5001262" y="762771"/>
            <a:ext cx="2592284" cy="2462213"/>
          </a:xfrm>
          <a:prstGeom prst="rect">
            <a:avLst/>
          </a:prstGeom>
        </p:spPr>
        <p:txBody>
          <a:bodyPr wrap="square">
            <a:spAutoFit/>
          </a:bodyPr>
          <a:lstStyle/>
          <a:p>
            <a:r>
              <a:rPr lang="es-EC" sz="2200" dirty="0">
                <a:latin typeface="Calibri" panose="020F0502020204030204" pitchFamily="34" charset="0"/>
              </a:rPr>
              <a:t>Antiadherente</a:t>
            </a:r>
          </a:p>
          <a:p>
            <a:r>
              <a:rPr lang="es-EC" sz="2200" dirty="0">
                <a:latin typeface="Calibri" panose="020F0502020204030204" pitchFamily="34" charset="0"/>
              </a:rPr>
              <a:t>Antiinflamatoria</a:t>
            </a:r>
          </a:p>
          <a:p>
            <a:r>
              <a:rPr lang="es-EC" sz="2200" dirty="0">
                <a:latin typeface="Calibri" panose="020F0502020204030204" pitchFamily="34" charset="0"/>
              </a:rPr>
              <a:t>moduladora inmunológica</a:t>
            </a:r>
          </a:p>
          <a:p>
            <a:r>
              <a:rPr lang="es-EC" sz="2200" dirty="0">
                <a:latin typeface="Calibri" panose="020F0502020204030204" pitchFamily="34" charset="0"/>
              </a:rPr>
              <a:t>antimicrobiana</a:t>
            </a:r>
          </a:p>
          <a:p>
            <a:r>
              <a:rPr lang="es-EC" sz="2200" dirty="0">
                <a:latin typeface="Calibri" panose="020F0502020204030204" pitchFamily="34" charset="0"/>
              </a:rPr>
              <a:t>antiviral </a:t>
            </a:r>
          </a:p>
          <a:p>
            <a:r>
              <a:rPr lang="es-EC" sz="2200" dirty="0" err="1">
                <a:latin typeface="Calibri" panose="020F0502020204030204" pitchFamily="34" charset="0"/>
              </a:rPr>
              <a:t>antimicoplasma</a:t>
            </a:r>
            <a:endParaRPr lang="es-EC" sz="2200" dirty="0">
              <a:latin typeface="Calibri" panose="020F0502020204030204" pitchFamily="34" charset="0"/>
            </a:endParaRPr>
          </a:p>
        </p:txBody>
      </p:sp>
      <p:sp>
        <p:nvSpPr>
          <p:cNvPr id="14" name="Abrir llave 13">
            <a:extLst>
              <a:ext uri="{FF2B5EF4-FFF2-40B4-BE49-F238E27FC236}">
                <a16:creationId xmlns:a16="http://schemas.microsoft.com/office/drawing/2014/main" id="{AC7E13DC-C41E-40A6-A2E9-0CBDA0A985A1}"/>
              </a:ext>
            </a:extLst>
          </p:cNvPr>
          <p:cNvSpPr/>
          <p:nvPr/>
        </p:nvSpPr>
        <p:spPr>
          <a:xfrm>
            <a:off x="4451493" y="3761987"/>
            <a:ext cx="543238" cy="1973741"/>
          </a:xfrm>
          <a:prstGeom prst="leftBrace">
            <a:avLst>
              <a:gd name="adj1" fmla="val 44907"/>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a:p>
        </p:txBody>
      </p:sp>
      <p:sp>
        <p:nvSpPr>
          <p:cNvPr id="16" name="Rectángulo 15">
            <a:extLst>
              <a:ext uri="{FF2B5EF4-FFF2-40B4-BE49-F238E27FC236}">
                <a16:creationId xmlns:a16="http://schemas.microsoft.com/office/drawing/2014/main" id="{34FD59DF-28A5-4EFA-9D60-7120B3350026}"/>
              </a:ext>
            </a:extLst>
          </p:cNvPr>
          <p:cNvSpPr/>
          <p:nvPr/>
        </p:nvSpPr>
        <p:spPr>
          <a:xfrm>
            <a:off x="4827637" y="3783091"/>
            <a:ext cx="2765909" cy="1785104"/>
          </a:xfrm>
          <a:prstGeom prst="rect">
            <a:avLst/>
          </a:prstGeom>
        </p:spPr>
        <p:txBody>
          <a:bodyPr wrap="square">
            <a:spAutoFit/>
          </a:bodyPr>
          <a:lstStyle/>
          <a:p>
            <a:r>
              <a:rPr lang="es-EC" sz="2200" dirty="0">
                <a:latin typeface="Calibri" panose="020F0502020204030204" pitchFamily="34" charset="0"/>
              </a:rPr>
              <a:t>Biorremediación </a:t>
            </a:r>
          </a:p>
          <a:p>
            <a:r>
              <a:rPr lang="es-EC" sz="2200" dirty="0">
                <a:latin typeface="Calibri" panose="020F0502020204030204" pitchFamily="34" charset="0"/>
              </a:rPr>
              <a:t>Degradación de hidrocarburos</a:t>
            </a:r>
          </a:p>
          <a:p>
            <a:r>
              <a:rPr lang="es-EC" sz="2200" dirty="0">
                <a:latin typeface="Calibri" panose="020F0502020204030204" pitchFamily="34" charset="0"/>
              </a:rPr>
              <a:t>Secuestro de metales pesados </a:t>
            </a:r>
          </a:p>
        </p:txBody>
      </p:sp>
      <p:sp>
        <p:nvSpPr>
          <p:cNvPr id="18" name="Abrir llave 17">
            <a:extLst>
              <a:ext uri="{FF2B5EF4-FFF2-40B4-BE49-F238E27FC236}">
                <a16:creationId xmlns:a16="http://schemas.microsoft.com/office/drawing/2014/main" id="{76335294-2BF1-4F9F-A726-887ABCBFB2E6}"/>
              </a:ext>
            </a:extLst>
          </p:cNvPr>
          <p:cNvSpPr/>
          <p:nvPr/>
        </p:nvSpPr>
        <p:spPr>
          <a:xfrm rot="5400000">
            <a:off x="9739060" y="2363411"/>
            <a:ext cx="543238" cy="2420330"/>
          </a:xfrm>
          <a:prstGeom prst="leftBrace">
            <a:avLst>
              <a:gd name="adj1" fmla="val 44907"/>
              <a:gd name="adj2" fmla="val 50000"/>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C" dirty="0"/>
          </a:p>
        </p:txBody>
      </p:sp>
      <p:sp>
        <p:nvSpPr>
          <p:cNvPr id="19" name="Rectángulo 18">
            <a:extLst>
              <a:ext uri="{FF2B5EF4-FFF2-40B4-BE49-F238E27FC236}">
                <a16:creationId xmlns:a16="http://schemas.microsoft.com/office/drawing/2014/main" id="{DA9A9972-9720-4CFE-BDA6-4DFEABE98D13}"/>
              </a:ext>
            </a:extLst>
          </p:cNvPr>
          <p:cNvSpPr/>
          <p:nvPr/>
        </p:nvSpPr>
        <p:spPr>
          <a:xfrm>
            <a:off x="9007303" y="3761987"/>
            <a:ext cx="2090058" cy="1107996"/>
          </a:xfrm>
          <a:prstGeom prst="rect">
            <a:avLst/>
          </a:prstGeom>
        </p:spPr>
        <p:txBody>
          <a:bodyPr wrap="square">
            <a:spAutoFit/>
          </a:bodyPr>
          <a:lstStyle/>
          <a:p>
            <a:r>
              <a:rPr lang="es-EC" sz="2200" dirty="0">
                <a:latin typeface="Calibri" panose="020F0502020204030204" pitchFamily="34" charset="0"/>
              </a:rPr>
              <a:t>Conservadores emulsificantes </a:t>
            </a:r>
            <a:r>
              <a:rPr lang="es-EC" sz="2200" dirty="0" err="1">
                <a:latin typeface="Calibri" panose="020F0502020204030204" pitchFamily="34" charset="0"/>
              </a:rPr>
              <a:t>solubilizantes</a:t>
            </a:r>
            <a:endParaRPr lang="es-EC" sz="2200" dirty="0">
              <a:latin typeface="Calibri" panose="020F0502020204030204" pitchFamily="34" charset="0"/>
            </a:endParaRPr>
          </a:p>
        </p:txBody>
      </p:sp>
    </p:spTree>
    <p:extLst>
      <p:ext uri="{BB962C8B-B14F-4D97-AF65-F5344CB8AC3E}">
        <p14:creationId xmlns:p14="http://schemas.microsoft.com/office/powerpoint/2010/main" val="2837099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30E1F0C0-633E-42E0-9B5D-EAE3D757960C}"/>
              </a:ext>
            </a:extLst>
          </p:cNvPr>
          <p:cNvSpPr>
            <a:spLocks noGrp="1"/>
          </p:cNvSpPr>
          <p:nvPr>
            <p:ph type="title"/>
          </p:nvPr>
        </p:nvSpPr>
        <p:spPr>
          <a:xfrm>
            <a:off x="285750" y="165103"/>
            <a:ext cx="10515600" cy="828170"/>
          </a:xfrm>
        </p:spPr>
        <p:txBody>
          <a:bodyPr>
            <a:normAutofit/>
          </a:bodyPr>
          <a:lstStyle/>
          <a:p>
            <a:pPr algn="l"/>
            <a:r>
              <a:rPr lang="es-EC" sz="4000" b="0" dirty="0">
                <a:solidFill>
                  <a:schemeClr val="tx1"/>
                </a:solidFill>
                <a:effectLst/>
                <a:latin typeface="Times New Roman" panose="02020603050405020304" pitchFamily="18" charset="0"/>
                <a:cs typeface="Times New Roman" panose="02020603050405020304" pitchFamily="18" charset="0"/>
              </a:rPr>
              <a:t> </a:t>
            </a:r>
          </a:p>
        </p:txBody>
      </p:sp>
      <p:pic>
        <p:nvPicPr>
          <p:cNvPr id="14" name="Picture 3" descr="C:\Users\tpaez\Pictures\IMAGENES ESPE\LOGO UNIVERSIDAD FUERZAS ARMADAS.jpg">
            <a:extLst>
              <a:ext uri="{FF2B5EF4-FFF2-40B4-BE49-F238E27FC236}">
                <a16:creationId xmlns:a16="http://schemas.microsoft.com/office/drawing/2014/main" id="{BB1437B6-A372-494B-B3D8-1735027D6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4646" y="5944419"/>
            <a:ext cx="3020129" cy="72008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esquinas redondeadas 1">
            <a:extLst>
              <a:ext uri="{FF2B5EF4-FFF2-40B4-BE49-F238E27FC236}">
                <a16:creationId xmlns:a16="http://schemas.microsoft.com/office/drawing/2014/main" id="{5D792F61-DDD5-45B3-90FE-050133062365}"/>
              </a:ext>
            </a:extLst>
          </p:cNvPr>
          <p:cNvSpPr/>
          <p:nvPr/>
        </p:nvSpPr>
        <p:spPr>
          <a:xfrm>
            <a:off x="717973" y="1133112"/>
            <a:ext cx="2808409" cy="828170"/>
          </a:xfrm>
          <a:prstGeom prst="round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s-EC" sz="2800" dirty="0">
                <a:latin typeface="Calibri" panose="020F0502020204030204" pitchFamily="34" charset="0"/>
              </a:rPr>
              <a:t>Cepas de</a:t>
            </a:r>
            <a:r>
              <a:rPr lang="es-EC" sz="2800" i="1" dirty="0">
                <a:latin typeface="Calibri" panose="020F0502020204030204" pitchFamily="34" charset="0"/>
              </a:rPr>
              <a:t> </a:t>
            </a:r>
          </a:p>
          <a:p>
            <a:pPr algn="ctr"/>
            <a:r>
              <a:rPr lang="es-EC" sz="2800" i="1" dirty="0" err="1">
                <a:latin typeface="Calibri" panose="020F0502020204030204" pitchFamily="34" charset="0"/>
              </a:rPr>
              <a:t>Bacillus</a:t>
            </a:r>
            <a:r>
              <a:rPr lang="es-EC" sz="2800" i="1" dirty="0">
                <a:latin typeface="Calibri" panose="020F0502020204030204" pitchFamily="34" charset="0"/>
              </a:rPr>
              <a:t> </a:t>
            </a:r>
            <a:r>
              <a:rPr lang="es-EC" sz="2800" dirty="0">
                <a:latin typeface="Calibri" panose="020F0502020204030204" pitchFamily="34" charset="0"/>
              </a:rPr>
              <a:t> </a:t>
            </a:r>
          </a:p>
        </p:txBody>
      </p:sp>
      <p:sp>
        <p:nvSpPr>
          <p:cNvPr id="16" name="Rectángulo redondeado 12">
            <a:extLst>
              <a:ext uri="{FF2B5EF4-FFF2-40B4-BE49-F238E27FC236}">
                <a16:creationId xmlns:a16="http://schemas.microsoft.com/office/drawing/2014/main" id="{867EEE11-E212-4533-8349-038315D2F82E}"/>
              </a:ext>
            </a:extLst>
          </p:cNvPr>
          <p:cNvSpPr/>
          <p:nvPr/>
        </p:nvSpPr>
        <p:spPr>
          <a:xfrm>
            <a:off x="1003582" y="2472788"/>
            <a:ext cx="4202010" cy="956212"/>
          </a:xfrm>
          <a:prstGeom prst="roundRect">
            <a:avLst>
              <a:gd name="adj" fmla="val 2934"/>
            </a:avLst>
          </a:prstGeom>
        </p:spPr>
        <p:style>
          <a:lnRef idx="2">
            <a:schemeClr val="accent3"/>
          </a:lnRef>
          <a:fillRef idx="1">
            <a:schemeClr val="lt1"/>
          </a:fillRef>
          <a:effectRef idx="0">
            <a:schemeClr val="accent3"/>
          </a:effectRef>
          <a:fontRef idx="minor">
            <a:schemeClr val="dk1"/>
          </a:fontRef>
        </p:style>
        <p:txBody>
          <a:bodyPr rtlCol="0" anchor="ctr"/>
          <a:lstStyle/>
          <a:p>
            <a:r>
              <a:rPr lang="es-ES" sz="2400" dirty="0">
                <a:latin typeface="Calibri" panose="020F0502020204030204" pitchFamily="34" charset="0"/>
              </a:rPr>
              <a:t>Fuentes Geotermales </a:t>
            </a:r>
          </a:p>
          <a:p>
            <a:r>
              <a:rPr lang="es-ES" sz="2400" dirty="0">
                <a:latin typeface="Calibri" panose="020F0502020204030204" pitchFamily="34" charset="0"/>
              </a:rPr>
              <a:t>Suelos contaminados con petróleo </a:t>
            </a:r>
          </a:p>
        </p:txBody>
      </p:sp>
      <p:pic>
        <p:nvPicPr>
          <p:cNvPr id="23" name="Picture 2">
            <a:extLst>
              <a:ext uri="{FF2B5EF4-FFF2-40B4-BE49-F238E27FC236}">
                <a16:creationId xmlns:a16="http://schemas.microsoft.com/office/drawing/2014/main" id="{4CA3F751-F7EF-4DED-8B19-CDA9929921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918" y="3429000"/>
            <a:ext cx="4154369" cy="270596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ángulo: esquinas redondeadas 28">
            <a:extLst>
              <a:ext uri="{FF2B5EF4-FFF2-40B4-BE49-F238E27FC236}">
                <a16:creationId xmlns:a16="http://schemas.microsoft.com/office/drawing/2014/main" id="{9B4B36B6-A1EB-40BF-B377-ED571AC5DDA2}"/>
              </a:ext>
            </a:extLst>
          </p:cNvPr>
          <p:cNvSpPr/>
          <p:nvPr/>
        </p:nvSpPr>
        <p:spPr>
          <a:xfrm>
            <a:off x="5159327" y="46198"/>
            <a:ext cx="3886733" cy="112007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EC" sz="2400" dirty="0">
                <a:solidFill>
                  <a:schemeClr val="tx1"/>
                </a:solidFill>
                <a:latin typeface="Calibri" panose="020F0502020204030204" pitchFamily="34" charset="0"/>
              </a:rPr>
              <a:t>Producción de </a:t>
            </a:r>
            <a:r>
              <a:rPr lang="es-EC" sz="2400" dirty="0" err="1">
                <a:solidFill>
                  <a:schemeClr val="tx1"/>
                </a:solidFill>
                <a:latin typeface="Calibri" panose="020F0502020204030204" pitchFamily="34" charset="0"/>
              </a:rPr>
              <a:t>biosurfactante</a:t>
            </a:r>
            <a:r>
              <a:rPr lang="es-EC" sz="2400" dirty="0">
                <a:solidFill>
                  <a:schemeClr val="tx1"/>
                </a:solidFill>
                <a:latin typeface="Calibri" panose="020F0502020204030204" pitchFamily="34" charset="0"/>
              </a:rPr>
              <a:t> </a:t>
            </a:r>
          </a:p>
        </p:txBody>
      </p:sp>
      <p:grpSp>
        <p:nvGrpSpPr>
          <p:cNvPr id="47" name="Grupo 46">
            <a:extLst>
              <a:ext uri="{FF2B5EF4-FFF2-40B4-BE49-F238E27FC236}">
                <a16:creationId xmlns:a16="http://schemas.microsoft.com/office/drawing/2014/main" id="{7D9FDC29-8B61-4441-A846-F0D27D16D6BD}"/>
              </a:ext>
            </a:extLst>
          </p:cNvPr>
          <p:cNvGrpSpPr/>
          <p:nvPr/>
        </p:nvGrpSpPr>
        <p:grpSpPr>
          <a:xfrm>
            <a:off x="5328256" y="988943"/>
            <a:ext cx="2099867" cy="1855261"/>
            <a:chOff x="6529783" y="2488139"/>
            <a:chExt cx="2080650" cy="1748804"/>
          </a:xfrm>
        </p:grpSpPr>
        <p:pic>
          <p:nvPicPr>
            <p:cNvPr id="41" name="Imagen 40">
              <a:extLst>
                <a:ext uri="{FF2B5EF4-FFF2-40B4-BE49-F238E27FC236}">
                  <a16:creationId xmlns:a16="http://schemas.microsoft.com/office/drawing/2014/main" id="{AE619322-FC78-4A6F-AA80-257ECDFAD265}"/>
                </a:ext>
              </a:extLst>
            </p:cNvPr>
            <p:cNvPicPr>
              <a:picLocks noChangeAspect="1"/>
            </p:cNvPicPr>
            <p:nvPr/>
          </p:nvPicPr>
          <p:blipFill rotWithShape="1">
            <a:blip r:embed="rId5"/>
            <a:srcRect l="62792" t="61860" r="9212" b="2652"/>
            <a:stretch/>
          </p:blipFill>
          <p:spPr>
            <a:xfrm>
              <a:off x="7508155" y="3116872"/>
              <a:ext cx="1102278" cy="1120071"/>
            </a:xfrm>
            <a:prstGeom prst="ellipse">
              <a:avLst/>
            </a:prstGeom>
          </p:spPr>
        </p:pic>
        <p:cxnSp>
          <p:nvCxnSpPr>
            <p:cNvPr id="39" name="Conector recto de flecha 38">
              <a:extLst>
                <a:ext uri="{FF2B5EF4-FFF2-40B4-BE49-F238E27FC236}">
                  <a16:creationId xmlns:a16="http://schemas.microsoft.com/office/drawing/2014/main" id="{86636978-9E67-46D1-9BAA-198F0B641266}"/>
                </a:ext>
              </a:extLst>
            </p:cNvPr>
            <p:cNvCxnSpPr>
              <a:cxnSpLocks/>
            </p:cNvCxnSpPr>
            <p:nvPr/>
          </p:nvCxnSpPr>
          <p:spPr>
            <a:xfrm>
              <a:off x="7200900" y="3321576"/>
              <a:ext cx="307255" cy="1074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42" name="Imagen 41">
              <a:extLst>
                <a:ext uri="{FF2B5EF4-FFF2-40B4-BE49-F238E27FC236}">
                  <a16:creationId xmlns:a16="http://schemas.microsoft.com/office/drawing/2014/main" id="{F4A2686A-0FD3-4CAD-BDA1-67A5D05490D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429" b="100000" l="0" r="89412">
                          <a14:foregroundMark x1="36471" y1="5714" x2="36471" y2="5714"/>
                          <a14:foregroundMark x1="12941" y1="72000" x2="12941" y2="72000"/>
                          <a14:foregroundMark x1="7059" y1="76571" x2="7059" y2="76571"/>
                          <a14:foregroundMark x1="35294" y1="48000" x2="35294" y2="48000"/>
                          <a14:foregroundMark x1="34118" y1="35429" x2="34118" y2="35429"/>
                          <a14:foregroundMark x1="36471" y1="37714" x2="36471" y2="37714"/>
                          <a14:foregroundMark x1="30588" y1="31429" x2="30588" y2="31429"/>
                          <a14:foregroundMark x1="27059" y1="22857" x2="27059" y2="22857"/>
                          <a14:foregroundMark x1="23529" y1="19429" x2="23529" y2="19429"/>
                          <a14:foregroundMark x1="18824" y1="14857" x2="18824" y2="14857"/>
                          <a14:foregroundMark x1="17647" y1="12571" x2="17647" y2="12571"/>
                          <a14:foregroundMark x1="22353" y1="88571" x2="22353" y2="88571"/>
                          <a14:foregroundMark x1="16471" y1="89143" x2="16471" y2="89143"/>
                          <a14:foregroundMark x1="5882" y1="85143" x2="5882" y2="85143"/>
                          <a14:foregroundMark x1="34118" y1="89143" x2="34118" y2="89143"/>
                          <a14:foregroundMark x1="48235" y1="86286" x2="40000" y2="86857"/>
                          <a14:foregroundMark x1="40000" y1="86857" x2="40000" y2="86857"/>
                          <a14:foregroundMark x1="69412" y1="70857" x2="69412" y2="70857"/>
                          <a14:foregroundMark x1="72941" y1="65143" x2="72941" y2="65143"/>
                          <a14:foregroundMark x1="77647" y1="60571" x2="77647" y2="60571"/>
                          <a14:foregroundMark x1="81176" y1="49714" x2="81176" y2="49714"/>
                          <a14:foregroundMark x1="82353" y1="42286" x2="82353" y2="42286"/>
                          <a14:foregroundMark x1="82353" y1="37714" x2="82353" y2="37714"/>
                          <a14:backgroundMark x1="85882" y1="46857" x2="85882" y2="46857"/>
                        </a14:backgroundRemoval>
                      </a14:imgEffect>
                    </a14:imgLayer>
                  </a14:imgProps>
                </a:ext>
              </a:extLst>
            </a:blip>
            <a:stretch>
              <a:fillRect/>
            </a:stretch>
          </p:blipFill>
          <p:spPr>
            <a:xfrm>
              <a:off x="6529783" y="2488139"/>
              <a:ext cx="809625" cy="1666875"/>
            </a:xfrm>
            <a:prstGeom prst="rect">
              <a:avLst/>
            </a:prstGeom>
          </p:spPr>
        </p:pic>
      </p:grpSp>
      <p:sp>
        <p:nvSpPr>
          <p:cNvPr id="48" name="Rectángulo: esquinas redondeadas 47">
            <a:extLst>
              <a:ext uri="{FF2B5EF4-FFF2-40B4-BE49-F238E27FC236}">
                <a16:creationId xmlns:a16="http://schemas.microsoft.com/office/drawing/2014/main" id="{B909A7CB-BB38-4471-9B72-2334D9F47143}"/>
              </a:ext>
            </a:extLst>
          </p:cNvPr>
          <p:cNvSpPr/>
          <p:nvPr/>
        </p:nvSpPr>
        <p:spPr>
          <a:xfrm>
            <a:off x="8441871" y="1916574"/>
            <a:ext cx="3020129" cy="539973"/>
          </a:xfrm>
          <a:prstGeom prst="roundRect">
            <a:avLst/>
          </a:prstGeom>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C" sz="2400" dirty="0">
                <a:solidFill>
                  <a:schemeClr val="tx1"/>
                </a:solidFill>
                <a:latin typeface="Calibri" panose="020F0502020204030204" pitchFamily="34" charset="0"/>
              </a:rPr>
              <a:t>Potencial antifúngico</a:t>
            </a:r>
          </a:p>
        </p:txBody>
      </p:sp>
      <p:cxnSp>
        <p:nvCxnSpPr>
          <p:cNvPr id="52" name="Conector recto de flecha 51">
            <a:extLst>
              <a:ext uri="{FF2B5EF4-FFF2-40B4-BE49-F238E27FC236}">
                <a16:creationId xmlns:a16="http://schemas.microsoft.com/office/drawing/2014/main" id="{58B1133E-50C6-442F-89EC-59E59AA8062E}"/>
              </a:ext>
            </a:extLst>
          </p:cNvPr>
          <p:cNvCxnSpPr>
            <a:cxnSpLocks/>
          </p:cNvCxnSpPr>
          <p:nvPr/>
        </p:nvCxnSpPr>
        <p:spPr>
          <a:xfrm>
            <a:off x="7641771" y="2274499"/>
            <a:ext cx="80010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8" name="Título 1">
            <a:extLst>
              <a:ext uri="{FF2B5EF4-FFF2-40B4-BE49-F238E27FC236}">
                <a16:creationId xmlns:a16="http://schemas.microsoft.com/office/drawing/2014/main" id="{CF00CA72-EA38-43B3-914A-D359B5B45EC3}"/>
              </a:ext>
            </a:extLst>
          </p:cNvPr>
          <p:cNvSpPr txBox="1">
            <a:spLocks/>
          </p:cNvSpPr>
          <p:nvPr/>
        </p:nvSpPr>
        <p:spPr>
          <a:xfrm>
            <a:off x="86429" y="82812"/>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i="0" kern="0" dirty="0">
                <a:solidFill>
                  <a:schemeClr val="tx1"/>
                </a:solidFill>
                <a:latin typeface="Calibri" panose="020F0502020204030204" pitchFamily="34" charset="0"/>
              </a:rPr>
              <a:t>El proyecto </a:t>
            </a:r>
          </a:p>
        </p:txBody>
      </p:sp>
      <p:cxnSp>
        <p:nvCxnSpPr>
          <p:cNvPr id="59" name="Conector recto de flecha 58">
            <a:extLst>
              <a:ext uri="{FF2B5EF4-FFF2-40B4-BE49-F238E27FC236}">
                <a16:creationId xmlns:a16="http://schemas.microsoft.com/office/drawing/2014/main" id="{7A7D51C1-B255-4751-8670-B7F8BEC2CBB2}"/>
              </a:ext>
            </a:extLst>
          </p:cNvPr>
          <p:cNvCxnSpPr/>
          <p:nvPr/>
        </p:nvCxnSpPr>
        <p:spPr>
          <a:xfrm>
            <a:off x="1905000" y="2114550"/>
            <a:ext cx="0" cy="31989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61" name="Conector recto de flecha 60">
            <a:extLst>
              <a:ext uri="{FF2B5EF4-FFF2-40B4-BE49-F238E27FC236}">
                <a16:creationId xmlns:a16="http://schemas.microsoft.com/office/drawing/2014/main" id="{B1874409-063D-4F02-A570-12E90EE40675}"/>
              </a:ext>
            </a:extLst>
          </p:cNvPr>
          <p:cNvCxnSpPr>
            <a:cxnSpLocks/>
          </p:cNvCxnSpPr>
          <p:nvPr/>
        </p:nvCxnSpPr>
        <p:spPr>
          <a:xfrm>
            <a:off x="3624734" y="1593546"/>
            <a:ext cx="1328352" cy="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63" name="Imagen 62">
            <a:extLst>
              <a:ext uri="{FF2B5EF4-FFF2-40B4-BE49-F238E27FC236}">
                <a16:creationId xmlns:a16="http://schemas.microsoft.com/office/drawing/2014/main" id="{1BA9A206-E4D1-40C4-8106-5233C3A68167}"/>
              </a:ext>
            </a:extLst>
          </p:cNvPr>
          <p:cNvPicPr>
            <a:picLocks noChangeAspect="1"/>
          </p:cNvPicPr>
          <p:nvPr/>
        </p:nvPicPr>
        <p:blipFill>
          <a:blip r:embed="rId8"/>
          <a:stretch>
            <a:fillRect/>
          </a:stretch>
        </p:blipFill>
        <p:spPr>
          <a:xfrm>
            <a:off x="7816247" y="2632425"/>
            <a:ext cx="4178528" cy="2838048"/>
          </a:xfrm>
          <a:prstGeom prst="roundRect">
            <a:avLst/>
          </a:prstGeom>
        </p:spPr>
      </p:pic>
    </p:spTree>
    <p:extLst>
      <p:ext uri="{BB962C8B-B14F-4D97-AF65-F5344CB8AC3E}">
        <p14:creationId xmlns:p14="http://schemas.microsoft.com/office/powerpoint/2010/main" val="4223129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dirty="0"/>
          </a:p>
        </p:txBody>
      </p:sp>
      <p:sp>
        <p:nvSpPr>
          <p:cNvPr id="4" name="Título 1">
            <a:extLst>
              <a:ext uri="{FF2B5EF4-FFF2-40B4-BE49-F238E27FC236}">
                <a16:creationId xmlns:a16="http://schemas.microsoft.com/office/drawing/2014/main" id="{559D05F4-2CBF-4865-B2C2-5C7123117888}"/>
              </a:ext>
            </a:extLst>
          </p:cNvPr>
          <p:cNvSpPr txBox="1">
            <a:spLocks/>
          </p:cNvSpPr>
          <p:nvPr/>
        </p:nvSpPr>
        <p:spPr>
          <a:xfrm>
            <a:off x="16328" y="0"/>
            <a:ext cx="10972800" cy="1143000"/>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r>
              <a:rPr lang="es-EC" b="0" i="0" kern="0" dirty="0">
                <a:solidFill>
                  <a:schemeClr val="tx1"/>
                </a:solidFill>
                <a:latin typeface="Calibri" panose="020F0502020204030204" pitchFamily="34" charset="0"/>
                <a:cs typeface="Times New Roman" panose="02020603050405020304" pitchFamily="18" charset="0"/>
              </a:rPr>
              <a:t>Objetivos</a:t>
            </a:r>
            <a:r>
              <a:rPr lang="es-EC" kern="0" dirty="0">
                <a:latin typeface="Calibri" panose="020F0502020204030204" pitchFamily="34" charset="0"/>
                <a:cs typeface="Times New Roman" panose="02020603050405020304" pitchFamily="18" charset="0"/>
              </a:rPr>
              <a:t> </a:t>
            </a:r>
            <a:endParaRPr lang="es-EC" kern="0" dirty="0">
              <a:latin typeface="Calibri" panose="020F0502020204030204" pitchFamily="34" charset="0"/>
            </a:endParaRPr>
          </a:p>
        </p:txBody>
      </p:sp>
      <p:sp>
        <p:nvSpPr>
          <p:cNvPr id="5" name="Rectángulo 4">
            <a:extLst>
              <a:ext uri="{FF2B5EF4-FFF2-40B4-BE49-F238E27FC236}">
                <a16:creationId xmlns:a16="http://schemas.microsoft.com/office/drawing/2014/main" id="{D84A12B5-CC2F-4236-BFBD-2355C2D37A00}"/>
              </a:ext>
            </a:extLst>
          </p:cNvPr>
          <p:cNvSpPr/>
          <p:nvPr/>
        </p:nvSpPr>
        <p:spPr>
          <a:xfrm>
            <a:off x="722670" y="1862634"/>
            <a:ext cx="10677833" cy="2492990"/>
          </a:xfrm>
          <a:prstGeom prst="rect">
            <a:avLst/>
          </a:prstGeom>
          <a:solidFill>
            <a:schemeClr val="bg1"/>
          </a:solidFill>
        </p:spPr>
        <p:txBody>
          <a:bodyPr wrap="square">
            <a:spAutoFit/>
          </a:bodyPr>
          <a:lstStyle/>
          <a:p>
            <a:endParaRPr lang="es-EC" sz="3200" dirty="0">
              <a:latin typeface="Calibri" panose="020F0502020204030204" pitchFamily="34" charset="0"/>
            </a:endParaRPr>
          </a:p>
          <a:p>
            <a:r>
              <a:rPr lang="es-EC" sz="2800" b="1" dirty="0">
                <a:solidFill>
                  <a:schemeClr val="accent2">
                    <a:lumMod val="50000"/>
                  </a:schemeClr>
                </a:solidFill>
                <a:latin typeface="Calibri" panose="020F0502020204030204" pitchFamily="34" charset="0"/>
              </a:rPr>
              <a:t>Objetivo General</a:t>
            </a:r>
          </a:p>
          <a:p>
            <a:endParaRPr lang="es-EC" sz="2400" dirty="0">
              <a:latin typeface="Calibri" panose="020F0502020204030204" pitchFamily="34" charset="0"/>
            </a:endParaRPr>
          </a:p>
          <a:p>
            <a:r>
              <a:rPr lang="es-EC" sz="2400" dirty="0">
                <a:latin typeface="Calibri" panose="020F0502020204030204" pitchFamily="34" charset="0"/>
              </a:rPr>
              <a:t>Evaluar el potencial antifúngico de los extractos crudos de </a:t>
            </a:r>
            <a:r>
              <a:rPr lang="es-EC" sz="2400" dirty="0" err="1">
                <a:latin typeface="Calibri" panose="020F0502020204030204" pitchFamily="34" charset="0"/>
              </a:rPr>
              <a:t>biosurfactante</a:t>
            </a:r>
            <a:r>
              <a:rPr lang="es-EC" sz="2400" dirty="0">
                <a:latin typeface="Calibri" panose="020F0502020204030204" pitchFamily="34" charset="0"/>
              </a:rPr>
              <a:t> producido por diferentes cepas nativas del género </a:t>
            </a:r>
            <a:r>
              <a:rPr lang="es-EC" sz="2400" i="1" dirty="0" err="1">
                <a:latin typeface="Calibri" panose="020F0502020204030204" pitchFamily="34" charset="0"/>
              </a:rPr>
              <a:t>Bacillus</a:t>
            </a:r>
            <a:endParaRPr lang="es-EC" sz="2400" dirty="0">
              <a:latin typeface="Calibri" panose="020F0502020204030204" pitchFamily="34" charset="0"/>
            </a:endParaRPr>
          </a:p>
          <a:p>
            <a:endParaRPr lang="es-EC" sz="2400" i="1" dirty="0">
              <a:latin typeface="Calibri" panose="020F0502020204030204" pitchFamily="34" charset="0"/>
            </a:endParaRPr>
          </a:p>
        </p:txBody>
      </p:sp>
      <p:pic>
        <p:nvPicPr>
          <p:cNvPr id="6" name="Picture 3" descr="C:\Users\tpaez\Pictures\IMAGENES ESPE\LOGO UNIVERSIDAD FUERZAS ARMADAS.jpg">
            <a:extLst>
              <a:ext uri="{FF2B5EF4-FFF2-40B4-BE49-F238E27FC236}">
                <a16:creationId xmlns:a16="http://schemas.microsoft.com/office/drawing/2014/main" id="{75011C5B-CD18-4275-96DF-03DA99AAAA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0987" y="5851080"/>
            <a:ext cx="3020129" cy="72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653254"/>
      </p:ext>
    </p:extLst>
  </p:cSld>
  <p:clrMapOvr>
    <a:masterClrMapping/>
  </p:clrMapOvr>
</p:sld>
</file>

<file path=ppt/theme/theme1.xml><?xml version="1.0" encoding="utf-8"?>
<a:theme xmlns:a="http://schemas.openxmlformats.org/drawingml/2006/main" name="Tema1">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0351D6CD-3FEA-4938-AC37-83C19F890CA2}" vid="{6CFEBF75-F629-4181-A84C-4EFBFD91BFE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Tema1</Template>
  <TotalTime>19171</TotalTime>
  <Words>4277</Words>
  <Application>Microsoft Office PowerPoint</Application>
  <PresentationFormat>Panorámica</PresentationFormat>
  <Paragraphs>563</Paragraphs>
  <Slides>33</Slides>
  <Notes>22</Notes>
  <HiddenSlides>1</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33</vt:i4>
      </vt:variant>
    </vt:vector>
  </HeadingPairs>
  <TitlesOfParts>
    <vt:vector size="39" baseType="lpstr">
      <vt:lpstr>Arial</vt:lpstr>
      <vt:lpstr>Calibri</vt:lpstr>
      <vt:lpstr>Cambria Math</vt:lpstr>
      <vt:lpstr>Times New Roman</vt:lpstr>
      <vt:lpstr>Tema1</vt:lpstr>
      <vt:lpstr>CorelDRAW</vt:lpstr>
      <vt:lpstr>Presentación de PowerPoint</vt:lpstr>
      <vt:lpstr>Introducción</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Hipótesis</vt:lpstr>
      <vt:lpstr>Materiales y Métodos </vt:lpstr>
      <vt:lpstr>Materiales y Métodos </vt:lpstr>
      <vt:lpstr>Presentación de PowerPoint</vt:lpstr>
      <vt:lpstr>Presentación de PowerPoint</vt:lpstr>
      <vt:lpstr>Presentación de PowerPoint</vt:lpstr>
      <vt:lpstr>Presentación de PowerPoint</vt:lpstr>
      <vt:lpstr>Presentación de PowerPoint</vt:lpstr>
      <vt:lpstr>Resultados y Discusión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dc:title>
  <dc:creator>Andres Arboleda</dc:creator>
  <cp:lastModifiedBy>Camila</cp:lastModifiedBy>
  <cp:revision>255</cp:revision>
  <dcterms:created xsi:type="dcterms:W3CDTF">2016-02-13T21:55:11Z</dcterms:created>
  <dcterms:modified xsi:type="dcterms:W3CDTF">2019-06-21T05:45:58Z</dcterms:modified>
</cp:coreProperties>
</file>