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83"/>
  </p:notesMasterIdLst>
  <p:handoutMasterIdLst>
    <p:handoutMasterId r:id="rId84"/>
  </p:handoutMasterIdLst>
  <p:sldIdLst>
    <p:sldId id="256" r:id="rId3"/>
    <p:sldId id="267" r:id="rId4"/>
    <p:sldId id="424" r:id="rId5"/>
    <p:sldId id="426" r:id="rId6"/>
    <p:sldId id="427" r:id="rId7"/>
    <p:sldId id="428" r:id="rId8"/>
    <p:sldId id="429" r:id="rId9"/>
    <p:sldId id="432" r:id="rId10"/>
    <p:sldId id="434" r:id="rId11"/>
    <p:sldId id="435" r:id="rId12"/>
    <p:sldId id="436" r:id="rId13"/>
    <p:sldId id="437" r:id="rId14"/>
    <p:sldId id="438" r:id="rId15"/>
    <p:sldId id="439" r:id="rId16"/>
    <p:sldId id="440" r:id="rId17"/>
    <p:sldId id="441" r:id="rId18"/>
    <p:sldId id="442" r:id="rId19"/>
    <p:sldId id="452" r:id="rId20"/>
    <p:sldId id="443" r:id="rId21"/>
    <p:sldId id="444" r:id="rId22"/>
    <p:sldId id="445" r:id="rId23"/>
    <p:sldId id="446" r:id="rId24"/>
    <p:sldId id="447" r:id="rId25"/>
    <p:sldId id="448" r:id="rId26"/>
    <p:sldId id="449" r:id="rId27"/>
    <p:sldId id="450" r:id="rId28"/>
    <p:sldId id="451" r:id="rId29"/>
    <p:sldId id="453" r:id="rId30"/>
    <p:sldId id="454" r:id="rId31"/>
    <p:sldId id="455" r:id="rId32"/>
    <p:sldId id="456" r:id="rId33"/>
    <p:sldId id="457" r:id="rId34"/>
    <p:sldId id="458" r:id="rId35"/>
    <p:sldId id="459" r:id="rId36"/>
    <p:sldId id="461" r:id="rId37"/>
    <p:sldId id="462" r:id="rId38"/>
    <p:sldId id="463" r:id="rId39"/>
    <p:sldId id="465" r:id="rId40"/>
    <p:sldId id="464" r:id="rId41"/>
    <p:sldId id="460" r:id="rId42"/>
    <p:sldId id="466" r:id="rId43"/>
    <p:sldId id="467" r:id="rId44"/>
    <p:sldId id="468" r:id="rId45"/>
    <p:sldId id="470" r:id="rId46"/>
    <p:sldId id="472" r:id="rId47"/>
    <p:sldId id="473" r:id="rId48"/>
    <p:sldId id="475" r:id="rId49"/>
    <p:sldId id="476" r:id="rId50"/>
    <p:sldId id="478" r:id="rId51"/>
    <p:sldId id="479" r:id="rId52"/>
    <p:sldId id="480" r:id="rId53"/>
    <p:sldId id="482" r:id="rId54"/>
    <p:sldId id="483" r:id="rId55"/>
    <p:sldId id="485" r:id="rId56"/>
    <p:sldId id="484" r:id="rId57"/>
    <p:sldId id="486" r:id="rId58"/>
    <p:sldId id="488" r:id="rId59"/>
    <p:sldId id="489" r:id="rId60"/>
    <p:sldId id="490" r:id="rId61"/>
    <p:sldId id="491" r:id="rId62"/>
    <p:sldId id="492" r:id="rId63"/>
    <p:sldId id="493" r:id="rId64"/>
    <p:sldId id="494" r:id="rId65"/>
    <p:sldId id="495" r:id="rId66"/>
    <p:sldId id="496" r:id="rId67"/>
    <p:sldId id="497" r:id="rId68"/>
    <p:sldId id="499" r:id="rId69"/>
    <p:sldId id="500" r:id="rId70"/>
    <p:sldId id="498" r:id="rId71"/>
    <p:sldId id="502" r:id="rId72"/>
    <p:sldId id="503" r:id="rId73"/>
    <p:sldId id="504" r:id="rId74"/>
    <p:sldId id="501" r:id="rId75"/>
    <p:sldId id="505" r:id="rId76"/>
    <p:sldId id="506" r:id="rId77"/>
    <p:sldId id="487" r:id="rId78"/>
    <p:sldId id="481" r:id="rId79"/>
    <p:sldId id="477" r:id="rId80"/>
    <p:sldId id="507" r:id="rId81"/>
    <p:sldId id="474" r:id="rId82"/>
  </p:sldIdLst>
  <p:sldSz cx="9144000" cy="6858000" type="screen4x3"/>
  <p:notesSz cx="9144000" cy="6858000"/>
  <p:custDataLst>
    <p:tags r:id="rId85"/>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guide id="4" orient="horz" pos="1800">
          <p15:clr>
            <a:srgbClr val="A4A3A4"/>
          </p15:clr>
        </p15:guide>
        <p15:guide id="5" pos="2658">
          <p15:clr>
            <a:srgbClr val="A4A3A4"/>
          </p15:clr>
        </p15:guide>
        <p15:guide id="6" orient="horz"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52" autoAdjust="0"/>
    <p:restoredTop sz="93250" autoAdjust="0"/>
  </p:normalViewPr>
  <p:slideViewPr>
    <p:cSldViewPr>
      <p:cViewPr>
        <p:scale>
          <a:sx n="70" d="100"/>
          <a:sy n="70" d="100"/>
        </p:scale>
        <p:origin x="1092" y="68"/>
      </p:cViewPr>
      <p:guideLst>
        <p:guide orient="horz" pos="2160"/>
        <p:guide pos="2880"/>
        <p:guide pos="3120"/>
        <p:guide orient="horz" pos="1800"/>
        <p:guide pos="2658"/>
        <p:guide orient="horz" pos="259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s-EC" noProof="0" dirty="0" smtClean="0"/>
            <a:t>Temario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S" sz="2000" dirty="0" smtClean="0"/>
            <a:t>Objetivos</a:t>
          </a:r>
          <a:endParaRPr lang="es-ES" sz="20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dgm:t>
        <a:bodyPr/>
        <a:lstStyle/>
        <a:p>
          <a:r>
            <a:rPr lang="es-ES" sz="2000" dirty="0" smtClean="0"/>
            <a:t>Requerimientos</a:t>
          </a:r>
          <a:endParaRPr lang="es-ES" sz="200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4888119B-4460-4856-B734-0AC31AC71F78}">
      <dgm:prSet phldrT="[Texto]" custT="1"/>
      <dgm:spPr/>
      <dgm:t>
        <a:bodyPr/>
        <a:lstStyle/>
        <a:p>
          <a:r>
            <a:rPr lang="es-EC" sz="2000" noProof="0" dirty="0" smtClean="0"/>
            <a:t>Diseño</a:t>
          </a:r>
          <a:endParaRPr lang="es-EC" sz="2000" noProof="0"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74B9B8B7-392A-4130-ADC8-31EF6100196D}">
      <dgm:prSet phldrT="[Texto]" custT="1"/>
      <dgm:spPr/>
      <dgm:t>
        <a:bodyPr/>
        <a:lstStyle/>
        <a:p>
          <a:r>
            <a:rPr lang="es-ES" sz="2000" dirty="0" smtClean="0"/>
            <a:t>Introducción</a:t>
          </a:r>
          <a:endParaRPr lang="es-ES" sz="2000" dirty="0"/>
        </a:p>
      </dgm:t>
    </dgm:pt>
    <dgm:pt modelId="{263C3F4F-E240-4CE5-A59C-F5ADDB26F76C}" type="parTrans" cxnId="{94BE5BFB-58D1-4143-BC01-7A142BC10CD6}">
      <dgm:prSet/>
      <dgm:spPr/>
      <dgm:t>
        <a:bodyPr/>
        <a:lstStyle/>
        <a:p>
          <a:endParaRPr lang="es-EC"/>
        </a:p>
      </dgm:t>
    </dgm:pt>
    <dgm:pt modelId="{25AB434F-CAF7-4CC9-8563-7234B3096D2D}" type="sibTrans" cxnId="{94BE5BFB-58D1-4143-BC01-7A142BC10CD6}">
      <dgm:prSet/>
      <dgm:spPr/>
      <dgm:t>
        <a:bodyPr/>
        <a:lstStyle/>
        <a:p>
          <a:endParaRPr lang="es-EC"/>
        </a:p>
      </dgm:t>
    </dgm:pt>
    <dgm:pt modelId="{2C797519-D9C5-47E1-9140-6DD1BD4F495F}">
      <dgm:prSet phldrT="[Texto]" custT="1"/>
      <dgm:spPr/>
      <dgm:t>
        <a:bodyPr/>
        <a:lstStyle/>
        <a:p>
          <a:r>
            <a:rPr lang="es-EC" sz="2000" noProof="0" dirty="0" smtClean="0"/>
            <a:t>Conclusiones</a:t>
          </a:r>
          <a:endParaRPr lang="es-EC" sz="2000" noProof="0" dirty="0"/>
        </a:p>
      </dgm:t>
    </dgm:pt>
    <dgm:pt modelId="{5EA07329-5462-46D7-9567-B12C1DCED01C}" type="parTrans" cxnId="{3E047B82-22B2-427C-A54E-9B543F2428A8}">
      <dgm:prSet/>
      <dgm:spPr/>
      <dgm:t>
        <a:bodyPr/>
        <a:lstStyle/>
        <a:p>
          <a:endParaRPr lang="es-EC"/>
        </a:p>
      </dgm:t>
    </dgm:pt>
    <dgm:pt modelId="{E6DF755C-E54E-4E7D-B94E-8BFCD9B08469}" type="sibTrans" cxnId="{3E047B82-22B2-427C-A54E-9B543F2428A8}">
      <dgm:prSet/>
      <dgm:spPr/>
      <dgm:t>
        <a:bodyPr/>
        <a:lstStyle/>
        <a:p>
          <a:endParaRPr lang="es-EC"/>
        </a:p>
      </dgm:t>
    </dgm:pt>
    <dgm:pt modelId="{6B92487C-2D3C-4B55-AECA-6FA08B028421}">
      <dgm:prSet phldrT="[Texto]" custT="1"/>
      <dgm:spPr/>
      <dgm:t>
        <a:bodyPr/>
        <a:lstStyle/>
        <a:p>
          <a:r>
            <a:rPr lang="es-ES" sz="2000" b="0" dirty="0" smtClean="0"/>
            <a:t>Estado inicial</a:t>
          </a:r>
          <a:endParaRPr lang="es-ES" sz="2000" b="0" dirty="0"/>
        </a:p>
      </dgm:t>
    </dgm:pt>
    <dgm:pt modelId="{2CEEB175-BF64-438E-BC8D-2E31DA25EDAD}" type="parTrans" cxnId="{63AA5489-3658-4D54-98FF-000297A0867A}">
      <dgm:prSet/>
      <dgm:spPr/>
      <dgm:t>
        <a:bodyPr/>
        <a:lstStyle/>
        <a:p>
          <a:endParaRPr lang="es-EC"/>
        </a:p>
      </dgm:t>
    </dgm:pt>
    <dgm:pt modelId="{33CD4DD2-3BE4-4707-816C-AF830EA8B265}" type="sibTrans" cxnId="{63AA5489-3658-4D54-98FF-000297A0867A}">
      <dgm:prSet/>
      <dgm:spPr/>
      <dgm:t>
        <a:bodyPr/>
        <a:lstStyle/>
        <a:p>
          <a:endParaRPr lang="es-EC"/>
        </a:p>
      </dgm:t>
    </dgm:pt>
    <dgm:pt modelId="{07448308-01FF-4D80-8758-F622CAE1FF81}">
      <dgm:prSet phldrT="[Texto]" custT="1"/>
      <dgm:spPr/>
      <dgm:t>
        <a:bodyPr/>
        <a:lstStyle/>
        <a:p>
          <a:r>
            <a:rPr lang="es-EC" sz="2000" b="0" noProof="0" dirty="0" smtClean="0"/>
            <a:t>HMI</a:t>
          </a:r>
          <a:endParaRPr lang="es-EC" sz="2400" b="0" noProof="0" dirty="0"/>
        </a:p>
      </dgm:t>
    </dgm:pt>
    <dgm:pt modelId="{A8EB5C8E-0800-408A-BFAE-3F6AD66FDB2E}" type="parTrans" cxnId="{6348B7C9-3C88-4A01-94AB-EA72FD470553}">
      <dgm:prSet/>
      <dgm:spPr/>
      <dgm:t>
        <a:bodyPr/>
        <a:lstStyle/>
        <a:p>
          <a:endParaRPr lang="es-EC"/>
        </a:p>
      </dgm:t>
    </dgm:pt>
    <dgm:pt modelId="{EC786991-6AC3-4B7C-9992-57C89720F9CE}" type="sibTrans" cxnId="{6348B7C9-3C88-4A01-94AB-EA72FD470553}">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 modelId="{583841C5-6D0F-4718-B99A-0E2E694FCB70}" type="pres">
      <dgm:prSet presAssocID="{263C3F4F-E240-4CE5-A59C-F5ADDB26F76C}" presName="Name13" presStyleLbl="parChTrans1D2" presStyleIdx="0" presStyleCnt="7"/>
      <dgm:spPr/>
      <dgm:t>
        <a:bodyPr/>
        <a:lstStyle/>
        <a:p>
          <a:endParaRPr lang="es-EC"/>
        </a:p>
      </dgm:t>
    </dgm:pt>
    <dgm:pt modelId="{0CE0F9C8-49E5-49B5-BF21-8213E45C7458}" type="pres">
      <dgm:prSet presAssocID="{74B9B8B7-392A-4130-ADC8-31EF6100196D}" presName="childText" presStyleLbl="bgAcc1" presStyleIdx="0" presStyleCnt="7" custScaleX="735083">
        <dgm:presLayoutVars>
          <dgm:bulletEnabled val="1"/>
        </dgm:presLayoutVars>
      </dgm:prSet>
      <dgm:spPr/>
      <dgm:t>
        <a:bodyPr/>
        <a:lstStyle/>
        <a:p>
          <a:endParaRPr lang="es-EC"/>
        </a:p>
      </dgm:t>
    </dgm:pt>
    <dgm:pt modelId="{6453487C-0FAF-4B32-BD10-ECD1ABD7E947}" type="pres">
      <dgm:prSet presAssocID="{4349BE00-98CD-4A0C-8970-0800DCF0B510}" presName="Name13" presStyleLbl="parChTrans1D2" presStyleIdx="1" presStyleCnt="7"/>
      <dgm:spPr/>
      <dgm:t>
        <a:bodyPr/>
        <a:lstStyle/>
        <a:p>
          <a:endParaRPr lang="es-ES"/>
        </a:p>
      </dgm:t>
    </dgm:pt>
    <dgm:pt modelId="{45B98A4A-0B6D-4F48-B74E-847DD2F0977C}" type="pres">
      <dgm:prSet presAssocID="{D0D20E71-FED1-4623-8034-D329000238BD}" presName="childText" presStyleLbl="bgAcc1" presStyleIdx="1" presStyleCnt="7" custScaleX="739626" custScaleY="95946">
        <dgm:presLayoutVars>
          <dgm:bulletEnabled val="1"/>
        </dgm:presLayoutVars>
      </dgm:prSet>
      <dgm:spPr/>
      <dgm:t>
        <a:bodyPr/>
        <a:lstStyle/>
        <a:p>
          <a:endParaRPr lang="es-ES"/>
        </a:p>
      </dgm:t>
    </dgm:pt>
    <dgm:pt modelId="{B43A4C8C-3344-48B6-B74A-1F18CC271D43}" type="pres">
      <dgm:prSet presAssocID="{2CEEB175-BF64-438E-BC8D-2E31DA25EDAD}" presName="Name13" presStyleLbl="parChTrans1D2" presStyleIdx="2" presStyleCnt="7"/>
      <dgm:spPr/>
      <dgm:t>
        <a:bodyPr/>
        <a:lstStyle/>
        <a:p>
          <a:endParaRPr lang="es-EC"/>
        </a:p>
      </dgm:t>
    </dgm:pt>
    <dgm:pt modelId="{2A4DF1E2-BE8D-4455-8C15-336D859EDC7C}" type="pres">
      <dgm:prSet presAssocID="{6B92487C-2D3C-4B55-AECA-6FA08B028421}" presName="childText" presStyleLbl="bgAcc1" presStyleIdx="2" presStyleCnt="7" custScaleX="739626" custScaleY="95946">
        <dgm:presLayoutVars>
          <dgm:bulletEnabled val="1"/>
        </dgm:presLayoutVars>
      </dgm:prSet>
      <dgm:spPr/>
      <dgm:t>
        <a:bodyPr/>
        <a:lstStyle/>
        <a:p>
          <a:endParaRPr lang="es-EC"/>
        </a:p>
      </dgm:t>
    </dgm:pt>
    <dgm:pt modelId="{2A81AC24-19E8-4B05-BE18-7F7DC22883F5}" type="pres">
      <dgm:prSet presAssocID="{300571DF-0E8D-4A75-B42A-9E0E27DF9B85}" presName="Name13" presStyleLbl="parChTrans1D2" presStyleIdx="3" presStyleCnt="7"/>
      <dgm:spPr/>
      <dgm:t>
        <a:bodyPr/>
        <a:lstStyle/>
        <a:p>
          <a:endParaRPr lang="es-ES"/>
        </a:p>
      </dgm:t>
    </dgm:pt>
    <dgm:pt modelId="{7210391E-D0BA-4B05-BC9D-4C5F7A7038B2}" type="pres">
      <dgm:prSet presAssocID="{C718ADCF-EE16-40A9-92E0-023D415A390D}" presName="childText" presStyleLbl="bgAcc1" presStyleIdx="3" presStyleCnt="7"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4" presStyleCnt="7"/>
      <dgm:spPr/>
      <dgm:t>
        <a:bodyPr/>
        <a:lstStyle/>
        <a:p>
          <a:endParaRPr lang="es-ES"/>
        </a:p>
      </dgm:t>
    </dgm:pt>
    <dgm:pt modelId="{0AFB512E-0A1F-4167-ADE0-87DA96AF7CDA}" type="pres">
      <dgm:prSet presAssocID="{4888119B-4460-4856-B734-0AC31AC71F78}" presName="childText" presStyleLbl="bgAcc1" presStyleIdx="4" presStyleCnt="7" custScaleX="739626" custScaleY="95946">
        <dgm:presLayoutVars>
          <dgm:bulletEnabled val="1"/>
        </dgm:presLayoutVars>
      </dgm:prSet>
      <dgm:spPr/>
      <dgm:t>
        <a:bodyPr/>
        <a:lstStyle/>
        <a:p>
          <a:endParaRPr lang="es-ES"/>
        </a:p>
      </dgm:t>
    </dgm:pt>
    <dgm:pt modelId="{972C0E14-29B4-4672-BB5F-DCA8750FF071}" type="pres">
      <dgm:prSet presAssocID="{A8EB5C8E-0800-408A-BFAE-3F6AD66FDB2E}" presName="Name13" presStyleLbl="parChTrans1D2" presStyleIdx="5" presStyleCnt="7"/>
      <dgm:spPr/>
      <dgm:t>
        <a:bodyPr/>
        <a:lstStyle/>
        <a:p>
          <a:endParaRPr lang="es-EC"/>
        </a:p>
      </dgm:t>
    </dgm:pt>
    <dgm:pt modelId="{BB727CF7-AC3C-4B7F-BAE3-05BC6EC3E207}" type="pres">
      <dgm:prSet presAssocID="{07448308-01FF-4D80-8758-F622CAE1FF81}" presName="childText" presStyleLbl="bgAcc1" presStyleIdx="5" presStyleCnt="7" custScaleX="739626" custScaleY="95946">
        <dgm:presLayoutVars>
          <dgm:bulletEnabled val="1"/>
        </dgm:presLayoutVars>
      </dgm:prSet>
      <dgm:spPr/>
      <dgm:t>
        <a:bodyPr/>
        <a:lstStyle/>
        <a:p>
          <a:endParaRPr lang="es-EC"/>
        </a:p>
      </dgm:t>
    </dgm:pt>
    <dgm:pt modelId="{179D401F-5D4D-4FE4-A376-9B6C4505F6A9}" type="pres">
      <dgm:prSet presAssocID="{5EA07329-5462-46D7-9567-B12C1DCED01C}" presName="Name13" presStyleLbl="parChTrans1D2" presStyleIdx="6" presStyleCnt="7"/>
      <dgm:spPr/>
      <dgm:t>
        <a:bodyPr/>
        <a:lstStyle/>
        <a:p>
          <a:endParaRPr lang="es-EC"/>
        </a:p>
      </dgm:t>
    </dgm:pt>
    <dgm:pt modelId="{7463F715-7CB8-4034-ADA5-1A8B8DBED1F5}" type="pres">
      <dgm:prSet presAssocID="{2C797519-D9C5-47E1-9140-6DD1BD4F495F}" presName="childText" presStyleLbl="bgAcc1" presStyleIdx="6" presStyleCnt="7" custScaleX="739626" custScaleY="95946">
        <dgm:presLayoutVars>
          <dgm:bulletEnabled val="1"/>
        </dgm:presLayoutVars>
      </dgm:prSet>
      <dgm:spPr/>
      <dgm:t>
        <a:bodyPr/>
        <a:lstStyle/>
        <a:p>
          <a:endParaRPr lang="es-EC"/>
        </a:p>
      </dgm:t>
    </dgm:pt>
  </dgm:ptLst>
  <dgm:cxnLst>
    <dgm:cxn modelId="{0CDD579C-4714-408D-A062-B3B409134822}" type="presOf" srcId="{74B9B8B7-392A-4130-ADC8-31EF6100196D}" destId="{0CE0F9C8-49E5-49B5-BF21-8213E45C7458}" srcOrd="0" destOrd="0" presId="urn:microsoft.com/office/officeart/2005/8/layout/hierarchy3"/>
    <dgm:cxn modelId="{17066C2A-B3C6-4CAE-B096-53143225000E}" type="presOf" srcId="{CB9964DC-5E01-4879-9733-CDEE2AB1D1F7}" destId="{ECB1CA3E-26B8-4A39-AEF8-6F06E506D3C7}" srcOrd="0" destOrd="0" presId="urn:microsoft.com/office/officeart/2005/8/layout/hierarchy3"/>
    <dgm:cxn modelId="{26837CF1-B42E-4157-BF55-0812B75BD343}" srcId="{CB9964DC-5E01-4879-9733-CDEE2AB1D1F7}" destId="{C718ADCF-EE16-40A9-92E0-023D415A390D}" srcOrd="3" destOrd="0" parTransId="{300571DF-0E8D-4A75-B42A-9E0E27DF9B85}" sibTransId="{6114FBC9-8357-44C8-835B-83E4DB75B6AA}"/>
    <dgm:cxn modelId="{D6D862C8-EAE7-4D96-B04A-8F11DA002FBD}" type="presOf" srcId="{6B92487C-2D3C-4B55-AECA-6FA08B028421}" destId="{2A4DF1E2-BE8D-4455-8C15-336D859EDC7C}" srcOrd="0" destOrd="0" presId="urn:microsoft.com/office/officeart/2005/8/layout/hierarchy3"/>
    <dgm:cxn modelId="{3E047B82-22B2-427C-A54E-9B543F2428A8}" srcId="{CB9964DC-5E01-4879-9733-CDEE2AB1D1F7}" destId="{2C797519-D9C5-47E1-9140-6DD1BD4F495F}" srcOrd="6" destOrd="0" parTransId="{5EA07329-5462-46D7-9567-B12C1DCED01C}" sibTransId="{E6DF755C-E54E-4E7D-B94E-8BFCD9B08469}"/>
    <dgm:cxn modelId="{B67F8D7B-57A5-41FD-82EA-A217D28BF410}" type="presOf" srcId="{2CEEB175-BF64-438E-BC8D-2E31DA25EDAD}" destId="{B43A4C8C-3344-48B6-B74A-1F18CC271D43}" srcOrd="0" destOrd="0" presId="urn:microsoft.com/office/officeart/2005/8/layout/hierarchy3"/>
    <dgm:cxn modelId="{0A807C26-B474-452B-B19A-223EF03B391C}" type="presOf" srcId="{4888119B-4460-4856-B734-0AC31AC71F78}" destId="{0AFB512E-0A1F-4167-ADE0-87DA96AF7CDA}" srcOrd="0" destOrd="0" presId="urn:microsoft.com/office/officeart/2005/8/layout/hierarchy3"/>
    <dgm:cxn modelId="{8566AA19-FD1B-4563-B1D6-A31545273DCD}" type="presOf" srcId="{A8EB5C8E-0800-408A-BFAE-3F6AD66FDB2E}" destId="{972C0E14-29B4-4672-BB5F-DCA8750FF071}" srcOrd="0" destOrd="0" presId="urn:microsoft.com/office/officeart/2005/8/layout/hierarchy3"/>
    <dgm:cxn modelId="{2B3E0B88-707A-418B-AA63-FD88251C59CD}" srcId="{CB9964DC-5E01-4879-9733-CDEE2AB1D1F7}" destId="{D0D20E71-FED1-4623-8034-D329000238BD}" srcOrd="1" destOrd="0" parTransId="{4349BE00-98CD-4A0C-8970-0800DCF0B510}" sibTransId="{9E3869D8-A7FD-4027-8D69-6E2073D34B18}"/>
    <dgm:cxn modelId="{0D8C1BFB-5AFD-46C2-BFBB-99BB14680A0C}" type="presOf" srcId="{C718ADCF-EE16-40A9-92E0-023D415A390D}" destId="{7210391E-D0BA-4B05-BC9D-4C5F7A7038B2}" srcOrd="0" destOrd="0" presId="urn:microsoft.com/office/officeart/2005/8/layout/hierarchy3"/>
    <dgm:cxn modelId="{96D5E3AC-AC85-4787-B537-02AFFEB65F94}" type="presOf" srcId="{D0D20E71-FED1-4623-8034-D329000238BD}" destId="{45B98A4A-0B6D-4F48-B74E-847DD2F0977C}" srcOrd="0" destOrd="0" presId="urn:microsoft.com/office/officeart/2005/8/layout/hierarchy3"/>
    <dgm:cxn modelId="{AEC39A83-76B8-4C0A-97F2-F3865E322778}" srcId="{CB9964DC-5E01-4879-9733-CDEE2AB1D1F7}" destId="{4888119B-4460-4856-B734-0AC31AC71F78}" srcOrd="4" destOrd="0" parTransId="{0E6EAE7D-5720-4E49-8312-A1094045AD70}" sibTransId="{EF609D22-2240-462B-BBC6-2F511A02E366}"/>
    <dgm:cxn modelId="{4633194C-2B68-4B69-8967-F9030E902970}" type="presOf" srcId="{0E6EAE7D-5720-4E49-8312-A1094045AD70}" destId="{672A5E56-DE7C-423B-8AF4-B37E93A0E788}" srcOrd="0" destOrd="0" presId="urn:microsoft.com/office/officeart/2005/8/layout/hierarchy3"/>
    <dgm:cxn modelId="{6348B7C9-3C88-4A01-94AB-EA72FD470553}" srcId="{CB9964DC-5E01-4879-9733-CDEE2AB1D1F7}" destId="{07448308-01FF-4D80-8758-F622CAE1FF81}" srcOrd="5" destOrd="0" parTransId="{A8EB5C8E-0800-408A-BFAE-3F6AD66FDB2E}" sibTransId="{EC786991-6AC3-4B7C-9992-57C89720F9CE}"/>
    <dgm:cxn modelId="{94BE5BFB-58D1-4143-BC01-7A142BC10CD6}" srcId="{CB9964DC-5E01-4879-9733-CDEE2AB1D1F7}" destId="{74B9B8B7-392A-4130-ADC8-31EF6100196D}" srcOrd="0" destOrd="0" parTransId="{263C3F4F-E240-4CE5-A59C-F5ADDB26F76C}" sibTransId="{25AB434F-CAF7-4CC9-8563-7234B3096D2D}"/>
    <dgm:cxn modelId="{9B135226-48B0-40B0-AFC7-E9B267DCCD45}" type="presOf" srcId="{5EA07329-5462-46D7-9567-B12C1DCED01C}" destId="{179D401F-5D4D-4FE4-A376-9B6C4505F6A9}" srcOrd="0" destOrd="0" presId="urn:microsoft.com/office/officeart/2005/8/layout/hierarchy3"/>
    <dgm:cxn modelId="{37CC887A-2A88-4051-9B7B-1A2888C4123E}" type="presOf" srcId="{263C3F4F-E240-4CE5-A59C-F5ADDB26F76C}" destId="{583841C5-6D0F-4718-B99A-0E2E694FCB70}" srcOrd="0" destOrd="0" presId="urn:microsoft.com/office/officeart/2005/8/layout/hierarchy3"/>
    <dgm:cxn modelId="{F99F2F54-3845-4A82-9840-02296EFCDC25}" type="presOf" srcId="{7061F2FC-F2AB-4DE3-98B0-886576B4E2C6}" destId="{D433476B-D68D-4328-ADAC-B2895D3D50CF}" srcOrd="0" destOrd="0" presId="urn:microsoft.com/office/officeart/2005/8/layout/hierarchy3"/>
    <dgm:cxn modelId="{38F8F3F2-869D-4A4F-AF73-31F5BD79DEFA}" type="presOf" srcId="{4349BE00-98CD-4A0C-8970-0800DCF0B510}" destId="{6453487C-0FAF-4B32-BD10-ECD1ABD7E947}" srcOrd="0" destOrd="0" presId="urn:microsoft.com/office/officeart/2005/8/layout/hierarchy3"/>
    <dgm:cxn modelId="{A5517FBF-375A-460E-8C17-8BE4AC948214}" type="presOf" srcId="{300571DF-0E8D-4A75-B42A-9E0E27DF9B85}" destId="{2A81AC24-19E8-4B05-BE18-7F7DC22883F5}" srcOrd="0" destOrd="0" presId="urn:microsoft.com/office/officeart/2005/8/layout/hierarchy3"/>
    <dgm:cxn modelId="{F6D20D09-F894-4390-9C72-6974E38BB312}" type="presOf" srcId="{CB9964DC-5E01-4879-9733-CDEE2AB1D1F7}" destId="{C7DDC059-89DD-4F99-A10D-9C975D60C8D8}" srcOrd="1" destOrd="0" presId="urn:microsoft.com/office/officeart/2005/8/layout/hierarchy3"/>
    <dgm:cxn modelId="{0059ABB2-33E1-4F3E-89B9-19DADF0EF56C}" type="presOf" srcId="{2C797519-D9C5-47E1-9140-6DD1BD4F495F}" destId="{7463F715-7CB8-4034-ADA5-1A8B8DBED1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622A5029-EA18-4562-9D17-A2A9095AD49F}" type="presOf" srcId="{07448308-01FF-4D80-8758-F622CAE1FF81}" destId="{BB727CF7-AC3C-4B7F-BAE3-05BC6EC3E207}" srcOrd="0" destOrd="0" presId="urn:microsoft.com/office/officeart/2005/8/layout/hierarchy3"/>
    <dgm:cxn modelId="{63AA5489-3658-4D54-98FF-000297A0867A}" srcId="{CB9964DC-5E01-4879-9733-CDEE2AB1D1F7}" destId="{6B92487C-2D3C-4B55-AECA-6FA08B028421}" srcOrd="2" destOrd="0" parTransId="{2CEEB175-BF64-438E-BC8D-2E31DA25EDAD}" sibTransId="{33CD4DD2-3BE4-4707-816C-AF830EA8B265}"/>
    <dgm:cxn modelId="{F5B617AF-72C9-4964-AFE2-5F75292B5741}" type="presParOf" srcId="{D433476B-D68D-4328-ADAC-B2895D3D50CF}" destId="{1E58A3BC-F1F7-40EE-89AA-32E802ED4BF7}" srcOrd="0" destOrd="0" presId="urn:microsoft.com/office/officeart/2005/8/layout/hierarchy3"/>
    <dgm:cxn modelId="{03C65F4C-3156-433D-B784-66349CAA5FC1}" type="presParOf" srcId="{1E58A3BC-F1F7-40EE-89AA-32E802ED4BF7}" destId="{D21DF85A-45CA-4CE0-B0ED-CF4615475EE0}" srcOrd="0" destOrd="0" presId="urn:microsoft.com/office/officeart/2005/8/layout/hierarchy3"/>
    <dgm:cxn modelId="{6289E0E0-FBFD-4784-9F81-12E879A9550F}" type="presParOf" srcId="{D21DF85A-45CA-4CE0-B0ED-CF4615475EE0}" destId="{ECB1CA3E-26B8-4A39-AEF8-6F06E506D3C7}" srcOrd="0" destOrd="0" presId="urn:microsoft.com/office/officeart/2005/8/layout/hierarchy3"/>
    <dgm:cxn modelId="{3C17681B-215A-48E7-9069-9DEC4C6898D7}" type="presParOf" srcId="{D21DF85A-45CA-4CE0-B0ED-CF4615475EE0}" destId="{C7DDC059-89DD-4F99-A10D-9C975D60C8D8}" srcOrd="1" destOrd="0" presId="urn:microsoft.com/office/officeart/2005/8/layout/hierarchy3"/>
    <dgm:cxn modelId="{06A689B5-70CB-4755-8621-E63653C263DF}" type="presParOf" srcId="{1E58A3BC-F1F7-40EE-89AA-32E802ED4BF7}" destId="{F784BE88-3DB9-4E87-AFCA-2ED0BF00DEA1}" srcOrd="1" destOrd="0" presId="urn:microsoft.com/office/officeart/2005/8/layout/hierarchy3"/>
    <dgm:cxn modelId="{9132E8C1-B8C6-4A15-94A3-7C7272AEC3A2}" type="presParOf" srcId="{F784BE88-3DB9-4E87-AFCA-2ED0BF00DEA1}" destId="{583841C5-6D0F-4718-B99A-0E2E694FCB70}" srcOrd="0" destOrd="0" presId="urn:microsoft.com/office/officeart/2005/8/layout/hierarchy3"/>
    <dgm:cxn modelId="{85022BFB-E6D2-404C-9FEB-BB25646610D5}" type="presParOf" srcId="{F784BE88-3DB9-4E87-AFCA-2ED0BF00DEA1}" destId="{0CE0F9C8-49E5-49B5-BF21-8213E45C7458}" srcOrd="1" destOrd="0" presId="urn:microsoft.com/office/officeart/2005/8/layout/hierarchy3"/>
    <dgm:cxn modelId="{DAB19624-EECC-4F39-A97A-55E6DEAABD6A}" type="presParOf" srcId="{F784BE88-3DB9-4E87-AFCA-2ED0BF00DEA1}" destId="{6453487C-0FAF-4B32-BD10-ECD1ABD7E947}" srcOrd="2" destOrd="0" presId="urn:microsoft.com/office/officeart/2005/8/layout/hierarchy3"/>
    <dgm:cxn modelId="{A5BEEBF1-DE1B-41B3-9673-149EFC4BE615}" type="presParOf" srcId="{F784BE88-3DB9-4E87-AFCA-2ED0BF00DEA1}" destId="{45B98A4A-0B6D-4F48-B74E-847DD2F0977C}" srcOrd="3" destOrd="0" presId="urn:microsoft.com/office/officeart/2005/8/layout/hierarchy3"/>
    <dgm:cxn modelId="{EA2748B2-CB10-4028-AE6C-E878D3ACA0DB}" type="presParOf" srcId="{F784BE88-3DB9-4E87-AFCA-2ED0BF00DEA1}" destId="{B43A4C8C-3344-48B6-B74A-1F18CC271D43}" srcOrd="4" destOrd="0" presId="urn:microsoft.com/office/officeart/2005/8/layout/hierarchy3"/>
    <dgm:cxn modelId="{9AD3F649-F3D9-45AE-B39D-48254D418660}" type="presParOf" srcId="{F784BE88-3DB9-4E87-AFCA-2ED0BF00DEA1}" destId="{2A4DF1E2-BE8D-4455-8C15-336D859EDC7C}" srcOrd="5" destOrd="0" presId="urn:microsoft.com/office/officeart/2005/8/layout/hierarchy3"/>
    <dgm:cxn modelId="{A0763ABC-EBB6-4F0B-A49B-DF447E754255}" type="presParOf" srcId="{F784BE88-3DB9-4E87-AFCA-2ED0BF00DEA1}" destId="{2A81AC24-19E8-4B05-BE18-7F7DC22883F5}" srcOrd="6" destOrd="0" presId="urn:microsoft.com/office/officeart/2005/8/layout/hierarchy3"/>
    <dgm:cxn modelId="{3B180AA3-2380-4487-B364-C8B918E6BF59}" type="presParOf" srcId="{F784BE88-3DB9-4E87-AFCA-2ED0BF00DEA1}" destId="{7210391E-D0BA-4B05-BC9D-4C5F7A7038B2}" srcOrd="7" destOrd="0" presId="urn:microsoft.com/office/officeart/2005/8/layout/hierarchy3"/>
    <dgm:cxn modelId="{63D2A7B6-4722-487D-A27D-F4292D50CBC3}" type="presParOf" srcId="{F784BE88-3DB9-4E87-AFCA-2ED0BF00DEA1}" destId="{672A5E56-DE7C-423B-8AF4-B37E93A0E788}" srcOrd="8" destOrd="0" presId="urn:microsoft.com/office/officeart/2005/8/layout/hierarchy3"/>
    <dgm:cxn modelId="{98E96E00-C6A4-4F10-82B1-7BFC5F18BCFD}" type="presParOf" srcId="{F784BE88-3DB9-4E87-AFCA-2ED0BF00DEA1}" destId="{0AFB512E-0A1F-4167-ADE0-87DA96AF7CDA}" srcOrd="9" destOrd="0" presId="urn:microsoft.com/office/officeart/2005/8/layout/hierarchy3"/>
    <dgm:cxn modelId="{704C0BBC-1C85-4EDA-B269-4D7DA4A9200E}" type="presParOf" srcId="{F784BE88-3DB9-4E87-AFCA-2ED0BF00DEA1}" destId="{972C0E14-29B4-4672-BB5F-DCA8750FF071}" srcOrd="10" destOrd="0" presId="urn:microsoft.com/office/officeart/2005/8/layout/hierarchy3"/>
    <dgm:cxn modelId="{142C6FB8-A555-43E1-94FF-A8622621755B}" type="presParOf" srcId="{F784BE88-3DB9-4E87-AFCA-2ED0BF00DEA1}" destId="{BB727CF7-AC3C-4B7F-BAE3-05BC6EC3E207}" srcOrd="11" destOrd="0" presId="urn:microsoft.com/office/officeart/2005/8/layout/hierarchy3"/>
    <dgm:cxn modelId="{A8BE134D-A1EA-4D1B-BE78-9C81B1FA2E87}" type="presParOf" srcId="{F784BE88-3DB9-4E87-AFCA-2ED0BF00DEA1}" destId="{179D401F-5D4D-4FE4-A376-9B6C4505F6A9}" srcOrd="12" destOrd="0" presId="urn:microsoft.com/office/officeart/2005/8/layout/hierarchy3"/>
    <dgm:cxn modelId="{221B5411-4B0C-4FD5-AAB9-0099CC001E3D}" type="presParOf" srcId="{F784BE88-3DB9-4E87-AFCA-2ED0BF00DEA1}" destId="{7463F715-7CB8-4034-ADA5-1A8B8DBED1F5}"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30113" y="1722"/>
          <a:ext cx="6277102" cy="51261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C" sz="2900" kern="1200" noProof="0" dirty="0" smtClean="0"/>
            <a:t>Temario</a:t>
          </a:r>
          <a:endParaRPr lang="es-EC" sz="2900" kern="1200" noProof="0" dirty="0"/>
        </a:p>
      </dsp:txBody>
      <dsp:txXfrm>
        <a:off x="545127" y="16736"/>
        <a:ext cx="6247074" cy="482591"/>
      </dsp:txXfrm>
    </dsp:sp>
    <dsp:sp modelId="{583841C5-6D0F-4718-B99A-0E2E694FCB70}">
      <dsp:nvSpPr>
        <dsp:cNvPr id="0" name=""/>
        <dsp:cNvSpPr/>
      </dsp:nvSpPr>
      <dsp:spPr>
        <a:xfrm>
          <a:off x="1157824" y="514342"/>
          <a:ext cx="627710" cy="384464"/>
        </a:xfrm>
        <a:custGeom>
          <a:avLst/>
          <a:gdLst/>
          <a:ahLst/>
          <a:cxnLst/>
          <a:rect l="0" t="0" r="0" b="0"/>
          <a:pathLst>
            <a:path>
              <a:moveTo>
                <a:pt x="0" y="0"/>
              </a:moveTo>
              <a:lnTo>
                <a:pt x="0" y="384464"/>
              </a:lnTo>
              <a:lnTo>
                <a:pt x="627710" y="38446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0F9C8-49E5-49B5-BF21-8213E45C7458}">
      <dsp:nvSpPr>
        <dsp:cNvPr id="0" name=""/>
        <dsp:cNvSpPr/>
      </dsp:nvSpPr>
      <dsp:spPr>
        <a:xfrm>
          <a:off x="1785534" y="642497"/>
          <a:ext cx="6029090" cy="51261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Introducción</a:t>
          </a:r>
          <a:endParaRPr lang="es-ES" sz="2000" kern="1200" dirty="0"/>
        </a:p>
      </dsp:txBody>
      <dsp:txXfrm>
        <a:off x="1800548" y="657511"/>
        <a:ext cx="5999062" cy="482591"/>
      </dsp:txXfrm>
    </dsp:sp>
    <dsp:sp modelId="{6453487C-0FAF-4B32-BD10-ECD1ABD7E947}">
      <dsp:nvSpPr>
        <dsp:cNvPr id="0" name=""/>
        <dsp:cNvSpPr/>
      </dsp:nvSpPr>
      <dsp:spPr>
        <a:xfrm>
          <a:off x="1157824" y="514342"/>
          <a:ext cx="627710" cy="1014848"/>
        </a:xfrm>
        <a:custGeom>
          <a:avLst/>
          <a:gdLst/>
          <a:ahLst/>
          <a:cxnLst/>
          <a:rect l="0" t="0" r="0" b="0"/>
          <a:pathLst>
            <a:path>
              <a:moveTo>
                <a:pt x="0" y="0"/>
              </a:moveTo>
              <a:lnTo>
                <a:pt x="0" y="1014848"/>
              </a:lnTo>
              <a:lnTo>
                <a:pt x="627710" y="101484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785534" y="1283272"/>
          <a:ext cx="6066351" cy="49183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Objetivos</a:t>
          </a:r>
          <a:endParaRPr lang="es-ES" sz="2000" kern="1200" dirty="0"/>
        </a:p>
      </dsp:txBody>
      <dsp:txXfrm>
        <a:off x="1799939" y="1297677"/>
        <a:ext cx="6037541" cy="463028"/>
      </dsp:txXfrm>
    </dsp:sp>
    <dsp:sp modelId="{B43A4C8C-3344-48B6-B74A-1F18CC271D43}">
      <dsp:nvSpPr>
        <dsp:cNvPr id="0" name=""/>
        <dsp:cNvSpPr/>
      </dsp:nvSpPr>
      <dsp:spPr>
        <a:xfrm>
          <a:off x="1157824" y="514342"/>
          <a:ext cx="627710" cy="1634842"/>
        </a:xfrm>
        <a:custGeom>
          <a:avLst/>
          <a:gdLst/>
          <a:ahLst/>
          <a:cxnLst/>
          <a:rect l="0" t="0" r="0" b="0"/>
          <a:pathLst>
            <a:path>
              <a:moveTo>
                <a:pt x="0" y="0"/>
              </a:moveTo>
              <a:lnTo>
                <a:pt x="0" y="1634842"/>
              </a:lnTo>
              <a:lnTo>
                <a:pt x="627710" y="163484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DF1E2-BE8D-4455-8C15-336D859EDC7C}">
      <dsp:nvSpPr>
        <dsp:cNvPr id="0" name=""/>
        <dsp:cNvSpPr/>
      </dsp:nvSpPr>
      <dsp:spPr>
        <a:xfrm>
          <a:off x="1785534" y="1903265"/>
          <a:ext cx="6066351" cy="49183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0" kern="1200" dirty="0" smtClean="0"/>
            <a:t>Estado inicial</a:t>
          </a:r>
          <a:endParaRPr lang="es-ES" sz="2000" b="0" kern="1200" dirty="0"/>
        </a:p>
      </dsp:txBody>
      <dsp:txXfrm>
        <a:off x="1799939" y="1917670"/>
        <a:ext cx="6037541" cy="463028"/>
      </dsp:txXfrm>
    </dsp:sp>
    <dsp:sp modelId="{2A81AC24-19E8-4B05-BE18-7F7DC22883F5}">
      <dsp:nvSpPr>
        <dsp:cNvPr id="0" name=""/>
        <dsp:cNvSpPr/>
      </dsp:nvSpPr>
      <dsp:spPr>
        <a:xfrm>
          <a:off x="1157824" y="514342"/>
          <a:ext cx="627710" cy="2254835"/>
        </a:xfrm>
        <a:custGeom>
          <a:avLst/>
          <a:gdLst/>
          <a:ahLst/>
          <a:cxnLst/>
          <a:rect l="0" t="0" r="0" b="0"/>
          <a:pathLst>
            <a:path>
              <a:moveTo>
                <a:pt x="0" y="0"/>
              </a:moveTo>
              <a:lnTo>
                <a:pt x="0" y="2254835"/>
              </a:lnTo>
              <a:lnTo>
                <a:pt x="627710" y="225483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785534" y="2523259"/>
          <a:ext cx="6066351" cy="49183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Requerimientos</a:t>
          </a:r>
          <a:endParaRPr lang="es-ES" sz="2000" kern="1200" dirty="0"/>
        </a:p>
      </dsp:txBody>
      <dsp:txXfrm>
        <a:off x="1799939" y="2537664"/>
        <a:ext cx="6037541" cy="463028"/>
      </dsp:txXfrm>
    </dsp:sp>
    <dsp:sp modelId="{672A5E56-DE7C-423B-8AF4-B37E93A0E788}">
      <dsp:nvSpPr>
        <dsp:cNvPr id="0" name=""/>
        <dsp:cNvSpPr/>
      </dsp:nvSpPr>
      <dsp:spPr>
        <a:xfrm>
          <a:off x="1157824" y="514342"/>
          <a:ext cx="627710" cy="2874828"/>
        </a:xfrm>
        <a:custGeom>
          <a:avLst/>
          <a:gdLst/>
          <a:ahLst/>
          <a:cxnLst/>
          <a:rect l="0" t="0" r="0" b="0"/>
          <a:pathLst>
            <a:path>
              <a:moveTo>
                <a:pt x="0" y="0"/>
              </a:moveTo>
              <a:lnTo>
                <a:pt x="0" y="2874828"/>
              </a:lnTo>
              <a:lnTo>
                <a:pt x="627710" y="287482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1785534" y="3143252"/>
          <a:ext cx="6066351" cy="49183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Diseño</a:t>
          </a:r>
          <a:endParaRPr lang="es-EC" sz="2000" kern="1200" noProof="0" dirty="0"/>
        </a:p>
      </dsp:txBody>
      <dsp:txXfrm>
        <a:off x="1799939" y="3157657"/>
        <a:ext cx="6037541" cy="463028"/>
      </dsp:txXfrm>
    </dsp:sp>
    <dsp:sp modelId="{972C0E14-29B4-4672-BB5F-DCA8750FF071}">
      <dsp:nvSpPr>
        <dsp:cNvPr id="0" name=""/>
        <dsp:cNvSpPr/>
      </dsp:nvSpPr>
      <dsp:spPr>
        <a:xfrm>
          <a:off x="1157824" y="514342"/>
          <a:ext cx="627710" cy="3494821"/>
        </a:xfrm>
        <a:custGeom>
          <a:avLst/>
          <a:gdLst/>
          <a:ahLst/>
          <a:cxnLst/>
          <a:rect l="0" t="0" r="0" b="0"/>
          <a:pathLst>
            <a:path>
              <a:moveTo>
                <a:pt x="0" y="0"/>
              </a:moveTo>
              <a:lnTo>
                <a:pt x="0" y="3494821"/>
              </a:lnTo>
              <a:lnTo>
                <a:pt x="627710" y="349482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727CF7-AC3C-4B7F-BAE3-05BC6EC3E207}">
      <dsp:nvSpPr>
        <dsp:cNvPr id="0" name=""/>
        <dsp:cNvSpPr/>
      </dsp:nvSpPr>
      <dsp:spPr>
        <a:xfrm>
          <a:off x="1785534" y="3763245"/>
          <a:ext cx="6066351" cy="49183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0" kern="1200" noProof="0" dirty="0" smtClean="0"/>
            <a:t>HMI</a:t>
          </a:r>
          <a:endParaRPr lang="es-EC" sz="2400" b="0" kern="1200" noProof="0" dirty="0"/>
        </a:p>
      </dsp:txBody>
      <dsp:txXfrm>
        <a:off x="1799939" y="3777650"/>
        <a:ext cx="6037541" cy="463028"/>
      </dsp:txXfrm>
    </dsp:sp>
    <dsp:sp modelId="{179D401F-5D4D-4FE4-A376-9B6C4505F6A9}">
      <dsp:nvSpPr>
        <dsp:cNvPr id="0" name=""/>
        <dsp:cNvSpPr/>
      </dsp:nvSpPr>
      <dsp:spPr>
        <a:xfrm>
          <a:off x="1157824" y="514342"/>
          <a:ext cx="627710" cy="4114815"/>
        </a:xfrm>
        <a:custGeom>
          <a:avLst/>
          <a:gdLst/>
          <a:ahLst/>
          <a:cxnLst/>
          <a:rect l="0" t="0" r="0" b="0"/>
          <a:pathLst>
            <a:path>
              <a:moveTo>
                <a:pt x="0" y="0"/>
              </a:moveTo>
              <a:lnTo>
                <a:pt x="0" y="4114815"/>
              </a:lnTo>
              <a:lnTo>
                <a:pt x="627710" y="411481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63F715-7CB8-4034-ADA5-1A8B8DBED1F5}">
      <dsp:nvSpPr>
        <dsp:cNvPr id="0" name=""/>
        <dsp:cNvSpPr/>
      </dsp:nvSpPr>
      <dsp:spPr>
        <a:xfrm>
          <a:off x="1785534" y="4383238"/>
          <a:ext cx="6066351" cy="49183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noProof="0" dirty="0" smtClean="0"/>
            <a:t>Conclusiones</a:t>
          </a:r>
          <a:endParaRPr lang="es-EC" sz="2000" kern="1200" noProof="0" dirty="0"/>
        </a:p>
      </dsp:txBody>
      <dsp:txXfrm>
        <a:off x="1799939" y="4397643"/>
        <a:ext cx="6037541" cy="4630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A59A0059-2925-4C41-9472-DA7896AE44C0}" type="datetimeFigureOut">
              <a:rPr lang="es-ES" smtClean="0"/>
              <a:t>17/07/2019</a:t>
            </a:fld>
            <a:endParaRPr lang="es-ES"/>
          </a:p>
        </p:txBody>
      </p:sp>
      <p:sp>
        <p:nvSpPr>
          <p:cNvPr id="4" name="3 Marcador de pie de página"/>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E0F86A1-04FC-41B3-8814-61C279CB4662}" type="datetimeFigureOut">
              <a:rPr lang="es-ES" smtClean="0"/>
              <a:t>17/07/2019</a:t>
            </a:fld>
            <a:endParaRPr lang="es-ES"/>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57500" y="514350"/>
            <a:ext cx="3429000" cy="257175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a:t>
            </a:fld>
            <a:endParaRPr lang="es-ES" dirty="0"/>
          </a:p>
        </p:txBody>
      </p:sp>
    </p:spTree>
    <p:extLst>
      <p:ext uri="{BB962C8B-B14F-4D97-AF65-F5344CB8AC3E}">
        <p14:creationId xmlns:p14="http://schemas.microsoft.com/office/powerpoint/2010/main" val="313480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3"/>
            <a:ext cx="8229600" cy="4525963"/>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30"/>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932452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5"/>
            <a:ext cx="7772400" cy="1362076"/>
          </a:xfrm>
        </p:spPr>
        <p:txBody>
          <a:bodyPr anchor="t"/>
          <a:lstStyle>
            <a:lvl1pPr algn="l">
              <a:defRPr sz="34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323915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3"/>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3"/>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5"/>
            <a:ext cx="4040188" cy="639763"/>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32" y="1535115"/>
            <a:ext cx="4041775" cy="639763"/>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2" y="2174875"/>
            <a:ext cx="4041775"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r>
              <a:rPr lang="es-ES" smtClean="0"/>
              <a:t>Tema de la presentacion</a:t>
            </a:r>
            <a:endParaRPr lang="es-ES"/>
          </a:p>
        </p:txBody>
      </p:sp>
      <p:sp>
        <p:nvSpPr>
          <p:cNvPr id="8" name="7 Marcador de pie de página"/>
          <p:cNvSpPr>
            <a:spLocks noGrp="1"/>
          </p:cNvSpPr>
          <p:nvPr>
            <p:ph type="ftr" sz="quarter" idx="11"/>
          </p:nvPr>
        </p:nvSpPr>
        <p:spPr/>
        <p:txBody>
          <a:bodyPr/>
          <a:lstStyle/>
          <a:p>
            <a:r>
              <a:rPr lang="es-ES" smtClean="0"/>
              <a:t>Autor de la presentación</a:t>
            </a:r>
            <a:endParaRPr lang="es-ES"/>
          </a:p>
        </p:txBody>
      </p:sp>
      <p:sp>
        <p:nvSpPr>
          <p:cNvPr id="9" name="8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r>
              <a:rPr lang="es-ES" smtClean="0"/>
              <a:t>Tema de la presentacion</a:t>
            </a:r>
            <a:endParaRPr lang="es-ES"/>
          </a:p>
        </p:txBody>
      </p:sp>
      <p:sp>
        <p:nvSpPr>
          <p:cNvPr id="4" name="3 Marcador de pie de página"/>
          <p:cNvSpPr>
            <a:spLocks noGrp="1"/>
          </p:cNvSpPr>
          <p:nvPr>
            <p:ph type="ftr" sz="quarter" idx="11"/>
          </p:nvPr>
        </p:nvSpPr>
        <p:spPr/>
        <p:txBody>
          <a:bodyPr/>
          <a:lstStyle/>
          <a:p>
            <a:r>
              <a:rPr lang="es-ES" smtClean="0"/>
              <a:t>Autor de la presentación</a:t>
            </a:r>
            <a:endParaRPr lang="es-ES"/>
          </a:p>
        </p:txBody>
      </p:sp>
      <p:sp>
        <p:nvSpPr>
          <p:cNvPr id="5" name="4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smtClean="0"/>
              <a:t>Tema de la presentacion</a:t>
            </a:r>
            <a:endParaRPr lang="es-ES"/>
          </a:p>
        </p:txBody>
      </p:sp>
      <p:sp>
        <p:nvSpPr>
          <p:cNvPr id="3" name="2 Marcador de pie de página"/>
          <p:cNvSpPr>
            <a:spLocks noGrp="1"/>
          </p:cNvSpPr>
          <p:nvPr>
            <p:ph type="ftr" sz="quarter" idx="11"/>
          </p:nvPr>
        </p:nvSpPr>
        <p:spPr/>
        <p:txBody>
          <a:bodyPr/>
          <a:lstStyle/>
          <a:p>
            <a:r>
              <a:rPr lang="es-ES" smtClean="0"/>
              <a:t>Autor de la presentación</a:t>
            </a:r>
            <a:endParaRPr lang="es-ES"/>
          </a:p>
        </p:txBody>
      </p:sp>
      <p:sp>
        <p:nvSpPr>
          <p:cNvPr id="4" name="3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8" y="273051"/>
            <a:ext cx="3008313" cy="1162051"/>
          </a:xfrm>
        </p:spPr>
        <p:txBody>
          <a:bodyPr anchor="b"/>
          <a:lstStyle>
            <a:lvl1pPr algn="l">
              <a:defRPr sz="17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6"/>
            <a:ext cx="5111750"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8" y="1435104"/>
            <a:ext cx="3008313" cy="4691063"/>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2377496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2"/>
            <a:ext cx="5486400" cy="566740"/>
          </a:xfrm>
        </p:spPr>
        <p:txBody>
          <a:bodyPr anchor="b"/>
          <a:lstStyle>
            <a:lvl1pPr algn="l">
              <a:defRPr sz="17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43"/>
            <a:ext cx="5486400" cy="804863"/>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708378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2339474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3"/>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3"/>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43"/>
            <a:ext cx="8229600" cy="5851525"/>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9"/>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5"/>
            <a:ext cx="4038600" cy="2185988"/>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5"/>
            <a:ext cx="4038600" cy="2185988"/>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95"/>
            <a:ext cx="4038600" cy="2187575"/>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95"/>
            <a:ext cx="4038600" cy="2187575"/>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3"/>
            <a:ext cx="4038600" cy="4525963"/>
          </a:xfrm>
          <a:prstGeom prst="rect">
            <a:avLst/>
          </a:prstGeom>
        </p:spPr>
        <p:txBody>
          <a:bodyPr lIns="77925" tIns="38963" rIns="77925" bIns="38963"/>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3"/>
            <a:ext cx="4038600" cy="4525963"/>
          </a:xfrm>
          <a:prstGeom prst="rect">
            <a:avLst/>
          </a:prstGeom>
        </p:spPr>
        <p:txBody>
          <a:bodyPr lIns="77925" tIns="38963" rIns="77925" bIns="38963"/>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3"/>
            <a:ext cx="4038600" cy="4525963"/>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5"/>
            <a:ext cx="4038600" cy="2185988"/>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95"/>
            <a:ext cx="4038600" cy="2187575"/>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3"/>
            <a:ext cx="4038600" cy="4525963"/>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5"/>
            <a:ext cx="4038600" cy="2185988"/>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95"/>
            <a:ext cx="4038600" cy="2187575"/>
          </a:xfrm>
          <a:prstGeom prst="rect">
            <a:avLst/>
          </a:prstGeom>
        </p:spPr>
        <p:txBody>
          <a:bodyPr lIns="77925" tIns="38963" rIns="77925" bIns="3896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1"/>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91"/>
            <a:ext cx="2611438" cy="639763"/>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lIns="77925" tIns="38963" rIns="77925" bIns="38963"/>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5"/>
            <a:ext cx="2133600" cy="365125"/>
          </a:xfrm>
          <a:prstGeom prst="rect">
            <a:avLst/>
          </a:prstGeom>
        </p:spPr>
        <p:txBody>
          <a:bodyPr lIns="77925" tIns="38963" rIns="77925" bIns="38963"/>
          <a:lstStyle/>
          <a:p>
            <a:r>
              <a:rPr lang="es-ES" smtClean="0"/>
              <a:t>Tema de la presentacion</a:t>
            </a:r>
            <a:endParaRPr lang="es-ES"/>
          </a:p>
        </p:txBody>
      </p:sp>
      <p:sp>
        <p:nvSpPr>
          <p:cNvPr id="5" name="Footer Placeholder 4"/>
          <p:cNvSpPr>
            <a:spLocks noGrp="1"/>
          </p:cNvSpPr>
          <p:nvPr>
            <p:ph type="ftr" sz="quarter" idx="11"/>
          </p:nvPr>
        </p:nvSpPr>
        <p:spPr>
          <a:xfrm>
            <a:off x="3124200" y="6356355"/>
            <a:ext cx="2895600" cy="365125"/>
          </a:xfrm>
          <a:prstGeom prst="rect">
            <a:avLst/>
          </a:prstGeom>
        </p:spPr>
        <p:txBody>
          <a:bodyPr lIns="77925" tIns="38963" rIns="77925" bIns="38963"/>
          <a:lstStyle/>
          <a:p>
            <a:r>
              <a:rPr lang="es-ES" smtClean="0"/>
              <a:t>Autor de la presentación</a:t>
            </a:r>
            <a:endParaRPr lang="es-ES"/>
          </a:p>
        </p:txBody>
      </p:sp>
      <p:sp>
        <p:nvSpPr>
          <p:cNvPr id="6" name="Slide Number Placeholder 5"/>
          <p:cNvSpPr>
            <a:spLocks noGrp="1"/>
          </p:cNvSpPr>
          <p:nvPr>
            <p:ph type="sldNum" sz="quarter" idx="12"/>
          </p:nvPr>
        </p:nvSpPr>
        <p:spPr>
          <a:xfrm>
            <a:off x="6553200" y="6356355"/>
            <a:ext cx="2133600" cy="365125"/>
          </a:xfrm>
          <a:prstGeom prst="rect">
            <a:avLst/>
          </a:prstGeom>
        </p:spPr>
        <p:txBody>
          <a:bodyPr lIns="77925" tIns="38963" rIns="77925" bIns="38963"/>
          <a:lstStyle/>
          <a:p>
            <a:fld id="{43AF908C-076E-4FB3-8B0D-B1FA4702EDF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3"/>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9"/>
            <a:ext cx="8229600" cy="1143000"/>
          </a:xfrm>
          <a:prstGeom prst="rect">
            <a:avLst/>
          </a:prstGeom>
        </p:spPr>
        <p:txBody>
          <a:bodyPr vert="horz" lIns="77925" tIns="38963" rIns="77925" bIns="38963"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3700" kern="1200">
          <a:solidFill>
            <a:schemeClr val="tx1"/>
          </a:solidFill>
          <a:latin typeface="+mj-lt"/>
          <a:ea typeface="+mj-ea"/>
          <a:cs typeface="+mj-cs"/>
        </a:defRPr>
      </a:lvl1pPr>
      <a:lvl2pPr algn="ctr" rtl="0" eaLnBrk="1" fontAlgn="base" hangingPunct="1">
        <a:spcBef>
          <a:spcPct val="0"/>
        </a:spcBef>
        <a:spcAft>
          <a:spcPct val="0"/>
        </a:spcAft>
        <a:defRPr sz="3700">
          <a:solidFill>
            <a:schemeClr val="tx1"/>
          </a:solidFill>
          <a:latin typeface="Calibri" pitchFamily="34" charset="0"/>
        </a:defRPr>
      </a:lvl2pPr>
      <a:lvl3pPr algn="ctr" rtl="0" eaLnBrk="1" fontAlgn="base" hangingPunct="1">
        <a:spcBef>
          <a:spcPct val="0"/>
        </a:spcBef>
        <a:spcAft>
          <a:spcPct val="0"/>
        </a:spcAft>
        <a:defRPr sz="3700">
          <a:solidFill>
            <a:schemeClr val="tx1"/>
          </a:solidFill>
          <a:latin typeface="Calibri" pitchFamily="34" charset="0"/>
        </a:defRPr>
      </a:lvl3pPr>
      <a:lvl4pPr algn="ctr" rtl="0" eaLnBrk="1" fontAlgn="base" hangingPunct="1">
        <a:spcBef>
          <a:spcPct val="0"/>
        </a:spcBef>
        <a:spcAft>
          <a:spcPct val="0"/>
        </a:spcAft>
        <a:defRPr sz="3700">
          <a:solidFill>
            <a:schemeClr val="tx1"/>
          </a:solidFill>
          <a:latin typeface="Calibri" pitchFamily="34" charset="0"/>
        </a:defRPr>
      </a:lvl4pPr>
      <a:lvl5pPr algn="ctr" rtl="0" eaLnBrk="1" fontAlgn="base" hangingPunct="1">
        <a:spcBef>
          <a:spcPct val="0"/>
        </a:spcBef>
        <a:spcAft>
          <a:spcPct val="0"/>
        </a:spcAft>
        <a:defRPr sz="3700">
          <a:solidFill>
            <a:schemeClr val="tx1"/>
          </a:solidFill>
          <a:latin typeface="Calibri" pitchFamily="34" charset="0"/>
        </a:defRPr>
      </a:lvl5pPr>
      <a:lvl6pPr marL="389626" algn="ctr" rtl="0" eaLnBrk="1" fontAlgn="base" hangingPunct="1">
        <a:spcBef>
          <a:spcPct val="0"/>
        </a:spcBef>
        <a:spcAft>
          <a:spcPct val="0"/>
        </a:spcAft>
        <a:defRPr sz="3700">
          <a:solidFill>
            <a:schemeClr val="tx1"/>
          </a:solidFill>
          <a:latin typeface="Calibri" pitchFamily="34" charset="0"/>
        </a:defRPr>
      </a:lvl6pPr>
      <a:lvl7pPr marL="779252" algn="ctr" rtl="0" eaLnBrk="1" fontAlgn="base" hangingPunct="1">
        <a:spcBef>
          <a:spcPct val="0"/>
        </a:spcBef>
        <a:spcAft>
          <a:spcPct val="0"/>
        </a:spcAft>
        <a:defRPr sz="3700">
          <a:solidFill>
            <a:schemeClr val="tx1"/>
          </a:solidFill>
          <a:latin typeface="Calibri" pitchFamily="34" charset="0"/>
        </a:defRPr>
      </a:lvl7pPr>
      <a:lvl8pPr marL="1168878" algn="ctr" rtl="0" eaLnBrk="1" fontAlgn="base" hangingPunct="1">
        <a:spcBef>
          <a:spcPct val="0"/>
        </a:spcBef>
        <a:spcAft>
          <a:spcPct val="0"/>
        </a:spcAft>
        <a:defRPr sz="3700">
          <a:solidFill>
            <a:schemeClr val="tx1"/>
          </a:solidFill>
          <a:latin typeface="Calibri" pitchFamily="34" charset="0"/>
        </a:defRPr>
      </a:lvl8pPr>
      <a:lvl9pPr marL="1558503" algn="ctr" rtl="0" eaLnBrk="1" fontAlgn="base" hangingPunct="1">
        <a:spcBef>
          <a:spcPct val="0"/>
        </a:spcBef>
        <a:spcAft>
          <a:spcPct val="0"/>
        </a:spcAft>
        <a:defRPr sz="3700">
          <a:solidFill>
            <a:schemeClr val="tx1"/>
          </a:solidFill>
          <a:latin typeface="Calibri" pitchFamily="34" charset="0"/>
        </a:defRPr>
      </a:lvl9pPr>
    </p:titleStyle>
    <p:bodyStyle>
      <a:lvl1pPr marL="292219" indent="-292219"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1pPr>
      <a:lvl2pPr marL="633142" indent="-243516"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974065" indent="-19481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363690" indent="-194813" algn="l" rtl="0" eaLnBrk="1" fontAlgn="base" hangingPunct="1">
        <a:spcBef>
          <a:spcPct val="20000"/>
        </a:spcBef>
        <a:spcAft>
          <a:spcPct val="0"/>
        </a:spcAft>
        <a:buFont typeface="Arial" charset="0"/>
        <a:buChar char="–"/>
        <a:defRPr sz="1700" kern="1200">
          <a:solidFill>
            <a:schemeClr val="tx1"/>
          </a:solidFill>
          <a:latin typeface="+mn-lt"/>
          <a:ea typeface="+mn-ea"/>
          <a:cs typeface="+mn-cs"/>
        </a:defRPr>
      </a:lvl4pPr>
      <a:lvl5pPr marL="1753316" indent="-194813" algn="l" rtl="0" eaLnBrk="1" fontAlgn="base" hangingPunct="1">
        <a:spcBef>
          <a:spcPct val="20000"/>
        </a:spcBef>
        <a:spcAft>
          <a:spcPct val="0"/>
        </a:spcAft>
        <a:buFont typeface="Arial"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s-E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77925" tIns="38963" rIns="77925" bIns="38963"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3"/>
            <a:ext cx="8229600" cy="4525963"/>
          </a:xfrm>
          <a:prstGeom prst="rect">
            <a:avLst/>
          </a:prstGeom>
        </p:spPr>
        <p:txBody>
          <a:bodyPr vert="horz" lIns="77925" tIns="38963" rIns="77925" bIns="3896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5"/>
            <a:ext cx="2133600" cy="365125"/>
          </a:xfrm>
          <a:prstGeom prst="rect">
            <a:avLst/>
          </a:prstGeom>
        </p:spPr>
        <p:txBody>
          <a:bodyPr vert="horz" lIns="77925" tIns="38963" rIns="77925" bIns="38963" rtlCol="0" anchor="ctr"/>
          <a:lstStyle>
            <a:lvl1pPr algn="l">
              <a:defRPr sz="1000">
                <a:solidFill>
                  <a:schemeClr val="tx1">
                    <a:tint val="75000"/>
                  </a:schemeClr>
                </a:solidFill>
              </a:defRPr>
            </a:lvl1pPr>
          </a:lstStyle>
          <a:p>
            <a:r>
              <a:rPr lang="es-ES" dirty="0" smtClean="0"/>
              <a:t>Tema de la </a:t>
            </a:r>
            <a:r>
              <a:rPr lang="es-ES" dirty="0" err="1" smtClean="0"/>
              <a:t>presentacion</a:t>
            </a:r>
            <a:endParaRPr lang="es-ES" dirty="0"/>
          </a:p>
        </p:txBody>
      </p:sp>
      <p:sp>
        <p:nvSpPr>
          <p:cNvPr id="5" name="4 Marcador de pie de página"/>
          <p:cNvSpPr>
            <a:spLocks noGrp="1"/>
          </p:cNvSpPr>
          <p:nvPr>
            <p:ph type="ftr" sz="quarter" idx="3"/>
          </p:nvPr>
        </p:nvSpPr>
        <p:spPr>
          <a:xfrm>
            <a:off x="3124200" y="6356355"/>
            <a:ext cx="2895600" cy="365125"/>
          </a:xfrm>
          <a:prstGeom prst="rect">
            <a:avLst/>
          </a:prstGeom>
        </p:spPr>
        <p:txBody>
          <a:bodyPr vert="horz" lIns="77925" tIns="38963" rIns="77925" bIns="38963" rtlCol="0" anchor="ctr"/>
          <a:lstStyle>
            <a:lvl1pPr algn="ctr">
              <a:defRPr sz="1000">
                <a:solidFill>
                  <a:schemeClr val="tx1">
                    <a:tint val="75000"/>
                  </a:schemeClr>
                </a:solidFill>
              </a:defRPr>
            </a:lvl1pPr>
          </a:lstStyle>
          <a:p>
            <a:r>
              <a:rPr lang="es-ES" smtClean="0"/>
              <a:t>Autor de la presentación</a:t>
            </a:r>
            <a:endParaRPr lang="es-ES"/>
          </a:p>
        </p:txBody>
      </p:sp>
      <p:sp>
        <p:nvSpPr>
          <p:cNvPr id="6" name="5 Marcador de número de diapositiva"/>
          <p:cNvSpPr>
            <a:spLocks noGrp="1"/>
          </p:cNvSpPr>
          <p:nvPr>
            <p:ph type="sldNum" sz="quarter" idx="4"/>
          </p:nvPr>
        </p:nvSpPr>
        <p:spPr>
          <a:xfrm>
            <a:off x="6553200" y="6356355"/>
            <a:ext cx="2133600" cy="365125"/>
          </a:xfrm>
          <a:prstGeom prst="rect">
            <a:avLst/>
          </a:prstGeom>
        </p:spPr>
        <p:txBody>
          <a:bodyPr vert="horz" lIns="77925" tIns="38963" rIns="77925" bIns="38963" rtlCol="0" anchor="ctr"/>
          <a:lstStyle>
            <a:lvl1pPr algn="r">
              <a:defRPr sz="1000">
                <a:solidFill>
                  <a:schemeClr val="tx1">
                    <a:tint val="75000"/>
                  </a:schemeClr>
                </a:solidFill>
              </a:defRPr>
            </a:lvl1pPr>
          </a:lstStyle>
          <a:p>
            <a:fld id="{970440E7-6EC3-4D22-82CC-383AB5DD1DC3}" type="slidenum">
              <a:rPr lang="es-ES" smtClean="0"/>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timing>
    <p:tnLst>
      <p:par>
        <p:cTn id="1" dur="indefinite" restart="never" nodeType="tmRoot"/>
      </p:par>
    </p:tnLst>
  </p:timing>
  <p:hf hdr="0"/>
  <p:txStyles>
    <p:titleStyle>
      <a:lvl1pPr algn="ctr" defTabSz="779252"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779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s-E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package" Target="../embeddings/Dibujo_de_Microsoft_Visio1.vsdx"/><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1.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vmlDrawing" Target="../drawings/vmlDrawing2.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8600" y="2718549"/>
            <a:ext cx="8610600" cy="1186683"/>
          </a:xfrm>
          <a:prstGeom prst="rect">
            <a:avLst/>
          </a:prstGeom>
          <a:noFill/>
        </p:spPr>
        <p:txBody>
          <a:bodyPr wrap="square" lIns="77925" tIns="38963" rIns="77925" bIns="3896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2400" spc="43" dirty="0">
                <a:ln w="11430"/>
                <a:gradFill>
                  <a:gsLst>
                    <a:gs pos="25000">
                      <a:schemeClr val="accent2">
                        <a:satMod val="155000"/>
                      </a:schemeClr>
                    </a:gs>
                    <a:gs pos="100000">
                      <a:schemeClr val="accent2">
                        <a:shade val="45000"/>
                        <a:satMod val="165000"/>
                      </a:schemeClr>
                    </a:gs>
                  </a:gsLst>
                  <a:lin ang="5400000"/>
                </a:gradFill>
              </a:rPr>
              <a:t>REPOTENCIACIÓN DEL PROCESO DE LLENADO Y TAPADO PARA EL ÁREA DE MEDICAMENTOS LÍQUIDOS DEL LABORATORIO FARMACÉUTICO LAMOSAN-FASE 1: DISEÑO Y SIMULACIÓN</a:t>
            </a:r>
            <a:endParaRPr lang="es-ES" sz="4000" spc="43" dirty="0">
              <a:ln w="11430"/>
              <a:gradFill>
                <a:gsLst>
                  <a:gs pos="25000">
                    <a:schemeClr val="accent2">
                      <a:satMod val="155000"/>
                    </a:schemeClr>
                  </a:gs>
                  <a:gs pos="100000">
                    <a:schemeClr val="accent2">
                      <a:shade val="45000"/>
                      <a:satMod val="165000"/>
                    </a:schemeClr>
                  </a:gs>
                </a:gsLst>
                <a:lin ang="5400000"/>
              </a:gradFill>
            </a:endParaRPr>
          </a:p>
        </p:txBody>
      </p:sp>
      <p:sp>
        <p:nvSpPr>
          <p:cNvPr id="6" name="5 Subtítulo"/>
          <p:cNvSpPr>
            <a:spLocks noGrp="1"/>
          </p:cNvSpPr>
          <p:nvPr>
            <p:ph type="subTitle" idx="1"/>
          </p:nvPr>
        </p:nvSpPr>
        <p:spPr>
          <a:xfrm>
            <a:off x="2606937" y="4612894"/>
            <a:ext cx="4343400" cy="1254506"/>
          </a:xfrm>
        </p:spPr>
        <p:txBody>
          <a:bodyPr>
            <a:normAutofit fontScale="85000" lnSpcReduction="10000"/>
          </a:bodyPr>
          <a:lstStyle/>
          <a:p>
            <a:r>
              <a:rPr lang="es-EC" sz="2400" b="1" dirty="0" smtClean="0">
                <a:solidFill>
                  <a:schemeClr val="tx1"/>
                </a:solidFill>
              </a:rPr>
              <a:t>Autor: </a:t>
            </a:r>
            <a:r>
              <a:rPr lang="es-EC" sz="2400" dirty="0" smtClean="0">
                <a:solidFill>
                  <a:schemeClr val="tx1"/>
                </a:solidFill>
              </a:rPr>
              <a:t>Cristian David Gordillo Solórzano</a:t>
            </a:r>
          </a:p>
          <a:p>
            <a:r>
              <a:rPr lang="en-US" sz="2400" dirty="0" smtClean="0">
                <a:solidFill>
                  <a:schemeClr val="tx1"/>
                </a:solidFill>
              </a:rPr>
              <a:t>       </a:t>
            </a:r>
            <a:endParaRPr lang="es-EC" sz="2400" dirty="0" smtClean="0">
              <a:solidFill>
                <a:schemeClr val="tx1"/>
              </a:solidFill>
            </a:endParaRPr>
          </a:p>
          <a:p>
            <a:r>
              <a:rPr lang="es-EC" sz="2400" b="1" dirty="0" smtClean="0">
                <a:solidFill>
                  <a:schemeClr val="tx1"/>
                </a:solidFill>
              </a:rPr>
              <a:t>Director: </a:t>
            </a:r>
            <a:r>
              <a:rPr lang="es-EC" sz="2400" dirty="0" smtClean="0">
                <a:solidFill>
                  <a:schemeClr val="tx1"/>
                </a:solidFill>
              </a:rPr>
              <a:t>Ing. Hugo Ortiz MGs.</a:t>
            </a:r>
          </a:p>
        </p:txBody>
      </p:sp>
      <p:sp>
        <p:nvSpPr>
          <p:cNvPr id="8" name="7 Marcador de número de diapositiva"/>
          <p:cNvSpPr>
            <a:spLocks noGrp="1"/>
          </p:cNvSpPr>
          <p:nvPr>
            <p:ph type="sldNum" sz="quarter" idx="12"/>
          </p:nvPr>
        </p:nvSpPr>
        <p:spPr/>
        <p:txBody>
          <a:bodyPr/>
          <a:lstStyle/>
          <a:p>
            <a:fld id="{43AF908C-076E-4FB3-8B0D-B1FA4702EDFF}" type="slidenum">
              <a:rPr lang="es-ES" smtClean="0"/>
              <a:t>1</a:t>
            </a:fld>
            <a:endParaRPr lang="es-E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7406"/>
            <a:ext cx="2362200" cy="80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81000" y="649069"/>
            <a:ext cx="8534400" cy="1323439"/>
          </a:xfrm>
          <a:prstGeom prst="rect">
            <a:avLst/>
          </a:prstGeom>
          <a:noFill/>
        </p:spPr>
        <p:txBody>
          <a:bodyPr wrap="square" lIns="91440" tIns="45720" rIns="91440" bIns="45720">
            <a:spAutoFit/>
          </a:bodyPr>
          <a:lstStyle/>
          <a:p>
            <a:pPr algn="ctr"/>
            <a:r>
              <a:rPr lang="es-ES" sz="4000" b="1" dirty="0" smtClean="0">
                <a:ln w="12700">
                  <a:solidFill>
                    <a:schemeClr val="bg2"/>
                  </a:solidFill>
                  <a:prstDash val="solid"/>
                </a:ln>
                <a:solidFill>
                  <a:schemeClr val="tx2"/>
                </a:solidFill>
                <a:effectLst>
                  <a:outerShdw blurRad="41275" dist="20320" dir="1800000" algn="tl" rotWithShape="0">
                    <a:srgbClr val="000000">
                      <a:alpha val="40000"/>
                    </a:srgbClr>
                  </a:outerShdw>
                </a:effectLst>
              </a:rPr>
              <a:t>Universidad de las Fuerzas Armadas  ESPE</a:t>
            </a:r>
            <a:endParaRPr lang="es-ES" sz="4000" b="1" dirty="0">
              <a:ln w="12700">
                <a:solidFill>
                  <a:schemeClr val="bg2"/>
                </a:solidFill>
                <a:prstDash val="solid"/>
              </a:ln>
              <a:solidFill>
                <a:schemeClr val="tx2"/>
              </a:solidFill>
              <a:effectLst>
                <a:outerShdw blurRad="41275" dist="20320" dir="1800000" algn="tl" rotWithShape="0">
                  <a:srgbClr val="000000">
                    <a:alpha val="40000"/>
                  </a:srgbClr>
                </a:outerShdw>
              </a:effectLst>
            </a:endParaRPr>
          </a:p>
        </p:txBody>
      </p:sp>
      <p:sp>
        <p:nvSpPr>
          <p:cNvPr id="9" name="8 Rectángulo"/>
          <p:cNvSpPr/>
          <p:nvPr/>
        </p:nvSpPr>
        <p:spPr>
          <a:xfrm>
            <a:off x="1463937" y="2020677"/>
            <a:ext cx="6292326" cy="523220"/>
          </a:xfrm>
          <a:prstGeom prst="rect">
            <a:avLst/>
          </a:prstGeom>
          <a:noFill/>
        </p:spPr>
        <p:txBody>
          <a:bodyPr wrap="square" lIns="91440" tIns="45720" rIns="91440" bIns="45720">
            <a:spAutoFit/>
          </a:bodyPr>
          <a:lstStyle/>
          <a:p>
            <a:pPr algn="ctr"/>
            <a:r>
              <a:rPr lang="es-ES" sz="2800" b="1" dirty="0" smtClean="0">
                <a:ln w="12700">
                  <a:solidFill>
                    <a:schemeClr val="bg2"/>
                  </a:solidFill>
                  <a:prstDash val="solid"/>
                </a:ln>
                <a:effectLst>
                  <a:outerShdw blurRad="41275" dist="20320" dir="1800000" algn="tl" rotWithShape="0">
                    <a:srgbClr val="000000">
                      <a:alpha val="40000"/>
                    </a:srgbClr>
                  </a:outerShdw>
                </a:effectLst>
              </a:rPr>
              <a:t>Departamento de Eléctrica y Electrónica</a:t>
            </a:r>
            <a:endParaRPr lang="es-ES" sz="2800" b="1" dirty="0">
              <a:ln w="12700">
                <a:solidFill>
                  <a:schemeClr val="bg2"/>
                </a:solidFill>
                <a:prstDash val="solid"/>
              </a:ln>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Requerimientos del sistema </a:t>
            </a:r>
            <a:endParaRPr lang="es-EC" dirty="0"/>
          </a:p>
        </p:txBody>
      </p:sp>
      <p:sp>
        <p:nvSpPr>
          <p:cNvPr id="3" name="Marcador de contenido 2"/>
          <p:cNvSpPr>
            <a:spLocks noGrp="1"/>
          </p:cNvSpPr>
          <p:nvPr>
            <p:ph idx="1"/>
          </p:nvPr>
        </p:nvSpPr>
        <p:spPr>
          <a:xfrm>
            <a:off x="457200" y="1600203"/>
            <a:ext cx="8229600" cy="457197"/>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r>
              <a:rPr lang="es-EC" dirty="0" smtClean="0"/>
              <a:t>Requerimientos de Red</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dirty="0" smtClean="0"/>
              <a:t>Autor de la presentación</a:t>
            </a:r>
            <a:endParaRPr lang="es-ES" dirty="0"/>
          </a:p>
        </p:txBody>
      </p:sp>
      <p:sp>
        <p:nvSpPr>
          <p:cNvPr id="6" name="Marcador de número de diapositiva 5"/>
          <p:cNvSpPr>
            <a:spLocks noGrp="1"/>
          </p:cNvSpPr>
          <p:nvPr>
            <p:ph type="sldNum" sz="quarter" idx="12"/>
          </p:nvPr>
        </p:nvSpPr>
        <p:spPr/>
        <p:txBody>
          <a:bodyPr/>
          <a:lstStyle/>
          <a:p>
            <a:fld id="{970440E7-6EC3-4D22-82CC-383AB5DD1DC3}" type="slidenum">
              <a:rPr lang="es-ES" smtClean="0"/>
              <a:t>10</a:t>
            </a:fld>
            <a:endParaRPr lang="es-ES"/>
          </a:p>
        </p:txBody>
      </p:sp>
      <p:sp>
        <p:nvSpPr>
          <p:cNvPr id="7" name="CuadroTexto 6"/>
          <p:cNvSpPr txBox="1"/>
          <p:nvPr/>
        </p:nvSpPr>
        <p:spPr>
          <a:xfrm>
            <a:off x="609600" y="2366788"/>
            <a:ext cx="4191000" cy="1708160"/>
          </a:xfrm>
          <a:prstGeom prst="rect">
            <a:avLst/>
          </a:prstGeom>
          <a:noFill/>
        </p:spPr>
        <p:txBody>
          <a:bodyPr wrap="square" rtlCol="0">
            <a:spAutoFit/>
          </a:bodyPr>
          <a:lstStyle/>
          <a:p>
            <a:pPr marL="285750" indent="-285750">
              <a:buFont typeface="Arial" panose="020B0604020202020204" pitchFamily="34" charset="0"/>
              <a:buChar char="•"/>
            </a:pPr>
            <a:r>
              <a:rPr lang="es-ES_tradnl" dirty="0"/>
              <a:t>Compatibilidad con el controlador y los distintos equipos que comparten información durante el </a:t>
            </a:r>
            <a:r>
              <a:rPr lang="es-ES_tradnl" dirty="0" smtClean="0"/>
              <a:t>proceso</a:t>
            </a:r>
          </a:p>
          <a:p>
            <a:pPr marL="285750" indent="-285750">
              <a:buFont typeface="Arial" panose="020B0604020202020204" pitchFamily="34" charset="0"/>
              <a:buChar char="•"/>
            </a:pPr>
            <a:r>
              <a:rPr lang="es-ES_tradnl" dirty="0"/>
              <a:t>Debe ser robusto y </a:t>
            </a:r>
            <a:r>
              <a:rPr lang="es-ES_tradnl" dirty="0" smtClean="0"/>
              <a:t>confiable</a:t>
            </a:r>
          </a:p>
          <a:p>
            <a:pPr marL="285750" indent="-285750">
              <a:buFont typeface="Arial" panose="020B0604020202020204" pitchFamily="34" charset="0"/>
              <a:buChar char="•"/>
            </a:pPr>
            <a:r>
              <a:rPr lang="es-EC" dirty="0"/>
              <a:t>Debe tener la capacidad de ser escalable.</a:t>
            </a:r>
          </a:p>
          <a:p>
            <a:endParaRPr lang="es-EC" dirty="0"/>
          </a:p>
          <a:p>
            <a:r>
              <a:rPr lang="es-ES_tradnl" dirty="0" smtClean="0"/>
              <a:t> </a:t>
            </a:r>
            <a:endParaRPr lang="es-EC" dirty="0"/>
          </a:p>
        </p:txBody>
      </p:sp>
    </p:spTree>
    <p:extLst>
      <p:ext uri="{BB962C8B-B14F-4D97-AF65-F5344CB8AC3E}">
        <p14:creationId xmlns:p14="http://schemas.microsoft.com/office/powerpoint/2010/main" val="802539188"/>
      </p:ext>
    </p:extLst>
  </p:cSld>
  <p:clrMapOvr>
    <a:masterClrMapping/>
  </p:clrMapOvr>
  <p:transition spd="med">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Descripción de la solución</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11</a:t>
            </a:fld>
            <a:endParaRPr lang="es-ES"/>
          </a:p>
        </p:txBody>
      </p:sp>
      <p:pic>
        <p:nvPicPr>
          <p:cNvPr id="7" name="Imagen 6"/>
          <p:cNvPicPr/>
          <p:nvPr/>
        </p:nvPicPr>
        <p:blipFill>
          <a:blip r:embed="rId2"/>
          <a:stretch>
            <a:fillRect/>
          </a:stretch>
        </p:blipFill>
        <p:spPr>
          <a:xfrm>
            <a:off x="2721927" y="1419860"/>
            <a:ext cx="3700145" cy="4018280"/>
          </a:xfrm>
          <a:prstGeom prst="rect">
            <a:avLst/>
          </a:prstGeom>
        </p:spPr>
      </p:pic>
    </p:spTree>
    <p:extLst>
      <p:ext uri="{BB962C8B-B14F-4D97-AF65-F5344CB8AC3E}">
        <p14:creationId xmlns:p14="http://schemas.microsoft.com/office/powerpoint/2010/main" val="3643182807"/>
      </p:ext>
    </p:extLst>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Análisis </a:t>
            </a:r>
            <a:r>
              <a:rPr lang="es-EC" dirty="0"/>
              <a:t>de las señales a nivel de campo</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047246584"/>
              </p:ext>
            </p:extLst>
          </p:nvPr>
        </p:nvGraphicFramePr>
        <p:xfrm>
          <a:off x="685800" y="1524000"/>
          <a:ext cx="4190999" cy="3372672"/>
        </p:xfrm>
        <a:graphic>
          <a:graphicData uri="http://schemas.openxmlformats.org/drawingml/2006/table">
            <a:tbl>
              <a:tblPr firstRow="1" firstCol="1" bandRow="1">
                <a:tableStyleId>{5C22544A-7EE6-4342-B048-85BDC9FD1C3A}</a:tableStyleId>
              </a:tblPr>
              <a:tblGrid>
                <a:gridCol w="2272554"/>
                <a:gridCol w="1918445"/>
              </a:tblGrid>
              <a:tr h="903452">
                <a:tc>
                  <a:txBody>
                    <a:bodyPr/>
                    <a:lstStyle/>
                    <a:p>
                      <a:pPr indent="180340" algn="ctr">
                        <a:lnSpc>
                          <a:spcPct val="200000"/>
                        </a:lnSpc>
                        <a:spcAft>
                          <a:spcPts val="0"/>
                        </a:spcAft>
                      </a:pPr>
                      <a:r>
                        <a:rPr lang="es-ES_tradnl" sz="1200" dirty="0">
                          <a:effectLst/>
                        </a:rPr>
                        <a:t>Dispositivo</a:t>
                      </a:r>
                      <a:endParaRPr lang="es-EC"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Número de señales </a:t>
                      </a:r>
                      <a:endParaRPr lang="es-EC" sz="1200">
                        <a:effectLst/>
                        <a:latin typeface="Times New Roman" panose="02020603050405020304" pitchFamily="18" charset="0"/>
                        <a:ea typeface="Calibri" panose="020F0502020204030204" pitchFamily="34" charset="0"/>
                      </a:endParaRPr>
                    </a:p>
                  </a:txBody>
                  <a:tcPr marL="68580" marR="68580" marT="0" marB="0"/>
                </a:tc>
              </a:tr>
              <a:tr h="417063">
                <a:tc>
                  <a:txBody>
                    <a:bodyPr/>
                    <a:lstStyle/>
                    <a:p>
                      <a:pPr indent="180340" algn="l">
                        <a:lnSpc>
                          <a:spcPct val="200000"/>
                        </a:lnSpc>
                        <a:spcAft>
                          <a:spcPts val="0"/>
                        </a:spcAft>
                      </a:pPr>
                      <a:r>
                        <a:rPr lang="es-ES_tradnl" sz="1200">
                          <a:effectLst/>
                        </a:rPr>
                        <a:t>Electroválvulas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15</a:t>
                      </a:r>
                      <a:endParaRPr lang="es-EC" sz="1200">
                        <a:effectLst/>
                        <a:latin typeface="Times New Roman" panose="02020603050405020304" pitchFamily="18" charset="0"/>
                        <a:ea typeface="Calibri" panose="020F0502020204030204" pitchFamily="34" charset="0"/>
                      </a:endParaRPr>
                    </a:p>
                  </a:txBody>
                  <a:tcPr marL="68580" marR="68580" marT="0" marB="0"/>
                </a:tc>
              </a:tr>
              <a:tr h="417063">
                <a:tc>
                  <a:txBody>
                    <a:bodyPr/>
                    <a:lstStyle/>
                    <a:p>
                      <a:pPr indent="180340" algn="l">
                        <a:lnSpc>
                          <a:spcPct val="200000"/>
                        </a:lnSpc>
                        <a:spcAft>
                          <a:spcPts val="0"/>
                        </a:spcAft>
                      </a:pPr>
                      <a:r>
                        <a:rPr lang="es-ES_tradnl" sz="1200">
                          <a:effectLst/>
                        </a:rPr>
                        <a:t>Contactores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3</a:t>
                      </a:r>
                      <a:endParaRPr lang="es-EC" sz="1200">
                        <a:effectLst/>
                        <a:latin typeface="Times New Roman" panose="02020603050405020304" pitchFamily="18" charset="0"/>
                        <a:ea typeface="Calibri" panose="020F0502020204030204" pitchFamily="34" charset="0"/>
                      </a:endParaRPr>
                    </a:p>
                  </a:txBody>
                  <a:tcPr marL="68580" marR="68580" marT="0" marB="0"/>
                </a:tc>
              </a:tr>
              <a:tr h="417063">
                <a:tc>
                  <a:txBody>
                    <a:bodyPr/>
                    <a:lstStyle/>
                    <a:p>
                      <a:pPr indent="180340" algn="l">
                        <a:lnSpc>
                          <a:spcPct val="200000"/>
                        </a:lnSpc>
                        <a:spcAft>
                          <a:spcPts val="0"/>
                        </a:spcAft>
                      </a:pPr>
                      <a:r>
                        <a:rPr lang="es-ES_tradnl" sz="1200">
                          <a:effectLst/>
                        </a:rPr>
                        <a:t>Relé</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r>
              <a:tr h="313920">
                <a:tc>
                  <a:txBody>
                    <a:bodyPr/>
                    <a:lstStyle/>
                    <a:p>
                      <a:pPr indent="180340" algn="l">
                        <a:lnSpc>
                          <a:spcPct val="200000"/>
                        </a:lnSpc>
                        <a:spcAft>
                          <a:spcPts val="0"/>
                        </a:spcAft>
                      </a:pPr>
                      <a:r>
                        <a:rPr lang="es-ES_tradnl" sz="1200">
                          <a:effectLst/>
                        </a:rPr>
                        <a:t>Balizas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dirty="0">
                          <a:effectLst/>
                        </a:rPr>
                        <a:t>3 </a:t>
                      </a:r>
                      <a:endParaRPr lang="es-EC" sz="1200" dirty="0">
                        <a:effectLst/>
                      </a:endParaRPr>
                    </a:p>
                  </a:txBody>
                  <a:tcPr marL="68580" marR="68580" marT="0" marB="0"/>
                </a:tc>
              </a:tr>
              <a:tr h="903452">
                <a:tc>
                  <a:txBody>
                    <a:bodyPr/>
                    <a:lstStyle/>
                    <a:p>
                      <a:pPr indent="180340" algn="l">
                        <a:lnSpc>
                          <a:spcPct val="200000"/>
                        </a:lnSpc>
                        <a:spcAft>
                          <a:spcPts val="0"/>
                        </a:spcAft>
                      </a:pPr>
                      <a:r>
                        <a:rPr lang="es-ES_tradnl" sz="1200">
                          <a:effectLst/>
                        </a:rPr>
                        <a:t>Variador de frecuencia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dirty="0">
                          <a:effectLst/>
                        </a:rPr>
                        <a:t>2</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12</a:t>
            </a:fld>
            <a:endParaRPr lang="es-ES"/>
          </a:p>
        </p:txBody>
      </p:sp>
      <p:graphicFrame>
        <p:nvGraphicFramePr>
          <p:cNvPr id="8" name="Tabla 7"/>
          <p:cNvGraphicFramePr>
            <a:graphicFrameLocks noGrp="1"/>
          </p:cNvGraphicFramePr>
          <p:nvPr>
            <p:extLst>
              <p:ext uri="{D42A27DB-BD31-4B8C-83A1-F6EECF244321}">
                <p14:modId xmlns:p14="http://schemas.microsoft.com/office/powerpoint/2010/main" val="2205071633"/>
              </p:ext>
            </p:extLst>
          </p:nvPr>
        </p:nvGraphicFramePr>
        <p:xfrm>
          <a:off x="5410200" y="1524000"/>
          <a:ext cx="3124200" cy="3508288"/>
        </p:xfrm>
        <a:graphic>
          <a:graphicData uri="http://schemas.openxmlformats.org/drawingml/2006/table">
            <a:tbl>
              <a:tblPr firstRow="1" firstCol="1" bandRow="1">
                <a:tableStyleId>{5C22544A-7EE6-4342-B048-85BDC9FD1C3A}</a:tableStyleId>
              </a:tblPr>
              <a:tblGrid>
                <a:gridCol w="1559688"/>
                <a:gridCol w="1564512"/>
              </a:tblGrid>
              <a:tr h="785632">
                <a:tc>
                  <a:txBody>
                    <a:bodyPr/>
                    <a:lstStyle/>
                    <a:p>
                      <a:pPr indent="180340" algn="ctr">
                        <a:lnSpc>
                          <a:spcPct val="200000"/>
                        </a:lnSpc>
                        <a:spcAft>
                          <a:spcPts val="0"/>
                        </a:spcAft>
                      </a:pPr>
                      <a:r>
                        <a:rPr lang="es-ES_tradnl" sz="1200" dirty="0">
                          <a:effectLst/>
                        </a:rPr>
                        <a:t>Tipo de dispositivo</a:t>
                      </a:r>
                      <a:endParaRPr lang="es-EC"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Número de señales </a:t>
                      </a:r>
                      <a:endParaRPr lang="es-EC" sz="1200">
                        <a:effectLst/>
                        <a:latin typeface="Times New Roman" panose="02020603050405020304" pitchFamily="18" charset="0"/>
                        <a:ea typeface="Calibri" panose="020F0502020204030204" pitchFamily="34" charset="0"/>
                      </a:endParaRPr>
                    </a:p>
                  </a:txBody>
                  <a:tcPr marL="68580" marR="68580" marT="0" marB="0"/>
                </a:tc>
              </a:tr>
              <a:tr h="785632">
                <a:tc>
                  <a:txBody>
                    <a:bodyPr/>
                    <a:lstStyle/>
                    <a:p>
                      <a:pPr indent="180340" algn="l">
                        <a:lnSpc>
                          <a:spcPct val="200000"/>
                        </a:lnSpc>
                        <a:spcAft>
                          <a:spcPts val="0"/>
                        </a:spcAft>
                      </a:pPr>
                      <a:r>
                        <a:rPr lang="es-ES_tradnl" sz="1200">
                          <a:effectLst/>
                        </a:rPr>
                        <a:t>Sensor Capacitivo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dirty="0">
                          <a:effectLst/>
                        </a:rPr>
                        <a:t>5</a:t>
                      </a:r>
                      <a:endParaRPr lang="es-EC" sz="1200" dirty="0">
                        <a:effectLst/>
                        <a:latin typeface="Times New Roman" panose="02020603050405020304" pitchFamily="18" charset="0"/>
                        <a:ea typeface="Calibri" panose="020F0502020204030204" pitchFamily="34" charset="0"/>
                      </a:endParaRPr>
                    </a:p>
                  </a:txBody>
                  <a:tcPr marL="68580" marR="68580" marT="0" marB="0"/>
                </a:tc>
              </a:tr>
              <a:tr h="785632">
                <a:tc>
                  <a:txBody>
                    <a:bodyPr/>
                    <a:lstStyle/>
                    <a:p>
                      <a:pPr indent="180340" algn="l">
                        <a:lnSpc>
                          <a:spcPct val="200000"/>
                        </a:lnSpc>
                        <a:spcAft>
                          <a:spcPts val="0"/>
                        </a:spcAft>
                      </a:pPr>
                      <a:r>
                        <a:rPr lang="es-ES_tradnl" sz="1200">
                          <a:effectLst/>
                        </a:rPr>
                        <a:t>Sensor fotoeléctrico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r>
              <a:tr h="785632">
                <a:tc>
                  <a:txBody>
                    <a:bodyPr/>
                    <a:lstStyle/>
                    <a:p>
                      <a:pPr indent="180340" algn="l">
                        <a:lnSpc>
                          <a:spcPct val="200000"/>
                        </a:lnSpc>
                        <a:spcAft>
                          <a:spcPts val="0"/>
                        </a:spcAft>
                      </a:pPr>
                      <a:r>
                        <a:rPr lang="es-ES_tradnl" sz="1200">
                          <a:effectLst/>
                        </a:rPr>
                        <a:t>Sensor Magnético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12</a:t>
                      </a:r>
                      <a:endParaRPr lang="es-EC" sz="1200">
                        <a:effectLst/>
                        <a:latin typeface="Times New Roman" panose="02020603050405020304" pitchFamily="18" charset="0"/>
                        <a:ea typeface="Calibri" panose="020F0502020204030204" pitchFamily="34" charset="0"/>
                      </a:endParaRPr>
                    </a:p>
                  </a:txBody>
                  <a:tcPr marL="68580" marR="68580" marT="0" marB="0"/>
                </a:tc>
              </a:tr>
              <a:tr h="362673">
                <a:tc>
                  <a:txBody>
                    <a:bodyPr/>
                    <a:lstStyle/>
                    <a:p>
                      <a:pPr indent="180340" algn="l">
                        <a:lnSpc>
                          <a:spcPct val="200000"/>
                        </a:lnSpc>
                        <a:spcAft>
                          <a:spcPts val="0"/>
                        </a:spcAft>
                      </a:pPr>
                      <a:r>
                        <a:rPr lang="es-ES_tradnl" sz="1200">
                          <a:effectLst/>
                        </a:rPr>
                        <a:t>Pulsadores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dirty="0">
                          <a:effectLst/>
                        </a:rPr>
                        <a:t>3</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253936950"/>
      </p:ext>
    </p:extLst>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Análisis </a:t>
            </a:r>
            <a:r>
              <a:rPr lang="es-EC" dirty="0"/>
              <a:t>del controlador y software</a:t>
            </a:r>
          </a:p>
        </p:txBody>
      </p:sp>
      <p:sp>
        <p:nvSpPr>
          <p:cNvPr id="3" name="Marcador de contenido 2"/>
          <p:cNvSpPr>
            <a:spLocks noGrp="1"/>
          </p:cNvSpPr>
          <p:nvPr>
            <p:ph idx="1"/>
          </p:nvPr>
        </p:nvSpPr>
        <p:spPr/>
        <p:txBody>
          <a:bodyPr/>
          <a:lstStyle/>
          <a:p>
            <a:pPr marL="0" indent="0">
              <a:buNone/>
            </a:pPr>
            <a:r>
              <a:rPr lang="es-EC" dirty="0" smtClean="0"/>
              <a:t>Se elige un controlador </a:t>
            </a:r>
            <a:r>
              <a:rPr lang="es-EC" dirty="0"/>
              <a:t>que mejor se adapte al sistema y que cumpla con los siguientes requerimientos: </a:t>
            </a:r>
            <a:endParaRPr lang="es-EC" dirty="0" smtClean="0"/>
          </a:p>
          <a:p>
            <a:pPr marL="0" indent="0">
              <a:buNone/>
            </a:pPr>
            <a:endParaRPr lang="es-EC" dirty="0"/>
          </a:p>
          <a:p>
            <a:pPr lvl="0"/>
            <a:r>
              <a:rPr lang="es-EC" dirty="0"/>
              <a:t>Robusto, fiable y escalable.</a:t>
            </a:r>
          </a:p>
          <a:p>
            <a:pPr lvl="0"/>
            <a:r>
              <a:rPr lang="es-EC" dirty="0"/>
              <a:t>Modular.</a:t>
            </a:r>
          </a:p>
          <a:p>
            <a:pPr lvl="0"/>
            <a:r>
              <a:rPr lang="es-EC" dirty="0"/>
              <a:t>De uso industrial.</a:t>
            </a:r>
          </a:p>
          <a:p>
            <a:pPr lvl="0"/>
            <a:r>
              <a:rPr lang="es-EC" dirty="0"/>
              <a:t>Capacidad de procesamiento rápida.</a:t>
            </a:r>
          </a:p>
          <a:p>
            <a:pPr lvl="0"/>
            <a:r>
              <a:rPr lang="es-EC" dirty="0"/>
              <a:t>Marcas conocidas.</a:t>
            </a:r>
          </a:p>
          <a:p>
            <a:endParaRPr lang="es-EC" dirty="0" smtClean="0"/>
          </a:p>
          <a:p>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13</a:t>
            </a:fld>
            <a:endParaRPr lang="es-ES"/>
          </a:p>
        </p:txBody>
      </p:sp>
    </p:spTree>
    <p:extLst>
      <p:ext uri="{BB962C8B-B14F-4D97-AF65-F5344CB8AC3E}">
        <p14:creationId xmlns:p14="http://schemas.microsoft.com/office/powerpoint/2010/main" val="814397533"/>
      </p:ext>
    </p:extLst>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S7-1500 </a:t>
            </a:r>
            <a:endParaRPr lang="es-EC" dirty="0"/>
          </a:p>
        </p:txBody>
      </p:sp>
      <mc:AlternateContent xmlns:mc="http://schemas.openxmlformats.org/markup-compatibility/2006">
        <mc:Choice xmlns:a14="http://schemas.microsoft.com/office/drawing/2010/main" Requires="a14">
          <p:graphicFrame>
            <p:nvGraphicFramePr>
              <p:cNvPr id="7" name="Marcador de contenido 6"/>
              <p:cNvGraphicFramePr>
                <a:graphicFrameLocks noGrp="1"/>
              </p:cNvGraphicFramePr>
              <p:nvPr>
                <p:ph idx="1"/>
                <p:extLst>
                  <p:ext uri="{D42A27DB-BD31-4B8C-83A1-F6EECF244321}">
                    <p14:modId xmlns:p14="http://schemas.microsoft.com/office/powerpoint/2010/main" val="2051434059"/>
                  </p:ext>
                </p:extLst>
              </p:nvPr>
            </p:nvGraphicFramePr>
            <p:xfrm>
              <a:off x="1447801" y="1371601"/>
              <a:ext cx="5553392" cy="3955196"/>
            </p:xfrm>
            <a:graphic>
              <a:graphicData uri="http://schemas.openxmlformats.org/drawingml/2006/table">
                <a:tbl>
                  <a:tblPr firstRow="1" firstCol="1" bandRow="1">
                    <a:tableStyleId>{5C22544A-7EE6-4342-B048-85BDC9FD1C3A}</a:tableStyleId>
                  </a:tblPr>
                  <a:tblGrid>
                    <a:gridCol w="2671812"/>
                    <a:gridCol w="2881580"/>
                  </a:tblGrid>
                  <a:tr h="376762">
                    <a:tc gridSpan="2">
                      <a:txBody>
                        <a:bodyPr/>
                        <a:lstStyle/>
                        <a:p>
                          <a:pPr indent="180340" algn="ctr">
                            <a:lnSpc>
                              <a:spcPct val="200000"/>
                            </a:lnSpc>
                            <a:spcAft>
                              <a:spcPts val="0"/>
                            </a:spcAft>
                          </a:pPr>
                          <a:r>
                            <a:rPr lang="es-EC" sz="1200">
                              <a:effectLst/>
                            </a:rPr>
                            <a:t>CPU 1511-1 PN</a:t>
                          </a:r>
                          <a:endParaRPr lang="es-EC" sz="12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EC"/>
                        </a:p>
                      </a:txBody>
                      <a:tcPr/>
                    </a:tc>
                  </a:tr>
                  <a:tr h="376762">
                    <a:tc>
                      <a:txBody>
                        <a:bodyPr/>
                        <a:lstStyle/>
                        <a:p>
                          <a:pPr indent="180340" algn="l">
                            <a:lnSpc>
                              <a:spcPct val="200000"/>
                            </a:lnSpc>
                            <a:spcAft>
                              <a:spcPts val="0"/>
                            </a:spcAft>
                          </a:pPr>
                          <a:r>
                            <a:rPr lang="es-EC" sz="1200">
                              <a:effectLst/>
                            </a:rPr>
                            <a:t>Memoria de trabajo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1 Mbyte</a:t>
                          </a:r>
                          <a:endParaRPr lang="es-EC" sz="1200">
                            <a:effectLst/>
                            <a:latin typeface="Times New Roman" panose="02020603050405020304" pitchFamily="18" charset="0"/>
                            <a:ea typeface="Calibri" panose="020F0502020204030204" pitchFamily="34" charset="0"/>
                          </a:endParaRPr>
                        </a:p>
                      </a:txBody>
                      <a:tcPr marL="68580" marR="68580" marT="0" marB="0"/>
                    </a:tc>
                  </a:tr>
                  <a:tr h="376762">
                    <a:tc>
                      <a:txBody>
                        <a:bodyPr/>
                        <a:lstStyle/>
                        <a:p>
                          <a:pPr indent="180340" algn="l">
                            <a:lnSpc>
                              <a:spcPct val="200000"/>
                            </a:lnSpc>
                            <a:spcAft>
                              <a:spcPts val="0"/>
                            </a:spcAft>
                          </a:pPr>
                          <a:r>
                            <a:rPr lang="es-EC" sz="1200">
                              <a:effectLst/>
                            </a:rPr>
                            <a:t>Micro memory Card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2Gbyte </a:t>
                          </a:r>
                          <a:endParaRPr lang="es-EC" sz="1200">
                            <a:effectLst/>
                            <a:latin typeface="Times New Roman" panose="02020603050405020304" pitchFamily="18" charset="0"/>
                            <a:ea typeface="Calibri" panose="020F0502020204030204" pitchFamily="34" charset="0"/>
                          </a:endParaRPr>
                        </a:p>
                      </a:txBody>
                      <a:tcPr marL="68580" marR="68580" marT="0" marB="0"/>
                    </a:tc>
                  </a:tr>
                  <a:tr h="376762">
                    <a:tc>
                      <a:txBody>
                        <a:bodyPr/>
                        <a:lstStyle/>
                        <a:p>
                          <a:pPr indent="180340" algn="l">
                            <a:lnSpc>
                              <a:spcPct val="200000"/>
                            </a:lnSpc>
                            <a:spcAft>
                              <a:spcPts val="0"/>
                            </a:spcAft>
                          </a:pPr>
                          <a:r>
                            <a:rPr lang="es-EC" sz="1200">
                              <a:effectLst/>
                            </a:rPr>
                            <a:t>Interfaces integradas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n-US" sz="1200">
                              <a:effectLst/>
                            </a:rPr>
                            <a:t>PROFINET </a:t>
                          </a:r>
                          <a:endParaRPr lang="es-EC" sz="1200">
                            <a:effectLst/>
                            <a:latin typeface="Times New Roman" panose="02020603050405020304" pitchFamily="18" charset="0"/>
                            <a:ea typeface="Calibri" panose="020F0502020204030204" pitchFamily="34" charset="0"/>
                          </a:endParaRPr>
                        </a:p>
                      </a:txBody>
                      <a:tcPr marL="68580" marR="68580" marT="0" marB="0"/>
                    </a:tc>
                  </a:tr>
                  <a:tr h="816151">
                    <a:tc>
                      <a:txBody>
                        <a:bodyPr/>
                        <a:lstStyle/>
                        <a:p>
                          <a:pPr indent="180340" algn="l">
                            <a:lnSpc>
                              <a:spcPct val="200000"/>
                            </a:lnSpc>
                            <a:spcAft>
                              <a:spcPts val="0"/>
                            </a:spcAft>
                          </a:pPr>
                          <a:r>
                            <a:rPr lang="es-EC" sz="1200">
                              <a:effectLst/>
                            </a:rPr>
                            <a:t>Módulos de entradas y salidas digital y analógica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si</a:t>
                          </a:r>
                          <a:endParaRPr lang="es-EC" sz="1200">
                            <a:effectLst/>
                            <a:latin typeface="Times New Roman" panose="02020603050405020304" pitchFamily="18" charset="0"/>
                            <a:ea typeface="Calibri" panose="020F0502020204030204" pitchFamily="34" charset="0"/>
                          </a:endParaRPr>
                        </a:p>
                      </a:txBody>
                      <a:tcPr marL="68580" marR="68580" marT="0" marB="0"/>
                    </a:tc>
                  </a:tr>
                  <a:tr h="816151">
                    <a:tc>
                      <a:txBody>
                        <a:bodyPr/>
                        <a:lstStyle/>
                        <a:p>
                          <a:pPr indent="180340" algn="l">
                            <a:lnSpc>
                              <a:spcPct val="200000"/>
                            </a:lnSpc>
                            <a:spcAft>
                              <a:spcPts val="0"/>
                            </a:spcAft>
                          </a:pPr>
                          <a:r>
                            <a:rPr lang="es-EC" sz="1200">
                              <a:effectLst/>
                            </a:rPr>
                            <a:t>Memoria de trabajo para código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150 Kbytes </a:t>
                          </a:r>
                          <a:endParaRPr lang="es-EC" sz="1200">
                            <a:effectLst/>
                            <a:latin typeface="Times New Roman" panose="02020603050405020304" pitchFamily="18" charset="0"/>
                            <a:ea typeface="Calibri" panose="020F0502020204030204" pitchFamily="34" charset="0"/>
                          </a:endParaRPr>
                        </a:p>
                      </a:txBody>
                      <a:tcPr marL="68580" marR="68580" marT="0" marB="0"/>
                    </a:tc>
                  </a:tr>
                  <a:tr h="815846">
                    <a:tc>
                      <a:txBody>
                        <a:bodyPr/>
                        <a:lstStyle/>
                        <a:p>
                          <a:pPr indent="180340" algn="l">
                            <a:lnSpc>
                              <a:spcPct val="200000"/>
                            </a:lnSpc>
                            <a:spcAft>
                              <a:spcPts val="0"/>
                            </a:spcAft>
                          </a:pPr>
                          <a:r>
                            <a:rPr lang="es-EC" sz="1200">
                              <a:effectLst/>
                            </a:rPr>
                            <a:t>Tiempos de procesamiento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dirty="0">
                              <a:effectLst/>
                            </a:rPr>
                            <a:t>Operaciones de bits</a:t>
                          </a:r>
                          <a:r>
                            <a:rPr lang="en-US" sz="1200" dirty="0">
                              <a:effectLst/>
                              <a:sym typeface="Wingdings" panose="05000000000000000000" pitchFamily="2" charset="2"/>
                            </a:rPr>
                            <a:t></a:t>
                          </a:r>
                          <a:r>
                            <a:rPr lang="es-EC" sz="1200" dirty="0">
                              <a:effectLst/>
                            </a:rPr>
                            <a:t> 0.06 </a:t>
                          </a:r>
                          <a14:m>
                            <m:oMath xmlns:m="http://schemas.openxmlformats.org/officeDocument/2006/math">
                              <m:r>
                                <a:rPr lang="es-EC" sz="1200">
                                  <a:effectLst/>
                                </a:rPr>
                                <m:t>𝜇</m:t>
                              </m:r>
                              <m:r>
                                <a:rPr lang="es-EC" sz="1200">
                                  <a:effectLst/>
                                </a:rPr>
                                <m:t>𝑠</m:t>
                              </m:r>
                            </m:oMath>
                          </a14:m>
                          <a:endParaRPr lang="es-EC" sz="1200" dirty="0">
                            <a:effectLst/>
                          </a:endParaRPr>
                        </a:p>
                        <a:p>
                          <a:pPr indent="180340" algn="ctr">
                            <a:lnSpc>
                              <a:spcPct val="200000"/>
                            </a:lnSpc>
                            <a:spcAft>
                              <a:spcPts val="0"/>
                            </a:spcAft>
                          </a:pPr>
                          <a:r>
                            <a:rPr lang="es-EC" sz="1200" dirty="0">
                              <a:effectLst/>
                            </a:rPr>
                            <a:t>Operaciones de palabra</a:t>
                          </a:r>
                          <a:r>
                            <a:rPr lang="en-US" sz="1200" dirty="0">
                              <a:effectLst/>
                              <a:sym typeface="Wingdings" panose="05000000000000000000" pitchFamily="2" charset="2"/>
                            </a:rPr>
                            <a:t></a:t>
                          </a:r>
                          <a:r>
                            <a:rPr lang="es-EC" sz="1200" dirty="0">
                              <a:effectLst/>
                            </a:rPr>
                            <a:t> 0.072 </a:t>
                          </a:r>
                          <a14:m>
                            <m:oMath xmlns:m="http://schemas.openxmlformats.org/officeDocument/2006/math">
                              <m:r>
                                <a:rPr lang="es-EC" sz="1200">
                                  <a:effectLst/>
                                </a:rPr>
                                <m:t>𝜇</m:t>
                              </m:r>
                              <m:r>
                                <a:rPr lang="es-EC" sz="1200">
                                  <a:effectLst/>
                                </a:rPr>
                                <m:t>𝑠</m:t>
                              </m:r>
                            </m:oMath>
                          </a14:m>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mc:Choice>
        <mc:Fallback>
          <p:graphicFrame>
            <p:nvGraphicFramePr>
              <p:cNvPr id="7" name="Marcador de contenido 6"/>
              <p:cNvGraphicFramePr>
                <a:graphicFrameLocks noGrp="1"/>
              </p:cNvGraphicFramePr>
              <p:nvPr>
                <p:ph idx="1"/>
                <p:extLst>
                  <p:ext uri="{D42A27DB-BD31-4B8C-83A1-F6EECF244321}">
                    <p14:modId xmlns:p14="http://schemas.microsoft.com/office/powerpoint/2010/main" val="2051434059"/>
                  </p:ext>
                </p:extLst>
              </p:nvPr>
            </p:nvGraphicFramePr>
            <p:xfrm>
              <a:off x="1447801" y="1371601"/>
              <a:ext cx="5553392" cy="3955196"/>
            </p:xfrm>
            <a:graphic>
              <a:graphicData uri="http://schemas.openxmlformats.org/drawingml/2006/table">
                <a:tbl>
                  <a:tblPr firstRow="1" firstCol="1" bandRow="1">
                    <a:tableStyleId>{5C22544A-7EE6-4342-B048-85BDC9FD1C3A}</a:tableStyleId>
                  </a:tblPr>
                  <a:tblGrid>
                    <a:gridCol w="2671812"/>
                    <a:gridCol w="2881580"/>
                  </a:tblGrid>
                  <a:tr h="376762">
                    <a:tc gridSpan="2">
                      <a:txBody>
                        <a:bodyPr/>
                        <a:lstStyle/>
                        <a:p>
                          <a:pPr indent="180340" algn="ctr">
                            <a:lnSpc>
                              <a:spcPct val="200000"/>
                            </a:lnSpc>
                            <a:spcAft>
                              <a:spcPts val="0"/>
                            </a:spcAft>
                          </a:pPr>
                          <a:r>
                            <a:rPr lang="es-EC" sz="1200">
                              <a:effectLst/>
                            </a:rPr>
                            <a:t>CPU 1511-1 PN</a:t>
                          </a:r>
                          <a:endParaRPr lang="es-EC" sz="12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EC"/>
                        </a:p>
                      </a:txBody>
                      <a:tcPr/>
                    </a:tc>
                  </a:tr>
                  <a:tr h="376762">
                    <a:tc>
                      <a:txBody>
                        <a:bodyPr/>
                        <a:lstStyle/>
                        <a:p>
                          <a:pPr indent="180340" algn="l">
                            <a:lnSpc>
                              <a:spcPct val="200000"/>
                            </a:lnSpc>
                            <a:spcAft>
                              <a:spcPts val="0"/>
                            </a:spcAft>
                          </a:pPr>
                          <a:r>
                            <a:rPr lang="es-EC" sz="1200">
                              <a:effectLst/>
                            </a:rPr>
                            <a:t>Memoria de trabajo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1 Mbyte</a:t>
                          </a:r>
                          <a:endParaRPr lang="es-EC" sz="1200">
                            <a:effectLst/>
                            <a:latin typeface="Times New Roman" panose="02020603050405020304" pitchFamily="18" charset="0"/>
                            <a:ea typeface="Calibri" panose="020F0502020204030204" pitchFamily="34" charset="0"/>
                          </a:endParaRPr>
                        </a:p>
                      </a:txBody>
                      <a:tcPr marL="68580" marR="68580" marT="0" marB="0"/>
                    </a:tc>
                  </a:tr>
                  <a:tr h="376762">
                    <a:tc>
                      <a:txBody>
                        <a:bodyPr/>
                        <a:lstStyle/>
                        <a:p>
                          <a:pPr indent="180340" algn="l">
                            <a:lnSpc>
                              <a:spcPct val="200000"/>
                            </a:lnSpc>
                            <a:spcAft>
                              <a:spcPts val="0"/>
                            </a:spcAft>
                          </a:pPr>
                          <a:r>
                            <a:rPr lang="es-EC" sz="1200">
                              <a:effectLst/>
                            </a:rPr>
                            <a:t>Micro memory Card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2Gbyte </a:t>
                          </a:r>
                          <a:endParaRPr lang="es-EC" sz="1200">
                            <a:effectLst/>
                            <a:latin typeface="Times New Roman" panose="02020603050405020304" pitchFamily="18" charset="0"/>
                            <a:ea typeface="Calibri" panose="020F0502020204030204" pitchFamily="34" charset="0"/>
                          </a:endParaRPr>
                        </a:p>
                      </a:txBody>
                      <a:tcPr marL="68580" marR="68580" marT="0" marB="0"/>
                    </a:tc>
                  </a:tr>
                  <a:tr h="376762">
                    <a:tc>
                      <a:txBody>
                        <a:bodyPr/>
                        <a:lstStyle/>
                        <a:p>
                          <a:pPr indent="180340" algn="l">
                            <a:lnSpc>
                              <a:spcPct val="200000"/>
                            </a:lnSpc>
                            <a:spcAft>
                              <a:spcPts val="0"/>
                            </a:spcAft>
                          </a:pPr>
                          <a:r>
                            <a:rPr lang="es-EC" sz="1200">
                              <a:effectLst/>
                            </a:rPr>
                            <a:t>Interfaces integradas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n-US" sz="1200">
                              <a:effectLst/>
                            </a:rPr>
                            <a:t>PROFINET </a:t>
                          </a:r>
                          <a:endParaRPr lang="es-EC" sz="1200">
                            <a:effectLst/>
                            <a:latin typeface="Times New Roman" panose="02020603050405020304" pitchFamily="18" charset="0"/>
                            <a:ea typeface="Calibri" panose="020F0502020204030204" pitchFamily="34" charset="0"/>
                          </a:endParaRPr>
                        </a:p>
                      </a:txBody>
                      <a:tcPr marL="68580" marR="68580" marT="0" marB="0"/>
                    </a:tc>
                  </a:tr>
                  <a:tr h="816151">
                    <a:tc>
                      <a:txBody>
                        <a:bodyPr/>
                        <a:lstStyle/>
                        <a:p>
                          <a:pPr indent="180340" algn="l">
                            <a:lnSpc>
                              <a:spcPct val="200000"/>
                            </a:lnSpc>
                            <a:spcAft>
                              <a:spcPts val="0"/>
                            </a:spcAft>
                          </a:pPr>
                          <a:r>
                            <a:rPr lang="es-EC" sz="1200">
                              <a:effectLst/>
                            </a:rPr>
                            <a:t>Módulos de entradas y salidas digital y analógica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si</a:t>
                          </a:r>
                          <a:endParaRPr lang="es-EC" sz="1200">
                            <a:effectLst/>
                            <a:latin typeface="Times New Roman" panose="02020603050405020304" pitchFamily="18" charset="0"/>
                            <a:ea typeface="Calibri" panose="020F0502020204030204" pitchFamily="34" charset="0"/>
                          </a:endParaRPr>
                        </a:p>
                      </a:txBody>
                      <a:tcPr marL="68580" marR="68580" marT="0" marB="0"/>
                    </a:tc>
                  </a:tr>
                  <a:tr h="816151">
                    <a:tc>
                      <a:txBody>
                        <a:bodyPr/>
                        <a:lstStyle/>
                        <a:p>
                          <a:pPr indent="180340" algn="l">
                            <a:lnSpc>
                              <a:spcPct val="200000"/>
                            </a:lnSpc>
                            <a:spcAft>
                              <a:spcPts val="0"/>
                            </a:spcAft>
                          </a:pPr>
                          <a:r>
                            <a:rPr lang="es-EC" sz="1200">
                              <a:effectLst/>
                            </a:rPr>
                            <a:t>Memoria de trabajo para código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150 Kbytes </a:t>
                          </a:r>
                          <a:endParaRPr lang="es-EC" sz="1200">
                            <a:effectLst/>
                            <a:latin typeface="Times New Roman" panose="02020603050405020304" pitchFamily="18" charset="0"/>
                            <a:ea typeface="Calibri" panose="020F0502020204030204" pitchFamily="34" charset="0"/>
                          </a:endParaRPr>
                        </a:p>
                      </a:txBody>
                      <a:tcPr marL="68580" marR="68580" marT="0" marB="0"/>
                    </a:tc>
                  </a:tr>
                  <a:tr h="815846">
                    <a:tc>
                      <a:txBody>
                        <a:bodyPr/>
                        <a:lstStyle/>
                        <a:p>
                          <a:pPr indent="180340" algn="l">
                            <a:lnSpc>
                              <a:spcPct val="200000"/>
                            </a:lnSpc>
                            <a:spcAft>
                              <a:spcPts val="0"/>
                            </a:spcAft>
                          </a:pPr>
                          <a:r>
                            <a:rPr lang="es-EC" sz="1200">
                              <a:effectLst/>
                            </a:rPr>
                            <a:t>Tiempos de procesamiento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endParaRPr lang="es-EC"/>
                        </a:p>
                      </a:txBody>
                      <a:tcPr marL="68580" marR="68580" marT="0" marB="0">
                        <a:blipFill rotWithShape="0">
                          <a:blip r:embed="rId2"/>
                          <a:stretch>
                            <a:fillRect l="-93023" t="-385821" r="-846" b="-1493"/>
                          </a:stretch>
                        </a:blipFill>
                      </a:tcPr>
                    </a:tc>
                  </a:tr>
                </a:tbl>
              </a:graphicData>
            </a:graphic>
          </p:graphicFrame>
        </mc:Fallback>
      </mc:AlternateContent>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14</a:t>
            </a:fld>
            <a:endParaRPr lang="es-ES"/>
          </a:p>
        </p:txBody>
      </p:sp>
    </p:spTree>
    <p:extLst>
      <p:ext uri="{BB962C8B-B14F-4D97-AF65-F5344CB8AC3E}">
        <p14:creationId xmlns:p14="http://schemas.microsoft.com/office/powerpoint/2010/main" val="3339200218"/>
      </p:ext>
    </p:extLst>
  </p:cSld>
  <p:clrMapOvr>
    <a:masterClrMapping/>
  </p:clrMapOvr>
  <p:transition spd="med">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S7-1200</a:t>
            </a:r>
            <a:br>
              <a:rPr lang="es-EC" b="1" dirty="0"/>
            </a:br>
            <a:endParaRPr lang="es-EC" dirty="0"/>
          </a:p>
        </p:txBody>
      </p:sp>
      <mc:AlternateContent xmlns:mc="http://schemas.openxmlformats.org/markup-compatibility/2006">
        <mc:Choice xmlns:a14="http://schemas.microsoft.com/office/drawing/2010/main" Requires="a14">
          <p:graphicFrame>
            <p:nvGraphicFramePr>
              <p:cNvPr id="7" name="Marcador de contenido 6"/>
              <p:cNvGraphicFramePr>
                <a:graphicFrameLocks noGrp="1"/>
              </p:cNvGraphicFramePr>
              <p:nvPr>
                <p:ph idx="1"/>
                <p:extLst>
                  <p:ext uri="{D42A27DB-BD31-4B8C-83A1-F6EECF244321}">
                    <p14:modId xmlns:p14="http://schemas.microsoft.com/office/powerpoint/2010/main" val="239589330"/>
                  </p:ext>
                </p:extLst>
              </p:nvPr>
            </p:nvGraphicFramePr>
            <p:xfrm>
              <a:off x="1371600" y="1295402"/>
              <a:ext cx="5629275" cy="3666587"/>
            </p:xfrm>
            <a:graphic>
              <a:graphicData uri="http://schemas.openxmlformats.org/drawingml/2006/table">
                <a:tbl>
                  <a:tblPr firstRow="1" firstCol="1" bandRow="1">
                    <a:tableStyleId>{5C22544A-7EE6-4342-B048-85BDC9FD1C3A}</a:tableStyleId>
                  </a:tblPr>
                  <a:tblGrid>
                    <a:gridCol w="2604184"/>
                    <a:gridCol w="3025091"/>
                  </a:tblGrid>
                  <a:tr h="392792">
                    <a:tc gridSpan="2">
                      <a:txBody>
                        <a:bodyPr/>
                        <a:lstStyle/>
                        <a:p>
                          <a:pPr indent="180340" algn="ctr">
                            <a:lnSpc>
                              <a:spcPct val="200000"/>
                            </a:lnSpc>
                            <a:spcAft>
                              <a:spcPts val="0"/>
                            </a:spcAft>
                          </a:pPr>
                          <a:r>
                            <a:rPr lang="es-EC" sz="1200">
                              <a:effectLst/>
                            </a:rPr>
                            <a:t>CPU 1214C</a:t>
                          </a:r>
                          <a:endParaRPr lang="es-EC" sz="12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EC"/>
                        </a:p>
                      </a:txBody>
                      <a:tcPr/>
                    </a:tc>
                  </a:tr>
                  <a:tr h="392792">
                    <a:tc>
                      <a:txBody>
                        <a:bodyPr/>
                        <a:lstStyle/>
                        <a:p>
                          <a:pPr indent="180340" algn="l">
                            <a:lnSpc>
                              <a:spcPct val="200000"/>
                            </a:lnSpc>
                            <a:spcAft>
                              <a:spcPts val="0"/>
                            </a:spcAft>
                          </a:pPr>
                          <a:r>
                            <a:rPr lang="es-EC" sz="1200">
                              <a:effectLst/>
                            </a:rPr>
                            <a:t>Memoria de trabajo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50 Kbytes</a:t>
                          </a:r>
                          <a:endParaRPr lang="es-EC" sz="1200">
                            <a:effectLst/>
                            <a:latin typeface="Times New Roman" panose="02020603050405020304" pitchFamily="18" charset="0"/>
                            <a:ea typeface="Calibri" panose="020F0502020204030204" pitchFamily="34" charset="0"/>
                          </a:endParaRPr>
                        </a:p>
                      </a:txBody>
                      <a:tcPr marL="68580" marR="68580" marT="0" marB="0"/>
                    </a:tc>
                  </a:tr>
                  <a:tr h="392792">
                    <a:tc>
                      <a:txBody>
                        <a:bodyPr/>
                        <a:lstStyle/>
                        <a:p>
                          <a:pPr indent="180340" algn="l">
                            <a:lnSpc>
                              <a:spcPct val="200000"/>
                            </a:lnSpc>
                            <a:spcAft>
                              <a:spcPts val="0"/>
                            </a:spcAft>
                          </a:pPr>
                          <a:r>
                            <a:rPr lang="es-EC" sz="1200">
                              <a:effectLst/>
                            </a:rPr>
                            <a:t>Memoria de carga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2 Mbytes</a:t>
                          </a:r>
                          <a:endParaRPr lang="es-EC" sz="1200">
                            <a:effectLst/>
                            <a:latin typeface="Times New Roman" panose="02020603050405020304" pitchFamily="18" charset="0"/>
                            <a:ea typeface="Calibri" panose="020F0502020204030204" pitchFamily="34" charset="0"/>
                          </a:endParaRPr>
                        </a:p>
                      </a:txBody>
                      <a:tcPr marL="68580" marR="68580" marT="0" marB="0"/>
                    </a:tc>
                  </a:tr>
                  <a:tr h="392792">
                    <a:tc>
                      <a:txBody>
                        <a:bodyPr/>
                        <a:lstStyle/>
                        <a:p>
                          <a:pPr indent="180340" algn="l">
                            <a:lnSpc>
                              <a:spcPct val="200000"/>
                            </a:lnSpc>
                            <a:spcAft>
                              <a:spcPts val="0"/>
                            </a:spcAft>
                          </a:pPr>
                          <a:r>
                            <a:rPr lang="es-EC" sz="1200">
                              <a:effectLst/>
                            </a:rPr>
                            <a:t>Entradas y salidas integradas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14 entradas/ 10 salidas</a:t>
                          </a:r>
                          <a:endParaRPr lang="es-EC" sz="1200">
                            <a:effectLst/>
                            <a:latin typeface="Times New Roman" panose="02020603050405020304" pitchFamily="18" charset="0"/>
                            <a:ea typeface="Calibri" panose="020F0502020204030204" pitchFamily="34" charset="0"/>
                          </a:endParaRPr>
                        </a:p>
                      </a:txBody>
                      <a:tcPr marL="68580" marR="68580" marT="0" marB="0"/>
                    </a:tc>
                  </a:tr>
                  <a:tr h="393984">
                    <a:tc>
                      <a:txBody>
                        <a:bodyPr/>
                        <a:lstStyle/>
                        <a:p>
                          <a:pPr indent="180340" algn="l">
                            <a:lnSpc>
                              <a:spcPct val="200000"/>
                            </a:lnSpc>
                            <a:spcAft>
                              <a:spcPts val="0"/>
                            </a:spcAft>
                          </a:pPr>
                          <a:r>
                            <a:rPr lang="es-EC" sz="1200">
                              <a:effectLst/>
                            </a:rPr>
                            <a:t>Interfaces integradas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n-US" sz="1200" dirty="0" smtClean="0">
                              <a:effectLst/>
                            </a:rPr>
                            <a:t>PROFINET</a:t>
                          </a:r>
                          <a:endParaRPr lang="es-EC" sz="1200" dirty="0">
                            <a:effectLst/>
                          </a:endParaRPr>
                        </a:p>
                      </a:txBody>
                      <a:tcPr marL="68580" marR="68580" marT="0" marB="0"/>
                    </a:tc>
                  </a:tr>
                  <a:tr h="850877">
                    <a:tc>
                      <a:txBody>
                        <a:bodyPr/>
                        <a:lstStyle/>
                        <a:p>
                          <a:pPr indent="180340" algn="l">
                            <a:lnSpc>
                              <a:spcPct val="200000"/>
                            </a:lnSpc>
                            <a:spcAft>
                              <a:spcPts val="0"/>
                            </a:spcAft>
                          </a:pPr>
                          <a:r>
                            <a:rPr lang="es-EC" sz="1200">
                              <a:effectLst/>
                            </a:rPr>
                            <a:t>Módulos de entradas y salidas digital y analógica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si</a:t>
                          </a:r>
                          <a:endParaRPr lang="es-EC" sz="1200">
                            <a:effectLst/>
                            <a:latin typeface="Times New Roman" panose="02020603050405020304" pitchFamily="18" charset="0"/>
                            <a:ea typeface="Calibri" panose="020F0502020204030204" pitchFamily="34" charset="0"/>
                          </a:endParaRPr>
                        </a:p>
                      </a:txBody>
                      <a:tcPr marL="68580" marR="68580" marT="0" marB="0"/>
                    </a:tc>
                  </a:tr>
                  <a:tr h="850558">
                    <a:tc>
                      <a:txBody>
                        <a:bodyPr/>
                        <a:lstStyle/>
                        <a:p>
                          <a:pPr indent="180340" algn="l">
                            <a:lnSpc>
                              <a:spcPct val="200000"/>
                            </a:lnSpc>
                            <a:spcAft>
                              <a:spcPts val="0"/>
                            </a:spcAft>
                          </a:pPr>
                          <a:r>
                            <a:rPr lang="es-EC" sz="1200">
                              <a:effectLst/>
                            </a:rPr>
                            <a:t>Tiempos de procesamiento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dirty="0">
                              <a:effectLst/>
                            </a:rPr>
                            <a:t>Operaciones de bits</a:t>
                          </a:r>
                          <a:r>
                            <a:rPr lang="en-US" sz="1200" dirty="0">
                              <a:effectLst/>
                              <a:sym typeface="Wingdings" panose="05000000000000000000" pitchFamily="2" charset="2"/>
                            </a:rPr>
                            <a:t></a:t>
                          </a:r>
                          <a:r>
                            <a:rPr lang="es-EC" sz="1200" dirty="0">
                              <a:effectLst/>
                            </a:rPr>
                            <a:t> 0.1 </a:t>
                          </a:r>
                          <a14:m>
                            <m:oMath xmlns:m="http://schemas.openxmlformats.org/officeDocument/2006/math">
                              <m:r>
                                <a:rPr lang="es-EC" sz="1200">
                                  <a:effectLst/>
                                </a:rPr>
                                <m:t>𝜇</m:t>
                              </m:r>
                              <m:r>
                                <a:rPr lang="es-EC" sz="1200">
                                  <a:effectLst/>
                                </a:rPr>
                                <m:t>𝑠</m:t>
                              </m:r>
                            </m:oMath>
                          </a14:m>
                          <a:endParaRPr lang="es-EC" sz="1200" dirty="0">
                            <a:effectLst/>
                          </a:endParaRPr>
                        </a:p>
                        <a:p>
                          <a:pPr indent="180340" algn="ctr">
                            <a:lnSpc>
                              <a:spcPct val="200000"/>
                            </a:lnSpc>
                            <a:spcAft>
                              <a:spcPts val="0"/>
                            </a:spcAft>
                          </a:pPr>
                          <a:r>
                            <a:rPr lang="es-EC" sz="1200" dirty="0">
                              <a:effectLst/>
                            </a:rPr>
                            <a:t>Operaciones de palabra</a:t>
                          </a:r>
                          <a:r>
                            <a:rPr lang="en-US" sz="1200" dirty="0">
                              <a:effectLst/>
                              <a:sym typeface="Wingdings" panose="05000000000000000000" pitchFamily="2" charset="2"/>
                            </a:rPr>
                            <a:t></a:t>
                          </a:r>
                          <a:r>
                            <a:rPr lang="es-EC" sz="1200" dirty="0">
                              <a:effectLst/>
                            </a:rPr>
                            <a:t> 12 </a:t>
                          </a:r>
                          <a14:m>
                            <m:oMath xmlns:m="http://schemas.openxmlformats.org/officeDocument/2006/math">
                              <m:r>
                                <a:rPr lang="es-EC" sz="1200">
                                  <a:effectLst/>
                                </a:rPr>
                                <m:t>𝜇</m:t>
                              </m:r>
                              <m:r>
                                <a:rPr lang="es-EC" sz="1200">
                                  <a:effectLst/>
                                </a:rPr>
                                <m:t>𝑠</m:t>
                              </m:r>
                            </m:oMath>
                          </a14:m>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mc:Choice>
        <mc:Fallback>
          <p:graphicFrame>
            <p:nvGraphicFramePr>
              <p:cNvPr id="7" name="Marcador de contenido 6"/>
              <p:cNvGraphicFramePr>
                <a:graphicFrameLocks noGrp="1"/>
              </p:cNvGraphicFramePr>
              <p:nvPr>
                <p:ph idx="1"/>
                <p:extLst>
                  <p:ext uri="{D42A27DB-BD31-4B8C-83A1-F6EECF244321}">
                    <p14:modId xmlns:p14="http://schemas.microsoft.com/office/powerpoint/2010/main" val="239589330"/>
                  </p:ext>
                </p:extLst>
              </p:nvPr>
            </p:nvGraphicFramePr>
            <p:xfrm>
              <a:off x="1371600" y="1295402"/>
              <a:ext cx="5629275" cy="3666587"/>
            </p:xfrm>
            <a:graphic>
              <a:graphicData uri="http://schemas.openxmlformats.org/drawingml/2006/table">
                <a:tbl>
                  <a:tblPr firstRow="1" firstCol="1" bandRow="1">
                    <a:tableStyleId>{5C22544A-7EE6-4342-B048-85BDC9FD1C3A}</a:tableStyleId>
                  </a:tblPr>
                  <a:tblGrid>
                    <a:gridCol w="2604184"/>
                    <a:gridCol w="3025091"/>
                  </a:tblGrid>
                  <a:tr h="392792">
                    <a:tc gridSpan="2">
                      <a:txBody>
                        <a:bodyPr/>
                        <a:lstStyle/>
                        <a:p>
                          <a:pPr indent="180340" algn="ctr">
                            <a:lnSpc>
                              <a:spcPct val="200000"/>
                            </a:lnSpc>
                            <a:spcAft>
                              <a:spcPts val="0"/>
                            </a:spcAft>
                          </a:pPr>
                          <a:r>
                            <a:rPr lang="es-EC" sz="1200">
                              <a:effectLst/>
                            </a:rPr>
                            <a:t>CPU 1214C</a:t>
                          </a:r>
                          <a:endParaRPr lang="es-EC" sz="12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EC"/>
                        </a:p>
                      </a:txBody>
                      <a:tcPr/>
                    </a:tc>
                  </a:tr>
                  <a:tr h="392792">
                    <a:tc>
                      <a:txBody>
                        <a:bodyPr/>
                        <a:lstStyle/>
                        <a:p>
                          <a:pPr indent="180340" algn="l">
                            <a:lnSpc>
                              <a:spcPct val="200000"/>
                            </a:lnSpc>
                            <a:spcAft>
                              <a:spcPts val="0"/>
                            </a:spcAft>
                          </a:pPr>
                          <a:r>
                            <a:rPr lang="es-EC" sz="1200">
                              <a:effectLst/>
                            </a:rPr>
                            <a:t>Memoria de trabajo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50 Kbytes</a:t>
                          </a:r>
                          <a:endParaRPr lang="es-EC" sz="1200">
                            <a:effectLst/>
                            <a:latin typeface="Times New Roman" panose="02020603050405020304" pitchFamily="18" charset="0"/>
                            <a:ea typeface="Calibri" panose="020F0502020204030204" pitchFamily="34" charset="0"/>
                          </a:endParaRPr>
                        </a:p>
                      </a:txBody>
                      <a:tcPr marL="68580" marR="68580" marT="0" marB="0"/>
                    </a:tc>
                  </a:tr>
                  <a:tr h="392792">
                    <a:tc>
                      <a:txBody>
                        <a:bodyPr/>
                        <a:lstStyle/>
                        <a:p>
                          <a:pPr indent="180340" algn="l">
                            <a:lnSpc>
                              <a:spcPct val="200000"/>
                            </a:lnSpc>
                            <a:spcAft>
                              <a:spcPts val="0"/>
                            </a:spcAft>
                          </a:pPr>
                          <a:r>
                            <a:rPr lang="es-EC" sz="1200">
                              <a:effectLst/>
                            </a:rPr>
                            <a:t>Memoria de carga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2 Mbytes</a:t>
                          </a:r>
                          <a:endParaRPr lang="es-EC" sz="1200">
                            <a:effectLst/>
                            <a:latin typeface="Times New Roman" panose="02020603050405020304" pitchFamily="18" charset="0"/>
                            <a:ea typeface="Calibri" panose="020F0502020204030204" pitchFamily="34" charset="0"/>
                          </a:endParaRPr>
                        </a:p>
                      </a:txBody>
                      <a:tcPr marL="68580" marR="68580" marT="0" marB="0"/>
                    </a:tc>
                  </a:tr>
                  <a:tr h="392792">
                    <a:tc>
                      <a:txBody>
                        <a:bodyPr/>
                        <a:lstStyle/>
                        <a:p>
                          <a:pPr indent="180340" algn="l">
                            <a:lnSpc>
                              <a:spcPct val="200000"/>
                            </a:lnSpc>
                            <a:spcAft>
                              <a:spcPts val="0"/>
                            </a:spcAft>
                          </a:pPr>
                          <a:r>
                            <a:rPr lang="es-EC" sz="1200">
                              <a:effectLst/>
                            </a:rPr>
                            <a:t>Entradas y salidas integradas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14 entradas/ 10 salidas</a:t>
                          </a:r>
                          <a:endParaRPr lang="es-EC" sz="1200">
                            <a:effectLst/>
                            <a:latin typeface="Times New Roman" panose="02020603050405020304" pitchFamily="18" charset="0"/>
                            <a:ea typeface="Calibri" panose="020F0502020204030204" pitchFamily="34" charset="0"/>
                          </a:endParaRPr>
                        </a:p>
                      </a:txBody>
                      <a:tcPr marL="68580" marR="68580" marT="0" marB="0"/>
                    </a:tc>
                  </a:tr>
                  <a:tr h="393984">
                    <a:tc>
                      <a:txBody>
                        <a:bodyPr/>
                        <a:lstStyle/>
                        <a:p>
                          <a:pPr indent="180340" algn="l">
                            <a:lnSpc>
                              <a:spcPct val="200000"/>
                            </a:lnSpc>
                            <a:spcAft>
                              <a:spcPts val="0"/>
                            </a:spcAft>
                          </a:pPr>
                          <a:r>
                            <a:rPr lang="es-EC" sz="1200">
                              <a:effectLst/>
                            </a:rPr>
                            <a:t>Interfaces integradas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n-US" sz="1200" dirty="0" smtClean="0">
                              <a:effectLst/>
                            </a:rPr>
                            <a:t>PROFINET</a:t>
                          </a:r>
                          <a:endParaRPr lang="es-EC" sz="1200" dirty="0">
                            <a:effectLst/>
                          </a:endParaRPr>
                        </a:p>
                      </a:txBody>
                      <a:tcPr marL="68580" marR="68580" marT="0" marB="0"/>
                    </a:tc>
                  </a:tr>
                  <a:tr h="850877">
                    <a:tc>
                      <a:txBody>
                        <a:bodyPr/>
                        <a:lstStyle/>
                        <a:p>
                          <a:pPr indent="180340" algn="l">
                            <a:lnSpc>
                              <a:spcPct val="200000"/>
                            </a:lnSpc>
                            <a:spcAft>
                              <a:spcPts val="0"/>
                            </a:spcAft>
                          </a:pPr>
                          <a:r>
                            <a:rPr lang="es-EC" sz="1200">
                              <a:effectLst/>
                            </a:rPr>
                            <a:t>Módulos de entradas y salidas digital y analógica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si</a:t>
                          </a:r>
                          <a:endParaRPr lang="es-EC" sz="1200">
                            <a:effectLst/>
                            <a:latin typeface="Times New Roman" panose="02020603050405020304" pitchFamily="18" charset="0"/>
                            <a:ea typeface="Calibri" panose="020F0502020204030204" pitchFamily="34" charset="0"/>
                          </a:endParaRPr>
                        </a:p>
                      </a:txBody>
                      <a:tcPr marL="68580" marR="68580" marT="0" marB="0"/>
                    </a:tc>
                  </a:tr>
                  <a:tr h="850558">
                    <a:tc>
                      <a:txBody>
                        <a:bodyPr/>
                        <a:lstStyle/>
                        <a:p>
                          <a:pPr indent="180340" algn="l">
                            <a:lnSpc>
                              <a:spcPct val="200000"/>
                            </a:lnSpc>
                            <a:spcAft>
                              <a:spcPts val="0"/>
                            </a:spcAft>
                          </a:pPr>
                          <a:r>
                            <a:rPr lang="es-EC" sz="1200">
                              <a:effectLst/>
                            </a:rPr>
                            <a:t>Tiempos de procesamiento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endParaRPr lang="es-EC"/>
                        </a:p>
                      </a:txBody>
                      <a:tcPr marL="68580" marR="68580" marT="0" marB="0">
                        <a:blipFill rotWithShape="0">
                          <a:blip r:embed="rId2"/>
                          <a:stretch>
                            <a:fillRect l="-86318" t="-330714" r="-805" b="-2143"/>
                          </a:stretch>
                        </a:blipFill>
                      </a:tcPr>
                    </a:tc>
                  </a:tr>
                </a:tbl>
              </a:graphicData>
            </a:graphic>
          </p:graphicFrame>
        </mc:Fallback>
      </mc:AlternateContent>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15</a:t>
            </a:fld>
            <a:endParaRPr lang="es-ES"/>
          </a:p>
        </p:txBody>
      </p:sp>
    </p:spTree>
    <p:extLst>
      <p:ext uri="{BB962C8B-B14F-4D97-AF65-F5344CB8AC3E}">
        <p14:creationId xmlns:p14="http://schemas.microsoft.com/office/powerpoint/2010/main" val="2519568011"/>
      </p:ext>
    </p:extLst>
  </p:cSld>
  <p:clrMapOvr>
    <a:masterClrMapping/>
  </p:clrMapOvr>
  <p:transition spd="med">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Logo</a:t>
            </a: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41129483"/>
              </p:ext>
            </p:extLst>
          </p:nvPr>
        </p:nvGraphicFramePr>
        <p:xfrm>
          <a:off x="1981200" y="2362200"/>
          <a:ext cx="5019675" cy="2337597"/>
        </p:xfrm>
        <a:graphic>
          <a:graphicData uri="http://schemas.openxmlformats.org/drawingml/2006/table">
            <a:tbl>
              <a:tblPr firstRow="1" firstCol="1" bandRow="1">
                <a:tableStyleId>{5C22544A-7EE6-4342-B048-85BDC9FD1C3A}</a:tableStyleId>
              </a:tblPr>
              <a:tblGrid>
                <a:gridCol w="2322174"/>
                <a:gridCol w="2697501"/>
              </a:tblGrid>
              <a:tr h="379097">
                <a:tc gridSpan="2">
                  <a:txBody>
                    <a:bodyPr/>
                    <a:lstStyle/>
                    <a:p>
                      <a:pPr indent="180340" algn="ctr">
                        <a:lnSpc>
                          <a:spcPct val="200000"/>
                        </a:lnSpc>
                        <a:spcAft>
                          <a:spcPts val="0"/>
                        </a:spcAft>
                      </a:pPr>
                      <a:r>
                        <a:rPr lang="es-EC" sz="1200">
                          <a:effectLst/>
                        </a:rPr>
                        <a:t>LOGO 230 RCE</a:t>
                      </a:r>
                      <a:endParaRPr lang="es-EC" sz="12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EC"/>
                    </a:p>
                  </a:txBody>
                  <a:tcPr/>
                </a:tc>
              </a:tr>
              <a:tr h="379097">
                <a:tc>
                  <a:txBody>
                    <a:bodyPr/>
                    <a:lstStyle/>
                    <a:p>
                      <a:pPr indent="180340" algn="l">
                        <a:lnSpc>
                          <a:spcPct val="200000"/>
                        </a:lnSpc>
                        <a:spcAft>
                          <a:spcPts val="0"/>
                        </a:spcAft>
                      </a:pPr>
                      <a:r>
                        <a:rPr lang="es-EC" sz="1200">
                          <a:effectLst/>
                        </a:rPr>
                        <a:t>Memoria</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400 bloques </a:t>
                      </a:r>
                      <a:endParaRPr lang="es-EC" sz="1200">
                        <a:effectLst/>
                        <a:latin typeface="Times New Roman" panose="02020603050405020304" pitchFamily="18" charset="0"/>
                        <a:ea typeface="Calibri" panose="020F0502020204030204" pitchFamily="34" charset="0"/>
                      </a:endParaRPr>
                    </a:p>
                  </a:txBody>
                  <a:tcPr marL="68580" marR="68580" marT="0" marB="0"/>
                </a:tc>
              </a:tr>
              <a:tr h="379097">
                <a:tc>
                  <a:txBody>
                    <a:bodyPr/>
                    <a:lstStyle/>
                    <a:p>
                      <a:pPr indent="180340" algn="l">
                        <a:lnSpc>
                          <a:spcPct val="200000"/>
                        </a:lnSpc>
                        <a:spcAft>
                          <a:spcPts val="0"/>
                        </a:spcAft>
                        <a:tabLst>
                          <a:tab pos="2110105" algn="r"/>
                        </a:tabLst>
                      </a:pPr>
                      <a:r>
                        <a:rPr lang="es-EC" sz="1200">
                          <a:effectLst/>
                        </a:rPr>
                        <a:t>Micromemory Card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a:effectLst/>
                        </a:rPr>
                        <a:t>No tiene </a:t>
                      </a:r>
                      <a:endParaRPr lang="es-EC" sz="1200">
                        <a:effectLst/>
                        <a:latin typeface="Times New Roman" panose="02020603050405020304" pitchFamily="18" charset="0"/>
                        <a:ea typeface="Calibri" panose="020F0502020204030204" pitchFamily="34" charset="0"/>
                      </a:endParaRPr>
                    </a:p>
                  </a:txBody>
                  <a:tcPr marL="68580" marR="68580" marT="0" marB="0"/>
                </a:tc>
              </a:tr>
              <a:tr h="379097">
                <a:tc>
                  <a:txBody>
                    <a:bodyPr/>
                    <a:lstStyle/>
                    <a:p>
                      <a:pPr indent="180340" algn="l">
                        <a:lnSpc>
                          <a:spcPct val="200000"/>
                        </a:lnSpc>
                        <a:spcAft>
                          <a:spcPts val="0"/>
                        </a:spcAft>
                      </a:pPr>
                      <a:r>
                        <a:rPr lang="es-EC" sz="1200">
                          <a:effectLst/>
                        </a:rPr>
                        <a:t>Interfaces integradas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n-US" sz="1200">
                          <a:effectLst/>
                        </a:rPr>
                        <a:t>Ethernet </a:t>
                      </a:r>
                      <a:endParaRPr lang="es-EC" sz="1200">
                        <a:effectLst/>
                        <a:latin typeface="Times New Roman" panose="02020603050405020304" pitchFamily="18" charset="0"/>
                        <a:ea typeface="Calibri" panose="020F0502020204030204" pitchFamily="34" charset="0"/>
                      </a:endParaRPr>
                    </a:p>
                  </a:txBody>
                  <a:tcPr marL="68580" marR="68580" marT="0" marB="0"/>
                </a:tc>
              </a:tr>
              <a:tr h="821209">
                <a:tc>
                  <a:txBody>
                    <a:bodyPr/>
                    <a:lstStyle/>
                    <a:p>
                      <a:pPr indent="180340" algn="l">
                        <a:lnSpc>
                          <a:spcPct val="200000"/>
                        </a:lnSpc>
                        <a:spcAft>
                          <a:spcPts val="0"/>
                        </a:spcAft>
                      </a:pPr>
                      <a:r>
                        <a:rPr lang="es-EC" sz="1200">
                          <a:effectLst/>
                        </a:rPr>
                        <a:t>Módulos de entradas y salidas digital y analógica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C" sz="1200" dirty="0">
                          <a:effectLst/>
                        </a:rPr>
                        <a:t>Si </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16</a:t>
            </a:fld>
            <a:endParaRPr lang="es-ES"/>
          </a:p>
        </p:txBody>
      </p:sp>
    </p:spTree>
    <p:extLst>
      <p:ext uri="{BB962C8B-B14F-4D97-AF65-F5344CB8AC3E}">
        <p14:creationId xmlns:p14="http://schemas.microsoft.com/office/powerpoint/2010/main" val="3241420969"/>
      </p:ext>
    </p:extLst>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a:t>Selección de las alternativas de controladores </a:t>
            </a: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194611643"/>
              </p:ext>
            </p:extLst>
          </p:nvPr>
        </p:nvGraphicFramePr>
        <p:xfrm>
          <a:off x="762000" y="1516222"/>
          <a:ext cx="7924801" cy="4525962"/>
        </p:xfrm>
        <a:graphic>
          <a:graphicData uri="http://schemas.openxmlformats.org/drawingml/2006/table">
            <a:tbl>
              <a:tblPr firstRow="1" firstCol="1" bandRow="1">
                <a:tableStyleId>{5C22544A-7EE6-4342-B048-85BDC9FD1C3A}</a:tableStyleId>
              </a:tblPr>
              <a:tblGrid>
                <a:gridCol w="952832"/>
                <a:gridCol w="953676"/>
                <a:gridCol w="1249907"/>
                <a:gridCol w="877721"/>
                <a:gridCol w="1288730"/>
                <a:gridCol w="835523"/>
                <a:gridCol w="1246532"/>
                <a:gridCol w="519880"/>
              </a:tblGrid>
              <a:tr h="2586264">
                <a:tc>
                  <a:txBody>
                    <a:bodyPr/>
                    <a:lstStyle/>
                    <a:p>
                      <a:pPr indent="180340" algn="just">
                        <a:lnSpc>
                          <a:spcPct val="200000"/>
                        </a:lnSpc>
                        <a:spcAft>
                          <a:spcPts val="0"/>
                        </a:spcAft>
                      </a:pPr>
                      <a:r>
                        <a:rPr lang="es-EC" sz="1100">
                          <a:effectLst/>
                        </a:rPr>
                        <a:t> </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Precio</a:t>
                      </a:r>
                    </a:p>
                    <a:p>
                      <a:pPr indent="180340" algn="ctr">
                        <a:lnSpc>
                          <a:spcPct val="200000"/>
                        </a:lnSpc>
                        <a:spcAft>
                          <a:spcPts val="0"/>
                        </a:spcAft>
                      </a:pPr>
                      <a:r>
                        <a:rPr lang="es-EC" sz="1100">
                          <a:effectLst/>
                        </a:rPr>
                        <a:t>Alto(1)</a:t>
                      </a:r>
                    </a:p>
                    <a:p>
                      <a:pPr indent="180340" algn="ctr">
                        <a:lnSpc>
                          <a:spcPct val="200000"/>
                        </a:lnSpc>
                        <a:spcAft>
                          <a:spcPts val="0"/>
                        </a:spcAft>
                      </a:pPr>
                      <a:r>
                        <a:rPr lang="es-EC" sz="1100">
                          <a:effectLst/>
                        </a:rPr>
                        <a:t>Medio(5)</a:t>
                      </a:r>
                    </a:p>
                    <a:p>
                      <a:pPr indent="180340" algn="ctr">
                        <a:lnSpc>
                          <a:spcPct val="200000"/>
                        </a:lnSpc>
                        <a:spcAft>
                          <a:spcPts val="0"/>
                        </a:spcAft>
                      </a:pPr>
                      <a:r>
                        <a:rPr lang="es-EC" sz="1100">
                          <a:effectLst/>
                        </a:rPr>
                        <a:t>Bajo(10)</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Certificación</a:t>
                      </a:r>
                    </a:p>
                    <a:p>
                      <a:pPr indent="180340" algn="ctr">
                        <a:lnSpc>
                          <a:spcPct val="200000"/>
                        </a:lnSpc>
                        <a:spcAft>
                          <a:spcPts val="0"/>
                        </a:spcAft>
                      </a:pPr>
                      <a:r>
                        <a:rPr lang="es-EC" sz="1100">
                          <a:effectLst/>
                        </a:rPr>
                        <a:t>Alto(10)</a:t>
                      </a:r>
                    </a:p>
                    <a:p>
                      <a:pPr indent="180340" algn="ctr">
                        <a:lnSpc>
                          <a:spcPct val="200000"/>
                        </a:lnSpc>
                        <a:spcAft>
                          <a:spcPts val="0"/>
                        </a:spcAft>
                      </a:pPr>
                      <a:r>
                        <a:rPr lang="es-EC" sz="1100">
                          <a:effectLst/>
                        </a:rPr>
                        <a:t>Medio(5)</a:t>
                      </a:r>
                    </a:p>
                    <a:p>
                      <a:pPr indent="180340" algn="ctr">
                        <a:lnSpc>
                          <a:spcPct val="200000"/>
                        </a:lnSpc>
                        <a:spcAft>
                          <a:spcPts val="0"/>
                        </a:spcAft>
                      </a:pPr>
                      <a:r>
                        <a:rPr lang="es-EC" sz="1100">
                          <a:effectLst/>
                        </a:rPr>
                        <a:t>Bajo(1)</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Memoria</a:t>
                      </a:r>
                    </a:p>
                    <a:p>
                      <a:pPr indent="180340" algn="ctr">
                        <a:lnSpc>
                          <a:spcPct val="200000"/>
                        </a:lnSpc>
                        <a:spcAft>
                          <a:spcPts val="0"/>
                        </a:spcAft>
                      </a:pPr>
                      <a:r>
                        <a:rPr lang="es-EC" sz="1100">
                          <a:effectLst/>
                        </a:rPr>
                        <a:t>Alto(10)</a:t>
                      </a:r>
                    </a:p>
                    <a:p>
                      <a:pPr indent="180340" algn="ctr">
                        <a:lnSpc>
                          <a:spcPct val="200000"/>
                        </a:lnSpc>
                        <a:spcAft>
                          <a:spcPts val="0"/>
                        </a:spcAft>
                      </a:pPr>
                      <a:r>
                        <a:rPr lang="es-EC" sz="1100">
                          <a:effectLst/>
                        </a:rPr>
                        <a:t>Medio(5)</a:t>
                      </a:r>
                    </a:p>
                    <a:p>
                      <a:pPr indent="180340" algn="ctr">
                        <a:lnSpc>
                          <a:spcPct val="200000"/>
                        </a:lnSpc>
                        <a:spcAft>
                          <a:spcPts val="0"/>
                        </a:spcAft>
                      </a:pPr>
                      <a:r>
                        <a:rPr lang="es-EC" sz="1100">
                          <a:effectLst/>
                        </a:rPr>
                        <a:t>Bajo(1)</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Velocidad de procesamiento</a:t>
                      </a:r>
                    </a:p>
                    <a:p>
                      <a:pPr indent="180340" algn="ctr">
                        <a:lnSpc>
                          <a:spcPct val="200000"/>
                        </a:lnSpc>
                        <a:spcAft>
                          <a:spcPts val="0"/>
                        </a:spcAft>
                      </a:pPr>
                      <a:r>
                        <a:rPr lang="es-EC" sz="1100">
                          <a:effectLst/>
                        </a:rPr>
                        <a:t>Rápido(10)</a:t>
                      </a:r>
                    </a:p>
                    <a:p>
                      <a:pPr indent="180340" algn="ctr">
                        <a:lnSpc>
                          <a:spcPct val="200000"/>
                        </a:lnSpc>
                        <a:spcAft>
                          <a:spcPts val="0"/>
                        </a:spcAft>
                      </a:pPr>
                      <a:r>
                        <a:rPr lang="es-EC" sz="1100">
                          <a:effectLst/>
                        </a:rPr>
                        <a:t>Medio(5)</a:t>
                      </a:r>
                    </a:p>
                    <a:p>
                      <a:pPr indent="180340" algn="ctr">
                        <a:lnSpc>
                          <a:spcPct val="200000"/>
                        </a:lnSpc>
                        <a:spcAft>
                          <a:spcPts val="0"/>
                        </a:spcAft>
                      </a:pPr>
                      <a:r>
                        <a:rPr lang="es-EC" sz="1100">
                          <a:effectLst/>
                        </a:rPr>
                        <a:t>Lento(1)</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Modular</a:t>
                      </a:r>
                    </a:p>
                    <a:p>
                      <a:pPr indent="180340" algn="ctr">
                        <a:lnSpc>
                          <a:spcPct val="200000"/>
                        </a:lnSpc>
                        <a:spcAft>
                          <a:spcPts val="0"/>
                        </a:spcAft>
                      </a:pPr>
                      <a:r>
                        <a:rPr lang="es-EC" sz="1100">
                          <a:effectLst/>
                        </a:rPr>
                        <a:t>Si(10)</a:t>
                      </a:r>
                    </a:p>
                    <a:p>
                      <a:pPr indent="180340" algn="ctr">
                        <a:lnSpc>
                          <a:spcPct val="200000"/>
                        </a:lnSpc>
                        <a:spcAft>
                          <a:spcPts val="0"/>
                        </a:spcAft>
                      </a:pPr>
                      <a:r>
                        <a:rPr lang="es-EC" sz="1100">
                          <a:effectLst/>
                        </a:rPr>
                        <a:t>No(1)</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Comunicación</a:t>
                      </a:r>
                    </a:p>
                    <a:p>
                      <a:pPr indent="180340" algn="ctr">
                        <a:lnSpc>
                          <a:spcPct val="200000"/>
                        </a:lnSpc>
                        <a:spcAft>
                          <a:spcPts val="0"/>
                        </a:spcAft>
                      </a:pPr>
                      <a:r>
                        <a:rPr lang="es-EC" sz="1100">
                          <a:effectLst/>
                        </a:rPr>
                        <a:t>Dos interfaces</a:t>
                      </a:r>
                    </a:p>
                    <a:p>
                      <a:pPr indent="180340" algn="ctr">
                        <a:lnSpc>
                          <a:spcPct val="200000"/>
                        </a:lnSpc>
                        <a:spcAft>
                          <a:spcPts val="0"/>
                        </a:spcAft>
                      </a:pPr>
                      <a:r>
                        <a:rPr lang="es-EC" sz="1100">
                          <a:effectLst/>
                        </a:rPr>
                        <a:t>(10)</a:t>
                      </a:r>
                    </a:p>
                    <a:p>
                      <a:pPr indent="180340" algn="ctr">
                        <a:lnSpc>
                          <a:spcPct val="200000"/>
                        </a:lnSpc>
                        <a:spcAft>
                          <a:spcPts val="0"/>
                        </a:spcAft>
                      </a:pPr>
                      <a:r>
                        <a:rPr lang="es-EC" sz="1100">
                          <a:effectLst/>
                        </a:rPr>
                        <a:t>Una interfaz(7)</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total</a:t>
                      </a:r>
                      <a:endParaRPr lang="es-EC" sz="1100">
                        <a:effectLst/>
                        <a:latin typeface="Times New Roman" panose="02020603050405020304" pitchFamily="18" charset="0"/>
                        <a:ea typeface="Calibri" panose="020F0502020204030204" pitchFamily="34" charset="0"/>
                      </a:endParaRPr>
                    </a:p>
                  </a:txBody>
                  <a:tcPr marL="60616" marR="60616" marT="0" marB="0"/>
                </a:tc>
              </a:tr>
              <a:tr h="646566">
                <a:tc>
                  <a:txBody>
                    <a:bodyPr/>
                    <a:lstStyle/>
                    <a:p>
                      <a:pPr indent="180340" algn="just">
                        <a:lnSpc>
                          <a:spcPct val="200000"/>
                        </a:lnSpc>
                        <a:spcAft>
                          <a:spcPts val="0"/>
                        </a:spcAft>
                      </a:pPr>
                      <a:r>
                        <a:rPr lang="es-EC" sz="1100">
                          <a:effectLst/>
                        </a:rPr>
                        <a:t>S7</a:t>
                      </a:r>
                      <a:r>
                        <a:rPr lang="en-US" sz="1100">
                          <a:effectLst/>
                        </a:rPr>
                        <a:t>-1500</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3</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10</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10</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10</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10</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10</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53</a:t>
                      </a:r>
                      <a:endParaRPr lang="es-EC" sz="1100">
                        <a:effectLst/>
                        <a:latin typeface="Times New Roman" panose="02020603050405020304" pitchFamily="18" charset="0"/>
                        <a:ea typeface="Calibri" panose="020F0502020204030204" pitchFamily="34" charset="0"/>
                      </a:endParaRPr>
                    </a:p>
                  </a:txBody>
                  <a:tcPr marL="60616" marR="60616" marT="0" marB="0"/>
                </a:tc>
              </a:tr>
              <a:tr h="646566">
                <a:tc>
                  <a:txBody>
                    <a:bodyPr/>
                    <a:lstStyle/>
                    <a:p>
                      <a:pPr indent="180340" algn="just">
                        <a:lnSpc>
                          <a:spcPct val="200000"/>
                        </a:lnSpc>
                        <a:spcAft>
                          <a:spcPts val="0"/>
                        </a:spcAft>
                      </a:pPr>
                      <a:r>
                        <a:rPr lang="es-EC" sz="1100">
                          <a:effectLst/>
                        </a:rPr>
                        <a:t>S7</a:t>
                      </a:r>
                      <a:r>
                        <a:rPr lang="en-US" sz="1100">
                          <a:effectLst/>
                        </a:rPr>
                        <a:t>-1200</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9</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10</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10</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9</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10</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7</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55</a:t>
                      </a:r>
                      <a:endParaRPr lang="es-EC" sz="1100">
                        <a:effectLst/>
                        <a:latin typeface="Times New Roman" panose="02020603050405020304" pitchFamily="18" charset="0"/>
                        <a:ea typeface="Calibri" panose="020F0502020204030204" pitchFamily="34" charset="0"/>
                      </a:endParaRPr>
                    </a:p>
                  </a:txBody>
                  <a:tcPr marL="60616" marR="60616" marT="0" marB="0"/>
                </a:tc>
              </a:tr>
              <a:tr h="646566">
                <a:tc>
                  <a:txBody>
                    <a:bodyPr/>
                    <a:lstStyle/>
                    <a:p>
                      <a:pPr indent="180340" algn="just">
                        <a:lnSpc>
                          <a:spcPct val="200000"/>
                        </a:lnSpc>
                        <a:spcAft>
                          <a:spcPts val="0"/>
                        </a:spcAft>
                      </a:pPr>
                      <a:r>
                        <a:rPr lang="es-EC" sz="1100">
                          <a:effectLst/>
                        </a:rPr>
                        <a:t>Logo</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10</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8</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5</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5</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10</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a:effectLst/>
                        </a:rPr>
                        <a:t>7</a:t>
                      </a:r>
                      <a:endParaRPr lang="es-EC" sz="1100">
                        <a:effectLst/>
                        <a:latin typeface="Times New Roman" panose="02020603050405020304" pitchFamily="18" charset="0"/>
                        <a:ea typeface="Calibri" panose="020F0502020204030204" pitchFamily="34" charset="0"/>
                      </a:endParaRPr>
                    </a:p>
                  </a:txBody>
                  <a:tcPr marL="60616" marR="60616" marT="0" marB="0"/>
                </a:tc>
                <a:tc>
                  <a:txBody>
                    <a:bodyPr/>
                    <a:lstStyle/>
                    <a:p>
                      <a:pPr indent="180340" algn="ctr">
                        <a:lnSpc>
                          <a:spcPct val="200000"/>
                        </a:lnSpc>
                        <a:spcAft>
                          <a:spcPts val="0"/>
                        </a:spcAft>
                      </a:pPr>
                      <a:r>
                        <a:rPr lang="es-EC" sz="1100" dirty="0">
                          <a:effectLst/>
                        </a:rPr>
                        <a:t>43</a:t>
                      </a:r>
                      <a:endParaRPr lang="es-EC" sz="1100" dirty="0">
                        <a:effectLst/>
                        <a:latin typeface="Times New Roman" panose="02020603050405020304" pitchFamily="18" charset="0"/>
                        <a:ea typeface="Calibri" panose="020F0502020204030204" pitchFamily="34" charset="0"/>
                      </a:endParaRPr>
                    </a:p>
                  </a:txBody>
                  <a:tcPr marL="60616" marR="60616" marT="0" marB="0"/>
                </a:tc>
              </a:tr>
            </a:tbl>
          </a:graphicData>
        </a:graphic>
      </p:graphicFrame>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17</a:t>
            </a:fld>
            <a:endParaRPr lang="es-ES"/>
          </a:p>
        </p:txBody>
      </p:sp>
    </p:spTree>
    <p:extLst>
      <p:ext uri="{BB962C8B-B14F-4D97-AF65-F5344CB8AC3E}">
        <p14:creationId xmlns:p14="http://schemas.microsoft.com/office/powerpoint/2010/main" val="3803269812"/>
      </p:ext>
    </p:extLst>
  </p:cSld>
  <p:clrMapOvr>
    <a:masterClrMapping/>
  </p:clrMapOvr>
  <p:transition spd="med">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del sistema </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18</a:t>
            </a:fld>
            <a:endParaRPr lang="es-ES"/>
          </a:p>
        </p:txBody>
      </p:sp>
      <p:sp>
        <p:nvSpPr>
          <p:cNvPr id="7" name="Marcador de contenido 2"/>
          <p:cNvSpPr txBox="1">
            <a:spLocks/>
          </p:cNvSpPr>
          <p:nvPr/>
        </p:nvSpPr>
        <p:spPr>
          <a:xfrm>
            <a:off x="2438400" y="1951039"/>
            <a:ext cx="4419600" cy="4873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77925" tIns="38963" rIns="77925" bIns="38963" rtlCol="0">
            <a:normAutofit/>
          </a:bodyPr>
          <a:lstStyle>
            <a:lvl1pPr marL="292219" indent="-292219" algn="l" defTabSz="779252" rtl="0" eaLnBrk="1" latinLnBrk="0" hangingPunct="1">
              <a:spcBef>
                <a:spcPct val="20000"/>
              </a:spcBef>
              <a:buFont typeface="Arial" panose="020B0604020202020204" pitchFamily="34" charset="0"/>
              <a:buChar char="•"/>
              <a:defRPr sz="2700" kern="1200">
                <a:solidFill>
                  <a:schemeClr val="lt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9pPr>
          </a:lstStyle>
          <a:p>
            <a:pPr marL="0" indent="0" algn="ctr">
              <a:buNone/>
            </a:pPr>
            <a:r>
              <a:rPr lang="es-EC" sz="2100" dirty="0" smtClean="0"/>
              <a:t>Sub sistema de instrumentación</a:t>
            </a:r>
            <a:endParaRPr lang="es-EC" sz="2100" dirty="0"/>
          </a:p>
          <a:p>
            <a:endParaRPr lang="es-EC" dirty="0"/>
          </a:p>
        </p:txBody>
      </p:sp>
      <p:sp>
        <p:nvSpPr>
          <p:cNvPr id="8" name="Marcador de contenido 2"/>
          <p:cNvSpPr txBox="1">
            <a:spLocks/>
          </p:cNvSpPr>
          <p:nvPr/>
        </p:nvSpPr>
        <p:spPr>
          <a:xfrm>
            <a:off x="2459736" y="2713039"/>
            <a:ext cx="4419600" cy="4873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77925" tIns="38963" rIns="77925" bIns="38963" rtlCol="0">
            <a:normAutofit/>
          </a:bodyPr>
          <a:lstStyle>
            <a:lvl1pPr marL="292219" indent="-292219" algn="l" defTabSz="779252" rtl="0" eaLnBrk="1" latinLnBrk="0" hangingPunct="1">
              <a:spcBef>
                <a:spcPct val="20000"/>
              </a:spcBef>
              <a:buFont typeface="Arial" panose="020B0604020202020204" pitchFamily="34" charset="0"/>
              <a:buChar char="•"/>
              <a:defRPr sz="2700" kern="1200">
                <a:solidFill>
                  <a:schemeClr val="lt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9pPr>
          </a:lstStyle>
          <a:p>
            <a:pPr marL="0" indent="0" algn="ctr">
              <a:buNone/>
            </a:pPr>
            <a:r>
              <a:rPr lang="es-EC" sz="2100" dirty="0" smtClean="0"/>
              <a:t>Sub sistema eléctrico</a:t>
            </a:r>
            <a:endParaRPr lang="es-EC" sz="2100" dirty="0"/>
          </a:p>
          <a:p>
            <a:endParaRPr lang="es-EC" dirty="0"/>
          </a:p>
        </p:txBody>
      </p:sp>
      <p:sp>
        <p:nvSpPr>
          <p:cNvPr id="9" name="Marcador de contenido 2"/>
          <p:cNvSpPr txBox="1">
            <a:spLocks/>
          </p:cNvSpPr>
          <p:nvPr/>
        </p:nvSpPr>
        <p:spPr>
          <a:xfrm>
            <a:off x="2462784" y="3475039"/>
            <a:ext cx="4419600" cy="4873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77925" tIns="38963" rIns="77925" bIns="38963" rtlCol="0">
            <a:normAutofit/>
          </a:bodyPr>
          <a:lstStyle>
            <a:lvl1pPr marL="292219" indent="-292219" algn="l" defTabSz="779252" rtl="0" eaLnBrk="1" latinLnBrk="0" hangingPunct="1">
              <a:spcBef>
                <a:spcPct val="20000"/>
              </a:spcBef>
              <a:buFont typeface="Arial" panose="020B0604020202020204" pitchFamily="34" charset="0"/>
              <a:buChar char="•"/>
              <a:defRPr sz="2700" kern="1200">
                <a:solidFill>
                  <a:schemeClr val="lt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9pPr>
          </a:lstStyle>
          <a:p>
            <a:pPr marL="0" indent="0" algn="ctr">
              <a:buNone/>
            </a:pPr>
            <a:r>
              <a:rPr lang="es-EC" sz="2100" dirty="0" smtClean="0"/>
              <a:t>Sub sistema electrónico</a:t>
            </a:r>
            <a:endParaRPr lang="es-EC" sz="2100" dirty="0"/>
          </a:p>
          <a:p>
            <a:endParaRPr lang="es-EC" dirty="0"/>
          </a:p>
        </p:txBody>
      </p:sp>
      <p:sp>
        <p:nvSpPr>
          <p:cNvPr id="10" name="Marcador de contenido 2"/>
          <p:cNvSpPr txBox="1">
            <a:spLocks/>
          </p:cNvSpPr>
          <p:nvPr/>
        </p:nvSpPr>
        <p:spPr>
          <a:xfrm>
            <a:off x="2459736" y="4237039"/>
            <a:ext cx="4419600" cy="4873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77925" tIns="38963" rIns="77925" bIns="38963" rtlCol="0">
            <a:normAutofit/>
          </a:bodyPr>
          <a:lstStyle>
            <a:lvl1pPr marL="292219" indent="-292219" algn="l" defTabSz="779252" rtl="0" eaLnBrk="1" latinLnBrk="0" hangingPunct="1">
              <a:spcBef>
                <a:spcPct val="20000"/>
              </a:spcBef>
              <a:buFont typeface="Arial" panose="020B0604020202020204" pitchFamily="34" charset="0"/>
              <a:buChar char="•"/>
              <a:defRPr sz="2700" kern="1200">
                <a:solidFill>
                  <a:schemeClr val="lt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9pPr>
          </a:lstStyle>
          <a:p>
            <a:pPr marL="0" indent="0" algn="ctr">
              <a:buNone/>
            </a:pPr>
            <a:r>
              <a:rPr lang="es-EC" sz="2100" dirty="0" smtClean="0"/>
              <a:t>Sub sistema neumático</a:t>
            </a:r>
            <a:endParaRPr lang="es-EC" sz="2100" dirty="0"/>
          </a:p>
          <a:p>
            <a:endParaRPr lang="es-EC" dirty="0"/>
          </a:p>
        </p:txBody>
      </p:sp>
    </p:spTree>
    <p:extLst>
      <p:ext uri="{BB962C8B-B14F-4D97-AF65-F5344CB8AC3E}">
        <p14:creationId xmlns:p14="http://schemas.microsoft.com/office/powerpoint/2010/main" val="1656663369"/>
      </p:ext>
    </p:extLst>
  </p:cSld>
  <p:clrMapOvr>
    <a:masterClrMapping/>
  </p:clrMapOvr>
  <p:transition spd="med">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Diagrama </a:t>
            </a:r>
            <a:r>
              <a:rPr lang="es-EC" dirty="0"/>
              <a:t>de flujo de proceso </a:t>
            </a:r>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19</a:t>
            </a:fld>
            <a:endParaRPr lang="es-ES"/>
          </a:p>
        </p:txBody>
      </p:sp>
      <p:sp>
        <p:nvSpPr>
          <p:cNvPr id="8" name="Rectangle 2"/>
          <p:cNvSpPr>
            <a:spLocks noChangeArrowheads="1"/>
          </p:cNvSpPr>
          <p:nvPr/>
        </p:nvSpPr>
        <p:spPr bwMode="auto">
          <a:xfrm>
            <a:off x="1500996" y="1451166"/>
            <a:ext cx="103862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Objeto 8"/>
          <p:cNvGraphicFramePr>
            <a:graphicFrameLocks noChangeAspect="1"/>
          </p:cNvGraphicFramePr>
          <p:nvPr>
            <p:extLst>
              <p:ext uri="{D42A27DB-BD31-4B8C-83A1-F6EECF244321}">
                <p14:modId xmlns:p14="http://schemas.microsoft.com/office/powerpoint/2010/main" val="1670564230"/>
              </p:ext>
            </p:extLst>
          </p:nvPr>
        </p:nvGraphicFramePr>
        <p:xfrm>
          <a:off x="2286000" y="1451167"/>
          <a:ext cx="3822700" cy="4471838"/>
        </p:xfrm>
        <a:graphic>
          <a:graphicData uri="http://schemas.openxmlformats.org/presentationml/2006/ole">
            <mc:AlternateContent xmlns:mc="http://schemas.openxmlformats.org/markup-compatibility/2006">
              <mc:Choice xmlns:v="urn:schemas-microsoft-com:vml" Requires="v">
                <p:oleObj spid="_x0000_s6149" name="Visio" r:id="rId3" imgW="5791408" imgH="6788173" progId="Visio.Drawing.15">
                  <p:embed/>
                </p:oleObj>
              </mc:Choice>
              <mc:Fallback>
                <p:oleObj name="Visio" r:id="rId3" imgW="5791408" imgH="6788173"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451167"/>
                        <a:ext cx="3822700" cy="4471838"/>
                      </a:xfrm>
                      <a:prstGeom prst="rect">
                        <a:avLst/>
                      </a:prstGeom>
                      <a:noFill/>
                    </p:spPr>
                  </p:pic>
                </p:oleObj>
              </mc:Fallback>
            </mc:AlternateContent>
          </a:graphicData>
        </a:graphic>
      </p:graphicFrame>
    </p:spTree>
    <p:extLst>
      <p:ext uri="{BB962C8B-B14F-4D97-AF65-F5344CB8AC3E}">
        <p14:creationId xmlns:p14="http://schemas.microsoft.com/office/powerpoint/2010/main" val="2807069861"/>
      </p:ext>
    </p:extLst>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a:t>
            </a:fld>
            <a:endParaRPr lang="es-ES" dirty="0"/>
          </a:p>
        </p:txBody>
      </p:sp>
      <p:graphicFrame>
        <p:nvGraphicFramePr>
          <p:cNvPr id="7" name="6 Diagrama"/>
          <p:cNvGraphicFramePr/>
          <p:nvPr>
            <p:extLst>
              <p:ext uri="{D42A27DB-BD31-4B8C-83A1-F6EECF244321}">
                <p14:modId xmlns:p14="http://schemas.microsoft.com/office/powerpoint/2010/main" val="235664516"/>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6 Marcador de pie de página"/>
          <p:cNvSpPr>
            <a:spLocks noGrp="1"/>
          </p:cNvSpPr>
          <p:nvPr>
            <p:ph type="ftr" sz="quarter" idx="11"/>
          </p:nvPr>
        </p:nvSpPr>
        <p:spPr>
          <a:xfrm>
            <a:off x="3124200" y="6356355"/>
            <a:ext cx="2971800" cy="323845"/>
          </a:xfrm>
        </p:spPr>
        <p:txBody>
          <a:bodyPr/>
          <a:lstStyle/>
          <a:p>
            <a:r>
              <a:rPr lang="es-ES" dirty="0" smtClean="0"/>
              <a:t>Cristian Gordillo</a:t>
            </a:r>
            <a:endParaRPr lang="es-ES" dirty="0"/>
          </a:p>
        </p:txBody>
      </p:sp>
    </p:spTree>
    <p:extLst>
      <p:ext uri="{BB962C8B-B14F-4D97-AF65-F5344CB8AC3E}">
        <p14:creationId xmlns:p14="http://schemas.microsoft.com/office/powerpoint/2010/main" val="614145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Diagrama unifilar </a:t>
            </a: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338916822"/>
              </p:ext>
            </p:extLst>
          </p:nvPr>
        </p:nvGraphicFramePr>
        <p:xfrm>
          <a:off x="2438400" y="1303690"/>
          <a:ext cx="3962400" cy="4182710"/>
        </p:xfrm>
        <a:graphic>
          <a:graphicData uri="http://schemas.openxmlformats.org/drawingml/2006/table">
            <a:tbl>
              <a:tblPr firstRow="1" firstCol="1" bandRow="1">
                <a:tableStyleId>{5C22544A-7EE6-4342-B048-85BDC9FD1C3A}</a:tableStyleId>
              </a:tblPr>
              <a:tblGrid>
                <a:gridCol w="1450455"/>
                <a:gridCol w="2511945"/>
              </a:tblGrid>
              <a:tr h="380246">
                <a:tc>
                  <a:txBody>
                    <a:bodyPr/>
                    <a:lstStyle/>
                    <a:p>
                      <a:pPr indent="180340" algn="just">
                        <a:lnSpc>
                          <a:spcPct val="200000"/>
                        </a:lnSpc>
                        <a:spcAft>
                          <a:spcPts val="0"/>
                        </a:spcAft>
                      </a:pPr>
                      <a:r>
                        <a:rPr lang="es-ES_tradnl" sz="1200">
                          <a:effectLst/>
                        </a:rPr>
                        <a:t>-QA1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Breaker principal</a:t>
                      </a:r>
                      <a:endParaRPr lang="es-EC" sz="1200">
                        <a:effectLst/>
                        <a:latin typeface="Times New Roman" panose="02020603050405020304" pitchFamily="18" charset="0"/>
                        <a:ea typeface="Calibri" panose="020F0502020204030204" pitchFamily="34" charset="0"/>
                      </a:endParaRPr>
                    </a:p>
                  </a:txBody>
                  <a:tcPr marL="68580" marR="68580" marT="0" marB="0"/>
                </a:tc>
              </a:tr>
              <a:tr h="760493">
                <a:tc>
                  <a:txBody>
                    <a:bodyPr/>
                    <a:lstStyle/>
                    <a:p>
                      <a:pPr indent="180340" algn="just">
                        <a:lnSpc>
                          <a:spcPct val="200000"/>
                        </a:lnSpc>
                        <a:spcAft>
                          <a:spcPts val="0"/>
                        </a:spcAft>
                      </a:pPr>
                      <a:r>
                        <a:rPr lang="es-ES_tradnl" sz="1200">
                          <a:effectLst/>
                        </a:rPr>
                        <a:t>-Q1,-Q2,-Q3,-Q4,-Q5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tabLst>
                          <a:tab pos="720725" algn="l"/>
                        </a:tabLst>
                      </a:pPr>
                      <a:r>
                        <a:rPr lang="es-ES_tradnl" sz="1200">
                          <a:effectLst/>
                        </a:rPr>
                        <a:t>Disyuntores Termomagnéticos</a:t>
                      </a:r>
                      <a:endParaRPr lang="es-EC" sz="1200">
                        <a:effectLst/>
                        <a:latin typeface="Times New Roman" panose="02020603050405020304" pitchFamily="18" charset="0"/>
                        <a:ea typeface="Calibri" panose="020F0502020204030204" pitchFamily="34" charset="0"/>
                      </a:endParaRPr>
                    </a:p>
                  </a:txBody>
                  <a:tcPr marL="68580" marR="68580" marT="0" marB="0"/>
                </a:tc>
              </a:tr>
              <a:tr h="760493">
                <a:tc>
                  <a:txBody>
                    <a:bodyPr/>
                    <a:lstStyle/>
                    <a:p>
                      <a:pPr indent="180340" algn="just">
                        <a:lnSpc>
                          <a:spcPct val="200000"/>
                        </a:lnSpc>
                        <a:spcAft>
                          <a:spcPts val="0"/>
                        </a:spcAft>
                      </a:pPr>
                      <a:r>
                        <a:rPr lang="es-ES_tradnl" sz="1200">
                          <a:effectLst/>
                        </a:rPr>
                        <a:t>-K1,-K2,-K3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Contactos N/A de contactor arranque</a:t>
                      </a:r>
                      <a:endParaRPr lang="es-EC" sz="1200">
                        <a:effectLst/>
                        <a:latin typeface="Times New Roman" panose="02020603050405020304" pitchFamily="18" charset="0"/>
                        <a:ea typeface="Calibri" panose="020F0502020204030204" pitchFamily="34" charset="0"/>
                      </a:endParaRPr>
                    </a:p>
                  </a:txBody>
                  <a:tcPr marL="68580" marR="68580" marT="0" marB="0"/>
                </a:tc>
              </a:tr>
              <a:tr h="760493">
                <a:tc>
                  <a:txBody>
                    <a:bodyPr/>
                    <a:lstStyle/>
                    <a:p>
                      <a:pPr indent="180340" algn="just">
                        <a:lnSpc>
                          <a:spcPct val="200000"/>
                        </a:lnSpc>
                        <a:spcAft>
                          <a:spcPts val="0"/>
                        </a:spcAft>
                      </a:pPr>
                      <a:r>
                        <a:rPr lang="es-ES_tradnl" sz="1200">
                          <a:effectLst/>
                        </a:rPr>
                        <a:t>-K4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Contacto N/A de relé de activación</a:t>
                      </a:r>
                      <a:endParaRPr lang="es-EC" sz="1200">
                        <a:effectLst/>
                        <a:latin typeface="Times New Roman" panose="02020603050405020304" pitchFamily="18" charset="0"/>
                        <a:ea typeface="Calibri" panose="020F0502020204030204" pitchFamily="34" charset="0"/>
                      </a:endParaRPr>
                    </a:p>
                  </a:txBody>
                  <a:tcPr marL="68580" marR="68580" marT="0" marB="0"/>
                </a:tc>
              </a:tr>
              <a:tr h="760493">
                <a:tc>
                  <a:txBody>
                    <a:bodyPr/>
                    <a:lstStyle/>
                    <a:p>
                      <a:pPr indent="180340" algn="just">
                        <a:lnSpc>
                          <a:spcPct val="200000"/>
                        </a:lnSpc>
                        <a:spcAft>
                          <a:spcPts val="0"/>
                        </a:spcAft>
                      </a:pPr>
                      <a:r>
                        <a:rPr lang="es-ES_tradnl" sz="1200">
                          <a:effectLst/>
                        </a:rPr>
                        <a:t>VFD</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Variadores de frecuencia CONTINÚA</a:t>
                      </a:r>
                      <a:endParaRPr lang="es-EC" sz="1200">
                        <a:effectLst/>
                        <a:latin typeface="Times New Roman" panose="02020603050405020304" pitchFamily="18" charset="0"/>
                        <a:ea typeface="Calibri" panose="020F0502020204030204" pitchFamily="34" charset="0"/>
                      </a:endParaRPr>
                    </a:p>
                  </a:txBody>
                  <a:tcPr marL="68580" marR="68580" marT="0" marB="0"/>
                </a:tc>
              </a:tr>
              <a:tr h="380246">
                <a:tc>
                  <a:txBody>
                    <a:bodyPr/>
                    <a:lstStyle/>
                    <a:p>
                      <a:pPr indent="180340" algn="just">
                        <a:lnSpc>
                          <a:spcPct val="200000"/>
                        </a:lnSpc>
                        <a:spcAft>
                          <a:spcPts val="0"/>
                        </a:spcAft>
                      </a:pPr>
                      <a:r>
                        <a:rPr lang="es-ES_tradnl" sz="1200">
                          <a:effectLst/>
                        </a:rPr>
                        <a:t>-F1,-F2,-F3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Guardamotor</a:t>
                      </a:r>
                      <a:endParaRPr lang="es-EC" sz="1200">
                        <a:effectLst/>
                        <a:latin typeface="Times New Roman" panose="02020603050405020304" pitchFamily="18" charset="0"/>
                        <a:ea typeface="Calibri" panose="020F0502020204030204" pitchFamily="34" charset="0"/>
                      </a:endParaRPr>
                    </a:p>
                  </a:txBody>
                  <a:tcPr marL="68580" marR="68580" marT="0" marB="0"/>
                </a:tc>
              </a:tr>
              <a:tr h="380246">
                <a:tc>
                  <a:txBody>
                    <a:bodyPr/>
                    <a:lstStyle/>
                    <a:p>
                      <a:pPr indent="180340" algn="just">
                        <a:lnSpc>
                          <a:spcPct val="200000"/>
                        </a:lnSpc>
                        <a:spcAft>
                          <a:spcPts val="0"/>
                        </a:spcAft>
                      </a:pPr>
                      <a:r>
                        <a:rPr lang="es-ES_tradnl" sz="1200">
                          <a:effectLst/>
                        </a:rPr>
                        <a:t>GB1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dirty="0">
                          <a:effectLst/>
                        </a:rPr>
                        <a:t>Fuente de 24 V DC</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20</a:t>
            </a:fld>
            <a:endParaRPr lang="es-ES"/>
          </a:p>
        </p:txBody>
      </p:sp>
    </p:spTree>
    <p:extLst>
      <p:ext uri="{BB962C8B-B14F-4D97-AF65-F5344CB8AC3E}">
        <p14:creationId xmlns:p14="http://schemas.microsoft.com/office/powerpoint/2010/main" val="678616691"/>
      </p:ext>
    </p:extLst>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Diseño del sub sistema de instrumentación</a:t>
            </a:r>
            <a:br>
              <a:rPr lang="es-EC" b="1" dirty="0"/>
            </a:br>
            <a:endParaRPr lang="es-EC" dirty="0"/>
          </a:p>
        </p:txBody>
      </p:sp>
      <p:sp>
        <p:nvSpPr>
          <p:cNvPr id="3" name="Marcador de contenido 2"/>
          <p:cNvSpPr>
            <a:spLocks noGrp="1"/>
          </p:cNvSpPr>
          <p:nvPr>
            <p:ph idx="1"/>
          </p:nvPr>
        </p:nvSpPr>
        <p:spPr>
          <a:xfrm>
            <a:off x="457200" y="1600203"/>
            <a:ext cx="8229600" cy="533397"/>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buNone/>
            </a:pPr>
            <a:r>
              <a:rPr lang="es-EC" dirty="0"/>
              <a:t>Preparación del jarabe y su distribución </a:t>
            </a:r>
          </a:p>
          <a:p>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21</a:t>
            </a:fld>
            <a:endParaRPr lang="es-ES"/>
          </a:p>
        </p:txBody>
      </p:sp>
      <p:pic>
        <p:nvPicPr>
          <p:cNvPr id="7" name="Imagen 6"/>
          <p:cNvPicPr/>
          <p:nvPr/>
        </p:nvPicPr>
        <p:blipFill>
          <a:blip r:embed="rId2"/>
          <a:stretch>
            <a:fillRect/>
          </a:stretch>
        </p:blipFill>
        <p:spPr>
          <a:xfrm>
            <a:off x="2057400" y="2316164"/>
            <a:ext cx="5547360" cy="3155950"/>
          </a:xfrm>
          <a:prstGeom prst="rect">
            <a:avLst/>
          </a:prstGeom>
        </p:spPr>
      </p:pic>
    </p:spTree>
    <p:extLst>
      <p:ext uri="{BB962C8B-B14F-4D97-AF65-F5344CB8AC3E}">
        <p14:creationId xmlns:p14="http://schemas.microsoft.com/office/powerpoint/2010/main" val="4206387761"/>
      </p:ext>
    </p:extLst>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3"/>
            <a:ext cx="8229600" cy="533397"/>
          </a:xfrm>
        </p:spPr>
        <p:style>
          <a:lnRef idx="2">
            <a:schemeClr val="accent2">
              <a:shade val="50000"/>
            </a:schemeClr>
          </a:lnRef>
          <a:fillRef idx="1">
            <a:schemeClr val="accent2"/>
          </a:fillRef>
          <a:effectRef idx="0">
            <a:schemeClr val="accent2"/>
          </a:effectRef>
          <a:fontRef idx="minor">
            <a:schemeClr val="lt1"/>
          </a:fontRef>
        </p:style>
        <p:txBody>
          <a:bodyPr/>
          <a:lstStyle/>
          <a:p>
            <a:pPr marL="0" lvl="0" indent="0">
              <a:buNone/>
            </a:pPr>
            <a:r>
              <a:rPr lang="es-EC" dirty="0"/>
              <a:t>Válvulas </a:t>
            </a:r>
            <a:r>
              <a:rPr lang="es-EC" dirty="0" err="1"/>
              <a:t>overflow</a:t>
            </a:r>
            <a:endParaRPr lang="es-EC" dirty="0"/>
          </a:p>
          <a:p>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22</a:t>
            </a:fld>
            <a:endParaRPr lang="es-ES"/>
          </a:p>
        </p:txBody>
      </p:sp>
      <p:sp>
        <p:nvSpPr>
          <p:cNvPr id="8" name="Título 7"/>
          <p:cNvSpPr>
            <a:spLocks noGrp="1"/>
          </p:cNvSpPr>
          <p:nvPr>
            <p:ph type="title"/>
          </p:nvPr>
        </p:nvSpPr>
        <p:spPr/>
        <p:txBody>
          <a:bodyPr/>
          <a:lstStyle/>
          <a:p>
            <a:endParaRPr lang="es-EC"/>
          </a:p>
        </p:txBody>
      </p:sp>
      <p:pic>
        <p:nvPicPr>
          <p:cNvPr id="9" name="Imagen 8"/>
          <p:cNvPicPr/>
          <p:nvPr/>
        </p:nvPicPr>
        <p:blipFill>
          <a:blip r:embed="rId2"/>
          <a:stretch>
            <a:fillRect/>
          </a:stretch>
        </p:blipFill>
        <p:spPr>
          <a:xfrm>
            <a:off x="1828800" y="2819400"/>
            <a:ext cx="5407342" cy="1940878"/>
          </a:xfrm>
          <a:prstGeom prst="rect">
            <a:avLst/>
          </a:prstGeom>
        </p:spPr>
      </p:pic>
    </p:spTree>
    <p:extLst>
      <p:ext uri="{BB962C8B-B14F-4D97-AF65-F5344CB8AC3E}">
        <p14:creationId xmlns:p14="http://schemas.microsoft.com/office/powerpoint/2010/main" val="3877511360"/>
      </p:ext>
    </p:extLst>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3"/>
            <a:ext cx="8229600" cy="533397"/>
          </a:xfrm>
        </p:spPr>
        <p:style>
          <a:lnRef idx="2">
            <a:schemeClr val="accent2">
              <a:shade val="50000"/>
            </a:schemeClr>
          </a:lnRef>
          <a:fillRef idx="1">
            <a:schemeClr val="accent2"/>
          </a:fillRef>
          <a:effectRef idx="0">
            <a:schemeClr val="accent2"/>
          </a:effectRef>
          <a:fontRef idx="minor">
            <a:schemeClr val="lt1"/>
          </a:fontRef>
        </p:style>
        <p:txBody>
          <a:bodyPr/>
          <a:lstStyle/>
          <a:p>
            <a:pPr marL="0" lvl="0" indent="0">
              <a:buNone/>
            </a:pPr>
            <a:r>
              <a:rPr lang="es-EC" dirty="0"/>
              <a:t>Dispensador de botellas </a:t>
            </a:r>
          </a:p>
          <a:p>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23</a:t>
            </a:fld>
            <a:endParaRPr lang="es-ES"/>
          </a:p>
        </p:txBody>
      </p:sp>
      <p:sp>
        <p:nvSpPr>
          <p:cNvPr id="8" name="Título 7"/>
          <p:cNvSpPr>
            <a:spLocks noGrp="1"/>
          </p:cNvSpPr>
          <p:nvPr>
            <p:ph type="title"/>
          </p:nvPr>
        </p:nvSpPr>
        <p:spPr/>
        <p:txBody>
          <a:bodyPr/>
          <a:lstStyle/>
          <a:p>
            <a:endParaRPr lang="es-EC"/>
          </a:p>
        </p:txBody>
      </p:sp>
      <p:pic>
        <p:nvPicPr>
          <p:cNvPr id="10" name="Imagen 9"/>
          <p:cNvPicPr/>
          <p:nvPr/>
        </p:nvPicPr>
        <p:blipFill>
          <a:blip r:embed="rId2"/>
          <a:stretch>
            <a:fillRect/>
          </a:stretch>
        </p:blipFill>
        <p:spPr>
          <a:xfrm>
            <a:off x="2819400" y="2379662"/>
            <a:ext cx="2579370" cy="2573338"/>
          </a:xfrm>
          <a:prstGeom prst="rect">
            <a:avLst/>
          </a:prstGeom>
        </p:spPr>
      </p:pic>
    </p:spTree>
    <p:extLst>
      <p:ext uri="{BB962C8B-B14F-4D97-AF65-F5344CB8AC3E}">
        <p14:creationId xmlns:p14="http://schemas.microsoft.com/office/powerpoint/2010/main" val="1443191646"/>
      </p:ext>
    </p:extLst>
  </p:cSld>
  <p:clrMapOvr>
    <a:masterClrMapping/>
  </p:clrMapOvr>
  <p:transition spd="med">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3"/>
            <a:ext cx="8229600" cy="533397"/>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buNone/>
            </a:pPr>
            <a:r>
              <a:rPr lang="es-EC" dirty="0"/>
              <a:t>Banda transportadora principal</a:t>
            </a:r>
          </a:p>
          <a:p>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24</a:t>
            </a:fld>
            <a:endParaRPr lang="es-ES"/>
          </a:p>
        </p:txBody>
      </p:sp>
      <p:sp>
        <p:nvSpPr>
          <p:cNvPr id="8" name="Título 7"/>
          <p:cNvSpPr>
            <a:spLocks noGrp="1"/>
          </p:cNvSpPr>
          <p:nvPr>
            <p:ph type="title"/>
          </p:nvPr>
        </p:nvSpPr>
        <p:spPr/>
        <p:txBody>
          <a:bodyPr/>
          <a:lstStyle/>
          <a:p>
            <a:endParaRPr lang="es-EC"/>
          </a:p>
        </p:txBody>
      </p:sp>
      <p:pic>
        <p:nvPicPr>
          <p:cNvPr id="9" name="Imagen 8"/>
          <p:cNvPicPr/>
          <p:nvPr/>
        </p:nvPicPr>
        <p:blipFill>
          <a:blip r:embed="rId2"/>
          <a:stretch>
            <a:fillRect/>
          </a:stretch>
        </p:blipFill>
        <p:spPr>
          <a:xfrm>
            <a:off x="1097915" y="2449416"/>
            <a:ext cx="6948170" cy="3542354"/>
          </a:xfrm>
          <a:prstGeom prst="rect">
            <a:avLst/>
          </a:prstGeom>
        </p:spPr>
      </p:pic>
    </p:spTree>
    <p:extLst>
      <p:ext uri="{BB962C8B-B14F-4D97-AF65-F5344CB8AC3E}">
        <p14:creationId xmlns:p14="http://schemas.microsoft.com/office/powerpoint/2010/main" val="90999156"/>
      </p:ext>
    </p:extLst>
  </p:cSld>
  <p:clrMapOvr>
    <a:masterClrMapping/>
  </p:clrMapOvr>
  <p:transition spd="med">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3"/>
            <a:ext cx="8229600" cy="533397"/>
          </a:xfrm>
        </p:spPr>
        <p:style>
          <a:lnRef idx="2">
            <a:schemeClr val="accent2">
              <a:shade val="50000"/>
            </a:schemeClr>
          </a:lnRef>
          <a:fillRef idx="1">
            <a:schemeClr val="accent2"/>
          </a:fillRef>
          <a:effectRef idx="0">
            <a:schemeClr val="accent2"/>
          </a:effectRef>
          <a:fontRef idx="minor">
            <a:schemeClr val="lt1"/>
          </a:fontRef>
        </p:style>
        <p:txBody>
          <a:bodyPr/>
          <a:lstStyle/>
          <a:p>
            <a:pPr marL="0" lvl="0" indent="0">
              <a:buNone/>
            </a:pPr>
            <a:r>
              <a:rPr lang="es-EC" dirty="0"/>
              <a:t>Control </a:t>
            </a:r>
          </a:p>
          <a:p>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25</a:t>
            </a:fld>
            <a:endParaRPr lang="es-ES"/>
          </a:p>
        </p:txBody>
      </p:sp>
      <p:sp>
        <p:nvSpPr>
          <p:cNvPr id="8" name="Título 7"/>
          <p:cNvSpPr>
            <a:spLocks noGrp="1"/>
          </p:cNvSpPr>
          <p:nvPr>
            <p:ph type="title"/>
          </p:nvPr>
        </p:nvSpPr>
        <p:spPr/>
        <p:txBody>
          <a:bodyPr/>
          <a:lstStyle/>
          <a:p>
            <a:endParaRPr lang="es-EC"/>
          </a:p>
        </p:txBody>
      </p:sp>
      <p:pic>
        <p:nvPicPr>
          <p:cNvPr id="10" name="Imagen 9"/>
          <p:cNvPicPr/>
          <p:nvPr/>
        </p:nvPicPr>
        <p:blipFill>
          <a:blip r:embed="rId2"/>
          <a:stretch>
            <a:fillRect/>
          </a:stretch>
        </p:blipFill>
        <p:spPr>
          <a:xfrm>
            <a:off x="2362200" y="2514600"/>
            <a:ext cx="4191000" cy="2895600"/>
          </a:xfrm>
          <a:prstGeom prst="rect">
            <a:avLst/>
          </a:prstGeom>
        </p:spPr>
      </p:pic>
    </p:spTree>
    <p:extLst>
      <p:ext uri="{BB962C8B-B14F-4D97-AF65-F5344CB8AC3E}">
        <p14:creationId xmlns:p14="http://schemas.microsoft.com/office/powerpoint/2010/main" val="1566627876"/>
      </p:ext>
    </p:extLst>
  </p:cSld>
  <p:clrMapOvr>
    <a:masterClrMapping/>
  </p:clrMapOvr>
  <p:transition spd="med">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3"/>
            <a:ext cx="8229600" cy="533397"/>
          </a:xfrm>
        </p:spPr>
        <p:style>
          <a:lnRef idx="2">
            <a:schemeClr val="accent2">
              <a:shade val="50000"/>
            </a:schemeClr>
          </a:lnRef>
          <a:fillRef idx="1">
            <a:schemeClr val="accent2"/>
          </a:fillRef>
          <a:effectRef idx="0">
            <a:schemeClr val="accent2"/>
          </a:effectRef>
          <a:fontRef idx="minor">
            <a:schemeClr val="lt1"/>
          </a:fontRef>
        </p:style>
        <p:txBody>
          <a:bodyPr/>
          <a:lstStyle/>
          <a:p>
            <a:pPr marL="0" lvl="0" indent="0">
              <a:buNone/>
            </a:pPr>
            <a:r>
              <a:rPr lang="es-EC" dirty="0"/>
              <a:t>Control </a:t>
            </a:r>
          </a:p>
          <a:p>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26</a:t>
            </a:fld>
            <a:endParaRPr lang="es-ES"/>
          </a:p>
        </p:txBody>
      </p:sp>
      <p:sp>
        <p:nvSpPr>
          <p:cNvPr id="8" name="Título 7"/>
          <p:cNvSpPr>
            <a:spLocks noGrp="1"/>
          </p:cNvSpPr>
          <p:nvPr>
            <p:ph type="title"/>
          </p:nvPr>
        </p:nvSpPr>
        <p:spPr/>
        <p:txBody>
          <a:bodyPr/>
          <a:lstStyle/>
          <a:p>
            <a:endParaRPr lang="es-EC"/>
          </a:p>
        </p:txBody>
      </p:sp>
      <p:pic>
        <p:nvPicPr>
          <p:cNvPr id="10" name="Imagen 9"/>
          <p:cNvPicPr/>
          <p:nvPr/>
        </p:nvPicPr>
        <p:blipFill>
          <a:blip r:embed="rId2"/>
          <a:stretch>
            <a:fillRect/>
          </a:stretch>
        </p:blipFill>
        <p:spPr>
          <a:xfrm>
            <a:off x="2362200" y="2514600"/>
            <a:ext cx="4191000" cy="2895600"/>
          </a:xfrm>
          <a:prstGeom prst="rect">
            <a:avLst/>
          </a:prstGeom>
        </p:spPr>
      </p:pic>
    </p:spTree>
    <p:extLst>
      <p:ext uri="{BB962C8B-B14F-4D97-AF65-F5344CB8AC3E}">
        <p14:creationId xmlns:p14="http://schemas.microsoft.com/office/powerpoint/2010/main" val="2415726044"/>
      </p:ext>
    </p:extLst>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err="1"/>
              <a:t>Diagrama</a:t>
            </a:r>
            <a:r>
              <a:rPr lang="en-US" b="1" dirty="0"/>
              <a:t> de </a:t>
            </a:r>
            <a:r>
              <a:rPr lang="en-US" b="1" dirty="0" err="1"/>
              <a:t>Potencia</a:t>
            </a:r>
            <a:r>
              <a:rPr lang="en-US" b="1" dirty="0"/>
              <a:t> </a:t>
            </a:r>
            <a:r>
              <a:rPr lang="es-EC" b="1" dirty="0"/>
              <a:t/>
            </a:r>
            <a:br>
              <a:rPr lang="es-EC" b="1" dirty="0"/>
            </a:br>
            <a:endParaRPr lang="es-EC" dirty="0"/>
          </a:p>
        </p:txBody>
      </p:sp>
      <p:sp>
        <p:nvSpPr>
          <p:cNvPr id="3" name="Marcador de contenido 2"/>
          <p:cNvSpPr>
            <a:spLocks noGrp="1"/>
          </p:cNvSpPr>
          <p:nvPr>
            <p:ph idx="1"/>
          </p:nvPr>
        </p:nvSpPr>
        <p:spPr/>
        <p:txBody>
          <a:bodyPr>
            <a:normAutofit fontScale="92500" lnSpcReduction="20000"/>
          </a:bodyPr>
          <a:lstStyle/>
          <a:p>
            <a:pPr lvl="0"/>
            <a:r>
              <a:rPr lang="es-EC" dirty="0"/>
              <a:t>Disyuntores trifásicos para la protección de todo el sistema de potencia.</a:t>
            </a:r>
          </a:p>
          <a:p>
            <a:pPr lvl="0"/>
            <a:r>
              <a:rPr lang="es-EC" dirty="0"/>
              <a:t>Guarda motor para proteger los motores de algún cambio brusco de corriente.</a:t>
            </a:r>
          </a:p>
          <a:p>
            <a:pPr lvl="0"/>
            <a:r>
              <a:rPr lang="es-EC" dirty="0"/>
              <a:t>Tres </a:t>
            </a:r>
            <a:r>
              <a:rPr lang="es-EC" dirty="0" err="1"/>
              <a:t>motorreductores</a:t>
            </a:r>
            <a:r>
              <a:rPr lang="es-EC" dirty="0"/>
              <a:t> trifásicos los mismo que van a controlar las bandas transportadoras y la mesa de pulmón.</a:t>
            </a:r>
          </a:p>
          <a:p>
            <a:pPr lvl="0"/>
            <a:r>
              <a:rPr lang="es-EC" dirty="0"/>
              <a:t>Contactos de abiertos de </a:t>
            </a:r>
            <a:r>
              <a:rPr lang="es-EC" dirty="0" err="1"/>
              <a:t>contactores</a:t>
            </a:r>
            <a:r>
              <a:rPr lang="es-EC" dirty="0"/>
              <a:t> para poder energizar los variadores de frecuencia.</a:t>
            </a:r>
          </a:p>
          <a:p>
            <a:pPr lvl="0"/>
            <a:r>
              <a:rPr lang="es-EC" dirty="0"/>
              <a:t>Variadores de frecuencia para poder controlar la velocidad de las bandas transportadoras y la mesa de pulmón.</a:t>
            </a:r>
          </a:p>
          <a:p>
            <a:pPr lvl="0"/>
            <a:r>
              <a:rPr lang="es-EC" dirty="0"/>
              <a:t>Alimentación trifásica para los tres </a:t>
            </a:r>
            <a:r>
              <a:rPr lang="es-EC" dirty="0" err="1"/>
              <a:t>motorreductores</a:t>
            </a:r>
            <a:r>
              <a:rPr lang="es-EC" dirty="0"/>
              <a:t> y una alimentación monofásica para el motor de la tapadora.</a:t>
            </a:r>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27</a:t>
            </a:fld>
            <a:endParaRPr lang="es-ES"/>
          </a:p>
        </p:txBody>
      </p:sp>
    </p:spTree>
    <p:extLst>
      <p:ext uri="{BB962C8B-B14F-4D97-AF65-F5344CB8AC3E}">
        <p14:creationId xmlns:p14="http://schemas.microsoft.com/office/powerpoint/2010/main" val="57772393"/>
      </p:ext>
    </p:extLst>
  </p:cSld>
  <p:clrMapOvr>
    <a:masterClrMapping/>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Diagrama de control entradas discretas</a:t>
            </a:r>
            <a:br>
              <a:rPr lang="es-EC" b="1" dirty="0"/>
            </a:br>
            <a:endParaRPr lang="es-EC" dirty="0"/>
          </a:p>
        </p:txBody>
      </p:sp>
      <p:sp>
        <p:nvSpPr>
          <p:cNvPr id="3" name="Marcador de contenido 2"/>
          <p:cNvSpPr>
            <a:spLocks noGrp="1"/>
          </p:cNvSpPr>
          <p:nvPr>
            <p:ph idx="1"/>
          </p:nvPr>
        </p:nvSpPr>
        <p:spPr/>
        <p:txBody>
          <a:bodyPr/>
          <a:lstStyle/>
          <a:p>
            <a:r>
              <a:rPr lang="es-EC" dirty="0"/>
              <a:t>Para realizar la conexión de las entradas con el PLC se debe especificar los tipos de sensores que se van a utilizar para el control del proceso, y de la misma forma especificar el tipo de pulsadores o interruptores que se van a utilizar, de esta forma tener en cuenta el número de entradas y poder escoger el módulo adecuado.</a:t>
            </a:r>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28</a:t>
            </a:fld>
            <a:endParaRPr lang="es-ES"/>
          </a:p>
        </p:txBody>
      </p:sp>
    </p:spTree>
    <p:extLst>
      <p:ext uri="{BB962C8B-B14F-4D97-AF65-F5344CB8AC3E}">
        <p14:creationId xmlns:p14="http://schemas.microsoft.com/office/powerpoint/2010/main" val="167227823"/>
      </p:ext>
    </p:extLst>
  </p:cSld>
  <p:clrMapOvr>
    <a:masterClrMapping/>
  </p:clrMapOvr>
  <p:transition spd="med">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Diagrama de control salidas discretas </a:t>
            </a:r>
            <a:br>
              <a:rPr lang="es-EC" b="1" dirty="0"/>
            </a:b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59015977"/>
              </p:ext>
            </p:extLst>
          </p:nvPr>
        </p:nvGraphicFramePr>
        <p:xfrm>
          <a:off x="762001" y="1523999"/>
          <a:ext cx="6792594" cy="3254412"/>
        </p:xfrm>
        <a:graphic>
          <a:graphicData uri="http://schemas.openxmlformats.org/drawingml/2006/table">
            <a:tbl>
              <a:tblPr firstRow="1" firstCol="1" bandRow="1">
                <a:tableStyleId>{5C22544A-7EE6-4342-B048-85BDC9FD1C3A}</a:tableStyleId>
              </a:tblPr>
              <a:tblGrid>
                <a:gridCol w="2486665"/>
                <a:gridCol w="2271911"/>
                <a:gridCol w="2034018"/>
              </a:tblGrid>
              <a:tr h="464916">
                <a:tc>
                  <a:txBody>
                    <a:bodyPr/>
                    <a:lstStyle/>
                    <a:p>
                      <a:pPr indent="180340" algn="ctr">
                        <a:lnSpc>
                          <a:spcPct val="200000"/>
                        </a:lnSpc>
                        <a:spcAft>
                          <a:spcPts val="0"/>
                        </a:spcAft>
                      </a:pPr>
                      <a:r>
                        <a:rPr lang="es-ES_tradnl" sz="1200">
                          <a:effectLst/>
                        </a:rPr>
                        <a:t>Dispositivo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Número de salidas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Activación </a:t>
                      </a:r>
                      <a:endParaRPr lang="es-EC" sz="1200">
                        <a:effectLst/>
                        <a:latin typeface="Times New Roman" panose="02020603050405020304" pitchFamily="18" charset="0"/>
                        <a:ea typeface="Calibri" panose="020F0502020204030204" pitchFamily="34" charset="0"/>
                      </a:endParaRPr>
                    </a:p>
                  </a:txBody>
                  <a:tcPr marL="68580" marR="68580" marT="0" marB="0"/>
                </a:tc>
              </a:tr>
              <a:tr h="464916">
                <a:tc>
                  <a:txBody>
                    <a:bodyPr/>
                    <a:lstStyle/>
                    <a:p>
                      <a:pPr indent="180340" algn="l">
                        <a:lnSpc>
                          <a:spcPct val="200000"/>
                        </a:lnSpc>
                        <a:spcAft>
                          <a:spcPts val="0"/>
                        </a:spcAft>
                      </a:pPr>
                      <a:r>
                        <a:rPr lang="es-ES_tradnl" sz="1200">
                          <a:effectLst/>
                        </a:rPr>
                        <a:t>Electroválvulas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15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24 V DC</a:t>
                      </a:r>
                      <a:endParaRPr lang="es-EC" sz="1200">
                        <a:effectLst/>
                        <a:latin typeface="Times New Roman" panose="02020603050405020304" pitchFamily="18" charset="0"/>
                        <a:ea typeface="Calibri" panose="020F0502020204030204" pitchFamily="34" charset="0"/>
                      </a:endParaRPr>
                    </a:p>
                  </a:txBody>
                  <a:tcPr marL="68580" marR="68580" marT="0" marB="0"/>
                </a:tc>
              </a:tr>
              <a:tr h="464916">
                <a:tc>
                  <a:txBody>
                    <a:bodyPr/>
                    <a:lstStyle/>
                    <a:p>
                      <a:pPr indent="180340" algn="l">
                        <a:lnSpc>
                          <a:spcPct val="200000"/>
                        </a:lnSpc>
                        <a:spcAft>
                          <a:spcPts val="0"/>
                        </a:spcAft>
                      </a:pPr>
                      <a:r>
                        <a:rPr lang="es-ES_tradnl" sz="1200">
                          <a:effectLst/>
                        </a:rPr>
                        <a:t>Contactores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24 V DC</a:t>
                      </a:r>
                      <a:endParaRPr lang="es-EC" sz="1200">
                        <a:effectLst/>
                        <a:latin typeface="Times New Roman" panose="02020603050405020304" pitchFamily="18" charset="0"/>
                        <a:ea typeface="Calibri" panose="020F0502020204030204" pitchFamily="34" charset="0"/>
                      </a:endParaRPr>
                    </a:p>
                  </a:txBody>
                  <a:tcPr marL="68580" marR="68580" marT="0" marB="0"/>
                </a:tc>
              </a:tr>
              <a:tr h="464916">
                <a:tc>
                  <a:txBody>
                    <a:bodyPr/>
                    <a:lstStyle/>
                    <a:p>
                      <a:pPr indent="180340" algn="l">
                        <a:lnSpc>
                          <a:spcPct val="200000"/>
                        </a:lnSpc>
                        <a:spcAft>
                          <a:spcPts val="0"/>
                        </a:spcAft>
                      </a:pPr>
                      <a:r>
                        <a:rPr lang="es-ES_tradnl" sz="1200">
                          <a:effectLst/>
                        </a:rPr>
                        <a:t>Relé</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24 V DC</a:t>
                      </a:r>
                      <a:endParaRPr lang="es-EC" sz="1200">
                        <a:effectLst/>
                        <a:latin typeface="Times New Roman" panose="02020603050405020304" pitchFamily="18" charset="0"/>
                        <a:ea typeface="Calibri" panose="020F0502020204030204" pitchFamily="34" charset="0"/>
                      </a:endParaRPr>
                    </a:p>
                  </a:txBody>
                  <a:tcPr marL="68580" marR="68580" marT="0" marB="0"/>
                </a:tc>
              </a:tr>
              <a:tr h="464916">
                <a:tc>
                  <a:txBody>
                    <a:bodyPr/>
                    <a:lstStyle/>
                    <a:p>
                      <a:pPr indent="180340" algn="l">
                        <a:lnSpc>
                          <a:spcPct val="200000"/>
                        </a:lnSpc>
                        <a:spcAft>
                          <a:spcPts val="0"/>
                        </a:spcAft>
                      </a:pPr>
                      <a:r>
                        <a:rPr lang="es-ES_tradnl" sz="1200">
                          <a:effectLst/>
                        </a:rPr>
                        <a:t>Balizas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24 V DC</a:t>
                      </a:r>
                      <a:endParaRPr lang="es-EC" sz="1200">
                        <a:effectLst/>
                        <a:latin typeface="Times New Roman" panose="02020603050405020304" pitchFamily="18" charset="0"/>
                        <a:ea typeface="Calibri" panose="020F0502020204030204" pitchFamily="34" charset="0"/>
                      </a:endParaRPr>
                    </a:p>
                  </a:txBody>
                  <a:tcPr marL="68580" marR="68580" marT="0" marB="0"/>
                </a:tc>
              </a:tr>
              <a:tr h="464916">
                <a:tc>
                  <a:txBody>
                    <a:bodyPr/>
                    <a:lstStyle/>
                    <a:p>
                      <a:pPr indent="180340" algn="l">
                        <a:lnSpc>
                          <a:spcPct val="200000"/>
                        </a:lnSpc>
                        <a:spcAft>
                          <a:spcPts val="0"/>
                        </a:spcAft>
                      </a:pPr>
                      <a:r>
                        <a:rPr lang="es-ES_tradnl" sz="1200">
                          <a:effectLst/>
                        </a:rPr>
                        <a:t>Variador de frecuencia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24 V DC</a:t>
                      </a:r>
                      <a:endParaRPr lang="es-EC" sz="1200">
                        <a:effectLst/>
                        <a:latin typeface="Times New Roman" panose="02020603050405020304" pitchFamily="18" charset="0"/>
                        <a:ea typeface="Calibri" panose="020F0502020204030204" pitchFamily="34" charset="0"/>
                      </a:endParaRPr>
                    </a:p>
                  </a:txBody>
                  <a:tcPr marL="68580" marR="68580" marT="0" marB="0"/>
                </a:tc>
              </a:tr>
              <a:tr h="464916">
                <a:tc>
                  <a:txBody>
                    <a:bodyPr/>
                    <a:lstStyle/>
                    <a:p>
                      <a:pPr indent="180340" algn="l">
                        <a:lnSpc>
                          <a:spcPct val="200000"/>
                        </a:lnSpc>
                        <a:spcAft>
                          <a:spcPts val="0"/>
                        </a:spcAft>
                      </a:pPr>
                      <a:r>
                        <a:rPr lang="es-ES_tradnl" sz="1200">
                          <a:effectLst/>
                        </a:rPr>
                        <a:t>Total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24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dirty="0">
                          <a:effectLst/>
                        </a:rPr>
                        <a:t> </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29</a:t>
            </a:fld>
            <a:endParaRPr lang="es-ES"/>
          </a:p>
        </p:txBody>
      </p:sp>
    </p:spTree>
    <p:extLst>
      <p:ext uri="{BB962C8B-B14F-4D97-AF65-F5344CB8AC3E}">
        <p14:creationId xmlns:p14="http://schemas.microsoft.com/office/powerpoint/2010/main" val="642191576"/>
      </p:ext>
    </p:extLst>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s-EC" dirty="0"/>
          </a:p>
        </p:txBody>
      </p:sp>
      <p:sp>
        <p:nvSpPr>
          <p:cNvPr id="3" name="Marcador de contenido 2"/>
          <p:cNvSpPr>
            <a:spLocks noGrp="1"/>
          </p:cNvSpPr>
          <p:nvPr>
            <p:ph idx="1"/>
          </p:nvPr>
        </p:nvSpPr>
        <p:spPr>
          <a:xfrm>
            <a:off x="457200" y="1600203"/>
            <a:ext cx="8229600" cy="1219197"/>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r>
              <a:rPr lang="es-ES_tradnl" dirty="0"/>
              <a:t>El laboratorio farmacéutico LAMOSAN cuenta con la máquina que llena y tapa los medicamentos líquidos, pero es una máquina que tiene tecnología  antigua ,no es fácil armar y no tiene una producción rápida, pero gracias a los mantenimientos que se la realiza puede cumplir con los pedidos de producción.</a:t>
            </a:r>
            <a:endParaRPr lang="es-EC" dirty="0"/>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3</a:t>
            </a:fld>
            <a:endParaRPr lang="es-ES"/>
          </a:p>
        </p:txBody>
      </p:sp>
      <p:sp>
        <p:nvSpPr>
          <p:cNvPr id="7" name="Marcador de contenido 2"/>
          <p:cNvSpPr txBox="1">
            <a:spLocks/>
          </p:cNvSpPr>
          <p:nvPr/>
        </p:nvSpPr>
        <p:spPr>
          <a:xfrm>
            <a:off x="457200" y="3013840"/>
            <a:ext cx="8229600" cy="643759"/>
          </a:xfrm>
          <a:prstGeom prst="rect">
            <a:avLst/>
          </a:prstGeom>
        </p:spPr>
        <p:style>
          <a:lnRef idx="2">
            <a:schemeClr val="accent2"/>
          </a:lnRef>
          <a:fillRef idx="1">
            <a:schemeClr val="lt1"/>
          </a:fillRef>
          <a:effectRef idx="0">
            <a:schemeClr val="accent2"/>
          </a:effectRef>
          <a:fontRef idx="minor">
            <a:schemeClr val="dk1"/>
          </a:fontRef>
        </p:style>
        <p:txBody>
          <a:bodyPr vert="horz" lIns="77925" tIns="38963" rIns="77925" bIns="38963" rtlCol="0">
            <a:normAutofit fontScale="77500" lnSpcReduction="20000"/>
          </a:bodyPr>
          <a:lstStyle>
            <a:lvl1pPr marL="292219" indent="-292219" algn="l" defTabSz="779252" rtl="0" eaLnBrk="1" latinLnBrk="0" hangingPunct="1">
              <a:spcBef>
                <a:spcPct val="20000"/>
              </a:spcBef>
              <a:buFont typeface="Arial" panose="020B0604020202020204" pitchFamily="34" charset="0"/>
              <a:buChar char="•"/>
              <a:defRPr sz="2700" kern="1200">
                <a:solidFill>
                  <a:schemeClr val="dk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9pPr>
          </a:lstStyle>
          <a:p>
            <a:pPr marL="0" indent="0">
              <a:buNone/>
            </a:pPr>
            <a:r>
              <a:rPr lang="es-ES_tradnl" dirty="0"/>
              <a:t>En el proceso de llenado y tapado existe muchos tiempos muertos debido a algunos parámetros de la máquina entre los cuales se tiene:</a:t>
            </a:r>
            <a:endParaRPr lang="es-EC" dirty="0"/>
          </a:p>
          <a:p>
            <a:pPr marL="0" indent="0">
              <a:buFont typeface="Arial" panose="020B0604020202020204" pitchFamily="34" charset="0"/>
              <a:buNone/>
            </a:pPr>
            <a:endParaRPr lang="es-EC" dirty="0"/>
          </a:p>
        </p:txBody>
      </p:sp>
      <p:sp>
        <p:nvSpPr>
          <p:cNvPr id="8" name="Marcador de contenido 2"/>
          <p:cNvSpPr txBox="1">
            <a:spLocks/>
          </p:cNvSpPr>
          <p:nvPr/>
        </p:nvSpPr>
        <p:spPr>
          <a:xfrm>
            <a:off x="457200" y="3852039"/>
            <a:ext cx="8229600" cy="1219197"/>
          </a:xfrm>
          <a:prstGeom prst="rect">
            <a:avLst/>
          </a:prstGeom>
        </p:spPr>
        <p:style>
          <a:lnRef idx="2">
            <a:schemeClr val="accent2"/>
          </a:lnRef>
          <a:fillRef idx="1">
            <a:schemeClr val="lt1"/>
          </a:fillRef>
          <a:effectRef idx="0">
            <a:schemeClr val="accent2"/>
          </a:effectRef>
          <a:fontRef idx="minor">
            <a:schemeClr val="dk1"/>
          </a:fontRef>
        </p:style>
        <p:txBody>
          <a:bodyPr vert="horz" lIns="77925" tIns="38963" rIns="77925" bIns="38963" rtlCol="0">
            <a:normAutofit fontScale="85000" lnSpcReduction="20000"/>
          </a:bodyPr>
          <a:lstStyle>
            <a:lvl1pPr marL="292219" indent="-292219" algn="l" defTabSz="779252" rtl="0" eaLnBrk="1" latinLnBrk="0" hangingPunct="1">
              <a:spcBef>
                <a:spcPct val="20000"/>
              </a:spcBef>
              <a:buFont typeface="Arial" panose="020B0604020202020204" pitchFamily="34" charset="0"/>
              <a:buChar char="•"/>
              <a:defRPr sz="2700" kern="1200">
                <a:solidFill>
                  <a:schemeClr val="dk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9pPr>
          </a:lstStyle>
          <a:p>
            <a:pPr marL="0" indent="0">
              <a:buNone/>
            </a:pPr>
            <a:r>
              <a:rPr lang="es-ES_tradnl"/>
              <a:t>Para seleccionar la cantidad de líquido que se va a llenar, se lo hace de forma manual con una palanca, y para dejar calibrado es necesario realizar algunas pruebas, lo cual representa demasiado tiempo solo en calibrar la cantidad de líquido a llenar</a:t>
            </a:r>
            <a:endParaRPr lang="es-EC" dirty="0"/>
          </a:p>
        </p:txBody>
      </p:sp>
    </p:spTree>
    <p:extLst>
      <p:ext uri="{BB962C8B-B14F-4D97-AF65-F5344CB8AC3E}">
        <p14:creationId xmlns:p14="http://schemas.microsoft.com/office/powerpoint/2010/main" val="2546972638"/>
      </p:ext>
    </p:extLst>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Diagrama de control salida analógica</a:t>
            </a:r>
            <a:br>
              <a:rPr lang="es-EC" b="1" dirty="0"/>
            </a:br>
            <a:endParaRPr lang="es-EC" dirty="0"/>
          </a:p>
        </p:txBody>
      </p:sp>
      <p:sp>
        <p:nvSpPr>
          <p:cNvPr id="3" name="Marcador de contenido 2"/>
          <p:cNvSpPr>
            <a:spLocks noGrp="1"/>
          </p:cNvSpPr>
          <p:nvPr>
            <p:ph idx="1"/>
          </p:nvPr>
        </p:nvSpPr>
        <p:spPr/>
        <p:txBody>
          <a:bodyPr/>
          <a:lstStyle/>
          <a:p>
            <a:r>
              <a:rPr lang="es-EC" dirty="0"/>
              <a:t>Se realiza la conexión de una válvula proporcional que funciona dependiendo de la corriente que se administre, para este caso la corriente va a variar de 4 a 20 </a:t>
            </a:r>
            <a:r>
              <a:rPr lang="es-EC" dirty="0" err="1"/>
              <a:t>mA</a:t>
            </a:r>
            <a:r>
              <a:rPr lang="es-EC" dirty="0"/>
              <a:t>, donde se controlará de altura de la estructura que tiene las válvulas </a:t>
            </a:r>
            <a:r>
              <a:rPr lang="es-EC" dirty="0" err="1"/>
              <a:t>overflow</a:t>
            </a:r>
            <a:r>
              <a:rPr lang="es-EC" dirty="0"/>
              <a:t>, todo esto dependerá si la presentación es de 60, 120 o 240 ml. </a:t>
            </a:r>
          </a:p>
          <a:p>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30</a:t>
            </a:fld>
            <a:endParaRPr lang="es-ES"/>
          </a:p>
        </p:txBody>
      </p:sp>
    </p:spTree>
    <p:extLst>
      <p:ext uri="{BB962C8B-B14F-4D97-AF65-F5344CB8AC3E}">
        <p14:creationId xmlns:p14="http://schemas.microsoft.com/office/powerpoint/2010/main" val="2945799320"/>
      </p:ext>
    </p:extLst>
  </p:cSld>
  <p:clrMapOvr>
    <a:masterClrMapping/>
  </p:clrMapOvr>
  <p:transition spd="med">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Diagrama de control controlador de nivel</a:t>
            </a:r>
            <a:br>
              <a:rPr lang="es-EC" b="1" dirty="0"/>
            </a:br>
            <a:endParaRPr lang="es-EC" dirty="0"/>
          </a:p>
        </p:txBody>
      </p:sp>
      <p:sp>
        <p:nvSpPr>
          <p:cNvPr id="3" name="Marcador de contenido 2"/>
          <p:cNvSpPr>
            <a:spLocks noGrp="1"/>
          </p:cNvSpPr>
          <p:nvPr>
            <p:ph idx="1"/>
          </p:nvPr>
        </p:nvSpPr>
        <p:spPr/>
        <p:txBody>
          <a:bodyPr/>
          <a:lstStyle/>
          <a:p>
            <a:pPr lvl="0"/>
            <a:r>
              <a:rPr lang="es-EC" dirty="0"/>
              <a:t>Sensores tipo flotador, que serán colocados dentro del tanque, informando si el nivel del jarabe está bajo o alto.</a:t>
            </a:r>
          </a:p>
          <a:p>
            <a:pPr lvl="0"/>
            <a:r>
              <a:rPr lang="es-EC" dirty="0"/>
              <a:t>Controlador de nivel, recibe las señales de los sensores tipo flotador y dependiendo la señal, el controlador permite la apertura de una válvula o el cierre de la misma. </a:t>
            </a:r>
          </a:p>
          <a:p>
            <a:r>
              <a:rPr lang="es-ES_tradnl" dirty="0"/>
              <a:t>Válvula de solenoide que permite el paso del jarabe.</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31</a:t>
            </a:fld>
            <a:endParaRPr lang="es-ES"/>
          </a:p>
        </p:txBody>
      </p:sp>
    </p:spTree>
    <p:extLst>
      <p:ext uri="{BB962C8B-B14F-4D97-AF65-F5344CB8AC3E}">
        <p14:creationId xmlns:p14="http://schemas.microsoft.com/office/powerpoint/2010/main" val="2314507501"/>
      </p:ext>
    </p:extLst>
  </p:cSld>
  <p:clrMapOvr>
    <a:masterClrMapping/>
  </p:clrMapOvr>
  <p:transition spd="med">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Diagrama de control variadores de frecuencia </a:t>
            </a:r>
            <a:br>
              <a:rPr lang="es-EC" b="1" dirty="0"/>
            </a:br>
            <a:endParaRPr lang="es-EC" dirty="0"/>
          </a:p>
        </p:txBody>
      </p:sp>
      <p:sp>
        <p:nvSpPr>
          <p:cNvPr id="3" name="Marcador de contenido 2"/>
          <p:cNvSpPr>
            <a:spLocks noGrp="1"/>
          </p:cNvSpPr>
          <p:nvPr>
            <p:ph idx="1"/>
          </p:nvPr>
        </p:nvSpPr>
        <p:spPr/>
        <p:txBody>
          <a:bodyPr/>
          <a:lstStyle/>
          <a:p>
            <a:r>
              <a:rPr lang="es-EC" dirty="0"/>
              <a:t>Por lo tanto cuando las salidas del PLC entreguen 24 V DC equivale a 1 lógico y si entrega 0 V DC equivale a un 0 lógico. Los variadores de frecuencia que se van a utilizar tienen 4 entradas digitales, las cuales solo se van a utilizar 2, y funcionan como la lógica de la tabla 15. Estas dos entradas serán conectadas a dos salidas digitales del PLC para controlar las tres velocidades requeridas en el proceso.</a:t>
            </a:r>
          </a:p>
          <a:p>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32</a:t>
            </a:fld>
            <a:endParaRPr lang="es-ES"/>
          </a:p>
        </p:txBody>
      </p:sp>
    </p:spTree>
    <p:extLst>
      <p:ext uri="{BB962C8B-B14F-4D97-AF65-F5344CB8AC3E}">
        <p14:creationId xmlns:p14="http://schemas.microsoft.com/office/powerpoint/2010/main" val="4167888214"/>
      </p:ext>
    </p:extLst>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Diagramas Neumáticos</a:t>
            </a:r>
            <a:br>
              <a:rPr lang="es-EC" b="1" dirty="0"/>
            </a:b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697613200"/>
              </p:ext>
            </p:extLst>
          </p:nvPr>
        </p:nvGraphicFramePr>
        <p:xfrm>
          <a:off x="1600200" y="1219198"/>
          <a:ext cx="5061267" cy="3820707"/>
        </p:xfrm>
        <a:graphic>
          <a:graphicData uri="http://schemas.openxmlformats.org/drawingml/2006/table">
            <a:tbl>
              <a:tblPr firstRow="1" firstCol="1" bandRow="1">
                <a:tableStyleId>{5C22544A-7EE6-4342-B048-85BDC9FD1C3A}</a:tableStyleId>
              </a:tblPr>
              <a:tblGrid>
                <a:gridCol w="2644841"/>
                <a:gridCol w="2416426"/>
              </a:tblGrid>
              <a:tr h="424523">
                <a:tc>
                  <a:txBody>
                    <a:bodyPr/>
                    <a:lstStyle/>
                    <a:p>
                      <a:pPr indent="180340" algn="ctr">
                        <a:lnSpc>
                          <a:spcPct val="200000"/>
                        </a:lnSpc>
                        <a:spcAft>
                          <a:spcPts val="0"/>
                        </a:spcAft>
                      </a:pPr>
                      <a:r>
                        <a:rPr lang="es-ES_tradnl" sz="1200">
                          <a:effectLst/>
                        </a:rPr>
                        <a:t>Dispositivo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Cantidad</a:t>
                      </a:r>
                      <a:endParaRPr lang="es-EC" sz="1200">
                        <a:effectLst/>
                        <a:latin typeface="Times New Roman" panose="02020603050405020304" pitchFamily="18" charset="0"/>
                        <a:ea typeface="Calibri" panose="020F0502020204030204" pitchFamily="34" charset="0"/>
                      </a:endParaRPr>
                    </a:p>
                  </a:txBody>
                  <a:tcPr marL="68580" marR="68580" marT="0" marB="0"/>
                </a:tc>
              </a:tr>
              <a:tr h="424523">
                <a:tc>
                  <a:txBody>
                    <a:bodyPr/>
                    <a:lstStyle/>
                    <a:p>
                      <a:pPr indent="180340" algn="l">
                        <a:lnSpc>
                          <a:spcPct val="200000"/>
                        </a:lnSpc>
                        <a:spcAft>
                          <a:spcPts val="0"/>
                        </a:spcAft>
                      </a:pPr>
                      <a:r>
                        <a:rPr lang="es-ES_tradnl" sz="1200">
                          <a:effectLst/>
                        </a:rPr>
                        <a:t>Cilindros simple efecto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8</a:t>
                      </a:r>
                      <a:endParaRPr lang="es-EC" sz="1200">
                        <a:effectLst/>
                        <a:latin typeface="Times New Roman" panose="02020603050405020304" pitchFamily="18" charset="0"/>
                        <a:ea typeface="Calibri" panose="020F0502020204030204" pitchFamily="34" charset="0"/>
                      </a:endParaRPr>
                    </a:p>
                  </a:txBody>
                  <a:tcPr marL="68580" marR="68580" marT="0" marB="0"/>
                </a:tc>
              </a:tr>
              <a:tr h="424523">
                <a:tc>
                  <a:txBody>
                    <a:bodyPr/>
                    <a:lstStyle/>
                    <a:p>
                      <a:pPr indent="180340" algn="l">
                        <a:lnSpc>
                          <a:spcPct val="200000"/>
                        </a:lnSpc>
                        <a:spcAft>
                          <a:spcPts val="0"/>
                        </a:spcAft>
                      </a:pPr>
                      <a:r>
                        <a:rPr lang="es-ES_tradnl" sz="1200">
                          <a:effectLst/>
                        </a:rPr>
                        <a:t>Cilindros doble efecto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2</a:t>
                      </a:r>
                      <a:endParaRPr lang="es-EC" sz="1200">
                        <a:effectLst/>
                        <a:latin typeface="Times New Roman" panose="02020603050405020304" pitchFamily="18" charset="0"/>
                        <a:ea typeface="Calibri" panose="020F0502020204030204" pitchFamily="34" charset="0"/>
                      </a:endParaRPr>
                    </a:p>
                  </a:txBody>
                  <a:tcPr marL="68580" marR="68580" marT="0" marB="0"/>
                </a:tc>
              </a:tr>
              <a:tr h="424523">
                <a:tc>
                  <a:txBody>
                    <a:bodyPr/>
                    <a:lstStyle/>
                    <a:p>
                      <a:pPr indent="180340" algn="l">
                        <a:lnSpc>
                          <a:spcPct val="200000"/>
                        </a:lnSpc>
                        <a:spcAft>
                          <a:spcPts val="0"/>
                        </a:spcAft>
                      </a:pPr>
                      <a:r>
                        <a:rPr lang="es-ES_tradnl" sz="1200">
                          <a:effectLst/>
                        </a:rPr>
                        <a:t>Pinza neumática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r>
              <a:tr h="424523">
                <a:tc>
                  <a:txBody>
                    <a:bodyPr/>
                    <a:lstStyle/>
                    <a:p>
                      <a:pPr indent="180340" algn="l">
                        <a:lnSpc>
                          <a:spcPct val="200000"/>
                        </a:lnSpc>
                        <a:spcAft>
                          <a:spcPts val="0"/>
                        </a:spcAft>
                      </a:pPr>
                      <a:r>
                        <a:rPr lang="es-ES_tradnl" sz="1200">
                          <a:effectLst/>
                        </a:rPr>
                        <a:t>Motor neumático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r>
              <a:tr h="424523">
                <a:tc>
                  <a:txBody>
                    <a:bodyPr/>
                    <a:lstStyle/>
                    <a:p>
                      <a:pPr indent="180340" algn="l">
                        <a:lnSpc>
                          <a:spcPct val="200000"/>
                        </a:lnSpc>
                        <a:spcAft>
                          <a:spcPts val="0"/>
                        </a:spcAft>
                      </a:pPr>
                      <a:r>
                        <a:rPr lang="es-ES_tradnl" sz="1200">
                          <a:effectLst/>
                        </a:rPr>
                        <a:t>Válvulas overflow</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5</a:t>
                      </a:r>
                      <a:endParaRPr lang="es-EC" sz="1200">
                        <a:effectLst/>
                        <a:latin typeface="Times New Roman" panose="02020603050405020304" pitchFamily="18" charset="0"/>
                        <a:ea typeface="Calibri" panose="020F0502020204030204" pitchFamily="34" charset="0"/>
                      </a:endParaRPr>
                    </a:p>
                  </a:txBody>
                  <a:tcPr marL="68580" marR="68580" marT="0" marB="0"/>
                </a:tc>
              </a:tr>
              <a:tr h="424523">
                <a:tc>
                  <a:txBody>
                    <a:bodyPr/>
                    <a:lstStyle/>
                    <a:p>
                      <a:pPr indent="180340" algn="l">
                        <a:lnSpc>
                          <a:spcPct val="200000"/>
                        </a:lnSpc>
                        <a:spcAft>
                          <a:spcPts val="0"/>
                        </a:spcAft>
                      </a:pPr>
                      <a:r>
                        <a:rPr lang="es-ES_tradnl" sz="1200">
                          <a:effectLst/>
                        </a:rPr>
                        <a:t>Válvulas 3</a:t>
                      </a:r>
                      <a:r>
                        <a:rPr lang="en-US" sz="1200">
                          <a:effectLst/>
                        </a:rPr>
                        <a:t>/2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13</a:t>
                      </a:r>
                      <a:endParaRPr lang="es-EC" sz="1200">
                        <a:effectLst/>
                        <a:latin typeface="Times New Roman" panose="02020603050405020304" pitchFamily="18" charset="0"/>
                        <a:ea typeface="Calibri" panose="020F0502020204030204" pitchFamily="34" charset="0"/>
                      </a:endParaRPr>
                    </a:p>
                  </a:txBody>
                  <a:tcPr marL="68580" marR="68580" marT="0" marB="0"/>
                </a:tc>
              </a:tr>
              <a:tr h="424523">
                <a:tc>
                  <a:txBody>
                    <a:bodyPr/>
                    <a:lstStyle/>
                    <a:p>
                      <a:pPr indent="180340" algn="l">
                        <a:lnSpc>
                          <a:spcPct val="200000"/>
                        </a:lnSpc>
                        <a:spcAft>
                          <a:spcPts val="0"/>
                        </a:spcAft>
                      </a:pPr>
                      <a:r>
                        <a:rPr lang="es-ES_tradnl" sz="1200">
                          <a:effectLst/>
                        </a:rPr>
                        <a:t>Válvulas 5/2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2</a:t>
                      </a:r>
                      <a:endParaRPr lang="es-EC" sz="1200">
                        <a:effectLst/>
                        <a:latin typeface="Times New Roman" panose="02020603050405020304" pitchFamily="18" charset="0"/>
                        <a:ea typeface="Calibri" panose="020F0502020204030204" pitchFamily="34" charset="0"/>
                      </a:endParaRPr>
                    </a:p>
                  </a:txBody>
                  <a:tcPr marL="68580" marR="68580" marT="0" marB="0"/>
                </a:tc>
              </a:tr>
              <a:tr h="424523">
                <a:tc>
                  <a:txBody>
                    <a:bodyPr/>
                    <a:lstStyle/>
                    <a:p>
                      <a:pPr indent="180340" algn="l">
                        <a:lnSpc>
                          <a:spcPct val="200000"/>
                        </a:lnSpc>
                        <a:spcAft>
                          <a:spcPts val="0"/>
                        </a:spcAft>
                      </a:pPr>
                      <a:r>
                        <a:rPr lang="es-ES_tradnl" sz="1200">
                          <a:effectLst/>
                        </a:rPr>
                        <a:t>Valvula proporcional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dirty="0">
                          <a:effectLst/>
                        </a:rPr>
                        <a:t>1</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33</a:t>
            </a:fld>
            <a:endParaRPr lang="es-ES"/>
          </a:p>
        </p:txBody>
      </p:sp>
    </p:spTree>
    <p:extLst>
      <p:ext uri="{BB962C8B-B14F-4D97-AF65-F5344CB8AC3E}">
        <p14:creationId xmlns:p14="http://schemas.microsoft.com/office/powerpoint/2010/main" val="817821540"/>
      </p:ext>
    </p:extLst>
  </p:cSld>
  <p:clrMapOvr>
    <a:masterClrMapping/>
  </p:clrMapOvr>
  <p:transition spd="med">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Diagrama del tablero eléctrico </a:t>
            </a:r>
            <a:br>
              <a:rPr lang="es-EC" b="1" dirty="0"/>
            </a:br>
            <a:endParaRPr lang="es-EC" dirty="0"/>
          </a:p>
        </p:txBody>
      </p:sp>
      <p:sp>
        <p:nvSpPr>
          <p:cNvPr id="3" name="Marcador de contenido 2"/>
          <p:cNvSpPr>
            <a:spLocks noGrp="1"/>
          </p:cNvSpPr>
          <p:nvPr>
            <p:ph idx="1"/>
          </p:nvPr>
        </p:nvSpPr>
        <p:spPr>
          <a:xfrm>
            <a:off x="457200" y="1600203"/>
            <a:ext cx="8229600" cy="1676397"/>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s-ES_tradnl" dirty="0"/>
              <a:t>Alimentación y protección: En esta zona se colocó borneras para alimentar al sistema y los dispositivos de protección, los mismos que se encuentran empotrados sobre un riel </a:t>
            </a:r>
            <a:r>
              <a:rPr lang="es-ES_tradnl" dirty="0" err="1"/>
              <a:t>din</a:t>
            </a:r>
            <a:r>
              <a:rPr lang="es-ES_tradnl" dirty="0"/>
              <a:t> </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34</a:t>
            </a:fld>
            <a:endParaRPr lang="es-ES"/>
          </a:p>
        </p:txBody>
      </p:sp>
      <p:pic>
        <p:nvPicPr>
          <p:cNvPr id="7" name="Imagen 6"/>
          <p:cNvPicPr/>
          <p:nvPr/>
        </p:nvPicPr>
        <p:blipFill>
          <a:blip r:embed="rId2"/>
          <a:stretch>
            <a:fillRect/>
          </a:stretch>
        </p:blipFill>
        <p:spPr>
          <a:xfrm>
            <a:off x="1905000" y="3459164"/>
            <a:ext cx="5486399" cy="1905000"/>
          </a:xfrm>
          <a:prstGeom prst="rect">
            <a:avLst/>
          </a:prstGeom>
        </p:spPr>
      </p:pic>
    </p:spTree>
    <p:extLst>
      <p:ext uri="{BB962C8B-B14F-4D97-AF65-F5344CB8AC3E}">
        <p14:creationId xmlns:p14="http://schemas.microsoft.com/office/powerpoint/2010/main" val="1774677684"/>
      </p:ext>
    </p:extLst>
  </p:cSld>
  <p:clrMapOvr>
    <a:masterClrMapping/>
  </p:clrMapOvr>
  <p:transition spd="med">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Diagrama del tablero eléctrico </a:t>
            </a:r>
            <a:br>
              <a:rPr lang="es-EC" b="1" dirty="0"/>
            </a:br>
            <a:endParaRPr lang="es-EC" dirty="0"/>
          </a:p>
        </p:txBody>
      </p:sp>
      <p:sp>
        <p:nvSpPr>
          <p:cNvPr id="3" name="Marcador de contenido 2"/>
          <p:cNvSpPr>
            <a:spLocks noGrp="1"/>
          </p:cNvSpPr>
          <p:nvPr>
            <p:ph idx="1"/>
          </p:nvPr>
        </p:nvSpPr>
        <p:spPr>
          <a:xfrm>
            <a:off x="457200" y="1600203"/>
            <a:ext cx="8229600" cy="1676397"/>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s-ES_tradnl" dirty="0"/>
              <a:t>Alimentación del PLC, sensores y entradas del PLC: se colocó borneras para la alimentación de los sensores y los equipos de control, también para conectar las señales que van a los módulos del PLC </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35</a:t>
            </a:fld>
            <a:endParaRPr lang="es-ES"/>
          </a:p>
        </p:txBody>
      </p:sp>
      <p:pic>
        <p:nvPicPr>
          <p:cNvPr id="8" name="Imagen 7"/>
          <p:cNvPicPr/>
          <p:nvPr/>
        </p:nvPicPr>
        <p:blipFill>
          <a:blip r:embed="rId2"/>
          <a:stretch>
            <a:fillRect/>
          </a:stretch>
        </p:blipFill>
        <p:spPr>
          <a:xfrm>
            <a:off x="1970469" y="3459164"/>
            <a:ext cx="4619307" cy="2024380"/>
          </a:xfrm>
          <a:prstGeom prst="rect">
            <a:avLst/>
          </a:prstGeom>
        </p:spPr>
      </p:pic>
    </p:spTree>
    <p:extLst>
      <p:ext uri="{BB962C8B-B14F-4D97-AF65-F5344CB8AC3E}">
        <p14:creationId xmlns:p14="http://schemas.microsoft.com/office/powerpoint/2010/main" val="2446084133"/>
      </p:ext>
    </p:extLst>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Diagrama del tablero eléctrico </a:t>
            </a:r>
            <a:br>
              <a:rPr lang="es-EC" b="1" dirty="0"/>
            </a:br>
            <a:endParaRPr lang="es-EC" dirty="0"/>
          </a:p>
        </p:txBody>
      </p:sp>
      <p:sp>
        <p:nvSpPr>
          <p:cNvPr id="3" name="Marcador de contenido 2"/>
          <p:cNvSpPr>
            <a:spLocks noGrp="1"/>
          </p:cNvSpPr>
          <p:nvPr>
            <p:ph idx="1"/>
          </p:nvPr>
        </p:nvSpPr>
        <p:spPr>
          <a:xfrm>
            <a:off x="457200" y="1600203"/>
            <a:ext cx="8229600" cy="1676397"/>
          </a:xfrm>
        </p:spPr>
        <p:style>
          <a:lnRef idx="2">
            <a:schemeClr val="accent1"/>
          </a:lnRef>
          <a:fillRef idx="1">
            <a:schemeClr val="lt1"/>
          </a:fillRef>
          <a:effectRef idx="0">
            <a:schemeClr val="accent1"/>
          </a:effectRef>
          <a:fontRef idx="minor">
            <a:schemeClr val="dk1"/>
          </a:fontRef>
        </p:style>
        <p:txBody>
          <a:bodyPr>
            <a:normAutofit/>
          </a:bodyPr>
          <a:lstStyle/>
          <a:p>
            <a:r>
              <a:rPr lang="es-ES_tradnl" dirty="0"/>
              <a:t>Equipos de control: Se ubicó los equipos de control como PLC y sus respectivos módulos, el controlador de nivel, conmutador Ethernet, y la fuente de 24 V </a:t>
            </a:r>
            <a:r>
              <a:rPr lang="es-ES_tradnl" dirty="0" smtClean="0"/>
              <a:t>DC</a:t>
            </a:r>
            <a:r>
              <a:rPr lang="es-ES_tradnl" dirty="0"/>
              <a:t>.</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36</a:t>
            </a:fld>
            <a:endParaRPr lang="es-ES"/>
          </a:p>
        </p:txBody>
      </p:sp>
      <p:pic>
        <p:nvPicPr>
          <p:cNvPr id="9" name="Imagen 8"/>
          <p:cNvPicPr/>
          <p:nvPr/>
        </p:nvPicPr>
        <p:blipFill>
          <a:blip r:embed="rId2"/>
          <a:stretch>
            <a:fillRect/>
          </a:stretch>
        </p:blipFill>
        <p:spPr>
          <a:xfrm>
            <a:off x="2057400" y="3587752"/>
            <a:ext cx="4800600" cy="1898648"/>
          </a:xfrm>
          <a:prstGeom prst="rect">
            <a:avLst/>
          </a:prstGeom>
        </p:spPr>
      </p:pic>
    </p:spTree>
    <p:extLst>
      <p:ext uri="{BB962C8B-B14F-4D97-AF65-F5344CB8AC3E}">
        <p14:creationId xmlns:p14="http://schemas.microsoft.com/office/powerpoint/2010/main" val="1362806214"/>
      </p:ext>
    </p:extLst>
  </p:cSld>
  <p:clrMapOvr>
    <a:masterClrMapping/>
  </p:clrMapOvr>
  <p:transition spd="med">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Diagrama del tablero eléctrico </a:t>
            </a:r>
            <a:br>
              <a:rPr lang="es-EC" b="1" dirty="0"/>
            </a:br>
            <a:endParaRPr lang="es-EC" dirty="0"/>
          </a:p>
        </p:txBody>
      </p:sp>
      <p:sp>
        <p:nvSpPr>
          <p:cNvPr id="3" name="Marcador de contenido 2"/>
          <p:cNvSpPr>
            <a:spLocks noGrp="1"/>
          </p:cNvSpPr>
          <p:nvPr>
            <p:ph idx="1"/>
          </p:nvPr>
        </p:nvSpPr>
        <p:spPr>
          <a:xfrm>
            <a:off x="457200" y="1600203"/>
            <a:ext cx="8229600" cy="1676397"/>
          </a:xfrm>
        </p:spPr>
        <p:style>
          <a:lnRef idx="2">
            <a:schemeClr val="accent1"/>
          </a:lnRef>
          <a:fillRef idx="1">
            <a:schemeClr val="lt1"/>
          </a:fillRef>
          <a:effectRef idx="0">
            <a:schemeClr val="accent1"/>
          </a:effectRef>
          <a:fontRef idx="minor">
            <a:schemeClr val="dk1"/>
          </a:fontRef>
        </p:style>
        <p:txBody>
          <a:bodyPr>
            <a:normAutofit/>
          </a:bodyPr>
          <a:lstStyle/>
          <a:p>
            <a:r>
              <a:rPr lang="es-ES_tradnl" dirty="0"/>
              <a:t>Pre </a:t>
            </a:r>
            <a:r>
              <a:rPr lang="es-ES_tradnl" dirty="0" err="1"/>
              <a:t>accionadores</a:t>
            </a:r>
            <a:r>
              <a:rPr lang="es-ES_tradnl" dirty="0"/>
              <a:t> y protección de motores: Se colocó los </a:t>
            </a:r>
            <a:r>
              <a:rPr lang="es-ES_tradnl" dirty="0" err="1"/>
              <a:t>contactores</a:t>
            </a:r>
            <a:r>
              <a:rPr lang="es-ES_tradnl" dirty="0"/>
              <a:t>, el relé, los variadores de frecuencia y los guarda motores </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37</a:t>
            </a:fld>
            <a:endParaRPr lang="es-ES"/>
          </a:p>
        </p:txBody>
      </p:sp>
      <p:pic>
        <p:nvPicPr>
          <p:cNvPr id="8" name="Imagen 7"/>
          <p:cNvPicPr/>
          <p:nvPr/>
        </p:nvPicPr>
        <p:blipFill>
          <a:blip r:embed="rId2"/>
          <a:stretch>
            <a:fillRect/>
          </a:stretch>
        </p:blipFill>
        <p:spPr>
          <a:xfrm>
            <a:off x="2286000" y="3495740"/>
            <a:ext cx="4724400" cy="2438400"/>
          </a:xfrm>
          <a:prstGeom prst="rect">
            <a:avLst/>
          </a:prstGeom>
        </p:spPr>
      </p:pic>
    </p:spTree>
    <p:extLst>
      <p:ext uri="{BB962C8B-B14F-4D97-AF65-F5344CB8AC3E}">
        <p14:creationId xmlns:p14="http://schemas.microsoft.com/office/powerpoint/2010/main" val="2094020224"/>
      </p:ext>
    </p:extLst>
  </p:cSld>
  <p:clrMapOvr>
    <a:masterClrMapping/>
  </p:clrMapOvr>
  <p:transition spd="med">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Diagrama del tablero eléctrico </a:t>
            </a:r>
            <a:br>
              <a:rPr lang="es-EC" b="1" dirty="0"/>
            </a:br>
            <a:endParaRPr lang="es-EC" dirty="0"/>
          </a:p>
        </p:txBody>
      </p:sp>
      <p:sp>
        <p:nvSpPr>
          <p:cNvPr id="3" name="Marcador de contenido 2"/>
          <p:cNvSpPr>
            <a:spLocks noGrp="1"/>
          </p:cNvSpPr>
          <p:nvPr>
            <p:ph idx="1"/>
          </p:nvPr>
        </p:nvSpPr>
        <p:spPr>
          <a:xfrm>
            <a:off x="457200" y="1600203"/>
            <a:ext cx="8229600" cy="1676397"/>
          </a:xfrm>
        </p:spPr>
        <p:style>
          <a:lnRef idx="2">
            <a:schemeClr val="accent1"/>
          </a:lnRef>
          <a:fillRef idx="1">
            <a:schemeClr val="lt1"/>
          </a:fillRef>
          <a:effectRef idx="0">
            <a:schemeClr val="accent1"/>
          </a:effectRef>
          <a:fontRef idx="minor">
            <a:schemeClr val="dk1"/>
          </a:fontRef>
        </p:style>
        <p:txBody>
          <a:bodyPr>
            <a:normAutofit/>
          </a:bodyPr>
          <a:lstStyle/>
          <a:p>
            <a:r>
              <a:rPr lang="es-ES_tradnl" dirty="0"/>
              <a:t>Salidas del sistema: Se colocó borneras en donde van a salir las señales que van a controlar todos los actuadores del sistema </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38</a:t>
            </a:fld>
            <a:endParaRPr lang="es-ES"/>
          </a:p>
        </p:txBody>
      </p:sp>
      <p:pic>
        <p:nvPicPr>
          <p:cNvPr id="9" name="Imagen 8"/>
          <p:cNvPicPr/>
          <p:nvPr/>
        </p:nvPicPr>
        <p:blipFill>
          <a:blip r:embed="rId2"/>
          <a:stretch>
            <a:fillRect/>
          </a:stretch>
        </p:blipFill>
        <p:spPr>
          <a:xfrm>
            <a:off x="2590800" y="3307080"/>
            <a:ext cx="5181600" cy="2026920"/>
          </a:xfrm>
          <a:prstGeom prst="rect">
            <a:avLst/>
          </a:prstGeom>
        </p:spPr>
      </p:pic>
    </p:spTree>
    <p:extLst>
      <p:ext uri="{BB962C8B-B14F-4D97-AF65-F5344CB8AC3E}">
        <p14:creationId xmlns:p14="http://schemas.microsoft.com/office/powerpoint/2010/main" val="22221418"/>
      </p:ext>
    </p:extLst>
  </p:cSld>
  <p:clrMapOvr>
    <a:masterClrMapping/>
  </p:clrMapOvr>
  <p:transition spd="med">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39</a:t>
            </a:fld>
            <a:endParaRPr lang="es-ES"/>
          </a:p>
        </p:txBody>
      </p:sp>
      <p:pic>
        <p:nvPicPr>
          <p:cNvPr id="7" name="Marcador de contenido 6"/>
          <p:cNvPicPr>
            <a:picLocks noGrp="1"/>
          </p:cNvPicPr>
          <p:nvPr>
            <p:ph idx="1"/>
          </p:nvPr>
        </p:nvPicPr>
        <p:blipFill>
          <a:blip r:embed="rId2"/>
          <a:stretch>
            <a:fillRect/>
          </a:stretch>
        </p:blipFill>
        <p:spPr>
          <a:xfrm>
            <a:off x="1676400" y="274640"/>
            <a:ext cx="4804471" cy="5851524"/>
          </a:xfrm>
          <a:prstGeom prst="rect">
            <a:avLst/>
          </a:prstGeom>
        </p:spPr>
      </p:pic>
    </p:spTree>
    <p:extLst>
      <p:ext uri="{BB962C8B-B14F-4D97-AF65-F5344CB8AC3E}">
        <p14:creationId xmlns:p14="http://schemas.microsoft.com/office/powerpoint/2010/main" val="2389685904"/>
      </p:ext>
    </p:extLst>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s-EC" dirty="0"/>
          </a:p>
        </p:txBody>
      </p:sp>
      <p:sp>
        <p:nvSpPr>
          <p:cNvPr id="3" name="Marcador de contenido 2"/>
          <p:cNvSpPr>
            <a:spLocks noGrp="1"/>
          </p:cNvSpPr>
          <p:nvPr>
            <p:ph idx="1"/>
          </p:nvPr>
        </p:nvSpPr>
        <p:spPr>
          <a:xfrm>
            <a:off x="457200" y="1600203"/>
            <a:ext cx="8229600" cy="1219197"/>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marL="0" indent="0">
              <a:buNone/>
            </a:pPr>
            <a:r>
              <a:rPr lang="es-ES_tradnl" dirty="0"/>
              <a:t>Cuando las botellas llegan a la etapa de llenado, ingresan 7 botellas de las cuales son llenadas 3, el operador tiene que retirar las botellas que no se llenaron y volver a colocarlas al principio, al momento que el operador realiza esta acción con alguna frecuencia mueve las otras que si están llenas y se cae el contenido, debiendo parar todo para limpiar y continuar con el proceso</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4</a:t>
            </a:fld>
            <a:endParaRPr lang="es-ES"/>
          </a:p>
        </p:txBody>
      </p:sp>
      <p:sp>
        <p:nvSpPr>
          <p:cNvPr id="7" name="Marcador de contenido 2"/>
          <p:cNvSpPr txBox="1">
            <a:spLocks/>
          </p:cNvSpPr>
          <p:nvPr/>
        </p:nvSpPr>
        <p:spPr>
          <a:xfrm>
            <a:off x="457200" y="3013840"/>
            <a:ext cx="8229600" cy="643759"/>
          </a:xfrm>
          <a:prstGeom prst="rect">
            <a:avLst/>
          </a:prstGeom>
        </p:spPr>
        <p:style>
          <a:lnRef idx="2">
            <a:schemeClr val="accent2"/>
          </a:lnRef>
          <a:fillRef idx="1">
            <a:schemeClr val="lt1"/>
          </a:fillRef>
          <a:effectRef idx="0">
            <a:schemeClr val="accent2"/>
          </a:effectRef>
          <a:fontRef idx="minor">
            <a:schemeClr val="dk1"/>
          </a:fontRef>
        </p:style>
        <p:txBody>
          <a:bodyPr vert="horz" lIns="77925" tIns="38963" rIns="77925" bIns="38963" rtlCol="0">
            <a:normAutofit fontScale="62500" lnSpcReduction="20000"/>
          </a:bodyPr>
          <a:lstStyle>
            <a:lvl1pPr marL="292219" indent="-292219" algn="l" defTabSz="779252" rtl="0" eaLnBrk="1" latinLnBrk="0" hangingPunct="1">
              <a:spcBef>
                <a:spcPct val="20000"/>
              </a:spcBef>
              <a:buFont typeface="Arial" panose="020B0604020202020204" pitchFamily="34" charset="0"/>
              <a:buChar char="•"/>
              <a:defRPr sz="2700" kern="1200">
                <a:solidFill>
                  <a:schemeClr val="dk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9pPr>
          </a:lstStyle>
          <a:p>
            <a:pPr marL="0" lvl="0" indent="0">
              <a:buNone/>
            </a:pPr>
            <a:r>
              <a:rPr lang="es-EC" dirty="0"/>
              <a:t>Para especificar la altura de las botellas se lo hace de formar manual, para lo cual los operadores tienen que hacer pruebas ya que si lo hacen mal romperán las botellas.</a:t>
            </a:r>
          </a:p>
        </p:txBody>
      </p:sp>
      <p:sp>
        <p:nvSpPr>
          <p:cNvPr id="8" name="Marcador de contenido 2"/>
          <p:cNvSpPr txBox="1">
            <a:spLocks/>
          </p:cNvSpPr>
          <p:nvPr/>
        </p:nvSpPr>
        <p:spPr>
          <a:xfrm>
            <a:off x="457200" y="3852039"/>
            <a:ext cx="8229600" cy="796161"/>
          </a:xfrm>
          <a:prstGeom prst="rect">
            <a:avLst/>
          </a:prstGeom>
        </p:spPr>
        <p:style>
          <a:lnRef idx="2">
            <a:schemeClr val="accent2"/>
          </a:lnRef>
          <a:fillRef idx="1">
            <a:schemeClr val="lt1"/>
          </a:fillRef>
          <a:effectRef idx="0">
            <a:schemeClr val="accent2"/>
          </a:effectRef>
          <a:fontRef idx="minor">
            <a:schemeClr val="dk1"/>
          </a:fontRef>
        </p:style>
        <p:txBody>
          <a:bodyPr vert="horz" lIns="77925" tIns="38963" rIns="77925" bIns="38963" rtlCol="0">
            <a:normAutofit fontScale="70000" lnSpcReduction="20000"/>
          </a:bodyPr>
          <a:lstStyle>
            <a:lvl1pPr marL="292219" indent="-292219" algn="l" defTabSz="779252" rtl="0" eaLnBrk="1" latinLnBrk="0" hangingPunct="1">
              <a:spcBef>
                <a:spcPct val="20000"/>
              </a:spcBef>
              <a:buFont typeface="Arial" panose="020B0604020202020204" pitchFamily="34" charset="0"/>
              <a:buChar char="•"/>
              <a:defRPr sz="2700" kern="1200">
                <a:solidFill>
                  <a:schemeClr val="dk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9pPr>
          </a:lstStyle>
          <a:p>
            <a:pPr marL="0" indent="0">
              <a:buNone/>
            </a:pPr>
            <a:r>
              <a:rPr lang="es-EC" dirty="0"/>
              <a:t>Para observar si existe todavía líquido en la tolva, se necesita de un operador que este constantemente revisando si existe medicamento en la tolva.</a:t>
            </a:r>
          </a:p>
          <a:p>
            <a:pPr marL="0" indent="0">
              <a:buNone/>
            </a:pPr>
            <a:endParaRPr lang="es-EC" dirty="0"/>
          </a:p>
        </p:txBody>
      </p:sp>
      <p:sp>
        <p:nvSpPr>
          <p:cNvPr id="9" name="Marcador de contenido 2"/>
          <p:cNvSpPr txBox="1">
            <a:spLocks/>
          </p:cNvSpPr>
          <p:nvPr/>
        </p:nvSpPr>
        <p:spPr>
          <a:xfrm>
            <a:off x="460248" y="4842640"/>
            <a:ext cx="8229600" cy="796161"/>
          </a:xfrm>
          <a:prstGeom prst="rect">
            <a:avLst/>
          </a:prstGeom>
        </p:spPr>
        <p:style>
          <a:lnRef idx="2">
            <a:schemeClr val="accent2"/>
          </a:lnRef>
          <a:fillRef idx="1">
            <a:schemeClr val="lt1"/>
          </a:fillRef>
          <a:effectRef idx="0">
            <a:schemeClr val="accent2"/>
          </a:effectRef>
          <a:fontRef idx="minor">
            <a:schemeClr val="dk1"/>
          </a:fontRef>
        </p:style>
        <p:txBody>
          <a:bodyPr vert="horz" lIns="77925" tIns="38963" rIns="77925" bIns="38963" rtlCol="0">
            <a:normAutofit fontScale="70000" lnSpcReduction="20000"/>
          </a:bodyPr>
          <a:lstStyle>
            <a:lvl1pPr marL="292219" indent="-292219" algn="l" defTabSz="779252" rtl="0" eaLnBrk="1" latinLnBrk="0" hangingPunct="1">
              <a:spcBef>
                <a:spcPct val="20000"/>
              </a:spcBef>
              <a:buFont typeface="Arial" panose="020B0604020202020204" pitchFamily="34" charset="0"/>
              <a:buChar char="•"/>
              <a:defRPr sz="2700" kern="1200">
                <a:solidFill>
                  <a:schemeClr val="dk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9pPr>
          </a:lstStyle>
          <a:p>
            <a:pPr marL="0" indent="0">
              <a:buNone/>
            </a:pPr>
            <a:r>
              <a:rPr lang="es-EC" dirty="0"/>
              <a:t>Para observar si existe todavía líquido en la tolva, se necesita de un operador que este constantemente revisando si existe medicamento en la tolva.</a:t>
            </a:r>
          </a:p>
          <a:p>
            <a:pPr marL="0" indent="0">
              <a:buNone/>
            </a:pPr>
            <a:endParaRPr lang="es-EC" dirty="0"/>
          </a:p>
        </p:txBody>
      </p:sp>
    </p:spTree>
    <p:extLst>
      <p:ext uri="{BB962C8B-B14F-4D97-AF65-F5344CB8AC3E}">
        <p14:creationId xmlns:p14="http://schemas.microsoft.com/office/powerpoint/2010/main" val="1315835791"/>
      </p:ext>
    </p:extLst>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3" name="Marcador de contenido 2"/>
          <p:cNvSpPr>
            <a:spLocks noGrp="1"/>
          </p:cNvSpPr>
          <p:nvPr>
            <p:ph idx="1"/>
          </p:nvPr>
        </p:nvSpPr>
        <p:spPr>
          <a:xfrm>
            <a:off x="457200" y="1600203"/>
            <a:ext cx="8229600" cy="990597"/>
          </a:xfrm>
        </p:spPr>
        <p:txBody>
          <a:bodyPr/>
          <a:lstStyle/>
          <a:p>
            <a:r>
              <a:rPr lang="es-EC" dirty="0"/>
              <a:t>El panel de control tendrá una dimensión de 300 x 150 x 100 </a:t>
            </a:r>
            <a:r>
              <a:rPr lang="es-EC" dirty="0" smtClean="0"/>
              <a:t>mm</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40</a:t>
            </a:fld>
            <a:endParaRPr lang="es-ES"/>
          </a:p>
        </p:txBody>
      </p:sp>
      <p:pic>
        <p:nvPicPr>
          <p:cNvPr id="7" name="Imagen 6"/>
          <p:cNvPicPr/>
          <p:nvPr/>
        </p:nvPicPr>
        <p:blipFill>
          <a:blip r:embed="rId2"/>
          <a:stretch>
            <a:fillRect/>
          </a:stretch>
        </p:blipFill>
        <p:spPr>
          <a:xfrm>
            <a:off x="3295333" y="2748980"/>
            <a:ext cx="2724467" cy="3026728"/>
          </a:xfrm>
          <a:prstGeom prst="rect">
            <a:avLst/>
          </a:prstGeom>
        </p:spPr>
      </p:pic>
    </p:spTree>
    <p:extLst>
      <p:ext uri="{BB962C8B-B14F-4D97-AF65-F5344CB8AC3E}">
        <p14:creationId xmlns:p14="http://schemas.microsoft.com/office/powerpoint/2010/main" val="3646108065"/>
      </p:ext>
    </p:extLst>
  </p:cSld>
  <p:clrMapOvr>
    <a:masterClrMapping/>
  </p:clrMapOvr>
  <p:transition spd="med">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a:t>
            </a:r>
            <a:r>
              <a:rPr lang="es-EC" dirty="0"/>
              <a:t>de la red del sistema </a:t>
            </a:r>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41</a:t>
            </a:fld>
            <a:endParaRPr lang="es-ES"/>
          </a:p>
        </p:txBody>
      </p:sp>
      <p:pic>
        <p:nvPicPr>
          <p:cNvPr id="7" name="Marcador de contenido 6"/>
          <p:cNvPicPr>
            <a:picLocks noGrp="1"/>
          </p:cNvPicPr>
          <p:nvPr>
            <p:ph idx="1"/>
          </p:nvPr>
        </p:nvPicPr>
        <p:blipFill>
          <a:blip r:embed="rId2"/>
          <a:stretch>
            <a:fillRect/>
          </a:stretch>
        </p:blipFill>
        <p:spPr>
          <a:xfrm>
            <a:off x="1828800" y="1600200"/>
            <a:ext cx="4803382" cy="4572000"/>
          </a:xfrm>
          <a:prstGeom prst="rect">
            <a:avLst/>
          </a:prstGeom>
        </p:spPr>
      </p:pic>
    </p:spTree>
    <p:extLst>
      <p:ext uri="{BB962C8B-B14F-4D97-AF65-F5344CB8AC3E}">
        <p14:creationId xmlns:p14="http://schemas.microsoft.com/office/powerpoint/2010/main" val="142804079"/>
      </p:ext>
    </p:extLst>
  </p:cSld>
  <p:clrMapOvr>
    <a:masterClrMapping/>
  </p:clrMapOvr>
  <p:transition spd="med">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Requerimientos de software</a:t>
            </a:r>
            <a:r>
              <a:rPr lang="es-EC" b="1" dirty="0"/>
              <a:t/>
            </a:r>
            <a:br>
              <a:rPr lang="es-EC" b="1" dirty="0"/>
            </a:br>
            <a:endParaRPr lang="es-EC" dirty="0"/>
          </a:p>
        </p:txBody>
      </p:sp>
      <p:sp>
        <p:nvSpPr>
          <p:cNvPr id="3" name="Marcador de contenido 2"/>
          <p:cNvSpPr>
            <a:spLocks noGrp="1"/>
          </p:cNvSpPr>
          <p:nvPr>
            <p:ph idx="1"/>
          </p:nvPr>
        </p:nvSpPr>
        <p:spPr>
          <a:xfrm>
            <a:off x="457200" y="1295400"/>
            <a:ext cx="8229600" cy="609597"/>
          </a:xfrm>
        </p:spPr>
        <p:style>
          <a:lnRef idx="2">
            <a:schemeClr val="accent5">
              <a:shade val="50000"/>
            </a:schemeClr>
          </a:lnRef>
          <a:fillRef idx="1">
            <a:schemeClr val="accent5"/>
          </a:fillRef>
          <a:effectRef idx="0">
            <a:schemeClr val="accent5"/>
          </a:effectRef>
          <a:fontRef idx="minor">
            <a:schemeClr val="lt1"/>
          </a:fontRef>
        </p:style>
        <p:txBody>
          <a:bodyPr/>
          <a:lstStyle/>
          <a:p>
            <a:pPr marL="0" indent="0">
              <a:buNone/>
            </a:pPr>
            <a:r>
              <a:rPr lang="es-ES_tradnl" b="1" dirty="0"/>
              <a:t>SIMAMTIC STEP 7 TIA Portal V13</a:t>
            </a:r>
            <a:endParaRPr lang="es-EC" b="1" dirty="0"/>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42</a:t>
            </a:fld>
            <a:endParaRPr lang="es-ES"/>
          </a:p>
        </p:txBody>
      </p:sp>
      <p:sp>
        <p:nvSpPr>
          <p:cNvPr id="7" name="CuadroTexto 6"/>
          <p:cNvSpPr txBox="1"/>
          <p:nvPr/>
        </p:nvSpPr>
        <p:spPr>
          <a:xfrm>
            <a:off x="990600" y="2514600"/>
            <a:ext cx="7391400" cy="3046988"/>
          </a:xfrm>
          <a:prstGeom prst="rect">
            <a:avLst/>
          </a:prstGeom>
          <a:noFill/>
        </p:spPr>
        <p:txBody>
          <a:bodyPr wrap="square" rtlCol="0">
            <a:spAutoFit/>
          </a:bodyPr>
          <a:lstStyle/>
          <a:p>
            <a:pPr algn="just"/>
            <a:r>
              <a:rPr lang="es-ES_tradnl" sz="2400" dirty="0"/>
              <a:t>Es un software que se utiliza mucho en la rama de la automatización de procesos, ya que permite realizar la programación de los diferentes controladores de la familia Siemens, además permite configurar interfaces de comunicación, así como también </a:t>
            </a:r>
            <a:r>
              <a:rPr lang="es-ES_tradnl" sz="2400" dirty="0" err="1"/>
              <a:t>touch</a:t>
            </a:r>
            <a:r>
              <a:rPr lang="es-ES_tradnl" sz="2400" dirty="0"/>
              <a:t> </a:t>
            </a:r>
            <a:r>
              <a:rPr lang="es-ES_tradnl" sz="2400" dirty="0" err="1"/>
              <a:t>panels</a:t>
            </a:r>
            <a:r>
              <a:rPr lang="es-ES_tradnl" sz="2400" dirty="0"/>
              <a:t> que son muy utilizados dentro de la industria. Es un software que tiene una interfaz con el usuario muy intuitivo, amigable y fácil de usar.</a:t>
            </a:r>
            <a:endParaRPr lang="es-EC" sz="2400" dirty="0"/>
          </a:p>
        </p:txBody>
      </p:sp>
    </p:spTree>
    <p:extLst>
      <p:ext uri="{BB962C8B-B14F-4D97-AF65-F5344CB8AC3E}">
        <p14:creationId xmlns:p14="http://schemas.microsoft.com/office/powerpoint/2010/main" val="2300045401"/>
      </p:ext>
    </p:extLst>
  </p:cSld>
  <p:clrMapOvr>
    <a:masterClrMapping/>
  </p:clrMapOvr>
  <p:transition spd="med">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Requerimientos de software</a:t>
            </a:r>
            <a:r>
              <a:rPr lang="es-EC" b="1" dirty="0"/>
              <a:t/>
            </a:r>
            <a:br>
              <a:rPr lang="es-EC" b="1" dirty="0"/>
            </a:br>
            <a:endParaRPr lang="es-EC" dirty="0"/>
          </a:p>
        </p:txBody>
      </p:sp>
      <p:sp>
        <p:nvSpPr>
          <p:cNvPr id="3" name="Marcador de contenido 2"/>
          <p:cNvSpPr>
            <a:spLocks noGrp="1"/>
          </p:cNvSpPr>
          <p:nvPr>
            <p:ph idx="1"/>
          </p:nvPr>
        </p:nvSpPr>
        <p:spPr>
          <a:xfrm>
            <a:off x="457200" y="1295400"/>
            <a:ext cx="8229600" cy="609597"/>
          </a:xfrm>
        </p:spPr>
        <p:style>
          <a:lnRef idx="2">
            <a:schemeClr val="accent5">
              <a:shade val="50000"/>
            </a:schemeClr>
          </a:lnRef>
          <a:fillRef idx="1">
            <a:schemeClr val="accent5"/>
          </a:fillRef>
          <a:effectRef idx="0">
            <a:schemeClr val="accent5"/>
          </a:effectRef>
          <a:fontRef idx="minor">
            <a:schemeClr val="lt1"/>
          </a:fontRef>
        </p:style>
        <p:txBody>
          <a:bodyPr/>
          <a:lstStyle/>
          <a:p>
            <a:pPr marL="0" indent="0">
              <a:buNone/>
            </a:pPr>
            <a:r>
              <a:rPr lang="es-ES_tradnl" b="1" dirty="0" err="1" smtClean="0"/>
              <a:t>Wonderware</a:t>
            </a:r>
            <a:r>
              <a:rPr lang="es-ES_tradnl" b="1" dirty="0" smtClean="0"/>
              <a:t> </a:t>
            </a:r>
            <a:r>
              <a:rPr lang="es-ES_tradnl" b="1" dirty="0" err="1"/>
              <a:t>Intouch</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43</a:t>
            </a:fld>
            <a:endParaRPr lang="es-ES"/>
          </a:p>
        </p:txBody>
      </p:sp>
      <p:sp>
        <p:nvSpPr>
          <p:cNvPr id="7" name="CuadroTexto 6"/>
          <p:cNvSpPr txBox="1"/>
          <p:nvPr/>
        </p:nvSpPr>
        <p:spPr>
          <a:xfrm>
            <a:off x="990600" y="2514600"/>
            <a:ext cx="7391400" cy="2677656"/>
          </a:xfrm>
          <a:prstGeom prst="rect">
            <a:avLst/>
          </a:prstGeom>
          <a:noFill/>
        </p:spPr>
        <p:txBody>
          <a:bodyPr wrap="square" rtlCol="0">
            <a:spAutoFit/>
          </a:bodyPr>
          <a:lstStyle/>
          <a:p>
            <a:pPr algn="just"/>
            <a:r>
              <a:rPr lang="es-ES_tradnl" sz="2400" dirty="0"/>
              <a:t>Con este software se va realizar el diseño de la HMI, es una herramienta de ingeniería que permite realizar los diseños de una manera fácil y versátil, además permite una interacción muy sencilla entre el usuario y los procesos industriales gracias a que dispone de librerías con un gran número de gráficos con los cuales es posible representar un proceso industrial.</a:t>
            </a:r>
            <a:endParaRPr lang="es-EC" sz="2400" dirty="0"/>
          </a:p>
        </p:txBody>
      </p:sp>
    </p:spTree>
    <p:extLst>
      <p:ext uri="{BB962C8B-B14F-4D97-AF65-F5344CB8AC3E}">
        <p14:creationId xmlns:p14="http://schemas.microsoft.com/office/powerpoint/2010/main" val="1158134816"/>
      </p:ext>
    </p:extLst>
  </p:cSld>
  <p:clrMapOvr>
    <a:masterClrMapping/>
  </p:clrMapOvr>
  <p:transition spd="med">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Requerimientos de software</a:t>
            </a:r>
            <a:r>
              <a:rPr lang="es-EC" b="1" dirty="0"/>
              <a:t/>
            </a:r>
            <a:br>
              <a:rPr lang="es-EC" b="1" dirty="0"/>
            </a:br>
            <a:endParaRPr lang="es-EC" dirty="0"/>
          </a:p>
        </p:txBody>
      </p:sp>
      <p:sp>
        <p:nvSpPr>
          <p:cNvPr id="3" name="Marcador de contenido 2"/>
          <p:cNvSpPr>
            <a:spLocks noGrp="1"/>
          </p:cNvSpPr>
          <p:nvPr>
            <p:ph idx="1"/>
          </p:nvPr>
        </p:nvSpPr>
        <p:spPr>
          <a:xfrm>
            <a:off x="457200" y="1295400"/>
            <a:ext cx="8229600" cy="609597"/>
          </a:xfrm>
        </p:spPr>
        <p:style>
          <a:lnRef idx="2">
            <a:schemeClr val="accent5">
              <a:shade val="50000"/>
            </a:schemeClr>
          </a:lnRef>
          <a:fillRef idx="1">
            <a:schemeClr val="accent5"/>
          </a:fillRef>
          <a:effectRef idx="0">
            <a:schemeClr val="accent5"/>
          </a:effectRef>
          <a:fontRef idx="minor">
            <a:schemeClr val="lt1"/>
          </a:fontRef>
        </p:style>
        <p:txBody>
          <a:bodyPr/>
          <a:lstStyle/>
          <a:p>
            <a:pPr marL="0" indent="0">
              <a:buNone/>
            </a:pPr>
            <a:r>
              <a:rPr lang="es-EC" dirty="0" err="1" smtClean="0"/>
              <a:t>KEPServerEX</a:t>
            </a:r>
            <a:r>
              <a:rPr lang="es-EC" dirty="0" smtClean="0"/>
              <a:t> </a:t>
            </a:r>
            <a:r>
              <a:rPr lang="es-EC" dirty="0"/>
              <a:t>6</a:t>
            </a:r>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44</a:t>
            </a:fld>
            <a:endParaRPr lang="es-ES"/>
          </a:p>
        </p:txBody>
      </p:sp>
      <p:sp>
        <p:nvSpPr>
          <p:cNvPr id="7" name="CuadroTexto 6"/>
          <p:cNvSpPr txBox="1"/>
          <p:nvPr/>
        </p:nvSpPr>
        <p:spPr>
          <a:xfrm>
            <a:off x="990600" y="2514600"/>
            <a:ext cx="7391400" cy="1938992"/>
          </a:xfrm>
          <a:prstGeom prst="rect">
            <a:avLst/>
          </a:prstGeom>
          <a:noFill/>
        </p:spPr>
        <p:txBody>
          <a:bodyPr wrap="square" rtlCol="0">
            <a:spAutoFit/>
          </a:bodyPr>
          <a:lstStyle/>
          <a:p>
            <a:pPr algn="just"/>
            <a:r>
              <a:rPr lang="es-EC" sz="2400" dirty="0"/>
              <a:t>Es una herramienta que permite compartir información dentro de un proceso industrial, ya que se trata de un servidor OPC cuya principal aplicación es la de mantener conectados controladores y otros dispositivos que requieran compartir información.</a:t>
            </a:r>
          </a:p>
        </p:txBody>
      </p:sp>
    </p:spTree>
    <p:extLst>
      <p:ext uri="{BB962C8B-B14F-4D97-AF65-F5344CB8AC3E}">
        <p14:creationId xmlns:p14="http://schemas.microsoft.com/office/powerpoint/2010/main" val="635455961"/>
      </p:ext>
    </p:extLst>
  </p:cSld>
  <p:clrMapOvr>
    <a:masterClrMapping/>
  </p:clrMapOvr>
  <p:transition spd="med">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Requerimientos de software</a:t>
            </a:r>
            <a:r>
              <a:rPr lang="es-EC" b="1" dirty="0"/>
              <a:t/>
            </a:r>
            <a:br>
              <a:rPr lang="es-EC" b="1" dirty="0"/>
            </a:br>
            <a:endParaRPr lang="es-EC" dirty="0"/>
          </a:p>
        </p:txBody>
      </p:sp>
      <p:sp>
        <p:nvSpPr>
          <p:cNvPr id="3" name="Marcador de contenido 2"/>
          <p:cNvSpPr>
            <a:spLocks noGrp="1"/>
          </p:cNvSpPr>
          <p:nvPr>
            <p:ph idx="1"/>
          </p:nvPr>
        </p:nvSpPr>
        <p:spPr>
          <a:xfrm>
            <a:off x="457200" y="1295400"/>
            <a:ext cx="8229600" cy="609597"/>
          </a:xfrm>
        </p:spPr>
        <p:style>
          <a:lnRef idx="2">
            <a:schemeClr val="accent5">
              <a:shade val="50000"/>
            </a:schemeClr>
          </a:lnRef>
          <a:fillRef idx="1">
            <a:schemeClr val="accent5"/>
          </a:fillRef>
          <a:effectRef idx="0">
            <a:schemeClr val="accent5"/>
          </a:effectRef>
          <a:fontRef idx="minor">
            <a:schemeClr val="lt1"/>
          </a:fontRef>
        </p:style>
        <p:txBody>
          <a:bodyPr/>
          <a:lstStyle/>
          <a:p>
            <a:pPr marL="0" indent="0">
              <a:buNone/>
            </a:pPr>
            <a:r>
              <a:rPr lang="es-ES_tradnl" b="1" dirty="0"/>
              <a:t>Microsoft Excel</a:t>
            </a:r>
            <a:endParaRPr lang="es-EC" b="1" dirty="0"/>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45</a:t>
            </a:fld>
            <a:endParaRPr lang="es-ES"/>
          </a:p>
        </p:txBody>
      </p:sp>
      <p:sp>
        <p:nvSpPr>
          <p:cNvPr id="7" name="CuadroTexto 6"/>
          <p:cNvSpPr txBox="1"/>
          <p:nvPr/>
        </p:nvSpPr>
        <p:spPr>
          <a:xfrm>
            <a:off x="990600" y="2514600"/>
            <a:ext cx="7391400" cy="3046988"/>
          </a:xfrm>
          <a:prstGeom prst="rect">
            <a:avLst/>
          </a:prstGeom>
          <a:noFill/>
        </p:spPr>
        <p:txBody>
          <a:bodyPr wrap="square" rtlCol="0">
            <a:spAutoFit/>
          </a:bodyPr>
          <a:lstStyle/>
          <a:p>
            <a:pPr algn="just"/>
            <a:r>
              <a:rPr lang="es-EC" sz="2400"/>
              <a:t>Es una de las tantas herramientas que posee Microsoft office, es muy utilizado en el área administrativo y contable, pero también posee algunas herramientas que permiten programar y son de gran ayuda para el ámbito de la ingeniería, como en este caso se va a programar una de sus hojas de datos para que reciba información relevante del proceso productivo y sirva de gran ayuda para para el área de calidad.</a:t>
            </a:r>
            <a:endParaRPr lang="es-EC" sz="2400" dirty="0"/>
          </a:p>
        </p:txBody>
      </p:sp>
    </p:spTree>
    <p:extLst>
      <p:ext uri="{BB962C8B-B14F-4D97-AF65-F5344CB8AC3E}">
        <p14:creationId xmlns:p14="http://schemas.microsoft.com/office/powerpoint/2010/main" val="3922057485"/>
      </p:ext>
    </p:extLst>
  </p:cSld>
  <p:clrMapOvr>
    <a:masterClrMapping/>
  </p:clrMapOvr>
  <p:transition spd="med">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DESARROLLO DE SOFTWARE</a:t>
            </a:r>
            <a:br>
              <a:rPr lang="es-EC" b="1" dirty="0"/>
            </a:br>
            <a:endParaRPr lang="es-EC" dirty="0"/>
          </a:p>
        </p:txBody>
      </p:sp>
      <p:sp>
        <p:nvSpPr>
          <p:cNvPr id="3" name="Marcador de contenido 2"/>
          <p:cNvSpPr>
            <a:spLocks noGrp="1"/>
          </p:cNvSpPr>
          <p:nvPr>
            <p:ph idx="1"/>
          </p:nvPr>
        </p:nvSpPr>
        <p:spPr>
          <a:xfrm>
            <a:off x="457200" y="1600203"/>
            <a:ext cx="8229600" cy="533397"/>
          </a:xfrm>
        </p:spPr>
        <p:style>
          <a:lnRef idx="2">
            <a:schemeClr val="accent6">
              <a:shade val="50000"/>
            </a:schemeClr>
          </a:lnRef>
          <a:fillRef idx="1">
            <a:schemeClr val="accent6"/>
          </a:fillRef>
          <a:effectRef idx="0">
            <a:schemeClr val="accent6"/>
          </a:effectRef>
          <a:fontRef idx="minor">
            <a:schemeClr val="lt1"/>
          </a:fontRef>
        </p:style>
        <p:txBody>
          <a:bodyPr/>
          <a:lstStyle/>
          <a:p>
            <a:r>
              <a:rPr lang="es-ES_tradnl" b="1" dirty="0"/>
              <a:t>Lógica de control</a:t>
            </a:r>
            <a:endParaRPr lang="es-EC" b="1" dirty="0"/>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46</a:t>
            </a:fld>
            <a:endParaRPr lang="es-ES"/>
          </a:p>
        </p:txBody>
      </p:sp>
      <p:pic>
        <p:nvPicPr>
          <p:cNvPr id="8" name="Imagen 7" descr="C:\Users\juanpablo\Downloads\grafcet (1).jpg"/>
          <p:cNvPicPr/>
          <p:nvPr/>
        </p:nvPicPr>
        <p:blipFill rotWithShape="1">
          <a:blip r:embed="rId2">
            <a:extLst>
              <a:ext uri="{28A0092B-C50C-407E-A947-70E740481C1C}">
                <a14:useLocalDpi xmlns:a14="http://schemas.microsoft.com/office/drawing/2010/main" val="0"/>
              </a:ext>
            </a:extLst>
          </a:blip>
          <a:srcRect l="68279" b="78702"/>
          <a:stretch/>
        </p:blipFill>
        <p:spPr bwMode="auto">
          <a:xfrm>
            <a:off x="609600" y="2316164"/>
            <a:ext cx="2821940" cy="1873250"/>
          </a:xfrm>
          <a:prstGeom prst="rect">
            <a:avLst/>
          </a:prstGeom>
          <a:noFill/>
          <a:ln>
            <a:noFill/>
          </a:ln>
          <a:extLst>
            <a:ext uri="{53640926-AAD7-44D8-BBD7-CCE9431645EC}">
              <a14:shadowObscured xmlns:a14="http://schemas.microsoft.com/office/drawing/2010/main"/>
            </a:ext>
          </a:extLst>
        </p:spPr>
      </p:pic>
      <p:pic>
        <p:nvPicPr>
          <p:cNvPr id="9" name="Imagen 8" descr="C:\Users\juanpablo\Downloads\grafcet (2).jpg"/>
          <p:cNvPicPr/>
          <p:nvPr/>
        </p:nvPicPr>
        <p:blipFill>
          <a:blip r:embed="rId3">
            <a:extLst>
              <a:ext uri="{28A0092B-C50C-407E-A947-70E740481C1C}">
                <a14:useLocalDpi xmlns:a14="http://schemas.microsoft.com/office/drawing/2010/main" val="0"/>
              </a:ext>
            </a:extLst>
          </a:blip>
          <a:srcRect/>
          <a:stretch>
            <a:fillRect/>
          </a:stretch>
        </p:blipFill>
        <p:spPr bwMode="auto">
          <a:xfrm>
            <a:off x="4781550" y="2331977"/>
            <a:ext cx="2838450" cy="1482090"/>
          </a:xfrm>
          <a:prstGeom prst="rect">
            <a:avLst/>
          </a:prstGeom>
          <a:noFill/>
          <a:ln>
            <a:noFill/>
          </a:ln>
        </p:spPr>
      </p:pic>
      <p:pic>
        <p:nvPicPr>
          <p:cNvPr id="10" name="Imagen 9" descr="C:\Users\juanpablo\Downloads\grafcet (3).jpg"/>
          <p:cNvPicPr/>
          <p:nvPr/>
        </p:nvPicPr>
        <p:blipFill>
          <a:blip r:embed="rId4">
            <a:extLst>
              <a:ext uri="{28A0092B-C50C-407E-A947-70E740481C1C}">
                <a14:useLocalDpi xmlns:a14="http://schemas.microsoft.com/office/drawing/2010/main" val="0"/>
              </a:ext>
            </a:extLst>
          </a:blip>
          <a:srcRect/>
          <a:stretch>
            <a:fillRect/>
          </a:stretch>
        </p:blipFill>
        <p:spPr bwMode="auto">
          <a:xfrm>
            <a:off x="2606040" y="4134428"/>
            <a:ext cx="2946400" cy="1846580"/>
          </a:xfrm>
          <a:prstGeom prst="rect">
            <a:avLst/>
          </a:prstGeom>
          <a:noFill/>
          <a:ln>
            <a:noFill/>
          </a:ln>
        </p:spPr>
      </p:pic>
    </p:spTree>
    <p:extLst>
      <p:ext uri="{BB962C8B-B14F-4D97-AF65-F5344CB8AC3E}">
        <p14:creationId xmlns:p14="http://schemas.microsoft.com/office/powerpoint/2010/main" val="1478211211"/>
      </p:ext>
    </p:extLst>
  </p:cSld>
  <p:clrMapOvr>
    <a:masterClrMapping/>
  </p:clrMapOvr>
  <p:transition spd="med">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HMI</a:t>
            </a:r>
            <a:endParaRPr lang="es-EC" dirty="0"/>
          </a:p>
        </p:txBody>
      </p:sp>
      <p:sp>
        <p:nvSpPr>
          <p:cNvPr id="3" name="Marcador de contenido 2"/>
          <p:cNvSpPr>
            <a:spLocks noGrp="1"/>
          </p:cNvSpPr>
          <p:nvPr>
            <p:ph idx="1"/>
          </p:nvPr>
        </p:nvSpPr>
        <p:spPr>
          <a:xfrm>
            <a:off x="457200" y="1600203"/>
            <a:ext cx="8229600" cy="533397"/>
          </a:xfrm>
        </p:spPr>
        <p:style>
          <a:lnRef idx="2">
            <a:schemeClr val="accent6">
              <a:shade val="50000"/>
            </a:schemeClr>
          </a:lnRef>
          <a:fillRef idx="1">
            <a:schemeClr val="accent6"/>
          </a:fillRef>
          <a:effectRef idx="0">
            <a:schemeClr val="accent6"/>
          </a:effectRef>
          <a:fontRef idx="minor">
            <a:schemeClr val="lt1"/>
          </a:fontRef>
        </p:style>
        <p:txBody>
          <a:bodyPr/>
          <a:lstStyle/>
          <a:p>
            <a:pPr marL="0" indent="0">
              <a:buNone/>
            </a:pPr>
            <a:r>
              <a:rPr lang="es-ES_tradnl" b="1" dirty="0"/>
              <a:t>Arquitectura de pantallas </a:t>
            </a:r>
            <a:endParaRPr lang="es-EC" b="1" dirty="0"/>
          </a:p>
          <a:p>
            <a:pPr marL="0" indent="0">
              <a:buNone/>
            </a:pPr>
            <a:endParaRPr lang="es-EC" b="1" dirty="0"/>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47</a:t>
            </a:fld>
            <a:endParaRPr lang="es-ES"/>
          </a:p>
        </p:txBody>
      </p:sp>
      <p:pic>
        <p:nvPicPr>
          <p:cNvPr id="11" name="Imagen 10" descr="C:\Users\juanpablo\Downloads\grafcet (10).jpg"/>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36800"/>
            <a:ext cx="4404995" cy="3225800"/>
          </a:xfrm>
          <a:prstGeom prst="rect">
            <a:avLst/>
          </a:prstGeom>
          <a:noFill/>
          <a:ln>
            <a:noFill/>
          </a:ln>
        </p:spPr>
      </p:pic>
    </p:spTree>
    <p:extLst>
      <p:ext uri="{BB962C8B-B14F-4D97-AF65-F5344CB8AC3E}">
        <p14:creationId xmlns:p14="http://schemas.microsoft.com/office/powerpoint/2010/main" val="1727191824"/>
      </p:ext>
    </p:extLst>
  </p:cSld>
  <p:clrMapOvr>
    <a:masterClrMapping/>
  </p:clrMapOvr>
  <p:transition spd="med">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HMI</a:t>
            </a:r>
            <a:endParaRPr lang="es-EC" dirty="0"/>
          </a:p>
        </p:txBody>
      </p:sp>
      <p:sp>
        <p:nvSpPr>
          <p:cNvPr id="3" name="Marcador de contenido 2"/>
          <p:cNvSpPr>
            <a:spLocks noGrp="1"/>
          </p:cNvSpPr>
          <p:nvPr>
            <p:ph idx="1"/>
          </p:nvPr>
        </p:nvSpPr>
        <p:spPr>
          <a:xfrm>
            <a:off x="457200" y="1600203"/>
            <a:ext cx="8229600" cy="533397"/>
          </a:xfrm>
        </p:spPr>
        <p:style>
          <a:lnRef idx="2">
            <a:schemeClr val="accent6">
              <a:shade val="50000"/>
            </a:schemeClr>
          </a:lnRef>
          <a:fillRef idx="1">
            <a:schemeClr val="accent6"/>
          </a:fillRef>
          <a:effectRef idx="0">
            <a:schemeClr val="accent6"/>
          </a:effectRef>
          <a:fontRef idx="minor">
            <a:schemeClr val="lt1"/>
          </a:fontRef>
        </p:style>
        <p:txBody>
          <a:bodyPr/>
          <a:lstStyle/>
          <a:p>
            <a:pPr marL="0" indent="0">
              <a:buNone/>
            </a:pPr>
            <a:r>
              <a:rPr lang="es-ES_tradnl" b="1" dirty="0" smtClean="0"/>
              <a:t>Navegación </a:t>
            </a:r>
            <a:r>
              <a:rPr lang="es-ES_tradnl" b="1" dirty="0"/>
              <a:t>de pantallas </a:t>
            </a:r>
            <a:endParaRPr lang="es-EC" b="1" dirty="0"/>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48</a:t>
            </a:fld>
            <a:endParaRPr lang="es-ES"/>
          </a:p>
        </p:txBody>
      </p:sp>
      <p:pic>
        <p:nvPicPr>
          <p:cNvPr id="8" name="Imagen 7" descr="C:\Users\juanpablo\Downloads\grafcet (11).jpg"/>
          <p:cNvPicPr/>
          <p:nvPr/>
        </p:nvPicPr>
        <p:blipFill>
          <a:blip r:embed="rId2">
            <a:extLst>
              <a:ext uri="{28A0092B-C50C-407E-A947-70E740481C1C}">
                <a14:useLocalDpi xmlns:a14="http://schemas.microsoft.com/office/drawing/2010/main" val="0"/>
              </a:ext>
            </a:extLst>
          </a:blip>
          <a:srcRect/>
          <a:stretch>
            <a:fillRect/>
          </a:stretch>
        </p:blipFill>
        <p:spPr bwMode="auto">
          <a:xfrm>
            <a:off x="2360612" y="2438400"/>
            <a:ext cx="4422775" cy="3096895"/>
          </a:xfrm>
          <a:prstGeom prst="rect">
            <a:avLst/>
          </a:prstGeom>
          <a:noFill/>
          <a:ln>
            <a:noFill/>
          </a:ln>
        </p:spPr>
      </p:pic>
    </p:spTree>
    <p:extLst>
      <p:ext uri="{BB962C8B-B14F-4D97-AF65-F5344CB8AC3E}">
        <p14:creationId xmlns:p14="http://schemas.microsoft.com/office/powerpoint/2010/main" val="2291168562"/>
      </p:ext>
    </p:extLst>
  </p:cSld>
  <p:clrMapOvr>
    <a:masterClrMapping/>
  </p:clrMapOvr>
  <p:transition spd="med">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HMI</a:t>
            </a:r>
            <a:endParaRPr lang="es-EC" dirty="0"/>
          </a:p>
        </p:txBody>
      </p:sp>
      <p:sp>
        <p:nvSpPr>
          <p:cNvPr id="3" name="Marcador de contenido 2"/>
          <p:cNvSpPr>
            <a:spLocks noGrp="1"/>
          </p:cNvSpPr>
          <p:nvPr>
            <p:ph idx="1"/>
          </p:nvPr>
        </p:nvSpPr>
        <p:spPr>
          <a:xfrm>
            <a:off x="457200" y="1600203"/>
            <a:ext cx="8229600" cy="533397"/>
          </a:xfrm>
        </p:spPr>
        <p:style>
          <a:lnRef idx="2">
            <a:schemeClr val="accent6">
              <a:shade val="50000"/>
            </a:schemeClr>
          </a:lnRef>
          <a:fillRef idx="1">
            <a:schemeClr val="accent6"/>
          </a:fillRef>
          <a:effectRef idx="0">
            <a:schemeClr val="accent6"/>
          </a:effectRef>
          <a:fontRef idx="minor">
            <a:schemeClr val="lt1"/>
          </a:fontRef>
        </p:style>
        <p:txBody>
          <a:bodyPr/>
          <a:lstStyle/>
          <a:p>
            <a:pPr marL="0" indent="0">
              <a:buNone/>
            </a:pPr>
            <a:r>
              <a:rPr lang="es-ES_tradnl" b="1" dirty="0"/>
              <a:t>Distribución de pantallas </a:t>
            </a:r>
            <a:endParaRPr lang="es-EC" b="1" dirty="0"/>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49</a:t>
            </a:fld>
            <a:endParaRPr lang="es-ES"/>
          </a:p>
        </p:txBody>
      </p:sp>
      <p:pic>
        <p:nvPicPr>
          <p:cNvPr id="9" name="Imagen 8" descr="C:\Users\juanpablo\Downloads\grafcet (18).jpg"/>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25323"/>
            <a:ext cx="2482215" cy="3137277"/>
          </a:xfrm>
          <a:prstGeom prst="rect">
            <a:avLst/>
          </a:prstGeom>
          <a:noFill/>
          <a:ln>
            <a:noFill/>
          </a:ln>
        </p:spPr>
      </p:pic>
      <p:pic>
        <p:nvPicPr>
          <p:cNvPr id="10" name="Imagen 9" descr="C:\Users\juanpablo\Downloads\grafcet (13).jpg"/>
          <p:cNvPicPr/>
          <p:nvPr/>
        </p:nvPicPr>
        <p:blipFill>
          <a:blip r:embed="rId3">
            <a:extLst>
              <a:ext uri="{28A0092B-C50C-407E-A947-70E740481C1C}">
                <a14:useLocalDpi xmlns:a14="http://schemas.microsoft.com/office/drawing/2010/main" val="0"/>
              </a:ext>
            </a:extLst>
          </a:blip>
          <a:srcRect/>
          <a:stretch>
            <a:fillRect/>
          </a:stretch>
        </p:blipFill>
        <p:spPr bwMode="auto">
          <a:xfrm>
            <a:off x="3263519" y="2390775"/>
            <a:ext cx="2765425" cy="3171825"/>
          </a:xfrm>
          <a:prstGeom prst="rect">
            <a:avLst/>
          </a:prstGeom>
          <a:noFill/>
          <a:ln>
            <a:noFill/>
          </a:ln>
        </p:spPr>
      </p:pic>
      <p:pic>
        <p:nvPicPr>
          <p:cNvPr id="11" name="Imagen 10" descr="C:\Users\juanpablo\Downloads\grafcet (14).jpg"/>
          <p:cNvPicPr/>
          <p:nvPr/>
        </p:nvPicPr>
        <p:blipFill>
          <a:blip r:embed="rId4">
            <a:extLst>
              <a:ext uri="{28A0092B-C50C-407E-A947-70E740481C1C}">
                <a14:useLocalDpi xmlns:a14="http://schemas.microsoft.com/office/drawing/2010/main" val="0"/>
              </a:ext>
            </a:extLst>
          </a:blip>
          <a:srcRect/>
          <a:stretch>
            <a:fillRect/>
          </a:stretch>
        </p:blipFill>
        <p:spPr bwMode="auto">
          <a:xfrm>
            <a:off x="6169025" y="2409062"/>
            <a:ext cx="2901950" cy="3153537"/>
          </a:xfrm>
          <a:prstGeom prst="rect">
            <a:avLst/>
          </a:prstGeom>
          <a:noFill/>
          <a:ln>
            <a:noFill/>
          </a:ln>
        </p:spPr>
      </p:pic>
    </p:spTree>
    <p:extLst>
      <p:ext uri="{BB962C8B-B14F-4D97-AF65-F5344CB8AC3E}">
        <p14:creationId xmlns:p14="http://schemas.microsoft.com/office/powerpoint/2010/main" val="2807715456"/>
      </p:ext>
    </p:extLst>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s-EC" dirty="0"/>
          </a:p>
        </p:txBody>
      </p:sp>
      <p:sp>
        <p:nvSpPr>
          <p:cNvPr id="3" name="Marcador de contenido 2"/>
          <p:cNvSpPr>
            <a:spLocks noGrp="1"/>
          </p:cNvSpPr>
          <p:nvPr>
            <p:ph idx="1"/>
          </p:nvPr>
        </p:nvSpPr>
        <p:spPr>
          <a:xfrm>
            <a:off x="457200" y="1600203"/>
            <a:ext cx="8229600" cy="1219197"/>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marL="0" indent="0">
              <a:buNone/>
            </a:pPr>
            <a:r>
              <a:rPr lang="es-ES_tradnl" dirty="0"/>
              <a:t>Cuando las botellas llegan a la etapa de llenado, ingresan 7 botellas de las cuales son llenadas 3, el operador tiene que retirar las botellas que no se llenaron y volver a colocarlas al principio, al momento que el operador realiza esta acción con alguna frecuencia mueve las otras que si están llenas y se cae el contenido, debiendo parar todo para limpiar y continuar con el proceso</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5</a:t>
            </a:fld>
            <a:endParaRPr lang="es-ES"/>
          </a:p>
        </p:txBody>
      </p:sp>
      <p:sp>
        <p:nvSpPr>
          <p:cNvPr id="7" name="Marcador de contenido 2"/>
          <p:cNvSpPr txBox="1">
            <a:spLocks/>
          </p:cNvSpPr>
          <p:nvPr/>
        </p:nvSpPr>
        <p:spPr>
          <a:xfrm>
            <a:off x="457200" y="3013840"/>
            <a:ext cx="8229600" cy="643759"/>
          </a:xfrm>
          <a:prstGeom prst="rect">
            <a:avLst/>
          </a:prstGeom>
        </p:spPr>
        <p:style>
          <a:lnRef idx="2">
            <a:schemeClr val="accent2"/>
          </a:lnRef>
          <a:fillRef idx="1">
            <a:schemeClr val="lt1"/>
          </a:fillRef>
          <a:effectRef idx="0">
            <a:schemeClr val="accent2"/>
          </a:effectRef>
          <a:fontRef idx="minor">
            <a:schemeClr val="dk1"/>
          </a:fontRef>
        </p:style>
        <p:txBody>
          <a:bodyPr vert="horz" lIns="77925" tIns="38963" rIns="77925" bIns="38963" rtlCol="0">
            <a:normAutofit fontScale="62500" lnSpcReduction="20000"/>
          </a:bodyPr>
          <a:lstStyle>
            <a:lvl1pPr marL="292219" indent="-292219" algn="l" defTabSz="779252" rtl="0" eaLnBrk="1" latinLnBrk="0" hangingPunct="1">
              <a:spcBef>
                <a:spcPct val="20000"/>
              </a:spcBef>
              <a:buFont typeface="Arial" panose="020B0604020202020204" pitchFamily="34" charset="0"/>
              <a:buChar char="•"/>
              <a:defRPr sz="2700" kern="1200">
                <a:solidFill>
                  <a:schemeClr val="dk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9pPr>
          </a:lstStyle>
          <a:p>
            <a:pPr marL="0" lvl="0" indent="0">
              <a:buNone/>
            </a:pPr>
            <a:r>
              <a:rPr lang="es-EC" dirty="0"/>
              <a:t>Para especificar la altura de las botellas se lo hace de formar manual, para lo cual los operadores tienen que hacer pruebas ya que si lo hacen mal romperán las botellas.</a:t>
            </a:r>
          </a:p>
        </p:txBody>
      </p:sp>
      <p:sp>
        <p:nvSpPr>
          <p:cNvPr id="8" name="Marcador de contenido 2"/>
          <p:cNvSpPr txBox="1">
            <a:spLocks/>
          </p:cNvSpPr>
          <p:nvPr/>
        </p:nvSpPr>
        <p:spPr>
          <a:xfrm>
            <a:off x="457200" y="3852039"/>
            <a:ext cx="8229600" cy="567561"/>
          </a:xfrm>
          <a:prstGeom prst="rect">
            <a:avLst/>
          </a:prstGeom>
        </p:spPr>
        <p:style>
          <a:lnRef idx="2">
            <a:schemeClr val="accent2"/>
          </a:lnRef>
          <a:fillRef idx="1">
            <a:schemeClr val="lt1"/>
          </a:fillRef>
          <a:effectRef idx="0">
            <a:schemeClr val="accent2"/>
          </a:effectRef>
          <a:fontRef idx="minor">
            <a:schemeClr val="dk1"/>
          </a:fontRef>
        </p:style>
        <p:txBody>
          <a:bodyPr vert="horz" lIns="77925" tIns="38963" rIns="77925" bIns="38963" rtlCol="0">
            <a:normAutofit fontScale="62500" lnSpcReduction="20000"/>
          </a:bodyPr>
          <a:lstStyle>
            <a:lvl1pPr marL="292219" indent="-292219" algn="l" defTabSz="779252" rtl="0" eaLnBrk="1" latinLnBrk="0" hangingPunct="1">
              <a:spcBef>
                <a:spcPct val="20000"/>
              </a:spcBef>
              <a:buFont typeface="Arial" panose="020B0604020202020204" pitchFamily="34" charset="0"/>
              <a:buChar char="•"/>
              <a:defRPr sz="2700" kern="1200">
                <a:solidFill>
                  <a:schemeClr val="dk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9pPr>
          </a:lstStyle>
          <a:p>
            <a:pPr marL="0" indent="0">
              <a:buNone/>
            </a:pPr>
            <a:r>
              <a:rPr lang="es-EC" sz="3100" dirty="0"/>
              <a:t>Para observar si existe todavía líquido en la tolva, se necesita de un operador que este constantemente revisando si existe medicamento en la tolva.</a:t>
            </a:r>
          </a:p>
          <a:p>
            <a:pPr marL="0" indent="0">
              <a:buNone/>
            </a:pPr>
            <a:endParaRPr lang="es-EC" dirty="0"/>
          </a:p>
        </p:txBody>
      </p:sp>
      <p:sp>
        <p:nvSpPr>
          <p:cNvPr id="10" name="Marcador de contenido 2"/>
          <p:cNvSpPr txBox="1">
            <a:spLocks/>
          </p:cNvSpPr>
          <p:nvPr/>
        </p:nvSpPr>
        <p:spPr>
          <a:xfrm>
            <a:off x="457200" y="4614040"/>
            <a:ext cx="8229600" cy="567561"/>
          </a:xfrm>
          <a:prstGeom prst="rect">
            <a:avLst/>
          </a:prstGeom>
        </p:spPr>
        <p:style>
          <a:lnRef idx="2">
            <a:schemeClr val="accent2"/>
          </a:lnRef>
          <a:fillRef idx="1">
            <a:schemeClr val="lt1"/>
          </a:fillRef>
          <a:effectRef idx="0">
            <a:schemeClr val="accent2"/>
          </a:effectRef>
          <a:fontRef idx="minor">
            <a:schemeClr val="dk1"/>
          </a:fontRef>
        </p:style>
        <p:txBody>
          <a:bodyPr vert="horz" lIns="77925" tIns="38963" rIns="77925" bIns="38963" rtlCol="0">
            <a:normAutofit fontScale="62500" lnSpcReduction="20000"/>
          </a:bodyPr>
          <a:lstStyle>
            <a:lvl1pPr marL="292219" indent="-292219" algn="l" defTabSz="779252" rtl="0" eaLnBrk="1" latinLnBrk="0" hangingPunct="1">
              <a:spcBef>
                <a:spcPct val="20000"/>
              </a:spcBef>
              <a:buFont typeface="Arial" panose="020B0604020202020204" pitchFamily="34" charset="0"/>
              <a:buChar char="•"/>
              <a:defRPr sz="2700" kern="1200">
                <a:solidFill>
                  <a:schemeClr val="dk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dk1"/>
                </a:solidFill>
                <a:latin typeface="+mn-lt"/>
                <a:ea typeface="+mn-ea"/>
                <a:cs typeface="+mn-cs"/>
              </a:defRPr>
            </a:lvl9pPr>
          </a:lstStyle>
          <a:p>
            <a:pPr marL="0" indent="0">
              <a:buNone/>
            </a:pPr>
            <a:r>
              <a:rPr lang="es-EC" sz="3100" dirty="0"/>
              <a:t>Para observar si existe todavía líquido en la tolva, se necesita de un operador que este constantemente revisando si existe medicamento en la tolva.</a:t>
            </a:r>
          </a:p>
          <a:p>
            <a:pPr marL="0" indent="0">
              <a:buNone/>
            </a:pPr>
            <a:endParaRPr lang="es-EC" dirty="0"/>
          </a:p>
        </p:txBody>
      </p:sp>
    </p:spTree>
    <p:extLst>
      <p:ext uri="{BB962C8B-B14F-4D97-AF65-F5344CB8AC3E}">
        <p14:creationId xmlns:p14="http://schemas.microsoft.com/office/powerpoint/2010/main" val="175463370"/>
      </p:ext>
    </p:extLst>
  </p:cSld>
  <p:clrMapOvr>
    <a:masterClrMapping/>
  </p:clrMapOvr>
  <p:transition spd="med">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HMI</a:t>
            </a:r>
            <a:endParaRPr lang="es-EC" dirty="0"/>
          </a:p>
        </p:txBody>
      </p:sp>
      <p:sp>
        <p:nvSpPr>
          <p:cNvPr id="3" name="Marcador de contenido 2"/>
          <p:cNvSpPr>
            <a:spLocks noGrp="1"/>
          </p:cNvSpPr>
          <p:nvPr>
            <p:ph idx="1"/>
          </p:nvPr>
        </p:nvSpPr>
        <p:spPr>
          <a:xfrm>
            <a:off x="457200" y="1600203"/>
            <a:ext cx="8229600" cy="533397"/>
          </a:xfrm>
        </p:spPr>
        <p:style>
          <a:lnRef idx="2">
            <a:schemeClr val="accent6">
              <a:shade val="50000"/>
            </a:schemeClr>
          </a:lnRef>
          <a:fillRef idx="1">
            <a:schemeClr val="accent6"/>
          </a:fillRef>
          <a:effectRef idx="0">
            <a:schemeClr val="accent6"/>
          </a:effectRef>
          <a:fontRef idx="minor">
            <a:schemeClr val="lt1"/>
          </a:fontRef>
        </p:style>
        <p:txBody>
          <a:bodyPr/>
          <a:lstStyle/>
          <a:p>
            <a:pPr marL="0" indent="0">
              <a:buNone/>
            </a:pPr>
            <a:r>
              <a:rPr lang="es-ES_tradnl" b="1" dirty="0"/>
              <a:t>Distribución de pantallas </a:t>
            </a:r>
            <a:endParaRPr lang="es-EC" b="1" dirty="0"/>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50</a:t>
            </a:fld>
            <a:endParaRPr lang="es-ES"/>
          </a:p>
        </p:txBody>
      </p:sp>
      <p:pic>
        <p:nvPicPr>
          <p:cNvPr id="12" name="Imagen 11" descr="C:\Users\juanpablo\Downloads\grafcet (15).jpg"/>
          <p:cNvPicPr/>
          <p:nvPr/>
        </p:nvPicPr>
        <p:blipFill>
          <a:blip r:embed="rId2">
            <a:extLst>
              <a:ext uri="{28A0092B-C50C-407E-A947-70E740481C1C}">
                <a14:useLocalDpi xmlns:a14="http://schemas.microsoft.com/office/drawing/2010/main" val="0"/>
              </a:ext>
            </a:extLst>
          </a:blip>
          <a:srcRect/>
          <a:stretch>
            <a:fillRect/>
          </a:stretch>
        </p:blipFill>
        <p:spPr bwMode="auto">
          <a:xfrm>
            <a:off x="723900" y="2246376"/>
            <a:ext cx="3733800" cy="3430594"/>
          </a:xfrm>
          <a:prstGeom prst="rect">
            <a:avLst/>
          </a:prstGeom>
          <a:noFill/>
          <a:ln>
            <a:noFill/>
          </a:ln>
        </p:spPr>
      </p:pic>
      <p:pic>
        <p:nvPicPr>
          <p:cNvPr id="13" name="Imagen 12" descr="C:\Users\juanpablo\Downloads\grafcet (16).jpg"/>
          <p:cNvPicPr/>
          <p:nvPr/>
        </p:nvPicPr>
        <p:blipFill>
          <a:blip r:embed="rId3">
            <a:extLst>
              <a:ext uri="{28A0092B-C50C-407E-A947-70E740481C1C}">
                <a14:useLocalDpi xmlns:a14="http://schemas.microsoft.com/office/drawing/2010/main" val="0"/>
              </a:ext>
            </a:extLst>
          </a:blip>
          <a:srcRect/>
          <a:stretch>
            <a:fillRect/>
          </a:stretch>
        </p:blipFill>
        <p:spPr bwMode="auto">
          <a:xfrm>
            <a:off x="4704080" y="2273268"/>
            <a:ext cx="3754120" cy="3403702"/>
          </a:xfrm>
          <a:prstGeom prst="rect">
            <a:avLst/>
          </a:prstGeom>
          <a:noFill/>
          <a:ln>
            <a:noFill/>
          </a:ln>
        </p:spPr>
      </p:pic>
    </p:spTree>
    <p:extLst>
      <p:ext uri="{BB962C8B-B14F-4D97-AF65-F5344CB8AC3E}">
        <p14:creationId xmlns:p14="http://schemas.microsoft.com/office/powerpoint/2010/main" val="2144207079"/>
      </p:ext>
    </p:extLst>
  </p:cSld>
  <p:clrMapOvr>
    <a:masterClrMapping/>
  </p:clrMapOvr>
  <p:transition spd="med">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HMI</a:t>
            </a:r>
            <a:endParaRPr lang="es-EC" dirty="0"/>
          </a:p>
        </p:txBody>
      </p:sp>
      <p:sp>
        <p:nvSpPr>
          <p:cNvPr id="3" name="Marcador de contenido 2"/>
          <p:cNvSpPr>
            <a:spLocks noGrp="1"/>
          </p:cNvSpPr>
          <p:nvPr>
            <p:ph idx="1"/>
          </p:nvPr>
        </p:nvSpPr>
        <p:spPr>
          <a:xfrm>
            <a:off x="457200" y="1600203"/>
            <a:ext cx="8229600" cy="533397"/>
          </a:xfrm>
        </p:spPr>
        <p:style>
          <a:lnRef idx="2">
            <a:schemeClr val="accent6">
              <a:shade val="50000"/>
            </a:schemeClr>
          </a:lnRef>
          <a:fillRef idx="1">
            <a:schemeClr val="accent6"/>
          </a:fillRef>
          <a:effectRef idx="0">
            <a:schemeClr val="accent6"/>
          </a:effectRef>
          <a:fontRef idx="minor">
            <a:schemeClr val="lt1"/>
          </a:fontRef>
        </p:style>
        <p:txBody>
          <a:bodyPr/>
          <a:lstStyle/>
          <a:p>
            <a:pPr marL="0" indent="0">
              <a:buNone/>
            </a:pPr>
            <a:r>
              <a:rPr lang="es-ES_tradnl" b="1" dirty="0"/>
              <a:t>Niveles de acceso </a:t>
            </a:r>
            <a:endParaRPr lang="es-EC" b="1" dirty="0"/>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51</a:t>
            </a:fld>
            <a:endParaRPr lang="es-ES"/>
          </a:p>
        </p:txBody>
      </p:sp>
      <p:sp>
        <p:nvSpPr>
          <p:cNvPr id="7" name="CuadroTexto 6"/>
          <p:cNvSpPr txBox="1"/>
          <p:nvPr/>
        </p:nvSpPr>
        <p:spPr>
          <a:xfrm>
            <a:off x="1143000" y="2590800"/>
            <a:ext cx="7391400" cy="2908489"/>
          </a:xfrm>
          <a:prstGeom prst="rect">
            <a:avLst/>
          </a:prstGeom>
          <a:noFill/>
        </p:spPr>
        <p:txBody>
          <a:bodyPr wrap="square" rtlCol="0">
            <a:spAutoFit/>
          </a:bodyPr>
          <a:lstStyle/>
          <a:p>
            <a:r>
              <a:rPr lang="es-ES_tradnl" sz="2400" dirty="0"/>
              <a:t>El personal que va a manipular la interfaz son operadores y el jefe de producción, por tal motivo se requiere establecer niveles de acceso, para que no ocurra una manipulación incorrecta de la HMI. </a:t>
            </a:r>
            <a:endParaRPr lang="es-EC" sz="2400" dirty="0"/>
          </a:p>
          <a:p>
            <a:pPr marL="342900" lvl="0" indent="-342900">
              <a:buFont typeface="Arial" panose="020B0604020202020204" pitchFamily="34" charset="0"/>
              <a:buChar char="•"/>
            </a:pPr>
            <a:r>
              <a:rPr lang="es-EC" sz="2400" dirty="0"/>
              <a:t>El jefe de producción tiene acceso a todas las pantallas.</a:t>
            </a:r>
          </a:p>
          <a:p>
            <a:pPr marL="342900" lvl="0" indent="-342900">
              <a:buFont typeface="Arial" panose="020B0604020202020204" pitchFamily="34" charset="0"/>
              <a:buChar char="•"/>
            </a:pPr>
            <a:r>
              <a:rPr lang="es-EC" sz="2400" dirty="0"/>
              <a:t>El operador solo tiene acceso a la pantalla de acceso, menú y control.</a:t>
            </a:r>
          </a:p>
          <a:p>
            <a:endParaRPr lang="es-EC" dirty="0"/>
          </a:p>
        </p:txBody>
      </p:sp>
    </p:spTree>
    <p:extLst>
      <p:ext uri="{BB962C8B-B14F-4D97-AF65-F5344CB8AC3E}">
        <p14:creationId xmlns:p14="http://schemas.microsoft.com/office/powerpoint/2010/main" val="2348165896"/>
      </p:ext>
    </p:extLst>
  </p:cSld>
  <p:clrMapOvr>
    <a:masterClrMapping/>
  </p:clrMapOvr>
  <p:transition spd="med">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HMI</a:t>
            </a:r>
            <a:endParaRPr lang="es-EC" dirty="0"/>
          </a:p>
        </p:txBody>
      </p:sp>
      <p:sp>
        <p:nvSpPr>
          <p:cNvPr id="3" name="Marcador de contenido 2"/>
          <p:cNvSpPr>
            <a:spLocks noGrp="1"/>
          </p:cNvSpPr>
          <p:nvPr>
            <p:ph idx="1"/>
          </p:nvPr>
        </p:nvSpPr>
        <p:spPr>
          <a:xfrm>
            <a:off x="457200" y="1600203"/>
            <a:ext cx="8229600" cy="533397"/>
          </a:xfrm>
        </p:spPr>
        <p:style>
          <a:lnRef idx="2">
            <a:schemeClr val="accent6">
              <a:shade val="50000"/>
            </a:schemeClr>
          </a:lnRef>
          <a:fillRef idx="1">
            <a:schemeClr val="accent6"/>
          </a:fillRef>
          <a:effectRef idx="0">
            <a:schemeClr val="accent6"/>
          </a:effectRef>
          <a:fontRef idx="minor">
            <a:schemeClr val="lt1"/>
          </a:fontRef>
        </p:style>
        <p:txBody>
          <a:bodyPr/>
          <a:lstStyle/>
          <a:p>
            <a:pPr marL="0" indent="0">
              <a:buNone/>
            </a:pPr>
            <a:r>
              <a:rPr lang="es-ES_tradnl" b="1" dirty="0"/>
              <a:t>Formato del texto</a:t>
            </a:r>
            <a:endParaRPr lang="es-EC" b="1" dirty="0"/>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52</a:t>
            </a:fld>
            <a:endParaRPr lang="es-ES"/>
          </a:p>
        </p:txBody>
      </p:sp>
      <p:sp>
        <p:nvSpPr>
          <p:cNvPr id="7" name="CuadroTexto 6"/>
          <p:cNvSpPr txBox="1"/>
          <p:nvPr/>
        </p:nvSpPr>
        <p:spPr>
          <a:xfrm>
            <a:off x="838200" y="2743200"/>
            <a:ext cx="7391400" cy="2539157"/>
          </a:xfrm>
          <a:prstGeom prst="rect">
            <a:avLst/>
          </a:prstGeom>
          <a:noFill/>
        </p:spPr>
        <p:txBody>
          <a:bodyPr wrap="square" rtlCol="0">
            <a:spAutoFit/>
          </a:bodyPr>
          <a:lstStyle/>
          <a:p>
            <a:r>
              <a:rPr lang="es-ES_tradnl" sz="2400" dirty="0"/>
              <a:t>El formato del texto que se utiliza debe ser claro, visible y entendible, por tal motivo tiene las siguientes características:</a:t>
            </a:r>
            <a:endParaRPr lang="es-EC" sz="2400" dirty="0"/>
          </a:p>
          <a:p>
            <a:pPr marL="342900" lvl="0" indent="-342900">
              <a:buFont typeface="Arial" panose="020B0604020202020204" pitchFamily="34" charset="0"/>
              <a:buChar char="•"/>
            </a:pPr>
            <a:r>
              <a:rPr lang="es-EC" sz="2400" dirty="0"/>
              <a:t>La fuente es </a:t>
            </a:r>
            <a:r>
              <a:rPr lang="es-EC" sz="2400" dirty="0" err="1"/>
              <a:t>Tahoma</a:t>
            </a:r>
            <a:r>
              <a:rPr lang="es-EC" sz="2400" dirty="0"/>
              <a:t>.</a:t>
            </a:r>
          </a:p>
          <a:p>
            <a:pPr marL="342900" lvl="0" indent="-342900">
              <a:buFont typeface="Arial" panose="020B0604020202020204" pitchFamily="34" charset="0"/>
              <a:buChar char="•"/>
            </a:pPr>
            <a:r>
              <a:rPr lang="es-EC" sz="2400" dirty="0"/>
              <a:t>El estilo de fuente normal</a:t>
            </a:r>
          </a:p>
          <a:p>
            <a:pPr marL="342900" lvl="0" indent="-342900">
              <a:buFont typeface="Arial" panose="020B0604020202020204" pitchFamily="34" charset="0"/>
              <a:buChar char="•"/>
            </a:pPr>
            <a:r>
              <a:rPr lang="es-EC" sz="2400" dirty="0"/>
              <a:t>Tamaño 10.</a:t>
            </a:r>
          </a:p>
          <a:p>
            <a:endParaRPr lang="es-EC" dirty="0"/>
          </a:p>
        </p:txBody>
      </p:sp>
    </p:spTree>
    <p:extLst>
      <p:ext uri="{BB962C8B-B14F-4D97-AF65-F5344CB8AC3E}">
        <p14:creationId xmlns:p14="http://schemas.microsoft.com/office/powerpoint/2010/main" val="2491235964"/>
      </p:ext>
    </p:extLst>
  </p:cSld>
  <p:clrMapOvr>
    <a:masterClrMapping/>
  </p:clrMapOvr>
  <p:transition spd="med">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HMI</a:t>
            </a:r>
            <a:endParaRPr lang="es-EC" dirty="0"/>
          </a:p>
        </p:txBody>
      </p:sp>
      <p:sp>
        <p:nvSpPr>
          <p:cNvPr id="3" name="Marcador de contenido 2"/>
          <p:cNvSpPr>
            <a:spLocks noGrp="1"/>
          </p:cNvSpPr>
          <p:nvPr>
            <p:ph idx="1"/>
          </p:nvPr>
        </p:nvSpPr>
        <p:spPr>
          <a:xfrm>
            <a:off x="457200" y="1600203"/>
            <a:ext cx="8229600" cy="533397"/>
          </a:xfrm>
        </p:spPr>
        <p:style>
          <a:lnRef idx="2">
            <a:schemeClr val="accent6">
              <a:shade val="50000"/>
            </a:schemeClr>
          </a:lnRef>
          <a:fillRef idx="1">
            <a:schemeClr val="accent6"/>
          </a:fillRef>
          <a:effectRef idx="0">
            <a:schemeClr val="accent6"/>
          </a:effectRef>
          <a:fontRef idx="minor">
            <a:schemeClr val="lt1"/>
          </a:fontRef>
        </p:style>
        <p:txBody>
          <a:bodyPr/>
          <a:lstStyle/>
          <a:p>
            <a:pPr marL="0" indent="0">
              <a:buNone/>
            </a:pPr>
            <a:r>
              <a:rPr lang="es-ES_tradnl" b="1" dirty="0" smtClean="0"/>
              <a:t>Uso </a:t>
            </a:r>
            <a:r>
              <a:rPr lang="es-ES_tradnl" b="1" dirty="0"/>
              <a:t>de color </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53</a:t>
            </a:fld>
            <a:endParaRPr lang="es-ES"/>
          </a:p>
        </p:txBody>
      </p:sp>
      <p:sp>
        <p:nvSpPr>
          <p:cNvPr id="29" name="CuadroTexto 28"/>
          <p:cNvSpPr txBox="1"/>
          <p:nvPr/>
        </p:nvSpPr>
        <p:spPr>
          <a:xfrm>
            <a:off x="1066800" y="2971800"/>
            <a:ext cx="6858000" cy="2308324"/>
          </a:xfrm>
          <a:prstGeom prst="rect">
            <a:avLst/>
          </a:prstGeom>
          <a:noFill/>
        </p:spPr>
        <p:txBody>
          <a:bodyPr wrap="square" rtlCol="0">
            <a:spAutoFit/>
          </a:bodyPr>
          <a:lstStyle/>
          <a:p>
            <a:r>
              <a:rPr lang="es-ES_tradnl" sz="2400"/>
              <a:t>Los colores que se utilizaron para el diseño del HMI, se los escogió tomando en cuenta que no provoquen fatiga visual al operador y que contrasten. En la tabla 65 se observa los colores que se utilizaron para el diseño de las pantallas y los componentes de las mismas.</a:t>
            </a:r>
            <a:endParaRPr lang="es-EC" sz="2400" dirty="0"/>
          </a:p>
        </p:txBody>
      </p:sp>
    </p:spTree>
    <p:extLst>
      <p:ext uri="{BB962C8B-B14F-4D97-AF65-F5344CB8AC3E}">
        <p14:creationId xmlns:p14="http://schemas.microsoft.com/office/powerpoint/2010/main" val="3755679041"/>
      </p:ext>
    </p:extLst>
  </p:cSld>
  <p:clrMapOvr>
    <a:masterClrMapping/>
  </p:clrMapOvr>
  <p:transition spd="med">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HMI</a:t>
            </a:r>
            <a:endParaRPr lang="es-EC" dirty="0"/>
          </a:p>
        </p:txBody>
      </p:sp>
      <p:sp>
        <p:nvSpPr>
          <p:cNvPr id="3" name="Marcador de contenido 2"/>
          <p:cNvSpPr>
            <a:spLocks noGrp="1"/>
          </p:cNvSpPr>
          <p:nvPr>
            <p:ph idx="1"/>
          </p:nvPr>
        </p:nvSpPr>
        <p:spPr>
          <a:xfrm>
            <a:off x="457200" y="1600203"/>
            <a:ext cx="8229600" cy="533397"/>
          </a:xfrm>
        </p:spPr>
        <p:style>
          <a:lnRef idx="2">
            <a:schemeClr val="accent6">
              <a:shade val="50000"/>
            </a:schemeClr>
          </a:lnRef>
          <a:fillRef idx="1">
            <a:schemeClr val="accent6"/>
          </a:fillRef>
          <a:effectRef idx="0">
            <a:schemeClr val="accent6"/>
          </a:effectRef>
          <a:fontRef idx="minor">
            <a:schemeClr val="lt1"/>
          </a:fontRef>
        </p:style>
        <p:txBody>
          <a:bodyPr/>
          <a:lstStyle/>
          <a:p>
            <a:pPr marL="0" indent="0">
              <a:buNone/>
            </a:pPr>
            <a:r>
              <a:rPr lang="es-ES_tradnl" b="1" dirty="0" smtClean="0"/>
              <a:t>Alarmas </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54</a:t>
            </a:fld>
            <a:endParaRPr lang="es-ES"/>
          </a:p>
        </p:txBody>
      </p:sp>
      <p:sp>
        <p:nvSpPr>
          <p:cNvPr id="29" name="CuadroTexto 28"/>
          <p:cNvSpPr txBox="1"/>
          <p:nvPr/>
        </p:nvSpPr>
        <p:spPr>
          <a:xfrm>
            <a:off x="457200" y="2352151"/>
            <a:ext cx="8153400" cy="3785652"/>
          </a:xfrm>
          <a:prstGeom prst="rect">
            <a:avLst/>
          </a:prstGeom>
          <a:noFill/>
        </p:spPr>
        <p:txBody>
          <a:bodyPr wrap="square" rtlCol="0">
            <a:spAutoFit/>
          </a:bodyPr>
          <a:lstStyle/>
          <a:p>
            <a:pPr marL="342900" lvl="0" indent="-342900">
              <a:buFont typeface="Arial" panose="020B0604020202020204" pitchFamily="34" charset="0"/>
              <a:buChar char="•"/>
            </a:pPr>
            <a:r>
              <a:rPr lang="es-EC" sz="2000" dirty="0"/>
              <a:t>La alarma 1 consiste en informar al operador de que no están ingresando botellas a la zona de llenado, para que posteriormente revise cual es la causa de dicho evento,</a:t>
            </a:r>
          </a:p>
          <a:p>
            <a:pPr marL="342900" lvl="0" indent="-342900">
              <a:buFont typeface="Arial" panose="020B0604020202020204" pitchFamily="34" charset="0"/>
              <a:buChar char="•"/>
            </a:pPr>
            <a:r>
              <a:rPr lang="es-EC" sz="2000" dirty="0"/>
              <a:t>La alarma 2 consiste en informar al operador que durante el proceso se produjeron 10 botellas con el nivel incorrecto de líquido dentro de las botellas, con la finalidad de que se revise cual puede ser la causa del problema.</a:t>
            </a:r>
          </a:p>
          <a:p>
            <a:pPr marL="342900" lvl="0" indent="-342900">
              <a:buFont typeface="Arial" panose="020B0604020202020204" pitchFamily="34" charset="0"/>
              <a:buChar char="•"/>
            </a:pPr>
            <a:r>
              <a:rPr lang="es-EC" sz="2000" dirty="0"/>
              <a:t> La alarma 3 consiste en que si el sensor que se encuentra después del tapado se queda activado durante un tiempo, significa que en el final de la banda transportadora no se están despachando las botellas llenas y tapadas. Para informar de la alarma se va activar la baliza roja y posteriormente se le va a informar en el HMI.</a:t>
            </a:r>
          </a:p>
        </p:txBody>
      </p:sp>
    </p:spTree>
    <p:extLst>
      <p:ext uri="{BB962C8B-B14F-4D97-AF65-F5344CB8AC3E}">
        <p14:creationId xmlns:p14="http://schemas.microsoft.com/office/powerpoint/2010/main" val="2073506725"/>
      </p:ext>
    </p:extLst>
  </p:cSld>
  <p:clrMapOvr>
    <a:masterClrMapping/>
  </p:clrMapOvr>
  <p:transition spd="med">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SIMULACIÓN DEL SISTEMA </a:t>
            </a:r>
            <a:endParaRPr lang="es-EC" dirty="0"/>
          </a:p>
        </p:txBody>
      </p:sp>
      <p:sp>
        <p:nvSpPr>
          <p:cNvPr id="3" name="Marcador de contenido 2"/>
          <p:cNvSpPr>
            <a:spLocks noGrp="1"/>
          </p:cNvSpPr>
          <p:nvPr>
            <p:ph idx="1"/>
          </p:nvPr>
        </p:nvSpPr>
        <p:spPr>
          <a:xfrm>
            <a:off x="457200" y="1600203"/>
            <a:ext cx="8229600" cy="609597"/>
          </a:xfrm>
        </p:spPr>
        <p:txBody>
          <a:bodyPr/>
          <a:lstStyle/>
          <a:p>
            <a:r>
              <a:rPr lang="es-ES_tradnl" b="1" dirty="0"/>
              <a:t>Desarrollo de la simulación</a:t>
            </a:r>
            <a:endParaRPr lang="es-EC" b="1" dirty="0"/>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55</a:t>
            </a:fld>
            <a:endParaRPr lang="es-ES"/>
          </a:p>
        </p:txBody>
      </p:sp>
      <p:sp>
        <p:nvSpPr>
          <p:cNvPr id="7" name="CuadroTexto 6"/>
          <p:cNvSpPr txBox="1"/>
          <p:nvPr/>
        </p:nvSpPr>
        <p:spPr>
          <a:xfrm>
            <a:off x="1143000" y="2514600"/>
            <a:ext cx="7010400" cy="2308324"/>
          </a:xfrm>
          <a:prstGeom prst="rect">
            <a:avLst/>
          </a:prstGeom>
          <a:noFill/>
        </p:spPr>
        <p:txBody>
          <a:bodyPr wrap="square" rtlCol="0">
            <a:spAutoFit/>
          </a:bodyPr>
          <a:lstStyle/>
          <a:p>
            <a:r>
              <a:rPr lang="es-ES_tradnl" sz="2400" dirty="0"/>
              <a:t>Los softwares que se escogieron para llevar a cabo la simulación se lo hizo tomando en cuenta lo siguiente:</a:t>
            </a:r>
            <a:endParaRPr lang="es-EC" sz="2400" dirty="0"/>
          </a:p>
          <a:p>
            <a:pPr marL="342900" lvl="0" indent="-342900">
              <a:buFont typeface="Arial" panose="020B0604020202020204" pitchFamily="34" charset="0"/>
              <a:buChar char="•"/>
            </a:pPr>
            <a:r>
              <a:rPr lang="es-ES_tradnl" sz="2400" dirty="0"/>
              <a:t> </a:t>
            </a:r>
            <a:r>
              <a:rPr lang="es-EC" sz="2400" dirty="0"/>
              <a:t>Intuitivo para el usuario.</a:t>
            </a:r>
          </a:p>
          <a:p>
            <a:pPr marL="342900" lvl="0" indent="-342900">
              <a:buFont typeface="Arial" panose="020B0604020202020204" pitchFamily="34" charset="0"/>
              <a:buChar char="•"/>
            </a:pPr>
            <a:r>
              <a:rPr lang="es-EC" sz="2400" dirty="0"/>
              <a:t>Facilidad de instalación en el ordenador.</a:t>
            </a:r>
          </a:p>
          <a:p>
            <a:pPr marL="342900" lvl="0" indent="-342900">
              <a:buFont typeface="Arial" panose="020B0604020202020204" pitchFamily="34" charset="0"/>
              <a:buChar char="•"/>
            </a:pPr>
            <a:r>
              <a:rPr lang="es-EC" sz="2400" dirty="0"/>
              <a:t>Compartir información entre todos los softwares que se van a usar.</a:t>
            </a:r>
          </a:p>
        </p:txBody>
      </p:sp>
    </p:spTree>
    <p:extLst>
      <p:ext uri="{BB962C8B-B14F-4D97-AF65-F5344CB8AC3E}">
        <p14:creationId xmlns:p14="http://schemas.microsoft.com/office/powerpoint/2010/main" val="3266739024"/>
      </p:ext>
    </p:extLst>
  </p:cSld>
  <p:clrMapOvr>
    <a:masterClrMapping/>
  </p:clrMapOvr>
  <p:transition spd="med">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Simulación del programa para el control del sistema</a:t>
            </a:r>
            <a:r>
              <a:rPr lang="es-EC" b="1" dirty="0"/>
              <a:t/>
            </a:r>
            <a:br>
              <a:rPr lang="es-EC" b="1" dirty="0"/>
            </a:b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56</a:t>
            </a:fld>
            <a:endParaRPr lang="es-ES"/>
          </a:p>
        </p:txBody>
      </p:sp>
      <p:pic>
        <p:nvPicPr>
          <p:cNvPr id="7" name="Marcador de contenido 6"/>
          <p:cNvPicPr>
            <a:picLocks noGrp="1"/>
          </p:cNvPicPr>
          <p:nvPr>
            <p:ph idx="1"/>
          </p:nvPr>
        </p:nvPicPr>
        <p:blipFill>
          <a:blip r:embed="rId2"/>
          <a:stretch>
            <a:fillRect/>
          </a:stretch>
        </p:blipFill>
        <p:spPr>
          <a:xfrm>
            <a:off x="457200" y="1784033"/>
            <a:ext cx="8229600" cy="4158296"/>
          </a:xfrm>
          <a:prstGeom prst="rect">
            <a:avLst/>
          </a:prstGeom>
        </p:spPr>
      </p:pic>
    </p:spTree>
    <p:extLst>
      <p:ext uri="{BB962C8B-B14F-4D97-AF65-F5344CB8AC3E}">
        <p14:creationId xmlns:p14="http://schemas.microsoft.com/office/powerpoint/2010/main" val="828477196"/>
      </p:ext>
    </p:extLst>
  </p:cSld>
  <p:clrMapOvr>
    <a:masterClrMapping/>
  </p:clrMapOvr>
  <p:transition spd="med">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Simulación del programa para el control del sistema</a:t>
            </a:r>
            <a:r>
              <a:rPr lang="es-EC" b="1" dirty="0"/>
              <a:t/>
            </a:r>
            <a:br>
              <a:rPr lang="es-EC" b="1" dirty="0"/>
            </a:b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57</a:t>
            </a:fld>
            <a:endParaRPr lang="es-ES"/>
          </a:p>
        </p:txBody>
      </p:sp>
      <p:sp>
        <p:nvSpPr>
          <p:cNvPr id="3" name="Marcador de contenido 2"/>
          <p:cNvSpPr>
            <a:spLocks noGrp="1"/>
          </p:cNvSpPr>
          <p:nvPr>
            <p:ph idx="1"/>
          </p:nvPr>
        </p:nvSpPr>
        <p:spPr/>
        <p:txBody>
          <a:bodyPr/>
          <a:lstStyle/>
          <a:p>
            <a:endParaRPr lang="es-EC"/>
          </a:p>
        </p:txBody>
      </p:sp>
      <p:pic>
        <p:nvPicPr>
          <p:cNvPr id="8" name="Imagen 7"/>
          <p:cNvPicPr/>
          <p:nvPr/>
        </p:nvPicPr>
        <p:blipFill>
          <a:blip r:embed="rId2"/>
          <a:stretch>
            <a:fillRect/>
          </a:stretch>
        </p:blipFill>
        <p:spPr>
          <a:xfrm>
            <a:off x="2286000" y="1600203"/>
            <a:ext cx="4822825" cy="3907794"/>
          </a:xfrm>
          <a:prstGeom prst="rect">
            <a:avLst/>
          </a:prstGeom>
        </p:spPr>
      </p:pic>
    </p:spTree>
    <p:extLst>
      <p:ext uri="{BB962C8B-B14F-4D97-AF65-F5344CB8AC3E}">
        <p14:creationId xmlns:p14="http://schemas.microsoft.com/office/powerpoint/2010/main" val="731689770"/>
      </p:ext>
    </p:extLst>
  </p:cSld>
  <p:clrMapOvr>
    <a:masterClrMapping/>
  </p:clrMapOvr>
  <p:transition spd="med">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Simulación del programa para el control del sistema</a:t>
            </a:r>
            <a:r>
              <a:rPr lang="es-EC" b="1" dirty="0"/>
              <a:t/>
            </a:r>
            <a:br>
              <a:rPr lang="es-EC" b="1" dirty="0"/>
            </a:b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58</a:t>
            </a:fld>
            <a:endParaRPr lang="es-ES"/>
          </a:p>
        </p:txBody>
      </p:sp>
      <p:sp>
        <p:nvSpPr>
          <p:cNvPr id="3" name="Marcador de contenido 2"/>
          <p:cNvSpPr>
            <a:spLocks noGrp="1"/>
          </p:cNvSpPr>
          <p:nvPr>
            <p:ph idx="1"/>
          </p:nvPr>
        </p:nvSpPr>
        <p:spPr/>
        <p:txBody>
          <a:bodyPr/>
          <a:lstStyle/>
          <a:p>
            <a:endParaRPr lang="es-EC"/>
          </a:p>
        </p:txBody>
      </p:sp>
      <p:pic>
        <p:nvPicPr>
          <p:cNvPr id="9" name="Imagen 8"/>
          <p:cNvPicPr/>
          <p:nvPr/>
        </p:nvPicPr>
        <p:blipFill>
          <a:blip r:embed="rId2"/>
          <a:stretch>
            <a:fillRect/>
          </a:stretch>
        </p:blipFill>
        <p:spPr>
          <a:xfrm>
            <a:off x="1143000" y="1143000"/>
            <a:ext cx="7086600" cy="4724400"/>
          </a:xfrm>
          <a:prstGeom prst="rect">
            <a:avLst/>
          </a:prstGeom>
        </p:spPr>
      </p:pic>
    </p:spTree>
    <p:extLst>
      <p:ext uri="{BB962C8B-B14F-4D97-AF65-F5344CB8AC3E}">
        <p14:creationId xmlns:p14="http://schemas.microsoft.com/office/powerpoint/2010/main" val="2695741114"/>
      </p:ext>
    </p:extLst>
  </p:cSld>
  <p:clrMapOvr>
    <a:masterClrMapping/>
  </p:clrMapOvr>
  <p:transition spd="med">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Simulación del programa para el control del sistema</a:t>
            </a:r>
            <a:r>
              <a:rPr lang="es-EC" b="1" dirty="0"/>
              <a:t/>
            </a:r>
            <a:br>
              <a:rPr lang="es-EC" b="1" dirty="0"/>
            </a:b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59</a:t>
            </a:fld>
            <a:endParaRPr lang="es-ES"/>
          </a:p>
        </p:txBody>
      </p:sp>
      <p:sp>
        <p:nvSpPr>
          <p:cNvPr id="3" name="Marcador de contenido 2"/>
          <p:cNvSpPr>
            <a:spLocks noGrp="1"/>
          </p:cNvSpPr>
          <p:nvPr>
            <p:ph idx="1"/>
          </p:nvPr>
        </p:nvSpPr>
        <p:spPr/>
        <p:txBody>
          <a:bodyPr/>
          <a:lstStyle/>
          <a:p>
            <a:endParaRPr lang="es-EC"/>
          </a:p>
        </p:txBody>
      </p:sp>
      <p:pic>
        <p:nvPicPr>
          <p:cNvPr id="8" name="Imagen 7"/>
          <p:cNvPicPr/>
          <p:nvPr/>
        </p:nvPicPr>
        <p:blipFill>
          <a:blip r:embed="rId2"/>
          <a:stretch>
            <a:fillRect/>
          </a:stretch>
        </p:blipFill>
        <p:spPr>
          <a:xfrm>
            <a:off x="838200" y="1354774"/>
            <a:ext cx="7696200" cy="4419600"/>
          </a:xfrm>
          <a:prstGeom prst="rect">
            <a:avLst/>
          </a:prstGeom>
        </p:spPr>
      </p:pic>
    </p:spTree>
    <p:extLst>
      <p:ext uri="{BB962C8B-B14F-4D97-AF65-F5344CB8AC3E}">
        <p14:creationId xmlns:p14="http://schemas.microsoft.com/office/powerpoint/2010/main" val="2631436244"/>
      </p:ext>
    </p:extLst>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 General</a:t>
            </a:r>
            <a:endParaRPr lang="es-EC" dirty="0"/>
          </a:p>
        </p:txBody>
      </p:sp>
      <p:sp>
        <p:nvSpPr>
          <p:cNvPr id="3" name="Marcador de contenido 2"/>
          <p:cNvSpPr>
            <a:spLocks noGrp="1"/>
          </p:cNvSpPr>
          <p:nvPr>
            <p:ph idx="1"/>
          </p:nvPr>
        </p:nvSpPr>
        <p:spPr>
          <a:xfrm>
            <a:off x="457200" y="2209801"/>
            <a:ext cx="8229600" cy="1600200"/>
          </a:xfrm>
        </p:spPr>
        <p:style>
          <a:lnRef idx="3">
            <a:schemeClr val="lt1"/>
          </a:lnRef>
          <a:fillRef idx="1">
            <a:schemeClr val="accent2"/>
          </a:fillRef>
          <a:effectRef idx="1">
            <a:schemeClr val="accent2"/>
          </a:effectRef>
          <a:fontRef idx="minor">
            <a:schemeClr val="lt1"/>
          </a:fontRef>
        </p:style>
        <p:txBody>
          <a:bodyPr/>
          <a:lstStyle/>
          <a:p>
            <a:pPr marL="0" indent="0" algn="just">
              <a:buNone/>
            </a:pPr>
            <a:r>
              <a:rPr lang="es-ES_tradnl" dirty="0" smtClean="0"/>
              <a:t>Diseñar </a:t>
            </a:r>
            <a:r>
              <a:rPr lang="es-ES_tradnl" dirty="0"/>
              <a:t>y simular la repotenciación del proceso de llenado y tapado para el área de medicamentos líquidos del laboratorio farmacéutico LAMOSAN.</a:t>
            </a:r>
            <a:endParaRPr lang="es-EC" dirty="0"/>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6</a:t>
            </a:fld>
            <a:endParaRPr lang="es-ES"/>
          </a:p>
        </p:txBody>
      </p:sp>
    </p:spTree>
    <p:extLst>
      <p:ext uri="{BB962C8B-B14F-4D97-AF65-F5344CB8AC3E}">
        <p14:creationId xmlns:p14="http://schemas.microsoft.com/office/powerpoint/2010/main" val="529897475"/>
      </p:ext>
    </p:extLst>
  </p:cSld>
  <p:clrMapOvr>
    <a:masterClrMapping/>
  </p:clrMapOvr>
  <p:transition spd="med">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Simulación del programa para el control del sistema</a:t>
            </a:r>
            <a:r>
              <a:rPr lang="es-EC" b="1" dirty="0"/>
              <a:t/>
            </a:r>
            <a:br>
              <a:rPr lang="es-EC" b="1" dirty="0"/>
            </a:b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60</a:t>
            </a:fld>
            <a:endParaRPr lang="es-ES"/>
          </a:p>
        </p:txBody>
      </p:sp>
      <p:sp>
        <p:nvSpPr>
          <p:cNvPr id="3" name="Marcador de contenido 2"/>
          <p:cNvSpPr>
            <a:spLocks noGrp="1"/>
          </p:cNvSpPr>
          <p:nvPr>
            <p:ph idx="1"/>
          </p:nvPr>
        </p:nvSpPr>
        <p:spPr/>
        <p:txBody>
          <a:bodyPr/>
          <a:lstStyle/>
          <a:p>
            <a:endParaRPr lang="es-EC"/>
          </a:p>
        </p:txBody>
      </p:sp>
      <p:pic>
        <p:nvPicPr>
          <p:cNvPr id="9" name="Imagen 8"/>
          <p:cNvPicPr/>
          <p:nvPr/>
        </p:nvPicPr>
        <p:blipFill>
          <a:blip r:embed="rId2"/>
          <a:stretch>
            <a:fillRect/>
          </a:stretch>
        </p:blipFill>
        <p:spPr>
          <a:xfrm>
            <a:off x="533400" y="1197864"/>
            <a:ext cx="8382000" cy="4906966"/>
          </a:xfrm>
          <a:prstGeom prst="rect">
            <a:avLst/>
          </a:prstGeom>
        </p:spPr>
      </p:pic>
    </p:spTree>
    <p:extLst>
      <p:ext uri="{BB962C8B-B14F-4D97-AF65-F5344CB8AC3E}">
        <p14:creationId xmlns:p14="http://schemas.microsoft.com/office/powerpoint/2010/main" val="1034454544"/>
      </p:ext>
    </p:extLst>
  </p:cSld>
  <p:clrMapOvr>
    <a:masterClrMapping/>
  </p:clrMapOvr>
  <p:transition spd="med">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Simulación del programa para el control del sistema</a:t>
            </a:r>
            <a:r>
              <a:rPr lang="es-EC" b="1" dirty="0"/>
              <a:t/>
            </a:r>
            <a:br>
              <a:rPr lang="es-EC" b="1" dirty="0"/>
            </a:b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61</a:t>
            </a:fld>
            <a:endParaRPr lang="es-ES"/>
          </a:p>
        </p:txBody>
      </p:sp>
      <p:pic>
        <p:nvPicPr>
          <p:cNvPr id="8" name="Marcador de contenido 7"/>
          <p:cNvPicPr>
            <a:picLocks noGrp="1"/>
          </p:cNvPicPr>
          <p:nvPr>
            <p:ph idx="1"/>
          </p:nvPr>
        </p:nvPicPr>
        <p:blipFill>
          <a:blip r:embed="rId2"/>
          <a:stretch>
            <a:fillRect/>
          </a:stretch>
        </p:blipFill>
        <p:spPr>
          <a:xfrm>
            <a:off x="460248" y="1524000"/>
            <a:ext cx="8229600" cy="4067651"/>
          </a:xfrm>
          <a:prstGeom prst="rect">
            <a:avLst/>
          </a:prstGeom>
        </p:spPr>
      </p:pic>
    </p:spTree>
    <p:extLst>
      <p:ext uri="{BB962C8B-B14F-4D97-AF65-F5344CB8AC3E}">
        <p14:creationId xmlns:p14="http://schemas.microsoft.com/office/powerpoint/2010/main" val="3984156035"/>
      </p:ext>
    </p:extLst>
  </p:cSld>
  <p:clrMapOvr>
    <a:masterClrMapping/>
  </p:clrMapOvr>
  <p:transition spd="med">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Simulación del programa para el control del sistema</a:t>
            </a:r>
            <a:r>
              <a:rPr lang="es-EC" b="1" dirty="0"/>
              <a:t/>
            </a:r>
            <a:br>
              <a:rPr lang="es-EC" b="1" dirty="0"/>
            </a:b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62</a:t>
            </a:fld>
            <a:endParaRPr lang="es-ES"/>
          </a:p>
        </p:txBody>
      </p:sp>
      <p:pic>
        <p:nvPicPr>
          <p:cNvPr id="9" name="Marcador de contenido 8"/>
          <p:cNvPicPr>
            <a:picLocks noGrp="1"/>
          </p:cNvPicPr>
          <p:nvPr>
            <p:ph idx="1"/>
          </p:nvPr>
        </p:nvPicPr>
        <p:blipFill>
          <a:blip r:embed="rId2"/>
          <a:stretch>
            <a:fillRect/>
          </a:stretch>
        </p:blipFill>
        <p:spPr>
          <a:xfrm>
            <a:off x="493776" y="1524000"/>
            <a:ext cx="8229600" cy="4048120"/>
          </a:xfrm>
          <a:prstGeom prst="rect">
            <a:avLst/>
          </a:prstGeom>
        </p:spPr>
      </p:pic>
    </p:spTree>
    <p:extLst>
      <p:ext uri="{BB962C8B-B14F-4D97-AF65-F5344CB8AC3E}">
        <p14:creationId xmlns:p14="http://schemas.microsoft.com/office/powerpoint/2010/main" val="1695119027"/>
      </p:ext>
    </p:extLst>
  </p:cSld>
  <p:clrMapOvr>
    <a:masterClrMapping/>
  </p:clrMapOvr>
  <p:transition spd="med">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Simulación del programa para el control del sistema</a:t>
            </a:r>
            <a:r>
              <a:rPr lang="es-EC" b="1" dirty="0"/>
              <a:t/>
            </a:r>
            <a:br>
              <a:rPr lang="es-EC" b="1" dirty="0"/>
            </a:b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63</a:t>
            </a:fld>
            <a:endParaRPr lang="es-ES"/>
          </a:p>
        </p:txBody>
      </p:sp>
      <p:sp>
        <p:nvSpPr>
          <p:cNvPr id="3" name="Marcador de contenido 2"/>
          <p:cNvSpPr>
            <a:spLocks noGrp="1"/>
          </p:cNvSpPr>
          <p:nvPr>
            <p:ph idx="1"/>
          </p:nvPr>
        </p:nvSpPr>
        <p:spPr/>
        <p:txBody>
          <a:bodyPr/>
          <a:lstStyle/>
          <a:p>
            <a:endParaRPr lang="es-EC"/>
          </a:p>
        </p:txBody>
      </p:sp>
      <p:pic>
        <p:nvPicPr>
          <p:cNvPr id="8" name="Imagen 7"/>
          <p:cNvPicPr/>
          <p:nvPr/>
        </p:nvPicPr>
        <p:blipFill>
          <a:blip r:embed="rId2"/>
          <a:stretch>
            <a:fillRect/>
          </a:stretch>
        </p:blipFill>
        <p:spPr>
          <a:xfrm>
            <a:off x="762000" y="1600203"/>
            <a:ext cx="7620000" cy="4116385"/>
          </a:xfrm>
          <a:prstGeom prst="rect">
            <a:avLst/>
          </a:prstGeom>
        </p:spPr>
      </p:pic>
    </p:spTree>
    <p:extLst>
      <p:ext uri="{BB962C8B-B14F-4D97-AF65-F5344CB8AC3E}">
        <p14:creationId xmlns:p14="http://schemas.microsoft.com/office/powerpoint/2010/main" val="2065271596"/>
      </p:ext>
    </p:extLst>
  </p:cSld>
  <p:clrMapOvr>
    <a:masterClrMapping/>
  </p:clrMapOvr>
  <p:transition spd="med">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Simulación del programa para el control del sistema</a:t>
            </a:r>
            <a:r>
              <a:rPr lang="es-EC" b="1" dirty="0"/>
              <a:t/>
            </a:r>
            <a:br>
              <a:rPr lang="es-EC" b="1" dirty="0"/>
            </a:b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64</a:t>
            </a:fld>
            <a:endParaRPr lang="es-ES"/>
          </a:p>
        </p:txBody>
      </p:sp>
      <p:sp>
        <p:nvSpPr>
          <p:cNvPr id="3" name="Marcador de contenido 2"/>
          <p:cNvSpPr>
            <a:spLocks noGrp="1"/>
          </p:cNvSpPr>
          <p:nvPr>
            <p:ph idx="1"/>
          </p:nvPr>
        </p:nvSpPr>
        <p:spPr/>
        <p:txBody>
          <a:bodyPr/>
          <a:lstStyle/>
          <a:p>
            <a:endParaRPr lang="es-EC"/>
          </a:p>
        </p:txBody>
      </p:sp>
      <p:pic>
        <p:nvPicPr>
          <p:cNvPr id="9" name="Imagen 8"/>
          <p:cNvPicPr/>
          <p:nvPr/>
        </p:nvPicPr>
        <p:blipFill>
          <a:blip r:embed="rId2"/>
          <a:stretch>
            <a:fillRect/>
          </a:stretch>
        </p:blipFill>
        <p:spPr>
          <a:xfrm>
            <a:off x="838200" y="1417639"/>
            <a:ext cx="7467600" cy="4297361"/>
          </a:xfrm>
          <a:prstGeom prst="rect">
            <a:avLst/>
          </a:prstGeom>
        </p:spPr>
      </p:pic>
    </p:spTree>
    <p:extLst>
      <p:ext uri="{BB962C8B-B14F-4D97-AF65-F5344CB8AC3E}">
        <p14:creationId xmlns:p14="http://schemas.microsoft.com/office/powerpoint/2010/main" val="2339880692"/>
      </p:ext>
    </p:extLst>
  </p:cSld>
  <p:clrMapOvr>
    <a:masterClrMapping/>
  </p:clrMapOvr>
  <p:transition spd="med">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Simulación del programa para el control del sistema</a:t>
            </a:r>
            <a:r>
              <a:rPr lang="es-EC" b="1" dirty="0"/>
              <a:t/>
            </a:r>
            <a:br>
              <a:rPr lang="es-EC" b="1" dirty="0"/>
            </a:b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65</a:t>
            </a:fld>
            <a:endParaRPr lang="es-ES"/>
          </a:p>
        </p:txBody>
      </p:sp>
      <p:sp>
        <p:nvSpPr>
          <p:cNvPr id="3" name="Marcador de contenido 2"/>
          <p:cNvSpPr>
            <a:spLocks noGrp="1"/>
          </p:cNvSpPr>
          <p:nvPr>
            <p:ph idx="1"/>
          </p:nvPr>
        </p:nvSpPr>
        <p:spPr/>
        <p:txBody>
          <a:bodyPr/>
          <a:lstStyle/>
          <a:p>
            <a:endParaRPr lang="es-EC"/>
          </a:p>
        </p:txBody>
      </p:sp>
      <p:pic>
        <p:nvPicPr>
          <p:cNvPr id="8" name="Imagen 7"/>
          <p:cNvPicPr/>
          <p:nvPr/>
        </p:nvPicPr>
        <p:blipFill>
          <a:blip r:embed="rId2"/>
          <a:stretch>
            <a:fillRect/>
          </a:stretch>
        </p:blipFill>
        <p:spPr>
          <a:xfrm>
            <a:off x="685800" y="1295400"/>
            <a:ext cx="7772400" cy="4648200"/>
          </a:xfrm>
          <a:prstGeom prst="rect">
            <a:avLst/>
          </a:prstGeom>
        </p:spPr>
      </p:pic>
    </p:spTree>
    <p:extLst>
      <p:ext uri="{BB962C8B-B14F-4D97-AF65-F5344CB8AC3E}">
        <p14:creationId xmlns:p14="http://schemas.microsoft.com/office/powerpoint/2010/main" val="881546560"/>
      </p:ext>
    </p:extLst>
  </p:cSld>
  <p:clrMapOvr>
    <a:masterClrMapping/>
  </p:clrMapOvr>
  <p:transition spd="med">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Simulación del programa para el control del sistema</a:t>
            </a:r>
            <a:r>
              <a:rPr lang="es-EC" b="1" dirty="0"/>
              <a:t/>
            </a:r>
            <a:br>
              <a:rPr lang="es-EC" b="1" dirty="0"/>
            </a:b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66</a:t>
            </a:fld>
            <a:endParaRPr lang="es-ES"/>
          </a:p>
        </p:txBody>
      </p:sp>
      <p:sp>
        <p:nvSpPr>
          <p:cNvPr id="3" name="Marcador de contenido 2"/>
          <p:cNvSpPr>
            <a:spLocks noGrp="1"/>
          </p:cNvSpPr>
          <p:nvPr>
            <p:ph idx="1"/>
          </p:nvPr>
        </p:nvSpPr>
        <p:spPr/>
        <p:txBody>
          <a:bodyPr/>
          <a:lstStyle/>
          <a:p>
            <a:endParaRPr lang="es-EC"/>
          </a:p>
        </p:txBody>
      </p:sp>
      <p:pic>
        <p:nvPicPr>
          <p:cNvPr id="9" name="Imagen 8"/>
          <p:cNvPicPr/>
          <p:nvPr/>
        </p:nvPicPr>
        <p:blipFill>
          <a:blip r:embed="rId2"/>
          <a:stretch>
            <a:fillRect/>
          </a:stretch>
        </p:blipFill>
        <p:spPr>
          <a:xfrm>
            <a:off x="1295400" y="1417640"/>
            <a:ext cx="6248400" cy="4602160"/>
          </a:xfrm>
          <a:prstGeom prst="rect">
            <a:avLst/>
          </a:prstGeom>
        </p:spPr>
      </p:pic>
    </p:spTree>
    <p:extLst>
      <p:ext uri="{BB962C8B-B14F-4D97-AF65-F5344CB8AC3E}">
        <p14:creationId xmlns:p14="http://schemas.microsoft.com/office/powerpoint/2010/main" val="365157742"/>
      </p:ext>
    </p:extLst>
  </p:cSld>
  <p:clrMapOvr>
    <a:masterClrMapping/>
  </p:clrMapOvr>
  <p:transition spd="med">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Simulación del programa para el control del sistema</a:t>
            </a:r>
            <a:r>
              <a:rPr lang="es-EC" b="1" dirty="0"/>
              <a:t/>
            </a:r>
            <a:br>
              <a:rPr lang="es-EC" b="1" dirty="0"/>
            </a:b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67</a:t>
            </a:fld>
            <a:endParaRPr lang="es-ES"/>
          </a:p>
        </p:txBody>
      </p:sp>
      <p:pic>
        <p:nvPicPr>
          <p:cNvPr id="8" name="Marcador de contenido 7"/>
          <p:cNvPicPr>
            <a:picLocks noGrp="1"/>
          </p:cNvPicPr>
          <p:nvPr>
            <p:ph idx="1"/>
          </p:nvPr>
        </p:nvPicPr>
        <p:blipFill>
          <a:blip r:embed="rId2"/>
          <a:stretch>
            <a:fillRect/>
          </a:stretch>
        </p:blipFill>
        <p:spPr>
          <a:xfrm>
            <a:off x="1161950" y="1600200"/>
            <a:ext cx="6820099" cy="4525963"/>
          </a:xfrm>
          <a:prstGeom prst="rect">
            <a:avLst/>
          </a:prstGeom>
        </p:spPr>
      </p:pic>
    </p:spTree>
    <p:extLst>
      <p:ext uri="{BB962C8B-B14F-4D97-AF65-F5344CB8AC3E}">
        <p14:creationId xmlns:p14="http://schemas.microsoft.com/office/powerpoint/2010/main" val="2832915828"/>
      </p:ext>
    </p:extLst>
  </p:cSld>
  <p:clrMapOvr>
    <a:masterClrMapping/>
  </p:clrMapOvr>
  <p:transition spd="med">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Simulación del programa para el control del sistema</a:t>
            </a:r>
            <a:r>
              <a:rPr lang="es-EC" b="1" dirty="0"/>
              <a:t/>
            </a:r>
            <a:br>
              <a:rPr lang="es-EC" b="1" dirty="0"/>
            </a:b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68</a:t>
            </a:fld>
            <a:endParaRPr lang="es-ES"/>
          </a:p>
        </p:txBody>
      </p:sp>
      <p:pic>
        <p:nvPicPr>
          <p:cNvPr id="9" name="Marcador de contenido 8"/>
          <p:cNvPicPr>
            <a:picLocks noGrp="1"/>
          </p:cNvPicPr>
          <p:nvPr>
            <p:ph idx="1"/>
          </p:nvPr>
        </p:nvPicPr>
        <p:blipFill>
          <a:blip r:embed="rId2"/>
          <a:stretch>
            <a:fillRect/>
          </a:stretch>
        </p:blipFill>
        <p:spPr>
          <a:xfrm>
            <a:off x="1613854" y="1600200"/>
            <a:ext cx="5916291" cy="4525963"/>
          </a:xfrm>
          <a:prstGeom prst="rect">
            <a:avLst/>
          </a:prstGeom>
        </p:spPr>
      </p:pic>
    </p:spTree>
    <p:extLst>
      <p:ext uri="{BB962C8B-B14F-4D97-AF65-F5344CB8AC3E}">
        <p14:creationId xmlns:p14="http://schemas.microsoft.com/office/powerpoint/2010/main" val="1203621126"/>
      </p:ext>
    </p:extLst>
  </p:cSld>
  <p:clrMapOvr>
    <a:masterClrMapping/>
  </p:clrMapOvr>
  <p:transition spd="med">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Pruebas del software de simulación</a:t>
            </a:r>
            <a:r>
              <a:rPr lang="es-EC" b="1" dirty="0"/>
              <a:t/>
            </a:r>
            <a:br>
              <a:rPr lang="es-EC" b="1" dirty="0"/>
            </a:br>
            <a:endParaRPr lang="es-EC" dirty="0"/>
          </a:p>
        </p:txBody>
      </p:sp>
      <p:sp>
        <p:nvSpPr>
          <p:cNvPr id="3" name="Marcador de contenido 2"/>
          <p:cNvSpPr>
            <a:spLocks noGrp="1"/>
          </p:cNvSpPr>
          <p:nvPr>
            <p:ph idx="1"/>
          </p:nvPr>
        </p:nvSpPr>
        <p:spPr>
          <a:xfrm>
            <a:off x="457200" y="1600203"/>
            <a:ext cx="8229600" cy="609597"/>
          </a:xfrm>
        </p:spPr>
        <p:txBody>
          <a:bodyPr/>
          <a:lstStyle/>
          <a:p>
            <a:r>
              <a:rPr lang="es-ES_tradnl" b="1" dirty="0"/>
              <a:t>Lógica de control </a:t>
            </a:r>
            <a:endParaRPr lang="es-EC" b="1" dirty="0"/>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69</a:t>
            </a:fld>
            <a:endParaRPr lang="es-ES"/>
          </a:p>
        </p:txBody>
      </p:sp>
      <p:graphicFrame>
        <p:nvGraphicFramePr>
          <p:cNvPr id="7" name="Tabla 6"/>
          <p:cNvGraphicFramePr>
            <a:graphicFrameLocks noGrp="1"/>
          </p:cNvGraphicFramePr>
          <p:nvPr>
            <p:extLst>
              <p:ext uri="{D42A27DB-BD31-4B8C-83A1-F6EECF244321}">
                <p14:modId xmlns:p14="http://schemas.microsoft.com/office/powerpoint/2010/main" val="903140258"/>
              </p:ext>
            </p:extLst>
          </p:nvPr>
        </p:nvGraphicFramePr>
        <p:xfrm>
          <a:off x="2133600" y="2217259"/>
          <a:ext cx="5791200" cy="3497740"/>
        </p:xfrm>
        <a:graphic>
          <a:graphicData uri="http://schemas.openxmlformats.org/drawingml/2006/table">
            <a:tbl>
              <a:tblPr firstRow="1" firstCol="1" bandRow="1">
                <a:tableStyleId>{5C22544A-7EE6-4342-B048-85BDC9FD1C3A}</a:tableStyleId>
              </a:tblPr>
              <a:tblGrid>
                <a:gridCol w="572095"/>
                <a:gridCol w="4208265"/>
                <a:gridCol w="437725"/>
                <a:gridCol w="573115"/>
              </a:tblGrid>
              <a:tr h="826610">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l">
                        <a:lnSpc>
                          <a:spcPct val="200000"/>
                        </a:lnSpc>
                        <a:spcAft>
                          <a:spcPts val="0"/>
                        </a:spcAft>
                        <a:tabLst>
                          <a:tab pos="819150" algn="l"/>
                          <a:tab pos="1243965" algn="ctr"/>
                        </a:tabLst>
                      </a:pPr>
                      <a:r>
                        <a:rPr lang="es-ES_tradnl" sz="1200">
                          <a:effectLst/>
                        </a:rPr>
                        <a:t>		Descripción</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SI</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NO</a:t>
                      </a:r>
                      <a:endParaRPr lang="es-EC" sz="1200">
                        <a:effectLst/>
                        <a:latin typeface="Times New Roman" panose="02020603050405020304" pitchFamily="18" charset="0"/>
                        <a:ea typeface="Calibri" panose="020F0502020204030204" pitchFamily="34" charset="0"/>
                      </a:endParaRPr>
                    </a:p>
                  </a:txBody>
                  <a:tcPr marL="68580" marR="68580" marT="0" marB="0"/>
                </a:tc>
              </a:tr>
              <a:tr h="381590">
                <a:tc>
                  <a:txBody>
                    <a:bodyPr/>
                    <a:lstStyle/>
                    <a:p>
                      <a:pPr indent="180340" algn="just">
                        <a:lnSpc>
                          <a:spcPct val="200000"/>
                        </a:lnSpc>
                        <a:spcAft>
                          <a:spcPts val="0"/>
                        </a:spcAft>
                      </a:pPr>
                      <a:r>
                        <a:rPr lang="es-ES_tradnl"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Lógica estructurada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r>
              <a:tr h="381590">
                <a:tc>
                  <a:txBody>
                    <a:bodyPr/>
                    <a:lstStyle/>
                    <a:p>
                      <a:pPr indent="180340" algn="just">
                        <a:lnSpc>
                          <a:spcPct val="200000"/>
                        </a:lnSpc>
                        <a:spcAft>
                          <a:spcPts val="0"/>
                        </a:spcAft>
                      </a:pPr>
                      <a:r>
                        <a:rPr lang="es-ES_tradnl" sz="1200">
                          <a:effectLst/>
                        </a:rPr>
                        <a:t>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Utilizar grafcet de seguridad</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r>
              <a:tr h="381590">
                <a:tc>
                  <a:txBody>
                    <a:bodyPr/>
                    <a:lstStyle/>
                    <a:p>
                      <a:pPr indent="180340" algn="just">
                        <a:lnSpc>
                          <a:spcPct val="200000"/>
                        </a:lnSpc>
                        <a:spcAft>
                          <a:spcPts val="0"/>
                        </a:spcAft>
                      </a:pPr>
                      <a:r>
                        <a:rPr lang="es-ES_tradnl" sz="1200">
                          <a:effectLst/>
                        </a:rPr>
                        <a:t>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Comprobar secuencia de llenado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r>
              <a:tr h="381590">
                <a:tc>
                  <a:txBody>
                    <a:bodyPr/>
                    <a:lstStyle/>
                    <a:p>
                      <a:pPr indent="180340" algn="just">
                        <a:lnSpc>
                          <a:spcPct val="200000"/>
                        </a:lnSpc>
                        <a:spcAft>
                          <a:spcPts val="0"/>
                        </a:spcAft>
                      </a:pPr>
                      <a:r>
                        <a:rPr lang="es-ES_tradnl" sz="1200">
                          <a:effectLst/>
                        </a:rPr>
                        <a:t>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Comprobar secuencia de tapado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r>
              <a:tr h="381590">
                <a:tc>
                  <a:txBody>
                    <a:bodyPr/>
                    <a:lstStyle/>
                    <a:p>
                      <a:pPr indent="180340" algn="just">
                        <a:lnSpc>
                          <a:spcPct val="200000"/>
                        </a:lnSpc>
                        <a:spcAft>
                          <a:spcPts val="0"/>
                        </a:spcAft>
                      </a:pPr>
                      <a:r>
                        <a:rPr lang="es-ES_tradnl" sz="1200">
                          <a:effectLst/>
                        </a:rPr>
                        <a:t>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Comprobar secuencia de calidad</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r>
              <a:tr h="381590">
                <a:tc>
                  <a:txBody>
                    <a:bodyPr/>
                    <a:lstStyle/>
                    <a:p>
                      <a:pPr indent="180340" algn="just">
                        <a:lnSpc>
                          <a:spcPct val="200000"/>
                        </a:lnSpc>
                        <a:spcAft>
                          <a:spcPts val="0"/>
                        </a:spcAft>
                      </a:pPr>
                      <a:r>
                        <a:rPr lang="es-ES_tradnl" sz="1200">
                          <a:effectLst/>
                        </a:rPr>
                        <a:t>6</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Activación de alarmas</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r>
              <a:tr h="381590">
                <a:tc>
                  <a:txBody>
                    <a:bodyPr/>
                    <a:lstStyle/>
                    <a:p>
                      <a:pPr indent="180340" algn="just">
                        <a:lnSpc>
                          <a:spcPct val="200000"/>
                        </a:lnSpc>
                        <a:spcAft>
                          <a:spcPts val="0"/>
                        </a:spcAft>
                      </a:pPr>
                      <a:r>
                        <a:rPr lang="es-ES_tradnl" sz="1200">
                          <a:effectLst/>
                        </a:rPr>
                        <a:t>7</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Comprobar pausar el proceso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dirty="0">
                          <a:effectLst/>
                        </a:rPr>
                        <a:t> </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2998607867"/>
      </p:ext>
    </p:extLst>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 Específicos</a:t>
            </a:r>
            <a:endParaRPr lang="es-EC" dirty="0"/>
          </a:p>
        </p:txBody>
      </p:sp>
      <p:sp>
        <p:nvSpPr>
          <p:cNvPr id="3" name="Marcador de contenido 2"/>
          <p:cNvSpPr>
            <a:spLocks noGrp="1"/>
          </p:cNvSpPr>
          <p:nvPr>
            <p:ph idx="1"/>
          </p:nvPr>
        </p:nvSpPr>
        <p:spPr>
          <a:xfrm>
            <a:off x="457200" y="1600203"/>
            <a:ext cx="8229600" cy="838197"/>
          </a:xfrm>
        </p:spPr>
        <p:style>
          <a:lnRef idx="2">
            <a:schemeClr val="accent3">
              <a:shade val="50000"/>
            </a:schemeClr>
          </a:lnRef>
          <a:fillRef idx="1">
            <a:schemeClr val="accent3"/>
          </a:fillRef>
          <a:effectRef idx="0">
            <a:schemeClr val="accent3"/>
          </a:effectRef>
          <a:fontRef idx="minor">
            <a:schemeClr val="lt1"/>
          </a:fontRef>
        </p:style>
        <p:txBody>
          <a:bodyPr>
            <a:normAutofit fontScale="70000" lnSpcReduction="20000"/>
          </a:bodyPr>
          <a:lstStyle/>
          <a:p>
            <a:r>
              <a:rPr lang="es-ES_tradnl" dirty="0"/>
              <a:t>Mejorar el diseño del tablero eléctrico de la máquina en el área de medicamentos líquidos, mediante la modernización todos los componentes eléctricos y electrónicos.</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7</a:t>
            </a:fld>
            <a:endParaRPr lang="es-ES"/>
          </a:p>
        </p:txBody>
      </p:sp>
      <p:sp>
        <p:nvSpPr>
          <p:cNvPr id="7" name="Marcador de contenido 2"/>
          <p:cNvSpPr txBox="1">
            <a:spLocks/>
          </p:cNvSpPr>
          <p:nvPr/>
        </p:nvSpPr>
        <p:spPr>
          <a:xfrm>
            <a:off x="457200" y="2663038"/>
            <a:ext cx="8229600" cy="7864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77925" tIns="38963" rIns="77925" bIns="38963" rtlCol="0">
            <a:normAutofit/>
          </a:bodyPr>
          <a:lstStyle>
            <a:lvl1pPr marL="292219" indent="-292219" algn="l" defTabSz="779252" rtl="0" eaLnBrk="1" latinLnBrk="0" hangingPunct="1">
              <a:spcBef>
                <a:spcPct val="20000"/>
              </a:spcBef>
              <a:buFont typeface="Arial" panose="020B0604020202020204" pitchFamily="34" charset="0"/>
              <a:buChar char="•"/>
              <a:defRPr sz="2700" kern="1200">
                <a:solidFill>
                  <a:schemeClr val="lt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9pPr>
          </a:lstStyle>
          <a:p>
            <a:r>
              <a:rPr lang="es-EC" sz="1900" dirty="0"/>
              <a:t>Especificar la instrumentación y tecnología para el diseño eléctrico del proceso, mediante el dimensionamiento de los elementos del sistema.</a:t>
            </a:r>
          </a:p>
          <a:p>
            <a:endParaRPr lang="es-EC" sz="1900" dirty="0"/>
          </a:p>
        </p:txBody>
      </p:sp>
      <p:sp>
        <p:nvSpPr>
          <p:cNvPr id="8" name="Marcador de contenido 2"/>
          <p:cNvSpPr txBox="1">
            <a:spLocks/>
          </p:cNvSpPr>
          <p:nvPr/>
        </p:nvSpPr>
        <p:spPr>
          <a:xfrm>
            <a:off x="457200" y="3703253"/>
            <a:ext cx="8229600" cy="7997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77925" tIns="38963" rIns="77925" bIns="38963" rtlCol="0">
            <a:normAutofit/>
          </a:bodyPr>
          <a:lstStyle>
            <a:lvl1pPr marL="292219" indent="-292219" algn="l" defTabSz="779252" rtl="0" eaLnBrk="1" latinLnBrk="0" hangingPunct="1">
              <a:spcBef>
                <a:spcPct val="20000"/>
              </a:spcBef>
              <a:buFont typeface="Arial" panose="020B0604020202020204" pitchFamily="34" charset="0"/>
              <a:buChar char="•"/>
              <a:defRPr sz="2700" kern="1200">
                <a:solidFill>
                  <a:schemeClr val="lt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9pPr>
          </a:lstStyle>
          <a:p>
            <a:pPr lvl="0"/>
            <a:r>
              <a:rPr lang="es-EC" sz="1900" dirty="0"/>
              <a:t>Determinar la programación adecuada para el control del proceso de llenado y tapado de medicamentos líquidos.</a:t>
            </a:r>
          </a:p>
          <a:p>
            <a:endParaRPr lang="es-EC" dirty="0"/>
          </a:p>
        </p:txBody>
      </p:sp>
      <p:sp>
        <p:nvSpPr>
          <p:cNvPr id="9" name="Marcador de contenido 2"/>
          <p:cNvSpPr txBox="1">
            <a:spLocks/>
          </p:cNvSpPr>
          <p:nvPr/>
        </p:nvSpPr>
        <p:spPr>
          <a:xfrm>
            <a:off x="457200" y="4756798"/>
            <a:ext cx="8229600" cy="7997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77925" tIns="38963" rIns="77925" bIns="38963" rtlCol="0">
            <a:normAutofit/>
          </a:bodyPr>
          <a:lstStyle>
            <a:lvl1pPr marL="292219" indent="-292219" algn="l" defTabSz="779252" rtl="0" eaLnBrk="1" latinLnBrk="0" hangingPunct="1">
              <a:spcBef>
                <a:spcPct val="20000"/>
              </a:spcBef>
              <a:buFont typeface="Arial" panose="020B0604020202020204" pitchFamily="34" charset="0"/>
              <a:buChar char="•"/>
              <a:defRPr sz="2700" kern="1200">
                <a:solidFill>
                  <a:schemeClr val="lt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lt1"/>
                </a:solidFill>
                <a:latin typeface="+mn-lt"/>
                <a:ea typeface="+mn-ea"/>
                <a:cs typeface="+mn-cs"/>
              </a:defRPr>
            </a:lvl9pPr>
          </a:lstStyle>
          <a:p>
            <a:r>
              <a:rPr lang="es-EC" sz="2100" dirty="0"/>
              <a:t>Evaluar el funcionamiento del sistema automatizado por medio de la simulación del proceso.</a:t>
            </a:r>
          </a:p>
          <a:p>
            <a:endParaRPr lang="es-EC" dirty="0"/>
          </a:p>
        </p:txBody>
      </p:sp>
    </p:spTree>
    <p:extLst>
      <p:ext uri="{BB962C8B-B14F-4D97-AF65-F5344CB8AC3E}">
        <p14:creationId xmlns:p14="http://schemas.microsoft.com/office/powerpoint/2010/main" val="2147122151"/>
      </p:ext>
    </p:extLst>
  </p:cSld>
  <p:clrMapOvr>
    <a:masterClrMapping/>
  </p:clrMapOvr>
  <p:transition spd="med">
    <p:randomBa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Pruebas del software de simulación</a:t>
            </a:r>
            <a:r>
              <a:rPr lang="es-EC" b="1" dirty="0"/>
              <a:t/>
            </a:r>
            <a:br>
              <a:rPr lang="es-EC" b="1" dirty="0"/>
            </a:br>
            <a:endParaRPr lang="es-EC" dirty="0"/>
          </a:p>
        </p:txBody>
      </p:sp>
      <p:sp>
        <p:nvSpPr>
          <p:cNvPr id="3" name="Marcador de contenido 2"/>
          <p:cNvSpPr>
            <a:spLocks noGrp="1"/>
          </p:cNvSpPr>
          <p:nvPr>
            <p:ph idx="1"/>
          </p:nvPr>
        </p:nvSpPr>
        <p:spPr>
          <a:xfrm>
            <a:off x="457200" y="1600203"/>
            <a:ext cx="8229600" cy="609597"/>
          </a:xfrm>
        </p:spPr>
        <p:txBody>
          <a:bodyPr/>
          <a:lstStyle/>
          <a:p>
            <a:r>
              <a:rPr lang="es-ES_tradnl" b="1" dirty="0" smtClean="0"/>
              <a:t>Comunicación </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70</a:t>
            </a:fld>
            <a:endParaRPr lang="es-ES"/>
          </a:p>
        </p:txBody>
      </p:sp>
      <p:graphicFrame>
        <p:nvGraphicFramePr>
          <p:cNvPr id="8" name="Tabla 7"/>
          <p:cNvGraphicFramePr>
            <a:graphicFrameLocks noGrp="1"/>
          </p:cNvGraphicFramePr>
          <p:nvPr>
            <p:extLst>
              <p:ext uri="{D42A27DB-BD31-4B8C-83A1-F6EECF244321}">
                <p14:modId xmlns:p14="http://schemas.microsoft.com/office/powerpoint/2010/main" val="886622267"/>
              </p:ext>
            </p:extLst>
          </p:nvPr>
        </p:nvGraphicFramePr>
        <p:xfrm>
          <a:off x="2545714" y="2400141"/>
          <a:ext cx="5455285" cy="2194560"/>
        </p:xfrm>
        <a:graphic>
          <a:graphicData uri="http://schemas.openxmlformats.org/drawingml/2006/table">
            <a:tbl>
              <a:tblPr firstRow="1" firstCol="1" bandRow="1">
                <a:tableStyleId>{5C22544A-7EE6-4342-B048-85BDC9FD1C3A}</a:tableStyleId>
              </a:tblPr>
              <a:tblGrid>
                <a:gridCol w="480393"/>
                <a:gridCol w="3881612"/>
                <a:gridCol w="487232"/>
                <a:gridCol w="606048"/>
              </a:tblGrid>
              <a:tr h="0">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Descripción</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SI</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NO</a:t>
                      </a:r>
                      <a:endParaRPr lang="es-EC"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indent="180340" algn="just">
                        <a:lnSpc>
                          <a:spcPct val="200000"/>
                        </a:lnSpc>
                        <a:spcAft>
                          <a:spcPts val="0"/>
                        </a:spcAft>
                      </a:pPr>
                      <a:r>
                        <a:rPr lang="es-ES_tradnl"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Comprobar enlace entre kepserver y HMI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indent="180340" algn="just">
                        <a:lnSpc>
                          <a:spcPct val="200000"/>
                        </a:lnSpc>
                        <a:spcAft>
                          <a:spcPts val="0"/>
                        </a:spcAft>
                      </a:pPr>
                      <a:r>
                        <a:rPr lang="es-ES_tradnl" sz="1200">
                          <a:effectLst/>
                        </a:rPr>
                        <a:t>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Comprobar enlace entre kepserver y PLC</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indent="180340" algn="just">
                        <a:lnSpc>
                          <a:spcPct val="200000"/>
                        </a:lnSpc>
                        <a:spcAft>
                          <a:spcPts val="0"/>
                        </a:spcAft>
                      </a:pPr>
                      <a:r>
                        <a:rPr lang="es-ES_tradnl" sz="1200">
                          <a:effectLst/>
                        </a:rPr>
                        <a:t>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Comprobar enlace entre kepserver y Excel</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indent="180340" algn="just">
                        <a:lnSpc>
                          <a:spcPct val="200000"/>
                        </a:lnSpc>
                        <a:spcAft>
                          <a:spcPts val="0"/>
                        </a:spcAft>
                      </a:pPr>
                      <a:r>
                        <a:rPr lang="es-ES_tradnl" sz="1200">
                          <a:effectLst/>
                        </a:rPr>
                        <a:t>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Comprobar enlace entre PLC y HMI</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indent="180340" algn="just">
                        <a:lnSpc>
                          <a:spcPct val="200000"/>
                        </a:lnSpc>
                        <a:spcAft>
                          <a:spcPts val="0"/>
                        </a:spcAft>
                      </a:pPr>
                      <a:r>
                        <a:rPr lang="es-ES_tradnl" sz="1200">
                          <a:effectLst/>
                        </a:rPr>
                        <a:t>5</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Comprobar enlace entre HMI y Excel</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dirty="0">
                          <a:effectLst/>
                        </a:rPr>
                        <a:t> </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1844998562"/>
      </p:ext>
    </p:extLst>
  </p:cSld>
  <p:clrMapOvr>
    <a:masterClrMapping/>
  </p:clrMapOvr>
  <p:transition spd="med">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Pruebas del software de simulación</a:t>
            </a:r>
            <a:r>
              <a:rPr lang="es-EC" b="1" dirty="0"/>
              <a:t/>
            </a:r>
            <a:br>
              <a:rPr lang="es-EC" b="1" dirty="0"/>
            </a:br>
            <a:endParaRPr lang="es-EC" dirty="0"/>
          </a:p>
        </p:txBody>
      </p:sp>
      <p:sp>
        <p:nvSpPr>
          <p:cNvPr id="3" name="Marcador de contenido 2"/>
          <p:cNvSpPr>
            <a:spLocks noGrp="1"/>
          </p:cNvSpPr>
          <p:nvPr>
            <p:ph idx="1"/>
          </p:nvPr>
        </p:nvSpPr>
        <p:spPr>
          <a:xfrm>
            <a:off x="457200" y="1600203"/>
            <a:ext cx="8229600" cy="609597"/>
          </a:xfrm>
        </p:spPr>
        <p:txBody>
          <a:bodyPr/>
          <a:lstStyle/>
          <a:p>
            <a:r>
              <a:rPr lang="es-ES_tradnl" b="1" dirty="0" smtClean="0"/>
              <a:t>HMI </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71</a:t>
            </a:fld>
            <a:endParaRPr lang="es-ES"/>
          </a:p>
        </p:txBody>
      </p:sp>
      <p:graphicFrame>
        <p:nvGraphicFramePr>
          <p:cNvPr id="7" name="Tabla 6"/>
          <p:cNvGraphicFramePr>
            <a:graphicFrameLocks noGrp="1"/>
          </p:cNvGraphicFramePr>
          <p:nvPr>
            <p:extLst>
              <p:ext uri="{D42A27DB-BD31-4B8C-83A1-F6EECF244321}">
                <p14:modId xmlns:p14="http://schemas.microsoft.com/office/powerpoint/2010/main" val="1627556733"/>
              </p:ext>
            </p:extLst>
          </p:nvPr>
        </p:nvGraphicFramePr>
        <p:xfrm>
          <a:off x="2590799" y="990602"/>
          <a:ext cx="4876801" cy="5029962"/>
        </p:xfrm>
        <a:graphic>
          <a:graphicData uri="http://schemas.openxmlformats.org/drawingml/2006/table">
            <a:tbl>
              <a:tblPr firstRow="1" firstCol="1" bandRow="1">
                <a:tableStyleId>{5C22544A-7EE6-4342-B048-85BDC9FD1C3A}</a:tableStyleId>
              </a:tblPr>
              <a:tblGrid>
                <a:gridCol w="429452"/>
                <a:gridCol w="3470001"/>
                <a:gridCol w="435565"/>
                <a:gridCol w="541783"/>
              </a:tblGrid>
              <a:tr h="479044">
                <a:tc>
                  <a:txBody>
                    <a:bodyPr/>
                    <a:lstStyle/>
                    <a:p>
                      <a:pPr indent="180340" algn="just">
                        <a:lnSpc>
                          <a:spcPct val="200000"/>
                        </a:lnSpc>
                        <a:spcAft>
                          <a:spcPts val="0"/>
                        </a:spcAft>
                      </a:pPr>
                      <a:r>
                        <a:rPr lang="es-ES_tradnl" sz="700">
                          <a:effectLst/>
                        </a:rPr>
                        <a:t> </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ctr">
                        <a:lnSpc>
                          <a:spcPct val="200000"/>
                        </a:lnSpc>
                        <a:spcAft>
                          <a:spcPts val="0"/>
                        </a:spcAft>
                      </a:pPr>
                      <a:r>
                        <a:rPr lang="es-ES_tradnl" sz="700">
                          <a:effectLst/>
                        </a:rPr>
                        <a:t>Descripción</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ctr">
                        <a:lnSpc>
                          <a:spcPct val="200000"/>
                        </a:lnSpc>
                        <a:spcAft>
                          <a:spcPts val="0"/>
                        </a:spcAft>
                      </a:pPr>
                      <a:r>
                        <a:rPr lang="es-ES_tradnl" sz="700">
                          <a:effectLst/>
                        </a:rPr>
                        <a:t>SI</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ctr">
                        <a:lnSpc>
                          <a:spcPct val="200000"/>
                        </a:lnSpc>
                        <a:spcAft>
                          <a:spcPts val="0"/>
                        </a:spcAft>
                      </a:pPr>
                      <a:r>
                        <a:rPr lang="es-ES_tradnl" sz="700">
                          <a:effectLst/>
                        </a:rPr>
                        <a:t>NO</a:t>
                      </a:r>
                      <a:endParaRPr lang="es-EC" sz="700">
                        <a:effectLst/>
                        <a:latin typeface="Times New Roman" panose="02020603050405020304" pitchFamily="18" charset="0"/>
                        <a:ea typeface="Calibri" panose="020F0502020204030204" pitchFamily="34" charset="0"/>
                      </a:endParaRPr>
                    </a:p>
                  </a:txBody>
                  <a:tcPr marL="40410" marR="40410" marT="0" marB="0"/>
                </a:tc>
              </a:tr>
              <a:tr h="239522">
                <a:tc>
                  <a:txBody>
                    <a:bodyPr/>
                    <a:lstStyle/>
                    <a:p>
                      <a:pPr indent="180340" algn="just">
                        <a:lnSpc>
                          <a:spcPct val="200000"/>
                        </a:lnSpc>
                        <a:spcAft>
                          <a:spcPts val="0"/>
                        </a:spcAft>
                      </a:pPr>
                      <a:r>
                        <a:rPr lang="es-ES_tradnl" sz="700">
                          <a:effectLst/>
                        </a:rPr>
                        <a:t>1</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Intuitivo</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X</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 </a:t>
                      </a:r>
                      <a:endParaRPr lang="es-EC" sz="700">
                        <a:effectLst/>
                        <a:latin typeface="Times New Roman" panose="02020603050405020304" pitchFamily="18" charset="0"/>
                        <a:ea typeface="Calibri" panose="020F0502020204030204" pitchFamily="34" charset="0"/>
                      </a:endParaRPr>
                    </a:p>
                  </a:txBody>
                  <a:tcPr marL="40410" marR="40410" marT="0" marB="0"/>
                </a:tc>
              </a:tr>
              <a:tr h="239522">
                <a:tc>
                  <a:txBody>
                    <a:bodyPr/>
                    <a:lstStyle/>
                    <a:p>
                      <a:pPr indent="180340" algn="just">
                        <a:lnSpc>
                          <a:spcPct val="200000"/>
                        </a:lnSpc>
                        <a:spcAft>
                          <a:spcPts val="0"/>
                        </a:spcAft>
                      </a:pPr>
                      <a:r>
                        <a:rPr lang="es-ES_tradnl" sz="700">
                          <a:effectLst/>
                        </a:rPr>
                        <a:t>2</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Representa de manera gráfica el proceso</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X</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 </a:t>
                      </a:r>
                      <a:endParaRPr lang="es-EC" sz="700">
                        <a:effectLst/>
                        <a:latin typeface="Times New Roman" panose="02020603050405020304" pitchFamily="18" charset="0"/>
                        <a:ea typeface="Calibri" panose="020F0502020204030204" pitchFamily="34" charset="0"/>
                      </a:endParaRPr>
                    </a:p>
                  </a:txBody>
                  <a:tcPr marL="40410" marR="40410" marT="0" marB="0"/>
                </a:tc>
              </a:tr>
              <a:tr h="239522">
                <a:tc>
                  <a:txBody>
                    <a:bodyPr/>
                    <a:lstStyle/>
                    <a:p>
                      <a:pPr indent="180340" algn="just">
                        <a:lnSpc>
                          <a:spcPct val="200000"/>
                        </a:lnSpc>
                        <a:spcAft>
                          <a:spcPts val="0"/>
                        </a:spcAft>
                      </a:pPr>
                      <a:r>
                        <a:rPr lang="es-ES_tradnl" sz="700">
                          <a:effectLst/>
                        </a:rPr>
                        <a:t>3</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Descripción de alarmas </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X</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 </a:t>
                      </a:r>
                      <a:endParaRPr lang="es-EC" sz="700">
                        <a:effectLst/>
                        <a:latin typeface="Times New Roman" panose="02020603050405020304" pitchFamily="18" charset="0"/>
                        <a:ea typeface="Calibri" panose="020F0502020204030204" pitchFamily="34" charset="0"/>
                      </a:endParaRPr>
                    </a:p>
                  </a:txBody>
                  <a:tcPr marL="40410" marR="40410" marT="0" marB="0"/>
                </a:tc>
              </a:tr>
              <a:tr h="239522">
                <a:tc>
                  <a:txBody>
                    <a:bodyPr/>
                    <a:lstStyle/>
                    <a:p>
                      <a:pPr indent="180340" algn="just">
                        <a:lnSpc>
                          <a:spcPct val="200000"/>
                        </a:lnSpc>
                        <a:spcAft>
                          <a:spcPts val="0"/>
                        </a:spcAft>
                      </a:pPr>
                      <a:r>
                        <a:rPr lang="es-ES_tradnl" sz="700">
                          <a:effectLst/>
                        </a:rPr>
                        <a:t>4</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Estado del proceso</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X</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 </a:t>
                      </a:r>
                      <a:endParaRPr lang="es-EC" sz="700">
                        <a:effectLst/>
                        <a:latin typeface="Times New Roman" panose="02020603050405020304" pitchFamily="18" charset="0"/>
                        <a:ea typeface="Calibri" panose="020F0502020204030204" pitchFamily="34" charset="0"/>
                      </a:endParaRPr>
                    </a:p>
                  </a:txBody>
                  <a:tcPr marL="40410" marR="40410" marT="0" marB="0"/>
                </a:tc>
              </a:tr>
              <a:tr h="239522">
                <a:tc>
                  <a:txBody>
                    <a:bodyPr/>
                    <a:lstStyle/>
                    <a:p>
                      <a:pPr indent="180340" algn="just">
                        <a:lnSpc>
                          <a:spcPct val="200000"/>
                        </a:lnSpc>
                        <a:spcAft>
                          <a:spcPts val="0"/>
                        </a:spcAft>
                      </a:pPr>
                      <a:r>
                        <a:rPr lang="es-ES_tradnl" sz="700">
                          <a:effectLst/>
                        </a:rPr>
                        <a:t>5</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Correcta navegación entre las pantallas</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X</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 </a:t>
                      </a:r>
                      <a:endParaRPr lang="es-EC" sz="700">
                        <a:effectLst/>
                        <a:latin typeface="Times New Roman" panose="02020603050405020304" pitchFamily="18" charset="0"/>
                        <a:ea typeface="Calibri" panose="020F0502020204030204" pitchFamily="34" charset="0"/>
                      </a:endParaRPr>
                    </a:p>
                  </a:txBody>
                  <a:tcPr marL="40410" marR="40410" marT="0" marB="0"/>
                </a:tc>
              </a:tr>
              <a:tr h="239522">
                <a:tc>
                  <a:txBody>
                    <a:bodyPr/>
                    <a:lstStyle/>
                    <a:p>
                      <a:pPr indent="180340" algn="just">
                        <a:lnSpc>
                          <a:spcPct val="200000"/>
                        </a:lnSpc>
                        <a:spcAft>
                          <a:spcPts val="0"/>
                        </a:spcAft>
                      </a:pPr>
                      <a:r>
                        <a:rPr lang="es-ES_tradnl" sz="700">
                          <a:effectLst/>
                        </a:rPr>
                        <a:t>6</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Niveles de acceso</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X</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 </a:t>
                      </a:r>
                      <a:endParaRPr lang="es-EC" sz="700">
                        <a:effectLst/>
                        <a:latin typeface="Times New Roman" panose="02020603050405020304" pitchFamily="18" charset="0"/>
                        <a:ea typeface="Calibri" panose="020F0502020204030204" pitchFamily="34" charset="0"/>
                      </a:endParaRPr>
                    </a:p>
                  </a:txBody>
                  <a:tcPr marL="40410" marR="40410" marT="0" marB="0"/>
                </a:tc>
              </a:tr>
              <a:tr h="239522">
                <a:tc>
                  <a:txBody>
                    <a:bodyPr/>
                    <a:lstStyle/>
                    <a:p>
                      <a:pPr indent="180340" algn="just">
                        <a:lnSpc>
                          <a:spcPct val="200000"/>
                        </a:lnSpc>
                        <a:spcAft>
                          <a:spcPts val="0"/>
                        </a:spcAft>
                      </a:pPr>
                      <a:r>
                        <a:rPr lang="es-ES_tradnl" sz="700">
                          <a:effectLst/>
                        </a:rPr>
                        <a:t>7</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Contraste en los colores utilizados </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X</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 </a:t>
                      </a:r>
                      <a:endParaRPr lang="es-EC" sz="700">
                        <a:effectLst/>
                        <a:latin typeface="Times New Roman" panose="02020603050405020304" pitchFamily="18" charset="0"/>
                        <a:ea typeface="Calibri" panose="020F0502020204030204" pitchFamily="34" charset="0"/>
                      </a:endParaRPr>
                    </a:p>
                  </a:txBody>
                  <a:tcPr marL="40410" marR="40410" marT="0" marB="0"/>
                </a:tc>
              </a:tr>
              <a:tr h="239522">
                <a:tc>
                  <a:txBody>
                    <a:bodyPr/>
                    <a:lstStyle/>
                    <a:p>
                      <a:pPr indent="180340" algn="just">
                        <a:lnSpc>
                          <a:spcPct val="200000"/>
                        </a:lnSpc>
                        <a:spcAft>
                          <a:spcPts val="0"/>
                        </a:spcAft>
                      </a:pPr>
                      <a:r>
                        <a:rPr lang="es-ES_tradnl" sz="700">
                          <a:effectLst/>
                        </a:rPr>
                        <a:t>8</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Presentación de tendencias </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X</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 </a:t>
                      </a:r>
                      <a:endParaRPr lang="es-EC" sz="700">
                        <a:effectLst/>
                        <a:latin typeface="Times New Roman" panose="02020603050405020304" pitchFamily="18" charset="0"/>
                        <a:ea typeface="Calibri" panose="020F0502020204030204" pitchFamily="34" charset="0"/>
                      </a:endParaRPr>
                    </a:p>
                  </a:txBody>
                  <a:tcPr marL="40410" marR="40410" marT="0" marB="0"/>
                </a:tc>
              </a:tr>
              <a:tr h="239522">
                <a:tc>
                  <a:txBody>
                    <a:bodyPr/>
                    <a:lstStyle/>
                    <a:p>
                      <a:pPr indent="180340" algn="just">
                        <a:lnSpc>
                          <a:spcPct val="200000"/>
                        </a:lnSpc>
                        <a:spcAft>
                          <a:spcPts val="0"/>
                        </a:spcAft>
                      </a:pPr>
                      <a:r>
                        <a:rPr lang="es-ES_tradnl" sz="700">
                          <a:effectLst/>
                        </a:rPr>
                        <a:t>9</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Datos del proceso</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X</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 </a:t>
                      </a:r>
                      <a:endParaRPr lang="es-EC" sz="700">
                        <a:effectLst/>
                        <a:latin typeface="Times New Roman" panose="02020603050405020304" pitchFamily="18" charset="0"/>
                        <a:ea typeface="Calibri" panose="020F0502020204030204" pitchFamily="34" charset="0"/>
                      </a:endParaRPr>
                    </a:p>
                  </a:txBody>
                  <a:tcPr marL="40410" marR="40410" marT="0" marB="0"/>
                </a:tc>
              </a:tr>
              <a:tr h="479044">
                <a:tc>
                  <a:txBody>
                    <a:bodyPr/>
                    <a:lstStyle/>
                    <a:p>
                      <a:pPr indent="180340" algn="just">
                        <a:lnSpc>
                          <a:spcPct val="200000"/>
                        </a:lnSpc>
                        <a:spcAft>
                          <a:spcPts val="0"/>
                        </a:spcAft>
                      </a:pPr>
                      <a:r>
                        <a:rPr lang="es-ES_tradnl" sz="700">
                          <a:effectLst/>
                        </a:rPr>
                        <a:t>10 </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Representación del estado de los equipos </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X</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 </a:t>
                      </a:r>
                      <a:endParaRPr lang="es-EC" sz="700">
                        <a:effectLst/>
                        <a:latin typeface="Times New Roman" panose="02020603050405020304" pitchFamily="18" charset="0"/>
                        <a:ea typeface="Calibri" panose="020F0502020204030204" pitchFamily="34" charset="0"/>
                      </a:endParaRPr>
                    </a:p>
                  </a:txBody>
                  <a:tcPr marL="40410" marR="40410" marT="0" marB="0"/>
                </a:tc>
              </a:tr>
              <a:tr h="479044">
                <a:tc>
                  <a:txBody>
                    <a:bodyPr/>
                    <a:lstStyle/>
                    <a:p>
                      <a:pPr indent="180340" algn="just">
                        <a:lnSpc>
                          <a:spcPct val="200000"/>
                        </a:lnSpc>
                        <a:spcAft>
                          <a:spcPts val="0"/>
                        </a:spcAft>
                      </a:pPr>
                      <a:r>
                        <a:rPr lang="es-ES_tradnl" sz="700">
                          <a:effectLst/>
                        </a:rPr>
                        <a:t>11</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Tamaño del texto adecuado</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X</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 </a:t>
                      </a:r>
                      <a:endParaRPr lang="es-EC" sz="700">
                        <a:effectLst/>
                        <a:latin typeface="Times New Roman" panose="02020603050405020304" pitchFamily="18" charset="0"/>
                        <a:ea typeface="Calibri" panose="020F0502020204030204" pitchFamily="34" charset="0"/>
                      </a:endParaRPr>
                    </a:p>
                  </a:txBody>
                  <a:tcPr marL="40410" marR="40410" marT="0" marB="0"/>
                </a:tc>
              </a:tr>
              <a:tr h="479044">
                <a:tc>
                  <a:txBody>
                    <a:bodyPr/>
                    <a:lstStyle/>
                    <a:p>
                      <a:pPr indent="180340" algn="just">
                        <a:lnSpc>
                          <a:spcPct val="200000"/>
                        </a:lnSpc>
                        <a:spcAft>
                          <a:spcPts val="0"/>
                        </a:spcAft>
                      </a:pPr>
                      <a:r>
                        <a:rPr lang="es-ES_tradnl" sz="700">
                          <a:effectLst/>
                        </a:rPr>
                        <a:t>12</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Tamaño adecuado de los comandos</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X</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 </a:t>
                      </a:r>
                      <a:endParaRPr lang="es-EC" sz="700">
                        <a:effectLst/>
                        <a:latin typeface="Times New Roman" panose="02020603050405020304" pitchFamily="18" charset="0"/>
                        <a:ea typeface="Calibri" panose="020F0502020204030204" pitchFamily="34" charset="0"/>
                      </a:endParaRPr>
                    </a:p>
                  </a:txBody>
                  <a:tcPr marL="40410" marR="40410" marT="0" marB="0"/>
                </a:tc>
              </a:tr>
              <a:tr h="479044">
                <a:tc>
                  <a:txBody>
                    <a:bodyPr/>
                    <a:lstStyle/>
                    <a:p>
                      <a:pPr indent="180340" algn="just">
                        <a:lnSpc>
                          <a:spcPct val="200000"/>
                        </a:lnSpc>
                        <a:spcAft>
                          <a:spcPts val="0"/>
                        </a:spcAft>
                      </a:pPr>
                      <a:r>
                        <a:rPr lang="es-ES_tradnl" sz="700">
                          <a:effectLst/>
                        </a:rPr>
                        <a:t>13</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Visualización de usuario y nivel de acceso</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X</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 </a:t>
                      </a:r>
                      <a:endParaRPr lang="es-EC" sz="700">
                        <a:effectLst/>
                        <a:latin typeface="Times New Roman" panose="02020603050405020304" pitchFamily="18" charset="0"/>
                        <a:ea typeface="Calibri" panose="020F0502020204030204" pitchFamily="34" charset="0"/>
                      </a:endParaRPr>
                    </a:p>
                  </a:txBody>
                  <a:tcPr marL="40410" marR="40410" marT="0" marB="0"/>
                </a:tc>
              </a:tr>
              <a:tr h="479044">
                <a:tc>
                  <a:txBody>
                    <a:bodyPr/>
                    <a:lstStyle/>
                    <a:p>
                      <a:pPr indent="180340" algn="just">
                        <a:lnSpc>
                          <a:spcPct val="200000"/>
                        </a:lnSpc>
                        <a:spcAft>
                          <a:spcPts val="0"/>
                        </a:spcAft>
                      </a:pPr>
                      <a:r>
                        <a:rPr lang="es-ES_tradnl" sz="700">
                          <a:effectLst/>
                        </a:rPr>
                        <a:t>14</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Fatiga visual</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a:effectLst/>
                        </a:rPr>
                        <a:t> </a:t>
                      </a:r>
                      <a:endParaRPr lang="es-EC" sz="700">
                        <a:effectLst/>
                        <a:latin typeface="Times New Roman" panose="02020603050405020304" pitchFamily="18" charset="0"/>
                        <a:ea typeface="Calibri" panose="020F0502020204030204" pitchFamily="34" charset="0"/>
                      </a:endParaRPr>
                    </a:p>
                  </a:txBody>
                  <a:tcPr marL="40410" marR="40410" marT="0" marB="0"/>
                </a:tc>
                <a:tc>
                  <a:txBody>
                    <a:bodyPr/>
                    <a:lstStyle/>
                    <a:p>
                      <a:pPr indent="180340" algn="just">
                        <a:lnSpc>
                          <a:spcPct val="200000"/>
                        </a:lnSpc>
                        <a:spcAft>
                          <a:spcPts val="0"/>
                        </a:spcAft>
                      </a:pPr>
                      <a:r>
                        <a:rPr lang="es-ES_tradnl" sz="700" dirty="0">
                          <a:effectLst/>
                        </a:rPr>
                        <a:t>X</a:t>
                      </a:r>
                      <a:endParaRPr lang="es-EC" sz="700" dirty="0">
                        <a:effectLst/>
                        <a:latin typeface="Times New Roman" panose="02020603050405020304" pitchFamily="18" charset="0"/>
                        <a:ea typeface="Calibri" panose="020F0502020204030204" pitchFamily="34" charset="0"/>
                      </a:endParaRPr>
                    </a:p>
                  </a:txBody>
                  <a:tcPr marL="40410" marR="40410" marT="0" marB="0"/>
                </a:tc>
              </a:tr>
            </a:tbl>
          </a:graphicData>
        </a:graphic>
      </p:graphicFrame>
    </p:spTree>
    <p:extLst>
      <p:ext uri="{BB962C8B-B14F-4D97-AF65-F5344CB8AC3E}">
        <p14:creationId xmlns:p14="http://schemas.microsoft.com/office/powerpoint/2010/main" val="1036504392"/>
      </p:ext>
    </p:extLst>
  </p:cSld>
  <p:clrMapOvr>
    <a:masterClrMapping/>
  </p:clrMapOvr>
  <p:transition spd="med">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Pruebas del software de simulación</a:t>
            </a:r>
            <a:r>
              <a:rPr lang="es-EC" b="1" dirty="0"/>
              <a:t/>
            </a:r>
            <a:br>
              <a:rPr lang="es-EC" b="1" dirty="0"/>
            </a:br>
            <a:endParaRPr lang="es-EC" dirty="0"/>
          </a:p>
        </p:txBody>
      </p:sp>
      <p:sp>
        <p:nvSpPr>
          <p:cNvPr id="3" name="Marcador de contenido 2"/>
          <p:cNvSpPr>
            <a:spLocks noGrp="1"/>
          </p:cNvSpPr>
          <p:nvPr>
            <p:ph idx="1"/>
          </p:nvPr>
        </p:nvSpPr>
        <p:spPr>
          <a:xfrm>
            <a:off x="457200" y="1600203"/>
            <a:ext cx="8229600" cy="609597"/>
          </a:xfrm>
        </p:spPr>
        <p:txBody>
          <a:bodyPr/>
          <a:lstStyle/>
          <a:p>
            <a:r>
              <a:rPr lang="es-ES_tradnl" b="1" dirty="0" smtClean="0"/>
              <a:t>Excel</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72</a:t>
            </a:fld>
            <a:endParaRPr lang="es-ES"/>
          </a:p>
        </p:txBody>
      </p:sp>
      <p:graphicFrame>
        <p:nvGraphicFramePr>
          <p:cNvPr id="8" name="Tabla 7"/>
          <p:cNvGraphicFramePr>
            <a:graphicFrameLocks noGrp="1"/>
          </p:cNvGraphicFramePr>
          <p:nvPr>
            <p:extLst>
              <p:ext uri="{D42A27DB-BD31-4B8C-83A1-F6EECF244321}">
                <p14:modId xmlns:p14="http://schemas.microsoft.com/office/powerpoint/2010/main" val="2659871783"/>
              </p:ext>
            </p:extLst>
          </p:nvPr>
        </p:nvGraphicFramePr>
        <p:xfrm>
          <a:off x="2545714" y="2765901"/>
          <a:ext cx="5150485" cy="1828800"/>
        </p:xfrm>
        <a:graphic>
          <a:graphicData uri="http://schemas.openxmlformats.org/drawingml/2006/table">
            <a:tbl>
              <a:tblPr firstRow="1" firstCol="1" bandRow="1">
                <a:tableStyleId>{5C22544A-7EE6-4342-B048-85BDC9FD1C3A}</a:tableStyleId>
              </a:tblPr>
              <a:tblGrid>
                <a:gridCol w="453553"/>
                <a:gridCol w="3664737"/>
                <a:gridCol w="460009"/>
                <a:gridCol w="572186"/>
              </a:tblGrid>
              <a:tr h="0">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Descripción</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SI</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ctr">
                        <a:lnSpc>
                          <a:spcPct val="200000"/>
                        </a:lnSpc>
                        <a:spcAft>
                          <a:spcPts val="0"/>
                        </a:spcAft>
                      </a:pPr>
                      <a:r>
                        <a:rPr lang="es-ES_tradnl" sz="1200">
                          <a:effectLst/>
                        </a:rPr>
                        <a:t>NO</a:t>
                      </a:r>
                      <a:endParaRPr lang="es-EC"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indent="180340" algn="just">
                        <a:lnSpc>
                          <a:spcPct val="200000"/>
                        </a:lnSpc>
                        <a:spcAft>
                          <a:spcPts val="0"/>
                        </a:spcAft>
                      </a:pPr>
                      <a:r>
                        <a:rPr lang="es-ES_tradnl" sz="1200">
                          <a:effectLst/>
                        </a:rPr>
                        <a:t>1</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Intuitivo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indent="180340" algn="just">
                        <a:lnSpc>
                          <a:spcPct val="200000"/>
                        </a:lnSpc>
                        <a:spcAft>
                          <a:spcPts val="0"/>
                        </a:spcAft>
                      </a:pPr>
                      <a:r>
                        <a:rPr lang="es-ES_tradnl" sz="1200">
                          <a:effectLst/>
                        </a:rPr>
                        <a:t>2</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Visualización de datos del proceso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indent="180340" algn="just">
                        <a:lnSpc>
                          <a:spcPct val="200000"/>
                        </a:lnSpc>
                        <a:spcAft>
                          <a:spcPts val="0"/>
                        </a:spcAft>
                      </a:pPr>
                      <a:r>
                        <a:rPr lang="es-ES_tradnl" sz="1200">
                          <a:effectLst/>
                        </a:rPr>
                        <a:t>3</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Colores neutros </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indent="180340" algn="just">
                        <a:lnSpc>
                          <a:spcPct val="200000"/>
                        </a:lnSpc>
                        <a:spcAft>
                          <a:spcPts val="0"/>
                        </a:spcAft>
                      </a:pPr>
                      <a:r>
                        <a:rPr lang="es-ES_tradnl" sz="1200">
                          <a:effectLst/>
                        </a:rPr>
                        <a:t>4</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Tamaño de los comandos adecuado</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a:effectLst/>
                        </a:rPr>
                        <a:t>X</a:t>
                      </a:r>
                      <a:endParaRPr lang="es-EC" sz="1200">
                        <a:effectLst/>
                        <a:latin typeface="Times New Roman" panose="02020603050405020304" pitchFamily="18" charset="0"/>
                        <a:ea typeface="Calibri" panose="020F0502020204030204" pitchFamily="34" charset="0"/>
                      </a:endParaRPr>
                    </a:p>
                  </a:txBody>
                  <a:tcPr marL="68580" marR="68580" marT="0" marB="0"/>
                </a:tc>
                <a:tc>
                  <a:txBody>
                    <a:bodyPr/>
                    <a:lstStyle/>
                    <a:p>
                      <a:pPr indent="180340" algn="just">
                        <a:lnSpc>
                          <a:spcPct val="200000"/>
                        </a:lnSpc>
                        <a:spcAft>
                          <a:spcPts val="0"/>
                        </a:spcAft>
                      </a:pPr>
                      <a:r>
                        <a:rPr lang="es-ES_tradnl" sz="1200" dirty="0">
                          <a:effectLst/>
                        </a:rPr>
                        <a:t> </a:t>
                      </a:r>
                      <a:endParaRPr lang="es-EC"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4243367912"/>
      </p:ext>
    </p:extLst>
  </p:cSld>
  <p:clrMapOvr>
    <a:masterClrMapping/>
  </p:clrMapOvr>
  <p:transition spd="med">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ANÁLISIS COSTO-BENEFICIO</a:t>
            </a:r>
            <a:r>
              <a:rPr lang="es-EC" b="1" dirty="0"/>
              <a:t/>
            </a:r>
            <a:br>
              <a:rPr lang="es-EC" b="1" dirty="0"/>
            </a:br>
            <a:endParaRPr lang="es-EC" dirty="0"/>
          </a:p>
        </p:txBody>
      </p:sp>
      <p:sp>
        <p:nvSpPr>
          <p:cNvPr id="3" name="Marcador de contenido 2"/>
          <p:cNvSpPr>
            <a:spLocks noGrp="1"/>
          </p:cNvSpPr>
          <p:nvPr>
            <p:ph idx="1"/>
          </p:nvPr>
        </p:nvSpPr>
        <p:spPr>
          <a:xfrm>
            <a:off x="457200" y="1600203"/>
            <a:ext cx="8229600" cy="609597"/>
          </a:xfrm>
        </p:spPr>
        <p:txBody>
          <a:bodyPr/>
          <a:lstStyle/>
          <a:p>
            <a:r>
              <a:rPr lang="es-ES_tradnl" dirty="0"/>
              <a:t>Presupuesto</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73</a:t>
            </a:fld>
            <a:endParaRPr lang="es-ES"/>
          </a:p>
        </p:txBody>
      </p:sp>
      <p:sp>
        <p:nvSpPr>
          <p:cNvPr id="7" name="CuadroTexto 6"/>
          <p:cNvSpPr txBox="1"/>
          <p:nvPr/>
        </p:nvSpPr>
        <p:spPr>
          <a:xfrm>
            <a:off x="838200" y="2438400"/>
            <a:ext cx="7391400" cy="3785652"/>
          </a:xfrm>
          <a:prstGeom prst="rect">
            <a:avLst/>
          </a:prstGeom>
          <a:noFill/>
        </p:spPr>
        <p:txBody>
          <a:bodyPr wrap="square" rtlCol="0">
            <a:spAutoFit/>
          </a:bodyPr>
          <a:lstStyle/>
          <a:p>
            <a:pPr algn="just"/>
            <a:r>
              <a:rPr lang="es-ES_tradnl" sz="2400" dirty="0"/>
              <a:t>Se describen en la figura 103 todos los materiales que se van a usar junto con sus precios para de esta manera conocer a cuanto asciende la inversión que se necesita para la implementación del proyecto.   </a:t>
            </a:r>
            <a:endParaRPr lang="es-EC" sz="2400" dirty="0"/>
          </a:p>
          <a:p>
            <a:pPr algn="just"/>
            <a:r>
              <a:rPr lang="es-ES_tradnl" sz="2400" dirty="0"/>
              <a:t>Al total del presupuesto se le añadió una estimación de un 5% de variación debido a que los valores de los precios pueden variar con el tiempo, por tal motivo el valor para una inversión inicial es de 15302,03 el mismo que será totalmente financiado por el laboratorio farmacéutico LAMOSAN.</a:t>
            </a:r>
            <a:endParaRPr lang="es-EC" sz="2400" dirty="0"/>
          </a:p>
        </p:txBody>
      </p:sp>
    </p:spTree>
    <p:extLst>
      <p:ext uri="{BB962C8B-B14F-4D97-AF65-F5344CB8AC3E}">
        <p14:creationId xmlns:p14="http://schemas.microsoft.com/office/powerpoint/2010/main" val="1938421804"/>
      </p:ext>
    </p:extLst>
  </p:cSld>
  <p:clrMapOvr>
    <a:masterClrMapping/>
  </p:clrMapOvr>
  <p:transition spd="med">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b="1" dirty="0"/>
              <a:t>Análisis costo</a:t>
            </a:r>
            <a:r>
              <a:rPr lang="en-US" b="1" dirty="0"/>
              <a:t>-</a:t>
            </a:r>
            <a:r>
              <a:rPr lang="es-ES_tradnl" b="1" dirty="0"/>
              <a:t>beneficio  </a:t>
            </a:r>
            <a:endParaRPr lang="es-EC" dirty="0"/>
          </a:p>
        </p:txBody>
      </p:sp>
      <p:sp>
        <p:nvSpPr>
          <p:cNvPr id="3" name="Marcador de contenido 2"/>
          <p:cNvSpPr>
            <a:spLocks noGrp="1"/>
          </p:cNvSpPr>
          <p:nvPr>
            <p:ph idx="1"/>
          </p:nvPr>
        </p:nvSpPr>
        <p:spPr/>
        <p:txBody>
          <a:bodyPr/>
          <a:lstStyle/>
          <a:p>
            <a:r>
              <a:rPr lang="es-ES_tradnl" dirty="0"/>
              <a:t>Es muy importante realizar un análisis de costo beneficio en donde se va a proyectar un flujo de caja de 5 años y dependiendo de los resultados el laboratorio puede tomar una decisión que sería la de invertir o no en el proyecto de repotenciación. Por el contrario si no se hiciera este análisis puede ser muy perjudicial ya que en ocasiones no habría un retorno de la inversión del proyecto.</a:t>
            </a:r>
            <a:endParaRPr lang="es-EC" dirty="0"/>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74</a:t>
            </a:fld>
            <a:endParaRPr lang="es-ES"/>
          </a:p>
        </p:txBody>
      </p:sp>
    </p:spTree>
    <p:extLst>
      <p:ext uri="{BB962C8B-B14F-4D97-AF65-F5344CB8AC3E}">
        <p14:creationId xmlns:p14="http://schemas.microsoft.com/office/powerpoint/2010/main" val="1489349504"/>
      </p:ext>
    </p:extLst>
  </p:cSld>
  <p:clrMapOvr>
    <a:masterClrMapping/>
  </p:clrMapOvr>
  <p:transition spd="med">
    <p:randomBar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b="1" dirty="0"/>
              <a:t>Análisis costo</a:t>
            </a:r>
            <a:r>
              <a:rPr lang="en-US" b="1" dirty="0"/>
              <a:t>-</a:t>
            </a:r>
            <a:r>
              <a:rPr lang="es-ES_tradnl" b="1" dirty="0"/>
              <a:t>beneficio  </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75</a:t>
            </a:fld>
            <a:endParaRPr lang="es-ES"/>
          </a:p>
        </p:txBody>
      </p:sp>
      <p:pic>
        <p:nvPicPr>
          <p:cNvPr id="7" name="Marcador de contenido 6"/>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0451" y="1905001"/>
            <a:ext cx="8183097" cy="3438150"/>
          </a:xfrm>
          <a:prstGeom prst="rect">
            <a:avLst/>
          </a:prstGeom>
          <a:noFill/>
          <a:ln>
            <a:noFill/>
          </a:ln>
        </p:spPr>
      </p:pic>
    </p:spTree>
    <p:extLst>
      <p:ext uri="{BB962C8B-B14F-4D97-AF65-F5344CB8AC3E}">
        <p14:creationId xmlns:p14="http://schemas.microsoft.com/office/powerpoint/2010/main" val="2806353419"/>
      </p:ext>
    </p:extLst>
  </p:cSld>
  <p:clrMapOvr>
    <a:masterClrMapping/>
  </p:clrMapOvr>
  <p:transition spd="med">
    <p:randomBar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r>
              <a:rPr lang="es-ES_tradnl" dirty="0"/>
              <a:t>Como resultado se obtuvo un VAN de   $ 1.757.908,14.</a:t>
            </a:r>
            <a:endParaRPr lang="es-EC" dirty="0"/>
          </a:p>
          <a:p>
            <a:r>
              <a:rPr lang="es-ES_tradnl" dirty="0"/>
              <a:t>Como resultado se obtuvo un TIR del 85,9%</a:t>
            </a:r>
            <a:endParaRPr lang="es-EC" dirty="0"/>
          </a:p>
          <a:p>
            <a:pPr marL="0" indent="0">
              <a:buNone/>
            </a:pP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76</a:t>
            </a:fld>
            <a:endParaRPr lang="es-ES"/>
          </a:p>
        </p:txBody>
      </p:sp>
    </p:spTree>
    <p:extLst>
      <p:ext uri="{BB962C8B-B14F-4D97-AF65-F5344CB8AC3E}">
        <p14:creationId xmlns:p14="http://schemas.microsoft.com/office/powerpoint/2010/main" val="1100935426"/>
      </p:ext>
    </p:extLst>
  </p:cSld>
  <p:clrMapOvr>
    <a:masterClrMapping/>
  </p:clrMapOvr>
  <p:transition spd="med">
    <p:randomBar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CONCLUSIONES Y RECOMENDACIONES</a:t>
            </a:r>
            <a:endParaRPr lang="es-EC" dirty="0"/>
          </a:p>
        </p:txBody>
      </p:sp>
      <p:sp>
        <p:nvSpPr>
          <p:cNvPr id="3" name="Marcador de contenido 2"/>
          <p:cNvSpPr>
            <a:spLocks noGrp="1"/>
          </p:cNvSpPr>
          <p:nvPr>
            <p:ph idx="1"/>
          </p:nvPr>
        </p:nvSpPr>
        <p:spPr/>
        <p:txBody>
          <a:bodyPr>
            <a:normAutofit lnSpcReduction="10000"/>
          </a:bodyPr>
          <a:lstStyle/>
          <a:p>
            <a:pPr lvl="0"/>
            <a:r>
              <a:rPr lang="es-EC" dirty="0"/>
              <a:t>El diseño del tablero eléctrico cumple con las especificaciones que requería el laboratorio farmacéutico, tomando en cuenta la seguridad y la protección de los equipos.</a:t>
            </a:r>
          </a:p>
          <a:p>
            <a:pPr lvl="0"/>
            <a:r>
              <a:rPr lang="es-EC" dirty="0"/>
              <a:t>Se logró la mejora del tablero eléctrico mediante el diseño eléctrico y electrónico cumpliendo normas nacionales e internacionales. </a:t>
            </a:r>
          </a:p>
          <a:p>
            <a:pPr lvl="0"/>
            <a:r>
              <a:rPr lang="es-EC" dirty="0"/>
              <a:t>Con el correcto dimensionamiento de componentes, se logró escoger la instrumentación adecuada y óptima para el funcionamiento del proceso de llenado y tapado.   </a:t>
            </a:r>
          </a:p>
          <a:p>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77</a:t>
            </a:fld>
            <a:endParaRPr lang="es-ES"/>
          </a:p>
        </p:txBody>
      </p:sp>
    </p:spTree>
    <p:extLst>
      <p:ext uri="{BB962C8B-B14F-4D97-AF65-F5344CB8AC3E}">
        <p14:creationId xmlns:p14="http://schemas.microsoft.com/office/powerpoint/2010/main" val="358419687"/>
      </p:ext>
    </p:extLst>
  </p:cSld>
  <p:clrMapOvr>
    <a:masterClrMapping/>
  </p:clrMapOvr>
  <p:transition spd="med">
    <p:randomBar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normAutofit fontScale="85000" lnSpcReduction="20000"/>
          </a:bodyPr>
          <a:lstStyle/>
          <a:p>
            <a:pPr lvl="0"/>
            <a:r>
              <a:rPr lang="es-EC" dirty="0"/>
              <a:t>Se logró realizar una lógica de control donde se garantiza el funcionamiento del proceso y proporcionar seguridad al personal que se encuentre a cargo del funcionamiento de la máquina de llenado y tapado. </a:t>
            </a:r>
          </a:p>
          <a:p>
            <a:pPr lvl="0"/>
            <a:r>
              <a:rPr lang="es-EC" dirty="0"/>
              <a:t>Se logró el diseño de los planos eléctricos y electrónicos donde se detallan de manera específica las conexiones de los equipos, con lo que se tuvo una gran aceptación por parte del laboratorio farmacéutico LAMOSAN.</a:t>
            </a:r>
          </a:p>
          <a:p>
            <a:pPr lvl="0"/>
            <a:r>
              <a:rPr lang="es-EC" dirty="0"/>
              <a:t>Se logró el diseño de una interfaz HMI donde el operador puede observar el funcionamiento del proceso en tiempo real, también proporcionando niveles de acceso para que no cualquier usuario pueda poner en funcionamiento el sistema y los más importante se incluyó una visualización de alarmas donde se puede observar al detalle las alarmas que se han producido durante el proceso.</a:t>
            </a:r>
          </a:p>
          <a:p>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78</a:t>
            </a:fld>
            <a:endParaRPr lang="es-ES"/>
          </a:p>
        </p:txBody>
      </p:sp>
    </p:spTree>
    <p:extLst>
      <p:ext uri="{BB962C8B-B14F-4D97-AF65-F5344CB8AC3E}">
        <p14:creationId xmlns:p14="http://schemas.microsoft.com/office/powerpoint/2010/main" val="2429401911"/>
      </p:ext>
    </p:extLst>
  </p:cSld>
  <p:clrMapOvr>
    <a:masterClrMapping/>
  </p:clrMapOvr>
  <p:transition spd="med">
    <p:randomBar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3" name="Marcador de contenido 2"/>
          <p:cNvSpPr>
            <a:spLocks noGrp="1"/>
          </p:cNvSpPr>
          <p:nvPr>
            <p:ph idx="1"/>
          </p:nvPr>
        </p:nvSpPr>
        <p:spPr/>
        <p:txBody>
          <a:bodyPr>
            <a:normAutofit fontScale="92500"/>
          </a:bodyPr>
          <a:lstStyle/>
          <a:p>
            <a:pPr lvl="0"/>
            <a:r>
              <a:rPr lang="es-EC" dirty="0"/>
              <a:t>Con la simulación del proceso se logró comunicar de manera efectiva a los funcionarios del laboratorio lo que se pretendía con la repotenciación del proceso, en la cual pudieron observar como su proceso productivo mejoraría de manera significativa y de esta manera causar interés para una futura implementación del proyecto.</a:t>
            </a:r>
          </a:p>
          <a:p>
            <a:r>
              <a:rPr lang="es-ES_tradnl" dirty="0"/>
              <a:t>Con el análisis financiero que se realizó se demuestra que el proyecto es rentable y la inversión en la repotenciación del proceso sería cubierta en poco tiempo y los más importante generando más ganancias al laboratorio farmacéutico LAMOSAN.</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79</a:t>
            </a:fld>
            <a:endParaRPr lang="es-ES"/>
          </a:p>
        </p:txBody>
      </p:sp>
    </p:spTree>
    <p:extLst>
      <p:ext uri="{BB962C8B-B14F-4D97-AF65-F5344CB8AC3E}">
        <p14:creationId xmlns:p14="http://schemas.microsoft.com/office/powerpoint/2010/main" val="2068333858"/>
      </p:ext>
    </p:extLst>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Requerimientos del sistema </a:t>
            </a:r>
            <a:endParaRPr lang="es-EC" dirty="0"/>
          </a:p>
        </p:txBody>
      </p:sp>
      <p:sp>
        <p:nvSpPr>
          <p:cNvPr id="3" name="Marcador de contenido 2"/>
          <p:cNvSpPr>
            <a:spLocks noGrp="1"/>
          </p:cNvSpPr>
          <p:nvPr>
            <p:ph idx="1"/>
          </p:nvPr>
        </p:nvSpPr>
        <p:spPr>
          <a:xfrm>
            <a:off x="457200" y="1600203"/>
            <a:ext cx="8229600" cy="457197"/>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r>
              <a:rPr lang="es-EC" dirty="0" smtClean="0"/>
              <a:t>Requerimientos de Hardware</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dirty="0" smtClean="0"/>
              <a:t>Autor de la presentación</a:t>
            </a:r>
            <a:endParaRPr lang="es-ES" dirty="0"/>
          </a:p>
        </p:txBody>
      </p:sp>
      <p:sp>
        <p:nvSpPr>
          <p:cNvPr id="6" name="Marcador de número de diapositiva 5"/>
          <p:cNvSpPr>
            <a:spLocks noGrp="1"/>
          </p:cNvSpPr>
          <p:nvPr>
            <p:ph type="sldNum" sz="quarter" idx="12"/>
          </p:nvPr>
        </p:nvSpPr>
        <p:spPr/>
        <p:txBody>
          <a:bodyPr/>
          <a:lstStyle/>
          <a:p>
            <a:fld id="{970440E7-6EC3-4D22-82CC-383AB5DD1DC3}" type="slidenum">
              <a:rPr lang="es-ES" smtClean="0"/>
              <a:t>8</a:t>
            </a:fld>
            <a:endParaRPr lang="es-ES"/>
          </a:p>
        </p:txBody>
      </p:sp>
      <p:sp>
        <p:nvSpPr>
          <p:cNvPr id="7" name="CuadroTexto 6"/>
          <p:cNvSpPr txBox="1"/>
          <p:nvPr/>
        </p:nvSpPr>
        <p:spPr>
          <a:xfrm>
            <a:off x="609600" y="2366788"/>
            <a:ext cx="4191000" cy="3554819"/>
          </a:xfrm>
          <a:prstGeom prst="rect">
            <a:avLst/>
          </a:prstGeom>
          <a:noFill/>
        </p:spPr>
        <p:txBody>
          <a:bodyPr wrap="square" rtlCol="0">
            <a:spAutoFit/>
          </a:bodyPr>
          <a:lstStyle/>
          <a:p>
            <a:pPr marL="285750" indent="-285750">
              <a:buFont typeface="Arial" panose="020B0604020202020204" pitchFamily="34" charset="0"/>
              <a:buChar char="•"/>
            </a:pPr>
            <a:r>
              <a:rPr lang="es-ES_tradnl" dirty="0"/>
              <a:t>Un controlador </a:t>
            </a:r>
            <a:r>
              <a:rPr lang="es-ES_tradnl" dirty="0" smtClean="0"/>
              <a:t>robusto</a:t>
            </a:r>
          </a:p>
          <a:p>
            <a:pPr marL="285750" indent="-285750">
              <a:buFont typeface="Arial" panose="020B0604020202020204" pitchFamily="34" charset="0"/>
              <a:buChar char="•"/>
            </a:pPr>
            <a:r>
              <a:rPr lang="es-ES_tradnl" dirty="0"/>
              <a:t>El controlador debe tener una capacidad de procesamiento </a:t>
            </a:r>
            <a:r>
              <a:rPr lang="es-ES_tradnl" dirty="0" smtClean="0"/>
              <a:t>rápido</a:t>
            </a:r>
          </a:p>
          <a:p>
            <a:pPr marL="285750" indent="-285750">
              <a:buFont typeface="Arial" panose="020B0604020202020204" pitchFamily="34" charset="0"/>
              <a:buChar char="•"/>
            </a:pPr>
            <a:r>
              <a:rPr lang="es-ES_tradnl" dirty="0"/>
              <a:t>El controlador debe ser de una marca </a:t>
            </a:r>
            <a:r>
              <a:rPr lang="es-ES_tradnl" dirty="0" smtClean="0"/>
              <a:t>conocida</a:t>
            </a:r>
          </a:p>
          <a:p>
            <a:pPr marL="285750" indent="-285750">
              <a:buFont typeface="Arial" panose="020B0604020202020204" pitchFamily="34" charset="0"/>
              <a:buChar char="•"/>
            </a:pPr>
            <a:r>
              <a:rPr lang="es-ES_tradnl" dirty="0"/>
              <a:t>Reemplazar todos los actuadores neumáticos presentes en la </a:t>
            </a:r>
            <a:r>
              <a:rPr lang="es-ES_tradnl" dirty="0" smtClean="0"/>
              <a:t>máquina</a:t>
            </a:r>
          </a:p>
          <a:p>
            <a:pPr marL="285750" indent="-285750">
              <a:buFont typeface="Arial" panose="020B0604020202020204" pitchFamily="34" charset="0"/>
              <a:buChar char="•"/>
            </a:pPr>
            <a:r>
              <a:rPr lang="es-ES_tradnl" dirty="0"/>
              <a:t>El tablero eléctrico debe contener los equipos de control y fuerza distribuidos correctamente, debe ser del tipo NEMA 12 para uso industrial, y con un grado de protección IP </a:t>
            </a:r>
            <a:r>
              <a:rPr lang="es-ES_tradnl" dirty="0" smtClean="0"/>
              <a:t>65</a:t>
            </a:r>
          </a:p>
          <a:p>
            <a:pPr marL="285750" indent="-285750">
              <a:buFont typeface="Arial" panose="020B0604020202020204" pitchFamily="34" charset="0"/>
              <a:buChar char="•"/>
            </a:pPr>
            <a:r>
              <a:rPr lang="es-EC" dirty="0"/>
              <a:t>Los sensores que se utilicen para la automatización, deben ser compatibles con el controlador, su alimentación sea de 24 V DC, y que sean precisos.</a:t>
            </a:r>
          </a:p>
          <a:p>
            <a:r>
              <a:rPr lang="es-ES_tradnl" dirty="0" smtClean="0"/>
              <a:t> </a:t>
            </a:r>
            <a:endParaRPr lang="es-EC" dirty="0"/>
          </a:p>
        </p:txBody>
      </p:sp>
      <p:sp>
        <p:nvSpPr>
          <p:cNvPr id="8" name="CuadroTexto 7"/>
          <p:cNvSpPr txBox="1"/>
          <p:nvPr/>
        </p:nvSpPr>
        <p:spPr>
          <a:xfrm>
            <a:off x="4800600" y="2366788"/>
            <a:ext cx="4191000" cy="3093154"/>
          </a:xfrm>
          <a:prstGeom prst="rect">
            <a:avLst/>
          </a:prstGeom>
          <a:noFill/>
        </p:spPr>
        <p:txBody>
          <a:bodyPr wrap="square" rtlCol="0">
            <a:spAutoFit/>
          </a:bodyPr>
          <a:lstStyle/>
          <a:p>
            <a:pPr marL="285750" indent="-285750">
              <a:buFont typeface="Arial" panose="020B0604020202020204" pitchFamily="34" charset="0"/>
              <a:buChar char="•"/>
            </a:pPr>
            <a:r>
              <a:rPr lang="es-ES_tradnl" dirty="0"/>
              <a:t>Utilizar variadores de frecuencia para poder modificar la velocidad de las bandas transportadoras y la mesa de pulmón, desde el </a:t>
            </a:r>
            <a:r>
              <a:rPr lang="es-ES_tradnl" dirty="0" smtClean="0"/>
              <a:t>controlador</a:t>
            </a:r>
          </a:p>
          <a:p>
            <a:pPr marL="285750" indent="-285750">
              <a:buFont typeface="Arial" panose="020B0604020202020204" pitchFamily="34" charset="0"/>
              <a:buChar char="•"/>
            </a:pPr>
            <a:r>
              <a:rPr lang="es-ES_tradnl" dirty="0"/>
              <a:t>Aumentar una banda transportadora para poder seleccionar las botellas que tengan un nivel incorrecto de líquido, y </a:t>
            </a:r>
            <a:r>
              <a:rPr lang="es-ES_tradnl" dirty="0" smtClean="0"/>
              <a:t>vaciarlas.</a:t>
            </a:r>
          </a:p>
          <a:p>
            <a:pPr marL="285750" indent="-285750">
              <a:buFont typeface="Arial" panose="020B0604020202020204" pitchFamily="34" charset="0"/>
              <a:buChar char="•"/>
            </a:pPr>
            <a:r>
              <a:rPr lang="es-EC" dirty="0"/>
              <a:t>Cambiar las válvulas </a:t>
            </a:r>
            <a:r>
              <a:rPr lang="es-EC" dirty="0" err="1"/>
              <a:t>overflow</a:t>
            </a:r>
            <a:r>
              <a:rPr lang="es-EC" dirty="0"/>
              <a:t> por otras que cumplan con el mismo funcionamiento, pero modernas y con nueva tecnología.</a:t>
            </a:r>
          </a:p>
          <a:p>
            <a:pPr marL="285750" indent="-285750">
              <a:buFont typeface="Arial" panose="020B0604020202020204" pitchFamily="34" charset="0"/>
              <a:buChar char="•"/>
            </a:pPr>
            <a:r>
              <a:rPr lang="es-EC" dirty="0"/>
              <a:t>Debe tener balizas con las cuales se va a poder informar visualmente cual es el estado en el que se encuentra el proceso</a:t>
            </a:r>
            <a:r>
              <a:rPr lang="es-EC" dirty="0" smtClean="0"/>
              <a:t>.</a:t>
            </a:r>
            <a:endParaRPr lang="es-EC" dirty="0"/>
          </a:p>
        </p:txBody>
      </p:sp>
    </p:spTree>
    <p:extLst>
      <p:ext uri="{BB962C8B-B14F-4D97-AF65-F5344CB8AC3E}">
        <p14:creationId xmlns:p14="http://schemas.microsoft.com/office/powerpoint/2010/main" val="3026847406"/>
      </p:ext>
    </p:extLst>
  </p:cSld>
  <p:clrMapOvr>
    <a:masterClrMapping/>
  </p:clrMapOvr>
  <p:transition spd="med">
    <p:randomBar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Recomendaciones</a:t>
            </a:r>
            <a:r>
              <a:rPr lang="es-EC" b="1" dirty="0"/>
              <a:t/>
            </a:r>
            <a:br>
              <a:rPr lang="es-EC" b="1" dirty="0"/>
            </a:br>
            <a:endParaRPr lang="es-EC" dirty="0"/>
          </a:p>
        </p:txBody>
      </p:sp>
      <p:sp>
        <p:nvSpPr>
          <p:cNvPr id="3" name="Marcador de contenido 2"/>
          <p:cNvSpPr>
            <a:spLocks noGrp="1"/>
          </p:cNvSpPr>
          <p:nvPr>
            <p:ph idx="1"/>
          </p:nvPr>
        </p:nvSpPr>
        <p:spPr/>
        <p:txBody>
          <a:bodyPr>
            <a:normAutofit fontScale="77500" lnSpcReduction="20000"/>
          </a:bodyPr>
          <a:lstStyle/>
          <a:p>
            <a:pPr lvl="0"/>
            <a:r>
              <a:rPr lang="es-EC" dirty="0"/>
              <a:t>Adquirir las licencias de los softwares que se han utilizado durante el proyecto para poder controlar, supervisar y adquirir los datos sin ninguna interrupción por errores que son provocados por falta de las licencias.</a:t>
            </a:r>
          </a:p>
          <a:p>
            <a:pPr lvl="0"/>
            <a:r>
              <a:rPr lang="es-EC" dirty="0"/>
              <a:t>Asegurase que los componentes que se adquiera cumplan con las especificaciones que se han planteado en el proyecto, ya que si no se lo hace puede causar un mal funcionamiento de todo el sistema.</a:t>
            </a:r>
          </a:p>
          <a:p>
            <a:pPr lvl="0"/>
            <a:r>
              <a:rPr lang="es-EC" dirty="0"/>
              <a:t>Para el diseño de una HMI de un laboratorio farmacéutico, no utilizar mucho color ya que los operadores pasan mucho tiempo en los procesos lo cual puede producir un fatiga visual y provocar mareos, dolores de cabeza, lo cuales pueden ser causantes de accidentes dentro del proceso y producirse un problema laboral dentro del laboratorio.</a:t>
            </a:r>
          </a:p>
          <a:p>
            <a:pPr lvl="0"/>
            <a:r>
              <a:rPr lang="es-EC" dirty="0"/>
              <a:t>Explicar el funcionamiento del proceso repotenciado al personal que se encuentre a cargo, para que no ocurra accidentes y el manejo de la máquina sea el correcto, para evitar que se produzcan daños de la misma.</a:t>
            </a:r>
          </a:p>
          <a:p>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smtClean="0"/>
              <a:t>Autor de la presentación</a:t>
            </a:r>
            <a:endParaRPr lang="es-ES"/>
          </a:p>
        </p:txBody>
      </p:sp>
      <p:sp>
        <p:nvSpPr>
          <p:cNvPr id="6" name="Marcador de número de diapositiva 5"/>
          <p:cNvSpPr>
            <a:spLocks noGrp="1"/>
          </p:cNvSpPr>
          <p:nvPr>
            <p:ph type="sldNum" sz="quarter" idx="12"/>
          </p:nvPr>
        </p:nvSpPr>
        <p:spPr/>
        <p:txBody>
          <a:bodyPr/>
          <a:lstStyle/>
          <a:p>
            <a:fld id="{970440E7-6EC3-4D22-82CC-383AB5DD1DC3}" type="slidenum">
              <a:rPr lang="es-ES" smtClean="0"/>
              <a:t>80</a:t>
            </a:fld>
            <a:endParaRPr lang="es-ES"/>
          </a:p>
        </p:txBody>
      </p:sp>
    </p:spTree>
    <p:extLst>
      <p:ext uri="{BB962C8B-B14F-4D97-AF65-F5344CB8AC3E}">
        <p14:creationId xmlns:p14="http://schemas.microsoft.com/office/powerpoint/2010/main" val="1059172714"/>
      </p:ext>
    </p:extLst>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Requerimientos del sistema </a:t>
            </a:r>
            <a:endParaRPr lang="es-EC" dirty="0"/>
          </a:p>
        </p:txBody>
      </p:sp>
      <p:sp>
        <p:nvSpPr>
          <p:cNvPr id="3" name="Marcador de contenido 2"/>
          <p:cNvSpPr>
            <a:spLocks noGrp="1"/>
          </p:cNvSpPr>
          <p:nvPr>
            <p:ph idx="1"/>
          </p:nvPr>
        </p:nvSpPr>
        <p:spPr>
          <a:xfrm>
            <a:off x="457200" y="1600203"/>
            <a:ext cx="8229600" cy="457197"/>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r>
              <a:rPr lang="es-EC" dirty="0" smtClean="0"/>
              <a:t>Requerimientos de </a:t>
            </a:r>
            <a:r>
              <a:rPr lang="es-EC" dirty="0" err="1" smtClean="0"/>
              <a:t>Sofware</a:t>
            </a:r>
            <a:endParaRPr lang="es-EC" dirty="0"/>
          </a:p>
        </p:txBody>
      </p:sp>
      <p:sp>
        <p:nvSpPr>
          <p:cNvPr id="4" name="Marcador de fecha 3"/>
          <p:cNvSpPr>
            <a:spLocks noGrp="1"/>
          </p:cNvSpPr>
          <p:nvPr>
            <p:ph type="dt" sz="half" idx="10"/>
          </p:nvPr>
        </p:nvSpPr>
        <p:spPr/>
        <p:txBody>
          <a:bodyPr/>
          <a:lstStyle/>
          <a:p>
            <a:r>
              <a:rPr lang="es-ES" smtClean="0"/>
              <a:t>Tema de la presentacion</a:t>
            </a:r>
            <a:endParaRPr lang="es-ES"/>
          </a:p>
        </p:txBody>
      </p:sp>
      <p:sp>
        <p:nvSpPr>
          <p:cNvPr id="5" name="Marcador de pie de página 4"/>
          <p:cNvSpPr>
            <a:spLocks noGrp="1"/>
          </p:cNvSpPr>
          <p:nvPr>
            <p:ph type="ftr" sz="quarter" idx="11"/>
          </p:nvPr>
        </p:nvSpPr>
        <p:spPr/>
        <p:txBody>
          <a:bodyPr/>
          <a:lstStyle/>
          <a:p>
            <a:r>
              <a:rPr lang="es-ES" dirty="0" smtClean="0"/>
              <a:t>Autor de la presentación</a:t>
            </a:r>
            <a:endParaRPr lang="es-ES" dirty="0"/>
          </a:p>
        </p:txBody>
      </p:sp>
      <p:sp>
        <p:nvSpPr>
          <p:cNvPr id="6" name="Marcador de número de diapositiva 5"/>
          <p:cNvSpPr>
            <a:spLocks noGrp="1"/>
          </p:cNvSpPr>
          <p:nvPr>
            <p:ph type="sldNum" sz="quarter" idx="12"/>
          </p:nvPr>
        </p:nvSpPr>
        <p:spPr/>
        <p:txBody>
          <a:bodyPr/>
          <a:lstStyle/>
          <a:p>
            <a:fld id="{970440E7-6EC3-4D22-82CC-383AB5DD1DC3}" type="slidenum">
              <a:rPr lang="es-ES" smtClean="0"/>
              <a:t>9</a:t>
            </a:fld>
            <a:endParaRPr lang="es-ES"/>
          </a:p>
        </p:txBody>
      </p:sp>
      <p:sp>
        <p:nvSpPr>
          <p:cNvPr id="7" name="CuadroTexto 6"/>
          <p:cNvSpPr txBox="1"/>
          <p:nvPr/>
        </p:nvSpPr>
        <p:spPr>
          <a:xfrm>
            <a:off x="609600" y="2366788"/>
            <a:ext cx="4191000" cy="3785652"/>
          </a:xfrm>
          <a:prstGeom prst="rect">
            <a:avLst/>
          </a:prstGeom>
          <a:noFill/>
        </p:spPr>
        <p:txBody>
          <a:bodyPr wrap="square" rtlCol="0">
            <a:spAutoFit/>
          </a:bodyPr>
          <a:lstStyle/>
          <a:p>
            <a:pPr marL="285750" indent="-285750">
              <a:buFont typeface="Arial" panose="020B0604020202020204" pitchFamily="34" charset="0"/>
              <a:buChar char="•"/>
            </a:pPr>
            <a:r>
              <a:rPr lang="es-EC" dirty="0"/>
              <a:t>Monitorear y supervisar en tiempo real el proceso productivo</a:t>
            </a:r>
            <a:r>
              <a:rPr lang="es-EC" dirty="0" smtClean="0"/>
              <a:t>.</a:t>
            </a:r>
          </a:p>
          <a:p>
            <a:pPr marL="285750" indent="-285750">
              <a:buFont typeface="Arial" panose="020B0604020202020204" pitchFamily="34" charset="0"/>
              <a:buChar char="•"/>
            </a:pPr>
            <a:r>
              <a:rPr lang="es-EC" dirty="0"/>
              <a:t>Visualización de información necesaria para el área de calidad.  </a:t>
            </a:r>
          </a:p>
          <a:p>
            <a:pPr marL="285750" indent="-285750">
              <a:buFont typeface="Arial" panose="020B0604020202020204" pitchFamily="34" charset="0"/>
              <a:buChar char="•"/>
            </a:pPr>
            <a:r>
              <a:rPr lang="es-EC" dirty="0"/>
              <a:t>Poder manejar el proceso de manera remota.</a:t>
            </a:r>
          </a:p>
          <a:p>
            <a:pPr marL="285750" indent="-285750">
              <a:buFont typeface="Arial" panose="020B0604020202020204" pitchFamily="34" charset="0"/>
              <a:buChar char="•"/>
            </a:pPr>
            <a:r>
              <a:rPr lang="es-EC" dirty="0"/>
              <a:t>Restringir el acceso a personal no autorizado para modificar parámetros de control del proceso.</a:t>
            </a:r>
          </a:p>
          <a:p>
            <a:pPr marL="285750" indent="-285750">
              <a:buFont typeface="Arial" panose="020B0604020202020204" pitchFamily="34" charset="0"/>
              <a:buChar char="•"/>
            </a:pPr>
            <a:r>
              <a:rPr lang="es-EC" dirty="0"/>
              <a:t>Visualización de información en tiempo real.</a:t>
            </a:r>
          </a:p>
          <a:p>
            <a:pPr marL="285750" indent="-285750">
              <a:buFont typeface="Arial" panose="020B0604020202020204" pitchFamily="34" charset="0"/>
              <a:buChar char="•"/>
            </a:pPr>
            <a:r>
              <a:rPr lang="es-EC" dirty="0"/>
              <a:t>Tenga compatibilidad con el controlador y los computadores.</a:t>
            </a:r>
          </a:p>
          <a:p>
            <a:pPr marL="285750" indent="-285750">
              <a:buFont typeface="Arial" panose="020B0604020202020204" pitchFamily="34" charset="0"/>
              <a:buChar char="•"/>
            </a:pPr>
            <a:r>
              <a:rPr lang="es-ES_tradnl" dirty="0"/>
              <a:t>Visualización del origen de las alarmas</a:t>
            </a:r>
            <a:r>
              <a:rPr lang="es-ES_tradnl" dirty="0" smtClean="0"/>
              <a:t>.</a:t>
            </a:r>
          </a:p>
          <a:p>
            <a:pPr marL="285750" indent="-285750">
              <a:buFont typeface="Arial" panose="020B0604020202020204" pitchFamily="34" charset="0"/>
              <a:buChar char="•"/>
            </a:pPr>
            <a:r>
              <a:rPr lang="es-EC" dirty="0"/>
              <a:t>Poder observar el estado de los actuadores, sensores y el proceso en general.</a:t>
            </a:r>
          </a:p>
          <a:p>
            <a:endParaRPr lang="es-EC" dirty="0"/>
          </a:p>
          <a:p>
            <a:r>
              <a:rPr lang="es-ES_tradnl" dirty="0" smtClean="0"/>
              <a:t> </a:t>
            </a:r>
            <a:endParaRPr lang="es-EC" dirty="0"/>
          </a:p>
        </p:txBody>
      </p:sp>
    </p:spTree>
    <p:extLst>
      <p:ext uri="{BB962C8B-B14F-4D97-AF65-F5344CB8AC3E}">
        <p14:creationId xmlns:p14="http://schemas.microsoft.com/office/powerpoint/2010/main" val="3131251930"/>
      </p:ext>
    </p:extLst>
  </p:cSld>
  <p:clrMapOvr>
    <a:masterClrMapping/>
  </p:clrMapOvr>
  <p:transition spd="med">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533908</TotalTime>
  <Words>4274</Words>
  <Application>Microsoft Office PowerPoint</Application>
  <PresentationFormat>Presentación en pantalla (4:3)</PresentationFormat>
  <Paragraphs>752</Paragraphs>
  <Slides>80</Slides>
  <Notes>1</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1</vt:i4>
      </vt:variant>
      <vt:variant>
        <vt:lpstr>Títulos de diapositiva</vt:lpstr>
      </vt:variant>
      <vt:variant>
        <vt:i4>80</vt:i4>
      </vt:variant>
    </vt:vector>
  </HeadingPairs>
  <TitlesOfParts>
    <vt:vector size="87" baseType="lpstr">
      <vt:lpstr>Arial</vt:lpstr>
      <vt:lpstr>Calibri</vt:lpstr>
      <vt:lpstr>Times New Roman</vt:lpstr>
      <vt:lpstr>Wingdings</vt:lpstr>
      <vt:lpstr>Theme1</vt:lpstr>
      <vt:lpstr>FORMATO ESPE2013V2</vt:lpstr>
      <vt:lpstr>Dibujo de Microsoft Visio</vt:lpstr>
      <vt:lpstr>Presentación de PowerPoint</vt:lpstr>
      <vt:lpstr>Presentación de PowerPoint</vt:lpstr>
      <vt:lpstr>Introducción</vt:lpstr>
      <vt:lpstr>Introducción</vt:lpstr>
      <vt:lpstr>Introducción</vt:lpstr>
      <vt:lpstr>Objetivo General</vt:lpstr>
      <vt:lpstr>Objetivos Específicos</vt:lpstr>
      <vt:lpstr>Requerimientos del sistema </vt:lpstr>
      <vt:lpstr>Requerimientos del sistema </vt:lpstr>
      <vt:lpstr>Requerimientos del sistema </vt:lpstr>
      <vt:lpstr>Descripción de la solución</vt:lpstr>
      <vt:lpstr>Análisis de las señales a nivel de campo</vt:lpstr>
      <vt:lpstr>Análisis del controlador y software</vt:lpstr>
      <vt:lpstr>S7-1500 </vt:lpstr>
      <vt:lpstr>S7-1200 </vt:lpstr>
      <vt:lpstr>Logo</vt:lpstr>
      <vt:lpstr>Selección de las alternativas de controladores </vt:lpstr>
      <vt:lpstr>Diseño del sistema </vt:lpstr>
      <vt:lpstr>Diagrama de flujo de proceso </vt:lpstr>
      <vt:lpstr>Diagrama unifilar </vt:lpstr>
      <vt:lpstr>Diseño del sub sistema de instrumentación </vt:lpstr>
      <vt:lpstr>Presentación de PowerPoint</vt:lpstr>
      <vt:lpstr>Presentación de PowerPoint</vt:lpstr>
      <vt:lpstr>Presentación de PowerPoint</vt:lpstr>
      <vt:lpstr>Presentación de PowerPoint</vt:lpstr>
      <vt:lpstr>Presentación de PowerPoint</vt:lpstr>
      <vt:lpstr>Diagrama de Potencia  </vt:lpstr>
      <vt:lpstr>Diagrama de control entradas discretas </vt:lpstr>
      <vt:lpstr>Diagrama de control salidas discretas  </vt:lpstr>
      <vt:lpstr>Diagrama de control salida analógica </vt:lpstr>
      <vt:lpstr>Diagrama de control controlador de nivel </vt:lpstr>
      <vt:lpstr>Diagrama de control variadores de frecuencia  </vt:lpstr>
      <vt:lpstr>Diagramas Neumáticos </vt:lpstr>
      <vt:lpstr>Diagrama del tablero eléctrico  </vt:lpstr>
      <vt:lpstr>Diagrama del tablero eléctrico  </vt:lpstr>
      <vt:lpstr>Diagrama del tablero eléctrico  </vt:lpstr>
      <vt:lpstr>Diagrama del tablero eléctrico  </vt:lpstr>
      <vt:lpstr>Diagrama del tablero eléctrico  </vt:lpstr>
      <vt:lpstr>Presentación de PowerPoint</vt:lpstr>
      <vt:lpstr>Presentación de PowerPoint</vt:lpstr>
      <vt:lpstr>Diseño de la red del sistema </vt:lpstr>
      <vt:lpstr>Requerimientos de software </vt:lpstr>
      <vt:lpstr>Requerimientos de software </vt:lpstr>
      <vt:lpstr>Requerimientos de software </vt:lpstr>
      <vt:lpstr>Requerimientos de software </vt:lpstr>
      <vt:lpstr>DESARROLLO DE SOFTWARE </vt:lpstr>
      <vt:lpstr>HMI</vt:lpstr>
      <vt:lpstr>HMI</vt:lpstr>
      <vt:lpstr>HMI</vt:lpstr>
      <vt:lpstr>HMI</vt:lpstr>
      <vt:lpstr>HMI</vt:lpstr>
      <vt:lpstr>HMI</vt:lpstr>
      <vt:lpstr>HMI</vt:lpstr>
      <vt:lpstr>HMI</vt:lpstr>
      <vt:lpstr>SIMULACIÓN DEL SISTEMA </vt:lpstr>
      <vt:lpstr>Simulación del programa para el control del sistema </vt:lpstr>
      <vt:lpstr>Simulación del programa para el control del sistema </vt:lpstr>
      <vt:lpstr>Simulación del programa para el control del sistema </vt:lpstr>
      <vt:lpstr>Simulación del programa para el control del sistema </vt:lpstr>
      <vt:lpstr>Simulación del programa para el control del sistema </vt:lpstr>
      <vt:lpstr>Simulación del programa para el control del sistema </vt:lpstr>
      <vt:lpstr>Simulación del programa para el control del sistema </vt:lpstr>
      <vt:lpstr>Simulación del programa para el control del sistema </vt:lpstr>
      <vt:lpstr>Simulación del programa para el control del sistema </vt:lpstr>
      <vt:lpstr>Simulación del programa para el control del sistema </vt:lpstr>
      <vt:lpstr>Simulación del programa para el control del sistema </vt:lpstr>
      <vt:lpstr>Simulación del programa para el control del sistema </vt:lpstr>
      <vt:lpstr>Simulación del programa para el control del sistema </vt:lpstr>
      <vt:lpstr>Pruebas del software de simulación </vt:lpstr>
      <vt:lpstr>Pruebas del software de simulación </vt:lpstr>
      <vt:lpstr>Pruebas del software de simulación </vt:lpstr>
      <vt:lpstr>Pruebas del software de simulación </vt:lpstr>
      <vt:lpstr>ANÁLISIS COSTO-BENEFICIO </vt:lpstr>
      <vt:lpstr>Análisis costo-beneficio  </vt:lpstr>
      <vt:lpstr>Análisis costo-beneficio  </vt:lpstr>
      <vt:lpstr>Presentación de PowerPoint</vt:lpstr>
      <vt:lpstr>CONCLUSIONES Y RECOMENDACIONES</vt:lpstr>
      <vt:lpstr>Presentación de PowerPoint</vt:lpstr>
      <vt:lpstr>Presentación de PowerPoint</vt:lpstr>
      <vt:lpstr>Recomendaciones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Denis Flores</dc:creator>
  <cp:lastModifiedBy>cristian gordillo solorzano</cp:lastModifiedBy>
  <cp:revision>525</cp:revision>
  <dcterms:created xsi:type="dcterms:W3CDTF">2012-08-14T15:29:02Z</dcterms:created>
  <dcterms:modified xsi:type="dcterms:W3CDTF">2019-07-18T04:19:33Z</dcterms:modified>
</cp:coreProperties>
</file>