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37"/>
  </p:notesMasterIdLst>
  <p:sldIdLst>
    <p:sldId id="256" r:id="rId2"/>
    <p:sldId id="257" r:id="rId3"/>
    <p:sldId id="290" r:id="rId4"/>
    <p:sldId id="258" r:id="rId5"/>
    <p:sldId id="291" r:id="rId6"/>
    <p:sldId id="292" r:id="rId7"/>
    <p:sldId id="296" r:id="rId8"/>
    <p:sldId id="259" r:id="rId9"/>
    <p:sldId id="263" r:id="rId10"/>
    <p:sldId id="289" r:id="rId11"/>
    <p:sldId id="264" r:id="rId12"/>
    <p:sldId id="270" r:id="rId13"/>
    <p:sldId id="272" r:id="rId14"/>
    <p:sldId id="273" r:id="rId15"/>
    <p:sldId id="274" r:id="rId16"/>
    <p:sldId id="271" r:id="rId17"/>
    <p:sldId id="275" r:id="rId18"/>
    <p:sldId id="276" r:id="rId19"/>
    <p:sldId id="279" r:id="rId20"/>
    <p:sldId id="277" r:id="rId21"/>
    <p:sldId id="278" r:id="rId22"/>
    <p:sldId id="280" r:id="rId23"/>
    <p:sldId id="281" r:id="rId24"/>
    <p:sldId id="282" r:id="rId25"/>
    <p:sldId id="283" r:id="rId26"/>
    <p:sldId id="284" r:id="rId27"/>
    <p:sldId id="286" r:id="rId28"/>
    <p:sldId id="287" r:id="rId29"/>
    <p:sldId id="288" r:id="rId30"/>
    <p:sldId id="265" r:id="rId31"/>
    <p:sldId id="298" r:id="rId32"/>
    <p:sldId id="299" r:id="rId33"/>
    <p:sldId id="268" r:id="rId34"/>
    <p:sldId id="293"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7" d="100"/>
          <a:sy n="67" d="100"/>
        </p:scale>
        <p:origin x="78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C4FD5-6D5A-4C11-A70E-9B67CCB6853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41251C95-C562-4C42-A5F8-722E307476D1}">
      <dgm:prSet phldrT="[Texto]" custT="1"/>
      <dgm:spPr>
        <a:solidFill>
          <a:schemeClr val="accent2">
            <a:lumMod val="60000"/>
            <a:lumOff val="40000"/>
          </a:schemeClr>
        </a:solidFill>
      </dgm:spPr>
      <dgm:t>
        <a:bodyPr/>
        <a:lstStyle/>
        <a:p>
          <a:r>
            <a:rPr lang="es-EC" sz="1400" dirty="0" smtClean="0">
              <a:latin typeface="+mj-lt"/>
            </a:rPr>
            <a:t>Determinar los tipos de cobertura vegetal presentes en el Parque Perla, mediante el uso de una imagen satelital (</a:t>
          </a:r>
          <a:r>
            <a:rPr lang="es-EC" sz="1400" dirty="0" err="1" smtClean="0">
              <a:latin typeface="+mj-lt"/>
            </a:rPr>
            <a:t>Pleiades</a:t>
          </a:r>
          <a:r>
            <a:rPr lang="es-EC" sz="1400" dirty="0" smtClean="0">
              <a:latin typeface="+mj-lt"/>
            </a:rPr>
            <a:t>)</a:t>
          </a:r>
        </a:p>
      </dgm:t>
    </dgm:pt>
    <dgm:pt modelId="{66B7074C-E86F-4A72-B5ED-86121C2BE68F}" type="parTrans" cxnId="{1FA06200-6B9E-4F34-8E5B-F4A50E4AD239}">
      <dgm:prSet/>
      <dgm:spPr/>
      <dgm:t>
        <a:bodyPr/>
        <a:lstStyle/>
        <a:p>
          <a:endParaRPr lang="es-EC" sz="2000">
            <a:latin typeface="+mj-lt"/>
          </a:endParaRPr>
        </a:p>
      </dgm:t>
    </dgm:pt>
    <dgm:pt modelId="{E578536D-CEF5-422D-83B3-DEF2F1C978F3}" type="sibTrans" cxnId="{1FA06200-6B9E-4F34-8E5B-F4A50E4AD239}">
      <dgm:prSet/>
      <dgm:spPr/>
      <dgm:t>
        <a:bodyPr/>
        <a:lstStyle/>
        <a:p>
          <a:endParaRPr lang="es-EC" sz="2000">
            <a:latin typeface="+mj-lt"/>
          </a:endParaRPr>
        </a:p>
      </dgm:t>
    </dgm:pt>
    <dgm:pt modelId="{AEB5B271-5658-4AF0-8FAA-6103B6EEEC38}">
      <dgm:prSet phldrT="[Texto]" custT="1"/>
      <dgm:spPr>
        <a:solidFill>
          <a:schemeClr val="accent2">
            <a:lumMod val="60000"/>
            <a:lumOff val="40000"/>
          </a:schemeClr>
        </a:solidFill>
      </dgm:spPr>
      <dgm:t>
        <a:bodyPr/>
        <a:lstStyle/>
        <a:p>
          <a:r>
            <a:rPr lang="es-EC" sz="1400" dirty="0" smtClean="0">
              <a:latin typeface="+mj-lt"/>
            </a:rPr>
            <a:t>Calcular el Índice de Vegetación Diferencial Normalizado de las coberturas vegetales identificadas en  el parque Perla para determinar la biomasa aérea del parque.</a:t>
          </a:r>
        </a:p>
      </dgm:t>
    </dgm:pt>
    <dgm:pt modelId="{F0C44AE2-4C4D-42D6-8BD1-75131D7E9AF0}" type="parTrans" cxnId="{DF04BDDF-2BFC-465A-B95B-20C99AE29EE2}">
      <dgm:prSet/>
      <dgm:spPr/>
      <dgm:t>
        <a:bodyPr/>
        <a:lstStyle/>
        <a:p>
          <a:endParaRPr lang="es-EC" sz="2000">
            <a:latin typeface="+mj-lt"/>
          </a:endParaRPr>
        </a:p>
      </dgm:t>
    </dgm:pt>
    <dgm:pt modelId="{E66B8ACC-F13C-4104-9E3E-1D1DD809F2BE}" type="sibTrans" cxnId="{DF04BDDF-2BFC-465A-B95B-20C99AE29EE2}">
      <dgm:prSet/>
      <dgm:spPr/>
      <dgm:t>
        <a:bodyPr/>
        <a:lstStyle/>
        <a:p>
          <a:endParaRPr lang="es-EC" sz="2000">
            <a:latin typeface="+mj-lt"/>
          </a:endParaRPr>
        </a:p>
      </dgm:t>
    </dgm:pt>
    <dgm:pt modelId="{851D8972-5299-468B-9C32-27A5F1D4C3FB}">
      <dgm:prSet phldrT="[Texto]" custT="1"/>
      <dgm:spPr>
        <a:solidFill>
          <a:schemeClr val="accent2">
            <a:lumMod val="60000"/>
            <a:lumOff val="40000"/>
          </a:schemeClr>
        </a:solidFill>
      </dgm:spPr>
      <dgm:t>
        <a:bodyPr/>
        <a:lstStyle/>
        <a:p>
          <a:r>
            <a:rPr lang="es-EC" sz="1400" dirty="0" smtClean="0">
              <a:latin typeface="+mj-lt"/>
            </a:rPr>
            <a:t>Aplicar la ecuación establecida por el Panel Intergubernamental del Cambio Climático para estimar el valor económico del carbono almacenado en el bosque del Parque Perla mediante biomasa obtenida.</a:t>
          </a:r>
        </a:p>
      </dgm:t>
    </dgm:pt>
    <dgm:pt modelId="{348984F2-0352-4D58-B3A1-5B4BE82B70C1}" type="parTrans" cxnId="{E60E8651-9A11-47E2-8D58-F4ABE785B71D}">
      <dgm:prSet/>
      <dgm:spPr/>
      <dgm:t>
        <a:bodyPr/>
        <a:lstStyle/>
        <a:p>
          <a:endParaRPr lang="es-EC" sz="2000">
            <a:latin typeface="+mj-lt"/>
          </a:endParaRPr>
        </a:p>
      </dgm:t>
    </dgm:pt>
    <dgm:pt modelId="{581EEAC6-A532-4B7E-90EF-4CEF84CC89A6}" type="sibTrans" cxnId="{E60E8651-9A11-47E2-8D58-F4ABE785B71D}">
      <dgm:prSet/>
      <dgm:spPr/>
      <dgm:t>
        <a:bodyPr/>
        <a:lstStyle/>
        <a:p>
          <a:endParaRPr lang="es-EC" sz="2000">
            <a:latin typeface="+mj-lt"/>
          </a:endParaRPr>
        </a:p>
      </dgm:t>
    </dgm:pt>
    <dgm:pt modelId="{7048CB01-F5DB-4163-BA1D-642DC284E06C}">
      <dgm:prSet phldrT="[Texto]" custT="1"/>
      <dgm:spPr>
        <a:solidFill>
          <a:schemeClr val="accent3">
            <a:lumMod val="60000"/>
            <a:lumOff val="40000"/>
          </a:schemeClr>
        </a:solidFill>
      </dgm:spPr>
      <dgm:t>
        <a:bodyPr/>
        <a:lstStyle/>
        <a:p>
          <a:r>
            <a:rPr lang="es-EC" sz="1400" dirty="0" smtClean="0">
              <a:latin typeface="+mj-lt"/>
            </a:rPr>
            <a:t>Diseñar una encuesta que contenga (parámetros) características socioeconómicas, lugar procedencia, medio de transporte y número visitas para obtener el costo de viaje en que los turistas incurren para llegar al Parque Perla.</a:t>
          </a:r>
        </a:p>
      </dgm:t>
    </dgm:pt>
    <dgm:pt modelId="{B3147073-854D-4ED2-B7AA-D3573F66E331}" type="parTrans" cxnId="{571F4EEC-AF83-4A94-9879-C2917013CD49}">
      <dgm:prSet/>
      <dgm:spPr/>
      <dgm:t>
        <a:bodyPr/>
        <a:lstStyle/>
        <a:p>
          <a:endParaRPr lang="es-EC" sz="2000">
            <a:latin typeface="+mj-lt"/>
          </a:endParaRPr>
        </a:p>
      </dgm:t>
    </dgm:pt>
    <dgm:pt modelId="{0CE31A83-625D-4EC8-B139-700B36671C0D}" type="sibTrans" cxnId="{571F4EEC-AF83-4A94-9879-C2917013CD49}">
      <dgm:prSet/>
      <dgm:spPr/>
      <dgm:t>
        <a:bodyPr/>
        <a:lstStyle/>
        <a:p>
          <a:endParaRPr lang="es-EC" sz="2000">
            <a:latin typeface="+mj-lt"/>
          </a:endParaRPr>
        </a:p>
      </dgm:t>
    </dgm:pt>
    <dgm:pt modelId="{668410AE-CAFF-4A9C-B262-CB72B19D3CA2}">
      <dgm:prSet phldrT="[Texto]" custT="1"/>
      <dgm:spPr>
        <a:solidFill>
          <a:schemeClr val="accent3">
            <a:lumMod val="60000"/>
            <a:lumOff val="40000"/>
          </a:schemeClr>
        </a:solidFill>
      </dgm:spPr>
      <dgm:t>
        <a:bodyPr/>
        <a:lstStyle/>
        <a:p>
          <a:r>
            <a:rPr lang="es-EC" sz="1400" dirty="0" smtClean="0">
              <a:latin typeface="+mj-lt"/>
            </a:rPr>
            <a:t>Definir el tamaño </a:t>
          </a:r>
          <a:r>
            <a:rPr lang="es-EC" sz="1400" dirty="0" err="1" smtClean="0">
              <a:latin typeface="+mj-lt"/>
            </a:rPr>
            <a:t>muestral</a:t>
          </a:r>
          <a:r>
            <a:rPr lang="es-EC" sz="1400" dirty="0" smtClean="0">
              <a:latin typeface="+mj-lt"/>
            </a:rPr>
            <a:t> para ejecutar las encuestas a los visitantes del Parque Perla.</a:t>
          </a:r>
          <a:endParaRPr lang="es-EC" sz="1400" dirty="0">
            <a:latin typeface="+mj-lt"/>
          </a:endParaRPr>
        </a:p>
      </dgm:t>
    </dgm:pt>
    <dgm:pt modelId="{DAA33064-3BDC-4993-83FE-CEB568C8CDF6}" type="parTrans" cxnId="{00026463-0BBD-4A73-8BBC-6A2F1DD4D978}">
      <dgm:prSet/>
      <dgm:spPr/>
      <dgm:t>
        <a:bodyPr/>
        <a:lstStyle/>
        <a:p>
          <a:endParaRPr lang="es-EC" sz="2000">
            <a:latin typeface="+mj-lt"/>
          </a:endParaRPr>
        </a:p>
      </dgm:t>
    </dgm:pt>
    <dgm:pt modelId="{D5F6020F-0171-4897-85CB-11FC74D1A819}" type="sibTrans" cxnId="{00026463-0BBD-4A73-8BBC-6A2F1DD4D978}">
      <dgm:prSet/>
      <dgm:spPr/>
      <dgm:t>
        <a:bodyPr/>
        <a:lstStyle/>
        <a:p>
          <a:endParaRPr lang="es-EC" sz="2000">
            <a:latin typeface="+mj-lt"/>
          </a:endParaRPr>
        </a:p>
      </dgm:t>
    </dgm:pt>
    <dgm:pt modelId="{B5A8E06D-5AEA-4A5A-868D-D458C11FB93F}">
      <dgm:prSet phldrT="[Texto]" custT="1"/>
      <dgm:spPr>
        <a:solidFill>
          <a:schemeClr val="accent3">
            <a:lumMod val="60000"/>
            <a:lumOff val="40000"/>
          </a:schemeClr>
        </a:solidFill>
      </dgm:spPr>
      <dgm:t>
        <a:bodyPr/>
        <a:lstStyle/>
        <a:p>
          <a:r>
            <a:rPr lang="es-EC" sz="1400" dirty="0" smtClean="0">
              <a:latin typeface="+mj-lt"/>
            </a:rPr>
            <a:t>Procesar los datos de las encuestas realizadas a los visitantes del parque para determinar el valor económico del servicio de recreación del Parque Perla.</a:t>
          </a:r>
        </a:p>
      </dgm:t>
    </dgm:pt>
    <dgm:pt modelId="{0F9CDD3D-AF4E-4481-B432-EEB49E4B0F8E}" type="parTrans" cxnId="{725AA28B-7EC3-4F21-916B-24221450732F}">
      <dgm:prSet/>
      <dgm:spPr/>
      <dgm:t>
        <a:bodyPr/>
        <a:lstStyle/>
        <a:p>
          <a:endParaRPr lang="es-EC" sz="2000">
            <a:latin typeface="+mj-lt"/>
          </a:endParaRPr>
        </a:p>
      </dgm:t>
    </dgm:pt>
    <dgm:pt modelId="{3AF2E5FF-4C8E-4E13-9F65-DCC305E5225D}" type="sibTrans" cxnId="{725AA28B-7EC3-4F21-916B-24221450732F}">
      <dgm:prSet/>
      <dgm:spPr/>
      <dgm:t>
        <a:bodyPr/>
        <a:lstStyle/>
        <a:p>
          <a:endParaRPr lang="es-EC" sz="2000">
            <a:latin typeface="+mj-lt"/>
          </a:endParaRPr>
        </a:p>
      </dgm:t>
    </dgm:pt>
    <dgm:pt modelId="{93E597D3-27FC-4465-AB78-C700DECCE124}" type="pres">
      <dgm:prSet presAssocID="{631C4FD5-6D5A-4C11-A70E-9B67CCB68538}" presName="diagram" presStyleCnt="0">
        <dgm:presLayoutVars>
          <dgm:dir/>
          <dgm:resizeHandles val="exact"/>
        </dgm:presLayoutVars>
      </dgm:prSet>
      <dgm:spPr/>
      <dgm:t>
        <a:bodyPr/>
        <a:lstStyle/>
        <a:p>
          <a:endParaRPr lang="es-EC"/>
        </a:p>
      </dgm:t>
    </dgm:pt>
    <dgm:pt modelId="{A33B50A1-9343-4B14-A837-B3CDFFBE1986}" type="pres">
      <dgm:prSet presAssocID="{41251C95-C562-4C42-A5F8-722E307476D1}" presName="node" presStyleLbl="node1" presStyleIdx="0" presStyleCnt="6">
        <dgm:presLayoutVars>
          <dgm:bulletEnabled val="1"/>
        </dgm:presLayoutVars>
      </dgm:prSet>
      <dgm:spPr/>
      <dgm:t>
        <a:bodyPr/>
        <a:lstStyle/>
        <a:p>
          <a:endParaRPr lang="es-EC"/>
        </a:p>
      </dgm:t>
    </dgm:pt>
    <dgm:pt modelId="{B5FF16A8-AB35-40AC-A297-B417B3296DEB}" type="pres">
      <dgm:prSet presAssocID="{E578536D-CEF5-422D-83B3-DEF2F1C978F3}" presName="sibTrans" presStyleCnt="0"/>
      <dgm:spPr/>
    </dgm:pt>
    <dgm:pt modelId="{0EAD4172-3350-47AF-9AF2-754ADE995E3A}" type="pres">
      <dgm:prSet presAssocID="{AEB5B271-5658-4AF0-8FAA-6103B6EEEC38}" presName="node" presStyleLbl="node1" presStyleIdx="1" presStyleCnt="6">
        <dgm:presLayoutVars>
          <dgm:bulletEnabled val="1"/>
        </dgm:presLayoutVars>
      </dgm:prSet>
      <dgm:spPr/>
      <dgm:t>
        <a:bodyPr/>
        <a:lstStyle/>
        <a:p>
          <a:endParaRPr lang="es-EC"/>
        </a:p>
      </dgm:t>
    </dgm:pt>
    <dgm:pt modelId="{D874C997-4D3C-4E02-9137-B19D7A3524BC}" type="pres">
      <dgm:prSet presAssocID="{E66B8ACC-F13C-4104-9E3E-1D1DD809F2BE}" presName="sibTrans" presStyleCnt="0"/>
      <dgm:spPr/>
    </dgm:pt>
    <dgm:pt modelId="{9DB18B05-902D-4C3E-8225-6D1B37D04BDF}" type="pres">
      <dgm:prSet presAssocID="{851D8972-5299-468B-9C32-27A5F1D4C3FB}" presName="node" presStyleLbl="node1" presStyleIdx="2" presStyleCnt="6">
        <dgm:presLayoutVars>
          <dgm:bulletEnabled val="1"/>
        </dgm:presLayoutVars>
      </dgm:prSet>
      <dgm:spPr/>
      <dgm:t>
        <a:bodyPr/>
        <a:lstStyle/>
        <a:p>
          <a:endParaRPr lang="es-EC"/>
        </a:p>
      </dgm:t>
    </dgm:pt>
    <dgm:pt modelId="{76399732-2D7A-4FAC-B9E4-5FED05F3255C}" type="pres">
      <dgm:prSet presAssocID="{581EEAC6-A532-4B7E-90EF-4CEF84CC89A6}" presName="sibTrans" presStyleCnt="0"/>
      <dgm:spPr/>
    </dgm:pt>
    <dgm:pt modelId="{5A683F18-8522-4CBD-A7A5-5F5B457BA51F}" type="pres">
      <dgm:prSet presAssocID="{7048CB01-F5DB-4163-BA1D-642DC284E06C}" presName="node" presStyleLbl="node1" presStyleIdx="3" presStyleCnt="6">
        <dgm:presLayoutVars>
          <dgm:bulletEnabled val="1"/>
        </dgm:presLayoutVars>
      </dgm:prSet>
      <dgm:spPr/>
      <dgm:t>
        <a:bodyPr/>
        <a:lstStyle/>
        <a:p>
          <a:endParaRPr lang="es-EC"/>
        </a:p>
      </dgm:t>
    </dgm:pt>
    <dgm:pt modelId="{B30676DA-0EA0-4C9E-B6AA-BD8BF4D2917B}" type="pres">
      <dgm:prSet presAssocID="{0CE31A83-625D-4EC8-B139-700B36671C0D}" presName="sibTrans" presStyleCnt="0"/>
      <dgm:spPr/>
    </dgm:pt>
    <dgm:pt modelId="{5897F075-0381-4870-916A-3685CF77578F}" type="pres">
      <dgm:prSet presAssocID="{668410AE-CAFF-4A9C-B262-CB72B19D3CA2}" presName="node" presStyleLbl="node1" presStyleIdx="4" presStyleCnt="6">
        <dgm:presLayoutVars>
          <dgm:bulletEnabled val="1"/>
        </dgm:presLayoutVars>
      </dgm:prSet>
      <dgm:spPr/>
      <dgm:t>
        <a:bodyPr/>
        <a:lstStyle/>
        <a:p>
          <a:endParaRPr lang="es-EC"/>
        </a:p>
      </dgm:t>
    </dgm:pt>
    <dgm:pt modelId="{70AFBDA0-5310-48D3-A6D4-761488F7718A}" type="pres">
      <dgm:prSet presAssocID="{D5F6020F-0171-4897-85CB-11FC74D1A819}" presName="sibTrans" presStyleCnt="0"/>
      <dgm:spPr/>
    </dgm:pt>
    <dgm:pt modelId="{243CF78A-8EC5-430C-BE4D-6581A7EC5085}" type="pres">
      <dgm:prSet presAssocID="{B5A8E06D-5AEA-4A5A-868D-D458C11FB93F}" presName="node" presStyleLbl="node1" presStyleIdx="5" presStyleCnt="6">
        <dgm:presLayoutVars>
          <dgm:bulletEnabled val="1"/>
        </dgm:presLayoutVars>
      </dgm:prSet>
      <dgm:spPr/>
      <dgm:t>
        <a:bodyPr/>
        <a:lstStyle/>
        <a:p>
          <a:endParaRPr lang="es-EC"/>
        </a:p>
      </dgm:t>
    </dgm:pt>
  </dgm:ptLst>
  <dgm:cxnLst>
    <dgm:cxn modelId="{725AA28B-7EC3-4F21-916B-24221450732F}" srcId="{631C4FD5-6D5A-4C11-A70E-9B67CCB68538}" destId="{B5A8E06D-5AEA-4A5A-868D-D458C11FB93F}" srcOrd="5" destOrd="0" parTransId="{0F9CDD3D-AF4E-4481-B432-EEB49E4B0F8E}" sibTransId="{3AF2E5FF-4C8E-4E13-9F65-DCC305E5225D}"/>
    <dgm:cxn modelId="{F2A3F46D-B747-498B-9519-F6443D1BB729}" type="presOf" srcId="{B5A8E06D-5AEA-4A5A-868D-D458C11FB93F}" destId="{243CF78A-8EC5-430C-BE4D-6581A7EC5085}" srcOrd="0" destOrd="0" presId="urn:microsoft.com/office/officeart/2005/8/layout/default"/>
    <dgm:cxn modelId="{01B215A9-EE86-4BF8-A572-484BE5C92B2A}" type="presOf" srcId="{631C4FD5-6D5A-4C11-A70E-9B67CCB68538}" destId="{93E597D3-27FC-4465-AB78-C700DECCE124}" srcOrd="0" destOrd="0" presId="urn:microsoft.com/office/officeart/2005/8/layout/default"/>
    <dgm:cxn modelId="{DF04BDDF-2BFC-465A-B95B-20C99AE29EE2}" srcId="{631C4FD5-6D5A-4C11-A70E-9B67CCB68538}" destId="{AEB5B271-5658-4AF0-8FAA-6103B6EEEC38}" srcOrd="1" destOrd="0" parTransId="{F0C44AE2-4C4D-42D6-8BD1-75131D7E9AF0}" sibTransId="{E66B8ACC-F13C-4104-9E3E-1D1DD809F2BE}"/>
    <dgm:cxn modelId="{E60E8651-9A11-47E2-8D58-F4ABE785B71D}" srcId="{631C4FD5-6D5A-4C11-A70E-9B67CCB68538}" destId="{851D8972-5299-468B-9C32-27A5F1D4C3FB}" srcOrd="2" destOrd="0" parTransId="{348984F2-0352-4D58-B3A1-5B4BE82B70C1}" sibTransId="{581EEAC6-A532-4B7E-90EF-4CEF84CC89A6}"/>
    <dgm:cxn modelId="{1FA06200-6B9E-4F34-8E5B-F4A50E4AD239}" srcId="{631C4FD5-6D5A-4C11-A70E-9B67CCB68538}" destId="{41251C95-C562-4C42-A5F8-722E307476D1}" srcOrd="0" destOrd="0" parTransId="{66B7074C-E86F-4A72-B5ED-86121C2BE68F}" sibTransId="{E578536D-CEF5-422D-83B3-DEF2F1C978F3}"/>
    <dgm:cxn modelId="{571F4EEC-AF83-4A94-9879-C2917013CD49}" srcId="{631C4FD5-6D5A-4C11-A70E-9B67CCB68538}" destId="{7048CB01-F5DB-4163-BA1D-642DC284E06C}" srcOrd="3" destOrd="0" parTransId="{B3147073-854D-4ED2-B7AA-D3573F66E331}" sibTransId="{0CE31A83-625D-4EC8-B139-700B36671C0D}"/>
    <dgm:cxn modelId="{F06A1A92-86EC-47F0-AF13-AD99BBF743C5}" type="presOf" srcId="{7048CB01-F5DB-4163-BA1D-642DC284E06C}" destId="{5A683F18-8522-4CBD-A7A5-5F5B457BA51F}" srcOrd="0" destOrd="0" presId="urn:microsoft.com/office/officeart/2005/8/layout/default"/>
    <dgm:cxn modelId="{59C550B7-6144-4911-9BE5-56148D55211D}" type="presOf" srcId="{AEB5B271-5658-4AF0-8FAA-6103B6EEEC38}" destId="{0EAD4172-3350-47AF-9AF2-754ADE995E3A}" srcOrd="0" destOrd="0" presId="urn:microsoft.com/office/officeart/2005/8/layout/default"/>
    <dgm:cxn modelId="{19218640-0C5B-4B4E-9B3C-45EFA77EB08E}" type="presOf" srcId="{851D8972-5299-468B-9C32-27A5F1D4C3FB}" destId="{9DB18B05-902D-4C3E-8225-6D1B37D04BDF}" srcOrd="0" destOrd="0" presId="urn:microsoft.com/office/officeart/2005/8/layout/default"/>
    <dgm:cxn modelId="{FDAC4D7F-5FBD-40A1-8172-DB17783E3600}" type="presOf" srcId="{41251C95-C562-4C42-A5F8-722E307476D1}" destId="{A33B50A1-9343-4B14-A837-B3CDFFBE1986}" srcOrd="0" destOrd="0" presId="urn:microsoft.com/office/officeart/2005/8/layout/default"/>
    <dgm:cxn modelId="{693F606C-867F-444E-AB94-7BF644AC416A}" type="presOf" srcId="{668410AE-CAFF-4A9C-B262-CB72B19D3CA2}" destId="{5897F075-0381-4870-916A-3685CF77578F}" srcOrd="0" destOrd="0" presId="urn:microsoft.com/office/officeart/2005/8/layout/default"/>
    <dgm:cxn modelId="{00026463-0BBD-4A73-8BBC-6A2F1DD4D978}" srcId="{631C4FD5-6D5A-4C11-A70E-9B67CCB68538}" destId="{668410AE-CAFF-4A9C-B262-CB72B19D3CA2}" srcOrd="4" destOrd="0" parTransId="{DAA33064-3BDC-4993-83FE-CEB568C8CDF6}" sibTransId="{D5F6020F-0171-4897-85CB-11FC74D1A819}"/>
    <dgm:cxn modelId="{E6E83144-8EDB-4550-9689-8ADA8BCC5BD5}" type="presParOf" srcId="{93E597D3-27FC-4465-AB78-C700DECCE124}" destId="{A33B50A1-9343-4B14-A837-B3CDFFBE1986}" srcOrd="0" destOrd="0" presId="urn:microsoft.com/office/officeart/2005/8/layout/default"/>
    <dgm:cxn modelId="{184D8CD8-AE22-480D-92DD-D3BAE957C113}" type="presParOf" srcId="{93E597D3-27FC-4465-AB78-C700DECCE124}" destId="{B5FF16A8-AB35-40AC-A297-B417B3296DEB}" srcOrd="1" destOrd="0" presId="urn:microsoft.com/office/officeart/2005/8/layout/default"/>
    <dgm:cxn modelId="{136A0F1B-530B-4323-B4E6-28E041F91649}" type="presParOf" srcId="{93E597D3-27FC-4465-AB78-C700DECCE124}" destId="{0EAD4172-3350-47AF-9AF2-754ADE995E3A}" srcOrd="2" destOrd="0" presId="urn:microsoft.com/office/officeart/2005/8/layout/default"/>
    <dgm:cxn modelId="{E2D5198E-078F-4AFF-9E58-42DFFAF65E71}" type="presParOf" srcId="{93E597D3-27FC-4465-AB78-C700DECCE124}" destId="{D874C997-4D3C-4E02-9137-B19D7A3524BC}" srcOrd="3" destOrd="0" presId="urn:microsoft.com/office/officeart/2005/8/layout/default"/>
    <dgm:cxn modelId="{56A9CD0B-EF9A-4EF0-AC21-6455F246B1CA}" type="presParOf" srcId="{93E597D3-27FC-4465-AB78-C700DECCE124}" destId="{9DB18B05-902D-4C3E-8225-6D1B37D04BDF}" srcOrd="4" destOrd="0" presId="urn:microsoft.com/office/officeart/2005/8/layout/default"/>
    <dgm:cxn modelId="{03B117CF-4794-46E6-9909-69B9C1A88A94}" type="presParOf" srcId="{93E597D3-27FC-4465-AB78-C700DECCE124}" destId="{76399732-2D7A-4FAC-B9E4-5FED05F3255C}" srcOrd="5" destOrd="0" presId="urn:microsoft.com/office/officeart/2005/8/layout/default"/>
    <dgm:cxn modelId="{7829311C-D068-4CED-B80D-8EEEFB3C3E06}" type="presParOf" srcId="{93E597D3-27FC-4465-AB78-C700DECCE124}" destId="{5A683F18-8522-4CBD-A7A5-5F5B457BA51F}" srcOrd="6" destOrd="0" presId="urn:microsoft.com/office/officeart/2005/8/layout/default"/>
    <dgm:cxn modelId="{14A8CF64-72E8-4B1C-8552-97FD9A29F5A6}" type="presParOf" srcId="{93E597D3-27FC-4465-AB78-C700DECCE124}" destId="{B30676DA-0EA0-4C9E-B6AA-BD8BF4D2917B}" srcOrd="7" destOrd="0" presId="urn:microsoft.com/office/officeart/2005/8/layout/default"/>
    <dgm:cxn modelId="{78D842C3-4AC7-4131-832D-627FA46675AF}" type="presParOf" srcId="{93E597D3-27FC-4465-AB78-C700DECCE124}" destId="{5897F075-0381-4870-916A-3685CF77578F}" srcOrd="8" destOrd="0" presId="urn:microsoft.com/office/officeart/2005/8/layout/default"/>
    <dgm:cxn modelId="{8B8C9B09-960C-4CFD-8FF3-255DF85E03E3}" type="presParOf" srcId="{93E597D3-27FC-4465-AB78-C700DECCE124}" destId="{70AFBDA0-5310-48D3-A6D4-761488F7718A}" srcOrd="9" destOrd="0" presId="urn:microsoft.com/office/officeart/2005/8/layout/default"/>
    <dgm:cxn modelId="{B1D4981E-D1F6-4045-8F60-7B4D708A6705}" type="presParOf" srcId="{93E597D3-27FC-4465-AB78-C700DECCE124}" destId="{243CF78A-8EC5-430C-BE4D-6581A7EC508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4BAF5-3427-487C-882E-E0F55B4CBC3F}"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s-EC"/>
        </a:p>
      </dgm:t>
    </dgm:pt>
    <dgm:pt modelId="{3213E6F2-C9AB-4587-9B31-27343313CD54}">
      <dgm:prSet phldrT="[Texto]"/>
      <dgm:spPr/>
      <dgm:t>
        <a:bodyPr/>
        <a:lstStyle/>
        <a:p>
          <a:pPr algn="just"/>
          <a:r>
            <a:rPr lang="es-EC" dirty="0" smtClean="0">
              <a:latin typeface="+mj-lt"/>
            </a:rPr>
            <a:t>Determinar el valor económico de los servicios ambientales de almacenamiento de carbono y de recreación del Parque Perla, mediante la aplicación de los métodos de Coste de Viaje y captación de Carbono por medio de encuestas e índices de vegetación para la obtención del valor monetario del beneficio que representa el parque a los ciudadanos de Lago Agrio</a:t>
          </a:r>
          <a:endParaRPr lang="es-EC" dirty="0">
            <a:latin typeface="+mj-lt"/>
          </a:endParaRPr>
        </a:p>
      </dgm:t>
    </dgm:pt>
    <dgm:pt modelId="{5B97C29A-9645-41F1-B2DB-5F708DAD160E}" type="parTrans" cxnId="{EE27DC4E-09CC-48AF-8425-40B6339D7DAE}">
      <dgm:prSet/>
      <dgm:spPr/>
      <dgm:t>
        <a:bodyPr/>
        <a:lstStyle/>
        <a:p>
          <a:pPr algn="just"/>
          <a:endParaRPr lang="es-EC">
            <a:latin typeface="+mj-lt"/>
          </a:endParaRPr>
        </a:p>
      </dgm:t>
    </dgm:pt>
    <dgm:pt modelId="{327E7CE3-4C82-45EA-B5A4-632C08544E18}" type="sibTrans" cxnId="{EE27DC4E-09CC-48AF-8425-40B6339D7DAE}">
      <dgm:prSet/>
      <dgm:spPr/>
      <dgm:t>
        <a:bodyPr/>
        <a:lstStyle/>
        <a:p>
          <a:pPr algn="just"/>
          <a:endParaRPr lang="es-EC">
            <a:latin typeface="+mj-lt"/>
          </a:endParaRPr>
        </a:p>
      </dgm:t>
    </dgm:pt>
    <dgm:pt modelId="{68194CB4-A1D6-46F4-89B3-8C6E81CFC8AF}" type="pres">
      <dgm:prSet presAssocID="{9764BAF5-3427-487C-882E-E0F55B4CBC3F}" presName="diagram" presStyleCnt="0">
        <dgm:presLayoutVars>
          <dgm:dir/>
          <dgm:resizeHandles val="exact"/>
        </dgm:presLayoutVars>
      </dgm:prSet>
      <dgm:spPr/>
      <dgm:t>
        <a:bodyPr/>
        <a:lstStyle/>
        <a:p>
          <a:endParaRPr lang="es-EC"/>
        </a:p>
      </dgm:t>
    </dgm:pt>
    <dgm:pt modelId="{CBDB899C-10A5-4CB2-9F37-3BAC85D18592}" type="pres">
      <dgm:prSet presAssocID="{3213E6F2-C9AB-4587-9B31-27343313CD54}" presName="node" presStyleLbl="node1" presStyleIdx="0" presStyleCnt="1" custLinFactNeighborX="12282" custLinFactNeighborY="-23377">
        <dgm:presLayoutVars>
          <dgm:bulletEnabled val="1"/>
        </dgm:presLayoutVars>
      </dgm:prSet>
      <dgm:spPr/>
      <dgm:t>
        <a:bodyPr/>
        <a:lstStyle/>
        <a:p>
          <a:endParaRPr lang="es-EC"/>
        </a:p>
      </dgm:t>
    </dgm:pt>
  </dgm:ptLst>
  <dgm:cxnLst>
    <dgm:cxn modelId="{EE27DC4E-09CC-48AF-8425-40B6339D7DAE}" srcId="{9764BAF5-3427-487C-882E-E0F55B4CBC3F}" destId="{3213E6F2-C9AB-4587-9B31-27343313CD54}" srcOrd="0" destOrd="0" parTransId="{5B97C29A-9645-41F1-B2DB-5F708DAD160E}" sibTransId="{327E7CE3-4C82-45EA-B5A4-632C08544E18}"/>
    <dgm:cxn modelId="{26C7468D-6A6F-4284-9410-80E4D81F81A1}" type="presOf" srcId="{3213E6F2-C9AB-4587-9B31-27343313CD54}" destId="{CBDB899C-10A5-4CB2-9F37-3BAC85D18592}" srcOrd="0" destOrd="0" presId="urn:microsoft.com/office/officeart/2005/8/layout/default"/>
    <dgm:cxn modelId="{F69E883B-3F62-4EAD-A0CB-7BDA9ED4C583}" type="presOf" srcId="{9764BAF5-3427-487C-882E-E0F55B4CBC3F}" destId="{68194CB4-A1D6-46F4-89B3-8C6E81CFC8AF}" srcOrd="0" destOrd="0" presId="urn:microsoft.com/office/officeart/2005/8/layout/default"/>
    <dgm:cxn modelId="{0BB30F29-16E3-439F-8105-88B7FCE2E0F8}" type="presParOf" srcId="{68194CB4-A1D6-46F4-89B3-8C6E81CFC8AF}" destId="{CBDB899C-10A5-4CB2-9F37-3BAC85D18592}"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761734-C453-4CE7-A07E-2A569F3B29AE}"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10612340-51C2-4102-A50F-8B3F6E768478}">
      <dgm:prSet phldrT="[Texto]" custT="1"/>
      <dgm:spPr>
        <a:solidFill>
          <a:schemeClr val="accent3"/>
        </a:solidFill>
      </dgm:spPr>
      <dgm:t>
        <a:bodyPr/>
        <a:lstStyle/>
        <a:p>
          <a:r>
            <a:rPr lang="es-EC" sz="2800" dirty="0" smtClean="0">
              <a:latin typeface="+mj-lt"/>
            </a:rPr>
            <a:t>Economía Ambiental</a:t>
          </a:r>
          <a:endParaRPr lang="es-EC" sz="2800" dirty="0">
            <a:latin typeface="+mj-lt"/>
          </a:endParaRPr>
        </a:p>
      </dgm:t>
    </dgm:pt>
    <dgm:pt modelId="{3BFA67B8-7B54-4181-A40F-87399E07A529}" type="parTrans" cxnId="{A43778BB-48C4-4C5A-ABD7-2252A6A0141B}">
      <dgm:prSet/>
      <dgm:spPr/>
      <dgm:t>
        <a:bodyPr/>
        <a:lstStyle/>
        <a:p>
          <a:endParaRPr lang="es-EC" sz="2000">
            <a:latin typeface="+mj-lt"/>
          </a:endParaRPr>
        </a:p>
      </dgm:t>
    </dgm:pt>
    <dgm:pt modelId="{2EBF9038-AE00-456E-8395-09CC5FE47237}" type="sibTrans" cxnId="{A43778BB-48C4-4C5A-ABD7-2252A6A0141B}">
      <dgm:prSet/>
      <dgm:spPr/>
      <dgm:t>
        <a:bodyPr/>
        <a:lstStyle/>
        <a:p>
          <a:endParaRPr lang="es-EC" sz="2000">
            <a:latin typeface="+mj-lt"/>
          </a:endParaRPr>
        </a:p>
      </dgm:t>
    </dgm:pt>
    <dgm:pt modelId="{E532D637-6368-40B3-8A8D-F85495F88705}">
      <dgm:prSet phldrT="[Texto]" custT="1"/>
      <dgm:spPr>
        <a:solidFill>
          <a:schemeClr val="accent2"/>
        </a:solidFill>
      </dgm:spPr>
      <dgm:t>
        <a:bodyPr/>
        <a:lstStyle/>
        <a:p>
          <a:r>
            <a:rPr lang="es-EC" sz="2800" dirty="0" smtClean="0">
              <a:latin typeface="+mj-lt"/>
            </a:rPr>
            <a:t>Valoración Económica</a:t>
          </a:r>
          <a:endParaRPr lang="es-EC" sz="2800" dirty="0">
            <a:latin typeface="+mj-lt"/>
          </a:endParaRPr>
        </a:p>
      </dgm:t>
    </dgm:pt>
    <dgm:pt modelId="{00FD2840-2A57-427D-B2D8-34D3A38CFB60}" type="parTrans" cxnId="{18D27AED-9930-490E-AAAE-E339F8DA50AF}">
      <dgm:prSet/>
      <dgm:spPr/>
      <dgm:t>
        <a:bodyPr/>
        <a:lstStyle/>
        <a:p>
          <a:endParaRPr lang="es-EC" sz="2000">
            <a:latin typeface="+mj-lt"/>
          </a:endParaRPr>
        </a:p>
      </dgm:t>
    </dgm:pt>
    <dgm:pt modelId="{9FBEC431-31BE-439B-A7E4-71B988614EA1}" type="sibTrans" cxnId="{18D27AED-9930-490E-AAAE-E339F8DA50AF}">
      <dgm:prSet/>
      <dgm:spPr/>
      <dgm:t>
        <a:bodyPr/>
        <a:lstStyle/>
        <a:p>
          <a:endParaRPr lang="es-EC" sz="2000">
            <a:latin typeface="+mj-lt"/>
          </a:endParaRPr>
        </a:p>
      </dgm:t>
    </dgm:pt>
    <dgm:pt modelId="{9E4E74D1-75AC-4056-803B-FAFA2C15D978}">
      <dgm:prSet phldrT="[Texto]" custT="1"/>
      <dgm:spPr/>
      <dgm:t>
        <a:bodyPr/>
        <a:lstStyle/>
        <a:p>
          <a:r>
            <a:rPr lang="es-EC" sz="2800" dirty="0" smtClean="0">
              <a:latin typeface="+mj-lt"/>
            </a:rPr>
            <a:t>Métodos de valoración económica</a:t>
          </a:r>
          <a:endParaRPr lang="es-EC" sz="2800" dirty="0">
            <a:latin typeface="+mj-lt"/>
          </a:endParaRPr>
        </a:p>
      </dgm:t>
    </dgm:pt>
    <dgm:pt modelId="{7961AC10-3845-4F37-A8A4-064C333A5D7E}" type="parTrans" cxnId="{E93F867F-6E96-4561-97AB-02C38DF543C5}">
      <dgm:prSet/>
      <dgm:spPr/>
      <dgm:t>
        <a:bodyPr/>
        <a:lstStyle/>
        <a:p>
          <a:endParaRPr lang="es-EC" sz="2000">
            <a:latin typeface="+mj-lt"/>
          </a:endParaRPr>
        </a:p>
      </dgm:t>
    </dgm:pt>
    <dgm:pt modelId="{955CE06E-A1AA-41DD-81DD-BEF88B91B1FF}" type="sibTrans" cxnId="{E93F867F-6E96-4561-97AB-02C38DF543C5}">
      <dgm:prSet/>
      <dgm:spPr/>
      <dgm:t>
        <a:bodyPr/>
        <a:lstStyle/>
        <a:p>
          <a:endParaRPr lang="es-EC" sz="2000">
            <a:latin typeface="+mj-lt"/>
          </a:endParaRPr>
        </a:p>
      </dgm:t>
    </dgm:pt>
    <dgm:pt modelId="{EEDC076F-65EC-496F-805E-0C9268E5AD73}">
      <dgm:prSet custT="1"/>
      <dgm:spPr/>
      <dgm:t>
        <a:bodyPr/>
        <a:lstStyle/>
        <a:p>
          <a:pPr algn="ctr"/>
          <a:r>
            <a:rPr lang="es-EC" sz="1800" dirty="0" smtClean="0">
              <a:latin typeface="+mj-lt"/>
            </a:rPr>
            <a:t>Bienes y servicios ambientales</a:t>
          </a:r>
          <a:endParaRPr lang="es-EC" sz="1800" dirty="0">
            <a:latin typeface="+mj-lt"/>
          </a:endParaRPr>
        </a:p>
      </dgm:t>
    </dgm:pt>
    <dgm:pt modelId="{6CBC587D-895E-4BEE-99C7-EC83209F525F}" type="parTrans" cxnId="{525111CA-E110-45D8-B4CF-4727D04D3DF6}">
      <dgm:prSet/>
      <dgm:spPr/>
      <dgm:t>
        <a:bodyPr/>
        <a:lstStyle/>
        <a:p>
          <a:endParaRPr lang="es-EC"/>
        </a:p>
      </dgm:t>
    </dgm:pt>
    <dgm:pt modelId="{E464EE9D-61D5-485C-9776-859FD68BA2DD}" type="sibTrans" cxnId="{525111CA-E110-45D8-B4CF-4727D04D3DF6}">
      <dgm:prSet/>
      <dgm:spPr/>
      <dgm:t>
        <a:bodyPr/>
        <a:lstStyle/>
        <a:p>
          <a:endParaRPr lang="es-EC"/>
        </a:p>
      </dgm:t>
    </dgm:pt>
    <dgm:pt modelId="{F3324CDE-4AD3-46D0-8DEB-CD8A4CFF0D02}" type="pres">
      <dgm:prSet presAssocID="{42761734-C453-4CE7-A07E-2A569F3B29AE}" presName="rootnode" presStyleCnt="0">
        <dgm:presLayoutVars>
          <dgm:chMax/>
          <dgm:chPref/>
          <dgm:dir/>
          <dgm:animLvl val="lvl"/>
        </dgm:presLayoutVars>
      </dgm:prSet>
      <dgm:spPr/>
      <dgm:t>
        <a:bodyPr/>
        <a:lstStyle/>
        <a:p>
          <a:endParaRPr lang="es-EC"/>
        </a:p>
      </dgm:t>
    </dgm:pt>
    <dgm:pt modelId="{C0B2B5E7-F721-470B-A650-05BEE7842F68}" type="pres">
      <dgm:prSet presAssocID="{10612340-51C2-4102-A50F-8B3F6E768478}" presName="composite" presStyleCnt="0"/>
      <dgm:spPr/>
    </dgm:pt>
    <dgm:pt modelId="{91C21AC0-DBD2-4AC9-946B-FDC13988D254}" type="pres">
      <dgm:prSet presAssocID="{10612340-51C2-4102-A50F-8B3F6E768478}" presName="bentUpArrow1" presStyleLbl="alignImgPlace1" presStyleIdx="0" presStyleCnt="2" custScaleX="95187"/>
      <dgm:spPr/>
    </dgm:pt>
    <dgm:pt modelId="{D7562AE1-93C6-49A8-B636-342C00AE8093}" type="pres">
      <dgm:prSet presAssocID="{10612340-51C2-4102-A50F-8B3F6E768478}" presName="ParentText" presStyleLbl="node1" presStyleIdx="0" presStyleCnt="3" custScaleX="151276">
        <dgm:presLayoutVars>
          <dgm:chMax val="1"/>
          <dgm:chPref val="1"/>
          <dgm:bulletEnabled val="1"/>
        </dgm:presLayoutVars>
      </dgm:prSet>
      <dgm:spPr/>
      <dgm:t>
        <a:bodyPr/>
        <a:lstStyle/>
        <a:p>
          <a:endParaRPr lang="es-EC"/>
        </a:p>
      </dgm:t>
    </dgm:pt>
    <dgm:pt modelId="{1EE2C57D-DCC0-444B-A70A-8F7CAAD5951F}" type="pres">
      <dgm:prSet presAssocID="{10612340-51C2-4102-A50F-8B3F6E768478}" presName="ChildText" presStyleLbl="revTx" presStyleIdx="0" presStyleCnt="3" custScaleX="151276">
        <dgm:presLayoutVars>
          <dgm:chMax val="0"/>
          <dgm:chPref val="0"/>
          <dgm:bulletEnabled val="1"/>
        </dgm:presLayoutVars>
      </dgm:prSet>
      <dgm:spPr/>
      <dgm:t>
        <a:bodyPr/>
        <a:lstStyle/>
        <a:p>
          <a:endParaRPr lang="es-EC"/>
        </a:p>
      </dgm:t>
    </dgm:pt>
    <dgm:pt modelId="{1D373D99-55DE-4752-927E-B89E96527A99}" type="pres">
      <dgm:prSet presAssocID="{2EBF9038-AE00-456E-8395-09CC5FE47237}" presName="sibTrans" presStyleCnt="0"/>
      <dgm:spPr/>
    </dgm:pt>
    <dgm:pt modelId="{1BD933D2-DFDC-4023-A5F0-1CA950F67B62}" type="pres">
      <dgm:prSet presAssocID="{E532D637-6368-40B3-8A8D-F85495F88705}" presName="composite" presStyleCnt="0"/>
      <dgm:spPr/>
    </dgm:pt>
    <dgm:pt modelId="{4237F5B6-040E-491F-9AE3-58E2E802DE8C}" type="pres">
      <dgm:prSet presAssocID="{E532D637-6368-40B3-8A8D-F85495F88705}" presName="bentUpArrow1" presStyleLbl="alignImgPlace1" presStyleIdx="1" presStyleCnt="2" custScaleX="95187"/>
      <dgm:spPr/>
    </dgm:pt>
    <dgm:pt modelId="{A9563C9A-3A25-4C07-8763-E619AFAE1947}" type="pres">
      <dgm:prSet presAssocID="{E532D637-6368-40B3-8A8D-F85495F88705}" presName="ParentText" presStyleLbl="node1" presStyleIdx="1" presStyleCnt="3" custScaleX="151276">
        <dgm:presLayoutVars>
          <dgm:chMax val="1"/>
          <dgm:chPref val="1"/>
          <dgm:bulletEnabled val="1"/>
        </dgm:presLayoutVars>
      </dgm:prSet>
      <dgm:spPr/>
      <dgm:t>
        <a:bodyPr/>
        <a:lstStyle/>
        <a:p>
          <a:endParaRPr lang="es-EC"/>
        </a:p>
      </dgm:t>
    </dgm:pt>
    <dgm:pt modelId="{2E5160F3-D538-4A48-9B3E-DEE58FEF7A9C}" type="pres">
      <dgm:prSet presAssocID="{E532D637-6368-40B3-8A8D-F85495F88705}" presName="ChildText" presStyleLbl="revTx" presStyleIdx="1" presStyleCnt="3" custScaleX="151276">
        <dgm:presLayoutVars>
          <dgm:chMax val="0"/>
          <dgm:chPref val="0"/>
          <dgm:bulletEnabled val="1"/>
        </dgm:presLayoutVars>
      </dgm:prSet>
      <dgm:spPr/>
      <dgm:t>
        <a:bodyPr/>
        <a:lstStyle/>
        <a:p>
          <a:endParaRPr lang="es-EC"/>
        </a:p>
      </dgm:t>
    </dgm:pt>
    <dgm:pt modelId="{AB351C2B-A97C-43CB-B7FF-04518F16926C}" type="pres">
      <dgm:prSet presAssocID="{9FBEC431-31BE-439B-A7E4-71B988614EA1}" presName="sibTrans" presStyleCnt="0"/>
      <dgm:spPr/>
    </dgm:pt>
    <dgm:pt modelId="{3A37986E-F43E-44C5-88CD-95455C862337}" type="pres">
      <dgm:prSet presAssocID="{9E4E74D1-75AC-4056-803B-FAFA2C15D978}" presName="composite" presStyleCnt="0"/>
      <dgm:spPr/>
    </dgm:pt>
    <dgm:pt modelId="{C9983E8A-04E7-469C-B96F-77DE6F2B0C44}" type="pres">
      <dgm:prSet presAssocID="{9E4E74D1-75AC-4056-803B-FAFA2C15D978}" presName="ParentText" presStyleLbl="node1" presStyleIdx="2" presStyleCnt="3" custScaleX="151276">
        <dgm:presLayoutVars>
          <dgm:chMax val="1"/>
          <dgm:chPref val="1"/>
          <dgm:bulletEnabled val="1"/>
        </dgm:presLayoutVars>
      </dgm:prSet>
      <dgm:spPr/>
      <dgm:t>
        <a:bodyPr/>
        <a:lstStyle/>
        <a:p>
          <a:endParaRPr lang="es-EC"/>
        </a:p>
      </dgm:t>
    </dgm:pt>
    <dgm:pt modelId="{263562CD-8FF4-491B-84EC-91CCF89740D6}" type="pres">
      <dgm:prSet presAssocID="{9E4E74D1-75AC-4056-803B-FAFA2C15D978}" presName="FinalChildText" presStyleLbl="revTx" presStyleIdx="2" presStyleCnt="3" custScaleX="151276" custLinFactNeighborX="52714">
        <dgm:presLayoutVars>
          <dgm:chMax val="0"/>
          <dgm:chPref val="0"/>
          <dgm:bulletEnabled val="1"/>
        </dgm:presLayoutVars>
      </dgm:prSet>
      <dgm:spPr/>
      <dgm:t>
        <a:bodyPr/>
        <a:lstStyle/>
        <a:p>
          <a:endParaRPr lang="es-EC"/>
        </a:p>
      </dgm:t>
    </dgm:pt>
  </dgm:ptLst>
  <dgm:cxnLst>
    <dgm:cxn modelId="{FD1F275B-1391-49C3-AC01-64C745D8D2A9}" type="presOf" srcId="{10612340-51C2-4102-A50F-8B3F6E768478}" destId="{D7562AE1-93C6-49A8-B636-342C00AE8093}" srcOrd="0" destOrd="0" presId="urn:microsoft.com/office/officeart/2005/8/layout/StepDownProcess"/>
    <dgm:cxn modelId="{525111CA-E110-45D8-B4CF-4727D04D3DF6}" srcId="{9E4E74D1-75AC-4056-803B-FAFA2C15D978}" destId="{EEDC076F-65EC-496F-805E-0C9268E5AD73}" srcOrd="0" destOrd="0" parTransId="{6CBC587D-895E-4BEE-99C7-EC83209F525F}" sibTransId="{E464EE9D-61D5-485C-9776-859FD68BA2DD}"/>
    <dgm:cxn modelId="{E93F867F-6E96-4561-97AB-02C38DF543C5}" srcId="{42761734-C453-4CE7-A07E-2A569F3B29AE}" destId="{9E4E74D1-75AC-4056-803B-FAFA2C15D978}" srcOrd="2" destOrd="0" parTransId="{7961AC10-3845-4F37-A8A4-064C333A5D7E}" sibTransId="{955CE06E-A1AA-41DD-81DD-BEF88B91B1FF}"/>
    <dgm:cxn modelId="{A6A3AA26-BC12-491E-8450-3DD7D1916908}" type="presOf" srcId="{E532D637-6368-40B3-8A8D-F85495F88705}" destId="{A9563C9A-3A25-4C07-8763-E619AFAE1947}" srcOrd="0" destOrd="0" presId="urn:microsoft.com/office/officeart/2005/8/layout/StepDownProcess"/>
    <dgm:cxn modelId="{113D9950-2E3D-4753-A86D-08253BE6CC06}" type="presOf" srcId="{EEDC076F-65EC-496F-805E-0C9268E5AD73}" destId="{263562CD-8FF4-491B-84EC-91CCF89740D6}" srcOrd="0" destOrd="0" presId="urn:microsoft.com/office/officeart/2005/8/layout/StepDownProcess"/>
    <dgm:cxn modelId="{A43778BB-48C4-4C5A-ABD7-2252A6A0141B}" srcId="{42761734-C453-4CE7-A07E-2A569F3B29AE}" destId="{10612340-51C2-4102-A50F-8B3F6E768478}" srcOrd="0" destOrd="0" parTransId="{3BFA67B8-7B54-4181-A40F-87399E07A529}" sibTransId="{2EBF9038-AE00-456E-8395-09CC5FE47237}"/>
    <dgm:cxn modelId="{7613A598-B6F2-4E4E-A8AF-65950EB893D1}" type="presOf" srcId="{9E4E74D1-75AC-4056-803B-FAFA2C15D978}" destId="{C9983E8A-04E7-469C-B96F-77DE6F2B0C44}" srcOrd="0" destOrd="0" presId="urn:microsoft.com/office/officeart/2005/8/layout/StepDownProcess"/>
    <dgm:cxn modelId="{396FD806-2B8C-49D6-A262-ED0449EA92AC}" type="presOf" srcId="{42761734-C453-4CE7-A07E-2A569F3B29AE}" destId="{F3324CDE-4AD3-46D0-8DEB-CD8A4CFF0D02}" srcOrd="0" destOrd="0" presId="urn:microsoft.com/office/officeart/2005/8/layout/StepDownProcess"/>
    <dgm:cxn modelId="{18D27AED-9930-490E-AAAE-E339F8DA50AF}" srcId="{42761734-C453-4CE7-A07E-2A569F3B29AE}" destId="{E532D637-6368-40B3-8A8D-F85495F88705}" srcOrd="1" destOrd="0" parTransId="{00FD2840-2A57-427D-B2D8-34D3A38CFB60}" sibTransId="{9FBEC431-31BE-439B-A7E4-71B988614EA1}"/>
    <dgm:cxn modelId="{AE6A15E0-1033-421E-A543-602D0853A173}" type="presParOf" srcId="{F3324CDE-4AD3-46D0-8DEB-CD8A4CFF0D02}" destId="{C0B2B5E7-F721-470B-A650-05BEE7842F68}" srcOrd="0" destOrd="0" presId="urn:microsoft.com/office/officeart/2005/8/layout/StepDownProcess"/>
    <dgm:cxn modelId="{E696F619-5483-456D-8EA5-0771A8CC99B7}" type="presParOf" srcId="{C0B2B5E7-F721-470B-A650-05BEE7842F68}" destId="{91C21AC0-DBD2-4AC9-946B-FDC13988D254}" srcOrd="0" destOrd="0" presId="urn:microsoft.com/office/officeart/2005/8/layout/StepDownProcess"/>
    <dgm:cxn modelId="{8FA0B2CD-880A-474C-8910-CC8D11607CBB}" type="presParOf" srcId="{C0B2B5E7-F721-470B-A650-05BEE7842F68}" destId="{D7562AE1-93C6-49A8-B636-342C00AE8093}" srcOrd="1" destOrd="0" presId="urn:microsoft.com/office/officeart/2005/8/layout/StepDownProcess"/>
    <dgm:cxn modelId="{6C0BADAB-5FEA-4F71-8417-B665711B319E}" type="presParOf" srcId="{C0B2B5E7-F721-470B-A650-05BEE7842F68}" destId="{1EE2C57D-DCC0-444B-A70A-8F7CAAD5951F}" srcOrd="2" destOrd="0" presId="urn:microsoft.com/office/officeart/2005/8/layout/StepDownProcess"/>
    <dgm:cxn modelId="{2C0437B5-0647-4425-B246-F02664160000}" type="presParOf" srcId="{F3324CDE-4AD3-46D0-8DEB-CD8A4CFF0D02}" destId="{1D373D99-55DE-4752-927E-B89E96527A99}" srcOrd="1" destOrd="0" presId="urn:microsoft.com/office/officeart/2005/8/layout/StepDownProcess"/>
    <dgm:cxn modelId="{8E68F835-AF3C-4BB2-B035-A6DD40C54EA3}" type="presParOf" srcId="{F3324CDE-4AD3-46D0-8DEB-CD8A4CFF0D02}" destId="{1BD933D2-DFDC-4023-A5F0-1CA950F67B62}" srcOrd="2" destOrd="0" presId="urn:microsoft.com/office/officeart/2005/8/layout/StepDownProcess"/>
    <dgm:cxn modelId="{5BF48A0E-B392-46D3-8B1F-15BF966E335D}" type="presParOf" srcId="{1BD933D2-DFDC-4023-A5F0-1CA950F67B62}" destId="{4237F5B6-040E-491F-9AE3-58E2E802DE8C}" srcOrd="0" destOrd="0" presId="urn:microsoft.com/office/officeart/2005/8/layout/StepDownProcess"/>
    <dgm:cxn modelId="{B7FD91D5-2B4C-4B70-9AC0-72E3C32C5F77}" type="presParOf" srcId="{1BD933D2-DFDC-4023-A5F0-1CA950F67B62}" destId="{A9563C9A-3A25-4C07-8763-E619AFAE1947}" srcOrd="1" destOrd="0" presId="urn:microsoft.com/office/officeart/2005/8/layout/StepDownProcess"/>
    <dgm:cxn modelId="{DCA31769-6D06-40B3-80DF-0B8D2B02DD44}" type="presParOf" srcId="{1BD933D2-DFDC-4023-A5F0-1CA950F67B62}" destId="{2E5160F3-D538-4A48-9B3E-DEE58FEF7A9C}" srcOrd="2" destOrd="0" presId="urn:microsoft.com/office/officeart/2005/8/layout/StepDownProcess"/>
    <dgm:cxn modelId="{0C368745-0C7B-4A0C-AD6A-8F80B2451EDD}" type="presParOf" srcId="{F3324CDE-4AD3-46D0-8DEB-CD8A4CFF0D02}" destId="{AB351C2B-A97C-43CB-B7FF-04518F16926C}" srcOrd="3" destOrd="0" presId="urn:microsoft.com/office/officeart/2005/8/layout/StepDownProcess"/>
    <dgm:cxn modelId="{E218482E-9CC6-4771-B494-E8C79C6EC91E}" type="presParOf" srcId="{F3324CDE-4AD3-46D0-8DEB-CD8A4CFF0D02}" destId="{3A37986E-F43E-44C5-88CD-95455C862337}" srcOrd="4" destOrd="0" presId="urn:microsoft.com/office/officeart/2005/8/layout/StepDownProcess"/>
    <dgm:cxn modelId="{F84F4E70-62B9-4DE9-8758-261E62E8D472}" type="presParOf" srcId="{3A37986E-F43E-44C5-88CD-95455C862337}" destId="{C9983E8A-04E7-469C-B96F-77DE6F2B0C44}" srcOrd="0" destOrd="0" presId="urn:microsoft.com/office/officeart/2005/8/layout/StepDownProcess"/>
    <dgm:cxn modelId="{143AC38E-7AB1-4910-899B-BD5534B22E30}" type="presParOf" srcId="{3A37986E-F43E-44C5-88CD-95455C862337}" destId="{263562CD-8FF4-491B-84EC-91CCF89740D6}"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C0B0EF-08F3-46BC-9ABB-170BC572164A}"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EC"/>
        </a:p>
      </dgm:t>
    </dgm:pt>
    <dgm:pt modelId="{FED979D0-CE1B-4EF1-983D-B4FB799147BE}">
      <dgm:prSet phldrT="[Texto]"/>
      <dgm:spPr/>
      <dgm:t>
        <a:bodyPr/>
        <a:lstStyle/>
        <a:p>
          <a:r>
            <a:rPr lang="es-EC" dirty="0" smtClean="0">
              <a:latin typeface="+mj-lt"/>
            </a:rPr>
            <a:t>Servicios Ambientales </a:t>
          </a:r>
          <a:endParaRPr lang="es-EC" dirty="0">
            <a:latin typeface="+mj-lt"/>
          </a:endParaRPr>
        </a:p>
      </dgm:t>
    </dgm:pt>
    <dgm:pt modelId="{E23A65AB-8F27-43D4-A5C5-B2E81D89888F}" type="parTrans" cxnId="{A2881EA8-1FE1-4F60-9DEA-35516F0F416D}">
      <dgm:prSet/>
      <dgm:spPr/>
      <dgm:t>
        <a:bodyPr/>
        <a:lstStyle/>
        <a:p>
          <a:endParaRPr lang="es-EC">
            <a:latin typeface="+mj-lt"/>
          </a:endParaRPr>
        </a:p>
      </dgm:t>
    </dgm:pt>
    <dgm:pt modelId="{5ACE4E00-FC73-470E-8E9A-682EF4C7AAEA}" type="sibTrans" cxnId="{A2881EA8-1FE1-4F60-9DEA-35516F0F416D}">
      <dgm:prSet/>
      <dgm:spPr/>
      <dgm:t>
        <a:bodyPr/>
        <a:lstStyle/>
        <a:p>
          <a:endParaRPr lang="es-EC">
            <a:latin typeface="+mj-lt"/>
          </a:endParaRPr>
        </a:p>
      </dgm:t>
    </dgm:pt>
    <dgm:pt modelId="{4E0ECC7E-E177-41D3-8ED7-F6EF71FC8F72}">
      <dgm:prSet phldrT="[Texto]"/>
      <dgm:spPr/>
      <dgm:t>
        <a:bodyPr/>
        <a:lstStyle/>
        <a:p>
          <a:r>
            <a:rPr lang="es-EC" dirty="0" smtClean="0">
              <a:latin typeface="+mj-lt"/>
            </a:rPr>
            <a:t>Uso y recreación</a:t>
          </a:r>
          <a:endParaRPr lang="es-EC" dirty="0">
            <a:latin typeface="+mj-lt"/>
          </a:endParaRPr>
        </a:p>
      </dgm:t>
    </dgm:pt>
    <dgm:pt modelId="{C847BAC4-030F-4E06-B55D-884EE56CCF29}" type="parTrans" cxnId="{D5D2CF68-30FF-41B6-ABC3-9A645ECBEDEB}">
      <dgm:prSet/>
      <dgm:spPr/>
      <dgm:t>
        <a:bodyPr/>
        <a:lstStyle/>
        <a:p>
          <a:endParaRPr lang="es-EC">
            <a:latin typeface="+mj-lt"/>
          </a:endParaRPr>
        </a:p>
      </dgm:t>
    </dgm:pt>
    <dgm:pt modelId="{4FCEF1F3-5C2B-42D4-9F90-C5B043ACE82E}" type="sibTrans" cxnId="{D5D2CF68-30FF-41B6-ABC3-9A645ECBEDEB}">
      <dgm:prSet/>
      <dgm:spPr/>
      <dgm:t>
        <a:bodyPr/>
        <a:lstStyle/>
        <a:p>
          <a:endParaRPr lang="es-EC">
            <a:latin typeface="+mj-lt"/>
          </a:endParaRPr>
        </a:p>
      </dgm:t>
    </dgm:pt>
    <dgm:pt modelId="{43D98B61-75E0-4230-B38F-3A9EE7268DAE}">
      <dgm:prSet phldrT="[Texto]"/>
      <dgm:spPr/>
      <dgm:t>
        <a:bodyPr/>
        <a:lstStyle/>
        <a:p>
          <a:r>
            <a:rPr lang="es-EC" dirty="0" smtClean="0">
              <a:latin typeface="+mj-lt"/>
            </a:rPr>
            <a:t>Almacenamiento de carbono</a:t>
          </a:r>
          <a:endParaRPr lang="es-EC" dirty="0">
            <a:latin typeface="+mj-lt"/>
          </a:endParaRPr>
        </a:p>
      </dgm:t>
    </dgm:pt>
    <dgm:pt modelId="{7B77A41D-F863-4B9B-A8B3-3A5DDB3FD8C8}" type="parTrans" cxnId="{B35DA419-0805-46C7-8BA5-E66DB3DFAF6E}">
      <dgm:prSet/>
      <dgm:spPr/>
      <dgm:t>
        <a:bodyPr/>
        <a:lstStyle/>
        <a:p>
          <a:endParaRPr lang="es-EC">
            <a:latin typeface="+mj-lt"/>
          </a:endParaRPr>
        </a:p>
      </dgm:t>
    </dgm:pt>
    <dgm:pt modelId="{1D45BE67-3E6E-4BBE-9834-57A9A88924D4}" type="sibTrans" cxnId="{B35DA419-0805-46C7-8BA5-E66DB3DFAF6E}">
      <dgm:prSet/>
      <dgm:spPr/>
      <dgm:t>
        <a:bodyPr/>
        <a:lstStyle/>
        <a:p>
          <a:endParaRPr lang="es-EC">
            <a:latin typeface="+mj-lt"/>
          </a:endParaRPr>
        </a:p>
      </dgm:t>
    </dgm:pt>
    <dgm:pt modelId="{670AFC67-AA35-4737-9F97-428C4412A3A9}" type="pres">
      <dgm:prSet presAssocID="{57C0B0EF-08F3-46BC-9ABB-170BC572164A}" presName="hierChild1" presStyleCnt="0">
        <dgm:presLayoutVars>
          <dgm:orgChart val="1"/>
          <dgm:chPref val="1"/>
          <dgm:dir/>
          <dgm:animOne val="branch"/>
          <dgm:animLvl val="lvl"/>
          <dgm:resizeHandles/>
        </dgm:presLayoutVars>
      </dgm:prSet>
      <dgm:spPr/>
      <dgm:t>
        <a:bodyPr/>
        <a:lstStyle/>
        <a:p>
          <a:endParaRPr lang="es-EC"/>
        </a:p>
      </dgm:t>
    </dgm:pt>
    <dgm:pt modelId="{253D3A60-F1B3-47E0-95C6-6FCCFDFF1DAD}" type="pres">
      <dgm:prSet presAssocID="{FED979D0-CE1B-4EF1-983D-B4FB799147BE}" presName="hierRoot1" presStyleCnt="0">
        <dgm:presLayoutVars>
          <dgm:hierBranch val="init"/>
        </dgm:presLayoutVars>
      </dgm:prSet>
      <dgm:spPr/>
    </dgm:pt>
    <dgm:pt modelId="{09B1F51B-7D15-4C3A-9D1C-0A1B3D4517C6}" type="pres">
      <dgm:prSet presAssocID="{FED979D0-CE1B-4EF1-983D-B4FB799147BE}" presName="rootComposite1" presStyleCnt="0"/>
      <dgm:spPr/>
    </dgm:pt>
    <dgm:pt modelId="{BDBF3AE1-62E4-407F-9BC1-9DC7BAB835A2}" type="pres">
      <dgm:prSet presAssocID="{FED979D0-CE1B-4EF1-983D-B4FB799147BE}" presName="rootText1" presStyleLbl="node0" presStyleIdx="0" presStyleCnt="1">
        <dgm:presLayoutVars>
          <dgm:chPref val="3"/>
        </dgm:presLayoutVars>
      </dgm:prSet>
      <dgm:spPr/>
      <dgm:t>
        <a:bodyPr/>
        <a:lstStyle/>
        <a:p>
          <a:endParaRPr lang="es-EC"/>
        </a:p>
      </dgm:t>
    </dgm:pt>
    <dgm:pt modelId="{589643C5-13F2-4BCA-95BD-37A0FB551637}" type="pres">
      <dgm:prSet presAssocID="{FED979D0-CE1B-4EF1-983D-B4FB799147BE}" presName="rootConnector1" presStyleLbl="node1" presStyleIdx="0" presStyleCnt="0"/>
      <dgm:spPr/>
      <dgm:t>
        <a:bodyPr/>
        <a:lstStyle/>
        <a:p>
          <a:endParaRPr lang="es-EC"/>
        </a:p>
      </dgm:t>
    </dgm:pt>
    <dgm:pt modelId="{62864A8A-16E7-40E6-8577-CEDC8C7990DC}" type="pres">
      <dgm:prSet presAssocID="{FED979D0-CE1B-4EF1-983D-B4FB799147BE}" presName="hierChild2" presStyleCnt="0"/>
      <dgm:spPr/>
    </dgm:pt>
    <dgm:pt modelId="{8899E383-EC64-4AB3-A327-A02B92D4B06C}" type="pres">
      <dgm:prSet presAssocID="{C847BAC4-030F-4E06-B55D-884EE56CCF29}" presName="Name37" presStyleLbl="parChTrans1D2" presStyleIdx="0" presStyleCnt="2"/>
      <dgm:spPr/>
      <dgm:t>
        <a:bodyPr/>
        <a:lstStyle/>
        <a:p>
          <a:endParaRPr lang="es-EC"/>
        </a:p>
      </dgm:t>
    </dgm:pt>
    <dgm:pt modelId="{54AF1558-E10E-436A-910E-C7B258DB1174}" type="pres">
      <dgm:prSet presAssocID="{4E0ECC7E-E177-41D3-8ED7-F6EF71FC8F72}" presName="hierRoot2" presStyleCnt="0">
        <dgm:presLayoutVars>
          <dgm:hierBranch val="init"/>
        </dgm:presLayoutVars>
      </dgm:prSet>
      <dgm:spPr/>
    </dgm:pt>
    <dgm:pt modelId="{8BA01FD2-30F1-4151-A316-19B3F041CDF0}" type="pres">
      <dgm:prSet presAssocID="{4E0ECC7E-E177-41D3-8ED7-F6EF71FC8F72}" presName="rootComposite" presStyleCnt="0"/>
      <dgm:spPr/>
    </dgm:pt>
    <dgm:pt modelId="{31BD51CB-A70F-4EF2-801B-B3F3CE19A66D}" type="pres">
      <dgm:prSet presAssocID="{4E0ECC7E-E177-41D3-8ED7-F6EF71FC8F72}" presName="rootText" presStyleLbl="node2" presStyleIdx="0" presStyleCnt="2">
        <dgm:presLayoutVars>
          <dgm:chPref val="3"/>
        </dgm:presLayoutVars>
      </dgm:prSet>
      <dgm:spPr/>
      <dgm:t>
        <a:bodyPr/>
        <a:lstStyle/>
        <a:p>
          <a:endParaRPr lang="es-EC"/>
        </a:p>
      </dgm:t>
    </dgm:pt>
    <dgm:pt modelId="{356D7663-1803-4BAD-B5D2-B0482F9E43B3}" type="pres">
      <dgm:prSet presAssocID="{4E0ECC7E-E177-41D3-8ED7-F6EF71FC8F72}" presName="rootConnector" presStyleLbl="node2" presStyleIdx="0" presStyleCnt="2"/>
      <dgm:spPr/>
      <dgm:t>
        <a:bodyPr/>
        <a:lstStyle/>
        <a:p>
          <a:endParaRPr lang="es-EC"/>
        </a:p>
      </dgm:t>
    </dgm:pt>
    <dgm:pt modelId="{B67AE273-3E18-4DF6-87B9-50BE71D8CDFF}" type="pres">
      <dgm:prSet presAssocID="{4E0ECC7E-E177-41D3-8ED7-F6EF71FC8F72}" presName="hierChild4" presStyleCnt="0"/>
      <dgm:spPr/>
    </dgm:pt>
    <dgm:pt modelId="{9326577B-A57F-4E64-975C-35A41059BCEC}" type="pres">
      <dgm:prSet presAssocID="{4E0ECC7E-E177-41D3-8ED7-F6EF71FC8F72}" presName="hierChild5" presStyleCnt="0"/>
      <dgm:spPr/>
    </dgm:pt>
    <dgm:pt modelId="{326818AB-8B83-41DA-81F1-16D7600D4D48}" type="pres">
      <dgm:prSet presAssocID="{7B77A41D-F863-4B9B-A8B3-3A5DDB3FD8C8}" presName="Name37" presStyleLbl="parChTrans1D2" presStyleIdx="1" presStyleCnt="2"/>
      <dgm:spPr/>
      <dgm:t>
        <a:bodyPr/>
        <a:lstStyle/>
        <a:p>
          <a:endParaRPr lang="es-EC"/>
        </a:p>
      </dgm:t>
    </dgm:pt>
    <dgm:pt modelId="{02046302-BA31-42D8-97CC-8B204103344F}" type="pres">
      <dgm:prSet presAssocID="{43D98B61-75E0-4230-B38F-3A9EE7268DAE}" presName="hierRoot2" presStyleCnt="0">
        <dgm:presLayoutVars>
          <dgm:hierBranch val="init"/>
        </dgm:presLayoutVars>
      </dgm:prSet>
      <dgm:spPr/>
    </dgm:pt>
    <dgm:pt modelId="{9694A57A-9EA7-4F6C-AA17-7104F682F212}" type="pres">
      <dgm:prSet presAssocID="{43D98B61-75E0-4230-B38F-3A9EE7268DAE}" presName="rootComposite" presStyleCnt="0"/>
      <dgm:spPr/>
    </dgm:pt>
    <dgm:pt modelId="{5EA16604-839E-4DCC-B99A-2C455C03155F}" type="pres">
      <dgm:prSet presAssocID="{43D98B61-75E0-4230-B38F-3A9EE7268DAE}" presName="rootText" presStyleLbl="node2" presStyleIdx="1" presStyleCnt="2">
        <dgm:presLayoutVars>
          <dgm:chPref val="3"/>
        </dgm:presLayoutVars>
      </dgm:prSet>
      <dgm:spPr/>
      <dgm:t>
        <a:bodyPr/>
        <a:lstStyle/>
        <a:p>
          <a:endParaRPr lang="es-EC"/>
        </a:p>
      </dgm:t>
    </dgm:pt>
    <dgm:pt modelId="{E5CA6648-61BA-4531-92FD-E7F5559BFD01}" type="pres">
      <dgm:prSet presAssocID="{43D98B61-75E0-4230-B38F-3A9EE7268DAE}" presName="rootConnector" presStyleLbl="node2" presStyleIdx="1" presStyleCnt="2"/>
      <dgm:spPr/>
      <dgm:t>
        <a:bodyPr/>
        <a:lstStyle/>
        <a:p>
          <a:endParaRPr lang="es-EC"/>
        </a:p>
      </dgm:t>
    </dgm:pt>
    <dgm:pt modelId="{4E5F9CA1-3AA5-48AF-81E3-F7A3E1B8AD14}" type="pres">
      <dgm:prSet presAssocID="{43D98B61-75E0-4230-B38F-3A9EE7268DAE}" presName="hierChild4" presStyleCnt="0"/>
      <dgm:spPr/>
    </dgm:pt>
    <dgm:pt modelId="{2955D102-935D-45A6-AE46-735F375BD06B}" type="pres">
      <dgm:prSet presAssocID="{43D98B61-75E0-4230-B38F-3A9EE7268DAE}" presName="hierChild5" presStyleCnt="0"/>
      <dgm:spPr/>
    </dgm:pt>
    <dgm:pt modelId="{F9F95811-6AE1-4686-905A-CE9C4B25C005}" type="pres">
      <dgm:prSet presAssocID="{FED979D0-CE1B-4EF1-983D-B4FB799147BE}" presName="hierChild3" presStyleCnt="0"/>
      <dgm:spPr/>
    </dgm:pt>
  </dgm:ptLst>
  <dgm:cxnLst>
    <dgm:cxn modelId="{4D48AE56-4797-4082-95B1-16E597D55F31}" type="presOf" srcId="{C847BAC4-030F-4E06-B55D-884EE56CCF29}" destId="{8899E383-EC64-4AB3-A327-A02B92D4B06C}" srcOrd="0" destOrd="0" presId="urn:microsoft.com/office/officeart/2005/8/layout/orgChart1"/>
    <dgm:cxn modelId="{D5D2CF68-30FF-41B6-ABC3-9A645ECBEDEB}" srcId="{FED979D0-CE1B-4EF1-983D-B4FB799147BE}" destId="{4E0ECC7E-E177-41D3-8ED7-F6EF71FC8F72}" srcOrd="0" destOrd="0" parTransId="{C847BAC4-030F-4E06-B55D-884EE56CCF29}" sibTransId="{4FCEF1F3-5C2B-42D4-9F90-C5B043ACE82E}"/>
    <dgm:cxn modelId="{F3DE0CDE-474C-4EBC-93D8-2802D59E6E3C}" type="presOf" srcId="{43D98B61-75E0-4230-B38F-3A9EE7268DAE}" destId="{5EA16604-839E-4DCC-B99A-2C455C03155F}" srcOrd="0" destOrd="0" presId="urn:microsoft.com/office/officeart/2005/8/layout/orgChart1"/>
    <dgm:cxn modelId="{D61C9D82-4B4D-4D77-98FB-57341E2E9209}" type="presOf" srcId="{57C0B0EF-08F3-46BC-9ABB-170BC572164A}" destId="{670AFC67-AA35-4737-9F97-428C4412A3A9}" srcOrd="0" destOrd="0" presId="urn:microsoft.com/office/officeart/2005/8/layout/orgChart1"/>
    <dgm:cxn modelId="{B8725543-E241-4B15-86AA-F8B8BF918C1E}" type="presOf" srcId="{4E0ECC7E-E177-41D3-8ED7-F6EF71FC8F72}" destId="{31BD51CB-A70F-4EF2-801B-B3F3CE19A66D}" srcOrd="0" destOrd="0" presId="urn:microsoft.com/office/officeart/2005/8/layout/orgChart1"/>
    <dgm:cxn modelId="{3D86F85D-3B8B-4363-9C24-2AACC66D4020}" type="presOf" srcId="{FED979D0-CE1B-4EF1-983D-B4FB799147BE}" destId="{BDBF3AE1-62E4-407F-9BC1-9DC7BAB835A2}" srcOrd="0" destOrd="0" presId="urn:microsoft.com/office/officeart/2005/8/layout/orgChart1"/>
    <dgm:cxn modelId="{B35DA419-0805-46C7-8BA5-E66DB3DFAF6E}" srcId="{FED979D0-CE1B-4EF1-983D-B4FB799147BE}" destId="{43D98B61-75E0-4230-B38F-3A9EE7268DAE}" srcOrd="1" destOrd="0" parTransId="{7B77A41D-F863-4B9B-A8B3-3A5DDB3FD8C8}" sibTransId="{1D45BE67-3E6E-4BBE-9834-57A9A88924D4}"/>
    <dgm:cxn modelId="{A2881EA8-1FE1-4F60-9DEA-35516F0F416D}" srcId="{57C0B0EF-08F3-46BC-9ABB-170BC572164A}" destId="{FED979D0-CE1B-4EF1-983D-B4FB799147BE}" srcOrd="0" destOrd="0" parTransId="{E23A65AB-8F27-43D4-A5C5-B2E81D89888F}" sibTransId="{5ACE4E00-FC73-470E-8E9A-682EF4C7AAEA}"/>
    <dgm:cxn modelId="{6CEB9B7E-67CA-4AF1-A62A-7E8157DCDC64}" type="presOf" srcId="{7B77A41D-F863-4B9B-A8B3-3A5DDB3FD8C8}" destId="{326818AB-8B83-41DA-81F1-16D7600D4D48}" srcOrd="0" destOrd="0" presId="urn:microsoft.com/office/officeart/2005/8/layout/orgChart1"/>
    <dgm:cxn modelId="{84AD58D2-0727-4B13-ABD7-9888B8C149FC}" type="presOf" srcId="{FED979D0-CE1B-4EF1-983D-B4FB799147BE}" destId="{589643C5-13F2-4BCA-95BD-37A0FB551637}" srcOrd="1" destOrd="0" presId="urn:microsoft.com/office/officeart/2005/8/layout/orgChart1"/>
    <dgm:cxn modelId="{C98D2F01-4EFA-4D95-8944-6989D881B53A}" type="presOf" srcId="{4E0ECC7E-E177-41D3-8ED7-F6EF71FC8F72}" destId="{356D7663-1803-4BAD-B5D2-B0482F9E43B3}" srcOrd="1" destOrd="0" presId="urn:microsoft.com/office/officeart/2005/8/layout/orgChart1"/>
    <dgm:cxn modelId="{E28CBD89-50AB-43D2-A597-91134C74A29D}" type="presOf" srcId="{43D98B61-75E0-4230-B38F-3A9EE7268DAE}" destId="{E5CA6648-61BA-4531-92FD-E7F5559BFD01}" srcOrd="1" destOrd="0" presId="urn:microsoft.com/office/officeart/2005/8/layout/orgChart1"/>
    <dgm:cxn modelId="{4015D9EF-FC8F-49B6-A4E9-7221B1A984ED}" type="presParOf" srcId="{670AFC67-AA35-4737-9F97-428C4412A3A9}" destId="{253D3A60-F1B3-47E0-95C6-6FCCFDFF1DAD}" srcOrd="0" destOrd="0" presId="urn:microsoft.com/office/officeart/2005/8/layout/orgChart1"/>
    <dgm:cxn modelId="{72D368F1-1F1F-4448-9FEF-DA908FB58498}" type="presParOf" srcId="{253D3A60-F1B3-47E0-95C6-6FCCFDFF1DAD}" destId="{09B1F51B-7D15-4C3A-9D1C-0A1B3D4517C6}" srcOrd="0" destOrd="0" presId="urn:microsoft.com/office/officeart/2005/8/layout/orgChart1"/>
    <dgm:cxn modelId="{357E1D86-7E59-4B5C-BF1C-A3D08B99E294}" type="presParOf" srcId="{09B1F51B-7D15-4C3A-9D1C-0A1B3D4517C6}" destId="{BDBF3AE1-62E4-407F-9BC1-9DC7BAB835A2}" srcOrd="0" destOrd="0" presId="urn:microsoft.com/office/officeart/2005/8/layout/orgChart1"/>
    <dgm:cxn modelId="{4511F084-51FE-4334-B2E4-754EF7A111D8}" type="presParOf" srcId="{09B1F51B-7D15-4C3A-9D1C-0A1B3D4517C6}" destId="{589643C5-13F2-4BCA-95BD-37A0FB551637}" srcOrd="1" destOrd="0" presId="urn:microsoft.com/office/officeart/2005/8/layout/orgChart1"/>
    <dgm:cxn modelId="{8930E5EE-B9A1-4139-8F9B-B86313962942}" type="presParOf" srcId="{253D3A60-F1B3-47E0-95C6-6FCCFDFF1DAD}" destId="{62864A8A-16E7-40E6-8577-CEDC8C7990DC}" srcOrd="1" destOrd="0" presId="urn:microsoft.com/office/officeart/2005/8/layout/orgChart1"/>
    <dgm:cxn modelId="{0997718B-1D50-4959-B8E4-610992B22B21}" type="presParOf" srcId="{62864A8A-16E7-40E6-8577-CEDC8C7990DC}" destId="{8899E383-EC64-4AB3-A327-A02B92D4B06C}" srcOrd="0" destOrd="0" presId="urn:microsoft.com/office/officeart/2005/8/layout/orgChart1"/>
    <dgm:cxn modelId="{5E345A5B-902F-4733-B80C-842EB34A120D}" type="presParOf" srcId="{62864A8A-16E7-40E6-8577-CEDC8C7990DC}" destId="{54AF1558-E10E-436A-910E-C7B258DB1174}" srcOrd="1" destOrd="0" presId="urn:microsoft.com/office/officeart/2005/8/layout/orgChart1"/>
    <dgm:cxn modelId="{496ACCF5-4726-4092-A28C-1F1C93BD0765}" type="presParOf" srcId="{54AF1558-E10E-436A-910E-C7B258DB1174}" destId="{8BA01FD2-30F1-4151-A316-19B3F041CDF0}" srcOrd="0" destOrd="0" presId="urn:microsoft.com/office/officeart/2005/8/layout/orgChart1"/>
    <dgm:cxn modelId="{0EC536AF-D628-46CF-95ED-365F85FBB2D6}" type="presParOf" srcId="{8BA01FD2-30F1-4151-A316-19B3F041CDF0}" destId="{31BD51CB-A70F-4EF2-801B-B3F3CE19A66D}" srcOrd="0" destOrd="0" presId="urn:microsoft.com/office/officeart/2005/8/layout/orgChart1"/>
    <dgm:cxn modelId="{F066CE55-899E-4546-82BE-B3626312CC49}" type="presParOf" srcId="{8BA01FD2-30F1-4151-A316-19B3F041CDF0}" destId="{356D7663-1803-4BAD-B5D2-B0482F9E43B3}" srcOrd="1" destOrd="0" presId="urn:microsoft.com/office/officeart/2005/8/layout/orgChart1"/>
    <dgm:cxn modelId="{DB8D39E5-40EF-4FEB-A2FE-A90C9D04D792}" type="presParOf" srcId="{54AF1558-E10E-436A-910E-C7B258DB1174}" destId="{B67AE273-3E18-4DF6-87B9-50BE71D8CDFF}" srcOrd="1" destOrd="0" presId="urn:microsoft.com/office/officeart/2005/8/layout/orgChart1"/>
    <dgm:cxn modelId="{1A711327-6479-4B2C-8F18-07167E9CE94D}" type="presParOf" srcId="{54AF1558-E10E-436A-910E-C7B258DB1174}" destId="{9326577B-A57F-4E64-975C-35A41059BCEC}" srcOrd="2" destOrd="0" presId="urn:microsoft.com/office/officeart/2005/8/layout/orgChart1"/>
    <dgm:cxn modelId="{90B16BE6-E3AA-49FB-891F-7E97FE8CA0CD}" type="presParOf" srcId="{62864A8A-16E7-40E6-8577-CEDC8C7990DC}" destId="{326818AB-8B83-41DA-81F1-16D7600D4D48}" srcOrd="2" destOrd="0" presId="urn:microsoft.com/office/officeart/2005/8/layout/orgChart1"/>
    <dgm:cxn modelId="{5DBF436F-3AAD-43F6-BD60-958AA78C837A}" type="presParOf" srcId="{62864A8A-16E7-40E6-8577-CEDC8C7990DC}" destId="{02046302-BA31-42D8-97CC-8B204103344F}" srcOrd="3" destOrd="0" presId="urn:microsoft.com/office/officeart/2005/8/layout/orgChart1"/>
    <dgm:cxn modelId="{A36FAE88-5248-4246-BDCC-B25ACE711049}" type="presParOf" srcId="{02046302-BA31-42D8-97CC-8B204103344F}" destId="{9694A57A-9EA7-4F6C-AA17-7104F682F212}" srcOrd="0" destOrd="0" presId="urn:microsoft.com/office/officeart/2005/8/layout/orgChart1"/>
    <dgm:cxn modelId="{B93B29A0-21DE-486A-88C1-9EA6070E4F11}" type="presParOf" srcId="{9694A57A-9EA7-4F6C-AA17-7104F682F212}" destId="{5EA16604-839E-4DCC-B99A-2C455C03155F}" srcOrd="0" destOrd="0" presId="urn:microsoft.com/office/officeart/2005/8/layout/orgChart1"/>
    <dgm:cxn modelId="{89CB60D0-6698-4C0B-ADD0-488A41157B40}" type="presParOf" srcId="{9694A57A-9EA7-4F6C-AA17-7104F682F212}" destId="{E5CA6648-61BA-4531-92FD-E7F5559BFD01}" srcOrd="1" destOrd="0" presId="urn:microsoft.com/office/officeart/2005/8/layout/orgChart1"/>
    <dgm:cxn modelId="{D320F65D-10A0-4FB5-BD93-526CAE49062A}" type="presParOf" srcId="{02046302-BA31-42D8-97CC-8B204103344F}" destId="{4E5F9CA1-3AA5-48AF-81E3-F7A3E1B8AD14}" srcOrd="1" destOrd="0" presId="urn:microsoft.com/office/officeart/2005/8/layout/orgChart1"/>
    <dgm:cxn modelId="{3C068F19-7242-4875-B7C0-9ACFCD96A56E}" type="presParOf" srcId="{02046302-BA31-42D8-97CC-8B204103344F}" destId="{2955D102-935D-45A6-AE46-735F375BD06B}" srcOrd="2" destOrd="0" presId="urn:microsoft.com/office/officeart/2005/8/layout/orgChart1"/>
    <dgm:cxn modelId="{F2E8670B-4A41-44E5-ADEF-FE0F77E325B0}" type="presParOf" srcId="{253D3A60-F1B3-47E0-95C6-6FCCFDFF1DAD}" destId="{F9F95811-6AE1-4686-905A-CE9C4B25C0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3D0755-52E7-4938-91EE-3784096609EA}"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39A311D7-1AFC-441C-8903-879BA19F46A1}">
      <dgm:prSet phldrT="[Texto]" custT="1"/>
      <dgm:spPr/>
      <dgm:t>
        <a:bodyPr/>
        <a:lstStyle/>
        <a:p>
          <a:r>
            <a:rPr lang="es-EC" sz="2400" dirty="0" smtClean="0">
              <a:latin typeface="+mj-lt"/>
            </a:rPr>
            <a:t>Método de costo de viaje individual</a:t>
          </a:r>
        </a:p>
      </dgm:t>
    </dgm:pt>
    <dgm:pt modelId="{CDB8361B-9611-4C13-876C-8E480E97A453}" type="parTrans" cxnId="{430D935E-E1FA-46BE-9653-74270666184B}">
      <dgm:prSet/>
      <dgm:spPr/>
      <dgm:t>
        <a:bodyPr/>
        <a:lstStyle/>
        <a:p>
          <a:endParaRPr lang="es-EC">
            <a:latin typeface="+mj-lt"/>
          </a:endParaRPr>
        </a:p>
      </dgm:t>
    </dgm:pt>
    <dgm:pt modelId="{38B0134D-2C5B-4768-873A-13D1C9E69157}" type="sibTrans" cxnId="{430D935E-E1FA-46BE-9653-74270666184B}">
      <dgm:prSet/>
      <dgm:spPr/>
      <dgm:t>
        <a:bodyPr/>
        <a:lstStyle/>
        <a:p>
          <a:endParaRPr lang="es-EC">
            <a:latin typeface="+mj-lt"/>
          </a:endParaRPr>
        </a:p>
      </dgm:t>
    </dgm:pt>
    <dgm:pt modelId="{70DB8334-6432-4E19-A435-B38829BF2DA3}">
      <dgm:prSet phldrT="[Texto]" custT="1"/>
      <dgm:spPr/>
      <dgm:t>
        <a:bodyPr anchor="t"/>
        <a:lstStyle/>
        <a:p>
          <a:r>
            <a:rPr lang="es-EC" sz="2800" b="0" dirty="0" smtClean="0">
              <a:latin typeface="+mj-lt"/>
            </a:rPr>
            <a:t>Encuestas</a:t>
          </a:r>
          <a:endParaRPr lang="es-EC" sz="2800" b="0" dirty="0">
            <a:latin typeface="+mj-lt"/>
          </a:endParaRPr>
        </a:p>
      </dgm:t>
    </dgm:pt>
    <dgm:pt modelId="{C705A144-81A6-4191-9924-5422F4EDF0EB}" type="parTrans" cxnId="{24398275-B4E0-482A-8397-C12C23A01177}">
      <dgm:prSet/>
      <dgm:spPr/>
      <dgm:t>
        <a:bodyPr/>
        <a:lstStyle/>
        <a:p>
          <a:endParaRPr lang="es-EC">
            <a:latin typeface="+mj-lt"/>
          </a:endParaRPr>
        </a:p>
      </dgm:t>
    </dgm:pt>
    <dgm:pt modelId="{F2C4D839-6C73-47CE-BBF3-9AFC55C40EF2}" type="sibTrans" cxnId="{24398275-B4E0-482A-8397-C12C23A01177}">
      <dgm:prSet/>
      <dgm:spPr/>
      <dgm:t>
        <a:bodyPr/>
        <a:lstStyle/>
        <a:p>
          <a:endParaRPr lang="es-EC">
            <a:latin typeface="+mj-lt"/>
          </a:endParaRPr>
        </a:p>
      </dgm:t>
    </dgm:pt>
    <dgm:pt modelId="{5A8F8DE0-F8F6-43F8-8B71-AC6DFC260640}">
      <dgm:prSet phldrT="[Texto]" custT="1"/>
      <dgm:spPr/>
      <dgm:t>
        <a:bodyPr/>
        <a:lstStyle/>
        <a:p>
          <a:r>
            <a:rPr lang="es-EC" sz="2400" dirty="0" smtClean="0">
              <a:latin typeface="+mj-lt"/>
            </a:rPr>
            <a:t>Cuantificación de las toneladas de carbono almacenadas</a:t>
          </a:r>
        </a:p>
      </dgm:t>
    </dgm:pt>
    <dgm:pt modelId="{F034A496-E7F6-4A2E-8EFE-EF5E23BC5C63}" type="parTrans" cxnId="{84CC92BA-C9E0-48CD-AE9F-6D8A3810140B}">
      <dgm:prSet/>
      <dgm:spPr/>
      <dgm:t>
        <a:bodyPr/>
        <a:lstStyle/>
        <a:p>
          <a:endParaRPr lang="es-EC">
            <a:latin typeface="+mj-lt"/>
          </a:endParaRPr>
        </a:p>
      </dgm:t>
    </dgm:pt>
    <dgm:pt modelId="{2A3FBF56-51F1-40F7-B732-EBD9F3FA6062}" type="sibTrans" cxnId="{84CC92BA-C9E0-48CD-AE9F-6D8A3810140B}">
      <dgm:prSet/>
      <dgm:spPr/>
      <dgm:t>
        <a:bodyPr/>
        <a:lstStyle/>
        <a:p>
          <a:endParaRPr lang="es-EC">
            <a:latin typeface="+mj-lt"/>
          </a:endParaRPr>
        </a:p>
      </dgm:t>
    </dgm:pt>
    <dgm:pt modelId="{758B0BA1-E767-43B1-8853-D79839E82109}">
      <dgm:prSet phldrT="[Texto]"/>
      <dgm:spPr/>
      <dgm:t>
        <a:bodyPr/>
        <a:lstStyle/>
        <a:p>
          <a:r>
            <a:rPr lang="es-EC" dirty="0" smtClean="0">
              <a:latin typeface="+mj-lt"/>
            </a:rPr>
            <a:t>Estimación de biomasa forestal</a:t>
          </a:r>
          <a:endParaRPr lang="es-EC" dirty="0">
            <a:latin typeface="+mj-lt"/>
          </a:endParaRPr>
        </a:p>
      </dgm:t>
    </dgm:pt>
    <dgm:pt modelId="{07528936-F850-4585-B336-1D4B968FA505}" type="parTrans" cxnId="{08E41A26-DA16-4718-91C9-3D784E350467}">
      <dgm:prSet/>
      <dgm:spPr/>
      <dgm:t>
        <a:bodyPr/>
        <a:lstStyle/>
        <a:p>
          <a:endParaRPr lang="es-EC">
            <a:latin typeface="+mj-lt"/>
          </a:endParaRPr>
        </a:p>
      </dgm:t>
    </dgm:pt>
    <dgm:pt modelId="{0181E050-3978-4557-AE64-6B5218529C70}" type="sibTrans" cxnId="{08E41A26-DA16-4718-91C9-3D784E350467}">
      <dgm:prSet/>
      <dgm:spPr/>
      <dgm:t>
        <a:bodyPr/>
        <a:lstStyle/>
        <a:p>
          <a:endParaRPr lang="es-EC">
            <a:latin typeface="+mj-lt"/>
          </a:endParaRPr>
        </a:p>
      </dgm:t>
    </dgm:pt>
    <dgm:pt modelId="{39BD60B6-4401-4F31-A0DD-E97F4A6209C4}">
      <dgm:prSet phldrT="[Texto]"/>
      <dgm:spPr/>
      <dgm:t>
        <a:bodyPr/>
        <a:lstStyle/>
        <a:p>
          <a:r>
            <a:rPr lang="es-EC" dirty="0" err="1" smtClean="0">
              <a:latin typeface="+mj-lt"/>
            </a:rPr>
            <a:t>CERs</a:t>
          </a:r>
          <a:endParaRPr lang="es-EC" dirty="0">
            <a:latin typeface="+mj-lt"/>
          </a:endParaRPr>
        </a:p>
      </dgm:t>
    </dgm:pt>
    <dgm:pt modelId="{5C8B49CB-73FA-493B-BD2C-ED71CA51DDB3}" type="parTrans" cxnId="{76E48117-A4A9-4106-80B5-A27F3995C931}">
      <dgm:prSet/>
      <dgm:spPr/>
      <dgm:t>
        <a:bodyPr/>
        <a:lstStyle/>
        <a:p>
          <a:endParaRPr lang="es-EC">
            <a:latin typeface="+mj-lt"/>
          </a:endParaRPr>
        </a:p>
      </dgm:t>
    </dgm:pt>
    <dgm:pt modelId="{E7581A44-8EE8-48D7-B382-095D9AC121EE}" type="sibTrans" cxnId="{76E48117-A4A9-4106-80B5-A27F3995C931}">
      <dgm:prSet/>
      <dgm:spPr/>
      <dgm:t>
        <a:bodyPr/>
        <a:lstStyle/>
        <a:p>
          <a:endParaRPr lang="es-EC">
            <a:latin typeface="+mj-lt"/>
          </a:endParaRPr>
        </a:p>
      </dgm:t>
    </dgm:pt>
    <dgm:pt modelId="{8783995C-566D-4A4E-9F67-4052146D42B8}">
      <dgm:prSet phldrT="[Texto]"/>
      <dgm:spPr/>
      <dgm:t>
        <a:bodyPr/>
        <a:lstStyle/>
        <a:p>
          <a:r>
            <a:rPr lang="es-EC" dirty="0" smtClean="0">
              <a:solidFill>
                <a:schemeClr val="tx1"/>
              </a:solidFill>
              <a:latin typeface="+mj-lt"/>
            </a:rPr>
            <a:t>El excedente de consumidor</a:t>
          </a:r>
          <a:endParaRPr lang="es-EC" dirty="0">
            <a:solidFill>
              <a:schemeClr val="tx1"/>
            </a:solidFill>
            <a:latin typeface="+mj-lt"/>
          </a:endParaRPr>
        </a:p>
      </dgm:t>
    </dgm:pt>
    <dgm:pt modelId="{0C94EB30-FB16-4458-BEC7-7B553212E904}" type="sibTrans" cxnId="{B63D1CE1-FAF0-4C8F-9A4C-D35DBA90DB82}">
      <dgm:prSet/>
      <dgm:spPr/>
      <dgm:t>
        <a:bodyPr/>
        <a:lstStyle/>
        <a:p>
          <a:endParaRPr lang="es-EC">
            <a:latin typeface="+mj-lt"/>
          </a:endParaRPr>
        </a:p>
      </dgm:t>
    </dgm:pt>
    <dgm:pt modelId="{BBF0D608-1E42-47E6-8CFA-C591C3E9B680}" type="parTrans" cxnId="{B63D1CE1-FAF0-4C8F-9A4C-D35DBA90DB82}">
      <dgm:prSet/>
      <dgm:spPr/>
      <dgm:t>
        <a:bodyPr/>
        <a:lstStyle/>
        <a:p>
          <a:endParaRPr lang="es-EC">
            <a:latin typeface="+mj-lt"/>
          </a:endParaRPr>
        </a:p>
      </dgm:t>
    </dgm:pt>
    <dgm:pt modelId="{8C374563-9313-468F-9C45-86C019ADE3E7}" type="pres">
      <dgm:prSet presAssocID="{FC3D0755-52E7-4938-91EE-3784096609EA}" presName="diagram" presStyleCnt="0">
        <dgm:presLayoutVars>
          <dgm:chPref val="1"/>
          <dgm:dir/>
          <dgm:animOne val="branch"/>
          <dgm:animLvl val="lvl"/>
          <dgm:resizeHandles/>
        </dgm:presLayoutVars>
      </dgm:prSet>
      <dgm:spPr/>
      <dgm:t>
        <a:bodyPr/>
        <a:lstStyle/>
        <a:p>
          <a:endParaRPr lang="es-EC"/>
        </a:p>
      </dgm:t>
    </dgm:pt>
    <dgm:pt modelId="{D6FC944E-CA6C-4EEB-BF3D-354EFF010E50}" type="pres">
      <dgm:prSet presAssocID="{39A311D7-1AFC-441C-8903-879BA19F46A1}" presName="root" presStyleCnt="0"/>
      <dgm:spPr/>
    </dgm:pt>
    <dgm:pt modelId="{FD39F5A8-274E-48AE-8311-381429435F73}" type="pres">
      <dgm:prSet presAssocID="{39A311D7-1AFC-441C-8903-879BA19F46A1}" presName="rootComposite" presStyleCnt="0"/>
      <dgm:spPr/>
    </dgm:pt>
    <dgm:pt modelId="{86A1B11D-DB93-44C1-A7F9-D4E8511F37E0}" type="pres">
      <dgm:prSet presAssocID="{39A311D7-1AFC-441C-8903-879BA19F46A1}" presName="rootText" presStyleLbl="node1" presStyleIdx="0" presStyleCnt="2" custScaleX="207516"/>
      <dgm:spPr/>
      <dgm:t>
        <a:bodyPr/>
        <a:lstStyle/>
        <a:p>
          <a:endParaRPr lang="es-EC"/>
        </a:p>
      </dgm:t>
    </dgm:pt>
    <dgm:pt modelId="{13EB5325-2876-4A61-B92F-7EA2A8937175}" type="pres">
      <dgm:prSet presAssocID="{39A311D7-1AFC-441C-8903-879BA19F46A1}" presName="rootConnector" presStyleLbl="node1" presStyleIdx="0" presStyleCnt="2"/>
      <dgm:spPr/>
      <dgm:t>
        <a:bodyPr/>
        <a:lstStyle/>
        <a:p>
          <a:endParaRPr lang="es-EC"/>
        </a:p>
      </dgm:t>
    </dgm:pt>
    <dgm:pt modelId="{285E9278-7F58-45A1-B66C-51B01E95B61C}" type="pres">
      <dgm:prSet presAssocID="{39A311D7-1AFC-441C-8903-879BA19F46A1}" presName="childShape" presStyleCnt="0"/>
      <dgm:spPr/>
    </dgm:pt>
    <dgm:pt modelId="{1FD4B68C-5DEA-4499-8547-5781CAE05565}" type="pres">
      <dgm:prSet presAssocID="{C705A144-81A6-4191-9924-5422F4EDF0EB}" presName="Name13" presStyleLbl="parChTrans1D2" presStyleIdx="0" presStyleCnt="4" custSzX="391338"/>
      <dgm:spPr/>
      <dgm:t>
        <a:bodyPr/>
        <a:lstStyle/>
        <a:p>
          <a:endParaRPr lang="es-EC"/>
        </a:p>
      </dgm:t>
    </dgm:pt>
    <dgm:pt modelId="{B0A04395-F3C6-4025-8861-94F87AED2F1A}" type="pres">
      <dgm:prSet presAssocID="{70DB8334-6432-4E19-A435-B38829BF2DA3}" presName="childText" presStyleLbl="bgAcc1" presStyleIdx="0" presStyleCnt="4" custScaleX="207516">
        <dgm:presLayoutVars>
          <dgm:bulletEnabled val="1"/>
        </dgm:presLayoutVars>
      </dgm:prSet>
      <dgm:spPr/>
      <dgm:t>
        <a:bodyPr/>
        <a:lstStyle/>
        <a:p>
          <a:endParaRPr lang="es-EC"/>
        </a:p>
      </dgm:t>
    </dgm:pt>
    <dgm:pt modelId="{4E1FC81F-D814-4469-9F2D-77F6C614A397}" type="pres">
      <dgm:prSet presAssocID="{BBF0D608-1E42-47E6-8CFA-C591C3E9B680}" presName="Name13" presStyleLbl="parChTrans1D2" presStyleIdx="1" presStyleCnt="4" custSzX="391338"/>
      <dgm:spPr/>
      <dgm:t>
        <a:bodyPr/>
        <a:lstStyle/>
        <a:p>
          <a:endParaRPr lang="es-EC"/>
        </a:p>
      </dgm:t>
    </dgm:pt>
    <dgm:pt modelId="{FB185A19-E549-4621-BDE3-636B4933BBDD}" type="pres">
      <dgm:prSet presAssocID="{8783995C-566D-4A4E-9F67-4052146D42B8}" presName="childText" presStyleLbl="bgAcc1" presStyleIdx="1" presStyleCnt="4" custScaleX="207516">
        <dgm:presLayoutVars>
          <dgm:bulletEnabled val="1"/>
        </dgm:presLayoutVars>
      </dgm:prSet>
      <dgm:spPr/>
      <dgm:t>
        <a:bodyPr/>
        <a:lstStyle/>
        <a:p>
          <a:endParaRPr lang="es-EC"/>
        </a:p>
      </dgm:t>
    </dgm:pt>
    <dgm:pt modelId="{CD42477B-A3EF-4FED-9E6C-D177F54A284B}" type="pres">
      <dgm:prSet presAssocID="{5A8F8DE0-F8F6-43F8-8B71-AC6DFC260640}" presName="root" presStyleCnt="0"/>
      <dgm:spPr/>
    </dgm:pt>
    <dgm:pt modelId="{DE1787D6-7C45-4A9C-BD3C-F2CC86EB82C6}" type="pres">
      <dgm:prSet presAssocID="{5A8F8DE0-F8F6-43F8-8B71-AC6DFC260640}" presName="rootComposite" presStyleCnt="0"/>
      <dgm:spPr/>
    </dgm:pt>
    <dgm:pt modelId="{7ECD6BA0-B4BB-4256-92AC-6AE30673AA21}" type="pres">
      <dgm:prSet presAssocID="{5A8F8DE0-F8F6-43F8-8B71-AC6DFC260640}" presName="rootText" presStyleLbl="node1" presStyleIdx="1" presStyleCnt="2" custScaleX="207516" custLinFactNeighborX="4260"/>
      <dgm:spPr/>
      <dgm:t>
        <a:bodyPr/>
        <a:lstStyle/>
        <a:p>
          <a:endParaRPr lang="es-EC"/>
        </a:p>
      </dgm:t>
    </dgm:pt>
    <dgm:pt modelId="{055070DE-EF7A-4015-9A92-8FF4BB45BD8B}" type="pres">
      <dgm:prSet presAssocID="{5A8F8DE0-F8F6-43F8-8B71-AC6DFC260640}" presName="rootConnector" presStyleLbl="node1" presStyleIdx="1" presStyleCnt="2"/>
      <dgm:spPr/>
      <dgm:t>
        <a:bodyPr/>
        <a:lstStyle/>
        <a:p>
          <a:endParaRPr lang="es-EC"/>
        </a:p>
      </dgm:t>
    </dgm:pt>
    <dgm:pt modelId="{7648C380-244F-4FC3-BECD-CBAD4A00BAE0}" type="pres">
      <dgm:prSet presAssocID="{5A8F8DE0-F8F6-43F8-8B71-AC6DFC260640}" presName="childShape" presStyleCnt="0"/>
      <dgm:spPr/>
    </dgm:pt>
    <dgm:pt modelId="{6ACE7006-7380-4B93-9756-70F97CAB6DD0}" type="pres">
      <dgm:prSet presAssocID="{07528936-F850-4585-B336-1D4B968FA505}" presName="Name13" presStyleLbl="parChTrans1D2" presStyleIdx="2" presStyleCnt="4" custSzX="391338"/>
      <dgm:spPr/>
      <dgm:t>
        <a:bodyPr/>
        <a:lstStyle/>
        <a:p>
          <a:endParaRPr lang="es-EC"/>
        </a:p>
      </dgm:t>
    </dgm:pt>
    <dgm:pt modelId="{8F950D59-68F6-4D9E-A2B2-FEA4BFA00E56}" type="pres">
      <dgm:prSet presAssocID="{758B0BA1-E767-43B1-8853-D79839E82109}" presName="childText" presStyleLbl="bgAcc1" presStyleIdx="2" presStyleCnt="4" custScaleX="207516" custLinFactNeighborX="5328">
        <dgm:presLayoutVars>
          <dgm:bulletEnabled val="1"/>
        </dgm:presLayoutVars>
      </dgm:prSet>
      <dgm:spPr/>
      <dgm:t>
        <a:bodyPr/>
        <a:lstStyle/>
        <a:p>
          <a:endParaRPr lang="es-EC"/>
        </a:p>
      </dgm:t>
    </dgm:pt>
    <dgm:pt modelId="{392F6CE0-E9D6-4130-BEF7-D78EAB12936A}" type="pres">
      <dgm:prSet presAssocID="{5C8B49CB-73FA-493B-BD2C-ED71CA51DDB3}" presName="Name13" presStyleLbl="parChTrans1D2" presStyleIdx="3" presStyleCnt="4" custSzX="391338"/>
      <dgm:spPr/>
      <dgm:t>
        <a:bodyPr/>
        <a:lstStyle/>
        <a:p>
          <a:endParaRPr lang="es-EC"/>
        </a:p>
      </dgm:t>
    </dgm:pt>
    <dgm:pt modelId="{FACB0B96-E035-4460-BB2A-95254D66F36B}" type="pres">
      <dgm:prSet presAssocID="{39BD60B6-4401-4F31-A0DD-E97F4A6209C4}" presName="childText" presStyleLbl="bgAcc1" presStyleIdx="3" presStyleCnt="4" custScaleX="207516" custLinFactNeighborX="5328">
        <dgm:presLayoutVars>
          <dgm:bulletEnabled val="1"/>
        </dgm:presLayoutVars>
      </dgm:prSet>
      <dgm:spPr/>
      <dgm:t>
        <a:bodyPr/>
        <a:lstStyle/>
        <a:p>
          <a:endParaRPr lang="es-EC"/>
        </a:p>
      </dgm:t>
    </dgm:pt>
  </dgm:ptLst>
  <dgm:cxnLst>
    <dgm:cxn modelId="{4DCEA82A-DE21-4A39-9C02-E4067977AD0E}" type="presOf" srcId="{70DB8334-6432-4E19-A435-B38829BF2DA3}" destId="{B0A04395-F3C6-4025-8861-94F87AED2F1A}" srcOrd="0" destOrd="0" presId="urn:microsoft.com/office/officeart/2005/8/layout/hierarchy3"/>
    <dgm:cxn modelId="{C01318DC-6942-4154-812D-DC5651128779}" type="presOf" srcId="{39A311D7-1AFC-441C-8903-879BA19F46A1}" destId="{86A1B11D-DB93-44C1-A7F9-D4E8511F37E0}" srcOrd="0" destOrd="0" presId="urn:microsoft.com/office/officeart/2005/8/layout/hierarchy3"/>
    <dgm:cxn modelId="{F78A3979-C953-4CF0-ACCE-062E82FBFCC2}" type="presOf" srcId="{758B0BA1-E767-43B1-8853-D79839E82109}" destId="{8F950D59-68F6-4D9E-A2B2-FEA4BFA00E56}" srcOrd="0" destOrd="0" presId="urn:microsoft.com/office/officeart/2005/8/layout/hierarchy3"/>
    <dgm:cxn modelId="{430D935E-E1FA-46BE-9653-74270666184B}" srcId="{FC3D0755-52E7-4938-91EE-3784096609EA}" destId="{39A311D7-1AFC-441C-8903-879BA19F46A1}" srcOrd="0" destOrd="0" parTransId="{CDB8361B-9611-4C13-876C-8E480E97A453}" sibTransId="{38B0134D-2C5B-4768-873A-13D1C9E69157}"/>
    <dgm:cxn modelId="{E25D7FEB-3DE5-4787-B949-B0FEECA504BB}" type="presOf" srcId="{C705A144-81A6-4191-9924-5422F4EDF0EB}" destId="{1FD4B68C-5DEA-4499-8547-5781CAE05565}" srcOrd="0" destOrd="0" presId="urn:microsoft.com/office/officeart/2005/8/layout/hierarchy3"/>
    <dgm:cxn modelId="{24398275-B4E0-482A-8397-C12C23A01177}" srcId="{39A311D7-1AFC-441C-8903-879BA19F46A1}" destId="{70DB8334-6432-4E19-A435-B38829BF2DA3}" srcOrd="0" destOrd="0" parTransId="{C705A144-81A6-4191-9924-5422F4EDF0EB}" sibTransId="{F2C4D839-6C73-47CE-BBF3-9AFC55C40EF2}"/>
    <dgm:cxn modelId="{81278B5E-D8F0-47E1-82DB-C24A269CCBDB}" type="presOf" srcId="{07528936-F850-4585-B336-1D4B968FA505}" destId="{6ACE7006-7380-4B93-9756-70F97CAB6DD0}" srcOrd="0" destOrd="0" presId="urn:microsoft.com/office/officeart/2005/8/layout/hierarchy3"/>
    <dgm:cxn modelId="{08E41A26-DA16-4718-91C9-3D784E350467}" srcId="{5A8F8DE0-F8F6-43F8-8B71-AC6DFC260640}" destId="{758B0BA1-E767-43B1-8853-D79839E82109}" srcOrd="0" destOrd="0" parTransId="{07528936-F850-4585-B336-1D4B968FA505}" sibTransId="{0181E050-3978-4557-AE64-6B5218529C70}"/>
    <dgm:cxn modelId="{10FB1C68-B3A7-4761-A213-6F84B1D5B016}" type="presOf" srcId="{39BD60B6-4401-4F31-A0DD-E97F4A6209C4}" destId="{FACB0B96-E035-4460-BB2A-95254D66F36B}" srcOrd="0" destOrd="0" presId="urn:microsoft.com/office/officeart/2005/8/layout/hierarchy3"/>
    <dgm:cxn modelId="{D969292E-D6FE-412E-9523-2E68D3A1233B}" type="presOf" srcId="{5A8F8DE0-F8F6-43F8-8B71-AC6DFC260640}" destId="{7ECD6BA0-B4BB-4256-92AC-6AE30673AA21}" srcOrd="0" destOrd="0" presId="urn:microsoft.com/office/officeart/2005/8/layout/hierarchy3"/>
    <dgm:cxn modelId="{2D65F6AD-EA64-4747-AC5B-3D1619F09D4A}" type="presOf" srcId="{FC3D0755-52E7-4938-91EE-3784096609EA}" destId="{8C374563-9313-468F-9C45-86C019ADE3E7}" srcOrd="0" destOrd="0" presId="urn:microsoft.com/office/officeart/2005/8/layout/hierarchy3"/>
    <dgm:cxn modelId="{B63D1CE1-FAF0-4C8F-9A4C-D35DBA90DB82}" srcId="{39A311D7-1AFC-441C-8903-879BA19F46A1}" destId="{8783995C-566D-4A4E-9F67-4052146D42B8}" srcOrd="1" destOrd="0" parTransId="{BBF0D608-1E42-47E6-8CFA-C591C3E9B680}" sibTransId="{0C94EB30-FB16-4458-BEC7-7B553212E904}"/>
    <dgm:cxn modelId="{76E48117-A4A9-4106-80B5-A27F3995C931}" srcId="{5A8F8DE0-F8F6-43F8-8B71-AC6DFC260640}" destId="{39BD60B6-4401-4F31-A0DD-E97F4A6209C4}" srcOrd="1" destOrd="0" parTransId="{5C8B49CB-73FA-493B-BD2C-ED71CA51DDB3}" sibTransId="{E7581A44-8EE8-48D7-B382-095D9AC121EE}"/>
    <dgm:cxn modelId="{4C2D2BCC-34DD-433E-AD79-59696E24433C}" type="presOf" srcId="{5C8B49CB-73FA-493B-BD2C-ED71CA51DDB3}" destId="{392F6CE0-E9D6-4130-BEF7-D78EAB12936A}" srcOrd="0" destOrd="0" presId="urn:microsoft.com/office/officeart/2005/8/layout/hierarchy3"/>
    <dgm:cxn modelId="{D344AB1E-19AF-4EF0-882F-33DBF9B83B28}" type="presOf" srcId="{8783995C-566D-4A4E-9F67-4052146D42B8}" destId="{FB185A19-E549-4621-BDE3-636B4933BBDD}" srcOrd="0" destOrd="0" presId="urn:microsoft.com/office/officeart/2005/8/layout/hierarchy3"/>
    <dgm:cxn modelId="{EAD6B9DD-D5FE-4713-A63D-297E53F5763E}" type="presOf" srcId="{BBF0D608-1E42-47E6-8CFA-C591C3E9B680}" destId="{4E1FC81F-D814-4469-9F2D-77F6C614A397}" srcOrd="0" destOrd="0" presId="urn:microsoft.com/office/officeart/2005/8/layout/hierarchy3"/>
    <dgm:cxn modelId="{52556682-B23B-449F-AF34-9B2F63E91EDF}" type="presOf" srcId="{39A311D7-1AFC-441C-8903-879BA19F46A1}" destId="{13EB5325-2876-4A61-B92F-7EA2A8937175}" srcOrd="1" destOrd="0" presId="urn:microsoft.com/office/officeart/2005/8/layout/hierarchy3"/>
    <dgm:cxn modelId="{A012B9F2-F70F-4A8E-A1F6-1AA56CA3CD30}" type="presOf" srcId="{5A8F8DE0-F8F6-43F8-8B71-AC6DFC260640}" destId="{055070DE-EF7A-4015-9A92-8FF4BB45BD8B}" srcOrd="1" destOrd="0" presId="urn:microsoft.com/office/officeart/2005/8/layout/hierarchy3"/>
    <dgm:cxn modelId="{84CC92BA-C9E0-48CD-AE9F-6D8A3810140B}" srcId="{FC3D0755-52E7-4938-91EE-3784096609EA}" destId="{5A8F8DE0-F8F6-43F8-8B71-AC6DFC260640}" srcOrd="1" destOrd="0" parTransId="{F034A496-E7F6-4A2E-8EFE-EF5E23BC5C63}" sibTransId="{2A3FBF56-51F1-40F7-B732-EBD9F3FA6062}"/>
    <dgm:cxn modelId="{E1D222FB-5C98-4B89-8180-7ED7126BD1DD}" type="presParOf" srcId="{8C374563-9313-468F-9C45-86C019ADE3E7}" destId="{D6FC944E-CA6C-4EEB-BF3D-354EFF010E50}" srcOrd="0" destOrd="0" presId="urn:microsoft.com/office/officeart/2005/8/layout/hierarchy3"/>
    <dgm:cxn modelId="{E6D2E5B3-19AD-41A8-A23E-2693B1EC2CCB}" type="presParOf" srcId="{D6FC944E-CA6C-4EEB-BF3D-354EFF010E50}" destId="{FD39F5A8-274E-48AE-8311-381429435F73}" srcOrd="0" destOrd="0" presId="urn:microsoft.com/office/officeart/2005/8/layout/hierarchy3"/>
    <dgm:cxn modelId="{DAAAE06E-1C5F-46E1-8842-E1E04E67FC12}" type="presParOf" srcId="{FD39F5A8-274E-48AE-8311-381429435F73}" destId="{86A1B11D-DB93-44C1-A7F9-D4E8511F37E0}" srcOrd="0" destOrd="0" presId="urn:microsoft.com/office/officeart/2005/8/layout/hierarchy3"/>
    <dgm:cxn modelId="{8E07406F-E9E9-4885-AFFA-5A06E567FD0B}" type="presParOf" srcId="{FD39F5A8-274E-48AE-8311-381429435F73}" destId="{13EB5325-2876-4A61-B92F-7EA2A8937175}" srcOrd="1" destOrd="0" presId="urn:microsoft.com/office/officeart/2005/8/layout/hierarchy3"/>
    <dgm:cxn modelId="{8140B67D-A039-4F94-8C11-64B07A3B458C}" type="presParOf" srcId="{D6FC944E-CA6C-4EEB-BF3D-354EFF010E50}" destId="{285E9278-7F58-45A1-B66C-51B01E95B61C}" srcOrd="1" destOrd="0" presId="urn:microsoft.com/office/officeart/2005/8/layout/hierarchy3"/>
    <dgm:cxn modelId="{78DA9AB4-30F9-4B36-BD33-9BEE3EC05ED4}" type="presParOf" srcId="{285E9278-7F58-45A1-B66C-51B01E95B61C}" destId="{1FD4B68C-5DEA-4499-8547-5781CAE05565}" srcOrd="0" destOrd="0" presId="urn:microsoft.com/office/officeart/2005/8/layout/hierarchy3"/>
    <dgm:cxn modelId="{8941657A-A077-47F6-ACD0-BF37283804D8}" type="presParOf" srcId="{285E9278-7F58-45A1-B66C-51B01E95B61C}" destId="{B0A04395-F3C6-4025-8861-94F87AED2F1A}" srcOrd="1" destOrd="0" presId="urn:microsoft.com/office/officeart/2005/8/layout/hierarchy3"/>
    <dgm:cxn modelId="{780FFB92-FF35-4BA9-9496-4D57DF1BC32E}" type="presParOf" srcId="{285E9278-7F58-45A1-B66C-51B01E95B61C}" destId="{4E1FC81F-D814-4469-9F2D-77F6C614A397}" srcOrd="2" destOrd="0" presId="urn:microsoft.com/office/officeart/2005/8/layout/hierarchy3"/>
    <dgm:cxn modelId="{EE70377E-1E7B-4643-A25D-A091EBD18DAD}" type="presParOf" srcId="{285E9278-7F58-45A1-B66C-51B01E95B61C}" destId="{FB185A19-E549-4621-BDE3-636B4933BBDD}" srcOrd="3" destOrd="0" presId="urn:microsoft.com/office/officeart/2005/8/layout/hierarchy3"/>
    <dgm:cxn modelId="{309F72CF-4A06-4EE3-BE4C-BAA345FB3E5F}" type="presParOf" srcId="{8C374563-9313-468F-9C45-86C019ADE3E7}" destId="{CD42477B-A3EF-4FED-9E6C-D177F54A284B}" srcOrd="1" destOrd="0" presId="urn:microsoft.com/office/officeart/2005/8/layout/hierarchy3"/>
    <dgm:cxn modelId="{2235D4F9-E4E7-4F39-8E70-D5F126AA4B58}" type="presParOf" srcId="{CD42477B-A3EF-4FED-9E6C-D177F54A284B}" destId="{DE1787D6-7C45-4A9C-BD3C-F2CC86EB82C6}" srcOrd="0" destOrd="0" presId="urn:microsoft.com/office/officeart/2005/8/layout/hierarchy3"/>
    <dgm:cxn modelId="{B5EE8EFF-1AD1-4613-92D9-E6296A318B47}" type="presParOf" srcId="{DE1787D6-7C45-4A9C-BD3C-F2CC86EB82C6}" destId="{7ECD6BA0-B4BB-4256-92AC-6AE30673AA21}" srcOrd="0" destOrd="0" presId="urn:microsoft.com/office/officeart/2005/8/layout/hierarchy3"/>
    <dgm:cxn modelId="{E0D31D54-8C60-4294-8CD8-8F80E4841C78}" type="presParOf" srcId="{DE1787D6-7C45-4A9C-BD3C-F2CC86EB82C6}" destId="{055070DE-EF7A-4015-9A92-8FF4BB45BD8B}" srcOrd="1" destOrd="0" presId="urn:microsoft.com/office/officeart/2005/8/layout/hierarchy3"/>
    <dgm:cxn modelId="{40C30276-FB33-4479-804B-A88026418001}" type="presParOf" srcId="{CD42477B-A3EF-4FED-9E6C-D177F54A284B}" destId="{7648C380-244F-4FC3-BECD-CBAD4A00BAE0}" srcOrd="1" destOrd="0" presId="urn:microsoft.com/office/officeart/2005/8/layout/hierarchy3"/>
    <dgm:cxn modelId="{B14730F8-46A5-4AB5-8929-D91BD6DE0F82}" type="presParOf" srcId="{7648C380-244F-4FC3-BECD-CBAD4A00BAE0}" destId="{6ACE7006-7380-4B93-9756-70F97CAB6DD0}" srcOrd="0" destOrd="0" presId="urn:microsoft.com/office/officeart/2005/8/layout/hierarchy3"/>
    <dgm:cxn modelId="{7D4427B5-AD2C-4371-B8D4-9B570230452F}" type="presParOf" srcId="{7648C380-244F-4FC3-BECD-CBAD4A00BAE0}" destId="{8F950D59-68F6-4D9E-A2B2-FEA4BFA00E56}" srcOrd="1" destOrd="0" presId="urn:microsoft.com/office/officeart/2005/8/layout/hierarchy3"/>
    <dgm:cxn modelId="{438DBD6D-4861-4D9C-8D78-51588B0B773F}" type="presParOf" srcId="{7648C380-244F-4FC3-BECD-CBAD4A00BAE0}" destId="{392F6CE0-E9D6-4130-BEF7-D78EAB12936A}" srcOrd="2" destOrd="0" presId="urn:microsoft.com/office/officeart/2005/8/layout/hierarchy3"/>
    <dgm:cxn modelId="{C9D3D157-BA92-4A38-A277-13D926F924B2}" type="presParOf" srcId="{7648C380-244F-4FC3-BECD-CBAD4A00BAE0}" destId="{FACB0B96-E035-4460-BB2A-95254D66F36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D6AA5A-B9C2-49DC-BB53-32240F0649C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268B0FD4-1609-4F49-A4BB-395268FE24E5}">
      <dgm:prSet phldrT="[Texto]"/>
      <dgm:spPr/>
      <dgm:t>
        <a:bodyPr/>
        <a:lstStyle/>
        <a:p>
          <a:r>
            <a:rPr lang="es-EC" smtClean="0">
              <a:latin typeface="+mj-lt"/>
            </a:rPr>
            <a:t>La valoración económica de los servicios ambientales permite obtener un valor monetario del beneficios generados por las áreas naturales. </a:t>
          </a:r>
          <a:endParaRPr lang="es-EC"/>
        </a:p>
      </dgm:t>
    </dgm:pt>
    <dgm:pt modelId="{7DB7E2CF-F85F-405D-8FD6-5061523CC9F3}" type="parTrans" cxnId="{8201A077-0873-4B92-AC31-2FAF29DD5C27}">
      <dgm:prSet/>
      <dgm:spPr/>
      <dgm:t>
        <a:bodyPr/>
        <a:lstStyle/>
        <a:p>
          <a:endParaRPr lang="es-EC"/>
        </a:p>
      </dgm:t>
    </dgm:pt>
    <dgm:pt modelId="{877D8C46-4624-40B2-A776-35CE6163AD53}" type="sibTrans" cxnId="{8201A077-0873-4B92-AC31-2FAF29DD5C27}">
      <dgm:prSet/>
      <dgm:spPr/>
      <dgm:t>
        <a:bodyPr/>
        <a:lstStyle/>
        <a:p>
          <a:endParaRPr lang="es-EC"/>
        </a:p>
      </dgm:t>
    </dgm:pt>
    <dgm:pt modelId="{A8BF2BEA-F5F5-49EF-B918-A2B9D742339F}">
      <dgm:prSet/>
      <dgm:spPr/>
      <dgm:t>
        <a:bodyPr/>
        <a:lstStyle/>
        <a:p>
          <a:r>
            <a:rPr lang="es-EC" smtClean="0">
              <a:latin typeface="+mj-lt"/>
            </a:rPr>
            <a:t>Los tipos de cobertura vegetal identificados en el parque Perla son: Bosque secundario de tierra firme, Bosque secundario inundable, Bosque secundario de zona pantanosa y Bosque secundario fragmentado.</a:t>
          </a:r>
          <a:endParaRPr lang="es-EC" dirty="0" smtClean="0">
            <a:latin typeface="+mj-lt"/>
          </a:endParaRPr>
        </a:p>
      </dgm:t>
    </dgm:pt>
    <dgm:pt modelId="{0F7A783A-B75F-457D-84A4-4283AA7D31CE}" type="parTrans" cxnId="{106164D2-B363-4A65-A3B1-1903BC78F7FD}">
      <dgm:prSet/>
      <dgm:spPr/>
      <dgm:t>
        <a:bodyPr/>
        <a:lstStyle/>
        <a:p>
          <a:endParaRPr lang="es-EC"/>
        </a:p>
      </dgm:t>
    </dgm:pt>
    <dgm:pt modelId="{B03DF95A-3A5C-40FE-BB81-21CC83F10DDC}" type="sibTrans" cxnId="{106164D2-B363-4A65-A3B1-1903BC78F7FD}">
      <dgm:prSet/>
      <dgm:spPr/>
      <dgm:t>
        <a:bodyPr/>
        <a:lstStyle/>
        <a:p>
          <a:endParaRPr lang="es-EC"/>
        </a:p>
      </dgm:t>
    </dgm:pt>
    <dgm:pt modelId="{189E00B3-EEF2-48B3-B648-B6EAA7B45620}">
      <dgm:prSet/>
      <dgm:spPr/>
      <dgm:t>
        <a:bodyPr/>
        <a:lstStyle/>
        <a:p>
          <a:r>
            <a:rPr lang="es-EC" smtClean="0">
              <a:latin typeface="+mj-lt"/>
            </a:rPr>
            <a:t>El número de toneladas de dióxido de carbono obtenidas mediante la estimación de la  biomasa arbórea del parque Perla fueron 61.006,74 ton.</a:t>
          </a:r>
          <a:endParaRPr lang="es-EC" dirty="0">
            <a:latin typeface="+mj-lt"/>
          </a:endParaRPr>
        </a:p>
      </dgm:t>
    </dgm:pt>
    <dgm:pt modelId="{E6CDCDDA-BC28-44EF-8E1F-33731E64AF42}" type="parTrans" cxnId="{260B643D-6256-4C4F-A767-497DF518967A}">
      <dgm:prSet/>
      <dgm:spPr/>
      <dgm:t>
        <a:bodyPr/>
        <a:lstStyle/>
        <a:p>
          <a:endParaRPr lang="es-EC"/>
        </a:p>
      </dgm:t>
    </dgm:pt>
    <dgm:pt modelId="{C34D58B9-16A9-480A-BCB6-EDEF4B421A06}" type="sibTrans" cxnId="{260B643D-6256-4C4F-A767-497DF518967A}">
      <dgm:prSet/>
      <dgm:spPr/>
      <dgm:t>
        <a:bodyPr/>
        <a:lstStyle/>
        <a:p>
          <a:endParaRPr lang="es-EC"/>
        </a:p>
      </dgm:t>
    </dgm:pt>
    <dgm:pt modelId="{DC3B53E1-2639-4554-B3DE-62123E1098CE}">
      <dgm:prSet/>
      <dgm:spPr/>
      <dgm:t>
        <a:bodyPr/>
        <a:lstStyle/>
        <a:p>
          <a:r>
            <a:rPr lang="es-EC" smtClean="0">
              <a:latin typeface="+mj-lt"/>
            </a:rPr>
            <a:t>El valor económico del servicio ambiental de almacenamiento de carbono del parque Perla mediante la utilización de índices de vegetación es de $ 213.523,57.</a:t>
          </a:r>
          <a:endParaRPr lang="es-EC" dirty="0">
            <a:latin typeface="+mj-lt"/>
          </a:endParaRPr>
        </a:p>
      </dgm:t>
    </dgm:pt>
    <dgm:pt modelId="{E79F41D5-4EE4-402C-8EFA-A05A06EDEC40}" type="parTrans" cxnId="{074E0397-718D-4230-8B3C-26BAE79C19C7}">
      <dgm:prSet/>
      <dgm:spPr/>
      <dgm:t>
        <a:bodyPr/>
        <a:lstStyle/>
        <a:p>
          <a:endParaRPr lang="es-EC"/>
        </a:p>
      </dgm:t>
    </dgm:pt>
    <dgm:pt modelId="{97E014B8-C342-41FA-9110-0484947192EB}" type="sibTrans" cxnId="{074E0397-718D-4230-8B3C-26BAE79C19C7}">
      <dgm:prSet/>
      <dgm:spPr/>
      <dgm:t>
        <a:bodyPr/>
        <a:lstStyle/>
        <a:p>
          <a:endParaRPr lang="es-EC"/>
        </a:p>
      </dgm:t>
    </dgm:pt>
    <dgm:pt modelId="{A95ECDC3-02D6-4A86-9868-C342823864F2}">
      <dgm:prSet/>
      <dgm:spPr/>
      <dgm:t>
        <a:bodyPr/>
        <a:lstStyle/>
        <a:p>
          <a:r>
            <a:rPr lang="es-EC" smtClean="0">
              <a:latin typeface="+mj-lt"/>
            </a:rPr>
            <a:t>En el procesamiento de datos de las encuestas el modelo tiene un coeficiente R cuadrado ajustado de 0,9495 , el cual indica que el 94% del modelo explica el comportamiento de las variables incluidas en la encuesta </a:t>
          </a:r>
          <a:endParaRPr lang="es-EC" dirty="0" smtClean="0">
            <a:latin typeface="+mj-lt"/>
          </a:endParaRPr>
        </a:p>
      </dgm:t>
    </dgm:pt>
    <dgm:pt modelId="{B0F959DE-6D73-4E7B-A536-6FB105049E2A}" type="parTrans" cxnId="{A7CF3C17-C687-4752-8099-B74962AE1A4E}">
      <dgm:prSet/>
      <dgm:spPr/>
      <dgm:t>
        <a:bodyPr/>
        <a:lstStyle/>
        <a:p>
          <a:endParaRPr lang="es-EC"/>
        </a:p>
      </dgm:t>
    </dgm:pt>
    <dgm:pt modelId="{9DB92715-BC63-4FDB-B232-48FDB6D78C70}" type="sibTrans" cxnId="{A7CF3C17-C687-4752-8099-B74962AE1A4E}">
      <dgm:prSet/>
      <dgm:spPr/>
      <dgm:t>
        <a:bodyPr/>
        <a:lstStyle/>
        <a:p>
          <a:endParaRPr lang="es-EC"/>
        </a:p>
      </dgm:t>
    </dgm:pt>
    <dgm:pt modelId="{209483EC-5F35-4AAF-91E9-4054CCE6EFF9}">
      <dgm:prSet/>
      <dgm:spPr/>
      <dgm:t>
        <a:bodyPr/>
        <a:lstStyle/>
        <a:p>
          <a:r>
            <a:rPr lang="es-EC" smtClean="0">
              <a:latin typeface="+mj-lt"/>
            </a:rPr>
            <a:t>El valor económico del servicio ambiental de uso y recreación del parque Perla por medio de la aplicación del método de costo de viaje fue de $ 1 040.801,09.</a:t>
          </a:r>
          <a:endParaRPr lang="es-EC" dirty="0" smtClean="0">
            <a:latin typeface="+mj-lt"/>
          </a:endParaRPr>
        </a:p>
      </dgm:t>
    </dgm:pt>
    <dgm:pt modelId="{1458CF90-2AFB-4F25-8E7F-F883A7DC1B97}" type="parTrans" cxnId="{823FA6BA-2390-43BB-9851-E6F0746139CA}">
      <dgm:prSet/>
      <dgm:spPr/>
      <dgm:t>
        <a:bodyPr/>
        <a:lstStyle/>
        <a:p>
          <a:endParaRPr lang="es-EC"/>
        </a:p>
      </dgm:t>
    </dgm:pt>
    <dgm:pt modelId="{1D0A1C2D-21DB-4F61-B2C1-AA4940614013}" type="sibTrans" cxnId="{823FA6BA-2390-43BB-9851-E6F0746139CA}">
      <dgm:prSet/>
      <dgm:spPr/>
      <dgm:t>
        <a:bodyPr/>
        <a:lstStyle/>
        <a:p>
          <a:endParaRPr lang="es-EC"/>
        </a:p>
      </dgm:t>
    </dgm:pt>
    <dgm:pt modelId="{079FEBEB-8A17-42E0-89A5-025C885CAD52}">
      <dgm:prSet/>
      <dgm:spPr/>
      <dgm:t>
        <a:bodyPr/>
        <a:lstStyle/>
        <a:p>
          <a:r>
            <a:rPr lang="es-EC" smtClean="0">
              <a:latin typeface="+mj-lt"/>
            </a:rPr>
            <a:t>El valor económico ambiental total de los servicios ambientales de uso y recreación y de almacenamiento de carbono del parque Perla dio como resultado del valor de $ 1 254.324,66.</a:t>
          </a:r>
          <a:endParaRPr lang="es-EC" dirty="0">
            <a:latin typeface="+mj-lt"/>
          </a:endParaRPr>
        </a:p>
      </dgm:t>
    </dgm:pt>
    <dgm:pt modelId="{03520540-6564-414E-BF5A-F11DAF9B040E}" type="parTrans" cxnId="{36ACEBBF-9403-4FC7-956D-088EBF0E6548}">
      <dgm:prSet/>
      <dgm:spPr/>
      <dgm:t>
        <a:bodyPr/>
        <a:lstStyle/>
        <a:p>
          <a:endParaRPr lang="es-EC"/>
        </a:p>
      </dgm:t>
    </dgm:pt>
    <dgm:pt modelId="{0CF0D96B-885C-4BBB-9FBA-120357A9F543}" type="sibTrans" cxnId="{36ACEBBF-9403-4FC7-956D-088EBF0E6548}">
      <dgm:prSet/>
      <dgm:spPr/>
      <dgm:t>
        <a:bodyPr/>
        <a:lstStyle/>
        <a:p>
          <a:endParaRPr lang="es-EC"/>
        </a:p>
      </dgm:t>
    </dgm:pt>
    <dgm:pt modelId="{F9C3AF11-6D4C-46CF-B689-F5F3BFD7FC83}" type="pres">
      <dgm:prSet presAssocID="{F9D6AA5A-B9C2-49DC-BB53-32240F0649C1}" presName="diagram" presStyleCnt="0">
        <dgm:presLayoutVars>
          <dgm:dir/>
          <dgm:resizeHandles val="exact"/>
        </dgm:presLayoutVars>
      </dgm:prSet>
      <dgm:spPr/>
      <dgm:t>
        <a:bodyPr/>
        <a:lstStyle/>
        <a:p>
          <a:endParaRPr lang="es-EC"/>
        </a:p>
      </dgm:t>
    </dgm:pt>
    <dgm:pt modelId="{11D3E624-3D7D-4762-944D-D55D9F2A1495}" type="pres">
      <dgm:prSet presAssocID="{268B0FD4-1609-4F49-A4BB-395268FE24E5}" presName="node" presStyleLbl="node1" presStyleIdx="0" presStyleCnt="7">
        <dgm:presLayoutVars>
          <dgm:bulletEnabled val="1"/>
        </dgm:presLayoutVars>
      </dgm:prSet>
      <dgm:spPr/>
      <dgm:t>
        <a:bodyPr/>
        <a:lstStyle/>
        <a:p>
          <a:endParaRPr lang="es-EC"/>
        </a:p>
      </dgm:t>
    </dgm:pt>
    <dgm:pt modelId="{DAABC1C4-9E40-4D44-A095-7EE00880AA27}" type="pres">
      <dgm:prSet presAssocID="{877D8C46-4624-40B2-A776-35CE6163AD53}" presName="sibTrans" presStyleCnt="0"/>
      <dgm:spPr/>
    </dgm:pt>
    <dgm:pt modelId="{97171DB4-89BE-438D-9A00-E2B15E88B44D}" type="pres">
      <dgm:prSet presAssocID="{A8BF2BEA-F5F5-49EF-B918-A2B9D742339F}" presName="node" presStyleLbl="node1" presStyleIdx="1" presStyleCnt="7">
        <dgm:presLayoutVars>
          <dgm:bulletEnabled val="1"/>
        </dgm:presLayoutVars>
      </dgm:prSet>
      <dgm:spPr/>
      <dgm:t>
        <a:bodyPr/>
        <a:lstStyle/>
        <a:p>
          <a:endParaRPr lang="es-EC"/>
        </a:p>
      </dgm:t>
    </dgm:pt>
    <dgm:pt modelId="{D738C6BA-C839-46BB-9D14-CFCD7E29086C}" type="pres">
      <dgm:prSet presAssocID="{B03DF95A-3A5C-40FE-BB81-21CC83F10DDC}" presName="sibTrans" presStyleCnt="0"/>
      <dgm:spPr/>
    </dgm:pt>
    <dgm:pt modelId="{ED35391F-573D-4363-A7F8-86BA8E31177E}" type="pres">
      <dgm:prSet presAssocID="{189E00B3-EEF2-48B3-B648-B6EAA7B45620}" presName="node" presStyleLbl="node1" presStyleIdx="2" presStyleCnt="7">
        <dgm:presLayoutVars>
          <dgm:bulletEnabled val="1"/>
        </dgm:presLayoutVars>
      </dgm:prSet>
      <dgm:spPr/>
      <dgm:t>
        <a:bodyPr/>
        <a:lstStyle/>
        <a:p>
          <a:endParaRPr lang="es-EC"/>
        </a:p>
      </dgm:t>
    </dgm:pt>
    <dgm:pt modelId="{00873AB4-3B07-45F5-A323-35900A24856C}" type="pres">
      <dgm:prSet presAssocID="{C34D58B9-16A9-480A-BCB6-EDEF4B421A06}" presName="sibTrans" presStyleCnt="0"/>
      <dgm:spPr/>
    </dgm:pt>
    <dgm:pt modelId="{F3C65B16-EB5A-4028-8C05-B37BF781CB24}" type="pres">
      <dgm:prSet presAssocID="{DC3B53E1-2639-4554-B3DE-62123E1098CE}" presName="node" presStyleLbl="node1" presStyleIdx="3" presStyleCnt="7">
        <dgm:presLayoutVars>
          <dgm:bulletEnabled val="1"/>
        </dgm:presLayoutVars>
      </dgm:prSet>
      <dgm:spPr/>
      <dgm:t>
        <a:bodyPr/>
        <a:lstStyle/>
        <a:p>
          <a:endParaRPr lang="es-EC"/>
        </a:p>
      </dgm:t>
    </dgm:pt>
    <dgm:pt modelId="{F4C334E2-DDB8-45A4-8BAE-47F75F3E8BE0}" type="pres">
      <dgm:prSet presAssocID="{97E014B8-C342-41FA-9110-0484947192EB}" presName="sibTrans" presStyleCnt="0"/>
      <dgm:spPr/>
    </dgm:pt>
    <dgm:pt modelId="{7F30FB72-5AF8-43DF-AEBD-EF44CBBCF8E6}" type="pres">
      <dgm:prSet presAssocID="{A95ECDC3-02D6-4A86-9868-C342823864F2}" presName="node" presStyleLbl="node1" presStyleIdx="4" presStyleCnt="7">
        <dgm:presLayoutVars>
          <dgm:bulletEnabled val="1"/>
        </dgm:presLayoutVars>
      </dgm:prSet>
      <dgm:spPr/>
      <dgm:t>
        <a:bodyPr/>
        <a:lstStyle/>
        <a:p>
          <a:endParaRPr lang="es-EC"/>
        </a:p>
      </dgm:t>
    </dgm:pt>
    <dgm:pt modelId="{B0033ECF-A71D-44C3-9675-6107870D4991}" type="pres">
      <dgm:prSet presAssocID="{9DB92715-BC63-4FDB-B232-48FDB6D78C70}" presName="sibTrans" presStyleCnt="0"/>
      <dgm:spPr/>
    </dgm:pt>
    <dgm:pt modelId="{FAE99E74-2B0F-46D5-A190-EEA253E1D4C3}" type="pres">
      <dgm:prSet presAssocID="{209483EC-5F35-4AAF-91E9-4054CCE6EFF9}" presName="node" presStyleLbl="node1" presStyleIdx="5" presStyleCnt="7">
        <dgm:presLayoutVars>
          <dgm:bulletEnabled val="1"/>
        </dgm:presLayoutVars>
      </dgm:prSet>
      <dgm:spPr/>
      <dgm:t>
        <a:bodyPr/>
        <a:lstStyle/>
        <a:p>
          <a:endParaRPr lang="es-EC"/>
        </a:p>
      </dgm:t>
    </dgm:pt>
    <dgm:pt modelId="{1D446055-3C7E-4F24-A4D7-B281006D8B9F}" type="pres">
      <dgm:prSet presAssocID="{1D0A1C2D-21DB-4F61-B2C1-AA4940614013}" presName="sibTrans" presStyleCnt="0"/>
      <dgm:spPr/>
    </dgm:pt>
    <dgm:pt modelId="{ED9BF903-519B-4D53-823D-ED386BEACF0E}" type="pres">
      <dgm:prSet presAssocID="{079FEBEB-8A17-42E0-89A5-025C885CAD52}" presName="node" presStyleLbl="node1" presStyleIdx="6" presStyleCnt="7">
        <dgm:presLayoutVars>
          <dgm:bulletEnabled val="1"/>
        </dgm:presLayoutVars>
      </dgm:prSet>
      <dgm:spPr/>
      <dgm:t>
        <a:bodyPr/>
        <a:lstStyle/>
        <a:p>
          <a:endParaRPr lang="es-EC"/>
        </a:p>
      </dgm:t>
    </dgm:pt>
  </dgm:ptLst>
  <dgm:cxnLst>
    <dgm:cxn modelId="{0A300B0A-AFC3-4EB5-A200-FDD613FCE67D}" type="presOf" srcId="{DC3B53E1-2639-4554-B3DE-62123E1098CE}" destId="{F3C65B16-EB5A-4028-8C05-B37BF781CB24}" srcOrd="0" destOrd="0" presId="urn:microsoft.com/office/officeart/2005/8/layout/default"/>
    <dgm:cxn modelId="{106164D2-B363-4A65-A3B1-1903BC78F7FD}" srcId="{F9D6AA5A-B9C2-49DC-BB53-32240F0649C1}" destId="{A8BF2BEA-F5F5-49EF-B918-A2B9D742339F}" srcOrd="1" destOrd="0" parTransId="{0F7A783A-B75F-457D-84A4-4283AA7D31CE}" sibTransId="{B03DF95A-3A5C-40FE-BB81-21CC83F10DDC}"/>
    <dgm:cxn modelId="{074E0397-718D-4230-8B3C-26BAE79C19C7}" srcId="{F9D6AA5A-B9C2-49DC-BB53-32240F0649C1}" destId="{DC3B53E1-2639-4554-B3DE-62123E1098CE}" srcOrd="3" destOrd="0" parTransId="{E79F41D5-4EE4-402C-8EFA-A05A06EDEC40}" sibTransId="{97E014B8-C342-41FA-9110-0484947192EB}"/>
    <dgm:cxn modelId="{F30A6ED8-01CC-4394-8465-1BACEB303FA9}" type="presOf" srcId="{079FEBEB-8A17-42E0-89A5-025C885CAD52}" destId="{ED9BF903-519B-4D53-823D-ED386BEACF0E}" srcOrd="0" destOrd="0" presId="urn:microsoft.com/office/officeart/2005/8/layout/default"/>
    <dgm:cxn modelId="{260B643D-6256-4C4F-A767-497DF518967A}" srcId="{F9D6AA5A-B9C2-49DC-BB53-32240F0649C1}" destId="{189E00B3-EEF2-48B3-B648-B6EAA7B45620}" srcOrd="2" destOrd="0" parTransId="{E6CDCDDA-BC28-44EF-8E1F-33731E64AF42}" sibTransId="{C34D58B9-16A9-480A-BCB6-EDEF4B421A06}"/>
    <dgm:cxn modelId="{D43E33AB-6A3B-4FB0-8F73-31A80DCE0A59}" type="presOf" srcId="{268B0FD4-1609-4F49-A4BB-395268FE24E5}" destId="{11D3E624-3D7D-4762-944D-D55D9F2A1495}" srcOrd="0" destOrd="0" presId="urn:microsoft.com/office/officeart/2005/8/layout/default"/>
    <dgm:cxn modelId="{8201A077-0873-4B92-AC31-2FAF29DD5C27}" srcId="{F9D6AA5A-B9C2-49DC-BB53-32240F0649C1}" destId="{268B0FD4-1609-4F49-A4BB-395268FE24E5}" srcOrd="0" destOrd="0" parTransId="{7DB7E2CF-F85F-405D-8FD6-5061523CC9F3}" sibTransId="{877D8C46-4624-40B2-A776-35CE6163AD53}"/>
    <dgm:cxn modelId="{823FA6BA-2390-43BB-9851-E6F0746139CA}" srcId="{F9D6AA5A-B9C2-49DC-BB53-32240F0649C1}" destId="{209483EC-5F35-4AAF-91E9-4054CCE6EFF9}" srcOrd="5" destOrd="0" parTransId="{1458CF90-2AFB-4F25-8E7F-F883A7DC1B97}" sibTransId="{1D0A1C2D-21DB-4F61-B2C1-AA4940614013}"/>
    <dgm:cxn modelId="{94CBE213-21C4-4181-8D0C-CEF747D89F6A}" type="presOf" srcId="{A8BF2BEA-F5F5-49EF-B918-A2B9D742339F}" destId="{97171DB4-89BE-438D-9A00-E2B15E88B44D}" srcOrd="0" destOrd="0" presId="urn:microsoft.com/office/officeart/2005/8/layout/default"/>
    <dgm:cxn modelId="{A7CF3C17-C687-4752-8099-B74962AE1A4E}" srcId="{F9D6AA5A-B9C2-49DC-BB53-32240F0649C1}" destId="{A95ECDC3-02D6-4A86-9868-C342823864F2}" srcOrd="4" destOrd="0" parTransId="{B0F959DE-6D73-4E7B-A536-6FB105049E2A}" sibTransId="{9DB92715-BC63-4FDB-B232-48FDB6D78C70}"/>
    <dgm:cxn modelId="{BFAF40A8-0346-4D6D-9F9B-683E7F34419F}" type="presOf" srcId="{189E00B3-EEF2-48B3-B648-B6EAA7B45620}" destId="{ED35391F-573D-4363-A7F8-86BA8E31177E}" srcOrd="0" destOrd="0" presId="urn:microsoft.com/office/officeart/2005/8/layout/default"/>
    <dgm:cxn modelId="{AA2B1F58-0D5E-40B4-85C8-5DF76D9D59F3}" type="presOf" srcId="{F9D6AA5A-B9C2-49DC-BB53-32240F0649C1}" destId="{F9C3AF11-6D4C-46CF-B689-F5F3BFD7FC83}" srcOrd="0" destOrd="0" presId="urn:microsoft.com/office/officeart/2005/8/layout/default"/>
    <dgm:cxn modelId="{CFA42096-1C02-4FD6-9A8A-F32B25522492}" type="presOf" srcId="{209483EC-5F35-4AAF-91E9-4054CCE6EFF9}" destId="{FAE99E74-2B0F-46D5-A190-EEA253E1D4C3}" srcOrd="0" destOrd="0" presId="urn:microsoft.com/office/officeart/2005/8/layout/default"/>
    <dgm:cxn modelId="{36ACEBBF-9403-4FC7-956D-088EBF0E6548}" srcId="{F9D6AA5A-B9C2-49DC-BB53-32240F0649C1}" destId="{079FEBEB-8A17-42E0-89A5-025C885CAD52}" srcOrd="6" destOrd="0" parTransId="{03520540-6564-414E-BF5A-F11DAF9B040E}" sibTransId="{0CF0D96B-885C-4BBB-9FBA-120357A9F543}"/>
    <dgm:cxn modelId="{4A89B9FA-BB89-4438-8C9F-859698FD015D}" type="presOf" srcId="{A95ECDC3-02D6-4A86-9868-C342823864F2}" destId="{7F30FB72-5AF8-43DF-AEBD-EF44CBBCF8E6}" srcOrd="0" destOrd="0" presId="urn:microsoft.com/office/officeart/2005/8/layout/default"/>
    <dgm:cxn modelId="{C7E4A0A7-1F66-46DD-AFE9-BBCF987A25BD}" type="presParOf" srcId="{F9C3AF11-6D4C-46CF-B689-F5F3BFD7FC83}" destId="{11D3E624-3D7D-4762-944D-D55D9F2A1495}" srcOrd="0" destOrd="0" presId="urn:microsoft.com/office/officeart/2005/8/layout/default"/>
    <dgm:cxn modelId="{84A3D973-9101-4A13-A141-DF4E5D1D12C2}" type="presParOf" srcId="{F9C3AF11-6D4C-46CF-B689-F5F3BFD7FC83}" destId="{DAABC1C4-9E40-4D44-A095-7EE00880AA27}" srcOrd="1" destOrd="0" presId="urn:microsoft.com/office/officeart/2005/8/layout/default"/>
    <dgm:cxn modelId="{904CB285-FDFF-4D37-A8A2-8F5275BC11F3}" type="presParOf" srcId="{F9C3AF11-6D4C-46CF-B689-F5F3BFD7FC83}" destId="{97171DB4-89BE-438D-9A00-E2B15E88B44D}" srcOrd="2" destOrd="0" presId="urn:microsoft.com/office/officeart/2005/8/layout/default"/>
    <dgm:cxn modelId="{06B16DB1-EB96-4EB4-BFDD-C5B3D536CE34}" type="presParOf" srcId="{F9C3AF11-6D4C-46CF-B689-F5F3BFD7FC83}" destId="{D738C6BA-C839-46BB-9D14-CFCD7E29086C}" srcOrd="3" destOrd="0" presId="urn:microsoft.com/office/officeart/2005/8/layout/default"/>
    <dgm:cxn modelId="{29DADEAA-44E1-42CC-811A-C8A6C3FE46DE}" type="presParOf" srcId="{F9C3AF11-6D4C-46CF-B689-F5F3BFD7FC83}" destId="{ED35391F-573D-4363-A7F8-86BA8E31177E}" srcOrd="4" destOrd="0" presId="urn:microsoft.com/office/officeart/2005/8/layout/default"/>
    <dgm:cxn modelId="{5CED030E-946D-4D1A-9BB3-263F84E68B49}" type="presParOf" srcId="{F9C3AF11-6D4C-46CF-B689-F5F3BFD7FC83}" destId="{00873AB4-3B07-45F5-A323-35900A24856C}" srcOrd="5" destOrd="0" presId="urn:microsoft.com/office/officeart/2005/8/layout/default"/>
    <dgm:cxn modelId="{241A842D-FC93-4C9C-AC54-17EC36EAD38D}" type="presParOf" srcId="{F9C3AF11-6D4C-46CF-B689-F5F3BFD7FC83}" destId="{F3C65B16-EB5A-4028-8C05-B37BF781CB24}" srcOrd="6" destOrd="0" presId="urn:microsoft.com/office/officeart/2005/8/layout/default"/>
    <dgm:cxn modelId="{764D2640-8CBF-41FD-9DFA-FFCFAB9F8282}" type="presParOf" srcId="{F9C3AF11-6D4C-46CF-B689-F5F3BFD7FC83}" destId="{F4C334E2-DDB8-45A4-8BAE-47F75F3E8BE0}" srcOrd="7" destOrd="0" presId="urn:microsoft.com/office/officeart/2005/8/layout/default"/>
    <dgm:cxn modelId="{EDAA5234-B6AA-4D00-8E6B-7835701431B2}" type="presParOf" srcId="{F9C3AF11-6D4C-46CF-B689-F5F3BFD7FC83}" destId="{7F30FB72-5AF8-43DF-AEBD-EF44CBBCF8E6}" srcOrd="8" destOrd="0" presId="urn:microsoft.com/office/officeart/2005/8/layout/default"/>
    <dgm:cxn modelId="{6F9D8B28-2868-42C9-A58B-05E5995737D4}" type="presParOf" srcId="{F9C3AF11-6D4C-46CF-B689-F5F3BFD7FC83}" destId="{B0033ECF-A71D-44C3-9675-6107870D4991}" srcOrd="9" destOrd="0" presId="urn:microsoft.com/office/officeart/2005/8/layout/default"/>
    <dgm:cxn modelId="{6A93BC5D-8496-4D9F-AE0C-C7FD5B930C19}" type="presParOf" srcId="{F9C3AF11-6D4C-46CF-B689-F5F3BFD7FC83}" destId="{FAE99E74-2B0F-46D5-A190-EEA253E1D4C3}" srcOrd="10" destOrd="0" presId="urn:microsoft.com/office/officeart/2005/8/layout/default"/>
    <dgm:cxn modelId="{3F953687-44AA-49F0-A490-6D08DE9788DD}" type="presParOf" srcId="{F9C3AF11-6D4C-46CF-B689-F5F3BFD7FC83}" destId="{1D446055-3C7E-4F24-A4D7-B281006D8B9F}" srcOrd="11" destOrd="0" presId="urn:microsoft.com/office/officeart/2005/8/layout/default"/>
    <dgm:cxn modelId="{57C408B6-DAA2-4D66-AD78-B72C93BA90AC}" type="presParOf" srcId="{F9C3AF11-6D4C-46CF-B689-F5F3BFD7FC83}" destId="{ED9BF903-519B-4D53-823D-ED386BEACF0E}"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A29151-AE08-4164-969A-C716A1FEA33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C6447E69-5296-477E-9433-F61C0C014028}">
      <dgm:prSet/>
      <dgm:spPr/>
      <dgm:t>
        <a:bodyPr/>
        <a:lstStyle/>
        <a:p>
          <a:r>
            <a:rPr lang="es-EC" dirty="0" smtClean="0">
              <a:solidFill>
                <a:schemeClr val="bg1"/>
              </a:solidFill>
              <a:latin typeface="+mj-lt"/>
            </a:rPr>
            <a:t>Se recomienda realizar las encuestas de forma unipersonal y solo al jefe de familia, es decir a la persona encargada del grupo que visita el parque ya que es la persona que conoce los gastos que se han realizado en el viaje hacia el área de recreación.</a:t>
          </a:r>
          <a:endParaRPr lang="es-EC" dirty="0">
            <a:solidFill>
              <a:schemeClr val="bg1"/>
            </a:solidFill>
            <a:latin typeface="+mj-lt"/>
          </a:endParaRPr>
        </a:p>
      </dgm:t>
    </dgm:pt>
    <dgm:pt modelId="{D777565B-EC03-43CA-B31B-7A704AAE4EC8}" type="parTrans" cxnId="{9CEE1CB0-F832-4AC0-9908-DC28E2351731}">
      <dgm:prSet/>
      <dgm:spPr/>
      <dgm:t>
        <a:bodyPr/>
        <a:lstStyle/>
        <a:p>
          <a:endParaRPr lang="es-EC">
            <a:solidFill>
              <a:schemeClr val="bg1"/>
            </a:solidFill>
          </a:endParaRPr>
        </a:p>
      </dgm:t>
    </dgm:pt>
    <dgm:pt modelId="{C57403DD-3ECA-417F-BABC-A44163CBFAE2}" type="sibTrans" cxnId="{9CEE1CB0-F832-4AC0-9908-DC28E2351731}">
      <dgm:prSet/>
      <dgm:spPr/>
      <dgm:t>
        <a:bodyPr/>
        <a:lstStyle/>
        <a:p>
          <a:endParaRPr lang="es-EC">
            <a:solidFill>
              <a:schemeClr val="bg1"/>
            </a:solidFill>
          </a:endParaRPr>
        </a:p>
      </dgm:t>
    </dgm:pt>
    <dgm:pt modelId="{3DD4B7F8-EB2D-4847-AE33-B6B9C45C98C3}">
      <dgm:prSet/>
      <dgm:spPr/>
      <dgm:t>
        <a:bodyPr/>
        <a:lstStyle/>
        <a:p>
          <a:r>
            <a:rPr lang="es-EC" smtClean="0">
              <a:solidFill>
                <a:schemeClr val="bg1"/>
              </a:solidFill>
              <a:latin typeface="+mj-lt"/>
            </a:rPr>
            <a:t>Es importante realizar con anterioridad encuestas piloto en la zona que se va a realizar la investigación para cerciorarse de que las preguntas están bien redactadas y sean de fácil entendimiento para las personas que van a ser encuestadas.</a:t>
          </a:r>
          <a:endParaRPr lang="es-EC" dirty="0">
            <a:solidFill>
              <a:schemeClr val="bg1"/>
            </a:solidFill>
            <a:latin typeface="+mj-lt"/>
          </a:endParaRPr>
        </a:p>
      </dgm:t>
    </dgm:pt>
    <dgm:pt modelId="{2C28F6BE-D380-4C9B-AF66-EFBFB410A8A1}" type="parTrans" cxnId="{21C7EDEF-DF89-41E5-80C3-3E3AF0A8D078}">
      <dgm:prSet/>
      <dgm:spPr/>
      <dgm:t>
        <a:bodyPr/>
        <a:lstStyle/>
        <a:p>
          <a:endParaRPr lang="es-EC">
            <a:solidFill>
              <a:schemeClr val="bg1"/>
            </a:solidFill>
          </a:endParaRPr>
        </a:p>
      </dgm:t>
    </dgm:pt>
    <dgm:pt modelId="{F5F906AA-690C-4F80-8FCF-0289922B9987}" type="sibTrans" cxnId="{21C7EDEF-DF89-41E5-80C3-3E3AF0A8D078}">
      <dgm:prSet/>
      <dgm:spPr/>
      <dgm:t>
        <a:bodyPr/>
        <a:lstStyle/>
        <a:p>
          <a:endParaRPr lang="es-EC">
            <a:solidFill>
              <a:schemeClr val="bg1"/>
            </a:solidFill>
          </a:endParaRPr>
        </a:p>
      </dgm:t>
    </dgm:pt>
    <dgm:pt modelId="{68C0630D-EA06-4F71-9795-01B728798531}">
      <dgm:prSet/>
      <dgm:spPr/>
      <dgm:t>
        <a:bodyPr/>
        <a:lstStyle/>
        <a:p>
          <a:r>
            <a:rPr lang="es-EC" dirty="0" smtClean="0">
              <a:solidFill>
                <a:schemeClr val="bg1"/>
              </a:solidFill>
              <a:latin typeface="+mj-lt"/>
            </a:rPr>
            <a:t>Para la aplicación de las ecuaciones alométricas se recomienda aplicarlas en árboles que tengan diámetros dentro del rango de 5cm a 156 cm de diámetro normal (DAP), ya que la ecuación fue modelada solo para arboles con medidas dentro de dicho rango.</a:t>
          </a:r>
          <a:endParaRPr lang="es-EC" dirty="0">
            <a:solidFill>
              <a:schemeClr val="bg1"/>
            </a:solidFill>
            <a:latin typeface="+mj-lt"/>
          </a:endParaRPr>
        </a:p>
      </dgm:t>
    </dgm:pt>
    <dgm:pt modelId="{1E00B0F6-1F1F-46C2-BE4F-0B32513B8304}" type="parTrans" cxnId="{02974665-B49E-45A9-854C-A54B0DEEE102}">
      <dgm:prSet/>
      <dgm:spPr/>
      <dgm:t>
        <a:bodyPr/>
        <a:lstStyle/>
        <a:p>
          <a:endParaRPr lang="es-EC">
            <a:solidFill>
              <a:schemeClr val="bg1"/>
            </a:solidFill>
          </a:endParaRPr>
        </a:p>
      </dgm:t>
    </dgm:pt>
    <dgm:pt modelId="{8D3FA962-B39D-4B17-8C45-52DBDC41E7E6}" type="sibTrans" cxnId="{02974665-B49E-45A9-854C-A54B0DEEE102}">
      <dgm:prSet/>
      <dgm:spPr/>
      <dgm:t>
        <a:bodyPr/>
        <a:lstStyle/>
        <a:p>
          <a:endParaRPr lang="es-EC">
            <a:solidFill>
              <a:schemeClr val="bg1"/>
            </a:solidFill>
          </a:endParaRPr>
        </a:p>
      </dgm:t>
    </dgm:pt>
    <dgm:pt modelId="{63DA04B9-048A-4A8D-A073-B88B1FA53672}">
      <dgm:prSet/>
      <dgm:spPr/>
      <dgm:t>
        <a:bodyPr/>
        <a:lstStyle/>
        <a:p>
          <a:r>
            <a:rPr lang="es-EC" dirty="0" smtClean="0">
              <a:solidFill>
                <a:schemeClr val="bg1"/>
              </a:solidFill>
              <a:latin typeface="+mj-lt"/>
            </a:rPr>
            <a:t>La metodología aplicada a la estimación de biomasa se recomienda realizarla en zonas donde existan inventarios forestales ya que se pueden incluir más variables que ayuden a la estimación. </a:t>
          </a:r>
          <a:endParaRPr lang="es-EC" dirty="0">
            <a:solidFill>
              <a:schemeClr val="bg1"/>
            </a:solidFill>
            <a:latin typeface="+mj-lt"/>
          </a:endParaRPr>
        </a:p>
      </dgm:t>
    </dgm:pt>
    <dgm:pt modelId="{4F5A9D40-1B8D-437A-9E0B-BAA2420CAAE9}" type="parTrans" cxnId="{900F531C-13FF-430D-8433-A11838BBCD5B}">
      <dgm:prSet/>
      <dgm:spPr/>
      <dgm:t>
        <a:bodyPr/>
        <a:lstStyle/>
        <a:p>
          <a:endParaRPr lang="es-EC">
            <a:solidFill>
              <a:schemeClr val="bg1"/>
            </a:solidFill>
          </a:endParaRPr>
        </a:p>
      </dgm:t>
    </dgm:pt>
    <dgm:pt modelId="{5010BA71-D017-4578-8E71-62EDB510CC7D}" type="sibTrans" cxnId="{900F531C-13FF-430D-8433-A11838BBCD5B}">
      <dgm:prSet/>
      <dgm:spPr/>
      <dgm:t>
        <a:bodyPr/>
        <a:lstStyle/>
        <a:p>
          <a:endParaRPr lang="es-EC">
            <a:solidFill>
              <a:schemeClr val="bg1"/>
            </a:solidFill>
          </a:endParaRPr>
        </a:p>
      </dgm:t>
    </dgm:pt>
    <dgm:pt modelId="{C6AE2A9C-76CC-4E9D-8972-ADAE4F46B5EA}" type="pres">
      <dgm:prSet presAssocID="{2FA29151-AE08-4164-969A-C716A1FEA338}" presName="diagram" presStyleCnt="0">
        <dgm:presLayoutVars>
          <dgm:dir/>
          <dgm:resizeHandles val="exact"/>
        </dgm:presLayoutVars>
      </dgm:prSet>
      <dgm:spPr/>
      <dgm:t>
        <a:bodyPr/>
        <a:lstStyle/>
        <a:p>
          <a:endParaRPr lang="es-EC"/>
        </a:p>
      </dgm:t>
    </dgm:pt>
    <dgm:pt modelId="{D1E00575-C6AB-4C0D-A9CC-60D110726647}" type="pres">
      <dgm:prSet presAssocID="{C6447E69-5296-477E-9433-F61C0C014028}" presName="node" presStyleLbl="node1" presStyleIdx="0" presStyleCnt="4">
        <dgm:presLayoutVars>
          <dgm:bulletEnabled val="1"/>
        </dgm:presLayoutVars>
      </dgm:prSet>
      <dgm:spPr/>
      <dgm:t>
        <a:bodyPr/>
        <a:lstStyle/>
        <a:p>
          <a:endParaRPr lang="es-EC"/>
        </a:p>
      </dgm:t>
    </dgm:pt>
    <dgm:pt modelId="{D3A1E033-3989-41C4-9821-9B15792C47A3}" type="pres">
      <dgm:prSet presAssocID="{C57403DD-3ECA-417F-BABC-A44163CBFAE2}" presName="sibTrans" presStyleCnt="0"/>
      <dgm:spPr/>
    </dgm:pt>
    <dgm:pt modelId="{E605D12D-62E2-498F-9B67-FDFC54C595D6}" type="pres">
      <dgm:prSet presAssocID="{3DD4B7F8-EB2D-4847-AE33-B6B9C45C98C3}" presName="node" presStyleLbl="node1" presStyleIdx="1" presStyleCnt="4">
        <dgm:presLayoutVars>
          <dgm:bulletEnabled val="1"/>
        </dgm:presLayoutVars>
      </dgm:prSet>
      <dgm:spPr/>
      <dgm:t>
        <a:bodyPr/>
        <a:lstStyle/>
        <a:p>
          <a:endParaRPr lang="es-EC"/>
        </a:p>
      </dgm:t>
    </dgm:pt>
    <dgm:pt modelId="{4F6F1307-5DF3-46C9-A931-0BDE150FB1CF}" type="pres">
      <dgm:prSet presAssocID="{F5F906AA-690C-4F80-8FCF-0289922B9987}" presName="sibTrans" presStyleCnt="0"/>
      <dgm:spPr/>
    </dgm:pt>
    <dgm:pt modelId="{41125A39-AF40-4894-B765-2BC8A45C12BE}" type="pres">
      <dgm:prSet presAssocID="{68C0630D-EA06-4F71-9795-01B728798531}" presName="node" presStyleLbl="node1" presStyleIdx="2" presStyleCnt="4">
        <dgm:presLayoutVars>
          <dgm:bulletEnabled val="1"/>
        </dgm:presLayoutVars>
      </dgm:prSet>
      <dgm:spPr/>
      <dgm:t>
        <a:bodyPr/>
        <a:lstStyle/>
        <a:p>
          <a:endParaRPr lang="es-EC"/>
        </a:p>
      </dgm:t>
    </dgm:pt>
    <dgm:pt modelId="{F503149F-10CC-4A97-A02F-C9BED1F6F69F}" type="pres">
      <dgm:prSet presAssocID="{8D3FA962-B39D-4B17-8C45-52DBDC41E7E6}" presName="sibTrans" presStyleCnt="0"/>
      <dgm:spPr/>
    </dgm:pt>
    <dgm:pt modelId="{A1D8F4D2-C79C-4D6D-B807-ADA7D3975E7F}" type="pres">
      <dgm:prSet presAssocID="{63DA04B9-048A-4A8D-A073-B88B1FA53672}" presName="node" presStyleLbl="node1" presStyleIdx="3" presStyleCnt="4">
        <dgm:presLayoutVars>
          <dgm:bulletEnabled val="1"/>
        </dgm:presLayoutVars>
      </dgm:prSet>
      <dgm:spPr/>
      <dgm:t>
        <a:bodyPr/>
        <a:lstStyle/>
        <a:p>
          <a:endParaRPr lang="es-EC"/>
        </a:p>
      </dgm:t>
    </dgm:pt>
  </dgm:ptLst>
  <dgm:cxnLst>
    <dgm:cxn modelId="{9CEE1CB0-F832-4AC0-9908-DC28E2351731}" srcId="{2FA29151-AE08-4164-969A-C716A1FEA338}" destId="{C6447E69-5296-477E-9433-F61C0C014028}" srcOrd="0" destOrd="0" parTransId="{D777565B-EC03-43CA-B31B-7A704AAE4EC8}" sibTransId="{C57403DD-3ECA-417F-BABC-A44163CBFAE2}"/>
    <dgm:cxn modelId="{66948439-8D6C-40DF-B70A-E4689F95FAD9}" type="presOf" srcId="{3DD4B7F8-EB2D-4847-AE33-B6B9C45C98C3}" destId="{E605D12D-62E2-498F-9B67-FDFC54C595D6}" srcOrd="0" destOrd="0" presId="urn:microsoft.com/office/officeart/2005/8/layout/default"/>
    <dgm:cxn modelId="{CD0607AD-5F99-40E6-A18A-2A41D7E81315}" type="presOf" srcId="{C6447E69-5296-477E-9433-F61C0C014028}" destId="{D1E00575-C6AB-4C0D-A9CC-60D110726647}" srcOrd="0" destOrd="0" presId="urn:microsoft.com/office/officeart/2005/8/layout/default"/>
    <dgm:cxn modelId="{795DFE16-1111-45CB-BF6E-FF9299ED0862}" type="presOf" srcId="{63DA04B9-048A-4A8D-A073-B88B1FA53672}" destId="{A1D8F4D2-C79C-4D6D-B807-ADA7D3975E7F}" srcOrd="0" destOrd="0" presId="urn:microsoft.com/office/officeart/2005/8/layout/default"/>
    <dgm:cxn modelId="{21C7EDEF-DF89-41E5-80C3-3E3AF0A8D078}" srcId="{2FA29151-AE08-4164-969A-C716A1FEA338}" destId="{3DD4B7F8-EB2D-4847-AE33-B6B9C45C98C3}" srcOrd="1" destOrd="0" parTransId="{2C28F6BE-D380-4C9B-AF66-EFBFB410A8A1}" sibTransId="{F5F906AA-690C-4F80-8FCF-0289922B9987}"/>
    <dgm:cxn modelId="{C1951072-F11D-433F-A4FD-3C883C0A8387}" type="presOf" srcId="{68C0630D-EA06-4F71-9795-01B728798531}" destId="{41125A39-AF40-4894-B765-2BC8A45C12BE}" srcOrd="0" destOrd="0" presId="urn:microsoft.com/office/officeart/2005/8/layout/default"/>
    <dgm:cxn modelId="{FCD81856-9BF5-4939-A301-63F6873F76DB}" type="presOf" srcId="{2FA29151-AE08-4164-969A-C716A1FEA338}" destId="{C6AE2A9C-76CC-4E9D-8972-ADAE4F46B5EA}" srcOrd="0" destOrd="0" presId="urn:microsoft.com/office/officeart/2005/8/layout/default"/>
    <dgm:cxn modelId="{900F531C-13FF-430D-8433-A11838BBCD5B}" srcId="{2FA29151-AE08-4164-969A-C716A1FEA338}" destId="{63DA04B9-048A-4A8D-A073-B88B1FA53672}" srcOrd="3" destOrd="0" parTransId="{4F5A9D40-1B8D-437A-9E0B-BAA2420CAAE9}" sibTransId="{5010BA71-D017-4578-8E71-62EDB510CC7D}"/>
    <dgm:cxn modelId="{02974665-B49E-45A9-854C-A54B0DEEE102}" srcId="{2FA29151-AE08-4164-969A-C716A1FEA338}" destId="{68C0630D-EA06-4F71-9795-01B728798531}" srcOrd="2" destOrd="0" parTransId="{1E00B0F6-1F1F-46C2-BE4F-0B32513B8304}" sibTransId="{8D3FA962-B39D-4B17-8C45-52DBDC41E7E6}"/>
    <dgm:cxn modelId="{FFCDD370-884C-4CE9-A0EB-CD46BBBB1B76}" type="presParOf" srcId="{C6AE2A9C-76CC-4E9D-8972-ADAE4F46B5EA}" destId="{D1E00575-C6AB-4C0D-A9CC-60D110726647}" srcOrd="0" destOrd="0" presId="urn:microsoft.com/office/officeart/2005/8/layout/default"/>
    <dgm:cxn modelId="{2BC372C8-7265-44C0-A077-2808378D0F36}" type="presParOf" srcId="{C6AE2A9C-76CC-4E9D-8972-ADAE4F46B5EA}" destId="{D3A1E033-3989-41C4-9821-9B15792C47A3}" srcOrd="1" destOrd="0" presId="urn:microsoft.com/office/officeart/2005/8/layout/default"/>
    <dgm:cxn modelId="{3285AA2C-C85D-465B-B4B4-A1AA03792130}" type="presParOf" srcId="{C6AE2A9C-76CC-4E9D-8972-ADAE4F46B5EA}" destId="{E605D12D-62E2-498F-9B67-FDFC54C595D6}" srcOrd="2" destOrd="0" presId="urn:microsoft.com/office/officeart/2005/8/layout/default"/>
    <dgm:cxn modelId="{14CEBA89-1A81-4C84-82A2-F7D782D69F55}" type="presParOf" srcId="{C6AE2A9C-76CC-4E9D-8972-ADAE4F46B5EA}" destId="{4F6F1307-5DF3-46C9-A931-0BDE150FB1CF}" srcOrd="3" destOrd="0" presId="urn:microsoft.com/office/officeart/2005/8/layout/default"/>
    <dgm:cxn modelId="{6672D993-2787-4124-AFCE-CA5B614CFB9C}" type="presParOf" srcId="{C6AE2A9C-76CC-4E9D-8972-ADAE4F46B5EA}" destId="{41125A39-AF40-4894-B765-2BC8A45C12BE}" srcOrd="4" destOrd="0" presId="urn:microsoft.com/office/officeart/2005/8/layout/default"/>
    <dgm:cxn modelId="{5A0A5151-9CC3-4FA2-ABB8-F37FE5BFFB96}" type="presParOf" srcId="{C6AE2A9C-76CC-4E9D-8972-ADAE4F46B5EA}" destId="{F503149F-10CC-4A97-A02F-C9BED1F6F69F}" srcOrd="5" destOrd="0" presId="urn:microsoft.com/office/officeart/2005/8/layout/default"/>
    <dgm:cxn modelId="{2C9AAE58-8229-405D-BDF2-7D5E2DEB17F4}" type="presParOf" srcId="{C6AE2A9C-76CC-4E9D-8972-ADAE4F46B5EA}" destId="{A1D8F4D2-C79C-4D6D-B807-ADA7D3975E7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E3E06-AE5D-4633-9611-A17A10278A25}" type="datetimeFigureOut">
              <a:rPr lang="es-EC" smtClean="0"/>
              <a:t>1/8/2019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E35C9-9233-4A76-9F3A-A6E28E1D24AF}" type="slidenum">
              <a:rPr lang="es-EC" smtClean="0"/>
              <a:t>‹Nº›</a:t>
            </a:fld>
            <a:endParaRPr lang="es-EC"/>
          </a:p>
        </p:txBody>
      </p:sp>
    </p:spTree>
    <p:extLst>
      <p:ext uri="{BB962C8B-B14F-4D97-AF65-F5344CB8AC3E}">
        <p14:creationId xmlns:p14="http://schemas.microsoft.com/office/powerpoint/2010/main" val="104136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8E35C9-9233-4A76-9F3A-A6E28E1D24AF}" type="slidenum">
              <a:rPr lang="es-EC" smtClean="0"/>
              <a:t>1</a:t>
            </a:fld>
            <a:endParaRPr lang="es-EC"/>
          </a:p>
        </p:txBody>
      </p:sp>
    </p:spTree>
    <p:extLst>
      <p:ext uri="{BB962C8B-B14F-4D97-AF65-F5344CB8AC3E}">
        <p14:creationId xmlns:p14="http://schemas.microsoft.com/office/powerpoint/2010/main" val="631558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Existen varios estudios que relacionan a los índices de vegetación como el NDVI con la biomasa, como los trabajos realizados por Rodríguez Cortes (2015), </a:t>
            </a:r>
            <a:r>
              <a:rPr lang="es-EC" sz="1200" kern="1200" dirty="0" err="1" smtClean="0">
                <a:solidFill>
                  <a:schemeClr val="tx1"/>
                </a:solidFill>
                <a:effectLst/>
                <a:latin typeface="+mn-lt"/>
                <a:ea typeface="+mn-ea"/>
                <a:cs typeface="+mn-cs"/>
              </a:rPr>
              <a:t>Guascal</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Sanguña</a:t>
            </a:r>
            <a:r>
              <a:rPr lang="es-EC" sz="1200" kern="1200" dirty="0" smtClean="0">
                <a:solidFill>
                  <a:schemeClr val="tx1"/>
                </a:solidFill>
                <a:effectLst/>
                <a:latin typeface="+mn-lt"/>
                <a:ea typeface="+mn-ea"/>
                <a:cs typeface="+mn-cs"/>
              </a:rPr>
              <a:t> (2018), entre otros, por tal motivo en ese estudio se aplicó este índice.  </a:t>
            </a:r>
          </a:p>
          <a:p>
            <a:r>
              <a:rPr lang="es-EC" sz="1200" kern="1200" dirty="0" smtClean="0">
                <a:solidFill>
                  <a:schemeClr val="tx1"/>
                </a:solidFill>
                <a:effectLst/>
                <a:latin typeface="+mn-lt"/>
                <a:ea typeface="+mn-ea"/>
                <a:cs typeface="+mn-cs"/>
              </a:rPr>
              <a:t>El índice NDVI es el más conocido y empleado para para estudiar el comportamiento de la vegetación. Su cálculo implica el uso de una fórmula de dos bandas, el infrarrojo cercano y el rojo </a:t>
            </a:r>
          </a:p>
          <a:p>
            <a:r>
              <a:rPr lang="es-EC" sz="1200" kern="1200" dirty="0" smtClean="0">
                <a:solidFill>
                  <a:schemeClr val="tx1"/>
                </a:solidFill>
                <a:effectLst/>
                <a:latin typeface="+mn-lt"/>
                <a:ea typeface="+mn-ea"/>
                <a:cs typeface="+mn-cs"/>
              </a:rPr>
              <a:t>Los valores entre -1 a 0 muestran coberturas referidas a agua, construcciones y suelo desnudo, mientras que valores entre 0 a 1 muestra la vegetación.</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308E35C9-9233-4A76-9F3A-A6E28E1D24AF}" type="slidenum">
              <a:rPr lang="es-EC" smtClean="0"/>
              <a:t>20</a:t>
            </a:fld>
            <a:endParaRPr lang="es-EC"/>
          </a:p>
        </p:txBody>
      </p:sp>
    </p:spTree>
    <p:extLst>
      <p:ext uri="{BB962C8B-B14F-4D97-AF65-F5344CB8AC3E}">
        <p14:creationId xmlns:p14="http://schemas.microsoft.com/office/powerpoint/2010/main" val="152218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genera una ecuación de regresión que expresa la variación de la biomasa arbórea con los niveles digitales del índice de NDVI, la ecuación (ver Ecuación 6) tiene como variable dependiente a las toneladas de biomasa por hectárea y como variable independiente a los ND del NDVI</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21</a:t>
            </a:fld>
            <a:endParaRPr lang="es-EC"/>
          </a:p>
        </p:txBody>
      </p:sp>
    </p:spTree>
    <p:extLst>
      <p:ext uri="{BB962C8B-B14F-4D97-AF65-F5344CB8AC3E}">
        <p14:creationId xmlns:p14="http://schemas.microsoft.com/office/powerpoint/2010/main" val="425901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 para ver el grado de intensidad o efectividad que tienen las variables independientes en explicar la variable dependiente.</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28</a:t>
            </a:fld>
            <a:endParaRPr lang="es-EC"/>
          </a:p>
        </p:txBody>
      </p:sp>
    </p:spTree>
    <p:extLst>
      <p:ext uri="{BB962C8B-B14F-4D97-AF65-F5344CB8AC3E}">
        <p14:creationId xmlns:p14="http://schemas.microsoft.com/office/powerpoint/2010/main" val="230679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 importante aclarar que este valor monetario no debe ser tomado como algo textual es decir no es una cantidad de dinero que alguien va a pagar por el parque sino más bien debe entenderse como el beneficio que genera el parque a los ciudadanos de Lago Agrio.</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30</a:t>
            </a:fld>
            <a:endParaRPr lang="es-EC"/>
          </a:p>
        </p:txBody>
      </p:sp>
    </p:spTree>
    <p:extLst>
      <p:ext uri="{BB962C8B-B14F-4D97-AF65-F5344CB8AC3E}">
        <p14:creationId xmlns:p14="http://schemas.microsoft.com/office/powerpoint/2010/main" val="89019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308E35C9-9233-4A76-9F3A-A6E28E1D24AF}" type="slidenum">
              <a:rPr lang="es-EC" smtClean="0"/>
              <a:t>35</a:t>
            </a:fld>
            <a:endParaRPr lang="es-EC"/>
          </a:p>
        </p:txBody>
      </p:sp>
    </p:spTree>
    <p:extLst>
      <p:ext uri="{BB962C8B-B14F-4D97-AF65-F5344CB8AC3E}">
        <p14:creationId xmlns:p14="http://schemas.microsoft.com/office/powerpoint/2010/main" val="193879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ecosistemas proporcionan a la humanidad bienes y servicios que son vitales para el desarrollo económico y el bienestar común. Ellos cumplen funciones que mantienen el equilibrio natural, También nos</a:t>
            </a:r>
            <a:r>
              <a:rPr lang="es-EC" sz="1200" kern="1200" baseline="0" dirty="0" smtClean="0">
                <a:solidFill>
                  <a:schemeClr val="tx1"/>
                </a:solidFill>
                <a:effectLst/>
                <a:latin typeface="+mn-lt"/>
                <a:ea typeface="+mn-ea"/>
                <a:cs typeface="+mn-cs"/>
              </a:rPr>
              <a:t> brindan bienes como </a:t>
            </a:r>
            <a:r>
              <a:rPr lang="es-EC" sz="1200" kern="1200" dirty="0" smtClean="0">
                <a:solidFill>
                  <a:schemeClr val="tx1"/>
                </a:solidFill>
                <a:effectLst/>
                <a:latin typeface="+mn-lt"/>
                <a:ea typeface="+mn-ea"/>
                <a:cs typeface="+mn-cs"/>
              </a:rPr>
              <a:t>Agua ,Madera ,Plantas Medicinales y </a:t>
            </a:r>
            <a:r>
              <a:rPr lang="es-EC" sz="1200" kern="1200" baseline="0" dirty="0" smtClean="0">
                <a:solidFill>
                  <a:schemeClr val="tx1"/>
                </a:solidFill>
                <a:effectLst/>
                <a:latin typeface="+mn-lt"/>
                <a:ea typeface="+mn-ea"/>
                <a:cs typeface="+mn-cs"/>
              </a:rPr>
              <a:t> servicios como </a:t>
            </a:r>
            <a:r>
              <a:rPr lang="es-EC" sz="1200" kern="1200" dirty="0" smtClean="0">
                <a:solidFill>
                  <a:schemeClr val="tx1"/>
                </a:solidFill>
                <a:effectLst/>
                <a:latin typeface="+mn-lt"/>
                <a:ea typeface="+mn-ea"/>
                <a:cs typeface="+mn-cs"/>
              </a:rPr>
              <a:t>Polinización Captación de dióxido de carbono y Producción de oxígeno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Pero, las transformaciones producidas por el hombre alteran su funcionamiento minimizando los bienes y servicios que éstos nos proporcionan.</a:t>
            </a:r>
          </a:p>
          <a:p>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3</a:t>
            </a:fld>
            <a:endParaRPr lang="es-EC"/>
          </a:p>
        </p:txBody>
      </p:sp>
    </p:spTree>
    <p:extLst>
      <p:ext uri="{BB962C8B-B14F-4D97-AF65-F5344CB8AC3E}">
        <p14:creationId xmlns:p14="http://schemas.microsoft.com/office/powerpoint/2010/main" val="358837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Son muchas las razones que nos llevan a pensar que el crecimiento económico se ha conseguido a costa del entorno ambiental ya que, no es desconocido el hecho de que el crecimiento</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poblacional ha obligado a que la expansión urbana llegue hasta lugares que en el pasado nunca se llegó a imaginar; la demanda de recursos y espacio para satisfacer las necesidades del hombre obligan a destruir bosques enteros.</a:t>
            </a:r>
          </a:p>
          <a:p>
            <a:r>
              <a:rPr lang="es-EC" sz="1200" kern="1200" dirty="0" smtClean="0">
                <a:solidFill>
                  <a:schemeClr val="tx1"/>
                </a:solidFill>
                <a:effectLst/>
                <a:latin typeface="+mn-lt"/>
                <a:ea typeface="+mn-ea"/>
                <a:cs typeface="+mn-cs"/>
              </a:rPr>
              <a:t>Llevando a que aumente la concentración de dióxido de carbono  y además debido a la deforestación alrededor de un cuarto de las especies de aves están en peligro de extinción.</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4</a:t>
            </a:fld>
            <a:endParaRPr lang="es-EC"/>
          </a:p>
        </p:txBody>
      </p:sp>
    </p:spTree>
    <p:extLst>
      <p:ext uri="{BB962C8B-B14F-4D97-AF65-F5344CB8AC3E}">
        <p14:creationId xmlns:p14="http://schemas.microsoft.com/office/powerpoint/2010/main" val="407949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Proteger las áreas naturales es de vital importancia pero muchas veces preferimos alterar estos sitios ya sea construyendo edificaciones o cultivando, porque eso ante nuestros ojos se traduce como bienestar social, es decir dinero; pero estamos dejando de lado el valor real que estas áreas proveen a los seres humanos y una de las razones por las que es difícil comprender el beneficio que éstos nos generan, es porque no lo percibimos como un valor monetario</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5</a:t>
            </a:fld>
            <a:endParaRPr lang="es-EC"/>
          </a:p>
        </p:txBody>
      </p:sp>
    </p:spTree>
    <p:extLst>
      <p:ext uri="{BB962C8B-B14F-4D97-AF65-F5344CB8AC3E}">
        <p14:creationId xmlns:p14="http://schemas.microsoft.com/office/powerpoint/2010/main" val="254570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tal motivo es necesario hallar una “medida” que refleje estos beneficios (bienes y servicios ambientales) como “dinero” y que pueda ser comparado como un indicador de bienestar social. Gracias a la economía ambiental específicamente a la Valoración económica de los bienes y servicios ambientales, esto se puede lograr.</a:t>
            </a:r>
          </a:p>
        </p:txBody>
      </p:sp>
      <p:sp>
        <p:nvSpPr>
          <p:cNvPr id="4" name="Marcador de número de diapositiva 3"/>
          <p:cNvSpPr>
            <a:spLocks noGrp="1"/>
          </p:cNvSpPr>
          <p:nvPr>
            <p:ph type="sldNum" sz="quarter" idx="10"/>
          </p:nvPr>
        </p:nvSpPr>
        <p:spPr/>
        <p:txBody>
          <a:bodyPr/>
          <a:lstStyle/>
          <a:p>
            <a:fld id="{308E35C9-9233-4A76-9F3A-A6E28E1D24AF}" type="slidenum">
              <a:rPr lang="es-EC" smtClean="0"/>
              <a:t>6</a:t>
            </a:fld>
            <a:endParaRPr lang="es-EC"/>
          </a:p>
        </p:txBody>
      </p:sp>
    </p:spTree>
    <p:extLst>
      <p:ext uri="{BB962C8B-B14F-4D97-AF65-F5344CB8AC3E}">
        <p14:creationId xmlns:p14="http://schemas.microsoft.com/office/powerpoint/2010/main" val="1230087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economía ambiental trata temas relacionados con la función del medio ambiente como sustentador de  procesos bióticos y abióticos. , ésta rama de la economía ayuda a resolver la problemática de la degradación del medio ambiente mediante la aplicación de sus instrumentos . Como La Valoración Económica Ambiental , ésta permite obtener un indicador monetario del medio natural.</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Existen varias metodologías para determinar el valor económico de los servicios ambientales de una determinada zona</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8</a:t>
            </a:fld>
            <a:endParaRPr lang="es-EC"/>
          </a:p>
        </p:txBody>
      </p:sp>
    </p:spTree>
    <p:extLst>
      <p:ext uri="{BB962C8B-B14F-4D97-AF65-F5344CB8AC3E}">
        <p14:creationId xmlns:p14="http://schemas.microsoft.com/office/powerpoint/2010/main" val="195511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err="1" smtClean="0">
                <a:solidFill>
                  <a:schemeClr val="tx1"/>
                </a:solidFill>
                <a:effectLst/>
                <a:latin typeface="+mn-lt"/>
                <a:ea typeface="+mn-ea"/>
                <a:cs typeface="+mn-cs"/>
              </a:rPr>
              <a:t>CVij</a:t>
            </a:r>
            <a:r>
              <a:rPr lang="es-EC" sz="1200" kern="1200" dirty="0" smtClean="0">
                <a:solidFill>
                  <a:schemeClr val="tx1"/>
                </a:solidFill>
                <a:effectLst/>
                <a:latin typeface="+mn-lt"/>
                <a:ea typeface="+mn-ea"/>
                <a:cs typeface="+mn-cs"/>
              </a:rPr>
              <a:t> = número de visitas por turista i al lugar recreativo j</a:t>
            </a:r>
          </a:p>
          <a:p>
            <a:pPr lvl="0"/>
            <a:r>
              <a:rPr lang="es-EC" sz="1200" kern="1200" dirty="0" err="1" smtClean="0">
                <a:solidFill>
                  <a:schemeClr val="tx1"/>
                </a:solidFill>
                <a:effectLst/>
                <a:latin typeface="+mn-lt"/>
                <a:ea typeface="+mn-ea"/>
                <a:cs typeface="+mn-cs"/>
              </a:rPr>
              <a:t>Vij</a:t>
            </a:r>
            <a:r>
              <a:rPr lang="es-EC" sz="1200" kern="1200" dirty="0" smtClean="0">
                <a:solidFill>
                  <a:schemeClr val="tx1"/>
                </a:solidFill>
                <a:effectLst/>
                <a:latin typeface="+mn-lt"/>
                <a:ea typeface="+mn-ea"/>
                <a:cs typeface="+mn-cs"/>
              </a:rPr>
              <a:t> = costo de viaje del turista i para llegar al lugar recreativo j</a:t>
            </a:r>
          </a:p>
          <a:p>
            <a:pPr lvl="0"/>
            <a:r>
              <a:rPr lang="es-EC" sz="1200" kern="1200" dirty="0" err="1" smtClean="0">
                <a:solidFill>
                  <a:schemeClr val="tx1"/>
                </a:solidFill>
                <a:effectLst/>
                <a:latin typeface="+mn-lt"/>
                <a:ea typeface="+mn-ea"/>
                <a:cs typeface="+mn-cs"/>
              </a:rPr>
              <a:t>Tij</a:t>
            </a:r>
            <a:r>
              <a:rPr lang="es-EC" sz="1200" kern="1200" dirty="0" smtClean="0">
                <a:solidFill>
                  <a:schemeClr val="tx1"/>
                </a:solidFill>
                <a:effectLst/>
                <a:latin typeface="+mn-lt"/>
                <a:ea typeface="+mn-ea"/>
                <a:cs typeface="+mn-cs"/>
              </a:rPr>
              <a:t> = costo de tiempo del turista i para llegar al lugar recreativo j</a:t>
            </a:r>
          </a:p>
          <a:p>
            <a:pPr lvl="0"/>
            <a:r>
              <a:rPr lang="es-EC" sz="1200" kern="1200" dirty="0" err="1" smtClean="0">
                <a:solidFill>
                  <a:schemeClr val="tx1"/>
                </a:solidFill>
                <a:effectLst/>
                <a:latin typeface="+mn-lt"/>
                <a:ea typeface="+mn-ea"/>
                <a:cs typeface="+mn-cs"/>
              </a:rPr>
              <a:t>Qj</a:t>
            </a:r>
            <a:r>
              <a:rPr lang="es-EC" sz="1200" kern="1200" dirty="0" smtClean="0">
                <a:solidFill>
                  <a:schemeClr val="tx1"/>
                </a:solidFill>
                <a:effectLst/>
                <a:latin typeface="+mn-lt"/>
                <a:ea typeface="+mn-ea"/>
                <a:cs typeface="+mn-cs"/>
              </a:rPr>
              <a:t> = disfrute percibido del lugar recreativo j</a:t>
            </a:r>
          </a:p>
          <a:p>
            <a:pPr lvl="0"/>
            <a:r>
              <a:rPr lang="es-EC" sz="1200" kern="1200" dirty="0" err="1" smtClean="0">
                <a:solidFill>
                  <a:schemeClr val="tx1"/>
                </a:solidFill>
                <a:effectLst/>
                <a:latin typeface="+mn-lt"/>
                <a:ea typeface="+mn-ea"/>
                <a:cs typeface="+mn-cs"/>
              </a:rPr>
              <a:t>Sj</a:t>
            </a:r>
            <a:r>
              <a:rPr lang="es-EC" sz="1200" kern="1200" dirty="0" smtClean="0">
                <a:solidFill>
                  <a:schemeClr val="tx1"/>
                </a:solidFill>
                <a:effectLst/>
                <a:latin typeface="+mn-lt"/>
                <a:ea typeface="+mn-ea"/>
                <a:cs typeface="+mn-cs"/>
              </a:rPr>
              <a:t> = representa el conocimiento del turista de lugares que sean similares al lugar recreativo j</a:t>
            </a:r>
          </a:p>
          <a:p>
            <a:pPr lvl="0"/>
            <a:r>
              <a:rPr lang="es-EC" sz="1200" kern="1200" dirty="0" err="1" smtClean="0">
                <a:solidFill>
                  <a:schemeClr val="tx1"/>
                </a:solidFill>
                <a:effectLst/>
                <a:latin typeface="+mn-lt"/>
                <a:ea typeface="+mn-ea"/>
                <a:cs typeface="+mn-cs"/>
              </a:rPr>
              <a:t>Yi</a:t>
            </a:r>
            <a:r>
              <a:rPr lang="es-EC" sz="1200" kern="1200" dirty="0" smtClean="0">
                <a:solidFill>
                  <a:schemeClr val="tx1"/>
                </a:solidFill>
                <a:effectLst/>
                <a:latin typeface="+mn-lt"/>
                <a:ea typeface="+mn-ea"/>
                <a:cs typeface="+mn-cs"/>
              </a:rPr>
              <a:t> = ingreso económico mensual del turista i</a:t>
            </a:r>
          </a:p>
          <a:p>
            <a:pPr lvl="0"/>
            <a:endParaRPr lang="es-EC" sz="1200" kern="1200" dirty="0" smtClean="0">
              <a:solidFill>
                <a:schemeClr val="tx1"/>
              </a:solidFill>
              <a:effectLst/>
              <a:latin typeface="+mn-lt"/>
              <a:ea typeface="+mn-ea"/>
              <a:cs typeface="+mn-cs"/>
            </a:endParaRPr>
          </a:p>
          <a:p>
            <a:r>
              <a:rPr lang="es-EC" sz="1200" b="0" i="0" u="none" strike="noStrike" kern="1200" baseline="0" dirty="0" smtClean="0">
                <a:solidFill>
                  <a:schemeClr val="tx1"/>
                </a:solidFill>
                <a:latin typeface="+mn-lt"/>
                <a:ea typeface="+mn-ea"/>
                <a:cs typeface="+mn-cs"/>
              </a:rPr>
              <a:t>La biomasa forestal se refiere a la materia orgánica existente en un ecosistema forestal, puede ser biomasa por encima (biomasa subterránea) y por debajo del suelo (biomasa aérea), </a:t>
            </a:r>
          </a:p>
          <a:p>
            <a:endParaRPr lang="es-EC" dirty="0" smtClean="0"/>
          </a:p>
          <a:p>
            <a:r>
              <a:rPr lang="es-EC" dirty="0" smtClean="0"/>
              <a:t>En el protocolo de Kioto de definió</a:t>
            </a:r>
            <a:r>
              <a:rPr lang="es-EC" baseline="0" dirty="0" smtClean="0"/>
              <a:t> a los </a:t>
            </a:r>
            <a:r>
              <a:rPr lang="es-EC" dirty="0" smtClean="0"/>
              <a:t>Certificados de emisiones de gases de efecto invernadero (</a:t>
            </a:r>
            <a:r>
              <a:rPr lang="es-EC" dirty="0" err="1" smtClean="0"/>
              <a:t>CERs</a:t>
            </a:r>
            <a:r>
              <a:rPr lang="es-EC" dirty="0" smtClean="0"/>
              <a:t>) denominados bonos de carbono , los proyectos que reduzcan</a:t>
            </a:r>
            <a:r>
              <a:rPr lang="es-EC" baseline="0" dirty="0" smtClean="0"/>
              <a:t> las emisiones de gases de efecto invernadero los pueden emitir, y estos pueden ser comprados por : compañías norteamericanas que  tienen compromisos voluntarios, multinacionales que operan en Europa o Japón, entre otros. Lamentablemente en ecuador no existe un mercado de carbono pero en cierta medida si puede participar en el mercado de carbono a nivel global a manera de ofertante a través de proyectos </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10</a:t>
            </a:fld>
            <a:endParaRPr lang="es-EC"/>
          </a:p>
        </p:txBody>
      </p:sp>
    </p:spTree>
    <p:extLst>
      <p:ext uri="{BB962C8B-B14F-4D97-AF65-F5344CB8AC3E}">
        <p14:creationId xmlns:p14="http://schemas.microsoft.com/office/powerpoint/2010/main" val="279507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Parque Perla está ubicado en la ciudad de Lago Agrio en la provincia de Sucumbíos Tiene una extensión aproximada de 120 hectáreas, dentro de éste se encuentra la laguna Perla (ver Figura 7) (</a:t>
            </a:r>
            <a:r>
              <a:rPr lang="es-EC" dirty="0" err="1" smtClean="0"/>
              <a:t>Mestanza</a:t>
            </a:r>
            <a:r>
              <a:rPr lang="es-EC" dirty="0" smtClean="0"/>
              <a:t> Ramón, 2017). El parque Perla proporciona servicios de recreación, conservación y turismo</a:t>
            </a:r>
          </a:p>
          <a:p>
            <a:r>
              <a:rPr lang="es-EC" sz="1200" kern="1200" dirty="0" smtClean="0">
                <a:solidFill>
                  <a:schemeClr val="tx1"/>
                </a:solidFill>
                <a:effectLst/>
                <a:latin typeface="+mn-lt"/>
                <a:ea typeface="+mn-ea"/>
                <a:cs typeface="+mn-cs"/>
              </a:rPr>
              <a:t>El parque Perla es uno de los principales atractivos turísticos de la ciudad de Lago Agrio, fue uno de los ganadores del premio verde concedido por el Banco de Desarrollo del Ecuador en el año 2016. El bosque del parque cuenta con grandes rasgos representativos naturales del sector en medio de una zona altamente intervenida por el hombre. </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12</a:t>
            </a:fld>
            <a:endParaRPr lang="es-EC"/>
          </a:p>
        </p:txBody>
      </p:sp>
    </p:spTree>
    <p:extLst>
      <p:ext uri="{BB962C8B-B14F-4D97-AF65-F5344CB8AC3E}">
        <p14:creationId xmlns:p14="http://schemas.microsoft.com/office/powerpoint/2010/main" val="86183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Ya que la</a:t>
            </a:r>
            <a:r>
              <a:rPr lang="es-EC" baseline="0" dirty="0" smtClean="0"/>
              <a:t> FAO recomienda realizarlo de esta manera en cuanto a la toma de muestras en bosques </a:t>
            </a:r>
            <a:endParaRPr lang="es-EC" dirty="0"/>
          </a:p>
        </p:txBody>
      </p:sp>
      <p:sp>
        <p:nvSpPr>
          <p:cNvPr id="4" name="Marcador de número de diapositiva 3"/>
          <p:cNvSpPr>
            <a:spLocks noGrp="1"/>
          </p:cNvSpPr>
          <p:nvPr>
            <p:ph type="sldNum" sz="quarter" idx="10"/>
          </p:nvPr>
        </p:nvSpPr>
        <p:spPr/>
        <p:txBody>
          <a:bodyPr/>
          <a:lstStyle/>
          <a:p>
            <a:fld id="{308E35C9-9233-4A76-9F3A-A6E28E1D24AF}" type="slidenum">
              <a:rPr lang="es-EC" smtClean="0"/>
              <a:t>13</a:t>
            </a:fld>
            <a:endParaRPr lang="es-EC"/>
          </a:p>
        </p:txBody>
      </p:sp>
    </p:spTree>
    <p:extLst>
      <p:ext uri="{BB962C8B-B14F-4D97-AF65-F5344CB8AC3E}">
        <p14:creationId xmlns:p14="http://schemas.microsoft.com/office/powerpoint/2010/main" val="161399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cxnSp>
        <p:nvCxnSpPr>
          <p:cNvPr id="9" name="Straight Connector 8"/>
          <p:cNvCxnSpPr/>
          <p:nvPr/>
        </p:nvCxnSpPr>
        <p:spPr>
          <a:xfrm flipV="1">
            <a:off x="1605881" y="3627780"/>
            <a:ext cx="9090608" cy="252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6507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4724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77048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53084"/>
          </a:xfrm>
        </p:spPr>
        <p:txBody>
          <a:bodyPr/>
          <a:lstStyle>
            <a:lvl1pPr marL="0">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1097280" y="1991784"/>
            <a:ext cx="10058400" cy="402336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Tree>
    <p:extLst>
      <p:ext uri="{BB962C8B-B14F-4D97-AF65-F5344CB8AC3E}">
        <p14:creationId xmlns:p14="http://schemas.microsoft.com/office/powerpoint/2010/main" val="1760604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830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053437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66719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328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41936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smtClean="0"/>
              <a:t>8/1/2019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8781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t>8/1/2019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43896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78028"/>
          </a:xfrm>
          <a:prstGeom prst="rect">
            <a:avLst/>
          </a:prstGeom>
        </p:spPr>
        <p:txBody>
          <a:bodyPr vert="horz" lIns="91440" tIns="45720" rIns="91440" bIns="45720" rtlCol="0" anchor="b">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1097280" y="1629853"/>
            <a:ext cx="10058400" cy="4239241"/>
          </a:xfrm>
          <a:prstGeom prst="rect">
            <a:avLst/>
          </a:prstGeom>
        </p:spPr>
        <p:txBody>
          <a:bodyPr vert="horz" lIns="0" tIns="45720" rIns="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8/1/2019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‹Nº›</a:t>
            </a:fld>
            <a:endParaRPr lang="en-US" dirty="0"/>
          </a:p>
        </p:txBody>
      </p:sp>
      <p:cxnSp>
        <p:nvCxnSpPr>
          <p:cNvPr id="10" name="Straight Connector 9"/>
          <p:cNvCxnSpPr/>
          <p:nvPr/>
        </p:nvCxnSpPr>
        <p:spPr>
          <a:xfrm>
            <a:off x="1193532" y="117827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6355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79606" y="1627519"/>
            <a:ext cx="8809533" cy="2013063"/>
          </a:xfrm>
        </p:spPr>
        <p:txBody>
          <a:bodyPr anchor="ctr">
            <a:noAutofit/>
          </a:bodyPr>
          <a:lstStyle/>
          <a:p>
            <a:pPr algn="ctr"/>
            <a:r>
              <a:rPr lang="es-EC" sz="4000" dirty="0" smtClean="0">
                <a:latin typeface="Times New Roman" panose="02020603050405020304" pitchFamily="18" charset="0"/>
                <a:cs typeface="Times New Roman" panose="02020603050405020304" pitchFamily="18" charset="0"/>
              </a:rPr>
              <a:t>VALORACIÓN ECONÓMICA DEL PARQUE PERLA UBICADO EN LA CIUDAD DE LAGO AGRIO</a:t>
            </a:r>
            <a:endParaRPr lang="es-EC" sz="4000"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500442" y="3720967"/>
            <a:ext cx="8767860" cy="514107"/>
          </a:xfrm>
        </p:spPr>
        <p:txBody>
          <a:bodyPr/>
          <a:lstStyle/>
          <a:p>
            <a:r>
              <a:rPr lang="es-EC" dirty="0" smtClean="0">
                <a:latin typeface="Times New Roman" panose="02020603050405020304" pitchFamily="18" charset="0"/>
                <a:cs typeface="Times New Roman" panose="02020603050405020304" pitchFamily="18" charset="0"/>
              </a:rPr>
              <a:t>Autor: Karen Pamela </a:t>
            </a:r>
            <a:r>
              <a:rPr lang="es-EC" dirty="0">
                <a:latin typeface="Times New Roman" panose="02020603050405020304" pitchFamily="18" charset="0"/>
                <a:cs typeface="Times New Roman" panose="02020603050405020304" pitchFamily="18" charset="0"/>
              </a:rPr>
              <a:t>Astudillo </a:t>
            </a:r>
            <a:r>
              <a:rPr lang="es-EC" dirty="0" err="1" smtClean="0">
                <a:latin typeface="Times New Roman" panose="02020603050405020304" pitchFamily="18" charset="0"/>
                <a:cs typeface="Times New Roman" panose="02020603050405020304" pitchFamily="18" charset="0"/>
              </a:rPr>
              <a:t>Chicaiza</a:t>
            </a:r>
            <a:endParaRPr lang="es-EC" dirty="0">
              <a:latin typeface="Times New Roman" panose="02020603050405020304" pitchFamily="18" charset="0"/>
              <a:cs typeface="Times New Roman" panose="02020603050405020304" pitchFamily="18" charset="0"/>
            </a:endParaRPr>
          </a:p>
        </p:txBody>
      </p:sp>
      <p:sp>
        <p:nvSpPr>
          <p:cNvPr id="9" name="Subtítulo 2"/>
          <p:cNvSpPr txBox="1">
            <a:spLocks/>
          </p:cNvSpPr>
          <p:nvPr/>
        </p:nvSpPr>
        <p:spPr>
          <a:xfrm>
            <a:off x="837999" y="4625760"/>
            <a:ext cx="4450977" cy="751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Director del proyecto: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Dr. Fabián Rodríguez</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0" name="Subtítulo 2"/>
          <p:cNvSpPr txBox="1">
            <a:spLocks/>
          </p:cNvSpPr>
          <p:nvPr/>
        </p:nvSpPr>
        <p:spPr>
          <a:xfrm>
            <a:off x="837999" y="5411521"/>
            <a:ext cx="4450977" cy="751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Docente evaluador: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Ing. Santiago Rojas</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1" name="Subtítulo 2"/>
          <p:cNvSpPr txBox="1">
            <a:spLocks/>
          </p:cNvSpPr>
          <p:nvPr/>
        </p:nvSpPr>
        <p:spPr>
          <a:xfrm>
            <a:off x="6371324" y="4659849"/>
            <a:ext cx="4450977" cy="751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Director de carrera: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Ing. Alexander </a:t>
            </a:r>
            <a:r>
              <a:rPr lang="es-EC" dirty="0" err="1" smtClean="0">
                <a:solidFill>
                  <a:schemeClr val="tx2"/>
                </a:solidFill>
                <a:latin typeface="Times New Roman" panose="02020603050405020304" pitchFamily="18" charset="0"/>
                <a:cs typeface="Times New Roman" panose="02020603050405020304" pitchFamily="18" charset="0"/>
              </a:rPr>
              <a:t>Robayo</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2" name="Subtítulo 2"/>
          <p:cNvSpPr txBox="1">
            <a:spLocks/>
          </p:cNvSpPr>
          <p:nvPr/>
        </p:nvSpPr>
        <p:spPr>
          <a:xfrm>
            <a:off x="6371323" y="5411521"/>
            <a:ext cx="4450977" cy="751673"/>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Secretaria académica: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Abg. Ana Naranjo</a:t>
            </a:r>
            <a:endParaRPr lang="es-EC" dirty="0">
              <a:solidFill>
                <a:schemeClr val="tx2"/>
              </a:solidFill>
              <a:latin typeface="Times New Roman" panose="02020603050405020304" pitchFamily="18" charset="0"/>
              <a:cs typeface="Times New Roman" panose="02020603050405020304" pitchFamily="18" charset="0"/>
            </a:endParaRPr>
          </a:p>
        </p:txBody>
      </p:sp>
      <p:pic>
        <p:nvPicPr>
          <p:cNvPr id="13" name="Imagen 12" descr="Imagen que contiene objeto, reloj, texto&#10;&#10;Descripción generada con confianza alta">
            <a:extLst>
              <a:ext uri="{FF2B5EF4-FFF2-40B4-BE49-F238E27FC236}">
                <a16:creationId xmlns:a16="http://schemas.microsoft.com/office/drawing/2014/main" xmlns="" id="{FEBA69F6-8997-4169-9B0D-CBDC8FA0B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647" y="280037"/>
            <a:ext cx="4309451" cy="111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477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p:cNvGrpSpPr/>
          <p:nvPr/>
        </p:nvGrpSpPr>
        <p:grpSpPr>
          <a:xfrm>
            <a:off x="3112998" y="4885897"/>
            <a:ext cx="2460035" cy="1398659"/>
            <a:chOff x="8135766" y="3441187"/>
            <a:chExt cx="2291123" cy="1178101"/>
          </a:xfrm>
        </p:grpSpPr>
        <p:sp>
          <p:nvSpPr>
            <p:cNvPr id="11" name="Rectángulo 10"/>
            <p:cNvSpPr/>
            <p:nvPr/>
          </p:nvSpPr>
          <p:spPr>
            <a:xfrm>
              <a:off x="8135766" y="3441187"/>
              <a:ext cx="2291123" cy="11781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ángulo 11"/>
            <p:cNvSpPr/>
            <p:nvPr/>
          </p:nvSpPr>
          <p:spPr>
            <a:xfrm>
              <a:off x="8135766" y="3441187"/>
              <a:ext cx="2291123" cy="11781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endParaRPr lang="es-EC" sz="2000" kern="1200" dirty="0">
                <a:latin typeface="+mj-lt"/>
              </a:endParaRPr>
            </a:p>
          </p:txBody>
        </p:sp>
      </p:grpSp>
      <p:grpSp>
        <p:nvGrpSpPr>
          <p:cNvPr id="13" name="Grupo 12"/>
          <p:cNvGrpSpPr/>
          <p:nvPr/>
        </p:nvGrpSpPr>
        <p:grpSpPr>
          <a:xfrm>
            <a:off x="6629114" y="4885897"/>
            <a:ext cx="2460035" cy="1398659"/>
            <a:chOff x="8135766" y="3441187"/>
            <a:chExt cx="2291123" cy="1178101"/>
          </a:xfrm>
        </p:grpSpPr>
        <p:sp>
          <p:nvSpPr>
            <p:cNvPr id="14" name="Rectángulo 13"/>
            <p:cNvSpPr/>
            <p:nvPr/>
          </p:nvSpPr>
          <p:spPr>
            <a:xfrm>
              <a:off x="8135766" y="3441187"/>
              <a:ext cx="2291123" cy="11781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ángulo 14"/>
            <p:cNvSpPr/>
            <p:nvPr/>
          </p:nvSpPr>
          <p:spPr>
            <a:xfrm>
              <a:off x="8135766" y="3441187"/>
              <a:ext cx="2291123" cy="11781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endParaRPr lang="es-EC" sz="2000" kern="1200" dirty="0">
                <a:latin typeface="+mj-lt"/>
              </a:endParaRPr>
            </a:p>
          </p:txBody>
        </p:sp>
      </p:grpSp>
      <p:graphicFrame>
        <p:nvGraphicFramePr>
          <p:cNvPr id="2" name="Diagrama 1"/>
          <p:cNvGraphicFramePr/>
          <p:nvPr>
            <p:extLst>
              <p:ext uri="{D42A27DB-BD31-4B8C-83A1-F6EECF244321}">
                <p14:modId xmlns:p14="http://schemas.microsoft.com/office/powerpoint/2010/main" val="3431345488"/>
              </p:ext>
            </p:extLst>
          </p:nvPr>
        </p:nvGraphicFramePr>
        <p:xfrm>
          <a:off x="675546" y="682095"/>
          <a:ext cx="9228591" cy="478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4" name="Rectángulo 3"/>
              <p:cNvSpPr/>
              <p:nvPr/>
            </p:nvSpPr>
            <p:spPr>
              <a:xfrm>
                <a:off x="1622636" y="2981735"/>
                <a:ext cx="3328796" cy="415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C" b="1" i="1">
                              <a:latin typeface="Cambria Math" panose="02040503050406030204" pitchFamily="18" charset="0"/>
                            </a:rPr>
                          </m:ctrlPr>
                        </m:dPr>
                        <m:e>
                          <m:sSub>
                            <m:sSubPr>
                              <m:ctrlPr>
                                <a:rPr lang="es-EC" b="1" i="1">
                                  <a:latin typeface="Cambria Math" panose="02040503050406030204" pitchFamily="18" charset="0"/>
                                </a:rPr>
                              </m:ctrlPr>
                            </m:sSubPr>
                            <m:e>
                              <m:r>
                                <a:rPr lang="es-EC" b="1" i="1">
                                  <a:latin typeface="Cambria Math" panose="02040503050406030204" pitchFamily="18" charset="0"/>
                                </a:rPr>
                                <m:t>𝑪𝑽</m:t>
                              </m:r>
                            </m:e>
                            <m:sub>
                              <m:r>
                                <a:rPr lang="es-EC" b="1" i="1">
                                  <a:latin typeface="Cambria Math" panose="02040503050406030204" pitchFamily="18" charset="0"/>
                                </a:rPr>
                                <m:t>𝒊𝒋</m:t>
                              </m:r>
                            </m:sub>
                          </m:sSub>
                          <m:r>
                            <a:rPr lang="es-EC" b="1" i="0">
                              <a:latin typeface="Cambria Math" panose="02040503050406030204" pitchFamily="18" charset="0"/>
                            </a:rPr>
                            <m:t>=</m:t>
                          </m:r>
                          <m:r>
                            <a:rPr lang="es-EC" b="1" i="1">
                              <a:latin typeface="Cambria Math" panose="02040503050406030204" pitchFamily="18" charset="0"/>
                            </a:rPr>
                            <m:t>𝒇</m:t>
                          </m:r>
                          <m:r>
                            <a:rPr lang="es-EC" b="1" i="0">
                              <a:latin typeface="Cambria Math" panose="02040503050406030204" pitchFamily="18" charset="0"/>
                            </a:rPr>
                            <m:t>(</m:t>
                          </m:r>
                          <m:r>
                            <a:rPr lang="es-EC" b="1" i="1">
                              <a:latin typeface="Cambria Math" panose="02040503050406030204" pitchFamily="18" charset="0"/>
                            </a:rPr>
                            <m:t>𝑪</m:t>
                          </m:r>
                          <m:sSub>
                            <m:sSubPr>
                              <m:ctrlPr>
                                <a:rPr lang="es-EC" b="1" i="1">
                                  <a:latin typeface="Cambria Math" panose="02040503050406030204" pitchFamily="18" charset="0"/>
                                </a:rPr>
                              </m:ctrlPr>
                            </m:sSubPr>
                            <m:e>
                              <m:r>
                                <a:rPr lang="es-EC" b="1" i="1">
                                  <a:latin typeface="Cambria Math" panose="02040503050406030204" pitchFamily="18" charset="0"/>
                                </a:rPr>
                                <m:t>𝑺</m:t>
                              </m:r>
                            </m:e>
                            <m:sub>
                              <m:r>
                                <a:rPr lang="es-EC" b="1" i="1">
                                  <a:latin typeface="Cambria Math" panose="02040503050406030204" pitchFamily="18" charset="0"/>
                                </a:rPr>
                                <m:t>𝒊</m:t>
                              </m:r>
                            </m:sub>
                          </m:sSub>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𝑽</m:t>
                              </m:r>
                            </m:e>
                            <m:sub>
                              <m:r>
                                <a:rPr lang="es-EC" b="1" i="1">
                                  <a:latin typeface="Cambria Math" panose="02040503050406030204" pitchFamily="18" charset="0"/>
                                </a:rPr>
                                <m:t>𝒊𝒋</m:t>
                              </m:r>
                            </m:sub>
                          </m:sSub>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𝑻</m:t>
                              </m:r>
                            </m:e>
                            <m:sub>
                              <m:r>
                                <a:rPr lang="es-EC" b="1" i="1">
                                  <a:latin typeface="Cambria Math" panose="02040503050406030204" pitchFamily="18" charset="0"/>
                                </a:rPr>
                                <m:t>𝒊𝒋</m:t>
                              </m:r>
                            </m:sub>
                          </m:sSub>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𝑸</m:t>
                              </m:r>
                            </m:e>
                            <m:sub>
                              <m:r>
                                <a:rPr lang="es-EC" b="1" i="1">
                                  <a:latin typeface="Cambria Math" panose="02040503050406030204" pitchFamily="18" charset="0"/>
                                </a:rPr>
                                <m:t>𝒋</m:t>
                              </m:r>
                            </m:sub>
                          </m:sSub>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𝑺</m:t>
                              </m:r>
                            </m:e>
                            <m:sub>
                              <m:r>
                                <a:rPr lang="es-EC" b="1" i="1">
                                  <a:latin typeface="Cambria Math" panose="02040503050406030204" pitchFamily="18" charset="0"/>
                                </a:rPr>
                                <m:t>𝒋</m:t>
                              </m:r>
                            </m:sub>
                          </m:sSub>
                          <m:r>
                            <a:rPr lang="es-EC" b="1" i="0">
                              <a:latin typeface="Cambria Math" panose="02040503050406030204" pitchFamily="18" charset="0"/>
                            </a:rPr>
                            <m:t>,</m:t>
                          </m:r>
                          <m:sSub>
                            <m:sSubPr>
                              <m:ctrlPr>
                                <a:rPr lang="es-EC" b="1" i="1">
                                  <a:latin typeface="Cambria Math" panose="02040503050406030204" pitchFamily="18" charset="0"/>
                                </a:rPr>
                              </m:ctrlPr>
                            </m:sSubPr>
                            <m:e>
                              <m:r>
                                <a:rPr lang="es-EC" b="1" i="1">
                                  <a:latin typeface="Cambria Math" panose="02040503050406030204" pitchFamily="18" charset="0"/>
                                </a:rPr>
                                <m:t>𝒀</m:t>
                              </m:r>
                            </m:e>
                            <m:sub>
                              <m:r>
                                <a:rPr lang="es-EC" b="1" i="1">
                                  <a:latin typeface="Cambria Math" panose="02040503050406030204" pitchFamily="18" charset="0"/>
                                </a:rPr>
                                <m:t>𝒊</m:t>
                              </m:r>
                            </m:sub>
                          </m:sSub>
                        </m:e>
                      </m:d>
                    </m:oMath>
                  </m:oMathPara>
                </a14:m>
                <a:endParaRPr lang="es-EC" b="1" dirty="0"/>
              </a:p>
            </p:txBody>
          </p:sp>
        </mc:Choice>
        <mc:Fallback xmlns="">
          <p:sp>
            <p:nvSpPr>
              <p:cNvPr id="4" name="Rectángulo 3"/>
              <p:cNvSpPr>
                <a:spLocks noRot="1" noChangeAspect="1" noMove="1" noResize="1" noEditPoints="1" noAdjustHandles="1" noChangeArrowheads="1" noChangeShapeType="1" noTextEdit="1"/>
              </p:cNvSpPr>
              <p:nvPr/>
            </p:nvSpPr>
            <p:spPr>
              <a:xfrm>
                <a:off x="1622636" y="2981735"/>
                <a:ext cx="3328796" cy="415370"/>
              </a:xfrm>
              <a:prstGeom prst="rect">
                <a:avLst/>
              </a:prstGeom>
              <a:blipFill rotWithShape="0">
                <a:blip r:embed="rId8"/>
                <a:stretch>
                  <a:fillRect t="-151471" r="-18681" b="-223529"/>
                </a:stretch>
              </a:blipFill>
            </p:spPr>
            <p:txBody>
              <a:bodyPr/>
              <a:lstStyle/>
              <a:p>
                <a:r>
                  <a:rPr lang="es-EC">
                    <a:noFill/>
                  </a:rPr>
                  <a:t> </a:t>
                </a:r>
              </a:p>
            </p:txBody>
          </p:sp>
        </mc:Fallback>
      </mc:AlternateContent>
      <p:cxnSp>
        <p:nvCxnSpPr>
          <p:cNvPr id="6" name="Conector recto de flecha 5"/>
          <p:cNvCxnSpPr/>
          <p:nvPr/>
        </p:nvCxnSpPr>
        <p:spPr>
          <a:xfrm>
            <a:off x="9914268" y="3073940"/>
            <a:ext cx="578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0634752" y="2750774"/>
            <a:ext cx="1284051" cy="646331"/>
          </a:xfrm>
          <a:prstGeom prst="rect">
            <a:avLst/>
          </a:prstGeom>
          <a:noFill/>
        </p:spPr>
        <p:txBody>
          <a:bodyPr wrap="square" rtlCol="0">
            <a:spAutoFit/>
          </a:bodyPr>
          <a:lstStyle/>
          <a:p>
            <a:pPr algn="ctr"/>
            <a:r>
              <a:rPr lang="es-EC" dirty="0" smtClean="0">
                <a:latin typeface="+mj-lt"/>
              </a:rPr>
              <a:t>Ecuaciones alométricas</a:t>
            </a:r>
            <a:endParaRPr lang="es-EC" dirty="0">
              <a:latin typeface="+mj-lt"/>
            </a:endParaRPr>
          </a:p>
        </p:txBody>
      </p:sp>
      <p:cxnSp>
        <p:nvCxnSpPr>
          <p:cNvPr id="17" name="Conector recto de flecha 16"/>
          <p:cNvCxnSpPr/>
          <p:nvPr/>
        </p:nvCxnSpPr>
        <p:spPr>
          <a:xfrm>
            <a:off x="9904137" y="4536764"/>
            <a:ext cx="578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0482637" y="4300544"/>
            <a:ext cx="1568021" cy="646331"/>
          </a:xfrm>
          <a:prstGeom prst="rect">
            <a:avLst/>
          </a:prstGeom>
          <a:noFill/>
        </p:spPr>
        <p:txBody>
          <a:bodyPr wrap="square" rtlCol="0">
            <a:spAutoFit/>
          </a:bodyPr>
          <a:lstStyle/>
          <a:p>
            <a:pPr algn="ctr"/>
            <a:r>
              <a:rPr lang="es-EC" dirty="0" smtClean="0">
                <a:latin typeface="+mj-lt"/>
              </a:rPr>
              <a:t>1 ton CO</a:t>
            </a:r>
            <a:r>
              <a:rPr lang="es-EC" sz="1400" dirty="0" smtClean="0">
                <a:latin typeface="+mj-lt"/>
              </a:rPr>
              <a:t>2</a:t>
            </a:r>
            <a:r>
              <a:rPr lang="es-EC" dirty="0" smtClean="0">
                <a:latin typeface="+mj-lt"/>
              </a:rPr>
              <a:t> = 1 bono </a:t>
            </a:r>
            <a:r>
              <a:rPr lang="es-EC" dirty="0">
                <a:latin typeface="+mj-lt"/>
              </a:rPr>
              <a:t>de CO</a:t>
            </a:r>
            <a:r>
              <a:rPr lang="es-EC" sz="1400" dirty="0">
                <a:latin typeface="+mj-lt"/>
              </a:rPr>
              <a:t>2</a:t>
            </a:r>
            <a:endParaRPr lang="es-EC" dirty="0">
              <a:latin typeface="+mj-lt"/>
            </a:endParaRPr>
          </a:p>
        </p:txBody>
      </p:sp>
    </p:spTree>
    <p:extLst>
      <p:ext uri="{BB962C8B-B14F-4D97-AF65-F5344CB8AC3E}">
        <p14:creationId xmlns:p14="http://schemas.microsoft.com/office/powerpoint/2010/main" val="403760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198627" y="2479943"/>
            <a:ext cx="3808836" cy="9009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smtClean="0">
                <a:latin typeface="+mj-lt"/>
              </a:rPr>
              <a:t>METODOLOGÍA Y RESULTADOS</a:t>
            </a:r>
            <a:endParaRPr lang="es-EC" sz="3200" dirty="0">
              <a:latin typeface="+mj-lt"/>
            </a:endParaRPr>
          </a:p>
        </p:txBody>
      </p:sp>
    </p:spTree>
    <p:extLst>
      <p:ext uri="{BB962C8B-B14F-4D97-AF65-F5344CB8AC3E}">
        <p14:creationId xmlns:p14="http://schemas.microsoft.com/office/powerpoint/2010/main" val="101337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5821" y="108756"/>
            <a:ext cx="2213042" cy="37702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kern="1200" dirty="0" smtClean="0">
                <a:latin typeface="+mj-lt"/>
              </a:rPr>
              <a:t>Zona de estudio</a:t>
            </a:r>
            <a:endParaRPr lang="es-EC" sz="2000" b="1" kern="1200" dirty="0">
              <a:latin typeface="+mj-lt"/>
            </a:endParaRPr>
          </a:p>
        </p:txBody>
      </p:sp>
      <p:pic>
        <p:nvPicPr>
          <p:cNvPr id="2" name="Imagen 1"/>
          <p:cNvPicPr>
            <a:picLocks noChangeAspect="1"/>
          </p:cNvPicPr>
          <p:nvPr/>
        </p:nvPicPr>
        <p:blipFill>
          <a:blip r:embed="rId3"/>
          <a:stretch>
            <a:fillRect/>
          </a:stretch>
        </p:blipFill>
        <p:spPr>
          <a:xfrm>
            <a:off x="931501" y="671518"/>
            <a:ext cx="5205470" cy="5600700"/>
          </a:xfrm>
          <a:prstGeom prst="rect">
            <a:avLst/>
          </a:prstGeom>
          <a:ln>
            <a:solidFill>
              <a:schemeClr val="tx1"/>
            </a:solidFill>
          </a:ln>
        </p:spPr>
      </p:pic>
      <p:pic>
        <p:nvPicPr>
          <p:cNvPr id="4" name="Imagen 3"/>
          <p:cNvPicPr>
            <a:picLocks noChangeAspect="1"/>
          </p:cNvPicPr>
          <p:nvPr/>
        </p:nvPicPr>
        <p:blipFill>
          <a:blip r:embed="rId4"/>
          <a:stretch>
            <a:fillRect/>
          </a:stretch>
        </p:blipFill>
        <p:spPr>
          <a:xfrm>
            <a:off x="6800849" y="671518"/>
            <a:ext cx="5111598" cy="5600700"/>
          </a:xfrm>
          <a:prstGeom prst="rect">
            <a:avLst/>
          </a:prstGeom>
          <a:ln>
            <a:solidFill>
              <a:schemeClr val="tx1"/>
            </a:solidFill>
          </a:ln>
        </p:spPr>
      </p:pic>
    </p:spTree>
    <p:extLst>
      <p:ext uri="{BB962C8B-B14F-4D97-AF65-F5344CB8AC3E}">
        <p14:creationId xmlns:p14="http://schemas.microsoft.com/office/powerpoint/2010/main" val="589997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13" name="Imagen 12"/>
          <p:cNvPicPr>
            <a:picLocks noChangeAspect="1"/>
          </p:cNvPicPr>
          <p:nvPr/>
        </p:nvPicPr>
        <p:blipFill>
          <a:blip r:embed="rId3"/>
          <a:stretch>
            <a:fillRect/>
          </a:stretch>
        </p:blipFill>
        <p:spPr>
          <a:xfrm>
            <a:off x="6752225" y="998724"/>
            <a:ext cx="5095875" cy="5619750"/>
          </a:xfrm>
          <a:prstGeom prst="rect">
            <a:avLst/>
          </a:prstGeom>
          <a:ln>
            <a:solidFill>
              <a:schemeClr val="tx1"/>
            </a:solidFill>
          </a:ln>
        </p:spPr>
      </p:pic>
      <p:pic>
        <p:nvPicPr>
          <p:cNvPr id="14" name="Imagen 13"/>
          <p:cNvPicPr/>
          <p:nvPr/>
        </p:nvPicPr>
        <p:blipFill>
          <a:blip r:embed="rId4"/>
          <a:stretch>
            <a:fillRect/>
          </a:stretch>
        </p:blipFill>
        <p:spPr>
          <a:xfrm>
            <a:off x="323009" y="998724"/>
            <a:ext cx="5172075" cy="5667375"/>
          </a:xfrm>
          <a:prstGeom prst="rect">
            <a:avLst/>
          </a:prstGeom>
          <a:ln>
            <a:solidFill>
              <a:schemeClr val="tx1"/>
            </a:solidFill>
          </a:ln>
        </p:spPr>
      </p:pic>
      <p:sp>
        <p:nvSpPr>
          <p:cNvPr id="15" name="Flecha derecha 14"/>
          <p:cNvSpPr/>
          <p:nvPr/>
        </p:nvSpPr>
        <p:spPr>
          <a:xfrm>
            <a:off x="5665548" y="3611732"/>
            <a:ext cx="916213"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Identificación de coberturas vegetales</a:t>
            </a:r>
            <a:endParaRPr lang="es-EC" sz="2000" b="1" kern="1200" dirty="0">
              <a:latin typeface="+mj-lt"/>
            </a:endParaRPr>
          </a:p>
        </p:txBody>
      </p:sp>
      <p:cxnSp>
        <p:nvCxnSpPr>
          <p:cNvPr id="3" name="Conector recto de flecha 2"/>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236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5" name="Imagen 4"/>
          <p:cNvPicPr>
            <a:picLocks noChangeAspect="1"/>
          </p:cNvPicPr>
          <p:nvPr/>
        </p:nvPicPr>
        <p:blipFill rotWithShape="1">
          <a:blip r:embed="rId2"/>
          <a:srcRect l="3406" t="14045" b="19718"/>
          <a:stretch/>
        </p:blipFill>
        <p:spPr>
          <a:xfrm>
            <a:off x="6386513" y="1371599"/>
            <a:ext cx="2610354" cy="632391"/>
          </a:xfrm>
          <a:prstGeom prst="rect">
            <a:avLst/>
          </a:prstGeom>
          <a:ln>
            <a:solidFill>
              <a:schemeClr val="tx1"/>
            </a:solidFill>
          </a:ln>
        </p:spPr>
      </p:pic>
      <p:sp>
        <p:nvSpPr>
          <p:cNvPr id="8" name="Rectángulo 7"/>
          <p:cNvSpPr/>
          <p:nvPr/>
        </p:nvSpPr>
        <p:spPr>
          <a:xfrm>
            <a:off x="6891802" y="2003991"/>
            <a:ext cx="1850185" cy="336118"/>
          </a:xfrm>
          <a:prstGeom prst="rect">
            <a:avLst/>
          </a:prstGeom>
        </p:spPr>
        <p:txBody>
          <a:bodyPr wrap="non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1000"/>
              </a:spcAft>
              <a:tabLst>
                <a:tab pos="270510" algn="l"/>
              </a:tabLst>
            </a:pP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C" sz="1200" i="1" dirty="0" smtClean="0">
                <a:latin typeface="Times New Roman" panose="02020603050405020304" pitchFamily="18" charset="0"/>
                <a:ea typeface="Times New Roman" panose="02020603050405020304" pitchFamily="18" charset="0"/>
                <a:cs typeface="Times New Roman" panose="02020603050405020304" pitchFamily="18" charset="0"/>
              </a:rPr>
              <a:t>Fernández</a:t>
            </a:r>
            <a:r>
              <a:rPr lang="es-EC"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i="1" dirty="0" smtClean="0">
                <a:latin typeface="Times New Roman" panose="02020603050405020304" pitchFamily="18" charset="0"/>
                <a:ea typeface="Times New Roman" panose="02020603050405020304" pitchFamily="18" charset="0"/>
                <a:cs typeface="Times New Roman" panose="02020603050405020304" pitchFamily="18" charset="0"/>
              </a:rPr>
              <a:t>1996</a:t>
            </a: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9162178" y="552334"/>
            <a:ext cx="2954319" cy="2180084"/>
          </a:xfrm>
          <a:prstGeom prst="rect">
            <a:avLst/>
          </a:prstGeom>
        </p:spPr>
        <p:txBody>
          <a:bodyPr wrap="square">
            <a:spAutoFit/>
          </a:bodyPr>
          <a:lstStyle/>
          <a:p>
            <a:pPr>
              <a:lnSpc>
                <a:spcPct val="150000"/>
              </a:lnSpc>
              <a:spcAft>
                <a:spcPts val="80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Donde:</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N = tamaño de la población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Z = nivel 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confianza</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p = probabilidad 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éxito</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q = probabilidad 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fracaso</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 = error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a:picLocks noChangeAspect="1"/>
          </p:cNvPicPr>
          <p:nvPr/>
        </p:nvPicPr>
        <p:blipFill>
          <a:blip r:embed="rId3"/>
          <a:stretch>
            <a:fillRect/>
          </a:stretch>
        </p:blipFill>
        <p:spPr>
          <a:xfrm>
            <a:off x="204643" y="995643"/>
            <a:ext cx="5095875" cy="5619750"/>
          </a:xfrm>
          <a:prstGeom prst="rect">
            <a:avLst/>
          </a:prstGeom>
          <a:ln>
            <a:solidFill>
              <a:schemeClr val="tx1"/>
            </a:solidFill>
          </a:ln>
        </p:spPr>
      </p:pic>
      <p:sp>
        <p:nvSpPr>
          <p:cNvPr id="14" name="Flecha derecha 13"/>
          <p:cNvSpPr/>
          <p:nvPr/>
        </p:nvSpPr>
        <p:spPr>
          <a:xfrm>
            <a:off x="5555398" y="2095617"/>
            <a:ext cx="916213"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Toma de muestras</a:t>
            </a:r>
            <a:endParaRPr lang="es-EC" sz="2000" b="1" kern="1200" dirty="0">
              <a:latin typeface="+mj-lt"/>
            </a:endParaRPr>
          </a:p>
        </p:txBody>
      </p:sp>
      <p:cxnSp>
        <p:nvCxnSpPr>
          <p:cNvPr id="11" name="Conector recto de flecha 10"/>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26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2" name="Imagen 1"/>
          <p:cNvPicPr>
            <a:picLocks noChangeAspect="1"/>
          </p:cNvPicPr>
          <p:nvPr/>
        </p:nvPicPr>
        <p:blipFill>
          <a:blip r:embed="rId2"/>
          <a:stretch>
            <a:fillRect/>
          </a:stretch>
        </p:blipFill>
        <p:spPr>
          <a:xfrm>
            <a:off x="6953463" y="4716051"/>
            <a:ext cx="4965810" cy="1311928"/>
          </a:xfrm>
          <a:prstGeom prst="rect">
            <a:avLst/>
          </a:prstGeom>
        </p:spPr>
      </p:pic>
      <p:pic>
        <p:nvPicPr>
          <p:cNvPr id="5" name="Imagen 4"/>
          <p:cNvPicPr>
            <a:picLocks noChangeAspect="1"/>
          </p:cNvPicPr>
          <p:nvPr/>
        </p:nvPicPr>
        <p:blipFill rotWithShape="1">
          <a:blip r:embed="rId3"/>
          <a:srcRect t="10471" b="19718"/>
          <a:stretch/>
        </p:blipFill>
        <p:spPr>
          <a:xfrm>
            <a:off x="6294464" y="1337481"/>
            <a:ext cx="2702403" cy="666510"/>
          </a:xfrm>
          <a:prstGeom prst="rect">
            <a:avLst/>
          </a:prstGeom>
          <a:ln>
            <a:solidFill>
              <a:schemeClr val="tx1"/>
            </a:solidFill>
          </a:ln>
        </p:spPr>
      </p:pic>
      <p:sp>
        <p:nvSpPr>
          <p:cNvPr id="8" name="Rectángulo 7"/>
          <p:cNvSpPr/>
          <p:nvPr/>
        </p:nvSpPr>
        <p:spPr>
          <a:xfrm>
            <a:off x="6891802" y="2003991"/>
            <a:ext cx="1850185" cy="336118"/>
          </a:xfrm>
          <a:prstGeom prst="rect">
            <a:avLst/>
          </a:prstGeom>
        </p:spPr>
        <p:txBody>
          <a:bodyPr wrap="non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1000"/>
              </a:spcAft>
              <a:tabLst>
                <a:tab pos="270510" algn="l"/>
              </a:tabLst>
            </a:pP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C" sz="1200" i="1" dirty="0" smtClean="0">
                <a:latin typeface="Times New Roman" panose="02020603050405020304" pitchFamily="18" charset="0"/>
                <a:ea typeface="Times New Roman" panose="02020603050405020304" pitchFamily="18" charset="0"/>
                <a:cs typeface="Times New Roman" panose="02020603050405020304" pitchFamily="18" charset="0"/>
              </a:rPr>
              <a:t>Fernández</a:t>
            </a:r>
            <a:r>
              <a:rPr lang="es-EC"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i="1" dirty="0" smtClean="0">
                <a:latin typeface="Times New Roman" panose="02020603050405020304" pitchFamily="18" charset="0"/>
                <a:ea typeface="Times New Roman" panose="02020603050405020304" pitchFamily="18" charset="0"/>
                <a:cs typeface="Times New Roman" panose="02020603050405020304" pitchFamily="18" charset="0"/>
              </a:rPr>
              <a:t>1996</a:t>
            </a: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ángulo 8"/>
          <p:cNvSpPr/>
          <p:nvPr/>
        </p:nvSpPr>
        <p:spPr>
          <a:xfrm>
            <a:off x="9162178" y="552334"/>
            <a:ext cx="2954319" cy="2180084"/>
          </a:xfrm>
          <a:prstGeom prst="rect">
            <a:avLst/>
          </a:prstGeom>
        </p:spPr>
        <p:txBody>
          <a:bodyPr wrap="square">
            <a:spAutoFit/>
          </a:bodyPr>
          <a:lstStyle/>
          <a:p>
            <a:pPr>
              <a:lnSpc>
                <a:spcPct val="150000"/>
              </a:lnSpc>
              <a:spcAft>
                <a:spcPts val="800"/>
              </a:spcAft>
            </a:pPr>
            <a:r>
              <a:rPr lang="es-EC" sz="1400" dirty="0">
                <a:latin typeface="Times New Roman" panose="02020603050405020304" pitchFamily="18" charset="0"/>
                <a:ea typeface="Times New Roman" panose="02020603050405020304" pitchFamily="18" charset="0"/>
                <a:cs typeface="Times New Roman" panose="02020603050405020304" pitchFamily="18" charset="0"/>
              </a:rPr>
              <a:t>Donde:</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N = tamaño de la población </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Z = nivel 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confianza</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p = probabilidad 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éxito</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q = probabilidad de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fracaso</a:t>
            </a:r>
            <a:endParaRPr lang="es-EC"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sz="1400" dirty="0">
                <a:latin typeface="Times New Roman" panose="02020603050405020304" pitchFamily="18" charset="0"/>
                <a:ea typeface="Calibri" panose="020F0502020204030204" pitchFamily="34" charset="0"/>
                <a:cs typeface="Times New Roman" panose="02020603050405020304" pitchFamily="18" charset="0"/>
              </a:rPr>
              <a:t>d =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error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6953463" y="4295166"/>
            <a:ext cx="4900412" cy="523220"/>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Tabla 1.</a:t>
            </a:r>
            <a:r>
              <a:rPr lang="es-EC" sz="14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Tamaño de muestra para cada tipo de cobertura vegetal.</a:t>
            </a:r>
          </a:p>
        </p:txBody>
      </p:sp>
      <p:sp>
        <p:nvSpPr>
          <p:cNvPr id="12" name="Flecha derecha 11"/>
          <p:cNvSpPr/>
          <p:nvPr/>
        </p:nvSpPr>
        <p:spPr>
          <a:xfrm rot="5400000">
            <a:off x="8796165" y="3441443"/>
            <a:ext cx="917282"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3" name="Imagen 12"/>
          <p:cNvPicPr>
            <a:picLocks noChangeAspect="1"/>
          </p:cNvPicPr>
          <p:nvPr/>
        </p:nvPicPr>
        <p:blipFill>
          <a:blip r:embed="rId4"/>
          <a:stretch>
            <a:fillRect/>
          </a:stretch>
        </p:blipFill>
        <p:spPr>
          <a:xfrm>
            <a:off x="204643" y="995643"/>
            <a:ext cx="5095875" cy="5619750"/>
          </a:xfrm>
          <a:prstGeom prst="rect">
            <a:avLst/>
          </a:prstGeom>
          <a:ln>
            <a:solidFill>
              <a:schemeClr val="tx1"/>
            </a:solidFill>
          </a:ln>
        </p:spPr>
      </p:pic>
      <p:sp>
        <p:nvSpPr>
          <p:cNvPr id="14" name="Flecha derecha 13"/>
          <p:cNvSpPr/>
          <p:nvPr/>
        </p:nvSpPr>
        <p:spPr>
          <a:xfrm>
            <a:off x="5555398" y="2095617"/>
            <a:ext cx="916213"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Toma de muestras</a:t>
            </a:r>
            <a:endParaRPr lang="es-EC" sz="2000" b="1" kern="1200" dirty="0">
              <a:latin typeface="+mj-lt"/>
            </a:endParaRPr>
          </a:p>
        </p:txBody>
      </p:sp>
      <p:cxnSp>
        <p:nvCxnSpPr>
          <p:cNvPr id="16" name="Conector recto de flecha 15"/>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537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13" name="Imagen 12"/>
          <p:cNvPicPr/>
          <p:nvPr/>
        </p:nvPicPr>
        <p:blipFill>
          <a:blip r:embed="rId2"/>
          <a:stretch>
            <a:fillRect/>
          </a:stretch>
        </p:blipFill>
        <p:spPr>
          <a:xfrm>
            <a:off x="7523629" y="1993526"/>
            <a:ext cx="3733800" cy="3086100"/>
          </a:xfrm>
          <a:prstGeom prst="rect">
            <a:avLst/>
          </a:prstGeom>
        </p:spPr>
      </p:pic>
      <p:sp>
        <p:nvSpPr>
          <p:cNvPr id="14" name="Flecha derecha 13"/>
          <p:cNvSpPr/>
          <p:nvPr/>
        </p:nvSpPr>
        <p:spPr>
          <a:xfrm>
            <a:off x="5986970" y="3292084"/>
            <a:ext cx="1089877"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p:cNvSpPr/>
          <p:nvPr/>
        </p:nvSpPr>
        <p:spPr>
          <a:xfrm>
            <a:off x="6342529" y="5052732"/>
            <a:ext cx="6096000" cy="474617"/>
          </a:xfrm>
          <a:prstGeom prst="rect">
            <a:avLst/>
          </a:prstGeom>
        </p:spPr>
        <p:txBody>
          <a:bodyPr>
            <a:spAutoFit/>
          </a:bodyPr>
          <a:lstStyle/>
          <a:p>
            <a:pPr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a:t>
            </a:r>
            <a:r>
              <a:rPr lang="es-EC" sz="1200" b="1" i="1" dirty="0" smtClean="0">
                <a:latin typeface="Times New Roman" panose="02020603050405020304" pitchFamily="18" charset="0"/>
                <a:ea typeface="Calibri" panose="020F0502020204030204" pitchFamily="34" charset="0"/>
                <a:cs typeface="Times New Roman" panose="02020603050405020304" pitchFamily="18" charset="0"/>
              </a:rPr>
              <a:t>7</a:t>
            </a:r>
            <a:r>
              <a:rPr lang="es-EC" sz="1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200" i="1" dirty="0">
                <a:latin typeface="Times New Roman" panose="02020603050405020304" pitchFamily="18" charset="0"/>
                <a:ea typeface="Calibri" panose="020F0502020204030204" pitchFamily="34" charset="0"/>
                <a:cs typeface="Times New Roman" panose="02020603050405020304" pitchFamily="18" charset="0"/>
              </a:rPr>
              <a:t>Esquema para la toma de datos de DAP</a:t>
            </a:r>
            <a:endParaRPr lang="es-EC" sz="1200" i="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C" sz="1200" dirty="0">
                <a:latin typeface="Times New Roman" panose="02020603050405020304" pitchFamily="18" charset="0"/>
                <a:ea typeface="Calibri" panose="020F0502020204030204" pitchFamily="34" charset="0"/>
                <a:cs typeface="Times New Roman" panose="02020603050405020304" pitchFamily="18" charset="0"/>
              </a:rPr>
              <a:t>Fuente: (</a:t>
            </a:r>
            <a:r>
              <a:rPr lang="es-EC" sz="1200" dirty="0" err="1">
                <a:latin typeface="Times New Roman" panose="02020603050405020304" pitchFamily="18" charset="0"/>
                <a:ea typeface="Calibri" panose="020F0502020204030204" pitchFamily="34" charset="0"/>
                <a:cs typeface="Times New Roman" panose="02020603050405020304" pitchFamily="18" charset="0"/>
              </a:rPr>
              <a:t>Guascal</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C" sz="1200" dirty="0" err="1">
                <a:latin typeface="Times New Roman" panose="02020603050405020304" pitchFamily="18" charset="0"/>
                <a:ea typeface="Calibri" panose="020F0502020204030204" pitchFamily="34" charset="0"/>
                <a:cs typeface="Times New Roman" panose="02020603050405020304" pitchFamily="18" charset="0"/>
              </a:rPr>
              <a:t>Sanguña</a:t>
            </a:r>
            <a:r>
              <a:rPr lang="es-EC" sz="1200" dirty="0">
                <a:latin typeface="Times New Roman" panose="02020603050405020304" pitchFamily="18" charset="0"/>
                <a:ea typeface="Calibri" panose="020F0502020204030204" pitchFamily="34" charset="0"/>
                <a:cs typeface="Times New Roman" panose="02020603050405020304" pitchFamily="18" charset="0"/>
              </a:rPr>
              <a:t>, 2018)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a:blip r:embed="rId3"/>
          <a:stretch>
            <a:fillRect/>
          </a:stretch>
        </p:blipFill>
        <p:spPr>
          <a:xfrm>
            <a:off x="191286" y="961667"/>
            <a:ext cx="5133975" cy="5638800"/>
          </a:xfrm>
          <a:prstGeom prst="rect">
            <a:avLst/>
          </a:prstGeom>
          <a:ln>
            <a:solidFill>
              <a:schemeClr val="tx1"/>
            </a:solidFill>
          </a:ln>
        </p:spPr>
      </p:pic>
      <p:sp>
        <p:nvSpPr>
          <p:cNvPr id="7" name="Rectángulo 6"/>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Toma de muestras</a:t>
            </a:r>
            <a:endParaRPr lang="es-EC" sz="2000" b="1" kern="1200" dirty="0">
              <a:latin typeface="+mj-lt"/>
            </a:endParaRPr>
          </a:p>
        </p:txBody>
      </p:sp>
      <p:cxnSp>
        <p:nvCxnSpPr>
          <p:cNvPr id="8" name="Conector recto de flecha 7"/>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09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2" name="Imagen 1"/>
          <p:cNvPicPr>
            <a:picLocks noChangeAspect="1"/>
          </p:cNvPicPr>
          <p:nvPr/>
        </p:nvPicPr>
        <p:blipFill rotWithShape="1">
          <a:blip r:embed="rId2"/>
          <a:srcRect r="33434" b="12816"/>
          <a:stretch/>
        </p:blipFill>
        <p:spPr>
          <a:xfrm>
            <a:off x="686597" y="1658971"/>
            <a:ext cx="2203436" cy="4525855"/>
          </a:xfrm>
          <a:prstGeom prst="rect">
            <a:avLst/>
          </a:prstGeom>
        </p:spPr>
      </p:pic>
      <p:sp>
        <p:nvSpPr>
          <p:cNvPr id="4" name="Rectángulo 3"/>
          <p:cNvSpPr/>
          <p:nvPr/>
        </p:nvSpPr>
        <p:spPr>
          <a:xfrm>
            <a:off x="686597" y="1178615"/>
            <a:ext cx="3691093" cy="523220"/>
          </a:xfrm>
          <a:prstGeom prst="rect">
            <a:avLst/>
          </a:prstGeom>
        </p:spPr>
        <p:txBody>
          <a:bodyPr wrap="square">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2</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Datos de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DAP en parcela.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descr="C:\BIOMASA_SCAN\FIGURAS\alturas_normales\Diapositiva1.JPG"/>
          <p:cNvPicPr/>
          <p:nvPr/>
        </p:nvPicPr>
        <p:blipFill rotWithShape="1">
          <a:blip r:embed="rId3">
            <a:extLst>
              <a:ext uri="{28A0092B-C50C-407E-A947-70E740481C1C}">
                <a14:useLocalDpi xmlns:a14="http://schemas.microsoft.com/office/drawing/2010/main" val="0"/>
              </a:ext>
            </a:extLst>
          </a:blip>
          <a:srcRect t="14112" b="14697"/>
          <a:stretch/>
        </p:blipFill>
        <p:spPr bwMode="auto">
          <a:xfrm>
            <a:off x="3627527" y="1392069"/>
            <a:ext cx="4021362" cy="1482929"/>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11" name="Rectángulo 10"/>
          <p:cNvSpPr/>
          <p:nvPr/>
        </p:nvSpPr>
        <p:spPr>
          <a:xfrm>
            <a:off x="3493462" y="2872132"/>
            <a:ext cx="4473449" cy="46166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200" b="1" i="1" dirty="0">
                <a:latin typeface="Times New Roman" panose="02020603050405020304" pitchFamily="18" charset="0"/>
                <a:ea typeface="Calibri" panose="020F0502020204030204" pitchFamily="34" charset="0"/>
                <a:cs typeface="Times New Roman" panose="02020603050405020304" pitchFamily="18" charset="0"/>
              </a:rPr>
              <a:t>8</a:t>
            </a:r>
            <a:r>
              <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i="1" dirty="0" smtClean="0">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200" b="0" i="1" dirty="0" smtClean="0">
                <a:effectLst/>
                <a:latin typeface="Times New Roman" panose="02020603050405020304" pitchFamily="18" charset="0"/>
                <a:ea typeface="Calibri" panose="020F0502020204030204" pitchFamily="34" charset="0"/>
                <a:cs typeface="Times New Roman" panose="02020603050405020304" pitchFamily="18" charset="0"/>
              </a:rPr>
              <a:t>en terrenos llanos e inclinados</a:t>
            </a:r>
            <a:endPar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Imagen 15" descr="C:\BIOMASA_SCAN\FIGURAS\alturas_normales\Diapositiva2.JPG"/>
          <p:cNvPicPr/>
          <p:nvPr/>
        </p:nvPicPr>
        <p:blipFill rotWithShape="1">
          <a:blip r:embed="rId4">
            <a:extLst>
              <a:ext uri="{28A0092B-C50C-407E-A947-70E740481C1C}">
                <a14:useLocalDpi xmlns:a14="http://schemas.microsoft.com/office/drawing/2010/main" val="0"/>
              </a:ext>
            </a:extLst>
          </a:blip>
          <a:srcRect t="13800" b="12815"/>
          <a:stretch/>
        </p:blipFill>
        <p:spPr bwMode="auto">
          <a:xfrm>
            <a:off x="7955486" y="1392068"/>
            <a:ext cx="4021362" cy="1482929"/>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17" name="Rectángulo 16"/>
          <p:cNvSpPr/>
          <p:nvPr/>
        </p:nvSpPr>
        <p:spPr>
          <a:xfrm>
            <a:off x="7438832" y="2872132"/>
            <a:ext cx="4909324" cy="461665"/>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rPr>
              <a:t>Figura </a:t>
            </a:r>
            <a:r>
              <a:rPr lang="es-EC" sz="1200" b="1" i="1" dirty="0">
                <a:latin typeface="Times New Roman" panose="02020603050405020304" pitchFamily="18" charset="0"/>
                <a:ea typeface="Calibri" panose="020F0502020204030204" pitchFamily="34" charset="0"/>
                <a:cs typeface="Times New Roman" panose="02020603050405020304" pitchFamily="18" charset="0"/>
              </a:rPr>
              <a:t>9</a:t>
            </a:r>
            <a:r>
              <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200" i="1" dirty="0" smtClean="0">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200" b="0" i="1" dirty="0" smtClean="0">
                <a:effectLst/>
                <a:latin typeface="Times New Roman" panose="02020603050405020304" pitchFamily="18" charset="0"/>
                <a:ea typeface="Calibri" panose="020F0502020204030204" pitchFamily="34" charset="0"/>
                <a:cs typeface="Times New Roman" panose="02020603050405020304" pitchFamily="18" charset="0"/>
              </a:rPr>
              <a:t>de un árbol inclinado y contiguos</a:t>
            </a:r>
            <a:endPar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Imagen 17" descr="C:\BIOMASA_SCAN\FIGURAS\alturas_normales\Diapositiva3.JPG"/>
          <p:cNvPicPr/>
          <p:nvPr/>
        </p:nvPicPr>
        <p:blipFill rotWithShape="1">
          <a:blip r:embed="rId5">
            <a:extLst>
              <a:ext uri="{28A0092B-C50C-407E-A947-70E740481C1C}">
                <a14:useLocalDpi xmlns:a14="http://schemas.microsoft.com/office/drawing/2010/main" val="0"/>
              </a:ext>
            </a:extLst>
          </a:blip>
          <a:srcRect t="13485" b="14697"/>
          <a:stretch/>
        </p:blipFill>
        <p:spPr bwMode="auto">
          <a:xfrm>
            <a:off x="3626725" y="3486205"/>
            <a:ext cx="4020890" cy="1476328"/>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19" name="Rectángulo 18"/>
          <p:cNvSpPr/>
          <p:nvPr/>
        </p:nvSpPr>
        <p:spPr>
          <a:xfrm>
            <a:off x="3930257" y="5021997"/>
            <a:ext cx="3620945" cy="64633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rPr>
              <a:t>Figura 10. </a:t>
            </a:r>
            <a:r>
              <a:rPr lang="es-EC" sz="1200" i="1" dirty="0" smtClean="0">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200" b="0" i="1" dirty="0" smtClean="0">
                <a:effectLst/>
                <a:latin typeface="Times New Roman" panose="02020603050405020304" pitchFamily="18" charset="0"/>
                <a:ea typeface="Calibri" panose="020F0502020204030204" pitchFamily="34" charset="0"/>
                <a:cs typeface="Times New Roman" panose="02020603050405020304" pitchFamily="18" charset="0"/>
              </a:rPr>
              <a:t>de árboles bifurcados por abajo y por encima de 1.30 m</a:t>
            </a:r>
            <a:endPar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Imagen 19" descr="C:\BIOMASA_SCAN\FIGURAS\alturas_normales\Diapositiva4.JPG"/>
          <p:cNvPicPr/>
          <p:nvPr/>
        </p:nvPicPr>
        <p:blipFill rotWithShape="1">
          <a:blip r:embed="rId6">
            <a:extLst>
              <a:ext uri="{28A0092B-C50C-407E-A947-70E740481C1C}">
                <a14:useLocalDpi xmlns:a14="http://schemas.microsoft.com/office/drawing/2010/main" val="0"/>
              </a:ext>
            </a:extLst>
          </a:blip>
          <a:srcRect t="11603" r="49540" b="12815"/>
          <a:stretch/>
        </p:blipFill>
        <p:spPr bwMode="auto">
          <a:xfrm>
            <a:off x="8951581" y="3545703"/>
            <a:ext cx="2029172" cy="1491857"/>
          </a:xfrm>
          <a:prstGeom prst="rect">
            <a:avLst/>
          </a:prstGeom>
          <a:noFill/>
          <a:ln w="9525" cap="flat" cmpd="sng" algn="ctr">
            <a:solidFill>
              <a:sysClr val="window" lastClr="FFFFFF">
                <a:lumMod val="50000"/>
              </a:sysClr>
            </a:solidFill>
            <a:prstDash val="solid"/>
            <a:round/>
            <a:headEnd type="none" w="med" len="med"/>
            <a:tailEnd type="none" w="med" len="med"/>
          </a:ln>
          <a:extLst>
            <a:ext uri="{53640926-AAD7-44D8-BBD7-CCE9431645EC}">
              <a14:shadowObscured xmlns:a14="http://schemas.microsoft.com/office/drawing/2010/main"/>
            </a:ext>
          </a:extLst>
        </p:spPr>
      </p:pic>
      <p:sp>
        <p:nvSpPr>
          <p:cNvPr id="21" name="Rectángulo 20"/>
          <p:cNvSpPr/>
          <p:nvPr/>
        </p:nvSpPr>
        <p:spPr>
          <a:xfrm>
            <a:off x="8260355" y="5037560"/>
            <a:ext cx="3637735" cy="646331"/>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s-EC" sz="1200" b="1" i="1" dirty="0" smtClean="0">
                <a:effectLst/>
                <a:latin typeface="Times New Roman" panose="02020603050405020304" pitchFamily="18" charset="0"/>
                <a:ea typeface="Calibri" panose="020F0502020204030204" pitchFamily="34" charset="0"/>
                <a:cs typeface="Times New Roman" panose="02020603050405020304" pitchFamily="18" charset="0"/>
              </a:rPr>
              <a:t>Figura 11. </a:t>
            </a:r>
            <a:r>
              <a:rPr lang="es-EC" sz="1200" i="1" dirty="0" smtClean="0">
                <a:latin typeface="Times New Roman" panose="02020603050405020304" pitchFamily="18" charset="0"/>
                <a:ea typeface="Calibri" panose="020F0502020204030204" pitchFamily="34" charset="0"/>
                <a:cs typeface="Times New Roman" panose="02020603050405020304" pitchFamily="18" charset="0"/>
              </a:rPr>
              <a:t>Medición del DAP </a:t>
            </a:r>
            <a:r>
              <a:rPr lang="es-EC" sz="1200" b="0" i="1" dirty="0" smtClean="0">
                <a:effectLst/>
                <a:latin typeface="Times New Roman" panose="02020603050405020304" pitchFamily="18" charset="0"/>
                <a:ea typeface="Calibri" panose="020F0502020204030204" pitchFamily="34" charset="0"/>
                <a:cs typeface="Times New Roman" panose="02020603050405020304" pitchFamily="18" charset="0"/>
              </a:rPr>
              <a:t>de un árbol con raíces sobre la superficie </a:t>
            </a:r>
            <a:br>
              <a:rPr lang="es-EC" sz="1200" b="0" i="1" dirty="0" smtClean="0">
                <a:effectLst/>
                <a:latin typeface="Times New Roman" panose="02020603050405020304" pitchFamily="18" charset="0"/>
                <a:ea typeface="Calibri" panose="020F0502020204030204" pitchFamily="34" charset="0"/>
                <a:cs typeface="Times New Roman" panose="02020603050405020304" pitchFamily="18" charset="0"/>
              </a:rPr>
            </a:br>
            <a:r>
              <a:rPr lang="es-EC" sz="1200" b="0" dirty="0" smtClean="0">
                <a:effectLst/>
                <a:latin typeface="Times New Roman" panose="02020603050405020304" pitchFamily="18" charset="0"/>
                <a:ea typeface="Calibri" panose="020F0502020204030204" pitchFamily="34" charset="0"/>
                <a:cs typeface="Times New Roman" panose="02020603050405020304" pitchFamily="18" charset="0"/>
              </a:rPr>
              <a:t>Fuente: (Diéguez et al., 2005)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2" name="Conector recto de flecha 21"/>
          <p:cNvCxnSpPr/>
          <p:nvPr/>
        </p:nvCxnSpPr>
        <p:spPr>
          <a:xfrm>
            <a:off x="7477243" y="358383"/>
            <a:ext cx="4896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Toma de muestras</a:t>
            </a:r>
            <a:endParaRPr lang="es-EC" sz="2000" b="1" kern="1200" dirty="0">
              <a:latin typeface="+mj-lt"/>
            </a:endParaRPr>
          </a:p>
        </p:txBody>
      </p:sp>
      <p:cxnSp>
        <p:nvCxnSpPr>
          <p:cNvPr id="15" name="Conector recto de flecha 14"/>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471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2" name="Imagen 1"/>
          <p:cNvPicPr>
            <a:picLocks noChangeAspect="1"/>
          </p:cNvPicPr>
          <p:nvPr/>
        </p:nvPicPr>
        <p:blipFill>
          <a:blip r:embed="rId2"/>
          <a:stretch>
            <a:fillRect/>
          </a:stretch>
        </p:blipFill>
        <p:spPr>
          <a:xfrm>
            <a:off x="291050" y="1673878"/>
            <a:ext cx="2882457" cy="4520458"/>
          </a:xfrm>
          <a:prstGeom prst="rect">
            <a:avLst/>
          </a:prstGeom>
        </p:spPr>
      </p:pic>
      <p:sp>
        <p:nvSpPr>
          <p:cNvPr id="4" name="Rectángulo 3"/>
          <p:cNvSpPr/>
          <p:nvPr/>
        </p:nvSpPr>
        <p:spPr>
          <a:xfrm>
            <a:off x="291050" y="1210531"/>
            <a:ext cx="6096000" cy="523220"/>
          </a:xfrm>
          <a:prstGeom prst="rect">
            <a:avLst/>
          </a:prstGeom>
        </p:spPr>
        <p:txBody>
          <a:bodyPr>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3</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Datos de Biomasa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en parcela.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Conector recto de flecha 21"/>
          <p:cNvCxnSpPr/>
          <p:nvPr/>
        </p:nvCxnSpPr>
        <p:spPr>
          <a:xfrm>
            <a:off x="7340765" y="441475"/>
            <a:ext cx="4896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ángulo 13"/>
              <p:cNvSpPr/>
              <p:nvPr/>
            </p:nvSpPr>
            <p:spPr>
              <a:xfrm>
                <a:off x="5013326" y="1794502"/>
                <a:ext cx="6806520" cy="182274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1000"/>
                  </a:spcAft>
                  <a:tabLst>
                    <a:tab pos="270510" algn="l"/>
                  </a:tabLst>
                </a:pPr>
                <a:r>
                  <a:rPr lang="es-EC" sz="1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donde</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270510" algn="l"/>
                  </a:tabLst>
                </a:pPr>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 Biomasa aérea estimada (Kg)</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270510" algn="l"/>
                  </a:tabLst>
                </a:pPr>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 Diámetro normal o diámetro a la altura del pecho de los árboles (cm)</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Arial" panose="020B0604020202020204" pitchFamily="34" charset="0"/>
                  <a:buChar char="•"/>
                  <a:tabLst>
                    <a:tab pos="270510" algn="l"/>
                  </a:tabLst>
                </a:pPr>
                <a:r>
                  <a:rPr lang="es-EC" sz="1600" dirty="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𝜌</a:t>
                </a:r>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Densidad específica de los árboles </a:t>
                </a:r>
                <a:r>
                  <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num>
                      <m:den>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Sup>
                          <m:sSup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den>
                    </m:f>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5013326" y="1794502"/>
                <a:ext cx="6806520" cy="1822743"/>
              </a:xfrm>
              <a:prstGeom prst="rect">
                <a:avLst/>
              </a:prstGeom>
              <a:blipFill rotWithShape="0">
                <a:blip r:embed="rId3"/>
                <a:stretch>
                  <a:fillRect l="-4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4393602" y="936485"/>
                <a:ext cx="7425361" cy="521899"/>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tabLst>
                    <a:tab pos="270510" algn="l"/>
                  </a:tabLst>
                </a:pPr>
                <a14:m>
                  <m:oMath xmlns:m="http://schemas.openxmlformats.org/officeDocument/2006/math">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𝐵𝐴</m:t>
                    </m:r>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exp</m:t>
                    </m:r>
                    <m: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(−1.499+2.148</m:t>
                    </m:r>
                    <m:func>
                      <m:func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+0.207 </m:t>
                    </m:r>
                    <m:sSup>
                      <m:sSup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e>
                        </m:d>
                      </m:e>
                      <m: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−0.0281</m:t>
                    </m:r>
                    <m:sSup>
                      <m:sSup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e>
                        </m:d>
                      </m:e>
                      <m: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4393602" y="936485"/>
                <a:ext cx="7425361" cy="521899"/>
              </a:xfrm>
              <a:prstGeom prst="rect">
                <a:avLst/>
              </a:prstGeom>
              <a:blipFill rotWithShape="0">
                <a:blip r:embed="rId4"/>
                <a:stretch>
                  <a:fillRect/>
                </a:stretch>
              </a:blipFill>
              <a:ln>
                <a:solidFill>
                  <a:schemeClr val="tx1"/>
                </a:solidFill>
              </a:ln>
            </p:spPr>
            <p:txBody>
              <a:bodyPr/>
              <a:lstStyle/>
              <a:p>
                <a:r>
                  <a:rPr lang="es-EC">
                    <a:noFill/>
                  </a:rPr>
                  <a:t> </a:t>
                </a:r>
              </a:p>
            </p:txBody>
          </p:sp>
        </mc:Fallback>
      </mc:AlternateContent>
      <p:sp>
        <p:nvSpPr>
          <p:cNvPr id="23" name="Rectángulo 22"/>
          <p:cNvSpPr/>
          <p:nvPr/>
        </p:nvSpPr>
        <p:spPr>
          <a:xfrm>
            <a:off x="7259214" y="1458384"/>
            <a:ext cx="1933543" cy="336118"/>
          </a:xfrm>
          <a:prstGeom prst="rect">
            <a:avLst/>
          </a:prstGeom>
        </p:spPr>
        <p:txBody>
          <a:bodyPr wrap="non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1000"/>
              </a:spcAft>
              <a:tabLst>
                <a:tab pos="270510" algn="l"/>
              </a:tabLst>
            </a:pP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Fuente: (Chave et al., 2005)</a:t>
            </a:r>
            <a:endParaRPr lang="es-EC"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Estimación de Biomasa</a:t>
            </a:r>
            <a:endParaRPr lang="es-EC" sz="2000" b="1" kern="1200" dirty="0">
              <a:latin typeface="+mj-lt"/>
            </a:endParaRPr>
          </a:p>
        </p:txBody>
      </p:sp>
      <p:cxnSp>
        <p:nvCxnSpPr>
          <p:cNvPr id="16" name="Conector recto de flecha 15"/>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644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2" name="Imagen 1"/>
          <p:cNvPicPr>
            <a:picLocks noChangeAspect="1"/>
          </p:cNvPicPr>
          <p:nvPr/>
        </p:nvPicPr>
        <p:blipFill>
          <a:blip r:embed="rId2"/>
          <a:stretch>
            <a:fillRect/>
          </a:stretch>
        </p:blipFill>
        <p:spPr>
          <a:xfrm>
            <a:off x="291050" y="1673878"/>
            <a:ext cx="2882457" cy="4520458"/>
          </a:xfrm>
          <a:prstGeom prst="rect">
            <a:avLst/>
          </a:prstGeom>
        </p:spPr>
      </p:pic>
      <p:cxnSp>
        <p:nvCxnSpPr>
          <p:cNvPr id="22" name="Conector recto de flecha 21"/>
          <p:cNvCxnSpPr/>
          <p:nvPr/>
        </p:nvCxnSpPr>
        <p:spPr>
          <a:xfrm>
            <a:off x="7340765" y="538750"/>
            <a:ext cx="4896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ángulo 13"/>
              <p:cNvSpPr/>
              <p:nvPr/>
            </p:nvSpPr>
            <p:spPr>
              <a:xfrm>
                <a:off x="5013326" y="1794502"/>
                <a:ext cx="6806520" cy="1822743"/>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spcAft>
                    <a:spcPts val="1000"/>
                  </a:spcAft>
                  <a:tabLst>
                    <a:tab pos="270510" algn="l"/>
                  </a:tabLst>
                </a:pPr>
                <a:r>
                  <a:rPr lang="es-EC" sz="1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 donde</a:t>
                </a:r>
                <a:r>
                  <a:rPr lang="es-EC"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270510" algn="l"/>
                  </a:tabLst>
                </a:pPr>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 Biomasa aérea estimada (Kg)</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tabLst>
                    <a:tab pos="270510" algn="l"/>
                  </a:tabLst>
                </a:pPr>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DAP: Diámetro normal o diámetro a la altura del pecho de los árboles (cm)</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Arial" panose="020B0604020202020204" pitchFamily="34" charset="0"/>
                  <a:buChar char="•"/>
                  <a:tabLst>
                    <a:tab pos="270510" algn="l"/>
                  </a:tabLst>
                </a:pPr>
                <a:r>
                  <a:rPr lang="es-EC" sz="1600" dirty="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a:t>𝜌</a:t>
                </a:r>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Densidad específica de los árboles </a:t>
                </a:r>
                <a:r>
                  <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num>
                      <m:den>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𝑐</m:t>
                        </m:r>
                        <m:sSup>
                          <m:sSup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e>
                          <m: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den>
                    </m:f>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5013326" y="1794502"/>
                <a:ext cx="6806520" cy="1822743"/>
              </a:xfrm>
              <a:prstGeom prst="rect">
                <a:avLst/>
              </a:prstGeom>
              <a:blipFill rotWithShape="0">
                <a:blip r:embed="rId3"/>
                <a:stretch>
                  <a:fillRect l="-4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4393602" y="936485"/>
                <a:ext cx="7425361" cy="521899"/>
              </a:xfrm>
              <a:prstGeom prst="rect">
                <a:avLst/>
              </a:prstGeom>
              <a:no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defPPr>
                  <a:defRPr lang="es-EC"/>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15000"/>
                  </a:lnSpc>
                  <a:spcAft>
                    <a:spcPts val="1000"/>
                  </a:spcAft>
                  <a:tabLst>
                    <a:tab pos="270510" algn="l"/>
                  </a:tabLst>
                </a:pPr>
                <a14:m>
                  <m:oMath xmlns:m="http://schemas.openxmlformats.org/officeDocument/2006/math">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𝐵𝐴</m:t>
                    </m:r>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es-EC"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exp</m:t>
                    </m:r>
                    <m: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(−1.499+2.148</m:t>
                    </m:r>
                    <m:func>
                      <m:func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+0.207 </m:t>
                    </m:r>
                    <m:sSup>
                      <m:sSup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e>
                        </m:d>
                      </m:e>
                      <m: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−0.0281</m:t>
                    </m:r>
                    <m:sSup>
                      <m:sSup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unc>
                              <m:func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fName>
                              <m:e>
                                <m:d>
                                  <m:dPr>
                                    <m:ctrlP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𝐷𝐴𝑃</m:t>
                                    </m:r>
                                  </m:e>
                                </m:d>
                              </m:e>
                            </m:func>
                          </m:e>
                        </m:d>
                      </m:e>
                      <m: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s-EC"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s-EC"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6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4393602" y="936485"/>
                <a:ext cx="7425361" cy="521899"/>
              </a:xfrm>
              <a:prstGeom prst="rect">
                <a:avLst/>
              </a:prstGeom>
              <a:blipFill rotWithShape="0">
                <a:blip r:embed="rId4"/>
                <a:stretch>
                  <a:fillRect/>
                </a:stretch>
              </a:blipFill>
              <a:ln>
                <a:solidFill>
                  <a:schemeClr val="tx1"/>
                </a:solidFill>
              </a:ln>
            </p:spPr>
            <p:txBody>
              <a:bodyPr/>
              <a:lstStyle/>
              <a:p>
                <a:r>
                  <a:rPr lang="es-EC">
                    <a:noFill/>
                  </a:rPr>
                  <a:t> </a:t>
                </a:r>
              </a:p>
            </p:txBody>
          </p:sp>
        </mc:Fallback>
      </mc:AlternateContent>
      <p:sp>
        <p:nvSpPr>
          <p:cNvPr id="23" name="Rectángulo 22"/>
          <p:cNvSpPr/>
          <p:nvPr/>
        </p:nvSpPr>
        <p:spPr>
          <a:xfrm>
            <a:off x="7259214" y="1458384"/>
            <a:ext cx="1933543" cy="336118"/>
          </a:xfrm>
          <a:prstGeom prst="rect">
            <a:avLst/>
          </a:prstGeom>
        </p:spPr>
        <p:txBody>
          <a:bodyPr wrap="non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1000"/>
              </a:spcAft>
              <a:tabLst>
                <a:tab pos="270510" algn="l"/>
              </a:tabLst>
            </a:pP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Fuente: (Chave et al., 2005)</a:t>
            </a:r>
            <a:endParaRPr lang="es-EC"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5"/>
          <a:stretch>
            <a:fillRect/>
          </a:stretch>
        </p:blipFill>
        <p:spPr>
          <a:xfrm>
            <a:off x="5534532" y="4809127"/>
            <a:ext cx="6053292" cy="1507655"/>
          </a:xfrm>
          <a:prstGeom prst="rect">
            <a:avLst/>
          </a:prstGeom>
        </p:spPr>
      </p:pic>
      <p:sp>
        <p:nvSpPr>
          <p:cNvPr id="5" name="Rectángulo 4"/>
          <p:cNvSpPr/>
          <p:nvPr/>
        </p:nvSpPr>
        <p:spPr>
          <a:xfrm>
            <a:off x="5513178" y="4370915"/>
            <a:ext cx="6096000" cy="523220"/>
          </a:xfrm>
          <a:prstGeom prst="rect">
            <a:avLst/>
          </a:prstGeom>
        </p:spPr>
        <p:txBody>
          <a:bodyPr>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4</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Datos de Biomasa por tipo de cobertura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lecha derecha 10"/>
          <p:cNvSpPr/>
          <p:nvPr/>
        </p:nvSpPr>
        <p:spPr>
          <a:xfrm rot="5400000">
            <a:off x="8639157" y="3824588"/>
            <a:ext cx="618217"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291050" y="1210531"/>
            <a:ext cx="6096000" cy="523220"/>
          </a:xfrm>
          <a:prstGeom prst="rect">
            <a:avLst/>
          </a:prstGeom>
        </p:spPr>
        <p:txBody>
          <a:bodyPr>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3</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Datos de Biomasa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en parcela.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Estimación de Biomasa</a:t>
            </a:r>
            <a:endParaRPr lang="es-EC" sz="2000" b="1" kern="1200" dirty="0">
              <a:latin typeface="+mj-lt"/>
            </a:endParaRPr>
          </a:p>
        </p:txBody>
      </p:sp>
      <p:cxnSp>
        <p:nvCxnSpPr>
          <p:cNvPr id="17" name="Conector recto de flecha 16"/>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38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15155"/>
            <a:ext cx="10058400" cy="943984"/>
          </a:xfrm>
        </p:spPr>
        <p:txBody>
          <a:bodyPr anchor="ctr"/>
          <a:lstStyle/>
          <a:p>
            <a:pPr algn="ctr"/>
            <a:r>
              <a:rPr lang="es-EC" dirty="0" smtClean="0"/>
              <a:t>CONTENIDO</a:t>
            </a:r>
            <a:endParaRPr lang="es-EC" dirty="0"/>
          </a:p>
        </p:txBody>
      </p:sp>
      <p:sp>
        <p:nvSpPr>
          <p:cNvPr id="5" name="Rectángulo redondeado 4"/>
          <p:cNvSpPr/>
          <p:nvPr/>
        </p:nvSpPr>
        <p:spPr>
          <a:xfrm>
            <a:off x="3706732" y="1372275"/>
            <a:ext cx="4621132" cy="4974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800" dirty="0" smtClean="0">
                <a:latin typeface="+mj-lt"/>
              </a:rPr>
              <a:t>EL PROBLEMA</a:t>
            </a:r>
            <a:endParaRPr lang="es-EC" sz="2800" dirty="0">
              <a:latin typeface="+mj-lt"/>
            </a:endParaRPr>
          </a:p>
        </p:txBody>
      </p:sp>
      <p:sp>
        <p:nvSpPr>
          <p:cNvPr id="10" name="Rectángulo redondeado 9"/>
          <p:cNvSpPr/>
          <p:nvPr/>
        </p:nvSpPr>
        <p:spPr>
          <a:xfrm>
            <a:off x="3706732" y="2086026"/>
            <a:ext cx="4621132" cy="49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800" dirty="0" smtClean="0">
                <a:latin typeface="+mj-lt"/>
              </a:rPr>
              <a:t>OBJETIVOS</a:t>
            </a:r>
            <a:endParaRPr lang="es-EC" sz="2800" dirty="0">
              <a:latin typeface="+mj-lt"/>
            </a:endParaRPr>
          </a:p>
        </p:txBody>
      </p:sp>
      <p:sp>
        <p:nvSpPr>
          <p:cNvPr id="11" name="Rectángulo redondeado 10"/>
          <p:cNvSpPr/>
          <p:nvPr/>
        </p:nvSpPr>
        <p:spPr>
          <a:xfrm>
            <a:off x="3706732" y="2802208"/>
            <a:ext cx="4621132" cy="49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600" dirty="0" smtClean="0">
                <a:latin typeface="+mj-lt"/>
              </a:rPr>
              <a:t>FUNDAMENTOS TEÓRICOS</a:t>
            </a:r>
            <a:endParaRPr lang="es-EC" sz="2600" dirty="0">
              <a:latin typeface="+mj-lt"/>
            </a:endParaRPr>
          </a:p>
        </p:txBody>
      </p:sp>
      <p:sp>
        <p:nvSpPr>
          <p:cNvPr id="12" name="Rectángulo redondeado 11"/>
          <p:cNvSpPr/>
          <p:nvPr/>
        </p:nvSpPr>
        <p:spPr>
          <a:xfrm>
            <a:off x="3706732" y="3515294"/>
            <a:ext cx="4621132" cy="12098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800" dirty="0" smtClean="0">
                <a:latin typeface="+mj-lt"/>
              </a:rPr>
              <a:t>METODOLOGÍA </a:t>
            </a:r>
            <a:r>
              <a:rPr lang="es-EC" sz="2800" dirty="0">
                <a:latin typeface="+mj-lt"/>
              </a:rPr>
              <a:t>y </a:t>
            </a:r>
            <a:r>
              <a:rPr lang="es-EC" sz="2800" dirty="0" smtClean="0">
                <a:latin typeface="+mj-lt"/>
              </a:rPr>
              <a:t>RESULTADOS</a:t>
            </a:r>
            <a:endParaRPr lang="es-EC" sz="2800" dirty="0">
              <a:latin typeface="+mj-lt"/>
            </a:endParaRPr>
          </a:p>
        </p:txBody>
      </p:sp>
      <p:sp>
        <p:nvSpPr>
          <p:cNvPr id="14" name="Rectángulo redondeado 13"/>
          <p:cNvSpPr/>
          <p:nvPr/>
        </p:nvSpPr>
        <p:spPr>
          <a:xfrm>
            <a:off x="3706732" y="4941469"/>
            <a:ext cx="4621132" cy="49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800" dirty="0" smtClean="0">
                <a:latin typeface="+mj-lt"/>
              </a:rPr>
              <a:t>CONCLUSIONES</a:t>
            </a:r>
            <a:endParaRPr lang="es-EC" sz="2800" dirty="0">
              <a:latin typeface="+mj-lt"/>
            </a:endParaRPr>
          </a:p>
        </p:txBody>
      </p:sp>
      <p:sp>
        <p:nvSpPr>
          <p:cNvPr id="15" name="Rectángulo redondeado 14"/>
          <p:cNvSpPr/>
          <p:nvPr/>
        </p:nvSpPr>
        <p:spPr>
          <a:xfrm>
            <a:off x="3706732" y="5654556"/>
            <a:ext cx="4621132" cy="496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2800" dirty="0" smtClean="0">
                <a:latin typeface="+mj-lt"/>
              </a:rPr>
              <a:t>RECOMENDACIONES</a:t>
            </a:r>
            <a:endParaRPr lang="es-EC" sz="2800" dirty="0">
              <a:latin typeface="+mj-lt"/>
            </a:endParaRPr>
          </a:p>
        </p:txBody>
      </p:sp>
    </p:spTree>
    <p:extLst>
      <p:ext uri="{BB962C8B-B14F-4D97-AF65-F5344CB8AC3E}">
        <p14:creationId xmlns:p14="http://schemas.microsoft.com/office/powerpoint/2010/main" val="3836838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4" name="Imagen 3"/>
          <p:cNvPicPr/>
          <p:nvPr/>
        </p:nvPicPr>
        <p:blipFill>
          <a:blip r:embed="rId3"/>
          <a:stretch>
            <a:fillRect/>
          </a:stretch>
        </p:blipFill>
        <p:spPr>
          <a:xfrm>
            <a:off x="6929856" y="1057275"/>
            <a:ext cx="5076825" cy="5391150"/>
          </a:xfrm>
          <a:prstGeom prst="rect">
            <a:avLst/>
          </a:prstGeom>
          <a:ln>
            <a:solidFill>
              <a:schemeClr val="tx1"/>
            </a:solidFill>
          </a:ln>
        </p:spPr>
      </p:pic>
      <p:sp>
        <p:nvSpPr>
          <p:cNvPr id="5" name="Flecha derecha 4"/>
          <p:cNvSpPr/>
          <p:nvPr/>
        </p:nvSpPr>
        <p:spPr>
          <a:xfrm>
            <a:off x="5654246" y="3263867"/>
            <a:ext cx="1089877" cy="488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p:nvPr/>
        </p:nvPicPr>
        <p:blipFill>
          <a:blip r:embed="rId4"/>
          <a:stretch>
            <a:fillRect/>
          </a:stretch>
        </p:blipFill>
        <p:spPr>
          <a:xfrm>
            <a:off x="391688" y="981075"/>
            <a:ext cx="5076825" cy="5543550"/>
          </a:xfrm>
          <a:prstGeom prst="rect">
            <a:avLst/>
          </a:prstGeom>
          <a:ln>
            <a:solidFill>
              <a:schemeClr val="tx1"/>
            </a:solidFill>
          </a:ln>
        </p:spPr>
      </p:pic>
      <p:sp>
        <p:nvSpPr>
          <p:cNvPr id="7" name="Rectángulo 6"/>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Identificación de NDVI en cada cobertura</a:t>
            </a:r>
            <a:endParaRPr lang="es-EC" sz="2000" b="1" kern="1200" dirty="0">
              <a:latin typeface="+mj-lt"/>
            </a:endParaRPr>
          </a:p>
        </p:txBody>
      </p:sp>
      <p:cxnSp>
        <p:nvCxnSpPr>
          <p:cNvPr id="8" name="Conector recto de flecha 7"/>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32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2" name="Imagen 1"/>
          <p:cNvPicPr>
            <a:picLocks noChangeAspect="1"/>
          </p:cNvPicPr>
          <p:nvPr/>
        </p:nvPicPr>
        <p:blipFill>
          <a:blip r:embed="rId3"/>
          <a:stretch>
            <a:fillRect/>
          </a:stretch>
        </p:blipFill>
        <p:spPr>
          <a:xfrm>
            <a:off x="257969" y="1528761"/>
            <a:ext cx="5626269" cy="1243013"/>
          </a:xfrm>
          <a:prstGeom prst="rect">
            <a:avLst/>
          </a:prstGeom>
        </p:spPr>
      </p:pic>
      <p:sp>
        <p:nvSpPr>
          <p:cNvPr id="4" name="Rectángulo 3"/>
          <p:cNvSpPr/>
          <p:nvPr/>
        </p:nvSpPr>
        <p:spPr>
          <a:xfrm>
            <a:off x="257969" y="1067096"/>
            <a:ext cx="6096000" cy="523220"/>
          </a:xfrm>
          <a:prstGeom prst="rect">
            <a:avLst/>
          </a:prstGeom>
        </p:spPr>
        <p:txBody>
          <a:bodyPr>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5</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Datos de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NDVI en cada </a:t>
            </a:r>
            <a:r>
              <a:rPr lang="es-EC" sz="1400" i="1" dirty="0">
                <a:latin typeface="Times New Roman" panose="02020603050405020304" pitchFamily="18" charset="0"/>
                <a:ea typeface="Calibri" panose="020F0502020204030204" pitchFamily="34" charset="0"/>
                <a:cs typeface="Times New Roman" panose="02020603050405020304" pitchFamily="18" charset="0"/>
              </a:rPr>
              <a:t>cobertura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6353969" y="2428871"/>
            <a:ext cx="5476081" cy="3432812"/>
          </a:xfrm>
          <a:prstGeom prst="rect">
            <a:avLst/>
          </a:prstGeom>
          <a:noFill/>
          <a:ln>
            <a:solidFill>
              <a:schemeClr val="tx1"/>
            </a:solidFill>
          </a:ln>
        </p:spPr>
      </p:pic>
      <p:sp>
        <p:nvSpPr>
          <p:cNvPr id="6" name="Flecha doblada hacia arriba 5"/>
          <p:cNvSpPr/>
          <p:nvPr/>
        </p:nvSpPr>
        <p:spPr>
          <a:xfrm rot="10800000" flipH="1">
            <a:off x="6719419" y="1628770"/>
            <a:ext cx="2890044" cy="7000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7384653" y="5890251"/>
            <a:ext cx="3620945" cy="307777"/>
          </a:xfrm>
          <a:prstGeom prst="rect">
            <a:avLst/>
          </a:prstGeom>
        </p:spPr>
        <p:txBody>
          <a:bodyPr wrap="squar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s-EC" sz="1400" b="1" i="1" dirty="0" smtClean="0">
                <a:effectLst/>
                <a:latin typeface="Times New Roman" panose="02020603050405020304" pitchFamily="18" charset="0"/>
                <a:ea typeface="Calibri" panose="020F0502020204030204" pitchFamily="34" charset="0"/>
                <a:cs typeface="Times New Roman" panose="02020603050405020304" pitchFamily="18" charset="0"/>
              </a:rPr>
              <a:t>Figura 12.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Gráfica Biomas vs NDVI</a:t>
            </a:r>
            <a:endParaRPr lang="es-EC"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Obtención de la ecuación de correlación</a:t>
            </a:r>
            <a:endParaRPr lang="es-EC" sz="2000" b="1" kern="1200" dirty="0">
              <a:latin typeface="+mj-lt"/>
            </a:endParaRPr>
          </a:p>
        </p:txBody>
      </p:sp>
      <p:cxnSp>
        <p:nvCxnSpPr>
          <p:cNvPr id="11" name="Conector recto de flecha 10"/>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98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7" name="Imagen 6"/>
          <p:cNvPicPr>
            <a:picLocks noChangeAspect="1"/>
          </p:cNvPicPr>
          <p:nvPr/>
        </p:nvPicPr>
        <p:blipFill>
          <a:blip r:embed="rId2"/>
          <a:stretch>
            <a:fillRect/>
          </a:stretch>
        </p:blipFill>
        <p:spPr>
          <a:xfrm>
            <a:off x="4986335" y="652462"/>
            <a:ext cx="3686177" cy="2812505"/>
          </a:xfrm>
          <a:prstGeom prst="rect">
            <a:avLst/>
          </a:prstGeom>
        </p:spPr>
      </p:pic>
      <p:sp>
        <p:nvSpPr>
          <p:cNvPr id="8" name="Rectángulo 7"/>
          <p:cNvSpPr/>
          <p:nvPr/>
        </p:nvSpPr>
        <p:spPr>
          <a:xfrm>
            <a:off x="4986335" y="183901"/>
            <a:ext cx="6096000" cy="523220"/>
          </a:xfrm>
          <a:prstGeom prst="rect">
            <a:avLst/>
          </a:prstGeom>
        </p:spPr>
        <p:txBody>
          <a:bodyPr>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6</a:t>
            </a:r>
            <a:r>
              <a:rPr lang="es-EC" sz="1400" i="1" dirty="0">
                <a:latin typeface="Times New Roman" panose="02020603050405020304" pitchFamily="18" charset="0"/>
                <a:ea typeface="Calibri" panose="020F0502020204030204" pitchFamily="34" charset="0"/>
                <a:cs typeface="Times New Roman" panose="02020603050405020304" pitchFamily="18" charset="0"/>
              </a:rPr>
              <a:t>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Datos de Biomasa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p:cNvPicPr>
            <a:picLocks noChangeAspect="1"/>
          </p:cNvPicPr>
          <p:nvPr/>
        </p:nvPicPr>
        <p:blipFill>
          <a:blip r:embed="rId3"/>
          <a:stretch>
            <a:fillRect/>
          </a:stretch>
        </p:blipFill>
        <p:spPr>
          <a:xfrm>
            <a:off x="5000622" y="3705225"/>
            <a:ext cx="3686177" cy="2481544"/>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432314" y="2058714"/>
                <a:ext cx="35777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𝑦</m:t>
                      </m:r>
                      <m:r>
                        <a:rPr lang="es-EC" i="0">
                          <a:latin typeface="Cambria Math" panose="02040503050406030204" pitchFamily="18" charset="0"/>
                        </a:rPr>
                        <m:t>=−12819</m:t>
                      </m:r>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2</m:t>
                          </m:r>
                        </m:sup>
                      </m:sSup>
                      <m:r>
                        <a:rPr lang="es-EC" i="0">
                          <a:latin typeface="Cambria Math" panose="02040503050406030204" pitchFamily="18" charset="0"/>
                        </a:rPr>
                        <m:t>+16006</m:t>
                      </m:r>
                      <m:r>
                        <a:rPr lang="es-EC" i="1">
                          <a:latin typeface="Cambria Math" panose="02040503050406030204" pitchFamily="18" charset="0"/>
                        </a:rPr>
                        <m:t>𝑥</m:t>
                      </m:r>
                      <m:r>
                        <a:rPr lang="es-EC" i="0">
                          <a:latin typeface="Cambria Math" panose="02040503050406030204" pitchFamily="18" charset="0"/>
                        </a:rPr>
                        <m:t>−4593</m:t>
                      </m:r>
                    </m:oMath>
                  </m:oMathPara>
                </a14:m>
                <a:endParaRPr lang="es-EC" dirty="0"/>
              </a:p>
            </p:txBody>
          </p:sp>
        </mc:Choice>
        <mc:Fallback xmlns="">
          <p:sp>
            <p:nvSpPr>
              <p:cNvPr id="13" name="Rectángulo 12"/>
              <p:cNvSpPr>
                <a:spLocks noRot="1" noChangeAspect="1" noMove="1" noResize="1" noEditPoints="1" noAdjustHandles="1" noChangeArrowheads="1" noChangeShapeType="1" noTextEdit="1"/>
              </p:cNvSpPr>
              <p:nvPr/>
            </p:nvSpPr>
            <p:spPr>
              <a:xfrm>
                <a:off x="432314" y="2058714"/>
                <a:ext cx="3577710" cy="369332"/>
              </a:xfrm>
              <a:prstGeom prst="rect">
                <a:avLst/>
              </a:prstGeom>
              <a:blipFill rotWithShape="0">
                <a:blip r:embed="rId4"/>
                <a:stretch>
                  <a:fillRect b="-8333"/>
                </a:stretch>
              </a:blipFill>
            </p:spPr>
            <p:txBody>
              <a:bodyPr/>
              <a:lstStyle/>
              <a:p>
                <a:r>
                  <a:rPr lang="es-EC">
                    <a:noFill/>
                  </a:rPr>
                  <a:t> </a:t>
                </a:r>
              </a:p>
            </p:txBody>
          </p:sp>
        </mc:Fallback>
      </mc:AlternateContent>
      <p:sp>
        <p:nvSpPr>
          <p:cNvPr id="14" name="Flecha doblada hacia arriba 13"/>
          <p:cNvSpPr/>
          <p:nvPr/>
        </p:nvSpPr>
        <p:spPr>
          <a:xfrm rot="5400000">
            <a:off x="2498743" y="2193944"/>
            <a:ext cx="971302" cy="20512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65327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11" name="Imagen 10"/>
          <p:cNvPicPr>
            <a:picLocks noChangeAspect="1"/>
          </p:cNvPicPr>
          <p:nvPr/>
        </p:nvPicPr>
        <p:blipFill>
          <a:blip r:embed="rId2"/>
          <a:stretch>
            <a:fillRect/>
          </a:stretch>
        </p:blipFill>
        <p:spPr>
          <a:xfrm>
            <a:off x="2085974" y="2605086"/>
            <a:ext cx="4575969" cy="1309389"/>
          </a:xfrm>
          <a:prstGeom prst="rect">
            <a:avLst/>
          </a:prstGeom>
        </p:spPr>
      </p:pic>
      <p:sp>
        <p:nvSpPr>
          <p:cNvPr id="2" name="Rectángulo 1"/>
          <p:cNvSpPr/>
          <p:nvPr/>
        </p:nvSpPr>
        <p:spPr>
          <a:xfrm>
            <a:off x="2039146" y="2143422"/>
            <a:ext cx="6039600" cy="523220"/>
          </a:xfrm>
          <a:prstGeom prst="rect">
            <a:avLst/>
          </a:prstGeom>
        </p:spPr>
        <p:txBody>
          <a:bodyPr wrap="square">
            <a:spAutoFit/>
          </a:bodyPr>
          <a:lstStyle/>
          <a:p>
            <a:pPr>
              <a:spcAft>
                <a:spcPts val="1000"/>
              </a:spcAft>
              <a:tabLst>
                <a:tab pos="828675" algn="l"/>
              </a:tabLs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7</a:t>
            </a:r>
            <a:r>
              <a:rPr lang="es-EC" sz="1400" i="1" dirty="0">
                <a:latin typeface="Times New Roman" panose="02020603050405020304" pitchFamily="18" charset="0"/>
                <a:ea typeface="Calibri" panose="020F0502020204030204" pitchFamily="34" charset="0"/>
                <a:cs typeface="Times New Roman" panose="02020603050405020304" pitchFamily="18" charset="0"/>
              </a:rPr>
              <a:t>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Toneladas de Carbono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en </a:t>
            </a:r>
            <a:r>
              <a:rPr lang="es-EC" sz="1400" i="1" dirty="0">
                <a:latin typeface="Times New Roman" panose="02020603050405020304" pitchFamily="18" charset="0"/>
                <a:ea typeface="Calibri" panose="020F0502020204030204" pitchFamily="34" charset="0"/>
                <a:cs typeface="Times New Roman" panose="02020603050405020304" pitchFamily="18" charset="0"/>
              </a:rPr>
              <a:t>el bosque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p:cNvSpPr txBox="1"/>
          <p:nvPr/>
        </p:nvSpPr>
        <p:spPr>
          <a:xfrm>
            <a:off x="8128005" y="2914192"/>
            <a:ext cx="608678" cy="338554"/>
          </a:xfrm>
          <a:prstGeom prst="rect">
            <a:avLst/>
          </a:prstGeom>
          <a:noFill/>
          <a:ln>
            <a:solidFill>
              <a:schemeClr val="tx1"/>
            </a:solidFill>
          </a:ln>
        </p:spPr>
        <p:txBody>
          <a:bodyPr wrap="square" rtlCol="0">
            <a:spAutoFit/>
          </a:bodyPr>
          <a:lstStyle/>
          <a:p>
            <a:pPr algn="ctr"/>
            <a:r>
              <a:rPr lang="es-EC" sz="1600" b="1" dirty="0" smtClean="0">
                <a:latin typeface="+mj-lt"/>
              </a:rPr>
              <a:t>50%</a:t>
            </a:r>
            <a:endParaRPr lang="es-EC" sz="1600" b="1" dirty="0">
              <a:latin typeface="+mj-lt"/>
            </a:endParaRPr>
          </a:p>
        </p:txBody>
      </p:sp>
      <p:cxnSp>
        <p:nvCxnSpPr>
          <p:cNvPr id="15" name="Conector recto de flecha 14"/>
          <p:cNvCxnSpPr>
            <a:stCxn id="4" idx="1"/>
            <a:endCxn id="11" idx="3"/>
          </p:cNvCxnSpPr>
          <p:nvPr/>
        </p:nvCxnSpPr>
        <p:spPr>
          <a:xfrm flipH="1">
            <a:off x="6661943" y="3083469"/>
            <a:ext cx="1466062" cy="176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4" idx="1"/>
          </p:cNvCxnSpPr>
          <p:nvPr/>
        </p:nvCxnSpPr>
        <p:spPr>
          <a:xfrm>
            <a:off x="6504778" y="2747706"/>
            <a:ext cx="1623227" cy="335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Transformación de Biomasa a carbono</a:t>
            </a:r>
            <a:endParaRPr lang="es-EC" sz="2000" b="1" kern="1200" dirty="0">
              <a:latin typeface="+mj-lt"/>
            </a:endParaRPr>
          </a:p>
        </p:txBody>
      </p:sp>
      <p:cxnSp>
        <p:nvCxnSpPr>
          <p:cNvPr id="23" name="Conector recto de flecha 22"/>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p:nvPicPr>
        <p:blipFill>
          <a:blip r:embed="rId3"/>
          <a:stretch>
            <a:fillRect/>
          </a:stretch>
        </p:blipFill>
        <p:spPr>
          <a:xfrm>
            <a:off x="9229708" y="2970687"/>
            <a:ext cx="1316274" cy="282059"/>
          </a:xfrm>
          <a:prstGeom prst="rect">
            <a:avLst/>
          </a:prstGeom>
        </p:spPr>
      </p:pic>
    </p:spTree>
    <p:extLst>
      <p:ext uri="{BB962C8B-B14F-4D97-AF65-F5344CB8AC3E}">
        <p14:creationId xmlns:p14="http://schemas.microsoft.com/office/powerpoint/2010/main" val="2203007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11" name="Imagen 10"/>
          <p:cNvPicPr>
            <a:picLocks noChangeAspect="1"/>
          </p:cNvPicPr>
          <p:nvPr/>
        </p:nvPicPr>
        <p:blipFill>
          <a:blip r:embed="rId2"/>
          <a:stretch>
            <a:fillRect/>
          </a:stretch>
        </p:blipFill>
        <p:spPr>
          <a:xfrm>
            <a:off x="2085974" y="2605086"/>
            <a:ext cx="4575969" cy="1309389"/>
          </a:xfrm>
          <a:prstGeom prst="rect">
            <a:avLst/>
          </a:prstGeom>
        </p:spPr>
      </p:pic>
      <p:sp>
        <p:nvSpPr>
          <p:cNvPr id="2" name="Rectángulo 1"/>
          <p:cNvSpPr/>
          <p:nvPr/>
        </p:nvSpPr>
        <p:spPr>
          <a:xfrm>
            <a:off x="2039146" y="2143422"/>
            <a:ext cx="6039600" cy="523220"/>
          </a:xfrm>
          <a:prstGeom prst="rect">
            <a:avLst/>
          </a:prstGeom>
        </p:spPr>
        <p:txBody>
          <a:bodyPr wrap="square">
            <a:spAutoFit/>
          </a:bodyPr>
          <a:lstStyle/>
          <a:p>
            <a:pPr>
              <a:spcAft>
                <a:spcPts val="1000"/>
              </a:spcAft>
              <a:tabLst>
                <a:tab pos="828675" algn="l"/>
              </a:tabLs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7</a:t>
            </a:r>
            <a:r>
              <a:rPr lang="es-EC" sz="1400" i="1" dirty="0">
                <a:latin typeface="Times New Roman" panose="02020603050405020304" pitchFamily="18" charset="0"/>
                <a:ea typeface="Calibri" panose="020F0502020204030204" pitchFamily="34" charset="0"/>
                <a:cs typeface="Times New Roman" panose="02020603050405020304" pitchFamily="18" charset="0"/>
              </a:rPr>
              <a:t>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Toneladas de Carbono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en </a:t>
            </a:r>
            <a:r>
              <a:rPr lang="es-EC" sz="1400" i="1" dirty="0">
                <a:latin typeface="Times New Roman" panose="02020603050405020304" pitchFamily="18" charset="0"/>
                <a:ea typeface="Calibri" panose="020F0502020204030204" pitchFamily="34" charset="0"/>
                <a:cs typeface="Times New Roman" panose="02020603050405020304" pitchFamily="18" charset="0"/>
              </a:rPr>
              <a:t>el bosque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7562854" y="3259780"/>
            <a:ext cx="2047722" cy="388808"/>
          </a:xfrm>
          <a:prstGeom prst="rect">
            <a:avLst/>
          </a:prstGeom>
          <a:ln>
            <a:solidFill>
              <a:schemeClr val="tx1"/>
            </a:solidFill>
          </a:ln>
        </p:spPr>
      </p:pic>
      <p:cxnSp>
        <p:nvCxnSpPr>
          <p:cNvPr id="19" name="Conector recto de flecha 18"/>
          <p:cNvCxnSpPr>
            <a:stCxn id="11" idx="3"/>
            <a:endCxn id="3" idx="1"/>
          </p:cNvCxnSpPr>
          <p:nvPr/>
        </p:nvCxnSpPr>
        <p:spPr>
          <a:xfrm>
            <a:off x="6661943" y="3259781"/>
            <a:ext cx="900911" cy="194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a:stCxn id="3" idx="1"/>
          </p:cNvCxnSpPr>
          <p:nvPr/>
        </p:nvCxnSpPr>
        <p:spPr>
          <a:xfrm flipH="1">
            <a:off x="6708771" y="3454184"/>
            <a:ext cx="854083" cy="203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Transformación de Biomasa a carbono</a:t>
            </a:r>
            <a:endParaRPr lang="es-EC" sz="2000" b="1" kern="1200" dirty="0">
              <a:latin typeface="+mj-lt"/>
            </a:endParaRPr>
          </a:p>
        </p:txBody>
      </p:sp>
      <p:cxnSp>
        <p:nvCxnSpPr>
          <p:cNvPr id="18" name="Conector recto de flecha 17"/>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Imagen 12"/>
          <p:cNvPicPr>
            <a:picLocks noChangeAspect="1"/>
          </p:cNvPicPr>
          <p:nvPr/>
        </p:nvPicPr>
        <p:blipFill>
          <a:blip r:embed="rId4"/>
          <a:stretch>
            <a:fillRect/>
          </a:stretch>
        </p:blipFill>
        <p:spPr>
          <a:xfrm>
            <a:off x="10464659" y="3348044"/>
            <a:ext cx="1065333" cy="319600"/>
          </a:xfrm>
          <a:prstGeom prst="rect">
            <a:avLst/>
          </a:prstGeom>
        </p:spPr>
      </p:pic>
    </p:spTree>
    <p:extLst>
      <p:ext uri="{BB962C8B-B14F-4D97-AF65-F5344CB8AC3E}">
        <p14:creationId xmlns:p14="http://schemas.microsoft.com/office/powerpoint/2010/main" val="2658930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solidFill>
                  <a:schemeClr val="bg1">
                    <a:lumMod val="50000"/>
                  </a:schemeClr>
                </a:solidFill>
                <a:latin typeface="+mj-lt"/>
              </a:rPr>
              <a:t>Valoración económica del servicio ambiental de almacenamiento de carbono</a:t>
            </a:r>
            <a:endParaRPr lang="es-EC" sz="1600" dirty="0">
              <a:solidFill>
                <a:schemeClr val="bg1">
                  <a:lumMod val="50000"/>
                </a:schemeClr>
              </a:solidFill>
              <a:latin typeface="+mj-lt"/>
            </a:endParaRPr>
          </a:p>
        </p:txBody>
      </p:sp>
      <p:pic>
        <p:nvPicPr>
          <p:cNvPr id="11" name="Imagen 10"/>
          <p:cNvPicPr>
            <a:picLocks noChangeAspect="1"/>
          </p:cNvPicPr>
          <p:nvPr/>
        </p:nvPicPr>
        <p:blipFill>
          <a:blip r:embed="rId2"/>
          <a:stretch>
            <a:fillRect/>
          </a:stretch>
        </p:blipFill>
        <p:spPr>
          <a:xfrm>
            <a:off x="2085974" y="2605086"/>
            <a:ext cx="4575969" cy="1309389"/>
          </a:xfrm>
          <a:prstGeom prst="rect">
            <a:avLst/>
          </a:prstGeom>
        </p:spPr>
      </p:pic>
      <p:sp>
        <p:nvSpPr>
          <p:cNvPr id="2" name="Rectángulo 1"/>
          <p:cNvSpPr/>
          <p:nvPr/>
        </p:nvSpPr>
        <p:spPr>
          <a:xfrm>
            <a:off x="2039146" y="2143422"/>
            <a:ext cx="6039600" cy="523220"/>
          </a:xfrm>
          <a:prstGeom prst="rect">
            <a:avLst/>
          </a:prstGeom>
        </p:spPr>
        <p:txBody>
          <a:bodyPr wrap="square">
            <a:spAutoFit/>
          </a:bodyPr>
          <a:lstStyle/>
          <a:p>
            <a:pPr>
              <a:spcAft>
                <a:spcPts val="1000"/>
              </a:spcAft>
              <a:tabLst>
                <a:tab pos="828675" algn="l"/>
              </a:tabLs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7</a:t>
            </a:r>
            <a:r>
              <a:rPr lang="es-EC" sz="1400" i="1" dirty="0">
                <a:latin typeface="Times New Roman" panose="02020603050405020304" pitchFamily="18" charset="0"/>
                <a:ea typeface="Calibri" panose="020F0502020204030204" pitchFamily="34" charset="0"/>
                <a:cs typeface="Times New Roman" panose="02020603050405020304" pitchFamily="18" charset="0"/>
              </a:rPr>
              <a:t>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Toneladas de Carbono </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en </a:t>
            </a:r>
            <a:r>
              <a:rPr lang="es-EC" sz="1400" i="1" dirty="0">
                <a:latin typeface="Times New Roman" panose="02020603050405020304" pitchFamily="18" charset="0"/>
                <a:ea typeface="Calibri" panose="020F0502020204030204" pitchFamily="34" charset="0"/>
                <a:cs typeface="Times New Roman" panose="02020603050405020304" pitchFamily="18" charset="0"/>
              </a:rPr>
              <a:t>el bosque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3"/>
          <a:stretch>
            <a:fillRect/>
          </a:stretch>
        </p:blipFill>
        <p:spPr>
          <a:xfrm>
            <a:off x="7562854" y="3259780"/>
            <a:ext cx="2047722" cy="388808"/>
          </a:xfrm>
          <a:prstGeom prst="rect">
            <a:avLst/>
          </a:prstGeom>
          <a:ln>
            <a:solidFill>
              <a:schemeClr val="tx1"/>
            </a:solidFill>
          </a:ln>
        </p:spPr>
      </p:pic>
      <p:cxnSp>
        <p:nvCxnSpPr>
          <p:cNvPr id="19" name="Conector recto de flecha 18"/>
          <p:cNvCxnSpPr>
            <a:stCxn id="11" idx="3"/>
            <a:endCxn id="3" idx="1"/>
          </p:cNvCxnSpPr>
          <p:nvPr/>
        </p:nvCxnSpPr>
        <p:spPr>
          <a:xfrm>
            <a:off x="6661943" y="3259781"/>
            <a:ext cx="900911" cy="194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a:stCxn id="3" idx="1"/>
          </p:cNvCxnSpPr>
          <p:nvPr/>
        </p:nvCxnSpPr>
        <p:spPr>
          <a:xfrm flipH="1">
            <a:off x="6708771" y="3454184"/>
            <a:ext cx="854083" cy="203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4"/>
          <a:stretch>
            <a:fillRect/>
          </a:stretch>
        </p:blipFill>
        <p:spPr>
          <a:xfrm>
            <a:off x="4595816" y="4774768"/>
            <a:ext cx="3873247" cy="1011669"/>
          </a:xfrm>
          <a:prstGeom prst="rect">
            <a:avLst/>
          </a:prstGeom>
          <a:ln>
            <a:solidFill>
              <a:schemeClr val="tx1"/>
            </a:solidFill>
          </a:ln>
        </p:spPr>
      </p:pic>
      <p:sp>
        <p:nvSpPr>
          <p:cNvPr id="9" name="Flecha derecha 8"/>
          <p:cNvSpPr/>
          <p:nvPr/>
        </p:nvSpPr>
        <p:spPr>
          <a:xfrm>
            <a:off x="8715375" y="4774768"/>
            <a:ext cx="514350" cy="325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9785494" y="4774768"/>
            <a:ext cx="1704313" cy="369332"/>
          </a:xfrm>
          <a:prstGeom prst="rect">
            <a:avLst/>
          </a:prstGeom>
        </p:spPr>
        <p:txBody>
          <a:bodyPr wrap="none">
            <a:spAutoFit/>
          </a:bodyPr>
          <a:lstStyle/>
          <a:p>
            <a:pPr algn="ctr"/>
            <a:r>
              <a:rPr lang="es-EC" b="1" dirty="0" smtClean="0">
                <a:latin typeface="Times New Roman" panose="02020603050405020304" pitchFamily="18" charset="0"/>
                <a:ea typeface="Calibri" panose="020F0502020204030204" pitchFamily="34" charset="0"/>
              </a:rPr>
              <a:t>Banco </a:t>
            </a:r>
            <a:r>
              <a:rPr lang="es-EC" b="1" dirty="0">
                <a:latin typeface="Times New Roman" panose="02020603050405020304" pitchFamily="18" charset="0"/>
                <a:ea typeface="Calibri" panose="020F0502020204030204" pitchFamily="34" charset="0"/>
              </a:rPr>
              <a:t>Mundial</a:t>
            </a:r>
            <a:endParaRPr lang="es-EC" b="1" dirty="0"/>
          </a:p>
        </p:txBody>
      </p:sp>
      <p:sp>
        <p:nvSpPr>
          <p:cNvPr id="4" name="Rectángulo 3"/>
          <p:cNvSpPr/>
          <p:nvPr/>
        </p:nvSpPr>
        <p:spPr>
          <a:xfrm>
            <a:off x="6929438" y="5352404"/>
            <a:ext cx="1400175" cy="305446"/>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Rectángulo 12"/>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Transformación de Biomasa a carbono</a:t>
            </a:r>
            <a:endParaRPr lang="es-EC" sz="2000" b="1" kern="1200" dirty="0">
              <a:latin typeface="+mj-lt"/>
            </a:endParaRPr>
          </a:p>
        </p:txBody>
      </p:sp>
      <p:cxnSp>
        <p:nvCxnSpPr>
          <p:cNvPr id="14" name="Conector recto de flecha 13"/>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824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b="1" dirty="0" smtClean="0">
                <a:solidFill>
                  <a:schemeClr val="bg1"/>
                </a:solidFill>
                <a:latin typeface="+mj-lt"/>
              </a:rPr>
              <a:t>Valoración económica del servicio ambiental uso y recreación</a:t>
            </a:r>
            <a:endParaRPr lang="es-EC" sz="1600" b="1" dirty="0">
              <a:solidFill>
                <a:schemeClr val="bg1"/>
              </a:solidFill>
              <a:latin typeface="+mj-lt"/>
            </a:endParaRPr>
          </a:p>
        </p:txBody>
      </p:sp>
      <p:pic>
        <p:nvPicPr>
          <p:cNvPr id="13" name="Imagen 12"/>
          <p:cNvPicPr/>
          <p:nvPr/>
        </p:nvPicPr>
        <p:blipFill>
          <a:blip r:embed="rId2"/>
          <a:stretch>
            <a:fillRect/>
          </a:stretch>
        </p:blipFill>
        <p:spPr>
          <a:xfrm>
            <a:off x="252732" y="965879"/>
            <a:ext cx="4404995" cy="3474990"/>
          </a:xfrm>
          <a:prstGeom prst="rect">
            <a:avLst/>
          </a:prstGeom>
        </p:spPr>
      </p:pic>
      <p:pic>
        <p:nvPicPr>
          <p:cNvPr id="14" name="Imagen 13"/>
          <p:cNvPicPr/>
          <p:nvPr/>
        </p:nvPicPr>
        <p:blipFill>
          <a:blip r:embed="rId3"/>
          <a:stretch>
            <a:fillRect/>
          </a:stretch>
        </p:blipFill>
        <p:spPr>
          <a:xfrm>
            <a:off x="252731" y="4429753"/>
            <a:ext cx="4404995" cy="2271077"/>
          </a:xfrm>
          <a:prstGeom prst="rect">
            <a:avLst/>
          </a:prstGeom>
        </p:spPr>
      </p:pic>
      <p:pic>
        <p:nvPicPr>
          <p:cNvPr id="15" name="Imagen 14"/>
          <p:cNvPicPr/>
          <p:nvPr/>
        </p:nvPicPr>
        <p:blipFill>
          <a:blip r:embed="rId4"/>
          <a:stretch>
            <a:fillRect/>
          </a:stretch>
        </p:blipFill>
        <p:spPr>
          <a:xfrm>
            <a:off x="4867587" y="965879"/>
            <a:ext cx="4404996" cy="3146419"/>
          </a:xfrm>
          <a:prstGeom prst="rect">
            <a:avLst/>
          </a:prstGeom>
        </p:spPr>
      </p:pic>
      <p:pic>
        <p:nvPicPr>
          <p:cNvPr id="16" name="Imagen 15"/>
          <p:cNvPicPr/>
          <p:nvPr/>
        </p:nvPicPr>
        <p:blipFill>
          <a:blip r:embed="rId5"/>
          <a:stretch>
            <a:fillRect/>
          </a:stretch>
        </p:blipFill>
        <p:spPr>
          <a:xfrm>
            <a:off x="4867587" y="3968386"/>
            <a:ext cx="4404996" cy="2732444"/>
          </a:xfrm>
          <a:prstGeom prst="rect">
            <a:avLst/>
          </a:prstGeom>
        </p:spPr>
      </p:pic>
      <p:pic>
        <p:nvPicPr>
          <p:cNvPr id="20" name="Imagen 19"/>
          <p:cNvPicPr>
            <a:picLocks noChangeAspect="1"/>
          </p:cNvPicPr>
          <p:nvPr/>
        </p:nvPicPr>
        <p:blipFill rotWithShape="1">
          <a:blip r:embed="rId6"/>
          <a:srcRect t="10471" b="19718"/>
          <a:stretch/>
        </p:blipFill>
        <p:spPr>
          <a:xfrm>
            <a:off x="9482443" y="2224654"/>
            <a:ext cx="2549777" cy="628867"/>
          </a:xfrm>
          <a:prstGeom prst="rect">
            <a:avLst/>
          </a:prstGeom>
          <a:ln>
            <a:solidFill>
              <a:schemeClr val="tx1"/>
            </a:solidFill>
          </a:ln>
        </p:spPr>
      </p:pic>
      <p:sp>
        <p:nvSpPr>
          <p:cNvPr id="21" name="Rectángulo 20"/>
          <p:cNvSpPr/>
          <p:nvPr/>
        </p:nvSpPr>
        <p:spPr>
          <a:xfrm>
            <a:off x="9958567" y="2853521"/>
            <a:ext cx="1850185" cy="336118"/>
          </a:xfrm>
          <a:prstGeom prst="rect">
            <a:avLst/>
          </a:prstGeom>
        </p:spPr>
        <p:txBody>
          <a:bodyPr wrap="none">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Aft>
                <a:spcPts val="1000"/>
              </a:spcAft>
              <a:tabLst>
                <a:tab pos="270510" algn="l"/>
              </a:tabLst>
            </a:pP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C" sz="1200" i="1" dirty="0" smtClean="0">
                <a:latin typeface="Times New Roman" panose="02020603050405020304" pitchFamily="18" charset="0"/>
                <a:ea typeface="Times New Roman" panose="02020603050405020304" pitchFamily="18" charset="0"/>
                <a:cs typeface="Times New Roman" panose="02020603050405020304" pitchFamily="18" charset="0"/>
              </a:rPr>
              <a:t>Fernández</a:t>
            </a:r>
            <a:r>
              <a:rPr lang="es-EC" sz="1200" i="1" dirty="0">
                <a:latin typeface="Times New Roman" panose="02020603050405020304" pitchFamily="18" charset="0"/>
                <a:ea typeface="Times New Roman" panose="02020603050405020304" pitchFamily="18" charset="0"/>
                <a:cs typeface="Times New Roman" panose="02020603050405020304" pitchFamily="18" charset="0"/>
              </a:rPr>
              <a:t>, </a:t>
            </a:r>
            <a:r>
              <a:rPr lang="es-EC" sz="1200" i="1" dirty="0" smtClean="0">
                <a:latin typeface="Times New Roman" panose="02020603050405020304" pitchFamily="18" charset="0"/>
                <a:ea typeface="Times New Roman" panose="02020603050405020304" pitchFamily="18" charset="0"/>
                <a:cs typeface="Times New Roman" panose="02020603050405020304" pitchFamily="18" charset="0"/>
              </a:rPr>
              <a:t>1996</a:t>
            </a:r>
            <a:r>
              <a:rPr lang="es-EC" sz="1200"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Flecha derecha 21"/>
          <p:cNvSpPr/>
          <p:nvPr/>
        </p:nvSpPr>
        <p:spPr>
          <a:xfrm rot="5400000">
            <a:off x="10355021" y="3801758"/>
            <a:ext cx="1057275" cy="333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CuadroTexto 22"/>
          <p:cNvSpPr txBox="1"/>
          <p:nvPr/>
        </p:nvSpPr>
        <p:spPr>
          <a:xfrm>
            <a:off x="10408577" y="4747132"/>
            <a:ext cx="1400175" cy="461665"/>
          </a:xfrm>
          <a:prstGeom prst="rect">
            <a:avLst/>
          </a:prstGeom>
          <a:noFill/>
        </p:spPr>
        <p:txBody>
          <a:bodyPr wrap="square" rtlCol="0">
            <a:spAutoFit/>
          </a:bodyPr>
          <a:lstStyle/>
          <a:p>
            <a:r>
              <a:rPr lang="es-EC" sz="2400" b="1" dirty="0" smtClean="0">
                <a:latin typeface="+mj-lt"/>
              </a:rPr>
              <a:t>n = 378</a:t>
            </a:r>
            <a:endParaRPr lang="es-EC" sz="2400" b="1" dirty="0">
              <a:latin typeface="+mj-lt"/>
            </a:endParaRPr>
          </a:p>
        </p:txBody>
      </p:sp>
      <p:sp>
        <p:nvSpPr>
          <p:cNvPr id="24" name="Rectángulo 23"/>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Diseño de la encuesta</a:t>
            </a:r>
            <a:endParaRPr lang="es-EC" sz="2000" b="1" kern="1200" dirty="0">
              <a:latin typeface="+mj-lt"/>
            </a:endParaRPr>
          </a:p>
        </p:txBody>
      </p:sp>
      <p:cxnSp>
        <p:nvCxnSpPr>
          <p:cNvPr id="25" name="Conector recto de flecha 24"/>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801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dirty="0" smtClean="0">
                <a:solidFill>
                  <a:schemeClr val="bg1"/>
                </a:solidFill>
                <a:latin typeface="+mj-lt"/>
              </a:rPr>
              <a:t>Valoración económica del servicio ambiental uso y recreación</a:t>
            </a:r>
            <a:endParaRPr lang="es-EC" sz="1600" dirty="0">
              <a:solidFill>
                <a:schemeClr val="bg1"/>
              </a:solidFill>
              <a:latin typeface="+mj-lt"/>
            </a:endParaRPr>
          </a:p>
        </p:txBody>
      </p:sp>
      <p:pic>
        <p:nvPicPr>
          <p:cNvPr id="2" name="Imagen 1"/>
          <p:cNvPicPr>
            <a:picLocks noChangeAspect="1"/>
          </p:cNvPicPr>
          <p:nvPr/>
        </p:nvPicPr>
        <p:blipFill>
          <a:blip r:embed="rId2"/>
          <a:stretch>
            <a:fillRect/>
          </a:stretch>
        </p:blipFill>
        <p:spPr>
          <a:xfrm>
            <a:off x="709613" y="1619253"/>
            <a:ext cx="10858500" cy="1962150"/>
          </a:xfrm>
          <a:prstGeom prst="rect">
            <a:avLst/>
          </a:prstGeom>
          <a:ln>
            <a:solidFill>
              <a:schemeClr val="tx1"/>
            </a:solidFill>
          </a:ln>
        </p:spPr>
      </p:pic>
      <p:pic>
        <p:nvPicPr>
          <p:cNvPr id="3" name="Imagen 2"/>
          <p:cNvPicPr>
            <a:picLocks noChangeAspect="1"/>
          </p:cNvPicPr>
          <p:nvPr/>
        </p:nvPicPr>
        <p:blipFill rotWithShape="1">
          <a:blip r:embed="rId3"/>
          <a:srcRect b="5495"/>
          <a:stretch/>
        </p:blipFill>
        <p:spPr>
          <a:xfrm>
            <a:off x="733427" y="3709996"/>
            <a:ext cx="10839450" cy="819146"/>
          </a:xfrm>
          <a:prstGeom prst="rect">
            <a:avLst/>
          </a:prstGeom>
          <a:ln>
            <a:solidFill>
              <a:schemeClr val="tx1"/>
            </a:solidFill>
          </a:ln>
        </p:spPr>
      </p:pic>
      <p:sp>
        <p:nvSpPr>
          <p:cNvPr id="7" name="Rectángulo 6"/>
          <p:cNvSpPr/>
          <p:nvPr/>
        </p:nvSpPr>
        <p:spPr>
          <a:xfrm>
            <a:off x="596109" y="1079003"/>
            <a:ext cx="6039600" cy="523220"/>
          </a:xfrm>
          <a:prstGeom prst="rect">
            <a:avLst/>
          </a:prstGeom>
        </p:spPr>
        <p:txBody>
          <a:bodyPr wrap="square">
            <a:spAutoFit/>
          </a:bodyPr>
          <a:lstStyle/>
          <a:p>
            <a:pPr>
              <a:spcAft>
                <a:spcPts val="1000"/>
              </a:spcAft>
              <a:tabLst>
                <a:tab pos="828675" algn="l"/>
              </a:tabLs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8</a:t>
            </a: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i="1" dirty="0">
                <a:latin typeface="Times New Roman" panose="02020603050405020304" pitchFamily="18" charset="0"/>
                <a:ea typeface="Calibri" panose="020F0502020204030204" pitchFamily="34" charset="0"/>
                <a:cs typeface="Times New Roman" panose="02020603050405020304" pitchFamily="18" charset="0"/>
              </a:rPr>
              <a:t>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smtClean="0">
                <a:latin typeface="Times New Roman" panose="02020603050405020304" pitchFamily="18" charset="0"/>
                <a:ea typeface="Calibri" panose="020F0502020204030204" pitchFamily="34" charset="0"/>
                <a:cs typeface="Times New Roman" panose="02020603050405020304" pitchFamily="18" charset="0"/>
              </a:rPr>
              <a:t>Tabulación de datos de las encuestas aplicadas a los visitantes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Tabulación de los datos</a:t>
            </a:r>
            <a:endParaRPr lang="es-EC" sz="2000" b="1" kern="1200" dirty="0">
              <a:latin typeface="+mj-lt"/>
            </a:endParaRPr>
          </a:p>
        </p:txBody>
      </p:sp>
      <p:cxnSp>
        <p:nvCxnSpPr>
          <p:cNvPr id="9" name="Conector recto de flecha 8"/>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31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dirty="0" smtClean="0">
                <a:solidFill>
                  <a:schemeClr val="bg1"/>
                </a:solidFill>
                <a:latin typeface="+mj-lt"/>
              </a:rPr>
              <a:t>Valoración económica del servicio ambiental uso y recreación</a:t>
            </a:r>
            <a:endParaRPr lang="es-EC" sz="1600" dirty="0">
              <a:solidFill>
                <a:schemeClr val="bg1"/>
              </a:solidFill>
              <a:latin typeface="+mj-lt"/>
            </a:endParaRPr>
          </a:p>
        </p:txBody>
      </p:sp>
      <p:pic>
        <p:nvPicPr>
          <p:cNvPr id="5" name="Imagen 4"/>
          <p:cNvPicPr/>
          <p:nvPr/>
        </p:nvPicPr>
        <p:blipFill rotWithShape="1">
          <a:blip r:embed="rId3"/>
          <a:srcRect l="1182" b="3408"/>
          <a:stretch/>
        </p:blipFill>
        <p:spPr bwMode="auto">
          <a:xfrm>
            <a:off x="3420745" y="1228725"/>
            <a:ext cx="5580380" cy="4119245"/>
          </a:xfrm>
          <a:prstGeom prst="rect">
            <a:avLst/>
          </a:prstGeom>
          <a:ln>
            <a:solidFill>
              <a:schemeClr val="tx1"/>
            </a:solidFill>
          </a:ln>
          <a:extLst>
            <a:ext uri="{53640926-AAD7-44D8-BBD7-CCE9431645EC}">
              <a14:shadowObscured xmlns:a14="http://schemas.microsoft.com/office/drawing/2010/main"/>
            </a:ext>
          </a:extLst>
        </p:spPr>
      </p:pic>
      <p:sp>
        <p:nvSpPr>
          <p:cNvPr id="2" name="Rectángulo 1"/>
          <p:cNvSpPr/>
          <p:nvPr/>
        </p:nvSpPr>
        <p:spPr>
          <a:xfrm>
            <a:off x="4974379" y="5347970"/>
            <a:ext cx="2243243" cy="276999"/>
          </a:xfrm>
          <a:prstGeom prst="rect">
            <a:avLst/>
          </a:prstGeom>
        </p:spPr>
        <p:txBody>
          <a:bodyPr wrap="none">
            <a:spAutoFit/>
          </a:bodyPr>
          <a:lstStyle/>
          <a:p>
            <a:pPr algn="ctr">
              <a:spcAft>
                <a:spcPts val="0"/>
              </a:spcAft>
            </a:pPr>
            <a:r>
              <a:rPr lang="es-EC" sz="1200" b="1" i="1" dirty="0">
                <a:latin typeface="Times New Roman" panose="02020603050405020304" pitchFamily="18" charset="0"/>
                <a:ea typeface="Calibri" panose="020F0502020204030204" pitchFamily="34" charset="0"/>
                <a:cs typeface="Times New Roman" panose="02020603050405020304" pitchFamily="18" charset="0"/>
              </a:rPr>
              <a:t>Figura </a:t>
            </a:r>
            <a:r>
              <a:rPr lang="es-EC" sz="1200" b="1" i="1" dirty="0" smtClean="0">
                <a:latin typeface="Times New Roman" panose="02020603050405020304" pitchFamily="18" charset="0"/>
                <a:ea typeface="Calibri" panose="020F0502020204030204" pitchFamily="34" charset="0"/>
                <a:cs typeface="Times New Roman" panose="02020603050405020304" pitchFamily="18" charset="0"/>
              </a:rPr>
              <a:t>13.</a:t>
            </a:r>
            <a:r>
              <a:rPr lang="es-EC" sz="12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200" i="1" dirty="0">
                <a:latin typeface="Times New Roman" panose="02020603050405020304" pitchFamily="18" charset="0"/>
                <a:ea typeface="Calibri" panose="020F0502020204030204" pitchFamily="34" charset="0"/>
                <a:cs typeface="Times New Roman" panose="02020603050405020304" pitchFamily="18" charset="0"/>
              </a:rPr>
              <a:t>Resultados en STATA.</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3420745" y="2657475"/>
            <a:ext cx="879793"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3420744" y="3467100"/>
            <a:ext cx="879793" cy="200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Procesamiento de los datos</a:t>
            </a:r>
            <a:endParaRPr lang="es-EC" sz="2000" b="1" kern="1200" dirty="0">
              <a:latin typeface="+mj-lt"/>
            </a:endParaRPr>
          </a:p>
        </p:txBody>
      </p:sp>
      <p:cxnSp>
        <p:nvCxnSpPr>
          <p:cNvPr id="10" name="Conector recto de flecha 9"/>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813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121022" y="94130"/>
            <a:ext cx="3808836" cy="540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sz="1600" dirty="0" smtClean="0">
                <a:solidFill>
                  <a:schemeClr val="bg1"/>
                </a:solidFill>
                <a:latin typeface="+mj-lt"/>
              </a:rPr>
              <a:t>Valoración económica del servicio ambiental uso y recreación</a:t>
            </a:r>
            <a:endParaRPr lang="es-EC" sz="1600" dirty="0">
              <a:solidFill>
                <a:schemeClr val="bg1"/>
              </a:solidFill>
              <a:latin typeface="+mj-lt"/>
            </a:endParaRPr>
          </a:p>
        </p:txBody>
      </p:sp>
      <p:sp>
        <p:nvSpPr>
          <p:cNvPr id="2" name="Rectángulo 1"/>
          <p:cNvSpPr/>
          <p:nvPr/>
        </p:nvSpPr>
        <p:spPr>
          <a:xfrm>
            <a:off x="1933051" y="5086351"/>
            <a:ext cx="3248005" cy="338554"/>
          </a:xfrm>
          <a:prstGeom prst="rect">
            <a:avLst/>
          </a:prstGeom>
        </p:spPr>
        <p:txBody>
          <a:bodyPr wrap="none">
            <a:spAutoFit/>
          </a:bodyPr>
          <a:lstStyle/>
          <a:p>
            <a:pPr algn="ctr">
              <a:spcAft>
                <a:spcPts val="1000"/>
              </a:spcAft>
            </a:pPr>
            <a:r>
              <a:rPr lang="es-EC" sz="1600" b="1" i="1" dirty="0">
                <a:latin typeface="Times New Roman" panose="02020603050405020304" pitchFamily="18" charset="0"/>
                <a:ea typeface="Calibri" panose="020F0502020204030204" pitchFamily="34" charset="0"/>
                <a:cs typeface="Times New Roman" panose="02020603050405020304" pitchFamily="18" charset="0"/>
              </a:rPr>
              <a:t>Figura </a:t>
            </a:r>
            <a:r>
              <a:rPr lang="es-EC" sz="1600" b="1" i="1" dirty="0" smtClean="0">
                <a:latin typeface="Times New Roman" panose="02020603050405020304" pitchFamily="18" charset="0"/>
                <a:ea typeface="Calibri" panose="020F0502020204030204" pitchFamily="34" charset="0"/>
                <a:cs typeface="Times New Roman" panose="02020603050405020304" pitchFamily="18" charset="0"/>
              </a:rPr>
              <a:t>14.</a:t>
            </a:r>
            <a:r>
              <a:rPr lang="es-EC" sz="1600" i="1"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600" i="1" dirty="0">
                <a:latin typeface="Times New Roman" panose="02020603050405020304" pitchFamily="18" charset="0"/>
                <a:ea typeface="Calibri" panose="020F0502020204030204" pitchFamily="34" charset="0"/>
                <a:cs typeface="Times New Roman" panose="02020603050405020304" pitchFamily="18" charset="0"/>
              </a:rPr>
              <a:t>Excedente de consumidor</a:t>
            </a:r>
            <a:endParaRPr lang="es-EC" sz="105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Flecha abajo 13"/>
          <p:cNvSpPr/>
          <p:nvPr/>
        </p:nvSpPr>
        <p:spPr>
          <a:xfrm>
            <a:off x="9376788" y="3351887"/>
            <a:ext cx="279022" cy="399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15"/>
          <p:cNvSpPr/>
          <p:nvPr/>
        </p:nvSpPr>
        <p:spPr>
          <a:xfrm>
            <a:off x="5097410" y="94130"/>
            <a:ext cx="2880000" cy="5400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b="1" dirty="0" smtClean="0">
                <a:latin typeface="+mj-lt"/>
              </a:rPr>
              <a:t>Cálculo del excedente de consumidor</a:t>
            </a:r>
            <a:endParaRPr lang="es-EC" sz="2000" b="1" kern="1200" dirty="0">
              <a:latin typeface="+mj-lt"/>
            </a:endParaRPr>
          </a:p>
        </p:txBody>
      </p:sp>
      <p:cxnSp>
        <p:nvCxnSpPr>
          <p:cNvPr id="19" name="Conector recto de flecha 18"/>
          <p:cNvCxnSpPr/>
          <p:nvPr/>
        </p:nvCxnSpPr>
        <p:spPr>
          <a:xfrm>
            <a:off x="4182894" y="364130"/>
            <a:ext cx="661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2"/>
          <a:stretch>
            <a:fillRect/>
          </a:stretch>
        </p:blipFill>
        <p:spPr>
          <a:xfrm>
            <a:off x="671399" y="1617424"/>
            <a:ext cx="5771311" cy="3468927"/>
          </a:xfrm>
          <a:prstGeom prst="rect">
            <a:avLst/>
          </a:prstGeom>
          <a:ln>
            <a:solidFill>
              <a:schemeClr val="tx1"/>
            </a:solidFill>
          </a:ln>
        </p:spPr>
      </p:pic>
      <p:pic>
        <p:nvPicPr>
          <p:cNvPr id="5" name="Imagen 4"/>
          <p:cNvPicPr>
            <a:picLocks noChangeAspect="1"/>
          </p:cNvPicPr>
          <p:nvPr/>
        </p:nvPicPr>
        <p:blipFill>
          <a:blip r:embed="rId3"/>
          <a:stretch>
            <a:fillRect/>
          </a:stretch>
        </p:blipFill>
        <p:spPr>
          <a:xfrm>
            <a:off x="6803814" y="1617424"/>
            <a:ext cx="3697499" cy="1203837"/>
          </a:xfrm>
          <a:prstGeom prst="rect">
            <a:avLst/>
          </a:prstGeom>
        </p:spPr>
      </p:pic>
      <p:cxnSp>
        <p:nvCxnSpPr>
          <p:cNvPr id="17" name="Conector recto de flecha 16"/>
          <p:cNvCxnSpPr/>
          <p:nvPr/>
        </p:nvCxnSpPr>
        <p:spPr>
          <a:xfrm>
            <a:off x="9759194" y="2521974"/>
            <a:ext cx="999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10891684" y="2248838"/>
            <a:ext cx="114299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400" b="1" dirty="0" smtClean="0">
                <a:latin typeface="+mj-lt"/>
              </a:rPr>
              <a:t>378 visitantes</a:t>
            </a:r>
            <a:endParaRPr lang="es-EC" sz="1400" b="1" dirty="0">
              <a:latin typeface="+mj-lt"/>
            </a:endParaRPr>
          </a:p>
        </p:txBody>
      </p:sp>
      <p:sp>
        <p:nvSpPr>
          <p:cNvPr id="20" name="CuadroTexto 19"/>
          <p:cNvSpPr txBox="1"/>
          <p:nvPr/>
        </p:nvSpPr>
        <p:spPr>
          <a:xfrm>
            <a:off x="6996195" y="4141547"/>
            <a:ext cx="114299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400" b="1" dirty="0" smtClean="0">
                <a:latin typeface="+mj-lt"/>
              </a:rPr>
              <a:t>29022 visitantes</a:t>
            </a:r>
            <a:endParaRPr lang="es-EC" sz="1400" b="1" dirty="0">
              <a:latin typeface="+mj-lt"/>
            </a:endParaRPr>
          </a:p>
        </p:txBody>
      </p:sp>
      <p:cxnSp>
        <p:nvCxnSpPr>
          <p:cNvPr id="21" name="Conector recto de flecha 20"/>
          <p:cNvCxnSpPr/>
          <p:nvPr/>
        </p:nvCxnSpPr>
        <p:spPr>
          <a:xfrm>
            <a:off x="8301419" y="4403157"/>
            <a:ext cx="999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9556402" y="4260609"/>
            <a:ext cx="1906780" cy="33855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600" b="1" dirty="0" smtClean="0">
                <a:latin typeface="+mj-lt"/>
              </a:rPr>
              <a:t>VE = $ 1 040.801,09</a:t>
            </a:r>
            <a:endParaRPr lang="es-EC" sz="1600" b="1" dirty="0">
              <a:latin typeface="+mj-lt"/>
            </a:endParaRPr>
          </a:p>
        </p:txBody>
      </p:sp>
    </p:spTree>
    <p:extLst>
      <p:ext uri="{BB962C8B-B14F-4D97-AF65-F5344CB8AC3E}">
        <p14:creationId xmlns:p14="http://schemas.microsoft.com/office/powerpoint/2010/main" val="3403530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090916" y="280454"/>
            <a:ext cx="4071127" cy="71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a:latin typeface="+mj-lt"/>
              </a:rPr>
              <a:t>EL PROBLEMA</a:t>
            </a:r>
          </a:p>
        </p:txBody>
      </p:sp>
      <p:sp>
        <p:nvSpPr>
          <p:cNvPr id="3" name="Rectángulo 2"/>
          <p:cNvSpPr/>
          <p:nvPr/>
        </p:nvSpPr>
        <p:spPr>
          <a:xfrm>
            <a:off x="1399782" y="3741943"/>
            <a:ext cx="2289153" cy="523220"/>
          </a:xfrm>
          <a:prstGeom prst="rect">
            <a:avLst/>
          </a:prstGeom>
        </p:spPr>
        <p:txBody>
          <a:bodyPr wrap="none">
            <a:spAutoFit/>
          </a:bodyPr>
          <a:lstStyle/>
          <a:p>
            <a:pPr algn="ctr"/>
            <a:r>
              <a:rPr lang="es-EC" sz="1400" b="1" i="1" dirty="0" smtClean="0">
                <a:latin typeface="+mj-lt"/>
                <a:ea typeface="Calibri" panose="020F0502020204030204" pitchFamily="34" charset="0"/>
                <a:cs typeface="Times New Roman" panose="02020603050405020304" pitchFamily="18" charset="0"/>
              </a:rPr>
              <a:t>Figura 1 </a:t>
            </a:r>
            <a:r>
              <a:rPr lang="es-EC" sz="1400" i="1" dirty="0" smtClean="0">
                <a:latin typeface="+mj-lt"/>
                <a:ea typeface="Calibri" panose="020F0502020204030204" pitchFamily="34" charset="0"/>
                <a:cs typeface="Times New Roman" panose="02020603050405020304" pitchFamily="18" charset="0"/>
              </a:rPr>
              <a:t>Ecosistema tropical</a:t>
            </a:r>
          </a:p>
          <a:p>
            <a:pPr algn="ctr"/>
            <a:r>
              <a:rPr lang="es-EC" sz="1400" dirty="0" smtClean="0">
                <a:latin typeface="+mj-lt"/>
                <a:ea typeface="Calibri" panose="020F0502020204030204" pitchFamily="34" charset="0"/>
                <a:cs typeface="Times New Roman" panose="02020603050405020304" pitchFamily="18" charset="0"/>
              </a:rPr>
              <a:t>Fuente: (LA </a:t>
            </a:r>
            <a:r>
              <a:rPr lang="es-EC" sz="1400" dirty="0">
                <a:latin typeface="+mj-lt"/>
                <a:ea typeface="Calibri" panose="020F0502020204030204" pitchFamily="34" charset="0"/>
                <a:cs typeface="Times New Roman" panose="02020603050405020304" pitchFamily="18" charset="0"/>
              </a:rPr>
              <a:t>Network, 2019)</a:t>
            </a:r>
            <a:endParaRPr lang="es-EC" sz="1400" dirty="0">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5748096" y="4483281"/>
            <a:ext cx="2707536" cy="523220"/>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2 </a:t>
            </a:r>
            <a:r>
              <a:rPr lang="es-EC" sz="1400" i="1" dirty="0" smtClean="0">
                <a:latin typeface="+mj-lt"/>
                <a:ea typeface="Calibri" panose="020F0502020204030204" pitchFamily="34" charset="0"/>
                <a:cs typeface="Times New Roman" panose="02020603050405020304" pitchFamily="18" charset="0"/>
              </a:rPr>
              <a:t>Laguna del Parque Perla</a:t>
            </a:r>
            <a:endParaRPr lang="es-EC" sz="1400" i="1" dirty="0">
              <a:latin typeface="+mj-lt"/>
              <a:ea typeface="Calibri" panose="020F0502020204030204" pitchFamily="34" charset="0"/>
              <a:cs typeface="Times New Roman" panose="02020603050405020304" pitchFamily="18" charset="0"/>
            </a:endParaRPr>
          </a:p>
          <a:p>
            <a:pPr algn="ctr"/>
            <a:r>
              <a:rPr lang="es-EC" sz="1400" i="1" dirty="0">
                <a:latin typeface="+mj-lt"/>
                <a:ea typeface="Calibri" panose="020F0502020204030204" pitchFamily="34" charset="0"/>
                <a:cs typeface="Times New Roman" panose="02020603050405020304" pitchFamily="18" charset="0"/>
              </a:rPr>
              <a:t>Fuente: (</a:t>
            </a:r>
            <a:r>
              <a:rPr lang="es-EC" sz="1400" i="1" dirty="0" err="1" smtClean="0">
                <a:latin typeface="+mj-lt"/>
                <a:ea typeface="Calibri" panose="020F0502020204030204" pitchFamily="34" charset="0"/>
                <a:cs typeface="Times New Roman" panose="02020603050405020304" pitchFamily="18" charset="0"/>
              </a:rPr>
              <a:t>LaGeoguía</a:t>
            </a:r>
            <a:r>
              <a:rPr lang="es-EC" sz="1400" i="1" dirty="0" smtClean="0">
                <a:latin typeface="+mj-lt"/>
                <a:ea typeface="Calibri" panose="020F0502020204030204" pitchFamily="34" charset="0"/>
                <a:cs typeface="Times New Roman" panose="02020603050405020304" pitchFamily="18" charset="0"/>
              </a:rPr>
              <a:t>, 2015)</a:t>
            </a:r>
            <a:endParaRPr lang="es-EC" sz="1400" i="1" dirty="0">
              <a:latin typeface="+mj-lt"/>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49" y="1328445"/>
            <a:ext cx="4586220" cy="2413498"/>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206" y="1729795"/>
            <a:ext cx="3671315" cy="2753486"/>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6258" y="2331659"/>
            <a:ext cx="2507840" cy="3343787"/>
          </a:xfrm>
          <a:prstGeom prst="rect">
            <a:avLst/>
          </a:prstGeom>
        </p:spPr>
      </p:pic>
      <p:sp>
        <p:nvSpPr>
          <p:cNvPr id="12" name="Rectángulo 11"/>
          <p:cNvSpPr/>
          <p:nvPr/>
        </p:nvSpPr>
        <p:spPr>
          <a:xfrm>
            <a:off x="9336140" y="5675446"/>
            <a:ext cx="2568074" cy="738664"/>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2 </a:t>
            </a:r>
            <a:r>
              <a:rPr lang="es-EC" sz="1400" i="1" dirty="0" smtClean="0">
                <a:latin typeface="+mj-lt"/>
                <a:ea typeface="Calibri" panose="020F0502020204030204" pitchFamily="34" charset="0"/>
                <a:cs typeface="Times New Roman" panose="02020603050405020304" pitchFamily="18" charset="0"/>
              </a:rPr>
              <a:t>Flora del Parque Perla</a:t>
            </a:r>
            <a:endParaRPr lang="es-EC" sz="1400" i="1" dirty="0">
              <a:latin typeface="+mj-lt"/>
              <a:ea typeface="Calibri" panose="020F0502020204030204" pitchFamily="34" charset="0"/>
              <a:cs typeface="Times New Roman" panose="02020603050405020304" pitchFamily="18" charset="0"/>
            </a:endParaRPr>
          </a:p>
          <a:p>
            <a:pPr algn="ctr"/>
            <a:r>
              <a:rPr lang="es-EC" sz="1400" i="1" dirty="0">
                <a:latin typeface="+mj-lt"/>
                <a:ea typeface="Calibri" panose="020F0502020204030204" pitchFamily="34" charset="0"/>
                <a:cs typeface="Times New Roman" panose="02020603050405020304" pitchFamily="18" charset="0"/>
              </a:rPr>
              <a:t>Fuente: (</a:t>
            </a:r>
            <a:r>
              <a:rPr lang="es-EC" sz="1400" i="1" dirty="0" err="1">
                <a:latin typeface="+mj-lt"/>
                <a:ea typeface="Calibri" panose="020F0502020204030204" pitchFamily="34" charset="0"/>
                <a:cs typeface="Times New Roman" panose="02020603050405020304" pitchFamily="18" charset="0"/>
              </a:rPr>
              <a:t>LaGeoguía</a:t>
            </a:r>
            <a:r>
              <a:rPr lang="es-EC" sz="1400" i="1" dirty="0">
                <a:latin typeface="+mj-lt"/>
                <a:ea typeface="Calibri" panose="020F0502020204030204" pitchFamily="34" charset="0"/>
                <a:cs typeface="Times New Roman" panose="02020603050405020304" pitchFamily="18" charset="0"/>
              </a:rPr>
              <a:t>, 2015)</a:t>
            </a:r>
          </a:p>
          <a:p>
            <a:pPr algn="ctr"/>
            <a:endParaRPr lang="es-EC" sz="1400" i="1"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287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046007" y="218368"/>
            <a:ext cx="3808836" cy="71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smtClean="0">
                <a:latin typeface="+mj-lt"/>
              </a:rPr>
              <a:t>RESULTADOS</a:t>
            </a:r>
            <a:endParaRPr lang="es-EC" sz="3200" dirty="0">
              <a:latin typeface="+mj-lt"/>
            </a:endParaRPr>
          </a:p>
        </p:txBody>
      </p:sp>
      <p:sp>
        <p:nvSpPr>
          <p:cNvPr id="5" name="Rectángulo 4"/>
          <p:cNvSpPr/>
          <p:nvPr/>
        </p:nvSpPr>
        <p:spPr>
          <a:xfrm>
            <a:off x="3307555" y="1915540"/>
            <a:ext cx="6284358" cy="523220"/>
          </a:xfrm>
          <a:prstGeom prst="rect">
            <a:avLst/>
          </a:prstGeom>
        </p:spPr>
        <p:txBody>
          <a:bodyPr wrap="square">
            <a:spAutoFit/>
          </a:bodyPr>
          <a:lstStyle/>
          <a:p>
            <a:pPr>
              <a:spcAft>
                <a:spcPts val="100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Tabla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9</a:t>
            </a:r>
            <a:r>
              <a:rPr lang="es-EC" sz="1400" i="1" dirty="0">
                <a:latin typeface="Times New Roman" panose="02020603050405020304" pitchFamily="18" charset="0"/>
                <a:ea typeface="Calibri" panose="020F0502020204030204" pitchFamily="34" charset="0"/>
                <a:cs typeface="Times New Roman" panose="02020603050405020304" pitchFamily="18" charset="0"/>
              </a:rPr>
              <a:t/>
            </a:r>
            <a:br>
              <a:rPr lang="es-EC" sz="1400" i="1" dirty="0">
                <a:latin typeface="Times New Roman" panose="02020603050405020304" pitchFamily="18" charset="0"/>
                <a:ea typeface="Calibri" panose="020F0502020204030204" pitchFamily="34" charset="0"/>
                <a:cs typeface="Times New Roman" panose="02020603050405020304" pitchFamily="18" charset="0"/>
              </a:rPr>
            </a:br>
            <a:r>
              <a:rPr lang="es-EC" sz="1400" i="1" dirty="0">
                <a:latin typeface="Times New Roman" panose="02020603050405020304" pitchFamily="18" charset="0"/>
                <a:ea typeface="Calibri" panose="020F0502020204030204" pitchFamily="34" charset="0"/>
                <a:cs typeface="Times New Roman" panose="02020603050405020304" pitchFamily="18" charset="0"/>
              </a:rPr>
              <a:t>Valoración económica de los servicios ambientales del Parque Perla</a:t>
            </a:r>
            <a:endParaRPr lang="es-EC" sz="1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3"/>
          <a:stretch>
            <a:fillRect/>
          </a:stretch>
        </p:blipFill>
        <p:spPr>
          <a:xfrm>
            <a:off x="3381295" y="2438760"/>
            <a:ext cx="4871173" cy="1499881"/>
          </a:xfrm>
          <a:prstGeom prst="rect">
            <a:avLst/>
          </a:prstGeom>
        </p:spPr>
      </p:pic>
    </p:spTree>
    <p:extLst>
      <p:ext uri="{BB962C8B-B14F-4D97-AF65-F5344CB8AC3E}">
        <p14:creationId xmlns:p14="http://schemas.microsoft.com/office/powerpoint/2010/main" val="3083764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046007" y="218368"/>
            <a:ext cx="3808836" cy="71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smtClean="0">
                <a:latin typeface="+mj-lt"/>
              </a:rPr>
              <a:t>CONCLUSIONES</a:t>
            </a:r>
            <a:endParaRPr lang="es-EC" sz="3200" dirty="0">
              <a:latin typeface="+mj-lt"/>
            </a:endParaRPr>
          </a:p>
        </p:txBody>
      </p:sp>
      <p:graphicFrame>
        <p:nvGraphicFramePr>
          <p:cNvPr id="5" name="Diagrama 4"/>
          <p:cNvGraphicFramePr/>
          <p:nvPr>
            <p:extLst>
              <p:ext uri="{D42A27DB-BD31-4B8C-83A1-F6EECF244321}">
                <p14:modId xmlns:p14="http://schemas.microsoft.com/office/powerpoint/2010/main" val="2247762075"/>
              </p:ext>
            </p:extLst>
          </p:nvPr>
        </p:nvGraphicFramePr>
        <p:xfrm>
          <a:off x="1960561" y="1285874"/>
          <a:ext cx="8640763"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694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3874550" y="245663"/>
            <a:ext cx="4442900" cy="71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smtClean="0">
                <a:latin typeface="+mj-lt"/>
              </a:rPr>
              <a:t>RECOMENDACIONES</a:t>
            </a:r>
            <a:endParaRPr lang="es-EC" sz="3200" dirty="0">
              <a:latin typeface="+mj-lt"/>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39536443"/>
              </p:ext>
            </p:extLst>
          </p:nvPr>
        </p:nvGraphicFramePr>
        <p:xfrm>
          <a:off x="1682751" y="1477963"/>
          <a:ext cx="9332912"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500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662881" y="245663"/>
            <a:ext cx="6866238" cy="71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smtClean="0">
                <a:latin typeface="+mj-lt"/>
              </a:rPr>
              <a:t>REFERENCIAS BIBLIOGRÁFICAS</a:t>
            </a:r>
            <a:endParaRPr lang="es-EC" sz="3200" dirty="0">
              <a:latin typeface="+mj-lt"/>
            </a:endParaRPr>
          </a:p>
        </p:txBody>
      </p:sp>
      <p:sp>
        <p:nvSpPr>
          <p:cNvPr id="5" name="Rectangle 1"/>
          <p:cNvSpPr>
            <a:spLocks noGrp="1" noChangeArrowheads="1"/>
          </p:cNvSpPr>
          <p:nvPr>
            <p:ph idx="1"/>
          </p:nvPr>
        </p:nvSpPr>
        <p:spPr bwMode="auto">
          <a:xfrm>
            <a:off x="868680" y="1202726"/>
            <a:ext cx="10361295" cy="560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ClrTx/>
              <a:buSzTx/>
              <a:buFont typeface="Arial" panose="020B0604020202020204" pitchFamily="34" charset="0"/>
              <a:buChar char="•"/>
            </a:pPr>
            <a:r>
              <a:rPr kumimoji="0" lang="es-ES" altLang="es-EC" sz="1600" b="0" i="0" u="none" strike="noStrike" cap="none" normalizeH="0" baseline="0" dirty="0" err="1" smtClean="0">
                <a:ln>
                  <a:noFill/>
                </a:ln>
                <a:solidFill>
                  <a:schemeClr val="tx1"/>
                </a:solidFill>
                <a:effectLst/>
                <a:latin typeface="+mj-lt"/>
                <a:ea typeface="Calibri" panose="020F0502020204030204" pitchFamily="34" charset="0"/>
                <a:cs typeface="Times New Roman" panose="02020603050405020304" pitchFamily="18" charset="0"/>
              </a:rPr>
              <a:t>Alamy</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(2014). </a:t>
            </a:r>
            <a:r>
              <a:rPr kumimoji="0" lang="es-ES" altLang="es-EC" sz="1600" b="0" i="1"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Vista satélite de Las Vegas, Nevada</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Obtenido de https://www.alamy.es/</a:t>
            </a:r>
            <a:endParaRPr kumimoji="0" lang="es-EC" altLang="es-EC" sz="1600" b="0" i="0" u="none" strike="noStrike" cap="none" normalizeH="0" baseline="0" dirty="0" smtClean="0">
              <a:ln>
                <a:noFill/>
              </a:ln>
              <a:solidFill>
                <a:schemeClr val="tx1"/>
              </a:solidFill>
              <a:effectLst/>
              <a:latin typeface="+mj-lt"/>
            </a:endParaRPr>
          </a:p>
          <a:p>
            <a:pPr>
              <a:lnSpc>
                <a:spcPct val="150000"/>
              </a:lnSpc>
              <a:buClrTx/>
              <a:buSzTx/>
              <a:buFont typeface="Arial" panose="020B0604020202020204" pitchFamily="34" charset="0"/>
              <a:buChar char="•"/>
            </a:pPr>
            <a:r>
              <a:rPr lang="es-EC" altLang="es-EC" sz="1600" dirty="0">
                <a:latin typeface="+mj-lt"/>
                <a:ea typeface="Calibri" panose="020F0502020204030204" pitchFamily="34" charset="0"/>
                <a:cs typeface="Times New Roman" panose="02020603050405020304" pitchFamily="18" charset="0"/>
              </a:rPr>
              <a:t>Chave, J., </a:t>
            </a:r>
            <a:r>
              <a:rPr lang="es-EC" altLang="es-EC" sz="1600" dirty="0" err="1">
                <a:latin typeface="+mj-lt"/>
                <a:ea typeface="Calibri" panose="020F0502020204030204" pitchFamily="34" charset="0"/>
                <a:cs typeface="Times New Roman" panose="02020603050405020304" pitchFamily="18" charset="0"/>
              </a:rPr>
              <a:t>Andalo</a:t>
            </a:r>
            <a:r>
              <a:rPr lang="es-EC" altLang="es-EC" sz="1600" dirty="0">
                <a:latin typeface="+mj-lt"/>
                <a:ea typeface="Calibri" panose="020F0502020204030204" pitchFamily="34" charset="0"/>
                <a:cs typeface="Times New Roman" panose="02020603050405020304" pitchFamily="18" charset="0"/>
              </a:rPr>
              <a:t>, C., Brown, S., </a:t>
            </a:r>
            <a:r>
              <a:rPr lang="es-EC" altLang="es-EC" sz="1600" dirty="0" err="1">
                <a:latin typeface="+mj-lt"/>
                <a:ea typeface="Calibri" panose="020F0502020204030204" pitchFamily="34" charset="0"/>
                <a:cs typeface="Times New Roman" panose="02020603050405020304" pitchFamily="18" charset="0"/>
              </a:rPr>
              <a:t>Cairns</a:t>
            </a:r>
            <a:r>
              <a:rPr lang="es-EC" altLang="es-EC" sz="1600" dirty="0">
                <a:latin typeface="+mj-lt"/>
                <a:ea typeface="Calibri" panose="020F0502020204030204" pitchFamily="34" charset="0"/>
                <a:cs typeface="Times New Roman" panose="02020603050405020304" pitchFamily="18" charset="0"/>
              </a:rPr>
              <a:t>, M., </a:t>
            </a:r>
            <a:r>
              <a:rPr lang="es-EC" altLang="es-EC" sz="1600" dirty="0" err="1">
                <a:latin typeface="+mj-lt"/>
                <a:ea typeface="Calibri" panose="020F0502020204030204" pitchFamily="34" charset="0"/>
                <a:cs typeface="Times New Roman" panose="02020603050405020304" pitchFamily="18" charset="0"/>
              </a:rPr>
              <a:t>Chambers</a:t>
            </a:r>
            <a:r>
              <a:rPr lang="es-EC" altLang="es-EC" sz="1600" dirty="0">
                <a:latin typeface="+mj-lt"/>
                <a:ea typeface="Calibri" panose="020F0502020204030204" pitchFamily="34" charset="0"/>
                <a:cs typeface="Times New Roman" panose="02020603050405020304" pitchFamily="18" charset="0"/>
              </a:rPr>
              <a:t>, J., </a:t>
            </a:r>
            <a:r>
              <a:rPr lang="es-EC" altLang="es-EC" sz="1600" dirty="0" err="1">
                <a:latin typeface="+mj-lt"/>
                <a:ea typeface="Calibri" panose="020F0502020204030204" pitchFamily="34" charset="0"/>
                <a:cs typeface="Times New Roman" panose="02020603050405020304" pitchFamily="18" charset="0"/>
              </a:rPr>
              <a:t>Eamus</a:t>
            </a:r>
            <a:r>
              <a:rPr lang="es-EC" altLang="es-EC" sz="1600" dirty="0">
                <a:latin typeface="+mj-lt"/>
                <a:ea typeface="Calibri" panose="020F0502020204030204" pitchFamily="34" charset="0"/>
                <a:cs typeface="Times New Roman" panose="02020603050405020304" pitchFamily="18" charset="0"/>
              </a:rPr>
              <a:t>, D., . . . </a:t>
            </a:r>
            <a:r>
              <a:rPr lang="es-EC" altLang="es-EC" sz="1600" dirty="0" err="1">
                <a:latin typeface="+mj-lt"/>
                <a:ea typeface="Calibri" panose="020F0502020204030204" pitchFamily="34" charset="0"/>
                <a:cs typeface="Times New Roman" panose="02020603050405020304" pitchFamily="18" charset="0"/>
              </a:rPr>
              <a:t>Yamakura</a:t>
            </a:r>
            <a:r>
              <a:rPr lang="es-EC" altLang="es-EC" sz="1600" dirty="0">
                <a:latin typeface="+mj-lt"/>
                <a:ea typeface="Calibri" panose="020F0502020204030204" pitchFamily="34" charset="0"/>
                <a:cs typeface="Times New Roman" panose="02020603050405020304" pitchFamily="18" charset="0"/>
              </a:rPr>
              <a:t>, T. (2005). </a:t>
            </a:r>
            <a:r>
              <a:rPr lang="es-EC" altLang="es-EC" sz="1600" dirty="0" err="1">
                <a:latin typeface="+mj-lt"/>
                <a:ea typeface="Calibri" panose="020F0502020204030204" pitchFamily="34" charset="0"/>
                <a:cs typeface="Times New Roman" panose="02020603050405020304" pitchFamily="18" charset="0"/>
              </a:rPr>
              <a:t>Tree</a:t>
            </a:r>
            <a:r>
              <a:rPr lang="es-EC" altLang="es-EC" sz="1600" dirty="0">
                <a:latin typeface="+mj-lt"/>
                <a:ea typeface="Calibri" panose="020F0502020204030204" pitchFamily="34" charset="0"/>
                <a:cs typeface="Times New Roman" panose="02020603050405020304" pitchFamily="18" charset="0"/>
              </a:rPr>
              <a:t> </a:t>
            </a:r>
            <a:r>
              <a:rPr lang="es-EC" altLang="es-EC" sz="1600" dirty="0" err="1">
                <a:latin typeface="+mj-lt"/>
                <a:ea typeface="Calibri" panose="020F0502020204030204" pitchFamily="34" charset="0"/>
                <a:cs typeface="Times New Roman" panose="02020603050405020304" pitchFamily="18" charset="0"/>
              </a:rPr>
              <a:t>allometry</a:t>
            </a:r>
            <a:r>
              <a:rPr lang="es-EC" altLang="es-EC" sz="1600" dirty="0">
                <a:latin typeface="+mj-lt"/>
                <a:ea typeface="Calibri" panose="020F0502020204030204" pitchFamily="34" charset="0"/>
                <a:cs typeface="Times New Roman" panose="02020603050405020304" pitchFamily="18" charset="0"/>
              </a:rPr>
              <a:t> and </a:t>
            </a:r>
            <a:r>
              <a:rPr lang="es-EC" altLang="es-EC" sz="1600" dirty="0" smtClean="0">
                <a:latin typeface="+mj-lt"/>
                <a:ea typeface="Calibri" panose="020F0502020204030204" pitchFamily="34" charset="0"/>
                <a:cs typeface="Times New Roman" panose="02020603050405020304" pitchFamily="18" charset="0"/>
              </a:rPr>
              <a:t>	</a:t>
            </a:r>
            <a:r>
              <a:rPr lang="es-EC" altLang="es-EC" sz="1600" dirty="0" err="1" smtClean="0">
                <a:latin typeface="+mj-lt"/>
                <a:ea typeface="Calibri" panose="020F0502020204030204" pitchFamily="34" charset="0"/>
                <a:cs typeface="Times New Roman" panose="02020603050405020304" pitchFamily="18" charset="0"/>
              </a:rPr>
              <a:t>improved</a:t>
            </a:r>
            <a:r>
              <a:rPr lang="es-EC" altLang="es-EC" sz="1600" dirty="0" smtClean="0">
                <a:latin typeface="+mj-lt"/>
                <a:ea typeface="Calibri" panose="020F0502020204030204" pitchFamily="34" charset="0"/>
                <a:cs typeface="Times New Roman" panose="02020603050405020304" pitchFamily="18" charset="0"/>
              </a:rPr>
              <a:t> </a:t>
            </a:r>
            <a:r>
              <a:rPr lang="es-EC" altLang="es-EC" sz="1600" dirty="0" err="1">
                <a:latin typeface="+mj-lt"/>
                <a:ea typeface="Calibri" panose="020F0502020204030204" pitchFamily="34" charset="0"/>
                <a:cs typeface="Times New Roman" panose="02020603050405020304" pitchFamily="18" charset="0"/>
              </a:rPr>
              <a:t>estimation</a:t>
            </a:r>
            <a:r>
              <a:rPr lang="es-EC" altLang="es-EC" sz="1600" dirty="0">
                <a:latin typeface="+mj-lt"/>
                <a:ea typeface="Calibri" panose="020F0502020204030204" pitchFamily="34" charset="0"/>
                <a:cs typeface="Times New Roman" panose="02020603050405020304" pitchFamily="18" charset="0"/>
              </a:rPr>
              <a:t> of </a:t>
            </a:r>
            <a:r>
              <a:rPr lang="es-EC" altLang="es-EC" sz="1600" dirty="0" err="1">
                <a:latin typeface="+mj-lt"/>
                <a:ea typeface="Calibri" panose="020F0502020204030204" pitchFamily="34" charset="0"/>
                <a:cs typeface="Times New Roman" panose="02020603050405020304" pitchFamily="18" charset="0"/>
              </a:rPr>
              <a:t>carbon</a:t>
            </a:r>
            <a:r>
              <a:rPr lang="es-EC" altLang="es-EC" sz="1600" dirty="0">
                <a:latin typeface="+mj-lt"/>
                <a:ea typeface="Calibri" panose="020F0502020204030204" pitchFamily="34" charset="0"/>
                <a:cs typeface="Times New Roman" panose="02020603050405020304" pitchFamily="18" charset="0"/>
              </a:rPr>
              <a:t> stocks and balance in tropical </a:t>
            </a:r>
            <a:r>
              <a:rPr lang="es-EC" altLang="es-EC" sz="1600" dirty="0" err="1">
                <a:latin typeface="+mj-lt"/>
                <a:ea typeface="Calibri" panose="020F0502020204030204" pitchFamily="34" charset="0"/>
                <a:cs typeface="Times New Roman" panose="02020603050405020304" pitchFamily="18" charset="0"/>
              </a:rPr>
              <a:t>forests</a:t>
            </a:r>
            <a:r>
              <a:rPr lang="es-EC" altLang="es-EC" sz="1600" dirty="0">
                <a:latin typeface="+mj-lt"/>
                <a:ea typeface="Calibri" panose="020F0502020204030204" pitchFamily="34" charset="0"/>
                <a:cs typeface="Times New Roman" panose="02020603050405020304" pitchFamily="18" charset="0"/>
              </a:rPr>
              <a:t>. </a:t>
            </a:r>
            <a:r>
              <a:rPr lang="es-EC" altLang="es-EC" sz="1600" dirty="0" err="1">
                <a:latin typeface="+mj-lt"/>
                <a:ea typeface="Calibri" panose="020F0502020204030204" pitchFamily="34" charset="0"/>
                <a:cs typeface="Times New Roman" panose="02020603050405020304" pitchFamily="18" charset="0"/>
              </a:rPr>
              <a:t>Ecosystem</a:t>
            </a:r>
            <a:r>
              <a:rPr lang="es-EC" altLang="es-EC" sz="1600" dirty="0">
                <a:latin typeface="+mj-lt"/>
                <a:ea typeface="Calibri" panose="020F0502020204030204" pitchFamily="34" charset="0"/>
                <a:cs typeface="Times New Roman" panose="02020603050405020304" pitchFamily="18" charset="0"/>
              </a:rPr>
              <a:t> </a:t>
            </a:r>
            <a:r>
              <a:rPr lang="es-EC" altLang="es-EC" sz="1600" dirty="0" err="1">
                <a:latin typeface="+mj-lt"/>
                <a:ea typeface="Calibri" panose="020F0502020204030204" pitchFamily="34" charset="0"/>
                <a:cs typeface="Times New Roman" panose="02020603050405020304" pitchFamily="18" charset="0"/>
              </a:rPr>
              <a:t>Ecology</a:t>
            </a:r>
            <a:r>
              <a:rPr lang="es-EC" altLang="es-EC" sz="1600" dirty="0">
                <a:latin typeface="+mj-lt"/>
                <a:ea typeface="Calibri" panose="020F0502020204030204" pitchFamily="34" charset="0"/>
                <a:cs typeface="Times New Roman" panose="02020603050405020304" pitchFamily="18" charset="0"/>
              </a:rPr>
              <a:t>, 145(1), 87-99.</a:t>
            </a:r>
            <a:endParaRPr lang="es-EC" altLang="es-EC" sz="1600" dirty="0" smtClean="0">
              <a:latin typeface="+mj-lt"/>
              <a:ea typeface="Calibri" panose="020F0502020204030204" pitchFamily="34" charset="0"/>
              <a:cs typeface="Times New Roman" panose="02020603050405020304" pitchFamily="18" charset="0"/>
            </a:endParaRPr>
          </a:p>
          <a:p>
            <a:pPr>
              <a:lnSpc>
                <a:spcPct val="150000"/>
              </a:lnSpc>
              <a:buClrTx/>
              <a:buSzTx/>
              <a:buFont typeface="Arial" panose="020B0604020202020204" pitchFamily="34" charset="0"/>
              <a:buChar char="•"/>
            </a:pPr>
            <a:r>
              <a:rPr lang="es-EC" altLang="es-EC" sz="1600" dirty="0" smtClean="0">
                <a:latin typeface="+mj-lt"/>
                <a:ea typeface="Calibri" panose="020F0502020204030204" pitchFamily="34" charset="0"/>
                <a:cs typeface="Times New Roman" panose="02020603050405020304" pitchFamily="18" charset="0"/>
              </a:rPr>
              <a:t>Fernández</a:t>
            </a:r>
            <a:r>
              <a:rPr lang="es-EC" altLang="es-EC" sz="1600" dirty="0">
                <a:latin typeface="+mj-lt"/>
                <a:ea typeface="Calibri" panose="020F0502020204030204" pitchFamily="34" charset="0"/>
                <a:cs typeface="Times New Roman" panose="02020603050405020304" pitchFamily="18" charset="0"/>
              </a:rPr>
              <a:t>, P. (1996). Determinación del tamaño </a:t>
            </a:r>
            <a:r>
              <a:rPr lang="es-EC" altLang="es-EC" sz="1600" dirty="0" err="1">
                <a:latin typeface="+mj-lt"/>
                <a:ea typeface="Calibri" panose="020F0502020204030204" pitchFamily="34" charset="0"/>
                <a:cs typeface="Times New Roman" panose="02020603050405020304" pitchFamily="18" charset="0"/>
              </a:rPr>
              <a:t>muestral</a:t>
            </a:r>
            <a:r>
              <a:rPr lang="es-EC" altLang="es-EC" sz="1600" dirty="0">
                <a:latin typeface="+mj-lt"/>
                <a:ea typeface="Calibri" panose="020F0502020204030204" pitchFamily="34" charset="0"/>
                <a:cs typeface="Times New Roman" panose="02020603050405020304" pitchFamily="18" charset="0"/>
              </a:rPr>
              <a:t>. Atención Primaria en la Red (Vol. 3). A Coruña.</a:t>
            </a:r>
          </a:p>
          <a:p>
            <a:pPr>
              <a:lnSpc>
                <a:spcPct val="150000"/>
              </a:lnSpc>
              <a:buClrTx/>
              <a:buSzTx/>
              <a:buFont typeface="Arial" panose="020B0604020202020204" pitchFamily="34" charset="0"/>
              <a:buChar char="•"/>
            </a:pPr>
            <a:r>
              <a:rPr lang="es-EC" altLang="es-EC" sz="1600" dirty="0" err="1" smtClean="0">
                <a:latin typeface="+mj-lt"/>
                <a:ea typeface="Calibri" panose="020F0502020204030204" pitchFamily="34" charset="0"/>
                <a:cs typeface="Times New Roman" panose="02020603050405020304" pitchFamily="18" charset="0"/>
              </a:rPr>
              <a:t>Guascal</a:t>
            </a:r>
            <a:r>
              <a:rPr lang="es-EC" altLang="es-EC" sz="1600" dirty="0" smtClean="0">
                <a:latin typeface="+mj-lt"/>
                <a:ea typeface="Calibri" panose="020F0502020204030204" pitchFamily="34" charset="0"/>
                <a:cs typeface="Times New Roman" panose="02020603050405020304" pitchFamily="18" charset="0"/>
              </a:rPr>
              <a:t> </a:t>
            </a:r>
            <a:r>
              <a:rPr lang="es-EC" altLang="es-EC" sz="1600" dirty="0" err="1">
                <a:latin typeface="+mj-lt"/>
                <a:ea typeface="Calibri" panose="020F0502020204030204" pitchFamily="34" charset="0"/>
                <a:cs typeface="Times New Roman" panose="02020603050405020304" pitchFamily="18" charset="0"/>
              </a:rPr>
              <a:t>Sanguña</a:t>
            </a:r>
            <a:r>
              <a:rPr lang="es-EC" altLang="es-EC" sz="1600" dirty="0">
                <a:latin typeface="+mj-lt"/>
                <a:ea typeface="Calibri" panose="020F0502020204030204" pitchFamily="34" charset="0"/>
                <a:cs typeface="Times New Roman" panose="02020603050405020304" pitchFamily="18" charset="0"/>
              </a:rPr>
              <a:t>, E. L. (2018). Análisis de la estimación de biomasa forestal mediante imágenes radar y vehículos aéreos 	no tripulados -UAV del Parque Metropolitano La Armenia. </a:t>
            </a:r>
            <a:r>
              <a:rPr lang="es-EC" altLang="es-EC" sz="1600" dirty="0" err="1">
                <a:latin typeface="+mj-lt"/>
                <a:ea typeface="Calibri" panose="020F0502020204030204" pitchFamily="34" charset="0"/>
                <a:cs typeface="Times New Roman" panose="02020603050405020304" pitchFamily="18" charset="0"/>
              </a:rPr>
              <a:t>Sangolquí</a:t>
            </a:r>
            <a:r>
              <a:rPr lang="es-EC" altLang="es-EC" sz="1600" dirty="0">
                <a:latin typeface="+mj-lt"/>
                <a:ea typeface="Calibri" panose="020F0502020204030204" pitchFamily="34" charset="0"/>
                <a:cs typeface="Times New Roman" panose="02020603050405020304" pitchFamily="18" charset="0"/>
              </a:rPr>
              <a:t>, Ecuador.</a:t>
            </a:r>
          </a:p>
          <a:p>
            <a:pPr>
              <a:lnSpc>
                <a:spcPct val="150000"/>
              </a:lnSpc>
              <a:buClrTx/>
              <a:buSzTx/>
              <a:buFont typeface="Arial" panose="020B0604020202020204" pitchFamily="34" charset="0"/>
              <a:buChar char="•"/>
            </a:pP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Hernández, P. (2016). </a:t>
            </a:r>
            <a:r>
              <a:rPr kumimoji="0" lang="es-ES" altLang="es-EC" sz="1600" b="0" i="1"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Devastan manglar en Cancún</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Obtenido de </a:t>
            </a:r>
            <a:r>
              <a:rPr kumimoji="0" lang="es-ES" altLang="es-EC" sz="1600" b="0" i="0" u="none" strike="noStrike" cap="none" normalizeH="0" baseline="0" dirty="0" err="1" smtClean="0">
                <a:ln>
                  <a:noFill/>
                </a:ln>
                <a:solidFill>
                  <a:schemeClr val="tx1"/>
                </a:solidFill>
                <a:effectLst/>
                <a:latin typeface="+mj-lt"/>
                <a:ea typeface="Calibri" panose="020F0502020204030204" pitchFamily="34" charset="0"/>
                <a:cs typeface="Times New Roman" panose="02020603050405020304" pitchFamily="18" charset="0"/>
              </a:rPr>
              <a:t>Mongabay</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a:t>
            </a:r>
            <a:r>
              <a:rPr kumimoji="0" lang="es-ES" altLang="es-EC" sz="1600" b="0" i="0" u="none" strike="noStrike" cap="none" normalizeH="0" baseline="0" dirty="0" err="1" smtClean="0">
                <a:ln>
                  <a:noFill/>
                </a:ln>
                <a:solidFill>
                  <a:schemeClr val="tx1"/>
                </a:solidFill>
                <a:effectLst/>
                <a:latin typeface="+mj-lt"/>
                <a:ea typeface="Calibri" panose="020F0502020204030204" pitchFamily="34" charset="0"/>
                <a:cs typeface="Times New Roman" panose="02020603050405020304" pitchFamily="18" charset="0"/>
              </a:rPr>
              <a:t>Latam</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https://es.mongabay.com</a:t>
            </a:r>
            <a:endParaRPr kumimoji="0" lang="es-EC" altLang="es-EC" sz="1600" b="0" i="0" u="none" strike="noStrike" cap="none" normalizeH="0" baseline="0" dirty="0" smtClean="0">
              <a:ln>
                <a:noFill/>
              </a:ln>
              <a:solidFill>
                <a:schemeClr val="tx1"/>
              </a:solidFill>
              <a:effectLst/>
              <a:latin typeface="+mj-lt"/>
            </a:endParaRPr>
          </a:p>
          <a:p>
            <a:pPr>
              <a:lnSpc>
                <a:spcPct val="150000"/>
              </a:lnSpc>
              <a:buClrTx/>
              <a:buSzTx/>
              <a:buFont typeface="Arial" panose="020B0604020202020204" pitchFamily="34" charset="0"/>
              <a:buChar char="•"/>
            </a:pPr>
            <a:r>
              <a:rPr lang="es-ES" altLang="es-EC" sz="1600" dirty="0" err="1">
                <a:latin typeface="+mj-lt"/>
                <a:ea typeface="Calibri" panose="020F0502020204030204" pitchFamily="34" charset="0"/>
                <a:cs typeface="Times New Roman" panose="02020603050405020304" pitchFamily="18" charset="0"/>
              </a:rPr>
              <a:t>LaGeoguía</a:t>
            </a:r>
            <a:r>
              <a:rPr lang="es-ES" altLang="es-EC" sz="1600" dirty="0">
                <a:latin typeface="+mj-lt"/>
                <a:ea typeface="Calibri" panose="020F0502020204030204" pitchFamily="34" charset="0"/>
                <a:cs typeface="Times New Roman" panose="02020603050405020304" pitchFamily="18" charset="0"/>
              </a:rPr>
              <a:t>. (2015). Parque Ecológico Recreacional Lago Agrio. Obtenido de http://www.lageoguia.org</a:t>
            </a:r>
          </a:p>
          <a:p>
            <a:pPr>
              <a:lnSpc>
                <a:spcPct val="150000"/>
              </a:lnSpc>
              <a:buClrTx/>
              <a:buSzTx/>
              <a:buFont typeface="Arial" panose="020B0604020202020204" pitchFamily="34" charset="0"/>
              <a:buChar char="•"/>
            </a:pP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LA. Network. (2019). </a:t>
            </a:r>
            <a:r>
              <a:rPr kumimoji="0" lang="es-ES" altLang="es-EC" sz="1600" b="0" i="1"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La vida de los bosques y ecosistemas terrestres: por qué es importante</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Obtenido de LA. Network: 	https://la.network/vida-bosques-ecosistemas-terrestres/</a:t>
            </a:r>
            <a:endParaRPr kumimoji="0" lang="es-EC" altLang="es-EC" sz="1600" b="0" i="0" u="none" strike="noStrike" cap="none" normalizeH="0" baseline="0" dirty="0" smtClean="0">
              <a:ln>
                <a:noFill/>
              </a:ln>
              <a:solidFill>
                <a:schemeClr val="tx1"/>
              </a:solidFill>
              <a:effectLst/>
              <a:latin typeface="+mj-lt"/>
            </a:endParaRPr>
          </a:p>
          <a:p>
            <a:pPr>
              <a:lnSpc>
                <a:spcPct val="150000"/>
              </a:lnSpc>
              <a:buClrTx/>
              <a:buSzTx/>
              <a:buFont typeface="Arial" panose="020B0604020202020204" pitchFamily="34" charset="0"/>
              <a:buChar char="•"/>
            </a:pP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Rodríguez, D. (2012). </a:t>
            </a:r>
            <a:r>
              <a:rPr kumimoji="0" lang="es-ES" altLang="es-EC" sz="1600" b="0" i="1"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Protección Penal del Ambiente en Perú</a:t>
            </a:r>
            <a:r>
              <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rPr>
              <a:t>. Obtenido de 	https://es.slideshare.net/SaraQuevedo/proteccion-penal-del-ambiente-en-el-per</a:t>
            </a:r>
          </a:p>
          <a:p>
            <a:pPr>
              <a:lnSpc>
                <a:spcPct val="150000"/>
              </a:lnSpc>
              <a:buClrTx/>
              <a:buSzTx/>
              <a:buFont typeface="Arial" panose="020B0604020202020204" pitchFamily="34" charset="0"/>
              <a:buChar char="•"/>
            </a:pPr>
            <a:r>
              <a:rPr lang="es-ES" altLang="es-EC" sz="1600" dirty="0" smtClean="0">
                <a:latin typeface="+mj-lt"/>
                <a:ea typeface="Calibri" panose="020F0502020204030204" pitchFamily="34" charset="0"/>
                <a:cs typeface="Times New Roman" panose="02020603050405020304" pitchFamily="18" charset="0"/>
              </a:rPr>
              <a:t>USGS. (2019). </a:t>
            </a:r>
            <a:r>
              <a:rPr lang="es-EC" altLang="es-EC" sz="1600" dirty="0">
                <a:latin typeface="+mj-lt"/>
                <a:ea typeface="Calibri" panose="020F0502020204030204" pitchFamily="34" charset="0"/>
                <a:cs typeface="Times New Roman" panose="02020603050405020304" pitchFamily="18" charset="0"/>
              </a:rPr>
              <a:t>Servicio Geológico de los Estados Unidos</a:t>
            </a:r>
            <a:r>
              <a:rPr lang="es-EC" altLang="es-EC" sz="1600" dirty="0" smtClean="0">
                <a:latin typeface="+mj-lt"/>
                <a:ea typeface="Calibri" panose="020F0502020204030204" pitchFamily="34" charset="0"/>
                <a:cs typeface="Times New Roman" panose="02020603050405020304" pitchFamily="18" charset="0"/>
              </a:rPr>
              <a:t>​. Obtenido de Google </a:t>
            </a:r>
            <a:r>
              <a:rPr lang="es-EC" altLang="es-EC" sz="1600" dirty="0" err="1" smtClean="0">
                <a:latin typeface="+mj-lt"/>
                <a:ea typeface="Calibri" panose="020F0502020204030204" pitchFamily="34" charset="0"/>
                <a:cs typeface="Times New Roman" panose="02020603050405020304" pitchFamily="18" charset="0"/>
              </a:rPr>
              <a:t>Earth</a:t>
            </a:r>
            <a:r>
              <a:rPr lang="es-EC" altLang="es-EC" sz="1600" dirty="0">
                <a:latin typeface="+mj-lt"/>
                <a:ea typeface="Calibri" panose="020F0502020204030204" pitchFamily="34" charset="0"/>
                <a:cs typeface="Times New Roman" panose="02020603050405020304" pitchFamily="18" charset="0"/>
              </a:rPr>
              <a:t>.</a:t>
            </a:r>
            <a:endParaRPr kumimoji="0" lang="es-ES" altLang="es-EC" sz="1600" b="0" i="0" u="none" strike="noStrike" cap="none" normalizeH="0" baseline="0" dirty="0" smtClean="0">
              <a:ln>
                <a:noFill/>
              </a:ln>
              <a:solidFill>
                <a:schemeClr val="tx1"/>
              </a:solidFill>
              <a:effectLst/>
              <a:latin typeface="+mj-lt"/>
              <a:ea typeface="Calibri" panose="020F0502020204030204" pitchFamily="34" charset="0"/>
              <a:cs typeface="Times New Roman" panose="02020603050405020304" pitchFamily="18" charset="0"/>
            </a:endParaRPr>
          </a:p>
          <a:p>
            <a:pPr>
              <a:lnSpc>
                <a:spcPct val="150000"/>
              </a:lnSpc>
              <a:buClrTx/>
              <a:buSzTx/>
              <a:buFont typeface="Arial" panose="020B0604020202020204" pitchFamily="34" charset="0"/>
              <a:buChar char="•"/>
            </a:pPr>
            <a:endParaRPr kumimoji="0" lang="es-EC" altLang="es-EC" sz="2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607027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4980" t="13977" r="5290" b="13754"/>
          <a:stretch/>
        </p:blipFill>
        <p:spPr>
          <a:xfrm>
            <a:off x="4769826" y="6363339"/>
            <a:ext cx="2019867" cy="494661"/>
          </a:xfrm>
          <a:prstGeom prst="rect">
            <a:avLst/>
          </a:prstGeom>
          <a:ln>
            <a:noFill/>
          </a:ln>
          <a:effectLst>
            <a:softEdge rad="112500"/>
          </a:effec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b="6498"/>
          <a:stretch/>
        </p:blipFill>
        <p:spPr>
          <a:xfrm>
            <a:off x="2272258" y="7822"/>
            <a:ext cx="1724933" cy="2867281"/>
          </a:xfrm>
          <a:prstGeom prst="rect">
            <a:avLst/>
          </a:prstGeom>
          <a:ln>
            <a:noFill/>
          </a:ln>
          <a:effectLst>
            <a:softEdge rad="112500"/>
          </a:effec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11555" t="4610" r="4951" b="33153"/>
          <a:stretch/>
        </p:blipFill>
        <p:spPr>
          <a:xfrm>
            <a:off x="60299" y="74401"/>
            <a:ext cx="2063236" cy="2734124"/>
          </a:xfrm>
          <a:prstGeom prst="rect">
            <a:avLst/>
          </a:prstGeom>
          <a:ln>
            <a:noFill/>
          </a:ln>
          <a:effectLst>
            <a:softEdge rad="112500"/>
          </a:effectLst>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9349" y="103716"/>
            <a:ext cx="3472247" cy="2604186"/>
          </a:xfrm>
          <a:prstGeom prst="rect">
            <a:avLst/>
          </a:prstGeom>
          <a:ln>
            <a:noFill/>
          </a:ln>
          <a:effectLst>
            <a:softEdge rad="112500"/>
          </a:effectLst>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2396" y="60607"/>
            <a:ext cx="1570492" cy="2791986"/>
          </a:xfrm>
          <a:prstGeom prst="rect">
            <a:avLst/>
          </a:prstGeom>
          <a:ln>
            <a:noFill/>
          </a:ln>
          <a:effectLst>
            <a:softEdge rad="112500"/>
          </a:effectLst>
        </p:spPr>
      </p:pic>
      <p:pic>
        <p:nvPicPr>
          <p:cNvPr id="10" name="Imagen 9"/>
          <p:cNvPicPr>
            <a:picLocks noChangeAspect="1"/>
          </p:cNvPicPr>
          <p:nvPr/>
        </p:nvPicPr>
        <p:blipFill rotWithShape="1">
          <a:blip r:embed="rId7">
            <a:extLst>
              <a:ext uri="{28A0092B-C50C-407E-A947-70E740481C1C}">
                <a14:useLocalDpi xmlns:a14="http://schemas.microsoft.com/office/drawing/2010/main" val="0"/>
              </a:ext>
            </a:extLst>
          </a:blip>
          <a:srcRect b="30625"/>
          <a:stretch/>
        </p:blipFill>
        <p:spPr>
          <a:xfrm>
            <a:off x="3084098" y="2860016"/>
            <a:ext cx="2695662" cy="3324651"/>
          </a:xfrm>
          <a:prstGeom prst="rect">
            <a:avLst/>
          </a:prstGeom>
          <a:ln>
            <a:noFill/>
          </a:ln>
          <a:effectLst>
            <a:softEdge rad="112500"/>
          </a:effectLst>
        </p:spPr>
      </p:pic>
      <p:pic>
        <p:nvPicPr>
          <p:cNvPr id="11" name="Imagen 10"/>
          <p:cNvPicPr>
            <a:picLocks noChangeAspect="1"/>
          </p:cNvPicPr>
          <p:nvPr/>
        </p:nvPicPr>
        <p:blipFill rotWithShape="1">
          <a:blip r:embed="rId8">
            <a:extLst>
              <a:ext uri="{28A0092B-C50C-407E-A947-70E740481C1C}">
                <a14:useLocalDpi xmlns:a14="http://schemas.microsoft.com/office/drawing/2010/main" val="0"/>
              </a:ext>
            </a:extLst>
          </a:blip>
          <a:srcRect b="26667"/>
          <a:stretch/>
        </p:blipFill>
        <p:spPr>
          <a:xfrm>
            <a:off x="5928483" y="2703369"/>
            <a:ext cx="2805114" cy="3657038"/>
          </a:xfrm>
          <a:prstGeom prst="rect">
            <a:avLst/>
          </a:prstGeom>
          <a:ln>
            <a:noFill/>
          </a:ln>
          <a:effectLst>
            <a:softEdge rad="112500"/>
          </a:effectLst>
        </p:spPr>
      </p:pic>
      <p:pic>
        <p:nvPicPr>
          <p:cNvPr id="12" name="Imagen 11"/>
          <p:cNvPicPr>
            <a:picLocks noChangeAspect="1"/>
          </p:cNvPicPr>
          <p:nvPr/>
        </p:nvPicPr>
        <p:blipFill rotWithShape="1">
          <a:blip r:embed="rId9">
            <a:extLst>
              <a:ext uri="{28A0092B-C50C-407E-A947-70E740481C1C}">
                <a14:useLocalDpi xmlns:a14="http://schemas.microsoft.com/office/drawing/2010/main" val="0"/>
              </a:ext>
            </a:extLst>
          </a:blip>
          <a:srcRect t="7292" b="12708"/>
          <a:stretch/>
        </p:blipFill>
        <p:spPr>
          <a:xfrm>
            <a:off x="9341743" y="2703369"/>
            <a:ext cx="2571356" cy="3657038"/>
          </a:xfrm>
          <a:prstGeom prst="rect">
            <a:avLst/>
          </a:prstGeom>
          <a:ln>
            <a:noFill/>
          </a:ln>
          <a:effectLst>
            <a:softEdge rad="112500"/>
          </a:effectLst>
        </p:spPr>
      </p:pic>
      <p:pic>
        <p:nvPicPr>
          <p:cNvPr id="14" name="Imagen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412" y="2912380"/>
            <a:ext cx="2586020" cy="3448027"/>
          </a:xfrm>
          <a:prstGeom prst="rect">
            <a:avLst/>
          </a:prstGeom>
          <a:ln>
            <a:noFill/>
          </a:ln>
          <a:effectLst>
            <a:softEdge rad="112500"/>
          </a:effectLst>
        </p:spPr>
      </p:pic>
      <p:sp>
        <p:nvSpPr>
          <p:cNvPr id="13" name="CuadroTexto 12"/>
          <p:cNvSpPr txBox="1"/>
          <p:nvPr/>
        </p:nvSpPr>
        <p:spPr>
          <a:xfrm>
            <a:off x="-97631" y="1064186"/>
            <a:ext cx="12387262" cy="3770263"/>
          </a:xfrm>
          <a:prstGeom prst="rect">
            <a:avLst/>
          </a:prstGeom>
          <a:noFill/>
        </p:spPr>
        <p:txBody>
          <a:bodyPr wrap="square" rtlCol="0">
            <a:spAutoFit/>
          </a:bodyPr>
          <a:lstStyle/>
          <a:p>
            <a:pPr algn="ctr"/>
            <a:r>
              <a:rPr lang="es-EC" sz="23900" i="1" dirty="0" smtClean="0">
                <a:solidFill>
                  <a:schemeClr val="accent1"/>
                </a:solidFill>
                <a:latin typeface="Brush Script MT" panose="03060802040406070304" pitchFamily="66" charset="0"/>
              </a:rPr>
              <a:t>¡ Gracias !</a:t>
            </a:r>
            <a:endParaRPr lang="es-EC" sz="23900" i="1" dirty="0">
              <a:solidFill>
                <a:schemeClr val="accent1"/>
              </a:solidFill>
              <a:latin typeface="Brush Script MT" panose="03060802040406070304" pitchFamily="66" charset="0"/>
            </a:endParaRPr>
          </a:p>
        </p:txBody>
      </p:sp>
      <p:pic>
        <p:nvPicPr>
          <p:cNvPr id="15" name="Imagen 14"/>
          <p:cNvPicPr>
            <a:picLocks noChangeAspect="1"/>
          </p:cNvPicPr>
          <p:nvPr/>
        </p:nvPicPr>
        <p:blipFill rotWithShape="1">
          <a:blip r:embed="rId11">
            <a:extLst>
              <a:ext uri="{28A0092B-C50C-407E-A947-70E740481C1C}">
                <a14:useLocalDpi xmlns:a14="http://schemas.microsoft.com/office/drawing/2010/main" val="0"/>
              </a:ext>
            </a:extLst>
          </a:blip>
          <a:srcRect l="6276" t="-4804" r="14120"/>
          <a:stretch/>
        </p:blipFill>
        <p:spPr>
          <a:xfrm>
            <a:off x="4126714" y="498286"/>
            <a:ext cx="2523117" cy="1870159"/>
          </a:xfrm>
          <a:prstGeom prst="rect">
            <a:avLst/>
          </a:prstGeom>
          <a:ln>
            <a:noFill/>
          </a:ln>
          <a:effectLst>
            <a:softEdge rad="112500"/>
          </a:effectLst>
        </p:spPr>
      </p:pic>
    </p:spTree>
    <p:extLst>
      <p:ext uri="{BB962C8B-B14F-4D97-AF65-F5344CB8AC3E}">
        <p14:creationId xmlns:p14="http://schemas.microsoft.com/office/powerpoint/2010/main" val="14379443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79606" y="1627519"/>
            <a:ext cx="8809533" cy="2013063"/>
          </a:xfrm>
        </p:spPr>
        <p:txBody>
          <a:bodyPr anchor="ctr">
            <a:noAutofit/>
          </a:bodyPr>
          <a:lstStyle/>
          <a:p>
            <a:pPr algn="ctr"/>
            <a:r>
              <a:rPr lang="es-EC" sz="4000" dirty="0" smtClean="0">
                <a:latin typeface="Times New Roman" panose="02020603050405020304" pitchFamily="18" charset="0"/>
                <a:cs typeface="Times New Roman" panose="02020603050405020304" pitchFamily="18" charset="0"/>
              </a:rPr>
              <a:t>VALORACIÓN ECONÓMICA DEL PARQUE PERLA UBICADO EN LA CIUDAD DE LAGO AGRIO</a:t>
            </a:r>
            <a:endParaRPr lang="es-EC" sz="4000"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500442" y="3720967"/>
            <a:ext cx="8767860" cy="514107"/>
          </a:xfrm>
        </p:spPr>
        <p:txBody>
          <a:bodyPr/>
          <a:lstStyle/>
          <a:p>
            <a:r>
              <a:rPr lang="es-EC" dirty="0" smtClean="0">
                <a:latin typeface="Times New Roman" panose="02020603050405020304" pitchFamily="18" charset="0"/>
                <a:cs typeface="Times New Roman" panose="02020603050405020304" pitchFamily="18" charset="0"/>
              </a:rPr>
              <a:t>Autor: Karen Pamela </a:t>
            </a:r>
            <a:r>
              <a:rPr lang="es-EC" dirty="0">
                <a:latin typeface="Times New Roman" panose="02020603050405020304" pitchFamily="18" charset="0"/>
                <a:cs typeface="Times New Roman" panose="02020603050405020304" pitchFamily="18" charset="0"/>
              </a:rPr>
              <a:t>Astudillo </a:t>
            </a:r>
            <a:r>
              <a:rPr lang="es-EC" dirty="0" err="1" smtClean="0">
                <a:latin typeface="Times New Roman" panose="02020603050405020304" pitchFamily="18" charset="0"/>
                <a:cs typeface="Times New Roman" panose="02020603050405020304" pitchFamily="18" charset="0"/>
              </a:rPr>
              <a:t>Chicaiza</a:t>
            </a:r>
            <a:endParaRPr lang="es-EC" dirty="0">
              <a:latin typeface="Times New Roman" panose="02020603050405020304" pitchFamily="18" charset="0"/>
              <a:cs typeface="Times New Roman" panose="02020603050405020304" pitchFamily="18" charset="0"/>
            </a:endParaRPr>
          </a:p>
        </p:txBody>
      </p:sp>
      <p:sp>
        <p:nvSpPr>
          <p:cNvPr id="9" name="Subtítulo 2"/>
          <p:cNvSpPr txBox="1">
            <a:spLocks/>
          </p:cNvSpPr>
          <p:nvPr/>
        </p:nvSpPr>
        <p:spPr>
          <a:xfrm>
            <a:off x="837999" y="4625760"/>
            <a:ext cx="4450977" cy="751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Director del proyecto: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Dr. Fabián Rodríguez</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0" name="Subtítulo 2"/>
          <p:cNvSpPr txBox="1">
            <a:spLocks/>
          </p:cNvSpPr>
          <p:nvPr/>
        </p:nvSpPr>
        <p:spPr>
          <a:xfrm>
            <a:off x="837999" y="5411521"/>
            <a:ext cx="4450977" cy="751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Docente evaluador: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Ing. Santiago Rojas</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1" name="Subtítulo 2"/>
          <p:cNvSpPr txBox="1">
            <a:spLocks/>
          </p:cNvSpPr>
          <p:nvPr/>
        </p:nvSpPr>
        <p:spPr>
          <a:xfrm>
            <a:off x="6371324" y="4659849"/>
            <a:ext cx="4450977" cy="7516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Director de carrera: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Ing. Alexander </a:t>
            </a:r>
            <a:r>
              <a:rPr lang="es-EC" dirty="0" err="1" smtClean="0">
                <a:solidFill>
                  <a:schemeClr val="tx2"/>
                </a:solidFill>
                <a:latin typeface="Times New Roman" panose="02020603050405020304" pitchFamily="18" charset="0"/>
                <a:cs typeface="Times New Roman" panose="02020603050405020304" pitchFamily="18" charset="0"/>
              </a:rPr>
              <a:t>Robayo</a:t>
            </a:r>
            <a:endParaRPr lang="es-EC" dirty="0">
              <a:solidFill>
                <a:schemeClr val="tx2"/>
              </a:solidFill>
              <a:latin typeface="Times New Roman" panose="02020603050405020304" pitchFamily="18" charset="0"/>
              <a:cs typeface="Times New Roman" panose="02020603050405020304" pitchFamily="18" charset="0"/>
            </a:endParaRPr>
          </a:p>
        </p:txBody>
      </p:sp>
      <p:sp>
        <p:nvSpPr>
          <p:cNvPr id="12" name="Subtítulo 2"/>
          <p:cNvSpPr txBox="1">
            <a:spLocks/>
          </p:cNvSpPr>
          <p:nvPr/>
        </p:nvSpPr>
        <p:spPr>
          <a:xfrm>
            <a:off x="6371323" y="5411521"/>
            <a:ext cx="4450977" cy="751673"/>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es-EC" dirty="0" smtClean="0">
                <a:solidFill>
                  <a:schemeClr val="tx2"/>
                </a:solidFill>
                <a:latin typeface="Times New Roman" panose="02020603050405020304" pitchFamily="18" charset="0"/>
                <a:cs typeface="Times New Roman" panose="02020603050405020304" pitchFamily="18" charset="0"/>
              </a:rPr>
              <a:t>Secretaria académica: </a:t>
            </a:r>
            <a:br>
              <a:rPr lang="es-EC" dirty="0" smtClean="0">
                <a:solidFill>
                  <a:schemeClr val="tx2"/>
                </a:solidFill>
                <a:latin typeface="Times New Roman" panose="02020603050405020304" pitchFamily="18" charset="0"/>
                <a:cs typeface="Times New Roman" panose="02020603050405020304" pitchFamily="18" charset="0"/>
              </a:rPr>
            </a:br>
            <a:r>
              <a:rPr lang="es-EC" dirty="0" smtClean="0">
                <a:solidFill>
                  <a:schemeClr val="tx2"/>
                </a:solidFill>
                <a:latin typeface="Times New Roman" panose="02020603050405020304" pitchFamily="18" charset="0"/>
                <a:cs typeface="Times New Roman" panose="02020603050405020304" pitchFamily="18" charset="0"/>
              </a:rPr>
              <a:t>Abg. Ana Naranjo</a:t>
            </a:r>
            <a:endParaRPr lang="es-EC" dirty="0">
              <a:solidFill>
                <a:schemeClr val="tx2"/>
              </a:solidFill>
              <a:latin typeface="Times New Roman" panose="02020603050405020304" pitchFamily="18" charset="0"/>
              <a:cs typeface="Times New Roman" panose="02020603050405020304" pitchFamily="18" charset="0"/>
            </a:endParaRPr>
          </a:p>
        </p:txBody>
      </p:sp>
      <p:pic>
        <p:nvPicPr>
          <p:cNvPr id="13" name="Imagen 12" descr="Imagen que contiene objeto, reloj, texto&#10;&#10;Descripción generada con confianza alta">
            <a:extLst>
              <a:ext uri="{FF2B5EF4-FFF2-40B4-BE49-F238E27FC236}">
                <a16:creationId xmlns:a16="http://schemas.microsoft.com/office/drawing/2014/main" xmlns="" id="{FEBA69F6-8997-4169-9B0D-CBDC8FA0B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647" y="280037"/>
            <a:ext cx="4309451" cy="111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01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924" y="2698955"/>
            <a:ext cx="3782265" cy="2522673"/>
          </a:xfrm>
          <a:prstGeom prst="rect">
            <a:avLst/>
          </a:prstGeom>
        </p:spPr>
      </p:pic>
      <p:sp>
        <p:nvSpPr>
          <p:cNvPr id="8" name="Rectángulo 7"/>
          <p:cNvSpPr/>
          <p:nvPr/>
        </p:nvSpPr>
        <p:spPr>
          <a:xfrm>
            <a:off x="8844235" y="5237075"/>
            <a:ext cx="2627642" cy="523220"/>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5 </a:t>
            </a:r>
            <a:r>
              <a:rPr lang="es-EC" sz="1400" i="1" dirty="0">
                <a:latin typeface="+mj-lt"/>
                <a:ea typeface="Calibri" panose="020F0502020204030204" pitchFamily="34" charset="0"/>
                <a:cs typeface="Times New Roman" panose="02020603050405020304" pitchFamily="18" charset="0"/>
              </a:rPr>
              <a:t>Ecosistema deforestado</a:t>
            </a:r>
          </a:p>
          <a:p>
            <a:pPr algn="ctr"/>
            <a:r>
              <a:rPr lang="es-EC" sz="1400" dirty="0">
                <a:latin typeface="+mj-lt"/>
                <a:ea typeface="Calibri" panose="020F0502020204030204" pitchFamily="34" charset="0"/>
                <a:cs typeface="Times New Roman" panose="02020603050405020304" pitchFamily="18" charset="0"/>
              </a:rPr>
              <a:t>Fuente: (Hernández, 2016)</a:t>
            </a:r>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b="8750"/>
          <a:stretch/>
        </p:blipFill>
        <p:spPr>
          <a:xfrm>
            <a:off x="240130" y="531688"/>
            <a:ext cx="3872209" cy="2742454"/>
          </a:xfrm>
          <a:prstGeom prst="rect">
            <a:avLst/>
          </a:prstGeom>
        </p:spPr>
      </p:pic>
      <p:sp>
        <p:nvSpPr>
          <p:cNvPr id="11" name="Rectángulo 10"/>
          <p:cNvSpPr/>
          <p:nvPr/>
        </p:nvSpPr>
        <p:spPr>
          <a:xfrm>
            <a:off x="477019" y="3274142"/>
            <a:ext cx="3398431" cy="523220"/>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3 </a:t>
            </a:r>
            <a:r>
              <a:rPr lang="es-EC" sz="1400" i="1" dirty="0">
                <a:latin typeface="+mj-lt"/>
                <a:ea typeface="Calibri" panose="020F0502020204030204" pitchFamily="34" charset="0"/>
                <a:cs typeface="Times New Roman" panose="02020603050405020304" pitchFamily="18" charset="0"/>
              </a:rPr>
              <a:t>Expansión urbana, Tianjin China</a:t>
            </a:r>
          </a:p>
          <a:p>
            <a:pPr algn="ctr"/>
            <a:r>
              <a:rPr lang="es-EC" sz="1400" dirty="0" smtClean="0">
                <a:latin typeface="+mj-lt"/>
                <a:ea typeface="Calibri" panose="020F0502020204030204" pitchFamily="34" charset="0"/>
                <a:cs typeface="Times New Roman" panose="02020603050405020304" pitchFamily="18" charset="0"/>
              </a:rPr>
              <a:t>Fuente: (</a:t>
            </a:r>
            <a:r>
              <a:rPr lang="es-EC" sz="1400" dirty="0" err="1" smtClean="0">
                <a:latin typeface="+mj-lt"/>
                <a:ea typeface="Calibri" panose="020F0502020204030204" pitchFamily="34" charset="0"/>
                <a:cs typeface="Times New Roman" panose="02020603050405020304" pitchFamily="18" charset="0"/>
              </a:rPr>
              <a:t>Alamy</a:t>
            </a:r>
            <a:r>
              <a:rPr lang="es-EC" sz="1400" dirty="0">
                <a:latin typeface="+mj-lt"/>
                <a:ea typeface="Calibri" panose="020F0502020204030204" pitchFamily="34" charset="0"/>
                <a:cs typeface="Times New Roman" panose="02020603050405020304" pitchFamily="18" charset="0"/>
              </a:rPr>
              <a:t>, </a:t>
            </a:r>
            <a:r>
              <a:rPr lang="es-EC" sz="1400" dirty="0" smtClean="0">
                <a:latin typeface="+mj-lt"/>
                <a:ea typeface="Calibri" panose="020F0502020204030204" pitchFamily="34" charset="0"/>
                <a:cs typeface="Times New Roman" panose="02020603050405020304" pitchFamily="18" charset="0"/>
              </a:rPr>
              <a:t>2013)</a:t>
            </a:r>
            <a:endParaRPr lang="es-EC" sz="1400" dirty="0">
              <a:latin typeface="+mj-lt"/>
              <a:ea typeface="Calibri" panose="020F0502020204030204" pitchFamily="34" charset="0"/>
              <a:cs typeface="Times New Roman" panose="02020603050405020304" pitchFamily="18" charset="0"/>
            </a:endParaRPr>
          </a:p>
        </p:txBody>
      </p:sp>
      <p:sp>
        <p:nvSpPr>
          <p:cNvPr id="12" name="Rectángulo 11"/>
          <p:cNvSpPr/>
          <p:nvPr/>
        </p:nvSpPr>
        <p:spPr>
          <a:xfrm>
            <a:off x="4632186" y="5796816"/>
            <a:ext cx="3114892" cy="523220"/>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4 </a:t>
            </a:r>
            <a:r>
              <a:rPr lang="es-EC" sz="1400" i="1" dirty="0">
                <a:latin typeface="+mj-lt"/>
                <a:ea typeface="Calibri" panose="020F0502020204030204" pitchFamily="34" charset="0"/>
                <a:cs typeface="Times New Roman" panose="02020603050405020304" pitchFamily="18" charset="0"/>
              </a:rPr>
              <a:t>Expansión urbana, </a:t>
            </a:r>
            <a:r>
              <a:rPr lang="es-EC" sz="1400" i="1" dirty="0" smtClean="0">
                <a:latin typeface="+mj-lt"/>
                <a:ea typeface="Calibri" panose="020F0502020204030204" pitchFamily="34" charset="0"/>
                <a:cs typeface="Times New Roman" panose="02020603050405020304" pitchFamily="18" charset="0"/>
              </a:rPr>
              <a:t>Lago Agrio</a:t>
            </a:r>
            <a:endParaRPr lang="es-EC" sz="1400" i="1" dirty="0">
              <a:latin typeface="+mj-lt"/>
              <a:ea typeface="Calibri" panose="020F0502020204030204" pitchFamily="34" charset="0"/>
              <a:cs typeface="Times New Roman" panose="02020603050405020304" pitchFamily="18" charset="0"/>
            </a:endParaRPr>
          </a:p>
          <a:p>
            <a:pPr algn="ctr"/>
            <a:r>
              <a:rPr lang="es-EC" sz="1400" dirty="0" smtClean="0">
                <a:latin typeface="+mj-lt"/>
                <a:ea typeface="Calibri" panose="020F0502020204030204" pitchFamily="34" charset="0"/>
                <a:cs typeface="Times New Roman" panose="02020603050405020304" pitchFamily="18" charset="0"/>
              </a:rPr>
              <a:t> Fuente: (USGS, 2019)</a:t>
            </a:r>
            <a:endParaRPr lang="es-EC" sz="1400" dirty="0">
              <a:latin typeface="+mj-lt"/>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a:blip r:embed="rId5"/>
          <a:stretch>
            <a:fillRect/>
          </a:stretch>
        </p:blipFill>
        <p:spPr>
          <a:xfrm>
            <a:off x="4510068" y="186484"/>
            <a:ext cx="3359127" cy="5610332"/>
          </a:xfrm>
          <a:prstGeom prst="rect">
            <a:avLst/>
          </a:prstGeom>
        </p:spPr>
      </p:pic>
    </p:spTree>
    <p:extLst>
      <p:ext uri="{BB962C8B-B14F-4D97-AF65-F5344CB8AC3E}">
        <p14:creationId xmlns:p14="http://schemas.microsoft.com/office/powerpoint/2010/main" val="105198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737" y="442913"/>
            <a:ext cx="6934200" cy="5200650"/>
          </a:xfrm>
          <a:prstGeom prst="rect">
            <a:avLst/>
          </a:prstGeom>
        </p:spPr>
      </p:pic>
      <p:sp>
        <p:nvSpPr>
          <p:cNvPr id="4" name="Rectángulo 3"/>
          <p:cNvSpPr/>
          <p:nvPr/>
        </p:nvSpPr>
        <p:spPr>
          <a:xfrm>
            <a:off x="4482348" y="5643563"/>
            <a:ext cx="2912977" cy="538289"/>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6 </a:t>
            </a:r>
            <a:r>
              <a:rPr lang="es-EC" sz="1400" i="1" dirty="0">
                <a:latin typeface="+mj-lt"/>
                <a:ea typeface="Calibri" panose="020F0502020204030204" pitchFamily="34" charset="0"/>
                <a:cs typeface="Times New Roman" panose="02020603050405020304" pitchFamily="18" charset="0"/>
              </a:rPr>
              <a:t>Destrucción de ecosistemas</a:t>
            </a:r>
          </a:p>
          <a:p>
            <a:pPr algn="ctr"/>
            <a:r>
              <a:rPr lang="es-EC" sz="1400" dirty="0">
                <a:latin typeface="+mj-lt"/>
                <a:ea typeface="Calibri" panose="020F0502020204030204" pitchFamily="34" charset="0"/>
                <a:cs typeface="Times New Roman" panose="02020603050405020304" pitchFamily="18" charset="0"/>
              </a:rPr>
              <a:t>Fuente: (Rodríguez, 2012)</a:t>
            </a:r>
          </a:p>
        </p:txBody>
      </p:sp>
    </p:spTree>
    <p:extLst>
      <p:ext uri="{BB962C8B-B14F-4D97-AF65-F5344CB8AC3E}">
        <p14:creationId xmlns:p14="http://schemas.microsoft.com/office/powerpoint/2010/main" val="1835513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737" y="442913"/>
            <a:ext cx="6934200" cy="5200650"/>
          </a:xfrm>
          <a:prstGeom prst="rect">
            <a:avLst/>
          </a:prstGeom>
        </p:spPr>
      </p:pic>
      <p:sp>
        <p:nvSpPr>
          <p:cNvPr id="3" name="Elipse 2"/>
          <p:cNvSpPr/>
          <p:nvPr/>
        </p:nvSpPr>
        <p:spPr>
          <a:xfrm>
            <a:off x="7543800" y="4071938"/>
            <a:ext cx="1900238" cy="1800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4482348" y="5643563"/>
            <a:ext cx="2912977" cy="538289"/>
          </a:xfrm>
          <a:prstGeom prst="rect">
            <a:avLst/>
          </a:prstGeom>
        </p:spPr>
        <p:txBody>
          <a:bodyPr wrap="none">
            <a:spAutoFit/>
          </a:bodyPr>
          <a:lstStyle/>
          <a:p>
            <a:pPr algn="ctr"/>
            <a:r>
              <a:rPr lang="es-EC" sz="1400" b="1" i="1" dirty="0">
                <a:latin typeface="+mj-lt"/>
                <a:ea typeface="Calibri" panose="020F0502020204030204" pitchFamily="34" charset="0"/>
                <a:cs typeface="Times New Roman" panose="02020603050405020304" pitchFamily="18" charset="0"/>
              </a:rPr>
              <a:t>Figura 6 </a:t>
            </a:r>
            <a:r>
              <a:rPr lang="es-EC" sz="1400" i="1" dirty="0">
                <a:latin typeface="+mj-lt"/>
                <a:ea typeface="Calibri" panose="020F0502020204030204" pitchFamily="34" charset="0"/>
                <a:cs typeface="Times New Roman" panose="02020603050405020304" pitchFamily="18" charset="0"/>
              </a:rPr>
              <a:t>Destrucción de ecosistemas</a:t>
            </a:r>
          </a:p>
          <a:p>
            <a:pPr algn="ctr"/>
            <a:r>
              <a:rPr lang="es-EC" sz="1400" dirty="0">
                <a:latin typeface="+mj-lt"/>
                <a:ea typeface="Calibri" panose="020F0502020204030204" pitchFamily="34" charset="0"/>
                <a:cs typeface="Times New Roman" panose="02020603050405020304" pitchFamily="18" charset="0"/>
              </a:rPr>
              <a:t>Fuente: (Rodríguez, 2012)</a:t>
            </a:r>
          </a:p>
        </p:txBody>
      </p:sp>
    </p:spTree>
    <p:extLst>
      <p:ext uri="{BB962C8B-B14F-4D97-AF65-F5344CB8AC3E}">
        <p14:creationId xmlns:p14="http://schemas.microsoft.com/office/powerpoint/2010/main" val="70675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425969" y="255453"/>
            <a:ext cx="3571619" cy="6885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a:solidFill>
                  <a:schemeClr val="dk1"/>
                </a:solidFill>
                <a:latin typeface="+mj-lt"/>
              </a:rPr>
              <a:t>OBJETIVOS</a:t>
            </a:r>
          </a:p>
        </p:txBody>
      </p:sp>
      <p:graphicFrame>
        <p:nvGraphicFramePr>
          <p:cNvPr id="11" name="Diagrama 10"/>
          <p:cNvGraphicFramePr/>
          <p:nvPr>
            <p:extLst>
              <p:ext uri="{D42A27DB-BD31-4B8C-83A1-F6EECF244321}">
                <p14:modId xmlns:p14="http://schemas.microsoft.com/office/powerpoint/2010/main" val="3176010726"/>
              </p:ext>
            </p:extLst>
          </p:nvPr>
        </p:nvGraphicFramePr>
        <p:xfrm>
          <a:off x="5886256" y="1313410"/>
          <a:ext cx="5968539" cy="4838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p:cNvGraphicFramePr/>
          <p:nvPr>
            <p:extLst>
              <p:ext uri="{D42A27DB-BD31-4B8C-83A1-F6EECF244321}">
                <p14:modId xmlns:p14="http://schemas.microsoft.com/office/powerpoint/2010/main" val="1381175617"/>
              </p:ext>
            </p:extLst>
          </p:nvPr>
        </p:nvGraphicFramePr>
        <p:xfrm>
          <a:off x="186477" y="2226040"/>
          <a:ext cx="5482802" cy="30127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758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810328" y="225863"/>
            <a:ext cx="6632301" cy="71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3200" dirty="0">
                <a:latin typeface="+mj-lt"/>
              </a:rPr>
              <a:t>FUNDAMENTOS  TEÓRICOS</a:t>
            </a:r>
          </a:p>
        </p:txBody>
      </p:sp>
      <p:graphicFrame>
        <p:nvGraphicFramePr>
          <p:cNvPr id="2" name="Diagrama 1"/>
          <p:cNvGraphicFramePr/>
          <p:nvPr>
            <p:extLst>
              <p:ext uri="{D42A27DB-BD31-4B8C-83A1-F6EECF244321}">
                <p14:modId xmlns:p14="http://schemas.microsoft.com/office/powerpoint/2010/main" val="1326223368"/>
              </p:ext>
            </p:extLst>
          </p:nvPr>
        </p:nvGraphicFramePr>
        <p:xfrm>
          <a:off x="1487606" y="1364775"/>
          <a:ext cx="10426890" cy="4787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70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014395946"/>
              </p:ext>
            </p:extLst>
          </p:nvPr>
        </p:nvGraphicFramePr>
        <p:xfrm>
          <a:off x="1321707" y="518615"/>
          <a:ext cx="9350841" cy="3548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echa abajo 7"/>
          <p:cNvSpPr/>
          <p:nvPr/>
        </p:nvSpPr>
        <p:spPr>
          <a:xfrm>
            <a:off x="4033372" y="4271748"/>
            <a:ext cx="483580" cy="72912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sp>
        <p:nvSpPr>
          <p:cNvPr id="9" name="Flecha abajo 8"/>
          <p:cNvSpPr/>
          <p:nvPr/>
        </p:nvSpPr>
        <p:spPr>
          <a:xfrm>
            <a:off x="7549488" y="4271748"/>
            <a:ext cx="483580" cy="72912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C"/>
          </a:p>
        </p:txBody>
      </p:sp>
      <p:grpSp>
        <p:nvGrpSpPr>
          <p:cNvPr id="10" name="Grupo 9"/>
          <p:cNvGrpSpPr/>
          <p:nvPr/>
        </p:nvGrpSpPr>
        <p:grpSpPr>
          <a:xfrm>
            <a:off x="3112998" y="4885897"/>
            <a:ext cx="2460035" cy="1398659"/>
            <a:chOff x="8135766" y="3441187"/>
            <a:chExt cx="2291123" cy="1178101"/>
          </a:xfrm>
        </p:grpSpPr>
        <p:sp>
          <p:nvSpPr>
            <p:cNvPr id="11" name="Rectángulo 10"/>
            <p:cNvSpPr/>
            <p:nvPr/>
          </p:nvSpPr>
          <p:spPr>
            <a:xfrm>
              <a:off x="8135766" y="3441187"/>
              <a:ext cx="2291123" cy="11781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ángulo 11"/>
            <p:cNvSpPr/>
            <p:nvPr/>
          </p:nvSpPr>
          <p:spPr>
            <a:xfrm>
              <a:off x="8135766" y="3441187"/>
              <a:ext cx="2291123" cy="11781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kern="1200" dirty="0" smtClean="0">
                  <a:latin typeface="+mj-lt"/>
                </a:rPr>
                <a:t>Método de costo de viaje individual</a:t>
              </a:r>
              <a:endParaRPr lang="es-EC" sz="2000" kern="1200" dirty="0">
                <a:latin typeface="+mj-lt"/>
              </a:endParaRPr>
            </a:p>
          </p:txBody>
        </p:sp>
      </p:grpSp>
      <p:grpSp>
        <p:nvGrpSpPr>
          <p:cNvPr id="13" name="Grupo 12"/>
          <p:cNvGrpSpPr/>
          <p:nvPr/>
        </p:nvGrpSpPr>
        <p:grpSpPr>
          <a:xfrm>
            <a:off x="6629114" y="4885897"/>
            <a:ext cx="2460035" cy="1398659"/>
            <a:chOff x="8135766" y="3441187"/>
            <a:chExt cx="2291123" cy="1178101"/>
          </a:xfrm>
        </p:grpSpPr>
        <p:sp>
          <p:nvSpPr>
            <p:cNvPr id="14" name="Rectángulo 13"/>
            <p:cNvSpPr/>
            <p:nvPr/>
          </p:nvSpPr>
          <p:spPr>
            <a:xfrm>
              <a:off x="8135766" y="3441187"/>
              <a:ext cx="2291123" cy="11781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ángulo 14"/>
            <p:cNvSpPr/>
            <p:nvPr/>
          </p:nvSpPr>
          <p:spPr>
            <a:xfrm>
              <a:off x="8135766" y="3441187"/>
              <a:ext cx="2291123" cy="11781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ctr" defTabSz="800100">
                <a:lnSpc>
                  <a:spcPct val="90000"/>
                </a:lnSpc>
                <a:spcBef>
                  <a:spcPct val="0"/>
                </a:spcBef>
                <a:spcAft>
                  <a:spcPct val="15000"/>
                </a:spcAft>
              </a:pPr>
              <a:r>
                <a:rPr lang="es-EC" sz="2000" kern="1200" dirty="0" smtClean="0">
                  <a:latin typeface="+mj-lt"/>
                </a:rPr>
                <a:t>Cuantificación de las toneladas de carbono almacenadas</a:t>
              </a:r>
              <a:endParaRPr lang="es-EC" sz="2000" kern="1200" dirty="0">
                <a:latin typeface="+mj-lt"/>
              </a:endParaRPr>
            </a:p>
          </p:txBody>
        </p:sp>
      </p:grpSp>
    </p:spTree>
    <p:extLst>
      <p:ext uri="{BB962C8B-B14F-4D97-AF65-F5344CB8AC3E}">
        <p14:creationId xmlns:p14="http://schemas.microsoft.com/office/powerpoint/2010/main" val="2089169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iempos nuevo romano-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2594</TotalTime>
  <Words>2433</Words>
  <Application>Microsoft Office PowerPoint</Application>
  <PresentationFormat>Panorámica</PresentationFormat>
  <Paragraphs>222</Paragraphs>
  <Slides>35</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Brush Script MT</vt:lpstr>
      <vt:lpstr>Calibri</vt:lpstr>
      <vt:lpstr>Cambria Math</vt:lpstr>
      <vt:lpstr>Corbel</vt:lpstr>
      <vt:lpstr>Symbol</vt:lpstr>
      <vt:lpstr>Times New Roman</vt:lpstr>
      <vt:lpstr>Retrospección</vt:lpstr>
      <vt:lpstr>VALORACIÓN ECONÓMICA DEL PARQUE PERLA UBICADO EN LA CIUDAD DE LAGO AGRIO</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VALORACIÓN ECONÓMICA DEL PARQUE PERLA UBICADO EN LA CIUDAD DE LAGO AGRIO</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VALORACIÓN ECONÓMICA DEL PARQUE PERLA UBICADO EN LA CIUDAD DE LAGO AGRIO</dc:title>
  <dc:creator>Karen Pamela</dc:creator>
  <cp:lastModifiedBy>Karen Pamela</cp:lastModifiedBy>
  <cp:revision>101</cp:revision>
  <dcterms:created xsi:type="dcterms:W3CDTF">2019-07-23T02:42:31Z</dcterms:created>
  <dcterms:modified xsi:type="dcterms:W3CDTF">2019-08-01T14:05:39Z</dcterms:modified>
</cp:coreProperties>
</file>