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4"/>
  </p:notesMasterIdLst>
  <p:sldIdLst>
    <p:sldId id="256" r:id="rId2"/>
    <p:sldId id="284" r:id="rId3"/>
    <p:sldId id="257" r:id="rId4"/>
    <p:sldId id="285" r:id="rId5"/>
    <p:sldId id="287" r:id="rId6"/>
    <p:sldId id="288" r:id="rId7"/>
    <p:sldId id="290" r:id="rId8"/>
    <p:sldId id="286" r:id="rId9"/>
    <p:sldId id="299" r:id="rId10"/>
    <p:sldId id="300" r:id="rId11"/>
    <p:sldId id="301" r:id="rId12"/>
    <p:sldId id="259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302" r:id="rId21"/>
    <p:sldId id="258" r:id="rId22"/>
    <p:sldId id="262" r:id="rId23"/>
  </p:sldIdLst>
  <p:sldSz cx="9144000" cy="5143500" type="screen16x9"/>
  <p:notesSz cx="6858000" cy="9144000"/>
  <p:embeddedFontLst>
    <p:embeddedFont>
      <p:font typeface="Raleway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omic Sans MS" panose="030F0702030302020204" pitchFamily="66" charset="0"/>
      <p:regular r:id="rId33"/>
      <p:bold r:id="rId34"/>
      <p:italic r:id="rId35"/>
      <p:boldItalic r:id="rId36"/>
    </p:embeddedFont>
    <p:embeddedFont>
      <p:font typeface="Abril Fatface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571154-5399-4FAD-A1C8-8E41D0B495E2}">
  <a:tblStyle styleId="{86571154-5399-4FAD-A1C8-8E41D0B495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09214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73992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75631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2681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5602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4585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7108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5143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73500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70145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6827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7680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2"/>
          <p:cNvSpPr/>
          <p:nvPr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39025" y="848825"/>
            <a:ext cx="58386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 advClick="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15;p3"/>
          <p:cNvSpPr/>
          <p:nvPr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351100" y="771900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51100" y="248580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  <p:transition advClick="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Google Shape;33;p6"/>
          <p:cNvSpPr/>
          <p:nvPr/>
        </p:nvSpPr>
        <p:spPr>
          <a:xfrm>
            <a:off x="515675" y="780975"/>
            <a:ext cx="2616300" cy="2299050"/>
          </a:xfrm>
          <a:custGeom>
            <a:avLst/>
            <a:gdLst/>
            <a:ahLst/>
            <a:cxnLst/>
            <a:rect l="l" t="t" r="r" b="b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3604900" y="992250"/>
            <a:ext cx="2466600" cy="3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220100" y="992250"/>
            <a:ext cx="2466600" cy="3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  <p:transition advClick="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" name="Google Shape;40;p7"/>
          <p:cNvSpPr/>
          <p:nvPr/>
        </p:nvSpPr>
        <p:spPr>
          <a:xfrm>
            <a:off x="515675" y="780975"/>
            <a:ext cx="2616300" cy="2299050"/>
          </a:xfrm>
          <a:custGeom>
            <a:avLst/>
            <a:gdLst/>
            <a:ahLst/>
            <a:cxnLst/>
            <a:rect l="l" t="t" r="r" b="b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523150" y="1009350"/>
            <a:ext cx="1705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5316438" y="1009350"/>
            <a:ext cx="1705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7109725" y="1009350"/>
            <a:ext cx="1705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  <p:transition advClick="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48;p8"/>
          <p:cNvSpPr/>
          <p:nvPr/>
        </p:nvSpPr>
        <p:spPr>
          <a:xfrm>
            <a:off x="515675" y="780975"/>
            <a:ext cx="2616300" cy="2299050"/>
          </a:xfrm>
          <a:custGeom>
            <a:avLst/>
            <a:gdLst/>
            <a:ahLst/>
            <a:cxnLst/>
            <a:rect l="l" t="t" r="r" b="b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  <p:transition advClick="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4122925"/>
            <a:ext cx="9144000" cy="10206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53;p9"/>
          <p:cNvSpPr/>
          <p:nvPr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21175" y="4089494"/>
            <a:ext cx="7595700" cy="5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  <p:transition advClick="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>
            <a:off x="0" y="0"/>
            <a:ext cx="7680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11"/>
          <p:cNvSpPr/>
          <p:nvPr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  <p:transition advClick="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19B4E25-CB53-6E43-BFD4-6E0587202A58}"/>
              </a:ext>
            </a:extLst>
          </p:cNvPr>
          <p:cNvGrpSpPr/>
          <p:nvPr userDrawn="1"/>
        </p:nvGrpSpPr>
        <p:grpSpPr>
          <a:xfrm>
            <a:off x="47625" y="899440"/>
            <a:ext cx="1492071" cy="1143000"/>
            <a:chOff x="63500" y="1058435"/>
            <a:chExt cx="1989428" cy="15240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179FAC4-5333-DA44-91B9-13B10461ED9C}"/>
                </a:ext>
              </a:extLst>
            </p:cNvPr>
            <p:cNvSpPr>
              <a:spLocks/>
            </p:cNvSpPr>
            <p:nvPr/>
          </p:nvSpPr>
          <p:spPr bwMode="auto">
            <a:xfrm rot="21480000">
              <a:off x="126517" y="1104066"/>
              <a:ext cx="1926411" cy="1478369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25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548CEE5-0E94-BA45-A471-E66AB2B0A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" y="1058435"/>
              <a:ext cx="1964153" cy="1507334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31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25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ED363A-F6E0-B34C-93D3-840DA908687C}"/>
              </a:ext>
            </a:extLst>
          </p:cNvPr>
          <p:cNvGrpSpPr/>
          <p:nvPr/>
        </p:nvGrpSpPr>
        <p:grpSpPr>
          <a:xfrm rot="21411205">
            <a:off x="1535196" y="831501"/>
            <a:ext cx="1492071" cy="1143000"/>
            <a:chOff x="685800" y="533400"/>
            <a:chExt cx="4016605" cy="263325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815A662-0EF3-D34D-B292-43D385887704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813030" y="612243"/>
              <a:ext cx="3889375" cy="2554412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25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F92E3CF-40B0-6840-BCBF-80055217A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533400"/>
              <a:ext cx="3965575" cy="2604458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31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25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79B568-8D9D-6B4C-A8FB-E84A29D4C915}"/>
              </a:ext>
            </a:extLst>
          </p:cNvPr>
          <p:cNvGrpSpPr/>
          <p:nvPr/>
        </p:nvGrpSpPr>
        <p:grpSpPr>
          <a:xfrm>
            <a:off x="3048000" y="956590"/>
            <a:ext cx="1492071" cy="1143000"/>
            <a:chOff x="685800" y="533400"/>
            <a:chExt cx="4016605" cy="2633255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E6A2125F-0925-1547-8A9C-EC3D2089A7EF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813030" y="612243"/>
              <a:ext cx="3889375" cy="2554412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25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F4111F9-9BB6-6F46-91E5-A1210CA5F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533400"/>
              <a:ext cx="3965575" cy="2604458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1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25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97CAE9-300C-1B44-9211-F2503E023D3B}"/>
              </a:ext>
            </a:extLst>
          </p:cNvPr>
          <p:cNvGrpSpPr/>
          <p:nvPr/>
        </p:nvGrpSpPr>
        <p:grpSpPr>
          <a:xfrm rot="21411205">
            <a:off x="4583224" y="773239"/>
            <a:ext cx="1456868" cy="1143000"/>
            <a:chOff x="685800" y="533400"/>
            <a:chExt cx="4016605" cy="2633255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6EA2D931-26A3-5B40-9DBF-252B46E08702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813030" y="612243"/>
              <a:ext cx="3889375" cy="2554412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25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201AD765-42B8-6E40-9D9B-39A80C7EB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533400"/>
              <a:ext cx="3965575" cy="2604458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31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25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F0F034-B913-1A48-AD2F-86D867D6F78A}"/>
              </a:ext>
            </a:extLst>
          </p:cNvPr>
          <p:cNvGrpSpPr/>
          <p:nvPr/>
        </p:nvGrpSpPr>
        <p:grpSpPr>
          <a:xfrm rot="21332772">
            <a:off x="6071452" y="850224"/>
            <a:ext cx="1492071" cy="1143000"/>
            <a:chOff x="685800" y="533400"/>
            <a:chExt cx="4016605" cy="2633255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D8E1F828-8154-2048-8CB0-88A8E7706EB5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813030" y="612243"/>
              <a:ext cx="3889375" cy="2554412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25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E34EAD7-37FB-3345-A3F3-4990B3087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533400"/>
              <a:ext cx="3965575" cy="2604458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3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25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08E92AA-45E2-6948-875A-8BEAB781B98C}"/>
              </a:ext>
            </a:extLst>
          </p:cNvPr>
          <p:cNvGrpSpPr/>
          <p:nvPr/>
        </p:nvGrpSpPr>
        <p:grpSpPr>
          <a:xfrm>
            <a:off x="7600950" y="956590"/>
            <a:ext cx="1492071" cy="1143000"/>
            <a:chOff x="685800" y="533400"/>
            <a:chExt cx="4016605" cy="263325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F095F06F-D526-3B4A-A00C-5EDE3088C10A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813030" y="612243"/>
              <a:ext cx="3889375" cy="2554412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25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9BB29F2-DF5F-954D-BA78-C98A81B62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533400"/>
              <a:ext cx="3965575" cy="2604458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31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25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1BD1517-7399-EC40-A28E-EC088074CABA}"/>
              </a:ext>
            </a:extLst>
          </p:cNvPr>
          <p:cNvGrpSpPr/>
          <p:nvPr/>
        </p:nvGrpSpPr>
        <p:grpSpPr>
          <a:xfrm>
            <a:off x="400051" y="2539403"/>
            <a:ext cx="8241030" cy="302181"/>
            <a:chOff x="533401" y="3429001"/>
            <a:chExt cx="10988040" cy="402908"/>
          </a:xfrm>
          <a:solidFill>
            <a:schemeClr val="tx1"/>
          </a:solidFill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44FA413-FA63-404D-9AB0-A733490C0EFB}"/>
                </a:ext>
              </a:extLst>
            </p:cNvPr>
            <p:cNvGrpSpPr/>
            <p:nvPr/>
          </p:nvGrpSpPr>
          <p:grpSpPr>
            <a:xfrm rot="5400000">
              <a:off x="7921467" y="231935"/>
              <a:ext cx="326707" cy="6873241"/>
              <a:chOff x="6400800" y="3048000"/>
              <a:chExt cx="326707" cy="6873241"/>
            </a:xfrm>
            <a:grpFill/>
          </p:grpSpPr>
          <p:sp>
            <p:nvSpPr>
              <p:cNvPr id="62" name="Freeform 7">
                <a:extLst>
                  <a:ext uri="{FF2B5EF4-FFF2-40B4-BE49-F238E27FC236}">
                    <a16:creationId xmlns:a16="http://schemas.microsoft.com/office/drawing/2014/main" id="{4E6514B3-957A-6547-85F8-69DA8B7CA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0800" y="3048000"/>
                <a:ext cx="326707" cy="321892"/>
              </a:xfrm>
              <a:custGeom>
                <a:avLst/>
                <a:gdLst/>
                <a:ahLst/>
                <a:cxnLst>
                  <a:cxn ang="0">
                    <a:pos x="124" y="515"/>
                  </a:cxn>
                  <a:cxn ang="0">
                    <a:pos x="183" y="467"/>
                  </a:cxn>
                  <a:cxn ang="0">
                    <a:pos x="230" y="415"/>
                  </a:cxn>
                  <a:cxn ang="0">
                    <a:pos x="265" y="359"/>
                  </a:cxn>
                  <a:cxn ang="0">
                    <a:pos x="295" y="302"/>
                  </a:cxn>
                  <a:cxn ang="0">
                    <a:pos x="306" y="272"/>
                  </a:cxn>
                  <a:cxn ang="0">
                    <a:pos x="345" y="204"/>
                  </a:cxn>
                  <a:cxn ang="0">
                    <a:pos x="354" y="185"/>
                  </a:cxn>
                  <a:cxn ang="0">
                    <a:pos x="352" y="180"/>
                  </a:cxn>
                  <a:cxn ang="0">
                    <a:pos x="330" y="182"/>
                  </a:cxn>
                  <a:cxn ang="0">
                    <a:pos x="337" y="185"/>
                  </a:cxn>
                  <a:cxn ang="0">
                    <a:pos x="372" y="230"/>
                  </a:cxn>
                  <a:cxn ang="0">
                    <a:pos x="441" y="330"/>
                  </a:cxn>
                  <a:cxn ang="0">
                    <a:pos x="478" y="380"/>
                  </a:cxn>
                  <a:cxn ang="0">
                    <a:pos x="552" y="474"/>
                  </a:cxn>
                  <a:cxn ang="0">
                    <a:pos x="591" y="521"/>
                  </a:cxn>
                  <a:cxn ang="0">
                    <a:pos x="811" y="780"/>
                  </a:cxn>
                  <a:cxn ang="0">
                    <a:pos x="882" y="869"/>
                  </a:cxn>
                  <a:cxn ang="0">
                    <a:pos x="865" y="793"/>
                  </a:cxn>
                  <a:cxn ang="0">
                    <a:pos x="843" y="721"/>
                  </a:cxn>
                  <a:cxn ang="0">
                    <a:pos x="817" y="650"/>
                  </a:cxn>
                  <a:cxn ang="0">
                    <a:pos x="752" y="513"/>
                  </a:cxn>
                  <a:cxn ang="0">
                    <a:pos x="676" y="382"/>
                  </a:cxn>
                  <a:cxn ang="0">
                    <a:pos x="635" y="315"/>
                  </a:cxn>
                  <a:cxn ang="0">
                    <a:pos x="595" y="250"/>
                  </a:cxn>
                  <a:cxn ang="0">
                    <a:pos x="535" y="144"/>
                  </a:cxn>
                  <a:cxn ang="0">
                    <a:pos x="491" y="87"/>
                  </a:cxn>
                  <a:cxn ang="0">
                    <a:pos x="454" y="48"/>
                  </a:cxn>
                  <a:cxn ang="0">
                    <a:pos x="432" y="28"/>
                  </a:cxn>
                  <a:cxn ang="0">
                    <a:pos x="396" y="7"/>
                  </a:cxn>
                  <a:cxn ang="0">
                    <a:pos x="359" y="0"/>
                  </a:cxn>
                  <a:cxn ang="0">
                    <a:pos x="322" y="2"/>
                  </a:cxn>
                  <a:cxn ang="0">
                    <a:pos x="285" y="11"/>
                  </a:cxn>
                  <a:cxn ang="0">
                    <a:pos x="250" y="28"/>
                  </a:cxn>
                  <a:cxn ang="0">
                    <a:pos x="222" y="46"/>
                  </a:cxn>
                  <a:cxn ang="0">
                    <a:pos x="200" y="69"/>
                  </a:cxn>
                  <a:cxn ang="0">
                    <a:pos x="185" y="89"/>
                  </a:cxn>
                  <a:cxn ang="0">
                    <a:pos x="157" y="128"/>
                  </a:cxn>
                  <a:cxn ang="0">
                    <a:pos x="111" y="207"/>
                  </a:cxn>
                  <a:cxn ang="0">
                    <a:pos x="89" y="246"/>
                  </a:cxn>
                  <a:cxn ang="0">
                    <a:pos x="50" y="309"/>
                  </a:cxn>
                  <a:cxn ang="0">
                    <a:pos x="13" y="367"/>
                  </a:cxn>
                  <a:cxn ang="0">
                    <a:pos x="2" y="395"/>
                  </a:cxn>
                  <a:cxn ang="0">
                    <a:pos x="0" y="422"/>
                  </a:cxn>
                  <a:cxn ang="0">
                    <a:pos x="9" y="450"/>
                  </a:cxn>
                  <a:cxn ang="0">
                    <a:pos x="33" y="476"/>
                  </a:cxn>
                  <a:cxn ang="0">
                    <a:pos x="46" y="485"/>
                  </a:cxn>
                  <a:cxn ang="0">
                    <a:pos x="98" y="513"/>
                  </a:cxn>
                  <a:cxn ang="0">
                    <a:pos x="111" y="517"/>
                  </a:cxn>
                  <a:cxn ang="0">
                    <a:pos x="122" y="517"/>
                  </a:cxn>
                  <a:cxn ang="0">
                    <a:pos x="124" y="515"/>
                  </a:cxn>
                </a:cxnLst>
                <a:rect l="0" t="0" r="r" b="b"/>
                <a:pathLst>
                  <a:path w="882" h="869">
                    <a:moveTo>
                      <a:pt x="124" y="515"/>
                    </a:moveTo>
                    <a:lnTo>
                      <a:pt x="124" y="515"/>
                    </a:lnTo>
                    <a:lnTo>
                      <a:pt x="156" y="491"/>
                    </a:lnTo>
                    <a:lnTo>
                      <a:pt x="183" y="467"/>
                    </a:lnTo>
                    <a:lnTo>
                      <a:pt x="207" y="441"/>
                    </a:lnTo>
                    <a:lnTo>
                      <a:pt x="230" y="415"/>
                    </a:lnTo>
                    <a:lnTo>
                      <a:pt x="248" y="387"/>
                    </a:lnTo>
                    <a:lnTo>
                      <a:pt x="265" y="359"/>
                    </a:lnTo>
                    <a:lnTo>
                      <a:pt x="280" y="332"/>
                    </a:lnTo>
                    <a:lnTo>
                      <a:pt x="295" y="302"/>
                    </a:lnTo>
                    <a:lnTo>
                      <a:pt x="295" y="302"/>
                    </a:lnTo>
                    <a:lnTo>
                      <a:pt x="306" y="272"/>
                    </a:lnTo>
                    <a:lnTo>
                      <a:pt x="319" y="246"/>
                    </a:lnTo>
                    <a:lnTo>
                      <a:pt x="345" y="204"/>
                    </a:lnTo>
                    <a:lnTo>
                      <a:pt x="352" y="191"/>
                    </a:lnTo>
                    <a:lnTo>
                      <a:pt x="354" y="185"/>
                    </a:lnTo>
                    <a:lnTo>
                      <a:pt x="354" y="182"/>
                    </a:lnTo>
                    <a:lnTo>
                      <a:pt x="352" y="180"/>
                    </a:lnTo>
                    <a:lnTo>
                      <a:pt x="346" y="178"/>
                    </a:lnTo>
                    <a:lnTo>
                      <a:pt x="330" y="182"/>
                    </a:lnTo>
                    <a:lnTo>
                      <a:pt x="330" y="182"/>
                    </a:lnTo>
                    <a:lnTo>
                      <a:pt x="337" y="185"/>
                    </a:lnTo>
                    <a:lnTo>
                      <a:pt x="346" y="195"/>
                    </a:lnTo>
                    <a:lnTo>
                      <a:pt x="372" y="230"/>
                    </a:lnTo>
                    <a:lnTo>
                      <a:pt x="406" y="278"/>
                    </a:lnTo>
                    <a:lnTo>
                      <a:pt x="441" y="330"/>
                    </a:lnTo>
                    <a:lnTo>
                      <a:pt x="441" y="330"/>
                    </a:lnTo>
                    <a:lnTo>
                      <a:pt x="478" y="380"/>
                    </a:lnTo>
                    <a:lnTo>
                      <a:pt x="515" y="428"/>
                    </a:lnTo>
                    <a:lnTo>
                      <a:pt x="552" y="474"/>
                    </a:lnTo>
                    <a:lnTo>
                      <a:pt x="591" y="521"/>
                    </a:lnTo>
                    <a:lnTo>
                      <a:pt x="591" y="521"/>
                    </a:lnTo>
                    <a:lnTo>
                      <a:pt x="739" y="693"/>
                    </a:lnTo>
                    <a:lnTo>
                      <a:pt x="811" y="780"/>
                    </a:lnTo>
                    <a:lnTo>
                      <a:pt x="882" y="869"/>
                    </a:lnTo>
                    <a:lnTo>
                      <a:pt x="882" y="869"/>
                    </a:lnTo>
                    <a:lnTo>
                      <a:pt x="874" y="830"/>
                    </a:lnTo>
                    <a:lnTo>
                      <a:pt x="865" y="793"/>
                    </a:lnTo>
                    <a:lnTo>
                      <a:pt x="854" y="756"/>
                    </a:lnTo>
                    <a:lnTo>
                      <a:pt x="843" y="721"/>
                    </a:lnTo>
                    <a:lnTo>
                      <a:pt x="830" y="685"/>
                    </a:lnTo>
                    <a:lnTo>
                      <a:pt x="817" y="650"/>
                    </a:lnTo>
                    <a:lnTo>
                      <a:pt x="785" y="582"/>
                    </a:lnTo>
                    <a:lnTo>
                      <a:pt x="752" y="513"/>
                    </a:lnTo>
                    <a:lnTo>
                      <a:pt x="715" y="446"/>
                    </a:lnTo>
                    <a:lnTo>
                      <a:pt x="676" y="382"/>
                    </a:lnTo>
                    <a:lnTo>
                      <a:pt x="635" y="315"/>
                    </a:lnTo>
                    <a:lnTo>
                      <a:pt x="635" y="315"/>
                    </a:lnTo>
                    <a:lnTo>
                      <a:pt x="613" y="283"/>
                    </a:lnTo>
                    <a:lnTo>
                      <a:pt x="595" y="250"/>
                    </a:lnTo>
                    <a:lnTo>
                      <a:pt x="558" y="180"/>
                    </a:lnTo>
                    <a:lnTo>
                      <a:pt x="535" y="144"/>
                    </a:lnTo>
                    <a:lnTo>
                      <a:pt x="508" y="106"/>
                    </a:lnTo>
                    <a:lnTo>
                      <a:pt x="491" y="87"/>
                    </a:lnTo>
                    <a:lnTo>
                      <a:pt x="474" y="67"/>
                    </a:lnTo>
                    <a:lnTo>
                      <a:pt x="454" y="48"/>
                    </a:lnTo>
                    <a:lnTo>
                      <a:pt x="432" y="28"/>
                    </a:lnTo>
                    <a:lnTo>
                      <a:pt x="432" y="28"/>
                    </a:lnTo>
                    <a:lnTo>
                      <a:pt x="415" y="17"/>
                    </a:lnTo>
                    <a:lnTo>
                      <a:pt x="396" y="7"/>
                    </a:lnTo>
                    <a:lnTo>
                      <a:pt x="378" y="2"/>
                    </a:lnTo>
                    <a:lnTo>
                      <a:pt x="359" y="0"/>
                    </a:lnTo>
                    <a:lnTo>
                      <a:pt x="341" y="0"/>
                    </a:lnTo>
                    <a:lnTo>
                      <a:pt x="322" y="2"/>
                    </a:lnTo>
                    <a:lnTo>
                      <a:pt x="304" y="6"/>
                    </a:lnTo>
                    <a:lnTo>
                      <a:pt x="285" y="11"/>
                    </a:lnTo>
                    <a:lnTo>
                      <a:pt x="267" y="19"/>
                    </a:lnTo>
                    <a:lnTo>
                      <a:pt x="250" y="28"/>
                    </a:lnTo>
                    <a:lnTo>
                      <a:pt x="235" y="37"/>
                    </a:lnTo>
                    <a:lnTo>
                      <a:pt x="222" y="46"/>
                    </a:lnTo>
                    <a:lnTo>
                      <a:pt x="209" y="57"/>
                    </a:lnTo>
                    <a:lnTo>
                      <a:pt x="200" y="69"/>
                    </a:lnTo>
                    <a:lnTo>
                      <a:pt x="191" y="78"/>
                    </a:lnTo>
                    <a:lnTo>
                      <a:pt x="185" y="89"/>
                    </a:lnTo>
                    <a:lnTo>
                      <a:pt x="185" y="89"/>
                    </a:lnTo>
                    <a:lnTo>
                      <a:pt x="157" y="128"/>
                    </a:lnTo>
                    <a:lnTo>
                      <a:pt x="133" y="169"/>
                    </a:lnTo>
                    <a:lnTo>
                      <a:pt x="111" y="207"/>
                    </a:lnTo>
                    <a:lnTo>
                      <a:pt x="89" y="246"/>
                    </a:lnTo>
                    <a:lnTo>
                      <a:pt x="89" y="246"/>
                    </a:lnTo>
                    <a:lnTo>
                      <a:pt x="70" y="278"/>
                    </a:lnTo>
                    <a:lnTo>
                      <a:pt x="50" y="309"/>
                    </a:lnTo>
                    <a:lnTo>
                      <a:pt x="30" y="339"/>
                    </a:lnTo>
                    <a:lnTo>
                      <a:pt x="13" y="367"/>
                    </a:lnTo>
                    <a:lnTo>
                      <a:pt x="7" y="382"/>
                    </a:lnTo>
                    <a:lnTo>
                      <a:pt x="2" y="395"/>
                    </a:lnTo>
                    <a:lnTo>
                      <a:pt x="0" y="409"/>
                    </a:lnTo>
                    <a:lnTo>
                      <a:pt x="0" y="422"/>
                    </a:lnTo>
                    <a:lnTo>
                      <a:pt x="4" y="437"/>
                    </a:lnTo>
                    <a:lnTo>
                      <a:pt x="9" y="450"/>
                    </a:lnTo>
                    <a:lnTo>
                      <a:pt x="19" y="463"/>
                    </a:lnTo>
                    <a:lnTo>
                      <a:pt x="33" y="476"/>
                    </a:lnTo>
                    <a:lnTo>
                      <a:pt x="33" y="476"/>
                    </a:lnTo>
                    <a:lnTo>
                      <a:pt x="46" y="485"/>
                    </a:lnTo>
                    <a:lnTo>
                      <a:pt x="61" y="495"/>
                    </a:lnTo>
                    <a:lnTo>
                      <a:pt x="98" y="513"/>
                    </a:lnTo>
                    <a:lnTo>
                      <a:pt x="98" y="513"/>
                    </a:lnTo>
                    <a:lnTo>
                      <a:pt x="111" y="517"/>
                    </a:lnTo>
                    <a:lnTo>
                      <a:pt x="119" y="519"/>
                    </a:lnTo>
                    <a:lnTo>
                      <a:pt x="122" y="517"/>
                    </a:lnTo>
                    <a:lnTo>
                      <a:pt x="124" y="515"/>
                    </a:lnTo>
                    <a:lnTo>
                      <a:pt x="124" y="5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 dirty="0"/>
              </a:p>
            </p:txBody>
          </p:sp>
          <p:sp>
            <p:nvSpPr>
              <p:cNvPr id="63" name="Freeform 8">
                <a:extLst>
                  <a:ext uri="{FF2B5EF4-FFF2-40B4-BE49-F238E27FC236}">
                    <a16:creationId xmlns:a16="http://schemas.microsoft.com/office/drawing/2014/main" id="{395DEAD6-D361-6A4A-AFAB-3341D90A2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1922" y="3048000"/>
                <a:ext cx="71279" cy="6873241"/>
              </a:xfrm>
              <a:custGeom>
                <a:avLst/>
                <a:gdLst/>
                <a:ahLst/>
                <a:cxnLst>
                  <a:cxn ang="0">
                    <a:pos x="119" y="18"/>
                  </a:cxn>
                  <a:cxn ang="0">
                    <a:pos x="93" y="100"/>
                  </a:cxn>
                  <a:cxn ang="0">
                    <a:pos x="69" y="183"/>
                  </a:cxn>
                  <a:cxn ang="0">
                    <a:pos x="36" y="363"/>
                  </a:cxn>
                  <a:cxn ang="0">
                    <a:pos x="15" y="552"/>
                  </a:cxn>
                  <a:cxn ang="0">
                    <a:pos x="4" y="748"/>
                  </a:cxn>
                  <a:cxn ang="0">
                    <a:pos x="0" y="950"/>
                  </a:cxn>
                  <a:cxn ang="0">
                    <a:pos x="2" y="1358"/>
                  </a:cxn>
                  <a:cxn ang="0">
                    <a:pos x="4" y="1558"/>
                  </a:cxn>
                  <a:cxn ang="0">
                    <a:pos x="6" y="1921"/>
                  </a:cxn>
                  <a:cxn ang="0">
                    <a:pos x="15" y="2271"/>
                  </a:cxn>
                  <a:cxn ang="0">
                    <a:pos x="28" y="2606"/>
                  </a:cxn>
                  <a:cxn ang="0">
                    <a:pos x="86" y="3568"/>
                  </a:cxn>
                  <a:cxn ang="0">
                    <a:pos x="112" y="4036"/>
                  </a:cxn>
                  <a:cxn ang="0">
                    <a:pos x="119" y="4192"/>
                  </a:cxn>
                  <a:cxn ang="0">
                    <a:pos x="143" y="3988"/>
                  </a:cxn>
                  <a:cxn ang="0">
                    <a:pos x="162" y="3784"/>
                  </a:cxn>
                  <a:cxn ang="0">
                    <a:pos x="175" y="3575"/>
                  </a:cxn>
                  <a:cxn ang="0">
                    <a:pos x="189" y="3153"/>
                  </a:cxn>
                  <a:cxn ang="0">
                    <a:pos x="193" y="2723"/>
                  </a:cxn>
                  <a:cxn ang="0">
                    <a:pos x="188" y="2062"/>
                  </a:cxn>
                  <a:cxn ang="0">
                    <a:pos x="188" y="1615"/>
                  </a:cxn>
                  <a:cxn ang="0">
                    <a:pos x="195" y="1163"/>
                  </a:cxn>
                  <a:cxn ang="0">
                    <a:pos x="208" y="822"/>
                  </a:cxn>
                  <a:cxn ang="0">
                    <a:pos x="215" y="709"/>
                  </a:cxn>
                  <a:cxn ang="0">
                    <a:pos x="225" y="617"/>
                  </a:cxn>
                  <a:cxn ang="0">
                    <a:pos x="249" y="439"/>
                  </a:cxn>
                  <a:cxn ang="0">
                    <a:pos x="262" y="317"/>
                  </a:cxn>
                  <a:cxn ang="0">
                    <a:pos x="262" y="241"/>
                  </a:cxn>
                  <a:cxn ang="0">
                    <a:pos x="252" y="170"/>
                  </a:cxn>
                  <a:cxn ang="0">
                    <a:pos x="232" y="105"/>
                  </a:cxn>
                  <a:cxn ang="0">
                    <a:pos x="215" y="76"/>
                  </a:cxn>
                  <a:cxn ang="0">
                    <a:pos x="184" y="39"/>
                  </a:cxn>
                  <a:cxn ang="0">
                    <a:pos x="145" y="5"/>
                  </a:cxn>
                  <a:cxn ang="0">
                    <a:pos x="137" y="2"/>
                  </a:cxn>
                  <a:cxn ang="0">
                    <a:pos x="128" y="2"/>
                  </a:cxn>
                  <a:cxn ang="0">
                    <a:pos x="123" y="5"/>
                  </a:cxn>
                  <a:cxn ang="0">
                    <a:pos x="119" y="18"/>
                  </a:cxn>
                </a:cxnLst>
                <a:rect l="0" t="0" r="r" b="b"/>
                <a:pathLst>
                  <a:path w="262" h="4192">
                    <a:moveTo>
                      <a:pt x="119" y="18"/>
                    </a:moveTo>
                    <a:lnTo>
                      <a:pt x="119" y="18"/>
                    </a:lnTo>
                    <a:lnTo>
                      <a:pt x="104" y="57"/>
                    </a:lnTo>
                    <a:lnTo>
                      <a:pt x="93" y="100"/>
                    </a:lnTo>
                    <a:lnTo>
                      <a:pt x="80" y="141"/>
                    </a:lnTo>
                    <a:lnTo>
                      <a:pt x="69" y="183"/>
                    </a:lnTo>
                    <a:lnTo>
                      <a:pt x="50" y="272"/>
                    </a:lnTo>
                    <a:lnTo>
                      <a:pt x="36" y="363"/>
                    </a:lnTo>
                    <a:lnTo>
                      <a:pt x="24" y="457"/>
                    </a:lnTo>
                    <a:lnTo>
                      <a:pt x="15" y="552"/>
                    </a:lnTo>
                    <a:lnTo>
                      <a:pt x="8" y="650"/>
                    </a:lnTo>
                    <a:lnTo>
                      <a:pt x="4" y="748"/>
                    </a:lnTo>
                    <a:lnTo>
                      <a:pt x="2" y="848"/>
                    </a:lnTo>
                    <a:lnTo>
                      <a:pt x="0" y="950"/>
                    </a:lnTo>
                    <a:lnTo>
                      <a:pt x="0" y="1154"/>
                    </a:lnTo>
                    <a:lnTo>
                      <a:pt x="2" y="1358"/>
                    </a:lnTo>
                    <a:lnTo>
                      <a:pt x="4" y="1558"/>
                    </a:lnTo>
                    <a:lnTo>
                      <a:pt x="4" y="1558"/>
                    </a:lnTo>
                    <a:lnTo>
                      <a:pt x="4" y="1741"/>
                    </a:lnTo>
                    <a:lnTo>
                      <a:pt x="6" y="1921"/>
                    </a:lnTo>
                    <a:lnTo>
                      <a:pt x="10" y="2097"/>
                    </a:lnTo>
                    <a:lnTo>
                      <a:pt x="15" y="2271"/>
                    </a:lnTo>
                    <a:lnTo>
                      <a:pt x="21" y="2440"/>
                    </a:lnTo>
                    <a:lnTo>
                      <a:pt x="28" y="2606"/>
                    </a:lnTo>
                    <a:lnTo>
                      <a:pt x="47" y="2934"/>
                    </a:lnTo>
                    <a:lnTo>
                      <a:pt x="86" y="3568"/>
                    </a:lnTo>
                    <a:lnTo>
                      <a:pt x="104" y="3879"/>
                    </a:lnTo>
                    <a:lnTo>
                      <a:pt x="112" y="4036"/>
                    </a:lnTo>
                    <a:lnTo>
                      <a:pt x="119" y="4192"/>
                    </a:lnTo>
                    <a:lnTo>
                      <a:pt x="119" y="4192"/>
                    </a:lnTo>
                    <a:lnTo>
                      <a:pt x="132" y="4090"/>
                    </a:lnTo>
                    <a:lnTo>
                      <a:pt x="143" y="3988"/>
                    </a:lnTo>
                    <a:lnTo>
                      <a:pt x="152" y="3886"/>
                    </a:lnTo>
                    <a:lnTo>
                      <a:pt x="162" y="3784"/>
                    </a:lnTo>
                    <a:lnTo>
                      <a:pt x="169" y="3681"/>
                    </a:lnTo>
                    <a:lnTo>
                      <a:pt x="175" y="3575"/>
                    </a:lnTo>
                    <a:lnTo>
                      <a:pt x="184" y="3366"/>
                    </a:lnTo>
                    <a:lnTo>
                      <a:pt x="189" y="3153"/>
                    </a:lnTo>
                    <a:lnTo>
                      <a:pt x="191" y="2938"/>
                    </a:lnTo>
                    <a:lnTo>
                      <a:pt x="193" y="2723"/>
                    </a:lnTo>
                    <a:lnTo>
                      <a:pt x="191" y="2504"/>
                    </a:lnTo>
                    <a:lnTo>
                      <a:pt x="188" y="2062"/>
                    </a:lnTo>
                    <a:lnTo>
                      <a:pt x="188" y="1839"/>
                    </a:lnTo>
                    <a:lnTo>
                      <a:pt x="188" y="1615"/>
                    </a:lnTo>
                    <a:lnTo>
                      <a:pt x="189" y="1389"/>
                    </a:lnTo>
                    <a:lnTo>
                      <a:pt x="195" y="1163"/>
                    </a:lnTo>
                    <a:lnTo>
                      <a:pt x="202" y="937"/>
                    </a:lnTo>
                    <a:lnTo>
                      <a:pt x="208" y="822"/>
                    </a:lnTo>
                    <a:lnTo>
                      <a:pt x="215" y="709"/>
                    </a:lnTo>
                    <a:lnTo>
                      <a:pt x="215" y="709"/>
                    </a:lnTo>
                    <a:lnTo>
                      <a:pt x="219" y="663"/>
                    </a:lnTo>
                    <a:lnTo>
                      <a:pt x="225" y="617"/>
                    </a:lnTo>
                    <a:lnTo>
                      <a:pt x="238" y="526"/>
                    </a:lnTo>
                    <a:lnTo>
                      <a:pt x="249" y="439"/>
                    </a:lnTo>
                    <a:lnTo>
                      <a:pt x="258" y="355"/>
                    </a:lnTo>
                    <a:lnTo>
                      <a:pt x="262" y="317"/>
                    </a:lnTo>
                    <a:lnTo>
                      <a:pt x="262" y="278"/>
                    </a:lnTo>
                    <a:lnTo>
                      <a:pt x="262" y="241"/>
                    </a:lnTo>
                    <a:lnTo>
                      <a:pt x="258" y="204"/>
                    </a:lnTo>
                    <a:lnTo>
                      <a:pt x="252" y="170"/>
                    </a:lnTo>
                    <a:lnTo>
                      <a:pt x="243" y="137"/>
                    </a:lnTo>
                    <a:lnTo>
                      <a:pt x="232" y="105"/>
                    </a:lnTo>
                    <a:lnTo>
                      <a:pt x="215" y="76"/>
                    </a:lnTo>
                    <a:lnTo>
                      <a:pt x="215" y="76"/>
                    </a:lnTo>
                    <a:lnTo>
                      <a:pt x="200" y="57"/>
                    </a:lnTo>
                    <a:lnTo>
                      <a:pt x="184" y="39"/>
                    </a:lnTo>
                    <a:lnTo>
                      <a:pt x="165" y="22"/>
                    </a:lnTo>
                    <a:lnTo>
                      <a:pt x="145" y="5"/>
                    </a:lnTo>
                    <a:lnTo>
                      <a:pt x="145" y="5"/>
                    </a:lnTo>
                    <a:lnTo>
                      <a:pt x="137" y="2"/>
                    </a:lnTo>
                    <a:lnTo>
                      <a:pt x="132" y="0"/>
                    </a:lnTo>
                    <a:lnTo>
                      <a:pt x="128" y="2"/>
                    </a:lnTo>
                    <a:lnTo>
                      <a:pt x="125" y="2"/>
                    </a:lnTo>
                    <a:lnTo>
                      <a:pt x="123" y="5"/>
                    </a:lnTo>
                    <a:lnTo>
                      <a:pt x="121" y="9"/>
                    </a:lnTo>
                    <a:lnTo>
                      <a:pt x="119" y="18"/>
                    </a:lnTo>
                    <a:lnTo>
                      <a:pt x="119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 dirty="0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8D311B6-FA67-8D46-B7E6-B1638FE59236}"/>
                </a:ext>
              </a:extLst>
            </p:cNvPr>
            <p:cNvGrpSpPr/>
            <p:nvPr/>
          </p:nvGrpSpPr>
          <p:grpSpPr>
            <a:xfrm rot="16200000">
              <a:off x="3583147" y="379255"/>
              <a:ext cx="326707" cy="6426200"/>
              <a:chOff x="6400800" y="3048000"/>
              <a:chExt cx="326707" cy="6426200"/>
            </a:xfrm>
            <a:grpFill/>
          </p:grpSpPr>
          <p:sp>
            <p:nvSpPr>
              <p:cNvPr id="60" name="Freeform 7">
                <a:extLst>
                  <a:ext uri="{FF2B5EF4-FFF2-40B4-BE49-F238E27FC236}">
                    <a16:creationId xmlns:a16="http://schemas.microsoft.com/office/drawing/2014/main" id="{0E42260D-6CAD-FC48-B5F0-878C8D61F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0800" y="3048000"/>
                <a:ext cx="326707" cy="321892"/>
              </a:xfrm>
              <a:custGeom>
                <a:avLst/>
                <a:gdLst/>
                <a:ahLst/>
                <a:cxnLst>
                  <a:cxn ang="0">
                    <a:pos x="124" y="515"/>
                  </a:cxn>
                  <a:cxn ang="0">
                    <a:pos x="183" y="467"/>
                  </a:cxn>
                  <a:cxn ang="0">
                    <a:pos x="230" y="415"/>
                  </a:cxn>
                  <a:cxn ang="0">
                    <a:pos x="265" y="359"/>
                  </a:cxn>
                  <a:cxn ang="0">
                    <a:pos x="295" y="302"/>
                  </a:cxn>
                  <a:cxn ang="0">
                    <a:pos x="306" y="272"/>
                  </a:cxn>
                  <a:cxn ang="0">
                    <a:pos x="345" y="204"/>
                  </a:cxn>
                  <a:cxn ang="0">
                    <a:pos x="354" y="185"/>
                  </a:cxn>
                  <a:cxn ang="0">
                    <a:pos x="352" y="180"/>
                  </a:cxn>
                  <a:cxn ang="0">
                    <a:pos x="330" y="182"/>
                  </a:cxn>
                  <a:cxn ang="0">
                    <a:pos x="337" y="185"/>
                  </a:cxn>
                  <a:cxn ang="0">
                    <a:pos x="372" y="230"/>
                  </a:cxn>
                  <a:cxn ang="0">
                    <a:pos x="441" y="330"/>
                  </a:cxn>
                  <a:cxn ang="0">
                    <a:pos x="478" y="380"/>
                  </a:cxn>
                  <a:cxn ang="0">
                    <a:pos x="552" y="474"/>
                  </a:cxn>
                  <a:cxn ang="0">
                    <a:pos x="591" y="521"/>
                  </a:cxn>
                  <a:cxn ang="0">
                    <a:pos x="811" y="780"/>
                  </a:cxn>
                  <a:cxn ang="0">
                    <a:pos x="882" y="869"/>
                  </a:cxn>
                  <a:cxn ang="0">
                    <a:pos x="865" y="793"/>
                  </a:cxn>
                  <a:cxn ang="0">
                    <a:pos x="843" y="721"/>
                  </a:cxn>
                  <a:cxn ang="0">
                    <a:pos x="817" y="650"/>
                  </a:cxn>
                  <a:cxn ang="0">
                    <a:pos x="752" y="513"/>
                  </a:cxn>
                  <a:cxn ang="0">
                    <a:pos x="676" y="382"/>
                  </a:cxn>
                  <a:cxn ang="0">
                    <a:pos x="635" y="315"/>
                  </a:cxn>
                  <a:cxn ang="0">
                    <a:pos x="595" y="250"/>
                  </a:cxn>
                  <a:cxn ang="0">
                    <a:pos x="535" y="144"/>
                  </a:cxn>
                  <a:cxn ang="0">
                    <a:pos x="491" y="87"/>
                  </a:cxn>
                  <a:cxn ang="0">
                    <a:pos x="454" y="48"/>
                  </a:cxn>
                  <a:cxn ang="0">
                    <a:pos x="432" y="28"/>
                  </a:cxn>
                  <a:cxn ang="0">
                    <a:pos x="396" y="7"/>
                  </a:cxn>
                  <a:cxn ang="0">
                    <a:pos x="359" y="0"/>
                  </a:cxn>
                  <a:cxn ang="0">
                    <a:pos x="322" y="2"/>
                  </a:cxn>
                  <a:cxn ang="0">
                    <a:pos x="285" y="11"/>
                  </a:cxn>
                  <a:cxn ang="0">
                    <a:pos x="250" y="28"/>
                  </a:cxn>
                  <a:cxn ang="0">
                    <a:pos x="222" y="46"/>
                  </a:cxn>
                  <a:cxn ang="0">
                    <a:pos x="200" y="69"/>
                  </a:cxn>
                  <a:cxn ang="0">
                    <a:pos x="185" y="89"/>
                  </a:cxn>
                  <a:cxn ang="0">
                    <a:pos x="157" y="128"/>
                  </a:cxn>
                  <a:cxn ang="0">
                    <a:pos x="111" y="207"/>
                  </a:cxn>
                  <a:cxn ang="0">
                    <a:pos x="89" y="246"/>
                  </a:cxn>
                  <a:cxn ang="0">
                    <a:pos x="50" y="309"/>
                  </a:cxn>
                  <a:cxn ang="0">
                    <a:pos x="13" y="367"/>
                  </a:cxn>
                  <a:cxn ang="0">
                    <a:pos x="2" y="395"/>
                  </a:cxn>
                  <a:cxn ang="0">
                    <a:pos x="0" y="422"/>
                  </a:cxn>
                  <a:cxn ang="0">
                    <a:pos x="9" y="450"/>
                  </a:cxn>
                  <a:cxn ang="0">
                    <a:pos x="33" y="476"/>
                  </a:cxn>
                  <a:cxn ang="0">
                    <a:pos x="46" y="485"/>
                  </a:cxn>
                  <a:cxn ang="0">
                    <a:pos x="98" y="513"/>
                  </a:cxn>
                  <a:cxn ang="0">
                    <a:pos x="111" y="517"/>
                  </a:cxn>
                  <a:cxn ang="0">
                    <a:pos x="122" y="517"/>
                  </a:cxn>
                  <a:cxn ang="0">
                    <a:pos x="124" y="515"/>
                  </a:cxn>
                </a:cxnLst>
                <a:rect l="0" t="0" r="r" b="b"/>
                <a:pathLst>
                  <a:path w="882" h="869">
                    <a:moveTo>
                      <a:pt x="124" y="515"/>
                    </a:moveTo>
                    <a:lnTo>
                      <a:pt x="124" y="515"/>
                    </a:lnTo>
                    <a:lnTo>
                      <a:pt x="156" y="491"/>
                    </a:lnTo>
                    <a:lnTo>
                      <a:pt x="183" y="467"/>
                    </a:lnTo>
                    <a:lnTo>
                      <a:pt x="207" y="441"/>
                    </a:lnTo>
                    <a:lnTo>
                      <a:pt x="230" y="415"/>
                    </a:lnTo>
                    <a:lnTo>
                      <a:pt x="248" y="387"/>
                    </a:lnTo>
                    <a:lnTo>
                      <a:pt x="265" y="359"/>
                    </a:lnTo>
                    <a:lnTo>
                      <a:pt x="280" y="332"/>
                    </a:lnTo>
                    <a:lnTo>
                      <a:pt x="295" y="302"/>
                    </a:lnTo>
                    <a:lnTo>
                      <a:pt x="295" y="302"/>
                    </a:lnTo>
                    <a:lnTo>
                      <a:pt x="306" y="272"/>
                    </a:lnTo>
                    <a:lnTo>
                      <a:pt x="319" y="246"/>
                    </a:lnTo>
                    <a:lnTo>
                      <a:pt x="345" y="204"/>
                    </a:lnTo>
                    <a:lnTo>
                      <a:pt x="352" y="191"/>
                    </a:lnTo>
                    <a:lnTo>
                      <a:pt x="354" y="185"/>
                    </a:lnTo>
                    <a:lnTo>
                      <a:pt x="354" y="182"/>
                    </a:lnTo>
                    <a:lnTo>
                      <a:pt x="352" y="180"/>
                    </a:lnTo>
                    <a:lnTo>
                      <a:pt x="346" y="178"/>
                    </a:lnTo>
                    <a:lnTo>
                      <a:pt x="330" y="182"/>
                    </a:lnTo>
                    <a:lnTo>
                      <a:pt x="330" y="182"/>
                    </a:lnTo>
                    <a:lnTo>
                      <a:pt x="337" y="185"/>
                    </a:lnTo>
                    <a:lnTo>
                      <a:pt x="346" y="195"/>
                    </a:lnTo>
                    <a:lnTo>
                      <a:pt x="372" y="230"/>
                    </a:lnTo>
                    <a:lnTo>
                      <a:pt x="406" y="278"/>
                    </a:lnTo>
                    <a:lnTo>
                      <a:pt x="441" y="330"/>
                    </a:lnTo>
                    <a:lnTo>
                      <a:pt x="441" y="330"/>
                    </a:lnTo>
                    <a:lnTo>
                      <a:pt x="478" y="380"/>
                    </a:lnTo>
                    <a:lnTo>
                      <a:pt x="515" y="428"/>
                    </a:lnTo>
                    <a:lnTo>
                      <a:pt x="552" y="474"/>
                    </a:lnTo>
                    <a:lnTo>
                      <a:pt x="591" y="521"/>
                    </a:lnTo>
                    <a:lnTo>
                      <a:pt x="591" y="521"/>
                    </a:lnTo>
                    <a:lnTo>
                      <a:pt x="739" y="693"/>
                    </a:lnTo>
                    <a:lnTo>
                      <a:pt x="811" y="780"/>
                    </a:lnTo>
                    <a:lnTo>
                      <a:pt x="882" y="869"/>
                    </a:lnTo>
                    <a:lnTo>
                      <a:pt x="882" y="869"/>
                    </a:lnTo>
                    <a:lnTo>
                      <a:pt x="874" y="830"/>
                    </a:lnTo>
                    <a:lnTo>
                      <a:pt x="865" y="793"/>
                    </a:lnTo>
                    <a:lnTo>
                      <a:pt x="854" y="756"/>
                    </a:lnTo>
                    <a:lnTo>
                      <a:pt x="843" y="721"/>
                    </a:lnTo>
                    <a:lnTo>
                      <a:pt x="830" y="685"/>
                    </a:lnTo>
                    <a:lnTo>
                      <a:pt x="817" y="650"/>
                    </a:lnTo>
                    <a:lnTo>
                      <a:pt x="785" y="582"/>
                    </a:lnTo>
                    <a:lnTo>
                      <a:pt x="752" y="513"/>
                    </a:lnTo>
                    <a:lnTo>
                      <a:pt x="715" y="446"/>
                    </a:lnTo>
                    <a:lnTo>
                      <a:pt x="676" y="382"/>
                    </a:lnTo>
                    <a:lnTo>
                      <a:pt x="635" y="315"/>
                    </a:lnTo>
                    <a:lnTo>
                      <a:pt x="635" y="315"/>
                    </a:lnTo>
                    <a:lnTo>
                      <a:pt x="613" y="283"/>
                    </a:lnTo>
                    <a:lnTo>
                      <a:pt x="595" y="250"/>
                    </a:lnTo>
                    <a:lnTo>
                      <a:pt x="558" y="180"/>
                    </a:lnTo>
                    <a:lnTo>
                      <a:pt x="535" y="144"/>
                    </a:lnTo>
                    <a:lnTo>
                      <a:pt x="508" y="106"/>
                    </a:lnTo>
                    <a:lnTo>
                      <a:pt x="491" y="87"/>
                    </a:lnTo>
                    <a:lnTo>
                      <a:pt x="474" y="67"/>
                    </a:lnTo>
                    <a:lnTo>
                      <a:pt x="454" y="48"/>
                    </a:lnTo>
                    <a:lnTo>
                      <a:pt x="432" y="28"/>
                    </a:lnTo>
                    <a:lnTo>
                      <a:pt x="432" y="28"/>
                    </a:lnTo>
                    <a:lnTo>
                      <a:pt x="415" y="17"/>
                    </a:lnTo>
                    <a:lnTo>
                      <a:pt x="396" y="7"/>
                    </a:lnTo>
                    <a:lnTo>
                      <a:pt x="378" y="2"/>
                    </a:lnTo>
                    <a:lnTo>
                      <a:pt x="359" y="0"/>
                    </a:lnTo>
                    <a:lnTo>
                      <a:pt x="341" y="0"/>
                    </a:lnTo>
                    <a:lnTo>
                      <a:pt x="322" y="2"/>
                    </a:lnTo>
                    <a:lnTo>
                      <a:pt x="304" y="6"/>
                    </a:lnTo>
                    <a:lnTo>
                      <a:pt x="285" y="11"/>
                    </a:lnTo>
                    <a:lnTo>
                      <a:pt x="267" y="19"/>
                    </a:lnTo>
                    <a:lnTo>
                      <a:pt x="250" y="28"/>
                    </a:lnTo>
                    <a:lnTo>
                      <a:pt x="235" y="37"/>
                    </a:lnTo>
                    <a:lnTo>
                      <a:pt x="222" y="46"/>
                    </a:lnTo>
                    <a:lnTo>
                      <a:pt x="209" y="57"/>
                    </a:lnTo>
                    <a:lnTo>
                      <a:pt x="200" y="69"/>
                    </a:lnTo>
                    <a:lnTo>
                      <a:pt x="191" y="78"/>
                    </a:lnTo>
                    <a:lnTo>
                      <a:pt x="185" y="89"/>
                    </a:lnTo>
                    <a:lnTo>
                      <a:pt x="185" y="89"/>
                    </a:lnTo>
                    <a:lnTo>
                      <a:pt x="157" y="128"/>
                    </a:lnTo>
                    <a:lnTo>
                      <a:pt x="133" y="169"/>
                    </a:lnTo>
                    <a:lnTo>
                      <a:pt x="111" y="207"/>
                    </a:lnTo>
                    <a:lnTo>
                      <a:pt x="89" y="246"/>
                    </a:lnTo>
                    <a:lnTo>
                      <a:pt x="89" y="246"/>
                    </a:lnTo>
                    <a:lnTo>
                      <a:pt x="70" y="278"/>
                    </a:lnTo>
                    <a:lnTo>
                      <a:pt x="50" y="309"/>
                    </a:lnTo>
                    <a:lnTo>
                      <a:pt x="30" y="339"/>
                    </a:lnTo>
                    <a:lnTo>
                      <a:pt x="13" y="367"/>
                    </a:lnTo>
                    <a:lnTo>
                      <a:pt x="7" y="382"/>
                    </a:lnTo>
                    <a:lnTo>
                      <a:pt x="2" y="395"/>
                    </a:lnTo>
                    <a:lnTo>
                      <a:pt x="0" y="409"/>
                    </a:lnTo>
                    <a:lnTo>
                      <a:pt x="0" y="422"/>
                    </a:lnTo>
                    <a:lnTo>
                      <a:pt x="4" y="437"/>
                    </a:lnTo>
                    <a:lnTo>
                      <a:pt x="9" y="450"/>
                    </a:lnTo>
                    <a:lnTo>
                      <a:pt x="19" y="463"/>
                    </a:lnTo>
                    <a:lnTo>
                      <a:pt x="33" y="476"/>
                    </a:lnTo>
                    <a:lnTo>
                      <a:pt x="33" y="476"/>
                    </a:lnTo>
                    <a:lnTo>
                      <a:pt x="46" y="485"/>
                    </a:lnTo>
                    <a:lnTo>
                      <a:pt x="61" y="495"/>
                    </a:lnTo>
                    <a:lnTo>
                      <a:pt x="98" y="513"/>
                    </a:lnTo>
                    <a:lnTo>
                      <a:pt x="98" y="513"/>
                    </a:lnTo>
                    <a:lnTo>
                      <a:pt x="111" y="517"/>
                    </a:lnTo>
                    <a:lnTo>
                      <a:pt x="119" y="519"/>
                    </a:lnTo>
                    <a:lnTo>
                      <a:pt x="122" y="517"/>
                    </a:lnTo>
                    <a:lnTo>
                      <a:pt x="124" y="515"/>
                    </a:lnTo>
                    <a:lnTo>
                      <a:pt x="124" y="5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 dirty="0"/>
              </a:p>
            </p:txBody>
          </p:sp>
          <p:sp>
            <p:nvSpPr>
              <p:cNvPr id="61" name="Freeform 8">
                <a:extLst>
                  <a:ext uri="{FF2B5EF4-FFF2-40B4-BE49-F238E27FC236}">
                    <a16:creationId xmlns:a16="http://schemas.microsoft.com/office/drawing/2014/main" id="{8F879C81-4630-2745-B0CB-6769C3D95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6209" y="3048000"/>
                <a:ext cx="92763" cy="6426200"/>
              </a:xfrm>
              <a:custGeom>
                <a:avLst/>
                <a:gdLst/>
                <a:ahLst/>
                <a:cxnLst>
                  <a:cxn ang="0">
                    <a:pos x="119" y="18"/>
                  </a:cxn>
                  <a:cxn ang="0">
                    <a:pos x="93" y="100"/>
                  </a:cxn>
                  <a:cxn ang="0">
                    <a:pos x="69" y="183"/>
                  </a:cxn>
                  <a:cxn ang="0">
                    <a:pos x="36" y="363"/>
                  </a:cxn>
                  <a:cxn ang="0">
                    <a:pos x="15" y="552"/>
                  </a:cxn>
                  <a:cxn ang="0">
                    <a:pos x="4" y="748"/>
                  </a:cxn>
                  <a:cxn ang="0">
                    <a:pos x="0" y="950"/>
                  </a:cxn>
                  <a:cxn ang="0">
                    <a:pos x="2" y="1358"/>
                  </a:cxn>
                  <a:cxn ang="0">
                    <a:pos x="4" y="1558"/>
                  </a:cxn>
                  <a:cxn ang="0">
                    <a:pos x="6" y="1921"/>
                  </a:cxn>
                  <a:cxn ang="0">
                    <a:pos x="15" y="2271"/>
                  </a:cxn>
                  <a:cxn ang="0">
                    <a:pos x="28" y="2606"/>
                  </a:cxn>
                  <a:cxn ang="0">
                    <a:pos x="86" y="3568"/>
                  </a:cxn>
                  <a:cxn ang="0">
                    <a:pos x="112" y="4036"/>
                  </a:cxn>
                  <a:cxn ang="0">
                    <a:pos x="119" y="4192"/>
                  </a:cxn>
                  <a:cxn ang="0">
                    <a:pos x="143" y="3988"/>
                  </a:cxn>
                  <a:cxn ang="0">
                    <a:pos x="162" y="3784"/>
                  </a:cxn>
                  <a:cxn ang="0">
                    <a:pos x="175" y="3575"/>
                  </a:cxn>
                  <a:cxn ang="0">
                    <a:pos x="189" y="3153"/>
                  </a:cxn>
                  <a:cxn ang="0">
                    <a:pos x="193" y="2723"/>
                  </a:cxn>
                  <a:cxn ang="0">
                    <a:pos x="188" y="2062"/>
                  </a:cxn>
                  <a:cxn ang="0">
                    <a:pos x="188" y="1615"/>
                  </a:cxn>
                  <a:cxn ang="0">
                    <a:pos x="195" y="1163"/>
                  </a:cxn>
                  <a:cxn ang="0">
                    <a:pos x="208" y="822"/>
                  </a:cxn>
                  <a:cxn ang="0">
                    <a:pos x="215" y="709"/>
                  </a:cxn>
                  <a:cxn ang="0">
                    <a:pos x="225" y="617"/>
                  </a:cxn>
                  <a:cxn ang="0">
                    <a:pos x="249" y="439"/>
                  </a:cxn>
                  <a:cxn ang="0">
                    <a:pos x="262" y="317"/>
                  </a:cxn>
                  <a:cxn ang="0">
                    <a:pos x="262" y="241"/>
                  </a:cxn>
                  <a:cxn ang="0">
                    <a:pos x="252" y="170"/>
                  </a:cxn>
                  <a:cxn ang="0">
                    <a:pos x="232" y="105"/>
                  </a:cxn>
                  <a:cxn ang="0">
                    <a:pos x="215" y="76"/>
                  </a:cxn>
                  <a:cxn ang="0">
                    <a:pos x="184" y="39"/>
                  </a:cxn>
                  <a:cxn ang="0">
                    <a:pos x="145" y="5"/>
                  </a:cxn>
                  <a:cxn ang="0">
                    <a:pos x="137" y="2"/>
                  </a:cxn>
                  <a:cxn ang="0">
                    <a:pos x="128" y="2"/>
                  </a:cxn>
                  <a:cxn ang="0">
                    <a:pos x="123" y="5"/>
                  </a:cxn>
                  <a:cxn ang="0">
                    <a:pos x="119" y="18"/>
                  </a:cxn>
                </a:cxnLst>
                <a:rect l="0" t="0" r="r" b="b"/>
                <a:pathLst>
                  <a:path w="262" h="4192">
                    <a:moveTo>
                      <a:pt x="119" y="18"/>
                    </a:moveTo>
                    <a:lnTo>
                      <a:pt x="119" y="18"/>
                    </a:lnTo>
                    <a:lnTo>
                      <a:pt x="104" y="57"/>
                    </a:lnTo>
                    <a:lnTo>
                      <a:pt x="93" y="100"/>
                    </a:lnTo>
                    <a:lnTo>
                      <a:pt x="80" y="141"/>
                    </a:lnTo>
                    <a:lnTo>
                      <a:pt x="69" y="183"/>
                    </a:lnTo>
                    <a:lnTo>
                      <a:pt x="50" y="272"/>
                    </a:lnTo>
                    <a:lnTo>
                      <a:pt x="36" y="363"/>
                    </a:lnTo>
                    <a:lnTo>
                      <a:pt x="24" y="457"/>
                    </a:lnTo>
                    <a:lnTo>
                      <a:pt x="15" y="552"/>
                    </a:lnTo>
                    <a:lnTo>
                      <a:pt x="8" y="650"/>
                    </a:lnTo>
                    <a:lnTo>
                      <a:pt x="4" y="748"/>
                    </a:lnTo>
                    <a:lnTo>
                      <a:pt x="2" y="848"/>
                    </a:lnTo>
                    <a:lnTo>
                      <a:pt x="0" y="950"/>
                    </a:lnTo>
                    <a:lnTo>
                      <a:pt x="0" y="1154"/>
                    </a:lnTo>
                    <a:lnTo>
                      <a:pt x="2" y="1358"/>
                    </a:lnTo>
                    <a:lnTo>
                      <a:pt x="4" y="1558"/>
                    </a:lnTo>
                    <a:lnTo>
                      <a:pt x="4" y="1558"/>
                    </a:lnTo>
                    <a:lnTo>
                      <a:pt x="4" y="1741"/>
                    </a:lnTo>
                    <a:lnTo>
                      <a:pt x="6" y="1921"/>
                    </a:lnTo>
                    <a:lnTo>
                      <a:pt x="10" y="2097"/>
                    </a:lnTo>
                    <a:lnTo>
                      <a:pt x="15" y="2271"/>
                    </a:lnTo>
                    <a:lnTo>
                      <a:pt x="21" y="2440"/>
                    </a:lnTo>
                    <a:lnTo>
                      <a:pt x="28" y="2606"/>
                    </a:lnTo>
                    <a:lnTo>
                      <a:pt x="47" y="2934"/>
                    </a:lnTo>
                    <a:lnTo>
                      <a:pt x="86" y="3568"/>
                    </a:lnTo>
                    <a:lnTo>
                      <a:pt x="104" y="3879"/>
                    </a:lnTo>
                    <a:lnTo>
                      <a:pt x="112" y="4036"/>
                    </a:lnTo>
                    <a:lnTo>
                      <a:pt x="119" y="4192"/>
                    </a:lnTo>
                    <a:lnTo>
                      <a:pt x="119" y="4192"/>
                    </a:lnTo>
                    <a:lnTo>
                      <a:pt x="132" y="4090"/>
                    </a:lnTo>
                    <a:lnTo>
                      <a:pt x="143" y="3988"/>
                    </a:lnTo>
                    <a:lnTo>
                      <a:pt x="152" y="3886"/>
                    </a:lnTo>
                    <a:lnTo>
                      <a:pt x="162" y="3784"/>
                    </a:lnTo>
                    <a:lnTo>
                      <a:pt x="169" y="3681"/>
                    </a:lnTo>
                    <a:lnTo>
                      <a:pt x="175" y="3575"/>
                    </a:lnTo>
                    <a:lnTo>
                      <a:pt x="184" y="3366"/>
                    </a:lnTo>
                    <a:lnTo>
                      <a:pt x="189" y="3153"/>
                    </a:lnTo>
                    <a:lnTo>
                      <a:pt x="191" y="2938"/>
                    </a:lnTo>
                    <a:lnTo>
                      <a:pt x="193" y="2723"/>
                    </a:lnTo>
                    <a:lnTo>
                      <a:pt x="191" y="2504"/>
                    </a:lnTo>
                    <a:lnTo>
                      <a:pt x="188" y="2062"/>
                    </a:lnTo>
                    <a:lnTo>
                      <a:pt x="188" y="1839"/>
                    </a:lnTo>
                    <a:lnTo>
                      <a:pt x="188" y="1615"/>
                    </a:lnTo>
                    <a:lnTo>
                      <a:pt x="189" y="1389"/>
                    </a:lnTo>
                    <a:lnTo>
                      <a:pt x="195" y="1163"/>
                    </a:lnTo>
                    <a:lnTo>
                      <a:pt x="202" y="937"/>
                    </a:lnTo>
                    <a:lnTo>
                      <a:pt x="208" y="822"/>
                    </a:lnTo>
                    <a:lnTo>
                      <a:pt x="215" y="709"/>
                    </a:lnTo>
                    <a:lnTo>
                      <a:pt x="215" y="709"/>
                    </a:lnTo>
                    <a:lnTo>
                      <a:pt x="219" y="663"/>
                    </a:lnTo>
                    <a:lnTo>
                      <a:pt x="225" y="617"/>
                    </a:lnTo>
                    <a:lnTo>
                      <a:pt x="238" y="526"/>
                    </a:lnTo>
                    <a:lnTo>
                      <a:pt x="249" y="439"/>
                    </a:lnTo>
                    <a:lnTo>
                      <a:pt x="258" y="355"/>
                    </a:lnTo>
                    <a:lnTo>
                      <a:pt x="262" y="317"/>
                    </a:lnTo>
                    <a:lnTo>
                      <a:pt x="262" y="278"/>
                    </a:lnTo>
                    <a:lnTo>
                      <a:pt x="262" y="241"/>
                    </a:lnTo>
                    <a:lnTo>
                      <a:pt x="258" y="204"/>
                    </a:lnTo>
                    <a:lnTo>
                      <a:pt x="252" y="170"/>
                    </a:lnTo>
                    <a:lnTo>
                      <a:pt x="243" y="137"/>
                    </a:lnTo>
                    <a:lnTo>
                      <a:pt x="232" y="105"/>
                    </a:lnTo>
                    <a:lnTo>
                      <a:pt x="215" y="76"/>
                    </a:lnTo>
                    <a:lnTo>
                      <a:pt x="215" y="76"/>
                    </a:lnTo>
                    <a:lnTo>
                      <a:pt x="200" y="57"/>
                    </a:lnTo>
                    <a:lnTo>
                      <a:pt x="184" y="39"/>
                    </a:lnTo>
                    <a:lnTo>
                      <a:pt x="165" y="22"/>
                    </a:lnTo>
                    <a:lnTo>
                      <a:pt x="145" y="5"/>
                    </a:lnTo>
                    <a:lnTo>
                      <a:pt x="145" y="5"/>
                    </a:lnTo>
                    <a:lnTo>
                      <a:pt x="137" y="2"/>
                    </a:lnTo>
                    <a:lnTo>
                      <a:pt x="132" y="0"/>
                    </a:lnTo>
                    <a:lnTo>
                      <a:pt x="128" y="2"/>
                    </a:lnTo>
                    <a:lnTo>
                      <a:pt x="125" y="2"/>
                    </a:lnTo>
                    <a:lnTo>
                      <a:pt x="123" y="5"/>
                    </a:lnTo>
                    <a:lnTo>
                      <a:pt x="121" y="9"/>
                    </a:lnTo>
                    <a:lnTo>
                      <a:pt x="119" y="18"/>
                    </a:lnTo>
                    <a:lnTo>
                      <a:pt x="119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 dirty="0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0945215-EB9D-5D4D-BC86-BE014E68F7CD}"/>
              </a:ext>
            </a:extLst>
          </p:cNvPr>
          <p:cNvGrpSpPr/>
          <p:nvPr/>
        </p:nvGrpSpPr>
        <p:grpSpPr>
          <a:xfrm>
            <a:off x="251089" y="2653703"/>
            <a:ext cx="1006211" cy="868445"/>
            <a:chOff x="806931" y="3581400"/>
            <a:chExt cx="2030618" cy="1752595"/>
          </a:xfrm>
          <a:solidFill>
            <a:schemeClr val="tx1"/>
          </a:solidFill>
        </p:grpSpPr>
        <p:sp>
          <p:nvSpPr>
            <p:cNvPr id="69" name="Freeform 20">
              <a:extLst>
                <a:ext uri="{FF2B5EF4-FFF2-40B4-BE49-F238E27FC236}">
                  <a16:creationId xmlns:a16="http://schemas.microsoft.com/office/drawing/2014/main" id="{F7978AC9-EC4F-B54B-97F0-2722AEDFE96A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C728BD78-036D-1248-9595-11D4C1CAE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3581400"/>
              <a:ext cx="152400" cy="457200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54A78E6-DFE3-404D-8839-3E28D13C340A}"/>
              </a:ext>
            </a:extLst>
          </p:cNvPr>
          <p:cNvGrpSpPr/>
          <p:nvPr/>
        </p:nvGrpSpPr>
        <p:grpSpPr>
          <a:xfrm>
            <a:off x="1257301" y="2682278"/>
            <a:ext cx="1006211" cy="1182770"/>
            <a:chOff x="806931" y="2947066"/>
            <a:chExt cx="2030618" cy="2386929"/>
          </a:xfrm>
          <a:solidFill>
            <a:schemeClr val="tx1"/>
          </a:solidFill>
        </p:grpSpPr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0BF43897-C0C8-9C43-BCB0-34586AE9692E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F077ADBE-4355-D143-B207-3DD6497BC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2947066"/>
              <a:ext cx="130088" cy="1091534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4AAEA2C-9D2F-7241-93D1-A1F7935867A6}"/>
              </a:ext>
            </a:extLst>
          </p:cNvPr>
          <p:cNvGrpSpPr/>
          <p:nvPr/>
        </p:nvGrpSpPr>
        <p:grpSpPr>
          <a:xfrm>
            <a:off x="2222764" y="2653703"/>
            <a:ext cx="1006211" cy="868445"/>
            <a:chOff x="806931" y="3581400"/>
            <a:chExt cx="2030618" cy="1752595"/>
          </a:xfrm>
          <a:solidFill>
            <a:schemeClr val="tx1"/>
          </a:solidFill>
        </p:grpSpPr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BD49C138-013C-8B47-8191-3F0447C26BE4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89" name="Freeform 10">
              <a:extLst>
                <a:ext uri="{FF2B5EF4-FFF2-40B4-BE49-F238E27FC236}">
                  <a16:creationId xmlns:a16="http://schemas.microsoft.com/office/drawing/2014/main" id="{31C4D597-D8FF-8F46-A08E-C401327A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3581400"/>
              <a:ext cx="152400" cy="457200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11EE07-845C-F648-AF3F-D4A4ED7062BD}"/>
              </a:ext>
            </a:extLst>
          </p:cNvPr>
          <p:cNvGrpSpPr/>
          <p:nvPr/>
        </p:nvGrpSpPr>
        <p:grpSpPr>
          <a:xfrm>
            <a:off x="4461139" y="2653703"/>
            <a:ext cx="1006211" cy="868445"/>
            <a:chOff x="806931" y="3581400"/>
            <a:chExt cx="2030618" cy="1752595"/>
          </a:xfrm>
          <a:solidFill>
            <a:schemeClr val="tx1"/>
          </a:solidFill>
        </p:grpSpPr>
        <p:sp>
          <p:nvSpPr>
            <p:cNvPr id="95" name="Freeform 20">
              <a:extLst>
                <a:ext uri="{FF2B5EF4-FFF2-40B4-BE49-F238E27FC236}">
                  <a16:creationId xmlns:a16="http://schemas.microsoft.com/office/drawing/2014/main" id="{AAE06A73-9DBF-B249-B0E6-103CAA4F0306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96" name="Freeform 10">
              <a:extLst>
                <a:ext uri="{FF2B5EF4-FFF2-40B4-BE49-F238E27FC236}">
                  <a16:creationId xmlns:a16="http://schemas.microsoft.com/office/drawing/2014/main" id="{15AEEC8D-8CCB-0749-B05D-9C2173B73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3581400"/>
              <a:ext cx="152400" cy="457200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6B741B-9C38-AF4C-845E-C344A7C78558}"/>
              </a:ext>
            </a:extLst>
          </p:cNvPr>
          <p:cNvGrpSpPr/>
          <p:nvPr/>
        </p:nvGrpSpPr>
        <p:grpSpPr>
          <a:xfrm>
            <a:off x="3422914" y="2663228"/>
            <a:ext cx="1006211" cy="1258970"/>
            <a:chOff x="806931" y="2793288"/>
            <a:chExt cx="2030618" cy="2540707"/>
          </a:xfrm>
          <a:solidFill>
            <a:schemeClr val="tx1"/>
          </a:solidFill>
        </p:grpSpPr>
        <p:sp>
          <p:nvSpPr>
            <p:cNvPr id="102" name="Freeform 20">
              <a:extLst>
                <a:ext uri="{FF2B5EF4-FFF2-40B4-BE49-F238E27FC236}">
                  <a16:creationId xmlns:a16="http://schemas.microsoft.com/office/drawing/2014/main" id="{DB84819C-837D-6542-AA04-15002D5C2CEC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625CCF7B-5BED-A449-B15A-0E4D1DAA5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5771" y="2793288"/>
              <a:ext cx="183029" cy="1245312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43078B8-75AA-8B4F-B94D-B6F123065D47}"/>
              </a:ext>
            </a:extLst>
          </p:cNvPr>
          <p:cNvGrpSpPr/>
          <p:nvPr/>
        </p:nvGrpSpPr>
        <p:grpSpPr>
          <a:xfrm>
            <a:off x="5423164" y="2663228"/>
            <a:ext cx="1006211" cy="1258970"/>
            <a:chOff x="806931" y="2793288"/>
            <a:chExt cx="2030618" cy="2540707"/>
          </a:xfrm>
          <a:solidFill>
            <a:schemeClr val="tx1"/>
          </a:solidFill>
        </p:grpSpPr>
        <p:sp>
          <p:nvSpPr>
            <p:cNvPr id="139" name="Freeform 20">
              <a:extLst>
                <a:ext uri="{FF2B5EF4-FFF2-40B4-BE49-F238E27FC236}">
                  <a16:creationId xmlns:a16="http://schemas.microsoft.com/office/drawing/2014/main" id="{9DED840B-837E-684C-82DF-F30C20259111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140" name="Freeform 10">
              <a:extLst>
                <a:ext uri="{FF2B5EF4-FFF2-40B4-BE49-F238E27FC236}">
                  <a16:creationId xmlns:a16="http://schemas.microsoft.com/office/drawing/2014/main" id="{EBB1345C-8FCB-C34E-8B82-A005D0476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5771" y="2793288"/>
              <a:ext cx="183029" cy="1245312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4B21C083-534D-754B-BACD-3828C7876233}"/>
              </a:ext>
            </a:extLst>
          </p:cNvPr>
          <p:cNvGrpSpPr/>
          <p:nvPr/>
        </p:nvGrpSpPr>
        <p:grpSpPr>
          <a:xfrm>
            <a:off x="6737614" y="2653703"/>
            <a:ext cx="1006211" cy="868445"/>
            <a:chOff x="806931" y="3581400"/>
            <a:chExt cx="2030618" cy="1752595"/>
          </a:xfrm>
          <a:solidFill>
            <a:schemeClr val="tx1"/>
          </a:solidFill>
        </p:grpSpPr>
        <p:sp>
          <p:nvSpPr>
            <p:cNvPr id="144" name="Freeform 20">
              <a:extLst>
                <a:ext uri="{FF2B5EF4-FFF2-40B4-BE49-F238E27FC236}">
                  <a16:creationId xmlns:a16="http://schemas.microsoft.com/office/drawing/2014/main" id="{604F66DF-AB59-3D40-A98D-3F54D0599961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145" name="Freeform 10">
              <a:extLst>
                <a:ext uri="{FF2B5EF4-FFF2-40B4-BE49-F238E27FC236}">
                  <a16:creationId xmlns:a16="http://schemas.microsoft.com/office/drawing/2014/main" id="{9C69713F-FE9C-3D4B-969F-6F0990A71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3581400"/>
              <a:ext cx="152400" cy="457200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96A024B-DDAD-AA44-B8BA-FE43ECB06B4A}"/>
              </a:ext>
            </a:extLst>
          </p:cNvPr>
          <p:cNvGrpSpPr/>
          <p:nvPr/>
        </p:nvGrpSpPr>
        <p:grpSpPr>
          <a:xfrm>
            <a:off x="7743826" y="2682278"/>
            <a:ext cx="1006211" cy="1182770"/>
            <a:chOff x="806931" y="2947066"/>
            <a:chExt cx="2030618" cy="2386929"/>
          </a:xfrm>
          <a:solidFill>
            <a:schemeClr val="tx1"/>
          </a:solidFill>
        </p:grpSpPr>
        <p:sp>
          <p:nvSpPr>
            <p:cNvPr id="149" name="Freeform 20">
              <a:extLst>
                <a:ext uri="{FF2B5EF4-FFF2-40B4-BE49-F238E27FC236}">
                  <a16:creationId xmlns:a16="http://schemas.microsoft.com/office/drawing/2014/main" id="{003C3CCB-BCE1-EA4C-AE67-0CE28DFDA107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150" name="Freeform 10">
              <a:extLst>
                <a:ext uri="{FF2B5EF4-FFF2-40B4-BE49-F238E27FC236}">
                  <a16:creationId xmlns:a16="http://schemas.microsoft.com/office/drawing/2014/main" id="{B434BCF1-8A5D-1345-A2E7-A841D5C4C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2947066"/>
              <a:ext cx="130088" cy="1091534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</p:grpSp>
      <p:sp>
        <p:nvSpPr>
          <p:cNvPr id="151" name="Title 150">
            <a:extLst>
              <a:ext uri="{FF2B5EF4-FFF2-40B4-BE49-F238E27FC236}">
                <a16:creationId xmlns:a16="http://schemas.microsoft.com/office/drawing/2014/main" id="{D59B6A3A-9DF2-C243-8A6E-0A0E0D0D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08" y="153500"/>
            <a:ext cx="7886700" cy="438335"/>
          </a:xfrm>
          <a:prstGeom prst="rect">
            <a:avLst/>
          </a:prstGeom>
        </p:spPr>
        <p:txBody>
          <a:bodyPr/>
          <a:lstStyle>
            <a:lvl1pPr algn="ctr">
              <a:defRPr sz="33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7" name="Text Placeholder 156">
            <a:extLst>
              <a:ext uri="{FF2B5EF4-FFF2-40B4-BE49-F238E27FC236}">
                <a16:creationId xmlns:a16="http://schemas.microsoft.com/office/drawing/2014/main" id="{D4326B8B-C43B-2643-B5AF-B5C576F322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209042">
            <a:off x="515522" y="989108"/>
            <a:ext cx="907256" cy="3995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58" name="Text Placeholder 156">
            <a:extLst>
              <a:ext uri="{FF2B5EF4-FFF2-40B4-BE49-F238E27FC236}">
                <a16:creationId xmlns:a16="http://schemas.microsoft.com/office/drawing/2014/main" id="{27FD2916-7A7B-9341-A791-FCFCAF2676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5930" y="915697"/>
            <a:ext cx="907256" cy="37714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US" dirty="0" err="1"/>
              <a:t>textstyles</a:t>
            </a:r>
            <a:endParaRPr lang="en-US" dirty="0"/>
          </a:p>
        </p:txBody>
      </p:sp>
      <p:sp>
        <p:nvSpPr>
          <p:cNvPr id="159" name="Text Placeholder 156">
            <a:extLst>
              <a:ext uri="{FF2B5EF4-FFF2-40B4-BE49-F238E27FC236}">
                <a16:creationId xmlns:a16="http://schemas.microsoft.com/office/drawing/2014/main" id="{B148E96D-FFE1-1241-BAF0-E2823D88C9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209042">
            <a:off x="3534400" y="1061146"/>
            <a:ext cx="907256" cy="38214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0" name="Text Placeholder 156">
            <a:extLst>
              <a:ext uri="{FF2B5EF4-FFF2-40B4-BE49-F238E27FC236}">
                <a16:creationId xmlns:a16="http://schemas.microsoft.com/office/drawing/2014/main" id="{1EBC326C-E9ED-EA47-B858-1CA7ADB10D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135" y="876043"/>
            <a:ext cx="907256" cy="39061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1" name="Text Placeholder 156">
            <a:extLst>
              <a:ext uri="{FF2B5EF4-FFF2-40B4-BE49-F238E27FC236}">
                <a16:creationId xmlns:a16="http://schemas.microsoft.com/office/drawing/2014/main" id="{0B148243-A4BE-5142-B766-798D274D9D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396341">
            <a:off x="6529564" y="958801"/>
            <a:ext cx="907256" cy="392345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2" name="Text Placeholder 156">
            <a:extLst>
              <a:ext uri="{FF2B5EF4-FFF2-40B4-BE49-F238E27FC236}">
                <a16:creationId xmlns:a16="http://schemas.microsoft.com/office/drawing/2014/main" id="{1EE9FA20-5EB6-B84E-9015-2219673908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216274">
            <a:off x="8085379" y="1046264"/>
            <a:ext cx="914123" cy="38172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4" name="Text Placeholder 163">
            <a:extLst>
              <a:ext uri="{FF2B5EF4-FFF2-40B4-BE49-F238E27FC236}">
                <a16:creationId xmlns:a16="http://schemas.microsoft.com/office/drawing/2014/main" id="{23206EBD-DB72-9C4A-AFF7-9DEB28A3C2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52573" y="1384345"/>
            <a:ext cx="1022747" cy="153590"/>
          </a:xfrm>
        </p:spPr>
        <p:txBody>
          <a:bodyPr/>
          <a:lstStyle>
            <a:lvl1pPr marL="0" indent="0">
              <a:buNone/>
              <a:defRPr sz="825" b="1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6" name="Text Placeholder 165">
            <a:extLst>
              <a:ext uri="{FF2B5EF4-FFF2-40B4-BE49-F238E27FC236}">
                <a16:creationId xmlns:a16="http://schemas.microsoft.com/office/drawing/2014/main" id="{FD04C326-5175-7440-B65F-AF6464A102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52620" y="1620479"/>
            <a:ext cx="1022747" cy="285750"/>
          </a:xfrm>
        </p:spPr>
        <p:txBody>
          <a:bodyPr/>
          <a:lstStyle>
            <a:lvl1pPr marL="0" indent="0">
              <a:buNone/>
              <a:defRPr sz="75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  <a:lvl2pPr marL="342900" indent="0">
              <a:buNone/>
              <a:defRPr sz="750">
                <a:solidFill>
                  <a:schemeClr val="accent6">
                    <a:lumMod val="50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167" name="Text Placeholder 163">
            <a:extLst>
              <a:ext uri="{FF2B5EF4-FFF2-40B4-BE49-F238E27FC236}">
                <a16:creationId xmlns:a16="http://schemas.microsoft.com/office/drawing/2014/main" id="{98756945-B6AC-5449-87FB-13B2C3EF74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220223">
            <a:off x="180266" y="1446085"/>
            <a:ext cx="1022747" cy="153590"/>
          </a:xfrm>
        </p:spPr>
        <p:txBody>
          <a:bodyPr/>
          <a:lstStyle>
            <a:lvl1pPr marL="0" indent="0">
              <a:buNone/>
              <a:defRPr sz="825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8" name="Text Placeholder 165">
            <a:extLst>
              <a:ext uri="{FF2B5EF4-FFF2-40B4-BE49-F238E27FC236}">
                <a16:creationId xmlns:a16="http://schemas.microsoft.com/office/drawing/2014/main" id="{ACFD4827-06D5-4943-9F30-BDDF92B3E8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20223">
            <a:off x="166277" y="1673561"/>
            <a:ext cx="1022747" cy="285750"/>
          </a:xfrm>
        </p:spPr>
        <p:txBody>
          <a:bodyPr/>
          <a:lstStyle>
            <a:lvl1pPr marL="0" indent="0">
              <a:buNone/>
              <a:defRPr sz="75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342900" indent="0">
              <a:buNone/>
              <a:defRPr sz="750">
                <a:solidFill>
                  <a:schemeClr val="accent6">
                    <a:lumMod val="50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169" name="Text Placeholder 163">
            <a:extLst>
              <a:ext uri="{FF2B5EF4-FFF2-40B4-BE49-F238E27FC236}">
                <a16:creationId xmlns:a16="http://schemas.microsoft.com/office/drawing/2014/main" id="{A5157B3D-A5EB-1E4F-9E74-F159FBF8623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198017">
            <a:off x="3233008" y="1463892"/>
            <a:ext cx="1022747" cy="153590"/>
          </a:xfrm>
        </p:spPr>
        <p:txBody>
          <a:bodyPr/>
          <a:lstStyle>
            <a:lvl1pPr marL="0" indent="0">
              <a:buNone/>
              <a:defRPr sz="825" b="1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70" name="Text Placeholder 165">
            <a:extLst>
              <a:ext uri="{FF2B5EF4-FFF2-40B4-BE49-F238E27FC236}">
                <a16:creationId xmlns:a16="http://schemas.microsoft.com/office/drawing/2014/main" id="{09FE1176-D131-0F41-851B-EAB91EFC0B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 rot="198017">
            <a:off x="3233056" y="1700026"/>
            <a:ext cx="1022747" cy="285750"/>
          </a:xfrm>
        </p:spPr>
        <p:txBody>
          <a:bodyPr/>
          <a:lstStyle>
            <a:lvl1pPr marL="0" indent="0">
              <a:buNone/>
              <a:defRPr sz="75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342900" indent="0">
              <a:buNone/>
              <a:defRPr sz="750">
                <a:solidFill>
                  <a:schemeClr val="accent3">
                    <a:lumMod val="50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171" name="Text Placeholder 163">
            <a:extLst>
              <a:ext uri="{FF2B5EF4-FFF2-40B4-BE49-F238E27FC236}">
                <a16:creationId xmlns:a16="http://schemas.microsoft.com/office/drawing/2014/main" id="{39A59BEA-E94D-A048-B412-8F898903BF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37422" y="1325896"/>
            <a:ext cx="1022747" cy="153590"/>
          </a:xfrm>
        </p:spPr>
        <p:txBody>
          <a:bodyPr/>
          <a:lstStyle>
            <a:lvl1pPr marL="0" indent="0">
              <a:buNone/>
              <a:defRPr sz="825" b="1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72" name="Text Placeholder 165">
            <a:extLst>
              <a:ext uri="{FF2B5EF4-FFF2-40B4-BE49-F238E27FC236}">
                <a16:creationId xmlns:a16="http://schemas.microsoft.com/office/drawing/2014/main" id="{951F29D8-1A8E-BF4F-9B3A-03CAD577B1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37469" y="1562030"/>
            <a:ext cx="1022747" cy="285750"/>
          </a:xfrm>
        </p:spPr>
        <p:txBody>
          <a:bodyPr/>
          <a:lstStyle>
            <a:lvl1pPr marL="0" indent="0">
              <a:buNone/>
              <a:defRPr sz="75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342900" indent="0">
              <a:buNone/>
              <a:defRPr sz="750">
                <a:solidFill>
                  <a:schemeClr val="accent4">
                    <a:lumMod val="50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173" name="Text Placeholder 163">
            <a:extLst>
              <a:ext uri="{FF2B5EF4-FFF2-40B4-BE49-F238E27FC236}">
                <a16:creationId xmlns:a16="http://schemas.microsoft.com/office/drawing/2014/main" id="{0EE4A269-12B7-6B41-B25E-D6ED50705BF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 rot="21268253">
            <a:off x="6295916" y="1393707"/>
            <a:ext cx="1022747" cy="153590"/>
          </a:xfrm>
        </p:spPr>
        <p:txBody>
          <a:bodyPr/>
          <a:lstStyle>
            <a:lvl1pPr marL="0" indent="0">
              <a:buNone/>
              <a:defRPr sz="825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74" name="Text Placeholder 165">
            <a:extLst>
              <a:ext uri="{FF2B5EF4-FFF2-40B4-BE49-F238E27FC236}">
                <a16:creationId xmlns:a16="http://schemas.microsoft.com/office/drawing/2014/main" id="{386CD509-8DF8-BB44-8EB5-F0D191621FD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 rot="21268253">
            <a:off x="6295963" y="1629842"/>
            <a:ext cx="1022747" cy="285750"/>
          </a:xfrm>
        </p:spPr>
        <p:txBody>
          <a:bodyPr/>
          <a:lstStyle>
            <a:lvl1pPr marL="0" indent="0">
              <a:buNone/>
              <a:defRPr sz="75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  <a:lvl2pPr marL="342900" indent="0">
              <a:buNone/>
              <a:defRPr sz="750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175" name="Text Placeholder 163">
            <a:extLst>
              <a:ext uri="{FF2B5EF4-FFF2-40B4-BE49-F238E27FC236}">
                <a16:creationId xmlns:a16="http://schemas.microsoft.com/office/drawing/2014/main" id="{9EA81B8C-8F26-0741-84EC-7BE57B284F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 rot="206837">
            <a:off x="7832943" y="1473214"/>
            <a:ext cx="1022747" cy="153590"/>
          </a:xfrm>
        </p:spPr>
        <p:txBody>
          <a:bodyPr/>
          <a:lstStyle>
            <a:lvl1pPr marL="0" indent="0">
              <a:buNone/>
              <a:defRPr sz="825"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76" name="Text Placeholder 165">
            <a:extLst>
              <a:ext uri="{FF2B5EF4-FFF2-40B4-BE49-F238E27FC236}">
                <a16:creationId xmlns:a16="http://schemas.microsoft.com/office/drawing/2014/main" id="{5E1DA54F-8928-6345-98AF-95B7EF4D252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 rot="206837">
            <a:off x="7832990" y="1709348"/>
            <a:ext cx="1022747" cy="285750"/>
          </a:xfrm>
        </p:spPr>
        <p:txBody>
          <a:bodyPr/>
          <a:lstStyle>
            <a:lvl1pPr marL="0" indent="0">
              <a:buNone/>
              <a:defRPr sz="75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 marL="342900" indent="0">
              <a:buNone/>
              <a:defRPr sz="75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178" name="Text Placeholder 177">
            <a:extLst>
              <a:ext uri="{FF2B5EF4-FFF2-40B4-BE49-F238E27FC236}">
                <a16:creationId xmlns:a16="http://schemas.microsoft.com/office/drawing/2014/main" id="{99D69149-B78B-9746-930A-F3D7B5C2E2B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81464" y="2332313"/>
            <a:ext cx="808435" cy="294084"/>
          </a:xfrm>
        </p:spPr>
        <p:txBody>
          <a:bodyPr/>
          <a:lstStyle>
            <a:lvl1pPr marL="0" indent="0" algn="ctr"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79" name="Text Placeholder 177">
            <a:extLst>
              <a:ext uri="{FF2B5EF4-FFF2-40B4-BE49-F238E27FC236}">
                <a16:creationId xmlns:a16="http://schemas.microsoft.com/office/drawing/2014/main" id="{00E52E5D-7D24-B641-8B73-D21C8F3C4E2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963242" y="2365415"/>
            <a:ext cx="808435" cy="294084"/>
          </a:xfrm>
        </p:spPr>
        <p:txBody>
          <a:bodyPr/>
          <a:lstStyle>
            <a:lvl1pPr marL="0" indent="0" algn="ctr"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80" name="Text Placeholder 177">
            <a:extLst>
              <a:ext uri="{FF2B5EF4-FFF2-40B4-BE49-F238E27FC236}">
                <a16:creationId xmlns:a16="http://schemas.microsoft.com/office/drawing/2014/main" id="{274322E5-3112-B742-A8AD-0DE860D709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142844" y="2347701"/>
            <a:ext cx="808435" cy="294084"/>
          </a:xfrm>
        </p:spPr>
        <p:txBody>
          <a:bodyPr/>
          <a:lstStyle>
            <a:lvl1pPr marL="0" indent="0" algn="ctr"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81" name="Text Placeholder 177">
            <a:extLst>
              <a:ext uri="{FF2B5EF4-FFF2-40B4-BE49-F238E27FC236}">
                <a16:creationId xmlns:a16="http://schemas.microsoft.com/office/drawing/2014/main" id="{AF61CAC1-3916-AA43-B14B-B2E438AF1C9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15251" y="2347701"/>
            <a:ext cx="808435" cy="294084"/>
          </a:xfrm>
        </p:spPr>
        <p:txBody>
          <a:bodyPr/>
          <a:lstStyle>
            <a:lvl1pPr marL="0" indent="0" algn="ctr"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82" name="Text Placeholder 177">
            <a:extLst>
              <a:ext uri="{FF2B5EF4-FFF2-40B4-BE49-F238E27FC236}">
                <a16:creationId xmlns:a16="http://schemas.microsoft.com/office/drawing/2014/main" id="{4D233A18-6228-5A45-B4AE-4E05A906A00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56048" y="2327529"/>
            <a:ext cx="808435" cy="294084"/>
          </a:xfrm>
        </p:spPr>
        <p:txBody>
          <a:bodyPr/>
          <a:lstStyle>
            <a:lvl1pPr marL="0" indent="0" algn="ctr"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83" name="Text Placeholder 177">
            <a:extLst>
              <a:ext uri="{FF2B5EF4-FFF2-40B4-BE49-F238E27FC236}">
                <a16:creationId xmlns:a16="http://schemas.microsoft.com/office/drawing/2014/main" id="{04EBD645-1E85-0B4E-AC18-3C2A0B131D2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711740" y="2327529"/>
            <a:ext cx="808435" cy="294084"/>
          </a:xfrm>
        </p:spPr>
        <p:txBody>
          <a:bodyPr/>
          <a:lstStyle>
            <a:lvl1pPr marL="0" indent="0" algn="ctr"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84" name="Text Placeholder 177">
            <a:extLst>
              <a:ext uri="{FF2B5EF4-FFF2-40B4-BE49-F238E27FC236}">
                <a16:creationId xmlns:a16="http://schemas.microsoft.com/office/drawing/2014/main" id="{1A0C587D-DC8A-3B4B-B6EA-852BB743A7D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906940" y="2327529"/>
            <a:ext cx="808435" cy="294084"/>
          </a:xfrm>
        </p:spPr>
        <p:txBody>
          <a:bodyPr/>
          <a:lstStyle>
            <a:lvl1pPr marL="0" indent="0" algn="ctr"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88" name="Text Placeholder 187">
            <a:extLst>
              <a:ext uri="{FF2B5EF4-FFF2-40B4-BE49-F238E27FC236}">
                <a16:creationId xmlns:a16="http://schemas.microsoft.com/office/drawing/2014/main" id="{1595EE0C-4675-8F4E-8CCE-BA70CF2E730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94166" y="3529052"/>
            <a:ext cx="789302" cy="342900"/>
          </a:xfrm>
        </p:spPr>
        <p:txBody>
          <a:bodyPr/>
          <a:lstStyle>
            <a:lvl1pPr marL="0" indent="0" algn="ctr">
              <a:buNone/>
              <a:defRPr sz="1500" b="1">
                <a:latin typeface="+mj-lt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89" name="Text Placeholder 187">
            <a:extLst>
              <a:ext uri="{FF2B5EF4-FFF2-40B4-BE49-F238E27FC236}">
                <a16:creationId xmlns:a16="http://schemas.microsoft.com/office/drawing/2014/main" id="{B54D30C5-EC3C-6348-9D6C-A79CE800C37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23084" y="3893052"/>
            <a:ext cx="789302" cy="342900"/>
          </a:xfrm>
        </p:spPr>
        <p:txBody>
          <a:bodyPr/>
          <a:lstStyle>
            <a:lvl1pPr marL="0" indent="0" algn="ctr">
              <a:buNone/>
              <a:defRPr sz="1500" b="1">
                <a:latin typeface="+mj-lt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0" name="Text Placeholder 187">
            <a:extLst>
              <a:ext uri="{FF2B5EF4-FFF2-40B4-BE49-F238E27FC236}">
                <a16:creationId xmlns:a16="http://schemas.microsoft.com/office/drawing/2014/main" id="{C18C9790-605B-884A-9B4B-41BCAEE256A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334898" y="3549053"/>
            <a:ext cx="789302" cy="342900"/>
          </a:xfrm>
        </p:spPr>
        <p:txBody>
          <a:bodyPr/>
          <a:lstStyle>
            <a:lvl1pPr marL="0" indent="0" algn="ctr">
              <a:buNone/>
              <a:defRPr sz="1500" b="1">
                <a:latin typeface="+mj-lt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1" name="Text Placeholder 187">
            <a:extLst>
              <a:ext uri="{FF2B5EF4-FFF2-40B4-BE49-F238E27FC236}">
                <a16:creationId xmlns:a16="http://schemas.microsoft.com/office/drawing/2014/main" id="{196D4A52-2E41-764E-B487-8B5425BF28C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531367" y="3948767"/>
            <a:ext cx="789302" cy="342900"/>
          </a:xfrm>
        </p:spPr>
        <p:txBody>
          <a:bodyPr/>
          <a:lstStyle>
            <a:lvl1pPr marL="0" indent="0" algn="ctr">
              <a:buNone/>
              <a:defRPr sz="1500" b="1">
                <a:latin typeface="+mj-lt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2" name="Text Placeholder 187">
            <a:extLst>
              <a:ext uri="{FF2B5EF4-FFF2-40B4-BE49-F238E27FC236}">
                <a16:creationId xmlns:a16="http://schemas.microsoft.com/office/drawing/2014/main" id="{672E2FA8-8150-204C-B1AA-38AEC3A104F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572931" y="3590686"/>
            <a:ext cx="789302" cy="342900"/>
          </a:xfrm>
        </p:spPr>
        <p:txBody>
          <a:bodyPr/>
          <a:lstStyle>
            <a:lvl1pPr marL="0" indent="0" algn="ctr">
              <a:buNone/>
              <a:defRPr sz="1500" b="1">
                <a:latin typeface="+mj-lt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3" name="Text Placeholder 187">
            <a:extLst>
              <a:ext uri="{FF2B5EF4-FFF2-40B4-BE49-F238E27FC236}">
                <a16:creationId xmlns:a16="http://schemas.microsoft.com/office/drawing/2014/main" id="{73051B4D-9760-5F47-8669-87AD40F74C0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565613" y="3938828"/>
            <a:ext cx="789302" cy="342900"/>
          </a:xfrm>
        </p:spPr>
        <p:txBody>
          <a:bodyPr/>
          <a:lstStyle>
            <a:lvl1pPr marL="0" indent="0" algn="ctr">
              <a:buNone/>
              <a:defRPr sz="1500" b="1">
                <a:latin typeface="+mj-lt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4" name="Text Placeholder 187">
            <a:extLst>
              <a:ext uri="{FF2B5EF4-FFF2-40B4-BE49-F238E27FC236}">
                <a16:creationId xmlns:a16="http://schemas.microsoft.com/office/drawing/2014/main" id="{3B5F5A4C-582F-B84D-9362-CE977E02E66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840003" y="3549165"/>
            <a:ext cx="789302" cy="342900"/>
          </a:xfrm>
        </p:spPr>
        <p:txBody>
          <a:bodyPr/>
          <a:lstStyle>
            <a:lvl1pPr marL="0" indent="0" algn="ctr">
              <a:buNone/>
              <a:defRPr sz="1500" b="1">
                <a:latin typeface="+mj-lt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5" name="Text Placeholder 187">
            <a:extLst>
              <a:ext uri="{FF2B5EF4-FFF2-40B4-BE49-F238E27FC236}">
                <a16:creationId xmlns:a16="http://schemas.microsoft.com/office/drawing/2014/main" id="{0391D037-768F-7C41-9193-3E5EC1C1FA8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906940" y="3881678"/>
            <a:ext cx="789302" cy="342900"/>
          </a:xfrm>
        </p:spPr>
        <p:txBody>
          <a:bodyPr/>
          <a:lstStyle>
            <a:lvl1pPr marL="0" indent="0" algn="ctr">
              <a:buNone/>
              <a:defRPr sz="1500" b="1">
                <a:latin typeface="+mj-lt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7" name="Text Placeholder 196">
            <a:extLst>
              <a:ext uri="{FF2B5EF4-FFF2-40B4-BE49-F238E27FC236}">
                <a16:creationId xmlns:a16="http://schemas.microsoft.com/office/drawing/2014/main" id="{F53EC25E-B700-5044-83F5-B1E3A566574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00255" y="3928479"/>
            <a:ext cx="954791" cy="262123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9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>
              <a:lnSpc>
                <a:spcPct val="90000"/>
              </a:lnSpc>
              <a:spcBef>
                <a:spcPts val="75"/>
              </a:spcBef>
            </a:pPr>
            <a:r>
              <a:rPr lang="es-ES" smtClean="0"/>
              <a:t>Editar el estilo de texto del patrón</a:t>
            </a:r>
          </a:p>
        </p:txBody>
      </p:sp>
      <p:sp>
        <p:nvSpPr>
          <p:cNvPr id="198" name="Text Placeholder 196">
            <a:extLst>
              <a:ext uri="{FF2B5EF4-FFF2-40B4-BE49-F238E27FC236}">
                <a16:creationId xmlns:a16="http://schemas.microsoft.com/office/drawing/2014/main" id="{A6F63A17-65A7-FB46-B349-B45E358E80C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240340" y="4291668"/>
            <a:ext cx="954791" cy="262123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9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>
              <a:lnSpc>
                <a:spcPct val="90000"/>
              </a:lnSpc>
              <a:spcBef>
                <a:spcPts val="75"/>
              </a:spcBef>
            </a:pPr>
            <a:r>
              <a:rPr lang="es-ES" smtClean="0"/>
              <a:t>Editar el estilo de texto del patrón</a:t>
            </a:r>
          </a:p>
        </p:txBody>
      </p:sp>
      <p:sp>
        <p:nvSpPr>
          <p:cNvPr id="199" name="Text Placeholder 196">
            <a:extLst>
              <a:ext uri="{FF2B5EF4-FFF2-40B4-BE49-F238E27FC236}">
                <a16:creationId xmlns:a16="http://schemas.microsoft.com/office/drawing/2014/main" id="{789FF4F7-C191-8E4A-8CAD-AD38AB565CE5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263947" y="3973243"/>
            <a:ext cx="954791" cy="262123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9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>
              <a:lnSpc>
                <a:spcPct val="90000"/>
              </a:lnSpc>
              <a:spcBef>
                <a:spcPts val="75"/>
              </a:spcBef>
            </a:pPr>
            <a:r>
              <a:rPr lang="es-ES" smtClean="0"/>
              <a:t>Editar el estilo de texto del patrón</a:t>
            </a:r>
          </a:p>
        </p:txBody>
      </p:sp>
      <p:sp>
        <p:nvSpPr>
          <p:cNvPr id="200" name="Text Placeholder 196">
            <a:extLst>
              <a:ext uri="{FF2B5EF4-FFF2-40B4-BE49-F238E27FC236}">
                <a16:creationId xmlns:a16="http://schemas.microsoft.com/office/drawing/2014/main" id="{755C929D-F906-9D47-9634-16AE4F88C3A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473883" y="4336346"/>
            <a:ext cx="954791" cy="262123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9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>
              <a:lnSpc>
                <a:spcPct val="90000"/>
              </a:lnSpc>
              <a:spcBef>
                <a:spcPts val="75"/>
              </a:spcBef>
            </a:pPr>
            <a:r>
              <a:rPr lang="es-ES" smtClean="0"/>
              <a:t>Editar el estilo de texto del patrón</a:t>
            </a:r>
          </a:p>
        </p:txBody>
      </p:sp>
      <p:sp>
        <p:nvSpPr>
          <p:cNvPr id="201" name="Text Placeholder 196">
            <a:extLst>
              <a:ext uri="{FF2B5EF4-FFF2-40B4-BE49-F238E27FC236}">
                <a16:creationId xmlns:a16="http://schemas.microsoft.com/office/drawing/2014/main" id="{B5AB911E-87F7-1A45-A722-51A7697AFB9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486848" y="3983458"/>
            <a:ext cx="954791" cy="262123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9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>
              <a:lnSpc>
                <a:spcPct val="90000"/>
              </a:lnSpc>
              <a:spcBef>
                <a:spcPts val="75"/>
              </a:spcBef>
            </a:pPr>
            <a:r>
              <a:rPr lang="es-ES" smtClean="0"/>
              <a:t>Editar el estilo de texto del patrón</a:t>
            </a:r>
          </a:p>
        </p:txBody>
      </p:sp>
      <p:sp>
        <p:nvSpPr>
          <p:cNvPr id="202" name="Text Placeholder 196">
            <a:extLst>
              <a:ext uri="{FF2B5EF4-FFF2-40B4-BE49-F238E27FC236}">
                <a16:creationId xmlns:a16="http://schemas.microsoft.com/office/drawing/2014/main" id="{C1D9237A-AA77-4644-B99A-1CC8F83AF95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482869" y="4336345"/>
            <a:ext cx="954791" cy="262123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9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>
              <a:lnSpc>
                <a:spcPct val="90000"/>
              </a:lnSpc>
              <a:spcBef>
                <a:spcPts val="75"/>
              </a:spcBef>
            </a:pPr>
            <a:r>
              <a:rPr lang="es-ES" smtClean="0"/>
              <a:t>Editar el estilo de texto del patrón</a:t>
            </a:r>
          </a:p>
        </p:txBody>
      </p:sp>
      <p:sp>
        <p:nvSpPr>
          <p:cNvPr id="203" name="Text Placeholder 196">
            <a:extLst>
              <a:ext uri="{FF2B5EF4-FFF2-40B4-BE49-F238E27FC236}">
                <a16:creationId xmlns:a16="http://schemas.microsoft.com/office/drawing/2014/main" id="{57DBF5DC-F151-9649-A43C-AD04058AB5C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778235" y="3946731"/>
            <a:ext cx="954791" cy="262123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9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>
              <a:lnSpc>
                <a:spcPct val="90000"/>
              </a:lnSpc>
              <a:spcBef>
                <a:spcPts val="75"/>
              </a:spcBef>
            </a:pPr>
            <a:r>
              <a:rPr lang="es-ES" smtClean="0"/>
              <a:t>Editar el estilo de texto del patrón</a:t>
            </a:r>
          </a:p>
        </p:txBody>
      </p:sp>
      <p:sp>
        <p:nvSpPr>
          <p:cNvPr id="204" name="Text Placeholder 196">
            <a:extLst>
              <a:ext uri="{FF2B5EF4-FFF2-40B4-BE49-F238E27FC236}">
                <a16:creationId xmlns:a16="http://schemas.microsoft.com/office/drawing/2014/main" id="{94834824-43C5-EC48-8FDD-22A258F8114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823247" y="4301219"/>
            <a:ext cx="954791" cy="262123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9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>
              <a:lnSpc>
                <a:spcPct val="90000"/>
              </a:lnSpc>
              <a:spcBef>
                <a:spcPts val="75"/>
              </a:spcBef>
            </a:pPr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70129700"/>
      </p:ext>
    </p:extLst>
  </p:cSld>
  <p:clrMapOvr>
    <a:masterClrMapping/>
  </p:clrMapOvr>
  <p:transition advClick="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C0CAFC"/>
              </a:buClr>
              <a:buSzPts val="2200"/>
              <a:buFont typeface="Raleway"/>
              <a:buChar char="▫"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DECE5"/>
              </a:buClr>
              <a:buSzPts val="2200"/>
              <a:buFont typeface="Raleway"/>
              <a:buChar char="◦"/>
              <a:defRPr sz="22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●"/>
              <a:defRPr sz="22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○"/>
              <a:defRPr sz="22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●"/>
              <a:defRPr sz="2200"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○"/>
              <a:defRPr sz="2200"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9" r:id="rId8"/>
  </p:sldLayoutIdLst>
  <p:transition advClick="0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spe-el.espe.edu.ec/wp-content/uploads/2018/10/LOGO-ESPE_5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813" y="678032"/>
            <a:ext cx="4418032" cy="121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128538" y="1955361"/>
            <a:ext cx="6858000" cy="648030"/>
          </a:xfrm>
        </p:spPr>
        <p:txBody>
          <a:bodyPr>
            <a:normAutofit/>
          </a:bodyPr>
          <a:lstStyle/>
          <a:p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MAESTRÍA EN PLANIFICACIÓN Y DIRECCIÓN ESTRATÉGICA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28538" y="2654542"/>
            <a:ext cx="6858000" cy="7853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C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DISEÑO DE ESTRATEGIAS DE RESPONSABILIDAD SOCIAL BASADAS EN LA ISO 26000 PARA LA EMPRESA ELÉCTRICA PROVINCIAL COTOPAXI ELEPCO S.A.</a:t>
            </a: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158170" y="3440803"/>
            <a:ext cx="2797487" cy="64803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Autora: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 Tovar Molina, Ibeth Guillermina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158169" y="3956368"/>
            <a:ext cx="2797487" cy="64803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Director: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 Caicedo Atiaga, Francisco Marcelo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10</a:t>
            </a:fld>
            <a:endParaRPr lang="es-EC" dirty="0"/>
          </a:p>
        </p:txBody>
      </p:sp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2685143" y="4059010"/>
            <a:ext cx="5832475" cy="454933"/>
          </a:xfrm>
        </p:spPr>
        <p:txBody>
          <a:bodyPr/>
          <a:lstStyle/>
          <a:p>
            <a:r>
              <a:rPr lang="es-EC" sz="2000" dirty="0" smtClean="0"/>
              <a:t>Autodiagnóstico de la ELEPCO S.A. </a:t>
            </a:r>
            <a:endParaRPr lang="es-EC" sz="2000" dirty="0"/>
          </a:p>
        </p:txBody>
      </p:sp>
      <p:sp>
        <p:nvSpPr>
          <p:cNvPr id="8" name="Marcador de texto 5"/>
          <p:cNvSpPr txBox="1">
            <a:spLocks/>
          </p:cNvSpPr>
          <p:nvPr/>
        </p:nvSpPr>
        <p:spPr>
          <a:xfrm>
            <a:off x="3174261" y="561257"/>
            <a:ext cx="2889527" cy="1045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CAFC"/>
              </a:buClr>
              <a:buSzPts val="2200"/>
              <a:buFont typeface="Raleway"/>
              <a:buChar char="▫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ECE5"/>
              </a:buClr>
              <a:buSzPts val="2200"/>
              <a:buFont typeface="Raleway"/>
              <a:buChar char="◦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■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●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○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■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●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○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■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39700" indent="0" algn="ctr">
              <a:buNone/>
            </a:pPr>
            <a:r>
              <a:rPr lang="es-EC" sz="1100" dirty="0" smtClean="0"/>
              <a:t>“Metodología </a:t>
            </a:r>
            <a:r>
              <a:rPr lang="es-EC" sz="1100" dirty="0"/>
              <a:t>para la implementación de acciones de RSE en empresas del sector energético con equidad de género”, Indicadores de RSE adaptados al Sector Energía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752055"/>
              </p:ext>
            </p:extLst>
          </p:nvPr>
        </p:nvGraphicFramePr>
        <p:xfrm>
          <a:off x="1133792" y="1824863"/>
          <a:ext cx="6989127" cy="2046805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552663">
                  <a:extLst>
                    <a:ext uri="{9D8B030D-6E8A-4147-A177-3AD203B41FA5}">
                      <a16:colId xmlns:a16="http://schemas.microsoft.com/office/drawing/2014/main" val="1845738004"/>
                    </a:ext>
                  </a:extLst>
                </a:gridCol>
                <a:gridCol w="673965">
                  <a:extLst>
                    <a:ext uri="{9D8B030D-6E8A-4147-A177-3AD203B41FA5}">
                      <a16:colId xmlns:a16="http://schemas.microsoft.com/office/drawing/2014/main" val="27352836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01577340"/>
                    </a:ext>
                  </a:extLst>
                </a:gridCol>
                <a:gridCol w="998220">
                  <a:extLst>
                    <a:ext uri="{9D8B030D-6E8A-4147-A177-3AD203B41FA5}">
                      <a16:colId xmlns:a16="http://schemas.microsoft.com/office/drawing/2014/main" val="1263099086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1822332094"/>
                    </a:ext>
                  </a:extLst>
                </a:gridCol>
                <a:gridCol w="929640">
                  <a:extLst>
                    <a:ext uri="{9D8B030D-6E8A-4147-A177-3AD203B41FA5}">
                      <a16:colId xmlns:a16="http://schemas.microsoft.com/office/drawing/2014/main" val="2857995935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139743457"/>
                    </a:ext>
                  </a:extLst>
                </a:gridCol>
                <a:gridCol w="1005839">
                  <a:extLst>
                    <a:ext uri="{9D8B030D-6E8A-4147-A177-3AD203B41FA5}">
                      <a16:colId xmlns:a16="http://schemas.microsoft.com/office/drawing/2014/main" val="2538990050"/>
                    </a:ext>
                  </a:extLst>
                </a:gridCol>
              </a:tblGrid>
              <a:tr h="220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División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Raleway" panose="020B0604020202020204" charset="0"/>
                        </a:rPr>
                        <a:t>Preguntas</a:t>
                      </a:r>
                      <a:endParaRPr lang="es-EC" sz="900" dirty="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SI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PONDERACIÓN 1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EN PROCESO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PONDERACIÓN 2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Raleway" panose="020B0604020202020204" charset="0"/>
                        </a:rPr>
                        <a:t>NO</a:t>
                      </a:r>
                      <a:endParaRPr lang="es-EC" sz="900" dirty="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Raleway" panose="020B0604020202020204" charset="0"/>
                        </a:rPr>
                        <a:t>PONDERACIÓN 3</a:t>
                      </a:r>
                      <a:endParaRPr lang="es-EC" sz="900" dirty="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extLst>
                  <a:ext uri="{0D108BD9-81ED-4DB2-BD59-A6C34878D82A}">
                    <a16:rowId xmlns:a16="http://schemas.microsoft.com/office/drawing/2014/main" val="2885210878"/>
                  </a:ext>
                </a:extLst>
              </a:tr>
              <a:tr h="2632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Valores, Transparencia y Gobierno (Planificación Estratégica)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Raleway" panose="020B0604020202020204" charset="0"/>
                        </a:rPr>
                        <a:t>25</a:t>
                      </a:r>
                      <a:endParaRPr lang="es-EC" sz="900" dirty="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20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80%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Raleway" panose="020B0604020202020204" charset="0"/>
                        </a:rPr>
                        <a:t>2</a:t>
                      </a:r>
                      <a:endParaRPr lang="es-EC" sz="900" dirty="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8%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Raleway" panose="020B0604020202020204" charset="0"/>
                        </a:rPr>
                        <a:t>3</a:t>
                      </a:r>
                      <a:endParaRPr lang="es-EC" sz="900" dirty="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Raleway" panose="020B0604020202020204" charset="0"/>
                        </a:rPr>
                        <a:t>12%</a:t>
                      </a:r>
                      <a:endParaRPr lang="es-EC" sz="900" dirty="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extLst>
                  <a:ext uri="{0D108BD9-81ED-4DB2-BD59-A6C34878D82A}">
                    <a16:rowId xmlns:a16="http://schemas.microsoft.com/office/drawing/2014/main" val="415569313"/>
                  </a:ext>
                </a:extLst>
              </a:tr>
              <a:tr h="110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Público interno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18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11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61%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0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0%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7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39%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extLst>
                  <a:ext uri="{0D108BD9-81ED-4DB2-BD59-A6C34878D82A}">
                    <a16:rowId xmlns:a16="http://schemas.microsoft.com/office/drawing/2014/main" val="3716838077"/>
                  </a:ext>
                </a:extLst>
              </a:tr>
              <a:tr h="110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Medio ambiente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6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4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67%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0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0%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2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33%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extLst>
                  <a:ext uri="{0D108BD9-81ED-4DB2-BD59-A6C34878D82A}">
                    <a16:rowId xmlns:a16="http://schemas.microsoft.com/office/drawing/2014/main" val="72899471"/>
                  </a:ext>
                </a:extLst>
              </a:tr>
              <a:tr h="110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Proveedores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5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3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60%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0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0%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2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40%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extLst>
                  <a:ext uri="{0D108BD9-81ED-4DB2-BD59-A6C34878D82A}">
                    <a16:rowId xmlns:a16="http://schemas.microsoft.com/office/drawing/2014/main" val="1001395696"/>
                  </a:ext>
                </a:extLst>
              </a:tr>
              <a:tr h="1756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Mercado y clientes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11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6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55%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1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9%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4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36%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extLst>
                  <a:ext uri="{0D108BD9-81ED-4DB2-BD59-A6C34878D82A}">
                    <a16:rowId xmlns:a16="http://schemas.microsoft.com/office/drawing/2014/main" val="860571543"/>
                  </a:ext>
                </a:extLst>
              </a:tr>
              <a:tr h="110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Comunidad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6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3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50%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1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17%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2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33%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extLst>
                  <a:ext uri="{0D108BD9-81ED-4DB2-BD59-A6C34878D82A}">
                    <a16:rowId xmlns:a16="http://schemas.microsoft.com/office/drawing/2014/main" val="1247203511"/>
                  </a:ext>
                </a:extLst>
              </a:tr>
              <a:tr h="1830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Gobierno y sociedad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8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4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50%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0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0%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4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50%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extLst>
                  <a:ext uri="{0D108BD9-81ED-4DB2-BD59-A6C34878D82A}">
                    <a16:rowId xmlns:a16="http://schemas.microsoft.com/office/drawing/2014/main" val="3217969915"/>
                  </a:ext>
                </a:extLst>
              </a:tr>
              <a:tr h="110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Raleway" panose="020B0604020202020204" charset="0"/>
                        </a:rPr>
                        <a:t>TOTALES</a:t>
                      </a:r>
                      <a:endParaRPr lang="es-EC" sz="900" dirty="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79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51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Raleway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4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Raleway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Raleway" panose="020B0604020202020204" charset="0"/>
                        </a:rPr>
                        <a:t>24</a:t>
                      </a:r>
                      <a:endParaRPr lang="es-EC" sz="90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Raleway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extLst>
                  <a:ext uri="{0D108BD9-81ED-4DB2-BD59-A6C34878D82A}">
                    <a16:rowId xmlns:a16="http://schemas.microsoft.com/office/drawing/2014/main" val="1354798520"/>
                  </a:ext>
                </a:extLst>
              </a:tr>
              <a:tr h="2206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Raleway" panose="020B0604020202020204" charset="0"/>
                        </a:rPr>
                        <a:t>PONDERACIÓN TOTAL</a:t>
                      </a:r>
                      <a:endParaRPr lang="es-EC" sz="900" dirty="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Raleway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  <a:latin typeface="Raleway" panose="020B0604020202020204" charset="0"/>
                        </a:rPr>
                        <a:t>65%</a:t>
                      </a:r>
                      <a:endParaRPr lang="es-EC" sz="900" b="1" dirty="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  <a:latin typeface="Raleway" panose="020B0604020202020204" charset="0"/>
                        </a:rPr>
                        <a:t>5%</a:t>
                      </a:r>
                      <a:endParaRPr lang="es-EC" sz="900" b="1" dirty="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  <a:latin typeface="Raleway" panose="020B0604020202020204" charset="0"/>
                        </a:rPr>
                        <a:t>30%</a:t>
                      </a:r>
                      <a:endParaRPr lang="es-EC" sz="900" b="1" dirty="0">
                        <a:effectLst/>
                        <a:latin typeface="Ralew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2" marR="4640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972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177489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600" b="1" dirty="0" smtClean="0"/>
              <a:t>Análisis de la Responsabilidad Social en la ELEPCO S.A.</a:t>
            </a:r>
            <a:endParaRPr lang="es-EC" sz="1600" b="1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11</a:t>
            </a:fld>
            <a:endParaRPr lang="es-EC" dirty="0"/>
          </a:p>
        </p:txBody>
      </p:sp>
      <p:sp>
        <p:nvSpPr>
          <p:cNvPr id="4" name="Marcador de texto 5"/>
          <p:cNvSpPr txBox="1">
            <a:spLocks/>
          </p:cNvSpPr>
          <p:nvPr/>
        </p:nvSpPr>
        <p:spPr>
          <a:xfrm>
            <a:off x="716644" y="499955"/>
            <a:ext cx="2889527" cy="78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CAFC"/>
              </a:buClr>
              <a:buSzPts val="2200"/>
              <a:buFont typeface="Raleway"/>
              <a:buChar char="▫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ECE5"/>
              </a:buClr>
              <a:buSzPts val="2200"/>
              <a:buFont typeface="Raleway"/>
              <a:buChar char="◦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■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●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○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■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●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○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■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39700" indent="0" algn="ctr">
              <a:buNone/>
            </a:pPr>
            <a:r>
              <a:rPr lang="es-EC" sz="1100" dirty="0"/>
              <a:t> “Indicadores </a:t>
            </a:r>
            <a:r>
              <a:rPr lang="es-EC" sz="1100" dirty="0" smtClean="0"/>
              <a:t>ETHOS </a:t>
            </a:r>
            <a:r>
              <a:rPr lang="es-EC" sz="1100" dirty="0"/>
              <a:t>– IARSE para Negocios Sustentables y Responsables”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9299" t="20478" r="21579" b="8254"/>
          <a:stretch/>
        </p:blipFill>
        <p:spPr>
          <a:xfrm>
            <a:off x="4236286" y="553581"/>
            <a:ext cx="3488070" cy="3574099"/>
          </a:xfrm>
          <a:prstGeom prst="rect">
            <a:avLst/>
          </a:prstGeom>
        </p:spPr>
      </p:pic>
      <p:sp>
        <p:nvSpPr>
          <p:cNvPr id="7" name="Marcador de texto 5"/>
          <p:cNvSpPr txBox="1">
            <a:spLocks/>
          </p:cNvSpPr>
          <p:nvPr/>
        </p:nvSpPr>
        <p:spPr>
          <a:xfrm>
            <a:off x="728519" y="1479203"/>
            <a:ext cx="2889527" cy="78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CAFC"/>
              </a:buClr>
              <a:buSzPts val="2200"/>
              <a:buFont typeface="Raleway"/>
              <a:buChar char="▫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ECE5"/>
              </a:buClr>
              <a:buSzPts val="2200"/>
              <a:buFont typeface="Raleway"/>
              <a:buChar char="◦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■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●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○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■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●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○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■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39700" indent="0" algn="ctr">
              <a:buNone/>
            </a:pPr>
            <a:r>
              <a:rPr lang="es-EC" sz="1100" dirty="0" smtClean="0"/>
              <a:t>Concordancia con las 7 materias fundamentales de la ISO </a:t>
            </a:r>
            <a:r>
              <a:rPr lang="es-EC" sz="1100" dirty="0" smtClean="0"/>
              <a:t>26000 - 2010</a:t>
            </a:r>
            <a:endParaRPr lang="es-EC" sz="1100" dirty="0"/>
          </a:p>
        </p:txBody>
      </p:sp>
      <p:grpSp>
        <p:nvGrpSpPr>
          <p:cNvPr id="8" name="Group 69" title="arrow icon">
            <a:extLst>
              <a:ext uri="{FF2B5EF4-FFF2-40B4-BE49-F238E27FC236}">
                <a16:creationId xmlns:a16="http://schemas.microsoft.com/office/drawing/2014/main" id="{88A064E8-DE19-D44B-93A3-577783A2CF6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010511" y="1250133"/>
            <a:ext cx="325544" cy="329228"/>
            <a:chOff x="8604984" y="4822953"/>
            <a:chExt cx="405882" cy="405882"/>
          </a:xfrm>
        </p:grpSpPr>
        <p:sp>
          <p:nvSpPr>
            <p:cNvPr id="9" name="Freeform: Shape 35">
              <a:extLst>
                <a:ext uri="{FF2B5EF4-FFF2-40B4-BE49-F238E27FC236}">
                  <a16:creationId xmlns:a16="http://schemas.microsoft.com/office/drawing/2014/main" id="{0EB99278-B0A5-0648-9026-975D46E55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4984" y="4822953"/>
              <a:ext cx="405882" cy="405882"/>
            </a:xfrm>
            <a:custGeom>
              <a:avLst/>
              <a:gdLst>
                <a:gd name="T0" fmla="*/ 401824 w 405881"/>
                <a:gd name="T1" fmla="*/ 401824 h 405881"/>
                <a:gd name="T2" fmla="*/ 5535 w 405881"/>
                <a:gd name="T3" fmla="*/ 401824 h 405881"/>
                <a:gd name="T4" fmla="*/ 5535 w 405881"/>
                <a:gd name="T5" fmla="*/ 5535 h 405881"/>
                <a:gd name="T6" fmla="*/ 401824 w 405881"/>
                <a:gd name="T7" fmla="*/ 5535 h 405881"/>
                <a:gd name="T8" fmla="*/ 401824 w 405881"/>
                <a:gd name="T9" fmla="*/ 401824 h 405881"/>
                <a:gd name="T10" fmla="*/ 44647 w 405881"/>
                <a:gd name="T11" fmla="*/ 364926 h 405881"/>
                <a:gd name="T12" fmla="*/ 363450 w 405881"/>
                <a:gd name="T13" fmla="*/ 364926 h 405881"/>
                <a:gd name="T14" fmla="*/ 363450 w 405881"/>
                <a:gd name="T15" fmla="*/ 42433 h 405881"/>
                <a:gd name="T16" fmla="*/ 44647 w 405881"/>
                <a:gd name="T17" fmla="*/ 42433 h 405881"/>
                <a:gd name="T18" fmla="*/ 44647 w 405881"/>
                <a:gd name="T19" fmla="*/ 364926 h 4058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5881" h="405881">
                  <a:moveTo>
                    <a:pt x="401823" y="401823"/>
                  </a:moveTo>
                  <a:lnTo>
                    <a:pt x="5535" y="401823"/>
                  </a:lnTo>
                  <a:lnTo>
                    <a:pt x="5535" y="5535"/>
                  </a:lnTo>
                  <a:lnTo>
                    <a:pt x="401823" y="5535"/>
                  </a:lnTo>
                  <a:lnTo>
                    <a:pt x="401823" y="401823"/>
                  </a:lnTo>
                  <a:close/>
                  <a:moveTo>
                    <a:pt x="44647" y="364925"/>
                  </a:moveTo>
                  <a:lnTo>
                    <a:pt x="363449" y="364925"/>
                  </a:lnTo>
                  <a:lnTo>
                    <a:pt x="363449" y="42433"/>
                  </a:lnTo>
                  <a:lnTo>
                    <a:pt x="44647" y="42433"/>
                  </a:lnTo>
                  <a:lnTo>
                    <a:pt x="44647" y="364925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en-US" dirty="0"/>
            </a:p>
          </p:txBody>
        </p:sp>
        <p:sp>
          <p:nvSpPr>
            <p:cNvPr id="10" name="Freeform: Shape 36">
              <a:extLst>
                <a:ext uri="{FF2B5EF4-FFF2-40B4-BE49-F238E27FC236}">
                  <a16:creationId xmlns:a16="http://schemas.microsoft.com/office/drawing/2014/main" id="{B5E441D7-54AA-1C4C-ABF9-AB90BE791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2653" y="4905605"/>
              <a:ext cx="147593" cy="236149"/>
            </a:xfrm>
            <a:custGeom>
              <a:avLst/>
              <a:gdLst>
                <a:gd name="T0" fmla="*/ 31364 w 147593"/>
                <a:gd name="T1" fmla="*/ 237256 h 236149"/>
                <a:gd name="T2" fmla="*/ 5535 w 147593"/>
                <a:gd name="T3" fmla="*/ 211428 h 236149"/>
                <a:gd name="T4" fmla="*/ 95566 w 147593"/>
                <a:gd name="T5" fmla="*/ 121396 h 236149"/>
                <a:gd name="T6" fmla="*/ 5535 w 147593"/>
                <a:gd name="T7" fmla="*/ 31364 h 236149"/>
                <a:gd name="T8" fmla="*/ 32101 w 147593"/>
                <a:gd name="T9" fmla="*/ 5535 h 236149"/>
                <a:gd name="T10" fmla="*/ 147224 w 147593"/>
                <a:gd name="T11" fmla="*/ 121396 h 236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7593" h="236149">
                  <a:moveTo>
                    <a:pt x="31364" y="237256"/>
                  </a:moveTo>
                  <a:lnTo>
                    <a:pt x="5535" y="211428"/>
                  </a:lnTo>
                  <a:lnTo>
                    <a:pt x="95566" y="121396"/>
                  </a:lnTo>
                  <a:lnTo>
                    <a:pt x="5535" y="31364"/>
                  </a:lnTo>
                  <a:lnTo>
                    <a:pt x="32101" y="5535"/>
                  </a:lnTo>
                  <a:lnTo>
                    <a:pt x="147224" y="121396"/>
                  </a:lnTo>
                  <a:lnTo>
                    <a:pt x="31364" y="237256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en-US" dirty="0"/>
            </a:p>
          </p:txBody>
        </p:sp>
      </p:grpSp>
      <p:sp>
        <p:nvSpPr>
          <p:cNvPr id="12" name="Marcador de texto 5"/>
          <p:cNvSpPr txBox="1">
            <a:spLocks/>
          </p:cNvSpPr>
          <p:nvPr/>
        </p:nvSpPr>
        <p:spPr>
          <a:xfrm>
            <a:off x="735340" y="2270927"/>
            <a:ext cx="2889527" cy="78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CAFC"/>
              </a:buClr>
              <a:buSzPts val="2200"/>
              <a:buFont typeface="Raleway"/>
              <a:buChar char="▫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ECE5"/>
              </a:buClr>
              <a:buSzPts val="2200"/>
              <a:buFont typeface="Raleway"/>
              <a:buChar char="◦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■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●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○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■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●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○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■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39700" indent="0" algn="ctr">
              <a:buNone/>
            </a:pPr>
            <a:r>
              <a:rPr lang="es-EC" sz="1100" dirty="0" smtClean="0"/>
              <a:t>Dimensiones</a:t>
            </a:r>
            <a:r>
              <a:rPr lang="es-EC" sz="1100" dirty="0"/>
              <a:t>: visión y estrategia, gobierno corporativo y gestión, social y </a:t>
            </a:r>
            <a:r>
              <a:rPr lang="es-EC" sz="1100" dirty="0" smtClean="0"/>
              <a:t>ambiental</a:t>
            </a:r>
          </a:p>
        </p:txBody>
      </p:sp>
      <p:grpSp>
        <p:nvGrpSpPr>
          <p:cNvPr id="14" name="Group 69" title="arrow icon">
            <a:extLst>
              <a:ext uri="{FF2B5EF4-FFF2-40B4-BE49-F238E27FC236}">
                <a16:creationId xmlns:a16="http://schemas.microsoft.com/office/drawing/2014/main" id="{88A064E8-DE19-D44B-93A3-577783A2CF6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017332" y="2037616"/>
            <a:ext cx="325544" cy="329228"/>
            <a:chOff x="8604984" y="4822953"/>
            <a:chExt cx="405882" cy="405882"/>
          </a:xfrm>
        </p:grpSpPr>
        <p:sp>
          <p:nvSpPr>
            <p:cNvPr id="15" name="Freeform: Shape 35">
              <a:extLst>
                <a:ext uri="{FF2B5EF4-FFF2-40B4-BE49-F238E27FC236}">
                  <a16:creationId xmlns:a16="http://schemas.microsoft.com/office/drawing/2014/main" id="{0EB99278-B0A5-0648-9026-975D46E55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4984" y="4822953"/>
              <a:ext cx="405882" cy="405882"/>
            </a:xfrm>
            <a:custGeom>
              <a:avLst/>
              <a:gdLst>
                <a:gd name="T0" fmla="*/ 401824 w 405881"/>
                <a:gd name="T1" fmla="*/ 401824 h 405881"/>
                <a:gd name="T2" fmla="*/ 5535 w 405881"/>
                <a:gd name="T3" fmla="*/ 401824 h 405881"/>
                <a:gd name="T4" fmla="*/ 5535 w 405881"/>
                <a:gd name="T5" fmla="*/ 5535 h 405881"/>
                <a:gd name="T6" fmla="*/ 401824 w 405881"/>
                <a:gd name="T7" fmla="*/ 5535 h 405881"/>
                <a:gd name="T8" fmla="*/ 401824 w 405881"/>
                <a:gd name="T9" fmla="*/ 401824 h 405881"/>
                <a:gd name="T10" fmla="*/ 44647 w 405881"/>
                <a:gd name="T11" fmla="*/ 364926 h 405881"/>
                <a:gd name="T12" fmla="*/ 363450 w 405881"/>
                <a:gd name="T13" fmla="*/ 364926 h 405881"/>
                <a:gd name="T14" fmla="*/ 363450 w 405881"/>
                <a:gd name="T15" fmla="*/ 42433 h 405881"/>
                <a:gd name="T16" fmla="*/ 44647 w 405881"/>
                <a:gd name="T17" fmla="*/ 42433 h 405881"/>
                <a:gd name="T18" fmla="*/ 44647 w 405881"/>
                <a:gd name="T19" fmla="*/ 364926 h 4058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5881" h="405881">
                  <a:moveTo>
                    <a:pt x="401823" y="401823"/>
                  </a:moveTo>
                  <a:lnTo>
                    <a:pt x="5535" y="401823"/>
                  </a:lnTo>
                  <a:lnTo>
                    <a:pt x="5535" y="5535"/>
                  </a:lnTo>
                  <a:lnTo>
                    <a:pt x="401823" y="5535"/>
                  </a:lnTo>
                  <a:lnTo>
                    <a:pt x="401823" y="401823"/>
                  </a:lnTo>
                  <a:close/>
                  <a:moveTo>
                    <a:pt x="44647" y="364925"/>
                  </a:moveTo>
                  <a:lnTo>
                    <a:pt x="363449" y="364925"/>
                  </a:lnTo>
                  <a:lnTo>
                    <a:pt x="363449" y="42433"/>
                  </a:lnTo>
                  <a:lnTo>
                    <a:pt x="44647" y="42433"/>
                  </a:lnTo>
                  <a:lnTo>
                    <a:pt x="44647" y="364925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en-US" dirty="0"/>
            </a:p>
          </p:txBody>
        </p:sp>
        <p:sp>
          <p:nvSpPr>
            <p:cNvPr id="16" name="Freeform: Shape 36">
              <a:extLst>
                <a:ext uri="{FF2B5EF4-FFF2-40B4-BE49-F238E27FC236}">
                  <a16:creationId xmlns:a16="http://schemas.microsoft.com/office/drawing/2014/main" id="{B5E441D7-54AA-1C4C-ABF9-AB90BE791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2653" y="4905605"/>
              <a:ext cx="147593" cy="236149"/>
            </a:xfrm>
            <a:custGeom>
              <a:avLst/>
              <a:gdLst>
                <a:gd name="T0" fmla="*/ 31364 w 147593"/>
                <a:gd name="T1" fmla="*/ 237256 h 236149"/>
                <a:gd name="T2" fmla="*/ 5535 w 147593"/>
                <a:gd name="T3" fmla="*/ 211428 h 236149"/>
                <a:gd name="T4" fmla="*/ 95566 w 147593"/>
                <a:gd name="T5" fmla="*/ 121396 h 236149"/>
                <a:gd name="T6" fmla="*/ 5535 w 147593"/>
                <a:gd name="T7" fmla="*/ 31364 h 236149"/>
                <a:gd name="T8" fmla="*/ 32101 w 147593"/>
                <a:gd name="T9" fmla="*/ 5535 h 236149"/>
                <a:gd name="T10" fmla="*/ 147224 w 147593"/>
                <a:gd name="T11" fmla="*/ 121396 h 236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7593" h="236149">
                  <a:moveTo>
                    <a:pt x="31364" y="237256"/>
                  </a:moveTo>
                  <a:lnTo>
                    <a:pt x="5535" y="211428"/>
                  </a:lnTo>
                  <a:lnTo>
                    <a:pt x="95566" y="121396"/>
                  </a:lnTo>
                  <a:lnTo>
                    <a:pt x="5535" y="31364"/>
                  </a:lnTo>
                  <a:lnTo>
                    <a:pt x="32101" y="5535"/>
                  </a:lnTo>
                  <a:lnTo>
                    <a:pt x="147224" y="121396"/>
                  </a:lnTo>
                  <a:lnTo>
                    <a:pt x="31364" y="237256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en-US" dirty="0"/>
            </a:p>
          </p:txBody>
        </p:sp>
      </p:grpSp>
      <p:sp>
        <p:nvSpPr>
          <p:cNvPr id="17" name="Marcador de texto 5"/>
          <p:cNvSpPr txBox="1">
            <a:spLocks/>
          </p:cNvSpPr>
          <p:nvPr/>
        </p:nvSpPr>
        <p:spPr>
          <a:xfrm>
            <a:off x="847535" y="3199339"/>
            <a:ext cx="2860281" cy="106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CAFC"/>
              </a:buClr>
              <a:buSzPts val="2200"/>
              <a:buFont typeface="Raleway"/>
              <a:buChar char="▫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ECE5"/>
              </a:buClr>
              <a:buSzPts val="2200"/>
              <a:buFont typeface="Raleway"/>
              <a:buChar char="◦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■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●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○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■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●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○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■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39700" indent="0" algn="ctr">
              <a:buNone/>
            </a:pPr>
            <a:r>
              <a:rPr lang="es-EC" sz="1050" dirty="0" smtClean="0"/>
              <a:t>Análisis: </a:t>
            </a:r>
            <a:r>
              <a:rPr lang="es-EC" sz="1050" dirty="0"/>
              <a:t>Cumplimiento y/o tratamiento </a:t>
            </a:r>
            <a:r>
              <a:rPr lang="es-EC" sz="1050" dirty="0" smtClean="0"/>
              <a:t>inicial - Iniciativas </a:t>
            </a:r>
            <a:r>
              <a:rPr lang="es-EC" sz="1050" dirty="0"/>
              <a:t>y </a:t>
            </a:r>
            <a:r>
              <a:rPr lang="es-EC" sz="1050" dirty="0" smtClean="0"/>
              <a:t>prácticas - Políticas</a:t>
            </a:r>
            <a:r>
              <a:rPr lang="es-EC" sz="1050" dirty="0"/>
              <a:t>, procedimientos y sistemas de </a:t>
            </a:r>
            <a:r>
              <a:rPr lang="es-EC" sz="1050" dirty="0" smtClean="0"/>
              <a:t>gestión – Eficiencia - Protagonismo</a:t>
            </a:r>
            <a:endParaRPr lang="es-EC" sz="1050" dirty="0"/>
          </a:p>
        </p:txBody>
      </p:sp>
      <p:grpSp>
        <p:nvGrpSpPr>
          <p:cNvPr id="18" name="Group 69" title="arrow icon">
            <a:extLst>
              <a:ext uri="{FF2B5EF4-FFF2-40B4-BE49-F238E27FC236}">
                <a16:creationId xmlns:a16="http://schemas.microsoft.com/office/drawing/2014/main" id="{88A064E8-DE19-D44B-93A3-577783A2CF6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017332" y="2986788"/>
            <a:ext cx="325544" cy="329228"/>
            <a:chOff x="8604984" y="4822953"/>
            <a:chExt cx="405882" cy="405882"/>
          </a:xfrm>
        </p:grpSpPr>
        <p:sp>
          <p:nvSpPr>
            <p:cNvPr id="19" name="Freeform: Shape 35">
              <a:extLst>
                <a:ext uri="{FF2B5EF4-FFF2-40B4-BE49-F238E27FC236}">
                  <a16:creationId xmlns:a16="http://schemas.microsoft.com/office/drawing/2014/main" id="{0EB99278-B0A5-0648-9026-975D46E55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4984" y="4822953"/>
              <a:ext cx="405882" cy="405882"/>
            </a:xfrm>
            <a:custGeom>
              <a:avLst/>
              <a:gdLst>
                <a:gd name="T0" fmla="*/ 401824 w 405881"/>
                <a:gd name="T1" fmla="*/ 401824 h 405881"/>
                <a:gd name="T2" fmla="*/ 5535 w 405881"/>
                <a:gd name="T3" fmla="*/ 401824 h 405881"/>
                <a:gd name="T4" fmla="*/ 5535 w 405881"/>
                <a:gd name="T5" fmla="*/ 5535 h 405881"/>
                <a:gd name="T6" fmla="*/ 401824 w 405881"/>
                <a:gd name="T7" fmla="*/ 5535 h 405881"/>
                <a:gd name="T8" fmla="*/ 401824 w 405881"/>
                <a:gd name="T9" fmla="*/ 401824 h 405881"/>
                <a:gd name="T10" fmla="*/ 44647 w 405881"/>
                <a:gd name="T11" fmla="*/ 364926 h 405881"/>
                <a:gd name="T12" fmla="*/ 363450 w 405881"/>
                <a:gd name="T13" fmla="*/ 364926 h 405881"/>
                <a:gd name="T14" fmla="*/ 363450 w 405881"/>
                <a:gd name="T15" fmla="*/ 42433 h 405881"/>
                <a:gd name="T16" fmla="*/ 44647 w 405881"/>
                <a:gd name="T17" fmla="*/ 42433 h 405881"/>
                <a:gd name="T18" fmla="*/ 44647 w 405881"/>
                <a:gd name="T19" fmla="*/ 364926 h 4058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5881" h="405881">
                  <a:moveTo>
                    <a:pt x="401823" y="401823"/>
                  </a:moveTo>
                  <a:lnTo>
                    <a:pt x="5535" y="401823"/>
                  </a:lnTo>
                  <a:lnTo>
                    <a:pt x="5535" y="5535"/>
                  </a:lnTo>
                  <a:lnTo>
                    <a:pt x="401823" y="5535"/>
                  </a:lnTo>
                  <a:lnTo>
                    <a:pt x="401823" y="401823"/>
                  </a:lnTo>
                  <a:close/>
                  <a:moveTo>
                    <a:pt x="44647" y="364925"/>
                  </a:moveTo>
                  <a:lnTo>
                    <a:pt x="363449" y="364925"/>
                  </a:lnTo>
                  <a:lnTo>
                    <a:pt x="363449" y="42433"/>
                  </a:lnTo>
                  <a:lnTo>
                    <a:pt x="44647" y="42433"/>
                  </a:lnTo>
                  <a:lnTo>
                    <a:pt x="44647" y="364925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en-US" dirty="0"/>
            </a:p>
          </p:txBody>
        </p:sp>
        <p:sp>
          <p:nvSpPr>
            <p:cNvPr id="20" name="Freeform: Shape 36">
              <a:extLst>
                <a:ext uri="{FF2B5EF4-FFF2-40B4-BE49-F238E27FC236}">
                  <a16:creationId xmlns:a16="http://schemas.microsoft.com/office/drawing/2014/main" id="{B5E441D7-54AA-1C4C-ABF9-AB90BE791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2653" y="4905605"/>
              <a:ext cx="147593" cy="236149"/>
            </a:xfrm>
            <a:custGeom>
              <a:avLst/>
              <a:gdLst>
                <a:gd name="T0" fmla="*/ 31364 w 147593"/>
                <a:gd name="T1" fmla="*/ 237256 h 236149"/>
                <a:gd name="T2" fmla="*/ 5535 w 147593"/>
                <a:gd name="T3" fmla="*/ 211428 h 236149"/>
                <a:gd name="T4" fmla="*/ 95566 w 147593"/>
                <a:gd name="T5" fmla="*/ 121396 h 236149"/>
                <a:gd name="T6" fmla="*/ 5535 w 147593"/>
                <a:gd name="T7" fmla="*/ 31364 h 236149"/>
                <a:gd name="T8" fmla="*/ 32101 w 147593"/>
                <a:gd name="T9" fmla="*/ 5535 h 236149"/>
                <a:gd name="T10" fmla="*/ 147224 w 147593"/>
                <a:gd name="T11" fmla="*/ 121396 h 236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7593" h="236149">
                  <a:moveTo>
                    <a:pt x="31364" y="237256"/>
                  </a:moveTo>
                  <a:lnTo>
                    <a:pt x="5535" y="211428"/>
                  </a:lnTo>
                  <a:lnTo>
                    <a:pt x="95566" y="121396"/>
                  </a:lnTo>
                  <a:lnTo>
                    <a:pt x="5535" y="31364"/>
                  </a:lnTo>
                  <a:lnTo>
                    <a:pt x="32101" y="5535"/>
                  </a:lnTo>
                  <a:lnTo>
                    <a:pt x="147224" y="121396"/>
                  </a:lnTo>
                  <a:lnTo>
                    <a:pt x="31364" y="237256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14888704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9" t="10561" r="19086" b="8251"/>
          <a:stretch/>
        </p:blipFill>
        <p:spPr bwMode="auto">
          <a:xfrm>
            <a:off x="5656217" y="542117"/>
            <a:ext cx="2721269" cy="245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Google Shape;89;p15"/>
          <p:cNvSpPr txBox="1">
            <a:spLocks noGrp="1"/>
          </p:cNvSpPr>
          <p:nvPr>
            <p:ph type="ctrTitle"/>
          </p:nvPr>
        </p:nvSpPr>
        <p:spPr>
          <a:xfrm>
            <a:off x="1351100" y="771900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500" dirty="0" smtClean="0"/>
              <a:t>Propuesta de estrategias de responsabilidad basadas en la ISO </a:t>
            </a:r>
            <a:r>
              <a:rPr lang="es-EC" sz="4500" dirty="0" smtClean="0"/>
              <a:t>26000 - 2010</a:t>
            </a:r>
            <a:endParaRPr sz="4500" dirty="0"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roup 68" title="check mark icon">
            <a:extLst>
              <a:ext uri="{FF2B5EF4-FFF2-40B4-BE49-F238E27FC236}">
                <a16:creationId xmlns:a16="http://schemas.microsoft.com/office/drawing/2014/main" id="{1053195D-E21C-4A4B-9971-69AE39EECBD4}"/>
              </a:ext>
            </a:extLst>
          </p:cNvPr>
          <p:cNvGrpSpPr>
            <a:grpSpLocks/>
          </p:cNvGrpSpPr>
          <p:nvPr/>
        </p:nvGrpSpPr>
        <p:grpSpPr bwMode="auto">
          <a:xfrm rot="243140">
            <a:off x="170163" y="1018418"/>
            <a:ext cx="303610" cy="304800"/>
            <a:chOff x="3761709" y="4826643"/>
            <a:chExt cx="405882" cy="405882"/>
          </a:xfrm>
          <a:solidFill>
            <a:schemeClr val="accent6">
              <a:lumMod val="50000"/>
            </a:schemeClr>
          </a:solidFill>
        </p:grpSpPr>
        <p:sp>
          <p:nvSpPr>
            <p:cNvPr id="255" name="Freeform: Shape 16">
              <a:extLst>
                <a:ext uri="{FF2B5EF4-FFF2-40B4-BE49-F238E27FC236}">
                  <a16:creationId xmlns:a16="http://schemas.microsoft.com/office/drawing/2014/main" id="{420191EC-61A0-D245-BE88-A57D01DD1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709" y="4826643"/>
              <a:ext cx="405882" cy="405882"/>
            </a:xfrm>
            <a:custGeom>
              <a:avLst/>
              <a:gdLst>
                <a:gd name="T0" fmla="*/ 401824 w 405881"/>
                <a:gd name="T1" fmla="*/ 401824 h 405881"/>
                <a:gd name="T2" fmla="*/ 5535 w 405881"/>
                <a:gd name="T3" fmla="*/ 401824 h 405881"/>
                <a:gd name="T4" fmla="*/ 5535 w 405881"/>
                <a:gd name="T5" fmla="*/ 5535 h 405881"/>
                <a:gd name="T6" fmla="*/ 401824 w 405881"/>
                <a:gd name="T7" fmla="*/ 5535 h 405881"/>
                <a:gd name="T8" fmla="*/ 401824 w 405881"/>
                <a:gd name="T9" fmla="*/ 401824 h 405881"/>
                <a:gd name="T10" fmla="*/ 43909 w 405881"/>
                <a:gd name="T11" fmla="*/ 364926 h 405881"/>
                <a:gd name="T12" fmla="*/ 362712 w 405881"/>
                <a:gd name="T13" fmla="*/ 364926 h 405881"/>
                <a:gd name="T14" fmla="*/ 362712 w 405881"/>
                <a:gd name="T15" fmla="*/ 42433 h 405881"/>
                <a:gd name="T16" fmla="*/ 43909 w 405881"/>
                <a:gd name="T17" fmla="*/ 42433 h 405881"/>
                <a:gd name="T18" fmla="*/ 43909 w 405881"/>
                <a:gd name="T19" fmla="*/ 364926 h 4058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5881" h="405881">
                  <a:moveTo>
                    <a:pt x="401823" y="401823"/>
                  </a:moveTo>
                  <a:lnTo>
                    <a:pt x="5535" y="401823"/>
                  </a:lnTo>
                  <a:lnTo>
                    <a:pt x="5535" y="5535"/>
                  </a:lnTo>
                  <a:lnTo>
                    <a:pt x="401823" y="5535"/>
                  </a:lnTo>
                  <a:lnTo>
                    <a:pt x="401823" y="401823"/>
                  </a:lnTo>
                  <a:close/>
                  <a:moveTo>
                    <a:pt x="43909" y="364925"/>
                  </a:moveTo>
                  <a:lnTo>
                    <a:pt x="362711" y="364925"/>
                  </a:lnTo>
                  <a:lnTo>
                    <a:pt x="362711" y="42433"/>
                  </a:lnTo>
                  <a:lnTo>
                    <a:pt x="43909" y="42433"/>
                  </a:lnTo>
                  <a:lnTo>
                    <a:pt x="43909" y="3649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  <p:sp>
          <p:nvSpPr>
            <p:cNvPr id="256" name="Freeform: Shape 17">
              <a:extLst>
                <a:ext uri="{FF2B5EF4-FFF2-40B4-BE49-F238E27FC236}">
                  <a16:creationId xmlns:a16="http://schemas.microsoft.com/office/drawing/2014/main" id="{27152FDE-622B-8A4A-8DA0-349F72685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292" y="4919627"/>
              <a:ext cx="258288" cy="221390"/>
            </a:xfrm>
            <a:custGeom>
              <a:avLst/>
              <a:gdLst>
                <a:gd name="T0" fmla="*/ 75642 w 258288"/>
                <a:gd name="T1" fmla="*/ 215855 h 221390"/>
                <a:gd name="T2" fmla="*/ 5535 w 258288"/>
                <a:gd name="T3" fmla="*/ 145748 h 221390"/>
                <a:gd name="T4" fmla="*/ 33577 w 258288"/>
                <a:gd name="T5" fmla="*/ 117706 h 221390"/>
                <a:gd name="T6" fmla="*/ 75642 w 258288"/>
                <a:gd name="T7" fmla="*/ 159770 h 221390"/>
                <a:gd name="T8" fmla="*/ 229877 w 258288"/>
                <a:gd name="T9" fmla="*/ 5535 h 221390"/>
                <a:gd name="T10" fmla="*/ 257919 w 258288"/>
                <a:gd name="T11" fmla="*/ 33577 h 2213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8288" h="221390">
                  <a:moveTo>
                    <a:pt x="75642" y="215855"/>
                  </a:moveTo>
                  <a:lnTo>
                    <a:pt x="5535" y="145748"/>
                  </a:lnTo>
                  <a:lnTo>
                    <a:pt x="33577" y="117706"/>
                  </a:lnTo>
                  <a:lnTo>
                    <a:pt x="75642" y="159770"/>
                  </a:lnTo>
                  <a:lnTo>
                    <a:pt x="229877" y="5535"/>
                  </a:lnTo>
                  <a:lnTo>
                    <a:pt x="257919" y="33577"/>
                  </a:lnTo>
                  <a:lnTo>
                    <a:pt x="75642" y="2158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</p:grpSp>
      <p:grpSp>
        <p:nvGrpSpPr>
          <p:cNvPr id="243" name="Group 66" title="question mark icon">
            <a:extLst>
              <a:ext uri="{FF2B5EF4-FFF2-40B4-BE49-F238E27FC236}">
                <a16:creationId xmlns:a16="http://schemas.microsoft.com/office/drawing/2014/main" id="{A754CD79-799D-3F4F-9906-87334608F064}"/>
              </a:ext>
            </a:extLst>
          </p:cNvPr>
          <p:cNvGrpSpPr>
            <a:grpSpLocks/>
          </p:cNvGrpSpPr>
          <p:nvPr/>
        </p:nvGrpSpPr>
        <p:grpSpPr bwMode="auto">
          <a:xfrm>
            <a:off x="1676491" y="961910"/>
            <a:ext cx="298847" cy="298847"/>
            <a:chOff x="3257449" y="3657476"/>
            <a:chExt cx="398502" cy="398502"/>
          </a:xfrm>
          <a:solidFill>
            <a:schemeClr val="accent5">
              <a:lumMod val="50000"/>
            </a:schemeClr>
          </a:solidFill>
        </p:grpSpPr>
        <p:sp>
          <p:nvSpPr>
            <p:cNvPr id="244" name="Freeform: Shape 5">
              <a:extLst>
                <a:ext uri="{FF2B5EF4-FFF2-40B4-BE49-F238E27FC236}">
                  <a16:creationId xmlns:a16="http://schemas.microsoft.com/office/drawing/2014/main" id="{FE23F383-C62D-624C-AC6B-61525C23E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800" y="3723383"/>
              <a:ext cx="169732" cy="191871"/>
            </a:xfrm>
            <a:custGeom>
              <a:avLst/>
              <a:gdLst>
                <a:gd name="T0" fmla="*/ 60882 w 169732"/>
                <a:gd name="T1" fmla="*/ 190026 h 191871"/>
                <a:gd name="T2" fmla="*/ 66786 w 169732"/>
                <a:gd name="T3" fmla="*/ 150176 h 191871"/>
                <a:gd name="T4" fmla="*/ 88925 w 169732"/>
                <a:gd name="T5" fmla="*/ 120658 h 191871"/>
                <a:gd name="T6" fmla="*/ 110326 w 169732"/>
                <a:gd name="T7" fmla="*/ 97043 h 191871"/>
                <a:gd name="T8" fmla="*/ 115492 w 169732"/>
                <a:gd name="T9" fmla="*/ 77855 h 191871"/>
                <a:gd name="T10" fmla="*/ 87449 w 169732"/>
                <a:gd name="T11" fmla="*/ 47599 h 191871"/>
                <a:gd name="T12" fmla="*/ 66048 w 169732"/>
                <a:gd name="T13" fmla="*/ 55716 h 191871"/>
                <a:gd name="T14" fmla="*/ 57930 w 169732"/>
                <a:gd name="T15" fmla="*/ 77855 h 191871"/>
                <a:gd name="T16" fmla="*/ 5535 w 169732"/>
                <a:gd name="T17" fmla="*/ 77855 h 191871"/>
                <a:gd name="T18" fmla="*/ 27674 w 169732"/>
                <a:gd name="T19" fmla="*/ 24722 h 191871"/>
                <a:gd name="T20" fmla="*/ 87449 w 169732"/>
                <a:gd name="T21" fmla="*/ 5535 h 191871"/>
                <a:gd name="T22" fmla="*/ 146486 w 169732"/>
                <a:gd name="T23" fmla="*/ 23984 h 191871"/>
                <a:gd name="T24" fmla="*/ 167887 w 169732"/>
                <a:gd name="T25" fmla="*/ 75642 h 191871"/>
                <a:gd name="T26" fmla="*/ 161246 w 169732"/>
                <a:gd name="T27" fmla="*/ 104422 h 191871"/>
                <a:gd name="T28" fmla="*/ 137631 w 169732"/>
                <a:gd name="T29" fmla="*/ 134679 h 191871"/>
                <a:gd name="T30" fmla="*/ 122871 w 169732"/>
                <a:gd name="T31" fmla="*/ 148700 h 191871"/>
                <a:gd name="T32" fmla="*/ 107374 w 169732"/>
                <a:gd name="T33" fmla="*/ 178957 h 191871"/>
                <a:gd name="T34" fmla="*/ 106636 w 169732"/>
                <a:gd name="T35" fmla="*/ 190026 h 191871"/>
                <a:gd name="T36" fmla="*/ 60882 w 169732"/>
                <a:gd name="T37" fmla="*/ 190026 h 1918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9732" h="191871">
                  <a:moveTo>
                    <a:pt x="60882" y="190026"/>
                  </a:moveTo>
                  <a:cubicBezTo>
                    <a:pt x="60882" y="173053"/>
                    <a:pt x="63096" y="159770"/>
                    <a:pt x="66786" y="150176"/>
                  </a:cubicBezTo>
                  <a:cubicBezTo>
                    <a:pt x="71214" y="140583"/>
                    <a:pt x="78593" y="130251"/>
                    <a:pt x="88925" y="120658"/>
                  </a:cubicBezTo>
                  <a:cubicBezTo>
                    <a:pt x="99994" y="111064"/>
                    <a:pt x="107374" y="102946"/>
                    <a:pt x="110326" y="97043"/>
                  </a:cubicBezTo>
                  <a:cubicBezTo>
                    <a:pt x="114016" y="91139"/>
                    <a:pt x="115492" y="84497"/>
                    <a:pt x="115492" y="77855"/>
                  </a:cubicBezTo>
                  <a:cubicBezTo>
                    <a:pt x="115492" y="57930"/>
                    <a:pt x="105898" y="47599"/>
                    <a:pt x="87449" y="47599"/>
                  </a:cubicBezTo>
                  <a:cubicBezTo>
                    <a:pt x="78593" y="47599"/>
                    <a:pt x="71214" y="50551"/>
                    <a:pt x="66048" y="55716"/>
                  </a:cubicBezTo>
                  <a:cubicBezTo>
                    <a:pt x="60882" y="60882"/>
                    <a:pt x="57930" y="68262"/>
                    <a:pt x="57930" y="77855"/>
                  </a:cubicBezTo>
                  <a:lnTo>
                    <a:pt x="5535" y="77855"/>
                  </a:lnTo>
                  <a:cubicBezTo>
                    <a:pt x="5535" y="54978"/>
                    <a:pt x="12914" y="37267"/>
                    <a:pt x="27674" y="24722"/>
                  </a:cubicBezTo>
                  <a:cubicBezTo>
                    <a:pt x="42433" y="12176"/>
                    <a:pt x="62358" y="5535"/>
                    <a:pt x="87449" y="5535"/>
                  </a:cubicBezTo>
                  <a:cubicBezTo>
                    <a:pt x="113278" y="5535"/>
                    <a:pt x="132465" y="11438"/>
                    <a:pt x="146486" y="23984"/>
                  </a:cubicBezTo>
                  <a:cubicBezTo>
                    <a:pt x="160508" y="36529"/>
                    <a:pt x="167887" y="53503"/>
                    <a:pt x="167887" y="75642"/>
                  </a:cubicBezTo>
                  <a:cubicBezTo>
                    <a:pt x="167887" y="85973"/>
                    <a:pt x="165673" y="95567"/>
                    <a:pt x="161246" y="104422"/>
                  </a:cubicBezTo>
                  <a:cubicBezTo>
                    <a:pt x="156818" y="113278"/>
                    <a:pt x="148700" y="123609"/>
                    <a:pt x="137631" y="134679"/>
                  </a:cubicBezTo>
                  <a:lnTo>
                    <a:pt x="122871" y="148700"/>
                  </a:lnTo>
                  <a:cubicBezTo>
                    <a:pt x="114016" y="157556"/>
                    <a:pt x="108112" y="167887"/>
                    <a:pt x="107374" y="178957"/>
                  </a:cubicBezTo>
                  <a:lnTo>
                    <a:pt x="106636" y="190026"/>
                  </a:lnTo>
                  <a:lnTo>
                    <a:pt x="60882" y="1900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  <p:sp>
          <p:nvSpPr>
            <p:cNvPr id="245" name="Freeform: Shape 6">
              <a:extLst>
                <a:ext uri="{FF2B5EF4-FFF2-40B4-BE49-F238E27FC236}">
                  <a16:creationId xmlns:a16="http://schemas.microsoft.com/office/drawing/2014/main" id="{8E4D95AD-7A58-3745-B3EA-6F3587F70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148" y="3938869"/>
              <a:ext cx="51658" cy="51658"/>
            </a:xfrm>
            <a:custGeom>
              <a:avLst/>
              <a:gdLst>
                <a:gd name="T0" fmla="*/ 5535 w 51657"/>
                <a:gd name="T1" fmla="*/ 5535 h 51657"/>
                <a:gd name="T2" fmla="*/ 51290 w 51657"/>
                <a:gd name="T3" fmla="*/ 5535 h 51657"/>
                <a:gd name="T4" fmla="*/ 51290 w 51657"/>
                <a:gd name="T5" fmla="*/ 51290 h 51657"/>
                <a:gd name="T6" fmla="*/ 5535 w 51657"/>
                <a:gd name="T7" fmla="*/ 51290 h 516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657" h="51657">
                  <a:moveTo>
                    <a:pt x="5535" y="5535"/>
                  </a:moveTo>
                  <a:lnTo>
                    <a:pt x="51289" y="5535"/>
                  </a:lnTo>
                  <a:lnTo>
                    <a:pt x="51289" y="51289"/>
                  </a:lnTo>
                  <a:lnTo>
                    <a:pt x="5535" y="51289"/>
                  </a:lnTo>
                  <a:lnTo>
                    <a:pt x="5535" y="55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  <p:sp>
          <p:nvSpPr>
            <p:cNvPr id="250" name="Freeform: Shape 7">
              <a:extLst>
                <a:ext uri="{FF2B5EF4-FFF2-40B4-BE49-F238E27FC236}">
                  <a16:creationId xmlns:a16="http://schemas.microsoft.com/office/drawing/2014/main" id="{287397AC-88BF-3B48-A028-223479761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449" y="3657476"/>
              <a:ext cx="398502" cy="398502"/>
            </a:xfrm>
            <a:custGeom>
              <a:avLst/>
              <a:gdLst>
                <a:gd name="T0" fmla="*/ 400575 w 398502"/>
                <a:gd name="T1" fmla="*/ 400575 h 398502"/>
                <a:gd name="T2" fmla="*/ 4287 w 398502"/>
                <a:gd name="T3" fmla="*/ 400575 h 398502"/>
                <a:gd name="T4" fmla="*/ 4287 w 398502"/>
                <a:gd name="T5" fmla="*/ 4287 h 398502"/>
                <a:gd name="T6" fmla="*/ 400575 w 398502"/>
                <a:gd name="T7" fmla="*/ 4287 h 398502"/>
                <a:gd name="T8" fmla="*/ 400575 w 398502"/>
                <a:gd name="T9" fmla="*/ 400575 h 398502"/>
                <a:gd name="T10" fmla="*/ 43399 w 398502"/>
                <a:gd name="T11" fmla="*/ 363677 h 398502"/>
                <a:gd name="T12" fmla="*/ 362201 w 398502"/>
                <a:gd name="T13" fmla="*/ 363677 h 398502"/>
                <a:gd name="T14" fmla="*/ 362201 w 398502"/>
                <a:gd name="T15" fmla="*/ 41185 h 398502"/>
                <a:gd name="T16" fmla="*/ 43399 w 398502"/>
                <a:gd name="T17" fmla="*/ 41185 h 398502"/>
                <a:gd name="T18" fmla="*/ 43399 w 398502"/>
                <a:gd name="T19" fmla="*/ 363677 h 3985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8502" h="398502">
                  <a:moveTo>
                    <a:pt x="400575" y="400575"/>
                  </a:moveTo>
                  <a:lnTo>
                    <a:pt x="4287" y="400575"/>
                  </a:lnTo>
                  <a:lnTo>
                    <a:pt x="4287" y="4287"/>
                  </a:lnTo>
                  <a:lnTo>
                    <a:pt x="400575" y="4287"/>
                  </a:lnTo>
                  <a:lnTo>
                    <a:pt x="400575" y="400575"/>
                  </a:lnTo>
                  <a:close/>
                  <a:moveTo>
                    <a:pt x="43399" y="363677"/>
                  </a:moveTo>
                  <a:lnTo>
                    <a:pt x="362201" y="363677"/>
                  </a:lnTo>
                  <a:lnTo>
                    <a:pt x="362201" y="41185"/>
                  </a:lnTo>
                  <a:lnTo>
                    <a:pt x="43399" y="41185"/>
                  </a:lnTo>
                  <a:lnTo>
                    <a:pt x="43399" y="363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737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</p:grpSp>
      <p:sp>
        <p:nvSpPr>
          <p:cNvPr id="134" name="Text Placeholder 133">
            <a:extLst>
              <a:ext uri="{FF2B5EF4-FFF2-40B4-BE49-F238E27FC236}">
                <a16:creationId xmlns:a16="http://schemas.microsoft.com/office/drawing/2014/main" id="{C4659891-8692-BF44-A7A0-84CF168CFE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83563" y="1110960"/>
            <a:ext cx="1022747" cy="153590"/>
          </a:xfrm>
        </p:spPr>
        <p:txBody>
          <a:bodyPr/>
          <a:lstStyle/>
          <a:p>
            <a:r>
              <a:rPr lang="en-US" sz="900" dirty="0"/>
              <a:t>Aplicación de la ISO </a:t>
            </a:r>
            <a:r>
              <a:rPr lang="en-US" sz="900" dirty="0" smtClean="0"/>
              <a:t>26000 - 2010</a:t>
            </a:r>
            <a:endParaRPr lang="en-US" sz="900" dirty="0"/>
          </a:p>
        </p:txBody>
      </p:sp>
      <p:sp>
        <p:nvSpPr>
          <p:cNvPr id="268" name="Freeform: Shape 27" title="envelope icon">
            <a:extLst>
              <a:ext uri="{FF2B5EF4-FFF2-40B4-BE49-F238E27FC236}">
                <a16:creationId xmlns:a16="http://schemas.microsoft.com/office/drawing/2014/main" id="{57A3A7A8-34FC-144F-8C96-8DDA5F3D1A79}"/>
              </a:ext>
            </a:extLst>
          </p:cNvPr>
          <p:cNvSpPr>
            <a:spLocks/>
          </p:cNvSpPr>
          <p:nvPr/>
        </p:nvSpPr>
        <p:spPr bwMode="auto">
          <a:xfrm rot="296950">
            <a:off x="3167504" y="1088696"/>
            <a:ext cx="321161" cy="234003"/>
          </a:xfrm>
          <a:custGeom>
            <a:avLst/>
            <a:gdLst>
              <a:gd name="T0" fmla="*/ 4287 w 538715"/>
              <a:gd name="T1" fmla="*/ 391719 h 391122"/>
              <a:gd name="T2" fmla="*/ 4287 w 538715"/>
              <a:gd name="T3" fmla="*/ 4287 h 391122"/>
              <a:gd name="T4" fmla="*/ 540052 w 538715"/>
              <a:gd name="T5" fmla="*/ 4287 h 391122"/>
              <a:gd name="T6" fmla="*/ 540052 w 538715"/>
              <a:gd name="T7" fmla="*/ 391719 h 391122"/>
              <a:gd name="T8" fmla="*/ 4287 w 538715"/>
              <a:gd name="T9" fmla="*/ 391719 h 391122"/>
              <a:gd name="T10" fmla="*/ 482490 w 538715"/>
              <a:gd name="T11" fmla="*/ 357773 h 391122"/>
              <a:gd name="T12" fmla="*/ 353346 w 538715"/>
              <a:gd name="T13" fmla="*/ 232319 h 391122"/>
              <a:gd name="T14" fmla="*/ 377699 w 538715"/>
              <a:gd name="T15" fmla="*/ 208704 h 391122"/>
              <a:gd name="T16" fmla="*/ 506843 w 538715"/>
              <a:gd name="T17" fmla="*/ 334158 h 391122"/>
              <a:gd name="T18" fmla="*/ 506843 w 538715"/>
              <a:gd name="T19" fmla="*/ 53731 h 391122"/>
              <a:gd name="T20" fmla="*/ 283239 w 538715"/>
              <a:gd name="T21" fmla="*/ 224939 h 391122"/>
              <a:gd name="T22" fmla="*/ 272908 w 538715"/>
              <a:gd name="T23" fmla="*/ 228629 h 391122"/>
              <a:gd name="T24" fmla="*/ 262575 w 538715"/>
              <a:gd name="T25" fmla="*/ 224939 h 391122"/>
              <a:gd name="T26" fmla="*/ 38233 w 538715"/>
              <a:gd name="T27" fmla="*/ 54468 h 391122"/>
              <a:gd name="T28" fmla="*/ 38233 w 538715"/>
              <a:gd name="T29" fmla="*/ 334896 h 391122"/>
              <a:gd name="T30" fmla="*/ 167377 w 538715"/>
              <a:gd name="T31" fmla="*/ 209441 h 391122"/>
              <a:gd name="T32" fmla="*/ 191730 w 538715"/>
              <a:gd name="T33" fmla="*/ 233056 h 391122"/>
              <a:gd name="T34" fmla="*/ 62586 w 538715"/>
              <a:gd name="T35" fmla="*/ 358511 h 391122"/>
              <a:gd name="T36" fmla="*/ 482490 w 538715"/>
              <a:gd name="T37" fmla="*/ 357773 h 391122"/>
              <a:gd name="T38" fmla="*/ 482490 w 538715"/>
              <a:gd name="T39" fmla="*/ 357773 h 391122"/>
              <a:gd name="T40" fmla="*/ 272170 w 538715"/>
              <a:gd name="T41" fmla="*/ 190992 h 391122"/>
              <a:gd name="T42" fmla="*/ 473635 w 538715"/>
              <a:gd name="T43" fmla="*/ 36758 h 391122"/>
              <a:gd name="T44" fmla="*/ 69966 w 538715"/>
              <a:gd name="T45" fmla="*/ 36758 h 391122"/>
              <a:gd name="T46" fmla="*/ 272170 w 538715"/>
              <a:gd name="T47" fmla="*/ 190992 h 39112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38715" h="391122">
                <a:moveTo>
                  <a:pt x="4287" y="391719"/>
                </a:moveTo>
                <a:lnTo>
                  <a:pt x="4287" y="4287"/>
                </a:lnTo>
                <a:lnTo>
                  <a:pt x="540051" y="4287"/>
                </a:lnTo>
                <a:lnTo>
                  <a:pt x="540051" y="391719"/>
                </a:lnTo>
                <a:lnTo>
                  <a:pt x="4287" y="391719"/>
                </a:lnTo>
                <a:close/>
                <a:moveTo>
                  <a:pt x="482489" y="357773"/>
                </a:moveTo>
                <a:lnTo>
                  <a:pt x="353345" y="232319"/>
                </a:lnTo>
                <a:lnTo>
                  <a:pt x="377698" y="208704"/>
                </a:lnTo>
                <a:lnTo>
                  <a:pt x="506842" y="334158"/>
                </a:lnTo>
                <a:lnTo>
                  <a:pt x="506842" y="53731"/>
                </a:lnTo>
                <a:lnTo>
                  <a:pt x="283238" y="224939"/>
                </a:lnTo>
                <a:cubicBezTo>
                  <a:pt x="280286" y="227153"/>
                  <a:pt x="276597" y="228629"/>
                  <a:pt x="272907" y="228629"/>
                </a:cubicBezTo>
                <a:cubicBezTo>
                  <a:pt x="269217" y="228629"/>
                  <a:pt x="265527" y="227153"/>
                  <a:pt x="262575" y="224939"/>
                </a:cubicBezTo>
                <a:lnTo>
                  <a:pt x="38233" y="54468"/>
                </a:lnTo>
                <a:lnTo>
                  <a:pt x="38233" y="334896"/>
                </a:lnTo>
                <a:lnTo>
                  <a:pt x="167377" y="209441"/>
                </a:lnTo>
                <a:lnTo>
                  <a:pt x="191730" y="233056"/>
                </a:lnTo>
                <a:lnTo>
                  <a:pt x="62586" y="358511"/>
                </a:lnTo>
                <a:lnTo>
                  <a:pt x="482489" y="357773"/>
                </a:lnTo>
                <a:close/>
                <a:moveTo>
                  <a:pt x="272169" y="190992"/>
                </a:moveTo>
                <a:lnTo>
                  <a:pt x="473634" y="36758"/>
                </a:lnTo>
                <a:lnTo>
                  <a:pt x="69966" y="36758"/>
                </a:lnTo>
                <a:lnTo>
                  <a:pt x="272169" y="19099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en-US" sz="1050" dirty="0"/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91BF6752-A147-BC47-BC4B-C7587B742C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198017">
            <a:off x="3449385" y="1094023"/>
            <a:ext cx="1022747" cy="153590"/>
          </a:xfrm>
        </p:spPr>
        <p:txBody>
          <a:bodyPr/>
          <a:lstStyle/>
          <a:p>
            <a:r>
              <a:rPr lang="es-EC" dirty="0"/>
              <a:t>Definir y mantener una política de Responsabilidad </a:t>
            </a:r>
            <a:r>
              <a:rPr lang="es-EC" dirty="0" smtClean="0"/>
              <a:t>Social</a:t>
            </a:r>
            <a:endParaRPr lang="en-US" dirty="0"/>
          </a:p>
        </p:txBody>
      </p:sp>
      <p:sp>
        <p:nvSpPr>
          <p:cNvPr id="242" name="Freeform: Shape 4" title="magnifying glass icon">
            <a:extLst>
              <a:ext uri="{FF2B5EF4-FFF2-40B4-BE49-F238E27FC236}">
                <a16:creationId xmlns:a16="http://schemas.microsoft.com/office/drawing/2014/main" id="{5D166978-3718-5147-B939-C93DE7EAB5CD}"/>
              </a:ext>
            </a:extLst>
          </p:cNvPr>
          <p:cNvSpPr>
            <a:spLocks/>
          </p:cNvSpPr>
          <p:nvPr/>
        </p:nvSpPr>
        <p:spPr bwMode="auto">
          <a:xfrm>
            <a:off x="4702107" y="915697"/>
            <a:ext cx="292894" cy="298847"/>
          </a:xfrm>
          <a:custGeom>
            <a:avLst/>
            <a:gdLst>
              <a:gd name="T0" fmla="*/ 388767 w 391122"/>
              <a:gd name="T1" fmla="*/ 372532 h 398502"/>
              <a:gd name="T2" fmla="*/ 286928 w 391122"/>
              <a:gd name="T3" fmla="*/ 259623 h 398502"/>
              <a:gd name="T4" fmla="*/ 320136 w 391122"/>
              <a:gd name="T5" fmla="*/ 162212 h 398502"/>
              <a:gd name="T6" fmla="*/ 162211 w 391122"/>
              <a:gd name="T7" fmla="*/ 4287 h 398502"/>
              <a:gd name="T8" fmla="*/ 4287 w 391122"/>
              <a:gd name="T9" fmla="*/ 162212 h 398502"/>
              <a:gd name="T10" fmla="*/ 162211 w 391122"/>
              <a:gd name="T11" fmla="*/ 320136 h 398502"/>
              <a:gd name="T12" fmla="*/ 262575 w 391122"/>
              <a:gd name="T13" fmla="*/ 283976 h 398502"/>
              <a:gd name="T14" fmla="*/ 362938 w 391122"/>
              <a:gd name="T15" fmla="*/ 395409 h 398502"/>
              <a:gd name="T16" fmla="*/ 388767 w 391122"/>
              <a:gd name="T17" fmla="*/ 372532 h 398502"/>
              <a:gd name="T18" fmla="*/ 162211 w 391122"/>
              <a:gd name="T19" fmla="*/ 286190 h 398502"/>
              <a:gd name="T20" fmla="*/ 38971 w 391122"/>
              <a:gd name="T21" fmla="*/ 162950 h 398502"/>
              <a:gd name="T22" fmla="*/ 162211 w 391122"/>
              <a:gd name="T23" fmla="*/ 39709 h 398502"/>
              <a:gd name="T24" fmla="*/ 285452 w 391122"/>
              <a:gd name="T25" fmla="*/ 162950 h 398502"/>
              <a:gd name="T26" fmla="*/ 162211 w 391122"/>
              <a:gd name="T27" fmla="*/ 286190 h 3985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1122" h="398502">
                <a:moveTo>
                  <a:pt x="388767" y="372532"/>
                </a:moveTo>
                <a:lnTo>
                  <a:pt x="286928" y="259623"/>
                </a:lnTo>
                <a:cubicBezTo>
                  <a:pt x="307591" y="233056"/>
                  <a:pt x="320136" y="199110"/>
                  <a:pt x="320136" y="162212"/>
                </a:cubicBezTo>
                <a:cubicBezTo>
                  <a:pt x="320136" y="75132"/>
                  <a:pt x="249291" y="4287"/>
                  <a:pt x="162211" y="4287"/>
                </a:cubicBezTo>
                <a:cubicBezTo>
                  <a:pt x="75131" y="4287"/>
                  <a:pt x="4287" y="75132"/>
                  <a:pt x="4287" y="162212"/>
                </a:cubicBezTo>
                <a:cubicBezTo>
                  <a:pt x="4287" y="249292"/>
                  <a:pt x="75131" y="320136"/>
                  <a:pt x="162211" y="320136"/>
                </a:cubicBezTo>
                <a:cubicBezTo>
                  <a:pt x="200586" y="320136"/>
                  <a:pt x="235270" y="306853"/>
                  <a:pt x="262575" y="283976"/>
                </a:cubicBezTo>
                <a:lnTo>
                  <a:pt x="362938" y="395409"/>
                </a:lnTo>
                <a:lnTo>
                  <a:pt x="388767" y="372532"/>
                </a:lnTo>
                <a:close/>
                <a:moveTo>
                  <a:pt x="162211" y="286190"/>
                </a:moveTo>
                <a:cubicBezTo>
                  <a:pt x="94318" y="286190"/>
                  <a:pt x="38971" y="230843"/>
                  <a:pt x="38971" y="162950"/>
                </a:cubicBezTo>
                <a:cubicBezTo>
                  <a:pt x="38971" y="95057"/>
                  <a:pt x="94318" y="39709"/>
                  <a:pt x="162211" y="39709"/>
                </a:cubicBezTo>
                <a:cubicBezTo>
                  <a:pt x="230104" y="39709"/>
                  <a:pt x="285452" y="95057"/>
                  <a:pt x="285452" y="162950"/>
                </a:cubicBezTo>
                <a:cubicBezTo>
                  <a:pt x="285452" y="230843"/>
                  <a:pt x="230104" y="286190"/>
                  <a:pt x="162211" y="28619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en-US" sz="1050" dirty="0"/>
          </a:p>
        </p:txBody>
      </p:sp>
      <p:sp>
        <p:nvSpPr>
          <p:cNvPr id="140" name="Text Placeholder 139">
            <a:extLst>
              <a:ext uri="{FF2B5EF4-FFF2-40B4-BE49-F238E27FC236}">
                <a16:creationId xmlns:a16="http://schemas.microsoft.com/office/drawing/2014/main" id="{2F019921-3203-2245-BEE7-839FA58330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23432" y="902739"/>
            <a:ext cx="1022747" cy="153590"/>
          </a:xfrm>
        </p:spPr>
        <p:txBody>
          <a:bodyPr/>
          <a:lstStyle/>
          <a:p>
            <a:r>
              <a:rPr lang="es-EC" dirty="0"/>
              <a:t>Definir un Plan de responsabilidad social y objetivos de la </a:t>
            </a:r>
            <a:r>
              <a:rPr lang="es-EC" dirty="0" smtClean="0"/>
              <a:t>organización</a:t>
            </a:r>
            <a:endParaRPr lang="en-US" dirty="0"/>
          </a:p>
        </p:txBody>
      </p:sp>
      <p:sp>
        <p:nvSpPr>
          <p:cNvPr id="266" name="Freeform: Shape 22" title="star icon">
            <a:extLst>
              <a:ext uri="{FF2B5EF4-FFF2-40B4-BE49-F238E27FC236}">
                <a16:creationId xmlns:a16="http://schemas.microsoft.com/office/drawing/2014/main" id="{6417F596-7130-A94D-8DD6-0320AC9FD9D7}"/>
              </a:ext>
            </a:extLst>
          </p:cNvPr>
          <p:cNvSpPr>
            <a:spLocks/>
          </p:cNvSpPr>
          <p:nvPr/>
        </p:nvSpPr>
        <p:spPr bwMode="auto">
          <a:xfrm>
            <a:off x="6155120" y="967408"/>
            <a:ext cx="465534" cy="442913"/>
          </a:xfrm>
          <a:custGeom>
            <a:avLst/>
            <a:gdLst>
              <a:gd name="T0" fmla="*/ 614357 w 619892"/>
              <a:gd name="T1" fmla="*/ 226925 h 590373"/>
              <a:gd name="T2" fmla="*/ 381898 w 619892"/>
              <a:gd name="T3" fmla="*/ 226925 h 590373"/>
              <a:gd name="T4" fmla="*/ 311053 w 619892"/>
              <a:gd name="T5" fmla="*/ 5535 h 590373"/>
              <a:gd name="T6" fmla="*/ 237994 w 619892"/>
              <a:gd name="T7" fmla="*/ 226187 h 590373"/>
              <a:gd name="T8" fmla="*/ 5535 w 619892"/>
              <a:gd name="T9" fmla="*/ 225449 h 590373"/>
              <a:gd name="T10" fmla="*/ 7749 w 619892"/>
              <a:gd name="T11" fmla="*/ 226925 h 590373"/>
              <a:gd name="T12" fmla="*/ 5535 w 619892"/>
              <a:gd name="T13" fmla="*/ 226925 h 590373"/>
              <a:gd name="T14" fmla="*/ 193716 w 619892"/>
              <a:gd name="T15" fmla="*/ 363449 h 590373"/>
              <a:gd name="T16" fmla="*/ 122134 w 619892"/>
              <a:gd name="T17" fmla="*/ 584839 h 590373"/>
              <a:gd name="T18" fmla="*/ 310315 w 619892"/>
              <a:gd name="T19" fmla="*/ 448315 h 590373"/>
              <a:gd name="T20" fmla="*/ 497020 w 619892"/>
              <a:gd name="T21" fmla="*/ 585576 h 590373"/>
              <a:gd name="T22" fmla="*/ 426176 w 619892"/>
              <a:gd name="T23" fmla="*/ 364186 h 590373"/>
              <a:gd name="T24" fmla="*/ 614357 w 619892"/>
              <a:gd name="T25" fmla="*/ 226925 h 590373"/>
              <a:gd name="T26" fmla="*/ 433555 w 619892"/>
              <a:gd name="T27" fmla="*/ 498496 h 590373"/>
              <a:gd name="T28" fmla="*/ 309577 w 619892"/>
              <a:gd name="T29" fmla="*/ 407727 h 590373"/>
              <a:gd name="T30" fmla="*/ 184861 w 619892"/>
              <a:gd name="T31" fmla="*/ 498496 h 590373"/>
              <a:gd name="T32" fmla="*/ 232829 w 619892"/>
              <a:gd name="T33" fmla="*/ 351641 h 590373"/>
              <a:gd name="T34" fmla="*/ 108112 w 619892"/>
              <a:gd name="T35" fmla="*/ 260871 h 590373"/>
              <a:gd name="T36" fmla="*/ 109588 w 619892"/>
              <a:gd name="T37" fmla="*/ 260871 h 590373"/>
              <a:gd name="T38" fmla="*/ 107375 w 619892"/>
              <a:gd name="T39" fmla="*/ 259395 h 590373"/>
              <a:gd name="T40" fmla="*/ 261609 w 619892"/>
              <a:gd name="T41" fmla="*/ 260133 h 590373"/>
              <a:gd name="T42" fmla="*/ 310315 w 619892"/>
              <a:gd name="T43" fmla="*/ 113278 h 590373"/>
              <a:gd name="T44" fmla="*/ 357545 w 619892"/>
              <a:gd name="T45" fmla="*/ 260871 h 590373"/>
              <a:gd name="T46" fmla="*/ 512518 w 619892"/>
              <a:gd name="T47" fmla="*/ 260871 h 590373"/>
              <a:gd name="T48" fmla="*/ 387063 w 619892"/>
              <a:gd name="T49" fmla="*/ 352379 h 590373"/>
              <a:gd name="T50" fmla="*/ 433555 w 619892"/>
              <a:gd name="T51" fmla="*/ 498496 h 59037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19892" h="590373">
                <a:moveTo>
                  <a:pt x="614357" y="226925"/>
                </a:moveTo>
                <a:lnTo>
                  <a:pt x="381898" y="226925"/>
                </a:lnTo>
                <a:lnTo>
                  <a:pt x="311053" y="5535"/>
                </a:lnTo>
                <a:lnTo>
                  <a:pt x="237994" y="226187"/>
                </a:lnTo>
                <a:lnTo>
                  <a:pt x="5535" y="225449"/>
                </a:lnTo>
                <a:lnTo>
                  <a:pt x="7749" y="226925"/>
                </a:lnTo>
                <a:lnTo>
                  <a:pt x="5535" y="226925"/>
                </a:lnTo>
                <a:lnTo>
                  <a:pt x="193716" y="363449"/>
                </a:lnTo>
                <a:lnTo>
                  <a:pt x="122134" y="584839"/>
                </a:lnTo>
                <a:lnTo>
                  <a:pt x="310315" y="448315"/>
                </a:lnTo>
                <a:lnTo>
                  <a:pt x="497020" y="585576"/>
                </a:lnTo>
                <a:lnTo>
                  <a:pt x="426176" y="364186"/>
                </a:lnTo>
                <a:lnTo>
                  <a:pt x="614357" y="226925"/>
                </a:lnTo>
                <a:close/>
                <a:moveTo>
                  <a:pt x="433555" y="498496"/>
                </a:moveTo>
                <a:lnTo>
                  <a:pt x="309577" y="407727"/>
                </a:lnTo>
                <a:lnTo>
                  <a:pt x="184861" y="498496"/>
                </a:lnTo>
                <a:lnTo>
                  <a:pt x="232829" y="351641"/>
                </a:lnTo>
                <a:lnTo>
                  <a:pt x="108112" y="260871"/>
                </a:lnTo>
                <a:lnTo>
                  <a:pt x="109588" y="260871"/>
                </a:lnTo>
                <a:lnTo>
                  <a:pt x="107375" y="259395"/>
                </a:lnTo>
                <a:lnTo>
                  <a:pt x="261609" y="260133"/>
                </a:lnTo>
                <a:lnTo>
                  <a:pt x="310315" y="113278"/>
                </a:lnTo>
                <a:lnTo>
                  <a:pt x="357545" y="260871"/>
                </a:lnTo>
                <a:lnTo>
                  <a:pt x="512518" y="260871"/>
                </a:lnTo>
                <a:lnTo>
                  <a:pt x="387063" y="352379"/>
                </a:lnTo>
                <a:lnTo>
                  <a:pt x="433555" y="498496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en-US" sz="1050" dirty="0"/>
          </a:p>
        </p:txBody>
      </p:sp>
      <p:sp>
        <p:nvSpPr>
          <p:cNvPr id="142" name="Text Placeholder 141">
            <a:extLst>
              <a:ext uri="{FF2B5EF4-FFF2-40B4-BE49-F238E27FC236}">
                <a16:creationId xmlns:a16="http://schemas.microsoft.com/office/drawing/2014/main" id="{FD356AE3-933E-FD4B-9AB7-9AC8A32AE2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 rot="21268253">
            <a:off x="6336526" y="1250339"/>
            <a:ext cx="1022747" cy="153590"/>
          </a:xfrm>
        </p:spPr>
        <p:txBody>
          <a:bodyPr/>
          <a:lstStyle/>
          <a:p>
            <a:r>
              <a:rPr lang="es-EC" dirty="0"/>
              <a:t>Elaboración de una Memoria de Sustentabilidad</a:t>
            </a:r>
            <a:endParaRPr lang="en-US" dirty="0"/>
          </a:p>
          <a:p>
            <a:endParaRPr lang="en-US" dirty="0"/>
          </a:p>
        </p:txBody>
      </p:sp>
      <p:sp>
        <p:nvSpPr>
          <p:cNvPr id="270" name="Freeform: Shape 46" title="hexagon icon">
            <a:extLst>
              <a:ext uri="{FF2B5EF4-FFF2-40B4-BE49-F238E27FC236}">
                <a16:creationId xmlns:a16="http://schemas.microsoft.com/office/drawing/2014/main" id="{5B23D317-AE70-CA42-ACCF-D0A28A4B7965}"/>
              </a:ext>
            </a:extLst>
          </p:cNvPr>
          <p:cNvSpPr>
            <a:spLocks/>
          </p:cNvSpPr>
          <p:nvPr/>
        </p:nvSpPr>
        <p:spPr bwMode="auto">
          <a:xfrm>
            <a:off x="7754364" y="1043433"/>
            <a:ext cx="304630" cy="354856"/>
          </a:xfrm>
          <a:custGeom>
            <a:avLst/>
            <a:gdLst>
              <a:gd name="T0" fmla="*/ 224201 w 442780"/>
              <a:gd name="T1" fmla="*/ 512747 h 516576"/>
              <a:gd name="T2" fmla="*/ 4287 w 442780"/>
              <a:gd name="T3" fmla="*/ 385817 h 516576"/>
              <a:gd name="T4" fmla="*/ 4287 w 442780"/>
              <a:gd name="T5" fmla="*/ 131955 h 516576"/>
              <a:gd name="T6" fmla="*/ 224201 w 442780"/>
              <a:gd name="T7" fmla="*/ 4287 h 516576"/>
              <a:gd name="T8" fmla="*/ 444115 w 442780"/>
              <a:gd name="T9" fmla="*/ 131217 h 516576"/>
              <a:gd name="T10" fmla="*/ 444115 w 442780"/>
              <a:gd name="T11" fmla="*/ 385079 h 516576"/>
              <a:gd name="T12" fmla="*/ 224201 w 442780"/>
              <a:gd name="T13" fmla="*/ 512747 h 516576"/>
              <a:gd name="T14" fmla="*/ 48565 w 442780"/>
              <a:gd name="T15" fmla="*/ 359988 h 516576"/>
              <a:gd name="T16" fmla="*/ 224201 w 442780"/>
              <a:gd name="T17" fmla="*/ 461827 h 516576"/>
              <a:gd name="T18" fmla="*/ 399837 w 442780"/>
              <a:gd name="T19" fmla="*/ 359988 h 516576"/>
              <a:gd name="T20" fmla="*/ 399837 w 442780"/>
              <a:gd name="T21" fmla="*/ 157046 h 516576"/>
              <a:gd name="T22" fmla="*/ 224201 w 442780"/>
              <a:gd name="T23" fmla="*/ 55206 h 516576"/>
              <a:gd name="T24" fmla="*/ 48565 w 442780"/>
              <a:gd name="T25" fmla="*/ 157046 h 516576"/>
              <a:gd name="T26" fmla="*/ 48565 w 442780"/>
              <a:gd name="T27" fmla="*/ 359988 h 51657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42780" h="516576">
                <a:moveTo>
                  <a:pt x="224201" y="512746"/>
                </a:moveTo>
                <a:lnTo>
                  <a:pt x="4287" y="385816"/>
                </a:lnTo>
                <a:lnTo>
                  <a:pt x="4287" y="131955"/>
                </a:lnTo>
                <a:lnTo>
                  <a:pt x="224201" y="4287"/>
                </a:lnTo>
                <a:lnTo>
                  <a:pt x="444115" y="131217"/>
                </a:lnTo>
                <a:lnTo>
                  <a:pt x="444115" y="385078"/>
                </a:lnTo>
                <a:lnTo>
                  <a:pt x="224201" y="512746"/>
                </a:lnTo>
                <a:close/>
                <a:moveTo>
                  <a:pt x="48565" y="359987"/>
                </a:moveTo>
                <a:lnTo>
                  <a:pt x="224201" y="461826"/>
                </a:lnTo>
                <a:lnTo>
                  <a:pt x="399837" y="359987"/>
                </a:lnTo>
                <a:lnTo>
                  <a:pt x="399837" y="157046"/>
                </a:lnTo>
                <a:lnTo>
                  <a:pt x="224201" y="55206"/>
                </a:lnTo>
                <a:lnTo>
                  <a:pt x="48565" y="157046"/>
                </a:lnTo>
                <a:lnTo>
                  <a:pt x="48565" y="35998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endParaRPr lang="en-US" sz="1050" dirty="0"/>
          </a:p>
        </p:txBody>
      </p:sp>
      <p:sp>
        <p:nvSpPr>
          <p:cNvPr id="144" name="Text Placeholder 143">
            <a:extLst>
              <a:ext uri="{FF2B5EF4-FFF2-40B4-BE49-F238E27FC236}">
                <a16:creationId xmlns:a16="http://schemas.microsoft.com/office/drawing/2014/main" id="{0399E614-2544-6E48-A669-9EA99565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 rot="206837">
            <a:off x="7830921" y="1307535"/>
            <a:ext cx="1022747" cy="153590"/>
          </a:xfrm>
        </p:spPr>
        <p:txBody>
          <a:bodyPr/>
          <a:lstStyle/>
          <a:p>
            <a:r>
              <a:rPr lang="en-US" sz="1050" dirty="0" smtClean="0"/>
              <a:t>Estrategias de colaboración</a:t>
            </a:r>
            <a:endParaRPr lang="en-US" sz="1050" dirty="0"/>
          </a:p>
        </p:txBody>
      </p:sp>
      <p:sp>
        <p:nvSpPr>
          <p:cNvPr id="161" name="Text Placeholder 160">
            <a:extLst>
              <a:ext uri="{FF2B5EF4-FFF2-40B4-BE49-F238E27FC236}">
                <a16:creationId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01454" y="3562555"/>
            <a:ext cx="954791" cy="846386"/>
          </a:xfrm>
        </p:spPr>
        <p:txBody>
          <a:bodyPr/>
          <a:lstStyle/>
          <a:p>
            <a:pPr algn="ctr"/>
            <a:r>
              <a:rPr lang="es-EC" dirty="0"/>
              <a:t>Identificación de los apartados aplicables para la ELEPCO S.A.</a:t>
            </a:r>
          </a:p>
          <a:p>
            <a:endParaRPr lang="en-US" dirty="0"/>
          </a:p>
        </p:txBody>
      </p:sp>
      <p:grpSp>
        <p:nvGrpSpPr>
          <p:cNvPr id="336" name="Group 69" title="arrow icon">
            <a:extLst>
              <a:ext uri="{FF2B5EF4-FFF2-40B4-BE49-F238E27FC236}">
                <a16:creationId xmlns:a16="http://schemas.microsoft.com/office/drawing/2014/main" id="{88A064E8-DE19-D44B-93A3-577783A2CF6F}"/>
              </a:ext>
            </a:extLst>
          </p:cNvPr>
          <p:cNvGrpSpPr>
            <a:grpSpLocks/>
          </p:cNvGrpSpPr>
          <p:nvPr/>
        </p:nvGrpSpPr>
        <p:grpSpPr bwMode="auto">
          <a:xfrm>
            <a:off x="1605825" y="3369089"/>
            <a:ext cx="304800" cy="304800"/>
            <a:chOff x="8604984" y="4822953"/>
            <a:chExt cx="405882" cy="405882"/>
          </a:xfrm>
        </p:grpSpPr>
        <p:sp>
          <p:nvSpPr>
            <p:cNvPr id="337" name="Freeform: Shape 35">
              <a:extLst>
                <a:ext uri="{FF2B5EF4-FFF2-40B4-BE49-F238E27FC236}">
                  <a16:creationId xmlns:a16="http://schemas.microsoft.com/office/drawing/2014/main" id="{0EB99278-B0A5-0648-9026-975D46E55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4984" y="4822953"/>
              <a:ext cx="405882" cy="405882"/>
            </a:xfrm>
            <a:custGeom>
              <a:avLst/>
              <a:gdLst>
                <a:gd name="T0" fmla="*/ 401824 w 405881"/>
                <a:gd name="T1" fmla="*/ 401824 h 405881"/>
                <a:gd name="T2" fmla="*/ 5535 w 405881"/>
                <a:gd name="T3" fmla="*/ 401824 h 405881"/>
                <a:gd name="T4" fmla="*/ 5535 w 405881"/>
                <a:gd name="T5" fmla="*/ 5535 h 405881"/>
                <a:gd name="T6" fmla="*/ 401824 w 405881"/>
                <a:gd name="T7" fmla="*/ 5535 h 405881"/>
                <a:gd name="T8" fmla="*/ 401824 w 405881"/>
                <a:gd name="T9" fmla="*/ 401824 h 405881"/>
                <a:gd name="T10" fmla="*/ 44647 w 405881"/>
                <a:gd name="T11" fmla="*/ 364926 h 405881"/>
                <a:gd name="T12" fmla="*/ 363450 w 405881"/>
                <a:gd name="T13" fmla="*/ 364926 h 405881"/>
                <a:gd name="T14" fmla="*/ 363450 w 405881"/>
                <a:gd name="T15" fmla="*/ 42433 h 405881"/>
                <a:gd name="T16" fmla="*/ 44647 w 405881"/>
                <a:gd name="T17" fmla="*/ 42433 h 405881"/>
                <a:gd name="T18" fmla="*/ 44647 w 405881"/>
                <a:gd name="T19" fmla="*/ 364926 h 4058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5881" h="405881">
                  <a:moveTo>
                    <a:pt x="401823" y="401823"/>
                  </a:moveTo>
                  <a:lnTo>
                    <a:pt x="5535" y="401823"/>
                  </a:lnTo>
                  <a:lnTo>
                    <a:pt x="5535" y="5535"/>
                  </a:lnTo>
                  <a:lnTo>
                    <a:pt x="401823" y="5535"/>
                  </a:lnTo>
                  <a:lnTo>
                    <a:pt x="401823" y="401823"/>
                  </a:lnTo>
                  <a:close/>
                  <a:moveTo>
                    <a:pt x="44647" y="364925"/>
                  </a:moveTo>
                  <a:lnTo>
                    <a:pt x="363449" y="364925"/>
                  </a:lnTo>
                  <a:lnTo>
                    <a:pt x="363449" y="42433"/>
                  </a:lnTo>
                  <a:lnTo>
                    <a:pt x="44647" y="42433"/>
                  </a:lnTo>
                  <a:lnTo>
                    <a:pt x="44647" y="364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  <p:sp>
          <p:nvSpPr>
            <p:cNvPr id="338" name="Freeform: Shape 36">
              <a:extLst>
                <a:ext uri="{FF2B5EF4-FFF2-40B4-BE49-F238E27FC236}">
                  <a16:creationId xmlns:a16="http://schemas.microsoft.com/office/drawing/2014/main" id="{B5E441D7-54AA-1C4C-ABF9-AB90BE791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2653" y="4905605"/>
              <a:ext cx="147593" cy="236149"/>
            </a:xfrm>
            <a:custGeom>
              <a:avLst/>
              <a:gdLst>
                <a:gd name="T0" fmla="*/ 31364 w 147593"/>
                <a:gd name="T1" fmla="*/ 237256 h 236149"/>
                <a:gd name="T2" fmla="*/ 5535 w 147593"/>
                <a:gd name="T3" fmla="*/ 211428 h 236149"/>
                <a:gd name="T4" fmla="*/ 95566 w 147593"/>
                <a:gd name="T5" fmla="*/ 121396 h 236149"/>
                <a:gd name="T6" fmla="*/ 5535 w 147593"/>
                <a:gd name="T7" fmla="*/ 31364 h 236149"/>
                <a:gd name="T8" fmla="*/ 32101 w 147593"/>
                <a:gd name="T9" fmla="*/ 5535 h 236149"/>
                <a:gd name="T10" fmla="*/ 147224 w 147593"/>
                <a:gd name="T11" fmla="*/ 121396 h 236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7593" h="236149">
                  <a:moveTo>
                    <a:pt x="31364" y="237256"/>
                  </a:moveTo>
                  <a:lnTo>
                    <a:pt x="5535" y="211428"/>
                  </a:lnTo>
                  <a:lnTo>
                    <a:pt x="95566" y="121396"/>
                  </a:lnTo>
                  <a:lnTo>
                    <a:pt x="5535" y="31364"/>
                  </a:lnTo>
                  <a:lnTo>
                    <a:pt x="32101" y="5535"/>
                  </a:lnTo>
                  <a:lnTo>
                    <a:pt x="147224" y="121396"/>
                  </a:lnTo>
                  <a:lnTo>
                    <a:pt x="31364" y="237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</p:grpSp>
      <p:sp>
        <p:nvSpPr>
          <p:cNvPr id="162" name="Text Placeholder 161">
            <a:extLst>
              <a:ext uri="{FF2B5EF4-FFF2-40B4-BE49-F238E27FC236}">
                <a16:creationId xmlns:a16="http://schemas.microsoft.com/office/drawing/2014/main" id="{9AD8FF8D-014D-CF45-B605-C532FCAAA5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222199" y="3934057"/>
            <a:ext cx="954791" cy="215444"/>
          </a:xfrm>
        </p:spPr>
        <p:txBody>
          <a:bodyPr/>
          <a:lstStyle/>
          <a:p>
            <a:pPr algn="ctr"/>
            <a:r>
              <a:rPr lang="en-US" dirty="0" smtClean="0"/>
              <a:t>Plazos</a:t>
            </a:r>
            <a:endParaRPr lang="en-US" dirty="0"/>
          </a:p>
        </p:txBody>
      </p:sp>
      <p:sp>
        <p:nvSpPr>
          <p:cNvPr id="330" name="Freeform: Shape 19" title="woman icon">
            <a:extLst>
              <a:ext uri="{FF2B5EF4-FFF2-40B4-BE49-F238E27FC236}">
                <a16:creationId xmlns:a16="http://schemas.microsoft.com/office/drawing/2014/main" id="{7BE7C412-4B84-5D41-8503-7404AB5E6B44}"/>
              </a:ext>
            </a:extLst>
          </p:cNvPr>
          <p:cNvSpPr>
            <a:spLocks/>
          </p:cNvSpPr>
          <p:nvPr/>
        </p:nvSpPr>
        <p:spPr bwMode="auto">
          <a:xfrm>
            <a:off x="2500354" y="2906859"/>
            <a:ext cx="458391" cy="491728"/>
          </a:xfrm>
          <a:custGeom>
            <a:avLst/>
            <a:gdLst>
              <a:gd name="T0" fmla="*/ 289106 w 612512"/>
              <a:gd name="T1" fmla="*/ 5535 h 656790"/>
              <a:gd name="T2" fmla="*/ 37460 w 612512"/>
              <a:gd name="T3" fmla="*/ 257181 h 656790"/>
              <a:gd name="T4" fmla="*/ 43363 w 612512"/>
              <a:gd name="T5" fmla="*/ 324336 h 656790"/>
              <a:gd name="T6" fmla="*/ 8679 w 612512"/>
              <a:gd name="T7" fmla="*/ 522849 h 656790"/>
              <a:gd name="T8" fmla="*/ 5727 w 612512"/>
              <a:gd name="T9" fmla="*/ 533181 h 656790"/>
              <a:gd name="T10" fmla="*/ 11631 w 612512"/>
              <a:gd name="T11" fmla="*/ 542774 h 656790"/>
              <a:gd name="T12" fmla="*/ 199074 w 612512"/>
              <a:gd name="T13" fmla="*/ 595170 h 656790"/>
              <a:gd name="T14" fmla="*/ 305341 w 612512"/>
              <a:gd name="T15" fmla="*/ 656421 h 656790"/>
              <a:gd name="T16" fmla="*/ 412347 w 612512"/>
              <a:gd name="T17" fmla="*/ 595170 h 656790"/>
              <a:gd name="T18" fmla="*/ 603480 w 612512"/>
              <a:gd name="T19" fmla="*/ 542774 h 656790"/>
              <a:gd name="T20" fmla="*/ 609384 w 612512"/>
              <a:gd name="T21" fmla="*/ 533181 h 656790"/>
              <a:gd name="T22" fmla="*/ 606432 w 612512"/>
              <a:gd name="T23" fmla="*/ 522111 h 656790"/>
              <a:gd name="T24" fmla="*/ 568057 w 612512"/>
              <a:gd name="T25" fmla="*/ 335406 h 656790"/>
              <a:gd name="T26" fmla="*/ 573961 w 612512"/>
              <a:gd name="T27" fmla="*/ 267513 h 656790"/>
              <a:gd name="T28" fmla="*/ 416036 w 612512"/>
              <a:gd name="T29" fmla="*/ 63096 h 656790"/>
              <a:gd name="T30" fmla="*/ 289106 w 612512"/>
              <a:gd name="T31" fmla="*/ 5535 h 656790"/>
              <a:gd name="T32" fmla="*/ 289106 w 612512"/>
              <a:gd name="T33" fmla="*/ 5535 h 656790"/>
              <a:gd name="T34" fmla="*/ 404229 w 612512"/>
              <a:gd name="T35" fmla="*/ 223235 h 656790"/>
              <a:gd name="T36" fmla="*/ 463266 w 612512"/>
              <a:gd name="T37" fmla="*/ 378208 h 656790"/>
              <a:gd name="T38" fmla="*/ 395373 w 612512"/>
              <a:gd name="T39" fmla="*/ 574507 h 656790"/>
              <a:gd name="T40" fmla="*/ 395373 w 612512"/>
              <a:gd name="T41" fmla="*/ 575245 h 656790"/>
              <a:gd name="T42" fmla="*/ 307555 w 612512"/>
              <a:gd name="T43" fmla="*/ 629854 h 656790"/>
              <a:gd name="T44" fmla="*/ 219737 w 612512"/>
              <a:gd name="T45" fmla="*/ 575245 h 656790"/>
              <a:gd name="T46" fmla="*/ 218999 w 612512"/>
              <a:gd name="T47" fmla="*/ 574507 h 656790"/>
              <a:gd name="T48" fmla="*/ 151844 w 612512"/>
              <a:gd name="T49" fmla="*/ 417320 h 656790"/>
              <a:gd name="T50" fmla="*/ 266229 w 612512"/>
              <a:gd name="T51" fmla="*/ 318433 h 656790"/>
              <a:gd name="T52" fmla="*/ 297223 w 612512"/>
              <a:gd name="T53" fmla="*/ 310315 h 656790"/>
              <a:gd name="T54" fmla="*/ 404229 w 612512"/>
              <a:gd name="T55" fmla="*/ 223235 h 656790"/>
              <a:gd name="T56" fmla="*/ 404229 w 612512"/>
              <a:gd name="T57" fmla="*/ 223235 h 656790"/>
              <a:gd name="T58" fmla="*/ 229331 w 612512"/>
              <a:gd name="T59" fmla="*/ 373780 h 656790"/>
              <a:gd name="T60" fmla="*/ 207930 w 612512"/>
              <a:gd name="T61" fmla="*/ 395181 h 656790"/>
              <a:gd name="T62" fmla="*/ 229331 w 612512"/>
              <a:gd name="T63" fmla="*/ 416582 h 656790"/>
              <a:gd name="T64" fmla="*/ 250732 w 612512"/>
              <a:gd name="T65" fmla="*/ 395181 h 656790"/>
              <a:gd name="T66" fmla="*/ 229331 w 612512"/>
              <a:gd name="T67" fmla="*/ 373780 h 656790"/>
              <a:gd name="T68" fmla="*/ 229331 w 612512"/>
              <a:gd name="T69" fmla="*/ 373780 h 656790"/>
              <a:gd name="T70" fmla="*/ 385042 w 612512"/>
              <a:gd name="T71" fmla="*/ 373780 h 656790"/>
              <a:gd name="T72" fmla="*/ 363640 w 612512"/>
              <a:gd name="T73" fmla="*/ 395181 h 656790"/>
              <a:gd name="T74" fmla="*/ 385042 w 612512"/>
              <a:gd name="T75" fmla="*/ 416582 h 656790"/>
              <a:gd name="T76" fmla="*/ 406443 w 612512"/>
              <a:gd name="T77" fmla="*/ 395181 h 656790"/>
              <a:gd name="T78" fmla="*/ 385042 w 612512"/>
              <a:gd name="T79" fmla="*/ 373780 h 656790"/>
              <a:gd name="T80" fmla="*/ 385042 w 612512"/>
              <a:gd name="T81" fmla="*/ 373780 h 65679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12512" h="656790">
                <a:moveTo>
                  <a:pt x="289106" y="5535"/>
                </a:moveTo>
                <a:cubicBezTo>
                  <a:pt x="134133" y="5535"/>
                  <a:pt x="37460" y="102208"/>
                  <a:pt x="37460" y="257181"/>
                </a:cubicBezTo>
                <a:cubicBezTo>
                  <a:pt x="37460" y="279320"/>
                  <a:pt x="40411" y="301459"/>
                  <a:pt x="43363" y="324336"/>
                </a:cubicBezTo>
                <a:cubicBezTo>
                  <a:pt x="52219" y="387063"/>
                  <a:pt x="61074" y="452742"/>
                  <a:pt x="8679" y="522849"/>
                </a:cubicBezTo>
                <a:cubicBezTo>
                  <a:pt x="6465" y="525801"/>
                  <a:pt x="4989" y="529491"/>
                  <a:pt x="5727" y="533181"/>
                </a:cubicBezTo>
                <a:cubicBezTo>
                  <a:pt x="6465" y="536871"/>
                  <a:pt x="8679" y="540561"/>
                  <a:pt x="11631" y="542774"/>
                </a:cubicBezTo>
                <a:cubicBezTo>
                  <a:pt x="13845" y="544250"/>
                  <a:pt x="70668" y="581149"/>
                  <a:pt x="199074" y="595170"/>
                </a:cubicBezTo>
                <a:cubicBezTo>
                  <a:pt x="231545" y="634282"/>
                  <a:pt x="269181" y="656421"/>
                  <a:pt x="305341" y="656421"/>
                </a:cubicBezTo>
                <a:cubicBezTo>
                  <a:pt x="341501" y="656421"/>
                  <a:pt x="379138" y="635020"/>
                  <a:pt x="412347" y="595170"/>
                </a:cubicBezTo>
                <a:cubicBezTo>
                  <a:pt x="541491" y="581149"/>
                  <a:pt x="601266" y="544250"/>
                  <a:pt x="603480" y="542774"/>
                </a:cubicBezTo>
                <a:cubicBezTo>
                  <a:pt x="607170" y="540561"/>
                  <a:pt x="608646" y="536871"/>
                  <a:pt x="609384" y="533181"/>
                </a:cubicBezTo>
                <a:cubicBezTo>
                  <a:pt x="610122" y="529491"/>
                  <a:pt x="609384" y="525063"/>
                  <a:pt x="606432" y="522111"/>
                </a:cubicBezTo>
                <a:cubicBezTo>
                  <a:pt x="553298" y="454218"/>
                  <a:pt x="560678" y="396657"/>
                  <a:pt x="568057" y="335406"/>
                </a:cubicBezTo>
                <a:cubicBezTo>
                  <a:pt x="571009" y="313267"/>
                  <a:pt x="573961" y="291128"/>
                  <a:pt x="573961" y="267513"/>
                </a:cubicBezTo>
                <a:cubicBezTo>
                  <a:pt x="573961" y="175267"/>
                  <a:pt x="532635" y="66786"/>
                  <a:pt x="416036" y="63096"/>
                </a:cubicBezTo>
                <a:cubicBezTo>
                  <a:pt x="369545" y="15866"/>
                  <a:pt x="321577" y="5535"/>
                  <a:pt x="289106" y="5535"/>
                </a:cubicBezTo>
                <a:close/>
                <a:moveTo>
                  <a:pt x="404229" y="223235"/>
                </a:moveTo>
                <a:cubicBezTo>
                  <a:pt x="424892" y="245374"/>
                  <a:pt x="463266" y="297032"/>
                  <a:pt x="463266" y="378208"/>
                </a:cubicBezTo>
                <a:cubicBezTo>
                  <a:pt x="463266" y="486689"/>
                  <a:pt x="395373" y="573769"/>
                  <a:pt x="395373" y="574507"/>
                </a:cubicBezTo>
                <a:cubicBezTo>
                  <a:pt x="395373" y="574507"/>
                  <a:pt x="395373" y="574507"/>
                  <a:pt x="395373" y="575245"/>
                </a:cubicBezTo>
                <a:cubicBezTo>
                  <a:pt x="367330" y="609929"/>
                  <a:pt x="336336" y="629854"/>
                  <a:pt x="307555" y="629854"/>
                </a:cubicBezTo>
                <a:cubicBezTo>
                  <a:pt x="278774" y="629854"/>
                  <a:pt x="247780" y="610667"/>
                  <a:pt x="219737" y="575245"/>
                </a:cubicBezTo>
                <a:cubicBezTo>
                  <a:pt x="219737" y="575245"/>
                  <a:pt x="219737" y="575245"/>
                  <a:pt x="218999" y="574507"/>
                </a:cubicBezTo>
                <a:cubicBezTo>
                  <a:pt x="218261" y="573769"/>
                  <a:pt x="151844" y="510304"/>
                  <a:pt x="151844" y="417320"/>
                </a:cubicBezTo>
                <a:cubicBezTo>
                  <a:pt x="151844" y="346475"/>
                  <a:pt x="212357" y="331716"/>
                  <a:pt x="266229" y="318433"/>
                </a:cubicBezTo>
                <a:cubicBezTo>
                  <a:pt x="277299" y="315481"/>
                  <a:pt x="287630" y="313267"/>
                  <a:pt x="297223" y="310315"/>
                </a:cubicBezTo>
                <a:cubicBezTo>
                  <a:pt x="360689" y="290390"/>
                  <a:pt x="390945" y="248326"/>
                  <a:pt x="404229" y="223235"/>
                </a:cubicBezTo>
                <a:close/>
                <a:moveTo>
                  <a:pt x="229331" y="373780"/>
                </a:moveTo>
                <a:cubicBezTo>
                  <a:pt x="217523" y="373780"/>
                  <a:pt x="207930" y="383374"/>
                  <a:pt x="207930" y="395181"/>
                </a:cubicBezTo>
                <a:cubicBezTo>
                  <a:pt x="207930" y="406989"/>
                  <a:pt x="217523" y="416582"/>
                  <a:pt x="229331" y="416582"/>
                </a:cubicBezTo>
                <a:cubicBezTo>
                  <a:pt x="241138" y="416582"/>
                  <a:pt x="250732" y="406989"/>
                  <a:pt x="250732" y="395181"/>
                </a:cubicBezTo>
                <a:cubicBezTo>
                  <a:pt x="249994" y="383374"/>
                  <a:pt x="241138" y="373780"/>
                  <a:pt x="229331" y="373780"/>
                </a:cubicBezTo>
                <a:close/>
                <a:moveTo>
                  <a:pt x="385042" y="373780"/>
                </a:moveTo>
                <a:cubicBezTo>
                  <a:pt x="373234" y="373780"/>
                  <a:pt x="363640" y="383374"/>
                  <a:pt x="363640" y="395181"/>
                </a:cubicBezTo>
                <a:cubicBezTo>
                  <a:pt x="363640" y="406989"/>
                  <a:pt x="373234" y="416582"/>
                  <a:pt x="385042" y="416582"/>
                </a:cubicBezTo>
                <a:cubicBezTo>
                  <a:pt x="396849" y="416582"/>
                  <a:pt x="406443" y="406989"/>
                  <a:pt x="406443" y="395181"/>
                </a:cubicBezTo>
                <a:cubicBezTo>
                  <a:pt x="406443" y="383374"/>
                  <a:pt x="396849" y="373780"/>
                  <a:pt x="385042" y="3737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50" dirty="0"/>
          </a:p>
        </p:txBody>
      </p:sp>
      <p:sp>
        <p:nvSpPr>
          <p:cNvPr id="163" name="Text Placeholder 162">
            <a:extLst>
              <a:ext uri="{FF2B5EF4-FFF2-40B4-BE49-F238E27FC236}">
                <a16:creationId xmlns:a16="http://schemas.microsoft.com/office/drawing/2014/main" id="{B20DBB99-CB24-BE4F-9A9C-11378DA2E5A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288169" y="3526381"/>
            <a:ext cx="954791" cy="1615827"/>
          </a:xfrm>
        </p:spPr>
        <p:txBody>
          <a:bodyPr/>
          <a:lstStyle/>
          <a:p>
            <a:pPr algn="ctr"/>
            <a:r>
              <a:rPr lang="es-EC" dirty="0"/>
              <a:t>Presidencia Ejecutiva</a:t>
            </a:r>
          </a:p>
          <a:p>
            <a:pPr algn="ctr"/>
            <a:r>
              <a:rPr lang="es-EC" dirty="0"/>
              <a:t>Jefatura de Responsabilidad Social Empresarial y </a:t>
            </a:r>
            <a:r>
              <a:rPr lang="es-EC" dirty="0" smtClean="0"/>
              <a:t>Marketing</a:t>
            </a:r>
          </a:p>
          <a:p>
            <a:pPr algn="ctr"/>
            <a:r>
              <a:rPr lang="es-EC" dirty="0"/>
              <a:t>Jefatura de Planificación Estratégica y </a:t>
            </a:r>
            <a:r>
              <a:rPr lang="es-EC" dirty="0" smtClean="0"/>
              <a:t>Operativa</a:t>
            </a:r>
            <a:endParaRPr lang="es-EC" dirty="0"/>
          </a:p>
        </p:txBody>
      </p:sp>
      <p:grpSp>
        <p:nvGrpSpPr>
          <p:cNvPr id="169" name="Group 168" title="gear icon">
            <a:extLst>
              <a:ext uri="{FF2B5EF4-FFF2-40B4-BE49-F238E27FC236}">
                <a16:creationId xmlns:a16="http://schemas.microsoft.com/office/drawing/2014/main" id="{D062EDD5-DD06-2949-A10E-AFC61D182A5C}"/>
              </a:ext>
            </a:extLst>
          </p:cNvPr>
          <p:cNvGrpSpPr/>
          <p:nvPr/>
        </p:nvGrpSpPr>
        <p:grpSpPr>
          <a:xfrm>
            <a:off x="3709393" y="3349160"/>
            <a:ext cx="426244" cy="425054"/>
            <a:chOff x="4945857" y="4465547"/>
            <a:chExt cx="568325" cy="566738"/>
          </a:xfrm>
        </p:grpSpPr>
        <p:sp>
          <p:nvSpPr>
            <p:cNvPr id="331" name="Freeform: Shape 20">
              <a:extLst>
                <a:ext uri="{FF2B5EF4-FFF2-40B4-BE49-F238E27FC236}">
                  <a16:creationId xmlns:a16="http://schemas.microsoft.com/office/drawing/2014/main" id="{282E39F4-FDC6-F347-9A6B-5692C8DB6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857" y="4465547"/>
              <a:ext cx="568325" cy="566738"/>
            </a:xfrm>
            <a:custGeom>
              <a:avLst/>
              <a:gdLst/>
              <a:ahLst/>
              <a:cxnLst/>
              <a:rect l="0" t="0" r="r" b="b"/>
              <a:pathLst>
                <a:path w="568234" h="568234">
                  <a:moveTo>
                    <a:pt x="566389" y="311791"/>
                  </a:moveTo>
                  <a:lnTo>
                    <a:pt x="566389" y="260133"/>
                  </a:lnTo>
                  <a:lnTo>
                    <a:pt x="521374" y="260133"/>
                  </a:lnTo>
                  <a:cubicBezTo>
                    <a:pt x="519898" y="246112"/>
                    <a:pt x="516946" y="232829"/>
                    <a:pt x="513256" y="220283"/>
                  </a:cubicBezTo>
                  <a:lnTo>
                    <a:pt x="555320" y="202572"/>
                  </a:lnTo>
                  <a:lnTo>
                    <a:pt x="535395" y="154604"/>
                  </a:lnTo>
                  <a:lnTo>
                    <a:pt x="493331" y="171577"/>
                  </a:lnTo>
                  <a:cubicBezTo>
                    <a:pt x="486689" y="159770"/>
                    <a:pt x="479309" y="147962"/>
                    <a:pt x="470454" y="137631"/>
                  </a:cubicBezTo>
                  <a:lnTo>
                    <a:pt x="502187" y="105898"/>
                  </a:lnTo>
                  <a:lnTo>
                    <a:pt x="466026" y="69738"/>
                  </a:lnTo>
                  <a:lnTo>
                    <a:pt x="434294" y="101470"/>
                  </a:lnTo>
                  <a:cubicBezTo>
                    <a:pt x="423962" y="92615"/>
                    <a:pt x="412155" y="85235"/>
                    <a:pt x="400347" y="78593"/>
                  </a:cubicBezTo>
                  <a:lnTo>
                    <a:pt x="417321" y="36529"/>
                  </a:lnTo>
                  <a:lnTo>
                    <a:pt x="369353" y="16604"/>
                  </a:lnTo>
                  <a:lnTo>
                    <a:pt x="351641" y="58668"/>
                  </a:lnTo>
                  <a:cubicBezTo>
                    <a:pt x="338358" y="54979"/>
                    <a:pt x="325075" y="52027"/>
                    <a:pt x="311791" y="50551"/>
                  </a:cubicBezTo>
                  <a:lnTo>
                    <a:pt x="311791" y="5535"/>
                  </a:lnTo>
                  <a:lnTo>
                    <a:pt x="260133" y="5535"/>
                  </a:lnTo>
                  <a:lnTo>
                    <a:pt x="260133" y="50551"/>
                  </a:lnTo>
                  <a:cubicBezTo>
                    <a:pt x="246112" y="52027"/>
                    <a:pt x="232829" y="54979"/>
                    <a:pt x="220283" y="58668"/>
                  </a:cubicBezTo>
                  <a:lnTo>
                    <a:pt x="202572" y="16604"/>
                  </a:lnTo>
                  <a:lnTo>
                    <a:pt x="154604" y="36529"/>
                  </a:lnTo>
                  <a:lnTo>
                    <a:pt x="171577" y="78593"/>
                  </a:lnTo>
                  <a:cubicBezTo>
                    <a:pt x="159770" y="85235"/>
                    <a:pt x="147963" y="92615"/>
                    <a:pt x="137631" y="101470"/>
                  </a:cubicBezTo>
                  <a:lnTo>
                    <a:pt x="105898" y="69738"/>
                  </a:lnTo>
                  <a:lnTo>
                    <a:pt x="69738" y="105898"/>
                  </a:lnTo>
                  <a:lnTo>
                    <a:pt x="101470" y="137631"/>
                  </a:lnTo>
                  <a:cubicBezTo>
                    <a:pt x="92615" y="147962"/>
                    <a:pt x="85236" y="159770"/>
                    <a:pt x="78594" y="171577"/>
                  </a:cubicBezTo>
                  <a:lnTo>
                    <a:pt x="36529" y="154604"/>
                  </a:lnTo>
                  <a:lnTo>
                    <a:pt x="16604" y="202572"/>
                  </a:lnTo>
                  <a:lnTo>
                    <a:pt x="58668" y="220283"/>
                  </a:lnTo>
                  <a:cubicBezTo>
                    <a:pt x="54979" y="233566"/>
                    <a:pt x="52027" y="246850"/>
                    <a:pt x="50551" y="260133"/>
                  </a:cubicBezTo>
                  <a:lnTo>
                    <a:pt x="5535" y="260133"/>
                  </a:lnTo>
                  <a:lnTo>
                    <a:pt x="5535" y="311791"/>
                  </a:lnTo>
                  <a:lnTo>
                    <a:pt x="50551" y="311791"/>
                  </a:lnTo>
                  <a:cubicBezTo>
                    <a:pt x="52027" y="325812"/>
                    <a:pt x="54979" y="339096"/>
                    <a:pt x="58668" y="351641"/>
                  </a:cubicBezTo>
                  <a:lnTo>
                    <a:pt x="16604" y="369352"/>
                  </a:lnTo>
                  <a:lnTo>
                    <a:pt x="36529" y="417320"/>
                  </a:lnTo>
                  <a:lnTo>
                    <a:pt x="78594" y="400347"/>
                  </a:lnTo>
                  <a:cubicBezTo>
                    <a:pt x="85236" y="412154"/>
                    <a:pt x="92615" y="423962"/>
                    <a:pt x="101470" y="434293"/>
                  </a:cubicBezTo>
                  <a:lnTo>
                    <a:pt x="69738" y="466026"/>
                  </a:lnTo>
                  <a:lnTo>
                    <a:pt x="105898" y="502186"/>
                  </a:lnTo>
                  <a:lnTo>
                    <a:pt x="137631" y="470454"/>
                  </a:lnTo>
                  <a:cubicBezTo>
                    <a:pt x="147963" y="479309"/>
                    <a:pt x="159770" y="486689"/>
                    <a:pt x="171577" y="493331"/>
                  </a:cubicBezTo>
                  <a:lnTo>
                    <a:pt x="154604" y="535395"/>
                  </a:lnTo>
                  <a:lnTo>
                    <a:pt x="202572" y="555320"/>
                  </a:lnTo>
                  <a:lnTo>
                    <a:pt x="220283" y="513256"/>
                  </a:lnTo>
                  <a:cubicBezTo>
                    <a:pt x="233567" y="516946"/>
                    <a:pt x="246850" y="519898"/>
                    <a:pt x="260133" y="521373"/>
                  </a:cubicBezTo>
                  <a:lnTo>
                    <a:pt x="260133" y="566389"/>
                  </a:lnTo>
                  <a:lnTo>
                    <a:pt x="311791" y="566389"/>
                  </a:lnTo>
                  <a:lnTo>
                    <a:pt x="311791" y="521373"/>
                  </a:lnTo>
                  <a:cubicBezTo>
                    <a:pt x="325812" y="519898"/>
                    <a:pt x="339096" y="516946"/>
                    <a:pt x="351641" y="513256"/>
                  </a:cubicBezTo>
                  <a:lnTo>
                    <a:pt x="369353" y="555320"/>
                  </a:lnTo>
                  <a:lnTo>
                    <a:pt x="417321" y="535395"/>
                  </a:lnTo>
                  <a:lnTo>
                    <a:pt x="400347" y="493331"/>
                  </a:lnTo>
                  <a:cubicBezTo>
                    <a:pt x="412155" y="486689"/>
                    <a:pt x="423962" y="479309"/>
                    <a:pt x="434294" y="470454"/>
                  </a:cubicBezTo>
                  <a:lnTo>
                    <a:pt x="466026" y="502186"/>
                  </a:lnTo>
                  <a:lnTo>
                    <a:pt x="502187" y="466026"/>
                  </a:lnTo>
                  <a:lnTo>
                    <a:pt x="470454" y="434293"/>
                  </a:lnTo>
                  <a:cubicBezTo>
                    <a:pt x="479309" y="423962"/>
                    <a:pt x="486689" y="412154"/>
                    <a:pt x="493331" y="400347"/>
                  </a:cubicBezTo>
                  <a:lnTo>
                    <a:pt x="535395" y="417320"/>
                  </a:lnTo>
                  <a:lnTo>
                    <a:pt x="555320" y="369352"/>
                  </a:lnTo>
                  <a:lnTo>
                    <a:pt x="513256" y="351641"/>
                  </a:lnTo>
                  <a:cubicBezTo>
                    <a:pt x="516946" y="338358"/>
                    <a:pt x="519898" y="325074"/>
                    <a:pt x="521374" y="311791"/>
                  </a:cubicBezTo>
                  <a:lnTo>
                    <a:pt x="566389" y="311791"/>
                  </a:lnTo>
                  <a:close/>
                  <a:moveTo>
                    <a:pt x="286700" y="480047"/>
                  </a:moveTo>
                  <a:cubicBezTo>
                    <a:pt x="179695" y="480047"/>
                    <a:pt x="92615" y="392967"/>
                    <a:pt x="92615" y="285962"/>
                  </a:cubicBezTo>
                  <a:cubicBezTo>
                    <a:pt x="92615" y="178957"/>
                    <a:pt x="179695" y="91877"/>
                    <a:pt x="286700" y="91877"/>
                  </a:cubicBezTo>
                  <a:cubicBezTo>
                    <a:pt x="393706" y="91877"/>
                    <a:pt x="480785" y="178957"/>
                    <a:pt x="480785" y="285962"/>
                  </a:cubicBezTo>
                  <a:cubicBezTo>
                    <a:pt x="480785" y="392967"/>
                    <a:pt x="393706" y="480047"/>
                    <a:pt x="286700" y="480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  <p:sp>
          <p:nvSpPr>
            <p:cNvPr id="347" name="Freeform: Shape 21">
              <a:extLst>
                <a:ext uri="{FF2B5EF4-FFF2-40B4-BE49-F238E27FC236}">
                  <a16:creationId xmlns:a16="http://schemas.microsoft.com/office/drawing/2014/main" id="{3017CAE1-55E7-DA4F-9323-CD987A81B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3406" y="4595306"/>
              <a:ext cx="303212" cy="303212"/>
            </a:xfrm>
            <a:custGeom>
              <a:avLst/>
              <a:gdLst>
                <a:gd name="T0" fmla="*/ 153128 w 302566"/>
                <a:gd name="T1" fmla="*/ 5535 h 302566"/>
                <a:gd name="T2" fmla="*/ 5535 w 302566"/>
                <a:gd name="T3" fmla="*/ 153128 h 302566"/>
                <a:gd name="T4" fmla="*/ 153128 w 302566"/>
                <a:gd name="T5" fmla="*/ 300721 h 302566"/>
                <a:gd name="T6" fmla="*/ 300721 w 302566"/>
                <a:gd name="T7" fmla="*/ 153128 h 302566"/>
                <a:gd name="T8" fmla="*/ 153128 w 302566"/>
                <a:gd name="T9" fmla="*/ 5535 h 302566"/>
                <a:gd name="T10" fmla="*/ 153128 w 302566"/>
                <a:gd name="T11" fmla="*/ 255705 h 302566"/>
                <a:gd name="T12" fmla="*/ 50551 w 302566"/>
                <a:gd name="T13" fmla="*/ 153128 h 302566"/>
                <a:gd name="T14" fmla="*/ 153128 w 302566"/>
                <a:gd name="T15" fmla="*/ 50551 h 302566"/>
                <a:gd name="T16" fmla="*/ 255705 w 302566"/>
                <a:gd name="T17" fmla="*/ 153128 h 302566"/>
                <a:gd name="T18" fmla="*/ 153128 w 302566"/>
                <a:gd name="T19" fmla="*/ 255705 h 3025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2566" h="302566">
                  <a:moveTo>
                    <a:pt x="153128" y="5535"/>
                  </a:moveTo>
                  <a:cubicBezTo>
                    <a:pt x="71952" y="5535"/>
                    <a:pt x="5535" y="71952"/>
                    <a:pt x="5535" y="153128"/>
                  </a:cubicBezTo>
                  <a:cubicBezTo>
                    <a:pt x="5535" y="234304"/>
                    <a:pt x="71952" y="300721"/>
                    <a:pt x="153128" y="300721"/>
                  </a:cubicBezTo>
                  <a:cubicBezTo>
                    <a:pt x="234304" y="300721"/>
                    <a:pt x="300721" y="234304"/>
                    <a:pt x="300721" y="153128"/>
                  </a:cubicBezTo>
                  <a:cubicBezTo>
                    <a:pt x="300721" y="71952"/>
                    <a:pt x="234304" y="5535"/>
                    <a:pt x="153128" y="5535"/>
                  </a:cubicBezTo>
                  <a:close/>
                  <a:moveTo>
                    <a:pt x="153128" y="255705"/>
                  </a:moveTo>
                  <a:cubicBezTo>
                    <a:pt x="96305" y="255705"/>
                    <a:pt x="50551" y="209952"/>
                    <a:pt x="50551" y="153128"/>
                  </a:cubicBezTo>
                  <a:cubicBezTo>
                    <a:pt x="50551" y="96305"/>
                    <a:pt x="96305" y="50551"/>
                    <a:pt x="153128" y="50551"/>
                  </a:cubicBezTo>
                  <a:cubicBezTo>
                    <a:pt x="209952" y="50551"/>
                    <a:pt x="255705" y="96305"/>
                    <a:pt x="255705" y="153128"/>
                  </a:cubicBezTo>
                  <a:cubicBezTo>
                    <a:pt x="255705" y="209214"/>
                    <a:pt x="209213" y="255705"/>
                    <a:pt x="153128" y="2557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</p:grpSp>
      <p:sp>
        <p:nvSpPr>
          <p:cNvPr id="164" name="Text Placeholder 163">
            <a:extLst>
              <a:ext uri="{FF2B5EF4-FFF2-40B4-BE49-F238E27FC236}">
                <a16:creationId xmlns:a16="http://schemas.microsoft.com/office/drawing/2014/main" id="{04B1EED1-1DD0-A248-A94F-1A0FBCE88E2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458112" y="3934057"/>
            <a:ext cx="954791" cy="1046440"/>
          </a:xfrm>
        </p:spPr>
        <p:txBody>
          <a:bodyPr/>
          <a:lstStyle/>
          <a:p>
            <a:pPr algn="ctr"/>
            <a:r>
              <a:rPr lang="es-EC" dirty="0" smtClean="0"/>
              <a:t>La política debe incluir </a:t>
            </a:r>
            <a:r>
              <a:rPr lang="es-EC" dirty="0"/>
              <a:t>el compromiso de integrar los aspectos sociales, ambientales, </a:t>
            </a:r>
            <a:r>
              <a:rPr lang="es-EC" dirty="0" smtClean="0"/>
              <a:t>éticos.</a:t>
            </a:r>
            <a:endParaRPr lang="en-US" dirty="0"/>
          </a:p>
        </p:txBody>
      </p:sp>
      <p:grpSp>
        <p:nvGrpSpPr>
          <p:cNvPr id="344" name="Group 63" title="mobile device icon">
            <a:extLst>
              <a:ext uri="{FF2B5EF4-FFF2-40B4-BE49-F238E27FC236}">
                <a16:creationId xmlns:a16="http://schemas.microsoft.com/office/drawing/2014/main" id="{7E573CCC-3785-814B-9D3A-5FB99B40B4FF}"/>
              </a:ext>
            </a:extLst>
          </p:cNvPr>
          <p:cNvGrpSpPr>
            <a:grpSpLocks/>
          </p:cNvGrpSpPr>
          <p:nvPr/>
        </p:nvGrpSpPr>
        <p:grpSpPr bwMode="auto">
          <a:xfrm>
            <a:off x="4834666" y="2928584"/>
            <a:ext cx="253603" cy="426244"/>
            <a:chOff x="6461929" y="2474005"/>
            <a:chExt cx="339465" cy="568234"/>
          </a:xfrm>
        </p:grpSpPr>
        <p:sp>
          <p:nvSpPr>
            <p:cNvPr id="345" name="Freeform: Shape 50">
              <a:extLst>
                <a:ext uri="{FF2B5EF4-FFF2-40B4-BE49-F238E27FC236}">
                  <a16:creationId xmlns:a16="http://schemas.microsoft.com/office/drawing/2014/main" id="{40005EA1-E137-934E-8239-F50C306D9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929" y="2474005"/>
              <a:ext cx="339465" cy="568234"/>
            </a:xfrm>
            <a:custGeom>
              <a:avLst/>
              <a:gdLst>
                <a:gd name="T0" fmla="*/ 5535 w 339464"/>
                <a:gd name="T1" fmla="*/ 5535 h 568234"/>
                <a:gd name="T2" fmla="*/ 5535 w 339464"/>
                <a:gd name="T3" fmla="*/ 564914 h 568234"/>
                <a:gd name="T4" fmla="*/ 338359 w 339464"/>
                <a:gd name="T5" fmla="*/ 564914 h 568234"/>
                <a:gd name="T6" fmla="*/ 338359 w 339464"/>
                <a:gd name="T7" fmla="*/ 5535 h 568234"/>
                <a:gd name="T8" fmla="*/ 5535 w 339464"/>
                <a:gd name="T9" fmla="*/ 5535 h 568234"/>
                <a:gd name="T10" fmla="*/ 308840 w 339464"/>
                <a:gd name="T11" fmla="*/ 35053 h 568234"/>
                <a:gd name="T12" fmla="*/ 308840 w 339464"/>
                <a:gd name="T13" fmla="*/ 79331 h 568234"/>
                <a:gd name="T14" fmla="*/ 35053 w 339464"/>
                <a:gd name="T15" fmla="*/ 79331 h 568234"/>
                <a:gd name="T16" fmla="*/ 35053 w 339464"/>
                <a:gd name="T17" fmla="*/ 35053 h 568234"/>
                <a:gd name="T18" fmla="*/ 308840 w 339464"/>
                <a:gd name="T19" fmla="*/ 35053 h 568234"/>
                <a:gd name="T20" fmla="*/ 308840 w 339464"/>
                <a:gd name="T21" fmla="*/ 108850 h 568234"/>
                <a:gd name="T22" fmla="*/ 308840 w 339464"/>
                <a:gd name="T23" fmla="*/ 420272 h 568234"/>
                <a:gd name="T24" fmla="*/ 35053 w 339464"/>
                <a:gd name="T25" fmla="*/ 420272 h 568234"/>
                <a:gd name="T26" fmla="*/ 35053 w 339464"/>
                <a:gd name="T27" fmla="*/ 108850 h 568234"/>
                <a:gd name="T28" fmla="*/ 308840 w 339464"/>
                <a:gd name="T29" fmla="*/ 108850 h 568234"/>
                <a:gd name="T30" fmla="*/ 35053 w 339464"/>
                <a:gd name="T31" fmla="*/ 535395 h 568234"/>
                <a:gd name="T32" fmla="*/ 35053 w 339464"/>
                <a:gd name="T33" fmla="*/ 449791 h 568234"/>
                <a:gd name="T34" fmla="*/ 308840 w 339464"/>
                <a:gd name="T35" fmla="*/ 449791 h 568234"/>
                <a:gd name="T36" fmla="*/ 308840 w 339464"/>
                <a:gd name="T37" fmla="*/ 535395 h 568234"/>
                <a:gd name="T38" fmla="*/ 35053 w 339464"/>
                <a:gd name="T39" fmla="*/ 535395 h 5682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9464" h="568234">
                  <a:moveTo>
                    <a:pt x="5535" y="5535"/>
                  </a:moveTo>
                  <a:lnTo>
                    <a:pt x="5535" y="564914"/>
                  </a:lnTo>
                  <a:lnTo>
                    <a:pt x="338358" y="564914"/>
                  </a:lnTo>
                  <a:lnTo>
                    <a:pt x="338358" y="5535"/>
                  </a:lnTo>
                  <a:lnTo>
                    <a:pt x="5535" y="5535"/>
                  </a:lnTo>
                  <a:close/>
                  <a:moveTo>
                    <a:pt x="308839" y="35053"/>
                  </a:moveTo>
                  <a:lnTo>
                    <a:pt x="308839" y="79331"/>
                  </a:lnTo>
                  <a:lnTo>
                    <a:pt x="35053" y="79331"/>
                  </a:lnTo>
                  <a:lnTo>
                    <a:pt x="35053" y="35053"/>
                  </a:lnTo>
                  <a:lnTo>
                    <a:pt x="308839" y="35053"/>
                  </a:lnTo>
                  <a:close/>
                  <a:moveTo>
                    <a:pt x="308839" y="108850"/>
                  </a:moveTo>
                  <a:lnTo>
                    <a:pt x="308839" y="420272"/>
                  </a:lnTo>
                  <a:lnTo>
                    <a:pt x="35053" y="420272"/>
                  </a:lnTo>
                  <a:lnTo>
                    <a:pt x="35053" y="108850"/>
                  </a:lnTo>
                  <a:lnTo>
                    <a:pt x="308839" y="108850"/>
                  </a:lnTo>
                  <a:close/>
                  <a:moveTo>
                    <a:pt x="35053" y="535395"/>
                  </a:moveTo>
                  <a:lnTo>
                    <a:pt x="35053" y="449791"/>
                  </a:lnTo>
                  <a:lnTo>
                    <a:pt x="308839" y="449791"/>
                  </a:lnTo>
                  <a:lnTo>
                    <a:pt x="308839" y="535395"/>
                  </a:lnTo>
                  <a:lnTo>
                    <a:pt x="35053" y="535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  <p:sp>
          <p:nvSpPr>
            <p:cNvPr id="346" name="Freeform: Shape 51">
              <a:extLst>
                <a:ext uri="{FF2B5EF4-FFF2-40B4-BE49-F238E27FC236}">
                  <a16:creationId xmlns:a16="http://schemas.microsoft.com/office/drawing/2014/main" id="{7314DE54-1E05-E741-B3A2-100E0ABB8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998" y="2936895"/>
              <a:ext cx="44278" cy="44278"/>
            </a:xfrm>
            <a:custGeom>
              <a:avLst/>
              <a:gdLst>
                <a:gd name="T0" fmla="*/ 10700 w 44278"/>
                <a:gd name="T1" fmla="*/ 10516 h 44278"/>
                <a:gd name="T2" fmla="*/ 5535 w 44278"/>
                <a:gd name="T3" fmla="*/ 23799 h 44278"/>
                <a:gd name="T4" fmla="*/ 6273 w 44278"/>
                <a:gd name="T5" fmla="*/ 27489 h 44278"/>
                <a:gd name="T6" fmla="*/ 7010 w 44278"/>
                <a:gd name="T7" fmla="*/ 31179 h 44278"/>
                <a:gd name="T8" fmla="*/ 8486 w 44278"/>
                <a:gd name="T9" fmla="*/ 34131 h 44278"/>
                <a:gd name="T10" fmla="*/ 10700 w 44278"/>
                <a:gd name="T11" fmla="*/ 37083 h 44278"/>
                <a:gd name="T12" fmla="*/ 23984 w 44278"/>
                <a:gd name="T13" fmla="*/ 42249 h 44278"/>
                <a:gd name="T14" fmla="*/ 37267 w 44278"/>
                <a:gd name="T15" fmla="*/ 37083 h 44278"/>
                <a:gd name="T16" fmla="*/ 39481 w 44278"/>
                <a:gd name="T17" fmla="*/ 34131 h 44278"/>
                <a:gd name="T18" fmla="*/ 40957 w 44278"/>
                <a:gd name="T19" fmla="*/ 31179 h 44278"/>
                <a:gd name="T20" fmla="*/ 41695 w 44278"/>
                <a:gd name="T21" fmla="*/ 27489 h 44278"/>
                <a:gd name="T22" fmla="*/ 41695 w 44278"/>
                <a:gd name="T23" fmla="*/ 23799 h 44278"/>
                <a:gd name="T24" fmla="*/ 36529 w 44278"/>
                <a:gd name="T25" fmla="*/ 10516 h 44278"/>
                <a:gd name="T26" fmla="*/ 10700 w 44278"/>
                <a:gd name="T27" fmla="*/ 10516 h 442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278" h="44278">
                  <a:moveTo>
                    <a:pt x="10700" y="10516"/>
                  </a:moveTo>
                  <a:cubicBezTo>
                    <a:pt x="7010" y="14206"/>
                    <a:pt x="5535" y="18634"/>
                    <a:pt x="5535" y="23799"/>
                  </a:cubicBezTo>
                  <a:cubicBezTo>
                    <a:pt x="5535" y="25275"/>
                    <a:pt x="5535" y="26013"/>
                    <a:pt x="6273" y="27489"/>
                  </a:cubicBezTo>
                  <a:cubicBezTo>
                    <a:pt x="6273" y="28965"/>
                    <a:pt x="7010" y="29703"/>
                    <a:pt x="7010" y="31179"/>
                  </a:cubicBezTo>
                  <a:cubicBezTo>
                    <a:pt x="7749" y="32655"/>
                    <a:pt x="7749" y="33393"/>
                    <a:pt x="8486" y="34131"/>
                  </a:cubicBezTo>
                  <a:cubicBezTo>
                    <a:pt x="9225" y="34869"/>
                    <a:pt x="9962" y="36345"/>
                    <a:pt x="10700" y="37083"/>
                  </a:cubicBezTo>
                  <a:cubicBezTo>
                    <a:pt x="14390" y="40773"/>
                    <a:pt x="18818" y="42249"/>
                    <a:pt x="23984" y="42249"/>
                  </a:cubicBezTo>
                  <a:cubicBezTo>
                    <a:pt x="29149" y="42249"/>
                    <a:pt x="33577" y="40035"/>
                    <a:pt x="37267" y="37083"/>
                  </a:cubicBezTo>
                  <a:cubicBezTo>
                    <a:pt x="38005" y="36345"/>
                    <a:pt x="38743" y="35607"/>
                    <a:pt x="39481" y="34131"/>
                  </a:cubicBezTo>
                  <a:cubicBezTo>
                    <a:pt x="40219" y="33393"/>
                    <a:pt x="40957" y="31917"/>
                    <a:pt x="40957" y="31179"/>
                  </a:cubicBezTo>
                  <a:cubicBezTo>
                    <a:pt x="41695" y="30441"/>
                    <a:pt x="41695" y="28965"/>
                    <a:pt x="41695" y="27489"/>
                  </a:cubicBezTo>
                  <a:cubicBezTo>
                    <a:pt x="41695" y="26013"/>
                    <a:pt x="41695" y="25275"/>
                    <a:pt x="41695" y="23799"/>
                  </a:cubicBezTo>
                  <a:cubicBezTo>
                    <a:pt x="41695" y="18634"/>
                    <a:pt x="39481" y="14206"/>
                    <a:pt x="36529" y="10516"/>
                  </a:cubicBezTo>
                  <a:cubicBezTo>
                    <a:pt x="29888" y="3874"/>
                    <a:pt x="17342" y="3874"/>
                    <a:pt x="10700" y="105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</p:grp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2AD9D82F-2D7D-024E-8006-FF746FC144D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569112" y="3479729"/>
            <a:ext cx="954791" cy="1061829"/>
          </a:xfrm>
        </p:spPr>
        <p:txBody>
          <a:bodyPr/>
          <a:lstStyle/>
          <a:p>
            <a:pPr algn="ctr"/>
            <a:r>
              <a:rPr lang="es-EC" dirty="0" smtClean="0"/>
              <a:t>Aprobada, comunicada, </a:t>
            </a:r>
            <a:r>
              <a:rPr lang="es-EC" dirty="0"/>
              <a:t>a disposición pública.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6" name="Text Placeholder 165">
            <a:extLst>
              <a:ext uri="{FF2B5EF4-FFF2-40B4-BE49-F238E27FC236}">
                <a16:creationId xmlns:a16="http://schemas.microsoft.com/office/drawing/2014/main" id="{D0FA9F01-175E-0B45-8A47-947EFB6815D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552818" y="4010644"/>
            <a:ext cx="954791" cy="907941"/>
          </a:xfrm>
        </p:spPr>
        <p:txBody>
          <a:bodyPr/>
          <a:lstStyle/>
          <a:p>
            <a:pPr algn="ctr"/>
            <a:r>
              <a:rPr lang="es-EC" dirty="0"/>
              <a:t>Revisar y recopilar la información relevante en temas de Responsabilidad Social</a:t>
            </a:r>
            <a:endParaRPr lang="en-US" dirty="0"/>
          </a:p>
        </p:txBody>
      </p:sp>
      <p:grpSp>
        <p:nvGrpSpPr>
          <p:cNvPr id="332" name="Group 67" title="padlock icon">
            <a:extLst>
              <a:ext uri="{FF2B5EF4-FFF2-40B4-BE49-F238E27FC236}">
                <a16:creationId xmlns:a16="http://schemas.microsoft.com/office/drawing/2014/main" id="{AB0C536C-05B9-3246-8585-42F7407DB0F5}"/>
              </a:ext>
            </a:extLst>
          </p:cNvPr>
          <p:cNvGrpSpPr>
            <a:grpSpLocks/>
          </p:cNvGrpSpPr>
          <p:nvPr/>
        </p:nvGrpSpPr>
        <p:grpSpPr bwMode="auto">
          <a:xfrm>
            <a:off x="7078777" y="2956051"/>
            <a:ext cx="311754" cy="435179"/>
            <a:chOff x="2700513" y="4675360"/>
            <a:chExt cx="464919" cy="649411"/>
          </a:xfrm>
        </p:grpSpPr>
        <p:sp>
          <p:nvSpPr>
            <p:cNvPr id="333" name="Freeform: Shape 28">
              <a:extLst>
                <a:ext uri="{FF2B5EF4-FFF2-40B4-BE49-F238E27FC236}">
                  <a16:creationId xmlns:a16="http://schemas.microsoft.com/office/drawing/2014/main" id="{1399577A-3C8E-134D-92D0-5188FEB09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513" y="4675360"/>
              <a:ext cx="464919" cy="649411"/>
            </a:xfrm>
            <a:custGeom>
              <a:avLst/>
              <a:gdLst>
                <a:gd name="T0" fmla="*/ 5535 w 464919"/>
                <a:gd name="T1" fmla="*/ 651256 h 649410"/>
                <a:gd name="T2" fmla="*/ 5535 w 464919"/>
                <a:gd name="T3" fmla="*/ 252016 h 649410"/>
                <a:gd name="T4" fmla="*/ 63834 w 464919"/>
                <a:gd name="T5" fmla="*/ 252016 h 649410"/>
                <a:gd name="T6" fmla="*/ 63834 w 464919"/>
                <a:gd name="T7" fmla="*/ 176743 h 649410"/>
                <a:gd name="T8" fmla="*/ 235042 w 464919"/>
                <a:gd name="T9" fmla="*/ 5535 h 649410"/>
                <a:gd name="T10" fmla="*/ 406251 w 464919"/>
                <a:gd name="T11" fmla="*/ 176743 h 649410"/>
                <a:gd name="T12" fmla="*/ 406251 w 464919"/>
                <a:gd name="T13" fmla="*/ 201834 h 649410"/>
                <a:gd name="T14" fmla="*/ 365662 w 464919"/>
                <a:gd name="T15" fmla="*/ 201834 h 649410"/>
                <a:gd name="T16" fmla="*/ 365662 w 464919"/>
                <a:gd name="T17" fmla="*/ 176743 h 649410"/>
                <a:gd name="T18" fmla="*/ 235042 w 464919"/>
                <a:gd name="T19" fmla="*/ 46123 h 649410"/>
                <a:gd name="T20" fmla="*/ 104422 w 464919"/>
                <a:gd name="T21" fmla="*/ 176743 h 649410"/>
                <a:gd name="T22" fmla="*/ 104422 w 464919"/>
                <a:gd name="T23" fmla="*/ 252016 h 649410"/>
                <a:gd name="T24" fmla="*/ 463074 w 464919"/>
                <a:gd name="T25" fmla="*/ 252016 h 649410"/>
                <a:gd name="T26" fmla="*/ 463074 w 464919"/>
                <a:gd name="T27" fmla="*/ 651256 h 649410"/>
                <a:gd name="T28" fmla="*/ 5535 w 464919"/>
                <a:gd name="T29" fmla="*/ 651256 h 649410"/>
                <a:gd name="T30" fmla="*/ 423224 w 464919"/>
                <a:gd name="T31" fmla="*/ 611406 h 649410"/>
                <a:gd name="T32" fmla="*/ 423224 w 464919"/>
                <a:gd name="T33" fmla="*/ 292604 h 649410"/>
                <a:gd name="T34" fmla="*/ 46123 w 464919"/>
                <a:gd name="T35" fmla="*/ 292604 h 649410"/>
                <a:gd name="T36" fmla="*/ 46123 w 464919"/>
                <a:gd name="T37" fmla="*/ 610668 h 649410"/>
                <a:gd name="T38" fmla="*/ 423224 w 464919"/>
                <a:gd name="T39" fmla="*/ 610668 h 649410"/>
                <a:gd name="T40" fmla="*/ 423224 w 464919"/>
                <a:gd name="T41" fmla="*/ 611406 h 6494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4919" h="649410">
                  <a:moveTo>
                    <a:pt x="5535" y="651255"/>
                  </a:moveTo>
                  <a:lnTo>
                    <a:pt x="5535" y="252016"/>
                  </a:lnTo>
                  <a:lnTo>
                    <a:pt x="63834" y="252016"/>
                  </a:lnTo>
                  <a:lnTo>
                    <a:pt x="63834" y="176743"/>
                  </a:lnTo>
                  <a:cubicBezTo>
                    <a:pt x="63834" y="82283"/>
                    <a:pt x="140583" y="5535"/>
                    <a:pt x="235042" y="5535"/>
                  </a:cubicBezTo>
                  <a:cubicBezTo>
                    <a:pt x="329502" y="5535"/>
                    <a:pt x="406251" y="82283"/>
                    <a:pt x="406251" y="176743"/>
                  </a:cubicBezTo>
                  <a:lnTo>
                    <a:pt x="406251" y="201834"/>
                  </a:lnTo>
                  <a:lnTo>
                    <a:pt x="365662" y="201834"/>
                  </a:lnTo>
                  <a:lnTo>
                    <a:pt x="365662" y="176743"/>
                  </a:lnTo>
                  <a:cubicBezTo>
                    <a:pt x="365662" y="104422"/>
                    <a:pt x="307363" y="46123"/>
                    <a:pt x="235042" y="46123"/>
                  </a:cubicBezTo>
                  <a:cubicBezTo>
                    <a:pt x="162722" y="46123"/>
                    <a:pt x="104422" y="104422"/>
                    <a:pt x="104422" y="176743"/>
                  </a:cubicBezTo>
                  <a:lnTo>
                    <a:pt x="104422" y="252016"/>
                  </a:lnTo>
                  <a:lnTo>
                    <a:pt x="463074" y="252016"/>
                  </a:lnTo>
                  <a:lnTo>
                    <a:pt x="463074" y="651255"/>
                  </a:lnTo>
                  <a:lnTo>
                    <a:pt x="5535" y="651255"/>
                  </a:lnTo>
                  <a:close/>
                  <a:moveTo>
                    <a:pt x="423224" y="611405"/>
                  </a:moveTo>
                  <a:lnTo>
                    <a:pt x="423224" y="292604"/>
                  </a:lnTo>
                  <a:lnTo>
                    <a:pt x="46123" y="292604"/>
                  </a:lnTo>
                  <a:lnTo>
                    <a:pt x="46123" y="610667"/>
                  </a:lnTo>
                  <a:lnTo>
                    <a:pt x="423224" y="610667"/>
                  </a:lnTo>
                  <a:lnTo>
                    <a:pt x="423224" y="6114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  <p:sp>
          <p:nvSpPr>
            <p:cNvPr id="334" name="Freeform: Shape 29">
              <a:extLst>
                <a:ext uri="{FF2B5EF4-FFF2-40B4-BE49-F238E27FC236}">
                  <a16:creationId xmlns:a16="http://schemas.microsoft.com/office/drawing/2014/main" id="{46DD04F0-590D-1648-BFD4-9C5E49C0F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8694" y="5024418"/>
              <a:ext cx="88556" cy="199251"/>
            </a:xfrm>
            <a:custGeom>
              <a:avLst/>
              <a:gdLst>
                <a:gd name="T0" fmla="*/ 26936 w 88556"/>
                <a:gd name="T1" fmla="*/ 200358 h 199251"/>
                <a:gd name="T2" fmla="*/ 26936 w 88556"/>
                <a:gd name="T3" fmla="*/ 83021 h 199251"/>
                <a:gd name="T4" fmla="*/ 5535 w 88556"/>
                <a:gd name="T5" fmla="*/ 46861 h 199251"/>
                <a:gd name="T6" fmla="*/ 46861 w 88556"/>
                <a:gd name="T7" fmla="*/ 5535 h 199251"/>
                <a:gd name="T8" fmla="*/ 88187 w 88556"/>
                <a:gd name="T9" fmla="*/ 46861 h 199251"/>
                <a:gd name="T10" fmla="*/ 66786 w 88556"/>
                <a:gd name="T11" fmla="*/ 83021 h 199251"/>
                <a:gd name="T12" fmla="*/ 66786 w 88556"/>
                <a:gd name="T13" fmla="*/ 200358 h 199251"/>
                <a:gd name="T14" fmla="*/ 26936 w 88556"/>
                <a:gd name="T15" fmla="*/ 200358 h 1992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556" h="199251">
                  <a:moveTo>
                    <a:pt x="26936" y="200358"/>
                  </a:moveTo>
                  <a:lnTo>
                    <a:pt x="26936" y="83021"/>
                  </a:lnTo>
                  <a:cubicBezTo>
                    <a:pt x="13652" y="75642"/>
                    <a:pt x="5535" y="61620"/>
                    <a:pt x="5535" y="46861"/>
                  </a:cubicBezTo>
                  <a:cubicBezTo>
                    <a:pt x="5535" y="23984"/>
                    <a:pt x="23984" y="5535"/>
                    <a:pt x="46861" y="5535"/>
                  </a:cubicBezTo>
                  <a:cubicBezTo>
                    <a:pt x="69738" y="5535"/>
                    <a:pt x="88187" y="23984"/>
                    <a:pt x="88187" y="46861"/>
                  </a:cubicBezTo>
                  <a:cubicBezTo>
                    <a:pt x="88187" y="61620"/>
                    <a:pt x="80069" y="75642"/>
                    <a:pt x="66786" y="83021"/>
                  </a:cubicBezTo>
                  <a:lnTo>
                    <a:pt x="66786" y="200358"/>
                  </a:lnTo>
                  <a:lnTo>
                    <a:pt x="26936" y="200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</p:grpSp>
      <p:sp>
        <p:nvSpPr>
          <p:cNvPr id="167" name="Text Placeholder 166">
            <a:extLst>
              <a:ext uri="{FF2B5EF4-FFF2-40B4-BE49-F238E27FC236}">
                <a16:creationId xmlns:a16="http://schemas.microsoft.com/office/drawing/2014/main" id="{865AA67B-583F-424A-BE5A-8514EBC6EA1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767791" y="3557388"/>
            <a:ext cx="954791" cy="630942"/>
          </a:xfrm>
        </p:spPr>
        <p:txBody>
          <a:bodyPr/>
          <a:lstStyle/>
          <a:p>
            <a:pPr algn="ctr"/>
            <a:r>
              <a:rPr lang="es-EC" dirty="0"/>
              <a:t>7 materias fundamentales de la ISO </a:t>
            </a:r>
            <a:r>
              <a:rPr lang="es-EC" dirty="0" smtClean="0"/>
              <a:t>26000 - 2010</a:t>
            </a:r>
            <a:endParaRPr lang="en-US" dirty="0"/>
          </a:p>
        </p:txBody>
      </p:sp>
      <p:grpSp>
        <p:nvGrpSpPr>
          <p:cNvPr id="326" name="Group 68" title="check mark icon">
            <a:extLst>
              <a:ext uri="{FF2B5EF4-FFF2-40B4-BE49-F238E27FC236}">
                <a16:creationId xmlns:a16="http://schemas.microsoft.com/office/drawing/2014/main" id="{2662A854-0423-6942-9718-55C73E444996}"/>
              </a:ext>
            </a:extLst>
          </p:cNvPr>
          <p:cNvGrpSpPr>
            <a:grpSpLocks/>
          </p:cNvGrpSpPr>
          <p:nvPr/>
        </p:nvGrpSpPr>
        <p:grpSpPr bwMode="auto">
          <a:xfrm>
            <a:off x="8078885" y="3333550"/>
            <a:ext cx="379712" cy="381200"/>
            <a:chOff x="3761709" y="4826643"/>
            <a:chExt cx="405882" cy="405882"/>
          </a:xfrm>
        </p:grpSpPr>
        <p:sp>
          <p:nvSpPr>
            <p:cNvPr id="327" name="Freeform: Shape 16">
              <a:extLst>
                <a:ext uri="{FF2B5EF4-FFF2-40B4-BE49-F238E27FC236}">
                  <a16:creationId xmlns:a16="http://schemas.microsoft.com/office/drawing/2014/main" id="{D1CCD465-98CD-9746-8F48-C630AE156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709" y="4826643"/>
              <a:ext cx="405882" cy="405882"/>
            </a:xfrm>
            <a:custGeom>
              <a:avLst/>
              <a:gdLst>
                <a:gd name="T0" fmla="*/ 401824 w 405881"/>
                <a:gd name="T1" fmla="*/ 401824 h 405881"/>
                <a:gd name="T2" fmla="*/ 5535 w 405881"/>
                <a:gd name="T3" fmla="*/ 401824 h 405881"/>
                <a:gd name="T4" fmla="*/ 5535 w 405881"/>
                <a:gd name="T5" fmla="*/ 5535 h 405881"/>
                <a:gd name="T6" fmla="*/ 401824 w 405881"/>
                <a:gd name="T7" fmla="*/ 5535 h 405881"/>
                <a:gd name="T8" fmla="*/ 401824 w 405881"/>
                <a:gd name="T9" fmla="*/ 401824 h 405881"/>
                <a:gd name="T10" fmla="*/ 43909 w 405881"/>
                <a:gd name="T11" fmla="*/ 364926 h 405881"/>
                <a:gd name="T12" fmla="*/ 362712 w 405881"/>
                <a:gd name="T13" fmla="*/ 364926 h 405881"/>
                <a:gd name="T14" fmla="*/ 362712 w 405881"/>
                <a:gd name="T15" fmla="*/ 42433 h 405881"/>
                <a:gd name="T16" fmla="*/ 43909 w 405881"/>
                <a:gd name="T17" fmla="*/ 42433 h 405881"/>
                <a:gd name="T18" fmla="*/ 43909 w 405881"/>
                <a:gd name="T19" fmla="*/ 364926 h 4058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5881" h="405881">
                  <a:moveTo>
                    <a:pt x="401823" y="401823"/>
                  </a:moveTo>
                  <a:lnTo>
                    <a:pt x="5535" y="401823"/>
                  </a:lnTo>
                  <a:lnTo>
                    <a:pt x="5535" y="5535"/>
                  </a:lnTo>
                  <a:lnTo>
                    <a:pt x="401823" y="5535"/>
                  </a:lnTo>
                  <a:lnTo>
                    <a:pt x="401823" y="401823"/>
                  </a:lnTo>
                  <a:close/>
                  <a:moveTo>
                    <a:pt x="43909" y="364925"/>
                  </a:moveTo>
                  <a:lnTo>
                    <a:pt x="362711" y="364925"/>
                  </a:lnTo>
                  <a:lnTo>
                    <a:pt x="362711" y="42433"/>
                  </a:lnTo>
                  <a:lnTo>
                    <a:pt x="43909" y="42433"/>
                  </a:lnTo>
                  <a:lnTo>
                    <a:pt x="43909" y="364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  <p:sp>
          <p:nvSpPr>
            <p:cNvPr id="328" name="Freeform: Shape 17">
              <a:extLst>
                <a:ext uri="{FF2B5EF4-FFF2-40B4-BE49-F238E27FC236}">
                  <a16:creationId xmlns:a16="http://schemas.microsoft.com/office/drawing/2014/main" id="{1D14B14B-9E64-CB4B-A3AD-2EBC373D4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292" y="4919627"/>
              <a:ext cx="258288" cy="221390"/>
            </a:xfrm>
            <a:custGeom>
              <a:avLst/>
              <a:gdLst>
                <a:gd name="T0" fmla="*/ 75642 w 258288"/>
                <a:gd name="T1" fmla="*/ 215855 h 221390"/>
                <a:gd name="T2" fmla="*/ 5535 w 258288"/>
                <a:gd name="T3" fmla="*/ 145748 h 221390"/>
                <a:gd name="T4" fmla="*/ 33577 w 258288"/>
                <a:gd name="T5" fmla="*/ 117706 h 221390"/>
                <a:gd name="T6" fmla="*/ 75642 w 258288"/>
                <a:gd name="T7" fmla="*/ 159770 h 221390"/>
                <a:gd name="T8" fmla="*/ 229877 w 258288"/>
                <a:gd name="T9" fmla="*/ 5535 h 221390"/>
                <a:gd name="T10" fmla="*/ 257919 w 258288"/>
                <a:gd name="T11" fmla="*/ 33577 h 2213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8288" h="221390">
                  <a:moveTo>
                    <a:pt x="75642" y="215855"/>
                  </a:moveTo>
                  <a:lnTo>
                    <a:pt x="5535" y="145748"/>
                  </a:lnTo>
                  <a:lnTo>
                    <a:pt x="33577" y="117706"/>
                  </a:lnTo>
                  <a:lnTo>
                    <a:pt x="75642" y="159770"/>
                  </a:lnTo>
                  <a:lnTo>
                    <a:pt x="229877" y="5535"/>
                  </a:lnTo>
                  <a:lnTo>
                    <a:pt x="257919" y="33577"/>
                  </a:lnTo>
                  <a:lnTo>
                    <a:pt x="75642" y="2158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</p:grp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741A8DDF-3A32-EE42-8DA2-5B63EA753A7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833761" y="3982402"/>
            <a:ext cx="1132709" cy="569387"/>
          </a:xfrm>
        </p:spPr>
        <p:txBody>
          <a:bodyPr/>
          <a:lstStyle/>
          <a:p>
            <a:pPr algn="ctr"/>
            <a:r>
              <a:rPr lang="en-US" dirty="0" smtClean="0"/>
              <a:t>% de </a:t>
            </a:r>
            <a:r>
              <a:rPr lang="en-US" dirty="0" err="1" smtClean="0"/>
              <a:t>avance</a:t>
            </a:r>
            <a:endParaRPr lang="en-US" dirty="0" smtClean="0"/>
          </a:p>
          <a:p>
            <a:pPr algn="ctr"/>
            <a:r>
              <a:rPr lang="en-US" dirty="0" smtClean="0"/>
              <a:t>% de </a:t>
            </a:r>
            <a:r>
              <a:rPr lang="en-US" dirty="0" err="1" smtClean="0"/>
              <a:t>cumplimiento</a:t>
            </a:r>
            <a:endParaRPr lang="en-US" dirty="0"/>
          </a:p>
        </p:txBody>
      </p:sp>
      <p:sp>
        <p:nvSpPr>
          <p:cNvPr id="80" name="Text Placeholder 135">
            <a:extLst>
              <a:ext uri="{FF2B5EF4-FFF2-40B4-BE49-F238E27FC236}">
                <a16:creationId xmlns:a16="http://schemas.microsoft.com/office/drawing/2014/main" id="{1682CA3E-8760-FF4A-9D23-81B5B7155F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220223">
            <a:off x="246021" y="1194378"/>
            <a:ext cx="1363662" cy="204787"/>
          </a:xfrm>
        </p:spPr>
        <p:txBody>
          <a:bodyPr/>
          <a:lstStyle/>
          <a:p>
            <a:r>
              <a:rPr lang="en-US" sz="1400" dirty="0" smtClean="0"/>
              <a:t>Gobierno Corporativo</a:t>
            </a:r>
            <a:endParaRPr lang="en-US" sz="1400" dirty="0"/>
          </a:p>
        </p:txBody>
      </p:sp>
      <p:grpSp>
        <p:nvGrpSpPr>
          <p:cNvPr id="81" name="Google Shape;417;p40"/>
          <p:cNvGrpSpPr/>
          <p:nvPr/>
        </p:nvGrpSpPr>
        <p:grpSpPr>
          <a:xfrm>
            <a:off x="594908" y="3000101"/>
            <a:ext cx="304553" cy="397269"/>
            <a:chOff x="590250" y="244200"/>
            <a:chExt cx="407975" cy="532175"/>
          </a:xfrm>
        </p:grpSpPr>
        <p:sp>
          <p:nvSpPr>
            <p:cNvPr id="82" name="Google Shape;418;p40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19;p40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20;p40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21;p40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22;p40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23;p4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24;p40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25;p40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26;p40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27;p40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28;p40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29;p40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30;p40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31;p40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759;p41"/>
          <p:cNvGrpSpPr/>
          <p:nvPr/>
        </p:nvGrpSpPr>
        <p:grpSpPr>
          <a:xfrm>
            <a:off x="5714998" y="3374541"/>
            <a:ext cx="402457" cy="360486"/>
            <a:chOff x="5972700" y="2330200"/>
            <a:chExt cx="411625" cy="387275"/>
          </a:xfrm>
        </p:grpSpPr>
        <p:sp>
          <p:nvSpPr>
            <p:cNvPr id="97" name="Google Shape;760;p4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61;p4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Marcador de texto 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3" name="Text Placeholder 160">
            <a:extLst>
              <a:ext uri="{FF2B5EF4-FFF2-40B4-BE49-F238E27FC236}">
                <a16:creationId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685967" y="4846634"/>
            <a:ext cx="2517394" cy="430887"/>
          </a:xfrm>
        </p:spPr>
        <p:txBody>
          <a:bodyPr/>
          <a:lstStyle/>
          <a:p>
            <a:pPr algn="ctr"/>
            <a:r>
              <a:rPr lang="es-EC" sz="600" b="1" dirty="0" smtClean="0"/>
              <a:t>Normado en la Planificaci</a:t>
            </a:r>
            <a:r>
              <a:rPr lang="es-EC" sz="600" b="1" dirty="0" smtClean="0"/>
              <a:t>ón Estratégica </a:t>
            </a:r>
            <a:r>
              <a:rPr lang="es-EC" sz="600" b="1" dirty="0" smtClean="0"/>
              <a:t>– Reglamento Interno ELEPCO S.A. – Código de Ética</a:t>
            </a:r>
            <a:endParaRPr lang="es-EC" sz="600" b="1" dirty="0"/>
          </a:p>
          <a:p>
            <a:endParaRPr lang="en-US" sz="600" b="1" dirty="0"/>
          </a:p>
        </p:txBody>
      </p:sp>
    </p:spTree>
    <p:extLst>
      <p:ext uri="{BB962C8B-B14F-4D97-AF65-F5344CB8AC3E}">
        <p14:creationId xmlns:p14="http://schemas.microsoft.com/office/powerpoint/2010/main" val="631960629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roup 68" title="check mark icon">
            <a:extLst>
              <a:ext uri="{FF2B5EF4-FFF2-40B4-BE49-F238E27FC236}">
                <a16:creationId xmlns:a16="http://schemas.microsoft.com/office/drawing/2014/main" id="{1053195D-E21C-4A4B-9971-69AE39EECBD4}"/>
              </a:ext>
            </a:extLst>
          </p:cNvPr>
          <p:cNvGrpSpPr>
            <a:grpSpLocks/>
          </p:cNvGrpSpPr>
          <p:nvPr/>
        </p:nvGrpSpPr>
        <p:grpSpPr bwMode="auto">
          <a:xfrm rot="243140">
            <a:off x="170163" y="1018418"/>
            <a:ext cx="303610" cy="304800"/>
            <a:chOff x="3761709" y="4826643"/>
            <a:chExt cx="405882" cy="405882"/>
          </a:xfrm>
          <a:solidFill>
            <a:schemeClr val="accent6">
              <a:lumMod val="50000"/>
            </a:schemeClr>
          </a:solidFill>
        </p:grpSpPr>
        <p:sp>
          <p:nvSpPr>
            <p:cNvPr id="255" name="Freeform: Shape 16">
              <a:extLst>
                <a:ext uri="{FF2B5EF4-FFF2-40B4-BE49-F238E27FC236}">
                  <a16:creationId xmlns:a16="http://schemas.microsoft.com/office/drawing/2014/main" id="{420191EC-61A0-D245-BE88-A57D01DD1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709" y="4826643"/>
              <a:ext cx="405882" cy="405882"/>
            </a:xfrm>
            <a:custGeom>
              <a:avLst/>
              <a:gdLst>
                <a:gd name="T0" fmla="*/ 401824 w 405881"/>
                <a:gd name="T1" fmla="*/ 401824 h 405881"/>
                <a:gd name="T2" fmla="*/ 5535 w 405881"/>
                <a:gd name="T3" fmla="*/ 401824 h 405881"/>
                <a:gd name="T4" fmla="*/ 5535 w 405881"/>
                <a:gd name="T5" fmla="*/ 5535 h 405881"/>
                <a:gd name="T6" fmla="*/ 401824 w 405881"/>
                <a:gd name="T7" fmla="*/ 5535 h 405881"/>
                <a:gd name="T8" fmla="*/ 401824 w 405881"/>
                <a:gd name="T9" fmla="*/ 401824 h 405881"/>
                <a:gd name="T10" fmla="*/ 43909 w 405881"/>
                <a:gd name="T11" fmla="*/ 364926 h 405881"/>
                <a:gd name="T12" fmla="*/ 362712 w 405881"/>
                <a:gd name="T13" fmla="*/ 364926 h 405881"/>
                <a:gd name="T14" fmla="*/ 362712 w 405881"/>
                <a:gd name="T15" fmla="*/ 42433 h 405881"/>
                <a:gd name="T16" fmla="*/ 43909 w 405881"/>
                <a:gd name="T17" fmla="*/ 42433 h 405881"/>
                <a:gd name="T18" fmla="*/ 43909 w 405881"/>
                <a:gd name="T19" fmla="*/ 364926 h 4058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5881" h="405881">
                  <a:moveTo>
                    <a:pt x="401823" y="401823"/>
                  </a:moveTo>
                  <a:lnTo>
                    <a:pt x="5535" y="401823"/>
                  </a:lnTo>
                  <a:lnTo>
                    <a:pt x="5535" y="5535"/>
                  </a:lnTo>
                  <a:lnTo>
                    <a:pt x="401823" y="5535"/>
                  </a:lnTo>
                  <a:lnTo>
                    <a:pt x="401823" y="401823"/>
                  </a:lnTo>
                  <a:close/>
                  <a:moveTo>
                    <a:pt x="43909" y="364925"/>
                  </a:moveTo>
                  <a:lnTo>
                    <a:pt x="362711" y="364925"/>
                  </a:lnTo>
                  <a:lnTo>
                    <a:pt x="362711" y="42433"/>
                  </a:lnTo>
                  <a:lnTo>
                    <a:pt x="43909" y="42433"/>
                  </a:lnTo>
                  <a:lnTo>
                    <a:pt x="43909" y="3649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  <p:sp>
          <p:nvSpPr>
            <p:cNvPr id="256" name="Freeform: Shape 17">
              <a:extLst>
                <a:ext uri="{FF2B5EF4-FFF2-40B4-BE49-F238E27FC236}">
                  <a16:creationId xmlns:a16="http://schemas.microsoft.com/office/drawing/2014/main" id="{27152FDE-622B-8A4A-8DA0-349F72685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292" y="4919627"/>
              <a:ext cx="258288" cy="221390"/>
            </a:xfrm>
            <a:custGeom>
              <a:avLst/>
              <a:gdLst>
                <a:gd name="T0" fmla="*/ 75642 w 258288"/>
                <a:gd name="T1" fmla="*/ 215855 h 221390"/>
                <a:gd name="T2" fmla="*/ 5535 w 258288"/>
                <a:gd name="T3" fmla="*/ 145748 h 221390"/>
                <a:gd name="T4" fmla="*/ 33577 w 258288"/>
                <a:gd name="T5" fmla="*/ 117706 h 221390"/>
                <a:gd name="T6" fmla="*/ 75642 w 258288"/>
                <a:gd name="T7" fmla="*/ 159770 h 221390"/>
                <a:gd name="T8" fmla="*/ 229877 w 258288"/>
                <a:gd name="T9" fmla="*/ 5535 h 221390"/>
                <a:gd name="T10" fmla="*/ 257919 w 258288"/>
                <a:gd name="T11" fmla="*/ 33577 h 2213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8288" h="221390">
                  <a:moveTo>
                    <a:pt x="75642" y="215855"/>
                  </a:moveTo>
                  <a:lnTo>
                    <a:pt x="5535" y="145748"/>
                  </a:lnTo>
                  <a:lnTo>
                    <a:pt x="33577" y="117706"/>
                  </a:lnTo>
                  <a:lnTo>
                    <a:pt x="75642" y="159770"/>
                  </a:lnTo>
                  <a:lnTo>
                    <a:pt x="229877" y="5535"/>
                  </a:lnTo>
                  <a:lnTo>
                    <a:pt x="257919" y="33577"/>
                  </a:lnTo>
                  <a:lnTo>
                    <a:pt x="75642" y="2158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</p:grpSp>
      <p:grpSp>
        <p:nvGrpSpPr>
          <p:cNvPr id="243" name="Group 66" title="question mark icon">
            <a:extLst>
              <a:ext uri="{FF2B5EF4-FFF2-40B4-BE49-F238E27FC236}">
                <a16:creationId xmlns:a16="http://schemas.microsoft.com/office/drawing/2014/main" id="{A754CD79-799D-3F4F-9906-87334608F064}"/>
              </a:ext>
            </a:extLst>
          </p:cNvPr>
          <p:cNvGrpSpPr>
            <a:grpSpLocks/>
          </p:cNvGrpSpPr>
          <p:nvPr/>
        </p:nvGrpSpPr>
        <p:grpSpPr bwMode="auto">
          <a:xfrm>
            <a:off x="1676491" y="961910"/>
            <a:ext cx="298847" cy="298847"/>
            <a:chOff x="3257449" y="3657476"/>
            <a:chExt cx="398502" cy="398502"/>
          </a:xfrm>
          <a:solidFill>
            <a:schemeClr val="accent5">
              <a:lumMod val="50000"/>
            </a:schemeClr>
          </a:solidFill>
        </p:grpSpPr>
        <p:sp>
          <p:nvSpPr>
            <p:cNvPr id="244" name="Freeform: Shape 5">
              <a:extLst>
                <a:ext uri="{FF2B5EF4-FFF2-40B4-BE49-F238E27FC236}">
                  <a16:creationId xmlns:a16="http://schemas.microsoft.com/office/drawing/2014/main" id="{FE23F383-C62D-624C-AC6B-61525C23E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800" y="3723383"/>
              <a:ext cx="169732" cy="191871"/>
            </a:xfrm>
            <a:custGeom>
              <a:avLst/>
              <a:gdLst>
                <a:gd name="T0" fmla="*/ 60882 w 169732"/>
                <a:gd name="T1" fmla="*/ 190026 h 191871"/>
                <a:gd name="T2" fmla="*/ 66786 w 169732"/>
                <a:gd name="T3" fmla="*/ 150176 h 191871"/>
                <a:gd name="T4" fmla="*/ 88925 w 169732"/>
                <a:gd name="T5" fmla="*/ 120658 h 191871"/>
                <a:gd name="T6" fmla="*/ 110326 w 169732"/>
                <a:gd name="T7" fmla="*/ 97043 h 191871"/>
                <a:gd name="T8" fmla="*/ 115492 w 169732"/>
                <a:gd name="T9" fmla="*/ 77855 h 191871"/>
                <a:gd name="T10" fmla="*/ 87449 w 169732"/>
                <a:gd name="T11" fmla="*/ 47599 h 191871"/>
                <a:gd name="T12" fmla="*/ 66048 w 169732"/>
                <a:gd name="T13" fmla="*/ 55716 h 191871"/>
                <a:gd name="T14" fmla="*/ 57930 w 169732"/>
                <a:gd name="T15" fmla="*/ 77855 h 191871"/>
                <a:gd name="T16" fmla="*/ 5535 w 169732"/>
                <a:gd name="T17" fmla="*/ 77855 h 191871"/>
                <a:gd name="T18" fmla="*/ 27674 w 169732"/>
                <a:gd name="T19" fmla="*/ 24722 h 191871"/>
                <a:gd name="T20" fmla="*/ 87449 w 169732"/>
                <a:gd name="T21" fmla="*/ 5535 h 191871"/>
                <a:gd name="T22" fmla="*/ 146486 w 169732"/>
                <a:gd name="T23" fmla="*/ 23984 h 191871"/>
                <a:gd name="T24" fmla="*/ 167887 w 169732"/>
                <a:gd name="T25" fmla="*/ 75642 h 191871"/>
                <a:gd name="T26" fmla="*/ 161246 w 169732"/>
                <a:gd name="T27" fmla="*/ 104422 h 191871"/>
                <a:gd name="T28" fmla="*/ 137631 w 169732"/>
                <a:gd name="T29" fmla="*/ 134679 h 191871"/>
                <a:gd name="T30" fmla="*/ 122871 w 169732"/>
                <a:gd name="T31" fmla="*/ 148700 h 191871"/>
                <a:gd name="T32" fmla="*/ 107374 w 169732"/>
                <a:gd name="T33" fmla="*/ 178957 h 191871"/>
                <a:gd name="T34" fmla="*/ 106636 w 169732"/>
                <a:gd name="T35" fmla="*/ 190026 h 191871"/>
                <a:gd name="T36" fmla="*/ 60882 w 169732"/>
                <a:gd name="T37" fmla="*/ 190026 h 1918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9732" h="191871">
                  <a:moveTo>
                    <a:pt x="60882" y="190026"/>
                  </a:moveTo>
                  <a:cubicBezTo>
                    <a:pt x="60882" y="173053"/>
                    <a:pt x="63096" y="159770"/>
                    <a:pt x="66786" y="150176"/>
                  </a:cubicBezTo>
                  <a:cubicBezTo>
                    <a:pt x="71214" y="140583"/>
                    <a:pt x="78593" y="130251"/>
                    <a:pt x="88925" y="120658"/>
                  </a:cubicBezTo>
                  <a:cubicBezTo>
                    <a:pt x="99994" y="111064"/>
                    <a:pt x="107374" y="102946"/>
                    <a:pt x="110326" y="97043"/>
                  </a:cubicBezTo>
                  <a:cubicBezTo>
                    <a:pt x="114016" y="91139"/>
                    <a:pt x="115492" y="84497"/>
                    <a:pt x="115492" y="77855"/>
                  </a:cubicBezTo>
                  <a:cubicBezTo>
                    <a:pt x="115492" y="57930"/>
                    <a:pt x="105898" y="47599"/>
                    <a:pt x="87449" y="47599"/>
                  </a:cubicBezTo>
                  <a:cubicBezTo>
                    <a:pt x="78593" y="47599"/>
                    <a:pt x="71214" y="50551"/>
                    <a:pt x="66048" y="55716"/>
                  </a:cubicBezTo>
                  <a:cubicBezTo>
                    <a:pt x="60882" y="60882"/>
                    <a:pt x="57930" y="68262"/>
                    <a:pt x="57930" y="77855"/>
                  </a:cubicBezTo>
                  <a:lnTo>
                    <a:pt x="5535" y="77855"/>
                  </a:lnTo>
                  <a:cubicBezTo>
                    <a:pt x="5535" y="54978"/>
                    <a:pt x="12914" y="37267"/>
                    <a:pt x="27674" y="24722"/>
                  </a:cubicBezTo>
                  <a:cubicBezTo>
                    <a:pt x="42433" y="12176"/>
                    <a:pt x="62358" y="5535"/>
                    <a:pt x="87449" y="5535"/>
                  </a:cubicBezTo>
                  <a:cubicBezTo>
                    <a:pt x="113278" y="5535"/>
                    <a:pt x="132465" y="11438"/>
                    <a:pt x="146486" y="23984"/>
                  </a:cubicBezTo>
                  <a:cubicBezTo>
                    <a:pt x="160508" y="36529"/>
                    <a:pt x="167887" y="53503"/>
                    <a:pt x="167887" y="75642"/>
                  </a:cubicBezTo>
                  <a:cubicBezTo>
                    <a:pt x="167887" y="85973"/>
                    <a:pt x="165673" y="95567"/>
                    <a:pt x="161246" y="104422"/>
                  </a:cubicBezTo>
                  <a:cubicBezTo>
                    <a:pt x="156818" y="113278"/>
                    <a:pt x="148700" y="123609"/>
                    <a:pt x="137631" y="134679"/>
                  </a:cubicBezTo>
                  <a:lnTo>
                    <a:pt x="122871" y="148700"/>
                  </a:lnTo>
                  <a:cubicBezTo>
                    <a:pt x="114016" y="157556"/>
                    <a:pt x="108112" y="167887"/>
                    <a:pt x="107374" y="178957"/>
                  </a:cubicBezTo>
                  <a:lnTo>
                    <a:pt x="106636" y="190026"/>
                  </a:lnTo>
                  <a:lnTo>
                    <a:pt x="60882" y="1900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  <p:sp>
          <p:nvSpPr>
            <p:cNvPr id="245" name="Freeform: Shape 6">
              <a:extLst>
                <a:ext uri="{FF2B5EF4-FFF2-40B4-BE49-F238E27FC236}">
                  <a16:creationId xmlns:a16="http://schemas.microsoft.com/office/drawing/2014/main" id="{8E4D95AD-7A58-3745-B3EA-6F3587F70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148" y="3938869"/>
              <a:ext cx="51658" cy="51658"/>
            </a:xfrm>
            <a:custGeom>
              <a:avLst/>
              <a:gdLst>
                <a:gd name="T0" fmla="*/ 5535 w 51657"/>
                <a:gd name="T1" fmla="*/ 5535 h 51657"/>
                <a:gd name="T2" fmla="*/ 51290 w 51657"/>
                <a:gd name="T3" fmla="*/ 5535 h 51657"/>
                <a:gd name="T4" fmla="*/ 51290 w 51657"/>
                <a:gd name="T5" fmla="*/ 51290 h 51657"/>
                <a:gd name="T6" fmla="*/ 5535 w 51657"/>
                <a:gd name="T7" fmla="*/ 51290 h 516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657" h="51657">
                  <a:moveTo>
                    <a:pt x="5535" y="5535"/>
                  </a:moveTo>
                  <a:lnTo>
                    <a:pt x="51289" y="5535"/>
                  </a:lnTo>
                  <a:lnTo>
                    <a:pt x="51289" y="51289"/>
                  </a:lnTo>
                  <a:lnTo>
                    <a:pt x="5535" y="51289"/>
                  </a:lnTo>
                  <a:lnTo>
                    <a:pt x="5535" y="55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  <p:sp>
          <p:nvSpPr>
            <p:cNvPr id="250" name="Freeform: Shape 7">
              <a:extLst>
                <a:ext uri="{FF2B5EF4-FFF2-40B4-BE49-F238E27FC236}">
                  <a16:creationId xmlns:a16="http://schemas.microsoft.com/office/drawing/2014/main" id="{287397AC-88BF-3B48-A028-223479761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449" y="3657476"/>
              <a:ext cx="398502" cy="398502"/>
            </a:xfrm>
            <a:custGeom>
              <a:avLst/>
              <a:gdLst>
                <a:gd name="T0" fmla="*/ 400575 w 398502"/>
                <a:gd name="T1" fmla="*/ 400575 h 398502"/>
                <a:gd name="T2" fmla="*/ 4287 w 398502"/>
                <a:gd name="T3" fmla="*/ 400575 h 398502"/>
                <a:gd name="T4" fmla="*/ 4287 w 398502"/>
                <a:gd name="T5" fmla="*/ 4287 h 398502"/>
                <a:gd name="T6" fmla="*/ 400575 w 398502"/>
                <a:gd name="T7" fmla="*/ 4287 h 398502"/>
                <a:gd name="T8" fmla="*/ 400575 w 398502"/>
                <a:gd name="T9" fmla="*/ 400575 h 398502"/>
                <a:gd name="T10" fmla="*/ 43399 w 398502"/>
                <a:gd name="T11" fmla="*/ 363677 h 398502"/>
                <a:gd name="T12" fmla="*/ 362201 w 398502"/>
                <a:gd name="T13" fmla="*/ 363677 h 398502"/>
                <a:gd name="T14" fmla="*/ 362201 w 398502"/>
                <a:gd name="T15" fmla="*/ 41185 h 398502"/>
                <a:gd name="T16" fmla="*/ 43399 w 398502"/>
                <a:gd name="T17" fmla="*/ 41185 h 398502"/>
                <a:gd name="T18" fmla="*/ 43399 w 398502"/>
                <a:gd name="T19" fmla="*/ 363677 h 3985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8502" h="398502">
                  <a:moveTo>
                    <a:pt x="400575" y="400575"/>
                  </a:moveTo>
                  <a:lnTo>
                    <a:pt x="4287" y="400575"/>
                  </a:lnTo>
                  <a:lnTo>
                    <a:pt x="4287" y="4287"/>
                  </a:lnTo>
                  <a:lnTo>
                    <a:pt x="400575" y="4287"/>
                  </a:lnTo>
                  <a:lnTo>
                    <a:pt x="400575" y="400575"/>
                  </a:lnTo>
                  <a:close/>
                  <a:moveTo>
                    <a:pt x="43399" y="363677"/>
                  </a:moveTo>
                  <a:lnTo>
                    <a:pt x="362201" y="363677"/>
                  </a:lnTo>
                  <a:lnTo>
                    <a:pt x="362201" y="41185"/>
                  </a:lnTo>
                  <a:lnTo>
                    <a:pt x="43399" y="41185"/>
                  </a:lnTo>
                  <a:lnTo>
                    <a:pt x="43399" y="363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737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</p:grpSp>
      <p:sp>
        <p:nvSpPr>
          <p:cNvPr id="134" name="Text Placeholder 133">
            <a:extLst>
              <a:ext uri="{FF2B5EF4-FFF2-40B4-BE49-F238E27FC236}">
                <a16:creationId xmlns:a16="http://schemas.microsoft.com/office/drawing/2014/main" id="{C4659891-8692-BF44-A7A0-84CF168CFE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83563" y="1110960"/>
            <a:ext cx="1022747" cy="153590"/>
          </a:xfrm>
        </p:spPr>
        <p:txBody>
          <a:bodyPr/>
          <a:lstStyle/>
          <a:p>
            <a:r>
              <a:rPr lang="es-EC" dirty="0"/>
              <a:t>Aplicación de herramientas de auto-evaluación en relaciones humanas</a:t>
            </a:r>
            <a:endParaRPr lang="en-US" sz="900" dirty="0"/>
          </a:p>
        </p:txBody>
      </p:sp>
      <p:sp>
        <p:nvSpPr>
          <p:cNvPr id="268" name="Freeform: Shape 27" title="envelope icon">
            <a:extLst>
              <a:ext uri="{FF2B5EF4-FFF2-40B4-BE49-F238E27FC236}">
                <a16:creationId xmlns:a16="http://schemas.microsoft.com/office/drawing/2014/main" id="{57A3A7A8-34FC-144F-8C96-8DDA5F3D1A79}"/>
              </a:ext>
            </a:extLst>
          </p:cNvPr>
          <p:cNvSpPr>
            <a:spLocks/>
          </p:cNvSpPr>
          <p:nvPr/>
        </p:nvSpPr>
        <p:spPr bwMode="auto">
          <a:xfrm rot="296950">
            <a:off x="3167504" y="1088696"/>
            <a:ext cx="321161" cy="234003"/>
          </a:xfrm>
          <a:custGeom>
            <a:avLst/>
            <a:gdLst>
              <a:gd name="T0" fmla="*/ 4287 w 538715"/>
              <a:gd name="T1" fmla="*/ 391719 h 391122"/>
              <a:gd name="T2" fmla="*/ 4287 w 538715"/>
              <a:gd name="T3" fmla="*/ 4287 h 391122"/>
              <a:gd name="T4" fmla="*/ 540052 w 538715"/>
              <a:gd name="T5" fmla="*/ 4287 h 391122"/>
              <a:gd name="T6" fmla="*/ 540052 w 538715"/>
              <a:gd name="T7" fmla="*/ 391719 h 391122"/>
              <a:gd name="T8" fmla="*/ 4287 w 538715"/>
              <a:gd name="T9" fmla="*/ 391719 h 391122"/>
              <a:gd name="T10" fmla="*/ 482490 w 538715"/>
              <a:gd name="T11" fmla="*/ 357773 h 391122"/>
              <a:gd name="T12" fmla="*/ 353346 w 538715"/>
              <a:gd name="T13" fmla="*/ 232319 h 391122"/>
              <a:gd name="T14" fmla="*/ 377699 w 538715"/>
              <a:gd name="T15" fmla="*/ 208704 h 391122"/>
              <a:gd name="T16" fmla="*/ 506843 w 538715"/>
              <a:gd name="T17" fmla="*/ 334158 h 391122"/>
              <a:gd name="T18" fmla="*/ 506843 w 538715"/>
              <a:gd name="T19" fmla="*/ 53731 h 391122"/>
              <a:gd name="T20" fmla="*/ 283239 w 538715"/>
              <a:gd name="T21" fmla="*/ 224939 h 391122"/>
              <a:gd name="T22" fmla="*/ 272908 w 538715"/>
              <a:gd name="T23" fmla="*/ 228629 h 391122"/>
              <a:gd name="T24" fmla="*/ 262575 w 538715"/>
              <a:gd name="T25" fmla="*/ 224939 h 391122"/>
              <a:gd name="T26" fmla="*/ 38233 w 538715"/>
              <a:gd name="T27" fmla="*/ 54468 h 391122"/>
              <a:gd name="T28" fmla="*/ 38233 w 538715"/>
              <a:gd name="T29" fmla="*/ 334896 h 391122"/>
              <a:gd name="T30" fmla="*/ 167377 w 538715"/>
              <a:gd name="T31" fmla="*/ 209441 h 391122"/>
              <a:gd name="T32" fmla="*/ 191730 w 538715"/>
              <a:gd name="T33" fmla="*/ 233056 h 391122"/>
              <a:gd name="T34" fmla="*/ 62586 w 538715"/>
              <a:gd name="T35" fmla="*/ 358511 h 391122"/>
              <a:gd name="T36" fmla="*/ 482490 w 538715"/>
              <a:gd name="T37" fmla="*/ 357773 h 391122"/>
              <a:gd name="T38" fmla="*/ 482490 w 538715"/>
              <a:gd name="T39" fmla="*/ 357773 h 391122"/>
              <a:gd name="T40" fmla="*/ 272170 w 538715"/>
              <a:gd name="T41" fmla="*/ 190992 h 391122"/>
              <a:gd name="T42" fmla="*/ 473635 w 538715"/>
              <a:gd name="T43" fmla="*/ 36758 h 391122"/>
              <a:gd name="T44" fmla="*/ 69966 w 538715"/>
              <a:gd name="T45" fmla="*/ 36758 h 391122"/>
              <a:gd name="T46" fmla="*/ 272170 w 538715"/>
              <a:gd name="T47" fmla="*/ 190992 h 39112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38715" h="391122">
                <a:moveTo>
                  <a:pt x="4287" y="391719"/>
                </a:moveTo>
                <a:lnTo>
                  <a:pt x="4287" y="4287"/>
                </a:lnTo>
                <a:lnTo>
                  <a:pt x="540051" y="4287"/>
                </a:lnTo>
                <a:lnTo>
                  <a:pt x="540051" y="391719"/>
                </a:lnTo>
                <a:lnTo>
                  <a:pt x="4287" y="391719"/>
                </a:lnTo>
                <a:close/>
                <a:moveTo>
                  <a:pt x="482489" y="357773"/>
                </a:moveTo>
                <a:lnTo>
                  <a:pt x="353345" y="232319"/>
                </a:lnTo>
                <a:lnTo>
                  <a:pt x="377698" y="208704"/>
                </a:lnTo>
                <a:lnTo>
                  <a:pt x="506842" y="334158"/>
                </a:lnTo>
                <a:lnTo>
                  <a:pt x="506842" y="53731"/>
                </a:lnTo>
                <a:lnTo>
                  <a:pt x="283238" y="224939"/>
                </a:lnTo>
                <a:cubicBezTo>
                  <a:pt x="280286" y="227153"/>
                  <a:pt x="276597" y="228629"/>
                  <a:pt x="272907" y="228629"/>
                </a:cubicBezTo>
                <a:cubicBezTo>
                  <a:pt x="269217" y="228629"/>
                  <a:pt x="265527" y="227153"/>
                  <a:pt x="262575" y="224939"/>
                </a:cubicBezTo>
                <a:lnTo>
                  <a:pt x="38233" y="54468"/>
                </a:lnTo>
                <a:lnTo>
                  <a:pt x="38233" y="334896"/>
                </a:lnTo>
                <a:lnTo>
                  <a:pt x="167377" y="209441"/>
                </a:lnTo>
                <a:lnTo>
                  <a:pt x="191730" y="233056"/>
                </a:lnTo>
                <a:lnTo>
                  <a:pt x="62586" y="358511"/>
                </a:lnTo>
                <a:lnTo>
                  <a:pt x="482489" y="357773"/>
                </a:lnTo>
                <a:close/>
                <a:moveTo>
                  <a:pt x="272169" y="190992"/>
                </a:moveTo>
                <a:lnTo>
                  <a:pt x="473634" y="36758"/>
                </a:lnTo>
                <a:lnTo>
                  <a:pt x="69966" y="36758"/>
                </a:lnTo>
                <a:lnTo>
                  <a:pt x="272169" y="19099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en-US" sz="1050" dirty="0"/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91BF6752-A147-BC47-BC4B-C7587B742C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198017">
            <a:off x="3449385" y="1094023"/>
            <a:ext cx="1022747" cy="153590"/>
          </a:xfrm>
        </p:spPr>
        <p:txBody>
          <a:bodyPr/>
          <a:lstStyle/>
          <a:p>
            <a:r>
              <a:rPr lang="es-EC" dirty="0"/>
              <a:t>Evaluación del clima laboral</a:t>
            </a:r>
            <a:endParaRPr lang="en-US" dirty="0"/>
          </a:p>
        </p:txBody>
      </p:sp>
      <p:sp>
        <p:nvSpPr>
          <p:cNvPr id="242" name="Freeform: Shape 4" title="magnifying glass icon">
            <a:extLst>
              <a:ext uri="{FF2B5EF4-FFF2-40B4-BE49-F238E27FC236}">
                <a16:creationId xmlns:a16="http://schemas.microsoft.com/office/drawing/2014/main" id="{5D166978-3718-5147-B939-C93DE7EAB5CD}"/>
              </a:ext>
            </a:extLst>
          </p:cNvPr>
          <p:cNvSpPr>
            <a:spLocks/>
          </p:cNvSpPr>
          <p:nvPr/>
        </p:nvSpPr>
        <p:spPr bwMode="auto">
          <a:xfrm>
            <a:off x="4702107" y="915697"/>
            <a:ext cx="292894" cy="298847"/>
          </a:xfrm>
          <a:custGeom>
            <a:avLst/>
            <a:gdLst>
              <a:gd name="T0" fmla="*/ 388767 w 391122"/>
              <a:gd name="T1" fmla="*/ 372532 h 398502"/>
              <a:gd name="T2" fmla="*/ 286928 w 391122"/>
              <a:gd name="T3" fmla="*/ 259623 h 398502"/>
              <a:gd name="T4" fmla="*/ 320136 w 391122"/>
              <a:gd name="T5" fmla="*/ 162212 h 398502"/>
              <a:gd name="T6" fmla="*/ 162211 w 391122"/>
              <a:gd name="T7" fmla="*/ 4287 h 398502"/>
              <a:gd name="T8" fmla="*/ 4287 w 391122"/>
              <a:gd name="T9" fmla="*/ 162212 h 398502"/>
              <a:gd name="T10" fmla="*/ 162211 w 391122"/>
              <a:gd name="T11" fmla="*/ 320136 h 398502"/>
              <a:gd name="T12" fmla="*/ 262575 w 391122"/>
              <a:gd name="T13" fmla="*/ 283976 h 398502"/>
              <a:gd name="T14" fmla="*/ 362938 w 391122"/>
              <a:gd name="T15" fmla="*/ 395409 h 398502"/>
              <a:gd name="T16" fmla="*/ 388767 w 391122"/>
              <a:gd name="T17" fmla="*/ 372532 h 398502"/>
              <a:gd name="T18" fmla="*/ 162211 w 391122"/>
              <a:gd name="T19" fmla="*/ 286190 h 398502"/>
              <a:gd name="T20" fmla="*/ 38971 w 391122"/>
              <a:gd name="T21" fmla="*/ 162950 h 398502"/>
              <a:gd name="T22" fmla="*/ 162211 w 391122"/>
              <a:gd name="T23" fmla="*/ 39709 h 398502"/>
              <a:gd name="T24" fmla="*/ 285452 w 391122"/>
              <a:gd name="T25" fmla="*/ 162950 h 398502"/>
              <a:gd name="T26" fmla="*/ 162211 w 391122"/>
              <a:gd name="T27" fmla="*/ 286190 h 3985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1122" h="398502">
                <a:moveTo>
                  <a:pt x="388767" y="372532"/>
                </a:moveTo>
                <a:lnTo>
                  <a:pt x="286928" y="259623"/>
                </a:lnTo>
                <a:cubicBezTo>
                  <a:pt x="307591" y="233056"/>
                  <a:pt x="320136" y="199110"/>
                  <a:pt x="320136" y="162212"/>
                </a:cubicBezTo>
                <a:cubicBezTo>
                  <a:pt x="320136" y="75132"/>
                  <a:pt x="249291" y="4287"/>
                  <a:pt x="162211" y="4287"/>
                </a:cubicBezTo>
                <a:cubicBezTo>
                  <a:pt x="75131" y="4287"/>
                  <a:pt x="4287" y="75132"/>
                  <a:pt x="4287" y="162212"/>
                </a:cubicBezTo>
                <a:cubicBezTo>
                  <a:pt x="4287" y="249292"/>
                  <a:pt x="75131" y="320136"/>
                  <a:pt x="162211" y="320136"/>
                </a:cubicBezTo>
                <a:cubicBezTo>
                  <a:pt x="200586" y="320136"/>
                  <a:pt x="235270" y="306853"/>
                  <a:pt x="262575" y="283976"/>
                </a:cubicBezTo>
                <a:lnTo>
                  <a:pt x="362938" y="395409"/>
                </a:lnTo>
                <a:lnTo>
                  <a:pt x="388767" y="372532"/>
                </a:lnTo>
                <a:close/>
                <a:moveTo>
                  <a:pt x="162211" y="286190"/>
                </a:moveTo>
                <a:cubicBezTo>
                  <a:pt x="94318" y="286190"/>
                  <a:pt x="38971" y="230843"/>
                  <a:pt x="38971" y="162950"/>
                </a:cubicBezTo>
                <a:cubicBezTo>
                  <a:pt x="38971" y="95057"/>
                  <a:pt x="94318" y="39709"/>
                  <a:pt x="162211" y="39709"/>
                </a:cubicBezTo>
                <a:cubicBezTo>
                  <a:pt x="230104" y="39709"/>
                  <a:pt x="285452" y="95057"/>
                  <a:pt x="285452" y="162950"/>
                </a:cubicBezTo>
                <a:cubicBezTo>
                  <a:pt x="285452" y="230843"/>
                  <a:pt x="230104" y="286190"/>
                  <a:pt x="162211" y="28619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en-US" sz="1050" dirty="0"/>
          </a:p>
        </p:txBody>
      </p:sp>
      <p:sp>
        <p:nvSpPr>
          <p:cNvPr id="140" name="Text Placeholder 139">
            <a:extLst>
              <a:ext uri="{FF2B5EF4-FFF2-40B4-BE49-F238E27FC236}">
                <a16:creationId xmlns:a16="http://schemas.microsoft.com/office/drawing/2014/main" id="{2F019921-3203-2245-BEE7-839FA58330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23432" y="902739"/>
            <a:ext cx="1022747" cy="153590"/>
          </a:xfrm>
        </p:spPr>
        <p:txBody>
          <a:bodyPr/>
          <a:lstStyle/>
          <a:p>
            <a:r>
              <a:rPr lang="es-EC" dirty="0"/>
              <a:t>Programas de capacitación</a:t>
            </a:r>
            <a:endParaRPr lang="en-US" dirty="0"/>
          </a:p>
        </p:txBody>
      </p:sp>
      <p:sp>
        <p:nvSpPr>
          <p:cNvPr id="266" name="Freeform: Shape 22" title="star icon">
            <a:extLst>
              <a:ext uri="{FF2B5EF4-FFF2-40B4-BE49-F238E27FC236}">
                <a16:creationId xmlns:a16="http://schemas.microsoft.com/office/drawing/2014/main" id="{6417F596-7130-A94D-8DD6-0320AC9FD9D7}"/>
              </a:ext>
            </a:extLst>
          </p:cNvPr>
          <p:cNvSpPr>
            <a:spLocks/>
          </p:cNvSpPr>
          <p:nvPr/>
        </p:nvSpPr>
        <p:spPr bwMode="auto">
          <a:xfrm>
            <a:off x="6155120" y="967408"/>
            <a:ext cx="465534" cy="442913"/>
          </a:xfrm>
          <a:custGeom>
            <a:avLst/>
            <a:gdLst>
              <a:gd name="T0" fmla="*/ 614357 w 619892"/>
              <a:gd name="T1" fmla="*/ 226925 h 590373"/>
              <a:gd name="T2" fmla="*/ 381898 w 619892"/>
              <a:gd name="T3" fmla="*/ 226925 h 590373"/>
              <a:gd name="T4" fmla="*/ 311053 w 619892"/>
              <a:gd name="T5" fmla="*/ 5535 h 590373"/>
              <a:gd name="T6" fmla="*/ 237994 w 619892"/>
              <a:gd name="T7" fmla="*/ 226187 h 590373"/>
              <a:gd name="T8" fmla="*/ 5535 w 619892"/>
              <a:gd name="T9" fmla="*/ 225449 h 590373"/>
              <a:gd name="T10" fmla="*/ 7749 w 619892"/>
              <a:gd name="T11" fmla="*/ 226925 h 590373"/>
              <a:gd name="T12" fmla="*/ 5535 w 619892"/>
              <a:gd name="T13" fmla="*/ 226925 h 590373"/>
              <a:gd name="T14" fmla="*/ 193716 w 619892"/>
              <a:gd name="T15" fmla="*/ 363449 h 590373"/>
              <a:gd name="T16" fmla="*/ 122134 w 619892"/>
              <a:gd name="T17" fmla="*/ 584839 h 590373"/>
              <a:gd name="T18" fmla="*/ 310315 w 619892"/>
              <a:gd name="T19" fmla="*/ 448315 h 590373"/>
              <a:gd name="T20" fmla="*/ 497020 w 619892"/>
              <a:gd name="T21" fmla="*/ 585576 h 590373"/>
              <a:gd name="T22" fmla="*/ 426176 w 619892"/>
              <a:gd name="T23" fmla="*/ 364186 h 590373"/>
              <a:gd name="T24" fmla="*/ 614357 w 619892"/>
              <a:gd name="T25" fmla="*/ 226925 h 590373"/>
              <a:gd name="T26" fmla="*/ 433555 w 619892"/>
              <a:gd name="T27" fmla="*/ 498496 h 590373"/>
              <a:gd name="T28" fmla="*/ 309577 w 619892"/>
              <a:gd name="T29" fmla="*/ 407727 h 590373"/>
              <a:gd name="T30" fmla="*/ 184861 w 619892"/>
              <a:gd name="T31" fmla="*/ 498496 h 590373"/>
              <a:gd name="T32" fmla="*/ 232829 w 619892"/>
              <a:gd name="T33" fmla="*/ 351641 h 590373"/>
              <a:gd name="T34" fmla="*/ 108112 w 619892"/>
              <a:gd name="T35" fmla="*/ 260871 h 590373"/>
              <a:gd name="T36" fmla="*/ 109588 w 619892"/>
              <a:gd name="T37" fmla="*/ 260871 h 590373"/>
              <a:gd name="T38" fmla="*/ 107375 w 619892"/>
              <a:gd name="T39" fmla="*/ 259395 h 590373"/>
              <a:gd name="T40" fmla="*/ 261609 w 619892"/>
              <a:gd name="T41" fmla="*/ 260133 h 590373"/>
              <a:gd name="T42" fmla="*/ 310315 w 619892"/>
              <a:gd name="T43" fmla="*/ 113278 h 590373"/>
              <a:gd name="T44" fmla="*/ 357545 w 619892"/>
              <a:gd name="T45" fmla="*/ 260871 h 590373"/>
              <a:gd name="T46" fmla="*/ 512518 w 619892"/>
              <a:gd name="T47" fmla="*/ 260871 h 590373"/>
              <a:gd name="T48" fmla="*/ 387063 w 619892"/>
              <a:gd name="T49" fmla="*/ 352379 h 590373"/>
              <a:gd name="T50" fmla="*/ 433555 w 619892"/>
              <a:gd name="T51" fmla="*/ 498496 h 59037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19892" h="590373">
                <a:moveTo>
                  <a:pt x="614357" y="226925"/>
                </a:moveTo>
                <a:lnTo>
                  <a:pt x="381898" y="226925"/>
                </a:lnTo>
                <a:lnTo>
                  <a:pt x="311053" y="5535"/>
                </a:lnTo>
                <a:lnTo>
                  <a:pt x="237994" y="226187"/>
                </a:lnTo>
                <a:lnTo>
                  <a:pt x="5535" y="225449"/>
                </a:lnTo>
                <a:lnTo>
                  <a:pt x="7749" y="226925"/>
                </a:lnTo>
                <a:lnTo>
                  <a:pt x="5535" y="226925"/>
                </a:lnTo>
                <a:lnTo>
                  <a:pt x="193716" y="363449"/>
                </a:lnTo>
                <a:lnTo>
                  <a:pt x="122134" y="584839"/>
                </a:lnTo>
                <a:lnTo>
                  <a:pt x="310315" y="448315"/>
                </a:lnTo>
                <a:lnTo>
                  <a:pt x="497020" y="585576"/>
                </a:lnTo>
                <a:lnTo>
                  <a:pt x="426176" y="364186"/>
                </a:lnTo>
                <a:lnTo>
                  <a:pt x="614357" y="226925"/>
                </a:lnTo>
                <a:close/>
                <a:moveTo>
                  <a:pt x="433555" y="498496"/>
                </a:moveTo>
                <a:lnTo>
                  <a:pt x="309577" y="407727"/>
                </a:lnTo>
                <a:lnTo>
                  <a:pt x="184861" y="498496"/>
                </a:lnTo>
                <a:lnTo>
                  <a:pt x="232829" y="351641"/>
                </a:lnTo>
                <a:lnTo>
                  <a:pt x="108112" y="260871"/>
                </a:lnTo>
                <a:lnTo>
                  <a:pt x="109588" y="260871"/>
                </a:lnTo>
                <a:lnTo>
                  <a:pt x="107375" y="259395"/>
                </a:lnTo>
                <a:lnTo>
                  <a:pt x="261609" y="260133"/>
                </a:lnTo>
                <a:lnTo>
                  <a:pt x="310315" y="113278"/>
                </a:lnTo>
                <a:lnTo>
                  <a:pt x="357545" y="260871"/>
                </a:lnTo>
                <a:lnTo>
                  <a:pt x="512518" y="260871"/>
                </a:lnTo>
                <a:lnTo>
                  <a:pt x="387063" y="352379"/>
                </a:lnTo>
                <a:lnTo>
                  <a:pt x="433555" y="498496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en-US" sz="1050" dirty="0"/>
          </a:p>
        </p:txBody>
      </p:sp>
      <p:sp>
        <p:nvSpPr>
          <p:cNvPr id="142" name="Text Placeholder 141">
            <a:extLst>
              <a:ext uri="{FF2B5EF4-FFF2-40B4-BE49-F238E27FC236}">
                <a16:creationId xmlns:a16="http://schemas.microsoft.com/office/drawing/2014/main" id="{FD356AE3-933E-FD4B-9AB7-9AC8A32AE2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 rot="21268253">
            <a:off x="6473686" y="1080529"/>
            <a:ext cx="1022747" cy="153590"/>
          </a:xfrm>
        </p:spPr>
        <p:txBody>
          <a:bodyPr/>
          <a:lstStyle/>
          <a:p>
            <a:r>
              <a:rPr lang="es-EC" dirty="0"/>
              <a:t>Implementación de un Proyecto de Capacitación al personal nuevo</a:t>
            </a:r>
            <a:endParaRPr lang="en-US" dirty="0"/>
          </a:p>
          <a:p>
            <a:endParaRPr lang="en-US" dirty="0"/>
          </a:p>
        </p:txBody>
      </p:sp>
      <p:sp>
        <p:nvSpPr>
          <p:cNvPr id="270" name="Freeform: Shape 46" title="hexagon icon">
            <a:extLst>
              <a:ext uri="{FF2B5EF4-FFF2-40B4-BE49-F238E27FC236}">
                <a16:creationId xmlns:a16="http://schemas.microsoft.com/office/drawing/2014/main" id="{5B23D317-AE70-CA42-ACCF-D0A28A4B7965}"/>
              </a:ext>
            </a:extLst>
          </p:cNvPr>
          <p:cNvSpPr>
            <a:spLocks/>
          </p:cNvSpPr>
          <p:nvPr/>
        </p:nvSpPr>
        <p:spPr bwMode="auto">
          <a:xfrm>
            <a:off x="7754364" y="1043433"/>
            <a:ext cx="304630" cy="354856"/>
          </a:xfrm>
          <a:custGeom>
            <a:avLst/>
            <a:gdLst>
              <a:gd name="T0" fmla="*/ 224201 w 442780"/>
              <a:gd name="T1" fmla="*/ 512747 h 516576"/>
              <a:gd name="T2" fmla="*/ 4287 w 442780"/>
              <a:gd name="T3" fmla="*/ 385817 h 516576"/>
              <a:gd name="T4" fmla="*/ 4287 w 442780"/>
              <a:gd name="T5" fmla="*/ 131955 h 516576"/>
              <a:gd name="T6" fmla="*/ 224201 w 442780"/>
              <a:gd name="T7" fmla="*/ 4287 h 516576"/>
              <a:gd name="T8" fmla="*/ 444115 w 442780"/>
              <a:gd name="T9" fmla="*/ 131217 h 516576"/>
              <a:gd name="T10" fmla="*/ 444115 w 442780"/>
              <a:gd name="T11" fmla="*/ 385079 h 516576"/>
              <a:gd name="T12" fmla="*/ 224201 w 442780"/>
              <a:gd name="T13" fmla="*/ 512747 h 516576"/>
              <a:gd name="T14" fmla="*/ 48565 w 442780"/>
              <a:gd name="T15" fmla="*/ 359988 h 516576"/>
              <a:gd name="T16" fmla="*/ 224201 w 442780"/>
              <a:gd name="T17" fmla="*/ 461827 h 516576"/>
              <a:gd name="T18" fmla="*/ 399837 w 442780"/>
              <a:gd name="T19" fmla="*/ 359988 h 516576"/>
              <a:gd name="T20" fmla="*/ 399837 w 442780"/>
              <a:gd name="T21" fmla="*/ 157046 h 516576"/>
              <a:gd name="T22" fmla="*/ 224201 w 442780"/>
              <a:gd name="T23" fmla="*/ 55206 h 516576"/>
              <a:gd name="T24" fmla="*/ 48565 w 442780"/>
              <a:gd name="T25" fmla="*/ 157046 h 516576"/>
              <a:gd name="T26" fmla="*/ 48565 w 442780"/>
              <a:gd name="T27" fmla="*/ 359988 h 51657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42780" h="516576">
                <a:moveTo>
                  <a:pt x="224201" y="512746"/>
                </a:moveTo>
                <a:lnTo>
                  <a:pt x="4287" y="385816"/>
                </a:lnTo>
                <a:lnTo>
                  <a:pt x="4287" y="131955"/>
                </a:lnTo>
                <a:lnTo>
                  <a:pt x="224201" y="4287"/>
                </a:lnTo>
                <a:lnTo>
                  <a:pt x="444115" y="131217"/>
                </a:lnTo>
                <a:lnTo>
                  <a:pt x="444115" y="385078"/>
                </a:lnTo>
                <a:lnTo>
                  <a:pt x="224201" y="512746"/>
                </a:lnTo>
                <a:close/>
                <a:moveTo>
                  <a:pt x="48565" y="359987"/>
                </a:moveTo>
                <a:lnTo>
                  <a:pt x="224201" y="461826"/>
                </a:lnTo>
                <a:lnTo>
                  <a:pt x="399837" y="359987"/>
                </a:lnTo>
                <a:lnTo>
                  <a:pt x="399837" y="157046"/>
                </a:lnTo>
                <a:lnTo>
                  <a:pt x="224201" y="55206"/>
                </a:lnTo>
                <a:lnTo>
                  <a:pt x="48565" y="157046"/>
                </a:lnTo>
                <a:lnTo>
                  <a:pt x="48565" y="35998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endParaRPr lang="en-US" sz="1050" dirty="0"/>
          </a:p>
        </p:txBody>
      </p:sp>
      <p:sp>
        <p:nvSpPr>
          <p:cNvPr id="144" name="Text Placeholder 143">
            <a:extLst>
              <a:ext uri="{FF2B5EF4-FFF2-40B4-BE49-F238E27FC236}">
                <a16:creationId xmlns:a16="http://schemas.microsoft.com/office/drawing/2014/main" id="{0399E614-2544-6E48-A669-9EA99565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 rot="206837">
            <a:off x="7830921" y="1307535"/>
            <a:ext cx="1022747" cy="153590"/>
          </a:xfrm>
        </p:spPr>
        <p:txBody>
          <a:bodyPr/>
          <a:lstStyle/>
          <a:p>
            <a:r>
              <a:rPr lang="en-US" sz="1050" dirty="0" smtClean="0"/>
              <a:t>Estrategias de </a:t>
            </a:r>
            <a:r>
              <a:rPr lang="en-US" sz="1050" dirty="0" err="1" smtClean="0"/>
              <a:t>vinculación</a:t>
            </a:r>
            <a:endParaRPr lang="en-US" sz="1050" dirty="0"/>
          </a:p>
        </p:txBody>
      </p:sp>
      <p:sp>
        <p:nvSpPr>
          <p:cNvPr id="161" name="Text Placeholder 160">
            <a:extLst>
              <a:ext uri="{FF2B5EF4-FFF2-40B4-BE49-F238E27FC236}">
                <a16:creationId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01454" y="3562555"/>
            <a:ext cx="954791" cy="630942"/>
          </a:xfrm>
        </p:spPr>
        <p:txBody>
          <a:bodyPr/>
          <a:lstStyle/>
          <a:p>
            <a:pPr algn="ctr"/>
            <a:r>
              <a:rPr lang="es-EC" dirty="0" smtClean="0"/>
              <a:t>Evaluación de cumplimiento de derechos humanos</a:t>
            </a:r>
            <a:endParaRPr lang="en-US" dirty="0"/>
          </a:p>
        </p:txBody>
      </p:sp>
      <p:sp>
        <p:nvSpPr>
          <p:cNvPr id="162" name="Text Placeholder 161">
            <a:extLst>
              <a:ext uri="{FF2B5EF4-FFF2-40B4-BE49-F238E27FC236}">
                <a16:creationId xmlns:a16="http://schemas.microsoft.com/office/drawing/2014/main" id="{9AD8FF8D-014D-CF45-B605-C532FCAAA5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222199" y="3934057"/>
            <a:ext cx="954791" cy="846386"/>
          </a:xfrm>
        </p:spPr>
        <p:txBody>
          <a:bodyPr/>
          <a:lstStyle/>
          <a:p>
            <a:pPr algn="ctr"/>
            <a:r>
              <a:rPr lang="es-EC" dirty="0"/>
              <a:t>Aplicar la encuesta al 100% de trabajadores</a:t>
            </a:r>
          </a:p>
          <a:p>
            <a:pPr algn="ctr"/>
            <a:r>
              <a:rPr lang="es-EC" dirty="0" smtClean="0"/>
              <a:t>Llevar </a:t>
            </a:r>
            <a:r>
              <a:rPr lang="es-EC" dirty="0"/>
              <a:t>a cabo un Team Buildig </a:t>
            </a:r>
            <a:endParaRPr lang="en-US" dirty="0"/>
          </a:p>
        </p:txBody>
      </p:sp>
      <p:sp>
        <p:nvSpPr>
          <p:cNvPr id="330" name="Freeform: Shape 19" title="woman icon">
            <a:extLst>
              <a:ext uri="{FF2B5EF4-FFF2-40B4-BE49-F238E27FC236}">
                <a16:creationId xmlns:a16="http://schemas.microsoft.com/office/drawing/2014/main" id="{7BE7C412-4B84-5D41-8503-7404AB5E6B44}"/>
              </a:ext>
            </a:extLst>
          </p:cNvPr>
          <p:cNvSpPr>
            <a:spLocks/>
          </p:cNvSpPr>
          <p:nvPr/>
        </p:nvSpPr>
        <p:spPr bwMode="auto">
          <a:xfrm>
            <a:off x="2500354" y="2906859"/>
            <a:ext cx="458391" cy="491728"/>
          </a:xfrm>
          <a:custGeom>
            <a:avLst/>
            <a:gdLst>
              <a:gd name="T0" fmla="*/ 289106 w 612512"/>
              <a:gd name="T1" fmla="*/ 5535 h 656790"/>
              <a:gd name="T2" fmla="*/ 37460 w 612512"/>
              <a:gd name="T3" fmla="*/ 257181 h 656790"/>
              <a:gd name="T4" fmla="*/ 43363 w 612512"/>
              <a:gd name="T5" fmla="*/ 324336 h 656790"/>
              <a:gd name="T6" fmla="*/ 8679 w 612512"/>
              <a:gd name="T7" fmla="*/ 522849 h 656790"/>
              <a:gd name="T8" fmla="*/ 5727 w 612512"/>
              <a:gd name="T9" fmla="*/ 533181 h 656790"/>
              <a:gd name="T10" fmla="*/ 11631 w 612512"/>
              <a:gd name="T11" fmla="*/ 542774 h 656790"/>
              <a:gd name="T12" fmla="*/ 199074 w 612512"/>
              <a:gd name="T13" fmla="*/ 595170 h 656790"/>
              <a:gd name="T14" fmla="*/ 305341 w 612512"/>
              <a:gd name="T15" fmla="*/ 656421 h 656790"/>
              <a:gd name="T16" fmla="*/ 412347 w 612512"/>
              <a:gd name="T17" fmla="*/ 595170 h 656790"/>
              <a:gd name="T18" fmla="*/ 603480 w 612512"/>
              <a:gd name="T19" fmla="*/ 542774 h 656790"/>
              <a:gd name="T20" fmla="*/ 609384 w 612512"/>
              <a:gd name="T21" fmla="*/ 533181 h 656790"/>
              <a:gd name="T22" fmla="*/ 606432 w 612512"/>
              <a:gd name="T23" fmla="*/ 522111 h 656790"/>
              <a:gd name="T24" fmla="*/ 568057 w 612512"/>
              <a:gd name="T25" fmla="*/ 335406 h 656790"/>
              <a:gd name="T26" fmla="*/ 573961 w 612512"/>
              <a:gd name="T27" fmla="*/ 267513 h 656790"/>
              <a:gd name="T28" fmla="*/ 416036 w 612512"/>
              <a:gd name="T29" fmla="*/ 63096 h 656790"/>
              <a:gd name="T30" fmla="*/ 289106 w 612512"/>
              <a:gd name="T31" fmla="*/ 5535 h 656790"/>
              <a:gd name="T32" fmla="*/ 289106 w 612512"/>
              <a:gd name="T33" fmla="*/ 5535 h 656790"/>
              <a:gd name="T34" fmla="*/ 404229 w 612512"/>
              <a:gd name="T35" fmla="*/ 223235 h 656790"/>
              <a:gd name="T36" fmla="*/ 463266 w 612512"/>
              <a:gd name="T37" fmla="*/ 378208 h 656790"/>
              <a:gd name="T38" fmla="*/ 395373 w 612512"/>
              <a:gd name="T39" fmla="*/ 574507 h 656790"/>
              <a:gd name="T40" fmla="*/ 395373 w 612512"/>
              <a:gd name="T41" fmla="*/ 575245 h 656790"/>
              <a:gd name="T42" fmla="*/ 307555 w 612512"/>
              <a:gd name="T43" fmla="*/ 629854 h 656790"/>
              <a:gd name="T44" fmla="*/ 219737 w 612512"/>
              <a:gd name="T45" fmla="*/ 575245 h 656790"/>
              <a:gd name="T46" fmla="*/ 218999 w 612512"/>
              <a:gd name="T47" fmla="*/ 574507 h 656790"/>
              <a:gd name="T48" fmla="*/ 151844 w 612512"/>
              <a:gd name="T49" fmla="*/ 417320 h 656790"/>
              <a:gd name="T50" fmla="*/ 266229 w 612512"/>
              <a:gd name="T51" fmla="*/ 318433 h 656790"/>
              <a:gd name="T52" fmla="*/ 297223 w 612512"/>
              <a:gd name="T53" fmla="*/ 310315 h 656790"/>
              <a:gd name="T54" fmla="*/ 404229 w 612512"/>
              <a:gd name="T55" fmla="*/ 223235 h 656790"/>
              <a:gd name="T56" fmla="*/ 404229 w 612512"/>
              <a:gd name="T57" fmla="*/ 223235 h 656790"/>
              <a:gd name="T58" fmla="*/ 229331 w 612512"/>
              <a:gd name="T59" fmla="*/ 373780 h 656790"/>
              <a:gd name="T60" fmla="*/ 207930 w 612512"/>
              <a:gd name="T61" fmla="*/ 395181 h 656790"/>
              <a:gd name="T62" fmla="*/ 229331 w 612512"/>
              <a:gd name="T63" fmla="*/ 416582 h 656790"/>
              <a:gd name="T64" fmla="*/ 250732 w 612512"/>
              <a:gd name="T65" fmla="*/ 395181 h 656790"/>
              <a:gd name="T66" fmla="*/ 229331 w 612512"/>
              <a:gd name="T67" fmla="*/ 373780 h 656790"/>
              <a:gd name="T68" fmla="*/ 229331 w 612512"/>
              <a:gd name="T69" fmla="*/ 373780 h 656790"/>
              <a:gd name="T70" fmla="*/ 385042 w 612512"/>
              <a:gd name="T71" fmla="*/ 373780 h 656790"/>
              <a:gd name="T72" fmla="*/ 363640 w 612512"/>
              <a:gd name="T73" fmla="*/ 395181 h 656790"/>
              <a:gd name="T74" fmla="*/ 385042 w 612512"/>
              <a:gd name="T75" fmla="*/ 416582 h 656790"/>
              <a:gd name="T76" fmla="*/ 406443 w 612512"/>
              <a:gd name="T77" fmla="*/ 395181 h 656790"/>
              <a:gd name="T78" fmla="*/ 385042 w 612512"/>
              <a:gd name="T79" fmla="*/ 373780 h 656790"/>
              <a:gd name="T80" fmla="*/ 385042 w 612512"/>
              <a:gd name="T81" fmla="*/ 373780 h 65679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12512" h="656790">
                <a:moveTo>
                  <a:pt x="289106" y="5535"/>
                </a:moveTo>
                <a:cubicBezTo>
                  <a:pt x="134133" y="5535"/>
                  <a:pt x="37460" y="102208"/>
                  <a:pt x="37460" y="257181"/>
                </a:cubicBezTo>
                <a:cubicBezTo>
                  <a:pt x="37460" y="279320"/>
                  <a:pt x="40411" y="301459"/>
                  <a:pt x="43363" y="324336"/>
                </a:cubicBezTo>
                <a:cubicBezTo>
                  <a:pt x="52219" y="387063"/>
                  <a:pt x="61074" y="452742"/>
                  <a:pt x="8679" y="522849"/>
                </a:cubicBezTo>
                <a:cubicBezTo>
                  <a:pt x="6465" y="525801"/>
                  <a:pt x="4989" y="529491"/>
                  <a:pt x="5727" y="533181"/>
                </a:cubicBezTo>
                <a:cubicBezTo>
                  <a:pt x="6465" y="536871"/>
                  <a:pt x="8679" y="540561"/>
                  <a:pt x="11631" y="542774"/>
                </a:cubicBezTo>
                <a:cubicBezTo>
                  <a:pt x="13845" y="544250"/>
                  <a:pt x="70668" y="581149"/>
                  <a:pt x="199074" y="595170"/>
                </a:cubicBezTo>
                <a:cubicBezTo>
                  <a:pt x="231545" y="634282"/>
                  <a:pt x="269181" y="656421"/>
                  <a:pt x="305341" y="656421"/>
                </a:cubicBezTo>
                <a:cubicBezTo>
                  <a:pt x="341501" y="656421"/>
                  <a:pt x="379138" y="635020"/>
                  <a:pt x="412347" y="595170"/>
                </a:cubicBezTo>
                <a:cubicBezTo>
                  <a:pt x="541491" y="581149"/>
                  <a:pt x="601266" y="544250"/>
                  <a:pt x="603480" y="542774"/>
                </a:cubicBezTo>
                <a:cubicBezTo>
                  <a:pt x="607170" y="540561"/>
                  <a:pt x="608646" y="536871"/>
                  <a:pt x="609384" y="533181"/>
                </a:cubicBezTo>
                <a:cubicBezTo>
                  <a:pt x="610122" y="529491"/>
                  <a:pt x="609384" y="525063"/>
                  <a:pt x="606432" y="522111"/>
                </a:cubicBezTo>
                <a:cubicBezTo>
                  <a:pt x="553298" y="454218"/>
                  <a:pt x="560678" y="396657"/>
                  <a:pt x="568057" y="335406"/>
                </a:cubicBezTo>
                <a:cubicBezTo>
                  <a:pt x="571009" y="313267"/>
                  <a:pt x="573961" y="291128"/>
                  <a:pt x="573961" y="267513"/>
                </a:cubicBezTo>
                <a:cubicBezTo>
                  <a:pt x="573961" y="175267"/>
                  <a:pt x="532635" y="66786"/>
                  <a:pt x="416036" y="63096"/>
                </a:cubicBezTo>
                <a:cubicBezTo>
                  <a:pt x="369545" y="15866"/>
                  <a:pt x="321577" y="5535"/>
                  <a:pt x="289106" y="5535"/>
                </a:cubicBezTo>
                <a:close/>
                <a:moveTo>
                  <a:pt x="404229" y="223235"/>
                </a:moveTo>
                <a:cubicBezTo>
                  <a:pt x="424892" y="245374"/>
                  <a:pt x="463266" y="297032"/>
                  <a:pt x="463266" y="378208"/>
                </a:cubicBezTo>
                <a:cubicBezTo>
                  <a:pt x="463266" y="486689"/>
                  <a:pt x="395373" y="573769"/>
                  <a:pt x="395373" y="574507"/>
                </a:cubicBezTo>
                <a:cubicBezTo>
                  <a:pt x="395373" y="574507"/>
                  <a:pt x="395373" y="574507"/>
                  <a:pt x="395373" y="575245"/>
                </a:cubicBezTo>
                <a:cubicBezTo>
                  <a:pt x="367330" y="609929"/>
                  <a:pt x="336336" y="629854"/>
                  <a:pt x="307555" y="629854"/>
                </a:cubicBezTo>
                <a:cubicBezTo>
                  <a:pt x="278774" y="629854"/>
                  <a:pt x="247780" y="610667"/>
                  <a:pt x="219737" y="575245"/>
                </a:cubicBezTo>
                <a:cubicBezTo>
                  <a:pt x="219737" y="575245"/>
                  <a:pt x="219737" y="575245"/>
                  <a:pt x="218999" y="574507"/>
                </a:cubicBezTo>
                <a:cubicBezTo>
                  <a:pt x="218261" y="573769"/>
                  <a:pt x="151844" y="510304"/>
                  <a:pt x="151844" y="417320"/>
                </a:cubicBezTo>
                <a:cubicBezTo>
                  <a:pt x="151844" y="346475"/>
                  <a:pt x="212357" y="331716"/>
                  <a:pt x="266229" y="318433"/>
                </a:cubicBezTo>
                <a:cubicBezTo>
                  <a:pt x="277299" y="315481"/>
                  <a:pt x="287630" y="313267"/>
                  <a:pt x="297223" y="310315"/>
                </a:cubicBezTo>
                <a:cubicBezTo>
                  <a:pt x="360689" y="290390"/>
                  <a:pt x="390945" y="248326"/>
                  <a:pt x="404229" y="223235"/>
                </a:cubicBezTo>
                <a:close/>
                <a:moveTo>
                  <a:pt x="229331" y="373780"/>
                </a:moveTo>
                <a:cubicBezTo>
                  <a:pt x="217523" y="373780"/>
                  <a:pt x="207930" y="383374"/>
                  <a:pt x="207930" y="395181"/>
                </a:cubicBezTo>
                <a:cubicBezTo>
                  <a:pt x="207930" y="406989"/>
                  <a:pt x="217523" y="416582"/>
                  <a:pt x="229331" y="416582"/>
                </a:cubicBezTo>
                <a:cubicBezTo>
                  <a:pt x="241138" y="416582"/>
                  <a:pt x="250732" y="406989"/>
                  <a:pt x="250732" y="395181"/>
                </a:cubicBezTo>
                <a:cubicBezTo>
                  <a:pt x="249994" y="383374"/>
                  <a:pt x="241138" y="373780"/>
                  <a:pt x="229331" y="373780"/>
                </a:cubicBezTo>
                <a:close/>
                <a:moveTo>
                  <a:pt x="385042" y="373780"/>
                </a:moveTo>
                <a:cubicBezTo>
                  <a:pt x="373234" y="373780"/>
                  <a:pt x="363640" y="383374"/>
                  <a:pt x="363640" y="395181"/>
                </a:cubicBezTo>
                <a:cubicBezTo>
                  <a:pt x="363640" y="406989"/>
                  <a:pt x="373234" y="416582"/>
                  <a:pt x="385042" y="416582"/>
                </a:cubicBezTo>
                <a:cubicBezTo>
                  <a:pt x="396849" y="416582"/>
                  <a:pt x="406443" y="406989"/>
                  <a:pt x="406443" y="395181"/>
                </a:cubicBezTo>
                <a:cubicBezTo>
                  <a:pt x="406443" y="383374"/>
                  <a:pt x="396849" y="373780"/>
                  <a:pt x="385042" y="3737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50" dirty="0"/>
          </a:p>
        </p:txBody>
      </p:sp>
      <p:sp>
        <p:nvSpPr>
          <p:cNvPr id="163" name="Text Placeholder 162">
            <a:extLst>
              <a:ext uri="{FF2B5EF4-FFF2-40B4-BE49-F238E27FC236}">
                <a16:creationId xmlns:a16="http://schemas.microsoft.com/office/drawing/2014/main" id="{B20DBB99-CB24-BE4F-9A9C-11378DA2E5A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288169" y="3526381"/>
            <a:ext cx="954791" cy="1554272"/>
          </a:xfrm>
        </p:spPr>
        <p:txBody>
          <a:bodyPr/>
          <a:lstStyle/>
          <a:p>
            <a:pPr algn="ctr"/>
            <a:r>
              <a:rPr lang="es-EC" dirty="0"/>
              <a:t>Presidencia Ejecutiva</a:t>
            </a:r>
          </a:p>
          <a:p>
            <a:pPr algn="ctr"/>
            <a:r>
              <a:rPr lang="es-EC" dirty="0"/>
              <a:t>Jefatura de Responsabilidad Social Empresarial y </a:t>
            </a:r>
            <a:r>
              <a:rPr lang="es-EC" dirty="0" smtClean="0"/>
              <a:t>Marketing</a:t>
            </a:r>
          </a:p>
          <a:p>
            <a:pPr algn="ctr"/>
            <a:r>
              <a:rPr lang="es-EC" dirty="0" smtClean="0"/>
              <a:t>Administración del Talento Humano</a:t>
            </a:r>
          </a:p>
          <a:p>
            <a:pPr algn="ctr"/>
            <a:r>
              <a:rPr lang="es-EC" dirty="0" smtClean="0"/>
              <a:t>Gerencias</a:t>
            </a:r>
          </a:p>
        </p:txBody>
      </p:sp>
      <p:sp>
        <p:nvSpPr>
          <p:cNvPr id="164" name="Text Placeholder 163">
            <a:extLst>
              <a:ext uri="{FF2B5EF4-FFF2-40B4-BE49-F238E27FC236}">
                <a16:creationId xmlns:a16="http://schemas.microsoft.com/office/drawing/2014/main" id="{04B1EED1-1DD0-A248-A94F-1A0FBCE88E2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354140" y="3901402"/>
            <a:ext cx="1058764" cy="1184940"/>
          </a:xfrm>
        </p:spPr>
        <p:txBody>
          <a:bodyPr/>
          <a:lstStyle/>
          <a:p>
            <a:pPr algn="ctr"/>
            <a:r>
              <a:rPr lang="es-EC" dirty="0" smtClean="0"/>
              <a:t>Inducción </a:t>
            </a:r>
            <a:r>
              <a:rPr lang="es-EC" dirty="0"/>
              <a:t>de acuerdo a las actividades que va a desarrollar, capacitándolo e informándolo en temas </a:t>
            </a:r>
            <a:r>
              <a:rPr lang="es-EC" dirty="0" smtClean="0"/>
              <a:t>relacionados al área de trabajo</a:t>
            </a:r>
            <a:endParaRPr lang="en-US" dirty="0"/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2AD9D82F-2D7D-024E-8006-FF746FC144D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569112" y="3479729"/>
            <a:ext cx="954791" cy="1400383"/>
          </a:xfrm>
        </p:spPr>
        <p:txBody>
          <a:bodyPr/>
          <a:lstStyle/>
          <a:p>
            <a:pPr algn="ctr"/>
            <a:r>
              <a:rPr lang="es-EC" dirty="0" smtClean="0"/>
              <a:t>Actualizar y desarrollar </a:t>
            </a:r>
            <a:r>
              <a:rPr lang="es-EC" dirty="0"/>
              <a:t>sus competencias y conocimientos, de acuerdo con los objetivos generales de la organización</a:t>
            </a:r>
            <a:endParaRPr lang="en-US" dirty="0"/>
          </a:p>
          <a:p>
            <a:endParaRPr lang="en-US" dirty="0"/>
          </a:p>
        </p:txBody>
      </p:sp>
      <p:sp>
        <p:nvSpPr>
          <p:cNvPr id="166" name="Text Placeholder 165">
            <a:extLst>
              <a:ext uri="{FF2B5EF4-FFF2-40B4-BE49-F238E27FC236}">
                <a16:creationId xmlns:a16="http://schemas.microsoft.com/office/drawing/2014/main" id="{D0FA9F01-175E-0B45-8A47-947EFB6815D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592005" y="3866958"/>
            <a:ext cx="1064607" cy="1184940"/>
          </a:xfrm>
        </p:spPr>
        <p:txBody>
          <a:bodyPr/>
          <a:lstStyle/>
          <a:p>
            <a:pPr algn="ctr"/>
            <a:r>
              <a:rPr lang="es-EC" dirty="0" smtClean="0"/>
              <a:t>Ambiente </a:t>
            </a:r>
            <a:r>
              <a:rPr lang="es-EC" dirty="0"/>
              <a:t>confortable para el desarrollo de </a:t>
            </a:r>
            <a:r>
              <a:rPr lang="es-EC" dirty="0" smtClean="0"/>
              <a:t>funciones</a:t>
            </a:r>
            <a:r>
              <a:rPr lang="es-EC" dirty="0"/>
              <a:t>, </a:t>
            </a:r>
            <a:r>
              <a:rPr lang="es-EC" dirty="0" smtClean="0"/>
              <a:t>evitar </a:t>
            </a:r>
            <a:r>
              <a:rPr lang="es-EC" dirty="0"/>
              <a:t>duplicidad de procesos, </a:t>
            </a:r>
            <a:r>
              <a:rPr lang="es-EC" dirty="0" smtClean="0"/>
              <a:t>disminuir errores</a:t>
            </a:r>
            <a:r>
              <a:rPr lang="es-EC" dirty="0"/>
              <a:t>, </a:t>
            </a:r>
            <a:r>
              <a:rPr lang="es-EC" dirty="0" smtClean="0"/>
              <a:t>personal comprometido</a:t>
            </a:r>
            <a:endParaRPr lang="en-US" dirty="0"/>
          </a:p>
        </p:txBody>
      </p:sp>
      <p:grpSp>
        <p:nvGrpSpPr>
          <p:cNvPr id="332" name="Group 67" title="padlock icon">
            <a:extLst>
              <a:ext uri="{FF2B5EF4-FFF2-40B4-BE49-F238E27FC236}">
                <a16:creationId xmlns:a16="http://schemas.microsoft.com/office/drawing/2014/main" id="{AB0C536C-05B9-3246-8585-42F7407DB0F5}"/>
              </a:ext>
            </a:extLst>
          </p:cNvPr>
          <p:cNvGrpSpPr>
            <a:grpSpLocks/>
          </p:cNvGrpSpPr>
          <p:nvPr/>
        </p:nvGrpSpPr>
        <p:grpSpPr bwMode="auto">
          <a:xfrm>
            <a:off x="7078777" y="2956051"/>
            <a:ext cx="311754" cy="435179"/>
            <a:chOff x="2700513" y="4675360"/>
            <a:chExt cx="464919" cy="649411"/>
          </a:xfrm>
        </p:grpSpPr>
        <p:sp>
          <p:nvSpPr>
            <p:cNvPr id="333" name="Freeform: Shape 28">
              <a:extLst>
                <a:ext uri="{FF2B5EF4-FFF2-40B4-BE49-F238E27FC236}">
                  <a16:creationId xmlns:a16="http://schemas.microsoft.com/office/drawing/2014/main" id="{1399577A-3C8E-134D-92D0-5188FEB09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513" y="4675360"/>
              <a:ext cx="464919" cy="649411"/>
            </a:xfrm>
            <a:custGeom>
              <a:avLst/>
              <a:gdLst>
                <a:gd name="T0" fmla="*/ 5535 w 464919"/>
                <a:gd name="T1" fmla="*/ 651256 h 649410"/>
                <a:gd name="T2" fmla="*/ 5535 w 464919"/>
                <a:gd name="T3" fmla="*/ 252016 h 649410"/>
                <a:gd name="T4" fmla="*/ 63834 w 464919"/>
                <a:gd name="T5" fmla="*/ 252016 h 649410"/>
                <a:gd name="T6" fmla="*/ 63834 w 464919"/>
                <a:gd name="T7" fmla="*/ 176743 h 649410"/>
                <a:gd name="T8" fmla="*/ 235042 w 464919"/>
                <a:gd name="T9" fmla="*/ 5535 h 649410"/>
                <a:gd name="T10" fmla="*/ 406251 w 464919"/>
                <a:gd name="T11" fmla="*/ 176743 h 649410"/>
                <a:gd name="T12" fmla="*/ 406251 w 464919"/>
                <a:gd name="T13" fmla="*/ 201834 h 649410"/>
                <a:gd name="T14" fmla="*/ 365662 w 464919"/>
                <a:gd name="T15" fmla="*/ 201834 h 649410"/>
                <a:gd name="T16" fmla="*/ 365662 w 464919"/>
                <a:gd name="T17" fmla="*/ 176743 h 649410"/>
                <a:gd name="T18" fmla="*/ 235042 w 464919"/>
                <a:gd name="T19" fmla="*/ 46123 h 649410"/>
                <a:gd name="T20" fmla="*/ 104422 w 464919"/>
                <a:gd name="T21" fmla="*/ 176743 h 649410"/>
                <a:gd name="T22" fmla="*/ 104422 w 464919"/>
                <a:gd name="T23" fmla="*/ 252016 h 649410"/>
                <a:gd name="T24" fmla="*/ 463074 w 464919"/>
                <a:gd name="T25" fmla="*/ 252016 h 649410"/>
                <a:gd name="T26" fmla="*/ 463074 w 464919"/>
                <a:gd name="T27" fmla="*/ 651256 h 649410"/>
                <a:gd name="T28" fmla="*/ 5535 w 464919"/>
                <a:gd name="T29" fmla="*/ 651256 h 649410"/>
                <a:gd name="T30" fmla="*/ 423224 w 464919"/>
                <a:gd name="T31" fmla="*/ 611406 h 649410"/>
                <a:gd name="T32" fmla="*/ 423224 w 464919"/>
                <a:gd name="T33" fmla="*/ 292604 h 649410"/>
                <a:gd name="T34" fmla="*/ 46123 w 464919"/>
                <a:gd name="T35" fmla="*/ 292604 h 649410"/>
                <a:gd name="T36" fmla="*/ 46123 w 464919"/>
                <a:gd name="T37" fmla="*/ 610668 h 649410"/>
                <a:gd name="T38" fmla="*/ 423224 w 464919"/>
                <a:gd name="T39" fmla="*/ 610668 h 649410"/>
                <a:gd name="T40" fmla="*/ 423224 w 464919"/>
                <a:gd name="T41" fmla="*/ 611406 h 6494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4919" h="649410">
                  <a:moveTo>
                    <a:pt x="5535" y="651255"/>
                  </a:moveTo>
                  <a:lnTo>
                    <a:pt x="5535" y="252016"/>
                  </a:lnTo>
                  <a:lnTo>
                    <a:pt x="63834" y="252016"/>
                  </a:lnTo>
                  <a:lnTo>
                    <a:pt x="63834" y="176743"/>
                  </a:lnTo>
                  <a:cubicBezTo>
                    <a:pt x="63834" y="82283"/>
                    <a:pt x="140583" y="5535"/>
                    <a:pt x="235042" y="5535"/>
                  </a:cubicBezTo>
                  <a:cubicBezTo>
                    <a:pt x="329502" y="5535"/>
                    <a:pt x="406251" y="82283"/>
                    <a:pt x="406251" y="176743"/>
                  </a:cubicBezTo>
                  <a:lnTo>
                    <a:pt x="406251" y="201834"/>
                  </a:lnTo>
                  <a:lnTo>
                    <a:pt x="365662" y="201834"/>
                  </a:lnTo>
                  <a:lnTo>
                    <a:pt x="365662" y="176743"/>
                  </a:lnTo>
                  <a:cubicBezTo>
                    <a:pt x="365662" y="104422"/>
                    <a:pt x="307363" y="46123"/>
                    <a:pt x="235042" y="46123"/>
                  </a:cubicBezTo>
                  <a:cubicBezTo>
                    <a:pt x="162722" y="46123"/>
                    <a:pt x="104422" y="104422"/>
                    <a:pt x="104422" y="176743"/>
                  </a:cubicBezTo>
                  <a:lnTo>
                    <a:pt x="104422" y="252016"/>
                  </a:lnTo>
                  <a:lnTo>
                    <a:pt x="463074" y="252016"/>
                  </a:lnTo>
                  <a:lnTo>
                    <a:pt x="463074" y="651255"/>
                  </a:lnTo>
                  <a:lnTo>
                    <a:pt x="5535" y="651255"/>
                  </a:lnTo>
                  <a:close/>
                  <a:moveTo>
                    <a:pt x="423224" y="611405"/>
                  </a:moveTo>
                  <a:lnTo>
                    <a:pt x="423224" y="292604"/>
                  </a:lnTo>
                  <a:lnTo>
                    <a:pt x="46123" y="292604"/>
                  </a:lnTo>
                  <a:lnTo>
                    <a:pt x="46123" y="610667"/>
                  </a:lnTo>
                  <a:lnTo>
                    <a:pt x="423224" y="610667"/>
                  </a:lnTo>
                  <a:lnTo>
                    <a:pt x="423224" y="6114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  <p:sp>
          <p:nvSpPr>
            <p:cNvPr id="334" name="Freeform: Shape 29">
              <a:extLst>
                <a:ext uri="{FF2B5EF4-FFF2-40B4-BE49-F238E27FC236}">
                  <a16:creationId xmlns:a16="http://schemas.microsoft.com/office/drawing/2014/main" id="{46DD04F0-590D-1648-BFD4-9C5E49C0F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8694" y="5024418"/>
              <a:ext cx="88556" cy="199251"/>
            </a:xfrm>
            <a:custGeom>
              <a:avLst/>
              <a:gdLst>
                <a:gd name="T0" fmla="*/ 26936 w 88556"/>
                <a:gd name="T1" fmla="*/ 200358 h 199251"/>
                <a:gd name="T2" fmla="*/ 26936 w 88556"/>
                <a:gd name="T3" fmla="*/ 83021 h 199251"/>
                <a:gd name="T4" fmla="*/ 5535 w 88556"/>
                <a:gd name="T5" fmla="*/ 46861 h 199251"/>
                <a:gd name="T6" fmla="*/ 46861 w 88556"/>
                <a:gd name="T7" fmla="*/ 5535 h 199251"/>
                <a:gd name="T8" fmla="*/ 88187 w 88556"/>
                <a:gd name="T9" fmla="*/ 46861 h 199251"/>
                <a:gd name="T10" fmla="*/ 66786 w 88556"/>
                <a:gd name="T11" fmla="*/ 83021 h 199251"/>
                <a:gd name="T12" fmla="*/ 66786 w 88556"/>
                <a:gd name="T13" fmla="*/ 200358 h 199251"/>
                <a:gd name="T14" fmla="*/ 26936 w 88556"/>
                <a:gd name="T15" fmla="*/ 200358 h 1992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556" h="199251">
                  <a:moveTo>
                    <a:pt x="26936" y="200358"/>
                  </a:moveTo>
                  <a:lnTo>
                    <a:pt x="26936" y="83021"/>
                  </a:lnTo>
                  <a:cubicBezTo>
                    <a:pt x="13652" y="75642"/>
                    <a:pt x="5535" y="61620"/>
                    <a:pt x="5535" y="46861"/>
                  </a:cubicBezTo>
                  <a:cubicBezTo>
                    <a:pt x="5535" y="23984"/>
                    <a:pt x="23984" y="5535"/>
                    <a:pt x="46861" y="5535"/>
                  </a:cubicBezTo>
                  <a:cubicBezTo>
                    <a:pt x="69738" y="5535"/>
                    <a:pt x="88187" y="23984"/>
                    <a:pt x="88187" y="46861"/>
                  </a:cubicBezTo>
                  <a:cubicBezTo>
                    <a:pt x="88187" y="61620"/>
                    <a:pt x="80069" y="75642"/>
                    <a:pt x="66786" y="83021"/>
                  </a:cubicBezTo>
                  <a:lnTo>
                    <a:pt x="66786" y="200358"/>
                  </a:lnTo>
                  <a:lnTo>
                    <a:pt x="26936" y="200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</p:grpSp>
      <p:sp>
        <p:nvSpPr>
          <p:cNvPr id="167" name="Text Placeholder 166">
            <a:extLst>
              <a:ext uri="{FF2B5EF4-FFF2-40B4-BE49-F238E27FC236}">
                <a16:creationId xmlns:a16="http://schemas.microsoft.com/office/drawing/2014/main" id="{865AA67B-583F-424A-BE5A-8514EBC6EA1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767791" y="3557388"/>
            <a:ext cx="954791" cy="707886"/>
          </a:xfrm>
        </p:spPr>
        <p:txBody>
          <a:bodyPr/>
          <a:lstStyle/>
          <a:p>
            <a:pPr algn="ctr"/>
            <a:r>
              <a:rPr lang="es-EC" dirty="0" smtClean="0"/>
              <a:t>Derechos Humanos</a:t>
            </a:r>
          </a:p>
          <a:p>
            <a:pPr algn="ctr"/>
            <a:r>
              <a:rPr lang="es-EC" dirty="0" smtClean="0"/>
              <a:t>Prácticas Laborales</a:t>
            </a:r>
            <a:endParaRPr lang="en-US" dirty="0"/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741A8DDF-3A32-EE42-8DA2-5B63EA753A7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833761" y="3982402"/>
            <a:ext cx="1132709" cy="784830"/>
          </a:xfrm>
        </p:spPr>
        <p:txBody>
          <a:bodyPr/>
          <a:lstStyle/>
          <a:p>
            <a:pPr algn="ctr"/>
            <a:r>
              <a:rPr lang="en-US" dirty="0" smtClean="0"/>
              <a:t># de personal </a:t>
            </a:r>
            <a:r>
              <a:rPr lang="en-US" dirty="0" err="1" smtClean="0"/>
              <a:t>capacitado</a:t>
            </a:r>
            <a:endParaRPr lang="en-US" dirty="0" smtClean="0"/>
          </a:p>
          <a:p>
            <a:pPr algn="ctr"/>
            <a:r>
              <a:rPr lang="en-US" dirty="0" smtClean="0"/>
              <a:t>% de </a:t>
            </a:r>
            <a:r>
              <a:rPr lang="en-US" dirty="0" err="1" smtClean="0"/>
              <a:t>cumplimiento</a:t>
            </a:r>
            <a:endParaRPr lang="en-US" dirty="0" smtClean="0"/>
          </a:p>
          <a:p>
            <a:pPr algn="ctr"/>
            <a:r>
              <a:rPr lang="en-US" dirty="0" err="1" smtClean="0"/>
              <a:t>Mejor</a:t>
            </a:r>
            <a:r>
              <a:rPr lang="en-US" dirty="0" smtClean="0"/>
              <a:t> </a:t>
            </a:r>
            <a:r>
              <a:rPr lang="en-US" dirty="0" err="1" smtClean="0"/>
              <a:t>clima</a:t>
            </a:r>
            <a:r>
              <a:rPr lang="en-US" dirty="0" smtClean="0"/>
              <a:t> </a:t>
            </a:r>
            <a:r>
              <a:rPr lang="en-US" dirty="0" err="1" smtClean="0"/>
              <a:t>laboral</a:t>
            </a:r>
            <a:endParaRPr lang="en-US" dirty="0"/>
          </a:p>
        </p:txBody>
      </p:sp>
      <p:sp>
        <p:nvSpPr>
          <p:cNvPr id="80" name="Text Placeholder 135">
            <a:extLst>
              <a:ext uri="{FF2B5EF4-FFF2-40B4-BE49-F238E27FC236}">
                <a16:creationId xmlns:a16="http://schemas.microsoft.com/office/drawing/2014/main" id="{1682CA3E-8760-FF4A-9D23-81B5B7155F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220223">
            <a:off x="180710" y="1194378"/>
            <a:ext cx="1363662" cy="204787"/>
          </a:xfrm>
        </p:spPr>
        <p:txBody>
          <a:bodyPr/>
          <a:lstStyle/>
          <a:p>
            <a:r>
              <a:rPr lang="en-US" sz="1300" dirty="0" err="1" smtClean="0"/>
              <a:t>Trabajadores</a:t>
            </a:r>
            <a:r>
              <a:rPr lang="en-US" sz="1300" dirty="0" smtClean="0"/>
              <a:t> - </a:t>
            </a:r>
            <a:r>
              <a:rPr lang="en-US" sz="1300" dirty="0" err="1" smtClean="0"/>
              <a:t>Colaboradores</a:t>
            </a:r>
            <a:endParaRPr lang="en-US" sz="1300" dirty="0"/>
          </a:p>
        </p:txBody>
      </p:sp>
      <p:grpSp>
        <p:nvGrpSpPr>
          <p:cNvPr id="96" name="Google Shape;759;p41"/>
          <p:cNvGrpSpPr/>
          <p:nvPr/>
        </p:nvGrpSpPr>
        <p:grpSpPr>
          <a:xfrm>
            <a:off x="5714998" y="3374541"/>
            <a:ext cx="402457" cy="360486"/>
            <a:chOff x="5972700" y="2330200"/>
            <a:chExt cx="411625" cy="387275"/>
          </a:xfrm>
        </p:grpSpPr>
        <p:sp>
          <p:nvSpPr>
            <p:cNvPr id="97" name="Google Shape;760;p4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61;p4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734;p41"/>
          <p:cNvGrpSpPr/>
          <p:nvPr/>
        </p:nvGrpSpPr>
        <p:grpSpPr>
          <a:xfrm>
            <a:off x="624433" y="3040419"/>
            <a:ext cx="266441" cy="266441"/>
            <a:chOff x="1278900" y="2333250"/>
            <a:chExt cx="381175" cy="381175"/>
          </a:xfrm>
        </p:grpSpPr>
        <p:sp>
          <p:nvSpPr>
            <p:cNvPr id="62" name="Google Shape;735;p41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36;p41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37;p41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38;p41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749;p41"/>
          <p:cNvGrpSpPr/>
          <p:nvPr/>
        </p:nvGrpSpPr>
        <p:grpSpPr>
          <a:xfrm>
            <a:off x="1491314" y="3323480"/>
            <a:ext cx="142159" cy="354970"/>
            <a:chOff x="3384375" y="2267500"/>
            <a:chExt cx="203375" cy="507825"/>
          </a:xfrm>
        </p:grpSpPr>
        <p:sp>
          <p:nvSpPr>
            <p:cNvPr id="67" name="Google Shape;750;p41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51;p41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749;p41"/>
          <p:cNvGrpSpPr/>
          <p:nvPr/>
        </p:nvGrpSpPr>
        <p:grpSpPr>
          <a:xfrm>
            <a:off x="1699197" y="3323480"/>
            <a:ext cx="142159" cy="354970"/>
            <a:chOff x="3384375" y="2267500"/>
            <a:chExt cx="203375" cy="507825"/>
          </a:xfrm>
        </p:grpSpPr>
        <p:sp>
          <p:nvSpPr>
            <p:cNvPr id="70" name="Google Shape;750;p41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51;p41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49;p41"/>
          <p:cNvGrpSpPr/>
          <p:nvPr/>
        </p:nvGrpSpPr>
        <p:grpSpPr>
          <a:xfrm>
            <a:off x="1890292" y="3323480"/>
            <a:ext cx="142159" cy="354970"/>
            <a:chOff x="3384375" y="2267500"/>
            <a:chExt cx="203375" cy="507825"/>
          </a:xfrm>
        </p:grpSpPr>
        <p:sp>
          <p:nvSpPr>
            <p:cNvPr id="73" name="Google Shape;750;p41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51;p41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08;p41"/>
          <p:cNvGrpSpPr/>
          <p:nvPr/>
        </p:nvGrpSpPr>
        <p:grpSpPr>
          <a:xfrm>
            <a:off x="4838533" y="3023397"/>
            <a:ext cx="297092" cy="300483"/>
            <a:chOff x="5290150" y="1636700"/>
            <a:chExt cx="425025" cy="429875"/>
          </a:xfrm>
        </p:grpSpPr>
        <p:sp>
          <p:nvSpPr>
            <p:cNvPr id="76" name="Google Shape;709;p41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10;p41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824;p41"/>
          <p:cNvGrpSpPr/>
          <p:nvPr/>
        </p:nvGrpSpPr>
        <p:grpSpPr>
          <a:xfrm>
            <a:off x="8137195" y="3380680"/>
            <a:ext cx="293685" cy="260919"/>
            <a:chOff x="5292575" y="3681900"/>
            <a:chExt cx="420150" cy="373275"/>
          </a:xfrm>
        </p:grpSpPr>
        <p:sp>
          <p:nvSpPr>
            <p:cNvPr id="106" name="Google Shape;825;p41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26;p41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27;p41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28;p41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29;p41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30;p41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31;p41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849;p41"/>
          <p:cNvSpPr/>
          <p:nvPr/>
        </p:nvSpPr>
        <p:spPr>
          <a:xfrm>
            <a:off x="3703550" y="3430723"/>
            <a:ext cx="385349" cy="285035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rgbClr val="4A5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8" name="Text Placeholder 160">
            <a:extLst>
              <a:ext uri="{FF2B5EF4-FFF2-40B4-BE49-F238E27FC236}">
                <a16:creationId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693224" y="4846634"/>
            <a:ext cx="2517394" cy="430887"/>
          </a:xfrm>
        </p:spPr>
        <p:txBody>
          <a:bodyPr/>
          <a:lstStyle/>
          <a:p>
            <a:pPr algn="ctr"/>
            <a:r>
              <a:rPr lang="es-EC" sz="600" b="1" dirty="0" smtClean="0"/>
              <a:t>Normado en la Planificaci</a:t>
            </a:r>
            <a:r>
              <a:rPr lang="es-EC" sz="600" b="1" dirty="0" smtClean="0"/>
              <a:t>ón Estratégica </a:t>
            </a:r>
            <a:r>
              <a:rPr lang="es-EC" sz="600" b="1" dirty="0" smtClean="0"/>
              <a:t>– Reglamento Interno ELEPCO S.A. – Código de Ética</a:t>
            </a:r>
            <a:endParaRPr lang="es-EC" sz="600" b="1" dirty="0"/>
          </a:p>
          <a:p>
            <a:endParaRPr lang="en-US" sz="600" b="1" dirty="0"/>
          </a:p>
        </p:txBody>
      </p:sp>
    </p:spTree>
    <p:extLst>
      <p:ext uri="{BB962C8B-B14F-4D97-AF65-F5344CB8AC3E}">
        <p14:creationId xmlns:p14="http://schemas.microsoft.com/office/powerpoint/2010/main" val="369006899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roup 68" title="check mark icon">
            <a:extLst>
              <a:ext uri="{FF2B5EF4-FFF2-40B4-BE49-F238E27FC236}">
                <a16:creationId xmlns:a16="http://schemas.microsoft.com/office/drawing/2014/main" id="{1053195D-E21C-4A4B-9971-69AE39EECBD4}"/>
              </a:ext>
            </a:extLst>
          </p:cNvPr>
          <p:cNvGrpSpPr>
            <a:grpSpLocks/>
          </p:cNvGrpSpPr>
          <p:nvPr/>
        </p:nvGrpSpPr>
        <p:grpSpPr bwMode="auto">
          <a:xfrm rot="243140">
            <a:off x="170163" y="1018418"/>
            <a:ext cx="303610" cy="304800"/>
            <a:chOff x="3761709" y="4826643"/>
            <a:chExt cx="405882" cy="405882"/>
          </a:xfrm>
          <a:solidFill>
            <a:schemeClr val="accent6">
              <a:lumMod val="50000"/>
            </a:schemeClr>
          </a:solidFill>
        </p:grpSpPr>
        <p:sp>
          <p:nvSpPr>
            <p:cNvPr id="255" name="Freeform: Shape 16">
              <a:extLst>
                <a:ext uri="{FF2B5EF4-FFF2-40B4-BE49-F238E27FC236}">
                  <a16:creationId xmlns:a16="http://schemas.microsoft.com/office/drawing/2014/main" id="{420191EC-61A0-D245-BE88-A57D01DD1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709" y="4826643"/>
              <a:ext cx="405882" cy="405882"/>
            </a:xfrm>
            <a:custGeom>
              <a:avLst/>
              <a:gdLst>
                <a:gd name="T0" fmla="*/ 401824 w 405881"/>
                <a:gd name="T1" fmla="*/ 401824 h 405881"/>
                <a:gd name="T2" fmla="*/ 5535 w 405881"/>
                <a:gd name="T3" fmla="*/ 401824 h 405881"/>
                <a:gd name="T4" fmla="*/ 5535 w 405881"/>
                <a:gd name="T5" fmla="*/ 5535 h 405881"/>
                <a:gd name="T6" fmla="*/ 401824 w 405881"/>
                <a:gd name="T7" fmla="*/ 5535 h 405881"/>
                <a:gd name="T8" fmla="*/ 401824 w 405881"/>
                <a:gd name="T9" fmla="*/ 401824 h 405881"/>
                <a:gd name="T10" fmla="*/ 43909 w 405881"/>
                <a:gd name="T11" fmla="*/ 364926 h 405881"/>
                <a:gd name="T12" fmla="*/ 362712 w 405881"/>
                <a:gd name="T13" fmla="*/ 364926 h 405881"/>
                <a:gd name="T14" fmla="*/ 362712 w 405881"/>
                <a:gd name="T15" fmla="*/ 42433 h 405881"/>
                <a:gd name="T16" fmla="*/ 43909 w 405881"/>
                <a:gd name="T17" fmla="*/ 42433 h 405881"/>
                <a:gd name="T18" fmla="*/ 43909 w 405881"/>
                <a:gd name="T19" fmla="*/ 364926 h 4058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5881" h="405881">
                  <a:moveTo>
                    <a:pt x="401823" y="401823"/>
                  </a:moveTo>
                  <a:lnTo>
                    <a:pt x="5535" y="401823"/>
                  </a:lnTo>
                  <a:lnTo>
                    <a:pt x="5535" y="5535"/>
                  </a:lnTo>
                  <a:lnTo>
                    <a:pt x="401823" y="5535"/>
                  </a:lnTo>
                  <a:lnTo>
                    <a:pt x="401823" y="401823"/>
                  </a:lnTo>
                  <a:close/>
                  <a:moveTo>
                    <a:pt x="43909" y="364925"/>
                  </a:moveTo>
                  <a:lnTo>
                    <a:pt x="362711" y="364925"/>
                  </a:lnTo>
                  <a:lnTo>
                    <a:pt x="362711" y="42433"/>
                  </a:lnTo>
                  <a:lnTo>
                    <a:pt x="43909" y="42433"/>
                  </a:lnTo>
                  <a:lnTo>
                    <a:pt x="43909" y="3649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  <p:sp>
          <p:nvSpPr>
            <p:cNvPr id="256" name="Freeform: Shape 17">
              <a:extLst>
                <a:ext uri="{FF2B5EF4-FFF2-40B4-BE49-F238E27FC236}">
                  <a16:creationId xmlns:a16="http://schemas.microsoft.com/office/drawing/2014/main" id="{27152FDE-622B-8A4A-8DA0-349F72685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292" y="4919627"/>
              <a:ext cx="258288" cy="221390"/>
            </a:xfrm>
            <a:custGeom>
              <a:avLst/>
              <a:gdLst>
                <a:gd name="T0" fmla="*/ 75642 w 258288"/>
                <a:gd name="T1" fmla="*/ 215855 h 221390"/>
                <a:gd name="T2" fmla="*/ 5535 w 258288"/>
                <a:gd name="T3" fmla="*/ 145748 h 221390"/>
                <a:gd name="T4" fmla="*/ 33577 w 258288"/>
                <a:gd name="T5" fmla="*/ 117706 h 221390"/>
                <a:gd name="T6" fmla="*/ 75642 w 258288"/>
                <a:gd name="T7" fmla="*/ 159770 h 221390"/>
                <a:gd name="T8" fmla="*/ 229877 w 258288"/>
                <a:gd name="T9" fmla="*/ 5535 h 221390"/>
                <a:gd name="T10" fmla="*/ 257919 w 258288"/>
                <a:gd name="T11" fmla="*/ 33577 h 2213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8288" h="221390">
                  <a:moveTo>
                    <a:pt x="75642" y="215855"/>
                  </a:moveTo>
                  <a:lnTo>
                    <a:pt x="5535" y="145748"/>
                  </a:lnTo>
                  <a:lnTo>
                    <a:pt x="33577" y="117706"/>
                  </a:lnTo>
                  <a:lnTo>
                    <a:pt x="75642" y="159770"/>
                  </a:lnTo>
                  <a:lnTo>
                    <a:pt x="229877" y="5535"/>
                  </a:lnTo>
                  <a:lnTo>
                    <a:pt x="257919" y="33577"/>
                  </a:lnTo>
                  <a:lnTo>
                    <a:pt x="75642" y="2158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</p:grpSp>
      <p:grpSp>
        <p:nvGrpSpPr>
          <p:cNvPr id="243" name="Group 66" title="question mark icon">
            <a:extLst>
              <a:ext uri="{FF2B5EF4-FFF2-40B4-BE49-F238E27FC236}">
                <a16:creationId xmlns:a16="http://schemas.microsoft.com/office/drawing/2014/main" id="{A754CD79-799D-3F4F-9906-87334608F064}"/>
              </a:ext>
            </a:extLst>
          </p:cNvPr>
          <p:cNvGrpSpPr>
            <a:grpSpLocks/>
          </p:cNvGrpSpPr>
          <p:nvPr/>
        </p:nvGrpSpPr>
        <p:grpSpPr bwMode="auto">
          <a:xfrm>
            <a:off x="1676491" y="961910"/>
            <a:ext cx="298847" cy="298847"/>
            <a:chOff x="3257449" y="3657476"/>
            <a:chExt cx="398502" cy="398502"/>
          </a:xfrm>
          <a:solidFill>
            <a:schemeClr val="accent5">
              <a:lumMod val="50000"/>
            </a:schemeClr>
          </a:solidFill>
        </p:grpSpPr>
        <p:sp>
          <p:nvSpPr>
            <p:cNvPr id="244" name="Freeform: Shape 5">
              <a:extLst>
                <a:ext uri="{FF2B5EF4-FFF2-40B4-BE49-F238E27FC236}">
                  <a16:creationId xmlns:a16="http://schemas.microsoft.com/office/drawing/2014/main" id="{FE23F383-C62D-624C-AC6B-61525C23E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800" y="3723383"/>
              <a:ext cx="169732" cy="191871"/>
            </a:xfrm>
            <a:custGeom>
              <a:avLst/>
              <a:gdLst>
                <a:gd name="T0" fmla="*/ 60882 w 169732"/>
                <a:gd name="T1" fmla="*/ 190026 h 191871"/>
                <a:gd name="T2" fmla="*/ 66786 w 169732"/>
                <a:gd name="T3" fmla="*/ 150176 h 191871"/>
                <a:gd name="T4" fmla="*/ 88925 w 169732"/>
                <a:gd name="T5" fmla="*/ 120658 h 191871"/>
                <a:gd name="T6" fmla="*/ 110326 w 169732"/>
                <a:gd name="T7" fmla="*/ 97043 h 191871"/>
                <a:gd name="T8" fmla="*/ 115492 w 169732"/>
                <a:gd name="T9" fmla="*/ 77855 h 191871"/>
                <a:gd name="T10" fmla="*/ 87449 w 169732"/>
                <a:gd name="T11" fmla="*/ 47599 h 191871"/>
                <a:gd name="T12" fmla="*/ 66048 w 169732"/>
                <a:gd name="T13" fmla="*/ 55716 h 191871"/>
                <a:gd name="T14" fmla="*/ 57930 w 169732"/>
                <a:gd name="T15" fmla="*/ 77855 h 191871"/>
                <a:gd name="T16" fmla="*/ 5535 w 169732"/>
                <a:gd name="T17" fmla="*/ 77855 h 191871"/>
                <a:gd name="T18" fmla="*/ 27674 w 169732"/>
                <a:gd name="T19" fmla="*/ 24722 h 191871"/>
                <a:gd name="T20" fmla="*/ 87449 w 169732"/>
                <a:gd name="T21" fmla="*/ 5535 h 191871"/>
                <a:gd name="T22" fmla="*/ 146486 w 169732"/>
                <a:gd name="T23" fmla="*/ 23984 h 191871"/>
                <a:gd name="T24" fmla="*/ 167887 w 169732"/>
                <a:gd name="T25" fmla="*/ 75642 h 191871"/>
                <a:gd name="T26" fmla="*/ 161246 w 169732"/>
                <a:gd name="T27" fmla="*/ 104422 h 191871"/>
                <a:gd name="T28" fmla="*/ 137631 w 169732"/>
                <a:gd name="T29" fmla="*/ 134679 h 191871"/>
                <a:gd name="T30" fmla="*/ 122871 w 169732"/>
                <a:gd name="T31" fmla="*/ 148700 h 191871"/>
                <a:gd name="T32" fmla="*/ 107374 w 169732"/>
                <a:gd name="T33" fmla="*/ 178957 h 191871"/>
                <a:gd name="T34" fmla="*/ 106636 w 169732"/>
                <a:gd name="T35" fmla="*/ 190026 h 191871"/>
                <a:gd name="T36" fmla="*/ 60882 w 169732"/>
                <a:gd name="T37" fmla="*/ 190026 h 1918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9732" h="191871">
                  <a:moveTo>
                    <a:pt x="60882" y="190026"/>
                  </a:moveTo>
                  <a:cubicBezTo>
                    <a:pt x="60882" y="173053"/>
                    <a:pt x="63096" y="159770"/>
                    <a:pt x="66786" y="150176"/>
                  </a:cubicBezTo>
                  <a:cubicBezTo>
                    <a:pt x="71214" y="140583"/>
                    <a:pt x="78593" y="130251"/>
                    <a:pt x="88925" y="120658"/>
                  </a:cubicBezTo>
                  <a:cubicBezTo>
                    <a:pt x="99994" y="111064"/>
                    <a:pt x="107374" y="102946"/>
                    <a:pt x="110326" y="97043"/>
                  </a:cubicBezTo>
                  <a:cubicBezTo>
                    <a:pt x="114016" y="91139"/>
                    <a:pt x="115492" y="84497"/>
                    <a:pt x="115492" y="77855"/>
                  </a:cubicBezTo>
                  <a:cubicBezTo>
                    <a:pt x="115492" y="57930"/>
                    <a:pt x="105898" y="47599"/>
                    <a:pt x="87449" y="47599"/>
                  </a:cubicBezTo>
                  <a:cubicBezTo>
                    <a:pt x="78593" y="47599"/>
                    <a:pt x="71214" y="50551"/>
                    <a:pt x="66048" y="55716"/>
                  </a:cubicBezTo>
                  <a:cubicBezTo>
                    <a:pt x="60882" y="60882"/>
                    <a:pt x="57930" y="68262"/>
                    <a:pt x="57930" y="77855"/>
                  </a:cubicBezTo>
                  <a:lnTo>
                    <a:pt x="5535" y="77855"/>
                  </a:lnTo>
                  <a:cubicBezTo>
                    <a:pt x="5535" y="54978"/>
                    <a:pt x="12914" y="37267"/>
                    <a:pt x="27674" y="24722"/>
                  </a:cubicBezTo>
                  <a:cubicBezTo>
                    <a:pt x="42433" y="12176"/>
                    <a:pt x="62358" y="5535"/>
                    <a:pt x="87449" y="5535"/>
                  </a:cubicBezTo>
                  <a:cubicBezTo>
                    <a:pt x="113278" y="5535"/>
                    <a:pt x="132465" y="11438"/>
                    <a:pt x="146486" y="23984"/>
                  </a:cubicBezTo>
                  <a:cubicBezTo>
                    <a:pt x="160508" y="36529"/>
                    <a:pt x="167887" y="53503"/>
                    <a:pt x="167887" y="75642"/>
                  </a:cubicBezTo>
                  <a:cubicBezTo>
                    <a:pt x="167887" y="85973"/>
                    <a:pt x="165673" y="95567"/>
                    <a:pt x="161246" y="104422"/>
                  </a:cubicBezTo>
                  <a:cubicBezTo>
                    <a:pt x="156818" y="113278"/>
                    <a:pt x="148700" y="123609"/>
                    <a:pt x="137631" y="134679"/>
                  </a:cubicBezTo>
                  <a:lnTo>
                    <a:pt x="122871" y="148700"/>
                  </a:lnTo>
                  <a:cubicBezTo>
                    <a:pt x="114016" y="157556"/>
                    <a:pt x="108112" y="167887"/>
                    <a:pt x="107374" y="178957"/>
                  </a:cubicBezTo>
                  <a:lnTo>
                    <a:pt x="106636" y="190026"/>
                  </a:lnTo>
                  <a:lnTo>
                    <a:pt x="60882" y="1900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  <p:sp>
          <p:nvSpPr>
            <p:cNvPr id="245" name="Freeform: Shape 6">
              <a:extLst>
                <a:ext uri="{FF2B5EF4-FFF2-40B4-BE49-F238E27FC236}">
                  <a16:creationId xmlns:a16="http://schemas.microsoft.com/office/drawing/2014/main" id="{8E4D95AD-7A58-3745-B3EA-6F3587F70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148" y="3938869"/>
              <a:ext cx="51658" cy="51658"/>
            </a:xfrm>
            <a:custGeom>
              <a:avLst/>
              <a:gdLst>
                <a:gd name="T0" fmla="*/ 5535 w 51657"/>
                <a:gd name="T1" fmla="*/ 5535 h 51657"/>
                <a:gd name="T2" fmla="*/ 51290 w 51657"/>
                <a:gd name="T3" fmla="*/ 5535 h 51657"/>
                <a:gd name="T4" fmla="*/ 51290 w 51657"/>
                <a:gd name="T5" fmla="*/ 51290 h 51657"/>
                <a:gd name="T6" fmla="*/ 5535 w 51657"/>
                <a:gd name="T7" fmla="*/ 51290 h 516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657" h="51657">
                  <a:moveTo>
                    <a:pt x="5535" y="5535"/>
                  </a:moveTo>
                  <a:lnTo>
                    <a:pt x="51289" y="5535"/>
                  </a:lnTo>
                  <a:lnTo>
                    <a:pt x="51289" y="51289"/>
                  </a:lnTo>
                  <a:lnTo>
                    <a:pt x="5535" y="51289"/>
                  </a:lnTo>
                  <a:lnTo>
                    <a:pt x="5535" y="55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  <p:sp>
          <p:nvSpPr>
            <p:cNvPr id="250" name="Freeform: Shape 7">
              <a:extLst>
                <a:ext uri="{FF2B5EF4-FFF2-40B4-BE49-F238E27FC236}">
                  <a16:creationId xmlns:a16="http://schemas.microsoft.com/office/drawing/2014/main" id="{287397AC-88BF-3B48-A028-223479761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449" y="3657476"/>
              <a:ext cx="398502" cy="398502"/>
            </a:xfrm>
            <a:custGeom>
              <a:avLst/>
              <a:gdLst>
                <a:gd name="T0" fmla="*/ 400575 w 398502"/>
                <a:gd name="T1" fmla="*/ 400575 h 398502"/>
                <a:gd name="T2" fmla="*/ 4287 w 398502"/>
                <a:gd name="T3" fmla="*/ 400575 h 398502"/>
                <a:gd name="T4" fmla="*/ 4287 w 398502"/>
                <a:gd name="T5" fmla="*/ 4287 h 398502"/>
                <a:gd name="T6" fmla="*/ 400575 w 398502"/>
                <a:gd name="T7" fmla="*/ 4287 h 398502"/>
                <a:gd name="T8" fmla="*/ 400575 w 398502"/>
                <a:gd name="T9" fmla="*/ 400575 h 398502"/>
                <a:gd name="T10" fmla="*/ 43399 w 398502"/>
                <a:gd name="T11" fmla="*/ 363677 h 398502"/>
                <a:gd name="T12" fmla="*/ 362201 w 398502"/>
                <a:gd name="T13" fmla="*/ 363677 h 398502"/>
                <a:gd name="T14" fmla="*/ 362201 w 398502"/>
                <a:gd name="T15" fmla="*/ 41185 h 398502"/>
                <a:gd name="T16" fmla="*/ 43399 w 398502"/>
                <a:gd name="T17" fmla="*/ 41185 h 398502"/>
                <a:gd name="T18" fmla="*/ 43399 w 398502"/>
                <a:gd name="T19" fmla="*/ 363677 h 3985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8502" h="398502">
                  <a:moveTo>
                    <a:pt x="400575" y="400575"/>
                  </a:moveTo>
                  <a:lnTo>
                    <a:pt x="4287" y="400575"/>
                  </a:lnTo>
                  <a:lnTo>
                    <a:pt x="4287" y="4287"/>
                  </a:lnTo>
                  <a:lnTo>
                    <a:pt x="400575" y="4287"/>
                  </a:lnTo>
                  <a:lnTo>
                    <a:pt x="400575" y="400575"/>
                  </a:lnTo>
                  <a:close/>
                  <a:moveTo>
                    <a:pt x="43399" y="363677"/>
                  </a:moveTo>
                  <a:lnTo>
                    <a:pt x="362201" y="363677"/>
                  </a:lnTo>
                  <a:lnTo>
                    <a:pt x="362201" y="41185"/>
                  </a:lnTo>
                  <a:lnTo>
                    <a:pt x="43399" y="41185"/>
                  </a:lnTo>
                  <a:lnTo>
                    <a:pt x="43399" y="363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737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</p:grpSp>
      <p:sp>
        <p:nvSpPr>
          <p:cNvPr id="134" name="Text Placeholder 133">
            <a:extLst>
              <a:ext uri="{FF2B5EF4-FFF2-40B4-BE49-F238E27FC236}">
                <a16:creationId xmlns:a16="http://schemas.microsoft.com/office/drawing/2014/main" id="{C4659891-8692-BF44-A7A0-84CF168CFE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9281" y="1052181"/>
            <a:ext cx="1022747" cy="153590"/>
          </a:xfrm>
        </p:spPr>
        <p:txBody>
          <a:bodyPr/>
          <a:lstStyle/>
          <a:p>
            <a:r>
              <a:rPr lang="es-EC" dirty="0"/>
              <a:t>Definir y mantener una política comercial del servicio</a:t>
            </a:r>
            <a:endParaRPr lang="en-US" sz="900" dirty="0"/>
          </a:p>
        </p:txBody>
      </p:sp>
      <p:sp>
        <p:nvSpPr>
          <p:cNvPr id="268" name="Freeform: Shape 27" title="envelope icon">
            <a:extLst>
              <a:ext uri="{FF2B5EF4-FFF2-40B4-BE49-F238E27FC236}">
                <a16:creationId xmlns:a16="http://schemas.microsoft.com/office/drawing/2014/main" id="{57A3A7A8-34FC-144F-8C96-8DDA5F3D1A79}"/>
              </a:ext>
            </a:extLst>
          </p:cNvPr>
          <p:cNvSpPr>
            <a:spLocks/>
          </p:cNvSpPr>
          <p:nvPr/>
        </p:nvSpPr>
        <p:spPr bwMode="auto">
          <a:xfrm rot="296950">
            <a:off x="3167504" y="1088696"/>
            <a:ext cx="321161" cy="234003"/>
          </a:xfrm>
          <a:custGeom>
            <a:avLst/>
            <a:gdLst>
              <a:gd name="T0" fmla="*/ 4287 w 538715"/>
              <a:gd name="T1" fmla="*/ 391719 h 391122"/>
              <a:gd name="T2" fmla="*/ 4287 w 538715"/>
              <a:gd name="T3" fmla="*/ 4287 h 391122"/>
              <a:gd name="T4" fmla="*/ 540052 w 538715"/>
              <a:gd name="T5" fmla="*/ 4287 h 391122"/>
              <a:gd name="T6" fmla="*/ 540052 w 538715"/>
              <a:gd name="T7" fmla="*/ 391719 h 391122"/>
              <a:gd name="T8" fmla="*/ 4287 w 538715"/>
              <a:gd name="T9" fmla="*/ 391719 h 391122"/>
              <a:gd name="T10" fmla="*/ 482490 w 538715"/>
              <a:gd name="T11" fmla="*/ 357773 h 391122"/>
              <a:gd name="T12" fmla="*/ 353346 w 538715"/>
              <a:gd name="T13" fmla="*/ 232319 h 391122"/>
              <a:gd name="T14" fmla="*/ 377699 w 538715"/>
              <a:gd name="T15" fmla="*/ 208704 h 391122"/>
              <a:gd name="T16" fmla="*/ 506843 w 538715"/>
              <a:gd name="T17" fmla="*/ 334158 h 391122"/>
              <a:gd name="T18" fmla="*/ 506843 w 538715"/>
              <a:gd name="T19" fmla="*/ 53731 h 391122"/>
              <a:gd name="T20" fmla="*/ 283239 w 538715"/>
              <a:gd name="T21" fmla="*/ 224939 h 391122"/>
              <a:gd name="T22" fmla="*/ 272908 w 538715"/>
              <a:gd name="T23" fmla="*/ 228629 h 391122"/>
              <a:gd name="T24" fmla="*/ 262575 w 538715"/>
              <a:gd name="T25" fmla="*/ 224939 h 391122"/>
              <a:gd name="T26" fmla="*/ 38233 w 538715"/>
              <a:gd name="T27" fmla="*/ 54468 h 391122"/>
              <a:gd name="T28" fmla="*/ 38233 w 538715"/>
              <a:gd name="T29" fmla="*/ 334896 h 391122"/>
              <a:gd name="T30" fmla="*/ 167377 w 538715"/>
              <a:gd name="T31" fmla="*/ 209441 h 391122"/>
              <a:gd name="T32" fmla="*/ 191730 w 538715"/>
              <a:gd name="T33" fmla="*/ 233056 h 391122"/>
              <a:gd name="T34" fmla="*/ 62586 w 538715"/>
              <a:gd name="T35" fmla="*/ 358511 h 391122"/>
              <a:gd name="T36" fmla="*/ 482490 w 538715"/>
              <a:gd name="T37" fmla="*/ 357773 h 391122"/>
              <a:gd name="T38" fmla="*/ 482490 w 538715"/>
              <a:gd name="T39" fmla="*/ 357773 h 391122"/>
              <a:gd name="T40" fmla="*/ 272170 w 538715"/>
              <a:gd name="T41" fmla="*/ 190992 h 391122"/>
              <a:gd name="T42" fmla="*/ 473635 w 538715"/>
              <a:gd name="T43" fmla="*/ 36758 h 391122"/>
              <a:gd name="T44" fmla="*/ 69966 w 538715"/>
              <a:gd name="T45" fmla="*/ 36758 h 391122"/>
              <a:gd name="T46" fmla="*/ 272170 w 538715"/>
              <a:gd name="T47" fmla="*/ 190992 h 39112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38715" h="391122">
                <a:moveTo>
                  <a:pt x="4287" y="391719"/>
                </a:moveTo>
                <a:lnTo>
                  <a:pt x="4287" y="4287"/>
                </a:lnTo>
                <a:lnTo>
                  <a:pt x="540051" y="4287"/>
                </a:lnTo>
                <a:lnTo>
                  <a:pt x="540051" y="391719"/>
                </a:lnTo>
                <a:lnTo>
                  <a:pt x="4287" y="391719"/>
                </a:lnTo>
                <a:close/>
                <a:moveTo>
                  <a:pt x="482489" y="357773"/>
                </a:moveTo>
                <a:lnTo>
                  <a:pt x="353345" y="232319"/>
                </a:lnTo>
                <a:lnTo>
                  <a:pt x="377698" y="208704"/>
                </a:lnTo>
                <a:lnTo>
                  <a:pt x="506842" y="334158"/>
                </a:lnTo>
                <a:lnTo>
                  <a:pt x="506842" y="53731"/>
                </a:lnTo>
                <a:lnTo>
                  <a:pt x="283238" y="224939"/>
                </a:lnTo>
                <a:cubicBezTo>
                  <a:pt x="280286" y="227153"/>
                  <a:pt x="276597" y="228629"/>
                  <a:pt x="272907" y="228629"/>
                </a:cubicBezTo>
                <a:cubicBezTo>
                  <a:pt x="269217" y="228629"/>
                  <a:pt x="265527" y="227153"/>
                  <a:pt x="262575" y="224939"/>
                </a:cubicBezTo>
                <a:lnTo>
                  <a:pt x="38233" y="54468"/>
                </a:lnTo>
                <a:lnTo>
                  <a:pt x="38233" y="334896"/>
                </a:lnTo>
                <a:lnTo>
                  <a:pt x="167377" y="209441"/>
                </a:lnTo>
                <a:lnTo>
                  <a:pt x="191730" y="233056"/>
                </a:lnTo>
                <a:lnTo>
                  <a:pt x="62586" y="358511"/>
                </a:lnTo>
                <a:lnTo>
                  <a:pt x="482489" y="357773"/>
                </a:lnTo>
                <a:close/>
                <a:moveTo>
                  <a:pt x="272169" y="190992"/>
                </a:moveTo>
                <a:lnTo>
                  <a:pt x="473634" y="36758"/>
                </a:lnTo>
                <a:lnTo>
                  <a:pt x="69966" y="36758"/>
                </a:lnTo>
                <a:lnTo>
                  <a:pt x="272169" y="19099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en-US" sz="1050" dirty="0"/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91BF6752-A147-BC47-BC4B-C7587B742C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198017">
            <a:off x="3449385" y="1094023"/>
            <a:ext cx="1022747" cy="153590"/>
          </a:xfrm>
        </p:spPr>
        <p:txBody>
          <a:bodyPr/>
          <a:lstStyle/>
          <a:p>
            <a:r>
              <a:rPr lang="es-EC" dirty="0"/>
              <a:t>Elaboración de una matriz para el tratamiento de quejas y requerimientos de los usuarios</a:t>
            </a:r>
            <a:endParaRPr lang="en-US" dirty="0"/>
          </a:p>
        </p:txBody>
      </p:sp>
      <p:sp>
        <p:nvSpPr>
          <p:cNvPr id="242" name="Freeform: Shape 4" title="magnifying glass icon">
            <a:extLst>
              <a:ext uri="{FF2B5EF4-FFF2-40B4-BE49-F238E27FC236}">
                <a16:creationId xmlns:a16="http://schemas.microsoft.com/office/drawing/2014/main" id="{5D166978-3718-5147-B939-C93DE7EAB5CD}"/>
              </a:ext>
            </a:extLst>
          </p:cNvPr>
          <p:cNvSpPr>
            <a:spLocks/>
          </p:cNvSpPr>
          <p:nvPr/>
        </p:nvSpPr>
        <p:spPr bwMode="auto">
          <a:xfrm>
            <a:off x="4702107" y="915697"/>
            <a:ext cx="292894" cy="298847"/>
          </a:xfrm>
          <a:custGeom>
            <a:avLst/>
            <a:gdLst>
              <a:gd name="T0" fmla="*/ 388767 w 391122"/>
              <a:gd name="T1" fmla="*/ 372532 h 398502"/>
              <a:gd name="T2" fmla="*/ 286928 w 391122"/>
              <a:gd name="T3" fmla="*/ 259623 h 398502"/>
              <a:gd name="T4" fmla="*/ 320136 w 391122"/>
              <a:gd name="T5" fmla="*/ 162212 h 398502"/>
              <a:gd name="T6" fmla="*/ 162211 w 391122"/>
              <a:gd name="T7" fmla="*/ 4287 h 398502"/>
              <a:gd name="T8" fmla="*/ 4287 w 391122"/>
              <a:gd name="T9" fmla="*/ 162212 h 398502"/>
              <a:gd name="T10" fmla="*/ 162211 w 391122"/>
              <a:gd name="T11" fmla="*/ 320136 h 398502"/>
              <a:gd name="T12" fmla="*/ 262575 w 391122"/>
              <a:gd name="T13" fmla="*/ 283976 h 398502"/>
              <a:gd name="T14" fmla="*/ 362938 w 391122"/>
              <a:gd name="T15" fmla="*/ 395409 h 398502"/>
              <a:gd name="T16" fmla="*/ 388767 w 391122"/>
              <a:gd name="T17" fmla="*/ 372532 h 398502"/>
              <a:gd name="T18" fmla="*/ 162211 w 391122"/>
              <a:gd name="T19" fmla="*/ 286190 h 398502"/>
              <a:gd name="T20" fmla="*/ 38971 w 391122"/>
              <a:gd name="T21" fmla="*/ 162950 h 398502"/>
              <a:gd name="T22" fmla="*/ 162211 w 391122"/>
              <a:gd name="T23" fmla="*/ 39709 h 398502"/>
              <a:gd name="T24" fmla="*/ 285452 w 391122"/>
              <a:gd name="T25" fmla="*/ 162950 h 398502"/>
              <a:gd name="T26" fmla="*/ 162211 w 391122"/>
              <a:gd name="T27" fmla="*/ 286190 h 3985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1122" h="398502">
                <a:moveTo>
                  <a:pt x="388767" y="372532"/>
                </a:moveTo>
                <a:lnTo>
                  <a:pt x="286928" y="259623"/>
                </a:lnTo>
                <a:cubicBezTo>
                  <a:pt x="307591" y="233056"/>
                  <a:pt x="320136" y="199110"/>
                  <a:pt x="320136" y="162212"/>
                </a:cubicBezTo>
                <a:cubicBezTo>
                  <a:pt x="320136" y="75132"/>
                  <a:pt x="249291" y="4287"/>
                  <a:pt x="162211" y="4287"/>
                </a:cubicBezTo>
                <a:cubicBezTo>
                  <a:pt x="75131" y="4287"/>
                  <a:pt x="4287" y="75132"/>
                  <a:pt x="4287" y="162212"/>
                </a:cubicBezTo>
                <a:cubicBezTo>
                  <a:pt x="4287" y="249292"/>
                  <a:pt x="75131" y="320136"/>
                  <a:pt x="162211" y="320136"/>
                </a:cubicBezTo>
                <a:cubicBezTo>
                  <a:pt x="200586" y="320136"/>
                  <a:pt x="235270" y="306853"/>
                  <a:pt x="262575" y="283976"/>
                </a:cubicBezTo>
                <a:lnTo>
                  <a:pt x="362938" y="395409"/>
                </a:lnTo>
                <a:lnTo>
                  <a:pt x="388767" y="372532"/>
                </a:lnTo>
                <a:close/>
                <a:moveTo>
                  <a:pt x="162211" y="286190"/>
                </a:moveTo>
                <a:cubicBezTo>
                  <a:pt x="94318" y="286190"/>
                  <a:pt x="38971" y="230843"/>
                  <a:pt x="38971" y="162950"/>
                </a:cubicBezTo>
                <a:cubicBezTo>
                  <a:pt x="38971" y="95057"/>
                  <a:pt x="94318" y="39709"/>
                  <a:pt x="162211" y="39709"/>
                </a:cubicBezTo>
                <a:cubicBezTo>
                  <a:pt x="230104" y="39709"/>
                  <a:pt x="285452" y="95057"/>
                  <a:pt x="285452" y="162950"/>
                </a:cubicBezTo>
                <a:cubicBezTo>
                  <a:pt x="285452" y="230843"/>
                  <a:pt x="230104" y="286190"/>
                  <a:pt x="162211" y="28619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en-US" sz="1050" dirty="0"/>
          </a:p>
        </p:txBody>
      </p:sp>
      <p:sp>
        <p:nvSpPr>
          <p:cNvPr id="140" name="Text Placeholder 139">
            <a:extLst>
              <a:ext uri="{FF2B5EF4-FFF2-40B4-BE49-F238E27FC236}">
                <a16:creationId xmlns:a16="http://schemas.microsoft.com/office/drawing/2014/main" id="{2F019921-3203-2245-BEE7-839FA58330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23432" y="902739"/>
            <a:ext cx="1022747" cy="153590"/>
          </a:xfrm>
        </p:spPr>
        <p:txBody>
          <a:bodyPr/>
          <a:lstStyle/>
          <a:p>
            <a:r>
              <a:rPr lang="es-EC" dirty="0"/>
              <a:t>Aplicación de encuestas para medir la satisfacción de los clientes</a:t>
            </a:r>
            <a:endParaRPr lang="en-US" dirty="0"/>
          </a:p>
        </p:txBody>
      </p:sp>
      <p:sp>
        <p:nvSpPr>
          <p:cNvPr id="266" name="Freeform: Shape 22" title="star icon">
            <a:extLst>
              <a:ext uri="{FF2B5EF4-FFF2-40B4-BE49-F238E27FC236}">
                <a16:creationId xmlns:a16="http://schemas.microsoft.com/office/drawing/2014/main" id="{6417F596-7130-A94D-8DD6-0320AC9FD9D7}"/>
              </a:ext>
            </a:extLst>
          </p:cNvPr>
          <p:cNvSpPr>
            <a:spLocks/>
          </p:cNvSpPr>
          <p:nvPr/>
        </p:nvSpPr>
        <p:spPr bwMode="auto">
          <a:xfrm>
            <a:off x="6155120" y="967408"/>
            <a:ext cx="465534" cy="442913"/>
          </a:xfrm>
          <a:custGeom>
            <a:avLst/>
            <a:gdLst>
              <a:gd name="T0" fmla="*/ 614357 w 619892"/>
              <a:gd name="T1" fmla="*/ 226925 h 590373"/>
              <a:gd name="T2" fmla="*/ 381898 w 619892"/>
              <a:gd name="T3" fmla="*/ 226925 h 590373"/>
              <a:gd name="T4" fmla="*/ 311053 w 619892"/>
              <a:gd name="T5" fmla="*/ 5535 h 590373"/>
              <a:gd name="T6" fmla="*/ 237994 w 619892"/>
              <a:gd name="T7" fmla="*/ 226187 h 590373"/>
              <a:gd name="T8" fmla="*/ 5535 w 619892"/>
              <a:gd name="T9" fmla="*/ 225449 h 590373"/>
              <a:gd name="T10" fmla="*/ 7749 w 619892"/>
              <a:gd name="T11" fmla="*/ 226925 h 590373"/>
              <a:gd name="T12" fmla="*/ 5535 w 619892"/>
              <a:gd name="T13" fmla="*/ 226925 h 590373"/>
              <a:gd name="T14" fmla="*/ 193716 w 619892"/>
              <a:gd name="T15" fmla="*/ 363449 h 590373"/>
              <a:gd name="T16" fmla="*/ 122134 w 619892"/>
              <a:gd name="T17" fmla="*/ 584839 h 590373"/>
              <a:gd name="T18" fmla="*/ 310315 w 619892"/>
              <a:gd name="T19" fmla="*/ 448315 h 590373"/>
              <a:gd name="T20" fmla="*/ 497020 w 619892"/>
              <a:gd name="T21" fmla="*/ 585576 h 590373"/>
              <a:gd name="T22" fmla="*/ 426176 w 619892"/>
              <a:gd name="T23" fmla="*/ 364186 h 590373"/>
              <a:gd name="T24" fmla="*/ 614357 w 619892"/>
              <a:gd name="T25" fmla="*/ 226925 h 590373"/>
              <a:gd name="T26" fmla="*/ 433555 w 619892"/>
              <a:gd name="T27" fmla="*/ 498496 h 590373"/>
              <a:gd name="T28" fmla="*/ 309577 w 619892"/>
              <a:gd name="T29" fmla="*/ 407727 h 590373"/>
              <a:gd name="T30" fmla="*/ 184861 w 619892"/>
              <a:gd name="T31" fmla="*/ 498496 h 590373"/>
              <a:gd name="T32" fmla="*/ 232829 w 619892"/>
              <a:gd name="T33" fmla="*/ 351641 h 590373"/>
              <a:gd name="T34" fmla="*/ 108112 w 619892"/>
              <a:gd name="T35" fmla="*/ 260871 h 590373"/>
              <a:gd name="T36" fmla="*/ 109588 w 619892"/>
              <a:gd name="T37" fmla="*/ 260871 h 590373"/>
              <a:gd name="T38" fmla="*/ 107375 w 619892"/>
              <a:gd name="T39" fmla="*/ 259395 h 590373"/>
              <a:gd name="T40" fmla="*/ 261609 w 619892"/>
              <a:gd name="T41" fmla="*/ 260133 h 590373"/>
              <a:gd name="T42" fmla="*/ 310315 w 619892"/>
              <a:gd name="T43" fmla="*/ 113278 h 590373"/>
              <a:gd name="T44" fmla="*/ 357545 w 619892"/>
              <a:gd name="T45" fmla="*/ 260871 h 590373"/>
              <a:gd name="T46" fmla="*/ 512518 w 619892"/>
              <a:gd name="T47" fmla="*/ 260871 h 590373"/>
              <a:gd name="T48" fmla="*/ 387063 w 619892"/>
              <a:gd name="T49" fmla="*/ 352379 h 590373"/>
              <a:gd name="T50" fmla="*/ 433555 w 619892"/>
              <a:gd name="T51" fmla="*/ 498496 h 59037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19892" h="590373">
                <a:moveTo>
                  <a:pt x="614357" y="226925"/>
                </a:moveTo>
                <a:lnTo>
                  <a:pt x="381898" y="226925"/>
                </a:lnTo>
                <a:lnTo>
                  <a:pt x="311053" y="5535"/>
                </a:lnTo>
                <a:lnTo>
                  <a:pt x="237994" y="226187"/>
                </a:lnTo>
                <a:lnTo>
                  <a:pt x="5535" y="225449"/>
                </a:lnTo>
                <a:lnTo>
                  <a:pt x="7749" y="226925"/>
                </a:lnTo>
                <a:lnTo>
                  <a:pt x="5535" y="226925"/>
                </a:lnTo>
                <a:lnTo>
                  <a:pt x="193716" y="363449"/>
                </a:lnTo>
                <a:lnTo>
                  <a:pt x="122134" y="584839"/>
                </a:lnTo>
                <a:lnTo>
                  <a:pt x="310315" y="448315"/>
                </a:lnTo>
                <a:lnTo>
                  <a:pt x="497020" y="585576"/>
                </a:lnTo>
                <a:lnTo>
                  <a:pt x="426176" y="364186"/>
                </a:lnTo>
                <a:lnTo>
                  <a:pt x="614357" y="226925"/>
                </a:lnTo>
                <a:close/>
                <a:moveTo>
                  <a:pt x="433555" y="498496"/>
                </a:moveTo>
                <a:lnTo>
                  <a:pt x="309577" y="407727"/>
                </a:lnTo>
                <a:lnTo>
                  <a:pt x="184861" y="498496"/>
                </a:lnTo>
                <a:lnTo>
                  <a:pt x="232829" y="351641"/>
                </a:lnTo>
                <a:lnTo>
                  <a:pt x="108112" y="260871"/>
                </a:lnTo>
                <a:lnTo>
                  <a:pt x="109588" y="260871"/>
                </a:lnTo>
                <a:lnTo>
                  <a:pt x="107375" y="259395"/>
                </a:lnTo>
                <a:lnTo>
                  <a:pt x="261609" y="260133"/>
                </a:lnTo>
                <a:lnTo>
                  <a:pt x="310315" y="113278"/>
                </a:lnTo>
                <a:lnTo>
                  <a:pt x="357545" y="260871"/>
                </a:lnTo>
                <a:lnTo>
                  <a:pt x="512518" y="260871"/>
                </a:lnTo>
                <a:lnTo>
                  <a:pt x="387063" y="352379"/>
                </a:lnTo>
                <a:lnTo>
                  <a:pt x="433555" y="498496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en-US" sz="1050" dirty="0"/>
          </a:p>
        </p:txBody>
      </p:sp>
      <p:sp>
        <p:nvSpPr>
          <p:cNvPr id="142" name="Text Placeholder 141">
            <a:extLst>
              <a:ext uri="{FF2B5EF4-FFF2-40B4-BE49-F238E27FC236}">
                <a16:creationId xmlns:a16="http://schemas.microsoft.com/office/drawing/2014/main" id="{FD356AE3-933E-FD4B-9AB7-9AC8A32AE2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 rot="21268253">
            <a:off x="6473686" y="1080529"/>
            <a:ext cx="1022747" cy="153590"/>
          </a:xfrm>
        </p:spPr>
        <p:txBody>
          <a:bodyPr/>
          <a:lstStyle/>
          <a:p>
            <a:r>
              <a:rPr lang="en-US" sz="900" dirty="0"/>
              <a:t>Estrategias de colaboración</a:t>
            </a:r>
          </a:p>
        </p:txBody>
      </p:sp>
      <p:sp>
        <p:nvSpPr>
          <p:cNvPr id="270" name="Freeform: Shape 46" title="hexagon icon">
            <a:extLst>
              <a:ext uri="{FF2B5EF4-FFF2-40B4-BE49-F238E27FC236}">
                <a16:creationId xmlns:a16="http://schemas.microsoft.com/office/drawing/2014/main" id="{5B23D317-AE70-CA42-ACCF-D0A28A4B7965}"/>
              </a:ext>
            </a:extLst>
          </p:cNvPr>
          <p:cNvSpPr>
            <a:spLocks/>
          </p:cNvSpPr>
          <p:nvPr/>
        </p:nvSpPr>
        <p:spPr bwMode="auto">
          <a:xfrm>
            <a:off x="7754364" y="1043433"/>
            <a:ext cx="304630" cy="354856"/>
          </a:xfrm>
          <a:custGeom>
            <a:avLst/>
            <a:gdLst>
              <a:gd name="T0" fmla="*/ 224201 w 442780"/>
              <a:gd name="T1" fmla="*/ 512747 h 516576"/>
              <a:gd name="T2" fmla="*/ 4287 w 442780"/>
              <a:gd name="T3" fmla="*/ 385817 h 516576"/>
              <a:gd name="T4" fmla="*/ 4287 w 442780"/>
              <a:gd name="T5" fmla="*/ 131955 h 516576"/>
              <a:gd name="T6" fmla="*/ 224201 w 442780"/>
              <a:gd name="T7" fmla="*/ 4287 h 516576"/>
              <a:gd name="T8" fmla="*/ 444115 w 442780"/>
              <a:gd name="T9" fmla="*/ 131217 h 516576"/>
              <a:gd name="T10" fmla="*/ 444115 w 442780"/>
              <a:gd name="T11" fmla="*/ 385079 h 516576"/>
              <a:gd name="T12" fmla="*/ 224201 w 442780"/>
              <a:gd name="T13" fmla="*/ 512747 h 516576"/>
              <a:gd name="T14" fmla="*/ 48565 w 442780"/>
              <a:gd name="T15" fmla="*/ 359988 h 516576"/>
              <a:gd name="T16" fmla="*/ 224201 w 442780"/>
              <a:gd name="T17" fmla="*/ 461827 h 516576"/>
              <a:gd name="T18" fmla="*/ 399837 w 442780"/>
              <a:gd name="T19" fmla="*/ 359988 h 516576"/>
              <a:gd name="T20" fmla="*/ 399837 w 442780"/>
              <a:gd name="T21" fmla="*/ 157046 h 516576"/>
              <a:gd name="T22" fmla="*/ 224201 w 442780"/>
              <a:gd name="T23" fmla="*/ 55206 h 516576"/>
              <a:gd name="T24" fmla="*/ 48565 w 442780"/>
              <a:gd name="T25" fmla="*/ 157046 h 516576"/>
              <a:gd name="T26" fmla="*/ 48565 w 442780"/>
              <a:gd name="T27" fmla="*/ 359988 h 51657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42780" h="516576">
                <a:moveTo>
                  <a:pt x="224201" y="512746"/>
                </a:moveTo>
                <a:lnTo>
                  <a:pt x="4287" y="385816"/>
                </a:lnTo>
                <a:lnTo>
                  <a:pt x="4287" y="131955"/>
                </a:lnTo>
                <a:lnTo>
                  <a:pt x="224201" y="4287"/>
                </a:lnTo>
                <a:lnTo>
                  <a:pt x="444115" y="131217"/>
                </a:lnTo>
                <a:lnTo>
                  <a:pt x="444115" y="385078"/>
                </a:lnTo>
                <a:lnTo>
                  <a:pt x="224201" y="512746"/>
                </a:lnTo>
                <a:close/>
                <a:moveTo>
                  <a:pt x="48565" y="359987"/>
                </a:moveTo>
                <a:lnTo>
                  <a:pt x="224201" y="461826"/>
                </a:lnTo>
                <a:lnTo>
                  <a:pt x="399837" y="359987"/>
                </a:lnTo>
                <a:lnTo>
                  <a:pt x="399837" y="157046"/>
                </a:lnTo>
                <a:lnTo>
                  <a:pt x="224201" y="55206"/>
                </a:lnTo>
                <a:lnTo>
                  <a:pt x="48565" y="157046"/>
                </a:lnTo>
                <a:lnTo>
                  <a:pt x="48565" y="35998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endParaRPr lang="en-US" sz="1050" dirty="0"/>
          </a:p>
        </p:txBody>
      </p:sp>
      <p:sp>
        <p:nvSpPr>
          <p:cNvPr id="161" name="Text Placeholder 160">
            <a:extLst>
              <a:ext uri="{FF2B5EF4-FFF2-40B4-BE49-F238E27FC236}">
                <a16:creationId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01454" y="3562555"/>
            <a:ext cx="954791" cy="769441"/>
          </a:xfrm>
        </p:spPr>
        <p:txBody>
          <a:bodyPr/>
          <a:lstStyle/>
          <a:p>
            <a:pPr algn="ctr"/>
            <a:r>
              <a:rPr lang="es-EC" dirty="0" smtClean="0"/>
              <a:t>Instalar </a:t>
            </a:r>
            <a:r>
              <a:rPr lang="es-EC" dirty="0"/>
              <a:t>un buzón de quejas de propiedad de la ELEPCO S.A. en las </a:t>
            </a:r>
            <a:r>
              <a:rPr lang="es-EC" dirty="0" smtClean="0"/>
              <a:t>agencias</a:t>
            </a:r>
            <a:endParaRPr lang="es-EC" dirty="0"/>
          </a:p>
        </p:txBody>
      </p:sp>
      <p:sp>
        <p:nvSpPr>
          <p:cNvPr id="162" name="Text Placeholder 161">
            <a:extLst>
              <a:ext uri="{FF2B5EF4-FFF2-40B4-BE49-F238E27FC236}">
                <a16:creationId xmlns:a16="http://schemas.microsoft.com/office/drawing/2014/main" id="{9AD8FF8D-014D-CF45-B605-C532FCAAA5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222199" y="3934057"/>
            <a:ext cx="954791" cy="1046440"/>
          </a:xfrm>
        </p:spPr>
        <p:txBody>
          <a:bodyPr/>
          <a:lstStyle/>
          <a:p>
            <a:pPr algn="ctr"/>
            <a:r>
              <a:rPr lang="es-EC" dirty="0"/>
              <a:t>Establecer plazos de atención de los requerimientos o atención de quejas dependiendo de su </a:t>
            </a:r>
            <a:r>
              <a:rPr lang="es-EC" dirty="0" smtClean="0"/>
              <a:t>tipo</a:t>
            </a:r>
            <a:endParaRPr lang="es-EC" dirty="0"/>
          </a:p>
        </p:txBody>
      </p:sp>
      <p:sp>
        <p:nvSpPr>
          <p:cNvPr id="330" name="Freeform: Shape 19" title="woman icon">
            <a:extLst>
              <a:ext uri="{FF2B5EF4-FFF2-40B4-BE49-F238E27FC236}">
                <a16:creationId xmlns:a16="http://schemas.microsoft.com/office/drawing/2014/main" id="{7BE7C412-4B84-5D41-8503-7404AB5E6B44}"/>
              </a:ext>
            </a:extLst>
          </p:cNvPr>
          <p:cNvSpPr>
            <a:spLocks/>
          </p:cNvSpPr>
          <p:nvPr/>
        </p:nvSpPr>
        <p:spPr bwMode="auto">
          <a:xfrm>
            <a:off x="2500354" y="2906859"/>
            <a:ext cx="458391" cy="491728"/>
          </a:xfrm>
          <a:custGeom>
            <a:avLst/>
            <a:gdLst>
              <a:gd name="T0" fmla="*/ 289106 w 612512"/>
              <a:gd name="T1" fmla="*/ 5535 h 656790"/>
              <a:gd name="T2" fmla="*/ 37460 w 612512"/>
              <a:gd name="T3" fmla="*/ 257181 h 656790"/>
              <a:gd name="T4" fmla="*/ 43363 w 612512"/>
              <a:gd name="T5" fmla="*/ 324336 h 656790"/>
              <a:gd name="T6" fmla="*/ 8679 w 612512"/>
              <a:gd name="T7" fmla="*/ 522849 h 656790"/>
              <a:gd name="T8" fmla="*/ 5727 w 612512"/>
              <a:gd name="T9" fmla="*/ 533181 h 656790"/>
              <a:gd name="T10" fmla="*/ 11631 w 612512"/>
              <a:gd name="T11" fmla="*/ 542774 h 656790"/>
              <a:gd name="T12" fmla="*/ 199074 w 612512"/>
              <a:gd name="T13" fmla="*/ 595170 h 656790"/>
              <a:gd name="T14" fmla="*/ 305341 w 612512"/>
              <a:gd name="T15" fmla="*/ 656421 h 656790"/>
              <a:gd name="T16" fmla="*/ 412347 w 612512"/>
              <a:gd name="T17" fmla="*/ 595170 h 656790"/>
              <a:gd name="T18" fmla="*/ 603480 w 612512"/>
              <a:gd name="T19" fmla="*/ 542774 h 656790"/>
              <a:gd name="T20" fmla="*/ 609384 w 612512"/>
              <a:gd name="T21" fmla="*/ 533181 h 656790"/>
              <a:gd name="T22" fmla="*/ 606432 w 612512"/>
              <a:gd name="T23" fmla="*/ 522111 h 656790"/>
              <a:gd name="T24" fmla="*/ 568057 w 612512"/>
              <a:gd name="T25" fmla="*/ 335406 h 656790"/>
              <a:gd name="T26" fmla="*/ 573961 w 612512"/>
              <a:gd name="T27" fmla="*/ 267513 h 656790"/>
              <a:gd name="T28" fmla="*/ 416036 w 612512"/>
              <a:gd name="T29" fmla="*/ 63096 h 656790"/>
              <a:gd name="T30" fmla="*/ 289106 w 612512"/>
              <a:gd name="T31" fmla="*/ 5535 h 656790"/>
              <a:gd name="T32" fmla="*/ 289106 w 612512"/>
              <a:gd name="T33" fmla="*/ 5535 h 656790"/>
              <a:gd name="T34" fmla="*/ 404229 w 612512"/>
              <a:gd name="T35" fmla="*/ 223235 h 656790"/>
              <a:gd name="T36" fmla="*/ 463266 w 612512"/>
              <a:gd name="T37" fmla="*/ 378208 h 656790"/>
              <a:gd name="T38" fmla="*/ 395373 w 612512"/>
              <a:gd name="T39" fmla="*/ 574507 h 656790"/>
              <a:gd name="T40" fmla="*/ 395373 w 612512"/>
              <a:gd name="T41" fmla="*/ 575245 h 656790"/>
              <a:gd name="T42" fmla="*/ 307555 w 612512"/>
              <a:gd name="T43" fmla="*/ 629854 h 656790"/>
              <a:gd name="T44" fmla="*/ 219737 w 612512"/>
              <a:gd name="T45" fmla="*/ 575245 h 656790"/>
              <a:gd name="T46" fmla="*/ 218999 w 612512"/>
              <a:gd name="T47" fmla="*/ 574507 h 656790"/>
              <a:gd name="T48" fmla="*/ 151844 w 612512"/>
              <a:gd name="T49" fmla="*/ 417320 h 656790"/>
              <a:gd name="T50" fmla="*/ 266229 w 612512"/>
              <a:gd name="T51" fmla="*/ 318433 h 656790"/>
              <a:gd name="T52" fmla="*/ 297223 w 612512"/>
              <a:gd name="T53" fmla="*/ 310315 h 656790"/>
              <a:gd name="T54" fmla="*/ 404229 w 612512"/>
              <a:gd name="T55" fmla="*/ 223235 h 656790"/>
              <a:gd name="T56" fmla="*/ 404229 w 612512"/>
              <a:gd name="T57" fmla="*/ 223235 h 656790"/>
              <a:gd name="T58" fmla="*/ 229331 w 612512"/>
              <a:gd name="T59" fmla="*/ 373780 h 656790"/>
              <a:gd name="T60" fmla="*/ 207930 w 612512"/>
              <a:gd name="T61" fmla="*/ 395181 h 656790"/>
              <a:gd name="T62" fmla="*/ 229331 w 612512"/>
              <a:gd name="T63" fmla="*/ 416582 h 656790"/>
              <a:gd name="T64" fmla="*/ 250732 w 612512"/>
              <a:gd name="T65" fmla="*/ 395181 h 656790"/>
              <a:gd name="T66" fmla="*/ 229331 w 612512"/>
              <a:gd name="T67" fmla="*/ 373780 h 656790"/>
              <a:gd name="T68" fmla="*/ 229331 w 612512"/>
              <a:gd name="T69" fmla="*/ 373780 h 656790"/>
              <a:gd name="T70" fmla="*/ 385042 w 612512"/>
              <a:gd name="T71" fmla="*/ 373780 h 656790"/>
              <a:gd name="T72" fmla="*/ 363640 w 612512"/>
              <a:gd name="T73" fmla="*/ 395181 h 656790"/>
              <a:gd name="T74" fmla="*/ 385042 w 612512"/>
              <a:gd name="T75" fmla="*/ 416582 h 656790"/>
              <a:gd name="T76" fmla="*/ 406443 w 612512"/>
              <a:gd name="T77" fmla="*/ 395181 h 656790"/>
              <a:gd name="T78" fmla="*/ 385042 w 612512"/>
              <a:gd name="T79" fmla="*/ 373780 h 656790"/>
              <a:gd name="T80" fmla="*/ 385042 w 612512"/>
              <a:gd name="T81" fmla="*/ 373780 h 65679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12512" h="656790">
                <a:moveTo>
                  <a:pt x="289106" y="5535"/>
                </a:moveTo>
                <a:cubicBezTo>
                  <a:pt x="134133" y="5535"/>
                  <a:pt x="37460" y="102208"/>
                  <a:pt x="37460" y="257181"/>
                </a:cubicBezTo>
                <a:cubicBezTo>
                  <a:pt x="37460" y="279320"/>
                  <a:pt x="40411" y="301459"/>
                  <a:pt x="43363" y="324336"/>
                </a:cubicBezTo>
                <a:cubicBezTo>
                  <a:pt x="52219" y="387063"/>
                  <a:pt x="61074" y="452742"/>
                  <a:pt x="8679" y="522849"/>
                </a:cubicBezTo>
                <a:cubicBezTo>
                  <a:pt x="6465" y="525801"/>
                  <a:pt x="4989" y="529491"/>
                  <a:pt x="5727" y="533181"/>
                </a:cubicBezTo>
                <a:cubicBezTo>
                  <a:pt x="6465" y="536871"/>
                  <a:pt x="8679" y="540561"/>
                  <a:pt x="11631" y="542774"/>
                </a:cubicBezTo>
                <a:cubicBezTo>
                  <a:pt x="13845" y="544250"/>
                  <a:pt x="70668" y="581149"/>
                  <a:pt x="199074" y="595170"/>
                </a:cubicBezTo>
                <a:cubicBezTo>
                  <a:pt x="231545" y="634282"/>
                  <a:pt x="269181" y="656421"/>
                  <a:pt x="305341" y="656421"/>
                </a:cubicBezTo>
                <a:cubicBezTo>
                  <a:pt x="341501" y="656421"/>
                  <a:pt x="379138" y="635020"/>
                  <a:pt x="412347" y="595170"/>
                </a:cubicBezTo>
                <a:cubicBezTo>
                  <a:pt x="541491" y="581149"/>
                  <a:pt x="601266" y="544250"/>
                  <a:pt x="603480" y="542774"/>
                </a:cubicBezTo>
                <a:cubicBezTo>
                  <a:pt x="607170" y="540561"/>
                  <a:pt x="608646" y="536871"/>
                  <a:pt x="609384" y="533181"/>
                </a:cubicBezTo>
                <a:cubicBezTo>
                  <a:pt x="610122" y="529491"/>
                  <a:pt x="609384" y="525063"/>
                  <a:pt x="606432" y="522111"/>
                </a:cubicBezTo>
                <a:cubicBezTo>
                  <a:pt x="553298" y="454218"/>
                  <a:pt x="560678" y="396657"/>
                  <a:pt x="568057" y="335406"/>
                </a:cubicBezTo>
                <a:cubicBezTo>
                  <a:pt x="571009" y="313267"/>
                  <a:pt x="573961" y="291128"/>
                  <a:pt x="573961" y="267513"/>
                </a:cubicBezTo>
                <a:cubicBezTo>
                  <a:pt x="573961" y="175267"/>
                  <a:pt x="532635" y="66786"/>
                  <a:pt x="416036" y="63096"/>
                </a:cubicBezTo>
                <a:cubicBezTo>
                  <a:pt x="369545" y="15866"/>
                  <a:pt x="321577" y="5535"/>
                  <a:pt x="289106" y="5535"/>
                </a:cubicBezTo>
                <a:close/>
                <a:moveTo>
                  <a:pt x="404229" y="223235"/>
                </a:moveTo>
                <a:cubicBezTo>
                  <a:pt x="424892" y="245374"/>
                  <a:pt x="463266" y="297032"/>
                  <a:pt x="463266" y="378208"/>
                </a:cubicBezTo>
                <a:cubicBezTo>
                  <a:pt x="463266" y="486689"/>
                  <a:pt x="395373" y="573769"/>
                  <a:pt x="395373" y="574507"/>
                </a:cubicBezTo>
                <a:cubicBezTo>
                  <a:pt x="395373" y="574507"/>
                  <a:pt x="395373" y="574507"/>
                  <a:pt x="395373" y="575245"/>
                </a:cubicBezTo>
                <a:cubicBezTo>
                  <a:pt x="367330" y="609929"/>
                  <a:pt x="336336" y="629854"/>
                  <a:pt x="307555" y="629854"/>
                </a:cubicBezTo>
                <a:cubicBezTo>
                  <a:pt x="278774" y="629854"/>
                  <a:pt x="247780" y="610667"/>
                  <a:pt x="219737" y="575245"/>
                </a:cubicBezTo>
                <a:cubicBezTo>
                  <a:pt x="219737" y="575245"/>
                  <a:pt x="219737" y="575245"/>
                  <a:pt x="218999" y="574507"/>
                </a:cubicBezTo>
                <a:cubicBezTo>
                  <a:pt x="218261" y="573769"/>
                  <a:pt x="151844" y="510304"/>
                  <a:pt x="151844" y="417320"/>
                </a:cubicBezTo>
                <a:cubicBezTo>
                  <a:pt x="151844" y="346475"/>
                  <a:pt x="212357" y="331716"/>
                  <a:pt x="266229" y="318433"/>
                </a:cubicBezTo>
                <a:cubicBezTo>
                  <a:pt x="277299" y="315481"/>
                  <a:pt x="287630" y="313267"/>
                  <a:pt x="297223" y="310315"/>
                </a:cubicBezTo>
                <a:cubicBezTo>
                  <a:pt x="360689" y="290390"/>
                  <a:pt x="390945" y="248326"/>
                  <a:pt x="404229" y="223235"/>
                </a:cubicBezTo>
                <a:close/>
                <a:moveTo>
                  <a:pt x="229331" y="373780"/>
                </a:moveTo>
                <a:cubicBezTo>
                  <a:pt x="217523" y="373780"/>
                  <a:pt x="207930" y="383374"/>
                  <a:pt x="207930" y="395181"/>
                </a:cubicBezTo>
                <a:cubicBezTo>
                  <a:pt x="207930" y="406989"/>
                  <a:pt x="217523" y="416582"/>
                  <a:pt x="229331" y="416582"/>
                </a:cubicBezTo>
                <a:cubicBezTo>
                  <a:pt x="241138" y="416582"/>
                  <a:pt x="250732" y="406989"/>
                  <a:pt x="250732" y="395181"/>
                </a:cubicBezTo>
                <a:cubicBezTo>
                  <a:pt x="249994" y="383374"/>
                  <a:pt x="241138" y="373780"/>
                  <a:pt x="229331" y="373780"/>
                </a:cubicBezTo>
                <a:close/>
                <a:moveTo>
                  <a:pt x="385042" y="373780"/>
                </a:moveTo>
                <a:cubicBezTo>
                  <a:pt x="373234" y="373780"/>
                  <a:pt x="363640" y="383374"/>
                  <a:pt x="363640" y="395181"/>
                </a:cubicBezTo>
                <a:cubicBezTo>
                  <a:pt x="363640" y="406989"/>
                  <a:pt x="373234" y="416582"/>
                  <a:pt x="385042" y="416582"/>
                </a:cubicBezTo>
                <a:cubicBezTo>
                  <a:pt x="396849" y="416582"/>
                  <a:pt x="406443" y="406989"/>
                  <a:pt x="406443" y="395181"/>
                </a:cubicBezTo>
                <a:cubicBezTo>
                  <a:pt x="406443" y="383374"/>
                  <a:pt x="396849" y="373780"/>
                  <a:pt x="385042" y="3737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50" dirty="0"/>
          </a:p>
        </p:txBody>
      </p:sp>
      <p:sp>
        <p:nvSpPr>
          <p:cNvPr id="163" name="Text Placeholder 162">
            <a:extLst>
              <a:ext uri="{FF2B5EF4-FFF2-40B4-BE49-F238E27FC236}">
                <a16:creationId xmlns:a16="http://schemas.microsoft.com/office/drawing/2014/main" id="{B20DBB99-CB24-BE4F-9A9C-11378DA2E5A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288169" y="3526381"/>
            <a:ext cx="954791" cy="1554272"/>
          </a:xfrm>
        </p:spPr>
        <p:txBody>
          <a:bodyPr/>
          <a:lstStyle/>
          <a:p>
            <a:pPr algn="ctr"/>
            <a:r>
              <a:rPr lang="es-EC" dirty="0"/>
              <a:t>Presidencia Ejecutiva</a:t>
            </a:r>
          </a:p>
          <a:p>
            <a:pPr algn="ctr"/>
            <a:r>
              <a:rPr lang="es-EC" dirty="0"/>
              <a:t>Jefatura de Responsabilidad Social Empresarial y </a:t>
            </a:r>
            <a:r>
              <a:rPr lang="es-EC" dirty="0" smtClean="0"/>
              <a:t>Marketing</a:t>
            </a:r>
          </a:p>
          <a:p>
            <a:pPr algn="ctr"/>
            <a:r>
              <a:rPr lang="es-EC" dirty="0" smtClean="0"/>
              <a:t>Asesoría Legal</a:t>
            </a:r>
          </a:p>
          <a:p>
            <a:pPr algn="ctr"/>
            <a:r>
              <a:rPr lang="es-EC" dirty="0" smtClean="0"/>
              <a:t>Gerencia Comercial</a:t>
            </a:r>
          </a:p>
        </p:txBody>
      </p:sp>
      <p:sp>
        <p:nvSpPr>
          <p:cNvPr id="164" name="Text Placeholder 163">
            <a:extLst>
              <a:ext uri="{FF2B5EF4-FFF2-40B4-BE49-F238E27FC236}">
                <a16:creationId xmlns:a16="http://schemas.microsoft.com/office/drawing/2014/main" id="{04B1EED1-1DD0-A248-A94F-1A0FBCE88E2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354140" y="3934057"/>
            <a:ext cx="1058764" cy="1123384"/>
          </a:xfrm>
        </p:spPr>
        <p:txBody>
          <a:bodyPr/>
          <a:lstStyle/>
          <a:p>
            <a:pPr algn="ctr"/>
            <a:r>
              <a:rPr lang="es-EC" dirty="0" err="1"/>
              <a:t>Semaforizar</a:t>
            </a:r>
            <a:r>
              <a:rPr lang="es-EC" dirty="0"/>
              <a:t> el tipo de queja o requerimiento de acuerdo a su impacto y prioridad de atención</a:t>
            </a:r>
          </a:p>
          <a:p>
            <a:endParaRPr lang="en-US" dirty="0"/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2AD9D82F-2D7D-024E-8006-FF746FC144D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569112" y="3479729"/>
            <a:ext cx="954791" cy="1184940"/>
          </a:xfrm>
        </p:spPr>
        <p:txBody>
          <a:bodyPr/>
          <a:lstStyle/>
          <a:p>
            <a:pPr algn="ctr"/>
            <a:r>
              <a:rPr lang="es-EC" dirty="0"/>
              <a:t>Realizar evaluaciones de la satisfacción de los clientes, análisis de los resultados y elaboración de planes de acción para la </a:t>
            </a:r>
            <a:r>
              <a:rPr lang="es-EC" dirty="0" smtClean="0"/>
              <a:t>mejora</a:t>
            </a:r>
            <a:endParaRPr lang="es-EC" dirty="0"/>
          </a:p>
        </p:txBody>
      </p:sp>
      <p:sp>
        <p:nvSpPr>
          <p:cNvPr id="166" name="Text Placeholder 165">
            <a:extLst>
              <a:ext uri="{FF2B5EF4-FFF2-40B4-BE49-F238E27FC236}">
                <a16:creationId xmlns:a16="http://schemas.microsoft.com/office/drawing/2014/main" id="{D0FA9F01-175E-0B45-8A47-947EFB6815D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592005" y="3866958"/>
            <a:ext cx="1064607" cy="1184940"/>
          </a:xfrm>
        </p:spPr>
        <p:txBody>
          <a:bodyPr/>
          <a:lstStyle/>
          <a:p>
            <a:pPr algn="ctr"/>
            <a:r>
              <a:rPr lang="es-EC" dirty="0"/>
              <a:t>Disponer de un sistema para admitir, tramitar y registrar reclamaciones e incidencias que registre las </a:t>
            </a:r>
            <a:r>
              <a:rPr lang="es-EC" dirty="0" smtClean="0"/>
              <a:t>causas y </a:t>
            </a:r>
            <a:r>
              <a:rPr lang="es-EC" dirty="0"/>
              <a:t>el tratamiento dado para su </a:t>
            </a:r>
            <a:r>
              <a:rPr lang="es-EC" dirty="0" smtClean="0"/>
              <a:t>resolución</a:t>
            </a:r>
            <a:endParaRPr lang="en-US" dirty="0"/>
          </a:p>
        </p:txBody>
      </p:sp>
      <p:grpSp>
        <p:nvGrpSpPr>
          <p:cNvPr id="332" name="Group 67" title="padlock icon">
            <a:extLst>
              <a:ext uri="{FF2B5EF4-FFF2-40B4-BE49-F238E27FC236}">
                <a16:creationId xmlns:a16="http://schemas.microsoft.com/office/drawing/2014/main" id="{AB0C536C-05B9-3246-8585-42F7407DB0F5}"/>
              </a:ext>
            </a:extLst>
          </p:cNvPr>
          <p:cNvGrpSpPr>
            <a:grpSpLocks/>
          </p:cNvGrpSpPr>
          <p:nvPr/>
        </p:nvGrpSpPr>
        <p:grpSpPr bwMode="auto">
          <a:xfrm>
            <a:off x="7078777" y="2956051"/>
            <a:ext cx="311754" cy="435179"/>
            <a:chOff x="2700513" y="4675360"/>
            <a:chExt cx="464919" cy="649411"/>
          </a:xfrm>
        </p:grpSpPr>
        <p:sp>
          <p:nvSpPr>
            <p:cNvPr id="333" name="Freeform: Shape 28">
              <a:extLst>
                <a:ext uri="{FF2B5EF4-FFF2-40B4-BE49-F238E27FC236}">
                  <a16:creationId xmlns:a16="http://schemas.microsoft.com/office/drawing/2014/main" id="{1399577A-3C8E-134D-92D0-5188FEB09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513" y="4675360"/>
              <a:ext cx="464919" cy="649411"/>
            </a:xfrm>
            <a:custGeom>
              <a:avLst/>
              <a:gdLst>
                <a:gd name="T0" fmla="*/ 5535 w 464919"/>
                <a:gd name="T1" fmla="*/ 651256 h 649410"/>
                <a:gd name="T2" fmla="*/ 5535 w 464919"/>
                <a:gd name="T3" fmla="*/ 252016 h 649410"/>
                <a:gd name="T4" fmla="*/ 63834 w 464919"/>
                <a:gd name="T5" fmla="*/ 252016 h 649410"/>
                <a:gd name="T6" fmla="*/ 63834 w 464919"/>
                <a:gd name="T7" fmla="*/ 176743 h 649410"/>
                <a:gd name="T8" fmla="*/ 235042 w 464919"/>
                <a:gd name="T9" fmla="*/ 5535 h 649410"/>
                <a:gd name="T10" fmla="*/ 406251 w 464919"/>
                <a:gd name="T11" fmla="*/ 176743 h 649410"/>
                <a:gd name="T12" fmla="*/ 406251 w 464919"/>
                <a:gd name="T13" fmla="*/ 201834 h 649410"/>
                <a:gd name="T14" fmla="*/ 365662 w 464919"/>
                <a:gd name="T15" fmla="*/ 201834 h 649410"/>
                <a:gd name="T16" fmla="*/ 365662 w 464919"/>
                <a:gd name="T17" fmla="*/ 176743 h 649410"/>
                <a:gd name="T18" fmla="*/ 235042 w 464919"/>
                <a:gd name="T19" fmla="*/ 46123 h 649410"/>
                <a:gd name="T20" fmla="*/ 104422 w 464919"/>
                <a:gd name="T21" fmla="*/ 176743 h 649410"/>
                <a:gd name="T22" fmla="*/ 104422 w 464919"/>
                <a:gd name="T23" fmla="*/ 252016 h 649410"/>
                <a:gd name="T24" fmla="*/ 463074 w 464919"/>
                <a:gd name="T25" fmla="*/ 252016 h 649410"/>
                <a:gd name="T26" fmla="*/ 463074 w 464919"/>
                <a:gd name="T27" fmla="*/ 651256 h 649410"/>
                <a:gd name="T28" fmla="*/ 5535 w 464919"/>
                <a:gd name="T29" fmla="*/ 651256 h 649410"/>
                <a:gd name="T30" fmla="*/ 423224 w 464919"/>
                <a:gd name="T31" fmla="*/ 611406 h 649410"/>
                <a:gd name="T32" fmla="*/ 423224 w 464919"/>
                <a:gd name="T33" fmla="*/ 292604 h 649410"/>
                <a:gd name="T34" fmla="*/ 46123 w 464919"/>
                <a:gd name="T35" fmla="*/ 292604 h 649410"/>
                <a:gd name="T36" fmla="*/ 46123 w 464919"/>
                <a:gd name="T37" fmla="*/ 610668 h 649410"/>
                <a:gd name="T38" fmla="*/ 423224 w 464919"/>
                <a:gd name="T39" fmla="*/ 610668 h 649410"/>
                <a:gd name="T40" fmla="*/ 423224 w 464919"/>
                <a:gd name="T41" fmla="*/ 611406 h 6494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4919" h="649410">
                  <a:moveTo>
                    <a:pt x="5535" y="651255"/>
                  </a:moveTo>
                  <a:lnTo>
                    <a:pt x="5535" y="252016"/>
                  </a:lnTo>
                  <a:lnTo>
                    <a:pt x="63834" y="252016"/>
                  </a:lnTo>
                  <a:lnTo>
                    <a:pt x="63834" y="176743"/>
                  </a:lnTo>
                  <a:cubicBezTo>
                    <a:pt x="63834" y="82283"/>
                    <a:pt x="140583" y="5535"/>
                    <a:pt x="235042" y="5535"/>
                  </a:cubicBezTo>
                  <a:cubicBezTo>
                    <a:pt x="329502" y="5535"/>
                    <a:pt x="406251" y="82283"/>
                    <a:pt x="406251" y="176743"/>
                  </a:cubicBezTo>
                  <a:lnTo>
                    <a:pt x="406251" y="201834"/>
                  </a:lnTo>
                  <a:lnTo>
                    <a:pt x="365662" y="201834"/>
                  </a:lnTo>
                  <a:lnTo>
                    <a:pt x="365662" y="176743"/>
                  </a:lnTo>
                  <a:cubicBezTo>
                    <a:pt x="365662" y="104422"/>
                    <a:pt x="307363" y="46123"/>
                    <a:pt x="235042" y="46123"/>
                  </a:cubicBezTo>
                  <a:cubicBezTo>
                    <a:pt x="162722" y="46123"/>
                    <a:pt x="104422" y="104422"/>
                    <a:pt x="104422" y="176743"/>
                  </a:cubicBezTo>
                  <a:lnTo>
                    <a:pt x="104422" y="252016"/>
                  </a:lnTo>
                  <a:lnTo>
                    <a:pt x="463074" y="252016"/>
                  </a:lnTo>
                  <a:lnTo>
                    <a:pt x="463074" y="651255"/>
                  </a:lnTo>
                  <a:lnTo>
                    <a:pt x="5535" y="651255"/>
                  </a:lnTo>
                  <a:close/>
                  <a:moveTo>
                    <a:pt x="423224" y="611405"/>
                  </a:moveTo>
                  <a:lnTo>
                    <a:pt x="423224" y="292604"/>
                  </a:lnTo>
                  <a:lnTo>
                    <a:pt x="46123" y="292604"/>
                  </a:lnTo>
                  <a:lnTo>
                    <a:pt x="46123" y="610667"/>
                  </a:lnTo>
                  <a:lnTo>
                    <a:pt x="423224" y="610667"/>
                  </a:lnTo>
                  <a:lnTo>
                    <a:pt x="423224" y="6114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  <p:sp>
          <p:nvSpPr>
            <p:cNvPr id="334" name="Freeform: Shape 29">
              <a:extLst>
                <a:ext uri="{FF2B5EF4-FFF2-40B4-BE49-F238E27FC236}">
                  <a16:creationId xmlns:a16="http://schemas.microsoft.com/office/drawing/2014/main" id="{46DD04F0-590D-1648-BFD4-9C5E49C0F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8694" y="5024418"/>
              <a:ext cx="88556" cy="199251"/>
            </a:xfrm>
            <a:custGeom>
              <a:avLst/>
              <a:gdLst>
                <a:gd name="T0" fmla="*/ 26936 w 88556"/>
                <a:gd name="T1" fmla="*/ 200358 h 199251"/>
                <a:gd name="T2" fmla="*/ 26936 w 88556"/>
                <a:gd name="T3" fmla="*/ 83021 h 199251"/>
                <a:gd name="T4" fmla="*/ 5535 w 88556"/>
                <a:gd name="T5" fmla="*/ 46861 h 199251"/>
                <a:gd name="T6" fmla="*/ 46861 w 88556"/>
                <a:gd name="T7" fmla="*/ 5535 h 199251"/>
                <a:gd name="T8" fmla="*/ 88187 w 88556"/>
                <a:gd name="T9" fmla="*/ 46861 h 199251"/>
                <a:gd name="T10" fmla="*/ 66786 w 88556"/>
                <a:gd name="T11" fmla="*/ 83021 h 199251"/>
                <a:gd name="T12" fmla="*/ 66786 w 88556"/>
                <a:gd name="T13" fmla="*/ 200358 h 199251"/>
                <a:gd name="T14" fmla="*/ 26936 w 88556"/>
                <a:gd name="T15" fmla="*/ 200358 h 1992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556" h="199251">
                  <a:moveTo>
                    <a:pt x="26936" y="200358"/>
                  </a:moveTo>
                  <a:lnTo>
                    <a:pt x="26936" y="83021"/>
                  </a:lnTo>
                  <a:cubicBezTo>
                    <a:pt x="13652" y="75642"/>
                    <a:pt x="5535" y="61620"/>
                    <a:pt x="5535" y="46861"/>
                  </a:cubicBezTo>
                  <a:cubicBezTo>
                    <a:pt x="5535" y="23984"/>
                    <a:pt x="23984" y="5535"/>
                    <a:pt x="46861" y="5535"/>
                  </a:cubicBezTo>
                  <a:cubicBezTo>
                    <a:pt x="69738" y="5535"/>
                    <a:pt x="88187" y="23984"/>
                    <a:pt x="88187" y="46861"/>
                  </a:cubicBezTo>
                  <a:cubicBezTo>
                    <a:pt x="88187" y="61620"/>
                    <a:pt x="80069" y="75642"/>
                    <a:pt x="66786" y="83021"/>
                  </a:cubicBezTo>
                  <a:lnTo>
                    <a:pt x="66786" y="200358"/>
                  </a:lnTo>
                  <a:lnTo>
                    <a:pt x="26936" y="200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</p:grpSp>
      <p:sp>
        <p:nvSpPr>
          <p:cNvPr id="167" name="Text Placeholder 166">
            <a:extLst>
              <a:ext uri="{FF2B5EF4-FFF2-40B4-BE49-F238E27FC236}">
                <a16:creationId xmlns:a16="http://schemas.microsoft.com/office/drawing/2014/main" id="{865AA67B-583F-424A-BE5A-8514EBC6EA1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767791" y="3557388"/>
            <a:ext cx="954791" cy="707886"/>
          </a:xfrm>
        </p:spPr>
        <p:txBody>
          <a:bodyPr/>
          <a:lstStyle/>
          <a:p>
            <a:pPr algn="ctr"/>
            <a:r>
              <a:rPr lang="es-EC" dirty="0"/>
              <a:t>Prácticas justas de operación</a:t>
            </a:r>
          </a:p>
          <a:p>
            <a:pPr algn="ctr"/>
            <a:r>
              <a:rPr lang="es-EC" dirty="0"/>
              <a:t>Asuntos de consumidores</a:t>
            </a:r>
            <a:endParaRPr lang="en-US" dirty="0"/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741A8DDF-3A32-EE42-8DA2-5B63EA753A7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718924" y="3911331"/>
            <a:ext cx="1132709" cy="707886"/>
          </a:xfrm>
        </p:spPr>
        <p:txBody>
          <a:bodyPr/>
          <a:lstStyle/>
          <a:p>
            <a:pPr algn="ctr"/>
            <a:r>
              <a:rPr lang="en-US" dirty="0" smtClean="0"/>
              <a:t>% de </a:t>
            </a:r>
            <a:r>
              <a:rPr lang="en-US" dirty="0" err="1" smtClean="0"/>
              <a:t>disminusión</a:t>
            </a:r>
            <a:r>
              <a:rPr lang="en-US" dirty="0" smtClean="0"/>
              <a:t> de </a:t>
            </a:r>
            <a:r>
              <a:rPr lang="en-US" dirty="0" err="1" smtClean="0"/>
              <a:t>quejas</a:t>
            </a:r>
            <a:endParaRPr lang="en-US" dirty="0" smtClean="0"/>
          </a:p>
          <a:p>
            <a:pPr algn="ctr"/>
            <a:r>
              <a:rPr lang="en-US" dirty="0" smtClean="0"/>
              <a:t>% de </a:t>
            </a:r>
            <a:r>
              <a:rPr lang="en-US" dirty="0" err="1" smtClean="0"/>
              <a:t>satisfacción</a:t>
            </a:r>
            <a:r>
              <a:rPr lang="en-US" dirty="0" smtClean="0"/>
              <a:t> al </a:t>
            </a:r>
            <a:r>
              <a:rPr lang="en-US" dirty="0" err="1" smtClean="0"/>
              <a:t>cliente</a:t>
            </a:r>
            <a:endParaRPr lang="en-US" dirty="0"/>
          </a:p>
        </p:txBody>
      </p:sp>
      <p:sp>
        <p:nvSpPr>
          <p:cNvPr id="80" name="Text Placeholder 135">
            <a:extLst>
              <a:ext uri="{FF2B5EF4-FFF2-40B4-BE49-F238E27FC236}">
                <a16:creationId xmlns:a16="http://schemas.microsoft.com/office/drawing/2014/main" id="{1682CA3E-8760-FF4A-9D23-81B5B7155F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220223">
            <a:off x="180710" y="1194378"/>
            <a:ext cx="1363662" cy="204787"/>
          </a:xfrm>
        </p:spPr>
        <p:txBody>
          <a:bodyPr/>
          <a:lstStyle/>
          <a:p>
            <a:r>
              <a:rPr lang="en-US" sz="1300" dirty="0" err="1" smtClean="0"/>
              <a:t>Usuarios</a:t>
            </a:r>
            <a:r>
              <a:rPr lang="en-US" sz="1300" dirty="0" smtClean="0"/>
              <a:t> - </a:t>
            </a:r>
            <a:r>
              <a:rPr lang="en-US" sz="1300" dirty="0" err="1" smtClean="0"/>
              <a:t>Clientes</a:t>
            </a:r>
            <a:endParaRPr lang="en-US" sz="1300" dirty="0"/>
          </a:p>
        </p:txBody>
      </p:sp>
      <p:grpSp>
        <p:nvGrpSpPr>
          <p:cNvPr id="66" name="Google Shape;749;p41"/>
          <p:cNvGrpSpPr/>
          <p:nvPr/>
        </p:nvGrpSpPr>
        <p:grpSpPr>
          <a:xfrm>
            <a:off x="1491314" y="3323480"/>
            <a:ext cx="142159" cy="354970"/>
            <a:chOff x="3384375" y="2267500"/>
            <a:chExt cx="203375" cy="507825"/>
          </a:xfrm>
        </p:grpSpPr>
        <p:sp>
          <p:nvSpPr>
            <p:cNvPr id="67" name="Google Shape;750;p41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51;p41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711;p41"/>
          <p:cNvGrpSpPr/>
          <p:nvPr/>
        </p:nvGrpSpPr>
        <p:grpSpPr>
          <a:xfrm>
            <a:off x="8137195" y="1247688"/>
            <a:ext cx="565562" cy="560624"/>
            <a:chOff x="5961125" y="1623900"/>
            <a:chExt cx="427450" cy="448175"/>
          </a:xfrm>
        </p:grpSpPr>
        <p:sp>
          <p:nvSpPr>
            <p:cNvPr id="78" name="Google Shape;712;p41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13;p41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14;p41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15;p41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16;p41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17;p41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18;p41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616;p41"/>
          <p:cNvGrpSpPr/>
          <p:nvPr/>
        </p:nvGrpSpPr>
        <p:grpSpPr>
          <a:xfrm>
            <a:off x="4848554" y="3003964"/>
            <a:ext cx="285175" cy="371990"/>
            <a:chOff x="590250" y="244200"/>
            <a:chExt cx="407975" cy="532175"/>
          </a:xfrm>
        </p:grpSpPr>
        <p:sp>
          <p:nvSpPr>
            <p:cNvPr id="87" name="Google Shape;617;p41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18;p41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19;p41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20;p41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21;p41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22;p41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23;p4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24;p41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25;p41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26;p41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27;p41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28;p41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29;p41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30;p41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744;p41"/>
          <p:cNvGrpSpPr/>
          <p:nvPr/>
        </p:nvGrpSpPr>
        <p:grpSpPr>
          <a:xfrm>
            <a:off x="596100" y="3039735"/>
            <a:ext cx="266441" cy="266441"/>
            <a:chOff x="2623275" y="2333250"/>
            <a:chExt cx="381175" cy="381175"/>
          </a:xfrm>
        </p:grpSpPr>
        <p:sp>
          <p:nvSpPr>
            <p:cNvPr id="114" name="Google Shape;745;p41"/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46;p41"/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47;p41"/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48;p41"/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l" t="t" r="r" b="b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981;p41"/>
          <p:cNvGrpSpPr/>
          <p:nvPr/>
        </p:nvGrpSpPr>
        <p:grpSpPr>
          <a:xfrm>
            <a:off x="5810826" y="3421671"/>
            <a:ext cx="207899" cy="284755"/>
            <a:chOff x="6718575" y="2318625"/>
            <a:chExt cx="256950" cy="407375"/>
          </a:xfrm>
        </p:grpSpPr>
        <p:sp>
          <p:nvSpPr>
            <p:cNvPr id="119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848;p41"/>
          <p:cNvSpPr/>
          <p:nvPr/>
        </p:nvSpPr>
        <p:spPr>
          <a:xfrm>
            <a:off x="3563889" y="3440178"/>
            <a:ext cx="283462" cy="283479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4A5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850;p41"/>
          <p:cNvSpPr/>
          <p:nvPr/>
        </p:nvSpPr>
        <p:spPr>
          <a:xfrm>
            <a:off x="4032511" y="3438902"/>
            <a:ext cx="286013" cy="286031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2175" cap="rnd" cmpd="sng">
            <a:solidFill>
              <a:srgbClr val="4A5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931;p41"/>
          <p:cNvGrpSpPr/>
          <p:nvPr/>
        </p:nvGrpSpPr>
        <p:grpSpPr>
          <a:xfrm>
            <a:off x="1762996" y="3377407"/>
            <a:ext cx="276664" cy="276664"/>
            <a:chOff x="6649150" y="309350"/>
            <a:chExt cx="395800" cy="395800"/>
          </a:xfrm>
        </p:grpSpPr>
        <p:sp>
          <p:nvSpPr>
            <p:cNvPr id="130" name="Google Shape;932;p41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33;p41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34;p41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35;p41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36;p41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37;p41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38;p41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39;p41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0;p41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1;p41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2;p41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3;p41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4;p41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5;p41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46;p41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47;p41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48;p41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49;p41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0;p41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1;p41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2;p41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3;p41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4;p41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815;p41"/>
          <p:cNvGrpSpPr/>
          <p:nvPr/>
        </p:nvGrpSpPr>
        <p:grpSpPr>
          <a:xfrm>
            <a:off x="8058994" y="3375954"/>
            <a:ext cx="354005" cy="293442"/>
            <a:chOff x="3932350" y="3714775"/>
            <a:chExt cx="439650" cy="319075"/>
          </a:xfrm>
        </p:grpSpPr>
        <p:sp>
          <p:nvSpPr>
            <p:cNvPr id="159" name="Google Shape;816;p41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17;p41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18;p41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19;p41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20;p41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Text Placeholder 160">
            <a:extLst>
              <a:ext uri="{FF2B5EF4-FFF2-40B4-BE49-F238E27FC236}">
                <a16:creationId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714995" y="4846634"/>
            <a:ext cx="2517394" cy="430887"/>
          </a:xfrm>
        </p:spPr>
        <p:txBody>
          <a:bodyPr/>
          <a:lstStyle/>
          <a:p>
            <a:pPr algn="ctr"/>
            <a:r>
              <a:rPr lang="es-EC" sz="600" b="1" dirty="0" smtClean="0"/>
              <a:t>Normado en la Planificaci</a:t>
            </a:r>
            <a:r>
              <a:rPr lang="es-EC" sz="600" b="1" dirty="0" smtClean="0"/>
              <a:t>ón Estratégica </a:t>
            </a:r>
            <a:r>
              <a:rPr lang="es-EC" sz="600" b="1" dirty="0" smtClean="0"/>
              <a:t>– Reglamento Interno ELEPCO S.A. – Código de Ética</a:t>
            </a:r>
            <a:endParaRPr lang="es-EC" sz="600" b="1" dirty="0"/>
          </a:p>
          <a:p>
            <a:endParaRPr lang="en-US" sz="600" b="1" dirty="0"/>
          </a:p>
        </p:txBody>
      </p:sp>
    </p:spTree>
    <p:extLst>
      <p:ext uri="{BB962C8B-B14F-4D97-AF65-F5344CB8AC3E}">
        <p14:creationId xmlns:p14="http://schemas.microsoft.com/office/powerpoint/2010/main" val="1690750977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roup 68" title="check mark icon">
            <a:extLst>
              <a:ext uri="{FF2B5EF4-FFF2-40B4-BE49-F238E27FC236}">
                <a16:creationId xmlns:a16="http://schemas.microsoft.com/office/drawing/2014/main" id="{1053195D-E21C-4A4B-9971-69AE39EECBD4}"/>
              </a:ext>
            </a:extLst>
          </p:cNvPr>
          <p:cNvGrpSpPr>
            <a:grpSpLocks/>
          </p:cNvGrpSpPr>
          <p:nvPr/>
        </p:nvGrpSpPr>
        <p:grpSpPr bwMode="auto">
          <a:xfrm rot="243140">
            <a:off x="170163" y="1018418"/>
            <a:ext cx="303610" cy="304800"/>
            <a:chOff x="3761709" y="4826643"/>
            <a:chExt cx="405882" cy="405882"/>
          </a:xfrm>
          <a:solidFill>
            <a:schemeClr val="accent6">
              <a:lumMod val="50000"/>
            </a:schemeClr>
          </a:solidFill>
        </p:grpSpPr>
        <p:sp>
          <p:nvSpPr>
            <p:cNvPr id="255" name="Freeform: Shape 16">
              <a:extLst>
                <a:ext uri="{FF2B5EF4-FFF2-40B4-BE49-F238E27FC236}">
                  <a16:creationId xmlns:a16="http://schemas.microsoft.com/office/drawing/2014/main" id="{420191EC-61A0-D245-BE88-A57D01DD1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709" y="4826643"/>
              <a:ext cx="405882" cy="405882"/>
            </a:xfrm>
            <a:custGeom>
              <a:avLst/>
              <a:gdLst>
                <a:gd name="T0" fmla="*/ 401824 w 405881"/>
                <a:gd name="T1" fmla="*/ 401824 h 405881"/>
                <a:gd name="T2" fmla="*/ 5535 w 405881"/>
                <a:gd name="T3" fmla="*/ 401824 h 405881"/>
                <a:gd name="T4" fmla="*/ 5535 w 405881"/>
                <a:gd name="T5" fmla="*/ 5535 h 405881"/>
                <a:gd name="T6" fmla="*/ 401824 w 405881"/>
                <a:gd name="T7" fmla="*/ 5535 h 405881"/>
                <a:gd name="T8" fmla="*/ 401824 w 405881"/>
                <a:gd name="T9" fmla="*/ 401824 h 405881"/>
                <a:gd name="T10" fmla="*/ 43909 w 405881"/>
                <a:gd name="T11" fmla="*/ 364926 h 405881"/>
                <a:gd name="T12" fmla="*/ 362712 w 405881"/>
                <a:gd name="T13" fmla="*/ 364926 h 405881"/>
                <a:gd name="T14" fmla="*/ 362712 w 405881"/>
                <a:gd name="T15" fmla="*/ 42433 h 405881"/>
                <a:gd name="T16" fmla="*/ 43909 w 405881"/>
                <a:gd name="T17" fmla="*/ 42433 h 405881"/>
                <a:gd name="T18" fmla="*/ 43909 w 405881"/>
                <a:gd name="T19" fmla="*/ 364926 h 4058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5881" h="405881">
                  <a:moveTo>
                    <a:pt x="401823" y="401823"/>
                  </a:moveTo>
                  <a:lnTo>
                    <a:pt x="5535" y="401823"/>
                  </a:lnTo>
                  <a:lnTo>
                    <a:pt x="5535" y="5535"/>
                  </a:lnTo>
                  <a:lnTo>
                    <a:pt x="401823" y="5535"/>
                  </a:lnTo>
                  <a:lnTo>
                    <a:pt x="401823" y="401823"/>
                  </a:lnTo>
                  <a:close/>
                  <a:moveTo>
                    <a:pt x="43909" y="364925"/>
                  </a:moveTo>
                  <a:lnTo>
                    <a:pt x="362711" y="364925"/>
                  </a:lnTo>
                  <a:lnTo>
                    <a:pt x="362711" y="42433"/>
                  </a:lnTo>
                  <a:lnTo>
                    <a:pt x="43909" y="42433"/>
                  </a:lnTo>
                  <a:lnTo>
                    <a:pt x="43909" y="3649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  <p:sp>
          <p:nvSpPr>
            <p:cNvPr id="256" name="Freeform: Shape 17">
              <a:extLst>
                <a:ext uri="{FF2B5EF4-FFF2-40B4-BE49-F238E27FC236}">
                  <a16:creationId xmlns:a16="http://schemas.microsoft.com/office/drawing/2014/main" id="{27152FDE-622B-8A4A-8DA0-349F72685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292" y="4919627"/>
              <a:ext cx="258288" cy="221390"/>
            </a:xfrm>
            <a:custGeom>
              <a:avLst/>
              <a:gdLst>
                <a:gd name="T0" fmla="*/ 75642 w 258288"/>
                <a:gd name="T1" fmla="*/ 215855 h 221390"/>
                <a:gd name="T2" fmla="*/ 5535 w 258288"/>
                <a:gd name="T3" fmla="*/ 145748 h 221390"/>
                <a:gd name="T4" fmla="*/ 33577 w 258288"/>
                <a:gd name="T5" fmla="*/ 117706 h 221390"/>
                <a:gd name="T6" fmla="*/ 75642 w 258288"/>
                <a:gd name="T7" fmla="*/ 159770 h 221390"/>
                <a:gd name="T8" fmla="*/ 229877 w 258288"/>
                <a:gd name="T9" fmla="*/ 5535 h 221390"/>
                <a:gd name="T10" fmla="*/ 257919 w 258288"/>
                <a:gd name="T11" fmla="*/ 33577 h 2213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8288" h="221390">
                  <a:moveTo>
                    <a:pt x="75642" y="215855"/>
                  </a:moveTo>
                  <a:lnTo>
                    <a:pt x="5535" y="145748"/>
                  </a:lnTo>
                  <a:lnTo>
                    <a:pt x="33577" y="117706"/>
                  </a:lnTo>
                  <a:lnTo>
                    <a:pt x="75642" y="159770"/>
                  </a:lnTo>
                  <a:lnTo>
                    <a:pt x="229877" y="5535"/>
                  </a:lnTo>
                  <a:lnTo>
                    <a:pt x="257919" y="33577"/>
                  </a:lnTo>
                  <a:lnTo>
                    <a:pt x="75642" y="2158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</p:grpSp>
      <p:grpSp>
        <p:nvGrpSpPr>
          <p:cNvPr id="243" name="Group 66" title="question mark icon">
            <a:extLst>
              <a:ext uri="{FF2B5EF4-FFF2-40B4-BE49-F238E27FC236}">
                <a16:creationId xmlns:a16="http://schemas.microsoft.com/office/drawing/2014/main" id="{A754CD79-799D-3F4F-9906-87334608F064}"/>
              </a:ext>
            </a:extLst>
          </p:cNvPr>
          <p:cNvGrpSpPr>
            <a:grpSpLocks/>
          </p:cNvGrpSpPr>
          <p:nvPr/>
        </p:nvGrpSpPr>
        <p:grpSpPr bwMode="auto">
          <a:xfrm>
            <a:off x="1676491" y="961910"/>
            <a:ext cx="298847" cy="298847"/>
            <a:chOff x="3257449" y="3657476"/>
            <a:chExt cx="398502" cy="398502"/>
          </a:xfrm>
          <a:solidFill>
            <a:schemeClr val="accent5">
              <a:lumMod val="50000"/>
            </a:schemeClr>
          </a:solidFill>
        </p:grpSpPr>
        <p:sp>
          <p:nvSpPr>
            <p:cNvPr id="244" name="Freeform: Shape 5">
              <a:extLst>
                <a:ext uri="{FF2B5EF4-FFF2-40B4-BE49-F238E27FC236}">
                  <a16:creationId xmlns:a16="http://schemas.microsoft.com/office/drawing/2014/main" id="{FE23F383-C62D-624C-AC6B-61525C23E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800" y="3723383"/>
              <a:ext cx="169732" cy="191871"/>
            </a:xfrm>
            <a:custGeom>
              <a:avLst/>
              <a:gdLst>
                <a:gd name="T0" fmla="*/ 60882 w 169732"/>
                <a:gd name="T1" fmla="*/ 190026 h 191871"/>
                <a:gd name="T2" fmla="*/ 66786 w 169732"/>
                <a:gd name="T3" fmla="*/ 150176 h 191871"/>
                <a:gd name="T4" fmla="*/ 88925 w 169732"/>
                <a:gd name="T5" fmla="*/ 120658 h 191871"/>
                <a:gd name="T6" fmla="*/ 110326 w 169732"/>
                <a:gd name="T7" fmla="*/ 97043 h 191871"/>
                <a:gd name="T8" fmla="*/ 115492 w 169732"/>
                <a:gd name="T9" fmla="*/ 77855 h 191871"/>
                <a:gd name="T10" fmla="*/ 87449 w 169732"/>
                <a:gd name="T11" fmla="*/ 47599 h 191871"/>
                <a:gd name="T12" fmla="*/ 66048 w 169732"/>
                <a:gd name="T13" fmla="*/ 55716 h 191871"/>
                <a:gd name="T14" fmla="*/ 57930 w 169732"/>
                <a:gd name="T15" fmla="*/ 77855 h 191871"/>
                <a:gd name="T16" fmla="*/ 5535 w 169732"/>
                <a:gd name="T17" fmla="*/ 77855 h 191871"/>
                <a:gd name="T18" fmla="*/ 27674 w 169732"/>
                <a:gd name="T19" fmla="*/ 24722 h 191871"/>
                <a:gd name="T20" fmla="*/ 87449 w 169732"/>
                <a:gd name="T21" fmla="*/ 5535 h 191871"/>
                <a:gd name="T22" fmla="*/ 146486 w 169732"/>
                <a:gd name="T23" fmla="*/ 23984 h 191871"/>
                <a:gd name="T24" fmla="*/ 167887 w 169732"/>
                <a:gd name="T25" fmla="*/ 75642 h 191871"/>
                <a:gd name="T26" fmla="*/ 161246 w 169732"/>
                <a:gd name="T27" fmla="*/ 104422 h 191871"/>
                <a:gd name="T28" fmla="*/ 137631 w 169732"/>
                <a:gd name="T29" fmla="*/ 134679 h 191871"/>
                <a:gd name="T30" fmla="*/ 122871 w 169732"/>
                <a:gd name="T31" fmla="*/ 148700 h 191871"/>
                <a:gd name="T32" fmla="*/ 107374 w 169732"/>
                <a:gd name="T33" fmla="*/ 178957 h 191871"/>
                <a:gd name="T34" fmla="*/ 106636 w 169732"/>
                <a:gd name="T35" fmla="*/ 190026 h 191871"/>
                <a:gd name="T36" fmla="*/ 60882 w 169732"/>
                <a:gd name="T37" fmla="*/ 190026 h 1918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9732" h="191871">
                  <a:moveTo>
                    <a:pt x="60882" y="190026"/>
                  </a:moveTo>
                  <a:cubicBezTo>
                    <a:pt x="60882" y="173053"/>
                    <a:pt x="63096" y="159770"/>
                    <a:pt x="66786" y="150176"/>
                  </a:cubicBezTo>
                  <a:cubicBezTo>
                    <a:pt x="71214" y="140583"/>
                    <a:pt x="78593" y="130251"/>
                    <a:pt x="88925" y="120658"/>
                  </a:cubicBezTo>
                  <a:cubicBezTo>
                    <a:pt x="99994" y="111064"/>
                    <a:pt x="107374" y="102946"/>
                    <a:pt x="110326" y="97043"/>
                  </a:cubicBezTo>
                  <a:cubicBezTo>
                    <a:pt x="114016" y="91139"/>
                    <a:pt x="115492" y="84497"/>
                    <a:pt x="115492" y="77855"/>
                  </a:cubicBezTo>
                  <a:cubicBezTo>
                    <a:pt x="115492" y="57930"/>
                    <a:pt x="105898" y="47599"/>
                    <a:pt x="87449" y="47599"/>
                  </a:cubicBezTo>
                  <a:cubicBezTo>
                    <a:pt x="78593" y="47599"/>
                    <a:pt x="71214" y="50551"/>
                    <a:pt x="66048" y="55716"/>
                  </a:cubicBezTo>
                  <a:cubicBezTo>
                    <a:pt x="60882" y="60882"/>
                    <a:pt x="57930" y="68262"/>
                    <a:pt x="57930" y="77855"/>
                  </a:cubicBezTo>
                  <a:lnTo>
                    <a:pt x="5535" y="77855"/>
                  </a:lnTo>
                  <a:cubicBezTo>
                    <a:pt x="5535" y="54978"/>
                    <a:pt x="12914" y="37267"/>
                    <a:pt x="27674" y="24722"/>
                  </a:cubicBezTo>
                  <a:cubicBezTo>
                    <a:pt x="42433" y="12176"/>
                    <a:pt x="62358" y="5535"/>
                    <a:pt x="87449" y="5535"/>
                  </a:cubicBezTo>
                  <a:cubicBezTo>
                    <a:pt x="113278" y="5535"/>
                    <a:pt x="132465" y="11438"/>
                    <a:pt x="146486" y="23984"/>
                  </a:cubicBezTo>
                  <a:cubicBezTo>
                    <a:pt x="160508" y="36529"/>
                    <a:pt x="167887" y="53503"/>
                    <a:pt x="167887" y="75642"/>
                  </a:cubicBezTo>
                  <a:cubicBezTo>
                    <a:pt x="167887" y="85973"/>
                    <a:pt x="165673" y="95567"/>
                    <a:pt x="161246" y="104422"/>
                  </a:cubicBezTo>
                  <a:cubicBezTo>
                    <a:pt x="156818" y="113278"/>
                    <a:pt x="148700" y="123609"/>
                    <a:pt x="137631" y="134679"/>
                  </a:cubicBezTo>
                  <a:lnTo>
                    <a:pt x="122871" y="148700"/>
                  </a:lnTo>
                  <a:cubicBezTo>
                    <a:pt x="114016" y="157556"/>
                    <a:pt x="108112" y="167887"/>
                    <a:pt x="107374" y="178957"/>
                  </a:cubicBezTo>
                  <a:lnTo>
                    <a:pt x="106636" y="190026"/>
                  </a:lnTo>
                  <a:lnTo>
                    <a:pt x="60882" y="1900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  <p:sp>
          <p:nvSpPr>
            <p:cNvPr id="245" name="Freeform: Shape 6">
              <a:extLst>
                <a:ext uri="{FF2B5EF4-FFF2-40B4-BE49-F238E27FC236}">
                  <a16:creationId xmlns:a16="http://schemas.microsoft.com/office/drawing/2014/main" id="{8E4D95AD-7A58-3745-B3EA-6F3587F70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148" y="3938869"/>
              <a:ext cx="51658" cy="51658"/>
            </a:xfrm>
            <a:custGeom>
              <a:avLst/>
              <a:gdLst>
                <a:gd name="T0" fmla="*/ 5535 w 51657"/>
                <a:gd name="T1" fmla="*/ 5535 h 51657"/>
                <a:gd name="T2" fmla="*/ 51290 w 51657"/>
                <a:gd name="T3" fmla="*/ 5535 h 51657"/>
                <a:gd name="T4" fmla="*/ 51290 w 51657"/>
                <a:gd name="T5" fmla="*/ 51290 h 51657"/>
                <a:gd name="T6" fmla="*/ 5535 w 51657"/>
                <a:gd name="T7" fmla="*/ 51290 h 516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657" h="51657">
                  <a:moveTo>
                    <a:pt x="5535" y="5535"/>
                  </a:moveTo>
                  <a:lnTo>
                    <a:pt x="51289" y="5535"/>
                  </a:lnTo>
                  <a:lnTo>
                    <a:pt x="51289" y="51289"/>
                  </a:lnTo>
                  <a:lnTo>
                    <a:pt x="5535" y="51289"/>
                  </a:lnTo>
                  <a:lnTo>
                    <a:pt x="5535" y="55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  <p:sp>
          <p:nvSpPr>
            <p:cNvPr id="250" name="Freeform: Shape 7">
              <a:extLst>
                <a:ext uri="{FF2B5EF4-FFF2-40B4-BE49-F238E27FC236}">
                  <a16:creationId xmlns:a16="http://schemas.microsoft.com/office/drawing/2014/main" id="{287397AC-88BF-3B48-A028-223479761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449" y="3657476"/>
              <a:ext cx="398502" cy="398502"/>
            </a:xfrm>
            <a:custGeom>
              <a:avLst/>
              <a:gdLst>
                <a:gd name="T0" fmla="*/ 400575 w 398502"/>
                <a:gd name="T1" fmla="*/ 400575 h 398502"/>
                <a:gd name="T2" fmla="*/ 4287 w 398502"/>
                <a:gd name="T3" fmla="*/ 400575 h 398502"/>
                <a:gd name="T4" fmla="*/ 4287 w 398502"/>
                <a:gd name="T5" fmla="*/ 4287 h 398502"/>
                <a:gd name="T6" fmla="*/ 400575 w 398502"/>
                <a:gd name="T7" fmla="*/ 4287 h 398502"/>
                <a:gd name="T8" fmla="*/ 400575 w 398502"/>
                <a:gd name="T9" fmla="*/ 400575 h 398502"/>
                <a:gd name="T10" fmla="*/ 43399 w 398502"/>
                <a:gd name="T11" fmla="*/ 363677 h 398502"/>
                <a:gd name="T12" fmla="*/ 362201 w 398502"/>
                <a:gd name="T13" fmla="*/ 363677 h 398502"/>
                <a:gd name="T14" fmla="*/ 362201 w 398502"/>
                <a:gd name="T15" fmla="*/ 41185 h 398502"/>
                <a:gd name="T16" fmla="*/ 43399 w 398502"/>
                <a:gd name="T17" fmla="*/ 41185 h 398502"/>
                <a:gd name="T18" fmla="*/ 43399 w 398502"/>
                <a:gd name="T19" fmla="*/ 363677 h 3985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8502" h="398502">
                  <a:moveTo>
                    <a:pt x="400575" y="400575"/>
                  </a:moveTo>
                  <a:lnTo>
                    <a:pt x="4287" y="400575"/>
                  </a:lnTo>
                  <a:lnTo>
                    <a:pt x="4287" y="4287"/>
                  </a:lnTo>
                  <a:lnTo>
                    <a:pt x="400575" y="4287"/>
                  </a:lnTo>
                  <a:lnTo>
                    <a:pt x="400575" y="400575"/>
                  </a:lnTo>
                  <a:close/>
                  <a:moveTo>
                    <a:pt x="43399" y="363677"/>
                  </a:moveTo>
                  <a:lnTo>
                    <a:pt x="362201" y="363677"/>
                  </a:lnTo>
                  <a:lnTo>
                    <a:pt x="362201" y="41185"/>
                  </a:lnTo>
                  <a:lnTo>
                    <a:pt x="43399" y="41185"/>
                  </a:lnTo>
                  <a:lnTo>
                    <a:pt x="43399" y="363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737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</p:grpSp>
      <p:sp>
        <p:nvSpPr>
          <p:cNvPr id="134" name="Text Placeholder 133">
            <a:extLst>
              <a:ext uri="{FF2B5EF4-FFF2-40B4-BE49-F238E27FC236}">
                <a16:creationId xmlns:a16="http://schemas.microsoft.com/office/drawing/2014/main" id="{C4659891-8692-BF44-A7A0-84CF168CFE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9281" y="758268"/>
            <a:ext cx="1022747" cy="153590"/>
          </a:xfrm>
        </p:spPr>
        <p:txBody>
          <a:bodyPr/>
          <a:lstStyle/>
          <a:p>
            <a:r>
              <a:rPr lang="es-EC" dirty="0"/>
              <a:t>Elaboración de un Reporte de procesos de  contratación pública en el Informe de Rendición de cuentas</a:t>
            </a:r>
            <a:endParaRPr lang="en-US" sz="900" dirty="0"/>
          </a:p>
        </p:txBody>
      </p:sp>
      <p:sp>
        <p:nvSpPr>
          <p:cNvPr id="268" name="Freeform: Shape 27" title="envelope icon">
            <a:extLst>
              <a:ext uri="{FF2B5EF4-FFF2-40B4-BE49-F238E27FC236}">
                <a16:creationId xmlns:a16="http://schemas.microsoft.com/office/drawing/2014/main" id="{57A3A7A8-34FC-144F-8C96-8DDA5F3D1A79}"/>
              </a:ext>
            </a:extLst>
          </p:cNvPr>
          <p:cNvSpPr>
            <a:spLocks/>
          </p:cNvSpPr>
          <p:nvPr/>
        </p:nvSpPr>
        <p:spPr bwMode="auto">
          <a:xfrm rot="296950">
            <a:off x="3167504" y="1088696"/>
            <a:ext cx="321161" cy="234003"/>
          </a:xfrm>
          <a:custGeom>
            <a:avLst/>
            <a:gdLst>
              <a:gd name="T0" fmla="*/ 4287 w 538715"/>
              <a:gd name="T1" fmla="*/ 391719 h 391122"/>
              <a:gd name="T2" fmla="*/ 4287 w 538715"/>
              <a:gd name="T3" fmla="*/ 4287 h 391122"/>
              <a:gd name="T4" fmla="*/ 540052 w 538715"/>
              <a:gd name="T5" fmla="*/ 4287 h 391122"/>
              <a:gd name="T6" fmla="*/ 540052 w 538715"/>
              <a:gd name="T7" fmla="*/ 391719 h 391122"/>
              <a:gd name="T8" fmla="*/ 4287 w 538715"/>
              <a:gd name="T9" fmla="*/ 391719 h 391122"/>
              <a:gd name="T10" fmla="*/ 482490 w 538715"/>
              <a:gd name="T11" fmla="*/ 357773 h 391122"/>
              <a:gd name="T12" fmla="*/ 353346 w 538715"/>
              <a:gd name="T13" fmla="*/ 232319 h 391122"/>
              <a:gd name="T14" fmla="*/ 377699 w 538715"/>
              <a:gd name="T15" fmla="*/ 208704 h 391122"/>
              <a:gd name="T16" fmla="*/ 506843 w 538715"/>
              <a:gd name="T17" fmla="*/ 334158 h 391122"/>
              <a:gd name="T18" fmla="*/ 506843 w 538715"/>
              <a:gd name="T19" fmla="*/ 53731 h 391122"/>
              <a:gd name="T20" fmla="*/ 283239 w 538715"/>
              <a:gd name="T21" fmla="*/ 224939 h 391122"/>
              <a:gd name="T22" fmla="*/ 272908 w 538715"/>
              <a:gd name="T23" fmla="*/ 228629 h 391122"/>
              <a:gd name="T24" fmla="*/ 262575 w 538715"/>
              <a:gd name="T25" fmla="*/ 224939 h 391122"/>
              <a:gd name="T26" fmla="*/ 38233 w 538715"/>
              <a:gd name="T27" fmla="*/ 54468 h 391122"/>
              <a:gd name="T28" fmla="*/ 38233 w 538715"/>
              <a:gd name="T29" fmla="*/ 334896 h 391122"/>
              <a:gd name="T30" fmla="*/ 167377 w 538715"/>
              <a:gd name="T31" fmla="*/ 209441 h 391122"/>
              <a:gd name="T32" fmla="*/ 191730 w 538715"/>
              <a:gd name="T33" fmla="*/ 233056 h 391122"/>
              <a:gd name="T34" fmla="*/ 62586 w 538715"/>
              <a:gd name="T35" fmla="*/ 358511 h 391122"/>
              <a:gd name="T36" fmla="*/ 482490 w 538715"/>
              <a:gd name="T37" fmla="*/ 357773 h 391122"/>
              <a:gd name="T38" fmla="*/ 482490 w 538715"/>
              <a:gd name="T39" fmla="*/ 357773 h 391122"/>
              <a:gd name="T40" fmla="*/ 272170 w 538715"/>
              <a:gd name="T41" fmla="*/ 190992 h 391122"/>
              <a:gd name="T42" fmla="*/ 473635 w 538715"/>
              <a:gd name="T43" fmla="*/ 36758 h 391122"/>
              <a:gd name="T44" fmla="*/ 69966 w 538715"/>
              <a:gd name="T45" fmla="*/ 36758 h 391122"/>
              <a:gd name="T46" fmla="*/ 272170 w 538715"/>
              <a:gd name="T47" fmla="*/ 190992 h 39112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38715" h="391122">
                <a:moveTo>
                  <a:pt x="4287" y="391719"/>
                </a:moveTo>
                <a:lnTo>
                  <a:pt x="4287" y="4287"/>
                </a:lnTo>
                <a:lnTo>
                  <a:pt x="540051" y="4287"/>
                </a:lnTo>
                <a:lnTo>
                  <a:pt x="540051" y="391719"/>
                </a:lnTo>
                <a:lnTo>
                  <a:pt x="4287" y="391719"/>
                </a:lnTo>
                <a:close/>
                <a:moveTo>
                  <a:pt x="482489" y="357773"/>
                </a:moveTo>
                <a:lnTo>
                  <a:pt x="353345" y="232319"/>
                </a:lnTo>
                <a:lnTo>
                  <a:pt x="377698" y="208704"/>
                </a:lnTo>
                <a:lnTo>
                  <a:pt x="506842" y="334158"/>
                </a:lnTo>
                <a:lnTo>
                  <a:pt x="506842" y="53731"/>
                </a:lnTo>
                <a:lnTo>
                  <a:pt x="283238" y="224939"/>
                </a:lnTo>
                <a:cubicBezTo>
                  <a:pt x="280286" y="227153"/>
                  <a:pt x="276597" y="228629"/>
                  <a:pt x="272907" y="228629"/>
                </a:cubicBezTo>
                <a:cubicBezTo>
                  <a:pt x="269217" y="228629"/>
                  <a:pt x="265527" y="227153"/>
                  <a:pt x="262575" y="224939"/>
                </a:cubicBezTo>
                <a:lnTo>
                  <a:pt x="38233" y="54468"/>
                </a:lnTo>
                <a:lnTo>
                  <a:pt x="38233" y="334896"/>
                </a:lnTo>
                <a:lnTo>
                  <a:pt x="167377" y="209441"/>
                </a:lnTo>
                <a:lnTo>
                  <a:pt x="191730" y="233056"/>
                </a:lnTo>
                <a:lnTo>
                  <a:pt x="62586" y="358511"/>
                </a:lnTo>
                <a:lnTo>
                  <a:pt x="482489" y="357773"/>
                </a:lnTo>
                <a:close/>
                <a:moveTo>
                  <a:pt x="272169" y="190992"/>
                </a:moveTo>
                <a:lnTo>
                  <a:pt x="473634" y="36758"/>
                </a:lnTo>
                <a:lnTo>
                  <a:pt x="69966" y="36758"/>
                </a:lnTo>
                <a:lnTo>
                  <a:pt x="272169" y="19099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en-US" sz="1050" dirty="0"/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91BF6752-A147-BC47-BC4B-C7587B742C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198017">
            <a:off x="3466845" y="896720"/>
            <a:ext cx="1022747" cy="153590"/>
          </a:xfrm>
        </p:spPr>
        <p:txBody>
          <a:bodyPr/>
          <a:lstStyle/>
          <a:p>
            <a:r>
              <a:rPr lang="es-EC" dirty="0"/>
              <a:t>Diseño de un Plan de Capacitación en materia de seguridad y salud ocupacional a contratistas</a:t>
            </a:r>
            <a:endParaRPr lang="en-US" dirty="0"/>
          </a:p>
        </p:txBody>
      </p:sp>
      <p:sp>
        <p:nvSpPr>
          <p:cNvPr id="242" name="Freeform: Shape 4" title="magnifying glass icon">
            <a:extLst>
              <a:ext uri="{FF2B5EF4-FFF2-40B4-BE49-F238E27FC236}">
                <a16:creationId xmlns:a16="http://schemas.microsoft.com/office/drawing/2014/main" id="{5D166978-3718-5147-B939-C93DE7EAB5CD}"/>
              </a:ext>
            </a:extLst>
          </p:cNvPr>
          <p:cNvSpPr>
            <a:spLocks/>
          </p:cNvSpPr>
          <p:nvPr/>
        </p:nvSpPr>
        <p:spPr bwMode="auto">
          <a:xfrm>
            <a:off x="4702107" y="915697"/>
            <a:ext cx="292894" cy="298847"/>
          </a:xfrm>
          <a:custGeom>
            <a:avLst/>
            <a:gdLst>
              <a:gd name="T0" fmla="*/ 388767 w 391122"/>
              <a:gd name="T1" fmla="*/ 372532 h 398502"/>
              <a:gd name="T2" fmla="*/ 286928 w 391122"/>
              <a:gd name="T3" fmla="*/ 259623 h 398502"/>
              <a:gd name="T4" fmla="*/ 320136 w 391122"/>
              <a:gd name="T5" fmla="*/ 162212 h 398502"/>
              <a:gd name="T6" fmla="*/ 162211 w 391122"/>
              <a:gd name="T7" fmla="*/ 4287 h 398502"/>
              <a:gd name="T8" fmla="*/ 4287 w 391122"/>
              <a:gd name="T9" fmla="*/ 162212 h 398502"/>
              <a:gd name="T10" fmla="*/ 162211 w 391122"/>
              <a:gd name="T11" fmla="*/ 320136 h 398502"/>
              <a:gd name="T12" fmla="*/ 262575 w 391122"/>
              <a:gd name="T13" fmla="*/ 283976 h 398502"/>
              <a:gd name="T14" fmla="*/ 362938 w 391122"/>
              <a:gd name="T15" fmla="*/ 395409 h 398502"/>
              <a:gd name="T16" fmla="*/ 388767 w 391122"/>
              <a:gd name="T17" fmla="*/ 372532 h 398502"/>
              <a:gd name="T18" fmla="*/ 162211 w 391122"/>
              <a:gd name="T19" fmla="*/ 286190 h 398502"/>
              <a:gd name="T20" fmla="*/ 38971 w 391122"/>
              <a:gd name="T21" fmla="*/ 162950 h 398502"/>
              <a:gd name="T22" fmla="*/ 162211 w 391122"/>
              <a:gd name="T23" fmla="*/ 39709 h 398502"/>
              <a:gd name="T24" fmla="*/ 285452 w 391122"/>
              <a:gd name="T25" fmla="*/ 162950 h 398502"/>
              <a:gd name="T26" fmla="*/ 162211 w 391122"/>
              <a:gd name="T27" fmla="*/ 286190 h 3985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1122" h="398502">
                <a:moveTo>
                  <a:pt x="388767" y="372532"/>
                </a:moveTo>
                <a:lnTo>
                  <a:pt x="286928" y="259623"/>
                </a:lnTo>
                <a:cubicBezTo>
                  <a:pt x="307591" y="233056"/>
                  <a:pt x="320136" y="199110"/>
                  <a:pt x="320136" y="162212"/>
                </a:cubicBezTo>
                <a:cubicBezTo>
                  <a:pt x="320136" y="75132"/>
                  <a:pt x="249291" y="4287"/>
                  <a:pt x="162211" y="4287"/>
                </a:cubicBezTo>
                <a:cubicBezTo>
                  <a:pt x="75131" y="4287"/>
                  <a:pt x="4287" y="75132"/>
                  <a:pt x="4287" y="162212"/>
                </a:cubicBezTo>
                <a:cubicBezTo>
                  <a:pt x="4287" y="249292"/>
                  <a:pt x="75131" y="320136"/>
                  <a:pt x="162211" y="320136"/>
                </a:cubicBezTo>
                <a:cubicBezTo>
                  <a:pt x="200586" y="320136"/>
                  <a:pt x="235270" y="306853"/>
                  <a:pt x="262575" y="283976"/>
                </a:cubicBezTo>
                <a:lnTo>
                  <a:pt x="362938" y="395409"/>
                </a:lnTo>
                <a:lnTo>
                  <a:pt x="388767" y="372532"/>
                </a:lnTo>
                <a:close/>
                <a:moveTo>
                  <a:pt x="162211" y="286190"/>
                </a:moveTo>
                <a:cubicBezTo>
                  <a:pt x="94318" y="286190"/>
                  <a:pt x="38971" y="230843"/>
                  <a:pt x="38971" y="162950"/>
                </a:cubicBezTo>
                <a:cubicBezTo>
                  <a:pt x="38971" y="95057"/>
                  <a:pt x="94318" y="39709"/>
                  <a:pt x="162211" y="39709"/>
                </a:cubicBezTo>
                <a:cubicBezTo>
                  <a:pt x="230104" y="39709"/>
                  <a:pt x="285452" y="95057"/>
                  <a:pt x="285452" y="162950"/>
                </a:cubicBezTo>
                <a:cubicBezTo>
                  <a:pt x="285452" y="230843"/>
                  <a:pt x="230104" y="286190"/>
                  <a:pt x="162211" y="28619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en-US" sz="1050" dirty="0"/>
          </a:p>
        </p:txBody>
      </p:sp>
      <p:sp>
        <p:nvSpPr>
          <p:cNvPr id="266" name="Freeform: Shape 22" title="star icon">
            <a:extLst>
              <a:ext uri="{FF2B5EF4-FFF2-40B4-BE49-F238E27FC236}">
                <a16:creationId xmlns:a16="http://schemas.microsoft.com/office/drawing/2014/main" id="{6417F596-7130-A94D-8DD6-0320AC9FD9D7}"/>
              </a:ext>
            </a:extLst>
          </p:cNvPr>
          <p:cNvSpPr>
            <a:spLocks/>
          </p:cNvSpPr>
          <p:nvPr/>
        </p:nvSpPr>
        <p:spPr bwMode="auto">
          <a:xfrm>
            <a:off x="6155120" y="967408"/>
            <a:ext cx="465534" cy="442913"/>
          </a:xfrm>
          <a:custGeom>
            <a:avLst/>
            <a:gdLst>
              <a:gd name="T0" fmla="*/ 614357 w 619892"/>
              <a:gd name="T1" fmla="*/ 226925 h 590373"/>
              <a:gd name="T2" fmla="*/ 381898 w 619892"/>
              <a:gd name="T3" fmla="*/ 226925 h 590373"/>
              <a:gd name="T4" fmla="*/ 311053 w 619892"/>
              <a:gd name="T5" fmla="*/ 5535 h 590373"/>
              <a:gd name="T6" fmla="*/ 237994 w 619892"/>
              <a:gd name="T7" fmla="*/ 226187 h 590373"/>
              <a:gd name="T8" fmla="*/ 5535 w 619892"/>
              <a:gd name="T9" fmla="*/ 225449 h 590373"/>
              <a:gd name="T10" fmla="*/ 7749 w 619892"/>
              <a:gd name="T11" fmla="*/ 226925 h 590373"/>
              <a:gd name="T12" fmla="*/ 5535 w 619892"/>
              <a:gd name="T13" fmla="*/ 226925 h 590373"/>
              <a:gd name="T14" fmla="*/ 193716 w 619892"/>
              <a:gd name="T15" fmla="*/ 363449 h 590373"/>
              <a:gd name="T16" fmla="*/ 122134 w 619892"/>
              <a:gd name="T17" fmla="*/ 584839 h 590373"/>
              <a:gd name="T18" fmla="*/ 310315 w 619892"/>
              <a:gd name="T19" fmla="*/ 448315 h 590373"/>
              <a:gd name="T20" fmla="*/ 497020 w 619892"/>
              <a:gd name="T21" fmla="*/ 585576 h 590373"/>
              <a:gd name="T22" fmla="*/ 426176 w 619892"/>
              <a:gd name="T23" fmla="*/ 364186 h 590373"/>
              <a:gd name="T24" fmla="*/ 614357 w 619892"/>
              <a:gd name="T25" fmla="*/ 226925 h 590373"/>
              <a:gd name="T26" fmla="*/ 433555 w 619892"/>
              <a:gd name="T27" fmla="*/ 498496 h 590373"/>
              <a:gd name="T28" fmla="*/ 309577 w 619892"/>
              <a:gd name="T29" fmla="*/ 407727 h 590373"/>
              <a:gd name="T30" fmla="*/ 184861 w 619892"/>
              <a:gd name="T31" fmla="*/ 498496 h 590373"/>
              <a:gd name="T32" fmla="*/ 232829 w 619892"/>
              <a:gd name="T33" fmla="*/ 351641 h 590373"/>
              <a:gd name="T34" fmla="*/ 108112 w 619892"/>
              <a:gd name="T35" fmla="*/ 260871 h 590373"/>
              <a:gd name="T36" fmla="*/ 109588 w 619892"/>
              <a:gd name="T37" fmla="*/ 260871 h 590373"/>
              <a:gd name="T38" fmla="*/ 107375 w 619892"/>
              <a:gd name="T39" fmla="*/ 259395 h 590373"/>
              <a:gd name="T40" fmla="*/ 261609 w 619892"/>
              <a:gd name="T41" fmla="*/ 260133 h 590373"/>
              <a:gd name="T42" fmla="*/ 310315 w 619892"/>
              <a:gd name="T43" fmla="*/ 113278 h 590373"/>
              <a:gd name="T44" fmla="*/ 357545 w 619892"/>
              <a:gd name="T45" fmla="*/ 260871 h 590373"/>
              <a:gd name="T46" fmla="*/ 512518 w 619892"/>
              <a:gd name="T47" fmla="*/ 260871 h 590373"/>
              <a:gd name="T48" fmla="*/ 387063 w 619892"/>
              <a:gd name="T49" fmla="*/ 352379 h 590373"/>
              <a:gd name="T50" fmla="*/ 433555 w 619892"/>
              <a:gd name="T51" fmla="*/ 498496 h 59037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19892" h="590373">
                <a:moveTo>
                  <a:pt x="614357" y="226925"/>
                </a:moveTo>
                <a:lnTo>
                  <a:pt x="381898" y="226925"/>
                </a:lnTo>
                <a:lnTo>
                  <a:pt x="311053" y="5535"/>
                </a:lnTo>
                <a:lnTo>
                  <a:pt x="237994" y="226187"/>
                </a:lnTo>
                <a:lnTo>
                  <a:pt x="5535" y="225449"/>
                </a:lnTo>
                <a:lnTo>
                  <a:pt x="7749" y="226925"/>
                </a:lnTo>
                <a:lnTo>
                  <a:pt x="5535" y="226925"/>
                </a:lnTo>
                <a:lnTo>
                  <a:pt x="193716" y="363449"/>
                </a:lnTo>
                <a:lnTo>
                  <a:pt x="122134" y="584839"/>
                </a:lnTo>
                <a:lnTo>
                  <a:pt x="310315" y="448315"/>
                </a:lnTo>
                <a:lnTo>
                  <a:pt x="497020" y="585576"/>
                </a:lnTo>
                <a:lnTo>
                  <a:pt x="426176" y="364186"/>
                </a:lnTo>
                <a:lnTo>
                  <a:pt x="614357" y="226925"/>
                </a:lnTo>
                <a:close/>
                <a:moveTo>
                  <a:pt x="433555" y="498496"/>
                </a:moveTo>
                <a:lnTo>
                  <a:pt x="309577" y="407727"/>
                </a:lnTo>
                <a:lnTo>
                  <a:pt x="184861" y="498496"/>
                </a:lnTo>
                <a:lnTo>
                  <a:pt x="232829" y="351641"/>
                </a:lnTo>
                <a:lnTo>
                  <a:pt x="108112" y="260871"/>
                </a:lnTo>
                <a:lnTo>
                  <a:pt x="109588" y="260871"/>
                </a:lnTo>
                <a:lnTo>
                  <a:pt x="107375" y="259395"/>
                </a:lnTo>
                <a:lnTo>
                  <a:pt x="261609" y="260133"/>
                </a:lnTo>
                <a:lnTo>
                  <a:pt x="310315" y="113278"/>
                </a:lnTo>
                <a:lnTo>
                  <a:pt x="357545" y="260871"/>
                </a:lnTo>
                <a:lnTo>
                  <a:pt x="512518" y="260871"/>
                </a:lnTo>
                <a:lnTo>
                  <a:pt x="387063" y="352379"/>
                </a:lnTo>
                <a:lnTo>
                  <a:pt x="433555" y="498496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en-US" sz="1050" dirty="0"/>
          </a:p>
        </p:txBody>
      </p:sp>
      <p:sp>
        <p:nvSpPr>
          <p:cNvPr id="142" name="Text Placeholder 141">
            <a:extLst>
              <a:ext uri="{FF2B5EF4-FFF2-40B4-BE49-F238E27FC236}">
                <a16:creationId xmlns:a16="http://schemas.microsoft.com/office/drawing/2014/main" id="{FD356AE3-933E-FD4B-9AB7-9AC8A32AE2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 rot="21268253">
            <a:off x="6473686" y="1080529"/>
            <a:ext cx="1022747" cy="153590"/>
          </a:xfrm>
        </p:spPr>
        <p:txBody>
          <a:bodyPr/>
          <a:lstStyle/>
          <a:p>
            <a:r>
              <a:rPr lang="en-US" sz="900" dirty="0"/>
              <a:t>Estrategias de </a:t>
            </a:r>
            <a:r>
              <a:rPr lang="en-US" sz="900" dirty="0" err="1" smtClean="0"/>
              <a:t>vinculación</a:t>
            </a:r>
            <a:endParaRPr lang="en-US" sz="900" dirty="0"/>
          </a:p>
        </p:txBody>
      </p:sp>
      <p:sp>
        <p:nvSpPr>
          <p:cNvPr id="270" name="Freeform: Shape 46" title="hexagon icon">
            <a:extLst>
              <a:ext uri="{FF2B5EF4-FFF2-40B4-BE49-F238E27FC236}">
                <a16:creationId xmlns:a16="http://schemas.microsoft.com/office/drawing/2014/main" id="{5B23D317-AE70-CA42-ACCF-D0A28A4B7965}"/>
              </a:ext>
            </a:extLst>
          </p:cNvPr>
          <p:cNvSpPr>
            <a:spLocks/>
          </p:cNvSpPr>
          <p:nvPr/>
        </p:nvSpPr>
        <p:spPr bwMode="auto">
          <a:xfrm>
            <a:off x="7754364" y="1043433"/>
            <a:ext cx="304630" cy="354856"/>
          </a:xfrm>
          <a:custGeom>
            <a:avLst/>
            <a:gdLst>
              <a:gd name="T0" fmla="*/ 224201 w 442780"/>
              <a:gd name="T1" fmla="*/ 512747 h 516576"/>
              <a:gd name="T2" fmla="*/ 4287 w 442780"/>
              <a:gd name="T3" fmla="*/ 385817 h 516576"/>
              <a:gd name="T4" fmla="*/ 4287 w 442780"/>
              <a:gd name="T5" fmla="*/ 131955 h 516576"/>
              <a:gd name="T6" fmla="*/ 224201 w 442780"/>
              <a:gd name="T7" fmla="*/ 4287 h 516576"/>
              <a:gd name="T8" fmla="*/ 444115 w 442780"/>
              <a:gd name="T9" fmla="*/ 131217 h 516576"/>
              <a:gd name="T10" fmla="*/ 444115 w 442780"/>
              <a:gd name="T11" fmla="*/ 385079 h 516576"/>
              <a:gd name="T12" fmla="*/ 224201 w 442780"/>
              <a:gd name="T13" fmla="*/ 512747 h 516576"/>
              <a:gd name="T14" fmla="*/ 48565 w 442780"/>
              <a:gd name="T15" fmla="*/ 359988 h 516576"/>
              <a:gd name="T16" fmla="*/ 224201 w 442780"/>
              <a:gd name="T17" fmla="*/ 461827 h 516576"/>
              <a:gd name="T18" fmla="*/ 399837 w 442780"/>
              <a:gd name="T19" fmla="*/ 359988 h 516576"/>
              <a:gd name="T20" fmla="*/ 399837 w 442780"/>
              <a:gd name="T21" fmla="*/ 157046 h 516576"/>
              <a:gd name="T22" fmla="*/ 224201 w 442780"/>
              <a:gd name="T23" fmla="*/ 55206 h 516576"/>
              <a:gd name="T24" fmla="*/ 48565 w 442780"/>
              <a:gd name="T25" fmla="*/ 157046 h 516576"/>
              <a:gd name="T26" fmla="*/ 48565 w 442780"/>
              <a:gd name="T27" fmla="*/ 359988 h 51657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42780" h="516576">
                <a:moveTo>
                  <a:pt x="224201" y="512746"/>
                </a:moveTo>
                <a:lnTo>
                  <a:pt x="4287" y="385816"/>
                </a:lnTo>
                <a:lnTo>
                  <a:pt x="4287" y="131955"/>
                </a:lnTo>
                <a:lnTo>
                  <a:pt x="224201" y="4287"/>
                </a:lnTo>
                <a:lnTo>
                  <a:pt x="444115" y="131217"/>
                </a:lnTo>
                <a:lnTo>
                  <a:pt x="444115" y="385078"/>
                </a:lnTo>
                <a:lnTo>
                  <a:pt x="224201" y="512746"/>
                </a:lnTo>
                <a:close/>
                <a:moveTo>
                  <a:pt x="48565" y="359987"/>
                </a:moveTo>
                <a:lnTo>
                  <a:pt x="224201" y="461826"/>
                </a:lnTo>
                <a:lnTo>
                  <a:pt x="399837" y="359987"/>
                </a:lnTo>
                <a:lnTo>
                  <a:pt x="399837" y="157046"/>
                </a:lnTo>
                <a:lnTo>
                  <a:pt x="224201" y="55206"/>
                </a:lnTo>
                <a:lnTo>
                  <a:pt x="48565" y="157046"/>
                </a:lnTo>
                <a:lnTo>
                  <a:pt x="48565" y="35998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endParaRPr lang="en-US" sz="1050" dirty="0"/>
          </a:p>
        </p:txBody>
      </p:sp>
      <p:sp>
        <p:nvSpPr>
          <p:cNvPr id="161" name="Text Placeholder 160">
            <a:extLst>
              <a:ext uri="{FF2B5EF4-FFF2-40B4-BE49-F238E27FC236}">
                <a16:creationId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3098" y="3562555"/>
            <a:ext cx="1113147" cy="1323439"/>
          </a:xfrm>
        </p:spPr>
        <p:txBody>
          <a:bodyPr/>
          <a:lstStyle/>
          <a:p>
            <a:pPr algn="ctr"/>
            <a:r>
              <a:rPr lang="es-EC" dirty="0" smtClean="0"/>
              <a:t>Reporte </a:t>
            </a:r>
            <a:r>
              <a:rPr lang="es-EC" dirty="0"/>
              <a:t>de procesos de contratación efectuados por la ELEPCO S.A. durante </a:t>
            </a:r>
            <a:r>
              <a:rPr lang="es-EC" dirty="0" smtClean="0"/>
              <a:t>el año </a:t>
            </a:r>
            <a:r>
              <a:rPr lang="es-EC" dirty="0"/>
              <a:t>resaltando </a:t>
            </a:r>
            <a:r>
              <a:rPr lang="es-EC" dirty="0" smtClean="0"/>
              <a:t>las compras en el catálogo </a:t>
            </a:r>
            <a:r>
              <a:rPr lang="es-EC" dirty="0"/>
              <a:t>dinámico </a:t>
            </a:r>
            <a:r>
              <a:rPr lang="es-EC" dirty="0" smtClean="0"/>
              <a:t>inclusivo</a:t>
            </a:r>
            <a:endParaRPr lang="es-EC" dirty="0"/>
          </a:p>
        </p:txBody>
      </p:sp>
      <p:sp>
        <p:nvSpPr>
          <p:cNvPr id="162" name="Text Placeholder 161">
            <a:extLst>
              <a:ext uri="{FF2B5EF4-FFF2-40B4-BE49-F238E27FC236}">
                <a16:creationId xmlns:a16="http://schemas.microsoft.com/office/drawing/2014/main" id="{9AD8FF8D-014D-CF45-B605-C532FCAAA5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222199" y="3934057"/>
            <a:ext cx="954791" cy="769441"/>
          </a:xfrm>
        </p:spPr>
        <p:txBody>
          <a:bodyPr/>
          <a:lstStyle/>
          <a:p>
            <a:pPr algn="ctr"/>
            <a:r>
              <a:rPr lang="es-EC" dirty="0"/>
              <a:t>La </a:t>
            </a:r>
            <a:r>
              <a:rPr lang="es-EC" dirty="0" smtClean="0"/>
              <a:t>SST es </a:t>
            </a:r>
            <a:r>
              <a:rPr lang="es-EC" dirty="0"/>
              <a:t>una responsabilidad compartida entre la ELEPCO S.A. y los contratistas</a:t>
            </a:r>
          </a:p>
        </p:txBody>
      </p:sp>
      <p:sp>
        <p:nvSpPr>
          <p:cNvPr id="163" name="Text Placeholder 162">
            <a:extLst>
              <a:ext uri="{FF2B5EF4-FFF2-40B4-BE49-F238E27FC236}">
                <a16:creationId xmlns:a16="http://schemas.microsoft.com/office/drawing/2014/main" id="{B20DBB99-CB24-BE4F-9A9C-11378DA2E5A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288169" y="3526381"/>
            <a:ext cx="954791" cy="846386"/>
          </a:xfrm>
        </p:spPr>
        <p:txBody>
          <a:bodyPr/>
          <a:lstStyle/>
          <a:p>
            <a:pPr algn="ctr"/>
            <a:r>
              <a:rPr lang="es-EC" dirty="0"/>
              <a:t>Jefatura de Compras Públicas</a:t>
            </a:r>
          </a:p>
          <a:p>
            <a:pPr algn="ctr"/>
            <a:r>
              <a:rPr lang="es-EC" dirty="0"/>
              <a:t>Jefatura de Seguridad y Salud Ocupacional</a:t>
            </a:r>
            <a:endParaRPr lang="es-EC" dirty="0" smtClean="0"/>
          </a:p>
        </p:txBody>
      </p:sp>
      <p:sp>
        <p:nvSpPr>
          <p:cNvPr id="164" name="Text Placeholder 163">
            <a:extLst>
              <a:ext uri="{FF2B5EF4-FFF2-40B4-BE49-F238E27FC236}">
                <a16:creationId xmlns:a16="http://schemas.microsoft.com/office/drawing/2014/main" id="{04B1EED1-1DD0-A248-A94F-1A0FBCE88E2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354140" y="3934057"/>
            <a:ext cx="1058764" cy="1046440"/>
          </a:xfrm>
        </p:spPr>
        <p:txBody>
          <a:bodyPr/>
          <a:lstStyle/>
          <a:p>
            <a:pPr algn="ctr"/>
            <a:r>
              <a:rPr lang="es-EC" dirty="0" smtClean="0"/>
              <a:t>Implementar </a:t>
            </a:r>
            <a:r>
              <a:rPr lang="es-EC" dirty="0"/>
              <a:t>las mejoras necesarias para garantizar un lugar de trabajo seguro y saludable con objetivos </a:t>
            </a:r>
            <a:r>
              <a:rPr lang="es-EC" dirty="0" smtClean="0"/>
              <a:t>concretos</a:t>
            </a:r>
            <a:endParaRPr lang="es-EC" dirty="0"/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2AD9D82F-2D7D-024E-8006-FF746FC144D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536457" y="3499322"/>
            <a:ext cx="954791" cy="1184940"/>
          </a:xfrm>
        </p:spPr>
        <p:txBody>
          <a:bodyPr/>
          <a:lstStyle/>
          <a:p>
            <a:pPr algn="ctr"/>
            <a:r>
              <a:rPr lang="es-EC" dirty="0"/>
              <a:t>Dar formación a todas personas que trabajen en nombre de la ELEPCO S.A. sobre los temas de ergonomía, </a:t>
            </a:r>
            <a:r>
              <a:rPr lang="es-EC" dirty="0" smtClean="0"/>
              <a:t>SST</a:t>
            </a:r>
            <a:endParaRPr lang="es-EC" dirty="0"/>
          </a:p>
        </p:txBody>
      </p:sp>
      <p:sp>
        <p:nvSpPr>
          <p:cNvPr id="166" name="Text Placeholder 165">
            <a:extLst>
              <a:ext uri="{FF2B5EF4-FFF2-40B4-BE49-F238E27FC236}">
                <a16:creationId xmlns:a16="http://schemas.microsoft.com/office/drawing/2014/main" id="{D0FA9F01-175E-0B45-8A47-947EFB6815D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592005" y="3866958"/>
            <a:ext cx="1064607" cy="215444"/>
          </a:xfrm>
        </p:spPr>
        <p:txBody>
          <a:bodyPr/>
          <a:lstStyle/>
          <a:p>
            <a:pPr algn="ctr"/>
            <a:r>
              <a:rPr lang="es-EC" dirty="0" smtClean="0"/>
              <a:t>SERCOP</a:t>
            </a:r>
            <a:endParaRPr lang="es-EC" dirty="0"/>
          </a:p>
        </p:txBody>
      </p:sp>
      <p:sp>
        <p:nvSpPr>
          <p:cNvPr id="167" name="Text Placeholder 166">
            <a:extLst>
              <a:ext uri="{FF2B5EF4-FFF2-40B4-BE49-F238E27FC236}">
                <a16:creationId xmlns:a16="http://schemas.microsoft.com/office/drawing/2014/main" id="{865AA67B-583F-424A-BE5A-8514EBC6EA1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462317" y="3455790"/>
            <a:ext cx="1260265" cy="1415772"/>
          </a:xfrm>
        </p:spPr>
        <p:txBody>
          <a:bodyPr/>
          <a:lstStyle/>
          <a:p>
            <a:pPr algn="ctr"/>
            <a:r>
              <a:rPr lang="es-EC" dirty="0"/>
              <a:t>Gobernanza de la organización</a:t>
            </a:r>
          </a:p>
          <a:p>
            <a:pPr algn="ctr"/>
            <a:r>
              <a:rPr lang="es-EC" dirty="0"/>
              <a:t>Prácticas justas de operación </a:t>
            </a:r>
            <a:endParaRPr lang="es-EC" dirty="0" smtClean="0"/>
          </a:p>
          <a:p>
            <a:pPr algn="ctr"/>
            <a:r>
              <a:rPr lang="es-EC" dirty="0"/>
              <a:t>Derechos humanos</a:t>
            </a:r>
          </a:p>
          <a:p>
            <a:pPr algn="ctr"/>
            <a:r>
              <a:rPr lang="es-EC" dirty="0"/>
              <a:t>Prácticas laborales </a:t>
            </a:r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741A8DDF-3A32-EE42-8DA2-5B63EA753A7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722582" y="3814818"/>
            <a:ext cx="1421418" cy="1015663"/>
          </a:xfrm>
        </p:spPr>
        <p:txBody>
          <a:bodyPr/>
          <a:lstStyle/>
          <a:p>
            <a:pPr algn="ctr"/>
            <a:r>
              <a:rPr lang="es-EC" dirty="0" smtClean="0"/>
              <a:t># </a:t>
            </a:r>
            <a:r>
              <a:rPr lang="es-EC" dirty="0"/>
              <a:t>de procesos de contratación mediante catálogo dinámico  inclusivo </a:t>
            </a:r>
            <a:endParaRPr lang="es-EC" dirty="0" smtClean="0"/>
          </a:p>
          <a:p>
            <a:pPr algn="ctr"/>
            <a:r>
              <a:rPr lang="es-EC" dirty="0"/>
              <a:t>% contratistas capacitado</a:t>
            </a:r>
            <a:endParaRPr lang="en-US" dirty="0"/>
          </a:p>
        </p:txBody>
      </p:sp>
      <p:sp>
        <p:nvSpPr>
          <p:cNvPr id="80" name="Text Placeholder 135">
            <a:extLst>
              <a:ext uri="{FF2B5EF4-FFF2-40B4-BE49-F238E27FC236}">
                <a16:creationId xmlns:a16="http://schemas.microsoft.com/office/drawing/2014/main" id="{1682CA3E-8760-FF4A-9D23-81B5B7155F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220223">
            <a:off x="180710" y="1194378"/>
            <a:ext cx="1363662" cy="204787"/>
          </a:xfrm>
        </p:spPr>
        <p:txBody>
          <a:bodyPr/>
          <a:lstStyle/>
          <a:p>
            <a:r>
              <a:rPr lang="en-US" sz="1300" dirty="0" err="1" smtClean="0"/>
              <a:t>Proveedores</a:t>
            </a:r>
            <a:endParaRPr lang="en-US" sz="1300" dirty="0"/>
          </a:p>
        </p:txBody>
      </p:sp>
      <p:grpSp>
        <p:nvGrpSpPr>
          <p:cNvPr id="105" name="Google Shape;797;p41"/>
          <p:cNvGrpSpPr/>
          <p:nvPr/>
        </p:nvGrpSpPr>
        <p:grpSpPr>
          <a:xfrm>
            <a:off x="5000215" y="1075277"/>
            <a:ext cx="613229" cy="616999"/>
            <a:chOff x="1923075" y="3694075"/>
            <a:chExt cx="437200" cy="341600"/>
          </a:xfrm>
        </p:grpSpPr>
        <p:sp>
          <p:nvSpPr>
            <p:cNvPr id="106" name="Google Shape;798;p41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99;p41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00;p41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01;p41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02;p41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03;p41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04;p41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05;p41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06;p41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790;p41"/>
          <p:cNvGrpSpPr/>
          <p:nvPr/>
        </p:nvGrpSpPr>
        <p:grpSpPr>
          <a:xfrm>
            <a:off x="8151672" y="1349515"/>
            <a:ext cx="549156" cy="472829"/>
            <a:chOff x="1244800" y="3717225"/>
            <a:chExt cx="449375" cy="302025"/>
          </a:xfrm>
        </p:grpSpPr>
        <p:sp>
          <p:nvSpPr>
            <p:cNvPr id="173" name="Google Shape;791;p41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92;p41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793;p41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794;p41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95;p41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796;p41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693;p41"/>
          <p:cNvGrpSpPr/>
          <p:nvPr/>
        </p:nvGrpSpPr>
        <p:grpSpPr>
          <a:xfrm>
            <a:off x="610545" y="3016182"/>
            <a:ext cx="307298" cy="307298"/>
            <a:chOff x="2594050" y="1631825"/>
            <a:chExt cx="439625" cy="439625"/>
          </a:xfrm>
        </p:grpSpPr>
        <p:sp>
          <p:nvSpPr>
            <p:cNvPr id="180" name="Google Shape;694;p41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695;p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696;p41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697;p41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698;p41"/>
          <p:cNvSpPr/>
          <p:nvPr/>
        </p:nvSpPr>
        <p:spPr>
          <a:xfrm>
            <a:off x="1647217" y="3375954"/>
            <a:ext cx="280072" cy="280072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4A5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758;p41"/>
          <p:cNvSpPr/>
          <p:nvPr/>
        </p:nvSpPr>
        <p:spPr>
          <a:xfrm>
            <a:off x="2592082" y="3016182"/>
            <a:ext cx="266441" cy="280911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4A5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" name="Google Shape;777;p41"/>
          <p:cNvGrpSpPr/>
          <p:nvPr/>
        </p:nvGrpSpPr>
        <p:grpSpPr>
          <a:xfrm>
            <a:off x="3798068" y="3437433"/>
            <a:ext cx="361785" cy="268993"/>
            <a:chOff x="5247525" y="3007275"/>
            <a:chExt cx="517575" cy="384825"/>
          </a:xfrm>
        </p:grpSpPr>
        <p:sp>
          <p:nvSpPr>
            <p:cNvPr id="187" name="Google Shape;778;p41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79;p41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824;p41"/>
          <p:cNvGrpSpPr/>
          <p:nvPr/>
        </p:nvGrpSpPr>
        <p:grpSpPr>
          <a:xfrm>
            <a:off x="4844412" y="3038943"/>
            <a:ext cx="293685" cy="260919"/>
            <a:chOff x="5292575" y="3681900"/>
            <a:chExt cx="420150" cy="373275"/>
          </a:xfrm>
        </p:grpSpPr>
        <p:sp>
          <p:nvSpPr>
            <p:cNvPr id="190" name="Google Shape;825;p41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826;p41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827;p41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828;p41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829;p41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830;p41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831;p41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719;p41"/>
          <p:cNvGrpSpPr/>
          <p:nvPr/>
        </p:nvGrpSpPr>
        <p:grpSpPr>
          <a:xfrm>
            <a:off x="5784726" y="3437433"/>
            <a:ext cx="319216" cy="302195"/>
            <a:chOff x="6618700" y="1635475"/>
            <a:chExt cx="456675" cy="432325"/>
          </a:xfrm>
        </p:grpSpPr>
        <p:sp>
          <p:nvSpPr>
            <p:cNvPr id="198" name="Google Shape;720;p41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721;p41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722;p41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723;p41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724;p41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699;p41"/>
          <p:cNvGrpSpPr/>
          <p:nvPr/>
        </p:nvGrpSpPr>
        <p:grpSpPr>
          <a:xfrm>
            <a:off x="7171812" y="3038943"/>
            <a:ext cx="249421" cy="353257"/>
            <a:chOff x="3979850" y="1598950"/>
            <a:chExt cx="356825" cy="505375"/>
          </a:xfrm>
        </p:grpSpPr>
        <p:sp>
          <p:nvSpPr>
            <p:cNvPr id="204" name="Google Shape;700;p41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l" t="t" r="r" b="b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01;p41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l" t="t" r="r" b="b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811;p41"/>
          <p:cNvGrpSpPr/>
          <p:nvPr/>
        </p:nvGrpSpPr>
        <p:grpSpPr>
          <a:xfrm>
            <a:off x="8129536" y="3375954"/>
            <a:ext cx="277520" cy="273676"/>
            <a:chOff x="3292425" y="3664250"/>
            <a:chExt cx="397025" cy="391525"/>
          </a:xfrm>
        </p:grpSpPr>
        <p:sp>
          <p:nvSpPr>
            <p:cNvPr id="207" name="Google Shape;812;p41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813;p41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814;p41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Marcador de texto 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5" name="Text Placeholder 160">
            <a:extLst>
              <a:ext uri="{FF2B5EF4-FFF2-40B4-BE49-F238E27FC236}">
                <a16:creationId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678710" y="4846634"/>
            <a:ext cx="2517394" cy="430887"/>
          </a:xfrm>
        </p:spPr>
        <p:txBody>
          <a:bodyPr/>
          <a:lstStyle/>
          <a:p>
            <a:pPr algn="ctr"/>
            <a:r>
              <a:rPr lang="es-EC" sz="600" b="1" dirty="0" smtClean="0"/>
              <a:t>Normado en la Planificaci</a:t>
            </a:r>
            <a:r>
              <a:rPr lang="es-EC" sz="600" b="1" dirty="0" smtClean="0"/>
              <a:t>ón Estratégica </a:t>
            </a:r>
            <a:r>
              <a:rPr lang="es-EC" sz="600" b="1" dirty="0" smtClean="0"/>
              <a:t>– Reglamento Interno ELEPCO S.A. – Código de Ética</a:t>
            </a:r>
            <a:endParaRPr lang="es-EC" sz="600" b="1" dirty="0"/>
          </a:p>
          <a:p>
            <a:endParaRPr lang="en-US" sz="600" b="1" dirty="0"/>
          </a:p>
        </p:txBody>
      </p:sp>
    </p:spTree>
    <p:extLst>
      <p:ext uri="{BB962C8B-B14F-4D97-AF65-F5344CB8AC3E}">
        <p14:creationId xmlns:p14="http://schemas.microsoft.com/office/powerpoint/2010/main" val="6547737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roup 68" title="check mark icon">
            <a:extLst>
              <a:ext uri="{FF2B5EF4-FFF2-40B4-BE49-F238E27FC236}">
                <a16:creationId xmlns:a16="http://schemas.microsoft.com/office/drawing/2014/main" id="{1053195D-E21C-4A4B-9971-69AE39EECBD4}"/>
              </a:ext>
            </a:extLst>
          </p:cNvPr>
          <p:cNvGrpSpPr>
            <a:grpSpLocks/>
          </p:cNvGrpSpPr>
          <p:nvPr/>
        </p:nvGrpSpPr>
        <p:grpSpPr bwMode="auto">
          <a:xfrm rot="243140">
            <a:off x="170163" y="1018418"/>
            <a:ext cx="303610" cy="304800"/>
            <a:chOff x="3761709" y="4826643"/>
            <a:chExt cx="405882" cy="405882"/>
          </a:xfrm>
          <a:solidFill>
            <a:schemeClr val="accent6">
              <a:lumMod val="50000"/>
            </a:schemeClr>
          </a:solidFill>
        </p:grpSpPr>
        <p:sp>
          <p:nvSpPr>
            <p:cNvPr id="255" name="Freeform: Shape 16">
              <a:extLst>
                <a:ext uri="{FF2B5EF4-FFF2-40B4-BE49-F238E27FC236}">
                  <a16:creationId xmlns:a16="http://schemas.microsoft.com/office/drawing/2014/main" id="{420191EC-61A0-D245-BE88-A57D01DD1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709" y="4826643"/>
              <a:ext cx="405882" cy="405882"/>
            </a:xfrm>
            <a:custGeom>
              <a:avLst/>
              <a:gdLst>
                <a:gd name="T0" fmla="*/ 401824 w 405881"/>
                <a:gd name="T1" fmla="*/ 401824 h 405881"/>
                <a:gd name="T2" fmla="*/ 5535 w 405881"/>
                <a:gd name="T3" fmla="*/ 401824 h 405881"/>
                <a:gd name="T4" fmla="*/ 5535 w 405881"/>
                <a:gd name="T5" fmla="*/ 5535 h 405881"/>
                <a:gd name="T6" fmla="*/ 401824 w 405881"/>
                <a:gd name="T7" fmla="*/ 5535 h 405881"/>
                <a:gd name="T8" fmla="*/ 401824 w 405881"/>
                <a:gd name="T9" fmla="*/ 401824 h 405881"/>
                <a:gd name="T10" fmla="*/ 43909 w 405881"/>
                <a:gd name="T11" fmla="*/ 364926 h 405881"/>
                <a:gd name="T12" fmla="*/ 362712 w 405881"/>
                <a:gd name="T13" fmla="*/ 364926 h 405881"/>
                <a:gd name="T14" fmla="*/ 362712 w 405881"/>
                <a:gd name="T15" fmla="*/ 42433 h 405881"/>
                <a:gd name="T16" fmla="*/ 43909 w 405881"/>
                <a:gd name="T17" fmla="*/ 42433 h 405881"/>
                <a:gd name="T18" fmla="*/ 43909 w 405881"/>
                <a:gd name="T19" fmla="*/ 364926 h 4058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5881" h="405881">
                  <a:moveTo>
                    <a:pt x="401823" y="401823"/>
                  </a:moveTo>
                  <a:lnTo>
                    <a:pt x="5535" y="401823"/>
                  </a:lnTo>
                  <a:lnTo>
                    <a:pt x="5535" y="5535"/>
                  </a:lnTo>
                  <a:lnTo>
                    <a:pt x="401823" y="5535"/>
                  </a:lnTo>
                  <a:lnTo>
                    <a:pt x="401823" y="401823"/>
                  </a:lnTo>
                  <a:close/>
                  <a:moveTo>
                    <a:pt x="43909" y="364925"/>
                  </a:moveTo>
                  <a:lnTo>
                    <a:pt x="362711" y="364925"/>
                  </a:lnTo>
                  <a:lnTo>
                    <a:pt x="362711" y="42433"/>
                  </a:lnTo>
                  <a:lnTo>
                    <a:pt x="43909" y="42433"/>
                  </a:lnTo>
                  <a:lnTo>
                    <a:pt x="43909" y="3649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  <p:sp>
          <p:nvSpPr>
            <p:cNvPr id="256" name="Freeform: Shape 17">
              <a:extLst>
                <a:ext uri="{FF2B5EF4-FFF2-40B4-BE49-F238E27FC236}">
                  <a16:creationId xmlns:a16="http://schemas.microsoft.com/office/drawing/2014/main" id="{27152FDE-622B-8A4A-8DA0-349F72685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292" y="4919627"/>
              <a:ext cx="258288" cy="221390"/>
            </a:xfrm>
            <a:custGeom>
              <a:avLst/>
              <a:gdLst>
                <a:gd name="T0" fmla="*/ 75642 w 258288"/>
                <a:gd name="T1" fmla="*/ 215855 h 221390"/>
                <a:gd name="T2" fmla="*/ 5535 w 258288"/>
                <a:gd name="T3" fmla="*/ 145748 h 221390"/>
                <a:gd name="T4" fmla="*/ 33577 w 258288"/>
                <a:gd name="T5" fmla="*/ 117706 h 221390"/>
                <a:gd name="T6" fmla="*/ 75642 w 258288"/>
                <a:gd name="T7" fmla="*/ 159770 h 221390"/>
                <a:gd name="T8" fmla="*/ 229877 w 258288"/>
                <a:gd name="T9" fmla="*/ 5535 h 221390"/>
                <a:gd name="T10" fmla="*/ 257919 w 258288"/>
                <a:gd name="T11" fmla="*/ 33577 h 2213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8288" h="221390">
                  <a:moveTo>
                    <a:pt x="75642" y="215855"/>
                  </a:moveTo>
                  <a:lnTo>
                    <a:pt x="5535" y="145748"/>
                  </a:lnTo>
                  <a:lnTo>
                    <a:pt x="33577" y="117706"/>
                  </a:lnTo>
                  <a:lnTo>
                    <a:pt x="75642" y="159770"/>
                  </a:lnTo>
                  <a:lnTo>
                    <a:pt x="229877" y="5535"/>
                  </a:lnTo>
                  <a:lnTo>
                    <a:pt x="257919" y="33577"/>
                  </a:lnTo>
                  <a:lnTo>
                    <a:pt x="75642" y="2158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</p:grpSp>
      <p:grpSp>
        <p:nvGrpSpPr>
          <p:cNvPr id="243" name="Group 66" title="question mark icon">
            <a:extLst>
              <a:ext uri="{FF2B5EF4-FFF2-40B4-BE49-F238E27FC236}">
                <a16:creationId xmlns:a16="http://schemas.microsoft.com/office/drawing/2014/main" id="{A754CD79-799D-3F4F-9906-87334608F064}"/>
              </a:ext>
            </a:extLst>
          </p:cNvPr>
          <p:cNvGrpSpPr>
            <a:grpSpLocks/>
          </p:cNvGrpSpPr>
          <p:nvPr/>
        </p:nvGrpSpPr>
        <p:grpSpPr bwMode="auto">
          <a:xfrm>
            <a:off x="1676491" y="961910"/>
            <a:ext cx="298847" cy="298847"/>
            <a:chOff x="3257449" y="3657476"/>
            <a:chExt cx="398502" cy="398502"/>
          </a:xfrm>
          <a:solidFill>
            <a:schemeClr val="accent5">
              <a:lumMod val="50000"/>
            </a:schemeClr>
          </a:solidFill>
        </p:grpSpPr>
        <p:sp>
          <p:nvSpPr>
            <p:cNvPr id="244" name="Freeform: Shape 5">
              <a:extLst>
                <a:ext uri="{FF2B5EF4-FFF2-40B4-BE49-F238E27FC236}">
                  <a16:creationId xmlns:a16="http://schemas.microsoft.com/office/drawing/2014/main" id="{FE23F383-C62D-624C-AC6B-61525C23E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800" y="3723383"/>
              <a:ext cx="169732" cy="191871"/>
            </a:xfrm>
            <a:custGeom>
              <a:avLst/>
              <a:gdLst>
                <a:gd name="T0" fmla="*/ 60882 w 169732"/>
                <a:gd name="T1" fmla="*/ 190026 h 191871"/>
                <a:gd name="T2" fmla="*/ 66786 w 169732"/>
                <a:gd name="T3" fmla="*/ 150176 h 191871"/>
                <a:gd name="T4" fmla="*/ 88925 w 169732"/>
                <a:gd name="T5" fmla="*/ 120658 h 191871"/>
                <a:gd name="T6" fmla="*/ 110326 w 169732"/>
                <a:gd name="T7" fmla="*/ 97043 h 191871"/>
                <a:gd name="T8" fmla="*/ 115492 w 169732"/>
                <a:gd name="T9" fmla="*/ 77855 h 191871"/>
                <a:gd name="T10" fmla="*/ 87449 w 169732"/>
                <a:gd name="T11" fmla="*/ 47599 h 191871"/>
                <a:gd name="T12" fmla="*/ 66048 w 169732"/>
                <a:gd name="T13" fmla="*/ 55716 h 191871"/>
                <a:gd name="T14" fmla="*/ 57930 w 169732"/>
                <a:gd name="T15" fmla="*/ 77855 h 191871"/>
                <a:gd name="T16" fmla="*/ 5535 w 169732"/>
                <a:gd name="T17" fmla="*/ 77855 h 191871"/>
                <a:gd name="T18" fmla="*/ 27674 w 169732"/>
                <a:gd name="T19" fmla="*/ 24722 h 191871"/>
                <a:gd name="T20" fmla="*/ 87449 w 169732"/>
                <a:gd name="T21" fmla="*/ 5535 h 191871"/>
                <a:gd name="T22" fmla="*/ 146486 w 169732"/>
                <a:gd name="T23" fmla="*/ 23984 h 191871"/>
                <a:gd name="T24" fmla="*/ 167887 w 169732"/>
                <a:gd name="T25" fmla="*/ 75642 h 191871"/>
                <a:gd name="T26" fmla="*/ 161246 w 169732"/>
                <a:gd name="T27" fmla="*/ 104422 h 191871"/>
                <a:gd name="T28" fmla="*/ 137631 w 169732"/>
                <a:gd name="T29" fmla="*/ 134679 h 191871"/>
                <a:gd name="T30" fmla="*/ 122871 w 169732"/>
                <a:gd name="T31" fmla="*/ 148700 h 191871"/>
                <a:gd name="T32" fmla="*/ 107374 w 169732"/>
                <a:gd name="T33" fmla="*/ 178957 h 191871"/>
                <a:gd name="T34" fmla="*/ 106636 w 169732"/>
                <a:gd name="T35" fmla="*/ 190026 h 191871"/>
                <a:gd name="T36" fmla="*/ 60882 w 169732"/>
                <a:gd name="T37" fmla="*/ 190026 h 1918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9732" h="191871">
                  <a:moveTo>
                    <a:pt x="60882" y="190026"/>
                  </a:moveTo>
                  <a:cubicBezTo>
                    <a:pt x="60882" y="173053"/>
                    <a:pt x="63096" y="159770"/>
                    <a:pt x="66786" y="150176"/>
                  </a:cubicBezTo>
                  <a:cubicBezTo>
                    <a:pt x="71214" y="140583"/>
                    <a:pt x="78593" y="130251"/>
                    <a:pt x="88925" y="120658"/>
                  </a:cubicBezTo>
                  <a:cubicBezTo>
                    <a:pt x="99994" y="111064"/>
                    <a:pt x="107374" y="102946"/>
                    <a:pt x="110326" y="97043"/>
                  </a:cubicBezTo>
                  <a:cubicBezTo>
                    <a:pt x="114016" y="91139"/>
                    <a:pt x="115492" y="84497"/>
                    <a:pt x="115492" y="77855"/>
                  </a:cubicBezTo>
                  <a:cubicBezTo>
                    <a:pt x="115492" y="57930"/>
                    <a:pt x="105898" y="47599"/>
                    <a:pt x="87449" y="47599"/>
                  </a:cubicBezTo>
                  <a:cubicBezTo>
                    <a:pt x="78593" y="47599"/>
                    <a:pt x="71214" y="50551"/>
                    <a:pt x="66048" y="55716"/>
                  </a:cubicBezTo>
                  <a:cubicBezTo>
                    <a:pt x="60882" y="60882"/>
                    <a:pt x="57930" y="68262"/>
                    <a:pt x="57930" y="77855"/>
                  </a:cubicBezTo>
                  <a:lnTo>
                    <a:pt x="5535" y="77855"/>
                  </a:lnTo>
                  <a:cubicBezTo>
                    <a:pt x="5535" y="54978"/>
                    <a:pt x="12914" y="37267"/>
                    <a:pt x="27674" y="24722"/>
                  </a:cubicBezTo>
                  <a:cubicBezTo>
                    <a:pt x="42433" y="12176"/>
                    <a:pt x="62358" y="5535"/>
                    <a:pt x="87449" y="5535"/>
                  </a:cubicBezTo>
                  <a:cubicBezTo>
                    <a:pt x="113278" y="5535"/>
                    <a:pt x="132465" y="11438"/>
                    <a:pt x="146486" y="23984"/>
                  </a:cubicBezTo>
                  <a:cubicBezTo>
                    <a:pt x="160508" y="36529"/>
                    <a:pt x="167887" y="53503"/>
                    <a:pt x="167887" y="75642"/>
                  </a:cubicBezTo>
                  <a:cubicBezTo>
                    <a:pt x="167887" y="85973"/>
                    <a:pt x="165673" y="95567"/>
                    <a:pt x="161246" y="104422"/>
                  </a:cubicBezTo>
                  <a:cubicBezTo>
                    <a:pt x="156818" y="113278"/>
                    <a:pt x="148700" y="123609"/>
                    <a:pt x="137631" y="134679"/>
                  </a:cubicBezTo>
                  <a:lnTo>
                    <a:pt x="122871" y="148700"/>
                  </a:lnTo>
                  <a:cubicBezTo>
                    <a:pt x="114016" y="157556"/>
                    <a:pt x="108112" y="167887"/>
                    <a:pt x="107374" y="178957"/>
                  </a:cubicBezTo>
                  <a:lnTo>
                    <a:pt x="106636" y="190026"/>
                  </a:lnTo>
                  <a:lnTo>
                    <a:pt x="60882" y="1900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  <p:sp>
          <p:nvSpPr>
            <p:cNvPr id="245" name="Freeform: Shape 6">
              <a:extLst>
                <a:ext uri="{FF2B5EF4-FFF2-40B4-BE49-F238E27FC236}">
                  <a16:creationId xmlns:a16="http://schemas.microsoft.com/office/drawing/2014/main" id="{8E4D95AD-7A58-3745-B3EA-6F3587F70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148" y="3938869"/>
              <a:ext cx="51658" cy="51658"/>
            </a:xfrm>
            <a:custGeom>
              <a:avLst/>
              <a:gdLst>
                <a:gd name="T0" fmla="*/ 5535 w 51657"/>
                <a:gd name="T1" fmla="*/ 5535 h 51657"/>
                <a:gd name="T2" fmla="*/ 51290 w 51657"/>
                <a:gd name="T3" fmla="*/ 5535 h 51657"/>
                <a:gd name="T4" fmla="*/ 51290 w 51657"/>
                <a:gd name="T5" fmla="*/ 51290 h 51657"/>
                <a:gd name="T6" fmla="*/ 5535 w 51657"/>
                <a:gd name="T7" fmla="*/ 51290 h 516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657" h="51657">
                  <a:moveTo>
                    <a:pt x="5535" y="5535"/>
                  </a:moveTo>
                  <a:lnTo>
                    <a:pt x="51289" y="5535"/>
                  </a:lnTo>
                  <a:lnTo>
                    <a:pt x="51289" y="51289"/>
                  </a:lnTo>
                  <a:lnTo>
                    <a:pt x="5535" y="51289"/>
                  </a:lnTo>
                  <a:lnTo>
                    <a:pt x="5535" y="55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  <p:sp>
          <p:nvSpPr>
            <p:cNvPr id="250" name="Freeform: Shape 7">
              <a:extLst>
                <a:ext uri="{FF2B5EF4-FFF2-40B4-BE49-F238E27FC236}">
                  <a16:creationId xmlns:a16="http://schemas.microsoft.com/office/drawing/2014/main" id="{287397AC-88BF-3B48-A028-223479761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449" y="3657476"/>
              <a:ext cx="398502" cy="398502"/>
            </a:xfrm>
            <a:custGeom>
              <a:avLst/>
              <a:gdLst>
                <a:gd name="T0" fmla="*/ 400575 w 398502"/>
                <a:gd name="T1" fmla="*/ 400575 h 398502"/>
                <a:gd name="T2" fmla="*/ 4287 w 398502"/>
                <a:gd name="T3" fmla="*/ 400575 h 398502"/>
                <a:gd name="T4" fmla="*/ 4287 w 398502"/>
                <a:gd name="T5" fmla="*/ 4287 h 398502"/>
                <a:gd name="T6" fmla="*/ 400575 w 398502"/>
                <a:gd name="T7" fmla="*/ 4287 h 398502"/>
                <a:gd name="T8" fmla="*/ 400575 w 398502"/>
                <a:gd name="T9" fmla="*/ 400575 h 398502"/>
                <a:gd name="T10" fmla="*/ 43399 w 398502"/>
                <a:gd name="T11" fmla="*/ 363677 h 398502"/>
                <a:gd name="T12" fmla="*/ 362201 w 398502"/>
                <a:gd name="T13" fmla="*/ 363677 h 398502"/>
                <a:gd name="T14" fmla="*/ 362201 w 398502"/>
                <a:gd name="T15" fmla="*/ 41185 h 398502"/>
                <a:gd name="T16" fmla="*/ 43399 w 398502"/>
                <a:gd name="T17" fmla="*/ 41185 h 398502"/>
                <a:gd name="T18" fmla="*/ 43399 w 398502"/>
                <a:gd name="T19" fmla="*/ 363677 h 3985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8502" h="398502">
                  <a:moveTo>
                    <a:pt x="400575" y="400575"/>
                  </a:moveTo>
                  <a:lnTo>
                    <a:pt x="4287" y="400575"/>
                  </a:lnTo>
                  <a:lnTo>
                    <a:pt x="4287" y="4287"/>
                  </a:lnTo>
                  <a:lnTo>
                    <a:pt x="400575" y="4287"/>
                  </a:lnTo>
                  <a:lnTo>
                    <a:pt x="400575" y="400575"/>
                  </a:lnTo>
                  <a:close/>
                  <a:moveTo>
                    <a:pt x="43399" y="363677"/>
                  </a:moveTo>
                  <a:lnTo>
                    <a:pt x="362201" y="363677"/>
                  </a:lnTo>
                  <a:lnTo>
                    <a:pt x="362201" y="41185"/>
                  </a:lnTo>
                  <a:lnTo>
                    <a:pt x="43399" y="41185"/>
                  </a:lnTo>
                  <a:lnTo>
                    <a:pt x="43399" y="363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737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</p:grpSp>
      <p:sp>
        <p:nvSpPr>
          <p:cNvPr id="134" name="Text Placeholder 133">
            <a:extLst>
              <a:ext uri="{FF2B5EF4-FFF2-40B4-BE49-F238E27FC236}">
                <a16:creationId xmlns:a16="http://schemas.microsoft.com/office/drawing/2014/main" id="{C4659891-8692-BF44-A7A0-84CF168CFE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9281" y="758268"/>
            <a:ext cx="1022747" cy="153590"/>
          </a:xfrm>
        </p:spPr>
        <p:txBody>
          <a:bodyPr/>
          <a:lstStyle/>
          <a:p>
            <a:r>
              <a:rPr lang="es-EC" dirty="0"/>
              <a:t>Definir y mantener una Política de Gestión Ambiental</a:t>
            </a:r>
            <a:endParaRPr lang="en-US" sz="900" dirty="0"/>
          </a:p>
        </p:txBody>
      </p:sp>
      <p:sp>
        <p:nvSpPr>
          <p:cNvPr id="268" name="Freeform: Shape 27" title="envelope icon">
            <a:extLst>
              <a:ext uri="{FF2B5EF4-FFF2-40B4-BE49-F238E27FC236}">
                <a16:creationId xmlns:a16="http://schemas.microsoft.com/office/drawing/2014/main" id="{57A3A7A8-34FC-144F-8C96-8DDA5F3D1A79}"/>
              </a:ext>
            </a:extLst>
          </p:cNvPr>
          <p:cNvSpPr>
            <a:spLocks/>
          </p:cNvSpPr>
          <p:nvPr/>
        </p:nvSpPr>
        <p:spPr bwMode="auto">
          <a:xfrm rot="296950">
            <a:off x="3167504" y="1088696"/>
            <a:ext cx="321161" cy="234003"/>
          </a:xfrm>
          <a:custGeom>
            <a:avLst/>
            <a:gdLst>
              <a:gd name="T0" fmla="*/ 4287 w 538715"/>
              <a:gd name="T1" fmla="*/ 391719 h 391122"/>
              <a:gd name="T2" fmla="*/ 4287 w 538715"/>
              <a:gd name="T3" fmla="*/ 4287 h 391122"/>
              <a:gd name="T4" fmla="*/ 540052 w 538715"/>
              <a:gd name="T5" fmla="*/ 4287 h 391122"/>
              <a:gd name="T6" fmla="*/ 540052 w 538715"/>
              <a:gd name="T7" fmla="*/ 391719 h 391122"/>
              <a:gd name="T8" fmla="*/ 4287 w 538715"/>
              <a:gd name="T9" fmla="*/ 391719 h 391122"/>
              <a:gd name="T10" fmla="*/ 482490 w 538715"/>
              <a:gd name="T11" fmla="*/ 357773 h 391122"/>
              <a:gd name="T12" fmla="*/ 353346 w 538715"/>
              <a:gd name="T13" fmla="*/ 232319 h 391122"/>
              <a:gd name="T14" fmla="*/ 377699 w 538715"/>
              <a:gd name="T15" fmla="*/ 208704 h 391122"/>
              <a:gd name="T16" fmla="*/ 506843 w 538715"/>
              <a:gd name="T17" fmla="*/ 334158 h 391122"/>
              <a:gd name="T18" fmla="*/ 506843 w 538715"/>
              <a:gd name="T19" fmla="*/ 53731 h 391122"/>
              <a:gd name="T20" fmla="*/ 283239 w 538715"/>
              <a:gd name="T21" fmla="*/ 224939 h 391122"/>
              <a:gd name="T22" fmla="*/ 272908 w 538715"/>
              <a:gd name="T23" fmla="*/ 228629 h 391122"/>
              <a:gd name="T24" fmla="*/ 262575 w 538715"/>
              <a:gd name="T25" fmla="*/ 224939 h 391122"/>
              <a:gd name="T26" fmla="*/ 38233 w 538715"/>
              <a:gd name="T27" fmla="*/ 54468 h 391122"/>
              <a:gd name="T28" fmla="*/ 38233 w 538715"/>
              <a:gd name="T29" fmla="*/ 334896 h 391122"/>
              <a:gd name="T30" fmla="*/ 167377 w 538715"/>
              <a:gd name="T31" fmla="*/ 209441 h 391122"/>
              <a:gd name="T32" fmla="*/ 191730 w 538715"/>
              <a:gd name="T33" fmla="*/ 233056 h 391122"/>
              <a:gd name="T34" fmla="*/ 62586 w 538715"/>
              <a:gd name="T35" fmla="*/ 358511 h 391122"/>
              <a:gd name="T36" fmla="*/ 482490 w 538715"/>
              <a:gd name="T37" fmla="*/ 357773 h 391122"/>
              <a:gd name="T38" fmla="*/ 482490 w 538715"/>
              <a:gd name="T39" fmla="*/ 357773 h 391122"/>
              <a:gd name="T40" fmla="*/ 272170 w 538715"/>
              <a:gd name="T41" fmla="*/ 190992 h 391122"/>
              <a:gd name="T42" fmla="*/ 473635 w 538715"/>
              <a:gd name="T43" fmla="*/ 36758 h 391122"/>
              <a:gd name="T44" fmla="*/ 69966 w 538715"/>
              <a:gd name="T45" fmla="*/ 36758 h 391122"/>
              <a:gd name="T46" fmla="*/ 272170 w 538715"/>
              <a:gd name="T47" fmla="*/ 190992 h 39112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38715" h="391122">
                <a:moveTo>
                  <a:pt x="4287" y="391719"/>
                </a:moveTo>
                <a:lnTo>
                  <a:pt x="4287" y="4287"/>
                </a:lnTo>
                <a:lnTo>
                  <a:pt x="540051" y="4287"/>
                </a:lnTo>
                <a:lnTo>
                  <a:pt x="540051" y="391719"/>
                </a:lnTo>
                <a:lnTo>
                  <a:pt x="4287" y="391719"/>
                </a:lnTo>
                <a:close/>
                <a:moveTo>
                  <a:pt x="482489" y="357773"/>
                </a:moveTo>
                <a:lnTo>
                  <a:pt x="353345" y="232319"/>
                </a:lnTo>
                <a:lnTo>
                  <a:pt x="377698" y="208704"/>
                </a:lnTo>
                <a:lnTo>
                  <a:pt x="506842" y="334158"/>
                </a:lnTo>
                <a:lnTo>
                  <a:pt x="506842" y="53731"/>
                </a:lnTo>
                <a:lnTo>
                  <a:pt x="283238" y="224939"/>
                </a:lnTo>
                <a:cubicBezTo>
                  <a:pt x="280286" y="227153"/>
                  <a:pt x="276597" y="228629"/>
                  <a:pt x="272907" y="228629"/>
                </a:cubicBezTo>
                <a:cubicBezTo>
                  <a:pt x="269217" y="228629"/>
                  <a:pt x="265527" y="227153"/>
                  <a:pt x="262575" y="224939"/>
                </a:cubicBezTo>
                <a:lnTo>
                  <a:pt x="38233" y="54468"/>
                </a:lnTo>
                <a:lnTo>
                  <a:pt x="38233" y="334896"/>
                </a:lnTo>
                <a:lnTo>
                  <a:pt x="167377" y="209441"/>
                </a:lnTo>
                <a:lnTo>
                  <a:pt x="191730" y="233056"/>
                </a:lnTo>
                <a:lnTo>
                  <a:pt x="62586" y="358511"/>
                </a:lnTo>
                <a:lnTo>
                  <a:pt x="482489" y="357773"/>
                </a:lnTo>
                <a:close/>
                <a:moveTo>
                  <a:pt x="272169" y="190992"/>
                </a:moveTo>
                <a:lnTo>
                  <a:pt x="473634" y="36758"/>
                </a:lnTo>
                <a:lnTo>
                  <a:pt x="69966" y="36758"/>
                </a:lnTo>
                <a:lnTo>
                  <a:pt x="272169" y="19099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en-US" sz="1050" dirty="0"/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91BF6752-A147-BC47-BC4B-C7587B742C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198017">
            <a:off x="3431806" y="1128902"/>
            <a:ext cx="1022747" cy="153590"/>
          </a:xfrm>
        </p:spPr>
        <p:txBody>
          <a:bodyPr/>
          <a:lstStyle/>
          <a:p>
            <a:r>
              <a:rPr lang="es-EC" dirty="0"/>
              <a:t>Identificación de actividades e impactos ambientales</a:t>
            </a:r>
            <a:endParaRPr lang="en-US" dirty="0"/>
          </a:p>
        </p:txBody>
      </p:sp>
      <p:sp>
        <p:nvSpPr>
          <p:cNvPr id="242" name="Freeform: Shape 4" title="magnifying glass icon">
            <a:extLst>
              <a:ext uri="{FF2B5EF4-FFF2-40B4-BE49-F238E27FC236}">
                <a16:creationId xmlns:a16="http://schemas.microsoft.com/office/drawing/2014/main" id="{5D166978-3718-5147-B939-C93DE7EAB5CD}"/>
              </a:ext>
            </a:extLst>
          </p:cNvPr>
          <p:cNvSpPr>
            <a:spLocks/>
          </p:cNvSpPr>
          <p:nvPr/>
        </p:nvSpPr>
        <p:spPr bwMode="auto">
          <a:xfrm>
            <a:off x="4702107" y="915697"/>
            <a:ext cx="292894" cy="298847"/>
          </a:xfrm>
          <a:custGeom>
            <a:avLst/>
            <a:gdLst>
              <a:gd name="T0" fmla="*/ 388767 w 391122"/>
              <a:gd name="T1" fmla="*/ 372532 h 398502"/>
              <a:gd name="T2" fmla="*/ 286928 w 391122"/>
              <a:gd name="T3" fmla="*/ 259623 h 398502"/>
              <a:gd name="T4" fmla="*/ 320136 w 391122"/>
              <a:gd name="T5" fmla="*/ 162212 h 398502"/>
              <a:gd name="T6" fmla="*/ 162211 w 391122"/>
              <a:gd name="T7" fmla="*/ 4287 h 398502"/>
              <a:gd name="T8" fmla="*/ 4287 w 391122"/>
              <a:gd name="T9" fmla="*/ 162212 h 398502"/>
              <a:gd name="T10" fmla="*/ 162211 w 391122"/>
              <a:gd name="T11" fmla="*/ 320136 h 398502"/>
              <a:gd name="T12" fmla="*/ 262575 w 391122"/>
              <a:gd name="T13" fmla="*/ 283976 h 398502"/>
              <a:gd name="T14" fmla="*/ 362938 w 391122"/>
              <a:gd name="T15" fmla="*/ 395409 h 398502"/>
              <a:gd name="T16" fmla="*/ 388767 w 391122"/>
              <a:gd name="T17" fmla="*/ 372532 h 398502"/>
              <a:gd name="T18" fmla="*/ 162211 w 391122"/>
              <a:gd name="T19" fmla="*/ 286190 h 398502"/>
              <a:gd name="T20" fmla="*/ 38971 w 391122"/>
              <a:gd name="T21" fmla="*/ 162950 h 398502"/>
              <a:gd name="T22" fmla="*/ 162211 w 391122"/>
              <a:gd name="T23" fmla="*/ 39709 h 398502"/>
              <a:gd name="T24" fmla="*/ 285452 w 391122"/>
              <a:gd name="T25" fmla="*/ 162950 h 398502"/>
              <a:gd name="T26" fmla="*/ 162211 w 391122"/>
              <a:gd name="T27" fmla="*/ 286190 h 3985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1122" h="398502">
                <a:moveTo>
                  <a:pt x="388767" y="372532"/>
                </a:moveTo>
                <a:lnTo>
                  <a:pt x="286928" y="259623"/>
                </a:lnTo>
                <a:cubicBezTo>
                  <a:pt x="307591" y="233056"/>
                  <a:pt x="320136" y="199110"/>
                  <a:pt x="320136" y="162212"/>
                </a:cubicBezTo>
                <a:cubicBezTo>
                  <a:pt x="320136" y="75132"/>
                  <a:pt x="249291" y="4287"/>
                  <a:pt x="162211" y="4287"/>
                </a:cubicBezTo>
                <a:cubicBezTo>
                  <a:pt x="75131" y="4287"/>
                  <a:pt x="4287" y="75132"/>
                  <a:pt x="4287" y="162212"/>
                </a:cubicBezTo>
                <a:cubicBezTo>
                  <a:pt x="4287" y="249292"/>
                  <a:pt x="75131" y="320136"/>
                  <a:pt x="162211" y="320136"/>
                </a:cubicBezTo>
                <a:cubicBezTo>
                  <a:pt x="200586" y="320136"/>
                  <a:pt x="235270" y="306853"/>
                  <a:pt x="262575" y="283976"/>
                </a:cubicBezTo>
                <a:lnTo>
                  <a:pt x="362938" y="395409"/>
                </a:lnTo>
                <a:lnTo>
                  <a:pt x="388767" y="372532"/>
                </a:lnTo>
                <a:close/>
                <a:moveTo>
                  <a:pt x="162211" y="286190"/>
                </a:moveTo>
                <a:cubicBezTo>
                  <a:pt x="94318" y="286190"/>
                  <a:pt x="38971" y="230843"/>
                  <a:pt x="38971" y="162950"/>
                </a:cubicBezTo>
                <a:cubicBezTo>
                  <a:pt x="38971" y="95057"/>
                  <a:pt x="94318" y="39709"/>
                  <a:pt x="162211" y="39709"/>
                </a:cubicBezTo>
                <a:cubicBezTo>
                  <a:pt x="230104" y="39709"/>
                  <a:pt x="285452" y="95057"/>
                  <a:pt x="285452" y="162950"/>
                </a:cubicBezTo>
                <a:cubicBezTo>
                  <a:pt x="285452" y="230843"/>
                  <a:pt x="230104" y="286190"/>
                  <a:pt x="162211" y="28619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en-US" sz="1050" dirty="0"/>
          </a:p>
        </p:txBody>
      </p:sp>
      <p:sp>
        <p:nvSpPr>
          <p:cNvPr id="266" name="Freeform: Shape 22" title="star icon">
            <a:extLst>
              <a:ext uri="{FF2B5EF4-FFF2-40B4-BE49-F238E27FC236}">
                <a16:creationId xmlns:a16="http://schemas.microsoft.com/office/drawing/2014/main" id="{6417F596-7130-A94D-8DD6-0320AC9FD9D7}"/>
              </a:ext>
            </a:extLst>
          </p:cNvPr>
          <p:cNvSpPr>
            <a:spLocks/>
          </p:cNvSpPr>
          <p:nvPr/>
        </p:nvSpPr>
        <p:spPr bwMode="auto">
          <a:xfrm>
            <a:off x="6155120" y="967408"/>
            <a:ext cx="465534" cy="442913"/>
          </a:xfrm>
          <a:custGeom>
            <a:avLst/>
            <a:gdLst>
              <a:gd name="T0" fmla="*/ 614357 w 619892"/>
              <a:gd name="T1" fmla="*/ 226925 h 590373"/>
              <a:gd name="T2" fmla="*/ 381898 w 619892"/>
              <a:gd name="T3" fmla="*/ 226925 h 590373"/>
              <a:gd name="T4" fmla="*/ 311053 w 619892"/>
              <a:gd name="T5" fmla="*/ 5535 h 590373"/>
              <a:gd name="T6" fmla="*/ 237994 w 619892"/>
              <a:gd name="T7" fmla="*/ 226187 h 590373"/>
              <a:gd name="T8" fmla="*/ 5535 w 619892"/>
              <a:gd name="T9" fmla="*/ 225449 h 590373"/>
              <a:gd name="T10" fmla="*/ 7749 w 619892"/>
              <a:gd name="T11" fmla="*/ 226925 h 590373"/>
              <a:gd name="T12" fmla="*/ 5535 w 619892"/>
              <a:gd name="T13" fmla="*/ 226925 h 590373"/>
              <a:gd name="T14" fmla="*/ 193716 w 619892"/>
              <a:gd name="T15" fmla="*/ 363449 h 590373"/>
              <a:gd name="T16" fmla="*/ 122134 w 619892"/>
              <a:gd name="T17" fmla="*/ 584839 h 590373"/>
              <a:gd name="T18" fmla="*/ 310315 w 619892"/>
              <a:gd name="T19" fmla="*/ 448315 h 590373"/>
              <a:gd name="T20" fmla="*/ 497020 w 619892"/>
              <a:gd name="T21" fmla="*/ 585576 h 590373"/>
              <a:gd name="T22" fmla="*/ 426176 w 619892"/>
              <a:gd name="T23" fmla="*/ 364186 h 590373"/>
              <a:gd name="T24" fmla="*/ 614357 w 619892"/>
              <a:gd name="T25" fmla="*/ 226925 h 590373"/>
              <a:gd name="T26" fmla="*/ 433555 w 619892"/>
              <a:gd name="T27" fmla="*/ 498496 h 590373"/>
              <a:gd name="T28" fmla="*/ 309577 w 619892"/>
              <a:gd name="T29" fmla="*/ 407727 h 590373"/>
              <a:gd name="T30" fmla="*/ 184861 w 619892"/>
              <a:gd name="T31" fmla="*/ 498496 h 590373"/>
              <a:gd name="T32" fmla="*/ 232829 w 619892"/>
              <a:gd name="T33" fmla="*/ 351641 h 590373"/>
              <a:gd name="T34" fmla="*/ 108112 w 619892"/>
              <a:gd name="T35" fmla="*/ 260871 h 590373"/>
              <a:gd name="T36" fmla="*/ 109588 w 619892"/>
              <a:gd name="T37" fmla="*/ 260871 h 590373"/>
              <a:gd name="T38" fmla="*/ 107375 w 619892"/>
              <a:gd name="T39" fmla="*/ 259395 h 590373"/>
              <a:gd name="T40" fmla="*/ 261609 w 619892"/>
              <a:gd name="T41" fmla="*/ 260133 h 590373"/>
              <a:gd name="T42" fmla="*/ 310315 w 619892"/>
              <a:gd name="T43" fmla="*/ 113278 h 590373"/>
              <a:gd name="T44" fmla="*/ 357545 w 619892"/>
              <a:gd name="T45" fmla="*/ 260871 h 590373"/>
              <a:gd name="T46" fmla="*/ 512518 w 619892"/>
              <a:gd name="T47" fmla="*/ 260871 h 590373"/>
              <a:gd name="T48" fmla="*/ 387063 w 619892"/>
              <a:gd name="T49" fmla="*/ 352379 h 590373"/>
              <a:gd name="T50" fmla="*/ 433555 w 619892"/>
              <a:gd name="T51" fmla="*/ 498496 h 59037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19892" h="590373">
                <a:moveTo>
                  <a:pt x="614357" y="226925"/>
                </a:moveTo>
                <a:lnTo>
                  <a:pt x="381898" y="226925"/>
                </a:lnTo>
                <a:lnTo>
                  <a:pt x="311053" y="5535"/>
                </a:lnTo>
                <a:lnTo>
                  <a:pt x="237994" y="226187"/>
                </a:lnTo>
                <a:lnTo>
                  <a:pt x="5535" y="225449"/>
                </a:lnTo>
                <a:lnTo>
                  <a:pt x="7749" y="226925"/>
                </a:lnTo>
                <a:lnTo>
                  <a:pt x="5535" y="226925"/>
                </a:lnTo>
                <a:lnTo>
                  <a:pt x="193716" y="363449"/>
                </a:lnTo>
                <a:lnTo>
                  <a:pt x="122134" y="584839"/>
                </a:lnTo>
                <a:lnTo>
                  <a:pt x="310315" y="448315"/>
                </a:lnTo>
                <a:lnTo>
                  <a:pt x="497020" y="585576"/>
                </a:lnTo>
                <a:lnTo>
                  <a:pt x="426176" y="364186"/>
                </a:lnTo>
                <a:lnTo>
                  <a:pt x="614357" y="226925"/>
                </a:lnTo>
                <a:close/>
                <a:moveTo>
                  <a:pt x="433555" y="498496"/>
                </a:moveTo>
                <a:lnTo>
                  <a:pt x="309577" y="407727"/>
                </a:lnTo>
                <a:lnTo>
                  <a:pt x="184861" y="498496"/>
                </a:lnTo>
                <a:lnTo>
                  <a:pt x="232829" y="351641"/>
                </a:lnTo>
                <a:lnTo>
                  <a:pt x="108112" y="260871"/>
                </a:lnTo>
                <a:lnTo>
                  <a:pt x="109588" y="260871"/>
                </a:lnTo>
                <a:lnTo>
                  <a:pt x="107375" y="259395"/>
                </a:lnTo>
                <a:lnTo>
                  <a:pt x="261609" y="260133"/>
                </a:lnTo>
                <a:lnTo>
                  <a:pt x="310315" y="113278"/>
                </a:lnTo>
                <a:lnTo>
                  <a:pt x="357545" y="260871"/>
                </a:lnTo>
                <a:lnTo>
                  <a:pt x="512518" y="260871"/>
                </a:lnTo>
                <a:lnTo>
                  <a:pt x="387063" y="352379"/>
                </a:lnTo>
                <a:lnTo>
                  <a:pt x="433555" y="498496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en-US" sz="1050" dirty="0"/>
          </a:p>
        </p:txBody>
      </p:sp>
      <p:sp>
        <p:nvSpPr>
          <p:cNvPr id="142" name="Text Placeholder 141">
            <a:extLst>
              <a:ext uri="{FF2B5EF4-FFF2-40B4-BE49-F238E27FC236}">
                <a16:creationId xmlns:a16="http://schemas.microsoft.com/office/drawing/2014/main" id="{FD356AE3-933E-FD4B-9AB7-9AC8A32AE2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 rot="21268253">
            <a:off x="6473686" y="1080529"/>
            <a:ext cx="1022747" cy="153590"/>
          </a:xfrm>
        </p:spPr>
        <p:txBody>
          <a:bodyPr/>
          <a:lstStyle/>
          <a:p>
            <a:r>
              <a:rPr lang="es-EC" dirty="0"/>
              <a:t>Programa de Gestión Ambiental </a:t>
            </a:r>
            <a:endParaRPr lang="en-US" sz="900" dirty="0"/>
          </a:p>
        </p:txBody>
      </p:sp>
      <p:sp>
        <p:nvSpPr>
          <p:cNvPr id="270" name="Freeform: Shape 46" title="hexagon icon">
            <a:extLst>
              <a:ext uri="{FF2B5EF4-FFF2-40B4-BE49-F238E27FC236}">
                <a16:creationId xmlns:a16="http://schemas.microsoft.com/office/drawing/2014/main" id="{5B23D317-AE70-CA42-ACCF-D0A28A4B7965}"/>
              </a:ext>
            </a:extLst>
          </p:cNvPr>
          <p:cNvSpPr>
            <a:spLocks/>
          </p:cNvSpPr>
          <p:nvPr/>
        </p:nvSpPr>
        <p:spPr bwMode="auto">
          <a:xfrm>
            <a:off x="7754364" y="1043433"/>
            <a:ext cx="304630" cy="354856"/>
          </a:xfrm>
          <a:custGeom>
            <a:avLst/>
            <a:gdLst>
              <a:gd name="T0" fmla="*/ 224201 w 442780"/>
              <a:gd name="T1" fmla="*/ 512747 h 516576"/>
              <a:gd name="T2" fmla="*/ 4287 w 442780"/>
              <a:gd name="T3" fmla="*/ 385817 h 516576"/>
              <a:gd name="T4" fmla="*/ 4287 w 442780"/>
              <a:gd name="T5" fmla="*/ 131955 h 516576"/>
              <a:gd name="T6" fmla="*/ 224201 w 442780"/>
              <a:gd name="T7" fmla="*/ 4287 h 516576"/>
              <a:gd name="T8" fmla="*/ 444115 w 442780"/>
              <a:gd name="T9" fmla="*/ 131217 h 516576"/>
              <a:gd name="T10" fmla="*/ 444115 w 442780"/>
              <a:gd name="T11" fmla="*/ 385079 h 516576"/>
              <a:gd name="T12" fmla="*/ 224201 w 442780"/>
              <a:gd name="T13" fmla="*/ 512747 h 516576"/>
              <a:gd name="T14" fmla="*/ 48565 w 442780"/>
              <a:gd name="T15" fmla="*/ 359988 h 516576"/>
              <a:gd name="T16" fmla="*/ 224201 w 442780"/>
              <a:gd name="T17" fmla="*/ 461827 h 516576"/>
              <a:gd name="T18" fmla="*/ 399837 w 442780"/>
              <a:gd name="T19" fmla="*/ 359988 h 516576"/>
              <a:gd name="T20" fmla="*/ 399837 w 442780"/>
              <a:gd name="T21" fmla="*/ 157046 h 516576"/>
              <a:gd name="T22" fmla="*/ 224201 w 442780"/>
              <a:gd name="T23" fmla="*/ 55206 h 516576"/>
              <a:gd name="T24" fmla="*/ 48565 w 442780"/>
              <a:gd name="T25" fmla="*/ 157046 h 516576"/>
              <a:gd name="T26" fmla="*/ 48565 w 442780"/>
              <a:gd name="T27" fmla="*/ 359988 h 51657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42780" h="516576">
                <a:moveTo>
                  <a:pt x="224201" y="512746"/>
                </a:moveTo>
                <a:lnTo>
                  <a:pt x="4287" y="385816"/>
                </a:lnTo>
                <a:lnTo>
                  <a:pt x="4287" y="131955"/>
                </a:lnTo>
                <a:lnTo>
                  <a:pt x="224201" y="4287"/>
                </a:lnTo>
                <a:lnTo>
                  <a:pt x="444115" y="131217"/>
                </a:lnTo>
                <a:lnTo>
                  <a:pt x="444115" y="385078"/>
                </a:lnTo>
                <a:lnTo>
                  <a:pt x="224201" y="512746"/>
                </a:lnTo>
                <a:close/>
                <a:moveTo>
                  <a:pt x="48565" y="359987"/>
                </a:moveTo>
                <a:lnTo>
                  <a:pt x="224201" y="461826"/>
                </a:lnTo>
                <a:lnTo>
                  <a:pt x="399837" y="359987"/>
                </a:lnTo>
                <a:lnTo>
                  <a:pt x="399837" y="157046"/>
                </a:lnTo>
                <a:lnTo>
                  <a:pt x="224201" y="55206"/>
                </a:lnTo>
                <a:lnTo>
                  <a:pt x="48565" y="157046"/>
                </a:lnTo>
                <a:lnTo>
                  <a:pt x="48565" y="35998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endParaRPr lang="en-US" sz="1050" dirty="0"/>
          </a:p>
        </p:txBody>
      </p:sp>
      <p:sp>
        <p:nvSpPr>
          <p:cNvPr id="161" name="Text Placeholder 160">
            <a:extLst>
              <a:ext uri="{FF2B5EF4-FFF2-40B4-BE49-F238E27FC236}">
                <a16:creationId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3098" y="3562555"/>
            <a:ext cx="1113147" cy="630942"/>
          </a:xfrm>
        </p:spPr>
        <p:txBody>
          <a:bodyPr/>
          <a:lstStyle/>
          <a:p>
            <a:pPr algn="ctr"/>
            <a:r>
              <a:rPr lang="es-EC" dirty="0"/>
              <a:t>Identificar y evaluar aquellos aspectos asociados a su </a:t>
            </a:r>
            <a:r>
              <a:rPr lang="es-EC" dirty="0" smtClean="0"/>
              <a:t>operativa</a:t>
            </a:r>
            <a:endParaRPr lang="es-EC" dirty="0"/>
          </a:p>
        </p:txBody>
      </p:sp>
      <p:sp>
        <p:nvSpPr>
          <p:cNvPr id="162" name="Text Placeholder 161">
            <a:extLst>
              <a:ext uri="{FF2B5EF4-FFF2-40B4-BE49-F238E27FC236}">
                <a16:creationId xmlns:a16="http://schemas.microsoft.com/office/drawing/2014/main" id="{9AD8FF8D-014D-CF45-B605-C532FCAAA5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222199" y="3934057"/>
            <a:ext cx="954791" cy="1046440"/>
          </a:xfrm>
        </p:spPr>
        <p:txBody>
          <a:bodyPr/>
          <a:lstStyle/>
          <a:p>
            <a:pPr algn="ctr"/>
            <a:r>
              <a:rPr lang="es-EC" dirty="0"/>
              <a:t>Identificar y clasificar a los grupos de </a:t>
            </a:r>
            <a:r>
              <a:rPr lang="es-EC" dirty="0" smtClean="0"/>
              <a:t>interés, adoptar </a:t>
            </a:r>
            <a:r>
              <a:rPr lang="es-EC" dirty="0"/>
              <a:t>una metodología para detectar sus </a:t>
            </a:r>
            <a:r>
              <a:rPr lang="es-EC" dirty="0" smtClean="0"/>
              <a:t>expectativas</a:t>
            </a:r>
          </a:p>
        </p:txBody>
      </p:sp>
      <p:sp>
        <p:nvSpPr>
          <p:cNvPr id="163" name="Text Placeholder 162">
            <a:extLst>
              <a:ext uri="{FF2B5EF4-FFF2-40B4-BE49-F238E27FC236}">
                <a16:creationId xmlns:a16="http://schemas.microsoft.com/office/drawing/2014/main" id="{B20DBB99-CB24-BE4F-9A9C-11378DA2E5A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288169" y="3526381"/>
            <a:ext cx="954791" cy="1338828"/>
          </a:xfrm>
        </p:spPr>
        <p:txBody>
          <a:bodyPr/>
          <a:lstStyle/>
          <a:p>
            <a:pPr algn="ctr"/>
            <a:r>
              <a:rPr lang="es-EC" dirty="0" smtClean="0"/>
              <a:t>Jefatura </a:t>
            </a:r>
            <a:r>
              <a:rPr lang="es-EC" dirty="0"/>
              <a:t>de Seguridad y Salud </a:t>
            </a:r>
            <a:r>
              <a:rPr lang="es-EC" dirty="0" smtClean="0"/>
              <a:t>Ocupacional</a:t>
            </a:r>
          </a:p>
          <a:p>
            <a:pPr algn="ctr"/>
            <a:r>
              <a:rPr lang="es-EC" dirty="0"/>
              <a:t>Jefatura de Responsabilidad Social Empresarial y </a:t>
            </a:r>
            <a:r>
              <a:rPr lang="es-EC" dirty="0" smtClean="0"/>
              <a:t>Marketing</a:t>
            </a:r>
          </a:p>
          <a:p>
            <a:pPr algn="ctr"/>
            <a:r>
              <a:rPr lang="es-EC" dirty="0"/>
              <a:t>Gestión Ambiental </a:t>
            </a:r>
            <a:endParaRPr lang="es-EC" dirty="0" smtClean="0"/>
          </a:p>
        </p:txBody>
      </p:sp>
      <p:sp>
        <p:nvSpPr>
          <p:cNvPr id="164" name="Text Placeholder 163">
            <a:extLst>
              <a:ext uri="{FF2B5EF4-FFF2-40B4-BE49-F238E27FC236}">
                <a16:creationId xmlns:a16="http://schemas.microsoft.com/office/drawing/2014/main" id="{04B1EED1-1DD0-A248-A94F-1A0FBCE88E2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354140" y="3934057"/>
            <a:ext cx="1058764" cy="630942"/>
          </a:xfrm>
        </p:spPr>
        <p:txBody>
          <a:bodyPr/>
          <a:lstStyle/>
          <a:p>
            <a:pPr algn="ctr"/>
            <a:r>
              <a:rPr lang="es-EC" dirty="0"/>
              <a:t>Diseñar y priorizar los planes de acción y comunicación con los </a:t>
            </a:r>
            <a:r>
              <a:rPr lang="es-EC" dirty="0" smtClean="0"/>
              <a:t>mismos</a:t>
            </a:r>
            <a:endParaRPr lang="es-EC" dirty="0"/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2AD9D82F-2D7D-024E-8006-FF746FC144D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536457" y="3499322"/>
            <a:ext cx="954791" cy="1323439"/>
          </a:xfrm>
        </p:spPr>
        <p:txBody>
          <a:bodyPr/>
          <a:lstStyle/>
          <a:p>
            <a:pPr algn="ctr"/>
            <a:r>
              <a:rPr lang="es-EC" dirty="0" smtClean="0"/>
              <a:t>Incluir </a:t>
            </a:r>
            <a:r>
              <a:rPr lang="es-EC" dirty="0"/>
              <a:t>objetivos y metas medibles, </a:t>
            </a:r>
            <a:r>
              <a:rPr lang="es-EC" dirty="0" smtClean="0"/>
              <a:t>monitorizar </a:t>
            </a:r>
            <a:r>
              <a:rPr lang="es-EC" dirty="0"/>
              <a:t>adecuadamente los aspectos, prevenir y gestionar los impactos en el </a:t>
            </a:r>
            <a:r>
              <a:rPr lang="es-EC" dirty="0" smtClean="0"/>
              <a:t>entorno</a:t>
            </a:r>
            <a:endParaRPr lang="es-EC" dirty="0"/>
          </a:p>
        </p:txBody>
      </p:sp>
      <p:sp>
        <p:nvSpPr>
          <p:cNvPr id="166" name="Text Placeholder 165">
            <a:extLst>
              <a:ext uri="{FF2B5EF4-FFF2-40B4-BE49-F238E27FC236}">
                <a16:creationId xmlns:a16="http://schemas.microsoft.com/office/drawing/2014/main" id="{D0FA9F01-175E-0B45-8A47-947EFB6815D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441784" y="3866958"/>
            <a:ext cx="1064607" cy="1184940"/>
          </a:xfrm>
        </p:spPr>
        <p:txBody>
          <a:bodyPr/>
          <a:lstStyle/>
          <a:p>
            <a:pPr algn="ctr"/>
            <a:r>
              <a:rPr lang="es-EC" dirty="0" smtClean="0"/>
              <a:t>Monitoreo correspondiente o </a:t>
            </a:r>
            <a:r>
              <a:rPr lang="es-EC" dirty="0"/>
              <a:t>cuando se produzcan cambios en la ELEPCO S.A. que pudieran afectar a la identificación </a:t>
            </a:r>
            <a:r>
              <a:rPr lang="es-EC" dirty="0" smtClean="0"/>
              <a:t>vigente</a:t>
            </a:r>
            <a:endParaRPr lang="es-EC" dirty="0"/>
          </a:p>
        </p:txBody>
      </p:sp>
      <p:sp>
        <p:nvSpPr>
          <p:cNvPr id="167" name="Text Placeholder 166">
            <a:extLst>
              <a:ext uri="{FF2B5EF4-FFF2-40B4-BE49-F238E27FC236}">
                <a16:creationId xmlns:a16="http://schemas.microsoft.com/office/drawing/2014/main" id="{865AA67B-583F-424A-BE5A-8514EBC6EA1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767791" y="3557388"/>
            <a:ext cx="954791" cy="630942"/>
          </a:xfrm>
        </p:spPr>
        <p:txBody>
          <a:bodyPr/>
          <a:lstStyle/>
          <a:p>
            <a:pPr algn="ctr"/>
            <a:r>
              <a:rPr lang="es-EC" dirty="0"/>
              <a:t>7 materias fundamentales de la ISO </a:t>
            </a:r>
            <a:r>
              <a:rPr lang="es-EC" dirty="0" smtClean="0"/>
              <a:t>26000 - 2010</a:t>
            </a:r>
            <a:endParaRPr lang="en-US" dirty="0"/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741A8DDF-3A32-EE42-8DA2-5B63EA753A7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718924" y="3911331"/>
            <a:ext cx="1132709" cy="430887"/>
          </a:xfrm>
        </p:spPr>
        <p:txBody>
          <a:bodyPr/>
          <a:lstStyle/>
          <a:p>
            <a:pPr algn="ctr"/>
            <a:r>
              <a:rPr lang="es-EC" dirty="0"/>
              <a:t>% de avance</a:t>
            </a:r>
          </a:p>
          <a:p>
            <a:pPr algn="ctr"/>
            <a:r>
              <a:rPr lang="es-EC" dirty="0"/>
              <a:t>% de cumplimiento </a:t>
            </a:r>
            <a:endParaRPr lang="en-US" dirty="0"/>
          </a:p>
        </p:txBody>
      </p:sp>
      <p:sp>
        <p:nvSpPr>
          <p:cNvPr id="80" name="Text Placeholder 135">
            <a:extLst>
              <a:ext uri="{FF2B5EF4-FFF2-40B4-BE49-F238E27FC236}">
                <a16:creationId xmlns:a16="http://schemas.microsoft.com/office/drawing/2014/main" id="{1682CA3E-8760-FF4A-9D23-81B5B7155F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220223">
            <a:off x="180710" y="1194378"/>
            <a:ext cx="1363662" cy="204787"/>
          </a:xfrm>
        </p:spPr>
        <p:txBody>
          <a:bodyPr/>
          <a:lstStyle/>
          <a:p>
            <a:r>
              <a:rPr lang="en-US" sz="1300" dirty="0" smtClean="0"/>
              <a:t>Medio </a:t>
            </a:r>
            <a:r>
              <a:rPr lang="en-US" sz="1300" dirty="0" err="1" smtClean="0"/>
              <a:t>ambiente</a:t>
            </a:r>
            <a:r>
              <a:rPr lang="en-US" sz="1300" dirty="0" smtClean="0"/>
              <a:t>  - </a:t>
            </a:r>
            <a:r>
              <a:rPr lang="en-US" sz="1300" dirty="0" err="1" smtClean="0"/>
              <a:t>Comunidad</a:t>
            </a:r>
            <a:endParaRPr lang="en-US" sz="1300" dirty="0"/>
          </a:p>
        </p:txBody>
      </p:sp>
      <p:sp>
        <p:nvSpPr>
          <p:cNvPr id="75" name="Text Placeholder 139">
            <a:extLst>
              <a:ext uri="{FF2B5EF4-FFF2-40B4-BE49-F238E27FC236}">
                <a16:creationId xmlns:a16="http://schemas.microsoft.com/office/drawing/2014/main" id="{2F019921-3203-2245-BEE7-839FA58330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23432" y="902739"/>
            <a:ext cx="1022747" cy="153590"/>
          </a:xfrm>
        </p:spPr>
        <p:txBody>
          <a:bodyPr/>
          <a:lstStyle/>
          <a:p>
            <a:r>
              <a:rPr lang="es-EC" dirty="0"/>
              <a:t>Relación y diálogo con los grupos de interés</a:t>
            </a:r>
            <a:endParaRPr lang="en-US" dirty="0"/>
          </a:p>
        </p:txBody>
      </p:sp>
      <p:sp>
        <p:nvSpPr>
          <p:cNvPr id="76" name="Text Placeholder 143">
            <a:extLst>
              <a:ext uri="{FF2B5EF4-FFF2-40B4-BE49-F238E27FC236}">
                <a16:creationId xmlns:a16="http://schemas.microsoft.com/office/drawing/2014/main" id="{0399E614-2544-6E48-A669-9EA99565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 rot="206837">
            <a:off x="7830921" y="1307535"/>
            <a:ext cx="1022747" cy="153590"/>
          </a:xfrm>
        </p:spPr>
        <p:txBody>
          <a:bodyPr/>
          <a:lstStyle/>
          <a:p>
            <a:r>
              <a:rPr lang="en-US" sz="1050" dirty="0" smtClean="0"/>
              <a:t>Estrategias de colaboración</a:t>
            </a:r>
            <a:endParaRPr lang="en-US" sz="1050" dirty="0"/>
          </a:p>
        </p:txBody>
      </p:sp>
      <p:grpSp>
        <p:nvGrpSpPr>
          <p:cNvPr id="77" name="Google Shape;832;p41"/>
          <p:cNvGrpSpPr/>
          <p:nvPr/>
        </p:nvGrpSpPr>
        <p:grpSpPr>
          <a:xfrm>
            <a:off x="4840852" y="3005233"/>
            <a:ext cx="326887" cy="326887"/>
            <a:chOff x="5941025" y="3634400"/>
            <a:chExt cx="467650" cy="467650"/>
          </a:xfrm>
        </p:grpSpPr>
        <p:sp>
          <p:nvSpPr>
            <p:cNvPr id="78" name="Google Shape;833;p41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34;p41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35;p41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36;p41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7;p41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38;p41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48;p41"/>
          <p:cNvSpPr/>
          <p:nvPr/>
        </p:nvSpPr>
        <p:spPr>
          <a:xfrm>
            <a:off x="1642453" y="3366594"/>
            <a:ext cx="283462" cy="283479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4A5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1000;p41"/>
          <p:cNvGrpSpPr/>
          <p:nvPr/>
        </p:nvGrpSpPr>
        <p:grpSpPr>
          <a:xfrm>
            <a:off x="649294" y="2985847"/>
            <a:ext cx="213247" cy="344747"/>
            <a:chOff x="1988225" y="4286525"/>
            <a:chExt cx="305075" cy="493200"/>
          </a:xfrm>
        </p:grpSpPr>
        <p:sp>
          <p:nvSpPr>
            <p:cNvPr id="87" name="Google Shape;1001;p41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02;p41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03;p41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04;p41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05;p41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06;p41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07;p41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1008;p41"/>
          <p:cNvGrpSpPr/>
          <p:nvPr/>
        </p:nvGrpSpPr>
        <p:grpSpPr>
          <a:xfrm>
            <a:off x="3822753" y="3394372"/>
            <a:ext cx="257512" cy="326031"/>
            <a:chOff x="2635450" y="4321225"/>
            <a:chExt cx="368400" cy="466425"/>
          </a:xfrm>
        </p:grpSpPr>
        <p:sp>
          <p:nvSpPr>
            <p:cNvPr id="95" name="Google Shape;1009;p41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l" t="t" r="r" b="b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10;p41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l" t="t" r="r" b="b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11;p41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l" t="t" r="r" b="b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12;p41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13;p41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14;p41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664;p41"/>
          <p:cNvSpPr/>
          <p:nvPr/>
        </p:nvSpPr>
        <p:spPr>
          <a:xfrm>
            <a:off x="5801454" y="3456731"/>
            <a:ext cx="291972" cy="290277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rgbClr val="4A5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755;p41"/>
          <p:cNvGrpSpPr/>
          <p:nvPr/>
        </p:nvGrpSpPr>
        <p:grpSpPr>
          <a:xfrm>
            <a:off x="2688876" y="2979032"/>
            <a:ext cx="120875" cy="351562"/>
            <a:chOff x="4071800" y="2269925"/>
            <a:chExt cx="172925" cy="502950"/>
          </a:xfrm>
        </p:grpSpPr>
        <p:sp>
          <p:nvSpPr>
            <p:cNvPr id="103" name="Google Shape;756;p41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57;p41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821;p41"/>
          <p:cNvGrpSpPr/>
          <p:nvPr/>
        </p:nvGrpSpPr>
        <p:grpSpPr>
          <a:xfrm>
            <a:off x="8131629" y="3423948"/>
            <a:ext cx="307298" cy="223033"/>
            <a:chOff x="4604550" y="3714775"/>
            <a:chExt cx="439625" cy="319075"/>
          </a:xfrm>
        </p:grpSpPr>
        <p:sp>
          <p:nvSpPr>
            <p:cNvPr id="115" name="Google Shape;822;p41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23;p41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847;p41"/>
          <p:cNvSpPr/>
          <p:nvPr/>
        </p:nvSpPr>
        <p:spPr>
          <a:xfrm>
            <a:off x="7077915" y="3072865"/>
            <a:ext cx="334541" cy="188975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4A5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0" name="Text Placeholder 160">
            <a:extLst>
              <a:ext uri="{FF2B5EF4-FFF2-40B4-BE49-F238E27FC236}">
                <a16:creationId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714995" y="4846634"/>
            <a:ext cx="2517394" cy="430887"/>
          </a:xfrm>
        </p:spPr>
        <p:txBody>
          <a:bodyPr/>
          <a:lstStyle/>
          <a:p>
            <a:pPr algn="ctr"/>
            <a:r>
              <a:rPr lang="es-EC" sz="600" b="1" dirty="0" smtClean="0"/>
              <a:t>Normado en la Planificaci</a:t>
            </a:r>
            <a:r>
              <a:rPr lang="es-EC" sz="600" b="1" dirty="0" smtClean="0"/>
              <a:t>ón Estratégica </a:t>
            </a:r>
            <a:r>
              <a:rPr lang="es-EC" sz="600" b="1" dirty="0" smtClean="0"/>
              <a:t>– Reglamento Interno ELEPCO S.A. – Código de Ética</a:t>
            </a:r>
            <a:endParaRPr lang="es-EC" sz="600" b="1" dirty="0"/>
          </a:p>
          <a:p>
            <a:endParaRPr lang="en-US" sz="600" b="1" dirty="0"/>
          </a:p>
        </p:txBody>
      </p:sp>
    </p:spTree>
    <p:extLst>
      <p:ext uri="{BB962C8B-B14F-4D97-AF65-F5344CB8AC3E}">
        <p14:creationId xmlns:p14="http://schemas.microsoft.com/office/powerpoint/2010/main" val="3658438907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roup 68" title="check mark icon">
            <a:extLst>
              <a:ext uri="{FF2B5EF4-FFF2-40B4-BE49-F238E27FC236}">
                <a16:creationId xmlns:a16="http://schemas.microsoft.com/office/drawing/2014/main" id="{1053195D-E21C-4A4B-9971-69AE39EECBD4}"/>
              </a:ext>
            </a:extLst>
          </p:cNvPr>
          <p:cNvGrpSpPr>
            <a:grpSpLocks/>
          </p:cNvGrpSpPr>
          <p:nvPr/>
        </p:nvGrpSpPr>
        <p:grpSpPr bwMode="auto">
          <a:xfrm rot="243140">
            <a:off x="170163" y="1018418"/>
            <a:ext cx="303610" cy="304800"/>
            <a:chOff x="3761709" y="4826643"/>
            <a:chExt cx="405882" cy="405882"/>
          </a:xfrm>
          <a:solidFill>
            <a:schemeClr val="accent6">
              <a:lumMod val="50000"/>
            </a:schemeClr>
          </a:solidFill>
        </p:grpSpPr>
        <p:sp>
          <p:nvSpPr>
            <p:cNvPr id="255" name="Freeform: Shape 16">
              <a:extLst>
                <a:ext uri="{FF2B5EF4-FFF2-40B4-BE49-F238E27FC236}">
                  <a16:creationId xmlns:a16="http://schemas.microsoft.com/office/drawing/2014/main" id="{420191EC-61A0-D245-BE88-A57D01DD1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709" y="4826643"/>
              <a:ext cx="405882" cy="405882"/>
            </a:xfrm>
            <a:custGeom>
              <a:avLst/>
              <a:gdLst>
                <a:gd name="T0" fmla="*/ 401824 w 405881"/>
                <a:gd name="T1" fmla="*/ 401824 h 405881"/>
                <a:gd name="T2" fmla="*/ 5535 w 405881"/>
                <a:gd name="T3" fmla="*/ 401824 h 405881"/>
                <a:gd name="T4" fmla="*/ 5535 w 405881"/>
                <a:gd name="T5" fmla="*/ 5535 h 405881"/>
                <a:gd name="T6" fmla="*/ 401824 w 405881"/>
                <a:gd name="T7" fmla="*/ 5535 h 405881"/>
                <a:gd name="T8" fmla="*/ 401824 w 405881"/>
                <a:gd name="T9" fmla="*/ 401824 h 405881"/>
                <a:gd name="T10" fmla="*/ 43909 w 405881"/>
                <a:gd name="T11" fmla="*/ 364926 h 405881"/>
                <a:gd name="T12" fmla="*/ 362712 w 405881"/>
                <a:gd name="T13" fmla="*/ 364926 h 405881"/>
                <a:gd name="T14" fmla="*/ 362712 w 405881"/>
                <a:gd name="T15" fmla="*/ 42433 h 405881"/>
                <a:gd name="T16" fmla="*/ 43909 w 405881"/>
                <a:gd name="T17" fmla="*/ 42433 h 405881"/>
                <a:gd name="T18" fmla="*/ 43909 w 405881"/>
                <a:gd name="T19" fmla="*/ 364926 h 4058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5881" h="405881">
                  <a:moveTo>
                    <a:pt x="401823" y="401823"/>
                  </a:moveTo>
                  <a:lnTo>
                    <a:pt x="5535" y="401823"/>
                  </a:lnTo>
                  <a:lnTo>
                    <a:pt x="5535" y="5535"/>
                  </a:lnTo>
                  <a:lnTo>
                    <a:pt x="401823" y="5535"/>
                  </a:lnTo>
                  <a:lnTo>
                    <a:pt x="401823" y="401823"/>
                  </a:lnTo>
                  <a:close/>
                  <a:moveTo>
                    <a:pt x="43909" y="364925"/>
                  </a:moveTo>
                  <a:lnTo>
                    <a:pt x="362711" y="364925"/>
                  </a:lnTo>
                  <a:lnTo>
                    <a:pt x="362711" y="42433"/>
                  </a:lnTo>
                  <a:lnTo>
                    <a:pt x="43909" y="42433"/>
                  </a:lnTo>
                  <a:lnTo>
                    <a:pt x="43909" y="3649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  <p:sp>
          <p:nvSpPr>
            <p:cNvPr id="256" name="Freeform: Shape 17">
              <a:extLst>
                <a:ext uri="{FF2B5EF4-FFF2-40B4-BE49-F238E27FC236}">
                  <a16:creationId xmlns:a16="http://schemas.microsoft.com/office/drawing/2014/main" id="{27152FDE-622B-8A4A-8DA0-349F72685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292" y="4919627"/>
              <a:ext cx="258288" cy="221390"/>
            </a:xfrm>
            <a:custGeom>
              <a:avLst/>
              <a:gdLst>
                <a:gd name="T0" fmla="*/ 75642 w 258288"/>
                <a:gd name="T1" fmla="*/ 215855 h 221390"/>
                <a:gd name="T2" fmla="*/ 5535 w 258288"/>
                <a:gd name="T3" fmla="*/ 145748 h 221390"/>
                <a:gd name="T4" fmla="*/ 33577 w 258288"/>
                <a:gd name="T5" fmla="*/ 117706 h 221390"/>
                <a:gd name="T6" fmla="*/ 75642 w 258288"/>
                <a:gd name="T7" fmla="*/ 159770 h 221390"/>
                <a:gd name="T8" fmla="*/ 229877 w 258288"/>
                <a:gd name="T9" fmla="*/ 5535 h 221390"/>
                <a:gd name="T10" fmla="*/ 257919 w 258288"/>
                <a:gd name="T11" fmla="*/ 33577 h 2213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8288" h="221390">
                  <a:moveTo>
                    <a:pt x="75642" y="215855"/>
                  </a:moveTo>
                  <a:lnTo>
                    <a:pt x="5535" y="145748"/>
                  </a:lnTo>
                  <a:lnTo>
                    <a:pt x="33577" y="117706"/>
                  </a:lnTo>
                  <a:lnTo>
                    <a:pt x="75642" y="159770"/>
                  </a:lnTo>
                  <a:lnTo>
                    <a:pt x="229877" y="5535"/>
                  </a:lnTo>
                  <a:lnTo>
                    <a:pt x="257919" y="33577"/>
                  </a:lnTo>
                  <a:lnTo>
                    <a:pt x="75642" y="2158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</p:grpSp>
      <p:grpSp>
        <p:nvGrpSpPr>
          <p:cNvPr id="243" name="Group 66" title="question mark icon">
            <a:extLst>
              <a:ext uri="{FF2B5EF4-FFF2-40B4-BE49-F238E27FC236}">
                <a16:creationId xmlns:a16="http://schemas.microsoft.com/office/drawing/2014/main" id="{A754CD79-799D-3F4F-9906-87334608F064}"/>
              </a:ext>
            </a:extLst>
          </p:cNvPr>
          <p:cNvGrpSpPr>
            <a:grpSpLocks/>
          </p:cNvGrpSpPr>
          <p:nvPr/>
        </p:nvGrpSpPr>
        <p:grpSpPr bwMode="auto">
          <a:xfrm>
            <a:off x="1676491" y="961910"/>
            <a:ext cx="298847" cy="298847"/>
            <a:chOff x="3257449" y="3657476"/>
            <a:chExt cx="398502" cy="398502"/>
          </a:xfrm>
          <a:solidFill>
            <a:schemeClr val="accent5">
              <a:lumMod val="50000"/>
            </a:schemeClr>
          </a:solidFill>
        </p:grpSpPr>
        <p:sp>
          <p:nvSpPr>
            <p:cNvPr id="244" name="Freeform: Shape 5">
              <a:extLst>
                <a:ext uri="{FF2B5EF4-FFF2-40B4-BE49-F238E27FC236}">
                  <a16:creationId xmlns:a16="http://schemas.microsoft.com/office/drawing/2014/main" id="{FE23F383-C62D-624C-AC6B-61525C23E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800" y="3723383"/>
              <a:ext cx="169732" cy="191871"/>
            </a:xfrm>
            <a:custGeom>
              <a:avLst/>
              <a:gdLst>
                <a:gd name="T0" fmla="*/ 60882 w 169732"/>
                <a:gd name="T1" fmla="*/ 190026 h 191871"/>
                <a:gd name="T2" fmla="*/ 66786 w 169732"/>
                <a:gd name="T3" fmla="*/ 150176 h 191871"/>
                <a:gd name="T4" fmla="*/ 88925 w 169732"/>
                <a:gd name="T5" fmla="*/ 120658 h 191871"/>
                <a:gd name="T6" fmla="*/ 110326 w 169732"/>
                <a:gd name="T7" fmla="*/ 97043 h 191871"/>
                <a:gd name="T8" fmla="*/ 115492 w 169732"/>
                <a:gd name="T9" fmla="*/ 77855 h 191871"/>
                <a:gd name="T10" fmla="*/ 87449 w 169732"/>
                <a:gd name="T11" fmla="*/ 47599 h 191871"/>
                <a:gd name="T12" fmla="*/ 66048 w 169732"/>
                <a:gd name="T13" fmla="*/ 55716 h 191871"/>
                <a:gd name="T14" fmla="*/ 57930 w 169732"/>
                <a:gd name="T15" fmla="*/ 77855 h 191871"/>
                <a:gd name="T16" fmla="*/ 5535 w 169732"/>
                <a:gd name="T17" fmla="*/ 77855 h 191871"/>
                <a:gd name="T18" fmla="*/ 27674 w 169732"/>
                <a:gd name="T19" fmla="*/ 24722 h 191871"/>
                <a:gd name="T20" fmla="*/ 87449 w 169732"/>
                <a:gd name="T21" fmla="*/ 5535 h 191871"/>
                <a:gd name="T22" fmla="*/ 146486 w 169732"/>
                <a:gd name="T23" fmla="*/ 23984 h 191871"/>
                <a:gd name="T24" fmla="*/ 167887 w 169732"/>
                <a:gd name="T25" fmla="*/ 75642 h 191871"/>
                <a:gd name="T26" fmla="*/ 161246 w 169732"/>
                <a:gd name="T27" fmla="*/ 104422 h 191871"/>
                <a:gd name="T28" fmla="*/ 137631 w 169732"/>
                <a:gd name="T29" fmla="*/ 134679 h 191871"/>
                <a:gd name="T30" fmla="*/ 122871 w 169732"/>
                <a:gd name="T31" fmla="*/ 148700 h 191871"/>
                <a:gd name="T32" fmla="*/ 107374 w 169732"/>
                <a:gd name="T33" fmla="*/ 178957 h 191871"/>
                <a:gd name="T34" fmla="*/ 106636 w 169732"/>
                <a:gd name="T35" fmla="*/ 190026 h 191871"/>
                <a:gd name="T36" fmla="*/ 60882 w 169732"/>
                <a:gd name="T37" fmla="*/ 190026 h 1918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9732" h="191871">
                  <a:moveTo>
                    <a:pt x="60882" y="190026"/>
                  </a:moveTo>
                  <a:cubicBezTo>
                    <a:pt x="60882" y="173053"/>
                    <a:pt x="63096" y="159770"/>
                    <a:pt x="66786" y="150176"/>
                  </a:cubicBezTo>
                  <a:cubicBezTo>
                    <a:pt x="71214" y="140583"/>
                    <a:pt x="78593" y="130251"/>
                    <a:pt x="88925" y="120658"/>
                  </a:cubicBezTo>
                  <a:cubicBezTo>
                    <a:pt x="99994" y="111064"/>
                    <a:pt x="107374" y="102946"/>
                    <a:pt x="110326" y="97043"/>
                  </a:cubicBezTo>
                  <a:cubicBezTo>
                    <a:pt x="114016" y="91139"/>
                    <a:pt x="115492" y="84497"/>
                    <a:pt x="115492" y="77855"/>
                  </a:cubicBezTo>
                  <a:cubicBezTo>
                    <a:pt x="115492" y="57930"/>
                    <a:pt x="105898" y="47599"/>
                    <a:pt x="87449" y="47599"/>
                  </a:cubicBezTo>
                  <a:cubicBezTo>
                    <a:pt x="78593" y="47599"/>
                    <a:pt x="71214" y="50551"/>
                    <a:pt x="66048" y="55716"/>
                  </a:cubicBezTo>
                  <a:cubicBezTo>
                    <a:pt x="60882" y="60882"/>
                    <a:pt x="57930" y="68262"/>
                    <a:pt x="57930" y="77855"/>
                  </a:cubicBezTo>
                  <a:lnTo>
                    <a:pt x="5535" y="77855"/>
                  </a:lnTo>
                  <a:cubicBezTo>
                    <a:pt x="5535" y="54978"/>
                    <a:pt x="12914" y="37267"/>
                    <a:pt x="27674" y="24722"/>
                  </a:cubicBezTo>
                  <a:cubicBezTo>
                    <a:pt x="42433" y="12176"/>
                    <a:pt x="62358" y="5535"/>
                    <a:pt x="87449" y="5535"/>
                  </a:cubicBezTo>
                  <a:cubicBezTo>
                    <a:pt x="113278" y="5535"/>
                    <a:pt x="132465" y="11438"/>
                    <a:pt x="146486" y="23984"/>
                  </a:cubicBezTo>
                  <a:cubicBezTo>
                    <a:pt x="160508" y="36529"/>
                    <a:pt x="167887" y="53503"/>
                    <a:pt x="167887" y="75642"/>
                  </a:cubicBezTo>
                  <a:cubicBezTo>
                    <a:pt x="167887" y="85973"/>
                    <a:pt x="165673" y="95567"/>
                    <a:pt x="161246" y="104422"/>
                  </a:cubicBezTo>
                  <a:cubicBezTo>
                    <a:pt x="156818" y="113278"/>
                    <a:pt x="148700" y="123609"/>
                    <a:pt x="137631" y="134679"/>
                  </a:cubicBezTo>
                  <a:lnTo>
                    <a:pt x="122871" y="148700"/>
                  </a:lnTo>
                  <a:cubicBezTo>
                    <a:pt x="114016" y="157556"/>
                    <a:pt x="108112" y="167887"/>
                    <a:pt x="107374" y="178957"/>
                  </a:cubicBezTo>
                  <a:lnTo>
                    <a:pt x="106636" y="190026"/>
                  </a:lnTo>
                  <a:lnTo>
                    <a:pt x="60882" y="1900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  <p:sp>
          <p:nvSpPr>
            <p:cNvPr id="245" name="Freeform: Shape 6">
              <a:extLst>
                <a:ext uri="{FF2B5EF4-FFF2-40B4-BE49-F238E27FC236}">
                  <a16:creationId xmlns:a16="http://schemas.microsoft.com/office/drawing/2014/main" id="{8E4D95AD-7A58-3745-B3EA-6F3587F70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148" y="3938869"/>
              <a:ext cx="51658" cy="51658"/>
            </a:xfrm>
            <a:custGeom>
              <a:avLst/>
              <a:gdLst>
                <a:gd name="T0" fmla="*/ 5535 w 51657"/>
                <a:gd name="T1" fmla="*/ 5535 h 51657"/>
                <a:gd name="T2" fmla="*/ 51290 w 51657"/>
                <a:gd name="T3" fmla="*/ 5535 h 51657"/>
                <a:gd name="T4" fmla="*/ 51290 w 51657"/>
                <a:gd name="T5" fmla="*/ 51290 h 51657"/>
                <a:gd name="T6" fmla="*/ 5535 w 51657"/>
                <a:gd name="T7" fmla="*/ 51290 h 516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657" h="51657">
                  <a:moveTo>
                    <a:pt x="5535" y="5535"/>
                  </a:moveTo>
                  <a:lnTo>
                    <a:pt x="51289" y="5535"/>
                  </a:lnTo>
                  <a:lnTo>
                    <a:pt x="51289" y="51289"/>
                  </a:lnTo>
                  <a:lnTo>
                    <a:pt x="5535" y="51289"/>
                  </a:lnTo>
                  <a:lnTo>
                    <a:pt x="5535" y="55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  <p:sp>
          <p:nvSpPr>
            <p:cNvPr id="250" name="Freeform: Shape 7">
              <a:extLst>
                <a:ext uri="{FF2B5EF4-FFF2-40B4-BE49-F238E27FC236}">
                  <a16:creationId xmlns:a16="http://schemas.microsoft.com/office/drawing/2014/main" id="{287397AC-88BF-3B48-A028-223479761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449" y="3657476"/>
              <a:ext cx="398502" cy="398502"/>
            </a:xfrm>
            <a:custGeom>
              <a:avLst/>
              <a:gdLst>
                <a:gd name="T0" fmla="*/ 400575 w 398502"/>
                <a:gd name="T1" fmla="*/ 400575 h 398502"/>
                <a:gd name="T2" fmla="*/ 4287 w 398502"/>
                <a:gd name="T3" fmla="*/ 400575 h 398502"/>
                <a:gd name="T4" fmla="*/ 4287 w 398502"/>
                <a:gd name="T5" fmla="*/ 4287 h 398502"/>
                <a:gd name="T6" fmla="*/ 400575 w 398502"/>
                <a:gd name="T7" fmla="*/ 4287 h 398502"/>
                <a:gd name="T8" fmla="*/ 400575 w 398502"/>
                <a:gd name="T9" fmla="*/ 400575 h 398502"/>
                <a:gd name="T10" fmla="*/ 43399 w 398502"/>
                <a:gd name="T11" fmla="*/ 363677 h 398502"/>
                <a:gd name="T12" fmla="*/ 362201 w 398502"/>
                <a:gd name="T13" fmla="*/ 363677 h 398502"/>
                <a:gd name="T14" fmla="*/ 362201 w 398502"/>
                <a:gd name="T15" fmla="*/ 41185 h 398502"/>
                <a:gd name="T16" fmla="*/ 43399 w 398502"/>
                <a:gd name="T17" fmla="*/ 41185 h 398502"/>
                <a:gd name="T18" fmla="*/ 43399 w 398502"/>
                <a:gd name="T19" fmla="*/ 363677 h 3985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8502" h="398502">
                  <a:moveTo>
                    <a:pt x="400575" y="400575"/>
                  </a:moveTo>
                  <a:lnTo>
                    <a:pt x="4287" y="400575"/>
                  </a:lnTo>
                  <a:lnTo>
                    <a:pt x="4287" y="4287"/>
                  </a:lnTo>
                  <a:lnTo>
                    <a:pt x="400575" y="4287"/>
                  </a:lnTo>
                  <a:lnTo>
                    <a:pt x="400575" y="400575"/>
                  </a:lnTo>
                  <a:close/>
                  <a:moveTo>
                    <a:pt x="43399" y="363677"/>
                  </a:moveTo>
                  <a:lnTo>
                    <a:pt x="362201" y="363677"/>
                  </a:lnTo>
                  <a:lnTo>
                    <a:pt x="362201" y="41185"/>
                  </a:lnTo>
                  <a:lnTo>
                    <a:pt x="43399" y="41185"/>
                  </a:lnTo>
                  <a:lnTo>
                    <a:pt x="43399" y="363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737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</p:grpSp>
      <p:sp>
        <p:nvSpPr>
          <p:cNvPr id="134" name="Text Placeholder 133">
            <a:extLst>
              <a:ext uri="{FF2B5EF4-FFF2-40B4-BE49-F238E27FC236}">
                <a16:creationId xmlns:a16="http://schemas.microsoft.com/office/drawing/2014/main" id="{C4659891-8692-BF44-A7A0-84CF168CFE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9281" y="732143"/>
            <a:ext cx="1075176" cy="170595"/>
          </a:xfrm>
        </p:spPr>
        <p:txBody>
          <a:bodyPr/>
          <a:lstStyle/>
          <a:p>
            <a:r>
              <a:rPr lang="es-EC" sz="780" dirty="0"/>
              <a:t>Diálogos estructurados con instancias de Gobierno local en temas relacionados con la responsabilidad social</a:t>
            </a:r>
            <a:endParaRPr lang="en-US" sz="780" dirty="0"/>
          </a:p>
        </p:txBody>
      </p:sp>
      <p:sp>
        <p:nvSpPr>
          <p:cNvPr id="268" name="Freeform: Shape 27" title="envelope icon">
            <a:extLst>
              <a:ext uri="{FF2B5EF4-FFF2-40B4-BE49-F238E27FC236}">
                <a16:creationId xmlns:a16="http://schemas.microsoft.com/office/drawing/2014/main" id="{57A3A7A8-34FC-144F-8C96-8DDA5F3D1A79}"/>
              </a:ext>
            </a:extLst>
          </p:cNvPr>
          <p:cNvSpPr>
            <a:spLocks/>
          </p:cNvSpPr>
          <p:nvPr/>
        </p:nvSpPr>
        <p:spPr bwMode="auto">
          <a:xfrm rot="296950">
            <a:off x="3167504" y="1088696"/>
            <a:ext cx="321161" cy="234003"/>
          </a:xfrm>
          <a:custGeom>
            <a:avLst/>
            <a:gdLst>
              <a:gd name="T0" fmla="*/ 4287 w 538715"/>
              <a:gd name="T1" fmla="*/ 391719 h 391122"/>
              <a:gd name="T2" fmla="*/ 4287 w 538715"/>
              <a:gd name="T3" fmla="*/ 4287 h 391122"/>
              <a:gd name="T4" fmla="*/ 540052 w 538715"/>
              <a:gd name="T5" fmla="*/ 4287 h 391122"/>
              <a:gd name="T6" fmla="*/ 540052 w 538715"/>
              <a:gd name="T7" fmla="*/ 391719 h 391122"/>
              <a:gd name="T8" fmla="*/ 4287 w 538715"/>
              <a:gd name="T9" fmla="*/ 391719 h 391122"/>
              <a:gd name="T10" fmla="*/ 482490 w 538715"/>
              <a:gd name="T11" fmla="*/ 357773 h 391122"/>
              <a:gd name="T12" fmla="*/ 353346 w 538715"/>
              <a:gd name="T13" fmla="*/ 232319 h 391122"/>
              <a:gd name="T14" fmla="*/ 377699 w 538715"/>
              <a:gd name="T15" fmla="*/ 208704 h 391122"/>
              <a:gd name="T16" fmla="*/ 506843 w 538715"/>
              <a:gd name="T17" fmla="*/ 334158 h 391122"/>
              <a:gd name="T18" fmla="*/ 506843 w 538715"/>
              <a:gd name="T19" fmla="*/ 53731 h 391122"/>
              <a:gd name="T20" fmla="*/ 283239 w 538715"/>
              <a:gd name="T21" fmla="*/ 224939 h 391122"/>
              <a:gd name="T22" fmla="*/ 272908 w 538715"/>
              <a:gd name="T23" fmla="*/ 228629 h 391122"/>
              <a:gd name="T24" fmla="*/ 262575 w 538715"/>
              <a:gd name="T25" fmla="*/ 224939 h 391122"/>
              <a:gd name="T26" fmla="*/ 38233 w 538715"/>
              <a:gd name="T27" fmla="*/ 54468 h 391122"/>
              <a:gd name="T28" fmla="*/ 38233 w 538715"/>
              <a:gd name="T29" fmla="*/ 334896 h 391122"/>
              <a:gd name="T30" fmla="*/ 167377 w 538715"/>
              <a:gd name="T31" fmla="*/ 209441 h 391122"/>
              <a:gd name="T32" fmla="*/ 191730 w 538715"/>
              <a:gd name="T33" fmla="*/ 233056 h 391122"/>
              <a:gd name="T34" fmla="*/ 62586 w 538715"/>
              <a:gd name="T35" fmla="*/ 358511 h 391122"/>
              <a:gd name="T36" fmla="*/ 482490 w 538715"/>
              <a:gd name="T37" fmla="*/ 357773 h 391122"/>
              <a:gd name="T38" fmla="*/ 482490 w 538715"/>
              <a:gd name="T39" fmla="*/ 357773 h 391122"/>
              <a:gd name="T40" fmla="*/ 272170 w 538715"/>
              <a:gd name="T41" fmla="*/ 190992 h 391122"/>
              <a:gd name="T42" fmla="*/ 473635 w 538715"/>
              <a:gd name="T43" fmla="*/ 36758 h 391122"/>
              <a:gd name="T44" fmla="*/ 69966 w 538715"/>
              <a:gd name="T45" fmla="*/ 36758 h 391122"/>
              <a:gd name="T46" fmla="*/ 272170 w 538715"/>
              <a:gd name="T47" fmla="*/ 190992 h 39112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38715" h="391122">
                <a:moveTo>
                  <a:pt x="4287" y="391719"/>
                </a:moveTo>
                <a:lnTo>
                  <a:pt x="4287" y="4287"/>
                </a:lnTo>
                <a:lnTo>
                  <a:pt x="540051" y="4287"/>
                </a:lnTo>
                <a:lnTo>
                  <a:pt x="540051" y="391719"/>
                </a:lnTo>
                <a:lnTo>
                  <a:pt x="4287" y="391719"/>
                </a:lnTo>
                <a:close/>
                <a:moveTo>
                  <a:pt x="482489" y="357773"/>
                </a:moveTo>
                <a:lnTo>
                  <a:pt x="353345" y="232319"/>
                </a:lnTo>
                <a:lnTo>
                  <a:pt x="377698" y="208704"/>
                </a:lnTo>
                <a:lnTo>
                  <a:pt x="506842" y="334158"/>
                </a:lnTo>
                <a:lnTo>
                  <a:pt x="506842" y="53731"/>
                </a:lnTo>
                <a:lnTo>
                  <a:pt x="283238" y="224939"/>
                </a:lnTo>
                <a:cubicBezTo>
                  <a:pt x="280286" y="227153"/>
                  <a:pt x="276597" y="228629"/>
                  <a:pt x="272907" y="228629"/>
                </a:cubicBezTo>
                <a:cubicBezTo>
                  <a:pt x="269217" y="228629"/>
                  <a:pt x="265527" y="227153"/>
                  <a:pt x="262575" y="224939"/>
                </a:cubicBezTo>
                <a:lnTo>
                  <a:pt x="38233" y="54468"/>
                </a:lnTo>
                <a:lnTo>
                  <a:pt x="38233" y="334896"/>
                </a:lnTo>
                <a:lnTo>
                  <a:pt x="167377" y="209441"/>
                </a:lnTo>
                <a:lnTo>
                  <a:pt x="191730" y="233056"/>
                </a:lnTo>
                <a:lnTo>
                  <a:pt x="62586" y="358511"/>
                </a:lnTo>
                <a:lnTo>
                  <a:pt x="482489" y="357773"/>
                </a:lnTo>
                <a:close/>
                <a:moveTo>
                  <a:pt x="272169" y="190992"/>
                </a:moveTo>
                <a:lnTo>
                  <a:pt x="473634" y="36758"/>
                </a:lnTo>
                <a:lnTo>
                  <a:pt x="69966" y="36758"/>
                </a:lnTo>
                <a:lnTo>
                  <a:pt x="272169" y="19099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en-US" sz="1050" dirty="0"/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91BF6752-A147-BC47-BC4B-C7587B742C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198017">
            <a:off x="3431806" y="1128902"/>
            <a:ext cx="1022747" cy="153590"/>
          </a:xfrm>
        </p:spPr>
        <p:txBody>
          <a:bodyPr/>
          <a:lstStyle/>
          <a:p>
            <a:r>
              <a:rPr lang="es-EC" dirty="0"/>
              <a:t>Definir y establecer una Política anticorrupción de la ELEPCO S.A.</a:t>
            </a:r>
            <a:endParaRPr lang="en-US" dirty="0"/>
          </a:p>
        </p:txBody>
      </p:sp>
      <p:sp>
        <p:nvSpPr>
          <p:cNvPr id="242" name="Freeform: Shape 4" title="magnifying glass icon">
            <a:extLst>
              <a:ext uri="{FF2B5EF4-FFF2-40B4-BE49-F238E27FC236}">
                <a16:creationId xmlns:a16="http://schemas.microsoft.com/office/drawing/2014/main" id="{5D166978-3718-5147-B939-C93DE7EAB5CD}"/>
              </a:ext>
            </a:extLst>
          </p:cNvPr>
          <p:cNvSpPr>
            <a:spLocks/>
          </p:cNvSpPr>
          <p:nvPr/>
        </p:nvSpPr>
        <p:spPr bwMode="auto">
          <a:xfrm>
            <a:off x="4702107" y="915697"/>
            <a:ext cx="292894" cy="298847"/>
          </a:xfrm>
          <a:custGeom>
            <a:avLst/>
            <a:gdLst>
              <a:gd name="T0" fmla="*/ 388767 w 391122"/>
              <a:gd name="T1" fmla="*/ 372532 h 398502"/>
              <a:gd name="T2" fmla="*/ 286928 w 391122"/>
              <a:gd name="T3" fmla="*/ 259623 h 398502"/>
              <a:gd name="T4" fmla="*/ 320136 w 391122"/>
              <a:gd name="T5" fmla="*/ 162212 h 398502"/>
              <a:gd name="T6" fmla="*/ 162211 w 391122"/>
              <a:gd name="T7" fmla="*/ 4287 h 398502"/>
              <a:gd name="T8" fmla="*/ 4287 w 391122"/>
              <a:gd name="T9" fmla="*/ 162212 h 398502"/>
              <a:gd name="T10" fmla="*/ 162211 w 391122"/>
              <a:gd name="T11" fmla="*/ 320136 h 398502"/>
              <a:gd name="T12" fmla="*/ 262575 w 391122"/>
              <a:gd name="T13" fmla="*/ 283976 h 398502"/>
              <a:gd name="T14" fmla="*/ 362938 w 391122"/>
              <a:gd name="T15" fmla="*/ 395409 h 398502"/>
              <a:gd name="T16" fmla="*/ 388767 w 391122"/>
              <a:gd name="T17" fmla="*/ 372532 h 398502"/>
              <a:gd name="T18" fmla="*/ 162211 w 391122"/>
              <a:gd name="T19" fmla="*/ 286190 h 398502"/>
              <a:gd name="T20" fmla="*/ 38971 w 391122"/>
              <a:gd name="T21" fmla="*/ 162950 h 398502"/>
              <a:gd name="T22" fmla="*/ 162211 w 391122"/>
              <a:gd name="T23" fmla="*/ 39709 h 398502"/>
              <a:gd name="T24" fmla="*/ 285452 w 391122"/>
              <a:gd name="T25" fmla="*/ 162950 h 398502"/>
              <a:gd name="T26" fmla="*/ 162211 w 391122"/>
              <a:gd name="T27" fmla="*/ 286190 h 3985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1122" h="398502">
                <a:moveTo>
                  <a:pt x="388767" y="372532"/>
                </a:moveTo>
                <a:lnTo>
                  <a:pt x="286928" y="259623"/>
                </a:lnTo>
                <a:cubicBezTo>
                  <a:pt x="307591" y="233056"/>
                  <a:pt x="320136" y="199110"/>
                  <a:pt x="320136" y="162212"/>
                </a:cubicBezTo>
                <a:cubicBezTo>
                  <a:pt x="320136" y="75132"/>
                  <a:pt x="249291" y="4287"/>
                  <a:pt x="162211" y="4287"/>
                </a:cubicBezTo>
                <a:cubicBezTo>
                  <a:pt x="75131" y="4287"/>
                  <a:pt x="4287" y="75132"/>
                  <a:pt x="4287" y="162212"/>
                </a:cubicBezTo>
                <a:cubicBezTo>
                  <a:pt x="4287" y="249292"/>
                  <a:pt x="75131" y="320136"/>
                  <a:pt x="162211" y="320136"/>
                </a:cubicBezTo>
                <a:cubicBezTo>
                  <a:pt x="200586" y="320136"/>
                  <a:pt x="235270" y="306853"/>
                  <a:pt x="262575" y="283976"/>
                </a:cubicBezTo>
                <a:lnTo>
                  <a:pt x="362938" y="395409"/>
                </a:lnTo>
                <a:lnTo>
                  <a:pt x="388767" y="372532"/>
                </a:lnTo>
                <a:close/>
                <a:moveTo>
                  <a:pt x="162211" y="286190"/>
                </a:moveTo>
                <a:cubicBezTo>
                  <a:pt x="94318" y="286190"/>
                  <a:pt x="38971" y="230843"/>
                  <a:pt x="38971" y="162950"/>
                </a:cubicBezTo>
                <a:cubicBezTo>
                  <a:pt x="38971" y="95057"/>
                  <a:pt x="94318" y="39709"/>
                  <a:pt x="162211" y="39709"/>
                </a:cubicBezTo>
                <a:cubicBezTo>
                  <a:pt x="230104" y="39709"/>
                  <a:pt x="285452" y="95057"/>
                  <a:pt x="285452" y="162950"/>
                </a:cubicBezTo>
                <a:cubicBezTo>
                  <a:pt x="285452" y="230843"/>
                  <a:pt x="230104" y="286190"/>
                  <a:pt x="162211" y="28619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en-US" sz="1050" dirty="0"/>
          </a:p>
        </p:txBody>
      </p:sp>
      <p:sp>
        <p:nvSpPr>
          <p:cNvPr id="266" name="Freeform: Shape 22" title="star icon">
            <a:extLst>
              <a:ext uri="{FF2B5EF4-FFF2-40B4-BE49-F238E27FC236}">
                <a16:creationId xmlns:a16="http://schemas.microsoft.com/office/drawing/2014/main" id="{6417F596-7130-A94D-8DD6-0320AC9FD9D7}"/>
              </a:ext>
            </a:extLst>
          </p:cNvPr>
          <p:cNvSpPr>
            <a:spLocks/>
          </p:cNvSpPr>
          <p:nvPr/>
        </p:nvSpPr>
        <p:spPr bwMode="auto">
          <a:xfrm>
            <a:off x="6155120" y="967408"/>
            <a:ext cx="465534" cy="442913"/>
          </a:xfrm>
          <a:custGeom>
            <a:avLst/>
            <a:gdLst>
              <a:gd name="T0" fmla="*/ 614357 w 619892"/>
              <a:gd name="T1" fmla="*/ 226925 h 590373"/>
              <a:gd name="T2" fmla="*/ 381898 w 619892"/>
              <a:gd name="T3" fmla="*/ 226925 h 590373"/>
              <a:gd name="T4" fmla="*/ 311053 w 619892"/>
              <a:gd name="T5" fmla="*/ 5535 h 590373"/>
              <a:gd name="T6" fmla="*/ 237994 w 619892"/>
              <a:gd name="T7" fmla="*/ 226187 h 590373"/>
              <a:gd name="T8" fmla="*/ 5535 w 619892"/>
              <a:gd name="T9" fmla="*/ 225449 h 590373"/>
              <a:gd name="T10" fmla="*/ 7749 w 619892"/>
              <a:gd name="T11" fmla="*/ 226925 h 590373"/>
              <a:gd name="T12" fmla="*/ 5535 w 619892"/>
              <a:gd name="T13" fmla="*/ 226925 h 590373"/>
              <a:gd name="T14" fmla="*/ 193716 w 619892"/>
              <a:gd name="T15" fmla="*/ 363449 h 590373"/>
              <a:gd name="T16" fmla="*/ 122134 w 619892"/>
              <a:gd name="T17" fmla="*/ 584839 h 590373"/>
              <a:gd name="T18" fmla="*/ 310315 w 619892"/>
              <a:gd name="T19" fmla="*/ 448315 h 590373"/>
              <a:gd name="T20" fmla="*/ 497020 w 619892"/>
              <a:gd name="T21" fmla="*/ 585576 h 590373"/>
              <a:gd name="T22" fmla="*/ 426176 w 619892"/>
              <a:gd name="T23" fmla="*/ 364186 h 590373"/>
              <a:gd name="T24" fmla="*/ 614357 w 619892"/>
              <a:gd name="T25" fmla="*/ 226925 h 590373"/>
              <a:gd name="T26" fmla="*/ 433555 w 619892"/>
              <a:gd name="T27" fmla="*/ 498496 h 590373"/>
              <a:gd name="T28" fmla="*/ 309577 w 619892"/>
              <a:gd name="T29" fmla="*/ 407727 h 590373"/>
              <a:gd name="T30" fmla="*/ 184861 w 619892"/>
              <a:gd name="T31" fmla="*/ 498496 h 590373"/>
              <a:gd name="T32" fmla="*/ 232829 w 619892"/>
              <a:gd name="T33" fmla="*/ 351641 h 590373"/>
              <a:gd name="T34" fmla="*/ 108112 w 619892"/>
              <a:gd name="T35" fmla="*/ 260871 h 590373"/>
              <a:gd name="T36" fmla="*/ 109588 w 619892"/>
              <a:gd name="T37" fmla="*/ 260871 h 590373"/>
              <a:gd name="T38" fmla="*/ 107375 w 619892"/>
              <a:gd name="T39" fmla="*/ 259395 h 590373"/>
              <a:gd name="T40" fmla="*/ 261609 w 619892"/>
              <a:gd name="T41" fmla="*/ 260133 h 590373"/>
              <a:gd name="T42" fmla="*/ 310315 w 619892"/>
              <a:gd name="T43" fmla="*/ 113278 h 590373"/>
              <a:gd name="T44" fmla="*/ 357545 w 619892"/>
              <a:gd name="T45" fmla="*/ 260871 h 590373"/>
              <a:gd name="T46" fmla="*/ 512518 w 619892"/>
              <a:gd name="T47" fmla="*/ 260871 h 590373"/>
              <a:gd name="T48" fmla="*/ 387063 w 619892"/>
              <a:gd name="T49" fmla="*/ 352379 h 590373"/>
              <a:gd name="T50" fmla="*/ 433555 w 619892"/>
              <a:gd name="T51" fmla="*/ 498496 h 59037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19892" h="590373">
                <a:moveTo>
                  <a:pt x="614357" y="226925"/>
                </a:moveTo>
                <a:lnTo>
                  <a:pt x="381898" y="226925"/>
                </a:lnTo>
                <a:lnTo>
                  <a:pt x="311053" y="5535"/>
                </a:lnTo>
                <a:lnTo>
                  <a:pt x="237994" y="226187"/>
                </a:lnTo>
                <a:lnTo>
                  <a:pt x="5535" y="225449"/>
                </a:lnTo>
                <a:lnTo>
                  <a:pt x="7749" y="226925"/>
                </a:lnTo>
                <a:lnTo>
                  <a:pt x="5535" y="226925"/>
                </a:lnTo>
                <a:lnTo>
                  <a:pt x="193716" y="363449"/>
                </a:lnTo>
                <a:lnTo>
                  <a:pt x="122134" y="584839"/>
                </a:lnTo>
                <a:lnTo>
                  <a:pt x="310315" y="448315"/>
                </a:lnTo>
                <a:lnTo>
                  <a:pt x="497020" y="585576"/>
                </a:lnTo>
                <a:lnTo>
                  <a:pt x="426176" y="364186"/>
                </a:lnTo>
                <a:lnTo>
                  <a:pt x="614357" y="226925"/>
                </a:lnTo>
                <a:close/>
                <a:moveTo>
                  <a:pt x="433555" y="498496"/>
                </a:moveTo>
                <a:lnTo>
                  <a:pt x="309577" y="407727"/>
                </a:lnTo>
                <a:lnTo>
                  <a:pt x="184861" y="498496"/>
                </a:lnTo>
                <a:lnTo>
                  <a:pt x="232829" y="351641"/>
                </a:lnTo>
                <a:lnTo>
                  <a:pt x="108112" y="260871"/>
                </a:lnTo>
                <a:lnTo>
                  <a:pt x="109588" y="260871"/>
                </a:lnTo>
                <a:lnTo>
                  <a:pt x="107375" y="259395"/>
                </a:lnTo>
                <a:lnTo>
                  <a:pt x="261609" y="260133"/>
                </a:lnTo>
                <a:lnTo>
                  <a:pt x="310315" y="113278"/>
                </a:lnTo>
                <a:lnTo>
                  <a:pt x="357545" y="260871"/>
                </a:lnTo>
                <a:lnTo>
                  <a:pt x="512518" y="260871"/>
                </a:lnTo>
                <a:lnTo>
                  <a:pt x="387063" y="352379"/>
                </a:lnTo>
                <a:lnTo>
                  <a:pt x="433555" y="498496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en-US" sz="1050" dirty="0"/>
          </a:p>
        </p:txBody>
      </p:sp>
      <p:sp>
        <p:nvSpPr>
          <p:cNvPr id="142" name="Text Placeholder 141">
            <a:extLst>
              <a:ext uri="{FF2B5EF4-FFF2-40B4-BE49-F238E27FC236}">
                <a16:creationId xmlns:a16="http://schemas.microsoft.com/office/drawing/2014/main" id="{FD356AE3-933E-FD4B-9AB7-9AC8A32AE2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 rot="21268253">
            <a:off x="6473686" y="1080529"/>
            <a:ext cx="1022747" cy="153590"/>
          </a:xfrm>
        </p:spPr>
        <p:txBody>
          <a:bodyPr/>
          <a:lstStyle/>
          <a:p>
            <a:r>
              <a:rPr lang="en-US" sz="900" dirty="0"/>
              <a:t>Estrategias de </a:t>
            </a:r>
            <a:r>
              <a:rPr lang="en-US" sz="900" dirty="0" err="1" smtClean="0"/>
              <a:t>vinculación</a:t>
            </a:r>
            <a:endParaRPr lang="en-US" sz="900" dirty="0"/>
          </a:p>
        </p:txBody>
      </p:sp>
      <p:sp>
        <p:nvSpPr>
          <p:cNvPr id="270" name="Freeform: Shape 46" title="hexagon icon">
            <a:extLst>
              <a:ext uri="{FF2B5EF4-FFF2-40B4-BE49-F238E27FC236}">
                <a16:creationId xmlns:a16="http://schemas.microsoft.com/office/drawing/2014/main" id="{5B23D317-AE70-CA42-ACCF-D0A28A4B7965}"/>
              </a:ext>
            </a:extLst>
          </p:cNvPr>
          <p:cNvSpPr>
            <a:spLocks/>
          </p:cNvSpPr>
          <p:nvPr/>
        </p:nvSpPr>
        <p:spPr bwMode="auto">
          <a:xfrm>
            <a:off x="7754364" y="1043433"/>
            <a:ext cx="304630" cy="354856"/>
          </a:xfrm>
          <a:custGeom>
            <a:avLst/>
            <a:gdLst>
              <a:gd name="T0" fmla="*/ 224201 w 442780"/>
              <a:gd name="T1" fmla="*/ 512747 h 516576"/>
              <a:gd name="T2" fmla="*/ 4287 w 442780"/>
              <a:gd name="T3" fmla="*/ 385817 h 516576"/>
              <a:gd name="T4" fmla="*/ 4287 w 442780"/>
              <a:gd name="T5" fmla="*/ 131955 h 516576"/>
              <a:gd name="T6" fmla="*/ 224201 w 442780"/>
              <a:gd name="T7" fmla="*/ 4287 h 516576"/>
              <a:gd name="T8" fmla="*/ 444115 w 442780"/>
              <a:gd name="T9" fmla="*/ 131217 h 516576"/>
              <a:gd name="T10" fmla="*/ 444115 w 442780"/>
              <a:gd name="T11" fmla="*/ 385079 h 516576"/>
              <a:gd name="T12" fmla="*/ 224201 w 442780"/>
              <a:gd name="T13" fmla="*/ 512747 h 516576"/>
              <a:gd name="T14" fmla="*/ 48565 w 442780"/>
              <a:gd name="T15" fmla="*/ 359988 h 516576"/>
              <a:gd name="T16" fmla="*/ 224201 w 442780"/>
              <a:gd name="T17" fmla="*/ 461827 h 516576"/>
              <a:gd name="T18" fmla="*/ 399837 w 442780"/>
              <a:gd name="T19" fmla="*/ 359988 h 516576"/>
              <a:gd name="T20" fmla="*/ 399837 w 442780"/>
              <a:gd name="T21" fmla="*/ 157046 h 516576"/>
              <a:gd name="T22" fmla="*/ 224201 w 442780"/>
              <a:gd name="T23" fmla="*/ 55206 h 516576"/>
              <a:gd name="T24" fmla="*/ 48565 w 442780"/>
              <a:gd name="T25" fmla="*/ 157046 h 516576"/>
              <a:gd name="T26" fmla="*/ 48565 w 442780"/>
              <a:gd name="T27" fmla="*/ 359988 h 51657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42780" h="516576">
                <a:moveTo>
                  <a:pt x="224201" y="512746"/>
                </a:moveTo>
                <a:lnTo>
                  <a:pt x="4287" y="385816"/>
                </a:lnTo>
                <a:lnTo>
                  <a:pt x="4287" y="131955"/>
                </a:lnTo>
                <a:lnTo>
                  <a:pt x="224201" y="4287"/>
                </a:lnTo>
                <a:lnTo>
                  <a:pt x="444115" y="131217"/>
                </a:lnTo>
                <a:lnTo>
                  <a:pt x="444115" y="385078"/>
                </a:lnTo>
                <a:lnTo>
                  <a:pt x="224201" y="512746"/>
                </a:lnTo>
                <a:close/>
                <a:moveTo>
                  <a:pt x="48565" y="359987"/>
                </a:moveTo>
                <a:lnTo>
                  <a:pt x="224201" y="461826"/>
                </a:lnTo>
                <a:lnTo>
                  <a:pt x="399837" y="359987"/>
                </a:lnTo>
                <a:lnTo>
                  <a:pt x="399837" y="157046"/>
                </a:lnTo>
                <a:lnTo>
                  <a:pt x="224201" y="55206"/>
                </a:lnTo>
                <a:lnTo>
                  <a:pt x="48565" y="157046"/>
                </a:lnTo>
                <a:lnTo>
                  <a:pt x="48565" y="35998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endParaRPr lang="en-US" sz="1050" dirty="0"/>
          </a:p>
        </p:txBody>
      </p:sp>
      <p:sp>
        <p:nvSpPr>
          <p:cNvPr id="161" name="Text Placeholder 160">
            <a:extLst>
              <a:ext uri="{FF2B5EF4-FFF2-40B4-BE49-F238E27FC236}">
                <a16:creationId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3098" y="3562555"/>
            <a:ext cx="1113147" cy="1461939"/>
          </a:xfrm>
        </p:spPr>
        <p:txBody>
          <a:bodyPr/>
          <a:lstStyle/>
          <a:p>
            <a:pPr algn="ctr"/>
            <a:r>
              <a:rPr lang="es-EC" dirty="0" smtClean="0"/>
              <a:t>Acercamientos </a:t>
            </a:r>
            <a:r>
              <a:rPr lang="es-EC" dirty="0"/>
              <a:t>con </a:t>
            </a:r>
            <a:r>
              <a:rPr lang="es-EC" dirty="0" smtClean="0"/>
              <a:t>el Gobierno local, formulación </a:t>
            </a:r>
            <a:r>
              <a:rPr lang="es-EC" dirty="0"/>
              <a:t>de </a:t>
            </a:r>
            <a:r>
              <a:rPr lang="es-EC" dirty="0" smtClean="0"/>
              <a:t>políticas,  </a:t>
            </a:r>
            <a:r>
              <a:rPr lang="es-EC" dirty="0"/>
              <a:t>implementación, seguimiento y evaluación de programas de desarrollo de cuidado del medio ambiente </a:t>
            </a:r>
          </a:p>
        </p:txBody>
      </p:sp>
      <p:sp>
        <p:nvSpPr>
          <p:cNvPr id="162" name="Text Placeholder 161">
            <a:extLst>
              <a:ext uri="{FF2B5EF4-FFF2-40B4-BE49-F238E27FC236}">
                <a16:creationId xmlns:a16="http://schemas.microsoft.com/office/drawing/2014/main" id="{9AD8FF8D-014D-CF45-B605-C532FCAAA5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234506" y="3866958"/>
            <a:ext cx="954791" cy="769441"/>
          </a:xfrm>
        </p:spPr>
        <p:txBody>
          <a:bodyPr/>
          <a:lstStyle/>
          <a:p>
            <a:pPr algn="ctr"/>
            <a:r>
              <a:rPr lang="es-EC" dirty="0"/>
              <a:t>Medidas para la erradicación de prácticas como el soborno o la extorsión</a:t>
            </a:r>
            <a:endParaRPr lang="es-EC" dirty="0" smtClean="0"/>
          </a:p>
        </p:txBody>
      </p:sp>
      <p:sp>
        <p:nvSpPr>
          <p:cNvPr id="163" name="Text Placeholder 162">
            <a:extLst>
              <a:ext uri="{FF2B5EF4-FFF2-40B4-BE49-F238E27FC236}">
                <a16:creationId xmlns:a16="http://schemas.microsoft.com/office/drawing/2014/main" id="{B20DBB99-CB24-BE4F-9A9C-11378DA2E5A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288169" y="3526381"/>
            <a:ext cx="954791" cy="1338828"/>
          </a:xfrm>
        </p:spPr>
        <p:txBody>
          <a:bodyPr/>
          <a:lstStyle/>
          <a:p>
            <a:pPr algn="ctr"/>
            <a:r>
              <a:rPr lang="es-EC" dirty="0"/>
              <a:t>Presidencia Ejecutiva</a:t>
            </a:r>
          </a:p>
          <a:p>
            <a:pPr algn="ctr"/>
            <a:r>
              <a:rPr lang="es-EC" dirty="0"/>
              <a:t>Área de Jefatura de Responsabilidad Social Empresarial y </a:t>
            </a:r>
            <a:r>
              <a:rPr lang="es-EC" dirty="0" smtClean="0"/>
              <a:t>Marketing</a:t>
            </a:r>
          </a:p>
          <a:p>
            <a:pPr algn="ctr"/>
            <a:r>
              <a:rPr lang="es-EC" dirty="0" smtClean="0"/>
              <a:t>Gestión Ambiental</a:t>
            </a:r>
          </a:p>
        </p:txBody>
      </p:sp>
      <p:sp>
        <p:nvSpPr>
          <p:cNvPr id="164" name="Text Placeholder 163">
            <a:extLst>
              <a:ext uri="{FF2B5EF4-FFF2-40B4-BE49-F238E27FC236}">
                <a16:creationId xmlns:a16="http://schemas.microsoft.com/office/drawing/2014/main" id="{04B1EED1-1DD0-A248-A94F-1A0FBCE88E2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354140" y="3934057"/>
            <a:ext cx="1058764" cy="769441"/>
          </a:xfrm>
        </p:spPr>
        <p:txBody>
          <a:bodyPr/>
          <a:lstStyle/>
          <a:p>
            <a:pPr algn="ctr"/>
            <a:r>
              <a:rPr lang="es-EC" dirty="0"/>
              <a:t>Vías para la detección y limitación de los conflictos de </a:t>
            </a:r>
            <a:r>
              <a:rPr lang="es-EC" dirty="0" smtClean="0"/>
              <a:t>intereses</a:t>
            </a:r>
            <a:endParaRPr lang="es-EC" dirty="0"/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2AD9D82F-2D7D-024E-8006-FF746FC144D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536457" y="3499322"/>
            <a:ext cx="954791" cy="630942"/>
          </a:xfrm>
        </p:spPr>
        <p:txBody>
          <a:bodyPr/>
          <a:lstStyle/>
          <a:p>
            <a:pPr algn="ctr"/>
            <a:r>
              <a:rPr lang="es-EC" dirty="0"/>
              <a:t>Mecanismos de consulta del personal ante acciones dudosas</a:t>
            </a:r>
          </a:p>
        </p:txBody>
      </p:sp>
      <p:sp>
        <p:nvSpPr>
          <p:cNvPr id="166" name="Text Placeholder 165">
            <a:extLst>
              <a:ext uri="{FF2B5EF4-FFF2-40B4-BE49-F238E27FC236}">
                <a16:creationId xmlns:a16="http://schemas.microsoft.com/office/drawing/2014/main" id="{D0FA9F01-175E-0B45-8A47-947EFB6815D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441784" y="3866958"/>
            <a:ext cx="1064607" cy="492443"/>
          </a:xfrm>
        </p:spPr>
        <p:txBody>
          <a:bodyPr/>
          <a:lstStyle/>
          <a:p>
            <a:pPr algn="ctr"/>
            <a:r>
              <a:rPr lang="es-EC" dirty="0"/>
              <a:t>Mecanismos de denuncia contra la corrupción</a:t>
            </a:r>
          </a:p>
        </p:txBody>
      </p:sp>
      <p:sp>
        <p:nvSpPr>
          <p:cNvPr id="167" name="Text Placeholder 166">
            <a:extLst>
              <a:ext uri="{FF2B5EF4-FFF2-40B4-BE49-F238E27FC236}">
                <a16:creationId xmlns:a16="http://schemas.microsoft.com/office/drawing/2014/main" id="{865AA67B-583F-424A-BE5A-8514EBC6EA1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767791" y="3557388"/>
            <a:ext cx="954791" cy="630942"/>
          </a:xfrm>
        </p:spPr>
        <p:txBody>
          <a:bodyPr/>
          <a:lstStyle/>
          <a:p>
            <a:pPr algn="ctr"/>
            <a:r>
              <a:rPr lang="es-EC" dirty="0"/>
              <a:t>7 materias fundamentales de la ISO </a:t>
            </a:r>
            <a:r>
              <a:rPr lang="es-EC" dirty="0" smtClean="0"/>
              <a:t>26000 - 2010</a:t>
            </a:r>
            <a:endParaRPr lang="en-US" dirty="0"/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741A8DDF-3A32-EE42-8DA2-5B63EA753A7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718924" y="3911331"/>
            <a:ext cx="1132709" cy="707886"/>
          </a:xfrm>
        </p:spPr>
        <p:txBody>
          <a:bodyPr/>
          <a:lstStyle/>
          <a:p>
            <a:pPr algn="ctr"/>
            <a:r>
              <a:rPr lang="es-EC" dirty="0"/>
              <a:t># de programas ejecutados</a:t>
            </a:r>
          </a:p>
          <a:p>
            <a:pPr algn="ctr"/>
            <a:r>
              <a:rPr lang="es-EC" dirty="0"/>
              <a:t>% cumplimiento de los planes</a:t>
            </a:r>
            <a:endParaRPr lang="en-US" dirty="0"/>
          </a:p>
        </p:txBody>
      </p:sp>
      <p:sp>
        <p:nvSpPr>
          <p:cNvPr id="80" name="Text Placeholder 135">
            <a:extLst>
              <a:ext uri="{FF2B5EF4-FFF2-40B4-BE49-F238E27FC236}">
                <a16:creationId xmlns:a16="http://schemas.microsoft.com/office/drawing/2014/main" id="{1682CA3E-8760-FF4A-9D23-81B5B7155F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220223">
            <a:off x="180710" y="1194378"/>
            <a:ext cx="1363662" cy="204787"/>
          </a:xfrm>
        </p:spPr>
        <p:txBody>
          <a:bodyPr/>
          <a:lstStyle/>
          <a:p>
            <a:r>
              <a:rPr lang="en-US" sz="1300" dirty="0" err="1" smtClean="0"/>
              <a:t>Entidades</a:t>
            </a:r>
            <a:r>
              <a:rPr lang="en-US" sz="1300" dirty="0" smtClean="0"/>
              <a:t> de control</a:t>
            </a:r>
            <a:endParaRPr lang="en-US" sz="1300" dirty="0"/>
          </a:p>
        </p:txBody>
      </p:sp>
      <p:sp>
        <p:nvSpPr>
          <p:cNvPr id="75" name="Text Placeholder 139">
            <a:extLst>
              <a:ext uri="{FF2B5EF4-FFF2-40B4-BE49-F238E27FC236}">
                <a16:creationId xmlns:a16="http://schemas.microsoft.com/office/drawing/2014/main" id="{2F019921-3203-2245-BEE7-839FA58330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23432" y="902739"/>
            <a:ext cx="1022747" cy="1535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6" name="Text Placeholder 143">
            <a:extLst>
              <a:ext uri="{FF2B5EF4-FFF2-40B4-BE49-F238E27FC236}">
                <a16:creationId xmlns:a16="http://schemas.microsoft.com/office/drawing/2014/main" id="{0399E614-2544-6E48-A669-9EA99565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 rot="206837">
            <a:off x="7830921" y="1307535"/>
            <a:ext cx="1022747" cy="153590"/>
          </a:xfrm>
        </p:spPr>
        <p:txBody>
          <a:bodyPr/>
          <a:lstStyle/>
          <a:p>
            <a:endParaRPr lang="en-US" sz="1050" dirty="0"/>
          </a:p>
        </p:txBody>
      </p:sp>
      <p:grpSp>
        <p:nvGrpSpPr>
          <p:cNvPr id="77" name="Google Shape;832;p41"/>
          <p:cNvGrpSpPr/>
          <p:nvPr/>
        </p:nvGrpSpPr>
        <p:grpSpPr>
          <a:xfrm>
            <a:off x="4840852" y="3005233"/>
            <a:ext cx="326887" cy="326887"/>
            <a:chOff x="5941025" y="3634400"/>
            <a:chExt cx="467650" cy="467650"/>
          </a:xfrm>
        </p:grpSpPr>
        <p:sp>
          <p:nvSpPr>
            <p:cNvPr id="78" name="Google Shape;833;p41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34;p41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35;p41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36;p41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7;p41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38;p41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Freeform: Shape 19" title="woman icon">
            <a:extLst>
              <a:ext uri="{FF2B5EF4-FFF2-40B4-BE49-F238E27FC236}">
                <a16:creationId xmlns:a16="http://schemas.microsoft.com/office/drawing/2014/main" id="{7BE7C412-4B84-5D41-8503-7404AB5E6B44}"/>
              </a:ext>
            </a:extLst>
          </p:cNvPr>
          <p:cNvSpPr>
            <a:spLocks/>
          </p:cNvSpPr>
          <p:nvPr/>
        </p:nvSpPr>
        <p:spPr bwMode="auto">
          <a:xfrm>
            <a:off x="2500354" y="2906859"/>
            <a:ext cx="458391" cy="491728"/>
          </a:xfrm>
          <a:custGeom>
            <a:avLst/>
            <a:gdLst>
              <a:gd name="T0" fmla="*/ 289106 w 612512"/>
              <a:gd name="T1" fmla="*/ 5535 h 656790"/>
              <a:gd name="T2" fmla="*/ 37460 w 612512"/>
              <a:gd name="T3" fmla="*/ 257181 h 656790"/>
              <a:gd name="T4" fmla="*/ 43363 w 612512"/>
              <a:gd name="T5" fmla="*/ 324336 h 656790"/>
              <a:gd name="T6" fmla="*/ 8679 w 612512"/>
              <a:gd name="T7" fmla="*/ 522849 h 656790"/>
              <a:gd name="T8" fmla="*/ 5727 w 612512"/>
              <a:gd name="T9" fmla="*/ 533181 h 656790"/>
              <a:gd name="T10" fmla="*/ 11631 w 612512"/>
              <a:gd name="T11" fmla="*/ 542774 h 656790"/>
              <a:gd name="T12" fmla="*/ 199074 w 612512"/>
              <a:gd name="T13" fmla="*/ 595170 h 656790"/>
              <a:gd name="T14" fmla="*/ 305341 w 612512"/>
              <a:gd name="T15" fmla="*/ 656421 h 656790"/>
              <a:gd name="T16" fmla="*/ 412347 w 612512"/>
              <a:gd name="T17" fmla="*/ 595170 h 656790"/>
              <a:gd name="T18" fmla="*/ 603480 w 612512"/>
              <a:gd name="T19" fmla="*/ 542774 h 656790"/>
              <a:gd name="T20" fmla="*/ 609384 w 612512"/>
              <a:gd name="T21" fmla="*/ 533181 h 656790"/>
              <a:gd name="T22" fmla="*/ 606432 w 612512"/>
              <a:gd name="T23" fmla="*/ 522111 h 656790"/>
              <a:gd name="T24" fmla="*/ 568057 w 612512"/>
              <a:gd name="T25" fmla="*/ 335406 h 656790"/>
              <a:gd name="T26" fmla="*/ 573961 w 612512"/>
              <a:gd name="T27" fmla="*/ 267513 h 656790"/>
              <a:gd name="T28" fmla="*/ 416036 w 612512"/>
              <a:gd name="T29" fmla="*/ 63096 h 656790"/>
              <a:gd name="T30" fmla="*/ 289106 w 612512"/>
              <a:gd name="T31" fmla="*/ 5535 h 656790"/>
              <a:gd name="T32" fmla="*/ 289106 w 612512"/>
              <a:gd name="T33" fmla="*/ 5535 h 656790"/>
              <a:gd name="T34" fmla="*/ 404229 w 612512"/>
              <a:gd name="T35" fmla="*/ 223235 h 656790"/>
              <a:gd name="T36" fmla="*/ 463266 w 612512"/>
              <a:gd name="T37" fmla="*/ 378208 h 656790"/>
              <a:gd name="T38" fmla="*/ 395373 w 612512"/>
              <a:gd name="T39" fmla="*/ 574507 h 656790"/>
              <a:gd name="T40" fmla="*/ 395373 w 612512"/>
              <a:gd name="T41" fmla="*/ 575245 h 656790"/>
              <a:gd name="T42" fmla="*/ 307555 w 612512"/>
              <a:gd name="T43" fmla="*/ 629854 h 656790"/>
              <a:gd name="T44" fmla="*/ 219737 w 612512"/>
              <a:gd name="T45" fmla="*/ 575245 h 656790"/>
              <a:gd name="T46" fmla="*/ 218999 w 612512"/>
              <a:gd name="T47" fmla="*/ 574507 h 656790"/>
              <a:gd name="T48" fmla="*/ 151844 w 612512"/>
              <a:gd name="T49" fmla="*/ 417320 h 656790"/>
              <a:gd name="T50" fmla="*/ 266229 w 612512"/>
              <a:gd name="T51" fmla="*/ 318433 h 656790"/>
              <a:gd name="T52" fmla="*/ 297223 w 612512"/>
              <a:gd name="T53" fmla="*/ 310315 h 656790"/>
              <a:gd name="T54" fmla="*/ 404229 w 612512"/>
              <a:gd name="T55" fmla="*/ 223235 h 656790"/>
              <a:gd name="T56" fmla="*/ 404229 w 612512"/>
              <a:gd name="T57" fmla="*/ 223235 h 656790"/>
              <a:gd name="T58" fmla="*/ 229331 w 612512"/>
              <a:gd name="T59" fmla="*/ 373780 h 656790"/>
              <a:gd name="T60" fmla="*/ 207930 w 612512"/>
              <a:gd name="T61" fmla="*/ 395181 h 656790"/>
              <a:gd name="T62" fmla="*/ 229331 w 612512"/>
              <a:gd name="T63" fmla="*/ 416582 h 656790"/>
              <a:gd name="T64" fmla="*/ 250732 w 612512"/>
              <a:gd name="T65" fmla="*/ 395181 h 656790"/>
              <a:gd name="T66" fmla="*/ 229331 w 612512"/>
              <a:gd name="T67" fmla="*/ 373780 h 656790"/>
              <a:gd name="T68" fmla="*/ 229331 w 612512"/>
              <a:gd name="T69" fmla="*/ 373780 h 656790"/>
              <a:gd name="T70" fmla="*/ 385042 w 612512"/>
              <a:gd name="T71" fmla="*/ 373780 h 656790"/>
              <a:gd name="T72" fmla="*/ 363640 w 612512"/>
              <a:gd name="T73" fmla="*/ 395181 h 656790"/>
              <a:gd name="T74" fmla="*/ 385042 w 612512"/>
              <a:gd name="T75" fmla="*/ 416582 h 656790"/>
              <a:gd name="T76" fmla="*/ 406443 w 612512"/>
              <a:gd name="T77" fmla="*/ 395181 h 656790"/>
              <a:gd name="T78" fmla="*/ 385042 w 612512"/>
              <a:gd name="T79" fmla="*/ 373780 h 656790"/>
              <a:gd name="T80" fmla="*/ 385042 w 612512"/>
              <a:gd name="T81" fmla="*/ 373780 h 65679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12512" h="656790">
                <a:moveTo>
                  <a:pt x="289106" y="5535"/>
                </a:moveTo>
                <a:cubicBezTo>
                  <a:pt x="134133" y="5535"/>
                  <a:pt x="37460" y="102208"/>
                  <a:pt x="37460" y="257181"/>
                </a:cubicBezTo>
                <a:cubicBezTo>
                  <a:pt x="37460" y="279320"/>
                  <a:pt x="40411" y="301459"/>
                  <a:pt x="43363" y="324336"/>
                </a:cubicBezTo>
                <a:cubicBezTo>
                  <a:pt x="52219" y="387063"/>
                  <a:pt x="61074" y="452742"/>
                  <a:pt x="8679" y="522849"/>
                </a:cubicBezTo>
                <a:cubicBezTo>
                  <a:pt x="6465" y="525801"/>
                  <a:pt x="4989" y="529491"/>
                  <a:pt x="5727" y="533181"/>
                </a:cubicBezTo>
                <a:cubicBezTo>
                  <a:pt x="6465" y="536871"/>
                  <a:pt x="8679" y="540561"/>
                  <a:pt x="11631" y="542774"/>
                </a:cubicBezTo>
                <a:cubicBezTo>
                  <a:pt x="13845" y="544250"/>
                  <a:pt x="70668" y="581149"/>
                  <a:pt x="199074" y="595170"/>
                </a:cubicBezTo>
                <a:cubicBezTo>
                  <a:pt x="231545" y="634282"/>
                  <a:pt x="269181" y="656421"/>
                  <a:pt x="305341" y="656421"/>
                </a:cubicBezTo>
                <a:cubicBezTo>
                  <a:pt x="341501" y="656421"/>
                  <a:pt x="379138" y="635020"/>
                  <a:pt x="412347" y="595170"/>
                </a:cubicBezTo>
                <a:cubicBezTo>
                  <a:pt x="541491" y="581149"/>
                  <a:pt x="601266" y="544250"/>
                  <a:pt x="603480" y="542774"/>
                </a:cubicBezTo>
                <a:cubicBezTo>
                  <a:pt x="607170" y="540561"/>
                  <a:pt x="608646" y="536871"/>
                  <a:pt x="609384" y="533181"/>
                </a:cubicBezTo>
                <a:cubicBezTo>
                  <a:pt x="610122" y="529491"/>
                  <a:pt x="609384" y="525063"/>
                  <a:pt x="606432" y="522111"/>
                </a:cubicBezTo>
                <a:cubicBezTo>
                  <a:pt x="553298" y="454218"/>
                  <a:pt x="560678" y="396657"/>
                  <a:pt x="568057" y="335406"/>
                </a:cubicBezTo>
                <a:cubicBezTo>
                  <a:pt x="571009" y="313267"/>
                  <a:pt x="573961" y="291128"/>
                  <a:pt x="573961" y="267513"/>
                </a:cubicBezTo>
                <a:cubicBezTo>
                  <a:pt x="573961" y="175267"/>
                  <a:pt x="532635" y="66786"/>
                  <a:pt x="416036" y="63096"/>
                </a:cubicBezTo>
                <a:cubicBezTo>
                  <a:pt x="369545" y="15866"/>
                  <a:pt x="321577" y="5535"/>
                  <a:pt x="289106" y="5535"/>
                </a:cubicBezTo>
                <a:close/>
                <a:moveTo>
                  <a:pt x="404229" y="223235"/>
                </a:moveTo>
                <a:cubicBezTo>
                  <a:pt x="424892" y="245374"/>
                  <a:pt x="463266" y="297032"/>
                  <a:pt x="463266" y="378208"/>
                </a:cubicBezTo>
                <a:cubicBezTo>
                  <a:pt x="463266" y="486689"/>
                  <a:pt x="395373" y="573769"/>
                  <a:pt x="395373" y="574507"/>
                </a:cubicBezTo>
                <a:cubicBezTo>
                  <a:pt x="395373" y="574507"/>
                  <a:pt x="395373" y="574507"/>
                  <a:pt x="395373" y="575245"/>
                </a:cubicBezTo>
                <a:cubicBezTo>
                  <a:pt x="367330" y="609929"/>
                  <a:pt x="336336" y="629854"/>
                  <a:pt x="307555" y="629854"/>
                </a:cubicBezTo>
                <a:cubicBezTo>
                  <a:pt x="278774" y="629854"/>
                  <a:pt x="247780" y="610667"/>
                  <a:pt x="219737" y="575245"/>
                </a:cubicBezTo>
                <a:cubicBezTo>
                  <a:pt x="219737" y="575245"/>
                  <a:pt x="219737" y="575245"/>
                  <a:pt x="218999" y="574507"/>
                </a:cubicBezTo>
                <a:cubicBezTo>
                  <a:pt x="218261" y="573769"/>
                  <a:pt x="151844" y="510304"/>
                  <a:pt x="151844" y="417320"/>
                </a:cubicBezTo>
                <a:cubicBezTo>
                  <a:pt x="151844" y="346475"/>
                  <a:pt x="212357" y="331716"/>
                  <a:pt x="266229" y="318433"/>
                </a:cubicBezTo>
                <a:cubicBezTo>
                  <a:pt x="277299" y="315481"/>
                  <a:pt x="287630" y="313267"/>
                  <a:pt x="297223" y="310315"/>
                </a:cubicBezTo>
                <a:cubicBezTo>
                  <a:pt x="360689" y="290390"/>
                  <a:pt x="390945" y="248326"/>
                  <a:pt x="404229" y="223235"/>
                </a:cubicBezTo>
                <a:close/>
                <a:moveTo>
                  <a:pt x="229331" y="373780"/>
                </a:moveTo>
                <a:cubicBezTo>
                  <a:pt x="217523" y="373780"/>
                  <a:pt x="207930" y="383374"/>
                  <a:pt x="207930" y="395181"/>
                </a:cubicBezTo>
                <a:cubicBezTo>
                  <a:pt x="207930" y="406989"/>
                  <a:pt x="217523" y="416582"/>
                  <a:pt x="229331" y="416582"/>
                </a:cubicBezTo>
                <a:cubicBezTo>
                  <a:pt x="241138" y="416582"/>
                  <a:pt x="250732" y="406989"/>
                  <a:pt x="250732" y="395181"/>
                </a:cubicBezTo>
                <a:cubicBezTo>
                  <a:pt x="249994" y="383374"/>
                  <a:pt x="241138" y="373780"/>
                  <a:pt x="229331" y="373780"/>
                </a:cubicBezTo>
                <a:close/>
                <a:moveTo>
                  <a:pt x="385042" y="373780"/>
                </a:moveTo>
                <a:cubicBezTo>
                  <a:pt x="373234" y="373780"/>
                  <a:pt x="363640" y="383374"/>
                  <a:pt x="363640" y="395181"/>
                </a:cubicBezTo>
                <a:cubicBezTo>
                  <a:pt x="363640" y="406989"/>
                  <a:pt x="373234" y="416582"/>
                  <a:pt x="385042" y="416582"/>
                </a:cubicBezTo>
                <a:cubicBezTo>
                  <a:pt x="396849" y="416582"/>
                  <a:pt x="406443" y="406989"/>
                  <a:pt x="406443" y="395181"/>
                </a:cubicBezTo>
                <a:cubicBezTo>
                  <a:pt x="406443" y="383374"/>
                  <a:pt x="396849" y="373780"/>
                  <a:pt x="385042" y="3737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50" dirty="0"/>
          </a:p>
        </p:txBody>
      </p:sp>
      <p:grpSp>
        <p:nvGrpSpPr>
          <p:cNvPr id="59" name="Group 67" title="padlock icon">
            <a:extLst>
              <a:ext uri="{FF2B5EF4-FFF2-40B4-BE49-F238E27FC236}">
                <a16:creationId xmlns:a16="http://schemas.microsoft.com/office/drawing/2014/main" id="{AB0C536C-05B9-3246-8585-42F7407DB0F5}"/>
              </a:ext>
            </a:extLst>
          </p:cNvPr>
          <p:cNvGrpSpPr>
            <a:grpSpLocks/>
          </p:cNvGrpSpPr>
          <p:nvPr/>
        </p:nvGrpSpPr>
        <p:grpSpPr bwMode="auto">
          <a:xfrm>
            <a:off x="618247" y="2935133"/>
            <a:ext cx="311754" cy="435179"/>
            <a:chOff x="2700513" y="4675360"/>
            <a:chExt cx="464919" cy="649411"/>
          </a:xfrm>
        </p:grpSpPr>
        <p:sp>
          <p:nvSpPr>
            <p:cNvPr id="60" name="Freeform: Shape 28">
              <a:extLst>
                <a:ext uri="{FF2B5EF4-FFF2-40B4-BE49-F238E27FC236}">
                  <a16:creationId xmlns:a16="http://schemas.microsoft.com/office/drawing/2014/main" id="{1399577A-3C8E-134D-92D0-5188FEB09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513" y="4675360"/>
              <a:ext cx="464919" cy="649411"/>
            </a:xfrm>
            <a:custGeom>
              <a:avLst/>
              <a:gdLst>
                <a:gd name="T0" fmla="*/ 5535 w 464919"/>
                <a:gd name="T1" fmla="*/ 651256 h 649410"/>
                <a:gd name="T2" fmla="*/ 5535 w 464919"/>
                <a:gd name="T3" fmla="*/ 252016 h 649410"/>
                <a:gd name="T4" fmla="*/ 63834 w 464919"/>
                <a:gd name="T5" fmla="*/ 252016 h 649410"/>
                <a:gd name="T6" fmla="*/ 63834 w 464919"/>
                <a:gd name="T7" fmla="*/ 176743 h 649410"/>
                <a:gd name="T8" fmla="*/ 235042 w 464919"/>
                <a:gd name="T9" fmla="*/ 5535 h 649410"/>
                <a:gd name="T10" fmla="*/ 406251 w 464919"/>
                <a:gd name="T11" fmla="*/ 176743 h 649410"/>
                <a:gd name="T12" fmla="*/ 406251 w 464919"/>
                <a:gd name="T13" fmla="*/ 201834 h 649410"/>
                <a:gd name="T14" fmla="*/ 365662 w 464919"/>
                <a:gd name="T15" fmla="*/ 201834 h 649410"/>
                <a:gd name="T16" fmla="*/ 365662 w 464919"/>
                <a:gd name="T17" fmla="*/ 176743 h 649410"/>
                <a:gd name="T18" fmla="*/ 235042 w 464919"/>
                <a:gd name="T19" fmla="*/ 46123 h 649410"/>
                <a:gd name="T20" fmla="*/ 104422 w 464919"/>
                <a:gd name="T21" fmla="*/ 176743 h 649410"/>
                <a:gd name="T22" fmla="*/ 104422 w 464919"/>
                <a:gd name="T23" fmla="*/ 252016 h 649410"/>
                <a:gd name="T24" fmla="*/ 463074 w 464919"/>
                <a:gd name="T25" fmla="*/ 252016 h 649410"/>
                <a:gd name="T26" fmla="*/ 463074 w 464919"/>
                <a:gd name="T27" fmla="*/ 651256 h 649410"/>
                <a:gd name="T28" fmla="*/ 5535 w 464919"/>
                <a:gd name="T29" fmla="*/ 651256 h 649410"/>
                <a:gd name="T30" fmla="*/ 423224 w 464919"/>
                <a:gd name="T31" fmla="*/ 611406 h 649410"/>
                <a:gd name="T32" fmla="*/ 423224 w 464919"/>
                <a:gd name="T33" fmla="*/ 292604 h 649410"/>
                <a:gd name="T34" fmla="*/ 46123 w 464919"/>
                <a:gd name="T35" fmla="*/ 292604 h 649410"/>
                <a:gd name="T36" fmla="*/ 46123 w 464919"/>
                <a:gd name="T37" fmla="*/ 610668 h 649410"/>
                <a:gd name="T38" fmla="*/ 423224 w 464919"/>
                <a:gd name="T39" fmla="*/ 610668 h 649410"/>
                <a:gd name="T40" fmla="*/ 423224 w 464919"/>
                <a:gd name="T41" fmla="*/ 611406 h 6494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4919" h="649410">
                  <a:moveTo>
                    <a:pt x="5535" y="651255"/>
                  </a:moveTo>
                  <a:lnTo>
                    <a:pt x="5535" y="252016"/>
                  </a:lnTo>
                  <a:lnTo>
                    <a:pt x="63834" y="252016"/>
                  </a:lnTo>
                  <a:lnTo>
                    <a:pt x="63834" y="176743"/>
                  </a:lnTo>
                  <a:cubicBezTo>
                    <a:pt x="63834" y="82283"/>
                    <a:pt x="140583" y="5535"/>
                    <a:pt x="235042" y="5535"/>
                  </a:cubicBezTo>
                  <a:cubicBezTo>
                    <a:pt x="329502" y="5535"/>
                    <a:pt x="406251" y="82283"/>
                    <a:pt x="406251" y="176743"/>
                  </a:cubicBezTo>
                  <a:lnTo>
                    <a:pt x="406251" y="201834"/>
                  </a:lnTo>
                  <a:lnTo>
                    <a:pt x="365662" y="201834"/>
                  </a:lnTo>
                  <a:lnTo>
                    <a:pt x="365662" y="176743"/>
                  </a:lnTo>
                  <a:cubicBezTo>
                    <a:pt x="365662" y="104422"/>
                    <a:pt x="307363" y="46123"/>
                    <a:pt x="235042" y="46123"/>
                  </a:cubicBezTo>
                  <a:cubicBezTo>
                    <a:pt x="162722" y="46123"/>
                    <a:pt x="104422" y="104422"/>
                    <a:pt x="104422" y="176743"/>
                  </a:cubicBezTo>
                  <a:lnTo>
                    <a:pt x="104422" y="252016"/>
                  </a:lnTo>
                  <a:lnTo>
                    <a:pt x="463074" y="252016"/>
                  </a:lnTo>
                  <a:lnTo>
                    <a:pt x="463074" y="651255"/>
                  </a:lnTo>
                  <a:lnTo>
                    <a:pt x="5535" y="651255"/>
                  </a:lnTo>
                  <a:close/>
                  <a:moveTo>
                    <a:pt x="423224" y="611405"/>
                  </a:moveTo>
                  <a:lnTo>
                    <a:pt x="423224" y="292604"/>
                  </a:lnTo>
                  <a:lnTo>
                    <a:pt x="46123" y="292604"/>
                  </a:lnTo>
                  <a:lnTo>
                    <a:pt x="46123" y="610667"/>
                  </a:lnTo>
                  <a:lnTo>
                    <a:pt x="423224" y="610667"/>
                  </a:lnTo>
                  <a:lnTo>
                    <a:pt x="423224" y="6114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  <p:sp>
          <p:nvSpPr>
            <p:cNvPr id="61" name="Freeform: Shape 29">
              <a:extLst>
                <a:ext uri="{FF2B5EF4-FFF2-40B4-BE49-F238E27FC236}">
                  <a16:creationId xmlns:a16="http://schemas.microsoft.com/office/drawing/2014/main" id="{46DD04F0-590D-1648-BFD4-9C5E49C0F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8694" y="5024418"/>
              <a:ext cx="88556" cy="199251"/>
            </a:xfrm>
            <a:custGeom>
              <a:avLst/>
              <a:gdLst>
                <a:gd name="T0" fmla="*/ 26936 w 88556"/>
                <a:gd name="T1" fmla="*/ 200358 h 199251"/>
                <a:gd name="T2" fmla="*/ 26936 w 88556"/>
                <a:gd name="T3" fmla="*/ 83021 h 199251"/>
                <a:gd name="T4" fmla="*/ 5535 w 88556"/>
                <a:gd name="T5" fmla="*/ 46861 h 199251"/>
                <a:gd name="T6" fmla="*/ 46861 w 88556"/>
                <a:gd name="T7" fmla="*/ 5535 h 199251"/>
                <a:gd name="T8" fmla="*/ 88187 w 88556"/>
                <a:gd name="T9" fmla="*/ 46861 h 199251"/>
                <a:gd name="T10" fmla="*/ 66786 w 88556"/>
                <a:gd name="T11" fmla="*/ 83021 h 199251"/>
                <a:gd name="T12" fmla="*/ 66786 w 88556"/>
                <a:gd name="T13" fmla="*/ 200358 h 199251"/>
                <a:gd name="T14" fmla="*/ 26936 w 88556"/>
                <a:gd name="T15" fmla="*/ 200358 h 1992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556" h="199251">
                  <a:moveTo>
                    <a:pt x="26936" y="200358"/>
                  </a:moveTo>
                  <a:lnTo>
                    <a:pt x="26936" y="83021"/>
                  </a:lnTo>
                  <a:cubicBezTo>
                    <a:pt x="13652" y="75642"/>
                    <a:pt x="5535" y="61620"/>
                    <a:pt x="5535" y="46861"/>
                  </a:cubicBezTo>
                  <a:cubicBezTo>
                    <a:pt x="5535" y="23984"/>
                    <a:pt x="23984" y="5535"/>
                    <a:pt x="46861" y="5535"/>
                  </a:cubicBezTo>
                  <a:cubicBezTo>
                    <a:pt x="69738" y="5535"/>
                    <a:pt x="88187" y="23984"/>
                    <a:pt x="88187" y="46861"/>
                  </a:cubicBezTo>
                  <a:cubicBezTo>
                    <a:pt x="88187" y="61620"/>
                    <a:pt x="80069" y="75642"/>
                    <a:pt x="66786" y="83021"/>
                  </a:cubicBezTo>
                  <a:lnTo>
                    <a:pt x="66786" y="200358"/>
                  </a:lnTo>
                  <a:lnTo>
                    <a:pt x="26936" y="200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</p:grpSp>
      <p:grpSp>
        <p:nvGrpSpPr>
          <p:cNvPr id="62" name="Group 68" title="check mark icon">
            <a:extLst>
              <a:ext uri="{FF2B5EF4-FFF2-40B4-BE49-F238E27FC236}">
                <a16:creationId xmlns:a16="http://schemas.microsoft.com/office/drawing/2014/main" id="{2662A854-0423-6942-9718-55C73E444996}"/>
              </a:ext>
            </a:extLst>
          </p:cNvPr>
          <p:cNvGrpSpPr>
            <a:grpSpLocks/>
          </p:cNvGrpSpPr>
          <p:nvPr/>
        </p:nvGrpSpPr>
        <p:grpSpPr bwMode="auto">
          <a:xfrm>
            <a:off x="8078885" y="3333550"/>
            <a:ext cx="379712" cy="381200"/>
            <a:chOff x="3761709" y="4826643"/>
            <a:chExt cx="405882" cy="405882"/>
          </a:xfrm>
        </p:grpSpPr>
        <p:sp>
          <p:nvSpPr>
            <p:cNvPr id="63" name="Freeform: Shape 16">
              <a:extLst>
                <a:ext uri="{FF2B5EF4-FFF2-40B4-BE49-F238E27FC236}">
                  <a16:creationId xmlns:a16="http://schemas.microsoft.com/office/drawing/2014/main" id="{D1CCD465-98CD-9746-8F48-C630AE156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709" y="4826643"/>
              <a:ext cx="405882" cy="405882"/>
            </a:xfrm>
            <a:custGeom>
              <a:avLst/>
              <a:gdLst>
                <a:gd name="T0" fmla="*/ 401824 w 405881"/>
                <a:gd name="T1" fmla="*/ 401824 h 405881"/>
                <a:gd name="T2" fmla="*/ 5535 w 405881"/>
                <a:gd name="T3" fmla="*/ 401824 h 405881"/>
                <a:gd name="T4" fmla="*/ 5535 w 405881"/>
                <a:gd name="T5" fmla="*/ 5535 h 405881"/>
                <a:gd name="T6" fmla="*/ 401824 w 405881"/>
                <a:gd name="T7" fmla="*/ 5535 h 405881"/>
                <a:gd name="T8" fmla="*/ 401824 w 405881"/>
                <a:gd name="T9" fmla="*/ 401824 h 405881"/>
                <a:gd name="T10" fmla="*/ 43909 w 405881"/>
                <a:gd name="T11" fmla="*/ 364926 h 405881"/>
                <a:gd name="T12" fmla="*/ 362712 w 405881"/>
                <a:gd name="T13" fmla="*/ 364926 h 405881"/>
                <a:gd name="T14" fmla="*/ 362712 w 405881"/>
                <a:gd name="T15" fmla="*/ 42433 h 405881"/>
                <a:gd name="T16" fmla="*/ 43909 w 405881"/>
                <a:gd name="T17" fmla="*/ 42433 h 405881"/>
                <a:gd name="T18" fmla="*/ 43909 w 405881"/>
                <a:gd name="T19" fmla="*/ 364926 h 4058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5881" h="405881">
                  <a:moveTo>
                    <a:pt x="401823" y="401823"/>
                  </a:moveTo>
                  <a:lnTo>
                    <a:pt x="5535" y="401823"/>
                  </a:lnTo>
                  <a:lnTo>
                    <a:pt x="5535" y="5535"/>
                  </a:lnTo>
                  <a:lnTo>
                    <a:pt x="401823" y="5535"/>
                  </a:lnTo>
                  <a:lnTo>
                    <a:pt x="401823" y="401823"/>
                  </a:lnTo>
                  <a:close/>
                  <a:moveTo>
                    <a:pt x="43909" y="364925"/>
                  </a:moveTo>
                  <a:lnTo>
                    <a:pt x="362711" y="364925"/>
                  </a:lnTo>
                  <a:lnTo>
                    <a:pt x="362711" y="42433"/>
                  </a:lnTo>
                  <a:lnTo>
                    <a:pt x="43909" y="42433"/>
                  </a:lnTo>
                  <a:lnTo>
                    <a:pt x="43909" y="364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  <p:sp>
          <p:nvSpPr>
            <p:cNvPr id="64" name="Freeform: Shape 17">
              <a:extLst>
                <a:ext uri="{FF2B5EF4-FFF2-40B4-BE49-F238E27FC236}">
                  <a16:creationId xmlns:a16="http://schemas.microsoft.com/office/drawing/2014/main" id="{1D14B14B-9E64-CB4B-A3AD-2EBC373D4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292" y="4919627"/>
              <a:ext cx="258288" cy="221390"/>
            </a:xfrm>
            <a:custGeom>
              <a:avLst/>
              <a:gdLst>
                <a:gd name="T0" fmla="*/ 75642 w 258288"/>
                <a:gd name="T1" fmla="*/ 215855 h 221390"/>
                <a:gd name="T2" fmla="*/ 5535 w 258288"/>
                <a:gd name="T3" fmla="*/ 145748 h 221390"/>
                <a:gd name="T4" fmla="*/ 33577 w 258288"/>
                <a:gd name="T5" fmla="*/ 117706 h 221390"/>
                <a:gd name="T6" fmla="*/ 75642 w 258288"/>
                <a:gd name="T7" fmla="*/ 159770 h 221390"/>
                <a:gd name="T8" fmla="*/ 229877 w 258288"/>
                <a:gd name="T9" fmla="*/ 5535 h 221390"/>
                <a:gd name="T10" fmla="*/ 257919 w 258288"/>
                <a:gd name="T11" fmla="*/ 33577 h 2213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8288" h="221390">
                  <a:moveTo>
                    <a:pt x="75642" y="215855"/>
                  </a:moveTo>
                  <a:lnTo>
                    <a:pt x="5535" y="145748"/>
                  </a:lnTo>
                  <a:lnTo>
                    <a:pt x="33577" y="117706"/>
                  </a:lnTo>
                  <a:lnTo>
                    <a:pt x="75642" y="159770"/>
                  </a:lnTo>
                  <a:lnTo>
                    <a:pt x="229877" y="5535"/>
                  </a:lnTo>
                  <a:lnTo>
                    <a:pt x="257919" y="33577"/>
                  </a:lnTo>
                  <a:lnTo>
                    <a:pt x="75642" y="2158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050" dirty="0"/>
            </a:p>
          </p:txBody>
        </p:sp>
      </p:grpSp>
      <p:grpSp>
        <p:nvGrpSpPr>
          <p:cNvPr id="65" name="Google Shape;711;p41"/>
          <p:cNvGrpSpPr/>
          <p:nvPr/>
        </p:nvGrpSpPr>
        <p:grpSpPr>
          <a:xfrm>
            <a:off x="7130030" y="3021005"/>
            <a:ext cx="298788" cy="313274"/>
            <a:chOff x="5961125" y="1623900"/>
            <a:chExt cx="427450" cy="448175"/>
          </a:xfrm>
        </p:grpSpPr>
        <p:sp>
          <p:nvSpPr>
            <p:cNvPr id="66" name="Google Shape;712;p41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13;p41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14;p41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15;p41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16;p41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7;p41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18;p41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80;p41"/>
          <p:cNvGrpSpPr/>
          <p:nvPr/>
        </p:nvGrpSpPr>
        <p:grpSpPr>
          <a:xfrm>
            <a:off x="1620417" y="3359835"/>
            <a:ext cx="285157" cy="291133"/>
            <a:chOff x="3951850" y="2985350"/>
            <a:chExt cx="407950" cy="416500"/>
          </a:xfrm>
        </p:grpSpPr>
        <p:sp>
          <p:nvSpPr>
            <p:cNvPr id="74" name="Google Shape;781;p41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82;p41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83;p41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84;p41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807;p41"/>
          <p:cNvGrpSpPr/>
          <p:nvPr/>
        </p:nvGrpSpPr>
        <p:grpSpPr>
          <a:xfrm>
            <a:off x="3812196" y="3456890"/>
            <a:ext cx="299644" cy="246013"/>
            <a:chOff x="2599525" y="3688600"/>
            <a:chExt cx="428675" cy="351950"/>
          </a:xfrm>
        </p:grpSpPr>
        <p:sp>
          <p:nvSpPr>
            <p:cNvPr id="109" name="Google Shape;808;p41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09;p41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10;p41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981;p41"/>
          <p:cNvGrpSpPr/>
          <p:nvPr/>
        </p:nvGrpSpPr>
        <p:grpSpPr>
          <a:xfrm>
            <a:off x="5847551" y="3410914"/>
            <a:ext cx="179608" cy="284755"/>
            <a:chOff x="6718575" y="2318625"/>
            <a:chExt cx="256950" cy="407375"/>
          </a:xfrm>
        </p:grpSpPr>
        <p:sp>
          <p:nvSpPr>
            <p:cNvPr id="113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759;p41"/>
          <p:cNvGrpSpPr/>
          <p:nvPr/>
        </p:nvGrpSpPr>
        <p:grpSpPr>
          <a:xfrm>
            <a:off x="5105466" y="1169287"/>
            <a:ext cx="539800" cy="471342"/>
            <a:chOff x="5972700" y="2330200"/>
            <a:chExt cx="411625" cy="387275"/>
          </a:xfrm>
        </p:grpSpPr>
        <p:sp>
          <p:nvSpPr>
            <p:cNvPr id="126" name="Google Shape;760;p4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61;p4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777;p41"/>
          <p:cNvGrpSpPr/>
          <p:nvPr/>
        </p:nvGrpSpPr>
        <p:grpSpPr>
          <a:xfrm>
            <a:off x="7972533" y="1333565"/>
            <a:ext cx="678741" cy="468361"/>
            <a:chOff x="5247525" y="3007275"/>
            <a:chExt cx="517575" cy="384825"/>
          </a:xfrm>
        </p:grpSpPr>
        <p:sp>
          <p:nvSpPr>
            <p:cNvPr id="129" name="Google Shape;778;p41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79;p41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Text Placeholder 160">
            <a:extLst>
              <a:ext uri="{FF2B5EF4-FFF2-40B4-BE49-F238E27FC236}">
                <a16:creationId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620654" y="4846634"/>
            <a:ext cx="2517394" cy="430887"/>
          </a:xfrm>
        </p:spPr>
        <p:txBody>
          <a:bodyPr/>
          <a:lstStyle/>
          <a:p>
            <a:pPr algn="ctr"/>
            <a:r>
              <a:rPr lang="es-EC" sz="600" b="1" dirty="0" smtClean="0"/>
              <a:t>Normado en la Planificaci</a:t>
            </a:r>
            <a:r>
              <a:rPr lang="es-EC" sz="600" b="1" dirty="0" smtClean="0"/>
              <a:t>ón Estratégica </a:t>
            </a:r>
            <a:r>
              <a:rPr lang="es-EC" sz="600" b="1" dirty="0" smtClean="0"/>
              <a:t>– Reglamento Interno ELEPCO S.A. – Código de Ética</a:t>
            </a:r>
            <a:endParaRPr lang="es-EC" sz="600" b="1" dirty="0"/>
          </a:p>
          <a:p>
            <a:endParaRPr lang="en-US" sz="600" b="1" dirty="0"/>
          </a:p>
        </p:txBody>
      </p:sp>
    </p:spTree>
    <p:extLst>
      <p:ext uri="{BB962C8B-B14F-4D97-AF65-F5344CB8AC3E}">
        <p14:creationId xmlns:p14="http://schemas.microsoft.com/office/powerpoint/2010/main" val="3687521318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Filosofía empresarial propuesta con RS</a:t>
            </a:r>
            <a:endParaRPr sz="2000" dirty="0"/>
          </a:p>
        </p:txBody>
      </p:sp>
      <p:sp>
        <p:nvSpPr>
          <p:cNvPr id="221" name="Google Shape;221;p29"/>
          <p:cNvSpPr txBox="1">
            <a:spLocks noGrp="1"/>
          </p:cNvSpPr>
          <p:nvPr>
            <p:ph type="body" idx="1"/>
          </p:nvPr>
        </p:nvSpPr>
        <p:spPr>
          <a:xfrm>
            <a:off x="6336060" y="294704"/>
            <a:ext cx="1705500" cy="18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C" sz="1200" b="1" dirty="0" smtClean="0"/>
              <a:t>Visión</a:t>
            </a:r>
            <a:endParaRPr sz="1200" b="1" dirty="0"/>
          </a:p>
          <a:p>
            <a:pPr marL="0" lvl="0" indent="0">
              <a:buNone/>
            </a:pPr>
            <a:r>
              <a:rPr lang="es-EC" sz="1100" dirty="0"/>
              <a:t>Ser en el 2021 una empresa referente a nivel nacional en la prestación del servicio público de energía eléctrica, reconocida por el cumplimiento de estándares de calidad, innovación de la tecnología y compromiso con sus grupos e interés.</a:t>
            </a:r>
            <a:endParaRPr sz="1100" dirty="0"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2"/>
          </p:nvPr>
        </p:nvSpPr>
        <p:spPr>
          <a:xfrm>
            <a:off x="4081920" y="294704"/>
            <a:ext cx="1705500" cy="18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C" sz="1200" b="1" dirty="0" smtClean="0"/>
              <a:t>Misión</a:t>
            </a:r>
            <a:endParaRPr sz="1200" b="1" dirty="0"/>
          </a:p>
          <a:p>
            <a:pPr marL="0" lvl="0" indent="0">
              <a:buNone/>
            </a:pPr>
            <a:r>
              <a:rPr lang="es-EC" sz="1100" dirty="0"/>
              <a:t>Suministrar el servicio público de energía eléctrica con calidad, confiabilidad y seguridad sostenibles para los usuarios, contribuyendo al desarrollo económico y social, en base a la responsabilidad social, innovación permanente y talento humano comprometido.</a:t>
            </a:r>
            <a:endParaRPr sz="1100" dirty="0"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3"/>
          </p:nvPr>
        </p:nvSpPr>
        <p:spPr>
          <a:xfrm>
            <a:off x="2482241" y="3251323"/>
            <a:ext cx="1705500" cy="14410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C" sz="900" b="1" dirty="0" smtClean="0"/>
              <a:t>Valor</a:t>
            </a:r>
            <a:endParaRPr sz="900" b="1" dirty="0"/>
          </a:p>
          <a:p>
            <a:pPr marL="0" lvl="0" indent="0">
              <a:buNone/>
            </a:pPr>
            <a:r>
              <a:rPr lang="es-EC" sz="900" b="1" u="sng" dirty="0" smtClean="0"/>
              <a:t>Compromiso:</a:t>
            </a:r>
            <a:r>
              <a:rPr lang="es-EC" sz="900" dirty="0" smtClean="0"/>
              <a:t> Asumir a la responsabilidad social como pilar fundamental en el desarrollo de las actividades de la Empresa, contribuyendo al bienestar social y ambiental.</a:t>
            </a:r>
            <a:r>
              <a:rPr lang="en" sz="900" dirty="0" smtClean="0"/>
              <a:t> </a:t>
            </a:r>
            <a:endParaRPr sz="9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900" dirty="0"/>
          </a:p>
        </p:txBody>
      </p:sp>
      <p:sp>
        <p:nvSpPr>
          <p:cNvPr id="227" name="Google Shape;227;p29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 dirty="0"/>
          </a:p>
        </p:txBody>
      </p:sp>
      <p:sp>
        <p:nvSpPr>
          <p:cNvPr id="14" name="Google Shape;223;p29"/>
          <p:cNvSpPr txBox="1">
            <a:spLocks/>
          </p:cNvSpPr>
          <p:nvPr/>
        </p:nvSpPr>
        <p:spPr>
          <a:xfrm>
            <a:off x="4305307" y="3251323"/>
            <a:ext cx="2265310" cy="158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CAFC"/>
              </a:buClr>
              <a:buSzPts val="1400"/>
              <a:buFont typeface="Raleway"/>
              <a:buChar char="▫"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ECE5"/>
              </a:buClr>
              <a:buSzPts val="1400"/>
              <a:buFont typeface="Raleway"/>
              <a:buChar char="◦"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buFont typeface="Raleway"/>
              <a:buNone/>
            </a:pPr>
            <a:r>
              <a:rPr lang="es-EC" sz="900" b="1" dirty="0" smtClean="0"/>
              <a:t>Principio Institucional</a:t>
            </a:r>
          </a:p>
          <a:p>
            <a:pPr marL="0" indent="0">
              <a:buNone/>
            </a:pPr>
            <a:r>
              <a:rPr lang="es-EC" sz="900" b="1" u="sng" dirty="0"/>
              <a:t>Sustentabilidad:</a:t>
            </a:r>
            <a:r>
              <a:rPr lang="es-EC" sz="900" dirty="0"/>
              <a:t> Para el desarrollo de las actividades y procedimientos propias de la ELEPCO S.A. deben monitorearse y llevarse a cabo de acuerdo a las necesidades sociales y medioambientales, tanto para las generaciones del presente como las del futuro.</a:t>
            </a:r>
          </a:p>
        </p:txBody>
      </p:sp>
      <p:sp>
        <p:nvSpPr>
          <p:cNvPr id="15" name="Google Shape;223;p29"/>
          <p:cNvSpPr txBox="1">
            <a:spLocks/>
          </p:cNvSpPr>
          <p:nvPr/>
        </p:nvSpPr>
        <p:spPr>
          <a:xfrm>
            <a:off x="6570617" y="3251323"/>
            <a:ext cx="2514531" cy="169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CAFC"/>
              </a:buClr>
              <a:buSzPts val="1400"/>
              <a:buFont typeface="Raleway"/>
              <a:buChar char="▫"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ECE5"/>
              </a:buClr>
              <a:buSzPts val="1400"/>
              <a:buFont typeface="Raleway"/>
              <a:buChar char="◦"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buFont typeface="Raleway"/>
              <a:buNone/>
            </a:pPr>
            <a:r>
              <a:rPr lang="es-EC" sz="900" b="1" dirty="0" smtClean="0"/>
              <a:t>Objetivo estratégico</a:t>
            </a:r>
          </a:p>
          <a:p>
            <a:pPr marL="0" indent="0">
              <a:buNone/>
            </a:pPr>
            <a:r>
              <a:rPr lang="es-EC" sz="900" b="1" u="sng" dirty="0"/>
              <a:t>Incrementar las acciones relacionadas con la responsabilidad social:</a:t>
            </a:r>
            <a:r>
              <a:rPr lang="es-EC" sz="900" dirty="0"/>
              <a:t> Mediante la implementación de las estrategias de responsabilidad social basadas en la Norma ISO 26000 la ELEPCO S.A. busca contribuir al desarrollo sostenible de la sociedad y mejora continua a fin de adoptarla como una filosofía empresarial.”</a:t>
            </a:r>
          </a:p>
        </p:txBody>
      </p:sp>
      <p:grpSp>
        <p:nvGrpSpPr>
          <p:cNvPr id="17" name="Group 47"/>
          <p:cNvGrpSpPr>
            <a:grpSpLocks noChangeAspect="1"/>
          </p:cNvGrpSpPr>
          <p:nvPr/>
        </p:nvGrpSpPr>
        <p:grpSpPr bwMode="auto">
          <a:xfrm>
            <a:off x="973644" y="3437751"/>
            <a:ext cx="966543" cy="1322472"/>
            <a:chOff x="2341" y="2106"/>
            <a:chExt cx="1556" cy="2129"/>
          </a:xfr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8" name="Freeform 49"/>
            <p:cNvSpPr>
              <a:spLocks/>
            </p:cNvSpPr>
            <p:nvPr/>
          </p:nvSpPr>
          <p:spPr bwMode="auto">
            <a:xfrm>
              <a:off x="2656" y="2734"/>
              <a:ext cx="994" cy="875"/>
            </a:xfrm>
            <a:custGeom>
              <a:avLst/>
              <a:gdLst>
                <a:gd name="T0" fmla="*/ 1893 w 1988"/>
                <a:gd name="T1" fmla="*/ 2 h 1751"/>
                <a:gd name="T2" fmla="*/ 1908 w 1988"/>
                <a:gd name="T3" fmla="*/ 18 h 1751"/>
                <a:gd name="T4" fmla="*/ 1928 w 1988"/>
                <a:gd name="T5" fmla="*/ 47 h 1751"/>
                <a:gd name="T6" fmla="*/ 1951 w 1988"/>
                <a:gd name="T7" fmla="*/ 80 h 1751"/>
                <a:gd name="T8" fmla="*/ 1972 w 1988"/>
                <a:gd name="T9" fmla="*/ 110 h 1751"/>
                <a:gd name="T10" fmla="*/ 1984 w 1988"/>
                <a:gd name="T11" fmla="*/ 129 h 1751"/>
                <a:gd name="T12" fmla="*/ 1988 w 1988"/>
                <a:gd name="T13" fmla="*/ 145 h 1751"/>
                <a:gd name="T14" fmla="*/ 1977 w 1988"/>
                <a:gd name="T15" fmla="*/ 168 h 1751"/>
                <a:gd name="T16" fmla="*/ 1816 w 1988"/>
                <a:gd name="T17" fmla="*/ 327 h 1751"/>
                <a:gd name="T18" fmla="*/ 1663 w 1988"/>
                <a:gd name="T19" fmla="*/ 496 h 1751"/>
                <a:gd name="T20" fmla="*/ 1519 w 1988"/>
                <a:gd name="T21" fmla="*/ 668 h 1751"/>
                <a:gd name="T22" fmla="*/ 1386 w 1988"/>
                <a:gd name="T23" fmla="*/ 843 h 1751"/>
                <a:gd name="T24" fmla="*/ 1264 w 1988"/>
                <a:gd name="T25" fmla="*/ 1016 h 1751"/>
                <a:gd name="T26" fmla="*/ 1154 w 1988"/>
                <a:gd name="T27" fmla="*/ 1182 h 1751"/>
                <a:gd name="T28" fmla="*/ 1058 w 1988"/>
                <a:gd name="T29" fmla="*/ 1341 h 1751"/>
                <a:gd name="T30" fmla="*/ 978 w 1988"/>
                <a:gd name="T31" fmla="*/ 1487 h 1751"/>
                <a:gd name="T32" fmla="*/ 913 w 1988"/>
                <a:gd name="T33" fmla="*/ 1617 h 1751"/>
                <a:gd name="T34" fmla="*/ 864 w 1988"/>
                <a:gd name="T35" fmla="*/ 1730 h 1751"/>
                <a:gd name="T36" fmla="*/ 850 w 1988"/>
                <a:gd name="T37" fmla="*/ 1747 h 1751"/>
                <a:gd name="T38" fmla="*/ 837 w 1988"/>
                <a:gd name="T39" fmla="*/ 1751 h 1751"/>
                <a:gd name="T40" fmla="*/ 822 w 1988"/>
                <a:gd name="T41" fmla="*/ 1749 h 1751"/>
                <a:gd name="T42" fmla="*/ 0 w 1988"/>
                <a:gd name="T43" fmla="*/ 904 h 1751"/>
                <a:gd name="T44" fmla="*/ 9 w 1988"/>
                <a:gd name="T45" fmla="*/ 893 h 1751"/>
                <a:gd name="T46" fmla="*/ 34 w 1988"/>
                <a:gd name="T47" fmla="*/ 867 h 1751"/>
                <a:gd name="T48" fmla="*/ 74 w 1988"/>
                <a:gd name="T49" fmla="*/ 832 h 1751"/>
                <a:gd name="T50" fmla="*/ 118 w 1988"/>
                <a:gd name="T51" fmla="*/ 790 h 1751"/>
                <a:gd name="T52" fmla="*/ 164 w 1988"/>
                <a:gd name="T53" fmla="*/ 750 h 1751"/>
                <a:gd name="T54" fmla="*/ 205 w 1988"/>
                <a:gd name="T55" fmla="*/ 716 h 1751"/>
                <a:gd name="T56" fmla="*/ 235 w 1988"/>
                <a:gd name="T57" fmla="*/ 694 h 1751"/>
                <a:gd name="T58" fmla="*/ 250 w 1988"/>
                <a:gd name="T59" fmla="*/ 687 h 1751"/>
                <a:gd name="T60" fmla="*/ 728 w 1988"/>
                <a:gd name="T61" fmla="*/ 1002 h 1751"/>
                <a:gd name="T62" fmla="*/ 811 w 1988"/>
                <a:gd name="T63" fmla="*/ 910 h 1751"/>
                <a:gd name="T64" fmla="*/ 911 w 1988"/>
                <a:gd name="T65" fmla="*/ 800 h 1751"/>
                <a:gd name="T66" fmla="*/ 1032 w 1988"/>
                <a:gd name="T67" fmla="*/ 679 h 1751"/>
                <a:gd name="T68" fmla="*/ 1172 w 1988"/>
                <a:gd name="T69" fmla="*/ 547 h 1751"/>
                <a:gd name="T70" fmla="*/ 1328 w 1988"/>
                <a:gd name="T71" fmla="*/ 411 h 1751"/>
                <a:gd name="T72" fmla="*/ 1498 w 1988"/>
                <a:gd name="T73" fmla="*/ 272 h 1751"/>
                <a:gd name="T74" fmla="*/ 1687 w 1988"/>
                <a:gd name="T75" fmla="*/ 134 h 1751"/>
                <a:gd name="T76" fmla="*/ 1889 w 1988"/>
                <a:gd name="T77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88" h="1751">
                  <a:moveTo>
                    <a:pt x="1889" y="0"/>
                  </a:moveTo>
                  <a:lnTo>
                    <a:pt x="1893" y="2"/>
                  </a:lnTo>
                  <a:lnTo>
                    <a:pt x="1898" y="9"/>
                  </a:lnTo>
                  <a:lnTo>
                    <a:pt x="1908" y="18"/>
                  </a:lnTo>
                  <a:lnTo>
                    <a:pt x="1917" y="32"/>
                  </a:lnTo>
                  <a:lnTo>
                    <a:pt x="1928" y="47"/>
                  </a:lnTo>
                  <a:lnTo>
                    <a:pt x="1940" y="64"/>
                  </a:lnTo>
                  <a:lnTo>
                    <a:pt x="1951" y="80"/>
                  </a:lnTo>
                  <a:lnTo>
                    <a:pt x="1962" y="96"/>
                  </a:lnTo>
                  <a:lnTo>
                    <a:pt x="1972" y="110"/>
                  </a:lnTo>
                  <a:lnTo>
                    <a:pt x="1978" y="121"/>
                  </a:lnTo>
                  <a:lnTo>
                    <a:pt x="1984" y="129"/>
                  </a:lnTo>
                  <a:lnTo>
                    <a:pt x="1985" y="132"/>
                  </a:lnTo>
                  <a:lnTo>
                    <a:pt x="1988" y="145"/>
                  </a:lnTo>
                  <a:lnTo>
                    <a:pt x="1985" y="157"/>
                  </a:lnTo>
                  <a:lnTo>
                    <a:pt x="1977" y="168"/>
                  </a:lnTo>
                  <a:lnTo>
                    <a:pt x="1896" y="246"/>
                  </a:lnTo>
                  <a:lnTo>
                    <a:pt x="1816" y="327"/>
                  </a:lnTo>
                  <a:lnTo>
                    <a:pt x="1738" y="411"/>
                  </a:lnTo>
                  <a:lnTo>
                    <a:pt x="1663" y="496"/>
                  </a:lnTo>
                  <a:lnTo>
                    <a:pt x="1589" y="581"/>
                  </a:lnTo>
                  <a:lnTo>
                    <a:pt x="1519" y="668"/>
                  </a:lnTo>
                  <a:lnTo>
                    <a:pt x="1451" y="756"/>
                  </a:lnTo>
                  <a:lnTo>
                    <a:pt x="1386" y="843"/>
                  </a:lnTo>
                  <a:lnTo>
                    <a:pt x="1324" y="929"/>
                  </a:lnTo>
                  <a:lnTo>
                    <a:pt x="1264" y="1016"/>
                  </a:lnTo>
                  <a:lnTo>
                    <a:pt x="1207" y="1099"/>
                  </a:lnTo>
                  <a:lnTo>
                    <a:pt x="1154" y="1182"/>
                  </a:lnTo>
                  <a:lnTo>
                    <a:pt x="1104" y="1263"/>
                  </a:lnTo>
                  <a:lnTo>
                    <a:pt x="1058" y="1341"/>
                  </a:lnTo>
                  <a:lnTo>
                    <a:pt x="1016" y="1415"/>
                  </a:lnTo>
                  <a:lnTo>
                    <a:pt x="978" y="1487"/>
                  </a:lnTo>
                  <a:lnTo>
                    <a:pt x="943" y="1554"/>
                  </a:lnTo>
                  <a:lnTo>
                    <a:pt x="913" y="1617"/>
                  </a:lnTo>
                  <a:lnTo>
                    <a:pt x="886" y="1677"/>
                  </a:lnTo>
                  <a:lnTo>
                    <a:pt x="864" y="1730"/>
                  </a:lnTo>
                  <a:lnTo>
                    <a:pt x="859" y="1740"/>
                  </a:lnTo>
                  <a:lnTo>
                    <a:pt x="850" y="1747"/>
                  </a:lnTo>
                  <a:lnTo>
                    <a:pt x="841" y="1751"/>
                  </a:lnTo>
                  <a:lnTo>
                    <a:pt x="837" y="1751"/>
                  </a:lnTo>
                  <a:lnTo>
                    <a:pt x="834" y="1751"/>
                  </a:lnTo>
                  <a:lnTo>
                    <a:pt x="822" y="1749"/>
                  </a:lnTo>
                  <a:lnTo>
                    <a:pt x="811" y="1741"/>
                  </a:lnTo>
                  <a:lnTo>
                    <a:pt x="0" y="904"/>
                  </a:lnTo>
                  <a:lnTo>
                    <a:pt x="2" y="902"/>
                  </a:lnTo>
                  <a:lnTo>
                    <a:pt x="9" y="893"/>
                  </a:lnTo>
                  <a:lnTo>
                    <a:pt x="19" y="882"/>
                  </a:lnTo>
                  <a:lnTo>
                    <a:pt x="34" y="867"/>
                  </a:lnTo>
                  <a:lnTo>
                    <a:pt x="53" y="849"/>
                  </a:lnTo>
                  <a:lnTo>
                    <a:pt x="74" y="832"/>
                  </a:lnTo>
                  <a:lnTo>
                    <a:pt x="95" y="811"/>
                  </a:lnTo>
                  <a:lnTo>
                    <a:pt x="118" y="790"/>
                  </a:lnTo>
                  <a:lnTo>
                    <a:pt x="141" y="770"/>
                  </a:lnTo>
                  <a:lnTo>
                    <a:pt x="164" y="750"/>
                  </a:lnTo>
                  <a:lnTo>
                    <a:pt x="185" y="733"/>
                  </a:lnTo>
                  <a:lnTo>
                    <a:pt x="205" y="716"/>
                  </a:lnTo>
                  <a:lnTo>
                    <a:pt x="221" y="704"/>
                  </a:lnTo>
                  <a:lnTo>
                    <a:pt x="235" y="694"/>
                  </a:lnTo>
                  <a:lnTo>
                    <a:pt x="246" y="689"/>
                  </a:lnTo>
                  <a:lnTo>
                    <a:pt x="250" y="687"/>
                  </a:lnTo>
                  <a:lnTo>
                    <a:pt x="696" y="1040"/>
                  </a:lnTo>
                  <a:lnTo>
                    <a:pt x="728" y="1002"/>
                  </a:lnTo>
                  <a:lnTo>
                    <a:pt x="766" y="958"/>
                  </a:lnTo>
                  <a:lnTo>
                    <a:pt x="811" y="910"/>
                  </a:lnTo>
                  <a:lnTo>
                    <a:pt x="859" y="856"/>
                  </a:lnTo>
                  <a:lnTo>
                    <a:pt x="911" y="800"/>
                  </a:lnTo>
                  <a:lnTo>
                    <a:pt x="970" y="741"/>
                  </a:lnTo>
                  <a:lnTo>
                    <a:pt x="1032" y="679"/>
                  </a:lnTo>
                  <a:lnTo>
                    <a:pt x="1100" y="614"/>
                  </a:lnTo>
                  <a:lnTo>
                    <a:pt x="1172" y="547"/>
                  </a:lnTo>
                  <a:lnTo>
                    <a:pt x="1248" y="480"/>
                  </a:lnTo>
                  <a:lnTo>
                    <a:pt x="1328" y="411"/>
                  </a:lnTo>
                  <a:lnTo>
                    <a:pt x="1412" y="341"/>
                  </a:lnTo>
                  <a:lnTo>
                    <a:pt x="1498" y="272"/>
                  </a:lnTo>
                  <a:lnTo>
                    <a:pt x="1591" y="202"/>
                  </a:lnTo>
                  <a:lnTo>
                    <a:pt x="1687" y="134"/>
                  </a:lnTo>
                  <a:lnTo>
                    <a:pt x="1786" y="66"/>
                  </a:lnTo>
                  <a:lnTo>
                    <a:pt x="18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2341" y="2106"/>
              <a:ext cx="1556" cy="2129"/>
            </a:xfrm>
            <a:custGeom>
              <a:avLst/>
              <a:gdLst>
                <a:gd name="T0" fmla="*/ 1512 w 3113"/>
                <a:gd name="T1" fmla="*/ 491 h 4257"/>
                <a:gd name="T2" fmla="*/ 1489 w 3113"/>
                <a:gd name="T3" fmla="*/ 530 h 4257"/>
                <a:gd name="T4" fmla="*/ 1400 w 3113"/>
                <a:gd name="T5" fmla="*/ 616 h 4257"/>
                <a:gd name="T6" fmla="*/ 1224 w 3113"/>
                <a:gd name="T7" fmla="*/ 722 h 4257"/>
                <a:gd name="T8" fmla="*/ 930 w 3113"/>
                <a:gd name="T9" fmla="*/ 816 h 4257"/>
                <a:gd name="T10" fmla="*/ 492 w 3113"/>
                <a:gd name="T11" fmla="*/ 864 h 4257"/>
                <a:gd name="T12" fmla="*/ 338 w 3113"/>
                <a:gd name="T13" fmla="*/ 915 h 4257"/>
                <a:gd name="T14" fmla="*/ 393 w 3113"/>
                <a:gd name="T15" fmla="*/ 2834 h 4257"/>
                <a:gd name="T16" fmla="*/ 587 w 3113"/>
                <a:gd name="T17" fmla="*/ 3131 h 4257"/>
                <a:gd name="T18" fmla="*/ 861 w 3113"/>
                <a:gd name="T19" fmla="*/ 3384 h 4257"/>
                <a:gd name="T20" fmla="*/ 1150 w 3113"/>
                <a:gd name="T21" fmla="*/ 3583 h 4257"/>
                <a:gd name="T22" fmla="*/ 1394 w 3113"/>
                <a:gd name="T23" fmla="*/ 3720 h 4257"/>
                <a:gd name="T24" fmla="*/ 1528 w 3113"/>
                <a:gd name="T25" fmla="*/ 3787 h 4257"/>
                <a:gd name="T26" fmla="*/ 1563 w 3113"/>
                <a:gd name="T27" fmla="*/ 3794 h 4257"/>
                <a:gd name="T28" fmla="*/ 1621 w 3113"/>
                <a:gd name="T29" fmla="*/ 3770 h 4257"/>
                <a:gd name="T30" fmla="*/ 1807 w 3113"/>
                <a:gd name="T31" fmla="*/ 3673 h 4257"/>
                <a:gd name="T32" fmla="*/ 2077 w 3113"/>
                <a:gd name="T33" fmla="*/ 3510 h 4257"/>
                <a:gd name="T34" fmla="*/ 2367 w 3113"/>
                <a:gd name="T35" fmla="*/ 3287 h 4257"/>
                <a:gd name="T36" fmla="*/ 2615 w 3113"/>
                <a:gd name="T37" fmla="*/ 3017 h 4257"/>
                <a:gd name="T38" fmla="*/ 2760 w 3113"/>
                <a:gd name="T39" fmla="*/ 2705 h 4257"/>
                <a:gd name="T40" fmla="*/ 2760 w 3113"/>
                <a:gd name="T41" fmla="*/ 880 h 4257"/>
                <a:gd name="T42" fmla="*/ 2425 w 3113"/>
                <a:gd name="T43" fmla="*/ 853 h 4257"/>
                <a:gd name="T44" fmla="*/ 2047 w 3113"/>
                <a:gd name="T45" fmla="*/ 783 h 4257"/>
                <a:gd name="T46" fmla="*/ 1803 w 3113"/>
                <a:gd name="T47" fmla="*/ 681 h 4257"/>
                <a:gd name="T48" fmla="*/ 1666 w 3113"/>
                <a:gd name="T49" fmla="*/ 578 h 4257"/>
                <a:gd name="T50" fmla="*/ 1609 w 3113"/>
                <a:gd name="T51" fmla="*/ 507 h 4257"/>
                <a:gd name="T52" fmla="*/ 1575 w 3113"/>
                <a:gd name="T53" fmla="*/ 465 h 4257"/>
                <a:gd name="T54" fmla="*/ 1575 w 3113"/>
                <a:gd name="T55" fmla="*/ 2 h 4257"/>
                <a:gd name="T56" fmla="*/ 1616 w 3113"/>
                <a:gd name="T57" fmla="*/ 46 h 4257"/>
                <a:gd name="T58" fmla="*/ 1662 w 3113"/>
                <a:gd name="T59" fmla="*/ 111 h 4257"/>
                <a:gd name="T60" fmla="*/ 1779 w 3113"/>
                <a:gd name="T61" fmla="*/ 218 h 4257"/>
                <a:gd name="T62" fmla="*/ 1993 w 3113"/>
                <a:gd name="T63" fmla="*/ 339 h 4257"/>
                <a:gd name="T64" fmla="*/ 2328 w 3113"/>
                <a:gd name="T65" fmla="*/ 446 h 4257"/>
                <a:gd name="T66" fmla="*/ 2812 w 3113"/>
                <a:gd name="T67" fmla="*/ 509 h 4257"/>
                <a:gd name="T68" fmla="*/ 3101 w 3113"/>
                <a:gd name="T69" fmla="*/ 541 h 4257"/>
                <a:gd name="T70" fmla="*/ 3098 w 3113"/>
                <a:gd name="T71" fmla="*/ 2846 h 4257"/>
                <a:gd name="T72" fmla="*/ 2951 w 3113"/>
                <a:gd name="T73" fmla="*/ 3201 h 4257"/>
                <a:gd name="T74" fmla="*/ 2690 w 3113"/>
                <a:gd name="T75" fmla="*/ 3518 h 4257"/>
                <a:gd name="T76" fmla="*/ 2370 w 3113"/>
                <a:gd name="T77" fmla="*/ 3789 h 4257"/>
                <a:gd name="T78" fmla="*/ 2047 w 3113"/>
                <a:gd name="T79" fmla="*/ 4005 h 4257"/>
                <a:gd name="T80" fmla="*/ 1773 w 3113"/>
                <a:gd name="T81" fmla="*/ 4158 h 4257"/>
                <a:gd name="T82" fmla="*/ 1607 w 3113"/>
                <a:gd name="T83" fmla="*/ 4241 h 4257"/>
                <a:gd name="T84" fmla="*/ 1544 w 3113"/>
                <a:gd name="T85" fmla="*/ 4256 h 4257"/>
                <a:gd name="T86" fmla="*/ 1456 w 3113"/>
                <a:gd name="T87" fmla="*/ 4216 h 4257"/>
                <a:gd name="T88" fmla="*/ 1239 w 3113"/>
                <a:gd name="T89" fmla="*/ 4105 h 4257"/>
                <a:gd name="T90" fmla="*/ 940 w 3113"/>
                <a:gd name="T91" fmla="*/ 3925 h 4257"/>
                <a:gd name="T92" fmla="*/ 611 w 3113"/>
                <a:gd name="T93" fmla="*/ 3686 h 4257"/>
                <a:gd name="T94" fmla="*/ 308 w 3113"/>
                <a:gd name="T95" fmla="*/ 3396 h 4257"/>
                <a:gd name="T96" fmla="*/ 85 w 3113"/>
                <a:gd name="T97" fmla="*/ 3063 h 4257"/>
                <a:gd name="T98" fmla="*/ 0 w 3113"/>
                <a:gd name="T99" fmla="*/ 2695 h 4257"/>
                <a:gd name="T100" fmla="*/ 42 w 3113"/>
                <a:gd name="T101" fmla="*/ 519 h 4257"/>
                <a:gd name="T102" fmla="*/ 512 w 3113"/>
                <a:gd name="T103" fmla="*/ 491 h 4257"/>
                <a:gd name="T104" fmla="*/ 933 w 3113"/>
                <a:gd name="T105" fmla="*/ 408 h 4257"/>
                <a:gd name="T106" fmla="*/ 1216 w 3113"/>
                <a:gd name="T107" fmla="*/ 291 h 4257"/>
                <a:gd name="T108" fmla="*/ 1390 w 3113"/>
                <a:gd name="T109" fmla="*/ 171 h 4257"/>
                <a:gd name="T110" fmla="*/ 1475 w 3113"/>
                <a:gd name="T111" fmla="*/ 76 h 4257"/>
                <a:gd name="T112" fmla="*/ 1499 w 3113"/>
                <a:gd name="T113" fmla="*/ 37 h 4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13" h="4257">
                  <a:moveTo>
                    <a:pt x="1556" y="461"/>
                  </a:moveTo>
                  <a:lnTo>
                    <a:pt x="1541" y="464"/>
                  </a:lnTo>
                  <a:lnTo>
                    <a:pt x="1529" y="469"/>
                  </a:lnTo>
                  <a:lnTo>
                    <a:pt x="1518" y="479"/>
                  </a:lnTo>
                  <a:lnTo>
                    <a:pt x="1512" y="491"/>
                  </a:lnTo>
                  <a:lnTo>
                    <a:pt x="1510" y="494"/>
                  </a:lnTo>
                  <a:lnTo>
                    <a:pt x="1508" y="498"/>
                  </a:lnTo>
                  <a:lnTo>
                    <a:pt x="1504" y="507"/>
                  </a:lnTo>
                  <a:lnTo>
                    <a:pt x="1497" y="516"/>
                  </a:lnTo>
                  <a:lnTo>
                    <a:pt x="1489" y="530"/>
                  </a:lnTo>
                  <a:lnTo>
                    <a:pt x="1476" y="544"/>
                  </a:lnTo>
                  <a:lnTo>
                    <a:pt x="1463" y="560"/>
                  </a:lnTo>
                  <a:lnTo>
                    <a:pt x="1445" y="578"/>
                  </a:lnTo>
                  <a:lnTo>
                    <a:pt x="1425" y="597"/>
                  </a:lnTo>
                  <a:lnTo>
                    <a:pt x="1400" y="616"/>
                  </a:lnTo>
                  <a:lnTo>
                    <a:pt x="1373" y="637"/>
                  </a:lnTo>
                  <a:lnTo>
                    <a:pt x="1342" y="659"/>
                  </a:lnTo>
                  <a:lnTo>
                    <a:pt x="1307" y="680"/>
                  </a:lnTo>
                  <a:lnTo>
                    <a:pt x="1268" y="702"/>
                  </a:lnTo>
                  <a:lnTo>
                    <a:pt x="1224" y="722"/>
                  </a:lnTo>
                  <a:lnTo>
                    <a:pt x="1175" y="743"/>
                  </a:lnTo>
                  <a:lnTo>
                    <a:pt x="1121" y="763"/>
                  </a:lnTo>
                  <a:lnTo>
                    <a:pt x="1063" y="783"/>
                  </a:lnTo>
                  <a:lnTo>
                    <a:pt x="999" y="799"/>
                  </a:lnTo>
                  <a:lnTo>
                    <a:pt x="930" y="816"/>
                  </a:lnTo>
                  <a:lnTo>
                    <a:pt x="855" y="829"/>
                  </a:lnTo>
                  <a:lnTo>
                    <a:pt x="774" y="842"/>
                  </a:lnTo>
                  <a:lnTo>
                    <a:pt x="686" y="853"/>
                  </a:lnTo>
                  <a:lnTo>
                    <a:pt x="592" y="860"/>
                  </a:lnTo>
                  <a:lnTo>
                    <a:pt x="492" y="864"/>
                  </a:lnTo>
                  <a:lnTo>
                    <a:pt x="385" y="865"/>
                  </a:lnTo>
                  <a:lnTo>
                    <a:pt x="367" y="869"/>
                  </a:lnTo>
                  <a:lnTo>
                    <a:pt x="351" y="880"/>
                  </a:lnTo>
                  <a:lnTo>
                    <a:pt x="342" y="895"/>
                  </a:lnTo>
                  <a:lnTo>
                    <a:pt x="338" y="915"/>
                  </a:lnTo>
                  <a:lnTo>
                    <a:pt x="338" y="2572"/>
                  </a:lnTo>
                  <a:lnTo>
                    <a:pt x="342" y="2639"/>
                  </a:lnTo>
                  <a:lnTo>
                    <a:pt x="352" y="2705"/>
                  </a:lnTo>
                  <a:lnTo>
                    <a:pt x="370" y="2771"/>
                  </a:lnTo>
                  <a:lnTo>
                    <a:pt x="393" y="2834"/>
                  </a:lnTo>
                  <a:lnTo>
                    <a:pt x="423" y="2896"/>
                  </a:lnTo>
                  <a:lnTo>
                    <a:pt x="458" y="2958"/>
                  </a:lnTo>
                  <a:lnTo>
                    <a:pt x="498" y="3017"/>
                  </a:lnTo>
                  <a:lnTo>
                    <a:pt x="541" y="3074"/>
                  </a:lnTo>
                  <a:lnTo>
                    <a:pt x="587" y="3131"/>
                  </a:lnTo>
                  <a:lnTo>
                    <a:pt x="637" y="3184"/>
                  </a:lnTo>
                  <a:lnTo>
                    <a:pt x="691" y="3237"/>
                  </a:lnTo>
                  <a:lnTo>
                    <a:pt x="746" y="3287"/>
                  </a:lnTo>
                  <a:lnTo>
                    <a:pt x="803" y="3337"/>
                  </a:lnTo>
                  <a:lnTo>
                    <a:pt x="861" y="3384"/>
                  </a:lnTo>
                  <a:lnTo>
                    <a:pt x="919" y="3428"/>
                  </a:lnTo>
                  <a:lnTo>
                    <a:pt x="977" y="3470"/>
                  </a:lnTo>
                  <a:lnTo>
                    <a:pt x="1036" y="3510"/>
                  </a:lnTo>
                  <a:lnTo>
                    <a:pt x="1094" y="3547"/>
                  </a:lnTo>
                  <a:lnTo>
                    <a:pt x="1150" y="3583"/>
                  </a:lnTo>
                  <a:lnTo>
                    <a:pt x="1204" y="3616"/>
                  </a:lnTo>
                  <a:lnTo>
                    <a:pt x="1257" y="3646"/>
                  </a:lnTo>
                  <a:lnTo>
                    <a:pt x="1306" y="3673"/>
                  </a:lnTo>
                  <a:lnTo>
                    <a:pt x="1352" y="3698"/>
                  </a:lnTo>
                  <a:lnTo>
                    <a:pt x="1394" y="3720"/>
                  </a:lnTo>
                  <a:lnTo>
                    <a:pt x="1430" y="3739"/>
                  </a:lnTo>
                  <a:lnTo>
                    <a:pt x="1464" y="3756"/>
                  </a:lnTo>
                  <a:lnTo>
                    <a:pt x="1491" y="3770"/>
                  </a:lnTo>
                  <a:lnTo>
                    <a:pt x="1513" y="3779"/>
                  </a:lnTo>
                  <a:lnTo>
                    <a:pt x="1528" y="3787"/>
                  </a:lnTo>
                  <a:lnTo>
                    <a:pt x="1536" y="3790"/>
                  </a:lnTo>
                  <a:lnTo>
                    <a:pt x="1543" y="3793"/>
                  </a:lnTo>
                  <a:lnTo>
                    <a:pt x="1550" y="3794"/>
                  </a:lnTo>
                  <a:lnTo>
                    <a:pt x="1556" y="3794"/>
                  </a:lnTo>
                  <a:lnTo>
                    <a:pt x="1563" y="3794"/>
                  </a:lnTo>
                  <a:lnTo>
                    <a:pt x="1569" y="3793"/>
                  </a:lnTo>
                  <a:lnTo>
                    <a:pt x="1575" y="3790"/>
                  </a:lnTo>
                  <a:lnTo>
                    <a:pt x="1583" y="3787"/>
                  </a:lnTo>
                  <a:lnTo>
                    <a:pt x="1600" y="3779"/>
                  </a:lnTo>
                  <a:lnTo>
                    <a:pt x="1621" y="3770"/>
                  </a:lnTo>
                  <a:lnTo>
                    <a:pt x="1649" y="3756"/>
                  </a:lnTo>
                  <a:lnTo>
                    <a:pt x="1681" y="3739"/>
                  </a:lnTo>
                  <a:lnTo>
                    <a:pt x="1719" y="3720"/>
                  </a:lnTo>
                  <a:lnTo>
                    <a:pt x="1761" y="3698"/>
                  </a:lnTo>
                  <a:lnTo>
                    <a:pt x="1807" y="3673"/>
                  </a:lnTo>
                  <a:lnTo>
                    <a:pt x="1856" y="3646"/>
                  </a:lnTo>
                  <a:lnTo>
                    <a:pt x="1908" y="3616"/>
                  </a:lnTo>
                  <a:lnTo>
                    <a:pt x="1963" y="3583"/>
                  </a:lnTo>
                  <a:lnTo>
                    <a:pt x="2019" y="3547"/>
                  </a:lnTo>
                  <a:lnTo>
                    <a:pt x="2077" y="3510"/>
                  </a:lnTo>
                  <a:lnTo>
                    <a:pt x="2135" y="3470"/>
                  </a:lnTo>
                  <a:lnTo>
                    <a:pt x="2194" y="3428"/>
                  </a:lnTo>
                  <a:lnTo>
                    <a:pt x="2252" y="3384"/>
                  </a:lnTo>
                  <a:lnTo>
                    <a:pt x="2310" y="3337"/>
                  </a:lnTo>
                  <a:lnTo>
                    <a:pt x="2367" y="3287"/>
                  </a:lnTo>
                  <a:lnTo>
                    <a:pt x="2421" y="3237"/>
                  </a:lnTo>
                  <a:lnTo>
                    <a:pt x="2474" y="3184"/>
                  </a:lnTo>
                  <a:lnTo>
                    <a:pt x="2524" y="3131"/>
                  </a:lnTo>
                  <a:lnTo>
                    <a:pt x="2572" y="3074"/>
                  </a:lnTo>
                  <a:lnTo>
                    <a:pt x="2615" y="3017"/>
                  </a:lnTo>
                  <a:lnTo>
                    <a:pt x="2655" y="2958"/>
                  </a:lnTo>
                  <a:lnTo>
                    <a:pt x="2690" y="2896"/>
                  </a:lnTo>
                  <a:lnTo>
                    <a:pt x="2718" y="2834"/>
                  </a:lnTo>
                  <a:lnTo>
                    <a:pt x="2743" y="2771"/>
                  </a:lnTo>
                  <a:lnTo>
                    <a:pt x="2760" y="2705"/>
                  </a:lnTo>
                  <a:lnTo>
                    <a:pt x="2771" y="2639"/>
                  </a:lnTo>
                  <a:lnTo>
                    <a:pt x="2775" y="2572"/>
                  </a:lnTo>
                  <a:lnTo>
                    <a:pt x="2775" y="915"/>
                  </a:lnTo>
                  <a:lnTo>
                    <a:pt x="2771" y="895"/>
                  </a:lnTo>
                  <a:lnTo>
                    <a:pt x="2760" y="880"/>
                  </a:lnTo>
                  <a:lnTo>
                    <a:pt x="2745" y="869"/>
                  </a:lnTo>
                  <a:lnTo>
                    <a:pt x="2726" y="865"/>
                  </a:lnTo>
                  <a:lnTo>
                    <a:pt x="2619" y="864"/>
                  </a:lnTo>
                  <a:lnTo>
                    <a:pt x="2519" y="860"/>
                  </a:lnTo>
                  <a:lnTo>
                    <a:pt x="2425" y="853"/>
                  </a:lnTo>
                  <a:lnTo>
                    <a:pt x="2337" y="842"/>
                  </a:lnTo>
                  <a:lnTo>
                    <a:pt x="2256" y="829"/>
                  </a:lnTo>
                  <a:lnTo>
                    <a:pt x="2181" y="816"/>
                  </a:lnTo>
                  <a:lnTo>
                    <a:pt x="2111" y="799"/>
                  </a:lnTo>
                  <a:lnTo>
                    <a:pt x="2047" y="783"/>
                  </a:lnTo>
                  <a:lnTo>
                    <a:pt x="1989" y="763"/>
                  </a:lnTo>
                  <a:lnTo>
                    <a:pt x="1936" y="744"/>
                  </a:lnTo>
                  <a:lnTo>
                    <a:pt x="1887" y="724"/>
                  </a:lnTo>
                  <a:lnTo>
                    <a:pt x="1842" y="702"/>
                  </a:lnTo>
                  <a:lnTo>
                    <a:pt x="1803" y="681"/>
                  </a:lnTo>
                  <a:lnTo>
                    <a:pt x="1769" y="659"/>
                  </a:lnTo>
                  <a:lnTo>
                    <a:pt x="1738" y="638"/>
                  </a:lnTo>
                  <a:lnTo>
                    <a:pt x="1711" y="618"/>
                  </a:lnTo>
                  <a:lnTo>
                    <a:pt x="1687" y="597"/>
                  </a:lnTo>
                  <a:lnTo>
                    <a:pt x="1666" y="578"/>
                  </a:lnTo>
                  <a:lnTo>
                    <a:pt x="1650" y="560"/>
                  </a:lnTo>
                  <a:lnTo>
                    <a:pt x="1635" y="545"/>
                  </a:lnTo>
                  <a:lnTo>
                    <a:pt x="1624" y="530"/>
                  </a:lnTo>
                  <a:lnTo>
                    <a:pt x="1615" y="518"/>
                  </a:lnTo>
                  <a:lnTo>
                    <a:pt x="1609" y="507"/>
                  </a:lnTo>
                  <a:lnTo>
                    <a:pt x="1604" y="500"/>
                  </a:lnTo>
                  <a:lnTo>
                    <a:pt x="1601" y="494"/>
                  </a:lnTo>
                  <a:lnTo>
                    <a:pt x="1601" y="493"/>
                  </a:lnTo>
                  <a:lnTo>
                    <a:pt x="1590" y="476"/>
                  </a:lnTo>
                  <a:lnTo>
                    <a:pt x="1575" y="465"/>
                  </a:lnTo>
                  <a:lnTo>
                    <a:pt x="1556" y="461"/>
                  </a:lnTo>
                  <a:lnTo>
                    <a:pt x="1556" y="461"/>
                  </a:lnTo>
                  <a:close/>
                  <a:moveTo>
                    <a:pt x="1556" y="0"/>
                  </a:moveTo>
                  <a:lnTo>
                    <a:pt x="1556" y="0"/>
                  </a:lnTo>
                  <a:lnTo>
                    <a:pt x="1575" y="2"/>
                  </a:lnTo>
                  <a:lnTo>
                    <a:pt x="1590" y="11"/>
                  </a:lnTo>
                  <a:lnTo>
                    <a:pt x="1604" y="23"/>
                  </a:lnTo>
                  <a:lnTo>
                    <a:pt x="1613" y="38"/>
                  </a:lnTo>
                  <a:lnTo>
                    <a:pt x="1613" y="41"/>
                  </a:lnTo>
                  <a:lnTo>
                    <a:pt x="1616" y="46"/>
                  </a:lnTo>
                  <a:lnTo>
                    <a:pt x="1621" y="54"/>
                  </a:lnTo>
                  <a:lnTo>
                    <a:pt x="1627" y="64"/>
                  </a:lnTo>
                  <a:lnTo>
                    <a:pt x="1636" y="78"/>
                  </a:lnTo>
                  <a:lnTo>
                    <a:pt x="1647" y="93"/>
                  </a:lnTo>
                  <a:lnTo>
                    <a:pt x="1662" y="111"/>
                  </a:lnTo>
                  <a:lnTo>
                    <a:pt x="1678" y="129"/>
                  </a:lnTo>
                  <a:lnTo>
                    <a:pt x="1699" y="149"/>
                  </a:lnTo>
                  <a:lnTo>
                    <a:pt x="1722" y="171"/>
                  </a:lnTo>
                  <a:lnTo>
                    <a:pt x="1749" y="195"/>
                  </a:lnTo>
                  <a:lnTo>
                    <a:pt x="1779" y="218"/>
                  </a:lnTo>
                  <a:lnTo>
                    <a:pt x="1813" y="241"/>
                  </a:lnTo>
                  <a:lnTo>
                    <a:pt x="1851" y="266"/>
                  </a:lnTo>
                  <a:lnTo>
                    <a:pt x="1894" y="291"/>
                  </a:lnTo>
                  <a:lnTo>
                    <a:pt x="1941" y="316"/>
                  </a:lnTo>
                  <a:lnTo>
                    <a:pt x="1993" y="339"/>
                  </a:lnTo>
                  <a:lnTo>
                    <a:pt x="2050" y="362"/>
                  </a:lnTo>
                  <a:lnTo>
                    <a:pt x="2111" y="386"/>
                  </a:lnTo>
                  <a:lnTo>
                    <a:pt x="2177" y="408"/>
                  </a:lnTo>
                  <a:lnTo>
                    <a:pt x="2251" y="427"/>
                  </a:lnTo>
                  <a:lnTo>
                    <a:pt x="2328" y="446"/>
                  </a:lnTo>
                  <a:lnTo>
                    <a:pt x="2412" y="463"/>
                  </a:lnTo>
                  <a:lnTo>
                    <a:pt x="2503" y="478"/>
                  </a:lnTo>
                  <a:lnTo>
                    <a:pt x="2599" y="491"/>
                  </a:lnTo>
                  <a:lnTo>
                    <a:pt x="2702" y="501"/>
                  </a:lnTo>
                  <a:lnTo>
                    <a:pt x="2812" y="509"/>
                  </a:lnTo>
                  <a:lnTo>
                    <a:pt x="2927" y="513"/>
                  </a:lnTo>
                  <a:lnTo>
                    <a:pt x="3050" y="516"/>
                  </a:lnTo>
                  <a:lnTo>
                    <a:pt x="3071" y="519"/>
                  </a:lnTo>
                  <a:lnTo>
                    <a:pt x="3087" y="527"/>
                  </a:lnTo>
                  <a:lnTo>
                    <a:pt x="3101" y="541"/>
                  </a:lnTo>
                  <a:lnTo>
                    <a:pt x="3110" y="557"/>
                  </a:lnTo>
                  <a:lnTo>
                    <a:pt x="3113" y="577"/>
                  </a:lnTo>
                  <a:lnTo>
                    <a:pt x="3113" y="2695"/>
                  </a:lnTo>
                  <a:lnTo>
                    <a:pt x="3109" y="2771"/>
                  </a:lnTo>
                  <a:lnTo>
                    <a:pt x="3098" y="2846"/>
                  </a:lnTo>
                  <a:lnTo>
                    <a:pt x="3080" y="2919"/>
                  </a:lnTo>
                  <a:lnTo>
                    <a:pt x="3056" y="2992"/>
                  </a:lnTo>
                  <a:lnTo>
                    <a:pt x="3026" y="3063"/>
                  </a:lnTo>
                  <a:lnTo>
                    <a:pt x="2991" y="3132"/>
                  </a:lnTo>
                  <a:lnTo>
                    <a:pt x="2951" y="3201"/>
                  </a:lnTo>
                  <a:lnTo>
                    <a:pt x="2907" y="3267"/>
                  </a:lnTo>
                  <a:lnTo>
                    <a:pt x="2857" y="3333"/>
                  </a:lnTo>
                  <a:lnTo>
                    <a:pt x="2805" y="3396"/>
                  </a:lnTo>
                  <a:lnTo>
                    <a:pt x="2748" y="3458"/>
                  </a:lnTo>
                  <a:lnTo>
                    <a:pt x="2690" y="3518"/>
                  </a:lnTo>
                  <a:lnTo>
                    <a:pt x="2629" y="3576"/>
                  </a:lnTo>
                  <a:lnTo>
                    <a:pt x="2566" y="3632"/>
                  </a:lnTo>
                  <a:lnTo>
                    <a:pt x="2501" y="3686"/>
                  </a:lnTo>
                  <a:lnTo>
                    <a:pt x="2436" y="3738"/>
                  </a:lnTo>
                  <a:lnTo>
                    <a:pt x="2370" y="3789"/>
                  </a:lnTo>
                  <a:lnTo>
                    <a:pt x="2305" y="3836"/>
                  </a:lnTo>
                  <a:lnTo>
                    <a:pt x="2238" y="3882"/>
                  </a:lnTo>
                  <a:lnTo>
                    <a:pt x="2173" y="3925"/>
                  </a:lnTo>
                  <a:lnTo>
                    <a:pt x="2110" y="3966"/>
                  </a:lnTo>
                  <a:lnTo>
                    <a:pt x="2047" y="4005"/>
                  </a:lnTo>
                  <a:lnTo>
                    <a:pt x="1986" y="4040"/>
                  </a:lnTo>
                  <a:lnTo>
                    <a:pt x="1928" y="4073"/>
                  </a:lnTo>
                  <a:lnTo>
                    <a:pt x="1874" y="4105"/>
                  </a:lnTo>
                  <a:lnTo>
                    <a:pt x="1822" y="4132"/>
                  </a:lnTo>
                  <a:lnTo>
                    <a:pt x="1773" y="4158"/>
                  </a:lnTo>
                  <a:lnTo>
                    <a:pt x="1730" y="4180"/>
                  </a:lnTo>
                  <a:lnTo>
                    <a:pt x="1691" y="4200"/>
                  </a:lnTo>
                  <a:lnTo>
                    <a:pt x="1657" y="4216"/>
                  </a:lnTo>
                  <a:lnTo>
                    <a:pt x="1628" y="4230"/>
                  </a:lnTo>
                  <a:lnTo>
                    <a:pt x="1607" y="4241"/>
                  </a:lnTo>
                  <a:lnTo>
                    <a:pt x="1590" y="4248"/>
                  </a:lnTo>
                  <a:lnTo>
                    <a:pt x="1581" y="4252"/>
                  </a:lnTo>
                  <a:lnTo>
                    <a:pt x="1569" y="4256"/>
                  </a:lnTo>
                  <a:lnTo>
                    <a:pt x="1556" y="4257"/>
                  </a:lnTo>
                  <a:lnTo>
                    <a:pt x="1544" y="4256"/>
                  </a:lnTo>
                  <a:lnTo>
                    <a:pt x="1531" y="4252"/>
                  </a:lnTo>
                  <a:lnTo>
                    <a:pt x="1522" y="4248"/>
                  </a:lnTo>
                  <a:lnTo>
                    <a:pt x="1506" y="4241"/>
                  </a:lnTo>
                  <a:lnTo>
                    <a:pt x="1485" y="4230"/>
                  </a:lnTo>
                  <a:lnTo>
                    <a:pt x="1456" y="4216"/>
                  </a:lnTo>
                  <a:lnTo>
                    <a:pt x="1422" y="4200"/>
                  </a:lnTo>
                  <a:lnTo>
                    <a:pt x="1383" y="4180"/>
                  </a:lnTo>
                  <a:lnTo>
                    <a:pt x="1339" y="4158"/>
                  </a:lnTo>
                  <a:lnTo>
                    <a:pt x="1291" y="4132"/>
                  </a:lnTo>
                  <a:lnTo>
                    <a:pt x="1239" y="4105"/>
                  </a:lnTo>
                  <a:lnTo>
                    <a:pt x="1185" y="4073"/>
                  </a:lnTo>
                  <a:lnTo>
                    <a:pt x="1127" y="4040"/>
                  </a:lnTo>
                  <a:lnTo>
                    <a:pt x="1066" y="4005"/>
                  </a:lnTo>
                  <a:lnTo>
                    <a:pt x="1003" y="3966"/>
                  </a:lnTo>
                  <a:lnTo>
                    <a:pt x="940" y="3925"/>
                  </a:lnTo>
                  <a:lnTo>
                    <a:pt x="874" y="3882"/>
                  </a:lnTo>
                  <a:lnTo>
                    <a:pt x="808" y="3836"/>
                  </a:lnTo>
                  <a:lnTo>
                    <a:pt x="742" y="3789"/>
                  </a:lnTo>
                  <a:lnTo>
                    <a:pt x="677" y="3738"/>
                  </a:lnTo>
                  <a:lnTo>
                    <a:pt x="611" y="3686"/>
                  </a:lnTo>
                  <a:lnTo>
                    <a:pt x="546" y="3632"/>
                  </a:lnTo>
                  <a:lnTo>
                    <a:pt x="484" y="3576"/>
                  </a:lnTo>
                  <a:lnTo>
                    <a:pt x="423" y="3518"/>
                  </a:lnTo>
                  <a:lnTo>
                    <a:pt x="363" y="3458"/>
                  </a:lnTo>
                  <a:lnTo>
                    <a:pt x="308" y="3396"/>
                  </a:lnTo>
                  <a:lnTo>
                    <a:pt x="255" y="3333"/>
                  </a:lnTo>
                  <a:lnTo>
                    <a:pt x="206" y="3267"/>
                  </a:lnTo>
                  <a:lnTo>
                    <a:pt x="161" y="3201"/>
                  </a:lnTo>
                  <a:lnTo>
                    <a:pt x="121" y="3132"/>
                  </a:lnTo>
                  <a:lnTo>
                    <a:pt x="85" y="3063"/>
                  </a:lnTo>
                  <a:lnTo>
                    <a:pt x="56" y="2992"/>
                  </a:lnTo>
                  <a:lnTo>
                    <a:pt x="33" y="2919"/>
                  </a:lnTo>
                  <a:lnTo>
                    <a:pt x="15" y="2846"/>
                  </a:lnTo>
                  <a:lnTo>
                    <a:pt x="4" y="2771"/>
                  </a:lnTo>
                  <a:lnTo>
                    <a:pt x="0" y="2695"/>
                  </a:lnTo>
                  <a:lnTo>
                    <a:pt x="0" y="577"/>
                  </a:lnTo>
                  <a:lnTo>
                    <a:pt x="3" y="557"/>
                  </a:lnTo>
                  <a:lnTo>
                    <a:pt x="12" y="541"/>
                  </a:lnTo>
                  <a:lnTo>
                    <a:pt x="24" y="527"/>
                  </a:lnTo>
                  <a:lnTo>
                    <a:pt x="42" y="519"/>
                  </a:lnTo>
                  <a:lnTo>
                    <a:pt x="61" y="516"/>
                  </a:lnTo>
                  <a:lnTo>
                    <a:pt x="184" y="513"/>
                  </a:lnTo>
                  <a:lnTo>
                    <a:pt x="301" y="509"/>
                  </a:lnTo>
                  <a:lnTo>
                    <a:pt x="409" y="501"/>
                  </a:lnTo>
                  <a:lnTo>
                    <a:pt x="512" y="491"/>
                  </a:lnTo>
                  <a:lnTo>
                    <a:pt x="609" y="478"/>
                  </a:lnTo>
                  <a:lnTo>
                    <a:pt x="698" y="463"/>
                  </a:lnTo>
                  <a:lnTo>
                    <a:pt x="782" y="446"/>
                  </a:lnTo>
                  <a:lnTo>
                    <a:pt x="860" y="427"/>
                  </a:lnTo>
                  <a:lnTo>
                    <a:pt x="933" y="408"/>
                  </a:lnTo>
                  <a:lnTo>
                    <a:pt x="999" y="386"/>
                  </a:lnTo>
                  <a:lnTo>
                    <a:pt x="1062" y="362"/>
                  </a:lnTo>
                  <a:lnTo>
                    <a:pt x="1118" y="339"/>
                  </a:lnTo>
                  <a:lnTo>
                    <a:pt x="1170" y="316"/>
                  </a:lnTo>
                  <a:lnTo>
                    <a:pt x="1216" y="291"/>
                  </a:lnTo>
                  <a:lnTo>
                    <a:pt x="1259" y="266"/>
                  </a:lnTo>
                  <a:lnTo>
                    <a:pt x="1297" y="241"/>
                  </a:lnTo>
                  <a:lnTo>
                    <a:pt x="1333" y="218"/>
                  </a:lnTo>
                  <a:lnTo>
                    <a:pt x="1363" y="193"/>
                  </a:lnTo>
                  <a:lnTo>
                    <a:pt x="1390" y="171"/>
                  </a:lnTo>
                  <a:lnTo>
                    <a:pt x="1413" y="149"/>
                  </a:lnTo>
                  <a:lnTo>
                    <a:pt x="1433" y="129"/>
                  </a:lnTo>
                  <a:lnTo>
                    <a:pt x="1449" y="109"/>
                  </a:lnTo>
                  <a:lnTo>
                    <a:pt x="1464" y="93"/>
                  </a:lnTo>
                  <a:lnTo>
                    <a:pt x="1475" y="76"/>
                  </a:lnTo>
                  <a:lnTo>
                    <a:pt x="1485" y="64"/>
                  </a:lnTo>
                  <a:lnTo>
                    <a:pt x="1491" y="53"/>
                  </a:lnTo>
                  <a:lnTo>
                    <a:pt x="1495" y="45"/>
                  </a:lnTo>
                  <a:lnTo>
                    <a:pt x="1498" y="39"/>
                  </a:lnTo>
                  <a:lnTo>
                    <a:pt x="1499" y="37"/>
                  </a:lnTo>
                  <a:lnTo>
                    <a:pt x="1509" y="22"/>
                  </a:lnTo>
                  <a:lnTo>
                    <a:pt x="1521" y="11"/>
                  </a:lnTo>
                  <a:lnTo>
                    <a:pt x="1537" y="2"/>
                  </a:lnTo>
                  <a:lnTo>
                    <a:pt x="15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7">
            <a:extLst>
              <a:ext uri="{FF2B5EF4-FFF2-40B4-BE49-F238E27FC236}">
                <a16:creationId xmlns:a16="http://schemas.microsoft.com/office/drawing/2014/main" id="{811E99C0-B7E8-402B-85F4-F9B5D51D68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12289" y="178799"/>
            <a:ext cx="755822" cy="1026105"/>
            <a:chOff x="1828" y="2103"/>
            <a:chExt cx="2033" cy="2760"/>
          </a:xfr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D5AEF225-2390-45A7-8CDB-CAE92251A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" y="4434"/>
              <a:ext cx="575" cy="86"/>
            </a:xfrm>
            <a:custGeom>
              <a:avLst/>
              <a:gdLst>
                <a:gd name="T0" fmla="*/ 85 w 1149"/>
                <a:gd name="T1" fmla="*/ 0 h 171"/>
                <a:gd name="T2" fmla="*/ 1064 w 1149"/>
                <a:gd name="T3" fmla="*/ 0 h 171"/>
                <a:gd name="T4" fmla="*/ 1092 w 1149"/>
                <a:gd name="T5" fmla="*/ 3 h 171"/>
                <a:gd name="T6" fmla="*/ 1114 w 1149"/>
                <a:gd name="T7" fmla="*/ 16 h 171"/>
                <a:gd name="T8" fmla="*/ 1133 w 1149"/>
                <a:gd name="T9" fmla="*/ 35 h 171"/>
                <a:gd name="T10" fmla="*/ 1144 w 1149"/>
                <a:gd name="T11" fmla="*/ 58 h 171"/>
                <a:gd name="T12" fmla="*/ 1149 w 1149"/>
                <a:gd name="T13" fmla="*/ 86 h 171"/>
                <a:gd name="T14" fmla="*/ 1144 w 1149"/>
                <a:gd name="T15" fmla="*/ 113 h 171"/>
                <a:gd name="T16" fmla="*/ 1133 w 1149"/>
                <a:gd name="T17" fmla="*/ 136 h 171"/>
                <a:gd name="T18" fmla="*/ 1114 w 1149"/>
                <a:gd name="T19" fmla="*/ 155 h 171"/>
                <a:gd name="T20" fmla="*/ 1092 w 1149"/>
                <a:gd name="T21" fmla="*/ 168 h 171"/>
                <a:gd name="T22" fmla="*/ 1064 w 1149"/>
                <a:gd name="T23" fmla="*/ 171 h 171"/>
                <a:gd name="T24" fmla="*/ 85 w 1149"/>
                <a:gd name="T25" fmla="*/ 171 h 171"/>
                <a:gd name="T26" fmla="*/ 57 w 1149"/>
                <a:gd name="T27" fmla="*/ 168 h 171"/>
                <a:gd name="T28" fmla="*/ 35 w 1149"/>
                <a:gd name="T29" fmla="*/ 155 h 171"/>
                <a:gd name="T30" fmla="*/ 16 w 1149"/>
                <a:gd name="T31" fmla="*/ 136 h 171"/>
                <a:gd name="T32" fmla="*/ 5 w 1149"/>
                <a:gd name="T33" fmla="*/ 113 h 171"/>
                <a:gd name="T34" fmla="*/ 0 w 1149"/>
                <a:gd name="T35" fmla="*/ 86 h 171"/>
                <a:gd name="T36" fmla="*/ 5 w 1149"/>
                <a:gd name="T37" fmla="*/ 58 h 171"/>
                <a:gd name="T38" fmla="*/ 16 w 1149"/>
                <a:gd name="T39" fmla="*/ 35 h 171"/>
                <a:gd name="T40" fmla="*/ 35 w 1149"/>
                <a:gd name="T41" fmla="*/ 16 h 171"/>
                <a:gd name="T42" fmla="*/ 57 w 1149"/>
                <a:gd name="T43" fmla="*/ 3 h 171"/>
                <a:gd name="T44" fmla="*/ 85 w 1149"/>
                <a:gd name="T4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49" h="171">
                  <a:moveTo>
                    <a:pt x="85" y="0"/>
                  </a:moveTo>
                  <a:lnTo>
                    <a:pt x="1064" y="0"/>
                  </a:lnTo>
                  <a:lnTo>
                    <a:pt x="1092" y="3"/>
                  </a:lnTo>
                  <a:lnTo>
                    <a:pt x="1114" y="16"/>
                  </a:lnTo>
                  <a:lnTo>
                    <a:pt x="1133" y="35"/>
                  </a:lnTo>
                  <a:lnTo>
                    <a:pt x="1144" y="58"/>
                  </a:lnTo>
                  <a:lnTo>
                    <a:pt x="1149" y="86"/>
                  </a:lnTo>
                  <a:lnTo>
                    <a:pt x="1144" y="113"/>
                  </a:lnTo>
                  <a:lnTo>
                    <a:pt x="1133" y="136"/>
                  </a:lnTo>
                  <a:lnTo>
                    <a:pt x="1114" y="155"/>
                  </a:lnTo>
                  <a:lnTo>
                    <a:pt x="1092" y="168"/>
                  </a:lnTo>
                  <a:lnTo>
                    <a:pt x="1064" y="171"/>
                  </a:lnTo>
                  <a:lnTo>
                    <a:pt x="85" y="171"/>
                  </a:lnTo>
                  <a:lnTo>
                    <a:pt x="57" y="168"/>
                  </a:lnTo>
                  <a:lnTo>
                    <a:pt x="35" y="155"/>
                  </a:lnTo>
                  <a:lnTo>
                    <a:pt x="16" y="136"/>
                  </a:lnTo>
                  <a:lnTo>
                    <a:pt x="5" y="113"/>
                  </a:lnTo>
                  <a:lnTo>
                    <a:pt x="0" y="86"/>
                  </a:lnTo>
                  <a:lnTo>
                    <a:pt x="5" y="58"/>
                  </a:lnTo>
                  <a:lnTo>
                    <a:pt x="16" y="35"/>
                  </a:lnTo>
                  <a:lnTo>
                    <a:pt x="35" y="16"/>
                  </a:lnTo>
                  <a:lnTo>
                    <a:pt x="57" y="3"/>
                  </a:lnTo>
                  <a:lnTo>
                    <a:pt x="8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2215BA79-BE19-4790-A9F9-EB2B444F5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4605"/>
              <a:ext cx="465" cy="87"/>
            </a:xfrm>
            <a:custGeom>
              <a:avLst/>
              <a:gdLst>
                <a:gd name="T0" fmla="*/ 85 w 931"/>
                <a:gd name="T1" fmla="*/ 0 h 174"/>
                <a:gd name="T2" fmla="*/ 846 w 931"/>
                <a:gd name="T3" fmla="*/ 0 h 174"/>
                <a:gd name="T4" fmla="*/ 874 w 931"/>
                <a:gd name="T5" fmla="*/ 6 h 174"/>
                <a:gd name="T6" fmla="*/ 896 w 931"/>
                <a:gd name="T7" fmla="*/ 18 h 174"/>
                <a:gd name="T8" fmla="*/ 915 w 931"/>
                <a:gd name="T9" fmla="*/ 36 h 174"/>
                <a:gd name="T10" fmla="*/ 928 w 931"/>
                <a:gd name="T11" fmla="*/ 60 h 174"/>
                <a:gd name="T12" fmla="*/ 931 w 931"/>
                <a:gd name="T13" fmla="*/ 87 h 174"/>
                <a:gd name="T14" fmla="*/ 928 w 931"/>
                <a:gd name="T15" fmla="*/ 114 h 174"/>
                <a:gd name="T16" fmla="*/ 915 w 931"/>
                <a:gd name="T17" fmla="*/ 138 h 174"/>
                <a:gd name="T18" fmla="*/ 896 w 931"/>
                <a:gd name="T19" fmla="*/ 156 h 174"/>
                <a:gd name="T20" fmla="*/ 874 w 931"/>
                <a:gd name="T21" fmla="*/ 168 h 174"/>
                <a:gd name="T22" fmla="*/ 846 w 931"/>
                <a:gd name="T23" fmla="*/ 174 h 174"/>
                <a:gd name="T24" fmla="*/ 85 w 931"/>
                <a:gd name="T25" fmla="*/ 174 h 174"/>
                <a:gd name="T26" fmla="*/ 57 w 931"/>
                <a:gd name="T27" fmla="*/ 168 h 174"/>
                <a:gd name="T28" fmla="*/ 35 w 931"/>
                <a:gd name="T29" fmla="*/ 156 h 174"/>
                <a:gd name="T30" fmla="*/ 16 w 931"/>
                <a:gd name="T31" fmla="*/ 138 h 174"/>
                <a:gd name="T32" fmla="*/ 5 w 931"/>
                <a:gd name="T33" fmla="*/ 114 h 174"/>
                <a:gd name="T34" fmla="*/ 0 w 931"/>
                <a:gd name="T35" fmla="*/ 87 h 174"/>
                <a:gd name="T36" fmla="*/ 5 w 931"/>
                <a:gd name="T37" fmla="*/ 60 h 174"/>
                <a:gd name="T38" fmla="*/ 16 w 931"/>
                <a:gd name="T39" fmla="*/ 36 h 174"/>
                <a:gd name="T40" fmla="*/ 35 w 931"/>
                <a:gd name="T41" fmla="*/ 18 h 174"/>
                <a:gd name="T42" fmla="*/ 57 w 931"/>
                <a:gd name="T43" fmla="*/ 6 h 174"/>
                <a:gd name="T44" fmla="*/ 85 w 931"/>
                <a:gd name="T4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1" h="174">
                  <a:moveTo>
                    <a:pt x="85" y="0"/>
                  </a:moveTo>
                  <a:lnTo>
                    <a:pt x="846" y="0"/>
                  </a:lnTo>
                  <a:lnTo>
                    <a:pt x="874" y="6"/>
                  </a:lnTo>
                  <a:lnTo>
                    <a:pt x="896" y="18"/>
                  </a:lnTo>
                  <a:lnTo>
                    <a:pt x="915" y="36"/>
                  </a:lnTo>
                  <a:lnTo>
                    <a:pt x="928" y="60"/>
                  </a:lnTo>
                  <a:lnTo>
                    <a:pt x="931" y="87"/>
                  </a:lnTo>
                  <a:lnTo>
                    <a:pt x="928" y="114"/>
                  </a:lnTo>
                  <a:lnTo>
                    <a:pt x="915" y="138"/>
                  </a:lnTo>
                  <a:lnTo>
                    <a:pt x="896" y="156"/>
                  </a:lnTo>
                  <a:lnTo>
                    <a:pt x="874" y="168"/>
                  </a:lnTo>
                  <a:lnTo>
                    <a:pt x="846" y="174"/>
                  </a:lnTo>
                  <a:lnTo>
                    <a:pt x="85" y="174"/>
                  </a:lnTo>
                  <a:lnTo>
                    <a:pt x="57" y="168"/>
                  </a:lnTo>
                  <a:lnTo>
                    <a:pt x="35" y="156"/>
                  </a:lnTo>
                  <a:lnTo>
                    <a:pt x="16" y="138"/>
                  </a:lnTo>
                  <a:lnTo>
                    <a:pt x="5" y="114"/>
                  </a:lnTo>
                  <a:lnTo>
                    <a:pt x="0" y="87"/>
                  </a:lnTo>
                  <a:lnTo>
                    <a:pt x="5" y="60"/>
                  </a:lnTo>
                  <a:lnTo>
                    <a:pt x="16" y="36"/>
                  </a:lnTo>
                  <a:lnTo>
                    <a:pt x="35" y="18"/>
                  </a:lnTo>
                  <a:lnTo>
                    <a:pt x="57" y="6"/>
                  </a:lnTo>
                  <a:lnTo>
                    <a:pt x="8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022F9EA7-6ADE-40FD-87D3-B5F1D247F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3208"/>
              <a:ext cx="263" cy="930"/>
            </a:xfrm>
            <a:custGeom>
              <a:avLst/>
              <a:gdLst>
                <a:gd name="T0" fmla="*/ 93 w 526"/>
                <a:gd name="T1" fmla="*/ 0 h 1860"/>
                <a:gd name="T2" fmla="*/ 118 w 526"/>
                <a:gd name="T3" fmla="*/ 7 h 1860"/>
                <a:gd name="T4" fmla="*/ 140 w 526"/>
                <a:gd name="T5" fmla="*/ 21 h 1860"/>
                <a:gd name="T6" fmla="*/ 156 w 526"/>
                <a:gd name="T7" fmla="*/ 42 h 1860"/>
                <a:gd name="T8" fmla="*/ 214 w 526"/>
                <a:gd name="T9" fmla="*/ 154 h 1860"/>
                <a:gd name="T10" fmla="*/ 266 w 526"/>
                <a:gd name="T11" fmla="*/ 260 h 1860"/>
                <a:gd name="T12" fmla="*/ 313 w 526"/>
                <a:gd name="T13" fmla="*/ 363 h 1860"/>
                <a:gd name="T14" fmla="*/ 353 w 526"/>
                <a:gd name="T15" fmla="*/ 464 h 1860"/>
                <a:gd name="T16" fmla="*/ 387 w 526"/>
                <a:gd name="T17" fmla="*/ 561 h 1860"/>
                <a:gd name="T18" fmla="*/ 417 w 526"/>
                <a:gd name="T19" fmla="*/ 658 h 1860"/>
                <a:gd name="T20" fmla="*/ 443 w 526"/>
                <a:gd name="T21" fmla="*/ 757 h 1860"/>
                <a:gd name="T22" fmla="*/ 464 w 526"/>
                <a:gd name="T23" fmla="*/ 856 h 1860"/>
                <a:gd name="T24" fmla="*/ 484 w 526"/>
                <a:gd name="T25" fmla="*/ 970 h 1860"/>
                <a:gd name="T26" fmla="*/ 498 w 526"/>
                <a:gd name="T27" fmla="*/ 1087 h 1860"/>
                <a:gd name="T28" fmla="*/ 510 w 526"/>
                <a:gd name="T29" fmla="*/ 1209 h 1860"/>
                <a:gd name="T30" fmla="*/ 517 w 526"/>
                <a:gd name="T31" fmla="*/ 1338 h 1860"/>
                <a:gd name="T32" fmla="*/ 522 w 526"/>
                <a:gd name="T33" fmla="*/ 1474 h 1860"/>
                <a:gd name="T34" fmla="*/ 526 w 526"/>
                <a:gd name="T35" fmla="*/ 1619 h 1860"/>
                <a:gd name="T36" fmla="*/ 526 w 526"/>
                <a:gd name="T37" fmla="*/ 1775 h 1860"/>
                <a:gd name="T38" fmla="*/ 522 w 526"/>
                <a:gd name="T39" fmla="*/ 1801 h 1860"/>
                <a:gd name="T40" fmla="*/ 510 w 526"/>
                <a:gd name="T41" fmla="*/ 1826 h 1860"/>
                <a:gd name="T42" fmla="*/ 491 w 526"/>
                <a:gd name="T43" fmla="*/ 1844 h 1860"/>
                <a:gd name="T44" fmla="*/ 469 w 526"/>
                <a:gd name="T45" fmla="*/ 1856 h 1860"/>
                <a:gd name="T46" fmla="*/ 443 w 526"/>
                <a:gd name="T47" fmla="*/ 1860 h 1860"/>
                <a:gd name="T48" fmla="*/ 415 w 526"/>
                <a:gd name="T49" fmla="*/ 1856 h 1860"/>
                <a:gd name="T50" fmla="*/ 393 w 526"/>
                <a:gd name="T51" fmla="*/ 1844 h 1860"/>
                <a:gd name="T52" fmla="*/ 374 w 526"/>
                <a:gd name="T53" fmla="*/ 1826 h 1860"/>
                <a:gd name="T54" fmla="*/ 362 w 526"/>
                <a:gd name="T55" fmla="*/ 1801 h 1860"/>
                <a:gd name="T56" fmla="*/ 358 w 526"/>
                <a:gd name="T57" fmla="*/ 1775 h 1860"/>
                <a:gd name="T58" fmla="*/ 358 w 526"/>
                <a:gd name="T59" fmla="*/ 1624 h 1860"/>
                <a:gd name="T60" fmla="*/ 355 w 526"/>
                <a:gd name="T61" fmla="*/ 1485 h 1860"/>
                <a:gd name="T62" fmla="*/ 349 w 526"/>
                <a:gd name="T63" fmla="*/ 1354 h 1860"/>
                <a:gd name="T64" fmla="*/ 342 w 526"/>
                <a:gd name="T65" fmla="*/ 1228 h 1860"/>
                <a:gd name="T66" fmla="*/ 332 w 526"/>
                <a:gd name="T67" fmla="*/ 1111 h 1860"/>
                <a:gd name="T68" fmla="*/ 318 w 526"/>
                <a:gd name="T69" fmla="*/ 998 h 1860"/>
                <a:gd name="T70" fmla="*/ 299 w 526"/>
                <a:gd name="T71" fmla="*/ 888 h 1860"/>
                <a:gd name="T72" fmla="*/ 278 w 526"/>
                <a:gd name="T73" fmla="*/ 796 h 1860"/>
                <a:gd name="T74" fmla="*/ 254 w 526"/>
                <a:gd name="T75" fmla="*/ 706 h 1860"/>
                <a:gd name="T76" fmla="*/ 227 w 526"/>
                <a:gd name="T77" fmla="*/ 612 h 1860"/>
                <a:gd name="T78" fmla="*/ 194 w 526"/>
                <a:gd name="T79" fmla="*/ 522 h 1860"/>
                <a:gd name="T80" fmla="*/ 156 w 526"/>
                <a:gd name="T81" fmla="*/ 428 h 1860"/>
                <a:gd name="T82" fmla="*/ 112 w 526"/>
                <a:gd name="T83" fmla="*/ 331 h 1860"/>
                <a:gd name="T84" fmla="*/ 64 w 526"/>
                <a:gd name="T85" fmla="*/ 230 h 1860"/>
                <a:gd name="T86" fmla="*/ 10 w 526"/>
                <a:gd name="T87" fmla="*/ 127 h 1860"/>
                <a:gd name="T88" fmla="*/ 0 w 526"/>
                <a:gd name="T89" fmla="*/ 101 h 1860"/>
                <a:gd name="T90" fmla="*/ 0 w 526"/>
                <a:gd name="T91" fmla="*/ 74 h 1860"/>
                <a:gd name="T92" fmla="*/ 7 w 526"/>
                <a:gd name="T93" fmla="*/ 49 h 1860"/>
                <a:gd name="T94" fmla="*/ 21 w 526"/>
                <a:gd name="T95" fmla="*/ 26 h 1860"/>
                <a:gd name="T96" fmla="*/ 41 w 526"/>
                <a:gd name="T97" fmla="*/ 11 h 1860"/>
                <a:gd name="T98" fmla="*/ 67 w 526"/>
                <a:gd name="T99" fmla="*/ 0 h 1860"/>
                <a:gd name="T100" fmla="*/ 93 w 526"/>
                <a:gd name="T101" fmla="*/ 0 h 1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6" h="1860">
                  <a:moveTo>
                    <a:pt x="93" y="0"/>
                  </a:moveTo>
                  <a:lnTo>
                    <a:pt x="118" y="7"/>
                  </a:lnTo>
                  <a:lnTo>
                    <a:pt x="140" y="21"/>
                  </a:lnTo>
                  <a:lnTo>
                    <a:pt x="156" y="42"/>
                  </a:lnTo>
                  <a:lnTo>
                    <a:pt x="214" y="154"/>
                  </a:lnTo>
                  <a:lnTo>
                    <a:pt x="266" y="260"/>
                  </a:lnTo>
                  <a:lnTo>
                    <a:pt x="313" y="363"/>
                  </a:lnTo>
                  <a:lnTo>
                    <a:pt x="353" y="464"/>
                  </a:lnTo>
                  <a:lnTo>
                    <a:pt x="387" y="561"/>
                  </a:lnTo>
                  <a:lnTo>
                    <a:pt x="417" y="658"/>
                  </a:lnTo>
                  <a:lnTo>
                    <a:pt x="443" y="757"/>
                  </a:lnTo>
                  <a:lnTo>
                    <a:pt x="464" y="856"/>
                  </a:lnTo>
                  <a:lnTo>
                    <a:pt x="484" y="970"/>
                  </a:lnTo>
                  <a:lnTo>
                    <a:pt x="498" y="1087"/>
                  </a:lnTo>
                  <a:lnTo>
                    <a:pt x="510" y="1209"/>
                  </a:lnTo>
                  <a:lnTo>
                    <a:pt x="517" y="1338"/>
                  </a:lnTo>
                  <a:lnTo>
                    <a:pt x="522" y="1474"/>
                  </a:lnTo>
                  <a:lnTo>
                    <a:pt x="526" y="1619"/>
                  </a:lnTo>
                  <a:lnTo>
                    <a:pt x="526" y="1775"/>
                  </a:lnTo>
                  <a:lnTo>
                    <a:pt x="522" y="1801"/>
                  </a:lnTo>
                  <a:lnTo>
                    <a:pt x="510" y="1826"/>
                  </a:lnTo>
                  <a:lnTo>
                    <a:pt x="491" y="1844"/>
                  </a:lnTo>
                  <a:lnTo>
                    <a:pt x="469" y="1856"/>
                  </a:lnTo>
                  <a:lnTo>
                    <a:pt x="443" y="1860"/>
                  </a:lnTo>
                  <a:lnTo>
                    <a:pt x="415" y="1856"/>
                  </a:lnTo>
                  <a:lnTo>
                    <a:pt x="393" y="1844"/>
                  </a:lnTo>
                  <a:lnTo>
                    <a:pt x="374" y="1826"/>
                  </a:lnTo>
                  <a:lnTo>
                    <a:pt x="362" y="1801"/>
                  </a:lnTo>
                  <a:lnTo>
                    <a:pt x="358" y="1775"/>
                  </a:lnTo>
                  <a:lnTo>
                    <a:pt x="358" y="1624"/>
                  </a:lnTo>
                  <a:lnTo>
                    <a:pt x="355" y="1485"/>
                  </a:lnTo>
                  <a:lnTo>
                    <a:pt x="349" y="1354"/>
                  </a:lnTo>
                  <a:lnTo>
                    <a:pt x="342" y="1228"/>
                  </a:lnTo>
                  <a:lnTo>
                    <a:pt x="332" y="1111"/>
                  </a:lnTo>
                  <a:lnTo>
                    <a:pt x="318" y="998"/>
                  </a:lnTo>
                  <a:lnTo>
                    <a:pt x="299" y="888"/>
                  </a:lnTo>
                  <a:lnTo>
                    <a:pt x="278" y="796"/>
                  </a:lnTo>
                  <a:lnTo>
                    <a:pt x="254" y="706"/>
                  </a:lnTo>
                  <a:lnTo>
                    <a:pt x="227" y="612"/>
                  </a:lnTo>
                  <a:lnTo>
                    <a:pt x="194" y="522"/>
                  </a:lnTo>
                  <a:lnTo>
                    <a:pt x="156" y="428"/>
                  </a:lnTo>
                  <a:lnTo>
                    <a:pt x="112" y="331"/>
                  </a:lnTo>
                  <a:lnTo>
                    <a:pt x="64" y="230"/>
                  </a:lnTo>
                  <a:lnTo>
                    <a:pt x="10" y="127"/>
                  </a:lnTo>
                  <a:lnTo>
                    <a:pt x="0" y="101"/>
                  </a:lnTo>
                  <a:lnTo>
                    <a:pt x="0" y="74"/>
                  </a:lnTo>
                  <a:lnTo>
                    <a:pt x="7" y="49"/>
                  </a:lnTo>
                  <a:lnTo>
                    <a:pt x="21" y="26"/>
                  </a:lnTo>
                  <a:lnTo>
                    <a:pt x="41" y="11"/>
                  </a:lnTo>
                  <a:lnTo>
                    <a:pt x="67" y="0"/>
                  </a:lnTo>
                  <a:lnTo>
                    <a:pt x="9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BE0312BE-0B25-4C20-987B-B4EAB7B96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3208"/>
              <a:ext cx="263" cy="930"/>
            </a:xfrm>
            <a:custGeom>
              <a:avLst/>
              <a:gdLst>
                <a:gd name="T0" fmla="*/ 433 w 526"/>
                <a:gd name="T1" fmla="*/ 0 h 1860"/>
                <a:gd name="T2" fmla="*/ 459 w 526"/>
                <a:gd name="T3" fmla="*/ 0 h 1860"/>
                <a:gd name="T4" fmla="*/ 485 w 526"/>
                <a:gd name="T5" fmla="*/ 11 h 1860"/>
                <a:gd name="T6" fmla="*/ 505 w 526"/>
                <a:gd name="T7" fmla="*/ 26 h 1860"/>
                <a:gd name="T8" fmla="*/ 519 w 526"/>
                <a:gd name="T9" fmla="*/ 49 h 1860"/>
                <a:gd name="T10" fmla="*/ 526 w 526"/>
                <a:gd name="T11" fmla="*/ 74 h 1860"/>
                <a:gd name="T12" fmla="*/ 526 w 526"/>
                <a:gd name="T13" fmla="*/ 101 h 1860"/>
                <a:gd name="T14" fmla="*/ 517 w 526"/>
                <a:gd name="T15" fmla="*/ 127 h 1860"/>
                <a:gd name="T16" fmla="*/ 462 w 526"/>
                <a:gd name="T17" fmla="*/ 230 h 1860"/>
                <a:gd name="T18" fmla="*/ 414 w 526"/>
                <a:gd name="T19" fmla="*/ 331 h 1860"/>
                <a:gd name="T20" fmla="*/ 370 w 526"/>
                <a:gd name="T21" fmla="*/ 428 h 1860"/>
                <a:gd name="T22" fmla="*/ 332 w 526"/>
                <a:gd name="T23" fmla="*/ 522 h 1860"/>
                <a:gd name="T24" fmla="*/ 299 w 526"/>
                <a:gd name="T25" fmla="*/ 612 h 1860"/>
                <a:gd name="T26" fmla="*/ 272 w 526"/>
                <a:gd name="T27" fmla="*/ 706 h 1860"/>
                <a:gd name="T28" fmla="*/ 248 w 526"/>
                <a:gd name="T29" fmla="*/ 796 h 1860"/>
                <a:gd name="T30" fmla="*/ 227 w 526"/>
                <a:gd name="T31" fmla="*/ 888 h 1860"/>
                <a:gd name="T32" fmla="*/ 208 w 526"/>
                <a:gd name="T33" fmla="*/ 998 h 1860"/>
                <a:gd name="T34" fmla="*/ 194 w 526"/>
                <a:gd name="T35" fmla="*/ 1111 h 1860"/>
                <a:gd name="T36" fmla="*/ 184 w 526"/>
                <a:gd name="T37" fmla="*/ 1228 h 1860"/>
                <a:gd name="T38" fmla="*/ 177 w 526"/>
                <a:gd name="T39" fmla="*/ 1354 h 1860"/>
                <a:gd name="T40" fmla="*/ 171 w 526"/>
                <a:gd name="T41" fmla="*/ 1485 h 1860"/>
                <a:gd name="T42" fmla="*/ 168 w 526"/>
                <a:gd name="T43" fmla="*/ 1624 h 1860"/>
                <a:gd name="T44" fmla="*/ 168 w 526"/>
                <a:gd name="T45" fmla="*/ 1775 h 1860"/>
                <a:gd name="T46" fmla="*/ 164 w 526"/>
                <a:gd name="T47" fmla="*/ 1801 h 1860"/>
                <a:gd name="T48" fmla="*/ 152 w 526"/>
                <a:gd name="T49" fmla="*/ 1826 h 1860"/>
                <a:gd name="T50" fmla="*/ 133 w 526"/>
                <a:gd name="T51" fmla="*/ 1844 h 1860"/>
                <a:gd name="T52" fmla="*/ 111 w 526"/>
                <a:gd name="T53" fmla="*/ 1856 h 1860"/>
                <a:gd name="T54" fmla="*/ 83 w 526"/>
                <a:gd name="T55" fmla="*/ 1860 h 1860"/>
                <a:gd name="T56" fmla="*/ 57 w 526"/>
                <a:gd name="T57" fmla="*/ 1856 h 1860"/>
                <a:gd name="T58" fmla="*/ 35 w 526"/>
                <a:gd name="T59" fmla="*/ 1844 h 1860"/>
                <a:gd name="T60" fmla="*/ 16 w 526"/>
                <a:gd name="T61" fmla="*/ 1826 h 1860"/>
                <a:gd name="T62" fmla="*/ 4 w 526"/>
                <a:gd name="T63" fmla="*/ 1801 h 1860"/>
                <a:gd name="T64" fmla="*/ 0 w 526"/>
                <a:gd name="T65" fmla="*/ 1775 h 1860"/>
                <a:gd name="T66" fmla="*/ 0 w 526"/>
                <a:gd name="T67" fmla="*/ 1619 h 1860"/>
                <a:gd name="T68" fmla="*/ 4 w 526"/>
                <a:gd name="T69" fmla="*/ 1474 h 1860"/>
                <a:gd name="T70" fmla="*/ 9 w 526"/>
                <a:gd name="T71" fmla="*/ 1338 h 1860"/>
                <a:gd name="T72" fmla="*/ 16 w 526"/>
                <a:gd name="T73" fmla="*/ 1209 h 1860"/>
                <a:gd name="T74" fmla="*/ 28 w 526"/>
                <a:gd name="T75" fmla="*/ 1087 h 1860"/>
                <a:gd name="T76" fmla="*/ 43 w 526"/>
                <a:gd name="T77" fmla="*/ 970 h 1860"/>
                <a:gd name="T78" fmla="*/ 62 w 526"/>
                <a:gd name="T79" fmla="*/ 856 h 1860"/>
                <a:gd name="T80" fmla="*/ 83 w 526"/>
                <a:gd name="T81" fmla="*/ 757 h 1860"/>
                <a:gd name="T82" fmla="*/ 109 w 526"/>
                <a:gd name="T83" fmla="*/ 658 h 1860"/>
                <a:gd name="T84" fmla="*/ 140 w 526"/>
                <a:gd name="T85" fmla="*/ 561 h 1860"/>
                <a:gd name="T86" fmla="*/ 175 w 526"/>
                <a:gd name="T87" fmla="*/ 464 h 1860"/>
                <a:gd name="T88" fmla="*/ 215 w 526"/>
                <a:gd name="T89" fmla="*/ 363 h 1860"/>
                <a:gd name="T90" fmla="*/ 261 w 526"/>
                <a:gd name="T91" fmla="*/ 260 h 1860"/>
                <a:gd name="T92" fmla="*/ 312 w 526"/>
                <a:gd name="T93" fmla="*/ 154 h 1860"/>
                <a:gd name="T94" fmla="*/ 370 w 526"/>
                <a:gd name="T95" fmla="*/ 42 h 1860"/>
                <a:gd name="T96" fmla="*/ 388 w 526"/>
                <a:gd name="T97" fmla="*/ 21 h 1860"/>
                <a:gd name="T98" fmla="*/ 408 w 526"/>
                <a:gd name="T99" fmla="*/ 7 h 1860"/>
                <a:gd name="T100" fmla="*/ 433 w 526"/>
                <a:gd name="T101" fmla="*/ 0 h 1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6" h="1860">
                  <a:moveTo>
                    <a:pt x="433" y="0"/>
                  </a:moveTo>
                  <a:lnTo>
                    <a:pt x="459" y="0"/>
                  </a:lnTo>
                  <a:lnTo>
                    <a:pt x="485" y="11"/>
                  </a:lnTo>
                  <a:lnTo>
                    <a:pt x="505" y="26"/>
                  </a:lnTo>
                  <a:lnTo>
                    <a:pt x="519" y="49"/>
                  </a:lnTo>
                  <a:lnTo>
                    <a:pt x="526" y="74"/>
                  </a:lnTo>
                  <a:lnTo>
                    <a:pt x="526" y="101"/>
                  </a:lnTo>
                  <a:lnTo>
                    <a:pt x="517" y="127"/>
                  </a:lnTo>
                  <a:lnTo>
                    <a:pt x="462" y="230"/>
                  </a:lnTo>
                  <a:lnTo>
                    <a:pt x="414" y="331"/>
                  </a:lnTo>
                  <a:lnTo>
                    <a:pt x="370" y="428"/>
                  </a:lnTo>
                  <a:lnTo>
                    <a:pt x="332" y="522"/>
                  </a:lnTo>
                  <a:lnTo>
                    <a:pt x="299" y="612"/>
                  </a:lnTo>
                  <a:lnTo>
                    <a:pt x="272" y="706"/>
                  </a:lnTo>
                  <a:lnTo>
                    <a:pt x="248" y="796"/>
                  </a:lnTo>
                  <a:lnTo>
                    <a:pt x="227" y="888"/>
                  </a:lnTo>
                  <a:lnTo>
                    <a:pt x="208" y="998"/>
                  </a:lnTo>
                  <a:lnTo>
                    <a:pt x="194" y="1111"/>
                  </a:lnTo>
                  <a:lnTo>
                    <a:pt x="184" y="1228"/>
                  </a:lnTo>
                  <a:lnTo>
                    <a:pt x="177" y="1354"/>
                  </a:lnTo>
                  <a:lnTo>
                    <a:pt x="171" y="1485"/>
                  </a:lnTo>
                  <a:lnTo>
                    <a:pt x="168" y="1624"/>
                  </a:lnTo>
                  <a:lnTo>
                    <a:pt x="168" y="1775"/>
                  </a:lnTo>
                  <a:lnTo>
                    <a:pt x="164" y="1801"/>
                  </a:lnTo>
                  <a:lnTo>
                    <a:pt x="152" y="1826"/>
                  </a:lnTo>
                  <a:lnTo>
                    <a:pt x="133" y="1844"/>
                  </a:lnTo>
                  <a:lnTo>
                    <a:pt x="111" y="1856"/>
                  </a:lnTo>
                  <a:lnTo>
                    <a:pt x="83" y="1860"/>
                  </a:lnTo>
                  <a:lnTo>
                    <a:pt x="57" y="1856"/>
                  </a:lnTo>
                  <a:lnTo>
                    <a:pt x="35" y="1844"/>
                  </a:lnTo>
                  <a:lnTo>
                    <a:pt x="16" y="1826"/>
                  </a:lnTo>
                  <a:lnTo>
                    <a:pt x="4" y="1801"/>
                  </a:lnTo>
                  <a:lnTo>
                    <a:pt x="0" y="1775"/>
                  </a:lnTo>
                  <a:lnTo>
                    <a:pt x="0" y="1619"/>
                  </a:lnTo>
                  <a:lnTo>
                    <a:pt x="4" y="1474"/>
                  </a:lnTo>
                  <a:lnTo>
                    <a:pt x="9" y="1338"/>
                  </a:lnTo>
                  <a:lnTo>
                    <a:pt x="16" y="1209"/>
                  </a:lnTo>
                  <a:lnTo>
                    <a:pt x="28" y="1087"/>
                  </a:lnTo>
                  <a:lnTo>
                    <a:pt x="43" y="970"/>
                  </a:lnTo>
                  <a:lnTo>
                    <a:pt x="62" y="856"/>
                  </a:lnTo>
                  <a:lnTo>
                    <a:pt x="83" y="757"/>
                  </a:lnTo>
                  <a:lnTo>
                    <a:pt x="109" y="658"/>
                  </a:lnTo>
                  <a:lnTo>
                    <a:pt x="140" y="561"/>
                  </a:lnTo>
                  <a:lnTo>
                    <a:pt x="175" y="464"/>
                  </a:lnTo>
                  <a:lnTo>
                    <a:pt x="215" y="363"/>
                  </a:lnTo>
                  <a:lnTo>
                    <a:pt x="261" y="260"/>
                  </a:lnTo>
                  <a:lnTo>
                    <a:pt x="312" y="154"/>
                  </a:lnTo>
                  <a:lnTo>
                    <a:pt x="370" y="42"/>
                  </a:lnTo>
                  <a:lnTo>
                    <a:pt x="388" y="21"/>
                  </a:lnTo>
                  <a:lnTo>
                    <a:pt x="408" y="7"/>
                  </a:lnTo>
                  <a:lnTo>
                    <a:pt x="43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8ACFFC3B-155B-4FB4-AE26-15AA05B0C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3207"/>
              <a:ext cx="345" cy="150"/>
            </a:xfrm>
            <a:custGeom>
              <a:avLst/>
              <a:gdLst>
                <a:gd name="T0" fmla="*/ 602 w 690"/>
                <a:gd name="T1" fmla="*/ 0 h 301"/>
                <a:gd name="T2" fmla="*/ 628 w 690"/>
                <a:gd name="T3" fmla="*/ 4 h 301"/>
                <a:gd name="T4" fmla="*/ 650 w 690"/>
                <a:gd name="T5" fmla="*/ 14 h 301"/>
                <a:gd name="T6" fmla="*/ 671 w 690"/>
                <a:gd name="T7" fmla="*/ 32 h 301"/>
                <a:gd name="T8" fmla="*/ 685 w 690"/>
                <a:gd name="T9" fmla="*/ 57 h 301"/>
                <a:gd name="T10" fmla="*/ 690 w 690"/>
                <a:gd name="T11" fmla="*/ 82 h 301"/>
                <a:gd name="T12" fmla="*/ 687 w 690"/>
                <a:gd name="T13" fmla="*/ 108 h 301"/>
                <a:gd name="T14" fmla="*/ 676 w 690"/>
                <a:gd name="T15" fmla="*/ 133 h 301"/>
                <a:gd name="T16" fmla="*/ 657 w 690"/>
                <a:gd name="T17" fmla="*/ 154 h 301"/>
                <a:gd name="T18" fmla="*/ 555 w 690"/>
                <a:gd name="T19" fmla="*/ 241 h 301"/>
                <a:gd name="T20" fmla="*/ 514 w 690"/>
                <a:gd name="T21" fmla="*/ 269 h 301"/>
                <a:gd name="T22" fmla="*/ 472 w 690"/>
                <a:gd name="T23" fmla="*/ 289 h 301"/>
                <a:gd name="T24" fmla="*/ 432 w 690"/>
                <a:gd name="T25" fmla="*/ 299 h 301"/>
                <a:gd name="T26" fmla="*/ 393 w 690"/>
                <a:gd name="T27" fmla="*/ 301 h 301"/>
                <a:gd name="T28" fmla="*/ 355 w 690"/>
                <a:gd name="T29" fmla="*/ 296 h 301"/>
                <a:gd name="T30" fmla="*/ 315 w 690"/>
                <a:gd name="T31" fmla="*/ 285 h 301"/>
                <a:gd name="T32" fmla="*/ 275 w 690"/>
                <a:gd name="T33" fmla="*/ 269 h 301"/>
                <a:gd name="T34" fmla="*/ 235 w 690"/>
                <a:gd name="T35" fmla="*/ 251 h 301"/>
                <a:gd name="T36" fmla="*/ 194 w 690"/>
                <a:gd name="T37" fmla="*/ 230 h 301"/>
                <a:gd name="T38" fmla="*/ 188 w 690"/>
                <a:gd name="T39" fmla="*/ 228 h 301"/>
                <a:gd name="T40" fmla="*/ 147 w 690"/>
                <a:gd name="T41" fmla="*/ 207 h 301"/>
                <a:gd name="T42" fmla="*/ 102 w 690"/>
                <a:gd name="T43" fmla="*/ 186 h 301"/>
                <a:gd name="T44" fmla="*/ 57 w 690"/>
                <a:gd name="T45" fmla="*/ 168 h 301"/>
                <a:gd name="T46" fmla="*/ 33 w 690"/>
                <a:gd name="T47" fmla="*/ 156 h 301"/>
                <a:gd name="T48" fmla="*/ 15 w 690"/>
                <a:gd name="T49" fmla="*/ 138 h 301"/>
                <a:gd name="T50" fmla="*/ 3 w 690"/>
                <a:gd name="T51" fmla="*/ 113 h 301"/>
                <a:gd name="T52" fmla="*/ 0 w 690"/>
                <a:gd name="T53" fmla="*/ 87 h 301"/>
                <a:gd name="T54" fmla="*/ 3 w 690"/>
                <a:gd name="T55" fmla="*/ 60 h 301"/>
                <a:gd name="T56" fmla="*/ 15 w 690"/>
                <a:gd name="T57" fmla="*/ 36 h 301"/>
                <a:gd name="T58" fmla="*/ 34 w 690"/>
                <a:gd name="T59" fmla="*/ 18 h 301"/>
                <a:gd name="T60" fmla="*/ 57 w 690"/>
                <a:gd name="T61" fmla="*/ 5 h 301"/>
                <a:gd name="T62" fmla="*/ 81 w 690"/>
                <a:gd name="T63" fmla="*/ 0 h 301"/>
                <a:gd name="T64" fmla="*/ 109 w 690"/>
                <a:gd name="T65" fmla="*/ 5 h 301"/>
                <a:gd name="T66" fmla="*/ 164 w 690"/>
                <a:gd name="T67" fmla="*/ 27 h 301"/>
                <a:gd name="T68" fmla="*/ 216 w 690"/>
                <a:gd name="T69" fmla="*/ 50 h 301"/>
                <a:gd name="T70" fmla="*/ 265 w 690"/>
                <a:gd name="T71" fmla="*/ 74 h 301"/>
                <a:gd name="T72" fmla="*/ 270 w 690"/>
                <a:gd name="T73" fmla="*/ 76 h 301"/>
                <a:gd name="T74" fmla="*/ 304 w 690"/>
                <a:gd name="T75" fmla="*/ 96 h 301"/>
                <a:gd name="T76" fmla="*/ 339 w 690"/>
                <a:gd name="T77" fmla="*/ 110 h 301"/>
                <a:gd name="T78" fmla="*/ 370 w 690"/>
                <a:gd name="T79" fmla="*/ 120 h 301"/>
                <a:gd name="T80" fmla="*/ 398 w 690"/>
                <a:gd name="T81" fmla="*/ 124 h 301"/>
                <a:gd name="T82" fmla="*/ 426 w 690"/>
                <a:gd name="T83" fmla="*/ 120 h 301"/>
                <a:gd name="T84" fmla="*/ 450 w 690"/>
                <a:gd name="T85" fmla="*/ 106 h 301"/>
                <a:gd name="T86" fmla="*/ 554 w 690"/>
                <a:gd name="T87" fmla="*/ 20 h 301"/>
                <a:gd name="T88" fmla="*/ 576 w 690"/>
                <a:gd name="T89" fmla="*/ 5 h 301"/>
                <a:gd name="T90" fmla="*/ 602 w 690"/>
                <a:gd name="T9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90" h="301">
                  <a:moveTo>
                    <a:pt x="602" y="0"/>
                  </a:moveTo>
                  <a:lnTo>
                    <a:pt x="628" y="4"/>
                  </a:lnTo>
                  <a:lnTo>
                    <a:pt x="650" y="14"/>
                  </a:lnTo>
                  <a:lnTo>
                    <a:pt x="671" y="32"/>
                  </a:lnTo>
                  <a:lnTo>
                    <a:pt x="685" y="57"/>
                  </a:lnTo>
                  <a:lnTo>
                    <a:pt x="690" y="82"/>
                  </a:lnTo>
                  <a:lnTo>
                    <a:pt x="687" y="108"/>
                  </a:lnTo>
                  <a:lnTo>
                    <a:pt x="676" y="133"/>
                  </a:lnTo>
                  <a:lnTo>
                    <a:pt x="657" y="154"/>
                  </a:lnTo>
                  <a:lnTo>
                    <a:pt x="555" y="241"/>
                  </a:lnTo>
                  <a:lnTo>
                    <a:pt x="514" y="269"/>
                  </a:lnTo>
                  <a:lnTo>
                    <a:pt x="472" y="289"/>
                  </a:lnTo>
                  <a:lnTo>
                    <a:pt x="432" y="299"/>
                  </a:lnTo>
                  <a:lnTo>
                    <a:pt x="393" y="301"/>
                  </a:lnTo>
                  <a:lnTo>
                    <a:pt x="355" y="296"/>
                  </a:lnTo>
                  <a:lnTo>
                    <a:pt x="315" y="285"/>
                  </a:lnTo>
                  <a:lnTo>
                    <a:pt x="275" y="269"/>
                  </a:lnTo>
                  <a:lnTo>
                    <a:pt x="235" y="251"/>
                  </a:lnTo>
                  <a:lnTo>
                    <a:pt x="194" y="230"/>
                  </a:lnTo>
                  <a:lnTo>
                    <a:pt x="188" y="228"/>
                  </a:lnTo>
                  <a:lnTo>
                    <a:pt x="147" y="207"/>
                  </a:lnTo>
                  <a:lnTo>
                    <a:pt x="102" y="186"/>
                  </a:lnTo>
                  <a:lnTo>
                    <a:pt x="57" y="168"/>
                  </a:lnTo>
                  <a:lnTo>
                    <a:pt x="33" y="156"/>
                  </a:lnTo>
                  <a:lnTo>
                    <a:pt x="15" y="138"/>
                  </a:lnTo>
                  <a:lnTo>
                    <a:pt x="3" y="113"/>
                  </a:lnTo>
                  <a:lnTo>
                    <a:pt x="0" y="87"/>
                  </a:lnTo>
                  <a:lnTo>
                    <a:pt x="3" y="60"/>
                  </a:lnTo>
                  <a:lnTo>
                    <a:pt x="15" y="36"/>
                  </a:lnTo>
                  <a:lnTo>
                    <a:pt x="34" y="18"/>
                  </a:lnTo>
                  <a:lnTo>
                    <a:pt x="57" y="5"/>
                  </a:lnTo>
                  <a:lnTo>
                    <a:pt x="81" y="0"/>
                  </a:lnTo>
                  <a:lnTo>
                    <a:pt x="109" y="5"/>
                  </a:lnTo>
                  <a:lnTo>
                    <a:pt x="164" y="27"/>
                  </a:lnTo>
                  <a:lnTo>
                    <a:pt x="216" y="50"/>
                  </a:lnTo>
                  <a:lnTo>
                    <a:pt x="265" y="74"/>
                  </a:lnTo>
                  <a:lnTo>
                    <a:pt x="270" y="76"/>
                  </a:lnTo>
                  <a:lnTo>
                    <a:pt x="304" y="96"/>
                  </a:lnTo>
                  <a:lnTo>
                    <a:pt x="339" y="110"/>
                  </a:lnTo>
                  <a:lnTo>
                    <a:pt x="370" y="120"/>
                  </a:lnTo>
                  <a:lnTo>
                    <a:pt x="398" y="124"/>
                  </a:lnTo>
                  <a:lnTo>
                    <a:pt x="426" y="120"/>
                  </a:lnTo>
                  <a:lnTo>
                    <a:pt x="450" y="106"/>
                  </a:lnTo>
                  <a:lnTo>
                    <a:pt x="554" y="20"/>
                  </a:lnTo>
                  <a:lnTo>
                    <a:pt x="576" y="5"/>
                  </a:lnTo>
                  <a:lnTo>
                    <a:pt x="60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7FE8F070-32B0-429C-BFFA-F91DEC5E7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103"/>
              <a:ext cx="85" cy="253"/>
            </a:xfrm>
            <a:custGeom>
              <a:avLst/>
              <a:gdLst>
                <a:gd name="T0" fmla="*/ 84 w 169"/>
                <a:gd name="T1" fmla="*/ 0 h 506"/>
                <a:gd name="T2" fmla="*/ 112 w 169"/>
                <a:gd name="T3" fmla="*/ 3 h 506"/>
                <a:gd name="T4" fmla="*/ 135 w 169"/>
                <a:gd name="T5" fmla="*/ 15 h 506"/>
                <a:gd name="T6" fmla="*/ 152 w 169"/>
                <a:gd name="T7" fmla="*/ 35 h 506"/>
                <a:gd name="T8" fmla="*/ 164 w 169"/>
                <a:gd name="T9" fmla="*/ 58 h 506"/>
                <a:gd name="T10" fmla="*/ 169 w 169"/>
                <a:gd name="T11" fmla="*/ 85 h 506"/>
                <a:gd name="T12" fmla="*/ 169 w 169"/>
                <a:gd name="T13" fmla="*/ 419 h 506"/>
                <a:gd name="T14" fmla="*/ 164 w 169"/>
                <a:gd name="T15" fmla="*/ 447 h 506"/>
                <a:gd name="T16" fmla="*/ 152 w 169"/>
                <a:gd name="T17" fmla="*/ 470 h 506"/>
                <a:gd name="T18" fmla="*/ 135 w 169"/>
                <a:gd name="T19" fmla="*/ 490 h 506"/>
                <a:gd name="T20" fmla="*/ 112 w 169"/>
                <a:gd name="T21" fmla="*/ 502 h 506"/>
                <a:gd name="T22" fmla="*/ 84 w 169"/>
                <a:gd name="T23" fmla="*/ 506 h 506"/>
                <a:gd name="T24" fmla="*/ 59 w 169"/>
                <a:gd name="T25" fmla="*/ 502 h 506"/>
                <a:gd name="T26" fmla="*/ 34 w 169"/>
                <a:gd name="T27" fmla="*/ 490 h 506"/>
                <a:gd name="T28" fmla="*/ 17 w 169"/>
                <a:gd name="T29" fmla="*/ 470 h 506"/>
                <a:gd name="T30" fmla="*/ 5 w 169"/>
                <a:gd name="T31" fmla="*/ 447 h 506"/>
                <a:gd name="T32" fmla="*/ 0 w 169"/>
                <a:gd name="T33" fmla="*/ 419 h 506"/>
                <a:gd name="T34" fmla="*/ 0 w 169"/>
                <a:gd name="T35" fmla="*/ 85 h 506"/>
                <a:gd name="T36" fmla="*/ 5 w 169"/>
                <a:gd name="T37" fmla="*/ 58 h 506"/>
                <a:gd name="T38" fmla="*/ 17 w 169"/>
                <a:gd name="T39" fmla="*/ 35 h 506"/>
                <a:gd name="T40" fmla="*/ 34 w 169"/>
                <a:gd name="T41" fmla="*/ 15 h 506"/>
                <a:gd name="T42" fmla="*/ 59 w 169"/>
                <a:gd name="T43" fmla="*/ 3 h 506"/>
                <a:gd name="T44" fmla="*/ 84 w 169"/>
                <a:gd name="T45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9" h="506">
                  <a:moveTo>
                    <a:pt x="84" y="0"/>
                  </a:moveTo>
                  <a:lnTo>
                    <a:pt x="112" y="3"/>
                  </a:lnTo>
                  <a:lnTo>
                    <a:pt x="135" y="15"/>
                  </a:lnTo>
                  <a:lnTo>
                    <a:pt x="152" y="35"/>
                  </a:lnTo>
                  <a:lnTo>
                    <a:pt x="164" y="58"/>
                  </a:lnTo>
                  <a:lnTo>
                    <a:pt x="169" y="85"/>
                  </a:lnTo>
                  <a:lnTo>
                    <a:pt x="169" y="419"/>
                  </a:lnTo>
                  <a:lnTo>
                    <a:pt x="164" y="447"/>
                  </a:lnTo>
                  <a:lnTo>
                    <a:pt x="152" y="470"/>
                  </a:lnTo>
                  <a:lnTo>
                    <a:pt x="135" y="490"/>
                  </a:lnTo>
                  <a:lnTo>
                    <a:pt x="112" y="502"/>
                  </a:lnTo>
                  <a:lnTo>
                    <a:pt x="84" y="506"/>
                  </a:lnTo>
                  <a:lnTo>
                    <a:pt x="59" y="502"/>
                  </a:lnTo>
                  <a:lnTo>
                    <a:pt x="34" y="490"/>
                  </a:lnTo>
                  <a:lnTo>
                    <a:pt x="17" y="470"/>
                  </a:lnTo>
                  <a:lnTo>
                    <a:pt x="5" y="447"/>
                  </a:lnTo>
                  <a:lnTo>
                    <a:pt x="0" y="419"/>
                  </a:lnTo>
                  <a:lnTo>
                    <a:pt x="0" y="85"/>
                  </a:lnTo>
                  <a:lnTo>
                    <a:pt x="5" y="58"/>
                  </a:lnTo>
                  <a:lnTo>
                    <a:pt x="17" y="35"/>
                  </a:lnTo>
                  <a:lnTo>
                    <a:pt x="34" y="15"/>
                  </a:lnTo>
                  <a:lnTo>
                    <a:pt x="59" y="3"/>
                  </a:lnTo>
                  <a:lnTo>
                    <a:pt x="8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04AC85D2-CD21-4130-B500-0447BBE92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3" y="3207"/>
              <a:ext cx="345" cy="150"/>
            </a:xfrm>
            <a:custGeom>
              <a:avLst/>
              <a:gdLst>
                <a:gd name="T0" fmla="*/ 608 w 691"/>
                <a:gd name="T1" fmla="*/ 0 h 301"/>
                <a:gd name="T2" fmla="*/ 634 w 691"/>
                <a:gd name="T3" fmla="*/ 5 h 301"/>
                <a:gd name="T4" fmla="*/ 656 w 691"/>
                <a:gd name="T5" fmla="*/ 18 h 301"/>
                <a:gd name="T6" fmla="*/ 675 w 691"/>
                <a:gd name="T7" fmla="*/ 36 h 301"/>
                <a:gd name="T8" fmla="*/ 687 w 691"/>
                <a:gd name="T9" fmla="*/ 60 h 301"/>
                <a:gd name="T10" fmla="*/ 691 w 691"/>
                <a:gd name="T11" fmla="*/ 87 h 301"/>
                <a:gd name="T12" fmla="*/ 686 w 691"/>
                <a:gd name="T13" fmla="*/ 113 h 301"/>
                <a:gd name="T14" fmla="*/ 675 w 691"/>
                <a:gd name="T15" fmla="*/ 138 h 301"/>
                <a:gd name="T16" fmla="*/ 656 w 691"/>
                <a:gd name="T17" fmla="*/ 156 h 301"/>
                <a:gd name="T18" fmla="*/ 632 w 691"/>
                <a:gd name="T19" fmla="*/ 168 h 301"/>
                <a:gd name="T20" fmla="*/ 587 w 691"/>
                <a:gd name="T21" fmla="*/ 186 h 301"/>
                <a:gd name="T22" fmla="*/ 542 w 691"/>
                <a:gd name="T23" fmla="*/ 207 h 301"/>
                <a:gd name="T24" fmla="*/ 501 w 691"/>
                <a:gd name="T25" fmla="*/ 228 h 301"/>
                <a:gd name="T26" fmla="*/ 497 w 691"/>
                <a:gd name="T27" fmla="*/ 230 h 301"/>
                <a:gd name="T28" fmla="*/ 456 w 691"/>
                <a:gd name="T29" fmla="*/ 251 h 301"/>
                <a:gd name="T30" fmla="*/ 414 w 691"/>
                <a:gd name="T31" fmla="*/ 271 h 301"/>
                <a:gd name="T32" fmla="*/ 374 w 691"/>
                <a:gd name="T33" fmla="*/ 285 h 301"/>
                <a:gd name="T34" fmla="*/ 336 w 691"/>
                <a:gd name="T35" fmla="*/ 297 h 301"/>
                <a:gd name="T36" fmla="*/ 296 w 691"/>
                <a:gd name="T37" fmla="*/ 301 h 301"/>
                <a:gd name="T38" fmla="*/ 257 w 691"/>
                <a:gd name="T39" fmla="*/ 299 h 301"/>
                <a:gd name="T40" fmla="*/ 217 w 691"/>
                <a:gd name="T41" fmla="*/ 290 h 301"/>
                <a:gd name="T42" fmla="*/ 177 w 691"/>
                <a:gd name="T43" fmla="*/ 271 h 301"/>
                <a:gd name="T44" fmla="*/ 134 w 691"/>
                <a:gd name="T45" fmla="*/ 241 h 301"/>
                <a:gd name="T46" fmla="*/ 32 w 691"/>
                <a:gd name="T47" fmla="*/ 154 h 301"/>
                <a:gd name="T48" fmla="*/ 13 w 691"/>
                <a:gd name="T49" fmla="*/ 133 h 301"/>
                <a:gd name="T50" fmla="*/ 2 w 691"/>
                <a:gd name="T51" fmla="*/ 110 h 301"/>
                <a:gd name="T52" fmla="*/ 0 w 691"/>
                <a:gd name="T53" fmla="*/ 83 h 301"/>
                <a:gd name="T54" fmla="*/ 6 w 691"/>
                <a:gd name="T55" fmla="*/ 57 h 301"/>
                <a:gd name="T56" fmla="*/ 19 w 691"/>
                <a:gd name="T57" fmla="*/ 34 h 301"/>
                <a:gd name="T58" fmla="*/ 39 w 691"/>
                <a:gd name="T59" fmla="*/ 14 h 301"/>
                <a:gd name="T60" fmla="*/ 63 w 691"/>
                <a:gd name="T61" fmla="*/ 4 h 301"/>
                <a:gd name="T62" fmla="*/ 87 w 691"/>
                <a:gd name="T63" fmla="*/ 0 h 301"/>
                <a:gd name="T64" fmla="*/ 113 w 691"/>
                <a:gd name="T65" fmla="*/ 5 h 301"/>
                <a:gd name="T66" fmla="*/ 135 w 691"/>
                <a:gd name="T67" fmla="*/ 20 h 301"/>
                <a:gd name="T68" fmla="*/ 241 w 691"/>
                <a:gd name="T69" fmla="*/ 106 h 301"/>
                <a:gd name="T70" fmla="*/ 263 w 691"/>
                <a:gd name="T71" fmla="*/ 120 h 301"/>
                <a:gd name="T72" fmla="*/ 291 w 691"/>
                <a:gd name="T73" fmla="*/ 124 h 301"/>
                <a:gd name="T74" fmla="*/ 319 w 691"/>
                <a:gd name="T75" fmla="*/ 120 h 301"/>
                <a:gd name="T76" fmla="*/ 352 w 691"/>
                <a:gd name="T77" fmla="*/ 110 h 301"/>
                <a:gd name="T78" fmla="*/ 385 w 691"/>
                <a:gd name="T79" fmla="*/ 96 h 301"/>
                <a:gd name="T80" fmla="*/ 421 w 691"/>
                <a:gd name="T81" fmla="*/ 76 h 301"/>
                <a:gd name="T82" fmla="*/ 424 w 691"/>
                <a:gd name="T83" fmla="*/ 74 h 301"/>
                <a:gd name="T84" fmla="*/ 473 w 691"/>
                <a:gd name="T85" fmla="*/ 50 h 301"/>
                <a:gd name="T86" fmla="*/ 525 w 691"/>
                <a:gd name="T87" fmla="*/ 27 h 301"/>
                <a:gd name="T88" fmla="*/ 580 w 691"/>
                <a:gd name="T89" fmla="*/ 5 h 301"/>
                <a:gd name="T90" fmla="*/ 608 w 691"/>
                <a:gd name="T9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91" h="301">
                  <a:moveTo>
                    <a:pt x="608" y="0"/>
                  </a:moveTo>
                  <a:lnTo>
                    <a:pt x="634" y="5"/>
                  </a:lnTo>
                  <a:lnTo>
                    <a:pt x="656" y="18"/>
                  </a:lnTo>
                  <a:lnTo>
                    <a:pt x="675" y="36"/>
                  </a:lnTo>
                  <a:lnTo>
                    <a:pt x="687" y="60"/>
                  </a:lnTo>
                  <a:lnTo>
                    <a:pt x="691" y="87"/>
                  </a:lnTo>
                  <a:lnTo>
                    <a:pt x="686" y="113"/>
                  </a:lnTo>
                  <a:lnTo>
                    <a:pt x="675" y="138"/>
                  </a:lnTo>
                  <a:lnTo>
                    <a:pt x="656" y="156"/>
                  </a:lnTo>
                  <a:lnTo>
                    <a:pt x="632" y="168"/>
                  </a:lnTo>
                  <a:lnTo>
                    <a:pt x="587" y="186"/>
                  </a:lnTo>
                  <a:lnTo>
                    <a:pt x="542" y="207"/>
                  </a:lnTo>
                  <a:lnTo>
                    <a:pt x="501" y="228"/>
                  </a:lnTo>
                  <a:lnTo>
                    <a:pt x="497" y="230"/>
                  </a:lnTo>
                  <a:lnTo>
                    <a:pt x="456" y="251"/>
                  </a:lnTo>
                  <a:lnTo>
                    <a:pt x="414" y="271"/>
                  </a:lnTo>
                  <a:lnTo>
                    <a:pt x="374" y="285"/>
                  </a:lnTo>
                  <a:lnTo>
                    <a:pt x="336" y="297"/>
                  </a:lnTo>
                  <a:lnTo>
                    <a:pt x="296" y="301"/>
                  </a:lnTo>
                  <a:lnTo>
                    <a:pt x="257" y="299"/>
                  </a:lnTo>
                  <a:lnTo>
                    <a:pt x="217" y="290"/>
                  </a:lnTo>
                  <a:lnTo>
                    <a:pt x="177" y="271"/>
                  </a:lnTo>
                  <a:lnTo>
                    <a:pt x="134" y="241"/>
                  </a:lnTo>
                  <a:lnTo>
                    <a:pt x="32" y="154"/>
                  </a:lnTo>
                  <a:lnTo>
                    <a:pt x="13" y="133"/>
                  </a:lnTo>
                  <a:lnTo>
                    <a:pt x="2" y="110"/>
                  </a:lnTo>
                  <a:lnTo>
                    <a:pt x="0" y="83"/>
                  </a:lnTo>
                  <a:lnTo>
                    <a:pt x="6" y="57"/>
                  </a:lnTo>
                  <a:lnTo>
                    <a:pt x="19" y="34"/>
                  </a:lnTo>
                  <a:lnTo>
                    <a:pt x="39" y="14"/>
                  </a:lnTo>
                  <a:lnTo>
                    <a:pt x="63" y="4"/>
                  </a:lnTo>
                  <a:lnTo>
                    <a:pt x="87" y="0"/>
                  </a:lnTo>
                  <a:lnTo>
                    <a:pt x="113" y="5"/>
                  </a:lnTo>
                  <a:lnTo>
                    <a:pt x="135" y="20"/>
                  </a:lnTo>
                  <a:lnTo>
                    <a:pt x="241" y="106"/>
                  </a:lnTo>
                  <a:lnTo>
                    <a:pt x="263" y="120"/>
                  </a:lnTo>
                  <a:lnTo>
                    <a:pt x="291" y="124"/>
                  </a:lnTo>
                  <a:lnTo>
                    <a:pt x="319" y="120"/>
                  </a:lnTo>
                  <a:lnTo>
                    <a:pt x="352" y="110"/>
                  </a:lnTo>
                  <a:lnTo>
                    <a:pt x="385" y="96"/>
                  </a:lnTo>
                  <a:lnTo>
                    <a:pt x="421" y="76"/>
                  </a:lnTo>
                  <a:lnTo>
                    <a:pt x="424" y="74"/>
                  </a:lnTo>
                  <a:lnTo>
                    <a:pt x="473" y="50"/>
                  </a:lnTo>
                  <a:lnTo>
                    <a:pt x="525" y="27"/>
                  </a:lnTo>
                  <a:lnTo>
                    <a:pt x="580" y="5"/>
                  </a:lnTo>
                  <a:lnTo>
                    <a:pt x="60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050C4D7F-8C71-4197-97DC-FFDA7B2C66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5" y="2549"/>
              <a:ext cx="1500" cy="1784"/>
            </a:xfrm>
            <a:custGeom>
              <a:avLst/>
              <a:gdLst>
                <a:gd name="T0" fmla="*/ 1186 w 3001"/>
                <a:gd name="T1" fmla="*/ 209 h 3570"/>
                <a:gd name="T2" fmla="*/ 805 w 3001"/>
                <a:gd name="T3" fmla="*/ 372 h 3570"/>
                <a:gd name="T4" fmla="*/ 488 w 3001"/>
                <a:gd name="T5" fmla="*/ 648 h 3570"/>
                <a:gd name="T6" fmla="*/ 272 w 3001"/>
                <a:gd name="T7" fmla="*/ 1009 h 3570"/>
                <a:gd name="T8" fmla="*/ 185 w 3001"/>
                <a:gd name="T9" fmla="*/ 1317 h 3570"/>
                <a:gd name="T10" fmla="*/ 185 w 3001"/>
                <a:gd name="T11" fmla="*/ 1751 h 3570"/>
                <a:gd name="T12" fmla="*/ 315 w 3001"/>
                <a:gd name="T13" fmla="*/ 2156 h 3570"/>
                <a:gd name="T14" fmla="*/ 549 w 3001"/>
                <a:gd name="T15" fmla="*/ 2503 h 3570"/>
                <a:gd name="T16" fmla="*/ 755 w 3001"/>
                <a:gd name="T17" fmla="*/ 2749 h 3570"/>
                <a:gd name="T18" fmla="*/ 890 w 3001"/>
                <a:gd name="T19" fmla="*/ 2903 h 3570"/>
                <a:gd name="T20" fmla="*/ 1023 w 3001"/>
                <a:gd name="T21" fmla="*/ 3094 h 3570"/>
                <a:gd name="T22" fmla="*/ 1087 w 3001"/>
                <a:gd name="T23" fmla="*/ 3324 h 3570"/>
                <a:gd name="T24" fmla="*/ 1931 w 3001"/>
                <a:gd name="T25" fmla="*/ 3257 h 3570"/>
                <a:gd name="T26" fmla="*/ 2011 w 3001"/>
                <a:gd name="T27" fmla="*/ 3044 h 3570"/>
                <a:gd name="T28" fmla="*/ 2162 w 3001"/>
                <a:gd name="T29" fmla="*/ 2850 h 3570"/>
                <a:gd name="T30" fmla="*/ 2347 w 3001"/>
                <a:gd name="T31" fmla="*/ 2636 h 3570"/>
                <a:gd name="T32" fmla="*/ 2577 w 3001"/>
                <a:gd name="T33" fmla="*/ 2336 h 3570"/>
                <a:gd name="T34" fmla="*/ 2767 w 3001"/>
                <a:gd name="T35" fmla="*/ 1958 h 3570"/>
                <a:gd name="T36" fmla="*/ 2833 w 3001"/>
                <a:gd name="T37" fmla="*/ 1535 h 3570"/>
                <a:gd name="T38" fmla="*/ 2750 w 3001"/>
                <a:gd name="T39" fmla="*/ 1059 h 3570"/>
                <a:gd name="T40" fmla="*/ 2520 w 3001"/>
                <a:gd name="T41" fmla="*/ 657 h 3570"/>
                <a:gd name="T42" fmla="*/ 2198 w 3001"/>
                <a:gd name="T43" fmla="*/ 372 h 3570"/>
                <a:gd name="T44" fmla="*/ 1815 w 3001"/>
                <a:gd name="T45" fmla="*/ 209 h 3570"/>
                <a:gd name="T46" fmla="*/ 1500 w 3001"/>
                <a:gd name="T47" fmla="*/ 0 h 3570"/>
                <a:gd name="T48" fmla="*/ 1966 w 3001"/>
                <a:gd name="T49" fmla="*/ 75 h 3570"/>
                <a:gd name="T50" fmla="*/ 2385 w 3001"/>
                <a:gd name="T51" fmla="*/ 292 h 3570"/>
                <a:gd name="T52" fmla="*/ 2712 w 3001"/>
                <a:gd name="T53" fmla="*/ 627 h 3570"/>
                <a:gd name="T54" fmla="*/ 2925 w 3001"/>
                <a:gd name="T55" fmla="*/ 1048 h 3570"/>
                <a:gd name="T56" fmla="*/ 3001 w 3001"/>
                <a:gd name="T57" fmla="*/ 1535 h 3570"/>
                <a:gd name="T58" fmla="*/ 2928 w 3001"/>
                <a:gd name="T59" fmla="*/ 2009 h 3570"/>
                <a:gd name="T60" fmla="*/ 2714 w 3001"/>
                <a:gd name="T61" fmla="*/ 2439 h 3570"/>
                <a:gd name="T62" fmla="*/ 2476 w 3001"/>
                <a:gd name="T63" fmla="*/ 2745 h 3570"/>
                <a:gd name="T64" fmla="*/ 2290 w 3001"/>
                <a:gd name="T65" fmla="*/ 2959 h 3570"/>
                <a:gd name="T66" fmla="*/ 2155 w 3001"/>
                <a:gd name="T67" fmla="*/ 3138 h 3570"/>
                <a:gd name="T68" fmla="*/ 2091 w 3001"/>
                <a:gd name="T69" fmla="*/ 3343 h 3570"/>
                <a:gd name="T70" fmla="*/ 2066 w 3001"/>
                <a:gd name="T71" fmla="*/ 3535 h 3570"/>
                <a:gd name="T72" fmla="*/ 1011 w 3001"/>
                <a:gd name="T73" fmla="*/ 3570 h 3570"/>
                <a:gd name="T74" fmla="*/ 931 w 3001"/>
                <a:gd name="T75" fmla="*/ 3512 h 3570"/>
                <a:gd name="T76" fmla="*/ 909 w 3001"/>
                <a:gd name="T77" fmla="*/ 3287 h 3570"/>
                <a:gd name="T78" fmla="*/ 826 w 3001"/>
                <a:gd name="T79" fmla="*/ 3097 h 3570"/>
                <a:gd name="T80" fmla="*/ 673 w 3001"/>
                <a:gd name="T81" fmla="*/ 2913 h 3570"/>
                <a:gd name="T82" fmla="*/ 476 w 3001"/>
                <a:gd name="T83" fmla="*/ 2683 h 3570"/>
                <a:gd name="T84" fmla="*/ 223 w 3001"/>
                <a:gd name="T85" fmla="*/ 2340 h 3570"/>
                <a:gd name="T86" fmla="*/ 42 w 3001"/>
                <a:gd name="T87" fmla="*/ 1896 h 3570"/>
                <a:gd name="T88" fmla="*/ 5 w 3001"/>
                <a:gd name="T89" fmla="*/ 1411 h 3570"/>
                <a:gd name="T90" fmla="*/ 114 w 3001"/>
                <a:gd name="T91" fmla="*/ 947 h 3570"/>
                <a:gd name="T92" fmla="*/ 289 w 3001"/>
                <a:gd name="T93" fmla="*/ 629 h 3570"/>
                <a:gd name="T94" fmla="*/ 618 w 3001"/>
                <a:gd name="T95" fmla="*/ 292 h 3570"/>
                <a:gd name="T96" fmla="*/ 1035 w 3001"/>
                <a:gd name="T97" fmla="*/ 75 h 3570"/>
                <a:gd name="T98" fmla="*/ 1500 w 3001"/>
                <a:gd name="T99" fmla="*/ 0 h 3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01" h="3570">
                  <a:moveTo>
                    <a:pt x="1500" y="172"/>
                  </a:moveTo>
                  <a:lnTo>
                    <a:pt x="1393" y="176"/>
                  </a:lnTo>
                  <a:lnTo>
                    <a:pt x="1288" y="188"/>
                  </a:lnTo>
                  <a:lnTo>
                    <a:pt x="1186" y="209"/>
                  </a:lnTo>
                  <a:lnTo>
                    <a:pt x="1087" y="239"/>
                  </a:lnTo>
                  <a:lnTo>
                    <a:pt x="992" y="275"/>
                  </a:lnTo>
                  <a:lnTo>
                    <a:pt x="897" y="321"/>
                  </a:lnTo>
                  <a:lnTo>
                    <a:pt x="805" y="372"/>
                  </a:lnTo>
                  <a:lnTo>
                    <a:pt x="718" y="432"/>
                  </a:lnTo>
                  <a:lnTo>
                    <a:pt x="635" y="498"/>
                  </a:lnTo>
                  <a:lnTo>
                    <a:pt x="559" y="570"/>
                  </a:lnTo>
                  <a:lnTo>
                    <a:pt x="488" y="648"/>
                  </a:lnTo>
                  <a:lnTo>
                    <a:pt x="424" y="731"/>
                  </a:lnTo>
                  <a:lnTo>
                    <a:pt x="367" y="820"/>
                  </a:lnTo>
                  <a:lnTo>
                    <a:pt x="315" y="912"/>
                  </a:lnTo>
                  <a:lnTo>
                    <a:pt x="272" y="1009"/>
                  </a:lnTo>
                  <a:lnTo>
                    <a:pt x="270" y="1013"/>
                  </a:lnTo>
                  <a:lnTo>
                    <a:pt x="234" y="1110"/>
                  </a:lnTo>
                  <a:lnTo>
                    <a:pt x="206" y="1213"/>
                  </a:lnTo>
                  <a:lnTo>
                    <a:pt x="185" y="1317"/>
                  </a:lnTo>
                  <a:lnTo>
                    <a:pt x="173" y="1425"/>
                  </a:lnTo>
                  <a:lnTo>
                    <a:pt x="168" y="1535"/>
                  </a:lnTo>
                  <a:lnTo>
                    <a:pt x="173" y="1645"/>
                  </a:lnTo>
                  <a:lnTo>
                    <a:pt x="185" y="1751"/>
                  </a:lnTo>
                  <a:lnTo>
                    <a:pt x="206" y="1855"/>
                  </a:lnTo>
                  <a:lnTo>
                    <a:pt x="234" y="1956"/>
                  </a:lnTo>
                  <a:lnTo>
                    <a:pt x="270" y="2059"/>
                  </a:lnTo>
                  <a:lnTo>
                    <a:pt x="315" y="2156"/>
                  </a:lnTo>
                  <a:lnTo>
                    <a:pt x="367" y="2248"/>
                  </a:lnTo>
                  <a:lnTo>
                    <a:pt x="424" y="2336"/>
                  </a:lnTo>
                  <a:lnTo>
                    <a:pt x="488" y="2423"/>
                  </a:lnTo>
                  <a:lnTo>
                    <a:pt x="549" y="2503"/>
                  </a:lnTo>
                  <a:lnTo>
                    <a:pt x="604" y="2574"/>
                  </a:lnTo>
                  <a:lnTo>
                    <a:pt x="658" y="2637"/>
                  </a:lnTo>
                  <a:lnTo>
                    <a:pt x="708" y="2696"/>
                  </a:lnTo>
                  <a:lnTo>
                    <a:pt x="755" y="2749"/>
                  </a:lnTo>
                  <a:lnTo>
                    <a:pt x="798" y="2797"/>
                  </a:lnTo>
                  <a:lnTo>
                    <a:pt x="798" y="2798"/>
                  </a:lnTo>
                  <a:lnTo>
                    <a:pt x="846" y="2853"/>
                  </a:lnTo>
                  <a:lnTo>
                    <a:pt x="890" y="2903"/>
                  </a:lnTo>
                  <a:lnTo>
                    <a:pt x="929" y="2952"/>
                  </a:lnTo>
                  <a:lnTo>
                    <a:pt x="966" y="2998"/>
                  </a:lnTo>
                  <a:lnTo>
                    <a:pt x="995" y="3046"/>
                  </a:lnTo>
                  <a:lnTo>
                    <a:pt x="1023" y="3094"/>
                  </a:lnTo>
                  <a:lnTo>
                    <a:pt x="1045" y="3143"/>
                  </a:lnTo>
                  <a:lnTo>
                    <a:pt x="1063" y="3198"/>
                  </a:lnTo>
                  <a:lnTo>
                    <a:pt x="1077" y="3259"/>
                  </a:lnTo>
                  <a:lnTo>
                    <a:pt x="1087" y="3324"/>
                  </a:lnTo>
                  <a:lnTo>
                    <a:pt x="1092" y="3398"/>
                  </a:lnTo>
                  <a:lnTo>
                    <a:pt x="1916" y="3398"/>
                  </a:lnTo>
                  <a:lnTo>
                    <a:pt x="1921" y="3324"/>
                  </a:lnTo>
                  <a:lnTo>
                    <a:pt x="1931" y="3257"/>
                  </a:lnTo>
                  <a:lnTo>
                    <a:pt x="1945" y="3198"/>
                  </a:lnTo>
                  <a:lnTo>
                    <a:pt x="1963" y="3143"/>
                  </a:lnTo>
                  <a:lnTo>
                    <a:pt x="1985" y="3092"/>
                  </a:lnTo>
                  <a:lnTo>
                    <a:pt x="2011" y="3044"/>
                  </a:lnTo>
                  <a:lnTo>
                    <a:pt x="2042" y="2997"/>
                  </a:lnTo>
                  <a:lnTo>
                    <a:pt x="2077" y="2949"/>
                  </a:lnTo>
                  <a:lnTo>
                    <a:pt x="2117" y="2901"/>
                  </a:lnTo>
                  <a:lnTo>
                    <a:pt x="2162" y="2850"/>
                  </a:lnTo>
                  <a:lnTo>
                    <a:pt x="2210" y="2793"/>
                  </a:lnTo>
                  <a:lnTo>
                    <a:pt x="2251" y="2745"/>
                  </a:lnTo>
                  <a:lnTo>
                    <a:pt x="2296" y="2694"/>
                  </a:lnTo>
                  <a:lnTo>
                    <a:pt x="2347" y="2636"/>
                  </a:lnTo>
                  <a:lnTo>
                    <a:pt x="2399" y="2572"/>
                  </a:lnTo>
                  <a:lnTo>
                    <a:pt x="2454" y="2501"/>
                  </a:lnTo>
                  <a:lnTo>
                    <a:pt x="2513" y="2423"/>
                  </a:lnTo>
                  <a:lnTo>
                    <a:pt x="2577" y="2336"/>
                  </a:lnTo>
                  <a:lnTo>
                    <a:pt x="2634" y="2250"/>
                  </a:lnTo>
                  <a:lnTo>
                    <a:pt x="2686" y="2156"/>
                  </a:lnTo>
                  <a:lnTo>
                    <a:pt x="2731" y="2059"/>
                  </a:lnTo>
                  <a:lnTo>
                    <a:pt x="2767" y="1958"/>
                  </a:lnTo>
                  <a:lnTo>
                    <a:pt x="2795" y="1855"/>
                  </a:lnTo>
                  <a:lnTo>
                    <a:pt x="2816" y="1751"/>
                  </a:lnTo>
                  <a:lnTo>
                    <a:pt x="2828" y="1645"/>
                  </a:lnTo>
                  <a:lnTo>
                    <a:pt x="2833" y="1535"/>
                  </a:lnTo>
                  <a:lnTo>
                    <a:pt x="2828" y="1411"/>
                  </a:lnTo>
                  <a:lnTo>
                    <a:pt x="2810" y="1289"/>
                  </a:lnTo>
                  <a:lnTo>
                    <a:pt x="2784" y="1172"/>
                  </a:lnTo>
                  <a:lnTo>
                    <a:pt x="2750" y="1059"/>
                  </a:lnTo>
                  <a:lnTo>
                    <a:pt x="2705" y="951"/>
                  </a:lnTo>
                  <a:lnTo>
                    <a:pt x="2651" y="846"/>
                  </a:lnTo>
                  <a:lnTo>
                    <a:pt x="2589" y="749"/>
                  </a:lnTo>
                  <a:lnTo>
                    <a:pt x="2520" y="657"/>
                  </a:lnTo>
                  <a:lnTo>
                    <a:pt x="2444" y="570"/>
                  </a:lnTo>
                  <a:lnTo>
                    <a:pt x="2366" y="498"/>
                  </a:lnTo>
                  <a:lnTo>
                    <a:pt x="2284" y="432"/>
                  </a:lnTo>
                  <a:lnTo>
                    <a:pt x="2198" y="372"/>
                  </a:lnTo>
                  <a:lnTo>
                    <a:pt x="2106" y="321"/>
                  </a:lnTo>
                  <a:lnTo>
                    <a:pt x="2011" y="275"/>
                  </a:lnTo>
                  <a:lnTo>
                    <a:pt x="1914" y="239"/>
                  </a:lnTo>
                  <a:lnTo>
                    <a:pt x="1815" y="209"/>
                  </a:lnTo>
                  <a:lnTo>
                    <a:pt x="1713" y="188"/>
                  </a:lnTo>
                  <a:lnTo>
                    <a:pt x="1608" y="176"/>
                  </a:lnTo>
                  <a:lnTo>
                    <a:pt x="1500" y="172"/>
                  </a:lnTo>
                  <a:close/>
                  <a:moveTo>
                    <a:pt x="1500" y="0"/>
                  </a:moveTo>
                  <a:lnTo>
                    <a:pt x="1622" y="4"/>
                  </a:lnTo>
                  <a:lnTo>
                    <a:pt x="1739" y="18"/>
                  </a:lnTo>
                  <a:lnTo>
                    <a:pt x="1855" y="43"/>
                  </a:lnTo>
                  <a:lnTo>
                    <a:pt x="1966" y="75"/>
                  </a:lnTo>
                  <a:lnTo>
                    <a:pt x="2075" y="116"/>
                  </a:lnTo>
                  <a:lnTo>
                    <a:pt x="2182" y="167"/>
                  </a:lnTo>
                  <a:lnTo>
                    <a:pt x="2286" y="225"/>
                  </a:lnTo>
                  <a:lnTo>
                    <a:pt x="2385" y="292"/>
                  </a:lnTo>
                  <a:lnTo>
                    <a:pt x="2476" y="367"/>
                  </a:lnTo>
                  <a:lnTo>
                    <a:pt x="2563" y="448"/>
                  </a:lnTo>
                  <a:lnTo>
                    <a:pt x="2641" y="535"/>
                  </a:lnTo>
                  <a:lnTo>
                    <a:pt x="2712" y="627"/>
                  </a:lnTo>
                  <a:lnTo>
                    <a:pt x="2776" y="726"/>
                  </a:lnTo>
                  <a:lnTo>
                    <a:pt x="2835" y="829"/>
                  </a:lnTo>
                  <a:lnTo>
                    <a:pt x="2883" y="937"/>
                  </a:lnTo>
                  <a:lnTo>
                    <a:pt x="2925" y="1048"/>
                  </a:lnTo>
                  <a:lnTo>
                    <a:pt x="2957" y="1165"/>
                  </a:lnTo>
                  <a:lnTo>
                    <a:pt x="2982" y="1285"/>
                  </a:lnTo>
                  <a:lnTo>
                    <a:pt x="2997" y="1409"/>
                  </a:lnTo>
                  <a:lnTo>
                    <a:pt x="3001" y="1535"/>
                  </a:lnTo>
                  <a:lnTo>
                    <a:pt x="2997" y="1657"/>
                  </a:lnTo>
                  <a:lnTo>
                    <a:pt x="2983" y="1777"/>
                  </a:lnTo>
                  <a:lnTo>
                    <a:pt x="2959" y="1896"/>
                  </a:lnTo>
                  <a:lnTo>
                    <a:pt x="2928" y="2009"/>
                  </a:lnTo>
                  <a:lnTo>
                    <a:pt x="2887" y="2124"/>
                  </a:lnTo>
                  <a:lnTo>
                    <a:pt x="2836" y="2234"/>
                  </a:lnTo>
                  <a:lnTo>
                    <a:pt x="2778" y="2340"/>
                  </a:lnTo>
                  <a:lnTo>
                    <a:pt x="2714" y="2439"/>
                  </a:lnTo>
                  <a:lnTo>
                    <a:pt x="2648" y="2528"/>
                  </a:lnTo>
                  <a:lnTo>
                    <a:pt x="2587" y="2607"/>
                  </a:lnTo>
                  <a:lnTo>
                    <a:pt x="2530" y="2680"/>
                  </a:lnTo>
                  <a:lnTo>
                    <a:pt x="2476" y="2745"/>
                  </a:lnTo>
                  <a:lnTo>
                    <a:pt x="2426" y="2804"/>
                  </a:lnTo>
                  <a:lnTo>
                    <a:pt x="2378" y="2859"/>
                  </a:lnTo>
                  <a:lnTo>
                    <a:pt x="2335" y="2908"/>
                  </a:lnTo>
                  <a:lnTo>
                    <a:pt x="2290" y="2959"/>
                  </a:lnTo>
                  <a:lnTo>
                    <a:pt x="2248" y="3007"/>
                  </a:lnTo>
                  <a:lnTo>
                    <a:pt x="2213" y="3051"/>
                  </a:lnTo>
                  <a:lnTo>
                    <a:pt x="2181" y="3096"/>
                  </a:lnTo>
                  <a:lnTo>
                    <a:pt x="2155" y="3138"/>
                  </a:lnTo>
                  <a:lnTo>
                    <a:pt x="2132" y="3184"/>
                  </a:lnTo>
                  <a:lnTo>
                    <a:pt x="2115" y="3232"/>
                  </a:lnTo>
                  <a:lnTo>
                    <a:pt x="2101" y="3285"/>
                  </a:lnTo>
                  <a:lnTo>
                    <a:pt x="2091" y="3343"/>
                  </a:lnTo>
                  <a:lnTo>
                    <a:pt x="2084" y="3409"/>
                  </a:lnTo>
                  <a:lnTo>
                    <a:pt x="2082" y="3483"/>
                  </a:lnTo>
                  <a:lnTo>
                    <a:pt x="2078" y="3512"/>
                  </a:lnTo>
                  <a:lnTo>
                    <a:pt x="2066" y="3535"/>
                  </a:lnTo>
                  <a:lnTo>
                    <a:pt x="2047" y="3552"/>
                  </a:lnTo>
                  <a:lnTo>
                    <a:pt x="2025" y="3565"/>
                  </a:lnTo>
                  <a:lnTo>
                    <a:pt x="1997" y="3570"/>
                  </a:lnTo>
                  <a:lnTo>
                    <a:pt x="1011" y="3570"/>
                  </a:lnTo>
                  <a:lnTo>
                    <a:pt x="985" y="3565"/>
                  </a:lnTo>
                  <a:lnTo>
                    <a:pt x="961" y="3552"/>
                  </a:lnTo>
                  <a:lnTo>
                    <a:pt x="943" y="3535"/>
                  </a:lnTo>
                  <a:lnTo>
                    <a:pt x="931" y="3512"/>
                  </a:lnTo>
                  <a:lnTo>
                    <a:pt x="926" y="3483"/>
                  </a:lnTo>
                  <a:lnTo>
                    <a:pt x="924" y="3411"/>
                  </a:lnTo>
                  <a:lnTo>
                    <a:pt x="919" y="3345"/>
                  </a:lnTo>
                  <a:lnTo>
                    <a:pt x="909" y="3287"/>
                  </a:lnTo>
                  <a:lnTo>
                    <a:pt x="895" y="3234"/>
                  </a:lnTo>
                  <a:lnTo>
                    <a:pt x="876" y="3186"/>
                  </a:lnTo>
                  <a:lnTo>
                    <a:pt x="853" y="3142"/>
                  </a:lnTo>
                  <a:lnTo>
                    <a:pt x="826" y="3097"/>
                  </a:lnTo>
                  <a:lnTo>
                    <a:pt x="794" y="3055"/>
                  </a:lnTo>
                  <a:lnTo>
                    <a:pt x="758" y="3011"/>
                  </a:lnTo>
                  <a:lnTo>
                    <a:pt x="718" y="2963"/>
                  </a:lnTo>
                  <a:lnTo>
                    <a:pt x="673" y="2913"/>
                  </a:lnTo>
                  <a:lnTo>
                    <a:pt x="628" y="2864"/>
                  </a:lnTo>
                  <a:lnTo>
                    <a:pt x="582" y="2809"/>
                  </a:lnTo>
                  <a:lnTo>
                    <a:pt x="530" y="2751"/>
                  </a:lnTo>
                  <a:lnTo>
                    <a:pt x="476" y="2683"/>
                  </a:lnTo>
                  <a:lnTo>
                    <a:pt x="417" y="2611"/>
                  </a:lnTo>
                  <a:lnTo>
                    <a:pt x="355" y="2529"/>
                  </a:lnTo>
                  <a:lnTo>
                    <a:pt x="289" y="2439"/>
                  </a:lnTo>
                  <a:lnTo>
                    <a:pt x="223" y="2340"/>
                  </a:lnTo>
                  <a:lnTo>
                    <a:pt x="165" y="2234"/>
                  </a:lnTo>
                  <a:lnTo>
                    <a:pt x="116" y="2124"/>
                  </a:lnTo>
                  <a:lnTo>
                    <a:pt x="75" y="2009"/>
                  </a:lnTo>
                  <a:lnTo>
                    <a:pt x="42" y="1896"/>
                  </a:lnTo>
                  <a:lnTo>
                    <a:pt x="19" y="1777"/>
                  </a:lnTo>
                  <a:lnTo>
                    <a:pt x="5" y="1657"/>
                  </a:lnTo>
                  <a:lnTo>
                    <a:pt x="0" y="1535"/>
                  </a:lnTo>
                  <a:lnTo>
                    <a:pt x="5" y="1411"/>
                  </a:lnTo>
                  <a:lnTo>
                    <a:pt x="19" y="1291"/>
                  </a:lnTo>
                  <a:lnTo>
                    <a:pt x="42" y="1172"/>
                  </a:lnTo>
                  <a:lnTo>
                    <a:pt x="75" y="1057"/>
                  </a:lnTo>
                  <a:lnTo>
                    <a:pt x="114" y="947"/>
                  </a:lnTo>
                  <a:lnTo>
                    <a:pt x="116" y="944"/>
                  </a:lnTo>
                  <a:lnTo>
                    <a:pt x="166" y="834"/>
                  </a:lnTo>
                  <a:lnTo>
                    <a:pt x="223" y="730"/>
                  </a:lnTo>
                  <a:lnTo>
                    <a:pt x="289" y="629"/>
                  </a:lnTo>
                  <a:lnTo>
                    <a:pt x="360" y="537"/>
                  </a:lnTo>
                  <a:lnTo>
                    <a:pt x="440" y="448"/>
                  </a:lnTo>
                  <a:lnTo>
                    <a:pt x="526" y="367"/>
                  </a:lnTo>
                  <a:lnTo>
                    <a:pt x="618" y="292"/>
                  </a:lnTo>
                  <a:lnTo>
                    <a:pt x="717" y="227"/>
                  </a:lnTo>
                  <a:lnTo>
                    <a:pt x="819" y="167"/>
                  </a:lnTo>
                  <a:lnTo>
                    <a:pt x="928" y="116"/>
                  </a:lnTo>
                  <a:lnTo>
                    <a:pt x="1035" y="75"/>
                  </a:lnTo>
                  <a:lnTo>
                    <a:pt x="1147" y="43"/>
                  </a:lnTo>
                  <a:lnTo>
                    <a:pt x="1263" y="18"/>
                  </a:lnTo>
                  <a:lnTo>
                    <a:pt x="1381" y="4"/>
                  </a:lnTo>
                  <a:lnTo>
                    <a:pt x="150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C85AF1FD-2572-486D-A336-FAA626A62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4777"/>
              <a:ext cx="357" cy="86"/>
            </a:xfrm>
            <a:custGeom>
              <a:avLst/>
              <a:gdLst>
                <a:gd name="T0" fmla="*/ 85 w 715"/>
                <a:gd name="T1" fmla="*/ 0 h 171"/>
                <a:gd name="T2" fmla="*/ 628 w 715"/>
                <a:gd name="T3" fmla="*/ 0 h 171"/>
                <a:gd name="T4" fmla="*/ 656 w 715"/>
                <a:gd name="T5" fmla="*/ 3 h 171"/>
                <a:gd name="T6" fmla="*/ 678 w 715"/>
                <a:gd name="T7" fmla="*/ 16 h 171"/>
                <a:gd name="T8" fmla="*/ 697 w 715"/>
                <a:gd name="T9" fmla="*/ 35 h 171"/>
                <a:gd name="T10" fmla="*/ 709 w 715"/>
                <a:gd name="T11" fmla="*/ 58 h 171"/>
                <a:gd name="T12" fmla="*/ 715 w 715"/>
                <a:gd name="T13" fmla="*/ 85 h 171"/>
                <a:gd name="T14" fmla="*/ 709 w 715"/>
                <a:gd name="T15" fmla="*/ 113 h 171"/>
                <a:gd name="T16" fmla="*/ 697 w 715"/>
                <a:gd name="T17" fmla="*/ 136 h 171"/>
                <a:gd name="T18" fmla="*/ 678 w 715"/>
                <a:gd name="T19" fmla="*/ 154 h 171"/>
                <a:gd name="T20" fmla="*/ 656 w 715"/>
                <a:gd name="T21" fmla="*/ 166 h 171"/>
                <a:gd name="T22" fmla="*/ 628 w 715"/>
                <a:gd name="T23" fmla="*/ 171 h 171"/>
                <a:gd name="T24" fmla="*/ 85 w 715"/>
                <a:gd name="T25" fmla="*/ 171 h 171"/>
                <a:gd name="T26" fmla="*/ 57 w 715"/>
                <a:gd name="T27" fmla="*/ 166 h 171"/>
                <a:gd name="T28" fmla="*/ 35 w 715"/>
                <a:gd name="T29" fmla="*/ 154 h 171"/>
                <a:gd name="T30" fmla="*/ 16 w 715"/>
                <a:gd name="T31" fmla="*/ 136 h 171"/>
                <a:gd name="T32" fmla="*/ 5 w 715"/>
                <a:gd name="T33" fmla="*/ 113 h 171"/>
                <a:gd name="T34" fmla="*/ 0 w 715"/>
                <a:gd name="T35" fmla="*/ 85 h 171"/>
                <a:gd name="T36" fmla="*/ 5 w 715"/>
                <a:gd name="T37" fmla="*/ 58 h 171"/>
                <a:gd name="T38" fmla="*/ 16 w 715"/>
                <a:gd name="T39" fmla="*/ 35 h 171"/>
                <a:gd name="T40" fmla="*/ 35 w 715"/>
                <a:gd name="T41" fmla="*/ 16 h 171"/>
                <a:gd name="T42" fmla="*/ 57 w 715"/>
                <a:gd name="T43" fmla="*/ 3 h 171"/>
                <a:gd name="T44" fmla="*/ 85 w 715"/>
                <a:gd name="T4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5" h="171">
                  <a:moveTo>
                    <a:pt x="85" y="0"/>
                  </a:moveTo>
                  <a:lnTo>
                    <a:pt x="628" y="0"/>
                  </a:lnTo>
                  <a:lnTo>
                    <a:pt x="656" y="3"/>
                  </a:lnTo>
                  <a:lnTo>
                    <a:pt x="678" y="16"/>
                  </a:lnTo>
                  <a:lnTo>
                    <a:pt x="697" y="35"/>
                  </a:lnTo>
                  <a:lnTo>
                    <a:pt x="709" y="58"/>
                  </a:lnTo>
                  <a:lnTo>
                    <a:pt x="715" y="85"/>
                  </a:lnTo>
                  <a:lnTo>
                    <a:pt x="709" y="113"/>
                  </a:lnTo>
                  <a:lnTo>
                    <a:pt x="697" y="136"/>
                  </a:lnTo>
                  <a:lnTo>
                    <a:pt x="678" y="154"/>
                  </a:lnTo>
                  <a:lnTo>
                    <a:pt x="656" y="166"/>
                  </a:lnTo>
                  <a:lnTo>
                    <a:pt x="628" y="171"/>
                  </a:lnTo>
                  <a:lnTo>
                    <a:pt x="85" y="171"/>
                  </a:lnTo>
                  <a:lnTo>
                    <a:pt x="57" y="166"/>
                  </a:lnTo>
                  <a:lnTo>
                    <a:pt x="35" y="154"/>
                  </a:lnTo>
                  <a:lnTo>
                    <a:pt x="16" y="136"/>
                  </a:lnTo>
                  <a:lnTo>
                    <a:pt x="5" y="113"/>
                  </a:lnTo>
                  <a:lnTo>
                    <a:pt x="0" y="85"/>
                  </a:lnTo>
                  <a:lnTo>
                    <a:pt x="5" y="58"/>
                  </a:lnTo>
                  <a:lnTo>
                    <a:pt x="16" y="35"/>
                  </a:lnTo>
                  <a:lnTo>
                    <a:pt x="35" y="16"/>
                  </a:lnTo>
                  <a:lnTo>
                    <a:pt x="57" y="3"/>
                  </a:lnTo>
                  <a:lnTo>
                    <a:pt x="8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2625C9B2-19AA-4032-AC13-3408C094F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" y="2258"/>
              <a:ext cx="166" cy="229"/>
            </a:xfrm>
            <a:custGeom>
              <a:avLst/>
              <a:gdLst>
                <a:gd name="T0" fmla="*/ 237 w 330"/>
                <a:gd name="T1" fmla="*/ 0 h 459"/>
                <a:gd name="T2" fmla="*/ 263 w 330"/>
                <a:gd name="T3" fmla="*/ 0 h 459"/>
                <a:gd name="T4" fmla="*/ 289 w 330"/>
                <a:gd name="T5" fmla="*/ 11 h 459"/>
                <a:gd name="T6" fmla="*/ 309 w 330"/>
                <a:gd name="T7" fmla="*/ 29 h 459"/>
                <a:gd name="T8" fmla="*/ 323 w 330"/>
                <a:gd name="T9" fmla="*/ 50 h 459"/>
                <a:gd name="T10" fmla="*/ 330 w 330"/>
                <a:gd name="T11" fmla="*/ 76 h 459"/>
                <a:gd name="T12" fmla="*/ 328 w 330"/>
                <a:gd name="T13" fmla="*/ 101 h 459"/>
                <a:gd name="T14" fmla="*/ 318 w 330"/>
                <a:gd name="T15" fmla="*/ 128 h 459"/>
                <a:gd name="T16" fmla="*/ 155 w 330"/>
                <a:gd name="T17" fmla="*/ 416 h 459"/>
                <a:gd name="T18" fmla="*/ 138 w 330"/>
                <a:gd name="T19" fmla="*/ 437 h 459"/>
                <a:gd name="T20" fmla="*/ 117 w 330"/>
                <a:gd name="T21" fmla="*/ 453 h 459"/>
                <a:gd name="T22" fmla="*/ 91 w 330"/>
                <a:gd name="T23" fmla="*/ 459 h 459"/>
                <a:gd name="T24" fmla="*/ 65 w 330"/>
                <a:gd name="T25" fmla="*/ 459 h 459"/>
                <a:gd name="T26" fmla="*/ 41 w 330"/>
                <a:gd name="T27" fmla="*/ 448 h 459"/>
                <a:gd name="T28" fmla="*/ 20 w 330"/>
                <a:gd name="T29" fmla="*/ 432 h 459"/>
                <a:gd name="T30" fmla="*/ 6 w 330"/>
                <a:gd name="T31" fmla="*/ 409 h 459"/>
                <a:gd name="T32" fmla="*/ 0 w 330"/>
                <a:gd name="T33" fmla="*/ 384 h 459"/>
                <a:gd name="T34" fmla="*/ 0 w 330"/>
                <a:gd name="T35" fmla="*/ 358 h 459"/>
                <a:gd name="T36" fmla="*/ 10 w 330"/>
                <a:gd name="T37" fmla="*/ 331 h 459"/>
                <a:gd name="T38" fmla="*/ 174 w 330"/>
                <a:gd name="T39" fmla="*/ 43 h 459"/>
                <a:gd name="T40" fmla="*/ 190 w 330"/>
                <a:gd name="T41" fmla="*/ 21 h 459"/>
                <a:gd name="T42" fmla="*/ 212 w 330"/>
                <a:gd name="T43" fmla="*/ 6 h 459"/>
                <a:gd name="T44" fmla="*/ 237 w 330"/>
                <a:gd name="T45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0" h="459">
                  <a:moveTo>
                    <a:pt x="237" y="0"/>
                  </a:moveTo>
                  <a:lnTo>
                    <a:pt x="263" y="0"/>
                  </a:lnTo>
                  <a:lnTo>
                    <a:pt x="289" y="11"/>
                  </a:lnTo>
                  <a:lnTo>
                    <a:pt x="309" y="29"/>
                  </a:lnTo>
                  <a:lnTo>
                    <a:pt x="323" y="50"/>
                  </a:lnTo>
                  <a:lnTo>
                    <a:pt x="330" y="76"/>
                  </a:lnTo>
                  <a:lnTo>
                    <a:pt x="328" y="101"/>
                  </a:lnTo>
                  <a:lnTo>
                    <a:pt x="318" y="128"/>
                  </a:lnTo>
                  <a:lnTo>
                    <a:pt x="155" y="416"/>
                  </a:lnTo>
                  <a:lnTo>
                    <a:pt x="138" y="437"/>
                  </a:lnTo>
                  <a:lnTo>
                    <a:pt x="117" y="453"/>
                  </a:lnTo>
                  <a:lnTo>
                    <a:pt x="91" y="459"/>
                  </a:lnTo>
                  <a:lnTo>
                    <a:pt x="65" y="459"/>
                  </a:lnTo>
                  <a:lnTo>
                    <a:pt x="41" y="448"/>
                  </a:lnTo>
                  <a:lnTo>
                    <a:pt x="20" y="432"/>
                  </a:lnTo>
                  <a:lnTo>
                    <a:pt x="6" y="409"/>
                  </a:lnTo>
                  <a:lnTo>
                    <a:pt x="0" y="384"/>
                  </a:lnTo>
                  <a:lnTo>
                    <a:pt x="0" y="358"/>
                  </a:lnTo>
                  <a:lnTo>
                    <a:pt x="10" y="331"/>
                  </a:lnTo>
                  <a:lnTo>
                    <a:pt x="174" y="43"/>
                  </a:lnTo>
                  <a:lnTo>
                    <a:pt x="190" y="21"/>
                  </a:lnTo>
                  <a:lnTo>
                    <a:pt x="212" y="6"/>
                  </a:lnTo>
                  <a:lnTo>
                    <a:pt x="23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1F2DB208-6DBC-4F96-B78F-FA81B1B2B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2258"/>
              <a:ext cx="164" cy="229"/>
            </a:xfrm>
            <a:custGeom>
              <a:avLst/>
              <a:gdLst>
                <a:gd name="T0" fmla="*/ 91 w 328"/>
                <a:gd name="T1" fmla="*/ 0 h 459"/>
                <a:gd name="T2" fmla="*/ 116 w 328"/>
                <a:gd name="T3" fmla="*/ 6 h 459"/>
                <a:gd name="T4" fmla="*/ 138 w 328"/>
                <a:gd name="T5" fmla="*/ 21 h 459"/>
                <a:gd name="T6" fmla="*/ 155 w 328"/>
                <a:gd name="T7" fmla="*/ 43 h 459"/>
                <a:gd name="T8" fmla="*/ 318 w 328"/>
                <a:gd name="T9" fmla="*/ 331 h 459"/>
                <a:gd name="T10" fmla="*/ 328 w 328"/>
                <a:gd name="T11" fmla="*/ 358 h 459"/>
                <a:gd name="T12" fmla="*/ 328 w 328"/>
                <a:gd name="T13" fmla="*/ 384 h 459"/>
                <a:gd name="T14" fmla="*/ 322 w 328"/>
                <a:gd name="T15" fmla="*/ 409 h 459"/>
                <a:gd name="T16" fmla="*/ 308 w 328"/>
                <a:gd name="T17" fmla="*/ 432 h 459"/>
                <a:gd name="T18" fmla="*/ 287 w 328"/>
                <a:gd name="T19" fmla="*/ 448 h 459"/>
                <a:gd name="T20" fmla="*/ 263 w 328"/>
                <a:gd name="T21" fmla="*/ 459 h 459"/>
                <a:gd name="T22" fmla="*/ 237 w 328"/>
                <a:gd name="T23" fmla="*/ 459 h 459"/>
                <a:gd name="T24" fmla="*/ 213 w 328"/>
                <a:gd name="T25" fmla="*/ 453 h 459"/>
                <a:gd name="T26" fmla="*/ 190 w 328"/>
                <a:gd name="T27" fmla="*/ 437 h 459"/>
                <a:gd name="T28" fmla="*/ 173 w 328"/>
                <a:gd name="T29" fmla="*/ 416 h 459"/>
                <a:gd name="T30" fmla="*/ 10 w 328"/>
                <a:gd name="T31" fmla="*/ 128 h 459"/>
                <a:gd name="T32" fmla="*/ 0 w 328"/>
                <a:gd name="T33" fmla="*/ 101 h 459"/>
                <a:gd name="T34" fmla="*/ 0 w 328"/>
                <a:gd name="T35" fmla="*/ 76 h 459"/>
                <a:gd name="T36" fmla="*/ 5 w 328"/>
                <a:gd name="T37" fmla="*/ 50 h 459"/>
                <a:gd name="T38" fmla="*/ 20 w 328"/>
                <a:gd name="T39" fmla="*/ 29 h 459"/>
                <a:gd name="T40" fmla="*/ 39 w 328"/>
                <a:gd name="T41" fmla="*/ 11 h 459"/>
                <a:gd name="T42" fmla="*/ 65 w 328"/>
                <a:gd name="T43" fmla="*/ 0 h 459"/>
                <a:gd name="T44" fmla="*/ 91 w 328"/>
                <a:gd name="T45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8" h="459">
                  <a:moveTo>
                    <a:pt x="91" y="0"/>
                  </a:moveTo>
                  <a:lnTo>
                    <a:pt x="116" y="6"/>
                  </a:lnTo>
                  <a:lnTo>
                    <a:pt x="138" y="21"/>
                  </a:lnTo>
                  <a:lnTo>
                    <a:pt x="155" y="43"/>
                  </a:lnTo>
                  <a:lnTo>
                    <a:pt x="318" y="331"/>
                  </a:lnTo>
                  <a:lnTo>
                    <a:pt x="328" y="358"/>
                  </a:lnTo>
                  <a:lnTo>
                    <a:pt x="328" y="384"/>
                  </a:lnTo>
                  <a:lnTo>
                    <a:pt x="322" y="409"/>
                  </a:lnTo>
                  <a:lnTo>
                    <a:pt x="308" y="432"/>
                  </a:lnTo>
                  <a:lnTo>
                    <a:pt x="287" y="448"/>
                  </a:lnTo>
                  <a:lnTo>
                    <a:pt x="263" y="459"/>
                  </a:lnTo>
                  <a:lnTo>
                    <a:pt x="237" y="459"/>
                  </a:lnTo>
                  <a:lnTo>
                    <a:pt x="213" y="453"/>
                  </a:lnTo>
                  <a:lnTo>
                    <a:pt x="190" y="437"/>
                  </a:lnTo>
                  <a:lnTo>
                    <a:pt x="173" y="416"/>
                  </a:lnTo>
                  <a:lnTo>
                    <a:pt x="10" y="128"/>
                  </a:lnTo>
                  <a:lnTo>
                    <a:pt x="0" y="101"/>
                  </a:lnTo>
                  <a:lnTo>
                    <a:pt x="0" y="76"/>
                  </a:lnTo>
                  <a:lnTo>
                    <a:pt x="5" y="50"/>
                  </a:lnTo>
                  <a:lnTo>
                    <a:pt x="20" y="29"/>
                  </a:lnTo>
                  <a:lnTo>
                    <a:pt x="39" y="11"/>
                  </a:lnTo>
                  <a:lnTo>
                    <a:pt x="65" y="0"/>
                  </a:lnTo>
                  <a:lnTo>
                    <a:pt x="91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7998E5AB-6B64-431B-8013-51B653290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" y="2679"/>
              <a:ext cx="225" cy="168"/>
            </a:xfrm>
            <a:custGeom>
              <a:avLst/>
              <a:gdLst>
                <a:gd name="T0" fmla="*/ 76 w 450"/>
                <a:gd name="T1" fmla="*/ 0 h 336"/>
                <a:gd name="T2" fmla="*/ 102 w 450"/>
                <a:gd name="T3" fmla="*/ 0 h 336"/>
                <a:gd name="T4" fmla="*/ 127 w 450"/>
                <a:gd name="T5" fmla="*/ 10 h 336"/>
                <a:gd name="T6" fmla="*/ 410 w 450"/>
                <a:gd name="T7" fmla="*/ 177 h 336"/>
                <a:gd name="T8" fmla="*/ 431 w 450"/>
                <a:gd name="T9" fmla="*/ 194 h 336"/>
                <a:gd name="T10" fmla="*/ 445 w 450"/>
                <a:gd name="T11" fmla="*/ 216 h 336"/>
                <a:gd name="T12" fmla="*/ 450 w 450"/>
                <a:gd name="T13" fmla="*/ 242 h 336"/>
                <a:gd name="T14" fmla="*/ 450 w 450"/>
                <a:gd name="T15" fmla="*/ 269 h 336"/>
                <a:gd name="T16" fmla="*/ 442 w 450"/>
                <a:gd name="T17" fmla="*/ 293 h 336"/>
                <a:gd name="T18" fmla="*/ 424 w 450"/>
                <a:gd name="T19" fmla="*/ 315 h 336"/>
                <a:gd name="T20" fmla="*/ 402 w 450"/>
                <a:gd name="T21" fmla="*/ 331 h 336"/>
                <a:gd name="T22" fmla="*/ 377 w 450"/>
                <a:gd name="T23" fmla="*/ 336 h 336"/>
                <a:gd name="T24" fmla="*/ 352 w 450"/>
                <a:gd name="T25" fmla="*/ 336 h 336"/>
                <a:gd name="T26" fmla="*/ 326 w 450"/>
                <a:gd name="T27" fmla="*/ 325 h 336"/>
                <a:gd name="T28" fmla="*/ 42 w 450"/>
                <a:gd name="T29" fmla="*/ 159 h 336"/>
                <a:gd name="T30" fmla="*/ 21 w 450"/>
                <a:gd name="T31" fmla="*/ 141 h 336"/>
                <a:gd name="T32" fmla="*/ 7 w 450"/>
                <a:gd name="T33" fmla="*/ 120 h 336"/>
                <a:gd name="T34" fmla="*/ 0 w 450"/>
                <a:gd name="T35" fmla="*/ 93 h 336"/>
                <a:gd name="T36" fmla="*/ 2 w 450"/>
                <a:gd name="T37" fmla="*/ 67 h 336"/>
                <a:gd name="T38" fmla="*/ 12 w 450"/>
                <a:gd name="T39" fmla="*/ 42 h 336"/>
                <a:gd name="T40" fmla="*/ 28 w 450"/>
                <a:gd name="T41" fmla="*/ 19 h 336"/>
                <a:gd name="T42" fmla="*/ 50 w 450"/>
                <a:gd name="T43" fmla="*/ 5 h 336"/>
                <a:gd name="T44" fmla="*/ 76 w 450"/>
                <a:gd name="T45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0" h="336">
                  <a:moveTo>
                    <a:pt x="76" y="0"/>
                  </a:moveTo>
                  <a:lnTo>
                    <a:pt x="102" y="0"/>
                  </a:lnTo>
                  <a:lnTo>
                    <a:pt x="127" y="10"/>
                  </a:lnTo>
                  <a:lnTo>
                    <a:pt x="410" y="177"/>
                  </a:lnTo>
                  <a:lnTo>
                    <a:pt x="431" y="194"/>
                  </a:lnTo>
                  <a:lnTo>
                    <a:pt x="445" y="216"/>
                  </a:lnTo>
                  <a:lnTo>
                    <a:pt x="450" y="242"/>
                  </a:lnTo>
                  <a:lnTo>
                    <a:pt x="450" y="269"/>
                  </a:lnTo>
                  <a:lnTo>
                    <a:pt x="442" y="293"/>
                  </a:lnTo>
                  <a:lnTo>
                    <a:pt x="424" y="315"/>
                  </a:lnTo>
                  <a:lnTo>
                    <a:pt x="402" y="331"/>
                  </a:lnTo>
                  <a:lnTo>
                    <a:pt x="377" y="336"/>
                  </a:lnTo>
                  <a:lnTo>
                    <a:pt x="352" y="336"/>
                  </a:lnTo>
                  <a:lnTo>
                    <a:pt x="326" y="325"/>
                  </a:lnTo>
                  <a:lnTo>
                    <a:pt x="42" y="159"/>
                  </a:lnTo>
                  <a:lnTo>
                    <a:pt x="21" y="141"/>
                  </a:lnTo>
                  <a:lnTo>
                    <a:pt x="7" y="120"/>
                  </a:lnTo>
                  <a:lnTo>
                    <a:pt x="0" y="93"/>
                  </a:lnTo>
                  <a:lnTo>
                    <a:pt x="2" y="67"/>
                  </a:lnTo>
                  <a:lnTo>
                    <a:pt x="12" y="42"/>
                  </a:lnTo>
                  <a:lnTo>
                    <a:pt x="28" y="19"/>
                  </a:lnTo>
                  <a:lnTo>
                    <a:pt x="50" y="5"/>
                  </a:lnTo>
                  <a:lnTo>
                    <a:pt x="76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77E28875-37D2-4227-819A-E0AAA46EF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2679"/>
              <a:ext cx="225" cy="168"/>
            </a:xfrm>
            <a:custGeom>
              <a:avLst/>
              <a:gdLst>
                <a:gd name="T0" fmla="*/ 375 w 450"/>
                <a:gd name="T1" fmla="*/ 0 h 336"/>
                <a:gd name="T2" fmla="*/ 400 w 450"/>
                <a:gd name="T3" fmla="*/ 5 h 336"/>
                <a:gd name="T4" fmla="*/ 422 w 450"/>
                <a:gd name="T5" fmla="*/ 19 h 336"/>
                <a:gd name="T6" fmla="*/ 438 w 450"/>
                <a:gd name="T7" fmla="*/ 42 h 336"/>
                <a:gd name="T8" fmla="*/ 448 w 450"/>
                <a:gd name="T9" fmla="*/ 67 h 336"/>
                <a:gd name="T10" fmla="*/ 450 w 450"/>
                <a:gd name="T11" fmla="*/ 93 h 336"/>
                <a:gd name="T12" fmla="*/ 443 w 450"/>
                <a:gd name="T13" fmla="*/ 120 h 336"/>
                <a:gd name="T14" fmla="*/ 429 w 450"/>
                <a:gd name="T15" fmla="*/ 141 h 336"/>
                <a:gd name="T16" fmla="*/ 406 w 450"/>
                <a:gd name="T17" fmla="*/ 159 h 336"/>
                <a:gd name="T18" fmla="*/ 124 w 450"/>
                <a:gd name="T19" fmla="*/ 325 h 336"/>
                <a:gd name="T20" fmla="*/ 100 w 450"/>
                <a:gd name="T21" fmla="*/ 336 h 336"/>
                <a:gd name="T22" fmla="*/ 74 w 450"/>
                <a:gd name="T23" fmla="*/ 336 h 336"/>
                <a:gd name="T24" fmla="*/ 48 w 450"/>
                <a:gd name="T25" fmla="*/ 331 h 336"/>
                <a:gd name="T26" fmla="*/ 27 w 450"/>
                <a:gd name="T27" fmla="*/ 315 h 336"/>
                <a:gd name="T28" fmla="*/ 10 w 450"/>
                <a:gd name="T29" fmla="*/ 293 h 336"/>
                <a:gd name="T30" fmla="*/ 0 w 450"/>
                <a:gd name="T31" fmla="*/ 269 h 336"/>
                <a:gd name="T32" fmla="*/ 0 w 450"/>
                <a:gd name="T33" fmla="*/ 242 h 336"/>
                <a:gd name="T34" fmla="*/ 7 w 450"/>
                <a:gd name="T35" fmla="*/ 216 h 336"/>
                <a:gd name="T36" fmla="*/ 21 w 450"/>
                <a:gd name="T37" fmla="*/ 194 h 336"/>
                <a:gd name="T38" fmla="*/ 41 w 450"/>
                <a:gd name="T39" fmla="*/ 177 h 336"/>
                <a:gd name="T40" fmla="*/ 323 w 450"/>
                <a:gd name="T41" fmla="*/ 10 h 336"/>
                <a:gd name="T42" fmla="*/ 349 w 450"/>
                <a:gd name="T43" fmla="*/ 0 h 336"/>
                <a:gd name="T44" fmla="*/ 375 w 450"/>
                <a:gd name="T45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0" h="336">
                  <a:moveTo>
                    <a:pt x="375" y="0"/>
                  </a:moveTo>
                  <a:lnTo>
                    <a:pt x="400" y="5"/>
                  </a:lnTo>
                  <a:lnTo>
                    <a:pt x="422" y="19"/>
                  </a:lnTo>
                  <a:lnTo>
                    <a:pt x="438" y="42"/>
                  </a:lnTo>
                  <a:lnTo>
                    <a:pt x="448" y="67"/>
                  </a:lnTo>
                  <a:lnTo>
                    <a:pt x="450" y="93"/>
                  </a:lnTo>
                  <a:lnTo>
                    <a:pt x="443" y="120"/>
                  </a:lnTo>
                  <a:lnTo>
                    <a:pt x="429" y="141"/>
                  </a:lnTo>
                  <a:lnTo>
                    <a:pt x="406" y="159"/>
                  </a:lnTo>
                  <a:lnTo>
                    <a:pt x="124" y="325"/>
                  </a:lnTo>
                  <a:lnTo>
                    <a:pt x="100" y="336"/>
                  </a:lnTo>
                  <a:lnTo>
                    <a:pt x="74" y="336"/>
                  </a:lnTo>
                  <a:lnTo>
                    <a:pt x="48" y="331"/>
                  </a:lnTo>
                  <a:lnTo>
                    <a:pt x="27" y="315"/>
                  </a:lnTo>
                  <a:lnTo>
                    <a:pt x="10" y="293"/>
                  </a:lnTo>
                  <a:lnTo>
                    <a:pt x="0" y="269"/>
                  </a:lnTo>
                  <a:lnTo>
                    <a:pt x="0" y="242"/>
                  </a:lnTo>
                  <a:lnTo>
                    <a:pt x="7" y="216"/>
                  </a:lnTo>
                  <a:lnTo>
                    <a:pt x="21" y="194"/>
                  </a:lnTo>
                  <a:lnTo>
                    <a:pt x="41" y="177"/>
                  </a:lnTo>
                  <a:lnTo>
                    <a:pt x="323" y="10"/>
                  </a:lnTo>
                  <a:lnTo>
                    <a:pt x="349" y="0"/>
                  </a:lnTo>
                  <a:lnTo>
                    <a:pt x="37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33BB745B-23F0-49DA-97D4-2C2F243DA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5" y="2724"/>
              <a:ext cx="602" cy="821"/>
            </a:xfrm>
            <a:custGeom>
              <a:avLst/>
              <a:gdLst>
                <a:gd name="T0" fmla="*/ 112 w 1204"/>
                <a:gd name="T1" fmla="*/ 1063 h 1642"/>
                <a:gd name="T2" fmla="*/ 154 w 1204"/>
                <a:gd name="T3" fmla="*/ 1095 h 1642"/>
                <a:gd name="T4" fmla="*/ 170 w 1204"/>
                <a:gd name="T5" fmla="*/ 1145 h 1642"/>
                <a:gd name="T6" fmla="*/ 178 w 1204"/>
                <a:gd name="T7" fmla="*/ 1278 h 1642"/>
                <a:gd name="T8" fmla="*/ 211 w 1204"/>
                <a:gd name="T9" fmla="*/ 1433 h 1642"/>
                <a:gd name="T10" fmla="*/ 249 w 1204"/>
                <a:gd name="T11" fmla="*/ 1550 h 1642"/>
                <a:gd name="T12" fmla="*/ 239 w 1204"/>
                <a:gd name="T13" fmla="*/ 1601 h 1642"/>
                <a:gd name="T14" fmla="*/ 199 w 1204"/>
                <a:gd name="T15" fmla="*/ 1637 h 1642"/>
                <a:gd name="T16" fmla="*/ 147 w 1204"/>
                <a:gd name="T17" fmla="*/ 1640 h 1642"/>
                <a:gd name="T18" fmla="*/ 104 w 1204"/>
                <a:gd name="T19" fmla="*/ 1614 h 1642"/>
                <a:gd name="T20" fmla="*/ 62 w 1204"/>
                <a:gd name="T21" fmla="*/ 1520 h 1642"/>
                <a:gd name="T22" fmla="*/ 22 w 1204"/>
                <a:gd name="T23" fmla="*/ 1373 h 1642"/>
                <a:gd name="T24" fmla="*/ 0 w 1204"/>
                <a:gd name="T25" fmla="*/ 1145 h 1642"/>
                <a:gd name="T26" fmla="*/ 17 w 1204"/>
                <a:gd name="T27" fmla="*/ 1095 h 1642"/>
                <a:gd name="T28" fmla="*/ 59 w 1204"/>
                <a:gd name="T29" fmla="*/ 1063 h 1642"/>
                <a:gd name="T30" fmla="*/ 1119 w 1204"/>
                <a:gd name="T31" fmla="*/ 0 h 1642"/>
                <a:gd name="T32" fmla="*/ 1170 w 1204"/>
                <a:gd name="T33" fmla="*/ 18 h 1642"/>
                <a:gd name="T34" fmla="*/ 1199 w 1204"/>
                <a:gd name="T35" fmla="*/ 60 h 1642"/>
                <a:gd name="T36" fmla="*/ 1199 w 1204"/>
                <a:gd name="T37" fmla="*/ 115 h 1642"/>
                <a:gd name="T38" fmla="*/ 1170 w 1204"/>
                <a:gd name="T39" fmla="*/ 157 h 1642"/>
                <a:gd name="T40" fmla="*/ 1119 w 1204"/>
                <a:gd name="T41" fmla="*/ 173 h 1642"/>
                <a:gd name="T42" fmla="*/ 991 w 1204"/>
                <a:gd name="T43" fmla="*/ 182 h 1642"/>
                <a:gd name="T44" fmla="*/ 837 w 1204"/>
                <a:gd name="T45" fmla="*/ 216 h 1642"/>
                <a:gd name="T46" fmla="*/ 668 w 1204"/>
                <a:gd name="T47" fmla="*/ 290 h 1642"/>
                <a:gd name="T48" fmla="*/ 516 w 1204"/>
                <a:gd name="T49" fmla="*/ 395 h 1642"/>
                <a:gd name="T50" fmla="*/ 386 w 1204"/>
                <a:gd name="T51" fmla="*/ 527 h 1642"/>
                <a:gd name="T52" fmla="*/ 284 w 1204"/>
                <a:gd name="T53" fmla="*/ 683 h 1642"/>
                <a:gd name="T54" fmla="*/ 230 w 1204"/>
                <a:gd name="T55" fmla="*/ 789 h 1642"/>
                <a:gd name="T56" fmla="*/ 185 w 1204"/>
                <a:gd name="T57" fmla="*/ 816 h 1642"/>
                <a:gd name="T58" fmla="*/ 133 w 1204"/>
                <a:gd name="T59" fmla="*/ 812 h 1642"/>
                <a:gd name="T60" fmla="*/ 93 w 1204"/>
                <a:gd name="T61" fmla="*/ 777 h 1642"/>
                <a:gd name="T62" fmla="*/ 83 w 1204"/>
                <a:gd name="T63" fmla="*/ 727 h 1642"/>
                <a:gd name="T64" fmla="*/ 119 w 1204"/>
                <a:gd name="T65" fmla="*/ 633 h 1642"/>
                <a:gd name="T66" fmla="*/ 190 w 1204"/>
                <a:gd name="T67" fmla="*/ 506 h 1642"/>
                <a:gd name="T68" fmla="*/ 190 w 1204"/>
                <a:gd name="T69" fmla="*/ 506 h 1642"/>
                <a:gd name="T70" fmla="*/ 279 w 1204"/>
                <a:gd name="T71" fmla="*/ 389 h 1642"/>
                <a:gd name="T72" fmla="*/ 381 w 1204"/>
                <a:gd name="T73" fmla="*/ 287 h 1642"/>
                <a:gd name="T74" fmla="*/ 495 w 1204"/>
                <a:gd name="T75" fmla="*/ 196 h 1642"/>
                <a:gd name="T76" fmla="*/ 555 w 1204"/>
                <a:gd name="T77" fmla="*/ 157 h 1642"/>
                <a:gd name="T78" fmla="*/ 683 w 1204"/>
                <a:gd name="T79" fmla="*/ 90 h 1642"/>
                <a:gd name="T80" fmla="*/ 824 w 1204"/>
                <a:gd name="T81" fmla="*/ 41 h 1642"/>
                <a:gd name="T82" fmla="*/ 1009 w 1204"/>
                <a:gd name="T83" fmla="*/ 7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4" h="1642">
                  <a:moveTo>
                    <a:pt x="85" y="1058"/>
                  </a:moveTo>
                  <a:lnTo>
                    <a:pt x="112" y="1063"/>
                  </a:lnTo>
                  <a:lnTo>
                    <a:pt x="135" y="1076"/>
                  </a:lnTo>
                  <a:lnTo>
                    <a:pt x="154" y="1095"/>
                  </a:lnTo>
                  <a:lnTo>
                    <a:pt x="164" y="1118"/>
                  </a:lnTo>
                  <a:lnTo>
                    <a:pt x="170" y="1145"/>
                  </a:lnTo>
                  <a:lnTo>
                    <a:pt x="171" y="1212"/>
                  </a:lnTo>
                  <a:lnTo>
                    <a:pt x="178" y="1278"/>
                  </a:lnTo>
                  <a:lnTo>
                    <a:pt x="189" y="1340"/>
                  </a:lnTo>
                  <a:lnTo>
                    <a:pt x="211" y="1433"/>
                  </a:lnTo>
                  <a:lnTo>
                    <a:pt x="244" y="1524"/>
                  </a:lnTo>
                  <a:lnTo>
                    <a:pt x="249" y="1550"/>
                  </a:lnTo>
                  <a:lnTo>
                    <a:pt x="247" y="1577"/>
                  </a:lnTo>
                  <a:lnTo>
                    <a:pt x="239" y="1601"/>
                  </a:lnTo>
                  <a:lnTo>
                    <a:pt x="221" y="1623"/>
                  </a:lnTo>
                  <a:lnTo>
                    <a:pt x="199" y="1637"/>
                  </a:lnTo>
                  <a:lnTo>
                    <a:pt x="173" y="1642"/>
                  </a:lnTo>
                  <a:lnTo>
                    <a:pt x="147" y="1640"/>
                  </a:lnTo>
                  <a:lnTo>
                    <a:pt x="123" y="1632"/>
                  </a:lnTo>
                  <a:lnTo>
                    <a:pt x="104" y="1614"/>
                  </a:lnTo>
                  <a:lnTo>
                    <a:pt x="88" y="1591"/>
                  </a:lnTo>
                  <a:lnTo>
                    <a:pt x="62" y="1520"/>
                  </a:lnTo>
                  <a:lnTo>
                    <a:pt x="40" y="1448"/>
                  </a:lnTo>
                  <a:lnTo>
                    <a:pt x="22" y="1373"/>
                  </a:lnTo>
                  <a:lnTo>
                    <a:pt x="7" y="1260"/>
                  </a:lnTo>
                  <a:lnTo>
                    <a:pt x="0" y="1145"/>
                  </a:lnTo>
                  <a:lnTo>
                    <a:pt x="5" y="1118"/>
                  </a:lnTo>
                  <a:lnTo>
                    <a:pt x="17" y="1095"/>
                  </a:lnTo>
                  <a:lnTo>
                    <a:pt x="35" y="1076"/>
                  </a:lnTo>
                  <a:lnTo>
                    <a:pt x="59" y="1063"/>
                  </a:lnTo>
                  <a:lnTo>
                    <a:pt x="85" y="1058"/>
                  </a:lnTo>
                  <a:close/>
                  <a:moveTo>
                    <a:pt x="1119" y="0"/>
                  </a:moveTo>
                  <a:lnTo>
                    <a:pt x="1147" y="5"/>
                  </a:lnTo>
                  <a:lnTo>
                    <a:pt x="1170" y="18"/>
                  </a:lnTo>
                  <a:lnTo>
                    <a:pt x="1187" y="35"/>
                  </a:lnTo>
                  <a:lnTo>
                    <a:pt x="1199" y="60"/>
                  </a:lnTo>
                  <a:lnTo>
                    <a:pt x="1204" y="87"/>
                  </a:lnTo>
                  <a:lnTo>
                    <a:pt x="1199" y="115"/>
                  </a:lnTo>
                  <a:lnTo>
                    <a:pt x="1187" y="138"/>
                  </a:lnTo>
                  <a:lnTo>
                    <a:pt x="1170" y="157"/>
                  </a:lnTo>
                  <a:lnTo>
                    <a:pt x="1147" y="170"/>
                  </a:lnTo>
                  <a:lnTo>
                    <a:pt x="1119" y="173"/>
                  </a:lnTo>
                  <a:lnTo>
                    <a:pt x="1055" y="175"/>
                  </a:lnTo>
                  <a:lnTo>
                    <a:pt x="991" y="182"/>
                  </a:lnTo>
                  <a:lnTo>
                    <a:pt x="931" y="191"/>
                  </a:lnTo>
                  <a:lnTo>
                    <a:pt x="837" y="216"/>
                  </a:lnTo>
                  <a:lnTo>
                    <a:pt x="749" y="249"/>
                  </a:lnTo>
                  <a:lnTo>
                    <a:pt x="668" y="290"/>
                  </a:lnTo>
                  <a:lnTo>
                    <a:pt x="588" y="338"/>
                  </a:lnTo>
                  <a:lnTo>
                    <a:pt x="516" y="395"/>
                  </a:lnTo>
                  <a:lnTo>
                    <a:pt x="448" y="458"/>
                  </a:lnTo>
                  <a:lnTo>
                    <a:pt x="386" y="527"/>
                  </a:lnTo>
                  <a:lnTo>
                    <a:pt x="330" y="602"/>
                  </a:lnTo>
                  <a:lnTo>
                    <a:pt x="284" y="683"/>
                  </a:lnTo>
                  <a:lnTo>
                    <a:pt x="244" y="766"/>
                  </a:lnTo>
                  <a:lnTo>
                    <a:pt x="230" y="789"/>
                  </a:lnTo>
                  <a:lnTo>
                    <a:pt x="209" y="807"/>
                  </a:lnTo>
                  <a:lnTo>
                    <a:pt x="185" y="816"/>
                  </a:lnTo>
                  <a:lnTo>
                    <a:pt x="159" y="819"/>
                  </a:lnTo>
                  <a:lnTo>
                    <a:pt x="133" y="812"/>
                  </a:lnTo>
                  <a:lnTo>
                    <a:pt x="111" y="798"/>
                  </a:lnTo>
                  <a:lnTo>
                    <a:pt x="93" y="777"/>
                  </a:lnTo>
                  <a:lnTo>
                    <a:pt x="85" y="754"/>
                  </a:lnTo>
                  <a:lnTo>
                    <a:pt x="83" y="727"/>
                  </a:lnTo>
                  <a:lnTo>
                    <a:pt x="88" y="699"/>
                  </a:lnTo>
                  <a:lnTo>
                    <a:pt x="119" y="633"/>
                  </a:lnTo>
                  <a:lnTo>
                    <a:pt x="154" y="568"/>
                  </a:lnTo>
                  <a:lnTo>
                    <a:pt x="190" y="506"/>
                  </a:lnTo>
                  <a:lnTo>
                    <a:pt x="192" y="506"/>
                  </a:lnTo>
                  <a:lnTo>
                    <a:pt x="190" y="506"/>
                  </a:lnTo>
                  <a:lnTo>
                    <a:pt x="234" y="446"/>
                  </a:lnTo>
                  <a:lnTo>
                    <a:pt x="279" y="389"/>
                  </a:lnTo>
                  <a:lnTo>
                    <a:pt x="329" y="336"/>
                  </a:lnTo>
                  <a:lnTo>
                    <a:pt x="381" y="287"/>
                  </a:lnTo>
                  <a:lnTo>
                    <a:pt x="436" y="239"/>
                  </a:lnTo>
                  <a:lnTo>
                    <a:pt x="495" y="196"/>
                  </a:lnTo>
                  <a:lnTo>
                    <a:pt x="495" y="195"/>
                  </a:lnTo>
                  <a:lnTo>
                    <a:pt x="555" y="157"/>
                  </a:lnTo>
                  <a:lnTo>
                    <a:pt x="618" y="122"/>
                  </a:lnTo>
                  <a:lnTo>
                    <a:pt x="683" y="90"/>
                  </a:lnTo>
                  <a:lnTo>
                    <a:pt x="753" y="64"/>
                  </a:lnTo>
                  <a:lnTo>
                    <a:pt x="824" y="41"/>
                  </a:lnTo>
                  <a:lnTo>
                    <a:pt x="898" y="23"/>
                  </a:lnTo>
                  <a:lnTo>
                    <a:pt x="1009" y="7"/>
                  </a:lnTo>
                  <a:lnTo>
                    <a:pt x="1119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0151430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494746" y="720091"/>
            <a:ext cx="3703320" cy="3703319"/>
            <a:chOff x="1027113" y="1023938"/>
            <a:chExt cx="4937760" cy="4937759"/>
          </a:xfrm>
        </p:grpSpPr>
        <p:grpSp>
          <p:nvGrpSpPr>
            <p:cNvPr id="19" name="Group 4"/>
            <p:cNvGrpSpPr>
              <a:grpSpLocks noChangeAspect="1"/>
            </p:cNvGrpSpPr>
            <p:nvPr/>
          </p:nvGrpSpPr>
          <p:grpSpPr bwMode="auto">
            <a:xfrm>
              <a:off x="1027113" y="1023938"/>
              <a:ext cx="4937760" cy="4937759"/>
              <a:chOff x="647" y="645"/>
              <a:chExt cx="3126" cy="3126"/>
            </a:xfrm>
          </p:grpSpPr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738" y="645"/>
                <a:ext cx="1644" cy="1299"/>
              </a:xfrm>
              <a:custGeom>
                <a:avLst/>
                <a:gdLst>
                  <a:gd name="T0" fmla="*/ 285 w 559"/>
                  <a:gd name="T1" fmla="*/ 442 h 442"/>
                  <a:gd name="T2" fmla="*/ 210 w 559"/>
                  <a:gd name="T3" fmla="*/ 415 h 442"/>
                  <a:gd name="T4" fmla="*/ 145 w 559"/>
                  <a:gd name="T5" fmla="*/ 335 h 442"/>
                  <a:gd name="T6" fmla="*/ 79 w 559"/>
                  <a:gd name="T7" fmla="*/ 379 h 442"/>
                  <a:gd name="T8" fmla="*/ 3 w 559"/>
                  <a:gd name="T9" fmla="*/ 355 h 442"/>
                  <a:gd name="T10" fmla="*/ 0 w 559"/>
                  <a:gd name="T11" fmla="*/ 350 h 442"/>
                  <a:gd name="T12" fmla="*/ 492 w 559"/>
                  <a:gd name="T13" fmla="*/ 0 h 442"/>
                  <a:gd name="T14" fmla="*/ 495 w 559"/>
                  <a:gd name="T15" fmla="*/ 1 h 442"/>
                  <a:gd name="T16" fmla="*/ 496 w 559"/>
                  <a:gd name="T17" fmla="*/ 90 h 442"/>
                  <a:gd name="T18" fmla="*/ 500 w 559"/>
                  <a:gd name="T19" fmla="*/ 94 h 442"/>
                  <a:gd name="T20" fmla="*/ 500 w 559"/>
                  <a:gd name="T21" fmla="*/ 213 h 442"/>
                  <a:gd name="T22" fmla="*/ 496 w 559"/>
                  <a:gd name="T23" fmla="*/ 217 h 442"/>
                  <a:gd name="T24" fmla="*/ 492 w 559"/>
                  <a:gd name="T25" fmla="*/ 302 h 442"/>
                  <a:gd name="T26" fmla="*/ 489 w 559"/>
                  <a:gd name="T27" fmla="*/ 302 h 442"/>
                  <a:gd name="T28" fmla="*/ 481 w 559"/>
                  <a:gd name="T29" fmla="*/ 303 h 442"/>
                  <a:gd name="T30" fmla="*/ 477 w 559"/>
                  <a:gd name="T31" fmla="*/ 303 h 442"/>
                  <a:gd name="T32" fmla="*/ 468 w 559"/>
                  <a:gd name="T33" fmla="*/ 304 h 442"/>
                  <a:gd name="T34" fmla="*/ 461 w 559"/>
                  <a:gd name="T35" fmla="*/ 305 h 442"/>
                  <a:gd name="T36" fmla="*/ 455 w 559"/>
                  <a:gd name="T37" fmla="*/ 306 h 442"/>
                  <a:gd name="T38" fmla="*/ 446 w 559"/>
                  <a:gd name="T39" fmla="*/ 308 h 442"/>
                  <a:gd name="T40" fmla="*/ 442 w 559"/>
                  <a:gd name="T41" fmla="*/ 309 h 442"/>
                  <a:gd name="T42" fmla="*/ 434 w 559"/>
                  <a:gd name="T43" fmla="*/ 312 h 442"/>
                  <a:gd name="T44" fmla="*/ 425 w 559"/>
                  <a:gd name="T45" fmla="*/ 315 h 442"/>
                  <a:gd name="T46" fmla="*/ 417 w 559"/>
                  <a:gd name="T47" fmla="*/ 318 h 442"/>
                  <a:gd name="T48" fmla="*/ 409 w 559"/>
                  <a:gd name="T49" fmla="*/ 321 h 442"/>
                  <a:gd name="T50" fmla="*/ 401 w 559"/>
                  <a:gd name="T51" fmla="*/ 325 h 442"/>
                  <a:gd name="T52" fmla="*/ 393 w 559"/>
                  <a:gd name="T53" fmla="*/ 328 h 442"/>
                  <a:gd name="T54" fmla="*/ 385 w 559"/>
                  <a:gd name="T55" fmla="*/ 333 h 442"/>
                  <a:gd name="T56" fmla="*/ 378 w 559"/>
                  <a:gd name="T57" fmla="*/ 337 h 442"/>
                  <a:gd name="T58" fmla="*/ 371 w 559"/>
                  <a:gd name="T59" fmla="*/ 342 h 442"/>
                  <a:gd name="T60" fmla="*/ 364 w 559"/>
                  <a:gd name="T61" fmla="*/ 347 h 442"/>
                  <a:gd name="T62" fmla="*/ 357 w 559"/>
                  <a:gd name="T63" fmla="*/ 352 h 442"/>
                  <a:gd name="T64" fmla="*/ 350 w 559"/>
                  <a:gd name="T65" fmla="*/ 358 h 442"/>
                  <a:gd name="T66" fmla="*/ 344 w 559"/>
                  <a:gd name="T67" fmla="*/ 363 h 442"/>
                  <a:gd name="T68" fmla="*/ 338 w 559"/>
                  <a:gd name="T69" fmla="*/ 369 h 442"/>
                  <a:gd name="T70" fmla="*/ 289 w 559"/>
                  <a:gd name="T71" fmla="*/ 44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9" h="442">
                    <a:moveTo>
                      <a:pt x="286" y="442"/>
                    </a:moveTo>
                    <a:cubicBezTo>
                      <a:pt x="285" y="442"/>
                      <a:pt x="285" y="442"/>
                      <a:pt x="285" y="442"/>
                    </a:cubicBezTo>
                    <a:cubicBezTo>
                      <a:pt x="213" y="420"/>
                      <a:pt x="213" y="420"/>
                      <a:pt x="213" y="420"/>
                    </a:cubicBezTo>
                    <a:cubicBezTo>
                      <a:pt x="211" y="419"/>
                      <a:pt x="210" y="417"/>
                      <a:pt x="210" y="415"/>
                    </a:cubicBezTo>
                    <a:cubicBezTo>
                      <a:pt x="211" y="411"/>
                      <a:pt x="212" y="406"/>
                      <a:pt x="212" y="402"/>
                    </a:cubicBezTo>
                    <a:cubicBezTo>
                      <a:pt x="212" y="365"/>
                      <a:pt x="182" y="335"/>
                      <a:pt x="145" y="335"/>
                    </a:cubicBezTo>
                    <a:cubicBezTo>
                      <a:pt x="118" y="335"/>
                      <a:pt x="93" y="351"/>
                      <a:pt x="83" y="376"/>
                    </a:cubicBezTo>
                    <a:cubicBezTo>
                      <a:pt x="82" y="378"/>
                      <a:pt x="81" y="379"/>
                      <a:pt x="79" y="379"/>
                    </a:cubicBezTo>
                    <a:cubicBezTo>
                      <a:pt x="79" y="379"/>
                      <a:pt x="78" y="379"/>
                      <a:pt x="78" y="378"/>
                    </a:cubicBezTo>
                    <a:cubicBezTo>
                      <a:pt x="3" y="355"/>
                      <a:pt x="3" y="355"/>
                      <a:pt x="3" y="355"/>
                    </a:cubicBezTo>
                    <a:cubicBezTo>
                      <a:pt x="2" y="355"/>
                      <a:pt x="1" y="354"/>
                      <a:pt x="0" y="353"/>
                    </a:cubicBezTo>
                    <a:cubicBezTo>
                      <a:pt x="0" y="352"/>
                      <a:pt x="0" y="351"/>
                      <a:pt x="0" y="350"/>
                    </a:cubicBezTo>
                    <a:cubicBezTo>
                      <a:pt x="37" y="249"/>
                      <a:pt x="103" y="162"/>
                      <a:pt x="191" y="99"/>
                    </a:cubicBezTo>
                    <a:cubicBezTo>
                      <a:pt x="280" y="36"/>
                      <a:pt x="384" y="2"/>
                      <a:pt x="492" y="0"/>
                    </a:cubicBezTo>
                    <a:cubicBezTo>
                      <a:pt x="492" y="0"/>
                      <a:pt x="492" y="0"/>
                      <a:pt x="492" y="0"/>
                    </a:cubicBezTo>
                    <a:cubicBezTo>
                      <a:pt x="493" y="0"/>
                      <a:pt x="494" y="0"/>
                      <a:pt x="495" y="1"/>
                    </a:cubicBezTo>
                    <a:cubicBezTo>
                      <a:pt x="495" y="2"/>
                      <a:pt x="496" y="3"/>
                      <a:pt x="496" y="4"/>
                    </a:cubicBezTo>
                    <a:cubicBezTo>
                      <a:pt x="496" y="90"/>
                      <a:pt x="496" y="90"/>
                      <a:pt x="496" y="90"/>
                    </a:cubicBezTo>
                    <a:cubicBezTo>
                      <a:pt x="496" y="93"/>
                      <a:pt x="498" y="94"/>
                      <a:pt x="500" y="94"/>
                    </a:cubicBezTo>
                    <a:cubicBezTo>
                      <a:pt x="500" y="94"/>
                      <a:pt x="500" y="94"/>
                      <a:pt x="500" y="94"/>
                    </a:cubicBezTo>
                    <a:cubicBezTo>
                      <a:pt x="533" y="95"/>
                      <a:pt x="559" y="121"/>
                      <a:pt x="559" y="154"/>
                    </a:cubicBezTo>
                    <a:cubicBezTo>
                      <a:pt x="559" y="186"/>
                      <a:pt x="533" y="213"/>
                      <a:pt x="500" y="213"/>
                    </a:cubicBezTo>
                    <a:cubicBezTo>
                      <a:pt x="500" y="213"/>
                      <a:pt x="500" y="213"/>
                      <a:pt x="500" y="213"/>
                    </a:cubicBezTo>
                    <a:cubicBezTo>
                      <a:pt x="498" y="213"/>
                      <a:pt x="496" y="214"/>
                      <a:pt x="496" y="217"/>
                    </a:cubicBezTo>
                    <a:cubicBezTo>
                      <a:pt x="496" y="298"/>
                      <a:pt x="496" y="298"/>
                      <a:pt x="496" y="298"/>
                    </a:cubicBezTo>
                    <a:cubicBezTo>
                      <a:pt x="496" y="300"/>
                      <a:pt x="494" y="302"/>
                      <a:pt x="492" y="302"/>
                    </a:cubicBezTo>
                    <a:cubicBezTo>
                      <a:pt x="491" y="302"/>
                      <a:pt x="491" y="302"/>
                      <a:pt x="491" y="302"/>
                    </a:cubicBezTo>
                    <a:cubicBezTo>
                      <a:pt x="490" y="302"/>
                      <a:pt x="489" y="302"/>
                      <a:pt x="489" y="302"/>
                    </a:cubicBezTo>
                    <a:cubicBezTo>
                      <a:pt x="487" y="302"/>
                      <a:pt x="487" y="302"/>
                      <a:pt x="487" y="302"/>
                    </a:cubicBezTo>
                    <a:cubicBezTo>
                      <a:pt x="485" y="303"/>
                      <a:pt x="483" y="303"/>
                      <a:pt x="481" y="303"/>
                    </a:cubicBezTo>
                    <a:cubicBezTo>
                      <a:pt x="481" y="303"/>
                      <a:pt x="480" y="303"/>
                      <a:pt x="479" y="303"/>
                    </a:cubicBezTo>
                    <a:cubicBezTo>
                      <a:pt x="477" y="303"/>
                      <a:pt x="477" y="303"/>
                      <a:pt x="477" y="303"/>
                    </a:cubicBezTo>
                    <a:cubicBezTo>
                      <a:pt x="476" y="303"/>
                      <a:pt x="474" y="303"/>
                      <a:pt x="472" y="304"/>
                    </a:cubicBezTo>
                    <a:cubicBezTo>
                      <a:pt x="472" y="304"/>
                      <a:pt x="468" y="304"/>
                      <a:pt x="468" y="304"/>
                    </a:cubicBezTo>
                    <a:cubicBezTo>
                      <a:pt x="466" y="305"/>
                      <a:pt x="465" y="305"/>
                      <a:pt x="464" y="305"/>
                    </a:cubicBezTo>
                    <a:cubicBezTo>
                      <a:pt x="463" y="305"/>
                      <a:pt x="462" y="305"/>
                      <a:pt x="461" y="305"/>
                    </a:cubicBezTo>
                    <a:cubicBezTo>
                      <a:pt x="459" y="306"/>
                      <a:pt x="459" y="306"/>
                      <a:pt x="459" y="306"/>
                    </a:cubicBezTo>
                    <a:cubicBezTo>
                      <a:pt x="457" y="306"/>
                      <a:pt x="456" y="306"/>
                      <a:pt x="455" y="306"/>
                    </a:cubicBezTo>
                    <a:cubicBezTo>
                      <a:pt x="454" y="307"/>
                      <a:pt x="450" y="308"/>
                      <a:pt x="450" y="308"/>
                    </a:cubicBezTo>
                    <a:cubicBezTo>
                      <a:pt x="448" y="308"/>
                      <a:pt x="447" y="308"/>
                      <a:pt x="446" y="308"/>
                    </a:cubicBezTo>
                    <a:cubicBezTo>
                      <a:pt x="445" y="309"/>
                      <a:pt x="444" y="309"/>
                      <a:pt x="443" y="309"/>
                    </a:cubicBezTo>
                    <a:cubicBezTo>
                      <a:pt x="442" y="309"/>
                      <a:pt x="442" y="309"/>
                      <a:pt x="442" y="309"/>
                    </a:cubicBezTo>
                    <a:cubicBezTo>
                      <a:pt x="440" y="310"/>
                      <a:pt x="439" y="310"/>
                      <a:pt x="438" y="311"/>
                    </a:cubicBezTo>
                    <a:cubicBezTo>
                      <a:pt x="436" y="311"/>
                      <a:pt x="435" y="311"/>
                      <a:pt x="434" y="312"/>
                    </a:cubicBezTo>
                    <a:cubicBezTo>
                      <a:pt x="432" y="312"/>
                      <a:pt x="431" y="313"/>
                      <a:pt x="429" y="313"/>
                    </a:cubicBezTo>
                    <a:cubicBezTo>
                      <a:pt x="428" y="314"/>
                      <a:pt x="426" y="314"/>
                      <a:pt x="425" y="315"/>
                    </a:cubicBezTo>
                    <a:cubicBezTo>
                      <a:pt x="424" y="315"/>
                      <a:pt x="422" y="316"/>
                      <a:pt x="421" y="316"/>
                    </a:cubicBezTo>
                    <a:cubicBezTo>
                      <a:pt x="420" y="317"/>
                      <a:pt x="418" y="317"/>
                      <a:pt x="417" y="318"/>
                    </a:cubicBezTo>
                    <a:cubicBezTo>
                      <a:pt x="415" y="318"/>
                      <a:pt x="414" y="319"/>
                      <a:pt x="413" y="319"/>
                    </a:cubicBezTo>
                    <a:cubicBezTo>
                      <a:pt x="412" y="320"/>
                      <a:pt x="410" y="320"/>
                      <a:pt x="409" y="321"/>
                    </a:cubicBezTo>
                    <a:cubicBezTo>
                      <a:pt x="407" y="322"/>
                      <a:pt x="406" y="322"/>
                      <a:pt x="405" y="323"/>
                    </a:cubicBezTo>
                    <a:cubicBezTo>
                      <a:pt x="404" y="323"/>
                      <a:pt x="402" y="324"/>
                      <a:pt x="401" y="325"/>
                    </a:cubicBezTo>
                    <a:cubicBezTo>
                      <a:pt x="400" y="325"/>
                      <a:pt x="398" y="326"/>
                      <a:pt x="397" y="326"/>
                    </a:cubicBezTo>
                    <a:cubicBezTo>
                      <a:pt x="396" y="327"/>
                      <a:pt x="394" y="328"/>
                      <a:pt x="393" y="328"/>
                    </a:cubicBezTo>
                    <a:cubicBezTo>
                      <a:pt x="392" y="329"/>
                      <a:pt x="391" y="330"/>
                      <a:pt x="390" y="330"/>
                    </a:cubicBezTo>
                    <a:cubicBezTo>
                      <a:pt x="388" y="331"/>
                      <a:pt x="387" y="332"/>
                      <a:pt x="385" y="333"/>
                    </a:cubicBezTo>
                    <a:cubicBezTo>
                      <a:pt x="383" y="334"/>
                      <a:pt x="383" y="334"/>
                      <a:pt x="383" y="334"/>
                    </a:cubicBezTo>
                    <a:cubicBezTo>
                      <a:pt x="381" y="335"/>
                      <a:pt x="379" y="336"/>
                      <a:pt x="378" y="337"/>
                    </a:cubicBezTo>
                    <a:cubicBezTo>
                      <a:pt x="375" y="339"/>
                      <a:pt x="375" y="339"/>
                      <a:pt x="375" y="339"/>
                    </a:cubicBezTo>
                    <a:cubicBezTo>
                      <a:pt x="374" y="340"/>
                      <a:pt x="372" y="341"/>
                      <a:pt x="371" y="342"/>
                    </a:cubicBezTo>
                    <a:cubicBezTo>
                      <a:pt x="368" y="344"/>
                      <a:pt x="368" y="344"/>
                      <a:pt x="368" y="344"/>
                    </a:cubicBezTo>
                    <a:cubicBezTo>
                      <a:pt x="367" y="345"/>
                      <a:pt x="365" y="346"/>
                      <a:pt x="364" y="347"/>
                    </a:cubicBezTo>
                    <a:cubicBezTo>
                      <a:pt x="363" y="347"/>
                      <a:pt x="362" y="348"/>
                      <a:pt x="361" y="349"/>
                    </a:cubicBezTo>
                    <a:cubicBezTo>
                      <a:pt x="360" y="350"/>
                      <a:pt x="358" y="351"/>
                      <a:pt x="357" y="352"/>
                    </a:cubicBezTo>
                    <a:cubicBezTo>
                      <a:pt x="355" y="354"/>
                      <a:pt x="355" y="354"/>
                      <a:pt x="355" y="354"/>
                    </a:cubicBezTo>
                    <a:cubicBezTo>
                      <a:pt x="353" y="355"/>
                      <a:pt x="352" y="356"/>
                      <a:pt x="350" y="358"/>
                    </a:cubicBezTo>
                    <a:cubicBezTo>
                      <a:pt x="349" y="359"/>
                      <a:pt x="349" y="359"/>
                      <a:pt x="349" y="359"/>
                    </a:cubicBezTo>
                    <a:cubicBezTo>
                      <a:pt x="347" y="360"/>
                      <a:pt x="345" y="362"/>
                      <a:pt x="344" y="363"/>
                    </a:cubicBezTo>
                    <a:cubicBezTo>
                      <a:pt x="343" y="364"/>
                      <a:pt x="343" y="364"/>
                      <a:pt x="343" y="364"/>
                    </a:cubicBezTo>
                    <a:cubicBezTo>
                      <a:pt x="341" y="366"/>
                      <a:pt x="339" y="368"/>
                      <a:pt x="338" y="369"/>
                    </a:cubicBezTo>
                    <a:cubicBezTo>
                      <a:pt x="337" y="370"/>
                      <a:pt x="337" y="370"/>
                      <a:pt x="337" y="370"/>
                    </a:cubicBezTo>
                    <a:cubicBezTo>
                      <a:pt x="317" y="390"/>
                      <a:pt x="301" y="414"/>
                      <a:pt x="289" y="440"/>
                    </a:cubicBezTo>
                    <a:cubicBezTo>
                      <a:pt x="289" y="441"/>
                      <a:pt x="287" y="442"/>
                      <a:pt x="286" y="4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 dirty="0"/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2220" y="645"/>
                <a:ext cx="1462" cy="1360"/>
              </a:xfrm>
              <a:custGeom>
                <a:avLst/>
                <a:gdLst>
                  <a:gd name="T0" fmla="*/ 353 w 497"/>
                  <a:gd name="T1" fmla="*/ 463 h 463"/>
                  <a:gd name="T2" fmla="*/ 296 w 497"/>
                  <a:gd name="T3" fmla="*/ 420 h 463"/>
                  <a:gd name="T4" fmla="*/ 295 w 497"/>
                  <a:gd name="T5" fmla="*/ 418 h 463"/>
                  <a:gd name="T6" fmla="*/ 293 w 497"/>
                  <a:gd name="T7" fmla="*/ 417 h 463"/>
                  <a:gd name="T8" fmla="*/ 291 w 497"/>
                  <a:gd name="T9" fmla="*/ 417 h 463"/>
                  <a:gd name="T10" fmla="*/ 211 w 497"/>
                  <a:gd name="T11" fmla="*/ 442 h 463"/>
                  <a:gd name="T12" fmla="*/ 210 w 497"/>
                  <a:gd name="T13" fmla="*/ 442 h 463"/>
                  <a:gd name="T14" fmla="*/ 207 w 497"/>
                  <a:gd name="T15" fmla="*/ 440 h 463"/>
                  <a:gd name="T16" fmla="*/ 5 w 497"/>
                  <a:gd name="T17" fmla="*/ 302 h 463"/>
                  <a:gd name="T18" fmla="*/ 4 w 497"/>
                  <a:gd name="T19" fmla="*/ 302 h 463"/>
                  <a:gd name="T20" fmla="*/ 0 w 497"/>
                  <a:gd name="T21" fmla="*/ 298 h 463"/>
                  <a:gd name="T22" fmla="*/ 0 w 497"/>
                  <a:gd name="T23" fmla="*/ 224 h 463"/>
                  <a:gd name="T24" fmla="*/ 3 w 497"/>
                  <a:gd name="T25" fmla="*/ 220 h 463"/>
                  <a:gd name="T26" fmla="*/ 63 w 497"/>
                  <a:gd name="T27" fmla="*/ 154 h 463"/>
                  <a:gd name="T28" fmla="*/ 3 w 497"/>
                  <a:gd name="T29" fmla="*/ 87 h 463"/>
                  <a:gd name="T30" fmla="*/ 0 w 497"/>
                  <a:gd name="T31" fmla="*/ 83 h 463"/>
                  <a:gd name="T32" fmla="*/ 0 w 497"/>
                  <a:gd name="T33" fmla="*/ 4 h 463"/>
                  <a:gd name="T34" fmla="*/ 4 w 497"/>
                  <a:gd name="T35" fmla="*/ 0 h 463"/>
                  <a:gd name="T36" fmla="*/ 4 w 497"/>
                  <a:gd name="T37" fmla="*/ 0 h 463"/>
                  <a:gd name="T38" fmla="*/ 5 w 497"/>
                  <a:gd name="T39" fmla="*/ 0 h 463"/>
                  <a:gd name="T40" fmla="*/ 496 w 497"/>
                  <a:gd name="T41" fmla="*/ 350 h 463"/>
                  <a:gd name="T42" fmla="*/ 496 w 497"/>
                  <a:gd name="T43" fmla="*/ 354 h 463"/>
                  <a:gd name="T44" fmla="*/ 494 w 497"/>
                  <a:gd name="T45" fmla="*/ 356 h 463"/>
                  <a:gd name="T46" fmla="*/ 412 w 497"/>
                  <a:gd name="T47" fmla="*/ 381 h 463"/>
                  <a:gd name="T48" fmla="*/ 410 w 497"/>
                  <a:gd name="T49" fmla="*/ 383 h 463"/>
                  <a:gd name="T50" fmla="*/ 409 w 497"/>
                  <a:gd name="T51" fmla="*/ 386 h 463"/>
                  <a:gd name="T52" fmla="*/ 412 w 497"/>
                  <a:gd name="T53" fmla="*/ 404 h 463"/>
                  <a:gd name="T54" fmla="*/ 353 w 497"/>
                  <a:gd name="T55" fmla="*/ 46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7" h="463">
                    <a:moveTo>
                      <a:pt x="353" y="463"/>
                    </a:moveTo>
                    <a:cubicBezTo>
                      <a:pt x="327" y="463"/>
                      <a:pt x="304" y="446"/>
                      <a:pt x="296" y="420"/>
                    </a:cubicBezTo>
                    <a:cubicBezTo>
                      <a:pt x="296" y="419"/>
                      <a:pt x="295" y="418"/>
                      <a:pt x="295" y="418"/>
                    </a:cubicBezTo>
                    <a:cubicBezTo>
                      <a:pt x="294" y="417"/>
                      <a:pt x="293" y="417"/>
                      <a:pt x="293" y="417"/>
                    </a:cubicBezTo>
                    <a:cubicBezTo>
                      <a:pt x="292" y="417"/>
                      <a:pt x="292" y="417"/>
                      <a:pt x="291" y="417"/>
                    </a:cubicBezTo>
                    <a:cubicBezTo>
                      <a:pt x="211" y="442"/>
                      <a:pt x="211" y="442"/>
                      <a:pt x="211" y="442"/>
                    </a:cubicBezTo>
                    <a:cubicBezTo>
                      <a:pt x="211" y="442"/>
                      <a:pt x="211" y="442"/>
                      <a:pt x="210" y="442"/>
                    </a:cubicBezTo>
                    <a:cubicBezTo>
                      <a:pt x="209" y="442"/>
                      <a:pt x="207" y="441"/>
                      <a:pt x="207" y="440"/>
                    </a:cubicBezTo>
                    <a:cubicBezTo>
                      <a:pt x="171" y="360"/>
                      <a:pt x="92" y="306"/>
                      <a:pt x="5" y="302"/>
                    </a:cubicBezTo>
                    <a:cubicBezTo>
                      <a:pt x="4" y="302"/>
                      <a:pt x="4" y="302"/>
                      <a:pt x="4" y="302"/>
                    </a:cubicBezTo>
                    <a:cubicBezTo>
                      <a:pt x="1" y="302"/>
                      <a:pt x="0" y="300"/>
                      <a:pt x="0" y="298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0" y="222"/>
                      <a:pt x="1" y="221"/>
                      <a:pt x="3" y="220"/>
                    </a:cubicBezTo>
                    <a:cubicBezTo>
                      <a:pt x="37" y="217"/>
                      <a:pt x="63" y="188"/>
                      <a:pt x="63" y="154"/>
                    </a:cubicBezTo>
                    <a:cubicBezTo>
                      <a:pt x="63" y="119"/>
                      <a:pt x="37" y="91"/>
                      <a:pt x="3" y="87"/>
                    </a:cubicBezTo>
                    <a:cubicBezTo>
                      <a:pt x="1" y="87"/>
                      <a:pt x="0" y="85"/>
                      <a:pt x="0" y="8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24" y="4"/>
                      <a:pt x="421" y="145"/>
                      <a:pt x="496" y="350"/>
                    </a:cubicBezTo>
                    <a:cubicBezTo>
                      <a:pt x="497" y="351"/>
                      <a:pt x="496" y="353"/>
                      <a:pt x="496" y="354"/>
                    </a:cubicBezTo>
                    <a:cubicBezTo>
                      <a:pt x="495" y="355"/>
                      <a:pt x="495" y="355"/>
                      <a:pt x="494" y="356"/>
                    </a:cubicBezTo>
                    <a:cubicBezTo>
                      <a:pt x="412" y="381"/>
                      <a:pt x="412" y="381"/>
                      <a:pt x="412" y="381"/>
                    </a:cubicBezTo>
                    <a:cubicBezTo>
                      <a:pt x="411" y="381"/>
                      <a:pt x="410" y="382"/>
                      <a:pt x="410" y="383"/>
                    </a:cubicBezTo>
                    <a:cubicBezTo>
                      <a:pt x="409" y="383"/>
                      <a:pt x="409" y="385"/>
                      <a:pt x="409" y="386"/>
                    </a:cubicBezTo>
                    <a:cubicBezTo>
                      <a:pt x="411" y="392"/>
                      <a:pt x="412" y="398"/>
                      <a:pt x="412" y="404"/>
                    </a:cubicBezTo>
                    <a:cubicBezTo>
                      <a:pt x="412" y="437"/>
                      <a:pt x="386" y="463"/>
                      <a:pt x="353" y="4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 dirty="0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2623" y="1712"/>
                <a:ext cx="1150" cy="1745"/>
              </a:xfrm>
              <a:custGeom>
                <a:avLst/>
                <a:gdLst>
                  <a:gd name="T0" fmla="*/ 177 w 391"/>
                  <a:gd name="T1" fmla="*/ 594 h 594"/>
                  <a:gd name="T2" fmla="*/ 177 w 391"/>
                  <a:gd name="T3" fmla="*/ 594 h 594"/>
                  <a:gd name="T4" fmla="*/ 174 w 391"/>
                  <a:gd name="T5" fmla="*/ 593 h 594"/>
                  <a:gd name="T6" fmla="*/ 122 w 391"/>
                  <a:gd name="T7" fmla="*/ 521 h 594"/>
                  <a:gd name="T8" fmla="*/ 119 w 391"/>
                  <a:gd name="T9" fmla="*/ 519 h 594"/>
                  <a:gd name="T10" fmla="*/ 119 w 391"/>
                  <a:gd name="T11" fmla="*/ 519 h 594"/>
                  <a:gd name="T12" fmla="*/ 116 w 391"/>
                  <a:gd name="T13" fmla="*/ 520 h 594"/>
                  <a:gd name="T14" fmla="*/ 82 w 391"/>
                  <a:gd name="T15" fmla="*/ 531 h 594"/>
                  <a:gd name="T16" fmla="*/ 23 w 391"/>
                  <a:gd name="T17" fmla="*/ 472 h 594"/>
                  <a:gd name="T18" fmla="*/ 47 w 391"/>
                  <a:gd name="T19" fmla="*/ 424 h 594"/>
                  <a:gd name="T20" fmla="*/ 49 w 391"/>
                  <a:gd name="T21" fmla="*/ 422 h 594"/>
                  <a:gd name="T22" fmla="*/ 48 w 391"/>
                  <a:gd name="T23" fmla="*/ 419 h 594"/>
                  <a:gd name="T24" fmla="*/ 1 w 391"/>
                  <a:gd name="T25" fmla="*/ 354 h 594"/>
                  <a:gd name="T26" fmla="*/ 2 w 391"/>
                  <a:gd name="T27" fmla="*/ 349 h 594"/>
                  <a:gd name="T28" fmla="*/ 12 w 391"/>
                  <a:gd name="T29" fmla="*/ 340 h 594"/>
                  <a:gd name="T30" fmla="*/ 12 w 391"/>
                  <a:gd name="T31" fmla="*/ 340 h 594"/>
                  <a:gd name="T32" fmla="*/ 15 w 391"/>
                  <a:gd name="T33" fmla="*/ 338 h 594"/>
                  <a:gd name="T34" fmla="*/ 21 w 391"/>
                  <a:gd name="T35" fmla="*/ 332 h 594"/>
                  <a:gd name="T36" fmla="*/ 22 w 391"/>
                  <a:gd name="T37" fmla="*/ 331 h 594"/>
                  <a:gd name="T38" fmla="*/ 24 w 391"/>
                  <a:gd name="T39" fmla="*/ 329 h 594"/>
                  <a:gd name="T40" fmla="*/ 29 w 391"/>
                  <a:gd name="T41" fmla="*/ 323 h 594"/>
                  <a:gd name="T42" fmla="*/ 30 w 391"/>
                  <a:gd name="T43" fmla="*/ 322 h 594"/>
                  <a:gd name="T44" fmla="*/ 30 w 391"/>
                  <a:gd name="T45" fmla="*/ 322 h 594"/>
                  <a:gd name="T46" fmla="*/ 31 w 391"/>
                  <a:gd name="T47" fmla="*/ 321 h 594"/>
                  <a:gd name="T48" fmla="*/ 32 w 391"/>
                  <a:gd name="T49" fmla="*/ 321 h 594"/>
                  <a:gd name="T50" fmla="*/ 89 w 391"/>
                  <a:gd name="T51" fmla="*/ 169 h 594"/>
                  <a:gd name="T52" fmla="*/ 88 w 391"/>
                  <a:gd name="T53" fmla="*/ 147 h 594"/>
                  <a:gd name="T54" fmla="*/ 85 w 391"/>
                  <a:gd name="T55" fmla="*/ 125 h 594"/>
                  <a:gd name="T56" fmla="*/ 79 w 391"/>
                  <a:gd name="T57" fmla="*/ 104 h 594"/>
                  <a:gd name="T58" fmla="*/ 75 w 391"/>
                  <a:gd name="T59" fmla="*/ 91 h 594"/>
                  <a:gd name="T60" fmla="*/ 76 w 391"/>
                  <a:gd name="T61" fmla="*/ 88 h 594"/>
                  <a:gd name="T62" fmla="*/ 78 w 391"/>
                  <a:gd name="T63" fmla="*/ 86 h 594"/>
                  <a:gd name="T64" fmla="*/ 149 w 391"/>
                  <a:gd name="T65" fmla="*/ 64 h 594"/>
                  <a:gd name="T66" fmla="*/ 151 w 391"/>
                  <a:gd name="T67" fmla="*/ 64 h 594"/>
                  <a:gd name="T68" fmla="*/ 154 w 391"/>
                  <a:gd name="T69" fmla="*/ 67 h 594"/>
                  <a:gd name="T70" fmla="*/ 216 w 391"/>
                  <a:gd name="T71" fmla="*/ 108 h 594"/>
                  <a:gd name="T72" fmla="*/ 283 w 391"/>
                  <a:gd name="T73" fmla="*/ 41 h 594"/>
                  <a:gd name="T74" fmla="*/ 282 w 391"/>
                  <a:gd name="T75" fmla="*/ 28 h 594"/>
                  <a:gd name="T76" fmla="*/ 285 w 391"/>
                  <a:gd name="T77" fmla="*/ 23 h 594"/>
                  <a:gd name="T78" fmla="*/ 359 w 391"/>
                  <a:gd name="T79" fmla="*/ 0 h 594"/>
                  <a:gd name="T80" fmla="*/ 361 w 391"/>
                  <a:gd name="T81" fmla="*/ 0 h 594"/>
                  <a:gd name="T82" fmla="*/ 364 w 391"/>
                  <a:gd name="T83" fmla="*/ 3 h 594"/>
                  <a:gd name="T84" fmla="*/ 366 w 391"/>
                  <a:gd name="T85" fmla="*/ 7 h 594"/>
                  <a:gd name="T86" fmla="*/ 391 w 391"/>
                  <a:gd name="T87" fmla="*/ 169 h 594"/>
                  <a:gd name="T88" fmla="*/ 190 w 391"/>
                  <a:gd name="T89" fmla="*/ 585 h 594"/>
                  <a:gd name="T90" fmla="*/ 186 w 391"/>
                  <a:gd name="T91" fmla="*/ 588 h 594"/>
                  <a:gd name="T92" fmla="*/ 180 w 391"/>
                  <a:gd name="T93" fmla="*/ 594 h 594"/>
                  <a:gd name="T94" fmla="*/ 177 w 391"/>
                  <a:gd name="T95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91" h="594">
                    <a:moveTo>
                      <a:pt x="177" y="594"/>
                    </a:moveTo>
                    <a:cubicBezTo>
                      <a:pt x="177" y="594"/>
                      <a:pt x="177" y="594"/>
                      <a:pt x="177" y="594"/>
                    </a:cubicBezTo>
                    <a:cubicBezTo>
                      <a:pt x="175" y="594"/>
                      <a:pt x="175" y="594"/>
                      <a:pt x="174" y="593"/>
                    </a:cubicBezTo>
                    <a:cubicBezTo>
                      <a:pt x="122" y="521"/>
                      <a:pt x="122" y="521"/>
                      <a:pt x="122" y="521"/>
                    </a:cubicBezTo>
                    <a:cubicBezTo>
                      <a:pt x="121" y="520"/>
                      <a:pt x="120" y="519"/>
                      <a:pt x="119" y="519"/>
                    </a:cubicBezTo>
                    <a:cubicBezTo>
                      <a:pt x="119" y="519"/>
                      <a:pt x="119" y="519"/>
                      <a:pt x="119" y="519"/>
                    </a:cubicBezTo>
                    <a:cubicBezTo>
                      <a:pt x="118" y="519"/>
                      <a:pt x="117" y="520"/>
                      <a:pt x="116" y="520"/>
                    </a:cubicBezTo>
                    <a:cubicBezTo>
                      <a:pt x="106" y="527"/>
                      <a:pt x="94" y="531"/>
                      <a:pt x="82" y="531"/>
                    </a:cubicBezTo>
                    <a:cubicBezTo>
                      <a:pt x="49" y="531"/>
                      <a:pt x="23" y="505"/>
                      <a:pt x="23" y="472"/>
                    </a:cubicBezTo>
                    <a:cubicBezTo>
                      <a:pt x="23" y="453"/>
                      <a:pt x="32" y="435"/>
                      <a:pt x="47" y="424"/>
                    </a:cubicBezTo>
                    <a:cubicBezTo>
                      <a:pt x="48" y="424"/>
                      <a:pt x="49" y="423"/>
                      <a:pt x="49" y="422"/>
                    </a:cubicBezTo>
                    <a:cubicBezTo>
                      <a:pt x="49" y="421"/>
                      <a:pt x="49" y="420"/>
                      <a:pt x="48" y="419"/>
                    </a:cubicBezTo>
                    <a:cubicBezTo>
                      <a:pt x="1" y="354"/>
                      <a:pt x="1" y="354"/>
                      <a:pt x="1" y="354"/>
                    </a:cubicBezTo>
                    <a:cubicBezTo>
                      <a:pt x="0" y="353"/>
                      <a:pt x="0" y="350"/>
                      <a:pt x="2" y="349"/>
                    </a:cubicBezTo>
                    <a:cubicBezTo>
                      <a:pt x="5" y="346"/>
                      <a:pt x="9" y="343"/>
                      <a:pt x="12" y="340"/>
                    </a:cubicBezTo>
                    <a:cubicBezTo>
                      <a:pt x="12" y="340"/>
                      <a:pt x="12" y="340"/>
                      <a:pt x="12" y="340"/>
                    </a:cubicBezTo>
                    <a:cubicBezTo>
                      <a:pt x="12" y="340"/>
                      <a:pt x="14" y="338"/>
                      <a:pt x="15" y="338"/>
                    </a:cubicBezTo>
                    <a:cubicBezTo>
                      <a:pt x="17" y="336"/>
                      <a:pt x="19" y="334"/>
                      <a:pt x="21" y="332"/>
                    </a:cubicBezTo>
                    <a:cubicBezTo>
                      <a:pt x="22" y="331"/>
                      <a:pt x="22" y="331"/>
                      <a:pt x="22" y="331"/>
                    </a:cubicBezTo>
                    <a:cubicBezTo>
                      <a:pt x="23" y="331"/>
                      <a:pt x="23" y="330"/>
                      <a:pt x="24" y="329"/>
                    </a:cubicBezTo>
                    <a:cubicBezTo>
                      <a:pt x="26" y="327"/>
                      <a:pt x="27" y="325"/>
                      <a:pt x="29" y="323"/>
                    </a:cubicBezTo>
                    <a:cubicBezTo>
                      <a:pt x="30" y="322"/>
                      <a:pt x="30" y="322"/>
                      <a:pt x="30" y="322"/>
                    </a:cubicBezTo>
                    <a:cubicBezTo>
                      <a:pt x="30" y="322"/>
                      <a:pt x="30" y="322"/>
                      <a:pt x="30" y="322"/>
                    </a:cubicBezTo>
                    <a:cubicBezTo>
                      <a:pt x="31" y="322"/>
                      <a:pt x="31" y="322"/>
                      <a:pt x="31" y="321"/>
                    </a:cubicBezTo>
                    <a:cubicBezTo>
                      <a:pt x="31" y="321"/>
                      <a:pt x="32" y="321"/>
                      <a:pt x="32" y="321"/>
                    </a:cubicBezTo>
                    <a:cubicBezTo>
                      <a:pt x="69" y="279"/>
                      <a:pt x="89" y="225"/>
                      <a:pt x="89" y="169"/>
                    </a:cubicBezTo>
                    <a:cubicBezTo>
                      <a:pt x="89" y="161"/>
                      <a:pt x="89" y="154"/>
                      <a:pt x="88" y="147"/>
                    </a:cubicBezTo>
                    <a:cubicBezTo>
                      <a:pt x="87" y="139"/>
                      <a:pt x="86" y="132"/>
                      <a:pt x="85" y="125"/>
                    </a:cubicBezTo>
                    <a:cubicBezTo>
                      <a:pt x="83" y="118"/>
                      <a:pt x="82" y="111"/>
                      <a:pt x="79" y="104"/>
                    </a:cubicBezTo>
                    <a:cubicBezTo>
                      <a:pt x="78" y="100"/>
                      <a:pt x="77" y="95"/>
                      <a:pt x="75" y="91"/>
                    </a:cubicBezTo>
                    <a:cubicBezTo>
                      <a:pt x="75" y="90"/>
                      <a:pt x="75" y="89"/>
                      <a:pt x="76" y="88"/>
                    </a:cubicBezTo>
                    <a:cubicBezTo>
                      <a:pt x="76" y="87"/>
                      <a:pt x="77" y="86"/>
                      <a:pt x="78" y="86"/>
                    </a:cubicBezTo>
                    <a:cubicBezTo>
                      <a:pt x="149" y="64"/>
                      <a:pt x="149" y="64"/>
                      <a:pt x="149" y="64"/>
                    </a:cubicBezTo>
                    <a:cubicBezTo>
                      <a:pt x="150" y="64"/>
                      <a:pt x="150" y="64"/>
                      <a:pt x="151" y="64"/>
                    </a:cubicBezTo>
                    <a:cubicBezTo>
                      <a:pt x="152" y="64"/>
                      <a:pt x="154" y="65"/>
                      <a:pt x="154" y="67"/>
                    </a:cubicBezTo>
                    <a:cubicBezTo>
                      <a:pt x="164" y="92"/>
                      <a:pt x="189" y="108"/>
                      <a:pt x="216" y="108"/>
                    </a:cubicBezTo>
                    <a:cubicBezTo>
                      <a:pt x="253" y="108"/>
                      <a:pt x="283" y="78"/>
                      <a:pt x="283" y="41"/>
                    </a:cubicBezTo>
                    <a:cubicBezTo>
                      <a:pt x="283" y="37"/>
                      <a:pt x="283" y="32"/>
                      <a:pt x="282" y="28"/>
                    </a:cubicBezTo>
                    <a:cubicBezTo>
                      <a:pt x="282" y="26"/>
                      <a:pt x="283" y="24"/>
                      <a:pt x="285" y="23"/>
                    </a:cubicBezTo>
                    <a:cubicBezTo>
                      <a:pt x="359" y="0"/>
                      <a:pt x="359" y="0"/>
                      <a:pt x="359" y="0"/>
                    </a:cubicBezTo>
                    <a:cubicBezTo>
                      <a:pt x="360" y="0"/>
                      <a:pt x="360" y="0"/>
                      <a:pt x="361" y="0"/>
                    </a:cubicBezTo>
                    <a:cubicBezTo>
                      <a:pt x="362" y="0"/>
                      <a:pt x="364" y="1"/>
                      <a:pt x="364" y="3"/>
                    </a:cubicBezTo>
                    <a:cubicBezTo>
                      <a:pt x="364" y="3"/>
                      <a:pt x="366" y="7"/>
                      <a:pt x="366" y="7"/>
                    </a:cubicBezTo>
                    <a:cubicBezTo>
                      <a:pt x="382" y="59"/>
                      <a:pt x="391" y="114"/>
                      <a:pt x="391" y="169"/>
                    </a:cubicBezTo>
                    <a:cubicBezTo>
                      <a:pt x="391" y="332"/>
                      <a:pt x="318" y="484"/>
                      <a:pt x="190" y="585"/>
                    </a:cubicBezTo>
                    <a:cubicBezTo>
                      <a:pt x="186" y="588"/>
                      <a:pt x="186" y="588"/>
                      <a:pt x="186" y="588"/>
                    </a:cubicBezTo>
                    <a:cubicBezTo>
                      <a:pt x="186" y="588"/>
                      <a:pt x="181" y="592"/>
                      <a:pt x="180" y="594"/>
                    </a:cubicBezTo>
                    <a:cubicBezTo>
                      <a:pt x="179" y="594"/>
                      <a:pt x="178" y="594"/>
                      <a:pt x="177" y="5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 dirty="0"/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1300" y="2763"/>
                <a:ext cx="1817" cy="1008"/>
              </a:xfrm>
              <a:custGeom>
                <a:avLst/>
                <a:gdLst>
                  <a:gd name="T0" fmla="*/ 309 w 618"/>
                  <a:gd name="T1" fmla="*/ 343 h 343"/>
                  <a:gd name="T2" fmla="*/ 2 w 618"/>
                  <a:gd name="T3" fmla="*/ 245 h 343"/>
                  <a:gd name="T4" fmla="*/ 0 w 618"/>
                  <a:gd name="T5" fmla="*/ 243 h 343"/>
                  <a:gd name="T6" fmla="*/ 1 w 618"/>
                  <a:gd name="T7" fmla="*/ 240 h 343"/>
                  <a:gd name="T8" fmla="*/ 54 w 618"/>
                  <a:gd name="T9" fmla="*/ 167 h 343"/>
                  <a:gd name="T10" fmla="*/ 53 w 618"/>
                  <a:gd name="T11" fmla="*/ 162 h 343"/>
                  <a:gd name="T12" fmla="*/ 29 w 618"/>
                  <a:gd name="T13" fmla="*/ 114 h 343"/>
                  <a:gd name="T14" fmla="*/ 88 w 618"/>
                  <a:gd name="T15" fmla="*/ 55 h 343"/>
                  <a:gd name="T16" fmla="*/ 122 w 618"/>
                  <a:gd name="T17" fmla="*/ 66 h 343"/>
                  <a:gd name="T18" fmla="*/ 124 w 618"/>
                  <a:gd name="T19" fmla="*/ 67 h 343"/>
                  <a:gd name="T20" fmla="*/ 128 w 618"/>
                  <a:gd name="T21" fmla="*/ 65 h 343"/>
                  <a:gd name="T22" fmla="*/ 173 w 618"/>
                  <a:gd name="T23" fmla="*/ 1 h 343"/>
                  <a:gd name="T24" fmla="*/ 177 w 618"/>
                  <a:gd name="T25" fmla="*/ 0 h 343"/>
                  <a:gd name="T26" fmla="*/ 179 w 618"/>
                  <a:gd name="T27" fmla="*/ 1 h 343"/>
                  <a:gd name="T28" fmla="*/ 225 w 618"/>
                  <a:gd name="T29" fmla="*/ 25 h 343"/>
                  <a:gd name="T30" fmla="*/ 234 w 618"/>
                  <a:gd name="T31" fmla="*/ 28 h 343"/>
                  <a:gd name="T32" fmla="*/ 252 w 618"/>
                  <a:gd name="T33" fmla="*/ 34 h 343"/>
                  <a:gd name="T34" fmla="*/ 270 w 618"/>
                  <a:gd name="T35" fmla="*/ 38 h 343"/>
                  <a:gd name="T36" fmla="*/ 299 w 618"/>
                  <a:gd name="T37" fmla="*/ 41 h 343"/>
                  <a:gd name="T38" fmla="*/ 309 w 618"/>
                  <a:gd name="T39" fmla="*/ 41 h 343"/>
                  <a:gd name="T40" fmla="*/ 319 w 618"/>
                  <a:gd name="T41" fmla="*/ 41 h 343"/>
                  <a:gd name="T42" fmla="*/ 323 w 618"/>
                  <a:gd name="T43" fmla="*/ 40 h 343"/>
                  <a:gd name="T44" fmla="*/ 330 w 618"/>
                  <a:gd name="T45" fmla="*/ 40 h 343"/>
                  <a:gd name="T46" fmla="*/ 332 w 618"/>
                  <a:gd name="T47" fmla="*/ 40 h 343"/>
                  <a:gd name="T48" fmla="*/ 334 w 618"/>
                  <a:gd name="T49" fmla="*/ 40 h 343"/>
                  <a:gd name="T50" fmla="*/ 340 w 618"/>
                  <a:gd name="T51" fmla="*/ 39 h 343"/>
                  <a:gd name="T52" fmla="*/ 344 w 618"/>
                  <a:gd name="T53" fmla="*/ 38 h 343"/>
                  <a:gd name="T54" fmla="*/ 350 w 618"/>
                  <a:gd name="T55" fmla="*/ 37 h 343"/>
                  <a:gd name="T56" fmla="*/ 354 w 618"/>
                  <a:gd name="T57" fmla="*/ 37 h 343"/>
                  <a:gd name="T58" fmla="*/ 360 w 618"/>
                  <a:gd name="T59" fmla="*/ 35 h 343"/>
                  <a:gd name="T60" fmla="*/ 364 w 618"/>
                  <a:gd name="T61" fmla="*/ 34 h 343"/>
                  <a:gd name="T62" fmla="*/ 369 w 618"/>
                  <a:gd name="T63" fmla="*/ 33 h 343"/>
                  <a:gd name="T64" fmla="*/ 373 w 618"/>
                  <a:gd name="T65" fmla="*/ 32 h 343"/>
                  <a:gd name="T66" fmla="*/ 382 w 618"/>
                  <a:gd name="T67" fmla="*/ 29 h 343"/>
                  <a:gd name="T68" fmla="*/ 387 w 618"/>
                  <a:gd name="T69" fmla="*/ 27 h 343"/>
                  <a:gd name="T70" fmla="*/ 391 w 618"/>
                  <a:gd name="T71" fmla="*/ 26 h 343"/>
                  <a:gd name="T72" fmla="*/ 395 w 618"/>
                  <a:gd name="T73" fmla="*/ 24 h 343"/>
                  <a:gd name="T74" fmla="*/ 396 w 618"/>
                  <a:gd name="T75" fmla="*/ 24 h 343"/>
                  <a:gd name="T76" fmla="*/ 400 w 618"/>
                  <a:gd name="T77" fmla="*/ 22 h 343"/>
                  <a:gd name="T78" fmla="*/ 405 w 618"/>
                  <a:gd name="T79" fmla="*/ 20 h 343"/>
                  <a:gd name="T80" fmla="*/ 409 w 618"/>
                  <a:gd name="T81" fmla="*/ 18 h 343"/>
                  <a:gd name="T82" fmla="*/ 414 w 618"/>
                  <a:gd name="T83" fmla="*/ 16 h 343"/>
                  <a:gd name="T84" fmla="*/ 418 w 618"/>
                  <a:gd name="T85" fmla="*/ 14 h 343"/>
                  <a:gd name="T86" fmla="*/ 422 w 618"/>
                  <a:gd name="T87" fmla="*/ 11 h 343"/>
                  <a:gd name="T88" fmla="*/ 427 w 618"/>
                  <a:gd name="T89" fmla="*/ 8 h 343"/>
                  <a:gd name="T90" fmla="*/ 431 w 618"/>
                  <a:gd name="T91" fmla="*/ 6 h 343"/>
                  <a:gd name="T92" fmla="*/ 433 w 618"/>
                  <a:gd name="T93" fmla="*/ 4 h 343"/>
                  <a:gd name="T94" fmla="*/ 439 w 618"/>
                  <a:gd name="T95" fmla="*/ 0 h 343"/>
                  <a:gd name="T96" fmla="*/ 442 w 618"/>
                  <a:gd name="T97" fmla="*/ 0 h 343"/>
                  <a:gd name="T98" fmla="*/ 445 w 618"/>
                  <a:gd name="T99" fmla="*/ 1 h 343"/>
                  <a:gd name="T100" fmla="*/ 487 w 618"/>
                  <a:gd name="T101" fmla="*/ 59 h 343"/>
                  <a:gd name="T102" fmla="*/ 487 w 618"/>
                  <a:gd name="T103" fmla="*/ 65 h 343"/>
                  <a:gd name="T104" fmla="*/ 465 w 618"/>
                  <a:gd name="T105" fmla="*/ 114 h 343"/>
                  <a:gd name="T106" fmla="*/ 532 w 618"/>
                  <a:gd name="T107" fmla="*/ 181 h 343"/>
                  <a:gd name="T108" fmla="*/ 565 w 618"/>
                  <a:gd name="T109" fmla="*/ 173 h 343"/>
                  <a:gd name="T110" fmla="*/ 567 w 618"/>
                  <a:gd name="T111" fmla="*/ 172 h 343"/>
                  <a:gd name="T112" fmla="*/ 570 w 618"/>
                  <a:gd name="T113" fmla="*/ 174 h 343"/>
                  <a:gd name="T114" fmla="*/ 617 w 618"/>
                  <a:gd name="T115" fmla="*/ 239 h 343"/>
                  <a:gd name="T116" fmla="*/ 618 w 618"/>
                  <a:gd name="T117" fmla="*/ 242 h 343"/>
                  <a:gd name="T118" fmla="*/ 617 w 618"/>
                  <a:gd name="T119" fmla="*/ 245 h 343"/>
                  <a:gd name="T120" fmla="*/ 309 w 618"/>
                  <a:gd name="T121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18" h="343">
                    <a:moveTo>
                      <a:pt x="309" y="343"/>
                    </a:moveTo>
                    <a:cubicBezTo>
                      <a:pt x="198" y="343"/>
                      <a:pt x="92" y="309"/>
                      <a:pt x="2" y="245"/>
                    </a:cubicBezTo>
                    <a:cubicBezTo>
                      <a:pt x="1" y="245"/>
                      <a:pt x="1" y="244"/>
                      <a:pt x="0" y="243"/>
                    </a:cubicBezTo>
                    <a:cubicBezTo>
                      <a:pt x="0" y="242"/>
                      <a:pt x="0" y="241"/>
                      <a:pt x="1" y="240"/>
                    </a:cubicBezTo>
                    <a:cubicBezTo>
                      <a:pt x="54" y="167"/>
                      <a:pt x="54" y="167"/>
                      <a:pt x="54" y="167"/>
                    </a:cubicBezTo>
                    <a:cubicBezTo>
                      <a:pt x="55" y="165"/>
                      <a:pt x="55" y="163"/>
                      <a:pt x="53" y="162"/>
                    </a:cubicBezTo>
                    <a:cubicBezTo>
                      <a:pt x="38" y="150"/>
                      <a:pt x="29" y="133"/>
                      <a:pt x="29" y="114"/>
                    </a:cubicBezTo>
                    <a:cubicBezTo>
                      <a:pt x="29" y="82"/>
                      <a:pt x="56" y="55"/>
                      <a:pt x="88" y="55"/>
                    </a:cubicBezTo>
                    <a:cubicBezTo>
                      <a:pt x="100" y="55"/>
                      <a:pt x="112" y="59"/>
                      <a:pt x="122" y="66"/>
                    </a:cubicBezTo>
                    <a:cubicBezTo>
                      <a:pt x="123" y="66"/>
                      <a:pt x="123" y="67"/>
                      <a:pt x="124" y="67"/>
                    </a:cubicBezTo>
                    <a:cubicBezTo>
                      <a:pt x="126" y="67"/>
                      <a:pt x="127" y="66"/>
                      <a:pt x="128" y="65"/>
                    </a:cubicBezTo>
                    <a:cubicBezTo>
                      <a:pt x="173" y="1"/>
                      <a:pt x="173" y="1"/>
                      <a:pt x="173" y="1"/>
                    </a:cubicBezTo>
                    <a:cubicBezTo>
                      <a:pt x="174" y="0"/>
                      <a:pt x="175" y="0"/>
                      <a:pt x="177" y="0"/>
                    </a:cubicBezTo>
                    <a:cubicBezTo>
                      <a:pt x="177" y="0"/>
                      <a:pt x="178" y="0"/>
                      <a:pt x="179" y="1"/>
                    </a:cubicBezTo>
                    <a:cubicBezTo>
                      <a:pt x="193" y="10"/>
                      <a:pt x="209" y="19"/>
                      <a:pt x="225" y="25"/>
                    </a:cubicBezTo>
                    <a:cubicBezTo>
                      <a:pt x="228" y="26"/>
                      <a:pt x="231" y="27"/>
                      <a:pt x="234" y="28"/>
                    </a:cubicBezTo>
                    <a:cubicBezTo>
                      <a:pt x="240" y="30"/>
                      <a:pt x="246" y="32"/>
                      <a:pt x="252" y="34"/>
                    </a:cubicBezTo>
                    <a:cubicBezTo>
                      <a:pt x="258" y="35"/>
                      <a:pt x="264" y="37"/>
                      <a:pt x="270" y="38"/>
                    </a:cubicBezTo>
                    <a:cubicBezTo>
                      <a:pt x="280" y="39"/>
                      <a:pt x="290" y="40"/>
                      <a:pt x="299" y="41"/>
                    </a:cubicBezTo>
                    <a:cubicBezTo>
                      <a:pt x="302" y="41"/>
                      <a:pt x="306" y="41"/>
                      <a:pt x="309" y="41"/>
                    </a:cubicBezTo>
                    <a:cubicBezTo>
                      <a:pt x="312" y="41"/>
                      <a:pt x="316" y="41"/>
                      <a:pt x="319" y="41"/>
                    </a:cubicBezTo>
                    <a:cubicBezTo>
                      <a:pt x="320" y="41"/>
                      <a:pt x="323" y="40"/>
                      <a:pt x="323" y="40"/>
                    </a:cubicBezTo>
                    <a:cubicBezTo>
                      <a:pt x="325" y="40"/>
                      <a:pt x="327" y="40"/>
                      <a:pt x="330" y="40"/>
                    </a:cubicBezTo>
                    <a:cubicBezTo>
                      <a:pt x="330" y="40"/>
                      <a:pt x="331" y="40"/>
                      <a:pt x="332" y="40"/>
                    </a:cubicBezTo>
                    <a:cubicBezTo>
                      <a:pt x="334" y="40"/>
                      <a:pt x="334" y="40"/>
                      <a:pt x="334" y="40"/>
                    </a:cubicBezTo>
                    <a:cubicBezTo>
                      <a:pt x="336" y="39"/>
                      <a:pt x="338" y="39"/>
                      <a:pt x="340" y="39"/>
                    </a:cubicBezTo>
                    <a:cubicBezTo>
                      <a:pt x="341" y="39"/>
                      <a:pt x="342" y="38"/>
                      <a:pt x="344" y="38"/>
                    </a:cubicBezTo>
                    <a:cubicBezTo>
                      <a:pt x="346" y="38"/>
                      <a:pt x="348" y="38"/>
                      <a:pt x="350" y="37"/>
                    </a:cubicBezTo>
                    <a:cubicBezTo>
                      <a:pt x="351" y="37"/>
                      <a:pt x="352" y="37"/>
                      <a:pt x="354" y="37"/>
                    </a:cubicBezTo>
                    <a:cubicBezTo>
                      <a:pt x="356" y="36"/>
                      <a:pt x="358" y="36"/>
                      <a:pt x="360" y="35"/>
                    </a:cubicBezTo>
                    <a:cubicBezTo>
                      <a:pt x="360" y="35"/>
                      <a:pt x="363" y="35"/>
                      <a:pt x="364" y="34"/>
                    </a:cubicBezTo>
                    <a:cubicBezTo>
                      <a:pt x="366" y="34"/>
                      <a:pt x="367" y="33"/>
                      <a:pt x="369" y="33"/>
                    </a:cubicBezTo>
                    <a:cubicBezTo>
                      <a:pt x="369" y="33"/>
                      <a:pt x="373" y="32"/>
                      <a:pt x="373" y="32"/>
                    </a:cubicBezTo>
                    <a:cubicBezTo>
                      <a:pt x="376" y="31"/>
                      <a:pt x="379" y="30"/>
                      <a:pt x="382" y="29"/>
                    </a:cubicBezTo>
                    <a:cubicBezTo>
                      <a:pt x="383" y="29"/>
                      <a:pt x="387" y="27"/>
                      <a:pt x="387" y="27"/>
                    </a:cubicBezTo>
                    <a:cubicBezTo>
                      <a:pt x="389" y="27"/>
                      <a:pt x="390" y="26"/>
                      <a:pt x="391" y="26"/>
                    </a:cubicBezTo>
                    <a:cubicBezTo>
                      <a:pt x="393" y="25"/>
                      <a:pt x="394" y="25"/>
                      <a:pt x="395" y="24"/>
                    </a:cubicBezTo>
                    <a:cubicBezTo>
                      <a:pt x="396" y="24"/>
                      <a:pt x="396" y="24"/>
                      <a:pt x="396" y="24"/>
                    </a:cubicBezTo>
                    <a:cubicBezTo>
                      <a:pt x="398" y="23"/>
                      <a:pt x="399" y="23"/>
                      <a:pt x="400" y="22"/>
                    </a:cubicBezTo>
                    <a:cubicBezTo>
                      <a:pt x="402" y="21"/>
                      <a:pt x="404" y="21"/>
                      <a:pt x="405" y="20"/>
                    </a:cubicBezTo>
                    <a:cubicBezTo>
                      <a:pt x="406" y="19"/>
                      <a:pt x="408" y="19"/>
                      <a:pt x="409" y="18"/>
                    </a:cubicBezTo>
                    <a:cubicBezTo>
                      <a:pt x="411" y="17"/>
                      <a:pt x="412" y="16"/>
                      <a:pt x="414" y="16"/>
                    </a:cubicBezTo>
                    <a:cubicBezTo>
                      <a:pt x="415" y="15"/>
                      <a:pt x="416" y="14"/>
                      <a:pt x="418" y="14"/>
                    </a:cubicBezTo>
                    <a:cubicBezTo>
                      <a:pt x="419" y="13"/>
                      <a:pt x="421" y="12"/>
                      <a:pt x="422" y="11"/>
                    </a:cubicBezTo>
                    <a:cubicBezTo>
                      <a:pt x="423" y="10"/>
                      <a:pt x="427" y="8"/>
                      <a:pt x="427" y="8"/>
                    </a:cubicBezTo>
                    <a:cubicBezTo>
                      <a:pt x="428" y="8"/>
                      <a:pt x="429" y="7"/>
                      <a:pt x="431" y="6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6" y="3"/>
                      <a:pt x="438" y="2"/>
                      <a:pt x="439" y="0"/>
                    </a:cubicBezTo>
                    <a:cubicBezTo>
                      <a:pt x="440" y="0"/>
                      <a:pt x="441" y="0"/>
                      <a:pt x="442" y="0"/>
                    </a:cubicBezTo>
                    <a:cubicBezTo>
                      <a:pt x="443" y="0"/>
                      <a:pt x="444" y="0"/>
                      <a:pt x="445" y="1"/>
                    </a:cubicBezTo>
                    <a:cubicBezTo>
                      <a:pt x="487" y="59"/>
                      <a:pt x="487" y="59"/>
                      <a:pt x="487" y="59"/>
                    </a:cubicBezTo>
                    <a:cubicBezTo>
                      <a:pt x="488" y="61"/>
                      <a:pt x="488" y="63"/>
                      <a:pt x="487" y="65"/>
                    </a:cubicBezTo>
                    <a:cubicBezTo>
                      <a:pt x="473" y="77"/>
                      <a:pt x="465" y="95"/>
                      <a:pt x="465" y="114"/>
                    </a:cubicBezTo>
                    <a:cubicBezTo>
                      <a:pt x="465" y="151"/>
                      <a:pt x="495" y="181"/>
                      <a:pt x="532" y="181"/>
                    </a:cubicBezTo>
                    <a:cubicBezTo>
                      <a:pt x="543" y="181"/>
                      <a:pt x="555" y="178"/>
                      <a:pt x="565" y="173"/>
                    </a:cubicBezTo>
                    <a:cubicBezTo>
                      <a:pt x="565" y="172"/>
                      <a:pt x="566" y="172"/>
                      <a:pt x="567" y="172"/>
                    </a:cubicBezTo>
                    <a:cubicBezTo>
                      <a:pt x="568" y="172"/>
                      <a:pt x="569" y="173"/>
                      <a:pt x="570" y="174"/>
                    </a:cubicBezTo>
                    <a:cubicBezTo>
                      <a:pt x="617" y="239"/>
                      <a:pt x="617" y="239"/>
                      <a:pt x="617" y="239"/>
                    </a:cubicBezTo>
                    <a:cubicBezTo>
                      <a:pt x="618" y="240"/>
                      <a:pt x="618" y="241"/>
                      <a:pt x="618" y="242"/>
                    </a:cubicBezTo>
                    <a:cubicBezTo>
                      <a:pt x="618" y="243"/>
                      <a:pt x="617" y="244"/>
                      <a:pt x="617" y="245"/>
                    </a:cubicBezTo>
                    <a:cubicBezTo>
                      <a:pt x="526" y="309"/>
                      <a:pt x="420" y="343"/>
                      <a:pt x="309" y="3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 dirty="0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647" y="1653"/>
                <a:ext cx="1147" cy="1804"/>
              </a:xfrm>
              <a:custGeom>
                <a:avLst/>
                <a:gdLst>
                  <a:gd name="T0" fmla="*/ 214 w 390"/>
                  <a:gd name="T1" fmla="*/ 614 h 614"/>
                  <a:gd name="T2" fmla="*/ 211 w 390"/>
                  <a:gd name="T3" fmla="*/ 614 h 614"/>
                  <a:gd name="T4" fmla="*/ 0 w 390"/>
                  <a:gd name="T5" fmla="*/ 189 h 614"/>
                  <a:gd name="T6" fmla="*/ 25 w 390"/>
                  <a:gd name="T7" fmla="*/ 23 h 614"/>
                  <a:gd name="T8" fmla="*/ 26 w 390"/>
                  <a:gd name="T9" fmla="*/ 22 h 614"/>
                  <a:gd name="T10" fmla="*/ 30 w 390"/>
                  <a:gd name="T11" fmla="*/ 20 h 614"/>
                  <a:gd name="T12" fmla="*/ 31 w 390"/>
                  <a:gd name="T13" fmla="*/ 20 h 614"/>
                  <a:gd name="T14" fmla="*/ 114 w 390"/>
                  <a:gd name="T15" fmla="*/ 45 h 614"/>
                  <a:gd name="T16" fmla="*/ 115 w 390"/>
                  <a:gd name="T17" fmla="*/ 46 h 614"/>
                  <a:gd name="T18" fmla="*/ 117 w 390"/>
                  <a:gd name="T19" fmla="*/ 45 h 614"/>
                  <a:gd name="T20" fmla="*/ 119 w 390"/>
                  <a:gd name="T21" fmla="*/ 43 h 614"/>
                  <a:gd name="T22" fmla="*/ 176 w 390"/>
                  <a:gd name="T23" fmla="*/ 0 h 614"/>
                  <a:gd name="T24" fmla="*/ 235 w 390"/>
                  <a:gd name="T25" fmla="*/ 59 h 614"/>
                  <a:gd name="T26" fmla="*/ 232 w 390"/>
                  <a:gd name="T27" fmla="*/ 77 h 614"/>
                  <a:gd name="T28" fmla="*/ 232 w 390"/>
                  <a:gd name="T29" fmla="*/ 80 h 614"/>
                  <a:gd name="T30" fmla="*/ 234 w 390"/>
                  <a:gd name="T31" fmla="*/ 82 h 614"/>
                  <a:gd name="T32" fmla="*/ 312 w 390"/>
                  <a:gd name="T33" fmla="*/ 106 h 614"/>
                  <a:gd name="T34" fmla="*/ 314 w 390"/>
                  <a:gd name="T35" fmla="*/ 108 h 614"/>
                  <a:gd name="T36" fmla="*/ 315 w 390"/>
                  <a:gd name="T37" fmla="*/ 111 h 614"/>
                  <a:gd name="T38" fmla="*/ 314 w 390"/>
                  <a:gd name="T39" fmla="*/ 114 h 614"/>
                  <a:gd name="T40" fmla="*/ 302 w 390"/>
                  <a:gd name="T41" fmla="*/ 189 h 614"/>
                  <a:gd name="T42" fmla="*/ 388 w 390"/>
                  <a:gd name="T43" fmla="*/ 369 h 614"/>
                  <a:gd name="T44" fmla="*/ 389 w 390"/>
                  <a:gd name="T45" fmla="*/ 375 h 614"/>
                  <a:gd name="T46" fmla="*/ 347 w 390"/>
                  <a:gd name="T47" fmla="*/ 432 h 614"/>
                  <a:gd name="T48" fmla="*/ 344 w 390"/>
                  <a:gd name="T49" fmla="*/ 434 h 614"/>
                  <a:gd name="T50" fmla="*/ 342 w 390"/>
                  <a:gd name="T51" fmla="*/ 433 h 614"/>
                  <a:gd name="T52" fmla="*/ 310 w 390"/>
                  <a:gd name="T53" fmla="*/ 425 h 614"/>
                  <a:gd name="T54" fmla="*/ 243 w 390"/>
                  <a:gd name="T55" fmla="*/ 492 h 614"/>
                  <a:gd name="T56" fmla="*/ 264 w 390"/>
                  <a:gd name="T57" fmla="*/ 541 h 614"/>
                  <a:gd name="T58" fmla="*/ 265 w 390"/>
                  <a:gd name="T59" fmla="*/ 546 h 614"/>
                  <a:gd name="T60" fmla="*/ 217 w 390"/>
                  <a:gd name="T61" fmla="*/ 613 h 614"/>
                  <a:gd name="T62" fmla="*/ 214 w 390"/>
                  <a:gd name="T63" fmla="*/ 614 h 614"/>
                  <a:gd name="T64" fmla="*/ 214 w 390"/>
                  <a:gd name="T65" fmla="*/ 614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0" h="614">
                    <a:moveTo>
                      <a:pt x="214" y="614"/>
                    </a:moveTo>
                    <a:cubicBezTo>
                      <a:pt x="213" y="614"/>
                      <a:pt x="212" y="614"/>
                      <a:pt x="211" y="614"/>
                    </a:cubicBezTo>
                    <a:cubicBezTo>
                      <a:pt x="79" y="513"/>
                      <a:pt x="0" y="355"/>
                      <a:pt x="0" y="189"/>
                    </a:cubicBezTo>
                    <a:cubicBezTo>
                      <a:pt x="0" y="131"/>
                      <a:pt x="8" y="76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1"/>
                      <a:pt x="28" y="20"/>
                      <a:pt x="30" y="20"/>
                    </a:cubicBezTo>
                    <a:cubicBezTo>
                      <a:pt x="30" y="20"/>
                      <a:pt x="30" y="20"/>
                      <a:pt x="31" y="2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4" y="45"/>
                      <a:pt x="115" y="46"/>
                      <a:pt x="115" y="46"/>
                    </a:cubicBezTo>
                    <a:cubicBezTo>
                      <a:pt x="116" y="46"/>
                      <a:pt x="116" y="45"/>
                      <a:pt x="117" y="45"/>
                    </a:cubicBezTo>
                    <a:cubicBezTo>
                      <a:pt x="118" y="45"/>
                      <a:pt x="119" y="44"/>
                      <a:pt x="119" y="43"/>
                    </a:cubicBezTo>
                    <a:cubicBezTo>
                      <a:pt x="126" y="17"/>
                      <a:pt x="149" y="0"/>
                      <a:pt x="176" y="0"/>
                    </a:cubicBezTo>
                    <a:cubicBezTo>
                      <a:pt x="208" y="0"/>
                      <a:pt x="235" y="26"/>
                      <a:pt x="235" y="59"/>
                    </a:cubicBezTo>
                    <a:cubicBezTo>
                      <a:pt x="235" y="65"/>
                      <a:pt x="234" y="71"/>
                      <a:pt x="232" y="77"/>
                    </a:cubicBezTo>
                    <a:cubicBezTo>
                      <a:pt x="231" y="78"/>
                      <a:pt x="232" y="79"/>
                      <a:pt x="232" y="80"/>
                    </a:cubicBezTo>
                    <a:cubicBezTo>
                      <a:pt x="233" y="81"/>
                      <a:pt x="233" y="82"/>
                      <a:pt x="234" y="82"/>
                    </a:cubicBezTo>
                    <a:cubicBezTo>
                      <a:pt x="312" y="106"/>
                      <a:pt x="312" y="106"/>
                      <a:pt x="312" y="106"/>
                    </a:cubicBezTo>
                    <a:cubicBezTo>
                      <a:pt x="313" y="106"/>
                      <a:pt x="314" y="107"/>
                      <a:pt x="314" y="108"/>
                    </a:cubicBezTo>
                    <a:cubicBezTo>
                      <a:pt x="315" y="109"/>
                      <a:pt x="315" y="110"/>
                      <a:pt x="315" y="111"/>
                    </a:cubicBezTo>
                    <a:cubicBezTo>
                      <a:pt x="314" y="114"/>
                      <a:pt x="314" y="114"/>
                      <a:pt x="314" y="114"/>
                    </a:cubicBezTo>
                    <a:cubicBezTo>
                      <a:pt x="306" y="137"/>
                      <a:pt x="302" y="162"/>
                      <a:pt x="302" y="189"/>
                    </a:cubicBezTo>
                    <a:cubicBezTo>
                      <a:pt x="302" y="260"/>
                      <a:pt x="333" y="325"/>
                      <a:pt x="388" y="369"/>
                    </a:cubicBezTo>
                    <a:cubicBezTo>
                      <a:pt x="390" y="371"/>
                      <a:pt x="390" y="373"/>
                      <a:pt x="389" y="375"/>
                    </a:cubicBezTo>
                    <a:cubicBezTo>
                      <a:pt x="347" y="432"/>
                      <a:pt x="347" y="432"/>
                      <a:pt x="347" y="432"/>
                    </a:cubicBezTo>
                    <a:cubicBezTo>
                      <a:pt x="347" y="433"/>
                      <a:pt x="345" y="434"/>
                      <a:pt x="344" y="434"/>
                    </a:cubicBezTo>
                    <a:cubicBezTo>
                      <a:pt x="344" y="434"/>
                      <a:pt x="343" y="434"/>
                      <a:pt x="342" y="433"/>
                    </a:cubicBezTo>
                    <a:cubicBezTo>
                      <a:pt x="333" y="428"/>
                      <a:pt x="321" y="425"/>
                      <a:pt x="310" y="425"/>
                    </a:cubicBezTo>
                    <a:cubicBezTo>
                      <a:pt x="273" y="425"/>
                      <a:pt x="243" y="455"/>
                      <a:pt x="243" y="492"/>
                    </a:cubicBezTo>
                    <a:cubicBezTo>
                      <a:pt x="243" y="511"/>
                      <a:pt x="251" y="528"/>
                      <a:pt x="264" y="541"/>
                    </a:cubicBezTo>
                    <a:cubicBezTo>
                      <a:pt x="266" y="542"/>
                      <a:pt x="266" y="545"/>
                      <a:pt x="265" y="546"/>
                    </a:cubicBezTo>
                    <a:cubicBezTo>
                      <a:pt x="217" y="613"/>
                      <a:pt x="217" y="613"/>
                      <a:pt x="217" y="613"/>
                    </a:cubicBezTo>
                    <a:cubicBezTo>
                      <a:pt x="216" y="614"/>
                      <a:pt x="215" y="614"/>
                      <a:pt x="214" y="614"/>
                    </a:cubicBezTo>
                    <a:cubicBezTo>
                      <a:pt x="214" y="614"/>
                      <a:pt x="214" y="614"/>
                      <a:pt x="214" y="6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 dirty="0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1889420" y="1731499"/>
              <a:ext cx="124487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Capítulo I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979069" y="1856339"/>
              <a:ext cx="125949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Capítulo II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539357" y="3891252"/>
              <a:ext cx="130581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Capítulo III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78736" y="4797534"/>
              <a:ext cx="123545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Capítulo IV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09345" y="3387647"/>
              <a:ext cx="135198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Capítulo V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945935" y="776144"/>
            <a:ext cx="3044178" cy="3591214"/>
            <a:chOff x="1261246" y="1034858"/>
            <a:chExt cx="4058904" cy="4788285"/>
          </a:xfrm>
        </p:grpSpPr>
        <p:grpSp>
          <p:nvGrpSpPr>
            <p:cNvPr id="105" name="Group 104"/>
            <p:cNvGrpSpPr/>
            <p:nvPr/>
          </p:nvGrpSpPr>
          <p:grpSpPr>
            <a:xfrm>
              <a:off x="1261246" y="1034858"/>
              <a:ext cx="4058904" cy="812036"/>
              <a:chOff x="1124813" y="1617837"/>
              <a:chExt cx="4058904" cy="81203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081964" y="1660432"/>
                <a:ext cx="310175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Introducción, problema, justificación, objetivos e interrogantes.</a:t>
                </a:r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>
                <a:off x="1124813" y="1617837"/>
                <a:ext cx="731520" cy="731520"/>
                <a:chOff x="1124813" y="1617837"/>
                <a:chExt cx="731520" cy="731520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1124813" y="1617837"/>
                  <a:ext cx="731520" cy="73152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4" name="Freeform 14"/>
                <p:cNvSpPr>
                  <a:spLocks/>
                </p:cNvSpPr>
                <p:nvPr/>
              </p:nvSpPr>
              <p:spPr bwMode="auto">
                <a:xfrm>
                  <a:off x="1323158" y="1796708"/>
                  <a:ext cx="361083" cy="373777"/>
                </a:xfrm>
                <a:custGeom>
                  <a:avLst/>
                  <a:gdLst>
                    <a:gd name="T0" fmla="*/ 1677 w 3353"/>
                    <a:gd name="T1" fmla="*/ 0 h 3207"/>
                    <a:gd name="T2" fmla="*/ 1733 w 3353"/>
                    <a:gd name="T3" fmla="*/ 9 h 3207"/>
                    <a:gd name="T4" fmla="*/ 1783 w 3353"/>
                    <a:gd name="T5" fmla="*/ 35 h 3207"/>
                    <a:gd name="T6" fmla="*/ 1823 w 3353"/>
                    <a:gd name="T7" fmla="*/ 76 h 3207"/>
                    <a:gd name="T8" fmla="*/ 2258 w 3353"/>
                    <a:gd name="T9" fmla="*/ 952 h 3207"/>
                    <a:gd name="T10" fmla="*/ 3227 w 3353"/>
                    <a:gd name="T11" fmla="*/ 1096 h 3207"/>
                    <a:gd name="T12" fmla="*/ 3278 w 3353"/>
                    <a:gd name="T13" fmla="*/ 1121 h 3207"/>
                    <a:gd name="T14" fmla="*/ 3318 w 3353"/>
                    <a:gd name="T15" fmla="*/ 1161 h 3207"/>
                    <a:gd name="T16" fmla="*/ 3344 w 3353"/>
                    <a:gd name="T17" fmla="*/ 1212 h 3207"/>
                    <a:gd name="T18" fmla="*/ 3353 w 3353"/>
                    <a:gd name="T19" fmla="*/ 1268 h 3207"/>
                    <a:gd name="T20" fmla="*/ 3343 w 3353"/>
                    <a:gd name="T21" fmla="*/ 1324 h 3207"/>
                    <a:gd name="T22" fmla="*/ 3318 w 3353"/>
                    <a:gd name="T23" fmla="*/ 1374 h 3207"/>
                    <a:gd name="T24" fmla="*/ 2618 w 3353"/>
                    <a:gd name="T25" fmla="*/ 2059 h 3207"/>
                    <a:gd name="T26" fmla="*/ 2781 w 3353"/>
                    <a:gd name="T27" fmla="*/ 3025 h 3207"/>
                    <a:gd name="T28" fmla="*/ 2772 w 3353"/>
                    <a:gd name="T29" fmla="*/ 3081 h 3207"/>
                    <a:gd name="T30" fmla="*/ 2748 w 3353"/>
                    <a:gd name="T31" fmla="*/ 3132 h 3207"/>
                    <a:gd name="T32" fmla="*/ 2707 w 3353"/>
                    <a:gd name="T33" fmla="*/ 3173 h 3207"/>
                    <a:gd name="T34" fmla="*/ 2657 w 3353"/>
                    <a:gd name="T35" fmla="*/ 3198 h 3207"/>
                    <a:gd name="T36" fmla="*/ 2602 w 3353"/>
                    <a:gd name="T37" fmla="*/ 3207 h 3207"/>
                    <a:gd name="T38" fmla="*/ 2544 w 3353"/>
                    <a:gd name="T39" fmla="*/ 3197 h 3207"/>
                    <a:gd name="T40" fmla="*/ 1677 w 3353"/>
                    <a:gd name="T41" fmla="*/ 2744 h 3207"/>
                    <a:gd name="T42" fmla="*/ 808 w 3353"/>
                    <a:gd name="T43" fmla="*/ 3197 h 3207"/>
                    <a:gd name="T44" fmla="*/ 753 w 3353"/>
                    <a:gd name="T45" fmla="*/ 3207 h 3207"/>
                    <a:gd name="T46" fmla="*/ 697 w 3353"/>
                    <a:gd name="T47" fmla="*/ 3198 h 3207"/>
                    <a:gd name="T48" fmla="*/ 646 w 3353"/>
                    <a:gd name="T49" fmla="*/ 3173 h 3207"/>
                    <a:gd name="T50" fmla="*/ 605 w 3353"/>
                    <a:gd name="T51" fmla="*/ 3132 h 3207"/>
                    <a:gd name="T52" fmla="*/ 580 w 3353"/>
                    <a:gd name="T53" fmla="*/ 3081 h 3207"/>
                    <a:gd name="T54" fmla="*/ 571 w 3353"/>
                    <a:gd name="T55" fmla="*/ 3026 h 3207"/>
                    <a:gd name="T56" fmla="*/ 735 w 3353"/>
                    <a:gd name="T57" fmla="*/ 2060 h 3207"/>
                    <a:gd name="T58" fmla="*/ 36 w 3353"/>
                    <a:gd name="T59" fmla="*/ 1374 h 3207"/>
                    <a:gd name="T60" fmla="*/ 9 w 3353"/>
                    <a:gd name="T61" fmla="*/ 1324 h 3207"/>
                    <a:gd name="T62" fmla="*/ 0 w 3353"/>
                    <a:gd name="T63" fmla="*/ 1268 h 3207"/>
                    <a:gd name="T64" fmla="*/ 9 w 3353"/>
                    <a:gd name="T65" fmla="*/ 1212 h 3207"/>
                    <a:gd name="T66" fmla="*/ 35 w 3353"/>
                    <a:gd name="T67" fmla="*/ 1161 h 3207"/>
                    <a:gd name="T68" fmla="*/ 75 w 3353"/>
                    <a:gd name="T69" fmla="*/ 1121 h 3207"/>
                    <a:gd name="T70" fmla="*/ 126 w 3353"/>
                    <a:gd name="T71" fmla="*/ 1097 h 3207"/>
                    <a:gd name="T72" fmla="*/ 1094 w 3353"/>
                    <a:gd name="T73" fmla="*/ 953 h 3207"/>
                    <a:gd name="T74" fmla="*/ 1530 w 3353"/>
                    <a:gd name="T75" fmla="*/ 76 h 3207"/>
                    <a:gd name="T76" fmla="*/ 1570 w 3353"/>
                    <a:gd name="T77" fmla="*/ 35 h 3207"/>
                    <a:gd name="T78" fmla="*/ 1620 w 3353"/>
                    <a:gd name="T79" fmla="*/ 9 h 3207"/>
                    <a:gd name="T80" fmla="*/ 1677 w 3353"/>
                    <a:gd name="T81" fmla="*/ 0 h 3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353" h="3207">
                      <a:moveTo>
                        <a:pt x="1677" y="0"/>
                      </a:moveTo>
                      <a:lnTo>
                        <a:pt x="1677" y="0"/>
                      </a:lnTo>
                      <a:lnTo>
                        <a:pt x="1705" y="2"/>
                      </a:lnTo>
                      <a:lnTo>
                        <a:pt x="1733" y="9"/>
                      </a:lnTo>
                      <a:lnTo>
                        <a:pt x="1759" y="21"/>
                      </a:lnTo>
                      <a:lnTo>
                        <a:pt x="1783" y="35"/>
                      </a:lnTo>
                      <a:lnTo>
                        <a:pt x="1805" y="53"/>
                      </a:lnTo>
                      <a:lnTo>
                        <a:pt x="1823" y="76"/>
                      </a:lnTo>
                      <a:lnTo>
                        <a:pt x="1837" y="100"/>
                      </a:lnTo>
                      <a:lnTo>
                        <a:pt x="2258" y="952"/>
                      </a:lnTo>
                      <a:lnTo>
                        <a:pt x="3199" y="1089"/>
                      </a:lnTo>
                      <a:lnTo>
                        <a:pt x="3227" y="1096"/>
                      </a:lnTo>
                      <a:lnTo>
                        <a:pt x="3253" y="1107"/>
                      </a:lnTo>
                      <a:lnTo>
                        <a:pt x="3278" y="1121"/>
                      </a:lnTo>
                      <a:lnTo>
                        <a:pt x="3299" y="1139"/>
                      </a:lnTo>
                      <a:lnTo>
                        <a:pt x="3318" y="1161"/>
                      </a:lnTo>
                      <a:lnTo>
                        <a:pt x="3333" y="1185"/>
                      </a:lnTo>
                      <a:lnTo>
                        <a:pt x="3344" y="1212"/>
                      </a:lnTo>
                      <a:lnTo>
                        <a:pt x="3351" y="1241"/>
                      </a:lnTo>
                      <a:lnTo>
                        <a:pt x="3353" y="1268"/>
                      </a:lnTo>
                      <a:lnTo>
                        <a:pt x="3351" y="1297"/>
                      </a:lnTo>
                      <a:lnTo>
                        <a:pt x="3343" y="1324"/>
                      </a:lnTo>
                      <a:lnTo>
                        <a:pt x="3333" y="1350"/>
                      </a:lnTo>
                      <a:lnTo>
                        <a:pt x="3318" y="1374"/>
                      </a:lnTo>
                      <a:lnTo>
                        <a:pt x="3298" y="1396"/>
                      </a:lnTo>
                      <a:lnTo>
                        <a:pt x="2618" y="2059"/>
                      </a:lnTo>
                      <a:lnTo>
                        <a:pt x="2779" y="2996"/>
                      </a:lnTo>
                      <a:lnTo>
                        <a:pt x="2781" y="3025"/>
                      </a:lnTo>
                      <a:lnTo>
                        <a:pt x="2779" y="3053"/>
                      </a:lnTo>
                      <a:lnTo>
                        <a:pt x="2772" y="3081"/>
                      </a:lnTo>
                      <a:lnTo>
                        <a:pt x="2762" y="3107"/>
                      </a:lnTo>
                      <a:lnTo>
                        <a:pt x="2748" y="3132"/>
                      </a:lnTo>
                      <a:lnTo>
                        <a:pt x="2729" y="3153"/>
                      </a:lnTo>
                      <a:lnTo>
                        <a:pt x="2707" y="3173"/>
                      </a:lnTo>
                      <a:lnTo>
                        <a:pt x="2682" y="3187"/>
                      </a:lnTo>
                      <a:lnTo>
                        <a:pt x="2657" y="3198"/>
                      </a:lnTo>
                      <a:lnTo>
                        <a:pt x="2629" y="3205"/>
                      </a:lnTo>
                      <a:lnTo>
                        <a:pt x="2602" y="3207"/>
                      </a:lnTo>
                      <a:lnTo>
                        <a:pt x="2573" y="3205"/>
                      </a:lnTo>
                      <a:lnTo>
                        <a:pt x="2544" y="3197"/>
                      </a:lnTo>
                      <a:lnTo>
                        <a:pt x="2518" y="3186"/>
                      </a:lnTo>
                      <a:lnTo>
                        <a:pt x="1677" y="2744"/>
                      </a:lnTo>
                      <a:lnTo>
                        <a:pt x="835" y="3186"/>
                      </a:lnTo>
                      <a:lnTo>
                        <a:pt x="808" y="3197"/>
                      </a:lnTo>
                      <a:lnTo>
                        <a:pt x="781" y="3205"/>
                      </a:lnTo>
                      <a:lnTo>
                        <a:pt x="753" y="3207"/>
                      </a:lnTo>
                      <a:lnTo>
                        <a:pt x="724" y="3205"/>
                      </a:lnTo>
                      <a:lnTo>
                        <a:pt x="697" y="3198"/>
                      </a:lnTo>
                      <a:lnTo>
                        <a:pt x="670" y="3187"/>
                      </a:lnTo>
                      <a:lnTo>
                        <a:pt x="646" y="3173"/>
                      </a:lnTo>
                      <a:lnTo>
                        <a:pt x="624" y="3153"/>
                      </a:lnTo>
                      <a:lnTo>
                        <a:pt x="605" y="3132"/>
                      </a:lnTo>
                      <a:lnTo>
                        <a:pt x="591" y="3107"/>
                      </a:lnTo>
                      <a:lnTo>
                        <a:pt x="580" y="3081"/>
                      </a:lnTo>
                      <a:lnTo>
                        <a:pt x="573" y="3053"/>
                      </a:lnTo>
                      <a:lnTo>
                        <a:pt x="571" y="3026"/>
                      </a:lnTo>
                      <a:lnTo>
                        <a:pt x="574" y="2996"/>
                      </a:lnTo>
                      <a:lnTo>
                        <a:pt x="735" y="2060"/>
                      </a:lnTo>
                      <a:lnTo>
                        <a:pt x="54" y="1396"/>
                      </a:lnTo>
                      <a:lnTo>
                        <a:pt x="36" y="1374"/>
                      </a:lnTo>
                      <a:lnTo>
                        <a:pt x="20" y="1350"/>
                      </a:lnTo>
                      <a:lnTo>
                        <a:pt x="9" y="1324"/>
                      </a:lnTo>
                      <a:lnTo>
                        <a:pt x="2" y="1297"/>
                      </a:lnTo>
                      <a:lnTo>
                        <a:pt x="0" y="1268"/>
                      </a:lnTo>
                      <a:lnTo>
                        <a:pt x="2" y="1241"/>
                      </a:lnTo>
                      <a:lnTo>
                        <a:pt x="9" y="1212"/>
                      </a:lnTo>
                      <a:lnTo>
                        <a:pt x="19" y="1185"/>
                      </a:lnTo>
                      <a:lnTo>
                        <a:pt x="35" y="1161"/>
                      </a:lnTo>
                      <a:lnTo>
                        <a:pt x="53" y="1139"/>
                      </a:lnTo>
                      <a:lnTo>
                        <a:pt x="75" y="1121"/>
                      </a:lnTo>
                      <a:lnTo>
                        <a:pt x="99" y="1107"/>
                      </a:lnTo>
                      <a:lnTo>
                        <a:pt x="126" y="1097"/>
                      </a:lnTo>
                      <a:lnTo>
                        <a:pt x="154" y="1089"/>
                      </a:lnTo>
                      <a:lnTo>
                        <a:pt x="1094" y="953"/>
                      </a:lnTo>
                      <a:lnTo>
                        <a:pt x="1515" y="100"/>
                      </a:lnTo>
                      <a:lnTo>
                        <a:pt x="1530" y="76"/>
                      </a:lnTo>
                      <a:lnTo>
                        <a:pt x="1548" y="53"/>
                      </a:lnTo>
                      <a:lnTo>
                        <a:pt x="1570" y="35"/>
                      </a:lnTo>
                      <a:lnTo>
                        <a:pt x="1594" y="21"/>
                      </a:lnTo>
                      <a:lnTo>
                        <a:pt x="1620" y="9"/>
                      </a:lnTo>
                      <a:lnTo>
                        <a:pt x="1647" y="2"/>
                      </a:lnTo>
                      <a:lnTo>
                        <a:pt x="167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 dirty="0"/>
                </a:p>
              </p:txBody>
            </p:sp>
          </p:grpSp>
        </p:grpSp>
        <p:grpSp>
          <p:nvGrpSpPr>
            <p:cNvPr id="112" name="Group 111"/>
            <p:cNvGrpSpPr/>
            <p:nvPr/>
          </p:nvGrpSpPr>
          <p:grpSpPr>
            <a:xfrm>
              <a:off x="1261246" y="2049049"/>
              <a:ext cx="4058904" cy="731520"/>
              <a:chOff x="1124813" y="2584790"/>
              <a:chExt cx="4058904" cy="731520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1124813" y="2584790"/>
                <a:ext cx="731520" cy="731520"/>
                <a:chOff x="1124813" y="2584790"/>
                <a:chExt cx="731520" cy="731520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1124813" y="2584790"/>
                  <a:ext cx="731520" cy="73152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grpSp>
              <p:nvGrpSpPr>
                <p:cNvPr id="56" name="Group 17"/>
                <p:cNvGrpSpPr>
                  <a:grpSpLocks noChangeAspect="1"/>
                </p:cNvGrpSpPr>
                <p:nvPr/>
              </p:nvGrpSpPr>
              <p:grpSpPr bwMode="auto">
                <a:xfrm>
                  <a:off x="1322337" y="2722153"/>
                  <a:ext cx="336473" cy="456795"/>
                  <a:chOff x="1828" y="2103"/>
                  <a:chExt cx="2033" cy="2760"/>
                </a:xfrm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9" name="Freeform 19"/>
                  <p:cNvSpPr>
                    <a:spLocks/>
                  </p:cNvSpPr>
                  <p:nvPr/>
                </p:nvSpPr>
                <p:spPr bwMode="auto">
                  <a:xfrm>
                    <a:off x="2557" y="4434"/>
                    <a:ext cx="575" cy="86"/>
                  </a:xfrm>
                  <a:custGeom>
                    <a:avLst/>
                    <a:gdLst>
                      <a:gd name="T0" fmla="*/ 85 w 1149"/>
                      <a:gd name="T1" fmla="*/ 0 h 171"/>
                      <a:gd name="T2" fmla="*/ 1064 w 1149"/>
                      <a:gd name="T3" fmla="*/ 0 h 171"/>
                      <a:gd name="T4" fmla="*/ 1092 w 1149"/>
                      <a:gd name="T5" fmla="*/ 3 h 171"/>
                      <a:gd name="T6" fmla="*/ 1114 w 1149"/>
                      <a:gd name="T7" fmla="*/ 16 h 171"/>
                      <a:gd name="T8" fmla="*/ 1133 w 1149"/>
                      <a:gd name="T9" fmla="*/ 35 h 171"/>
                      <a:gd name="T10" fmla="*/ 1144 w 1149"/>
                      <a:gd name="T11" fmla="*/ 58 h 171"/>
                      <a:gd name="T12" fmla="*/ 1149 w 1149"/>
                      <a:gd name="T13" fmla="*/ 86 h 171"/>
                      <a:gd name="T14" fmla="*/ 1144 w 1149"/>
                      <a:gd name="T15" fmla="*/ 113 h 171"/>
                      <a:gd name="T16" fmla="*/ 1133 w 1149"/>
                      <a:gd name="T17" fmla="*/ 136 h 171"/>
                      <a:gd name="T18" fmla="*/ 1114 w 1149"/>
                      <a:gd name="T19" fmla="*/ 155 h 171"/>
                      <a:gd name="T20" fmla="*/ 1092 w 1149"/>
                      <a:gd name="T21" fmla="*/ 168 h 171"/>
                      <a:gd name="T22" fmla="*/ 1064 w 1149"/>
                      <a:gd name="T23" fmla="*/ 171 h 171"/>
                      <a:gd name="T24" fmla="*/ 85 w 1149"/>
                      <a:gd name="T25" fmla="*/ 171 h 171"/>
                      <a:gd name="T26" fmla="*/ 57 w 1149"/>
                      <a:gd name="T27" fmla="*/ 168 h 171"/>
                      <a:gd name="T28" fmla="*/ 35 w 1149"/>
                      <a:gd name="T29" fmla="*/ 155 h 171"/>
                      <a:gd name="T30" fmla="*/ 16 w 1149"/>
                      <a:gd name="T31" fmla="*/ 136 h 171"/>
                      <a:gd name="T32" fmla="*/ 5 w 1149"/>
                      <a:gd name="T33" fmla="*/ 113 h 171"/>
                      <a:gd name="T34" fmla="*/ 0 w 1149"/>
                      <a:gd name="T35" fmla="*/ 86 h 171"/>
                      <a:gd name="T36" fmla="*/ 5 w 1149"/>
                      <a:gd name="T37" fmla="*/ 58 h 171"/>
                      <a:gd name="T38" fmla="*/ 16 w 1149"/>
                      <a:gd name="T39" fmla="*/ 35 h 171"/>
                      <a:gd name="T40" fmla="*/ 35 w 1149"/>
                      <a:gd name="T41" fmla="*/ 16 h 171"/>
                      <a:gd name="T42" fmla="*/ 57 w 1149"/>
                      <a:gd name="T43" fmla="*/ 3 h 171"/>
                      <a:gd name="T44" fmla="*/ 85 w 1149"/>
                      <a:gd name="T45" fmla="*/ 0 h 1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149" h="171">
                        <a:moveTo>
                          <a:pt x="85" y="0"/>
                        </a:moveTo>
                        <a:lnTo>
                          <a:pt x="1064" y="0"/>
                        </a:lnTo>
                        <a:lnTo>
                          <a:pt x="1092" y="3"/>
                        </a:lnTo>
                        <a:lnTo>
                          <a:pt x="1114" y="16"/>
                        </a:lnTo>
                        <a:lnTo>
                          <a:pt x="1133" y="35"/>
                        </a:lnTo>
                        <a:lnTo>
                          <a:pt x="1144" y="58"/>
                        </a:lnTo>
                        <a:lnTo>
                          <a:pt x="1149" y="86"/>
                        </a:lnTo>
                        <a:lnTo>
                          <a:pt x="1144" y="113"/>
                        </a:lnTo>
                        <a:lnTo>
                          <a:pt x="1133" y="136"/>
                        </a:lnTo>
                        <a:lnTo>
                          <a:pt x="1114" y="155"/>
                        </a:lnTo>
                        <a:lnTo>
                          <a:pt x="1092" y="168"/>
                        </a:lnTo>
                        <a:lnTo>
                          <a:pt x="1064" y="171"/>
                        </a:lnTo>
                        <a:lnTo>
                          <a:pt x="85" y="171"/>
                        </a:lnTo>
                        <a:lnTo>
                          <a:pt x="57" y="168"/>
                        </a:lnTo>
                        <a:lnTo>
                          <a:pt x="35" y="155"/>
                        </a:lnTo>
                        <a:lnTo>
                          <a:pt x="16" y="136"/>
                        </a:lnTo>
                        <a:lnTo>
                          <a:pt x="5" y="113"/>
                        </a:lnTo>
                        <a:lnTo>
                          <a:pt x="0" y="86"/>
                        </a:lnTo>
                        <a:lnTo>
                          <a:pt x="5" y="58"/>
                        </a:lnTo>
                        <a:lnTo>
                          <a:pt x="16" y="35"/>
                        </a:lnTo>
                        <a:lnTo>
                          <a:pt x="35" y="16"/>
                        </a:lnTo>
                        <a:lnTo>
                          <a:pt x="57" y="3"/>
                        </a:lnTo>
                        <a:lnTo>
                          <a:pt x="85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50" dirty="0"/>
                  </a:p>
                </p:txBody>
              </p:sp>
              <p:sp>
                <p:nvSpPr>
                  <p:cNvPr id="60" name="Freeform 20"/>
                  <p:cNvSpPr>
                    <a:spLocks/>
                  </p:cNvSpPr>
                  <p:nvPr/>
                </p:nvSpPr>
                <p:spPr bwMode="auto">
                  <a:xfrm>
                    <a:off x="2612" y="4605"/>
                    <a:ext cx="465" cy="87"/>
                  </a:xfrm>
                  <a:custGeom>
                    <a:avLst/>
                    <a:gdLst>
                      <a:gd name="T0" fmla="*/ 85 w 931"/>
                      <a:gd name="T1" fmla="*/ 0 h 174"/>
                      <a:gd name="T2" fmla="*/ 846 w 931"/>
                      <a:gd name="T3" fmla="*/ 0 h 174"/>
                      <a:gd name="T4" fmla="*/ 874 w 931"/>
                      <a:gd name="T5" fmla="*/ 6 h 174"/>
                      <a:gd name="T6" fmla="*/ 896 w 931"/>
                      <a:gd name="T7" fmla="*/ 18 h 174"/>
                      <a:gd name="T8" fmla="*/ 915 w 931"/>
                      <a:gd name="T9" fmla="*/ 36 h 174"/>
                      <a:gd name="T10" fmla="*/ 928 w 931"/>
                      <a:gd name="T11" fmla="*/ 60 h 174"/>
                      <a:gd name="T12" fmla="*/ 931 w 931"/>
                      <a:gd name="T13" fmla="*/ 87 h 174"/>
                      <a:gd name="T14" fmla="*/ 928 w 931"/>
                      <a:gd name="T15" fmla="*/ 114 h 174"/>
                      <a:gd name="T16" fmla="*/ 915 w 931"/>
                      <a:gd name="T17" fmla="*/ 138 h 174"/>
                      <a:gd name="T18" fmla="*/ 896 w 931"/>
                      <a:gd name="T19" fmla="*/ 156 h 174"/>
                      <a:gd name="T20" fmla="*/ 874 w 931"/>
                      <a:gd name="T21" fmla="*/ 168 h 174"/>
                      <a:gd name="T22" fmla="*/ 846 w 931"/>
                      <a:gd name="T23" fmla="*/ 174 h 174"/>
                      <a:gd name="T24" fmla="*/ 85 w 931"/>
                      <a:gd name="T25" fmla="*/ 174 h 174"/>
                      <a:gd name="T26" fmla="*/ 57 w 931"/>
                      <a:gd name="T27" fmla="*/ 168 h 174"/>
                      <a:gd name="T28" fmla="*/ 35 w 931"/>
                      <a:gd name="T29" fmla="*/ 156 h 174"/>
                      <a:gd name="T30" fmla="*/ 16 w 931"/>
                      <a:gd name="T31" fmla="*/ 138 h 174"/>
                      <a:gd name="T32" fmla="*/ 5 w 931"/>
                      <a:gd name="T33" fmla="*/ 114 h 174"/>
                      <a:gd name="T34" fmla="*/ 0 w 931"/>
                      <a:gd name="T35" fmla="*/ 87 h 174"/>
                      <a:gd name="T36" fmla="*/ 5 w 931"/>
                      <a:gd name="T37" fmla="*/ 60 h 174"/>
                      <a:gd name="T38" fmla="*/ 16 w 931"/>
                      <a:gd name="T39" fmla="*/ 36 h 174"/>
                      <a:gd name="T40" fmla="*/ 35 w 931"/>
                      <a:gd name="T41" fmla="*/ 18 h 174"/>
                      <a:gd name="T42" fmla="*/ 57 w 931"/>
                      <a:gd name="T43" fmla="*/ 6 h 174"/>
                      <a:gd name="T44" fmla="*/ 85 w 931"/>
                      <a:gd name="T45" fmla="*/ 0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931" h="174">
                        <a:moveTo>
                          <a:pt x="85" y="0"/>
                        </a:moveTo>
                        <a:lnTo>
                          <a:pt x="846" y="0"/>
                        </a:lnTo>
                        <a:lnTo>
                          <a:pt x="874" y="6"/>
                        </a:lnTo>
                        <a:lnTo>
                          <a:pt x="896" y="18"/>
                        </a:lnTo>
                        <a:lnTo>
                          <a:pt x="915" y="36"/>
                        </a:lnTo>
                        <a:lnTo>
                          <a:pt x="928" y="60"/>
                        </a:lnTo>
                        <a:lnTo>
                          <a:pt x="931" y="87"/>
                        </a:lnTo>
                        <a:lnTo>
                          <a:pt x="928" y="114"/>
                        </a:lnTo>
                        <a:lnTo>
                          <a:pt x="915" y="138"/>
                        </a:lnTo>
                        <a:lnTo>
                          <a:pt x="896" y="156"/>
                        </a:lnTo>
                        <a:lnTo>
                          <a:pt x="874" y="168"/>
                        </a:lnTo>
                        <a:lnTo>
                          <a:pt x="846" y="174"/>
                        </a:lnTo>
                        <a:lnTo>
                          <a:pt x="85" y="174"/>
                        </a:lnTo>
                        <a:lnTo>
                          <a:pt x="57" y="168"/>
                        </a:lnTo>
                        <a:lnTo>
                          <a:pt x="35" y="156"/>
                        </a:lnTo>
                        <a:lnTo>
                          <a:pt x="16" y="138"/>
                        </a:lnTo>
                        <a:lnTo>
                          <a:pt x="5" y="114"/>
                        </a:lnTo>
                        <a:lnTo>
                          <a:pt x="0" y="87"/>
                        </a:lnTo>
                        <a:lnTo>
                          <a:pt x="5" y="60"/>
                        </a:lnTo>
                        <a:lnTo>
                          <a:pt x="16" y="36"/>
                        </a:lnTo>
                        <a:lnTo>
                          <a:pt x="35" y="18"/>
                        </a:lnTo>
                        <a:lnTo>
                          <a:pt x="57" y="6"/>
                        </a:lnTo>
                        <a:lnTo>
                          <a:pt x="85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50" dirty="0"/>
                  </a:p>
                </p:txBody>
              </p:sp>
              <p:sp>
                <p:nvSpPr>
                  <p:cNvPr id="61" name="Freeform 21"/>
                  <p:cNvSpPr>
                    <a:spLocks/>
                  </p:cNvSpPr>
                  <p:nvPr/>
                </p:nvSpPr>
                <p:spPr bwMode="auto">
                  <a:xfrm>
                    <a:off x="2542" y="3208"/>
                    <a:ext cx="263" cy="930"/>
                  </a:xfrm>
                  <a:custGeom>
                    <a:avLst/>
                    <a:gdLst>
                      <a:gd name="T0" fmla="*/ 93 w 526"/>
                      <a:gd name="T1" fmla="*/ 0 h 1860"/>
                      <a:gd name="T2" fmla="*/ 118 w 526"/>
                      <a:gd name="T3" fmla="*/ 7 h 1860"/>
                      <a:gd name="T4" fmla="*/ 140 w 526"/>
                      <a:gd name="T5" fmla="*/ 21 h 1860"/>
                      <a:gd name="T6" fmla="*/ 156 w 526"/>
                      <a:gd name="T7" fmla="*/ 42 h 1860"/>
                      <a:gd name="T8" fmla="*/ 214 w 526"/>
                      <a:gd name="T9" fmla="*/ 154 h 1860"/>
                      <a:gd name="T10" fmla="*/ 266 w 526"/>
                      <a:gd name="T11" fmla="*/ 260 h 1860"/>
                      <a:gd name="T12" fmla="*/ 313 w 526"/>
                      <a:gd name="T13" fmla="*/ 363 h 1860"/>
                      <a:gd name="T14" fmla="*/ 353 w 526"/>
                      <a:gd name="T15" fmla="*/ 464 h 1860"/>
                      <a:gd name="T16" fmla="*/ 387 w 526"/>
                      <a:gd name="T17" fmla="*/ 561 h 1860"/>
                      <a:gd name="T18" fmla="*/ 417 w 526"/>
                      <a:gd name="T19" fmla="*/ 658 h 1860"/>
                      <a:gd name="T20" fmla="*/ 443 w 526"/>
                      <a:gd name="T21" fmla="*/ 757 h 1860"/>
                      <a:gd name="T22" fmla="*/ 464 w 526"/>
                      <a:gd name="T23" fmla="*/ 856 h 1860"/>
                      <a:gd name="T24" fmla="*/ 484 w 526"/>
                      <a:gd name="T25" fmla="*/ 970 h 1860"/>
                      <a:gd name="T26" fmla="*/ 498 w 526"/>
                      <a:gd name="T27" fmla="*/ 1087 h 1860"/>
                      <a:gd name="T28" fmla="*/ 510 w 526"/>
                      <a:gd name="T29" fmla="*/ 1209 h 1860"/>
                      <a:gd name="T30" fmla="*/ 517 w 526"/>
                      <a:gd name="T31" fmla="*/ 1338 h 1860"/>
                      <a:gd name="T32" fmla="*/ 522 w 526"/>
                      <a:gd name="T33" fmla="*/ 1474 h 1860"/>
                      <a:gd name="T34" fmla="*/ 526 w 526"/>
                      <a:gd name="T35" fmla="*/ 1619 h 1860"/>
                      <a:gd name="T36" fmla="*/ 526 w 526"/>
                      <a:gd name="T37" fmla="*/ 1775 h 1860"/>
                      <a:gd name="T38" fmla="*/ 522 w 526"/>
                      <a:gd name="T39" fmla="*/ 1801 h 1860"/>
                      <a:gd name="T40" fmla="*/ 510 w 526"/>
                      <a:gd name="T41" fmla="*/ 1826 h 1860"/>
                      <a:gd name="T42" fmla="*/ 491 w 526"/>
                      <a:gd name="T43" fmla="*/ 1844 h 1860"/>
                      <a:gd name="T44" fmla="*/ 469 w 526"/>
                      <a:gd name="T45" fmla="*/ 1856 h 1860"/>
                      <a:gd name="T46" fmla="*/ 443 w 526"/>
                      <a:gd name="T47" fmla="*/ 1860 h 1860"/>
                      <a:gd name="T48" fmla="*/ 415 w 526"/>
                      <a:gd name="T49" fmla="*/ 1856 h 1860"/>
                      <a:gd name="T50" fmla="*/ 393 w 526"/>
                      <a:gd name="T51" fmla="*/ 1844 h 1860"/>
                      <a:gd name="T52" fmla="*/ 374 w 526"/>
                      <a:gd name="T53" fmla="*/ 1826 h 1860"/>
                      <a:gd name="T54" fmla="*/ 362 w 526"/>
                      <a:gd name="T55" fmla="*/ 1801 h 1860"/>
                      <a:gd name="T56" fmla="*/ 358 w 526"/>
                      <a:gd name="T57" fmla="*/ 1775 h 1860"/>
                      <a:gd name="T58" fmla="*/ 358 w 526"/>
                      <a:gd name="T59" fmla="*/ 1624 h 1860"/>
                      <a:gd name="T60" fmla="*/ 355 w 526"/>
                      <a:gd name="T61" fmla="*/ 1485 h 1860"/>
                      <a:gd name="T62" fmla="*/ 349 w 526"/>
                      <a:gd name="T63" fmla="*/ 1354 h 1860"/>
                      <a:gd name="T64" fmla="*/ 342 w 526"/>
                      <a:gd name="T65" fmla="*/ 1228 h 1860"/>
                      <a:gd name="T66" fmla="*/ 332 w 526"/>
                      <a:gd name="T67" fmla="*/ 1111 h 1860"/>
                      <a:gd name="T68" fmla="*/ 318 w 526"/>
                      <a:gd name="T69" fmla="*/ 998 h 1860"/>
                      <a:gd name="T70" fmla="*/ 299 w 526"/>
                      <a:gd name="T71" fmla="*/ 888 h 1860"/>
                      <a:gd name="T72" fmla="*/ 278 w 526"/>
                      <a:gd name="T73" fmla="*/ 796 h 1860"/>
                      <a:gd name="T74" fmla="*/ 254 w 526"/>
                      <a:gd name="T75" fmla="*/ 706 h 1860"/>
                      <a:gd name="T76" fmla="*/ 227 w 526"/>
                      <a:gd name="T77" fmla="*/ 612 h 1860"/>
                      <a:gd name="T78" fmla="*/ 194 w 526"/>
                      <a:gd name="T79" fmla="*/ 522 h 1860"/>
                      <a:gd name="T80" fmla="*/ 156 w 526"/>
                      <a:gd name="T81" fmla="*/ 428 h 1860"/>
                      <a:gd name="T82" fmla="*/ 112 w 526"/>
                      <a:gd name="T83" fmla="*/ 331 h 1860"/>
                      <a:gd name="T84" fmla="*/ 64 w 526"/>
                      <a:gd name="T85" fmla="*/ 230 h 1860"/>
                      <a:gd name="T86" fmla="*/ 10 w 526"/>
                      <a:gd name="T87" fmla="*/ 127 h 1860"/>
                      <a:gd name="T88" fmla="*/ 0 w 526"/>
                      <a:gd name="T89" fmla="*/ 101 h 1860"/>
                      <a:gd name="T90" fmla="*/ 0 w 526"/>
                      <a:gd name="T91" fmla="*/ 74 h 1860"/>
                      <a:gd name="T92" fmla="*/ 7 w 526"/>
                      <a:gd name="T93" fmla="*/ 49 h 1860"/>
                      <a:gd name="T94" fmla="*/ 21 w 526"/>
                      <a:gd name="T95" fmla="*/ 26 h 1860"/>
                      <a:gd name="T96" fmla="*/ 41 w 526"/>
                      <a:gd name="T97" fmla="*/ 11 h 1860"/>
                      <a:gd name="T98" fmla="*/ 67 w 526"/>
                      <a:gd name="T99" fmla="*/ 0 h 1860"/>
                      <a:gd name="T100" fmla="*/ 93 w 526"/>
                      <a:gd name="T101" fmla="*/ 0 h 1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26" h="1860">
                        <a:moveTo>
                          <a:pt x="93" y="0"/>
                        </a:moveTo>
                        <a:lnTo>
                          <a:pt x="118" y="7"/>
                        </a:lnTo>
                        <a:lnTo>
                          <a:pt x="140" y="21"/>
                        </a:lnTo>
                        <a:lnTo>
                          <a:pt x="156" y="42"/>
                        </a:lnTo>
                        <a:lnTo>
                          <a:pt x="214" y="154"/>
                        </a:lnTo>
                        <a:lnTo>
                          <a:pt x="266" y="260"/>
                        </a:lnTo>
                        <a:lnTo>
                          <a:pt x="313" y="363"/>
                        </a:lnTo>
                        <a:lnTo>
                          <a:pt x="353" y="464"/>
                        </a:lnTo>
                        <a:lnTo>
                          <a:pt x="387" y="561"/>
                        </a:lnTo>
                        <a:lnTo>
                          <a:pt x="417" y="658"/>
                        </a:lnTo>
                        <a:lnTo>
                          <a:pt x="443" y="757"/>
                        </a:lnTo>
                        <a:lnTo>
                          <a:pt x="464" y="856"/>
                        </a:lnTo>
                        <a:lnTo>
                          <a:pt x="484" y="970"/>
                        </a:lnTo>
                        <a:lnTo>
                          <a:pt x="498" y="1087"/>
                        </a:lnTo>
                        <a:lnTo>
                          <a:pt x="510" y="1209"/>
                        </a:lnTo>
                        <a:lnTo>
                          <a:pt x="517" y="1338"/>
                        </a:lnTo>
                        <a:lnTo>
                          <a:pt x="522" y="1474"/>
                        </a:lnTo>
                        <a:lnTo>
                          <a:pt x="526" y="1619"/>
                        </a:lnTo>
                        <a:lnTo>
                          <a:pt x="526" y="1775"/>
                        </a:lnTo>
                        <a:lnTo>
                          <a:pt x="522" y="1801"/>
                        </a:lnTo>
                        <a:lnTo>
                          <a:pt x="510" y="1826"/>
                        </a:lnTo>
                        <a:lnTo>
                          <a:pt x="491" y="1844"/>
                        </a:lnTo>
                        <a:lnTo>
                          <a:pt x="469" y="1856"/>
                        </a:lnTo>
                        <a:lnTo>
                          <a:pt x="443" y="1860"/>
                        </a:lnTo>
                        <a:lnTo>
                          <a:pt x="415" y="1856"/>
                        </a:lnTo>
                        <a:lnTo>
                          <a:pt x="393" y="1844"/>
                        </a:lnTo>
                        <a:lnTo>
                          <a:pt x="374" y="1826"/>
                        </a:lnTo>
                        <a:lnTo>
                          <a:pt x="362" y="1801"/>
                        </a:lnTo>
                        <a:lnTo>
                          <a:pt x="358" y="1775"/>
                        </a:lnTo>
                        <a:lnTo>
                          <a:pt x="358" y="1624"/>
                        </a:lnTo>
                        <a:lnTo>
                          <a:pt x="355" y="1485"/>
                        </a:lnTo>
                        <a:lnTo>
                          <a:pt x="349" y="1354"/>
                        </a:lnTo>
                        <a:lnTo>
                          <a:pt x="342" y="1228"/>
                        </a:lnTo>
                        <a:lnTo>
                          <a:pt x="332" y="1111"/>
                        </a:lnTo>
                        <a:lnTo>
                          <a:pt x="318" y="998"/>
                        </a:lnTo>
                        <a:lnTo>
                          <a:pt x="299" y="888"/>
                        </a:lnTo>
                        <a:lnTo>
                          <a:pt x="278" y="796"/>
                        </a:lnTo>
                        <a:lnTo>
                          <a:pt x="254" y="706"/>
                        </a:lnTo>
                        <a:lnTo>
                          <a:pt x="227" y="612"/>
                        </a:lnTo>
                        <a:lnTo>
                          <a:pt x="194" y="522"/>
                        </a:lnTo>
                        <a:lnTo>
                          <a:pt x="156" y="428"/>
                        </a:lnTo>
                        <a:lnTo>
                          <a:pt x="112" y="331"/>
                        </a:lnTo>
                        <a:lnTo>
                          <a:pt x="64" y="230"/>
                        </a:lnTo>
                        <a:lnTo>
                          <a:pt x="10" y="127"/>
                        </a:lnTo>
                        <a:lnTo>
                          <a:pt x="0" y="101"/>
                        </a:lnTo>
                        <a:lnTo>
                          <a:pt x="0" y="74"/>
                        </a:lnTo>
                        <a:lnTo>
                          <a:pt x="7" y="49"/>
                        </a:lnTo>
                        <a:lnTo>
                          <a:pt x="21" y="26"/>
                        </a:lnTo>
                        <a:lnTo>
                          <a:pt x="41" y="11"/>
                        </a:lnTo>
                        <a:lnTo>
                          <a:pt x="67" y="0"/>
                        </a:lnTo>
                        <a:lnTo>
                          <a:pt x="93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50" dirty="0"/>
                  </a:p>
                </p:txBody>
              </p:sp>
              <p:sp>
                <p:nvSpPr>
                  <p:cNvPr id="62" name="Freeform 22"/>
                  <p:cNvSpPr>
                    <a:spLocks/>
                  </p:cNvSpPr>
                  <p:nvPr/>
                </p:nvSpPr>
                <p:spPr bwMode="auto">
                  <a:xfrm>
                    <a:off x="2885" y="3208"/>
                    <a:ext cx="263" cy="930"/>
                  </a:xfrm>
                  <a:custGeom>
                    <a:avLst/>
                    <a:gdLst>
                      <a:gd name="T0" fmla="*/ 433 w 526"/>
                      <a:gd name="T1" fmla="*/ 0 h 1860"/>
                      <a:gd name="T2" fmla="*/ 459 w 526"/>
                      <a:gd name="T3" fmla="*/ 0 h 1860"/>
                      <a:gd name="T4" fmla="*/ 485 w 526"/>
                      <a:gd name="T5" fmla="*/ 11 h 1860"/>
                      <a:gd name="T6" fmla="*/ 505 w 526"/>
                      <a:gd name="T7" fmla="*/ 26 h 1860"/>
                      <a:gd name="T8" fmla="*/ 519 w 526"/>
                      <a:gd name="T9" fmla="*/ 49 h 1860"/>
                      <a:gd name="T10" fmla="*/ 526 w 526"/>
                      <a:gd name="T11" fmla="*/ 74 h 1860"/>
                      <a:gd name="T12" fmla="*/ 526 w 526"/>
                      <a:gd name="T13" fmla="*/ 101 h 1860"/>
                      <a:gd name="T14" fmla="*/ 517 w 526"/>
                      <a:gd name="T15" fmla="*/ 127 h 1860"/>
                      <a:gd name="T16" fmla="*/ 462 w 526"/>
                      <a:gd name="T17" fmla="*/ 230 h 1860"/>
                      <a:gd name="T18" fmla="*/ 414 w 526"/>
                      <a:gd name="T19" fmla="*/ 331 h 1860"/>
                      <a:gd name="T20" fmla="*/ 370 w 526"/>
                      <a:gd name="T21" fmla="*/ 428 h 1860"/>
                      <a:gd name="T22" fmla="*/ 332 w 526"/>
                      <a:gd name="T23" fmla="*/ 522 h 1860"/>
                      <a:gd name="T24" fmla="*/ 299 w 526"/>
                      <a:gd name="T25" fmla="*/ 612 h 1860"/>
                      <a:gd name="T26" fmla="*/ 272 w 526"/>
                      <a:gd name="T27" fmla="*/ 706 h 1860"/>
                      <a:gd name="T28" fmla="*/ 248 w 526"/>
                      <a:gd name="T29" fmla="*/ 796 h 1860"/>
                      <a:gd name="T30" fmla="*/ 227 w 526"/>
                      <a:gd name="T31" fmla="*/ 888 h 1860"/>
                      <a:gd name="T32" fmla="*/ 208 w 526"/>
                      <a:gd name="T33" fmla="*/ 998 h 1860"/>
                      <a:gd name="T34" fmla="*/ 194 w 526"/>
                      <a:gd name="T35" fmla="*/ 1111 h 1860"/>
                      <a:gd name="T36" fmla="*/ 184 w 526"/>
                      <a:gd name="T37" fmla="*/ 1228 h 1860"/>
                      <a:gd name="T38" fmla="*/ 177 w 526"/>
                      <a:gd name="T39" fmla="*/ 1354 h 1860"/>
                      <a:gd name="T40" fmla="*/ 171 w 526"/>
                      <a:gd name="T41" fmla="*/ 1485 h 1860"/>
                      <a:gd name="T42" fmla="*/ 168 w 526"/>
                      <a:gd name="T43" fmla="*/ 1624 h 1860"/>
                      <a:gd name="T44" fmla="*/ 168 w 526"/>
                      <a:gd name="T45" fmla="*/ 1775 h 1860"/>
                      <a:gd name="T46" fmla="*/ 164 w 526"/>
                      <a:gd name="T47" fmla="*/ 1801 h 1860"/>
                      <a:gd name="T48" fmla="*/ 152 w 526"/>
                      <a:gd name="T49" fmla="*/ 1826 h 1860"/>
                      <a:gd name="T50" fmla="*/ 133 w 526"/>
                      <a:gd name="T51" fmla="*/ 1844 h 1860"/>
                      <a:gd name="T52" fmla="*/ 111 w 526"/>
                      <a:gd name="T53" fmla="*/ 1856 h 1860"/>
                      <a:gd name="T54" fmla="*/ 83 w 526"/>
                      <a:gd name="T55" fmla="*/ 1860 h 1860"/>
                      <a:gd name="T56" fmla="*/ 57 w 526"/>
                      <a:gd name="T57" fmla="*/ 1856 h 1860"/>
                      <a:gd name="T58" fmla="*/ 35 w 526"/>
                      <a:gd name="T59" fmla="*/ 1844 h 1860"/>
                      <a:gd name="T60" fmla="*/ 16 w 526"/>
                      <a:gd name="T61" fmla="*/ 1826 h 1860"/>
                      <a:gd name="T62" fmla="*/ 4 w 526"/>
                      <a:gd name="T63" fmla="*/ 1801 h 1860"/>
                      <a:gd name="T64" fmla="*/ 0 w 526"/>
                      <a:gd name="T65" fmla="*/ 1775 h 1860"/>
                      <a:gd name="T66" fmla="*/ 0 w 526"/>
                      <a:gd name="T67" fmla="*/ 1619 h 1860"/>
                      <a:gd name="T68" fmla="*/ 4 w 526"/>
                      <a:gd name="T69" fmla="*/ 1474 h 1860"/>
                      <a:gd name="T70" fmla="*/ 9 w 526"/>
                      <a:gd name="T71" fmla="*/ 1338 h 1860"/>
                      <a:gd name="T72" fmla="*/ 16 w 526"/>
                      <a:gd name="T73" fmla="*/ 1209 h 1860"/>
                      <a:gd name="T74" fmla="*/ 28 w 526"/>
                      <a:gd name="T75" fmla="*/ 1087 h 1860"/>
                      <a:gd name="T76" fmla="*/ 43 w 526"/>
                      <a:gd name="T77" fmla="*/ 970 h 1860"/>
                      <a:gd name="T78" fmla="*/ 62 w 526"/>
                      <a:gd name="T79" fmla="*/ 856 h 1860"/>
                      <a:gd name="T80" fmla="*/ 83 w 526"/>
                      <a:gd name="T81" fmla="*/ 757 h 1860"/>
                      <a:gd name="T82" fmla="*/ 109 w 526"/>
                      <a:gd name="T83" fmla="*/ 658 h 1860"/>
                      <a:gd name="T84" fmla="*/ 140 w 526"/>
                      <a:gd name="T85" fmla="*/ 561 h 1860"/>
                      <a:gd name="T86" fmla="*/ 175 w 526"/>
                      <a:gd name="T87" fmla="*/ 464 h 1860"/>
                      <a:gd name="T88" fmla="*/ 215 w 526"/>
                      <a:gd name="T89" fmla="*/ 363 h 1860"/>
                      <a:gd name="T90" fmla="*/ 261 w 526"/>
                      <a:gd name="T91" fmla="*/ 260 h 1860"/>
                      <a:gd name="T92" fmla="*/ 312 w 526"/>
                      <a:gd name="T93" fmla="*/ 154 h 1860"/>
                      <a:gd name="T94" fmla="*/ 370 w 526"/>
                      <a:gd name="T95" fmla="*/ 42 h 1860"/>
                      <a:gd name="T96" fmla="*/ 388 w 526"/>
                      <a:gd name="T97" fmla="*/ 21 h 1860"/>
                      <a:gd name="T98" fmla="*/ 408 w 526"/>
                      <a:gd name="T99" fmla="*/ 7 h 1860"/>
                      <a:gd name="T100" fmla="*/ 433 w 526"/>
                      <a:gd name="T101" fmla="*/ 0 h 1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26" h="1860">
                        <a:moveTo>
                          <a:pt x="433" y="0"/>
                        </a:moveTo>
                        <a:lnTo>
                          <a:pt x="459" y="0"/>
                        </a:lnTo>
                        <a:lnTo>
                          <a:pt x="485" y="11"/>
                        </a:lnTo>
                        <a:lnTo>
                          <a:pt x="505" y="26"/>
                        </a:lnTo>
                        <a:lnTo>
                          <a:pt x="519" y="49"/>
                        </a:lnTo>
                        <a:lnTo>
                          <a:pt x="526" y="74"/>
                        </a:lnTo>
                        <a:lnTo>
                          <a:pt x="526" y="101"/>
                        </a:lnTo>
                        <a:lnTo>
                          <a:pt x="517" y="127"/>
                        </a:lnTo>
                        <a:lnTo>
                          <a:pt x="462" y="230"/>
                        </a:lnTo>
                        <a:lnTo>
                          <a:pt x="414" y="331"/>
                        </a:lnTo>
                        <a:lnTo>
                          <a:pt x="370" y="428"/>
                        </a:lnTo>
                        <a:lnTo>
                          <a:pt x="332" y="522"/>
                        </a:lnTo>
                        <a:lnTo>
                          <a:pt x="299" y="612"/>
                        </a:lnTo>
                        <a:lnTo>
                          <a:pt x="272" y="706"/>
                        </a:lnTo>
                        <a:lnTo>
                          <a:pt x="248" y="796"/>
                        </a:lnTo>
                        <a:lnTo>
                          <a:pt x="227" y="888"/>
                        </a:lnTo>
                        <a:lnTo>
                          <a:pt x="208" y="998"/>
                        </a:lnTo>
                        <a:lnTo>
                          <a:pt x="194" y="1111"/>
                        </a:lnTo>
                        <a:lnTo>
                          <a:pt x="184" y="1228"/>
                        </a:lnTo>
                        <a:lnTo>
                          <a:pt x="177" y="1354"/>
                        </a:lnTo>
                        <a:lnTo>
                          <a:pt x="171" y="1485"/>
                        </a:lnTo>
                        <a:lnTo>
                          <a:pt x="168" y="1624"/>
                        </a:lnTo>
                        <a:lnTo>
                          <a:pt x="168" y="1775"/>
                        </a:lnTo>
                        <a:lnTo>
                          <a:pt x="164" y="1801"/>
                        </a:lnTo>
                        <a:lnTo>
                          <a:pt x="152" y="1826"/>
                        </a:lnTo>
                        <a:lnTo>
                          <a:pt x="133" y="1844"/>
                        </a:lnTo>
                        <a:lnTo>
                          <a:pt x="111" y="1856"/>
                        </a:lnTo>
                        <a:lnTo>
                          <a:pt x="83" y="1860"/>
                        </a:lnTo>
                        <a:lnTo>
                          <a:pt x="57" y="1856"/>
                        </a:lnTo>
                        <a:lnTo>
                          <a:pt x="35" y="1844"/>
                        </a:lnTo>
                        <a:lnTo>
                          <a:pt x="16" y="1826"/>
                        </a:lnTo>
                        <a:lnTo>
                          <a:pt x="4" y="1801"/>
                        </a:lnTo>
                        <a:lnTo>
                          <a:pt x="0" y="1775"/>
                        </a:lnTo>
                        <a:lnTo>
                          <a:pt x="0" y="1619"/>
                        </a:lnTo>
                        <a:lnTo>
                          <a:pt x="4" y="1474"/>
                        </a:lnTo>
                        <a:lnTo>
                          <a:pt x="9" y="1338"/>
                        </a:lnTo>
                        <a:lnTo>
                          <a:pt x="16" y="1209"/>
                        </a:lnTo>
                        <a:lnTo>
                          <a:pt x="28" y="1087"/>
                        </a:lnTo>
                        <a:lnTo>
                          <a:pt x="43" y="970"/>
                        </a:lnTo>
                        <a:lnTo>
                          <a:pt x="62" y="856"/>
                        </a:lnTo>
                        <a:lnTo>
                          <a:pt x="83" y="757"/>
                        </a:lnTo>
                        <a:lnTo>
                          <a:pt x="109" y="658"/>
                        </a:lnTo>
                        <a:lnTo>
                          <a:pt x="140" y="561"/>
                        </a:lnTo>
                        <a:lnTo>
                          <a:pt x="175" y="464"/>
                        </a:lnTo>
                        <a:lnTo>
                          <a:pt x="215" y="363"/>
                        </a:lnTo>
                        <a:lnTo>
                          <a:pt x="261" y="260"/>
                        </a:lnTo>
                        <a:lnTo>
                          <a:pt x="312" y="154"/>
                        </a:lnTo>
                        <a:lnTo>
                          <a:pt x="370" y="42"/>
                        </a:lnTo>
                        <a:lnTo>
                          <a:pt x="388" y="21"/>
                        </a:lnTo>
                        <a:lnTo>
                          <a:pt x="408" y="7"/>
                        </a:lnTo>
                        <a:lnTo>
                          <a:pt x="433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50" dirty="0"/>
                  </a:p>
                </p:txBody>
              </p:sp>
              <p:sp>
                <p:nvSpPr>
                  <p:cNvPr id="63" name="Freeform 23"/>
                  <p:cNvSpPr>
                    <a:spLocks/>
                  </p:cNvSpPr>
                  <p:nvPr/>
                </p:nvSpPr>
                <p:spPr bwMode="auto">
                  <a:xfrm>
                    <a:off x="2542" y="3207"/>
                    <a:ext cx="345" cy="150"/>
                  </a:xfrm>
                  <a:custGeom>
                    <a:avLst/>
                    <a:gdLst>
                      <a:gd name="T0" fmla="*/ 602 w 690"/>
                      <a:gd name="T1" fmla="*/ 0 h 301"/>
                      <a:gd name="T2" fmla="*/ 628 w 690"/>
                      <a:gd name="T3" fmla="*/ 4 h 301"/>
                      <a:gd name="T4" fmla="*/ 650 w 690"/>
                      <a:gd name="T5" fmla="*/ 14 h 301"/>
                      <a:gd name="T6" fmla="*/ 671 w 690"/>
                      <a:gd name="T7" fmla="*/ 32 h 301"/>
                      <a:gd name="T8" fmla="*/ 685 w 690"/>
                      <a:gd name="T9" fmla="*/ 57 h 301"/>
                      <a:gd name="T10" fmla="*/ 690 w 690"/>
                      <a:gd name="T11" fmla="*/ 82 h 301"/>
                      <a:gd name="T12" fmla="*/ 687 w 690"/>
                      <a:gd name="T13" fmla="*/ 108 h 301"/>
                      <a:gd name="T14" fmla="*/ 676 w 690"/>
                      <a:gd name="T15" fmla="*/ 133 h 301"/>
                      <a:gd name="T16" fmla="*/ 657 w 690"/>
                      <a:gd name="T17" fmla="*/ 154 h 301"/>
                      <a:gd name="T18" fmla="*/ 555 w 690"/>
                      <a:gd name="T19" fmla="*/ 241 h 301"/>
                      <a:gd name="T20" fmla="*/ 514 w 690"/>
                      <a:gd name="T21" fmla="*/ 269 h 301"/>
                      <a:gd name="T22" fmla="*/ 472 w 690"/>
                      <a:gd name="T23" fmla="*/ 289 h 301"/>
                      <a:gd name="T24" fmla="*/ 432 w 690"/>
                      <a:gd name="T25" fmla="*/ 299 h 301"/>
                      <a:gd name="T26" fmla="*/ 393 w 690"/>
                      <a:gd name="T27" fmla="*/ 301 h 301"/>
                      <a:gd name="T28" fmla="*/ 355 w 690"/>
                      <a:gd name="T29" fmla="*/ 296 h 301"/>
                      <a:gd name="T30" fmla="*/ 315 w 690"/>
                      <a:gd name="T31" fmla="*/ 285 h 301"/>
                      <a:gd name="T32" fmla="*/ 275 w 690"/>
                      <a:gd name="T33" fmla="*/ 269 h 301"/>
                      <a:gd name="T34" fmla="*/ 235 w 690"/>
                      <a:gd name="T35" fmla="*/ 251 h 301"/>
                      <a:gd name="T36" fmla="*/ 194 w 690"/>
                      <a:gd name="T37" fmla="*/ 230 h 301"/>
                      <a:gd name="T38" fmla="*/ 188 w 690"/>
                      <a:gd name="T39" fmla="*/ 228 h 301"/>
                      <a:gd name="T40" fmla="*/ 147 w 690"/>
                      <a:gd name="T41" fmla="*/ 207 h 301"/>
                      <a:gd name="T42" fmla="*/ 102 w 690"/>
                      <a:gd name="T43" fmla="*/ 186 h 301"/>
                      <a:gd name="T44" fmla="*/ 57 w 690"/>
                      <a:gd name="T45" fmla="*/ 168 h 301"/>
                      <a:gd name="T46" fmla="*/ 33 w 690"/>
                      <a:gd name="T47" fmla="*/ 156 h 301"/>
                      <a:gd name="T48" fmla="*/ 15 w 690"/>
                      <a:gd name="T49" fmla="*/ 138 h 301"/>
                      <a:gd name="T50" fmla="*/ 3 w 690"/>
                      <a:gd name="T51" fmla="*/ 113 h 301"/>
                      <a:gd name="T52" fmla="*/ 0 w 690"/>
                      <a:gd name="T53" fmla="*/ 87 h 301"/>
                      <a:gd name="T54" fmla="*/ 3 w 690"/>
                      <a:gd name="T55" fmla="*/ 60 h 301"/>
                      <a:gd name="T56" fmla="*/ 15 w 690"/>
                      <a:gd name="T57" fmla="*/ 36 h 301"/>
                      <a:gd name="T58" fmla="*/ 34 w 690"/>
                      <a:gd name="T59" fmla="*/ 18 h 301"/>
                      <a:gd name="T60" fmla="*/ 57 w 690"/>
                      <a:gd name="T61" fmla="*/ 5 h 301"/>
                      <a:gd name="T62" fmla="*/ 81 w 690"/>
                      <a:gd name="T63" fmla="*/ 0 h 301"/>
                      <a:gd name="T64" fmla="*/ 109 w 690"/>
                      <a:gd name="T65" fmla="*/ 5 h 301"/>
                      <a:gd name="T66" fmla="*/ 164 w 690"/>
                      <a:gd name="T67" fmla="*/ 27 h 301"/>
                      <a:gd name="T68" fmla="*/ 216 w 690"/>
                      <a:gd name="T69" fmla="*/ 50 h 301"/>
                      <a:gd name="T70" fmla="*/ 265 w 690"/>
                      <a:gd name="T71" fmla="*/ 74 h 301"/>
                      <a:gd name="T72" fmla="*/ 270 w 690"/>
                      <a:gd name="T73" fmla="*/ 76 h 301"/>
                      <a:gd name="T74" fmla="*/ 304 w 690"/>
                      <a:gd name="T75" fmla="*/ 96 h 301"/>
                      <a:gd name="T76" fmla="*/ 339 w 690"/>
                      <a:gd name="T77" fmla="*/ 110 h 301"/>
                      <a:gd name="T78" fmla="*/ 370 w 690"/>
                      <a:gd name="T79" fmla="*/ 120 h 301"/>
                      <a:gd name="T80" fmla="*/ 398 w 690"/>
                      <a:gd name="T81" fmla="*/ 124 h 301"/>
                      <a:gd name="T82" fmla="*/ 426 w 690"/>
                      <a:gd name="T83" fmla="*/ 120 h 301"/>
                      <a:gd name="T84" fmla="*/ 450 w 690"/>
                      <a:gd name="T85" fmla="*/ 106 h 301"/>
                      <a:gd name="T86" fmla="*/ 554 w 690"/>
                      <a:gd name="T87" fmla="*/ 20 h 301"/>
                      <a:gd name="T88" fmla="*/ 576 w 690"/>
                      <a:gd name="T89" fmla="*/ 5 h 301"/>
                      <a:gd name="T90" fmla="*/ 602 w 690"/>
                      <a:gd name="T91" fmla="*/ 0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690" h="301">
                        <a:moveTo>
                          <a:pt x="602" y="0"/>
                        </a:moveTo>
                        <a:lnTo>
                          <a:pt x="628" y="4"/>
                        </a:lnTo>
                        <a:lnTo>
                          <a:pt x="650" y="14"/>
                        </a:lnTo>
                        <a:lnTo>
                          <a:pt x="671" y="32"/>
                        </a:lnTo>
                        <a:lnTo>
                          <a:pt x="685" y="57"/>
                        </a:lnTo>
                        <a:lnTo>
                          <a:pt x="690" y="82"/>
                        </a:lnTo>
                        <a:lnTo>
                          <a:pt x="687" y="108"/>
                        </a:lnTo>
                        <a:lnTo>
                          <a:pt x="676" y="133"/>
                        </a:lnTo>
                        <a:lnTo>
                          <a:pt x="657" y="154"/>
                        </a:lnTo>
                        <a:lnTo>
                          <a:pt x="555" y="241"/>
                        </a:lnTo>
                        <a:lnTo>
                          <a:pt x="514" y="269"/>
                        </a:lnTo>
                        <a:lnTo>
                          <a:pt x="472" y="289"/>
                        </a:lnTo>
                        <a:lnTo>
                          <a:pt x="432" y="299"/>
                        </a:lnTo>
                        <a:lnTo>
                          <a:pt x="393" y="301"/>
                        </a:lnTo>
                        <a:lnTo>
                          <a:pt x="355" y="296"/>
                        </a:lnTo>
                        <a:lnTo>
                          <a:pt x="315" y="285"/>
                        </a:lnTo>
                        <a:lnTo>
                          <a:pt x="275" y="269"/>
                        </a:lnTo>
                        <a:lnTo>
                          <a:pt x="235" y="251"/>
                        </a:lnTo>
                        <a:lnTo>
                          <a:pt x="194" y="230"/>
                        </a:lnTo>
                        <a:lnTo>
                          <a:pt x="188" y="228"/>
                        </a:lnTo>
                        <a:lnTo>
                          <a:pt x="147" y="207"/>
                        </a:lnTo>
                        <a:lnTo>
                          <a:pt x="102" y="186"/>
                        </a:lnTo>
                        <a:lnTo>
                          <a:pt x="57" y="168"/>
                        </a:lnTo>
                        <a:lnTo>
                          <a:pt x="33" y="156"/>
                        </a:lnTo>
                        <a:lnTo>
                          <a:pt x="15" y="138"/>
                        </a:lnTo>
                        <a:lnTo>
                          <a:pt x="3" y="113"/>
                        </a:lnTo>
                        <a:lnTo>
                          <a:pt x="0" y="87"/>
                        </a:lnTo>
                        <a:lnTo>
                          <a:pt x="3" y="60"/>
                        </a:lnTo>
                        <a:lnTo>
                          <a:pt x="15" y="36"/>
                        </a:lnTo>
                        <a:lnTo>
                          <a:pt x="34" y="18"/>
                        </a:lnTo>
                        <a:lnTo>
                          <a:pt x="57" y="5"/>
                        </a:lnTo>
                        <a:lnTo>
                          <a:pt x="81" y="0"/>
                        </a:lnTo>
                        <a:lnTo>
                          <a:pt x="109" y="5"/>
                        </a:lnTo>
                        <a:lnTo>
                          <a:pt x="164" y="27"/>
                        </a:lnTo>
                        <a:lnTo>
                          <a:pt x="216" y="50"/>
                        </a:lnTo>
                        <a:lnTo>
                          <a:pt x="265" y="74"/>
                        </a:lnTo>
                        <a:lnTo>
                          <a:pt x="270" y="76"/>
                        </a:lnTo>
                        <a:lnTo>
                          <a:pt x="304" y="96"/>
                        </a:lnTo>
                        <a:lnTo>
                          <a:pt x="339" y="110"/>
                        </a:lnTo>
                        <a:lnTo>
                          <a:pt x="370" y="120"/>
                        </a:lnTo>
                        <a:lnTo>
                          <a:pt x="398" y="124"/>
                        </a:lnTo>
                        <a:lnTo>
                          <a:pt x="426" y="120"/>
                        </a:lnTo>
                        <a:lnTo>
                          <a:pt x="450" y="106"/>
                        </a:lnTo>
                        <a:lnTo>
                          <a:pt x="554" y="20"/>
                        </a:lnTo>
                        <a:lnTo>
                          <a:pt x="576" y="5"/>
                        </a:lnTo>
                        <a:lnTo>
                          <a:pt x="60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50" dirty="0"/>
                  </a:p>
                </p:txBody>
              </p:sp>
              <p:sp>
                <p:nvSpPr>
                  <p:cNvPr id="64" name="Freeform 24"/>
                  <p:cNvSpPr>
                    <a:spLocks/>
                  </p:cNvSpPr>
                  <p:nvPr/>
                </p:nvSpPr>
                <p:spPr bwMode="auto">
                  <a:xfrm>
                    <a:off x="2802" y="2103"/>
                    <a:ext cx="85" cy="253"/>
                  </a:xfrm>
                  <a:custGeom>
                    <a:avLst/>
                    <a:gdLst>
                      <a:gd name="T0" fmla="*/ 84 w 169"/>
                      <a:gd name="T1" fmla="*/ 0 h 506"/>
                      <a:gd name="T2" fmla="*/ 112 w 169"/>
                      <a:gd name="T3" fmla="*/ 3 h 506"/>
                      <a:gd name="T4" fmla="*/ 135 w 169"/>
                      <a:gd name="T5" fmla="*/ 15 h 506"/>
                      <a:gd name="T6" fmla="*/ 152 w 169"/>
                      <a:gd name="T7" fmla="*/ 35 h 506"/>
                      <a:gd name="T8" fmla="*/ 164 w 169"/>
                      <a:gd name="T9" fmla="*/ 58 h 506"/>
                      <a:gd name="T10" fmla="*/ 169 w 169"/>
                      <a:gd name="T11" fmla="*/ 85 h 506"/>
                      <a:gd name="T12" fmla="*/ 169 w 169"/>
                      <a:gd name="T13" fmla="*/ 419 h 506"/>
                      <a:gd name="T14" fmla="*/ 164 w 169"/>
                      <a:gd name="T15" fmla="*/ 447 h 506"/>
                      <a:gd name="T16" fmla="*/ 152 w 169"/>
                      <a:gd name="T17" fmla="*/ 470 h 506"/>
                      <a:gd name="T18" fmla="*/ 135 w 169"/>
                      <a:gd name="T19" fmla="*/ 490 h 506"/>
                      <a:gd name="T20" fmla="*/ 112 w 169"/>
                      <a:gd name="T21" fmla="*/ 502 h 506"/>
                      <a:gd name="T22" fmla="*/ 84 w 169"/>
                      <a:gd name="T23" fmla="*/ 506 h 506"/>
                      <a:gd name="T24" fmla="*/ 59 w 169"/>
                      <a:gd name="T25" fmla="*/ 502 h 506"/>
                      <a:gd name="T26" fmla="*/ 34 w 169"/>
                      <a:gd name="T27" fmla="*/ 490 h 506"/>
                      <a:gd name="T28" fmla="*/ 17 w 169"/>
                      <a:gd name="T29" fmla="*/ 470 h 506"/>
                      <a:gd name="T30" fmla="*/ 5 w 169"/>
                      <a:gd name="T31" fmla="*/ 447 h 506"/>
                      <a:gd name="T32" fmla="*/ 0 w 169"/>
                      <a:gd name="T33" fmla="*/ 419 h 506"/>
                      <a:gd name="T34" fmla="*/ 0 w 169"/>
                      <a:gd name="T35" fmla="*/ 85 h 506"/>
                      <a:gd name="T36" fmla="*/ 5 w 169"/>
                      <a:gd name="T37" fmla="*/ 58 h 506"/>
                      <a:gd name="T38" fmla="*/ 17 w 169"/>
                      <a:gd name="T39" fmla="*/ 35 h 506"/>
                      <a:gd name="T40" fmla="*/ 34 w 169"/>
                      <a:gd name="T41" fmla="*/ 15 h 506"/>
                      <a:gd name="T42" fmla="*/ 59 w 169"/>
                      <a:gd name="T43" fmla="*/ 3 h 506"/>
                      <a:gd name="T44" fmla="*/ 84 w 169"/>
                      <a:gd name="T45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69" h="506">
                        <a:moveTo>
                          <a:pt x="84" y="0"/>
                        </a:moveTo>
                        <a:lnTo>
                          <a:pt x="112" y="3"/>
                        </a:lnTo>
                        <a:lnTo>
                          <a:pt x="135" y="15"/>
                        </a:lnTo>
                        <a:lnTo>
                          <a:pt x="152" y="35"/>
                        </a:lnTo>
                        <a:lnTo>
                          <a:pt x="164" y="58"/>
                        </a:lnTo>
                        <a:lnTo>
                          <a:pt x="169" y="85"/>
                        </a:lnTo>
                        <a:lnTo>
                          <a:pt x="169" y="419"/>
                        </a:lnTo>
                        <a:lnTo>
                          <a:pt x="164" y="447"/>
                        </a:lnTo>
                        <a:lnTo>
                          <a:pt x="152" y="470"/>
                        </a:lnTo>
                        <a:lnTo>
                          <a:pt x="135" y="490"/>
                        </a:lnTo>
                        <a:lnTo>
                          <a:pt x="112" y="502"/>
                        </a:lnTo>
                        <a:lnTo>
                          <a:pt x="84" y="506"/>
                        </a:lnTo>
                        <a:lnTo>
                          <a:pt x="59" y="502"/>
                        </a:lnTo>
                        <a:lnTo>
                          <a:pt x="34" y="490"/>
                        </a:lnTo>
                        <a:lnTo>
                          <a:pt x="17" y="470"/>
                        </a:lnTo>
                        <a:lnTo>
                          <a:pt x="5" y="447"/>
                        </a:lnTo>
                        <a:lnTo>
                          <a:pt x="0" y="419"/>
                        </a:lnTo>
                        <a:lnTo>
                          <a:pt x="0" y="85"/>
                        </a:lnTo>
                        <a:lnTo>
                          <a:pt x="5" y="58"/>
                        </a:lnTo>
                        <a:lnTo>
                          <a:pt x="17" y="35"/>
                        </a:lnTo>
                        <a:lnTo>
                          <a:pt x="34" y="15"/>
                        </a:lnTo>
                        <a:lnTo>
                          <a:pt x="59" y="3"/>
                        </a:lnTo>
                        <a:lnTo>
                          <a:pt x="84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50" dirty="0"/>
                  </a:p>
                </p:txBody>
              </p:sp>
              <p:sp>
                <p:nvSpPr>
                  <p:cNvPr id="65" name="Freeform 25"/>
                  <p:cNvSpPr>
                    <a:spLocks/>
                  </p:cNvSpPr>
                  <p:nvPr/>
                </p:nvSpPr>
                <p:spPr bwMode="auto">
                  <a:xfrm>
                    <a:off x="2803" y="3207"/>
                    <a:ext cx="345" cy="150"/>
                  </a:xfrm>
                  <a:custGeom>
                    <a:avLst/>
                    <a:gdLst>
                      <a:gd name="T0" fmla="*/ 608 w 691"/>
                      <a:gd name="T1" fmla="*/ 0 h 301"/>
                      <a:gd name="T2" fmla="*/ 634 w 691"/>
                      <a:gd name="T3" fmla="*/ 5 h 301"/>
                      <a:gd name="T4" fmla="*/ 656 w 691"/>
                      <a:gd name="T5" fmla="*/ 18 h 301"/>
                      <a:gd name="T6" fmla="*/ 675 w 691"/>
                      <a:gd name="T7" fmla="*/ 36 h 301"/>
                      <a:gd name="T8" fmla="*/ 687 w 691"/>
                      <a:gd name="T9" fmla="*/ 60 h 301"/>
                      <a:gd name="T10" fmla="*/ 691 w 691"/>
                      <a:gd name="T11" fmla="*/ 87 h 301"/>
                      <a:gd name="T12" fmla="*/ 686 w 691"/>
                      <a:gd name="T13" fmla="*/ 113 h 301"/>
                      <a:gd name="T14" fmla="*/ 675 w 691"/>
                      <a:gd name="T15" fmla="*/ 138 h 301"/>
                      <a:gd name="T16" fmla="*/ 656 w 691"/>
                      <a:gd name="T17" fmla="*/ 156 h 301"/>
                      <a:gd name="T18" fmla="*/ 632 w 691"/>
                      <a:gd name="T19" fmla="*/ 168 h 301"/>
                      <a:gd name="T20" fmla="*/ 587 w 691"/>
                      <a:gd name="T21" fmla="*/ 186 h 301"/>
                      <a:gd name="T22" fmla="*/ 542 w 691"/>
                      <a:gd name="T23" fmla="*/ 207 h 301"/>
                      <a:gd name="T24" fmla="*/ 501 w 691"/>
                      <a:gd name="T25" fmla="*/ 228 h 301"/>
                      <a:gd name="T26" fmla="*/ 497 w 691"/>
                      <a:gd name="T27" fmla="*/ 230 h 301"/>
                      <a:gd name="T28" fmla="*/ 456 w 691"/>
                      <a:gd name="T29" fmla="*/ 251 h 301"/>
                      <a:gd name="T30" fmla="*/ 414 w 691"/>
                      <a:gd name="T31" fmla="*/ 271 h 301"/>
                      <a:gd name="T32" fmla="*/ 374 w 691"/>
                      <a:gd name="T33" fmla="*/ 285 h 301"/>
                      <a:gd name="T34" fmla="*/ 336 w 691"/>
                      <a:gd name="T35" fmla="*/ 297 h 301"/>
                      <a:gd name="T36" fmla="*/ 296 w 691"/>
                      <a:gd name="T37" fmla="*/ 301 h 301"/>
                      <a:gd name="T38" fmla="*/ 257 w 691"/>
                      <a:gd name="T39" fmla="*/ 299 h 301"/>
                      <a:gd name="T40" fmla="*/ 217 w 691"/>
                      <a:gd name="T41" fmla="*/ 290 h 301"/>
                      <a:gd name="T42" fmla="*/ 177 w 691"/>
                      <a:gd name="T43" fmla="*/ 271 h 301"/>
                      <a:gd name="T44" fmla="*/ 134 w 691"/>
                      <a:gd name="T45" fmla="*/ 241 h 301"/>
                      <a:gd name="T46" fmla="*/ 32 w 691"/>
                      <a:gd name="T47" fmla="*/ 154 h 301"/>
                      <a:gd name="T48" fmla="*/ 13 w 691"/>
                      <a:gd name="T49" fmla="*/ 133 h 301"/>
                      <a:gd name="T50" fmla="*/ 2 w 691"/>
                      <a:gd name="T51" fmla="*/ 110 h 301"/>
                      <a:gd name="T52" fmla="*/ 0 w 691"/>
                      <a:gd name="T53" fmla="*/ 83 h 301"/>
                      <a:gd name="T54" fmla="*/ 6 w 691"/>
                      <a:gd name="T55" fmla="*/ 57 h 301"/>
                      <a:gd name="T56" fmla="*/ 19 w 691"/>
                      <a:gd name="T57" fmla="*/ 34 h 301"/>
                      <a:gd name="T58" fmla="*/ 39 w 691"/>
                      <a:gd name="T59" fmla="*/ 14 h 301"/>
                      <a:gd name="T60" fmla="*/ 63 w 691"/>
                      <a:gd name="T61" fmla="*/ 4 h 301"/>
                      <a:gd name="T62" fmla="*/ 87 w 691"/>
                      <a:gd name="T63" fmla="*/ 0 h 301"/>
                      <a:gd name="T64" fmla="*/ 113 w 691"/>
                      <a:gd name="T65" fmla="*/ 5 h 301"/>
                      <a:gd name="T66" fmla="*/ 135 w 691"/>
                      <a:gd name="T67" fmla="*/ 20 h 301"/>
                      <a:gd name="T68" fmla="*/ 241 w 691"/>
                      <a:gd name="T69" fmla="*/ 106 h 301"/>
                      <a:gd name="T70" fmla="*/ 263 w 691"/>
                      <a:gd name="T71" fmla="*/ 120 h 301"/>
                      <a:gd name="T72" fmla="*/ 291 w 691"/>
                      <a:gd name="T73" fmla="*/ 124 h 301"/>
                      <a:gd name="T74" fmla="*/ 319 w 691"/>
                      <a:gd name="T75" fmla="*/ 120 h 301"/>
                      <a:gd name="T76" fmla="*/ 352 w 691"/>
                      <a:gd name="T77" fmla="*/ 110 h 301"/>
                      <a:gd name="T78" fmla="*/ 385 w 691"/>
                      <a:gd name="T79" fmla="*/ 96 h 301"/>
                      <a:gd name="T80" fmla="*/ 421 w 691"/>
                      <a:gd name="T81" fmla="*/ 76 h 301"/>
                      <a:gd name="T82" fmla="*/ 424 w 691"/>
                      <a:gd name="T83" fmla="*/ 74 h 301"/>
                      <a:gd name="T84" fmla="*/ 473 w 691"/>
                      <a:gd name="T85" fmla="*/ 50 h 301"/>
                      <a:gd name="T86" fmla="*/ 525 w 691"/>
                      <a:gd name="T87" fmla="*/ 27 h 301"/>
                      <a:gd name="T88" fmla="*/ 580 w 691"/>
                      <a:gd name="T89" fmla="*/ 5 h 301"/>
                      <a:gd name="T90" fmla="*/ 608 w 691"/>
                      <a:gd name="T91" fmla="*/ 0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691" h="301">
                        <a:moveTo>
                          <a:pt x="608" y="0"/>
                        </a:moveTo>
                        <a:lnTo>
                          <a:pt x="634" y="5"/>
                        </a:lnTo>
                        <a:lnTo>
                          <a:pt x="656" y="18"/>
                        </a:lnTo>
                        <a:lnTo>
                          <a:pt x="675" y="36"/>
                        </a:lnTo>
                        <a:lnTo>
                          <a:pt x="687" y="60"/>
                        </a:lnTo>
                        <a:lnTo>
                          <a:pt x="691" y="87"/>
                        </a:lnTo>
                        <a:lnTo>
                          <a:pt x="686" y="113"/>
                        </a:lnTo>
                        <a:lnTo>
                          <a:pt x="675" y="138"/>
                        </a:lnTo>
                        <a:lnTo>
                          <a:pt x="656" y="156"/>
                        </a:lnTo>
                        <a:lnTo>
                          <a:pt x="632" y="168"/>
                        </a:lnTo>
                        <a:lnTo>
                          <a:pt x="587" y="186"/>
                        </a:lnTo>
                        <a:lnTo>
                          <a:pt x="542" y="207"/>
                        </a:lnTo>
                        <a:lnTo>
                          <a:pt x="501" y="228"/>
                        </a:lnTo>
                        <a:lnTo>
                          <a:pt x="497" y="230"/>
                        </a:lnTo>
                        <a:lnTo>
                          <a:pt x="456" y="251"/>
                        </a:lnTo>
                        <a:lnTo>
                          <a:pt x="414" y="271"/>
                        </a:lnTo>
                        <a:lnTo>
                          <a:pt x="374" y="285"/>
                        </a:lnTo>
                        <a:lnTo>
                          <a:pt x="336" y="297"/>
                        </a:lnTo>
                        <a:lnTo>
                          <a:pt x="296" y="301"/>
                        </a:lnTo>
                        <a:lnTo>
                          <a:pt x="257" y="299"/>
                        </a:lnTo>
                        <a:lnTo>
                          <a:pt x="217" y="290"/>
                        </a:lnTo>
                        <a:lnTo>
                          <a:pt x="177" y="271"/>
                        </a:lnTo>
                        <a:lnTo>
                          <a:pt x="134" y="241"/>
                        </a:lnTo>
                        <a:lnTo>
                          <a:pt x="32" y="154"/>
                        </a:lnTo>
                        <a:lnTo>
                          <a:pt x="13" y="133"/>
                        </a:lnTo>
                        <a:lnTo>
                          <a:pt x="2" y="110"/>
                        </a:lnTo>
                        <a:lnTo>
                          <a:pt x="0" y="83"/>
                        </a:lnTo>
                        <a:lnTo>
                          <a:pt x="6" y="57"/>
                        </a:lnTo>
                        <a:lnTo>
                          <a:pt x="19" y="34"/>
                        </a:lnTo>
                        <a:lnTo>
                          <a:pt x="39" y="14"/>
                        </a:lnTo>
                        <a:lnTo>
                          <a:pt x="63" y="4"/>
                        </a:lnTo>
                        <a:lnTo>
                          <a:pt x="87" y="0"/>
                        </a:lnTo>
                        <a:lnTo>
                          <a:pt x="113" y="5"/>
                        </a:lnTo>
                        <a:lnTo>
                          <a:pt x="135" y="20"/>
                        </a:lnTo>
                        <a:lnTo>
                          <a:pt x="241" y="106"/>
                        </a:lnTo>
                        <a:lnTo>
                          <a:pt x="263" y="120"/>
                        </a:lnTo>
                        <a:lnTo>
                          <a:pt x="291" y="124"/>
                        </a:lnTo>
                        <a:lnTo>
                          <a:pt x="319" y="120"/>
                        </a:lnTo>
                        <a:lnTo>
                          <a:pt x="352" y="110"/>
                        </a:lnTo>
                        <a:lnTo>
                          <a:pt x="385" y="96"/>
                        </a:lnTo>
                        <a:lnTo>
                          <a:pt x="421" y="76"/>
                        </a:lnTo>
                        <a:lnTo>
                          <a:pt x="424" y="74"/>
                        </a:lnTo>
                        <a:lnTo>
                          <a:pt x="473" y="50"/>
                        </a:lnTo>
                        <a:lnTo>
                          <a:pt x="525" y="27"/>
                        </a:lnTo>
                        <a:lnTo>
                          <a:pt x="580" y="5"/>
                        </a:lnTo>
                        <a:lnTo>
                          <a:pt x="608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50" dirty="0"/>
                  </a:p>
                </p:txBody>
              </p:sp>
              <p:sp>
                <p:nvSpPr>
                  <p:cNvPr id="66" name="Freeform 26"/>
                  <p:cNvSpPr>
                    <a:spLocks noEditPoints="1"/>
                  </p:cNvSpPr>
                  <p:nvPr/>
                </p:nvSpPr>
                <p:spPr bwMode="auto">
                  <a:xfrm>
                    <a:off x="2095" y="2549"/>
                    <a:ext cx="1500" cy="1784"/>
                  </a:xfrm>
                  <a:custGeom>
                    <a:avLst/>
                    <a:gdLst>
                      <a:gd name="T0" fmla="*/ 1186 w 3001"/>
                      <a:gd name="T1" fmla="*/ 209 h 3570"/>
                      <a:gd name="T2" fmla="*/ 805 w 3001"/>
                      <a:gd name="T3" fmla="*/ 372 h 3570"/>
                      <a:gd name="T4" fmla="*/ 488 w 3001"/>
                      <a:gd name="T5" fmla="*/ 648 h 3570"/>
                      <a:gd name="T6" fmla="*/ 272 w 3001"/>
                      <a:gd name="T7" fmla="*/ 1009 h 3570"/>
                      <a:gd name="T8" fmla="*/ 185 w 3001"/>
                      <a:gd name="T9" fmla="*/ 1317 h 3570"/>
                      <a:gd name="T10" fmla="*/ 185 w 3001"/>
                      <a:gd name="T11" fmla="*/ 1751 h 3570"/>
                      <a:gd name="T12" fmla="*/ 315 w 3001"/>
                      <a:gd name="T13" fmla="*/ 2156 h 3570"/>
                      <a:gd name="T14" fmla="*/ 549 w 3001"/>
                      <a:gd name="T15" fmla="*/ 2503 h 3570"/>
                      <a:gd name="T16" fmla="*/ 755 w 3001"/>
                      <a:gd name="T17" fmla="*/ 2749 h 3570"/>
                      <a:gd name="T18" fmla="*/ 890 w 3001"/>
                      <a:gd name="T19" fmla="*/ 2903 h 3570"/>
                      <a:gd name="T20" fmla="*/ 1023 w 3001"/>
                      <a:gd name="T21" fmla="*/ 3094 h 3570"/>
                      <a:gd name="T22" fmla="*/ 1087 w 3001"/>
                      <a:gd name="T23" fmla="*/ 3324 h 3570"/>
                      <a:gd name="T24" fmla="*/ 1931 w 3001"/>
                      <a:gd name="T25" fmla="*/ 3257 h 3570"/>
                      <a:gd name="T26" fmla="*/ 2011 w 3001"/>
                      <a:gd name="T27" fmla="*/ 3044 h 3570"/>
                      <a:gd name="T28" fmla="*/ 2162 w 3001"/>
                      <a:gd name="T29" fmla="*/ 2850 h 3570"/>
                      <a:gd name="T30" fmla="*/ 2347 w 3001"/>
                      <a:gd name="T31" fmla="*/ 2636 h 3570"/>
                      <a:gd name="T32" fmla="*/ 2577 w 3001"/>
                      <a:gd name="T33" fmla="*/ 2336 h 3570"/>
                      <a:gd name="T34" fmla="*/ 2767 w 3001"/>
                      <a:gd name="T35" fmla="*/ 1958 h 3570"/>
                      <a:gd name="T36" fmla="*/ 2833 w 3001"/>
                      <a:gd name="T37" fmla="*/ 1535 h 3570"/>
                      <a:gd name="T38" fmla="*/ 2750 w 3001"/>
                      <a:gd name="T39" fmla="*/ 1059 h 3570"/>
                      <a:gd name="T40" fmla="*/ 2520 w 3001"/>
                      <a:gd name="T41" fmla="*/ 657 h 3570"/>
                      <a:gd name="T42" fmla="*/ 2198 w 3001"/>
                      <a:gd name="T43" fmla="*/ 372 h 3570"/>
                      <a:gd name="T44" fmla="*/ 1815 w 3001"/>
                      <a:gd name="T45" fmla="*/ 209 h 3570"/>
                      <a:gd name="T46" fmla="*/ 1500 w 3001"/>
                      <a:gd name="T47" fmla="*/ 0 h 3570"/>
                      <a:gd name="T48" fmla="*/ 1966 w 3001"/>
                      <a:gd name="T49" fmla="*/ 75 h 3570"/>
                      <a:gd name="T50" fmla="*/ 2385 w 3001"/>
                      <a:gd name="T51" fmla="*/ 292 h 3570"/>
                      <a:gd name="T52" fmla="*/ 2712 w 3001"/>
                      <a:gd name="T53" fmla="*/ 627 h 3570"/>
                      <a:gd name="T54" fmla="*/ 2925 w 3001"/>
                      <a:gd name="T55" fmla="*/ 1048 h 3570"/>
                      <a:gd name="T56" fmla="*/ 3001 w 3001"/>
                      <a:gd name="T57" fmla="*/ 1535 h 3570"/>
                      <a:gd name="T58" fmla="*/ 2928 w 3001"/>
                      <a:gd name="T59" fmla="*/ 2009 h 3570"/>
                      <a:gd name="T60" fmla="*/ 2714 w 3001"/>
                      <a:gd name="T61" fmla="*/ 2439 h 3570"/>
                      <a:gd name="T62" fmla="*/ 2476 w 3001"/>
                      <a:gd name="T63" fmla="*/ 2745 h 3570"/>
                      <a:gd name="T64" fmla="*/ 2290 w 3001"/>
                      <a:gd name="T65" fmla="*/ 2959 h 3570"/>
                      <a:gd name="T66" fmla="*/ 2155 w 3001"/>
                      <a:gd name="T67" fmla="*/ 3138 h 3570"/>
                      <a:gd name="T68" fmla="*/ 2091 w 3001"/>
                      <a:gd name="T69" fmla="*/ 3343 h 3570"/>
                      <a:gd name="T70" fmla="*/ 2066 w 3001"/>
                      <a:gd name="T71" fmla="*/ 3535 h 3570"/>
                      <a:gd name="T72" fmla="*/ 1011 w 3001"/>
                      <a:gd name="T73" fmla="*/ 3570 h 3570"/>
                      <a:gd name="T74" fmla="*/ 931 w 3001"/>
                      <a:gd name="T75" fmla="*/ 3512 h 3570"/>
                      <a:gd name="T76" fmla="*/ 909 w 3001"/>
                      <a:gd name="T77" fmla="*/ 3287 h 3570"/>
                      <a:gd name="T78" fmla="*/ 826 w 3001"/>
                      <a:gd name="T79" fmla="*/ 3097 h 3570"/>
                      <a:gd name="T80" fmla="*/ 673 w 3001"/>
                      <a:gd name="T81" fmla="*/ 2913 h 3570"/>
                      <a:gd name="T82" fmla="*/ 476 w 3001"/>
                      <a:gd name="T83" fmla="*/ 2683 h 3570"/>
                      <a:gd name="T84" fmla="*/ 223 w 3001"/>
                      <a:gd name="T85" fmla="*/ 2340 h 3570"/>
                      <a:gd name="T86" fmla="*/ 42 w 3001"/>
                      <a:gd name="T87" fmla="*/ 1896 h 3570"/>
                      <a:gd name="T88" fmla="*/ 5 w 3001"/>
                      <a:gd name="T89" fmla="*/ 1411 h 3570"/>
                      <a:gd name="T90" fmla="*/ 114 w 3001"/>
                      <a:gd name="T91" fmla="*/ 947 h 3570"/>
                      <a:gd name="T92" fmla="*/ 289 w 3001"/>
                      <a:gd name="T93" fmla="*/ 629 h 3570"/>
                      <a:gd name="T94" fmla="*/ 618 w 3001"/>
                      <a:gd name="T95" fmla="*/ 292 h 3570"/>
                      <a:gd name="T96" fmla="*/ 1035 w 3001"/>
                      <a:gd name="T97" fmla="*/ 75 h 3570"/>
                      <a:gd name="T98" fmla="*/ 1500 w 3001"/>
                      <a:gd name="T99" fmla="*/ 0 h 35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3001" h="3570">
                        <a:moveTo>
                          <a:pt x="1500" y="172"/>
                        </a:moveTo>
                        <a:lnTo>
                          <a:pt x="1393" y="176"/>
                        </a:lnTo>
                        <a:lnTo>
                          <a:pt x="1288" y="188"/>
                        </a:lnTo>
                        <a:lnTo>
                          <a:pt x="1186" y="209"/>
                        </a:lnTo>
                        <a:lnTo>
                          <a:pt x="1087" y="239"/>
                        </a:lnTo>
                        <a:lnTo>
                          <a:pt x="992" y="275"/>
                        </a:lnTo>
                        <a:lnTo>
                          <a:pt x="897" y="321"/>
                        </a:lnTo>
                        <a:lnTo>
                          <a:pt x="805" y="372"/>
                        </a:lnTo>
                        <a:lnTo>
                          <a:pt x="718" y="432"/>
                        </a:lnTo>
                        <a:lnTo>
                          <a:pt x="635" y="498"/>
                        </a:lnTo>
                        <a:lnTo>
                          <a:pt x="559" y="570"/>
                        </a:lnTo>
                        <a:lnTo>
                          <a:pt x="488" y="648"/>
                        </a:lnTo>
                        <a:lnTo>
                          <a:pt x="424" y="731"/>
                        </a:lnTo>
                        <a:lnTo>
                          <a:pt x="367" y="820"/>
                        </a:lnTo>
                        <a:lnTo>
                          <a:pt x="315" y="912"/>
                        </a:lnTo>
                        <a:lnTo>
                          <a:pt x="272" y="1009"/>
                        </a:lnTo>
                        <a:lnTo>
                          <a:pt x="270" y="1013"/>
                        </a:lnTo>
                        <a:lnTo>
                          <a:pt x="234" y="1110"/>
                        </a:lnTo>
                        <a:lnTo>
                          <a:pt x="206" y="1213"/>
                        </a:lnTo>
                        <a:lnTo>
                          <a:pt x="185" y="1317"/>
                        </a:lnTo>
                        <a:lnTo>
                          <a:pt x="173" y="1425"/>
                        </a:lnTo>
                        <a:lnTo>
                          <a:pt x="168" y="1535"/>
                        </a:lnTo>
                        <a:lnTo>
                          <a:pt x="173" y="1645"/>
                        </a:lnTo>
                        <a:lnTo>
                          <a:pt x="185" y="1751"/>
                        </a:lnTo>
                        <a:lnTo>
                          <a:pt x="206" y="1855"/>
                        </a:lnTo>
                        <a:lnTo>
                          <a:pt x="234" y="1956"/>
                        </a:lnTo>
                        <a:lnTo>
                          <a:pt x="270" y="2059"/>
                        </a:lnTo>
                        <a:lnTo>
                          <a:pt x="315" y="2156"/>
                        </a:lnTo>
                        <a:lnTo>
                          <a:pt x="367" y="2248"/>
                        </a:lnTo>
                        <a:lnTo>
                          <a:pt x="424" y="2336"/>
                        </a:lnTo>
                        <a:lnTo>
                          <a:pt x="488" y="2423"/>
                        </a:lnTo>
                        <a:lnTo>
                          <a:pt x="549" y="2503"/>
                        </a:lnTo>
                        <a:lnTo>
                          <a:pt x="604" y="2574"/>
                        </a:lnTo>
                        <a:lnTo>
                          <a:pt x="658" y="2637"/>
                        </a:lnTo>
                        <a:lnTo>
                          <a:pt x="708" y="2696"/>
                        </a:lnTo>
                        <a:lnTo>
                          <a:pt x="755" y="2749"/>
                        </a:lnTo>
                        <a:lnTo>
                          <a:pt x="798" y="2797"/>
                        </a:lnTo>
                        <a:lnTo>
                          <a:pt x="798" y="2798"/>
                        </a:lnTo>
                        <a:lnTo>
                          <a:pt x="846" y="2853"/>
                        </a:lnTo>
                        <a:lnTo>
                          <a:pt x="890" y="2903"/>
                        </a:lnTo>
                        <a:lnTo>
                          <a:pt x="929" y="2952"/>
                        </a:lnTo>
                        <a:lnTo>
                          <a:pt x="966" y="2998"/>
                        </a:lnTo>
                        <a:lnTo>
                          <a:pt x="995" y="3046"/>
                        </a:lnTo>
                        <a:lnTo>
                          <a:pt x="1023" y="3094"/>
                        </a:lnTo>
                        <a:lnTo>
                          <a:pt x="1045" y="3143"/>
                        </a:lnTo>
                        <a:lnTo>
                          <a:pt x="1063" y="3198"/>
                        </a:lnTo>
                        <a:lnTo>
                          <a:pt x="1077" y="3259"/>
                        </a:lnTo>
                        <a:lnTo>
                          <a:pt x="1087" y="3324"/>
                        </a:lnTo>
                        <a:lnTo>
                          <a:pt x="1092" y="3398"/>
                        </a:lnTo>
                        <a:lnTo>
                          <a:pt x="1916" y="3398"/>
                        </a:lnTo>
                        <a:lnTo>
                          <a:pt x="1921" y="3324"/>
                        </a:lnTo>
                        <a:lnTo>
                          <a:pt x="1931" y="3257"/>
                        </a:lnTo>
                        <a:lnTo>
                          <a:pt x="1945" y="3198"/>
                        </a:lnTo>
                        <a:lnTo>
                          <a:pt x="1963" y="3143"/>
                        </a:lnTo>
                        <a:lnTo>
                          <a:pt x="1985" y="3092"/>
                        </a:lnTo>
                        <a:lnTo>
                          <a:pt x="2011" y="3044"/>
                        </a:lnTo>
                        <a:lnTo>
                          <a:pt x="2042" y="2997"/>
                        </a:lnTo>
                        <a:lnTo>
                          <a:pt x="2077" y="2949"/>
                        </a:lnTo>
                        <a:lnTo>
                          <a:pt x="2117" y="2901"/>
                        </a:lnTo>
                        <a:lnTo>
                          <a:pt x="2162" y="2850"/>
                        </a:lnTo>
                        <a:lnTo>
                          <a:pt x="2210" y="2793"/>
                        </a:lnTo>
                        <a:lnTo>
                          <a:pt x="2251" y="2745"/>
                        </a:lnTo>
                        <a:lnTo>
                          <a:pt x="2296" y="2694"/>
                        </a:lnTo>
                        <a:lnTo>
                          <a:pt x="2347" y="2636"/>
                        </a:lnTo>
                        <a:lnTo>
                          <a:pt x="2399" y="2572"/>
                        </a:lnTo>
                        <a:lnTo>
                          <a:pt x="2454" y="2501"/>
                        </a:lnTo>
                        <a:lnTo>
                          <a:pt x="2513" y="2423"/>
                        </a:lnTo>
                        <a:lnTo>
                          <a:pt x="2577" y="2336"/>
                        </a:lnTo>
                        <a:lnTo>
                          <a:pt x="2634" y="2250"/>
                        </a:lnTo>
                        <a:lnTo>
                          <a:pt x="2686" y="2156"/>
                        </a:lnTo>
                        <a:lnTo>
                          <a:pt x="2731" y="2059"/>
                        </a:lnTo>
                        <a:lnTo>
                          <a:pt x="2767" y="1958"/>
                        </a:lnTo>
                        <a:lnTo>
                          <a:pt x="2795" y="1855"/>
                        </a:lnTo>
                        <a:lnTo>
                          <a:pt x="2816" y="1751"/>
                        </a:lnTo>
                        <a:lnTo>
                          <a:pt x="2828" y="1645"/>
                        </a:lnTo>
                        <a:lnTo>
                          <a:pt x="2833" y="1535"/>
                        </a:lnTo>
                        <a:lnTo>
                          <a:pt x="2828" y="1411"/>
                        </a:lnTo>
                        <a:lnTo>
                          <a:pt x="2810" y="1289"/>
                        </a:lnTo>
                        <a:lnTo>
                          <a:pt x="2784" y="1172"/>
                        </a:lnTo>
                        <a:lnTo>
                          <a:pt x="2750" y="1059"/>
                        </a:lnTo>
                        <a:lnTo>
                          <a:pt x="2705" y="951"/>
                        </a:lnTo>
                        <a:lnTo>
                          <a:pt x="2651" y="846"/>
                        </a:lnTo>
                        <a:lnTo>
                          <a:pt x="2589" y="749"/>
                        </a:lnTo>
                        <a:lnTo>
                          <a:pt x="2520" y="657"/>
                        </a:lnTo>
                        <a:lnTo>
                          <a:pt x="2444" y="570"/>
                        </a:lnTo>
                        <a:lnTo>
                          <a:pt x="2366" y="498"/>
                        </a:lnTo>
                        <a:lnTo>
                          <a:pt x="2284" y="432"/>
                        </a:lnTo>
                        <a:lnTo>
                          <a:pt x="2198" y="372"/>
                        </a:lnTo>
                        <a:lnTo>
                          <a:pt x="2106" y="321"/>
                        </a:lnTo>
                        <a:lnTo>
                          <a:pt x="2011" y="275"/>
                        </a:lnTo>
                        <a:lnTo>
                          <a:pt x="1914" y="239"/>
                        </a:lnTo>
                        <a:lnTo>
                          <a:pt x="1815" y="209"/>
                        </a:lnTo>
                        <a:lnTo>
                          <a:pt x="1713" y="188"/>
                        </a:lnTo>
                        <a:lnTo>
                          <a:pt x="1608" y="176"/>
                        </a:lnTo>
                        <a:lnTo>
                          <a:pt x="1500" y="172"/>
                        </a:lnTo>
                        <a:close/>
                        <a:moveTo>
                          <a:pt x="1500" y="0"/>
                        </a:moveTo>
                        <a:lnTo>
                          <a:pt x="1622" y="4"/>
                        </a:lnTo>
                        <a:lnTo>
                          <a:pt x="1739" y="18"/>
                        </a:lnTo>
                        <a:lnTo>
                          <a:pt x="1855" y="43"/>
                        </a:lnTo>
                        <a:lnTo>
                          <a:pt x="1966" y="75"/>
                        </a:lnTo>
                        <a:lnTo>
                          <a:pt x="2075" y="116"/>
                        </a:lnTo>
                        <a:lnTo>
                          <a:pt x="2182" y="167"/>
                        </a:lnTo>
                        <a:lnTo>
                          <a:pt x="2286" y="225"/>
                        </a:lnTo>
                        <a:lnTo>
                          <a:pt x="2385" y="292"/>
                        </a:lnTo>
                        <a:lnTo>
                          <a:pt x="2476" y="367"/>
                        </a:lnTo>
                        <a:lnTo>
                          <a:pt x="2563" y="448"/>
                        </a:lnTo>
                        <a:lnTo>
                          <a:pt x="2641" y="535"/>
                        </a:lnTo>
                        <a:lnTo>
                          <a:pt x="2712" y="627"/>
                        </a:lnTo>
                        <a:lnTo>
                          <a:pt x="2776" y="726"/>
                        </a:lnTo>
                        <a:lnTo>
                          <a:pt x="2835" y="829"/>
                        </a:lnTo>
                        <a:lnTo>
                          <a:pt x="2883" y="937"/>
                        </a:lnTo>
                        <a:lnTo>
                          <a:pt x="2925" y="1048"/>
                        </a:lnTo>
                        <a:lnTo>
                          <a:pt x="2957" y="1165"/>
                        </a:lnTo>
                        <a:lnTo>
                          <a:pt x="2982" y="1285"/>
                        </a:lnTo>
                        <a:lnTo>
                          <a:pt x="2997" y="1409"/>
                        </a:lnTo>
                        <a:lnTo>
                          <a:pt x="3001" y="1535"/>
                        </a:lnTo>
                        <a:lnTo>
                          <a:pt x="2997" y="1657"/>
                        </a:lnTo>
                        <a:lnTo>
                          <a:pt x="2983" y="1777"/>
                        </a:lnTo>
                        <a:lnTo>
                          <a:pt x="2959" y="1896"/>
                        </a:lnTo>
                        <a:lnTo>
                          <a:pt x="2928" y="2009"/>
                        </a:lnTo>
                        <a:lnTo>
                          <a:pt x="2887" y="2124"/>
                        </a:lnTo>
                        <a:lnTo>
                          <a:pt x="2836" y="2234"/>
                        </a:lnTo>
                        <a:lnTo>
                          <a:pt x="2778" y="2340"/>
                        </a:lnTo>
                        <a:lnTo>
                          <a:pt x="2714" y="2439"/>
                        </a:lnTo>
                        <a:lnTo>
                          <a:pt x="2648" y="2528"/>
                        </a:lnTo>
                        <a:lnTo>
                          <a:pt x="2587" y="2607"/>
                        </a:lnTo>
                        <a:lnTo>
                          <a:pt x="2530" y="2680"/>
                        </a:lnTo>
                        <a:lnTo>
                          <a:pt x="2476" y="2745"/>
                        </a:lnTo>
                        <a:lnTo>
                          <a:pt x="2426" y="2804"/>
                        </a:lnTo>
                        <a:lnTo>
                          <a:pt x="2378" y="2859"/>
                        </a:lnTo>
                        <a:lnTo>
                          <a:pt x="2335" y="2908"/>
                        </a:lnTo>
                        <a:lnTo>
                          <a:pt x="2290" y="2959"/>
                        </a:lnTo>
                        <a:lnTo>
                          <a:pt x="2248" y="3007"/>
                        </a:lnTo>
                        <a:lnTo>
                          <a:pt x="2213" y="3051"/>
                        </a:lnTo>
                        <a:lnTo>
                          <a:pt x="2181" y="3096"/>
                        </a:lnTo>
                        <a:lnTo>
                          <a:pt x="2155" y="3138"/>
                        </a:lnTo>
                        <a:lnTo>
                          <a:pt x="2132" y="3184"/>
                        </a:lnTo>
                        <a:lnTo>
                          <a:pt x="2115" y="3232"/>
                        </a:lnTo>
                        <a:lnTo>
                          <a:pt x="2101" y="3285"/>
                        </a:lnTo>
                        <a:lnTo>
                          <a:pt x="2091" y="3343"/>
                        </a:lnTo>
                        <a:lnTo>
                          <a:pt x="2084" y="3409"/>
                        </a:lnTo>
                        <a:lnTo>
                          <a:pt x="2082" y="3483"/>
                        </a:lnTo>
                        <a:lnTo>
                          <a:pt x="2078" y="3512"/>
                        </a:lnTo>
                        <a:lnTo>
                          <a:pt x="2066" y="3535"/>
                        </a:lnTo>
                        <a:lnTo>
                          <a:pt x="2047" y="3552"/>
                        </a:lnTo>
                        <a:lnTo>
                          <a:pt x="2025" y="3565"/>
                        </a:lnTo>
                        <a:lnTo>
                          <a:pt x="1997" y="3570"/>
                        </a:lnTo>
                        <a:lnTo>
                          <a:pt x="1011" y="3570"/>
                        </a:lnTo>
                        <a:lnTo>
                          <a:pt x="985" y="3565"/>
                        </a:lnTo>
                        <a:lnTo>
                          <a:pt x="961" y="3552"/>
                        </a:lnTo>
                        <a:lnTo>
                          <a:pt x="943" y="3535"/>
                        </a:lnTo>
                        <a:lnTo>
                          <a:pt x="931" y="3512"/>
                        </a:lnTo>
                        <a:lnTo>
                          <a:pt x="926" y="3483"/>
                        </a:lnTo>
                        <a:lnTo>
                          <a:pt x="924" y="3411"/>
                        </a:lnTo>
                        <a:lnTo>
                          <a:pt x="919" y="3345"/>
                        </a:lnTo>
                        <a:lnTo>
                          <a:pt x="909" y="3287"/>
                        </a:lnTo>
                        <a:lnTo>
                          <a:pt x="895" y="3234"/>
                        </a:lnTo>
                        <a:lnTo>
                          <a:pt x="876" y="3186"/>
                        </a:lnTo>
                        <a:lnTo>
                          <a:pt x="853" y="3142"/>
                        </a:lnTo>
                        <a:lnTo>
                          <a:pt x="826" y="3097"/>
                        </a:lnTo>
                        <a:lnTo>
                          <a:pt x="794" y="3055"/>
                        </a:lnTo>
                        <a:lnTo>
                          <a:pt x="758" y="3011"/>
                        </a:lnTo>
                        <a:lnTo>
                          <a:pt x="718" y="2963"/>
                        </a:lnTo>
                        <a:lnTo>
                          <a:pt x="673" y="2913"/>
                        </a:lnTo>
                        <a:lnTo>
                          <a:pt x="628" y="2864"/>
                        </a:lnTo>
                        <a:lnTo>
                          <a:pt x="582" y="2809"/>
                        </a:lnTo>
                        <a:lnTo>
                          <a:pt x="530" y="2751"/>
                        </a:lnTo>
                        <a:lnTo>
                          <a:pt x="476" y="2683"/>
                        </a:lnTo>
                        <a:lnTo>
                          <a:pt x="417" y="2611"/>
                        </a:lnTo>
                        <a:lnTo>
                          <a:pt x="355" y="2529"/>
                        </a:lnTo>
                        <a:lnTo>
                          <a:pt x="289" y="2439"/>
                        </a:lnTo>
                        <a:lnTo>
                          <a:pt x="223" y="2340"/>
                        </a:lnTo>
                        <a:lnTo>
                          <a:pt x="165" y="2234"/>
                        </a:lnTo>
                        <a:lnTo>
                          <a:pt x="116" y="2124"/>
                        </a:lnTo>
                        <a:lnTo>
                          <a:pt x="75" y="2009"/>
                        </a:lnTo>
                        <a:lnTo>
                          <a:pt x="42" y="1896"/>
                        </a:lnTo>
                        <a:lnTo>
                          <a:pt x="19" y="1777"/>
                        </a:lnTo>
                        <a:lnTo>
                          <a:pt x="5" y="1657"/>
                        </a:lnTo>
                        <a:lnTo>
                          <a:pt x="0" y="1535"/>
                        </a:lnTo>
                        <a:lnTo>
                          <a:pt x="5" y="1411"/>
                        </a:lnTo>
                        <a:lnTo>
                          <a:pt x="19" y="1291"/>
                        </a:lnTo>
                        <a:lnTo>
                          <a:pt x="42" y="1172"/>
                        </a:lnTo>
                        <a:lnTo>
                          <a:pt x="75" y="1057"/>
                        </a:lnTo>
                        <a:lnTo>
                          <a:pt x="114" y="947"/>
                        </a:lnTo>
                        <a:lnTo>
                          <a:pt x="116" y="944"/>
                        </a:lnTo>
                        <a:lnTo>
                          <a:pt x="166" y="834"/>
                        </a:lnTo>
                        <a:lnTo>
                          <a:pt x="223" y="730"/>
                        </a:lnTo>
                        <a:lnTo>
                          <a:pt x="289" y="629"/>
                        </a:lnTo>
                        <a:lnTo>
                          <a:pt x="360" y="537"/>
                        </a:lnTo>
                        <a:lnTo>
                          <a:pt x="440" y="448"/>
                        </a:lnTo>
                        <a:lnTo>
                          <a:pt x="526" y="367"/>
                        </a:lnTo>
                        <a:lnTo>
                          <a:pt x="618" y="292"/>
                        </a:lnTo>
                        <a:lnTo>
                          <a:pt x="717" y="227"/>
                        </a:lnTo>
                        <a:lnTo>
                          <a:pt x="819" y="167"/>
                        </a:lnTo>
                        <a:lnTo>
                          <a:pt x="928" y="116"/>
                        </a:lnTo>
                        <a:lnTo>
                          <a:pt x="1035" y="75"/>
                        </a:lnTo>
                        <a:lnTo>
                          <a:pt x="1147" y="43"/>
                        </a:lnTo>
                        <a:lnTo>
                          <a:pt x="1263" y="18"/>
                        </a:lnTo>
                        <a:lnTo>
                          <a:pt x="1381" y="4"/>
                        </a:lnTo>
                        <a:lnTo>
                          <a:pt x="150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50" dirty="0"/>
                  </a:p>
                </p:txBody>
              </p:sp>
              <p:sp>
                <p:nvSpPr>
                  <p:cNvPr id="67" name="Freeform 27"/>
                  <p:cNvSpPr>
                    <a:spLocks/>
                  </p:cNvSpPr>
                  <p:nvPr/>
                </p:nvSpPr>
                <p:spPr bwMode="auto">
                  <a:xfrm>
                    <a:off x="2667" y="4777"/>
                    <a:ext cx="357" cy="86"/>
                  </a:xfrm>
                  <a:custGeom>
                    <a:avLst/>
                    <a:gdLst>
                      <a:gd name="T0" fmla="*/ 85 w 715"/>
                      <a:gd name="T1" fmla="*/ 0 h 171"/>
                      <a:gd name="T2" fmla="*/ 628 w 715"/>
                      <a:gd name="T3" fmla="*/ 0 h 171"/>
                      <a:gd name="T4" fmla="*/ 656 w 715"/>
                      <a:gd name="T5" fmla="*/ 3 h 171"/>
                      <a:gd name="T6" fmla="*/ 678 w 715"/>
                      <a:gd name="T7" fmla="*/ 16 h 171"/>
                      <a:gd name="T8" fmla="*/ 697 w 715"/>
                      <a:gd name="T9" fmla="*/ 35 h 171"/>
                      <a:gd name="T10" fmla="*/ 709 w 715"/>
                      <a:gd name="T11" fmla="*/ 58 h 171"/>
                      <a:gd name="T12" fmla="*/ 715 w 715"/>
                      <a:gd name="T13" fmla="*/ 85 h 171"/>
                      <a:gd name="T14" fmla="*/ 709 w 715"/>
                      <a:gd name="T15" fmla="*/ 113 h 171"/>
                      <a:gd name="T16" fmla="*/ 697 w 715"/>
                      <a:gd name="T17" fmla="*/ 136 h 171"/>
                      <a:gd name="T18" fmla="*/ 678 w 715"/>
                      <a:gd name="T19" fmla="*/ 154 h 171"/>
                      <a:gd name="T20" fmla="*/ 656 w 715"/>
                      <a:gd name="T21" fmla="*/ 166 h 171"/>
                      <a:gd name="T22" fmla="*/ 628 w 715"/>
                      <a:gd name="T23" fmla="*/ 171 h 171"/>
                      <a:gd name="T24" fmla="*/ 85 w 715"/>
                      <a:gd name="T25" fmla="*/ 171 h 171"/>
                      <a:gd name="T26" fmla="*/ 57 w 715"/>
                      <a:gd name="T27" fmla="*/ 166 h 171"/>
                      <a:gd name="T28" fmla="*/ 35 w 715"/>
                      <a:gd name="T29" fmla="*/ 154 h 171"/>
                      <a:gd name="T30" fmla="*/ 16 w 715"/>
                      <a:gd name="T31" fmla="*/ 136 h 171"/>
                      <a:gd name="T32" fmla="*/ 5 w 715"/>
                      <a:gd name="T33" fmla="*/ 113 h 171"/>
                      <a:gd name="T34" fmla="*/ 0 w 715"/>
                      <a:gd name="T35" fmla="*/ 85 h 171"/>
                      <a:gd name="T36" fmla="*/ 5 w 715"/>
                      <a:gd name="T37" fmla="*/ 58 h 171"/>
                      <a:gd name="T38" fmla="*/ 16 w 715"/>
                      <a:gd name="T39" fmla="*/ 35 h 171"/>
                      <a:gd name="T40" fmla="*/ 35 w 715"/>
                      <a:gd name="T41" fmla="*/ 16 h 171"/>
                      <a:gd name="T42" fmla="*/ 57 w 715"/>
                      <a:gd name="T43" fmla="*/ 3 h 171"/>
                      <a:gd name="T44" fmla="*/ 85 w 715"/>
                      <a:gd name="T45" fmla="*/ 0 h 1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715" h="171">
                        <a:moveTo>
                          <a:pt x="85" y="0"/>
                        </a:moveTo>
                        <a:lnTo>
                          <a:pt x="628" y="0"/>
                        </a:lnTo>
                        <a:lnTo>
                          <a:pt x="656" y="3"/>
                        </a:lnTo>
                        <a:lnTo>
                          <a:pt x="678" y="16"/>
                        </a:lnTo>
                        <a:lnTo>
                          <a:pt x="697" y="35"/>
                        </a:lnTo>
                        <a:lnTo>
                          <a:pt x="709" y="58"/>
                        </a:lnTo>
                        <a:lnTo>
                          <a:pt x="715" y="85"/>
                        </a:lnTo>
                        <a:lnTo>
                          <a:pt x="709" y="113"/>
                        </a:lnTo>
                        <a:lnTo>
                          <a:pt x="697" y="136"/>
                        </a:lnTo>
                        <a:lnTo>
                          <a:pt x="678" y="154"/>
                        </a:lnTo>
                        <a:lnTo>
                          <a:pt x="656" y="166"/>
                        </a:lnTo>
                        <a:lnTo>
                          <a:pt x="628" y="171"/>
                        </a:lnTo>
                        <a:lnTo>
                          <a:pt x="85" y="171"/>
                        </a:lnTo>
                        <a:lnTo>
                          <a:pt x="57" y="166"/>
                        </a:lnTo>
                        <a:lnTo>
                          <a:pt x="35" y="154"/>
                        </a:lnTo>
                        <a:lnTo>
                          <a:pt x="16" y="136"/>
                        </a:lnTo>
                        <a:lnTo>
                          <a:pt x="5" y="113"/>
                        </a:lnTo>
                        <a:lnTo>
                          <a:pt x="0" y="85"/>
                        </a:lnTo>
                        <a:lnTo>
                          <a:pt x="5" y="58"/>
                        </a:lnTo>
                        <a:lnTo>
                          <a:pt x="16" y="35"/>
                        </a:lnTo>
                        <a:lnTo>
                          <a:pt x="35" y="16"/>
                        </a:lnTo>
                        <a:lnTo>
                          <a:pt x="57" y="3"/>
                        </a:lnTo>
                        <a:lnTo>
                          <a:pt x="85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50" dirty="0"/>
                  </a:p>
                </p:txBody>
              </p:sp>
              <p:sp>
                <p:nvSpPr>
                  <p:cNvPr id="68" name="Freeform 28"/>
                  <p:cNvSpPr>
                    <a:spLocks/>
                  </p:cNvSpPr>
                  <p:nvPr/>
                </p:nvSpPr>
                <p:spPr bwMode="auto">
                  <a:xfrm>
                    <a:off x="3284" y="2258"/>
                    <a:ext cx="166" cy="229"/>
                  </a:xfrm>
                  <a:custGeom>
                    <a:avLst/>
                    <a:gdLst>
                      <a:gd name="T0" fmla="*/ 237 w 330"/>
                      <a:gd name="T1" fmla="*/ 0 h 459"/>
                      <a:gd name="T2" fmla="*/ 263 w 330"/>
                      <a:gd name="T3" fmla="*/ 0 h 459"/>
                      <a:gd name="T4" fmla="*/ 289 w 330"/>
                      <a:gd name="T5" fmla="*/ 11 h 459"/>
                      <a:gd name="T6" fmla="*/ 309 w 330"/>
                      <a:gd name="T7" fmla="*/ 29 h 459"/>
                      <a:gd name="T8" fmla="*/ 323 w 330"/>
                      <a:gd name="T9" fmla="*/ 50 h 459"/>
                      <a:gd name="T10" fmla="*/ 330 w 330"/>
                      <a:gd name="T11" fmla="*/ 76 h 459"/>
                      <a:gd name="T12" fmla="*/ 328 w 330"/>
                      <a:gd name="T13" fmla="*/ 101 h 459"/>
                      <a:gd name="T14" fmla="*/ 318 w 330"/>
                      <a:gd name="T15" fmla="*/ 128 h 459"/>
                      <a:gd name="T16" fmla="*/ 155 w 330"/>
                      <a:gd name="T17" fmla="*/ 416 h 459"/>
                      <a:gd name="T18" fmla="*/ 138 w 330"/>
                      <a:gd name="T19" fmla="*/ 437 h 459"/>
                      <a:gd name="T20" fmla="*/ 117 w 330"/>
                      <a:gd name="T21" fmla="*/ 453 h 459"/>
                      <a:gd name="T22" fmla="*/ 91 w 330"/>
                      <a:gd name="T23" fmla="*/ 459 h 459"/>
                      <a:gd name="T24" fmla="*/ 65 w 330"/>
                      <a:gd name="T25" fmla="*/ 459 h 459"/>
                      <a:gd name="T26" fmla="*/ 41 w 330"/>
                      <a:gd name="T27" fmla="*/ 448 h 459"/>
                      <a:gd name="T28" fmla="*/ 20 w 330"/>
                      <a:gd name="T29" fmla="*/ 432 h 459"/>
                      <a:gd name="T30" fmla="*/ 6 w 330"/>
                      <a:gd name="T31" fmla="*/ 409 h 459"/>
                      <a:gd name="T32" fmla="*/ 0 w 330"/>
                      <a:gd name="T33" fmla="*/ 384 h 459"/>
                      <a:gd name="T34" fmla="*/ 0 w 330"/>
                      <a:gd name="T35" fmla="*/ 358 h 459"/>
                      <a:gd name="T36" fmla="*/ 10 w 330"/>
                      <a:gd name="T37" fmla="*/ 331 h 459"/>
                      <a:gd name="T38" fmla="*/ 174 w 330"/>
                      <a:gd name="T39" fmla="*/ 43 h 459"/>
                      <a:gd name="T40" fmla="*/ 190 w 330"/>
                      <a:gd name="T41" fmla="*/ 21 h 459"/>
                      <a:gd name="T42" fmla="*/ 212 w 330"/>
                      <a:gd name="T43" fmla="*/ 6 h 459"/>
                      <a:gd name="T44" fmla="*/ 237 w 330"/>
                      <a:gd name="T45" fmla="*/ 0 h 4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30" h="459">
                        <a:moveTo>
                          <a:pt x="237" y="0"/>
                        </a:moveTo>
                        <a:lnTo>
                          <a:pt x="263" y="0"/>
                        </a:lnTo>
                        <a:lnTo>
                          <a:pt x="289" y="11"/>
                        </a:lnTo>
                        <a:lnTo>
                          <a:pt x="309" y="29"/>
                        </a:lnTo>
                        <a:lnTo>
                          <a:pt x="323" y="50"/>
                        </a:lnTo>
                        <a:lnTo>
                          <a:pt x="330" y="76"/>
                        </a:lnTo>
                        <a:lnTo>
                          <a:pt x="328" y="101"/>
                        </a:lnTo>
                        <a:lnTo>
                          <a:pt x="318" y="128"/>
                        </a:lnTo>
                        <a:lnTo>
                          <a:pt x="155" y="416"/>
                        </a:lnTo>
                        <a:lnTo>
                          <a:pt x="138" y="437"/>
                        </a:lnTo>
                        <a:lnTo>
                          <a:pt x="117" y="453"/>
                        </a:lnTo>
                        <a:lnTo>
                          <a:pt x="91" y="459"/>
                        </a:lnTo>
                        <a:lnTo>
                          <a:pt x="65" y="459"/>
                        </a:lnTo>
                        <a:lnTo>
                          <a:pt x="41" y="448"/>
                        </a:lnTo>
                        <a:lnTo>
                          <a:pt x="20" y="432"/>
                        </a:lnTo>
                        <a:lnTo>
                          <a:pt x="6" y="409"/>
                        </a:lnTo>
                        <a:lnTo>
                          <a:pt x="0" y="384"/>
                        </a:lnTo>
                        <a:lnTo>
                          <a:pt x="0" y="358"/>
                        </a:lnTo>
                        <a:lnTo>
                          <a:pt x="10" y="331"/>
                        </a:lnTo>
                        <a:lnTo>
                          <a:pt x="174" y="43"/>
                        </a:lnTo>
                        <a:lnTo>
                          <a:pt x="190" y="21"/>
                        </a:lnTo>
                        <a:lnTo>
                          <a:pt x="212" y="6"/>
                        </a:lnTo>
                        <a:lnTo>
                          <a:pt x="237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50" dirty="0"/>
                  </a:p>
                </p:txBody>
              </p:sp>
              <p:sp>
                <p:nvSpPr>
                  <p:cNvPr id="69" name="Freeform 29"/>
                  <p:cNvSpPr>
                    <a:spLocks/>
                  </p:cNvSpPr>
                  <p:nvPr/>
                </p:nvSpPr>
                <p:spPr bwMode="auto">
                  <a:xfrm>
                    <a:off x="2241" y="2258"/>
                    <a:ext cx="164" cy="229"/>
                  </a:xfrm>
                  <a:custGeom>
                    <a:avLst/>
                    <a:gdLst>
                      <a:gd name="T0" fmla="*/ 91 w 328"/>
                      <a:gd name="T1" fmla="*/ 0 h 459"/>
                      <a:gd name="T2" fmla="*/ 116 w 328"/>
                      <a:gd name="T3" fmla="*/ 6 h 459"/>
                      <a:gd name="T4" fmla="*/ 138 w 328"/>
                      <a:gd name="T5" fmla="*/ 21 h 459"/>
                      <a:gd name="T6" fmla="*/ 155 w 328"/>
                      <a:gd name="T7" fmla="*/ 43 h 459"/>
                      <a:gd name="T8" fmla="*/ 318 w 328"/>
                      <a:gd name="T9" fmla="*/ 331 h 459"/>
                      <a:gd name="T10" fmla="*/ 328 w 328"/>
                      <a:gd name="T11" fmla="*/ 358 h 459"/>
                      <a:gd name="T12" fmla="*/ 328 w 328"/>
                      <a:gd name="T13" fmla="*/ 384 h 459"/>
                      <a:gd name="T14" fmla="*/ 322 w 328"/>
                      <a:gd name="T15" fmla="*/ 409 h 459"/>
                      <a:gd name="T16" fmla="*/ 308 w 328"/>
                      <a:gd name="T17" fmla="*/ 432 h 459"/>
                      <a:gd name="T18" fmla="*/ 287 w 328"/>
                      <a:gd name="T19" fmla="*/ 448 h 459"/>
                      <a:gd name="T20" fmla="*/ 263 w 328"/>
                      <a:gd name="T21" fmla="*/ 459 h 459"/>
                      <a:gd name="T22" fmla="*/ 237 w 328"/>
                      <a:gd name="T23" fmla="*/ 459 h 459"/>
                      <a:gd name="T24" fmla="*/ 213 w 328"/>
                      <a:gd name="T25" fmla="*/ 453 h 459"/>
                      <a:gd name="T26" fmla="*/ 190 w 328"/>
                      <a:gd name="T27" fmla="*/ 437 h 459"/>
                      <a:gd name="T28" fmla="*/ 173 w 328"/>
                      <a:gd name="T29" fmla="*/ 416 h 459"/>
                      <a:gd name="T30" fmla="*/ 10 w 328"/>
                      <a:gd name="T31" fmla="*/ 128 h 459"/>
                      <a:gd name="T32" fmla="*/ 0 w 328"/>
                      <a:gd name="T33" fmla="*/ 101 h 459"/>
                      <a:gd name="T34" fmla="*/ 0 w 328"/>
                      <a:gd name="T35" fmla="*/ 76 h 459"/>
                      <a:gd name="T36" fmla="*/ 5 w 328"/>
                      <a:gd name="T37" fmla="*/ 50 h 459"/>
                      <a:gd name="T38" fmla="*/ 20 w 328"/>
                      <a:gd name="T39" fmla="*/ 29 h 459"/>
                      <a:gd name="T40" fmla="*/ 39 w 328"/>
                      <a:gd name="T41" fmla="*/ 11 h 459"/>
                      <a:gd name="T42" fmla="*/ 65 w 328"/>
                      <a:gd name="T43" fmla="*/ 0 h 459"/>
                      <a:gd name="T44" fmla="*/ 91 w 328"/>
                      <a:gd name="T45" fmla="*/ 0 h 4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28" h="459">
                        <a:moveTo>
                          <a:pt x="91" y="0"/>
                        </a:moveTo>
                        <a:lnTo>
                          <a:pt x="116" y="6"/>
                        </a:lnTo>
                        <a:lnTo>
                          <a:pt x="138" y="21"/>
                        </a:lnTo>
                        <a:lnTo>
                          <a:pt x="155" y="43"/>
                        </a:lnTo>
                        <a:lnTo>
                          <a:pt x="318" y="331"/>
                        </a:lnTo>
                        <a:lnTo>
                          <a:pt x="328" y="358"/>
                        </a:lnTo>
                        <a:lnTo>
                          <a:pt x="328" y="384"/>
                        </a:lnTo>
                        <a:lnTo>
                          <a:pt x="322" y="409"/>
                        </a:lnTo>
                        <a:lnTo>
                          <a:pt x="308" y="432"/>
                        </a:lnTo>
                        <a:lnTo>
                          <a:pt x="287" y="448"/>
                        </a:lnTo>
                        <a:lnTo>
                          <a:pt x="263" y="459"/>
                        </a:lnTo>
                        <a:lnTo>
                          <a:pt x="237" y="459"/>
                        </a:lnTo>
                        <a:lnTo>
                          <a:pt x="213" y="453"/>
                        </a:lnTo>
                        <a:lnTo>
                          <a:pt x="190" y="437"/>
                        </a:lnTo>
                        <a:lnTo>
                          <a:pt x="173" y="416"/>
                        </a:lnTo>
                        <a:lnTo>
                          <a:pt x="10" y="128"/>
                        </a:lnTo>
                        <a:lnTo>
                          <a:pt x="0" y="101"/>
                        </a:lnTo>
                        <a:lnTo>
                          <a:pt x="0" y="76"/>
                        </a:lnTo>
                        <a:lnTo>
                          <a:pt x="5" y="50"/>
                        </a:lnTo>
                        <a:lnTo>
                          <a:pt x="20" y="29"/>
                        </a:lnTo>
                        <a:lnTo>
                          <a:pt x="39" y="11"/>
                        </a:lnTo>
                        <a:lnTo>
                          <a:pt x="65" y="0"/>
                        </a:lnTo>
                        <a:lnTo>
                          <a:pt x="91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50" dirty="0"/>
                  </a:p>
                </p:txBody>
              </p:sp>
              <p:sp>
                <p:nvSpPr>
                  <p:cNvPr id="70" name="Freeform 30"/>
                  <p:cNvSpPr>
                    <a:spLocks/>
                  </p:cNvSpPr>
                  <p:nvPr/>
                </p:nvSpPr>
                <p:spPr bwMode="auto">
                  <a:xfrm>
                    <a:off x="1828" y="2679"/>
                    <a:ext cx="225" cy="168"/>
                  </a:xfrm>
                  <a:custGeom>
                    <a:avLst/>
                    <a:gdLst>
                      <a:gd name="T0" fmla="*/ 76 w 450"/>
                      <a:gd name="T1" fmla="*/ 0 h 336"/>
                      <a:gd name="T2" fmla="*/ 102 w 450"/>
                      <a:gd name="T3" fmla="*/ 0 h 336"/>
                      <a:gd name="T4" fmla="*/ 127 w 450"/>
                      <a:gd name="T5" fmla="*/ 10 h 336"/>
                      <a:gd name="T6" fmla="*/ 410 w 450"/>
                      <a:gd name="T7" fmla="*/ 177 h 336"/>
                      <a:gd name="T8" fmla="*/ 431 w 450"/>
                      <a:gd name="T9" fmla="*/ 194 h 336"/>
                      <a:gd name="T10" fmla="*/ 445 w 450"/>
                      <a:gd name="T11" fmla="*/ 216 h 336"/>
                      <a:gd name="T12" fmla="*/ 450 w 450"/>
                      <a:gd name="T13" fmla="*/ 242 h 336"/>
                      <a:gd name="T14" fmla="*/ 450 w 450"/>
                      <a:gd name="T15" fmla="*/ 269 h 336"/>
                      <a:gd name="T16" fmla="*/ 442 w 450"/>
                      <a:gd name="T17" fmla="*/ 293 h 336"/>
                      <a:gd name="T18" fmla="*/ 424 w 450"/>
                      <a:gd name="T19" fmla="*/ 315 h 336"/>
                      <a:gd name="T20" fmla="*/ 402 w 450"/>
                      <a:gd name="T21" fmla="*/ 331 h 336"/>
                      <a:gd name="T22" fmla="*/ 377 w 450"/>
                      <a:gd name="T23" fmla="*/ 336 h 336"/>
                      <a:gd name="T24" fmla="*/ 352 w 450"/>
                      <a:gd name="T25" fmla="*/ 336 h 336"/>
                      <a:gd name="T26" fmla="*/ 326 w 450"/>
                      <a:gd name="T27" fmla="*/ 325 h 336"/>
                      <a:gd name="T28" fmla="*/ 42 w 450"/>
                      <a:gd name="T29" fmla="*/ 159 h 336"/>
                      <a:gd name="T30" fmla="*/ 21 w 450"/>
                      <a:gd name="T31" fmla="*/ 141 h 336"/>
                      <a:gd name="T32" fmla="*/ 7 w 450"/>
                      <a:gd name="T33" fmla="*/ 120 h 336"/>
                      <a:gd name="T34" fmla="*/ 0 w 450"/>
                      <a:gd name="T35" fmla="*/ 93 h 336"/>
                      <a:gd name="T36" fmla="*/ 2 w 450"/>
                      <a:gd name="T37" fmla="*/ 67 h 336"/>
                      <a:gd name="T38" fmla="*/ 12 w 450"/>
                      <a:gd name="T39" fmla="*/ 42 h 336"/>
                      <a:gd name="T40" fmla="*/ 28 w 450"/>
                      <a:gd name="T41" fmla="*/ 19 h 336"/>
                      <a:gd name="T42" fmla="*/ 50 w 450"/>
                      <a:gd name="T43" fmla="*/ 5 h 336"/>
                      <a:gd name="T44" fmla="*/ 76 w 450"/>
                      <a:gd name="T45" fmla="*/ 0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50" h="336">
                        <a:moveTo>
                          <a:pt x="76" y="0"/>
                        </a:moveTo>
                        <a:lnTo>
                          <a:pt x="102" y="0"/>
                        </a:lnTo>
                        <a:lnTo>
                          <a:pt x="127" y="10"/>
                        </a:lnTo>
                        <a:lnTo>
                          <a:pt x="410" y="177"/>
                        </a:lnTo>
                        <a:lnTo>
                          <a:pt x="431" y="194"/>
                        </a:lnTo>
                        <a:lnTo>
                          <a:pt x="445" y="216"/>
                        </a:lnTo>
                        <a:lnTo>
                          <a:pt x="450" y="242"/>
                        </a:lnTo>
                        <a:lnTo>
                          <a:pt x="450" y="269"/>
                        </a:lnTo>
                        <a:lnTo>
                          <a:pt x="442" y="293"/>
                        </a:lnTo>
                        <a:lnTo>
                          <a:pt x="424" y="315"/>
                        </a:lnTo>
                        <a:lnTo>
                          <a:pt x="402" y="331"/>
                        </a:lnTo>
                        <a:lnTo>
                          <a:pt x="377" y="336"/>
                        </a:lnTo>
                        <a:lnTo>
                          <a:pt x="352" y="336"/>
                        </a:lnTo>
                        <a:lnTo>
                          <a:pt x="326" y="325"/>
                        </a:lnTo>
                        <a:lnTo>
                          <a:pt x="42" y="159"/>
                        </a:lnTo>
                        <a:lnTo>
                          <a:pt x="21" y="141"/>
                        </a:lnTo>
                        <a:lnTo>
                          <a:pt x="7" y="120"/>
                        </a:lnTo>
                        <a:lnTo>
                          <a:pt x="0" y="93"/>
                        </a:lnTo>
                        <a:lnTo>
                          <a:pt x="2" y="67"/>
                        </a:lnTo>
                        <a:lnTo>
                          <a:pt x="12" y="42"/>
                        </a:lnTo>
                        <a:lnTo>
                          <a:pt x="28" y="19"/>
                        </a:lnTo>
                        <a:lnTo>
                          <a:pt x="50" y="5"/>
                        </a:lnTo>
                        <a:lnTo>
                          <a:pt x="7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50" dirty="0"/>
                  </a:p>
                </p:txBody>
              </p:sp>
              <p:sp>
                <p:nvSpPr>
                  <p:cNvPr id="71" name="Freeform 31"/>
                  <p:cNvSpPr>
                    <a:spLocks/>
                  </p:cNvSpPr>
                  <p:nvPr/>
                </p:nvSpPr>
                <p:spPr bwMode="auto">
                  <a:xfrm>
                    <a:off x="3636" y="2679"/>
                    <a:ext cx="225" cy="168"/>
                  </a:xfrm>
                  <a:custGeom>
                    <a:avLst/>
                    <a:gdLst>
                      <a:gd name="T0" fmla="*/ 375 w 450"/>
                      <a:gd name="T1" fmla="*/ 0 h 336"/>
                      <a:gd name="T2" fmla="*/ 400 w 450"/>
                      <a:gd name="T3" fmla="*/ 5 h 336"/>
                      <a:gd name="T4" fmla="*/ 422 w 450"/>
                      <a:gd name="T5" fmla="*/ 19 h 336"/>
                      <a:gd name="T6" fmla="*/ 438 w 450"/>
                      <a:gd name="T7" fmla="*/ 42 h 336"/>
                      <a:gd name="T8" fmla="*/ 448 w 450"/>
                      <a:gd name="T9" fmla="*/ 67 h 336"/>
                      <a:gd name="T10" fmla="*/ 450 w 450"/>
                      <a:gd name="T11" fmla="*/ 93 h 336"/>
                      <a:gd name="T12" fmla="*/ 443 w 450"/>
                      <a:gd name="T13" fmla="*/ 120 h 336"/>
                      <a:gd name="T14" fmla="*/ 429 w 450"/>
                      <a:gd name="T15" fmla="*/ 141 h 336"/>
                      <a:gd name="T16" fmla="*/ 406 w 450"/>
                      <a:gd name="T17" fmla="*/ 159 h 336"/>
                      <a:gd name="T18" fmla="*/ 124 w 450"/>
                      <a:gd name="T19" fmla="*/ 325 h 336"/>
                      <a:gd name="T20" fmla="*/ 100 w 450"/>
                      <a:gd name="T21" fmla="*/ 336 h 336"/>
                      <a:gd name="T22" fmla="*/ 74 w 450"/>
                      <a:gd name="T23" fmla="*/ 336 h 336"/>
                      <a:gd name="T24" fmla="*/ 48 w 450"/>
                      <a:gd name="T25" fmla="*/ 331 h 336"/>
                      <a:gd name="T26" fmla="*/ 27 w 450"/>
                      <a:gd name="T27" fmla="*/ 315 h 336"/>
                      <a:gd name="T28" fmla="*/ 10 w 450"/>
                      <a:gd name="T29" fmla="*/ 293 h 336"/>
                      <a:gd name="T30" fmla="*/ 0 w 450"/>
                      <a:gd name="T31" fmla="*/ 269 h 336"/>
                      <a:gd name="T32" fmla="*/ 0 w 450"/>
                      <a:gd name="T33" fmla="*/ 242 h 336"/>
                      <a:gd name="T34" fmla="*/ 7 w 450"/>
                      <a:gd name="T35" fmla="*/ 216 h 336"/>
                      <a:gd name="T36" fmla="*/ 21 w 450"/>
                      <a:gd name="T37" fmla="*/ 194 h 336"/>
                      <a:gd name="T38" fmla="*/ 41 w 450"/>
                      <a:gd name="T39" fmla="*/ 177 h 336"/>
                      <a:gd name="T40" fmla="*/ 323 w 450"/>
                      <a:gd name="T41" fmla="*/ 10 h 336"/>
                      <a:gd name="T42" fmla="*/ 349 w 450"/>
                      <a:gd name="T43" fmla="*/ 0 h 336"/>
                      <a:gd name="T44" fmla="*/ 375 w 450"/>
                      <a:gd name="T45" fmla="*/ 0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50" h="336">
                        <a:moveTo>
                          <a:pt x="375" y="0"/>
                        </a:moveTo>
                        <a:lnTo>
                          <a:pt x="400" y="5"/>
                        </a:lnTo>
                        <a:lnTo>
                          <a:pt x="422" y="19"/>
                        </a:lnTo>
                        <a:lnTo>
                          <a:pt x="438" y="42"/>
                        </a:lnTo>
                        <a:lnTo>
                          <a:pt x="448" y="67"/>
                        </a:lnTo>
                        <a:lnTo>
                          <a:pt x="450" y="93"/>
                        </a:lnTo>
                        <a:lnTo>
                          <a:pt x="443" y="120"/>
                        </a:lnTo>
                        <a:lnTo>
                          <a:pt x="429" y="141"/>
                        </a:lnTo>
                        <a:lnTo>
                          <a:pt x="406" y="159"/>
                        </a:lnTo>
                        <a:lnTo>
                          <a:pt x="124" y="325"/>
                        </a:lnTo>
                        <a:lnTo>
                          <a:pt x="100" y="336"/>
                        </a:lnTo>
                        <a:lnTo>
                          <a:pt x="74" y="336"/>
                        </a:lnTo>
                        <a:lnTo>
                          <a:pt x="48" y="331"/>
                        </a:lnTo>
                        <a:lnTo>
                          <a:pt x="27" y="315"/>
                        </a:lnTo>
                        <a:lnTo>
                          <a:pt x="10" y="293"/>
                        </a:lnTo>
                        <a:lnTo>
                          <a:pt x="0" y="269"/>
                        </a:lnTo>
                        <a:lnTo>
                          <a:pt x="0" y="242"/>
                        </a:lnTo>
                        <a:lnTo>
                          <a:pt x="7" y="216"/>
                        </a:lnTo>
                        <a:lnTo>
                          <a:pt x="21" y="194"/>
                        </a:lnTo>
                        <a:lnTo>
                          <a:pt x="41" y="177"/>
                        </a:lnTo>
                        <a:lnTo>
                          <a:pt x="323" y="10"/>
                        </a:lnTo>
                        <a:lnTo>
                          <a:pt x="349" y="0"/>
                        </a:lnTo>
                        <a:lnTo>
                          <a:pt x="375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50" dirty="0"/>
                  </a:p>
                </p:txBody>
              </p:sp>
              <p:sp>
                <p:nvSpPr>
                  <p:cNvPr id="72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2285" y="2724"/>
                    <a:ext cx="602" cy="821"/>
                  </a:xfrm>
                  <a:custGeom>
                    <a:avLst/>
                    <a:gdLst>
                      <a:gd name="T0" fmla="*/ 112 w 1204"/>
                      <a:gd name="T1" fmla="*/ 1063 h 1642"/>
                      <a:gd name="T2" fmla="*/ 154 w 1204"/>
                      <a:gd name="T3" fmla="*/ 1095 h 1642"/>
                      <a:gd name="T4" fmla="*/ 170 w 1204"/>
                      <a:gd name="T5" fmla="*/ 1145 h 1642"/>
                      <a:gd name="T6" fmla="*/ 178 w 1204"/>
                      <a:gd name="T7" fmla="*/ 1278 h 1642"/>
                      <a:gd name="T8" fmla="*/ 211 w 1204"/>
                      <a:gd name="T9" fmla="*/ 1433 h 1642"/>
                      <a:gd name="T10" fmla="*/ 249 w 1204"/>
                      <a:gd name="T11" fmla="*/ 1550 h 1642"/>
                      <a:gd name="T12" fmla="*/ 239 w 1204"/>
                      <a:gd name="T13" fmla="*/ 1601 h 1642"/>
                      <a:gd name="T14" fmla="*/ 199 w 1204"/>
                      <a:gd name="T15" fmla="*/ 1637 h 1642"/>
                      <a:gd name="T16" fmla="*/ 147 w 1204"/>
                      <a:gd name="T17" fmla="*/ 1640 h 1642"/>
                      <a:gd name="T18" fmla="*/ 104 w 1204"/>
                      <a:gd name="T19" fmla="*/ 1614 h 1642"/>
                      <a:gd name="T20" fmla="*/ 62 w 1204"/>
                      <a:gd name="T21" fmla="*/ 1520 h 1642"/>
                      <a:gd name="T22" fmla="*/ 22 w 1204"/>
                      <a:gd name="T23" fmla="*/ 1373 h 1642"/>
                      <a:gd name="T24" fmla="*/ 0 w 1204"/>
                      <a:gd name="T25" fmla="*/ 1145 h 1642"/>
                      <a:gd name="T26" fmla="*/ 17 w 1204"/>
                      <a:gd name="T27" fmla="*/ 1095 h 1642"/>
                      <a:gd name="T28" fmla="*/ 59 w 1204"/>
                      <a:gd name="T29" fmla="*/ 1063 h 1642"/>
                      <a:gd name="T30" fmla="*/ 1119 w 1204"/>
                      <a:gd name="T31" fmla="*/ 0 h 1642"/>
                      <a:gd name="T32" fmla="*/ 1170 w 1204"/>
                      <a:gd name="T33" fmla="*/ 18 h 1642"/>
                      <a:gd name="T34" fmla="*/ 1199 w 1204"/>
                      <a:gd name="T35" fmla="*/ 60 h 1642"/>
                      <a:gd name="T36" fmla="*/ 1199 w 1204"/>
                      <a:gd name="T37" fmla="*/ 115 h 1642"/>
                      <a:gd name="T38" fmla="*/ 1170 w 1204"/>
                      <a:gd name="T39" fmla="*/ 157 h 1642"/>
                      <a:gd name="T40" fmla="*/ 1119 w 1204"/>
                      <a:gd name="T41" fmla="*/ 173 h 1642"/>
                      <a:gd name="T42" fmla="*/ 991 w 1204"/>
                      <a:gd name="T43" fmla="*/ 182 h 1642"/>
                      <a:gd name="T44" fmla="*/ 837 w 1204"/>
                      <a:gd name="T45" fmla="*/ 216 h 1642"/>
                      <a:gd name="T46" fmla="*/ 668 w 1204"/>
                      <a:gd name="T47" fmla="*/ 290 h 1642"/>
                      <a:gd name="T48" fmla="*/ 516 w 1204"/>
                      <a:gd name="T49" fmla="*/ 395 h 1642"/>
                      <a:gd name="T50" fmla="*/ 386 w 1204"/>
                      <a:gd name="T51" fmla="*/ 527 h 1642"/>
                      <a:gd name="T52" fmla="*/ 284 w 1204"/>
                      <a:gd name="T53" fmla="*/ 683 h 1642"/>
                      <a:gd name="T54" fmla="*/ 230 w 1204"/>
                      <a:gd name="T55" fmla="*/ 789 h 1642"/>
                      <a:gd name="T56" fmla="*/ 185 w 1204"/>
                      <a:gd name="T57" fmla="*/ 816 h 1642"/>
                      <a:gd name="T58" fmla="*/ 133 w 1204"/>
                      <a:gd name="T59" fmla="*/ 812 h 1642"/>
                      <a:gd name="T60" fmla="*/ 93 w 1204"/>
                      <a:gd name="T61" fmla="*/ 777 h 1642"/>
                      <a:gd name="T62" fmla="*/ 83 w 1204"/>
                      <a:gd name="T63" fmla="*/ 727 h 1642"/>
                      <a:gd name="T64" fmla="*/ 119 w 1204"/>
                      <a:gd name="T65" fmla="*/ 633 h 1642"/>
                      <a:gd name="T66" fmla="*/ 190 w 1204"/>
                      <a:gd name="T67" fmla="*/ 506 h 1642"/>
                      <a:gd name="T68" fmla="*/ 190 w 1204"/>
                      <a:gd name="T69" fmla="*/ 506 h 1642"/>
                      <a:gd name="T70" fmla="*/ 279 w 1204"/>
                      <a:gd name="T71" fmla="*/ 389 h 1642"/>
                      <a:gd name="T72" fmla="*/ 381 w 1204"/>
                      <a:gd name="T73" fmla="*/ 287 h 1642"/>
                      <a:gd name="T74" fmla="*/ 495 w 1204"/>
                      <a:gd name="T75" fmla="*/ 196 h 1642"/>
                      <a:gd name="T76" fmla="*/ 555 w 1204"/>
                      <a:gd name="T77" fmla="*/ 157 h 1642"/>
                      <a:gd name="T78" fmla="*/ 683 w 1204"/>
                      <a:gd name="T79" fmla="*/ 90 h 1642"/>
                      <a:gd name="T80" fmla="*/ 824 w 1204"/>
                      <a:gd name="T81" fmla="*/ 41 h 1642"/>
                      <a:gd name="T82" fmla="*/ 1009 w 1204"/>
                      <a:gd name="T83" fmla="*/ 7 h 16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204" h="1642">
                        <a:moveTo>
                          <a:pt x="85" y="1058"/>
                        </a:moveTo>
                        <a:lnTo>
                          <a:pt x="112" y="1063"/>
                        </a:lnTo>
                        <a:lnTo>
                          <a:pt x="135" y="1076"/>
                        </a:lnTo>
                        <a:lnTo>
                          <a:pt x="154" y="1095"/>
                        </a:lnTo>
                        <a:lnTo>
                          <a:pt x="164" y="1118"/>
                        </a:lnTo>
                        <a:lnTo>
                          <a:pt x="170" y="1145"/>
                        </a:lnTo>
                        <a:lnTo>
                          <a:pt x="171" y="1212"/>
                        </a:lnTo>
                        <a:lnTo>
                          <a:pt x="178" y="1278"/>
                        </a:lnTo>
                        <a:lnTo>
                          <a:pt x="189" y="1340"/>
                        </a:lnTo>
                        <a:lnTo>
                          <a:pt x="211" y="1433"/>
                        </a:lnTo>
                        <a:lnTo>
                          <a:pt x="244" y="1524"/>
                        </a:lnTo>
                        <a:lnTo>
                          <a:pt x="249" y="1550"/>
                        </a:lnTo>
                        <a:lnTo>
                          <a:pt x="247" y="1577"/>
                        </a:lnTo>
                        <a:lnTo>
                          <a:pt x="239" y="1601"/>
                        </a:lnTo>
                        <a:lnTo>
                          <a:pt x="221" y="1623"/>
                        </a:lnTo>
                        <a:lnTo>
                          <a:pt x="199" y="1637"/>
                        </a:lnTo>
                        <a:lnTo>
                          <a:pt x="173" y="1642"/>
                        </a:lnTo>
                        <a:lnTo>
                          <a:pt x="147" y="1640"/>
                        </a:lnTo>
                        <a:lnTo>
                          <a:pt x="123" y="1632"/>
                        </a:lnTo>
                        <a:lnTo>
                          <a:pt x="104" y="1614"/>
                        </a:lnTo>
                        <a:lnTo>
                          <a:pt x="88" y="1591"/>
                        </a:lnTo>
                        <a:lnTo>
                          <a:pt x="62" y="1520"/>
                        </a:lnTo>
                        <a:lnTo>
                          <a:pt x="40" y="1448"/>
                        </a:lnTo>
                        <a:lnTo>
                          <a:pt x="22" y="1373"/>
                        </a:lnTo>
                        <a:lnTo>
                          <a:pt x="7" y="1260"/>
                        </a:lnTo>
                        <a:lnTo>
                          <a:pt x="0" y="1145"/>
                        </a:lnTo>
                        <a:lnTo>
                          <a:pt x="5" y="1118"/>
                        </a:lnTo>
                        <a:lnTo>
                          <a:pt x="17" y="1095"/>
                        </a:lnTo>
                        <a:lnTo>
                          <a:pt x="35" y="1076"/>
                        </a:lnTo>
                        <a:lnTo>
                          <a:pt x="59" y="1063"/>
                        </a:lnTo>
                        <a:lnTo>
                          <a:pt x="85" y="1058"/>
                        </a:lnTo>
                        <a:close/>
                        <a:moveTo>
                          <a:pt x="1119" y="0"/>
                        </a:moveTo>
                        <a:lnTo>
                          <a:pt x="1147" y="5"/>
                        </a:lnTo>
                        <a:lnTo>
                          <a:pt x="1170" y="18"/>
                        </a:lnTo>
                        <a:lnTo>
                          <a:pt x="1187" y="35"/>
                        </a:lnTo>
                        <a:lnTo>
                          <a:pt x="1199" y="60"/>
                        </a:lnTo>
                        <a:lnTo>
                          <a:pt x="1204" y="87"/>
                        </a:lnTo>
                        <a:lnTo>
                          <a:pt x="1199" y="115"/>
                        </a:lnTo>
                        <a:lnTo>
                          <a:pt x="1187" y="138"/>
                        </a:lnTo>
                        <a:lnTo>
                          <a:pt x="1170" y="157"/>
                        </a:lnTo>
                        <a:lnTo>
                          <a:pt x="1147" y="170"/>
                        </a:lnTo>
                        <a:lnTo>
                          <a:pt x="1119" y="173"/>
                        </a:lnTo>
                        <a:lnTo>
                          <a:pt x="1055" y="175"/>
                        </a:lnTo>
                        <a:lnTo>
                          <a:pt x="991" y="182"/>
                        </a:lnTo>
                        <a:lnTo>
                          <a:pt x="931" y="191"/>
                        </a:lnTo>
                        <a:lnTo>
                          <a:pt x="837" y="216"/>
                        </a:lnTo>
                        <a:lnTo>
                          <a:pt x="749" y="249"/>
                        </a:lnTo>
                        <a:lnTo>
                          <a:pt x="668" y="290"/>
                        </a:lnTo>
                        <a:lnTo>
                          <a:pt x="588" y="338"/>
                        </a:lnTo>
                        <a:lnTo>
                          <a:pt x="516" y="395"/>
                        </a:lnTo>
                        <a:lnTo>
                          <a:pt x="448" y="458"/>
                        </a:lnTo>
                        <a:lnTo>
                          <a:pt x="386" y="527"/>
                        </a:lnTo>
                        <a:lnTo>
                          <a:pt x="330" y="602"/>
                        </a:lnTo>
                        <a:lnTo>
                          <a:pt x="284" y="683"/>
                        </a:lnTo>
                        <a:lnTo>
                          <a:pt x="244" y="766"/>
                        </a:lnTo>
                        <a:lnTo>
                          <a:pt x="230" y="789"/>
                        </a:lnTo>
                        <a:lnTo>
                          <a:pt x="209" y="807"/>
                        </a:lnTo>
                        <a:lnTo>
                          <a:pt x="185" y="816"/>
                        </a:lnTo>
                        <a:lnTo>
                          <a:pt x="159" y="819"/>
                        </a:lnTo>
                        <a:lnTo>
                          <a:pt x="133" y="812"/>
                        </a:lnTo>
                        <a:lnTo>
                          <a:pt x="111" y="798"/>
                        </a:lnTo>
                        <a:lnTo>
                          <a:pt x="93" y="777"/>
                        </a:lnTo>
                        <a:lnTo>
                          <a:pt x="85" y="754"/>
                        </a:lnTo>
                        <a:lnTo>
                          <a:pt x="83" y="727"/>
                        </a:lnTo>
                        <a:lnTo>
                          <a:pt x="88" y="699"/>
                        </a:lnTo>
                        <a:lnTo>
                          <a:pt x="119" y="633"/>
                        </a:lnTo>
                        <a:lnTo>
                          <a:pt x="154" y="568"/>
                        </a:lnTo>
                        <a:lnTo>
                          <a:pt x="190" y="506"/>
                        </a:lnTo>
                        <a:lnTo>
                          <a:pt x="192" y="506"/>
                        </a:lnTo>
                        <a:lnTo>
                          <a:pt x="190" y="506"/>
                        </a:lnTo>
                        <a:lnTo>
                          <a:pt x="234" y="446"/>
                        </a:lnTo>
                        <a:lnTo>
                          <a:pt x="279" y="389"/>
                        </a:lnTo>
                        <a:lnTo>
                          <a:pt x="329" y="336"/>
                        </a:lnTo>
                        <a:lnTo>
                          <a:pt x="381" y="287"/>
                        </a:lnTo>
                        <a:lnTo>
                          <a:pt x="436" y="239"/>
                        </a:lnTo>
                        <a:lnTo>
                          <a:pt x="495" y="196"/>
                        </a:lnTo>
                        <a:lnTo>
                          <a:pt x="495" y="195"/>
                        </a:lnTo>
                        <a:lnTo>
                          <a:pt x="555" y="157"/>
                        </a:lnTo>
                        <a:lnTo>
                          <a:pt x="618" y="122"/>
                        </a:lnTo>
                        <a:lnTo>
                          <a:pt x="683" y="90"/>
                        </a:lnTo>
                        <a:lnTo>
                          <a:pt x="753" y="64"/>
                        </a:lnTo>
                        <a:lnTo>
                          <a:pt x="824" y="41"/>
                        </a:lnTo>
                        <a:lnTo>
                          <a:pt x="898" y="23"/>
                        </a:lnTo>
                        <a:lnTo>
                          <a:pt x="1009" y="7"/>
                        </a:lnTo>
                        <a:lnTo>
                          <a:pt x="1119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50" dirty="0"/>
                  </a:p>
                </p:txBody>
              </p:sp>
            </p:grpSp>
          </p:grpSp>
          <p:sp>
            <p:nvSpPr>
              <p:cNvPr id="96" name="Rectangle 95"/>
              <p:cNvSpPr/>
              <p:nvPr/>
            </p:nvSpPr>
            <p:spPr>
              <a:xfrm>
                <a:off x="2081964" y="2627385"/>
                <a:ext cx="3101753" cy="553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Marco </a:t>
                </a:r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teórico referencial </a:t>
                </a:r>
                <a:r>
                  <a:rPr lang="en-US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 </a:t>
                </a:r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conceptual</a:t>
                </a: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1261246" y="3063240"/>
              <a:ext cx="4058904" cy="731520"/>
              <a:chOff x="1124813" y="3481096"/>
              <a:chExt cx="4058904" cy="731520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1124813" y="3481096"/>
                <a:ext cx="731520" cy="731520"/>
                <a:chOff x="1140733" y="3922976"/>
                <a:chExt cx="731520" cy="731520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1140733" y="3922976"/>
                  <a:ext cx="731520" cy="73152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78" name="Freeform 37"/>
                <p:cNvSpPr>
                  <a:spLocks/>
                </p:cNvSpPr>
                <p:nvPr/>
              </p:nvSpPr>
              <p:spPr bwMode="auto">
                <a:xfrm>
                  <a:off x="1367608" y="4089284"/>
                  <a:ext cx="277770" cy="398905"/>
                </a:xfrm>
                <a:custGeom>
                  <a:avLst/>
                  <a:gdLst>
                    <a:gd name="T0" fmla="*/ 2513 w 2939"/>
                    <a:gd name="T1" fmla="*/ 26 h 4110"/>
                    <a:gd name="T2" fmla="*/ 2578 w 2939"/>
                    <a:gd name="T3" fmla="*/ 135 h 4110"/>
                    <a:gd name="T4" fmla="*/ 2673 w 2939"/>
                    <a:gd name="T5" fmla="*/ 323 h 4110"/>
                    <a:gd name="T6" fmla="*/ 2776 w 2939"/>
                    <a:gd name="T7" fmla="*/ 579 h 4110"/>
                    <a:gd name="T8" fmla="*/ 2869 w 2939"/>
                    <a:gd name="T9" fmla="*/ 896 h 4110"/>
                    <a:gd name="T10" fmla="*/ 2928 w 2939"/>
                    <a:gd name="T11" fmla="*/ 1264 h 4110"/>
                    <a:gd name="T12" fmla="*/ 2934 w 2939"/>
                    <a:gd name="T13" fmla="*/ 1674 h 4110"/>
                    <a:gd name="T14" fmla="*/ 2896 w 2939"/>
                    <a:gd name="T15" fmla="*/ 1966 h 4110"/>
                    <a:gd name="T16" fmla="*/ 2847 w 2939"/>
                    <a:gd name="T17" fmla="*/ 2146 h 4110"/>
                    <a:gd name="T18" fmla="*/ 2763 w 2939"/>
                    <a:gd name="T19" fmla="*/ 2356 h 4110"/>
                    <a:gd name="T20" fmla="*/ 2643 w 2939"/>
                    <a:gd name="T21" fmla="*/ 2581 h 4110"/>
                    <a:gd name="T22" fmla="*/ 2481 w 2939"/>
                    <a:gd name="T23" fmla="*/ 2809 h 4110"/>
                    <a:gd name="T24" fmla="*/ 2276 w 2939"/>
                    <a:gd name="T25" fmla="*/ 3023 h 4110"/>
                    <a:gd name="T26" fmla="*/ 2022 w 2939"/>
                    <a:gd name="T27" fmla="*/ 3212 h 4110"/>
                    <a:gd name="T28" fmla="*/ 1717 w 2939"/>
                    <a:gd name="T29" fmla="*/ 3360 h 4110"/>
                    <a:gd name="T30" fmla="*/ 1355 w 2939"/>
                    <a:gd name="T31" fmla="*/ 3452 h 4110"/>
                    <a:gd name="T32" fmla="*/ 935 w 2939"/>
                    <a:gd name="T33" fmla="*/ 3476 h 4110"/>
                    <a:gd name="T34" fmla="*/ 619 w 2939"/>
                    <a:gd name="T35" fmla="*/ 3609 h 4110"/>
                    <a:gd name="T36" fmla="*/ 514 w 2939"/>
                    <a:gd name="T37" fmla="*/ 3932 h 4110"/>
                    <a:gd name="T38" fmla="*/ 432 w 2939"/>
                    <a:gd name="T39" fmla="*/ 4038 h 4110"/>
                    <a:gd name="T40" fmla="*/ 328 w 2939"/>
                    <a:gd name="T41" fmla="*/ 4076 h 4110"/>
                    <a:gd name="T42" fmla="*/ 252 w 2939"/>
                    <a:gd name="T43" fmla="*/ 4105 h 4110"/>
                    <a:gd name="T44" fmla="*/ 275 w 2939"/>
                    <a:gd name="T45" fmla="*/ 3932 h 4110"/>
                    <a:gd name="T46" fmla="*/ 376 w 2939"/>
                    <a:gd name="T47" fmla="*/ 3589 h 4110"/>
                    <a:gd name="T48" fmla="*/ 514 w 2939"/>
                    <a:gd name="T49" fmla="*/ 3293 h 4110"/>
                    <a:gd name="T50" fmla="*/ 691 w 2939"/>
                    <a:gd name="T51" fmla="*/ 3071 h 4110"/>
                    <a:gd name="T52" fmla="*/ 1053 w 2939"/>
                    <a:gd name="T53" fmla="*/ 2780 h 4110"/>
                    <a:gd name="T54" fmla="*/ 1398 w 2939"/>
                    <a:gd name="T55" fmla="*/ 2417 h 4110"/>
                    <a:gd name="T56" fmla="*/ 1670 w 2939"/>
                    <a:gd name="T57" fmla="*/ 2046 h 4110"/>
                    <a:gd name="T58" fmla="*/ 1876 w 2939"/>
                    <a:gd name="T59" fmla="*/ 1689 h 4110"/>
                    <a:gd name="T60" fmla="*/ 2023 w 2939"/>
                    <a:gd name="T61" fmla="*/ 1372 h 4110"/>
                    <a:gd name="T62" fmla="*/ 2119 w 2939"/>
                    <a:gd name="T63" fmla="*/ 1115 h 4110"/>
                    <a:gd name="T64" fmla="*/ 2171 w 2939"/>
                    <a:gd name="T65" fmla="*/ 944 h 4110"/>
                    <a:gd name="T66" fmla="*/ 2187 w 2939"/>
                    <a:gd name="T67" fmla="*/ 882 h 4110"/>
                    <a:gd name="T68" fmla="*/ 2170 w 2939"/>
                    <a:gd name="T69" fmla="*/ 941 h 4110"/>
                    <a:gd name="T70" fmla="*/ 2110 w 2939"/>
                    <a:gd name="T71" fmla="*/ 1107 h 4110"/>
                    <a:gd name="T72" fmla="*/ 1997 w 2939"/>
                    <a:gd name="T73" fmla="*/ 1359 h 4110"/>
                    <a:gd name="T74" fmla="*/ 1816 w 2939"/>
                    <a:gd name="T75" fmla="*/ 1678 h 4110"/>
                    <a:gd name="T76" fmla="*/ 1558 w 2939"/>
                    <a:gd name="T77" fmla="*/ 2045 h 4110"/>
                    <a:gd name="T78" fmla="*/ 1208 w 2939"/>
                    <a:gd name="T79" fmla="*/ 2438 h 4110"/>
                    <a:gd name="T80" fmla="*/ 757 w 2939"/>
                    <a:gd name="T81" fmla="*/ 2841 h 4110"/>
                    <a:gd name="T82" fmla="*/ 517 w 2939"/>
                    <a:gd name="T83" fmla="*/ 3034 h 4110"/>
                    <a:gd name="T84" fmla="*/ 396 w 2939"/>
                    <a:gd name="T85" fmla="*/ 3171 h 4110"/>
                    <a:gd name="T86" fmla="*/ 311 w 2939"/>
                    <a:gd name="T87" fmla="*/ 3289 h 4110"/>
                    <a:gd name="T88" fmla="*/ 271 w 2939"/>
                    <a:gd name="T89" fmla="*/ 3352 h 4110"/>
                    <a:gd name="T90" fmla="*/ 255 w 2939"/>
                    <a:gd name="T91" fmla="*/ 3337 h 4110"/>
                    <a:gd name="T92" fmla="*/ 210 w 2939"/>
                    <a:gd name="T93" fmla="*/ 3264 h 4110"/>
                    <a:gd name="T94" fmla="*/ 152 w 2939"/>
                    <a:gd name="T95" fmla="*/ 3138 h 4110"/>
                    <a:gd name="T96" fmla="*/ 89 w 2939"/>
                    <a:gd name="T97" fmla="*/ 2970 h 4110"/>
                    <a:gd name="T98" fmla="*/ 36 w 2939"/>
                    <a:gd name="T99" fmla="*/ 2765 h 4110"/>
                    <a:gd name="T100" fmla="*/ 5 w 2939"/>
                    <a:gd name="T101" fmla="*/ 2531 h 4110"/>
                    <a:gd name="T102" fmla="*/ 6 w 2939"/>
                    <a:gd name="T103" fmla="*/ 2273 h 4110"/>
                    <a:gd name="T104" fmla="*/ 51 w 2939"/>
                    <a:gd name="T105" fmla="*/ 1999 h 4110"/>
                    <a:gd name="T106" fmla="*/ 155 w 2939"/>
                    <a:gd name="T107" fmla="*/ 1716 h 4110"/>
                    <a:gd name="T108" fmla="*/ 326 w 2939"/>
                    <a:gd name="T109" fmla="*/ 1431 h 4110"/>
                    <a:gd name="T110" fmla="*/ 580 w 2939"/>
                    <a:gd name="T111" fmla="*/ 1151 h 4110"/>
                    <a:gd name="T112" fmla="*/ 927 w 2939"/>
                    <a:gd name="T113" fmla="*/ 882 h 4110"/>
                    <a:gd name="T114" fmla="*/ 1379 w 2939"/>
                    <a:gd name="T115" fmla="*/ 633 h 4110"/>
                    <a:gd name="T116" fmla="*/ 1848 w 2939"/>
                    <a:gd name="T117" fmla="*/ 439 h 4110"/>
                    <a:gd name="T118" fmla="*/ 2057 w 2939"/>
                    <a:gd name="T119" fmla="*/ 333 h 4110"/>
                    <a:gd name="T120" fmla="*/ 2242 w 2939"/>
                    <a:gd name="T121" fmla="*/ 211 h 4110"/>
                    <a:gd name="T122" fmla="*/ 2384 w 2939"/>
                    <a:gd name="T123" fmla="*/ 99 h 4110"/>
                    <a:gd name="T124" fmla="*/ 2474 w 2939"/>
                    <a:gd name="T125" fmla="*/ 21 h 4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939" h="4110">
                      <a:moveTo>
                        <a:pt x="2495" y="0"/>
                      </a:moveTo>
                      <a:lnTo>
                        <a:pt x="2498" y="4"/>
                      </a:lnTo>
                      <a:lnTo>
                        <a:pt x="2503" y="13"/>
                      </a:lnTo>
                      <a:lnTo>
                        <a:pt x="2513" y="26"/>
                      </a:lnTo>
                      <a:lnTo>
                        <a:pt x="2525" y="45"/>
                      </a:lnTo>
                      <a:lnTo>
                        <a:pt x="2541" y="71"/>
                      </a:lnTo>
                      <a:lnTo>
                        <a:pt x="2558" y="101"/>
                      </a:lnTo>
                      <a:lnTo>
                        <a:pt x="2578" y="135"/>
                      </a:lnTo>
                      <a:lnTo>
                        <a:pt x="2600" y="176"/>
                      </a:lnTo>
                      <a:lnTo>
                        <a:pt x="2623" y="220"/>
                      </a:lnTo>
                      <a:lnTo>
                        <a:pt x="2648" y="269"/>
                      </a:lnTo>
                      <a:lnTo>
                        <a:pt x="2673" y="323"/>
                      </a:lnTo>
                      <a:lnTo>
                        <a:pt x="2700" y="381"/>
                      </a:lnTo>
                      <a:lnTo>
                        <a:pt x="2725" y="443"/>
                      </a:lnTo>
                      <a:lnTo>
                        <a:pt x="2751" y="510"/>
                      </a:lnTo>
                      <a:lnTo>
                        <a:pt x="2776" y="579"/>
                      </a:lnTo>
                      <a:lnTo>
                        <a:pt x="2802" y="653"/>
                      </a:lnTo>
                      <a:lnTo>
                        <a:pt x="2826" y="730"/>
                      </a:lnTo>
                      <a:lnTo>
                        <a:pt x="2848" y="811"/>
                      </a:lnTo>
                      <a:lnTo>
                        <a:pt x="2869" y="896"/>
                      </a:lnTo>
                      <a:lnTo>
                        <a:pt x="2888" y="983"/>
                      </a:lnTo>
                      <a:lnTo>
                        <a:pt x="2904" y="1074"/>
                      </a:lnTo>
                      <a:lnTo>
                        <a:pt x="2918" y="1168"/>
                      </a:lnTo>
                      <a:lnTo>
                        <a:pt x="2928" y="1264"/>
                      </a:lnTo>
                      <a:lnTo>
                        <a:pt x="2935" y="1363"/>
                      </a:lnTo>
                      <a:lnTo>
                        <a:pt x="2939" y="1464"/>
                      </a:lnTo>
                      <a:lnTo>
                        <a:pt x="2939" y="1568"/>
                      </a:lnTo>
                      <a:lnTo>
                        <a:pt x="2934" y="1674"/>
                      </a:lnTo>
                      <a:lnTo>
                        <a:pt x="2925" y="1783"/>
                      </a:lnTo>
                      <a:lnTo>
                        <a:pt x="2910" y="1893"/>
                      </a:lnTo>
                      <a:lnTo>
                        <a:pt x="2905" y="1928"/>
                      </a:lnTo>
                      <a:lnTo>
                        <a:pt x="2896" y="1966"/>
                      </a:lnTo>
                      <a:lnTo>
                        <a:pt x="2888" y="2008"/>
                      </a:lnTo>
                      <a:lnTo>
                        <a:pt x="2876" y="2052"/>
                      </a:lnTo>
                      <a:lnTo>
                        <a:pt x="2862" y="2098"/>
                      </a:lnTo>
                      <a:lnTo>
                        <a:pt x="2847" y="2146"/>
                      </a:lnTo>
                      <a:lnTo>
                        <a:pt x="2829" y="2197"/>
                      </a:lnTo>
                      <a:lnTo>
                        <a:pt x="2809" y="2249"/>
                      </a:lnTo>
                      <a:lnTo>
                        <a:pt x="2788" y="2302"/>
                      </a:lnTo>
                      <a:lnTo>
                        <a:pt x="2763" y="2356"/>
                      </a:lnTo>
                      <a:lnTo>
                        <a:pt x="2736" y="2412"/>
                      </a:lnTo>
                      <a:lnTo>
                        <a:pt x="2708" y="2468"/>
                      </a:lnTo>
                      <a:lnTo>
                        <a:pt x="2677" y="2525"/>
                      </a:lnTo>
                      <a:lnTo>
                        <a:pt x="2643" y="2581"/>
                      </a:lnTo>
                      <a:lnTo>
                        <a:pt x="2606" y="2638"/>
                      </a:lnTo>
                      <a:lnTo>
                        <a:pt x="2567" y="2695"/>
                      </a:lnTo>
                      <a:lnTo>
                        <a:pt x="2525" y="2752"/>
                      </a:lnTo>
                      <a:lnTo>
                        <a:pt x="2481" y="2809"/>
                      </a:lnTo>
                      <a:lnTo>
                        <a:pt x="2435" y="2864"/>
                      </a:lnTo>
                      <a:lnTo>
                        <a:pt x="2384" y="2918"/>
                      </a:lnTo>
                      <a:lnTo>
                        <a:pt x="2331" y="2971"/>
                      </a:lnTo>
                      <a:lnTo>
                        <a:pt x="2276" y="3023"/>
                      </a:lnTo>
                      <a:lnTo>
                        <a:pt x="2218" y="3074"/>
                      </a:lnTo>
                      <a:lnTo>
                        <a:pt x="2156" y="3122"/>
                      </a:lnTo>
                      <a:lnTo>
                        <a:pt x="2090" y="3167"/>
                      </a:lnTo>
                      <a:lnTo>
                        <a:pt x="2022" y="3212"/>
                      </a:lnTo>
                      <a:lnTo>
                        <a:pt x="1950" y="3253"/>
                      </a:lnTo>
                      <a:lnTo>
                        <a:pt x="1876" y="3291"/>
                      </a:lnTo>
                      <a:lnTo>
                        <a:pt x="1798" y="3327"/>
                      </a:lnTo>
                      <a:lnTo>
                        <a:pt x="1717" y="3360"/>
                      </a:lnTo>
                      <a:lnTo>
                        <a:pt x="1631" y="3389"/>
                      </a:lnTo>
                      <a:lnTo>
                        <a:pt x="1543" y="3413"/>
                      </a:lnTo>
                      <a:lnTo>
                        <a:pt x="1451" y="3434"/>
                      </a:lnTo>
                      <a:lnTo>
                        <a:pt x="1355" y="3452"/>
                      </a:lnTo>
                      <a:lnTo>
                        <a:pt x="1255" y="3466"/>
                      </a:lnTo>
                      <a:lnTo>
                        <a:pt x="1152" y="3474"/>
                      </a:lnTo>
                      <a:lnTo>
                        <a:pt x="1046" y="3477"/>
                      </a:lnTo>
                      <a:lnTo>
                        <a:pt x="935" y="3476"/>
                      </a:lnTo>
                      <a:lnTo>
                        <a:pt x="819" y="3470"/>
                      </a:lnTo>
                      <a:lnTo>
                        <a:pt x="700" y="3458"/>
                      </a:lnTo>
                      <a:lnTo>
                        <a:pt x="657" y="3533"/>
                      </a:lnTo>
                      <a:lnTo>
                        <a:pt x="619" y="3609"/>
                      </a:lnTo>
                      <a:lnTo>
                        <a:pt x="585" y="3687"/>
                      </a:lnTo>
                      <a:lnTo>
                        <a:pt x="557" y="3767"/>
                      </a:lnTo>
                      <a:lnTo>
                        <a:pt x="533" y="3849"/>
                      </a:lnTo>
                      <a:lnTo>
                        <a:pt x="514" y="3932"/>
                      </a:lnTo>
                      <a:lnTo>
                        <a:pt x="499" y="4016"/>
                      </a:lnTo>
                      <a:lnTo>
                        <a:pt x="479" y="4023"/>
                      </a:lnTo>
                      <a:lnTo>
                        <a:pt x="458" y="4029"/>
                      </a:lnTo>
                      <a:lnTo>
                        <a:pt x="432" y="4038"/>
                      </a:lnTo>
                      <a:lnTo>
                        <a:pt x="406" y="4047"/>
                      </a:lnTo>
                      <a:lnTo>
                        <a:pt x="379" y="4056"/>
                      </a:lnTo>
                      <a:lnTo>
                        <a:pt x="354" y="4066"/>
                      </a:lnTo>
                      <a:lnTo>
                        <a:pt x="328" y="4076"/>
                      </a:lnTo>
                      <a:lnTo>
                        <a:pt x="305" y="4085"/>
                      </a:lnTo>
                      <a:lnTo>
                        <a:pt x="284" y="4092"/>
                      </a:lnTo>
                      <a:lnTo>
                        <a:pt x="266" y="4100"/>
                      </a:lnTo>
                      <a:lnTo>
                        <a:pt x="252" y="4105"/>
                      </a:lnTo>
                      <a:lnTo>
                        <a:pt x="243" y="4109"/>
                      </a:lnTo>
                      <a:lnTo>
                        <a:pt x="241" y="4110"/>
                      </a:lnTo>
                      <a:lnTo>
                        <a:pt x="257" y="4020"/>
                      </a:lnTo>
                      <a:lnTo>
                        <a:pt x="275" y="3932"/>
                      </a:lnTo>
                      <a:lnTo>
                        <a:pt x="296" y="3843"/>
                      </a:lnTo>
                      <a:lnTo>
                        <a:pt x="320" y="3756"/>
                      </a:lnTo>
                      <a:lnTo>
                        <a:pt x="347" y="3671"/>
                      </a:lnTo>
                      <a:lnTo>
                        <a:pt x="376" y="3589"/>
                      </a:lnTo>
                      <a:lnTo>
                        <a:pt x="406" y="3509"/>
                      </a:lnTo>
                      <a:lnTo>
                        <a:pt x="440" y="3433"/>
                      </a:lnTo>
                      <a:lnTo>
                        <a:pt x="477" y="3361"/>
                      </a:lnTo>
                      <a:lnTo>
                        <a:pt x="514" y="3293"/>
                      </a:lnTo>
                      <a:lnTo>
                        <a:pt x="555" y="3229"/>
                      </a:lnTo>
                      <a:lnTo>
                        <a:pt x="599" y="3171"/>
                      </a:lnTo>
                      <a:lnTo>
                        <a:pt x="644" y="3118"/>
                      </a:lnTo>
                      <a:lnTo>
                        <a:pt x="691" y="3071"/>
                      </a:lnTo>
                      <a:lnTo>
                        <a:pt x="742" y="3032"/>
                      </a:lnTo>
                      <a:lnTo>
                        <a:pt x="850" y="2950"/>
                      </a:lnTo>
                      <a:lnTo>
                        <a:pt x="955" y="2866"/>
                      </a:lnTo>
                      <a:lnTo>
                        <a:pt x="1053" y="2780"/>
                      </a:lnTo>
                      <a:lnTo>
                        <a:pt x="1147" y="2692"/>
                      </a:lnTo>
                      <a:lnTo>
                        <a:pt x="1235" y="2602"/>
                      </a:lnTo>
                      <a:lnTo>
                        <a:pt x="1319" y="2509"/>
                      </a:lnTo>
                      <a:lnTo>
                        <a:pt x="1398" y="2417"/>
                      </a:lnTo>
                      <a:lnTo>
                        <a:pt x="1472" y="2325"/>
                      </a:lnTo>
                      <a:lnTo>
                        <a:pt x="1543" y="2231"/>
                      </a:lnTo>
                      <a:lnTo>
                        <a:pt x="1608" y="2139"/>
                      </a:lnTo>
                      <a:lnTo>
                        <a:pt x="1670" y="2046"/>
                      </a:lnTo>
                      <a:lnTo>
                        <a:pt x="1727" y="1955"/>
                      </a:lnTo>
                      <a:lnTo>
                        <a:pt x="1781" y="1865"/>
                      </a:lnTo>
                      <a:lnTo>
                        <a:pt x="1830" y="1777"/>
                      </a:lnTo>
                      <a:lnTo>
                        <a:pt x="1876" y="1689"/>
                      </a:lnTo>
                      <a:lnTo>
                        <a:pt x="1917" y="1606"/>
                      </a:lnTo>
                      <a:lnTo>
                        <a:pt x="1956" y="1525"/>
                      </a:lnTo>
                      <a:lnTo>
                        <a:pt x="1992" y="1446"/>
                      </a:lnTo>
                      <a:lnTo>
                        <a:pt x="2023" y="1372"/>
                      </a:lnTo>
                      <a:lnTo>
                        <a:pt x="2051" y="1301"/>
                      </a:lnTo>
                      <a:lnTo>
                        <a:pt x="2078" y="1234"/>
                      </a:lnTo>
                      <a:lnTo>
                        <a:pt x="2099" y="1172"/>
                      </a:lnTo>
                      <a:lnTo>
                        <a:pt x="2119" y="1115"/>
                      </a:lnTo>
                      <a:lnTo>
                        <a:pt x="2136" y="1063"/>
                      </a:lnTo>
                      <a:lnTo>
                        <a:pt x="2151" y="1017"/>
                      </a:lnTo>
                      <a:lnTo>
                        <a:pt x="2162" y="977"/>
                      </a:lnTo>
                      <a:lnTo>
                        <a:pt x="2171" y="944"/>
                      </a:lnTo>
                      <a:lnTo>
                        <a:pt x="2179" y="917"/>
                      </a:lnTo>
                      <a:lnTo>
                        <a:pt x="2184" y="897"/>
                      </a:lnTo>
                      <a:lnTo>
                        <a:pt x="2186" y="886"/>
                      </a:lnTo>
                      <a:lnTo>
                        <a:pt x="2187" y="882"/>
                      </a:lnTo>
                      <a:lnTo>
                        <a:pt x="2186" y="886"/>
                      </a:lnTo>
                      <a:lnTo>
                        <a:pt x="2184" y="897"/>
                      </a:lnTo>
                      <a:lnTo>
                        <a:pt x="2177" y="916"/>
                      </a:lnTo>
                      <a:lnTo>
                        <a:pt x="2170" y="941"/>
                      </a:lnTo>
                      <a:lnTo>
                        <a:pt x="2160" y="973"/>
                      </a:lnTo>
                      <a:lnTo>
                        <a:pt x="2147" y="1012"/>
                      </a:lnTo>
                      <a:lnTo>
                        <a:pt x="2131" y="1057"/>
                      </a:lnTo>
                      <a:lnTo>
                        <a:pt x="2110" y="1107"/>
                      </a:lnTo>
                      <a:lnTo>
                        <a:pt x="2088" y="1163"/>
                      </a:lnTo>
                      <a:lnTo>
                        <a:pt x="2061" y="1224"/>
                      </a:lnTo>
                      <a:lnTo>
                        <a:pt x="2031" y="1289"/>
                      </a:lnTo>
                      <a:lnTo>
                        <a:pt x="1997" y="1359"/>
                      </a:lnTo>
                      <a:lnTo>
                        <a:pt x="1959" y="1434"/>
                      </a:lnTo>
                      <a:lnTo>
                        <a:pt x="1916" y="1511"/>
                      </a:lnTo>
                      <a:lnTo>
                        <a:pt x="1869" y="1593"/>
                      </a:lnTo>
                      <a:lnTo>
                        <a:pt x="1816" y="1678"/>
                      </a:lnTo>
                      <a:lnTo>
                        <a:pt x="1760" y="1766"/>
                      </a:lnTo>
                      <a:lnTo>
                        <a:pt x="1698" y="1856"/>
                      </a:lnTo>
                      <a:lnTo>
                        <a:pt x="1631" y="1950"/>
                      </a:lnTo>
                      <a:lnTo>
                        <a:pt x="1558" y="2045"/>
                      </a:lnTo>
                      <a:lnTo>
                        <a:pt x="1480" y="2141"/>
                      </a:lnTo>
                      <a:lnTo>
                        <a:pt x="1395" y="2240"/>
                      </a:lnTo>
                      <a:lnTo>
                        <a:pt x="1305" y="2338"/>
                      </a:lnTo>
                      <a:lnTo>
                        <a:pt x="1208" y="2438"/>
                      </a:lnTo>
                      <a:lnTo>
                        <a:pt x="1106" y="2538"/>
                      </a:lnTo>
                      <a:lnTo>
                        <a:pt x="996" y="2640"/>
                      </a:lnTo>
                      <a:lnTo>
                        <a:pt x="879" y="2740"/>
                      </a:lnTo>
                      <a:lnTo>
                        <a:pt x="757" y="2841"/>
                      </a:lnTo>
                      <a:lnTo>
                        <a:pt x="625" y="2940"/>
                      </a:lnTo>
                      <a:lnTo>
                        <a:pt x="588" y="2969"/>
                      </a:lnTo>
                      <a:lnTo>
                        <a:pt x="552" y="3000"/>
                      </a:lnTo>
                      <a:lnTo>
                        <a:pt x="517" y="3034"/>
                      </a:lnTo>
                      <a:lnTo>
                        <a:pt x="484" y="3069"/>
                      </a:lnTo>
                      <a:lnTo>
                        <a:pt x="453" y="3103"/>
                      </a:lnTo>
                      <a:lnTo>
                        <a:pt x="424" y="3137"/>
                      </a:lnTo>
                      <a:lnTo>
                        <a:pt x="396" y="3171"/>
                      </a:lnTo>
                      <a:lnTo>
                        <a:pt x="371" y="3204"/>
                      </a:lnTo>
                      <a:lnTo>
                        <a:pt x="348" y="3234"/>
                      </a:lnTo>
                      <a:lnTo>
                        <a:pt x="329" y="3264"/>
                      </a:lnTo>
                      <a:lnTo>
                        <a:pt x="311" y="3289"/>
                      </a:lnTo>
                      <a:lnTo>
                        <a:pt x="296" y="3312"/>
                      </a:lnTo>
                      <a:lnTo>
                        <a:pt x="285" y="3329"/>
                      </a:lnTo>
                      <a:lnTo>
                        <a:pt x="277" y="3343"/>
                      </a:lnTo>
                      <a:lnTo>
                        <a:pt x="271" y="3352"/>
                      </a:lnTo>
                      <a:lnTo>
                        <a:pt x="270" y="3355"/>
                      </a:lnTo>
                      <a:lnTo>
                        <a:pt x="267" y="3353"/>
                      </a:lnTo>
                      <a:lnTo>
                        <a:pt x="261" y="3347"/>
                      </a:lnTo>
                      <a:lnTo>
                        <a:pt x="255" y="3337"/>
                      </a:lnTo>
                      <a:lnTo>
                        <a:pt x="246" y="3323"/>
                      </a:lnTo>
                      <a:lnTo>
                        <a:pt x="236" y="3307"/>
                      </a:lnTo>
                      <a:lnTo>
                        <a:pt x="223" y="3286"/>
                      </a:lnTo>
                      <a:lnTo>
                        <a:pt x="210" y="3264"/>
                      </a:lnTo>
                      <a:lnTo>
                        <a:pt x="197" y="3236"/>
                      </a:lnTo>
                      <a:lnTo>
                        <a:pt x="183" y="3207"/>
                      </a:lnTo>
                      <a:lnTo>
                        <a:pt x="168" y="3174"/>
                      </a:lnTo>
                      <a:lnTo>
                        <a:pt x="152" y="3138"/>
                      </a:lnTo>
                      <a:lnTo>
                        <a:pt x="136" y="3100"/>
                      </a:lnTo>
                      <a:lnTo>
                        <a:pt x="121" y="3060"/>
                      </a:lnTo>
                      <a:lnTo>
                        <a:pt x="104" y="3015"/>
                      </a:lnTo>
                      <a:lnTo>
                        <a:pt x="89" y="2970"/>
                      </a:lnTo>
                      <a:lnTo>
                        <a:pt x="75" y="2922"/>
                      </a:lnTo>
                      <a:lnTo>
                        <a:pt x="62" y="2873"/>
                      </a:lnTo>
                      <a:lnTo>
                        <a:pt x="49" y="2819"/>
                      </a:lnTo>
                      <a:lnTo>
                        <a:pt x="36" y="2765"/>
                      </a:lnTo>
                      <a:lnTo>
                        <a:pt x="26" y="2709"/>
                      </a:lnTo>
                      <a:lnTo>
                        <a:pt x="17" y="2651"/>
                      </a:lnTo>
                      <a:lnTo>
                        <a:pt x="10" y="2592"/>
                      </a:lnTo>
                      <a:lnTo>
                        <a:pt x="5" y="2531"/>
                      </a:lnTo>
                      <a:lnTo>
                        <a:pt x="1" y="2468"/>
                      </a:lnTo>
                      <a:lnTo>
                        <a:pt x="0" y="2404"/>
                      </a:lnTo>
                      <a:lnTo>
                        <a:pt x="1" y="2338"/>
                      </a:lnTo>
                      <a:lnTo>
                        <a:pt x="6" y="2273"/>
                      </a:lnTo>
                      <a:lnTo>
                        <a:pt x="12" y="2206"/>
                      </a:lnTo>
                      <a:lnTo>
                        <a:pt x="22" y="2137"/>
                      </a:lnTo>
                      <a:lnTo>
                        <a:pt x="35" y="2069"/>
                      </a:lnTo>
                      <a:lnTo>
                        <a:pt x="51" y="1999"/>
                      </a:lnTo>
                      <a:lnTo>
                        <a:pt x="72" y="1928"/>
                      </a:lnTo>
                      <a:lnTo>
                        <a:pt x="96" y="1859"/>
                      </a:lnTo>
                      <a:lnTo>
                        <a:pt x="123" y="1788"/>
                      </a:lnTo>
                      <a:lnTo>
                        <a:pt x="155" y="1716"/>
                      </a:lnTo>
                      <a:lnTo>
                        <a:pt x="190" y="1645"/>
                      </a:lnTo>
                      <a:lnTo>
                        <a:pt x="231" y="1574"/>
                      </a:lnTo>
                      <a:lnTo>
                        <a:pt x="276" y="1502"/>
                      </a:lnTo>
                      <a:lnTo>
                        <a:pt x="326" y="1431"/>
                      </a:lnTo>
                      <a:lnTo>
                        <a:pt x="382" y="1360"/>
                      </a:lnTo>
                      <a:lnTo>
                        <a:pt x="443" y="1291"/>
                      </a:lnTo>
                      <a:lnTo>
                        <a:pt x="508" y="1220"/>
                      </a:lnTo>
                      <a:lnTo>
                        <a:pt x="580" y="1151"/>
                      </a:lnTo>
                      <a:lnTo>
                        <a:pt x="657" y="1082"/>
                      </a:lnTo>
                      <a:lnTo>
                        <a:pt x="742" y="1015"/>
                      </a:lnTo>
                      <a:lnTo>
                        <a:pt x="831" y="948"/>
                      </a:lnTo>
                      <a:lnTo>
                        <a:pt x="927" y="882"/>
                      </a:lnTo>
                      <a:lnTo>
                        <a:pt x="1029" y="817"/>
                      </a:lnTo>
                      <a:lnTo>
                        <a:pt x="1139" y="754"/>
                      </a:lnTo>
                      <a:lnTo>
                        <a:pt x="1255" y="692"/>
                      </a:lnTo>
                      <a:lnTo>
                        <a:pt x="1379" y="633"/>
                      </a:lnTo>
                      <a:lnTo>
                        <a:pt x="1510" y="573"/>
                      </a:lnTo>
                      <a:lnTo>
                        <a:pt x="1647" y="516"/>
                      </a:lnTo>
                      <a:lnTo>
                        <a:pt x="1794" y="461"/>
                      </a:lnTo>
                      <a:lnTo>
                        <a:pt x="1848" y="439"/>
                      </a:lnTo>
                      <a:lnTo>
                        <a:pt x="1902" y="416"/>
                      </a:lnTo>
                      <a:lnTo>
                        <a:pt x="1955" y="390"/>
                      </a:lnTo>
                      <a:lnTo>
                        <a:pt x="2007" y="362"/>
                      </a:lnTo>
                      <a:lnTo>
                        <a:pt x="2057" y="333"/>
                      </a:lnTo>
                      <a:lnTo>
                        <a:pt x="2107" y="302"/>
                      </a:lnTo>
                      <a:lnTo>
                        <a:pt x="2153" y="272"/>
                      </a:lnTo>
                      <a:lnTo>
                        <a:pt x="2199" y="242"/>
                      </a:lnTo>
                      <a:lnTo>
                        <a:pt x="2242" y="211"/>
                      </a:lnTo>
                      <a:lnTo>
                        <a:pt x="2281" y="181"/>
                      </a:lnTo>
                      <a:lnTo>
                        <a:pt x="2319" y="152"/>
                      </a:lnTo>
                      <a:lnTo>
                        <a:pt x="2354" y="124"/>
                      </a:lnTo>
                      <a:lnTo>
                        <a:pt x="2384" y="99"/>
                      </a:lnTo>
                      <a:lnTo>
                        <a:pt x="2413" y="75"/>
                      </a:lnTo>
                      <a:lnTo>
                        <a:pt x="2437" y="54"/>
                      </a:lnTo>
                      <a:lnTo>
                        <a:pt x="2457" y="35"/>
                      </a:lnTo>
                      <a:lnTo>
                        <a:pt x="2474" y="21"/>
                      </a:lnTo>
                      <a:lnTo>
                        <a:pt x="2485" y="10"/>
                      </a:lnTo>
                      <a:lnTo>
                        <a:pt x="2493" y="2"/>
                      </a:lnTo>
                      <a:lnTo>
                        <a:pt x="249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 dirty="0"/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>
                <a:off x="2081964" y="3523691"/>
                <a:ext cx="3101753" cy="338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Metodología de la investigación</a:t>
                </a: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1261246" y="4077431"/>
              <a:ext cx="4058904" cy="731520"/>
              <a:chOff x="1124813" y="4415589"/>
              <a:chExt cx="4058904" cy="731520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1124813" y="4415589"/>
                <a:ext cx="731520" cy="731520"/>
                <a:chOff x="1124813" y="4415589"/>
                <a:chExt cx="731520" cy="731520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1124813" y="4415589"/>
                  <a:ext cx="731520" cy="73152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grpSp>
              <p:nvGrpSpPr>
                <p:cNvPr id="82" name="Group 40"/>
                <p:cNvGrpSpPr>
                  <a:grpSpLocks noChangeAspect="1"/>
                </p:cNvGrpSpPr>
                <p:nvPr/>
              </p:nvGrpSpPr>
              <p:grpSpPr bwMode="auto">
                <a:xfrm>
                  <a:off x="1295882" y="4634259"/>
                  <a:ext cx="389383" cy="294180"/>
                  <a:chOff x="2607" y="2141"/>
                  <a:chExt cx="1272" cy="961"/>
                </a:xfrm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85" name="Freeform 42"/>
                  <p:cNvSpPr>
                    <a:spLocks/>
                  </p:cNvSpPr>
                  <p:nvPr/>
                </p:nvSpPr>
                <p:spPr bwMode="auto">
                  <a:xfrm>
                    <a:off x="3098" y="2804"/>
                    <a:ext cx="297" cy="298"/>
                  </a:xfrm>
                  <a:custGeom>
                    <a:avLst/>
                    <a:gdLst>
                      <a:gd name="T0" fmla="*/ 445 w 892"/>
                      <a:gd name="T1" fmla="*/ 0 h 896"/>
                      <a:gd name="T2" fmla="*/ 502 w 892"/>
                      <a:gd name="T3" fmla="*/ 3 h 896"/>
                      <a:gd name="T4" fmla="*/ 556 w 892"/>
                      <a:gd name="T5" fmla="*/ 14 h 896"/>
                      <a:gd name="T6" fmla="*/ 606 w 892"/>
                      <a:gd name="T7" fmla="*/ 31 h 896"/>
                      <a:gd name="T8" fmla="*/ 655 w 892"/>
                      <a:gd name="T9" fmla="*/ 52 h 896"/>
                      <a:gd name="T10" fmla="*/ 700 w 892"/>
                      <a:gd name="T11" fmla="*/ 80 h 896"/>
                      <a:gd name="T12" fmla="*/ 741 w 892"/>
                      <a:gd name="T13" fmla="*/ 113 h 896"/>
                      <a:gd name="T14" fmla="*/ 779 w 892"/>
                      <a:gd name="T15" fmla="*/ 151 h 896"/>
                      <a:gd name="T16" fmla="*/ 811 w 892"/>
                      <a:gd name="T17" fmla="*/ 192 h 896"/>
                      <a:gd name="T18" fmla="*/ 838 w 892"/>
                      <a:gd name="T19" fmla="*/ 237 h 896"/>
                      <a:gd name="T20" fmla="*/ 861 w 892"/>
                      <a:gd name="T21" fmla="*/ 286 h 896"/>
                      <a:gd name="T22" fmla="*/ 878 w 892"/>
                      <a:gd name="T23" fmla="*/ 337 h 896"/>
                      <a:gd name="T24" fmla="*/ 888 w 892"/>
                      <a:gd name="T25" fmla="*/ 392 h 896"/>
                      <a:gd name="T26" fmla="*/ 892 w 892"/>
                      <a:gd name="T27" fmla="*/ 448 h 896"/>
                      <a:gd name="T28" fmla="*/ 888 w 892"/>
                      <a:gd name="T29" fmla="*/ 503 h 896"/>
                      <a:gd name="T30" fmla="*/ 878 w 892"/>
                      <a:gd name="T31" fmla="*/ 558 h 896"/>
                      <a:gd name="T32" fmla="*/ 861 w 892"/>
                      <a:gd name="T33" fmla="*/ 609 h 896"/>
                      <a:gd name="T34" fmla="*/ 838 w 892"/>
                      <a:gd name="T35" fmla="*/ 658 h 896"/>
                      <a:gd name="T36" fmla="*/ 811 w 892"/>
                      <a:gd name="T37" fmla="*/ 703 h 896"/>
                      <a:gd name="T38" fmla="*/ 779 w 892"/>
                      <a:gd name="T39" fmla="*/ 745 h 896"/>
                      <a:gd name="T40" fmla="*/ 741 w 892"/>
                      <a:gd name="T41" fmla="*/ 783 h 896"/>
                      <a:gd name="T42" fmla="*/ 700 w 892"/>
                      <a:gd name="T43" fmla="*/ 815 h 896"/>
                      <a:gd name="T44" fmla="*/ 655 w 892"/>
                      <a:gd name="T45" fmla="*/ 843 h 896"/>
                      <a:gd name="T46" fmla="*/ 606 w 892"/>
                      <a:gd name="T47" fmla="*/ 866 h 896"/>
                      <a:gd name="T48" fmla="*/ 556 w 892"/>
                      <a:gd name="T49" fmla="*/ 882 h 896"/>
                      <a:gd name="T50" fmla="*/ 502 w 892"/>
                      <a:gd name="T51" fmla="*/ 892 h 896"/>
                      <a:gd name="T52" fmla="*/ 445 w 892"/>
                      <a:gd name="T53" fmla="*/ 896 h 896"/>
                      <a:gd name="T54" fmla="*/ 390 w 892"/>
                      <a:gd name="T55" fmla="*/ 892 h 896"/>
                      <a:gd name="T56" fmla="*/ 337 w 892"/>
                      <a:gd name="T57" fmla="*/ 882 h 896"/>
                      <a:gd name="T58" fmla="*/ 285 w 892"/>
                      <a:gd name="T59" fmla="*/ 866 h 896"/>
                      <a:gd name="T60" fmla="*/ 236 w 892"/>
                      <a:gd name="T61" fmla="*/ 843 h 896"/>
                      <a:gd name="T62" fmla="*/ 191 w 892"/>
                      <a:gd name="T63" fmla="*/ 815 h 896"/>
                      <a:gd name="T64" fmla="*/ 150 w 892"/>
                      <a:gd name="T65" fmla="*/ 783 h 896"/>
                      <a:gd name="T66" fmla="*/ 112 w 892"/>
                      <a:gd name="T67" fmla="*/ 745 h 896"/>
                      <a:gd name="T68" fmla="*/ 80 w 892"/>
                      <a:gd name="T69" fmla="*/ 703 h 896"/>
                      <a:gd name="T70" fmla="*/ 53 w 892"/>
                      <a:gd name="T71" fmla="*/ 658 h 896"/>
                      <a:gd name="T72" fmla="*/ 30 w 892"/>
                      <a:gd name="T73" fmla="*/ 609 h 896"/>
                      <a:gd name="T74" fmla="*/ 13 w 892"/>
                      <a:gd name="T75" fmla="*/ 558 h 896"/>
                      <a:gd name="T76" fmla="*/ 3 w 892"/>
                      <a:gd name="T77" fmla="*/ 503 h 896"/>
                      <a:gd name="T78" fmla="*/ 0 w 892"/>
                      <a:gd name="T79" fmla="*/ 448 h 896"/>
                      <a:gd name="T80" fmla="*/ 3 w 892"/>
                      <a:gd name="T81" fmla="*/ 392 h 896"/>
                      <a:gd name="T82" fmla="*/ 13 w 892"/>
                      <a:gd name="T83" fmla="*/ 337 h 896"/>
                      <a:gd name="T84" fmla="*/ 30 w 892"/>
                      <a:gd name="T85" fmla="*/ 286 h 896"/>
                      <a:gd name="T86" fmla="*/ 53 w 892"/>
                      <a:gd name="T87" fmla="*/ 237 h 896"/>
                      <a:gd name="T88" fmla="*/ 80 w 892"/>
                      <a:gd name="T89" fmla="*/ 192 h 896"/>
                      <a:gd name="T90" fmla="*/ 112 w 892"/>
                      <a:gd name="T91" fmla="*/ 151 h 896"/>
                      <a:gd name="T92" fmla="*/ 150 w 892"/>
                      <a:gd name="T93" fmla="*/ 113 h 896"/>
                      <a:gd name="T94" fmla="*/ 191 w 892"/>
                      <a:gd name="T95" fmla="*/ 80 h 896"/>
                      <a:gd name="T96" fmla="*/ 236 w 892"/>
                      <a:gd name="T97" fmla="*/ 52 h 896"/>
                      <a:gd name="T98" fmla="*/ 285 w 892"/>
                      <a:gd name="T99" fmla="*/ 31 h 896"/>
                      <a:gd name="T100" fmla="*/ 337 w 892"/>
                      <a:gd name="T101" fmla="*/ 14 h 896"/>
                      <a:gd name="T102" fmla="*/ 390 w 892"/>
                      <a:gd name="T103" fmla="*/ 3 h 896"/>
                      <a:gd name="T104" fmla="*/ 445 w 892"/>
                      <a:gd name="T105" fmla="*/ 0 h 8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892" h="896">
                        <a:moveTo>
                          <a:pt x="445" y="0"/>
                        </a:moveTo>
                        <a:lnTo>
                          <a:pt x="502" y="3"/>
                        </a:lnTo>
                        <a:lnTo>
                          <a:pt x="556" y="14"/>
                        </a:lnTo>
                        <a:lnTo>
                          <a:pt x="606" y="31"/>
                        </a:lnTo>
                        <a:lnTo>
                          <a:pt x="655" y="52"/>
                        </a:lnTo>
                        <a:lnTo>
                          <a:pt x="700" y="80"/>
                        </a:lnTo>
                        <a:lnTo>
                          <a:pt x="741" y="113"/>
                        </a:lnTo>
                        <a:lnTo>
                          <a:pt x="779" y="151"/>
                        </a:lnTo>
                        <a:lnTo>
                          <a:pt x="811" y="192"/>
                        </a:lnTo>
                        <a:lnTo>
                          <a:pt x="838" y="237"/>
                        </a:lnTo>
                        <a:lnTo>
                          <a:pt x="861" y="286"/>
                        </a:lnTo>
                        <a:lnTo>
                          <a:pt x="878" y="337"/>
                        </a:lnTo>
                        <a:lnTo>
                          <a:pt x="888" y="392"/>
                        </a:lnTo>
                        <a:lnTo>
                          <a:pt x="892" y="448"/>
                        </a:lnTo>
                        <a:lnTo>
                          <a:pt x="888" y="503"/>
                        </a:lnTo>
                        <a:lnTo>
                          <a:pt x="878" y="558"/>
                        </a:lnTo>
                        <a:lnTo>
                          <a:pt x="861" y="609"/>
                        </a:lnTo>
                        <a:lnTo>
                          <a:pt x="838" y="658"/>
                        </a:lnTo>
                        <a:lnTo>
                          <a:pt x="811" y="703"/>
                        </a:lnTo>
                        <a:lnTo>
                          <a:pt x="779" y="745"/>
                        </a:lnTo>
                        <a:lnTo>
                          <a:pt x="741" y="783"/>
                        </a:lnTo>
                        <a:lnTo>
                          <a:pt x="700" y="815"/>
                        </a:lnTo>
                        <a:lnTo>
                          <a:pt x="655" y="843"/>
                        </a:lnTo>
                        <a:lnTo>
                          <a:pt x="606" y="866"/>
                        </a:lnTo>
                        <a:lnTo>
                          <a:pt x="556" y="882"/>
                        </a:lnTo>
                        <a:lnTo>
                          <a:pt x="502" y="892"/>
                        </a:lnTo>
                        <a:lnTo>
                          <a:pt x="445" y="896"/>
                        </a:lnTo>
                        <a:lnTo>
                          <a:pt x="390" y="892"/>
                        </a:lnTo>
                        <a:lnTo>
                          <a:pt x="337" y="882"/>
                        </a:lnTo>
                        <a:lnTo>
                          <a:pt x="285" y="866"/>
                        </a:lnTo>
                        <a:lnTo>
                          <a:pt x="236" y="843"/>
                        </a:lnTo>
                        <a:lnTo>
                          <a:pt x="191" y="815"/>
                        </a:lnTo>
                        <a:lnTo>
                          <a:pt x="150" y="783"/>
                        </a:lnTo>
                        <a:lnTo>
                          <a:pt x="112" y="745"/>
                        </a:lnTo>
                        <a:lnTo>
                          <a:pt x="80" y="703"/>
                        </a:lnTo>
                        <a:lnTo>
                          <a:pt x="53" y="658"/>
                        </a:lnTo>
                        <a:lnTo>
                          <a:pt x="30" y="609"/>
                        </a:lnTo>
                        <a:lnTo>
                          <a:pt x="13" y="558"/>
                        </a:lnTo>
                        <a:lnTo>
                          <a:pt x="3" y="503"/>
                        </a:lnTo>
                        <a:lnTo>
                          <a:pt x="0" y="448"/>
                        </a:lnTo>
                        <a:lnTo>
                          <a:pt x="3" y="392"/>
                        </a:lnTo>
                        <a:lnTo>
                          <a:pt x="13" y="337"/>
                        </a:lnTo>
                        <a:lnTo>
                          <a:pt x="30" y="286"/>
                        </a:lnTo>
                        <a:lnTo>
                          <a:pt x="53" y="237"/>
                        </a:lnTo>
                        <a:lnTo>
                          <a:pt x="80" y="192"/>
                        </a:lnTo>
                        <a:lnTo>
                          <a:pt x="112" y="151"/>
                        </a:lnTo>
                        <a:lnTo>
                          <a:pt x="150" y="113"/>
                        </a:lnTo>
                        <a:lnTo>
                          <a:pt x="191" y="80"/>
                        </a:lnTo>
                        <a:lnTo>
                          <a:pt x="236" y="52"/>
                        </a:lnTo>
                        <a:lnTo>
                          <a:pt x="285" y="31"/>
                        </a:lnTo>
                        <a:lnTo>
                          <a:pt x="337" y="14"/>
                        </a:lnTo>
                        <a:lnTo>
                          <a:pt x="390" y="3"/>
                        </a:lnTo>
                        <a:lnTo>
                          <a:pt x="445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50" dirty="0"/>
                  </a:p>
                </p:txBody>
              </p:sp>
              <p:sp>
                <p:nvSpPr>
                  <p:cNvPr id="86" name="Freeform 43"/>
                  <p:cNvSpPr>
                    <a:spLocks/>
                  </p:cNvSpPr>
                  <p:nvPr/>
                </p:nvSpPr>
                <p:spPr bwMode="auto">
                  <a:xfrm>
                    <a:off x="2836" y="2451"/>
                    <a:ext cx="828" cy="353"/>
                  </a:xfrm>
                  <a:custGeom>
                    <a:avLst/>
                    <a:gdLst>
                      <a:gd name="T0" fmla="*/ 1319 w 2484"/>
                      <a:gd name="T1" fmla="*/ 0 h 1061"/>
                      <a:gd name="T2" fmla="*/ 1499 w 2484"/>
                      <a:gd name="T3" fmla="*/ 19 h 1061"/>
                      <a:gd name="T4" fmla="*/ 1677 w 2484"/>
                      <a:gd name="T5" fmla="*/ 60 h 1061"/>
                      <a:gd name="T6" fmla="*/ 1849 w 2484"/>
                      <a:gd name="T7" fmla="*/ 123 h 1061"/>
                      <a:gd name="T8" fmla="*/ 2014 w 2484"/>
                      <a:gd name="T9" fmla="*/ 209 h 1061"/>
                      <a:gd name="T10" fmla="*/ 2169 w 2484"/>
                      <a:gd name="T11" fmla="*/ 317 h 1061"/>
                      <a:gd name="T12" fmla="*/ 2250 w 2484"/>
                      <a:gd name="T13" fmla="*/ 385 h 1061"/>
                      <a:gd name="T14" fmla="*/ 2275 w 2484"/>
                      <a:gd name="T15" fmla="*/ 409 h 1061"/>
                      <a:gd name="T16" fmla="*/ 2295 w 2484"/>
                      <a:gd name="T17" fmla="*/ 429 h 1061"/>
                      <a:gd name="T18" fmla="*/ 2427 w 2484"/>
                      <a:gd name="T19" fmla="*/ 567 h 1061"/>
                      <a:gd name="T20" fmla="*/ 2463 w 2484"/>
                      <a:gd name="T21" fmla="*/ 630 h 1061"/>
                      <a:gd name="T22" fmla="*/ 2482 w 2484"/>
                      <a:gd name="T23" fmla="*/ 699 h 1061"/>
                      <a:gd name="T24" fmla="*/ 2482 w 2484"/>
                      <a:gd name="T25" fmla="*/ 772 h 1061"/>
                      <a:gd name="T26" fmla="*/ 2463 w 2484"/>
                      <a:gd name="T27" fmla="*/ 842 h 1061"/>
                      <a:gd name="T28" fmla="*/ 2426 w 2484"/>
                      <a:gd name="T29" fmla="*/ 904 h 1061"/>
                      <a:gd name="T30" fmla="*/ 2371 w 2484"/>
                      <a:gd name="T31" fmla="*/ 959 h 1061"/>
                      <a:gd name="T32" fmla="*/ 2301 w 2484"/>
                      <a:gd name="T33" fmla="*/ 997 h 1061"/>
                      <a:gd name="T34" fmla="*/ 2225 w 2484"/>
                      <a:gd name="T35" fmla="*/ 1014 h 1061"/>
                      <a:gd name="T36" fmla="*/ 2149 w 2484"/>
                      <a:gd name="T37" fmla="*/ 1008 h 1061"/>
                      <a:gd name="T38" fmla="*/ 2076 w 2484"/>
                      <a:gd name="T39" fmla="*/ 981 h 1061"/>
                      <a:gd name="T40" fmla="*/ 2011 w 2484"/>
                      <a:gd name="T41" fmla="*/ 933 h 1061"/>
                      <a:gd name="T42" fmla="*/ 1843 w 2484"/>
                      <a:gd name="T43" fmla="*/ 772 h 1061"/>
                      <a:gd name="T44" fmla="*/ 1720 w 2484"/>
                      <a:gd name="T45" fmla="*/ 684 h 1061"/>
                      <a:gd name="T46" fmla="*/ 1586 w 2484"/>
                      <a:gd name="T47" fmla="*/ 621 h 1061"/>
                      <a:gd name="T48" fmla="*/ 1445 w 2484"/>
                      <a:gd name="T49" fmla="*/ 580 h 1061"/>
                      <a:gd name="T50" fmla="*/ 1302 w 2484"/>
                      <a:gd name="T51" fmla="*/ 563 h 1061"/>
                      <a:gd name="T52" fmla="*/ 1156 w 2484"/>
                      <a:gd name="T53" fmla="*/ 569 h 1061"/>
                      <a:gd name="T54" fmla="*/ 1014 w 2484"/>
                      <a:gd name="T55" fmla="*/ 598 h 1061"/>
                      <a:gd name="T56" fmla="*/ 877 w 2484"/>
                      <a:gd name="T57" fmla="*/ 650 h 1061"/>
                      <a:gd name="T58" fmla="*/ 748 w 2484"/>
                      <a:gd name="T59" fmla="*/ 726 h 1061"/>
                      <a:gd name="T60" fmla="*/ 631 w 2484"/>
                      <a:gd name="T61" fmla="*/ 826 h 1061"/>
                      <a:gd name="T62" fmla="*/ 445 w 2484"/>
                      <a:gd name="T63" fmla="*/ 1006 h 1061"/>
                      <a:gd name="T64" fmla="*/ 375 w 2484"/>
                      <a:gd name="T65" fmla="*/ 1044 h 1061"/>
                      <a:gd name="T66" fmla="*/ 298 w 2484"/>
                      <a:gd name="T67" fmla="*/ 1061 h 1061"/>
                      <a:gd name="T68" fmla="*/ 221 w 2484"/>
                      <a:gd name="T69" fmla="*/ 1055 h 1061"/>
                      <a:gd name="T70" fmla="*/ 146 w 2484"/>
                      <a:gd name="T71" fmla="*/ 1028 h 1061"/>
                      <a:gd name="T72" fmla="*/ 81 w 2484"/>
                      <a:gd name="T73" fmla="*/ 979 h 1061"/>
                      <a:gd name="T74" fmla="*/ 33 w 2484"/>
                      <a:gd name="T75" fmla="*/ 914 h 1061"/>
                      <a:gd name="T76" fmla="*/ 6 w 2484"/>
                      <a:gd name="T77" fmla="*/ 839 h 1061"/>
                      <a:gd name="T78" fmla="*/ 0 w 2484"/>
                      <a:gd name="T79" fmla="*/ 762 h 1061"/>
                      <a:gd name="T80" fmla="*/ 16 w 2484"/>
                      <a:gd name="T81" fmla="*/ 684 h 1061"/>
                      <a:gd name="T82" fmla="*/ 53 w 2484"/>
                      <a:gd name="T83" fmla="*/ 614 h 1061"/>
                      <a:gd name="T84" fmla="*/ 170 w 2484"/>
                      <a:gd name="T85" fmla="*/ 493 h 1061"/>
                      <a:gd name="T86" fmla="*/ 305 w 2484"/>
                      <a:gd name="T87" fmla="*/ 361 h 1061"/>
                      <a:gd name="T88" fmla="*/ 455 w 2484"/>
                      <a:gd name="T89" fmla="*/ 245 h 1061"/>
                      <a:gd name="T90" fmla="*/ 616 w 2484"/>
                      <a:gd name="T91" fmla="*/ 152 h 1061"/>
                      <a:gd name="T92" fmla="*/ 784 w 2484"/>
                      <a:gd name="T93" fmla="*/ 81 h 1061"/>
                      <a:gd name="T94" fmla="*/ 960 w 2484"/>
                      <a:gd name="T95" fmla="*/ 31 h 1061"/>
                      <a:gd name="T96" fmla="*/ 1140 w 2484"/>
                      <a:gd name="T97" fmla="*/ 5 h 10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2484" h="1061">
                        <a:moveTo>
                          <a:pt x="1229" y="0"/>
                        </a:moveTo>
                        <a:lnTo>
                          <a:pt x="1319" y="0"/>
                        </a:lnTo>
                        <a:lnTo>
                          <a:pt x="1409" y="7"/>
                        </a:lnTo>
                        <a:lnTo>
                          <a:pt x="1499" y="19"/>
                        </a:lnTo>
                        <a:lnTo>
                          <a:pt x="1588" y="36"/>
                        </a:lnTo>
                        <a:lnTo>
                          <a:pt x="1677" y="60"/>
                        </a:lnTo>
                        <a:lnTo>
                          <a:pt x="1763" y="88"/>
                        </a:lnTo>
                        <a:lnTo>
                          <a:pt x="1849" y="123"/>
                        </a:lnTo>
                        <a:lnTo>
                          <a:pt x="1933" y="163"/>
                        </a:lnTo>
                        <a:lnTo>
                          <a:pt x="2014" y="209"/>
                        </a:lnTo>
                        <a:lnTo>
                          <a:pt x="2094" y="260"/>
                        </a:lnTo>
                        <a:lnTo>
                          <a:pt x="2169" y="317"/>
                        </a:lnTo>
                        <a:lnTo>
                          <a:pt x="2244" y="380"/>
                        </a:lnTo>
                        <a:lnTo>
                          <a:pt x="2250" y="385"/>
                        </a:lnTo>
                        <a:lnTo>
                          <a:pt x="2255" y="390"/>
                        </a:lnTo>
                        <a:lnTo>
                          <a:pt x="2275" y="409"/>
                        </a:lnTo>
                        <a:lnTo>
                          <a:pt x="2285" y="418"/>
                        </a:lnTo>
                        <a:lnTo>
                          <a:pt x="2295" y="429"/>
                        </a:lnTo>
                        <a:lnTo>
                          <a:pt x="2402" y="540"/>
                        </a:lnTo>
                        <a:lnTo>
                          <a:pt x="2427" y="567"/>
                        </a:lnTo>
                        <a:lnTo>
                          <a:pt x="2447" y="597"/>
                        </a:lnTo>
                        <a:lnTo>
                          <a:pt x="2463" y="630"/>
                        </a:lnTo>
                        <a:lnTo>
                          <a:pt x="2475" y="663"/>
                        </a:lnTo>
                        <a:lnTo>
                          <a:pt x="2482" y="699"/>
                        </a:lnTo>
                        <a:lnTo>
                          <a:pt x="2484" y="736"/>
                        </a:lnTo>
                        <a:lnTo>
                          <a:pt x="2482" y="772"/>
                        </a:lnTo>
                        <a:lnTo>
                          <a:pt x="2475" y="808"/>
                        </a:lnTo>
                        <a:lnTo>
                          <a:pt x="2463" y="842"/>
                        </a:lnTo>
                        <a:lnTo>
                          <a:pt x="2446" y="875"/>
                        </a:lnTo>
                        <a:lnTo>
                          <a:pt x="2426" y="904"/>
                        </a:lnTo>
                        <a:lnTo>
                          <a:pt x="2402" y="932"/>
                        </a:lnTo>
                        <a:lnTo>
                          <a:pt x="2371" y="959"/>
                        </a:lnTo>
                        <a:lnTo>
                          <a:pt x="2337" y="980"/>
                        </a:lnTo>
                        <a:lnTo>
                          <a:pt x="2301" y="997"/>
                        </a:lnTo>
                        <a:lnTo>
                          <a:pt x="2264" y="1008"/>
                        </a:lnTo>
                        <a:lnTo>
                          <a:pt x="2225" y="1014"/>
                        </a:lnTo>
                        <a:lnTo>
                          <a:pt x="2187" y="1014"/>
                        </a:lnTo>
                        <a:lnTo>
                          <a:pt x="2149" y="1008"/>
                        </a:lnTo>
                        <a:lnTo>
                          <a:pt x="2111" y="997"/>
                        </a:lnTo>
                        <a:lnTo>
                          <a:pt x="2076" y="981"/>
                        </a:lnTo>
                        <a:lnTo>
                          <a:pt x="2041" y="960"/>
                        </a:lnTo>
                        <a:lnTo>
                          <a:pt x="2011" y="933"/>
                        </a:lnTo>
                        <a:lnTo>
                          <a:pt x="1899" y="825"/>
                        </a:lnTo>
                        <a:lnTo>
                          <a:pt x="1843" y="772"/>
                        </a:lnTo>
                        <a:lnTo>
                          <a:pt x="1782" y="726"/>
                        </a:lnTo>
                        <a:lnTo>
                          <a:pt x="1720" y="684"/>
                        </a:lnTo>
                        <a:lnTo>
                          <a:pt x="1653" y="650"/>
                        </a:lnTo>
                        <a:lnTo>
                          <a:pt x="1586" y="621"/>
                        </a:lnTo>
                        <a:lnTo>
                          <a:pt x="1516" y="598"/>
                        </a:lnTo>
                        <a:lnTo>
                          <a:pt x="1445" y="580"/>
                        </a:lnTo>
                        <a:lnTo>
                          <a:pt x="1374" y="569"/>
                        </a:lnTo>
                        <a:lnTo>
                          <a:pt x="1302" y="563"/>
                        </a:lnTo>
                        <a:lnTo>
                          <a:pt x="1228" y="563"/>
                        </a:lnTo>
                        <a:lnTo>
                          <a:pt x="1156" y="569"/>
                        </a:lnTo>
                        <a:lnTo>
                          <a:pt x="1085" y="580"/>
                        </a:lnTo>
                        <a:lnTo>
                          <a:pt x="1014" y="598"/>
                        </a:lnTo>
                        <a:lnTo>
                          <a:pt x="944" y="621"/>
                        </a:lnTo>
                        <a:lnTo>
                          <a:pt x="877" y="650"/>
                        </a:lnTo>
                        <a:lnTo>
                          <a:pt x="810" y="686"/>
                        </a:lnTo>
                        <a:lnTo>
                          <a:pt x="748" y="726"/>
                        </a:lnTo>
                        <a:lnTo>
                          <a:pt x="687" y="774"/>
                        </a:lnTo>
                        <a:lnTo>
                          <a:pt x="631" y="826"/>
                        </a:lnTo>
                        <a:lnTo>
                          <a:pt x="476" y="980"/>
                        </a:lnTo>
                        <a:lnTo>
                          <a:pt x="445" y="1006"/>
                        </a:lnTo>
                        <a:lnTo>
                          <a:pt x="410" y="1029"/>
                        </a:lnTo>
                        <a:lnTo>
                          <a:pt x="375" y="1044"/>
                        </a:lnTo>
                        <a:lnTo>
                          <a:pt x="337" y="1055"/>
                        </a:lnTo>
                        <a:lnTo>
                          <a:pt x="298" y="1061"/>
                        </a:lnTo>
                        <a:lnTo>
                          <a:pt x="259" y="1061"/>
                        </a:lnTo>
                        <a:lnTo>
                          <a:pt x="221" y="1055"/>
                        </a:lnTo>
                        <a:lnTo>
                          <a:pt x="183" y="1044"/>
                        </a:lnTo>
                        <a:lnTo>
                          <a:pt x="146" y="1028"/>
                        </a:lnTo>
                        <a:lnTo>
                          <a:pt x="112" y="1006"/>
                        </a:lnTo>
                        <a:lnTo>
                          <a:pt x="81" y="979"/>
                        </a:lnTo>
                        <a:lnTo>
                          <a:pt x="54" y="947"/>
                        </a:lnTo>
                        <a:lnTo>
                          <a:pt x="33" y="914"/>
                        </a:lnTo>
                        <a:lnTo>
                          <a:pt x="16" y="877"/>
                        </a:lnTo>
                        <a:lnTo>
                          <a:pt x="6" y="839"/>
                        </a:lnTo>
                        <a:lnTo>
                          <a:pt x="0" y="801"/>
                        </a:lnTo>
                        <a:lnTo>
                          <a:pt x="0" y="762"/>
                        </a:lnTo>
                        <a:lnTo>
                          <a:pt x="4" y="722"/>
                        </a:lnTo>
                        <a:lnTo>
                          <a:pt x="16" y="684"/>
                        </a:lnTo>
                        <a:lnTo>
                          <a:pt x="32" y="648"/>
                        </a:lnTo>
                        <a:lnTo>
                          <a:pt x="53" y="614"/>
                        </a:lnTo>
                        <a:lnTo>
                          <a:pt x="80" y="582"/>
                        </a:lnTo>
                        <a:lnTo>
                          <a:pt x="170" y="493"/>
                        </a:lnTo>
                        <a:lnTo>
                          <a:pt x="235" y="428"/>
                        </a:lnTo>
                        <a:lnTo>
                          <a:pt x="305" y="361"/>
                        </a:lnTo>
                        <a:lnTo>
                          <a:pt x="378" y="301"/>
                        </a:lnTo>
                        <a:lnTo>
                          <a:pt x="455" y="245"/>
                        </a:lnTo>
                        <a:lnTo>
                          <a:pt x="535" y="196"/>
                        </a:lnTo>
                        <a:lnTo>
                          <a:pt x="616" y="152"/>
                        </a:lnTo>
                        <a:lnTo>
                          <a:pt x="699" y="113"/>
                        </a:lnTo>
                        <a:lnTo>
                          <a:pt x="784" y="81"/>
                        </a:lnTo>
                        <a:lnTo>
                          <a:pt x="872" y="54"/>
                        </a:lnTo>
                        <a:lnTo>
                          <a:pt x="960" y="31"/>
                        </a:lnTo>
                        <a:lnTo>
                          <a:pt x="1050" y="16"/>
                        </a:lnTo>
                        <a:lnTo>
                          <a:pt x="1140" y="5"/>
                        </a:lnTo>
                        <a:lnTo>
                          <a:pt x="1229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50" dirty="0"/>
                  </a:p>
                </p:txBody>
              </p:sp>
              <p:sp>
                <p:nvSpPr>
                  <p:cNvPr id="87" name="Freeform 44"/>
                  <p:cNvSpPr>
                    <a:spLocks/>
                  </p:cNvSpPr>
                  <p:nvPr/>
                </p:nvSpPr>
                <p:spPr bwMode="auto">
                  <a:xfrm>
                    <a:off x="2607" y="2141"/>
                    <a:ext cx="1272" cy="431"/>
                  </a:xfrm>
                  <a:custGeom>
                    <a:avLst/>
                    <a:gdLst>
                      <a:gd name="T0" fmla="*/ 2001 w 3815"/>
                      <a:gd name="T1" fmla="*/ 1 h 1294"/>
                      <a:gd name="T2" fmla="*/ 2235 w 3815"/>
                      <a:gd name="T3" fmla="*/ 19 h 1294"/>
                      <a:gd name="T4" fmla="*/ 2468 w 3815"/>
                      <a:gd name="T5" fmla="*/ 59 h 1294"/>
                      <a:gd name="T6" fmla="*/ 2697 w 3815"/>
                      <a:gd name="T7" fmla="*/ 122 h 1294"/>
                      <a:gd name="T8" fmla="*/ 2919 w 3815"/>
                      <a:gd name="T9" fmla="*/ 208 h 1294"/>
                      <a:gd name="T10" fmla="*/ 3133 w 3815"/>
                      <a:gd name="T11" fmla="*/ 317 h 1294"/>
                      <a:gd name="T12" fmla="*/ 3339 w 3815"/>
                      <a:gd name="T13" fmla="*/ 448 h 1294"/>
                      <a:gd name="T14" fmla="*/ 3533 w 3815"/>
                      <a:gd name="T15" fmla="*/ 602 h 1294"/>
                      <a:gd name="T16" fmla="*/ 3575 w 3815"/>
                      <a:gd name="T17" fmla="*/ 636 h 1294"/>
                      <a:gd name="T18" fmla="*/ 3649 w 3815"/>
                      <a:gd name="T19" fmla="*/ 711 h 1294"/>
                      <a:gd name="T20" fmla="*/ 3649 w 3815"/>
                      <a:gd name="T21" fmla="*/ 711 h 1294"/>
                      <a:gd name="T22" fmla="*/ 3767 w 3815"/>
                      <a:gd name="T23" fmla="*/ 832 h 1294"/>
                      <a:gd name="T24" fmla="*/ 3801 w 3815"/>
                      <a:gd name="T25" fmla="*/ 897 h 1294"/>
                      <a:gd name="T26" fmla="*/ 3815 w 3815"/>
                      <a:gd name="T27" fmla="*/ 967 h 1294"/>
                      <a:gd name="T28" fmla="*/ 3810 w 3815"/>
                      <a:gd name="T29" fmla="*/ 1038 h 1294"/>
                      <a:gd name="T30" fmla="*/ 3785 w 3815"/>
                      <a:gd name="T31" fmla="*/ 1106 h 1294"/>
                      <a:gd name="T32" fmla="*/ 3742 w 3815"/>
                      <a:gd name="T33" fmla="*/ 1166 h 1294"/>
                      <a:gd name="T34" fmla="*/ 3681 w 3815"/>
                      <a:gd name="T35" fmla="*/ 1211 h 1294"/>
                      <a:gd name="T36" fmla="*/ 3614 w 3815"/>
                      <a:gd name="T37" fmla="*/ 1234 h 1294"/>
                      <a:gd name="T38" fmla="*/ 3543 w 3815"/>
                      <a:gd name="T39" fmla="*/ 1240 h 1294"/>
                      <a:gd name="T40" fmla="*/ 3474 w 3815"/>
                      <a:gd name="T41" fmla="*/ 1225 h 1294"/>
                      <a:gd name="T42" fmla="*/ 3409 w 3815"/>
                      <a:gd name="T43" fmla="*/ 1191 h 1294"/>
                      <a:gd name="T44" fmla="*/ 3249 w 3815"/>
                      <a:gd name="T45" fmla="*/ 1034 h 1294"/>
                      <a:gd name="T46" fmla="*/ 3078 w 3815"/>
                      <a:gd name="T47" fmla="*/ 889 h 1294"/>
                      <a:gd name="T48" fmla="*/ 2894 w 3815"/>
                      <a:gd name="T49" fmla="*/ 768 h 1294"/>
                      <a:gd name="T50" fmla="*/ 2701 w 3815"/>
                      <a:gd name="T51" fmla="*/ 670 h 1294"/>
                      <a:gd name="T52" fmla="*/ 2500 w 3815"/>
                      <a:gd name="T53" fmla="*/ 595 h 1294"/>
                      <a:gd name="T54" fmla="*/ 2294 w 3815"/>
                      <a:gd name="T55" fmla="*/ 544 h 1294"/>
                      <a:gd name="T56" fmla="*/ 2083 w 3815"/>
                      <a:gd name="T57" fmla="*/ 516 h 1294"/>
                      <a:gd name="T58" fmla="*/ 1872 w 3815"/>
                      <a:gd name="T59" fmla="*/ 511 h 1294"/>
                      <a:gd name="T60" fmla="*/ 1661 w 3815"/>
                      <a:gd name="T61" fmla="*/ 530 h 1294"/>
                      <a:gd name="T62" fmla="*/ 1453 w 3815"/>
                      <a:gd name="T63" fmla="*/ 572 h 1294"/>
                      <a:gd name="T64" fmla="*/ 1249 w 3815"/>
                      <a:gd name="T65" fmla="*/ 637 h 1294"/>
                      <a:gd name="T66" fmla="*/ 1052 w 3815"/>
                      <a:gd name="T67" fmla="*/ 725 h 1294"/>
                      <a:gd name="T68" fmla="*/ 865 w 3815"/>
                      <a:gd name="T69" fmla="*/ 836 h 1294"/>
                      <a:gd name="T70" fmla="*/ 688 w 3815"/>
                      <a:gd name="T71" fmla="*/ 972 h 1294"/>
                      <a:gd name="T72" fmla="*/ 604 w 3815"/>
                      <a:gd name="T73" fmla="*/ 1049 h 1294"/>
                      <a:gd name="T74" fmla="*/ 601 w 3815"/>
                      <a:gd name="T75" fmla="*/ 1052 h 1294"/>
                      <a:gd name="T76" fmla="*/ 406 w 3815"/>
                      <a:gd name="T77" fmla="*/ 1244 h 1294"/>
                      <a:gd name="T78" fmla="*/ 342 w 3815"/>
                      <a:gd name="T79" fmla="*/ 1280 h 1294"/>
                      <a:gd name="T80" fmla="*/ 272 w 3815"/>
                      <a:gd name="T81" fmla="*/ 1294 h 1294"/>
                      <a:gd name="T82" fmla="*/ 201 w 3815"/>
                      <a:gd name="T83" fmla="*/ 1288 h 1294"/>
                      <a:gd name="T84" fmla="*/ 134 w 3815"/>
                      <a:gd name="T85" fmla="*/ 1263 h 1294"/>
                      <a:gd name="T86" fmla="*/ 75 w 3815"/>
                      <a:gd name="T87" fmla="*/ 1219 h 1294"/>
                      <a:gd name="T88" fmla="*/ 30 w 3815"/>
                      <a:gd name="T89" fmla="*/ 1158 h 1294"/>
                      <a:gd name="T90" fmla="*/ 5 w 3815"/>
                      <a:gd name="T91" fmla="*/ 1091 h 1294"/>
                      <a:gd name="T92" fmla="*/ 0 w 3815"/>
                      <a:gd name="T93" fmla="*/ 1021 h 1294"/>
                      <a:gd name="T94" fmla="*/ 14 w 3815"/>
                      <a:gd name="T95" fmla="*/ 951 h 1294"/>
                      <a:gd name="T96" fmla="*/ 49 w 3815"/>
                      <a:gd name="T97" fmla="*/ 886 h 1294"/>
                      <a:gd name="T98" fmla="*/ 240 w 3815"/>
                      <a:gd name="T99" fmla="*/ 690 h 1294"/>
                      <a:gd name="T100" fmla="*/ 250 w 3815"/>
                      <a:gd name="T101" fmla="*/ 682 h 1294"/>
                      <a:gd name="T102" fmla="*/ 347 w 3815"/>
                      <a:gd name="T103" fmla="*/ 593 h 1294"/>
                      <a:gd name="T104" fmla="*/ 541 w 3815"/>
                      <a:gd name="T105" fmla="*/ 441 h 1294"/>
                      <a:gd name="T106" fmla="*/ 747 w 3815"/>
                      <a:gd name="T107" fmla="*/ 310 h 1294"/>
                      <a:gd name="T108" fmla="*/ 962 w 3815"/>
                      <a:gd name="T109" fmla="*/ 203 h 1294"/>
                      <a:gd name="T110" fmla="*/ 1186 w 3815"/>
                      <a:gd name="T111" fmla="*/ 118 h 1294"/>
                      <a:gd name="T112" fmla="*/ 1415 w 3815"/>
                      <a:gd name="T113" fmla="*/ 56 h 1294"/>
                      <a:gd name="T114" fmla="*/ 1648 w 3815"/>
                      <a:gd name="T115" fmla="*/ 17 h 1294"/>
                      <a:gd name="T116" fmla="*/ 1882 w 3815"/>
                      <a:gd name="T117" fmla="*/ 0 h 12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3815" h="1294">
                        <a:moveTo>
                          <a:pt x="1882" y="0"/>
                        </a:moveTo>
                        <a:lnTo>
                          <a:pt x="2001" y="1"/>
                        </a:lnTo>
                        <a:lnTo>
                          <a:pt x="2118" y="7"/>
                        </a:lnTo>
                        <a:lnTo>
                          <a:pt x="2235" y="19"/>
                        </a:lnTo>
                        <a:lnTo>
                          <a:pt x="2352" y="36"/>
                        </a:lnTo>
                        <a:lnTo>
                          <a:pt x="2468" y="59"/>
                        </a:lnTo>
                        <a:lnTo>
                          <a:pt x="2583" y="88"/>
                        </a:lnTo>
                        <a:lnTo>
                          <a:pt x="2697" y="122"/>
                        </a:lnTo>
                        <a:lnTo>
                          <a:pt x="2809" y="163"/>
                        </a:lnTo>
                        <a:lnTo>
                          <a:pt x="2919" y="208"/>
                        </a:lnTo>
                        <a:lnTo>
                          <a:pt x="3028" y="259"/>
                        </a:lnTo>
                        <a:lnTo>
                          <a:pt x="3133" y="317"/>
                        </a:lnTo>
                        <a:lnTo>
                          <a:pt x="3237" y="380"/>
                        </a:lnTo>
                        <a:lnTo>
                          <a:pt x="3339" y="448"/>
                        </a:lnTo>
                        <a:lnTo>
                          <a:pt x="3437" y="523"/>
                        </a:lnTo>
                        <a:lnTo>
                          <a:pt x="3533" y="602"/>
                        </a:lnTo>
                        <a:lnTo>
                          <a:pt x="3555" y="618"/>
                        </a:lnTo>
                        <a:lnTo>
                          <a:pt x="3575" y="636"/>
                        </a:lnTo>
                        <a:lnTo>
                          <a:pt x="3648" y="709"/>
                        </a:lnTo>
                        <a:lnTo>
                          <a:pt x="3649" y="711"/>
                        </a:lnTo>
                        <a:lnTo>
                          <a:pt x="3649" y="711"/>
                        </a:lnTo>
                        <a:lnTo>
                          <a:pt x="3649" y="711"/>
                        </a:lnTo>
                        <a:lnTo>
                          <a:pt x="3742" y="803"/>
                        </a:lnTo>
                        <a:lnTo>
                          <a:pt x="3767" y="832"/>
                        </a:lnTo>
                        <a:lnTo>
                          <a:pt x="3787" y="864"/>
                        </a:lnTo>
                        <a:lnTo>
                          <a:pt x="3801" y="897"/>
                        </a:lnTo>
                        <a:lnTo>
                          <a:pt x="3810" y="932"/>
                        </a:lnTo>
                        <a:lnTo>
                          <a:pt x="3815" y="967"/>
                        </a:lnTo>
                        <a:lnTo>
                          <a:pt x="3815" y="1003"/>
                        </a:lnTo>
                        <a:lnTo>
                          <a:pt x="3810" y="1038"/>
                        </a:lnTo>
                        <a:lnTo>
                          <a:pt x="3801" y="1073"/>
                        </a:lnTo>
                        <a:lnTo>
                          <a:pt x="3785" y="1106"/>
                        </a:lnTo>
                        <a:lnTo>
                          <a:pt x="3767" y="1137"/>
                        </a:lnTo>
                        <a:lnTo>
                          <a:pt x="3742" y="1166"/>
                        </a:lnTo>
                        <a:lnTo>
                          <a:pt x="3713" y="1191"/>
                        </a:lnTo>
                        <a:lnTo>
                          <a:pt x="3681" y="1211"/>
                        </a:lnTo>
                        <a:lnTo>
                          <a:pt x="3649" y="1225"/>
                        </a:lnTo>
                        <a:lnTo>
                          <a:pt x="3614" y="1234"/>
                        </a:lnTo>
                        <a:lnTo>
                          <a:pt x="3580" y="1240"/>
                        </a:lnTo>
                        <a:lnTo>
                          <a:pt x="3543" y="1240"/>
                        </a:lnTo>
                        <a:lnTo>
                          <a:pt x="3508" y="1236"/>
                        </a:lnTo>
                        <a:lnTo>
                          <a:pt x="3474" y="1225"/>
                        </a:lnTo>
                        <a:lnTo>
                          <a:pt x="3441" y="1211"/>
                        </a:lnTo>
                        <a:lnTo>
                          <a:pt x="3409" y="1191"/>
                        </a:lnTo>
                        <a:lnTo>
                          <a:pt x="3381" y="1167"/>
                        </a:lnTo>
                        <a:lnTo>
                          <a:pt x="3249" y="1034"/>
                        </a:lnTo>
                        <a:lnTo>
                          <a:pt x="3165" y="959"/>
                        </a:lnTo>
                        <a:lnTo>
                          <a:pt x="3078" y="889"/>
                        </a:lnTo>
                        <a:lnTo>
                          <a:pt x="2988" y="826"/>
                        </a:lnTo>
                        <a:lnTo>
                          <a:pt x="2894" y="768"/>
                        </a:lnTo>
                        <a:lnTo>
                          <a:pt x="2799" y="716"/>
                        </a:lnTo>
                        <a:lnTo>
                          <a:pt x="2701" y="670"/>
                        </a:lnTo>
                        <a:lnTo>
                          <a:pt x="2602" y="630"/>
                        </a:lnTo>
                        <a:lnTo>
                          <a:pt x="2500" y="595"/>
                        </a:lnTo>
                        <a:lnTo>
                          <a:pt x="2398" y="567"/>
                        </a:lnTo>
                        <a:lnTo>
                          <a:pt x="2294" y="544"/>
                        </a:lnTo>
                        <a:lnTo>
                          <a:pt x="2189" y="526"/>
                        </a:lnTo>
                        <a:lnTo>
                          <a:pt x="2083" y="516"/>
                        </a:lnTo>
                        <a:lnTo>
                          <a:pt x="1978" y="510"/>
                        </a:lnTo>
                        <a:lnTo>
                          <a:pt x="1872" y="511"/>
                        </a:lnTo>
                        <a:lnTo>
                          <a:pt x="1766" y="517"/>
                        </a:lnTo>
                        <a:lnTo>
                          <a:pt x="1661" y="530"/>
                        </a:lnTo>
                        <a:lnTo>
                          <a:pt x="1557" y="548"/>
                        </a:lnTo>
                        <a:lnTo>
                          <a:pt x="1453" y="572"/>
                        </a:lnTo>
                        <a:lnTo>
                          <a:pt x="1351" y="601"/>
                        </a:lnTo>
                        <a:lnTo>
                          <a:pt x="1249" y="637"/>
                        </a:lnTo>
                        <a:lnTo>
                          <a:pt x="1149" y="677"/>
                        </a:lnTo>
                        <a:lnTo>
                          <a:pt x="1052" y="725"/>
                        </a:lnTo>
                        <a:lnTo>
                          <a:pt x="958" y="778"/>
                        </a:lnTo>
                        <a:lnTo>
                          <a:pt x="865" y="836"/>
                        </a:lnTo>
                        <a:lnTo>
                          <a:pt x="775" y="902"/>
                        </a:lnTo>
                        <a:lnTo>
                          <a:pt x="688" y="972"/>
                        </a:lnTo>
                        <a:lnTo>
                          <a:pt x="605" y="1049"/>
                        </a:lnTo>
                        <a:lnTo>
                          <a:pt x="604" y="1049"/>
                        </a:lnTo>
                        <a:lnTo>
                          <a:pt x="603" y="1050"/>
                        </a:lnTo>
                        <a:lnTo>
                          <a:pt x="601" y="1052"/>
                        </a:lnTo>
                        <a:lnTo>
                          <a:pt x="435" y="1220"/>
                        </a:lnTo>
                        <a:lnTo>
                          <a:pt x="406" y="1244"/>
                        </a:lnTo>
                        <a:lnTo>
                          <a:pt x="374" y="1264"/>
                        </a:lnTo>
                        <a:lnTo>
                          <a:pt x="342" y="1280"/>
                        </a:lnTo>
                        <a:lnTo>
                          <a:pt x="307" y="1289"/>
                        </a:lnTo>
                        <a:lnTo>
                          <a:pt x="272" y="1294"/>
                        </a:lnTo>
                        <a:lnTo>
                          <a:pt x="237" y="1294"/>
                        </a:lnTo>
                        <a:lnTo>
                          <a:pt x="201" y="1288"/>
                        </a:lnTo>
                        <a:lnTo>
                          <a:pt x="167" y="1278"/>
                        </a:lnTo>
                        <a:lnTo>
                          <a:pt x="134" y="1263"/>
                        </a:lnTo>
                        <a:lnTo>
                          <a:pt x="103" y="1244"/>
                        </a:lnTo>
                        <a:lnTo>
                          <a:pt x="75" y="1219"/>
                        </a:lnTo>
                        <a:lnTo>
                          <a:pt x="50" y="1191"/>
                        </a:lnTo>
                        <a:lnTo>
                          <a:pt x="30" y="1158"/>
                        </a:lnTo>
                        <a:lnTo>
                          <a:pt x="16" y="1125"/>
                        </a:lnTo>
                        <a:lnTo>
                          <a:pt x="5" y="1091"/>
                        </a:lnTo>
                        <a:lnTo>
                          <a:pt x="0" y="1056"/>
                        </a:lnTo>
                        <a:lnTo>
                          <a:pt x="0" y="1021"/>
                        </a:lnTo>
                        <a:lnTo>
                          <a:pt x="5" y="985"/>
                        </a:lnTo>
                        <a:lnTo>
                          <a:pt x="14" y="951"/>
                        </a:lnTo>
                        <a:lnTo>
                          <a:pt x="29" y="917"/>
                        </a:lnTo>
                        <a:lnTo>
                          <a:pt x="49" y="886"/>
                        </a:lnTo>
                        <a:lnTo>
                          <a:pt x="74" y="858"/>
                        </a:lnTo>
                        <a:lnTo>
                          <a:pt x="240" y="690"/>
                        </a:lnTo>
                        <a:lnTo>
                          <a:pt x="245" y="686"/>
                        </a:lnTo>
                        <a:lnTo>
                          <a:pt x="250" y="682"/>
                        </a:lnTo>
                        <a:lnTo>
                          <a:pt x="253" y="678"/>
                        </a:lnTo>
                        <a:lnTo>
                          <a:pt x="347" y="593"/>
                        </a:lnTo>
                        <a:lnTo>
                          <a:pt x="443" y="513"/>
                        </a:lnTo>
                        <a:lnTo>
                          <a:pt x="541" y="441"/>
                        </a:lnTo>
                        <a:lnTo>
                          <a:pt x="643" y="372"/>
                        </a:lnTo>
                        <a:lnTo>
                          <a:pt x="747" y="310"/>
                        </a:lnTo>
                        <a:lnTo>
                          <a:pt x="854" y="253"/>
                        </a:lnTo>
                        <a:lnTo>
                          <a:pt x="962" y="203"/>
                        </a:lnTo>
                        <a:lnTo>
                          <a:pt x="1074" y="158"/>
                        </a:lnTo>
                        <a:lnTo>
                          <a:pt x="1186" y="118"/>
                        </a:lnTo>
                        <a:lnTo>
                          <a:pt x="1300" y="84"/>
                        </a:lnTo>
                        <a:lnTo>
                          <a:pt x="1415" y="56"/>
                        </a:lnTo>
                        <a:lnTo>
                          <a:pt x="1531" y="33"/>
                        </a:lnTo>
                        <a:lnTo>
                          <a:pt x="1648" y="17"/>
                        </a:lnTo>
                        <a:lnTo>
                          <a:pt x="1765" y="6"/>
                        </a:lnTo>
                        <a:lnTo>
                          <a:pt x="188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50" dirty="0"/>
                  </a:p>
                </p:txBody>
              </p:sp>
            </p:grpSp>
          </p:grpSp>
          <p:sp>
            <p:nvSpPr>
              <p:cNvPr id="98" name="Rectangle 97"/>
              <p:cNvSpPr/>
              <p:nvPr/>
            </p:nvSpPr>
            <p:spPr>
              <a:xfrm>
                <a:off x="2081964" y="4458184"/>
                <a:ext cx="3101753" cy="553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Propuesta de estrategias de responsabilidad social</a:t>
                </a: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1261246" y="5091623"/>
              <a:ext cx="4058904" cy="731520"/>
              <a:chOff x="1124813" y="5339325"/>
              <a:chExt cx="4058904" cy="731520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1124813" y="5339325"/>
                <a:ext cx="731520" cy="731520"/>
                <a:chOff x="1124813" y="5339325"/>
                <a:chExt cx="731520" cy="731520"/>
              </a:xfrm>
            </p:grpSpPr>
            <p:sp>
              <p:nvSpPr>
                <p:cNvPr id="48" name="Oval 47"/>
                <p:cNvSpPr/>
                <p:nvPr/>
              </p:nvSpPr>
              <p:spPr>
                <a:xfrm>
                  <a:off x="1124813" y="5339325"/>
                  <a:ext cx="731520" cy="73152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grpSp>
              <p:nvGrpSpPr>
                <p:cNvPr id="90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1336589" y="5494395"/>
                  <a:ext cx="307969" cy="421380"/>
                  <a:chOff x="2341" y="2106"/>
                  <a:chExt cx="1556" cy="2129"/>
                </a:xfrm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93" name="Freeform 49"/>
                  <p:cNvSpPr>
                    <a:spLocks/>
                  </p:cNvSpPr>
                  <p:nvPr/>
                </p:nvSpPr>
                <p:spPr bwMode="auto">
                  <a:xfrm>
                    <a:off x="2656" y="2734"/>
                    <a:ext cx="994" cy="875"/>
                  </a:xfrm>
                  <a:custGeom>
                    <a:avLst/>
                    <a:gdLst>
                      <a:gd name="T0" fmla="*/ 1893 w 1988"/>
                      <a:gd name="T1" fmla="*/ 2 h 1751"/>
                      <a:gd name="T2" fmla="*/ 1908 w 1988"/>
                      <a:gd name="T3" fmla="*/ 18 h 1751"/>
                      <a:gd name="T4" fmla="*/ 1928 w 1988"/>
                      <a:gd name="T5" fmla="*/ 47 h 1751"/>
                      <a:gd name="T6" fmla="*/ 1951 w 1988"/>
                      <a:gd name="T7" fmla="*/ 80 h 1751"/>
                      <a:gd name="T8" fmla="*/ 1972 w 1988"/>
                      <a:gd name="T9" fmla="*/ 110 h 1751"/>
                      <a:gd name="T10" fmla="*/ 1984 w 1988"/>
                      <a:gd name="T11" fmla="*/ 129 h 1751"/>
                      <a:gd name="T12" fmla="*/ 1988 w 1988"/>
                      <a:gd name="T13" fmla="*/ 145 h 1751"/>
                      <a:gd name="T14" fmla="*/ 1977 w 1988"/>
                      <a:gd name="T15" fmla="*/ 168 h 1751"/>
                      <a:gd name="T16" fmla="*/ 1816 w 1988"/>
                      <a:gd name="T17" fmla="*/ 327 h 1751"/>
                      <a:gd name="T18" fmla="*/ 1663 w 1988"/>
                      <a:gd name="T19" fmla="*/ 496 h 1751"/>
                      <a:gd name="T20" fmla="*/ 1519 w 1988"/>
                      <a:gd name="T21" fmla="*/ 668 h 1751"/>
                      <a:gd name="T22" fmla="*/ 1386 w 1988"/>
                      <a:gd name="T23" fmla="*/ 843 h 1751"/>
                      <a:gd name="T24" fmla="*/ 1264 w 1988"/>
                      <a:gd name="T25" fmla="*/ 1016 h 1751"/>
                      <a:gd name="T26" fmla="*/ 1154 w 1988"/>
                      <a:gd name="T27" fmla="*/ 1182 h 1751"/>
                      <a:gd name="T28" fmla="*/ 1058 w 1988"/>
                      <a:gd name="T29" fmla="*/ 1341 h 1751"/>
                      <a:gd name="T30" fmla="*/ 978 w 1988"/>
                      <a:gd name="T31" fmla="*/ 1487 h 1751"/>
                      <a:gd name="T32" fmla="*/ 913 w 1988"/>
                      <a:gd name="T33" fmla="*/ 1617 h 1751"/>
                      <a:gd name="T34" fmla="*/ 864 w 1988"/>
                      <a:gd name="T35" fmla="*/ 1730 h 1751"/>
                      <a:gd name="T36" fmla="*/ 850 w 1988"/>
                      <a:gd name="T37" fmla="*/ 1747 h 1751"/>
                      <a:gd name="T38" fmla="*/ 837 w 1988"/>
                      <a:gd name="T39" fmla="*/ 1751 h 1751"/>
                      <a:gd name="T40" fmla="*/ 822 w 1988"/>
                      <a:gd name="T41" fmla="*/ 1749 h 1751"/>
                      <a:gd name="T42" fmla="*/ 0 w 1988"/>
                      <a:gd name="T43" fmla="*/ 904 h 1751"/>
                      <a:gd name="T44" fmla="*/ 9 w 1988"/>
                      <a:gd name="T45" fmla="*/ 893 h 1751"/>
                      <a:gd name="T46" fmla="*/ 34 w 1988"/>
                      <a:gd name="T47" fmla="*/ 867 h 1751"/>
                      <a:gd name="T48" fmla="*/ 74 w 1988"/>
                      <a:gd name="T49" fmla="*/ 832 h 1751"/>
                      <a:gd name="T50" fmla="*/ 118 w 1988"/>
                      <a:gd name="T51" fmla="*/ 790 h 1751"/>
                      <a:gd name="T52" fmla="*/ 164 w 1988"/>
                      <a:gd name="T53" fmla="*/ 750 h 1751"/>
                      <a:gd name="T54" fmla="*/ 205 w 1988"/>
                      <a:gd name="T55" fmla="*/ 716 h 1751"/>
                      <a:gd name="T56" fmla="*/ 235 w 1988"/>
                      <a:gd name="T57" fmla="*/ 694 h 1751"/>
                      <a:gd name="T58" fmla="*/ 250 w 1988"/>
                      <a:gd name="T59" fmla="*/ 687 h 1751"/>
                      <a:gd name="T60" fmla="*/ 728 w 1988"/>
                      <a:gd name="T61" fmla="*/ 1002 h 1751"/>
                      <a:gd name="T62" fmla="*/ 811 w 1988"/>
                      <a:gd name="T63" fmla="*/ 910 h 1751"/>
                      <a:gd name="T64" fmla="*/ 911 w 1988"/>
                      <a:gd name="T65" fmla="*/ 800 h 1751"/>
                      <a:gd name="T66" fmla="*/ 1032 w 1988"/>
                      <a:gd name="T67" fmla="*/ 679 h 1751"/>
                      <a:gd name="T68" fmla="*/ 1172 w 1988"/>
                      <a:gd name="T69" fmla="*/ 547 h 1751"/>
                      <a:gd name="T70" fmla="*/ 1328 w 1988"/>
                      <a:gd name="T71" fmla="*/ 411 h 1751"/>
                      <a:gd name="T72" fmla="*/ 1498 w 1988"/>
                      <a:gd name="T73" fmla="*/ 272 h 1751"/>
                      <a:gd name="T74" fmla="*/ 1687 w 1988"/>
                      <a:gd name="T75" fmla="*/ 134 h 1751"/>
                      <a:gd name="T76" fmla="*/ 1889 w 1988"/>
                      <a:gd name="T77" fmla="*/ 0 h 17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988" h="1751">
                        <a:moveTo>
                          <a:pt x="1889" y="0"/>
                        </a:moveTo>
                        <a:lnTo>
                          <a:pt x="1893" y="2"/>
                        </a:lnTo>
                        <a:lnTo>
                          <a:pt x="1898" y="9"/>
                        </a:lnTo>
                        <a:lnTo>
                          <a:pt x="1908" y="18"/>
                        </a:lnTo>
                        <a:lnTo>
                          <a:pt x="1917" y="32"/>
                        </a:lnTo>
                        <a:lnTo>
                          <a:pt x="1928" y="47"/>
                        </a:lnTo>
                        <a:lnTo>
                          <a:pt x="1940" y="64"/>
                        </a:lnTo>
                        <a:lnTo>
                          <a:pt x="1951" y="80"/>
                        </a:lnTo>
                        <a:lnTo>
                          <a:pt x="1962" y="96"/>
                        </a:lnTo>
                        <a:lnTo>
                          <a:pt x="1972" y="110"/>
                        </a:lnTo>
                        <a:lnTo>
                          <a:pt x="1978" y="121"/>
                        </a:lnTo>
                        <a:lnTo>
                          <a:pt x="1984" y="129"/>
                        </a:lnTo>
                        <a:lnTo>
                          <a:pt x="1985" y="132"/>
                        </a:lnTo>
                        <a:lnTo>
                          <a:pt x="1988" y="145"/>
                        </a:lnTo>
                        <a:lnTo>
                          <a:pt x="1985" y="157"/>
                        </a:lnTo>
                        <a:lnTo>
                          <a:pt x="1977" y="168"/>
                        </a:lnTo>
                        <a:lnTo>
                          <a:pt x="1896" y="246"/>
                        </a:lnTo>
                        <a:lnTo>
                          <a:pt x="1816" y="327"/>
                        </a:lnTo>
                        <a:lnTo>
                          <a:pt x="1738" y="411"/>
                        </a:lnTo>
                        <a:lnTo>
                          <a:pt x="1663" y="496"/>
                        </a:lnTo>
                        <a:lnTo>
                          <a:pt x="1589" y="581"/>
                        </a:lnTo>
                        <a:lnTo>
                          <a:pt x="1519" y="668"/>
                        </a:lnTo>
                        <a:lnTo>
                          <a:pt x="1451" y="756"/>
                        </a:lnTo>
                        <a:lnTo>
                          <a:pt x="1386" y="843"/>
                        </a:lnTo>
                        <a:lnTo>
                          <a:pt x="1324" y="929"/>
                        </a:lnTo>
                        <a:lnTo>
                          <a:pt x="1264" y="1016"/>
                        </a:lnTo>
                        <a:lnTo>
                          <a:pt x="1207" y="1099"/>
                        </a:lnTo>
                        <a:lnTo>
                          <a:pt x="1154" y="1182"/>
                        </a:lnTo>
                        <a:lnTo>
                          <a:pt x="1104" y="1263"/>
                        </a:lnTo>
                        <a:lnTo>
                          <a:pt x="1058" y="1341"/>
                        </a:lnTo>
                        <a:lnTo>
                          <a:pt x="1016" y="1415"/>
                        </a:lnTo>
                        <a:lnTo>
                          <a:pt x="978" y="1487"/>
                        </a:lnTo>
                        <a:lnTo>
                          <a:pt x="943" y="1554"/>
                        </a:lnTo>
                        <a:lnTo>
                          <a:pt x="913" y="1617"/>
                        </a:lnTo>
                        <a:lnTo>
                          <a:pt x="886" y="1677"/>
                        </a:lnTo>
                        <a:lnTo>
                          <a:pt x="864" y="1730"/>
                        </a:lnTo>
                        <a:lnTo>
                          <a:pt x="859" y="1740"/>
                        </a:lnTo>
                        <a:lnTo>
                          <a:pt x="850" y="1747"/>
                        </a:lnTo>
                        <a:lnTo>
                          <a:pt x="841" y="1751"/>
                        </a:lnTo>
                        <a:lnTo>
                          <a:pt x="837" y="1751"/>
                        </a:lnTo>
                        <a:lnTo>
                          <a:pt x="834" y="1751"/>
                        </a:lnTo>
                        <a:lnTo>
                          <a:pt x="822" y="1749"/>
                        </a:lnTo>
                        <a:lnTo>
                          <a:pt x="811" y="1741"/>
                        </a:lnTo>
                        <a:lnTo>
                          <a:pt x="0" y="904"/>
                        </a:lnTo>
                        <a:lnTo>
                          <a:pt x="2" y="902"/>
                        </a:lnTo>
                        <a:lnTo>
                          <a:pt x="9" y="893"/>
                        </a:lnTo>
                        <a:lnTo>
                          <a:pt x="19" y="882"/>
                        </a:lnTo>
                        <a:lnTo>
                          <a:pt x="34" y="867"/>
                        </a:lnTo>
                        <a:lnTo>
                          <a:pt x="53" y="849"/>
                        </a:lnTo>
                        <a:lnTo>
                          <a:pt x="74" y="832"/>
                        </a:lnTo>
                        <a:lnTo>
                          <a:pt x="95" y="811"/>
                        </a:lnTo>
                        <a:lnTo>
                          <a:pt x="118" y="790"/>
                        </a:lnTo>
                        <a:lnTo>
                          <a:pt x="141" y="770"/>
                        </a:lnTo>
                        <a:lnTo>
                          <a:pt x="164" y="750"/>
                        </a:lnTo>
                        <a:lnTo>
                          <a:pt x="185" y="733"/>
                        </a:lnTo>
                        <a:lnTo>
                          <a:pt x="205" y="716"/>
                        </a:lnTo>
                        <a:lnTo>
                          <a:pt x="221" y="704"/>
                        </a:lnTo>
                        <a:lnTo>
                          <a:pt x="235" y="694"/>
                        </a:lnTo>
                        <a:lnTo>
                          <a:pt x="246" y="689"/>
                        </a:lnTo>
                        <a:lnTo>
                          <a:pt x="250" y="687"/>
                        </a:lnTo>
                        <a:lnTo>
                          <a:pt x="696" y="1040"/>
                        </a:lnTo>
                        <a:lnTo>
                          <a:pt x="728" y="1002"/>
                        </a:lnTo>
                        <a:lnTo>
                          <a:pt x="766" y="958"/>
                        </a:lnTo>
                        <a:lnTo>
                          <a:pt x="811" y="910"/>
                        </a:lnTo>
                        <a:lnTo>
                          <a:pt x="859" y="856"/>
                        </a:lnTo>
                        <a:lnTo>
                          <a:pt x="911" y="800"/>
                        </a:lnTo>
                        <a:lnTo>
                          <a:pt x="970" y="741"/>
                        </a:lnTo>
                        <a:lnTo>
                          <a:pt x="1032" y="679"/>
                        </a:lnTo>
                        <a:lnTo>
                          <a:pt x="1100" y="614"/>
                        </a:lnTo>
                        <a:lnTo>
                          <a:pt x="1172" y="547"/>
                        </a:lnTo>
                        <a:lnTo>
                          <a:pt x="1248" y="480"/>
                        </a:lnTo>
                        <a:lnTo>
                          <a:pt x="1328" y="411"/>
                        </a:lnTo>
                        <a:lnTo>
                          <a:pt x="1412" y="341"/>
                        </a:lnTo>
                        <a:lnTo>
                          <a:pt x="1498" y="272"/>
                        </a:lnTo>
                        <a:lnTo>
                          <a:pt x="1591" y="202"/>
                        </a:lnTo>
                        <a:lnTo>
                          <a:pt x="1687" y="134"/>
                        </a:lnTo>
                        <a:lnTo>
                          <a:pt x="1786" y="66"/>
                        </a:lnTo>
                        <a:lnTo>
                          <a:pt x="1889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50" dirty="0"/>
                  </a:p>
                </p:txBody>
              </p:sp>
              <p:sp>
                <p:nvSpPr>
                  <p:cNvPr id="94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2341" y="2106"/>
                    <a:ext cx="1556" cy="2129"/>
                  </a:xfrm>
                  <a:custGeom>
                    <a:avLst/>
                    <a:gdLst>
                      <a:gd name="T0" fmla="*/ 1512 w 3113"/>
                      <a:gd name="T1" fmla="*/ 491 h 4257"/>
                      <a:gd name="T2" fmla="*/ 1489 w 3113"/>
                      <a:gd name="T3" fmla="*/ 530 h 4257"/>
                      <a:gd name="T4" fmla="*/ 1400 w 3113"/>
                      <a:gd name="T5" fmla="*/ 616 h 4257"/>
                      <a:gd name="T6" fmla="*/ 1224 w 3113"/>
                      <a:gd name="T7" fmla="*/ 722 h 4257"/>
                      <a:gd name="T8" fmla="*/ 930 w 3113"/>
                      <a:gd name="T9" fmla="*/ 816 h 4257"/>
                      <a:gd name="T10" fmla="*/ 492 w 3113"/>
                      <a:gd name="T11" fmla="*/ 864 h 4257"/>
                      <a:gd name="T12" fmla="*/ 338 w 3113"/>
                      <a:gd name="T13" fmla="*/ 915 h 4257"/>
                      <a:gd name="T14" fmla="*/ 393 w 3113"/>
                      <a:gd name="T15" fmla="*/ 2834 h 4257"/>
                      <a:gd name="T16" fmla="*/ 587 w 3113"/>
                      <a:gd name="T17" fmla="*/ 3131 h 4257"/>
                      <a:gd name="T18" fmla="*/ 861 w 3113"/>
                      <a:gd name="T19" fmla="*/ 3384 h 4257"/>
                      <a:gd name="T20" fmla="*/ 1150 w 3113"/>
                      <a:gd name="T21" fmla="*/ 3583 h 4257"/>
                      <a:gd name="T22" fmla="*/ 1394 w 3113"/>
                      <a:gd name="T23" fmla="*/ 3720 h 4257"/>
                      <a:gd name="T24" fmla="*/ 1528 w 3113"/>
                      <a:gd name="T25" fmla="*/ 3787 h 4257"/>
                      <a:gd name="T26" fmla="*/ 1563 w 3113"/>
                      <a:gd name="T27" fmla="*/ 3794 h 4257"/>
                      <a:gd name="T28" fmla="*/ 1621 w 3113"/>
                      <a:gd name="T29" fmla="*/ 3770 h 4257"/>
                      <a:gd name="T30" fmla="*/ 1807 w 3113"/>
                      <a:gd name="T31" fmla="*/ 3673 h 4257"/>
                      <a:gd name="T32" fmla="*/ 2077 w 3113"/>
                      <a:gd name="T33" fmla="*/ 3510 h 4257"/>
                      <a:gd name="T34" fmla="*/ 2367 w 3113"/>
                      <a:gd name="T35" fmla="*/ 3287 h 4257"/>
                      <a:gd name="T36" fmla="*/ 2615 w 3113"/>
                      <a:gd name="T37" fmla="*/ 3017 h 4257"/>
                      <a:gd name="T38" fmla="*/ 2760 w 3113"/>
                      <a:gd name="T39" fmla="*/ 2705 h 4257"/>
                      <a:gd name="T40" fmla="*/ 2760 w 3113"/>
                      <a:gd name="T41" fmla="*/ 880 h 4257"/>
                      <a:gd name="T42" fmla="*/ 2425 w 3113"/>
                      <a:gd name="T43" fmla="*/ 853 h 4257"/>
                      <a:gd name="T44" fmla="*/ 2047 w 3113"/>
                      <a:gd name="T45" fmla="*/ 783 h 4257"/>
                      <a:gd name="T46" fmla="*/ 1803 w 3113"/>
                      <a:gd name="T47" fmla="*/ 681 h 4257"/>
                      <a:gd name="T48" fmla="*/ 1666 w 3113"/>
                      <a:gd name="T49" fmla="*/ 578 h 4257"/>
                      <a:gd name="T50" fmla="*/ 1609 w 3113"/>
                      <a:gd name="T51" fmla="*/ 507 h 4257"/>
                      <a:gd name="T52" fmla="*/ 1575 w 3113"/>
                      <a:gd name="T53" fmla="*/ 465 h 4257"/>
                      <a:gd name="T54" fmla="*/ 1575 w 3113"/>
                      <a:gd name="T55" fmla="*/ 2 h 4257"/>
                      <a:gd name="T56" fmla="*/ 1616 w 3113"/>
                      <a:gd name="T57" fmla="*/ 46 h 4257"/>
                      <a:gd name="T58" fmla="*/ 1662 w 3113"/>
                      <a:gd name="T59" fmla="*/ 111 h 4257"/>
                      <a:gd name="T60" fmla="*/ 1779 w 3113"/>
                      <a:gd name="T61" fmla="*/ 218 h 4257"/>
                      <a:gd name="T62" fmla="*/ 1993 w 3113"/>
                      <a:gd name="T63" fmla="*/ 339 h 4257"/>
                      <a:gd name="T64" fmla="*/ 2328 w 3113"/>
                      <a:gd name="T65" fmla="*/ 446 h 4257"/>
                      <a:gd name="T66" fmla="*/ 2812 w 3113"/>
                      <a:gd name="T67" fmla="*/ 509 h 4257"/>
                      <a:gd name="T68" fmla="*/ 3101 w 3113"/>
                      <a:gd name="T69" fmla="*/ 541 h 4257"/>
                      <a:gd name="T70" fmla="*/ 3098 w 3113"/>
                      <a:gd name="T71" fmla="*/ 2846 h 4257"/>
                      <a:gd name="T72" fmla="*/ 2951 w 3113"/>
                      <a:gd name="T73" fmla="*/ 3201 h 4257"/>
                      <a:gd name="T74" fmla="*/ 2690 w 3113"/>
                      <a:gd name="T75" fmla="*/ 3518 h 4257"/>
                      <a:gd name="T76" fmla="*/ 2370 w 3113"/>
                      <a:gd name="T77" fmla="*/ 3789 h 4257"/>
                      <a:gd name="T78" fmla="*/ 2047 w 3113"/>
                      <a:gd name="T79" fmla="*/ 4005 h 4257"/>
                      <a:gd name="T80" fmla="*/ 1773 w 3113"/>
                      <a:gd name="T81" fmla="*/ 4158 h 4257"/>
                      <a:gd name="T82" fmla="*/ 1607 w 3113"/>
                      <a:gd name="T83" fmla="*/ 4241 h 4257"/>
                      <a:gd name="T84" fmla="*/ 1544 w 3113"/>
                      <a:gd name="T85" fmla="*/ 4256 h 4257"/>
                      <a:gd name="T86" fmla="*/ 1456 w 3113"/>
                      <a:gd name="T87" fmla="*/ 4216 h 4257"/>
                      <a:gd name="T88" fmla="*/ 1239 w 3113"/>
                      <a:gd name="T89" fmla="*/ 4105 h 4257"/>
                      <a:gd name="T90" fmla="*/ 940 w 3113"/>
                      <a:gd name="T91" fmla="*/ 3925 h 4257"/>
                      <a:gd name="T92" fmla="*/ 611 w 3113"/>
                      <a:gd name="T93" fmla="*/ 3686 h 4257"/>
                      <a:gd name="T94" fmla="*/ 308 w 3113"/>
                      <a:gd name="T95" fmla="*/ 3396 h 4257"/>
                      <a:gd name="T96" fmla="*/ 85 w 3113"/>
                      <a:gd name="T97" fmla="*/ 3063 h 4257"/>
                      <a:gd name="T98" fmla="*/ 0 w 3113"/>
                      <a:gd name="T99" fmla="*/ 2695 h 4257"/>
                      <a:gd name="T100" fmla="*/ 42 w 3113"/>
                      <a:gd name="T101" fmla="*/ 519 h 4257"/>
                      <a:gd name="T102" fmla="*/ 512 w 3113"/>
                      <a:gd name="T103" fmla="*/ 491 h 4257"/>
                      <a:gd name="T104" fmla="*/ 933 w 3113"/>
                      <a:gd name="T105" fmla="*/ 408 h 4257"/>
                      <a:gd name="T106" fmla="*/ 1216 w 3113"/>
                      <a:gd name="T107" fmla="*/ 291 h 4257"/>
                      <a:gd name="T108" fmla="*/ 1390 w 3113"/>
                      <a:gd name="T109" fmla="*/ 171 h 4257"/>
                      <a:gd name="T110" fmla="*/ 1475 w 3113"/>
                      <a:gd name="T111" fmla="*/ 76 h 4257"/>
                      <a:gd name="T112" fmla="*/ 1499 w 3113"/>
                      <a:gd name="T113" fmla="*/ 37 h 42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3113" h="4257">
                        <a:moveTo>
                          <a:pt x="1556" y="461"/>
                        </a:moveTo>
                        <a:lnTo>
                          <a:pt x="1541" y="464"/>
                        </a:lnTo>
                        <a:lnTo>
                          <a:pt x="1529" y="469"/>
                        </a:lnTo>
                        <a:lnTo>
                          <a:pt x="1518" y="479"/>
                        </a:lnTo>
                        <a:lnTo>
                          <a:pt x="1512" y="491"/>
                        </a:lnTo>
                        <a:lnTo>
                          <a:pt x="1510" y="494"/>
                        </a:lnTo>
                        <a:lnTo>
                          <a:pt x="1508" y="498"/>
                        </a:lnTo>
                        <a:lnTo>
                          <a:pt x="1504" y="507"/>
                        </a:lnTo>
                        <a:lnTo>
                          <a:pt x="1497" y="516"/>
                        </a:lnTo>
                        <a:lnTo>
                          <a:pt x="1489" y="530"/>
                        </a:lnTo>
                        <a:lnTo>
                          <a:pt x="1476" y="544"/>
                        </a:lnTo>
                        <a:lnTo>
                          <a:pt x="1463" y="560"/>
                        </a:lnTo>
                        <a:lnTo>
                          <a:pt x="1445" y="578"/>
                        </a:lnTo>
                        <a:lnTo>
                          <a:pt x="1425" y="597"/>
                        </a:lnTo>
                        <a:lnTo>
                          <a:pt x="1400" y="616"/>
                        </a:lnTo>
                        <a:lnTo>
                          <a:pt x="1373" y="637"/>
                        </a:lnTo>
                        <a:lnTo>
                          <a:pt x="1342" y="659"/>
                        </a:lnTo>
                        <a:lnTo>
                          <a:pt x="1307" y="680"/>
                        </a:lnTo>
                        <a:lnTo>
                          <a:pt x="1268" y="702"/>
                        </a:lnTo>
                        <a:lnTo>
                          <a:pt x="1224" y="722"/>
                        </a:lnTo>
                        <a:lnTo>
                          <a:pt x="1175" y="743"/>
                        </a:lnTo>
                        <a:lnTo>
                          <a:pt x="1121" y="763"/>
                        </a:lnTo>
                        <a:lnTo>
                          <a:pt x="1063" y="783"/>
                        </a:lnTo>
                        <a:lnTo>
                          <a:pt x="999" y="799"/>
                        </a:lnTo>
                        <a:lnTo>
                          <a:pt x="930" y="816"/>
                        </a:lnTo>
                        <a:lnTo>
                          <a:pt x="855" y="829"/>
                        </a:lnTo>
                        <a:lnTo>
                          <a:pt x="774" y="842"/>
                        </a:lnTo>
                        <a:lnTo>
                          <a:pt x="686" y="853"/>
                        </a:lnTo>
                        <a:lnTo>
                          <a:pt x="592" y="860"/>
                        </a:lnTo>
                        <a:lnTo>
                          <a:pt x="492" y="864"/>
                        </a:lnTo>
                        <a:lnTo>
                          <a:pt x="385" y="865"/>
                        </a:lnTo>
                        <a:lnTo>
                          <a:pt x="367" y="869"/>
                        </a:lnTo>
                        <a:lnTo>
                          <a:pt x="351" y="880"/>
                        </a:lnTo>
                        <a:lnTo>
                          <a:pt x="342" y="895"/>
                        </a:lnTo>
                        <a:lnTo>
                          <a:pt x="338" y="915"/>
                        </a:lnTo>
                        <a:lnTo>
                          <a:pt x="338" y="2572"/>
                        </a:lnTo>
                        <a:lnTo>
                          <a:pt x="342" y="2639"/>
                        </a:lnTo>
                        <a:lnTo>
                          <a:pt x="352" y="2705"/>
                        </a:lnTo>
                        <a:lnTo>
                          <a:pt x="370" y="2771"/>
                        </a:lnTo>
                        <a:lnTo>
                          <a:pt x="393" y="2834"/>
                        </a:lnTo>
                        <a:lnTo>
                          <a:pt x="423" y="2896"/>
                        </a:lnTo>
                        <a:lnTo>
                          <a:pt x="458" y="2958"/>
                        </a:lnTo>
                        <a:lnTo>
                          <a:pt x="498" y="3017"/>
                        </a:lnTo>
                        <a:lnTo>
                          <a:pt x="541" y="3074"/>
                        </a:lnTo>
                        <a:lnTo>
                          <a:pt x="587" y="3131"/>
                        </a:lnTo>
                        <a:lnTo>
                          <a:pt x="637" y="3184"/>
                        </a:lnTo>
                        <a:lnTo>
                          <a:pt x="691" y="3237"/>
                        </a:lnTo>
                        <a:lnTo>
                          <a:pt x="746" y="3287"/>
                        </a:lnTo>
                        <a:lnTo>
                          <a:pt x="803" y="3337"/>
                        </a:lnTo>
                        <a:lnTo>
                          <a:pt x="861" y="3384"/>
                        </a:lnTo>
                        <a:lnTo>
                          <a:pt x="919" y="3428"/>
                        </a:lnTo>
                        <a:lnTo>
                          <a:pt x="977" y="3470"/>
                        </a:lnTo>
                        <a:lnTo>
                          <a:pt x="1036" y="3510"/>
                        </a:lnTo>
                        <a:lnTo>
                          <a:pt x="1094" y="3547"/>
                        </a:lnTo>
                        <a:lnTo>
                          <a:pt x="1150" y="3583"/>
                        </a:lnTo>
                        <a:lnTo>
                          <a:pt x="1204" y="3616"/>
                        </a:lnTo>
                        <a:lnTo>
                          <a:pt x="1257" y="3646"/>
                        </a:lnTo>
                        <a:lnTo>
                          <a:pt x="1306" y="3673"/>
                        </a:lnTo>
                        <a:lnTo>
                          <a:pt x="1352" y="3698"/>
                        </a:lnTo>
                        <a:lnTo>
                          <a:pt x="1394" y="3720"/>
                        </a:lnTo>
                        <a:lnTo>
                          <a:pt x="1430" y="3739"/>
                        </a:lnTo>
                        <a:lnTo>
                          <a:pt x="1464" y="3756"/>
                        </a:lnTo>
                        <a:lnTo>
                          <a:pt x="1491" y="3770"/>
                        </a:lnTo>
                        <a:lnTo>
                          <a:pt x="1513" y="3779"/>
                        </a:lnTo>
                        <a:lnTo>
                          <a:pt x="1528" y="3787"/>
                        </a:lnTo>
                        <a:lnTo>
                          <a:pt x="1536" y="3790"/>
                        </a:lnTo>
                        <a:lnTo>
                          <a:pt x="1543" y="3793"/>
                        </a:lnTo>
                        <a:lnTo>
                          <a:pt x="1550" y="3794"/>
                        </a:lnTo>
                        <a:lnTo>
                          <a:pt x="1556" y="3794"/>
                        </a:lnTo>
                        <a:lnTo>
                          <a:pt x="1563" y="3794"/>
                        </a:lnTo>
                        <a:lnTo>
                          <a:pt x="1569" y="3793"/>
                        </a:lnTo>
                        <a:lnTo>
                          <a:pt x="1575" y="3790"/>
                        </a:lnTo>
                        <a:lnTo>
                          <a:pt x="1583" y="3787"/>
                        </a:lnTo>
                        <a:lnTo>
                          <a:pt x="1600" y="3779"/>
                        </a:lnTo>
                        <a:lnTo>
                          <a:pt x="1621" y="3770"/>
                        </a:lnTo>
                        <a:lnTo>
                          <a:pt x="1649" y="3756"/>
                        </a:lnTo>
                        <a:lnTo>
                          <a:pt x="1681" y="3739"/>
                        </a:lnTo>
                        <a:lnTo>
                          <a:pt x="1719" y="3720"/>
                        </a:lnTo>
                        <a:lnTo>
                          <a:pt x="1761" y="3698"/>
                        </a:lnTo>
                        <a:lnTo>
                          <a:pt x="1807" y="3673"/>
                        </a:lnTo>
                        <a:lnTo>
                          <a:pt x="1856" y="3646"/>
                        </a:lnTo>
                        <a:lnTo>
                          <a:pt x="1908" y="3616"/>
                        </a:lnTo>
                        <a:lnTo>
                          <a:pt x="1963" y="3583"/>
                        </a:lnTo>
                        <a:lnTo>
                          <a:pt x="2019" y="3547"/>
                        </a:lnTo>
                        <a:lnTo>
                          <a:pt x="2077" y="3510"/>
                        </a:lnTo>
                        <a:lnTo>
                          <a:pt x="2135" y="3470"/>
                        </a:lnTo>
                        <a:lnTo>
                          <a:pt x="2194" y="3428"/>
                        </a:lnTo>
                        <a:lnTo>
                          <a:pt x="2252" y="3384"/>
                        </a:lnTo>
                        <a:lnTo>
                          <a:pt x="2310" y="3337"/>
                        </a:lnTo>
                        <a:lnTo>
                          <a:pt x="2367" y="3287"/>
                        </a:lnTo>
                        <a:lnTo>
                          <a:pt x="2421" y="3237"/>
                        </a:lnTo>
                        <a:lnTo>
                          <a:pt x="2474" y="3184"/>
                        </a:lnTo>
                        <a:lnTo>
                          <a:pt x="2524" y="3131"/>
                        </a:lnTo>
                        <a:lnTo>
                          <a:pt x="2572" y="3074"/>
                        </a:lnTo>
                        <a:lnTo>
                          <a:pt x="2615" y="3017"/>
                        </a:lnTo>
                        <a:lnTo>
                          <a:pt x="2655" y="2958"/>
                        </a:lnTo>
                        <a:lnTo>
                          <a:pt x="2690" y="2896"/>
                        </a:lnTo>
                        <a:lnTo>
                          <a:pt x="2718" y="2834"/>
                        </a:lnTo>
                        <a:lnTo>
                          <a:pt x="2743" y="2771"/>
                        </a:lnTo>
                        <a:lnTo>
                          <a:pt x="2760" y="2705"/>
                        </a:lnTo>
                        <a:lnTo>
                          <a:pt x="2771" y="2639"/>
                        </a:lnTo>
                        <a:lnTo>
                          <a:pt x="2775" y="2572"/>
                        </a:lnTo>
                        <a:lnTo>
                          <a:pt x="2775" y="915"/>
                        </a:lnTo>
                        <a:lnTo>
                          <a:pt x="2771" y="895"/>
                        </a:lnTo>
                        <a:lnTo>
                          <a:pt x="2760" y="880"/>
                        </a:lnTo>
                        <a:lnTo>
                          <a:pt x="2745" y="869"/>
                        </a:lnTo>
                        <a:lnTo>
                          <a:pt x="2726" y="865"/>
                        </a:lnTo>
                        <a:lnTo>
                          <a:pt x="2619" y="864"/>
                        </a:lnTo>
                        <a:lnTo>
                          <a:pt x="2519" y="860"/>
                        </a:lnTo>
                        <a:lnTo>
                          <a:pt x="2425" y="853"/>
                        </a:lnTo>
                        <a:lnTo>
                          <a:pt x="2337" y="842"/>
                        </a:lnTo>
                        <a:lnTo>
                          <a:pt x="2256" y="829"/>
                        </a:lnTo>
                        <a:lnTo>
                          <a:pt x="2181" y="816"/>
                        </a:lnTo>
                        <a:lnTo>
                          <a:pt x="2111" y="799"/>
                        </a:lnTo>
                        <a:lnTo>
                          <a:pt x="2047" y="783"/>
                        </a:lnTo>
                        <a:lnTo>
                          <a:pt x="1989" y="763"/>
                        </a:lnTo>
                        <a:lnTo>
                          <a:pt x="1936" y="744"/>
                        </a:lnTo>
                        <a:lnTo>
                          <a:pt x="1887" y="724"/>
                        </a:lnTo>
                        <a:lnTo>
                          <a:pt x="1842" y="702"/>
                        </a:lnTo>
                        <a:lnTo>
                          <a:pt x="1803" y="681"/>
                        </a:lnTo>
                        <a:lnTo>
                          <a:pt x="1769" y="659"/>
                        </a:lnTo>
                        <a:lnTo>
                          <a:pt x="1738" y="638"/>
                        </a:lnTo>
                        <a:lnTo>
                          <a:pt x="1711" y="618"/>
                        </a:lnTo>
                        <a:lnTo>
                          <a:pt x="1687" y="597"/>
                        </a:lnTo>
                        <a:lnTo>
                          <a:pt x="1666" y="578"/>
                        </a:lnTo>
                        <a:lnTo>
                          <a:pt x="1650" y="560"/>
                        </a:lnTo>
                        <a:lnTo>
                          <a:pt x="1635" y="545"/>
                        </a:lnTo>
                        <a:lnTo>
                          <a:pt x="1624" y="530"/>
                        </a:lnTo>
                        <a:lnTo>
                          <a:pt x="1615" y="518"/>
                        </a:lnTo>
                        <a:lnTo>
                          <a:pt x="1609" y="507"/>
                        </a:lnTo>
                        <a:lnTo>
                          <a:pt x="1604" y="500"/>
                        </a:lnTo>
                        <a:lnTo>
                          <a:pt x="1601" y="494"/>
                        </a:lnTo>
                        <a:lnTo>
                          <a:pt x="1601" y="493"/>
                        </a:lnTo>
                        <a:lnTo>
                          <a:pt x="1590" y="476"/>
                        </a:lnTo>
                        <a:lnTo>
                          <a:pt x="1575" y="465"/>
                        </a:lnTo>
                        <a:lnTo>
                          <a:pt x="1556" y="461"/>
                        </a:lnTo>
                        <a:lnTo>
                          <a:pt x="1556" y="461"/>
                        </a:lnTo>
                        <a:close/>
                        <a:moveTo>
                          <a:pt x="1556" y="0"/>
                        </a:moveTo>
                        <a:lnTo>
                          <a:pt x="1556" y="0"/>
                        </a:lnTo>
                        <a:lnTo>
                          <a:pt x="1575" y="2"/>
                        </a:lnTo>
                        <a:lnTo>
                          <a:pt x="1590" y="11"/>
                        </a:lnTo>
                        <a:lnTo>
                          <a:pt x="1604" y="23"/>
                        </a:lnTo>
                        <a:lnTo>
                          <a:pt x="1613" y="38"/>
                        </a:lnTo>
                        <a:lnTo>
                          <a:pt x="1613" y="41"/>
                        </a:lnTo>
                        <a:lnTo>
                          <a:pt x="1616" y="46"/>
                        </a:lnTo>
                        <a:lnTo>
                          <a:pt x="1621" y="54"/>
                        </a:lnTo>
                        <a:lnTo>
                          <a:pt x="1627" y="64"/>
                        </a:lnTo>
                        <a:lnTo>
                          <a:pt x="1636" y="78"/>
                        </a:lnTo>
                        <a:lnTo>
                          <a:pt x="1647" y="93"/>
                        </a:lnTo>
                        <a:lnTo>
                          <a:pt x="1662" y="111"/>
                        </a:lnTo>
                        <a:lnTo>
                          <a:pt x="1678" y="129"/>
                        </a:lnTo>
                        <a:lnTo>
                          <a:pt x="1699" y="149"/>
                        </a:lnTo>
                        <a:lnTo>
                          <a:pt x="1722" y="171"/>
                        </a:lnTo>
                        <a:lnTo>
                          <a:pt x="1749" y="195"/>
                        </a:lnTo>
                        <a:lnTo>
                          <a:pt x="1779" y="218"/>
                        </a:lnTo>
                        <a:lnTo>
                          <a:pt x="1813" y="241"/>
                        </a:lnTo>
                        <a:lnTo>
                          <a:pt x="1851" y="266"/>
                        </a:lnTo>
                        <a:lnTo>
                          <a:pt x="1894" y="291"/>
                        </a:lnTo>
                        <a:lnTo>
                          <a:pt x="1941" y="316"/>
                        </a:lnTo>
                        <a:lnTo>
                          <a:pt x="1993" y="339"/>
                        </a:lnTo>
                        <a:lnTo>
                          <a:pt x="2050" y="362"/>
                        </a:lnTo>
                        <a:lnTo>
                          <a:pt x="2111" y="386"/>
                        </a:lnTo>
                        <a:lnTo>
                          <a:pt x="2177" y="408"/>
                        </a:lnTo>
                        <a:lnTo>
                          <a:pt x="2251" y="427"/>
                        </a:lnTo>
                        <a:lnTo>
                          <a:pt x="2328" y="446"/>
                        </a:lnTo>
                        <a:lnTo>
                          <a:pt x="2412" y="463"/>
                        </a:lnTo>
                        <a:lnTo>
                          <a:pt x="2503" y="478"/>
                        </a:lnTo>
                        <a:lnTo>
                          <a:pt x="2599" y="491"/>
                        </a:lnTo>
                        <a:lnTo>
                          <a:pt x="2702" y="501"/>
                        </a:lnTo>
                        <a:lnTo>
                          <a:pt x="2812" y="509"/>
                        </a:lnTo>
                        <a:lnTo>
                          <a:pt x="2927" y="513"/>
                        </a:lnTo>
                        <a:lnTo>
                          <a:pt x="3050" y="516"/>
                        </a:lnTo>
                        <a:lnTo>
                          <a:pt x="3071" y="519"/>
                        </a:lnTo>
                        <a:lnTo>
                          <a:pt x="3087" y="527"/>
                        </a:lnTo>
                        <a:lnTo>
                          <a:pt x="3101" y="541"/>
                        </a:lnTo>
                        <a:lnTo>
                          <a:pt x="3110" y="557"/>
                        </a:lnTo>
                        <a:lnTo>
                          <a:pt x="3113" y="577"/>
                        </a:lnTo>
                        <a:lnTo>
                          <a:pt x="3113" y="2695"/>
                        </a:lnTo>
                        <a:lnTo>
                          <a:pt x="3109" y="2771"/>
                        </a:lnTo>
                        <a:lnTo>
                          <a:pt x="3098" y="2846"/>
                        </a:lnTo>
                        <a:lnTo>
                          <a:pt x="3080" y="2919"/>
                        </a:lnTo>
                        <a:lnTo>
                          <a:pt x="3056" y="2992"/>
                        </a:lnTo>
                        <a:lnTo>
                          <a:pt x="3026" y="3063"/>
                        </a:lnTo>
                        <a:lnTo>
                          <a:pt x="2991" y="3132"/>
                        </a:lnTo>
                        <a:lnTo>
                          <a:pt x="2951" y="3201"/>
                        </a:lnTo>
                        <a:lnTo>
                          <a:pt x="2907" y="3267"/>
                        </a:lnTo>
                        <a:lnTo>
                          <a:pt x="2857" y="3333"/>
                        </a:lnTo>
                        <a:lnTo>
                          <a:pt x="2805" y="3396"/>
                        </a:lnTo>
                        <a:lnTo>
                          <a:pt x="2748" y="3458"/>
                        </a:lnTo>
                        <a:lnTo>
                          <a:pt x="2690" y="3518"/>
                        </a:lnTo>
                        <a:lnTo>
                          <a:pt x="2629" y="3576"/>
                        </a:lnTo>
                        <a:lnTo>
                          <a:pt x="2566" y="3632"/>
                        </a:lnTo>
                        <a:lnTo>
                          <a:pt x="2501" y="3686"/>
                        </a:lnTo>
                        <a:lnTo>
                          <a:pt x="2436" y="3738"/>
                        </a:lnTo>
                        <a:lnTo>
                          <a:pt x="2370" y="3789"/>
                        </a:lnTo>
                        <a:lnTo>
                          <a:pt x="2305" y="3836"/>
                        </a:lnTo>
                        <a:lnTo>
                          <a:pt x="2238" y="3882"/>
                        </a:lnTo>
                        <a:lnTo>
                          <a:pt x="2173" y="3925"/>
                        </a:lnTo>
                        <a:lnTo>
                          <a:pt x="2110" y="3966"/>
                        </a:lnTo>
                        <a:lnTo>
                          <a:pt x="2047" y="4005"/>
                        </a:lnTo>
                        <a:lnTo>
                          <a:pt x="1986" y="4040"/>
                        </a:lnTo>
                        <a:lnTo>
                          <a:pt x="1928" y="4073"/>
                        </a:lnTo>
                        <a:lnTo>
                          <a:pt x="1874" y="4105"/>
                        </a:lnTo>
                        <a:lnTo>
                          <a:pt x="1822" y="4132"/>
                        </a:lnTo>
                        <a:lnTo>
                          <a:pt x="1773" y="4158"/>
                        </a:lnTo>
                        <a:lnTo>
                          <a:pt x="1730" y="4180"/>
                        </a:lnTo>
                        <a:lnTo>
                          <a:pt x="1691" y="4200"/>
                        </a:lnTo>
                        <a:lnTo>
                          <a:pt x="1657" y="4216"/>
                        </a:lnTo>
                        <a:lnTo>
                          <a:pt x="1628" y="4230"/>
                        </a:lnTo>
                        <a:lnTo>
                          <a:pt x="1607" y="4241"/>
                        </a:lnTo>
                        <a:lnTo>
                          <a:pt x="1590" y="4248"/>
                        </a:lnTo>
                        <a:lnTo>
                          <a:pt x="1581" y="4252"/>
                        </a:lnTo>
                        <a:lnTo>
                          <a:pt x="1569" y="4256"/>
                        </a:lnTo>
                        <a:lnTo>
                          <a:pt x="1556" y="4257"/>
                        </a:lnTo>
                        <a:lnTo>
                          <a:pt x="1544" y="4256"/>
                        </a:lnTo>
                        <a:lnTo>
                          <a:pt x="1531" y="4252"/>
                        </a:lnTo>
                        <a:lnTo>
                          <a:pt x="1522" y="4248"/>
                        </a:lnTo>
                        <a:lnTo>
                          <a:pt x="1506" y="4241"/>
                        </a:lnTo>
                        <a:lnTo>
                          <a:pt x="1485" y="4230"/>
                        </a:lnTo>
                        <a:lnTo>
                          <a:pt x="1456" y="4216"/>
                        </a:lnTo>
                        <a:lnTo>
                          <a:pt x="1422" y="4200"/>
                        </a:lnTo>
                        <a:lnTo>
                          <a:pt x="1383" y="4180"/>
                        </a:lnTo>
                        <a:lnTo>
                          <a:pt x="1339" y="4158"/>
                        </a:lnTo>
                        <a:lnTo>
                          <a:pt x="1291" y="4132"/>
                        </a:lnTo>
                        <a:lnTo>
                          <a:pt x="1239" y="4105"/>
                        </a:lnTo>
                        <a:lnTo>
                          <a:pt x="1185" y="4073"/>
                        </a:lnTo>
                        <a:lnTo>
                          <a:pt x="1127" y="4040"/>
                        </a:lnTo>
                        <a:lnTo>
                          <a:pt x="1066" y="4005"/>
                        </a:lnTo>
                        <a:lnTo>
                          <a:pt x="1003" y="3966"/>
                        </a:lnTo>
                        <a:lnTo>
                          <a:pt x="940" y="3925"/>
                        </a:lnTo>
                        <a:lnTo>
                          <a:pt x="874" y="3882"/>
                        </a:lnTo>
                        <a:lnTo>
                          <a:pt x="808" y="3836"/>
                        </a:lnTo>
                        <a:lnTo>
                          <a:pt x="742" y="3789"/>
                        </a:lnTo>
                        <a:lnTo>
                          <a:pt x="677" y="3738"/>
                        </a:lnTo>
                        <a:lnTo>
                          <a:pt x="611" y="3686"/>
                        </a:lnTo>
                        <a:lnTo>
                          <a:pt x="546" y="3632"/>
                        </a:lnTo>
                        <a:lnTo>
                          <a:pt x="484" y="3576"/>
                        </a:lnTo>
                        <a:lnTo>
                          <a:pt x="423" y="3518"/>
                        </a:lnTo>
                        <a:lnTo>
                          <a:pt x="363" y="3458"/>
                        </a:lnTo>
                        <a:lnTo>
                          <a:pt x="308" y="3396"/>
                        </a:lnTo>
                        <a:lnTo>
                          <a:pt x="255" y="3333"/>
                        </a:lnTo>
                        <a:lnTo>
                          <a:pt x="206" y="3267"/>
                        </a:lnTo>
                        <a:lnTo>
                          <a:pt x="161" y="3201"/>
                        </a:lnTo>
                        <a:lnTo>
                          <a:pt x="121" y="3132"/>
                        </a:lnTo>
                        <a:lnTo>
                          <a:pt x="85" y="3063"/>
                        </a:lnTo>
                        <a:lnTo>
                          <a:pt x="56" y="2992"/>
                        </a:lnTo>
                        <a:lnTo>
                          <a:pt x="33" y="2919"/>
                        </a:lnTo>
                        <a:lnTo>
                          <a:pt x="15" y="2846"/>
                        </a:lnTo>
                        <a:lnTo>
                          <a:pt x="4" y="2771"/>
                        </a:lnTo>
                        <a:lnTo>
                          <a:pt x="0" y="2695"/>
                        </a:lnTo>
                        <a:lnTo>
                          <a:pt x="0" y="577"/>
                        </a:lnTo>
                        <a:lnTo>
                          <a:pt x="3" y="557"/>
                        </a:lnTo>
                        <a:lnTo>
                          <a:pt x="12" y="541"/>
                        </a:lnTo>
                        <a:lnTo>
                          <a:pt x="24" y="527"/>
                        </a:lnTo>
                        <a:lnTo>
                          <a:pt x="42" y="519"/>
                        </a:lnTo>
                        <a:lnTo>
                          <a:pt x="61" y="516"/>
                        </a:lnTo>
                        <a:lnTo>
                          <a:pt x="184" y="513"/>
                        </a:lnTo>
                        <a:lnTo>
                          <a:pt x="301" y="509"/>
                        </a:lnTo>
                        <a:lnTo>
                          <a:pt x="409" y="501"/>
                        </a:lnTo>
                        <a:lnTo>
                          <a:pt x="512" y="491"/>
                        </a:lnTo>
                        <a:lnTo>
                          <a:pt x="609" y="478"/>
                        </a:lnTo>
                        <a:lnTo>
                          <a:pt x="698" y="463"/>
                        </a:lnTo>
                        <a:lnTo>
                          <a:pt x="782" y="446"/>
                        </a:lnTo>
                        <a:lnTo>
                          <a:pt x="860" y="427"/>
                        </a:lnTo>
                        <a:lnTo>
                          <a:pt x="933" y="408"/>
                        </a:lnTo>
                        <a:lnTo>
                          <a:pt x="999" y="386"/>
                        </a:lnTo>
                        <a:lnTo>
                          <a:pt x="1062" y="362"/>
                        </a:lnTo>
                        <a:lnTo>
                          <a:pt x="1118" y="339"/>
                        </a:lnTo>
                        <a:lnTo>
                          <a:pt x="1170" y="316"/>
                        </a:lnTo>
                        <a:lnTo>
                          <a:pt x="1216" y="291"/>
                        </a:lnTo>
                        <a:lnTo>
                          <a:pt x="1259" y="266"/>
                        </a:lnTo>
                        <a:lnTo>
                          <a:pt x="1297" y="241"/>
                        </a:lnTo>
                        <a:lnTo>
                          <a:pt x="1333" y="218"/>
                        </a:lnTo>
                        <a:lnTo>
                          <a:pt x="1363" y="193"/>
                        </a:lnTo>
                        <a:lnTo>
                          <a:pt x="1390" y="171"/>
                        </a:lnTo>
                        <a:lnTo>
                          <a:pt x="1413" y="149"/>
                        </a:lnTo>
                        <a:lnTo>
                          <a:pt x="1433" y="129"/>
                        </a:lnTo>
                        <a:lnTo>
                          <a:pt x="1449" y="109"/>
                        </a:lnTo>
                        <a:lnTo>
                          <a:pt x="1464" y="93"/>
                        </a:lnTo>
                        <a:lnTo>
                          <a:pt x="1475" y="76"/>
                        </a:lnTo>
                        <a:lnTo>
                          <a:pt x="1485" y="64"/>
                        </a:lnTo>
                        <a:lnTo>
                          <a:pt x="1491" y="53"/>
                        </a:lnTo>
                        <a:lnTo>
                          <a:pt x="1495" y="45"/>
                        </a:lnTo>
                        <a:lnTo>
                          <a:pt x="1498" y="39"/>
                        </a:lnTo>
                        <a:lnTo>
                          <a:pt x="1499" y="37"/>
                        </a:lnTo>
                        <a:lnTo>
                          <a:pt x="1509" y="22"/>
                        </a:lnTo>
                        <a:lnTo>
                          <a:pt x="1521" y="11"/>
                        </a:lnTo>
                        <a:lnTo>
                          <a:pt x="1537" y="2"/>
                        </a:lnTo>
                        <a:lnTo>
                          <a:pt x="155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50" dirty="0"/>
                  </a:p>
                </p:txBody>
              </p:sp>
            </p:grpSp>
          </p:grpSp>
          <p:sp>
            <p:nvSpPr>
              <p:cNvPr id="99" name="Rectangle 98"/>
              <p:cNvSpPr/>
              <p:nvPr/>
            </p:nvSpPr>
            <p:spPr>
              <a:xfrm>
                <a:off x="2081964" y="5381920"/>
                <a:ext cx="3101753" cy="338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Conclusiones y recomendaciones</a:t>
                </a:r>
              </a:p>
            </p:txBody>
          </p:sp>
        </p:grpSp>
      </p:grpSp>
      <p:pic>
        <p:nvPicPr>
          <p:cNvPr id="2052" name="Picture 4" descr="Resultado de imagen para elep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0" b="10271"/>
          <a:stretch/>
        </p:blipFill>
        <p:spPr bwMode="auto">
          <a:xfrm>
            <a:off x="5808463" y="2541976"/>
            <a:ext cx="1100607" cy="55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9" t="5709" r="26465" b="9288"/>
          <a:stretch/>
        </p:blipFill>
        <p:spPr bwMode="auto">
          <a:xfrm>
            <a:off x="6105944" y="2085751"/>
            <a:ext cx="523499" cy="55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299658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Conclusiones</a:t>
            </a:r>
            <a:endParaRPr sz="2000" dirty="0"/>
          </a:p>
        </p:txBody>
      </p:sp>
      <p:sp>
        <p:nvSpPr>
          <p:cNvPr id="221" name="Google Shape;221;p29"/>
          <p:cNvSpPr txBox="1">
            <a:spLocks noGrp="1"/>
          </p:cNvSpPr>
          <p:nvPr>
            <p:ph type="body" idx="1"/>
          </p:nvPr>
        </p:nvSpPr>
        <p:spPr>
          <a:xfrm>
            <a:off x="5328546" y="516146"/>
            <a:ext cx="1705500" cy="29675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EC" sz="1100" dirty="0" smtClean="0"/>
              <a:t>Cumplimiento </a:t>
            </a:r>
            <a:r>
              <a:rPr lang="es-EC" sz="1100" dirty="0"/>
              <a:t>de forma global en temas de responsabilidad social del 58% de acuerdo a la aplicación de los Indicadores </a:t>
            </a:r>
            <a:r>
              <a:rPr lang="es-EC" sz="1100" dirty="0" smtClean="0"/>
              <a:t>ETHOS </a:t>
            </a:r>
            <a:r>
              <a:rPr lang="es-EC" sz="1100" dirty="0"/>
              <a:t>– IARSE para Negocios Sustentables y </a:t>
            </a:r>
            <a:r>
              <a:rPr lang="es-EC" sz="1100" dirty="0" smtClean="0"/>
              <a:t>Responsables; </a:t>
            </a:r>
            <a:r>
              <a:rPr lang="es-EC" sz="1100" dirty="0"/>
              <a:t>destacándose la responsabilidad social en relación con la seguridad y salud en el trabajo que tiene un porcentaje de cumplimiento del 88%.</a:t>
            </a:r>
            <a:endParaRPr sz="1100" dirty="0"/>
          </a:p>
        </p:txBody>
      </p:sp>
      <p:sp>
        <p:nvSpPr>
          <p:cNvPr id="227" name="Google Shape;227;p29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 dirty="0"/>
          </a:p>
        </p:txBody>
      </p:sp>
      <p:sp>
        <p:nvSpPr>
          <p:cNvPr id="15" name="Google Shape;221;p29"/>
          <p:cNvSpPr txBox="1">
            <a:spLocks noGrp="1"/>
          </p:cNvSpPr>
          <p:nvPr>
            <p:ph type="body" idx="1"/>
          </p:nvPr>
        </p:nvSpPr>
        <p:spPr>
          <a:xfrm>
            <a:off x="7245355" y="516147"/>
            <a:ext cx="1705500" cy="29675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>
              <a:buNone/>
            </a:pPr>
            <a:r>
              <a:rPr lang="es-EC" sz="1100" dirty="0"/>
              <a:t>La ELEPCO S.A. </a:t>
            </a:r>
            <a:r>
              <a:rPr lang="es-EC" sz="1100" dirty="0" smtClean="0"/>
              <a:t>no </a:t>
            </a:r>
            <a:r>
              <a:rPr lang="es-EC" sz="1100" dirty="0"/>
              <a:t>cuenta con políticas establecidas para ningún </a:t>
            </a:r>
            <a:r>
              <a:rPr lang="es-EC" sz="1100" dirty="0" err="1"/>
              <a:t>stakeholders</a:t>
            </a:r>
            <a:r>
              <a:rPr lang="es-EC" sz="1100" dirty="0"/>
              <a:t>, factor que es de vital importancia ya que de esta manera se norma el comportamiento y compromiso que la Empresa tiene con estos y que va más allá de la dotación del servicio básico de energía eléctrica.</a:t>
            </a:r>
          </a:p>
        </p:txBody>
      </p:sp>
      <p:sp>
        <p:nvSpPr>
          <p:cNvPr id="16" name="Google Shape;221;p29"/>
          <p:cNvSpPr txBox="1">
            <a:spLocks noGrp="1"/>
          </p:cNvSpPr>
          <p:nvPr>
            <p:ph type="body" idx="1"/>
          </p:nvPr>
        </p:nvSpPr>
        <p:spPr>
          <a:xfrm>
            <a:off x="3308713" y="509709"/>
            <a:ext cx="1705500" cy="29675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EC" sz="1100" dirty="0" smtClean="0"/>
              <a:t>Autodiagnóstico </a:t>
            </a:r>
            <a:r>
              <a:rPr lang="es-EC" sz="1100" dirty="0"/>
              <a:t>de la responsabilidad social en la ELEPCO S.A. se </a:t>
            </a:r>
            <a:r>
              <a:rPr lang="es-EC" sz="1100" dirty="0" smtClean="0"/>
              <a:t>en base al </a:t>
            </a:r>
            <a:r>
              <a:rPr lang="es-EC" sz="1100" dirty="0"/>
              <a:t>documento Organización Latinoamérica de Energía OLADE (2014), Metodología para la implementación de acciones de RSE en empresas del sector energético con equidad de género, teniendo como resultado del 65</a:t>
            </a:r>
            <a:r>
              <a:rPr lang="es-EC" sz="1100" dirty="0" smtClean="0"/>
              <a:t>% de cumplimiento. </a:t>
            </a:r>
            <a:endParaRPr sz="1100" dirty="0"/>
          </a:p>
        </p:txBody>
      </p:sp>
      <p:sp>
        <p:nvSpPr>
          <p:cNvPr id="17" name="Google Shape;221;p29"/>
          <p:cNvSpPr txBox="1">
            <a:spLocks noGrp="1"/>
          </p:cNvSpPr>
          <p:nvPr>
            <p:ph type="body" idx="1"/>
          </p:nvPr>
        </p:nvSpPr>
        <p:spPr>
          <a:xfrm>
            <a:off x="3405902" y="3586766"/>
            <a:ext cx="5447763" cy="8543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>
              <a:buNone/>
            </a:pPr>
            <a:r>
              <a:rPr lang="es-EC" sz="1100" dirty="0"/>
              <a:t>La ELEPCO S.A. no incorpora a la responsabilidad social como factor clave dentro de su planificación estratégica, únicamente la considera de manera implícita en la filosofía empresarial.</a:t>
            </a:r>
          </a:p>
        </p:txBody>
      </p:sp>
      <p:sp>
        <p:nvSpPr>
          <p:cNvPr id="18" name="Google Shape;848;p41"/>
          <p:cNvSpPr/>
          <p:nvPr/>
        </p:nvSpPr>
        <p:spPr>
          <a:xfrm>
            <a:off x="3878001" y="313234"/>
            <a:ext cx="283462" cy="283479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711;p41"/>
          <p:cNvGrpSpPr/>
          <p:nvPr/>
        </p:nvGrpSpPr>
        <p:grpSpPr>
          <a:xfrm>
            <a:off x="5882508" y="313234"/>
            <a:ext cx="298788" cy="313274"/>
            <a:chOff x="5961125" y="1623900"/>
            <a:chExt cx="427450" cy="448175"/>
          </a:xfrm>
        </p:grpSpPr>
        <p:sp>
          <p:nvSpPr>
            <p:cNvPr id="20" name="Google Shape;712;p41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13;p41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14;p41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15;p41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16;p41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17;p41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18;p41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849;p41"/>
          <p:cNvSpPr/>
          <p:nvPr/>
        </p:nvSpPr>
        <p:spPr>
          <a:xfrm>
            <a:off x="3264171" y="3890053"/>
            <a:ext cx="283462" cy="247726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758;p41"/>
          <p:cNvSpPr/>
          <p:nvPr/>
        </p:nvSpPr>
        <p:spPr>
          <a:xfrm>
            <a:off x="8025767" y="313242"/>
            <a:ext cx="266441" cy="280911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904319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>
            <a:off x="1054886" y="668869"/>
            <a:ext cx="2602714" cy="561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/>
              <a:t>Recomendaciones</a:t>
            </a:r>
            <a:endParaRPr sz="2200" dirty="0"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 dirty="0"/>
          </a:p>
        </p:txBody>
      </p:sp>
      <p:sp>
        <p:nvSpPr>
          <p:cNvPr id="9" name="Google Shape;81;p14"/>
          <p:cNvSpPr txBox="1">
            <a:spLocks/>
          </p:cNvSpPr>
          <p:nvPr/>
        </p:nvSpPr>
        <p:spPr>
          <a:xfrm>
            <a:off x="1054886" y="1278469"/>
            <a:ext cx="2602714" cy="159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s-EC" sz="1200" dirty="0" smtClean="0">
                <a:latin typeface="Raleway" panose="020B0604020202020204" charset="0"/>
              </a:rPr>
              <a:t>Elaborar </a:t>
            </a:r>
            <a:r>
              <a:rPr lang="es-EC" sz="1200" dirty="0">
                <a:latin typeface="Raleway" panose="020B0604020202020204" charset="0"/>
              </a:rPr>
              <a:t>una memoria de </a:t>
            </a:r>
            <a:r>
              <a:rPr lang="es-EC" sz="1200" dirty="0" err="1" smtClean="0">
                <a:latin typeface="Raleway" panose="020B0604020202020204" charset="0"/>
              </a:rPr>
              <a:t>sustenibilidad</a:t>
            </a:r>
            <a:r>
              <a:rPr lang="es-EC" sz="1200" dirty="0">
                <a:latin typeface="Raleway" panose="020B0604020202020204" charset="0"/>
              </a:rPr>
              <a:t>, a pesar de su 58% de cumplimiento en temas de </a:t>
            </a:r>
            <a:r>
              <a:rPr lang="es-EC" sz="1200" dirty="0" smtClean="0">
                <a:latin typeface="Raleway" panose="020B0604020202020204" charset="0"/>
              </a:rPr>
              <a:t>RS, </a:t>
            </a:r>
            <a:r>
              <a:rPr lang="es-EC" sz="1200" dirty="0">
                <a:latin typeface="Raleway" panose="020B0604020202020204" charset="0"/>
              </a:rPr>
              <a:t>tanto sus clientes internos como externos desconocen de las actividades que realiza en contribución del mejoramiento y sustentabilidad.</a:t>
            </a:r>
          </a:p>
        </p:txBody>
      </p:sp>
      <p:sp>
        <p:nvSpPr>
          <p:cNvPr id="10" name="Google Shape;81;p14"/>
          <p:cNvSpPr txBox="1">
            <a:spLocks/>
          </p:cNvSpPr>
          <p:nvPr/>
        </p:nvSpPr>
        <p:spPr>
          <a:xfrm>
            <a:off x="3725105" y="1278469"/>
            <a:ext cx="2602714" cy="159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s-EC" sz="1200" dirty="0" smtClean="0">
                <a:latin typeface="Raleway" panose="020B0604020202020204" charset="0"/>
              </a:rPr>
              <a:t>Aplicar </a:t>
            </a:r>
            <a:r>
              <a:rPr lang="es-EC" sz="1200" dirty="0">
                <a:latin typeface="Raleway" panose="020B0604020202020204" charset="0"/>
              </a:rPr>
              <a:t>las estrategias diseñadas en el </a:t>
            </a:r>
            <a:r>
              <a:rPr lang="es-EC" sz="1200" dirty="0" smtClean="0">
                <a:latin typeface="Raleway" panose="020B0604020202020204" charset="0"/>
              </a:rPr>
              <a:t>trabajo</a:t>
            </a:r>
            <a:r>
              <a:rPr lang="es-EC" sz="1200" dirty="0">
                <a:latin typeface="Raleway" panose="020B0604020202020204" charset="0"/>
              </a:rPr>
              <a:t>, </a:t>
            </a:r>
            <a:r>
              <a:rPr lang="es-EC" sz="1200" dirty="0" smtClean="0">
                <a:latin typeface="Raleway" panose="020B0604020202020204" charset="0"/>
              </a:rPr>
              <a:t>monitoreo </a:t>
            </a:r>
            <a:r>
              <a:rPr lang="es-EC" sz="1200" dirty="0">
                <a:latin typeface="Raleway" panose="020B0604020202020204" charset="0"/>
              </a:rPr>
              <a:t>de los índices de verificación </a:t>
            </a:r>
            <a:r>
              <a:rPr lang="es-EC" sz="1200" dirty="0" smtClean="0">
                <a:latin typeface="Raleway" panose="020B0604020202020204" charset="0"/>
              </a:rPr>
              <a:t>PARA que </a:t>
            </a:r>
            <a:r>
              <a:rPr lang="es-EC" sz="1200" dirty="0">
                <a:latin typeface="Raleway" panose="020B0604020202020204" charset="0"/>
              </a:rPr>
              <a:t>la ELEPCO S.A. sea un referente de empresa del sector público en temas de </a:t>
            </a:r>
            <a:r>
              <a:rPr lang="es-EC" sz="1200" dirty="0" smtClean="0">
                <a:latin typeface="Raleway" panose="020B0604020202020204" charset="0"/>
              </a:rPr>
              <a:t>RS </a:t>
            </a:r>
            <a:r>
              <a:rPr lang="es-EC" sz="1200" dirty="0">
                <a:latin typeface="Raleway" panose="020B0604020202020204" charset="0"/>
              </a:rPr>
              <a:t>y </a:t>
            </a:r>
            <a:r>
              <a:rPr lang="es-EC" sz="1200" dirty="0" smtClean="0">
                <a:latin typeface="Raleway" panose="020B0604020202020204" charset="0"/>
              </a:rPr>
              <a:t>mejore su </a:t>
            </a:r>
            <a:r>
              <a:rPr lang="es-EC" sz="1200" dirty="0">
                <a:latin typeface="Raleway" panose="020B0604020202020204" charset="0"/>
              </a:rPr>
              <a:t>imagen frente a la comunidad.</a:t>
            </a:r>
          </a:p>
        </p:txBody>
      </p:sp>
      <p:sp>
        <p:nvSpPr>
          <p:cNvPr id="11" name="Google Shape;81;p14"/>
          <p:cNvSpPr txBox="1">
            <a:spLocks/>
          </p:cNvSpPr>
          <p:nvPr/>
        </p:nvSpPr>
        <p:spPr>
          <a:xfrm>
            <a:off x="1054886" y="3306058"/>
            <a:ext cx="7269750" cy="95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s-EC" sz="1200" dirty="0" smtClean="0">
                <a:latin typeface="Raleway" panose="020B0604020202020204" charset="0"/>
              </a:rPr>
              <a:t>Realizar </a:t>
            </a:r>
            <a:r>
              <a:rPr lang="es-EC" sz="1200" dirty="0">
                <a:latin typeface="Raleway" panose="020B0604020202020204" charset="0"/>
              </a:rPr>
              <a:t>una nueva evaluación del comportamiento de la ELEPCO S.A. posterior a la aplicación de las estrategias de responsabilidad social y medir la evolución del cambio, de esta manera se tomará la evaluación como la línea base para ir estructurando y ajustando nuevas estrategias conforme las necesidades de la Empresa.</a:t>
            </a:r>
          </a:p>
        </p:txBody>
      </p:sp>
      <p:sp>
        <p:nvSpPr>
          <p:cNvPr id="12" name="Google Shape;81;p14"/>
          <p:cNvSpPr txBox="1">
            <a:spLocks/>
          </p:cNvSpPr>
          <p:nvPr/>
        </p:nvSpPr>
        <p:spPr>
          <a:xfrm>
            <a:off x="6327819" y="1278469"/>
            <a:ext cx="2083364" cy="164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s-EC" sz="1200" dirty="0" smtClean="0">
                <a:latin typeface="Raleway" panose="020B0604020202020204" charset="0"/>
              </a:rPr>
              <a:t>Analizar </a:t>
            </a:r>
            <a:r>
              <a:rPr lang="es-EC" sz="1200" dirty="0">
                <a:latin typeface="Raleway" panose="020B0604020202020204" charset="0"/>
              </a:rPr>
              <a:t>y adoptar la filosofía empresarial propuesta en el presente trabajo de investigación para incorporarla en la planificación estratégica de la ELEPCO S.A.</a:t>
            </a:r>
          </a:p>
        </p:txBody>
      </p:sp>
      <p:grpSp>
        <p:nvGrpSpPr>
          <p:cNvPr id="14" name="Google Shape;651;p41"/>
          <p:cNvGrpSpPr/>
          <p:nvPr/>
        </p:nvGrpSpPr>
        <p:grpSpPr>
          <a:xfrm>
            <a:off x="2082928" y="2941571"/>
            <a:ext cx="285157" cy="347735"/>
            <a:chOff x="596350" y="929175"/>
            <a:chExt cx="407950" cy="497475"/>
          </a:xfrm>
        </p:grpSpPr>
        <p:sp>
          <p:nvSpPr>
            <p:cNvPr id="15" name="Google Shape;652;p41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53;p41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54;p41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55;p41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56;p41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57;p41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58;p41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759;p41"/>
          <p:cNvGrpSpPr/>
          <p:nvPr/>
        </p:nvGrpSpPr>
        <p:grpSpPr>
          <a:xfrm>
            <a:off x="4704984" y="2711548"/>
            <a:ext cx="287726" cy="270705"/>
            <a:chOff x="5972700" y="2330200"/>
            <a:chExt cx="411625" cy="387275"/>
          </a:xfrm>
        </p:grpSpPr>
        <p:sp>
          <p:nvSpPr>
            <p:cNvPr id="28" name="Google Shape;760;p4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61;p4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848;p41"/>
          <p:cNvSpPr/>
          <p:nvPr/>
        </p:nvSpPr>
        <p:spPr>
          <a:xfrm>
            <a:off x="7144484" y="2762368"/>
            <a:ext cx="283462" cy="283479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824;p41"/>
          <p:cNvGrpSpPr/>
          <p:nvPr/>
        </p:nvGrpSpPr>
        <p:grpSpPr>
          <a:xfrm>
            <a:off x="7804605" y="4041293"/>
            <a:ext cx="293685" cy="260919"/>
            <a:chOff x="5292575" y="3681900"/>
            <a:chExt cx="420150" cy="373275"/>
          </a:xfrm>
        </p:grpSpPr>
        <p:sp>
          <p:nvSpPr>
            <p:cNvPr id="32" name="Google Shape;825;p41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26;p41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27;p41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28;p41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29;p41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30;p41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31;p41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ctrTitle" idx="4294967295"/>
          </p:nvPr>
        </p:nvSpPr>
        <p:spPr>
          <a:xfrm>
            <a:off x="1124873" y="969457"/>
            <a:ext cx="3765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Muchas Gracias </a:t>
            </a:r>
            <a:endParaRPr sz="5400" dirty="0"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4294967295"/>
          </p:nvPr>
        </p:nvSpPr>
        <p:spPr>
          <a:xfrm>
            <a:off x="3973846" y="2904186"/>
            <a:ext cx="4362695" cy="1642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0">
              <a:buNone/>
            </a:pPr>
            <a:r>
              <a:rPr lang="es-EC" sz="1800" dirty="0" smtClean="0"/>
              <a:t>Los dos mayores errores de una estrategia son: actuar antes de tiempo y dejar que la oportunidad pase de largo.</a:t>
            </a:r>
          </a:p>
          <a:p>
            <a:pPr marL="88900" indent="0" algn="r">
              <a:buNone/>
            </a:pPr>
            <a:r>
              <a:rPr lang="es-EC" sz="1800" b="1" dirty="0" smtClean="0"/>
              <a:t>Paulo Coelho</a:t>
            </a:r>
          </a:p>
        </p:txBody>
      </p:sp>
      <p:sp>
        <p:nvSpPr>
          <p:cNvPr id="124" name="Google Shape;124;p18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 dirty="0"/>
          </a:p>
        </p:txBody>
      </p:sp>
      <p:grpSp>
        <p:nvGrpSpPr>
          <p:cNvPr id="18" name="Google Shape;711;p41"/>
          <p:cNvGrpSpPr/>
          <p:nvPr/>
        </p:nvGrpSpPr>
        <p:grpSpPr>
          <a:xfrm rot="21413296">
            <a:off x="4882093" y="962080"/>
            <a:ext cx="615487" cy="654540"/>
            <a:chOff x="5961125" y="1623900"/>
            <a:chExt cx="427450" cy="448175"/>
          </a:xfrm>
        </p:grpSpPr>
        <p:sp>
          <p:nvSpPr>
            <p:cNvPr id="19" name="Google Shape;712;p41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13;p41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14;p41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15;p41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16;p41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17;p41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18;p41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759;p41"/>
          <p:cNvGrpSpPr/>
          <p:nvPr/>
        </p:nvGrpSpPr>
        <p:grpSpPr>
          <a:xfrm>
            <a:off x="6544200" y="2037112"/>
            <a:ext cx="636364" cy="608098"/>
            <a:chOff x="5972700" y="2330200"/>
            <a:chExt cx="411625" cy="387275"/>
          </a:xfrm>
        </p:grpSpPr>
        <p:sp>
          <p:nvSpPr>
            <p:cNvPr id="27" name="Google Shape;760;p4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61;p4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824;p41"/>
          <p:cNvGrpSpPr/>
          <p:nvPr/>
        </p:nvGrpSpPr>
        <p:grpSpPr>
          <a:xfrm rot="443871">
            <a:off x="6155937" y="1251370"/>
            <a:ext cx="602786" cy="641461"/>
            <a:chOff x="5292575" y="3681900"/>
            <a:chExt cx="420150" cy="373275"/>
          </a:xfrm>
        </p:grpSpPr>
        <p:sp>
          <p:nvSpPr>
            <p:cNvPr id="30" name="Google Shape;825;p41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26;p41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27;p41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28;p41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29;p41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0;p41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1;p41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008;p41"/>
          <p:cNvGrpSpPr/>
          <p:nvPr/>
        </p:nvGrpSpPr>
        <p:grpSpPr>
          <a:xfrm rot="536049">
            <a:off x="5309815" y="2059942"/>
            <a:ext cx="444950" cy="540524"/>
            <a:chOff x="2635450" y="4321225"/>
            <a:chExt cx="368400" cy="466425"/>
          </a:xfrm>
        </p:grpSpPr>
        <p:sp>
          <p:nvSpPr>
            <p:cNvPr id="38" name="Google Shape;1009;p41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l" t="t" r="r" b="b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10;p41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l" t="t" r="r" b="b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11;p41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l" t="t" r="r" b="b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12;p41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13;p41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14;p41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986971" y="910263"/>
            <a:ext cx="2068285" cy="20941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1400" dirty="0" smtClean="0"/>
              <a:t>Objetivo General:</a:t>
            </a:r>
            <a:r>
              <a:rPr lang="en" sz="1800" dirty="0" smtClean="0"/>
              <a:t/>
            </a:r>
            <a:br>
              <a:rPr lang="en" sz="1800" dirty="0" smtClean="0"/>
            </a:br>
            <a:r>
              <a:rPr lang="en" sz="1800" dirty="0" smtClean="0"/>
              <a:t/>
            </a:r>
            <a:br>
              <a:rPr lang="en" sz="1800" dirty="0" smtClean="0"/>
            </a:br>
            <a:r>
              <a:rPr lang="es-EC" sz="1050" dirty="0" smtClean="0">
                <a:latin typeface="Raleway"/>
                <a:ea typeface="Raleway"/>
                <a:cs typeface="Raleway"/>
                <a:sym typeface="Raleway"/>
              </a:rPr>
              <a:t>Diseñar </a:t>
            </a:r>
            <a:r>
              <a:rPr lang="es-EC" sz="1050" dirty="0">
                <a:latin typeface="Raleway"/>
                <a:ea typeface="Raleway"/>
                <a:cs typeface="Raleway"/>
                <a:sym typeface="Raleway"/>
              </a:rPr>
              <a:t>estrategias de Responsabilidad Social basadas en la norma ISO 26000 para la </a:t>
            </a:r>
            <a:r>
              <a:rPr lang="es-EC" sz="1050" dirty="0" smtClean="0">
                <a:latin typeface="Raleway"/>
                <a:ea typeface="Raleway"/>
                <a:cs typeface="Raleway"/>
                <a:sym typeface="Raleway"/>
              </a:rPr>
              <a:t>ELEPCO </a:t>
            </a:r>
            <a:r>
              <a:rPr lang="es-EC" sz="1050" dirty="0">
                <a:latin typeface="Raleway"/>
                <a:ea typeface="Raleway"/>
                <a:cs typeface="Raleway"/>
                <a:sym typeface="Raleway"/>
              </a:rPr>
              <a:t>S.A.; que posibilite la sostenibilidad y cumplimiento de su compromiso con sus grupos de interés a partir del año 2020. </a:t>
            </a:r>
            <a:endParaRPr sz="105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2"/>
          </p:nvPr>
        </p:nvSpPr>
        <p:spPr>
          <a:xfrm>
            <a:off x="6024075" y="794450"/>
            <a:ext cx="2662500" cy="3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 smtClean="0">
                <a:highlight>
                  <a:srgbClr val="BDECE5"/>
                </a:highlight>
              </a:rPr>
              <a:t>JUSTIFICACION</a:t>
            </a:r>
            <a:endParaRPr sz="1100" dirty="0">
              <a:highlight>
                <a:srgbClr val="BDECE5"/>
              </a:highlight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s-EC" sz="1100" dirty="0" smtClean="0"/>
              <a:t>- ELEPCO </a:t>
            </a:r>
            <a:r>
              <a:rPr lang="es-EC" sz="1100" dirty="0"/>
              <a:t>S.A. al ser una empresa sin fines de lucro y proveedora de un servicio básico, al implementar estrategias de responsabilidad social, se constituirá como una empresa pionera en </a:t>
            </a:r>
            <a:r>
              <a:rPr lang="es-EC" sz="1100" dirty="0" smtClean="0"/>
              <a:t>Cotopaxi </a:t>
            </a:r>
            <a:r>
              <a:rPr lang="es-EC" sz="1100" dirty="0"/>
              <a:t>en temas de responsabilidad social.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s-EC" sz="1100" dirty="0" smtClean="0"/>
              <a:t>- Contar </a:t>
            </a:r>
            <a:r>
              <a:rPr lang="es-EC" sz="1100" dirty="0"/>
              <a:t>con un valor agregado demostrando su compromiso voluntario de contribuir al desarrollo social sustentable.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s-EC" sz="1100" dirty="0" smtClean="0"/>
              <a:t>- Mejoramiento </a:t>
            </a:r>
            <a:r>
              <a:rPr lang="es-EC" sz="1100" dirty="0"/>
              <a:t>de la imagen empresarial, respetada y reconocida </a:t>
            </a:r>
            <a:r>
              <a:rPr lang="es-EC" sz="1100" dirty="0" smtClean="0"/>
              <a:t>por </a:t>
            </a:r>
            <a:r>
              <a:rPr lang="es-EC" sz="1100" dirty="0"/>
              <a:t>la sociedad</a:t>
            </a:r>
            <a:r>
              <a:rPr lang="es-EC" sz="1100" dirty="0" smtClean="0"/>
              <a:t>.</a:t>
            </a:r>
            <a:endParaRPr lang="es-EC" sz="1100" dirty="0"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2"/>
          </p:nvPr>
        </p:nvSpPr>
        <p:spPr>
          <a:xfrm>
            <a:off x="3604900" y="4120151"/>
            <a:ext cx="50820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000" b="1" dirty="0" smtClean="0"/>
              <a:t>Objetivo Social: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EC" sz="1000" dirty="0"/>
              <a:t>El objeto comprende en el estudio de la responsabilidad social, implementación de la Norma ISO 26000, planificación estratégica y estrategias.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>
            <a:off x="3604900" y="794450"/>
            <a:ext cx="2238300" cy="26817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200" b="1" dirty="0" smtClean="0">
                <a:highlight>
                  <a:srgbClr val="C0CAFC"/>
                </a:highlight>
              </a:rPr>
              <a:t>PROBLEMA</a:t>
            </a:r>
            <a:endParaRPr sz="1200" dirty="0">
              <a:highlight>
                <a:srgbClr val="C0CAFC"/>
              </a:highlight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s-EC" sz="1200" dirty="0"/>
              <a:t>ELEPCO S.A. cuenta con: </a:t>
            </a:r>
          </a:p>
          <a:p>
            <a:pPr marL="171450" lvl="0" indent="-171450">
              <a:buClr>
                <a:schemeClr val="dk1"/>
              </a:buClr>
              <a:buSzPts val="1100"/>
              <a:buFontTx/>
              <a:buChar char="-"/>
            </a:pPr>
            <a:r>
              <a:rPr lang="es-EC" sz="1200" dirty="0" smtClean="0"/>
              <a:t>Planificación </a:t>
            </a:r>
            <a:r>
              <a:rPr lang="es-EC" sz="1200" dirty="0"/>
              <a:t>estratégica 2018 - 2021 </a:t>
            </a:r>
            <a:endParaRPr lang="es-EC" sz="1200" dirty="0" smtClean="0"/>
          </a:p>
          <a:p>
            <a:pPr marL="171450" lvl="0" indent="-171450">
              <a:buClr>
                <a:schemeClr val="dk1"/>
              </a:buClr>
              <a:buSzPts val="1100"/>
              <a:buFontTx/>
              <a:buChar char="-"/>
            </a:pPr>
            <a:r>
              <a:rPr lang="es-EC" sz="1200" dirty="0" smtClean="0"/>
              <a:t>Plan </a:t>
            </a:r>
            <a:r>
              <a:rPr lang="es-EC" sz="1200" dirty="0"/>
              <a:t>de trabajo con medición de indicadores para sus diferentes áreas de trabajo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s-EC" sz="1200" b="1" dirty="0"/>
              <a:t>No cuenta con estrategias de responsabilidad social basadas en la Norma ISO 26000</a:t>
            </a:r>
            <a:r>
              <a:rPr lang="es-EC" sz="1200" b="1" dirty="0" smtClean="0"/>
              <a:t>.</a:t>
            </a:r>
            <a:endParaRPr sz="1200" b="1" dirty="0"/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sp>
        <p:nvSpPr>
          <p:cNvPr id="7" name="Google Shape;418;p38"/>
          <p:cNvSpPr/>
          <p:nvPr/>
        </p:nvSpPr>
        <p:spPr>
          <a:xfrm>
            <a:off x="1373341" y="4268368"/>
            <a:ext cx="199478" cy="199478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grpSp>
        <p:nvGrpSpPr>
          <p:cNvPr id="8" name="Google Shape;431;p38"/>
          <p:cNvGrpSpPr/>
          <p:nvPr/>
        </p:nvGrpSpPr>
        <p:grpSpPr>
          <a:xfrm>
            <a:off x="1671390" y="4266776"/>
            <a:ext cx="219230" cy="202661"/>
            <a:chOff x="5975075" y="2327500"/>
            <a:chExt cx="420100" cy="388350"/>
          </a:xfrm>
        </p:grpSpPr>
        <p:sp>
          <p:nvSpPr>
            <p:cNvPr id="9" name="Google Shape;432;p38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" name="Google Shape;433;p3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grpSp>
        <p:nvGrpSpPr>
          <p:cNvPr id="11" name="Google Shape;509;p38"/>
          <p:cNvGrpSpPr/>
          <p:nvPr/>
        </p:nvGrpSpPr>
        <p:grpSpPr>
          <a:xfrm>
            <a:off x="1096348" y="4239650"/>
            <a:ext cx="198512" cy="258746"/>
            <a:chOff x="2624850" y="4296000"/>
            <a:chExt cx="380400" cy="495825"/>
          </a:xfrm>
        </p:grpSpPr>
        <p:sp>
          <p:nvSpPr>
            <p:cNvPr id="12" name="Google Shape;510;p38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" name="Google Shape;511;p38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" name="Google Shape;512;p38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grpSp>
        <p:nvGrpSpPr>
          <p:cNvPr id="15" name="Google Shape;401;p38"/>
          <p:cNvGrpSpPr/>
          <p:nvPr/>
        </p:nvGrpSpPr>
        <p:grpSpPr>
          <a:xfrm>
            <a:off x="2008293" y="4271834"/>
            <a:ext cx="223691" cy="238342"/>
            <a:chOff x="5970800" y="1619250"/>
            <a:chExt cx="428650" cy="456725"/>
          </a:xfrm>
        </p:grpSpPr>
        <p:sp>
          <p:nvSpPr>
            <p:cNvPr id="16" name="Google Shape;402;p38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" name="Google Shape;403;p38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8" name="Google Shape;404;p3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9" name="Google Shape;405;p38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" name="Google Shape;406;p38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s-EC" b="1" dirty="0" smtClean="0"/>
              <a:t>TEORÍAS DE SOPORTE</a:t>
            </a:r>
            <a:endParaRPr lang="es-EC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4</a:t>
            </a:fld>
            <a:endParaRPr lang="es-EC" dirty="0"/>
          </a:p>
        </p:txBody>
      </p:sp>
      <p:sp>
        <p:nvSpPr>
          <p:cNvPr id="7" name="Google Shape;221;p29"/>
          <p:cNvSpPr txBox="1">
            <a:spLocks/>
          </p:cNvSpPr>
          <p:nvPr/>
        </p:nvSpPr>
        <p:spPr>
          <a:xfrm>
            <a:off x="2006407" y="624722"/>
            <a:ext cx="1705500" cy="1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0CAFC"/>
              </a:buClr>
              <a:buSzPts val="1400"/>
              <a:buFont typeface="Raleway"/>
              <a:buNone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ECE5"/>
              </a:buClr>
              <a:buSzPts val="2200"/>
              <a:buFont typeface="Raleway"/>
              <a:buChar char="◦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■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●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○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■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●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○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■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l">
              <a:spcBef>
                <a:spcPts val="600"/>
              </a:spcBef>
            </a:pPr>
            <a:r>
              <a:rPr lang="en-US" sz="1300" b="1" dirty="0" smtClean="0"/>
              <a:t>Stakeholders</a:t>
            </a:r>
          </a:p>
          <a:p>
            <a:pPr marL="0" indent="0" algn="l">
              <a:spcBef>
                <a:spcPts val="600"/>
              </a:spcBef>
            </a:pPr>
            <a:r>
              <a:rPr lang="es-EC" sz="1100" dirty="0" smtClean="0"/>
              <a:t>Deben </a:t>
            </a:r>
            <a:r>
              <a:rPr lang="es-EC" sz="1100" dirty="0"/>
              <a:t>ser reconocidos e incluidos como componentes claves en el establecimiento de los objetivos </a:t>
            </a:r>
            <a:r>
              <a:rPr lang="es-EC" sz="1100" dirty="0" smtClean="0"/>
              <a:t>estratégicos, atender </a:t>
            </a:r>
            <a:r>
              <a:rPr lang="es-EC" sz="1100" dirty="0"/>
              <a:t>sus requerimientos para </a:t>
            </a:r>
            <a:r>
              <a:rPr lang="es-EC" sz="1100" dirty="0" smtClean="0"/>
              <a:t>conseguir </a:t>
            </a:r>
            <a:r>
              <a:rPr lang="es-EC" sz="1100" dirty="0"/>
              <a:t>sus objetivos con éxito.</a:t>
            </a:r>
            <a:endParaRPr lang="en-US" sz="1100" dirty="0"/>
          </a:p>
        </p:txBody>
      </p:sp>
      <p:sp>
        <p:nvSpPr>
          <p:cNvPr id="8" name="Google Shape;222;p29"/>
          <p:cNvSpPr txBox="1">
            <a:spLocks/>
          </p:cNvSpPr>
          <p:nvPr/>
        </p:nvSpPr>
        <p:spPr>
          <a:xfrm>
            <a:off x="3799695" y="624722"/>
            <a:ext cx="1705500" cy="18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300" b="1" dirty="0">
                <a:latin typeface="Raleway"/>
                <a:ea typeface="Raleway"/>
                <a:cs typeface="Raleway"/>
                <a:sym typeface="Raleway"/>
              </a:rPr>
              <a:t>Valor compartido</a:t>
            </a:r>
          </a:p>
          <a:p>
            <a:pPr>
              <a:spcBef>
                <a:spcPts val="600"/>
              </a:spcBef>
            </a:pPr>
            <a:r>
              <a:rPr lang="es-EC" sz="1100" dirty="0">
                <a:latin typeface="Raleway"/>
                <a:ea typeface="Raleway"/>
                <a:cs typeface="Raleway"/>
                <a:sym typeface="Raleway"/>
              </a:rPr>
              <a:t>Busca crear una conexión entre lo económico y el progreso de la empresa con la </a:t>
            </a:r>
            <a:r>
              <a:rPr lang="es-EC" sz="1100" dirty="0" smtClean="0">
                <a:latin typeface="Raleway"/>
                <a:ea typeface="Raleway"/>
                <a:cs typeface="Raleway"/>
                <a:sym typeface="Raleway"/>
              </a:rPr>
              <a:t>sociedad</a:t>
            </a:r>
            <a:r>
              <a:rPr lang="es-EC" sz="1100" dirty="0">
                <a:latin typeface="Raleway"/>
                <a:ea typeface="Raleway"/>
                <a:cs typeface="Raleway"/>
                <a:sym typeface="Raleway"/>
              </a:rPr>
              <a:t>.</a:t>
            </a:r>
            <a:endParaRPr lang="en-US" sz="11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" name="Google Shape;224;p29"/>
          <p:cNvSpPr txBox="1">
            <a:spLocks/>
          </p:cNvSpPr>
          <p:nvPr/>
        </p:nvSpPr>
        <p:spPr>
          <a:xfrm>
            <a:off x="2006407" y="2529722"/>
            <a:ext cx="1705500" cy="1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0CAFC"/>
              </a:buClr>
              <a:buSzPts val="1400"/>
              <a:buFont typeface="Raleway"/>
              <a:buNone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ECE5"/>
              </a:buClr>
              <a:buSzPts val="2200"/>
              <a:buFont typeface="Raleway"/>
              <a:buChar char="◦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■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●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○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■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●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○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■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l">
              <a:spcBef>
                <a:spcPts val="600"/>
              </a:spcBef>
            </a:pPr>
            <a:r>
              <a:rPr lang="en-US" sz="1300" b="1" dirty="0" smtClean="0"/>
              <a:t>Ciudadanía empresarial</a:t>
            </a:r>
          </a:p>
          <a:p>
            <a:pPr marL="0" indent="0" algn="l">
              <a:spcBef>
                <a:spcPts val="600"/>
              </a:spcBef>
            </a:pPr>
            <a:r>
              <a:rPr lang="es-EC" sz="1100" dirty="0" smtClean="0"/>
              <a:t>Asociaciones público -  privadas </a:t>
            </a:r>
            <a:r>
              <a:rPr lang="es-EC" sz="1100" dirty="0"/>
              <a:t>para realizar obras de carácter social, </a:t>
            </a:r>
            <a:r>
              <a:rPr lang="es-EC" sz="1100" dirty="0" smtClean="0"/>
              <a:t>ambos </a:t>
            </a:r>
            <a:r>
              <a:rPr lang="es-EC" sz="1100" dirty="0"/>
              <a:t>sectores son partes activas que se interrelacionan dentro de la sociedad</a:t>
            </a:r>
            <a:r>
              <a:rPr lang="es-EC" sz="1100" dirty="0" smtClean="0"/>
              <a:t>.</a:t>
            </a:r>
            <a:endParaRPr lang="en-US" sz="1100" dirty="0"/>
          </a:p>
        </p:txBody>
      </p:sp>
      <p:sp>
        <p:nvSpPr>
          <p:cNvPr id="13" name="Google Shape;430;p38"/>
          <p:cNvSpPr/>
          <p:nvPr/>
        </p:nvSpPr>
        <p:spPr>
          <a:xfrm>
            <a:off x="1652649" y="725522"/>
            <a:ext cx="265970" cy="280407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" name="Google Shape;509;p38"/>
          <p:cNvGrpSpPr/>
          <p:nvPr/>
        </p:nvGrpSpPr>
        <p:grpSpPr>
          <a:xfrm>
            <a:off x="5085278" y="1820528"/>
            <a:ext cx="264682" cy="344995"/>
            <a:chOff x="2624850" y="4296000"/>
            <a:chExt cx="380400" cy="495825"/>
          </a:xfrm>
        </p:grpSpPr>
        <p:sp>
          <p:nvSpPr>
            <p:cNvPr id="15" name="Google Shape;510;p38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511;p38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512;p38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" name="Google Shape;513;p38"/>
          <p:cNvSpPr/>
          <p:nvPr/>
        </p:nvSpPr>
        <p:spPr>
          <a:xfrm>
            <a:off x="7386269" y="781639"/>
            <a:ext cx="282947" cy="282964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222;p29"/>
          <p:cNvSpPr txBox="1">
            <a:spLocks/>
          </p:cNvSpPr>
          <p:nvPr/>
        </p:nvSpPr>
        <p:spPr>
          <a:xfrm>
            <a:off x="5592982" y="624722"/>
            <a:ext cx="1705500" cy="18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300" b="1" dirty="0" smtClean="0">
                <a:latin typeface="Raleway"/>
                <a:ea typeface="Raleway"/>
                <a:cs typeface="Raleway"/>
                <a:sym typeface="Raleway"/>
              </a:rPr>
              <a:t>Actuación social de la empresa</a:t>
            </a:r>
            <a:endParaRPr lang="en-US" sz="1300" b="1" dirty="0"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600"/>
              </a:spcBef>
            </a:pPr>
            <a:r>
              <a:rPr lang="es-EC" sz="1100" dirty="0" smtClean="0">
                <a:latin typeface="Raleway"/>
                <a:ea typeface="Raleway"/>
                <a:cs typeface="Raleway"/>
                <a:sym typeface="Raleway"/>
              </a:rPr>
              <a:t>Legitimidad </a:t>
            </a:r>
            <a:r>
              <a:rPr lang="es-EC" sz="1100" dirty="0">
                <a:latin typeface="Raleway"/>
                <a:ea typeface="Raleway"/>
                <a:cs typeface="Raleway"/>
                <a:sym typeface="Raleway"/>
              </a:rPr>
              <a:t>social para la empresa, </a:t>
            </a:r>
            <a:r>
              <a:rPr lang="es-EC" sz="1100" dirty="0" smtClean="0">
                <a:latin typeface="Raleway"/>
                <a:ea typeface="Raleway"/>
                <a:cs typeface="Raleway"/>
                <a:sym typeface="Raleway"/>
              </a:rPr>
              <a:t>inmersa </a:t>
            </a:r>
            <a:r>
              <a:rPr lang="es-EC" sz="1100" dirty="0">
                <a:latin typeface="Raleway"/>
                <a:ea typeface="Raleway"/>
                <a:cs typeface="Raleway"/>
                <a:sym typeface="Raleway"/>
              </a:rPr>
              <a:t>en todos los niveles </a:t>
            </a:r>
            <a:r>
              <a:rPr lang="es-EC" sz="1100" dirty="0" smtClean="0">
                <a:latin typeface="Raleway"/>
                <a:ea typeface="Raleway"/>
                <a:cs typeface="Raleway"/>
                <a:sym typeface="Raleway"/>
              </a:rPr>
              <a:t>jerárquicos, principios éticos, la </a:t>
            </a:r>
            <a:r>
              <a:rPr lang="es-EC" sz="1100" dirty="0">
                <a:latin typeface="Raleway"/>
                <a:ea typeface="Raleway"/>
                <a:cs typeface="Raleway"/>
                <a:sym typeface="Raleway"/>
              </a:rPr>
              <a:t>ética </a:t>
            </a:r>
            <a:r>
              <a:rPr lang="es-EC" sz="1100" dirty="0" smtClean="0">
                <a:latin typeface="Raleway"/>
                <a:ea typeface="Raleway"/>
                <a:cs typeface="Raleway"/>
                <a:sym typeface="Raleway"/>
              </a:rPr>
              <a:t>empresarial, comportamiento </a:t>
            </a:r>
            <a:r>
              <a:rPr lang="es-EC" sz="1100" dirty="0">
                <a:latin typeface="Raleway"/>
                <a:ea typeface="Raleway"/>
                <a:cs typeface="Raleway"/>
                <a:sym typeface="Raleway"/>
              </a:rPr>
              <a:t>humano.</a:t>
            </a:r>
            <a:endParaRPr lang="en-US" sz="11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224;p29"/>
          <p:cNvSpPr txBox="1">
            <a:spLocks/>
          </p:cNvSpPr>
          <p:nvPr/>
        </p:nvSpPr>
        <p:spPr>
          <a:xfrm>
            <a:off x="3799694" y="2529722"/>
            <a:ext cx="1705500" cy="1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0CAFC"/>
              </a:buClr>
              <a:buSzPts val="1400"/>
              <a:buFont typeface="Raleway"/>
              <a:buNone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ECE5"/>
              </a:buClr>
              <a:buSzPts val="2200"/>
              <a:buFont typeface="Raleway"/>
              <a:buChar char="◦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■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●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○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■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●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○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■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l">
              <a:spcBef>
                <a:spcPts val="600"/>
              </a:spcBef>
            </a:pPr>
            <a:r>
              <a:rPr lang="en-US" sz="1300" b="1" dirty="0" smtClean="0"/>
              <a:t>Responsabilidad Pública</a:t>
            </a:r>
          </a:p>
          <a:p>
            <a:pPr marL="0" indent="0" algn="l">
              <a:spcBef>
                <a:spcPts val="600"/>
              </a:spcBef>
            </a:pPr>
            <a:r>
              <a:rPr lang="es-EC" sz="1100" dirty="0" smtClean="0"/>
              <a:t>Cumplimento </a:t>
            </a:r>
            <a:r>
              <a:rPr lang="es-EC" sz="1100" dirty="0"/>
              <a:t>de la normativa legal, las leyes, las políticas públicas a la responsabilidad </a:t>
            </a:r>
            <a:r>
              <a:rPr lang="es-EC" sz="1100" dirty="0" smtClean="0"/>
              <a:t>social </a:t>
            </a:r>
            <a:endParaRPr lang="en-US" sz="1100" dirty="0"/>
          </a:p>
        </p:txBody>
      </p:sp>
      <p:sp>
        <p:nvSpPr>
          <p:cNvPr id="21" name="Google Shape;388;p38"/>
          <p:cNvSpPr/>
          <p:nvPr/>
        </p:nvSpPr>
        <p:spPr>
          <a:xfrm>
            <a:off x="1726835" y="2841161"/>
            <a:ext cx="279572" cy="27955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3" name="Google Shape;351;p38"/>
          <p:cNvGrpSpPr/>
          <p:nvPr/>
        </p:nvGrpSpPr>
        <p:grpSpPr>
          <a:xfrm>
            <a:off x="5592981" y="3257657"/>
            <a:ext cx="305908" cy="364530"/>
            <a:chOff x="1246775" y="910975"/>
            <a:chExt cx="439650" cy="523900"/>
          </a:xfrm>
        </p:grpSpPr>
        <p:sp>
          <p:nvSpPr>
            <p:cNvPr id="24" name="Google Shape;352;p38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353;p38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354;p38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725827358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965200" y="853649"/>
            <a:ext cx="2104571" cy="21508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1200" b="1" dirty="0" smtClean="0">
                <a:latin typeface="Raleway" panose="020B0604020202020204" charset="0"/>
              </a:rPr>
              <a:t>Responsabilidad Social</a:t>
            </a:r>
            <a:r>
              <a:rPr lang="en" sz="1200" dirty="0" smtClean="0">
                <a:latin typeface="Raleway" panose="020B0604020202020204" charset="0"/>
              </a:rPr>
              <a:t/>
            </a:r>
            <a:br>
              <a:rPr lang="en" sz="1200" dirty="0" smtClean="0">
                <a:latin typeface="Raleway" panose="020B0604020202020204" charset="0"/>
              </a:rPr>
            </a:br>
            <a:r>
              <a:rPr lang="es-EC" sz="1200" dirty="0">
                <a:latin typeface="Raleway" panose="020B0604020202020204" charset="0"/>
              </a:rPr>
              <a:t>Es una forma de hacer </a:t>
            </a:r>
            <a:r>
              <a:rPr lang="es-EC" sz="1200" dirty="0" smtClean="0">
                <a:latin typeface="Raleway" panose="020B0604020202020204" charset="0"/>
              </a:rPr>
              <a:t>negocios, tomar </a:t>
            </a:r>
            <a:r>
              <a:rPr lang="es-EC" sz="1200" dirty="0">
                <a:latin typeface="Raleway" panose="020B0604020202020204" charset="0"/>
              </a:rPr>
              <a:t>en cuenta los efectos sociales, ambientales y económicos de la acción empresarial integrando en ella el respeto por los valores éticos, las personas, las comunidades y el medio ambiente.</a:t>
            </a:r>
            <a:endParaRPr sz="1200" dirty="0">
              <a:latin typeface="Raleway" panose="020B0604020202020204" charset="0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5112675" y="2365698"/>
            <a:ext cx="2133000" cy="2133000"/>
          </a:xfrm>
          <a:prstGeom prst="ellipse">
            <a:avLst/>
          </a:prstGeom>
          <a:noFill/>
          <a:ln w="76200" cap="flat" cmpd="sng">
            <a:solidFill>
              <a:srgbClr val="AFCF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lang="es-EC" sz="950" b="1" dirty="0" smtClean="0">
              <a:latin typeface="Raleway"/>
              <a:ea typeface="Raleway"/>
              <a:cs typeface="Raleway"/>
              <a:sym typeface="Raleway"/>
            </a:endParaRPr>
          </a:p>
          <a:p>
            <a:pPr lvl="0" algn="ctr"/>
            <a:endParaRPr lang="es-EC" sz="950" b="1" dirty="0">
              <a:latin typeface="Raleway"/>
              <a:ea typeface="Raleway"/>
              <a:cs typeface="Raleway"/>
              <a:sym typeface="Raleway"/>
            </a:endParaRPr>
          </a:p>
          <a:p>
            <a:pPr lvl="0" algn="ctr"/>
            <a:r>
              <a:rPr lang="es-EC" sz="950" b="1" dirty="0" smtClean="0">
                <a:latin typeface="Raleway"/>
                <a:ea typeface="Raleway"/>
                <a:cs typeface="Raleway"/>
                <a:sym typeface="Raleway"/>
              </a:rPr>
              <a:t>Calidad </a:t>
            </a:r>
            <a:r>
              <a:rPr lang="es-EC" sz="950" b="1" dirty="0">
                <a:latin typeface="Raleway"/>
                <a:ea typeface="Raleway"/>
                <a:cs typeface="Raleway"/>
                <a:sym typeface="Raleway"/>
              </a:rPr>
              <a:t>en la gestión pública </a:t>
            </a:r>
            <a:endParaRPr lang="es-EC" sz="950" b="1" dirty="0" smtClean="0">
              <a:latin typeface="Raleway"/>
              <a:ea typeface="Raleway"/>
              <a:cs typeface="Raleway"/>
              <a:sym typeface="Raleway"/>
            </a:endParaRPr>
          </a:p>
          <a:p>
            <a:pPr lvl="0" algn="ctr"/>
            <a:r>
              <a:rPr lang="es-EC" sz="950" dirty="0" smtClean="0">
                <a:latin typeface="Raleway"/>
                <a:ea typeface="Raleway"/>
                <a:cs typeface="Raleway"/>
                <a:sym typeface="Raleway"/>
              </a:rPr>
              <a:t>Cultura </a:t>
            </a:r>
            <a:r>
              <a:rPr lang="es-EC" sz="950" dirty="0">
                <a:latin typeface="Raleway"/>
                <a:ea typeface="Raleway"/>
                <a:cs typeface="Raleway"/>
                <a:sym typeface="Raleway"/>
              </a:rPr>
              <a:t>transformadora que impulsa a la Administración Pública a su mejora </a:t>
            </a:r>
            <a:r>
              <a:rPr lang="es-EC" sz="950" dirty="0" smtClean="0">
                <a:latin typeface="Raleway"/>
                <a:ea typeface="Raleway"/>
                <a:cs typeface="Raleway"/>
                <a:sym typeface="Raleway"/>
              </a:rPr>
              <a:t>para </a:t>
            </a:r>
            <a:r>
              <a:rPr lang="es-EC" sz="950" dirty="0">
                <a:latin typeface="Raleway"/>
                <a:ea typeface="Raleway"/>
                <a:cs typeface="Raleway"/>
                <a:sym typeface="Raleway"/>
              </a:rPr>
              <a:t>satisfacer cabalmente las necesidades y expectativas de la </a:t>
            </a:r>
            <a:r>
              <a:rPr lang="es-EC" sz="950" dirty="0" smtClean="0">
                <a:latin typeface="Raleway"/>
                <a:ea typeface="Raleway"/>
                <a:cs typeface="Raleway"/>
                <a:sym typeface="Raleway"/>
              </a:rPr>
              <a:t>ciudadanía.</a:t>
            </a:r>
            <a:endParaRPr sz="95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p23"/>
          <p:cNvSpPr/>
          <p:nvPr/>
        </p:nvSpPr>
        <p:spPr>
          <a:xfrm>
            <a:off x="4085704" y="740700"/>
            <a:ext cx="2133000" cy="2133000"/>
          </a:xfrm>
          <a:prstGeom prst="ellipse">
            <a:avLst/>
          </a:prstGeom>
          <a:noFill/>
          <a:ln w="76200" cap="flat" cmpd="sng">
            <a:solidFill>
              <a:srgbClr val="BDEC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EC" sz="1100" b="1" dirty="0" smtClean="0">
                <a:latin typeface="Raleway"/>
                <a:ea typeface="Raleway"/>
                <a:cs typeface="Raleway"/>
                <a:sym typeface="Raleway"/>
              </a:rPr>
              <a:t>Stakeholder</a:t>
            </a:r>
          </a:p>
          <a:p>
            <a:pPr lvl="0" algn="ctr"/>
            <a:r>
              <a:rPr lang="es-EC" sz="1100" dirty="0">
                <a:latin typeface="Raleway"/>
                <a:ea typeface="Raleway"/>
                <a:cs typeface="Raleway"/>
                <a:sym typeface="Raleway"/>
              </a:rPr>
              <a:t>O</a:t>
            </a:r>
            <a:r>
              <a:rPr lang="es-EC" sz="1100" dirty="0" smtClean="0">
                <a:latin typeface="Raleway"/>
                <a:ea typeface="Raleway"/>
                <a:cs typeface="Raleway"/>
                <a:sym typeface="Raleway"/>
              </a:rPr>
              <a:t>rganización </a:t>
            </a:r>
            <a:r>
              <a:rPr lang="es-EC" sz="1100" dirty="0">
                <a:latin typeface="Raleway"/>
                <a:ea typeface="Raleway"/>
                <a:cs typeface="Raleway"/>
                <a:sym typeface="Raleway"/>
              </a:rPr>
              <a:t>es cualquier grupo o individuo que pueda afectar o que es afectado por el logro de los objetivos de la organización</a:t>
            </a:r>
            <a:endParaRPr sz="11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6023534" y="740700"/>
            <a:ext cx="2133000" cy="2133000"/>
          </a:xfrm>
          <a:prstGeom prst="ellipse">
            <a:avLst/>
          </a:prstGeom>
          <a:noFill/>
          <a:ln w="76200" cap="flat" cmpd="sng">
            <a:solidFill>
              <a:srgbClr val="C0CA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EC" sz="1300" b="1" dirty="0" smtClean="0">
                <a:latin typeface="Raleway"/>
                <a:ea typeface="Raleway"/>
                <a:cs typeface="Raleway"/>
                <a:sym typeface="Raleway"/>
              </a:rPr>
              <a:t>Estrategia</a:t>
            </a:r>
          </a:p>
          <a:p>
            <a:pPr lvl="0" algn="ctr"/>
            <a:r>
              <a:rPr lang="es-EC" sz="1300" dirty="0" smtClean="0">
                <a:latin typeface="Raleway"/>
                <a:ea typeface="Raleway"/>
                <a:cs typeface="Raleway"/>
                <a:sym typeface="Raleway"/>
              </a:rPr>
              <a:t>Conjunto </a:t>
            </a:r>
            <a:r>
              <a:rPr lang="es-EC" sz="1300" dirty="0">
                <a:latin typeface="Raleway"/>
                <a:ea typeface="Raleway"/>
                <a:cs typeface="Raleway"/>
                <a:sym typeface="Raleway"/>
              </a:rPr>
              <a:t>de acciones que se llevan a cabo para lograr un </a:t>
            </a:r>
            <a:r>
              <a:rPr lang="es-EC" sz="1300" dirty="0" smtClean="0">
                <a:latin typeface="Raleway"/>
                <a:ea typeface="Raleway"/>
                <a:cs typeface="Raleway"/>
                <a:sym typeface="Raleway"/>
              </a:rPr>
              <a:t>determinado objetivo </a:t>
            </a:r>
            <a:endParaRPr sz="13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grpSp>
        <p:nvGrpSpPr>
          <p:cNvPr id="7" name="Google Shape;734;p41"/>
          <p:cNvGrpSpPr/>
          <p:nvPr/>
        </p:nvGrpSpPr>
        <p:grpSpPr>
          <a:xfrm>
            <a:off x="908266" y="3316877"/>
            <a:ext cx="266441" cy="266441"/>
            <a:chOff x="1278900" y="2333250"/>
            <a:chExt cx="381175" cy="381175"/>
          </a:xfrm>
        </p:grpSpPr>
        <p:sp>
          <p:nvSpPr>
            <p:cNvPr id="8" name="Google Shape;735;p41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736;p41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737;p41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738;p41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" name="Google Shape;832;p41"/>
          <p:cNvGrpSpPr/>
          <p:nvPr/>
        </p:nvGrpSpPr>
        <p:grpSpPr>
          <a:xfrm>
            <a:off x="2256410" y="3291062"/>
            <a:ext cx="326887" cy="326887"/>
            <a:chOff x="5941025" y="3634400"/>
            <a:chExt cx="467650" cy="467650"/>
          </a:xfrm>
        </p:grpSpPr>
        <p:sp>
          <p:nvSpPr>
            <p:cNvPr id="16" name="Google Shape;833;p41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834;p41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835;p41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836;p41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837;p41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838;p41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" name="Google Shape;848;p41"/>
          <p:cNvSpPr/>
          <p:nvPr/>
        </p:nvSpPr>
        <p:spPr>
          <a:xfrm>
            <a:off x="1771041" y="3314311"/>
            <a:ext cx="283462" cy="283479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4A5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3" name="Google Shape;1008;p41"/>
          <p:cNvGrpSpPr/>
          <p:nvPr/>
        </p:nvGrpSpPr>
        <p:grpSpPr>
          <a:xfrm>
            <a:off x="1341562" y="3269359"/>
            <a:ext cx="257512" cy="326031"/>
            <a:chOff x="2635450" y="4321225"/>
            <a:chExt cx="368400" cy="466425"/>
          </a:xfrm>
        </p:grpSpPr>
        <p:sp>
          <p:nvSpPr>
            <p:cNvPr id="24" name="Google Shape;1009;p41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l" t="t" r="r" b="b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1010;p41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l" t="t" r="r" b="b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1011;p41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l" t="t" r="r" b="b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1012;p41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1013;p41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1014;p41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25;p41"/>
          <p:cNvGrpSpPr/>
          <p:nvPr/>
        </p:nvGrpSpPr>
        <p:grpSpPr>
          <a:xfrm>
            <a:off x="2772550" y="3251733"/>
            <a:ext cx="376254" cy="360929"/>
            <a:chOff x="5233525" y="4954450"/>
            <a:chExt cx="538275" cy="516350"/>
          </a:xfrm>
        </p:grpSpPr>
        <p:sp>
          <p:nvSpPr>
            <p:cNvPr id="31" name="Google Shape;1026;p41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27;p41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1028;p41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1029;p41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30;p41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31;p41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32;p41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33;p41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34;p41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35;p41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36;p41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646156247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NORMA ISO 26000</a:t>
            </a:r>
            <a:endParaRPr dirty="0"/>
          </a:p>
        </p:txBody>
      </p:sp>
      <p:cxnSp>
        <p:nvCxnSpPr>
          <p:cNvPr id="208" name="Google Shape;208;p28"/>
          <p:cNvCxnSpPr>
            <a:endCxn id="209" idx="0"/>
          </p:cNvCxnSpPr>
          <p:nvPr/>
        </p:nvCxnSpPr>
        <p:spPr>
          <a:xfrm flipH="1">
            <a:off x="5780775" y="12000"/>
            <a:ext cx="7200" cy="1054800"/>
          </a:xfrm>
          <a:prstGeom prst="straightConnector1">
            <a:avLst/>
          </a:prstGeom>
          <a:noFill/>
          <a:ln w="38100" cap="flat" cmpd="sng">
            <a:solidFill>
              <a:srgbClr val="BDECE5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210" name="Google Shape;210;p28"/>
          <p:cNvCxnSpPr>
            <a:stCxn id="209" idx="2"/>
            <a:endCxn id="211" idx="0"/>
          </p:cNvCxnSpPr>
          <p:nvPr/>
        </p:nvCxnSpPr>
        <p:spPr>
          <a:xfrm>
            <a:off x="5780775" y="1545300"/>
            <a:ext cx="7200" cy="787200"/>
          </a:xfrm>
          <a:prstGeom prst="straightConnector1">
            <a:avLst/>
          </a:prstGeom>
          <a:noFill/>
          <a:ln w="38100" cap="flat" cmpd="sng">
            <a:solidFill>
              <a:srgbClr val="BDECE5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12" name="Google Shape;212;p28"/>
          <p:cNvCxnSpPr>
            <a:stCxn id="213" idx="2"/>
          </p:cNvCxnSpPr>
          <p:nvPr/>
        </p:nvCxnSpPr>
        <p:spPr>
          <a:xfrm>
            <a:off x="5787925" y="4078213"/>
            <a:ext cx="0" cy="1065300"/>
          </a:xfrm>
          <a:prstGeom prst="straightConnector1">
            <a:avLst/>
          </a:prstGeom>
          <a:noFill/>
          <a:ln w="38100" cap="flat" cmpd="sng">
            <a:solidFill>
              <a:srgbClr val="BDECE5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214" name="Google Shape;214;p28"/>
          <p:cNvCxnSpPr>
            <a:stCxn id="211" idx="2"/>
            <a:endCxn id="213" idx="0"/>
          </p:cNvCxnSpPr>
          <p:nvPr/>
        </p:nvCxnSpPr>
        <p:spPr>
          <a:xfrm>
            <a:off x="5787925" y="2811000"/>
            <a:ext cx="0" cy="788700"/>
          </a:xfrm>
          <a:prstGeom prst="straightConnector1">
            <a:avLst/>
          </a:prstGeom>
          <a:noFill/>
          <a:ln w="38100" cap="flat" cmpd="sng">
            <a:solidFill>
              <a:srgbClr val="BDECE5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209" name="Google Shape;209;p28"/>
          <p:cNvSpPr txBox="1"/>
          <p:nvPr/>
        </p:nvSpPr>
        <p:spPr>
          <a:xfrm>
            <a:off x="4644825" y="1066800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Raleway"/>
                <a:ea typeface="Raleway"/>
                <a:cs typeface="Raleway"/>
                <a:sym typeface="Raleway"/>
              </a:rPr>
              <a:t>Qué es?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3" name="Google Shape;213;p28"/>
          <p:cNvSpPr txBox="1"/>
          <p:nvPr/>
        </p:nvSpPr>
        <p:spPr>
          <a:xfrm>
            <a:off x="4651975" y="2315174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latin typeface="Raleway"/>
                <a:ea typeface="Raleway"/>
                <a:cs typeface="Raleway"/>
                <a:sym typeface="Raleway"/>
              </a:rPr>
              <a:t>Ventaja</a:t>
            </a:r>
            <a:endParaRPr sz="16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1" name="Google Shape;211;p28"/>
          <p:cNvSpPr txBox="1"/>
          <p:nvPr/>
        </p:nvSpPr>
        <p:spPr>
          <a:xfrm>
            <a:off x="5316138" y="3599713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Raleway"/>
                <a:ea typeface="Raleway"/>
                <a:cs typeface="Raleway"/>
                <a:sym typeface="Raleway"/>
              </a:rPr>
              <a:t>Materias fundamentales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sp>
        <p:nvSpPr>
          <p:cNvPr id="11" name="Google Shape;138;p20"/>
          <p:cNvSpPr txBox="1">
            <a:spLocks/>
          </p:cNvSpPr>
          <p:nvPr/>
        </p:nvSpPr>
        <p:spPr>
          <a:xfrm>
            <a:off x="3251200" y="684459"/>
            <a:ext cx="2104572" cy="12754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s-EC" sz="1100" dirty="0" smtClean="0">
                <a:latin typeface="Raleway" panose="020B0604020202020204" charset="0"/>
              </a:rPr>
              <a:t>Herramienta </a:t>
            </a:r>
            <a:r>
              <a:rPr lang="es-EC" sz="1100" dirty="0">
                <a:latin typeface="Raleway" panose="020B0604020202020204" charset="0"/>
              </a:rPr>
              <a:t>y </a:t>
            </a:r>
            <a:r>
              <a:rPr lang="es-EC" sz="1100" dirty="0" smtClean="0">
                <a:latin typeface="Raleway" panose="020B0604020202020204" charset="0"/>
              </a:rPr>
              <a:t>guía empleada </a:t>
            </a:r>
            <a:r>
              <a:rPr lang="es-EC" sz="1100" dirty="0">
                <a:latin typeface="Raleway" panose="020B0604020202020204" charset="0"/>
              </a:rPr>
              <a:t>dentro del mundo de la responsabilidad social, </a:t>
            </a:r>
            <a:r>
              <a:rPr lang="es-EC" sz="1100" dirty="0" smtClean="0">
                <a:latin typeface="Raleway" panose="020B0604020202020204" charset="0"/>
              </a:rPr>
              <a:t>norma NO certificable </a:t>
            </a:r>
            <a:r>
              <a:rPr lang="es-EC" sz="1100" dirty="0">
                <a:latin typeface="Raleway" panose="020B0604020202020204" charset="0"/>
              </a:rPr>
              <a:t>invita al cumplimiento de la </a:t>
            </a:r>
            <a:r>
              <a:rPr lang="es-EC" sz="1100" dirty="0" smtClean="0">
                <a:latin typeface="Raleway" panose="020B0604020202020204" charset="0"/>
              </a:rPr>
              <a:t>ley.</a:t>
            </a:r>
          </a:p>
        </p:txBody>
      </p:sp>
      <p:pic>
        <p:nvPicPr>
          <p:cNvPr id="12" name="Imagen 11" descr="Imagen relacionad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11738" r="18600" b="992"/>
          <a:stretch/>
        </p:blipFill>
        <p:spPr bwMode="auto">
          <a:xfrm>
            <a:off x="2561771" y="2525486"/>
            <a:ext cx="2754367" cy="26252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Google Shape;138;p20"/>
          <p:cNvSpPr txBox="1">
            <a:spLocks/>
          </p:cNvSpPr>
          <p:nvPr/>
        </p:nvSpPr>
        <p:spPr>
          <a:xfrm>
            <a:off x="6415173" y="1538188"/>
            <a:ext cx="2184955" cy="1852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s-EC" sz="1100" dirty="0">
                <a:latin typeface="Raleway" panose="020B0604020202020204" charset="0"/>
              </a:rPr>
              <a:t>Guía con recomendaciones y orientación en torno a la responsabilidad social </a:t>
            </a:r>
            <a:r>
              <a:rPr lang="es-EC" sz="1100" dirty="0" smtClean="0">
                <a:latin typeface="Raleway" panose="020B0604020202020204" charset="0"/>
              </a:rPr>
              <a:t>aplicada </a:t>
            </a:r>
            <a:r>
              <a:rPr lang="es-EC" sz="1100" dirty="0">
                <a:latin typeface="Raleway" panose="020B0604020202020204" charset="0"/>
              </a:rPr>
              <a:t>por todo tipo de </a:t>
            </a:r>
            <a:r>
              <a:rPr lang="es-EC" sz="1100" dirty="0" smtClean="0">
                <a:latin typeface="Raleway" panose="020B0604020202020204" charset="0"/>
              </a:rPr>
              <a:t>organización, contribuye al </a:t>
            </a:r>
            <a:r>
              <a:rPr lang="es-EC" sz="1100" dirty="0">
                <a:latin typeface="Raleway" panose="020B0604020202020204" charset="0"/>
              </a:rPr>
              <a:t>desarrollo de relaciones más sólidas y de confianza mutua </a:t>
            </a:r>
            <a:r>
              <a:rPr lang="es-EC" sz="1100" dirty="0" smtClean="0">
                <a:latin typeface="Raleway" panose="020B0604020202020204" charset="0"/>
              </a:rPr>
              <a:t>entre organizaciones </a:t>
            </a:r>
            <a:r>
              <a:rPr lang="es-EC" sz="1100" dirty="0">
                <a:latin typeface="Raleway" panose="020B0604020202020204" charset="0"/>
              </a:rPr>
              <a:t>y </a:t>
            </a:r>
            <a:r>
              <a:rPr lang="es-EC" sz="1100" dirty="0" smtClean="0">
                <a:latin typeface="Raleway" panose="020B0604020202020204" charset="0"/>
              </a:rPr>
              <a:t>grupos </a:t>
            </a:r>
            <a:r>
              <a:rPr lang="es-EC" sz="1100" dirty="0">
                <a:latin typeface="Raleway" panose="020B0604020202020204" charset="0"/>
              </a:rPr>
              <a:t>de interés.</a:t>
            </a:r>
            <a:endParaRPr lang="en-US" sz="1100" dirty="0"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62285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4405086" y="1520566"/>
            <a:ext cx="3619902" cy="1563851"/>
          </a:xfrm>
        </p:spPr>
        <p:txBody>
          <a:bodyPr/>
          <a:lstStyle/>
          <a:p>
            <a:pPr marL="139700" indent="0">
              <a:buNone/>
            </a:pPr>
            <a:r>
              <a:rPr lang="es-EC" b="1" dirty="0"/>
              <a:t>Instrumento </a:t>
            </a:r>
            <a:r>
              <a:rPr lang="es-EC" dirty="0"/>
              <a:t>de recolección de la información: El cuestionario</a:t>
            </a:r>
          </a:p>
          <a:p>
            <a:pPr marL="311150" indent="-171450">
              <a:buFontTx/>
              <a:buChar char="-"/>
            </a:pPr>
            <a:r>
              <a:rPr lang="es-EC" dirty="0" smtClean="0"/>
              <a:t>Metodología </a:t>
            </a:r>
            <a:r>
              <a:rPr lang="es-EC" dirty="0"/>
              <a:t>para la implementación de acciones de RSE en empresas del sector energético con equidad de </a:t>
            </a:r>
            <a:r>
              <a:rPr lang="es-EC" dirty="0" smtClean="0"/>
              <a:t>género.</a:t>
            </a:r>
          </a:p>
          <a:p>
            <a:pPr marL="311150" indent="-171450">
              <a:buFontTx/>
              <a:buChar char="-"/>
            </a:pPr>
            <a:r>
              <a:rPr lang="es-EC" dirty="0" smtClean="0"/>
              <a:t>Indicadores </a:t>
            </a:r>
            <a:r>
              <a:rPr lang="es-EC" dirty="0" err="1"/>
              <a:t>Ethos</a:t>
            </a:r>
            <a:r>
              <a:rPr lang="es-EC" dirty="0"/>
              <a:t> – IARSE para Negocios Sustentables y Responsables.</a:t>
            </a:r>
          </a:p>
          <a:p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7</a:t>
            </a:fld>
            <a:endParaRPr lang="es-EC" dirty="0"/>
          </a:p>
        </p:txBody>
      </p:sp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2685143" y="4059010"/>
            <a:ext cx="5832475" cy="454933"/>
          </a:xfrm>
        </p:spPr>
        <p:txBody>
          <a:bodyPr/>
          <a:lstStyle/>
          <a:p>
            <a:r>
              <a:rPr lang="es-EC" sz="2000" dirty="0" smtClean="0"/>
              <a:t>Metodología de la investigación</a:t>
            </a:r>
            <a:endParaRPr lang="es-EC" sz="2000" dirty="0"/>
          </a:p>
        </p:txBody>
      </p:sp>
      <p:sp>
        <p:nvSpPr>
          <p:cNvPr id="8" name="Marcador de texto 5"/>
          <p:cNvSpPr txBox="1">
            <a:spLocks/>
          </p:cNvSpPr>
          <p:nvPr/>
        </p:nvSpPr>
        <p:spPr>
          <a:xfrm>
            <a:off x="1766293" y="798260"/>
            <a:ext cx="1704975" cy="228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CAFC"/>
              </a:buClr>
              <a:buSzPts val="2200"/>
              <a:buFont typeface="Raleway"/>
              <a:buChar char="▫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ECE5"/>
              </a:buClr>
              <a:buSzPts val="2200"/>
              <a:buFont typeface="Raleway"/>
              <a:buChar char="◦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■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●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○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■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●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○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■"/>
              <a:defRPr sz="2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39700" indent="0">
              <a:buNone/>
            </a:pPr>
            <a:r>
              <a:rPr lang="es-EC" sz="1400" dirty="0"/>
              <a:t>El trabajo de investigación es de </a:t>
            </a:r>
            <a:r>
              <a:rPr lang="es-EC" sz="1400" b="1" dirty="0"/>
              <a:t>tipo </a:t>
            </a:r>
            <a:r>
              <a:rPr lang="es-EC" sz="1400" dirty="0"/>
              <a:t>descriptivo.</a:t>
            </a:r>
          </a:p>
          <a:p>
            <a:pPr marL="139700" indent="0">
              <a:buNone/>
            </a:pPr>
            <a:r>
              <a:rPr lang="es-EC" sz="1400" dirty="0"/>
              <a:t>Permite la descripción, registro, análisis e interpretación de la naturaleza actual o proceso de los fenómenos.</a:t>
            </a:r>
          </a:p>
          <a:p>
            <a:endParaRPr lang="es-EC" sz="1400" dirty="0"/>
          </a:p>
        </p:txBody>
      </p:sp>
      <p:sp>
        <p:nvSpPr>
          <p:cNvPr id="9" name="Freeform 19"/>
          <p:cNvSpPr>
            <a:spLocks noChangeAspect="1" noEditPoints="1"/>
          </p:cNvSpPr>
          <p:nvPr/>
        </p:nvSpPr>
        <p:spPr bwMode="auto">
          <a:xfrm rot="19729440">
            <a:off x="3097109" y="848433"/>
            <a:ext cx="1841795" cy="741792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296" tIns="45648" rIns="91296" bIns="45648" numCol="1" anchor="t" anchorCtr="0" compatLnSpc="1">
            <a:prstTxWarp prst="textNoShape">
              <a:avLst/>
            </a:prstTxWarp>
          </a:bodyPr>
          <a:lstStyle/>
          <a:p>
            <a:pPr defTabSz="913304">
              <a:defRPr/>
            </a:pPr>
            <a:endParaRPr lang="en-US" sz="2394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811E99C0-B7E8-402B-85F4-F9B5D51D68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57961" y="3442619"/>
            <a:ext cx="758726" cy="1030048"/>
            <a:chOff x="1828" y="2103"/>
            <a:chExt cx="2033" cy="2760"/>
          </a:xfr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D5AEF225-2390-45A7-8CDB-CAE92251A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" y="4434"/>
              <a:ext cx="575" cy="86"/>
            </a:xfrm>
            <a:custGeom>
              <a:avLst/>
              <a:gdLst>
                <a:gd name="T0" fmla="*/ 85 w 1149"/>
                <a:gd name="T1" fmla="*/ 0 h 171"/>
                <a:gd name="T2" fmla="*/ 1064 w 1149"/>
                <a:gd name="T3" fmla="*/ 0 h 171"/>
                <a:gd name="T4" fmla="*/ 1092 w 1149"/>
                <a:gd name="T5" fmla="*/ 3 h 171"/>
                <a:gd name="T6" fmla="*/ 1114 w 1149"/>
                <a:gd name="T7" fmla="*/ 16 h 171"/>
                <a:gd name="T8" fmla="*/ 1133 w 1149"/>
                <a:gd name="T9" fmla="*/ 35 h 171"/>
                <a:gd name="T10" fmla="*/ 1144 w 1149"/>
                <a:gd name="T11" fmla="*/ 58 h 171"/>
                <a:gd name="T12" fmla="*/ 1149 w 1149"/>
                <a:gd name="T13" fmla="*/ 86 h 171"/>
                <a:gd name="T14" fmla="*/ 1144 w 1149"/>
                <a:gd name="T15" fmla="*/ 113 h 171"/>
                <a:gd name="T16" fmla="*/ 1133 w 1149"/>
                <a:gd name="T17" fmla="*/ 136 h 171"/>
                <a:gd name="T18" fmla="*/ 1114 w 1149"/>
                <a:gd name="T19" fmla="*/ 155 h 171"/>
                <a:gd name="T20" fmla="*/ 1092 w 1149"/>
                <a:gd name="T21" fmla="*/ 168 h 171"/>
                <a:gd name="T22" fmla="*/ 1064 w 1149"/>
                <a:gd name="T23" fmla="*/ 171 h 171"/>
                <a:gd name="T24" fmla="*/ 85 w 1149"/>
                <a:gd name="T25" fmla="*/ 171 h 171"/>
                <a:gd name="T26" fmla="*/ 57 w 1149"/>
                <a:gd name="T27" fmla="*/ 168 h 171"/>
                <a:gd name="T28" fmla="*/ 35 w 1149"/>
                <a:gd name="T29" fmla="*/ 155 h 171"/>
                <a:gd name="T30" fmla="*/ 16 w 1149"/>
                <a:gd name="T31" fmla="*/ 136 h 171"/>
                <a:gd name="T32" fmla="*/ 5 w 1149"/>
                <a:gd name="T33" fmla="*/ 113 h 171"/>
                <a:gd name="T34" fmla="*/ 0 w 1149"/>
                <a:gd name="T35" fmla="*/ 86 h 171"/>
                <a:gd name="T36" fmla="*/ 5 w 1149"/>
                <a:gd name="T37" fmla="*/ 58 h 171"/>
                <a:gd name="T38" fmla="*/ 16 w 1149"/>
                <a:gd name="T39" fmla="*/ 35 h 171"/>
                <a:gd name="T40" fmla="*/ 35 w 1149"/>
                <a:gd name="T41" fmla="*/ 16 h 171"/>
                <a:gd name="T42" fmla="*/ 57 w 1149"/>
                <a:gd name="T43" fmla="*/ 3 h 171"/>
                <a:gd name="T44" fmla="*/ 85 w 1149"/>
                <a:gd name="T4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49" h="171">
                  <a:moveTo>
                    <a:pt x="85" y="0"/>
                  </a:moveTo>
                  <a:lnTo>
                    <a:pt x="1064" y="0"/>
                  </a:lnTo>
                  <a:lnTo>
                    <a:pt x="1092" y="3"/>
                  </a:lnTo>
                  <a:lnTo>
                    <a:pt x="1114" y="16"/>
                  </a:lnTo>
                  <a:lnTo>
                    <a:pt x="1133" y="35"/>
                  </a:lnTo>
                  <a:lnTo>
                    <a:pt x="1144" y="58"/>
                  </a:lnTo>
                  <a:lnTo>
                    <a:pt x="1149" y="86"/>
                  </a:lnTo>
                  <a:lnTo>
                    <a:pt x="1144" y="113"/>
                  </a:lnTo>
                  <a:lnTo>
                    <a:pt x="1133" y="136"/>
                  </a:lnTo>
                  <a:lnTo>
                    <a:pt x="1114" y="155"/>
                  </a:lnTo>
                  <a:lnTo>
                    <a:pt x="1092" y="168"/>
                  </a:lnTo>
                  <a:lnTo>
                    <a:pt x="1064" y="171"/>
                  </a:lnTo>
                  <a:lnTo>
                    <a:pt x="85" y="171"/>
                  </a:lnTo>
                  <a:lnTo>
                    <a:pt x="57" y="168"/>
                  </a:lnTo>
                  <a:lnTo>
                    <a:pt x="35" y="155"/>
                  </a:lnTo>
                  <a:lnTo>
                    <a:pt x="16" y="136"/>
                  </a:lnTo>
                  <a:lnTo>
                    <a:pt x="5" y="113"/>
                  </a:lnTo>
                  <a:lnTo>
                    <a:pt x="0" y="86"/>
                  </a:lnTo>
                  <a:lnTo>
                    <a:pt x="5" y="58"/>
                  </a:lnTo>
                  <a:lnTo>
                    <a:pt x="16" y="35"/>
                  </a:lnTo>
                  <a:lnTo>
                    <a:pt x="35" y="16"/>
                  </a:lnTo>
                  <a:lnTo>
                    <a:pt x="57" y="3"/>
                  </a:lnTo>
                  <a:lnTo>
                    <a:pt x="8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2215BA79-BE19-4790-A9F9-EB2B444F5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4605"/>
              <a:ext cx="465" cy="87"/>
            </a:xfrm>
            <a:custGeom>
              <a:avLst/>
              <a:gdLst>
                <a:gd name="T0" fmla="*/ 85 w 931"/>
                <a:gd name="T1" fmla="*/ 0 h 174"/>
                <a:gd name="T2" fmla="*/ 846 w 931"/>
                <a:gd name="T3" fmla="*/ 0 h 174"/>
                <a:gd name="T4" fmla="*/ 874 w 931"/>
                <a:gd name="T5" fmla="*/ 6 h 174"/>
                <a:gd name="T6" fmla="*/ 896 w 931"/>
                <a:gd name="T7" fmla="*/ 18 h 174"/>
                <a:gd name="T8" fmla="*/ 915 w 931"/>
                <a:gd name="T9" fmla="*/ 36 h 174"/>
                <a:gd name="T10" fmla="*/ 928 w 931"/>
                <a:gd name="T11" fmla="*/ 60 h 174"/>
                <a:gd name="T12" fmla="*/ 931 w 931"/>
                <a:gd name="T13" fmla="*/ 87 h 174"/>
                <a:gd name="T14" fmla="*/ 928 w 931"/>
                <a:gd name="T15" fmla="*/ 114 h 174"/>
                <a:gd name="T16" fmla="*/ 915 w 931"/>
                <a:gd name="T17" fmla="*/ 138 h 174"/>
                <a:gd name="T18" fmla="*/ 896 w 931"/>
                <a:gd name="T19" fmla="*/ 156 h 174"/>
                <a:gd name="T20" fmla="*/ 874 w 931"/>
                <a:gd name="T21" fmla="*/ 168 h 174"/>
                <a:gd name="T22" fmla="*/ 846 w 931"/>
                <a:gd name="T23" fmla="*/ 174 h 174"/>
                <a:gd name="T24" fmla="*/ 85 w 931"/>
                <a:gd name="T25" fmla="*/ 174 h 174"/>
                <a:gd name="T26" fmla="*/ 57 w 931"/>
                <a:gd name="T27" fmla="*/ 168 h 174"/>
                <a:gd name="T28" fmla="*/ 35 w 931"/>
                <a:gd name="T29" fmla="*/ 156 h 174"/>
                <a:gd name="T30" fmla="*/ 16 w 931"/>
                <a:gd name="T31" fmla="*/ 138 h 174"/>
                <a:gd name="T32" fmla="*/ 5 w 931"/>
                <a:gd name="T33" fmla="*/ 114 h 174"/>
                <a:gd name="T34" fmla="*/ 0 w 931"/>
                <a:gd name="T35" fmla="*/ 87 h 174"/>
                <a:gd name="T36" fmla="*/ 5 w 931"/>
                <a:gd name="T37" fmla="*/ 60 h 174"/>
                <a:gd name="T38" fmla="*/ 16 w 931"/>
                <a:gd name="T39" fmla="*/ 36 h 174"/>
                <a:gd name="T40" fmla="*/ 35 w 931"/>
                <a:gd name="T41" fmla="*/ 18 h 174"/>
                <a:gd name="T42" fmla="*/ 57 w 931"/>
                <a:gd name="T43" fmla="*/ 6 h 174"/>
                <a:gd name="T44" fmla="*/ 85 w 931"/>
                <a:gd name="T4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1" h="174">
                  <a:moveTo>
                    <a:pt x="85" y="0"/>
                  </a:moveTo>
                  <a:lnTo>
                    <a:pt x="846" y="0"/>
                  </a:lnTo>
                  <a:lnTo>
                    <a:pt x="874" y="6"/>
                  </a:lnTo>
                  <a:lnTo>
                    <a:pt x="896" y="18"/>
                  </a:lnTo>
                  <a:lnTo>
                    <a:pt x="915" y="36"/>
                  </a:lnTo>
                  <a:lnTo>
                    <a:pt x="928" y="60"/>
                  </a:lnTo>
                  <a:lnTo>
                    <a:pt x="931" y="87"/>
                  </a:lnTo>
                  <a:lnTo>
                    <a:pt x="928" y="114"/>
                  </a:lnTo>
                  <a:lnTo>
                    <a:pt x="915" y="138"/>
                  </a:lnTo>
                  <a:lnTo>
                    <a:pt x="896" y="156"/>
                  </a:lnTo>
                  <a:lnTo>
                    <a:pt x="874" y="168"/>
                  </a:lnTo>
                  <a:lnTo>
                    <a:pt x="846" y="174"/>
                  </a:lnTo>
                  <a:lnTo>
                    <a:pt x="85" y="174"/>
                  </a:lnTo>
                  <a:lnTo>
                    <a:pt x="57" y="168"/>
                  </a:lnTo>
                  <a:lnTo>
                    <a:pt x="35" y="156"/>
                  </a:lnTo>
                  <a:lnTo>
                    <a:pt x="16" y="138"/>
                  </a:lnTo>
                  <a:lnTo>
                    <a:pt x="5" y="114"/>
                  </a:lnTo>
                  <a:lnTo>
                    <a:pt x="0" y="87"/>
                  </a:lnTo>
                  <a:lnTo>
                    <a:pt x="5" y="60"/>
                  </a:lnTo>
                  <a:lnTo>
                    <a:pt x="16" y="36"/>
                  </a:lnTo>
                  <a:lnTo>
                    <a:pt x="35" y="18"/>
                  </a:lnTo>
                  <a:lnTo>
                    <a:pt x="57" y="6"/>
                  </a:lnTo>
                  <a:lnTo>
                    <a:pt x="8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022F9EA7-6ADE-40FD-87D3-B5F1D247F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3208"/>
              <a:ext cx="263" cy="930"/>
            </a:xfrm>
            <a:custGeom>
              <a:avLst/>
              <a:gdLst>
                <a:gd name="T0" fmla="*/ 93 w 526"/>
                <a:gd name="T1" fmla="*/ 0 h 1860"/>
                <a:gd name="T2" fmla="*/ 118 w 526"/>
                <a:gd name="T3" fmla="*/ 7 h 1860"/>
                <a:gd name="T4" fmla="*/ 140 w 526"/>
                <a:gd name="T5" fmla="*/ 21 h 1860"/>
                <a:gd name="T6" fmla="*/ 156 w 526"/>
                <a:gd name="T7" fmla="*/ 42 h 1860"/>
                <a:gd name="T8" fmla="*/ 214 w 526"/>
                <a:gd name="T9" fmla="*/ 154 h 1860"/>
                <a:gd name="T10" fmla="*/ 266 w 526"/>
                <a:gd name="T11" fmla="*/ 260 h 1860"/>
                <a:gd name="T12" fmla="*/ 313 w 526"/>
                <a:gd name="T13" fmla="*/ 363 h 1860"/>
                <a:gd name="T14" fmla="*/ 353 w 526"/>
                <a:gd name="T15" fmla="*/ 464 h 1860"/>
                <a:gd name="T16" fmla="*/ 387 w 526"/>
                <a:gd name="T17" fmla="*/ 561 h 1860"/>
                <a:gd name="T18" fmla="*/ 417 w 526"/>
                <a:gd name="T19" fmla="*/ 658 h 1860"/>
                <a:gd name="T20" fmla="*/ 443 w 526"/>
                <a:gd name="T21" fmla="*/ 757 h 1860"/>
                <a:gd name="T22" fmla="*/ 464 w 526"/>
                <a:gd name="T23" fmla="*/ 856 h 1860"/>
                <a:gd name="T24" fmla="*/ 484 w 526"/>
                <a:gd name="T25" fmla="*/ 970 h 1860"/>
                <a:gd name="T26" fmla="*/ 498 w 526"/>
                <a:gd name="T27" fmla="*/ 1087 h 1860"/>
                <a:gd name="T28" fmla="*/ 510 w 526"/>
                <a:gd name="T29" fmla="*/ 1209 h 1860"/>
                <a:gd name="T30" fmla="*/ 517 w 526"/>
                <a:gd name="T31" fmla="*/ 1338 h 1860"/>
                <a:gd name="T32" fmla="*/ 522 w 526"/>
                <a:gd name="T33" fmla="*/ 1474 h 1860"/>
                <a:gd name="T34" fmla="*/ 526 w 526"/>
                <a:gd name="T35" fmla="*/ 1619 h 1860"/>
                <a:gd name="T36" fmla="*/ 526 w 526"/>
                <a:gd name="T37" fmla="*/ 1775 h 1860"/>
                <a:gd name="T38" fmla="*/ 522 w 526"/>
                <a:gd name="T39" fmla="*/ 1801 h 1860"/>
                <a:gd name="T40" fmla="*/ 510 w 526"/>
                <a:gd name="T41" fmla="*/ 1826 h 1860"/>
                <a:gd name="T42" fmla="*/ 491 w 526"/>
                <a:gd name="T43" fmla="*/ 1844 h 1860"/>
                <a:gd name="T44" fmla="*/ 469 w 526"/>
                <a:gd name="T45" fmla="*/ 1856 h 1860"/>
                <a:gd name="T46" fmla="*/ 443 w 526"/>
                <a:gd name="T47" fmla="*/ 1860 h 1860"/>
                <a:gd name="T48" fmla="*/ 415 w 526"/>
                <a:gd name="T49" fmla="*/ 1856 h 1860"/>
                <a:gd name="T50" fmla="*/ 393 w 526"/>
                <a:gd name="T51" fmla="*/ 1844 h 1860"/>
                <a:gd name="T52" fmla="*/ 374 w 526"/>
                <a:gd name="T53" fmla="*/ 1826 h 1860"/>
                <a:gd name="T54" fmla="*/ 362 w 526"/>
                <a:gd name="T55" fmla="*/ 1801 h 1860"/>
                <a:gd name="T56" fmla="*/ 358 w 526"/>
                <a:gd name="T57" fmla="*/ 1775 h 1860"/>
                <a:gd name="T58" fmla="*/ 358 w 526"/>
                <a:gd name="T59" fmla="*/ 1624 h 1860"/>
                <a:gd name="T60" fmla="*/ 355 w 526"/>
                <a:gd name="T61" fmla="*/ 1485 h 1860"/>
                <a:gd name="T62" fmla="*/ 349 w 526"/>
                <a:gd name="T63" fmla="*/ 1354 h 1860"/>
                <a:gd name="T64" fmla="*/ 342 w 526"/>
                <a:gd name="T65" fmla="*/ 1228 h 1860"/>
                <a:gd name="T66" fmla="*/ 332 w 526"/>
                <a:gd name="T67" fmla="*/ 1111 h 1860"/>
                <a:gd name="T68" fmla="*/ 318 w 526"/>
                <a:gd name="T69" fmla="*/ 998 h 1860"/>
                <a:gd name="T70" fmla="*/ 299 w 526"/>
                <a:gd name="T71" fmla="*/ 888 h 1860"/>
                <a:gd name="T72" fmla="*/ 278 w 526"/>
                <a:gd name="T73" fmla="*/ 796 h 1860"/>
                <a:gd name="T74" fmla="*/ 254 w 526"/>
                <a:gd name="T75" fmla="*/ 706 h 1860"/>
                <a:gd name="T76" fmla="*/ 227 w 526"/>
                <a:gd name="T77" fmla="*/ 612 h 1860"/>
                <a:gd name="T78" fmla="*/ 194 w 526"/>
                <a:gd name="T79" fmla="*/ 522 h 1860"/>
                <a:gd name="T80" fmla="*/ 156 w 526"/>
                <a:gd name="T81" fmla="*/ 428 h 1860"/>
                <a:gd name="T82" fmla="*/ 112 w 526"/>
                <a:gd name="T83" fmla="*/ 331 h 1860"/>
                <a:gd name="T84" fmla="*/ 64 w 526"/>
                <a:gd name="T85" fmla="*/ 230 h 1860"/>
                <a:gd name="T86" fmla="*/ 10 w 526"/>
                <a:gd name="T87" fmla="*/ 127 h 1860"/>
                <a:gd name="T88" fmla="*/ 0 w 526"/>
                <a:gd name="T89" fmla="*/ 101 h 1860"/>
                <a:gd name="T90" fmla="*/ 0 w 526"/>
                <a:gd name="T91" fmla="*/ 74 h 1860"/>
                <a:gd name="T92" fmla="*/ 7 w 526"/>
                <a:gd name="T93" fmla="*/ 49 h 1860"/>
                <a:gd name="T94" fmla="*/ 21 w 526"/>
                <a:gd name="T95" fmla="*/ 26 h 1860"/>
                <a:gd name="T96" fmla="*/ 41 w 526"/>
                <a:gd name="T97" fmla="*/ 11 h 1860"/>
                <a:gd name="T98" fmla="*/ 67 w 526"/>
                <a:gd name="T99" fmla="*/ 0 h 1860"/>
                <a:gd name="T100" fmla="*/ 93 w 526"/>
                <a:gd name="T101" fmla="*/ 0 h 1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6" h="1860">
                  <a:moveTo>
                    <a:pt x="93" y="0"/>
                  </a:moveTo>
                  <a:lnTo>
                    <a:pt x="118" y="7"/>
                  </a:lnTo>
                  <a:lnTo>
                    <a:pt x="140" y="21"/>
                  </a:lnTo>
                  <a:lnTo>
                    <a:pt x="156" y="42"/>
                  </a:lnTo>
                  <a:lnTo>
                    <a:pt x="214" y="154"/>
                  </a:lnTo>
                  <a:lnTo>
                    <a:pt x="266" y="260"/>
                  </a:lnTo>
                  <a:lnTo>
                    <a:pt x="313" y="363"/>
                  </a:lnTo>
                  <a:lnTo>
                    <a:pt x="353" y="464"/>
                  </a:lnTo>
                  <a:lnTo>
                    <a:pt x="387" y="561"/>
                  </a:lnTo>
                  <a:lnTo>
                    <a:pt x="417" y="658"/>
                  </a:lnTo>
                  <a:lnTo>
                    <a:pt x="443" y="757"/>
                  </a:lnTo>
                  <a:lnTo>
                    <a:pt x="464" y="856"/>
                  </a:lnTo>
                  <a:lnTo>
                    <a:pt x="484" y="970"/>
                  </a:lnTo>
                  <a:lnTo>
                    <a:pt x="498" y="1087"/>
                  </a:lnTo>
                  <a:lnTo>
                    <a:pt x="510" y="1209"/>
                  </a:lnTo>
                  <a:lnTo>
                    <a:pt x="517" y="1338"/>
                  </a:lnTo>
                  <a:lnTo>
                    <a:pt x="522" y="1474"/>
                  </a:lnTo>
                  <a:lnTo>
                    <a:pt x="526" y="1619"/>
                  </a:lnTo>
                  <a:lnTo>
                    <a:pt x="526" y="1775"/>
                  </a:lnTo>
                  <a:lnTo>
                    <a:pt x="522" y="1801"/>
                  </a:lnTo>
                  <a:lnTo>
                    <a:pt x="510" y="1826"/>
                  </a:lnTo>
                  <a:lnTo>
                    <a:pt x="491" y="1844"/>
                  </a:lnTo>
                  <a:lnTo>
                    <a:pt x="469" y="1856"/>
                  </a:lnTo>
                  <a:lnTo>
                    <a:pt x="443" y="1860"/>
                  </a:lnTo>
                  <a:lnTo>
                    <a:pt x="415" y="1856"/>
                  </a:lnTo>
                  <a:lnTo>
                    <a:pt x="393" y="1844"/>
                  </a:lnTo>
                  <a:lnTo>
                    <a:pt x="374" y="1826"/>
                  </a:lnTo>
                  <a:lnTo>
                    <a:pt x="362" y="1801"/>
                  </a:lnTo>
                  <a:lnTo>
                    <a:pt x="358" y="1775"/>
                  </a:lnTo>
                  <a:lnTo>
                    <a:pt x="358" y="1624"/>
                  </a:lnTo>
                  <a:lnTo>
                    <a:pt x="355" y="1485"/>
                  </a:lnTo>
                  <a:lnTo>
                    <a:pt x="349" y="1354"/>
                  </a:lnTo>
                  <a:lnTo>
                    <a:pt x="342" y="1228"/>
                  </a:lnTo>
                  <a:lnTo>
                    <a:pt x="332" y="1111"/>
                  </a:lnTo>
                  <a:lnTo>
                    <a:pt x="318" y="998"/>
                  </a:lnTo>
                  <a:lnTo>
                    <a:pt x="299" y="888"/>
                  </a:lnTo>
                  <a:lnTo>
                    <a:pt x="278" y="796"/>
                  </a:lnTo>
                  <a:lnTo>
                    <a:pt x="254" y="706"/>
                  </a:lnTo>
                  <a:lnTo>
                    <a:pt x="227" y="612"/>
                  </a:lnTo>
                  <a:lnTo>
                    <a:pt x="194" y="522"/>
                  </a:lnTo>
                  <a:lnTo>
                    <a:pt x="156" y="428"/>
                  </a:lnTo>
                  <a:lnTo>
                    <a:pt x="112" y="331"/>
                  </a:lnTo>
                  <a:lnTo>
                    <a:pt x="64" y="230"/>
                  </a:lnTo>
                  <a:lnTo>
                    <a:pt x="10" y="127"/>
                  </a:lnTo>
                  <a:lnTo>
                    <a:pt x="0" y="101"/>
                  </a:lnTo>
                  <a:lnTo>
                    <a:pt x="0" y="74"/>
                  </a:lnTo>
                  <a:lnTo>
                    <a:pt x="7" y="49"/>
                  </a:lnTo>
                  <a:lnTo>
                    <a:pt x="21" y="26"/>
                  </a:lnTo>
                  <a:lnTo>
                    <a:pt x="41" y="11"/>
                  </a:lnTo>
                  <a:lnTo>
                    <a:pt x="67" y="0"/>
                  </a:lnTo>
                  <a:lnTo>
                    <a:pt x="9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BE0312BE-0B25-4C20-987B-B4EAB7B96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3208"/>
              <a:ext cx="263" cy="930"/>
            </a:xfrm>
            <a:custGeom>
              <a:avLst/>
              <a:gdLst>
                <a:gd name="T0" fmla="*/ 433 w 526"/>
                <a:gd name="T1" fmla="*/ 0 h 1860"/>
                <a:gd name="T2" fmla="*/ 459 w 526"/>
                <a:gd name="T3" fmla="*/ 0 h 1860"/>
                <a:gd name="T4" fmla="*/ 485 w 526"/>
                <a:gd name="T5" fmla="*/ 11 h 1860"/>
                <a:gd name="T6" fmla="*/ 505 w 526"/>
                <a:gd name="T7" fmla="*/ 26 h 1860"/>
                <a:gd name="T8" fmla="*/ 519 w 526"/>
                <a:gd name="T9" fmla="*/ 49 h 1860"/>
                <a:gd name="T10" fmla="*/ 526 w 526"/>
                <a:gd name="T11" fmla="*/ 74 h 1860"/>
                <a:gd name="T12" fmla="*/ 526 w 526"/>
                <a:gd name="T13" fmla="*/ 101 h 1860"/>
                <a:gd name="T14" fmla="*/ 517 w 526"/>
                <a:gd name="T15" fmla="*/ 127 h 1860"/>
                <a:gd name="T16" fmla="*/ 462 w 526"/>
                <a:gd name="T17" fmla="*/ 230 h 1860"/>
                <a:gd name="T18" fmla="*/ 414 w 526"/>
                <a:gd name="T19" fmla="*/ 331 h 1860"/>
                <a:gd name="T20" fmla="*/ 370 w 526"/>
                <a:gd name="T21" fmla="*/ 428 h 1860"/>
                <a:gd name="T22" fmla="*/ 332 w 526"/>
                <a:gd name="T23" fmla="*/ 522 h 1860"/>
                <a:gd name="T24" fmla="*/ 299 w 526"/>
                <a:gd name="T25" fmla="*/ 612 h 1860"/>
                <a:gd name="T26" fmla="*/ 272 w 526"/>
                <a:gd name="T27" fmla="*/ 706 h 1860"/>
                <a:gd name="T28" fmla="*/ 248 w 526"/>
                <a:gd name="T29" fmla="*/ 796 h 1860"/>
                <a:gd name="T30" fmla="*/ 227 w 526"/>
                <a:gd name="T31" fmla="*/ 888 h 1860"/>
                <a:gd name="T32" fmla="*/ 208 w 526"/>
                <a:gd name="T33" fmla="*/ 998 h 1860"/>
                <a:gd name="T34" fmla="*/ 194 w 526"/>
                <a:gd name="T35" fmla="*/ 1111 h 1860"/>
                <a:gd name="T36" fmla="*/ 184 w 526"/>
                <a:gd name="T37" fmla="*/ 1228 h 1860"/>
                <a:gd name="T38" fmla="*/ 177 w 526"/>
                <a:gd name="T39" fmla="*/ 1354 h 1860"/>
                <a:gd name="T40" fmla="*/ 171 w 526"/>
                <a:gd name="T41" fmla="*/ 1485 h 1860"/>
                <a:gd name="T42" fmla="*/ 168 w 526"/>
                <a:gd name="T43" fmla="*/ 1624 h 1860"/>
                <a:gd name="T44" fmla="*/ 168 w 526"/>
                <a:gd name="T45" fmla="*/ 1775 h 1860"/>
                <a:gd name="T46" fmla="*/ 164 w 526"/>
                <a:gd name="T47" fmla="*/ 1801 h 1860"/>
                <a:gd name="T48" fmla="*/ 152 w 526"/>
                <a:gd name="T49" fmla="*/ 1826 h 1860"/>
                <a:gd name="T50" fmla="*/ 133 w 526"/>
                <a:gd name="T51" fmla="*/ 1844 h 1860"/>
                <a:gd name="T52" fmla="*/ 111 w 526"/>
                <a:gd name="T53" fmla="*/ 1856 h 1860"/>
                <a:gd name="T54" fmla="*/ 83 w 526"/>
                <a:gd name="T55" fmla="*/ 1860 h 1860"/>
                <a:gd name="T56" fmla="*/ 57 w 526"/>
                <a:gd name="T57" fmla="*/ 1856 h 1860"/>
                <a:gd name="T58" fmla="*/ 35 w 526"/>
                <a:gd name="T59" fmla="*/ 1844 h 1860"/>
                <a:gd name="T60" fmla="*/ 16 w 526"/>
                <a:gd name="T61" fmla="*/ 1826 h 1860"/>
                <a:gd name="T62" fmla="*/ 4 w 526"/>
                <a:gd name="T63" fmla="*/ 1801 h 1860"/>
                <a:gd name="T64" fmla="*/ 0 w 526"/>
                <a:gd name="T65" fmla="*/ 1775 h 1860"/>
                <a:gd name="T66" fmla="*/ 0 w 526"/>
                <a:gd name="T67" fmla="*/ 1619 h 1860"/>
                <a:gd name="T68" fmla="*/ 4 w 526"/>
                <a:gd name="T69" fmla="*/ 1474 h 1860"/>
                <a:gd name="T70" fmla="*/ 9 w 526"/>
                <a:gd name="T71" fmla="*/ 1338 h 1860"/>
                <a:gd name="T72" fmla="*/ 16 w 526"/>
                <a:gd name="T73" fmla="*/ 1209 h 1860"/>
                <a:gd name="T74" fmla="*/ 28 w 526"/>
                <a:gd name="T75" fmla="*/ 1087 h 1860"/>
                <a:gd name="T76" fmla="*/ 43 w 526"/>
                <a:gd name="T77" fmla="*/ 970 h 1860"/>
                <a:gd name="T78" fmla="*/ 62 w 526"/>
                <a:gd name="T79" fmla="*/ 856 h 1860"/>
                <a:gd name="T80" fmla="*/ 83 w 526"/>
                <a:gd name="T81" fmla="*/ 757 h 1860"/>
                <a:gd name="T82" fmla="*/ 109 w 526"/>
                <a:gd name="T83" fmla="*/ 658 h 1860"/>
                <a:gd name="T84" fmla="*/ 140 w 526"/>
                <a:gd name="T85" fmla="*/ 561 h 1860"/>
                <a:gd name="T86" fmla="*/ 175 w 526"/>
                <a:gd name="T87" fmla="*/ 464 h 1860"/>
                <a:gd name="T88" fmla="*/ 215 w 526"/>
                <a:gd name="T89" fmla="*/ 363 h 1860"/>
                <a:gd name="T90" fmla="*/ 261 w 526"/>
                <a:gd name="T91" fmla="*/ 260 h 1860"/>
                <a:gd name="T92" fmla="*/ 312 w 526"/>
                <a:gd name="T93" fmla="*/ 154 h 1860"/>
                <a:gd name="T94" fmla="*/ 370 w 526"/>
                <a:gd name="T95" fmla="*/ 42 h 1860"/>
                <a:gd name="T96" fmla="*/ 388 w 526"/>
                <a:gd name="T97" fmla="*/ 21 h 1860"/>
                <a:gd name="T98" fmla="*/ 408 w 526"/>
                <a:gd name="T99" fmla="*/ 7 h 1860"/>
                <a:gd name="T100" fmla="*/ 433 w 526"/>
                <a:gd name="T101" fmla="*/ 0 h 1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6" h="1860">
                  <a:moveTo>
                    <a:pt x="433" y="0"/>
                  </a:moveTo>
                  <a:lnTo>
                    <a:pt x="459" y="0"/>
                  </a:lnTo>
                  <a:lnTo>
                    <a:pt x="485" y="11"/>
                  </a:lnTo>
                  <a:lnTo>
                    <a:pt x="505" y="26"/>
                  </a:lnTo>
                  <a:lnTo>
                    <a:pt x="519" y="49"/>
                  </a:lnTo>
                  <a:lnTo>
                    <a:pt x="526" y="74"/>
                  </a:lnTo>
                  <a:lnTo>
                    <a:pt x="526" y="101"/>
                  </a:lnTo>
                  <a:lnTo>
                    <a:pt x="517" y="127"/>
                  </a:lnTo>
                  <a:lnTo>
                    <a:pt x="462" y="230"/>
                  </a:lnTo>
                  <a:lnTo>
                    <a:pt x="414" y="331"/>
                  </a:lnTo>
                  <a:lnTo>
                    <a:pt x="370" y="428"/>
                  </a:lnTo>
                  <a:lnTo>
                    <a:pt x="332" y="522"/>
                  </a:lnTo>
                  <a:lnTo>
                    <a:pt x="299" y="612"/>
                  </a:lnTo>
                  <a:lnTo>
                    <a:pt x="272" y="706"/>
                  </a:lnTo>
                  <a:lnTo>
                    <a:pt x="248" y="796"/>
                  </a:lnTo>
                  <a:lnTo>
                    <a:pt x="227" y="888"/>
                  </a:lnTo>
                  <a:lnTo>
                    <a:pt x="208" y="998"/>
                  </a:lnTo>
                  <a:lnTo>
                    <a:pt x="194" y="1111"/>
                  </a:lnTo>
                  <a:lnTo>
                    <a:pt x="184" y="1228"/>
                  </a:lnTo>
                  <a:lnTo>
                    <a:pt x="177" y="1354"/>
                  </a:lnTo>
                  <a:lnTo>
                    <a:pt x="171" y="1485"/>
                  </a:lnTo>
                  <a:lnTo>
                    <a:pt x="168" y="1624"/>
                  </a:lnTo>
                  <a:lnTo>
                    <a:pt x="168" y="1775"/>
                  </a:lnTo>
                  <a:lnTo>
                    <a:pt x="164" y="1801"/>
                  </a:lnTo>
                  <a:lnTo>
                    <a:pt x="152" y="1826"/>
                  </a:lnTo>
                  <a:lnTo>
                    <a:pt x="133" y="1844"/>
                  </a:lnTo>
                  <a:lnTo>
                    <a:pt x="111" y="1856"/>
                  </a:lnTo>
                  <a:lnTo>
                    <a:pt x="83" y="1860"/>
                  </a:lnTo>
                  <a:lnTo>
                    <a:pt x="57" y="1856"/>
                  </a:lnTo>
                  <a:lnTo>
                    <a:pt x="35" y="1844"/>
                  </a:lnTo>
                  <a:lnTo>
                    <a:pt x="16" y="1826"/>
                  </a:lnTo>
                  <a:lnTo>
                    <a:pt x="4" y="1801"/>
                  </a:lnTo>
                  <a:lnTo>
                    <a:pt x="0" y="1775"/>
                  </a:lnTo>
                  <a:lnTo>
                    <a:pt x="0" y="1619"/>
                  </a:lnTo>
                  <a:lnTo>
                    <a:pt x="4" y="1474"/>
                  </a:lnTo>
                  <a:lnTo>
                    <a:pt x="9" y="1338"/>
                  </a:lnTo>
                  <a:lnTo>
                    <a:pt x="16" y="1209"/>
                  </a:lnTo>
                  <a:lnTo>
                    <a:pt x="28" y="1087"/>
                  </a:lnTo>
                  <a:lnTo>
                    <a:pt x="43" y="970"/>
                  </a:lnTo>
                  <a:lnTo>
                    <a:pt x="62" y="856"/>
                  </a:lnTo>
                  <a:lnTo>
                    <a:pt x="83" y="757"/>
                  </a:lnTo>
                  <a:lnTo>
                    <a:pt x="109" y="658"/>
                  </a:lnTo>
                  <a:lnTo>
                    <a:pt x="140" y="561"/>
                  </a:lnTo>
                  <a:lnTo>
                    <a:pt x="175" y="464"/>
                  </a:lnTo>
                  <a:lnTo>
                    <a:pt x="215" y="363"/>
                  </a:lnTo>
                  <a:lnTo>
                    <a:pt x="261" y="260"/>
                  </a:lnTo>
                  <a:lnTo>
                    <a:pt x="312" y="154"/>
                  </a:lnTo>
                  <a:lnTo>
                    <a:pt x="370" y="42"/>
                  </a:lnTo>
                  <a:lnTo>
                    <a:pt x="388" y="21"/>
                  </a:lnTo>
                  <a:lnTo>
                    <a:pt x="408" y="7"/>
                  </a:lnTo>
                  <a:lnTo>
                    <a:pt x="43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8ACFFC3B-155B-4FB4-AE26-15AA05B0C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3207"/>
              <a:ext cx="345" cy="150"/>
            </a:xfrm>
            <a:custGeom>
              <a:avLst/>
              <a:gdLst>
                <a:gd name="T0" fmla="*/ 602 w 690"/>
                <a:gd name="T1" fmla="*/ 0 h 301"/>
                <a:gd name="T2" fmla="*/ 628 w 690"/>
                <a:gd name="T3" fmla="*/ 4 h 301"/>
                <a:gd name="T4" fmla="*/ 650 w 690"/>
                <a:gd name="T5" fmla="*/ 14 h 301"/>
                <a:gd name="T6" fmla="*/ 671 w 690"/>
                <a:gd name="T7" fmla="*/ 32 h 301"/>
                <a:gd name="T8" fmla="*/ 685 w 690"/>
                <a:gd name="T9" fmla="*/ 57 h 301"/>
                <a:gd name="T10" fmla="*/ 690 w 690"/>
                <a:gd name="T11" fmla="*/ 82 h 301"/>
                <a:gd name="T12" fmla="*/ 687 w 690"/>
                <a:gd name="T13" fmla="*/ 108 h 301"/>
                <a:gd name="T14" fmla="*/ 676 w 690"/>
                <a:gd name="T15" fmla="*/ 133 h 301"/>
                <a:gd name="T16" fmla="*/ 657 w 690"/>
                <a:gd name="T17" fmla="*/ 154 h 301"/>
                <a:gd name="T18" fmla="*/ 555 w 690"/>
                <a:gd name="T19" fmla="*/ 241 h 301"/>
                <a:gd name="T20" fmla="*/ 514 w 690"/>
                <a:gd name="T21" fmla="*/ 269 h 301"/>
                <a:gd name="T22" fmla="*/ 472 w 690"/>
                <a:gd name="T23" fmla="*/ 289 h 301"/>
                <a:gd name="T24" fmla="*/ 432 w 690"/>
                <a:gd name="T25" fmla="*/ 299 h 301"/>
                <a:gd name="T26" fmla="*/ 393 w 690"/>
                <a:gd name="T27" fmla="*/ 301 h 301"/>
                <a:gd name="T28" fmla="*/ 355 w 690"/>
                <a:gd name="T29" fmla="*/ 296 h 301"/>
                <a:gd name="T30" fmla="*/ 315 w 690"/>
                <a:gd name="T31" fmla="*/ 285 h 301"/>
                <a:gd name="T32" fmla="*/ 275 w 690"/>
                <a:gd name="T33" fmla="*/ 269 h 301"/>
                <a:gd name="T34" fmla="*/ 235 w 690"/>
                <a:gd name="T35" fmla="*/ 251 h 301"/>
                <a:gd name="T36" fmla="*/ 194 w 690"/>
                <a:gd name="T37" fmla="*/ 230 h 301"/>
                <a:gd name="T38" fmla="*/ 188 w 690"/>
                <a:gd name="T39" fmla="*/ 228 h 301"/>
                <a:gd name="T40" fmla="*/ 147 w 690"/>
                <a:gd name="T41" fmla="*/ 207 h 301"/>
                <a:gd name="T42" fmla="*/ 102 w 690"/>
                <a:gd name="T43" fmla="*/ 186 h 301"/>
                <a:gd name="T44" fmla="*/ 57 w 690"/>
                <a:gd name="T45" fmla="*/ 168 h 301"/>
                <a:gd name="T46" fmla="*/ 33 w 690"/>
                <a:gd name="T47" fmla="*/ 156 h 301"/>
                <a:gd name="T48" fmla="*/ 15 w 690"/>
                <a:gd name="T49" fmla="*/ 138 h 301"/>
                <a:gd name="T50" fmla="*/ 3 w 690"/>
                <a:gd name="T51" fmla="*/ 113 h 301"/>
                <a:gd name="T52" fmla="*/ 0 w 690"/>
                <a:gd name="T53" fmla="*/ 87 h 301"/>
                <a:gd name="T54" fmla="*/ 3 w 690"/>
                <a:gd name="T55" fmla="*/ 60 h 301"/>
                <a:gd name="T56" fmla="*/ 15 w 690"/>
                <a:gd name="T57" fmla="*/ 36 h 301"/>
                <a:gd name="T58" fmla="*/ 34 w 690"/>
                <a:gd name="T59" fmla="*/ 18 h 301"/>
                <a:gd name="T60" fmla="*/ 57 w 690"/>
                <a:gd name="T61" fmla="*/ 5 h 301"/>
                <a:gd name="T62" fmla="*/ 81 w 690"/>
                <a:gd name="T63" fmla="*/ 0 h 301"/>
                <a:gd name="T64" fmla="*/ 109 w 690"/>
                <a:gd name="T65" fmla="*/ 5 h 301"/>
                <a:gd name="T66" fmla="*/ 164 w 690"/>
                <a:gd name="T67" fmla="*/ 27 h 301"/>
                <a:gd name="T68" fmla="*/ 216 w 690"/>
                <a:gd name="T69" fmla="*/ 50 h 301"/>
                <a:gd name="T70" fmla="*/ 265 w 690"/>
                <a:gd name="T71" fmla="*/ 74 h 301"/>
                <a:gd name="T72" fmla="*/ 270 w 690"/>
                <a:gd name="T73" fmla="*/ 76 h 301"/>
                <a:gd name="T74" fmla="*/ 304 w 690"/>
                <a:gd name="T75" fmla="*/ 96 h 301"/>
                <a:gd name="T76" fmla="*/ 339 w 690"/>
                <a:gd name="T77" fmla="*/ 110 h 301"/>
                <a:gd name="T78" fmla="*/ 370 w 690"/>
                <a:gd name="T79" fmla="*/ 120 h 301"/>
                <a:gd name="T80" fmla="*/ 398 w 690"/>
                <a:gd name="T81" fmla="*/ 124 h 301"/>
                <a:gd name="T82" fmla="*/ 426 w 690"/>
                <a:gd name="T83" fmla="*/ 120 h 301"/>
                <a:gd name="T84" fmla="*/ 450 w 690"/>
                <a:gd name="T85" fmla="*/ 106 h 301"/>
                <a:gd name="T86" fmla="*/ 554 w 690"/>
                <a:gd name="T87" fmla="*/ 20 h 301"/>
                <a:gd name="T88" fmla="*/ 576 w 690"/>
                <a:gd name="T89" fmla="*/ 5 h 301"/>
                <a:gd name="T90" fmla="*/ 602 w 690"/>
                <a:gd name="T9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90" h="301">
                  <a:moveTo>
                    <a:pt x="602" y="0"/>
                  </a:moveTo>
                  <a:lnTo>
                    <a:pt x="628" y="4"/>
                  </a:lnTo>
                  <a:lnTo>
                    <a:pt x="650" y="14"/>
                  </a:lnTo>
                  <a:lnTo>
                    <a:pt x="671" y="32"/>
                  </a:lnTo>
                  <a:lnTo>
                    <a:pt x="685" y="57"/>
                  </a:lnTo>
                  <a:lnTo>
                    <a:pt x="690" y="82"/>
                  </a:lnTo>
                  <a:lnTo>
                    <a:pt x="687" y="108"/>
                  </a:lnTo>
                  <a:lnTo>
                    <a:pt x="676" y="133"/>
                  </a:lnTo>
                  <a:lnTo>
                    <a:pt x="657" y="154"/>
                  </a:lnTo>
                  <a:lnTo>
                    <a:pt x="555" y="241"/>
                  </a:lnTo>
                  <a:lnTo>
                    <a:pt x="514" y="269"/>
                  </a:lnTo>
                  <a:lnTo>
                    <a:pt x="472" y="289"/>
                  </a:lnTo>
                  <a:lnTo>
                    <a:pt x="432" y="299"/>
                  </a:lnTo>
                  <a:lnTo>
                    <a:pt x="393" y="301"/>
                  </a:lnTo>
                  <a:lnTo>
                    <a:pt x="355" y="296"/>
                  </a:lnTo>
                  <a:lnTo>
                    <a:pt x="315" y="285"/>
                  </a:lnTo>
                  <a:lnTo>
                    <a:pt x="275" y="269"/>
                  </a:lnTo>
                  <a:lnTo>
                    <a:pt x="235" y="251"/>
                  </a:lnTo>
                  <a:lnTo>
                    <a:pt x="194" y="230"/>
                  </a:lnTo>
                  <a:lnTo>
                    <a:pt x="188" y="228"/>
                  </a:lnTo>
                  <a:lnTo>
                    <a:pt x="147" y="207"/>
                  </a:lnTo>
                  <a:lnTo>
                    <a:pt x="102" y="186"/>
                  </a:lnTo>
                  <a:lnTo>
                    <a:pt x="57" y="168"/>
                  </a:lnTo>
                  <a:lnTo>
                    <a:pt x="33" y="156"/>
                  </a:lnTo>
                  <a:lnTo>
                    <a:pt x="15" y="138"/>
                  </a:lnTo>
                  <a:lnTo>
                    <a:pt x="3" y="113"/>
                  </a:lnTo>
                  <a:lnTo>
                    <a:pt x="0" y="87"/>
                  </a:lnTo>
                  <a:lnTo>
                    <a:pt x="3" y="60"/>
                  </a:lnTo>
                  <a:lnTo>
                    <a:pt x="15" y="36"/>
                  </a:lnTo>
                  <a:lnTo>
                    <a:pt x="34" y="18"/>
                  </a:lnTo>
                  <a:lnTo>
                    <a:pt x="57" y="5"/>
                  </a:lnTo>
                  <a:lnTo>
                    <a:pt x="81" y="0"/>
                  </a:lnTo>
                  <a:lnTo>
                    <a:pt x="109" y="5"/>
                  </a:lnTo>
                  <a:lnTo>
                    <a:pt x="164" y="27"/>
                  </a:lnTo>
                  <a:lnTo>
                    <a:pt x="216" y="50"/>
                  </a:lnTo>
                  <a:lnTo>
                    <a:pt x="265" y="74"/>
                  </a:lnTo>
                  <a:lnTo>
                    <a:pt x="270" y="76"/>
                  </a:lnTo>
                  <a:lnTo>
                    <a:pt x="304" y="96"/>
                  </a:lnTo>
                  <a:lnTo>
                    <a:pt x="339" y="110"/>
                  </a:lnTo>
                  <a:lnTo>
                    <a:pt x="370" y="120"/>
                  </a:lnTo>
                  <a:lnTo>
                    <a:pt x="398" y="124"/>
                  </a:lnTo>
                  <a:lnTo>
                    <a:pt x="426" y="120"/>
                  </a:lnTo>
                  <a:lnTo>
                    <a:pt x="450" y="106"/>
                  </a:lnTo>
                  <a:lnTo>
                    <a:pt x="554" y="20"/>
                  </a:lnTo>
                  <a:lnTo>
                    <a:pt x="576" y="5"/>
                  </a:lnTo>
                  <a:lnTo>
                    <a:pt x="60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7FE8F070-32B0-429C-BFFA-F91DEC5E7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103"/>
              <a:ext cx="85" cy="253"/>
            </a:xfrm>
            <a:custGeom>
              <a:avLst/>
              <a:gdLst>
                <a:gd name="T0" fmla="*/ 84 w 169"/>
                <a:gd name="T1" fmla="*/ 0 h 506"/>
                <a:gd name="T2" fmla="*/ 112 w 169"/>
                <a:gd name="T3" fmla="*/ 3 h 506"/>
                <a:gd name="T4" fmla="*/ 135 w 169"/>
                <a:gd name="T5" fmla="*/ 15 h 506"/>
                <a:gd name="T6" fmla="*/ 152 w 169"/>
                <a:gd name="T7" fmla="*/ 35 h 506"/>
                <a:gd name="T8" fmla="*/ 164 w 169"/>
                <a:gd name="T9" fmla="*/ 58 h 506"/>
                <a:gd name="T10" fmla="*/ 169 w 169"/>
                <a:gd name="T11" fmla="*/ 85 h 506"/>
                <a:gd name="T12" fmla="*/ 169 w 169"/>
                <a:gd name="T13" fmla="*/ 419 h 506"/>
                <a:gd name="T14" fmla="*/ 164 w 169"/>
                <a:gd name="T15" fmla="*/ 447 h 506"/>
                <a:gd name="T16" fmla="*/ 152 w 169"/>
                <a:gd name="T17" fmla="*/ 470 h 506"/>
                <a:gd name="T18" fmla="*/ 135 w 169"/>
                <a:gd name="T19" fmla="*/ 490 h 506"/>
                <a:gd name="T20" fmla="*/ 112 w 169"/>
                <a:gd name="T21" fmla="*/ 502 h 506"/>
                <a:gd name="T22" fmla="*/ 84 w 169"/>
                <a:gd name="T23" fmla="*/ 506 h 506"/>
                <a:gd name="T24" fmla="*/ 59 w 169"/>
                <a:gd name="T25" fmla="*/ 502 h 506"/>
                <a:gd name="T26" fmla="*/ 34 w 169"/>
                <a:gd name="T27" fmla="*/ 490 h 506"/>
                <a:gd name="T28" fmla="*/ 17 w 169"/>
                <a:gd name="T29" fmla="*/ 470 h 506"/>
                <a:gd name="T30" fmla="*/ 5 w 169"/>
                <a:gd name="T31" fmla="*/ 447 h 506"/>
                <a:gd name="T32" fmla="*/ 0 w 169"/>
                <a:gd name="T33" fmla="*/ 419 h 506"/>
                <a:gd name="T34" fmla="*/ 0 w 169"/>
                <a:gd name="T35" fmla="*/ 85 h 506"/>
                <a:gd name="T36" fmla="*/ 5 w 169"/>
                <a:gd name="T37" fmla="*/ 58 h 506"/>
                <a:gd name="T38" fmla="*/ 17 w 169"/>
                <a:gd name="T39" fmla="*/ 35 h 506"/>
                <a:gd name="T40" fmla="*/ 34 w 169"/>
                <a:gd name="T41" fmla="*/ 15 h 506"/>
                <a:gd name="T42" fmla="*/ 59 w 169"/>
                <a:gd name="T43" fmla="*/ 3 h 506"/>
                <a:gd name="T44" fmla="*/ 84 w 169"/>
                <a:gd name="T45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9" h="506">
                  <a:moveTo>
                    <a:pt x="84" y="0"/>
                  </a:moveTo>
                  <a:lnTo>
                    <a:pt x="112" y="3"/>
                  </a:lnTo>
                  <a:lnTo>
                    <a:pt x="135" y="15"/>
                  </a:lnTo>
                  <a:lnTo>
                    <a:pt x="152" y="35"/>
                  </a:lnTo>
                  <a:lnTo>
                    <a:pt x="164" y="58"/>
                  </a:lnTo>
                  <a:lnTo>
                    <a:pt x="169" y="85"/>
                  </a:lnTo>
                  <a:lnTo>
                    <a:pt x="169" y="419"/>
                  </a:lnTo>
                  <a:lnTo>
                    <a:pt x="164" y="447"/>
                  </a:lnTo>
                  <a:lnTo>
                    <a:pt x="152" y="470"/>
                  </a:lnTo>
                  <a:lnTo>
                    <a:pt x="135" y="490"/>
                  </a:lnTo>
                  <a:lnTo>
                    <a:pt x="112" y="502"/>
                  </a:lnTo>
                  <a:lnTo>
                    <a:pt x="84" y="506"/>
                  </a:lnTo>
                  <a:lnTo>
                    <a:pt x="59" y="502"/>
                  </a:lnTo>
                  <a:lnTo>
                    <a:pt x="34" y="490"/>
                  </a:lnTo>
                  <a:lnTo>
                    <a:pt x="17" y="470"/>
                  </a:lnTo>
                  <a:lnTo>
                    <a:pt x="5" y="447"/>
                  </a:lnTo>
                  <a:lnTo>
                    <a:pt x="0" y="419"/>
                  </a:lnTo>
                  <a:lnTo>
                    <a:pt x="0" y="85"/>
                  </a:lnTo>
                  <a:lnTo>
                    <a:pt x="5" y="58"/>
                  </a:lnTo>
                  <a:lnTo>
                    <a:pt x="17" y="35"/>
                  </a:lnTo>
                  <a:lnTo>
                    <a:pt x="34" y="15"/>
                  </a:lnTo>
                  <a:lnTo>
                    <a:pt x="59" y="3"/>
                  </a:lnTo>
                  <a:lnTo>
                    <a:pt x="8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04AC85D2-CD21-4130-B500-0447BBE92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3" y="3207"/>
              <a:ext cx="345" cy="150"/>
            </a:xfrm>
            <a:custGeom>
              <a:avLst/>
              <a:gdLst>
                <a:gd name="T0" fmla="*/ 608 w 691"/>
                <a:gd name="T1" fmla="*/ 0 h 301"/>
                <a:gd name="T2" fmla="*/ 634 w 691"/>
                <a:gd name="T3" fmla="*/ 5 h 301"/>
                <a:gd name="T4" fmla="*/ 656 w 691"/>
                <a:gd name="T5" fmla="*/ 18 h 301"/>
                <a:gd name="T6" fmla="*/ 675 w 691"/>
                <a:gd name="T7" fmla="*/ 36 h 301"/>
                <a:gd name="T8" fmla="*/ 687 w 691"/>
                <a:gd name="T9" fmla="*/ 60 h 301"/>
                <a:gd name="T10" fmla="*/ 691 w 691"/>
                <a:gd name="T11" fmla="*/ 87 h 301"/>
                <a:gd name="T12" fmla="*/ 686 w 691"/>
                <a:gd name="T13" fmla="*/ 113 h 301"/>
                <a:gd name="T14" fmla="*/ 675 w 691"/>
                <a:gd name="T15" fmla="*/ 138 h 301"/>
                <a:gd name="T16" fmla="*/ 656 w 691"/>
                <a:gd name="T17" fmla="*/ 156 h 301"/>
                <a:gd name="T18" fmla="*/ 632 w 691"/>
                <a:gd name="T19" fmla="*/ 168 h 301"/>
                <a:gd name="T20" fmla="*/ 587 w 691"/>
                <a:gd name="T21" fmla="*/ 186 h 301"/>
                <a:gd name="T22" fmla="*/ 542 w 691"/>
                <a:gd name="T23" fmla="*/ 207 h 301"/>
                <a:gd name="T24" fmla="*/ 501 w 691"/>
                <a:gd name="T25" fmla="*/ 228 h 301"/>
                <a:gd name="T26" fmla="*/ 497 w 691"/>
                <a:gd name="T27" fmla="*/ 230 h 301"/>
                <a:gd name="T28" fmla="*/ 456 w 691"/>
                <a:gd name="T29" fmla="*/ 251 h 301"/>
                <a:gd name="T30" fmla="*/ 414 w 691"/>
                <a:gd name="T31" fmla="*/ 271 h 301"/>
                <a:gd name="T32" fmla="*/ 374 w 691"/>
                <a:gd name="T33" fmla="*/ 285 h 301"/>
                <a:gd name="T34" fmla="*/ 336 w 691"/>
                <a:gd name="T35" fmla="*/ 297 h 301"/>
                <a:gd name="T36" fmla="*/ 296 w 691"/>
                <a:gd name="T37" fmla="*/ 301 h 301"/>
                <a:gd name="T38" fmla="*/ 257 w 691"/>
                <a:gd name="T39" fmla="*/ 299 h 301"/>
                <a:gd name="T40" fmla="*/ 217 w 691"/>
                <a:gd name="T41" fmla="*/ 290 h 301"/>
                <a:gd name="T42" fmla="*/ 177 w 691"/>
                <a:gd name="T43" fmla="*/ 271 h 301"/>
                <a:gd name="T44" fmla="*/ 134 w 691"/>
                <a:gd name="T45" fmla="*/ 241 h 301"/>
                <a:gd name="T46" fmla="*/ 32 w 691"/>
                <a:gd name="T47" fmla="*/ 154 h 301"/>
                <a:gd name="T48" fmla="*/ 13 w 691"/>
                <a:gd name="T49" fmla="*/ 133 h 301"/>
                <a:gd name="T50" fmla="*/ 2 w 691"/>
                <a:gd name="T51" fmla="*/ 110 h 301"/>
                <a:gd name="T52" fmla="*/ 0 w 691"/>
                <a:gd name="T53" fmla="*/ 83 h 301"/>
                <a:gd name="T54" fmla="*/ 6 w 691"/>
                <a:gd name="T55" fmla="*/ 57 h 301"/>
                <a:gd name="T56" fmla="*/ 19 w 691"/>
                <a:gd name="T57" fmla="*/ 34 h 301"/>
                <a:gd name="T58" fmla="*/ 39 w 691"/>
                <a:gd name="T59" fmla="*/ 14 h 301"/>
                <a:gd name="T60" fmla="*/ 63 w 691"/>
                <a:gd name="T61" fmla="*/ 4 h 301"/>
                <a:gd name="T62" fmla="*/ 87 w 691"/>
                <a:gd name="T63" fmla="*/ 0 h 301"/>
                <a:gd name="T64" fmla="*/ 113 w 691"/>
                <a:gd name="T65" fmla="*/ 5 h 301"/>
                <a:gd name="T66" fmla="*/ 135 w 691"/>
                <a:gd name="T67" fmla="*/ 20 h 301"/>
                <a:gd name="T68" fmla="*/ 241 w 691"/>
                <a:gd name="T69" fmla="*/ 106 h 301"/>
                <a:gd name="T70" fmla="*/ 263 w 691"/>
                <a:gd name="T71" fmla="*/ 120 h 301"/>
                <a:gd name="T72" fmla="*/ 291 w 691"/>
                <a:gd name="T73" fmla="*/ 124 h 301"/>
                <a:gd name="T74" fmla="*/ 319 w 691"/>
                <a:gd name="T75" fmla="*/ 120 h 301"/>
                <a:gd name="T76" fmla="*/ 352 w 691"/>
                <a:gd name="T77" fmla="*/ 110 h 301"/>
                <a:gd name="T78" fmla="*/ 385 w 691"/>
                <a:gd name="T79" fmla="*/ 96 h 301"/>
                <a:gd name="T80" fmla="*/ 421 w 691"/>
                <a:gd name="T81" fmla="*/ 76 h 301"/>
                <a:gd name="T82" fmla="*/ 424 w 691"/>
                <a:gd name="T83" fmla="*/ 74 h 301"/>
                <a:gd name="T84" fmla="*/ 473 w 691"/>
                <a:gd name="T85" fmla="*/ 50 h 301"/>
                <a:gd name="T86" fmla="*/ 525 w 691"/>
                <a:gd name="T87" fmla="*/ 27 h 301"/>
                <a:gd name="T88" fmla="*/ 580 w 691"/>
                <a:gd name="T89" fmla="*/ 5 h 301"/>
                <a:gd name="T90" fmla="*/ 608 w 691"/>
                <a:gd name="T9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91" h="301">
                  <a:moveTo>
                    <a:pt x="608" y="0"/>
                  </a:moveTo>
                  <a:lnTo>
                    <a:pt x="634" y="5"/>
                  </a:lnTo>
                  <a:lnTo>
                    <a:pt x="656" y="18"/>
                  </a:lnTo>
                  <a:lnTo>
                    <a:pt x="675" y="36"/>
                  </a:lnTo>
                  <a:lnTo>
                    <a:pt x="687" y="60"/>
                  </a:lnTo>
                  <a:lnTo>
                    <a:pt x="691" y="87"/>
                  </a:lnTo>
                  <a:lnTo>
                    <a:pt x="686" y="113"/>
                  </a:lnTo>
                  <a:lnTo>
                    <a:pt x="675" y="138"/>
                  </a:lnTo>
                  <a:lnTo>
                    <a:pt x="656" y="156"/>
                  </a:lnTo>
                  <a:lnTo>
                    <a:pt x="632" y="168"/>
                  </a:lnTo>
                  <a:lnTo>
                    <a:pt x="587" y="186"/>
                  </a:lnTo>
                  <a:lnTo>
                    <a:pt x="542" y="207"/>
                  </a:lnTo>
                  <a:lnTo>
                    <a:pt x="501" y="228"/>
                  </a:lnTo>
                  <a:lnTo>
                    <a:pt x="497" y="230"/>
                  </a:lnTo>
                  <a:lnTo>
                    <a:pt x="456" y="251"/>
                  </a:lnTo>
                  <a:lnTo>
                    <a:pt x="414" y="271"/>
                  </a:lnTo>
                  <a:lnTo>
                    <a:pt x="374" y="285"/>
                  </a:lnTo>
                  <a:lnTo>
                    <a:pt x="336" y="297"/>
                  </a:lnTo>
                  <a:lnTo>
                    <a:pt x="296" y="301"/>
                  </a:lnTo>
                  <a:lnTo>
                    <a:pt x="257" y="299"/>
                  </a:lnTo>
                  <a:lnTo>
                    <a:pt x="217" y="290"/>
                  </a:lnTo>
                  <a:lnTo>
                    <a:pt x="177" y="271"/>
                  </a:lnTo>
                  <a:lnTo>
                    <a:pt x="134" y="241"/>
                  </a:lnTo>
                  <a:lnTo>
                    <a:pt x="32" y="154"/>
                  </a:lnTo>
                  <a:lnTo>
                    <a:pt x="13" y="133"/>
                  </a:lnTo>
                  <a:lnTo>
                    <a:pt x="2" y="110"/>
                  </a:lnTo>
                  <a:lnTo>
                    <a:pt x="0" y="83"/>
                  </a:lnTo>
                  <a:lnTo>
                    <a:pt x="6" y="57"/>
                  </a:lnTo>
                  <a:lnTo>
                    <a:pt x="19" y="34"/>
                  </a:lnTo>
                  <a:lnTo>
                    <a:pt x="39" y="14"/>
                  </a:lnTo>
                  <a:lnTo>
                    <a:pt x="63" y="4"/>
                  </a:lnTo>
                  <a:lnTo>
                    <a:pt x="87" y="0"/>
                  </a:lnTo>
                  <a:lnTo>
                    <a:pt x="113" y="5"/>
                  </a:lnTo>
                  <a:lnTo>
                    <a:pt x="135" y="20"/>
                  </a:lnTo>
                  <a:lnTo>
                    <a:pt x="241" y="106"/>
                  </a:lnTo>
                  <a:lnTo>
                    <a:pt x="263" y="120"/>
                  </a:lnTo>
                  <a:lnTo>
                    <a:pt x="291" y="124"/>
                  </a:lnTo>
                  <a:lnTo>
                    <a:pt x="319" y="120"/>
                  </a:lnTo>
                  <a:lnTo>
                    <a:pt x="352" y="110"/>
                  </a:lnTo>
                  <a:lnTo>
                    <a:pt x="385" y="96"/>
                  </a:lnTo>
                  <a:lnTo>
                    <a:pt x="421" y="76"/>
                  </a:lnTo>
                  <a:lnTo>
                    <a:pt x="424" y="74"/>
                  </a:lnTo>
                  <a:lnTo>
                    <a:pt x="473" y="50"/>
                  </a:lnTo>
                  <a:lnTo>
                    <a:pt x="525" y="27"/>
                  </a:lnTo>
                  <a:lnTo>
                    <a:pt x="580" y="5"/>
                  </a:lnTo>
                  <a:lnTo>
                    <a:pt x="60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050C4D7F-8C71-4197-97DC-FFDA7B2C66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5" y="2549"/>
              <a:ext cx="1500" cy="1784"/>
            </a:xfrm>
            <a:custGeom>
              <a:avLst/>
              <a:gdLst>
                <a:gd name="T0" fmla="*/ 1186 w 3001"/>
                <a:gd name="T1" fmla="*/ 209 h 3570"/>
                <a:gd name="T2" fmla="*/ 805 w 3001"/>
                <a:gd name="T3" fmla="*/ 372 h 3570"/>
                <a:gd name="T4" fmla="*/ 488 w 3001"/>
                <a:gd name="T5" fmla="*/ 648 h 3570"/>
                <a:gd name="T6" fmla="*/ 272 w 3001"/>
                <a:gd name="T7" fmla="*/ 1009 h 3570"/>
                <a:gd name="T8" fmla="*/ 185 w 3001"/>
                <a:gd name="T9" fmla="*/ 1317 h 3570"/>
                <a:gd name="T10" fmla="*/ 185 w 3001"/>
                <a:gd name="T11" fmla="*/ 1751 h 3570"/>
                <a:gd name="T12" fmla="*/ 315 w 3001"/>
                <a:gd name="T13" fmla="*/ 2156 h 3570"/>
                <a:gd name="T14" fmla="*/ 549 w 3001"/>
                <a:gd name="T15" fmla="*/ 2503 h 3570"/>
                <a:gd name="T16" fmla="*/ 755 w 3001"/>
                <a:gd name="T17" fmla="*/ 2749 h 3570"/>
                <a:gd name="T18" fmla="*/ 890 w 3001"/>
                <a:gd name="T19" fmla="*/ 2903 h 3570"/>
                <a:gd name="T20" fmla="*/ 1023 w 3001"/>
                <a:gd name="T21" fmla="*/ 3094 h 3570"/>
                <a:gd name="T22" fmla="*/ 1087 w 3001"/>
                <a:gd name="T23" fmla="*/ 3324 h 3570"/>
                <a:gd name="T24" fmla="*/ 1931 w 3001"/>
                <a:gd name="T25" fmla="*/ 3257 h 3570"/>
                <a:gd name="T26" fmla="*/ 2011 w 3001"/>
                <a:gd name="T27" fmla="*/ 3044 h 3570"/>
                <a:gd name="T28" fmla="*/ 2162 w 3001"/>
                <a:gd name="T29" fmla="*/ 2850 h 3570"/>
                <a:gd name="T30" fmla="*/ 2347 w 3001"/>
                <a:gd name="T31" fmla="*/ 2636 h 3570"/>
                <a:gd name="T32" fmla="*/ 2577 w 3001"/>
                <a:gd name="T33" fmla="*/ 2336 h 3570"/>
                <a:gd name="T34" fmla="*/ 2767 w 3001"/>
                <a:gd name="T35" fmla="*/ 1958 h 3570"/>
                <a:gd name="T36" fmla="*/ 2833 w 3001"/>
                <a:gd name="T37" fmla="*/ 1535 h 3570"/>
                <a:gd name="T38" fmla="*/ 2750 w 3001"/>
                <a:gd name="T39" fmla="*/ 1059 h 3570"/>
                <a:gd name="T40" fmla="*/ 2520 w 3001"/>
                <a:gd name="T41" fmla="*/ 657 h 3570"/>
                <a:gd name="T42" fmla="*/ 2198 w 3001"/>
                <a:gd name="T43" fmla="*/ 372 h 3570"/>
                <a:gd name="T44" fmla="*/ 1815 w 3001"/>
                <a:gd name="T45" fmla="*/ 209 h 3570"/>
                <a:gd name="T46" fmla="*/ 1500 w 3001"/>
                <a:gd name="T47" fmla="*/ 0 h 3570"/>
                <a:gd name="T48" fmla="*/ 1966 w 3001"/>
                <a:gd name="T49" fmla="*/ 75 h 3570"/>
                <a:gd name="T50" fmla="*/ 2385 w 3001"/>
                <a:gd name="T51" fmla="*/ 292 h 3570"/>
                <a:gd name="T52" fmla="*/ 2712 w 3001"/>
                <a:gd name="T53" fmla="*/ 627 h 3570"/>
                <a:gd name="T54" fmla="*/ 2925 w 3001"/>
                <a:gd name="T55" fmla="*/ 1048 h 3570"/>
                <a:gd name="T56" fmla="*/ 3001 w 3001"/>
                <a:gd name="T57" fmla="*/ 1535 h 3570"/>
                <a:gd name="T58" fmla="*/ 2928 w 3001"/>
                <a:gd name="T59" fmla="*/ 2009 h 3570"/>
                <a:gd name="T60" fmla="*/ 2714 w 3001"/>
                <a:gd name="T61" fmla="*/ 2439 h 3570"/>
                <a:gd name="T62" fmla="*/ 2476 w 3001"/>
                <a:gd name="T63" fmla="*/ 2745 h 3570"/>
                <a:gd name="T64" fmla="*/ 2290 w 3001"/>
                <a:gd name="T65" fmla="*/ 2959 h 3570"/>
                <a:gd name="T66" fmla="*/ 2155 w 3001"/>
                <a:gd name="T67" fmla="*/ 3138 h 3570"/>
                <a:gd name="T68" fmla="*/ 2091 w 3001"/>
                <a:gd name="T69" fmla="*/ 3343 h 3570"/>
                <a:gd name="T70" fmla="*/ 2066 w 3001"/>
                <a:gd name="T71" fmla="*/ 3535 h 3570"/>
                <a:gd name="T72" fmla="*/ 1011 w 3001"/>
                <a:gd name="T73" fmla="*/ 3570 h 3570"/>
                <a:gd name="T74" fmla="*/ 931 w 3001"/>
                <a:gd name="T75" fmla="*/ 3512 h 3570"/>
                <a:gd name="T76" fmla="*/ 909 w 3001"/>
                <a:gd name="T77" fmla="*/ 3287 h 3570"/>
                <a:gd name="T78" fmla="*/ 826 w 3001"/>
                <a:gd name="T79" fmla="*/ 3097 h 3570"/>
                <a:gd name="T80" fmla="*/ 673 w 3001"/>
                <a:gd name="T81" fmla="*/ 2913 h 3570"/>
                <a:gd name="T82" fmla="*/ 476 w 3001"/>
                <a:gd name="T83" fmla="*/ 2683 h 3570"/>
                <a:gd name="T84" fmla="*/ 223 w 3001"/>
                <a:gd name="T85" fmla="*/ 2340 h 3570"/>
                <a:gd name="T86" fmla="*/ 42 w 3001"/>
                <a:gd name="T87" fmla="*/ 1896 h 3570"/>
                <a:gd name="T88" fmla="*/ 5 w 3001"/>
                <a:gd name="T89" fmla="*/ 1411 h 3570"/>
                <a:gd name="T90" fmla="*/ 114 w 3001"/>
                <a:gd name="T91" fmla="*/ 947 h 3570"/>
                <a:gd name="T92" fmla="*/ 289 w 3001"/>
                <a:gd name="T93" fmla="*/ 629 h 3570"/>
                <a:gd name="T94" fmla="*/ 618 w 3001"/>
                <a:gd name="T95" fmla="*/ 292 h 3570"/>
                <a:gd name="T96" fmla="*/ 1035 w 3001"/>
                <a:gd name="T97" fmla="*/ 75 h 3570"/>
                <a:gd name="T98" fmla="*/ 1500 w 3001"/>
                <a:gd name="T99" fmla="*/ 0 h 3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01" h="3570">
                  <a:moveTo>
                    <a:pt x="1500" y="172"/>
                  </a:moveTo>
                  <a:lnTo>
                    <a:pt x="1393" y="176"/>
                  </a:lnTo>
                  <a:lnTo>
                    <a:pt x="1288" y="188"/>
                  </a:lnTo>
                  <a:lnTo>
                    <a:pt x="1186" y="209"/>
                  </a:lnTo>
                  <a:lnTo>
                    <a:pt x="1087" y="239"/>
                  </a:lnTo>
                  <a:lnTo>
                    <a:pt x="992" y="275"/>
                  </a:lnTo>
                  <a:lnTo>
                    <a:pt x="897" y="321"/>
                  </a:lnTo>
                  <a:lnTo>
                    <a:pt x="805" y="372"/>
                  </a:lnTo>
                  <a:lnTo>
                    <a:pt x="718" y="432"/>
                  </a:lnTo>
                  <a:lnTo>
                    <a:pt x="635" y="498"/>
                  </a:lnTo>
                  <a:lnTo>
                    <a:pt x="559" y="570"/>
                  </a:lnTo>
                  <a:lnTo>
                    <a:pt x="488" y="648"/>
                  </a:lnTo>
                  <a:lnTo>
                    <a:pt x="424" y="731"/>
                  </a:lnTo>
                  <a:lnTo>
                    <a:pt x="367" y="820"/>
                  </a:lnTo>
                  <a:lnTo>
                    <a:pt x="315" y="912"/>
                  </a:lnTo>
                  <a:lnTo>
                    <a:pt x="272" y="1009"/>
                  </a:lnTo>
                  <a:lnTo>
                    <a:pt x="270" y="1013"/>
                  </a:lnTo>
                  <a:lnTo>
                    <a:pt x="234" y="1110"/>
                  </a:lnTo>
                  <a:lnTo>
                    <a:pt x="206" y="1213"/>
                  </a:lnTo>
                  <a:lnTo>
                    <a:pt x="185" y="1317"/>
                  </a:lnTo>
                  <a:lnTo>
                    <a:pt x="173" y="1425"/>
                  </a:lnTo>
                  <a:lnTo>
                    <a:pt x="168" y="1535"/>
                  </a:lnTo>
                  <a:lnTo>
                    <a:pt x="173" y="1645"/>
                  </a:lnTo>
                  <a:lnTo>
                    <a:pt x="185" y="1751"/>
                  </a:lnTo>
                  <a:lnTo>
                    <a:pt x="206" y="1855"/>
                  </a:lnTo>
                  <a:lnTo>
                    <a:pt x="234" y="1956"/>
                  </a:lnTo>
                  <a:lnTo>
                    <a:pt x="270" y="2059"/>
                  </a:lnTo>
                  <a:lnTo>
                    <a:pt x="315" y="2156"/>
                  </a:lnTo>
                  <a:lnTo>
                    <a:pt x="367" y="2248"/>
                  </a:lnTo>
                  <a:lnTo>
                    <a:pt x="424" y="2336"/>
                  </a:lnTo>
                  <a:lnTo>
                    <a:pt x="488" y="2423"/>
                  </a:lnTo>
                  <a:lnTo>
                    <a:pt x="549" y="2503"/>
                  </a:lnTo>
                  <a:lnTo>
                    <a:pt x="604" y="2574"/>
                  </a:lnTo>
                  <a:lnTo>
                    <a:pt x="658" y="2637"/>
                  </a:lnTo>
                  <a:lnTo>
                    <a:pt x="708" y="2696"/>
                  </a:lnTo>
                  <a:lnTo>
                    <a:pt x="755" y="2749"/>
                  </a:lnTo>
                  <a:lnTo>
                    <a:pt x="798" y="2797"/>
                  </a:lnTo>
                  <a:lnTo>
                    <a:pt x="798" y="2798"/>
                  </a:lnTo>
                  <a:lnTo>
                    <a:pt x="846" y="2853"/>
                  </a:lnTo>
                  <a:lnTo>
                    <a:pt x="890" y="2903"/>
                  </a:lnTo>
                  <a:lnTo>
                    <a:pt x="929" y="2952"/>
                  </a:lnTo>
                  <a:lnTo>
                    <a:pt x="966" y="2998"/>
                  </a:lnTo>
                  <a:lnTo>
                    <a:pt x="995" y="3046"/>
                  </a:lnTo>
                  <a:lnTo>
                    <a:pt x="1023" y="3094"/>
                  </a:lnTo>
                  <a:lnTo>
                    <a:pt x="1045" y="3143"/>
                  </a:lnTo>
                  <a:lnTo>
                    <a:pt x="1063" y="3198"/>
                  </a:lnTo>
                  <a:lnTo>
                    <a:pt x="1077" y="3259"/>
                  </a:lnTo>
                  <a:lnTo>
                    <a:pt x="1087" y="3324"/>
                  </a:lnTo>
                  <a:lnTo>
                    <a:pt x="1092" y="3398"/>
                  </a:lnTo>
                  <a:lnTo>
                    <a:pt x="1916" y="3398"/>
                  </a:lnTo>
                  <a:lnTo>
                    <a:pt x="1921" y="3324"/>
                  </a:lnTo>
                  <a:lnTo>
                    <a:pt x="1931" y="3257"/>
                  </a:lnTo>
                  <a:lnTo>
                    <a:pt x="1945" y="3198"/>
                  </a:lnTo>
                  <a:lnTo>
                    <a:pt x="1963" y="3143"/>
                  </a:lnTo>
                  <a:lnTo>
                    <a:pt x="1985" y="3092"/>
                  </a:lnTo>
                  <a:lnTo>
                    <a:pt x="2011" y="3044"/>
                  </a:lnTo>
                  <a:lnTo>
                    <a:pt x="2042" y="2997"/>
                  </a:lnTo>
                  <a:lnTo>
                    <a:pt x="2077" y="2949"/>
                  </a:lnTo>
                  <a:lnTo>
                    <a:pt x="2117" y="2901"/>
                  </a:lnTo>
                  <a:lnTo>
                    <a:pt x="2162" y="2850"/>
                  </a:lnTo>
                  <a:lnTo>
                    <a:pt x="2210" y="2793"/>
                  </a:lnTo>
                  <a:lnTo>
                    <a:pt x="2251" y="2745"/>
                  </a:lnTo>
                  <a:lnTo>
                    <a:pt x="2296" y="2694"/>
                  </a:lnTo>
                  <a:lnTo>
                    <a:pt x="2347" y="2636"/>
                  </a:lnTo>
                  <a:lnTo>
                    <a:pt x="2399" y="2572"/>
                  </a:lnTo>
                  <a:lnTo>
                    <a:pt x="2454" y="2501"/>
                  </a:lnTo>
                  <a:lnTo>
                    <a:pt x="2513" y="2423"/>
                  </a:lnTo>
                  <a:lnTo>
                    <a:pt x="2577" y="2336"/>
                  </a:lnTo>
                  <a:lnTo>
                    <a:pt x="2634" y="2250"/>
                  </a:lnTo>
                  <a:lnTo>
                    <a:pt x="2686" y="2156"/>
                  </a:lnTo>
                  <a:lnTo>
                    <a:pt x="2731" y="2059"/>
                  </a:lnTo>
                  <a:lnTo>
                    <a:pt x="2767" y="1958"/>
                  </a:lnTo>
                  <a:lnTo>
                    <a:pt x="2795" y="1855"/>
                  </a:lnTo>
                  <a:lnTo>
                    <a:pt x="2816" y="1751"/>
                  </a:lnTo>
                  <a:lnTo>
                    <a:pt x="2828" y="1645"/>
                  </a:lnTo>
                  <a:lnTo>
                    <a:pt x="2833" y="1535"/>
                  </a:lnTo>
                  <a:lnTo>
                    <a:pt x="2828" y="1411"/>
                  </a:lnTo>
                  <a:lnTo>
                    <a:pt x="2810" y="1289"/>
                  </a:lnTo>
                  <a:lnTo>
                    <a:pt x="2784" y="1172"/>
                  </a:lnTo>
                  <a:lnTo>
                    <a:pt x="2750" y="1059"/>
                  </a:lnTo>
                  <a:lnTo>
                    <a:pt x="2705" y="951"/>
                  </a:lnTo>
                  <a:lnTo>
                    <a:pt x="2651" y="846"/>
                  </a:lnTo>
                  <a:lnTo>
                    <a:pt x="2589" y="749"/>
                  </a:lnTo>
                  <a:lnTo>
                    <a:pt x="2520" y="657"/>
                  </a:lnTo>
                  <a:lnTo>
                    <a:pt x="2444" y="570"/>
                  </a:lnTo>
                  <a:lnTo>
                    <a:pt x="2366" y="498"/>
                  </a:lnTo>
                  <a:lnTo>
                    <a:pt x="2284" y="432"/>
                  </a:lnTo>
                  <a:lnTo>
                    <a:pt x="2198" y="372"/>
                  </a:lnTo>
                  <a:lnTo>
                    <a:pt x="2106" y="321"/>
                  </a:lnTo>
                  <a:lnTo>
                    <a:pt x="2011" y="275"/>
                  </a:lnTo>
                  <a:lnTo>
                    <a:pt x="1914" y="239"/>
                  </a:lnTo>
                  <a:lnTo>
                    <a:pt x="1815" y="209"/>
                  </a:lnTo>
                  <a:lnTo>
                    <a:pt x="1713" y="188"/>
                  </a:lnTo>
                  <a:lnTo>
                    <a:pt x="1608" y="176"/>
                  </a:lnTo>
                  <a:lnTo>
                    <a:pt x="1500" y="172"/>
                  </a:lnTo>
                  <a:close/>
                  <a:moveTo>
                    <a:pt x="1500" y="0"/>
                  </a:moveTo>
                  <a:lnTo>
                    <a:pt x="1622" y="4"/>
                  </a:lnTo>
                  <a:lnTo>
                    <a:pt x="1739" y="18"/>
                  </a:lnTo>
                  <a:lnTo>
                    <a:pt x="1855" y="43"/>
                  </a:lnTo>
                  <a:lnTo>
                    <a:pt x="1966" y="75"/>
                  </a:lnTo>
                  <a:lnTo>
                    <a:pt x="2075" y="116"/>
                  </a:lnTo>
                  <a:lnTo>
                    <a:pt x="2182" y="167"/>
                  </a:lnTo>
                  <a:lnTo>
                    <a:pt x="2286" y="225"/>
                  </a:lnTo>
                  <a:lnTo>
                    <a:pt x="2385" y="292"/>
                  </a:lnTo>
                  <a:lnTo>
                    <a:pt x="2476" y="367"/>
                  </a:lnTo>
                  <a:lnTo>
                    <a:pt x="2563" y="448"/>
                  </a:lnTo>
                  <a:lnTo>
                    <a:pt x="2641" y="535"/>
                  </a:lnTo>
                  <a:lnTo>
                    <a:pt x="2712" y="627"/>
                  </a:lnTo>
                  <a:lnTo>
                    <a:pt x="2776" y="726"/>
                  </a:lnTo>
                  <a:lnTo>
                    <a:pt x="2835" y="829"/>
                  </a:lnTo>
                  <a:lnTo>
                    <a:pt x="2883" y="937"/>
                  </a:lnTo>
                  <a:lnTo>
                    <a:pt x="2925" y="1048"/>
                  </a:lnTo>
                  <a:lnTo>
                    <a:pt x="2957" y="1165"/>
                  </a:lnTo>
                  <a:lnTo>
                    <a:pt x="2982" y="1285"/>
                  </a:lnTo>
                  <a:lnTo>
                    <a:pt x="2997" y="1409"/>
                  </a:lnTo>
                  <a:lnTo>
                    <a:pt x="3001" y="1535"/>
                  </a:lnTo>
                  <a:lnTo>
                    <a:pt x="2997" y="1657"/>
                  </a:lnTo>
                  <a:lnTo>
                    <a:pt x="2983" y="1777"/>
                  </a:lnTo>
                  <a:lnTo>
                    <a:pt x="2959" y="1896"/>
                  </a:lnTo>
                  <a:lnTo>
                    <a:pt x="2928" y="2009"/>
                  </a:lnTo>
                  <a:lnTo>
                    <a:pt x="2887" y="2124"/>
                  </a:lnTo>
                  <a:lnTo>
                    <a:pt x="2836" y="2234"/>
                  </a:lnTo>
                  <a:lnTo>
                    <a:pt x="2778" y="2340"/>
                  </a:lnTo>
                  <a:lnTo>
                    <a:pt x="2714" y="2439"/>
                  </a:lnTo>
                  <a:lnTo>
                    <a:pt x="2648" y="2528"/>
                  </a:lnTo>
                  <a:lnTo>
                    <a:pt x="2587" y="2607"/>
                  </a:lnTo>
                  <a:lnTo>
                    <a:pt x="2530" y="2680"/>
                  </a:lnTo>
                  <a:lnTo>
                    <a:pt x="2476" y="2745"/>
                  </a:lnTo>
                  <a:lnTo>
                    <a:pt x="2426" y="2804"/>
                  </a:lnTo>
                  <a:lnTo>
                    <a:pt x="2378" y="2859"/>
                  </a:lnTo>
                  <a:lnTo>
                    <a:pt x="2335" y="2908"/>
                  </a:lnTo>
                  <a:lnTo>
                    <a:pt x="2290" y="2959"/>
                  </a:lnTo>
                  <a:lnTo>
                    <a:pt x="2248" y="3007"/>
                  </a:lnTo>
                  <a:lnTo>
                    <a:pt x="2213" y="3051"/>
                  </a:lnTo>
                  <a:lnTo>
                    <a:pt x="2181" y="3096"/>
                  </a:lnTo>
                  <a:lnTo>
                    <a:pt x="2155" y="3138"/>
                  </a:lnTo>
                  <a:lnTo>
                    <a:pt x="2132" y="3184"/>
                  </a:lnTo>
                  <a:lnTo>
                    <a:pt x="2115" y="3232"/>
                  </a:lnTo>
                  <a:lnTo>
                    <a:pt x="2101" y="3285"/>
                  </a:lnTo>
                  <a:lnTo>
                    <a:pt x="2091" y="3343"/>
                  </a:lnTo>
                  <a:lnTo>
                    <a:pt x="2084" y="3409"/>
                  </a:lnTo>
                  <a:lnTo>
                    <a:pt x="2082" y="3483"/>
                  </a:lnTo>
                  <a:lnTo>
                    <a:pt x="2078" y="3512"/>
                  </a:lnTo>
                  <a:lnTo>
                    <a:pt x="2066" y="3535"/>
                  </a:lnTo>
                  <a:lnTo>
                    <a:pt x="2047" y="3552"/>
                  </a:lnTo>
                  <a:lnTo>
                    <a:pt x="2025" y="3565"/>
                  </a:lnTo>
                  <a:lnTo>
                    <a:pt x="1997" y="3570"/>
                  </a:lnTo>
                  <a:lnTo>
                    <a:pt x="1011" y="3570"/>
                  </a:lnTo>
                  <a:lnTo>
                    <a:pt x="985" y="3565"/>
                  </a:lnTo>
                  <a:lnTo>
                    <a:pt x="961" y="3552"/>
                  </a:lnTo>
                  <a:lnTo>
                    <a:pt x="943" y="3535"/>
                  </a:lnTo>
                  <a:lnTo>
                    <a:pt x="931" y="3512"/>
                  </a:lnTo>
                  <a:lnTo>
                    <a:pt x="926" y="3483"/>
                  </a:lnTo>
                  <a:lnTo>
                    <a:pt x="924" y="3411"/>
                  </a:lnTo>
                  <a:lnTo>
                    <a:pt x="919" y="3345"/>
                  </a:lnTo>
                  <a:lnTo>
                    <a:pt x="909" y="3287"/>
                  </a:lnTo>
                  <a:lnTo>
                    <a:pt x="895" y="3234"/>
                  </a:lnTo>
                  <a:lnTo>
                    <a:pt x="876" y="3186"/>
                  </a:lnTo>
                  <a:lnTo>
                    <a:pt x="853" y="3142"/>
                  </a:lnTo>
                  <a:lnTo>
                    <a:pt x="826" y="3097"/>
                  </a:lnTo>
                  <a:lnTo>
                    <a:pt x="794" y="3055"/>
                  </a:lnTo>
                  <a:lnTo>
                    <a:pt x="758" y="3011"/>
                  </a:lnTo>
                  <a:lnTo>
                    <a:pt x="718" y="2963"/>
                  </a:lnTo>
                  <a:lnTo>
                    <a:pt x="673" y="2913"/>
                  </a:lnTo>
                  <a:lnTo>
                    <a:pt x="628" y="2864"/>
                  </a:lnTo>
                  <a:lnTo>
                    <a:pt x="582" y="2809"/>
                  </a:lnTo>
                  <a:lnTo>
                    <a:pt x="530" y="2751"/>
                  </a:lnTo>
                  <a:lnTo>
                    <a:pt x="476" y="2683"/>
                  </a:lnTo>
                  <a:lnTo>
                    <a:pt x="417" y="2611"/>
                  </a:lnTo>
                  <a:lnTo>
                    <a:pt x="355" y="2529"/>
                  </a:lnTo>
                  <a:lnTo>
                    <a:pt x="289" y="2439"/>
                  </a:lnTo>
                  <a:lnTo>
                    <a:pt x="223" y="2340"/>
                  </a:lnTo>
                  <a:lnTo>
                    <a:pt x="165" y="2234"/>
                  </a:lnTo>
                  <a:lnTo>
                    <a:pt x="116" y="2124"/>
                  </a:lnTo>
                  <a:lnTo>
                    <a:pt x="75" y="2009"/>
                  </a:lnTo>
                  <a:lnTo>
                    <a:pt x="42" y="1896"/>
                  </a:lnTo>
                  <a:lnTo>
                    <a:pt x="19" y="1777"/>
                  </a:lnTo>
                  <a:lnTo>
                    <a:pt x="5" y="1657"/>
                  </a:lnTo>
                  <a:lnTo>
                    <a:pt x="0" y="1535"/>
                  </a:lnTo>
                  <a:lnTo>
                    <a:pt x="5" y="1411"/>
                  </a:lnTo>
                  <a:lnTo>
                    <a:pt x="19" y="1291"/>
                  </a:lnTo>
                  <a:lnTo>
                    <a:pt x="42" y="1172"/>
                  </a:lnTo>
                  <a:lnTo>
                    <a:pt x="75" y="1057"/>
                  </a:lnTo>
                  <a:lnTo>
                    <a:pt x="114" y="947"/>
                  </a:lnTo>
                  <a:lnTo>
                    <a:pt x="116" y="944"/>
                  </a:lnTo>
                  <a:lnTo>
                    <a:pt x="166" y="834"/>
                  </a:lnTo>
                  <a:lnTo>
                    <a:pt x="223" y="730"/>
                  </a:lnTo>
                  <a:lnTo>
                    <a:pt x="289" y="629"/>
                  </a:lnTo>
                  <a:lnTo>
                    <a:pt x="360" y="537"/>
                  </a:lnTo>
                  <a:lnTo>
                    <a:pt x="440" y="448"/>
                  </a:lnTo>
                  <a:lnTo>
                    <a:pt x="526" y="367"/>
                  </a:lnTo>
                  <a:lnTo>
                    <a:pt x="618" y="292"/>
                  </a:lnTo>
                  <a:lnTo>
                    <a:pt x="717" y="227"/>
                  </a:lnTo>
                  <a:lnTo>
                    <a:pt x="819" y="167"/>
                  </a:lnTo>
                  <a:lnTo>
                    <a:pt x="928" y="116"/>
                  </a:lnTo>
                  <a:lnTo>
                    <a:pt x="1035" y="75"/>
                  </a:lnTo>
                  <a:lnTo>
                    <a:pt x="1147" y="43"/>
                  </a:lnTo>
                  <a:lnTo>
                    <a:pt x="1263" y="18"/>
                  </a:lnTo>
                  <a:lnTo>
                    <a:pt x="1381" y="4"/>
                  </a:lnTo>
                  <a:lnTo>
                    <a:pt x="150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C85AF1FD-2572-486D-A336-FAA626A62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4777"/>
              <a:ext cx="357" cy="86"/>
            </a:xfrm>
            <a:custGeom>
              <a:avLst/>
              <a:gdLst>
                <a:gd name="T0" fmla="*/ 85 w 715"/>
                <a:gd name="T1" fmla="*/ 0 h 171"/>
                <a:gd name="T2" fmla="*/ 628 w 715"/>
                <a:gd name="T3" fmla="*/ 0 h 171"/>
                <a:gd name="T4" fmla="*/ 656 w 715"/>
                <a:gd name="T5" fmla="*/ 3 h 171"/>
                <a:gd name="T6" fmla="*/ 678 w 715"/>
                <a:gd name="T7" fmla="*/ 16 h 171"/>
                <a:gd name="T8" fmla="*/ 697 w 715"/>
                <a:gd name="T9" fmla="*/ 35 h 171"/>
                <a:gd name="T10" fmla="*/ 709 w 715"/>
                <a:gd name="T11" fmla="*/ 58 h 171"/>
                <a:gd name="T12" fmla="*/ 715 w 715"/>
                <a:gd name="T13" fmla="*/ 85 h 171"/>
                <a:gd name="T14" fmla="*/ 709 w 715"/>
                <a:gd name="T15" fmla="*/ 113 h 171"/>
                <a:gd name="T16" fmla="*/ 697 w 715"/>
                <a:gd name="T17" fmla="*/ 136 h 171"/>
                <a:gd name="T18" fmla="*/ 678 w 715"/>
                <a:gd name="T19" fmla="*/ 154 h 171"/>
                <a:gd name="T20" fmla="*/ 656 w 715"/>
                <a:gd name="T21" fmla="*/ 166 h 171"/>
                <a:gd name="T22" fmla="*/ 628 w 715"/>
                <a:gd name="T23" fmla="*/ 171 h 171"/>
                <a:gd name="T24" fmla="*/ 85 w 715"/>
                <a:gd name="T25" fmla="*/ 171 h 171"/>
                <a:gd name="T26" fmla="*/ 57 w 715"/>
                <a:gd name="T27" fmla="*/ 166 h 171"/>
                <a:gd name="T28" fmla="*/ 35 w 715"/>
                <a:gd name="T29" fmla="*/ 154 h 171"/>
                <a:gd name="T30" fmla="*/ 16 w 715"/>
                <a:gd name="T31" fmla="*/ 136 h 171"/>
                <a:gd name="T32" fmla="*/ 5 w 715"/>
                <a:gd name="T33" fmla="*/ 113 h 171"/>
                <a:gd name="T34" fmla="*/ 0 w 715"/>
                <a:gd name="T35" fmla="*/ 85 h 171"/>
                <a:gd name="T36" fmla="*/ 5 w 715"/>
                <a:gd name="T37" fmla="*/ 58 h 171"/>
                <a:gd name="T38" fmla="*/ 16 w 715"/>
                <a:gd name="T39" fmla="*/ 35 h 171"/>
                <a:gd name="T40" fmla="*/ 35 w 715"/>
                <a:gd name="T41" fmla="*/ 16 h 171"/>
                <a:gd name="T42" fmla="*/ 57 w 715"/>
                <a:gd name="T43" fmla="*/ 3 h 171"/>
                <a:gd name="T44" fmla="*/ 85 w 715"/>
                <a:gd name="T4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5" h="171">
                  <a:moveTo>
                    <a:pt x="85" y="0"/>
                  </a:moveTo>
                  <a:lnTo>
                    <a:pt x="628" y="0"/>
                  </a:lnTo>
                  <a:lnTo>
                    <a:pt x="656" y="3"/>
                  </a:lnTo>
                  <a:lnTo>
                    <a:pt x="678" y="16"/>
                  </a:lnTo>
                  <a:lnTo>
                    <a:pt x="697" y="35"/>
                  </a:lnTo>
                  <a:lnTo>
                    <a:pt x="709" y="58"/>
                  </a:lnTo>
                  <a:lnTo>
                    <a:pt x="715" y="85"/>
                  </a:lnTo>
                  <a:lnTo>
                    <a:pt x="709" y="113"/>
                  </a:lnTo>
                  <a:lnTo>
                    <a:pt x="697" y="136"/>
                  </a:lnTo>
                  <a:lnTo>
                    <a:pt x="678" y="154"/>
                  </a:lnTo>
                  <a:lnTo>
                    <a:pt x="656" y="166"/>
                  </a:lnTo>
                  <a:lnTo>
                    <a:pt x="628" y="171"/>
                  </a:lnTo>
                  <a:lnTo>
                    <a:pt x="85" y="171"/>
                  </a:lnTo>
                  <a:lnTo>
                    <a:pt x="57" y="166"/>
                  </a:lnTo>
                  <a:lnTo>
                    <a:pt x="35" y="154"/>
                  </a:lnTo>
                  <a:lnTo>
                    <a:pt x="16" y="136"/>
                  </a:lnTo>
                  <a:lnTo>
                    <a:pt x="5" y="113"/>
                  </a:lnTo>
                  <a:lnTo>
                    <a:pt x="0" y="85"/>
                  </a:lnTo>
                  <a:lnTo>
                    <a:pt x="5" y="58"/>
                  </a:lnTo>
                  <a:lnTo>
                    <a:pt x="16" y="35"/>
                  </a:lnTo>
                  <a:lnTo>
                    <a:pt x="35" y="16"/>
                  </a:lnTo>
                  <a:lnTo>
                    <a:pt x="57" y="3"/>
                  </a:lnTo>
                  <a:lnTo>
                    <a:pt x="8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2625C9B2-19AA-4032-AC13-3408C094F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" y="2258"/>
              <a:ext cx="166" cy="229"/>
            </a:xfrm>
            <a:custGeom>
              <a:avLst/>
              <a:gdLst>
                <a:gd name="T0" fmla="*/ 237 w 330"/>
                <a:gd name="T1" fmla="*/ 0 h 459"/>
                <a:gd name="T2" fmla="*/ 263 w 330"/>
                <a:gd name="T3" fmla="*/ 0 h 459"/>
                <a:gd name="T4" fmla="*/ 289 w 330"/>
                <a:gd name="T5" fmla="*/ 11 h 459"/>
                <a:gd name="T6" fmla="*/ 309 w 330"/>
                <a:gd name="T7" fmla="*/ 29 h 459"/>
                <a:gd name="T8" fmla="*/ 323 w 330"/>
                <a:gd name="T9" fmla="*/ 50 h 459"/>
                <a:gd name="T10" fmla="*/ 330 w 330"/>
                <a:gd name="T11" fmla="*/ 76 h 459"/>
                <a:gd name="T12" fmla="*/ 328 w 330"/>
                <a:gd name="T13" fmla="*/ 101 h 459"/>
                <a:gd name="T14" fmla="*/ 318 w 330"/>
                <a:gd name="T15" fmla="*/ 128 h 459"/>
                <a:gd name="T16" fmla="*/ 155 w 330"/>
                <a:gd name="T17" fmla="*/ 416 h 459"/>
                <a:gd name="T18" fmla="*/ 138 w 330"/>
                <a:gd name="T19" fmla="*/ 437 h 459"/>
                <a:gd name="T20" fmla="*/ 117 w 330"/>
                <a:gd name="T21" fmla="*/ 453 h 459"/>
                <a:gd name="T22" fmla="*/ 91 w 330"/>
                <a:gd name="T23" fmla="*/ 459 h 459"/>
                <a:gd name="T24" fmla="*/ 65 w 330"/>
                <a:gd name="T25" fmla="*/ 459 h 459"/>
                <a:gd name="T26" fmla="*/ 41 w 330"/>
                <a:gd name="T27" fmla="*/ 448 h 459"/>
                <a:gd name="T28" fmla="*/ 20 w 330"/>
                <a:gd name="T29" fmla="*/ 432 h 459"/>
                <a:gd name="T30" fmla="*/ 6 w 330"/>
                <a:gd name="T31" fmla="*/ 409 h 459"/>
                <a:gd name="T32" fmla="*/ 0 w 330"/>
                <a:gd name="T33" fmla="*/ 384 h 459"/>
                <a:gd name="T34" fmla="*/ 0 w 330"/>
                <a:gd name="T35" fmla="*/ 358 h 459"/>
                <a:gd name="T36" fmla="*/ 10 w 330"/>
                <a:gd name="T37" fmla="*/ 331 h 459"/>
                <a:gd name="T38" fmla="*/ 174 w 330"/>
                <a:gd name="T39" fmla="*/ 43 h 459"/>
                <a:gd name="T40" fmla="*/ 190 w 330"/>
                <a:gd name="T41" fmla="*/ 21 h 459"/>
                <a:gd name="T42" fmla="*/ 212 w 330"/>
                <a:gd name="T43" fmla="*/ 6 h 459"/>
                <a:gd name="T44" fmla="*/ 237 w 330"/>
                <a:gd name="T45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0" h="459">
                  <a:moveTo>
                    <a:pt x="237" y="0"/>
                  </a:moveTo>
                  <a:lnTo>
                    <a:pt x="263" y="0"/>
                  </a:lnTo>
                  <a:lnTo>
                    <a:pt x="289" y="11"/>
                  </a:lnTo>
                  <a:lnTo>
                    <a:pt x="309" y="29"/>
                  </a:lnTo>
                  <a:lnTo>
                    <a:pt x="323" y="50"/>
                  </a:lnTo>
                  <a:lnTo>
                    <a:pt x="330" y="76"/>
                  </a:lnTo>
                  <a:lnTo>
                    <a:pt x="328" y="101"/>
                  </a:lnTo>
                  <a:lnTo>
                    <a:pt x="318" y="128"/>
                  </a:lnTo>
                  <a:lnTo>
                    <a:pt x="155" y="416"/>
                  </a:lnTo>
                  <a:lnTo>
                    <a:pt x="138" y="437"/>
                  </a:lnTo>
                  <a:lnTo>
                    <a:pt x="117" y="453"/>
                  </a:lnTo>
                  <a:lnTo>
                    <a:pt x="91" y="459"/>
                  </a:lnTo>
                  <a:lnTo>
                    <a:pt x="65" y="459"/>
                  </a:lnTo>
                  <a:lnTo>
                    <a:pt x="41" y="448"/>
                  </a:lnTo>
                  <a:lnTo>
                    <a:pt x="20" y="432"/>
                  </a:lnTo>
                  <a:lnTo>
                    <a:pt x="6" y="409"/>
                  </a:lnTo>
                  <a:lnTo>
                    <a:pt x="0" y="384"/>
                  </a:lnTo>
                  <a:lnTo>
                    <a:pt x="0" y="358"/>
                  </a:lnTo>
                  <a:lnTo>
                    <a:pt x="10" y="331"/>
                  </a:lnTo>
                  <a:lnTo>
                    <a:pt x="174" y="43"/>
                  </a:lnTo>
                  <a:lnTo>
                    <a:pt x="190" y="21"/>
                  </a:lnTo>
                  <a:lnTo>
                    <a:pt x="212" y="6"/>
                  </a:lnTo>
                  <a:lnTo>
                    <a:pt x="23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9">
              <a:extLst>
                <a:ext uri="{FF2B5EF4-FFF2-40B4-BE49-F238E27FC236}">
                  <a16:creationId xmlns:a16="http://schemas.microsoft.com/office/drawing/2014/main" id="{1F2DB208-6DBC-4F96-B78F-FA81B1B2B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2258"/>
              <a:ext cx="164" cy="229"/>
            </a:xfrm>
            <a:custGeom>
              <a:avLst/>
              <a:gdLst>
                <a:gd name="T0" fmla="*/ 91 w 328"/>
                <a:gd name="T1" fmla="*/ 0 h 459"/>
                <a:gd name="T2" fmla="*/ 116 w 328"/>
                <a:gd name="T3" fmla="*/ 6 h 459"/>
                <a:gd name="T4" fmla="*/ 138 w 328"/>
                <a:gd name="T5" fmla="*/ 21 h 459"/>
                <a:gd name="T6" fmla="*/ 155 w 328"/>
                <a:gd name="T7" fmla="*/ 43 h 459"/>
                <a:gd name="T8" fmla="*/ 318 w 328"/>
                <a:gd name="T9" fmla="*/ 331 h 459"/>
                <a:gd name="T10" fmla="*/ 328 w 328"/>
                <a:gd name="T11" fmla="*/ 358 h 459"/>
                <a:gd name="T12" fmla="*/ 328 w 328"/>
                <a:gd name="T13" fmla="*/ 384 h 459"/>
                <a:gd name="T14" fmla="*/ 322 w 328"/>
                <a:gd name="T15" fmla="*/ 409 h 459"/>
                <a:gd name="T16" fmla="*/ 308 w 328"/>
                <a:gd name="T17" fmla="*/ 432 h 459"/>
                <a:gd name="T18" fmla="*/ 287 w 328"/>
                <a:gd name="T19" fmla="*/ 448 h 459"/>
                <a:gd name="T20" fmla="*/ 263 w 328"/>
                <a:gd name="T21" fmla="*/ 459 h 459"/>
                <a:gd name="T22" fmla="*/ 237 w 328"/>
                <a:gd name="T23" fmla="*/ 459 h 459"/>
                <a:gd name="T24" fmla="*/ 213 w 328"/>
                <a:gd name="T25" fmla="*/ 453 h 459"/>
                <a:gd name="T26" fmla="*/ 190 w 328"/>
                <a:gd name="T27" fmla="*/ 437 h 459"/>
                <a:gd name="T28" fmla="*/ 173 w 328"/>
                <a:gd name="T29" fmla="*/ 416 h 459"/>
                <a:gd name="T30" fmla="*/ 10 w 328"/>
                <a:gd name="T31" fmla="*/ 128 h 459"/>
                <a:gd name="T32" fmla="*/ 0 w 328"/>
                <a:gd name="T33" fmla="*/ 101 h 459"/>
                <a:gd name="T34" fmla="*/ 0 w 328"/>
                <a:gd name="T35" fmla="*/ 76 h 459"/>
                <a:gd name="T36" fmla="*/ 5 w 328"/>
                <a:gd name="T37" fmla="*/ 50 h 459"/>
                <a:gd name="T38" fmla="*/ 20 w 328"/>
                <a:gd name="T39" fmla="*/ 29 h 459"/>
                <a:gd name="T40" fmla="*/ 39 w 328"/>
                <a:gd name="T41" fmla="*/ 11 h 459"/>
                <a:gd name="T42" fmla="*/ 65 w 328"/>
                <a:gd name="T43" fmla="*/ 0 h 459"/>
                <a:gd name="T44" fmla="*/ 91 w 328"/>
                <a:gd name="T45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8" h="459">
                  <a:moveTo>
                    <a:pt x="91" y="0"/>
                  </a:moveTo>
                  <a:lnTo>
                    <a:pt x="116" y="6"/>
                  </a:lnTo>
                  <a:lnTo>
                    <a:pt x="138" y="21"/>
                  </a:lnTo>
                  <a:lnTo>
                    <a:pt x="155" y="43"/>
                  </a:lnTo>
                  <a:lnTo>
                    <a:pt x="318" y="331"/>
                  </a:lnTo>
                  <a:lnTo>
                    <a:pt x="328" y="358"/>
                  </a:lnTo>
                  <a:lnTo>
                    <a:pt x="328" y="384"/>
                  </a:lnTo>
                  <a:lnTo>
                    <a:pt x="322" y="409"/>
                  </a:lnTo>
                  <a:lnTo>
                    <a:pt x="308" y="432"/>
                  </a:lnTo>
                  <a:lnTo>
                    <a:pt x="287" y="448"/>
                  </a:lnTo>
                  <a:lnTo>
                    <a:pt x="263" y="459"/>
                  </a:lnTo>
                  <a:lnTo>
                    <a:pt x="237" y="459"/>
                  </a:lnTo>
                  <a:lnTo>
                    <a:pt x="213" y="453"/>
                  </a:lnTo>
                  <a:lnTo>
                    <a:pt x="190" y="437"/>
                  </a:lnTo>
                  <a:lnTo>
                    <a:pt x="173" y="416"/>
                  </a:lnTo>
                  <a:lnTo>
                    <a:pt x="10" y="128"/>
                  </a:lnTo>
                  <a:lnTo>
                    <a:pt x="0" y="101"/>
                  </a:lnTo>
                  <a:lnTo>
                    <a:pt x="0" y="76"/>
                  </a:lnTo>
                  <a:lnTo>
                    <a:pt x="5" y="50"/>
                  </a:lnTo>
                  <a:lnTo>
                    <a:pt x="20" y="29"/>
                  </a:lnTo>
                  <a:lnTo>
                    <a:pt x="39" y="11"/>
                  </a:lnTo>
                  <a:lnTo>
                    <a:pt x="65" y="0"/>
                  </a:lnTo>
                  <a:lnTo>
                    <a:pt x="91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0">
              <a:extLst>
                <a:ext uri="{FF2B5EF4-FFF2-40B4-BE49-F238E27FC236}">
                  <a16:creationId xmlns:a16="http://schemas.microsoft.com/office/drawing/2014/main" id="{7998E5AB-6B64-431B-8013-51B653290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" y="2679"/>
              <a:ext cx="225" cy="168"/>
            </a:xfrm>
            <a:custGeom>
              <a:avLst/>
              <a:gdLst>
                <a:gd name="T0" fmla="*/ 76 w 450"/>
                <a:gd name="T1" fmla="*/ 0 h 336"/>
                <a:gd name="T2" fmla="*/ 102 w 450"/>
                <a:gd name="T3" fmla="*/ 0 h 336"/>
                <a:gd name="T4" fmla="*/ 127 w 450"/>
                <a:gd name="T5" fmla="*/ 10 h 336"/>
                <a:gd name="T6" fmla="*/ 410 w 450"/>
                <a:gd name="T7" fmla="*/ 177 h 336"/>
                <a:gd name="T8" fmla="*/ 431 w 450"/>
                <a:gd name="T9" fmla="*/ 194 h 336"/>
                <a:gd name="T10" fmla="*/ 445 w 450"/>
                <a:gd name="T11" fmla="*/ 216 h 336"/>
                <a:gd name="T12" fmla="*/ 450 w 450"/>
                <a:gd name="T13" fmla="*/ 242 h 336"/>
                <a:gd name="T14" fmla="*/ 450 w 450"/>
                <a:gd name="T15" fmla="*/ 269 h 336"/>
                <a:gd name="T16" fmla="*/ 442 w 450"/>
                <a:gd name="T17" fmla="*/ 293 h 336"/>
                <a:gd name="T18" fmla="*/ 424 w 450"/>
                <a:gd name="T19" fmla="*/ 315 h 336"/>
                <a:gd name="T20" fmla="*/ 402 w 450"/>
                <a:gd name="T21" fmla="*/ 331 h 336"/>
                <a:gd name="T22" fmla="*/ 377 w 450"/>
                <a:gd name="T23" fmla="*/ 336 h 336"/>
                <a:gd name="T24" fmla="*/ 352 w 450"/>
                <a:gd name="T25" fmla="*/ 336 h 336"/>
                <a:gd name="T26" fmla="*/ 326 w 450"/>
                <a:gd name="T27" fmla="*/ 325 h 336"/>
                <a:gd name="T28" fmla="*/ 42 w 450"/>
                <a:gd name="T29" fmla="*/ 159 h 336"/>
                <a:gd name="T30" fmla="*/ 21 w 450"/>
                <a:gd name="T31" fmla="*/ 141 h 336"/>
                <a:gd name="T32" fmla="*/ 7 w 450"/>
                <a:gd name="T33" fmla="*/ 120 h 336"/>
                <a:gd name="T34" fmla="*/ 0 w 450"/>
                <a:gd name="T35" fmla="*/ 93 h 336"/>
                <a:gd name="T36" fmla="*/ 2 w 450"/>
                <a:gd name="T37" fmla="*/ 67 h 336"/>
                <a:gd name="T38" fmla="*/ 12 w 450"/>
                <a:gd name="T39" fmla="*/ 42 h 336"/>
                <a:gd name="T40" fmla="*/ 28 w 450"/>
                <a:gd name="T41" fmla="*/ 19 h 336"/>
                <a:gd name="T42" fmla="*/ 50 w 450"/>
                <a:gd name="T43" fmla="*/ 5 h 336"/>
                <a:gd name="T44" fmla="*/ 76 w 450"/>
                <a:gd name="T45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0" h="336">
                  <a:moveTo>
                    <a:pt x="76" y="0"/>
                  </a:moveTo>
                  <a:lnTo>
                    <a:pt x="102" y="0"/>
                  </a:lnTo>
                  <a:lnTo>
                    <a:pt x="127" y="10"/>
                  </a:lnTo>
                  <a:lnTo>
                    <a:pt x="410" y="177"/>
                  </a:lnTo>
                  <a:lnTo>
                    <a:pt x="431" y="194"/>
                  </a:lnTo>
                  <a:lnTo>
                    <a:pt x="445" y="216"/>
                  </a:lnTo>
                  <a:lnTo>
                    <a:pt x="450" y="242"/>
                  </a:lnTo>
                  <a:lnTo>
                    <a:pt x="450" y="269"/>
                  </a:lnTo>
                  <a:lnTo>
                    <a:pt x="442" y="293"/>
                  </a:lnTo>
                  <a:lnTo>
                    <a:pt x="424" y="315"/>
                  </a:lnTo>
                  <a:lnTo>
                    <a:pt x="402" y="331"/>
                  </a:lnTo>
                  <a:lnTo>
                    <a:pt x="377" y="336"/>
                  </a:lnTo>
                  <a:lnTo>
                    <a:pt x="352" y="336"/>
                  </a:lnTo>
                  <a:lnTo>
                    <a:pt x="326" y="325"/>
                  </a:lnTo>
                  <a:lnTo>
                    <a:pt x="42" y="159"/>
                  </a:lnTo>
                  <a:lnTo>
                    <a:pt x="21" y="141"/>
                  </a:lnTo>
                  <a:lnTo>
                    <a:pt x="7" y="120"/>
                  </a:lnTo>
                  <a:lnTo>
                    <a:pt x="0" y="93"/>
                  </a:lnTo>
                  <a:lnTo>
                    <a:pt x="2" y="67"/>
                  </a:lnTo>
                  <a:lnTo>
                    <a:pt x="12" y="42"/>
                  </a:lnTo>
                  <a:lnTo>
                    <a:pt x="28" y="19"/>
                  </a:lnTo>
                  <a:lnTo>
                    <a:pt x="50" y="5"/>
                  </a:lnTo>
                  <a:lnTo>
                    <a:pt x="76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1">
              <a:extLst>
                <a:ext uri="{FF2B5EF4-FFF2-40B4-BE49-F238E27FC236}">
                  <a16:creationId xmlns:a16="http://schemas.microsoft.com/office/drawing/2014/main" id="{77E28875-37D2-4227-819A-E0AAA46EF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2679"/>
              <a:ext cx="225" cy="168"/>
            </a:xfrm>
            <a:custGeom>
              <a:avLst/>
              <a:gdLst>
                <a:gd name="T0" fmla="*/ 375 w 450"/>
                <a:gd name="T1" fmla="*/ 0 h 336"/>
                <a:gd name="T2" fmla="*/ 400 w 450"/>
                <a:gd name="T3" fmla="*/ 5 h 336"/>
                <a:gd name="T4" fmla="*/ 422 w 450"/>
                <a:gd name="T5" fmla="*/ 19 h 336"/>
                <a:gd name="T6" fmla="*/ 438 w 450"/>
                <a:gd name="T7" fmla="*/ 42 h 336"/>
                <a:gd name="T8" fmla="*/ 448 w 450"/>
                <a:gd name="T9" fmla="*/ 67 h 336"/>
                <a:gd name="T10" fmla="*/ 450 w 450"/>
                <a:gd name="T11" fmla="*/ 93 h 336"/>
                <a:gd name="T12" fmla="*/ 443 w 450"/>
                <a:gd name="T13" fmla="*/ 120 h 336"/>
                <a:gd name="T14" fmla="*/ 429 w 450"/>
                <a:gd name="T15" fmla="*/ 141 h 336"/>
                <a:gd name="T16" fmla="*/ 406 w 450"/>
                <a:gd name="T17" fmla="*/ 159 h 336"/>
                <a:gd name="T18" fmla="*/ 124 w 450"/>
                <a:gd name="T19" fmla="*/ 325 h 336"/>
                <a:gd name="T20" fmla="*/ 100 w 450"/>
                <a:gd name="T21" fmla="*/ 336 h 336"/>
                <a:gd name="T22" fmla="*/ 74 w 450"/>
                <a:gd name="T23" fmla="*/ 336 h 336"/>
                <a:gd name="T24" fmla="*/ 48 w 450"/>
                <a:gd name="T25" fmla="*/ 331 h 336"/>
                <a:gd name="T26" fmla="*/ 27 w 450"/>
                <a:gd name="T27" fmla="*/ 315 h 336"/>
                <a:gd name="T28" fmla="*/ 10 w 450"/>
                <a:gd name="T29" fmla="*/ 293 h 336"/>
                <a:gd name="T30" fmla="*/ 0 w 450"/>
                <a:gd name="T31" fmla="*/ 269 h 336"/>
                <a:gd name="T32" fmla="*/ 0 w 450"/>
                <a:gd name="T33" fmla="*/ 242 h 336"/>
                <a:gd name="T34" fmla="*/ 7 w 450"/>
                <a:gd name="T35" fmla="*/ 216 h 336"/>
                <a:gd name="T36" fmla="*/ 21 w 450"/>
                <a:gd name="T37" fmla="*/ 194 h 336"/>
                <a:gd name="T38" fmla="*/ 41 w 450"/>
                <a:gd name="T39" fmla="*/ 177 h 336"/>
                <a:gd name="T40" fmla="*/ 323 w 450"/>
                <a:gd name="T41" fmla="*/ 10 h 336"/>
                <a:gd name="T42" fmla="*/ 349 w 450"/>
                <a:gd name="T43" fmla="*/ 0 h 336"/>
                <a:gd name="T44" fmla="*/ 375 w 450"/>
                <a:gd name="T45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0" h="336">
                  <a:moveTo>
                    <a:pt x="375" y="0"/>
                  </a:moveTo>
                  <a:lnTo>
                    <a:pt x="400" y="5"/>
                  </a:lnTo>
                  <a:lnTo>
                    <a:pt x="422" y="19"/>
                  </a:lnTo>
                  <a:lnTo>
                    <a:pt x="438" y="42"/>
                  </a:lnTo>
                  <a:lnTo>
                    <a:pt x="448" y="67"/>
                  </a:lnTo>
                  <a:lnTo>
                    <a:pt x="450" y="93"/>
                  </a:lnTo>
                  <a:lnTo>
                    <a:pt x="443" y="120"/>
                  </a:lnTo>
                  <a:lnTo>
                    <a:pt x="429" y="141"/>
                  </a:lnTo>
                  <a:lnTo>
                    <a:pt x="406" y="159"/>
                  </a:lnTo>
                  <a:lnTo>
                    <a:pt x="124" y="325"/>
                  </a:lnTo>
                  <a:lnTo>
                    <a:pt x="100" y="336"/>
                  </a:lnTo>
                  <a:lnTo>
                    <a:pt x="74" y="336"/>
                  </a:lnTo>
                  <a:lnTo>
                    <a:pt x="48" y="331"/>
                  </a:lnTo>
                  <a:lnTo>
                    <a:pt x="27" y="315"/>
                  </a:lnTo>
                  <a:lnTo>
                    <a:pt x="10" y="293"/>
                  </a:lnTo>
                  <a:lnTo>
                    <a:pt x="0" y="269"/>
                  </a:lnTo>
                  <a:lnTo>
                    <a:pt x="0" y="242"/>
                  </a:lnTo>
                  <a:lnTo>
                    <a:pt x="7" y="216"/>
                  </a:lnTo>
                  <a:lnTo>
                    <a:pt x="21" y="194"/>
                  </a:lnTo>
                  <a:lnTo>
                    <a:pt x="41" y="177"/>
                  </a:lnTo>
                  <a:lnTo>
                    <a:pt x="323" y="10"/>
                  </a:lnTo>
                  <a:lnTo>
                    <a:pt x="349" y="0"/>
                  </a:lnTo>
                  <a:lnTo>
                    <a:pt x="37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2">
              <a:extLst>
                <a:ext uri="{FF2B5EF4-FFF2-40B4-BE49-F238E27FC236}">
                  <a16:creationId xmlns:a16="http://schemas.microsoft.com/office/drawing/2014/main" id="{33BB745B-23F0-49DA-97D4-2C2F243DA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5" y="2724"/>
              <a:ext cx="602" cy="821"/>
            </a:xfrm>
            <a:custGeom>
              <a:avLst/>
              <a:gdLst>
                <a:gd name="T0" fmla="*/ 112 w 1204"/>
                <a:gd name="T1" fmla="*/ 1063 h 1642"/>
                <a:gd name="T2" fmla="*/ 154 w 1204"/>
                <a:gd name="T3" fmla="*/ 1095 h 1642"/>
                <a:gd name="T4" fmla="*/ 170 w 1204"/>
                <a:gd name="T5" fmla="*/ 1145 h 1642"/>
                <a:gd name="T6" fmla="*/ 178 w 1204"/>
                <a:gd name="T7" fmla="*/ 1278 h 1642"/>
                <a:gd name="T8" fmla="*/ 211 w 1204"/>
                <a:gd name="T9" fmla="*/ 1433 h 1642"/>
                <a:gd name="T10" fmla="*/ 249 w 1204"/>
                <a:gd name="T11" fmla="*/ 1550 h 1642"/>
                <a:gd name="T12" fmla="*/ 239 w 1204"/>
                <a:gd name="T13" fmla="*/ 1601 h 1642"/>
                <a:gd name="T14" fmla="*/ 199 w 1204"/>
                <a:gd name="T15" fmla="*/ 1637 h 1642"/>
                <a:gd name="T16" fmla="*/ 147 w 1204"/>
                <a:gd name="T17" fmla="*/ 1640 h 1642"/>
                <a:gd name="T18" fmla="*/ 104 w 1204"/>
                <a:gd name="T19" fmla="*/ 1614 h 1642"/>
                <a:gd name="T20" fmla="*/ 62 w 1204"/>
                <a:gd name="T21" fmla="*/ 1520 h 1642"/>
                <a:gd name="T22" fmla="*/ 22 w 1204"/>
                <a:gd name="T23" fmla="*/ 1373 h 1642"/>
                <a:gd name="T24" fmla="*/ 0 w 1204"/>
                <a:gd name="T25" fmla="*/ 1145 h 1642"/>
                <a:gd name="T26" fmla="*/ 17 w 1204"/>
                <a:gd name="T27" fmla="*/ 1095 h 1642"/>
                <a:gd name="T28" fmla="*/ 59 w 1204"/>
                <a:gd name="T29" fmla="*/ 1063 h 1642"/>
                <a:gd name="T30" fmla="*/ 1119 w 1204"/>
                <a:gd name="T31" fmla="*/ 0 h 1642"/>
                <a:gd name="T32" fmla="*/ 1170 w 1204"/>
                <a:gd name="T33" fmla="*/ 18 h 1642"/>
                <a:gd name="T34" fmla="*/ 1199 w 1204"/>
                <a:gd name="T35" fmla="*/ 60 h 1642"/>
                <a:gd name="T36" fmla="*/ 1199 w 1204"/>
                <a:gd name="T37" fmla="*/ 115 h 1642"/>
                <a:gd name="T38" fmla="*/ 1170 w 1204"/>
                <a:gd name="T39" fmla="*/ 157 h 1642"/>
                <a:gd name="T40" fmla="*/ 1119 w 1204"/>
                <a:gd name="T41" fmla="*/ 173 h 1642"/>
                <a:gd name="T42" fmla="*/ 991 w 1204"/>
                <a:gd name="T43" fmla="*/ 182 h 1642"/>
                <a:gd name="T44" fmla="*/ 837 w 1204"/>
                <a:gd name="T45" fmla="*/ 216 h 1642"/>
                <a:gd name="T46" fmla="*/ 668 w 1204"/>
                <a:gd name="T47" fmla="*/ 290 h 1642"/>
                <a:gd name="T48" fmla="*/ 516 w 1204"/>
                <a:gd name="T49" fmla="*/ 395 h 1642"/>
                <a:gd name="T50" fmla="*/ 386 w 1204"/>
                <a:gd name="T51" fmla="*/ 527 h 1642"/>
                <a:gd name="T52" fmla="*/ 284 w 1204"/>
                <a:gd name="T53" fmla="*/ 683 h 1642"/>
                <a:gd name="T54" fmla="*/ 230 w 1204"/>
                <a:gd name="T55" fmla="*/ 789 h 1642"/>
                <a:gd name="T56" fmla="*/ 185 w 1204"/>
                <a:gd name="T57" fmla="*/ 816 h 1642"/>
                <a:gd name="T58" fmla="*/ 133 w 1204"/>
                <a:gd name="T59" fmla="*/ 812 h 1642"/>
                <a:gd name="T60" fmla="*/ 93 w 1204"/>
                <a:gd name="T61" fmla="*/ 777 h 1642"/>
                <a:gd name="T62" fmla="*/ 83 w 1204"/>
                <a:gd name="T63" fmla="*/ 727 h 1642"/>
                <a:gd name="T64" fmla="*/ 119 w 1204"/>
                <a:gd name="T65" fmla="*/ 633 h 1642"/>
                <a:gd name="T66" fmla="*/ 190 w 1204"/>
                <a:gd name="T67" fmla="*/ 506 h 1642"/>
                <a:gd name="T68" fmla="*/ 190 w 1204"/>
                <a:gd name="T69" fmla="*/ 506 h 1642"/>
                <a:gd name="T70" fmla="*/ 279 w 1204"/>
                <a:gd name="T71" fmla="*/ 389 h 1642"/>
                <a:gd name="T72" fmla="*/ 381 w 1204"/>
                <a:gd name="T73" fmla="*/ 287 h 1642"/>
                <a:gd name="T74" fmla="*/ 495 w 1204"/>
                <a:gd name="T75" fmla="*/ 196 h 1642"/>
                <a:gd name="T76" fmla="*/ 555 w 1204"/>
                <a:gd name="T77" fmla="*/ 157 h 1642"/>
                <a:gd name="T78" fmla="*/ 683 w 1204"/>
                <a:gd name="T79" fmla="*/ 90 h 1642"/>
                <a:gd name="T80" fmla="*/ 824 w 1204"/>
                <a:gd name="T81" fmla="*/ 41 h 1642"/>
                <a:gd name="T82" fmla="*/ 1009 w 1204"/>
                <a:gd name="T83" fmla="*/ 7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4" h="1642">
                  <a:moveTo>
                    <a:pt x="85" y="1058"/>
                  </a:moveTo>
                  <a:lnTo>
                    <a:pt x="112" y="1063"/>
                  </a:lnTo>
                  <a:lnTo>
                    <a:pt x="135" y="1076"/>
                  </a:lnTo>
                  <a:lnTo>
                    <a:pt x="154" y="1095"/>
                  </a:lnTo>
                  <a:lnTo>
                    <a:pt x="164" y="1118"/>
                  </a:lnTo>
                  <a:lnTo>
                    <a:pt x="170" y="1145"/>
                  </a:lnTo>
                  <a:lnTo>
                    <a:pt x="171" y="1212"/>
                  </a:lnTo>
                  <a:lnTo>
                    <a:pt x="178" y="1278"/>
                  </a:lnTo>
                  <a:lnTo>
                    <a:pt x="189" y="1340"/>
                  </a:lnTo>
                  <a:lnTo>
                    <a:pt x="211" y="1433"/>
                  </a:lnTo>
                  <a:lnTo>
                    <a:pt x="244" y="1524"/>
                  </a:lnTo>
                  <a:lnTo>
                    <a:pt x="249" y="1550"/>
                  </a:lnTo>
                  <a:lnTo>
                    <a:pt x="247" y="1577"/>
                  </a:lnTo>
                  <a:lnTo>
                    <a:pt x="239" y="1601"/>
                  </a:lnTo>
                  <a:lnTo>
                    <a:pt x="221" y="1623"/>
                  </a:lnTo>
                  <a:lnTo>
                    <a:pt x="199" y="1637"/>
                  </a:lnTo>
                  <a:lnTo>
                    <a:pt x="173" y="1642"/>
                  </a:lnTo>
                  <a:lnTo>
                    <a:pt x="147" y="1640"/>
                  </a:lnTo>
                  <a:lnTo>
                    <a:pt x="123" y="1632"/>
                  </a:lnTo>
                  <a:lnTo>
                    <a:pt x="104" y="1614"/>
                  </a:lnTo>
                  <a:lnTo>
                    <a:pt x="88" y="1591"/>
                  </a:lnTo>
                  <a:lnTo>
                    <a:pt x="62" y="1520"/>
                  </a:lnTo>
                  <a:lnTo>
                    <a:pt x="40" y="1448"/>
                  </a:lnTo>
                  <a:lnTo>
                    <a:pt x="22" y="1373"/>
                  </a:lnTo>
                  <a:lnTo>
                    <a:pt x="7" y="1260"/>
                  </a:lnTo>
                  <a:lnTo>
                    <a:pt x="0" y="1145"/>
                  </a:lnTo>
                  <a:lnTo>
                    <a:pt x="5" y="1118"/>
                  </a:lnTo>
                  <a:lnTo>
                    <a:pt x="17" y="1095"/>
                  </a:lnTo>
                  <a:lnTo>
                    <a:pt x="35" y="1076"/>
                  </a:lnTo>
                  <a:lnTo>
                    <a:pt x="59" y="1063"/>
                  </a:lnTo>
                  <a:lnTo>
                    <a:pt x="85" y="1058"/>
                  </a:lnTo>
                  <a:close/>
                  <a:moveTo>
                    <a:pt x="1119" y="0"/>
                  </a:moveTo>
                  <a:lnTo>
                    <a:pt x="1147" y="5"/>
                  </a:lnTo>
                  <a:lnTo>
                    <a:pt x="1170" y="18"/>
                  </a:lnTo>
                  <a:lnTo>
                    <a:pt x="1187" y="35"/>
                  </a:lnTo>
                  <a:lnTo>
                    <a:pt x="1199" y="60"/>
                  </a:lnTo>
                  <a:lnTo>
                    <a:pt x="1204" y="87"/>
                  </a:lnTo>
                  <a:lnTo>
                    <a:pt x="1199" y="115"/>
                  </a:lnTo>
                  <a:lnTo>
                    <a:pt x="1187" y="138"/>
                  </a:lnTo>
                  <a:lnTo>
                    <a:pt x="1170" y="157"/>
                  </a:lnTo>
                  <a:lnTo>
                    <a:pt x="1147" y="170"/>
                  </a:lnTo>
                  <a:lnTo>
                    <a:pt x="1119" y="173"/>
                  </a:lnTo>
                  <a:lnTo>
                    <a:pt x="1055" y="175"/>
                  </a:lnTo>
                  <a:lnTo>
                    <a:pt x="991" y="182"/>
                  </a:lnTo>
                  <a:lnTo>
                    <a:pt x="931" y="191"/>
                  </a:lnTo>
                  <a:lnTo>
                    <a:pt x="837" y="216"/>
                  </a:lnTo>
                  <a:lnTo>
                    <a:pt x="749" y="249"/>
                  </a:lnTo>
                  <a:lnTo>
                    <a:pt x="668" y="290"/>
                  </a:lnTo>
                  <a:lnTo>
                    <a:pt x="588" y="338"/>
                  </a:lnTo>
                  <a:lnTo>
                    <a:pt x="516" y="395"/>
                  </a:lnTo>
                  <a:lnTo>
                    <a:pt x="448" y="458"/>
                  </a:lnTo>
                  <a:lnTo>
                    <a:pt x="386" y="527"/>
                  </a:lnTo>
                  <a:lnTo>
                    <a:pt x="330" y="602"/>
                  </a:lnTo>
                  <a:lnTo>
                    <a:pt x="284" y="683"/>
                  </a:lnTo>
                  <a:lnTo>
                    <a:pt x="244" y="766"/>
                  </a:lnTo>
                  <a:lnTo>
                    <a:pt x="230" y="789"/>
                  </a:lnTo>
                  <a:lnTo>
                    <a:pt x="209" y="807"/>
                  </a:lnTo>
                  <a:lnTo>
                    <a:pt x="185" y="816"/>
                  </a:lnTo>
                  <a:lnTo>
                    <a:pt x="159" y="819"/>
                  </a:lnTo>
                  <a:lnTo>
                    <a:pt x="133" y="812"/>
                  </a:lnTo>
                  <a:lnTo>
                    <a:pt x="111" y="798"/>
                  </a:lnTo>
                  <a:lnTo>
                    <a:pt x="93" y="777"/>
                  </a:lnTo>
                  <a:lnTo>
                    <a:pt x="85" y="754"/>
                  </a:lnTo>
                  <a:lnTo>
                    <a:pt x="83" y="727"/>
                  </a:lnTo>
                  <a:lnTo>
                    <a:pt x="88" y="699"/>
                  </a:lnTo>
                  <a:lnTo>
                    <a:pt x="119" y="633"/>
                  </a:lnTo>
                  <a:lnTo>
                    <a:pt x="154" y="568"/>
                  </a:lnTo>
                  <a:lnTo>
                    <a:pt x="190" y="506"/>
                  </a:lnTo>
                  <a:lnTo>
                    <a:pt x="192" y="506"/>
                  </a:lnTo>
                  <a:lnTo>
                    <a:pt x="190" y="506"/>
                  </a:lnTo>
                  <a:lnTo>
                    <a:pt x="234" y="446"/>
                  </a:lnTo>
                  <a:lnTo>
                    <a:pt x="279" y="389"/>
                  </a:lnTo>
                  <a:lnTo>
                    <a:pt x="329" y="336"/>
                  </a:lnTo>
                  <a:lnTo>
                    <a:pt x="381" y="287"/>
                  </a:lnTo>
                  <a:lnTo>
                    <a:pt x="436" y="239"/>
                  </a:lnTo>
                  <a:lnTo>
                    <a:pt x="495" y="196"/>
                  </a:lnTo>
                  <a:lnTo>
                    <a:pt x="495" y="195"/>
                  </a:lnTo>
                  <a:lnTo>
                    <a:pt x="555" y="157"/>
                  </a:lnTo>
                  <a:lnTo>
                    <a:pt x="618" y="122"/>
                  </a:lnTo>
                  <a:lnTo>
                    <a:pt x="683" y="90"/>
                  </a:lnTo>
                  <a:lnTo>
                    <a:pt x="753" y="64"/>
                  </a:lnTo>
                  <a:lnTo>
                    <a:pt x="824" y="41"/>
                  </a:lnTo>
                  <a:lnTo>
                    <a:pt x="898" y="23"/>
                  </a:lnTo>
                  <a:lnTo>
                    <a:pt x="1009" y="7"/>
                  </a:lnTo>
                  <a:lnTo>
                    <a:pt x="1119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6100630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EMPRESA ELÉCTRICA PROVINCIAL COTOPAXI S.A.</a:t>
            </a:r>
            <a:endParaRPr sz="2000" dirty="0"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3380210" y="392686"/>
            <a:ext cx="1705500" cy="41365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C" b="1" dirty="0" smtClean="0"/>
              <a:t>Historia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1909 </a:t>
            </a:r>
            <a:r>
              <a:rPr lang="en" dirty="0" smtClean="0"/>
              <a:t>– Servicios Éléctricos Municipales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1952</a:t>
            </a:r>
            <a:r>
              <a:rPr lang="en" dirty="0" smtClean="0"/>
              <a:t> – Centrales hidráulicas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1975</a:t>
            </a:r>
            <a:r>
              <a:rPr lang="en" dirty="0" smtClean="0"/>
              <a:t> – INECEL funda el Sistema Eléctrico Latacunga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1976 - 1983 </a:t>
            </a:r>
            <a:r>
              <a:rPr lang="en" dirty="0" smtClean="0"/>
              <a:t>– Remodelación integral y ampliación de redes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1983</a:t>
            </a:r>
            <a:r>
              <a:rPr lang="en" dirty="0" smtClean="0"/>
              <a:t> – ELEPCO S.A.</a:t>
            </a:r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2"/>
          </p:nvPr>
        </p:nvSpPr>
        <p:spPr>
          <a:xfrm>
            <a:off x="7185118" y="1399797"/>
            <a:ext cx="1705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Ubicación 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Matriz: </a:t>
            </a:r>
            <a:r>
              <a:rPr lang="en" dirty="0" smtClean="0"/>
              <a:t>Latacunga</a:t>
            </a:r>
            <a:r>
              <a:rPr lang="en" dirty="0" smtClean="0"/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Con presencia en los 7 cantones de la provincia.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9 subestaciones y 15 líneas de subtransmisión </a:t>
            </a: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3"/>
          </p:nvPr>
        </p:nvSpPr>
        <p:spPr>
          <a:xfrm>
            <a:off x="5043231" y="516358"/>
            <a:ext cx="1937927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P</a:t>
            </a:r>
            <a:r>
              <a:rPr lang="en" b="1" dirty="0" smtClean="0"/>
              <a:t>lanificación estratégica en la ELEPCO S.A.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2014</a:t>
            </a:r>
            <a:r>
              <a:rPr lang="en" dirty="0" smtClean="0"/>
              <a:t> – Disposición del MEER y alineación con el Plan del Buen Vivir</a:t>
            </a:r>
          </a:p>
          <a:p>
            <a:pPr marL="0" lvl="0" indent="0">
              <a:buNone/>
            </a:pPr>
            <a:r>
              <a:rPr lang="en" b="1" dirty="0" smtClean="0"/>
              <a:t>2018</a:t>
            </a:r>
            <a:r>
              <a:rPr lang="en" dirty="0" smtClean="0"/>
              <a:t> - </a:t>
            </a:r>
            <a:r>
              <a:rPr lang="es-EC" dirty="0" smtClean="0"/>
              <a:t>Planificación </a:t>
            </a:r>
            <a:r>
              <a:rPr lang="es-EC" dirty="0"/>
              <a:t>Estratégica 2018 - 2021, acorde al Plan Nacional de Desarrollo y ARCONEL, </a:t>
            </a:r>
            <a:r>
              <a:rPr lang="es-EC" dirty="0" smtClean="0"/>
              <a:t>proceso </a:t>
            </a:r>
            <a:r>
              <a:rPr lang="es-EC" dirty="0"/>
              <a:t>de contratación de la plataforma Gobierno por Resultados GPR</a:t>
            </a:r>
            <a:endParaRPr b="1" dirty="0"/>
          </a:p>
        </p:txBody>
      </p:sp>
      <p:sp>
        <p:nvSpPr>
          <p:cNvPr id="141" name="Google Shape;141;p20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pic>
        <p:nvPicPr>
          <p:cNvPr id="7" name="Picture 4" descr="Resultado de imagen para elepc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0" b="10271"/>
          <a:stretch/>
        </p:blipFill>
        <p:spPr bwMode="auto">
          <a:xfrm>
            <a:off x="1101500" y="3042124"/>
            <a:ext cx="1720898" cy="86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oogle Shape;955;p41"/>
          <p:cNvGrpSpPr/>
          <p:nvPr/>
        </p:nvGrpSpPr>
        <p:grpSpPr>
          <a:xfrm>
            <a:off x="7688362" y="489485"/>
            <a:ext cx="566434" cy="524471"/>
            <a:chOff x="5973900" y="318475"/>
            <a:chExt cx="401900" cy="380575"/>
          </a:xfrm>
        </p:grpSpPr>
        <p:sp>
          <p:nvSpPr>
            <p:cNvPr id="11" name="Google Shape;956;p41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57;p41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58;p41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59;p41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60;p41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61;p41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62;p41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63;p41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64;p41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65;p41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66;p41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67;p41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68;p41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69;p41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981;p41"/>
          <p:cNvGrpSpPr/>
          <p:nvPr/>
        </p:nvGrpSpPr>
        <p:grpSpPr>
          <a:xfrm>
            <a:off x="7817278" y="3727725"/>
            <a:ext cx="362143" cy="561404"/>
            <a:chOff x="6718575" y="2318625"/>
            <a:chExt cx="256950" cy="407375"/>
          </a:xfrm>
        </p:grpSpPr>
        <p:sp>
          <p:nvSpPr>
            <p:cNvPr id="26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24754209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9</a:t>
            </a:fld>
            <a:endParaRPr lang="es-EC" dirty="0"/>
          </a:p>
        </p:txBody>
      </p:sp>
      <p:sp>
        <p:nvSpPr>
          <p:cNvPr id="10" name="Google Shape;137;p20"/>
          <p:cNvSpPr txBox="1">
            <a:spLocks/>
          </p:cNvSpPr>
          <p:nvPr/>
        </p:nvSpPr>
        <p:spPr>
          <a:xfrm>
            <a:off x="1661160" y="2560119"/>
            <a:ext cx="5852160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s-EC" sz="1500" b="1" dirty="0" smtClean="0">
                <a:latin typeface="Raleway" panose="020B0604020202020204" charset="0"/>
              </a:rPr>
              <a:t>DETERMINACIÓN DE LOS STAKEHOLDERS DE LA ELEPCO S.A.</a:t>
            </a:r>
            <a:endParaRPr lang="es-EC" sz="1500" b="1" dirty="0">
              <a:latin typeface="Raleway" panose="020B0604020202020204" charset="0"/>
            </a:endParaRPr>
          </a:p>
        </p:txBody>
      </p:sp>
      <p:pic>
        <p:nvPicPr>
          <p:cNvPr id="13" name="Imagen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821" b="18043"/>
          <a:stretch/>
        </p:blipFill>
        <p:spPr bwMode="auto">
          <a:xfrm>
            <a:off x="2644630" y="2979220"/>
            <a:ext cx="4083830" cy="1470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Google Shape;137;p20"/>
          <p:cNvSpPr txBox="1">
            <a:spLocks/>
          </p:cNvSpPr>
          <p:nvPr/>
        </p:nvSpPr>
        <p:spPr>
          <a:xfrm>
            <a:off x="1493520" y="693018"/>
            <a:ext cx="309372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s-EC" sz="1400" dirty="0" smtClean="0"/>
              <a:t>MISIÓN: </a:t>
            </a:r>
            <a:r>
              <a:rPr lang="es-EC" sz="1400" dirty="0" smtClean="0">
                <a:latin typeface="Raleway" panose="020B0604020202020204" charset="0"/>
              </a:rPr>
              <a:t>Proveer </a:t>
            </a:r>
            <a:r>
              <a:rPr lang="es-EC" sz="1400" dirty="0">
                <a:latin typeface="Raleway" panose="020B0604020202020204" charset="0"/>
              </a:rPr>
              <a:t>el servicio público de energía eléctrica con calidad, confiabilidad y seguridad sostenibles, contribuyendo al desarrollo económico y social de nuestros usuarios, con innovación permanente y responsabilidad ambiental.</a:t>
            </a:r>
          </a:p>
        </p:txBody>
      </p:sp>
      <p:sp>
        <p:nvSpPr>
          <p:cNvPr id="15" name="Google Shape;137;p20"/>
          <p:cNvSpPr txBox="1">
            <a:spLocks/>
          </p:cNvSpPr>
          <p:nvPr/>
        </p:nvSpPr>
        <p:spPr>
          <a:xfrm>
            <a:off x="4701540" y="994007"/>
            <a:ext cx="3434571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s-EC" sz="1400" dirty="0" smtClean="0"/>
              <a:t>VISIÓN: </a:t>
            </a:r>
            <a:r>
              <a:rPr lang="es-EC" sz="1400" dirty="0" smtClean="0">
                <a:latin typeface="Raleway" panose="020B0604020202020204" charset="0"/>
              </a:rPr>
              <a:t>Llegar </a:t>
            </a:r>
            <a:r>
              <a:rPr lang="es-EC" sz="1400" dirty="0">
                <a:latin typeface="Raleway" panose="020B0604020202020204" charset="0"/>
              </a:rPr>
              <a:t>al año 2021 como una empresa referente en la prestación del servicio eléctrico, reconocida por su calidad, cobertura y eficiencia en el ámbito nacional.</a:t>
            </a:r>
            <a:endParaRPr lang="es-EC" sz="1400" dirty="0"/>
          </a:p>
        </p:txBody>
      </p:sp>
      <p:grpSp>
        <p:nvGrpSpPr>
          <p:cNvPr id="16" name="Google Shape;455;p38"/>
          <p:cNvGrpSpPr/>
          <p:nvPr/>
        </p:nvGrpSpPr>
        <p:grpSpPr>
          <a:xfrm>
            <a:off x="7225259" y="3391661"/>
            <a:ext cx="643733" cy="639426"/>
            <a:chOff x="3955900" y="2984500"/>
            <a:chExt cx="414000" cy="422525"/>
          </a:xfrm>
        </p:grpSpPr>
        <p:sp>
          <p:nvSpPr>
            <p:cNvPr id="17" name="Google Shape;456;p38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457;p38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458;p38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500518468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riz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2443</Words>
  <Application>Microsoft Office PowerPoint</Application>
  <PresentationFormat>Presentación en pantalla (16:9)</PresentationFormat>
  <Paragraphs>305</Paragraphs>
  <Slides>22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Raleway</vt:lpstr>
      <vt:lpstr>Calibri</vt:lpstr>
      <vt:lpstr>Times New Roman</vt:lpstr>
      <vt:lpstr>Comic Sans MS</vt:lpstr>
      <vt:lpstr>Abril Fatface</vt:lpstr>
      <vt:lpstr>Arial</vt:lpstr>
      <vt:lpstr>Florizel template</vt:lpstr>
      <vt:lpstr>MAESTRÍA EN PLANIFICACIÓN Y DIRECCIÓN ESTRATÉGICA</vt:lpstr>
      <vt:lpstr>Presentación de PowerPoint</vt:lpstr>
      <vt:lpstr>Objetivo General:  Diseñar estrategias de Responsabilidad Social basadas en la norma ISO 26000 para la ELEPCO S.A.; que posibilite la sostenibilidad y cumplimiento de su compromiso con sus grupos de interés a partir del año 2020. </vt:lpstr>
      <vt:lpstr>Presentación de PowerPoint</vt:lpstr>
      <vt:lpstr>Responsabilidad Social Es una forma de hacer negocios, tomar en cuenta los efectos sociales, ambientales y económicos de la acción empresarial integrando en ella el respeto por los valores éticos, las personas, las comunidades y el medio ambiente.</vt:lpstr>
      <vt:lpstr>NORMA ISO 26000</vt:lpstr>
      <vt:lpstr>Metodología de la investigación</vt:lpstr>
      <vt:lpstr>EMPRESA ELÉCTRICA PROVINCIAL COTOPAXI S.A.</vt:lpstr>
      <vt:lpstr>Presentación de PowerPoint</vt:lpstr>
      <vt:lpstr>Autodiagnóstico de la ELEPCO S.A. </vt:lpstr>
      <vt:lpstr>Presentación de PowerPoint</vt:lpstr>
      <vt:lpstr>Propuesta de estrategias de responsabilidad basadas en la ISO 26000 - 2010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Filosofía empresarial propuesta con RS</vt:lpstr>
      <vt:lpstr>Conclusiones</vt:lpstr>
      <vt:lpstr>Recomendaciones</vt:lpstr>
      <vt:lpstr>Muchas 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ibe</dc:creator>
  <cp:lastModifiedBy>ibe</cp:lastModifiedBy>
  <cp:revision>65</cp:revision>
  <dcterms:modified xsi:type="dcterms:W3CDTF">2019-06-11T23:16:45Z</dcterms:modified>
</cp:coreProperties>
</file>