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45"/>
  </p:notesMasterIdLst>
  <p:sldIdLst>
    <p:sldId id="256" r:id="rId2"/>
    <p:sldId id="335" r:id="rId3"/>
    <p:sldId id="312" r:id="rId4"/>
    <p:sldId id="307" r:id="rId5"/>
    <p:sldId id="309" r:id="rId6"/>
    <p:sldId id="311" r:id="rId7"/>
    <p:sldId id="310" r:id="rId8"/>
    <p:sldId id="266" r:id="rId9"/>
    <p:sldId id="314" r:id="rId10"/>
    <p:sldId id="320" r:id="rId11"/>
    <p:sldId id="334" r:id="rId12"/>
    <p:sldId id="321" r:id="rId13"/>
    <p:sldId id="322" r:id="rId14"/>
    <p:sldId id="323" r:id="rId15"/>
    <p:sldId id="324" r:id="rId16"/>
    <p:sldId id="272" r:id="rId17"/>
    <p:sldId id="315" r:id="rId18"/>
    <p:sldId id="329" r:id="rId19"/>
    <p:sldId id="325" r:id="rId20"/>
    <p:sldId id="276" r:id="rId21"/>
    <p:sldId id="330" r:id="rId22"/>
    <p:sldId id="341" r:id="rId23"/>
    <p:sldId id="342" r:id="rId24"/>
    <p:sldId id="343" r:id="rId25"/>
    <p:sldId id="333" r:id="rId26"/>
    <p:sldId id="344" r:id="rId27"/>
    <p:sldId id="345" r:id="rId28"/>
    <p:sldId id="346" r:id="rId29"/>
    <p:sldId id="347" r:id="rId30"/>
    <p:sldId id="281" r:id="rId31"/>
    <p:sldId id="318" r:id="rId32"/>
    <p:sldId id="319" r:id="rId33"/>
    <p:sldId id="304" r:id="rId34"/>
    <p:sldId id="326" r:id="rId35"/>
    <p:sldId id="327" r:id="rId36"/>
    <p:sldId id="328" r:id="rId37"/>
    <p:sldId id="331" r:id="rId38"/>
    <p:sldId id="332" r:id="rId39"/>
    <p:sldId id="336" r:id="rId40"/>
    <p:sldId id="337" r:id="rId41"/>
    <p:sldId id="338" r:id="rId42"/>
    <p:sldId id="339" r:id="rId43"/>
    <p:sldId id="34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76" d="100"/>
          <a:sy n="76" d="100"/>
        </p:scale>
        <p:origin x="8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F2F6A-7178-4E3E-9D73-2DA355528010}"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s-ES"/>
        </a:p>
      </dgm:t>
    </dgm:pt>
    <dgm:pt modelId="{5D3B81A8-31FA-48FF-876E-E9F957708E99}">
      <dgm:prSet phldrT="[Texto]"/>
      <dgm:spPr/>
      <dgm:t>
        <a:bodyPr/>
        <a:lstStyle/>
        <a:p>
          <a:r>
            <a:rPr lang="es-EC" dirty="0"/>
            <a:t>VCS en la perspectiva de la educación superior</a:t>
          </a:r>
          <a:endParaRPr lang="es-ES" dirty="0"/>
        </a:p>
      </dgm:t>
    </dgm:pt>
    <dgm:pt modelId="{52052C8B-E012-4ECE-8243-9C083D16753E}" type="parTrans" cxnId="{3F9B60B8-AF17-4D13-B9F6-BBCC75D72138}">
      <dgm:prSet/>
      <dgm:spPr/>
      <dgm:t>
        <a:bodyPr/>
        <a:lstStyle/>
        <a:p>
          <a:endParaRPr lang="es-ES"/>
        </a:p>
      </dgm:t>
    </dgm:pt>
    <dgm:pt modelId="{D9ED8BDA-09FB-4536-BAB5-B99C905D0887}" type="sibTrans" cxnId="{3F9B60B8-AF17-4D13-B9F6-BBCC75D72138}">
      <dgm:prSet/>
      <dgm:spPr/>
      <dgm:t>
        <a:bodyPr/>
        <a:lstStyle/>
        <a:p>
          <a:endParaRPr lang="es-ES"/>
        </a:p>
      </dgm:t>
    </dgm:pt>
    <dgm:pt modelId="{7B1F42BD-5D9E-4F96-8D8D-99C21496CC88}">
      <dgm:prSet phldrT="[Texto]"/>
      <dgm:spPr/>
      <dgm:t>
        <a:bodyPr/>
        <a:lstStyle/>
        <a:p>
          <a:r>
            <a:rPr lang="es-EC" dirty="0"/>
            <a:t>VCS en atención a los imperativos sociales</a:t>
          </a:r>
          <a:endParaRPr lang="es-ES" dirty="0"/>
        </a:p>
      </dgm:t>
    </dgm:pt>
    <dgm:pt modelId="{4B1ECDBD-F41D-45F8-9CD3-680F26FCAF88}" type="parTrans" cxnId="{D6F80E9D-8DC1-4CBC-BE25-20D652535359}">
      <dgm:prSet/>
      <dgm:spPr/>
      <dgm:t>
        <a:bodyPr/>
        <a:lstStyle/>
        <a:p>
          <a:endParaRPr lang="es-ES"/>
        </a:p>
      </dgm:t>
    </dgm:pt>
    <dgm:pt modelId="{9035725F-B7F2-49F7-8644-6B54C0F6EC03}" type="sibTrans" cxnId="{D6F80E9D-8DC1-4CBC-BE25-20D652535359}">
      <dgm:prSet/>
      <dgm:spPr/>
      <dgm:t>
        <a:bodyPr/>
        <a:lstStyle/>
        <a:p>
          <a:endParaRPr lang="es-ES"/>
        </a:p>
      </dgm:t>
    </dgm:pt>
    <dgm:pt modelId="{A0C84F4D-2153-4D27-8423-C1F0B61E5D8F}">
      <dgm:prSet phldrT="[Texto]"/>
      <dgm:spPr/>
      <dgm:t>
        <a:bodyPr/>
        <a:lstStyle/>
        <a:p>
          <a:r>
            <a:rPr lang="es-EC" dirty="0"/>
            <a:t>VCS desde las propuestas de innovación social</a:t>
          </a:r>
          <a:endParaRPr lang="es-ES" dirty="0"/>
        </a:p>
      </dgm:t>
    </dgm:pt>
    <dgm:pt modelId="{86C2172F-C291-46FA-B661-93130F60EE6A}" type="parTrans" cxnId="{F23C4946-79B7-489D-943D-47E3D10A0B11}">
      <dgm:prSet/>
      <dgm:spPr/>
      <dgm:t>
        <a:bodyPr/>
        <a:lstStyle/>
        <a:p>
          <a:endParaRPr lang="es-ES"/>
        </a:p>
      </dgm:t>
    </dgm:pt>
    <dgm:pt modelId="{EAE68E3F-3315-4DD0-8290-0F39FE28E183}" type="sibTrans" cxnId="{F23C4946-79B7-489D-943D-47E3D10A0B11}">
      <dgm:prSet/>
      <dgm:spPr/>
      <dgm:t>
        <a:bodyPr/>
        <a:lstStyle/>
        <a:p>
          <a:endParaRPr lang="es-ES"/>
        </a:p>
      </dgm:t>
    </dgm:pt>
    <dgm:pt modelId="{E24E4D71-AB51-4FAF-8AB8-7E4A4AC68DEA}">
      <dgm:prSet phldrT="[Texto]"/>
      <dgm:spPr/>
      <dgm:t>
        <a:bodyPr/>
        <a:lstStyle/>
        <a:p>
          <a:r>
            <a:rPr lang="es-EC" dirty="0"/>
            <a:t>VCS basada en el empoderamiento juvenil</a:t>
          </a:r>
          <a:endParaRPr lang="es-ES" dirty="0"/>
        </a:p>
      </dgm:t>
    </dgm:pt>
    <dgm:pt modelId="{226B5E69-48EA-4C2B-95BD-FC696C84649D}" type="parTrans" cxnId="{4CDB7582-4D23-4B62-9916-6E4A3E6A33C9}">
      <dgm:prSet/>
      <dgm:spPr/>
      <dgm:t>
        <a:bodyPr/>
        <a:lstStyle/>
        <a:p>
          <a:endParaRPr lang="es-ES"/>
        </a:p>
      </dgm:t>
    </dgm:pt>
    <dgm:pt modelId="{65BD91BB-709C-4F49-8FE0-CF4E1360D6EA}" type="sibTrans" cxnId="{4CDB7582-4D23-4B62-9916-6E4A3E6A33C9}">
      <dgm:prSet/>
      <dgm:spPr/>
      <dgm:t>
        <a:bodyPr/>
        <a:lstStyle/>
        <a:p>
          <a:endParaRPr lang="es-ES"/>
        </a:p>
      </dgm:t>
    </dgm:pt>
    <dgm:pt modelId="{5E4F262D-948C-4A99-94F1-93EFE870400D}">
      <dgm:prSet phldrT="[Texto]"/>
      <dgm:spPr/>
      <dgm:t>
        <a:bodyPr/>
        <a:lstStyle/>
        <a:p>
          <a:r>
            <a:rPr lang="es-EC" dirty="0"/>
            <a:t>VCS, un proceso que hace realidad el aprendizaje-servicio (ApS)</a:t>
          </a:r>
          <a:endParaRPr lang="es-ES" dirty="0"/>
        </a:p>
      </dgm:t>
    </dgm:pt>
    <dgm:pt modelId="{BBB60706-563E-4440-ADAA-B931FC6F240C}" type="parTrans" cxnId="{E4087CC4-91CD-4951-BC71-9ACAAD9F19C1}">
      <dgm:prSet/>
      <dgm:spPr/>
      <dgm:t>
        <a:bodyPr/>
        <a:lstStyle/>
        <a:p>
          <a:endParaRPr lang="es-ES"/>
        </a:p>
      </dgm:t>
    </dgm:pt>
    <dgm:pt modelId="{9D6A6BD2-7087-4D36-91AB-C70CED1D4A6B}" type="sibTrans" cxnId="{E4087CC4-91CD-4951-BC71-9ACAAD9F19C1}">
      <dgm:prSet/>
      <dgm:spPr/>
      <dgm:t>
        <a:bodyPr/>
        <a:lstStyle/>
        <a:p>
          <a:endParaRPr lang="es-ES"/>
        </a:p>
      </dgm:t>
    </dgm:pt>
    <dgm:pt modelId="{9A192D48-154F-4118-ADB6-D1E7515AB13F}" type="pres">
      <dgm:prSet presAssocID="{D70F2F6A-7178-4E3E-9D73-2DA355528010}" presName="compositeShape" presStyleCnt="0">
        <dgm:presLayoutVars>
          <dgm:chMax val="7"/>
          <dgm:dir/>
          <dgm:resizeHandles val="exact"/>
        </dgm:presLayoutVars>
      </dgm:prSet>
      <dgm:spPr/>
    </dgm:pt>
    <dgm:pt modelId="{413C12B4-7928-47A9-88E8-83D1614419BA}" type="pres">
      <dgm:prSet presAssocID="{5D3B81A8-31FA-48FF-876E-E9F957708E99}" presName="circ1" presStyleLbl="vennNode1" presStyleIdx="0" presStyleCnt="5"/>
      <dgm:spPr/>
    </dgm:pt>
    <dgm:pt modelId="{23B1FEC8-D614-4828-ACB9-81144BB132FD}" type="pres">
      <dgm:prSet presAssocID="{5D3B81A8-31FA-48FF-876E-E9F957708E99}" presName="circ1Tx" presStyleLbl="revTx" presStyleIdx="0" presStyleCnt="0">
        <dgm:presLayoutVars>
          <dgm:chMax val="0"/>
          <dgm:chPref val="0"/>
          <dgm:bulletEnabled val="1"/>
        </dgm:presLayoutVars>
      </dgm:prSet>
      <dgm:spPr/>
    </dgm:pt>
    <dgm:pt modelId="{DA9B018E-0597-45BF-BBBC-F2E763839B66}" type="pres">
      <dgm:prSet presAssocID="{7B1F42BD-5D9E-4F96-8D8D-99C21496CC88}" presName="circ2" presStyleLbl="vennNode1" presStyleIdx="1" presStyleCnt="5"/>
      <dgm:spPr/>
    </dgm:pt>
    <dgm:pt modelId="{7B273246-42D5-464D-85B6-28BD14E97445}" type="pres">
      <dgm:prSet presAssocID="{7B1F42BD-5D9E-4F96-8D8D-99C21496CC88}" presName="circ2Tx" presStyleLbl="revTx" presStyleIdx="0" presStyleCnt="0">
        <dgm:presLayoutVars>
          <dgm:chMax val="0"/>
          <dgm:chPref val="0"/>
          <dgm:bulletEnabled val="1"/>
        </dgm:presLayoutVars>
      </dgm:prSet>
      <dgm:spPr/>
    </dgm:pt>
    <dgm:pt modelId="{C823F299-BCC7-4EA4-ACA8-607EF61D6085}" type="pres">
      <dgm:prSet presAssocID="{A0C84F4D-2153-4D27-8423-C1F0B61E5D8F}" presName="circ3" presStyleLbl="vennNode1" presStyleIdx="2" presStyleCnt="5"/>
      <dgm:spPr/>
    </dgm:pt>
    <dgm:pt modelId="{3E2179E2-BA08-4432-ABCF-676F8ACAD489}" type="pres">
      <dgm:prSet presAssocID="{A0C84F4D-2153-4D27-8423-C1F0B61E5D8F}" presName="circ3Tx" presStyleLbl="revTx" presStyleIdx="0" presStyleCnt="0">
        <dgm:presLayoutVars>
          <dgm:chMax val="0"/>
          <dgm:chPref val="0"/>
          <dgm:bulletEnabled val="1"/>
        </dgm:presLayoutVars>
      </dgm:prSet>
      <dgm:spPr/>
    </dgm:pt>
    <dgm:pt modelId="{B0BBF98D-F14E-44C2-AAAB-15077977345E}" type="pres">
      <dgm:prSet presAssocID="{E24E4D71-AB51-4FAF-8AB8-7E4A4AC68DEA}" presName="circ4" presStyleLbl="vennNode1" presStyleIdx="3" presStyleCnt="5"/>
      <dgm:spPr/>
    </dgm:pt>
    <dgm:pt modelId="{93CC0664-1CE2-4AAD-9D46-A1577CD21262}" type="pres">
      <dgm:prSet presAssocID="{E24E4D71-AB51-4FAF-8AB8-7E4A4AC68DEA}" presName="circ4Tx" presStyleLbl="revTx" presStyleIdx="0" presStyleCnt="0">
        <dgm:presLayoutVars>
          <dgm:chMax val="0"/>
          <dgm:chPref val="0"/>
          <dgm:bulletEnabled val="1"/>
        </dgm:presLayoutVars>
      </dgm:prSet>
      <dgm:spPr/>
    </dgm:pt>
    <dgm:pt modelId="{682D0185-7D20-43A9-9B3E-4367746B35EB}" type="pres">
      <dgm:prSet presAssocID="{5E4F262D-948C-4A99-94F1-93EFE870400D}" presName="circ5" presStyleLbl="vennNode1" presStyleIdx="4" presStyleCnt="5"/>
      <dgm:spPr/>
    </dgm:pt>
    <dgm:pt modelId="{93E74562-7015-40F6-865B-B9AD63667504}" type="pres">
      <dgm:prSet presAssocID="{5E4F262D-948C-4A99-94F1-93EFE870400D}" presName="circ5Tx" presStyleLbl="revTx" presStyleIdx="0" presStyleCnt="0">
        <dgm:presLayoutVars>
          <dgm:chMax val="0"/>
          <dgm:chPref val="0"/>
          <dgm:bulletEnabled val="1"/>
        </dgm:presLayoutVars>
      </dgm:prSet>
      <dgm:spPr/>
    </dgm:pt>
  </dgm:ptLst>
  <dgm:cxnLst>
    <dgm:cxn modelId="{D6F6732A-01A8-45AF-BE5A-2C3F238A81C1}" type="presOf" srcId="{D70F2F6A-7178-4E3E-9D73-2DA355528010}" destId="{9A192D48-154F-4118-ADB6-D1E7515AB13F}" srcOrd="0" destOrd="0" presId="urn:microsoft.com/office/officeart/2005/8/layout/venn1"/>
    <dgm:cxn modelId="{B21ACA65-52EC-4CD6-832D-3A2E33E0F248}" type="presOf" srcId="{E24E4D71-AB51-4FAF-8AB8-7E4A4AC68DEA}" destId="{93CC0664-1CE2-4AAD-9D46-A1577CD21262}" srcOrd="0" destOrd="0" presId="urn:microsoft.com/office/officeart/2005/8/layout/venn1"/>
    <dgm:cxn modelId="{F23C4946-79B7-489D-943D-47E3D10A0B11}" srcId="{D70F2F6A-7178-4E3E-9D73-2DA355528010}" destId="{A0C84F4D-2153-4D27-8423-C1F0B61E5D8F}" srcOrd="2" destOrd="0" parTransId="{86C2172F-C291-46FA-B661-93130F60EE6A}" sibTransId="{EAE68E3F-3315-4DD0-8290-0F39FE28E183}"/>
    <dgm:cxn modelId="{2E380A53-6B01-4F06-A9F9-4F767CFC1EBF}" type="presOf" srcId="{A0C84F4D-2153-4D27-8423-C1F0B61E5D8F}" destId="{3E2179E2-BA08-4432-ABCF-676F8ACAD489}" srcOrd="0" destOrd="0" presId="urn:microsoft.com/office/officeart/2005/8/layout/venn1"/>
    <dgm:cxn modelId="{4CDB7582-4D23-4B62-9916-6E4A3E6A33C9}" srcId="{D70F2F6A-7178-4E3E-9D73-2DA355528010}" destId="{E24E4D71-AB51-4FAF-8AB8-7E4A4AC68DEA}" srcOrd="3" destOrd="0" parTransId="{226B5E69-48EA-4C2B-95BD-FC696C84649D}" sibTransId="{65BD91BB-709C-4F49-8FE0-CF4E1360D6EA}"/>
    <dgm:cxn modelId="{0EACC185-3C1E-4F42-8B6C-097601CCD2BC}" type="presOf" srcId="{5E4F262D-948C-4A99-94F1-93EFE870400D}" destId="{93E74562-7015-40F6-865B-B9AD63667504}" srcOrd="0" destOrd="0" presId="urn:microsoft.com/office/officeart/2005/8/layout/venn1"/>
    <dgm:cxn modelId="{D6F80E9D-8DC1-4CBC-BE25-20D652535359}" srcId="{D70F2F6A-7178-4E3E-9D73-2DA355528010}" destId="{7B1F42BD-5D9E-4F96-8D8D-99C21496CC88}" srcOrd="1" destOrd="0" parTransId="{4B1ECDBD-F41D-45F8-9CD3-680F26FCAF88}" sibTransId="{9035725F-B7F2-49F7-8644-6B54C0F6EC03}"/>
    <dgm:cxn modelId="{6D4F64A4-D3F9-4B49-AFFB-00E0C4D31795}" type="presOf" srcId="{5D3B81A8-31FA-48FF-876E-E9F957708E99}" destId="{23B1FEC8-D614-4828-ACB9-81144BB132FD}" srcOrd="0" destOrd="0" presId="urn:microsoft.com/office/officeart/2005/8/layout/venn1"/>
    <dgm:cxn modelId="{3F9B60B8-AF17-4D13-B9F6-BBCC75D72138}" srcId="{D70F2F6A-7178-4E3E-9D73-2DA355528010}" destId="{5D3B81A8-31FA-48FF-876E-E9F957708E99}" srcOrd="0" destOrd="0" parTransId="{52052C8B-E012-4ECE-8243-9C083D16753E}" sibTransId="{D9ED8BDA-09FB-4536-BAB5-B99C905D0887}"/>
    <dgm:cxn modelId="{144700BB-D9AA-41E4-9C5E-2D3D907A0DC4}" type="presOf" srcId="{7B1F42BD-5D9E-4F96-8D8D-99C21496CC88}" destId="{7B273246-42D5-464D-85B6-28BD14E97445}" srcOrd="0" destOrd="0" presId="urn:microsoft.com/office/officeart/2005/8/layout/venn1"/>
    <dgm:cxn modelId="{E4087CC4-91CD-4951-BC71-9ACAAD9F19C1}" srcId="{D70F2F6A-7178-4E3E-9D73-2DA355528010}" destId="{5E4F262D-948C-4A99-94F1-93EFE870400D}" srcOrd="4" destOrd="0" parTransId="{BBB60706-563E-4440-ADAA-B931FC6F240C}" sibTransId="{9D6A6BD2-7087-4D36-91AB-C70CED1D4A6B}"/>
    <dgm:cxn modelId="{E9E0B911-3123-4716-B39B-CBD16EB41EC0}" type="presParOf" srcId="{9A192D48-154F-4118-ADB6-D1E7515AB13F}" destId="{413C12B4-7928-47A9-88E8-83D1614419BA}" srcOrd="0" destOrd="0" presId="urn:microsoft.com/office/officeart/2005/8/layout/venn1"/>
    <dgm:cxn modelId="{3BA11E09-0CAF-4ACF-B861-8794369B7A64}" type="presParOf" srcId="{9A192D48-154F-4118-ADB6-D1E7515AB13F}" destId="{23B1FEC8-D614-4828-ACB9-81144BB132FD}" srcOrd="1" destOrd="0" presId="urn:microsoft.com/office/officeart/2005/8/layout/venn1"/>
    <dgm:cxn modelId="{D617404E-74C3-4602-B63E-6747A766BD17}" type="presParOf" srcId="{9A192D48-154F-4118-ADB6-D1E7515AB13F}" destId="{DA9B018E-0597-45BF-BBBC-F2E763839B66}" srcOrd="2" destOrd="0" presId="urn:microsoft.com/office/officeart/2005/8/layout/venn1"/>
    <dgm:cxn modelId="{47F0D9C1-1DA0-4EAD-B72C-10A1436DDBF0}" type="presParOf" srcId="{9A192D48-154F-4118-ADB6-D1E7515AB13F}" destId="{7B273246-42D5-464D-85B6-28BD14E97445}" srcOrd="3" destOrd="0" presId="urn:microsoft.com/office/officeart/2005/8/layout/venn1"/>
    <dgm:cxn modelId="{88B59A4B-5167-4659-A08A-F1963C83E6B1}" type="presParOf" srcId="{9A192D48-154F-4118-ADB6-D1E7515AB13F}" destId="{C823F299-BCC7-4EA4-ACA8-607EF61D6085}" srcOrd="4" destOrd="0" presId="urn:microsoft.com/office/officeart/2005/8/layout/venn1"/>
    <dgm:cxn modelId="{5D424DFF-4ED3-4D17-8386-876361AB0ABF}" type="presParOf" srcId="{9A192D48-154F-4118-ADB6-D1E7515AB13F}" destId="{3E2179E2-BA08-4432-ABCF-676F8ACAD489}" srcOrd="5" destOrd="0" presId="urn:microsoft.com/office/officeart/2005/8/layout/venn1"/>
    <dgm:cxn modelId="{0D8B28CD-C439-4943-8A20-8092F466F127}" type="presParOf" srcId="{9A192D48-154F-4118-ADB6-D1E7515AB13F}" destId="{B0BBF98D-F14E-44C2-AAAB-15077977345E}" srcOrd="6" destOrd="0" presId="urn:microsoft.com/office/officeart/2005/8/layout/venn1"/>
    <dgm:cxn modelId="{EE9C1188-ADEF-4902-9065-B2A2C9FD24F4}" type="presParOf" srcId="{9A192D48-154F-4118-ADB6-D1E7515AB13F}" destId="{93CC0664-1CE2-4AAD-9D46-A1577CD21262}" srcOrd="7" destOrd="0" presId="urn:microsoft.com/office/officeart/2005/8/layout/venn1"/>
    <dgm:cxn modelId="{81298A15-3FCF-4060-BC62-1A47EAE42339}" type="presParOf" srcId="{9A192D48-154F-4118-ADB6-D1E7515AB13F}" destId="{682D0185-7D20-43A9-9B3E-4367746B35EB}" srcOrd="8" destOrd="0" presId="urn:microsoft.com/office/officeart/2005/8/layout/venn1"/>
    <dgm:cxn modelId="{7C483142-54E6-4E66-97CF-E510E52A0150}" type="presParOf" srcId="{9A192D48-154F-4118-ADB6-D1E7515AB13F}" destId="{93E74562-7015-40F6-865B-B9AD63667504}"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E28C8-53B6-47AF-A557-0B7AB3357BA9}"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es-ES"/>
        </a:p>
      </dgm:t>
    </dgm:pt>
    <dgm:pt modelId="{012006B7-08F4-4C71-AABB-1F631F208D57}">
      <dgm:prSet phldrT="[Texto]"/>
      <dgm:spPr/>
      <dgm:t>
        <a:bodyPr/>
        <a:lstStyle/>
        <a:p>
          <a:r>
            <a:rPr lang="es-EC" dirty="0"/>
            <a:t>Hi: Los proyectos de vinculación con la sociedad de la carrera de Derecho de la Universidad Estatal de Bolívar no tienen impacto en los imperativos sociales que ésta interviene.</a:t>
          </a:r>
          <a:endParaRPr lang="es-ES" dirty="0"/>
        </a:p>
      </dgm:t>
    </dgm:pt>
    <dgm:pt modelId="{70E24029-93E7-4152-A76B-07601DF6E8A1}" type="parTrans" cxnId="{FB3FEA84-FCA0-48C2-8316-91AD351D8171}">
      <dgm:prSet/>
      <dgm:spPr/>
      <dgm:t>
        <a:bodyPr/>
        <a:lstStyle/>
        <a:p>
          <a:endParaRPr lang="es-ES"/>
        </a:p>
      </dgm:t>
    </dgm:pt>
    <dgm:pt modelId="{4218CF0F-A0EC-4496-B2E5-0526D7D6B20B}" type="sibTrans" cxnId="{FB3FEA84-FCA0-48C2-8316-91AD351D8171}">
      <dgm:prSet/>
      <dgm:spPr/>
      <dgm:t>
        <a:bodyPr/>
        <a:lstStyle/>
        <a:p>
          <a:endParaRPr lang="es-ES"/>
        </a:p>
      </dgm:t>
    </dgm:pt>
    <dgm:pt modelId="{0333633F-0ED8-4701-9AC0-4D677E11E177}">
      <dgm:prSet phldrT="[Texto]"/>
      <dgm:spPr/>
      <dgm:t>
        <a:bodyPr/>
        <a:lstStyle/>
        <a:p>
          <a:r>
            <a:rPr lang="es-EC" dirty="0"/>
            <a:t>V1: Proyectos de vinculación con la sociedad</a:t>
          </a:r>
          <a:endParaRPr lang="es-ES" dirty="0"/>
        </a:p>
      </dgm:t>
    </dgm:pt>
    <dgm:pt modelId="{211E1238-816E-49C5-92F2-1DA6E782613E}" type="parTrans" cxnId="{B97D1776-33BB-44C1-8643-8D5365DC87AB}">
      <dgm:prSet/>
      <dgm:spPr/>
      <dgm:t>
        <a:bodyPr/>
        <a:lstStyle/>
        <a:p>
          <a:endParaRPr lang="es-ES" dirty="0"/>
        </a:p>
      </dgm:t>
    </dgm:pt>
    <dgm:pt modelId="{6833B6B2-8844-4D59-A9B2-BA8B7D24CFFE}" type="sibTrans" cxnId="{B97D1776-33BB-44C1-8643-8D5365DC87AB}">
      <dgm:prSet/>
      <dgm:spPr/>
      <dgm:t>
        <a:bodyPr/>
        <a:lstStyle/>
        <a:p>
          <a:endParaRPr lang="es-ES"/>
        </a:p>
      </dgm:t>
    </dgm:pt>
    <dgm:pt modelId="{7CA11DA1-8AE4-42D9-9754-F85FDA6598B2}">
      <dgm:prSet phldrT="[Texto]"/>
      <dgm:spPr/>
      <dgm:t>
        <a:bodyPr/>
        <a:lstStyle/>
        <a:p>
          <a:r>
            <a:rPr lang="es-EC" dirty="0"/>
            <a:t>V2: Impacto en los imperativos sociales</a:t>
          </a:r>
          <a:endParaRPr lang="es-ES" dirty="0"/>
        </a:p>
      </dgm:t>
    </dgm:pt>
    <dgm:pt modelId="{E85A620B-3962-4555-87AA-02037FDDFD58}" type="parTrans" cxnId="{104A2190-38DD-44F3-89BC-BD144DCBD081}">
      <dgm:prSet/>
      <dgm:spPr/>
      <dgm:t>
        <a:bodyPr/>
        <a:lstStyle/>
        <a:p>
          <a:endParaRPr lang="es-ES" dirty="0"/>
        </a:p>
      </dgm:t>
    </dgm:pt>
    <dgm:pt modelId="{FBAD4B4C-2190-480E-97E6-6C6816842514}" type="sibTrans" cxnId="{104A2190-38DD-44F3-89BC-BD144DCBD081}">
      <dgm:prSet/>
      <dgm:spPr/>
      <dgm:t>
        <a:bodyPr/>
        <a:lstStyle/>
        <a:p>
          <a:endParaRPr lang="es-ES"/>
        </a:p>
      </dgm:t>
    </dgm:pt>
    <dgm:pt modelId="{2971285F-426D-4261-A94C-272DB480DF93}" type="pres">
      <dgm:prSet presAssocID="{3D1E28C8-53B6-47AF-A557-0B7AB3357BA9}" presName="Name0" presStyleCnt="0">
        <dgm:presLayoutVars>
          <dgm:chMax val="1"/>
          <dgm:dir/>
          <dgm:animLvl val="ctr"/>
          <dgm:resizeHandles val="exact"/>
        </dgm:presLayoutVars>
      </dgm:prSet>
      <dgm:spPr/>
    </dgm:pt>
    <dgm:pt modelId="{FAED71E3-5672-4EF7-AE0C-F6938B3BD024}" type="pres">
      <dgm:prSet presAssocID="{012006B7-08F4-4C71-AABB-1F631F208D57}" presName="centerShape" presStyleLbl="node0" presStyleIdx="0" presStyleCnt="1" custScaleX="448462" custScaleY="342890"/>
      <dgm:spPr/>
    </dgm:pt>
    <dgm:pt modelId="{58369F7C-1D8B-4C6B-B796-86B25BCFF89E}" type="pres">
      <dgm:prSet presAssocID="{211E1238-816E-49C5-92F2-1DA6E782613E}" presName="parTrans" presStyleLbl="sibTrans2D1" presStyleIdx="0" presStyleCnt="2"/>
      <dgm:spPr/>
    </dgm:pt>
    <dgm:pt modelId="{801AB037-8452-494A-8654-3EE5F3F85FBC}" type="pres">
      <dgm:prSet presAssocID="{211E1238-816E-49C5-92F2-1DA6E782613E}" presName="connectorText" presStyleLbl="sibTrans2D1" presStyleIdx="0" presStyleCnt="2"/>
      <dgm:spPr/>
    </dgm:pt>
    <dgm:pt modelId="{9027CE4A-4A28-4672-BD86-D0F6B34203C8}" type="pres">
      <dgm:prSet presAssocID="{0333633F-0ED8-4701-9AC0-4D677E11E177}" presName="node" presStyleLbl="node1" presStyleIdx="0" presStyleCnt="2" custScaleX="212582" custScaleY="281326" custRadScaleRad="316537" custRadScaleInc="-99531">
        <dgm:presLayoutVars>
          <dgm:bulletEnabled val="1"/>
        </dgm:presLayoutVars>
      </dgm:prSet>
      <dgm:spPr/>
    </dgm:pt>
    <dgm:pt modelId="{57D7A3D2-F949-4AEE-9907-DB7D8510115F}" type="pres">
      <dgm:prSet presAssocID="{E85A620B-3962-4555-87AA-02037FDDFD58}" presName="parTrans" presStyleLbl="sibTrans2D1" presStyleIdx="1" presStyleCnt="2"/>
      <dgm:spPr/>
    </dgm:pt>
    <dgm:pt modelId="{790C1799-D6CC-4D5E-8F01-0E5094C5E2B9}" type="pres">
      <dgm:prSet presAssocID="{E85A620B-3962-4555-87AA-02037FDDFD58}" presName="connectorText" presStyleLbl="sibTrans2D1" presStyleIdx="1" presStyleCnt="2"/>
      <dgm:spPr/>
    </dgm:pt>
    <dgm:pt modelId="{9454CAFB-50FB-44D7-B7AC-C566AB5C2CC1}" type="pres">
      <dgm:prSet presAssocID="{7CA11DA1-8AE4-42D9-9754-F85FDA6598B2}" presName="node" presStyleLbl="node1" presStyleIdx="1" presStyleCnt="2" custScaleX="212582" custScaleY="281326" custRadScaleRad="299072" custRadScaleInc="-99503">
        <dgm:presLayoutVars>
          <dgm:bulletEnabled val="1"/>
        </dgm:presLayoutVars>
      </dgm:prSet>
      <dgm:spPr/>
    </dgm:pt>
  </dgm:ptLst>
  <dgm:cxnLst>
    <dgm:cxn modelId="{0A22CB02-E880-4707-9A21-965A729737D0}" type="presOf" srcId="{7CA11DA1-8AE4-42D9-9754-F85FDA6598B2}" destId="{9454CAFB-50FB-44D7-B7AC-C566AB5C2CC1}" srcOrd="0" destOrd="0" presId="urn:microsoft.com/office/officeart/2005/8/layout/radial5"/>
    <dgm:cxn modelId="{F6EF712A-6660-4C91-BD2E-C796303C445E}" type="presOf" srcId="{211E1238-816E-49C5-92F2-1DA6E782613E}" destId="{58369F7C-1D8B-4C6B-B796-86B25BCFF89E}" srcOrd="0" destOrd="0" presId="urn:microsoft.com/office/officeart/2005/8/layout/radial5"/>
    <dgm:cxn modelId="{D6AE7D4A-4016-4765-9D4E-729299BD183D}" type="presOf" srcId="{211E1238-816E-49C5-92F2-1DA6E782613E}" destId="{801AB037-8452-494A-8654-3EE5F3F85FBC}" srcOrd="1" destOrd="0" presId="urn:microsoft.com/office/officeart/2005/8/layout/radial5"/>
    <dgm:cxn modelId="{B97D1776-33BB-44C1-8643-8D5365DC87AB}" srcId="{012006B7-08F4-4C71-AABB-1F631F208D57}" destId="{0333633F-0ED8-4701-9AC0-4D677E11E177}" srcOrd="0" destOrd="0" parTransId="{211E1238-816E-49C5-92F2-1DA6E782613E}" sibTransId="{6833B6B2-8844-4D59-A9B2-BA8B7D24CFFE}"/>
    <dgm:cxn modelId="{E45E9756-18B4-44B6-8D30-6E283408CF79}" type="presOf" srcId="{E85A620B-3962-4555-87AA-02037FDDFD58}" destId="{57D7A3D2-F949-4AEE-9907-DB7D8510115F}" srcOrd="0" destOrd="0" presId="urn:microsoft.com/office/officeart/2005/8/layout/radial5"/>
    <dgm:cxn modelId="{C74C327B-F498-4FC4-AADE-856BE99B108E}" type="presOf" srcId="{E85A620B-3962-4555-87AA-02037FDDFD58}" destId="{790C1799-D6CC-4D5E-8F01-0E5094C5E2B9}" srcOrd="1" destOrd="0" presId="urn:microsoft.com/office/officeart/2005/8/layout/radial5"/>
    <dgm:cxn modelId="{FB3FEA84-FCA0-48C2-8316-91AD351D8171}" srcId="{3D1E28C8-53B6-47AF-A557-0B7AB3357BA9}" destId="{012006B7-08F4-4C71-AABB-1F631F208D57}" srcOrd="0" destOrd="0" parTransId="{70E24029-93E7-4152-A76B-07601DF6E8A1}" sibTransId="{4218CF0F-A0EC-4496-B2E5-0526D7D6B20B}"/>
    <dgm:cxn modelId="{104A2190-38DD-44F3-89BC-BD144DCBD081}" srcId="{012006B7-08F4-4C71-AABB-1F631F208D57}" destId="{7CA11DA1-8AE4-42D9-9754-F85FDA6598B2}" srcOrd="1" destOrd="0" parTransId="{E85A620B-3962-4555-87AA-02037FDDFD58}" sibTransId="{FBAD4B4C-2190-480E-97E6-6C6816842514}"/>
    <dgm:cxn modelId="{5CD58D91-659C-4EEE-9E50-7126328E1BD2}" type="presOf" srcId="{3D1E28C8-53B6-47AF-A557-0B7AB3357BA9}" destId="{2971285F-426D-4261-A94C-272DB480DF93}" srcOrd="0" destOrd="0" presId="urn:microsoft.com/office/officeart/2005/8/layout/radial5"/>
    <dgm:cxn modelId="{3DAA8FBC-017D-4785-953F-4CE95209C4B0}" type="presOf" srcId="{012006B7-08F4-4C71-AABB-1F631F208D57}" destId="{FAED71E3-5672-4EF7-AE0C-F6938B3BD024}" srcOrd="0" destOrd="0" presId="urn:microsoft.com/office/officeart/2005/8/layout/radial5"/>
    <dgm:cxn modelId="{5BB106CA-9C36-457F-BBD5-BE1E7DBF9749}" type="presOf" srcId="{0333633F-0ED8-4701-9AC0-4D677E11E177}" destId="{9027CE4A-4A28-4672-BD86-D0F6B34203C8}" srcOrd="0" destOrd="0" presId="urn:microsoft.com/office/officeart/2005/8/layout/radial5"/>
    <dgm:cxn modelId="{541F1841-1C42-4CD2-97EF-6C83B9508E1E}" type="presParOf" srcId="{2971285F-426D-4261-A94C-272DB480DF93}" destId="{FAED71E3-5672-4EF7-AE0C-F6938B3BD024}" srcOrd="0" destOrd="0" presId="urn:microsoft.com/office/officeart/2005/8/layout/radial5"/>
    <dgm:cxn modelId="{994B318E-CAFD-4622-B05C-28568C30519C}" type="presParOf" srcId="{2971285F-426D-4261-A94C-272DB480DF93}" destId="{58369F7C-1D8B-4C6B-B796-86B25BCFF89E}" srcOrd="1" destOrd="0" presId="urn:microsoft.com/office/officeart/2005/8/layout/radial5"/>
    <dgm:cxn modelId="{768E239B-E8EE-4730-9FA7-C8AC8175BA95}" type="presParOf" srcId="{58369F7C-1D8B-4C6B-B796-86B25BCFF89E}" destId="{801AB037-8452-494A-8654-3EE5F3F85FBC}" srcOrd="0" destOrd="0" presId="urn:microsoft.com/office/officeart/2005/8/layout/radial5"/>
    <dgm:cxn modelId="{AF7D6E0A-8E95-4259-9F39-505EE2783D0F}" type="presParOf" srcId="{2971285F-426D-4261-A94C-272DB480DF93}" destId="{9027CE4A-4A28-4672-BD86-D0F6B34203C8}" srcOrd="2" destOrd="0" presId="urn:microsoft.com/office/officeart/2005/8/layout/radial5"/>
    <dgm:cxn modelId="{C98DD547-34AD-4CCD-BD3D-17EDB2D3F996}" type="presParOf" srcId="{2971285F-426D-4261-A94C-272DB480DF93}" destId="{57D7A3D2-F949-4AEE-9907-DB7D8510115F}" srcOrd="3" destOrd="0" presId="urn:microsoft.com/office/officeart/2005/8/layout/radial5"/>
    <dgm:cxn modelId="{91A86125-EEA9-4D4C-B26B-04CD1002F7DA}" type="presParOf" srcId="{57D7A3D2-F949-4AEE-9907-DB7D8510115F}" destId="{790C1799-D6CC-4D5E-8F01-0E5094C5E2B9}" srcOrd="0" destOrd="0" presId="urn:microsoft.com/office/officeart/2005/8/layout/radial5"/>
    <dgm:cxn modelId="{C9EF6DE8-77DA-4ABD-B178-3C1569D4853C}" type="presParOf" srcId="{2971285F-426D-4261-A94C-272DB480DF93}" destId="{9454CAFB-50FB-44D7-B7AC-C566AB5C2CC1}"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594C3-44EE-4C93-8E8F-4F622214FA7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S"/>
        </a:p>
      </dgm:t>
    </dgm:pt>
    <dgm:pt modelId="{1CC36F98-B092-45E5-A8C9-4B83084DC4AE}">
      <dgm:prSet phldrT="[Texto]" custT="1"/>
      <dgm:spPr/>
      <dgm:t>
        <a:bodyPr/>
        <a:lstStyle/>
        <a:p>
          <a:r>
            <a:rPr lang="es-ES" sz="1600" dirty="0"/>
            <a:t>Tipo</a:t>
          </a:r>
        </a:p>
      </dgm:t>
    </dgm:pt>
    <dgm:pt modelId="{95D15AEE-30AE-44FF-8803-213932158BBC}" type="parTrans" cxnId="{13E72EA9-215D-4377-BFF2-01FB12D83E9A}">
      <dgm:prSet/>
      <dgm:spPr/>
      <dgm:t>
        <a:bodyPr/>
        <a:lstStyle/>
        <a:p>
          <a:endParaRPr lang="es-ES"/>
        </a:p>
      </dgm:t>
    </dgm:pt>
    <dgm:pt modelId="{A0849741-2D0A-45D9-91D1-301A511AE9E0}" type="sibTrans" cxnId="{13E72EA9-215D-4377-BFF2-01FB12D83E9A}">
      <dgm:prSet/>
      <dgm:spPr/>
      <dgm:t>
        <a:bodyPr/>
        <a:lstStyle/>
        <a:p>
          <a:endParaRPr lang="es-ES"/>
        </a:p>
      </dgm:t>
    </dgm:pt>
    <dgm:pt modelId="{C1DEB38A-47B1-4CB7-B7DC-B014602F5A7A}">
      <dgm:prSet phldrT="[Texto]" custT="1"/>
      <dgm:spPr/>
      <dgm:t>
        <a:bodyPr/>
        <a:lstStyle/>
        <a:p>
          <a:r>
            <a:rPr lang="es-ES" sz="1600" dirty="0"/>
            <a:t>Empírico o de campo </a:t>
          </a:r>
        </a:p>
      </dgm:t>
    </dgm:pt>
    <dgm:pt modelId="{CAC4F6B2-D3DF-46E9-9F35-DB95901F5E1A}" type="parTrans" cxnId="{8AE192D9-3D50-4FFD-AEF7-C93848C32D28}">
      <dgm:prSet/>
      <dgm:spPr/>
      <dgm:t>
        <a:bodyPr/>
        <a:lstStyle/>
        <a:p>
          <a:endParaRPr lang="es-ES"/>
        </a:p>
      </dgm:t>
    </dgm:pt>
    <dgm:pt modelId="{B25BFCD0-EC99-4EEC-AFDE-51ECDF516038}" type="sibTrans" cxnId="{8AE192D9-3D50-4FFD-AEF7-C93848C32D28}">
      <dgm:prSet/>
      <dgm:spPr/>
      <dgm:t>
        <a:bodyPr/>
        <a:lstStyle/>
        <a:p>
          <a:endParaRPr lang="es-ES"/>
        </a:p>
      </dgm:t>
    </dgm:pt>
    <dgm:pt modelId="{6B63BCEE-40B3-4CD8-8F3A-CF1D5A6D6126}">
      <dgm:prSet phldrT="[Texto]" custT="1"/>
      <dgm:spPr/>
      <dgm:t>
        <a:bodyPr/>
        <a:lstStyle/>
        <a:p>
          <a:r>
            <a:rPr lang="es-EC" sz="1600" dirty="0"/>
            <a:t>Documental</a:t>
          </a:r>
          <a:endParaRPr lang="es-ES" sz="1600" dirty="0"/>
        </a:p>
      </dgm:t>
    </dgm:pt>
    <dgm:pt modelId="{3EE96AE5-8384-42AB-81CE-A3AE8CC2F491}" type="parTrans" cxnId="{8E5B74BE-A7D9-4196-917A-67B9FCE942F1}">
      <dgm:prSet/>
      <dgm:spPr/>
      <dgm:t>
        <a:bodyPr/>
        <a:lstStyle/>
        <a:p>
          <a:endParaRPr lang="es-ES"/>
        </a:p>
      </dgm:t>
    </dgm:pt>
    <dgm:pt modelId="{7B0946ED-1163-4D48-896C-DE90A0670647}" type="sibTrans" cxnId="{8E5B74BE-A7D9-4196-917A-67B9FCE942F1}">
      <dgm:prSet/>
      <dgm:spPr/>
      <dgm:t>
        <a:bodyPr/>
        <a:lstStyle/>
        <a:p>
          <a:endParaRPr lang="es-ES"/>
        </a:p>
      </dgm:t>
    </dgm:pt>
    <dgm:pt modelId="{238C9BDF-606B-4E77-BE2C-CD4898F8C3D2}">
      <dgm:prSet phldrT="[Texto]" custT="1"/>
      <dgm:spPr/>
      <dgm:t>
        <a:bodyPr/>
        <a:lstStyle/>
        <a:p>
          <a:r>
            <a:rPr lang="es-EC" sz="1600" dirty="0"/>
            <a:t>Diseño</a:t>
          </a:r>
          <a:r>
            <a:rPr lang="es-EC" sz="3200" dirty="0"/>
            <a:t> </a:t>
          </a:r>
          <a:endParaRPr lang="es-ES" sz="3200" dirty="0"/>
        </a:p>
      </dgm:t>
    </dgm:pt>
    <dgm:pt modelId="{C7F5646B-F745-415B-AD66-3E9D8D40F84D}" type="parTrans" cxnId="{593F4728-E9BA-4E6D-93AE-70BD6291C422}">
      <dgm:prSet/>
      <dgm:spPr/>
      <dgm:t>
        <a:bodyPr/>
        <a:lstStyle/>
        <a:p>
          <a:endParaRPr lang="es-ES"/>
        </a:p>
      </dgm:t>
    </dgm:pt>
    <dgm:pt modelId="{47EC0D04-CA42-46A3-852C-C857107BFE92}" type="sibTrans" cxnId="{593F4728-E9BA-4E6D-93AE-70BD6291C422}">
      <dgm:prSet/>
      <dgm:spPr/>
      <dgm:t>
        <a:bodyPr/>
        <a:lstStyle/>
        <a:p>
          <a:endParaRPr lang="es-ES"/>
        </a:p>
      </dgm:t>
    </dgm:pt>
    <dgm:pt modelId="{64512604-73CE-43EF-A3CF-B024B68DDBAE}">
      <dgm:prSet phldrT="[Texto]" custT="1"/>
      <dgm:spPr/>
      <dgm:t>
        <a:bodyPr/>
        <a:lstStyle/>
        <a:p>
          <a:r>
            <a:rPr lang="es-ES" sz="1600" dirty="0"/>
            <a:t>No experimental-transversal</a:t>
          </a:r>
        </a:p>
      </dgm:t>
    </dgm:pt>
    <dgm:pt modelId="{DA580FA6-0CFE-4347-AE40-4320CBC02D0B}" type="parTrans" cxnId="{358E5A1B-3EF7-463E-BC9F-4C022261DB7E}">
      <dgm:prSet/>
      <dgm:spPr/>
      <dgm:t>
        <a:bodyPr/>
        <a:lstStyle/>
        <a:p>
          <a:endParaRPr lang="es-ES"/>
        </a:p>
      </dgm:t>
    </dgm:pt>
    <dgm:pt modelId="{17C16DC2-477D-42B0-8698-4401114FCD6D}" type="sibTrans" cxnId="{358E5A1B-3EF7-463E-BC9F-4C022261DB7E}">
      <dgm:prSet/>
      <dgm:spPr/>
      <dgm:t>
        <a:bodyPr/>
        <a:lstStyle/>
        <a:p>
          <a:endParaRPr lang="es-ES"/>
        </a:p>
      </dgm:t>
    </dgm:pt>
    <dgm:pt modelId="{2A749F22-F2E2-4747-B897-D82D0A07DA9A}">
      <dgm:prSet phldrT="[Texto]" custT="1"/>
      <dgm:spPr/>
      <dgm:t>
        <a:bodyPr/>
        <a:lstStyle/>
        <a:p>
          <a:r>
            <a:rPr lang="en-US" sz="1600" dirty="0"/>
            <a:t>Alcance</a:t>
          </a:r>
          <a:r>
            <a:rPr lang="en-US" sz="3200" dirty="0"/>
            <a:t> </a:t>
          </a:r>
          <a:endParaRPr lang="es-ES" sz="3200" dirty="0"/>
        </a:p>
      </dgm:t>
    </dgm:pt>
    <dgm:pt modelId="{64484BAD-7B08-4E1F-A82B-FF9CA43E4A36}" type="parTrans" cxnId="{3216C2CB-A833-45E9-98D8-794F9EDB884E}">
      <dgm:prSet/>
      <dgm:spPr/>
      <dgm:t>
        <a:bodyPr/>
        <a:lstStyle/>
        <a:p>
          <a:endParaRPr lang="es-ES"/>
        </a:p>
      </dgm:t>
    </dgm:pt>
    <dgm:pt modelId="{ED24FD61-1BE7-4999-AFAD-C21160DE652C}" type="sibTrans" cxnId="{3216C2CB-A833-45E9-98D8-794F9EDB884E}">
      <dgm:prSet/>
      <dgm:spPr/>
      <dgm:t>
        <a:bodyPr/>
        <a:lstStyle/>
        <a:p>
          <a:endParaRPr lang="es-ES"/>
        </a:p>
      </dgm:t>
    </dgm:pt>
    <dgm:pt modelId="{4D130E70-B9E9-4847-B76B-9355ABF9E5C5}">
      <dgm:prSet phldrT="[Texto]" custT="1"/>
      <dgm:spPr/>
      <dgm:t>
        <a:bodyPr/>
        <a:lstStyle/>
        <a:p>
          <a:r>
            <a:rPr lang="es-ES" sz="1600" dirty="0"/>
            <a:t>Descriptivo</a:t>
          </a:r>
        </a:p>
      </dgm:t>
    </dgm:pt>
    <dgm:pt modelId="{EE51435A-A855-49B4-B357-8887BA3A0BD7}" type="parTrans" cxnId="{673B8E5C-8A5B-4099-9743-1AC037806D12}">
      <dgm:prSet/>
      <dgm:spPr/>
      <dgm:t>
        <a:bodyPr/>
        <a:lstStyle/>
        <a:p>
          <a:endParaRPr lang="es-ES"/>
        </a:p>
      </dgm:t>
    </dgm:pt>
    <dgm:pt modelId="{82054131-486F-4439-8E17-C6BFC98A70E7}" type="sibTrans" cxnId="{673B8E5C-8A5B-4099-9743-1AC037806D12}">
      <dgm:prSet/>
      <dgm:spPr/>
      <dgm:t>
        <a:bodyPr/>
        <a:lstStyle/>
        <a:p>
          <a:endParaRPr lang="es-ES"/>
        </a:p>
      </dgm:t>
    </dgm:pt>
    <dgm:pt modelId="{AEE00AF2-882C-4C59-AE1A-173C4111DEFE}">
      <dgm:prSet phldrT="[Texto]" custT="1"/>
      <dgm:spPr/>
      <dgm:t>
        <a:bodyPr/>
        <a:lstStyle/>
        <a:p>
          <a:r>
            <a:rPr lang="es-ES" sz="1600" dirty="0"/>
            <a:t>Método</a:t>
          </a:r>
          <a:r>
            <a:rPr lang="es-ES" sz="3200" dirty="0"/>
            <a:t> </a:t>
          </a:r>
        </a:p>
      </dgm:t>
    </dgm:pt>
    <dgm:pt modelId="{E9818FA5-BEDE-4ECA-9A06-49C3279F6B9B}" type="parTrans" cxnId="{E5BFA4AB-39BE-4DEA-B05F-476BAB3D2F71}">
      <dgm:prSet/>
      <dgm:spPr/>
      <dgm:t>
        <a:bodyPr/>
        <a:lstStyle/>
        <a:p>
          <a:endParaRPr lang="es-ES"/>
        </a:p>
      </dgm:t>
    </dgm:pt>
    <dgm:pt modelId="{1216B557-84A0-4147-A0D9-91A112A200E2}" type="sibTrans" cxnId="{E5BFA4AB-39BE-4DEA-B05F-476BAB3D2F71}">
      <dgm:prSet/>
      <dgm:spPr/>
      <dgm:t>
        <a:bodyPr/>
        <a:lstStyle/>
        <a:p>
          <a:endParaRPr lang="es-ES"/>
        </a:p>
      </dgm:t>
    </dgm:pt>
    <dgm:pt modelId="{C135FB60-76A0-49D3-851C-1CB363EAD4A5}">
      <dgm:prSet phldrT="[Texto]" custT="1"/>
      <dgm:spPr/>
      <dgm:t>
        <a:bodyPr/>
        <a:lstStyle/>
        <a:p>
          <a:r>
            <a:rPr lang="es-ES" sz="1600" dirty="0"/>
            <a:t>Instrumento</a:t>
          </a:r>
          <a:r>
            <a:rPr lang="es-ES" sz="3200" dirty="0"/>
            <a:t> </a:t>
          </a:r>
        </a:p>
      </dgm:t>
    </dgm:pt>
    <dgm:pt modelId="{01204E92-8F29-438F-9EA7-479CCB1539C2}" type="parTrans" cxnId="{910EFF25-66CA-4EA6-89BF-ABC00BE2FB8E}">
      <dgm:prSet/>
      <dgm:spPr/>
      <dgm:t>
        <a:bodyPr/>
        <a:lstStyle/>
        <a:p>
          <a:endParaRPr lang="es-ES"/>
        </a:p>
      </dgm:t>
    </dgm:pt>
    <dgm:pt modelId="{5E8B38BC-3513-4FBD-9D07-334700C9BC05}" type="sibTrans" cxnId="{910EFF25-66CA-4EA6-89BF-ABC00BE2FB8E}">
      <dgm:prSet/>
      <dgm:spPr/>
      <dgm:t>
        <a:bodyPr/>
        <a:lstStyle/>
        <a:p>
          <a:endParaRPr lang="es-ES"/>
        </a:p>
      </dgm:t>
    </dgm:pt>
    <dgm:pt modelId="{80A0111A-9586-42F9-9002-454CA3BF7D2C}">
      <dgm:prSet phldrT="[Texto]" custT="1"/>
      <dgm:spPr/>
      <dgm:t>
        <a:bodyPr/>
        <a:lstStyle/>
        <a:p>
          <a:r>
            <a:rPr lang="es-ES" sz="1600" dirty="0"/>
            <a:t>Técnicas</a:t>
          </a:r>
          <a:r>
            <a:rPr lang="es-ES" sz="3200" dirty="0"/>
            <a:t> </a:t>
          </a:r>
        </a:p>
      </dgm:t>
    </dgm:pt>
    <dgm:pt modelId="{EFAFA21C-DE71-4C10-B311-61C76B54AD1C}" type="parTrans" cxnId="{1970C531-E621-4383-9475-1696A562B6FA}">
      <dgm:prSet/>
      <dgm:spPr/>
      <dgm:t>
        <a:bodyPr/>
        <a:lstStyle/>
        <a:p>
          <a:endParaRPr lang="es-ES"/>
        </a:p>
      </dgm:t>
    </dgm:pt>
    <dgm:pt modelId="{26308302-9E7C-4CEC-9B95-FEC042AF3FDA}" type="sibTrans" cxnId="{1970C531-E621-4383-9475-1696A562B6FA}">
      <dgm:prSet/>
      <dgm:spPr/>
      <dgm:t>
        <a:bodyPr/>
        <a:lstStyle/>
        <a:p>
          <a:endParaRPr lang="es-ES"/>
        </a:p>
      </dgm:t>
    </dgm:pt>
    <dgm:pt modelId="{C8B1705F-FF78-4F77-8D4F-0245AE62FF59}">
      <dgm:prSet phldrT="[Texto]" custT="1"/>
      <dgm:spPr/>
      <dgm:t>
        <a:bodyPr/>
        <a:lstStyle/>
        <a:p>
          <a:r>
            <a:rPr lang="es-ES" sz="1600" dirty="0"/>
            <a:t>Cuantitativo</a:t>
          </a:r>
        </a:p>
      </dgm:t>
    </dgm:pt>
    <dgm:pt modelId="{1D9CD58C-C965-48C5-ADF4-A754A9CDD094}" type="parTrans" cxnId="{AE7C9E2F-EB8B-4925-BA59-13EC904415D8}">
      <dgm:prSet/>
      <dgm:spPr/>
      <dgm:t>
        <a:bodyPr/>
        <a:lstStyle/>
        <a:p>
          <a:endParaRPr lang="es-ES"/>
        </a:p>
      </dgm:t>
    </dgm:pt>
    <dgm:pt modelId="{31F82F41-9AE2-438A-BCFF-5BDC44388052}" type="sibTrans" cxnId="{AE7C9E2F-EB8B-4925-BA59-13EC904415D8}">
      <dgm:prSet/>
      <dgm:spPr/>
      <dgm:t>
        <a:bodyPr/>
        <a:lstStyle/>
        <a:p>
          <a:endParaRPr lang="es-ES"/>
        </a:p>
      </dgm:t>
    </dgm:pt>
    <dgm:pt modelId="{76F82518-4D0C-49D8-8BB1-02DAFA5767EB}">
      <dgm:prSet phldrT="[Texto]" custT="1"/>
      <dgm:spPr/>
      <dgm:t>
        <a:bodyPr/>
        <a:lstStyle/>
        <a:p>
          <a:r>
            <a:rPr lang="es-ES" sz="1600" dirty="0"/>
            <a:t>Análisis documental</a:t>
          </a:r>
        </a:p>
      </dgm:t>
    </dgm:pt>
    <dgm:pt modelId="{8BD163F2-0065-4B6A-93C3-F5EEA25D94EE}" type="parTrans" cxnId="{1BB1C0A8-2107-4829-B3DD-804990584239}">
      <dgm:prSet/>
      <dgm:spPr/>
      <dgm:t>
        <a:bodyPr/>
        <a:lstStyle/>
        <a:p>
          <a:endParaRPr lang="es-ES"/>
        </a:p>
      </dgm:t>
    </dgm:pt>
    <dgm:pt modelId="{CA682A8F-0450-4069-AE8C-7387C7E11BA5}" type="sibTrans" cxnId="{1BB1C0A8-2107-4829-B3DD-804990584239}">
      <dgm:prSet/>
      <dgm:spPr/>
      <dgm:t>
        <a:bodyPr/>
        <a:lstStyle/>
        <a:p>
          <a:endParaRPr lang="es-ES"/>
        </a:p>
      </dgm:t>
    </dgm:pt>
    <dgm:pt modelId="{B571F779-51A0-4AFE-9770-EA46C2824D8C}">
      <dgm:prSet phldrT="[Texto]" custT="1"/>
      <dgm:spPr/>
      <dgm:t>
        <a:bodyPr/>
        <a:lstStyle/>
        <a:p>
          <a:r>
            <a:rPr lang="es-ES" sz="1600" dirty="0"/>
            <a:t>Encuesta no parametrizada</a:t>
          </a:r>
        </a:p>
      </dgm:t>
    </dgm:pt>
    <dgm:pt modelId="{3EE44347-E3A7-4088-B732-7CE9C2174E04}" type="parTrans" cxnId="{CEA05524-4CE6-420B-BF24-0DBEF45B4F35}">
      <dgm:prSet/>
      <dgm:spPr/>
      <dgm:t>
        <a:bodyPr/>
        <a:lstStyle/>
        <a:p>
          <a:endParaRPr lang="es-ES"/>
        </a:p>
      </dgm:t>
    </dgm:pt>
    <dgm:pt modelId="{E1952285-E1CD-478B-82D1-6A401B6F9C9C}" type="sibTrans" cxnId="{CEA05524-4CE6-420B-BF24-0DBEF45B4F35}">
      <dgm:prSet/>
      <dgm:spPr/>
      <dgm:t>
        <a:bodyPr/>
        <a:lstStyle/>
        <a:p>
          <a:endParaRPr lang="es-ES"/>
        </a:p>
      </dgm:t>
    </dgm:pt>
    <dgm:pt modelId="{432B857D-52E4-4C53-B8A3-029D6191DF2F}">
      <dgm:prSet phldrT="[Texto]" custT="1"/>
      <dgm:spPr/>
      <dgm:t>
        <a:bodyPr/>
        <a:lstStyle/>
        <a:p>
          <a:r>
            <a:rPr lang="es-ES" sz="1600" dirty="0"/>
            <a:t>Ficha de análisis documental</a:t>
          </a:r>
        </a:p>
      </dgm:t>
    </dgm:pt>
    <dgm:pt modelId="{4BD2EABA-E5E3-485A-B1AF-7A88461EE222}" type="parTrans" cxnId="{43C77F0F-AC24-4917-ABBA-7246AB5D957F}">
      <dgm:prSet/>
      <dgm:spPr/>
      <dgm:t>
        <a:bodyPr/>
        <a:lstStyle/>
        <a:p>
          <a:endParaRPr lang="es-ES"/>
        </a:p>
      </dgm:t>
    </dgm:pt>
    <dgm:pt modelId="{40DC7212-C9F8-4F5B-9962-C4F2FE5F0FBB}" type="sibTrans" cxnId="{43C77F0F-AC24-4917-ABBA-7246AB5D957F}">
      <dgm:prSet/>
      <dgm:spPr/>
      <dgm:t>
        <a:bodyPr/>
        <a:lstStyle/>
        <a:p>
          <a:endParaRPr lang="es-ES"/>
        </a:p>
      </dgm:t>
    </dgm:pt>
    <dgm:pt modelId="{DED6B03A-DFAB-49D5-9995-304AAE3637D2}">
      <dgm:prSet phldrT="[Texto]" custT="1"/>
      <dgm:spPr/>
      <dgm:t>
        <a:bodyPr/>
        <a:lstStyle/>
        <a:p>
          <a:r>
            <a:rPr lang="es-ES" sz="1600" dirty="0"/>
            <a:t>Entrevista</a:t>
          </a:r>
        </a:p>
      </dgm:t>
    </dgm:pt>
    <dgm:pt modelId="{BFDF2249-037C-4D40-B444-8D6E4D05D76A}" type="parTrans" cxnId="{0B3F8F59-C320-48CE-843B-DE5E82FA68AD}">
      <dgm:prSet/>
      <dgm:spPr/>
      <dgm:t>
        <a:bodyPr/>
        <a:lstStyle/>
        <a:p>
          <a:endParaRPr lang="es-ES"/>
        </a:p>
      </dgm:t>
    </dgm:pt>
    <dgm:pt modelId="{C7753A2A-4485-426E-9F79-54DD259570FF}" type="sibTrans" cxnId="{0B3F8F59-C320-48CE-843B-DE5E82FA68AD}">
      <dgm:prSet/>
      <dgm:spPr/>
      <dgm:t>
        <a:bodyPr/>
        <a:lstStyle/>
        <a:p>
          <a:endParaRPr lang="es-ES"/>
        </a:p>
      </dgm:t>
    </dgm:pt>
    <dgm:pt modelId="{E9D75BA8-E792-4F4B-A101-D499B18988CF}">
      <dgm:prSet phldrT="[Texto]" custT="1"/>
      <dgm:spPr/>
      <dgm:t>
        <a:bodyPr/>
        <a:lstStyle/>
        <a:p>
          <a:r>
            <a:rPr lang="es-ES" sz="1600" dirty="0"/>
            <a:t>Guía de entrevista</a:t>
          </a:r>
        </a:p>
      </dgm:t>
    </dgm:pt>
    <dgm:pt modelId="{573712EF-9799-4002-BB55-3F8F0CBF0C60}" type="sibTrans" cxnId="{37210173-1D2D-43DE-96B8-E5B090534CFF}">
      <dgm:prSet/>
      <dgm:spPr/>
      <dgm:t>
        <a:bodyPr/>
        <a:lstStyle/>
        <a:p>
          <a:endParaRPr lang="es-ES"/>
        </a:p>
      </dgm:t>
    </dgm:pt>
    <dgm:pt modelId="{E9D089E8-8CA9-44B8-A89E-FFF206535722}" type="parTrans" cxnId="{37210173-1D2D-43DE-96B8-E5B090534CFF}">
      <dgm:prSet/>
      <dgm:spPr/>
      <dgm:t>
        <a:bodyPr/>
        <a:lstStyle/>
        <a:p>
          <a:endParaRPr lang="es-ES"/>
        </a:p>
      </dgm:t>
    </dgm:pt>
    <dgm:pt modelId="{0661E457-9A85-403A-87DF-85786BA06C0E}">
      <dgm:prSet phldrT="[Texto]" custT="1"/>
      <dgm:spPr/>
      <dgm:t>
        <a:bodyPr/>
        <a:lstStyle/>
        <a:p>
          <a:r>
            <a:rPr lang="es-ES" sz="1600"/>
            <a:t>Cuestionario</a:t>
          </a:r>
          <a:endParaRPr lang="es-ES" sz="1600" dirty="0"/>
        </a:p>
      </dgm:t>
    </dgm:pt>
    <dgm:pt modelId="{2EBDBAA6-FF30-40EF-B813-DB833A7D822B}" type="sibTrans" cxnId="{F1BA380E-AC36-4306-93C9-7C3F0280A4D1}">
      <dgm:prSet/>
      <dgm:spPr/>
      <dgm:t>
        <a:bodyPr/>
        <a:lstStyle/>
        <a:p>
          <a:endParaRPr lang="es-ES"/>
        </a:p>
      </dgm:t>
    </dgm:pt>
    <dgm:pt modelId="{B791ABBB-546C-41CF-AEA4-9533D357ABE6}" type="parTrans" cxnId="{F1BA380E-AC36-4306-93C9-7C3F0280A4D1}">
      <dgm:prSet/>
      <dgm:spPr/>
      <dgm:t>
        <a:bodyPr/>
        <a:lstStyle/>
        <a:p>
          <a:endParaRPr lang="es-ES"/>
        </a:p>
      </dgm:t>
    </dgm:pt>
    <dgm:pt modelId="{D77C42DF-D6E8-48D8-ACD0-5A676B5827EB}" type="pres">
      <dgm:prSet presAssocID="{D5D594C3-44EE-4C93-8E8F-4F622214FA78}" presName="Name0" presStyleCnt="0">
        <dgm:presLayoutVars>
          <dgm:chPref val="3"/>
          <dgm:dir/>
          <dgm:animLvl val="lvl"/>
          <dgm:resizeHandles/>
        </dgm:presLayoutVars>
      </dgm:prSet>
      <dgm:spPr/>
    </dgm:pt>
    <dgm:pt modelId="{2DAB0B69-DF38-4B78-8C23-161F50B27BD2}" type="pres">
      <dgm:prSet presAssocID="{1CC36F98-B092-45E5-A8C9-4B83084DC4AE}" presName="horFlow" presStyleCnt="0"/>
      <dgm:spPr/>
    </dgm:pt>
    <dgm:pt modelId="{1BEB5336-5FBA-4A7B-95F7-C27649460C93}" type="pres">
      <dgm:prSet presAssocID="{1CC36F98-B092-45E5-A8C9-4B83084DC4AE}" presName="bigChev" presStyleLbl="node1" presStyleIdx="0" presStyleCnt="6" custScaleX="1173336" custScaleY="576239"/>
      <dgm:spPr/>
    </dgm:pt>
    <dgm:pt modelId="{632D031E-6396-4A87-AA2B-7F2B4B34C105}" type="pres">
      <dgm:prSet presAssocID="{CAC4F6B2-D3DF-46E9-9F35-DB95901F5E1A}" presName="parTrans" presStyleCnt="0"/>
      <dgm:spPr/>
    </dgm:pt>
    <dgm:pt modelId="{C075932F-6B80-468F-B119-16A69A638D4C}" type="pres">
      <dgm:prSet presAssocID="{C1DEB38A-47B1-4CB7-B7DC-B014602F5A7A}" presName="node" presStyleLbl="alignAccFollowNode1" presStyleIdx="0" presStyleCnt="11" custScaleX="1173336" custScaleY="576241">
        <dgm:presLayoutVars>
          <dgm:bulletEnabled val="1"/>
        </dgm:presLayoutVars>
      </dgm:prSet>
      <dgm:spPr/>
    </dgm:pt>
    <dgm:pt modelId="{92F80EED-9F1B-4527-8477-118F10B9327C}" type="pres">
      <dgm:prSet presAssocID="{B25BFCD0-EC99-4EEC-AFDE-51ECDF516038}" presName="sibTrans" presStyleCnt="0"/>
      <dgm:spPr/>
    </dgm:pt>
    <dgm:pt modelId="{4532D8EF-BB73-4E26-A531-0BFB8DFBAC0B}" type="pres">
      <dgm:prSet presAssocID="{6B63BCEE-40B3-4CD8-8F3A-CF1D5A6D6126}" presName="node" presStyleLbl="alignAccFollowNode1" presStyleIdx="1" presStyleCnt="11" custScaleX="1173336" custScaleY="576241">
        <dgm:presLayoutVars>
          <dgm:bulletEnabled val="1"/>
        </dgm:presLayoutVars>
      </dgm:prSet>
      <dgm:spPr/>
    </dgm:pt>
    <dgm:pt modelId="{8A5E3E4E-820E-418F-A87D-07C5142E9881}" type="pres">
      <dgm:prSet presAssocID="{1CC36F98-B092-45E5-A8C9-4B83084DC4AE}" presName="vSp" presStyleCnt="0"/>
      <dgm:spPr/>
    </dgm:pt>
    <dgm:pt modelId="{D9E896A9-BEA6-4F2B-B3A6-CE05471392A8}" type="pres">
      <dgm:prSet presAssocID="{238C9BDF-606B-4E77-BE2C-CD4898F8C3D2}" presName="horFlow" presStyleCnt="0"/>
      <dgm:spPr/>
    </dgm:pt>
    <dgm:pt modelId="{EAD4DBB5-BAAA-4CE9-A61E-D1CC639D53A4}" type="pres">
      <dgm:prSet presAssocID="{238C9BDF-606B-4E77-BE2C-CD4898F8C3D2}" presName="bigChev" presStyleLbl="node1" presStyleIdx="1" presStyleCnt="6" custScaleX="1173336" custScaleY="576239"/>
      <dgm:spPr/>
    </dgm:pt>
    <dgm:pt modelId="{AE868ABC-9EA6-42DF-9AB2-82556F774CE6}" type="pres">
      <dgm:prSet presAssocID="{DA580FA6-0CFE-4347-AE40-4320CBC02D0B}" presName="parTrans" presStyleCnt="0"/>
      <dgm:spPr/>
    </dgm:pt>
    <dgm:pt modelId="{E5F79204-CC83-46A5-A5E2-30E3215895E7}" type="pres">
      <dgm:prSet presAssocID="{64512604-73CE-43EF-A3CF-B024B68DDBAE}" presName="node" presStyleLbl="alignAccFollowNode1" presStyleIdx="2" presStyleCnt="11" custScaleX="1173336" custScaleY="576241">
        <dgm:presLayoutVars>
          <dgm:bulletEnabled val="1"/>
        </dgm:presLayoutVars>
      </dgm:prSet>
      <dgm:spPr/>
    </dgm:pt>
    <dgm:pt modelId="{D772CF64-21DD-4C7B-9F6F-3CDA97678CFF}" type="pres">
      <dgm:prSet presAssocID="{238C9BDF-606B-4E77-BE2C-CD4898F8C3D2}" presName="vSp" presStyleCnt="0"/>
      <dgm:spPr/>
    </dgm:pt>
    <dgm:pt modelId="{BB8B03D2-DE25-40AE-8052-F0B6682B17F2}" type="pres">
      <dgm:prSet presAssocID="{2A749F22-F2E2-4747-B897-D82D0A07DA9A}" presName="horFlow" presStyleCnt="0"/>
      <dgm:spPr/>
    </dgm:pt>
    <dgm:pt modelId="{8D0800B3-C9BF-44F0-89D9-0E9CFEC64563}" type="pres">
      <dgm:prSet presAssocID="{2A749F22-F2E2-4747-B897-D82D0A07DA9A}" presName="bigChev" presStyleLbl="node1" presStyleIdx="2" presStyleCnt="6" custScaleX="1173336" custScaleY="576239"/>
      <dgm:spPr/>
    </dgm:pt>
    <dgm:pt modelId="{9B9018B0-126B-4539-A9F9-77814BAC69B7}" type="pres">
      <dgm:prSet presAssocID="{EE51435A-A855-49B4-B357-8887BA3A0BD7}" presName="parTrans" presStyleCnt="0"/>
      <dgm:spPr/>
    </dgm:pt>
    <dgm:pt modelId="{16213C42-010F-410F-91EB-75756B9809CB}" type="pres">
      <dgm:prSet presAssocID="{4D130E70-B9E9-4847-B76B-9355ABF9E5C5}" presName="node" presStyleLbl="alignAccFollowNode1" presStyleIdx="3" presStyleCnt="11" custScaleX="1173336" custScaleY="576241">
        <dgm:presLayoutVars>
          <dgm:bulletEnabled val="1"/>
        </dgm:presLayoutVars>
      </dgm:prSet>
      <dgm:spPr/>
    </dgm:pt>
    <dgm:pt modelId="{BE74F23C-7598-4DBF-A57E-769B43816646}" type="pres">
      <dgm:prSet presAssocID="{2A749F22-F2E2-4747-B897-D82D0A07DA9A}" presName="vSp" presStyleCnt="0"/>
      <dgm:spPr/>
    </dgm:pt>
    <dgm:pt modelId="{7FB1586F-DF0A-4EC6-B5BF-C09784E30F57}" type="pres">
      <dgm:prSet presAssocID="{AEE00AF2-882C-4C59-AE1A-173C4111DEFE}" presName="horFlow" presStyleCnt="0"/>
      <dgm:spPr/>
    </dgm:pt>
    <dgm:pt modelId="{099EFD4B-7632-42C3-BF77-AF37BA0E71DD}" type="pres">
      <dgm:prSet presAssocID="{AEE00AF2-882C-4C59-AE1A-173C4111DEFE}" presName="bigChev" presStyleLbl="node1" presStyleIdx="3" presStyleCnt="6" custScaleX="1173336" custScaleY="576239"/>
      <dgm:spPr/>
    </dgm:pt>
    <dgm:pt modelId="{3BEA1B3F-4E29-479C-80C2-BF0C66564365}" type="pres">
      <dgm:prSet presAssocID="{1D9CD58C-C965-48C5-ADF4-A754A9CDD094}" presName="parTrans" presStyleCnt="0"/>
      <dgm:spPr/>
    </dgm:pt>
    <dgm:pt modelId="{794ED00D-321A-4AB8-917A-C6C74B2E3B65}" type="pres">
      <dgm:prSet presAssocID="{C8B1705F-FF78-4F77-8D4F-0245AE62FF59}" presName="node" presStyleLbl="alignAccFollowNode1" presStyleIdx="4" presStyleCnt="11" custScaleX="1173336" custScaleY="576241">
        <dgm:presLayoutVars>
          <dgm:bulletEnabled val="1"/>
        </dgm:presLayoutVars>
      </dgm:prSet>
      <dgm:spPr/>
    </dgm:pt>
    <dgm:pt modelId="{70136F5C-EADD-43E9-A201-C93972CD60E9}" type="pres">
      <dgm:prSet presAssocID="{AEE00AF2-882C-4C59-AE1A-173C4111DEFE}" presName="vSp" presStyleCnt="0"/>
      <dgm:spPr/>
    </dgm:pt>
    <dgm:pt modelId="{F723CF35-7776-4E96-9DCD-B197E3B9AFAA}" type="pres">
      <dgm:prSet presAssocID="{80A0111A-9586-42F9-9002-454CA3BF7D2C}" presName="horFlow" presStyleCnt="0"/>
      <dgm:spPr/>
    </dgm:pt>
    <dgm:pt modelId="{E15E9A35-C56B-40A5-B6AE-7A73FB7C73B6}" type="pres">
      <dgm:prSet presAssocID="{80A0111A-9586-42F9-9002-454CA3BF7D2C}" presName="bigChev" presStyleLbl="node1" presStyleIdx="4" presStyleCnt="6" custScaleX="1173336" custScaleY="576239"/>
      <dgm:spPr/>
    </dgm:pt>
    <dgm:pt modelId="{D16DA440-61E5-4947-AC4C-5093186E005E}" type="pres">
      <dgm:prSet presAssocID="{8BD163F2-0065-4B6A-93C3-F5EEA25D94EE}" presName="parTrans" presStyleCnt="0"/>
      <dgm:spPr/>
    </dgm:pt>
    <dgm:pt modelId="{912C5AC1-4DBA-4BFE-817F-CF231B5FC27E}" type="pres">
      <dgm:prSet presAssocID="{76F82518-4D0C-49D8-8BB1-02DAFA5767EB}" presName="node" presStyleLbl="alignAccFollowNode1" presStyleIdx="5" presStyleCnt="11" custScaleX="1173336" custScaleY="576241">
        <dgm:presLayoutVars>
          <dgm:bulletEnabled val="1"/>
        </dgm:presLayoutVars>
      </dgm:prSet>
      <dgm:spPr/>
    </dgm:pt>
    <dgm:pt modelId="{27D66132-88C1-4887-ADF5-F7D1556055BC}" type="pres">
      <dgm:prSet presAssocID="{CA682A8F-0450-4069-AE8C-7387C7E11BA5}" presName="sibTrans" presStyleCnt="0"/>
      <dgm:spPr/>
    </dgm:pt>
    <dgm:pt modelId="{8046EDC4-B191-4DAC-B17B-38CA8B5DF9B4}" type="pres">
      <dgm:prSet presAssocID="{DED6B03A-DFAB-49D5-9995-304AAE3637D2}" presName="node" presStyleLbl="alignAccFollowNode1" presStyleIdx="6" presStyleCnt="11" custScaleX="1034499" custScaleY="437148">
        <dgm:presLayoutVars>
          <dgm:bulletEnabled val="1"/>
        </dgm:presLayoutVars>
      </dgm:prSet>
      <dgm:spPr/>
    </dgm:pt>
    <dgm:pt modelId="{75350C3E-3BA9-462D-8556-94B86B04CC8E}" type="pres">
      <dgm:prSet presAssocID="{C7753A2A-4485-426E-9F79-54DD259570FF}" presName="sibTrans" presStyleCnt="0"/>
      <dgm:spPr/>
    </dgm:pt>
    <dgm:pt modelId="{77EF7691-740A-4B69-A42D-A06550690AFC}" type="pres">
      <dgm:prSet presAssocID="{B571F779-51A0-4AFE-9770-EA46C2824D8C}" presName="node" presStyleLbl="alignAccFollowNode1" presStyleIdx="7" presStyleCnt="11" custScaleX="1173336" custScaleY="576241">
        <dgm:presLayoutVars>
          <dgm:bulletEnabled val="1"/>
        </dgm:presLayoutVars>
      </dgm:prSet>
      <dgm:spPr/>
    </dgm:pt>
    <dgm:pt modelId="{D7EA2181-1FAD-4010-B26D-7544A722A27C}" type="pres">
      <dgm:prSet presAssocID="{80A0111A-9586-42F9-9002-454CA3BF7D2C}" presName="vSp" presStyleCnt="0"/>
      <dgm:spPr/>
    </dgm:pt>
    <dgm:pt modelId="{DB4B835E-8D75-423D-9C34-4F555AB4D915}" type="pres">
      <dgm:prSet presAssocID="{C135FB60-76A0-49D3-851C-1CB363EAD4A5}" presName="horFlow" presStyleCnt="0"/>
      <dgm:spPr/>
    </dgm:pt>
    <dgm:pt modelId="{94CD390B-4477-4722-99E3-CB5E6CB658BD}" type="pres">
      <dgm:prSet presAssocID="{C135FB60-76A0-49D3-851C-1CB363EAD4A5}" presName="bigChev" presStyleLbl="node1" presStyleIdx="5" presStyleCnt="6" custScaleX="1173336" custScaleY="576239"/>
      <dgm:spPr/>
    </dgm:pt>
    <dgm:pt modelId="{9EAFE57E-D1EC-4611-A54A-885108160C64}" type="pres">
      <dgm:prSet presAssocID="{4BD2EABA-E5E3-485A-B1AF-7A88461EE222}" presName="parTrans" presStyleCnt="0"/>
      <dgm:spPr/>
    </dgm:pt>
    <dgm:pt modelId="{DCABB9A1-7780-45EA-865E-84A6FE45570F}" type="pres">
      <dgm:prSet presAssocID="{432B857D-52E4-4C53-B8A3-029D6191DF2F}" presName="node" presStyleLbl="alignAccFollowNode1" presStyleIdx="8" presStyleCnt="11" custScaleX="1173336" custScaleY="576241">
        <dgm:presLayoutVars>
          <dgm:bulletEnabled val="1"/>
        </dgm:presLayoutVars>
      </dgm:prSet>
      <dgm:spPr/>
    </dgm:pt>
    <dgm:pt modelId="{7DF20B51-0D53-41E0-AFD4-A05D2DEAB38D}" type="pres">
      <dgm:prSet presAssocID="{40DC7212-C9F8-4F5B-9962-C4F2FE5F0FBB}" presName="sibTrans" presStyleCnt="0"/>
      <dgm:spPr/>
    </dgm:pt>
    <dgm:pt modelId="{317D1048-3EF9-4A74-88D8-9E0EFF9635CE}" type="pres">
      <dgm:prSet presAssocID="{E9D75BA8-E792-4F4B-A101-D499B18988CF}" presName="node" presStyleLbl="alignAccFollowNode1" presStyleIdx="9" presStyleCnt="11" custScaleX="1094783" custScaleY="548415">
        <dgm:presLayoutVars>
          <dgm:bulletEnabled val="1"/>
        </dgm:presLayoutVars>
      </dgm:prSet>
      <dgm:spPr/>
    </dgm:pt>
    <dgm:pt modelId="{A10CC090-5B19-47C0-8D6F-83AEE1584DD0}" type="pres">
      <dgm:prSet presAssocID="{573712EF-9799-4002-BB55-3F8F0CBF0C60}" presName="sibTrans" presStyleCnt="0"/>
      <dgm:spPr/>
    </dgm:pt>
    <dgm:pt modelId="{28E43DC0-93DB-4B39-91EF-439F3E75EAAD}" type="pres">
      <dgm:prSet presAssocID="{0661E457-9A85-403A-87DF-85786BA06C0E}" presName="node" presStyleLbl="alignAccFollowNode1" presStyleIdx="10" presStyleCnt="11" custScaleX="1094783" custScaleY="548415">
        <dgm:presLayoutVars>
          <dgm:bulletEnabled val="1"/>
        </dgm:presLayoutVars>
      </dgm:prSet>
      <dgm:spPr/>
    </dgm:pt>
  </dgm:ptLst>
  <dgm:cxnLst>
    <dgm:cxn modelId="{781CF40B-A0A5-4E3A-9911-96FB7DD41224}" type="presOf" srcId="{2A749F22-F2E2-4747-B897-D82D0A07DA9A}" destId="{8D0800B3-C9BF-44F0-89D9-0E9CFEC64563}" srcOrd="0" destOrd="0" presId="urn:microsoft.com/office/officeart/2005/8/layout/lProcess3"/>
    <dgm:cxn modelId="{F1BB820C-763F-450A-85F2-DE55EC3D7205}" type="presOf" srcId="{C1DEB38A-47B1-4CB7-B7DC-B014602F5A7A}" destId="{C075932F-6B80-468F-B119-16A69A638D4C}" srcOrd="0" destOrd="0" presId="urn:microsoft.com/office/officeart/2005/8/layout/lProcess3"/>
    <dgm:cxn modelId="{F1BA380E-AC36-4306-93C9-7C3F0280A4D1}" srcId="{C135FB60-76A0-49D3-851C-1CB363EAD4A5}" destId="{0661E457-9A85-403A-87DF-85786BA06C0E}" srcOrd="2" destOrd="0" parTransId="{B791ABBB-546C-41CF-AEA4-9533D357ABE6}" sibTransId="{2EBDBAA6-FF30-40EF-B813-DB833A7D822B}"/>
    <dgm:cxn modelId="{43C77F0F-AC24-4917-ABBA-7246AB5D957F}" srcId="{C135FB60-76A0-49D3-851C-1CB363EAD4A5}" destId="{432B857D-52E4-4C53-B8A3-029D6191DF2F}" srcOrd="0" destOrd="0" parTransId="{4BD2EABA-E5E3-485A-B1AF-7A88461EE222}" sibTransId="{40DC7212-C9F8-4F5B-9962-C4F2FE5F0FBB}"/>
    <dgm:cxn modelId="{718CC413-08BB-46E8-95EE-0740F154CCDC}" type="presOf" srcId="{B571F779-51A0-4AFE-9770-EA46C2824D8C}" destId="{77EF7691-740A-4B69-A42D-A06550690AFC}" srcOrd="0" destOrd="0" presId="urn:microsoft.com/office/officeart/2005/8/layout/lProcess3"/>
    <dgm:cxn modelId="{6BF3CA16-B3F6-44BF-A6B8-6C70E5BA055D}" type="presOf" srcId="{C135FB60-76A0-49D3-851C-1CB363EAD4A5}" destId="{94CD390B-4477-4722-99E3-CB5E6CB658BD}" srcOrd="0" destOrd="0" presId="urn:microsoft.com/office/officeart/2005/8/layout/lProcess3"/>
    <dgm:cxn modelId="{358E5A1B-3EF7-463E-BC9F-4C022261DB7E}" srcId="{238C9BDF-606B-4E77-BE2C-CD4898F8C3D2}" destId="{64512604-73CE-43EF-A3CF-B024B68DDBAE}" srcOrd="0" destOrd="0" parTransId="{DA580FA6-0CFE-4347-AE40-4320CBC02D0B}" sibTransId="{17C16DC2-477D-42B0-8698-4401114FCD6D}"/>
    <dgm:cxn modelId="{20D8C91C-326F-441F-94F8-EC3CFD2CFDAF}" type="presOf" srcId="{76F82518-4D0C-49D8-8BB1-02DAFA5767EB}" destId="{912C5AC1-4DBA-4BFE-817F-CF231B5FC27E}" srcOrd="0" destOrd="0" presId="urn:microsoft.com/office/officeart/2005/8/layout/lProcess3"/>
    <dgm:cxn modelId="{CEA05524-4CE6-420B-BF24-0DBEF45B4F35}" srcId="{80A0111A-9586-42F9-9002-454CA3BF7D2C}" destId="{B571F779-51A0-4AFE-9770-EA46C2824D8C}" srcOrd="2" destOrd="0" parTransId="{3EE44347-E3A7-4088-B732-7CE9C2174E04}" sibTransId="{E1952285-E1CD-478B-82D1-6A401B6F9C9C}"/>
    <dgm:cxn modelId="{910EFF25-66CA-4EA6-89BF-ABC00BE2FB8E}" srcId="{D5D594C3-44EE-4C93-8E8F-4F622214FA78}" destId="{C135FB60-76A0-49D3-851C-1CB363EAD4A5}" srcOrd="5" destOrd="0" parTransId="{01204E92-8F29-438F-9EA7-479CCB1539C2}" sibTransId="{5E8B38BC-3513-4FBD-9D07-334700C9BC05}"/>
    <dgm:cxn modelId="{593F4728-E9BA-4E6D-93AE-70BD6291C422}" srcId="{D5D594C3-44EE-4C93-8E8F-4F622214FA78}" destId="{238C9BDF-606B-4E77-BE2C-CD4898F8C3D2}" srcOrd="1" destOrd="0" parTransId="{C7F5646B-F745-415B-AD66-3E9D8D40F84D}" sibTransId="{47EC0D04-CA42-46A3-852C-C857107BFE92}"/>
    <dgm:cxn modelId="{AE7C9E2F-EB8B-4925-BA59-13EC904415D8}" srcId="{AEE00AF2-882C-4C59-AE1A-173C4111DEFE}" destId="{C8B1705F-FF78-4F77-8D4F-0245AE62FF59}" srcOrd="0" destOrd="0" parTransId="{1D9CD58C-C965-48C5-ADF4-A754A9CDD094}" sibTransId="{31F82F41-9AE2-438A-BCFF-5BDC44388052}"/>
    <dgm:cxn modelId="{1970C531-E621-4383-9475-1696A562B6FA}" srcId="{D5D594C3-44EE-4C93-8E8F-4F622214FA78}" destId="{80A0111A-9586-42F9-9002-454CA3BF7D2C}" srcOrd="4" destOrd="0" parTransId="{EFAFA21C-DE71-4C10-B311-61C76B54AD1C}" sibTransId="{26308302-9E7C-4CEC-9B95-FEC042AF3FDA}"/>
    <dgm:cxn modelId="{673B8E5C-8A5B-4099-9743-1AC037806D12}" srcId="{2A749F22-F2E2-4747-B897-D82D0A07DA9A}" destId="{4D130E70-B9E9-4847-B76B-9355ABF9E5C5}" srcOrd="0" destOrd="0" parTransId="{EE51435A-A855-49B4-B357-8887BA3A0BD7}" sibTransId="{82054131-486F-4439-8E17-C6BFC98A70E7}"/>
    <dgm:cxn modelId="{0DB3C867-5402-49E6-AFA1-3A8DE2EDD71E}" type="presOf" srcId="{0661E457-9A85-403A-87DF-85786BA06C0E}" destId="{28E43DC0-93DB-4B39-91EF-439F3E75EAAD}" srcOrd="0" destOrd="0" presId="urn:microsoft.com/office/officeart/2005/8/layout/lProcess3"/>
    <dgm:cxn modelId="{E38DDB71-1975-4780-B1FC-78A53D176EA7}" type="presOf" srcId="{DED6B03A-DFAB-49D5-9995-304AAE3637D2}" destId="{8046EDC4-B191-4DAC-B17B-38CA8B5DF9B4}" srcOrd="0" destOrd="0" presId="urn:microsoft.com/office/officeart/2005/8/layout/lProcess3"/>
    <dgm:cxn modelId="{37210173-1D2D-43DE-96B8-E5B090534CFF}" srcId="{C135FB60-76A0-49D3-851C-1CB363EAD4A5}" destId="{E9D75BA8-E792-4F4B-A101-D499B18988CF}" srcOrd="1" destOrd="0" parTransId="{E9D089E8-8CA9-44B8-A89E-FFF206535722}" sibTransId="{573712EF-9799-4002-BB55-3F8F0CBF0C60}"/>
    <dgm:cxn modelId="{0B3F8F59-C320-48CE-843B-DE5E82FA68AD}" srcId="{80A0111A-9586-42F9-9002-454CA3BF7D2C}" destId="{DED6B03A-DFAB-49D5-9995-304AAE3637D2}" srcOrd="1" destOrd="0" parTransId="{BFDF2249-037C-4D40-B444-8D6E4D05D76A}" sibTransId="{C7753A2A-4485-426E-9F79-54DD259570FF}"/>
    <dgm:cxn modelId="{FCBB9D79-F700-44CE-A29C-2E3C325659BE}" type="presOf" srcId="{238C9BDF-606B-4E77-BE2C-CD4898F8C3D2}" destId="{EAD4DBB5-BAAA-4CE9-A61E-D1CC639D53A4}" srcOrd="0" destOrd="0" presId="urn:microsoft.com/office/officeart/2005/8/layout/lProcess3"/>
    <dgm:cxn modelId="{9B95D781-7A4B-403F-8651-5A0C32195A75}" type="presOf" srcId="{4D130E70-B9E9-4847-B76B-9355ABF9E5C5}" destId="{16213C42-010F-410F-91EB-75756B9809CB}" srcOrd="0" destOrd="0" presId="urn:microsoft.com/office/officeart/2005/8/layout/lProcess3"/>
    <dgm:cxn modelId="{08753185-FB11-4F97-B15D-B92FA52E10E7}" type="presOf" srcId="{C8B1705F-FF78-4F77-8D4F-0245AE62FF59}" destId="{794ED00D-321A-4AB8-917A-C6C74B2E3B65}" srcOrd="0" destOrd="0" presId="urn:microsoft.com/office/officeart/2005/8/layout/lProcess3"/>
    <dgm:cxn modelId="{07E9B296-7F43-4B5C-A4AF-034EA6DBDFAA}" type="presOf" srcId="{D5D594C3-44EE-4C93-8E8F-4F622214FA78}" destId="{D77C42DF-D6E8-48D8-ACD0-5A676B5827EB}" srcOrd="0" destOrd="0" presId="urn:microsoft.com/office/officeart/2005/8/layout/lProcess3"/>
    <dgm:cxn modelId="{1BB1C0A8-2107-4829-B3DD-804990584239}" srcId="{80A0111A-9586-42F9-9002-454CA3BF7D2C}" destId="{76F82518-4D0C-49D8-8BB1-02DAFA5767EB}" srcOrd="0" destOrd="0" parTransId="{8BD163F2-0065-4B6A-93C3-F5EEA25D94EE}" sibTransId="{CA682A8F-0450-4069-AE8C-7387C7E11BA5}"/>
    <dgm:cxn modelId="{13E72EA9-215D-4377-BFF2-01FB12D83E9A}" srcId="{D5D594C3-44EE-4C93-8E8F-4F622214FA78}" destId="{1CC36F98-B092-45E5-A8C9-4B83084DC4AE}" srcOrd="0" destOrd="0" parTransId="{95D15AEE-30AE-44FF-8803-213932158BBC}" sibTransId="{A0849741-2D0A-45D9-91D1-301A511AE9E0}"/>
    <dgm:cxn modelId="{E5BFA4AB-39BE-4DEA-B05F-476BAB3D2F71}" srcId="{D5D594C3-44EE-4C93-8E8F-4F622214FA78}" destId="{AEE00AF2-882C-4C59-AE1A-173C4111DEFE}" srcOrd="3" destOrd="0" parTransId="{E9818FA5-BEDE-4ECA-9A06-49C3279F6B9B}" sibTransId="{1216B557-84A0-4147-A0D9-91A112A200E2}"/>
    <dgm:cxn modelId="{3A2B6CB2-9210-4BB3-82B6-BE3F42161C36}" type="presOf" srcId="{AEE00AF2-882C-4C59-AE1A-173C4111DEFE}" destId="{099EFD4B-7632-42C3-BF77-AF37BA0E71DD}" srcOrd="0" destOrd="0" presId="urn:microsoft.com/office/officeart/2005/8/layout/lProcess3"/>
    <dgm:cxn modelId="{9EB94CB4-170E-4FCC-8E75-AAB9A3A0C68D}" type="presOf" srcId="{6B63BCEE-40B3-4CD8-8F3A-CF1D5A6D6126}" destId="{4532D8EF-BB73-4E26-A531-0BFB8DFBAC0B}" srcOrd="0" destOrd="0" presId="urn:microsoft.com/office/officeart/2005/8/layout/lProcess3"/>
    <dgm:cxn modelId="{F867B2BA-D3D2-485B-9ED3-905C2C8636E6}" type="presOf" srcId="{80A0111A-9586-42F9-9002-454CA3BF7D2C}" destId="{E15E9A35-C56B-40A5-B6AE-7A73FB7C73B6}" srcOrd="0" destOrd="0" presId="urn:microsoft.com/office/officeart/2005/8/layout/lProcess3"/>
    <dgm:cxn modelId="{8E5B74BE-A7D9-4196-917A-67B9FCE942F1}" srcId="{1CC36F98-B092-45E5-A8C9-4B83084DC4AE}" destId="{6B63BCEE-40B3-4CD8-8F3A-CF1D5A6D6126}" srcOrd="1" destOrd="0" parTransId="{3EE96AE5-8384-42AB-81CE-A3AE8CC2F491}" sibTransId="{7B0946ED-1163-4D48-896C-DE90A0670647}"/>
    <dgm:cxn modelId="{1739AFBE-629B-4362-8F90-88205E8A9762}" type="presOf" srcId="{432B857D-52E4-4C53-B8A3-029D6191DF2F}" destId="{DCABB9A1-7780-45EA-865E-84A6FE45570F}" srcOrd="0" destOrd="0" presId="urn:microsoft.com/office/officeart/2005/8/layout/lProcess3"/>
    <dgm:cxn modelId="{BA9ED4C0-D2CB-471A-AD87-6067D741EFB2}" type="presOf" srcId="{E9D75BA8-E792-4F4B-A101-D499B18988CF}" destId="{317D1048-3EF9-4A74-88D8-9E0EFF9635CE}" srcOrd="0" destOrd="0" presId="urn:microsoft.com/office/officeart/2005/8/layout/lProcess3"/>
    <dgm:cxn modelId="{3216C2CB-A833-45E9-98D8-794F9EDB884E}" srcId="{D5D594C3-44EE-4C93-8E8F-4F622214FA78}" destId="{2A749F22-F2E2-4747-B897-D82D0A07DA9A}" srcOrd="2" destOrd="0" parTransId="{64484BAD-7B08-4E1F-A82B-FF9CA43E4A36}" sibTransId="{ED24FD61-1BE7-4999-AFAD-C21160DE652C}"/>
    <dgm:cxn modelId="{8AE192D9-3D50-4FFD-AEF7-C93848C32D28}" srcId="{1CC36F98-B092-45E5-A8C9-4B83084DC4AE}" destId="{C1DEB38A-47B1-4CB7-B7DC-B014602F5A7A}" srcOrd="0" destOrd="0" parTransId="{CAC4F6B2-D3DF-46E9-9F35-DB95901F5E1A}" sibTransId="{B25BFCD0-EC99-4EEC-AFDE-51ECDF516038}"/>
    <dgm:cxn modelId="{1BDB3EE3-323F-42EC-8541-FDD9BB814286}" type="presOf" srcId="{64512604-73CE-43EF-A3CF-B024B68DDBAE}" destId="{E5F79204-CC83-46A5-A5E2-30E3215895E7}" srcOrd="0" destOrd="0" presId="urn:microsoft.com/office/officeart/2005/8/layout/lProcess3"/>
    <dgm:cxn modelId="{C77055F3-3210-43D6-9FEC-63124DE27FE1}" type="presOf" srcId="{1CC36F98-B092-45E5-A8C9-4B83084DC4AE}" destId="{1BEB5336-5FBA-4A7B-95F7-C27649460C93}" srcOrd="0" destOrd="0" presId="urn:microsoft.com/office/officeart/2005/8/layout/lProcess3"/>
    <dgm:cxn modelId="{FCE68290-D978-44FC-AA66-537899D9DD97}" type="presParOf" srcId="{D77C42DF-D6E8-48D8-ACD0-5A676B5827EB}" destId="{2DAB0B69-DF38-4B78-8C23-161F50B27BD2}" srcOrd="0" destOrd="0" presId="urn:microsoft.com/office/officeart/2005/8/layout/lProcess3"/>
    <dgm:cxn modelId="{FF317521-60A0-4D72-ADDD-422239507A5D}" type="presParOf" srcId="{2DAB0B69-DF38-4B78-8C23-161F50B27BD2}" destId="{1BEB5336-5FBA-4A7B-95F7-C27649460C93}" srcOrd="0" destOrd="0" presId="urn:microsoft.com/office/officeart/2005/8/layout/lProcess3"/>
    <dgm:cxn modelId="{898F579D-A688-4393-BE52-DCF34B71019A}" type="presParOf" srcId="{2DAB0B69-DF38-4B78-8C23-161F50B27BD2}" destId="{632D031E-6396-4A87-AA2B-7F2B4B34C105}" srcOrd="1" destOrd="0" presId="urn:microsoft.com/office/officeart/2005/8/layout/lProcess3"/>
    <dgm:cxn modelId="{B4C8F142-6008-4D80-B7F6-00ECB6C2DC59}" type="presParOf" srcId="{2DAB0B69-DF38-4B78-8C23-161F50B27BD2}" destId="{C075932F-6B80-468F-B119-16A69A638D4C}" srcOrd="2" destOrd="0" presId="urn:microsoft.com/office/officeart/2005/8/layout/lProcess3"/>
    <dgm:cxn modelId="{47BF3AC6-2C4E-4F35-A86B-8F0254ADA6A2}" type="presParOf" srcId="{2DAB0B69-DF38-4B78-8C23-161F50B27BD2}" destId="{92F80EED-9F1B-4527-8477-118F10B9327C}" srcOrd="3" destOrd="0" presId="urn:microsoft.com/office/officeart/2005/8/layout/lProcess3"/>
    <dgm:cxn modelId="{1D6C20BF-75DB-4717-9CB7-654254A229AB}" type="presParOf" srcId="{2DAB0B69-DF38-4B78-8C23-161F50B27BD2}" destId="{4532D8EF-BB73-4E26-A531-0BFB8DFBAC0B}" srcOrd="4" destOrd="0" presId="urn:microsoft.com/office/officeart/2005/8/layout/lProcess3"/>
    <dgm:cxn modelId="{3C1FC9A8-891B-4B1D-89AB-0FF0FBA50947}" type="presParOf" srcId="{D77C42DF-D6E8-48D8-ACD0-5A676B5827EB}" destId="{8A5E3E4E-820E-418F-A87D-07C5142E9881}" srcOrd="1" destOrd="0" presId="urn:microsoft.com/office/officeart/2005/8/layout/lProcess3"/>
    <dgm:cxn modelId="{6B7FE642-C2C7-481A-8F7C-8EE13CA4D44A}" type="presParOf" srcId="{D77C42DF-D6E8-48D8-ACD0-5A676B5827EB}" destId="{D9E896A9-BEA6-4F2B-B3A6-CE05471392A8}" srcOrd="2" destOrd="0" presId="urn:microsoft.com/office/officeart/2005/8/layout/lProcess3"/>
    <dgm:cxn modelId="{35E92EA3-8F7E-4893-94E7-66EE9CA7B554}" type="presParOf" srcId="{D9E896A9-BEA6-4F2B-B3A6-CE05471392A8}" destId="{EAD4DBB5-BAAA-4CE9-A61E-D1CC639D53A4}" srcOrd="0" destOrd="0" presId="urn:microsoft.com/office/officeart/2005/8/layout/lProcess3"/>
    <dgm:cxn modelId="{F432FC83-F05B-412B-8249-B2331B706119}" type="presParOf" srcId="{D9E896A9-BEA6-4F2B-B3A6-CE05471392A8}" destId="{AE868ABC-9EA6-42DF-9AB2-82556F774CE6}" srcOrd="1" destOrd="0" presId="urn:microsoft.com/office/officeart/2005/8/layout/lProcess3"/>
    <dgm:cxn modelId="{D91A3CEE-B6F3-4766-B304-771E31A89369}" type="presParOf" srcId="{D9E896A9-BEA6-4F2B-B3A6-CE05471392A8}" destId="{E5F79204-CC83-46A5-A5E2-30E3215895E7}" srcOrd="2" destOrd="0" presId="urn:microsoft.com/office/officeart/2005/8/layout/lProcess3"/>
    <dgm:cxn modelId="{35AB784C-2CB8-407D-9652-2777BE98C9C3}" type="presParOf" srcId="{D77C42DF-D6E8-48D8-ACD0-5A676B5827EB}" destId="{D772CF64-21DD-4C7B-9F6F-3CDA97678CFF}" srcOrd="3" destOrd="0" presId="urn:microsoft.com/office/officeart/2005/8/layout/lProcess3"/>
    <dgm:cxn modelId="{7D7EC77B-47E6-4BD0-83BB-33D7F25CFD63}" type="presParOf" srcId="{D77C42DF-D6E8-48D8-ACD0-5A676B5827EB}" destId="{BB8B03D2-DE25-40AE-8052-F0B6682B17F2}" srcOrd="4" destOrd="0" presId="urn:microsoft.com/office/officeart/2005/8/layout/lProcess3"/>
    <dgm:cxn modelId="{857FBDD3-F422-42D1-9935-0692F4A61327}" type="presParOf" srcId="{BB8B03D2-DE25-40AE-8052-F0B6682B17F2}" destId="{8D0800B3-C9BF-44F0-89D9-0E9CFEC64563}" srcOrd="0" destOrd="0" presId="urn:microsoft.com/office/officeart/2005/8/layout/lProcess3"/>
    <dgm:cxn modelId="{1DF16C9C-BD34-45FB-904D-F6E11514B5D4}" type="presParOf" srcId="{BB8B03D2-DE25-40AE-8052-F0B6682B17F2}" destId="{9B9018B0-126B-4539-A9F9-77814BAC69B7}" srcOrd="1" destOrd="0" presId="urn:microsoft.com/office/officeart/2005/8/layout/lProcess3"/>
    <dgm:cxn modelId="{BDF1F1C0-EF03-4DA3-BEE7-F3DDFB9072C1}" type="presParOf" srcId="{BB8B03D2-DE25-40AE-8052-F0B6682B17F2}" destId="{16213C42-010F-410F-91EB-75756B9809CB}" srcOrd="2" destOrd="0" presId="urn:microsoft.com/office/officeart/2005/8/layout/lProcess3"/>
    <dgm:cxn modelId="{259E014D-7429-4220-BD23-61F12B750783}" type="presParOf" srcId="{D77C42DF-D6E8-48D8-ACD0-5A676B5827EB}" destId="{BE74F23C-7598-4DBF-A57E-769B43816646}" srcOrd="5" destOrd="0" presId="urn:microsoft.com/office/officeart/2005/8/layout/lProcess3"/>
    <dgm:cxn modelId="{D464D3C2-1D9B-43EC-BD21-8FF8EE9A7AB4}" type="presParOf" srcId="{D77C42DF-D6E8-48D8-ACD0-5A676B5827EB}" destId="{7FB1586F-DF0A-4EC6-B5BF-C09784E30F57}" srcOrd="6" destOrd="0" presId="urn:microsoft.com/office/officeart/2005/8/layout/lProcess3"/>
    <dgm:cxn modelId="{B5918D2E-1F61-4E96-B1FB-DA3A04CCA2EF}" type="presParOf" srcId="{7FB1586F-DF0A-4EC6-B5BF-C09784E30F57}" destId="{099EFD4B-7632-42C3-BF77-AF37BA0E71DD}" srcOrd="0" destOrd="0" presId="urn:microsoft.com/office/officeart/2005/8/layout/lProcess3"/>
    <dgm:cxn modelId="{BED3C143-B34B-4539-8F7B-4FCFF49D4552}" type="presParOf" srcId="{7FB1586F-DF0A-4EC6-B5BF-C09784E30F57}" destId="{3BEA1B3F-4E29-479C-80C2-BF0C66564365}" srcOrd="1" destOrd="0" presId="urn:microsoft.com/office/officeart/2005/8/layout/lProcess3"/>
    <dgm:cxn modelId="{686912DE-EE98-44DD-8784-86FD819182E5}" type="presParOf" srcId="{7FB1586F-DF0A-4EC6-B5BF-C09784E30F57}" destId="{794ED00D-321A-4AB8-917A-C6C74B2E3B65}" srcOrd="2" destOrd="0" presId="urn:microsoft.com/office/officeart/2005/8/layout/lProcess3"/>
    <dgm:cxn modelId="{EE2476C6-138D-4A8D-961D-27ADC2A89D03}" type="presParOf" srcId="{D77C42DF-D6E8-48D8-ACD0-5A676B5827EB}" destId="{70136F5C-EADD-43E9-A201-C93972CD60E9}" srcOrd="7" destOrd="0" presId="urn:microsoft.com/office/officeart/2005/8/layout/lProcess3"/>
    <dgm:cxn modelId="{7FA7E6C8-9084-43D8-BA89-84DAD540AA8D}" type="presParOf" srcId="{D77C42DF-D6E8-48D8-ACD0-5A676B5827EB}" destId="{F723CF35-7776-4E96-9DCD-B197E3B9AFAA}" srcOrd="8" destOrd="0" presId="urn:microsoft.com/office/officeart/2005/8/layout/lProcess3"/>
    <dgm:cxn modelId="{E8C6CF69-308C-4B3D-8754-A5E6E148B00B}" type="presParOf" srcId="{F723CF35-7776-4E96-9DCD-B197E3B9AFAA}" destId="{E15E9A35-C56B-40A5-B6AE-7A73FB7C73B6}" srcOrd="0" destOrd="0" presId="urn:microsoft.com/office/officeart/2005/8/layout/lProcess3"/>
    <dgm:cxn modelId="{C7019D77-57C4-47C7-951B-D25EA3475463}" type="presParOf" srcId="{F723CF35-7776-4E96-9DCD-B197E3B9AFAA}" destId="{D16DA440-61E5-4947-AC4C-5093186E005E}" srcOrd="1" destOrd="0" presId="urn:microsoft.com/office/officeart/2005/8/layout/lProcess3"/>
    <dgm:cxn modelId="{7AE9948D-5770-476E-80A7-CE0E988847F8}" type="presParOf" srcId="{F723CF35-7776-4E96-9DCD-B197E3B9AFAA}" destId="{912C5AC1-4DBA-4BFE-817F-CF231B5FC27E}" srcOrd="2" destOrd="0" presId="urn:microsoft.com/office/officeart/2005/8/layout/lProcess3"/>
    <dgm:cxn modelId="{905D13D2-1609-4913-9F86-7518E2937B14}" type="presParOf" srcId="{F723CF35-7776-4E96-9DCD-B197E3B9AFAA}" destId="{27D66132-88C1-4887-ADF5-F7D1556055BC}" srcOrd="3" destOrd="0" presId="urn:microsoft.com/office/officeart/2005/8/layout/lProcess3"/>
    <dgm:cxn modelId="{951DBC04-B169-4034-BD23-E7428043A9D8}" type="presParOf" srcId="{F723CF35-7776-4E96-9DCD-B197E3B9AFAA}" destId="{8046EDC4-B191-4DAC-B17B-38CA8B5DF9B4}" srcOrd="4" destOrd="0" presId="urn:microsoft.com/office/officeart/2005/8/layout/lProcess3"/>
    <dgm:cxn modelId="{6925F2C0-4CAC-4107-907D-AF4D25F0DAC9}" type="presParOf" srcId="{F723CF35-7776-4E96-9DCD-B197E3B9AFAA}" destId="{75350C3E-3BA9-462D-8556-94B86B04CC8E}" srcOrd="5" destOrd="0" presId="urn:microsoft.com/office/officeart/2005/8/layout/lProcess3"/>
    <dgm:cxn modelId="{FF446AAA-CD5C-49BA-9110-B78ADDC10E53}" type="presParOf" srcId="{F723CF35-7776-4E96-9DCD-B197E3B9AFAA}" destId="{77EF7691-740A-4B69-A42D-A06550690AFC}" srcOrd="6" destOrd="0" presId="urn:microsoft.com/office/officeart/2005/8/layout/lProcess3"/>
    <dgm:cxn modelId="{3CE99CC2-7EF2-4E15-B3F1-F4509895F258}" type="presParOf" srcId="{D77C42DF-D6E8-48D8-ACD0-5A676B5827EB}" destId="{D7EA2181-1FAD-4010-B26D-7544A722A27C}" srcOrd="9" destOrd="0" presId="urn:microsoft.com/office/officeart/2005/8/layout/lProcess3"/>
    <dgm:cxn modelId="{A80D2F77-F34C-4624-B09E-784968BB260E}" type="presParOf" srcId="{D77C42DF-D6E8-48D8-ACD0-5A676B5827EB}" destId="{DB4B835E-8D75-423D-9C34-4F555AB4D915}" srcOrd="10" destOrd="0" presId="urn:microsoft.com/office/officeart/2005/8/layout/lProcess3"/>
    <dgm:cxn modelId="{4F2D5533-B8EE-4BAC-B6DB-0F0F1EB6D69D}" type="presParOf" srcId="{DB4B835E-8D75-423D-9C34-4F555AB4D915}" destId="{94CD390B-4477-4722-99E3-CB5E6CB658BD}" srcOrd="0" destOrd="0" presId="urn:microsoft.com/office/officeart/2005/8/layout/lProcess3"/>
    <dgm:cxn modelId="{325C7193-A491-40D7-9399-1A4992561592}" type="presParOf" srcId="{DB4B835E-8D75-423D-9C34-4F555AB4D915}" destId="{9EAFE57E-D1EC-4611-A54A-885108160C64}" srcOrd="1" destOrd="0" presId="urn:microsoft.com/office/officeart/2005/8/layout/lProcess3"/>
    <dgm:cxn modelId="{0F33573C-8726-476F-BE67-7F09D07C586C}" type="presParOf" srcId="{DB4B835E-8D75-423D-9C34-4F555AB4D915}" destId="{DCABB9A1-7780-45EA-865E-84A6FE45570F}" srcOrd="2" destOrd="0" presId="urn:microsoft.com/office/officeart/2005/8/layout/lProcess3"/>
    <dgm:cxn modelId="{F59400E9-E09D-4B9B-A2C0-AF958B435E12}" type="presParOf" srcId="{DB4B835E-8D75-423D-9C34-4F555AB4D915}" destId="{7DF20B51-0D53-41E0-AFD4-A05D2DEAB38D}" srcOrd="3" destOrd="0" presId="urn:microsoft.com/office/officeart/2005/8/layout/lProcess3"/>
    <dgm:cxn modelId="{8FA51845-0271-4E5C-A4C7-BAD86AFB9401}" type="presParOf" srcId="{DB4B835E-8D75-423D-9C34-4F555AB4D915}" destId="{317D1048-3EF9-4A74-88D8-9E0EFF9635CE}" srcOrd="4" destOrd="0" presId="urn:microsoft.com/office/officeart/2005/8/layout/lProcess3"/>
    <dgm:cxn modelId="{A332F39F-3391-462F-80F1-9393567F8022}" type="presParOf" srcId="{DB4B835E-8D75-423D-9C34-4F555AB4D915}" destId="{A10CC090-5B19-47C0-8D6F-83AEE1584DD0}" srcOrd="5" destOrd="0" presId="urn:microsoft.com/office/officeart/2005/8/layout/lProcess3"/>
    <dgm:cxn modelId="{3AC899B8-AE64-4038-9DE4-9F61FCBFDA68}" type="presParOf" srcId="{DB4B835E-8D75-423D-9C34-4F555AB4D915}" destId="{28E43DC0-93DB-4B39-91EF-439F3E75EAAD}"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B085C2-E678-4F48-A6F0-1FDEFC277C24}" type="doc">
      <dgm:prSet loTypeId="urn:microsoft.com/office/officeart/2005/8/layout/chevron1" loCatId="process" qsTypeId="urn:microsoft.com/office/officeart/2005/8/quickstyle/simple1" qsCatId="simple" csTypeId="urn:microsoft.com/office/officeart/2005/8/colors/accent3_1" csCatId="accent3" phldr="1"/>
      <dgm:spPr/>
    </dgm:pt>
    <dgm:pt modelId="{026BE2EB-C890-43AA-AC01-0277F9B3DE18}" type="pres">
      <dgm:prSet presAssocID="{A6B085C2-E678-4F48-A6F0-1FDEFC277C24}" presName="Name0" presStyleCnt="0">
        <dgm:presLayoutVars>
          <dgm:dir/>
          <dgm:animLvl val="lvl"/>
          <dgm:resizeHandles val="exact"/>
        </dgm:presLayoutVars>
      </dgm:prSet>
      <dgm:spPr/>
    </dgm:pt>
  </dgm:ptLst>
  <dgm:cxnLst>
    <dgm:cxn modelId="{689B0870-2C2C-4FE1-AEC9-DCD79F6CD201}" type="presOf" srcId="{A6B085C2-E678-4F48-A6F0-1FDEFC277C24}" destId="{026BE2EB-C890-43AA-AC01-0277F9B3DE1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513B87-106A-4BB4-B276-F42FB09A9C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EE7D4FA-2C68-4EEE-A4F4-F65320B43150}">
      <dgm:prSet phldrT="[Texto]"/>
      <dgm:spPr/>
      <dgm:t>
        <a:bodyPr/>
        <a:lstStyle/>
        <a:p>
          <a:r>
            <a:rPr lang="es-EC" dirty="0">
              <a:latin typeface="Arial" panose="020B0604020202020204" pitchFamily="34" charset="0"/>
              <a:cs typeface="Arial" panose="020B0604020202020204" pitchFamily="34" charset="0"/>
            </a:rPr>
            <a:t>Los proyectos de VCS de Derecho de la UEB</a:t>
          </a:r>
          <a:endParaRPr lang="es-ES" dirty="0"/>
        </a:p>
      </dgm:t>
    </dgm:pt>
    <dgm:pt modelId="{88DEED6D-39E8-4279-A429-3130905F319B}" type="parTrans" cxnId="{9C6B6F66-B032-404C-958B-6CFF6BE619D0}">
      <dgm:prSet/>
      <dgm:spPr/>
      <dgm:t>
        <a:bodyPr/>
        <a:lstStyle/>
        <a:p>
          <a:endParaRPr lang="es-ES"/>
        </a:p>
      </dgm:t>
    </dgm:pt>
    <dgm:pt modelId="{24CB64E1-CA6C-41DB-B469-4FD0D496335E}" type="sibTrans" cxnId="{9C6B6F66-B032-404C-958B-6CFF6BE619D0}">
      <dgm:prSet/>
      <dgm:spPr/>
      <dgm:t>
        <a:bodyPr/>
        <a:lstStyle/>
        <a:p>
          <a:endParaRPr lang="es-ES"/>
        </a:p>
      </dgm:t>
    </dgm:pt>
    <dgm:pt modelId="{B864959A-16D4-4C2C-B59F-3F4E94664292}">
      <dgm:prSet phldrT="[Texto]"/>
      <dgm:spPr/>
      <dgm:t>
        <a:bodyPr/>
        <a:lstStyle/>
        <a:p>
          <a:r>
            <a:rPr lang="es-EC" dirty="0">
              <a:latin typeface="Arial" panose="020B0604020202020204" pitchFamily="34" charset="0"/>
              <a:ea typeface="Calibri" panose="020F0502020204030204" pitchFamily="34" charset="0"/>
              <a:cs typeface="Arial" panose="020B0604020202020204" pitchFamily="34" charset="0"/>
            </a:rPr>
            <a:t>no tienen impacto en los imperativos sociales en que ésta interviene (57% comunidad P2 no conoce el proyecto)</a:t>
          </a:r>
          <a:endParaRPr lang="es-ES" dirty="0"/>
        </a:p>
      </dgm:t>
    </dgm:pt>
    <dgm:pt modelId="{5BB36861-DCE3-424F-8176-4140754F2BDC}" type="parTrans" cxnId="{DA9700DF-32BA-4BA0-A4FA-202A8ACC3B64}">
      <dgm:prSet/>
      <dgm:spPr/>
      <dgm:t>
        <a:bodyPr/>
        <a:lstStyle/>
        <a:p>
          <a:endParaRPr lang="es-ES"/>
        </a:p>
      </dgm:t>
    </dgm:pt>
    <dgm:pt modelId="{FB149C52-536F-4936-9BAE-3CA00A1C75D7}" type="sibTrans" cxnId="{DA9700DF-32BA-4BA0-A4FA-202A8ACC3B64}">
      <dgm:prSet/>
      <dgm:spPr/>
      <dgm:t>
        <a:bodyPr/>
        <a:lstStyle/>
        <a:p>
          <a:endParaRPr lang="es-ES"/>
        </a:p>
      </dgm:t>
    </dgm:pt>
    <dgm:pt modelId="{ABB39B78-2EAA-4C8E-B40E-3835A862031B}">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Impacto generado por los proyectos de VCS en los imperativos sociales </a:t>
          </a:r>
          <a:endParaRPr lang="es-ES" dirty="0"/>
        </a:p>
      </dgm:t>
    </dgm:pt>
    <dgm:pt modelId="{6C626ED1-5EE8-47D6-8C97-F09799371ECC}" type="parTrans" cxnId="{16E828B8-5CF3-4E57-9ED0-8750BAA792F0}">
      <dgm:prSet/>
      <dgm:spPr/>
      <dgm:t>
        <a:bodyPr/>
        <a:lstStyle/>
        <a:p>
          <a:endParaRPr lang="es-ES"/>
        </a:p>
      </dgm:t>
    </dgm:pt>
    <dgm:pt modelId="{BD7FDEC1-F211-440D-867C-46EF87C72946}" type="sibTrans" cxnId="{16E828B8-5CF3-4E57-9ED0-8750BAA792F0}">
      <dgm:prSet/>
      <dgm:spPr/>
      <dgm:t>
        <a:bodyPr/>
        <a:lstStyle/>
        <a:p>
          <a:endParaRPr lang="es-ES"/>
        </a:p>
      </dgm:t>
    </dgm:pt>
    <dgm:pt modelId="{642BED30-48EF-42D1-A0B3-BA1A7947D622}">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lógica de implementación de prácticas preprofesionales - no transformó las dinámicas sociales de la comunidad  (66,7% estudiantes P1 prácticas)</a:t>
          </a:r>
          <a:endParaRPr lang="es-ES" dirty="0"/>
        </a:p>
      </dgm:t>
    </dgm:pt>
    <dgm:pt modelId="{61375B7A-B7CA-49E0-9A7F-8C429C7F658F}" type="parTrans" cxnId="{47D6066B-F41E-4BB4-8CED-5765E6C15DA2}">
      <dgm:prSet/>
      <dgm:spPr/>
      <dgm:t>
        <a:bodyPr/>
        <a:lstStyle/>
        <a:p>
          <a:endParaRPr lang="es-ES"/>
        </a:p>
      </dgm:t>
    </dgm:pt>
    <dgm:pt modelId="{4F07D7B2-264F-44B2-824B-8EC03C84D883}" type="sibTrans" cxnId="{47D6066B-F41E-4BB4-8CED-5765E6C15DA2}">
      <dgm:prSet/>
      <dgm:spPr/>
      <dgm:t>
        <a:bodyPr/>
        <a:lstStyle/>
        <a:p>
          <a:endParaRPr lang="es-ES"/>
        </a:p>
      </dgm:t>
    </dgm:pt>
    <dgm:pt modelId="{6630524C-82AF-4D3D-AEFD-317930F00CFE}">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Relación de los proyectos de vinculación con la sociedad con el perfil de egreso</a:t>
          </a:r>
          <a:endParaRPr lang="es-ES" dirty="0"/>
        </a:p>
      </dgm:t>
    </dgm:pt>
    <dgm:pt modelId="{2BC7493E-AD2C-4264-997F-9411AC251188}" type="parTrans" cxnId="{BF61BFBD-5909-45BE-A067-41101ABDFD06}">
      <dgm:prSet/>
      <dgm:spPr/>
      <dgm:t>
        <a:bodyPr/>
        <a:lstStyle/>
        <a:p>
          <a:endParaRPr lang="es-ES"/>
        </a:p>
      </dgm:t>
    </dgm:pt>
    <dgm:pt modelId="{923326D7-FC76-4699-BED0-973903B56130}" type="sibTrans" cxnId="{BF61BFBD-5909-45BE-A067-41101ABDFD06}">
      <dgm:prSet/>
      <dgm:spPr/>
      <dgm:t>
        <a:bodyPr/>
        <a:lstStyle/>
        <a:p>
          <a:endParaRPr lang="es-ES"/>
        </a:p>
      </dgm:t>
    </dgm:pt>
    <dgm:pt modelId="{CBA4BA5C-0EB2-4A5B-BF04-4EE3FD26A344}">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se enfocó en competencias específicas del ejercicio laboral de los estudiantes (60%  comunidad P2 no conoce - 78% no talleres P2)</a:t>
          </a:r>
          <a:endParaRPr lang="es-ES" dirty="0"/>
        </a:p>
      </dgm:t>
    </dgm:pt>
    <dgm:pt modelId="{E43EAF0A-FD02-42DF-9864-768FB1FAAC59}" type="parTrans" cxnId="{BCA284C0-E1AC-421C-9304-CEDB40B8154A}">
      <dgm:prSet/>
      <dgm:spPr/>
      <dgm:t>
        <a:bodyPr/>
        <a:lstStyle/>
        <a:p>
          <a:endParaRPr lang="es-ES"/>
        </a:p>
      </dgm:t>
    </dgm:pt>
    <dgm:pt modelId="{1AFA5407-36A9-44E5-8B9C-957F42DD40D6}" type="sibTrans" cxnId="{BCA284C0-E1AC-421C-9304-CEDB40B8154A}">
      <dgm:prSet/>
      <dgm:spPr/>
      <dgm:t>
        <a:bodyPr/>
        <a:lstStyle/>
        <a:p>
          <a:endParaRPr lang="es-ES"/>
        </a:p>
      </dgm:t>
    </dgm:pt>
    <dgm:pt modelId="{023CA293-2EEA-4873-BA7E-EC0D8A4944C9}">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Impactos de la vinculación con la sociedad en las comunidades intervenidas </a:t>
          </a:r>
          <a:endParaRPr lang="es-ES" dirty="0"/>
        </a:p>
      </dgm:t>
    </dgm:pt>
    <dgm:pt modelId="{B986F75A-DE34-4E45-A0F0-40A8576778E0}" type="parTrans" cxnId="{ED4F187A-9C7A-41D8-8BE1-240AF3440BE7}">
      <dgm:prSet/>
      <dgm:spPr/>
      <dgm:t>
        <a:bodyPr/>
        <a:lstStyle/>
        <a:p>
          <a:endParaRPr lang="es-ES"/>
        </a:p>
      </dgm:t>
    </dgm:pt>
    <dgm:pt modelId="{E344F15E-217B-4C43-8CB7-E54CD69DB10E}" type="sibTrans" cxnId="{ED4F187A-9C7A-41D8-8BE1-240AF3440BE7}">
      <dgm:prSet/>
      <dgm:spPr/>
      <dgm:t>
        <a:bodyPr/>
        <a:lstStyle/>
        <a:p>
          <a:endParaRPr lang="es-ES"/>
        </a:p>
      </dgm:t>
    </dgm:pt>
    <dgm:pt modelId="{8E0DDC7D-9B3A-4D30-8605-0A8FF0F856A6}">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no existió transformación social positiva que sustente un impacto en el tejido social de las comunidades intervenidas (66,7% estudiantes P1y2 no seguimiento)</a:t>
          </a:r>
          <a:endParaRPr lang="es-ES" dirty="0"/>
        </a:p>
      </dgm:t>
    </dgm:pt>
    <dgm:pt modelId="{B0D6CA06-663E-4389-BA32-37D5C8C087A9}" type="parTrans" cxnId="{80C650EB-EB1F-470B-8015-F50E16350881}">
      <dgm:prSet/>
      <dgm:spPr/>
      <dgm:t>
        <a:bodyPr/>
        <a:lstStyle/>
        <a:p>
          <a:endParaRPr lang="es-ES"/>
        </a:p>
      </dgm:t>
    </dgm:pt>
    <dgm:pt modelId="{E359A746-6F3B-42AF-B762-110F5F62C388}" type="sibTrans" cxnId="{80C650EB-EB1F-470B-8015-F50E16350881}">
      <dgm:prSet/>
      <dgm:spPr/>
      <dgm:t>
        <a:bodyPr/>
        <a:lstStyle/>
        <a:p>
          <a:endParaRPr lang="es-ES"/>
        </a:p>
      </dgm:t>
    </dgm:pt>
    <dgm:pt modelId="{858D552B-94E2-416F-8FE6-694B6424F154}">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Políticas que orientan la construcción de los proyectos de VCS</a:t>
          </a:r>
          <a:endParaRPr lang="es-ES" dirty="0"/>
        </a:p>
      </dgm:t>
    </dgm:pt>
    <dgm:pt modelId="{1C476A4E-5F18-4CD2-BE8E-9CAEF4E772D1}" type="parTrans" cxnId="{14E5978C-9410-4F48-AB2F-54A491CCD239}">
      <dgm:prSet/>
      <dgm:spPr/>
      <dgm:t>
        <a:bodyPr/>
        <a:lstStyle/>
        <a:p>
          <a:endParaRPr lang="es-ES"/>
        </a:p>
      </dgm:t>
    </dgm:pt>
    <dgm:pt modelId="{A28CE272-4FCE-4F57-8818-0537F229F990}" type="sibTrans" cxnId="{14E5978C-9410-4F48-AB2F-54A491CCD239}">
      <dgm:prSet/>
      <dgm:spPr/>
      <dgm:t>
        <a:bodyPr/>
        <a:lstStyle/>
        <a:p>
          <a:endParaRPr lang="es-ES"/>
        </a:p>
      </dgm:t>
    </dgm:pt>
    <dgm:pt modelId="{D37E0F40-2CCF-4F44-A1B4-030EC8FEDB61}">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estructura escueta que no garantiza requisitos proyecto social, no hay involucramiento de la comunidad - iniciativas unilaterales (docentes y estudiantes)</a:t>
          </a:r>
          <a:endParaRPr lang="es-ES" dirty="0"/>
        </a:p>
      </dgm:t>
    </dgm:pt>
    <dgm:pt modelId="{3665CA19-2400-4526-B091-EDC6EE0CF4DB}" type="parTrans" cxnId="{F6469B40-A967-41C0-A423-8C3DD70AF442}">
      <dgm:prSet/>
      <dgm:spPr/>
      <dgm:t>
        <a:bodyPr/>
        <a:lstStyle/>
        <a:p>
          <a:endParaRPr lang="es-ES"/>
        </a:p>
      </dgm:t>
    </dgm:pt>
    <dgm:pt modelId="{F1C17591-91B5-4563-A5FA-4E04172B1454}" type="sibTrans" cxnId="{F6469B40-A967-41C0-A423-8C3DD70AF442}">
      <dgm:prSet/>
      <dgm:spPr/>
      <dgm:t>
        <a:bodyPr/>
        <a:lstStyle/>
        <a:p>
          <a:endParaRPr lang="es-ES"/>
        </a:p>
      </dgm:t>
    </dgm:pt>
    <dgm:pt modelId="{87873D84-96F2-40E7-A623-A9ADC2FBCA46}">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Medición de impacto de los proyectos de VCS en    el territorio de influencia de la Carrera de Derecho</a:t>
          </a:r>
          <a:endParaRPr lang="es-ES" dirty="0"/>
        </a:p>
      </dgm:t>
    </dgm:pt>
    <dgm:pt modelId="{43381D82-03D1-4738-A641-A16DB33F1E16}" type="parTrans" cxnId="{14A5AE90-3C41-45DC-95D2-89CC5739CC15}">
      <dgm:prSet/>
      <dgm:spPr/>
      <dgm:t>
        <a:bodyPr/>
        <a:lstStyle/>
        <a:p>
          <a:endParaRPr lang="es-ES"/>
        </a:p>
      </dgm:t>
    </dgm:pt>
    <dgm:pt modelId="{7803D82C-B262-440B-85CF-2D287007C13A}" type="sibTrans" cxnId="{14A5AE90-3C41-45DC-95D2-89CC5739CC15}">
      <dgm:prSet/>
      <dgm:spPr/>
      <dgm:t>
        <a:bodyPr/>
        <a:lstStyle/>
        <a:p>
          <a:endParaRPr lang="es-ES"/>
        </a:p>
      </dgm:t>
    </dgm:pt>
    <dgm:pt modelId="{67219DD6-DC92-4BAF-81E1-FC43C1CD1DCB}">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no cuentan con indicadores de medición - la valoración se limita al cumplimiento de las actividades propuestas ( 0% según docente responsable)</a:t>
          </a:r>
          <a:endParaRPr lang="es-ES" dirty="0">
            <a:latin typeface="Arial" panose="020B0604020202020204" pitchFamily="34" charset="0"/>
            <a:cs typeface="Arial" panose="020B0604020202020204" pitchFamily="34" charset="0"/>
          </a:endParaRPr>
        </a:p>
      </dgm:t>
    </dgm:pt>
    <dgm:pt modelId="{A1A5E7B0-F90B-4F61-8A20-F275D8FFD05B}" type="parTrans" cxnId="{75B5C144-6BC6-4864-96BE-BDFDA3CB36B7}">
      <dgm:prSet/>
      <dgm:spPr/>
      <dgm:t>
        <a:bodyPr/>
        <a:lstStyle/>
        <a:p>
          <a:endParaRPr lang="es-ES"/>
        </a:p>
      </dgm:t>
    </dgm:pt>
    <dgm:pt modelId="{CCC5910F-D145-4D0D-B1B5-3173834AE75B}" type="sibTrans" cxnId="{75B5C144-6BC6-4864-96BE-BDFDA3CB36B7}">
      <dgm:prSet/>
      <dgm:spPr/>
      <dgm:t>
        <a:bodyPr/>
        <a:lstStyle/>
        <a:p>
          <a:endParaRPr lang="es-ES"/>
        </a:p>
      </dgm:t>
    </dgm:pt>
    <dgm:pt modelId="{26387FD9-F296-47A1-A67D-2E082A9E9D5F}">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Propuesta alternativa al proceso de ejecución de vinculación con la sociedad </a:t>
          </a:r>
          <a:endParaRPr lang="es-ES" dirty="0">
            <a:latin typeface="Arial" panose="020B0604020202020204" pitchFamily="34" charset="0"/>
            <a:cs typeface="Arial" panose="020B0604020202020204" pitchFamily="34" charset="0"/>
          </a:endParaRPr>
        </a:p>
      </dgm:t>
    </dgm:pt>
    <dgm:pt modelId="{3658E2A0-68F9-4DD7-8D48-8E90BA05C01A}" type="parTrans" cxnId="{B7CB9B5C-9A8D-4B5F-84BB-DACFB37B0062}">
      <dgm:prSet/>
      <dgm:spPr/>
      <dgm:t>
        <a:bodyPr/>
        <a:lstStyle/>
        <a:p>
          <a:endParaRPr lang="es-ES"/>
        </a:p>
      </dgm:t>
    </dgm:pt>
    <dgm:pt modelId="{8955432D-D837-456A-BD0C-C518706959C8}" type="sibTrans" cxnId="{B7CB9B5C-9A8D-4B5F-84BB-DACFB37B0062}">
      <dgm:prSet/>
      <dgm:spPr/>
      <dgm:t>
        <a:bodyPr/>
        <a:lstStyle/>
        <a:p>
          <a:endParaRPr lang="es-ES"/>
        </a:p>
      </dgm:t>
    </dgm:pt>
    <dgm:pt modelId="{BEA62D53-4784-4F5A-8CDC-A2176A68B97E}">
      <dgm:prSet phldrT="[Texto]"/>
      <dgm:spPr/>
      <dgm:t>
        <a:bodyPr/>
        <a:lstStyle/>
        <a:p>
          <a:r>
            <a:rPr lang="es-EC" dirty="0">
              <a:latin typeface="Arial" panose="020B0604020202020204" pitchFamily="34" charset="0"/>
              <a:ea typeface="Calibri" panose="020F0502020204030204" pitchFamily="34" charset="0"/>
              <a:cs typeface="Times New Roman" panose="02020603050405020304" pitchFamily="18" charset="0"/>
            </a:rPr>
            <a:t>establecer a la vinculación como un proceso articulador de la institución de educación superior tanto al interno como de cara a la sociedad</a:t>
          </a:r>
          <a:endParaRPr lang="es-ES" dirty="0">
            <a:latin typeface="Arial" panose="020B0604020202020204" pitchFamily="34" charset="0"/>
            <a:ea typeface="Calibri" panose="020F0502020204030204" pitchFamily="34" charset="0"/>
            <a:cs typeface="Times New Roman" panose="02020603050405020304" pitchFamily="18" charset="0"/>
          </a:endParaRPr>
        </a:p>
      </dgm:t>
    </dgm:pt>
    <dgm:pt modelId="{051E8570-4CBD-4A84-A32E-D24B4EB1CFA7}" type="parTrans" cxnId="{C3614CE1-B958-4386-93C0-D8F77232B62D}">
      <dgm:prSet/>
      <dgm:spPr/>
      <dgm:t>
        <a:bodyPr/>
        <a:lstStyle/>
        <a:p>
          <a:endParaRPr lang="es-ES"/>
        </a:p>
      </dgm:t>
    </dgm:pt>
    <dgm:pt modelId="{50CD87ED-8D46-42D2-BD83-C00686AE180B}" type="sibTrans" cxnId="{C3614CE1-B958-4386-93C0-D8F77232B62D}">
      <dgm:prSet/>
      <dgm:spPr/>
      <dgm:t>
        <a:bodyPr/>
        <a:lstStyle/>
        <a:p>
          <a:endParaRPr lang="es-ES"/>
        </a:p>
      </dgm:t>
    </dgm:pt>
    <dgm:pt modelId="{EADD5BC4-31A8-4552-BB42-F27780627BEE}" type="pres">
      <dgm:prSet presAssocID="{02513B87-106A-4BB4-B276-F42FB09A9CA9}" presName="Name0" presStyleCnt="0">
        <dgm:presLayoutVars>
          <dgm:dir/>
          <dgm:animLvl val="lvl"/>
          <dgm:resizeHandles val="exact"/>
        </dgm:presLayoutVars>
      </dgm:prSet>
      <dgm:spPr/>
    </dgm:pt>
    <dgm:pt modelId="{D4D53609-9695-4934-8570-40FC2D895082}" type="pres">
      <dgm:prSet presAssocID="{EEE7D4FA-2C68-4EEE-A4F4-F65320B43150}" presName="linNode" presStyleCnt="0"/>
      <dgm:spPr/>
    </dgm:pt>
    <dgm:pt modelId="{41618FC4-DEC4-446B-A861-197CFF16E38B}" type="pres">
      <dgm:prSet presAssocID="{EEE7D4FA-2C68-4EEE-A4F4-F65320B43150}" presName="parentText" presStyleLbl="node1" presStyleIdx="0" presStyleCnt="7">
        <dgm:presLayoutVars>
          <dgm:chMax val="1"/>
          <dgm:bulletEnabled val="1"/>
        </dgm:presLayoutVars>
      </dgm:prSet>
      <dgm:spPr/>
    </dgm:pt>
    <dgm:pt modelId="{1B8AF291-E219-4A5A-8B08-EFAFA47B7063}" type="pres">
      <dgm:prSet presAssocID="{EEE7D4FA-2C68-4EEE-A4F4-F65320B43150}" presName="descendantText" presStyleLbl="alignAccFollowNode1" presStyleIdx="0" presStyleCnt="7">
        <dgm:presLayoutVars>
          <dgm:bulletEnabled val="1"/>
        </dgm:presLayoutVars>
      </dgm:prSet>
      <dgm:spPr/>
    </dgm:pt>
    <dgm:pt modelId="{7247024B-0498-45DF-AF3E-9FC7A081F9DC}" type="pres">
      <dgm:prSet presAssocID="{24CB64E1-CA6C-41DB-B469-4FD0D496335E}" presName="sp" presStyleCnt="0"/>
      <dgm:spPr/>
    </dgm:pt>
    <dgm:pt modelId="{57A9DDB8-1B6A-420F-94DF-284E7EE0115C}" type="pres">
      <dgm:prSet presAssocID="{ABB39B78-2EAA-4C8E-B40E-3835A862031B}" presName="linNode" presStyleCnt="0"/>
      <dgm:spPr/>
    </dgm:pt>
    <dgm:pt modelId="{B1FB5379-E91B-4962-A030-437395FD19E5}" type="pres">
      <dgm:prSet presAssocID="{ABB39B78-2EAA-4C8E-B40E-3835A862031B}" presName="parentText" presStyleLbl="node1" presStyleIdx="1" presStyleCnt="7">
        <dgm:presLayoutVars>
          <dgm:chMax val="1"/>
          <dgm:bulletEnabled val="1"/>
        </dgm:presLayoutVars>
      </dgm:prSet>
      <dgm:spPr/>
    </dgm:pt>
    <dgm:pt modelId="{DE057801-E75A-4F40-8D6B-D4FE904D93D5}" type="pres">
      <dgm:prSet presAssocID="{ABB39B78-2EAA-4C8E-B40E-3835A862031B}" presName="descendantText" presStyleLbl="alignAccFollowNode1" presStyleIdx="1" presStyleCnt="7">
        <dgm:presLayoutVars>
          <dgm:bulletEnabled val="1"/>
        </dgm:presLayoutVars>
      </dgm:prSet>
      <dgm:spPr/>
    </dgm:pt>
    <dgm:pt modelId="{19D39098-C689-4A58-9F05-249940F353D6}" type="pres">
      <dgm:prSet presAssocID="{BD7FDEC1-F211-440D-867C-46EF87C72946}" presName="sp" presStyleCnt="0"/>
      <dgm:spPr/>
    </dgm:pt>
    <dgm:pt modelId="{44A31010-60F0-4F96-8064-2C4497B0FBC7}" type="pres">
      <dgm:prSet presAssocID="{6630524C-82AF-4D3D-AEFD-317930F00CFE}" presName="linNode" presStyleCnt="0"/>
      <dgm:spPr/>
    </dgm:pt>
    <dgm:pt modelId="{79518576-08BF-4E8F-9989-59379EEFCE32}" type="pres">
      <dgm:prSet presAssocID="{6630524C-82AF-4D3D-AEFD-317930F00CFE}" presName="parentText" presStyleLbl="node1" presStyleIdx="2" presStyleCnt="7">
        <dgm:presLayoutVars>
          <dgm:chMax val="1"/>
          <dgm:bulletEnabled val="1"/>
        </dgm:presLayoutVars>
      </dgm:prSet>
      <dgm:spPr/>
    </dgm:pt>
    <dgm:pt modelId="{1D232A6C-8584-4E30-819E-A7ECB4CC1D6A}" type="pres">
      <dgm:prSet presAssocID="{6630524C-82AF-4D3D-AEFD-317930F00CFE}" presName="descendantText" presStyleLbl="alignAccFollowNode1" presStyleIdx="2" presStyleCnt="7">
        <dgm:presLayoutVars>
          <dgm:bulletEnabled val="1"/>
        </dgm:presLayoutVars>
      </dgm:prSet>
      <dgm:spPr/>
    </dgm:pt>
    <dgm:pt modelId="{8886BDAC-05AF-4AE8-8250-9029EC53289B}" type="pres">
      <dgm:prSet presAssocID="{923326D7-FC76-4699-BED0-973903B56130}" presName="sp" presStyleCnt="0"/>
      <dgm:spPr/>
    </dgm:pt>
    <dgm:pt modelId="{01ADA620-E413-45EE-A218-4E081F14F678}" type="pres">
      <dgm:prSet presAssocID="{023CA293-2EEA-4873-BA7E-EC0D8A4944C9}" presName="linNode" presStyleCnt="0"/>
      <dgm:spPr/>
    </dgm:pt>
    <dgm:pt modelId="{3B78F467-6CC0-4E59-9C13-106355D462AF}" type="pres">
      <dgm:prSet presAssocID="{023CA293-2EEA-4873-BA7E-EC0D8A4944C9}" presName="parentText" presStyleLbl="node1" presStyleIdx="3" presStyleCnt="7">
        <dgm:presLayoutVars>
          <dgm:chMax val="1"/>
          <dgm:bulletEnabled val="1"/>
        </dgm:presLayoutVars>
      </dgm:prSet>
      <dgm:spPr/>
    </dgm:pt>
    <dgm:pt modelId="{A6546CC6-4F3F-4771-974C-FAF0E1B26FD8}" type="pres">
      <dgm:prSet presAssocID="{023CA293-2EEA-4873-BA7E-EC0D8A4944C9}" presName="descendantText" presStyleLbl="alignAccFollowNode1" presStyleIdx="3" presStyleCnt="7">
        <dgm:presLayoutVars>
          <dgm:bulletEnabled val="1"/>
        </dgm:presLayoutVars>
      </dgm:prSet>
      <dgm:spPr/>
    </dgm:pt>
    <dgm:pt modelId="{4B7CFD8F-4FD8-4E1D-8370-9C74A50DDBB8}" type="pres">
      <dgm:prSet presAssocID="{E344F15E-217B-4C43-8CB7-E54CD69DB10E}" presName="sp" presStyleCnt="0"/>
      <dgm:spPr/>
    </dgm:pt>
    <dgm:pt modelId="{9E012CEC-9713-4B1B-8320-3003485F0492}" type="pres">
      <dgm:prSet presAssocID="{858D552B-94E2-416F-8FE6-694B6424F154}" presName="linNode" presStyleCnt="0"/>
      <dgm:spPr/>
    </dgm:pt>
    <dgm:pt modelId="{7FB6B7FC-3A7D-46DB-88AE-EDA3F8B264A8}" type="pres">
      <dgm:prSet presAssocID="{858D552B-94E2-416F-8FE6-694B6424F154}" presName="parentText" presStyleLbl="node1" presStyleIdx="4" presStyleCnt="7">
        <dgm:presLayoutVars>
          <dgm:chMax val="1"/>
          <dgm:bulletEnabled val="1"/>
        </dgm:presLayoutVars>
      </dgm:prSet>
      <dgm:spPr/>
    </dgm:pt>
    <dgm:pt modelId="{4B124433-34D9-4A61-867E-5EC02105FB85}" type="pres">
      <dgm:prSet presAssocID="{858D552B-94E2-416F-8FE6-694B6424F154}" presName="descendantText" presStyleLbl="alignAccFollowNode1" presStyleIdx="4" presStyleCnt="7">
        <dgm:presLayoutVars>
          <dgm:bulletEnabled val="1"/>
        </dgm:presLayoutVars>
      </dgm:prSet>
      <dgm:spPr/>
    </dgm:pt>
    <dgm:pt modelId="{75D7111E-85A9-4721-B04A-0E32F2DBC246}" type="pres">
      <dgm:prSet presAssocID="{A28CE272-4FCE-4F57-8818-0537F229F990}" presName="sp" presStyleCnt="0"/>
      <dgm:spPr/>
    </dgm:pt>
    <dgm:pt modelId="{0AE34CEB-5615-45B0-8F7B-19052544C947}" type="pres">
      <dgm:prSet presAssocID="{87873D84-96F2-40E7-A623-A9ADC2FBCA46}" presName="linNode" presStyleCnt="0"/>
      <dgm:spPr/>
    </dgm:pt>
    <dgm:pt modelId="{7D3D5989-4B6F-405F-AB4C-6B8F936E6511}" type="pres">
      <dgm:prSet presAssocID="{87873D84-96F2-40E7-A623-A9ADC2FBCA46}" presName="parentText" presStyleLbl="node1" presStyleIdx="5" presStyleCnt="7">
        <dgm:presLayoutVars>
          <dgm:chMax val="1"/>
          <dgm:bulletEnabled val="1"/>
        </dgm:presLayoutVars>
      </dgm:prSet>
      <dgm:spPr/>
    </dgm:pt>
    <dgm:pt modelId="{34FA6C59-595C-4394-AC9D-2299F57C0676}" type="pres">
      <dgm:prSet presAssocID="{87873D84-96F2-40E7-A623-A9ADC2FBCA46}" presName="descendantText" presStyleLbl="alignAccFollowNode1" presStyleIdx="5" presStyleCnt="7">
        <dgm:presLayoutVars>
          <dgm:bulletEnabled val="1"/>
        </dgm:presLayoutVars>
      </dgm:prSet>
      <dgm:spPr/>
    </dgm:pt>
    <dgm:pt modelId="{8D42ADE1-97A2-484F-9806-172FFBDB3B82}" type="pres">
      <dgm:prSet presAssocID="{7803D82C-B262-440B-85CF-2D287007C13A}" presName="sp" presStyleCnt="0"/>
      <dgm:spPr/>
    </dgm:pt>
    <dgm:pt modelId="{600835A0-FC2B-4A1B-9850-5714F564518E}" type="pres">
      <dgm:prSet presAssocID="{26387FD9-F296-47A1-A67D-2E082A9E9D5F}" presName="linNode" presStyleCnt="0"/>
      <dgm:spPr/>
    </dgm:pt>
    <dgm:pt modelId="{6C8CC34D-0A95-4807-86A9-8030E73720E2}" type="pres">
      <dgm:prSet presAssocID="{26387FD9-F296-47A1-A67D-2E082A9E9D5F}" presName="parentText" presStyleLbl="node1" presStyleIdx="6" presStyleCnt="7">
        <dgm:presLayoutVars>
          <dgm:chMax val="1"/>
          <dgm:bulletEnabled val="1"/>
        </dgm:presLayoutVars>
      </dgm:prSet>
      <dgm:spPr/>
    </dgm:pt>
    <dgm:pt modelId="{3A57ED73-B7D4-4119-AE24-F8EC5C61090C}" type="pres">
      <dgm:prSet presAssocID="{26387FD9-F296-47A1-A67D-2E082A9E9D5F}" presName="descendantText" presStyleLbl="alignAccFollowNode1" presStyleIdx="6" presStyleCnt="7">
        <dgm:presLayoutVars>
          <dgm:bulletEnabled val="1"/>
        </dgm:presLayoutVars>
      </dgm:prSet>
      <dgm:spPr/>
    </dgm:pt>
  </dgm:ptLst>
  <dgm:cxnLst>
    <dgm:cxn modelId="{CC6A2918-BF11-4CDA-9633-586851915C47}" type="presOf" srcId="{CBA4BA5C-0EB2-4A5B-BF04-4EE3FD26A344}" destId="{1D232A6C-8584-4E30-819E-A7ECB4CC1D6A}" srcOrd="0" destOrd="0" presId="urn:microsoft.com/office/officeart/2005/8/layout/vList5"/>
    <dgm:cxn modelId="{9D28C422-B173-4418-89F0-61A29C461F47}" type="presOf" srcId="{67219DD6-DC92-4BAF-81E1-FC43C1CD1DCB}" destId="{34FA6C59-595C-4394-AC9D-2299F57C0676}" srcOrd="0" destOrd="0" presId="urn:microsoft.com/office/officeart/2005/8/layout/vList5"/>
    <dgm:cxn modelId="{9F4A9E28-D0B7-44D8-ABF6-72E0A52D255E}" type="presOf" srcId="{858D552B-94E2-416F-8FE6-694B6424F154}" destId="{7FB6B7FC-3A7D-46DB-88AE-EDA3F8B264A8}" srcOrd="0" destOrd="0" presId="urn:microsoft.com/office/officeart/2005/8/layout/vList5"/>
    <dgm:cxn modelId="{7BFA4D3E-08AB-4AD1-A996-108A0CEC3A32}" type="presOf" srcId="{87873D84-96F2-40E7-A623-A9ADC2FBCA46}" destId="{7D3D5989-4B6F-405F-AB4C-6B8F936E6511}" srcOrd="0" destOrd="0" presId="urn:microsoft.com/office/officeart/2005/8/layout/vList5"/>
    <dgm:cxn modelId="{F6469B40-A967-41C0-A423-8C3DD70AF442}" srcId="{858D552B-94E2-416F-8FE6-694B6424F154}" destId="{D37E0F40-2CCF-4F44-A1B4-030EC8FEDB61}" srcOrd="0" destOrd="0" parTransId="{3665CA19-2400-4526-B091-EDC6EE0CF4DB}" sibTransId="{F1C17591-91B5-4563-A5FA-4E04172B1454}"/>
    <dgm:cxn modelId="{B7CB9B5C-9A8D-4B5F-84BB-DACFB37B0062}" srcId="{02513B87-106A-4BB4-B276-F42FB09A9CA9}" destId="{26387FD9-F296-47A1-A67D-2E082A9E9D5F}" srcOrd="6" destOrd="0" parTransId="{3658E2A0-68F9-4DD7-8D48-8E90BA05C01A}" sibTransId="{8955432D-D837-456A-BD0C-C518706959C8}"/>
    <dgm:cxn modelId="{00E3F343-BEB3-46C7-BFFF-6C43129EDC06}" type="presOf" srcId="{023CA293-2EEA-4873-BA7E-EC0D8A4944C9}" destId="{3B78F467-6CC0-4E59-9C13-106355D462AF}" srcOrd="0" destOrd="0" presId="urn:microsoft.com/office/officeart/2005/8/layout/vList5"/>
    <dgm:cxn modelId="{75B5C144-6BC6-4864-96BE-BDFDA3CB36B7}" srcId="{87873D84-96F2-40E7-A623-A9ADC2FBCA46}" destId="{67219DD6-DC92-4BAF-81E1-FC43C1CD1DCB}" srcOrd="0" destOrd="0" parTransId="{A1A5E7B0-F90B-4F61-8A20-F275D8FFD05B}" sibTransId="{CCC5910F-D145-4D0D-B1B5-3173834AE75B}"/>
    <dgm:cxn modelId="{9C6B6F66-B032-404C-958B-6CFF6BE619D0}" srcId="{02513B87-106A-4BB4-B276-F42FB09A9CA9}" destId="{EEE7D4FA-2C68-4EEE-A4F4-F65320B43150}" srcOrd="0" destOrd="0" parTransId="{88DEED6D-39E8-4279-A429-3130905F319B}" sibTransId="{24CB64E1-CA6C-41DB-B469-4FD0D496335E}"/>
    <dgm:cxn modelId="{47D6066B-F41E-4BB4-8CED-5765E6C15DA2}" srcId="{ABB39B78-2EAA-4C8E-B40E-3835A862031B}" destId="{642BED30-48EF-42D1-A0B3-BA1A7947D622}" srcOrd="0" destOrd="0" parTransId="{61375B7A-B7CA-49E0-9A7F-8C429C7F658F}" sibTransId="{4F07D7B2-264F-44B2-824B-8EC03C84D883}"/>
    <dgm:cxn modelId="{8873306B-348E-4C64-A304-345041E7E566}" type="presOf" srcId="{EEE7D4FA-2C68-4EEE-A4F4-F65320B43150}" destId="{41618FC4-DEC4-446B-A861-197CFF16E38B}" srcOrd="0" destOrd="0" presId="urn:microsoft.com/office/officeart/2005/8/layout/vList5"/>
    <dgm:cxn modelId="{50CE494B-4B59-46C2-9071-373BE67EAD31}" type="presOf" srcId="{ABB39B78-2EAA-4C8E-B40E-3835A862031B}" destId="{B1FB5379-E91B-4962-A030-437395FD19E5}" srcOrd="0" destOrd="0" presId="urn:microsoft.com/office/officeart/2005/8/layout/vList5"/>
    <dgm:cxn modelId="{69420F6C-824B-497D-8D6F-3BA2EA0DBF69}" type="presOf" srcId="{D37E0F40-2CCF-4F44-A1B4-030EC8FEDB61}" destId="{4B124433-34D9-4A61-867E-5EC02105FB85}" srcOrd="0" destOrd="0" presId="urn:microsoft.com/office/officeart/2005/8/layout/vList5"/>
    <dgm:cxn modelId="{ED4F187A-9C7A-41D8-8BE1-240AF3440BE7}" srcId="{02513B87-106A-4BB4-B276-F42FB09A9CA9}" destId="{023CA293-2EEA-4873-BA7E-EC0D8A4944C9}" srcOrd="3" destOrd="0" parTransId="{B986F75A-DE34-4E45-A0F0-40A8576778E0}" sibTransId="{E344F15E-217B-4C43-8CB7-E54CD69DB10E}"/>
    <dgm:cxn modelId="{14E5978C-9410-4F48-AB2F-54A491CCD239}" srcId="{02513B87-106A-4BB4-B276-F42FB09A9CA9}" destId="{858D552B-94E2-416F-8FE6-694B6424F154}" srcOrd="4" destOrd="0" parTransId="{1C476A4E-5F18-4CD2-BE8E-9CAEF4E772D1}" sibTransId="{A28CE272-4FCE-4F57-8818-0537F229F990}"/>
    <dgm:cxn modelId="{14A5AE90-3C41-45DC-95D2-89CC5739CC15}" srcId="{02513B87-106A-4BB4-B276-F42FB09A9CA9}" destId="{87873D84-96F2-40E7-A623-A9ADC2FBCA46}" srcOrd="5" destOrd="0" parTransId="{43381D82-03D1-4738-A641-A16DB33F1E16}" sibTransId="{7803D82C-B262-440B-85CF-2D287007C13A}"/>
    <dgm:cxn modelId="{B88C8B9C-A323-40D2-8944-6E02D21DA051}" type="presOf" srcId="{8E0DDC7D-9B3A-4D30-8605-0A8FF0F856A6}" destId="{A6546CC6-4F3F-4771-974C-FAF0E1B26FD8}" srcOrd="0" destOrd="0" presId="urn:microsoft.com/office/officeart/2005/8/layout/vList5"/>
    <dgm:cxn modelId="{16E828B8-5CF3-4E57-9ED0-8750BAA792F0}" srcId="{02513B87-106A-4BB4-B276-F42FB09A9CA9}" destId="{ABB39B78-2EAA-4C8E-B40E-3835A862031B}" srcOrd="1" destOrd="0" parTransId="{6C626ED1-5EE8-47D6-8C97-F09799371ECC}" sibTransId="{BD7FDEC1-F211-440D-867C-46EF87C72946}"/>
    <dgm:cxn modelId="{8DE756BA-0BA3-4E3F-92B7-46798248F5F8}" type="presOf" srcId="{02513B87-106A-4BB4-B276-F42FB09A9CA9}" destId="{EADD5BC4-31A8-4552-BB42-F27780627BEE}" srcOrd="0" destOrd="0" presId="urn:microsoft.com/office/officeart/2005/8/layout/vList5"/>
    <dgm:cxn modelId="{BF61BFBD-5909-45BE-A067-41101ABDFD06}" srcId="{02513B87-106A-4BB4-B276-F42FB09A9CA9}" destId="{6630524C-82AF-4D3D-AEFD-317930F00CFE}" srcOrd="2" destOrd="0" parTransId="{2BC7493E-AD2C-4264-997F-9411AC251188}" sibTransId="{923326D7-FC76-4699-BED0-973903B56130}"/>
    <dgm:cxn modelId="{232CC7BF-2137-4B98-8116-AC488E0A6A16}" type="presOf" srcId="{BEA62D53-4784-4F5A-8CDC-A2176A68B97E}" destId="{3A57ED73-B7D4-4119-AE24-F8EC5C61090C}" srcOrd="0" destOrd="0" presId="urn:microsoft.com/office/officeart/2005/8/layout/vList5"/>
    <dgm:cxn modelId="{BCA284C0-E1AC-421C-9304-CEDB40B8154A}" srcId="{6630524C-82AF-4D3D-AEFD-317930F00CFE}" destId="{CBA4BA5C-0EB2-4A5B-BF04-4EE3FD26A344}" srcOrd="0" destOrd="0" parTransId="{E43EAF0A-FD02-42DF-9864-768FB1FAAC59}" sibTransId="{1AFA5407-36A9-44E5-8B9C-957F42DD40D6}"/>
    <dgm:cxn modelId="{019D78D0-5B19-475B-931C-9AE0E895D16F}" type="presOf" srcId="{B864959A-16D4-4C2C-B59F-3F4E94664292}" destId="{1B8AF291-E219-4A5A-8B08-EFAFA47B7063}" srcOrd="0" destOrd="0" presId="urn:microsoft.com/office/officeart/2005/8/layout/vList5"/>
    <dgm:cxn modelId="{DA9700DF-32BA-4BA0-A4FA-202A8ACC3B64}" srcId="{EEE7D4FA-2C68-4EEE-A4F4-F65320B43150}" destId="{B864959A-16D4-4C2C-B59F-3F4E94664292}" srcOrd="0" destOrd="0" parTransId="{5BB36861-DCE3-424F-8176-4140754F2BDC}" sibTransId="{FB149C52-536F-4936-9BAE-3CA00A1C75D7}"/>
    <dgm:cxn modelId="{C3614CE1-B958-4386-93C0-D8F77232B62D}" srcId="{26387FD9-F296-47A1-A67D-2E082A9E9D5F}" destId="{BEA62D53-4784-4F5A-8CDC-A2176A68B97E}" srcOrd="0" destOrd="0" parTransId="{051E8570-4CBD-4A84-A32E-D24B4EB1CFA7}" sibTransId="{50CD87ED-8D46-42D2-BD83-C00686AE180B}"/>
    <dgm:cxn modelId="{80C650EB-EB1F-470B-8015-F50E16350881}" srcId="{023CA293-2EEA-4873-BA7E-EC0D8A4944C9}" destId="{8E0DDC7D-9B3A-4D30-8605-0A8FF0F856A6}" srcOrd="0" destOrd="0" parTransId="{B0D6CA06-663E-4389-BA32-37D5C8C087A9}" sibTransId="{E359A746-6F3B-42AF-B762-110F5F62C388}"/>
    <dgm:cxn modelId="{262598EB-EFDE-4D59-8F8C-C652A995224C}" type="presOf" srcId="{6630524C-82AF-4D3D-AEFD-317930F00CFE}" destId="{79518576-08BF-4E8F-9989-59379EEFCE32}" srcOrd="0" destOrd="0" presId="urn:microsoft.com/office/officeart/2005/8/layout/vList5"/>
    <dgm:cxn modelId="{FD4000FB-71A6-4D06-91DD-45A0B84F0BCE}" type="presOf" srcId="{26387FD9-F296-47A1-A67D-2E082A9E9D5F}" destId="{6C8CC34D-0A95-4807-86A9-8030E73720E2}" srcOrd="0" destOrd="0" presId="urn:microsoft.com/office/officeart/2005/8/layout/vList5"/>
    <dgm:cxn modelId="{FEEE4BFC-2BEA-4B04-BD7B-2101B0F51C5E}" type="presOf" srcId="{642BED30-48EF-42D1-A0B3-BA1A7947D622}" destId="{DE057801-E75A-4F40-8D6B-D4FE904D93D5}" srcOrd="0" destOrd="0" presId="urn:microsoft.com/office/officeart/2005/8/layout/vList5"/>
    <dgm:cxn modelId="{C885F3EF-0F05-4C73-AE45-8E1397292F10}" type="presParOf" srcId="{EADD5BC4-31A8-4552-BB42-F27780627BEE}" destId="{D4D53609-9695-4934-8570-40FC2D895082}" srcOrd="0" destOrd="0" presId="urn:microsoft.com/office/officeart/2005/8/layout/vList5"/>
    <dgm:cxn modelId="{795D37FF-3AA5-46EC-A59E-1C2DBD988E5B}" type="presParOf" srcId="{D4D53609-9695-4934-8570-40FC2D895082}" destId="{41618FC4-DEC4-446B-A861-197CFF16E38B}" srcOrd="0" destOrd="0" presId="urn:microsoft.com/office/officeart/2005/8/layout/vList5"/>
    <dgm:cxn modelId="{AEA57128-AA7F-4AB7-AB1A-6158D691FFAA}" type="presParOf" srcId="{D4D53609-9695-4934-8570-40FC2D895082}" destId="{1B8AF291-E219-4A5A-8B08-EFAFA47B7063}" srcOrd="1" destOrd="0" presId="urn:microsoft.com/office/officeart/2005/8/layout/vList5"/>
    <dgm:cxn modelId="{67D4E317-51DB-425D-8C4D-CAAFF8AE8EC2}" type="presParOf" srcId="{EADD5BC4-31A8-4552-BB42-F27780627BEE}" destId="{7247024B-0498-45DF-AF3E-9FC7A081F9DC}" srcOrd="1" destOrd="0" presId="urn:microsoft.com/office/officeart/2005/8/layout/vList5"/>
    <dgm:cxn modelId="{93F05C46-A635-416D-B654-7121660B6C7A}" type="presParOf" srcId="{EADD5BC4-31A8-4552-BB42-F27780627BEE}" destId="{57A9DDB8-1B6A-420F-94DF-284E7EE0115C}" srcOrd="2" destOrd="0" presId="urn:microsoft.com/office/officeart/2005/8/layout/vList5"/>
    <dgm:cxn modelId="{940CDF11-BBDE-4F19-A154-F84AF6A7F504}" type="presParOf" srcId="{57A9DDB8-1B6A-420F-94DF-284E7EE0115C}" destId="{B1FB5379-E91B-4962-A030-437395FD19E5}" srcOrd="0" destOrd="0" presId="urn:microsoft.com/office/officeart/2005/8/layout/vList5"/>
    <dgm:cxn modelId="{07CE377C-DC4F-4325-9777-7032477C0C8A}" type="presParOf" srcId="{57A9DDB8-1B6A-420F-94DF-284E7EE0115C}" destId="{DE057801-E75A-4F40-8D6B-D4FE904D93D5}" srcOrd="1" destOrd="0" presId="urn:microsoft.com/office/officeart/2005/8/layout/vList5"/>
    <dgm:cxn modelId="{4B3AAD1D-B472-49FF-83AE-2ADC409A670E}" type="presParOf" srcId="{EADD5BC4-31A8-4552-BB42-F27780627BEE}" destId="{19D39098-C689-4A58-9F05-249940F353D6}" srcOrd="3" destOrd="0" presId="urn:microsoft.com/office/officeart/2005/8/layout/vList5"/>
    <dgm:cxn modelId="{CC136118-E295-4993-8C2D-7E6C8A090656}" type="presParOf" srcId="{EADD5BC4-31A8-4552-BB42-F27780627BEE}" destId="{44A31010-60F0-4F96-8064-2C4497B0FBC7}" srcOrd="4" destOrd="0" presId="urn:microsoft.com/office/officeart/2005/8/layout/vList5"/>
    <dgm:cxn modelId="{A126ED6E-4E0A-4FBD-84D4-82AD24B599D7}" type="presParOf" srcId="{44A31010-60F0-4F96-8064-2C4497B0FBC7}" destId="{79518576-08BF-4E8F-9989-59379EEFCE32}" srcOrd="0" destOrd="0" presId="urn:microsoft.com/office/officeart/2005/8/layout/vList5"/>
    <dgm:cxn modelId="{7C7A37B1-75BF-428D-8295-0EE135417EA2}" type="presParOf" srcId="{44A31010-60F0-4F96-8064-2C4497B0FBC7}" destId="{1D232A6C-8584-4E30-819E-A7ECB4CC1D6A}" srcOrd="1" destOrd="0" presId="urn:microsoft.com/office/officeart/2005/8/layout/vList5"/>
    <dgm:cxn modelId="{1979E966-FF7D-4F14-B70F-4246591B95E5}" type="presParOf" srcId="{EADD5BC4-31A8-4552-BB42-F27780627BEE}" destId="{8886BDAC-05AF-4AE8-8250-9029EC53289B}" srcOrd="5" destOrd="0" presId="urn:microsoft.com/office/officeart/2005/8/layout/vList5"/>
    <dgm:cxn modelId="{B9C8E34A-B2BF-43D1-B841-4C3B8964DAEC}" type="presParOf" srcId="{EADD5BC4-31A8-4552-BB42-F27780627BEE}" destId="{01ADA620-E413-45EE-A218-4E081F14F678}" srcOrd="6" destOrd="0" presId="urn:microsoft.com/office/officeart/2005/8/layout/vList5"/>
    <dgm:cxn modelId="{86FBB7A9-9260-4F47-82A9-13DE044857A1}" type="presParOf" srcId="{01ADA620-E413-45EE-A218-4E081F14F678}" destId="{3B78F467-6CC0-4E59-9C13-106355D462AF}" srcOrd="0" destOrd="0" presId="urn:microsoft.com/office/officeart/2005/8/layout/vList5"/>
    <dgm:cxn modelId="{BCA9D3B2-C24A-4C5D-BF1B-87498E1443DF}" type="presParOf" srcId="{01ADA620-E413-45EE-A218-4E081F14F678}" destId="{A6546CC6-4F3F-4771-974C-FAF0E1B26FD8}" srcOrd="1" destOrd="0" presId="urn:microsoft.com/office/officeart/2005/8/layout/vList5"/>
    <dgm:cxn modelId="{CB7B08C8-A5A4-475E-AA77-3D717E27276D}" type="presParOf" srcId="{EADD5BC4-31A8-4552-BB42-F27780627BEE}" destId="{4B7CFD8F-4FD8-4E1D-8370-9C74A50DDBB8}" srcOrd="7" destOrd="0" presId="urn:microsoft.com/office/officeart/2005/8/layout/vList5"/>
    <dgm:cxn modelId="{6B856467-85DC-4882-A15A-05315D9D018A}" type="presParOf" srcId="{EADD5BC4-31A8-4552-BB42-F27780627BEE}" destId="{9E012CEC-9713-4B1B-8320-3003485F0492}" srcOrd="8" destOrd="0" presId="urn:microsoft.com/office/officeart/2005/8/layout/vList5"/>
    <dgm:cxn modelId="{07EE04E9-3755-41EA-9298-9310BE2BAFE3}" type="presParOf" srcId="{9E012CEC-9713-4B1B-8320-3003485F0492}" destId="{7FB6B7FC-3A7D-46DB-88AE-EDA3F8B264A8}" srcOrd="0" destOrd="0" presId="urn:microsoft.com/office/officeart/2005/8/layout/vList5"/>
    <dgm:cxn modelId="{F33CDE79-A5DD-4F3D-84AF-8CE462F4EA98}" type="presParOf" srcId="{9E012CEC-9713-4B1B-8320-3003485F0492}" destId="{4B124433-34D9-4A61-867E-5EC02105FB85}" srcOrd="1" destOrd="0" presId="urn:microsoft.com/office/officeart/2005/8/layout/vList5"/>
    <dgm:cxn modelId="{0A336FB6-F8A1-4ADC-AE9E-D89A80007D0D}" type="presParOf" srcId="{EADD5BC4-31A8-4552-BB42-F27780627BEE}" destId="{75D7111E-85A9-4721-B04A-0E32F2DBC246}" srcOrd="9" destOrd="0" presId="urn:microsoft.com/office/officeart/2005/8/layout/vList5"/>
    <dgm:cxn modelId="{E9A276ED-8FB4-4E98-895D-E3EF999AB7A1}" type="presParOf" srcId="{EADD5BC4-31A8-4552-BB42-F27780627BEE}" destId="{0AE34CEB-5615-45B0-8F7B-19052544C947}" srcOrd="10" destOrd="0" presId="urn:microsoft.com/office/officeart/2005/8/layout/vList5"/>
    <dgm:cxn modelId="{EFB84225-F7BB-4528-A525-15A742313EDF}" type="presParOf" srcId="{0AE34CEB-5615-45B0-8F7B-19052544C947}" destId="{7D3D5989-4B6F-405F-AB4C-6B8F936E6511}" srcOrd="0" destOrd="0" presId="urn:microsoft.com/office/officeart/2005/8/layout/vList5"/>
    <dgm:cxn modelId="{BA7DDA8A-FCC1-417C-9002-47D56B4565FD}" type="presParOf" srcId="{0AE34CEB-5615-45B0-8F7B-19052544C947}" destId="{34FA6C59-595C-4394-AC9D-2299F57C0676}" srcOrd="1" destOrd="0" presId="urn:microsoft.com/office/officeart/2005/8/layout/vList5"/>
    <dgm:cxn modelId="{5B211378-40B7-4FB3-A3B8-6BB18340DBE2}" type="presParOf" srcId="{EADD5BC4-31A8-4552-BB42-F27780627BEE}" destId="{8D42ADE1-97A2-484F-9806-172FFBDB3B82}" srcOrd="11" destOrd="0" presId="urn:microsoft.com/office/officeart/2005/8/layout/vList5"/>
    <dgm:cxn modelId="{145CF5C5-FF07-4547-B081-9C452E477C7E}" type="presParOf" srcId="{EADD5BC4-31A8-4552-BB42-F27780627BEE}" destId="{600835A0-FC2B-4A1B-9850-5714F564518E}" srcOrd="12" destOrd="0" presId="urn:microsoft.com/office/officeart/2005/8/layout/vList5"/>
    <dgm:cxn modelId="{C48F58F0-CD1D-4386-AF3B-445DDA5B9077}" type="presParOf" srcId="{600835A0-FC2B-4A1B-9850-5714F564518E}" destId="{6C8CC34D-0A95-4807-86A9-8030E73720E2}" srcOrd="0" destOrd="0" presId="urn:microsoft.com/office/officeart/2005/8/layout/vList5"/>
    <dgm:cxn modelId="{F7C520C0-A155-4FCD-BD3D-3A74B16EA146}" type="presParOf" srcId="{600835A0-FC2B-4A1B-9850-5714F564518E}" destId="{3A57ED73-B7D4-4119-AE24-F8EC5C61090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E8D2B-D444-4CE6-9061-21EEAFC8C98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BFF7DD3E-1E02-4FF0-A050-5D8264EE923B}">
      <dgm:prSet phldrT="[Texto]"/>
      <dgm:spPr/>
      <dgm:t>
        <a:bodyPr/>
        <a:lstStyle/>
        <a:p>
          <a:r>
            <a:rPr lang="es-EC" dirty="0"/>
            <a:t>Indicadores de gestión:</a:t>
          </a:r>
          <a:endParaRPr lang="es-ES" dirty="0"/>
        </a:p>
      </dgm:t>
    </dgm:pt>
    <dgm:pt modelId="{17363E98-5BFE-43A2-A063-15AF63A8009D}" type="parTrans" cxnId="{071997E9-4DF9-4644-B2B8-999304253603}">
      <dgm:prSet/>
      <dgm:spPr/>
      <dgm:t>
        <a:bodyPr/>
        <a:lstStyle/>
        <a:p>
          <a:endParaRPr lang="es-ES"/>
        </a:p>
      </dgm:t>
    </dgm:pt>
    <dgm:pt modelId="{704175CF-B362-4DE8-B5F9-407B0D21E66C}" type="sibTrans" cxnId="{071997E9-4DF9-4644-B2B8-999304253603}">
      <dgm:prSet/>
      <dgm:spPr/>
      <dgm:t>
        <a:bodyPr/>
        <a:lstStyle/>
        <a:p>
          <a:endParaRPr lang="es-ES"/>
        </a:p>
      </dgm:t>
    </dgm:pt>
    <dgm:pt modelId="{9E7778B1-44E8-4B0B-ADC6-98B41134CA4A}">
      <dgm:prSet phldrT="[Texto]"/>
      <dgm:spPr/>
      <dgm:t>
        <a:bodyPr/>
        <a:lstStyle/>
        <a:p>
          <a:r>
            <a:rPr lang="es-EC" dirty="0"/>
            <a:t>Proyectos diseñados / Proyectos con enfoque social.</a:t>
          </a:r>
          <a:endParaRPr lang="es-ES" dirty="0"/>
        </a:p>
      </dgm:t>
    </dgm:pt>
    <dgm:pt modelId="{BD62BEA2-C3D0-4BA8-A460-1A3610CF6B79}" type="parTrans" cxnId="{9F5385F7-47BC-4D5B-84E9-B1392A8D46A2}">
      <dgm:prSet/>
      <dgm:spPr/>
      <dgm:t>
        <a:bodyPr/>
        <a:lstStyle/>
        <a:p>
          <a:endParaRPr lang="es-ES"/>
        </a:p>
      </dgm:t>
    </dgm:pt>
    <dgm:pt modelId="{24E610C9-2740-46E1-88F0-6E873F90A985}" type="sibTrans" cxnId="{9F5385F7-47BC-4D5B-84E9-B1392A8D46A2}">
      <dgm:prSet/>
      <dgm:spPr/>
      <dgm:t>
        <a:bodyPr/>
        <a:lstStyle/>
        <a:p>
          <a:endParaRPr lang="es-ES"/>
        </a:p>
      </dgm:t>
    </dgm:pt>
    <dgm:pt modelId="{7D8D84CA-3BD1-471B-B22D-2F24B7B3B3BF}">
      <dgm:prSet phldrT="[Texto]"/>
      <dgm:spPr/>
      <dgm:t>
        <a:bodyPr/>
        <a:lstStyle/>
        <a:p>
          <a:r>
            <a:rPr lang="es-EC" dirty="0"/>
            <a:t>Indicadores de impacto:</a:t>
          </a:r>
          <a:endParaRPr lang="es-ES" dirty="0"/>
        </a:p>
      </dgm:t>
    </dgm:pt>
    <dgm:pt modelId="{8B150761-50F2-4C08-A1AF-C80D686397E8}" type="parTrans" cxnId="{0CD12E66-D04B-4B3A-BCB7-81B0A02536BD}">
      <dgm:prSet/>
      <dgm:spPr/>
      <dgm:t>
        <a:bodyPr/>
        <a:lstStyle/>
        <a:p>
          <a:endParaRPr lang="es-ES"/>
        </a:p>
      </dgm:t>
    </dgm:pt>
    <dgm:pt modelId="{6017D6E0-63E3-44E9-8221-44BABA18B7CA}" type="sibTrans" cxnId="{0CD12E66-D04B-4B3A-BCB7-81B0A02536BD}">
      <dgm:prSet/>
      <dgm:spPr/>
      <dgm:t>
        <a:bodyPr/>
        <a:lstStyle/>
        <a:p>
          <a:endParaRPr lang="es-ES"/>
        </a:p>
      </dgm:t>
    </dgm:pt>
    <dgm:pt modelId="{3E68B141-4BD6-4A0C-A081-393114D6451D}">
      <dgm:prSet phldrT="[Texto]"/>
      <dgm:spPr/>
      <dgm:t>
        <a:bodyPr/>
        <a:lstStyle/>
        <a:p>
          <a:r>
            <a:rPr lang="es-EC" dirty="0"/>
            <a:t>% de proyectos que evidencian transformación social.</a:t>
          </a:r>
          <a:endParaRPr lang="es-ES" dirty="0"/>
        </a:p>
      </dgm:t>
    </dgm:pt>
    <dgm:pt modelId="{939D75BF-1395-406D-9079-76BD99C7CBA3}" type="parTrans" cxnId="{7BF5B7FB-F3BF-4345-90CC-9476B4D0E2E9}">
      <dgm:prSet/>
      <dgm:spPr/>
      <dgm:t>
        <a:bodyPr/>
        <a:lstStyle/>
        <a:p>
          <a:endParaRPr lang="es-ES"/>
        </a:p>
      </dgm:t>
    </dgm:pt>
    <dgm:pt modelId="{1F1F5496-C972-429E-984C-9A084D79A7CD}" type="sibTrans" cxnId="{7BF5B7FB-F3BF-4345-90CC-9476B4D0E2E9}">
      <dgm:prSet/>
      <dgm:spPr/>
      <dgm:t>
        <a:bodyPr/>
        <a:lstStyle/>
        <a:p>
          <a:endParaRPr lang="es-ES"/>
        </a:p>
      </dgm:t>
    </dgm:pt>
    <dgm:pt modelId="{A1176182-63F9-4FA9-B76E-9A6128B94854}">
      <dgm:prSet/>
      <dgm:spPr/>
      <dgm:t>
        <a:bodyPr/>
        <a:lstStyle/>
        <a:p>
          <a:r>
            <a:rPr lang="es-EC" dirty="0"/>
            <a:t>Matrices de marco lógico / Análisis detallado del contexto social.</a:t>
          </a:r>
          <a:endParaRPr lang="en-US" dirty="0"/>
        </a:p>
      </dgm:t>
    </dgm:pt>
    <dgm:pt modelId="{68C8F9A3-E501-44A3-86A6-9D4C8D1E8A9E}" type="parTrans" cxnId="{C94E339E-F712-4FBA-BAAF-EADEB10D9CBA}">
      <dgm:prSet/>
      <dgm:spPr/>
      <dgm:t>
        <a:bodyPr/>
        <a:lstStyle/>
        <a:p>
          <a:endParaRPr lang="es-ES"/>
        </a:p>
      </dgm:t>
    </dgm:pt>
    <dgm:pt modelId="{A33C43F0-C7A4-4EE1-ADC9-9F293F459520}" type="sibTrans" cxnId="{C94E339E-F712-4FBA-BAAF-EADEB10D9CBA}">
      <dgm:prSet/>
      <dgm:spPr/>
      <dgm:t>
        <a:bodyPr/>
        <a:lstStyle/>
        <a:p>
          <a:endParaRPr lang="es-ES"/>
        </a:p>
      </dgm:t>
    </dgm:pt>
    <dgm:pt modelId="{8BE8A63F-3478-4EB9-96B1-768B0092ADE1}">
      <dgm:prSet/>
      <dgm:spPr/>
      <dgm:t>
        <a:bodyPr/>
        <a:lstStyle/>
        <a:p>
          <a:r>
            <a:rPr lang="es-EC" dirty="0"/>
            <a:t>Proyectos ejecutados / Respuesta a planes de desarrollo (PND, PDOT, etc.).</a:t>
          </a:r>
          <a:endParaRPr lang="en-US" dirty="0"/>
        </a:p>
      </dgm:t>
    </dgm:pt>
    <dgm:pt modelId="{8F8E02D6-5E53-49C2-92E8-EE841408ED06}" type="parTrans" cxnId="{DCAC5B0A-9E0A-4637-9AEA-AF5037FD42D8}">
      <dgm:prSet/>
      <dgm:spPr/>
      <dgm:t>
        <a:bodyPr/>
        <a:lstStyle/>
        <a:p>
          <a:endParaRPr lang="es-ES"/>
        </a:p>
      </dgm:t>
    </dgm:pt>
    <dgm:pt modelId="{4F5DECDA-C8A2-47F5-A796-B15068E57355}" type="sibTrans" cxnId="{DCAC5B0A-9E0A-4637-9AEA-AF5037FD42D8}">
      <dgm:prSet/>
      <dgm:spPr/>
      <dgm:t>
        <a:bodyPr/>
        <a:lstStyle/>
        <a:p>
          <a:endParaRPr lang="es-ES"/>
        </a:p>
      </dgm:t>
    </dgm:pt>
    <dgm:pt modelId="{48288349-ACC0-4EC4-900A-96EA90692889}">
      <dgm:prSet/>
      <dgm:spPr/>
      <dgm:t>
        <a:bodyPr/>
        <a:lstStyle/>
        <a:p>
          <a:r>
            <a:rPr lang="es-EC" dirty="0"/>
            <a:t>Proyectos implementados / Transformación social en la comunidad.</a:t>
          </a:r>
          <a:endParaRPr lang="en-US" dirty="0"/>
        </a:p>
      </dgm:t>
    </dgm:pt>
    <dgm:pt modelId="{A7633CCE-FACA-4566-8FC6-736BBBD6D643}" type="parTrans" cxnId="{28F3635E-697F-4457-925C-C6CE146E6754}">
      <dgm:prSet/>
      <dgm:spPr/>
      <dgm:t>
        <a:bodyPr/>
        <a:lstStyle/>
        <a:p>
          <a:endParaRPr lang="es-ES"/>
        </a:p>
      </dgm:t>
    </dgm:pt>
    <dgm:pt modelId="{39CA812E-EEA5-4D67-AC4D-8055533EC0DB}" type="sibTrans" cxnId="{28F3635E-697F-4457-925C-C6CE146E6754}">
      <dgm:prSet/>
      <dgm:spPr/>
      <dgm:t>
        <a:bodyPr/>
        <a:lstStyle/>
        <a:p>
          <a:endParaRPr lang="es-ES"/>
        </a:p>
      </dgm:t>
    </dgm:pt>
    <dgm:pt modelId="{1BE862D0-6B88-46D5-8CC5-5C69D22193EC}">
      <dgm:prSet/>
      <dgm:spPr/>
      <dgm:t>
        <a:bodyPr/>
        <a:lstStyle/>
        <a:p>
          <a:r>
            <a:rPr lang="es-EC" dirty="0"/>
            <a:t>Proyectos implementados / Incidencia en la IES (calidad, articulación interna).</a:t>
          </a:r>
          <a:endParaRPr lang="en-US" dirty="0"/>
        </a:p>
      </dgm:t>
    </dgm:pt>
    <dgm:pt modelId="{2DBA2847-A417-44D1-B756-A7DB92B9526B}" type="parTrans" cxnId="{601F9CE4-6BD8-468B-A63B-EEA28F5661B8}">
      <dgm:prSet/>
      <dgm:spPr/>
      <dgm:t>
        <a:bodyPr/>
        <a:lstStyle/>
        <a:p>
          <a:endParaRPr lang="es-ES"/>
        </a:p>
      </dgm:t>
    </dgm:pt>
    <dgm:pt modelId="{20E4DE8B-69A4-4F74-9483-2F96325E3058}" type="sibTrans" cxnId="{601F9CE4-6BD8-468B-A63B-EEA28F5661B8}">
      <dgm:prSet/>
      <dgm:spPr/>
      <dgm:t>
        <a:bodyPr/>
        <a:lstStyle/>
        <a:p>
          <a:endParaRPr lang="es-ES"/>
        </a:p>
      </dgm:t>
    </dgm:pt>
    <dgm:pt modelId="{A3045EE7-8B53-4E9F-9065-26215DF4ACDC}">
      <dgm:prSet/>
      <dgm:spPr/>
      <dgm:t>
        <a:bodyPr/>
        <a:lstStyle/>
        <a:p>
          <a:r>
            <a:rPr lang="es-EC" dirty="0"/>
            <a:t>Proyectos implementados / Incidencia en la Carrera de Derecho (pertinencia, perfil de egreso).</a:t>
          </a:r>
          <a:endParaRPr lang="en-US" dirty="0"/>
        </a:p>
      </dgm:t>
    </dgm:pt>
    <dgm:pt modelId="{F0BBB366-5F5B-425B-8038-84BB7455061E}" type="parTrans" cxnId="{D5DCD4AA-0477-4203-8202-C0466D30A665}">
      <dgm:prSet/>
      <dgm:spPr/>
      <dgm:t>
        <a:bodyPr/>
        <a:lstStyle/>
        <a:p>
          <a:endParaRPr lang="es-ES"/>
        </a:p>
      </dgm:t>
    </dgm:pt>
    <dgm:pt modelId="{1BFCD4A9-8372-48F1-AB69-76A7CBA9FBA0}" type="sibTrans" cxnId="{D5DCD4AA-0477-4203-8202-C0466D30A665}">
      <dgm:prSet/>
      <dgm:spPr/>
      <dgm:t>
        <a:bodyPr/>
        <a:lstStyle/>
        <a:p>
          <a:endParaRPr lang="es-ES"/>
        </a:p>
      </dgm:t>
    </dgm:pt>
    <dgm:pt modelId="{24F7C0D6-71AE-490C-83F8-463E4C97B497}">
      <dgm:prSet/>
      <dgm:spPr/>
      <dgm:t>
        <a:bodyPr/>
        <a:lstStyle/>
        <a:p>
          <a:r>
            <a:rPr lang="es-EC" dirty="0"/>
            <a:t>Demandas sociales identificadas / demandas sociales resueltas</a:t>
          </a:r>
          <a:endParaRPr lang="en-US" dirty="0"/>
        </a:p>
      </dgm:t>
    </dgm:pt>
    <dgm:pt modelId="{45B5BA15-4D3D-468A-A22F-F19FEC2A9F76}" type="parTrans" cxnId="{90AFE761-B2C7-4754-8B93-F2D95D5FC932}">
      <dgm:prSet/>
      <dgm:spPr/>
      <dgm:t>
        <a:bodyPr/>
        <a:lstStyle/>
        <a:p>
          <a:endParaRPr lang="es-ES"/>
        </a:p>
      </dgm:t>
    </dgm:pt>
    <dgm:pt modelId="{E734976B-0A66-4F10-AA21-5664ACCE6619}" type="sibTrans" cxnId="{90AFE761-B2C7-4754-8B93-F2D95D5FC932}">
      <dgm:prSet/>
      <dgm:spPr/>
      <dgm:t>
        <a:bodyPr/>
        <a:lstStyle/>
        <a:p>
          <a:endParaRPr lang="es-ES"/>
        </a:p>
      </dgm:t>
    </dgm:pt>
    <dgm:pt modelId="{8D9AB48A-12ED-4662-A916-2DCA5DCC0868}">
      <dgm:prSet/>
      <dgm:spPr/>
      <dgm:t>
        <a:bodyPr/>
        <a:lstStyle/>
        <a:p>
          <a:r>
            <a:rPr lang="es-EC" dirty="0"/>
            <a:t>Proyectos implementados / Aplicación del conocimiento adquirido en la formación académica.</a:t>
          </a:r>
          <a:endParaRPr lang="en-US" dirty="0"/>
        </a:p>
      </dgm:t>
    </dgm:pt>
    <dgm:pt modelId="{0FC2DDCB-36DA-405F-81B5-4B33C6967CE9}" type="parTrans" cxnId="{7C3B09DD-80D1-4FAE-9BBE-9E9BCFF8D662}">
      <dgm:prSet/>
      <dgm:spPr/>
      <dgm:t>
        <a:bodyPr/>
        <a:lstStyle/>
        <a:p>
          <a:endParaRPr lang="es-ES"/>
        </a:p>
      </dgm:t>
    </dgm:pt>
    <dgm:pt modelId="{EA7732E2-3BCD-4E3B-A114-FB45772D666E}" type="sibTrans" cxnId="{7C3B09DD-80D1-4FAE-9BBE-9E9BCFF8D662}">
      <dgm:prSet/>
      <dgm:spPr/>
      <dgm:t>
        <a:bodyPr/>
        <a:lstStyle/>
        <a:p>
          <a:endParaRPr lang="es-ES"/>
        </a:p>
      </dgm:t>
    </dgm:pt>
    <dgm:pt modelId="{147DB489-49BB-41B7-8818-9614D87F78D0}">
      <dgm:prSet/>
      <dgm:spPr/>
      <dgm:t>
        <a:bodyPr/>
        <a:lstStyle/>
        <a:p>
          <a:r>
            <a:rPr lang="es-EC" dirty="0"/>
            <a:t>Actividades implementadas / Involucramiento de los diferentes actores (autoridades, docentes, estudiantes, comunidad).</a:t>
          </a:r>
          <a:endParaRPr lang="en-US" dirty="0"/>
        </a:p>
      </dgm:t>
    </dgm:pt>
    <dgm:pt modelId="{276CA4B1-E428-45AA-819E-1BE5B5531A4F}" type="parTrans" cxnId="{9B20368E-B170-4871-82F2-D69A7CD6C2F1}">
      <dgm:prSet/>
      <dgm:spPr/>
      <dgm:t>
        <a:bodyPr/>
        <a:lstStyle/>
        <a:p>
          <a:endParaRPr lang="es-ES"/>
        </a:p>
      </dgm:t>
    </dgm:pt>
    <dgm:pt modelId="{705DAA3C-CF63-4C07-BC89-CAA03A32794B}" type="sibTrans" cxnId="{9B20368E-B170-4871-82F2-D69A7CD6C2F1}">
      <dgm:prSet/>
      <dgm:spPr/>
      <dgm:t>
        <a:bodyPr/>
        <a:lstStyle/>
        <a:p>
          <a:endParaRPr lang="es-ES"/>
        </a:p>
      </dgm:t>
    </dgm:pt>
    <dgm:pt modelId="{DD2231EC-5AA7-4183-A226-6939440A31A3}">
      <dgm:prSet/>
      <dgm:spPr/>
      <dgm:t>
        <a:bodyPr/>
        <a:lstStyle/>
        <a:p>
          <a:r>
            <a:rPr lang="es-EC" dirty="0"/>
            <a:t>% de proyectos que identifican correctamente la demanda social de su entorno.</a:t>
          </a:r>
          <a:endParaRPr lang="en-US" dirty="0"/>
        </a:p>
      </dgm:t>
    </dgm:pt>
    <dgm:pt modelId="{AD25BF65-1271-4C1B-BFF7-DCE66F33669F}" type="parTrans" cxnId="{6BF099D0-C948-48A5-822A-7E4E2F0145CE}">
      <dgm:prSet/>
      <dgm:spPr/>
      <dgm:t>
        <a:bodyPr/>
        <a:lstStyle/>
        <a:p>
          <a:endParaRPr lang="es-ES"/>
        </a:p>
      </dgm:t>
    </dgm:pt>
    <dgm:pt modelId="{0EB6B8A6-E099-4365-BB72-86A364281F9D}" type="sibTrans" cxnId="{6BF099D0-C948-48A5-822A-7E4E2F0145CE}">
      <dgm:prSet/>
      <dgm:spPr/>
      <dgm:t>
        <a:bodyPr/>
        <a:lstStyle/>
        <a:p>
          <a:endParaRPr lang="es-ES"/>
        </a:p>
      </dgm:t>
    </dgm:pt>
    <dgm:pt modelId="{53852D83-36D1-4D91-9E12-17454EF81072}">
      <dgm:prSet/>
      <dgm:spPr/>
      <dgm:t>
        <a:bodyPr/>
        <a:lstStyle/>
        <a:p>
          <a:r>
            <a:rPr lang="es-EC" dirty="0"/>
            <a:t>% de proyectos que resuelven de manera eficaz la demanda social de su entorno.</a:t>
          </a:r>
          <a:endParaRPr lang="en-US" dirty="0"/>
        </a:p>
      </dgm:t>
    </dgm:pt>
    <dgm:pt modelId="{A2BC0271-DFFE-4F5B-8A5B-197043DE6520}" type="parTrans" cxnId="{1440C1C3-FDB3-46BD-93F2-86E5A8132682}">
      <dgm:prSet/>
      <dgm:spPr/>
      <dgm:t>
        <a:bodyPr/>
        <a:lstStyle/>
        <a:p>
          <a:endParaRPr lang="es-ES"/>
        </a:p>
      </dgm:t>
    </dgm:pt>
    <dgm:pt modelId="{5B4797B0-6E39-4624-812C-4A34428CC3E7}" type="sibTrans" cxnId="{1440C1C3-FDB3-46BD-93F2-86E5A8132682}">
      <dgm:prSet/>
      <dgm:spPr/>
      <dgm:t>
        <a:bodyPr/>
        <a:lstStyle/>
        <a:p>
          <a:endParaRPr lang="es-ES"/>
        </a:p>
      </dgm:t>
    </dgm:pt>
    <dgm:pt modelId="{E10E8F0D-B1CB-4D10-8D9A-FF75FC1EA6D2}">
      <dgm:prSet/>
      <dgm:spPr/>
      <dgm:t>
        <a:bodyPr/>
        <a:lstStyle/>
        <a:p>
          <a:r>
            <a:rPr lang="es-EC" dirty="0"/>
            <a:t>% de proyectos que identifican y resuelven la demanda social identificada.</a:t>
          </a:r>
          <a:endParaRPr lang="en-US" dirty="0"/>
        </a:p>
      </dgm:t>
    </dgm:pt>
    <dgm:pt modelId="{34C5EDEB-5E50-4ECC-96F5-F5B05F33D86B}" type="parTrans" cxnId="{0EADB154-7B44-4512-A893-E9C2AEE2433E}">
      <dgm:prSet/>
      <dgm:spPr/>
      <dgm:t>
        <a:bodyPr/>
        <a:lstStyle/>
        <a:p>
          <a:endParaRPr lang="es-ES"/>
        </a:p>
      </dgm:t>
    </dgm:pt>
    <dgm:pt modelId="{37EACEE1-92AF-491A-8463-88912FE903BA}" type="sibTrans" cxnId="{0EADB154-7B44-4512-A893-E9C2AEE2433E}">
      <dgm:prSet/>
      <dgm:spPr/>
      <dgm:t>
        <a:bodyPr/>
        <a:lstStyle/>
        <a:p>
          <a:endParaRPr lang="es-ES"/>
        </a:p>
      </dgm:t>
    </dgm:pt>
    <dgm:pt modelId="{384EB092-3302-45B1-85EC-4BCF813AD581}">
      <dgm:prSet/>
      <dgm:spPr/>
      <dgm:t>
        <a:bodyPr/>
        <a:lstStyle/>
        <a:p>
          <a:r>
            <a:rPr lang="es-EC" dirty="0"/>
            <a:t>% de proyectos que incentivan la participación ciudadana do todos los actores (autoridades, docentes, estudiantes, comunidad).</a:t>
          </a:r>
          <a:endParaRPr lang="en-US" dirty="0"/>
        </a:p>
      </dgm:t>
    </dgm:pt>
    <dgm:pt modelId="{23757FEC-5E36-47BA-9C03-8DF9DB04AF84}" type="parTrans" cxnId="{6BDDB0D0-E2F6-4825-AC8B-E0889514B942}">
      <dgm:prSet/>
      <dgm:spPr/>
      <dgm:t>
        <a:bodyPr/>
        <a:lstStyle/>
        <a:p>
          <a:endParaRPr lang="es-ES"/>
        </a:p>
      </dgm:t>
    </dgm:pt>
    <dgm:pt modelId="{0652CD03-1B0F-459F-B31A-FF93831AB243}" type="sibTrans" cxnId="{6BDDB0D0-E2F6-4825-AC8B-E0889514B942}">
      <dgm:prSet/>
      <dgm:spPr/>
      <dgm:t>
        <a:bodyPr/>
        <a:lstStyle/>
        <a:p>
          <a:endParaRPr lang="es-ES"/>
        </a:p>
      </dgm:t>
    </dgm:pt>
    <dgm:pt modelId="{F69F53DD-E9D0-4425-ABDE-092CC0D15F65}">
      <dgm:prSet/>
      <dgm:spPr/>
      <dgm:t>
        <a:bodyPr/>
        <a:lstStyle/>
        <a:p>
          <a:r>
            <a:rPr lang="es-EC" dirty="0"/>
            <a:t>% de proyectos que generan cambios positivos en alguna condición o característica del ambiente / naturaleza.</a:t>
          </a:r>
          <a:endParaRPr lang="en-US" dirty="0"/>
        </a:p>
      </dgm:t>
    </dgm:pt>
    <dgm:pt modelId="{C0CD47EA-C33B-4A7C-8501-EE12C5B24B42}" type="parTrans" cxnId="{4FB45430-CD35-4C97-BAC7-55F930230E41}">
      <dgm:prSet/>
      <dgm:spPr/>
      <dgm:t>
        <a:bodyPr/>
        <a:lstStyle/>
        <a:p>
          <a:endParaRPr lang="es-ES"/>
        </a:p>
      </dgm:t>
    </dgm:pt>
    <dgm:pt modelId="{76E1C1DD-3806-471B-A733-D305B30847D4}" type="sibTrans" cxnId="{4FB45430-CD35-4C97-BAC7-55F930230E41}">
      <dgm:prSet/>
      <dgm:spPr/>
      <dgm:t>
        <a:bodyPr/>
        <a:lstStyle/>
        <a:p>
          <a:endParaRPr lang="es-ES"/>
        </a:p>
      </dgm:t>
    </dgm:pt>
    <dgm:pt modelId="{8760FB40-0BB1-40B7-8F55-A6A89A131328}">
      <dgm:prSet/>
      <dgm:spPr/>
      <dgm:t>
        <a:bodyPr/>
        <a:lstStyle/>
        <a:p>
          <a:r>
            <a:rPr lang="es-EC" dirty="0"/>
            <a:t>% de proyectos que generan crecimiento económico de la comunidad</a:t>
          </a:r>
          <a:endParaRPr lang="en-US" dirty="0"/>
        </a:p>
      </dgm:t>
    </dgm:pt>
    <dgm:pt modelId="{8CB64471-1206-431C-B308-AE78C12A93EA}" type="parTrans" cxnId="{8A57A699-BDEF-4FB7-B25E-35E8007ECE0C}">
      <dgm:prSet/>
      <dgm:spPr/>
      <dgm:t>
        <a:bodyPr/>
        <a:lstStyle/>
        <a:p>
          <a:endParaRPr lang="es-ES"/>
        </a:p>
      </dgm:t>
    </dgm:pt>
    <dgm:pt modelId="{A8C16325-72B2-4473-8AE2-55AA19B9219E}" type="sibTrans" cxnId="{8A57A699-BDEF-4FB7-B25E-35E8007ECE0C}">
      <dgm:prSet/>
      <dgm:spPr/>
      <dgm:t>
        <a:bodyPr/>
        <a:lstStyle/>
        <a:p>
          <a:endParaRPr lang="es-ES"/>
        </a:p>
      </dgm:t>
    </dgm:pt>
    <dgm:pt modelId="{DC44CC12-D4F1-458A-A9B5-DB2E4CF866E7}">
      <dgm:prSet/>
      <dgm:spPr/>
      <dgm:t>
        <a:bodyPr/>
        <a:lstStyle/>
        <a:p>
          <a:r>
            <a:rPr lang="es-EC" dirty="0"/>
            <a:t>% de proyectos que influyen en la organización administrativa de la IES o de la Carrera de Derecho.</a:t>
          </a:r>
          <a:endParaRPr lang="en-US" dirty="0"/>
        </a:p>
      </dgm:t>
    </dgm:pt>
    <dgm:pt modelId="{E56F01CE-41CD-47F1-A23E-8EE342DB4AF8}" type="parTrans" cxnId="{11D84676-6EE6-4FCE-9D4D-7F4FC035CCD4}">
      <dgm:prSet/>
      <dgm:spPr/>
      <dgm:t>
        <a:bodyPr/>
        <a:lstStyle/>
        <a:p>
          <a:endParaRPr lang="es-ES"/>
        </a:p>
      </dgm:t>
    </dgm:pt>
    <dgm:pt modelId="{A3456DDB-2107-42B2-B342-184044CA3832}" type="sibTrans" cxnId="{11D84676-6EE6-4FCE-9D4D-7F4FC035CCD4}">
      <dgm:prSet/>
      <dgm:spPr/>
      <dgm:t>
        <a:bodyPr/>
        <a:lstStyle/>
        <a:p>
          <a:endParaRPr lang="es-ES"/>
        </a:p>
      </dgm:t>
    </dgm:pt>
    <dgm:pt modelId="{A44652A5-9937-46EF-9EDF-2A67CBC5051B}" type="pres">
      <dgm:prSet presAssocID="{11BE8D2B-D444-4CE6-9061-21EEAFC8C983}" presName="Name0" presStyleCnt="0">
        <dgm:presLayoutVars>
          <dgm:dir/>
          <dgm:animLvl val="lvl"/>
          <dgm:resizeHandles val="exact"/>
        </dgm:presLayoutVars>
      </dgm:prSet>
      <dgm:spPr/>
    </dgm:pt>
    <dgm:pt modelId="{1599584D-4E33-439B-925E-5AEA48B96F04}" type="pres">
      <dgm:prSet presAssocID="{BFF7DD3E-1E02-4FF0-A050-5D8264EE923B}" presName="composite" presStyleCnt="0"/>
      <dgm:spPr/>
    </dgm:pt>
    <dgm:pt modelId="{AD1D6592-CA1E-4C1B-96B9-99E04B908D4E}" type="pres">
      <dgm:prSet presAssocID="{BFF7DD3E-1E02-4FF0-A050-5D8264EE923B}" presName="parTx" presStyleLbl="alignNode1" presStyleIdx="0" presStyleCnt="2">
        <dgm:presLayoutVars>
          <dgm:chMax val="0"/>
          <dgm:chPref val="0"/>
          <dgm:bulletEnabled val="1"/>
        </dgm:presLayoutVars>
      </dgm:prSet>
      <dgm:spPr/>
    </dgm:pt>
    <dgm:pt modelId="{7B795D6F-C945-48CB-AE21-A58496E92851}" type="pres">
      <dgm:prSet presAssocID="{BFF7DD3E-1E02-4FF0-A050-5D8264EE923B}" presName="desTx" presStyleLbl="alignAccFollowNode1" presStyleIdx="0" presStyleCnt="2">
        <dgm:presLayoutVars>
          <dgm:bulletEnabled val="1"/>
        </dgm:presLayoutVars>
      </dgm:prSet>
      <dgm:spPr/>
    </dgm:pt>
    <dgm:pt modelId="{D110D925-AAC1-4C42-A027-5FD3C06073C8}" type="pres">
      <dgm:prSet presAssocID="{704175CF-B362-4DE8-B5F9-407B0D21E66C}" presName="space" presStyleCnt="0"/>
      <dgm:spPr/>
    </dgm:pt>
    <dgm:pt modelId="{9C786A8A-55BF-4C84-BD52-42BBD67CD4BA}" type="pres">
      <dgm:prSet presAssocID="{7D8D84CA-3BD1-471B-B22D-2F24B7B3B3BF}" presName="composite" presStyleCnt="0"/>
      <dgm:spPr/>
    </dgm:pt>
    <dgm:pt modelId="{523F929A-A80C-44F0-BAE2-F09C96238C5D}" type="pres">
      <dgm:prSet presAssocID="{7D8D84CA-3BD1-471B-B22D-2F24B7B3B3BF}" presName="parTx" presStyleLbl="alignNode1" presStyleIdx="1" presStyleCnt="2">
        <dgm:presLayoutVars>
          <dgm:chMax val="0"/>
          <dgm:chPref val="0"/>
          <dgm:bulletEnabled val="1"/>
        </dgm:presLayoutVars>
      </dgm:prSet>
      <dgm:spPr/>
    </dgm:pt>
    <dgm:pt modelId="{A7BEA11F-8ABB-4F49-864C-CDE9DB63C1EE}" type="pres">
      <dgm:prSet presAssocID="{7D8D84CA-3BD1-471B-B22D-2F24B7B3B3BF}" presName="desTx" presStyleLbl="alignAccFollowNode1" presStyleIdx="1" presStyleCnt="2">
        <dgm:presLayoutVars>
          <dgm:bulletEnabled val="1"/>
        </dgm:presLayoutVars>
      </dgm:prSet>
      <dgm:spPr/>
    </dgm:pt>
  </dgm:ptLst>
  <dgm:cxnLst>
    <dgm:cxn modelId="{DCAC5B0A-9E0A-4637-9AEA-AF5037FD42D8}" srcId="{BFF7DD3E-1E02-4FF0-A050-5D8264EE923B}" destId="{8BE8A63F-3478-4EB9-96B1-768B0092ADE1}" srcOrd="2" destOrd="0" parTransId="{8F8E02D6-5E53-49C2-92E8-EE841408ED06}" sibTransId="{4F5DECDA-C8A2-47F5-A796-B15068E57355}"/>
    <dgm:cxn modelId="{A4C1D00A-C6AE-478D-A0EA-92FCE2336878}" type="presOf" srcId="{E10E8F0D-B1CB-4D10-8D9A-FF75FC1EA6D2}" destId="{A7BEA11F-8ABB-4F49-864C-CDE9DB63C1EE}" srcOrd="0" destOrd="3" presId="urn:microsoft.com/office/officeart/2005/8/layout/hList1"/>
    <dgm:cxn modelId="{0F6FC01B-3456-44D8-91C7-C2A2FF41AADF}" type="presOf" srcId="{24F7C0D6-71AE-490C-83F8-463E4C97B497}" destId="{7B795D6F-C945-48CB-AE21-A58496E92851}" srcOrd="0" destOrd="6" presId="urn:microsoft.com/office/officeart/2005/8/layout/hList1"/>
    <dgm:cxn modelId="{4FB45430-CD35-4C97-BAC7-55F930230E41}" srcId="{7D8D84CA-3BD1-471B-B22D-2F24B7B3B3BF}" destId="{F69F53DD-E9D0-4425-ABDE-092CC0D15F65}" srcOrd="5" destOrd="0" parTransId="{C0CD47EA-C33B-4A7C-8501-EE12C5B24B42}" sibTransId="{76E1C1DD-3806-471B-A733-D305B30847D4}"/>
    <dgm:cxn modelId="{361BB236-DDAA-424B-A20F-1A1CF614C0D2}" type="presOf" srcId="{9E7778B1-44E8-4B0B-ADC6-98B41134CA4A}" destId="{7B795D6F-C945-48CB-AE21-A58496E92851}" srcOrd="0" destOrd="0" presId="urn:microsoft.com/office/officeart/2005/8/layout/hList1"/>
    <dgm:cxn modelId="{908F5A3C-4219-40D7-A928-EA5B3BA35332}" type="presOf" srcId="{A3045EE7-8B53-4E9F-9065-26215DF4ACDC}" destId="{7B795D6F-C945-48CB-AE21-A58496E92851}" srcOrd="0" destOrd="5" presId="urn:microsoft.com/office/officeart/2005/8/layout/hList1"/>
    <dgm:cxn modelId="{28F3635E-697F-4457-925C-C6CE146E6754}" srcId="{BFF7DD3E-1E02-4FF0-A050-5D8264EE923B}" destId="{48288349-ACC0-4EC4-900A-96EA90692889}" srcOrd="3" destOrd="0" parTransId="{A7633CCE-FACA-4566-8FC6-736BBBD6D643}" sibTransId="{39CA812E-EEA5-4D67-AC4D-8055533EC0DB}"/>
    <dgm:cxn modelId="{90AFE761-B2C7-4754-8B93-F2D95D5FC932}" srcId="{BFF7DD3E-1E02-4FF0-A050-5D8264EE923B}" destId="{24F7C0D6-71AE-490C-83F8-463E4C97B497}" srcOrd="6" destOrd="0" parTransId="{45B5BA15-4D3D-468A-A22F-F19FEC2A9F76}" sibTransId="{E734976B-0A66-4F10-AA21-5664ACCE6619}"/>
    <dgm:cxn modelId="{0CD12E66-D04B-4B3A-BCB7-81B0A02536BD}" srcId="{11BE8D2B-D444-4CE6-9061-21EEAFC8C983}" destId="{7D8D84CA-3BD1-471B-B22D-2F24B7B3B3BF}" srcOrd="1" destOrd="0" parTransId="{8B150761-50F2-4C08-A1AF-C80D686397E8}" sibTransId="{6017D6E0-63E3-44E9-8221-44BABA18B7CA}"/>
    <dgm:cxn modelId="{9753EF67-33EB-4B33-8F41-828229C6CA16}" type="presOf" srcId="{BFF7DD3E-1E02-4FF0-A050-5D8264EE923B}" destId="{AD1D6592-CA1E-4C1B-96B9-99E04B908D4E}" srcOrd="0" destOrd="0" presId="urn:microsoft.com/office/officeart/2005/8/layout/hList1"/>
    <dgm:cxn modelId="{94C25F48-54BD-4A54-8891-6359F4256FA8}" type="presOf" srcId="{11BE8D2B-D444-4CE6-9061-21EEAFC8C983}" destId="{A44652A5-9937-46EF-9EDF-2A67CBC5051B}" srcOrd="0" destOrd="0" presId="urn:microsoft.com/office/officeart/2005/8/layout/hList1"/>
    <dgm:cxn modelId="{0EADB154-7B44-4512-A893-E9C2AEE2433E}" srcId="{7D8D84CA-3BD1-471B-B22D-2F24B7B3B3BF}" destId="{E10E8F0D-B1CB-4D10-8D9A-FF75FC1EA6D2}" srcOrd="3" destOrd="0" parTransId="{34C5EDEB-5E50-4ECC-96F5-F5B05F33D86B}" sibTransId="{37EACEE1-92AF-491A-8463-88912FE903BA}"/>
    <dgm:cxn modelId="{538D2775-B7F8-4A66-AA45-B85A5C9BDFAA}" type="presOf" srcId="{1BE862D0-6B88-46D5-8CC5-5C69D22193EC}" destId="{7B795D6F-C945-48CB-AE21-A58496E92851}" srcOrd="0" destOrd="4" presId="urn:microsoft.com/office/officeart/2005/8/layout/hList1"/>
    <dgm:cxn modelId="{11D84676-6EE6-4FCE-9D4D-7F4FC035CCD4}" srcId="{7D8D84CA-3BD1-471B-B22D-2F24B7B3B3BF}" destId="{DC44CC12-D4F1-458A-A9B5-DB2E4CF866E7}" srcOrd="7" destOrd="0" parTransId="{E56F01CE-41CD-47F1-A23E-8EE342DB4AF8}" sibTransId="{A3456DDB-2107-42B2-B342-184044CA3832}"/>
    <dgm:cxn modelId="{D058A37A-4183-40BD-A7FC-8C4F0EAE2DE9}" type="presOf" srcId="{147DB489-49BB-41B7-8818-9614D87F78D0}" destId="{7B795D6F-C945-48CB-AE21-A58496E92851}" srcOrd="0" destOrd="8" presId="urn:microsoft.com/office/officeart/2005/8/layout/hList1"/>
    <dgm:cxn modelId="{7EFEE17E-FE25-4E01-813F-24498A223EE9}" type="presOf" srcId="{384EB092-3302-45B1-85EC-4BCF813AD581}" destId="{A7BEA11F-8ABB-4F49-864C-CDE9DB63C1EE}" srcOrd="0" destOrd="4" presId="urn:microsoft.com/office/officeart/2005/8/layout/hList1"/>
    <dgm:cxn modelId="{CFA34D82-F137-43BC-A39F-71EB24673C30}" type="presOf" srcId="{DD2231EC-5AA7-4183-A226-6939440A31A3}" destId="{A7BEA11F-8ABB-4F49-864C-CDE9DB63C1EE}" srcOrd="0" destOrd="1" presId="urn:microsoft.com/office/officeart/2005/8/layout/hList1"/>
    <dgm:cxn modelId="{C7F5D584-C11D-48C8-956A-5A197002ADFF}" type="presOf" srcId="{8D9AB48A-12ED-4662-A916-2DCA5DCC0868}" destId="{7B795D6F-C945-48CB-AE21-A58496E92851}" srcOrd="0" destOrd="7" presId="urn:microsoft.com/office/officeart/2005/8/layout/hList1"/>
    <dgm:cxn modelId="{8B2C1C89-16B9-4906-BE6B-ABAEB4E805B4}" type="presOf" srcId="{48288349-ACC0-4EC4-900A-96EA90692889}" destId="{7B795D6F-C945-48CB-AE21-A58496E92851}" srcOrd="0" destOrd="3" presId="urn:microsoft.com/office/officeart/2005/8/layout/hList1"/>
    <dgm:cxn modelId="{9B20368E-B170-4871-82F2-D69A7CD6C2F1}" srcId="{BFF7DD3E-1E02-4FF0-A050-5D8264EE923B}" destId="{147DB489-49BB-41B7-8818-9614D87F78D0}" srcOrd="8" destOrd="0" parTransId="{276CA4B1-E428-45AA-819E-1BE5B5531A4F}" sibTransId="{705DAA3C-CF63-4C07-BC89-CAA03A32794B}"/>
    <dgm:cxn modelId="{8A57A699-BDEF-4FB7-B25E-35E8007ECE0C}" srcId="{7D8D84CA-3BD1-471B-B22D-2F24B7B3B3BF}" destId="{8760FB40-0BB1-40B7-8F55-A6A89A131328}" srcOrd="6" destOrd="0" parTransId="{8CB64471-1206-431C-B308-AE78C12A93EA}" sibTransId="{A8C16325-72B2-4473-8AE2-55AA19B9219E}"/>
    <dgm:cxn modelId="{C94E339E-F712-4FBA-BAAF-EADEB10D9CBA}" srcId="{BFF7DD3E-1E02-4FF0-A050-5D8264EE923B}" destId="{A1176182-63F9-4FA9-B76E-9A6128B94854}" srcOrd="1" destOrd="0" parTransId="{68C8F9A3-E501-44A3-86A6-9D4C8D1E8A9E}" sibTransId="{A33C43F0-C7A4-4EE1-ADC9-9F293F459520}"/>
    <dgm:cxn modelId="{2CD72BA4-C41E-4396-AB60-D33029182FEB}" type="presOf" srcId="{8760FB40-0BB1-40B7-8F55-A6A89A131328}" destId="{A7BEA11F-8ABB-4F49-864C-CDE9DB63C1EE}" srcOrd="0" destOrd="6" presId="urn:microsoft.com/office/officeart/2005/8/layout/hList1"/>
    <dgm:cxn modelId="{139D8FA4-770B-4CE0-B3E4-5514017EA963}" type="presOf" srcId="{F69F53DD-E9D0-4425-ABDE-092CC0D15F65}" destId="{A7BEA11F-8ABB-4F49-864C-CDE9DB63C1EE}" srcOrd="0" destOrd="5" presId="urn:microsoft.com/office/officeart/2005/8/layout/hList1"/>
    <dgm:cxn modelId="{56487BA9-FF20-42EE-8FEB-5B47B6660CB8}" type="presOf" srcId="{7D8D84CA-3BD1-471B-B22D-2F24B7B3B3BF}" destId="{523F929A-A80C-44F0-BAE2-F09C96238C5D}" srcOrd="0" destOrd="0" presId="urn:microsoft.com/office/officeart/2005/8/layout/hList1"/>
    <dgm:cxn modelId="{D5DCD4AA-0477-4203-8202-C0466D30A665}" srcId="{BFF7DD3E-1E02-4FF0-A050-5D8264EE923B}" destId="{A3045EE7-8B53-4E9F-9065-26215DF4ACDC}" srcOrd="5" destOrd="0" parTransId="{F0BBB366-5F5B-425B-8038-84BB7455061E}" sibTransId="{1BFCD4A9-8372-48F1-AB69-76A7CBA9FBA0}"/>
    <dgm:cxn modelId="{610D00AE-EC1A-451C-A7CA-56E51EBF9B3D}" type="presOf" srcId="{3E68B141-4BD6-4A0C-A081-393114D6451D}" destId="{A7BEA11F-8ABB-4F49-864C-CDE9DB63C1EE}" srcOrd="0" destOrd="0" presId="urn:microsoft.com/office/officeart/2005/8/layout/hList1"/>
    <dgm:cxn modelId="{1440C1C3-FDB3-46BD-93F2-86E5A8132682}" srcId="{7D8D84CA-3BD1-471B-B22D-2F24B7B3B3BF}" destId="{53852D83-36D1-4D91-9E12-17454EF81072}" srcOrd="2" destOrd="0" parTransId="{A2BC0271-DFFE-4F5B-8A5B-197043DE6520}" sibTransId="{5B4797B0-6E39-4624-812C-4A34428CC3E7}"/>
    <dgm:cxn modelId="{E95F8DCF-9EFE-4B09-8CA6-9E6AD74D093E}" type="presOf" srcId="{8BE8A63F-3478-4EB9-96B1-768B0092ADE1}" destId="{7B795D6F-C945-48CB-AE21-A58496E92851}" srcOrd="0" destOrd="2" presId="urn:microsoft.com/office/officeart/2005/8/layout/hList1"/>
    <dgm:cxn modelId="{6BF099D0-C948-48A5-822A-7E4E2F0145CE}" srcId="{7D8D84CA-3BD1-471B-B22D-2F24B7B3B3BF}" destId="{DD2231EC-5AA7-4183-A226-6939440A31A3}" srcOrd="1" destOrd="0" parTransId="{AD25BF65-1271-4C1B-BFF7-DCE66F33669F}" sibTransId="{0EB6B8A6-E099-4365-BB72-86A364281F9D}"/>
    <dgm:cxn modelId="{6BDDB0D0-E2F6-4825-AC8B-E0889514B942}" srcId="{7D8D84CA-3BD1-471B-B22D-2F24B7B3B3BF}" destId="{384EB092-3302-45B1-85EC-4BCF813AD581}" srcOrd="4" destOrd="0" parTransId="{23757FEC-5E36-47BA-9C03-8DF9DB04AF84}" sibTransId="{0652CD03-1B0F-459F-B31A-FF93831AB243}"/>
    <dgm:cxn modelId="{478363D4-4B50-4D60-AB3E-B79B660ED220}" type="presOf" srcId="{53852D83-36D1-4D91-9E12-17454EF81072}" destId="{A7BEA11F-8ABB-4F49-864C-CDE9DB63C1EE}" srcOrd="0" destOrd="2" presId="urn:microsoft.com/office/officeart/2005/8/layout/hList1"/>
    <dgm:cxn modelId="{FDD148DA-D829-43EC-9A7B-436359FAE50A}" type="presOf" srcId="{A1176182-63F9-4FA9-B76E-9A6128B94854}" destId="{7B795D6F-C945-48CB-AE21-A58496E92851}" srcOrd="0" destOrd="1" presId="urn:microsoft.com/office/officeart/2005/8/layout/hList1"/>
    <dgm:cxn modelId="{7C3B09DD-80D1-4FAE-9BBE-9E9BCFF8D662}" srcId="{BFF7DD3E-1E02-4FF0-A050-5D8264EE923B}" destId="{8D9AB48A-12ED-4662-A916-2DCA5DCC0868}" srcOrd="7" destOrd="0" parTransId="{0FC2DDCB-36DA-405F-81B5-4B33C6967CE9}" sibTransId="{EA7732E2-3BCD-4E3B-A114-FB45772D666E}"/>
    <dgm:cxn modelId="{601F9CE4-6BD8-468B-A63B-EEA28F5661B8}" srcId="{BFF7DD3E-1E02-4FF0-A050-5D8264EE923B}" destId="{1BE862D0-6B88-46D5-8CC5-5C69D22193EC}" srcOrd="4" destOrd="0" parTransId="{2DBA2847-A417-44D1-B756-A7DB92B9526B}" sibTransId="{20E4DE8B-69A4-4F74-9483-2F96325E3058}"/>
    <dgm:cxn modelId="{071997E9-4DF9-4644-B2B8-999304253603}" srcId="{11BE8D2B-D444-4CE6-9061-21EEAFC8C983}" destId="{BFF7DD3E-1E02-4FF0-A050-5D8264EE923B}" srcOrd="0" destOrd="0" parTransId="{17363E98-5BFE-43A2-A063-15AF63A8009D}" sibTransId="{704175CF-B362-4DE8-B5F9-407B0D21E66C}"/>
    <dgm:cxn modelId="{9F5385F7-47BC-4D5B-84E9-B1392A8D46A2}" srcId="{BFF7DD3E-1E02-4FF0-A050-5D8264EE923B}" destId="{9E7778B1-44E8-4B0B-ADC6-98B41134CA4A}" srcOrd="0" destOrd="0" parTransId="{BD62BEA2-C3D0-4BA8-A460-1A3610CF6B79}" sibTransId="{24E610C9-2740-46E1-88F0-6E873F90A985}"/>
    <dgm:cxn modelId="{7BF5B7FB-F3BF-4345-90CC-9476B4D0E2E9}" srcId="{7D8D84CA-3BD1-471B-B22D-2F24B7B3B3BF}" destId="{3E68B141-4BD6-4A0C-A081-393114D6451D}" srcOrd="0" destOrd="0" parTransId="{939D75BF-1395-406D-9079-76BD99C7CBA3}" sibTransId="{1F1F5496-C972-429E-984C-9A084D79A7CD}"/>
    <dgm:cxn modelId="{48EC9BFC-BB0D-4867-B5B1-37AC06DEACD5}" type="presOf" srcId="{DC44CC12-D4F1-458A-A9B5-DB2E4CF866E7}" destId="{A7BEA11F-8ABB-4F49-864C-CDE9DB63C1EE}" srcOrd="0" destOrd="7" presId="urn:microsoft.com/office/officeart/2005/8/layout/hList1"/>
    <dgm:cxn modelId="{20749FCB-F9EC-4EE6-B582-8BC69026FDDA}" type="presParOf" srcId="{A44652A5-9937-46EF-9EDF-2A67CBC5051B}" destId="{1599584D-4E33-439B-925E-5AEA48B96F04}" srcOrd="0" destOrd="0" presId="urn:microsoft.com/office/officeart/2005/8/layout/hList1"/>
    <dgm:cxn modelId="{54660C63-702C-40F7-9877-B99771C1446D}" type="presParOf" srcId="{1599584D-4E33-439B-925E-5AEA48B96F04}" destId="{AD1D6592-CA1E-4C1B-96B9-99E04B908D4E}" srcOrd="0" destOrd="0" presId="urn:microsoft.com/office/officeart/2005/8/layout/hList1"/>
    <dgm:cxn modelId="{504DEC2D-1E01-4093-95DC-58E0BDFC8ACD}" type="presParOf" srcId="{1599584D-4E33-439B-925E-5AEA48B96F04}" destId="{7B795D6F-C945-48CB-AE21-A58496E92851}" srcOrd="1" destOrd="0" presId="urn:microsoft.com/office/officeart/2005/8/layout/hList1"/>
    <dgm:cxn modelId="{F737FFED-670E-4F8A-9652-6CB604A7EA7B}" type="presParOf" srcId="{A44652A5-9937-46EF-9EDF-2A67CBC5051B}" destId="{D110D925-AAC1-4C42-A027-5FD3C06073C8}" srcOrd="1" destOrd="0" presId="urn:microsoft.com/office/officeart/2005/8/layout/hList1"/>
    <dgm:cxn modelId="{39A0F85A-B4B1-4A02-9ECC-781694113052}" type="presParOf" srcId="{A44652A5-9937-46EF-9EDF-2A67CBC5051B}" destId="{9C786A8A-55BF-4C84-BD52-42BBD67CD4BA}" srcOrd="2" destOrd="0" presId="urn:microsoft.com/office/officeart/2005/8/layout/hList1"/>
    <dgm:cxn modelId="{6327206F-9B39-44B7-A5C7-1DCF895E9FF5}" type="presParOf" srcId="{9C786A8A-55BF-4C84-BD52-42BBD67CD4BA}" destId="{523F929A-A80C-44F0-BAE2-F09C96238C5D}" srcOrd="0" destOrd="0" presId="urn:microsoft.com/office/officeart/2005/8/layout/hList1"/>
    <dgm:cxn modelId="{83C97439-A136-44EC-9AF7-1AF9DF15D0D5}" type="presParOf" srcId="{9C786A8A-55BF-4C84-BD52-42BBD67CD4BA}" destId="{A7BEA11F-8ABB-4F49-864C-CDE9DB63C1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6BAED3-A1CE-4FF6-9C4F-CE55B9A06B4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S"/>
        </a:p>
      </dgm:t>
    </dgm:pt>
    <dgm:pt modelId="{6BB6BAFA-1C91-4AA5-A688-923819611CFB}">
      <dgm:prSet phldrT="[Texto]"/>
      <dgm:spPr/>
      <dgm:t>
        <a:bodyPr/>
        <a:lstStyle/>
        <a:p>
          <a:r>
            <a:rPr lang="es-EC" dirty="0"/>
            <a:t>Indicadores de relevancia:</a:t>
          </a:r>
          <a:endParaRPr lang="es-ES" dirty="0"/>
        </a:p>
      </dgm:t>
    </dgm:pt>
    <dgm:pt modelId="{88A35E1E-D433-44B1-9F03-9D521C630079}" type="parTrans" cxnId="{21BB495A-A538-4137-A862-EBD206A3565E}">
      <dgm:prSet/>
      <dgm:spPr/>
      <dgm:t>
        <a:bodyPr/>
        <a:lstStyle/>
        <a:p>
          <a:endParaRPr lang="es-ES"/>
        </a:p>
      </dgm:t>
    </dgm:pt>
    <dgm:pt modelId="{533BEF4E-9797-4A8F-B0FF-6FE72D4C21D1}" type="sibTrans" cxnId="{21BB495A-A538-4137-A862-EBD206A3565E}">
      <dgm:prSet/>
      <dgm:spPr/>
      <dgm:t>
        <a:bodyPr/>
        <a:lstStyle/>
        <a:p>
          <a:endParaRPr lang="es-ES"/>
        </a:p>
      </dgm:t>
    </dgm:pt>
    <dgm:pt modelId="{5D2F2B66-FF50-4D19-BE6C-686E83CD39F6}">
      <dgm:prSet phldrT="[Texto]"/>
      <dgm:spPr/>
      <dgm:t>
        <a:bodyPr/>
        <a:lstStyle/>
        <a:p>
          <a:r>
            <a:rPr lang="es-EC" dirty="0"/>
            <a:t>% de proyectos en los que se evidencia I+D+i (investigación, desarrollo, innovación).</a:t>
          </a:r>
          <a:endParaRPr lang="es-ES" dirty="0"/>
        </a:p>
      </dgm:t>
    </dgm:pt>
    <dgm:pt modelId="{E05AFCA9-C1AF-494D-8A91-D005228B9168}" type="parTrans" cxnId="{60448364-928B-4DA8-9EBE-3FCAD2FC99D9}">
      <dgm:prSet/>
      <dgm:spPr/>
      <dgm:t>
        <a:bodyPr/>
        <a:lstStyle/>
        <a:p>
          <a:endParaRPr lang="es-ES"/>
        </a:p>
      </dgm:t>
    </dgm:pt>
    <dgm:pt modelId="{2D043E6C-05E4-4B88-B53E-938BAD3ED254}" type="sibTrans" cxnId="{60448364-928B-4DA8-9EBE-3FCAD2FC99D9}">
      <dgm:prSet/>
      <dgm:spPr/>
      <dgm:t>
        <a:bodyPr/>
        <a:lstStyle/>
        <a:p>
          <a:endParaRPr lang="es-ES"/>
        </a:p>
      </dgm:t>
    </dgm:pt>
    <dgm:pt modelId="{DE3241F7-9BD4-454F-9B37-F305A6F24E85}">
      <dgm:prSet phldrT="[Texto]"/>
      <dgm:spPr/>
      <dgm:t>
        <a:bodyPr/>
        <a:lstStyle/>
        <a:p>
          <a:r>
            <a:rPr lang="es-EC" dirty="0"/>
            <a:t>Indicadores de pertinencia:</a:t>
          </a:r>
          <a:endParaRPr lang="es-ES" dirty="0"/>
        </a:p>
      </dgm:t>
    </dgm:pt>
    <dgm:pt modelId="{05794356-6E97-4250-B196-E3A62828D4FF}" type="parTrans" cxnId="{5BA11FAF-0254-4542-9EB7-633EC3A9EE5B}">
      <dgm:prSet/>
      <dgm:spPr/>
      <dgm:t>
        <a:bodyPr/>
        <a:lstStyle/>
        <a:p>
          <a:endParaRPr lang="es-ES"/>
        </a:p>
      </dgm:t>
    </dgm:pt>
    <dgm:pt modelId="{E11FCB23-2CDA-445F-9FB9-F4F637B495EC}" type="sibTrans" cxnId="{5BA11FAF-0254-4542-9EB7-633EC3A9EE5B}">
      <dgm:prSet/>
      <dgm:spPr/>
      <dgm:t>
        <a:bodyPr/>
        <a:lstStyle/>
        <a:p>
          <a:endParaRPr lang="es-ES"/>
        </a:p>
      </dgm:t>
    </dgm:pt>
    <dgm:pt modelId="{66C03F73-B8FF-4E6B-954F-3422DC209FDE}">
      <dgm:prSet phldrT="[Texto]"/>
      <dgm:spPr/>
      <dgm:t>
        <a:bodyPr/>
        <a:lstStyle/>
        <a:p>
          <a:r>
            <a:rPr lang="es-EC" dirty="0"/>
            <a:t>% de proyectos que responden a demandas sociales plenamente justificadas y sustentadas.</a:t>
          </a:r>
          <a:endParaRPr lang="es-ES" dirty="0"/>
        </a:p>
      </dgm:t>
    </dgm:pt>
    <dgm:pt modelId="{89A91D30-1034-4963-9B7C-22C371861B02}" type="parTrans" cxnId="{F0585F1F-0C15-40A1-9301-C35F9B4DAF95}">
      <dgm:prSet/>
      <dgm:spPr/>
      <dgm:t>
        <a:bodyPr/>
        <a:lstStyle/>
        <a:p>
          <a:endParaRPr lang="es-ES"/>
        </a:p>
      </dgm:t>
    </dgm:pt>
    <dgm:pt modelId="{8614B140-D090-4375-ABC4-436BFDA06689}" type="sibTrans" cxnId="{F0585F1F-0C15-40A1-9301-C35F9B4DAF95}">
      <dgm:prSet/>
      <dgm:spPr/>
      <dgm:t>
        <a:bodyPr/>
        <a:lstStyle/>
        <a:p>
          <a:endParaRPr lang="es-ES"/>
        </a:p>
      </dgm:t>
    </dgm:pt>
    <dgm:pt modelId="{8DF22F2A-27D2-4F83-9973-0767DBFADA70}">
      <dgm:prSet phldrT="[Texto]"/>
      <dgm:spPr/>
      <dgm:t>
        <a:bodyPr/>
        <a:lstStyle/>
        <a:p>
          <a:r>
            <a:rPr lang="es-EC" dirty="0"/>
            <a:t>Indicadores de factibilidad:</a:t>
          </a:r>
          <a:endParaRPr lang="es-ES" dirty="0"/>
        </a:p>
      </dgm:t>
    </dgm:pt>
    <dgm:pt modelId="{02E351DC-BFF5-4D8F-9C5D-F2205992C9B2}" type="parTrans" cxnId="{EE5E3C93-E22B-421A-9B21-C1578829392C}">
      <dgm:prSet/>
      <dgm:spPr/>
      <dgm:t>
        <a:bodyPr/>
        <a:lstStyle/>
        <a:p>
          <a:endParaRPr lang="es-ES"/>
        </a:p>
      </dgm:t>
    </dgm:pt>
    <dgm:pt modelId="{455FAB9E-20F0-4A33-A728-B75D0F1E0C93}" type="sibTrans" cxnId="{EE5E3C93-E22B-421A-9B21-C1578829392C}">
      <dgm:prSet/>
      <dgm:spPr/>
      <dgm:t>
        <a:bodyPr/>
        <a:lstStyle/>
        <a:p>
          <a:endParaRPr lang="es-ES"/>
        </a:p>
      </dgm:t>
    </dgm:pt>
    <dgm:pt modelId="{730EF618-1635-46D8-A682-58FC9AD1EB88}">
      <dgm:prSet phldrT="[Texto]"/>
      <dgm:spPr/>
      <dgm:t>
        <a:bodyPr/>
        <a:lstStyle/>
        <a:p>
          <a:r>
            <a:rPr lang="es-EC" dirty="0"/>
            <a:t>% de proyectos que contemplan los recursos necesarios para alcanzar los objetivos y metas planteados.</a:t>
          </a:r>
          <a:endParaRPr lang="es-ES" dirty="0"/>
        </a:p>
      </dgm:t>
    </dgm:pt>
    <dgm:pt modelId="{CBFF5316-9F9D-4D19-8F74-CAA640B207FE}" type="parTrans" cxnId="{84F45B55-88F3-4F6F-9E4F-F44A99ED20F8}">
      <dgm:prSet/>
      <dgm:spPr/>
      <dgm:t>
        <a:bodyPr/>
        <a:lstStyle/>
        <a:p>
          <a:endParaRPr lang="es-ES"/>
        </a:p>
      </dgm:t>
    </dgm:pt>
    <dgm:pt modelId="{FA01E1FD-72A4-4833-9700-9245FDF4CB3C}" type="sibTrans" cxnId="{84F45B55-88F3-4F6F-9E4F-F44A99ED20F8}">
      <dgm:prSet/>
      <dgm:spPr/>
      <dgm:t>
        <a:bodyPr/>
        <a:lstStyle/>
        <a:p>
          <a:endParaRPr lang="es-ES"/>
        </a:p>
      </dgm:t>
    </dgm:pt>
    <dgm:pt modelId="{66546891-C941-4BC5-AC5C-36A1732524D0}">
      <dgm:prSet/>
      <dgm:spPr/>
      <dgm:t>
        <a:bodyPr/>
        <a:lstStyle/>
        <a:p>
          <a:r>
            <a:rPr lang="es-EC" dirty="0"/>
            <a:t>% de proyectos que aportan a la mejora continua de la Carrera de Derecho y de la IES.</a:t>
          </a:r>
          <a:endParaRPr lang="en-US" dirty="0"/>
        </a:p>
      </dgm:t>
    </dgm:pt>
    <dgm:pt modelId="{46FA745E-85B0-4D35-8C31-059D161DF1B4}" type="parTrans" cxnId="{B05FA2D7-9B26-4304-8904-CA836D732C4F}">
      <dgm:prSet/>
      <dgm:spPr/>
      <dgm:t>
        <a:bodyPr/>
        <a:lstStyle/>
        <a:p>
          <a:endParaRPr lang="es-ES"/>
        </a:p>
      </dgm:t>
    </dgm:pt>
    <dgm:pt modelId="{93A96A6C-48C1-4935-A0D1-987C69DFBCDC}" type="sibTrans" cxnId="{B05FA2D7-9B26-4304-8904-CA836D732C4F}">
      <dgm:prSet/>
      <dgm:spPr/>
      <dgm:t>
        <a:bodyPr/>
        <a:lstStyle/>
        <a:p>
          <a:endParaRPr lang="es-ES"/>
        </a:p>
      </dgm:t>
    </dgm:pt>
    <dgm:pt modelId="{90E9C837-4484-476B-8ED6-2CA00DA65CF9}">
      <dgm:prSet/>
      <dgm:spPr/>
      <dgm:t>
        <a:bodyPr/>
        <a:lstStyle/>
        <a:p>
          <a:r>
            <a:rPr lang="es-EC" dirty="0"/>
            <a:t>% de proyectos interdisciplinarios (involucran más de un área de estudio).</a:t>
          </a:r>
          <a:endParaRPr lang="en-US" dirty="0"/>
        </a:p>
      </dgm:t>
    </dgm:pt>
    <dgm:pt modelId="{011F55C0-510B-49BC-98C8-DB6F4859EF3D}" type="parTrans" cxnId="{6B77F9BE-3BD8-4D88-BB87-FEFD6EFA0210}">
      <dgm:prSet/>
      <dgm:spPr/>
      <dgm:t>
        <a:bodyPr/>
        <a:lstStyle/>
        <a:p>
          <a:endParaRPr lang="es-ES"/>
        </a:p>
      </dgm:t>
    </dgm:pt>
    <dgm:pt modelId="{7EE09472-360B-45F9-BCFC-720C0784A6D2}" type="sibTrans" cxnId="{6B77F9BE-3BD8-4D88-BB87-FEFD6EFA0210}">
      <dgm:prSet/>
      <dgm:spPr/>
      <dgm:t>
        <a:bodyPr/>
        <a:lstStyle/>
        <a:p>
          <a:endParaRPr lang="es-ES"/>
        </a:p>
      </dgm:t>
    </dgm:pt>
    <dgm:pt modelId="{58C485AB-77E3-49FE-A591-2088BBAD73F9}">
      <dgm:prSet/>
      <dgm:spPr/>
      <dgm:t>
        <a:bodyPr/>
        <a:lstStyle/>
        <a:p>
          <a:r>
            <a:rPr lang="es-EC" dirty="0"/>
            <a:t>% de proyectos que implementan estrategias creativas u originales para la resolución de las demandas sociales.</a:t>
          </a:r>
          <a:endParaRPr lang="en-US" dirty="0"/>
        </a:p>
      </dgm:t>
    </dgm:pt>
    <dgm:pt modelId="{8F766AE7-0074-4C59-AA7D-5640CC277CB4}" type="parTrans" cxnId="{69663253-D99A-4CA9-846F-B89E0D83D006}">
      <dgm:prSet/>
      <dgm:spPr/>
      <dgm:t>
        <a:bodyPr/>
        <a:lstStyle/>
        <a:p>
          <a:endParaRPr lang="es-ES"/>
        </a:p>
      </dgm:t>
    </dgm:pt>
    <dgm:pt modelId="{47637C20-7162-40E1-AC54-71958FD97659}" type="sibTrans" cxnId="{69663253-D99A-4CA9-846F-B89E0D83D006}">
      <dgm:prSet/>
      <dgm:spPr/>
      <dgm:t>
        <a:bodyPr/>
        <a:lstStyle/>
        <a:p>
          <a:endParaRPr lang="es-ES"/>
        </a:p>
      </dgm:t>
    </dgm:pt>
    <dgm:pt modelId="{80B697E6-F9C8-4FE8-AA7E-933DBBCE04FB}">
      <dgm:prSet/>
      <dgm:spPr/>
      <dgm:t>
        <a:bodyPr/>
        <a:lstStyle/>
        <a:p>
          <a:r>
            <a:rPr lang="es-EC" dirty="0"/>
            <a:t>% de proyectos que responden al marco normativo (nacional y de la IES), existente para la vinculación con la sociedad.</a:t>
          </a:r>
          <a:endParaRPr lang="en-US" dirty="0"/>
        </a:p>
      </dgm:t>
    </dgm:pt>
    <dgm:pt modelId="{E4ED3708-517F-485C-A525-60C78CE13D1F}" type="parTrans" cxnId="{EFD3A723-37DB-4A9A-A950-0DD606B041DF}">
      <dgm:prSet/>
      <dgm:spPr/>
      <dgm:t>
        <a:bodyPr/>
        <a:lstStyle/>
        <a:p>
          <a:endParaRPr lang="es-ES"/>
        </a:p>
      </dgm:t>
    </dgm:pt>
    <dgm:pt modelId="{2FD5ABA5-9FB2-4B02-ACF0-C52420C04058}" type="sibTrans" cxnId="{EFD3A723-37DB-4A9A-A950-0DD606B041DF}">
      <dgm:prSet/>
      <dgm:spPr/>
      <dgm:t>
        <a:bodyPr/>
        <a:lstStyle/>
        <a:p>
          <a:endParaRPr lang="es-ES"/>
        </a:p>
      </dgm:t>
    </dgm:pt>
    <dgm:pt modelId="{DDB04DEB-44F5-4631-B353-CCED52167A35}">
      <dgm:prSet/>
      <dgm:spPr/>
      <dgm:t>
        <a:bodyPr/>
        <a:lstStyle/>
        <a:p>
          <a:r>
            <a:rPr lang="es-EC" dirty="0"/>
            <a:t>% de proyectos que procuran desarrollo social.</a:t>
          </a:r>
          <a:endParaRPr lang="en-US" dirty="0"/>
        </a:p>
      </dgm:t>
    </dgm:pt>
    <dgm:pt modelId="{5CF2F05F-D3C4-4FF4-89B2-A0396BBCA9AA}" type="parTrans" cxnId="{E502B5D4-D06E-4E9B-ABCB-6AD37FC419E1}">
      <dgm:prSet/>
      <dgm:spPr/>
      <dgm:t>
        <a:bodyPr/>
        <a:lstStyle/>
        <a:p>
          <a:endParaRPr lang="es-ES"/>
        </a:p>
      </dgm:t>
    </dgm:pt>
    <dgm:pt modelId="{E45C01B7-EE36-4018-890D-0C0C8FAAD534}" type="sibTrans" cxnId="{E502B5D4-D06E-4E9B-ABCB-6AD37FC419E1}">
      <dgm:prSet/>
      <dgm:spPr/>
      <dgm:t>
        <a:bodyPr/>
        <a:lstStyle/>
        <a:p>
          <a:endParaRPr lang="es-ES"/>
        </a:p>
      </dgm:t>
    </dgm:pt>
    <dgm:pt modelId="{B674663B-5A1C-4F72-9E7E-08C2484E7188}">
      <dgm:prSet/>
      <dgm:spPr/>
      <dgm:t>
        <a:bodyPr/>
        <a:lstStyle/>
        <a:p>
          <a:r>
            <a:rPr lang="es-EC" dirty="0"/>
            <a:t>% de proyectos que modifican la realidad del entorno con base en la formación académica recibida.</a:t>
          </a:r>
          <a:endParaRPr lang="en-US" dirty="0"/>
        </a:p>
      </dgm:t>
    </dgm:pt>
    <dgm:pt modelId="{24043A56-0936-4517-991D-7B66202806BB}" type="parTrans" cxnId="{5E923CDC-C7B2-422D-A9B7-84EF79668C4A}">
      <dgm:prSet/>
      <dgm:spPr/>
      <dgm:t>
        <a:bodyPr/>
        <a:lstStyle/>
        <a:p>
          <a:endParaRPr lang="es-ES"/>
        </a:p>
      </dgm:t>
    </dgm:pt>
    <dgm:pt modelId="{10D8F334-E41D-467A-9D5B-4E3273E8FE24}" type="sibTrans" cxnId="{5E923CDC-C7B2-422D-A9B7-84EF79668C4A}">
      <dgm:prSet/>
      <dgm:spPr/>
      <dgm:t>
        <a:bodyPr/>
        <a:lstStyle/>
        <a:p>
          <a:endParaRPr lang="es-ES"/>
        </a:p>
      </dgm:t>
    </dgm:pt>
    <dgm:pt modelId="{232C9ADD-5BBA-486C-939B-F0D415CC0814}">
      <dgm:prSet/>
      <dgm:spPr/>
      <dgm:t>
        <a:bodyPr/>
        <a:lstStyle/>
        <a:p>
          <a:r>
            <a:rPr lang="es-EC" dirty="0"/>
            <a:t>% de proyectos que con los recursos que plantean garantizan la resolución de demandas sociales.</a:t>
          </a:r>
          <a:endParaRPr lang="en-US" dirty="0"/>
        </a:p>
      </dgm:t>
    </dgm:pt>
    <dgm:pt modelId="{BB324371-19D8-446F-AF71-ED7223415802}" type="parTrans" cxnId="{4FF6C60B-095C-45B0-936F-F3883F3F68A3}">
      <dgm:prSet/>
      <dgm:spPr/>
      <dgm:t>
        <a:bodyPr/>
        <a:lstStyle/>
        <a:p>
          <a:endParaRPr lang="es-ES"/>
        </a:p>
      </dgm:t>
    </dgm:pt>
    <dgm:pt modelId="{87ADD9F3-73C1-497D-894C-4FF8187750BB}" type="sibTrans" cxnId="{4FF6C60B-095C-45B0-936F-F3883F3F68A3}">
      <dgm:prSet/>
      <dgm:spPr/>
      <dgm:t>
        <a:bodyPr/>
        <a:lstStyle/>
        <a:p>
          <a:endParaRPr lang="es-ES"/>
        </a:p>
      </dgm:t>
    </dgm:pt>
    <dgm:pt modelId="{949A58AA-2166-4284-8B34-E88E0E7FDDF2}">
      <dgm:prSet/>
      <dgm:spPr/>
      <dgm:t>
        <a:bodyPr/>
        <a:lstStyle/>
        <a:p>
          <a:r>
            <a:rPr lang="es-EC" dirty="0"/>
            <a:t>% de proyectos que proponen únicamente las actividades necesarias para garantizar un uso eficiente y eficaz de los recursos.</a:t>
          </a:r>
          <a:endParaRPr lang="en-US" dirty="0"/>
        </a:p>
      </dgm:t>
    </dgm:pt>
    <dgm:pt modelId="{C28723BA-80A0-47A0-8C1A-04AFC9EAFDD9}" type="parTrans" cxnId="{6908A1D3-F937-453C-9B30-9EC992D1FA1C}">
      <dgm:prSet/>
      <dgm:spPr/>
      <dgm:t>
        <a:bodyPr/>
        <a:lstStyle/>
        <a:p>
          <a:endParaRPr lang="es-ES"/>
        </a:p>
      </dgm:t>
    </dgm:pt>
    <dgm:pt modelId="{8D6B9D54-CD88-4CE5-9B98-0F941892E93D}" type="sibTrans" cxnId="{6908A1D3-F937-453C-9B30-9EC992D1FA1C}">
      <dgm:prSet/>
      <dgm:spPr/>
      <dgm:t>
        <a:bodyPr/>
        <a:lstStyle/>
        <a:p>
          <a:endParaRPr lang="es-ES"/>
        </a:p>
      </dgm:t>
    </dgm:pt>
    <dgm:pt modelId="{C998D725-DC86-4202-A89A-6DF37AF84359}" type="pres">
      <dgm:prSet presAssocID="{D86BAED3-A1CE-4FF6-9C4F-CE55B9A06B40}" presName="Name0" presStyleCnt="0">
        <dgm:presLayoutVars>
          <dgm:dir/>
          <dgm:animLvl val="lvl"/>
          <dgm:resizeHandles val="exact"/>
        </dgm:presLayoutVars>
      </dgm:prSet>
      <dgm:spPr/>
    </dgm:pt>
    <dgm:pt modelId="{E9726960-411C-444C-815D-E378EB81ADE0}" type="pres">
      <dgm:prSet presAssocID="{6BB6BAFA-1C91-4AA5-A688-923819611CFB}" presName="composite" presStyleCnt="0"/>
      <dgm:spPr/>
    </dgm:pt>
    <dgm:pt modelId="{72172DD9-8CF9-4A14-8326-DAF23C648F89}" type="pres">
      <dgm:prSet presAssocID="{6BB6BAFA-1C91-4AA5-A688-923819611CFB}" presName="parTx" presStyleLbl="alignNode1" presStyleIdx="0" presStyleCnt="3">
        <dgm:presLayoutVars>
          <dgm:chMax val="0"/>
          <dgm:chPref val="0"/>
          <dgm:bulletEnabled val="1"/>
        </dgm:presLayoutVars>
      </dgm:prSet>
      <dgm:spPr/>
    </dgm:pt>
    <dgm:pt modelId="{38047AFF-6C1E-40FD-B125-E0E0DD02DC30}" type="pres">
      <dgm:prSet presAssocID="{6BB6BAFA-1C91-4AA5-A688-923819611CFB}" presName="desTx" presStyleLbl="alignAccFollowNode1" presStyleIdx="0" presStyleCnt="3" custScaleX="100468">
        <dgm:presLayoutVars>
          <dgm:bulletEnabled val="1"/>
        </dgm:presLayoutVars>
      </dgm:prSet>
      <dgm:spPr/>
    </dgm:pt>
    <dgm:pt modelId="{F347EA75-A337-41A8-AA96-6BA46D7B693E}" type="pres">
      <dgm:prSet presAssocID="{533BEF4E-9797-4A8F-B0FF-6FE72D4C21D1}" presName="space" presStyleCnt="0"/>
      <dgm:spPr/>
    </dgm:pt>
    <dgm:pt modelId="{21720693-9D2C-4E63-821B-397414BAC4B4}" type="pres">
      <dgm:prSet presAssocID="{DE3241F7-9BD4-454F-9B37-F305A6F24E85}" presName="composite" presStyleCnt="0"/>
      <dgm:spPr/>
    </dgm:pt>
    <dgm:pt modelId="{B2FF5E08-22A6-4136-A3C5-DEF86E00679B}" type="pres">
      <dgm:prSet presAssocID="{DE3241F7-9BD4-454F-9B37-F305A6F24E85}" presName="parTx" presStyleLbl="alignNode1" presStyleIdx="1" presStyleCnt="3">
        <dgm:presLayoutVars>
          <dgm:chMax val="0"/>
          <dgm:chPref val="0"/>
          <dgm:bulletEnabled val="1"/>
        </dgm:presLayoutVars>
      </dgm:prSet>
      <dgm:spPr/>
    </dgm:pt>
    <dgm:pt modelId="{4859F87D-EC4A-4FED-9420-C58DF4A13B42}" type="pres">
      <dgm:prSet presAssocID="{DE3241F7-9BD4-454F-9B37-F305A6F24E85}" presName="desTx" presStyleLbl="alignAccFollowNode1" presStyleIdx="1" presStyleCnt="3">
        <dgm:presLayoutVars>
          <dgm:bulletEnabled val="1"/>
        </dgm:presLayoutVars>
      </dgm:prSet>
      <dgm:spPr/>
    </dgm:pt>
    <dgm:pt modelId="{844AE687-8067-4DA6-ADF1-690190CAD363}" type="pres">
      <dgm:prSet presAssocID="{E11FCB23-2CDA-445F-9FB9-F4F637B495EC}" presName="space" presStyleCnt="0"/>
      <dgm:spPr/>
    </dgm:pt>
    <dgm:pt modelId="{52144915-8B13-4DE0-9F81-2BDF88D5E6BB}" type="pres">
      <dgm:prSet presAssocID="{8DF22F2A-27D2-4F83-9973-0767DBFADA70}" presName="composite" presStyleCnt="0"/>
      <dgm:spPr/>
    </dgm:pt>
    <dgm:pt modelId="{40C3BE25-30FA-4FAB-84B4-13E00AE8C823}" type="pres">
      <dgm:prSet presAssocID="{8DF22F2A-27D2-4F83-9973-0767DBFADA70}" presName="parTx" presStyleLbl="alignNode1" presStyleIdx="2" presStyleCnt="3">
        <dgm:presLayoutVars>
          <dgm:chMax val="0"/>
          <dgm:chPref val="0"/>
          <dgm:bulletEnabled val="1"/>
        </dgm:presLayoutVars>
      </dgm:prSet>
      <dgm:spPr/>
    </dgm:pt>
    <dgm:pt modelId="{AAEAA026-BB66-4B27-BAA0-11F1FBDAAC2D}" type="pres">
      <dgm:prSet presAssocID="{8DF22F2A-27D2-4F83-9973-0767DBFADA70}" presName="desTx" presStyleLbl="alignAccFollowNode1" presStyleIdx="2" presStyleCnt="3">
        <dgm:presLayoutVars>
          <dgm:bulletEnabled val="1"/>
        </dgm:presLayoutVars>
      </dgm:prSet>
      <dgm:spPr/>
    </dgm:pt>
  </dgm:ptLst>
  <dgm:cxnLst>
    <dgm:cxn modelId="{3890C40A-C6A4-4D8F-9718-8931592258AF}" type="presOf" srcId="{66C03F73-B8FF-4E6B-954F-3422DC209FDE}" destId="{4859F87D-EC4A-4FED-9420-C58DF4A13B42}" srcOrd="0" destOrd="0" presId="urn:microsoft.com/office/officeart/2005/8/layout/hList1"/>
    <dgm:cxn modelId="{4FF6C60B-095C-45B0-936F-F3883F3F68A3}" srcId="{8DF22F2A-27D2-4F83-9973-0767DBFADA70}" destId="{232C9ADD-5BBA-486C-939B-F0D415CC0814}" srcOrd="1" destOrd="0" parTransId="{BB324371-19D8-446F-AF71-ED7223415802}" sibTransId="{87ADD9F3-73C1-497D-894C-4FF8187750BB}"/>
    <dgm:cxn modelId="{09674E0D-D4BE-4C3C-A061-45700312732D}" type="presOf" srcId="{90E9C837-4484-476B-8ED6-2CA00DA65CF9}" destId="{38047AFF-6C1E-40FD-B125-E0E0DD02DC30}" srcOrd="0" destOrd="2" presId="urn:microsoft.com/office/officeart/2005/8/layout/hList1"/>
    <dgm:cxn modelId="{F0585F1F-0C15-40A1-9301-C35F9B4DAF95}" srcId="{DE3241F7-9BD4-454F-9B37-F305A6F24E85}" destId="{66C03F73-B8FF-4E6B-954F-3422DC209FDE}" srcOrd="0" destOrd="0" parTransId="{89A91D30-1034-4963-9B7C-22C371861B02}" sibTransId="{8614B140-D090-4375-ABC4-436BFDA06689}"/>
    <dgm:cxn modelId="{EFD3A723-37DB-4A9A-A950-0DD606B041DF}" srcId="{DE3241F7-9BD4-454F-9B37-F305A6F24E85}" destId="{80B697E6-F9C8-4FE8-AA7E-933DBBCE04FB}" srcOrd="1" destOrd="0" parTransId="{E4ED3708-517F-485C-A525-60C78CE13D1F}" sibTransId="{2FD5ABA5-9FB2-4B02-ACF0-C52420C04058}"/>
    <dgm:cxn modelId="{E0E5DB24-8D46-4642-AB5D-7C8E1FA261F5}" type="presOf" srcId="{232C9ADD-5BBA-486C-939B-F0D415CC0814}" destId="{AAEAA026-BB66-4B27-BAA0-11F1FBDAAC2D}" srcOrd="0" destOrd="1" presId="urn:microsoft.com/office/officeart/2005/8/layout/hList1"/>
    <dgm:cxn modelId="{C5A4513A-3C4B-4C7F-8FC8-AC72364401AE}" type="presOf" srcId="{6BB6BAFA-1C91-4AA5-A688-923819611CFB}" destId="{72172DD9-8CF9-4A14-8326-DAF23C648F89}" srcOrd="0" destOrd="0" presId="urn:microsoft.com/office/officeart/2005/8/layout/hList1"/>
    <dgm:cxn modelId="{05F8245D-3C54-42ED-93E2-1E42E414BD9F}" type="presOf" srcId="{D86BAED3-A1CE-4FF6-9C4F-CE55B9A06B40}" destId="{C998D725-DC86-4202-A89A-6DF37AF84359}" srcOrd="0" destOrd="0" presId="urn:microsoft.com/office/officeart/2005/8/layout/hList1"/>
    <dgm:cxn modelId="{E780BC5D-BC45-4A5E-8F21-F76E1C0B5BE3}" type="presOf" srcId="{8DF22F2A-27D2-4F83-9973-0767DBFADA70}" destId="{40C3BE25-30FA-4FAB-84B4-13E00AE8C823}" srcOrd="0" destOrd="0" presId="urn:microsoft.com/office/officeart/2005/8/layout/hList1"/>
    <dgm:cxn modelId="{8775CC43-940A-4AD3-B2A1-8137DD8278A1}" type="presOf" srcId="{66546891-C941-4BC5-AC5C-36A1732524D0}" destId="{38047AFF-6C1E-40FD-B125-E0E0DD02DC30}" srcOrd="0" destOrd="1" presId="urn:microsoft.com/office/officeart/2005/8/layout/hList1"/>
    <dgm:cxn modelId="{60448364-928B-4DA8-9EBE-3FCAD2FC99D9}" srcId="{6BB6BAFA-1C91-4AA5-A688-923819611CFB}" destId="{5D2F2B66-FF50-4D19-BE6C-686E83CD39F6}" srcOrd="0" destOrd="0" parTransId="{E05AFCA9-C1AF-494D-8A91-D005228B9168}" sibTransId="{2D043E6C-05E4-4B88-B53E-938BAD3ED254}"/>
    <dgm:cxn modelId="{04DB2C49-ACEF-4371-9FCF-52DBE7E96A55}" type="presOf" srcId="{80B697E6-F9C8-4FE8-AA7E-933DBBCE04FB}" destId="{4859F87D-EC4A-4FED-9420-C58DF4A13B42}" srcOrd="0" destOrd="1" presId="urn:microsoft.com/office/officeart/2005/8/layout/hList1"/>
    <dgm:cxn modelId="{622BD351-02AB-4D2A-8040-1C5D7AD290B0}" type="presOf" srcId="{DDB04DEB-44F5-4631-B353-CCED52167A35}" destId="{4859F87D-EC4A-4FED-9420-C58DF4A13B42}" srcOrd="0" destOrd="2" presId="urn:microsoft.com/office/officeart/2005/8/layout/hList1"/>
    <dgm:cxn modelId="{69663253-D99A-4CA9-846F-B89E0D83D006}" srcId="{6BB6BAFA-1C91-4AA5-A688-923819611CFB}" destId="{58C485AB-77E3-49FE-A591-2088BBAD73F9}" srcOrd="3" destOrd="0" parTransId="{8F766AE7-0074-4C59-AA7D-5640CC277CB4}" sibTransId="{47637C20-7162-40E1-AC54-71958FD97659}"/>
    <dgm:cxn modelId="{84F45B55-88F3-4F6F-9E4F-F44A99ED20F8}" srcId="{8DF22F2A-27D2-4F83-9973-0767DBFADA70}" destId="{730EF618-1635-46D8-A682-58FC9AD1EB88}" srcOrd="0" destOrd="0" parTransId="{CBFF5316-9F9D-4D19-8F74-CAA640B207FE}" sibTransId="{FA01E1FD-72A4-4833-9700-9245FDF4CB3C}"/>
    <dgm:cxn modelId="{21BB495A-A538-4137-A862-EBD206A3565E}" srcId="{D86BAED3-A1CE-4FF6-9C4F-CE55B9A06B40}" destId="{6BB6BAFA-1C91-4AA5-A688-923819611CFB}" srcOrd="0" destOrd="0" parTransId="{88A35E1E-D433-44B1-9F03-9D521C630079}" sibTransId="{533BEF4E-9797-4A8F-B0FF-6FE72D4C21D1}"/>
    <dgm:cxn modelId="{E92C867F-8BF9-4162-AA15-EFFF0B6C4637}" type="presOf" srcId="{730EF618-1635-46D8-A682-58FC9AD1EB88}" destId="{AAEAA026-BB66-4B27-BAA0-11F1FBDAAC2D}" srcOrd="0" destOrd="0" presId="urn:microsoft.com/office/officeart/2005/8/layout/hList1"/>
    <dgm:cxn modelId="{EE5E3C93-E22B-421A-9B21-C1578829392C}" srcId="{D86BAED3-A1CE-4FF6-9C4F-CE55B9A06B40}" destId="{8DF22F2A-27D2-4F83-9973-0767DBFADA70}" srcOrd="2" destOrd="0" parTransId="{02E351DC-BFF5-4D8F-9C5D-F2205992C9B2}" sibTransId="{455FAB9E-20F0-4A33-A728-B75D0F1E0C93}"/>
    <dgm:cxn modelId="{4AB10FA5-3170-47A2-91AE-E86AC06AE2F5}" type="presOf" srcId="{949A58AA-2166-4284-8B34-E88E0E7FDDF2}" destId="{AAEAA026-BB66-4B27-BAA0-11F1FBDAAC2D}" srcOrd="0" destOrd="2" presId="urn:microsoft.com/office/officeart/2005/8/layout/hList1"/>
    <dgm:cxn modelId="{5BA11FAF-0254-4542-9EB7-633EC3A9EE5B}" srcId="{D86BAED3-A1CE-4FF6-9C4F-CE55B9A06B40}" destId="{DE3241F7-9BD4-454F-9B37-F305A6F24E85}" srcOrd="1" destOrd="0" parTransId="{05794356-6E97-4250-B196-E3A62828D4FF}" sibTransId="{E11FCB23-2CDA-445F-9FB9-F4F637B495EC}"/>
    <dgm:cxn modelId="{6B77F9BE-3BD8-4D88-BB87-FEFD6EFA0210}" srcId="{6BB6BAFA-1C91-4AA5-A688-923819611CFB}" destId="{90E9C837-4484-476B-8ED6-2CA00DA65CF9}" srcOrd="2" destOrd="0" parTransId="{011F55C0-510B-49BC-98C8-DB6F4859EF3D}" sibTransId="{7EE09472-360B-45F9-BCFC-720C0784A6D2}"/>
    <dgm:cxn modelId="{6908A1D3-F937-453C-9B30-9EC992D1FA1C}" srcId="{8DF22F2A-27D2-4F83-9973-0767DBFADA70}" destId="{949A58AA-2166-4284-8B34-E88E0E7FDDF2}" srcOrd="2" destOrd="0" parTransId="{C28723BA-80A0-47A0-8C1A-04AFC9EAFDD9}" sibTransId="{8D6B9D54-CD88-4CE5-9B98-0F941892E93D}"/>
    <dgm:cxn modelId="{E502B5D4-D06E-4E9B-ABCB-6AD37FC419E1}" srcId="{DE3241F7-9BD4-454F-9B37-F305A6F24E85}" destId="{DDB04DEB-44F5-4631-B353-CCED52167A35}" srcOrd="2" destOrd="0" parTransId="{5CF2F05F-D3C4-4FF4-89B2-A0396BBCA9AA}" sibTransId="{E45C01B7-EE36-4018-890D-0C0C8FAAD534}"/>
    <dgm:cxn modelId="{B05FA2D7-9B26-4304-8904-CA836D732C4F}" srcId="{6BB6BAFA-1C91-4AA5-A688-923819611CFB}" destId="{66546891-C941-4BC5-AC5C-36A1732524D0}" srcOrd="1" destOrd="0" parTransId="{46FA745E-85B0-4D35-8C31-059D161DF1B4}" sibTransId="{93A96A6C-48C1-4935-A0D1-987C69DFBCDC}"/>
    <dgm:cxn modelId="{73CBB5DB-64B6-4ED4-95EC-C2D59E0BA05D}" type="presOf" srcId="{5D2F2B66-FF50-4D19-BE6C-686E83CD39F6}" destId="{38047AFF-6C1E-40FD-B125-E0E0DD02DC30}" srcOrd="0" destOrd="0" presId="urn:microsoft.com/office/officeart/2005/8/layout/hList1"/>
    <dgm:cxn modelId="{5E923CDC-C7B2-422D-A9B7-84EF79668C4A}" srcId="{DE3241F7-9BD4-454F-9B37-F305A6F24E85}" destId="{B674663B-5A1C-4F72-9E7E-08C2484E7188}" srcOrd="3" destOrd="0" parTransId="{24043A56-0936-4517-991D-7B66202806BB}" sibTransId="{10D8F334-E41D-467A-9D5B-4E3273E8FE24}"/>
    <dgm:cxn modelId="{B6BF22E0-5D72-41AC-8A4E-057F35712A6F}" type="presOf" srcId="{DE3241F7-9BD4-454F-9B37-F305A6F24E85}" destId="{B2FF5E08-22A6-4136-A3C5-DEF86E00679B}" srcOrd="0" destOrd="0" presId="urn:microsoft.com/office/officeart/2005/8/layout/hList1"/>
    <dgm:cxn modelId="{2AF8C7EA-8734-4F21-A401-9FCACAE9F7BF}" type="presOf" srcId="{B674663B-5A1C-4F72-9E7E-08C2484E7188}" destId="{4859F87D-EC4A-4FED-9420-C58DF4A13B42}" srcOrd="0" destOrd="3" presId="urn:microsoft.com/office/officeart/2005/8/layout/hList1"/>
    <dgm:cxn modelId="{5E0D2AF0-7317-451D-938B-4A57D0981E01}" type="presOf" srcId="{58C485AB-77E3-49FE-A591-2088BBAD73F9}" destId="{38047AFF-6C1E-40FD-B125-E0E0DD02DC30}" srcOrd="0" destOrd="3" presId="urn:microsoft.com/office/officeart/2005/8/layout/hList1"/>
    <dgm:cxn modelId="{0BCF757B-A12B-4ED1-8941-208D88A1B6CF}" type="presParOf" srcId="{C998D725-DC86-4202-A89A-6DF37AF84359}" destId="{E9726960-411C-444C-815D-E378EB81ADE0}" srcOrd="0" destOrd="0" presId="urn:microsoft.com/office/officeart/2005/8/layout/hList1"/>
    <dgm:cxn modelId="{DF1ADB2A-A0FD-4AC9-AFF6-58A10B874450}" type="presParOf" srcId="{E9726960-411C-444C-815D-E378EB81ADE0}" destId="{72172DD9-8CF9-4A14-8326-DAF23C648F89}" srcOrd="0" destOrd="0" presId="urn:microsoft.com/office/officeart/2005/8/layout/hList1"/>
    <dgm:cxn modelId="{D361340D-CA00-4EC0-99A6-F710BB94DB01}" type="presParOf" srcId="{E9726960-411C-444C-815D-E378EB81ADE0}" destId="{38047AFF-6C1E-40FD-B125-E0E0DD02DC30}" srcOrd="1" destOrd="0" presId="urn:microsoft.com/office/officeart/2005/8/layout/hList1"/>
    <dgm:cxn modelId="{31CCDC6C-5A2B-45FA-9824-804298275F83}" type="presParOf" srcId="{C998D725-DC86-4202-A89A-6DF37AF84359}" destId="{F347EA75-A337-41A8-AA96-6BA46D7B693E}" srcOrd="1" destOrd="0" presId="urn:microsoft.com/office/officeart/2005/8/layout/hList1"/>
    <dgm:cxn modelId="{BFDF8F1F-C6D1-4025-A37B-89D50FA8C3D0}" type="presParOf" srcId="{C998D725-DC86-4202-A89A-6DF37AF84359}" destId="{21720693-9D2C-4E63-821B-397414BAC4B4}" srcOrd="2" destOrd="0" presId="urn:microsoft.com/office/officeart/2005/8/layout/hList1"/>
    <dgm:cxn modelId="{62F07A76-42A3-4982-8DFF-12A199292EDE}" type="presParOf" srcId="{21720693-9D2C-4E63-821B-397414BAC4B4}" destId="{B2FF5E08-22A6-4136-A3C5-DEF86E00679B}" srcOrd="0" destOrd="0" presId="urn:microsoft.com/office/officeart/2005/8/layout/hList1"/>
    <dgm:cxn modelId="{328C4990-2A65-4E8A-A7C0-8A45EC505B04}" type="presParOf" srcId="{21720693-9D2C-4E63-821B-397414BAC4B4}" destId="{4859F87D-EC4A-4FED-9420-C58DF4A13B42}" srcOrd="1" destOrd="0" presId="urn:microsoft.com/office/officeart/2005/8/layout/hList1"/>
    <dgm:cxn modelId="{308054AA-EF33-418D-9B7C-ABD7F1353B0E}" type="presParOf" srcId="{C998D725-DC86-4202-A89A-6DF37AF84359}" destId="{844AE687-8067-4DA6-ADF1-690190CAD363}" srcOrd="3" destOrd="0" presId="urn:microsoft.com/office/officeart/2005/8/layout/hList1"/>
    <dgm:cxn modelId="{C3F19475-2FAE-431B-92AB-403EB5358324}" type="presParOf" srcId="{C998D725-DC86-4202-A89A-6DF37AF84359}" destId="{52144915-8B13-4DE0-9F81-2BDF88D5E6BB}" srcOrd="4" destOrd="0" presId="urn:microsoft.com/office/officeart/2005/8/layout/hList1"/>
    <dgm:cxn modelId="{4ED491B4-98A1-44EB-9336-7419B482FD3E}" type="presParOf" srcId="{52144915-8B13-4DE0-9F81-2BDF88D5E6BB}" destId="{40C3BE25-30FA-4FAB-84B4-13E00AE8C823}" srcOrd="0" destOrd="0" presId="urn:microsoft.com/office/officeart/2005/8/layout/hList1"/>
    <dgm:cxn modelId="{471951CA-223D-4C4D-ADA2-2BF45C001CD3}" type="presParOf" srcId="{52144915-8B13-4DE0-9F81-2BDF88D5E6BB}" destId="{AAEAA026-BB66-4B27-BAA0-11F1FBDAAC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C12B4-7928-47A9-88E8-83D1614419BA}">
      <dsp:nvSpPr>
        <dsp:cNvPr id="0" name=""/>
        <dsp:cNvSpPr/>
      </dsp:nvSpPr>
      <dsp:spPr>
        <a:xfrm>
          <a:off x="3761449" y="1437044"/>
          <a:ext cx="1764791" cy="1764791"/>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3B1FEC8-D614-4828-ACB9-81144BB132FD}">
      <dsp:nvSpPr>
        <dsp:cNvPr id="0" name=""/>
        <dsp:cNvSpPr/>
      </dsp:nvSpPr>
      <dsp:spPr>
        <a:xfrm>
          <a:off x="3620265" y="0"/>
          <a:ext cx="2047158" cy="11849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C" sz="2100" kern="1200" dirty="0"/>
            <a:t>VCS en la perspectiva de la educación superior</a:t>
          </a:r>
          <a:endParaRPr lang="es-ES" sz="2100" kern="1200" dirty="0"/>
        </a:p>
      </dsp:txBody>
      <dsp:txXfrm>
        <a:off x="3620265" y="0"/>
        <a:ext cx="2047158" cy="1184931"/>
      </dsp:txXfrm>
    </dsp:sp>
    <dsp:sp modelId="{DA9B018E-0597-45BF-BBBC-F2E763839B66}">
      <dsp:nvSpPr>
        <dsp:cNvPr id="0" name=""/>
        <dsp:cNvSpPr/>
      </dsp:nvSpPr>
      <dsp:spPr>
        <a:xfrm>
          <a:off x="4432775" y="1924631"/>
          <a:ext cx="1764791" cy="1764791"/>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273246-42D5-464D-85B6-28BD14E97445}">
      <dsp:nvSpPr>
        <dsp:cNvPr id="0" name=""/>
        <dsp:cNvSpPr/>
      </dsp:nvSpPr>
      <dsp:spPr>
        <a:xfrm>
          <a:off x="6338045" y="1563101"/>
          <a:ext cx="1835383" cy="12857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C" sz="2100" kern="1200" dirty="0"/>
            <a:t>VCS en atención a los imperativos sociales</a:t>
          </a:r>
          <a:endParaRPr lang="es-ES" sz="2100" kern="1200" dirty="0"/>
        </a:p>
      </dsp:txBody>
      <dsp:txXfrm>
        <a:off x="6338045" y="1563101"/>
        <a:ext cx="1835383" cy="1285776"/>
      </dsp:txXfrm>
    </dsp:sp>
    <dsp:sp modelId="{C823F299-BCC7-4EA4-ACA8-607EF61D6085}">
      <dsp:nvSpPr>
        <dsp:cNvPr id="0" name=""/>
        <dsp:cNvSpPr/>
      </dsp:nvSpPr>
      <dsp:spPr>
        <a:xfrm>
          <a:off x="4176528" y="2714249"/>
          <a:ext cx="1764791" cy="1764791"/>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2179E2-BA08-4432-ABCF-676F8ACAD489}">
      <dsp:nvSpPr>
        <dsp:cNvPr id="0" name=""/>
        <dsp:cNvSpPr/>
      </dsp:nvSpPr>
      <dsp:spPr>
        <a:xfrm>
          <a:off x="6055678" y="3756485"/>
          <a:ext cx="1835383" cy="12857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C" sz="2100" kern="1200" dirty="0"/>
            <a:t>VCS desde las propuestas de innovación social</a:t>
          </a:r>
          <a:endParaRPr lang="es-ES" sz="2100" kern="1200" dirty="0"/>
        </a:p>
      </dsp:txBody>
      <dsp:txXfrm>
        <a:off x="6055678" y="3756485"/>
        <a:ext cx="1835383" cy="1285776"/>
      </dsp:txXfrm>
    </dsp:sp>
    <dsp:sp modelId="{B0BBF98D-F14E-44C2-AAAB-15077977345E}">
      <dsp:nvSpPr>
        <dsp:cNvPr id="0" name=""/>
        <dsp:cNvSpPr/>
      </dsp:nvSpPr>
      <dsp:spPr>
        <a:xfrm>
          <a:off x="3346370" y="2714249"/>
          <a:ext cx="1764791" cy="176479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CC0664-1CE2-4AAD-9D46-A1577CD21262}">
      <dsp:nvSpPr>
        <dsp:cNvPr id="0" name=""/>
        <dsp:cNvSpPr/>
      </dsp:nvSpPr>
      <dsp:spPr>
        <a:xfrm>
          <a:off x="1396628" y="3756485"/>
          <a:ext cx="1835383" cy="12857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C" sz="2100" kern="1200" dirty="0"/>
            <a:t>VCS basada en el empoderamiento juvenil</a:t>
          </a:r>
          <a:endParaRPr lang="es-ES" sz="2100" kern="1200" dirty="0"/>
        </a:p>
      </dsp:txBody>
      <dsp:txXfrm>
        <a:off x="1396628" y="3756485"/>
        <a:ext cx="1835383" cy="1285776"/>
      </dsp:txXfrm>
    </dsp:sp>
    <dsp:sp modelId="{682D0185-7D20-43A9-9B3E-4367746B35EB}">
      <dsp:nvSpPr>
        <dsp:cNvPr id="0" name=""/>
        <dsp:cNvSpPr/>
      </dsp:nvSpPr>
      <dsp:spPr>
        <a:xfrm>
          <a:off x="3090122" y="1924631"/>
          <a:ext cx="1764791" cy="1764791"/>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E74562-7015-40F6-865B-B9AD63667504}">
      <dsp:nvSpPr>
        <dsp:cNvPr id="0" name=""/>
        <dsp:cNvSpPr/>
      </dsp:nvSpPr>
      <dsp:spPr>
        <a:xfrm>
          <a:off x="1114261" y="1563101"/>
          <a:ext cx="1835383" cy="12857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C" sz="2100" kern="1200" dirty="0"/>
            <a:t>VCS, un proceso que hace realidad el aprendizaje-servicio (ApS)</a:t>
          </a:r>
          <a:endParaRPr lang="es-ES" sz="2100" kern="1200" dirty="0"/>
        </a:p>
      </dsp:txBody>
      <dsp:txXfrm>
        <a:off x="1114261" y="1563101"/>
        <a:ext cx="1835383" cy="128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D71E3-5672-4EF7-AE0C-F6938B3BD024}">
      <dsp:nvSpPr>
        <dsp:cNvPr id="0" name=""/>
        <dsp:cNvSpPr/>
      </dsp:nvSpPr>
      <dsp:spPr>
        <a:xfrm>
          <a:off x="2579909" y="185309"/>
          <a:ext cx="4441379" cy="3395838"/>
        </a:xfrm>
        <a:prstGeom prst="ellips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Hi: Los proyectos de vinculación con la sociedad de la carrera de Derecho de la Universidad Estatal de Bolívar no tienen impacto en los imperativos sociales que ésta interviene.</a:t>
          </a:r>
          <a:endParaRPr lang="es-ES" sz="2100" kern="1200" dirty="0"/>
        </a:p>
      </dsp:txBody>
      <dsp:txXfrm>
        <a:off x="3230334" y="682618"/>
        <a:ext cx="3140529" cy="2401220"/>
      </dsp:txXfrm>
    </dsp:sp>
    <dsp:sp modelId="{58369F7C-1D8B-4C6B-B796-86B25BCFF89E}">
      <dsp:nvSpPr>
        <dsp:cNvPr id="0" name=""/>
        <dsp:cNvSpPr/>
      </dsp:nvSpPr>
      <dsp:spPr>
        <a:xfrm rot="10829639">
          <a:off x="2223983" y="1693737"/>
          <a:ext cx="251626" cy="336721"/>
        </a:xfrm>
        <a:prstGeom prst="rightArrow">
          <a:avLst>
            <a:gd name="adj1" fmla="val 60000"/>
            <a:gd name="adj2" fmla="val 5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dirty="0"/>
        </a:p>
      </dsp:txBody>
      <dsp:txXfrm rot="10800000">
        <a:off x="2299470" y="1761406"/>
        <a:ext cx="176138" cy="202033"/>
      </dsp:txXfrm>
    </dsp:sp>
    <dsp:sp modelId="{9027CE4A-4A28-4672-BD86-D0F6B34203C8}">
      <dsp:nvSpPr>
        <dsp:cNvPr id="0" name=""/>
        <dsp:cNvSpPr/>
      </dsp:nvSpPr>
      <dsp:spPr>
        <a:xfrm>
          <a:off x="0" y="457847"/>
          <a:ext cx="2105322" cy="2786134"/>
        </a:xfrm>
        <a:prstGeom prst="ellips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V1: Proyectos de vinculación con la sociedad</a:t>
          </a:r>
          <a:endParaRPr lang="es-ES" sz="2100" kern="1200" dirty="0"/>
        </a:p>
      </dsp:txBody>
      <dsp:txXfrm>
        <a:off x="308317" y="865867"/>
        <a:ext cx="1488688" cy="1970094"/>
      </dsp:txXfrm>
    </dsp:sp>
    <dsp:sp modelId="{57D7A3D2-F949-4AEE-9907-DB7D8510115F}">
      <dsp:nvSpPr>
        <dsp:cNvPr id="0" name=""/>
        <dsp:cNvSpPr/>
      </dsp:nvSpPr>
      <dsp:spPr>
        <a:xfrm rot="29675">
          <a:off x="7125587" y="1736024"/>
          <a:ext cx="251627" cy="336721"/>
        </a:xfrm>
        <a:prstGeom prst="rightArrow">
          <a:avLst>
            <a:gd name="adj1" fmla="val 60000"/>
            <a:gd name="adj2" fmla="val 5000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dirty="0"/>
        </a:p>
      </dsp:txBody>
      <dsp:txXfrm>
        <a:off x="7125588" y="1803042"/>
        <a:ext cx="176139" cy="202033"/>
      </dsp:txXfrm>
    </dsp:sp>
    <dsp:sp modelId="{9454CAFB-50FB-44D7-B7AC-C566AB5C2CC1}">
      <dsp:nvSpPr>
        <dsp:cNvPr id="0" name=""/>
        <dsp:cNvSpPr/>
      </dsp:nvSpPr>
      <dsp:spPr>
        <a:xfrm>
          <a:off x="7495875" y="522515"/>
          <a:ext cx="2105322" cy="2786134"/>
        </a:xfrm>
        <a:prstGeom prst="ellips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V2: Impacto en los imperativos sociales</a:t>
          </a:r>
          <a:endParaRPr lang="es-ES" sz="2100" kern="1200" dirty="0"/>
        </a:p>
      </dsp:txBody>
      <dsp:txXfrm>
        <a:off x="7804192" y="930535"/>
        <a:ext cx="1488688" cy="1970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B5336-5FBA-4A7B-95F7-C27649460C93}">
      <dsp:nvSpPr>
        <dsp:cNvPr id="0" name=""/>
        <dsp:cNvSpPr/>
      </dsp:nvSpPr>
      <dsp:spPr>
        <a:xfrm>
          <a:off x="5710" y="401898"/>
          <a:ext cx="2988721" cy="587118"/>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Tipo</a:t>
          </a:r>
        </a:p>
      </dsp:txBody>
      <dsp:txXfrm>
        <a:off x="299269" y="401898"/>
        <a:ext cx="2401603" cy="587118"/>
      </dsp:txXfrm>
    </dsp:sp>
    <dsp:sp modelId="{C075932F-6B80-468F-B119-16A69A638D4C}">
      <dsp:nvSpPr>
        <dsp:cNvPr id="0" name=""/>
        <dsp:cNvSpPr/>
      </dsp:nvSpPr>
      <dsp:spPr>
        <a:xfrm>
          <a:off x="2961318" y="451802"/>
          <a:ext cx="2480638" cy="487309"/>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Empírico o de campo </a:t>
          </a:r>
        </a:p>
      </dsp:txBody>
      <dsp:txXfrm>
        <a:off x="3204973" y="451802"/>
        <a:ext cx="1993329" cy="487309"/>
      </dsp:txXfrm>
    </dsp:sp>
    <dsp:sp modelId="{4532D8EF-BB73-4E26-A531-0BFB8DFBAC0B}">
      <dsp:nvSpPr>
        <dsp:cNvPr id="0" name=""/>
        <dsp:cNvSpPr/>
      </dsp:nvSpPr>
      <dsp:spPr>
        <a:xfrm>
          <a:off x="5412358" y="451802"/>
          <a:ext cx="2480638" cy="487309"/>
        </a:xfrm>
        <a:prstGeom prst="chevron">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Documental</a:t>
          </a:r>
          <a:endParaRPr lang="es-ES" sz="1600" kern="1200" dirty="0"/>
        </a:p>
      </dsp:txBody>
      <dsp:txXfrm>
        <a:off x="5656013" y="451802"/>
        <a:ext cx="1993329" cy="487309"/>
      </dsp:txXfrm>
    </dsp:sp>
    <dsp:sp modelId="{EAD4DBB5-BAAA-4CE9-A61E-D1CC639D53A4}">
      <dsp:nvSpPr>
        <dsp:cNvPr id="0" name=""/>
        <dsp:cNvSpPr/>
      </dsp:nvSpPr>
      <dsp:spPr>
        <a:xfrm>
          <a:off x="5710" y="1003281"/>
          <a:ext cx="2988721" cy="587118"/>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Diseño</a:t>
          </a:r>
          <a:r>
            <a:rPr lang="es-EC" sz="3200" kern="1200" dirty="0"/>
            <a:t> </a:t>
          </a:r>
          <a:endParaRPr lang="es-ES" sz="3200" kern="1200" dirty="0"/>
        </a:p>
      </dsp:txBody>
      <dsp:txXfrm>
        <a:off x="299269" y="1003281"/>
        <a:ext cx="2401603" cy="587118"/>
      </dsp:txXfrm>
    </dsp:sp>
    <dsp:sp modelId="{E5F79204-CC83-46A5-A5E2-30E3215895E7}">
      <dsp:nvSpPr>
        <dsp:cNvPr id="0" name=""/>
        <dsp:cNvSpPr/>
      </dsp:nvSpPr>
      <dsp:spPr>
        <a:xfrm>
          <a:off x="2961318" y="1053185"/>
          <a:ext cx="2480638" cy="487309"/>
        </a:xfrm>
        <a:prstGeom prst="chevron">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No experimental-transversal</a:t>
          </a:r>
        </a:p>
      </dsp:txBody>
      <dsp:txXfrm>
        <a:off x="3204973" y="1053185"/>
        <a:ext cx="1993329" cy="487309"/>
      </dsp:txXfrm>
    </dsp:sp>
    <dsp:sp modelId="{8D0800B3-C9BF-44F0-89D9-0E9CFEC64563}">
      <dsp:nvSpPr>
        <dsp:cNvPr id="0" name=""/>
        <dsp:cNvSpPr/>
      </dsp:nvSpPr>
      <dsp:spPr>
        <a:xfrm>
          <a:off x="5710" y="1604663"/>
          <a:ext cx="2988721" cy="587118"/>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Alcance</a:t>
          </a:r>
          <a:r>
            <a:rPr lang="en-US" sz="3200" kern="1200" dirty="0"/>
            <a:t> </a:t>
          </a:r>
          <a:endParaRPr lang="es-ES" sz="3200" kern="1200" dirty="0"/>
        </a:p>
      </dsp:txBody>
      <dsp:txXfrm>
        <a:off x="299269" y="1604663"/>
        <a:ext cx="2401603" cy="587118"/>
      </dsp:txXfrm>
    </dsp:sp>
    <dsp:sp modelId="{16213C42-010F-410F-91EB-75756B9809CB}">
      <dsp:nvSpPr>
        <dsp:cNvPr id="0" name=""/>
        <dsp:cNvSpPr/>
      </dsp:nvSpPr>
      <dsp:spPr>
        <a:xfrm>
          <a:off x="2961318" y="1654568"/>
          <a:ext cx="2480638" cy="487309"/>
        </a:xfrm>
        <a:prstGeom prst="chevron">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Descriptivo</a:t>
          </a:r>
        </a:p>
      </dsp:txBody>
      <dsp:txXfrm>
        <a:off x="3204973" y="1654568"/>
        <a:ext cx="1993329" cy="487309"/>
      </dsp:txXfrm>
    </dsp:sp>
    <dsp:sp modelId="{099EFD4B-7632-42C3-BF77-AF37BA0E71DD}">
      <dsp:nvSpPr>
        <dsp:cNvPr id="0" name=""/>
        <dsp:cNvSpPr/>
      </dsp:nvSpPr>
      <dsp:spPr>
        <a:xfrm>
          <a:off x="5710" y="2206046"/>
          <a:ext cx="2988721" cy="587118"/>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Método</a:t>
          </a:r>
          <a:r>
            <a:rPr lang="es-ES" sz="3200" kern="1200" dirty="0"/>
            <a:t> </a:t>
          </a:r>
        </a:p>
      </dsp:txBody>
      <dsp:txXfrm>
        <a:off x="299269" y="2206046"/>
        <a:ext cx="2401603" cy="587118"/>
      </dsp:txXfrm>
    </dsp:sp>
    <dsp:sp modelId="{794ED00D-321A-4AB8-917A-C6C74B2E3B65}">
      <dsp:nvSpPr>
        <dsp:cNvPr id="0" name=""/>
        <dsp:cNvSpPr/>
      </dsp:nvSpPr>
      <dsp:spPr>
        <a:xfrm>
          <a:off x="2961318" y="2255950"/>
          <a:ext cx="2480638" cy="487309"/>
        </a:xfrm>
        <a:prstGeom prst="chevron">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Cuantitativo</a:t>
          </a:r>
        </a:p>
      </dsp:txBody>
      <dsp:txXfrm>
        <a:off x="3204973" y="2255950"/>
        <a:ext cx="1993329" cy="487309"/>
      </dsp:txXfrm>
    </dsp:sp>
    <dsp:sp modelId="{E15E9A35-C56B-40A5-B6AE-7A73FB7C73B6}">
      <dsp:nvSpPr>
        <dsp:cNvPr id="0" name=""/>
        <dsp:cNvSpPr/>
      </dsp:nvSpPr>
      <dsp:spPr>
        <a:xfrm>
          <a:off x="5710" y="2807429"/>
          <a:ext cx="2988721" cy="587118"/>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Técnicas</a:t>
          </a:r>
          <a:r>
            <a:rPr lang="es-ES" sz="3200" kern="1200" dirty="0"/>
            <a:t> </a:t>
          </a:r>
        </a:p>
      </dsp:txBody>
      <dsp:txXfrm>
        <a:off x="299269" y="2807429"/>
        <a:ext cx="2401603" cy="587118"/>
      </dsp:txXfrm>
    </dsp:sp>
    <dsp:sp modelId="{912C5AC1-4DBA-4BFE-817F-CF231B5FC27E}">
      <dsp:nvSpPr>
        <dsp:cNvPr id="0" name=""/>
        <dsp:cNvSpPr/>
      </dsp:nvSpPr>
      <dsp:spPr>
        <a:xfrm>
          <a:off x="2961318" y="2857333"/>
          <a:ext cx="2480638" cy="487309"/>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Análisis documental</a:t>
          </a:r>
        </a:p>
      </dsp:txBody>
      <dsp:txXfrm>
        <a:off x="3204973" y="2857333"/>
        <a:ext cx="1993329" cy="487309"/>
      </dsp:txXfrm>
    </dsp:sp>
    <dsp:sp modelId="{8046EDC4-B191-4DAC-B17B-38CA8B5DF9B4}">
      <dsp:nvSpPr>
        <dsp:cNvPr id="0" name=""/>
        <dsp:cNvSpPr/>
      </dsp:nvSpPr>
      <dsp:spPr>
        <a:xfrm>
          <a:off x="5412358" y="2916147"/>
          <a:ext cx="2187112" cy="369683"/>
        </a:xfrm>
        <a:prstGeom prst="chevron">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Entrevista</a:t>
          </a:r>
        </a:p>
      </dsp:txBody>
      <dsp:txXfrm>
        <a:off x="5597200" y="2916147"/>
        <a:ext cx="1817429" cy="369683"/>
      </dsp:txXfrm>
    </dsp:sp>
    <dsp:sp modelId="{77EF7691-740A-4B69-A42D-A06550690AFC}">
      <dsp:nvSpPr>
        <dsp:cNvPr id="0" name=""/>
        <dsp:cNvSpPr/>
      </dsp:nvSpPr>
      <dsp:spPr>
        <a:xfrm>
          <a:off x="7569873" y="2857333"/>
          <a:ext cx="2480638" cy="487309"/>
        </a:xfrm>
        <a:prstGeom prst="chevron">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Encuesta no parametrizada</a:t>
          </a:r>
        </a:p>
      </dsp:txBody>
      <dsp:txXfrm>
        <a:off x="7813528" y="2857333"/>
        <a:ext cx="1993329" cy="487309"/>
      </dsp:txXfrm>
    </dsp:sp>
    <dsp:sp modelId="{94CD390B-4477-4722-99E3-CB5E6CB658BD}">
      <dsp:nvSpPr>
        <dsp:cNvPr id="0" name=""/>
        <dsp:cNvSpPr/>
      </dsp:nvSpPr>
      <dsp:spPr>
        <a:xfrm>
          <a:off x="5710" y="3408812"/>
          <a:ext cx="2988721" cy="587118"/>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Instrumento</a:t>
          </a:r>
          <a:r>
            <a:rPr lang="es-ES" sz="3200" kern="1200" dirty="0"/>
            <a:t> </a:t>
          </a:r>
        </a:p>
      </dsp:txBody>
      <dsp:txXfrm>
        <a:off x="299269" y="3408812"/>
        <a:ext cx="2401603" cy="587118"/>
      </dsp:txXfrm>
    </dsp:sp>
    <dsp:sp modelId="{DCABB9A1-7780-45EA-865E-84A6FE45570F}">
      <dsp:nvSpPr>
        <dsp:cNvPr id="0" name=""/>
        <dsp:cNvSpPr/>
      </dsp:nvSpPr>
      <dsp:spPr>
        <a:xfrm>
          <a:off x="2961318" y="3458716"/>
          <a:ext cx="2480638" cy="487309"/>
        </a:xfrm>
        <a:prstGeom prst="chevron">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Ficha de análisis documental</a:t>
          </a:r>
        </a:p>
      </dsp:txBody>
      <dsp:txXfrm>
        <a:off x="3204973" y="3458716"/>
        <a:ext cx="1993329" cy="487309"/>
      </dsp:txXfrm>
    </dsp:sp>
    <dsp:sp modelId="{317D1048-3EF9-4A74-88D8-9E0EFF9635CE}">
      <dsp:nvSpPr>
        <dsp:cNvPr id="0" name=""/>
        <dsp:cNvSpPr/>
      </dsp:nvSpPr>
      <dsp:spPr>
        <a:xfrm>
          <a:off x="5412358" y="3470482"/>
          <a:ext cx="2314563" cy="463778"/>
        </a:xfrm>
        <a:prstGeom prst="chevron">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Guía de entrevista</a:t>
          </a:r>
        </a:p>
      </dsp:txBody>
      <dsp:txXfrm>
        <a:off x="5644247" y="3470482"/>
        <a:ext cx="1850785" cy="463778"/>
      </dsp:txXfrm>
    </dsp:sp>
    <dsp:sp modelId="{28E43DC0-93DB-4B39-91EF-439F3E75EAAD}">
      <dsp:nvSpPr>
        <dsp:cNvPr id="0" name=""/>
        <dsp:cNvSpPr/>
      </dsp:nvSpPr>
      <dsp:spPr>
        <a:xfrm>
          <a:off x="7697324" y="3470482"/>
          <a:ext cx="2314563" cy="463778"/>
        </a:xfrm>
        <a:prstGeom prst="chevron">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a:t>Cuestionario</a:t>
          </a:r>
          <a:endParaRPr lang="es-ES" sz="1600" kern="1200" dirty="0"/>
        </a:p>
      </dsp:txBody>
      <dsp:txXfrm>
        <a:off x="7929213" y="3470482"/>
        <a:ext cx="1850785" cy="463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AF291-E219-4A5A-8B08-EFAFA47B7063}">
      <dsp:nvSpPr>
        <dsp:cNvPr id="0" name=""/>
        <dsp:cNvSpPr/>
      </dsp:nvSpPr>
      <dsp:spPr>
        <a:xfrm rot="5400000">
          <a:off x="6999917" y="-3088526"/>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Arial" panose="020B0604020202020204" pitchFamily="34" charset="0"/>
            </a:rPr>
            <a:t>no tienen impacto en los imperativos sociales en que ésta interviene (57% comunidad P2 no conoce el proyecto)</a:t>
          </a:r>
          <a:endParaRPr lang="es-ES" sz="1400" kern="1200" dirty="0"/>
        </a:p>
      </dsp:txBody>
      <dsp:txXfrm rot="-5400000">
        <a:off x="3845180" y="91908"/>
        <a:ext cx="6810178" cy="475006"/>
      </dsp:txXfrm>
    </dsp:sp>
    <dsp:sp modelId="{41618FC4-DEC4-446B-A861-197CFF16E38B}">
      <dsp:nvSpPr>
        <dsp:cNvPr id="0" name=""/>
        <dsp:cNvSpPr/>
      </dsp:nvSpPr>
      <dsp:spPr>
        <a:xfrm>
          <a:off x="0" y="410"/>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cs typeface="Arial" panose="020B0604020202020204" pitchFamily="34" charset="0"/>
            </a:rPr>
            <a:t>Los proyectos de VCS de Derecho de la UEB</a:t>
          </a:r>
          <a:endParaRPr lang="es-ES" sz="1300" kern="1200" dirty="0"/>
        </a:p>
      </dsp:txBody>
      <dsp:txXfrm>
        <a:off x="32121" y="32531"/>
        <a:ext cx="3780938" cy="593758"/>
      </dsp:txXfrm>
    </dsp:sp>
    <dsp:sp modelId="{DE057801-E75A-4F40-8D6B-D4FE904D93D5}">
      <dsp:nvSpPr>
        <dsp:cNvPr id="0" name=""/>
        <dsp:cNvSpPr/>
      </dsp:nvSpPr>
      <dsp:spPr>
        <a:xfrm rot="5400000">
          <a:off x="6999917" y="-2397625"/>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lógica de implementación de prácticas preprofesionales - no transformó las dinámicas sociales de la comunidad  (66,7% estudiantes P1 prácticas)</a:t>
          </a:r>
          <a:endParaRPr lang="es-ES" sz="1400" kern="1200" dirty="0"/>
        </a:p>
      </dsp:txBody>
      <dsp:txXfrm rot="-5400000">
        <a:off x="3845180" y="782809"/>
        <a:ext cx="6810178" cy="475006"/>
      </dsp:txXfrm>
    </dsp:sp>
    <dsp:sp modelId="{B1FB5379-E91B-4962-A030-437395FD19E5}">
      <dsp:nvSpPr>
        <dsp:cNvPr id="0" name=""/>
        <dsp:cNvSpPr/>
      </dsp:nvSpPr>
      <dsp:spPr>
        <a:xfrm>
          <a:off x="0" y="691311"/>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Impacto generado por los proyectos de VCS en los imperativos sociales </a:t>
          </a:r>
          <a:endParaRPr lang="es-ES" sz="1300" kern="1200" dirty="0"/>
        </a:p>
      </dsp:txBody>
      <dsp:txXfrm>
        <a:off x="32121" y="723432"/>
        <a:ext cx="3780938" cy="593758"/>
      </dsp:txXfrm>
    </dsp:sp>
    <dsp:sp modelId="{1D232A6C-8584-4E30-819E-A7ECB4CC1D6A}">
      <dsp:nvSpPr>
        <dsp:cNvPr id="0" name=""/>
        <dsp:cNvSpPr/>
      </dsp:nvSpPr>
      <dsp:spPr>
        <a:xfrm rot="5400000">
          <a:off x="6999917" y="-1706724"/>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se enfocó en competencias específicas del ejercicio laboral de los estudiantes (60%  comunidad P2 no conoce - 78% no talleres P2)</a:t>
          </a:r>
          <a:endParaRPr lang="es-ES" sz="1400" kern="1200" dirty="0"/>
        </a:p>
      </dsp:txBody>
      <dsp:txXfrm rot="-5400000">
        <a:off x="3845180" y="1473710"/>
        <a:ext cx="6810178" cy="475006"/>
      </dsp:txXfrm>
    </dsp:sp>
    <dsp:sp modelId="{79518576-08BF-4E8F-9989-59379EEFCE32}">
      <dsp:nvSpPr>
        <dsp:cNvPr id="0" name=""/>
        <dsp:cNvSpPr/>
      </dsp:nvSpPr>
      <dsp:spPr>
        <a:xfrm>
          <a:off x="0" y="1382212"/>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Relación de los proyectos de vinculación con la sociedad con el perfil de egreso</a:t>
          </a:r>
          <a:endParaRPr lang="es-ES" sz="1300" kern="1200" dirty="0"/>
        </a:p>
      </dsp:txBody>
      <dsp:txXfrm>
        <a:off x="32121" y="1414333"/>
        <a:ext cx="3780938" cy="593758"/>
      </dsp:txXfrm>
    </dsp:sp>
    <dsp:sp modelId="{A6546CC6-4F3F-4771-974C-FAF0E1B26FD8}">
      <dsp:nvSpPr>
        <dsp:cNvPr id="0" name=""/>
        <dsp:cNvSpPr/>
      </dsp:nvSpPr>
      <dsp:spPr>
        <a:xfrm rot="5400000">
          <a:off x="6999917" y="-1015823"/>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no existió transformación social positiva que sustente un impacto en el tejido social de las comunidades intervenidas (66,7% estudiantes P1y2 no seguimiento)</a:t>
          </a:r>
          <a:endParaRPr lang="es-ES" sz="1400" kern="1200" dirty="0"/>
        </a:p>
      </dsp:txBody>
      <dsp:txXfrm rot="-5400000">
        <a:off x="3845180" y="2164611"/>
        <a:ext cx="6810178" cy="475006"/>
      </dsp:txXfrm>
    </dsp:sp>
    <dsp:sp modelId="{3B78F467-6CC0-4E59-9C13-106355D462AF}">
      <dsp:nvSpPr>
        <dsp:cNvPr id="0" name=""/>
        <dsp:cNvSpPr/>
      </dsp:nvSpPr>
      <dsp:spPr>
        <a:xfrm>
          <a:off x="0" y="2073113"/>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Impactos de la vinculación con la sociedad en las comunidades intervenidas </a:t>
          </a:r>
          <a:endParaRPr lang="es-ES" sz="1300" kern="1200" dirty="0"/>
        </a:p>
      </dsp:txBody>
      <dsp:txXfrm>
        <a:off x="32121" y="2105234"/>
        <a:ext cx="3780938" cy="593758"/>
      </dsp:txXfrm>
    </dsp:sp>
    <dsp:sp modelId="{4B124433-34D9-4A61-867E-5EC02105FB85}">
      <dsp:nvSpPr>
        <dsp:cNvPr id="0" name=""/>
        <dsp:cNvSpPr/>
      </dsp:nvSpPr>
      <dsp:spPr>
        <a:xfrm rot="5400000">
          <a:off x="6999917" y="-324922"/>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estructura escueta que no garantiza requisitos proyecto social, no hay involucramiento de la comunidad - iniciativas unilaterales (docentes y estudiantes)</a:t>
          </a:r>
          <a:endParaRPr lang="es-ES" sz="1400" kern="1200" dirty="0"/>
        </a:p>
      </dsp:txBody>
      <dsp:txXfrm rot="-5400000">
        <a:off x="3845180" y="2855512"/>
        <a:ext cx="6810178" cy="475006"/>
      </dsp:txXfrm>
    </dsp:sp>
    <dsp:sp modelId="{7FB6B7FC-3A7D-46DB-88AE-EDA3F8B264A8}">
      <dsp:nvSpPr>
        <dsp:cNvPr id="0" name=""/>
        <dsp:cNvSpPr/>
      </dsp:nvSpPr>
      <dsp:spPr>
        <a:xfrm>
          <a:off x="0" y="2764014"/>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Políticas que orientan la construcción de los proyectos de VCS</a:t>
          </a:r>
          <a:endParaRPr lang="es-ES" sz="1300" kern="1200" dirty="0"/>
        </a:p>
      </dsp:txBody>
      <dsp:txXfrm>
        <a:off x="32121" y="2796135"/>
        <a:ext cx="3780938" cy="593758"/>
      </dsp:txXfrm>
    </dsp:sp>
    <dsp:sp modelId="{34FA6C59-595C-4394-AC9D-2299F57C0676}">
      <dsp:nvSpPr>
        <dsp:cNvPr id="0" name=""/>
        <dsp:cNvSpPr/>
      </dsp:nvSpPr>
      <dsp:spPr>
        <a:xfrm rot="5400000">
          <a:off x="6999917" y="365978"/>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no cuentan con indicadores de medición - la valoración se limita al cumplimiento de las actividades propuestas ( 0% según docente responsable)</a:t>
          </a:r>
          <a:endParaRPr lang="es-ES" sz="1400" kern="1200" dirty="0">
            <a:latin typeface="Arial" panose="020B0604020202020204" pitchFamily="34" charset="0"/>
            <a:cs typeface="Arial" panose="020B0604020202020204" pitchFamily="34" charset="0"/>
          </a:endParaRPr>
        </a:p>
      </dsp:txBody>
      <dsp:txXfrm rot="-5400000">
        <a:off x="3845180" y="3546413"/>
        <a:ext cx="6810178" cy="475006"/>
      </dsp:txXfrm>
    </dsp:sp>
    <dsp:sp modelId="{7D3D5989-4B6F-405F-AB4C-6B8F936E6511}">
      <dsp:nvSpPr>
        <dsp:cNvPr id="0" name=""/>
        <dsp:cNvSpPr/>
      </dsp:nvSpPr>
      <dsp:spPr>
        <a:xfrm>
          <a:off x="0" y="3454915"/>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Medición de impacto de los proyectos de VCS en    el territorio de influencia de la Carrera de Derecho</a:t>
          </a:r>
          <a:endParaRPr lang="es-ES" sz="1300" kern="1200" dirty="0"/>
        </a:p>
      </dsp:txBody>
      <dsp:txXfrm>
        <a:off x="32121" y="3487036"/>
        <a:ext cx="3780938" cy="593758"/>
      </dsp:txXfrm>
    </dsp:sp>
    <dsp:sp modelId="{3A57ED73-B7D4-4119-AE24-F8EC5C61090C}">
      <dsp:nvSpPr>
        <dsp:cNvPr id="0" name=""/>
        <dsp:cNvSpPr/>
      </dsp:nvSpPr>
      <dsp:spPr>
        <a:xfrm rot="5400000">
          <a:off x="6999917" y="1056879"/>
          <a:ext cx="526400" cy="683587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latin typeface="Arial" panose="020B0604020202020204" pitchFamily="34" charset="0"/>
              <a:ea typeface="Calibri" panose="020F0502020204030204" pitchFamily="34" charset="0"/>
              <a:cs typeface="Times New Roman" panose="02020603050405020304" pitchFamily="18" charset="0"/>
            </a:rPr>
            <a:t>establecer a la vinculación como un proceso articulador de la institución de educación superior tanto al interno como de cara a la sociedad</a:t>
          </a:r>
          <a:endParaRPr lang="es-ES" sz="1400" kern="1200" dirty="0">
            <a:latin typeface="Arial" panose="020B0604020202020204" pitchFamily="34" charset="0"/>
            <a:ea typeface="Calibri" panose="020F0502020204030204" pitchFamily="34" charset="0"/>
            <a:cs typeface="Times New Roman" panose="02020603050405020304" pitchFamily="18" charset="0"/>
          </a:endParaRPr>
        </a:p>
      </dsp:txBody>
      <dsp:txXfrm rot="-5400000">
        <a:off x="3845180" y="4237314"/>
        <a:ext cx="6810178" cy="475006"/>
      </dsp:txXfrm>
    </dsp:sp>
    <dsp:sp modelId="{6C8CC34D-0A95-4807-86A9-8030E73720E2}">
      <dsp:nvSpPr>
        <dsp:cNvPr id="0" name=""/>
        <dsp:cNvSpPr/>
      </dsp:nvSpPr>
      <dsp:spPr>
        <a:xfrm>
          <a:off x="0" y="4145816"/>
          <a:ext cx="3845180" cy="65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Arial" panose="020B0604020202020204" pitchFamily="34" charset="0"/>
              <a:ea typeface="Calibri" panose="020F0502020204030204" pitchFamily="34" charset="0"/>
              <a:cs typeface="Times New Roman" panose="02020603050405020304" pitchFamily="18" charset="0"/>
            </a:rPr>
            <a:t>Propuesta alternativa al proceso de ejecución de vinculación con la sociedad </a:t>
          </a:r>
          <a:endParaRPr lang="es-ES" sz="1300" kern="1200" dirty="0">
            <a:latin typeface="Arial" panose="020B0604020202020204" pitchFamily="34" charset="0"/>
            <a:cs typeface="Arial" panose="020B0604020202020204" pitchFamily="34" charset="0"/>
          </a:endParaRPr>
        </a:p>
      </dsp:txBody>
      <dsp:txXfrm>
        <a:off x="32121" y="4177937"/>
        <a:ext cx="3780938" cy="593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D6592-CA1E-4C1B-96B9-99E04B908D4E}">
      <dsp:nvSpPr>
        <dsp:cNvPr id="0" name=""/>
        <dsp:cNvSpPr/>
      </dsp:nvSpPr>
      <dsp:spPr>
        <a:xfrm>
          <a:off x="49" y="230858"/>
          <a:ext cx="4772034" cy="460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t>Indicadores de gestión:</a:t>
          </a:r>
          <a:endParaRPr lang="es-ES" sz="1600" kern="1200" dirty="0"/>
        </a:p>
      </dsp:txBody>
      <dsp:txXfrm>
        <a:off x="49" y="230858"/>
        <a:ext cx="4772034" cy="460800"/>
      </dsp:txXfrm>
    </dsp:sp>
    <dsp:sp modelId="{7B795D6F-C945-48CB-AE21-A58496E92851}">
      <dsp:nvSpPr>
        <dsp:cNvPr id="0" name=""/>
        <dsp:cNvSpPr/>
      </dsp:nvSpPr>
      <dsp:spPr>
        <a:xfrm>
          <a:off x="49" y="691658"/>
          <a:ext cx="4772034" cy="42163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Proyectos diseñados / Proyectos con enfoque social.</a:t>
          </a:r>
          <a:endParaRPr lang="es-ES" sz="1600" kern="1200" dirty="0"/>
        </a:p>
        <a:p>
          <a:pPr marL="171450" lvl="1" indent="-171450" algn="l" defTabSz="711200">
            <a:lnSpc>
              <a:spcPct val="90000"/>
            </a:lnSpc>
            <a:spcBef>
              <a:spcPct val="0"/>
            </a:spcBef>
            <a:spcAft>
              <a:spcPct val="15000"/>
            </a:spcAft>
            <a:buChar char="•"/>
          </a:pPr>
          <a:r>
            <a:rPr lang="es-EC" sz="1600" kern="1200" dirty="0"/>
            <a:t>Matrices de marco lógico / Análisis detallado del contexto social.</a:t>
          </a:r>
          <a:endParaRPr lang="en-US" sz="1600" kern="1200" dirty="0"/>
        </a:p>
        <a:p>
          <a:pPr marL="171450" lvl="1" indent="-171450" algn="l" defTabSz="711200">
            <a:lnSpc>
              <a:spcPct val="90000"/>
            </a:lnSpc>
            <a:spcBef>
              <a:spcPct val="0"/>
            </a:spcBef>
            <a:spcAft>
              <a:spcPct val="15000"/>
            </a:spcAft>
            <a:buChar char="•"/>
          </a:pPr>
          <a:r>
            <a:rPr lang="es-EC" sz="1600" kern="1200" dirty="0"/>
            <a:t>Proyectos ejecutados / Respuesta a planes de desarrollo (PND, PDOT, etc.).</a:t>
          </a:r>
          <a:endParaRPr lang="en-US" sz="1600" kern="1200" dirty="0"/>
        </a:p>
        <a:p>
          <a:pPr marL="171450" lvl="1" indent="-171450" algn="l" defTabSz="711200">
            <a:lnSpc>
              <a:spcPct val="90000"/>
            </a:lnSpc>
            <a:spcBef>
              <a:spcPct val="0"/>
            </a:spcBef>
            <a:spcAft>
              <a:spcPct val="15000"/>
            </a:spcAft>
            <a:buChar char="•"/>
          </a:pPr>
          <a:r>
            <a:rPr lang="es-EC" sz="1600" kern="1200" dirty="0"/>
            <a:t>Proyectos implementados / Transformación social en la comunidad.</a:t>
          </a:r>
          <a:endParaRPr lang="en-US" sz="1600" kern="1200" dirty="0"/>
        </a:p>
        <a:p>
          <a:pPr marL="171450" lvl="1" indent="-171450" algn="l" defTabSz="711200">
            <a:lnSpc>
              <a:spcPct val="90000"/>
            </a:lnSpc>
            <a:spcBef>
              <a:spcPct val="0"/>
            </a:spcBef>
            <a:spcAft>
              <a:spcPct val="15000"/>
            </a:spcAft>
            <a:buChar char="•"/>
          </a:pPr>
          <a:r>
            <a:rPr lang="es-EC" sz="1600" kern="1200" dirty="0"/>
            <a:t>Proyectos implementados / Incidencia en la IES (calidad, articulación interna).</a:t>
          </a:r>
          <a:endParaRPr lang="en-US" sz="1600" kern="1200" dirty="0"/>
        </a:p>
        <a:p>
          <a:pPr marL="171450" lvl="1" indent="-171450" algn="l" defTabSz="711200">
            <a:lnSpc>
              <a:spcPct val="90000"/>
            </a:lnSpc>
            <a:spcBef>
              <a:spcPct val="0"/>
            </a:spcBef>
            <a:spcAft>
              <a:spcPct val="15000"/>
            </a:spcAft>
            <a:buChar char="•"/>
          </a:pPr>
          <a:r>
            <a:rPr lang="es-EC" sz="1600" kern="1200" dirty="0"/>
            <a:t>Proyectos implementados / Incidencia en la Carrera de Derecho (pertinencia, perfil de egreso).</a:t>
          </a:r>
          <a:endParaRPr lang="en-US" sz="1600" kern="1200" dirty="0"/>
        </a:p>
        <a:p>
          <a:pPr marL="171450" lvl="1" indent="-171450" algn="l" defTabSz="711200">
            <a:lnSpc>
              <a:spcPct val="90000"/>
            </a:lnSpc>
            <a:spcBef>
              <a:spcPct val="0"/>
            </a:spcBef>
            <a:spcAft>
              <a:spcPct val="15000"/>
            </a:spcAft>
            <a:buChar char="•"/>
          </a:pPr>
          <a:r>
            <a:rPr lang="es-EC" sz="1600" kern="1200" dirty="0"/>
            <a:t>Demandas sociales identificadas / demandas sociales resueltas</a:t>
          </a:r>
          <a:endParaRPr lang="en-US" sz="1600" kern="1200" dirty="0"/>
        </a:p>
        <a:p>
          <a:pPr marL="171450" lvl="1" indent="-171450" algn="l" defTabSz="711200">
            <a:lnSpc>
              <a:spcPct val="90000"/>
            </a:lnSpc>
            <a:spcBef>
              <a:spcPct val="0"/>
            </a:spcBef>
            <a:spcAft>
              <a:spcPct val="15000"/>
            </a:spcAft>
            <a:buChar char="•"/>
          </a:pPr>
          <a:r>
            <a:rPr lang="es-EC" sz="1600" kern="1200" dirty="0"/>
            <a:t>Proyectos implementados / Aplicación del conocimiento adquirido en la formación académica.</a:t>
          </a:r>
          <a:endParaRPr lang="en-US" sz="1600" kern="1200" dirty="0"/>
        </a:p>
        <a:p>
          <a:pPr marL="171450" lvl="1" indent="-171450" algn="l" defTabSz="711200">
            <a:lnSpc>
              <a:spcPct val="90000"/>
            </a:lnSpc>
            <a:spcBef>
              <a:spcPct val="0"/>
            </a:spcBef>
            <a:spcAft>
              <a:spcPct val="15000"/>
            </a:spcAft>
            <a:buChar char="•"/>
          </a:pPr>
          <a:r>
            <a:rPr lang="es-EC" sz="1600" kern="1200" dirty="0"/>
            <a:t>Actividades implementadas / Involucramiento de los diferentes actores (autoridades, docentes, estudiantes, comunidad).</a:t>
          </a:r>
          <a:endParaRPr lang="en-US" sz="1600" kern="1200" dirty="0"/>
        </a:p>
      </dsp:txBody>
      <dsp:txXfrm>
        <a:off x="49" y="691658"/>
        <a:ext cx="4772034" cy="4216320"/>
      </dsp:txXfrm>
    </dsp:sp>
    <dsp:sp modelId="{523F929A-A80C-44F0-BAE2-F09C96238C5D}">
      <dsp:nvSpPr>
        <dsp:cNvPr id="0" name=""/>
        <dsp:cNvSpPr/>
      </dsp:nvSpPr>
      <dsp:spPr>
        <a:xfrm>
          <a:off x="5440168" y="230858"/>
          <a:ext cx="4772034" cy="460800"/>
        </a:xfrm>
        <a:prstGeom prst="rect">
          <a:avLst/>
        </a:prstGeom>
        <a:solidFill>
          <a:schemeClr val="accent3">
            <a:hueOff val="-261520"/>
            <a:satOff val="-40030"/>
            <a:lumOff val="-12354"/>
            <a:alphaOff val="0"/>
          </a:schemeClr>
        </a:solidFill>
        <a:ln w="15875" cap="flat" cmpd="sng" algn="ctr">
          <a:solidFill>
            <a:schemeClr val="accent3">
              <a:hueOff val="-261520"/>
              <a:satOff val="-40030"/>
              <a:lumOff val="-123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t>Indicadores de impacto:</a:t>
          </a:r>
          <a:endParaRPr lang="es-ES" sz="1600" kern="1200" dirty="0"/>
        </a:p>
      </dsp:txBody>
      <dsp:txXfrm>
        <a:off x="5440168" y="230858"/>
        <a:ext cx="4772034" cy="460800"/>
      </dsp:txXfrm>
    </dsp:sp>
    <dsp:sp modelId="{A7BEA11F-8ABB-4F49-864C-CDE9DB63C1EE}">
      <dsp:nvSpPr>
        <dsp:cNvPr id="0" name=""/>
        <dsp:cNvSpPr/>
      </dsp:nvSpPr>
      <dsp:spPr>
        <a:xfrm>
          <a:off x="5440168" y="691658"/>
          <a:ext cx="4772034" cy="4216320"/>
        </a:xfrm>
        <a:prstGeom prst="rect">
          <a:avLst/>
        </a:prstGeom>
        <a:solidFill>
          <a:schemeClr val="accent3">
            <a:tint val="40000"/>
            <a:alpha val="90000"/>
            <a:hueOff val="-9065"/>
            <a:satOff val="-44872"/>
            <a:lumOff val="-4231"/>
            <a:alphaOff val="0"/>
          </a:schemeClr>
        </a:solidFill>
        <a:ln w="15875" cap="flat" cmpd="sng" algn="ctr">
          <a:solidFill>
            <a:schemeClr val="accent3">
              <a:tint val="40000"/>
              <a:alpha val="90000"/>
              <a:hueOff val="-9065"/>
              <a:satOff val="-44872"/>
              <a:lumOff val="-4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 de proyectos que evidencian transformación social.</a:t>
          </a:r>
          <a:endParaRPr lang="es-ES" sz="1600" kern="1200" dirty="0"/>
        </a:p>
        <a:p>
          <a:pPr marL="171450" lvl="1" indent="-171450" algn="l" defTabSz="711200">
            <a:lnSpc>
              <a:spcPct val="90000"/>
            </a:lnSpc>
            <a:spcBef>
              <a:spcPct val="0"/>
            </a:spcBef>
            <a:spcAft>
              <a:spcPct val="15000"/>
            </a:spcAft>
            <a:buChar char="•"/>
          </a:pPr>
          <a:r>
            <a:rPr lang="es-EC" sz="1600" kern="1200" dirty="0"/>
            <a:t>% de proyectos que identifican correctamente la demanda social de su entorno.</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resuelven de manera eficaz la demanda social de su entorno.</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identifican y resuelven la demanda social identificada.</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incentivan la participación ciudadana do todos los actores (autoridades, docentes, estudiantes, comunidad).</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generan cambios positivos en alguna condición o característica del ambiente / naturaleza.</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generan crecimiento económico de la comunidad</a:t>
          </a:r>
          <a:endParaRPr lang="en-US" sz="1600" kern="1200" dirty="0"/>
        </a:p>
        <a:p>
          <a:pPr marL="171450" lvl="1" indent="-171450" algn="l" defTabSz="711200">
            <a:lnSpc>
              <a:spcPct val="90000"/>
            </a:lnSpc>
            <a:spcBef>
              <a:spcPct val="0"/>
            </a:spcBef>
            <a:spcAft>
              <a:spcPct val="15000"/>
            </a:spcAft>
            <a:buChar char="•"/>
          </a:pPr>
          <a:r>
            <a:rPr lang="es-EC" sz="1600" kern="1200" dirty="0"/>
            <a:t>% de proyectos que influyen en la organización administrativa de la IES o de la Carrera de Derecho.</a:t>
          </a:r>
          <a:endParaRPr lang="en-US" sz="1600" kern="1200" dirty="0"/>
        </a:p>
      </dsp:txBody>
      <dsp:txXfrm>
        <a:off x="5440168" y="691658"/>
        <a:ext cx="4772034" cy="4216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72DD9-8CF9-4A14-8326-DAF23C648F89}">
      <dsp:nvSpPr>
        <dsp:cNvPr id="0" name=""/>
        <dsp:cNvSpPr/>
      </dsp:nvSpPr>
      <dsp:spPr>
        <a:xfrm>
          <a:off x="11456" y="43020"/>
          <a:ext cx="3130401" cy="518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t>Indicadores de relevancia:</a:t>
          </a:r>
          <a:endParaRPr lang="es-ES" sz="1800" kern="1200" dirty="0"/>
        </a:p>
      </dsp:txBody>
      <dsp:txXfrm>
        <a:off x="11456" y="43020"/>
        <a:ext cx="3130401" cy="518400"/>
      </dsp:txXfrm>
    </dsp:sp>
    <dsp:sp modelId="{38047AFF-6C1E-40FD-B125-E0E0DD02DC30}">
      <dsp:nvSpPr>
        <dsp:cNvPr id="0" name=""/>
        <dsp:cNvSpPr/>
      </dsp:nvSpPr>
      <dsp:spPr>
        <a:xfrm>
          <a:off x="4131" y="561420"/>
          <a:ext cx="3145051" cy="41504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 de proyectos en los que se evidencia I+D+i (investigación, desarrollo, innovación).</a:t>
          </a:r>
          <a:endParaRPr lang="es-ES" sz="1800" kern="1200" dirty="0"/>
        </a:p>
        <a:p>
          <a:pPr marL="171450" lvl="1" indent="-171450" algn="l" defTabSz="800100">
            <a:lnSpc>
              <a:spcPct val="90000"/>
            </a:lnSpc>
            <a:spcBef>
              <a:spcPct val="0"/>
            </a:spcBef>
            <a:spcAft>
              <a:spcPct val="15000"/>
            </a:spcAft>
            <a:buChar char="•"/>
          </a:pPr>
          <a:r>
            <a:rPr lang="es-EC" sz="1800" kern="1200" dirty="0"/>
            <a:t>% de proyectos que aportan a la mejora continua de la Carrera de Derecho y de la IES.</a:t>
          </a:r>
          <a:endParaRPr lang="en-US" sz="1800" kern="1200" dirty="0"/>
        </a:p>
        <a:p>
          <a:pPr marL="171450" lvl="1" indent="-171450" algn="l" defTabSz="800100">
            <a:lnSpc>
              <a:spcPct val="90000"/>
            </a:lnSpc>
            <a:spcBef>
              <a:spcPct val="0"/>
            </a:spcBef>
            <a:spcAft>
              <a:spcPct val="15000"/>
            </a:spcAft>
            <a:buChar char="•"/>
          </a:pPr>
          <a:r>
            <a:rPr lang="es-EC" sz="1800" kern="1200" dirty="0"/>
            <a:t>% de proyectos interdisciplinarios (involucran más de un área de estudio).</a:t>
          </a:r>
          <a:endParaRPr lang="en-US" sz="1800" kern="1200" dirty="0"/>
        </a:p>
        <a:p>
          <a:pPr marL="171450" lvl="1" indent="-171450" algn="l" defTabSz="800100">
            <a:lnSpc>
              <a:spcPct val="90000"/>
            </a:lnSpc>
            <a:spcBef>
              <a:spcPct val="0"/>
            </a:spcBef>
            <a:spcAft>
              <a:spcPct val="15000"/>
            </a:spcAft>
            <a:buChar char="•"/>
          </a:pPr>
          <a:r>
            <a:rPr lang="es-EC" sz="1800" kern="1200" dirty="0"/>
            <a:t>% de proyectos que implementan estrategias creativas u originales para la resolución de las demandas sociales.</a:t>
          </a:r>
          <a:endParaRPr lang="en-US" sz="1800" kern="1200" dirty="0"/>
        </a:p>
      </dsp:txBody>
      <dsp:txXfrm>
        <a:off x="4131" y="561420"/>
        <a:ext cx="3145051" cy="4150440"/>
      </dsp:txXfrm>
    </dsp:sp>
    <dsp:sp modelId="{B2FF5E08-22A6-4136-A3C5-DEF86E00679B}">
      <dsp:nvSpPr>
        <dsp:cNvPr id="0" name=""/>
        <dsp:cNvSpPr/>
      </dsp:nvSpPr>
      <dsp:spPr>
        <a:xfrm>
          <a:off x="3587438" y="43020"/>
          <a:ext cx="3130401" cy="518400"/>
        </a:xfrm>
        <a:prstGeom prst="rect">
          <a:avLst/>
        </a:prstGeom>
        <a:solidFill>
          <a:schemeClr val="accent2">
            <a:hueOff val="526803"/>
            <a:satOff val="5815"/>
            <a:lumOff val="3823"/>
            <a:alphaOff val="0"/>
          </a:schemeClr>
        </a:solidFill>
        <a:ln w="15875" cap="flat" cmpd="sng" algn="ctr">
          <a:solidFill>
            <a:schemeClr val="accent2">
              <a:hueOff val="526803"/>
              <a:satOff val="5815"/>
              <a:lumOff val="3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t>Indicadores de pertinencia:</a:t>
          </a:r>
          <a:endParaRPr lang="es-ES" sz="1800" kern="1200" dirty="0"/>
        </a:p>
      </dsp:txBody>
      <dsp:txXfrm>
        <a:off x="3587438" y="43020"/>
        <a:ext cx="3130401" cy="518400"/>
      </dsp:txXfrm>
    </dsp:sp>
    <dsp:sp modelId="{4859F87D-EC4A-4FED-9420-C58DF4A13B42}">
      <dsp:nvSpPr>
        <dsp:cNvPr id="0" name=""/>
        <dsp:cNvSpPr/>
      </dsp:nvSpPr>
      <dsp:spPr>
        <a:xfrm>
          <a:off x="3587438" y="561420"/>
          <a:ext cx="3130401" cy="4150440"/>
        </a:xfrm>
        <a:prstGeom prst="rect">
          <a:avLst/>
        </a:prstGeom>
        <a:solidFill>
          <a:schemeClr val="accent2">
            <a:tint val="40000"/>
            <a:alpha val="90000"/>
            <a:hueOff val="437695"/>
            <a:satOff val="10373"/>
            <a:lumOff val="1024"/>
            <a:alphaOff val="0"/>
          </a:schemeClr>
        </a:solidFill>
        <a:ln w="15875" cap="flat" cmpd="sng" algn="ctr">
          <a:solidFill>
            <a:schemeClr val="accent2">
              <a:tint val="40000"/>
              <a:alpha val="90000"/>
              <a:hueOff val="437695"/>
              <a:satOff val="10373"/>
              <a:lumOff val="10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 de proyectos que responden a demandas sociales plenamente justificadas y sustentadas.</a:t>
          </a:r>
          <a:endParaRPr lang="es-ES" sz="1800" kern="1200" dirty="0"/>
        </a:p>
        <a:p>
          <a:pPr marL="171450" lvl="1" indent="-171450" algn="l" defTabSz="800100">
            <a:lnSpc>
              <a:spcPct val="90000"/>
            </a:lnSpc>
            <a:spcBef>
              <a:spcPct val="0"/>
            </a:spcBef>
            <a:spcAft>
              <a:spcPct val="15000"/>
            </a:spcAft>
            <a:buChar char="•"/>
          </a:pPr>
          <a:r>
            <a:rPr lang="es-EC" sz="1800" kern="1200" dirty="0"/>
            <a:t>% de proyectos que responden al marco normativo (nacional y de la IES), existente para la vinculación con la sociedad.</a:t>
          </a:r>
          <a:endParaRPr lang="en-US" sz="1800" kern="1200" dirty="0"/>
        </a:p>
        <a:p>
          <a:pPr marL="171450" lvl="1" indent="-171450" algn="l" defTabSz="800100">
            <a:lnSpc>
              <a:spcPct val="90000"/>
            </a:lnSpc>
            <a:spcBef>
              <a:spcPct val="0"/>
            </a:spcBef>
            <a:spcAft>
              <a:spcPct val="15000"/>
            </a:spcAft>
            <a:buChar char="•"/>
          </a:pPr>
          <a:r>
            <a:rPr lang="es-EC" sz="1800" kern="1200" dirty="0"/>
            <a:t>% de proyectos que procuran desarrollo social.</a:t>
          </a:r>
          <a:endParaRPr lang="en-US" sz="1800" kern="1200" dirty="0"/>
        </a:p>
        <a:p>
          <a:pPr marL="171450" lvl="1" indent="-171450" algn="l" defTabSz="800100">
            <a:lnSpc>
              <a:spcPct val="90000"/>
            </a:lnSpc>
            <a:spcBef>
              <a:spcPct val="0"/>
            </a:spcBef>
            <a:spcAft>
              <a:spcPct val="15000"/>
            </a:spcAft>
            <a:buChar char="•"/>
          </a:pPr>
          <a:r>
            <a:rPr lang="es-EC" sz="1800" kern="1200" dirty="0"/>
            <a:t>% de proyectos que modifican la realidad del entorno con base en la formación académica recibida.</a:t>
          </a:r>
          <a:endParaRPr lang="en-US" sz="1800" kern="1200" dirty="0"/>
        </a:p>
      </dsp:txBody>
      <dsp:txXfrm>
        <a:off x="3587438" y="561420"/>
        <a:ext cx="3130401" cy="4150440"/>
      </dsp:txXfrm>
    </dsp:sp>
    <dsp:sp modelId="{40C3BE25-30FA-4FAB-84B4-13E00AE8C823}">
      <dsp:nvSpPr>
        <dsp:cNvPr id="0" name=""/>
        <dsp:cNvSpPr/>
      </dsp:nvSpPr>
      <dsp:spPr>
        <a:xfrm>
          <a:off x="7156096" y="43020"/>
          <a:ext cx="3130401" cy="518400"/>
        </a:xfrm>
        <a:prstGeom prst="rect">
          <a:avLst/>
        </a:prstGeom>
        <a:solidFill>
          <a:schemeClr val="accent2">
            <a:hueOff val="1053607"/>
            <a:satOff val="11630"/>
            <a:lumOff val="7647"/>
            <a:alphaOff val="0"/>
          </a:schemeClr>
        </a:solidFill>
        <a:ln w="15875" cap="flat" cmpd="sng" algn="ctr">
          <a:solidFill>
            <a:schemeClr val="accent2">
              <a:hueOff val="1053607"/>
              <a:satOff val="11630"/>
              <a:lumOff val="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t>Indicadores de factibilidad:</a:t>
          </a:r>
          <a:endParaRPr lang="es-ES" sz="1800" kern="1200" dirty="0"/>
        </a:p>
      </dsp:txBody>
      <dsp:txXfrm>
        <a:off x="7156096" y="43020"/>
        <a:ext cx="3130401" cy="518400"/>
      </dsp:txXfrm>
    </dsp:sp>
    <dsp:sp modelId="{AAEAA026-BB66-4B27-BAA0-11F1FBDAAC2D}">
      <dsp:nvSpPr>
        <dsp:cNvPr id="0" name=""/>
        <dsp:cNvSpPr/>
      </dsp:nvSpPr>
      <dsp:spPr>
        <a:xfrm>
          <a:off x="7156096" y="561420"/>
          <a:ext cx="3130401" cy="4150440"/>
        </a:xfrm>
        <a:prstGeom prst="rect">
          <a:avLst/>
        </a:prstGeom>
        <a:solidFill>
          <a:schemeClr val="accent2">
            <a:tint val="40000"/>
            <a:alpha val="90000"/>
            <a:hueOff val="875389"/>
            <a:satOff val="20745"/>
            <a:lumOff val="2049"/>
            <a:alphaOff val="0"/>
          </a:schemeClr>
        </a:solidFill>
        <a:ln w="15875" cap="flat" cmpd="sng" algn="ctr">
          <a:solidFill>
            <a:schemeClr val="accent2">
              <a:tint val="40000"/>
              <a:alpha val="90000"/>
              <a:hueOff val="875389"/>
              <a:satOff val="20745"/>
              <a:lumOff val="20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 de proyectos que contemplan los recursos necesarios para alcanzar los objetivos y metas planteados.</a:t>
          </a:r>
          <a:endParaRPr lang="es-ES" sz="1800" kern="1200" dirty="0"/>
        </a:p>
        <a:p>
          <a:pPr marL="171450" lvl="1" indent="-171450" algn="l" defTabSz="800100">
            <a:lnSpc>
              <a:spcPct val="90000"/>
            </a:lnSpc>
            <a:spcBef>
              <a:spcPct val="0"/>
            </a:spcBef>
            <a:spcAft>
              <a:spcPct val="15000"/>
            </a:spcAft>
            <a:buChar char="•"/>
          </a:pPr>
          <a:r>
            <a:rPr lang="es-EC" sz="1800" kern="1200" dirty="0"/>
            <a:t>% de proyectos que con los recursos que plantean garantizan la resolución de demandas sociales.</a:t>
          </a:r>
          <a:endParaRPr lang="en-US" sz="1800" kern="1200" dirty="0"/>
        </a:p>
        <a:p>
          <a:pPr marL="171450" lvl="1" indent="-171450" algn="l" defTabSz="800100">
            <a:lnSpc>
              <a:spcPct val="90000"/>
            </a:lnSpc>
            <a:spcBef>
              <a:spcPct val="0"/>
            </a:spcBef>
            <a:spcAft>
              <a:spcPct val="15000"/>
            </a:spcAft>
            <a:buChar char="•"/>
          </a:pPr>
          <a:r>
            <a:rPr lang="es-EC" sz="1800" kern="1200" dirty="0"/>
            <a:t>% de proyectos que proponen únicamente las actividades necesarias para garantizar un uso eficiente y eficaz de los recursos.</a:t>
          </a:r>
          <a:endParaRPr lang="en-US" sz="1800" kern="1200" dirty="0"/>
        </a:p>
      </dsp:txBody>
      <dsp:txXfrm>
        <a:off x="7156096" y="561420"/>
        <a:ext cx="3130401" cy="41504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DF9A3-F3B5-40D7-9D1B-8F33AC1D6446}" type="datetimeFigureOut">
              <a:rPr lang="es-EC" smtClean="0"/>
              <a:t>22/7/2019</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BC45B-802D-44FA-B626-33641CF31A14}" type="slidenum">
              <a:rPr lang="es-EC" smtClean="0"/>
              <a:t>‹Nº›</a:t>
            </a:fld>
            <a:endParaRPr lang="es-EC" dirty="0"/>
          </a:p>
        </p:txBody>
      </p:sp>
    </p:spTree>
    <p:extLst>
      <p:ext uri="{BB962C8B-B14F-4D97-AF65-F5344CB8AC3E}">
        <p14:creationId xmlns:p14="http://schemas.microsoft.com/office/powerpoint/2010/main" val="348337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1</a:t>
            </a:fld>
            <a:endParaRPr lang="es-EC" dirty="0"/>
          </a:p>
        </p:txBody>
      </p:sp>
    </p:spTree>
    <p:extLst>
      <p:ext uri="{BB962C8B-B14F-4D97-AF65-F5344CB8AC3E}">
        <p14:creationId xmlns:p14="http://schemas.microsoft.com/office/powerpoint/2010/main" val="241404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41</a:t>
            </a:fld>
            <a:endParaRPr lang="es-EC" dirty="0"/>
          </a:p>
        </p:txBody>
      </p:sp>
    </p:spTree>
    <p:extLst>
      <p:ext uri="{BB962C8B-B14F-4D97-AF65-F5344CB8AC3E}">
        <p14:creationId xmlns:p14="http://schemas.microsoft.com/office/powerpoint/2010/main" val="43583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42</a:t>
            </a:fld>
            <a:endParaRPr lang="es-EC" dirty="0"/>
          </a:p>
        </p:txBody>
      </p:sp>
    </p:spTree>
    <p:extLst>
      <p:ext uri="{BB962C8B-B14F-4D97-AF65-F5344CB8AC3E}">
        <p14:creationId xmlns:p14="http://schemas.microsoft.com/office/powerpoint/2010/main" val="348551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43</a:t>
            </a:fld>
            <a:endParaRPr lang="es-EC" dirty="0"/>
          </a:p>
        </p:txBody>
      </p:sp>
    </p:spTree>
    <p:extLst>
      <p:ext uri="{BB962C8B-B14F-4D97-AF65-F5344CB8AC3E}">
        <p14:creationId xmlns:p14="http://schemas.microsoft.com/office/powerpoint/2010/main" val="68373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3</a:t>
            </a:fld>
            <a:endParaRPr lang="es-EC" dirty="0"/>
          </a:p>
        </p:txBody>
      </p:sp>
    </p:spTree>
    <p:extLst>
      <p:ext uri="{BB962C8B-B14F-4D97-AF65-F5344CB8AC3E}">
        <p14:creationId xmlns:p14="http://schemas.microsoft.com/office/powerpoint/2010/main" val="165029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8</a:t>
            </a:fld>
            <a:endParaRPr lang="es-EC" dirty="0"/>
          </a:p>
        </p:txBody>
      </p:sp>
    </p:spTree>
    <p:extLst>
      <p:ext uri="{BB962C8B-B14F-4D97-AF65-F5344CB8AC3E}">
        <p14:creationId xmlns:p14="http://schemas.microsoft.com/office/powerpoint/2010/main" val="263062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16</a:t>
            </a:fld>
            <a:endParaRPr lang="es-EC" dirty="0"/>
          </a:p>
        </p:txBody>
      </p:sp>
    </p:spTree>
    <p:extLst>
      <p:ext uri="{BB962C8B-B14F-4D97-AF65-F5344CB8AC3E}">
        <p14:creationId xmlns:p14="http://schemas.microsoft.com/office/powerpoint/2010/main" val="112928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20</a:t>
            </a:fld>
            <a:endParaRPr lang="es-EC" dirty="0"/>
          </a:p>
        </p:txBody>
      </p:sp>
    </p:spTree>
    <p:extLst>
      <p:ext uri="{BB962C8B-B14F-4D97-AF65-F5344CB8AC3E}">
        <p14:creationId xmlns:p14="http://schemas.microsoft.com/office/powerpoint/2010/main" val="329812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30</a:t>
            </a:fld>
            <a:endParaRPr lang="es-EC" dirty="0"/>
          </a:p>
        </p:txBody>
      </p:sp>
    </p:spTree>
    <p:extLst>
      <p:ext uri="{BB962C8B-B14F-4D97-AF65-F5344CB8AC3E}">
        <p14:creationId xmlns:p14="http://schemas.microsoft.com/office/powerpoint/2010/main" val="47122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33</a:t>
            </a:fld>
            <a:endParaRPr lang="es-EC" dirty="0"/>
          </a:p>
        </p:txBody>
      </p:sp>
    </p:spTree>
    <p:extLst>
      <p:ext uri="{BB962C8B-B14F-4D97-AF65-F5344CB8AC3E}">
        <p14:creationId xmlns:p14="http://schemas.microsoft.com/office/powerpoint/2010/main" val="109195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39</a:t>
            </a:fld>
            <a:endParaRPr lang="es-EC" dirty="0"/>
          </a:p>
        </p:txBody>
      </p:sp>
    </p:spTree>
    <p:extLst>
      <p:ext uri="{BB962C8B-B14F-4D97-AF65-F5344CB8AC3E}">
        <p14:creationId xmlns:p14="http://schemas.microsoft.com/office/powerpoint/2010/main" val="310570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0ABC45B-802D-44FA-B626-33641CF31A14}" type="slidenum">
              <a:rPr lang="es-EC" smtClean="0"/>
              <a:t>40</a:t>
            </a:fld>
            <a:endParaRPr lang="es-EC" dirty="0"/>
          </a:p>
        </p:txBody>
      </p:sp>
    </p:spTree>
    <p:extLst>
      <p:ext uri="{BB962C8B-B14F-4D97-AF65-F5344CB8AC3E}">
        <p14:creationId xmlns:p14="http://schemas.microsoft.com/office/powerpoint/2010/main" val="1941608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a:xfrm>
            <a:off x="2692397" y="5037663"/>
            <a:ext cx="5214635" cy="279400"/>
          </a:xfrm>
        </p:spPr>
        <p:txBody>
          <a:bodyPr/>
          <a:lstStyle/>
          <a:p>
            <a:endParaRPr lang="es-EC" dirty="0"/>
          </a:p>
        </p:txBody>
      </p:sp>
      <p:sp>
        <p:nvSpPr>
          <p:cNvPr id="6" name="Slide Number Placeholder 5"/>
          <p:cNvSpPr>
            <a:spLocks noGrp="1"/>
          </p:cNvSpPr>
          <p:nvPr>
            <p:ph type="sldNum" sz="quarter" idx="12"/>
          </p:nvPr>
        </p:nvSpPr>
        <p:spPr>
          <a:xfrm>
            <a:off x="8956900" y="5037663"/>
            <a:ext cx="551167" cy="279400"/>
          </a:xfrm>
        </p:spPr>
        <p:txBody>
          <a:bodyPr/>
          <a:lstStyle/>
          <a:p>
            <a:fld id="{4DF69C1E-35CC-465E-8EFE-E41A7F5C9522}" type="slidenum">
              <a:rPr lang="es-EC" smtClean="0"/>
              <a:t>‹Nº›</a:t>
            </a:fld>
            <a:endParaRPr lang="es-EC"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82455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356203983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132993"/>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31151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196598136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50372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860413"/>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87029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28461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204085856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0204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76594007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74726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25356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922550463"/>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DF69C1E-35CC-465E-8EFE-E41A7F5C9522}" type="slidenum">
              <a:rPr lang="es-EC" smtClean="0"/>
              <a:t>‹Nº›</a:t>
            </a:fld>
            <a:endParaRPr lang="es-EC"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63977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E00258B-4484-4DD3-8200-C4E206ACCD2E}" type="datetimeFigureOut">
              <a:rPr lang="es-EC" smtClean="0"/>
              <a:t>22/7/2019</a:t>
            </a:fld>
            <a:endParaRPr lang="es-EC"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F69C1E-35CC-465E-8EFE-E41A7F5C9522}" type="slidenum">
              <a:rPr lang="es-EC" smtClean="0"/>
              <a:t>‹Nº›</a:t>
            </a:fld>
            <a:endParaRPr lang="es-EC" dirty="0"/>
          </a:p>
        </p:txBody>
      </p:sp>
    </p:spTree>
    <p:extLst>
      <p:ext uri="{BB962C8B-B14F-4D97-AF65-F5344CB8AC3E}">
        <p14:creationId xmlns:p14="http://schemas.microsoft.com/office/powerpoint/2010/main" val="101453832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00258B-4484-4DD3-8200-C4E206ACCD2E}" type="datetimeFigureOut">
              <a:rPr lang="es-EC" smtClean="0"/>
              <a:t>22/7/2019</a:t>
            </a:fld>
            <a:endParaRPr lang="es-EC"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F69C1E-35CC-465E-8EFE-E41A7F5C9522}" type="slidenum">
              <a:rPr lang="es-EC" smtClean="0"/>
              <a:t>‹Nº›</a:t>
            </a:fld>
            <a:endParaRPr lang="es-EC" dirty="0"/>
          </a:p>
        </p:txBody>
      </p:sp>
    </p:spTree>
    <p:extLst>
      <p:ext uri="{BB962C8B-B14F-4D97-AF65-F5344CB8AC3E}">
        <p14:creationId xmlns:p14="http://schemas.microsoft.com/office/powerpoint/2010/main" val="3229064744"/>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9E3CC-2AA0-4461-8D25-9287A50ACAA1}"/>
              </a:ext>
            </a:extLst>
          </p:cNvPr>
          <p:cNvSpPr>
            <a:spLocks noGrp="1"/>
          </p:cNvSpPr>
          <p:nvPr>
            <p:ph type="ctrTitle"/>
          </p:nvPr>
        </p:nvSpPr>
        <p:spPr>
          <a:xfrm>
            <a:off x="348343" y="1698875"/>
            <a:ext cx="11321144" cy="3621961"/>
          </a:xfrm>
        </p:spPr>
        <p:txBody>
          <a:bodyPr anchor="ctr">
            <a:noAutofit/>
          </a:bodyPr>
          <a:lstStyle/>
          <a:p>
            <a:r>
              <a:rPr lang="es-EC" sz="2000" b="1" dirty="0"/>
              <a:t>VICERRECTORADO DE INVESTIGACIÓN, INNOVACIÓN Y TRANSFERENCIA DE TECNOLOGÍA</a:t>
            </a:r>
            <a:br>
              <a:rPr lang="en-US" sz="1800" dirty="0"/>
            </a:br>
            <a:r>
              <a:rPr lang="es-ES" sz="1800" dirty="0"/>
              <a:t> </a:t>
            </a:r>
            <a:br>
              <a:rPr lang="en-US" sz="1800" dirty="0"/>
            </a:br>
            <a:r>
              <a:rPr lang="es-EC" sz="1800" b="1" dirty="0"/>
              <a:t>CENTRO DE POSGRADOS </a:t>
            </a:r>
            <a:br>
              <a:rPr lang="en-US" sz="1800" dirty="0"/>
            </a:br>
            <a:r>
              <a:rPr lang="es-EC" sz="1800" b="1" dirty="0"/>
              <a:t>MAESTRÍA EN DOCENCIA UNIVERSITARIA</a:t>
            </a:r>
            <a:br>
              <a:rPr lang="en-US" sz="1800" dirty="0"/>
            </a:br>
            <a:r>
              <a:rPr lang="es-EC" sz="1800" dirty="0"/>
              <a:t> </a:t>
            </a:r>
            <a:br>
              <a:rPr lang="en-US" sz="1800" dirty="0"/>
            </a:br>
            <a:r>
              <a:rPr lang="es-EC" sz="1800" b="1" dirty="0"/>
              <a:t>TRABAJO DE TITULACIÓN PREVIO A LA OBTENCIÓN DEL TÍTULO DE MAGÍSTER EN DOCENCIA UNIVERSITARIA</a:t>
            </a:r>
            <a:br>
              <a:rPr lang="en-US" sz="1800" dirty="0"/>
            </a:br>
            <a:r>
              <a:rPr lang="es-ES" sz="1800" dirty="0"/>
              <a:t> </a:t>
            </a:r>
            <a:br>
              <a:rPr lang="en-US" sz="1800" dirty="0"/>
            </a:br>
            <a:r>
              <a:rPr lang="es-EC" sz="1800" b="1" dirty="0"/>
              <a:t>TEMA:</a:t>
            </a:r>
            <a:br>
              <a:rPr lang="en-US" sz="1800" dirty="0"/>
            </a:br>
            <a:r>
              <a:rPr lang="es-EC" sz="1800" b="1" dirty="0"/>
              <a:t>“IMPACTO DE LOS PROYECTOS DE VINCULACIÓN CON LA SOCIEDAD SOBRE LOS IMPERATIVOS SOCIALES INTERVENIDOS POR LA CARRERA DE DERECHO DE LA UNIVERSIDAD ESTATAL DE BOLÍVAR: PROPUESTA ALTERNATIVA” </a:t>
            </a:r>
            <a:endParaRPr lang="es-EC" sz="1800" dirty="0"/>
          </a:p>
        </p:txBody>
      </p:sp>
      <p:pic>
        <p:nvPicPr>
          <p:cNvPr id="4" name="Imagen 3" descr="Image result for espe png">
            <a:extLst>
              <a:ext uri="{FF2B5EF4-FFF2-40B4-BE49-F238E27FC236}">
                <a16:creationId xmlns:a16="http://schemas.microsoft.com/office/drawing/2014/main" id="{F60BA562-0BD0-46EC-A23C-A9B5DDA995A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419507" y="370114"/>
            <a:ext cx="2982779" cy="986324"/>
          </a:xfrm>
          <a:prstGeom prst="rect">
            <a:avLst/>
          </a:prstGeom>
          <a:noFill/>
        </p:spPr>
      </p:pic>
      <p:sp>
        <p:nvSpPr>
          <p:cNvPr id="6" name="Subtítulo 2">
            <a:extLst>
              <a:ext uri="{FF2B5EF4-FFF2-40B4-BE49-F238E27FC236}">
                <a16:creationId xmlns:a16="http://schemas.microsoft.com/office/drawing/2014/main" id="{F0FB5399-A87D-4C75-8DF5-B64D65A2654B}"/>
              </a:ext>
            </a:extLst>
          </p:cNvPr>
          <p:cNvSpPr txBox="1">
            <a:spLocks/>
          </p:cNvSpPr>
          <p:nvPr/>
        </p:nvSpPr>
        <p:spPr>
          <a:xfrm>
            <a:off x="1071031" y="5511800"/>
            <a:ext cx="10058400" cy="1346200"/>
          </a:xfrm>
          <a:prstGeom prst="rect">
            <a:avLst/>
          </a:prstGeom>
        </p:spPr>
        <p:txBody>
          <a:bodyPr vert="horz" lIns="91440" tIns="45720" rIns="91440" bIns="45720" rtlCol="0">
            <a:normAutofit fontScale="85000" lnSpcReduction="20000"/>
          </a:bodyPr>
          <a:lstStyle>
            <a:lvl1pPr marL="0" indent="0" algn="ctr" defTabSz="914377"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189" indent="0" algn="ctr" defTabSz="914377"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377" indent="0" algn="ctr" defTabSz="914377"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566"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754"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5943"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131"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320"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509" indent="0" algn="ctr" defTabSz="914377"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s-EC" sz="1700" b="1" dirty="0">
                <a:solidFill>
                  <a:schemeClr val="tx1">
                    <a:lumMod val="85000"/>
                    <a:lumOff val="15000"/>
                  </a:schemeClr>
                </a:solidFill>
              </a:rPr>
              <a:t>AUTORA: RUIZ MORA, SANDRA DEL ROCÍO</a:t>
            </a:r>
          </a:p>
          <a:p>
            <a:r>
              <a:rPr lang="es-EC" sz="1700" b="1" dirty="0">
                <a:solidFill>
                  <a:schemeClr val="tx1">
                    <a:lumMod val="85000"/>
                    <a:lumOff val="15000"/>
                  </a:schemeClr>
                </a:solidFill>
              </a:rPr>
              <a:t>DIRECTOR: MENDOZA MOREIRA, FRANCISCO SAMUEL</a:t>
            </a:r>
          </a:p>
          <a:p>
            <a:r>
              <a:rPr lang="es-EC" sz="1700" b="1" dirty="0">
                <a:solidFill>
                  <a:schemeClr val="tx1">
                    <a:lumMod val="85000"/>
                    <a:lumOff val="15000"/>
                  </a:schemeClr>
                </a:solidFill>
              </a:rPr>
              <a:t>Sangolquí</a:t>
            </a:r>
          </a:p>
          <a:p>
            <a:r>
              <a:rPr lang="es-EC" sz="1700" b="1" dirty="0">
                <a:solidFill>
                  <a:schemeClr val="tx1">
                    <a:lumMod val="85000"/>
                    <a:lumOff val="15000"/>
                  </a:schemeClr>
                </a:solidFill>
              </a:rPr>
              <a:t>2019</a:t>
            </a:r>
          </a:p>
        </p:txBody>
      </p:sp>
    </p:spTree>
    <p:extLst>
      <p:ext uri="{BB962C8B-B14F-4D97-AF65-F5344CB8AC3E}">
        <p14:creationId xmlns:p14="http://schemas.microsoft.com/office/powerpoint/2010/main" val="235315596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86971" y="3287711"/>
            <a:ext cx="3131568" cy="2677656"/>
          </a:xfrm>
          <a:prstGeom prst="rect">
            <a:avLst/>
          </a:prstGeom>
          <a:noFill/>
        </p:spPr>
        <p:txBody>
          <a:bodyPr wrap="square" rtlCol="0">
            <a:spAutoFit/>
          </a:bodyPr>
          <a:lstStyle/>
          <a:p>
            <a:r>
              <a:rPr lang="es-ES" sz="1400" dirty="0"/>
              <a:t>La vinculación con la sociedad es un proceso integral que genera el enlace entre la academia y sociedad, desde la implementación de espacios conjuntos de acción. Contextos que permiten a los estudiantes aprender mientras se involucran y, generan transformación social; lo cual implica su rol activo y protagónico en la definición y resolución de demandas sociales establecido en un trabajo interdisciplinario de devolución del conocimiento a la sociedad.</a:t>
            </a:r>
          </a:p>
        </p:txBody>
      </p:sp>
      <p:sp>
        <p:nvSpPr>
          <p:cNvPr id="9" name="CuadroTexto 8"/>
          <p:cNvSpPr txBox="1"/>
          <p:nvPr/>
        </p:nvSpPr>
        <p:spPr>
          <a:xfrm>
            <a:off x="4949371" y="1810383"/>
            <a:ext cx="5769926"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ES" sz="1400" dirty="0"/>
              <a:t>La VCS es una función sustantiva del Sistema de Educación Superior del Ecuador (LOES, 2018)</a:t>
            </a:r>
          </a:p>
          <a:p>
            <a:pPr marL="285750" indent="-285750">
              <a:spcAft>
                <a:spcPts val="1200"/>
              </a:spcAft>
              <a:buFont typeface="Arial" panose="020B0604020202020204" pitchFamily="34" charset="0"/>
              <a:buChar char="•"/>
            </a:pPr>
            <a:r>
              <a:rPr lang="es-ES" sz="1400" dirty="0"/>
              <a:t>Constituir desde la academia un espacio de acción colectiva, comunicación, participación y vinculación (Paré y Lazos, 2003) </a:t>
            </a:r>
          </a:p>
          <a:p>
            <a:pPr marL="285750" indent="-285750">
              <a:spcAft>
                <a:spcPts val="1200"/>
              </a:spcAft>
              <a:buFont typeface="Arial" panose="020B0604020202020204" pitchFamily="34" charset="0"/>
              <a:buChar char="•"/>
            </a:pPr>
            <a:r>
              <a:rPr lang="es-ES" sz="1400" dirty="0"/>
              <a:t>A la VCS se la confundió con el voluntariado o actividades de labor social (esta distorsión se ha visto casi superada). Otro proceso con que se confunde son las prácticas preprofesionales (carencia en un grupo social concreto, que generalmente no responde a una demanda social). Se diferencian de la vinculación con la sociedad, en tanto carecen del componente de servicio a la comunidad.</a:t>
            </a:r>
          </a:p>
          <a:p>
            <a:pPr marL="285750" indent="-285750">
              <a:spcAft>
                <a:spcPts val="1200"/>
              </a:spcAft>
              <a:buFont typeface="Arial" panose="020B0604020202020204" pitchFamily="34" charset="0"/>
              <a:buChar char="•"/>
            </a:pPr>
            <a:r>
              <a:rPr lang="es-ES" sz="1400" dirty="0"/>
              <a:t>“Las universidades han de intervenir en la vida social con espíritu crítico y de manera positiva, las funciones sustantivas de docencia, investigación y difusión se han de planear con miras a contribuir al desarrollo integral de la sociedad” (Martínez, 2000)</a:t>
            </a:r>
          </a:p>
          <a:p>
            <a:pPr marL="285750" indent="-285750">
              <a:spcAft>
                <a:spcPts val="1200"/>
              </a:spcAft>
              <a:buFont typeface="Arial" panose="020B0604020202020204" pitchFamily="34" charset="0"/>
              <a:buChar char="•"/>
            </a:pPr>
            <a:r>
              <a:rPr lang="es-ES" sz="1400" dirty="0"/>
              <a:t>Instituciones generadoras no sólo de profesionistas, sino de conocimiento y propuestas útiles al desarrollo (Alcántar, 2004) </a:t>
            </a:r>
            <a:endParaRPr lang="en-US" sz="1400" dirty="0"/>
          </a:p>
        </p:txBody>
      </p:sp>
      <p:grpSp>
        <p:nvGrpSpPr>
          <p:cNvPr id="10" name="Grupo 9"/>
          <p:cNvGrpSpPr/>
          <p:nvPr/>
        </p:nvGrpSpPr>
        <p:grpSpPr>
          <a:xfrm>
            <a:off x="1423015" y="858047"/>
            <a:ext cx="2013422" cy="1937221"/>
            <a:chOff x="285641" y="309589"/>
            <a:chExt cx="2013422" cy="1937221"/>
          </a:xfrm>
        </p:grpSpPr>
        <p:sp>
          <p:nvSpPr>
            <p:cNvPr id="11" name="Elipse 10"/>
            <p:cNvSpPr/>
            <p:nvPr/>
          </p:nvSpPr>
          <p:spPr>
            <a:xfrm>
              <a:off x="285641" y="309589"/>
              <a:ext cx="2013422" cy="193722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12" name="Grupo 11"/>
            <p:cNvGrpSpPr/>
            <p:nvPr/>
          </p:nvGrpSpPr>
          <p:grpSpPr>
            <a:xfrm>
              <a:off x="630742" y="898388"/>
              <a:ext cx="1368197" cy="799366"/>
              <a:chOff x="2034827" y="0"/>
              <a:chExt cx="933419" cy="540279"/>
            </a:xfrm>
          </p:grpSpPr>
          <p:sp>
            <p:nvSpPr>
              <p:cNvPr id="13" name="Rectángulo 12"/>
              <p:cNvSpPr/>
              <p:nvPr/>
            </p:nvSpPr>
            <p:spPr>
              <a:xfrm>
                <a:off x="2034827" y="0"/>
                <a:ext cx="933419" cy="54027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p:cNvSpPr txBox="1"/>
              <p:nvPr/>
            </p:nvSpPr>
            <p:spPr>
              <a:xfrm>
                <a:off x="2034827" y="0"/>
                <a:ext cx="933419" cy="54027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1. VCS en la perspectiva de la educación superior</a:t>
                </a:r>
                <a:endParaRPr lang="es-ES" kern="1200" dirty="0"/>
              </a:p>
            </p:txBody>
          </p:sp>
        </p:grpSp>
      </p:grpSp>
      <p:cxnSp>
        <p:nvCxnSpPr>
          <p:cNvPr id="18" name="Conector recto 17"/>
          <p:cNvCxnSpPr/>
          <p:nvPr/>
        </p:nvCxnSpPr>
        <p:spPr>
          <a:xfrm flipV="1">
            <a:off x="4557486" y="858047"/>
            <a:ext cx="0" cy="51073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64494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1871" y="3046781"/>
            <a:ext cx="4431672" cy="1169551"/>
          </a:xfrm>
          <a:prstGeom prst="rect">
            <a:avLst/>
          </a:prstGeom>
        </p:spPr>
        <p:txBody>
          <a:bodyPr wrap="square">
            <a:spAutoFit/>
          </a:bodyPr>
          <a:lstStyle/>
          <a:p>
            <a:r>
              <a:rPr lang="es-EC" sz="1400" b="1" dirty="0">
                <a:ea typeface="Calibri" panose="020F0502020204030204" pitchFamily="34" charset="0"/>
              </a:rPr>
              <a:t>Modelo de evaluación institucional</a:t>
            </a:r>
            <a:r>
              <a:rPr lang="es-EC" sz="1400" dirty="0">
                <a:ea typeface="Calibri" panose="020F0502020204030204" pitchFamily="34" charset="0"/>
              </a:rPr>
              <a:t>: la VCS tiene la responsabilidad de “articular y transferir conocimiento en los dominios académicos, para satisfacer las necesidades y solucionar problemas de su entorno con el fin de generar desarrollo” (CEAACES, 2015)</a:t>
            </a:r>
            <a:endParaRPr lang="en-US" sz="1400" dirty="0"/>
          </a:p>
        </p:txBody>
      </p:sp>
      <p:pic>
        <p:nvPicPr>
          <p:cNvPr id="9" name="Imagen 8"/>
          <p:cNvPicPr/>
          <p:nvPr/>
        </p:nvPicPr>
        <p:blipFill rotWithShape="1">
          <a:blip r:embed="rId2"/>
          <a:stretch/>
        </p:blipFill>
        <p:spPr bwMode="auto">
          <a:xfrm>
            <a:off x="5304064" y="939732"/>
            <a:ext cx="5886450" cy="3276600"/>
          </a:xfrm>
          <a:prstGeom prst="rect">
            <a:avLst/>
          </a:prstGeom>
          <a:blipFill dpi="0" rotWithShape="1">
            <a:blip r:embed="rId3"/>
            <a:srcRect/>
            <a:tile tx="0" ty="0" sx="100000" sy="100000" flip="none" algn="tl"/>
          </a:blipFill>
          <a:ln>
            <a:solidFill>
              <a:schemeClr val="accent5">
                <a:lumMod val="60000"/>
                <a:lumOff val="40000"/>
              </a:schemeClr>
            </a:solidFill>
          </a:ln>
          <a:extLst>
            <a:ext uri="{53640926-AAD7-44D8-BBD7-CCE9431645EC}">
              <a14:shadowObscured xmlns:a14="http://schemas.microsoft.com/office/drawing/2010/main"/>
            </a:ext>
          </a:extLst>
        </p:spPr>
      </p:pic>
      <p:sp>
        <p:nvSpPr>
          <p:cNvPr id="4" name="Rectángulo 3"/>
          <p:cNvSpPr/>
          <p:nvPr/>
        </p:nvSpPr>
        <p:spPr>
          <a:xfrm>
            <a:off x="691871" y="4674879"/>
            <a:ext cx="6899099" cy="1169551"/>
          </a:xfrm>
          <a:prstGeom prst="rect">
            <a:avLst/>
          </a:prstGeom>
        </p:spPr>
        <p:txBody>
          <a:bodyPr wrap="square">
            <a:spAutoFit/>
          </a:bodyPr>
          <a:lstStyle/>
          <a:p>
            <a:pPr>
              <a:spcAft>
                <a:spcPts val="0"/>
              </a:spcAft>
            </a:pPr>
            <a:r>
              <a:rPr lang="es-EC" sz="1400" b="1" dirty="0">
                <a:ea typeface="Calibri" panose="020F0502020204030204" pitchFamily="34" charset="0"/>
                <a:cs typeface="Calibri" panose="020F0502020204030204" pitchFamily="34" charset="0"/>
              </a:rPr>
              <a:t>Modelo definitivo para la evaluación del entorno de aprendizaje de la Carrera de Derecho</a:t>
            </a:r>
            <a:r>
              <a:rPr lang="es-EC" sz="1400" dirty="0">
                <a:ea typeface="Calibri" panose="020F0502020204030204" pitchFamily="34" charset="0"/>
                <a:cs typeface="Calibri" panose="020F0502020204030204" pitchFamily="34" charset="0"/>
              </a:rPr>
              <a:t>: Indicador: Vinculación con la sociedad. Evalúa si existe participación de los profesores y estudiantes de la carrera en las actividades de los proyectos de vinculación con la sociedad, entre los cuales se encuentran las actividades que se cumplen a través de los consultorios jurídicos de las carreras de Derecho, y si estos proyectos son pertinentes. (CEAACES, 2017)</a:t>
            </a:r>
            <a:endParaRPr lang="en-US" sz="1400" dirty="0">
              <a:ea typeface="Calibri" panose="020F0502020204030204" pitchFamily="34" charset="0"/>
              <a:cs typeface="Times New Roman" panose="02020603050405020304" pitchFamily="18" charset="0"/>
            </a:endParaRPr>
          </a:p>
        </p:txBody>
      </p:sp>
      <p:sp>
        <p:nvSpPr>
          <p:cNvPr id="10" name="Rectángulo 9"/>
          <p:cNvSpPr/>
          <p:nvPr/>
        </p:nvSpPr>
        <p:spPr>
          <a:xfrm>
            <a:off x="7881255" y="4674879"/>
            <a:ext cx="3526973" cy="1169551"/>
          </a:xfrm>
          <a:prstGeom prst="rect">
            <a:avLst/>
          </a:prstGeom>
        </p:spPr>
        <p:txBody>
          <a:bodyPr wrap="square">
            <a:spAutoFit/>
          </a:bodyPr>
          <a:lstStyle/>
          <a:p>
            <a:pPr>
              <a:spcAft>
                <a:spcPts val="0"/>
              </a:spcAft>
            </a:pPr>
            <a:r>
              <a:rPr lang="es-EC" sz="1400" b="1" dirty="0">
                <a:ea typeface="Calibri" panose="020F0502020204030204" pitchFamily="34" charset="0"/>
                <a:cs typeface="Calibri" panose="020F0502020204030204" pitchFamily="34" charset="0"/>
              </a:rPr>
              <a:t>Impacto en el perfil de egreso: </a:t>
            </a:r>
            <a:r>
              <a:rPr lang="es-ES" sz="1400" dirty="0">
                <a:ea typeface="Calibri" panose="020F0502020204030204" pitchFamily="34" charset="0"/>
                <a:cs typeface="Calibri" panose="020F0502020204030204" pitchFamily="34" charset="0"/>
              </a:rPr>
              <a:t>La VCS no es una actividad fuera del currículo, debe constituirse en la esencia de este para así influir desde adentro en el alcance del perfil de egreso planteado para cada carrera específica.</a:t>
            </a:r>
            <a:endParaRPr lang="en-US" sz="1400" dirty="0">
              <a:ea typeface="Calibri" panose="020F0502020204030204" pitchFamily="34" charset="0"/>
              <a:cs typeface="Times New Roman" panose="02020603050405020304" pitchFamily="18" charset="0"/>
            </a:endParaRPr>
          </a:p>
        </p:txBody>
      </p:sp>
      <p:grpSp>
        <p:nvGrpSpPr>
          <p:cNvPr id="12" name="Grupo 11"/>
          <p:cNvGrpSpPr/>
          <p:nvPr/>
        </p:nvGrpSpPr>
        <p:grpSpPr>
          <a:xfrm>
            <a:off x="1423015" y="858047"/>
            <a:ext cx="2013422" cy="1937221"/>
            <a:chOff x="285641" y="309589"/>
            <a:chExt cx="2013422" cy="1937221"/>
          </a:xfrm>
        </p:grpSpPr>
        <p:sp>
          <p:nvSpPr>
            <p:cNvPr id="13" name="Elipse 12"/>
            <p:cNvSpPr/>
            <p:nvPr/>
          </p:nvSpPr>
          <p:spPr>
            <a:xfrm>
              <a:off x="285641" y="309589"/>
              <a:ext cx="2013422" cy="193722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14" name="Grupo 13"/>
            <p:cNvGrpSpPr/>
            <p:nvPr/>
          </p:nvGrpSpPr>
          <p:grpSpPr>
            <a:xfrm>
              <a:off x="630742" y="898388"/>
              <a:ext cx="1368197" cy="799366"/>
              <a:chOff x="2034827" y="0"/>
              <a:chExt cx="933419" cy="540279"/>
            </a:xfrm>
          </p:grpSpPr>
          <p:sp>
            <p:nvSpPr>
              <p:cNvPr id="15" name="Rectángulo 14"/>
              <p:cNvSpPr/>
              <p:nvPr/>
            </p:nvSpPr>
            <p:spPr>
              <a:xfrm>
                <a:off x="2034827" y="0"/>
                <a:ext cx="933419" cy="54027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2034827" y="0"/>
                <a:ext cx="933419" cy="54027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1. VCS en la perspectiva de la educación superior</a:t>
                </a:r>
                <a:endParaRPr lang="es-ES" kern="1200" dirty="0"/>
              </a:p>
            </p:txBody>
          </p:sp>
        </p:grpSp>
      </p:grpSp>
      <p:cxnSp>
        <p:nvCxnSpPr>
          <p:cNvPr id="18" name="Conector recto 17"/>
          <p:cNvCxnSpPr/>
          <p:nvPr/>
        </p:nvCxnSpPr>
        <p:spPr>
          <a:xfrm>
            <a:off x="691871" y="4441371"/>
            <a:ext cx="10498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721600" y="4441371"/>
            <a:ext cx="0" cy="152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8180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0742" y="898388"/>
            <a:ext cx="1368197" cy="799366"/>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 name="Grupo 2"/>
          <p:cNvGrpSpPr/>
          <p:nvPr/>
        </p:nvGrpSpPr>
        <p:grpSpPr>
          <a:xfrm>
            <a:off x="1403058" y="861632"/>
            <a:ext cx="2053336" cy="1933636"/>
            <a:chOff x="2501971" y="717793"/>
            <a:chExt cx="2053336" cy="1933636"/>
          </a:xfrm>
        </p:grpSpPr>
        <p:sp>
          <p:nvSpPr>
            <p:cNvPr id="9" name="Elipse 8"/>
            <p:cNvSpPr/>
            <p:nvPr/>
          </p:nvSpPr>
          <p:spPr>
            <a:xfrm>
              <a:off x="2501971" y="717793"/>
              <a:ext cx="2053336" cy="1933636"/>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grpSp>
          <p:nvGrpSpPr>
            <p:cNvPr id="14" name="Grupo 13"/>
            <p:cNvGrpSpPr/>
            <p:nvPr/>
          </p:nvGrpSpPr>
          <p:grpSpPr>
            <a:xfrm>
              <a:off x="2915309" y="1259759"/>
              <a:ext cx="1226659" cy="867398"/>
              <a:chOff x="3274022" y="712709"/>
              <a:chExt cx="836858" cy="586261"/>
            </a:xfrm>
          </p:grpSpPr>
          <p:sp>
            <p:nvSpPr>
              <p:cNvPr id="15" name="Rectángulo 14"/>
              <p:cNvSpPr/>
              <p:nvPr/>
            </p:nvSpPr>
            <p:spPr>
              <a:xfrm>
                <a:off x="3274022" y="712709"/>
                <a:ext cx="836858" cy="58626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3274022" y="712709"/>
                <a:ext cx="836858" cy="58626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2. VCS en atención a los imperativos sociales</a:t>
                </a:r>
                <a:endParaRPr lang="es-ES" kern="1200" dirty="0"/>
              </a:p>
            </p:txBody>
          </p:sp>
        </p:grpSp>
      </p:grpSp>
      <p:sp>
        <p:nvSpPr>
          <p:cNvPr id="8" name="CuadroTexto 7"/>
          <p:cNvSpPr txBox="1"/>
          <p:nvPr/>
        </p:nvSpPr>
        <p:spPr>
          <a:xfrm flipH="1">
            <a:off x="3891818" y="906382"/>
            <a:ext cx="7414809" cy="1908215"/>
          </a:xfrm>
          <a:prstGeom prst="rect">
            <a:avLst/>
          </a:prstGeom>
          <a:noFill/>
        </p:spPr>
        <p:txBody>
          <a:bodyPr wrap="square" rtlCol="0">
            <a:spAutoFit/>
          </a:bodyPr>
          <a:lstStyle/>
          <a:p>
            <a:pPr algn="just">
              <a:spcAft>
                <a:spcPts val="1200"/>
              </a:spcAft>
            </a:pPr>
            <a:r>
              <a:rPr lang="es-ES" sz="1400" b="1" dirty="0">
                <a:latin typeface="+mj-lt"/>
              </a:rPr>
              <a:t>Demanda social</a:t>
            </a:r>
          </a:p>
          <a:p>
            <a:pPr marL="285750" indent="-285750">
              <a:spcAft>
                <a:spcPts val="600"/>
              </a:spcAft>
              <a:buFont typeface="Arial" panose="020B0604020202020204" pitchFamily="34" charset="0"/>
              <a:buChar char="•"/>
            </a:pPr>
            <a:r>
              <a:rPr lang="es-ES" sz="1400" dirty="0"/>
              <a:t>Al interior de la estructuración jerárquica de poder que implica la estructuración social, se producen diferencias, exclusiones, desigualdades, de las que se desprenden demandas y antagonismos. (Retamozo, 2009)</a:t>
            </a:r>
          </a:p>
          <a:p>
            <a:pPr marL="285750" indent="-285750">
              <a:spcAft>
                <a:spcPts val="600"/>
              </a:spcAft>
              <a:buFont typeface="Arial" panose="020B0604020202020204" pitchFamily="34" charset="0"/>
              <a:buChar char="•"/>
            </a:pPr>
            <a:r>
              <a:rPr lang="es-ES" sz="1400" dirty="0"/>
              <a:t>La demanda es previa al antagonismo, implica una falta y se convierte en un vehículo de efectos dislocatorios, porque interpelan el orden social para transformarlo.</a:t>
            </a:r>
          </a:p>
          <a:p>
            <a:pPr marL="285750" indent="-285750">
              <a:spcAft>
                <a:spcPts val="600"/>
              </a:spcAft>
              <a:buFont typeface="Arial" panose="020B0604020202020204" pitchFamily="34" charset="0"/>
              <a:buChar char="•"/>
            </a:pPr>
            <a:r>
              <a:rPr lang="es-ES" sz="1400" dirty="0"/>
              <a:t>Imperativo social: hace referencia a las demandas prioritarias en la sociedad</a:t>
            </a:r>
            <a:endParaRPr lang="en-US" sz="1400" dirty="0"/>
          </a:p>
        </p:txBody>
      </p:sp>
      <p:sp>
        <p:nvSpPr>
          <p:cNvPr id="13" name="CuadroTexto 12"/>
          <p:cNvSpPr txBox="1"/>
          <p:nvPr/>
        </p:nvSpPr>
        <p:spPr>
          <a:xfrm flipH="1">
            <a:off x="1023726" y="3145851"/>
            <a:ext cx="2432668" cy="2908489"/>
          </a:xfrm>
          <a:prstGeom prst="rect">
            <a:avLst/>
          </a:prstGeom>
          <a:noFill/>
        </p:spPr>
        <p:txBody>
          <a:bodyPr wrap="square" rtlCol="0">
            <a:spAutoFit/>
          </a:bodyPr>
          <a:lstStyle/>
          <a:p>
            <a:pPr algn="just">
              <a:spcAft>
                <a:spcPts val="1200"/>
              </a:spcAft>
            </a:pPr>
            <a:r>
              <a:rPr lang="es-EC" sz="1400" b="1" dirty="0">
                <a:latin typeface="+mj-lt"/>
              </a:rPr>
              <a:t>Divulgación del saber</a:t>
            </a:r>
          </a:p>
          <a:p>
            <a:pPr marL="285750" indent="-285750">
              <a:spcAft>
                <a:spcPts val="600"/>
              </a:spcAft>
              <a:buFont typeface="Arial" panose="020B0604020202020204" pitchFamily="34" charset="0"/>
              <a:buChar char="•"/>
            </a:pPr>
            <a:r>
              <a:rPr lang="es-ES" sz="1400" dirty="0"/>
              <a:t>No pretende que el público se convierta en experto en la materia, tampoco convertirse en aula sustituta</a:t>
            </a:r>
            <a:endParaRPr lang="en-US" sz="1400" dirty="0"/>
          </a:p>
          <a:p>
            <a:pPr marL="285750" indent="-285750">
              <a:spcAft>
                <a:spcPts val="600"/>
              </a:spcAft>
              <a:buFont typeface="Arial" panose="020B0604020202020204" pitchFamily="34" charset="0"/>
              <a:buChar char="•"/>
            </a:pPr>
            <a:r>
              <a:rPr lang="es-EC" sz="1400" dirty="0"/>
              <a:t>Que se permita a la población recorrer y aprovechar la porción de conocimientos que le sean necesarios, útiles, o al menos interesantes (Olmedo, 2010)</a:t>
            </a:r>
          </a:p>
        </p:txBody>
      </p:sp>
      <p:sp>
        <p:nvSpPr>
          <p:cNvPr id="19" name="CuadroTexto 18"/>
          <p:cNvSpPr txBox="1"/>
          <p:nvPr/>
        </p:nvSpPr>
        <p:spPr>
          <a:xfrm flipH="1">
            <a:off x="3891819" y="3145851"/>
            <a:ext cx="3541487" cy="2985433"/>
          </a:xfrm>
          <a:prstGeom prst="rect">
            <a:avLst/>
          </a:prstGeom>
          <a:noFill/>
        </p:spPr>
        <p:txBody>
          <a:bodyPr wrap="square" rtlCol="0">
            <a:spAutoFit/>
          </a:bodyPr>
          <a:lstStyle/>
          <a:p>
            <a:pPr>
              <a:spcAft>
                <a:spcPts val="1200"/>
              </a:spcAft>
            </a:pPr>
            <a:r>
              <a:rPr lang="es-ES" sz="1400" b="1" dirty="0">
                <a:latin typeface="+mj-lt"/>
              </a:rPr>
              <a:t>Tejido social</a:t>
            </a:r>
          </a:p>
          <a:p>
            <a:pPr marL="285750" indent="-285750">
              <a:spcAft>
                <a:spcPts val="600"/>
              </a:spcAft>
              <a:buFont typeface="Arial" panose="020B0604020202020204" pitchFamily="34" charset="0"/>
              <a:buChar char="•"/>
            </a:pPr>
            <a:r>
              <a:rPr lang="es-ES" sz="1400" dirty="0"/>
              <a:t>“Las células se refieren a los individuos y el tejido son las relaciones que forman entre sí” (Sepúlveda, 2017)</a:t>
            </a:r>
          </a:p>
          <a:p>
            <a:pPr marL="285750" indent="-285750">
              <a:spcAft>
                <a:spcPts val="600"/>
              </a:spcAft>
              <a:buFont typeface="Arial" panose="020B0604020202020204" pitchFamily="34" charset="0"/>
              <a:buChar char="•"/>
            </a:pPr>
            <a:r>
              <a:rPr lang="es-ES" sz="1400" dirty="0"/>
              <a:t>VCS debe, implementar acciones tendientes a reconstruir el tejido social y volcar su mirada hacia grupos de atención prioritaria</a:t>
            </a:r>
          </a:p>
          <a:p>
            <a:pPr marL="285750" indent="-285750">
              <a:spcAft>
                <a:spcPts val="600"/>
              </a:spcAft>
              <a:buFont typeface="Arial" panose="020B0604020202020204" pitchFamily="34" charset="0"/>
              <a:buChar char="•"/>
            </a:pPr>
            <a:r>
              <a:rPr lang="es-ES" sz="1400" dirty="0"/>
              <a:t>“Se debe favorecer una comprensión del contexto social y cultural a fin de reforzar formas ya existentes en el tejido social, de afrontamiento de las problemáticas” (Beristain, 2008).</a:t>
            </a:r>
            <a:endParaRPr lang="en-US" sz="1400" dirty="0"/>
          </a:p>
        </p:txBody>
      </p:sp>
      <p:sp>
        <p:nvSpPr>
          <p:cNvPr id="20" name="CuadroTexto 19"/>
          <p:cNvSpPr txBox="1"/>
          <p:nvPr/>
        </p:nvSpPr>
        <p:spPr>
          <a:xfrm flipH="1">
            <a:off x="7997370" y="3145851"/>
            <a:ext cx="3309258" cy="2908489"/>
          </a:xfrm>
          <a:prstGeom prst="rect">
            <a:avLst/>
          </a:prstGeom>
          <a:noFill/>
        </p:spPr>
        <p:txBody>
          <a:bodyPr wrap="square" rtlCol="0">
            <a:spAutoFit/>
          </a:bodyPr>
          <a:lstStyle/>
          <a:p>
            <a:pPr>
              <a:spcAft>
                <a:spcPts val="1200"/>
              </a:spcAft>
            </a:pPr>
            <a:r>
              <a:rPr lang="es-ES" sz="1400" b="1" dirty="0">
                <a:latin typeface="+mj-lt"/>
              </a:rPr>
              <a:t>Impacto en la política pública</a:t>
            </a:r>
          </a:p>
          <a:p>
            <a:pPr marL="285750" indent="-285750">
              <a:spcAft>
                <a:spcPts val="600"/>
              </a:spcAft>
              <a:buFont typeface="Arial" panose="020B0604020202020204" pitchFamily="34" charset="0"/>
              <a:buChar char="•"/>
            </a:pPr>
            <a:r>
              <a:rPr lang="es-ES" sz="1400" dirty="0"/>
              <a:t>“Cursos de acción destinados a la solución de problemas, donde inclusive el no hacer nada es una acción que se tiene que tomar en consideración y poner en práctica o no” (Aguilar &amp; Lima, 2009)</a:t>
            </a:r>
          </a:p>
          <a:p>
            <a:pPr marL="285750" indent="-285750">
              <a:spcAft>
                <a:spcPts val="600"/>
              </a:spcAft>
              <a:buFont typeface="Arial" panose="020B0604020202020204" pitchFamily="34" charset="0"/>
              <a:buChar char="•"/>
            </a:pPr>
            <a:r>
              <a:rPr lang="es-ES" sz="1400" dirty="0"/>
              <a:t>VCS ejecuta incitativas concretas de transformación social, incidiendo en la definición de política pública o en normativa ya existente. Participación ciudadana.</a:t>
            </a:r>
            <a:endParaRPr lang="en-US" sz="1400" dirty="0"/>
          </a:p>
        </p:txBody>
      </p:sp>
      <p:cxnSp>
        <p:nvCxnSpPr>
          <p:cNvPr id="11" name="Conector recto 10"/>
          <p:cNvCxnSpPr/>
          <p:nvPr/>
        </p:nvCxnSpPr>
        <p:spPr>
          <a:xfrm>
            <a:off x="914400" y="2960914"/>
            <a:ext cx="103922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3599543" y="2960914"/>
            <a:ext cx="0" cy="3093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678057" y="2960914"/>
            <a:ext cx="0" cy="30934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40511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p:cNvGrpSpPr/>
          <p:nvPr/>
        </p:nvGrpSpPr>
        <p:grpSpPr>
          <a:xfrm>
            <a:off x="1403058" y="861632"/>
            <a:ext cx="2053336" cy="1933636"/>
            <a:chOff x="4713224" y="1292142"/>
            <a:chExt cx="2053336" cy="1933636"/>
          </a:xfrm>
        </p:grpSpPr>
        <p:sp>
          <p:nvSpPr>
            <p:cNvPr id="10" name="Elipse 9"/>
            <p:cNvSpPr/>
            <p:nvPr/>
          </p:nvSpPr>
          <p:spPr>
            <a:xfrm>
              <a:off x="4713224" y="1292142"/>
              <a:ext cx="2053336" cy="193363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grpSp>
          <p:nvGrpSpPr>
            <p:cNvPr id="17" name="Grupo 16"/>
            <p:cNvGrpSpPr/>
            <p:nvPr/>
          </p:nvGrpSpPr>
          <p:grpSpPr>
            <a:xfrm>
              <a:off x="5088464" y="1921904"/>
              <a:ext cx="1402145" cy="867398"/>
              <a:chOff x="3119282" y="1712801"/>
              <a:chExt cx="956579" cy="586261"/>
            </a:xfrm>
          </p:grpSpPr>
          <p:sp>
            <p:nvSpPr>
              <p:cNvPr id="18" name="Rectángulo 17"/>
              <p:cNvSpPr/>
              <p:nvPr/>
            </p:nvSpPr>
            <p:spPr>
              <a:xfrm>
                <a:off x="3145274" y="1712801"/>
                <a:ext cx="836858" cy="58626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3119282" y="1712801"/>
                <a:ext cx="956579" cy="58626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3. VCS desde las propuestas de innovación social</a:t>
                </a:r>
                <a:endParaRPr lang="es-ES" kern="1200" dirty="0"/>
              </a:p>
            </p:txBody>
          </p:sp>
        </p:grpSp>
      </p:grpSp>
      <p:sp>
        <p:nvSpPr>
          <p:cNvPr id="2" name="CuadroTexto 1"/>
          <p:cNvSpPr txBox="1"/>
          <p:nvPr/>
        </p:nvSpPr>
        <p:spPr>
          <a:xfrm>
            <a:off x="4310743" y="863812"/>
            <a:ext cx="6516914" cy="3339376"/>
          </a:xfrm>
          <a:prstGeom prst="rect">
            <a:avLst/>
          </a:prstGeom>
          <a:noFill/>
        </p:spPr>
        <p:txBody>
          <a:bodyPr wrap="square" rtlCol="0">
            <a:spAutoFit/>
          </a:bodyPr>
          <a:lstStyle/>
          <a:p>
            <a:r>
              <a:rPr lang="es-EC" sz="1400" b="1" dirty="0"/>
              <a:t>Innovación social:</a:t>
            </a:r>
          </a:p>
          <a:p>
            <a:pPr marL="285750" indent="-285750" algn="just">
              <a:spcAft>
                <a:spcPts val="600"/>
              </a:spcAft>
              <a:buFont typeface="Arial" panose="020B0604020202020204" pitchFamily="34" charset="0"/>
              <a:buChar char="•"/>
            </a:pPr>
            <a:r>
              <a:rPr lang="es-EC" sz="1400" dirty="0"/>
              <a:t>“Nuevos procesos, prácticas, métodos o sistemas para llevar a cabo procesos tradicionales o tareas nuevas que, se hacen con participación de la comunidad y los beneficiarios” (Morales, 2009)</a:t>
            </a:r>
          </a:p>
          <a:p>
            <a:pPr marL="285750" indent="-285750" algn="just">
              <a:spcAft>
                <a:spcPts val="600"/>
              </a:spcAft>
              <a:buFont typeface="Arial" panose="020B0604020202020204" pitchFamily="34" charset="0"/>
              <a:buChar char="•"/>
            </a:pPr>
            <a:r>
              <a:rPr lang="es-EC" sz="1400" dirty="0"/>
              <a:t>Deben ser: originales, manejar sobre todo intangibles, ser imitables, transferibles, reproducibles, tener un impacto </a:t>
            </a:r>
            <a:r>
              <a:rPr lang="es-EC" sz="1400" i="1" dirty="0" err="1"/>
              <a:t>glocal</a:t>
            </a:r>
            <a:r>
              <a:rPr lang="es-EC" sz="1400" dirty="0"/>
              <a:t>, orientar acciones a la resolución de problemáticas sociales, ser intensivas en capital social-relacional (Gutiérrez, 2009).</a:t>
            </a:r>
          </a:p>
          <a:p>
            <a:pPr marL="285750" indent="-285750" algn="just">
              <a:spcAft>
                <a:spcPts val="600"/>
              </a:spcAft>
              <a:buFont typeface="Arial" panose="020B0604020202020204" pitchFamily="34" charset="0"/>
              <a:buChar char="•"/>
            </a:pPr>
            <a:r>
              <a:rPr lang="es-EC" sz="1400" dirty="0"/>
              <a:t>La innovación social se convierte en una herramienta concreta que enmarca los proyectos de VCS, </a:t>
            </a:r>
            <a:r>
              <a:rPr lang="es-ES" sz="1400" dirty="0"/>
              <a:t>al conducir la solución de las demandas sociales identificadas hacia una perspectiva innovadora.</a:t>
            </a:r>
          </a:p>
          <a:p>
            <a:pPr marL="285750" indent="-285750" algn="just">
              <a:spcAft>
                <a:spcPts val="600"/>
              </a:spcAft>
              <a:buFont typeface="Arial" panose="020B0604020202020204" pitchFamily="34" charset="0"/>
              <a:buChar char="•"/>
            </a:pPr>
            <a:r>
              <a:rPr lang="es-EC" sz="1400" dirty="0"/>
              <a:t>Condiciones fundamentales: coherencia entre los sistemas educativos y la modernidad, articulación sólida entre educación y crecimiento productivo, respeto a los derechos humanos, la democracia y valores  y consenso político, que permita conciliar la libertad individual con la pertenencia comunitaria (Ruibal, 2007).</a:t>
            </a:r>
            <a:endParaRPr lang="en-US" sz="1400" dirty="0"/>
          </a:p>
        </p:txBody>
      </p:sp>
      <p:sp>
        <p:nvSpPr>
          <p:cNvPr id="8" name="CuadroTexto 7"/>
          <p:cNvSpPr txBox="1"/>
          <p:nvPr/>
        </p:nvSpPr>
        <p:spPr>
          <a:xfrm>
            <a:off x="4310743" y="4408253"/>
            <a:ext cx="6516914" cy="1831271"/>
          </a:xfrm>
          <a:prstGeom prst="rect">
            <a:avLst/>
          </a:prstGeom>
          <a:noFill/>
        </p:spPr>
        <p:txBody>
          <a:bodyPr wrap="square" rtlCol="0">
            <a:spAutoFit/>
          </a:bodyPr>
          <a:lstStyle/>
          <a:p>
            <a:r>
              <a:rPr lang="es-EC" sz="1400" b="1" dirty="0"/>
              <a:t>Impacto en la transformación social:</a:t>
            </a:r>
          </a:p>
          <a:p>
            <a:pPr marL="285750" indent="-285750">
              <a:spcAft>
                <a:spcPts val="600"/>
              </a:spcAft>
              <a:buFont typeface="Arial" panose="020B0604020202020204" pitchFamily="34" charset="0"/>
              <a:buChar char="•"/>
            </a:pPr>
            <a:r>
              <a:rPr lang="es-ES" sz="1400" dirty="0"/>
              <a:t>Implica necesariamente prestar atención a lo que sucede en el contexto local y mundial</a:t>
            </a:r>
          </a:p>
          <a:p>
            <a:pPr marL="285750" indent="-285750" algn="just">
              <a:spcAft>
                <a:spcPts val="600"/>
              </a:spcAft>
              <a:buFont typeface="Arial" panose="020B0604020202020204" pitchFamily="34" charset="0"/>
              <a:buChar char="•"/>
            </a:pPr>
            <a:r>
              <a:rPr lang="es-VE" sz="1400" dirty="0"/>
              <a:t>Paulo Freire, citado por Ocampo (2008), señala que las masas oprimidas deben tomar conciencia de su realidad y comprometerse en la praxis, para su transformación</a:t>
            </a:r>
          </a:p>
          <a:p>
            <a:pPr marL="285750" indent="-285750" algn="just">
              <a:spcAft>
                <a:spcPts val="600"/>
              </a:spcAft>
              <a:buFont typeface="Arial" panose="020B0604020202020204" pitchFamily="34" charset="0"/>
              <a:buChar char="•"/>
            </a:pPr>
            <a:r>
              <a:rPr lang="es-ES" sz="1400" dirty="0"/>
              <a:t>La transformación se convierte en un proceso y no en un acto (sociedad transformada)</a:t>
            </a:r>
          </a:p>
          <a:p>
            <a:pPr marL="285750" indent="-285750" algn="just">
              <a:spcAft>
                <a:spcPts val="600"/>
              </a:spcAft>
              <a:buFont typeface="Arial" panose="020B0604020202020204" pitchFamily="34" charset="0"/>
              <a:buChar char="•"/>
            </a:pPr>
            <a:r>
              <a:rPr lang="es-VE" sz="1400" dirty="0"/>
              <a:t>La transformación no culmina al alcanzar las metas, es un proceso que no culmina y avanza de la mano con la historia </a:t>
            </a:r>
            <a:r>
              <a:rPr lang="es-ES" sz="1400" dirty="0"/>
              <a:t>(Coraggio, 2002)</a:t>
            </a:r>
            <a:endParaRPr lang="en-US" sz="1400" dirty="0"/>
          </a:p>
        </p:txBody>
      </p:sp>
      <p:cxnSp>
        <p:nvCxnSpPr>
          <p:cNvPr id="4" name="Conector recto 3"/>
          <p:cNvCxnSpPr/>
          <p:nvPr/>
        </p:nvCxnSpPr>
        <p:spPr>
          <a:xfrm>
            <a:off x="3456394" y="4275758"/>
            <a:ext cx="721160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760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1403058" y="861632"/>
            <a:ext cx="2053336" cy="1933636"/>
            <a:chOff x="6871971" y="2246810"/>
            <a:chExt cx="2053336" cy="1933636"/>
          </a:xfrm>
        </p:grpSpPr>
        <p:sp>
          <p:nvSpPr>
            <p:cNvPr id="12" name="Elipse 11"/>
            <p:cNvSpPr/>
            <p:nvPr/>
          </p:nvSpPr>
          <p:spPr>
            <a:xfrm>
              <a:off x="6871971" y="2246810"/>
              <a:ext cx="2053336" cy="1933636"/>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grpSp>
          <p:nvGrpSpPr>
            <p:cNvPr id="20" name="Grupo 19"/>
            <p:cNvGrpSpPr/>
            <p:nvPr/>
          </p:nvGrpSpPr>
          <p:grpSpPr>
            <a:xfrm>
              <a:off x="7204424" y="2788776"/>
              <a:ext cx="1540070" cy="867398"/>
              <a:chOff x="965758" y="1712801"/>
              <a:chExt cx="1050675" cy="586261"/>
            </a:xfrm>
          </p:grpSpPr>
          <p:sp>
            <p:nvSpPr>
              <p:cNvPr id="21" name="Rectángulo 20"/>
              <p:cNvSpPr/>
              <p:nvPr/>
            </p:nvSpPr>
            <p:spPr>
              <a:xfrm>
                <a:off x="1020940" y="1712801"/>
                <a:ext cx="836858" cy="58626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CuadroTexto 21"/>
              <p:cNvSpPr txBox="1"/>
              <p:nvPr/>
            </p:nvSpPr>
            <p:spPr>
              <a:xfrm>
                <a:off x="965758" y="1712801"/>
                <a:ext cx="1050675" cy="58626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4. VCS basada en el empoderamiento juvenil</a:t>
                </a:r>
                <a:endParaRPr lang="es-ES" kern="1200" dirty="0"/>
              </a:p>
            </p:txBody>
          </p:sp>
        </p:grpSp>
      </p:grpSp>
      <p:sp>
        <p:nvSpPr>
          <p:cNvPr id="7" name="CuadroTexto 6"/>
          <p:cNvSpPr txBox="1"/>
          <p:nvPr/>
        </p:nvSpPr>
        <p:spPr>
          <a:xfrm>
            <a:off x="4122057" y="861632"/>
            <a:ext cx="6981371" cy="2554545"/>
          </a:xfrm>
          <a:prstGeom prst="rect">
            <a:avLst/>
          </a:prstGeom>
          <a:noFill/>
        </p:spPr>
        <p:txBody>
          <a:bodyPr wrap="square" rtlCol="0">
            <a:spAutoFit/>
          </a:bodyPr>
          <a:lstStyle/>
          <a:p>
            <a:pPr>
              <a:spcAft>
                <a:spcPts val="1200"/>
              </a:spcAft>
            </a:pPr>
            <a:r>
              <a:rPr lang="es-ES" sz="1400" b="1" dirty="0"/>
              <a:t>Pensamiento crítico de la juventud desde el empoderamiento</a:t>
            </a:r>
            <a:r>
              <a:rPr lang="es-EC" sz="1400" b="1" dirty="0"/>
              <a:t>:</a:t>
            </a:r>
          </a:p>
          <a:p>
            <a:pPr marL="285750" indent="-285750" algn="just">
              <a:spcAft>
                <a:spcPts val="600"/>
              </a:spcAft>
              <a:buFont typeface="Arial" panose="020B0604020202020204" pitchFamily="34" charset="0"/>
              <a:buChar char="•"/>
            </a:pPr>
            <a:r>
              <a:rPr lang="es-ES" sz="1400" dirty="0"/>
              <a:t>La percepción de una persona cambia si es vista como niño (persona que necesita ser ayudada) o si se la concibe como ciudadano (capaz de tomar decisiones) (</a:t>
            </a:r>
            <a:r>
              <a:rPr lang="es-EC" sz="1400" dirty="0"/>
              <a:t>Rappaport, 1981)</a:t>
            </a:r>
          </a:p>
          <a:p>
            <a:pPr marL="285750" indent="-285750" algn="just">
              <a:spcAft>
                <a:spcPts val="600"/>
              </a:spcAft>
              <a:buFont typeface="Arial" panose="020B0604020202020204" pitchFamily="34" charset="0"/>
              <a:buChar char="•"/>
            </a:pPr>
            <a:r>
              <a:rPr lang="es-ES" sz="1400" dirty="0"/>
              <a:t>Se trata, de un proceso intencional, intersubjetivo y continuo de conversión de los individuos en sujetos conscientes de sí mismos, de las circunstancias y del entorno social, mediante la acción</a:t>
            </a:r>
            <a:r>
              <a:rPr lang="es-EC" sz="1400" dirty="0"/>
              <a:t> </a:t>
            </a:r>
            <a:r>
              <a:rPr lang="es-ES" sz="1400" dirty="0"/>
              <a:t>comprensiva, crítica y transformadora sobre sus propias interacciones sociales” (Ricaurte, Ojeda, Betancourth, &amp; Burbano, 2013)</a:t>
            </a:r>
          </a:p>
          <a:p>
            <a:pPr marL="285750" indent="-285750" algn="just">
              <a:spcAft>
                <a:spcPts val="600"/>
              </a:spcAft>
              <a:buFont typeface="Arial" panose="020B0604020202020204" pitchFamily="34" charset="0"/>
              <a:buChar char="•"/>
            </a:pPr>
            <a:r>
              <a:rPr lang="es-EC" sz="1400" dirty="0"/>
              <a:t>Generar una cultura participativa, implementar programas lejos de ser asistencialistas, que partan de la realidad de los jóvenes y no de la cultura adulta hegemónica y legitimar las culturas juveniles. (Goig &amp; Núñez, 2011)</a:t>
            </a:r>
          </a:p>
        </p:txBody>
      </p:sp>
      <p:sp>
        <p:nvSpPr>
          <p:cNvPr id="8" name="CuadroTexto 7"/>
          <p:cNvSpPr txBox="1"/>
          <p:nvPr/>
        </p:nvSpPr>
        <p:spPr>
          <a:xfrm>
            <a:off x="7844970" y="3865811"/>
            <a:ext cx="3258458" cy="1323439"/>
          </a:xfrm>
          <a:prstGeom prst="rect">
            <a:avLst/>
          </a:prstGeom>
          <a:noFill/>
        </p:spPr>
        <p:txBody>
          <a:bodyPr wrap="square" rtlCol="0">
            <a:spAutoFit/>
          </a:bodyPr>
          <a:lstStyle/>
          <a:p>
            <a:pPr>
              <a:spcAft>
                <a:spcPts val="1200"/>
              </a:spcAft>
            </a:pPr>
            <a:r>
              <a:rPr lang="es-EC" sz="1400" b="1" dirty="0"/>
              <a:t>Impacto en las dinámicas sociales:</a:t>
            </a:r>
          </a:p>
          <a:p>
            <a:pPr marL="285750" indent="-285750" algn="just">
              <a:spcAft>
                <a:spcPts val="600"/>
              </a:spcAft>
              <a:buFont typeface="Arial" panose="020B0604020202020204" pitchFamily="34" charset="0"/>
              <a:buChar char="•"/>
            </a:pPr>
            <a:r>
              <a:rPr lang="es-EC" sz="1400" dirty="0"/>
              <a:t>“Población joven como sujetos de comunicación con presencia real en la producción de conocimientos” (Sarduy, 2014)</a:t>
            </a:r>
            <a:endParaRPr lang="en-US" sz="1400" dirty="0"/>
          </a:p>
        </p:txBody>
      </p:sp>
      <p:sp>
        <p:nvSpPr>
          <p:cNvPr id="9" name="CuadroTexto 8"/>
          <p:cNvSpPr txBox="1"/>
          <p:nvPr/>
        </p:nvSpPr>
        <p:spPr>
          <a:xfrm>
            <a:off x="1403058" y="3865811"/>
            <a:ext cx="5534771" cy="1831271"/>
          </a:xfrm>
          <a:prstGeom prst="rect">
            <a:avLst/>
          </a:prstGeom>
          <a:noFill/>
        </p:spPr>
        <p:txBody>
          <a:bodyPr wrap="square" rtlCol="0">
            <a:spAutoFit/>
          </a:bodyPr>
          <a:lstStyle/>
          <a:p>
            <a:pPr algn="just">
              <a:spcAft>
                <a:spcPts val="1200"/>
              </a:spcAft>
            </a:pPr>
            <a:r>
              <a:rPr lang="es-EC" sz="1400" b="1" dirty="0"/>
              <a:t>Jóvenes, actores estratégicos </a:t>
            </a:r>
          </a:p>
          <a:p>
            <a:pPr marL="285750" indent="-285750" algn="just">
              <a:spcAft>
                <a:spcPts val="600"/>
              </a:spcAft>
              <a:buFont typeface="Arial" panose="020B0604020202020204" pitchFamily="34" charset="0"/>
              <a:buChar char="•"/>
            </a:pPr>
            <a:r>
              <a:rPr lang="es-ES" sz="1400" dirty="0"/>
              <a:t>“Son los jóvenes tomándose el presente y proyectando el futuro, los que tendrán el poder de transformar con sus ideas frescas e innovadoras nuestros viejos esquemas sociales, que son barrera para el progreso y bienestar de la humanidad” </a:t>
            </a:r>
            <a:r>
              <a:rPr lang="es-EC" sz="1400" dirty="0"/>
              <a:t>(Páez, 2018)</a:t>
            </a:r>
          </a:p>
          <a:p>
            <a:pPr marL="285750" indent="-285750" algn="just">
              <a:spcAft>
                <a:spcPts val="600"/>
              </a:spcAft>
              <a:buFont typeface="Arial" panose="020B0604020202020204" pitchFamily="34" charset="0"/>
              <a:buChar char="•"/>
            </a:pPr>
            <a:r>
              <a:rPr lang="es-ES" sz="1400" dirty="0"/>
              <a:t>El Estado reconocerá a las jóvenes y los jóvenes como actores estratégicos del desarrollo del país (</a:t>
            </a:r>
            <a:r>
              <a:rPr lang="es-EC" sz="1400" dirty="0"/>
              <a:t>Constitución del Ecuador, 2008)</a:t>
            </a:r>
            <a:endParaRPr lang="en-US" sz="1400" dirty="0"/>
          </a:p>
        </p:txBody>
      </p:sp>
      <p:cxnSp>
        <p:nvCxnSpPr>
          <p:cNvPr id="5" name="Conector recto 4"/>
          <p:cNvCxnSpPr/>
          <p:nvPr/>
        </p:nvCxnSpPr>
        <p:spPr>
          <a:xfrm>
            <a:off x="1403058" y="3643086"/>
            <a:ext cx="9700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431313" y="3643086"/>
            <a:ext cx="0" cy="20539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053919"/>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1403058" y="861632"/>
            <a:ext cx="2053336" cy="1933636"/>
            <a:chOff x="9007533" y="3529504"/>
            <a:chExt cx="2053336" cy="1933636"/>
          </a:xfrm>
        </p:grpSpPr>
        <p:sp>
          <p:nvSpPr>
            <p:cNvPr id="13" name="Elipse 12"/>
            <p:cNvSpPr/>
            <p:nvPr/>
          </p:nvSpPr>
          <p:spPr>
            <a:xfrm>
              <a:off x="9007533" y="3529504"/>
              <a:ext cx="2053336" cy="193363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grpSp>
          <p:nvGrpSpPr>
            <p:cNvPr id="23" name="Grupo 22"/>
            <p:cNvGrpSpPr/>
            <p:nvPr/>
          </p:nvGrpSpPr>
          <p:grpSpPr>
            <a:xfrm>
              <a:off x="9420871" y="4071470"/>
              <a:ext cx="1382656" cy="867398"/>
              <a:chOff x="892192" y="712709"/>
              <a:chExt cx="943283" cy="586261"/>
            </a:xfrm>
          </p:grpSpPr>
          <p:sp>
            <p:nvSpPr>
              <p:cNvPr id="24" name="Rectángulo 23"/>
              <p:cNvSpPr/>
              <p:nvPr/>
            </p:nvSpPr>
            <p:spPr>
              <a:xfrm>
                <a:off x="892192" y="712709"/>
                <a:ext cx="836858" cy="58626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CuadroTexto 24"/>
              <p:cNvSpPr txBox="1"/>
              <p:nvPr/>
            </p:nvSpPr>
            <p:spPr>
              <a:xfrm>
                <a:off x="892192" y="712709"/>
                <a:ext cx="943283" cy="58626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kern="1200" dirty="0"/>
                  <a:t>5. VCS, un proceso que hace realidad el aprendizaje-servicio (ApS)</a:t>
                </a:r>
                <a:endParaRPr lang="es-ES" kern="1200" dirty="0"/>
              </a:p>
            </p:txBody>
          </p:sp>
        </p:grpSp>
      </p:grpSp>
      <p:sp>
        <p:nvSpPr>
          <p:cNvPr id="2" name="CuadroTexto 1"/>
          <p:cNvSpPr txBox="1"/>
          <p:nvPr/>
        </p:nvSpPr>
        <p:spPr>
          <a:xfrm>
            <a:off x="4412343" y="1654281"/>
            <a:ext cx="6444343" cy="4370427"/>
          </a:xfrm>
          <a:prstGeom prst="rect">
            <a:avLst/>
          </a:prstGeom>
          <a:noFill/>
        </p:spPr>
        <p:txBody>
          <a:bodyPr wrap="square" rtlCol="0">
            <a:spAutoFit/>
          </a:bodyPr>
          <a:lstStyle/>
          <a:p>
            <a:pPr>
              <a:spcAft>
                <a:spcPts val="1200"/>
              </a:spcAft>
            </a:pPr>
            <a:r>
              <a:rPr lang="es-EC" sz="1400" b="1" dirty="0"/>
              <a:t>La VCS a través del aprendizaje-servicio (ApS)</a:t>
            </a:r>
          </a:p>
          <a:p>
            <a:pPr marL="285750" indent="-285750">
              <a:spcAft>
                <a:spcPts val="600"/>
              </a:spcAft>
              <a:buFont typeface="Arial" panose="020B0604020202020204" pitchFamily="34" charset="0"/>
              <a:buChar char="•"/>
            </a:pPr>
            <a:r>
              <a:rPr lang="es-ES" sz="1400" dirty="0"/>
              <a:t>“El ApS no es más que un proyecto educativo con una finalidad social. </a:t>
            </a:r>
          </a:p>
          <a:p>
            <a:pPr marL="285750" indent="-285750">
              <a:spcAft>
                <a:spcPts val="600"/>
              </a:spcAft>
              <a:buFont typeface="Arial" panose="020B0604020202020204" pitchFamily="34" charset="0"/>
              <a:buChar char="•"/>
            </a:pPr>
            <a:r>
              <a:rPr lang="es-ES" sz="1400" dirty="0"/>
              <a:t>Un proyecto que suma en el mismo empeño el éxito educativo de los chicos y chicas con su compromiso social como ciudadanos. </a:t>
            </a:r>
          </a:p>
          <a:p>
            <a:pPr marL="285750" indent="-285750">
              <a:spcAft>
                <a:spcPts val="600"/>
              </a:spcAft>
              <a:buFont typeface="Arial" panose="020B0604020202020204" pitchFamily="34" charset="0"/>
              <a:buChar char="•"/>
            </a:pPr>
            <a:r>
              <a:rPr lang="es-ES" sz="1400" dirty="0"/>
              <a:t>Los chicos y chicas aprenden mejor si encuentran sentido, utilidad social a aquello que estudian” (Roser Batlle, 2011)</a:t>
            </a:r>
          </a:p>
          <a:p>
            <a:pPr marL="285750" indent="-285750" algn="just">
              <a:spcAft>
                <a:spcPts val="600"/>
              </a:spcAft>
              <a:buFont typeface="Arial" panose="020B0604020202020204" pitchFamily="34" charset="0"/>
              <a:buChar char="•"/>
            </a:pPr>
            <a:r>
              <a:rPr lang="es-ES" sz="1400" dirty="0"/>
              <a:t>El ApS reúne, en un mismo proyecto, objetivos de aprendizaje y atención a las demandas sociales imperantes; desde allí, la VCS se distingue de actividades de voluntariado y de prácticas pre-profesionales; en ambas la dimensión de servicio a la comunidad está ausente o no es responsabilidad plena del estudiante (Canarias, 2016).</a:t>
            </a:r>
          </a:p>
          <a:p>
            <a:pPr marL="285750" indent="-285750" algn="just">
              <a:spcAft>
                <a:spcPts val="600"/>
              </a:spcAft>
              <a:buFont typeface="Arial" panose="020B0604020202020204" pitchFamily="34" charset="0"/>
              <a:buChar char="•"/>
            </a:pPr>
            <a:r>
              <a:rPr lang="es-ES" sz="1400" dirty="0"/>
              <a:t>“Las problemáticas locales no pueden serles ajenas, las instituciones son cajas de resonancia donde lo que sucede afuera impacta y lo que sucede adentro puede contribuir .(Malacrida, 2012)</a:t>
            </a:r>
          </a:p>
          <a:p>
            <a:pPr marL="285750" indent="-285750" algn="just">
              <a:spcAft>
                <a:spcPts val="600"/>
              </a:spcAft>
              <a:buFont typeface="Arial" panose="020B0604020202020204" pitchFamily="34" charset="0"/>
              <a:buChar char="•"/>
            </a:pPr>
            <a:r>
              <a:rPr lang="es-ES" sz="1400" dirty="0"/>
              <a:t>La VCS implementada desde la perspectiva del ApS, ofrece la oportunidad de un aprendizaje integral: crecimiento personal, profesional, ético y social; generando la corresponsabilidad y beneficio mutuo entre academia y sociedad</a:t>
            </a:r>
          </a:p>
          <a:p>
            <a:pPr marL="285750" indent="-285750" algn="just">
              <a:spcAft>
                <a:spcPts val="600"/>
              </a:spcAft>
              <a:buFont typeface="Arial" panose="020B0604020202020204" pitchFamily="34" charset="0"/>
              <a:buChar char="•"/>
            </a:pPr>
            <a:r>
              <a:rPr lang="es-ES" sz="1400" dirty="0"/>
              <a:t>VCS como ambiente y escenario de aprendizaje.</a:t>
            </a:r>
          </a:p>
        </p:txBody>
      </p:sp>
      <p:sp>
        <p:nvSpPr>
          <p:cNvPr id="9" name="CuadroTexto 8"/>
          <p:cNvSpPr txBox="1"/>
          <p:nvPr/>
        </p:nvSpPr>
        <p:spPr>
          <a:xfrm>
            <a:off x="1010417" y="3193164"/>
            <a:ext cx="2815772" cy="2831544"/>
          </a:xfrm>
          <a:prstGeom prst="rect">
            <a:avLst/>
          </a:prstGeom>
          <a:noFill/>
        </p:spPr>
        <p:txBody>
          <a:bodyPr wrap="square" rtlCol="0">
            <a:spAutoFit/>
          </a:bodyPr>
          <a:lstStyle/>
          <a:p>
            <a:pPr>
              <a:spcAft>
                <a:spcPts val="1200"/>
              </a:spcAft>
            </a:pPr>
            <a:r>
              <a:rPr lang="es-EC" sz="1400" b="1" dirty="0"/>
              <a:t>Impacto </a:t>
            </a:r>
            <a:r>
              <a:rPr lang="es-ES" sz="1400" b="1" dirty="0"/>
              <a:t>en la concepción del aprendizaje</a:t>
            </a:r>
          </a:p>
          <a:p>
            <a:pPr marL="285750" indent="-285750" algn="just">
              <a:spcAft>
                <a:spcPts val="600"/>
              </a:spcAft>
              <a:buFont typeface="Arial" panose="020B0604020202020204" pitchFamily="34" charset="0"/>
              <a:buChar char="•"/>
            </a:pPr>
            <a:r>
              <a:rPr lang="es-EC" sz="1400" dirty="0"/>
              <a:t>No es una invención reciente de la pedagogía, parte de elementos muy conocidos: la transmisión de conocimientos y el servicio a la comunidad; la novedad no está en sus componentes, sino en la articulación de estos en una sola propuesta enlazada y coherente (Puig, Batlle, Bosch, &amp; Palos, 2007).</a:t>
            </a:r>
            <a:endParaRPr lang="en-US" sz="1400" dirty="0"/>
          </a:p>
        </p:txBody>
      </p:sp>
      <p:cxnSp>
        <p:nvCxnSpPr>
          <p:cNvPr id="4" name="Conector recto 3"/>
          <p:cNvCxnSpPr/>
          <p:nvPr/>
        </p:nvCxnSpPr>
        <p:spPr>
          <a:xfrm>
            <a:off x="4136569" y="861632"/>
            <a:ext cx="0" cy="51630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2479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ED704BC-5A50-400C-9C34-77A168E796D8}"/>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Metodología</a:t>
            </a:r>
          </a:p>
        </p:txBody>
      </p:sp>
      <p:sp>
        <p:nvSpPr>
          <p:cNvPr id="8" name="Marcador de texto 7">
            <a:extLst>
              <a:ext uri="{FF2B5EF4-FFF2-40B4-BE49-F238E27FC236}">
                <a16:creationId xmlns:a16="http://schemas.microsoft.com/office/drawing/2014/main" id="{401D3C02-DDA4-4903-8AA4-D90F11B2517A}"/>
              </a:ext>
            </a:extLst>
          </p:cNvPr>
          <p:cNvSpPr>
            <a:spLocks noGrp="1"/>
          </p:cNvSpPr>
          <p:nvPr>
            <p:ph type="body" idx="1"/>
          </p:nvPr>
        </p:nvSpPr>
        <p:spPr/>
        <p:txBody>
          <a:bodyPr/>
          <a:lstStyle/>
          <a:p>
            <a:r>
              <a:rPr lang="es-EC" dirty="0"/>
              <a:t>Hipótesis, variables, población, muestra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124" y="987451"/>
            <a:ext cx="2160576" cy="1676412"/>
          </a:xfrm>
          <a:prstGeom prst="rect">
            <a:avLst/>
          </a:prstGeom>
        </p:spPr>
      </p:pic>
    </p:spTree>
    <p:extLst>
      <p:ext uri="{BB962C8B-B14F-4D97-AF65-F5344CB8AC3E}">
        <p14:creationId xmlns:p14="http://schemas.microsoft.com/office/powerpoint/2010/main" val="93794349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effectLst>
                  <a:outerShdw blurRad="38100" dist="38100" dir="2700000" algn="tl">
                    <a:srgbClr val="000000">
                      <a:alpha val="43137"/>
                    </a:srgbClr>
                  </a:outerShdw>
                </a:effectLst>
              </a:rPr>
              <a:t>Hipótesis y variables</a:t>
            </a:r>
            <a:endParaRPr lang="en-US" sz="4000" dirty="0">
              <a:effectLst>
                <a:outerShdw blurRad="38100" dist="38100" dir="2700000" algn="tl">
                  <a:srgbClr val="000000">
                    <a:alpha val="43137"/>
                  </a:srgbClr>
                </a:outerShdw>
              </a:effectLst>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28926236"/>
              </p:ext>
            </p:extLst>
          </p:nvPr>
        </p:nvGraphicFramePr>
        <p:xfrm>
          <a:off x="1295400" y="2285999"/>
          <a:ext cx="9601198" cy="3766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3946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95402" y="982132"/>
            <a:ext cx="9601196" cy="1303867"/>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000" dirty="0">
                <a:effectLst>
                  <a:outerShdw blurRad="38100" dist="38100" dir="2700000" algn="tl">
                    <a:srgbClr val="000000">
                      <a:alpha val="43137"/>
                    </a:srgbClr>
                  </a:outerShdw>
                </a:effectLst>
              </a:rPr>
              <a:t>Análisis metodología</a:t>
            </a:r>
            <a:endParaRPr lang="en-US" sz="4000" dirty="0">
              <a:effectLst>
                <a:outerShdw blurRad="38100" dist="38100" dir="2700000" algn="tl">
                  <a:srgbClr val="000000">
                    <a:alpha val="43137"/>
                  </a:srgbClr>
                </a:outerShdw>
              </a:effectLst>
            </a:endParaRPr>
          </a:p>
        </p:txBody>
      </p:sp>
      <p:graphicFrame>
        <p:nvGraphicFramePr>
          <p:cNvPr id="5" name="Marcador de contenido 3"/>
          <p:cNvGraphicFramePr>
            <a:graphicFrameLocks/>
          </p:cNvGraphicFramePr>
          <p:nvPr>
            <p:extLst>
              <p:ext uri="{D42A27DB-BD31-4B8C-83A1-F6EECF244321}">
                <p14:modId xmlns:p14="http://schemas.microsoft.com/office/powerpoint/2010/main" val="139963568"/>
              </p:ext>
            </p:extLst>
          </p:nvPr>
        </p:nvGraphicFramePr>
        <p:xfrm>
          <a:off x="1125582" y="1634065"/>
          <a:ext cx="10056223" cy="439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95061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effectLst>
                  <a:outerShdw blurRad="38100" dist="38100" dir="2700000" algn="tl">
                    <a:srgbClr val="000000">
                      <a:alpha val="43137"/>
                    </a:srgbClr>
                  </a:outerShdw>
                </a:effectLst>
              </a:rPr>
              <a:t>Población y muestra</a:t>
            </a:r>
            <a:endParaRPr lang="en-US" sz="4000"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02031118"/>
              </p:ext>
            </p:extLst>
          </p:nvPr>
        </p:nvGraphicFramePr>
        <p:xfrm>
          <a:off x="866275" y="3258503"/>
          <a:ext cx="5007658" cy="2225040"/>
        </p:xfrm>
        <a:graphic>
          <a:graphicData uri="http://schemas.openxmlformats.org/drawingml/2006/table">
            <a:tbl>
              <a:tblPr firstRow="1" bandRow="1">
                <a:tableStyleId>{F5AB1C69-6EDB-4FF4-983F-18BD219EF322}</a:tableStyleId>
              </a:tblPr>
              <a:tblGrid>
                <a:gridCol w="1756636">
                  <a:extLst>
                    <a:ext uri="{9D8B030D-6E8A-4147-A177-3AD203B41FA5}">
                      <a16:colId xmlns:a16="http://schemas.microsoft.com/office/drawing/2014/main" val="3054032030"/>
                    </a:ext>
                  </a:extLst>
                </a:gridCol>
                <a:gridCol w="1581803">
                  <a:extLst>
                    <a:ext uri="{9D8B030D-6E8A-4147-A177-3AD203B41FA5}">
                      <a16:colId xmlns:a16="http://schemas.microsoft.com/office/drawing/2014/main" val="1925940998"/>
                    </a:ext>
                  </a:extLst>
                </a:gridCol>
                <a:gridCol w="1669219">
                  <a:extLst>
                    <a:ext uri="{9D8B030D-6E8A-4147-A177-3AD203B41FA5}">
                      <a16:colId xmlns:a16="http://schemas.microsoft.com/office/drawing/2014/main" val="481167408"/>
                    </a:ext>
                  </a:extLst>
                </a:gridCol>
              </a:tblGrid>
              <a:tr h="370840">
                <a:tc>
                  <a:txBody>
                    <a:bodyPr/>
                    <a:lstStyle/>
                    <a:p>
                      <a:pPr algn="ctr">
                        <a:spcAft>
                          <a:spcPts val="0"/>
                        </a:spcAft>
                      </a:pPr>
                      <a:r>
                        <a:rPr lang="es-EC" sz="1800" dirty="0">
                          <a:effectLst>
                            <a:outerShdw blurRad="38100" dist="38100" dir="2700000" algn="tl">
                              <a:srgbClr val="000000">
                                <a:alpha val="43137"/>
                              </a:srgbClr>
                            </a:outerShdw>
                          </a:effectLst>
                        </a:rPr>
                        <a:t>Estrato</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outerShdw blurRad="38100" dist="38100" dir="2700000" algn="tl">
                              <a:srgbClr val="000000">
                                <a:alpha val="43137"/>
                              </a:srgbClr>
                            </a:outerShdw>
                          </a:effectLst>
                        </a:rPr>
                        <a:t>Población</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outerShdw blurRad="38100" dist="38100" dir="2700000" algn="tl">
                              <a:srgbClr val="000000">
                                <a:alpha val="43137"/>
                              </a:srgbClr>
                            </a:outerShdw>
                          </a:effectLst>
                        </a:rPr>
                        <a:t>Muestra</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1002470"/>
                  </a:ext>
                </a:extLst>
              </a:tr>
              <a:tr h="370840">
                <a:tc>
                  <a:txBody>
                    <a:bodyPr/>
                    <a:lstStyle/>
                    <a:p>
                      <a:pPr algn="l">
                        <a:spcAft>
                          <a:spcPts val="0"/>
                        </a:spcAft>
                      </a:pPr>
                      <a:r>
                        <a:rPr lang="es-EC" sz="1800" dirty="0">
                          <a:effectLst/>
                        </a:rPr>
                        <a:t>Líder comunitario</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233663"/>
                  </a:ext>
                </a:extLst>
              </a:tr>
              <a:tr h="370840">
                <a:tc>
                  <a:txBody>
                    <a:bodyPr/>
                    <a:lstStyle/>
                    <a:p>
                      <a:pPr algn="l">
                        <a:spcAft>
                          <a:spcPts val="0"/>
                        </a:spcAft>
                      </a:pPr>
                      <a:r>
                        <a:rPr lang="es-EC" sz="1800" dirty="0">
                          <a:effectLst/>
                        </a:rPr>
                        <a:t>Comunidad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25</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21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4867241"/>
                  </a:ext>
                </a:extLst>
              </a:tr>
              <a:tr h="370840">
                <a:tc>
                  <a:txBody>
                    <a:bodyPr/>
                    <a:lstStyle/>
                    <a:p>
                      <a:pPr algn="l">
                        <a:spcAft>
                          <a:spcPts val="0"/>
                        </a:spcAft>
                      </a:pPr>
                      <a:r>
                        <a:rPr lang="es-EC" sz="1800" dirty="0">
                          <a:effectLst/>
                        </a:rPr>
                        <a:t>Estudiantes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7</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6</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7448010"/>
                  </a:ext>
                </a:extLst>
              </a:tr>
              <a:tr h="370840">
                <a:tc>
                  <a:txBody>
                    <a:bodyPr/>
                    <a:lstStyle/>
                    <a:p>
                      <a:pPr algn="l">
                        <a:spcAft>
                          <a:spcPts val="0"/>
                        </a:spcAft>
                      </a:pPr>
                      <a:r>
                        <a:rPr lang="es-EC" sz="1800" dirty="0">
                          <a:effectLst/>
                        </a:rPr>
                        <a:t>Docente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0360808"/>
                  </a:ext>
                </a:extLst>
              </a:tr>
              <a:tr h="370840">
                <a:tc>
                  <a:txBody>
                    <a:bodyPr/>
                    <a:lstStyle/>
                    <a:p>
                      <a:pPr algn="l">
                        <a:spcAft>
                          <a:spcPts val="0"/>
                        </a:spcAft>
                      </a:pPr>
                      <a:r>
                        <a:rPr lang="es-EC" sz="1800" b="1" dirty="0">
                          <a:effectLst/>
                        </a:rPr>
                        <a:t>Total</a:t>
                      </a:r>
                      <a:endPar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34</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29</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7393567"/>
                  </a:ext>
                </a:extLst>
              </a:tr>
            </a:tbl>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839591667"/>
              </p:ext>
            </p:extLst>
          </p:nvPr>
        </p:nvGraphicFramePr>
        <p:xfrm>
          <a:off x="6220099" y="3233915"/>
          <a:ext cx="5008458" cy="2225040"/>
        </p:xfrm>
        <a:graphic>
          <a:graphicData uri="http://schemas.openxmlformats.org/drawingml/2006/table">
            <a:tbl>
              <a:tblPr firstRow="1" bandRow="1">
                <a:tableStyleId>{7DF18680-E054-41AD-8BC1-D1AEF772440D}</a:tableStyleId>
              </a:tblPr>
              <a:tblGrid>
                <a:gridCol w="1760488">
                  <a:extLst>
                    <a:ext uri="{9D8B030D-6E8A-4147-A177-3AD203B41FA5}">
                      <a16:colId xmlns:a16="http://schemas.microsoft.com/office/drawing/2014/main" val="3054032030"/>
                    </a:ext>
                  </a:extLst>
                </a:gridCol>
                <a:gridCol w="1578484">
                  <a:extLst>
                    <a:ext uri="{9D8B030D-6E8A-4147-A177-3AD203B41FA5}">
                      <a16:colId xmlns:a16="http://schemas.microsoft.com/office/drawing/2014/main" val="1925940998"/>
                    </a:ext>
                  </a:extLst>
                </a:gridCol>
                <a:gridCol w="1669486">
                  <a:extLst>
                    <a:ext uri="{9D8B030D-6E8A-4147-A177-3AD203B41FA5}">
                      <a16:colId xmlns:a16="http://schemas.microsoft.com/office/drawing/2014/main" val="481167408"/>
                    </a:ext>
                  </a:extLst>
                </a:gridCol>
              </a:tblGrid>
              <a:tr h="370840">
                <a:tc>
                  <a:txBody>
                    <a:bodyPr/>
                    <a:lstStyle/>
                    <a:p>
                      <a:pPr algn="ctr">
                        <a:spcAft>
                          <a:spcPts val="0"/>
                        </a:spcAft>
                      </a:pPr>
                      <a:r>
                        <a:rPr lang="es-EC" sz="1800" dirty="0">
                          <a:effectLst>
                            <a:outerShdw blurRad="38100" dist="38100" dir="2700000" algn="tl">
                              <a:srgbClr val="000000">
                                <a:alpha val="43137"/>
                              </a:srgbClr>
                            </a:outerShdw>
                          </a:effectLst>
                        </a:rPr>
                        <a:t>Estrato</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outerShdw blurRad="38100" dist="38100" dir="2700000" algn="tl">
                              <a:srgbClr val="000000">
                                <a:alpha val="43137"/>
                              </a:srgbClr>
                            </a:outerShdw>
                          </a:effectLst>
                        </a:rPr>
                        <a:t>Población</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outerShdw blurRad="38100" dist="38100" dir="2700000" algn="tl">
                              <a:srgbClr val="000000">
                                <a:alpha val="43137"/>
                              </a:srgbClr>
                            </a:outerShdw>
                          </a:effectLst>
                        </a:rPr>
                        <a:t>Muestra</a:t>
                      </a:r>
                      <a:endParaRPr lang="en-US" sz="1800"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1002470"/>
                  </a:ext>
                </a:extLst>
              </a:tr>
              <a:tr h="370840">
                <a:tc>
                  <a:txBody>
                    <a:bodyPr/>
                    <a:lstStyle/>
                    <a:p>
                      <a:pPr algn="l">
                        <a:spcAft>
                          <a:spcPts val="0"/>
                        </a:spcAft>
                      </a:pPr>
                      <a:r>
                        <a:rPr lang="es-EC" sz="1800" dirty="0">
                          <a:effectLst/>
                        </a:rPr>
                        <a:t>Líder comunitario</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233663"/>
                  </a:ext>
                </a:extLst>
              </a:tr>
              <a:tr h="370840">
                <a:tc>
                  <a:txBody>
                    <a:bodyPr/>
                    <a:lstStyle/>
                    <a:p>
                      <a:pPr algn="l">
                        <a:spcAft>
                          <a:spcPts val="0"/>
                        </a:spcAft>
                      </a:pPr>
                      <a:r>
                        <a:rPr lang="es-EC" sz="1800" dirty="0">
                          <a:effectLst/>
                        </a:rPr>
                        <a:t>Comunidad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40</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23</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4867241"/>
                  </a:ext>
                </a:extLst>
              </a:tr>
              <a:tr h="370840">
                <a:tc>
                  <a:txBody>
                    <a:bodyPr/>
                    <a:lstStyle/>
                    <a:p>
                      <a:pPr algn="l">
                        <a:spcAft>
                          <a:spcPts val="0"/>
                        </a:spcAft>
                      </a:pPr>
                      <a:r>
                        <a:rPr lang="es-EC" sz="1800" dirty="0">
                          <a:effectLst/>
                        </a:rPr>
                        <a:t>Estudiantes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4</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3</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7448010"/>
                  </a:ext>
                </a:extLst>
              </a:tr>
              <a:tr h="370840">
                <a:tc>
                  <a:txBody>
                    <a:bodyPr/>
                    <a:lstStyle/>
                    <a:p>
                      <a:pPr algn="l">
                        <a:spcAft>
                          <a:spcPts val="0"/>
                        </a:spcAft>
                      </a:pPr>
                      <a:r>
                        <a:rPr lang="es-EC" sz="1800" dirty="0">
                          <a:effectLst/>
                        </a:rPr>
                        <a:t>Docente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1</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0360808"/>
                  </a:ext>
                </a:extLst>
              </a:tr>
              <a:tr h="370840">
                <a:tc>
                  <a:txBody>
                    <a:bodyPr/>
                    <a:lstStyle/>
                    <a:p>
                      <a:pPr algn="l">
                        <a:spcAft>
                          <a:spcPts val="0"/>
                        </a:spcAft>
                      </a:pPr>
                      <a:r>
                        <a:rPr lang="es-EC" sz="1800" b="1" dirty="0">
                          <a:effectLst/>
                        </a:rPr>
                        <a:t>Total</a:t>
                      </a:r>
                      <a:endPar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46</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28</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7393567"/>
                  </a:ext>
                </a:extLst>
              </a:tr>
            </a:tbl>
          </a:graphicData>
        </a:graphic>
      </p:graphicFrame>
      <p:sp>
        <p:nvSpPr>
          <p:cNvPr id="6" name="CuadroTexto 5"/>
          <p:cNvSpPr txBox="1"/>
          <p:nvPr/>
        </p:nvSpPr>
        <p:spPr>
          <a:xfrm>
            <a:off x="1051561" y="2587585"/>
            <a:ext cx="4822371" cy="646331"/>
          </a:xfrm>
          <a:prstGeom prst="rect">
            <a:avLst/>
          </a:prstGeom>
          <a:noFill/>
        </p:spPr>
        <p:txBody>
          <a:bodyPr wrap="square" rtlCol="0">
            <a:spAutoFit/>
          </a:bodyPr>
          <a:lstStyle/>
          <a:p>
            <a:pPr algn="ctr"/>
            <a:r>
              <a:rPr lang="es-EC" dirty="0"/>
              <a:t>PROYECTO 1</a:t>
            </a:r>
          </a:p>
          <a:p>
            <a:pPr algn="ctr"/>
            <a:r>
              <a:rPr lang="es-EC" dirty="0"/>
              <a:t>Agua para riego de la Comunidad Pircapamba</a:t>
            </a:r>
            <a:endParaRPr lang="en-US" dirty="0">
              <a:effectLst>
                <a:outerShdw blurRad="38100" dist="38100" dir="2700000" algn="tl">
                  <a:srgbClr val="000000">
                    <a:alpha val="43137"/>
                  </a:srgbClr>
                </a:outerShdw>
              </a:effectLst>
            </a:endParaRPr>
          </a:p>
        </p:txBody>
      </p:sp>
      <p:sp>
        <p:nvSpPr>
          <p:cNvPr id="7" name="CuadroTexto 6"/>
          <p:cNvSpPr txBox="1"/>
          <p:nvPr/>
        </p:nvSpPr>
        <p:spPr>
          <a:xfrm>
            <a:off x="6220098" y="2587584"/>
            <a:ext cx="4822371" cy="646331"/>
          </a:xfrm>
          <a:prstGeom prst="rect">
            <a:avLst/>
          </a:prstGeom>
          <a:noFill/>
        </p:spPr>
        <p:txBody>
          <a:bodyPr wrap="square" rtlCol="0">
            <a:spAutoFit/>
          </a:bodyPr>
          <a:lstStyle/>
          <a:p>
            <a:pPr algn="ctr"/>
            <a:r>
              <a:rPr lang="es-EC" dirty="0"/>
              <a:t>PROYECTO 2</a:t>
            </a:r>
          </a:p>
          <a:p>
            <a:pPr algn="ctr"/>
            <a:r>
              <a:rPr lang="es-EC" dirty="0"/>
              <a:t>Ordenanza para derechos de las PCD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004800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Resultado de imagen para frases sobre educaciÃ³n al servicio social"/>
          <p:cNvPicPr>
            <a:picLocks noChangeAspect="1" noChangeArrowheads="1"/>
          </p:cNvPicPr>
          <p:nvPr/>
        </p:nvPicPr>
        <p:blipFill rotWithShape="1">
          <a:blip r:embed="rId2">
            <a:extLst>
              <a:ext uri="{28A0092B-C50C-407E-A947-70E740481C1C}">
                <a14:useLocalDpi xmlns:a14="http://schemas.microsoft.com/office/drawing/2010/main" val="0"/>
              </a:ext>
            </a:extLst>
          </a:blip>
          <a:srcRect b="4196"/>
          <a:stretch/>
        </p:blipFill>
        <p:spPr bwMode="auto">
          <a:xfrm>
            <a:off x="0" y="-928951"/>
            <a:ext cx="12192000" cy="7786952"/>
          </a:xfrm>
          <a:prstGeom prst="rect">
            <a:avLst/>
          </a:prstGeom>
          <a:ln>
            <a:no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5415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81196E6-C3AC-4A30-9070-D116F4B5F2F7}"/>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Resultados</a:t>
            </a:r>
          </a:p>
        </p:txBody>
      </p:sp>
      <p:sp>
        <p:nvSpPr>
          <p:cNvPr id="7" name="Marcador de texto 6">
            <a:extLst>
              <a:ext uri="{FF2B5EF4-FFF2-40B4-BE49-F238E27FC236}">
                <a16:creationId xmlns:a16="http://schemas.microsoft.com/office/drawing/2014/main" id="{7062615C-5F71-4112-8D5B-05B725AD669E}"/>
              </a:ext>
            </a:extLst>
          </p:cNvPr>
          <p:cNvSpPr>
            <a:spLocks noGrp="1"/>
          </p:cNvSpPr>
          <p:nvPr>
            <p:ph type="body" idx="1"/>
          </p:nvPr>
        </p:nvSpPr>
        <p:spPr/>
        <p:txBody>
          <a:bodyPr/>
          <a:lstStyle/>
          <a:p>
            <a:r>
              <a:rPr lang="es-EC" dirty="0"/>
              <a:t>Presentación de datos obtenidos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363" y="1132114"/>
            <a:ext cx="1742799" cy="1538515"/>
          </a:xfrm>
          <a:prstGeom prst="rect">
            <a:avLst/>
          </a:prstGeom>
        </p:spPr>
      </p:pic>
    </p:spTree>
    <p:extLst>
      <p:ext uri="{BB962C8B-B14F-4D97-AF65-F5344CB8AC3E}">
        <p14:creationId xmlns:p14="http://schemas.microsoft.com/office/powerpoint/2010/main" val="95131923"/>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594" y="1579512"/>
            <a:ext cx="9814580" cy="4770130"/>
          </a:xfrm>
          <a:prstGeom prst="rect">
            <a:avLst/>
          </a:prstGeom>
        </p:spPr>
      </p:pic>
      <p:sp>
        <p:nvSpPr>
          <p:cNvPr id="7" name="2 CuadroTexto"/>
          <p:cNvSpPr txBox="1">
            <a:spLocks noChangeArrowheads="1"/>
          </p:cNvSpPr>
          <p:nvPr/>
        </p:nvSpPr>
        <p:spPr bwMode="auto">
          <a:xfrm>
            <a:off x="809897" y="646339"/>
            <a:ext cx="28477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s-ES" altLang="es-EC" sz="4000" dirty="0">
                <a:effectLst>
                  <a:outerShdw blurRad="38100" dist="38100" dir="2700000" algn="tl">
                    <a:srgbClr val="000000">
                      <a:alpha val="43137"/>
                    </a:srgbClr>
                  </a:outerShdw>
                </a:effectLst>
                <a:latin typeface="+mj-lt"/>
              </a:rPr>
              <a:t>Proyecto 1</a:t>
            </a:r>
          </a:p>
        </p:txBody>
      </p:sp>
      <p:sp>
        <p:nvSpPr>
          <p:cNvPr id="8" name="CuadroTexto 7"/>
          <p:cNvSpPr txBox="1"/>
          <p:nvPr/>
        </p:nvSpPr>
        <p:spPr>
          <a:xfrm>
            <a:off x="4049485" y="692721"/>
            <a:ext cx="6842215" cy="646331"/>
          </a:xfrm>
          <a:prstGeom prst="rect">
            <a:avLst/>
          </a:prstGeom>
          <a:noFill/>
        </p:spPr>
        <p:txBody>
          <a:bodyPr wrap="square" rtlCol="0">
            <a:spAutoFit/>
          </a:bodyPr>
          <a:lstStyle/>
          <a:p>
            <a:r>
              <a:rPr lang="es-ES" altLang="es-EC" dirty="0"/>
              <a:t>Gestión de la personería jurídica y normativa interna de la Junta Administradora de agua para riego de la Comunidad </a:t>
            </a:r>
            <a:r>
              <a:rPr lang="es-ES" altLang="es-EC" dirty="0" err="1"/>
              <a:t>Pircapamba</a:t>
            </a:r>
            <a:endParaRPr lang="es-ES" altLang="es-EC" dirty="0"/>
          </a:p>
        </p:txBody>
      </p:sp>
      <p:cxnSp>
        <p:nvCxnSpPr>
          <p:cNvPr id="9" name="Conector recto 8"/>
          <p:cNvCxnSpPr/>
          <p:nvPr/>
        </p:nvCxnSpPr>
        <p:spPr>
          <a:xfrm flipV="1">
            <a:off x="3749040" y="692721"/>
            <a:ext cx="0" cy="548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0841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37363" y="1031964"/>
            <a:ext cx="8281851" cy="4724370"/>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INSTRUMENTO 2: </a:t>
            </a:r>
            <a:r>
              <a:rPr lang="es-EC" dirty="0">
                <a:latin typeface="Arial" panose="020B0604020202020204" pitchFamily="34" charset="0"/>
                <a:cs typeface="Arial" panose="020B0604020202020204" pitchFamily="34" charset="0"/>
              </a:rPr>
              <a:t>ENCUESTA DIRIGIDA AL DOCENTE TUTOR</a:t>
            </a:r>
          </a:p>
          <a:p>
            <a:r>
              <a:rPr lang="es-EC" b="1" dirty="0"/>
              <a:t> </a:t>
            </a:r>
            <a:endParaRPr lang="es-EC" dirty="0"/>
          </a:p>
          <a:p>
            <a:pPr marL="285750" lvl="0" indent="-285750" algn="just">
              <a:spcAft>
                <a:spcPts val="600"/>
              </a:spcAft>
              <a:buFont typeface="Arial" panose="020B0604020202020204" pitchFamily="34" charset="0"/>
              <a:buChar char="•"/>
            </a:pPr>
            <a:r>
              <a:rPr lang="es-EC" sz="1500" dirty="0"/>
              <a:t>La VCS permite la vinculación del estudiante con su entorno social a fin de aplicar y desarrollar las destrezas adquiridas en el proceso de aprendizaje, potenciándolos para un futuro ejercicio profesional.</a:t>
            </a:r>
          </a:p>
          <a:p>
            <a:pPr marL="285750" lvl="0" indent="-285750" algn="just">
              <a:spcAft>
                <a:spcPts val="600"/>
              </a:spcAft>
              <a:buFont typeface="Arial" panose="020B0604020202020204" pitchFamily="34" charset="0"/>
              <a:buChar char="•"/>
            </a:pPr>
            <a:r>
              <a:rPr lang="es-EC" sz="1500" b="1" dirty="0"/>
              <a:t>No existe normativa suficiente </a:t>
            </a:r>
            <a:r>
              <a:rPr lang="es-EC" sz="1500" dirty="0"/>
              <a:t>que permita orientar la VCS en el ámbito nacional pero sí en la UEB </a:t>
            </a:r>
          </a:p>
          <a:p>
            <a:pPr marL="285750" lvl="0" indent="-285750" algn="just">
              <a:spcAft>
                <a:spcPts val="600"/>
              </a:spcAft>
              <a:buFont typeface="Arial" panose="020B0604020202020204" pitchFamily="34" charset="0"/>
              <a:buChar char="•"/>
            </a:pPr>
            <a:r>
              <a:rPr lang="es-EC" sz="1500" dirty="0"/>
              <a:t>Políticas de la UEB que orientan la VCS: inclusión, avances de conocimiento y líneas de investigación.</a:t>
            </a:r>
          </a:p>
          <a:p>
            <a:pPr marL="285750" lvl="0" indent="-285750" algn="just">
              <a:spcAft>
                <a:spcPts val="600"/>
              </a:spcAft>
              <a:buFont typeface="Arial" panose="020B0604020202020204" pitchFamily="34" charset="0"/>
              <a:buChar char="•"/>
            </a:pPr>
            <a:r>
              <a:rPr lang="es-EC" sz="1500" dirty="0"/>
              <a:t>El proceso de </a:t>
            </a:r>
            <a:r>
              <a:rPr lang="es-EC" sz="1500" b="1" dirty="0"/>
              <a:t>desarrollo del proyecto fue lento</a:t>
            </a:r>
            <a:r>
              <a:rPr lang="es-EC" sz="1500" dirty="0"/>
              <a:t>, se tarda la aprobación (administrativo) lo que demora su implementación.</a:t>
            </a:r>
          </a:p>
          <a:p>
            <a:pPr marL="285750" lvl="0" indent="-285750" algn="just">
              <a:spcAft>
                <a:spcPts val="600"/>
              </a:spcAft>
              <a:buFont typeface="Arial" panose="020B0604020202020204" pitchFamily="34" charset="0"/>
              <a:buChar char="•"/>
            </a:pPr>
            <a:r>
              <a:rPr lang="es-EC" sz="1500" dirty="0"/>
              <a:t>La implementación del proyecto implicó la utilización de conocimientos aprendidos durante la carrera, mediante la intervención en una necesidad social concreta, como fortalecimiento académico y </a:t>
            </a:r>
            <a:r>
              <a:rPr lang="es-EC" sz="1500" b="1" dirty="0"/>
              <a:t>preparación para el mundo laboral.</a:t>
            </a:r>
          </a:p>
          <a:p>
            <a:pPr marL="285750" lvl="0" indent="-285750" algn="just">
              <a:spcAft>
                <a:spcPts val="600"/>
              </a:spcAft>
              <a:buFont typeface="Arial" panose="020B0604020202020204" pitchFamily="34" charset="0"/>
              <a:buChar char="•"/>
            </a:pPr>
            <a:r>
              <a:rPr lang="es-EC" sz="1500" dirty="0"/>
              <a:t>El proyecto lo definieron los estudiantes.</a:t>
            </a:r>
          </a:p>
          <a:p>
            <a:pPr marL="285750" lvl="0" indent="-285750" algn="just">
              <a:spcAft>
                <a:spcPts val="600"/>
              </a:spcAft>
              <a:buFont typeface="Arial" panose="020B0604020202020204" pitchFamily="34" charset="0"/>
              <a:buChar char="•"/>
            </a:pPr>
            <a:r>
              <a:rPr lang="es-EC" sz="1500" dirty="0"/>
              <a:t>Para la formulación del problema del proyecto se consideró el análisis de: PND, investigaciones sociales del territorio.</a:t>
            </a:r>
          </a:p>
          <a:p>
            <a:pPr marL="285750" lvl="0" indent="-285750" algn="just">
              <a:spcAft>
                <a:spcPts val="600"/>
              </a:spcAft>
              <a:buFont typeface="Arial" panose="020B0604020202020204" pitchFamily="34" charset="0"/>
              <a:buChar char="•"/>
            </a:pPr>
            <a:r>
              <a:rPr lang="es-EC" sz="1500" dirty="0"/>
              <a:t>Sí se alcanzó el objetivo principal del proyecto. Sí se hizo seguimiento. </a:t>
            </a:r>
          </a:p>
          <a:p>
            <a:pPr marL="285750" lvl="0" indent="-285750" algn="just">
              <a:spcAft>
                <a:spcPts val="600"/>
              </a:spcAft>
              <a:buFont typeface="Arial" panose="020B0604020202020204" pitchFamily="34" charset="0"/>
              <a:buChar char="•"/>
            </a:pPr>
            <a:r>
              <a:rPr lang="es-EC" sz="1500" dirty="0"/>
              <a:t>La VCS es muy importante para su producción académica: ponencias, publicaciones y para su rol de actor social.</a:t>
            </a:r>
          </a:p>
        </p:txBody>
      </p:sp>
      <p:cxnSp>
        <p:nvCxnSpPr>
          <p:cNvPr id="4" name="Conector recto 3"/>
          <p:cNvCxnSpPr/>
          <p:nvPr/>
        </p:nvCxnSpPr>
        <p:spPr>
          <a:xfrm>
            <a:off x="1319349" y="1423847"/>
            <a:ext cx="93399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72400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9349" y="1319341"/>
            <a:ext cx="9339942" cy="4185761"/>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INSTRUMENTO 3: </a:t>
            </a:r>
            <a:r>
              <a:rPr lang="es-ES" dirty="0">
                <a:latin typeface="Arial" panose="020B0604020202020204" pitchFamily="34" charset="0"/>
                <a:cs typeface="Arial" panose="020B0604020202020204" pitchFamily="34" charset="0"/>
              </a:rPr>
              <a:t>ENTREVISTA DIRIGIDA AL REPRESENTANTE DE LA COMUNIDAD</a:t>
            </a:r>
            <a:endParaRPr lang="es-EC" dirty="0">
              <a:latin typeface="Arial" panose="020B0604020202020204" pitchFamily="34" charset="0"/>
              <a:cs typeface="Arial" panose="020B0604020202020204" pitchFamily="34" charset="0"/>
            </a:endParaRPr>
          </a:p>
          <a:p>
            <a:r>
              <a:rPr lang="es-EC" b="1" dirty="0"/>
              <a:t> </a:t>
            </a:r>
            <a:endParaRPr lang="es-EC" dirty="0"/>
          </a:p>
          <a:p>
            <a:pPr marL="285750" lvl="0" indent="-285750">
              <a:spcAft>
                <a:spcPts val="1200"/>
              </a:spcAft>
              <a:buFont typeface="Arial" panose="020B0604020202020204" pitchFamily="34" charset="0"/>
              <a:buChar char="•"/>
            </a:pPr>
            <a:r>
              <a:rPr lang="es-EC" sz="1600" dirty="0"/>
              <a:t>Los estudiantes iniciaron con capacitaciones para poder gestionar la personería jurídica, los estatutos</a:t>
            </a:r>
          </a:p>
          <a:p>
            <a:pPr marL="285750" lvl="0" indent="-285750">
              <a:spcAft>
                <a:spcPts val="1200"/>
              </a:spcAft>
              <a:buFont typeface="Arial" panose="020B0604020202020204" pitchFamily="34" charset="0"/>
              <a:buChar char="•"/>
            </a:pPr>
            <a:r>
              <a:rPr lang="es-EC" sz="1600" dirty="0"/>
              <a:t>El </a:t>
            </a:r>
            <a:r>
              <a:rPr lang="es-EC" sz="1600" b="1" dirty="0"/>
              <a:t>acercamiento fue a través de SENAGUA</a:t>
            </a:r>
            <a:r>
              <a:rPr lang="es-EC" sz="1600" dirty="0"/>
              <a:t>.</a:t>
            </a:r>
          </a:p>
          <a:p>
            <a:pPr marL="285750" lvl="0" indent="-285750">
              <a:spcAft>
                <a:spcPts val="1200"/>
              </a:spcAft>
              <a:buFont typeface="Arial" panose="020B0604020202020204" pitchFamily="34" charset="0"/>
              <a:buChar char="•"/>
            </a:pPr>
            <a:r>
              <a:rPr lang="es-EC" sz="1600" b="1" dirty="0"/>
              <a:t>Una vez que los estudiantes estuvieron en territorio, se establecieron las necesidades</a:t>
            </a:r>
            <a:r>
              <a:rPr lang="es-EC" sz="1600" dirty="0"/>
              <a:t> en conjunto con la comunidad</a:t>
            </a:r>
          </a:p>
          <a:p>
            <a:pPr marL="285750" lvl="0" indent="-285750">
              <a:spcAft>
                <a:spcPts val="1200"/>
              </a:spcAft>
              <a:buFont typeface="Arial" panose="020B0604020202020204" pitchFamily="34" charset="0"/>
              <a:buChar char="•"/>
            </a:pPr>
            <a:r>
              <a:rPr lang="es-EC" sz="1600" dirty="0"/>
              <a:t>Tras cada taller se obtenían recomendaciones de qué actividades implementar.</a:t>
            </a:r>
          </a:p>
          <a:p>
            <a:pPr marL="285750" lvl="0" indent="-285750">
              <a:spcAft>
                <a:spcPts val="1200"/>
              </a:spcAft>
              <a:buFont typeface="Arial" panose="020B0604020202020204" pitchFamily="34" charset="0"/>
              <a:buChar char="•"/>
            </a:pPr>
            <a:r>
              <a:rPr lang="es-EC" sz="1600" b="1" dirty="0"/>
              <a:t>Líder: firmar, sacar copias</a:t>
            </a:r>
            <a:r>
              <a:rPr lang="es-EC" sz="1600" dirty="0"/>
              <a:t>, gestionar las acciones en coordinación con los estudiantes.</a:t>
            </a:r>
          </a:p>
          <a:p>
            <a:pPr marL="285750" lvl="0" indent="-285750">
              <a:spcAft>
                <a:spcPts val="1200"/>
              </a:spcAft>
              <a:buFont typeface="Arial" panose="020B0604020202020204" pitchFamily="34" charset="0"/>
              <a:buChar char="•"/>
            </a:pPr>
            <a:r>
              <a:rPr lang="es-EC" sz="1600" dirty="0"/>
              <a:t>Los estudiantes transmitieron conocimientos a la comunidad, los socios han tomado mucho más interés en el agua.</a:t>
            </a:r>
          </a:p>
          <a:p>
            <a:pPr marL="285750" lvl="0" indent="-285750">
              <a:spcAft>
                <a:spcPts val="1200"/>
              </a:spcAft>
              <a:buFont typeface="Arial" panose="020B0604020202020204" pitchFamily="34" charset="0"/>
              <a:buChar char="•"/>
            </a:pPr>
            <a:r>
              <a:rPr lang="es-EC" sz="1600" dirty="0"/>
              <a:t>El proyecto solucionó de la problemática de la comunidad</a:t>
            </a:r>
          </a:p>
          <a:p>
            <a:pPr marL="285750" indent="-285750">
              <a:spcAft>
                <a:spcPts val="1200"/>
              </a:spcAft>
              <a:buFont typeface="Arial" panose="020B0604020202020204" pitchFamily="34" charset="0"/>
              <a:buChar char="•"/>
            </a:pPr>
            <a:r>
              <a:rPr lang="es-EC" sz="1600" dirty="0"/>
              <a:t>Seguimiento: el grupo acordó colaborar en la elaboración el reglamento interno posteriormente.</a:t>
            </a:r>
          </a:p>
        </p:txBody>
      </p:sp>
      <p:cxnSp>
        <p:nvCxnSpPr>
          <p:cNvPr id="4" name="Conector recto 3"/>
          <p:cNvCxnSpPr/>
          <p:nvPr/>
        </p:nvCxnSpPr>
        <p:spPr>
          <a:xfrm>
            <a:off x="1319349" y="1737352"/>
            <a:ext cx="93399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3097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055" y="705394"/>
            <a:ext cx="9299367" cy="5748752"/>
          </a:xfrm>
          <a:prstGeom prst="rect">
            <a:avLst/>
          </a:prstGeom>
        </p:spPr>
      </p:pic>
    </p:spTree>
    <p:extLst>
      <p:ext uri="{BB962C8B-B14F-4D97-AF65-F5344CB8AC3E}">
        <p14:creationId xmlns:p14="http://schemas.microsoft.com/office/powerpoint/2010/main" val="419176506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809897" y="646339"/>
            <a:ext cx="28477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s-ES" altLang="es-EC" sz="4000" dirty="0">
                <a:effectLst>
                  <a:outerShdw blurRad="38100" dist="38100" dir="2700000" algn="tl">
                    <a:srgbClr val="000000">
                      <a:alpha val="43137"/>
                    </a:srgbClr>
                  </a:outerShdw>
                </a:effectLst>
                <a:latin typeface="+mj-lt"/>
              </a:rPr>
              <a:t>Proyecto 2</a:t>
            </a:r>
          </a:p>
        </p:txBody>
      </p:sp>
      <p:sp>
        <p:nvSpPr>
          <p:cNvPr id="4" name="CuadroTexto 3"/>
          <p:cNvSpPr txBox="1"/>
          <p:nvPr/>
        </p:nvSpPr>
        <p:spPr>
          <a:xfrm>
            <a:off x="4049485" y="692721"/>
            <a:ext cx="6842215" cy="646331"/>
          </a:xfrm>
          <a:prstGeom prst="rect">
            <a:avLst/>
          </a:prstGeom>
          <a:noFill/>
        </p:spPr>
        <p:txBody>
          <a:bodyPr wrap="square" rtlCol="0">
            <a:spAutoFit/>
          </a:bodyPr>
          <a:lstStyle/>
          <a:p>
            <a:r>
              <a:rPr lang="es-ES" altLang="es-EC" dirty="0"/>
              <a:t>Asesoramiento legal para la elaboración de proyecto de ordenanza municipal para efectivizar los derechos de las personas con discapacidad </a:t>
            </a:r>
          </a:p>
        </p:txBody>
      </p:sp>
      <p:cxnSp>
        <p:nvCxnSpPr>
          <p:cNvPr id="6" name="Conector recto 5"/>
          <p:cNvCxnSpPr/>
          <p:nvPr/>
        </p:nvCxnSpPr>
        <p:spPr>
          <a:xfrm flipV="1">
            <a:off x="3749040" y="692721"/>
            <a:ext cx="0" cy="54825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426" y="1475009"/>
            <a:ext cx="9787148" cy="4770130"/>
          </a:xfrm>
          <a:prstGeom prst="rect">
            <a:avLst/>
          </a:prstGeom>
        </p:spPr>
      </p:pic>
    </p:spTree>
    <p:extLst>
      <p:ext uri="{BB962C8B-B14F-4D97-AF65-F5344CB8AC3E}">
        <p14:creationId xmlns:p14="http://schemas.microsoft.com/office/powerpoint/2010/main" val="29132895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3709" y="1005836"/>
            <a:ext cx="7857308" cy="5186035"/>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INSTRUMENTO 2: </a:t>
            </a:r>
            <a:r>
              <a:rPr lang="es-EC" dirty="0">
                <a:latin typeface="Arial" panose="020B0604020202020204" pitchFamily="34" charset="0"/>
                <a:cs typeface="Arial" panose="020B0604020202020204" pitchFamily="34" charset="0"/>
              </a:rPr>
              <a:t>ENCUESTA DIRIGIDA AL DOCENTE TUTOR</a:t>
            </a:r>
          </a:p>
          <a:p>
            <a:r>
              <a:rPr lang="es-EC" b="1" dirty="0"/>
              <a:t> </a:t>
            </a:r>
            <a:endParaRPr lang="es-EC" dirty="0"/>
          </a:p>
          <a:p>
            <a:pPr marL="285750" lvl="0" indent="-285750" algn="just">
              <a:spcAft>
                <a:spcPts val="600"/>
              </a:spcAft>
              <a:buFont typeface="Arial" panose="020B0604020202020204" pitchFamily="34" charset="0"/>
              <a:buChar char="•"/>
            </a:pPr>
            <a:r>
              <a:rPr lang="es-ES" sz="1500" dirty="0"/>
              <a:t>La VCS es una actividad en la cual la IES con los profes de sus carreras, se pone en contacto con la colectividad atendiendo las necesidades latentes de acuerdo a la especialidad aportando al mejoramiento y al desarrollo.</a:t>
            </a:r>
          </a:p>
          <a:p>
            <a:pPr marL="285750" lvl="0" indent="-285750" algn="just">
              <a:spcAft>
                <a:spcPts val="600"/>
              </a:spcAft>
              <a:buFont typeface="Arial" panose="020B0604020202020204" pitchFamily="34" charset="0"/>
              <a:buChar char="•"/>
            </a:pPr>
            <a:r>
              <a:rPr lang="es-ES" sz="1500" b="1" dirty="0"/>
              <a:t>No existe normativa suficiente </a:t>
            </a:r>
            <a:r>
              <a:rPr lang="es-ES" sz="1500" dirty="0"/>
              <a:t>que permita orientar la VCS en el ámbito nacional ni en la UEB </a:t>
            </a:r>
          </a:p>
          <a:p>
            <a:pPr marL="285750" lvl="0" indent="-285750" algn="just">
              <a:spcAft>
                <a:spcPts val="600"/>
              </a:spcAft>
              <a:buFont typeface="Arial" panose="020B0604020202020204" pitchFamily="34" charset="0"/>
              <a:buChar char="•"/>
            </a:pPr>
            <a:r>
              <a:rPr lang="es-ES" sz="1500" dirty="0"/>
              <a:t>Políticas de la UEB que orientan la VCS: responder a un programa que está en armonía con apoyo y asesoramiento práctico, que se obtenga un producto medible en su factibilidad en el futuro.</a:t>
            </a:r>
          </a:p>
          <a:p>
            <a:pPr marL="285750" lvl="0" indent="-285750" algn="just">
              <a:spcAft>
                <a:spcPts val="600"/>
              </a:spcAft>
              <a:buFont typeface="Arial" panose="020B0604020202020204" pitchFamily="34" charset="0"/>
              <a:buChar char="•"/>
            </a:pPr>
            <a:r>
              <a:rPr lang="es-ES" sz="1500" dirty="0"/>
              <a:t>Proceso: contacto con la colectividad, monitoreo, investigación (inaplicabilidad de la ley), construcción de líneas base, implementación de talleres.</a:t>
            </a:r>
          </a:p>
          <a:p>
            <a:pPr marL="285750" lvl="0" indent="-285750" algn="just">
              <a:spcAft>
                <a:spcPts val="600"/>
              </a:spcAft>
              <a:buFont typeface="Arial" panose="020B0604020202020204" pitchFamily="34" charset="0"/>
              <a:buChar char="•"/>
            </a:pPr>
            <a:r>
              <a:rPr lang="es-ES" sz="1500" dirty="0"/>
              <a:t>La implementación del proyecto implicó la utilización de contenidos aprendidos durante la carrera, mediante la intervención en una necesidad social concreta, como servicio a un grupo social concreto.</a:t>
            </a:r>
          </a:p>
          <a:p>
            <a:pPr marL="285750" lvl="0" indent="-285750" algn="just">
              <a:spcAft>
                <a:spcPts val="600"/>
              </a:spcAft>
              <a:buFont typeface="Arial" panose="020B0604020202020204" pitchFamily="34" charset="0"/>
              <a:buChar char="•"/>
            </a:pPr>
            <a:r>
              <a:rPr lang="es-ES" sz="1500" dirty="0"/>
              <a:t>El </a:t>
            </a:r>
            <a:r>
              <a:rPr lang="es-ES" sz="1500" b="1" dirty="0"/>
              <a:t>proyecto lo definió el profesor guía</a:t>
            </a:r>
            <a:r>
              <a:rPr lang="es-ES" sz="1500" dirty="0"/>
              <a:t>.</a:t>
            </a:r>
          </a:p>
          <a:p>
            <a:pPr marL="285750" lvl="0" indent="-285750" algn="just">
              <a:spcAft>
                <a:spcPts val="600"/>
              </a:spcAft>
              <a:buFont typeface="Arial" panose="020B0604020202020204" pitchFamily="34" charset="0"/>
              <a:buChar char="•"/>
            </a:pPr>
            <a:r>
              <a:rPr lang="es-ES" sz="1500" dirty="0"/>
              <a:t>Para la formulación del problema del proyecto se consideró el análisis de: PND, investigaciones sociales del territorio.</a:t>
            </a:r>
          </a:p>
          <a:p>
            <a:pPr marL="285750" lvl="0" indent="-285750" algn="just">
              <a:spcAft>
                <a:spcPts val="600"/>
              </a:spcAft>
              <a:buFont typeface="Arial" panose="020B0604020202020204" pitchFamily="34" charset="0"/>
              <a:buChar char="•"/>
            </a:pPr>
            <a:r>
              <a:rPr lang="es-ES" sz="1500" dirty="0"/>
              <a:t>Sí se alcanzó el objetivo principal del proyecto. Sí se hizo seguimiento.</a:t>
            </a:r>
          </a:p>
          <a:p>
            <a:pPr marL="285750" lvl="0" indent="-285750" algn="just">
              <a:spcAft>
                <a:spcPts val="600"/>
              </a:spcAft>
              <a:buFont typeface="Arial" panose="020B0604020202020204" pitchFamily="34" charset="0"/>
              <a:buChar char="•"/>
            </a:pPr>
            <a:r>
              <a:rPr lang="es-ES" sz="1500" dirty="0"/>
              <a:t>La VCS es muy importante para su producción académica: ponencias, publicaciones y para su rol de actor social.</a:t>
            </a:r>
          </a:p>
        </p:txBody>
      </p:sp>
      <p:cxnSp>
        <p:nvCxnSpPr>
          <p:cNvPr id="4" name="Conector recto 3"/>
          <p:cNvCxnSpPr/>
          <p:nvPr/>
        </p:nvCxnSpPr>
        <p:spPr>
          <a:xfrm>
            <a:off x="1319349" y="1423847"/>
            <a:ext cx="93399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9330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9349" y="1319341"/>
            <a:ext cx="9339942" cy="4678204"/>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INSTRUMENTO 3: </a:t>
            </a:r>
            <a:r>
              <a:rPr lang="es-ES" dirty="0">
                <a:latin typeface="Arial" panose="020B0604020202020204" pitchFamily="34" charset="0"/>
                <a:cs typeface="Arial" panose="020B0604020202020204" pitchFamily="34" charset="0"/>
              </a:rPr>
              <a:t>ENTREVISTA DIRIGIDA AL REPRESENTANTE DE LA COMUNIDAD</a:t>
            </a:r>
            <a:endParaRPr lang="es-EC" dirty="0">
              <a:latin typeface="Arial" panose="020B0604020202020204" pitchFamily="34" charset="0"/>
              <a:cs typeface="Arial" panose="020B0604020202020204" pitchFamily="34" charset="0"/>
            </a:endParaRPr>
          </a:p>
          <a:p>
            <a:r>
              <a:rPr lang="es-EC" b="1" dirty="0"/>
              <a:t> </a:t>
            </a:r>
            <a:endParaRPr lang="es-EC" dirty="0"/>
          </a:p>
          <a:p>
            <a:pPr marL="285750" lvl="0" indent="-285750">
              <a:spcAft>
                <a:spcPts val="1200"/>
              </a:spcAft>
              <a:buFont typeface="Arial" panose="020B0604020202020204" pitchFamily="34" charset="0"/>
              <a:buChar char="•"/>
            </a:pPr>
            <a:r>
              <a:rPr lang="es-ES" sz="1600" dirty="0"/>
              <a:t>Trabajo arduo y </a:t>
            </a:r>
            <a:r>
              <a:rPr lang="es-ES" sz="1600" dirty="0" err="1"/>
              <a:t>co</a:t>
            </a:r>
            <a:r>
              <a:rPr lang="es-ES" sz="1600" dirty="0"/>
              <a:t> participante de estudiantes, Asociación y docente, hasta alcanzar la meta de la ordenanza municipal, misma que se presentó al Municipio y tuvo respuesta favorable. </a:t>
            </a:r>
          </a:p>
          <a:p>
            <a:pPr marL="285750" lvl="0" indent="-285750">
              <a:spcAft>
                <a:spcPts val="1200"/>
              </a:spcAft>
              <a:buFont typeface="Arial" panose="020B0604020202020204" pitchFamily="34" charset="0"/>
              <a:buChar char="•"/>
            </a:pPr>
            <a:r>
              <a:rPr lang="es-ES" sz="1600" dirty="0"/>
              <a:t>El trabajo inició con la firma de un convenio de colaboración (capacitación en varias áreas). </a:t>
            </a:r>
          </a:p>
          <a:p>
            <a:pPr marL="285750" lvl="0" indent="-285750">
              <a:spcAft>
                <a:spcPts val="1200"/>
              </a:spcAft>
              <a:buFont typeface="Arial" panose="020B0604020202020204" pitchFamily="34" charset="0"/>
              <a:buChar char="•"/>
            </a:pPr>
            <a:r>
              <a:rPr lang="es-ES" sz="1600" dirty="0"/>
              <a:t>La </a:t>
            </a:r>
            <a:r>
              <a:rPr lang="es-ES" sz="1600" b="1" dirty="0"/>
              <a:t>Asociación plantea al Departamento de Vinculación las necesidades, entonces se enviaban alumnos </a:t>
            </a:r>
            <a:r>
              <a:rPr lang="es-ES" sz="1600" dirty="0"/>
              <a:t>para que dialogar y desde ahí generar los proyectos y capacitaciones requeridos.</a:t>
            </a:r>
          </a:p>
          <a:p>
            <a:pPr marL="285750" lvl="0" indent="-285750">
              <a:spcAft>
                <a:spcPts val="1200"/>
              </a:spcAft>
              <a:buFont typeface="Arial" panose="020B0604020202020204" pitchFamily="34" charset="0"/>
              <a:buChar char="•"/>
            </a:pPr>
            <a:r>
              <a:rPr lang="es-ES" sz="1600" dirty="0"/>
              <a:t>Los </a:t>
            </a:r>
            <a:r>
              <a:rPr lang="es-ES" sz="1600" b="1" dirty="0"/>
              <a:t>estudiantes visitaron la Asociación, pero los usuarios no dieron importancia</a:t>
            </a:r>
            <a:r>
              <a:rPr lang="es-ES" sz="1600" dirty="0"/>
              <a:t> al seguimiento de la ordenanza. Faltó colaboración a la gestión, de los estudiantes. </a:t>
            </a:r>
          </a:p>
          <a:p>
            <a:pPr marL="285750" lvl="0" indent="-285750">
              <a:spcAft>
                <a:spcPts val="1200"/>
              </a:spcAft>
              <a:buFont typeface="Arial" panose="020B0604020202020204" pitchFamily="34" charset="0"/>
              <a:buChar char="•"/>
            </a:pPr>
            <a:r>
              <a:rPr lang="es-ES" sz="1600" b="1" dirty="0"/>
              <a:t>Identificaron las necesidades, pero no hicieron seguimiento</a:t>
            </a:r>
            <a:r>
              <a:rPr lang="es-ES" sz="1600" dirty="0"/>
              <a:t>.</a:t>
            </a:r>
          </a:p>
          <a:p>
            <a:pPr marL="285750" lvl="0" indent="-285750">
              <a:spcAft>
                <a:spcPts val="1200"/>
              </a:spcAft>
              <a:buFont typeface="Arial" panose="020B0604020202020204" pitchFamily="34" charset="0"/>
              <a:buChar char="•"/>
            </a:pPr>
            <a:r>
              <a:rPr lang="es-ES" sz="1600" dirty="0"/>
              <a:t>Líder: socializar el proyecto con los Concejales, organizar reuniones en la Asociación.</a:t>
            </a:r>
          </a:p>
          <a:p>
            <a:pPr marL="285750" lvl="0" indent="-285750">
              <a:spcAft>
                <a:spcPts val="1200"/>
              </a:spcAft>
              <a:buFont typeface="Arial" panose="020B0604020202020204" pitchFamily="34" charset="0"/>
              <a:buChar char="•"/>
            </a:pPr>
            <a:r>
              <a:rPr lang="es-ES" sz="1600" dirty="0"/>
              <a:t>Los estudiantes transmitieron conocimientos a la comunidad, socializando la Ley Orgánica de Discapacidades.</a:t>
            </a:r>
          </a:p>
          <a:p>
            <a:pPr marL="285750" lvl="0" indent="-285750">
              <a:spcAft>
                <a:spcPts val="1200"/>
              </a:spcAft>
              <a:buFont typeface="Arial" panose="020B0604020202020204" pitchFamily="34" charset="0"/>
              <a:buChar char="•"/>
            </a:pPr>
            <a:r>
              <a:rPr lang="es-ES" sz="1600" dirty="0"/>
              <a:t>El proyecto puede ser efectivo, pero los usuarios no exigen o no toman en serio la ordenanza, prácticamente se quedará como letra muerta.</a:t>
            </a:r>
          </a:p>
        </p:txBody>
      </p:sp>
      <p:cxnSp>
        <p:nvCxnSpPr>
          <p:cNvPr id="4" name="Conector recto 3"/>
          <p:cNvCxnSpPr/>
          <p:nvPr/>
        </p:nvCxnSpPr>
        <p:spPr>
          <a:xfrm>
            <a:off x="1319349" y="1737352"/>
            <a:ext cx="93399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1131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10" y="1822700"/>
            <a:ext cx="9814580" cy="3212599"/>
          </a:xfrm>
          <a:prstGeom prst="rect">
            <a:avLst/>
          </a:prstGeom>
        </p:spPr>
      </p:pic>
    </p:spTree>
    <p:extLst>
      <p:ext uri="{BB962C8B-B14F-4D97-AF65-F5344CB8AC3E}">
        <p14:creationId xmlns:p14="http://schemas.microsoft.com/office/powerpoint/2010/main" val="26447497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9349" y="1319341"/>
            <a:ext cx="9339942" cy="4770537"/>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ENTREVISTA A LA DOCENTE RESPONSABLE DE VINCULACIÓN CON LA SOCIEDAD</a:t>
            </a:r>
            <a:endParaRPr lang="es-EC" dirty="0">
              <a:latin typeface="Arial" panose="020B0604020202020204" pitchFamily="34" charset="0"/>
              <a:cs typeface="Arial" panose="020B0604020202020204" pitchFamily="34" charset="0"/>
            </a:endParaRPr>
          </a:p>
          <a:p>
            <a:r>
              <a:rPr lang="es-EC" b="1" dirty="0"/>
              <a:t> </a:t>
            </a:r>
            <a:endParaRPr lang="es-EC" dirty="0"/>
          </a:p>
          <a:p>
            <a:pPr marL="285750" lvl="0" indent="-285750">
              <a:spcAft>
                <a:spcPts val="1200"/>
              </a:spcAft>
              <a:buFont typeface="Arial" panose="020B0604020202020204" pitchFamily="34" charset="0"/>
              <a:buChar char="•"/>
            </a:pPr>
            <a:r>
              <a:rPr lang="es-ES" sz="1600" dirty="0"/>
              <a:t>La Carrera de Derecho no cuenta con indicadores que permitan medir el impacto de los proyectos implementados en el marco de la función sustantiva de vinculación con la sociedad. </a:t>
            </a:r>
          </a:p>
          <a:p>
            <a:pPr marL="285750" lvl="0" indent="-285750">
              <a:spcAft>
                <a:spcPts val="1200"/>
              </a:spcAft>
              <a:buFont typeface="Arial" panose="020B0604020202020204" pitchFamily="34" charset="0"/>
              <a:buChar char="•"/>
            </a:pPr>
            <a:r>
              <a:rPr lang="es-ES" sz="1600" dirty="0"/>
              <a:t>La Carrera de Derecho contempla, como parte importante de la implementación de la vinculación con la sociedad, a las </a:t>
            </a:r>
            <a:r>
              <a:rPr lang="es-ES" sz="1600" b="1" dirty="0"/>
              <a:t>horas realizadas en el consultorio jurídico</a:t>
            </a:r>
            <a:r>
              <a:rPr lang="es-ES" sz="1600" dirty="0"/>
              <a:t> gratuito, aspecto que contempla la normativa existente en el tema.</a:t>
            </a:r>
          </a:p>
          <a:p>
            <a:pPr marL="285750" lvl="0" indent="-285750">
              <a:spcAft>
                <a:spcPts val="1200"/>
              </a:spcAft>
              <a:buFont typeface="Arial" panose="020B0604020202020204" pitchFamily="34" charset="0"/>
              <a:buChar char="•"/>
            </a:pPr>
            <a:r>
              <a:rPr lang="es-ES" sz="1600" dirty="0"/>
              <a:t>La </a:t>
            </a:r>
            <a:r>
              <a:rPr lang="es-ES" sz="1600" b="1" dirty="0"/>
              <a:t>validación del tema de cada proyecto </a:t>
            </a:r>
            <a:r>
              <a:rPr lang="es-ES" sz="1600" dirty="0"/>
              <a:t>(evaluación ex ante) y la aprobación de los proyectos (evaluación ex post), </a:t>
            </a:r>
            <a:r>
              <a:rPr lang="es-ES" sz="1600" b="1" dirty="0"/>
              <a:t>considera los criterios de pertinencia del proyecto, beneficios para la colectividad y el aporte a la evaluación institucional.</a:t>
            </a:r>
            <a:r>
              <a:rPr lang="es-ES" sz="1600" dirty="0"/>
              <a:t> </a:t>
            </a:r>
          </a:p>
          <a:p>
            <a:pPr marL="285750" lvl="0" indent="-285750">
              <a:spcAft>
                <a:spcPts val="1200"/>
              </a:spcAft>
              <a:buFont typeface="Arial" panose="020B0604020202020204" pitchFamily="34" charset="0"/>
              <a:buChar char="•"/>
            </a:pPr>
            <a:r>
              <a:rPr lang="es-ES" sz="1600" dirty="0"/>
              <a:t>La carrera de Derecho de la UEB, </a:t>
            </a:r>
            <a:r>
              <a:rPr lang="es-ES" sz="1600" b="1" dirty="0"/>
              <a:t>no mide el impacto de los proyectos </a:t>
            </a:r>
            <a:r>
              <a:rPr lang="es-ES" sz="1600" dirty="0"/>
              <a:t>de VCS.</a:t>
            </a:r>
          </a:p>
          <a:p>
            <a:pPr marL="285750" lvl="0" indent="-285750">
              <a:spcAft>
                <a:spcPts val="1200"/>
              </a:spcAft>
              <a:buFont typeface="Arial" panose="020B0604020202020204" pitchFamily="34" charset="0"/>
              <a:buChar char="•"/>
            </a:pPr>
            <a:r>
              <a:rPr lang="es-ES" sz="1600" dirty="0"/>
              <a:t>Las mejoras generadas por los proyectos aportan a la sociedad.</a:t>
            </a:r>
          </a:p>
          <a:p>
            <a:pPr marL="285750" lvl="0" indent="-285750">
              <a:spcAft>
                <a:spcPts val="1200"/>
              </a:spcAft>
              <a:buFont typeface="Arial" panose="020B0604020202020204" pitchFamily="34" charset="0"/>
              <a:buChar char="•"/>
            </a:pPr>
            <a:r>
              <a:rPr lang="es-ES" sz="1600" dirty="0"/>
              <a:t>La pertinencia de las iniciativas es un criterio tanto para la aprobación del tema del proyecto como para la validación final de cada iniciativa </a:t>
            </a:r>
          </a:p>
          <a:p>
            <a:pPr marL="285750" lvl="0" indent="-285750">
              <a:spcAft>
                <a:spcPts val="1200"/>
              </a:spcAft>
              <a:buFont typeface="Arial" panose="020B0604020202020204" pitchFamily="34" charset="0"/>
              <a:buChar char="•"/>
            </a:pPr>
            <a:r>
              <a:rPr lang="es-ES" sz="1600" dirty="0"/>
              <a:t>Los proyectos de VCS atienden las demandas más urgentes de la sociedad.</a:t>
            </a:r>
          </a:p>
        </p:txBody>
      </p:sp>
      <p:cxnSp>
        <p:nvCxnSpPr>
          <p:cNvPr id="4" name="Conector recto 3"/>
          <p:cNvCxnSpPr/>
          <p:nvPr/>
        </p:nvCxnSpPr>
        <p:spPr>
          <a:xfrm>
            <a:off x="1319349" y="1737352"/>
            <a:ext cx="93399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01904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7B778F-5777-44C7-92DE-5F030CD4E8DD}"/>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Antecedentes de la investigación</a:t>
            </a:r>
          </a:p>
        </p:txBody>
      </p:sp>
      <p:sp>
        <p:nvSpPr>
          <p:cNvPr id="5" name="Marcador de texto 4">
            <a:extLst>
              <a:ext uri="{FF2B5EF4-FFF2-40B4-BE49-F238E27FC236}">
                <a16:creationId xmlns:a16="http://schemas.microsoft.com/office/drawing/2014/main" id="{C1897264-E431-4844-89CD-B54EF1C7E60D}"/>
              </a:ext>
            </a:extLst>
          </p:cNvPr>
          <p:cNvSpPr>
            <a:spLocks noGrp="1"/>
          </p:cNvSpPr>
          <p:nvPr>
            <p:ph type="body" idx="1"/>
          </p:nvPr>
        </p:nvSpPr>
        <p:spPr/>
        <p:txBody>
          <a:bodyPr/>
          <a:lstStyle/>
          <a:p>
            <a:r>
              <a:rPr lang="es-EC" dirty="0"/>
              <a:t>Problema, justificación y objetivos</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413" y="977121"/>
            <a:ext cx="1686742" cy="1686742"/>
          </a:xfrm>
          <a:prstGeom prst="rect">
            <a:avLst/>
          </a:prstGeom>
          <a:effectLst/>
        </p:spPr>
      </p:pic>
    </p:spTree>
    <p:extLst>
      <p:ext uri="{BB962C8B-B14F-4D97-AF65-F5344CB8AC3E}">
        <p14:creationId xmlns:p14="http://schemas.microsoft.com/office/powerpoint/2010/main" val="227638703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12F15B6-A753-45A1-A8CD-2F79A3A36A4D}"/>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Conclusiones y recomendaciones</a:t>
            </a:r>
          </a:p>
        </p:txBody>
      </p:sp>
      <p:sp>
        <p:nvSpPr>
          <p:cNvPr id="8" name="Marcador de texto 7">
            <a:extLst>
              <a:ext uri="{FF2B5EF4-FFF2-40B4-BE49-F238E27FC236}">
                <a16:creationId xmlns:a16="http://schemas.microsoft.com/office/drawing/2014/main" id="{5CCAF6B7-7375-4454-878A-C5AC11F9B445}"/>
              </a:ext>
            </a:extLst>
          </p:cNvPr>
          <p:cNvSpPr>
            <a:spLocks noGrp="1"/>
          </p:cNvSpPr>
          <p:nvPr>
            <p:ph type="body" idx="1"/>
          </p:nvPr>
        </p:nvSpPr>
        <p:spPr/>
        <p:txBody>
          <a:bodyPr/>
          <a:lstStyle/>
          <a:p>
            <a:r>
              <a:rPr lang="es-EC" dirty="0"/>
              <a:t>Interpretación de los resultados obtenidos</a:t>
            </a:r>
          </a:p>
        </p:txBody>
      </p:sp>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01714" y="1013182"/>
            <a:ext cx="1679658" cy="1775456"/>
          </a:xfrm>
          <a:prstGeom prst="rect">
            <a:avLst/>
          </a:prstGeom>
        </p:spPr>
      </p:pic>
    </p:spTree>
    <p:extLst>
      <p:ext uri="{BB962C8B-B14F-4D97-AF65-F5344CB8AC3E}">
        <p14:creationId xmlns:p14="http://schemas.microsoft.com/office/powerpoint/2010/main" val="199191724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a 19"/>
          <p:cNvGraphicFramePr/>
          <p:nvPr>
            <p:extLst>
              <p:ext uri="{D42A27DB-BD31-4B8C-83A1-F6EECF244321}">
                <p14:modId xmlns:p14="http://schemas.microsoft.com/office/powerpoint/2010/main" val="2724379418"/>
              </p:ext>
            </p:extLst>
          </p:nvPr>
        </p:nvGraphicFramePr>
        <p:xfrm>
          <a:off x="1248206" y="6115153"/>
          <a:ext cx="10207897" cy="858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528457" y="624114"/>
            <a:ext cx="4528457" cy="707886"/>
          </a:xfrm>
          <a:prstGeom prst="rect">
            <a:avLst/>
          </a:prstGeom>
          <a:noFill/>
        </p:spPr>
        <p:txBody>
          <a:bodyPr wrap="square" rtlCol="0">
            <a:spAutoFit/>
          </a:bodyPr>
          <a:lstStyle/>
          <a:p>
            <a:r>
              <a:rPr lang="es-EC" sz="4000" dirty="0">
                <a:effectLst>
                  <a:outerShdw blurRad="38100" dist="38100" dir="2700000" algn="tl">
                    <a:srgbClr val="000000">
                      <a:alpha val="43137"/>
                    </a:srgbClr>
                  </a:outerShdw>
                </a:effectLst>
              </a:rPr>
              <a:t>Conclusiones</a:t>
            </a:r>
          </a:p>
        </p:txBody>
      </p:sp>
      <p:graphicFrame>
        <p:nvGraphicFramePr>
          <p:cNvPr id="4" name="Diagrama 3"/>
          <p:cNvGraphicFramePr/>
          <p:nvPr>
            <p:extLst>
              <p:ext uri="{D42A27DB-BD31-4B8C-83A1-F6EECF244321}">
                <p14:modId xmlns:p14="http://schemas.microsoft.com/office/powerpoint/2010/main" val="473384352"/>
              </p:ext>
            </p:extLst>
          </p:nvPr>
        </p:nvGraphicFramePr>
        <p:xfrm>
          <a:off x="775047" y="1310925"/>
          <a:ext cx="10681056" cy="4804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7646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38513" y="2784252"/>
            <a:ext cx="9202058" cy="3133222"/>
          </a:xfrm>
          <a:prstGeom prst="rect">
            <a:avLst/>
          </a:prstGeom>
          <a:noFill/>
        </p:spPr>
        <p:txBody>
          <a:bodyPr wrap="square" numCol="2" spcCol="360000" rtlCol="0">
            <a:noAutofit/>
          </a:bodyPr>
          <a:lstStyle/>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Definir un proceso claro para la VCS, con base en la normativa y priorizando las demandas sociales imperantes, que oriente a los actores involucrados.</a:t>
            </a:r>
            <a:endParaRPr lang="es-ES" sz="1600" dirty="0">
              <a:latin typeface="+mj-lt"/>
            </a:endParaRPr>
          </a:p>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Implementar indicadores de impacto que permitan tener una medida real de la transformación social producida tras la implementación de las iniciativas</a:t>
            </a:r>
            <a:endParaRPr lang="es-ES" sz="1600" dirty="0">
              <a:latin typeface="+mj-lt"/>
            </a:endParaRPr>
          </a:p>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Implementar estrategias de información permanente a estudiantes y docentes tanto del proceso de la VCS, como del rol y responsabilidades de cada uno de los actores involucrados</a:t>
            </a:r>
            <a:endParaRPr lang="es-ES" sz="1600" dirty="0">
              <a:latin typeface="+mj-lt"/>
            </a:endParaRPr>
          </a:p>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Generar procesos que conviertan a la evaluación en un elemento sustancial y transversal de la VCS</a:t>
            </a:r>
            <a:endParaRPr lang="es-ES" sz="1600" dirty="0">
              <a:latin typeface="+mj-lt"/>
            </a:endParaRPr>
          </a:p>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Incentivar para que cada uno de los actores involucrados conozca el proceso, tenga lineamientos claros para su implementación y esté profundamente sensibilizado con el impacto social </a:t>
            </a:r>
            <a:endParaRPr lang="es-ES" sz="1600" dirty="0">
              <a:latin typeface="+mj-lt"/>
            </a:endParaRPr>
          </a:p>
          <a:p>
            <a:pPr marL="285750" lvl="0" indent="-285750">
              <a:spcAft>
                <a:spcPts val="12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Ejecutar la propuesta presentada en el presente proyecto de investigación.</a:t>
            </a:r>
            <a:endParaRPr lang="es-ES" sz="1600" dirty="0">
              <a:latin typeface="+mj-lt"/>
            </a:endParaRPr>
          </a:p>
        </p:txBody>
      </p:sp>
      <p:sp>
        <p:nvSpPr>
          <p:cNvPr id="4" name="CuadroTexto 3"/>
          <p:cNvSpPr txBox="1"/>
          <p:nvPr/>
        </p:nvSpPr>
        <p:spPr>
          <a:xfrm>
            <a:off x="3875314" y="1465943"/>
            <a:ext cx="4528457" cy="707886"/>
          </a:xfrm>
          <a:prstGeom prst="rect">
            <a:avLst/>
          </a:prstGeom>
          <a:noFill/>
        </p:spPr>
        <p:txBody>
          <a:bodyPr wrap="square" rtlCol="0">
            <a:spAutoFit/>
          </a:bodyPr>
          <a:lstStyle/>
          <a:p>
            <a:pPr algn="ctr"/>
            <a:r>
              <a:rPr lang="es-EC" sz="4000" dirty="0">
                <a:effectLst>
                  <a:outerShdw blurRad="38100" dist="38100" dir="2700000" algn="tl">
                    <a:srgbClr val="000000">
                      <a:alpha val="43137"/>
                    </a:srgbClr>
                  </a:outerShdw>
                </a:effectLst>
              </a:rPr>
              <a:t>Recomendaciones</a:t>
            </a:r>
          </a:p>
        </p:txBody>
      </p:sp>
      <p:cxnSp>
        <p:nvCxnSpPr>
          <p:cNvPr id="5" name="Conector recto 4"/>
          <p:cNvCxnSpPr/>
          <p:nvPr/>
        </p:nvCxnSpPr>
        <p:spPr>
          <a:xfrm>
            <a:off x="1315972" y="2583543"/>
            <a:ext cx="97003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6458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12F15B6-A753-45A1-A8CD-2F79A3A36A4D}"/>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Propuesta</a:t>
            </a:r>
          </a:p>
        </p:txBody>
      </p:sp>
      <p:sp>
        <p:nvSpPr>
          <p:cNvPr id="8" name="Marcador de texto 7">
            <a:extLst>
              <a:ext uri="{FF2B5EF4-FFF2-40B4-BE49-F238E27FC236}">
                <a16:creationId xmlns:a16="http://schemas.microsoft.com/office/drawing/2014/main" id="{5CCAF6B7-7375-4454-878A-C5AC11F9B445}"/>
              </a:ext>
            </a:extLst>
          </p:cNvPr>
          <p:cNvSpPr>
            <a:spLocks noGrp="1"/>
          </p:cNvSpPr>
          <p:nvPr>
            <p:ph type="body" idx="1"/>
          </p:nvPr>
        </p:nvSpPr>
        <p:spPr/>
        <p:txBody>
          <a:bodyPr/>
          <a:lstStyle/>
          <a:p>
            <a:r>
              <a:rPr lang="es-EC" dirty="0"/>
              <a:t>Objetivo, roles, fases, </a:t>
            </a:r>
          </a:p>
        </p:txBody>
      </p:sp>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2578" y="1118144"/>
            <a:ext cx="1883668" cy="1487427"/>
          </a:xfrm>
          <a:prstGeom prst="rect">
            <a:avLst/>
          </a:prstGeom>
        </p:spPr>
      </p:pic>
    </p:spTree>
    <p:extLst>
      <p:ext uri="{BB962C8B-B14F-4D97-AF65-F5344CB8AC3E}">
        <p14:creationId xmlns:p14="http://schemas.microsoft.com/office/powerpoint/2010/main" val="133698156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95399" y="862148"/>
            <a:ext cx="6241816" cy="1140823"/>
          </a:xfrm>
        </p:spPr>
        <p:txBody>
          <a:bodyPr>
            <a:normAutofit/>
          </a:bodyPr>
          <a:lstStyle/>
          <a:p>
            <a:pPr algn="l"/>
            <a:r>
              <a:rPr lang="es-EC" sz="4000" dirty="0">
                <a:effectLst>
                  <a:outerShdw blurRad="38100" dist="38100" dir="2700000" algn="tl">
                    <a:srgbClr val="000000">
                      <a:alpha val="43137"/>
                    </a:srgbClr>
                  </a:outerShdw>
                </a:effectLst>
              </a:rPr>
              <a:t>Objetivo</a:t>
            </a:r>
            <a:endParaRPr lang="en-US" sz="4000" dirty="0">
              <a:effectLst>
                <a:outerShdw blurRad="38100" dist="38100" dir="2700000" algn="tl">
                  <a:srgbClr val="000000">
                    <a:alpha val="43137"/>
                  </a:srgbClr>
                </a:outerShdw>
              </a:effectLst>
            </a:endParaRPr>
          </a:p>
        </p:txBody>
      </p:sp>
      <p:sp>
        <p:nvSpPr>
          <p:cNvPr id="5" name="Marcador de texto 4"/>
          <p:cNvSpPr>
            <a:spLocks noGrp="1"/>
          </p:cNvSpPr>
          <p:nvPr>
            <p:ph type="body" sz="half" idx="2"/>
          </p:nvPr>
        </p:nvSpPr>
        <p:spPr>
          <a:xfrm>
            <a:off x="1295399" y="2403566"/>
            <a:ext cx="5294087" cy="2939143"/>
          </a:xfrm>
        </p:spPr>
        <p:txBody>
          <a:bodyPr>
            <a:noAutofit/>
          </a:bodyPr>
          <a:lstStyle/>
          <a:p>
            <a:pPr algn="l"/>
            <a:r>
              <a:rPr lang="es-EC" sz="2000" dirty="0"/>
              <a:t>Brindar a la UEB, una guía práctica de implementación de la VCS, mediante una estructura que permita identificar verdaderos imperativos sociales, intervenir sobre estos de manera concreta y evaluar integralmente el proceso; a fin de fortalecer el sentido de vinculación como proceso articulador de la institución de educación superior tanto al interno como de cara a la sociedad.</a:t>
            </a:r>
            <a:endParaRPr lang="en-US"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412" y="1432559"/>
            <a:ext cx="4453526" cy="3714205"/>
          </a:xfrm>
          <a:prstGeom prst="rect">
            <a:avLst/>
          </a:prstGeom>
        </p:spPr>
      </p:pic>
    </p:spTree>
    <p:extLst>
      <p:ext uri="{BB962C8B-B14F-4D97-AF65-F5344CB8AC3E}">
        <p14:creationId xmlns:p14="http://schemas.microsoft.com/office/powerpoint/2010/main" val="125509400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0324" y="600891"/>
            <a:ext cx="6241816" cy="695112"/>
          </a:xfrm>
        </p:spPr>
        <p:txBody>
          <a:bodyPr>
            <a:noAutofit/>
          </a:bodyPr>
          <a:lstStyle/>
          <a:p>
            <a:r>
              <a:rPr lang="es-EC" sz="4000" dirty="0">
                <a:effectLst>
                  <a:outerShdw blurRad="38100" dist="38100" dir="2700000" algn="tl">
                    <a:srgbClr val="000000">
                      <a:alpha val="43137"/>
                    </a:srgbClr>
                  </a:outerShdw>
                </a:effectLst>
              </a:rPr>
              <a:t>Actores</a:t>
            </a:r>
            <a:endParaRPr lang="en-US" sz="40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stretch>
            <a:fillRect/>
          </a:stretch>
        </p:blipFill>
        <p:spPr>
          <a:xfrm>
            <a:off x="4639763" y="1656398"/>
            <a:ext cx="2990850" cy="4276725"/>
          </a:xfrm>
          <a:prstGeom prst="rect">
            <a:avLst/>
          </a:prstGeom>
        </p:spPr>
      </p:pic>
      <p:sp>
        <p:nvSpPr>
          <p:cNvPr id="6" name="CuadroTexto 5"/>
          <p:cNvSpPr txBox="1"/>
          <p:nvPr/>
        </p:nvSpPr>
        <p:spPr>
          <a:xfrm>
            <a:off x="6438483" y="1987501"/>
            <a:ext cx="2111829"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Autoridades</a:t>
            </a:r>
            <a:endParaRPr lang="en-US" sz="2000" dirty="0">
              <a:effectLst>
                <a:outerShdw blurRad="38100" dist="38100" dir="2700000" algn="tl">
                  <a:srgbClr val="000000">
                    <a:alpha val="43137"/>
                  </a:srgbClr>
                </a:outerShdw>
              </a:effectLst>
            </a:endParaRPr>
          </a:p>
        </p:txBody>
      </p:sp>
      <p:sp>
        <p:nvSpPr>
          <p:cNvPr id="7" name="CuadroTexto 6"/>
          <p:cNvSpPr txBox="1"/>
          <p:nvPr/>
        </p:nvSpPr>
        <p:spPr>
          <a:xfrm>
            <a:off x="2876005" y="2077419"/>
            <a:ext cx="2111829"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Dirección VCS</a:t>
            </a:r>
            <a:endParaRPr lang="en-US" sz="2000" dirty="0">
              <a:effectLst>
                <a:outerShdw blurRad="38100" dist="38100" dir="2700000" algn="tl">
                  <a:srgbClr val="000000">
                    <a:alpha val="43137"/>
                  </a:srgbClr>
                </a:outerShdw>
              </a:effectLst>
            </a:endParaRPr>
          </a:p>
        </p:txBody>
      </p:sp>
      <p:sp>
        <p:nvSpPr>
          <p:cNvPr id="8" name="CuadroTexto 7"/>
          <p:cNvSpPr txBox="1"/>
          <p:nvPr/>
        </p:nvSpPr>
        <p:spPr>
          <a:xfrm>
            <a:off x="7162798" y="3194754"/>
            <a:ext cx="2373087"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Docente tutor</a:t>
            </a:r>
            <a:endParaRPr lang="en-US" sz="2000" dirty="0">
              <a:effectLst>
                <a:outerShdw blurRad="38100" dist="38100" dir="2700000" algn="tl">
                  <a:srgbClr val="000000">
                    <a:alpha val="43137"/>
                  </a:srgbClr>
                </a:outerShdw>
              </a:effectLst>
            </a:endParaRPr>
          </a:p>
        </p:txBody>
      </p:sp>
      <p:sp>
        <p:nvSpPr>
          <p:cNvPr id="9" name="CuadroTexto 8"/>
          <p:cNvSpPr txBox="1"/>
          <p:nvPr/>
        </p:nvSpPr>
        <p:spPr>
          <a:xfrm>
            <a:off x="2876004" y="3312973"/>
            <a:ext cx="2111829"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Estudiantes</a:t>
            </a:r>
            <a:endParaRPr lang="en-US" sz="2000" dirty="0">
              <a:effectLst>
                <a:outerShdw blurRad="38100" dist="38100" dir="2700000" algn="tl">
                  <a:srgbClr val="000000">
                    <a:alpha val="43137"/>
                  </a:srgbClr>
                </a:outerShdw>
              </a:effectLst>
            </a:endParaRPr>
          </a:p>
        </p:txBody>
      </p:sp>
      <p:sp>
        <p:nvSpPr>
          <p:cNvPr id="10" name="CuadroTexto 9"/>
          <p:cNvSpPr txBox="1"/>
          <p:nvPr/>
        </p:nvSpPr>
        <p:spPr>
          <a:xfrm>
            <a:off x="7630613" y="4402007"/>
            <a:ext cx="2394859"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Líder de la comunidad</a:t>
            </a:r>
            <a:endParaRPr lang="en-US" sz="2000" dirty="0">
              <a:effectLst>
                <a:outerShdw blurRad="38100" dist="38100" dir="2700000" algn="tl">
                  <a:srgbClr val="000000">
                    <a:alpha val="43137"/>
                  </a:srgbClr>
                </a:outerShdw>
              </a:effectLst>
            </a:endParaRPr>
          </a:p>
        </p:txBody>
      </p:sp>
      <p:sp>
        <p:nvSpPr>
          <p:cNvPr id="11" name="CuadroTexto 10"/>
          <p:cNvSpPr txBox="1"/>
          <p:nvPr/>
        </p:nvSpPr>
        <p:spPr>
          <a:xfrm>
            <a:off x="2870252" y="4548527"/>
            <a:ext cx="2111829" cy="400110"/>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rPr>
              <a:t>Comunidad</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25241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27492" y="461962"/>
            <a:ext cx="6241816" cy="685800"/>
          </a:xfrm>
        </p:spPr>
        <p:txBody>
          <a:bodyPr>
            <a:noAutofit/>
          </a:bodyPr>
          <a:lstStyle/>
          <a:p>
            <a:r>
              <a:rPr lang="es-EC" sz="4000" dirty="0">
                <a:effectLst>
                  <a:outerShdw blurRad="38100" dist="38100" dir="2700000" algn="tl">
                    <a:srgbClr val="000000">
                      <a:alpha val="43137"/>
                    </a:srgbClr>
                  </a:outerShdw>
                </a:effectLst>
              </a:rPr>
              <a:t>Fases</a:t>
            </a:r>
            <a:endParaRPr lang="en-US" sz="40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stretch>
            <a:fillRect/>
          </a:stretch>
        </p:blipFill>
        <p:spPr>
          <a:xfrm>
            <a:off x="1933575" y="1147762"/>
            <a:ext cx="8629650" cy="5172075"/>
          </a:xfrm>
          <a:prstGeom prst="rect">
            <a:avLst/>
          </a:prstGeom>
        </p:spPr>
      </p:pic>
      <p:sp>
        <p:nvSpPr>
          <p:cNvPr id="6" name="CuadroTexto 5"/>
          <p:cNvSpPr txBox="1"/>
          <p:nvPr/>
        </p:nvSpPr>
        <p:spPr>
          <a:xfrm>
            <a:off x="2651759" y="4903819"/>
            <a:ext cx="2063932" cy="369332"/>
          </a:xfrm>
          <a:prstGeom prst="rect">
            <a:avLst/>
          </a:prstGeom>
          <a:noFill/>
        </p:spPr>
        <p:txBody>
          <a:bodyPr wrap="square" rtlCol="0">
            <a:spAutoFit/>
          </a:bodyPr>
          <a:lstStyle/>
          <a:p>
            <a:r>
              <a:rPr lang="es-EC" b="1" dirty="0">
                <a:solidFill>
                  <a:schemeClr val="bg1"/>
                </a:solidFill>
                <a:effectLst>
                  <a:outerShdw blurRad="38100" dist="38100" dir="2700000" algn="tl">
                    <a:srgbClr val="000000">
                      <a:alpha val="43137"/>
                    </a:srgbClr>
                  </a:outerShdw>
                </a:effectLst>
              </a:rPr>
              <a:t>Contextualización</a:t>
            </a:r>
            <a:endParaRPr lang="en-US" b="1" dirty="0">
              <a:solidFill>
                <a:schemeClr val="bg1"/>
              </a:solidFill>
              <a:effectLst>
                <a:outerShdw blurRad="38100" dist="38100" dir="2700000" algn="tl">
                  <a:srgbClr val="000000">
                    <a:alpha val="43137"/>
                  </a:srgbClr>
                </a:outerShdw>
              </a:effectLst>
            </a:endParaRPr>
          </a:p>
        </p:txBody>
      </p:sp>
      <p:sp>
        <p:nvSpPr>
          <p:cNvPr id="7" name="CuadroTexto 6"/>
          <p:cNvSpPr txBox="1"/>
          <p:nvPr/>
        </p:nvSpPr>
        <p:spPr>
          <a:xfrm>
            <a:off x="3840480" y="2132216"/>
            <a:ext cx="1946365" cy="369332"/>
          </a:xfrm>
          <a:prstGeom prst="rect">
            <a:avLst/>
          </a:prstGeom>
          <a:noFill/>
        </p:spPr>
        <p:txBody>
          <a:bodyPr wrap="square" rtlCol="0">
            <a:spAutoFit/>
          </a:bodyPr>
          <a:lstStyle/>
          <a:p>
            <a:pPr algn="ctr"/>
            <a:r>
              <a:rPr lang="es-EC" b="1" dirty="0">
                <a:solidFill>
                  <a:schemeClr val="bg1"/>
                </a:solidFill>
                <a:effectLst>
                  <a:outerShdw blurRad="38100" dist="38100" dir="2700000" algn="tl">
                    <a:srgbClr val="000000">
                      <a:alpha val="43137"/>
                    </a:srgbClr>
                  </a:outerShdw>
                </a:effectLst>
              </a:rPr>
              <a:t>Planificación</a:t>
            </a:r>
            <a:endParaRPr lang="en-US" b="1" dirty="0">
              <a:solidFill>
                <a:schemeClr val="bg1"/>
              </a:solidFill>
              <a:effectLst>
                <a:outerShdw blurRad="38100" dist="38100" dir="2700000" algn="tl">
                  <a:srgbClr val="000000">
                    <a:alpha val="43137"/>
                  </a:srgbClr>
                </a:outerShdw>
              </a:effectLst>
            </a:endParaRPr>
          </a:p>
        </p:txBody>
      </p:sp>
      <p:sp>
        <p:nvSpPr>
          <p:cNvPr id="8" name="CuadroTexto 7"/>
          <p:cNvSpPr txBox="1"/>
          <p:nvPr/>
        </p:nvSpPr>
        <p:spPr>
          <a:xfrm>
            <a:off x="7279251" y="2306789"/>
            <a:ext cx="2090057" cy="369332"/>
          </a:xfrm>
          <a:prstGeom prst="rect">
            <a:avLst/>
          </a:prstGeom>
          <a:noFill/>
        </p:spPr>
        <p:txBody>
          <a:bodyPr wrap="square" rtlCol="0">
            <a:spAutoFit/>
          </a:bodyPr>
          <a:lstStyle/>
          <a:p>
            <a:pPr algn="ctr"/>
            <a:r>
              <a:rPr lang="es-EC" b="1" dirty="0">
                <a:solidFill>
                  <a:schemeClr val="bg1"/>
                </a:solidFill>
                <a:effectLst>
                  <a:outerShdw blurRad="38100" dist="38100" dir="2700000" algn="tl">
                    <a:srgbClr val="000000">
                      <a:alpha val="43137"/>
                    </a:srgbClr>
                  </a:outerShdw>
                </a:effectLst>
              </a:rPr>
              <a:t>Ejecución</a:t>
            </a:r>
            <a:endParaRPr lang="en-US" b="1" dirty="0">
              <a:solidFill>
                <a:schemeClr val="bg1"/>
              </a:solidFill>
              <a:effectLst>
                <a:outerShdw blurRad="38100" dist="38100" dir="2700000" algn="tl">
                  <a:srgbClr val="000000">
                    <a:alpha val="43137"/>
                  </a:srgbClr>
                </a:outerShdw>
              </a:effectLst>
            </a:endParaRPr>
          </a:p>
        </p:txBody>
      </p:sp>
      <p:sp>
        <p:nvSpPr>
          <p:cNvPr id="9" name="CuadroTexto 8"/>
          <p:cNvSpPr txBox="1"/>
          <p:nvPr/>
        </p:nvSpPr>
        <p:spPr>
          <a:xfrm>
            <a:off x="8582297" y="5088485"/>
            <a:ext cx="1841863" cy="369332"/>
          </a:xfrm>
          <a:prstGeom prst="rect">
            <a:avLst/>
          </a:prstGeom>
          <a:noFill/>
        </p:spPr>
        <p:txBody>
          <a:bodyPr wrap="square" rtlCol="0">
            <a:spAutoFit/>
          </a:bodyPr>
          <a:lstStyle/>
          <a:p>
            <a:pPr algn="ctr"/>
            <a:r>
              <a:rPr lang="es-EC" b="1" dirty="0">
                <a:solidFill>
                  <a:schemeClr val="bg1"/>
                </a:solidFill>
                <a:effectLst>
                  <a:outerShdw blurRad="38100" dist="38100" dir="2700000" algn="tl">
                    <a:srgbClr val="000000">
                      <a:alpha val="43137"/>
                    </a:srgbClr>
                  </a:outerShdw>
                </a:effectLst>
              </a:rPr>
              <a:t>Evaluación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27294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155371" y="696686"/>
            <a:ext cx="7815943" cy="553998"/>
          </a:xfrm>
          <a:prstGeom prst="rect">
            <a:avLst/>
          </a:prstGeom>
          <a:noFill/>
        </p:spPr>
        <p:txBody>
          <a:bodyPr wrap="square" rtlCol="0">
            <a:spAutoFit/>
          </a:bodyPr>
          <a:lstStyle/>
          <a:p>
            <a:pPr algn="ctr"/>
            <a:r>
              <a:rPr lang="es-EC" sz="3000" dirty="0">
                <a:effectLst>
                  <a:outerShdw blurRad="38100" dist="38100" dir="2700000" algn="tl">
                    <a:srgbClr val="000000">
                      <a:alpha val="43137"/>
                    </a:srgbClr>
                  </a:outerShdw>
                </a:effectLst>
              </a:rPr>
              <a:t>Indicadores</a:t>
            </a:r>
            <a:endParaRPr lang="en-US" sz="3000" dirty="0">
              <a:effectLst>
                <a:outerShdw blurRad="38100" dist="38100" dir="2700000" algn="tl">
                  <a:srgbClr val="000000">
                    <a:alpha val="43137"/>
                  </a:srgbClr>
                </a:outerShdw>
              </a:effectLst>
            </a:endParaRPr>
          </a:p>
        </p:txBody>
      </p:sp>
      <p:graphicFrame>
        <p:nvGraphicFramePr>
          <p:cNvPr id="9" name="Diagrama 8"/>
          <p:cNvGraphicFramePr/>
          <p:nvPr>
            <p:extLst>
              <p:ext uri="{D42A27DB-BD31-4B8C-83A1-F6EECF244321}">
                <p14:modId xmlns:p14="http://schemas.microsoft.com/office/powerpoint/2010/main" val="1256599591"/>
              </p:ext>
            </p:extLst>
          </p:nvPr>
        </p:nvGraphicFramePr>
        <p:xfrm>
          <a:off x="1008741" y="1066019"/>
          <a:ext cx="10212253" cy="5138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40379"/>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5627186"/>
              </p:ext>
            </p:extLst>
          </p:nvPr>
        </p:nvGraphicFramePr>
        <p:xfrm>
          <a:off x="918027" y="1254034"/>
          <a:ext cx="10290629"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2155371" y="696686"/>
            <a:ext cx="7815943" cy="553998"/>
          </a:xfrm>
          <a:prstGeom prst="rect">
            <a:avLst/>
          </a:prstGeom>
          <a:noFill/>
        </p:spPr>
        <p:txBody>
          <a:bodyPr wrap="square" rtlCol="0">
            <a:spAutoFit/>
          </a:bodyPr>
          <a:lstStyle/>
          <a:p>
            <a:pPr algn="ctr"/>
            <a:r>
              <a:rPr lang="es-EC" sz="3000" dirty="0">
                <a:effectLst>
                  <a:outerShdw blurRad="38100" dist="38100" dir="2700000" algn="tl">
                    <a:srgbClr val="000000">
                      <a:alpha val="43137"/>
                    </a:srgbClr>
                  </a:outerShdw>
                </a:effectLst>
              </a:rPr>
              <a:t>Indicadores</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679233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D4A97-E7EB-4AAB-9DB1-E761AB640746}"/>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Referencias</a:t>
            </a:r>
          </a:p>
        </p:txBody>
      </p:sp>
      <p:sp>
        <p:nvSpPr>
          <p:cNvPr id="4" name="Rectangle 1">
            <a:extLst>
              <a:ext uri="{FF2B5EF4-FFF2-40B4-BE49-F238E27FC236}">
                <a16:creationId xmlns:a16="http://schemas.microsoft.com/office/drawing/2014/main" id="{4E969928-67EF-44B3-9E53-FEDE69244D98}"/>
              </a:ext>
            </a:extLst>
          </p:cNvPr>
          <p:cNvSpPr>
            <a:spLocks noGrp="1" noChangeArrowheads="1"/>
          </p:cNvSpPr>
          <p:nvPr>
            <p:ph idx="1"/>
          </p:nvPr>
        </p:nvSpPr>
        <p:spPr>
          <a:xfrm>
            <a:off x="865415" y="2760131"/>
            <a:ext cx="10461170" cy="3582612"/>
          </a:xfrm>
        </p:spPr>
        <p:txBody>
          <a:bodyP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Aft>
                <a:spcPts val="600"/>
              </a:spcAft>
            </a:pPr>
            <a:r>
              <a:rPr lang="es-EC" sz="1300" dirty="0">
                <a:latin typeface="+mn-lt"/>
              </a:rPr>
              <a:t>Aguilar, C., &amp; Lima, M. (septiembre de 2009). ¿Qué son y para qué sirven las políticas públicas? . Obtenido de Contribuciones a las ciencias sociales: www.eumed.net/rev/cccss/05/aalf.htm </a:t>
            </a:r>
            <a:endParaRPr lang="en-US" sz="1300" dirty="0">
              <a:latin typeface="+mn-lt"/>
            </a:endParaRPr>
          </a:p>
          <a:p>
            <a:pPr lvl="0">
              <a:spcAft>
                <a:spcPts val="600"/>
              </a:spcAft>
            </a:pPr>
            <a:r>
              <a:rPr lang="es-EC" sz="1300" dirty="0">
                <a:latin typeface="+mn-lt"/>
              </a:rPr>
              <a:t>Alcántar, V. (2004). La vinculación como instrumento de imagen y posicionamiento de las instituciones de educación superior. Revista electrónica de investigación educativa, 01 - 12.</a:t>
            </a:r>
            <a:endParaRPr lang="en-US" sz="1300" dirty="0">
              <a:latin typeface="+mn-lt"/>
            </a:endParaRPr>
          </a:p>
          <a:p>
            <a:pPr lvl="0">
              <a:spcAft>
                <a:spcPts val="600"/>
              </a:spcAft>
            </a:pPr>
            <a:r>
              <a:rPr lang="es-EC" sz="1300" dirty="0">
                <a:latin typeface="+mn-lt"/>
              </a:rPr>
              <a:t>Asamblea Nacional República del Ecuador. (21 de diciembre de 2015). Constitución de la República del Ecuador. Registro oficial N° 653. Obtenido de http://gaceta.ces.gob.ec/inicio.html</a:t>
            </a:r>
            <a:endParaRPr lang="en-US" sz="1300" dirty="0">
              <a:latin typeface="+mn-lt"/>
            </a:endParaRPr>
          </a:p>
          <a:p>
            <a:pPr lvl="0">
              <a:spcAft>
                <a:spcPts val="600"/>
              </a:spcAft>
            </a:pPr>
            <a:r>
              <a:rPr lang="es-EC" sz="1300" dirty="0">
                <a:latin typeface="+mn-lt"/>
              </a:rPr>
              <a:t>Asamblea Nacional República del Ecuador. (02 de agosto de 2018). Ley Orgánica de Educación Superior. Registro oficial N° 297. Obtenido de http://gaceta.ces.gob.ec/inicio.html</a:t>
            </a:r>
            <a:endParaRPr lang="en-US" sz="1300" dirty="0">
              <a:latin typeface="+mn-lt"/>
            </a:endParaRPr>
          </a:p>
          <a:p>
            <a:pPr lvl="0">
              <a:spcAft>
                <a:spcPts val="600"/>
              </a:spcAft>
            </a:pPr>
            <a:r>
              <a:rPr lang="es-EC" sz="1300" dirty="0">
                <a:latin typeface="+mn-lt"/>
              </a:rPr>
              <a:t>Beristain, C. (2008). Reconstruir el tejido social: un enfoque crítico de la ayuda humanitaria. Barcelona: Icaria Editorial. Obtenido de https://books.google.es/books?hl=es&amp;lr=&amp;id=3ejkQ032C4gC&amp;oi=fnd&amp;pg=PA45&amp;dq=tejido+social&amp;ots=EaT86vRNTG&amp;sig=416cll0Oa78syvTRsQB3Z_LiTyg#v=onepage&amp;q=tejido%20social&amp;f=false</a:t>
            </a:r>
          </a:p>
          <a:p>
            <a:pPr lvl="0">
              <a:spcAft>
                <a:spcPts val="600"/>
              </a:spcAft>
            </a:pPr>
            <a:r>
              <a:rPr lang="es-EC" sz="1300" dirty="0">
                <a:latin typeface="+mn-lt"/>
              </a:rPr>
              <a:t>Canarias, J. (18 de octubre de 2016). ¿Qué es eso del aprendizaje-servicio? Obtenido de Aprender para enseñar. Innovación docente y TIC en la Unveridad de Deusto: https://blogs.deusto.es/aprender-ensenar/que-es-eso-del-aprendizaje-servicio/</a:t>
            </a:r>
            <a:endParaRPr lang="en-US" sz="1300" dirty="0">
              <a:latin typeface="+mn-lt"/>
            </a:endParaRPr>
          </a:p>
        </p:txBody>
      </p:sp>
    </p:spTree>
    <p:extLst>
      <p:ext uri="{BB962C8B-B14F-4D97-AF65-F5344CB8AC3E}">
        <p14:creationId xmlns:p14="http://schemas.microsoft.com/office/powerpoint/2010/main" val="315823357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422400"/>
            <a:ext cx="9601196" cy="870857"/>
          </a:xfrm>
        </p:spPr>
        <p:txBody>
          <a:bodyPr>
            <a:normAutofit/>
          </a:bodyPr>
          <a:lstStyle/>
          <a:p>
            <a:r>
              <a:rPr lang="es-EC" sz="4000" dirty="0">
                <a:effectLst>
                  <a:outerShdw blurRad="38100" dist="38100" dir="2700000" algn="tl">
                    <a:srgbClr val="000000">
                      <a:alpha val="43137"/>
                    </a:srgbClr>
                  </a:outerShdw>
                </a:effectLst>
              </a:rPr>
              <a:t>Planteamiento del problema</a:t>
            </a:r>
            <a:endParaRPr lang="en-US" sz="40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963332"/>
            <a:ext cx="9601196" cy="2479525"/>
          </a:xfrm>
        </p:spPr>
        <p:txBody>
          <a:bodyPr numCol="2" spcCol="360000">
            <a:normAutofit/>
          </a:bodyPr>
          <a:lstStyle/>
          <a:p>
            <a:pPr lvl="0">
              <a:buFont typeface="Arial" panose="020B0604020202020204" pitchFamily="34" charset="0"/>
              <a:buChar char="•"/>
            </a:pPr>
            <a:r>
              <a:rPr lang="es-EC" sz="1800" dirty="0"/>
              <a:t>Marco normativo que estructura, regula y plantea retos a la educación universitaria. </a:t>
            </a:r>
            <a:endParaRPr lang="en-US" sz="1800" dirty="0"/>
          </a:p>
          <a:p>
            <a:pPr lvl="0">
              <a:buFont typeface="Arial" panose="020B0604020202020204" pitchFamily="34" charset="0"/>
              <a:buChar char="•"/>
            </a:pPr>
            <a:r>
              <a:rPr lang="es-EC" sz="1800" dirty="0"/>
              <a:t>Muchas iniciativas se han quedado solo en el papel, descuidando su implementación.</a:t>
            </a:r>
            <a:endParaRPr lang="en-US" sz="1800" dirty="0"/>
          </a:p>
          <a:p>
            <a:pPr lvl="0">
              <a:buFont typeface="Arial" panose="020B0604020202020204" pitchFamily="34" charset="0"/>
              <a:buChar char="•"/>
            </a:pPr>
            <a:r>
              <a:rPr lang="es-ES" sz="1800" dirty="0"/>
              <a:t>No existe una relación fluida entre el conocimiento teórico y su práctica real en contextos sociales (entorno local y regional).</a:t>
            </a:r>
            <a:endParaRPr lang="en-US" sz="1800" dirty="0"/>
          </a:p>
          <a:p>
            <a:pPr lvl="0">
              <a:buFont typeface="Arial" panose="020B0604020202020204" pitchFamily="34" charset="0"/>
              <a:buChar char="•"/>
            </a:pPr>
            <a:r>
              <a:rPr lang="es-ES" sz="1800" dirty="0"/>
              <a:t>Falta de comprensión del impacto social que podría tener la correcta implementación de la vinculación con la sociedad (VCS).</a:t>
            </a:r>
            <a:endParaRPr lang="en-US" sz="1800" dirty="0"/>
          </a:p>
          <a:p>
            <a:pPr lvl="0">
              <a:buFont typeface="Arial" panose="020B0604020202020204" pitchFamily="34" charset="0"/>
              <a:buChar char="•"/>
            </a:pPr>
            <a:r>
              <a:rPr lang="es-ES" sz="1800" dirty="0"/>
              <a:t>Habitualmente no existe una planificación institucional que garantice un correcto diseño de los proyectos y una evaluación final de impacto.</a:t>
            </a:r>
            <a:endParaRPr lang="en-US" sz="1800" dirty="0"/>
          </a:p>
        </p:txBody>
      </p:sp>
    </p:spTree>
    <p:extLst>
      <p:ext uri="{BB962C8B-B14F-4D97-AF65-F5344CB8AC3E}">
        <p14:creationId xmlns:p14="http://schemas.microsoft.com/office/powerpoint/2010/main" val="311330332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969928-67EF-44B3-9E53-FEDE69244D98}"/>
              </a:ext>
            </a:extLst>
          </p:cNvPr>
          <p:cNvSpPr>
            <a:spLocks noGrp="1" noChangeArrowheads="1"/>
          </p:cNvSpPr>
          <p:nvPr>
            <p:ph idx="1"/>
          </p:nvPr>
        </p:nvSpPr>
        <p:spPr>
          <a:xfrm>
            <a:off x="838201" y="2658531"/>
            <a:ext cx="10461170" cy="3031069"/>
          </a:xfrm>
        </p:spPr>
        <p:txBody>
          <a:bodyP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Aft>
                <a:spcPts val="600"/>
              </a:spcAft>
            </a:pPr>
            <a:r>
              <a:rPr lang="es-EC" sz="1300" dirty="0">
                <a:latin typeface="+mn-lt"/>
              </a:rPr>
              <a:t>CEAACES. (Septiembre de 2015). Adaptación del Modelo de Evaluación Institucional de Universidades y Escuelas Politécnicas 2013 al Proceso de Evaluación, Acreditación y Recategorización de Universidades y Escuelas Politécnicas 2015. Obtenido de http://www.uti.edu.ec/wp-content/uploads/2018/07/4-.Gu%C3%ADa-CEAACES-2015.pdf</a:t>
            </a:r>
            <a:endParaRPr lang="en-US" sz="1300" dirty="0">
              <a:latin typeface="+mn-lt"/>
            </a:endParaRPr>
          </a:p>
          <a:p>
            <a:pPr lvl="0">
              <a:spcAft>
                <a:spcPts val="600"/>
              </a:spcAft>
            </a:pPr>
            <a:r>
              <a:rPr lang="es-EC" sz="1300" dirty="0">
                <a:latin typeface="+mn-lt"/>
              </a:rPr>
              <a:t>CEAACES. (2017). Modelo definitivo para la evaluación del entorno de aprendizaje de la Carrera de Derecho. Versión matricial. Obtenido de https://www.utmachala.edu.ec/archivos/portalweb/MODELO%20EVALUACI%C3%93N%20DERECHO%20matricial%20(actualizado).pdf</a:t>
            </a:r>
            <a:endParaRPr lang="en-US" sz="1300" dirty="0">
              <a:latin typeface="+mn-lt"/>
            </a:endParaRPr>
          </a:p>
          <a:p>
            <a:pPr lvl="0">
              <a:spcAft>
                <a:spcPts val="600"/>
              </a:spcAft>
            </a:pPr>
            <a:r>
              <a:rPr lang="es-EC" sz="1300" dirty="0">
                <a:latin typeface="+mn-lt"/>
              </a:rPr>
              <a:t>Coraggio, J. (7-8 de noviembre de 2002). Una transformación social posible desde el Trabajo Social: la necesidad de un enfoque socioeconómico para las políticas sociales. Obtenido de Jornadas de Investigación “Movimientos Sociales, representación política y transformaciones sociales: desafíos a la investigación y a la intervención en Trabajo Social", en el Panel Políticas Sociales y Transformación Social: https://www.coraggioeconomia.org/jlc/archivos%20para%20descargar/unatrasformacionsocialposible.pdf</a:t>
            </a:r>
            <a:endParaRPr lang="en-US" sz="1300" dirty="0">
              <a:latin typeface="+mn-lt"/>
            </a:endParaRPr>
          </a:p>
          <a:p>
            <a:pPr lvl="0">
              <a:spcAft>
                <a:spcPts val="600"/>
              </a:spcAft>
            </a:pPr>
            <a:r>
              <a:rPr lang="es-EC" sz="1300" dirty="0">
                <a:latin typeface="+mn-lt"/>
              </a:rPr>
              <a:t>Goig, M., &amp; Núñez, M. (2011). El fomento de la juventud participativa. Tratamiento constitucional, desarrollo legislativo y políticas públicas. Revista de estudios de juventul, 30-49.</a:t>
            </a:r>
            <a:endParaRPr lang="en-US" sz="1300" dirty="0">
              <a:latin typeface="+mn-lt"/>
            </a:endParaRPr>
          </a:p>
          <a:p>
            <a:pPr lvl="0">
              <a:spcAft>
                <a:spcPts val="600"/>
              </a:spcAft>
            </a:pPr>
            <a:r>
              <a:rPr lang="es-EC" sz="1300" dirty="0">
                <a:latin typeface="+mn-lt"/>
              </a:rPr>
              <a:t>Gutierrez, A. (2009). Innovación social: un ámbito de interés para los servicios sociales. </a:t>
            </a:r>
            <a:r>
              <a:rPr lang="en-US" sz="1300" dirty="0">
                <a:latin typeface="+mn-lt"/>
              </a:rPr>
              <a:t>Revista de servicios sociales, 151-175.</a:t>
            </a:r>
          </a:p>
        </p:txBody>
      </p:sp>
      <p:sp>
        <p:nvSpPr>
          <p:cNvPr id="5" name="Título 1">
            <a:extLst>
              <a:ext uri="{FF2B5EF4-FFF2-40B4-BE49-F238E27FC236}">
                <a16:creationId xmlns:a16="http://schemas.microsoft.com/office/drawing/2014/main" id="{670D4A97-E7EB-4AAB-9DB1-E761AB640746}"/>
              </a:ext>
            </a:extLst>
          </p:cNvPr>
          <p:cNvSpPr>
            <a:spLocks noGrp="1"/>
          </p:cNvSpPr>
          <p:nvPr>
            <p:ph type="title"/>
          </p:nvPr>
        </p:nvSpPr>
        <p:spPr>
          <a:xfrm>
            <a:off x="1295402" y="982132"/>
            <a:ext cx="9601196" cy="1303867"/>
          </a:xfrm>
        </p:spPr>
        <p:txBody>
          <a:bodyPr/>
          <a:lstStyle/>
          <a:p>
            <a:r>
              <a:rPr lang="es-EC" dirty="0">
                <a:effectLst>
                  <a:outerShdw blurRad="38100" dist="38100" dir="2700000" algn="tl">
                    <a:srgbClr val="000000">
                      <a:alpha val="43137"/>
                    </a:srgbClr>
                  </a:outerShdw>
                </a:effectLst>
              </a:rPr>
              <a:t>Referencias</a:t>
            </a:r>
          </a:p>
        </p:txBody>
      </p:sp>
    </p:spTree>
    <p:extLst>
      <p:ext uri="{BB962C8B-B14F-4D97-AF65-F5344CB8AC3E}">
        <p14:creationId xmlns:p14="http://schemas.microsoft.com/office/powerpoint/2010/main" val="254501403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969928-67EF-44B3-9E53-FEDE69244D98}"/>
              </a:ext>
            </a:extLst>
          </p:cNvPr>
          <p:cNvSpPr>
            <a:spLocks noGrp="1" noChangeArrowheads="1"/>
          </p:cNvSpPr>
          <p:nvPr>
            <p:ph idx="1"/>
          </p:nvPr>
        </p:nvSpPr>
        <p:spPr>
          <a:xfrm>
            <a:off x="838201" y="2818188"/>
            <a:ext cx="10461170" cy="3800327"/>
          </a:xfrm>
        </p:spPr>
        <p:txBody>
          <a:bodyP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Aft>
                <a:spcPts val="600"/>
              </a:spcAft>
            </a:pPr>
            <a:r>
              <a:rPr lang="es-EC" sz="1300" dirty="0">
                <a:latin typeface="+mn-lt"/>
              </a:rPr>
              <a:t>Malacrida, M. (2012). Aprendizaje-servicio y desarrollo local y territorial. En M. A. Herrero, &amp; M. N. Tapia, Actas de la II Jornada de investigadores en aprendizaje-servicio (págs. </a:t>
            </a:r>
            <a:r>
              <a:rPr lang="en-US" sz="1300" dirty="0">
                <a:latin typeface="+mn-lt"/>
              </a:rPr>
              <a:t>25-33). Buenos Aires: CLAYSS - Red iberoamericana de aprendizaje-servicio.</a:t>
            </a:r>
          </a:p>
          <a:p>
            <a:pPr lvl="0">
              <a:spcAft>
                <a:spcPts val="600"/>
              </a:spcAft>
            </a:pPr>
            <a:r>
              <a:rPr lang="es-EC" sz="1300" dirty="0">
                <a:latin typeface="+mn-lt"/>
              </a:rPr>
              <a:t>Martínez, F. (2000). Nueve retos para la educación superior. Funciones, actores y estructuras. México: Asociación Nacional de Universidades e Instituciones de Educación Superior.</a:t>
            </a:r>
            <a:endParaRPr lang="en-US" sz="1300" dirty="0">
              <a:latin typeface="+mn-lt"/>
            </a:endParaRPr>
          </a:p>
          <a:p>
            <a:pPr lvl="0">
              <a:spcAft>
                <a:spcPts val="600"/>
              </a:spcAft>
            </a:pPr>
            <a:r>
              <a:rPr lang="es-EC" sz="1300" dirty="0">
                <a:latin typeface="+mn-lt"/>
              </a:rPr>
              <a:t>Morales, A. (2009). Innovación social: un ámbito de interés para los servicios sociales. Documento marco del Seminario sobre Innovación Social en el ámbito de los Servicios Sociales. </a:t>
            </a:r>
            <a:r>
              <a:rPr lang="en-US" sz="1300" dirty="0">
                <a:latin typeface="+mn-lt"/>
              </a:rPr>
              <a:t>Córdova.</a:t>
            </a:r>
          </a:p>
          <a:p>
            <a:pPr lvl="0">
              <a:spcAft>
                <a:spcPts val="600"/>
              </a:spcAft>
            </a:pPr>
            <a:r>
              <a:rPr lang="es-EC" sz="1300" dirty="0">
                <a:latin typeface="+mn-lt"/>
              </a:rPr>
              <a:t>Ocampo, J. (2008). Paulo Freire y la Pedagogía del Oprimido. </a:t>
            </a:r>
            <a:r>
              <a:rPr lang="en-US" sz="1300" dirty="0">
                <a:latin typeface="+mn-lt"/>
              </a:rPr>
              <a:t>Rhela, 57-72.</a:t>
            </a:r>
          </a:p>
          <a:p>
            <a:pPr lvl="0">
              <a:spcAft>
                <a:spcPts val="600"/>
              </a:spcAft>
            </a:pPr>
            <a:r>
              <a:rPr lang="es-EC" sz="1300" dirty="0">
                <a:latin typeface="+mn-lt"/>
              </a:rPr>
              <a:t>Olmedo, J. (2010). Enseñanza y Divulgación de las Ciencias. </a:t>
            </a:r>
            <a:r>
              <a:rPr lang="en-US" sz="1300" dirty="0">
                <a:latin typeface="+mn-lt"/>
              </a:rPr>
              <a:t>Eureka, 137-148.</a:t>
            </a:r>
          </a:p>
          <a:p>
            <a:pPr>
              <a:spcAft>
                <a:spcPts val="600"/>
              </a:spcAft>
            </a:pPr>
            <a:r>
              <a:rPr lang="es-EC" sz="1300" dirty="0">
                <a:latin typeface="+mn-lt"/>
              </a:rPr>
              <a:t>Páez, M. (19 de abril de 2018). Los jóvenes, protagonistas del cambio. Obtenido de El Universal: http://www.eluniversal.com.co/opinion/columna/los-jovenes-protagonistas-del-cambio-14320-HBEU391767</a:t>
            </a:r>
          </a:p>
          <a:p>
            <a:pPr>
              <a:spcAft>
                <a:spcPts val="600"/>
              </a:spcAft>
            </a:pPr>
            <a:r>
              <a:rPr lang="es-EC" sz="1300" dirty="0">
                <a:latin typeface="+mn-lt"/>
              </a:rPr>
              <a:t>Paré, L., &amp; Lazos, E. (2003). Escuela rural y organización comunitaria. </a:t>
            </a:r>
            <a:r>
              <a:rPr lang="en-US" sz="1300" dirty="0">
                <a:latin typeface="+mn-lt"/>
              </a:rPr>
              <a:t>México: Editorial Plaza y Valdés.</a:t>
            </a:r>
          </a:p>
          <a:p>
            <a:pPr lvl="0">
              <a:spcAft>
                <a:spcPts val="600"/>
              </a:spcAft>
            </a:pPr>
            <a:endParaRPr lang="en-US" sz="1300" dirty="0">
              <a:latin typeface="+mn-lt"/>
            </a:endParaRPr>
          </a:p>
        </p:txBody>
      </p:sp>
      <p:sp>
        <p:nvSpPr>
          <p:cNvPr id="5" name="Título 1">
            <a:extLst>
              <a:ext uri="{FF2B5EF4-FFF2-40B4-BE49-F238E27FC236}">
                <a16:creationId xmlns:a16="http://schemas.microsoft.com/office/drawing/2014/main" id="{670D4A97-E7EB-4AAB-9DB1-E761AB640746}"/>
              </a:ext>
            </a:extLst>
          </p:cNvPr>
          <p:cNvSpPr>
            <a:spLocks noGrp="1"/>
          </p:cNvSpPr>
          <p:nvPr>
            <p:ph type="title"/>
          </p:nvPr>
        </p:nvSpPr>
        <p:spPr>
          <a:xfrm>
            <a:off x="1295402" y="982132"/>
            <a:ext cx="9601196" cy="1303867"/>
          </a:xfrm>
        </p:spPr>
        <p:txBody>
          <a:bodyPr/>
          <a:lstStyle/>
          <a:p>
            <a:r>
              <a:rPr lang="es-EC" dirty="0">
                <a:effectLst>
                  <a:outerShdw blurRad="38100" dist="38100" dir="2700000" algn="tl">
                    <a:srgbClr val="000000">
                      <a:alpha val="43137"/>
                    </a:srgbClr>
                  </a:outerShdw>
                </a:effectLst>
              </a:rPr>
              <a:t>Referencias</a:t>
            </a:r>
          </a:p>
        </p:txBody>
      </p:sp>
    </p:spTree>
    <p:extLst>
      <p:ext uri="{BB962C8B-B14F-4D97-AF65-F5344CB8AC3E}">
        <p14:creationId xmlns:p14="http://schemas.microsoft.com/office/powerpoint/2010/main" val="402123826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969928-67EF-44B3-9E53-FEDE69244D98}"/>
              </a:ext>
            </a:extLst>
          </p:cNvPr>
          <p:cNvSpPr>
            <a:spLocks noGrp="1" noChangeArrowheads="1"/>
          </p:cNvSpPr>
          <p:nvPr>
            <p:ph idx="1"/>
          </p:nvPr>
        </p:nvSpPr>
        <p:spPr>
          <a:xfrm>
            <a:off x="838201" y="2745616"/>
            <a:ext cx="10461170" cy="3161698"/>
          </a:xfrm>
        </p:spPr>
        <p:txBody>
          <a:bodyPr>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Aft>
                <a:spcPts val="600"/>
              </a:spcAft>
            </a:pPr>
            <a:r>
              <a:rPr lang="en-US" sz="1300" dirty="0">
                <a:latin typeface="+mn-lt"/>
                <a:cs typeface="Arial" panose="020B0604020202020204" pitchFamily="34" charset="0"/>
              </a:rPr>
              <a:t>Puig, J. M., Batlle, R., Bosch, C., &amp; Palos, J. (2007). </a:t>
            </a:r>
            <a:r>
              <a:rPr lang="es-EC" sz="1300" dirty="0">
                <a:latin typeface="+mn-lt"/>
                <a:cs typeface="Arial" panose="020B0604020202020204" pitchFamily="34" charset="0"/>
              </a:rPr>
              <a:t>Aprendizaje servicio. Educar para la ciudadanía. . </a:t>
            </a:r>
            <a:r>
              <a:rPr lang="en-US" sz="1300" dirty="0">
                <a:latin typeface="+mn-lt"/>
                <a:cs typeface="Arial" panose="020B0604020202020204" pitchFamily="34" charset="0"/>
              </a:rPr>
              <a:t>Barcelona: Octaedro.</a:t>
            </a:r>
          </a:p>
          <a:p>
            <a:pPr lvl="0">
              <a:spcAft>
                <a:spcPts val="600"/>
              </a:spcAft>
            </a:pPr>
            <a:r>
              <a:rPr lang="en-US" sz="1300" dirty="0">
                <a:latin typeface="+mn-lt"/>
                <a:cs typeface="Arial" panose="020B0604020202020204" pitchFamily="34" charset="0"/>
              </a:rPr>
              <a:t>Rappaport, J. (1981). In Praise of Paradox: A Social Policy of Empowerment Over Prevention'. American Journal of Community Psychology 9, 1-25.</a:t>
            </a:r>
          </a:p>
          <a:p>
            <a:pPr lvl="0">
              <a:spcAft>
                <a:spcPts val="600"/>
              </a:spcAft>
            </a:pPr>
            <a:r>
              <a:rPr lang="es-EC" sz="1300" dirty="0">
                <a:latin typeface="+mn-lt"/>
                <a:cs typeface="Arial" panose="020B0604020202020204" pitchFamily="34" charset="0"/>
              </a:rPr>
              <a:t>Retamozo, M. (2009). Las demandas sociales y el estudio de los movimientos sociales. </a:t>
            </a:r>
            <a:r>
              <a:rPr lang="en-US" sz="1300" dirty="0">
                <a:latin typeface="+mn-lt"/>
                <a:cs typeface="Arial" panose="020B0604020202020204" pitchFamily="34" charset="0"/>
              </a:rPr>
              <a:t>Cinta de Moebio, 110-127.</a:t>
            </a:r>
          </a:p>
          <a:p>
            <a:pPr lvl="0">
              <a:spcAft>
                <a:spcPts val="600"/>
              </a:spcAft>
            </a:pPr>
            <a:r>
              <a:rPr lang="en-US" sz="1300" dirty="0">
                <a:latin typeface="+mn-lt"/>
                <a:cs typeface="Arial" panose="020B0604020202020204" pitchFamily="34" charset="0"/>
              </a:rPr>
              <a:t>Ricaurte, K., Ojeda, E., Betancourth, S., &amp; Burbano, H. (2013). </a:t>
            </a:r>
            <a:r>
              <a:rPr lang="es-EC" sz="1300" dirty="0">
                <a:latin typeface="+mn-lt"/>
                <a:cs typeface="Arial" panose="020B0604020202020204" pitchFamily="34" charset="0"/>
              </a:rPr>
              <a:t>Empoderamiento en jóvenes en situación de desplazamiento. El caso de la Unidad de Atención y Orientación (UAO) de la Alcaldía de Pasto. </a:t>
            </a:r>
            <a:r>
              <a:rPr lang="en-US" sz="1300" dirty="0">
                <a:latin typeface="+mn-lt"/>
                <a:cs typeface="Arial" panose="020B0604020202020204" pitchFamily="34" charset="0"/>
              </a:rPr>
              <a:t>Revista CS, 177-214.</a:t>
            </a:r>
          </a:p>
          <a:p>
            <a:pPr lvl="0">
              <a:spcAft>
                <a:spcPts val="600"/>
              </a:spcAft>
            </a:pPr>
            <a:r>
              <a:rPr lang="es-EC" sz="1300" dirty="0">
                <a:latin typeface="+mn-lt"/>
                <a:cs typeface="Arial" panose="020B0604020202020204" pitchFamily="34" charset="0"/>
              </a:rPr>
              <a:t>Ruibal, A. (2007). Desarrollo social y participación ciudadana en el Mercosur. </a:t>
            </a:r>
            <a:r>
              <a:rPr lang="en-US" sz="1300" dirty="0">
                <a:latin typeface="+mn-lt"/>
                <a:cs typeface="Arial" panose="020B0604020202020204" pitchFamily="34" charset="0"/>
              </a:rPr>
              <a:t>Pontevedra: 2007.</a:t>
            </a:r>
          </a:p>
          <a:p>
            <a:pPr lvl="0">
              <a:spcAft>
                <a:spcPts val="600"/>
              </a:spcAft>
            </a:pPr>
            <a:r>
              <a:rPr lang="es-EC" sz="1300" dirty="0">
                <a:latin typeface="+mn-lt"/>
                <a:cs typeface="Arial" panose="020B0604020202020204" pitchFamily="34" charset="0"/>
              </a:rPr>
              <a:t>Sarduy, Y. (2014). Juventudes y desarrollo social: reflexiones desde un enfoque cultural. Sistematizando una experiencia cubana. En S. N. (Brasil), Juventud, participación y desarrollo social en América Latina y el Caribe (págs. </a:t>
            </a:r>
            <a:r>
              <a:rPr lang="en-US" sz="1300" dirty="0">
                <a:latin typeface="+mn-lt"/>
                <a:cs typeface="Arial" panose="020B0604020202020204" pitchFamily="34" charset="0"/>
              </a:rPr>
              <a:t>51-66). Brasil: CLACSO.</a:t>
            </a:r>
          </a:p>
          <a:p>
            <a:pPr lvl="0">
              <a:spcAft>
                <a:spcPts val="600"/>
              </a:spcAft>
            </a:pPr>
            <a:r>
              <a:rPr lang="es-EC" sz="1300" dirty="0">
                <a:latin typeface="+mn-lt"/>
                <a:cs typeface="Arial" panose="020B0604020202020204" pitchFamily="34" charset="0"/>
              </a:rPr>
              <a:t>Sepúlveda, A. (29 de julio de 2017). ¿Qué es tejido social? Obtenido de Parques alegres: http://parquesalegres.org/biblioteca/blog/que-es-tejido-social/</a:t>
            </a:r>
            <a:endParaRPr lang="en-US" sz="1300" dirty="0">
              <a:latin typeface="+mn-lt"/>
              <a:cs typeface="Arial" panose="020B0604020202020204" pitchFamily="34" charset="0"/>
            </a:endParaRPr>
          </a:p>
          <a:p>
            <a:pPr lvl="0">
              <a:spcAft>
                <a:spcPts val="600"/>
              </a:spcAft>
            </a:pPr>
            <a:r>
              <a:rPr lang="es-EC" sz="1300" dirty="0">
                <a:latin typeface="+mn-lt"/>
                <a:cs typeface="Arial" panose="020B0604020202020204" pitchFamily="34" charset="0"/>
              </a:rPr>
              <a:t>TEDx . (31 de julio de 2011). Aprendizaje/servicio: aprender haciendo un servicio a la comunidad: Roser Batlle at TEDxBarcelona [Archivo de video] . </a:t>
            </a:r>
            <a:r>
              <a:rPr lang="en-US" sz="1300" dirty="0">
                <a:latin typeface="+mn-lt"/>
                <a:cs typeface="Arial" panose="020B0604020202020204" pitchFamily="34" charset="0"/>
              </a:rPr>
              <a:t>Obtenido de https://www.youtube.com/watch?v=Bx29nbHx3F4</a:t>
            </a:r>
          </a:p>
        </p:txBody>
      </p:sp>
      <p:sp>
        <p:nvSpPr>
          <p:cNvPr id="5" name="Título 1">
            <a:extLst>
              <a:ext uri="{FF2B5EF4-FFF2-40B4-BE49-F238E27FC236}">
                <a16:creationId xmlns:a16="http://schemas.microsoft.com/office/drawing/2014/main" id="{670D4A97-E7EB-4AAB-9DB1-E761AB640746}"/>
              </a:ext>
            </a:extLst>
          </p:cNvPr>
          <p:cNvSpPr>
            <a:spLocks noGrp="1"/>
          </p:cNvSpPr>
          <p:nvPr>
            <p:ph type="title"/>
          </p:nvPr>
        </p:nvSpPr>
        <p:spPr>
          <a:xfrm>
            <a:off x="1295402" y="982132"/>
            <a:ext cx="9601196" cy="1303867"/>
          </a:xfrm>
        </p:spPr>
        <p:txBody>
          <a:bodyPr/>
          <a:lstStyle/>
          <a:p>
            <a:r>
              <a:rPr lang="es-EC" dirty="0">
                <a:effectLst>
                  <a:outerShdw blurRad="38100" dist="38100" dir="2700000" algn="tl">
                    <a:srgbClr val="000000">
                      <a:alpha val="43137"/>
                    </a:srgbClr>
                  </a:outerShdw>
                </a:effectLst>
              </a:rPr>
              <a:t>Referencias</a:t>
            </a:r>
          </a:p>
        </p:txBody>
      </p:sp>
    </p:spTree>
    <p:extLst>
      <p:ext uri="{BB962C8B-B14F-4D97-AF65-F5344CB8AC3E}">
        <p14:creationId xmlns:p14="http://schemas.microsoft.com/office/powerpoint/2010/main" val="147265100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D4A97-E7EB-4AAB-9DB1-E761AB640746}"/>
              </a:ext>
            </a:extLst>
          </p:cNvPr>
          <p:cNvSpPr>
            <a:spLocks noGrp="1"/>
          </p:cNvSpPr>
          <p:nvPr>
            <p:ph type="title" idx="4294967295"/>
          </p:nvPr>
        </p:nvSpPr>
        <p:spPr>
          <a:xfrm>
            <a:off x="496388" y="2902903"/>
            <a:ext cx="11234057" cy="1303337"/>
          </a:xfrm>
        </p:spPr>
        <p:txBody>
          <a:bodyPr/>
          <a:lstStyle/>
          <a:p>
            <a:r>
              <a:rPr lang="es-EC" dirty="0">
                <a:effectLst>
                  <a:outerShdw blurRad="38100" dist="38100" dir="2700000" algn="tl">
                    <a:srgbClr val="000000">
                      <a:alpha val="43137"/>
                    </a:srgbClr>
                  </a:outerShdw>
                </a:effectLst>
              </a:rPr>
              <a:t>Gracias</a:t>
            </a:r>
          </a:p>
        </p:txBody>
      </p:sp>
    </p:spTree>
    <p:extLst>
      <p:ext uri="{BB962C8B-B14F-4D97-AF65-F5344CB8AC3E}">
        <p14:creationId xmlns:p14="http://schemas.microsoft.com/office/powerpoint/2010/main" val="334698496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436914"/>
            <a:ext cx="9601196" cy="849085"/>
          </a:xfrm>
        </p:spPr>
        <p:txBody>
          <a:bodyPr>
            <a:normAutofit/>
          </a:bodyPr>
          <a:lstStyle/>
          <a:p>
            <a:r>
              <a:rPr lang="es-EC" sz="4000" dirty="0">
                <a:effectLst>
                  <a:outerShdw blurRad="38100" dist="38100" dir="2700000" algn="tl">
                    <a:srgbClr val="000000">
                      <a:alpha val="43137"/>
                    </a:srgbClr>
                  </a:outerShdw>
                </a:effectLst>
              </a:rPr>
              <a:t>Formulación del problema</a:t>
            </a:r>
            <a:endParaRPr lang="en-US" sz="40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180444" y="3253617"/>
            <a:ext cx="5745842" cy="2523068"/>
          </a:xfrm>
        </p:spPr>
        <p:txBody>
          <a:bodyPr>
            <a:normAutofit/>
          </a:bodyPr>
          <a:lstStyle/>
          <a:p>
            <a:pPr marL="0" indent="0">
              <a:buNone/>
            </a:pPr>
            <a:r>
              <a:rPr lang="es-ES" sz="2000" dirty="0"/>
              <a:t>¿Qué impacto generan los proyectos de vinculación con la sociedad sobre los imperativos sociales intervenidos por la Carrera de Derecho de la Universidad Estatal de Bolívar entre los años 2016 y 2017?</a:t>
            </a:r>
            <a:endParaRPr lang="en-US" sz="2000" dirty="0"/>
          </a:p>
        </p:txBody>
      </p:sp>
    </p:spTree>
    <p:extLst>
      <p:ext uri="{BB962C8B-B14F-4D97-AF65-F5344CB8AC3E}">
        <p14:creationId xmlns:p14="http://schemas.microsoft.com/office/powerpoint/2010/main" val="3052722539"/>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effectLst>
                  <a:outerShdw blurRad="38100" dist="38100" dir="2700000" algn="tl">
                    <a:srgbClr val="000000">
                      <a:alpha val="43137"/>
                    </a:srgbClr>
                  </a:outerShdw>
                </a:effectLst>
              </a:rPr>
              <a:t>Justificación</a:t>
            </a:r>
            <a:endParaRPr lang="en-US" sz="40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270173" y="2658531"/>
            <a:ext cx="4626425" cy="3234268"/>
          </a:xfrm>
        </p:spPr>
        <p:txBody>
          <a:bodyPr numCol="1">
            <a:normAutofit fontScale="92500"/>
          </a:bodyPr>
          <a:lstStyle/>
          <a:p>
            <a:pPr lvl="0"/>
            <a:r>
              <a:rPr lang="es-ES" dirty="0"/>
              <a:t>Proporcionar información clara que permita conocer en qué consiste la VCS, tener claros sus objetivos y los lineamientos que encaminen su correcto cumplimiento. </a:t>
            </a:r>
            <a:endParaRPr lang="en-US" dirty="0"/>
          </a:p>
          <a:p>
            <a:pPr lvl="0"/>
            <a:r>
              <a:rPr lang="es-ES" dirty="0"/>
              <a:t>Cambio de perspectiva la implementación de la VCS, en tanto un proceso integral</a:t>
            </a:r>
            <a:endParaRPr lang="en-US" dirty="0"/>
          </a:p>
          <a:p>
            <a:pPr marL="0" indent="0">
              <a:buNone/>
            </a:pPr>
            <a:endParaRPr lang="en-US" dirty="0"/>
          </a:p>
        </p:txBody>
      </p:sp>
      <p:sp>
        <p:nvSpPr>
          <p:cNvPr id="4" name="Marcador de contenido 2"/>
          <p:cNvSpPr txBox="1">
            <a:spLocks/>
          </p:cNvSpPr>
          <p:nvPr/>
        </p:nvSpPr>
        <p:spPr>
          <a:xfrm>
            <a:off x="1295402" y="2658531"/>
            <a:ext cx="4597398" cy="323426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s-ES" dirty="0"/>
              <a:t>VCS como herramienta clave de integración curricular </a:t>
            </a:r>
            <a:endParaRPr lang="en-US" dirty="0"/>
          </a:p>
          <a:p>
            <a:r>
              <a:rPr lang="es-ES" dirty="0"/>
              <a:t>VCS como estrategia para integrar a la academia con la sociedad </a:t>
            </a:r>
            <a:endParaRPr lang="en-US" dirty="0"/>
          </a:p>
          <a:p>
            <a:r>
              <a:rPr lang="es-ES" dirty="0"/>
              <a:t>Aporte a la educación superior</a:t>
            </a:r>
            <a:endParaRPr lang="en-US" dirty="0"/>
          </a:p>
        </p:txBody>
      </p:sp>
    </p:spTree>
    <p:extLst>
      <p:ext uri="{BB962C8B-B14F-4D97-AF65-F5344CB8AC3E}">
        <p14:creationId xmlns:p14="http://schemas.microsoft.com/office/powerpoint/2010/main" val="395331586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3 CuadroTexto"/>
          <p:cNvSpPr txBox="1">
            <a:spLocks noChangeArrowheads="1"/>
          </p:cNvSpPr>
          <p:nvPr/>
        </p:nvSpPr>
        <p:spPr bwMode="auto">
          <a:xfrm>
            <a:off x="5664201" y="3860800"/>
            <a:ext cx="4824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eaLnBrk="1"/>
            <a:r>
              <a:rPr lang="es-ES" altLang="es-EC" sz="2400" dirty="0"/>
              <a:t>        </a:t>
            </a:r>
          </a:p>
          <a:p>
            <a:pPr eaLnBrk="1"/>
            <a:endParaRPr lang="es-ES" altLang="es-EC" sz="2400" dirty="0"/>
          </a:p>
          <a:p>
            <a:pPr eaLnBrk="1"/>
            <a:r>
              <a:rPr lang="es-ES" altLang="es-EC" sz="2400" dirty="0"/>
              <a:t>       </a:t>
            </a:r>
          </a:p>
          <a:p>
            <a:pPr eaLnBrk="1"/>
            <a:r>
              <a:rPr lang="es-ES" altLang="es-EC" sz="2400" dirty="0"/>
              <a:t>                               </a:t>
            </a:r>
          </a:p>
        </p:txBody>
      </p:sp>
      <p:sp>
        <p:nvSpPr>
          <p:cNvPr id="9220" name="10 Rectángulo"/>
          <p:cNvSpPr>
            <a:spLocks noChangeArrowheads="1"/>
          </p:cNvSpPr>
          <p:nvPr/>
        </p:nvSpPr>
        <p:spPr bwMode="auto">
          <a:xfrm>
            <a:off x="1094015" y="568524"/>
            <a:ext cx="9817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s-EC" sz="4000" dirty="0">
                <a:effectLst>
                  <a:outerShdw blurRad="38100" dist="38100" dir="2700000" algn="tl">
                    <a:srgbClr val="000000">
                      <a:alpha val="43137"/>
                    </a:srgbClr>
                  </a:outerShdw>
                </a:effectLst>
                <a:latin typeface="+mj-lt"/>
              </a:rPr>
              <a:t>Objetivos</a:t>
            </a:r>
            <a:endParaRPr lang="en-US" sz="4000" dirty="0">
              <a:effectLst>
                <a:outerShdw blurRad="38100" dist="38100" dir="2700000" algn="tl">
                  <a:srgbClr val="000000">
                    <a:alpha val="43137"/>
                  </a:srgbClr>
                </a:outerShdw>
              </a:effectLst>
              <a:latin typeface="+mj-lt"/>
            </a:endParaRPr>
          </a:p>
        </p:txBody>
      </p:sp>
      <p:cxnSp>
        <p:nvCxnSpPr>
          <p:cNvPr id="5" name="Conector recto 4"/>
          <p:cNvCxnSpPr/>
          <p:nvPr/>
        </p:nvCxnSpPr>
        <p:spPr>
          <a:xfrm>
            <a:off x="1285242" y="1272036"/>
            <a:ext cx="943065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10 Rectángulo"/>
          <p:cNvSpPr>
            <a:spLocks noChangeArrowheads="1"/>
          </p:cNvSpPr>
          <p:nvPr/>
        </p:nvSpPr>
        <p:spPr bwMode="auto">
          <a:xfrm>
            <a:off x="1285242" y="1506309"/>
            <a:ext cx="277390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spcAft>
                <a:spcPts val="1200"/>
              </a:spcAft>
            </a:pPr>
            <a:r>
              <a:rPr lang="es-EC" sz="1600" b="1" dirty="0">
                <a:latin typeface="+mj-lt"/>
              </a:rPr>
              <a:t>Objetivo general</a:t>
            </a:r>
            <a:endParaRPr lang="en-US" sz="1600" b="1" dirty="0">
              <a:latin typeface="+mj-lt"/>
            </a:endParaRPr>
          </a:p>
          <a:p>
            <a:r>
              <a:rPr lang="es-EC" sz="1600" dirty="0">
                <a:latin typeface="+mn-lt"/>
              </a:rPr>
              <a:t>Analizar el impacto generado por los proyectos de vinculación con la sociedad en los imperativos sociales intervenidos por la Carrera de Derecho de la Universidad Estatal de Bolívar entre los años 2016 y 2017.</a:t>
            </a:r>
            <a:endParaRPr lang="en-US" sz="1600" dirty="0">
              <a:latin typeface="+mn-lt"/>
            </a:endParaRPr>
          </a:p>
        </p:txBody>
      </p:sp>
      <p:sp>
        <p:nvSpPr>
          <p:cNvPr id="7" name="10 Rectángulo"/>
          <p:cNvSpPr>
            <a:spLocks noChangeArrowheads="1"/>
          </p:cNvSpPr>
          <p:nvPr/>
        </p:nvSpPr>
        <p:spPr bwMode="auto">
          <a:xfrm>
            <a:off x="4482373" y="1506309"/>
            <a:ext cx="642946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spcAft>
                <a:spcPts val="1200"/>
              </a:spcAft>
            </a:pPr>
            <a:r>
              <a:rPr lang="es-EC" sz="1600" b="1" dirty="0">
                <a:latin typeface="+mj-lt"/>
              </a:rPr>
              <a:t>Objetivos específicos</a:t>
            </a:r>
          </a:p>
          <a:p>
            <a:pPr marL="285750" indent="-285750">
              <a:spcAft>
                <a:spcPts val="600"/>
              </a:spcAft>
              <a:buFont typeface="Arial" panose="020B0604020202020204" pitchFamily="34" charset="0"/>
              <a:buChar char="•"/>
            </a:pPr>
            <a:r>
              <a:rPr lang="es-EC" sz="1600" dirty="0">
                <a:latin typeface="+mn-lt"/>
              </a:rPr>
              <a:t>Identificar la relación de los proyectos de vinculación con la sociedad con el perfil de egreso de la carrera de Derecho de la Universidad Estatal de Bolívar.</a:t>
            </a:r>
            <a:endParaRPr lang="en-US" sz="1600" dirty="0">
              <a:latin typeface="+mn-lt"/>
            </a:endParaRPr>
          </a:p>
          <a:p>
            <a:pPr marL="285750" indent="-285750">
              <a:spcAft>
                <a:spcPts val="600"/>
              </a:spcAft>
              <a:buFont typeface="Arial" panose="020B0604020202020204" pitchFamily="34" charset="0"/>
              <a:buChar char="•"/>
            </a:pPr>
            <a:r>
              <a:rPr lang="es-EC" sz="1600" dirty="0">
                <a:latin typeface="+mn-lt"/>
              </a:rPr>
              <a:t>Determinar los impactos de la vinculación con la sociedad en las comunidades intervenidas por la carrera de Derecho.</a:t>
            </a:r>
            <a:endParaRPr lang="en-US" sz="1600" dirty="0">
              <a:latin typeface="+mn-lt"/>
            </a:endParaRPr>
          </a:p>
          <a:p>
            <a:pPr marL="285750" indent="-285750">
              <a:spcAft>
                <a:spcPts val="600"/>
              </a:spcAft>
              <a:buFont typeface="Arial" panose="020B0604020202020204" pitchFamily="34" charset="0"/>
              <a:buChar char="•"/>
            </a:pPr>
            <a:r>
              <a:rPr lang="es-EC" sz="1600" dirty="0">
                <a:latin typeface="+mn-lt"/>
              </a:rPr>
              <a:t>Analizar las políticas que orientan la construcción de los proyectos de vinculación con la sociedad en la carrera de Derecho de la Universidad Estatal de Bolívar.</a:t>
            </a:r>
            <a:endParaRPr lang="en-US" sz="1600" dirty="0">
              <a:latin typeface="+mn-lt"/>
            </a:endParaRPr>
          </a:p>
          <a:p>
            <a:pPr marL="285750" indent="-285750">
              <a:spcAft>
                <a:spcPts val="600"/>
              </a:spcAft>
              <a:buFont typeface="Arial" panose="020B0604020202020204" pitchFamily="34" charset="0"/>
              <a:buChar char="•"/>
            </a:pPr>
            <a:r>
              <a:rPr lang="es-EC" sz="1600" dirty="0">
                <a:latin typeface="+mn-lt"/>
              </a:rPr>
              <a:t>Identificar indicadores con los que la carrera de Derecho de la Universidad Estatal de Bolívar mide el impacto de los proyectos de vinculación con la sociedad en su territorio de influencia.</a:t>
            </a:r>
          </a:p>
          <a:p>
            <a:pPr marL="285750" indent="-285750">
              <a:spcAft>
                <a:spcPts val="600"/>
              </a:spcAft>
              <a:buFont typeface="Arial" panose="020B0604020202020204" pitchFamily="34" charset="0"/>
              <a:buChar char="•"/>
            </a:pPr>
            <a:r>
              <a:rPr lang="es-EC" sz="1600" dirty="0">
                <a:latin typeface="+mn-lt"/>
              </a:rPr>
              <a:t>Definir una propuesta alternativa al proceso de ejecución de vinculación con la sociedad, que brinde a la Universidad Estatal de Bolívar una guía práctica de implementación del proceso.</a:t>
            </a:r>
            <a:endParaRPr lang="en-US" sz="1600" dirty="0">
              <a:latin typeface="+mn-lt"/>
            </a:endParaRPr>
          </a:p>
        </p:txBody>
      </p:sp>
      <p:cxnSp>
        <p:nvCxnSpPr>
          <p:cNvPr id="3" name="Conector recto 2"/>
          <p:cNvCxnSpPr/>
          <p:nvPr/>
        </p:nvCxnSpPr>
        <p:spPr>
          <a:xfrm>
            <a:off x="4267201" y="1506309"/>
            <a:ext cx="0" cy="47089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523260"/>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5667C56-90B2-4194-9FBA-4E6C79BFA90B}"/>
              </a:ext>
            </a:extLst>
          </p:cNvPr>
          <p:cNvSpPr>
            <a:spLocks noGrp="1"/>
          </p:cNvSpPr>
          <p:nvPr>
            <p:ph type="title"/>
          </p:nvPr>
        </p:nvSpPr>
        <p:spPr/>
        <p:txBody>
          <a:bodyPr/>
          <a:lstStyle/>
          <a:p>
            <a:r>
              <a:rPr lang="es-EC" dirty="0">
                <a:effectLst>
                  <a:outerShdw blurRad="38100" dist="38100" dir="2700000" algn="tl">
                    <a:srgbClr val="000000">
                      <a:alpha val="43137"/>
                    </a:srgbClr>
                  </a:outerShdw>
                </a:effectLst>
              </a:rPr>
              <a:t>Marco teórico</a:t>
            </a:r>
          </a:p>
        </p:txBody>
      </p:sp>
      <p:sp>
        <p:nvSpPr>
          <p:cNvPr id="5" name="Marcador de texto 4">
            <a:extLst>
              <a:ext uri="{FF2B5EF4-FFF2-40B4-BE49-F238E27FC236}">
                <a16:creationId xmlns:a16="http://schemas.microsoft.com/office/drawing/2014/main" id="{C81A06EC-F813-4FEE-81E7-B4A5D757FDBE}"/>
              </a:ext>
            </a:extLst>
          </p:cNvPr>
          <p:cNvSpPr>
            <a:spLocks noGrp="1"/>
          </p:cNvSpPr>
          <p:nvPr>
            <p:ph type="body" idx="1"/>
          </p:nvPr>
        </p:nvSpPr>
        <p:spPr/>
        <p:txBody>
          <a:bodyPr>
            <a:normAutofit/>
          </a:bodyPr>
          <a:lstStyle/>
          <a:p>
            <a:r>
              <a:rPr lang="es-EC" dirty="0"/>
              <a:t>Educación superior, imperativos sociales, innovación social, empoderamiento juvenil, aprendizaje-servicio </a:t>
            </a:r>
          </a:p>
        </p:txBody>
      </p:sp>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57877" y="928383"/>
            <a:ext cx="2473069" cy="1854802"/>
          </a:xfrm>
          <a:prstGeom prst="rect">
            <a:avLst/>
          </a:prstGeom>
        </p:spPr>
      </p:pic>
    </p:spTree>
    <p:extLst>
      <p:ext uri="{BB962C8B-B14F-4D97-AF65-F5344CB8AC3E}">
        <p14:creationId xmlns:p14="http://schemas.microsoft.com/office/powerpoint/2010/main" val="327951123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3 CuadroTexto"/>
          <p:cNvSpPr txBox="1">
            <a:spLocks noChangeArrowheads="1"/>
          </p:cNvSpPr>
          <p:nvPr/>
        </p:nvSpPr>
        <p:spPr bwMode="auto">
          <a:xfrm>
            <a:off x="5664201" y="3860800"/>
            <a:ext cx="4824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eaLnBrk="1"/>
            <a:r>
              <a:rPr lang="es-ES" altLang="es-EC" sz="2400" dirty="0"/>
              <a:t>        </a:t>
            </a:r>
          </a:p>
          <a:p>
            <a:pPr eaLnBrk="1"/>
            <a:endParaRPr lang="es-ES" altLang="es-EC" sz="2400" dirty="0"/>
          </a:p>
          <a:p>
            <a:pPr eaLnBrk="1"/>
            <a:r>
              <a:rPr lang="es-ES" altLang="es-EC" sz="2400" dirty="0"/>
              <a:t>       </a:t>
            </a:r>
          </a:p>
          <a:p>
            <a:pPr eaLnBrk="1"/>
            <a:r>
              <a:rPr lang="es-ES" altLang="es-EC" sz="2400" dirty="0"/>
              <a:t>                               </a:t>
            </a:r>
          </a:p>
        </p:txBody>
      </p:sp>
      <p:graphicFrame>
        <p:nvGraphicFramePr>
          <p:cNvPr id="4" name="Marcador de contenido 3"/>
          <p:cNvGraphicFramePr>
            <a:graphicFrameLocks/>
          </p:cNvGraphicFramePr>
          <p:nvPr>
            <p:extLst>
              <p:ext uri="{D42A27DB-BD31-4B8C-83A1-F6EECF244321}">
                <p14:modId xmlns:p14="http://schemas.microsoft.com/office/powerpoint/2010/main" val="208426704"/>
              </p:ext>
            </p:extLst>
          </p:nvPr>
        </p:nvGraphicFramePr>
        <p:xfrm>
          <a:off x="1476104" y="796835"/>
          <a:ext cx="9287690" cy="5042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39732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4209</Words>
  <Application>Microsoft Office PowerPoint</Application>
  <PresentationFormat>Panorámica</PresentationFormat>
  <Paragraphs>343</Paragraphs>
  <Slides>43</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Calibri</vt:lpstr>
      <vt:lpstr>Garamond</vt:lpstr>
      <vt:lpstr>Orgánico</vt:lpstr>
      <vt:lpstr>VICERRECTORADO DE INVESTIGACIÓN, INNOVACIÓN Y TRANSFERENCIA DE TECNOLOGÍA   CENTRO DE POSGRADOS  MAESTRÍA EN DOCENCIA UNIVERSITARIA   TRABAJO DE TITULACIÓN PREVIO A LA OBTENCIÓN DEL TÍTULO DE MAGÍSTER EN DOCENCIA UNIVERSITARIA   TEMA: “IMPACTO DE LOS PROYECTOS DE VINCULACIÓN CON LA SOCIEDAD SOBRE LOS IMPERATIVOS SOCIALES INTERVENIDOS POR LA CARRERA DE DERECHO DE LA UNIVERSIDAD ESTATAL DE BOLÍVAR: PROPUESTA ALTERNATIVA” </vt:lpstr>
      <vt:lpstr>Presentación de PowerPoint</vt:lpstr>
      <vt:lpstr>Antecedentes de la investigación</vt:lpstr>
      <vt:lpstr>Planteamiento del problema</vt:lpstr>
      <vt:lpstr>Formulación del problema</vt:lpstr>
      <vt:lpstr>Justificación</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vt:lpstr>
      <vt:lpstr>Hipótesis y variables</vt:lpstr>
      <vt:lpstr>Presentación de PowerPoint</vt:lpstr>
      <vt:lpstr>Población y muestra</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Propuesta</vt:lpstr>
      <vt:lpstr>Objetivo</vt:lpstr>
      <vt:lpstr>Actores</vt:lpstr>
      <vt:lpstr>Fases</vt:lpstr>
      <vt:lpstr>Presentación de PowerPoint</vt:lpstr>
      <vt:lpstr>Presentación de PowerPoint</vt:lpstr>
      <vt:lpstr>Referencias</vt:lpstr>
      <vt:lpstr>Referencias</vt:lpstr>
      <vt:lpstr>Referencias</vt:lpstr>
      <vt:lpstr>Referencias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RELACIÓN ENTRE RASGOS DE PERSONALIDAD Y LA CALIFICACIÓN DE LOS ESTUDIANTES DE PRIMER SEMESTRE DE MEDICINA DE LA UIDE</dc:title>
  <dc:creator>Luis Merlo</dc:creator>
  <cp:lastModifiedBy>ALEXIS GRIJALVA</cp:lastModifiedBy>
  <cp:revision>251</cp:revision>
  <dcterms:created xsi:type="dcterms:W3CDTF">2018-11-06T22:43:55Z</dcterms:created>
  <dcterms:modified xsi:type="dcterms:W3CDTF">2019-07-22T23:51:32Z</dcterms:modified>
</cp:coreProperties>
</file>