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9" r:id="rId3"/>
    <p:sldId id="260" r:id="rId4"/>
    <p:sldId id="261" r:id="rId5"/>
    <p:sldId id="262" r:id="rId6"/>
    <p:sldId id="275" r:id="rId7"/>
    <p:sldId id="276" r:id="rId8"/>
    <p:sldId id="277" r:id="rId9"/>
    <p:sldId id="278" r:id="rId10"/>
    <p:sldId id="279" r:id="rId11"/>
    <p:sldId id="290" r:id="rId12"/>
    <p:sldId id="280" r:id="rId13"/>
    <p:sldId id="281" r:id="rId14"/>
    <p:sldId id="282" r:id="rId15"/>
    <p:sldId id="283" r:id="rId16"/>
    <p:sldId id="284" r:id="rId17"/>
    <p:sldId id="285" r:id="rId18"/>
    <p:sldId id="286" r:id="rId19"/>
    <p:sldId id="287" r:id="rId20"/>
    <p:sldId id="288" r:id="rId21"/>
    <p:sldId id="289" r:id="rId22"/>
    <p:sldId id="263" r:id="rId23"/>
    <p:sldId id="264" r:id="rId24"/>
    <p:sldId id="265" r:id="rId25"/>
    <p:sldId id="266" r:id="rId26"/>
    <p:sldId id="267" r:id="rId27"/>
    <p:sldId id="268" r:id="rId28"/>
    <p:sldId id="269" r:id="rId29"/>
    <p:sldId id="258" r:id="rId30"/>
    <p:sldId id="270" r:id="rId31"/>
    <p:sldId id="271" r:id="rId32"/>
    <p:sldId id="272" r:id="rId33"/>
    <p:sldId id="273" r:id="rId34"/>
    <p:sldId id="27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AAE82-1B46-4D90-BF41-1E6C32830F8D}" type="doc">
      <dgm:prSet loTypeId="urn:microsoft.com/office/officeart/2008/layout/VerticalCurvedList" loCatId="list" qsTypeId="urn:microsoft.com/office/officeart/2005/8/quickstyle/3d1" qsCatId="3D" csTypeId="urn:microsoft.com/office/officeart/2005/8/colors/accent1_3" csCatId="accent1" phldr="1"/>
      <dgm:spPr/>
      <dgm:t>
        <a:bodyPr/>
        <a:lstStyle/>
        <a:p>
          <a:endParaRPr lang="es-EC"/>
        </a:p>
      </dgm:t>
    </dgm:pt>
    <dgm:pt modelId="{FF5FEE5D-0A76-49AD-9F30-2B052601CC97}">
      <dgm:prSet custT="1"/>
      <dgm:spPr>
        <a:solidFill>
          <a:srgbClr val="4A89C3"/>
        </a:solidFill>
        <a:ln>
          <a:solidFill>
            <a:srgbClr val="4A89C3"/>
          </a:solidFill>
        </a:ln>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Justificación e Importancia</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E62651CA-AC0D-493C-BC4B-2CD1304F1EE3}" type="parTrans" cxnId="{6AA48D92-5950-43C9-898A-47EC0A9E8D21}">
      <dgm:prSet/>
      <dgm:spPr/>
      <dgm:t>
        <a:bodyPr/>
        <a:lstStyle/>
        <a:p>
          <a:endParaRPr lang="es-EC" sz="1800"/>
        </a:p>
      </dgm:t>
    </dgm:pt>
    <dgm:pt modelId="{0B236FC5-4C85-4EDA-941D-1D6244CB389A}" type="sibTrans" cxnId="{6AA48D92-5950-43C9-898A-47EC0A9E8D21}">
      <dgm:prSet/>
      <dgm:spPr/>
      <dgm:t>
        <a:bodyPr/>
        <a:lstStyle/>
        <a:p>
          <a:endParaRPr lang="es-EC" sz="1800"/>
        </a:p>
      </dgm:t>
    </dgm:pt>
    <dgm:pt modelId="{2FBD4E24-48B0-4E94-B407-C42AC5A55182}">
      <dgm:prSet custT="1"/>
      <dgm:spPr>
        <a:solidFill>
          <a:srgbClr val="4888C2"/>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Construcción e Implementación</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61A8F6A3-31E6-4964-8A98-16A4A96361B0}" type="parTrans" cxnId="{E19C5962-BBF8-4642-9794-C79E11D23D49}">
      <dgm:prSet/>
      <dgm:spPr/>
      <dgm:t>
        <a:bodyPr/>
        <a:lstStyle/>
        <a:p>
          <a:endParaRPr lang="es-EC" sz="1800"/>
        </a:p>
      </dgm:t>
    </dgm:pt>
    <dgm:pt modelId="{71856794-FB0E-493D-B941-075BCD7D6C18}" type="sibTrans" cxnId="{E19C5962-BBF8-4642-9794-C79E11D23D49}">
      <dgm:prSet/>
      <dgm:spPr/>
      <dgm:t>
        <a:bodyPr/>
        <a:lstStyle/>
        <a:p>
          <a:endParaRPr lang="es-EC" sz="1800"/>
        </a:p>
      </dgm:t>
    </dgm:pt>
    <dgm:pt modelId="{B0944926-CFA1-4C16-8F8F-CA4B00406CA3}">
      <dgm:prSet custT="1"/>
      <dgm:spPr>
        <a:solidFill>
          <a:srgbClr val="4B8BC5"/>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Análisis Económico</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2C8629E5-F3E4-442F-96C8-3B13728C49A6}" type="parTrans" cxnId="{EC8E3CA6-A115-403B-A9C2-05E9B4EE8036}">
      <dgm:prSet/>
      <dgm:spPr/>
      <dgm:t>
        <a:bodyPr/>
        <a:lstStyle/>
        <a:p>
          <a:endParaRPr lang="es-EC" sz="1800"/>
        </a:p>
      </dgm:t>
    </dgm:pt>
    <dgm:pt modelId="{A0B0EC1F-9F0F-47DE-AE48-98B2C7A79229}" type="sibTrans" cxnId="{EC8E3CA6-A115-403B-A9C2-05E9B4EE8036}">
      <dgm:prSet/>
      <dgm:spPr/>
      <dgm:t>
        <a:bodyPr/>
        <a:lstStyle/>
        <a:p>
          <a:endParaRPr lang="es-EC" sz="1800"/>
        </a:p>
      </dgm:t>
    </dgm:pt>
    <dgm:pt modelId="{7DA574F2-0949-4A4E-8E9F-565105109767}">
      <dgm:prSet custT="1"/>
      <dgm:spPr>
        <a:solidFill>
          <a:srgbClr val="4484BE"/>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Objetivos</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CECAC5A2-208E-4EEE-8383-2CA053641D47}" type="parTrans" cxnId="{AC18BDB0-FFD6-470C-864A-2F2DD8960604}">
      <dgm:prSet/>
      <dgm:spPr/>
      <dgm:t>
        <a:bodyPr/>
        <a:lstStyle/>
        <a:p>
          <a:endParaRPr lang="es-EC" sz="1800"/>
        </a:p>
      </dgm:t>
    </dgm:pt>
    <dgm:pt modelId="{C92B1447-B0BA-4BC1-B9DC-316B827C1F41}" type="sibTrans" cxnId="{AC18BDB0-FFD6-470C-864A-2F2DD8960604}">
      <dgm:prSet/>
      <dgm:spPr/>
      <dgm:t>
        <a:bodyPr/>
        <a:lstStyle/>
        <a:p>
          <a:endParaRPr lang="es-EC" sz="1800"/>
        </a:p>
      </dgm:t>
    </dgm:pt>
    <dgm:pt modelId="{F484F5F4-B785-425C-8EF6-7FE610771944}">
      <dgm:prSet custT="1"/>
      <dgm:spPr>
        <a:solidFill>
          <a:srgbClr val="4484BE"/>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Diseño Mecatrónico</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A5EACC1E-DD28-4416-9081-0B92388F3363}" type="parTrans" cxnId="{AB1C7B92-41C9-46A6-946C-79778B893E9F}">
      <dgm:prSet/>
      <dgm:spPr/>
      <dgm:t>
        <a:bodyPr/>
        <a:lstStyle/>
        <a:p>
          <a:endParaRPr lang="es-EC" sz="1800"/>
        </a:p>
      </dgm:t>
    </dgm:pt>
    <dgm:pt modelId="{DEC6699D-5696-4F6A-B1AD-B45D7170ADB2}" type="sibTrans" cxnId="{AB1C7B92-41C9-46A6-946C-79778B893E9F}">
      <dgm:prSet/>
      <dgm:spPr/>
      <dgm:t>
        <a:bodyPr/>
        <a:lstStyle/>
        <a:p>
          <a:endParaRPr lang="es-EC" sz="1800"/>
        </a:p>
      </dgm:t>
    </dgm:pt>
    <dgm:pt modelId="{09B101CB-80E9-40B0-88C0-6D6BB2BC82EF}">
      <dgm:prSet custT="1"/>
      <dgm:spPr>
        <a:solidFill>
          <a:srgbClr val="4888C2"/>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896CD347-EE2C-40B9-806B-79B191BCB096}" type="parTrans" cxnId="{0C239458-1860-4F4B-A774-03609E27E808}">
      <dgm:prSet/>
      <dgm:spPr/>
      <dgm:t>
        <a:bodyPr/>
        <a:lstStyle/>
        <a:p>
          <a:endParaRPr lang="es-EC" sz="1800"/>
        </a:p>
      </dgm:t>
    </dgm:pt>
    <dgm:pt modelId="{15AD0BB1-DFCF-4AEC-8152-CC71758BB1F7}" type="sibTrans" cxnId="{0C239458-1860-4F4B-A774-03609E27E808}">
      <dgm:prSet/>
      <dgm:spPr/>
      <dgm:t>
        <a:bodyPr/>
        <a:lstStyle/>
        <a:p>
          <a:endParaRPr lang="es-EC" sz="1800"/>
        </a:p>
      </dgm:t>
    </dgm:pt>
    <dgm:pt modelId="{0EE79818-8BDA-4BF9-983D-578E1E0C2C34}">
      <dgm:prSet custT="1"/>
      <dgm:spPr>
        <a:solidFill>
          <a:srgbClr val="4B8BC5"/>
        </a:solidFill>
      </dgm:spPr>
      <dgm:t>
        <a:bodyPr/>
        <a:lstStyle/>
        <a:p>
          <a:pPr algn="ctr"/>
          <a:r>
            <a:rPr lang="es-EC"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Conclusiones y Recomendaciones</a:t>
          </a:r>
          <a:endParaRPr lang="es-EC"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gm:t>
    </dgm:pt>
    <dgm:pt modelId="{6208B88B-E195-47BA-8ADB-B4DF3A6B9598}" type="sibTrans" cxnId="{3FEE2499-BF7A-4F5E-A7B0-9C8B626A101B}">
      <dgm:prSet/>
      <dgm:spPr/>
      <dgm:t>
        <a:bodyPr/>
        <a:lstStyle/>
        <a:p>
          <a:endParaRPr lang="es-EC" sz="1800"/>
        </a:p>
      </dgm:t>
    </dgm:pt>
    <dgm:pt modelId="{F104C9DF-A253-4F1B-81B3-3BFFEE18F7E3}" type="parTrans" cxnId="{3FEE2499-BF7A-4F5E-A7B0-9C8B626A101B}">
      <dgm:prSet/>
      <dgm:spPr/>
      <dgm:t>
        <a:bodyPr/>
        <a:lstStyle/>
        <a:p>
          <a:endParaRPr lang="es-EC" sz="1800"/>
        </a:p>
      </dgm:t>
    </dgm:pt>
    <dgm:pt modelId="{F5BD87B0-A88A-4246-8C76-5821689E739C}" type="pres">
      <dgm:prSet presAssocID="{2E0AAE82-1B46-4D90-BF41-1E6C32830F8D}" presName="Name0" presStyleCnt="0">
        <dgm:presLayoutVars>
          <dgm:chMax val="7"/>
          <dgm:chPref val="7"/>
          <dgm:dir/>
        </dgm:presLayoutVars>
      </dgm:prSet>
      <dgm:spPr/>
      <dgm:t>
        <a:bodyPr/>
        <a:lstStyle/>
        <a:p>
          <a:endParaRPr lang="es-EC"/>
        </a:p>
      </dgm:t>
    </dgm:pt>
    <dgm:pt modelId="{240D76AD-9579-40E7-A40A-4A95BC7E5966}" type="pres">
      <dgm:prSet presAssocID="{2E0AAE82-1B46-4D90-BF41-1E6C32830F8D}" presName="Name1" presStyleCnt="0"/>
      <dgm:spPr/>
    </dgm:pt>
    <dgm:pt modelId="{BC8217A7-82A6-455A-AB31-20B8CB0E75A5}" type="pres">
      <dgm:prSet presAssocID="{2E0AAE82-1B46-4D90-BF41-1E6C32830F8D}" presName="cycle" presStyleCnt="0"/>
      <dgm:spPr/>
    </dgm:pt>
    <dgm:pt modelId="{63ACEEE8-0C35-4003-B80A-DEC6A72CDD74}" type="pres">
      <dgm:prSet presAssocID="{2E0AAE82-1B46-4D90-BF41-1E6C32830F8D}" presName="srcNode" presStyleLbl="node1" presStyleIdx="0" presStyleCnt="7"/>
      <dgm:spPr/>
    </dgm:pt>
    <dgm:pt modelId="{18A93747-833A-4165-830B-A8082203BD0A}" type="pres">
      <dgm:prSet presAssocID="{2E0AAE82-1B46-4D90-BF41-1E6C32830F8D}" presName="conn" presStyleLbl="parChTrans1D2" presStyleIdx="0" presStyleCnt="1"/>
      <dgm:spPr/>
      <dgm:t>
        <a:bodyPr/>
        <a:lstStyle/>
        <a:p>
          <a:endParaRPr lang="es-EC"/>
        </a:p>
      </dgm:t>
    </dgm:pt>
    <dgm:pt modelId="{0C97A9B8-3C3C-4344-9521-38685FBAE928}" type="pres">
      <dgm:prSet presAssocID="{2E0AAE82-1B46-4D90-BF41-1E6C32830F8D}" presName="extraNode" presStyleLbl="node1" presStyleIdx="0" presStyleCnt="7"/>
      <dgm:spPr/>
    </dgm:pt>
    <dgm:pt modelId="{7B9723F0-347F-463E-861E-F297A47CCF5A}" type="pres">
      <dgm:prSet presAssocID="{2E0AAE82-1B46-4D90-BF41-1E6C32830F8D}" presName="dstNode" presStyleLbl="node1" presStyleIdx="0" presStyleCnt="7"/>
      <dgm:spPr/>
    </dgm:pt>
    <dgm:pt modelId="{AF61B64F-C8FC-40CD-ACAB-625702896F9A}" type="pres">
      <dgm:prSet presAssocID="{FF5FEE5D-0A76-49AD-9F30-2B052601CC97}" presName="text_1" presStyleLbl="node1" presStyleIdx="0" presStyleCnt="7" custLinFactNeighborX="-328" custLinFactNeighborY="455">
        <dgm:presLayoutVars>
          <dgm:bulletEnabled val="1"/>
        </dgm:presLayoutVars>
      </dgm:prSet>
      <dgm:spPr/>
      <dgm:t>
        <a:bodyPr/>
        <a:lstStyle/>
        <a:p>
          <a:endParaRPr lang="es-EC"/>
        </a:p>
      </dgm:t>
    </dgm:pt>
    <dgm:pt modelId="{88378316-429F-4DCD-96B0-AF10075FCF99}" type="pres">
      <dgm:prSet presAssocID="{FF5FEE5D-0A76-49AD-9F30-2B052601CC97}" presName="accent_1" presStyleCnt="0"/>
      <dgm:spPr/>
    </dgm:pt>
    <dgm:pt modelId="{8295677B-4944-4EC5-9D2C-62AEACB47A4F}" type="pres">
      <dgm:prSet presAssocID="{FF5FEE5D-0A76-49AD-9F30-2B052601CC97}" presName="accentRepeatNode" presStyleLbl="solidFgAcc1" presStyleIdx="0" presStyleCnt="7" custLinFactNeighborY="-3561"/>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blip>
          <a:stretch>
            <a:fillRect/>
          </a:stretch>
        </a:blipFill>
      </dgm:spPr>
      <dgm:t>
        <a:bodyPr/>
        <a:lstStyle/>
        <a:p>
          <a:endParaRPr lang="es-EC"/>
        </a:p>
      </dgm:t>
    </dgm:pt>
    <dgm:pt modelId="{A8549B84-53DB-40CA-80D4-9552FAA7E38D}" type="pres">
      <dgm:prSet presAssocID="{7DA574F2-0949-4A4E-8E9F-565105109767}" presName="text_2" presStyleLbl="node1" presStyleIdx="1" presStyleCnt="7">
        <dgm:presLayoutVars>
          <dgm:bulletEnabled val="1"/>
        </dgm:presLayoutVars>
      </dgm:prSet>
      <dgm:spPr/>
      <dgm:t>
        <a:bodyPr/>
        <a:lstStyle/>
        <a:p>
          <a:endParaRPr lang="es-EC"/>
        </a:p>
      </dgm:t>
    </dgm:pt>
    <dgm:pt modelId="{FB8B940C-4320-43B4-9F6C-7C22FB963108}" type="pres">
      <dgm:prSet presAssocID="{7DA574F2-0949-4A4E-8E9F-565105109767}" presName="accent_2" presStyleCnt="0"/>
      <dgm:spPr/>
    </dgm:pt>
    <dgm:pt modelId="{EB4DFD9E-3EB2-41E7-8CF5-7FAF30A57395}" type="pres">
      <dgm:prSet presAssocID="{7DA574F2-0949-4A4E-8E9F-565105109767}" presName="accentRepeatNode" presStyleLbl="solidFgAcc1" presStyleIdx="1" presStyleCnt="7"/>
      <dgm:spPr/>
    </dgm:pt>
    <dgm:pt modelId="{31CE8EC9-9570-4432-83DC-3A1FC4AC031D}" type="pres">
      <dgm:prSet presAssocID="{F484F5F4-B785-425C-8EF6-7FE610771944}" presName="text_3" presStyleLbl="node1" presStyleIdx="2" presStyleCnt="7">
        <dgm:presLayoutVars>
          <dgm:bulletEnabled val="1"/>
        </dgm:presLayoutVars>
      </dgm:prSet>
      <dgm:spPr/>
      <dgm:t>
        <a:bodyPr/>
        <a:lstStyle/>
        <a:p>
          <a:endParaRPr lang="es-EC"/>
        </a:p>
      </dgm:t>
    </dgm:pt>
    <dgm:pt modelId="{4F75F464-139C-494E-B050-79AF9A9E4A8A}" type="pres">
      <dgm:prSet presAssocID="{F484F5F4-B785-425C-8EF6-7FE610771944}" presName="accent_3" presStyleCnt="0"/>
      <dgm:spPr/>
    </dgm:pt>
    <dgm:pt modelId="{474CBD3D-6672-4060-9E95-0853AFCF2A82}" type="pres">
      <dgm:prSet presAssocID="{F484F5F4-B785-425C-8EF6-7FE610771944}" presName="accentRepeatNode" presStyleLbl="solidFgAcc1" presStyleIdx="2" presStyleCnt="7"/>
      <dgm:spPr/>
    </dgm:pt>
    <dgm:pt modelId="{8B8917D3-539A-420F-89D6-0A9A5D65E5D4}" type="pres">
      <dgm:prSet presAssocID="{2FBD4E24-48B0-4E94-B407-C42AC5A55182}" presName="text_4" presStyleLbl="node1" presStyleIdx="3" presStyleCnt="7">
        <dgm:presLayoutVars>
          <dgm:bulletEnabled val="1"/>
        </dgm:presLayoutVars>
      </dgm:prSet>
      <dgm:spPr/>
      <dgm:t>
        <a:bodyPr/>
        <a:lstStyle/>
        <a:p>
          <a:endParaRPr lang="es-EC"/>
        </a:p>
      </dgm:t>
    </dgm:pt>
    <dgm:pt modelId="{1FF4CA71-2ED3-4F3E-89E6-3C9EF81B70CA}" type="pres">
      <dgm:prSet presAssocID="{2FBD4E24-48B0-4E94-B407-C42AC5A55182}" presName="accent_4" presStyleCnt="0"/>
      <dgm:spPr/>
    </dgm:pt>
    <dgm:pt modelId="{868A530C-99B1-4A1F-ACE5-23CDEE858C9A}" type="pres">
      <dgm:prSet presAssocID="{2FBD4E24-48B0-4E94-B407-C42AC5A55182}" presName="accentRepeatNode" presStyleLbl="solidFgAcc1" presStyleIdx="3" presStyleCnt="7"/>
      <dgm:spPr/>
    </dgm:pt>
    <dgm:pt modelId="{A3F05C43-C2EE-471E-9589-21C6E2F708A7}" type="pres">
      <dgm:prSet presAssocID="{09B101CB-80E9-40B0-88C0-6D6BB2BC82EF}" presName="text_5" presStyleLbl="node1" presStyleIdx="4" presStyleCnt="7">
        <dgm:presLayoutVars>
          <dgm:bulletEnabled val="1"/>
        </dgm:presLayoutVars>
      </dgm:prSet>
      <dgm:spPr/>
      <dgm:t>
        <a:bodyPr/>
        <a:lstStyle/>
        <a:p>
          <a:endParaRPr lang="es-EC"/>
        </a:p>
      </dgm:t>
    </dgm:pt>
    <dgm:pt modelId="{F85A0ACA-2421-4D88-BD8E-DA8289752141}" type="pres">
      <dgm:prSet presAssocID="{09B101CB-80E9-40B0-88C0-6D6BB2BC82EF}" presName="accent_5" presStyleCnt="0"/>
      <dgm:spPr/>
    </dgm:pt>
    <dgm:pt modelId="{41F9633E-AF14-4E3F-BD84-D82E995B6146}" type="pres">
      <dgm:prSet presAssocID="{09B101CB-80E9-40B0-88C0-6D6BB2BC82EF}" presName="accentRepeatNode" presStyleLbl="solidFgAcc1" presStyleIdx="4" presStyleCnt="7"/>
      <dgm:spPr/>
    </dgm:pt>
    <dgm:pt modelId="{F4ADFA5D-3757-4CB4-8B9D-B1C8BC4001F9}" type="pres">
      <dgm:prSet presAssocID="{B0944926-CFA1-4C16-8F8F-CA4B00406CA3}" presName="text_6" presStyleLbl="node1" presStyleIdx="5" presStyleCnt="7">
        <dgm:presLayoutVars>
          <dgm:bulletEnabled val="1"/>
        </dgm:presLayoutVars>
      </dgm:prSet>
      <dgm:spPr/>
      <dgm:t>
        <a:bodyPr/>
        <a:lstStyle/>
        <a:p>
          <a:endParaRPr lang="es-EC"/>
        </a:p>
      </dgm:t>
    </dgm:pt>
    <dgm:pt modelId="{D32D468D-8D1B-43DF-AF6E-5BE3B0061D58}" type="pres">
      <dgm:prSet presAssocID="{B0944926-CFA1-4C16-8F8F-CA4B00406CA3}" presName="accent_6" presStyleCnt="0"/>
      <dgm:spPr/>
    </dgm:pt>
    <dgm:pt modelId="{A9E87E47-DED6-416A-A04D-C91DEBCC72BF}" type="pres">
      <dgm:prSet presAssocID="{B0944926-CFA1-4C16-8F8F-CA4B00406CA3}" presName="accentRepeatNode" presStyleLbl="solidFgAcc1" presStyleIdx="5" presStyleCnt="7"/>
      <dgm:spPr/>
    </dgm:pt>
    <dgm:pt modelId="{C1280C09-3FA5-4D3B-B1F4-1E152A62A8D4}" type="pres">
      <dgm:prSet presAssocID="{0EE79818-8BDA-4BF9-983D-578E1E0C2C34}" presName="text_7" presStyleLbl="node1" presStyleIdx="6" presStyleCnt="7">
        <dgm:presLayoutVars>
          <dgm:bulletEnabled val="1"/>
        </dgm:presLayoutVars>
      </dgm:prSet>
      <dgm:spPr/>
      <dgm:t>
        <a:bodyPr/>
        <a:lstStyle/>
        <a:p>
          <a:endParaRPr lang="es-EC"/>
        </a:p>
      </dgm:t>
    </dgm:pt>
    <dgm:pt modelId="{DF9D9FAA-D2F4-419A-A155-CB36F5EC5AC4}" type="pres">
      <dgm:prSet presAssocID="{0EE79818-8BDA-4BF9-983D-578E1E0C2C34}" presName="accent_7" presStyleCnt="0"/>
      <dgm:spPr/>
    </dgm:pt>
    <dgm:pt modelId="{4938A489-A659-4658-A2B4-9835C9B828FE}" type="pres">
      <dgm:prSet presAssocID="{0EE79818-8BDA-4BF9-983D-578E1E0C2C34}" presName="accentRepeatNode" presStyleLbl="solidFgAcc1" presStyleIdx="6" presStyleCnt="7"/>
      <dgm:spPr/>
    </dgm:pt>
  </dgm:ptLst>
  <dgm:cxnLst>
    <dgm:cxn modelId="{851F724A-2FFB-4EE3-8221-0EDC21522816}" type="presOf" srcId="{B0944926-CFA1-4C16-8F8F-CA4B00406CA3}" destId="{F4ADFA5D-3757-4CB4-8B9D-B1C8BC4001F9}" srcOrd="0" destOrd="0" presId="urn:microsoft.com/office/officeart/2008/layout/VerticalCurvedList"/>
    <dgm:cxn modelId="{F204062A-8508-4DA8-8F32-4DEB1D14C0E6}" type="presOf" srcId="{2FBD4E24-48B0-4E94-B407-C42AC5A55182}" destId="{8B8917D3-539A-420F-89D6-0A9A5D65E5D4}" srcOrd="0" destOrd="0" presId="urn:microsoft.com/office/officeart/2008/layout/VerticalCurvedList"/>
    <dgm:cxn modelId="{0C239458-1860-4F4B-A774-03609E27E808}" srcId="{2E0AAE82-1B46-4D90-BF41-1E6C32830F8D}" destId="{09B101CB-80E9-40B0-88C0-6D6BB2BC82EF}" srcOrd="4" destOrd="0" parTransId="{896CD347-EE2C-40B9-806B-79B191BCB096}" sibTransId="{15AD0BB1-DFCF-4AEC-8152-CC71758BB1F7}"/>
    <dgm:cxn modelId="{2E923E95-4958-4A04-A3D9-C6B426E61A87}" type="presOf" srcId="{7DA574F2-0949-4A4E-8E9F-565105109767}" destId="{A8549B84-53DB-40CA-80D4-9552FAA7E38D}" srcOrd="0" destOrd="0" presId="urn:microsoft.com/office/officeart/2008/layout/VerticalCurvedList"/>
    <dgm:cxn modelId="{AB1C7B92-41C9-46A6-946C-79778B893E9F}" srcId="{2E0AAE82-1B46-4D90-BF41-1E6C32830F8D}" destId="{F484F5F4-B785-425C-8EF6-7FE610771944}" srcOrd="2" destOrd="0" parTransId="{A5EACC1E-DD28-4416-9081-0B92388F3363}" sibTransId="{DEC6699D-5696-4F6A-B1AD-B45D7170ADB2}"/>
    <dgm:cxn modelId="{D2E70FD9-279C-4438-91D3-C6BF7C239FE4}" type="presOf" srcId="{F484F5F4-B785-425C-8EF6-7FE610771944}" destId="{31CE8EC9-9570-4432-83DC-3A1FC4AC031D}" srcOrd="0" destOrd="0" presId="urn:microsoft.com/office/officeart/2008/layout/VerticalCurvedList"/>
    <dgm:cxn modelId="{EC8E3CA6-A115-403B-A9C2-05E9B4EE8036}" srcId="{2E0AAE82-1B46-4D90-BF41-1E6C32830F8D}" destId="{B0944926-CFA1-4C16-8F8F-CA4B00406CA3}" srcOrd="5" destOrd="0" parTransId="{2C8629E5-F3E4-442F-96C8-3B13728C49A6}" sibTransId="{A0B0EC1F-9F0F-47DE-AE48-98B2C7A79229}"/>
    <dgm:cxn modelId="{AC18BDB0-FFD6-470C-864A-2F2DD8960604}" srcId="{2E0AAE82-1B46-4D90-BF41-1E6C32830F8D}" destId="{7DA574F2-0949-4A4E-8E9F-565105109767}" srcOrd="1" destOrd="0" parTransId="{CECAC5A2-208E-4EEE-8383-2CA053641D47}" sibTransId="{C92B1447-B0BA-4BC1-B9DC-316B827C1F41}"/>
    <dgm:cxn modelId="{3FEE2499-BF7A-4F5E-A7B0-9C8B626A101B}" srcId="{2E0AAE82-1B46-4D90-BF41-1E6C32830F8D}" destId="{0EE79818-8BDA-4BF9-983D-578E1E0C2C34}" srcOrd="6" destOrd="0" parTransId="{F104C9DF-A253-4F1B-81B3-3BFFEE18F7E3}" sibTransId="{6208B88B-E195-47BA-8ADB-B4DF3A6B9598}"/>
    <dgm:cxn modelId="{32EE6F62-DD00-4075-A416-A4473F4FC5C0}" type="presOf" srcId="{2E0AAE82-1B46-4D90-BF41-1E6C32830F8D}" destId="{F5BD87B0-A88A-4246-8C76-5821689E739C}" srcOrd="0" destOrd="0" presId="urn:microsoft.com/office/officeart/2008/layout/VerticalCurvedList"/>
    <dgm:cxn modelId="{A70742CB-9D25-4CE2-8FC9-E173A8297013}" type="presOf" srcId="{09B101CB-80E9-40B0-88C0-6D6BB2BC82EF}" destId="{A3F05C43-C2EE-471E-9589-21C6E2F708A7}" srcOrd="0" destOrd="0" presId="urn:microsoft.com/office/officeart/2008/layout/VerticalCurvedList"/>
    <dgm:cxn modelId="{E19C5962-BBF8-4642-9794-C79E11D23D49}" srcId="{2E0AAE82-1B46-4D90-BF41-1E6C32830F8D}" destId="{2FBD4E24-48B0-4E94-B407-C42AC5A55182}" srcOrd="3" destOrd="0" parTransId="{61A8F6A3-31E6-4964-8A98-16A4A96361B0}" sibTransId="{71856794-FB0E-493D-B941-075BCD7D6C18}"/>
    <dgm:cxn modelId="{E318EC5D-E1BB-4F5E-92BD-135F44772BE5}" type="presOf" srcId="{0B236FC5-4C85-4EDA-941D-1D6244CB389A}" destId="{18A93747-833A-4165-830B-A8082203BD0A}" srcOrd="0" destOrd="0" presId="urn:microsoft.com/office/officeart/2008/layout/VerticalCurvedList"/>
    <dgm:cxn modelId="{03878B69-638A-4E47-A7AB-748D43A339FA}" type="presOf" srcId="{0EE79818-8BDA-4BF9-983D-578E1E0C2C34}" destId="{C1280C09-3FA5-4D3B-B1F4-1E152A62A8D4}" srcOrd="0" destOrd="0" presId="urn:microsoft.com/office/officeart/2008/layout/VerticalCurvedList"/>
    <dgm:cxn modelId="{B667E4C6-F83D-4F88-BE27-106CBDEF5397}" type="presOf" srcId="{FF5FEE5D-0A76-49AD-9F30-2B052601CC97}" destId="{AF61B64F-C8FC-40CD-ACAB-625702896F9A}" srcOrd="0" destOrd="0" presId="urn:microsoft.com/office/officeart/2008/layout/VerticalCurvedList"/>
    <dgm:cxn modelId="{6AA48D92-5950-43C9-898A-47EC0A9E8D21}" srcId="{2E0AAE82-1B46-4D90-BF41-1E6C32830F8D}" destId="{FF5FEE5D-0A76-49AD-9F30-2B052601CC97}" srcOrd="0" destOrd="0" parTransId="{E62651CA-AC0D-493C-BC4B-2CD1304F1EE3}" sibTransId="{0B236FC5-4C85-4EDA-941D-1D6244CB389A}"/>
    <dgm:cxn modelId="{3525B5B8-9D2F-44F1-AB61-ACDE56D7635C}" type="presParOf" srcId="{F5BD87B0-A88A-4246-8C76-5821689E739C}" destId="{240D76AD-9579-40E7-A40A-4A95BC7E5966}" srcOrd="0" destOrd="0" presId="urn:microsoft.com/office/officeart/2008/layout/VerticalCurvedList"/>
    <dgm:cxn modelId="{B49D6441-DC30-4CD8-A68D-520DDCEDEACC}" type="presParOf" srcId="{240D76AD-9579-40E7-A40A-4A95BC7E5966}" destId="{BC8217A7-82A6-455A-AB31-20B8CB0E75A5}" srcOrd="0" destOrd="0" presId="urn:microsoft.com/office/officeart/2008/layout/VerticalCurvedList"/>
    <dgm:cxn modelId="{5BB42B05-49B9-4C27-8A2B-C00BF5C54693}" type="presParOf" srcId="{BC8217A7-82A6-455A-AB31-20B8CB0E75A5}" destId="{63ACEEE8-0C35-4003-B80A-DEC6A72CDD74}" srcOrd="0" destOrd="0" presId="urn:microsoft.com/office/officeart/2008/layout/VerticalCurvedList"/>
    <dgm:cxn modelId="{3577ED6D-B5EB-4191-8E2B-032DC1B5E027}" type="presParOf" srcId="{BC8217A7-82A6-455A-AB31-20B8CB0E75A5}" destId="{18A93747-833A-4165-830B-A8082203BD0A}" srcOrd="1" destOrd="0" presId="urn:microsoft.com/office/officeart/2008/layout/VerticalCurvedList"/>
    <dgm:cxn modelId="{FE3DD687-4CC6-4798-8BEA-B8F83D9F94FE}" type="presParOf" srcId="{BC8217A7-82A6-455A-AB31-20B8CB0E75A5}" destId="{0C97A9B8-3C3C-4344-9521-38685FBAE928}" srcOrd="2" destOrd="0" presId="urn:microsoft.com/office/officeart/2008/layout/VerticalCurvedList"/>
    <dgm:cxn modelId="{1C4181F3-6329-4C68-9885-0998FEDD43D8}" type="presParOf" srcId="{BC8217A7-82A6-455A-AB31-20B8CB0E75A5}" destId="{7B9723F0-347F-463E-861E-F297A47CCF5A}" srcOrd="3" destOrd="0" presId="urn:microsoft.com/office/officeart/2008/layout/VerticalCurvedList"/>
    <dgm:cxn modelId="{64D604FB-66B1-48FB-A0AD-6875868C4AB8}" type="presParOf" srcId="{240D76AD-9579-40E7-A40A-4A95BC7E5966}" destId="{AF61B64F-C8FC-40CD-ACAB-625702896F9A}" srcOrd="1" destOrd="0" presId="urn:microsoft.com/office/officeart/2008/layout/VerticalCurvedList"/>
    <dgm:cxn modelId="{C1E38513-49CF-47E2-A160-AE632E94A9AE}" type="presParOf" srcId="{240D76AD-9579-40E7-A40A-4A95BC7E5966}" destId="{88378316-429F-4DCD-96B0-AF10075FCF99}" srcOrd="2" destOrd="0" presId="urn:microsoft.com/office/officeart/2008/layout/VerticalCurvedList"/>
    <dgm:cxn modelId="{C7EB664A-41EF-4B27-9042-C64340DC4FDB}" type="presParOf" srcId="{88378316-429F-4DCD-96B0-AF10075FCF99}" destId="{8295677B-4944-4EC5-9D2C-62AEACB47A4F}" srcOrd="0" destOrd="0" presId="urn:microsoft.com/office/officeart/2008/layout/VerticalCurvedList"/>
    <dgm:cxn modelId="{B671DE0E-905A-4E1A-B500-551E4C5256D6}" type="presParOf" srcId="{240D76AD-9579-40E7-A40A-4A95BC7E5966}" destId="{A8549B84-53DB-40CA-80D4-9552FAA7E38D}" srcOrd="3" destOrd="0" presId="urn:microsoft.com/office/officeart/2008/layout/VerticalCurvedList"/>
    <dgm:cxn modelId="{414F2BD5-8088-40F3-BCD6-3B8723A499F4}" type="presParOf" srcId="{240D76AD-9579-40E7-A40A-4A95BC7E5966}" destId="{FB8B940C-4320-43B4-9F6C-7C22FB963108}" srcOrd="4" destOrd="0" presId="urn:microsoft.com/office/officeart/2008/layout/VerticalCurvedList"/>
    <dgm:cxn modelId="{75CE9F0E-F0A1-48ED-A0A1-B6678E15D014}" type="presParOf" srcId="{FB8B940C-4320-43B4-9F6C-7C22FB963108}" destId="{EB4DFD9E-3EB2-41E7-8CF5-7FAF30A57395}" srcOrd="0" destOrd="0" presId="urn:microsoft.com/office/officeart/2008/layout/VerticalCurvedList"/>
    <dgm:cxn modelId="{FF141105-7856-4C4B-95E1-18C77742D7F9}" type="presParOf" srcId="{240D76AD-9579-40E7-A40A-4A95BC7E5966}" destId="{31CE8EC9-9570-4432-83DC-3A1FC4AC031D}" srcOrd="5" destOrd="0" presId="urn:microsoft.com/office/officeart/2008/layout/VerticalCurvedList"/>
    <dgm:cxn modelId="{F7BB5D89-0229-473C-AFD3-382AA172C2D0}" type="presParOf" srcId="{240D76AD-9579-40E7-A40A-4A95BC7E5966}" destId="{4F75F464-139C-494E-B050-79AF9A9E4A8A}" srcOrd="6" destOrd="0" presId="urn:microsoft.com/office/officeart/2008/layout/VerticalCurvedList"/>
    <dgm:cxn modelId="{00AF15BC-9A13-4ABE-B947-C9B950E93B6E}" type="presParOf" srcId="{4F75F464-139C-494E-B050-79AF9A9E4A8A}" destId="{474CBD3D-6672-4060-9E95-0853AFCF2A82}" srcOrd="0" destOrd="0" presId="urn:microsoft.com/office/officeart/2008/layout/VerticalCurvedList"/>
    <dgm:cxn modelId="{F73D7763-906E-4982-8858-87358F40E1CC}" type="presParOf" srcId="{240D76AD-9579-40E7-A40A-4A95BC7E5966}" destId="{8B8917D3-539A-420F-89D6-0A9A5D65E5D4}" srcOrd="7" destOrd="0" presId="urn:microsoft.com/office/officeart/2008/layout/VerticalCurvedList"/>
    <dgm:cxn modelId="{E5C95AAD-49E9-4A33-9B15-C71517B827B5}" type="presParOf" srcId="{240D76AD-9579-40E7-A40A-4A95BC7E5966}" destId="{1FF4CA71-2ED3-4F3E-89E6-3C9EF81B70CA}" srcOrd="8" destOrd="0" presId="urn:microsoft.com/office/officeart/2008/layout/VerticalCurvedList"/>
    <dgm:cxn modelId="{5AA6F973-C084-4C6E-AE43-09C8B1AC929F}" type="presParOf" srcId="{1FF4CA71-2ED3-4F3E-89E6-3C9EF81B70CA}" destId="{868A530C-99B1-4A1F-ACE5-23CDEE858C9A}" srcOrd="0" destOrd="0" presId="urn:microsoft.com/office/officeart/2008/layout/VerticalCurvedList"/>
    <dgm:cxn modelId="{3F604D45-B72D-4112-A2E7-679B751D898D}" type="presParOf" srcId="{240D76AD-9579-40E7-A40A-4A95BC7E5966}" destId="{A3F05C43-C2EE-471E-9589-21C6E2F708A7}" srcOrd="9" destOrd="0" presId="urn:microsoft.com/office/officeart/2008/layout/VerticalCurvedList"/>
    <dgm:cxn modelId="{8F854432-C615-429B-AA13-0FF691A48431}" type="presParOf" srcId="{240D76AD-9579-40E7-A40A-4A95BC7E5966}" destId="{F85A0ACA-2421-4D88-BD8E-DA8289752141}" srcOrd="10" destOrd="0" presId="urn:microsoft.com/office/officeart/2008/layout/VerticalCurvedList"/>
    <dgm:cxn modelId="{FD6CB5CA-004D-4C13-974E-6A70CDA176B3}" type="presParOf" srcId="{F85A0ACA-2421-4D88-BD8E-DA8289752141}" destId="{41F9633E-AF14-4E3F-BD84-D82E995B6146}" srcOrd="0" destOrd="0" presId="urn:microsoft.com/office/officeart/2008/layout/VerticalCurvedList"/>
    <dgm:cxn modelId="{AC0D5B8C-4CB8-4CFB-B1FC-39EA8C74BF06}" type="presParOf" srcId="{240D76AD-9579-40E7-A40A-4A95BC7E5966}" destId="{F4ADFA5D-3757-4CB4-8B9D-B1C8BC4001F9}" srcOrd="11" destOrd="0" presId="urn:microsoft.com/office/officeart/2008/layout/VerticalCurvedList"/>
    <dgm:cxn modelId="{6CBD2B28-34F9-4C58-BA09-10FF90D7D539}" type="presParOf" srcId="{240D76AD-9579-40E7-A40A-4A95BC7E5966}" destId="{D32D468D-8D1B-43DF-AF6E-5BE3B0061D58}" srcOrd="12" destOrd="0" presId="urn:microsoft.com/office/officeart/2008/layout/VerticalCurvedList"/>
    <dgm:cxn modelId="{BE0F0DBB-1EE7-4053-953B-36530576C9C7}" type="presParOf" srcId="{D32D468D-8D1B-43DF-AF6E-5BE3B0061D58}" destId="{A9E87E47-DED6-416A-A04D-C91DEBCC72BF}" srcOrd="0" destOrd="0" presId="urn:microsoft.com/office/officeart/2008/layout/VerticalCurvedList"/>
    <dgm:cxn modelId="{4A20A397-9414-4672-B24B-6A1FCA8EC114}" type="presParOf" srcId="{240D76AD-9579-40E7-A40A-4A95BC7E5966}" destId="{C1280C09-3FA5-4D3B-B1F4-1E152A62A8D4}" srcOrd="13" destOrd="0" presId="urn:microsoft.com/office/officeart/2008/layout/VerticalCurvedList"/>
    <dgm:cxn modelId="{746FDC34-225E-4DFF-BFD3-7EDFE5BAAD2D}" type="presParOf" srcId="{240D76AD-9579-40E7-A40A-4A95BC7E5966}" destId="{DF9D9FAA-D2F4-419A-A155-CB36F5EC5AC4}" srcOrd="14" destOrd="0" presId="urn:microsoft.com/office/officeart/2008/layout/VerticalCurvedList"/>
    <dgm:cxn modelId="{6329E3A9-044F-40A7-A6E3-AF528A4A0F0C}" type="presParOf" srcId="{DF9D9FAA-D2F4-419A-A155-CB36F5EC5AC4}" destId="{4938A489-A659-4658-A2B4-9835C9B828F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E0AAE82-1B46-4D90-BF41-1E6C32830F8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s-EC"/>
        </a:p>
      </dgm:t>
    </dgm:pt>
    <dgm:pt modelId="{FF5FEE5D-0A76-49AD-9F30-2B052601CC97}">
      <dgm:prSet custT="1"/>
      <dgm:spPr>
        <a:solidFill>
          <a:srgbClr val="0070C0"/>
        </a:solidFill>
      </dgm:spPr>
      <dgm:t>
        <a:bodyPr/>
        <a:lstStyle/>
        <a:p>
          <a:pPr algn="ctr"/>
          <a:r>
            <a:rPr lang="es-EC" sz="2800" dirty="0" smtClean="0">
              <a:latin typeface="Times New Roman" panose="02020603050405020304" pitchFamily="18" charset="0"/>
              <a:ea typeface="Tahoma" panose="020B0604030504040204" pitchFamily="34" charset="0"/>
              <a:cs typeface="Times New Roman" panose="02020603050405020304" pitchFamily="18" charset="0"/>
            </a:rPr>
            <a:t>Requerimientos </a:t>
          </a:r>
          <a:r>
            <a:rPr lang="es-EC" sz="2800" dirty="0" smtClean="0">
              <a:latin typeface="Times New Roman" panose="02020603050405020304" pitchFamily="18" charset="0"/>
              <a:ea typeface="Tahoma" panose="020B0604030504040204" pitchFamily="34" charset="0"/>
              <a:cs typeface="Times New Roman" panose="02020603050405020304" pitchFamily="18" charset="0"/>
            </a:rPr>
            <a:t>del cliente y características técnicas</a:t>
          </a:r>
          <a:endParaRPr lang="es-EC" sz="2800" dirty="0">
            <a:latin typeface="Times New Roman" panose="02020603050405020304" pitchFamily="18" charset="0"/>
            <a:ea typeface="Tahoma" panose="020B0604030504040204" pitchFamily="34" charset="0"/>
            <a:cs typeface="Times New Roman" panose="02020603050405020304" pitchFamily="18" charset="0"/>
          </a:endParaRPr>
        </a:p>
      </dgm:t>
    </dgm:pt>
    <dgm:pt modelId="{E62651CA-AC0D-493C-BC4B-2CD1304F1EE3}" type="parTrans" cxnId="{6AA48D92-5950-43C9-898A-47EC0A9E8D21}">
      <dgm:prSet/>
      <dgm:spPr/>
      <dgm:t>
        <a:bodyPr/>
        <a:lstStyle/>
        <a:p>
          <a:endParaRPr lang="es-EC"/>
        </a:p>
      </dgm:t>
    </dgm:pt>
    <dgm:pt modelId="{0B236FC5-4C85-4EDA-941D-1D6244CB389A}" type="sibTrans" cxnId="{6AA48D92-5950-43C9-898A-47EC0A9E8D21}">
      <dgm:prSet/>
      <dgm:spPr/>
      <dgm:t>
        <a:bodyPr/>
        <a:lstStyle/>
        <a:p>
          <a:endParaRPr lang="es-EC"/>
        </a:p>
      </dgm:t>
    </dgm:pt>
    <dgm:pt modelId="{7DA574F2-0949-4A4E-8E9F-565105109767}">
      <dgm:prSet custT="1"/>
      <dgm:spPr>
        <a:solidFill>
          <a:srgbClr val="0070C0"/>
        </a:solidFill>
      </dgm:spPr>
      <dgm:t>
        <a:bodyPr/>
        <a:lstStyle/>
        <a:p>
          <a:pPr algn="ctr"/>
          <a:r>
            <a:rPr lang="es-EC" sz="2800" dirty="0" smtClean="0">
              <a:latin typeface="Times New Roman" panose="02020603050405020304" pitchFamily="18" charset="0"/>
              <a:ea typeface="Tahoma" panose="020B0604030504040204" pitchFamily="34" charset="0"/>
              <a:cs typeface="Times New Roman" panose="02020603050405020304" pitchFamily="18" charset="0"/>
            </a:rPr>
            <a:t>Determinación Modular</a:t>
          </a:r>
          <a:endParaRPr lang="es-EC" sz="2800" dirty="0">
            <a:latin typeface="Times New Roman" panose="02020603050405020304" pitchFamily="18" charset="0"/>
            <a:ea typeface="Tahoma" panose="020B0604030504040204" pitchFamily="34" charset="0"/>
            <a:cs typeface="Times New Roman" panose="02020603050405020304" pitchFamily="18" charset="0"/>
          </a:endParaRPr>
        </a:p>
      </dgm:t>
    </dgm:pt>
    <dgm:pt modelId="{CECAC5A2-208E-4EEE-8383-2CA053641D47}" type="parTrans" cxnId="{AC18BDB0-FFD6-470C-864A-2F2DD8960604}">
      <dgm:prSet/>
      <dgm:spPr/>
      <dgm:t>
        <a:bodyPr/>
        <a:lstStyle/>
        <a:p>
          <a:endParaRPr lang="es-EC"/>
        </a:p>
      </dgm:t>
    </dgm:pt>
    <dgm:pt modelId="{C92B1447-B0BA-4BC1-B9DC-316B827C1F41}" type="sibTrans" cxnId="{AC18BDB0-FFD6-470C-864A-2F2DD8960604}">
      <dgm:prSet/>
      <dgm:spPr/>
      <dgm:t>
        <a:bodyPr/>
        <a:lstStyle/>
        <a:p>
          <a:endParaRPr lang="es-EC"/>
        </a:p>
      </dgm:t>
    </dgm:pt>
    <dgm:pt modelId="{F484F5F4-B785-425C-8EF6-7FE610771944}">
      <dgm:prSet custT="1"/>
      <dgm:spPr>
        <a:solidFill>
          <a:srgbClr val="0070C0"/>
        </a:solidFill>
      </dgm:spPr>
      <dgm:t>
        <a:bodyPr/>
        <a:lstStyle/>
        <a:p>
          <a:pPr algn="ctr"/>
          <a:r>
            <a:rPr lang="es-EC" sz="2800" dirty="0" smtClean="0">
              <a:latin typeface="Times New Roman" panose="02020603050405020304" pitchFamily="18" charset="0"/>
              <a:ea typeface="Tahoma" panose="020B0604030504040204" pitchFamily="34" charset="0"/>
              <a:cs typeface="Times New Roman" panose="02020603050405020304" pitchFamily="18" charset="0"/>
            </a:rPr>
            <a:t>Diseño del Sistema</a:t>
          </a:r>
          <a:endParaRPr lang="es-EC" sz="2800" dirty="0">
            <a:latin typeface="Times New Roman" panose="02020603050405020304" pitchFamily="18" charset="0"/>
            <a:ea typeface="Tahoma" panose="020B0604030504040204" pitchFamily="34" charset="0"/>
            <a:cs typeface="Times New Roman" panose="02020603050405020304" pitchFamily="18" charset="0"/>
          </a:endParaRPr>
        </a:p>
      </dgm:t>
    </dgm:pt>
    <dgm:pt modelId="{A5EACC1E-DD28-4416-9081-0B92388F3363}" type="parTrans" cxnId="{AB1C7B92-41C9-46A6-946C-79778B893E9F}">
      <dgm:prSet/>
      <dgm:spPr/>
      <dgm:t>
        <a:bodyPr/>
        <a:lstStyle/>
        <a:p>
          <a:endParaRPr lang="es-EC"/>
        </a:p>
      </dgm:t>
    </dgm:pt>
    <dgm:pt modelId="{DEC6699D-5696-4F6A-B1AD-B45D7170ADB2}" type="sibTrans" cxnId="{AB1C7B92-41C9-46A6-946C-79778B893E9F}">
      <dgm:prSet/>
      <dgm:spPr/>
      <dgm:t>
        <a:bodyPr/>
        <a:lstStyle/>
        <a:p>
          <a:endParaRPr lang="es-EC"/>
        </a:p>
      </dgm:t>
    </dgm:pt>
    <dgm:pt modelId="{30B2D6E1-E89F-4059-A913-39F69B19C9D5}">
      <dgm:prSet custT="1"/>
      <dgm:spPr>
        <a:solidFill>
          <a:srgbClr val="0070C0"/>
        </a:solidFill>
      </dgm:spPr>
      <dgm:t>
        <a:bodyPr/>
        <a:lstStyle/>
        <a:p>
          <a:pPr algn="ctr"/>
          <a:r>
            <a:rPr lang="es-EC" sz="2800" dirty="0" smtClean="0">
              <a:latin typeface="Times New Roman" panose="02020603050405020304" pitchFamily="18" charset="0"/>
              <a:ea typeface="Tahoma" panose="020B0604030504040204" pitchFamily="34" charset="0"/>
              <a:cs typeface="Times New Roman" panose="02020603050405020304" pitchFamily="18" charset="0"/>
            </a:rPr>
            <a:t>Matriz QFD  </a:t>
          </a:r>
          <a:endParaRPr lang="es-EC" sz="2800" dirty="0">
            <a:latin typeface="Times New Roman" panose="02020603050405020304" pitchFamily="18" charset="0"/>
            <a:ea typeface="Tahoma" panose="020B0604030504040204" pitchFamily="34" charset="0"/>
            <a:cs typeface="Times New Roman" panose="02020603050405020304" pitchFamily="18" charset="0"/>
          </a:endParaRPr>
        </a:p>
      </dgm:t>
    </dgm:pt>
    <dgm:pt modelId="{2EA11B08-702C-405B-BC88-A363AD8CDD23}" type="parTrans" cxnId="{CE980B00-EC82-420E-8C0A-5D4F0CD701F0}">
      <dgm:prSet/>
      <dgm:spPr/>
      <dgm:t>
        <a:bodyPr/>
        <a:lstStyle/>
        <a:p>
          <a:endParaRPr lang="es-EC"/>
        </a:p>
      </dgm:t>
    </dgm:pt>
    <dgm:pt modelId="{EC2E86DF-FF35-4B5D-88C9-DE47263DAD7C}" type="sibTrans" cxnId="{CE980B00-EC82-420E-8C0A-5D4F0CD701F0}">
      <dgm:prSet/>
      <dgm:spPr/>
      <dgm:t>
        <a:bodyPr/>
        <a:lstStyle/>
        <a:p>
          <a:endParaRPr lang="es-EC"/>
        </a:p>
      </dgm:t>
    </dgm:pt>
    <dgm:pt modelId="{F5BD87B0-A88A-4246-8C76-5821689E739C}" type="pres">
      <dgm:prSet presAssocID="{2E0AAE82-1B46-4D90-BF41-1E6C32830F8D}" presName="Name0" presStyleCnt="0">
        <dgm:presLayoutVars>
          <dgm:chMax val="7"/>
          <dgm:chPref val="7"/>
          <dgm:dir/>
        </dgm:presLayoutVars>
      </dgm:prSet>
      <dgm:spPr/>
      <dgm:t>
        <a:bodyPr/>
        <a:lstStyle/>
        <a:p>
          <a:endParaRPr lang="es-EC"/>
        </a:p>
      </dgm:t>
    </dgm:pt>
    <dgm:pt modelId="{240D76AD-9579-40E7-A40A-4A95BC7E5966}" type="pres">
      <dgm:prSet presAssocID="{2E0AAE82-1B46-4D90-BF41-1E6C32830F8D}" presName="Name1" presStyleCnt="0"/>
      <dgm:spPr/>
      <dgm:t>
        <a:bodyPr/>
        <a:lstStyle/>
        <a:p>
          <a:endParaRPr lang="es-ES"/>
        </a:p>
      </dgm:t>
    </dgm:pt>
    <dgm:pt modelId="{BC8217A7-82A6-455A-AB31-20B8CB0E75A5}" type="pres">
      <dgm:prSet presAssocID="{2E0AAE82-1B46-4D90-BF41-1E6C32830F8D}" presName="cycle" presStyleCnt="0"/>
      <dgm:spPr/>
      <dgm:t>
        <a:bodyPr/>
        <a:lstStyle/>
        <a:p>
          <a:endParaRPr lang="es-ES"/>
        </a:p>
      </dgm:t>
    </dgm:pt>
    <dgm:pt modelId="{63ACEEE8-0C35-4003-B80A-DEC6A72CDD74}" type="pres">
      <dgm:prSet presAssocID="{2E0AAE82-1B46-4D90-BF41-1E6C32830F8D}" presName="srcNode" presStyleLbl="node1" presStyleIdx="0" presStyleCnt="4"/>
      <dgm:spPr/>
      <dgm:t>
        <a:bodyPr/>
        <a:lstStyle/>
        <a:p>
          <a:endParaRPr lang="es-ES"/>
        </a:p>
      </dgm:t>
    </dgm:pt>
    <dgm:pt modelId="{18A93747-833A-4165-830B-A8082203BD0A}" type="pres">
      <dgm:prSet presAssocID="{2E0AAE82-1B46-4D90-BF41-1E6C32830F8D}" presName="conn" presStyleLbl="parChTrans1D2" presStyleIdx="0" presStyleCnt="1"/>
      <dgm:spPr/>
      <dgm:t>
        <a:bodyPr/>
        <a:lstStyle/>
        <a:p>
          <a:endParaRPr lang="es-EC"/>
        </a:p>
      </dgm:t>
    </dgm:pt>
    <dgm:pt modelId="{0C97A9B8-3C3C-4344-9521-38685FBAE928}" type="pres">
      <dgm:prSet presAssocID="{2E0AAE82-1B46-4D90-BF41-1E6C32830F8D}" presName="extraNode" presStyleLbl="node1" presStyleIdx="0" presStyleCnt="4"/>
      <dgm:spPr/>
      <dgm:t>
        <a:bodyPr/>
        <a:lstStyle/>
        <a:p>
          <a:endParaRPr lang="es-ES"/>
        </a:p>
      </dgm:t>
    </dgm:pt>
    <dgm:pt modelId="{7B9723F0-347F-463E-861E-F297A47CCF5A}" type="pres">
      <dgm:prSet presAssocID="{2E0AAE82-1B46-4D90-BF41-1E6C32830F8D}" presName="dstNode" presStyleLbl="node1" presStyleIdx="0" presStyleCnt="4"/>
      <dgm:spPr/>
      <dgm:t>
        <a:bodyPr/>
        <a:lstStyle/>
        <a:p>
          <a:endParaRPr lang="es-ES"/>
        </a:p>
      </dgm:t>
    </dgm:pt>
    <dgm:pt modelId="{AF61B64F-C8FC-40CD-ACAB-625702896F9A}" type="pres">
      <dgm:prSet presAssocID="{FF5FEE5D-0A76-49AD-9F30-2B052601CC97}" presName="text_1" presStyleLbl="node1" presStyleIdx="0" presStyleCnt="4" custLinFactNeighborX="15106">
        <dgm:presLayoutVars>
          <dgm:bulletEnabled val="1"/>
        </dgm:presLayoutVars>
      </dgm:prSet>
      <dgm:spPr/>
      <dgm:t>
        <a:bodyPr/>
        <a:lstStyle/>
        <a:p>
          <a:endParaRPr lang="es-EC"/>
        </a:p>
      </dgm:t>
    </dgm:pt>
    <dgm:pt modelId="{88378316-429F-4DCD-96B0-AF10075FCF99}" type="pres">
      <dgm:prSet presAssocID="{FF5FEE5D-0A76-49AD-9F30-2B052601CC97}" presName="accent_1" presStyleCnt="0"/>
      <dgm:spPr/>
      <dgm:t>
        <a:bodyPr/>
        <a:lstStyle/>
        <a:p>
          <a:endParaRPr lang="es-ES"/>
        </a:p>
      </dgm:t>
    </dgm:pt>
    <dgm:pt modelId="{8295677B-4944-4EC5-9D2C-62AEACB47A4F}" type="pres">
      <dgm:prSet presAssocID="{FF5FEE5D-0A76-49AD-9F30-2B052601CC97}" presName="accentRepeatNode" presStyleLbl="solidFgAcc1" presStyleIdx="0" presStyleCnt="4" custLinFactNeighborY="-3561"/>
      <dgm:spPr>
        <a:blipFill rotWithShape="0">
          <a:blip xmlns:r="http://schemas.openxmlformats.org/officeDocument/2006/relationships" r:embed="rId1"/>
          <a:stretch>
            <a:fillRect/>
          </a:stretch>
        </a:blipFill>
      </dgm:spPr>
      <dgm:t>
        <a:bodyPr/>
        <a:lstStyle/>
        <a:p>
          <a:endParaRPr lang="es-EC"/>
        </a:p>
      </dgm:t>
    </dgm:pt>
    <dgm:pt modelId="{2A7F3113-54F8-463A-AE4C-FE70E0F1C5A4}" type="pres">
      <dgm:prSet presAssocID="{30B2D6E1-E89F-4059-A913-39F69B19C9D5}" presName="text_2" presStyleLbl="node1" presStyleIdx="1" presStyleCnt="4" custLinFactNeighborX="-170" custLinFactNeighborY="510">
        <dgm:presLayoutVars>
          <dgm:bulletEnabled val="1"/>
        </dgm:presLayoutVars>
      </dgm:prSet>
      <dgm:spPr/>
      <dgm:t>
        <a:bodyPr/>
        <a:lstStyle/>
        <a:p>
          <a:endParaRPr lang="es-EC"/>
        </a:p>
      </dgm:t>
    </dgm:pt>
    <dgm:pt modelId="{BFA46433-38DD-4E41-BDCB-C37B91AAE104}" type="pres">
      <dgm:prSet presAssocID="{30B2D6E1-E89F-4059-A913-39F69B19C9D5}" presName="accent_2" presStyleCnt="0"/>
      <dgm:spPr/>
      <dgm:t>
        <a:bodyPr/>
        <a:lstStyle/>
        <a:p>
          <a:endParaRPr lang="es-ES"/>
        </a:p>
      </dgm:t>
    </dgm:pt>
    <dgm:pt modelId="{E5DCE555-09EF-4AAD-82F9-24A0BC0119FE}" type="pres">
      <dgm:prSet presAssocID="{30B2D6E1-E89F-4059-A913-39F69B19C9D5}" presName="accentRepeatNode" presStyleLbl="solidFgAcc1" presStyleIdx="1" presStyleCnt="4"/>
      <dgm:spPr/>
      <dgm:t>
        <a:bodyPr/>
        <a:lstStyle/>
        <a:p>
          <a:endParaRPr lang="es-ES"/>
        </a:p>
      </dgm:t>
    </dgm:pt>
    <dgm:pt modelId="{2B3A3EA4-65BA-49A0-9407-F1BAC6249843}" type="pres">
      <dgm:prSet presAssocID="{7DA574F2-0949-4A4E-8E9F-565105109767}" presName="text_3" presStyleLbl="node1" presStyleIdx="2" presStyleCnt="4">
        <dgm:presLayoutVars>
          <dgm:bulletEnabled val="1"/>
        </dgm:presLayoutVars>
      </dgm:prSet>
      <dgm:spPr/>
      <dgm:t>
        <a:bodyPr/>
        <a:lstStyle/>
        <a:p>
          <a:endParaRPr lang="es-EC"/>
        </a:p>
      </dgm:t>
    </dgm:pt>
    <dgm:pt modelId="{A8945CDA-D60D-4E3E-9177-14C6A8C4A948}" type="pres">
      <dgm:prSet presAssocID="{7DA574F2-0949-4A4E-8E9F-565105109767}" presName="accent_3" presStyleCnt="0"/>
      <dgm:spPr/>
      <dgm:t>
        <a:bodyPr/>
        <a:lstStyle/>
        <a:p>
          <a:endParaRPr lang="es-ES"/>
        </a:p>
      </dgm:t>
    </dgm:pt>
    <dgm:pt modelId="{EB4DFD9E-3EB2-41E7-8CF5-7FAF30A57395}" type="pres">
      <dgm:prSet presAssocID="{7DA574F2-0949-4A4E-8E9F-565105109767}" presName="accentRepeatNode" presStyleLbl="solidFgAcc1" presStyleIdx="2" presStyleCnt="4"/>
      <dgm:spPr/>
      <dgm:t>
        <a:bodyPr/>
        <a:lstStyle/>
        <a:p>
          <a:endParaRPr lang="es-ES"/>
        </a:p>
      </dgm:t>
    </dgm:pt>
    <dgm:pt modelId="{EAB5EAE7-46EF-4A5E-9F2B-216B2DB3AFA4}" type="pres">
      <dgm:prSet presAssocID="{F484F5F4-B785-425C-8EF6-7FE610771944}" presName="text_4" presStyleLbl="node1" presStyleIdx="3" presStyleCnt="4">
        <dgm:presLayoutVars>
          <dgm:bulletEnabled val="1"/>
        </dgm:presLayoutVars>
      </dgm:prSet>
      <dgm:spPr/>
      <dgm:t>
        <a:bodyPr/>
        <a:lstStyle/>
        <a:p>
          <a:endParaRPr lang="es-EC"/>
        </a:p>
      </dgm:t>
    </dgm:pt>
    <dgm:pt modelId="{4FE2F464-FD76-4F59-99B4-15C78C4A744B}" type="pres">
      <dgm:prSet presAssocID="{F484F5F4-B785-425C-8EF6-7FE610771944}" presName="accent_4" presStyleCnt="0"/>
      <dgm:spPr/>
      <dgm:t>
        <a:bodyPr/>
        <a:lstStyle/>
        <a:p>
          <a:endParaRPr lang="es-ES"/>
        </a:p>
      </dgm:t>
    </dgm:pt>
    <dgm:pt modelId="{474CBD3D-6672-4060-9E95-0853AFCF2A82}" type="pres">
      <dgm:prSet presAssocID="{F484F5F4-B785-425C-8EF6-7FE610771944}" presName="accentRepeatNode" presStyleLbl="solidFgAcc1" presStyleIdx="3" presStyleCnt="4"/>
      <dgm:spPr/>
      <dgm:t>
        <a:bodyPr/>
        <a:lstStyle/>
        <a:p>
          <a:endParaRPr lang="es-ES"/>
        </a:p>
      </dgm:t>
    </dgm:pt>
  </dgm:ptLst>
  <dgm:cxnLst>
    <dgm:cxn modelId="{38F0A2C8-C29C-4C97-BE2F-8B849F25093D}" type="presOf" srcId="{2E0AAE82-1B46-4D90-BF41-1E6C32830F8D}" destId="{F5BD87B0-A88A-4246-8C76-5821689E739C}" srcOrd="0" destOrd="0" presId="urn:microsoft.com/office/officeart/2008/layout/VerticalCurvedList"/>
    <dgm:cxn modelId="{35845241-C3A2-45B5-BAD6-905A4FAF87A6}" type="presOf" srcId="{7DA574F2-0949-4A4E-8E9F-565105109767}" destId="{2B3A3EA4-65BA-49A0-9407-F1BAC6249843}" srcOrd="0" destOrd="0" presId="urn:microsoft.com/office/officeart/2008/layout/VerticalCurvedList"/>
    <dgm:cxn modelId="{7C159B42-9AB3-41B7-B34C-E7BDD55605A2}" type="presOf" srcId="{FF5FEE5D-0A76-49AD-9F30-2B052601CC97}" destId="{AF61B64F-C8FC-40CD-ACAB-625702896F9A}" srcOrd="0" destOrd="0" presId="urn:microsoft.com/office/officeart/2008/layout/VerticalCurvedList"/>
    <dgm:cxn modelId="{CE980B00-EC82-420E-8C0A-5D4F0CD701F0}" srcId="{2E0AAE82-1B46-4D90-BF41-1E6C32830F8D}" destId="{30B2D6E1-E89F-4059-A913-39F69B19C9D5}" srcOrd="1" destOrd="0" parTransId="{2EA11B08-702C-405B-BC88-A363AD8CDD23}" sibTransId="{EC2E86DF-FF35-4B5D-88C9-DE47263DAD7C}"/>
    <dgm:cxn modelId="{6AA48D92-5950-43C9-898A-47EC0A9E8D21}" srcId="{2E0AAE82-1B46-4D90-BF41-1E6C32830F8D}" destId="{FF5FEE5D-0A76-49AD-9F30-2B052601CC97}" srcOrd="0" destOrd="0" parTransId="{E62651CA-AC0D-493C-BC4B-2CD1304F1EE3}" sibTransId="{0B236FC5-4C85-4EDA-941D-1D6244CB389A}"/>
    <dgm:cxn modelId="{AC6E6D61-82C1-4EAF-A666-815AB300C834}" type="presOf" srcId="{0B236FC5-4C85-4EDA-941D-1D6244CB389A}" destId="{18A93747-833A-4165-830B-A8082203BD0A}" srcOrd="0" destOrd="0" presId="urn:microsoft.com/office/officeart/2008/layout/VerticalCurvedList"/>
    <dgm:cxn modelId="{AB1C7B92-41C9-46A6-946C-79778B893E9F}" srcId="{2E0AAE82-1B46-4D90-BF41-1E6C32830F8D}" destId="{F484F5F4-B785-425C-8EF6-7FE610771944}" srcOrd="3" destOrd="0" parTransId="{A5EACC1E-DD28-4416-9081-0B92388F3363}" sibTransId="{DEC6699D-5696-4F6A-B1AD-B45D7170ADB2}"/>
    <dgm:cxn modelId="{AC18BDB0-FFD6-470C-864A-2F2DD8960604}" srcId="{2E0AAE82-1B46-4D90-BF41-1E6C32830F8D}" destId="{7DA574F2-0949-4A4E-8E9F-565105109767}" srcOrd="2" destOrd="0" parTransId="{CECAC5A2-208E-4EEE-8383-2CA053641D47}" sibTransId="{C92B1447-B0BA-4BC1-B9DC-316B827C1F41}"/>
    <dgm:cxn modelId="{61AE6082-5730-4F47-8CF8-8EDC226236F3}" type="presOf" srcId="{F484F5F4-B785-425C-8EF6-7FE610771944}" destId="{EAB5EAE7-46EF-4A5E-9F2B-216B2DB3AFA4}" srcOrd="0" destOrd="0" presId="urn:microsoft.com/office/officeart/2008/layout/VerticalCurvedList"/>
    <dgm:cxn modelId="{1452B1B2-BB72-4172-9A65-D081DDDA1BA6}" type="presOf" srcId="{30B2D6E1-E89F-4059-A913-39F69B19C9D5}" destId="{2A7F3113-54F8-463A-AE4C-FE70E0F1C5A4}" srcOrd="0" destOrd="0" presId="urn:microsoft.com/office/officeart/2008/layout/VerticalCurvedList"/>
    <dgm:cxn modelId="{4A5CB424-C0FA-40E7-8EDB-7EA815EBE03B}" type="presParOf" srcId="{F5BD87B0-A88A-4246-8C76-5821689E739C}" destId="{240D76AD-9579-40E7-A40A-4A95BC7E5966}" srcOrd="0" destOrd="0" presId="urn:microsoft.com/office/officeart/2008/layout/VerticalCurvedList"/>
    <dgm:cxn modelId="{985E040D-979D-4F28-A8C2-609A7ADA052A}" type="presParOf" srcId="{240D76AD-9579-40E7-A40A-4A95BC7E5966}" destId="{BC8217A7-82A6-455A-AB31-20B8CB0E75A5}" srcOrd="0" destOrd="0" presId="urn:microsoft.com/office/officeart/2008/layout/VerticalCurvedList"/>
    <dgm:cxn modelId="{6DE247E1-0D6D-43DC-BA17-6FDE29A23A53}" type="presParOf" srcId="{BC8217A7-82A6-455A-AB31-20B8CB0E75A5}" destId="{63ACEEE8-0C35-4003-B80A-DEC6A72CDD74}" srcOrd="0" destOrd="0" presId="urn:microsoft.com/office/officeart/2008/layout/VerticalCurvedList"/>
    <dgm:cxn modelId="{9A3DFA43-7F13-4A13-9906-B3B47EEB31E9}" type="presParOf" srcId="{BC8217A7-82A6-455A-AB31-20B8CB0E75A5}" destId="{18A93747-833A-4165-830B-A8082203BD0A}" srcOrd="1" destOrd="0" presId="urn:microsoft.com/office/officeart/2008/layout/VerticalCurvedList"/>
    <dgm:cxn modelId="{F6AF472F-535A-4F8A-9A4F-F763737C8B4C}" type="presParOf" srcId="{BC8217A7-82A6-455A-AB31-20B8CB0E75A5}" destId="{0C97A9B8-3C3C-4344-9521-38685FBAE928}" srcOrd="2" destOrd="0" presId="urn:microsoft.com/office/officeart/2008/layout/VerticalCurvedList"/>
    <dgm:cxn modelId="{6E876E61-7736-483D-8A42-9D87352ABF94}" type="presParOf" srcId="{BC8217A7-82A6-455A-AB31-20B8CB0E75A5}" destId="{7B9723F0-347F-463E-861E-F297A47CCF5A}" srcOrd="3" destOrd="0" presId="urn:microsoft.com/office/officeart/2008/layout/VerticalCurvedList"/>
    <dgm:cxn modelId="{614CB576-55D1-40D4-B028-6B9009BDB1C6}" type="presParOf" srcId="{240D76AD-9579-40E7-A40A-4A95BC7E5966}" destId="{AF61B64F-C8FC-40CD-ACAB-625702896F9A}" srcOrd="1" destOrd="0" presId="urn:microsoft.com/office/officeart/2008/layout/VerticalCurvedList"/>
    <dgm:cxn modelId="{3E3C5619-AABD-4747-9518-8C42078C1D9F}" type="presParOf" srcId="{240D76AD-9579-40E7-A40A-4A95BC7E5966}" destId="{88378316-429F-4DCD-96B0-AF10075FCF99}" srcOrd="2" destOrd="0" presId="urn:microsoft.com/office/officeart/2008/layout/VerticalCurvedList"/>
    <dgm:cxn modelId="{16D39755-5006-4652-82DC-E9E37E92E6A9}" type="presParOf" srcId="{88378316-429F-4DCD-96B0-AF10075FCF99}" destId="{8295677B-4944-4EC5-9D2C-62AEACB47A4F}" srcOrd="0" destOrd="0" presId="urn:microsoft.com/office/officeart/2008/layout/VerticalCurvedList"/>
    <dgm:cxn modelId="{9BC2E444-8FC7-4DEF-AF03-63D6FC1F5034}" type="presParOf" srcId="{240D76AD-9579-40E7-A40A-4A95BC7E5966}" destId="{2A7F3113-54F8-463A-AE4C-FE70E0F1C5A4}" srcOrd="3" destOrd="0" presId="urn:microsoft.com/office/officeart/2008/layout/VerticalCurvedList"/>
    <dgm:cxn modelId="{990F5AC6-5E6D-4622-8C26-AE85DA673DD2}" type="presParOf" srcId="{240D76AD-9579-40E7-A40A-4A95BC7E5966}" destId="{BFA46433-38DD-4E41-BDCB-C37B91AAE104}" srcOrd="4" destOrd="0" presId="urn:microsoft.com/office/officeart/2008/layout/VerticalCurvedList"/>
    <dgm:cxn modelId="{F679B4C2-E362-45BD-B750-A338F9E15C84}" type="presParOf" srcId="{BFA46433-38DD-4E41-BDCB-C37B91AAE104}" destId="{E5DCE555-09EF-4AAD-82F9-24A0BC0119FE}" srcOrd="0" destOrd="0" presId="urn:microsoft.com/office/officeart/2008/layout/VerticalCurvedList"/>
    <dgm:cxn modelId="{A6292F22-903F-48DC-80DB-169F6E14D625}" type="presParOf" srcId="{240D76AD-9579-40E7-A40A-4A95BC7E5966}" destId="{2B3A3EA4-65BA-49A0-9407-F1BAC6249843}" srcOrd="5" destOrd="0" presId="urn:microsoft.com/office/officeart/2008/layout/VerticalCurvedList"/>
    <dgm:cxn modelId="{5FC4D6D6-B813-48CE-9BEB-3DAC91FAF57A}" type="presParOf" srcId="{240D76AD-9579-40E7-A40A-4A95BC7E5966}" destId="{A8945CDA-D60D-4E3E-9177-14C6A8C4A948}" srcOrd="6" destOrd="0" presId="urn:microsoft.com/office/officeart/2008/layout/VerticalCurvedList"/>
    <dgm:cxn modelId="{9B7E0019-E260-4E7F-82F8-54F00F61D83B}" type="presParOf" srcId="{A8945CDA-D60D-4E3E-9177-14C6A8C4A948}" destId="{EB4DFD9E-3EB2-41E7-8CF5-7FAF30A57395}" srcOrd="0" destOrd="0" presId="urn:microsoft.com/office/officeart/2008/layout/VerticalCurvedList"/>
    <dgm:cxn modelId="{BBE76613-844F-4912-908A-C60B9F082B04}" type="presParOf" srcId="{240D76AD-9579-40E7-A40A-4A95BC7E5966}" destId="{EAB5EAE7-46EF-4A5E-9F2B-216B2DB3AFA4}" srcOrd="7" destOrd="0" presId="urn:microsoft.com/office/officeart/2008/layout/VerticalCurvedList"/>
    <dgm:cxn modelId="{B98EED6C-7A3C-4A19-BC1D-7EBEAAF8F57D}" type="presParOf" srcId="{240D76AD-9579-40E7-A40A-4A95BC7E5966}" destId="{4FE2F464-FD76-4F59-99B4-15C78C4A744B}" srcOrd="8" destOrd="0" presId="urn:microsoft.com/office/officeart/2008/layout/VerticalCurvedList"/>
    <dgm:cxn modelId="{BE1F80FA-3E1E-4B6E-BC5C-F4E70CE01F0A}" type="presParOf" srcId="{4FE2F464-FD76-4F59-99B4-15C78C4A744B}" destId="{474CBD3D-6672-4060-9E95-0853AFCF2A8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3747-833A-4165-830B-A8082203BD0A}">
      <dsp:nvSpPr>
        <dsp:cNvPr id="0" name=""/>
        <dsp:cNvSpPr/>
      </dsp:nvSpPr>
      <dsp:spPr>
        <a:xfrm>
          <a:off x="-5128404" y="-785918"/>
          <a:ext cx="6109734" cy="6109734"/>
        </a:xfrm>
        <a:prstGeom prst="blockArc">
          <a:avLst>
            <a:gd name="adj1" fmla="val 18900000"/>
            <a:gd name="adj2" fmla="val 2700000"/>
            <a:gd name="adj3" fmla="val 354"/>
          </a:avLst>
        </a:prstGeom>
        <a:noFill/>
        <a:ln w="19050" cap="rnd"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61B64F-C8FC-40CD-ACAB-625702896F9A}">
      <dsp:nvSpPr>
        <dsp:cNvPr id="0" name=""/>
        <dsp:cNvSpPr/>
      </dsp:nvSpPr>
      <dsp:spPr>
        <a:xfrm>
          <a:off x="295734" y="208169"/>
          <a:ext cx="6890096" cy="412404"/>
        </a:xfrm>
        <a:prstGeom prst="rect">
          <a:avLst/>
        </a:prstGeom>
        <a:solidFill>
          <a:srgbClr val="4A89C3"/>
        </a:solidFill>
        <a:ln>
          <a:solidFill>
            <a:srgbClr val="4A89C3"/>
          </a:solid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Justificación e Importancia</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295734" y="208169"/>
        <a:ext cx="6890096" cy="412404"/>
      </dsp:txXfrm>
    </dsp:sp>
    <dsp:sp modelId="{8295677B-4944-4EC5-9D2C-62AEACB47A4F}">
      <dsp:nvSpPr>
        <dsp:cNvPr id="0" name=""/>
        <dsp:cNvSpPr/>
      </dsp:nvSpPr>
      <dsp:spPr>
        <a:xfrm>
          <a:off x="60580" y="136385"/>
          <a:ext cx="515505" cy="515505"/>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blip>
          <a:stretch>
            <a:fillRect/>
          </a:stretch>
        </a:blipFill>
        <a:ln w="9525" cap="rnd" cmpd="sng" algn="ctr">
          <a:solidFill>
            <a:schemeClr val="accent1">
              <a:shade val="80000"/>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549B84-53DB-40CA-80D4-9552FAA7E38D}">
      <dsp:nvSpPr>
        <dsp:cNvPr id="0" name=""/>
        <dsp:cNvSpPr/>
      </dsp:nvSpPr>
      <dsp:spPr>
        <a:xfrm>
          <a:off x="691802" y="825262"/>
          <a:ext cx="6516627" cy="412404"/>
        </a:xfrm>
        <a:prstGeom prst="rect">
          <a:avLst/>
        </a:prstGeom>
        <a:solidFill>
          <a:srgbClr val="4484BE"/>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Objetivos</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691802" y="825262"/>
        <a:ext cx="6516627" cy="412404"/>
      </dsp:txXfrm>
    </dsp:sp>
    <dsp:sp modelId="{EB4DFD9E-3EB2-41E7-8CF5-7FAF30A57395}">
      <dsp:nvSpPr>
        <dsp:cNvPr id="0" name=""/>
        <dsp:cNvSpPr/>
      </dsp:nvSpPr>
      <dsp:spPr>
        <a:xfrm>
          <a:off x="434049" y="773711"/>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4697"/>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1CE8EC9-9570-4432-83DC-3A1FC4AC031D}">
      <dsp:nvSpPr>
        <dsp:cNvPr id="0" name=""/>
        <dsp:cNvSpPr/>
      </dsp:nvSpPr>
      <dsp:spPr>
        <a:xfrm>
          <a:off x="896461" y="1443777"/>
          <a:ext cx="6311968" cy="412404"/>
        </a:xfrm>
        <a:prstGeom prst="rect">
          <a:avLst/>
        </a:prstGeom>
        <a:solidFill>
          <a:srgbClr val="4484BE"/>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Diseño Mecatrónico</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896461" y="1443777"/>
        <a:ext cx="6311968" cy="412404"/>
      </dsp:txXfrm>
    </dsp:sp>
    <dsp:sp modelId="{474CBD3D-6672-4060-9E95-0853AFCF2A82}">
      <dsp:nvSpPr>
        <dsp:cNvPr id="0" name=""/>
        <dsp:cNvSpPr/>
      </dsp:nvSpPr>
      <dsp:spPr>
        <a:xfrm>
          <a:off x="638709" y="1392227"/>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9393"/>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B8917D3-539A-420F-89D6-0A9A5D65E5D4}">
      <dsp:nvSpPr>
        <dsp:cNvPr id="0" name=""/>
        <dsp:cNvSpPr/>
      </dsp:nvSpPr>
      <dsp:spPr>
        <a:xfrm>
          <a:off x="961807" y="2062746"/>
          <a:ext cx="6246622" cy="412404"/>
        </a:xfrm>
        <a:prstGeom prst="rect">
          <a:avLst/>
        </a:prstGeom>
        <a:solidFill>
          <a:srgbClr val="4888C2"/>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Construcción e Implementación</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961807" y="2062746"/>
        <a:ext cx="6246622" cy="412404"/>
      </dsp:txXfrm>
    </dsp:sp>
    <dsp:sp modelId="{868A530C-99B1-4A1F-ACE5-23CDEE858C9A}">
      <dsp:nvSpPr>
        <dsp:cNvPr id="0" name=""/>
        <dsp:cNvSpPr/>
      </dsp:nvSpPr>
      <dsp:spPr>
        <a:xfrm>
          <a:off x="704054" y="2011196"/>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14090"/>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F05C43-C2EE-471E-9589-21C6E2F708A7}">
      <dsp:nvSpPr>
        <dsp:cNvPr id="0" name=""/>
        <dsp:cNvSpPr/>
      </dsp:nvSpPr>
      <dsp:spPr>
        <a:xfrm>
          <a:off x="896461" y="2681716"/>
          <a:ext cx="6311968" cy="412404"/>
        </a:xfrm>
        <a:prstGeom prst="rect">
          <a:avLst/>
        </a:prstGeom>
        <a:solidFill>
          <a:srgbClr val="4888C2"/>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896461" y="2681716"/>
        <a:ext cx="6311968" cy="412404"/>
      </dsp:txXfrm>
    </dsp:sp>
    <dsp:sp modelId="{41F9633E-AF14-4E3F-BD84-D82E995B6146}">
      <dsp:nvSpPr>
        <dsp:cNvPr id="0" name=""/>
        <dsp:cNvSpPr/>
      </dsp:nvSpPr>
      <dsp:spPr>
        <a:xfrm>
          <a:off x="638709" y="2630165"/>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18787"/>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4ADFA5D-3757-4CB4-8B9D-B1C8BC4001F9}">
      <dsp:nvSpPr>
        <dsp:cNvPr id="0" name=""/>
        <dsp:cNvSpPr/>
      </dsp:nvSpPr>
      <dsp:spPr>
        <a:xfrm>
          <a:off x="691802" y="3300231"/>
          <a:ext cx="6516627" cy="412404"/>
        </a:xfrm>
        <a:prstGeom prst="rect">
          <a:avLst/>
        </a:prstGeom>
        <a:solidFill>
          <a:srgbClr val="4B8BC5"/>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Análisis Económico</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691802" y="3300231"/>
        <a:ext cx="6516627" cy="412404"/>
      </dsp:txXfrm>
    </dsp:sp>
    <dsp:sp modelId="{A9E87E47-DED6-416A-A04D-C91DEBCC72BF}">
      <dsp:nvSpPr>
        <dsp:cNvPr id="0" name=""/>
        <dsp:cNvSpPr/>
      </dsp:nvSpPr>
      <dsp:spPr>
        <a:xfrm>
          <a:off x="434049" y="3248681"/>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23483"/>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1280C09-3FA5-4D3B-B1F4-1E152A62A8D4}">
      <dsp:nvSpPr>
        <dsp:cNvPr id="0" name=""/>
        <dsp:cNvSpPr/>
      </dsp:nvSpPr>
      <dsp:spPr>
        <a:xfrm>
          <a:off x="318333" y="3919200"/>
          <a:ext cx="6890096" cy="412404"/>
        </a:xfrm>
        <a:prstGeom prst="rect">
          <a:avLst/>
        </a:prstGeom>
        <a:solidFill>
          <a:srgbClr val="4B8BC5"/>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7346"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Conclusiones y Recomendaciones</a:t>
          </a:r>
          <a:endParaRPr lang="es-EC" sz="1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dsp:txBody>
      <dsp:txXfrm>
        <a:off x="318333" y="3919200"/>
        <a:ext cx="6890096" cy="412404"/>
      </dsp:txXfrm>
    </dsp:sp>
    <dsp:sp modelId="{4938A489-A659-4658-A2B4-9835C9B828FE}">
      <dsp:nvSpPr>
        <dsp:cNvPr id="0" name=""/>
        <dsp:cNvSpPr/>
      </dsp:nvSpPr>
      <dsp:spPr>
        <a:xfrm>
          <a:off x="60580" y="3867650"/>
          <a:ext cx="515505" cy="515505"/>
        </a:xfrm>
        <a:prstGeom prst="ellipse">
          <a:avLst/>
        </a:prstGeom>
        <a:solidFill>
          <a:schemeClr val="lt1">
            <a:hueOff val="0"/>
            <a:satOff val="0"/>
            <a:lumOff val="0"/>
            <a:alphaOff val="0"/>
          </a:schemeClr>
        </a:solidFill>
        <a:ln w="9525" cap="rnd" cmpd="sng" algn="ctr">
          <a:solidFill>
            <a:schemeClr val="accent1">
              <a:shade val="80000"/>
              <a:hueOff val="0"/>
              <a:satOff val="0"/>
              <a:lumOff val="28180"/>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3747-833A-4165-830B-A8082203BD0A}">
      <dsp:nvSpPr>
        <dsp:cNvPr id="0" name=""/>
        <dsp:cNvSpPr/>
      </dsp:nvSpPr>
      <dsp:spPr>
        <a:xfrm>
          <a:off x="-5193707" y="-795528"/>
          <a:ext cx="6184826" cy="6184826"/>
        </a:xfrm>
        <a:prstGeom prst="blockArc">
          <a:avLst>
            <a:gd name="adj1" fmla="val 18900000"/>
            <a:gd name="adj2" fmla="val 2700000"/>
            <a:gd name="adj3" fmla="val 349"/>
          </a:avLst>
        </a:prstGeom>
        <a:noFill/>
        <a:ln w="19050" cap="rnd"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61B64F-C8FC-40CD-ACAB-625702896F9A}">
      <dsp:nvSpPr>
        <dsp:cNvPr id="0" name=""/>
        <dsp:cNvSpPr/>
      </dsp:nvSpPr>
      <dsp:spPr>
        <a:xfrm>
          <a:off x="582490" y="353169"/>
          <a:ext cx="7490667" cy="706705"/>
        </a:xfrm>
        <a:prstGeom prst="rect">
          <a:avLst/>
        </a:prstGeom>
        <a:solidFill>
          <a:srgbClr val="0070C0"/>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948"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ea typeface="Tahoma" panose="020B0604030504040204" pitchFamily="34" charset="0"/>
              <a:cs typeface="Times New Roman" panose="02020603050405020304" pitchFamily="18" charset="0"/>
            </a:rPr>
            <a:t>Requerimientos </a:t>
          </a:r>
          <a:r>
            <a:rPr lang="es-EC" sz="2800" kern="1200" dirty="0" smtClean="0">
              <a:latin typeface="Times New Roman" panose="02020603050405020304" pitchFamily="18" charset="0"/>
              <a:ea typeface="Tahoma" panose="020B0604030504040204" pitchFamily="34" charset="0"/>
              <a:cs typeface="Times New Roman" panose="02020603050405020304" pitchFamily="18" charset="0"/>
            </a:rPr>
            <a:t>del cliente y características técnicas</a:t>
          </a:r>
          <a:endParaRPr lang="es-EC" sz="28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582490" y="353169"/>
        <a:ext cx="7490667" cy="706705"/>
      </dsp:txXfrm>
    </dsp:sp>
    <dsp:sp modelId="{8295677B-4944-4EC5-9D2C-62AEACB47A4F}">
      <dsp:nvSpPr>
        <dsp:cNvPr id="0" name=""/>
        <dsp:cNvSpPr/>
      </dsp:nvSpPr>
      <dsp:spPr>
        <a:xfrm>
          <a:off x="77245" y="233373"/>
          <a:ext cx="883381" cy="883381"/>
        </a:xfrm>
        <a:prstGeom prst="ellipse">
          <a:avLst/>
        </a:prstGeom>
        <a:blipFill rotWithShape="0">
          <a:blip xmlns:r="http://schemas.openxmlformats.org/officeDocument/2006/relationships" r:embed="rId1"/>
          <a:stretch>
            <a:fillRect/>
          </a:stretch>
        </a:blipFill>
        <a:ln w="9525" cap="rnd" cmpd="sng" algn="ctr">
          <a:solidFill>
            <a:schemeClr val="accent5">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A7F3113-54F8-463A-AE4C-FE70E0F1C5A4}">
      <dsp:nvSpPr>
        <dsp:cNvPr id="0" name=""/>
        <dsp:cNvSpPr/>
      </dsp:nvSpPr>
      <dsp:spPr>
        <a:xfrm>
          <a:off x="912061" y="1417015"/>
          <a:ext cx="7085497" cy="706705"/>
        </a:xfrm>
        <a:prstGeom prst="rect">
          <a:avLst/>
        </a:prstGeom>
        <a:solidFill>
          <a:srgbClr val="0070C0"/>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948"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ea typeface="Tahoma" panose="020B0604030504040204" pitchFamily="34" charset="0"/>
              <a:cs typeface="Times New Roman" panose="02020603050405020304" pitchFamily="18" charset="0"/>
            </a:rPr>
            <a:t>Matriz QFD  </a:t>
          </a:r>
          <a:endParaRPr lang="es-EC" sz="28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912061" y="1417015"/>
        <a:ext cx="7085497" cy="706705"/>
      </dsp:txXfrm>
    </dsp:sp>
    <dsp:sp modelId="{E5DCE555-09EF-4AAD-82F9-24A0BC0119FE}">
      <dsp:nvSpPr>
        <dsp:cNvPr id="0" name=""/>
        <dsp:cNvSpPr/>
      </dsp:nvSpPr>
      <dsp:spPr>
        <a:xfrm>
          <a:off x="482415" y="1325072"/>
          <a:ext cx="883381" cy="883381"/>
        </a:xfrm>
        <a:prstGeom prst="ellipse">
          <a:avLst/>
        </a:prstGeom>
        <a:solidFill>
          <a:schemeClr val="lt1">
            <a:hueOff val="0"/>
            <a:satOff val="0"/>
            <a:lumOff val="0"/>
            <a:alphaOff val="0"/>
          </a:schemeClr>
        </a:solidFill>
        <a:ln w="9525" cap="rnd" cmpd="sng" algn="ctr">
          <a:solidFill>
            <a:schemeClr val="accent5">
              <a:hueOff val="-225322"/>
              <a:satOff val="-6032"/>
              <a:lumOff val="-2092"/>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B3A3EA4-65BA-49A0-9407-F1BAC6249843}">
      <dsp:nvSpPr>
        <dsp:cNvPr id="0" name=""/>
        <dsp:cNvSpPr/>
      </dsp:nvSpPr>
      <dsp:spPr>
        <a:xfrm>
          <a:off x="924106" y="2473653"/>
          <a:ext cx="7085497" cy="706705"/>
        </a:xfrm>
        <a:prstGeom prst="rect">
          <a:avLst/>
        </a:prstGeom>
        <a:solidFill>
          <a:srgbClr val="0070C0"/>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948"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ea typeface="Tahoma" panose="020B0604030504040204" pitchFamily="34" charset="0"/>
              <a:cs typeface="Times New Roman" panose="02020603050405020304" pitchFamily="18" charset="0"/>
            </a:rPr>
            <a:t>Determinación Modular</a:t>
          </a:r>
          <a:endParaRPr lang="es-EC" sz="28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924106" y="2473653"/>
        <a:ext cx="7085497" cy="706705"/>
      </dsp:txXfrm>
    </dsp:sp>
    <dsp:sp modelId="{EB4DFD9E-3EB2-41E7-8CF5-7FAF30A57395}">
      <dsp:nvSpPr>
        <dsp:cNvPr id="0" name=""/>
        <dsp:cNvSpPr/>
      </dsp:nvSpPr>
      <dsp:spPr>
        <a:xfrm>
          <a:off x="482415" y="2385315"/>
          <a:ext cx="883381" cy="883381"/>
        </a:xfrm>
        <a:prstGeom prst="ellipse">
          <a:avLst/>
        </a:prstGeom>
        <a:solidFill>
          <a:schemeClr val="lt1">
            <a:hueOff val="0"/>
            <a:satOff val="0"/>
            <a:lumOff val="0"/>
            <a:alphaOff val="0"/>
          </a:schemeClr>
        </a:solidFill>
        <a:ln w="9525" cap="rnd" cmpd="sng" algn="ctr">
          <a:solidFill>
            <a:schemeClr val="accent5">
              <a:hueOff val="-450643"/>
              <a:satOff val="-12063"/>
              <a:lumOff val="-4185"/>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AB5EAE7-46EF-4A5E-9F2B-216B2DB3AFA4}">
      <dsp:nvSpPr>
        <dsp:cNvPr id="0" name=""/>
        <dsp:cNvSpPr/>
      </dsp:nvSpPr>
      <dsp:spPr>
        <a:xfrm>
          <a:off x="518936" y="3533895"/>
          <a:ext cx="7490667" cy="706705"/>
        </a:xfrm>
        <a:prstGeom prst="rect">
          <a:avLst/>
        </a:prstGeom>
        <a:solidFill>
          <a:srgbClr val="0070C0"/>
        </a:solidFill>
        <a:ln>
          <a:noFill/>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948"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ea typeface="Tahoma" panose="020B0604030504040204" pitchFamily="34" charset="0"/>
              <a:cs typeface="Times New Roman" panose="02020603050405020304" pitchFamily="18" charset="0"/>
            </a:rPr>
            <a:t>Diseño del Sistema</a:t>
          </a:r>
          <a:endParaRPr lang="es-EC" sz="28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518936" y="3533895"/>
        <a:ext cx="7490667" cy="706705"/>
      </dsp:txXfrm>
    </dsp:sp>
    <dsp:sp modelId="{474CBD3D-6672-4060-9E95-0853AFCF2A82}">
      <dsp:nvSpPr>
        <dsp:cNvPr id="0" name=""/>
        <dsp:cNvSpPr/>
      </dsp:nvSpPr>
      <dsp:spPr>
        <a:xfrm>
          <a:off x="77245" y="3445557"/>
          <a:ext cx="883381" cy="883381"/>
        </a:xfrm>
        <a:prstGeom prst="ellipse">
          <a:avLst/>
        </a:prstGeom>
        <a:solidFill>
          <a:schemeClr val="lt1">
            <a:hueOff val="0"/>
            <a:satOff val="0"/>
            <a:lumOff val="0"/>
            <a:alphaOff val="0"/>
          </a:schemeClr>
        </a:solidFill>
        <a:ln w="9525" cap="rnd" cmpd="sng" algn="ctr">
          <a:solidFill>
            <a:schemeClr val="accent5">
              <a:hueOff val="-675965"/>
              <a:satOff val="-18095"/>
              <a:lumOff val="-6277"/>
              <a:alphaOff val="0"/>
            </a:schemeClr>
          </a:solidFill>
          <a:prstDash val="solid"/>
        </a:ln>
        <a:effectLst>
          <a:innerShdw blurRad="50800" dist="25400" dir="13500000">
            <a:srgbClr val="000000">
              <a:alpha val="5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7/4/2019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7/4/2019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14313"/>
            <a:ext cx="36322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agen 9"/>
          <p:cNvPicPr>
            <a:picLocks noChangeAspect="1" noChangeArrowheads="1"/>
          </p:cNvPicPr>
          <p:nvPr/>
        </p:nvPicPr>
        <p:blipFill>
          <a:blip r:embed="rId3">
            <a:extLst>
              <a:ext uri="{28A0092B-C50C-407E-A947-70E740481C1C}">
                <a14:useLocalDpi xmlns:a14="http://schemas.microsoft.com/office/drawing/2010/main" val="0"/>
              </a:ext>
            </a:extLst>
          </a:blip>
          <a:srcRect r="696"/>
          <a:stretch>
            <a:fillRect/>
          </a:stretch>
        </p:blipFill>
        <p:spPr bwMode="auto">
          <a:xfrm>
            <a:off x="371475" y="5629275"/>
            <a:ext cx="117808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Imagen 10"/>
          <p:cNvPicPr>
            <a:picLocks noChangeAspect="1" noChangeArrowheads="1"/>
          </p:cNvPicPr>
          <p:nvPr/>
        </p:nvPicPr>
        <p:blipFill>
          <a:blip r:embed="rId4">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ángulo 1"/>
          <p:cNvSpPr>
            <a:spLocks noChangeArrowheads="1"/>
          </p:cNvSpPr>
          <p:nvPr/>
        </p:nvSpPr>
        <p:spPr bwMode="auto">
          <a:xfrm>
            <a:off x="254000" y="1192213"/>
            <a:ext cx="105933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C" altLang="es-EC" b="1" dirty="0">
                <a:latin typeface="Times New Roman" panose="02020603050405020304" pitchFamily="18" charset="0"/>
                <a:cs typeface="Times New Roman" panose="02020603050405020304" pitchFamily="18" charset="0"/>
              </a:rPr>
              <a:t>CARRERA DE INGENIERÍA MECATRÓNICA</a:t>
            </a:r>
          </a:p>
          <a:p>
            <a:pPr algn="ctr" eaLnBrk="1" hangingPunct="1"/>
            <a:endParaRPr lang="es-EC" altLang="es-EC" b="1" dirty="0">
              <a:latin typeface="Times New Roman" panose="02020603050405020304" pitchFamily="18" charset="0"/>
              <a:cs typeface="Times New Roman" panose="02020603050405020304" pitchFamily="18" charset="0"/>
            </a:endParaRPr>
          </a:p>
          <a:p>
            <a:pPr algn="ctr" eaLnBrk="1" hangingPunct="1"/>
            <a:r>
              <a:rPr lang="es-EC" altLang="es-EC" b="1" dirty="0">
                <a:latin typeface="Times New Roman" panose="02020603050405020304" pitchFamily="18" charset="0"/>
                <a:cs typeface="Times New Roman" panose="02020603050405020304" pitchFamily="18" charset="0"/>
              </a:rPr>
              <a:t>TEMA: </a:t>
            </a:r>
            <a:endParaRPr lang="es-EC" altLang="es-EC" b="1" dirty="0" smtClean="0">
              <a:latin typeface="Times New Roman" panose="02020603050405020304" pitchFamily="18" charset="0"/>
              <a:cs typeface="Times New Roman" panose="02020603050405020304" pitchFamily="18" charset="0"/>
            </a:endParaRPr>
          </a:p>
          <a:p>
            <a:pPr algn="ctr" eaLnBrk="1" hangingPunct="1"/>
            <a:r>
              <a:rPr lang="es-EC" altLang="es-EC" dirty="0" smtClean="0">
                <a:latin typeface="Times New Roman" panose="02020603050405020304" pitchFamily="18" charset="0"/>
                <a:cs typeface="Times New Roman" panose="02020603050405020304" pitchFamily="18" charset="0"/>
              </a:rPr>
              <a:t>DISEÑO Y CONSTRUCCIÓN DE UNA PUNZONADORA CNC PARA PLANCHAS METÁLICAS EN LA EMPRESA ENERGYPETROL S.A.</a:t>
            </a:r>
            <a:endParaRPr lang="es-EC" altLang="es-EC" b="1" dirty="0">
              <a:latin typeface="Times New Roman" panose="02020603050405020304" pitchFamily="18" charset="0"/>
              <a:cs typeface="Times New Roman" panose="02020603050405020304" pitchFamily="18" charset="0"/>
            </a:endParaRPr>
          </a:p>
          <a:p>
            <a:pPr algn="ctr" eaLnBrk="1" hangingPunct="1"/>
            <a:endParaRPr lang="es-EC" altLang="es-EC" b="1" dirty="0">
              <a:latin typeface="Times New Roman" panose="02020603050405020304" pitchFamily="18" charset="0"/>
              <a:cs typeface="Times New Roman" panose="02020603050405020304" pitchFamily="18" charset="0"/>
            </a:endParaRPr>
          </a:p>
          <a:p>
            <a:pPr algn="ctr" eaLnBrk="1" hangingPunct="1"/>
            <a:r>
              <a:rPr lang="es-EC" altLang="es-EC" b="1" dirty="0">
                <a:latin typeface="Times New Roman" panose="02020603050405020304" pitchFamily="18" charset="0"/>
                <a:cs typeface="Times New Roman" panose="02020603050405020304" pitchFamily="18" charset="0"/>
              </a:rPr>
              <a:t>ELABORADO POR: </a:t>
            </a:r>
            <a:endParaRPr lang="es-EC" altLang="es-EC" b="1" dirty="0" smtClean="0">
              <a:latin typeface="Times New Roman" panose="02020603050405020304" pitchFamily="18" charset="0"/>
              <a:cs typeface="Times New Roman" panose="02020603050405020304" pitchFamily="18" charset="0"/>
            </a:endParaRPr>
          </a:p>
          <a:p>
            <a:pPr algn="ctr" eaLnBrk="1" hangingPunct="1"/>
            <a:r>
              <a:rPr lang="es-EC" altLang="es-EC" b="1" dirty="0" smtClean="0">
                <a:latin typeface="Times New Roman" panose="02020603050405020304" pitchFamily="18" charset="0"/>
                <a:cs typeface="Times New Roman" panose="02020603050405020304" pitchFamily="18" charset="0"/>
              </a:rPr>
              <a:t>ANDRÉS ALBERTO ALVAREZ NARANJO</a:t>
            </a:r>
          </a:p>
          <a:p>
            <a:pPr algn="ctr" eaLnBrk="1" hangingPunct="1"/>
            <a:endParaRPr lang="es-EC" altLang="es-EC" b="1" dirty="0">
              <a:latin typeface="Times New Roman" panose="02020603050405020304" pitchFamily="18" charset="0"/>
              <a:cs typeface="Times New Roman" panose="02020603050405020304" pitchFamily="18" charset="0"/>
            </a:endParaRPr>
          </a:p>
          <a:p>
            <a:pPr algn="ctr" eaLnBrk="1" hangingPunct="1"/>
            <a:r>
              <a:rPr lang="es-EC" altLang="es-EC" b="1" dirty="0" smtClean="0">
                <a:latin typeface="Times New Roman" panose="02020603050405020304" pitchFamily="18" charset="0"/>
                <a:cs typeface="Times New Roman" panose="02020603050405020304" pitchFamily="18" charset="0"/>
              </a:rPr>
              <a:t>DIRECTOR: </a:t>
            </a:r>
          </a:p>
          <a:p>
            <a:pPr algn="ctr" eaLnBrk="1" hangingPunct="1"/>
            <a:r>
              <a:rPr lang="es-EC" altLang="es-EC" dirty="0" smtClean="0">
                <a:latin typeface="Times New Roman" panose="02020603050405020304" pitchFamily="18" charset="0"/>
                <a:cs typeface="Times New Roman" panose="02020603050405020304" pitchFamily="18" charset="0"/>
              </a:rPr>
              <a:t>ING. BYRON HERNÁN CORTEZ PAZMIÑO</a:t>
            </a:r>
          </a:p>
          <a:p>
            <a:pPr algn="ctr" eaLnBrk="1" hangingPunct="1"/>
            <a:endParaRPr lang="es-EC" altLang="es-EC" dirty="0">
              <a:latin typeface="Times New Roman" panose="02020603050405020304" pitchFamily="18" charset="0"/>
              <a:cs typeface="Times New Roman" panose="02020603050405020304" pitchFamily="18" charset="0"/>
            </a:endParaRPr>
          </a:p>
          <a:p>
            <a:pPr algn="ctr" eaLnBrk="1" hangingPunct="1"/>
            <a:r>
              <a:rPr lang="es-EC" altLang="es-EC" b="1" dirty="0">
                <a:latin typeface="Times New Roman" panose="02020603050405020304" pitchFamily="18" charset="0"/>
                <a:cs typeface="Times New Roman" panose="02020603050405020304" pitchFamily="18" charset="0"/>
              </a:rPr>
              <a:t>SANGOLQUÍ – ECUADOR </a:t>
            </a:r>
          </a:p>
          <a:p>
            <a:pPr algn="ctr" eaLnBrk="1" hangingPunct="1"/>
            <a:r>
              <a:rPr lang="es-EC" altLang="es-EC" b="1" dirty="0" smtClean="0">
                <a:latin typeface="Times New Roman" panose="02020603050405020304" pitchFamily="18" charset="0"/>
                <a:cs typeface="Times New Roman" panose="02020603050405020304" pitchFamily="18" charset="0"/>
              </a:rPr>
              <a:t>2019</a:t>
            </a:r>
            <a:endParaRPr lang="es-EC" alt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745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3568" name="CuadroTexto 16"/>
          <p:cNvSpPr txBox="1">
            <a:spLocks noChangeArrowheads="1"/>
          </p:cNvSpPr>
          <p:nvPr/>
        </p:nvSpPr>
        <p:spPr bwMode="auto">
          <a:xfrm>
            <a:off x="468632" y="1340389"/>
            <a:ext cx="62935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Módulo </a:t>
            </a:r>
            <a:r>
              <a:rPr lang="es-EC" altLang="es-EC" sz="2000" b="1" dirty="0">
                <a:latin typeface="Times New Roman" panose="02020603050405020304" pitchFamily="18" charset="0"/>
                <a:ea typeface="Tahoma" panose="020B0604030504040204" pitchFamily="34" charset="0"/>
                <a:cs typeface="Times New Roman" panose="02020603050405020304" pitchFamily="18" charset="0"/>
              </a:rPr>
              <a:t>2</a:t>
            </a:r>
            <a:endPar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342900" indent="-342900">
              <a:buFont typeface="Arial" panose="020B0604020202020204" pitchFamily="34" charset="0"/>
              <a:buChar char="•"/>
            </a:pPr>
            <a:r>
              <a:rPr lang="es-ES_tradnl" sz="2000" dirty="0" smtClean="0">
                <a:latin typeface="Times New Roman" panose="02020603050405020304" pitchFamily="18" charset="0"/>
                <a:cs typeface="Times New Roman" panose="02020603050405020304" pitchFamily="18" charset="0"/>
              </a:rPr>
              <a:t>Accionamiento</a:t>
            </a:r>
            <a:r>
              <a:rPr lang="es-ES_tradnl" dirty="0" smtClean="0"/>
              <a:t> </a:t>
            </a:r>
            <a:r>
              <a:rPr lang="es-ES_tradnl" sz="2000" dirty="0" smtClean="0">
                <a:latin typeface="Times New Roman" panose="02020603050405020304" pitchFamily="18" charset="0"/>
                <a:cs typeface="Times New Roman" panose="02020603050405020304" pitchFamily="18" charset="0"/>
              </a:rPr>
              <a:t>de actuador de movimiento</a:t>
            </a:r>
            <a:r>
              <a:rPr lang="es-ES_tradnl" dirty="0" smtClean="0"/>
              <a:t>.</a:t>
            </a:r>
            <a:endParaRPr lang="es-ES" dirty="0"/>
          </a:p>
          <a:p>
            <a:pPr marL="342900" lvl="0" indent="-342900">
              <a:buFont typeface="Arial" panose="020B0604020202020204" pitchFamily="34" charset="0"/>
              <a:buChar char="•"/>
            </a:pPr>
            <a:endParaRPr lang="es-EC" sz="2000" dirty="0" smtClean="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altLang="es-EC"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adroTexto 16"/>
          <p:cNvSpPr txBox="1">
            <a:spLocks noChangeArrowheads="1"/>
          </p:cNvSpPr>
          <p:nvPr/>
        </p:nvSpPr>
        <p:spPr bwMode="auto">
          <a:xfrm>
            <a:off x="6095998" y="1595961"/>
            <a:ext cx="6293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lvl="0" indent="-342900">
              <a:buFont typeface="Arial" panose="020B0604020202020204" pitchFamily="34" charset="0"/>
              <a:buChar char="•"/>
            </a:pPr>
            <a:r>
              <a:rPr lang="es-ES_tradnl" sz="2000" dirty="0" smtClean="0">
                <a:latin typeface="Times New Roman" panose="02020603050405020304" pitchFamily="18" charset="0"/>
                <a:ea typeface="Tahoma" panose="020B0604030504040204" pitchFamily="34" charset="0"/>
                <a:cs typeface="Times New Roman" panose="02020603050405020304" pitchFamily="18" charset="0"/>
              </a:rPr>
              <a:t>Transmisión </a:t>
            </a:r>
            <a:r>
              <a:rPr lang="es-ES_tradnl" sz="2000" dirty="0">
                <a:latin typeface="Times New Roman" panose="02020603050405020304" pitchFamily="18" charset="0"/>
                <a:ea typeface="Tahoma" panose="020B0604030504040204" pitchFamily="34" charset="0"/>
                <a:cs typeface="Times New Roman" panose="02020603050405020304" pitchFamily="18" charset="0"/>
              </a:rPr>
              <a:t>de movimiento</a:t>
            </a:r>
            <a:r>
              <a:rPr lang="es-ES_tradnl" dirty="0"/>
              <a:t>.</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091529593"/>
              </p:ext>
            </p:extLst>
          </p:nvPr>
        </p:nvGraphicFramePr>
        <p:xfrm>
          <a:off x="262046" y="2274700"/>
          <a:ext cx="5630754" cy="3587496"/>
        </p:xfrm>
        <a:graphic>
          <a:graphicData uri="http://schemas.openxmlformats.org/drawingml/2006/table">
            <a:tbl>
              <a:tblPr firstRow="1" firstCol="1" bandRow="1">
                <a:tableStyleId>{5C22544A-7EE6-4342-B048-85BDC9FD1C3A}</a:tableStyleId>
              </a:tblPr>
              <a:tblGrid>
                <a:gridCol w="1876918">
                  <a:extLst>
                    <a:ext uri="{9D8B030D-6E8A-4147-A177-3AD203B41FA5}">
                      <a16:colId xmlns:a16="http://schemas.microsoft.com/office/drawing/2014/main" val="1551961033"/>
                    </a:ext>
                  </a:extLst>
                </a:gridCol>
                <a:gridCol w="1876918">
                  <a:extLst>
                    <a:ext uri="{9D8B030D-6E8A-4147-A177-3AD203B41FA5}">
                      <a16:colId xmlns:a16="http://schemas.microsoft.com/office/drawing/2014/main" val="2509655506"/>
                    </a:ext>
                  </a:extLst>
                </a:gridCol>
                <a:gridCol w="1876918">
                  <a:extLst>
                    <a:ext uri="{9D8B030D-6E8A-4147-A177-3AD203B41FA5}">
                      <a16:colId xmlns:a16="http://schemas.microsoft.com/office/drawing/2014/main" val="1647941879"/>
                    </a:ext>
                  </a:extLst>
                </a:gridCol>
              </a:tblGrid>
              <a:tr h="157349">
                <a:tc>
                  <a:txBody>
                    <a:bodyPr/>
                    <a:lstStyle/>
                    <a:p>
                      <a:pPr algn="ctr">
                        <a:lnSpc>
                          <a:spcPct val="107000"/>
                        </a:lnSpc>
                        <a:spcAft>
                          <a:spcPts val="0"/>
                        </a:spcAft>
                      </a:pPr>
                      <a:r>
                        <a:rPr lang="es-ES" sz="1000">
                          <a:effectLst/>
                        </a:rPr>
                        <a:t>Alternativas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Desventajas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323172"/>
                  </a:ext>
                </a:extLst>
              </a:tr>
              <a:tr h="1319016">
                <a:tc>
                  <a:txBody>
                    <a:bodyPr/>
                    <a:lstStyle/>
                    <a:p>
                      <a:pPr algn="just">
                        <a:lnSpc>
                          <a:spcPct val="107000"/>
                        </a:lnSpc>
                        <a:spcAft>
                          <a:spcPts val="0"/>
                        </a:spcAft>
                      </a:pPr>
                      <a:r>
                        <a:rPr lang="es-ES" sz="1000">
                          <a:effectLst/>
                        </a:rPr>
                        <a:t>1. Motor paso a paso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Fácil de configurar y usar</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Par de velocidad baja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Excelente repetibilidad</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Motor no puede ser dañado por sobrecarga mecánica</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Baja eficiencia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Baja precisión</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Bajo torque</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El motor se calienta mucho en configuraciones de alto rendimiento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Baja potencia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5424068"/>
                  </a:ext>
                </a:extLst>
              </a:tr>
              <a:tr h="1650903">
                <a:tc>
                  <a:txBody>
                    <a:bodyPr/>
                    <a:lstStyle/>
                    <a:p>
                      <a:pPr algn="just">
                        <a:lnSpc>
                          <a:spcPct val="107000"/>
                        </a:lnSpc>
                        <a:spcAft>
                          <a:spcPts val="0"/>
                        </a:spcAft>
                      </a:pPr>
                      <a:r>
                        <a:rPr lang="es-ES" sz="1000">
                          <a:effectLst/>
                        </a:rPr>
                        <a:t>2. Servomotor</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Para condiciones de trabajo de alta velocidad</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Posee mucho torque</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No consume mucha energía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Mayor precisión</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Potencia proporcional para cargas mecánicas</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dirty="0">
                          <a:effectLst/>
                        </a:rPr>
                        <a:t>Precio más elevado</a:t>
                      </a:r>
                      <a:endParaRPr lang="es-ES" sz="1100" dirty="0">
                        <a:effectLst/>
                      </a:endParaRPr>
                    </a:p>
                    <a:p>
                      <a:pPr marL="342900" lvl="0" indent="-342900" algn="just">
                        <a:lnSpc>
                          <a:spcPct val="107000"/>
                        </a:lnSpc>
                        <a:spcAft>
                          <a:spcPts val="0"/>
                        </a:spcAft>
                        <a:buFont typeface="Symbol" panose="05050102010706020507" pitchFamily="18" charset="2"/>
                        <a:buChar char=""/>
                      </a:pPr>
                      <a:r>
                        <a:rPr lang="es-ES" sz="1000" dirty="0">
                          <a:effectLst/>
                        </a:rPr>
                        <a:t>No se puede operar directamente de la red, se necesita de un drive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8584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516829224"/>
              </p:ext>
            </p:extLst>
          </p:nvPr>
        </p:nvGraphicFramePr>
        <p:xfrm>
          <a:off x="6361432" y="2160284"/>
          <a:ext cx="5493207" cy="3593857"/>
        </p:xfrm>
        <a:graphic>
          <a:graphicData uri="http://schemas.openxmlformats.org/drawingml/2006/table">
            <a:tbl>
              <a:tblPr firstRow="1" firstCol="1" bandRow="1">
                <a:tableStyleId>{5C22544A-7EE6-4342-B048-85BDC9FD1C3A}</a:tableStyleId>
              </a:tblPr>
              <a:tblGrid>
                <a:gridCol w="1831069">
                  <a:extLst>
                    <a:ext uri="{9D8B030D-6E8A-4147-A177-3AD203B41FA5}">
                      <a16:colId xmlns:a16="http://schemas.microsoft.com/office/drawing/2014/main" val="3996010676"/>
                    </a:ext>
                  </a:extLst>
                </a:gridCol>
                <a:gridCol w="1831069">
                  <a:extLst>
                    <a:ext uri="{9D8B030D-6E8A-4147-A177-3AD203B41FA5}">
                      <a16:colId xmlns:a16="http://schemas.microsoft.com/office/drawing/2014/main" val="3459716415"/>
                    </a:ext>
                  </a:extLst>
                </a:gridCol>
                <a:gridCol w="1831069">
                  <a:extLst>
                    <a:ext uri="{9D8B030D-6E8A-4147-A177-3AD203B41FA5}">
                      <a16:colId xmlns:a16="http://schemas.microsoft.com/office/drawing/2014/main" val="3961490507"/>
                    </a:ext>
                  </a:extLst>
                </a:gridCol>
              </a:tblGrid>
              <a:tr h="171714">
                <a:tc>
                  <a:txBody>
                    <a:bodyPr/>
                    <a:lstStyle/>
                    <a:p>
                      <a:pPr algn="ctr">
                        <a:lnSpc>
                          <a:spcPct val="107000"/>
                        </a:lnSpc>
                        <a:spcAft>
                          <a:spcPts val="0"/>
                        </a:spcAft>
                      </a:pPr>
                      <a:r>
                        <a:rPr lang="es-ES" sz="1000">
                          <a:effectLst/>
                        </a:rPr>
                        <a:t>Alternativas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Desventajas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6349286"/>
                  </a:ext>
                </a:extLst>
              </a:tr>
              <a:tr h="715062">
                <a:tc>
                  <a:txBody>
                    <a:bodyPr/>
                    <a:lstStyle/>
                    <a:p>
                      <a:pPr algn="just">
                        <a:lnSpc>
                          <a:spcPct val="107000"/>
                        </a:lnSpc>
                        <a:spcAft>
                          <a:spcPts val="0"/>
                        </a:spcAft>
                      </a:pPr>
                      <a:r>
                        <a:rPr lang="es-ES" sz="1000">
                          <a:effectLst/>
                        </a:rPr>
                        <a:t>1. Tornillo sin fin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Fácil instalación</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Soportes y apoyos simples</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Tiene una marcha suave.</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No grandes tamaños</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Costo elevado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6327842"/>
                  </a:ext>
                </a:extLst>
              </a:tr>
              <a:tr h="2707081">
                <a:tc>
                  <a:txBody>
                    <a:bodyPr/>
                    <a:lstStyle/>
                    <a:p>
                      <a:pPr algn="just">
                        <a:lnSpc>
                          <a:spcPct val="107000"/>
                        </a:lnSpc>
                        <a:spcAft>
                          <a:spcPts val="0"/>
                        </a:spcAft>
                      </a:pPr>
                      <a:r>
                        <a:rPr lang="es-ES" sz="1000">
                          <a:effectLst/>
                        </a:rPr>
                        <a:t>2. Piñón – Cremallera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Es ideal para instalar en máquinas de robusta estructura.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Si se considera la ecuación costo-precisión-potencia, se coloca al piñón y cremallera en primer lugar porque este sistema permite movilizar con alta velocidad grandes y pesados volúmenes con menos potencia.</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dirty="0">
                          <a:effectLst/>
                        </a:rPr>
                        <a:t>Necesita lubricación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136433"/>
                  </a:ext>
                </a:extLst>
              </a:tr>
            </a:tbl>
          </a:graphicData>
        </a:graphic>
      </p:graphicFrame>
    </p:spTree>
    <p:extLst>
      <p:ext uri="{BB962C8B-B14F-4D97-AF65-F5344CB8AC3E}">
        <p14:creationId xmlns:p14="http://schemas.microsoft.com/office/powerpoint/2010/main" val="401894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3568" name="CuadroTexto 16"/>
          <p:cNvSpPr txBox="1">
            <a:spLocks noChangeArrowheads="1"/>
          </p:cNvSpPr>
          <p:nvPr/>
        </p:nvSpPr>
        <p:spPr bwMode="auto">
          <a:xfrm>
            <a:off x="468632" y="1340389"/>
            <a:ext cx="62935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Módulo </a:t>
            </a:r>
            <a:r>
              <a:rPr lang="es-EC" altLang="es-EC" sz="2000" b="1" dirty="0">
                <a:latin typeface="Times New Roman" panose="02020603050405020304" pitchFamily="18" charset="0"/>
                <a:ea typeface="Tahoma" panose="020B0604030504040204" pitchFamily="34" charset="0"/>
                <a:cs typeface="Times New Roman" panose="02020603050405020304" pitchFamily="18" charset="0"/>
              </a:rPr>
              <a:t>2</a:t>
            </a:r>
            <a:endPar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342900" indent="-342900">
              <a:buFont typeface="Arial" panose="020B0604020202020204" pitchFamily="34" charset="0"/>
              <a:buChar char="•"/>
            </a:pPr>
            <a:r>
              <a:rPr lang="es-ES_tradnl" sz="2000" dirty="0" smtClean="0">
                <a:latin typeface="Times New Roman" panose="02020603050405020304" pitchFamily="18" charset="0"/>
                <a:cs typeface="Times New Roman" panose="02020603050405020304" pitchFamily="18" charset="0"/>
              </a:rPr>
              <a:t>Desplazamiento de plancha</a:t>
            </a:r>
            <a:r>
              <a:rPr lang="es-ES_tradnl" dirty="0" smtClean="0"/>
              <a:t>.</a:t>
            </a:r>
            <a:endParaRPr lang="es-ES" dirty="0"/>
          </a:p>
          <a:p>
            <a:pPr marL="342900" lvl="0" indent="-342900">
              <a:buFont typeface="Arial" panose="020B0604020202020204" pitchFamily="34" charset="0"/>
              <a:buChar char="•"/>
            </a:pPr>
            <a:endParaRPr lang="es-EC" sz="2000" dirty="0" smtClean="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altLang="es-EC"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a 4"/>
          <p:cNvGraphicFramePr>
            <a:graphicFrameLocks noGrp="1"/>
          </p:cNvGraphicFramePr>
          <p:nvPr>
            <p:extLst>
              <p:ext uri="{D42A27DB-BD31-4B8C-83A1-F6EECF244321}">
                <p14:modId xmlns:p14="http://schemas.microsoft.com/office/powerpoint/2010/main" val="4055739887"/>
              </p:ext>
            </p:extLst>
          </p:nvPr>
        </p:nvGraphicFramePr>
        <p:xfrm>
          <a:off x="2000891" y="2216392"/>
          <a:ext cx="6913803" cy="3299740"/>
        </p:xfrm>
        <a:graphic>
          <a:graphicData uri="http://schemas.openxmlformats.org/drawingml/2006/table">
            <a:tbl>
              <a:tblPr firstRow="1" firstCol="1" bandRow="1">
                <a:tableStyleId>{5C22544A-7EE6-4342-B048-85BDC9FD1C3A}</a:tableStyleId>
              </a:tblPr>
              <a:tblGrid>
                <a:gridCol w="2304601">
                  <a:extLst>
                    <a:ext uri="{9D8B030D-6E8A-4147-A177-3AD203B41FA5}">
                      <a16:colId xmlns:a16="http://schemas.microsoft.com/office/drawing/2014/main" val="2926122267"/>
                    </a:ext>
                  </a:extLst>
                </a:gridCol>
                <a:gridCol w="2304601">
                  <a:extLst>
                    <a:ext uri="{9D8B030D-6E8A-4147-A177-3AD203B41FA5}">
                      <a16:colId xmlns:a16="http://schemas.microsoft.com/office/drawing/2014/main" val="3581511490"/>
                    </a:ext>
                  </a:extLst>
                </a:gridCol>
                <a:gridCol w="2304601">
                  <a:extLst>
                    <a:ext uri="{9D8B030D-6E8A-4147-A177-3AD203B41FA5}">
                      <a16:colId xmlns:a16="http://schemas.microsoft.com/office/drawing/2014/main" val="1525205961"/>
                    </a:ext>
                  </a:extLst>
                </a:gridCol>
              </a:tblGrid>
              <a:tr h="147708">
                <a:tc>
                  <a:txBody>
                    <a:bodyPr/>
                    <a:lstStyle/>
                    <a:p>
                      <a:pPr algn="ctr">
                        <a:lnSpc>
                          <a:spcPct val="107000"/>
                        </a:lnSpc>
                        <a:spcAft>
                          <a:spcPts val="0"/>
                        </a:spcAft>
                      </a:pPr>
                      <a:r>
                        <a:rPr lang="es-ES" sz="1000">
                          <a:effectLst/>
                        </a:rPr>
                        <a:t>Alternativas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Desventajas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4092885"/>
                  </a:ext>
                </a:extLst>
              </a:tr>
              <a:tr h="2484400">
                <a:tc>
                  <a:txBody>
                    <a:bodyPr/>
                    <a:lstStyle/>
                    <a:p>
                      <a:pPr algn="just">
                        <a:lnSpc>
                          <a:spcPct val="107000"/>
                        </a:lnSpc>
                        <a:spcAft>
                          <a:spcPts val="0"/>
                        </a:spcAft>
                      </a:pPr>
                      <a:r>
                        <a:rPr lang="es-ES" sz="1000">
                          <a:effectLst/>
                        </a:rPr>
                        <a:t>1. Guía de carril cuadrado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Tiene una mayor resistencia a impactos y durabilidad</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Tiene gran rigidez y estabilidad</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Posee menor vibración comparado a otras guías</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Tiene estabilidad de corte</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Ideales para máquinas con carga y piezas pesadas sujetas a mucho esfuerzo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Mayor precisión</a:t>
                      </a:r>
                      <a:endParaRPr lang="es-ES" sz="1100">
                        <a:effectLst/>
                      </a:endParaRPr>
                    </a:p>
                    <a:p>
                      <a:pPr marL="457200" algn="just">
                        <a:lnSpc>
                          <a:spcPct val="107000"/>
                        </a:lnSpc>
                        <a:spcAft>
                          <a:spcPts val="0"/>
                        </a:spcAft>
                      </a:pPr>
                      <a:r>
                        <a:rPr lang="es-ES_tradnl"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Mayor costo</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4809139"/>
                  </a:ext>
                </a:extLst>
              </a:tr>
              <a:tr h="615094">
                <a:tc>
                  <a:txBody>
                    <a:bodyPr/>
                    <a:lstStyle/>
                    <a:p>
                      <a:pPr algn="just">
                        <a:lnSpc>
                          <a:spcPct val="107000"/>
                        </a:lnSpc>
                        <a:spcAft>
                          <a:spcPts val="0"/>
                        </a:spcAft>
                      </a:pPr>
                      <a:r>
                        <a:rPr lang="es-ES" sz="1000">
                          <a:effectLst/>
                        </a:rPr>
                        <a:t>2. Guía de carril redondo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Fácil mantenimiento y reemplazo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Bajo costo</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dirty="0">
                          <a:effectLst/>
                        </a:rPr>
                        <a:t>Mayor vibración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705645"/>
                  </a:ext>
                </a:extLst>
              </a:tr>
            </a:tbl>
          </a:graphicData>
        </a:graphic>
      </p:graphicFrame>
    </p:spTree>
    <p:extLst>
      <p:ext uri="{BB962C8B-B14F-4D97-AF65-F5344CB8AC3E}">
        <p14:creationId xmlns:p14="http://schemas.microsoft.com/office/powerpoint/2010/main" val="55810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3568" name="CuadroTexto 16"/>
          <p:cNvSpPr txBox="1">
            <a:spLocks noChangeArrowheads="1"/>
          </p:cNvSpPr>
          <p:nvPr/>
        </p:nvSpPr>
        <p:spPr bwMode="auto">
          <a:xfrm>
            <a:off x="523874" y="1041232"/>
            <a:ext cx="10347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Módulo </a:t>
            </a:r>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3</a:t>
            </a:r>
            <a:endPar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342900" lvl="0" indent="-342900">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Sistema de Control </a:t>
            </a:r>
            <a:r>
              <a:rPr lang="es-ES_tradnl" sz="2000" dirty="0" smtClean="0">
                <a:latin typeface="Times New Roman" panose="02020603050405020304" pitchFamily="18" charset="0"/>
                <a:cs typeface="Times New Roman" panose="02020603050405020304" pitchFamily="18" charset="0"/>
              </a:rPr>
              <a:t>para seleccionar </a:t>
            </a:r>
            <a:r>
              <a:rPr lang="es-ES_tradnl" sz="2000" dirty="0">
                <a:latin typeface="Times New Roman" panose="02020603050405020304" pitchFamily="18" charset="0"/>
                <a:cs typeface="Times New Roman" panose="02020603050405020304" pitchFamily="18" charset="0"/>
              </a:rPr>
              <a:t>parámetros de proceso, energizar la máquina e iniciar el </a:t>
            </a:r>
            <a:r>
              <a:rPr lang="es-ES_tradnl" sz="2000" dirty="0" smtClean="0">
                <a:latin typeface="Times New Roman" panose="02020603050405020304" pitchFamily="18" charset="0"/>
                <a:cs typeface="Times New Roman" panose="02020603050405020304" pitchFamily="18" charset="0"/>
              </a:rPr>
              <a:t>proceso</a:t>
            </a:r>
            <a:endParaRPr lang="es-EC" sz="2000" dirty="0" smtClean="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altLang="es-EC"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p:nvPr/>
        </p:nvPicPr>
        <p:blipFill>
          <a:blip r:embed="rId4"/>
          <a:stretch>
            <a:fillRect/>
          </a:stretch>
        </p:blipFill>
        <p:spPr>
          <a:xfrm>
            <a:off x="2666118" y="2802202"/>
            <a:ext cx="7155216" cy="1698731"/>
          </a:xfrm>
          <a:prstGeom prst="rect">
            <a:avLst/>
          </a:prstGeom>
        </p:spPr>
      </p:pic>
    </p:spTree>
    <p:extLst>
      <p:ext uri="{BB962C8B-B14F-4D97-AF65-F5344CB8AC3E}">
        <p14:creationId xmlns:p14="http://schemas.microsoft.com/office/powerpoint/2010/main" val="847279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3568" name="CuadroTexto 16"/>
          <p:cNvSpPr txBox="1">
            <a:spLocks noChangeArrowheads="1"/>
          </p:cNvSpPr>
          <p:nvPr/>
        </p:nvSpPr>
        <p:spPr bwMode="auto">
          <a:xfrm>
            <a:off x="523874" y="1041232"/>
            <a:ext cx="103473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Módulo </a:t>
            </a:r>
            <a:r>
              <a:rPr lang="es-EC" altLang="es-EC" sz="2000" b="1" dirty="0">
                <a:latin typeface="Times New Roman" panose="02020603050405020304" pitchFamily="18" charset="0"/>
                <a:ea typeface="Tahoma" panose="020B0604030504040204" pitchFamily="34" charset="0"/>
                <a:cs typeface="Times New Roman" panose="02020603050405020304" pitchFamily="18" charset="0"/>
              </a:rPr>
              <a:t>4</a:t>
            </a:r>
            <a:endPar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342900" lvl="0" indent="-342900">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Sistema de Punzonado</a:t>
            </a:r>
            <a:endParaRPr lang="es-EC" sz="2000" dirty="0" smtClean="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altLang="es-EC"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932098120"/>
              </p:ext>
            </p:extLst>
          </p:nvPr>
        </p:nvGraphicFramePr>
        <p:xfrm>
          <a:off x="2397865" y="1804369"/>
          <a:ext cx="7082685" cy="4185643"/>
        </p:xfrm>
        <a:graphic>
          <a:graphicData uri="http://schemas.openxmlformats.org/drawingml/2006/table">
            <a:tbl>
              <a:tblPr firstRow="1" firstCol="1" bandRow="1">
                <a:tableStyleId>{5C22544A-7EE6-4342-B048-85BDC9FD1C3A}</a:tableStyleId>
              </a:tblPr>
              <a:tblGrid>
                <a:gridCol w="2360895">
                  <a:extLst>
                    <a:ext uri="{9D8B030D-6E8A-4147-A177-3AD203B41FA5}">
                      <a16:colId xmlns:a16="http://schemas.microsoft.com/office/drawing/2014/main" val="621238247"/>
                    </a:ext>
                  </a:extLst>
                </a:gridCol>
                <a:gridCol w="2360895">
                  <a:extLst>
                    <a:ext uri="{9D8B030D-6E8A-4147-A177-3AD203B41FA5}">
                      <a16:colId xmlns:a16="http://schemas.microsoft.com/office/drawing/2014/main" val="3711933443"/>
                    </a:ext>
                  </a:extLst>
                </a:gridCol>
                <a:gridCol w="2360895">
                  <a:extLst>
                    <a:ext uri="{9D8B030D-6E8A-4147-A177-3AD203B41FA5}">
                      <a16:colId xmlns:a16="http://schemas.microsoft.com/office/drawing/2014/main" val="1435928816"/>
                    </a:ext>
                  </a:extLst>
                </a:gridCol>
              </a:tblGrid>
              <a:tr h="210601">
                <a:tc>
                  <a:txBody>
                    <a:bodyPr/>
                    <a:lstStyle/>
                    <a:p>
                      <a:pPr algn="ctr">
                        <a:lnSpc>
                          <a:spcPct val="107000"/>
                        </a:lnSpc>
                        <a:spcAft>
                          <a:spcPts val="0"/>
                        </a:spcAft>
                      </a:pPr>
                      <a:r>
                        <a:rPr lang="es-ES" sz="1000">
                          <a:effectLst/>
                        </a:rPr>
                        <a:t>Alternativas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Desventajas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743075"/>
                  </a:ext>
                </a:extLst>
              </a:tr>
              <a:tr h="1987521">
                <a:tc>
                  <a:txBody>
                    <a:bodyPr/>
                    <a:lstStyle/>
                    <a:p>
                      <a:pPr algn="just">
                        <a:lnSpc>
                          <a:spcPct val="107000"/>
                        </a:lnSpc>
                        <a:spcAft>
                          <a:spcPts val="0"/>
                        </a:spcAft>
                      </a:pPr>
                      <a:r>
                        <a:rPr lang="es-ES" sz="1000">
                          <a:effectLst/>
                        </a:rPr>
                        <a:t>1. Sistema neumático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El aire puede ser transportado fácilmente en las tuberías</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El aire no posee propiedades explosivas</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Velocidades altas</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El aire sin lubricante es limpio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Bajo costo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Poca fuerza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Altos niveles de ruido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No siempre se mantiene el pistón a una velocidad uniforme y constante con el aire comprimido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996629"/>
                  </a:ext>
                </a:extLst>
              </a:tr>
              <a:tr h="1987521">
                <a:tc>
                  <a:txBody>
                    <a:bodyPr/>
                    <a:lstStyle/>
                    <a:p>
                      <a:pPr algn="just">
                        <a:lnSpc>
                          <a:spcPct val="107000"/>
                        </a:lnSpc>
                        <a:spcAft>
                          <a:spcPts val="0"/>
                        </a:spcAft>
                      </a:pPr>
                      <a:r>
                        <a:rPr lang="es-ES" sz="1000">
                          <a:effectLst/>
                        </a:rPr>
                        <a:t>2. Sistema hidráulico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Se tiene una fuerza mayor</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Tiene gran flexibilidad</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Los elementos se pueden frenar en marcha</a:t>
                      </a:r>
                      <a:endParaRPr lang="es-ES" sz="1100">
                        <a:effectLst/>
                      </a:endParaRPr>
                    </a:p>
                    <a:p>
                      <a:pPr marL="457200" algn="just">
                        <a:lnSpc>
                          <a:spcPct val="107000"/>
                        </a:lnSpc>
                        <a:spcAft>
                          <a:spcPts val="0"/>
                        </a:spcAft>
                      </a:pPr>
                      <a:r>
                        <a:rPr lang="es-ES" sz="1000">
                          <a:effectLst/>
                        </a:rPr>
                        <a:t>Las fuerzas pueden regularse de manera continua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dirty="0">
                          <a:effectLst/>
                        </a:rPr>
                        <a:t>Posee bajas velocidades</a:t>
                      </a:r>
                      <a:endParaRPr lang="es-ES" sz="1100" dirty="0">
                        <a:effectLst/>
                      </a:endParaRPr>
                    </a:p>
                    <a:p>
                      <a:pPr marL="342900" lvl="0" indent="-342900" algn="just">
                        <a:lnSpc>
                          <a:spcPct val="107000"/>
                        </a:lnSpc>
                        <a:spcAft>
                          <a:spcPts val="0"/>
                        </a:spcAft>
                        <a:buFont typeface="Symbol" panose="05050102010706020507" pitchFamily="18" charset="2"/>
                        <a:buChar char=""/>
                      </a:pPr>
                      <a:r>
                        <a:rPr lang="es-ES" sz="1000" dirty="0">
                          <a:effectLst/>
                        </a:rPr>
                        <a:t>Limpieza</a:t>
                      </a:r>
                      <a:endParaRPr lang="es-ES" sz="1100" dirty="0">
                        <a:effectLst/>
                      </a:endParaRPr>
                    </a:p>
                    <a:p>
                      <a:pPr marL="342900" lvl="0" indent="-342900" algn="just">
                        <a:lnSpc>
                          <a:spcPct val="107000"/>
                        </a:lnSpc>
                        <a:spcAft>
                          <a:spcPts val="0"/>
                        </a:spcAft>
                        <a:buFont typeface="Symbol" panose="05050102010706020507" pitchFamily="18" charset="2"/>
                        <a:buChar char=""/>
                      </a:pPr>
                      <a:r>
                        <a:rPr lang="es-ES" sz="1000" dirty="0">
                          <a:effectLst/>
                        </a:rPr>
                        <a:t>Exige un buen mantenimiento por manejo de altas presiones</a:t>
                      </a:r>
                      <a:endParaRPr lang="es-ES" sz="1100" dirty="0">
                        <a:effectLst/>
                      </a:endParaRPr>
                    </a:p>
                    <a:p>
                      <a:pPr marL="342900" lvl="0" indent="-342900" algn="just">
                        <a:lnSpc>
                          <a:spcPct val="107000"/>
                        </a:lnSpc>
                        <a:spcAft>
                          <a:spcPts val="0"/>
                        </a:spcAft>
                        <a:buFont typeface="Symbol" panose="05050102010706020507" pitchFamily="18" charset="2"/>
                        <a:buChar char=""/>
                      </a:pPr>
                      <a:r>
                        <a:rPr lang="es-ES" sz="1000" dirty="0">
                          <a:effectLst/>
                        </a:rPr>
                        <a:t>Elevado costo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1428244"/>
                  </a:ext>
                </a:extLst>
              </a:tr>
            </a:tbl>
          </a:graphicData>
        </a:graphic>
      </p:graphicFrame>
    </p:spTree>
    <p:extLst>
      <p:ext uri="{BB962C8B-B14F-4D97-AF65-F5344CB8AC3E}">
        <p14:creationId xmlns:p14="http://schemas.microsoft.com/office/powerpoint/2010/main" val="1250226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p:cNvSpPr txBox="1">
            <a:spLocks noChangeArrowheads="1"/>
          </p:cNvSpPr>
          <p:nvPr/>
        </p:nvSpPr>
        <p:spPr bwMode="auto">
          <a:xfrm>
            <a:off x="391536" y="956777"/>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del Sistema</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CuadroTexto 10"/>
          <p:cNvSpPr txBox="1">
            <a:spLocks noChangeArrowheads="1"/>
          </p:cNvSpPr>
          <p:nvPr/>
        </p:nvSpPr>
        <p:spPr bwMode="auto">
          <a:xfrm>
            <a:off x="410081" y="1386656"/>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del Sistema de Punzonado</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ángulo 1"/>
              <p:cNvSpPr/>
              <p:nvPr/>
            </p:nvSpPr>
            <p:spPr>
              <a:xfrm>
                <a:off x="4937423" y="1886686"/>
                <a:ext cx="2110321" cy="39158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s-ES">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𝑓</m:t>
                          </m:r>
                        </m:sub>
                      </m:sSub>
                      <m:r>
                        <a:rPr lang="es-ES" i="0">
                          <a:latin typeface="Cambria Math" panose="02040503050406030204" pitchFamily="18" charset="0"/>
                        </a:rPr>
                        <m:t>=22 </m:t>
                      </m:r>
                      <m:r>
                        <a:rPr lang="es-ES" i="1">
                          <a:latin typeface="Cambria Math" panose="02040503050406030204" pitchFamily="18" charset="0"/>
                        </a:rPr>
                        <m:t>𝑡𝑜𝑛𝑒𝑙𝑎𝑑𝑎𝑠</m:t>
                      </m:r>
                    </m:oMath>
                  </m:oMathPara>
                </a14:m>
                <a:endParaRPr lang="es-ES" dirty="0"/>
              </a:p>
            </p:txBody>
          </p:sp>
        </mc:Choice>
        <mc:Fallback>
          <p:sp>
            <p:nvSpPr>
              <p:cNvPr id="2" name="Rectángulo 1"/>
              <p:cNvSpPr>
                <a:spLocks noRot="1" noChangeAspect="1" noMove="1" noResize="1" noEditPoints="1" noAdjustHandles="1" noChangeArrowheads="1" noChangeShapeType="1" noTextEdit="1"/>
              </p:cNvSpPr>
              <p:nvPr/>
            </p:nvSpPr>
            <p:spPr>
              <a:xfrm>
                <a:off x="4937423" y="1886686"/>
                <a:ext cx="2110321" cy="391582"/>
              </a:xfrm>
              <a:prstGeom prst="rect">
                <a:avLst/>
              </a:prstGeom>
              <a:blipFill>
                <a:blip r:embed="rId4"/>
                <a:stretch>
                  <a:fillRect b="-9231"/>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4" name="Rectángulo 13"/>
              <p:cNvSpPr/>
              <p:nvPr/>
            </p:nvSpPr>
            <p:spPr>
              <a:xfrm>
                <a:off x="1038200" y="5956158"/>
                <a:ext cx="189840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S_tradnl" i="1"/>
                        <m:t>𝑃</m:t>
                      </m:r>
                      <m:r>
                        <a:rPr lang="es-ES_tradnl" i="1"/>
                        <m:t>=2240.85 </m:t>
                      </m:r>
                      <m:r>
                        <a:rPr lang="es-ES_tradnl" i="1"/>
                        <m:t>𝑃𝑠𝑖</m:t>
                      </m:r>
                    </m:oMath>
                  </m:oMathPara>
                </a14:m>
                <a:endParaRPr lang="es-ES" i="1" dirty="0"/>
              </a:p>
            </p:txBody>
          </p:sp>
        </mc:Choice>
        <mc:Fallback>
          <p:sp>
            <p:nvSpPr>
              <p:cNvPr id="14" name="Rectángulo 13"/>
              <p:cNvSpPr>
                <a:spLocks noRot="1" noChangeAspect="1" noMove="1" noResize="1" noEditPoints="1" noAdjustHandles="1" noChangeArrowheads="1" noChangeShapeType="1" noTextEdit="1"/>
              </p:cNvSpPr>
              <p:nvPr/>
            </p:nvSpPr>
            <p:spPr>
              <a:xfrm>
                <a:off x="1038200" y="5956158"/>
                <a:ext cx="1898405" cy="369332"/>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5" name="Rectángulo 14"/>
              <p:cNvSpPr/>
              <p:nvPr/>
            </p:nvSpPr>
            <p:spPr>
              <a:xfrm>
                <a:off x="881513" y="2669288"/>
                <a:ext cx="2306529"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𝑆𝑖𝑠𝑡𝑒𝑚𝑎</m:t>
                      </m:r>
                      <m:r>
                        <a:rPr lang="es-EC" b="0" i="1" smtClean="0">
                          <a:latin typeface="Cambria Math" panose="02040503050406030204" pitchFamily="18" charset="0"/>
                        </a:rPr>
                        <m:t> </m:t>
                      </m:r>
                      <m:r>
                        <a:rPr lang="es-EC" b="0" i="1" smtClean="0">
                          <a:latin typeface="Cambria Math" panose="02040503050406030204" pitchFamily="18" charset="0"/>
                        </a:rPr>
                        <m:t>𝐻𝑖𝑑𝑟</m:t>
                      </m:r>
                      <m:r>
                        <a:rPr lang="es-EC" b="0" i="1" smtClean="0">
                          <a:latin typeface="Cambria Math" panose="02040503050406030204" pitchFamily="18" charset="0"/>
                        </a:rPr>
                        <m:t>á</m:t>
                      </m:r>
                      <m:r>
                        <a:rPr lang="es-EC" b="0" i="1" smtClean="0">
                          <a:latin typeface="Cambria Math" panose="02040503050406030204" pitchFamily="18" charset="0"/>
                        </a:rPr>
                        <m:t>𝑢𝑙𝑖𝑐𝑜</m:t>
                      </m:r>
                      <m:r>
                        <a:rPr lang="es-EC" b="0" i="1" smtClean="0">
                          <a:latin typeface="Cambria Math" panose="02040503050406030204" pitchFamily="18" charset="0"/>
                        </a:rPr>
                        <m:t>:</m:t>
                      </m:r>
                    </m:oMath>
                  </m:oMathPara>
                </a14:m>
                <a:endParaRPr lang="es-ES" dirty="0"/>
              </a:p>
            </p:txBody>
          </p:sp>
        </mc:Choice>
        <mc:Fallback>
          <p:sp>
            <p:nvSpPr>
              <p:cNvPr id="15" name="Rectángulo 14"/>
              <p:cNvSpPr>
                <a:spLocks noRot="1" noChangeAspect="1" noMove="1" noResize="1" noEditPoints="1" noAdjustHandles="1" noChangeArrowheads="1" noChangeShapeType="1" noTextEdit="1"/>
              </p:cNvSpPr>
              <p:nvPr/>
            </p:nvSpPr>
            <p:spPr>
              <a:xfrm>
                <a:off x="881513" y="2669288"/>
                <a:ext cx="2306529" cy="369332"/>
              </a:xfrm>
              <a:prstGeom prst="rect">
                <a:avLst/>
              </a:prstGeom>
              <a:blipFill>
                <a:blip r:embed="rId6"/>
                <a:stretch>
                  <a:fillRect/>
                </a:stretch>
              </a:blipFill>
            </p:spPr>
            <p:txBody>
              <a:bodyPr/>
              <a:lstStyle/>
              <a:p>
                <a:r>
                  <a:rPr lang="es-ES">
                    <a:noFill/>
                  </a:rPr>
                  <a:t> </a:t>
                </a:r>
              </a:p>
            </p:txBody>
          </p:sp>
        </mc:Fallback>
      </mc:AlternateContent>
      <p:sp>
        <p:nvSpPr>
          <p:cNvPr id="3" name="Rectángulo 2"/>
          <p:cNvSpPr/>
          <p:nvPr/>
        </p:nvSpPr>
        <p:spPr>
          <a:xfrm>
            <a:off x="410081" y="3417775"/>
            <a:ext cx="6096000" cy="923330"/>
          </a:xfrm>
          <a:prstGeom prst="rect">
            <a:avLst/>
          </a:prstGeom>
        </p:spPr>
        <p:txBody>
          <a:bodyPr>
            <a:spAutoFit/>
          </a:bodyPr>
          <a:lstStyle/>
          <a:p>
            <a:pPr marL="342900" lvl="0" indent="-342900" algn="just">
              <a:lnSpc>
                <a:spcPct val="150000"/>
              </a:lnSpc>
              <a:buFont typeface="Symbol" panose="05050102010706020507" pitchFamily="18" charset="2"/>
              <a:buChar char=""/>
            </a:pPr>
            <a:r>
              <a:rPr lang="es-ES_tradnl" dirty="0">
                <a:latin typeface="Times New Roman" panose="02020603050405020304" pitchFamily="18" charset="0"/>
                <a:ea typeface="Times New Roman" panose="02020603050405020304" pitchFamily="18" charset="0"/>
                <a:cs typeface="Times New Roman" panose="02020603050405020304" pitchFamily="18" charset="0"/>
              </a:rPr>
              <a:t>Una carrera de 25 milímetros del cilindro hidráulico.</a:t>
            </a:r>
            <a:endParaRPr lang="es-E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_tradnl" dirty="0">
                <a:latin typeface="Times New Roman" panose="02020603050405020304" pitchFamily="18" charset="0"/>
                <a:ea typeface="Times New Roman" panose="02020603050405020304" pitchFamily="18" charset="0"/>
                <a:cs typeface="Times New Roman" panose="02020603050405020304" pitchFamily="18" charset="0"/>
              </a:rPr>
              <a:t>La máquina debe realizar 30 punzonadas por minuto.</a:t>
            </a:r>
            <a:endParaRPr lang="es-ES" dirty="0">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ángulo 3"/>
              <p:cNvSpPr/>
              <p:nvPr/>
            </p:nvSpPr>
            <p:spPr>
              <a:xfrm>
                <a:off x="1038200" y="4805402"/>
                <a:ext cx="1605248" cy="61824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s-ES">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𝑟</m:t>
                          </m:r>
                        </m:sub>
                      </m:sSub>
                      <m:r>
                        <a:rPr lang="es-ES" i="0">
                          <a:latin typeface="Cambria Math" panose="02040503050406030204" pitchFamily="18" charset="0"/>
                        </a:rPr>
                        <m:t>= 20 </m:t>
                      </m:r>
                      <m:f>
                        <m:fPr>
                          <m:ctrlPr>
                            <a:rPr lang="es-ES" i="1">
                              <a:latin typeface="Cambria Math" panose="02040503050406030204" pitchFamily="18" charset="0"/>
                            </a:rPr>
                          </m:ctrlPr>
                        </m:fPr>
                        <m:num>
                          <m:r>
                            <a:rPr lang="es-ES" i="1">
                              <a:latin typeface="Cambria Math" panose="02040503050406030204" pitchFamily="18" charset="0"/>
                            </a:rPr>
                            <m:t>𝑙𝑡</m:t>
                          </m:r>
                        </m:num>
                        <m:den>
                          <m:r>
                            <a:rPr lang="es-ES" i="1">
                              <a:latin typeface="Cambria Math" panose="02040503050406030204" pitchFamily="18" charset="0"/>
                            </a:rPr>
                            <m:t>𝑚𝑖𝑛</m:t>
                          </m:r>
                        </m:den>
                      </m:f>
                    </m:oMath>
                  </m:oMathPara>
                </a14:m>
                <a:endParaRPr lang="es-ES" dirty="0"/>
              </a:p>
            </p:txBody>
          </p:sp>
        </mc:Choice>
        <mc:Fallback>
          <p:sp>
            <p:nvSpPr>
              <p:cNvPr id="4" name="Rectángulo 3"/>
              <p:cNvSpPr>
                <a:spLocks noRot="1" noChangeAspect="1" noMove="1" noResize="1" noEditPoints="1" noAdjustHandles="1" noChangeArrowheads="1" noChangeShapeType="1" noTextEdit="1"/>
              </p:cNvSpPr>
              <p:nvPr/>
            </p:nvSpPr>
            <p:spPr>
              <a:xfrm>
                <a:off x="1038200" y="4805402"/>
                <a:ext cx="1605248" cy="618246"/>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1038200" y="5526279"/>
                <a:ext cx="158575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𝑃𝑜𝑡</m:t>
                      </m:r>
                      <m:r>
                        <a:rPr lang="es-ES" i="0">
                          <a:latin typeface="Cambria Math" panose="02040503050406030204" pitchFamily="18" charset="0"/>
                        </a:rPr>
                        <m:t>=7.6 </m:t>
                      </m:r>
                      <m:r>
                        <a:rPr lang="es-ES" i="1">
                          <a:latin typeface="Cambria Math" panose="02040503050406030204" pitchFamily="18" charset="0"/>
                        </a:rPr>
                        <m:t>𝐻𝑃</m:t>
                      </m:r>
                    </m:oMath>
                  </m:oMathPara>
                </a14:m>
                <a:endParaRPr lang="es-ES" dirty="0"/>
              </a:p>
            </p:txBody>
          </p:sp>
        </mc:Choice>
        <mc:Fallback>
          <p:sp>
            <p:nvSpPr>
              <p:cNvPr id="5" name="Rectángulo 4"/>
              <p:cNvSpPr>
                <a:spLocks noRot="1" noChangeAspect="1" noMove="1" noResize="1" noEditPoints="1" noAdjustHandles="1" noChangeArrowheads="1" noChangeShapeType="1" noTextEdit="1"/>
              </p:cNvSpPr>
              <p:nvPr/>
            </p:nvSpPr>
            <p:spPr>
              <a:xfrm>
                <a:off x="1038200" y="5526279"/>
                <a:ext cx="1585755" cy="369332"/>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9" name="Rectángulo 18"/>
              <p:cNvSpPr/>
              <p:nvPr/>
            </p:nvSpPr>
            <p:spPr>
              <a:xfrm>
                <a:off x="1987403" y="1884172"/>
                <a:ext cx="2560060"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𝐹𝑢𝑒𝑟𝑧𝑎</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𝑝𝑢𝑛𝑧𝑜𝑛𝑎𝑑𝑜</m:t>
                      </m:r>
                      <m:r>
                        <a:rPr lang="es-EC" b="0" i="1" smtClean="0">
                          <a:latin typeface="Cambria Math" panose="02040503050406030204" pitchFamily="18" charset="0"/>
                        </a:rPr>
                        <m:t>:</m:t>
                      </m:r>
                    </m:oMath>
                  </m:oMathPara>
                </a14:m>
                <a:endParaRPr lang="es-ES" dirty="0"/>
              </a:p>
            </p:txBody>
          </p:sp>
        </mc:Choice>
        <mc:Fallback>
          <p:sp>
            <p:nvSpPr>
              <p:cNvPr id="19" name="Rectángulo 18"/>
              <p:cNvSpPr>
                <a:spLocks noRot="1" noChangeAspect="1" noMove="1" noResize="1" noEditPoints="1" noAdjustHandles="1" noChangeArrowheads="1" noChangeShapeType="1" noTextEdit="1"/>
              </p:cNvSpPr>
              <p:nvPr/>
            </p:nvSpPr>
            <p:spPr>
              <a:xfrm>
                <a:off x="1987403" y="1884172"/>
                <a:ext cx="2560060" cy="369332"/>
              </a:xfrm>
              <a:prstGeom prst="rect">
                <a:avLst/>
              </a:prstGeom>
              <a:blipFill>
                <a:blip r:embed="rId9"/>
                <a:stretch>
                  <a:fillRect b="-16393"/>
                </a:stretch>
              </a:blipFill>
            </p:spPr>
            <p:txBody>
              <a:bodyPr/>
              <a:lstStyle/>
              <a:p>
                <a:r>
                  <a:rPr lang="es-ES">
                    <a:noFill/>
                  </a:rPr>
                  <a:t> </a:t>
                </a:r>
              </a:p>
            </p:txBody>
          </p:sp>
        </mc:Fallback>
      </mc:AlternateContent>
      <p:pic>
        <p:nvPicPr>
          <p:cNvPr id="8" name="Imagen 7"/>
          <p:cNvPicPr>
            <a:picLocks noChangeAspect="1"/>
          </p:cNvPicPr>
          <p:nvPr/>
        </p:nvPicPr>
        <p:blipFill rotWithShape="1">
          <a:blip r:embed="rId10">
            <a:extLst>
              <a:ext uri="{28A0092B-C50C-407E-A947-70E740481C1C}">
                <a14:useLocalDpi xmlns:a14="http://schemas.microsoft.com/office/drawing/2010/main" val="0"/>
              </a:ext>
            </a:extLst>
          </a:blip>
          <a:srcRect t="14144" b="23191"/>
          <a:stretch/>
        </p:blipFill>
        <p:spPr>
          <a:xfrm>
            <a:off x="6910917" y="2397225"/>
            <a:ext cx="3960283" cy="3311644"/>
          </a:xfrm>
          <a:prstGeom prst="rect">
            <a:avLst/>
          </a:prstGeom>
        </p:spPr>
      </p:pic>
    </p:spTree>
    <p:extLst>
      <p:ext uri="{BB962C8B-B14F-4D97-AF65-F5344CB8AC3E}">
        <p14:creationId xmlns:p14="http://schemas.microsoft.com/office/powerpoint/2010/main" val="1721153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Estructural</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ángulo 14"/>
              <p:cNvSpPr/>
              <p:nvPr/>
            </p:nvSpPr>
            <p:spPr>
              <a:xfrm>
                <a:off x="749933" y="1692419"/>
                <a:ext cx="509729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𝐴𝑛</m:t>
                      </m:r>
                      <m:r>
                        <a:rPr lang="es-EC" b="0" i="1" smtClean="0">
                          <a:latin typeface="Cambria Math" panose="02040503050406030204" pitchFamily="18" charset="0"/>
                        </a:rPr>
                        <m:t>á</m:t>
                      </m:r>
                      <m:r>
                        <a:rPr lang="es-EC" b="0" i="1" smtClean="0">
                          <a:latin typeface="Cambria Math" panose="02040503050406030204" pitchFamily="18" charset="0"/>
                        </a:rPr>
                        <m:t>𝑙𝑖𝑠𝑖𝑠</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𝑑𝑒𝑓𝑙𝑒𝑥𝑖</m:t>
                      </m:r>
                      <m:r>
                        <a:rPr lang="es-EC" b="0" i="1" smtClean="0">
                          <a:latin typeface="Cambria Math" panose="02040503050406030204" pitchFamily="18" charset="0"/>
                        </a:rPr>
                        <m:t>ó</m:t>
                      </m:r>
                      <m:r>
                        <a:rPr lang="es-EC" b="0" i="1" smtClean="0">
                          <a:latin typeface="Cambria Math" panose="02040503050406030204" pitchFamily="18" charset="0"/>
                        </a:rPr>
                        <m:t>𝑛</m:t>
                      </m:r>
                      <m:r>
                        <a:rPr lang="es-EC" b="0" i="1" smtClean="0">
                          <a:latin typeface="Cambria Math" panose="02040503050406030204" pitchFamily="18" charset="0"/>
                        </a:rPr>
                        <m:t> </m:t>
                      </m:r>
                      <m:r>
                        <a:rPr lang="es-EC" b="0" i="1" smtClean="0">
                          <a:latin typeface="Cambria Math" panose="02040503050406030204" pitchFamily="18" charset="0"/>
                        </a:rPr>
                        <m:t>𝑎𝑙</m:t>
                      </m:r>
                      <m:r>
                        <a:rPr lang="es-EC" b="0" i="1" smtClean="0">
                          <a:latin typeface="Cambria Math" panose="02040503050406030204" pitchFamily="18" charset="0"/>
                        </a:rPr>
                        <m:t> </m:t>
                      </m:r>
                      <m:r>
                        <a:rPr lang="es-EC" b="0" i="1" smtClean="0">
                          <a:latin typeface="Cambria Math" panose="02040503050406030204" pitchFamily="18" charset="0"/>
                        </a:rPr>
                        <m:t>𝑚𝑜𝑚𝑒𝑛𝑡𝑜</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𝑝𝑢𝑛𝑧𝑜𝑛𝑎𝑟</m:t>
                      </m:r>
                    </m:oMath>
                  </m:oMathPara>
                </a14:m>
                <a:endParaRPr lang="es-ES" dirty="0"/>
              </a:p>
            </p:txBody>
          </p:sp>
        </mc:Choice>
        <mc:Fallback>
          <p:sp>
            <p:nvSpPr>
              <p:cNvPr id="15" name="Rectángulo 14"/>
              <p:cNvSpPr>
                <a:spLocks noRot="1" noChangeAspect="1" noMove="1" noResize="1" noEditPoints="1" noAdjustHandles="1" noChangeArrowheads="1" noChangeShapeType="1" noTextEdit="1"/>
              </p:cNvSpPr>
              <p:nvPr/>
            </p:nvSpPr>
            <p:spPr>
              <a:xfrm>
                <a:off x="749933" y="1692419"/>
                <a:ext cx="5097293" cy="369332"/>
              </a:xfrm>
              <a:prstGeom prst="rect">
                <a:avLst/>
              </a:prstGeom>
              <a:blipFill>
                <a:blip r:embed="rId4"/>
                <a:stretch>
                  <a:fillRect b="-18333"/>
                </a:stretch>
              </a:blipFill>
            </p:spPr>
            <p:txBody>
              <a:bodyPr/>
              <a:lstStyle/>
              <a:p>
                <a:r>
                  <a:rPr lang="es-ES">
                    <a:noFill/>
                  </a:rPr>
                  <a:t> </a:t>
                </a:r>
              </a:p>
            </p:txBody>
          </p:sp>
        </mc:Fallback>
      </mc:AlternateContent>
      <p:pic>
        <p:nvPicPr>
          <p:cNvPr id="20" name="Imagen 19"/>
          <p:cNvPicPr/>
          <p:nvPr/>
        </p:nvPicPr>
        <p:blipFill>
          <a:blip r:embed="rId5">
            <a:extLst>
              <a:ext uri="{28A0092B-C50C-407E-A947-70E740481C1C}">
                <a14:useLocalDpi xmlns:a14="http://schemas.microsoft.com/office/drawing/2010/main" val="0"/>
              </a:ext>
            </a:extLst>
          </a:blip>
          <a:stretch>
            <a:fillRect/>
          </a:stretch>
        </p:blipFill>
        <p:spPr>
          <a:xfrm>
            <a:off x="749932" y="2429855"/>
            <a:ext cx="6146813" cy="3016055"/>
          </a:xfrm>
          <a:prstGeom prst="rect">
            <a:avLst/>
          </a:prstGeom>
        </p:spPr>
      </p:pic>
      <mc:AlternateContent xmlns:mc="http://schemas.openxmlformats.org/markup-compatibility/2006">
        <mc:Choice xmlns:a14="http://schemas.microsoft.com/office/drawing/2010/main" Requires="a14">
          <p:sp>
            <p:nvSpPr>
              <p:cNvPr id="7" name="Rectángulo 6"/>
              <p:cNvSpPr/>
              <p:nvPr/>
            </p:nvSpPr>
            <p:spPr>
              <a:xfrm>
                <a:off x="7946191" y="3384499"/>
                <a:ext cx="1693028"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𝑑𝑦</m:t>
                      </m:r>
                      <m:r>
                        <a:rPr lang="es-ES" i="0">
                          <a:latin typeface="Cambria Math" panose="02040503050406030204" pitchFamily="18" charset="0"/>
                        </a:rPr>
                        <m:t>=0.15 </m:t>
                      </m:r>
                      <m:r>
                        <a:rPr lang="es-ES" i="1">
                          <a:latin typeface="Cambria Math" panose="02040503050406030204" pitchFamily="18" charset="0"/>
                        </a:rPr>
                        <m:t>𝑚𝑚</m:t>
                      </m:r>
                    </m:oMath>
                  </m:oMathPara>
                </a14:m>
                <a:endParaRPr lang="es-ES" dirty="0"/>
              </a:p>
            </p:txBody>
          </p:sp>
        </mc:Choice>
        <mc:Fallback>
          <p:sp>
            <p:nvSpPr>
              <p:cNvPr id="7" name="Rectángulo 6"/>
              <p:cNvSpPr>
                <a:spLocks noRot="1" noChangeAspect="1" noMove="1" noResize="1" noEditPoints="1" noAdjustHandles="1" noChangeArrowheads="1" noChangeShapeType="1" noTextEdit="1"/>
              </p:cNvSpPr>
              <p:nvPr/>
            </p:nvSpPr>
            <p:spPr>
              <a:xfrm>
                <a:off x="7946191" y="3384499"/>
                <a:ext cx="1693028" cy="369332"/>
              </a:xfrm>
              <a:prstGeom prst="rect">
                <a:avLst/>
              </a:prstGeom>
              <a:blipFill>
                <a:blip r:embed="rId6"/>
                <a:stretch>
                  <a:fillRect b="-16393"/>
                </a:stretch>
              </a:blipFill>
            </p:spPr>
            <p:txBody>
              <a:bodyPr/>
              <a:lstStyle/>
              <a:p>
                <a:r>
                  <a:rPr lang="es-ES">
                    <a:noFill/>
                  </a:rPr>
                  <a:t> </a:t>
                </a:r>
              </a:p>
            </p:txBody>
          </p:sp>
        </mc:Fallback>
      </mc:AlternateContent>
    </p:spTree>
    <p:extLst>
      <p:ext uri="{BB962C8B-B14F-4D97-AF65-F5344CB8AC3E}">
        <p14:creationId xmlns:p14="http://schemas.microsoft.com/office/powerpoint/2010/main" val="1837004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Estructural</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ángulo 14"/>
              <p:cNvSpPr/>
              <p:nvPr/>
            </p:nvSpPr>
            <p:spPr>
              <a:xfrm>
                <a:off x="749933" y="1692419"/>
                <a:ext cx="2452723"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rPr>
                      <m:t>𝐹𝑎𝑐𝑡𝑜𝑟</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𝑆𝑒𝑔𝑢𝑟𝑖𝑑𝑎𝑑</m:t>
                    </m:r>
                  </m:oMath>
                </a14:m>
                <a:r>
                  <a:rPr lang="es-ES" dirty="0" smtClean="0"/>
                  <a:t>:</a:t>
                </a:r>
                <a:endParaRPr lang="es-ES" dirty="0"/>
              </a:p>
            </p:txBody>
          </p:sp>
        </mc:Choice>
        <mc:Fallback>
          <p:sp>
            <p:nvSpPr>
              <p:cNvPr id="15" name="Rectángulo 14"/>
              <p:cNvSpPr>
                <a:spLocks noRot="1" noChangeAspect="1" noMove="1" noResize="1" noEditPoints="1" noAdjustHandles="1" noChangeArrowheads="1" noChangeShapeType="1" noTextEdit="1"/>
              </p:cNvSpPr>
              <p:nvPr/>
            </p:nvSpPr>
            <p:spPr>
              <a:xfrm>
                <a:off x="749933" y="1692419"/>
                <a:ext cx="2452723" cy="369332"/>
              </a:xfrm>
              <a:prstGeom prst="rect">
                <a:avLst/>
              </a:prstGeom>
              <a:blipFill>
                <a:blip r:embed="rId4"/>
                <a:stretch>
                  <a:fillRect t="-10000" b="-26667"/>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8074649" y="3277872"/>
                <a:ext cx="111998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S_tradnl" i="1" smtClean="0"/>
                        <m:t>𝑛</m:t>
                      </m:r>
                      <m:r>
                        <a:rPr lang="es-ES_tradnl"/>
                        <m:t>=</m:t>
                      </m:r>
                      <m:r>
                        <a:rPr lang="es-EC" b="0" i="0" smtClean="0">
                          <a:latin typeface="Cambria Math" panose="02040503050406030204" pitchFamily="18" charset="0"/>
                        </a:rPr>
                        <m:t>4,29</m:t>
                      </m:r>
                    </m:oMath>
                  </m:oMathPara>
                </a14:m>
                <a:endParaRPr lang="es-ES" dirty="0"/>
              </a:p>
            </p:txBody>
          </p:sp>
        </mc:Choice>
        <mc:Fallback>
          <p:sp>
            <p:nvSpPr>
              <p:cNvPr id="7" name="Rectángulo 6"/>
              <p:cNvSpPr>
                <a:spLocks noRot="1" noChangeAspect="1" noMove="1" noResize="1" noEditPoints="1" noAdjustHandles="1" noChangeArrowheads="1" noChangeShapeType="1" noTextEdit="1"/>
              </p:cNvSpPr>
              <p:nvPr/>
            </p:nvSpPr>
            <p:spPr>
              <a:xfrm>
                <a:off x="8074649" y="3277872"/>
                <a:ext cx="1119987" cy="369332"/>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4" name="Rectángulo 13"/>
              <p:cNvSpPr/>
              <p:nvPr/>
            </p:nvSpPr>
            <p:spPr>
              <a:xfrm>
                <a:off x="8074649" y="2245306"/>
                <a:ext cx="264412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𝑃𝑙𝑎𝑛𝑐h𝑎𝑠</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𝑎𝑐𝑒𝑟𝑜</m:t>
                      </m:r>
                      <m:r>
                        <a:rPr lang="es-EC" b="0" i="1" smtClean="0">
                          <a:latin typeface="Cambria Math" panose="02040503050406030204" pitchFamily="18" charset="0"/>
                        </a:rPr>
                        <m:t> </m:t>
                      </m:r>
                      <m:r>
                        <a:rPr lang="es-EC" b="0" i="1" smtClean="0">
                          <a:latin typeface="Cambria Math" panose="02040503050406030204" pitchFamily="18" charset="0"/>
                        </a:rPr>
                        <m:t>𝐴</m:t>
                      </m:r>
                      <m:r>
                        <a:rPr lang="es-EC" b="0" i="1" smtClean="0">
                          <a:latin typeface="Cambria Math" panose="02040503050406030204" pitchFamily="18" charset="0"/>
                        </a:rPr>
                        <m:t>36 </m:t>
                      </m:r>
                    </m:oMath>
                  </m:oMathPara>
                </a14:m>
                <a:endParaRPr lang="es-ES" dirty="0"/>
              </a:p>
            </p:txBody>
          </p:sp>
        </mc:Choice>
        <mc:Fallback>
          <p:sp>
            <p:nvSpPr>
              <p:cNvPr id="14" name="Rectángulo 13"/>
              <p:cNvSpPr>
                <a:spLocks noRot="1" noChangeAspect="1" noMove="1" noResize="1" noEditPoints="1" noAdjustHandles="1" noChangeArrowheads="1" noChangeShapeType="1" noTextEdit="1"/>
              </p:cNvSpPr>
              <p:nvPr/>
            </p:nvSpPr>
            <p:spPr>
              <a:xfrm>
                <a:off x="8074649" y="2245306"/>
                <a:ext cx="2644122" cy="369332"/>
              </a:xfrm>
              <a:prstGeom prst="rect">
                <a:avLst/>
              </a:prstGeom>
              <a:blipFill>
                <a:blip r:embed="rId6"/>
                <a:stretch>
                  <a:fillRect/>
                </a:stretch>
              </a:blipFill>
            </p:spPr>
            <p:txBody>
              <a:bodyPr/>
              <a:lstStyle/>
              <a:p>
                <a:r>
                  <a:rPr lang="es-ES">
                    <a:noFill/>
                  </a:rPr>
                  <a:t> </a:t>
                </a:r>
              </a:p>
            </p:txBody>
          </p:sp>
        </mc:Fallback>
      </mc:AlternateContent>
      <p:pic>
        <p:nvPicPr>
          <p:cNvPr id="16" name="Imagen 15"/>
          <p:cNvPicPr/>
          <p:nvPr/>
        </p:nvPicPr>
        <p:blipFill>
          <a:blip r:embed="rId7">
            <a:extLst>
              <a:ext uri="{28A0092B-C50C-407E-A947-70E740481C1C}">
                <a14:useLocalDpi xmlns:a14="http://schemas.microsoft.com/office/drawing/2010/main" val="0"/>
              </a:ext>
            </a:extLst>
          </a:blip>
          <a:stretch>
            <a:fillRect/>
          </a:stretch>
        </p:blipFill>
        <p:spPr>
          <a:xfrm>
            <a:off x="923844" y="2463853"/>
            <a:ext cx="6360360" cy="3051195"/>
          </a:xfrm>
          <a:prstGeom prst="rect">
            <a:avLst/>
          </a:prstGeom>
        </p:spPr>
      </p:pic>
    </p:spTree>
    <p:extLst>
      <p:ext uri="{BB962C8B-B14F-4D97-AF65-F5344CB8AC3E}">
        <p14:creationId xmlns:p14="http://schemas.microsoft.com/office/powerpoint/2010/main" val="3358692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Estructural</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ángulo 14"/>
              <p:cNvSpPr/>
              <p:nvPr/>
            </p:nvSpPr>
            <p:spPr>
              <a:xfrm>
                <a:off x="749933" y="1692419"/>
                <a:ext cx="2521268"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rPr>
                      <m:t>𝐴𝑛</m:t>
                    </m:r>
                    <m:r>
                      <a:rPr lang="es-EC" b="0" i="1" smtClean="0">
                        <a:latin typeface="Cambria Math" panose="02040503050406030204" pitchFamily="18" charset="0"/>
                      </a:rPr>
                      <m:t>á</m:t>
                    </m:r>
                    <m:r>
                      <a:rPr lang="es-EC" b="0" i="1" smtClean="0">
                        <a:latin typeface="Cambria Math" panose="02040503050406030204" pitchFamily="18" charset="0"/>
                      </a:rPr>
                      <m:t>𝑙𝑖𝑠𝑖𝑠</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𝑆𝑜𝑙𝑑𝑎𝑑𝑢𝑟𝑎</m:t>
                    </m:r>
                  </m:oMath>
                </a14:m>
                <a:r>
                  <a:rPr lang="es-ES" dirty="0" smtClean="0"/>
                  <a:t>:</a:t>
                </a:r>
                <a:endParaRPr lang="es-ES" dirty="0"/>
              </a:p>
            </p:txBody>
          </p:sp>
        </mc:Choice>
        <mc:Fallback>
          <p:sp>
            <p:nvSpPr>
              <p:cNvPr id="15" name="Rectángulo 14"/>
              <p:cNvSpPr>
                <a:spLocks noRot="1" noChangeAspect="1" noMove="1" noResize="1" noEditPoints="1" noAdjustHandles="1" noChangeArrowheads="1" noChangeShapeType="1" noTextEdit="1"/>
              </p:cNvSpPr>
              <p:nvPr/>
            </p:nvSpPr>
            <p:spPr>
              <a:xfrm>
                <a:off x="749933" y="1692419"/>
                <a:ext cx="2521268" cy="369332"/>
              </a:xfrm>
              <a:prstGeom prst="rect">
                <a:avLst/>
              </a:prstGeom>
              <a:blipFill>
                <a:blip r:embed="rId4"/>
                <a:stretch>
                  <a:fillRect t="-10000" r="-1208" b="-26667"/>
                </a:stretch>
              </a:blipFill>
            </p:spPr>
            <p:txBody>
              <a:bodyPr/>
              <a:lstStyle/>
              <a:p>
                <a:r>
                  <a:rPr lang="es-ES">
                    <a:noFill/>
                  </a:rPr>
                  <a:t> </a:t>
                </a:r>
              </a:p>
            </p:txBody>
          </p:sp>
        </mc:Fallback>
      </mc:AlternateContent>
      <p:pic>
        <p:nvPicPr>
          <p:cNvPr id="17" name="Imagen 16"/>
          <p:cNvPicPr/>
          <p:nvPr/>
        </p:nvPicPr>
        <p:blipFill>
          <a:blip r:embed="rId5"/>
          <a:stretch>
            <a:fillRect/>
          </a:stretch>
        </p:blipFill>
        <p:spPr>
          <a:xfrm>
            <a:off x="1188850" y="2415900"/>
            <a:ext cx="5304940" cy="3450082"/>
          </a:xfrm>
          <a:prstGeom prst="rect">
            <a:avLst/>
          </a:prstGeom>
        </p:spPr>
      </p:pic>
      <p:sp>
        <p:nvSpPr>
          <p:cNvPr id="2" name="Rectángulo 1"/>
          <p:cNvSpPr/>
          <p:nvPr/>
        </p:nvSpPr>
        <p:spPr>
          <a:xfrm>
            <a:off x="7229458" y="2678240"/>
            <a:ext cx="4143106" cy="1200329"/>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Norma AWS D14.1 que trata sobre la “Especificación para la soldadura de Grúas Industriales y de Molino y otros Equipos para la manipulación de materiales”</a:t>
            </a:r>
            <a:endParaRPr lang="es-ES" dirty="0"/>
          </a:p>
        </p:txBody>
      </p:sp>
    </p:spTree>
    <p:extLst>
      <p:ext uri="{BB962C8B-B14F-4D97-AF65-F5344CB8AC3E}">
        <p14:creationId xmlns:p14="http://schemas.microsoft.com/office/powerpoint/2010/main" val="4162047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6819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del Mecanismo de movimiento</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ángulo 1"/>
          <p:cNvSpPr/>
          <p:nvPr/>
        </p:nvSpPr>
        <p:spPr>
          <a:xfrm>
            <a:off x="7229458" y="2678240"/>
            <a:ext cx="4143106" cy="2031325"/>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cs typeface="Times New Roman" panose="02020603050405020304" pitchFamily="18" charset="0"/>
              </a:rPr>
              <a:t>Servomotor: 1,34 HP y 2000rpm</a:t>
            </a:r>
          </a:p>
          <a:p>
            <a:endParaRPr lang="es-EC" dirty="0">
              <a:latin typeface="Calibri" panose="020F0502020204030204" pitchFamily="34" charset="0"/>
              <a:cs typeface="Times New Roman" panose="02020603050405020304" pitchFamily="18" charset="0"/>
            </a:endParaRPr>
          </a:p>
          <a:p>
            <a:r>
              <a:rPr lang="es-EC" dirty="0" smtClean="0">
                <a:latin typeface="Calibri" panose="020F0502020204030204" pitchFamily="34" charset="0"/>
                <a:cs typeface="Times New Roman" panose="02020603050405020304" pitchFamily="18" charset="0"/>
              </a:rPr>
              <a:t>Piñón y cremallera: helicoidal módulo 2</a:t>
            </a:r>
          </a:p>
          <a:p>
            <a:endParaRPr lang="es-EC" dirty="0">
              <a:latin typeface="Calibri" panose="020F0502020204030204" pitchFamily="34" charset="0"/>
              <a:cs typeface="Times New Roman" panose="02020603050405020304" pitchFamily="18" charset="0"/>
            </a:endParaRPr>
          </a:p>
          <a:p>
            <a:r>
              <a:rPr lang="es-EC" dirty="0" smtClean="0">
                <a:latin typeface="Calibri" panose="020F0502020204030204" pitchFamily="34" charset="0"/>
                <a:cs typeface="Times New Roman" panose="02020603050405020304" pitchFamily="18" charset="0"/>
              </a:rPr>
              <a:t>Reductor: 6.75:1</a:t>
            </a:r>
          </a:p>
          <a:p>
            <a:endParaRPr lang="es-EC" dirty="0">
              <a:latin typeface="Calibri" panose="020F0502020204030204" pitchFamily="34" charset="0"/>
              <a:cs typeface="Times New Roman" panose="02020603050405020304" pitchFamily="18" charset="0"/>
            </a:endParaRPr>
          </a:p>
          <a:p>
            <a:r>
              <a:rPr lang="es-EC" dirty="0" smtClean="0">
                <a:latin typeface="Calibri" panose="020F0502020204030204" pitchFamily="34" charset="0"/>
                <a:cs typeface="Times New Roman" panose="02020603050405020304" pitchFamily="18" charset="0"/>
              </a:rPr>
              <a:t>Guías lineales</a:t>
            </a:r>
            <a:endParaRPr lang="es-ES" dirty="0"/>
          </a:p>
        </p:txBody>
      </p:sp>
      <p:pic>
        <p:nvPicPr>
          <p:cNvPr id="14" name="Imagen 13"/>
          <p:cNvPicPr/>
          <p:nvPr/>
        </p:nvPicPr>
        <p:blipFill>
          <a:blip r:embed="rId4"/>
          <a:stretch>
            <a:fillRect/>
          </a:stretch>
        </p:blipFill>
        <p:spPr>
          <a:xfrm>
            <a:off x="374672" y="2053847"/>
            <a:ext cx="5576677" cy="3669312"/>
          </a:xfrm>
          <a:prstGeom prst="rect">
            <a:avLst/>
          </a:prstGeom>
        </p:spPr>
      </p:pic>
    </p:spTree>
    <p:extLst>
      <p:ext uri="{BB962C8B-B14F-4D97-AF65-F5344CB8AC3E}">
        <p14:creationId xmlns:p14="http://schemas.microsoft.com/office/powerpoint/2010/main" val="3472762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68193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de un sistema para sujeción de planchas metálicas</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ángulo 1"/>
          <p:cNvSpPr/>
          <p:nvPr/>
        </p:nvSpPr>
        <p:spPr>
          <a:xfrm>
            <a:off x="7229458" y="2678240"/>
            <a:ext cx="4143106" cy="369332"/>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cs typeface="Times New Roman" panose="02020603050405020304" pitchFamily="18" charset="0"/>
              </a:rPr>
              <a:t>Fuerza de sujeción 200 </a:t>
            </a:r>
            <a:r>
              <a:rPr lang="es-EC" dirty="0" err="1" smtClean="0">
                <a:latin typeface="Calibri" panose="020F0502020204030204" pitchFamily="34" charset="0"/>
                <a:ea typeface="Calibri" panose="020F0502020204030204" pitchFamily="34" charset="0"/>
                <a:cs typeface="Times New Roman" panose="02020603050405020304" pitchFamily="18" charset="0"/>
              </a:rPr>
              <a:t>Kgf</a:t>
            </a:r>
            <a:endParaRPr lang="es-ES" dirty="0"/>
          </a:p>
        </p:txBody>
      </p:sp>
      <p:pic>
        <p:nvPicPr>
          <p:cNvPr id="15" name="Imagen 14"/>
          <p:cNvPicPr/>
          <p:nvPr/>
        </p:nvPicPr>
        <p:blipFill rotWithShape="1">
          <a:blip r:embed="rId4"/>
          <a:srcRect b="6526"/>
          <a:stretch/>
        </p:blipFill>
        <p:spPr bwMode="auto">
          <a:xfrm>
            <a:off x="1993791" y="2045972"/>
            <a:ext cx="3260133" cy="41009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3296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3080"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3088" name="CuadroTexto 2"/>
          <p:cNvSpPr txBox="1">
            <a:spLocks noChangeArrowheads="1"/>
          </p:cNvSpPr>
          <p:nvPr/>
        </p:nvSpPr>
        <p:spPr bwMode="auto">
          <a:xfrm>
            <a:off x="523875" y="414338"/>
            <a:ext cx="5219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CONTENIDO</a:t>
            </a:r>
          </a:p>
        </p:txBody>
      </p:sp>
      <p:graphicFrame>
        <p:nvGraphicFramePr>
          <p:cNvPr id="10" name="Diagrama 9"/>
          <p:cNvGraphicFramePr/>
          <p:nvPr>
            <p:extLst>
              <p:ext uri="{D42A27DB-BD31-4B8C-83A1-F6EECF244321}">
                <p14:modId xmlns:p14="http://schemas.microsoft.com/office/powerpoint/2010/main" val="2044348173"/>
              </p:ext>
            </p:extLst>
          </p:nvPr>
        </p:nvGraphicFramePr>
        <p:xfrm>
          <a:off x="899390" y="1197884"/>
          <a:ext cx="7269011" cy="4537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1302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6819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Diseño del Sistema Eléctrico</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Imagen 13"/>
          <p:cNvPicPr/>
          <p:nvPr/>
        </p:nvPicPr>
        <p:blipFill>
          <a:blip r:embed="rId4"/>
          <a:stretch>
            <a:fillRect/>
          </a:stretch>
        </p:blipFill>
        <p:spPr>
          <a:xfrm>
            <a:off x="858195" y="2299266"/>
            <a:ext cx="5571974" cy="2941950"/>
          </a:xfrm>
          <a:prstGeom prst="rect">
            <a:avLst/>
          </a:prstGeom>
        </p:spPr>
      </p:pic>
      <p:pic>
        <p:nvPicPr>
          <p:cNvPr id="16" name="Imagen 15"/>
          <p:cNvPicPr/>
          <p:nvPr/>
        </p:nvPicPr>
        <p:blipFill rotWithShape="1">
          <a:blip r:embed="rId5"/>
          <a:srcRect b="1047"/>
          <a:stretch/>
        </p:blipFill>
        <p:spPr bwMode="auto">
          <a:xfrm>
            <a:off x="6657181" y="1427163"/>
            <a:ext cx="4800600" cy="3858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0667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a:spLocks noChangeArrowheads="1"/>
          </p:cNvSpPr>
          <p:nvPr/>
        </p:nvSpPr>
        <p:spPr bwMode="auto">
          <a:xfrm>
            <a:off x="410081" y="1154650"/>
            <a:ext cx="6819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Software de Control</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Imagen 14"/>
          <p:cNvPicPr/>
          <p:nvPr/>
        </p:nvPicPr>
        <p:blipFill rotWithShape="1">
          <a:blip r:embed="rId4" cstate="print">
            <a:extLst>
              <a:ext uri="{28A0092B-C50C-407E-A947-70E740481C1C}">
                <a14:useLocalDpi xmlns:a14="http://schemas.microsoft.com/office/drawing/2010/main" val="0"/>
              </a:ext>
            </a:extLst>
          </a:blip>
          <a:srcRect r="329" b="23854"/>
          <a:stretch/>
        </p:blipFill>
        <p:spPr bwMode="auto">
          <a:xfrm>
            <a:off x="1133607" y="2030653"/>
            <a:ext cx="4876649" cy="3582410"/>
          </a:xfrm>
          <a:prstGeom prst="rect">
            <a:avLst/>
          </a:prstGeom>
          <a:ln>
            <a:noFill/>
          </a:ln>
          <a:extLst>
            <a:ext uri="{53640926-AAD7-44D8-BBD7-CCE9431645EC}">
              <a14:shadowObscured xmlns:a14="http://schemas.microsoft.com/office/drawing/2010/main"/>
            </a:ext>
          </a:extLst>
        </p:spPr>
      </p:pic>
      <p:pic>
        <p:nvPicPr>
          <p:cNvPr id="17" name="Imagen 16"/>
          <p:cNvPicPr/>
          <p:nvPr/>
        </p:nvPicPr>
        <p:blipFill>
          <a:blip r:embed="rId5"/>
          <a:stretch>
            <a:fillRect/>
          </a:stretch>
        </p:blipFill>
        <p:spPr>
          <a:xfrm>
            <a:off x="6619309" y="1781176"/>
            <a:ext cx="4663457" cy="3668692"/>
          </a:xfrm>
          <a:prstGeom prst="rect">
            <a:avLst/>
          </a:prstGeom>
        </p:spPr>
      </p:pic>
    </p:spTree>
    <p:extLst>
      <p:ext uri="{BB962C8B-B14F-4D97-AF65-F5344CB8AC3E}">
        <p14:creationId xmlns:p14="http://schemas.microsoft.com/office/powerpoint/2010/main" val="1926260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31173"/>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17418"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7423" name="CuadroTexto 2"/>
          <p:cNvSpPr txBox="1">
            <a:spLocks noChangeArrowheads="1"/>
          </p:cNvSpPr>
          <p:nvPr/>
        </p:nvSpPr>
        <p:spPr bwMode="auto">
          <a:xfrm>
            <a:off x="523875" y="414338"/>
            <a:ext cx="6652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CONSTRUCCIÓN E IMPLEMENTACIÓN</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427" name="Imagen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descr="C:\Users\Andresf\Documents\Andres\TESIS_BIEN\FOTOS_CONSTRUCCIÓN Y FABRICACIÓN\41312943_235070407175352_650987811232127385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8716">
            <a:off x="463006" y="1300121"/>
            <a:ext cx="2867898" cy="2168944"/>
          </a:xfrm>
          <a:prstGeom prst="rect">
            <a:avLst/>
          </a:prstGeom>
          <a:noFill/>
          <a:ln>
            <a:noFill/>
          </a:ln>
        </p:spPr>
      </p:pic>
      <p:pic>
        <p:nvPicPr>
          <p:cNvPr id="17" name="Imagen 16" descr="C:\Users\Andresf\Documents\Andres\TESIS_BIEN\FOTOS_CONSTRUCCIÓN Y FABRICACIÓN\48031311_197274107881647_1300921142709583872_n.jpg"/>
          <p:cNvPicPr/>
          <p:nvPr/>
        </p:nvPicPr>
        <p:blipFill rotWithShape="1">
          <a:blip r:embed="rId5" cstate="print">
            <a:extLst>
              <a:ext uri="{28A0092B-C50C-407E-A947-70E740481C1C}">
                <a14:useLocalDpi xmlns:a14="http://schemas.microsoft.com/office/drawing/2010/main" val="0"/>
              </a:ext>
            </a:extLst>
          </a:blip>
          <a:srcRect l="6404" t="16675"/>
          <a:stretch/>
        </p:blipFill>
        <p:spPr bwMode="auto">
          <a:xfrm>
            <a:off x="3379788" y="1267559"/>
            <a:ext cx="3083893" cy="2013236"/>
          </a:xfrm>
          <a:prstGeom prst="rect">
            <a:avLst/>
          </a:prstGeom>
          <a:noFill/>
          <a:ln>
            <a:noFill/>
          </a:ln>
          <a:extLst>
            <a:ext uri="{53640926-AAD7-44D8-BBD7-CCE9431645EC}">
              <a14:shadowObscured xmlns:a14="http://schemas.microsoft.com/office/drawing/2010/main"/>
            </a:ext>
          </a:extLst>
        </p:spPr>
      </p:pic>
      <p:pic>
        <p:nvPicPr>
          <p:cNvPr id="18" name="Imagen 17" descr="C:\Users\Andresf\Documents\Andres\TESIS_BIEN\FOTOS_CONSTRUCCIÓN Y FABRICACIÓN\48361492_2231536737135913_4300366434963292160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566" y="1394276"/>
            <a:ext cx="2521744" cy="1823482"/>
          </a:xfrm>
          <a:prstGeom prst="rect">
            <a:avLst/>
          </a:prstGeom>
          <a:noFill/>
          <a:ln>
            <a:noFill/>
          </a:ln>
        </p:spPr>
      </p:pic>
      <p:pic>
        <p:nvPicPr>
          <p:cNvPr id="19" name="Imagen 18" descr="C:\Users\Andresf\Documents\Andres\TESIS_BIEN\FOTOS_CONSTRUCCIÓN Y FABRICACIÓN\48364419_366859360526070_577774320806264832_n.jpg"/>
          <p:cNvPicPr/>
          <p:nvPr/>
        </p:nvPicPr>
        <p:blipFill rotWithShape="1">
          <a:blip r:embed="rId7" cstate="print">
            <a:extLst>
              <a:ext uri="{28A0092B-C50C-407E-A947-70E740481C1C}">
                <a14:useLocalDpi xmlns:a14="http://schemas.microsoft.com/office/drawing/2010/main" val="0"/>
              </a:ext>
            </a:extLst>
          </a:blip>
          <a:srcRect t="21941"/>
          <a:stretch/>
        </p:blipFill>
        <p:spPr bwMode="auto">
          <a:xfrm rot="982891">
            <a:off x="8912188" y="1592453"/>
            <a:ext cx="2939933" cy="1786431"/>
          </a:xfrm>
          <a:prstGeom prst="rect">
            <a:avLst/>
          </a:prstGeom>
          <a:noFill/>
          <a:ln>
            <a:noFill/>
          </a:ln>
          <a:extLst>
            <a:ext uri="{53640926-AAD7-44D8-BBD7-CCE9431645EC}">
              <a14:shadowObscured xmlns:a14="http://schemas.microsoft.com/office/drawing/2010/main"/>
            </a:ext>
          </a:extLst>
        </p:spPr>
      </p:pic>
      <p:pic>
        <p:nvPicPr>
          <p:cNvPr id="21" name="Imagen 20"/>
          <p:cNvPicPr/>
          <p:nvPr/>
        </p:nvPicPr>
        <p:blipFill>
          <a:blip r:embed="rId8"/>
          <a:stretch>
            <a:fillRect/>
          </a:stretch>
        </p:blipFill>
        <p:spPr>
          <a:xfrm>
            <a:off x="523875" y="3541519"/>
            <a:ext cx="3664303" cy="2474562"/>
          </a:xfrm>
          <a:prstGeom prst="rect">
            <a:avLst/>
          </a:prstGeom>
        </p:spPr>
      </p:pic>
      <p:pic>
        <p:nvPicPr>
          <p:cNvPr id="22" name="Imagen 21" descr="C:\Users\Andresf\Documents\Andres\TESIS_BIEN\FOTOS_CONSTRUCCIÓN Y FABRICACIÓN\53797741_2524988774182226_7612345218762801152_n.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2706" y="3289081"/>
            <a:ext cx="2017463" cy="2780419"/>
          </a:xfrm>
          <a:prstGeom prst="rect">
            <a:avLst/>
          </a:prstGeom>
          <a:noFill/>
          <a:ln>
            <a:noFill/>
          </a:ln>
        </p:spPr>
      </p:pic>
      <p:pic>
        <p:nvPicPr>
          <p:cNvPr id="23" name="Imagen 22" descr="C:\Users\Andresf\Documents\Andres\TESIS_BIEN\FOTOS_CONSTRUCCIÓN Y FABRICACIÓN\53855812_334316170622821_4531231355303886848_n.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8973" y="3367500"/>
            <a:ext cx="4009658" cy="2382238"/>
          </a:xfrm>
          <a:prstGeom prst="rect">
            <a:avLst/>
          </a:prstGeom>
          <a:noFill/>
          <a:ln>
            <a:noFill/>
          </a:ln>
        </p:spPr>
      </p:pic>
    </p:spTree>
    <p:extLst>
      <p:ext uri="{BB962C8B-B14F-4D97-AF65-F5344CB8AC3E}">
        <p14:creationId xmlns:p14="http://schemas.microsoft.com/office/powerpoint/2010/main" val="688261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309386" y="164743"/>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CuadroTexto 2"/>
          <p:cNvSpPr txBox="1">
            <a:spLocks noChangeArrowheads="1"/>
          </p:cNvSpPr>
          <p:nvPr/>
        </p:nvSpPr>
        <p:spPr bwMode="auto">
          <a:xfrm>
            <a:off x="230364" y="505215"/>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Especificaciones de la punzonadora CNC</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039161300"/>
              </p:ext>
            </p:extLst>
          </p:nvPr>
        </p:nvGraphicFramePr>
        <p:xfrm>
          <a:off x="553154" y="1057239"/>
          <a:ext cx="7563556" cy="5219386"/>
        </p:xfrm>
        <a:graphic>
          <a:graphicData uri="http://schemas.openxmlformats.org/drawingml/2006/table">
            <a:tbl>
              <a:tblPr firstRow="1" firstCol="1" bandRow="1">
                <a:tableStyleId>{5C22544A-7EE6-4342-B048-85BDC9FD1C3A}</a:tableStyleId>
              </a:tblPr>
              <a:tblGrid>
                <a:gridCol w="3781778">
                  <a:extLst>
                    <a:ext uri="{9D8B030D-6E8A-4147-A177-3AD203B41FA5}">
                      <a16:colId xmlns:a16="http://schemas.microsoft.com/office/drawing/2014/main" val="2423565104"/>
                    </a:ext>
                  </a:extLst>
                </a:gridCol>
                <a:gridCol w="3781778">
                  <a:extLst>
                    <a:ext uri="{9D8B030D-6E8A-4147-A177-3AD203B41FA5}">
                      <a16:colId xmlns:a16="http://schemas.microsoft.com/office/drawing/2014/main" val="966869118"/>
                    </a:ext>
                  </a:extLst>
                </a:gridCol>
              </a:tblGrid>
              <a:tr h="253964">
                <a:tc>
                  <a:txBody>
                    <a:bodyPr/>
                    <a:lstStyle/>
                    <a:p>
                      <a:pPr>
                        <a:lnSpc>
                          <a:spcPct val="107000"/>
                        </a:lnSpc>
                        <a:spcAft>
                          <a:spcPts val="0"/>
                        </a:spcAft>
                      </a:pPr>
                      <a:r>
                        <a:rPr lang="es-MX" sz="900">
                          <a:effectLst/>
                        </a:rPr>
                        <a:t>Especificaciones técnicas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Descripción</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1504892232"/>
                  </a:ext>
                </a:extLst>
              </a:tr>
              <a:tr h="248271">
                <a:tc>
                  <a:txBody>
                    <a:bodyPr/>
                    <a:lstStyle/>
                    <a:p>
                      <a:pPr>
                        <a:lnSpc>
                          <a:spcPct val="107000"/>
                        </a:lnSpc>
                        <a:spcAft>
                          <a:spcPts val="0"/>
                        </a:spcAft>
                      </a:pPr>
                      <a:r>
                        <a:rPr lang="es-MX" sz="900">
                          <a:effectLst/>
                        </a:rPr>
                        <a:t>Estructura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Robusta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343972730"/>
                  </a:ext>
                </a:extLst>
              </a:tr>
              <a:tr h="993084">
                <a:tc>
                  <a:txBody>
                    <a:bodyPr/>
                    <a:lstStyle/>
                    <a:p>
                      <a:pPr>
                        <a:lnSpc>
                          <a:spcPct val="107000"/>
                        </a:lnSpc>
                        <a:spcAft>
                          <a:spcPts val="0"/>
                        </a:spcAft>
                      </a:pPr>
                      <a:r>
                        <a:rPr lang="es-MX" sz="900">
                          <a:effectLst/>
                        </a:rPr>
                        <a:t>Dimensiones:</a:t>
                      </a:r>
                      <a:endParaRPr lang="es-ES" sz="1000">
                        <a:effectLst/>
                      </a:endParaRPr>
                    </a:p>
                    <a:p>
                      <a:pPr>
                        <a:lnSpc>
                          <a:spcPct val="107000"/>
                        </a:lnSpc>
                        <a:spcAft>
                          <a:spcPts val="0"/>
                        </a:spcAft>
                      </a:pPr>
                      <a:r>
                        <a:rPr lang="es-MX" sz="900">
                          <a:effectLst/>
                        </a:rPr>
                        <a:t>Anchura</a:t>
                      </a:r>
                      <a:endParaRPr lang="es-ES" sz="1000">
                        <a:effectLst/>
                      </a:endParaRPr>
                    </a:p>
                    <a:p>
                      <a:pPr>
                        <a:lnSpc>
                          <a:spcPct val="107000"/>
                        </a:lnSpc>
                        <a:spcAft>
                          <a:spcPts val="0"/>
                        </a:spcAft>
                      </a:pPr>
                      <a:r>
                        <a:rPr lang="es-MX" sz="900">
                          <a:effectLst/>
                        </a:rPr>
                        <a:t>Profundidad</a:t>
                      </a:r>
                      <a:endParaRPr lang="es-ES" sz="1000">
                        <a:effectLst/>
                      </a:endParaRPr>
                    </a:p>
                    <a:p>
                      <a:pPr>
                        <a:lnSpc>
                          <a:spcPct val="107000"/>
                        </a:lnSpc>
                        <a:spcAft>
                          <a:spcPts val="0"/>
                        </a:spcAft>
                      </a:pPr>
                      <a:r>
                        <a:rPr lang="es-MX" sz="900">
                          <a:effectLst/>
                        </a:rPr>
                        <a:t>Altura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 </a:t>
                      </a:r>
                      <a:endParaRPr lang="es-ES" sz="1000">
                        <a:effectLst/>
                      </a:endParaRPr>
                    </a:p>
                    <a:p>
                      <a:pPr>
                        <a:lnSpc>
                          <a:spcPct val="107000"/>
                        </a:lnSpc>
                        <a:spcAft>
                          <a:spcPts val="0"/>
                        </a:spcAft>
                      </a:pPr>
                      <a:r>
                        <a:rPr lang="es-MX" sz="900">
                          <a:effectLst/>
                        </a:rPr>
                        <a:t>4.9 m</a:t>
                      </a:r>
                      <a:endParaRPr lang="es-ES" sz="1000">
                        <a:effectLst/>
                      </a:endParaRPr>
                    </a:p>
                    <a:p>
                      <a:pPr>
                        <a:lnSpc>
                          <a:spcPct val="107000"/>
                        </a:lnSpc>
                        <a:spcAft>
                          <a:spcPts val="0"/>
                        </a:spcAft>
                      </a:pPr>
                      <a:r>
                        <a:rPr lang="es-MX" sz="900">
                          <a:effectLst/>
                        </a:rPr>
                        <a:t>4.7 m</a:t>
                      </a:r>
                      <a:endParaRPr lang="es-ES" sz="1000">
                        <a:effectLst/>
                      </a:endParaRPr>
                    </a:p>
                    <a:p>
                      <a:pPr>
                        <a:lnSpc>
                          <a:spcPct val="107000"/>
                        </a:lnSpc>
                        <a:spcAft>
                          <a:spcPts val="0"/>
                        </a:spcAft>
                      </a:pPr>
                      <a:r>
                        <a:rPr lang="es-MX" sz="900">
                          <a:effectLst/>
                        </a:rPr>
                        <a:t>2 m</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4165492233"/>
                  </a:ext>
                </a:extLst>
              </a:tr>
              <a:tr h="248271">
                <a:tc>
                  <a:txBody>
                    <a:bodyPr/>
                    <a:lstStyle/>
                    <a:p>
                      <a:pPr>
                        <a:lnSpc>
                          <a:spcPct val="107000"/>
                        </a:lnSpc>
                        <a:spcAft>
                          <a:spcPts val="0"/>
                        </a:spcAft>
                      </a:pPr>
                      <a:r>
                        <a:rPr lang="es-MX" sz="900">
                          <a:effectLst/>
                        </a:rPr>
                        <a:t>Peso de la máquina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5.5 toneladas aproximadamente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3216763188"/>
                  </a:ext>
                </a:extLst>
              </a:tr>
              <a:tr h="248271">
                <a:tc>
                  <a:txBody>
                    <a:bodyPr/>
                    <a:lstStyle/>
                    <a:p>
                      <a:pPr>
                        <a:lnSpc>
                          <a:spcPct val="107000"/>
                        </a:lnSpc>
                        <a:spcAft>
                          <a:spcPts val="0"/>
                        </a:spcAft>
                      </a:pPr>
                      <a:r>
                        <a:rPr lang="es-MX" sz="900">
                          <a:effectLst/>
                        </a:rPr>
                        <a:t>Área de trabajo (X Y)</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4.88 m x 2.44 m</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131237378"/>
                  </a:ext>
                </a:extLst>
              </a:tr>
              <a:tr h="248271">
                <a:tc>
                  <a:txBody>
                    <a:bodyPr/>
                    <a:lstStyle/>
                    <a:p>
                      <a:pPr>
                        <a:lnSpc>
                          <a:spcPct val="107000"/>
                        </a:lnSpc>
                        <a:spcAft>
                          <a:spcPts val="0"/>
                        </a:spcAft>
                      </a:pPr>
                      <a:r>
                        <a:rPr lang="es-MX" sz="900">
                          <a:effectLst/>
                        </a:rPr>
                        <a:t>Precisión de corte o deformado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 0.1 mm</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1536511585"/>
                  </a:ext>
                </a:extLst>
              </a:tr>
              <a:tr h="248271">
                <a:tc>
                  <a:txBody>
                    <a:bodyPr/>
                    <a:lstStyle/>
                    <a:p>
                      <a:pPr>
                        <a:lnSpc>
                          <a:spcPct val="107000"/>
                        </a:lnSpc>
                        <a:spcAft>
                          <a:spcPts val="0"/>
                        </a:spcAft>
                      </a:pPr>
                      <a:r>
                        <a:rPr lang="es-MX" sz="900">
                          <a:effectLst/>
                        </a:rPr>
                        <a:t>Velocidad eje X</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0.55 m/s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1347233776"/>
                  </a:ext>
                </a:extLst>
              </a:tr>
              <a:tr h="248271">
                <a:tc>
                  <a:txBody>
                    <a:bodyPr/>
                    <a:lstStyle/>
                    <a:p>
                      <a:pPr>
                        <a:lnSpc>
                          <a:spcPct val="107000"/>
                        </a:lnSpc>
                        <a:spcAft>
                          <a:spcPts val="0"/>
                        </a:spcAft>
                      </a:pPr>
                      <a:r>
                        <a:rPr lang="es-MX" sz="900">
                          <a:effectLst/>
                        </a:rPr>
                        <a:t>Velocidad eje Y</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0.55 m/s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887140431"/>
                  </a:ext>
                </a:extLst>
              </a:tr>
              <a:tr h="248271">
                <a:tc>
                  <a:txBody>
                    <a:bodyPr/>
                    <a:lstStyle/>
                    <a:p>
                      <a:pPr>
                        <a:lnSpc>
                          <a:spcPct val="107000"/>
                        </a:lnSpc>
                        <a:spcAft>
                          <a:spcPts val="0"/>
                        </a:spcAft>
                      </a:pPr>
                      <a:r>
                        <a:rPr lang="es-MX" sz="900">
                          <a:effectLst/>
                        </a:rPr>
                        <a:t>Velocidad de punzonado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2.5 cm/s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3974191335"/>
                  </a:ext>
                </a:extLst>
              </a:tr>
              <a:tr h="248271">
                <a:tc>
                  <a:txBody>
                    <a:bodyPr/>
                    <a:lstStyle/>
                    <a:p>
                      <a:pPr>
                        <a:lnSpc>
                          <a:spcPct val="107000"/>
                        </a:lnSpc>
                        <a:spcAft>
                          <a:spcPts val="0"/>
                        </a:spcAft>
                      </a:pPr>
                      <a:r>
                        <a:rPr lang="es-MX" sz="900">
                          <a:effectLst/>
                        </a:rPr>
                        <a:t>Fuerza máxima de punzonado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22 toneladas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359181149"/>
                  </a:ext>
                </a:extLst>
              </a:tr>
              <a:tr h="496543">
                <a:tc>
                  <a:txBody>
                    <a:bodyPr/>
                    <a:lstStyle/>
                    <a:p>
                      <a:pPr>
                        <a:lnSpc>
                          <a:spcPct val="107000"/>
                        </a:lnSpc>
                        <a:spcAft>
                          <a:spcPts val="0"/>
                        </a:spcAft>
                      </a:pPr>
                      <a:r>
                        <a:rPr lang="es-MX" sz="900">
                          <a:effectLst/>
                        </a:rPr>
                        <a:t>Espesores de plancha para punzonado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1 mm a 6 mm en acero normal</a:t>
                      </a:r>
                      <a:endParaRPr lang="es-ES" sz="1000">
                        <a:effectLst/>
                      </a:endParaRPr>
                    </a:p>
                    <a:p>
                      <a:pPr>
                        <a:lnSpc>
                          <a:spcPct val="107000"/>
                        </a:lnSpc>
                        <a:spcAft>
                          <a:spcPts val="0"/>
                        </a:spcAft>
                      </a:pPr>
                      <a:r>
                        <a:rPr lang="es-MX" sz="900">
                          <a:effectLst/>
                        </a:rPr>
                        <a:t>1mm a 3mm en acero inoxidable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3549120780"/>
                  </a:ext>
                </a:extLst>
              </a:tr>
              <a:tr h="248271">
                <a:tc>
                  <a:txBody>
                    <a:bodyPr/>
                    <a:lstStyle/>
                    <a:p>
                      <a:pPr>
                        <a:lnSpc>
                          <a:spcPct val="107000"/>
                        </a:lnSpc>
                        <a:spcAft>
                          <a:spcPts val="0"/>
                        </a:spcAft>
                      </a:pPr>
                      <a:r>
                        <a:rPr lang="es-MX" sz="900">
                          <a:effectLst/>
                        </a:rPr>
                        <a:t>Tamaño de planchas máximo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1.22 m x 2.44 m</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771942604"/>
                  </a:ext>
                </a:extLst>
              </a:tr>
              <a:tr h="248271">
                <a:tc>
                  <a:txBody>
                    <a:bodyPr/>
                    <a:lstStyle/>
                    <a:p>
                      <a:pPr>
                        <a:lnSpc>
                          <a:spcPct val="107000"/>
                        </a:lnSpc>
                        <a:spcAft>
                          <a:spcPts val="0"/>
                        </a:spcAft>
                      </a:pPr>
                      <a:r>
                        <a:rPr lang="es-MX" sz="900">
                          <a:effectLst/>
                        </a:rPr>
                        <a:t>Velocidad de servomotores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2000 rpm</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1562968378"/>
                  </a:ext>
                </a:extLst>
              </a:tr>
              <a:tr h="496543">
                <a:tc>
                  <a:txBody>
                    <a:bodyPr/>
                    <a:lstStyle/>
                    <a:p>
                      <a:pPr>
                        <a:lnSpc>
                          <a:spcPct val="107000"/>
                        </a:lnSpc>
                        <a:spcAft>
                          <a:spcPts val="0"/>
                        </a:spcAft>
                      </a:pPr>
                      <a:r>
                        <a:rPr lang="es-MX" sz="900">
                          <a:effectLst/>
                        </a:rPr>
                        <a:t>Elementos de Control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Tarjeta Apollo III</a:t>
                      </a:r>
                      <a:endParaRPr lang="es-ES" sz="1000">
                        <a:effectLst/>
                      </a:endParaRPr>
                    </a:p>
                    <a:p>
                      <a:pPr>
                        <a:lnSpc>
                          <a:spcPct val="107000"/>
                        </a:lnSpc>
                        <a:spcAft>
                          <a:spcPts val="0"/>
                        </a:spcAft>
                      </a:pPr>
                      <a:r>
                        <a:rPr lang="es-MX" sz="900">
                          <a:effectLst/>
                        </a:rPr>
                        <a:t>Mach 3</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871027324"/>
                  </a:ext>
                </a:extLst>
              </a:tr>
              <a:tr h="248271">
                <a:tc>
                  <a:txBody>
                    <a:bodyPr/>
                    <a:lstStyle/>
                    <a:p>
                      <a:pPr>
                        <a:lnSpc>
                          <a:spcPct val="107000"/>
                        </a:lnSpc>
                        <a:spcAft>
                          <a:spcPts val="0"/>
                        </a:spcAft>
                      </a:pPr>
                      <a:r>
                        <a:rPr lang="es-MX" sz="900">
                          <a:effectLst/>
                        </a:rPr>
                        <a:t>Herramientas actuales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a:effectLst/>
                        </a:rPr>
                        <a:t>Dos punzones de deformación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1820294431"/>
                  </a:ext>
                </a:extLst>
              </a:tr>
              <a:tr h="248271">
                <a:tc>
                  <a:txBody>
                    <a:bodyPr/>
                    <a:lstStyle/>
                    <a:p>
                      <a:pPr>
                        <a:lnSpc>
                          <a:spcPct val="107000"/>
                        </a:lnSpc>
                        <a:spcAft>
                          <a:spcPts val="0"/>
                        </a:spcAft>
                      </a:pPr>
                      <a:r>
                        <a:rPr lang="es-MX" sz="900">
                          <a:effectLst/>
                        </a:rPr>
                        <a:t>Cambio de herramienta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tc>
                  <a:txBody>
                    <a:bodyPr/>
                    <a:lstStyle/>
                    <a:p>
                      <a:pPr>
                        <a:lnSpc>
                          <a:spcPct val="107000"/>
                        </a:lnSpc>
                        <a:spcAft>
                          <a:spcPts val="0"/>
                        </a:spcAft>
                      </a:pPr>
                      <a:r>
                        <a:rPr lang="es-MX" sz="900" dirty="0">
                          <a:effectLst/>
                        </a:rPr>
                        <a:t>Manual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567" marR="62567" marT="0" marB="0"/>
                </a:tc>
                <a:extLst>
                  <a:ext uri="{0D108BD9-81ED-4DB2-BD59-A6C34878D82A}">
                    <a16:rowId xmlns:a16="http://schemas.microsoft.com/office/drawing/2014/main" val="223527181"/>
                  </a:ext>
                </a:extLst>
              </a:tr>
            </a:tbl>
          </a:graphicData>
        </a:graphic>
      </p:graphicFrame>
    </p:spTree>
    <p:extLst>
      <p:ext uri="{BB962C8B-B14F-4D97-AF65-F5344CB8AC3E}">
        <p14:creationId xmlns:p14="http://schemas.microsoft.com/office/powerpoint/2010/main" val="3274173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CuadroTexto 2"/>
          <p:cNvSpPr txBox="1">
            <a:spLocks noChangeArrowheads="1"/>
          </p:cNvSpPr>
          <p:nvPr/>
        </p:nvSpPr>
        <p:spPr bwMode="auto">
          <a:xfrm>
            <a:off x="523875" y="980579"/>
            <a:ext cx="659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Pruebas de Ensayos no Destructivos</a:t>
            </a:r>
          </a:p>
          <a:p>
            <a:pPr eaLnBrk="1" hangingPunct="1"/>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Imagen 10" descr="C:\Users\Andresf\Documents\Andres\TESIS_BIEN\FOTOS_CONSTRUCCIÓN Y FABRICACIÓN\41382479_312862469548223_221336100743728332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8" y="2316477"/>
            <a:ext cx="3685294" cy="2429969"/>
          </a:xfrm>
          <a:prstGeom prst="rect">
            <a:avLst/>
          </a:prstGeom>
          <a:noFill/>
          <a:ln>
            <a:noFill/>
          </a:ln>
        </p:spPr>
      </p:pic>
      <p:pic>
        <p:nvPicPr>
          <p:cNvPr id="15" name="Imagen 14" descr="C:\Users\Andresf\Documents\Andres\TESIS_BIEN\FOTOS_CONSTRUCCIÓN Y FABRICACIÓN\41341818_2201169246805621_318836590557895065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484" y="2241540"/>
            <a:ext cx="3889728" cy="2579844"/>
          </a:xfrm>
          <a:prstGeom prst="rect">
            <a:avLst/>
          </a:prstGeom>
          <a:noFill/>
          <a:ln>
            <a:noFill/>
          </a:ln>
        </p:spPr>
      </p:pic>
      <p:sp>
        <p:nvSpPr>
          <p:cNvPr id="3" name="Rectángulo 2"/>
          <p:cNvSpPr/>
          <p:nvPr/>
        </p:nvSpPr>
        <p:spPr>
          <a:xfrm>
            <a:off x="874183" y="1486946"/>
            <a:ext cx="2146165" cy="369332"/>
          </a:xfrm>
          <a:prstGeom prst="rect">
            <a:avLst/>
          </a:prstGeom>
        </p:spPr>
        <p:txBody>
          <a:bodyPr wrap="none">
            <a:spAutoFit/>
          </a:bodyPr>
          <a:lstStyle/>
          <a:p>
            <a:pPr marL="285750" indent="-285750">
              <a:buFont typeface="Arial" panose="020B0604020202020204" pitchFamily="34" charset="0"/>
              <a:buChar char="•"/>
            </a:pPr>
            <a:r>
              <a:rPr lang="es-ES" dirty="0" smtClean="0">
                <a:latin typeface="Calibri" panose="020F0502020204030204" pitchFamily="34" charset="0"/>
                <a:ea typeface="Calibri" panose="020F0502020204030204" pitchFamily="34" charset="0"/>
                <a:cs typeface="Times New Roman" panose="02020603050405020304" pitchFamily="18" charset="0"/>
              </a:rPr>
              <a:t>Norma </a:t>
            </a:r>
            <a:r>
              <a:rPr lang="es-ES" dirty="0">
                <a:latin typeface="Calibri" panose="020F0502020204030204" pitchFamily="34" charset="0"/>
                <a:ea typeface="Calibri" panose="020F0502020204030204" pitchFamily="34" charset="0"/>
                <a:cs typeface="Times New Roman" panose="02020603050405020304" pitchFamily="18" charset="0"/>
              </a:rPr>
              <a:t>AWS D1.1 </a:t>
            </a:r>
            <a:endParaRPr lang="es-ES" dirty="0"/>
          </a:p>
        </p:txBody>
      </p:sp>
    </p:spTree>
    <p:extLst>
      <p:ext uri="{BB962C8B-B14F-4D97-AF65-F5344CB8AC3E}">
        <p14:creationId xmlns:p14="http://schemas.microsoft.com/office/powerpoint/2010/main" val="1508731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CuadroTexto 2"/>
          <p:cNvSpPr txBox="1">
            <a:spLocks noChangeArrowheads="1"/>
          </p:cNvSpPr>
          <p:nvPr/>
        </p:nvSpPr>
        <p:spPr bwMode="auto">
          <a:xfrm>
            <a:off x="686930" y="1001268"/>
            <a:ext cx="6597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Pruebas de precisión</a:t>
            </a:r>
          </a:p>
          <a:p>
            <a:pPr eaLnBrk="1" hangingPunct="1"/>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a:p>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Tolerancia </a:t>
            </a:r>
            <a:r>
              <a:rPr lang="es-ES" sz="2400" dirty="0">
                <a:latin typeface="Times New Roman" panose="02020603050405020304" pitchFamily="18" charset="0"/>
                <a:ea typeface="Tahoma" panose="020B0604030504040204" pitchFamily="34" charset="0"/>
                <a:cs typeface="Times New Roman" panose="02020603050405020304" pitchFamily="18" charset="0"/>
              </a:rPr>
              <a:t>± 0.1 mm</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Imagen 10" descr="C:\Users\Andresf\Documents\Andres\TESIS_BIEN\FOTOS_CONSTRUCCIÓN Y FABRICACIÓN\56320368_636821416747266_161932296403602636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1901" y="1001268"/>
            <a:ext cx="3741068" cy="4538509"/>
          </a:xfrm>
          <a:prstGeom prst="rect">
            <a:avLst/>
          </a:prstGeom>
          <a:noFill/>
          <a:ln>
            <a:noFill/>
          </a:ln>
        </p:spPr>
      </p:pic>
    </p:spTree>
    <p:extLst>
      <p:ext uri="{BB962C8B-B14F-4D97-AF65-F5344CB8AC3E}">
        <p14:creationId xmlns:p14="http://schemas.microsoft.com/office/powerpoint/2010/main" val="2500883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CuadroTexto 2"/>
          <p:cNvSpPr txBox="1">
            <a:spLocks noChangeArrowheads="1"/>
          </p:cNvSpPr>
          <p:nvPr/>
        </p:nvSpPr>
        <p:spPr bwMode="auto">
          <a:xfrm>
            <a:off x="686930" y="1001268"/>
            <a:ext cx="6597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Pruebas de velocidad de punzonado</a:t>
            </a:r>
          </a:p>
          <a:p>
            <a:pPr eaLnBrk="1" hangingPunct="1"/>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a:p>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30 punzonadas por minuto</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Imagen 9" descr="C:\Users\Andresf\Documents\Andres\TESIS_BIEN\FOTOS_PRUEBAS_RESULTADOS\57226400_281319359417681_880919006541565132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965" y="876003"/>
            <a:ext cx="3431046" cy="4624387"/>
          </a:xfrm>
          <a:prstGeom prst="rect">
            <a:avLst/>
          </a:prstGeom>
          <a:noFill/>
          <a:ln>
            <a:noFill/>
          </a:ln>
        </p:spPr>
      </p:pic>
    </p:spTree>
    <p:extLst>
      <p:ext uri="{BB962C8B-B14F-4D97-AF65-F5344CB8AC3E}">
        <p14:creationId xmlns:p14="http://schemas.microsoft.com/office/powerpoint/2010/main" val="2652514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CuadroTexto 2"/>
              <p:cNvSpPr txBox="1">
                <a:spLocks noChangeArrowheads="1"/>
              </p:cNvSpPr>
              <p:nvPr/>
            </p:nvSpPr>
            <p:spPr bwMode="auto">
              <a:xfrm>
                <a:off x="686930" y="1001268"/>
                <a:ext cx="6597650" cy="13198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Pruebas de velocidad de desplazamiento</a:t>
                </a:r>
              </a:p>
              <a:p>
                <a:pPr eaLnBrk="1" hangingPunct="1"/>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a:p>
                <a:r>
                  <a:rPr lang="es-ES" sz="2400" dirty="0">
                    <a:latin typeface="Times New Roman" panose="02020603050405020304" pitchFamily="18" charset="0"/>
                    <a:ea typeface="Tahoma" panose="020B0604030504040204" pitchFamily="34" charset="0"/>
                    <a:cs typeface="Times New Roman" panose="02020603050405020304" pitchFamily="18" charset="0"/>
                  </a:rPr>
                  <a:t>V</a:t>
                </a:r>
                <a:r>
                  <a:rPr lang="es-ES" sz="2400" dirty="0" smtClean="0">
                    <a:latin typeface="Times New Roman" panose="02020603050405020304" pitchFamily="18" charset="0"/>
                    <a:ea typeface="Tahoma" panose="020B0604030504040204" pitchFamily="34" charset="0"/>
                    <a:cs typeface="Times New Roman" panose="02020603050405020304" pitchFamily="18" charset="0"/>
                  </a:rPr>
                  <a:t>elocidad </a:t>
                </a:r>
                <a:r>
                  <a:rPr lang="es-ES" sz="2400" dirty="0">
                    <a:latin typeface="Times New Roman" panose="02020603050405020304" pitchFamily="18" charset="0"/>
                    <a:ea typeface="Tahoma" panose="020B0604030504040204" pitchFamily="34" charset="0"/>
                    <a:cs typeface="Times New Roman" panose="02020603050405020304" pitchFamily="18" charset="0"/>
                  </a:rPr>
                  <a:t>de desplazamiento de 550 </a:t>
                </a:r>
                <a14:m>
                  <m:oMath xmlns:m="http://schemas.openxmlformats.org/officeDocument/2006/math">
                    <m:f>
                      <m:fPr>
                        <m:ctrlPr>
                          <a:rPr lang="es-ES" sz="2400" i="1">
                            <a:latin typeface="Cambria Math" panose="02040503050406030204" pitchFamily="18" charset="0"/>
                            <a:ea typeface="Tahoma" panose="020B0604030504040204" pitchFamily="34" charset="0"/>
                            <a:cs typeface="Times New Roman" panose="02020603050405020304" pitchFamily="18" charset="0"/>
                          </a:rPr>
                        </m:ctrlPr>
                      </m:fPr>
                      <m:num>
                        <m:r>
                          <a:rPr lang="es-ES" sz="2400">
                            <a:latin typeface="Cambria Math" panose="02040503050406030204" pitchFamily="18" charset="0"/>
                            <a:ea typeface="Tahoma" panose="020B0604030504040204" pitchFamily="34" charset="0"/>
                            <a:cs typeface="Times New Roman" panose="02020603050405020304" pitchFamily="18" charset="0"/>
                          </a:rPr>
                          <m:t>𝑚𝑚</m:t>
                        </m:r>
                      </m:num>
                      <m:den>
                        <m:r>
                          <a:rPr lang="es-ES" sz="2400">
                            <a:latin typeface="Cambria Math" panose="02040503050406030204" pitchFamily="18" charset="0"/>
                            <a:ea typeface="Tahoma" panose="020B0604030504040204" pitchFamily="34" charset="0"/>
                            <a:cs typeface="Times New Roman" panose="02020603050405020304" pitchFamily="18" charset="0"/>
                          </a:rPr>
                          <m:t>𝑠</m:t>
                        </m:r>
                      </m:den>
                    </m:f>
                  </m:oMath>
                </a14:m>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6" name="CuadroTexto 2"/>
              <p:cNvSpPr txBox="1">
                <a:spLocks noRot="1" noChangeAspect="1" noMove="1" noResize="1" noEditPoints="1" noAdjustHandles="1" noChangeArrowheads="1" noChangeShapeType="1" noTextEdit="1"/>
              </p:cNvSpPr>
              <p:nvPr/>
            </p:nvSpPr>
            <p:spPr bwMode="auto">
              <a:xfrm>
                <a:off x="686930" y="1001268"/>
                <a:ext cx="6597650" cy="1319848"/>
              </a:xfrm>
              <a:prstGeom prst="rect">
                <a:avLst/>
              </a:prstGeom>
              <a:blipFill>
                <a:blip r:embed="rId3"/>
                <a:stretch>
                  <a:fillRect l="-1479" t="-3687" b="-32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4135644966"/>
              </p:ext>
            </p:extLst>
          </p:nvPr>
        </p:nvGraphicFramePr>
        <p:xfrm>
          <a:off x="2517421" y="2616405"/>
          <a:ext cx="6072471" cy="3033584"/>
        </p:xfrm>
        <a:graphic>
          <a:graphicData uri="http://schemas.openxmlformats.org/drawingml/2006/table">
            <a:tbl>
              <a:tblPr firstRow="1" firstCol="1" bandRow="1">
                <a:tableStyleId>{5C22544A-7EE6-4342-B048-85BDC9FD1C3A}</a:tableStyleId>
              </a:tblPr>
              <a:tblGrid>
                <a:gridCol w="1151918">
                  <a:extLst>
                    <a:ext uri="{9D8B030D-6E8A-4147-A177-3AD203B41FA5}">
                      <a16:colId xmlns:a16="http://schemas.microsoft.com/office/drawing/2014/main" val="1835536281"/>
                    </a:ext>
                  </a:extLst>
                </a:gridCol>
                <a:gridCol w="827425">
                  <a:extLst>
                    <a:ext uri="{9D8B030D-6E8A-4147-A177-3AD203B41FA5}">
                      <a16:colId xmlns:a16="http://schemas.microsoft.com/office/drawing/2014/main" val="1576551628"/>
                    </a:ext>
                  </a:extLst>
                </a:gridCol>
                <a:gridCol w="1396968">
                  <a:extLst>
                    <a:ext uri="{9D8B030D-6E8A-4147-A177-3AD203B41FA5}">
                      <a16:colId xmlns:a16="http://schemas.microsoft.com/office/drawing/2014/main" val="3648891227"/>
                    </a:ext>
                  </a:extLst>
                </a:gridCol>
                <a:gridCol w="1396968">
                  <a:extLst>
                    <a:ext uri="{9D8B030D-6E8A-4147-A177-3AD203B41FA5}">
                      <a16:colId xmlns:a16="http://schemas.microsoft.com/office/drawing/2014/main" val="2007832217"/>
                    </a:ext>
                  </a:extLst>
                </a:gridCol>
                <a:gridCol w="1299192">
                  <a:extLst>
                    <a:ext uri="{9D8B030D-6E8A-4147-A177-3AD203B41FA5}">
                      <a16:colId xmlns:a16="http://schemas.microsoft.com/office/drawing/2014/main" val="930840120"/>
                    </a:ext>
                  </a:extLst>
                </a:gridCol>
              </a:tblGrid>
              <a:tr h="584680">
                <a:tc>
                  <a:txBody>
                    <a:bodyPr/>
                    <a:lstStyle/>
                    <a:p>
                      <a:pPr indent="144145" algn="just">
                        <a:lnSpc>
                          <a:spcPct val="150000"/>
                        </a:lnSpc>
                      </a:pPr>
                      <a:r>
                        <a:rPr lang="es-ES_tradnl" sz="1000">
                          <a:effectLst/>
                        </a:rPr>
                        <a:t>Eje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Distancia [mm]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Tiempo [s]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Velocidad Teórica [mm/s]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Velocidad Medida [mm/s]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063530"/>
                  </a:ext>
                </a:extLst>
              </a:tr>
              <a:tr h="246302">
                <a:tc rowSpan="5">
                  <a:txBody>
                    <a:bodyPr/>
                    <a:lstStyle/>
                    <a:p>
                      <a:pPr indent="144145" algn="just">
                        <a:lnSpc>
                          <a:spcPct val="150000"/>
                        </a:lnSpc>
                      </a:pPr>
                      <a:r>
                        <a:rPr lang="es-ES_tradnl" sz="1000">
                          <a:effectLst/>
                        </a:rPr>
                        <a:t> </a:t>
                      </a:r>
                      <a:endParaRPr lang="es-ES" sz="1200">
                        <a:effectLst/>
                      </a:endParaRPr>
                    </a:p>
                    <a:p>
                      <a:pPr indent="144145" algn="just">
                        <a:lnSpc>
                          <a:spcPct val="150000"/>
                        </a:lnSpc>
                      </a:pPr>
                      <a:r>
                        <a:rPr lang="es-ES_tradnl" sz="1000">
                          <a:effectLst/>
                        </a:rPr>
                        <a:t>X</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611.11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4427785"/>
                  </a:ext>
                </a:extLst>
              </a:tr>
              <a:tr h="242773">
                <a:tc vMerge="1">
                  <a:txBody>
                    <a:bodyPr/>
                    <a:lstStyle/>
                    <a:p>
                      <a:endParaRPr lang="es-ES"/>
                    </a:p>
                  </a:txBody>
                  <a:tcPr/>
                </a:tc>
                <a:tc>
                  <a:txBody>
                    <a:bodyPr/>
                    <a:lstStyle/>
                    <a:p>
                      <a:pPr algn="ctr">
                        <a:lnSpc>
                          <a:spcPct val="107000"/>
                        </a:lnSpc>
                        <a:spcAft>
                          <a:spcPts val="0"/>
                        </a:spcAft>
                      </a:pPr>
                      <a:r>
                        <a:rPr lang="es-MX" sz="1000">
                          <a:effectLst/>
                        </a:rPr>
                        <a:t>550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611.11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9028375"/>
                  </a:ext>
                </a:extLst>
              </a:tr>
              <a:tr h="246302">
                <a:tc vMerge="1">
                  <a:txBody>
                    <a:bodyPr/>
                    <a:lstStyle/>
                    <a:p>
                      <a:endParaRPr lang="es-ES"/>
                    </a:p>
                  </a:txBody>
                  <a:tcPr/>
                </a:tc>
                <a:tc>
                  <a:txBody>
                    <a:bodyPr/>
                    <a:lstStyle/>
                    <a:p>
                      <a:pPr algn="ctr">
                        <a:lnSpc>
                          <a:spcPct val="107000"/>
                        </a:lnSpc>
                        <a:spcAft>
                          <a:spcPts val="0"/>
                        </a:spcAft>
                      </a:pPr>
                      <a:r>
                        <a:rPr lang="es-MX" sz="1000">
                          <a:effectLst/>
                        </a:rPr>
                        <a:t>550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64635408"/>
                  </a:ext>
                </a:extLst>
              </a:tr>
              <a:tr h="242773">
                <a:tc vMerge="1">
                  <a:txBody>
                    <a:bodyPr/>
                    <a:lstStyle/>
                    <a:p>
                      <a:endParaRPr lang="es-ES"/>
                    </a:p>
                  </a:txBody>
                  <a:tcPr/>
                </a:tc>
                <a:tc>
                  <a:txBody>
                    <a:bodyPr/>
                    <a:lstStyle/>
                    <a:p>
                      <a:pPr indent="144145" algn="just">
                        <a:lnSpc>
                          <a:spcPct val="150000"/>
                        </a:lnSpc>
                      </a:pPr>
                      <a:r>
                        <a:rPr lang="es-ES_tradnl" sz="1000">
                          <a:effectLst/>
                        </a:rPr>
                        <a:t>1100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611.11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1385721"/>
                  </a:ext>
                </a:extLst>
              </a:tr>
              <a:tr h="246302">
                <a:tc vMerge="1">
                  <a:txBody>
                    <a:bodyPr/>
                    <a:lstStyle/>
                    <a:p>
                      <a:endParaRPr lang="es-ES"/>
                    </a:p>
                  </a:txBody>
                  <a:tcPr/>
                </a:tc>
                <a:tc>
                  <a:txBody>
                    <a:bodyPr/>
                    <a:lstStyle/>
                    <a:p>
                      <a:pPr indent="144145" algn="just">
                        <a:lnSpc>
                          <a:spcPct val="150000"/>
                        </a:lnSpc>
                      </a:pPr>
                      <a:r>
                        <a:rPr lang="es-ES_tradnl" sz="1000">
                          <a:effectLst/>
                        </a:rPr>
                        <a:t>1100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578.95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8777819"/>
                  </a:ext>
                </a:extLst>
              </a:tr>
              <a:tr h="246302">
                <a:tc rowSpan="5">
                  <a:txBody>
                    <a:bodyPr/>
                    <a:lstStyle/>
                    <a:p>
                      <a:pPr indent="144145" algn="just">
                        <a:lnSpc>
                          <a:spcPct val="150000"/>
                        </a:lnSpc>
                      </a:pPr>
                      <a:r>
                        <a:rPr lang="es-ES_tradnl" sz="1000">
                          <a:effectLst/>
                        </a:rPr>
                        <a:t> </a:t>
                      </a:r>
                      <a:endParaRPr lang="es-ES" sz="1200">
                        <a:effectLst/>
                      </a:endParaRPr>
                    </a:p>
                    <a:p>
                      <a:pPr indent="144145" algn="just">
                        <a:lnSpc>
                          <a:spcPct val="150000"/>
                        </a:lnSpc>
                      </a:pPr>
                      <a:r>
                        <a:rPr lang="es-ES_tradnl" sz="1000">
                          <a:effectLst/>
                        </a:rPr>
                        <a:t>Y</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0288705"/>
                  </a:ext>
                </a:extLst>
              </a:tr>
              <a:tr h="242773">
                <a:tc vMerge="1">
                  <a:txBody>
                    <a:bodyPr/>
                    <a:lstStyle/>
                    <a:p>
                      <a:endParaRPr lang="es-ES"/>
                    </a:p>
                  </a:txBody>
                  <a:tcPr/>
                </a:tc>
                <a:tc>
                  <a:txBody>
                    <a:bodyPr/>
                    <a:lstStyle/>
                    <a:p>
                      <a:pPr algn="ctr">
                        <a:lnSpc>
                          <a:spcPct val="107000"/>
                        </a:lnSpc>
                        <a:spcAft>
                          <a:spcPts val="0"/>
                        </a:spcAft>
                      </a:pPr>
                      <a:r>
                        <a:rPr lang="es-MX" sz="1000">
                          <a:effectLst/>
                        </a:rPr>
                        <a:t>550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7100514"/>
                  </a:ext>
                </a:extLst>
              </a:tr>
              <a:tr h="246302">
                <a:tc vMerge="1">
                  <a:txBody>
                    <a:bodyPr/>
                    <a:lstStyle/>
                    <a:p>
                      <a:endParaRPr lang="es-ES"/>
                    </a:p>
                  </a:txBody>
                  <a:tcPr/>
                </a:tc>
                <a:tc>
                  <a:txBody>
                    <a:bodyPr/>
                    <a:lstStyle/>
                    <a:p>
                      <a:pPr algn="ctr">
                        <a:lnSpc>
                          <a:spcPct val="107000"/>
                        </a:lnSpc>
                        <a:spcAft>
                          <a:spcPts val="0"/>
                        </a:spcAft>
                      </a:pPr>
                      <a:r>
                        <a:rPr lang="es-MX" sz="1000">
                          <a:effectLst/>
                        </a:rPr>
                        <a:t>550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1.2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458.33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756183"/>
                  </a:ext>
                </a:extLst>
              </a:tr>
              <a:tr h="246302">
                <a:tc vMerge="1">
                  <a:txBody>
                    <a:bodyPr/>
                    <a:lstStyle/>
                    <a:p>
                      <a:endParaRPr lang="es-ES"/>
                    </a:p>
                  </a:txBody>
                  <a:tcPr/>
                </a:tc>
                <a:tc>
                  <a:txBody>
                    <a:bodyPr/>
                    <a:lstStyle/>
                    <a:p>
                      <a:pPr indent="144145" algn="just">
                        <a:lnSpc>
                          <a:spcPct val="150000"/>
                        </a:lnSpc>
                      </a:pPr>
                      <a:r>
                        <a:rPr lang="es-ES_tradnl" sz="1000">
                          <a:effectLst/>
                        </a:rPr>
                        <a:t>1100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2.2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812585"/>
                  </a:ext>
                </a:extLst>
              </a:tr>
              <a:tr h="242773">
                <a:tc vMerge="1">
                  <a:txBody>
                    <a:bodyPr/>
                    <a:lstStyle/>
                    <a:p>
                      <a:endParaRPr lang="es-ES"/>
                    </a:p>
                  </a:txBody>
                  <a:tcPr/>
                </a:tc>
                <a:tc>
                  <a:txBody>
                    <a:bodyPr/>
                    <a:lstStyle/>
                    <a:p>
                      <a:pPr indent="144145" algn="just">
                        <a:lnSpc>
                          <a:spcPct val="150000"/>
                        </a:lnSpc>
                      </a:pPr>
                      <a:r>
                        <a:rPr lang="es-ES_tradnl" sz="1000">
                          <a:effectLst/>
                        </a:rPr>
                        <a:t>1100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2.3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a:effectLst/>
                        </a:rPr>
                        <a:t>550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just">
                        <a:lnSpc>
                          <a:spcPct val="150000"/>
                        </a:lnSpc>
                      </a:pPr>
                      <a:r>
                        <a:rPr lang="es-ES_tradnl" sz="1000" dirty="0">
                          <a:effectLst/>
                        </a:rPr>
                        <a:t>478.261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5682427"/>
                  </a:ext>
                </a:extLst>
              </a:tr>
            </a:tbl>
          </a:graphicData>
        </a:graphic>
      </p:graphicFrame>
    </p:spTree>
    <p:extLst>
      <p:ext uri="{BB962C8B-B14F-4D97-AF65-F5344CB8AC3E}">
        <p14:creationId xmlns:p14="http://schemas.microsoft.com/office/powerpoint/2010/main" val="2966724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1"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PRUEBAS Y RESULTADOS</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CuadroTexto 2"/>
          <p:cNvSpPr txBox="1">
            <a:spLocks noChangeArrowheads="1"/>
          </p:cNvSpPr>
          <p:nvPr/>
        </p:nvSpPr>
        <p:spPr bwMode="auto">
          <a:xfrm>
            <a:off x="523875" y="1042512"/>
            <a:ext cx="6597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Pruebas de fuerza de punzonado</a:t>
            </a:r>
          </a:p>
          <a:p>
            <a:pPr eaLnBrk="1" hangingPunct="1"/>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a:p>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22 toneladas</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Imagen 10" descr="C:\Users\Andresf\Documents\Andres\TESIS_BIEN\FOTOS_PRUEBAS_RESULTADOS\57168392_326409268019624_700307341169393664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9397" y="1876052"/>
            <a:ext cx="2667953" cy="3581875"/>
          </a:xfrm>
          <a:prstGeom prst="rect">
            <a:avLst/>
          </a:prstGeom>
          <a:noFill/>
          <a:ln>
            <a:noFill/>
          </a:ln>
        </p:spPr>
      </p:pic>
      <p:pic>
        <p:nvPicPr>
          <p:cNvPr id="14" name="Imagen 13" descr="C:\Users\Andresf\Documents\Andres\TESIS_BIEN\FOTOS_PRUEBAS_RESULTADOS\57400127_393337847938674_193621579584765952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0169" y="1405040"/>
            <a:ext cx="3334703" cy="4052887"/>
          </a:xfrm>
          <a:prstGeom prst="rect">
            <a:avLst/>
          </a:prstGeom>
          <a:noFill/>
          <a:ln>
            <a:noFill/>
          </a:ln>
        </p:spPr>
      </p:pic>
    </p:spTree>
    <p:extLst>
      <p:ext uri="{BB962C8B-B14F-4D97-AF65-F5344CB8AC3E}">
        <p14:creationId xmlns:p14="http://schemas.microsoft.com/office/powerpoint/2010/main" val="516153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UNZONADORA CNC - ANDRÉS ALVAREZ">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9394" y="262467"/>
            <a:ext cx="10850739" cy="6028869"/>
          </a:xfrm>
        </p:spPr>
      </p:pic>
    </p:spTree>
    <p:extLst>
      <p:ext uri="{BB962C8B-B14F-4D97-AF65-F5344CB8AC3E}">
        <p14:creationId xmlns:p14="http://schemas.microsoft.com/office/powerpoint/2010/main" val="2247330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922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9232" name="CuadroTexto 2"/>
          <p:cNvSpPr txBox="1">
            <a:spLocks noChangeArrowheads="1"/>
          </p:cNvSpPr>
          <p:nvPr/>
        </p:nvSpPr>
        <p:spPr bwMode="auto">
          <a:xfrm>
            <a:off x="523874" y="414338"/>
            <a:ext cx="689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C" altLang="es-EC" sz="3200" dirty="0" smtClean="0">
                <a:latin typeface="Times New Roman" panose="02020603050405020304" pitchFamily="18" charset="0"/>
                <a:ea typeface="Tahoma" panose="020B0604030504040204" pitchFamily="34" charset="0"/>
                <a:cs typeface="Times New Roman" panose="02020603050405020304" pitchFamily="18" charset="0"/>
              </a:rPr>
              <a:t>JUSTIFICACIÓN E IMPORTANCIA</a:t>
            </a:r>
            <a:endParaRPr lang="es-EC" altLang="es-EC" sz="3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Imagen 13" descr="https://scontent.fuio5-1.fna.fbcdn.net/v/t1.15752-9/33661810_1615380898575780_8714831738456506368_n.jpg?_nc_cat=0&amp;oh=f8e7c2329703446f4a77a80084e25d44&amp;oe=5BA516E1"/>
          <p:cNvPicPr/>
          <p:nvPr/>
        </p:nvPicPr>
        <p:blipFill rotWithShape="1">
          <a:blip r:embed="rId4">
            <a:extLst>
              <a:ext uri="{28A0092B-C50C-407E-A947-70E740481C1C}">
                <a14:useLocalDpi xmlns:a14="http://schemas.microsoft.com/office/drawing/2010/main" val="0"/>
              </a:ext>
            </a:extLst>
          </a:blip>
          <a:srcRect r="-274" b="45217"/>
          <a:stretch/>
        </p:blipFill>
        <p:spPr bwMode="auto">
          <a:xfrm>
            <a:off x="7337776" y="1059438"/>
            <a:ext cx="3070579" cy="2180609"/>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523874" y="1804369"/>
            <a:ext cx="6096000" cy="4325800"/>
          </a:xfrm>
          <a:prstGeom prst="rect">
            <a:avLst/>
          </a:prstGeom>
        </p:spPr>
        <p:txBody>
          <a:bodyPr>
            <a:spAutoFit/>
          </a:bodyPr>
          <a:lstStyle/>
          <a:p>
            <a:pPr marL="285750" indent="-285750" algn="just">
              <a:lnSpc>
                <a:spcPct val="150000"/>
              </a:lnSpc>
              <a:spcAft>
                <a:spcPts val="1000"/>
              </a:spcAft>
              <a:buFont typeface="Arial" panose="020B0604020202020204" pitchFamily="34" charset="0"/>
              <a:buChar char="•"/>
              <a:defRPr/>
            </a:pPr>
            <a:r>
              <a:rPr lang="es-ES_tradnl" dirty="0" smtClean="0"/>
              <a:t>La </a:t>
            </a:r>
            <a:r>
              <a:rPr lang="es-ES_tradnl" dirty="0"/>
              <a:t>empresa ENERGYPETROL S.A. al tener la necesidad de mejorar las perforaciones en planchas metálicas, tomó la decisión de diseñar y construir una punzonadora CNC. La importancia de este proyecto radica en impulsar mejoras en la matriz productiva, teniendo en cuenta que la punzonadora CNC va a ser fabricada en el Ecuador sin necesidad de buscar alternativas en otros países.</a:t>
            </a:r>
            <a:endParaRPr lang="es-ES" dirty="0"/>
          </a:p>
          <a:p>
            <a:pPr marL="285750" indent="-285750" algn="just">
              <a:lnSpc>
                <a:spcPct val="150000"/>
              </a:lnSpc>
              <a:spcAft>
                <a:spcPts val="1000"/>
              </a:spcAft>
              <a:buFont typeface="Arial" panose="020B0604020202020204" pitchFamily="34" charset="0"/>
              <a:buChar char="•"/>
              <a:defRPr/>
            </a:pP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Imagen 14" descr="https://scontent.fuio1-1.fna.fbcdn.net/v/t34.0-12/21244623_1360434744070398_1616581529_n.jpg?oh=df90b0913b60be3df041204438ccce7a&amp;oe=59AB42C1"/>
          <p:cNvPicPr/>
          <p:nvPr/>
        </p:nvPicPr>
        <p:blipFill rotWithShape="1">
          <a:blip r:embed="rId5" cstate="print">
            <a:extLst>
              <a:ext uri="{28A0092B-C50C-407E-A947-70E740481C1C}">
                <a14:useLocalDpi xmlns:a14="http://schemas.microsoft.com/office/drawing/2010/main" val="0"/>
              </a:ext>
            </a:extLst>
          </a:blip>
          <a:srcRect t="15104" r="635" b="25588"/>
          <a:stretch/>
        </p:blipFill>
        <p:spPr bwMode="auto">
          <a:xfrm>
            <a:off x="7416799" y="3468708"/>
            <a:ext cx="2404537" cy="2381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2910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20042"/>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16394"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6399" name="CuadroTexto 2"/>
          <p:cNvSpPr txBox="1">
            <a:spLocks noChangeArrowheads="1"/>
          </p:cNvSpPr>
          <p:nvPr/>
        </p:nvSpPr>
        <p:spPr bwMode="auto">
          <a:xfrm>
            <a:off x="523875" y="414338"/>
            <a:ext cx="5219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smtClean="0">
                <a:latin typeface="Times New Roman" panose="02020603050405020304" pitchFamily="18" charset="0"/>
                <a:ea typeface="Tahoma" panose="020B0604030504040204" pitchFamily="34" charset="0"/>
                <a:cs typeface="Times New Roman" panose="02020603050405020304" pitchFamily="18" charset="0"/>
              </a:rPr>
              <a:t>ANÁLISIS ECONÓMICO</a:t>
            </a:r>
            <a:endParaRPr lang="es-EC" altLang="es-EC" sz="24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405" name="Imagen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p:nvPr/>
        </p:nvPicPr>
        <p:blipFill>
          <a:blip r:embed="rId4"/>
          <a:stretch>
            <a:fillRect/>
          </a:stretch>
        </p:blipFill>
        <p:spPr>
          <a:xfrm>
            <a:off x="3902223" y="1263951"/>
            <a:ext cx="3252647" cy="2155295"/>
          </a:xfrm>
          <a:prstGeom prst="rect">
            <a:avLst/>
          </a:prstGeom>
        </p:spPr>
      </p:pic>
      <p:pic>
        <p:nvPicPr>
          <p:cNvPr id="15" name="Imagen 14"/>
          <p:cNvPicPr/>
          <p:nvPr/>
        </p:nvPicPr>
        <p:blipFill>
          <a:blip r:embed="rId5"/>
          <a:stretch>
            <a:fillRect/>
          </a:stretch>
        </p:blipFill>
        <p:spPr>
          <a:xfrm>
            <a:off x="7271155" y="1290341"/>
            <a:ext cx="3367476" cy="2139597"/>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70" y="1263951"/>
            <a:ext cx="2971307" cy="2228480"/>
          </a:xfrm>
          <a:prstGeom prst="rect">
            <a:avLst/>
          </a:prstGeom>
        </p:spPr>
      </p:pic>
      <p:sp>
        <p:nvSpPr>
          <p:cNvPr id="4" name="Rectángulo 3"/>
          <p:cNvSpPr/>
          <p:nvPr/>
        </p:nvSpPr>
        <p:spPr>
          <a:xfrm>
            <a:off x="4673341" y="3809783"/>
            <a:ext cx="1756828" cy="646331"/>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cs typeface="Times New Roman" panose="02020603050405020304" pitchFamily="18" charset="0"/>
              </a:rPr>
              <a:t>TRUMPF (1995)</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r>
              <a:rPr lang="es-ES" dirty="0" smtClean="0">
                <a:latin typeface="Calibri" panose="020F0502020204030204" pitchFamily="34" charset="0"/>
                <a:ea typeface="Calibri" panose="020F0502020204030204" pitchFamily="34" charset="0"/>
                <a:cs typeface="Times New Roman" panose="02020603050405020304" pitchFamily="18" charset="0"/>
              </a:rPr>
              <a:t>TRUMATIC </a:t>
            </a:r>
            <a:r>
              <a:rPr lang="es-ES" dirty="0">
                <a:latin typeface="Calibri" panose="020F0502020204030204" pitchFamily="34" charset="0"/>
                <a:ea typeface="Calibri" panose="020F0502020204030204" pitchFamily="34" charset="0"/>
                <a:cs typeface="Times New Roman" panose="02020603050405020304" pitchFamily="18" charset="0"/>
              </a:rPr>
              <a:t>200 R</a:t>
            </a:r>
            <a:endParaRPr lang="es-ES" dirty="0"/>
          </a:p>
        </p:txBody>
      </p:sp>
      <p:sp>
        <p:nvSpPr>
          <p:cNvPr id="16" name="Rectángulo 15"/>
          <p:cNvSpPr/>
          <p:nvPr/>
        </p:nvSpPr>
        <p:spPr>
          <a:xfrm>
            <a:off x="872778" y="3733776"/>
            <a:ext cx="2554289" cy="646331"/>
          </a:xfrm>
          <a:prstGeom prst="rect">
            <a:avLst/>
          </a:prstGeom>
        </p:spPr>
        <p:txBody>
          <a:bodyPr wrap="none">
            <a:spAutoFit/>
          </a:bodyPr>
          <a:lstStyle/>
          <a:p>
            <a:r>
              <a:rPr lang="es-ES" smtClean="0">
                <a:latin typeface="Calibri" panose="020F0502020204030204" pitchFamily="34" charset="0"/>
                <a:ea typeface="Calibri" panose="020F0502020204030204" pitchFamily="34" charset="0"/>
                <a:cs typeface="Times New Roman" panose="02020603050405020304" pitchFamily="18" charset="0"/>
              </a:rPr>
              <a:t>PUNZONADORA CNC </a:t>
            </a:r>
          </a:p>
          <a:p>
            <a:r>
              <a:rPr lang="es-EC" smtClean="0">
                <a:latin typeface="Calibri" panose="020F0502020204030204" pitchFamily="34" charset="0"/>
                <a:cs typeface="Times New Roman" panose="02020603050405020304" pitchFamily="18" charset="0"/>
              </a:rPr>
              <a:t>PARA ENERGYPETROLS.A.</a:t>
            </a:r>
            <a:endParaRPr lang="es-ES" dirty="0"/>
          </a:p>
        </p:txBody>
      </p:sp>
      <p:sp>
        <p:nvSpPr>
          <p:cNvPr id="7" name="Rectángulo 6"/>
          <p:cNvSpPr/>
          <p:nvPr/>
        </p:nvSpPr>
        <p:spPr>
          <a:xfrm>
            <a:off x="7676443" y="3727592"/>
            <a:ext cx="2517869" cy="646331"/>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cs typeface="Times New Roman" panose="02020603050405020304" pitchFamily="18" charset="0"/>
              </a:rPr>
              <a:t>DURMA</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r>
              <a:rPr lang="es-ES" dirty="0" smtClean="0">
                <a:latin typeface="Calibri" panose="020F0502020204030204" pitchFamily="34" charset="0"/>
                <a:ea typeface="Calibri" panose="020F0502020204030204" pitchFamily="34" charset="0"/>
                <a:cs typeface="Times New Roman" panose="02020603050405020304" pitchFamily="18" charset="0"/>
              </a:rPr>
              <a:t>MTX </a:t>
            </a:r>
            <a:r>
              <a:rPr lang="es-ES" dirty="0">
                <a:latin typeface="Calibri" panose="020F0502020204030204" pitchFamily="34" charset="0"/>
                <a:ea typeface="Calibri" panose="020F0502020204030204" pitchFamily="34" charset="0"/>
                <a:cs typeface="Times New Roman" panose="02020603050405020304" pitchFamily="18" charset="0"/>
              </a:rPr>
              <a:t>PLUS FLEX 6 SERIES.</a:t>
            </a:r>
            <a:endParaRPr lang="es-ES" dirty="0"/>
          </a:p>
        </p:txBody>
      </p:sp>
      <p:sp>
        <p:nvSpPr>
          <p:cNvPr id="8" name="Rectángulo 7"/>
          <p:cNvSpPr/>
          <p:nvPr/>
        </p:nvSpPr>
        <p:spPr>
          <a:xfrm>
            <a:off x="4673341" y="4696056"/>
            <a:ext cx="1854995" cy="369332"/>
          </a:xfrm>
          <a:prstGeom prst="rect">
            <a:avLst/>
          </a:prstGeom>
        </p:spPr>
        <p:txBody>
          <a:bodyPr wrap="none">
            <a:spAutoFit/>
          </a:bodyPr>
          <a:lstStyle/>
          <a:p>
            <a:r>
              <a:rPr lang="es-ES">
                <a:latin typeface="Calibri" panose="020F0502020204030204" pitchFamily="34" charset="0"/>
                <a:ea typeface="Calibri" panose="020F0502020204030204" pitchFamily="34" charset="0"/>
                <a:cs typeface="Times New Roman" panose="02020603050405020304" pitchFamily="18" charset="0"/>
              </a:rPr>
              <a:t>$ 265.000,00 USD</a:t>
            </a:r>
            <a:endParaRPr lang="es-ES"/>
          </a:p>
        </p:txBody>
      </p:sp>
      <p:sp>
        <p:nvSpPr>
          <p:cNvPr id="10" name="Rectángulo 9"/>
          <p:cNvSpPr/>
          <p:nvPr/>
        </p:nvSpPr>
        <p:spPr>
          <a:xfrm>
            <a:off x="1222424" y="4692233"/>
            <a:ext cx="1737976"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smtClean="0">
                <a:latin typeface="Calibri" panose="020F0502020204030204" pitchFamily="34" charset="0"/>
                <a:ea typeface="Calibri" panose="020F0502020204030204" pitchFamily="34" charset="0"/>
                <a:cs typeface="Times New Roman" panose="02020603050405020304" pitchFamily="18" charset="0"/>
              </a:rPr>
              <a:t>70.000,00 </a:t>
            </a:r>
            <a:r>
              <a:rPr lang="es-ES" dirty="0">
                <a:latin typeface="Calibri" panose="020F0502020204030204" pitchFamily="34" charset="0"/>
                <a:ea typeface="Calibri" panose="020F0502020204030204" pitchFamily="34" charset="0"/>
                <a:cs typeface="Times New Roman" panose="02020603050405020304" pitchFamily="18" charset="0"/>
              </a:rPr>
              <a:t>USD</a:t>
            </a:r>
            <a:endParaRPr lang="es-ES" dirty="0"/>
          </a:p>
        </p:txBody>
      </p:sp>
      <p:sp>
        <p:nvSpPr>
          <p:cNvPr id="11" name="Rectángulo 10"/>
          <p:cNvSpPr/>
          <p:nvPr/>
        </p:nvSpPr>
        <p:spPr>
          <a:xfrm>
            <a:off x="7783941" y="4678804"/>
            <a:ext cx="1907317"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$ 546.402,00 </a:t>
            </a:r>
            <a:r>
              <a:rPr lang="es-ES" dirty="0" smtClean="0">
                <a:latin typeface="Calibri" panose="020F0502020204030204" pitchFamily="34" charset="0"/>
                <a:ea typeface="Calibri" panose="020F0502020204030204" pitchFamily="34" charset="0"/>
                <a:cs typeface="Times New Roman" panose="02020603050405020304" pitchFamily="18" charset="0"/>
              </a:rPr>
              <a:t>USD</a:t>
            </a:r>
            <a:endParaRPr lang="es-ES" dirty="0"/>
          </a:p>
        </p:txBody>
      </p:sp>
      <p:sp>
        <p:nvSpPr>
          <p:cNvPr id="17" name="Rectángulo 16"/>
          <p:cNvSpPr/>
          <p:nvPr/>
        </p:nvSpPr>
        <p:spPr>
          <a:xfrm>
            <a:off x="5087525" y="5214757"/>
            <a:ext cx="928459" cy="369332"/>
          </a:xfrm>
          <a:prstGeom prst="rect">
            <a:avLst/>
          </a:prstGeom>
        </p:spPr>
        <p:txBody>
          <a:bodyPr wrap="none">
            <a:spAutoFit/>
          </a:bodyPr>
          <a:lstStyle/>
          <a:p>
            <a:r>
              <a:rPr lang="es-ES" smtClean="0">
                <a:latin typeface="Calibri" panose="020F0502020204030204" pitchFamily="34" charset="0"/>
                <a:ea typeface="Calibri" panose="020F0502020204030204" pitchFamily="34" charset="0"/>
                <a:cs typeface="Times New Roman" panose="02020603050405020304" pitchFamily="18" charset="0"/>
              </a:rPr>
              <a:t>76.41% </a:t>
            </a:r>
            <a:endParaRPr lang="es-ES" dirty="0"/>
          </a:p>
        </p:txBody>
      </p:sp>
      <p:sp>
        <p:nvSpPr>
          <p:cNvPr id="18" name="Rectángulo 17"/>
          <p:cNvSpPr/>
          <p:nvPr/>
        </p:nvSpPr>
        <p:spPr>
          <a:xfrm>
            <a:off x="8021624" y="5206777"/>
            <a:ext cx="933269"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87.19%.</a:t>
            </a:r>
            <a:endParaRPr lang="es-ES" dirty="0"/>
          </a:p>
        </p:txBody>
      </p:sp>
    </p:spTree>
    <p:extLst>
      <p:ext uri="{BB962C8B-B14F-4D97-AF65-F5344CB8AC3E}">
        <p14:creationId xmlns:p14="http://schemas.microsoft.com/office/powerpoint/2010/main" val="3325144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7373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73744" name="CuadroTexto 2"/>
          <p:cNvSpPr txBox="1">
            <a:spLocks noChangeArrowheads="1"/>
          </p:cNvSpPr>
          <p:nvPr/>
        </p:nvSpPr>
        <p:spPr bwMode="auto">
          <a:xfrm>
            <a:off x="523875" y="414338"/>
            <a:ext cx="659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3600" b="1">
                <a:latin typeface="Times New Roman" panose="02020603050405020304" pitchFamily="18" charset="0"/>
                <a:ea typeface="Tahoma" panose="020B0604030504040204" pitchFamily="34" charset="0"/>
                <a:cs typeface="Times New Roman" panose="02020603050405020304" pitchFamily="18" charset="0"/>
              </a:rPr>
              <a:t>CONCLUSIONES</a:t>
            </a:r>
          </a:p>
        </p:txBody>
      </p:sp>
      <p:sp>
        <p:nvSpPr>
          <p:cNvPr id="73745" name="Rectángulo 4"/>
          <p:cNvSpPr>
            <a:spLocks noChangeArrowheads="1"/>
          </p:cNvSpPr>
          <p:nvPr/>
        </p:nvSpPr>
        <p:spPr bwMode="auto">
          <a:xfrm>
            <a:off x="241738" y="1369680"/>
            <a:ext cx="1146016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s-ES_tradnl" dirty="0"/>
              <a:t>Se diseñó y construyó una máquina punzonadora CNC para la empresa </a:t>
            </a:r>
            <a:r>
              <a:rPr lang="es-ES_tradnl" dirty="0" err="1"/>
              <a:t>EnergyPetrol</a:t>
            </a:r>
            <a:r>
              <a:rPr lang="es-ES_tradnl" dirty="0"/>
              <a:t> S.A., de 5.5 toneladas de peso y una fuerza máxima de punzonado de 22 toneladas, con una capacidad suficiente para realizar deformaciones y perforaciones en planchas de aluminio, acero normal de espesor de 1mm hasta 6 mm y planchas de acero inoxidable de 1 mm hasta 3 mm de espesor</a:t>
            </a:r>
            <a:r>
              <a:rPr lang="es-ES_tradnl" dirty="0" smtClean="0"/>
              <a:t>.</a:t>
            </a:r>
          </a:p>
          <a:p>
            <a:pPr marL="0" indent="0" algn="just"/>
            <a:endParaRPr lang="es-ES" dirty="0"/>
          </a:p>
          <a:p>
            <a:pPr algn="just">
              <a:buFont typeface="Arial" panose="020B0604020202020204" pitchFamily="34" charset="0"/>
              <a:buChar char="•"/>
            </a:pPr>
            <a:r>
              <a:rPr lang="es-ES_tradnl" dirty="0"/>
              <a:t>Se definió una estructura robusta para el soporte de punzonado con dimensiones de 4.9 m de ancho, 4.7 m de profundidad y 2 m de altura, compuesta de material de Acero A36. En el punzonado se utilizó un sistema hidráulico a través de un motor con una potencia de 7.6 HP, a fin de abastecer la suficiente fuerza, capaz de perforar o deformar las planchas metálicas 30 veces por minuto, con una carrera de pistón de 25 </a:t>
            </a:r>
            <a:r>
              <a:rPr lang="es-ES_tradnl" dirty="0" err="1"/>
              <a:t>mm.</a:t>
            </a:r>
            <a:r>
              <a:rPr lang="es-ES_tradnl" dirty="0"/>
              <a:t> En el movimiento de la mesa se utilizaron dos servomotores de 1.34 HP de potencia y 2000 rpm, cada uno de estos incorporados con reductores de velocidad de 6.75:1; para el desplazamiento se utilizó el mecanismo piñón-cremallera con guías lineales, con una velocidad de 0.55 metros por segundo en un área de trabajo de 4.88 m x 2.44 m. En la sujeción de las planchas metálicas se utilizó un sistema de pinzas, el que consta de un resorte que ejerce una fuerza de 200 </a:t>
            </a:r>
            <a:r>
              <a:rPr lang="es-ES_tradnl" dirty="0" err="1"/>
              <a:t>Kgf</a:t>
            </a:r>
            <a:r>
              <a:rPr lang="es-ES_tradnl" dirty="0"/>
              <a:t> de sujeción. </a:t>
            </a:r>
            <a:endParaRPr lang="es-ES" dirty="0"/>
          </a:p>
          <a:p>
            <a:pPr marL="0" indent="0" algn="just" eaLnBrk="1" hangingPunct="1"/>
            <a:endParaRPr lang="es-EC" altLang="es-EC" dirty="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Char char="•"/>
            </a:pPr>
            <a:endParaRPr lang="es-EC" alt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545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7373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73744" name="CuadroTexto 2"/>
          <p:cNvSpPr txBox="1">
            <a:spLocks noChangeArrowheads="1"/>
          </p:cNvSpPr>
          <p:nvPr/>
        </p:nvSpPr>
        <p:spPr bwMode="auto">
          <a:xfrm>
            <a:off x="523875" y="414338"/>
            <a:ext cx="659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3600" b="1">
                <a:latin typeface="Times New Roman" panose="02020603050405020304" pitchFamily="18" charset="0"/>
                <a:ea typeface="Tahoma" panose="020B0604030504040204" pitchFamily="34" charset="0"/>
                <a:cs typeface="Times New Roman" panose="02020603050405020304" pitchFamily="18" charset="0"/>
              </a:rPr>
              <a:t>CONCLUSIONES</a:t>
            </a:r>
          </a:p>
        </p:txBody>
      </p:sp>
      <mc:AlternateContent xmlns:mc="http://schemas.openxmlformats.org/markup-compatibility/2006" xmlns:a14="http://schemas.microsoft.com/office/drawing/2010/main">
        <mc:Choice Requires="a14">
          <p:sp>
            <p:nvSpPr>
              <p:cNvPr id="73745" name="Rectángulo 4"/>
              <p:cNvSpPr>
                <a:spLocks noChangeArrowheads="1"/>
              </p:cNvSpPr>
              <p:nvPr/>
            </p:nvSpPr>
            <p:spPr bwMode="auto">
              <a:xfrm>
                <a:off x="241738" y="1369680"/>
                <a:ext cx="11460163" cy="34163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s-ES_tradnl" dirty="0"/>
                  <a:t>Se logró establecer un control automático a través de la tarjeta </a:t>
                </a:r>
                <a:r>
                  <a:rPr lang="es-ES_tradnl" dirty="0" err="1"/>
                  <a:t>Apollo</a:t>
                </a:r>
                <a:r>
                  <a:rPr lang="es-ES_tradnl" dirty="0"/>
                  <a:t> III, la que recibe señales de una computadora con software Mach3, para el control de los movimientos de los servomotores cada uno con sus respectivos drivers, así como para la activación del sistema de punzonado y para la sujeción de las planchas metálicas de la tarjeta a los solenoides, logrando efectuar las deformaciones o perforaciones en las chapas metálicas</a:t>
                </a:r>
                <a:r>
                  <a:rPr lang="es-ES_tradnl" dirty="0" smtClean="0"/>
                  <a:t>.</a:t>
                </a:r>
              </a:p>
              <a:p>
                <a:pPr marL="0" indent="0" algn="just"/>
                <a:endParaRPr lang="es-ES" dirty="0"/>
              </a:p>
              <a:p>
                <a:pPr algn="just">
                  <a:buFont typeface="Arial" panose="020B0604020202020204" pitchFamily="34" charset="0"/>
                  <a:buChar char="•"/>
                </a:pPr>
                <a:r>
                  <a:rPr lang="es-ES_tradnl" dirty="0"/>
                  <a:t> Se entregó a la empresa </a:t>
                </a:r>
                <a:r>
                  <a:rPr lang="es-ES_tradnl" dirty="0" err="1"/>
                  <a:t>EnergyPetrol</a:t>
                </a:r>
                <a:r>
                  <a:rPr lang="es-ES_tradnl" dirty="0"/>
                  <a:t> S.A. un máquina punzonadora CNC diseñada y construida en el Ecuador, que permite realizar perforaciones y deformaciones de las planchas metálicas cumpliendo todas las especificaciones requeridas y garantizando el perfecto funcionamiento de la misma, con una precisión de </a:t>
                </a:r>
                <a14:m>
                  <m:oMath xmlns:m="http://schemas.openxmlformats.org/officeDocument/2006/math">
                    <m:r>
                      <a:rPr lang="es-ES_tradnl" i="1">
                        <a:latin typeface="Cambria Math" panose="02040503050406030204" pitchFamily="18" charset="0"/>
                      </a:rPr>
                      <m:t>± 0.1 </m:t>
                    </m:r>
                    <m:r>
                      <a:rPr lang="es-ES_tradnl" i="1">
                        <a:latin typeface="Cambria Math" panose="02040503050406030204" pitchFamily="18" charset="0"/>
                      </a:rPr>
                      <m:t>𝑚𝑚</m:t>
                    </m:r>
                  </m:oMath>
                </a14:m>
                <a:r>
                  <a:rPr lang="es-ES_tradnl" dirty="0"/>
                  <a:t> y una mayor seguridad. Además, la optimización del personal operativo por cuanto para el manejo o funcionamiento de esta máquina se requiere de un operador y su producto es de mayor calidad.</a:t>
                </a:r>
                <a:endParaRPr lang="es-ES" dirty="0"/>
              </a:p>
              <a:p>
                <a:pPr algn="just" eaLnBrk="1" hangingPunct="1">
                  <a:buFont typeface="Arial" panose="020B0604020202020204" pitchFamily="34" charset="0"/>
                  <a:buChar char="•"/>
                </a:pPr>
                <a:endParaRPr lang="es-EC" altLang="es-EC" dirty="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Char char="•"/>
                </a:pPr>
                <a:endParaRPr lang="es-EC" altLang="es-EC" dirty="0">
                  <a:latin typeface="Times New Roman" panose="02020603050405020304" pitchFamily="18" charset="0"/>
                  <a:cs typeface="Times New Roman" panose="02020603050405020304" pitchFamily="18" charset="0"/>
                </a:endParaRPr>
              </a:p>
            </p:txBody>
          </p:sp>
        </mc:Choice>
        <mc:Fallback xmlns="">
          <p:sp>
            <p:nvSpPr>
              <p:cNvPr id="73745" name="Rectángulo 4"/>
              <p:cNvSpPr>
                <a:spLocks noRot="1" noChangeAspect="1" noMove="1" noResize="1" noEditPoints="1" noAdjustHandles="1" noChangeArrowheads="1" noChangeShapeType="1" noTextEdit="1"/>
              </p:cNvSpPr>
              <p:nvPr/>
            </p:nvSpPr>
            <p:spPr bwMode="auto">
              <a:xfrm>
                <a:off x="241738" y="1369680"/>
                <a:ext cx="11460163" cy="3416320"/>
              </a:xfrm>
              <a:prstGeom prst="rect">
                <a:avLst/>
              </a:prstGeom>
              <a:blipFill>
                <a:blip r:embed="rId4"/>
                <a:stretch>
                  <a:fillRect l="-372" t="-1071" r="-4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p:spTree>
    <p:extLst>
      <p:ext uri="{BB962C8B-B14F-4D97-AF65-F5344CB8AC3E}">
        <p14:creationId xmlns:p14="http://schemas.microsoft.com/office/powerpoint/2010/main" val="542055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7578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6140450"/>
            <a:ext cx="27479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75792" name="CuadroTexto 2"/>
          <p:cNvSpPr txBox="1">
            <a:spLocks noChangeArrowheads="1"/>
          </p:cNvSpPr>
          <p:nvPr/>
        </p:nvSpPr>
        <p:spPr bwMode="auto">
          <a:xfrm>
            <a:off x="523875" y="414338"/>
            <a:ext cx="659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3600" b="1">
                <a:latin typeface="Times New Roman" panose="02020603050405020304" pitchFamily="18" charset="0"/>
                <a:ea typeface="Tahoma" panose="020B0604030504040204" pitchFamily="34" charset="0"/>
                <a:cs typeface="Times New Roman" panose="02020603050405020304" pitchFamily="18" charset="0"/>
              </a:rPr>
              <a:t>RECOMENDACIONES</a:t>
            </a:r>
          </a:p>
        </p:txBody>
      </p:sp>
      <p:sp>
        <p:nvSpPr>
          <p:cNvPr id="75793" name="Rectángulo 4"/>
          <p:cNvSpPr>
            <a:spLocks noChangeArrowheads="1"/>
          </p:cNvSpPr>
          <p:nvPr/>
        </p:nvSpPr>
        <p:spPr bwMode="auto">
          <a:xfrm>
            <a:off x="354013" y="1497981"/>
            <a:ext cx="1169035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s-EC" dirty="0"/>
              <a:t>En la máquina punzonadora se recomienda mejorar los extremos de la mesa, ya que el peso de las planchas, provoca deflexión, por lo que es necesario reforzar las esquinas, mediante soportes metálicos o extender las guías lineales de los extremos con el fin de que las planchas se mantengan rectas, firmes y no afecten la perforación o deformación.   </a:t>
            </a:r>
            <a:endParaRPr lang="es-EC" dirty="0" smtClean="0"/>
          </a:p>
          <a:p>
            <a:pPr marL="0" indent="0" algn="just"/>
            <a:endParaRPr lang="es-ES" dirty="0"/>
          </a:p>
          <a:p>
            <a:pPr algn="just">
              <a:buFont typeface="Arial" panose="020B0604020202020204" pitchFamily="34" charset="0"/>
              <a:buChar char="•"/>
            </a:pPr>
            <a:r>
              <a:rPr lang="es-ES_tradnl" dirty="0"/>
              <a:t>Para mayor aprovechamiento de la máquina y futuro crecimiento de la empresa, se recomienda mejorar el mecanismo de sujeción de las planchas metálicas, a través de un nuevo resorte con mayor fuerza de apriete, permitiendo optimizar el uso de la máquina y obtener mayores réditos económicos</a:t>
            </a:r>
            <a:r>
              <a:rPr lang="es-ES_tradnl" dirty="0" smtClean="0"/>
              <a:t>.</a:t>
            </a:r>
          </a:p>
          <a:p>
            <a:pPr marL="0" indent="0" algn="just"/>
            <a:endParaRPr lang="es-ES" dirty="0"/>
          </a:p>
          <a:p>
            <a:pPr algn="just">
              <a:buFont typeface="Arial" panose="020B0604020202020204" pitchFamily="34" charset="0"/>
              <a:buChar char="•"/>
            </a:pPr>
            <a:r>
              <a:rPr lang="es-ES_tradnl" dirty="0"/>
              <a:t>Se recomienda implementar un control móvil, para que el operador pueda realizar tareas de supervisión y manejar remotamente la punzonadora CNC, facilitando su encendido, apagado, paro de emergencia, visualizar alertas y alarmas, movimiento de los ejes “X” y “Y”, controlar el cilindro de punzonado y apertura de las pinzas de sujeción de las planchas. </a:t>
            </a:r>
            <a:endParaRPr lang="es-ES_tradnl" dirty="0" smtClean="0"/>
          </a:p>
          <a:p>
            <a:pPr marL="0" indent="0" algn="just"/>
            <a:endParaRPr lang="es-ES" dirty="0"/>
          </a:p>
          <a:p>
            <a:pPr algn="just">
              <a:buFont typeface="Arial" panose="020B0604020202020204" pitchFamily="34" charset="0"/>
              <a:buChar char="•"/>
            </a:pPr>
            <a:r>
              <a:rPr lang="es-ES_tradnl" dirty="0"/>
              <a:t>Para optimizar los recursos materiales y económicos de la empresa, se recomienda implementar en la máquina un cambio de herramienta automático, capaz de acelerar el proceso de producción de una manera significativa y automatizada, ahorrando así tiempos en las reparaciones de la punzonadora.</a:t>
            </a:r>
            <a:endParaRPr lang="es-ES" dirty="0"/>
          </a:p>
        </p:txBody>
      </p:sp>
    </p:spTree>
    <p:extLst>
      <p:ext uri="{BB962C8B-B14F-4D97-AF65-F5344CB8AC3E}">
        <p14:creationId xmlns:p14="http://schemas.microsoft.com/office/powerpoint/2010/main" val="1731614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7578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6140450"/>
            <a:ext cx="27479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75792" name="CuadroTexto 2"/>
          <p:cNvSpPr txBox="1">
            <a:spLocks noChangeArrowheads="1"/>
          </p:cNvSpPr>
          <p:nvPr/>
        </p:nvSpPr>
        <p:spPr bwMode="auto">
          <a:xfrm>
            <a:off x="2687493" y="2783961"/>
            <a:ext cx="8183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3600" b="1" dirty="0" smtClean="0">
                <a:latin typeface="Times New Roman" panose="02020603050405020304" pitchFamily="18" charset="0"/>
                <a:ea typeface="Tahoma" panose="020B0604030504040204" pitchFamily="34" charset="0"/>
                <a:cs typeface="Times New Roman" panose="02020603050405020304" pitchFamily="18" charset="0"/>
              </a:rPr>
              <a:t>GRACIAS POR SU ATENCIÓN!</a:t>
            </a:r>
            <a:endParaRPr lang="es-EC" altLang="es-EC" sz="36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68004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922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9232" name="CuadroTexto 2"/>
          <p:cNvSpPr txBox="1">
            <a:spLocks noChangeArrowheads="1"/>
          </p:cNvSpPr>
          <p:nvPr/>
        </p:nvSpPr>
        <p:spPr bwMode="auto">
          <a:xfrm>
            <a:off x="523874" y="414338"/>
            <a:ext cx="689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C" altLang="es-EC" sz="3200" dirty="0" smtClean="0">
                <a:latin typeface="Times New Roman" panose="02020603050405020304" pitchFamily="18" charset="0"/>
                <a:ea typeface="Tahoma" panose="020B0604030504040204" pitchFamily="34" charset="0"/>
                <a:cs typeface="Times New Roman" panose="02020603050405020304" pitchFamily="18" charset="0"/>
              </a:rPr>
              <a:t>OBJETIVOS</a:t>
            </a:r>
            <a:endParaRPr lang="es-EC" altLang="es-EC" sz="3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ángulo 2"/>
          <p:cNvSpPr/>
          <p:nvPr/>
        </p:nvSpPr>
        <p:spPr>
          <a:xfrm>
            <a:off x="523873" y="1186905"/>
            <a:ext cx="10110259" cy="2436564"/>
          </a:xfrm>
          <a:prstGeom prst="rect">
            <a:avLst/>
          </a:prstGeom>
        </p:spPr>
        <p:txBody>
          <a:bodyPr wrap="square">
            <a:spAutoFit/>
          </a:bodyPr>
          <a:lstStyle/>
          <a:p>
            <a:pPr lvl="0"/>
            <a:r>
              <a:rPr lang="es-EC" b="1" dirty="0" smtClean="0"/>
              <a:t>Objetivo General</a:t>
            </a:r>
          </a:p>
          <a:p>
            <a:pPr lvl="0"/>
            <a:endParaRPr lang="es-ES" b="1" dirty="0"/>
          </a:p>
          <a:p>
            <a:pPr lvl="0" algn="just"/>
            <a:r>
              <a:rPr lang="es-ES_tradnl" dirty="0"/>
              <a:t>Diseñar y construir una punzonadora CNC que permita realizar deformaciones en planchas metálicas, </a:t>
            </a:r>
            <a:r>
              <a:rPr lang="es-EC" dirty="0"/>
              <a:t>a fin de que la empresa automatice las labores de mecanizado y optimice sus recursos.</a:t>
            </a:r>
            <a:endParaRPr lang="es-ES" dirty="0"/>
          </a:p>
          <a:p>
            <a:pPr marL="285750" indent="-285750" algn="just">
              <a:lnSpc>
                <a:spcPct val="150000"/>
              </a:lnSpc>
              <a:spcAft>
                <a:spcPts val="1000"/>
              </a:spcAft>
              <a:buFont typeface="Arial" panose="020B0604020202020204" pitchFamily="34" charset="0"/>
              <a:buChar char="•"/>
              <a:defRPr/>
            </a:pPr>
            <a:endParaRPr lang="es-ES" dirty="0"/>
          </a:p>
          <a:p>
            <a:pPr marL="285750" indent="-285750" algn="just">
              <a:lnSpc>
                <a:spcPct val="150000"/>
              </a:lnSpc>
              <a:spcAft>
                <a:spcPts val="1000"/>
              </a:spcAft>
              <a:buFont typeface="Arial" panose="020B0604020202020204" pitchFamily="34" charset="0"/>
              <a:buChar char="•"/>
              <a:defRPr/>
            </a:pP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ángulo 15"/>
          <p:cNvSpPr/>
          <p:nvPr/>
        </p:nvSpPr>
        <p:spPr>
          <a:xfrm>
            <a:off x="523872" y="2759442"/>
            <a:ext cx="10110259" cy="4098558"/>
          </a:xfrm>
          <a:prstGeom prst="rect">
            <a:avLst/>
          </a:prstGeom>
        </p:spPr>
        <p:txBody>
          <a:bodyPr wrap="square">
            <a:spAutoFit/>
          </a:bodyPr>
          <a:lstStyle/>
          <a:p>
            <a:pPr lvl="0"/>
            <a:r>
              <a:rPr lang="es-EC" b="1" dirty="0" smtClean="0"/>
              <a:t>Objetivos Específicos</a:t>
            </a:r>
            <a:endParaRPr lang="es-ES_tradnl" b="1" dirty="0"/>
          </a:p>
          <a:p>
            <a:pPr lvl="0"/>
            <a:endParaRPr lang="es-ES" b="1" dirty="0"/>
          </a:p>
          <a:p>
            <a:pPr marL="285750" lvl="0" indent="-285750" algn="just">
              <a:buFont typeface="Arial" panose="020B0604020202020204" pitchFamily="34" charset="0"/>
              <a:buChar char="•"/>
            </a:pPr>
            <a:r>
              <a:rPr lang="es-ES_tradnl" dirty="0"/>
              <a:t>Definir una estructura y sistema de punzonado, mecanismos de movimiento de la mesa y sujeción de las planchas metálicas para que las perforaciones y deformaciones se realicen con precisión y seguridad</a:t>
            </a:r>
            <a:r>
              <a:rPr lang="es-ES_tradnl" dirty="0" smtClean="0"/>
              <a:t>.</a:t>
            </a:r>
          </a:p>
          <a:p>
            <a:pPr lvl="0" algn="just"/>
            <a:endParaRPr lang="es-ES" dirty="0"/>
          </a:p>
          <a:p>
            <a:pPr marL="285750" lvl="0" indent="-285750" algn="just">
              <a:buFont typeface="Arial" panose="020B0604020202020204" pitchFamily="34" charset="0"/>
              <a:buChar char="•"/>
            </a:pPr>
            <a:r>
              <a:rPr lang="es-ES_tradnl" dirty="0"/>
              <a:t>Establecer un control automático para que la punzonadora pueda efectuar deformaciones y perforaciones sobre planchas metálicas</a:t>
            </a:r>
            <a:r>
              <a:rPr lang="es-ES_tradnl" dirty="0" smtClean="0"/>
              <a:t>.</a:t>
            </a:r>
          </a:p>
          <a:p>
            <a:pPr lvl="0" algn="just"/>
            <a:endParaRPr lang="es-ES" dirty="0"/>
          </a:p>
          <a:p>
            <a:pPr marL="285750" lvl="0" indent="-285750" algn="just">
              <a:buFont typeface="Arial" panose="020B0604020202020204" pitchFamily="34" charset="0"/>
              <a:buChar char="•"/>
            </a:pPr>
            <a:r>
              <a:rPr lang="es-ES_tradnl" dirty="0"/>
              <a:t>Entregar una punzonadora CNC que realice deformaciones en planchas metálicas, de manera que </a:t>
            </a:r>
            <a:r>
              <a:rPr lang="es-EC" dirty="0"/>
              <a:t>la empresa reduzca la intervención del operador y otros recursos. </a:t>
            </a:r>
            <a:endParaRPr lang="es-ES" dirty="0"/>
          </a:p>
          <a:p>
            <a:pPr marL="285750" indent="-285750" algn="just">
              <a:lnSpc>
                <a:spcPct val="150000"/>
              </a:lnSpc>
              <a:spcAft>
                <a:spcPts val="1000"/>
              </a:spcAft>
              <a:buFont typeface="Arial" panose="020B0604020202020204" pitchFamily="34" charset="0"/>
              <a:buChar char="•"/>
              <a:defRPr/>
            </a:pPr>
            <a:endParaRPr lang="es-ES" dirty="0"/>
          </a:p>
          <a:p>
            <a:pPr marL="285750" indent="-285750" algn="just">
              <a:lnSpc>
                <a:spcPct val="150000"/>
              </a:lnSpc>
              <a:spcAft>
                <a:spcPts val="1000"/>
              </a:spcAft>
              <a:buFont typeface="Arial" panose="020B0604020202020204" pitchFamily="34" charset="0"/>
              <a:buChar char="•"/>
              <a:defRPr/>
            </a:pP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035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048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0496" name="CuadroTexto 2"/>
          <p:cNvSpPr txBox="1">
            <a:spLocks noChangeArrowheads="1"/>
          </p:cNvSpPr>
          <p:nvPr/>
        </p:nvSpPr>
        <p:spPr bwMode="auto">
          <a:xfrm>
            <a:off x="311944" y="542880"/>
            <a:ext cx="664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graphicFrame>
        <p:nvGraphicFramePr>
          <p:cNvPr id="11" name="Diagrama 10"/>
          <p:cNvGraphicFramePr/>
          <p:nvPr>
            <p:extLst>
              <p:ext uri="{D42A27DB-BD31-4B8C-83A1-F6EECF244321}">
                <p14:modId xmlns:p14="http://schemas.microsoft.com/office/powerpoint/2010/main" val="623946781"/>
              </p:ext>
            </p:extLst>
          </p:nvPr>
        </p:nvGraphicFramePr>
        <p:xfrm>
          <a:off x="2461492" y="1286330"/>
          <a:ext cx="8073158" cy="4593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5476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1512"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Imagen 1"/>
          <p:cNvPicPr>
            <a:picLocks noChangeAspect="1" noChangeArrowheads="1"/>
          </p:cNvPicPr>
          <p:nvPr/>
        </p:nvPicPr>
        <p:blipFill>
          <a:blip r:embed="rId3">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1520"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1521" name="CuadroTexto 16"/>
          <p:cNvSpPr txBox="1">
            <a:spLocks noChangeArrowheads="1"/>
          </p:cNvSpPr>
          <p:nvPr/>
        </p:nvSpPr>
        <p:spPr bwMode="auto">
          <a:xfrm>
            <a:off x="588963" y="827088"/>
            <a:ext cx="7279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Requerimientos </a:t>
            </a: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del </a:t>
            </a:r>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cliente y características técnicas</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902455951"/>
              </p:ext>
            </p:extLst>
          </p:nvPr>
        </p:nvGraphicFramePr>
        <p:xfrm>
          <a:off x="1453419" y="1430550"/>
          <a:ext cx="7811230" cy="4633190"/>
        </p:xfrm>
        <a:graphic>
          <a:graphicData uri="http://schemas.openxmlformats.org/drawingml/2006/table">
            <a:tbl>
              <a:tblPr firstRow="1" firstCol="1" bandRow="1">
                <a:tableStyleId>{7E9639D4-E3E2-4D34-9284-5A2195B3D0D7}</a:tableStyleId>
              </a:tblPr>
              <a:tblGrid>
                <a:gridCol w="458113">
                  <a:extLst>
                    <a:ext uri="{9D8B030D-6E8A-4147-A177-3AD203B41FA5}">
                      <a16:colId xmlns:a16="http://schemas.microsoft.com/office/drawing/2014/main" val="20000"/>
                    </a:ext>
                  </a:extLst>
                </a:gridCol>
                <a:gridCol w="3701147">
                  <a:extLst>
                    <a:ext uri="{9D8B030D-6E8A-4147-A177-3AD203B41FA5}">
                      <a16:colId xmlns:a16="http://schemas.microsoft.com/office/drawing/2014/main" val="20001"/>
                    </a:ext>
                  </a:extLst>
                </a:gridCol>
                <a:gridCol w="3651970">
                  <a:extLst>
                    <a:ext uri="{9D8B030D-6E8A-4147-A177-3AD203B41FA5}">
                      <a16:colId xmlns:a16="http://schemas.microsoft.com/office/drawing/2014/main" val="20002"/>
                    </a:ext>
                  </a:extLst>
                </a:gridCol>
              </a:tblGrid>
              <a:tr h="262408">
                <a:tc>
                  <a:txBody>
                    <a:bodyPr/>
                    <a:lstStyle/>
                    <a:p>
                      <a:pPr algn="l">
                        <a:lnSpc>
                          <a:spcPct val="115000"/>
                        </a:lnSpc>
                        <a:spcAft>
                          <a:spcPts val="0"/>
                        </a:spcAft>
                      </a:pPr>
                      <a:r>
                        <a:rPr lang="es-EC" sz="1200" dirty="0">
                          <a:effectLst/>
                          <a:latin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algn="l">
                        <a:lnSpc>
                          <a:spcPct val="115000"/>
                        </a:lnSpc>
                        <a:spcAft>
                          <a:spcPts val="0"/>
                        </a:spcAft>
                      </a:pPr>
                      <a:r>
                        <a:rPr lang="es-EC" sz="1200" dirty="0" smtClean="0">
                          <a:effectLst/>
                          <a:latin typeface="Times New Roman" panose="02020603050405020304" pitchFamily="18" charset="0"/>
                          <a:cs typeface="Times New Roman" panose="02020603050405020304" pitchFamily="18" charset="0"/>
                        </a:rPr>
                        <a:t>Requerimiento del </a:t>
                      </a:r>
                      <a:r>
                        <a:rPr lang="es-EC" sz="1200" dirty="0" smtClean="0">
                          <a:effectLst/>
                          <a:latin typeface="Times New Roman" panose="02020603050405020304" pitchFamily="18" charset="0"/>
                          <a:cs typeface="Times New Roman" panose="02020603050405020304" pitchFamily="18" charset="0"/>
                        </a:rPr>
                        <a:t>clientes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algn="l">
                        <a:lnSpc>
                          <a:spcPct val="115000"/>
                        </a:lnSpc>
                        <a:spcAft>
                          <a:spcPts val="0"/>
                        </a:spcAft>
                      </a:pPr>
                      <a:r>
                        <a:rPr lang="es-EC" sz="1200">
                          <a:effectLst/>
                          <a:latin typeface="Times New Roman" panose="02020603050405020304" pitchFamily="18" charset="0"/>
                          <a:cs typeface="Times New Roman" panose="02020603050405020304" pitchFamily="18" charset="0"/>
                        </a:rPr>
                        <a:t>CARACTERÍSTICA TÉCNICA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0"/>
                  </a:ext>
                </a:extLst>
              </a:tr>
              <a:tr h="684538">
                <a:tc>
                  <a:txBody>
                    <a:bodyPr/>
                    <a:lstStyle/>
                    <a:p>
                      <a:pPr algn="l">
                        <a:lnSpc>
                          <a:spcPct val="150000"/>
                        </a:lnSpc>
                        <a:spcAft>
                          <a:spcPts val="0"/>
                        </a:spcAft>
                      </a:pPr>
                      <a:r>
                        <a:rPr lang="es-EC" sz="1200" b="0" dirty="0">
                          <a:effectLst/>
                          <a:latin typeface="Times New Roman" panose="02020603050405020304" pitchFamily="18" charset="0"/>
                          <a:cs typeface="Times New Roman" panose="02020603050405020304" pitchFamily="18" charset="0"/>
                        </a:rPr>
                        <a:t>1</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La máquina realiza de manera autónoma el punzonado en planchas metálicas</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Velocidad de punzonado</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4538">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2</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La máquina puede desplazarse en un área de 4.88 x 2.44 m</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Área de trabajo 4,88 x 2,44 m</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84538">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3</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Capacidad de corte del material de hasta 3mm en acero inoxidable, 6mm en acero y aluminio</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Espesor de corte</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40261">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4</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El punzonado realizado por la máquina debe tener un error en precisión que no sea superior a 0.1 mm</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Precisión de  la punzonadora</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52108">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5</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La forma de punzonado son circunferencias de hasta 2cm de diámetro</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Fuerza de punzonado</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84538">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6</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La máquina tiene una capacidad de punzonado de plancha de 1.22 x 2.44 m</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EC" sz="1200" b="0" kern="1200" dirty="0" smtClean="0">
                          <a:solidFill>
                            <a:schemeClr val="tx1"/>
                          </a:solidFill>
                          <a:effectLst/>
                          <a:latin typeface="Times New Roman" panose="02020603050405020304" pitchFamily="18" charset="0"/>
                          <a:ea typeface="+mn-ea"/>
                          <a:cs typeface="Times New Roman" panose="02020603050405020304" pitchFamily="18" charset="0"/>
                        </a:rPr>
                        <a:t>Estética</a:t>
                      </a:r>
                      <a:endParaRPr lang="es-E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algn="l" defTabSz="457200" rtl="0" eaLnBrk="1" latinLnBrk="0" hangingPunct="1">
                        <a:lnSpc>
                          <a:spcPct val="150000"/>
                        </a:lnSpc>
                        <a:spcAft>
                          <a:spcPts val="0"/>
                        </a:spcAft>
                        <a:tabLst>
                          <a:tab pos="849630" algn="l"/>
                        </a:tabLst>
                      </a:pP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40261">
                <a:tc>
                  <a:txBody>
                    <a:bodyPr/>
                    <a:lstStyle/>
                    <a:p>
                      <a:pPr algn="l">
                        <a:lnSpc>
                          <a:spcPct val="150000"/>
                        </a:lnSpc>
                        <a:spcAft>
                          <a:spcPts val="0"/>
                        </a:spcAft>
                      </a:pPr>
                      <a:r>
                        <a:rPr lang="es-EC" sz="1200" b="0">
                          <a:effectLst/>
                          <a:latin typeface="Times New Roman" panose="02020603050405020304" pitchFamily="18" charset="0"/>
                          <a:cs typeface="Times New Roman" panose="02020603050405020304" pitchFamily="18" charset="0"/>
                        </a:rPr>
                        <a:t>7</a:t>
                      </a:r>
                    </a:p>
                  </a:txBody>
                  <a:tcPr marL="68580" marR="68580" marT="0" marB="0" anchor="ctr"/>
                </a:tc>
                <a:tc>
                  <a:txBody>
                    <a:bodyPr/>
                    <a:lstStyle/>
                    <a:p>
                      <a:pPr algn="l">
                        <a:lnSpc>
                          <a:spcPct val="150000"/>
                        </a:lnSpc>
                        <a:spcAft>
                          <a:spcPts val="0"/>
                        </a:spcAft>
                      </a:pP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Los elementos de la máquina deben ser de fácil adquisición para sus repuestos</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lvl="0" algn="l" defTabSz="457200" rtl="0" eaLnBrk="1" latinLnBrk="0" hangingPunct="1">
                        <a:lnSpc>
                          <a:spcPct val="150000"/>
                        </a:lnSpc>
                        <a:spcAft>
                          <a:spcPts val="0"/>
                        </a:spcAft>
                      </a:pPr>
                      <a:r>
                        <a:rPr lang="es-MX" sz="1200" b="0" kern="1200" dirty="0" smtClean="0">
                          <a:solidFill>
                            <a:schemeClr val="tx1"/>
                          </a:solidFill>
                          <a:effectLst/>
                          <a:latin typeface="Times New Roman" panose="02020603050405020304" pitchFamily="18" charset="0"/>
                          <a:ea typeface="+mn-ea"/>
                          <a:cs typeface="Times New Roman" panose="02020603050405020304" pitchFamily="18" charset="0"/>
                        </a:rPr>
                        <a:t>Facilidad de manufactura del material</a:t>
                      </a:r>
                      <a:endParaRPr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46929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2538"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2543" name="CuadroTexto 2"/>
          <p:cNvSpPr txBox="1">
            <a:spLocks noChangeArrowheads="1"/>
          </p:cNvSpPr>
          <p:nvPr/>
        </p:nvSpPr>
        <p:spPr bwMode="auto">
          <a:xfrm>
            <a:off x="326448" y="390040"/>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2544" name="CuadroTexto 16"/>
          <p:cNvSpPr txBox="1">
            <a:spLocks noChangeArrowheads="1"/>
          </p:cNvSpPr>
          <p:nvPr/>
        </p:nvSpPr>
        <p:spPr bwMode="auto">
          <a:xfrm>
            <a:off x="391536" y="956777"/>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a:latin typeface="Times New Roman" panose="02020603050405020304" pitchFamily="18" charset="0"/>
                <a:ea typeface="Tahoma" panose="020B0604030504040204" pitchFamily="34" charset="0"/>
                <a:cs typeface="Times New Roman" panose="02020603050405020304" pitchFamily="18" charset="0"/>
              </a:rPr>
              <a:t>Matriz QFD</a:t>
            </a:r>
          </a:p>
        </p:txBody>
      </p:sp>
      <p:pic>
        <p:nvPicPr>
          <p:cNvPr id="22546"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1650227980"/>
              </p:ext>
            </p:extLst>
          </p:nvPr>
        </p:nvGraphicFramePr>
        <p:xfrm>
          <a:off x="8701384" y="2631354"/>
          <a:ext cx="3342979" cy="2417445"/>
        </p:xfrm>
        <a:graphic>
          <a:graphicData uri="http://schemas.openxmlformats.org/drawingml/2006/table">
            <a:tbl>
              <a:tblPr firstRow="1" firstCol="1" bandRow="1">
                <a:tableStyleId>{7E9639D4-E3E2-4D34-9284-5A2195B3D0D7}</a:tableStyleId>
              </a:tblPr>
              <a:tblGrid>
                <a:gridCol w="378179">
                  <a:extLst>
                    <a:ext uri="{9D8B030D-6E8A-4147-A177-3AD203B41FA5}">
                      <a16:colId xmlns:a16="http://schemas.microsoft.com/office/drawing/2014/main" val="20000"/>
                    </a:ext>
                  </a:extLst>
                </a:gridCol>
                <a:gridCol w="1953491">
                  <a:extLst>
                    <a:ext uri="{9D8B030D-6E8A-4147-A177-3AD203B41FA5}">
                      <a16:colId xmlns:a16="http://schemas.microsoft.com/office/drawing/2014/main" val="20001"/>
                    </a:ext>
                  </a:extLst>
                </a:gridCol>
                <a:gridCol w="1011309">
                  <a:extLst>
                    <a:ext uri="{9D8B030D-6E8A-4147-A177-3AD203B41FA5}">
                      <a16:colId xmlns:a16="http://schemas.microsoft.com/office/drawing/2014/main" val="20002"/>
                    </a:ext>
                  </a:extLst>
                </a:gridCol>
              </a:tblGrid>
              <a:tr h="352425">
                <a:tc>
                  <a:txBody>
                    <a:bodyPr/>
                    <a:lstStyle/>
                    <a:p>
                      <a:pPr algn="ctr">
                        <a:spcAft>
                          <a:spcPts val="0"/>
                        </a:spcAft>
                      </a:pPr>
                      <a:r>
                        <a:rPr lang="es-EC" sz="1050" dirty="0">
                          <a:effectLst/>
                        </a:rPr>
                        <a:t> </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a:effectLst/>
                        </a:rPr>
                        <a:t>Característica técnica</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a:effectLst/>
                        </a:rPr>
                        <a:t>Porcentaje </a:t>
                      </a:r>
                      <a:r>
                        <a:rPr lang="es-EC" sz="1050" dirty="0" smtClean="0">
                          <a:effectLst/>
                        </a:rPr>
                        <a:t>de aprobación</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9075">
                <a:tc>
                  <a:txBody>
                    <a:bodyPr/>
                    <a:lstStyle/>
                    <a:p>
                      <a:pPr algn="ctr">
                        <a:spcAft>
                          <a:spcPts val="0"/>
                        </a:spcAft>
                      </a:pPr>
                      <a:r>
                        <a:rPr lang="es-EC" sz="1050">
                          <a:effectLst/>
                        </a:rPr>
                        <a:t>1</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457200" rtl="0" eaLnBrk="1" latinLnBrk="0" hangingPunct="1">
                        <a:spcAft>
                          <a:spcPts val="0"/>
                        </a:spcAft>
                      </a:pPr>
                      <a:r>
                        <a:rPr lang="es-ES" sz="1050" kern="1200" dirty="0" smtClean="0">
                          <a:solidFill>
                            <a:schemeClr val="tx1"/>
                          </a:solidFill>
                          <a:effectLst/>
                          <a:latin typeface="+mn-lt"/>
                          <a:ea typeface="+mn-ea"/>
                          <a:cs typeface="+mn-cs"/>
                        </a:rPr>
                        <a:t>El área de trabajo de 4.88 x 2.44 m</a:t>
                      </a:r>
                      <a:endParaRPr lang="es-EC" sz="1050"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s-EC" sz="1050" dirty="0" smtClean="0">
                          <a:effectLst/>
                        </a:rPr>
                        <a:t>21%</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9075">
                <a:tc>
                  <a:txBody>
                    <a:bodyPr/>
                    <a:lstStyle/>
                    <a:p>
                      <a:pPr algn="ctr">
                        <a:spcAft>
                          <a:spcPts val="0"/>
                        </a:spcAft>
                      </a:pPr>
                      <a:r>
                        <a:rPr lang="es-EC" sz="1050">
                          <a:effectLst/>
                        </a:rPr>
                        <a:t>2</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457200" rtl="0" eaLnBrk="1" latinLnBrk="0" hangingPunct="1">
                        <a:spcAft>
                          <a:spcPts val="0"/>
                        </a:spcAft>
                      </a:pPr>
                      <a:r>
                        <a:rPr lang="es-ES" sz="1050" kern="1200" dirty="0" smtClean="0">
                          <a:solidFill>
                            <a:schemeClr val="tx1"/>
                          </a:solidFill>
                          <a:effectLst/>
                          <a:latin typeface="+mn-lt"/>
                          <a:ea typeface="+mn-ea"/>
                          <a:cs typeface="+mn-cs"/>
                        </a:rPr>
                        <a:t>La velocidad de punzonado</a:t>
                      </a:r>
                      <a:endParaRPr lang="es-EC" sz="1050"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s-EC" sz="1050" dirty="0" smtClean="0">
                          <a:effectLst/>
                        </a:rPr>
                        <a:t>21%</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19075">
                <a:tc>
                  <a:txBody>
                    <a:bodyPr/>
                    <a:lstStyle/>
                    <a:p>
                      <a:pPr algn="ctr">
                        <a:spcAft>
                          <a:spcPts val="0"/>
                        </a:spcAft>
                      </a:pPr>
                      <a:r>
                        <a:rPr lang="es-EC" sz="1050">
                          <a:effectLst/>
                        </a:rPr>
                        <a:t>3</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457200" rtl="0" eaLnBrk="1" latinLnBrk="0" hangingPunct="1">
                        <a:spcAft>
                          <a:spcPts val="0"/>
                        </a:spcAft>
                      </a:pPr>
                      <a:r>
                        <a:rPr lang="es-ES" sz="1050" kern="1200" dirty="0" smtClean="0">
                          <a:solidFill>
                            <a:schemeClr val="tx1"/>
                          </a:solidFill>
                          <a:effectLst/>
                          <a:latin typeface="+mn-lt"/>
                          <a:ea typeface="+mn-ea"/>
                          <a:cs typeface="+mn-cs"/>
                        </a:rPr>
                        <a:t>La precisión de la punzonadora</a:t>
                      </a:r>
                      <a:endParaRPr lang="es-EC" sz="1050"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s-EC" sz="1050" dirty="0" smtClean="0">
                          <a:effectLst/>
                        </a:rPr>
                        <a:t>20%</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19075">
                <a:tc>
                  <a:txBody>
                    <a:bodyPr/>
                    <a:lstStyle/>
                    <a:p>
                      <a:pPr algn="ctr">
                        <a:spcAft>
                          <a:spcPts val="0"/>
                        </a:spcAft>
                      </a:pPr>
                      <a:r>
                        <a:rPr lang="es-EC" sz="1050">
                          <a:effectLst/>
                        </a:rPr>
                        <a:t>4</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latin typeface="Times New Roman" panose="02020603050405020304" pitchFamily="18" charset="0"/>
                          <a:cs typeface="Times New Roman" panose="02020603050405020304" pitchFamily="18" charset="0"/>
                        </a:rPr>
                        <a:t>Espesor</a:t>
                      </a:r>
                      <a:r>
                        <a:rPr lang="es-EC" sz="1050" baseline="0" dirty="0" smtClean="0">
                          <a:effectLst/>
                          <a:latin typeface="Times New Roman" panose="02020603050405020304" pitchFamily="18" charset="0"/>
                          <a:cs typeface="Times New Roman" panose="02020603050405020304" pitchFamily="18" charset="0"/>
                        </a:rPr>
                        <a:t> de corte</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rPr>
                        <a:t>14%</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19075">
                <a:tc>
                  <a:txBody>
                    <a:bodyPr/>
                    <a:lstStyle/>
                    <a:p>
                      <a:pPr algn="ctr">
                        <a:spcAft>
                          <a:spcPts val="0"/>
                        </a:spcAft>
                      </a:pPr>
                      <a:r>
                        <a:rPr lang="es-EC" sz="1050">
                          <a:effectLst/>
                        </a:rPr>
                        <a:t>5</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latin typeface="+mn-lt"/>
                          <a:cs typeface="+mn-cs"/>
                        </a:rPr>
                        <a:t>Fuerza</a:t>
                      </a:r>
                      <a:r>
                        <a:rPr lang="es-EC" sz="1050" baseline="0" dirty="0" smtClean="0">
                          <a:effectLst/>
                          <a:latin typeface="+mn-lt"/>
                          <a:cs typeface="+mn-cs"/>
                        </a:rPr>
                        <a:t> de punzonado</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rPr>
                        <a:t>13%</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19075">
                <a:tc>
                  <a:txBody>
                    <a:bodyPr/>
                    <a:lstStyle/>
                    <a:p>
                      <a:pPr algn="ctr">
                        <a:spcAft>
                          <a:spcPts val="0"/>
                        </a:spcAft>
                      </a:pPr>
                      <a:r>
                        <a:rPr lang="es-EC" sz="1050">
                          <a:effectLst/>
                        </a:rPr>
                        <a:t>6</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rPr>
                        <a:t>Facilidad</a:t>
                      </a:r>
                      <a:r>
                        <a:rPr lang="es-EC" sz="1050" baseline="0" dirty="0" smtClean="0">
                          <a:effectLst/>
                        </a:rPr>
                        <a:t> de manufactura del material</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rPr>
                        <a:t>10</a:t>
                      </a:r>
                      <a:r>
                        <a:rPr lang="es-EC" sz="1050" dirty="0">
                          <a:effectLst/>
                        </a:rPr>
                        <a:t>%</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19075">
                <a:tc>
                  <a:txBody>
                    <a:bodyPr/>
                    <a:lstStyle/>
                    <a:p>
                      <a:pPr algn="ctr">
                        <a:spcAft>
                          <a:spcPts val="0"/>
                        </a:spcAft>
                      </a:pPr>
                      <a:r>
                        <a:rPr lang="es-EC" sz="1050">
                          <a:effectLst/>
                        </a:rPr>
                        <a:t>7</a:t>
                      </a:r>
                      <a:endParaRPr lang="es-EC" sz="105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latin typeface="+mn-lt"/>
                          <a:cs typeface="+mn-cs"/>
                        </a:rPr>
                        <a:t>Estética</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050" dirty="0" smtClean="0">
                          <a:effectLst/>
                        </a:rPr>
                        <a:t>1%</a:t>
                      </a:r>
                      <a:endParaRPr lang="es-EC" sz="105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pic>
        <p:nvPicPr>
          <p:cNvPr id="16" name="Imagen 15"/>
          <p:cNvPicPr/>
          <p:nvPr/>
        </p:nvPicPr>
        <p:blipFill>
          <a:blip r:embed="rId4"/>
          <a:stretch>
            <a:fillRect/>
          </a:stretch>
        </p:blipFill>
        <p:spPr>
          <a:xfrm>
            <a:off x="3002179" y="851706"/>
            <a:ext cx="4617821" cy="5518370"/>
          </a:xfrm>
          <a:prstGeom prst="rect">
            <a:avLst/>
          </a:prstGeom>
        </p:spPr>
      </p:pic>
    </p:spTree>
    <p:extLst>
      <p:ext uri="{BB962C8B-B14F-4D97-AF65-F5344CB8AC3E}">
        <p14:creationId xmlns:p14="http://schemas.microsoft.com/office/powerpoint/2010/main" val="2139772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p:cNvSpPr txBox="1">
            <a:spLocks noChangeArrowheads="1"/>
          </p:cNvSpPr>
          <p:nvPr/>
        </p:nvSpPr>
        <p:spPr bwMode="auto">
          <a:xfrm>
            <a:off x="391536" y="956777"/>
            <a:ext cx="5221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dirty="0" smtClean="0">
                <a:latin typeface="Times New Roman" panose="02020603050405020304" pitchFamily="18" charset="0"/>
                <a:ea typeface="Tahoma" panose="020B0604030504040204" pitchFamily="34" charset="0"/>
                <a:cs typeface="Times New Roman" panose="02020603050405020304" pitchFamily="18" charset="0"/>
              </a:rPr>
              <a:t>Determinación Modular</a:t>
            </a:r>
            <a:endParaRPr lang="es-EC" altLang="es-EC"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Imagen 17"/>
          <p:cNvPicPr/>
          <p:nvPr/>
        </p:nvPicPr>
        <p:blipFill>
          <a:blip r:embed="rId4"/>
          <a:stretch>
            <a:fillRect/>
          </a:stretch>
        </p:blipFill>
        <p:spPr>
          <a:xfrm>
            <a:off x="1696032" y="1447612"/>
            <a:ext cx="7222190" cy="4911978"/>
          </a:xfrm>
          <a:prstGeom prst="rect">
            <a:avLst/>
          </a:prstGeom>
        </p:spPr>
      </p:pic>
    </p:spTree>
    <p:extLst>
      <p:ext uri="{BB962C8B-B14F-4D97-AF65-F5344CB8AC3E}">
        <p14:creationId xmlns:p14="http://schemas.microsoft.com/office/powerpoint/2010/main" val="4196772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6140824"/>
            <a:ext cx="12191999" cy="717176"/>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6" name="Rectángulo 5"/>
          <p:cNvSpPr/>
          <p:nvPr/>
        </p:nvSpPr>
        <p:spPr>
          <a:xfrm>
            <a:off x="0" y="0"/>
            <a:ext cx="12191999" cy="1366838"/>
          </a:xfrm>
          <a:prstGeom prst="rect">
            <a:avLst/>
          </a:prstGeom>
          <a:gradFill flip="none" rotWithShape="1">
            <a:gsLst>
              <a:gs pos="16000">
                <a:schemeClr val="accent1">
                  <a:shade val="30000"/>
                  <a:satMod val="115000"/>
                  <a:alpha val="93000"/>
                </a:schemeClr>
              </a:gs>
              <a:gs pos="36000">
                <a:schemeClr val="accent1">
                  <a:shade val="67500"/>
                  <a:satMod val="115000"/>
                  <a:alpha val="80000"/>
                </a:schemeClr>
              </a:gs>
              <a:gs pos="56000">
                <a:schemeClr val="accent1">
                  <a:shade val="100000"/>
                  <a:satMod val="11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3562" name="Imagen 1"/>
          <p:cNvPicPr>
            <a:picLocks noChangeAspect="1" noChangeArrowheads="1"/>
          </p:cNvPicPr>
          <p:nvPr/>
        </p:nvPicPr>
        <p:blipFill>
          <a:blip r:embed="rId2">
            <a:extLst>
              <a:ext uri="{28A0092B-C50C-407E-A947-70E740481C1C}">
                <a14:useLocalDpi xmlns:a14="http://schemas.microsoft.com/office/drawing/2010/main" val="0"/>
              </a:ext>
            </a:extLst>
          </a:blip>
          <a:srcRect l="75514"/>
          <a:stretch>
            <a:fillRect/>
          </a:stretch>
        </p:blipFill>
        <p:spPr bwMode="auto">
          <a:xfrm>
            <a:off x="10871200" y="168275"/>
            <a:ext cx="11731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3379788" y="6650038"/>
            <a:ext cx="6100762" cy="5715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3" name="Rectángulo 12"/>
          <p:cNvSpPr/>
          <p:nvPr/>
        </p:nvSpPr>
        <p:spPr>
          <a:xfrm>
            <a:off x="3200121" y="6578355"/>
            <a:ext cx="6100890" cy="71365"/>
          </a:xfrm>
          <a:prstGeom prst="rect">
            <a:avLst/>
          </a:prstGeom>
          <a:gradFill flip="none" rotWithShape="1">
            <a:gsLst>
              <a:gs pos="0">
                <a:srgbClr val="EF4036">
                  <a:tint val="66000"/>
                  <a:satMod val="160000"/>
                </a:srgbClr>
              </a:gs>
              <a:gs pos="25000">
                <a:srgbClr val="FF0000">
                  <a:alpha val="71000"/>
                </a:srgbClr>
              </a:gs>
              <a:gs pos="87000">
                <a:srgbClr val="EF4036">
                  <a:tint val="23500"/>
                  <a:satMod val="16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567" name="CuadroTexto 2"/>
          <p:cNvSpPr txBox="1">
            <a:spLocks noChangeArrowheads="1"/>
          </p:cNvSpPr>
          <p:nvPr/>
        </p:nvSpPr>
        <p:spPr bwMode="auto">
          <a:xfrm>
            <a:off x="523875" y="414338"/>
            <a:ext cx="659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400" b="1" dirty="0">
                <a:latin typeface="Times New Roman" panose="02020603050405020304" pitchFamily="18" charset="0"/>
                <a:ea typeface="Tahoma" panose="020B0604030504040204" pitchFamily="34" charset="0"/>
                <a:cs typeface="Times New Roman" panose="02020603050405020304" pitchFamily="18" charset="0"/>
              </a:rPr>
              <a:t>DISEÑO MECATRÓNICO</a:t>
            </a:r>
          </a:p>
        </p:txBody>
      </p:sp>
      <p:sp>
        <p:nvSpPr>
          <p:cNvPr id="23568" name="CuadroTexto 16"/>
          <p:cNvSpPr txBox="1">
            <a:spLocks noChangeArrowheads="1"/>
          </p:cNvSpPr>
          <p:nvPr/>
        </p:nvSpPr>
        <p:spPr bwMode="auto">
          <a:xfrm>
            <a:off x="468632" y="1340389"/>
            <a:ext cx="62935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C" altLang="es-EC" sz="2000" b="1" dirty="0" smtClean="0">
                <a:latin typeface="Times New Roman" panose="02020603050405020304" pitchFamily="18" charset="0"/>
                <a:ea typeface="Tahoma" panose="020B0604030504040204" pitchFamily="34" charset="0"/>
                <a:cs typeface="Times New Roman" panose="02020603050405020304" pitchFamily="18" charset="0"/>
              </a:rPr>
              <a:t>Módulo 1 </a:t>
            </a:r>
          </a:p>
          <a:p>
            <a:pPr marL="342900" lvl="0" indent="-342900">
              <a:buFont typeface="Arial" panose="020B0604020202020204" pitchFamily="34" charset="0"/>
              <a:buChar char="•"/>
            </a:pPr>
            <a:r>
              <a:rPr lang="es-ES_tradnl" sz="2000" dirty="0" smtClean="0">
                <a:latin typeface="Times New Roman" panose="02020603050405020304" pitchFamily="18" charset="0"/>
                <a:cs typeface="Times New Roman" panose="02020603050405020304" pitchFamily="18" charset="0"/>
              </a:rPr>
              <a:t>Poner </a:t>
            </a:r>
            <a:r>
              <a:rPr lang="es-ES_tradnl" sz="2000" dirty="0">
                <a:latin typeface="Times New Roman" panose="02020603050405020304" pitchFamily="18" charset="0"/>
                <a:cs typeface="Times New Roman" panose="02020603050405020304" pitchFamily="18" charset="0"/>
              </a:rPr>
              <a:t>la plancha en la mesa de trabajo.</a:t>
            </a:r>
            <a:endParaRPr lang="es-ES" sz="2000" dirty="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sz="2000" dirty="0" smtClean="0">
              <a:latin typeface="Times New Roman" panose="02020603050405020304" pitchFamily="18" charset="0"/>
              <a:cs typeface="Times New Roman" panose="02020603050405020304" pitchFamily="18" charset="0"/>
            </a:endParaRPr>
          </a:p>
          <a:p>
            <a:pPr marL="342900" indent="-342900" eaLnBrk="1" hangingPunct="1">
              <a:buFont typeface="Arial" panose="020B0604020202020204" pitchFamily="34" charset="0"/>
              <a:buChar char="•"/>
            </a:pPr>
            <a:endParaRPr lang="es-EC" altLang="es-EC"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595"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650" y="5880100"/>
            <a:ext cx="27479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adroTexto 16"/>
          <p:cNvSpPr txBox="1">
            <a:spLocks noChangeArrowheads="1"/>
          </p:cNvSpPr>
          <p:nvPr/>
        </p:nvSpPr>
        <p:spPr bwMode="auto">
          <a:xfrm>
            <a:off x="6095998" y="1595961"/>
            <a:ext cx="6293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s-EC" sz="2000" dirty="0" smtClean="0">
                <a:latin typeface="Times New Roman" panose="02020603050405020304" pitchFamily="18" charset="0"/>
                <a:ea typeface="Tahoma" panose="020B0604030504040204" pitchFamily="34" charset="0"/>
                <a:cs typeface="Times New Roman" panose="02020603050405020304" pitchFamily="18" charset="0"/>
              </a:rPr>
              <a:t>Agarre de plancha</a:t>
            </a:r>
            <a:endParaRPr lang="es-EC" sz="20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525538056"/>
              </p:ext>
            </p:extLst>
          </p:nvPr>
        </p:nvGraphicFramePr>
        <p:xfrm>
          <a:off x="309446" y="2663828"/>
          <a:ext cx="5481753" cy="1968974"/>
        </p:xfrm>
        <a:graphic>
          <a:graphicData uri="http://schemas.openxmlformats.org/drawingml/2006/table">
            <a:tbl>
              <a:tblPr firstRow="1" firstCol="1" bandRow="1">
                <a:tableStyleId>{5C22544A-7EE6-4342-B048-85BDC9FD1C3A}</a:tableStyleId>
              </a:tblPr>
              <a:tblGrid>
                <a:gridCol w="1827251">
                  <a:extLst>
                    <a:ext uri="{9D8B030D-6E8A-4147-A177-3AD203B41FA5}">
                      <a16:colId xmlns:a16="http://schemas.microsoft.com/office/drawing/2014/main" val="3076648023"/>
                    </a:ext>
                  </a:extLst>
                </a:gridCol>
                <a:gridCol w="1827251">
                  <a:extLst>
                    <a:ext uri="{9D8B030D-6E8A-4147-A177-3AD203B41FA5}">
                      <a16:colId xmlns:a16="http://schemas.microsoft.com/office/drawing/2014/main" val="3369435375"/>
                    </a:ext>
                  </a:extLst>
                </a:gridCol>
                <a:gridCol w="1827251">
                  <a:extLst>
                    <a:ext uri="{9D8B030D-6E8A-4147-A177-3AD203B41FA5}">
                      <a16:colId xmlns:a16="http://schemas.microsoft.com/office/drawing/2014/main" val="3335827199"/>
                    </a:ext>
                  </a:extLst>
                </a:gridCol>
              </a:tblGrid>
              <a:tr h="178998">
                <a:tc>
                  <a:txBody>
                    <a:bodyPr/>
                    <a:lstStyle/>
                    <a:p>
                      <a:pPr algn="ctr">
                        <a:lnSpc>
                          <a:spcPct val="107000"/>
                        </a:lnSpc>
                        <a:spcAft>
                          <a:spcPts val="0"/>
                        </a:spcAft>
                      </a:pPr>
                      <a:r>
                        <a:rPr lang="es-ES" sz="1000">
                          <a:effectLst/>
                        </a:rPr>
                        <a:t>Alternativas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a:effectLst/>
                        </a:rPr>
                        <a:t>Ventajas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dirty="0">
                          <a:effectLst/>
                        </a:rPr>
                        <a:t>Desventajas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2777066"/>
                  </a:ext>
                </a:extLst>
              </a:tr>
              <a:tr h="1252983">
                <a:tc>
                  <a:txBody>
                    <a:bodyPr/>
                    <a:lstStyle/>
                    <a:p>
                      <a:pPr algn="just">
                        <a:lnSpc>
                          <a:spcPct val="107000"/>
                        </a:lnSpc>
                        <a:spcAft>
                          <a:spcPts val="0"/>
                        </a:spcAft>
                      </a:pPr>
                      <a:r>
                        <a:rPr lang="es-ES" sz="1000">
                          <a:effectLst/>
                        </a:rPr>
                        <a:t>1. Manual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Bajo costo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No ocupa espacio</a:t>
                      </a:r>
                      <a:endParaRPr lang="es-ES" sz="1100">
                        <a:effectLst/>
                      </a:endParaRPr>
                    </a:p>
                    <a:p>
                      <a:pPr marL="457200" algn="just">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Requiere de personal (mínimo 4 personas dependiendo peso de la plancha)</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Proceso que requiere más tiempo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2092729"/>
                  </a:ext>
                </a:extLst>
              </a:tr>
              <a:tr h="536993">
                <a:tc>
                  <a:txBody>
                    <a:bodyPr/>
                    <a:lstStyle/>
                    <a:p>
                      <a:pPr algn="just">
                        <a:lnSpc>
                          <a:spcPct val="107000"/>
                        </a:lnSpc>
                        <a:spcAft>
                          <a:spcPts val="0"/>
                        </a:spcAft>
                      </a:pPr>
                      <a:r>
                        <a:rPr lang="es-ES" sz="1000">
                          <a:effectLst/>
                        </a:rPr>
                        <a:t>2. Automática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a:effectLst/>
                        </a:rPr>
                        <a:t>Proceso mucho más rápido</a:t>
                      </a:r>
                      <a:endParaRPr lang="es-ES" sz="1100">
                        <a:effectLst/>
                      </a:endParaRPr>
                    </a:p>
                    <a:p>
                      <a:pPr marL="342900" lvl="0" indent="-342900" algn="just">
                        <a:lnSpc>
                          <a:spcPct val="107000"/>
                        </a:lnSpc>
                        <a:spcAft>
                          <a:spcPts val="0"/>
                        </a:spcAft>
                        <a:buFont typeface="Symbol" panose="05050102010706020507" pitchFamily="18" charset="2"/>
                        <a:buChar char=""/>
                      </a:pPr>
                      <a:r>
                        <a:rPr lang="es-ES" sz="1000">
                          <a:effectLst/>
                        </a:rPr>
                        <a:t>Más preciso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0"/>
                        </a:spcAft>
                        <a:buFont typeface="Symbol" panose="05050102010706020507" pitchFamily="18" charset="2"/>
                        <a:buChar char=""/>
                      </a:pPr>
                      <a:r>
                        <a:rPr lang="es-ES" sz="1000" dirty="0">
                          <a:effectLst/>
                        </a:rPr>
                        <a:t>Elevado costo</a:t>
                      </a:r>
                      <a:endParaRPr lang="es-ES" sz="1100" dirty="0">
                        <a:effectLst/>
                      </a:endParaRPr>
                    </a:p>
                    <a:p>
                      <a:pPr marL="342900" lvl="0" indent="-342900" algn="just">
                        <a:lnSpc>
                          <a:spcPct val="107000"/>
                        </a:lnSpc>
                        <a:spcAft>
                          <a:spcPts val="0"/>
                        </a:spcAft>
                        <a:buFont typeface="Symbol" panose="05050102010706020507" pitchFamily="18" charset="2"/>
                        <a:buChar char=""/>
                      </a:pPr>
                      <a:r>
                        <a:rPr lang="es-ES" sz="1000" dirty="0">
                          <a:effectLst/>
                        </a:rPr>
                        <a:t>Ocupa mucho espacio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214365"/>
                  </a:ext>
                </a:extLst>
              </a:tr>
            </a:tbl>
          </a:graphicData>
        </a:graphic>
      </p:graphicFrame>
      <p:pic>
        <p:nvPicPr>
          <p:cNvPr id="19" name="Imagen 18"/>
          <p:cNvPicPr/>
          <p:nvPr/>
        </p:nvPicPr>
        <p:blipFill>
          <a:blip r:embed="rId4"/>
          <a:stretch>
            <a:fillRect/>
          </a:stretch>
        </p:blipFill>
        <p:spPr>
          <a:xfrm>
            <a:off x="7366000" y="2970133"/>
            <a:ext cx="2419350" cy="2553970"/>
          </a:xfrm>
          <a:prstGeom prst="rect">
            <a:avLst/>
          </a:prstGeom>
        </p:spPr>
      </p:pic>
      <p:sp>
        <p:nvSpPr>
          <p:cNvPr id="21" name="CuadroTexto 16"/>
          <p:cNvSpPr txBox="1">
            <a:spLocks noChangeArrowheads="1"/>
          </p:cNvSpPr>
          <p:nvPr/>
        </p:nvSpPr>
        <p:spPr bwMode="auto">
          <a:xfrm>
            <a:off x="6095998" y="2228529"/>
            <a:ext cx="62935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dirty="0" smtClean="0"/>
              <a:t>El </a:t>
            </a:r>
            <a:r>
              <a:rPr lang="es-ES" dirty="0"/>
              <a:t>método más frecuente es la utilización de unas pinzas de sujeción</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1290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TM03457485[[fn=Malla]]</Template>
  <TotalTime>5058</TotalTime>
  <Words>1977</Words>
  <Application>Microsoft Office PowerPoint</Application>
  <PresentationFormat>Panorámica</PresentationFormat>
  <Paragraphs>382</Paragraphs>
  <Slides>34</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Arial</vt:lpstr>
      <vt:lpstr>Calibri</vt:lpstr>
      <vt:lpstr>Cambria Math</vt:lpstr>
      <vt:lpstr>Century Gothic</vt:lpstr>
      <vt:lpstr>Symbol</vt:lpstr>
      <vt:lpstr>Tahoma</vt:lpstr>
      <vt:lpstr>Times New Roman</vt:lpstr>
      <vt:lpstr>Malla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Alvarez</dc:creator>
  <cp:lastModifiedBy>Andres Alvarez</cp:lastModifiedBy>
  <cp:revision>29</cp:revision>
  <dcterms:created xsi:type="dcterms:W3CDTF">2019-07-04T00:24:49Z</dcterms:created>
  <dcterms:modified xsi:type="dcterms:W3CDTF">2019-07-08T03:15:23Z</dcterms:modified>
</cp:coreProperties>
</file>