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0" r:id="rId2"/>
  </p:sldMasterIdLst>
  <p:notesMasterIdLst>
    <p:notesMasterId r:id="rId45"/>
  </p:notesMasterIdLst>
  <p:handoutMasterIdLst>
    <p:handoutMasterId r:id="rId46"/>
  </p:handoutMasterIdLst>
  <p:sldIdLst>
    <p:sldId id="289" r:id="rId3"/>
    <p:sldId id="285" r:id="rId4"/>
    <p:sldId id="287" r:id="rId5"/>
    <p:sldId id="305" r:id="rId6"/>
    <p:sldId id="359" r:id="rId7"/>
    <p:sldId id="316" r:id="rId8"/>
    <p:sldId id="367" r:id="rId9"/>
    <p:sldId id="358" r:id="rId10"/>
    <p:sldId id="317" r:id="rId11"/>
    <p:sldId id="313" r:id="rId12"/>
    <p:sldId id="366" r:id="rId13"/>
    <p:sldId id="346" r:id="rId14"/>
    <p:sldId id="294" r:id="rId15"/>
    <p:sldId id="295" r:id="rId16"/>
    <p:sldId id="347" r:id="rId17"/>
    <p:sldId id="345" r:id="rId18"/>
    <p:sldId id="290" r:id="rId19"/>
    <p:sldId id="362" r:id="rId20"/>
    <p:sldId id="360" r:id="rId21"/>
    <p:sldId id="357" r:id="rId22"/>
    <p:sldId id="319" r:id="rId23"/>
    <p:sldId id="321" r:id="rId24"/>
    <p:sldId id="323" r:id="rId25"/>
    <p:sldId id="324" r:id="rId26"/>
    <p:sldId id="291" r:id="rId27"/>
    <p:sldId id="306" r:id="rId28"/>
    <p:sldId id="349" r:id="rId29"/>
    <p:sldId id="350" r:id="rId30"/>
    <p:sldId id="326" r:id="rId31"/>
    <p:sldId id="364" r:id="rId32"/>
    <p:sldId id="327" r:id="rId33"/>
    <p:sldId id="338" r:id="rId34"/>
    <p:sldId id="330" r:id="rId35"/>
    <p:sldId id="332" r:id="rId36"/>
    <p:sldId id="333" r:id="rId37"/>
    <p:sldId id="292" r:id="rId38"/>
    <p:sldId id="355" r:id="rId39"/>
    <p:sldId id="293" r:id="rId40"/>
    <p:sldId id="296" r:id="rId41"/>
    <p:sldId id="318" r:id="rId42"/>
    <p:sldId id="351" r:id="rId43"/>
    <p:sldId id="261" r:id="rId44"/>
  </p:sldIdLst>
  <p:sldSz cx="12192000" cy="6858000"/>
  <p:notesSz cx="9144000" cy="6858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28522A"/>
    <a:srgbClr val="2C5A2E"/>
    <a:srgbClr val="2D5D2F"/>
    <a:srgbClr val="006600"/>
    <a:srgbClr val="BAD9B5"/>
    <a:srgbClr val="3F3FBF"/>
    <a:srgbClr val="800000"/>
    <a:srgbClr val="A3CC9C"/>
    <a:srgbClr val="7FB8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1" autoAdjust="0"/>
    <p:restoredTop sz="98577" autoAdjust="0"/>
  </p:normalViewPr>
  <p:slideViewPr>
    <p:cSldViewPr snapToGrid="0">
      <p:cViewPr>
        <p:scale>
          <a:sx n="60" d="100"/>
          <a:sy n="60" d="100"/>
        </p:scale>
        <p:origin x="-1002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180CB-50AF-45A3-922A-88F9117E11D8}" type="datetimeFigureOut">
              <a:rPr lang="es-EC" smtClean="0"/>
              <a:t>25/7/2019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CAFEC-6990-4B81-9BA6-09E32DA695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60834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3111A-3A36-462E-9430-8C8A74D96BB8}" type="datetimeFigureOut">
              <a:rPr lang="es-MX" smtClean="0"/>
              <a:t>25/07/2019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17CEA-A66C-4869-BF3D-D563D8FAAE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19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Aquí la diferencia en el ciclo </a:t>
            </a:r>
            <a:r>
              <a:rPr lang="es-EC" dirty="0" err="1" smtClean="0"/>
              <a:t>eritrocitico</a:t>
            </a:r>
            <a:r>
              <a:rPr lang="es-EC" baseline="0" dirty="0" smtClean="0"/>
              <a:t> radica en que en el ciclo de </a:t>
            </a:r>
            <a:r>
              <a:rPr lang="es-EC" baseline="0" dirty="0" err="1" smtClean="0"/>
              <a:t>plasmodium</a:t>
            </a:r>
            <a:r>
              <a:rPr lang="es-EC" baseline="0" dirty="0" smtClean="0"/>
              <a:t> se da la </a:t>
            </a:r>
            <a:r>
              <a:rPr lang="es-EC" baseline="0" dirty="0" err="1" smtClean="0"/>
              <a:t>formacion</a:t>
            </a:r>
            <a:r>
              <a:rPr lang="es-EC" baseline="0" dirty="0" smtClean="0"/>
              <a:t> de merontes </a:t>
            </a:r>
            <a:r>
              <a:rPr lang="es-EC" baseline="0" dirty="0" err="1" smtClean="0"/>
              <a:t>eritrociticos</a:t>
            </a:r>
            <a:r>
              <a:rPr lang="es-EC" baseline="0" dirty="0" smtClean="0"/>
              <a:t> y gametocitos, así se puede encontrar trofozoitos, merontes </a:t>
            </a:r>
            <a:r>
              <a:rPr lang="es-EC" baseline="0" dirty="0" err="1" smtClean="0"/>
              <a:t>eritrocitocos</a:t>
            </a:r>
            <a:r>
              <a:rPr lang="es-EC" baseline="0" dirty="0" smtClean="0"/>
              <a:t> juveniles y maduros, y gametocitos juveniles y maduros. </a:t>
            </a:r>
          </a:p>
          <a:p>
            <a:r>
              <a:rPr lang="es-EC" baseline="0" dirty="0" smtClean="0"/>
              <a:t>Mientras que en </a:t>
            </a:r>
            <a:r>
              <a:rPr lang="es-EC" baseline="0" dirty="0" err="1" smtClean="0"/>
              <a:t>haemoproteus</a:t>
            </a:r>
            <a:r>
              <a:rPr lang="es-EC" baseline="0" dirty="0" smtClean="0"/>
              <a:t> tiene como objetivo la </a:t>
            </a:r>
            <a:r>
              <a:rPr lang="es-EC" baseline="0" dirty="0" err="1" smtClean="0"/>
              <a:t>formacion</a:t>
            </a:r>
            <a:r>
              <a:rPr lang="es-EC" baseline="0" dirty="0" smtClean="0"/>
              <a:t> de gametocitos, por lo que aquí se encuentran gametocitos juveniles, o merozoitos unicelulares.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7CEA-A66C-4869-BF3D-D563D8FAAE93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8849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Diversidad de aves en el país </a:t>
            </a:r>
          </a:p>
          <a:p>
            <a:r>
              <a:rPr lang="es-EC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 embargo, el problema comienza cuando debido al incremento de los efectos antropogénicos como el cambio climático, la deforestación, la fragmentación de un hábitat y la urbanización, la dinámica de transmisión parásito - huésped se ve alterada (</a:t>
            </a:r>
            <a:r>
              <a:rPr lang="es-EC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Dobson</a:t>
            </a:r>
            <a:r>
              <a:rPr lang="es-EC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</a:t>
            </a:r>
            <a:r>
              <a:rPr lang="es-EC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Foufopoulos</a:t>
            </a:r>
            <a:r>
              <a:rPr lang="es-EC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2001; </a:t>
            </a:r>
            <a:r>
              <a:rPr lang="es-EC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Sehgal</a:t>
            </a:r>
            <a:r>
              <a:rPr lang="es-EC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2015; Warner, 1968), y emergen enfermedades infecciosas en nuevos hospederos </a:t>
            </a: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7CEA-A66C-4869-BF3D-D563D8FAAE93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5870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8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31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62681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30224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AAF2284-8BC3-48A4-BEEC-F0E94EB09F64}" type="datetimeFigureOut">
              <a:rPr lang="es-EC" smtClean="0"/>
              <a:pPr/>
              <a:t>25/7/2019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8517B33-7219-4C39-843F-3AB388A04C1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35253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1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>
              <a:solidFill>
                <a:srgbClr val="000000"/>
              </a:solidFill>
            </a:endParaRPr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5661248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 smtClean="0">
                <a:solidFill>
                  <a:srgbClr val="000000"/>
                </a:solidFill>
              </a:rPr>
              <a:t>FECHA ÚLTIMA REVISIÓN: </a:t>
            </a:r>
            <a:r>
              <a:rPr lang="es-EC" dirty="0" smtClean="0">
                <a:solidFill>
                  <a:srgbClr val="000000"/>
                </a:solidFill>
              </a:rPr>
              <a:t>09/10/13</a:t>
            </a:r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5662451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smtClean="0">
                <a:solidFill>
                  <a:srgbClr val="000000"/>
                </a:solidFill>
              </a:rPr>
              <a:t>CÓDIGO: </a:t>
            </a:r>
            <a:r>
              <a:rPr lang="es-EC" smtClean="0">
                <a:solidFill>
                  <a:srgbClr val="000000"/>
                </a:solidFill>
              </a:rPr>
              <a:t>SGC.DI.260</a:t>
            </a:r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5662451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 smtClean="0">
                <a:solidFill>
                  <a:srgbClr val="000000"/>
                </a:solidFill>
              </a:rPr>
              <a:t>VERSIÓN: </a:t>
            </a:r>
            <a:r>
              <a:rPr lang="es-EC" dirty="0" smtClean="0">
                <a:solidFill>
                  <a:srgbClr val="000000"/>
                </a:solidFill>
              </a:rPr>
              <a:t>1.1</a:t>
            </a:r>
            <a:endParaRPr lang="es-EC" dirty="0">
              <a:solidFill>
                <a:srgbClr val="000000"/>
              </a:solidFill>
            </a:endParaRP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9" y="222164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57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92867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78000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4566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5131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3353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761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12834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63847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73309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3878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63523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smtClean="0">
                <a:solidFill>
                  <a:srgbClr val="000000"/>
                </a:solidFill>
              </a:rPr>
              <a:t>FECHA ÚLTIMA REVISIÓN: 13/12/11</a:t>
            </a:r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smtClean="0">
                <a:solidFill>
                  <a:srgbClr val="000000"/>
                </a:solidFill>
              </a:rPr>
              <a:t>VERSIÓN: </a:t>
            </a:r>
            <a:r>
              <a:rPr lang="es-EC" smtClean="0">
                <a:solidFill>
                  <a:srgbClr val="000000"/>
                </a:solidFill>
              </a:rPr>
              <a:t>1.0</a:t>
            </a:r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smtClean="0">
                <a:solidFill>
                  <a:srgbClr val="000000"/>
                </a:solidFill>
              </a:rPr>
              <a:t>CÓDIGO: </a:t>
            </a:r>
            <a:r>
              <a:rPr lang="es-EC" smtClean="0">
                <a:solidFill>
                  <a:srgbClr val="000000"/>
                </a:solidFill>
              </a:rPr>
              <a:t>SGC.DI.260</a:t>
            </a:r>
            <a:endParaRPr lang="es-EC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78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62948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4926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34831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47753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20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77992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6868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sp>
        <p:nvSpPr>
          <p:cNvPr id="1027" name="Rectangle 21"/>
          <p:cNvSpPr>
            <a:spLocks noChangeArrowheads="1"/>
          </p:cNvSpPr>
          <p:nvPr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sp>
        <p:nvSpPr>
          <p:cNvPr id="1028" name="Line 23"/>
          <p:cNvSpPr>
            <a:spLocks noChangeShapeType="1"/>
          </p:cNvSpPr>
          <p:nvPr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800">
              <a:solidFill>
                <a:srgbClr val="000000"/>
              </a:solidFill>
            </a:endParaRPr>
          </a:p>
        </p:txBody>
      </p:sp>
      <p:sp>
        <p:nvSpPr>
          <p:cNvPr id="1029" name="Line 24"/>
          <p:cNvSpPr>
            <a:spLocks noChangeShapeType="1"/>
          </p:cNvSpPr>
          <p:nvPr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800">
              <a:solidFill>
                <a:srgbClr val="000000"/>
              </a:solidFill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87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0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800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33868" y="6235700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33868" y="62833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rgbClr val="000000"/>
              </a:solidFill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6656871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 smtClean="0">
                <a:solidFill>
                  <a:srgbClr val="000000"/>
                </a:solidFill>
              </a:rPr>
              <a:t>FECHA ÚLTIMA REVISIÓN: </a:t>
            </a:r>
            <a:r>
              <a:rPr lang="es-EC" dirty="0" smtClean="0">
                <a:solidFill>
                  <a:srgbClr val="000000"/>
                </a:solidFill>
              </a:rPr>
              <a:t>09/10/13</a:t>
            </a:r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6658074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smtClean="0">
                <a:solidFill>
                  <a:srgbClr val="000000"/>
                </a:solidFill>
              </a:rPr>
              <a:t>CÓDIGO: </a:t>
            </a:r>
            <a:r>
              <a:rPr lang="es-EC" smtClean="0">
                <a:solidFill>
                  <a:srgbClr val="000000"/>
                </a:solidFill>
              </a:rPr>
              <a:t>SGC.DI.260</a:t>
            </a:r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6658074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 smtClean="0">
                <a:solidFill>
                  <a:srgbClr val="000000"/>
                </a:solidFill>
              </a:rPr>
              <a:t>VERSIÓN: </a:t>
            </a:r>
            <a:r>
              <a:rPr lang="es-EC" dirty="0" smtClean="0">
                <a:solidFill>
                  <a:srgbClr val="000000"/>
                </a:solidFill>
              </a:rPr>
              <a:t>1.1</a:t>
            </a:r>
            <a:endParaRPr lang="es-EC" dirty="0">
              <a:solidFill>
                <a:srgbClr val="000000"/>
              </a:solidFill>
            </a:endParaRPr>
          </a:p>
        </p:txBody>
      </p:sp>
      <p:pic>
        <p:nvPicPr>
          <p:cNvPr id="11" name="10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619" y="5981170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0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8.png"/><Relationship Id="rId7" Type="http://schemas.openxmlformats.org/officeDocument/2006/relationships/image" Target="../media/image95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942" y="115909"/>
            <a:ext cx="978938" cy="101269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300196" y="845269"/>
            <a:ext cx="949147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750" b="1" dirty="0" smtClean="0"/>
              <a:t>DEPARTAMENTO DE CIENCIAS DE LA VIDA Y LA AGRICULTURA</a:t>
            </a:r>
          </a:p>
          <a:p>
            <a:pPr algn="ctr"/>
            <a:r>
              <a:rPr lang="es-EC" sz="1750" b="1" dirty="0" smtClean="0"/>
              <a:t>CARRERA DE INGENIERÍA EN BIOTECNOLOGÍA</a:t>
            </a:r>
          </a:p>
          <a:p>
            <a:pPr algn="ctr"/>
            <a:endParaRPr lang="es-EC" b="1" dirty="0"/>
          </a:p>
          <a:p>
            <a:pPr algn="ctr"/>
            <a:endParaRPr lang="es-EC" b="1" dirty="0" smtClean="0"/>
          </a:p>
          <a:p>
            <a:pPr algn="ctr"/>
            <a:r>
              <a:rPr lang="es-EC" sz="1750" b="1" dirty="0" smtClean="0"/>
              <a:t>TRABAJO DE TITULACIÓN, PREVIO A LA OBTENCIÓN DEL TÍTULO DE</a:t>
            </a:r>
          </a:p>
          <a:p>
            <a:pPr algn="ctr"/>
            <a:r>
              <a:rPr lang="es-EC" sz="1750" b="1" dirty="0" smtClean="0"/>
              <a:t> INGENIERA EN BIOTECNOLOGÍA</a:t>
            </a:r>
          </a:p>
          <a:p>
            <a:pPr algn="ctr"/>
            <a:endParaRPr lang="es-EC" sz="2000" b="1" dirty="0"/>
          </a:p>
          <a:p>
            <a:pPr algn="ctr"/>
            <a:r>
              <a:rPr lang="es-EC" sz="2000" b="1" dirty="0" smtClean="0"/>
              <a:t>“IDENTIFICACIÓN DE </a:t>
            </a:r>
            <a:r>
              <a:rPr lang="es-EC" sz="2000" b="1" i="1" dirty="0" smtClean="0"/>
              <a:t>PLASMODIUM</a:t>
            </a:r>
            <a:r>
              <a:rPr lang="es-EC" sz="2000" b="1" dirty="0" smtClean="0"/>
              <a:t> SPP. Y </a:t>
            </a:r>
            <a:r>
              <a:rPr lang="es-EC" sz="2000" b="1" i="1" dirty="0" smtClean="0"/>
              <a:t>HAEMOPROTEUS</a:t>
            </a:r>
            <a:r>
              <a:rPr lang="es-EC" sz="2000" b="1" dirty="0" smtClean="0"/>
              <a:t> SPP. MEDIANTE TÉCNICAS MOLECULARES Y MICROSCÓPICAS EN AVES DEL ORDEN PASSERIFORMES EN DOS ZONAS DE LAS ESTRIBACIONES ANDINAS DEL ECUADOR”</a:t>
            </a:r>
            <a:endParaRPr lang="es-EC" sz="2000" b="1" dirty="0" smtClean="0"/>
          </a:p>
        </p:txBody>
      </p:sp>
      <p:sp>
        <p:nvSpPr>
          <p:cNvPr id="6" name="CuadroTexto 3"/>
          <p:cNvSpPr txBox="1"/>
          <p:nvPr/>
        </p:nvSpPr>
        <p:spPr>
          <a:xfrm>
            <a:off x="4710818" y="4006621"/>
            <a:ext cx="434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rgbClr val="000000"/>
                </a:solidFill>
              </a:rPr>
              <a:t>AUTORA</a:t>
            </a:r>
          </a:p>
          <a:p>
            <a:pPr algn="ctr"/>
            <a:r>
              <a:rPr lang="es-EC" sz="1400" dirty="0" smtClean="0">
                <a:solidFill>
                  <a:srgbClr val="000000"/>
                </a:solidFill>
              </a:rPr>
              <a:t>JOCELYN ALEJANDRA, TORRES REDROVÁN</a:t>
            </a:r>
            <a:endParaRPr lang="es-EC" sz="1400" dirty="0" smtClean="0">
              <a:solidFill>
                <a:srgbClr val="0000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938808" y="4601100"/>
            <a:ext cx="37545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b="1" dirty="0" smtClean="0">
                <a:solidFill>
                  <a:srgbClr val="000000"/>
                </a:solidFill>
              </a:rPr>
              <a:t>DIRECTORA</a:t>
            </a:r>
          </a:p>
          <a:p>
            <a:r>
              <a:rPr lang="es-EC" sz="1400" dirty="0" smtClean="0">
                <a:solidFill>
                  <a:srgbClr val="000000"/>
                </a:solidFill>
              </a:rPr>
              <a:t>DRA. MARÍA AUGUSTA CHÁVEZ LARREA, M.SC.</a:t>
            </a:r>
            <a:endParaRPr lang="es-EC" sz="1400" dirty="0">
              <a:solidFill>
                <a:srgbClr val="000000"/>
              </a:solidFill>
            </a:endParaRPr>
          </a:p>
        </p:txBody>
      </p:sp>
      <p:sp>
        <p:nvSpPr>
          <p:cNvPr id="10" name="Rectángulo 7"/>
          <p:cNvSpPr/>
          <p:nvPr/>
        </p:nvSpPr>
        <p:spPr>
          <a:xfrm>
            <a:off x="3768079" y="515287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sz="1400" dirty="0">
                <a:solidFill>
                  <a:srgbClr val="000000"/>
                </a:solidFill>
              </a:rPr>
              <a:t>SANGOLQUÍ </a:t>
            </a:r>
          </a:p>
          <a:p>
            <a:pPr algn="ctr"/>
            <a:r>
              <a:rPr lang="es-EC" sz="1400" dirty="0">
                <a:solidFill>
                  <a:srgbClr val="000000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88195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/>
          <p:nvPr/>
        </p:nvSpPr>
        <p:spPr>
          <a:xfrm>
            <a:off x="9021170" y="5958177"/>
            <a:ext cx="3002508" cy="6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CuadroTexto 9"/>
          <p:cNvSpPr txBox="1"/>
          <p:nvPr/>
        </p:nvSpPr>
        <p:spPr>
          <a:xfrm>
            <a:off x="1363983" y="685591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Distribución de malaria aviar en Ecuador</a:t>
            </a:r>
            <a:endParaRPr lang="es-EC" sz="28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2302" y="6295373"/>
            <a:ext cx="88488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dirty="0">
                <a:latin typeface="Candara" panose="020E0502030303020204" pitchFamily="34" charset="0"/>
              </a:rPr>
              <a:t>(Cadena Ortiz, 2015; Harrigan </a:t>
            </a:r>
            <a:r>
              <a:rPr lang="da-DK" sz="1600" i="1" dirty="0">
                <a:latin typeface="Candara" panose="020E0502030303020204" pitchFamily="34" charset="0"/>
              </a:rPr>
              <a:t>et al</a:t>
            </a:r>
            <a:r>
              <a:rPr lang="da-DK" sz="1600" dirty="0">
                <a:latin typeface="Candara" panose="020E0502030303020204" pitchFamily="34" charset="0"/>
              </a:rPr>
              <a:t>., 2014; Levin </a:t>
            </a:r>
            <a:r>
              <a:rPr lang="da-DK" sz="1600" i="1" dirty="0">
                <a:latin typeface="Candara" panose="020E0502030303020204" pitchFamily="34" charset="0"/>
              </a:rPr>
              <a:t>et al</a:t>
            </a:r>
            <a:r>
              <a:rPr lang="da-DK" sz="1600" dirty="0">
                <a:latin typeface="Candara" panose="020E0502030303020204" pitchFamily="34" charset="0"/>
              </a:rPr>
              <a:t>., 2013; Mantilla </a:t>
            </a:r>
            <a:r>
              <a:rPr lang="da-DK" sz="1600" i="1" dirty="0">
                <a:latin typeface="Candara" panose="020E0502030303020204" pitchFamily="34" charset="0"/>
              </a:rPr>
              <a:t>et al</a:t>
            </a:r>
            <a:r>
              <a:rPr lang="da-DK" sz="1600" dirty="0">
                <a:latin typeface="Candara" panose="020E0502030303020204" pitchFamily="34" charset="0"/>
              </a:rPr>
              <a:t>., 2016; Mena, 2018; Moens &amp; Pérez-Tris, 2015; Moens </a:t>
            </a:r>
            <a:r>
              <a:rPr lang="da-DK" sz="1600" i="1" dirty="0">
                <a:latin typeface="Candara" panose="020E0502030303020204" pitchFamily="34" charset="0"/>
              </a:rPr>
              <a:t>et al</a:t>
            </a:r>
            <a:r>
              <a:rPr lang="da-DK" sz="1600" dirty="0">
                <a:latin typeface="Candara" panose="020E0502030303020204" pitchFamily="34" charset="0"/>
              </a:rPr>
              <a:t>., 2016; Munro </a:t>
            </a:r>
            <a:r>
              <a:rPr lang="da-DK" sz="1600" i="1" dirty="0">
                <a:latin typeface="Candara" panose="020E0502030303020204" pitchFamily="34" charset="0"/>
              </a:rPr>
              <a:t>et al</a:t>
            </a:r>
            <a:r>
              <a:rPr lang="da-DK" sz="1600" dirty="0">
                <a:latin typeface="Candara" panose="020E0502030303020204" pitchFamily="34" charset="0"/>
              </a:rPr>
              <a:t>., 2009; Svensson </a:t>
            </a:r>
            <a:r>
              <a:rPr lang="da-DK" sz="1600" i="1" dirty="0">
                <a:latin typeface="Candara" panose="020E0502030303020204" pitchFamily="34" charset="0"/>
              </a:rPr>
              <a:t>et al</a:t>
            </a:r>
            <a:r>
              <a:rPr lang="da-DK" sz="1600" dirty="0">
                <a:latin typeface="Candara" panose="020E0502030303020204" pitchFamily="34" charset="0"/>
              </a:rPr>
              <a:t>., 2013).</a:t>
            </a:r>
            <a:endParaRPr lang="es-EC" sz="1600" dirty="0">
              <a:latin typeface="Candara" panose="020E0502030303020204" pitchFamily="34" charset="0"/>
            </a:endParaRPr>
          </a:p>
        </p:txBody>
      </p:sp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181977"/>
              </p:ext>
            </p:extLst>
          </p:nvPr>
        </p:nvGraphicFramePr>
        <p:xfrm>
          <a:off x="474049" y="1445301"/>
          <a:ext cx="11237455" cy="449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0000"/>
                <a:gridCol w="2556000"/>
                <a:gridCol w="2160000"/>
                <a:gridCol w="1908000"/>
                <a:gridCol w="1332000"/>
                <a:gridCol w="148145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latin typeface="Candara" panose="020E0502030303020204" pitchFamily="34" charset="0"/>
                        </a:rPr>
                        <a:t>Provincia</a:t>
                      </a:r>
                      <a:endParaRPr lang="es-EC" sz="1600" b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latin typeface="Candara" panose="020E0502030303020204" pitchFamily="34" charset="0"/>
                        </a:rPr>
                        <a:t>Autor</a:t>
                      </a:r>
                      <a:endParaRPr lang="es-EC" sz="1600" b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latin typeface="Candara" panose="020E0502030303020204" pitchFamily="34" charset="0"/>
                        </a:rPr>
                        <a:t>Técnica</a:t>
                      </a:r>
                      <a:r>
                        <a:rPr lang="es-EC" sz="1600" b="1" baseline="0" dirty="0" smtClean="0">
                          <a:latin typeface="Candara" panose="020E0502030303020204" pitchFamily="34" charset="0"/>
                        </a:rPr>
                        <a:t> de diagnóstico</a:t>
                      </a:r>
                      <a:endParaRPr lang="es-EC" sz="1600" b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latin typeface="Candara" panose="020E0502030303020204" pitchFamily="34" charset="0"/>
                        </a:rPr>
                        <a:t>Prevalencia malaria</a:t>
                      </a:r>
                      <a:endParaRPr lang="es-EC" sz="1600" b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i="1" dirty="0" smtClean="0">
                          <a:latin typeface="Candara" panose="020E0502030303020204" pitchFamily="34" charset="0"/>
                        </a:rPr>
                        <a:t>Plasmodium</a:t>
                      </a:r>
                      <a:endParaRPr lang="es-EC" sz="1600" b="1" i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i="1" dirty="0" smtClean="0">
                          <a:latin typeface="Candara" panose="020E0502030303020204" pitchFamily="34" charset="0"/>
                        </a:rPr>
                        <a:t>Haemoproteus</a:t>
                      </a:r>
                      <a:endParaRPr lang="es-EC" sz="1600" b="1" i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latin typeface="Candara" panose="020E0502030303020204" pitchFamily="34" charset="0"/>
                        </a:rPr>
                        <a:t>Esmeraldas </a:t>
                      </a:r>
                      <a:endParaRPr lang="es-EC" sz="1600" b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rgbClr val="BAD9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De Aguilar </a:t>
                      </a:r>
                      <a:r>
                        <a:rPr lang="es-EC" sz="1600" i="1" dirty="0" smtClean="0">
                          <a:latin typeface="Candara" panose="020E0502030303020204" pitchFamily="34" charset="0"/>
                        </a:rPr>
                        <a:t>et al. </a:t>
                      </a:r>
                      <a:r>
                        <a:rPr lang="es-EC" sz="1600" i="0" dirty="0" smtClean="0">
                          <a:latin typeface="Candara" panose="020E0502030303020204" pitchFamily="34" charset="0"/>
                        </a:rPr>
                        <a:t>(</a:t>
                      </a:r>
                      <a:r>
                        <a:rPr lang="es-EC" sz="1400" i="0" dirty="0" smtClean="0">
                          <a:latin typeface="+mj-lt"/>
                        </a:rPr>
                        <a:t>2018</a:t>
                      </a:r>
                      <a:r>
                        <a:rPr lang="es-EC" sz="1600" i="0" dirty="0" smtClean="0">
                          <a:latin typeface="Candara" panose="020E0502030303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PCR y microscopía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+mn-lt"/>
                        </a:rPr>
                        <a:t>9.13</a:t>
                      </a:r>
                      <a:r>
                        <a:rPr lang="es-EC" sz="1200" dirty="0" smtClean="0">
                          <a:latin typeface="+mn-lt"/>
                        </a:rPr>
                        <a:t>%, </a:t>
                      </a:r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n</a:t>
                      </a:r>
                      <a:r>
                        <a:rPr lang="es-EC" sz="1200" dirty="0" smtClean="0">
                          <a:latin typeface="Candara" panose="020E0502030303020204" pitchFamily="34" charset="0"/>
                        </a:rPr>
                        <a:t> = </a:t>
                      </a:r>
                      <a:r>
                        <a:rPr lang="es-EC" sz="1400" dirty="0" smtClean="0">
                          <a:latin typeface="+mn-lt"/>
                        </a:rPr>
                        <a:t>504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+mn-lt"/>
                        </a:rPr>
                        <a:t>5.35%</a:t>
                      </a:r>
                      <a:endParaRPr lang="es-EC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3.77%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latin typeface="Candara" panose="020E0502030303020204" pitchFamily="34" charset="0"/>
                        </a:rPr>
                        <a:t>Pichincha</a:t>
                      </a:r>
                      <a:endParaRPr lang="es-EC" sz="1600" b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rgbClr val="BAD9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Cadena </a:t>
                      </a:r>
                      <a:r>
                        <a:rPr lang="es-EC" sz="1600" i="0" dirty="0" smtClean="0">
                          <a:latin typeface="Candara" panose="020E0502030303020204" pitchFamily="34" charset="0"/>
                        </a:rPr>
                        <a:t>(</a:t>
                      </a:r>
                      <a:r>
                        <a:rPr lang="es-EC" sz="14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r>
                        <a:rPr lang="es-EC" sz="1600" i="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)</a:t>
                      </a:r>
                      <a:endParaRPr lang="es-EC" sz="1600" dirty="0" smtClean="0">
                        <a:latin typeface="Candara" panose="020E0502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PCR y microscopía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>
                          <a:latin typeface="+mn-lt"/>
                        </a:rPr>
                        <a:t>74.72%, </a:t>
                      </a:r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n</a:t>
                      </a:r>
                      <a:r>
                        <a:rPr lang="es-EC" sz="1400" dirty="0" smtClean="0">
                          <a:latin typeface="Candara" panose="020E0502030303020204" pitchFamily="34" charset="0"/>
                        </a:rPr>
                        <a:t> = </a:t>
                      </a:r>
                      <a:r>
                        <a:rPr lang="es-EC" sz="1400" dirty="0" smtClean="0">
                          <a:latin typeface="+mn-lt"/>
                        </a:rPr>
                        <a:t>182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18.33%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42.22%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latin typeface="Candara" panose="020E0502030303020204" pitchFamily="34" charset="0"/>
                        </a:rPr>
                        <a:t>Napo</a:t>
                      </a:r>
                      <a:endParaRPr lang="es-EC" sz="1600" b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rgbClr val="BAD9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Munro</a:t>
                      </a:r>
                      <a:r>
                        <a:rPr lang="es-EC" sz="1600" i="1" dirty="0" smtClean="0">
                          <a:latin typeface="Candara" panose="020E0502030303020204" pitchFamily="34" charset="0"/>
                        </a:rPr>
                        <a:t> et al. </a:t>
                      </a:r>
                      <a:r>
                        <a:rPr lang="es-EC" sz="1600" i="0" dirty="0" smtClean="0">
                          <a:latin typeface="Candara" panose="020E0502030303020204" pitchFamily="34" charset="0"/>
                        </a:rPr>
                        <a:t>(</a:t>
                      </a:r>
                      <a:r>
                        <a:rPr lang="es-EC" sz="14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2009</a:t>
                      </a:r>
                      <a:r>
                        <a:rPr lang="es-EC" sz="1600" i="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)</a:t>
                      </a:r>
                      <a:endParaRPr lang="es-EC" sz="1600" dirty="0" smtClean="0">
                        <a:latin typeface="Candara" panose="020E0502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Microscopía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44.00</a:t>
                      </a:r>
                      <a:r>
                        <a:rPr kumimoji="0" lang="es-EC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%, </a:t>
                      </a:r>
                      <a:r>
                        <a:rPr kumimoji="0" lang="es-EC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es-EC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+mn-lt"/>
                        </a:rPr>
                        <a:t>---</a:t>
                      </a:r>
                      <a:endParaRPr lang="es-EC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+mn-lt"/>
                        </a:rPr>
                        <a:t>----</a:t>
                      </a:r>
                      <a:endParaRPr lang="es-EC" sz="1400" dirty="0">
                        <a:latin typeface="+mn-lt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latin typeface="Candara" panose="020E0502030303020204" pitchFamily="34" charset="0"/>
                        </a:rPr>
                        <a:t>Orellana</a:t>
                      </a:r>
                      <a:endParaRPr lang="es-EC" sz="1600" b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rgbClr val="BAD9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Svenson </a:t>
                      </a:r>
                      <a:r>
                        <a:rPr lang="es-EC" sz="1600" i="1" dirty="0" smtClean="0">
                          <a:latin typeface="Candara" panose="020E0502030303020204" pitchFamily="34" charset="0"/>
                        </a:rPr>
                        <a:t>et al. </a:t>
                      </a:r>
                      <a:r>
                        <a:rPr lang="es-EC" sz="1600" i="0" dirty="0" smtClean="0">
                          <a:latin typeface="Candara" panose="020E0502030303020204" pitchFamily="34" charset="0"/>
                        </a:rPr>
                        <a:t>(</a:t>
                      </a:r>
                      <a:r>
                        <a:rPr lang="es-EC" sz="14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r>
                        <a:rPr lang="es-EC" sz="1600" i="0" dirty="0" smtClean="0">
                          <a:latin typeface="Candara" panose="020E0502030303020204" pitchFamily="34" charset="0"/>
                        </a:rPr>
                        <a:t>)</a:t>
                      </a:r>
                      <a:endParaRPr lang="es-EC" sz="1600" dirty="0">
                        <a:latin typeface="Candara" panose="020E0502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PCR y microscopía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21.7</a:t>
                      </a:r>
                      <a:r>
                        <a:rPr kumimoji="0" lang="es-EC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%, </a:t>
                      </a:r>
                      <a:r>
                        <a:rPr kumimoji="0" lang="es-EC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es-EC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9.60%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>
                          <a:latin typeface="+mn-lt"/>
                        </a:rPr>
                        <a:t>6.40%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latin typeface="Candara" panose="020E0502030303020204" pitchFamily="34" charset="0"/>
                        </a:rPr>
                        <a:t>Pastaza</a:t>
                      </a:r>
                      <a:endParaRPr lang="es-EC" sz="1600" b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rgbClr val="BAD9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Mena</a:t>
                      </a:r>
                      <a:r>
                        <a:rPr lang="es-EC" sz="1600" i="1" dirty="0" smtClean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s-EC" sz="1600" i="0" dirty="0" smtClean="0">
                          <a:latin typeface="Candara" panose="020E0502030303020204" pitchFamily="34" charset="0"/>
                        </a:rPr>
                        <a:t>(</a:t>
                      </a:r>
                      <a:r>
                        <a:rPr lang="es-EC" sz="14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  <a:r>
                        <a:rPr lang="es-EC" sz="1600" i="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)</a:t>
                      </a:r>
                      <a:endParaRPr lang="es-EC" sz="1600" dirty="0" smtClean="0">
                        <a:latin typeface="Candara" panose="020E0502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Microscopía</a:t>
                      </a:r>
                      <a:endParaRPr lang="es-EC" sz="1600" dirty="0">
                        <a:latin typeface="Candara" panose="020E0502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5.83</a:t>
                      </a:r>
                      <a:r>
                        <a:rPr kumimoji="0" lang="es-EC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%, </a:t>
                      </a:r>
                      <a:r>
                        <a:rPr kumimoji="0" lang="es-EC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es-EC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>
                          <a:latin typeface="+mn-lt"/>
                        </a:rPr>
                        <a:t>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>
                          <a:latin typeface="+mn-lt"/>
                        </a:rPr>
                        <a:t>5.83%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latin typeface="Candara" panose="020E0502030303020204" pitchFamily="34" charset="0"/>
                        </a:rPr>
                        <a:t>Morona Santiago</a:t>
                      </a:r>
                      <a:endParaRPr lang="es-EC" sz="1600" b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rgbClr val="BAD9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Moens &amp; Pérez – Tris </a:t>
                      </a:r>
                      <a:r>
                        <a:rPr lang="es-EC" sz="1600" i="0" dirty="0" smtClean="0">
                          <a:latin typeface="Candara" panose="020E0502030303020204" pitchFamily="34" charset="0"/>
                        </a:rPr>
                        <a:t>(</a:t>
                      </a:r>
                      <a:r>
                        <a:rPr lang="es-EC" sz="14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r>
                        <a:rPr lang="es-EC" sz="1600" i="0" dirty="0" smtClean="0">
                          <a:latin typeface="Candara" panose="020E0502030303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PCR y microscopía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15.81</a:t>
                      </a:r>
                      <a:r>
                        <a:rPr kumimoji="0" lang="es-EC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%, </a:t>
                      </a:r>
                      <a:r>
                        <a:rPr kumimoji="0" lang="es-EC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es-EC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=</a:t>
                      </a: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+mn-lt"/>
                        </a:rPr>
                        <a:t>---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+mn-lt"/>
                        </a:rPr>
                        <a:t>---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latin typeface="Candara" panose="020E0502030303020204" pitchFamily="34" charset="0"/>
                        </a:rPr>
                        <a:t>Zamora</a:t>
                      </a:r>
                      <a:r>
                        <a:rPr lang="es-EC" sz="1600" b="1" baseline="0" dirty="0" smtClean="0">
                          <a:latin typeface="Candara" panose="020E0502030303020204" pitchFamily="34" charset="0"/>
                        </a:rPr>
                        <a:t> Chinchipe</a:t>
                      </a:r>
                      <a:endParaRPr lang="es-EC" sz="1600" b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rgbClr val="BAD9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Moens </a:t>
                      </a:r>
                      <a:r>
                        <a:rPr lang="es-EC" sz="1600" i="1" dirty="0" smtClean="0">
                          <a:latin typeface="Candara" panose="020E0502030303020204" pitchFamily="34" charset="0"/>
                        </a:rPr>
                        <a:t>et al. </a:t>
                      </a:r>
                      <a:r>
                        <a:rPr lang="es-EC" sz="1600" i="0" dirty="0" smtClean="0">
                          <a:latin typeface="Candara" panose="020E0502030303020204" pitchFamily="34" charset="0"/>
                        </a:rPr>
                        <a:t>(</a:t>
                      </a:r>
                      <a:r>
                        <a:rPr lang="es-EC" sz="14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r>
                        <a:rPr lang="es-EC" sz="1600" i="0" dirty="0" smtClean="0">
                          <a:latin typeface="Candara" panose="020E0502030303020204" pitchFamily="34" charset="0"/>
                        </a:rPr>
                        <a:t>)</a:t>
                      </a:r>
                      <a:endParaRPr lang="es-EC" sz="1600" dirty="0" smtClean="0">
                        <a:latin typeface="Candara" panose="020E0502030303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Mena</a:t>
                      </a:r>
                      <a:r>
                        <a:rPr lang="es-EC" sz="1600" i="1" dirty="0" smtClean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s-EC" sz="1600" i="0" dirty="0" smtClean="0">
                          <a:latin typeface="Candara" panose="020E0502030303020204" pitchFamily="34" charset="0"/>
                        </a:rPr>
                        <a:t>(</a:t>
                      </a:r>
                      <a:r>
                        <a:rPr lang="es-EC" sz="14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  <a:r>
                        <a:rPr lang="es-EC" sz="1600" i="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PCR y microscopía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Microscopía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---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4.72</a:t>
                      </a:r>
                      <a:r>
                        <a:rPr kumimoji="0" lang="es-EC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%, </a:t>
                      </a:r>
                      <a:r>
                        <a:rPr kumimoji="0" lang="es-EC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es-EC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=</a:t>
                      </a: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---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kumimoji="0" lang="es-EC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kumimoji="0" lang="es-EC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15.47</a:t>
                      </a:r>
                      <a:r>
                        <a:rPr kumimoji="0" lang="es-EC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%, </a:t>
                      </a:r>
                      <a:r>
                        <a:rPr kumimoji="0" lang="es-EC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es-EC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905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4.72</a:t>
                      </a:r>
                      <a:r>
                        <a:rPr kumimoji="0" lang="es-EC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kumimoji="0" lang="es-EC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latin typeface="Candara" panose="020E0502030303020204" pitchFamily="34" charset="0"/>
                        </a:rPr>
                        <a:t>Loja</a:t>
                      </a:r>
                      <a:endParaRPr lang="es-EC" sz="1600" b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rgbClr val="BAD9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Moens </a:t>
                      </a:r>
                      <a:r>
                        <a:rPr lang="es-EC" sz="1600" i="1" dirty="0" smtClean="0">
                          <a:latin typeface="Candara" panose="020E0502030303020204" pitchFamily="34" charset="0"/>
                        </a:rPr>
                        <a:t>et al. </a:t>
                      </a:r>
                      <a:r>
                        <a:rPr lang="es-EC" sz="1600" i="0" dirty="0" smtClean="0">
                          <a:latin typeface="Candara" panose="020E0502030303020204" pitchFamily="34" charset="0"/>
                        </a:rPr>
                        <a:t>(</a:t>
                      </a:r>
                      <a:r>
                        <a:rPr lang="es-EC" sz="14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r>
                        <a:rPr lang="es-EC" sz="1600" i="0" dirty="0" smtClean="0">
                          <a:latin typeface="Candara" panose="020E0502030303020204" pitchFamily="34" charset="0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Mantilla </a:t>
                      </a:r>
                      <a:r>
                        <a:rPr lang="es-EC" sz="1600" i="1" dirty="0" smtClean="0">
                          <a:latin typeface="Candara" panose="020E0502030303020204" pitchFamily="34" charset="0"/>
                        </a:rPr>
                        <a:t>et al. </a:t>
                      </a:r>
                      <a:r>
                        <a:rPr lang="es-EC" sz="1600" i="0" dirty="0" smtClean="0">
                          <a:latin typeface="Candara" panose="020E0502030303020204" pitchFamily="34" charset="0"/>
                        </a:rPr>
                        <a:t>(</a:t>
                      </a:r>
                      <a:r>
                        <a:rPr lang="es-EC" sz="14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r>
                        <a:rPr lang="es-EC" sz="1600" i="0" dirty="0" smtClean="0">
                          <a:latin typeface="Candara" panose="020E0502030303020204" pitchFamily="34" charset="0"/>
                        </a:rPr>
                        <a:t>)</a:t>
                      </a:r>
                      <a:endParaRPr lang="es-EC" sz="1600" dirty="0" smtClean="0">
                        <a:latin typeface="Candara" panose="020E0502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PCR y microscopía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---</a:t>
                      </a:r>
                    </a:p>
                    <a:p>
                      <a:pPr algn="ctr"/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---</a:t>
                      </a:r>
                      <a:endParaRPr lang="es-EC" sz="1600" dirty="0">
                        <a:latin typeface="Candara" panose="020E0502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---</a:t>
                      </a:r>
                    </a:p>
                    <a:p>
                      <a:pPr algn="ctr"/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---</a:t>
                      </a:r>
                      <a:endParaRPr lang="es-EC" sz="1600" dirty="0">
                        <a:latin typeface="Candara" panose="020E0502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15.47</a:t>
                      </a:r>
                      <a:r>
                        <a:rPr kumimoji="0" lang="es-EC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%, </a:t>
                      </a:r>
                      <a:r>
                        <a:rPr kumimoji="0" lang="es-EC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es-EC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905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8.28</a:t>
                      </a:r>
                      <a:r>
                        <a:rPr kumimoji="0" lang="es-EC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%, </a:t>
                      </a:r>
                      <a:r>
                        <a:rPr kumimoji="0" lang="es-EC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es-EC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314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latin typeface="Candara" panose="020E0502030303020204" pitchFamily="34" charset="0"/>
                        </a:rPr>
                        <a:t>Azuay</a:t>
                      </a:r>
                      <a:endParaRPr lang="es-EC" sz="1600" b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rgbClr val="BAD9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Harrigan </a:t>
                      </a:r>
                      <a:r>
                        <a:rPr lang="es-EC" sz="1600" i="1" dirty="0" smtClean="0">
                          <a:latin typeface="Candara" panose="020E0502030303020204" pitchFamily="34" charset="0"/>
                        </a:rPr>
                        <a:t>et al. </a:t>
                      </a:r>
                      <a:r>
                        <a:rPr lang="es-EC" sz="1600" i="0" dirty="0" smtClean="0">
                          <a:latin typeface="Candara" panose="020E0502030303020204" pitchFamily="34" charset="0"/>
                        </a:rPr>
                        <a:t>(</a:t>
                      </a:r>
                      <a:r>
                        <a:rPr lang="es-EC" sz="14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r>
                        <a:rPr lang="es-EC" sz="1600" i="0" dirty="0" smtClean="0">
                          <a:latin typeface="Candara" panose="020E0502030303020204" pitchFamily="34" charset="0"/>
                        </a:rPr>
                        <a:t>)</a:t>
                      </a:r>
                      <a:endParaRPr lang="es-EC" sz="1600" dirty="0" smtClean="0">
                        <a:latin typeface="Candara" panose="020E0502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PCR y microscopía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31.00</a:t>
                      </a:r>
                      <a:r>
                        <a:rPr kumimoji="0" lang="es-EC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%, </a:t>
                      </a:r>
                      <a:r>
                        <a:rPr kumimoji="0" lang="es-EC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es-EC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=</a:t>
                      </a: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---</a:t>
                      </a:r>
                      <a:endParaRPr lang="es-EC" sz="1600" dirty="0">
                        <a:latin typeface="Candara" panose="020E0502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---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latin typeface="Candara" panose="020E0502030303020204" pitchFamily="34" charset="0"/>
                        </a:rPr>
                        <a:t>Galápagos</a:t>
                      </a:r>
                      <a:endParaRPr lang="es-EC" sz="1600" b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rgbClr val="BAD9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Levin </a:t>
                      </a:r>
                      <a:r>
                        <a:rPr kumimoji="0" lang="es-EC" sz="16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et al. </a:t>
                      </a:r>
                      <a:r>
                        <a:rPr kumimoji="0" lang="es-EC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r>
                        <a:rPr kumimoji="0" lang="es-EC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PCR y microscopía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55.40</a:t>
                      </a:r>
                      <a:r>
                        <a:rPr kumimoji="0" lang="es-EC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%, </a:t>
                      </a:r>
                      <a:r>
                        <a:rPr kumimoji="0" lang="es-EC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es-EC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=</a:t>
                      </a: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C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204 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---</a:t>
                      </a:r>
                      <a:endParaRPr lang="es-EC" sz="1600" dirty="0">
                        <a:latin typeface="Candara" panose="020E0502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Candara" panose="020E0502030303020204" pitchFamily="34" charset="0"/>
                        </a:rPr>
                        <a:t>---</a:t>
                      </a:r>
                      <a:endParaRPr lang="es-EC" sz="1600" dirty="0">
                        <a:latin typeface="Candara" panose="020E0502030303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3" name="CuadroTexto 9"/>
          <p:cNvSpPr txBox="1"/>
          <p:nvPr/>
        </p:nvSpPr>
        <p:spPr>
          <a:xfrm>
            <a:off x="8054691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INTRODUCCIÓN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9103055" y="1840800"/>
            <a:ext cx="2347415" cy="3138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4" name="53 Rectángulo"/>
          <p:cNvSpPr/>
          <p:nvPr/>
        </p:nvSpPr>
        <p:spPr>
          <a:xfrm>
            <a:off x="9131486" y="2922891"/>
            <a:ext cx="2347415" cy="4094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81877" y="6080085"/>
            <a:ext cx="2617065" cy="61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38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07599" y="5925670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9"/>
          <p:cNvSpPr txBox="1"/>
          <p:nvPr/>
        </p:nvSpPr>
        <p:spPr>
          <a:xfrm>
            <a:off x="1466285" y="589929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Importancia del estudio de la malaria aviar</a:t>
            </a:r>
            <a:endParaRPr lang="es-EC" sz="28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CuadroTexto 5"/>
          <p:cNvSpPr txBox="1"/>
          <p:nvPr/>
        </p:nvSpPr>
        <p:spPr>
          <a:xfrm>
            <a:off x="520877" y="1246502"/>
            <a:ext cx="2769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Candara" panose="020E0502030303020204" pitchFamily="34" charset="0"/>
              </a:rPr>
              <a:t>Ecuador Megadiverso</a:t>
            </a:r>
            <a:endParaRPr lang="es-EC" sz="2000" b="1" dirty="0">
              <a:latin typeface="Candara" panose="020E0502030303020204" pitchFamily="34" charset="0"/>
            </a:endParaRPr>
          </a:p>
        </p:txBody>
      </p:sp>
      <p:sp>
        <p:nvSpPr>
          <p:cNvPr id="6" name="CuadroTexto 10"/>
          <p:cNvSpPr txBox="1"/>
          <p:nvPr/>
        </p:nvSpPr>
        <p:spPr>
          <a:xfrm>
            <a:off x="4022378" y="4267066"/>
            <a:ext cx="4732179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latin typeface="Candara" panose="020E0502030303020204" pitchFamily="34" charset="0"/>
              </a:rPr>
              <a:t>Modificación de condiciones ecológicas</a:t>
            </a:r>
            <a:endParaRPr lang="es-EC" sz="2000" b="1" dirty="0">
              <a:latin typeface="Candara" panose="020E050203030302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66498" y="6343211"/>
            <a:ext cx="17459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 smtClean="0">
                <a:latin typeface="Candara" panose="020E0502030303020204" pitchFamily="34" charset="0"/>
              </a:rPr>
              <a:t>(Freile </a:t>
            </a:r>
            <a:r>
              <a:rPr lang="es-EC" sz="1600" i="1" dirty="0">
                <a:latin typeface="Candara" panose="020E0502030303020204" pitchFamily="34" charset="0"/>
              </a:rPr>
              <a:t>et</a:t>
            </a:r>
            <a:r>
              <a:rPr lang="es-EC" sz="1600" dirty="0">
                <a:latin typeface="Candara" panose="020E0502030303020204" pitchFamily="34" charset="0"/>
              </a:rPr>
              <a:t> </a:t>
            </a:r>
            <a:r>
              <a:rPr lang="es-EC" sz="1600" i="1" dirty="0">
                <a:latin typeface="Candara" panose="020E0502030303020204" pitchFamily="34" charset="0"/>
              </a:rPr>
              <a:t>al</a:t>
            </a:r>
            <a:r>
              <a:rPr lang="es-EC" sz="1600" dirty="0">
                <a:latin typeface="Candara" panose="020E0502030303020204" pitchFamily="34" charset="0"/>
              </a:rPr>
              <a:t>., </a:t>
            </a:r>
            <a:r>
              <a:rPr lang="es-EC" sz="1600" dirty="0" smtClean="0">
                <a:latin typeface="Candara" panose="020E0502030303020204" pitchFamily="34" charset="0"/>
              </a:rPr>
              <a:t>2017)</a:t>
            </a:r>
            <a:endParaRPr lang="es-EC" sz="1600" dirty="0">
              <a:latin typeface="Candara" panose="020E0502030303020204" pitchFamily="34" charset="0"/>
            </a:endParaRPr>
          </a:p>
        </p:txBody>
      </p:sp>
      <p:sp>
        <p:nvSpPr>
          <p:cNvPr id="10" name="Flecha derecha 17"/>
          <p:cNvSpPr/>
          <p:nvPr/>
        </p:nvSpPr>
        <p:spPr>
          <a:xfrm>
            <a:off x="8582695" y="2024540"/>
            <a:ext cx="438475" cy="528034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  <p:sp>
        <p:nvSpPr>
          <p:cNvPr id="12" name="CuadroTexto 5"/>
          <p:cNvSpPr txBox="1"/>
          <p:nvPr/>
        </p:nvSpPr>
        <p:spPr>
          <a:xfrm>
            <a:off x="8440205" y="3903487"/>
            <a:ext cx="345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Parasitismo</a:t>
            </a:r>
            <a:endParaRPr lang="es-EC" sz="20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5" name="CuadroTexto 9"/>
          <p:cNvSpPr txBox="1"/>
          <p:nvPr/>
        </p:nvSpPr>
        <p:spPr>
          <a:xfrm>
            <a:off x="8054691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INTRODUCCIÓN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6" name="CuadroTexto 5"/>
          <p:cNvSpPr txBox="1"/>
          <p:nvPr/>
        </p:nvSpPr>
        <p:spPr>
          <a:xfrm>
            <a:off x="8098752" y="4890712"/>
            <a:ext cx="4182817" cy="646331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Conservación de especies</a:t>
            </a:r>
          </a:p>
          <a:p>
            <a:pPr algn="ctr"/>
            <a:r>
              <a:rPr lang="es-EC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 endémicas</a:t>
            </a:r>
            <a:endParaRPr lang="es-EC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36" t="9220" r="8348" b="10433"/>
          <a:stretch/>
        </p:blipFill>
        <p:spPr bwMode="auto">
          <a:xfrm>
            <a:off x="400953" y="1682098"/>
            <a:ext cx="3087279" cy="243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400" y="1490614"/>
            <a:ext cx="4181337" cy="279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Resultado de imagen para contact domestics animals and wild birds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9207245" y="1273511"/>
            <a:ext cx="1800000" cy="1800000"/>
          </a:xfrm>
          <a:prstGeom prst="rect">
            <a:avLst/>
          </a:prstGeom>
          <a:noFill/>
        </p:spPr>
      </p:pic>
      <p:sp>
        <p:nvSpPr>
          <p:cNvPr id="19" name="Flecha derecha 17"/>
          <p:cNvSpPr/>
          <p:nvPr/>
        </p:nvSpPr>
        <p:spPr>
          <a:xfrm>
            <a:off x="3653488" y="2545477"/>
            <a:ext cx="438475" cy="528034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  <p:sp>
        <p:nvSpPr>
          <p:cNvPr id="20" name="Flecha derecha 17"/>
          <p:cNvSpPr/>
          <p:nvPr/>
        </p:nvSpPr>
        <p:spPr>
          <a:xfrm rot="5400000">
            <a:off x="9888007" y="3300558"/>
            <a:ext cx="438475" cy="528034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  <p:sp>
        <p:nvSpPr>
          <p:cNvPr id="21" name="Flecha derecha 17"/>
          <p:cNvSpPr/>
          <p:nvPr/>
        </p:nvSpPr>
        <p:spPr>
          <a:xfrm rot="5400000">
            <a:off x="9970924" y="4318454"/>
            <a:ext cx="438475" cy="528034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09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/>
      <p:bldP spid="16" grpId="0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461774E5-87D4-4417-B0DB-E024288EB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751" y="27717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  <a:cs typeface="+mj-cs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9pPr>
          </a:lstStyle>
          <a:p>
            <a:pPr algn="ctr" defTabSz="870800" eaLnBrk="1" hangingPunct="1">
              <a:defRPr/>
            </a:pPr>
            <a:r>
              <a:rPr lang="es-ES" altLang="es-ES" sz="4400" i="0" kern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OBJETIVOS</a:t>
            </a:r>
            <a:endParaRPr lang="es-ES" altLang="es-ES" sz="4400" i="0" kern="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2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9"/>
          <p:cNvSpPr txBox="1"/>
          <p:nvPr/>
        </p:nvSpPr>
        <p:spPr>
          <a:xfrm>
            <a:off x="-1727402" y="1159480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Objetivo General:</a:t>
            </a:r>
            <a:endParaRPr lang="es-EC" sz="28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Rectángulo 8"/>
          <p:cNvSpPr/>
          <p:nvPr/>
        </p:nvSpPr>
        <p:spPr>
          <a:xfrm>
            <a:off x="1528873" y="1850624"/>
            <a:ext cx="92665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2800" dirty="0">
                <a:latin typeface="Candara" panose="020E0502030303020204" pitchFamily="34" charset="0"/>
              </a:rPr>
              <a:t>Identificar </a:t>
            </a:r>
            <a:r>
              <a:rPr lang="es-EC" sz="2800" i="1" dirty="0">
                <a:latin typeface="Candara" panose="020E0502030303020204" pitchFamily="34" charset="0"/>
              </a:rPr>
              <a:t>Plasmodium </a:t>
            </a:r>
            <a:r>
              <a:rPr lang="es-EC" sz="2800" dirty="0">
                <a:latin typeface="Candara" panose="020E0502030303020204" pitchFamily="34" charset="0"/>
              </a:rPr>
              <a:t>spp. y </a:t>
            </a:r>
            <a:r>
              <a:rPr lang="es-EC" sz="2800" i="1" dirty="0">
                <a:latin typeface="Candara" panose="020E0502030303020204" pitchFamily="34" charset="0"/>
              </a:rPr>
              <a:t>Haemoproteus </a:t>
            </a:r>
            <a:r>
              <a:rPr lang="es-EC" sz="2800" dirty="0">
                <a:latin typeface="Candara" panose="020E0502030303020204" pitchFamily="34" charset="0"/>
              </a:rPr>
              <a:t>spp. mediante técnicas moleculares y microscópicas en aves del orden Passeriformes en dos zonas de las estribaciones andinas del Ecuador. </a:t>
            </a:r>
          </a:p>
        </p:txBody>
      </p:sp>
      <p:pic>
        <p:nvPicPr>
          <p:cNvPr id="5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9"/>
          <p:cNvSpPr txBox="1"/>
          <p:nvPr/>
        </p:nvSpPr>
        <p:spPr>
          <a:xfrm>
            <a:off x="8054691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OBJETIVOS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63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9"/>
          <p:cNvSpPr txBox="1"/>
          <p:nvPr/>
        </p:nvSpPr>
        <p:spPr>
          <a:xfrm>
            <a:off x="-1208778" y="658169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Objetivos Específicos:</a:t>
            </a:r>
            <a:endParaRPr lang="es-EC" sz="28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Freeform: Shape 2">
            <a:extLst>
              <a:ext uri="{FF2B5EF4-FFF2-40B4-BE49-F238E27FC236}">
                <a16:creationId xmlns="" xmlns:a16="http://schemas.microsoft.com/office/drawing/2014/main" id="{477FE860-F459-4862-9D97-045C9A73D38C}"/>
              </a:ext>
            </a:extLst>
          </p:cNvPr>
          <p:cNvSpPr/>
          <p:nvPr/>
        </p:nvSpPr>
        <p:spPr>
          <a:xfrm>
            <a:off x="2904552" y="1668349"/>
            <a:ext cx="8313908" cy="1069469"/>
          </a:xfrm>
          <a:custGeom>
            <a:avLst/>
            <a:gdLst>
              <a:gd name="connsiteX0" fmla="*/ 0 w 7229716"/>
              <a:gd name="connsiteY0" fmla="*/ 0 h 1069469"/>
              <a:gd name="connsiteX1" fmla="*/ 7229716 w 7229716"/>
              <a:gd name="connsiteY1" fmla="*/ 0 h 1069469"/>
              <a:gd name="connsiteX2" fmla="*/ 7229716 w 7229716"/>
              <a:gd name="connsiteY2" fmla="*/ 1069469 h 1069469"/>
              <a:gd name="connsiteX3" fmla="*/ 0 w 7229716"/>
              <a:gd name="connsiteY3" fmla="*/ 1069469 h 1069469"/>
              <a:gd name="connsiteX4" fmla="*/ 0 w 7229716"/>
              <a:gd name="connsiteY4" fmla="*/ 0 h 1069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9716" h="1069469">
                <a:moveTo>
                  <a:pt x="0" y="0"/>
                </a:moveTo>
                <a:lnTo>
                  <a:pt x="7229716" y="0"/>
                </a:lnTo>
                <a:lnTo>
                  <a:pt x="7229716" y="1069469"/>
                </a:lnTo>
                <a:lnTo>
                  <a:pt x="0" y="1069469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rgbClr r="0" g="0" b="0"/>
          </a:lnRef>
          <a:fillRef idx="1">
            <a:schemeClr val="lt1">
              <a:alpha val="55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4387" tIns="91440" rIns="91440" bIns="91440" numCol="1" spcCol="1270" anchor="ctr" anchorCtr="0">
            <a:noAutofit/>
          </a:bodyPr>
          <a:lstStyle/>
          <a:p>
            <a:pPr lvl="0"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000" dirty="0">
                <a:latin typeface="Candara" panose="020E0502030303020204" pitchFamily="34" charset="0"/>
              </a:rPr>
              <a:t>Identificar la presencia de </a:t>
            </a:r>
            <a:r>
              <a:rPr lang="es-EC" sz="2000" i="1" dirty="0">
                <a:latin typeface="Candara" panose="020E0502030303020204" pitchFamily="34" charset="0"/>
              </a:rPr>
              <a:t>Plasmodium</a:t>
            </a:r>
            <a:r>
              <a:rPr lang="es-EC" sz="2000" dirty="0">
                <a:latin typeface="Candara" panose="020E0502030303020204" pitchFamily="34" charset="0"/>
              </a:rPr>
              <a:t> spp. y </a:t>
            </a:r>
            <a:r>
              <a:rPr lang="es-EC" sz="2000" i="1" dirty="0">
                <a:latin typeface="Candara" panose="020E0502030303020204" pitchFamily="34" charset="0"/>
              </a:rPr>
              <a:t>Haemoproteus</a:t>
            </a:r>
            <a:r>
              <a:rPr lang="es-EC" sz="2000" dirty="0">
                <a:latin typeface="Candara" panose="020E0502030303020204" pitchFamily="34" charset="0"/>
              </a:rPr>
              <a:t> spp. en aves del orden Passeriformes de las zonas de Oglán Alto y Valle Hermoso con microscopía óptica y PCR convencional.</a:t>
            </a:r>
            <a:endParaRPr lang="es-ES" sz="2000" kern="1200" dirty="0">
              <a:latin typeface="Candara" panose="020E0502030303020204" pitchFamily="34" charset="0"/>
            </a:endParaRPr>
          </a:p>
        </p:txBody>
      </p:sp>
      <p:sp>
        <p:nvSpPr>
          <p:cNvPr id="6" name="Freeform: Shape 19">
            <a:extLst>
              <a:ext uri="{FF2B5EF4-FFF2-40B4-BE49-F238E27FC236}">
                <a16:creationId xmlns="" xmlns:a16="http://schemas.microsoft.com/office/drawing/2014/main" id="{67FD9E1E-EF67-4A44-BFFF-4B71D6675774}"/>
              </a:ext>
            </a:extLst>
          </p:cNvPr>
          <p:cNvSpPr/>
          <p:nvPr/>
        </p:nvSpPr>
        <p:spPr>
          <a:xfrm>
            <a:off x="2904552" y="3166920"/>
            <a:ext cx="8313908" cy="1069469"/>
          </a:xfrm>
          <a:custGeom>
            <a:avLst/>
            <a:gdLst>
              <a:gd name="connsiteX0" fmla="*/ 0 w 7229716"/>
              <a:gd name="connsiteY0" fmla="*/ 0 h 1069469"/>
              <a:gd name="connsiteX1" fmla="*/ 7229716 w 7229716"/>
              <a:gd name="connsiteY1" fmla="*/ 0 h 1069469"/>
              <a:gd name="connsiteX2" fmla="*/ 7229716 w 7229716"/>
              <a:gd name="connsiteY2" fmla="*/ 1069469 h 1069469"/>
              <a:gd name="connsiteX3" fmla="*/ 0 w 7229716"/>
              <a:gd name="connsiteY3" fmla="*/ 1069469 h 1069469"/>
              <a:gd name="connsiteX4" fmla="*/ 0 w 7229716"/>
              <a:gd name="connsiteY4" fmla="*/ 0 h 1069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9716" h="1069469">
                <a:moveTo>
                  <a:pt x="0" y="0"/>
                </a:moveTo>
                <a:lnTo>
                  <a:pt x="7229716" y="0"/>
                </a:lnTo>
                <a:lnTo>
                  <a:pt x="7229716" y="1069469"/>
                </a:lnTo>
                <a:lnTo>
                  <a:pt x="0" y="1069469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rgbClr r="0" g="0" b="0"/>
          </a:lnRef>
          <a:fillRef idx="1">
            <a:schemeClr val="lt1">
              <a:alpha val="55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4387" tIns="91440" rIns="91440" bIns="91440" numCol="1" spcCol="1270" anchor="ctr" anchorCtr="0">
            <a:noAutofit/>
          </a:bodyPr>
          <a:lstStyle/>
          <a:p>
            <a:pPr lvl="0"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000" dirty="0">
                <a:latin typeface="Candara" panose="020E0502030303020204" pitchFamily="34" charset="0"/>
              </a:rPr>
              <a:t>Caracterizar los linajes de hemoparásitos identificados en aves del orden Passeriformes mediante secuenciación.</a:t>
            </a:r>
            <a:endParaRPr lang="es-ES" sz="2000" kern="1200" dirty="0">
              <a:latin typeface="Candara" panose="020E0502030303020204" pitchFamily="34" charset="0"/>
            </a:endParaRPr>
          </a:p>
        </p:txBody>
      </p:sp>
      <p:sp>
        <p:nvSpPr>
          <p:cNvPr id="8" name="Freeform: Shape 21">
            <a:extLst>
              <a:ext uri="{FF2B5EF4-FFF2-40B4-BE49-F238E27FC236}">
                <a16:creationId xmlns="" xmlns:a16="http://schemas.microsoft.com/office/drawing/2014/main" id="{21F355BE-F431-496A-B086-5F1420451A5B}"/>
              </a:ext>
            </a:extLst>
          </p:cNvPr>
          <p:cNvSpPr/>
          <p:nvPr/>
        </p:nvSpPr>
        <p:spPr>
          <a:xfrm>
            <a:off x="2914083" y="4615152"/>
            <a:ext cx="8498104" cy="1358136"/>
          </a:xfrm>
          <a:custGeom>
            <a:avLst/>
            <a:gdLst>
              <a:gd name="connsiteX0" fmla="*/ 0 w 7224138"/>
              <a:gd name="connsiteY0" fmla="*/ 0 h 1069469"/>
              <a:gd name="connsiteX1" fmla="*/ 7224138 w 7224138"/>
              <a:gd name="connsiteY1" fmla="*/ 0 h 1069469"/>
              <a:gd name="connsiteX2" fmla="*/ 7224138 w 7224138"/>
              <a:gd name="connsiteY2" fmla="*/ 1069469 h 1069469"/>
              <a:gd name="connsiteX3" fmla="*/ 0 w 7224138"/>
              <a:gd name="connsiteY3" fmla="*/ 1069469 h 1069469"/>
              <a:gd name="connsiteX4" fmla="*/ 0 w 7224138"/>
              <a:gd name="connsiteY4" fmla="*/ 0 h 1069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4138" h="1069469">
                <a:moveTo>
                  <a:pt x="0" y="0"/>
                </a:moveTo>
                <a:lnTo>
                  <a:pt x="7224138" y="0"/>
                </a:lnTo>
                <a:lnTo>
                  <a:pt x="7224138" y="1069469"/>
                </a:lnTo>
                <a:lnTo>
                  <a:pt x="0" y="1069469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rgbClr r="0" g="0" b="0"/>
          </a:lnRef>
          <a:fillRef idx="1">
            <a:schemeClr val="lt1">
              <a:alpha val="55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4387" tIns="91440" rIns="91440" bIns="91440" numCol="1" spcCol="1270" anchor="ctr" anchorCtr="0">
            <a:noAutofit/>
          </a:bodyPr>
          <a:lstStyle/>
          <a:p>
            <a:r>
              <a:rPr lang="es-EC" sz="2000" dirty="0" smtClean="0">
                <a:latin typeface="Candara" panose="020E0502030303020204" pitchFamily="34" charset="0"/>
              </a:rPr>
              <a:t>Establecer </a:t>
            </a:r>
            <a:r>
              <a:rPr lang="es-EC" sz="2000" dirty="0">
                <a:latin typeface="Candara" panose="020E0502030303020204" pitchFamily="34" charset="0"/>
              </a:rPr>
              <a:t>si existe diferencia entre la biodiversidad </a:t>
            </a:r>
            <a:r>
              <a:rPr lang="es-EC" sz="2000" dirty="0" smtClean="0">
                <a:latin typeface="Candara" panose="020E0502030303020204" pitchFamily="34" charset="0"/>
              </a:rPr>
              <a:t>de haemosporidios </a:t>
            </a:r>
            <a:r>
              <a:rPr lang="es-EC" sz="2000" dirty="0">
                <a:latin typeface="Candara" panose="020E0502030303020204" pitchFamily="34" charset="0"/>
              </a:rPr>
              <a:t>del género </a:t>
            </a:r>
            <a:r>
              <a:rPr lang="es-EC" sz="2000" i="1" dirty="0">
                <a:latin typeface="Candara" panose="020E0502030303020204" pitchFamily="34" charset="0"/>
              </a:rPr>
              <a:t>Plasmodium </a:t>
            </a:r>
            <a:r>
              <a:rPr lang="es-EC" sz="2000" dirty="0">
                <a:latin typeface="Candara" panose="020E0502030303020204" pitchFamily="34" charset="0"/>
              </a:rPr>
              <a:t>y </a:t>
            </a:r>
            <a:r>
              <a:rPr lang="es-EC" sz="2000" i="1" dirty="0">
                <a:latin typeface="Candara" panose="020E0502030303020204" pitchFamily="34" charset="0"/>
              </a:rPr>
              <a:t>Haemoproteus </a:t>
            </a:r>
            <a:r>
              <a:rPr lang="es-EC" sz="2000" dirty="0">
                <a:latin typeface="Candara" panose="020E0502030303020204" pitchFamily="34" charset="0"/>
              </a:rPr>
              <a:t>encontrada en las dos zonas de estudio mediante un análisis de métodos no paramétricos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t="4995" r="4124" b="5773"/>
          <a:stretch/>
        </p:blipFill>
        <p:spPr bwMode="auto">
          <a:xfrm>
            <a:off x="1923623" y="1404813"/>
            <a:ext cx="1590316" cy="1260000"/>
          </a:xfrm>
          <a:prstGeom prst="rect">
            <a:avLst/>
          </a:prstGeom>
          <a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bg1">
                <a:lumMod val="65000"/>
              </a:schemeClr>
            </a:solidFill>
          </a:ln>
          <a:effectLst>
            <a:softEdge rad="12700"/>
          </a:effectLst>
          <a:extLst/>
        </p:spPr>
      </p:pic>
      <p:sp>
        <p:nvSpPr>
          <p:cNvPr id="10" name="9 Rectángulo"/>
          <p:cNvSpPr/>
          <p:nvPr/>
        </p:nvSpPr>
        <p:spPr>
          <a:xfrm>
            <a:off x="1897745" y="1387561"/>
            <a:ext cx="1620000" cy="127800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Rectángulo"/>
          <p:cNvSpPr/>
          <p:nvPr/>
        </p:nvSpPr>
        <p:spPr>
          <a:xfrm>
            <a:off x="1920690" y="2877336"/>
            <a:ext cx="1620000" cy="1278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152" name="Picture 8" descr="Imagen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84"/>
          <a:stretch/>
        </p:blipFill>
        <p:spPr bwMode="auto">
          <a:xfrm>
            <a:off x="2034992" y="2989695"/>
            <a:ext cx="1435253" cy="105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1930590" y="4381995"/>
            <a:ext cx="1620000" cy="150511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154" name="Picture 10" descr="http://3.bp.blogspot.com/-vxQpIcs7kr8/UxzZIYKw4lI/AAAAAAAAMok/6MSfHG5QDT4/s1600/pub_avian_malari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316" y="4441370"/>
            <a:ext cx="1554242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9"/>
          <p:cNvSpPr txBox="1"/>
          <p:nvPr/>
        </p:nvSpPr>
        <p:spPr>
          <a:xfrm>
            <a:off x="8054691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OBJETIVOS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68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461774E5-87D4-4417-B0DB-E024288EB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751" y="27717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  <a:cs typeface="+mj-cs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9pPr>
          </a:lstStyle>
          <a:p>
            <a:pPr algn="ctr" defTabSz="870800" eaLnBrk="1" hangingPunct="1">
              <a:defRPr/>
            </a:pPr>
            <a:r>
              <a:rPr lang="es-ES" altLang="es-ES" sz="4400" i="0" kern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HIPÓTESIS</a:t>
            </a:r>
            <a:endParaRPr lang="es-ES" altLang="es-ES" sz="4400" i="0" kern="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2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8"/>
          <p:cNvSpPr/>
          <p:nvPr/>
        </p:nvSpPr>
        <p:spPr>
          <a:xfrm>
            <a:off x="1296856" y="2383266"/>
            <a:ext cx="9659828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400" b="1" dirty="0" smtClean="0">
                <a:latin typeface="Candara" panose="020E0502030303020204" pitchFamily="34" charset="0"/>
              </a:rPr>
              <a:t>H1</a:t>
            </a:r>
            <a:r>
              <a:rPr lang="es-EC" sz="2400" b="1" dirty="0">
                <a:latin typeface="Candara" panose="020E0502030303020204" pitchFamily="34" charset="0"/>
              </a:rPr>
              <a:t>: </a:t>
            </a:r>
            <a:r>
              <a:rPr lang="es-EC" sz="2400" dirty="0">
                <a:latin typeface="Candara" panose="020E0502030303020204" pitchFamily="34" charset="0"/>
              </a:rPr>
              <a:t>La identificación de hemoparásitos en aves del orden Passeriformes mediante la técnica molecular y de microscopía, respectivamente, permitirán diferenciar las dos zonas de estudio</a:t>
            </a:r>
            <a:r>
              <a:rPr lang="es-EC" sz="2400" dirty="0" smtClean="0">
                <a:latin typeface="Candara" panose="020E0502030303020204" pitchFamily="34" charset="0"/>
              </a:rPr>
              <a:t>.</a:t>
            </a:r>
            <a:endParaRPr lang="es-EC" sz="2400" dirty="0">
              <a:latin typeface="Candara" panose="020E0502030303020204" pitchFamily="34" charset="0"/>
            </a:endParaRPr>
          </a:p>
        </p:txBody>
      </p:sp>
      <p:sp>
        <p:nvSpPr>
          <p:cNvPr id="6" name="CuadroTexto 9"/>
          <p:cNvSpPr txBox="1"/>
          <p:nvPr/>
        </p:nvSpPr>
        <p:spPr>
          <a:xfrm>
            <a:off x="8054691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HIPÓTESIS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0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461774E5-87D4-4417-B0DB-E024288EB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751" y="27717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  <a:cs typeface="+mj-cs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9pPr>
          </a:lstStyle>
          <a:p>
            <a:pPr algn="ctr" defTabSz="870800" eaLnBrk="1" hangingPunct="1">
              <a:defRPr/>
            </a:pPr>
            <a:r>
              <a:rPr lang="es-ES" altLang="es-ES" sz="4400" i="0" kern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MATERIALES Y MÉTODOS</a:t>
            </a:r>
            <a:endParaRPr lang="es-ES" altLang="es-ES" sz="4400" i="0" kern="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15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38203" y="1349828"/>
            <a:ext cx="6828310" cy="4140925"/>
            <a:chOff x="1376474" y="0"/>
            <a:chExt cx="10483660" cy="68580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470" y="0"/>
              <a:ext cx="8875059" cy="6858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6123" y="860979"/>
              <a:ext cx="3164011" cy="2373007"/>
            </a:xfrm>
            <a:prstGeom prst="rect">
              <a:avLst/>
            </a:prstGeom>
          </p:spPr>
        </p:pic>
        <p:cxnSp>
          <p:nvCxnSpPr>
            <p:cNvPr id="6" name="Conector recto de flecha 5"/>
            <p:cNvCxnSpPr/>
            <p:nvPr/>
          </p:nvCxnSpPr>
          <p:spPr>
            <a:xfrm flipV="1">
              <a:off x="7262949" y="2429692"/>
              <a:ext cx="1332411" cy="59218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uadroTexto 6"/>
            <p:cNvSpPr txBox="1"/>
            <p:nvPr/>
          </p:nvSpPr>
          <p:spPr>
            <a:xfrm>
              <a:off x="6823437" y="3021874"/>
              <a:ext cx="1602687" cy="6116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b="1" dirty="0" smtClean="0"/>
                <a:t>Pastaza</a:t>
              </a:r>
              <a:endParaRPr lang="en-US" b="1" dirty="0"/>
            </a:p>
          </p:txBody>
        </p:sp>
        <p:sp>
          <p:nvSpPr>
            <p:cNvPr id="8" name="Forma libre 7"/>
            <p:cNvSpPr/>
            <p:nvPr/>
          </p:nvSpPr>
          <p:spPr>
            <a:xfrm>
              <a:off x="5068389" y="1788906"/>
              <a:ext cx="557349" cy="251413"/>
            </a:xfrm>
            <a:custGeom>
              <a:avLst/>
              <a:gdLst>
                <a:gd name="connsiteX0" fmla="*/ 0 w 557349"/>
                <a:gd name="connsiteY0" fmla="*/ 66020 h 251413"/>
                <a:gd name="connsiteX1" fmla="*/ 174171 w 557349"/>
                <a:gd name="connsiteY1" fmla="*/ 57311 h 251413"/>
                <a:gd name="connsiteX2" fmla="*/ 217714 w 557349"/>
                <a:gd name="connsiteY2" fmla="*/ 31185 h 251413"/>
                <a:gd name="connsiteX3" fmla="*/ 243840 w 557349"/>
                <a:gd name="connsiteY3" fmla="*/ 22477 h 251413"/>
                <a:gd name="connsiteX4" fmla="*/ 269965 w 557349"/>
                <a:gd name="connsiteY4" fmla="*/ 5060 h 251413"/>
                <a:gd name="connsiteX5" fmla="*/ 348342 w 557349"/>
                <a:gd name="connsiteY5" fmla="*/ 13768 h 251413"/>
                <a:gd name="connsiteX6" fmla="*/ 330925 w 557349"/>
                <a:gd name="connsiteY6" fmla="*/ 161814 h 251413"/>
                <a:gd name="connsiteX7" fmla="*/ 357051 w 557349"/>
                <a:gd name="connsiteY7" fmla="*/ 179231 h 251413"/>
                <a:gd name="connsiteX8" fmla="*/ 444137 w 557349"/>
                <a:gd name="connsiteY8" fmla="*/ 161814 h 251413"/>
                <a:gd name="connsiteX9" fmla="*/ 470262 w 557349"/>
                <a:gd name="connsiteY9" fmla="*/ 144397 h 251413"/>
                <a:gd name="connsiteX10" fmla="*/ 487680 w 557349"/>
                <a:gd name="connsiteY10" fmla="*/ 126980 h 251413"/>
                <a:gd name="connsiteX11" fmla="*/ 513805 w 557349"/>
                <a:gd name="connsiteY11" fmla="*/ 118271 h 251413"/>
                <a:gd name="connsiteX12" fmla="*/ 557348 w 557349"/>
                <a:gd name="connsiteY12" fmla="*/ 126980 h 251413"/>
                <a:gd name="connsiteX13" fmla="*/ 539931 w 557349"/>
                <a:gd name="connsiteY13" fmla="*/ 205357 h 251413"/>
                <a:gd name="connsiteX14" fmla="*/ 513805 w 557349"/>
                <a:gd name="connsiteY14" fmla="*/ 222774 h 251413"/>
                <a:gd name="connsiteX15" fmla="*/ 444137 w 557349"/>
                <a:gd name="connsiteY15" fmla="*/ 248900 h 25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7349" h="251413">
                  <a:moveTo>
                    <a:pt x="0" y="66020"/>
                  </a:moveTo>
                  <a:cubicBezTo>
                    <a:pt x="58057" y="63117"/>
                    <a:pt x="116260" y="62347"/>
                    <a:pt x="174171" y="57311"/>
                  </a:cubicBezTo>
                  <a:cubicBezTo>
                    <a:pt x="212643" y="53966"/>
                    <a:pt x="189730" y="47975"/>
                    <a:pt x="217714" y="31185"/>
                  </a:cubicBezTo>
                  <a:cubicBezTo>
                    <a:pt x="225585" y="26462"/>
                    <a:pt x="235131" y="25380"/>
                    <a:pt x="243840" y="22477"/>
                  </a:cubicBezTo>
                  <a:cubicBezTo>
                    <a:pt x="252548" y="16671"/>
                    <a:pt x="259535" y="5929"/>
                    <a:pt x="269965" y="5060"/>
                  </a:cubicBezTo>
                  <a:cubicBezTo>
                    <a:pt x="296161" y="2877"/>
                    <a:pt x="335300" y="-9055"/>
                    <a:pt x="348342" y="13768"/>
                  </a:cubicBezTo>
                  <a:cubicBezTo>
                    <a:pt x="363411" y="40139"/>
                    <a:pt x="341005" y="121496"/>
                    <a:pt x="330925" y="161814"/>
                  </a:cubicBezTo>
                  <a:cubicBezTo>
                    <a:pt x="339634" y="167620"/>
                    <a:pt x="346649" y="178075"/>
                    <a:pt x="357051" y="179231"/>
                  </a:cubicBezTo>
                  <a:cubicBezTo>
                    <a:pt x="371836" y="180874"/>
                    <a:pt x="425572" y="166455"/>
                    <a:pt x="444137" y="161814"/>
                  </a:cubicBezTo>
                  <a:cubicBezTo>
                    <a:pt x="452845" y="156008"/>
                    <a:pt x="462089" y="150935"/>
                    <a:pt x="470262" y="144397"/>
                  </a:cubicBezTo>
                  <a:cubicBezTo>
                    <a:pt x="476673" y="139268"/>
                    <a:pt x="480639" y="131204"/>
                    <a:pt x="487680" y="126980"/>
                  </a:cubicBezTo>
                  <a:cubicBezTo>
                    <a:pt x="495551" y="122257"/>
                    <a:pt x="505097" y="121174"/>
                    <a:pt x="513805" y="118271"/>
                  </a:cubicBezTo>
                  <a:cubicBezTo>
                    <a:pt x="528319" y="121174"/>
                    <a:pt x="550004" y="114129"/>
                    <a:pt x="557348" y="126980"/>
                  </a:cubicBezTo>
                  <a:cubicBezTo>
                    <a:pt x="557490" y="127228"/>
                    <a:pt x="548838" y="194223"/>
                    <a:pt x="539931" y="205357"/>
                  </a:cubicBezTo>
                  <a:cubicBezTo>
                    <a:pt x="533393" y="213530"/>
                    <a:pt x="522514" y="216968"/>
                    <a:pt x="513805" y="222774"/>
                  </a:cubicBezTo>
                  <a:cubicBezTo>
                    <a:pt x="486727" y="263392"/>
                    <a:pt x="506854" y="248900"/>
                    <a:pt x="444137" y="2489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1948368" y="2358127"/>
              <a:ext cx="1819265" cy="1070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b="1" dirty="0" smtClean="0"/>
                <a:t>Santo </a:t>
              </a:r>
            </a:p>
            <a:p>
              <a:r>
                <a:rPr lang="es-EC" b="1" dirty="0" smtClean="0"/>
                <a:t>Domingo</a:t>
              </a:r>
              <a:endParaRPr lang="en-US" b="1" dirty="0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474" y="3391206"/>
              <a:ext cx="3538280" cy="2451951"/>
            </a:xfrm>
            <a:prstGeom prst="rect">
              <a:avLst/>
            </a:prstGeom>
          </p:spPr>
        </p:pic>
        <p:cxnSp>
          <p:nvCxnSpPr>
            <p:cNvPr id="11" name="Conector recto de flecha 10"/>
            <p:cNvCxnSpPr/>
            <p:nvPr/>
          </p:nvCxnSpPr>
          <p:spPr>
            <a:xfrm flipH="1">
              <a:off x="3431863" y="2040319"/>
              <a:ext cx="1759301" cy="88576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4 Imag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adroTexto 11"/>
          <p:cNvSpPr txBox="1"/>
          <p:nvPr/>
        </p:nvSpPr>
        <p:spPr>
          <a:xfrm>
            <a:off x="-1664370" y="663246"/>
            <a:ext cx="7654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Zonas de estudio  </a:t>
            </a:r>
            <a:endParaRPr lang="es-EC" sz="28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7" name="CuadroTexto 9"/>
          <p:cNvSpPr txBox="1"/>
          <p:nvPr/>
        </p:nvSpPr>
        <p:spPr>
          <a:xfrm>
            <a:off x="7194867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MATERIALES Y MÉTODOS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777833" y="4502363"/>
            <a:ext cx="240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Bosque Valle Hermoso</a:t>
            </a:r>
            <a:endParaRPr lang="es-EC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7458613" y="2966048"/>
            <a:ext cx="240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Bosque Oglán Alto </a:t>
            </a:r>
            <a:endParaRPr lang="es-EC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96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11"/>
          <p:cNvSpPr txBox="1"/>
          <p:nvPr/>
        </p:nvSpPr>
        <p:spPr>
          <a:xfrm>
            <a:off x="36087" y="597483"/>
            <a:ext cx="7373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Técnica utilizada para captura de aves </a:t>
            </a:r>
            <a:endParaRPr lang="es-EC" sz="28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8" name="CuadroTexto 9"/>
          <p:cNvSpPr txBox="1"/>
          <p:nvPr/>
        </p:nvSpPr>
        <p:spPr>
          <a:xfrm>
            <a:off x="7194867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MATERIALES Y MÉTODOS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r="16740"/>
          <a:stretch/>
        </p:blipFill>
        <p:spPr>
          <a:xfrm>
            <a:off x="2387669" y="1181593"/>
            <a:ext cx="2936676" cy="247507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89086" y="1402079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 smtClean="0">
                <a:latin typeface="Candara" panose="020E0502030303020204" pitchFamily="34" charset="0"/>
              </a:rPr>
              <a:t>Redes de Neblina</a:t>
            </a:r>
          </a:p>
          <a:p>
            <a:r>
              <a:rPr lang="es-EC" sz="2000" dirty="0" smtClean="0">
                <a:latin typeface="Candara" panose="020E0502030303020204" pitchFamily="34" charset="0"/>
              </a:rPr>
              <a:t>2,5 x 12m (n=10)</a:t>
            </a:r>
            <a:endParaRPr lang="en-US" sz="2000" dirty="0">
              <a:latin typeface="Candara" panose="020E0502030303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484508" y="1181593"/>
            <a:ext cx="2083241" cy="16099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61" y="2616011"/>
            <a:ext cx="3133666" cy="208131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755" y="3822118"/>
            <a:ext cx="3325256" cy="220856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953770" y="1186607"/>
            <a:ext cx="33826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dirty="0" smtClean="0">
                <a:latin typeface="Candara" panose="020E0502030303020204" pitchFamily="34" charset="0"/>
              </a:rPr>
              <a:t>Comunidad CEPLOA - Arajuno</a:t>
            </a:r>
          </a:p>
          <a:p>
            <a:pPr algn="ctr"/>
            <a:endParaRPr lang="es-EC" sz="2000" dirty="0" smtClean="0">
              <a:latin typeface="Candara" panose="020E0502030303020204" pitchFamily="34" charset="0"/>
            </a:endParaRPr>
          </a:p>
          <a:p>
            <a:pPr algn="ctr"/>
            <a:r>
              <a:rPr lang="es-EC" sz="2000" b="1" dirty="0" smtClean="0">
                <a:latin typeface="Candara" panose="020E0502030303020204" pitchFamily="34" charset="0"/>
              </a:rPr>
              <a:t>Estación Científica </a:t>
            </a:r>
          </a:p>
          <a:p>
            <a:pPr algn="ctr"/>
            <a:r>
              <a:rPr lang="es-EC" sz="2000" b="1" dirty="0" smtClean="0">
                <a:latin typeface="Candara" panose="020E0502030303020204" pitchFamily="34" charset="0"/>
              </a:rPr>
              <a:t>Juri </a:t>
            </a:r>
            <a:r>
              <a:rPr lang="es-EC" sz="2000" b="1" dirty="0" err="1" smtClean="0">
                <a:latin typeface="Candara" panose="020E0502030303020204" pitchFamily="34" charset="0"/>
              </a:rPr>
              <a:t>Juri</a:t>
            </a:r>
            <a:r>
              <a:rPr lang="es-EC" sz="2000" b="1" dirty="0" smtClean="0">
                <a:latin typeface="Candara" panose="020E0502030303020204" pitchFamily="34" charset="0"/>
              </a:rPr>
              <a:t> Kawsay</a:t>
            </a:r>
            <a:endParaRPr lang="en-US" sz="2000" b="1" dirty="0">
              <a:latin typeface="Candara" panose="020E0502030303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324138" y="4199435"/>
            <a:ext cx="26579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Candara" panose="020E0502030303020204" pitchFamily="34" charset="0"/>
              </a:rPr>
              <a:t>Equipo Técnico</a:t>
            </a:r>
          </a:p>
          <a:p>
            <a:pPr algn="ctr"/>
            <a:endParaRPr lang="es-EC" sz="2000" dirty="0" smtClean="0">
              <a:latin typeface="Candara" panose="020E0502030303020204" pitchFamily="34" charset="0"/>
            </a:endParaRPr>
          </a:p>
          <a:p>
            <a:pPr algn="ctr"/>
            <a:r>
              <a:rPr lang="es-EC" sz="2000" b="1" dirty="0" smtClean="0">
                <a:latin typeface="Candara" panose="020E0502030303020204" pitchFamily="34" charset="0"/>
              </a:rPr>
              <a:t>Unidad de Estudios de la Fauna Silvestre</a:t>
            </a:r>
            <a:endParaRPr lang="en-US" sz="2000" b="1" dirty="0">
              <a:latin typeface="Candara" panose="020E0502030303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970" y="4926401"/>
            <a:ext cx="1700590" cy="956582"/>
          </a:xfrm>
          <a:prstGeom prst="rect">
            <a:avLst/>
          </a:prstGeom>
        </p:spPr>
      </p:pic>
      <p:pic>
        <p:nvPicPr>
          <p:cNvPr id="12" name="4 Imag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Resultado de imagen para universidad central de ecuad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94" y="4371109"/>
            <a:ext cx="1173338" cy="117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19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86936" y="1003676"/>
            <a:ext cx="11235449" cy="650979"/>
          </a:xfrm>
        </p:spPr>
        <p:txBody>
          <a:bodyPr/>
          <a:lstStyle/>
          <a:p>
            <a:pPr algn="ctr"/>
            <a:r>
              <a:rPr lang="es-ES" sz="3600" i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CONTENIDO</a:t>
            </a:r>
            <a:endParaRPr lang="es-ES" sz="3600" i="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3 Título"/>
          <p:cNvSpPr txBox="1">
            <a:spLocks/>
          </p:cNvSpPr>
          <p:nvPr/>
        </p:nvSpPr>
        <p:spPr>
          <a:xfrm>
            <a:off x="1816100" y="1796260"/>
            <a:ext cx="12363454" cy="4161917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50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502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75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900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457200" indent="-457200" algn="l" defTabSz="774222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s-ES" sz="2400" b="0" i="0" dirty="0" smtClean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Introducción</a:t>
            </a:r>
          </a:p>
          <a:p>
            <a:pPr marL="457200" indent="-457200" algn="l" defTabSz="774222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s-ES" sz="2400" b="0" i="0" dirty="0" smtClean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Objetivos </a:t>
            </a:r>
          </a:p>
          <a:p>
            <a:pPr marL="457200" indent="-457200" algn="l" defTabSz="774222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s-ES" sz="2400" b="0" i="0" dirty="0" smtClean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Hipótesis</a:t>
            </a:r>
          </a:p>
          <a:p>
            <a:pPr marL="457200" indent="-457200" algn="l" defTabSz="774222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Materiales y métodos</a:t>
            </a:r>
          </a:p>
          <a:p>
            <a:pPr marL="457200" indent="-457200" algn="l" defTabSz="774222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s-ES" sz="2400" b="0" i="0" dirty="0" smtClean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Resultados </a:t>
            </a:r>
            <a:r>
              <a:rPr lang="es-ES" sz="24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y discusión</a:t>
            </a:r>
          </a:p>
          <a:p>
            <a:pPr marL="457200" indent="-457200" algn="l" defTabSz="774222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Conclusiones</a:t>
            </a:r>
          </a:p>
          <a:p>
            <a:pPr marL="457200" indent="-457200" algn="l" defTabSz="774222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Recomendaciones</a:t>
            </a:r>
          </a:p>
          <a:p>
            <a:pPr algn="ctr" defTabSz="774222">
              <a:buClr>
                <a:srgbClr val="CC0000"/>
              </a:buClr>
            </a:pPr>
            <a:r>
              <a:rPr lang="es-ES" sz="24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</p:txBody>
      </p:sp>
      <p:pic>
        <p:nvPicPr>
          <p:cNvPr id="9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21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Resultado de imagen para sacar muestra de ala braquial de av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" t="13307" r="1818" b="11418"/>
          <a:stretch/>
        </p:blipFill>
        <p:spPr bwMode="auto">
          <a:xfrm>
            <a:off x="-753717" y="1315374"/>
            <a:ext cx="6005014" cy="393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11"/>
          <p:cNvSpPr txBox="1"/>
          <p:nvPr/>
        </p:nvSpPr>
        <p:spPr>
          <a:xfrm>
            <a:off x="433058" y="644781"/>
            <a:ext cx="6168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Recolección y manejo de muestras</a:t>
            </a:r>
            <a:endParaRPr lang="es-EC" sz="28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8" name="CuadroTexto 9"/>
          <p:cNvSpPr txBox="1"/>
          <p:nvPr/>
        </p:nvSpPr>
        <p:spPr>
          <a:xfrm>
            <a:off x="7194867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MATERIALES Y MÉTODOS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-802944" y="1315374"/>
            <a:ext cx="2358792" cy="1386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Rectángulo"/>
          <p:cNvSpPr/>
          <p:nvPr/>
        </p:nvSpPr>
        <p:spPr>
          <a:xfrm>
            <a:off x="-802945" y="3697007"/>
            <a:ext cx="2483893" cy="1386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Rectángulo"/>
          <p:cNvSpPr/>
          <p:nvPr/>
        </p:nvSpPr>
        <p:spPr>
          <a:xfrm rot="5400000">
            <a:off x="4305874" y="2423518"/>
            <a:ext cx="709162" cy="1181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Rectángulo"/>
          <p:cNvSpPr/>
          <p:nvPr/>
        </p:nvSpPr>
        <p:spPr>
          <a:xfrm>
            <a:off x="2426211" y="3637245"/>
            <a:ext cx="2483893" cy="16155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Rectángulo"/>
          <p:cNvSpPr/>
          <p:nvPr/>
        </p:nvSpPr>
        <p:spPr>
          <a:xfrm>
            <a:off x="3136274" y="2511853"/>
            <a:ext cx="531883" cy="134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170" y="1299171"/>
            <a:ext cx="1724036" cy="143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93668">
            <a:off x="5276035" y="1300494"/>
            <a:ext cx="806413" cy="74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 de flecha"/>
          <p:cNvCxnSpPr/>
          <p:nvPr/>
        </p:nvCxnSpPr>
        <p:spPr>
          <a:xfrm flipV="1">
            <a:off x="5336231" y="2279176"/>
            <a:ext cx="1620740" cy="13648"/>
          </a:xfrm>
          <a:prstGeom prst="straightConnector1">
            <a:avLst/>
          </a:prstGeom>
          <a:ln>
            <a:solidFill>
              <a:schemeClr val="accent5">
                <a:lumMod val="2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CuadroTexto 5"/>
          <p:cNvSpPr txBox="1"/>
          <p:nvPr/>
        </p:nvSpPr>
        <p:spPr>
          <a:xfrm>
            <a:off x="5319795" y="1813757"/>
            <a:ext cx="146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latin typeface="+mj-lt"/>
              </a:rPr>
              <a:t>Aguja </a:t>
            </a:r>
          </a:p>
          <a:p>
            <a:pPr algn="ctr"/>
            <a:r>
              <a:rPr lang="es-EC" sz="1200" dirty="0" smtClean="0">
                <a:latin typeface="+mj-lt"/>
              </a:rPr>
              <a:t>hipodérmica</a:t>
            </a:r>
            <a:endParaRPr lang="es-EC" sz="1200" dirty="0">
              <a:latin typeface="+mj-lt"/>
            </a:endParaRPr>
          </a:p>
        </p:txBody>
      </p:sp>
      <p:sp>
        <p:nvSpPr>
          <p:cNvPr id="18" name="CuadroTexto 5"/>
          <p:cNvSpPr txBox="1"/>
          <p:nvPr/>
        </p:nvSpPr>
        <p:spPr>
          <a:xfrm>
            <a:off x="7598972" y="3507800"/>
            <a:ext cx="1468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ndara" panose="020E0502030303020204" pitchFamily="34" charset="0"/>
              </a:rPr>
              <a:t>80 µL</a:t>
            </a:r>
            <a:endParaRPr lang="es-EC" dirty="0">
              <a:latin typeface="Candara" panose="020E0502030303020204" pitchFamily="34" charset="0"/>
            </a:endParaRPr>
          </a:p>
        </p:txBody>
      </p:sp>
      <p:cxnSp>
        <p:nvCxnSpPr>
          <p:cNvPr id="19" name="18 Conector recto de flecha"/>
          <p:cNvCxnSpPr/>
          <p:nvPr/>
        </p:nvCxnSpPr>
        <p:spPr>
          <a:xfrm flipH="1">
            <a:off x="7101944" y="3797172"/>
            <a:ext cx="902984" cy="745717"/>
          </a:xfrm>
          <a:prstGeom prst="straightConnector1">
            <a:avLst/>
          </a:prstGeom>
          <a:ln>
            <a:solidFill>
              <a:schemeClr val="accent5">
                <a:lumMod val="2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39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47"/>
          <a:stretch/>
        </p:blipFill>
        <p:spPr bwMode="auto">
          <a:xfrm>
            <a:off x="5333870" y="4723070"/>
            <a:ext cx="2908613" cy="124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uadroTexto 5"/>
          <p:cNvSpPr txBox="1"/>
          <p:nvPr/>
        </p:nvSpPr>
        <p:spPr>
          <a:xfrm>
            <a:off x="5726484" y="4683463"/>
            <a:ext cx="227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Candara" panose="020E0502030303020204" pitchFamily="34" charset="0"/>
              </a:rPr>
              <a:t>Frotis sanguíneo</a:t>
            </a:r>
            <a:endParaRPr lang="es-EC" b="1" dirty="0">
              <a:latin typeface="Candara" panose="020E0502030303020204" pitchFamily="34" charset="0"/>
            </a:endParaRPr>
          </a:p>
        </p:txBody>
      </p:sp>
      <p:cxnSp>
        <p:nvCxnSpPr>
          <p:cNvPr id="25" name="24 Conector recto de flecha"/>
          <p:cNvCxnSpPr/>
          <p:nvPr/>
        </p:nvCxnSpPr>
        <p:spPr>
          <a:xfrm>
            <a:off x="8677490" y="3818283"/>
            <a:ext cx="1299023" cy="351747"/>
          </a:xfrm>
          <a:prstGeom prst="straightConnector1">
            <a:avLst/>
          </a:prstGeom>
          <a:ln>
            <a:solidFill>
              <a:schemeClr val="accent5">
                <a:lumMod val="2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392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71" b="1478"/>
          <a:stretch/>
        </p:blipFill>
        <p:spPr bwMode="auto">
          <a:xfrm>
            <a:off x="10788553" y="3724247"/>
            <a:ext cx="1098635" cy="224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CuadroTexto 5"/>
          <p:cNvSpPr txBox="1"/>
          <p:nvPr/>
        </p:nvSpPr>
        <p:spPr>
          <a:xfrm>
            <a:off x="9164471" y="4360297"/>
            <a:ext cx="1624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Candara" panose="020E0502030303020204" pitchFamily="34" charset="0"/>
              </a:rPr>
              <a:t>Conservación </a:t>
            </a:r>
          </a:p>
          <a:p>
            <a:pPr algn="ctr"/>
            <a:r>
              <a:rPr lang="es-EC" b="1" dirty="0" smtClean="0">
                <a:latin typeface="Candara" panose="020E0502030303020204" pitchFamily="34" charset="0"/>
              </a:rPr>
              <a:t>de ADN</a:t>
            </a:r>
            <a:endParaRPr lang="es-EC" b="1" dirty="0">
              <a:latin typeface="Candara" panose="020E0502030303020204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3820557" y="3087755"/>
            <a:ext cx="462631" cy="636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947" y="1063891"/>
            <a:ext cx="35242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76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247641"/>
            <a:ext cx="186630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11"/>
          <p:cNvSpPr txBox="1"/>
          <p:nvPr/>
        </p:nvSpPr>
        <p:spPr>
          <a:xfrm>
            <a:off x="706525" y="661357"/>
            <a:ext cx="11503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Detección por la técnica de microscopía					</a:t>
            </a:r>
            <a:endParaRPr lang="es-EC" sz="28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81810" y="6343211"/>
            <a:ext cx="38348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>
                <a:latin typeface="Candara" panose="020E0502030303020204" pitchFamily="34" charset="0"/>
              </a:rPr>
              <a:t>(Alarcon &amp; Ramírez, 2015; Valkiūnas, 2005)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8"/>
          <a:stretch/>
        </p:blipFill>
        <p:spPr bwMode="auto">
          <a:xfrm>
            <a:off x="4225372" y="1739334"/>
            <a:ext cx="1420165" cy="131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lecha derecha 17"/>
          <p:cNvSpPr/>
          <p:nvPr/>
        </p:nvSpPr>
        <p:spPr>
          <a:xfrm>
            <a:off x="2752757" y="2169824"/>
            <a:ext cx="1363166" cy="528034"/>
          </a:xfrm>
          <a:prstGeom prst="rightArrow">
            <a:avLst/>
          </a:prstGeom>
          <a:solidFill>
            <a:srgbClr val="80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4" r="1"/>
          <a:stretch/>
        </p:blipFill>
        <p:spPr bwMode="auto">
          <a:xfrm>
            <a:off x="6672893" y="1506621"/>
            <a:ext cx="1037502" cy="150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echa derecha 17"/>
          <p:cNvSpPr/>
          <p:nvPr/>
        </p:nvSpPr>
        <p:spPr>
          <a:xfrm>
            <a:off x="5758245" y="2130425"/>
            <a:ext cx="438475" cy="528034"/>
          </a:xfrm>
          <a:prstGeom prst="rightArrow">
            <a:avLst/>
          </a:prstGeom>
          <a:solidFill>
            <a:srgbClr val="80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 b="11905"/>
          <a:stretch/>
        </p:blipFill>
        <p:spPr bwMode="auto">
          <a:xfrm>
            <a:off x="8343028" y="630362"/>
            <a:ext cx="2770086" cy="238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lecha derecha 17"/>
          <p:cNvSpPr/>
          <p:nvPr/>
        </p:nvSpPr>
        <p:spPr>
          <a:xfrm>
            <a:off x="7826275" y="2118151"/>
            <a:ext cx="438475" cy="528034"/>
          </a:xfrm>
          <a:prstGeom prst="rightArrow">
            <a:avLst/>
          </a:prstGeom>
          <a:solidFill>
            <a:srgbClr val="3F3FBF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5" t="3515" r="4153" b="51507"/>
          <a:stretch/>
        </p:blipFill>
        <p:spPr bwMode="auto">
          <a:xfrm>
            <a:off x="8568640" y="766674"/>
            <a:ext cx="1217374" cy="116002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lecha derecha 17"/>
          <p:cNvSpPr/>
          <p:nvPr/>
        </p:nvSpPr>
        <p:spPr>
          <a:xfrm rot="7284370">
            <a:off x="9070505" y="3428892"/>
            <a:ext cx="438477" cy="528034"/>
          </a:xfrm>
          <a:prstGeom prst="rightArrow">
            <a:avLst/>
          </a:prstGeom>
          <a:solidFill>
            <a:srgbClr val="3F3FBF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  <p:sp>
        <p:nvSpPr>
          <p:cNvPr id="17" name="Flecha derecha 17"/>
          <p:cNvSpPr/>
          <p:nvPr/>
        </p:nvSpPr>
        <p:spPr>
          <a:xfrm rot="3769833">
            <a:off x="10327675" y="3453561"/>
            <a:ext cx="438477" cy="528034"/>
          </a:xfrm>
          <a:prstGeom prst="rightArrow">
            <a:avLst/>
          </a:prstGeom>
          <a:solidFill>
            <a:srgbClr val="3F3FBF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  <p:sp>
        <p:nvSpPr>
          <p:cNvPr id="18" name="CuadroTexto 5"/>
          <p:cNvSpPr txBox="1"/>
          <p:nvPr/>
        </p:nvSpPr>
        <p:spPr>
          <a:xfrm>
            <a:off x="8431524" y="4005552"/>
            <a:ext cx="1301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Candara" panose="020E0502030303020204" pitchFamily="34" charset="0"/>
              </a:rPr>
              <a:t>Adultos </a:t>
            </a:r>
            <a:endParaRPr lang="es-EC" sz="1600" b="1" dirty="0">
              <a:latin typeface="Candara" panose="020E0502030303020204" pitchFamily="34" charset="0"/>
            </a:endParaRPr>
          </a:p>
        </p:txBody>
      </p:sp>
      <p:sp>
        <p:nvSpPr>
          <p:cNvPr id="19" name="CuadroTexto 5"/>
          <p:cNvSpPr txBox="1"/>
          <p:nvPr/>
        </p:nvSpPr>
        <p:spPr>
          <a:xfrm>
            <a:off x="10133324" y="4014978"/>
            <a:ext cx="1301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Candara" panose="020E0502030303020204" pitchFamily="34" charset="0"/>
              </a:rPr>
              <a:t>Juveniles</a:t>
            </a:r>
            <a:endParaRPr lang="es-EC" sz="1600" b="1" dirty="0">
              <a:latin typeface="Candara" panose="020E0502030303020204" pitchFamily="34" charset="0"/>
            </a:endParaRP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328" y="4353532"/>
            <a:ext cx="1319572" cy="135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38" y="4353532"/>
            <a:ext cx="23812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Elipse"/>
          <p:cNvSpPr/>
          <p:nvPr/>
        </p:nvSpPr>
        <p:spPr>
          <a:xfrm>
            <a:off x="8202647" y="4293307"/>
            <a:ext cx="1906777" cy="15314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Flecha derecha 17"/>
          <p:cNvSpPr/>
          <p:nvPr/>
        </p:nvSpPr>
        <p:spPr>
          <a:xfrm flipH="1">
            <a:off x="7202241" y="4663583"/>
            <a:ext cx="438475" cy="528034"/>
          </a:xfrm>
          <a:prstGeom prst="rightArrow">
            <a:avLst/>
          </a:prstGeom>
          <a:solidFill>
            <a:srgbClr val="3F3FBF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  <p:sp>
        <p:nvSpPr>
          <p:cNvPr id="24" name="CuadroTexto 5"/>
          <p:cNvSpPr txBox="1"/>
          <p:nvPr/>
        </p:nvSpPr>
        <p:spPr>
          <a:xfrm>
            <a:off x="4164906" y="4169650"/>
            <a:ext cx="2840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Candara" panose="020E0502030303020204" pitchFamily="34" charset="0"/>
              </a:rPr>
              <a:t>Intensidad parasitaria </a:t>
            </a:r>
          </a:p>
          <a:p>
            <a:pPr algn="ctr"/>
            <a:r>
              <a:rPr lang="es-EC" dirty="0" smtClean="0">
                <a:latin typeface="Candara" panose="020E0502030303020204" pitchFamily="34" charset="0"/>
              </a:rPr>
              <a:t>(</a:t>
            </a:r>
            <a:r>
              <a:rPr lang="es-EC" sz="1600" dirty="0" smtClean="0"/>
              <a:t>10 000 </a:t>
            </a:r>
            <a:r>
              <a:rPr lang="es-EC" dirty="0" smtClean="0">
                <a:latin typeface="Candara" panose="020E0502030303020204" pitchFamily="34" charset="0"/>
              </a:rPr>
              <a:t>eritrocitos)</a:t>
            </a:r>
            <a:endParaRPr lang="es-EC" dirty="0">
              <a:latin typeface="Candara" panose="020E0502030303020204" pitchFamily="34" charset="0"/>
            </a:endParaRPr>
          </a:p>
        </p:txBody>
      </p:sp>
      <p:sp>
        <p:nvSpPr>
          <p:cNvPr id="25" name="CuadroTexto 5"/>
          <p:cNvSpPr txBox="1"/>
          <p:nvPr/>
        </p:nvSpPr>
        <p:spPr>
          <a:xfrm>
            <a:off x="4164665" y="3100659"/>
            <a:ext cx="168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+mj-lt"/>
              </a:rPr>
              <a:t>99%, 3 </a:t>
            </a:r>
            <a:r>
              <a:rPr lang="es-EC" b="1" dirty="0" smtClean="0">
                <a:latin typeface="Candara" panose="020E0502030303020204" pitchFamily="34" charset="0"/>
              </a:rPr>
              <a:t>a</a:t>
            </a:r>
            <a:r>
              <a:rPr lang="es-EC" b="1" dirty="0" smtClean="0">
                <a:latin typeface="+mj-lt"/>
              </a:rPr>
              <a:t> </a:t>
            </a:r>
            <a:r>
              <a:rPr lang="es-EC" sz="1600" b="1" dirty="0" smtClean="0">
                <a:latin typeface="+mj-lt"/>
              </a:rPr>
              <a:t>5 </a:t>
            </a:r>
            <a:r>
              <a:rPr lang="es-EC" b="1" dirty="0" smtClean="0">
                <a:latin typeface="Candara" panose="020E0502030303020204" pitchFamily="34" charset="0"/>
              </a:rPr>
              <a:t>min</a:t>
            </a:r>
            <a:endParaRPr lang="es-EC" sz="1600" b="1" dirty="0">
              <a:latin typeface="Candara" panose="020E0502030303020204" pitchFamily="34" charset="0"/>
            </a:endParaRPr>
          </a:p>
        </p:txBody>
      </p:sp>
      <p:sp>
        <p:nvSpPr>
          <p:cNvPr id="26" name="CuadroTexto 5"/>
          <p:cNvSpPr txBox="1"/>
          <p:nvPr/>
        </p:nvSpPr>
        <p:spPr>
          <a:xfrm>
            <a:off x="6359447" y="3151487"/>
            <a:ext cx="1685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+mj-lt"/>
              </a:rPr>
              <a:t>pH 7.2, 1 hora</a:t>
            </a:r>
            <a:endParaRPr lang="es-EC" sz="1600" b="1" dirty="0">
              <a:latin typeface="+mj-lt"/>
            </a:endParaRPr>
          </a:p>
        </p:txBody>
      </p:sp>
      <p:sp>
        <p:nvSpPr>
          <p:cNvPr id="27" name="CuadroTexto 9"/>
          <p:cNvSpPr txBox="1"/>
          <p:nvPr/>
        </p:nvSpPr>
        <p:spPr>
          <a:xfrm>
            <a:off x="7194867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MATERIALES Y MÉTODOS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8" name="CuadroTexto 5"/>
          <p:cNvSpPr txBox="1"/>
          <p:nvPr/>
        </p:nvSpPr>
        <p:spPr>
          <a:xfrm>
            <a:off x="8313241" y="5663560"/>
            <a:ext cx="1685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+mj-lt"/>
              </a:rPr>
              <a:t>100X</a:t>
            </a:r>
            <a:endParaRPr lang="es-EC" sz="1600" b="1" dirty="0">
              <a:latin typeface="+mj-lt"/>
            </a:endParaRPr>
          </a:p>
        </p:txBody>
      </p:sp>
      <p:sp>
        <p:nvSpPr>
          <p:cNvPr id="29" name="CuadroTexto 5"/>
          <p:cNvSpPr txBox="1"/>
          <p:nvPr/>
        </p:nvSpPr>
        <p:spPr>
          <a:xfrm>
            <a:off x="10256156" y="5670594"/>
            <a:ext cx="1685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+mj-lt"/>
              </a:rPr>
              <a:t>100X</a:t>
            </a:r>
            <a:endParaRPr lang="es-EC" sz="1600" b="1" dirty="0">
              <a:latin typeface="+mj-lt"/>
            </a:endParaRPr>
          </a:p>
        </p:txBody>
      </p:sp>
      <p:sp>
        <p:nvSpPr>
          <p:cNvPr id="30" name="CuadroTexto 5"/>
          <p:cNvSpPr txBox="1"/>
          <p:nvPr/>
        </p:nvSpPr>
        <p:spPr>
          <a:xfrm>
            <a:off x="8861752" y="2845730"/>
            <a:ext cx="2368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Candara" panose="020E0502030303020204" pitchFamily="34" charset="0"/>
              </a:rPr>
              <a:t>Inspección:  </a:t>
            </a:r>
            <a:r>
              <a:rPr lang="es-EC" sz="1600" dirty="0" smtClean="0"/>
              <a:t>40</a:t>
            </a:r>
            <a:r>
              <a:rPr lang="es-EC" sz="1600" dirty="0" smtClean="0">
                <a:latin typeface="Candara" panose="020E0502030303020204" pitchFamily="34" charset="0"/>
              </a:rPr>
              <a:t>X</a:t>
            </a:r>
            <a:endParaRPr lang="es-EC" sz="1600" dirty="0">
              <a:latin typeface="Candara" panose="020E0502030303020204" pitchFamily="34" charset="0"/>
            </a:endParaRPr>
          </a:p>
        </p:txBody>
      </p:sp>
      <p:sp>
        <p:nvSpPr>
          <p:cNvPr id="31" name="CuadroTexto 5"/>
          <p:cNvSpPr txBox="1"/>
          <p:nvPr/>
        </p:nvSpPr>
        <p:spPr>
          <a:xfrm>
            <a:off x="8772168" y="3077067"/>
            <a:ext cx="2368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Candara" panose="020E0502030303020204" pitchFamily="34" charset="0"/>
              </a:rPr>
              <a:t>Identificación: </a:t>
            </a:r>
            <a:r>
              <a:rPr lang="es-EC" sz="1600" dirty="0" smtClean="0">
                <a:latin typeface="+mj-lt"/>
              </a:rPr>
              <a:t>1</a:t>
            </a:r>
            <a:r>
              <a:rPr lang="es-EC" sz="1600" dirty="0" smtClean="0"/>
              <a:t>00</a:t>
            </a:r>
            <a:r>
              <a:rPr lang="es-EC" sz="1600" dirty="0" smtClean="0">
                <a:latin typeface="Candara" panose="020E0502030303020204" pitchFamily="34" charset="0"/>
              </a:rPr>
              <a:t>X</a:t>
            </a:r>
            <a:endParaRPr lang="es-EC" sz="1600" dirty="0">
              <a:latin typeface="Candara" panose="020E0502030303020204" pitchFamily="34" charset="0"/>
            </a:endParaRPr>
          </a:p>
        </p:txBody>
      </p:sp>
      <p:sp>
        <p:nvSpPr>
          <p:cNvPr id="32" name="CuadroTexto 5"/>
          <p:cNvSpPr txBox="1"/>
          <p:nvPr/>
        </p:nvSpPr>
        <p:spPr>
          <a:xfrm>
            <a:off x="4164906" y="5058943"/>
            <a:ext cx="2844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Candara" panose="020E0502030303020204" pitchFamily="34" charset="0"/>
              </a:rPr>
              <a:t>Densidad parasitaria </a:t>
            </a:r>
          </a:p>
          <a:p>
            <a:pPr algn="ctr"/>
            <a:r>
              <a:rPr lang="es-EC" dirty="0" smtClean="0">
                <a:latin typeface="Candara" panose="020E0502030303020204" pitchFamily="34" charset="0"/>
              </a:rPr>
              <a:t>(+ baja, ++ media, +++ alta, ++++ muy alta)</a:t>
            </a:r>
            <a:endParaRPr lang="es-EC" dirty="0">
              <a:latin typeface="Candara" panose="020E0502030303020204" pitchFamily="34" charset="0"/>
            </a:endParaRPr>
          </a:p>
        </p:txBody>
      </p:sp>
      <p:sp>
        <p:nvSpPr>
          <p:cNvPr id="33" name="CuadroTexto 5"/>
          <p:cNvSpPr txBox="1"/>
          <p:nvPr/>
        </p:nvSpPr>
        <p:spPr>
          <a:xfrm>
            <a:off x="2533371" y="1783084"/>
            <a:ext cx="1549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tx1">
                    <a:lumMod val="95000"/>
                  </a:schemeClr>
                </a:solidFill>
                <a:latin typeface="Candara" panose="020E0502030303020204" pitchFamily="34" charset="0"/>
              </a:rPr>
              <a:t>Secado T </a:t>
            </a:r>
          </a:p>
          <a:p>
            <a:pPr algn="ctr"/>
            <a:r>
              <a:rPr lang="es-EC" sz="1400" b="1" dirty="0" smtClean="0">
                <a:solidFill>
                  <a:schemeClr val="tx1">
                    <a:lumMod val="95000"/>
                  </a:schemeClr>
                </a:solidFill>
                <a:latin typeface="Candara" panose="020E0502030303020204" pitchFamily="34" charset="0"/>
              </a:rPr>
              <a:t>ambiente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" y="4802333"/>
            <a:ext cx="4218345" cy="134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05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7" grpId="0" animBg="1"/>
      <p:bldP spid="18" grpId="0"/>
      <p:bldP spid="19" grpId="0"/>
      <p:bldP spid="6" grpId="0" animBg="1"/>
      <p:bldP spid="23" grpId="0" animBg="1"/>
      <p:bldP spid="24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11"/>
          <p:cNvSpPr txBox="1"/>
          <p:nvPr/>
        </p:nvSpPr>
        <p:spPr>
          <a:xfrm>
            <a:off x="1229344" y="115304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s-EC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  Extracción manual de ADN  a partir de sangre					</a:t>
            </a:r>
            <a:endParaRPr lang="es-EC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58851" y="3698896"/>
            <a:ext cx="3929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dirty="0" smtClean="0">
                <a:latin typeface="Candara" panose="020E0502030303020204" pitchFamily="34" charset="0"/>
              </a:rPr>
              <a:t>Centro de Terapia Génica, </a:t>
            </a:r>
            <a:r>
              <a:rPr lang="es-EC" sz="1400" dirty="0" err="1" smtClean="0">
                <a:latin typeface="Candara" panose="020E0502030303020204" pitchFamily="34" charset="0"/>
              </a:rPr>
              <a:t>Brno</a:t>
            </a:r>
            <a:r>
              <a:rPr lang="es-EC" sz="1400" dirty="0" smtClean="0">
                <a:latin typeface="Candara" panose="020E0502030303020204" pitchFamily="34" charset="0"/>
              </a:rPr>
              <a:t>, República Checa, </a:t>
            </a:r>
          </a:p>
          <a:p>
            <a:pPr algn="ctr"/>
            <a:r>
              <a:rPr lang="es-EC" sz="1400" dirty="0" smtClean="0">
                <a:latin typeface="Candara" panose="020E0502030303020204" pitchFamily="34" charset="0"/>
              </a:rPr>
              <a:t>Albán y Tamayo (2009)</a:t>
            </a:r>
            <a:endParaRPr lang="es-EC" sz="1400" dirty="0">
              <a:latin typeface="Candara" panose="020E0502030303020204" pitchFamily="34" charset="0"/>
            </a:endParaRPr>
          </a:p>
        </p:txBody>
      </p:sp>
      <p:sp>
        <p:nvSpPr>
          <p:cNvPr id="9" name="Flecha derecha 17"/>
          <p:cNvSpPr/>
          <p:nvPr/>
        </p:nvSpPr>
        <p:spPr>
          <a:xfrm>
            <a:off x="2015962" y="2350111"/>
            <a:ext cx="438475" cy="5280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064919" y="2172311"/>
            <a:ext cx="398880" cy="17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4" y="1707039"/>
            <a:ext cx="1441101" cy="128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12" y="1667859"/>
            <a:ext cx="1014788" cy="116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CuadroTexto 5"/>
          <p:cNvSpPr txBox="1"/>
          <p:nvPr/>
        </p:nvSpPr>
        <p:spPr>
          <a:xfrm>
            <a:off x="2552869" y="2737516"/>
            <a:ext cx="168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Candara" panose="020E0502030303020204" pitchFamily="34" charset="0"/>
              </a:rPr>
              <a:t>Lavado PBS + 0.05%  Tween 20</a:t>
            </a:r>
            <a:endParaRPr lang="es-EC" sz="1600" b="1" dirty="0">
              <a:latin typeface="Candara" panose="020E0502030303020204" pitchFamily="34" charset="0"/>
            </a:endParaRPr>
          </a:p>
        </p:txBody>
      </p:sp>
      <p:sp>
        <p:nvSpPr>
          <p:cNvPr id="33" name="Flecha derecha 17"/>
          <p:cNvSpPr/>
          <p:nvPr/>
        </p:nvSpPr>
        <p:spPr>
          <a:xfrm>
            <a:off x="5889457" y="2350111"/>
            <a:ext cx="438475" cy="5280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  <p:pic>
        <p:nvPicPr>
          <p:cNvPr id="34" name="Picture 2" descr="Resultado de imagen para extracciÃ³n de adn esquem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88306" y="1573340"/>
            <a:ext cx="517868" cy="132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5"/>
          <p:cNvSpPr txBox="1"/>
          <p:nvPr/>
        </p:nvSpPr>
        <p:spPr>
          <a:xfrm>
            <a:off x="6286494" y="3029903"/>
            <a:ext cx="1549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Candara" panose="020E0502030303020204" pitchFamily="34" charset="0"/>
              </a:rPr>
              <a:t>Tampón lisis + proteinasa K</a:t>
            </a:r>
          </a:p>
          <a:p>
            <a:pPr algn="ctr"/>
            <a:endParaRPr lang="es-EC" sz="1600" b="1" dirty="0">
              <a:latin typeface="Candara" panose="020E0502030303020204" pitchFamily="34" charset="0"/>
            </a:endParaRPr>
          </a:p>
        </p:txBody>
      </p:sp>
      <p:sp>
        <p:nvSpPr>
          <p:cNvPr id="36" name="Flecha derecha 17"/>
          <p:cNvSpPr/>
          <p:nvPr/>
        </p:nvSpPr>
        <p:spPr>
          <a:xfrm>
            <a:off x="7835900" y="2387616"/>
            <a:ext cx="438475" cy="5280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  <p:pic>
        <p:nvPicPr>
          <p:cNvPr id="37" name="Picture 2" descr="Resultado de imagen para extracciÃ³n de adn esquem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45017" y="1563203"/>
            <a:ext cx="2054228" cy="194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uadroTexto 26"/>
          <p:cNvSpPr txBox="1"/>
          <p:nvPr/>
        </p:nvSpPr>
        <p:spPr>
          <a:xfrm>
            <a:off x="8356290" y="3265369"/>
            <a:ext cx="2885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600" b="1" dirty="0" smtClean="0">
                <a:latin typeface="Candara" panose="020E0502030303020204" pitchFamily="34" charset="0"/>
              </a:rPr>
              <a:t>Cloroformo: alcohol isoamílico</a:t>
            </a:r>
          </a:p>
          <a:p>
            <a:pPr algn="ctr"/>
            <a:r>
              <a:rPr lang="es-EC" sz="1600" b="1" dirty="0" smtClean="0">
                <a:latin typeface="Candara" panose="020E0502030303020204" pitchFamily="34" charset="0"/>
              </a:rPr>
              <a:t> (24:1)</a:t>
            </a:r>
            <a:endParaRPr lang="es-EC" sz="1600" b="1" dirty="0">
              <a:latin typeface="Candara" panose="020E0502030303020204" pitchFamily="34" charset="0"/>
            </a:endParaRPr>
          </a:p>
        </p:txBody>
      </p:sp>
      <p:sp>
        <p:nvSpPr>
          <p:cNvPr id="39" name="Flecha derecha 17"/>
          <p:cNvSpPr/>
          <p:nvPr/>
        </p:nvSpPr>
        <p:spPr>
          <a:xfrm>
            <a:off x="4263857" y="2349516"/>
            <a:ext cx="438475" cy="5280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420" y="1662022"/>
            <a:ext cx="871537" cy="116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Flecha curvada hacia arriba"/>
          <p:cNvSpPr/>
          <p:nvPr/>
        </p:nvSpPr>
        <p:spPr>
          <a:xfrm rot="5891381">
            <a:off x="5164976" y="3846191"/>
            <a:ext cx="1701011" cy="648524"/>
          </a:xfrm>
          <a:prstGeom prst="curvedUpArrow">
            <a:avLst>
              <a:gd name="adj1" fmla="val 25000"/>
              <a:gd name="adj2" fmla="val 50000"/>
              <a:gd name="adj3" fmla="val 2108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54" y="4454529"/>
            <a:ext cx="896771" cy="120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CuadroTexto 5"/>
          <p:cNvSpPr txBox="1"/>
          <p:nvPr/>
        </p:nvSpPr>
        <p:spPr>
          <a:xfrm>
            <a:off x="6172537" y="5645378"/>
            <a:ext cx="1549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Candara" panose="020E0502030303020204" pitchFamily="34" charset="0"/>
              </a:rPr>
              <a:t>Discos remanentes</a:t>
            </a:r>
          </a:p>
        </p:txBody>
      </p:sp>
      <p:sp>
        <p:nvSpPr>
          <p:cNvPr id="45" name="Flecha derecha 17"/>
          <p:cNvSpPr/>
          <p:nvPr/>
        </p:nvSpPr>
        <p:spPr>
          <a:xfrm>
            <a:off x="7462622" y="4794459"/>
            <a:ext cx="438475" cy="528034"/>
          </a:xfrm>
          <a:prstGeom prst="rightArrow">
            <a:avLst/>
          </a:prstGeom>
          <a:solidFill>
            <a:srgbClr val="3F3FB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  <p:sp>
        <p:nvSpPr>
          <p:cNvPr id="46" name="CuadroTexto 5"/>
          <p:cNvSpPr txBox="1"/>
          <p:nvPr/>
        </p:nvSpPr>
        <p:spPr>
          <a:xfrm>
            <a:off x="8172894" y="4766806"/>
            <a:ext cx="1549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err="1" smtClean="0">
                <a:solidFill>
                  <a:srgbClr val="3F3FBF"/>
                </a:solidFill>
                <a:latin typeface="Candara" panose="020E0502030303020204" pitchFamily="34" charset="0"/>
              </a:rPr>
              <a:t>Reextracción</a:t>
            </a:r>
            <a:r>
              <a:rPr lang="es-EC" b="1" dirty="0" smtClean="0">
                <a:solidFill>
                  <a:srgbClr val="3F3FBF"/>
                </a:solidFill>
                <a:latin typeface="Candara" panose="020E0502030303020204" pitchFamily="34" charset="0"/>
              </a:rPr>
              <a:t> de  ADN</a:t>
            </a:r>
            <a:endParaRPr lang="es-EC" b="1" dirty="0">
              <a:solidFill>
                <a:srgbClr val="3F3FBF"/>
              </a:solidFill>
              <a:latin typeface="Candara" panose="020E0502030303020204" pitchFamily="34" charset="0"/>
            </a:endParaRPr>
          </a:p>
        </p:txBody>
      </p:sp>
      <p:sp>
        <p:nvSpPr>
          <p:cNvPr id="47" name="CuadroTexto 5"/>
          <p:cNvSpPr txBox="1"/>
          <p:nvPr/>
        </p:nvSpPr>
        <p:spPr>
          <a:xfrm>
            <a:off x="4407067" y="2818239"/>
            <a:ext cx="168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Candara" panose="020E0502030303020204" pitchFamily="34" charset="0"/>
              </a:rPr>
              <a:t>Lavado</a:t>
            </a:r>
          </a:p>
          <a:p>
            <a:pPr algn="ctr"/>
            <a:r>
              <a:rPr lang="es-EC" sz="1600" b="1" dirty="0" smtClean="0">
                <a:latin typeface="Candara" panose="020E0502030303020204" pitchFamily="34" charset="0"/>
              </a:rPr>
              <a:t> PBS</a:t>
            </a:r>
            <a:endParaRPr lang="es-EC" sz="1600" b="1" dirty="0">
              <a:latin typeface="Candara" panose="020E0502030303020204" pitchFamily="34" charset="0"/>
            </a:endParaRPr>
          </a:p>
        </p:txBody>
      </p:sp>
      <p:sp>
        <p:nvSpPr>
          <p:cNvPr id="24" name="CuadroTexto 9"/>
          <p:cNvSpPr txBox="1"/>
          <p:nvPr/>
        </p:nvSpPr>
        <p:spPr>
          <a:xfrm>
            <a:off x="7194867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MATERIALES Y MÉTODOS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5" name="CuadroTexto 5"/>
          <p:cNvSpPr txBox="1"/>
          <p:nvPr/>
        </p:nvSpPr>
        <p:spPr>
          <a:xfrm>
            <a:off x="372314" y="2982776"/>
            <a:ext cx="1685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Candara" panose="020E0502030303020204" pitchFamily="34" charset="0"/>
              </a:rPr>
              <a:t>Tarjeta FTA</a:t>
            </a:r>
            <a:endParaRPr lang="es-EC" sz="1600" b="1" dirty="0">
              <a:latin typeface="Candara" panose="020E0502030303020204" pitchFamily="34" charset="0"/>
            </a:endParaRPr>
          </a:p>
        </p:txBody>
      </p:sp>
      <p:sp>
        <p:nvSpPr>
          <p:cNvPr id="26" name="CuadroTexto 11"/>
          <p:cNvSpPr txBox="1"/>
          <p:nvPr/>
        </p:nvSpPr>
        <p:spPr>
          <a:xfrm>
            <a:off x="-1106565" y="629825"/>
            <a:ext cx="11503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Detección de parásitos por la técnica molecular</a:t>
            </a:r>
            <a:endParaRPr lang="es-EC" sz="28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50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" grpId="0" animBg="1"/>
      <p:bldP spid="44" grpId="0"/>
      <p:bldP spid="45" grpId="0" animBg="1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37" y="4256316"/>
            <a:ext cx="69056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81810" y="6343211"/>
            <a:ext cx="59283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 smtClean="0">
                <a:latin typeface="Candara" panose="020E0502030303020204" pitchFamily="34" charset="0"/>
              </a:rPr>
              <a:t>(Bensch </a:t>
            </a:r>
            <a:r>
              <a:rPr lang="es-EC" sz="1600" i="1" dirty="0">
                <a:latin typeface="Candara" panose="020E0502030303020204" pitchFamily="34" charset="0"/>
              </a:rPr>
              <a:t>et al</a:t>
            </a:r>
            <a:r>
              <a:rPr lang="es-EC" sz="1600" dirty="0">
                <a:latin typeface="Candara" panose="020E0502030303020204" pitchFamily="34" charset="0"/>
              </a:rPr>
              <a:t>., 2000; Bensch </a:t>
            </a:r>
            <a:r>
              <a:rPr lang="es-EC" sz="1600" i="1" dirty="0">
                <a:latin typeface="Candara" panose="020E0502030303020204" pitchFamily="34" charset="0"/>
              </a:rPr>
              <a:t>et al</a:t>
            </a:r>
            <a:r>
              <a:rPr lang="es-EC" sz="1600" dirty="0">
                <a:latin typeface="Candara" panose="020E0502030303020204" pitchFamily="34" charset="0"/>
              </a:rPr>
              <a:t>., </a:t>
            </a:r>
            <a:r>
              <a:rPr lang="es-EC" sz="1600" dirty="0" smtClean="0">
                <a:latin typeface="Candara" panose="020E0502030303020204" pitchFamily="34" charset="0"/>
              </a:rPr>
              <a:t>2009; Waldenström </a:t>
            </a:r>
            <a:r>
              <a:rPr lang="es-EC" sz="1600" i="1" dirty="0">
                <a:latin typeface="Candara" panose="020E0502030303020204" pitchFamily="34" charset="0"/>
              </a:rPr>
              <a:t>et al</a:t>
            </a:r>
            <a:r>
              <a:rPr lang="es-EC" sz="1600" dirty="0">
                <a:latin typeface="Candara" panose="020E0502030303020204" pitchFamily="34" charset="0"/>
              </a:rPr>
              <a:t>., 2004)</a:t>
            </a:r>
          </a:p>
        </p:txBody>
      </p:sp>
      <p:sp>
        <p:nvSpPr>
          <p:cNvPr id="32" name="CuadroTexto 5"/>
          <p:cNvSpPr txBox="1"/>
          <p:nvPr/>
        </p:nvSpPr>
        <p:spPr>
          <a:xfrm>
            <a:off x="2399477" y="1251414"/>
            <a:ext cx="1941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Candara" panose="020E0502030303020204" pitchFamily="34" charset="0"/>
              </a:rPr>
              <a:t>PCR CONVENCIONAL</a:t>
            </a:r>
            <a:endParaRPr lang="es-EC" b="1" dirty="0">
              <a:latin typeface="Candara" panose="020E0502030303020204" pitchFamily="34" charset="0"/>
            </a:endParaRPr>
          </a:p>
        </p:txBody>
      </p:sp>
      <p:sp>
        <p:nvSpPr>
          <p:cNvPr id="45" name="Flecha derecha 17"/>
          <p:cNvSpPr/>
          <p:nvPr/>
        </p:nvSpPr>
        <p:spPr>
          <a:xfrm>
            <a:off x="4448258" y="3037261"/>
            <a:ext cx="2117891" cy="52803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  <p:pic>
        <p:nvPicPr>
          <p:cNvPr id="12294" name="Picture 6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0" y="1783014"/>
            <a:ext cx="1891727" cy="144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lecha derecha 17"/>
          <p:cNvSpPr/>
          <p:nvPr/>
        </p:nvSpPr>
        <p:spPr>
          <a:xfrm rot="1267823">
            <a:off x="1880567" y="2836182"/>
            <a:ext cx="438475" cy="5280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  <p:pic>
        <p:nvPicPr>
          <p:cNvPr id="29" name="Picture 2" descr="Resultado de imagen para FTA PURIFICATION REAGEN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64" t="50000" b="16215"/>
          <a:stretch/>
        </p:blipFill>
        <p:spPr bwMode="auto">
          <a:xfrm>
            <a:off x="6591300" y="3008910"/>
            <a:ext cx="1378118" cy="106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echa derecha 17"/>
          <p:cNvSpPr/>
          <p:nvPr/>
        </p:nvSpPr>
        <p:spPr>
          <a:xfrm rot="19254472">
            <a:off x="1944253" y="1617292"/>
            <a:ext cx="438475" cy="5280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  <p:sp>
        <p:nvSpPr>
          <p:cNvPr id="31" name="CuadroTexto 5"/>
          <p:cNvSpPr txBox="1"/>
          <p:nvPr/>
        </p:nvSpPr>
        <p:spPr>
          <a:xfrm>
            <a:off x="2487429" y="3102287"/>
            <a:ext cx="194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Candara" panose="020E0502030303020204" pitchFamily="34" charset="0"/>
              </a:rPr>
              <a:t>PCR ANIDADA</a:t>
            </a:r>
            <a:endParaRPr lang="es-EC" b="1" dirty="0">
              <a:latin typeface="Candara" panose="020E0502030303020204" pitchFamily="34" charset="0"/>
            </a:endParaRPr>
          </a:p>
        </p:txBody>
      </p:sp>
      <p:sp>
        <p:nvSpPr>
          <p:cNvPr id="8" name="7 Flecha arriba y abajo"/>
          <p:cNvSpPr/>
          <p:nvPr/>
        </p:nvSpPr>
        <p:spPr>
          <a:xfrm>
            <a:off x="3230619" y="2082348"/>
            <a:ext cx="279400" cy="783879"/>
          </a:xfrm>
          <a:prstGeom prst="up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3F3FBF"/>
              </a:solidFill>
            </a:endParaRPr>
          </a:p>
        </p:txBody>
      </p:sp>
      <p:sp>
        <p:nvSpPr>
          <p:cNvPr id="40" name="CuadroTexto 5"/>
          <p:cNvSpPr txBox="1"/>
          <p:nvPr/>
        </p:nvSpPr>
        <p:spPr>
          <a:xfrm>
            <a:off x="1460749" y="546797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Candara" panose="020E0502030303020204" pitchFamily="34" charset="0"/>
              </a:rPr>
              <a:t>Amplificación de  fragmento del citocromo B</a:t>
            </a:r>
          </a:p>
          <a:p>
            <a:pPr algn="ctr"/>
            <a:r>
              <a:rPr lang="es-EC" b="1" dirty="0" smtClean="0">
                <a:latin typeface="Candara" panose="020E0502030303020204" pitchFamily="34" charset="0"/>
              </a:rPr>
              <a:t>(</a:t>
            </a:r>
            <a:r>
              <a:rPr lang="es-EC" sz="1600" b="1" dirty="0" smtClean="0"/>
              <a:t>478</a:t>
            </a:r>
            <a:r>
              <a:rPr lang="es-EC" b="1" dirty="0" smtClean="0">
                <a:latin typeface="Candara" panose="020E0502030303020204" pitchFamily="34" charset="0"/>
              </a:rPr>
              <a:t> pb)</a:t>
            </a:r>
            <a:endParaRPr lang="es-EC" b="1" dirty="0">
              <a:latin typeface="Candara" panose="020E0502030303020204" pitchFamily="34" charset="0"/>
            </a:endParaRPr>
          </a:p>
        </p:txBody>
      </p:sp>
      <p:sp>
        <p:nvSpPr>
          <p:cNvPr id="41" name="CuadroTexto 5"/>
          <p:cNvSpPr txBox="1"/>
          <p:nvPr/>
        </p:nvSpPr>
        <p:spPr>
          <a:xfrm>
            <a:off x="7962900" y="2694301"/>
            <a:ext cx="1644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Candara" panose="020E0502030303020204" pitchFamily="34" charset="0"/>
              </a:rPr>
              <a:t>Productos positivos a </a:t>
            </a:r>
            <a:r>
              <a:rPr lang="es-EC" sz="1600" b="1" i="1" dirty="0" smtClean="0">
                <a:latin typeface="Candara" panose="020E0502030303020204" pitchFamily="34" charset="0"/>
              </a:rPr>
              <a:t>Plasmodium </a:t>
            </a:r>
            <a:r>
              <a:rPr lang="es-EC" sz="1600" b="1" dirty="0" smtClean="0">
                <a:latin typeface="Candara" panose="020E0502030303020204" pitchFamily="34" charset="0"/>
              </a:rPr>
              <a:t>spp. y </a:t>
            </a:r>
            <a:r>
              <a:rPr lang="es-EC" sz="1600" b="1" i="1" dirty="0" smtClean="0">
                <a:latin typeface="Candara" panose="020E0502030303020204" pitchFamily="34" charset="0"/>
              </a:rPr>
              <a:t>Haemoproteus </a:t>
            </a:r>
            <a:r>
              <a:rPr lang="es-EC" sz="1600" b="1" dirty="0" smtClean="0">
                <a:latin typeface="Candara" panose="020E0502030303020204" pitchFamily="34" charset="0"/>
              </a:rPr>
              <a:t>spp.</a:t>
            </a:r>
          </a:p>
        </p:txBody>
      </p:sp>
      <p:sp>
        <p:nvSpPr>
          <p:cNvPr id="42" name="Flecha derecha 17"/>
          <p:cNvSpPr/>
          <p:nvPr/>
        </p:nvSpPr>
        <p:spPr>
          <a:xfrm>
            <a:off x="9686757" y="3062714"/>
            <a:ext cx="438475" cy="5280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  <p:sp>
        <p:nvSpPr>
          <p:cNvPr id="43" name="CuadroTexto 5"/>
          <p:cNvSpPr txBox="1"/>
          <p:nvPr/>
        </p:nvSpPr>
        <p:spPr>
          <a:xfrm>
            <a:off x="9996594" y="2911739"/>
            <a:ext cx="1974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Candara" panose="020E0502030303020204" pitchFamily="34" charset="0"/>
              </a:rPr>
              <a:t>Secuenciación de Sanger,</a:t>
            </a:r>
          </a:p>
          <a:p>
            <a:pPr algn="ctr"/>
            <a:r>
              <a:rPr lang="es-EC" sz="1600" b="1" dirty="0" smtClean="0">
                <a:latin typeface="Candara" panose="020E0502030303020204" pitchFamily="34" charset="0"/>
              </a:rPr>
              <a:t>Macrogen - Corea </a:t>
            </a:r>
          </a:p>
        </p:txBody>
      </p:sp>
      <p:sp>
        <p:nvSpPr>
          <p:cNvPr id="19" name="CuadroTexto 9"/>
          <p:cNvSpPr txBox="1"/>
          <p:nvPr/>
        </p:nvSpPr>
        <p:spPr>
          <a:xfrm>
            <a:off x="7194867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MATERIALES Y MÉTODOS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659531" y="4215371"/>
            <a:ext cx="2526618" cy="4112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CuadroTexto 11"/>
          <p:cNvSpPr txBox="1"/>
          <p:nvPr/>
        </p:nvSpPr>
        <p:spPr>
          <a:xfrm>
            <a:off x="3370319" y="742449"/>
            <a:ext cx="5434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Ensayo de sensibilidad de PCR</a:t>
            </a:r>
            <a:endParaRPr lang="es-EC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68" y="3888127"/>
            <a:ext cx="6535656" cy="220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45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0" grpId="0"/>
      <p:bldP spid="41" grpId="0"/>
      <p:bldP spid="42" grpId="0" animBg="1"/>
      <p:bldP spid="43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11"/>
          <p:cNvSpPr txBox="1"/>
          <p:nvPr/>
        </p:nvSpPr>
        <p:spPr>
          <a:xfrm>
            <a:off x="385398" y="61920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Caracterización molecular y análisis filogenético de hemoparásitos		</a:t>
            </a:r>
            <a:endParaRPr lang="es-EC" sz="28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13237" r="72100" b="44754"/>
          <a:stretch/>
        </p:blipFill>
        <p:spPr bwMode="auto">
          <a:xfrm>
            <a:off x="4394200" y="1184585"/>
            <a:ext cx="889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12"/>
          <p:cNvSpPr txBox="1"/>
          <p:nvPr/>
        </p:nvSpPr>
        <p:spPr>
          <a:xfrm>
            <a:off x="829433" y="1414554"/>
            <a:ext cx="2743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Candara" panose="020E0502030303020204" pitchFamily="34" charset="0"/>
              </a:rPr>
              <a:t>Análisis de secuencias y electroferograma</a:t>
            </a:r>
            <a:r>
              <a:rPr lang="es-EC" b="1" dirty="0">
                <a:latin typeface="Candara" panose="020E0502030303020204" pitchFamily="34" charset="0"/>
              </a:rPr>
              <a:t>s</a:t>
            </a:r>
          </a:p>
        </p:txBody>
      </p:sp>
      <p:sp>
        <p:nvSpPr>
          <p:cNvPr id="22" name="Rectángulo 14"/>
          <p:cNvSpPr/>
          <p:nvPr/>
        </p:nvSpPr>
        <p:spPr>
          <a:xfrm>
            <a:off x="1176182" y="3100722"/>
            <a:ext cx="21884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solidFill>
                  <a:srgbClr val="000000"/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Análisis de similitud </a:t>
            </a:r>
          </a:p>
          <a:p>
            <a:r>
              <a:rPr lang="es-EC" b="1" dirty="0" smtClean="0">
                <a:solidFill>
                  <a:srgbClr val="000000"/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con bases de datos</a:t>
            </a:r>
            <a:endParaRPr lang="es-EC" b="1" dirty="0">
              <a:latin typeface="Candara" panose="020E0502030303020204" pitchFamily="34" charset="0"/>
            </a:endParaRPr>
          </a:p>
        </p:txBody>
      </p:sp>
      <p:sp>
        <p:nvSpPr>
          <p:cNvPr id="24" name="Rectángulo 16"/>
          <p:cNvSpPr/>
          <p:nvPr/>
        </p:nvSpPr>
        <p:spPr>
          <a:xfrm>
            <a:off x="736600" y="5151936"/>
            <a:ext cx="3657600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600" dirty="0">
                <a:solidFill>
                  <a:srgbClr val="000000"/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M</a:t>
            </a:r>
            <a:r>
              <a:rPr lang="es-EC" sz="1600" dirty="0" smtClean="0">
                <a:solidFill>
                  <a:srgbClr val="000000"/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odelo </a:t>
            </a:r>
            <a:r>
              <a:rPr lang="es-EC" sz="1600" dirty="0">
                <a:solidFill>
                  <a:srgbClr val="000000"/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evolutivo </a:t>
            </a:r>
            <a:r>
              <a:rPr lang="es-EC" sz="1600" dirty="0" smtClean="0">
                <a:solidFill>
                  <a:srgbClr val="000000"/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Kimura 2P, distribución gamma </a:t>
            </a:r>
            <a:endParaRPr lang="es-EC" sz="1600" dirty="0">
              <a:latin typeface="Candara" panose="020E0502030303020204" pitchFamily="34" charset="0"/>
            </a:endParaRPr>
          </a:p>
        </p:txBody>
      </p:sp>
      <p:sp>
        <p:nvSpPr>
          <p:cNvPr id="25" name="Flecha abajo 17"/>
          <p:cNvSpPr/>
          <p:nvPr/>
        </p:nvSpPr>
        <p:spPr>
          <a:xfrm>
            <a:off x="1957944" y="2209766"/>
            <a:ext cx="486179" cy="890955"/>
          </a:xfrm>
          <a:prstGeom prst="down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953635" y="2048185"/>
            <a:ext cx="2205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1" dirty="0" smtClean="0"/>
              <a:t>Sequencher 5.4.6</a:t>
            </a:r>
            <a:endParaRPr lang="es-EC" sz="1500" b="1" dirty="0"/>
          </a:p>
        </p:txBody>
      </p:sp>
      <p:pic>
        <p:nvPicPr>
          <p:cNvPr id="13317" name="Picture 5" descr="Resultado de imagen para mega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567" y="4852970"/>
            <a:ext cx="3177626" cy="150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635" y="3056506"/>
            <a:ext cx="2390855" cy="134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45" y="3150480"/>
            <a:ext cx="3819790" cy="110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Flecha abajo 17"/>
          <p:cNvSpPr/>
          <p:nvPr/>
        </p:nvSpPr>
        <p:spPr>
          <a:xfrm>
            <a:off x="1957944" y="3749696"/>
            <a:ext cx="486179" cy="890955"/>
          </a:xfrm>
          <a:prstGeom prst="down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4" name="Rectángulo 14"/>
          <p:cNvSpPr/>
          <p:nvPr/>
        </p:nvSpPr>
        <p:spPr>
          <a:xfrm>
            <a:off x="693582" y="4668304"/>
            <a:ext cx="3942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Construcción de árbol filogenético ML</a:t>
            </a:r>
            <a:endParaRPr lang="es-EC" b="1" dirty="0">
              <a:latin typeface="Candara" panose="020E0502030303020204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05068" y="6296888"/>
            <a:ext cx="36808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 smtClean="0">
                <a:latin typeface="Candara" panose="020E0502030303020204" pitchFamily="34" charset="0"/>
              </a:rPr>
              <a:t>(</a:t>
            </a:r>
            <a:r>
              <a:rPr lang="es-EC" sz="1600" dirty="0" err="1">
                <a:latin typeface="Candara" panose="020E0502030303020204" pitchFamily="34" charset="0"/>
              </a:rPr>
              <a:t>Benson</a:t>
            </a:r>
            <a:r>
              <a:rPr lang="es-EC" sz="1600" dirty="0">
                <a:latin typeface="Candara" panose="020E0502030303020204" pitchFamily="34" charset="0"/>
              </a:rPr>
              <a:t> </a:t>
            </a:r>
            <a:r>
              <a:rPr lang="es-EC" sz="1600" i="1" dirty="0">
                <a:latin typeface="Candara" panose="020E0502030303020204" pitchFamily="34" charset="0"/>
              </a:rPr>
              <a:t>et al</a:t>
            </a:r>
            <a:r>
              <a:rPr lang="es-EC" sz="1600" dirty="0">
                <a:latin typeface="Candara" panose="020E0502030303020204" pitchFamily="34" charset="0"/>
              </a:rPr>
              <a:t>., </a:t>
            </a:r>
            <a:r>
              <a:rPr lang="es-EC" sz="1600" dirty="0" smtClean="0">
                <a:latin typeface="Candara" panose="020E0502030303020204" pitchFamily="34" charset="0"/>
              </a:rPr>
              <a:t>2005; Bensch </a:t>
            </a:r>
            <a:r>
              <a:rPr lang="es-EC" sz="1600" i="1" dirty="0">
                <a:latin typeface="Candara" panose="020E0502030303020204" pitchFamily="34" charset="0"/>
              </a:rPr>
              <a:t>et al</a:t>
            </a:r>
            <a:r>
              <a:rPr lang="es-EC" sz="1600" dirty="0">
                <a:latin typeface="Candara" panose="020E0502030303020204" pitchFamily="34" charset="0"/>
              </a:rPr>
              <a:t>., </a:t>
            </a:r>
            <a:r>
              <a:rPr lang="es-EC" sz="1600" dirty="0" smtClean="0">
                <a:latin typeface="Candara" panose="020E0502030303020204" pitchFamily="34" charset="0"/>
              </a:rPr>
              <a:t>2009)</a:t>
            </a:r>
            <a:endParaRPr lang="es-EC" sz="1600" dirty="0">
              <a:latin typeface="Candara" panose="020E0502030303020204" pitchFamily="34" charset="0"/>
            </a:endParaRPr>
          </a:p>
        </p:txBody>
      </p:sp>
      <p:sp>
        <p:nvSpPr>
          <p:cNvPr id="16" name="CuadroTexto 9"/>
          <p:cNvSpPr txBox="1"/>
          <p:nvPr/>
        </p:nvSpPr>
        <p:spPr>
          <a:xfrm>
            <a:off x="7194867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MATERIALES Y MÉTODOS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64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461774E5-87D4-4417-B0DB-E024288EB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751" y="27717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  <a:cs typeface="+mj-cs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9pPr>
          </a:lstStyle>
          <a:p>
            <a:pPr algn="ctr" defTabSz="870800" eaLnBrk="1" hangingPunct="1">
              <a:defRPr/>
            </a:pPr>
            <a:r>
              <a:rPr lang="es-ES" altLang="es-ES" sz="4400" i="0" kern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RESULTADOS Y DISCUSIÓN</a:t>
            </a:r>
            <a:endParaRPr lang="es-ES" altLang="es-ES" sz="4400" i="0" kern="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42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431" y="1857813"/>
            <a:ext cx="7854016" cy="391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11"/>
          <p:cNvSpPr txBox="1"/>
          <p:nvPr/>
        </p:nvSpPr>
        <p:spPr>
          <a:xfrm>
            <a:off x="2207255" y="1446374"/>
            <a:ext cx="7096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chemeClr val="accent5">
                    <a:lumMod val="10000"/>
                  </a:schemeClr>
                </a:solidFill>
                <a:latin typeface="Candara" panose="020E0502030303020204" pitchFamily="34" charset="0"/>
              </a:rPr>
              <a:t>Cantidad de aves passeriformes y no passeriformes capturadas en los bosques Oglán Alto y Valle Hermoso</a:t>
            </a:r>
            <a:endParaRPr lang="es-EC" sz="2000" b="1" dirty="0">
              <a:solidFill>
                <a:schemeClr val="accent5">
                  <a:lumMod val="1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5" name="4 Elipse"/>
          <p:cNvSpPr/>
          <p:nvPr/>
        </p:nvSpPr>
        <p:spPr>
          <a:xfrm>
            <a:off x="7021547" y="2188012"/>
            <a:ext cx="1906777" cy="4191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CuadroTexto"/>
          <p:cNvSpPr txBox="1"/>
          <p:nvPr/>
        </p:nvSpPr>
        <p:spPr>
          <a:xfrm>
            <a:off x="9074486" y="2128860"/>
            <a:ext cx="1079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 smtClean="0">
                <a:solidFill>
                  <a:srgbClr val="C00000"/>
                </a:solidFill>
                <a:latin typeface="Candara" panose="020E0502030303020204" pitchFamily="34" charset="0"/>
              </a:rPr>
              <a:t>129 aves</a:t>
            </a:r>
            <a:endParaRPr lang="es-EC" sz="2000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483186" y="1990363"/>
            <a:ext cx="590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solidFill>
                  <a:srgbClr val="C00000"/>
                </a:solidFill>
                <a:latin typeface="Candara" panose="020E0502030303020204" pitchFamily="34" charset="0"/>
              </a:rPr>
              <a:t>103</a:t>
            </a:r>
            <a:endParaRPr lang="es-EC" sz="1600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759786" y="2955563"/>
            <a:ext cx="590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solidFill>
                  <a:srgbClr val="C00000"/>
                </a:solidFill>
                <a:latin typeface="Candara" panose="020E0502030303020204" pitchFamily="34" charset="0"/>
              </a:rPr>
              <a:t>26</a:t>
            </a:r>
            <a:endParaRPr lang="es-EC" sz="1600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-714019" y="712250"/>
            <a:ext cx="11644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Reporte de aves capturadas en ambas zonas de estudio</a:t>
            </a:r>
            <a:endParaRPr lang="es-EC" sz="28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1" name="CuadroTexto 9"/>
          <p:cNvSpPr txBox="1"/>
          <p:nvPr/>
        </p:nvSpPr>
        <p:spPr>
          <a:xfrm>
            <a:off x="7194867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RESULTADOS Y DISCUSIÓN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146754" y="4784664"/>
            <a:ext cx="360000" cy="25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Rectángulo"/>
          <p:cNvSpPr/>
          <p:nvPr/>
        </p:nvSpPr>
        <p:spPr>
          <a:xfrm>
            <a:off x="6382031" y="4785292"/>
            <a:ext cx="360000" cy="25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Rectángulo"/>
          <p:cNvSpPr/>
          <p:nvPr/>
        </p:nvSpPr>
        <p:spPr>
          <a:xfrm>
            <a:off x="7247736" y="2666837"/>
            <a:ext cx="216000" cy="10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4" name="13 Conector recto"/>
          <p:cNvCxnSpPr/>
          <p:nvPr/>
        </p:nvCxnSpPr>
        <p:spPr>
          <a:xfrm>
            <a:off x="3035440" y="5049077"/>
            <a:ext cx="5744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6274803" y="5049077"/>
            <a:ext cx="5744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13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9"/>
          <p:cNvSpPr txBox="1"/>
          <p:nvPr/>
        </p:nvSpPr>
        <p:spPr>
          <a:xfrm>
            <a:off x="-981532" y="619692"/>
            <a:ext cx="11644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Comparación de PCR convencional y PCR anidada</a:t>
            </a:r>
            <a:endParaRPr lang="es-EC" sz="28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34557" y="6316454"/>
            <a:ext cx="71802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sz="1600" dirty="0" smtClean="0">
                <a:latin typeface="Candara" panose="020E0502030303020204" pitchFamily="34" charset="0"/>
              </a:rPr>
              <a:t>(Bensch </a:t>
            </a:r>
            <a:r>
              <a:rPr lang="es-EC" sz="1600" dirty="0">
                <a:latin typeface="Candara" panose="020E0502030303020204" pitchFamily="34" charset="0"/>
              </a:rPr>
              <a:t>et </a:t>
            </a:r>
            <a:r>
              <a:rPr lang="es-EC" sz="1600" i="1" dirty="0">
                <a:latin typeface="Candara" panose="020E0502030303020204" pitchFamily="34" charset="0"/>
              </a:rPr>
              <a:t>al</a:t>
            </a:r>
            <a:r>
              <a:rPr lang="es-EC" sz="1600" dirty="0">
                <a:latin typeface="Candara" panose="020E0502030303020204" pitchFamily="34" charset="0"/>
              </a:rPr>
              <a:t>., 2009; Waldenström </a:t>
            </a:r>
            <a:r>
              <a:rPr lang="es-EC" sz="1600" i="1" dirty="0">
                <a:latin typeface="Candara" panose="020E0502030303020204" pitchFamily="34" charset="0"/>
              </a:rPr>
              <a:t>et al</a:t>
            </a:r>
            <a:r>
              <a:rPr lang="es-EC" sz="1600" dirty="0">
                <a:latin typeface="Candara" panose="020E0502030303020204" pitchFamily="34" charset="0"/>
              </a:rPr>
              <a:t>., 2004, </a:t>
            </a:r>
            <a:r>
              <a:rPr lang="es-EC" sz="1600" dirty="0" smtClean="0">
                <a:latin typeface="Candara" panose="020E0502030303020204" pitchFamily="34" charset="0"/>
              </a:rPr>
              <a:t>Cadena, 2015; </a:t>
            </a:r>
            <a:r>
              <a:rPr lang="es-EC" sz="1600" dirty="0" err="1" smtClean="0">
                <a:latin typeface="Candara" panose="020E0502030303020204" pitchFamily="34" charset="0"/>
              </a:rPr>
              <a:t>Rahman</a:t>
            </a:r>
            <a:r>
              <a:rPr lang="es-EC" sz="1600" dirty="0" smtClean="0">
                <a:latin typeface="Candara" panose="020E0502030303020204" pitchFamily="34" charset="0"/>
              </a:rPr>
              <a:t> </a:t>
            </a:r>
            <a:r>
              <a:rPr lang="es-EC" sz="1600" i="1" dirty="0">
                <a:latin typeface="Candara" panose="020E0502030303020204" pitchFamily="34" charset="0"/>
              </a:rPr>
              <a:t>et al</a:t>
            </a:r>
            <a:r>
              <a:rPr lang="es-EC" sz="1600" dirty="0">
                <a:latin typeface="Candara" panose="020E0502030303020204" pitchFamily="34" charset="0"/>
              </a:rPr>
              <a:t>., 2013)</a:t>
            </a:r>
          </a:p>
        </p:txBody>
      </p:sp>
      <p:sp>
        <p:nvSpPr>
          <p:cNvPr id="7" name="CuadroTexto 9"/>
          <p:cNvSpPr txBox="1"/>
          <p:nvPr/>
        </p:nvSpPr>
        <p:spPr>
          <a:xfrm>
            <a:off x="7194867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RESULTADOS Y DISCUSIÓN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8" name="Rectángulo 14"/>
          <p:cNvSpPr/>
          <p:nvPr/>
        </p:nvSpPr>
        <p:spPr>
          <a:xfrm>
            <a:off x="1281329" y="1281004"/>
            <a:ext cx="1931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PCR convencional</a:t>
            </a:r>
            <a:endParaRPr lang="es-EC" b="1" dirty="0">
              <a:latin typeface="Candara" panose="020E0502030303020204" pitchFamily="34" charset="0"/>
            </a:endParaRPr>
          </a:p>
        </p:txBody>
      </p:sp>
      <p:sp>
        <p:nvSpPr>
          <p:cNvPr id="9" name="Rectángulo 14"/>
          <p:cNvSpPr/>
          <p:nvPr/>
        </p:nvSpPr>
        <p:spPr>
          <a:xfrm>
            <a:off x="7613110" y="1267504"/>
            <a:ext cx="140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PCR anidada</a:t>
            </a:r>
            <a:endParaRPr lang="es-EC" b="1" dirty="0">
              <a:latin typeface="Candara" panose="020E0502030303020204" pitchFamily="34" charset="0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3564661" y="1991676"/>
            <a:ext cx="1194558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Candara" panose="020E0502030303020204" pitchFamily="34" charset="0"/>
              </a:rPr>
              <a:t>CN: (-)</a:t>
            </a:r>
          </a:p>
          <a:p>
            <a:r>
              <a:rPr lang="es-EC" dirty="0" smtClean="0">
                <a:latin typeface="Candara" panose="020E0502030303020204" pitchFamily="34" charset="0"/>
              </a:rPr>
              <a:t>CP: (+)</a:t>
            </a:r>
          </a:p>
          <a:p>
            <a:r>
              <a:rPr lang="es-EC" dirty="0">
                <a:latin typeface="Candara" panose="020E0502030303020204" pitchFamily="34" charset="0"/>
              </a:rPr>
              <a:t>d</a:t>
            </a:r>
            <a:r>
              <a:rPr lang="es-EC" sz="1600" dirty="0" smtClean="0"/>
              <a:t>1: 400</a:t>
            </a:r>
            <a:r>
              <a:rPr lang="es-EC" dirty="0" smtClean="0">
                <a:latin typeface="Candara" panose="020E0502030303020204" pitchFamily="34" charset="0"/>
              </a:rPr>
              <a:t> ng</a:t>
            </a:r>
          </a:p>
          <a:p>
            <a:r>
              <a:rPr lang="es-EC" dirty="0">
                <a:latin typeface="Candara" panose="020E0502030303020204" pitchFamily="34" charset="0"/>
              </a:rPr>
              <a:t>d</a:t>
            </a:r>
            <a:r>
              <a:rPr lang="es-EC" sz="1600" dirty="0" smtClean="0"/>
              <a:t>2: 200</a:t>
            </a:r>
            <a:r>
              <a:rPr lang="es-EC" dirty="0" smtClean="0">
                <a:latin typeface="Candara" panose="020E0502030303020204" pitchFamily="34" charset="0"/>
              </a:rPr>
              <a:t> ng</a:t>
            </a:r>
          </a:p>
          <a:p>
            <a:r>
              <a:rPr lang="es-EC" dirty="0">
                <a:latin typeface="Candara" panose="020E0502030303020204" pitchFamily="34" charset="0"/>
              </a:rPr>
              <a:t>d</a:t>
            </a:r>
            <a:r>
              <a:rPr lang="es-EC" sz="1600" dirty="0" smtClean="0"/>
              <a:t>3</a:t>
            </a:r>
            <a:r>
              <a:rPr lang="es-EC" dirty="0" smtClean="0"/>
              <a:t>: </a:t>
            </a:r>
            <a:r>
              <a:rPr lang="es-EC" sz="1600" dirty="0" smtClean="0"/>
              <a:t>150</a:t>
            </a:r>
            <a:r>
              <a:rPr lang="es-EC" dirty="0" smtClean="0">
                <a:latin typeface="Candara" panose="020E0502030303020204" pitchFamily="34" charset="0"/>
              </a:rPr>
              <a:t> ng</a:t>
            </a:r>
          </a:p>
          <a:p>
            <a:pPr lvl="0"/>
            <a:r>
              <a:rPr lang="es-EC" dirty="0">
                <a:solidFill>
                  <a:srgbClr val="000000"/>
                </a:solidFill>
                <a:latin typeface="Candara" panose="020E0502030303020204" pitchFamily="34" charset="0"/>
              </a:rPr>
              <a:t>d</a:t>
            </a:r>
            <a:r>
              <a:rPr lang="es-EC" sz="1600" dirty="0" smtClean="0">
                <a:solidFill>
                  <a:srgbClr val="000000"/>
                </a:solidFill>
              </a:rPr>
              <a:t>4: 100</a:t>
            </a:r>
            <a:r>
              <a:rPr lang="es-EC" dirty="0" smtClean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s-EC" dirty="0">
                <a:solidFill>
                  <a:srgbClr val="000000"/>
                </a:solidFill>
                <a:latin typeface="Candara" panose="020E0502030303020204" pitchFamily="34" charset="0"/>
              </a:rPr>
              <a:t>ng</a:t>
            </a:r>
          </a:p>
          <a:p>
            <a:pPr lvl="0"/>
            <a:r>
              <a:rPr lang="es-EC" dirty="0">
                <a:solidFill>
                  <a:srgbClr val="000000"/>
                </a:solidFill>
                <a:latin typeface="Candara" panose="020E0502030303020204" pitchFamily="34" charset="0"/>
              </a:rPr>
              <a:t>d</a:t>
            </a:r>
            <a:r>
              <a:rPr lang="es-EC" sz="1600" dirty="0" smtClean="0">
                <a:solidFill>
                  <a:srgbClr val="000000"/>
                </a:solidFill>
              </a:rPr>
              <a:t>5</a:t>
            </a:r>
            <a:r>
              <a:rPr lang="es-EC" dirty="0" smtClean="0">
                <a:solidFill>
                  <a:srgbClr val="000000"/>
                </a:solidFill>
              </a:rPr>
              <a:t>: </a:t>
            </a:r>
            <a:r>
              <a:rPr lang="es-EC" sz="1600" dirty="0" smtClean="0">
                <a:solidFill>
                  <a:srgbClr val="000000"/>
                </a:solidFill>
              </a:rPr>
              <a:t> 50</a:t>
            </a:r>
            <a:r>
              <a:rPr lang="es-EC" dirty="0" smtClean="0">
                <a:solidFill>
                  <a:srgbClr val="000000"/>
                </a:solidFill>
                <a:latin typeface="Candara" panose="020E0502030303020204" pitchFamily="34" charset="0"/>
              </a:rPr>
              <a:t> ng</a:t>
            </a:r>
            <a:endParaRPr lang="es-EC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33" name="32 Rectángulo"/>
          <p:cNvSpPr/>
          <p:nvPr/>
        </p:nvSpPr>
        <p:spPr>
          <a:xfrm>
            <a:off x="10273656" y="2004512"/>
            <a:ext cx="1245341" cy="3323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 smtClean="0">
                <a:latin typeface="Candara" panose="020E0502030303020204" pitchFamily="34" charset="0"/>
              </a:rPr>
              <a:t>CN: (-)</a:t>
            </a:r>
          </a:p>
          <a:p>
            <a:r>
              <a:rPr lang="es-EC" sz="1600" dirty="0" smtClean="0">
                <a:latin typeface="Candara" panose="020E0502030303020204" pitchFamily="34" charset="0"/>
              </a:rPr>
              <a:t>CP: (+)</a:t>
            </a:r>
          </a:p>
          <a:p>
            <a:r>
              <a:rPr lang="es-EC" sz="1400" dirty="0" smtClean="0"/>
              <a:t>d1: 400</a:t>
            </a:r>
            <a:r>
              <a:rPr lang="es-EC" sz="1600" dirty="0" smtClean="0">
                <a:latin typeface="Candara" panose="020E0502030303020204" pitchFamily="34" charset="0"/>
              </a:rPr>
              <a:t> ng</a:t>
            </a:r>
          </a:p>
          <a:p>
            <a:r>
              <a:rPr lang="es-EC" sz="1600" dirty="0">
                <a:latin typeface="Candara" panose="020E0502030303020204" pitchFamily="34" charset="0"/>
              </a:rPr>
              <a:t>d</a:t>
            </a:r>
            <a:r>
              <a:rPr lang="es-EC" sz="1400" dirty="0" smtClean="0"/>
              <a:t>2: 200</a:t>
            </a:r>
            <a:r>
              <a:rPr lang="es-EC" sz="1600" dirty="0" smtClean="0">
                <a:latin typeface="Candara" panose="020E0502030303020204" pitchFamily="34" charset="0"/>
              </a:rPr>
              <a:t> ng</a:t>
            </a:r>
          </a:p>
          <a:p>
            <a:r>
              <a:rPr lang="es-EC" sz="1600" dirty="0">
                <a:latin typeface="Candara" panose="020E0502030303020204" pitchFamily="34" charset="0"/>
              </a:rPr>
              <a:t>d</a:t>
            </a:r>
            <a:r>
              <a:rPr lang="es-EC" sz="1400" dirty="0" smtClean="0"/>
              <a:t>3</a:t>
            </a:r>
            <a:r>
              <a:rPr lang="es-EC" sz="1600" dirty="0" smtClean="0"/>
              <a:t>: </a:t>
            </a:r>
            <a:r>
              <a:rPr lang="es-EC" sz="1400" dirty="0" smtClean="0">
                <a:solidFill>
                  <a:srgbClr val="000000"/>
                </a:solidFill>
              </a:rPr>
              <a:t>100</a:t>
            </a:r>
            <a:r>
              <a:rPr lang="es-EC" sz="1600" dirty="0" smtClean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s-EC" sz="1600" dirty="0">
                <a:solidFill>
                  <a:srgbClr val="000000"/>
                </a:solidFill>
                <a:latin typeface="Candara" panose="020E0502030303020204" pitchFamily="34" charset="0"/>
              </a:rPr>
              <a:t>ng</a:t>
            </a:r>
          </a:p>
          <a:p>
            <a:pPr lvl="0"/>
            <a:r>
              <a:rPr lang="es-EC" sz="1600" dirty="0">
                <a:solidFill>
                  <a:srgbClr val="000000"/>
                </a:solidFill>
                <a:latin typeface="Candara" panose="020E0502030303020204" pitchFamily="34" charset="0"/>
              </a:rPr>
              <a:t>d</a:t>
            </a:r>
            <a:r>
              <a:rPr lang="es-EC" sz="1400" dirty="0" smtClean="0">
                <a:solidFill>
                  <a:srgbClr val="000000"/>
                </a:solidFill>
              </a:rPr>
              <a:t>4</a:t>
            </a:r>
            <a:r>
              <a:rPr lang="es-EC" sz="1600" dirty="0" smtClean="0">
                <a:solidFill>
                  <a:srgbClr val="000000"/>
                </a:solidFill>
              </a:rPr>
              <a:t>: </a:t>
            </a:r>
            <a:r>
              <a:rPr lang="es-EC" sz="1400" dirty="0" smtClean="0">
                <a:solidFill>
                  <a:srgbClr val="000000"/>
                </a:solidFill>
              </a:rPr>
              <a:t>50</a:t>
            </a:r>
            <a:r>
              <a:rPr lang="es-EC" sz="1600" dirty="0" smtClean="0">
                <a:solidFill>
                  <a:srgbClr val="000000"/>
                </a:solidFill>
                <a:latin typeface="Candara" panose="020E0502030303020204" pitchFamily="34" charset="0"/>
              </a:rPr>
              <a:t> ng</a:t>
            </a:r>
          </a:p>
          <a:p>
            <a:pPr lvl="0"/>
            <a:r>
              <a:rPr lang="es-EC" sz="1600" dirty="0">
                <a:solidFill>
                  <a:srgbClr val="000000"/>
                </a:solidFill>
                <a:latin typeface="Candara" panose="020E0502030303020204" pitchFamily="34" charset="0"/>
              </a:rPr>
              <a:t>d</a:t>
            </a:r>
            <a:r>
              <a:rPr lang="es-EC" sz="1400" dirty="0" smtClean="0">
                <a:solidFill>
                  <a:srgbClr val="000000"/>
                </a:solidFill>
              </a:rPr>
              <a:t>5: 25</a:t>
            </a:r>
            <a:r>
              <a:rPr lang="es-EC" sz="1600" dirty="0" smtClean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s-EC" sz="1600" dirty="0">
                <a:solidFill>
                  <a:srgbClr val="000000"/>
                </a:solidFill>
                <a:latin typeface="Candara" panose="020E0502030303020204" pitchFamily="34" charset="0"/>
              </a:rPr>
              <a:t>ng</a:t>
            </a:r>
          </a:p>
          <a:p>
            <a:pPr lvl="0"/>
            <a:r>
              <a:rPr lang="es-EC" sz="1600" dirty="0">
                <a:solidFill>
                  <a:srgbClr val="000000"/>
                </a:solidFill>
                <a:latin typeface="Candara" panose="020E0502030303020204" pitchFamily="34" charset="0"/>
              </a:rPr>
              <a:t>d</a:t>
            </a:r>
            <a:r>
              <a:rPr lang="es-EC" sz="1400" dirty="0" smtClean="0">
                <a:solidFill>
                  <a:srgbClr val="000000"/>
                </a:solidFill>
              </a:rPr>
              <a:t>6: 12.5</a:t>
            </a:r>
            <a:r>
              <a:rPr lang="es-EC" sz="1600" dirty="0" smtClean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s-EC" sz="1600" dirty="0">
                <a:solidFill>
                  <a:srgbClr val="000000"/>
                </a:solidFill>
                <a:latin typeface="Candara" panose="020E0502030303020204" pitchFamily="34" charset="0"/>
              </a:rPr>
              <a:t>ng</a:t>
            </a:r>
          </a:p>
          <a:p>
            <a:pPr lvl="0"/>
            <a:r>
              <a:rPr lang="es-EC" sz="1600" dirty="0">
                <a:solidFill>
                  <a:srgbClr val="000000"/>
                </a:solidFill>
                <a:latin typeface="Candara" panose="020E0502030303020204" pitchFamily="34" charset="0"/>
              </a:rPr>
              <a:t>d</a:t>
            </a:r>
            <a:r>
              <a:rPr lang="es-EC" sz="1400" dirty="0" smtClean="0">
                <a:solidFill>
                  <a:srgbClr val="000000"/>
                </a:solidFill>
              </a:rPr>
              <a:t>7</a:t>
            </a:r>
            <a:r>
              <a:rPr lang="es-EC" sz="1600" dirty="0" smtClean="0">
                <a:solidFill>
                  <a:srgbClr val="000000"/>
                </a:solidFill>
              </a:rPr>
              <a:t>: </a:t>
            </a:r>
            <a:r>
              <a:rPr lang="es-EC" sz="1400" dirty="0" smtClean="0">
                <a:solidFill>
                  <a:srgbClr val="000000"/>
                </a:solidFill>
              </a:rPr>
              <a:t>6.25</a:t>
            </a:r>
            <a:r>
              <a:rPr lang="es-EC" sz="1600" dirty="0" smtClean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s-EC" sz="1600" dirty="0">
                <a:solidFill>
                  <a:srgbClr val="000000"/>
                </a:solidFill>
                <a:latin typeface="Candara" panose="020E0502030303020204" pitchFamily="34" charset="0"/>
              </a:rPr>
              <a:t>ng</a:t>
            </a:r>
          </a:p>
          <a:p>
            <a:pPr lvl="0"/>
            <a:r>
              <a:rPr lang="es-EC" sz="1600" dirty="0">
                <a:solidFill>
                  <a:srgbClr val="000000"/>
                </a:solidFill>
                <a:latin typeface="Candara" panose="020E0502030303020204" pitchFamily="34" charset="0"/>
              </a:rPr>
              <a:t>d</a:t>
            </a:r>
            <a:r>
              <a:rPr lang="es-EC" sz="1400" dirty="0" smtClean="0">
                <a:solidFill>
                  <a:srgbClr val="000000"/>
                </a:solidFill>
              </a:rPr>
              <a:t>8</a:t>
            </a:r>
            <a:r>
              <a:rPr lang="es-EC" sz="1600" dirty="0" smtClean="0">
                <a:solidFill>
                  <a:srgbClr val="000000"/>
                </a:solidFill>
              </a:rPr>
              <a:t>: </a:t>
            </a:r>
            <a:r>
              <a:rPr lang="es-EC" sz="1400" dirty="0" smtClean="0">
                <a:solidFill>
                  <a:srgbClr val="000000"/>
                </a:solidFill>
              </a:rPr>
              <a:t>3.125</a:t>
            </a:r>
            <a:r>
              <a:rPr lang="es-EC" sz="1600" dirty="0" smtClean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s-EC" sz="1600" dirty="0">
                <a:solidFill>
                  <a:srgbClr val="000000"/>
                </a:solidFill>
                <a:latin typeface="Candara" panose="020E0502030303020204" pitchFamily="34" charset="0"/>
              </a:rPr>
              <a:t>ng</a:t>
            </a:r>
          </a:p>
          <a:p>
            <a:pPr lvl="0"/>
            <a:r>
              <a:rPr lang="es-EC" sz="1600" dirty="0">
                <a:solidFill>
                  <a:srgbClr val="000000"/>
                </a:solidFill>
                <a:latin typeface="Candara" panose="020E0502030303020204" pitchFamily="34" charset="0"/>
              </a:rPr>
              <a:t>d</a:t>
            </a:r>
            <a:r>
              <a:rPr lang="es-EC" sz="1400" dirty="0" smtClean="0">
                <a:solidFill>
                  <a:srgbClr val="000000"/>
                </a:solidFill>
              </a:rPr>
              <a:t>9: 1.56</a:t>
            </a:r>
            <a:r>
              <a:rPr lang="es-EC" sz="1600" dirty="0" smtClean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s-EC" sz="1600" dirty="0">
                <a:solidFill>
                  <a:srgbClr val="000000"/>
                </a:solidFill>
                <a:latin typeface="Candara" panose="020E0502030303020204" pitchFamily="34" charset="0"/>
              </a:rPr>
              <a:t>ng</a:t>
            </a:r>
          </a:p>
          <a:p>
            <a:pPr lvl="0"/>
            <a:r>
              <a:rPr lang="es-EC" sz="1600" dirty="0">
                <a:solidFill>
                  <a:srgbClr val="000000"/>
                </a:solidFill>
                <a:latin typeface="Candara" panose="020E0502030303020204" pitchFamily="34" charset="0"/>
              </a:rPr>
              <a:t>d</a:t>
            </a:r>
            <a:r>
              <a:rPr lang="es-EC" sz="1400" dirty="0" smtClean="0">
                <a:solidFill>
                  <a:srgbClr val="000000"/>
                </a:solidFill>
              </a:rPr>
              <a:t>10: 0.78</a:t>
            </a:r>
            <a:r>
              <a:rPr lang="es-EC" sz="1600" dirty="0" smtClean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s-EC" sz="1600" dirty="0">
                <a:solidFill>
                  <a:srgbClr val="000000"/>
                </a:solidFill>
                <a:latin typeface="Candara" panose="020E0502030303020204" pitchFamily="34" charset="0"/>
              </a:rPr>
              <a:t>ng</a:t>
            </a:r>
          </a:p>
          <a:p>
            <a:pPr lvl="0"/>
            <a:r>
              <a:rPr lang="es-EC" sz="1600" dirty="0">
                <a:solidFill>
                  <a:srgbClr val="000000"/>
                </a:solidFill>
                <a:latin typeface="Candara" panose="020E0502030303020204" pitchFamily="34" charset="0"/>
              </a:rPr>
              <a:t>d</a:t>
            </a:r>
            <a:r>
              <a:rPr lang="es-EC" sz="1400" dirty="0" smtClean="0">
                <a:solidFill>
                  <a:srgbClr val="000000"/>
                </a:solidFill>
              </a:rPr>
              <a:t>11</a:t>
            </a:r>
            <a:r>
              <a:rPr lang="es-EC" sz="1600" dirty="0" smtClean="0">
                <a:solidFill>
                  <a:srgbClr val="000000"/>
                </a:solidFill>
              </a:rPr>
              <a:t>: </a:t>
            </a:r>
            <a:r>
              <a:rPr lang="es-EC" sz="1400" dirty="0" smtClean="0">
                <a:solidFill>
                  <a:srgbClr val="000000"/>
                </a:solidFill>
              </a:rPr>
              <a:t>0.39</a:t>
            </a:r>
            <a:r>
              <a:rPr lang="es-EC" sz="1600" dirty="0" smtClean="0">
                <a:solidFill>
                  <a:srgbClr val="000000"/>
                </a:solidFill>
                <a:latin typeface="Candara" panose="020E0502030303020204" pitchFamily="34" charset="0"/>
              </a:rPr>
              <a:t> ng</a:t>
            </a:r>
            <a:endParaRPr lang="es-EC" sz="1600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CuadroTexto 32"/>
          <p:cNvSpPr txBox="1"/>
          <p:nvPr/>
        </p:nvSpPr>
        <p:spPr>
          <a:xfrm>
            <a:off x="778166" y="4666111"/>
            <a:ext cx="2813589" cy="646331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</a:rPr>
              <a:t>Detectó hasta 50 ng de ADN genómico</a:t>
            </a:r>
          </a:p>
        </p:txBody>
      </p:sp>
      <p:cxnSp>
        <p:nvCxnSpPr>
          <p:cNvPr id="11" name="10 Conector recto de flecha"/>
          <p:cNvCxnSpPr/>
          <p:nvPr/>
        </p:nvCxnSpPr>
        <p:spPr>
          <a:xfrm flipV="1">
            <a:off x="3145028" y="3589361"/>
            <a:ext cx="0" cy="2880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32"/>
          <p:cNvSpPr txBox="1"/>
          <p:nvPr/>
        </p:nvSpPr>
        <p:spPr>
          <a:xfrm>
            <a:off x="6823254" y="4765446"/>
            <a:ext cx="2813589" cy="646331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</a:rPr>
              <a:t>Detectó hasta 1.56 ng de ADN genómico</a:t>
            </a:r>
          </a:p>
        </p:txBody>
      </p:sp>
      <p:sp>
        <p:nvSpPr>
          <p:cNvPr id="17" name="16 Elipse"/>
          <p:cNvSpPr/>
          <p:nvPr/>
        </p:nvSpPr>
        <p:spPr>
          <a:xfrm>
            <a:off x="6410212" y="4642613"/>
            <a:ext cx="3771018" cy="8983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9" t="29229" r="26007" b="26943"/>
          <a:stretch/>
        </p:blipFill>
        <p:spPr bwMode="auto">
          <a:xfrm>
            <a:off x="696798" y="1636836"/>
            <a:ext cx="2761878" cy="300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8" t="33035" r="36194" b="22879"/>
          <a:stretch/>
        </p:blipFill>
        <p:spPr bwMode="auto">
          <a:xfrm>
            <a:off x="5994410" y="1619197"/>
            <a:ext cx="4214564" cy="302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7614856" y="5572522"/>
            <a:ext cx="1481959" cy="40990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150 ng ADN</a:t>
            </a:r>
            <a:endParaRPr lang="es-EC" b="1" dirty="0"/>
          </a:p>
        </p:txBody>
      </p:sp>
      <p:cxnSp>
        <p:nvCxnSpPr>
          <p:cNvPr id="10" name="9 Conector recto de flecha"/>
          <p:cNvCxnSpPr/>
          <p:nvPr/>
        </p:nvCxnSpPr>
        <p:spPr>
          <a:xfrm flipV="1">
            <a:off x="3145028" y="3798531"/>
            <a:ext cx="0" cy="2689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2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3" grpId="0"/>
      <p:bldP spid="16" grpId="0" animBg="1"/>
      <p:bldP spid="17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9021173" y="5868537"/>
            <a:ext cx="3170827" cy="76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CuadroTexto 9"/>
          <p:cNvSpPr txBox="1"/>
          <p:nvPr/>
        </p:nvSpPr>
        <p:spPr>
          <a:xfrm>
            <a:off x="27492" y="606044"/>
            <a:ext cx="11644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Densidad </a:t>
            </a:r>
            <a:r>
              <a:rPr lang="es-EC" sz="2400" b="1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parasitaria e intensidad de infección de hemoparásitos del género </a:t>
            </a:r>
            <a:r>
              <a:rPr lang="es-EC" sz="2400" b="1" i="1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Plasmodium</a:t>
            </a:r>
            <a:r>
              <a:rPr lang="es-EC" sz="2400" b="1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spp. y </a:t>
            </a:r>
            <a:r>
              <a:rPr lang="es-EC" sz="2400" b="1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Haemoproteus</a:t>
            </a:r>
            <a:r>
              <a:rPr lang="es-EC" sz="24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spp. por microscopía</a:t>
            </a:r>
            <a:endParaRPr lang="es-EC" sz="24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64582" y="6343211"/>
            <a:ext cx="13083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 smtClean="0">
                <a:latin typeface="Candara" panose="020E0502030303020204" pitchFamily="34" charset="0"/>
              </a:rPr>
              <a:t>(Mena, 2018)</a:t>
            </a:r>
            <a:endParaRPr lang="es-EC" sz="1600" dirty="0">
              <a:latin typeface="Candara" panose="020E0502030303020204" pitchFamily="34" charset="0"/>
            </a:endParaRPr>
          </a:p>
        </p:txBody>
      </p:sp>
      <p:sp>
        <p:nvSpPr>
          <p:cNvPr id="6" name="CuadroTexto 9"/>
          <p:cNvSpPr txBox="1"/>
          <p:nvPr/>
        </p:nvSpPr>
        <p:spPr>
          <a:xfrm>
            <a:off x="7194867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RESULTADOS Y DISCUSIÓN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34" y="1437041"/>
            <a:ext cx="8512967" cy="425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187" y="1474191"/>
            <a:ext cx="1270823" cy="174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9537050" y="3160377"/>
            <a:ext cx="15900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i="1" dirty="0" smtClean="0"/>
              <a:t>Tangara schrankii</a:t>
            </a:r>
            <a:endParaRPr lang="es-EC" sz="1400" i="1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95" y="3562297"/>
            <a:ext cx="1809853" cy="126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9734995" y="4754921"/>
            <a:ext cx="1636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i="1" dirty="0" smtClean="0"/>
              <a:t>Euphonia saturata</a:t>
            </a:r>
            <a:endParaRPr lang="es-EC" sz="1400" i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414" y="5150896"/>
            <a:ext cx="1332392" cy="107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9444241" y="6179435"/>
            <a:ext cx="21451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i="1" dirty="0">
                <a:latin typeface="+mj-lt"/>
              </a:rPr>
              <a:t>Myiodynastes maculatus</a:t>
            </a:r>
            <a:endParaRPr lang="es-EC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176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 descr="C:\Users\ALEBU\Documents\TESIS ESPE\Fotos Gradpad\prevalencias con PCR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"/>
          <a:stretch/>
        </p:blipFill>
        <p:spPr bwMode="auto">
          <a:xfrm>
            <a:off x="486410" y="1057166"/>
            <a:ext cx="6244590" cy="4521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3 Imagen" descr="C:\Users\ALEBU\Documents\TESIS ESPE\Fotos Gradpad\Data 1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" r="22382" b="1"/>
          <a:stretch/>
        </p:blipFill>
        <p:spPr bwMode="auto">
          <a:xfrm>
            <a:off x="6682105" y="1066800"/>
            <a:ext cx="4843693" cy="3657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10871200" y="1841500"/>
            <a:ext cx="838200" cy="660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25" y="4117975"/>
            <a:ext cx="2898776" cy="61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1292225" y="4464857"/>
            <a:ext cx="838200" cy="660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Rectángulo redondeado"/>
          <p:cNvSpPr/>
          <p:nvPr/>
        </p:nvSpPr>
        <p:spPr>
          <a:xfrm>
            <a:off x="2114550" y="4724400"/>
            <a:ext cx="1924050" cy="660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CuadroTexto 9"/>
          <p:cNvSpPr txBox="1"/>
          <p:nvPr/>
        </p:nvSpPr>
        <p:spPr>
          <a:xfrm>
            <a:off x="-269944" y="551452"/>
            <a:ext cx="11644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Detección de hemoparásitos por PCR anidada y microscopía</a:t>
            </a:r>
            <a:endParaRPr lang="es-EC" sz="28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1" name="CuadroTexto 5"/>
          <p:cNvSpPr txBox="1"/>
          <p:nvPr/>
        </p:nvSpPr>
        <p:spPr>
          <a:xfrm>
            <a:off x="3343910" y="4800930"/>
            <a:ext cx="5313045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Ambas técnicas son complementarias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37361" y="6329154"/>
            <a:ext cx="21276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 smtClean="0">
                <a:latin typeface="Candara" panose="020E0502030303020204" pitchFamily="34" charset="0"/>
              </a:rPr>
              <a:t>(Valkiūnas </a:t>
            </a:r>
            <a:r>
              <a:rPr lang="es-EC" sz="1600" i="1" dirty="0">
                <a:latin typeface="Candara" panose="020E0502030303020204" pitchFamily="34" charset="0"/>
              </a:rPr>
              <a:t>et al</a:t>
            </a:r>
            <a:r>
              <a:rPr lang="es-EC" sz="1600" dirty="0">
                <a:latin typeface="Candara" panose="020E0502030303020204" pitchFamily="34" charset="0"/>
              </a:rPr>
              <a:t>., </a:t>
            </a:r>
            <a:r>
              <a:rPr lang="es-EC" sz="1600" dirty="0" smtClean="0">
                <a:latin typeface="Candara" panose="020E0502030303020204" pitchFamily="34" charset="0"/>
              </a:rPr>
              <a:t>2006)</a:t>
            </a:r>
            <a:endParaRPr lang="es-EC" sz="1600" dirty="0">
              <a:latin typeface="Candara" panose="020E0502030303020204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810305" y="5283200"/>
            <a:ext cx="1806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i="1" dirty="0" smtClean="0">
                <a:latin typeface="Candara" panose="020E0502030303020204" pitchFamily="34" charset="0"/>
              </a:rPr>
              <a:t>Plasmodium </a:t>
            </a:r>
            <a:r>
              <a:rPr lang="es-EC" dirty="0" smtClean="0">
                <a:latin typeface="Candara" panose="020E0502030303020204" pitchFamily="34" charset="0"/>
              </a:rPr>
              <a:t>spp.</a:t>
            </a:r>
            <a:endParaRPr lang="es-EC" i="1" dirty="0">
              <a:latin typeface="Candara" panose="020E0502030303020204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6451905" y="5283200"/>
            <a:ext cx="2042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i="1" dirty="0" smtClean="0">
                <a:latin typeface="Candara" panose="020E0502030303020204" pitchFamily="34" charset="0"/>
              </a:rPr>
              <a:t>Haemoproteus </a:t>
            </a:r>
            <a:r>
              <a:rPr lang="es-EC" dirty="0" smtClean="0">
                <a:latin typeface="Candara" panose="020E0502030303020204" pitchFamily="34" charset="0"/>
              </a:rPr>
              <a:t>spp.</a:t>
            </a:r>
            <a:endParaRPr lang="es-EC" i="1" dirty="0">
              <a:latin typeface="Candara" panose="020E0502030303020204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3481776" y="5143500"/>
            <a:ext cx="3914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i="1" dirty="0">
                <a:latin typeface="Candara" panose="020E0502030303020204" pitchFamily="34" charset="0"/>
              </a:rPr>
              <a:t>≈</a:t>
            </a:r>
            <a:endParaRPr lang="es-EC" sz="3200" b="1" dirty="0"/>
          </a:p>
        </p:txBody>
      </p:sp>
      <p:sp>
        <p:nvSpPr>
          <p:cNvPr id="16" name="15 Rectángulo"/>
          <p:cNvSpPr/>
          <p:nvPr/>
        </p:nvSpPr>
        <p:spPr>
          <a:xfrm>
            <a:off x="6116173" y="5157502"/>
            <a:ext cx="3914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i="1" dirty="0" smtClean="0">
                <a:latin typeface="Candara" panose="020E0502030303020204" pitchFamily="34" charset="0"/>
              </a:rPr>
              <a:t>≠</a:t>
            </a:r>
            <a:endParaRPr lang="es-EC" sz="3200" b="1" dirty="0"/>
          </a:p>
        </p:txBody>
      </p:sp>
      <p:sp>
        <p:nvSpPr>
          <p:cNvPr id="18" name="CuadroTexto 9"/>
          <p:cNvSpPr txBox="1"/>
          <p:nvPr/>
        </p:nvSpPr>
        <p:spPr>
          <a:xfrm>
            <a:off x="3315448" y="5635456"/>
            <a:ext cx="2564651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ndara" panose="020E0502030303020204" pitchFamily="34" charset="0"/>
              </a:rPr>
              <a:t>No asociados (</a:t>
            </a:r>
            <a:r>
              <a:rPr lang="es-EC" i="1" dirty="0" smtClean="0">
                <a:latin typeface="Candara" panose="020E0502030303020204" pitchFamily="34" charset="0"/>
              </a:rPr>
              <a:t>p</a:t>
            </a:r>
            <a:r>
              <a:rPr lang="es-EC" dirty="0" smtClean="0">
                <a:latin typeface="Candara" panose="020E0502030303020204" pitchFamily="34" charset="0"/>
              </a:rPr>
              <a:t>&gt;0,05)</a:t>
            </a:r>
            <a:endParaRPr lang="es-EC" dirty="0">
              <a:latin typeface="Candara" panose="020E0502030303020204" pitchFamily="34" charset="0"/>
            </a:endParaRPr>
          </a:p>
        </p:txBody>
      </p:sp>
      <p:sp>
        <p:nvSpPr>
          <p:cNvPr id="19" name="CuadroTexto 9"/>
          <p:cNvSpPr txBox="1"/>
          <p:nvPr/>
        </p:nvSpPr>
        <p:spPr>
          <a:xfrm>
            <a:off x="6079603" y="5652532"/>
            <a:ext cx="2564651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ndara" panose="020E0502030303020204" pitchFamily="34" charset="0"/>
              </a:rPr>
              <a:t>Si asociados (</a:t>
            </a:r>
            <a:r>
              <a:rPr lang="es-EC" i="1" dirty="0" smtClean="0">
                <a:latin typeface="Candara" panose="020E0502030303020204" pitchFamily="34" charset="0"/>
              </a:rPr>
              <a:t>p&lt;</a:t>
            </a:r>
            <a:r>
              <a:rPr lang="es-EC" dirty="0" smtClean="0">
                <a:latin typeface="Candara" panose="020E0502030303020204" pitchFamily="34" charset="0"/>
              </a:rPr>
              <a:t>0,05)</a:t>
            </a:r>
            <a:endParaRPr lang="es-EC" dirty="0">
              <a:latin typeface="Candara" panose="020E0502030303020204" pitchFamily="34" charset="0"/>
            </a:endParaRPr>
          </a:p>
        </p:txBody>
      </p:sp>
      <p:sp>
        <p:nvSpPr>
          <p:cNvPr id="20" name="CuadroTexto 9"/>
          <p:cNvSpPr txBox="1"/>
          <p:nvPr/>
        </p:nvSpPr>
        <p:spPr>
          <a:xfrm>
            <a:off x="7194867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RESULTADOS Y DISCUSIÓN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20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/>
      <p:bldP spid="14" grpId="0"/>
      <p:bldP spid="13" grpId="0"/>
      <p:bldP spid="16" grpId="0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461774E5-87D4-4417-B0DB-E024288EB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751" y="27717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  <a:cs typeface="+mj-cs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9pPr>
          </a:lstStyle>
          <a:p>
            <a:pPr algn="ctr" defTabSz="870800" eaLnBrk="1" hangingPunct="1">
              <a:defRPr/>
            </a:pPr>
            <a:r>
              <a:rPr lang="es-ES" altLang="es-ES" sz="4400" i="0" kern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INTRODUCCIÓN</a:t>
            </a:r>
            <a:endParaRPr lang="es-ES" altLang="es-ES" sz="4400" i="0" kern="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0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9" t="1932" r="8239" b="4437"/>
          <a:stretch/>
        </p:blipFill>
        <p:spPr bwMode="auto">
          <a:xfrm>
            <a:off x="6648468" y="867811"/>
            <a:ext cx="4966127" cy="496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990643" y="1057591"/>
            <a:ext cx="5531697" cy="458587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Candara" panose="020E0502030303020204" pitchFamily="34" charset="0"/>
              </a:rPr>
              <a:t>Oglán Alto, prevalencia de malaria aviar 5.05% </a:t>
            </a:r>
            <a:r>
              <a:rPr lang="es-EC" sz="1600" dirty="0" smtClean="0">
                <a:latin typeface="Candara" panose="020E0502030303020204" pitchFamily="34" charset="0"/>
              </a:rPr>
              <a:t>(</a:t>
            </a:r>
            <a:r>
              <a:rPr lang="fr-FR" sz="1600" dirty="0" smtClean="0">
                <a:solidFill>
                  <a:srgbClr val="000000"/>
                </a:solidFill>
                <a:latin typeface="Candara" panose="020E0502030303020204" pitchFamily="34" charset="0"/>
              </a:rPr>
              <a:t>Mena,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Candara" panose="020E0502030303020204" pitchFamily="34" charset="0"/>
              </a:rPr>
              <a:t>Prevalencia de malaria en Wisui 15.81% </a:t>
            </a:r>
            <a:r>
              <a:rPr lang="es-EC" sz="1600" dirty="0" smtClean="0">
                <a:latin typeface="Candara" panose="020E0502030303020204" pitchFamily="34" charset="0"/>
              </a:rPr>
              <a:t>(Moens </a:t>
            </a:r>
            <a:r>
              <a:rPr lang="es-EC" sz="1600" dirty="0">
                <a:latin typeface="Candara" panose="020E0502030303020204" pitchFamily="34" charset="0"/>
              </a:rPr>
              <a:t>&amp; </a:t>
            </a:r>
            <a:r>
              <a:rPr lang="es-EC" sz="1600" dirty="0" smtClean="0">
                <a:latin typeface="Candara" panose="020E0502030303020204" pitchFamily="34" charset="0"/>
              </a:rPr>
              <a:t>Pérez-Tris, 2015</a:t>
            </a:r>
            <a:r>
              <a:rPr lang="es-EC" sz="1600" dirty="0">
                <a:latin typeface="Candara" panose="020E0502030303020204" pitchFamily="34" charset="0"/>
              </a:rPr>
              <a:t>) </a:t>
            </a:r>
            <a:endParaRPr lang="es-EC" sz="1600" dirty="0" smtClean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2000" dirty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Candara" panose="020E0502030303020204" pitchFamily="34" charset="0"/>
              </a:rPr>
              <a:t>Prevalencia de malaria en </a:t>
            </a:r>
            <a:r>
              <a:rPr lang="es-EC" sz="2000" dirty="0" err="1" smtClean="0">
                <a:latin typeface="Candara" panose="020E0502030303020204" pitchFamily="34" charset="0"/>
              </a:rPr>
              <a:t>Tiputini</a:t>
            </a:r>
            <a:r>
              <a:rPr lang="es-EC" sz="2000" dirty="0" smtClean="0">
                <a:latin typeface="Candara" panose="020E0502030303020204" pitchFamily="34" charset="0"/>
              </a:rPr>
              <a:t> 21.7%, P &gt; H </a:t>
            </a:r>
            <a:r>
              <a:rPr lang="es-EC" sz="1600" dirty="0" smtClean="0">
                <a:latin typeface="Candara" panose="020E0502030303020204" pitchFamily="34" charset="0"/>
              </a:rPr>
              <a:t>(Svenson </a:t>
            </a:r>
            <a:r>
              <a:rPr lang="es-EC" sz="1600" i="1" dirty="0">
                <a:latin typeface="Candara" panose="020E0502030303020204" pitchFamily="34" charset="0"/>
              </a:rPr>
              <a:t>et </a:t>
            </a:r>
            <a:r>
              <a:rPr lang="es-EC" sz="1600" i="1" dirty="0" smtClean="0">
                <a:latin typeface="Candara" panose="020E0502030303020204" pitchFamily="34" charset="0"/>
              </a:rPr>
              <a:t>al</a:t>
            </a:r>
            <a:r>
              <a:rPr lang="es-EC" sz="1600" dirty="0" smtClean="0">
                <a:latin typeface="Candara" panose="020E0502030303020204" pitchFamily="34" charset="0"/>
              </a:rPr>
              <a:t>., 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2000" i="1" dirty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Candara" panose="020E0502030303020204" pitchFamily="34" charset="0"/>
              </a:rPr>
              <a:t>Bosque fragmentado de Mache </a:t>
            </a:r>
            <a:r>
              <a:rPr lang="es-EC" sz="2000" dirty="0" err="1" smtClean="0">
                <a:latin typeface="Candara" panose="020E0502030303020204" pitchFamily="34" charset="0"/>
              </a:rPr>
              <a:t>Chindul</a:t>
            </a:r>
            <a:r>
              <a:rPr lang="es-EC" sz="2000" dirty="0" smtClean="0">
                <a:latin typeface="Candara" panose="020E0502030303020204" pitchFamily="34" charset="0"/>
              </a:rPr>
              <a:t> prevalencia P &gt; H </a:t>
            </a:r>
            <a:r>
              <a:rPr lang="es-EC" sz="1600" dirty="0" smtClean="0">
                <a:latin typeface="Candara" panose="020E0502030303020204" pitchFamily="34" charset="0"/>
              </a:rPr>
              <a:t>(De Aguilar </a:t>
            </a:r>
            <a:r>
              <a:rPr lang="es-EC" sz="1600" i="1" dirty="0" smtClean="0">
                <a:latin typeface="Candara" panose="020E0502030303020204" pitchFamily="34" charset="0"/>
              </a:rPr>
              <a:t>et al</a:t>
            </a:r>
            <a:r>
              <a:rPr lang="es-EC" sz="1600" dirty="0" smtClean="0">
                <a:latin typeface="Candara" panose="020E0502030303020204" pitchFamily="34" charset="0"/>
              </a:rPr>
              <a:t>.,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2000" dirty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Candara" panose="020E0502030303020204" pitchFamily="34" charset="0"/>
              </a:rPr>
              <a:t>Hábitats fragmentados: Australia </a:t>
            </a:r>
            <a:r>
              <a:rPr lang="es-EC" sz="1600" dirty="0" smtClean="0">
                <a:latin typeface="Candara" panose="020E0502030303020204" pitchFamily="34" charset="0"/>
              </a:rPr>
              <a:t>(Laurance </a:t>
            </a:r>
            <a:r>
              <a:rPr lang="es-EC" sz="1600" i="1" dirty="0" smtClean="0">
                <a:latin typeface="Candara" panose="020E0502030303020204" pitchFamily="34" charset="0"/>
              </a:rPr>
              <a:t>et al., </a:t>
            </a:r>
            <a:r>
              <a:rPr lang="es-EC" sz="1600" dirty="0" smtClean="0">
                <a:latin typeface="Candara" panose="020E0502030303020204" pitchFamily="34" charset="0"/>
              </a:rPr>
              <a:t>2013)</a:t>
            </a:r>
            <a:r>
              <a:rPr lang="es-EC" sz="2000" dirty="0" smtClean="0">
                <a:latin typeface="Candara" panose="020E0502030303020204" pitchFamily="34" charset="0"/>
              </a:rPr>
              <a:t>, Caribe </a:t>
            </a:r>
            <a:r>
              <a:rPr lang="es-EC" sz="1600" dirty="0" smtClean="0">
                <a:latin typeface="Candara" panose="020E0502030303020204" pitchFamily="34" charset="0"/>
              </a:rPr>
              <a:t>(Pérez-Rodríguez </a:t>
            </a:r>
            <a:r>
              <a:rPr lang="es-EC" sz="1600" i="1" dirty="0" smtClean="0">
                <a:latin typeface="Candara" panose="020E0502030303020204" pitchFamily="34" charset="0"/>
              </a:rPr>
              <a:t>et </a:t>
            </a:r>
            <a:r>
              <a:rPr lang="es-EC" sz="1600" i="1" dirty="0">
                <a:latin typeface="Candara" panose="020E0502030303020204" pitchFamily="34" charset="0"/>
              </a:rPr>
              <a:t>al., </a:t>
            </a:r>
            <a:r>
              <a:rPr lang="es-EC" sz="1600" dirty="0" smtClean="0">
                <a:latin typeface="Candara" panose="020E0502030303020204" pitchFamily="34" charset="0"/>
              </a:rPr>
              <a:t>2018)</a:t>
            </a:r>
            <a:r>
              <a:rPr lang="es-EC" sz="1600" dirty="0">
                <a:latin typeface="Candara" panose="020E0502030303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2000" dirty="0" smtClean="0">
              <a:latin typeface="Candara" panose="020E0502030303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15977" y="6320344"/>
            <a:ext cx="8418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latin typeface="Candara" panose="020E0502030303020204" pitchFamily="34" charset="0"/>
              </a:rPr>
              <a:t>(Laurance </a:t>
            </a:r>
            <a:r>
              <a:rPr lang="fr-FR" sz="1600" i="1" dirty="0">
                <a:latin typeface="Candara" panose="020E0502030303020204" pitchFamily="34" charset="0"/>
              </a:rPr>
              <a:t>et</a:t>
            </a:r>
            <a:r>
              <a:rPr lang="fr-FR" sz="1600" dirty="0">
                <a:latin typeface="Candara" panose="020E0502030303020204" pitchFamily="34" charset="0"/>
              </a:rPr>
              <a:t> </a:t>
            </a:r>
            <a:r>
              <a:rPr lang="fr-FR" sz="1600" i="1" dirty="0">
                <a:latin typeface="Candara" panose="020E0502030303020204" pitchFamily="34" charset="0"/>
              </a:rPr>
              <a:t>al.</a:t>
            </a:r>
            <a:r>
              <a:rPr lang="fr-FR" sz="1600" dirty="0">
                <a:latin typeface="Candara" panose="020E0502030303020204" pitchFamily="34" charset="0"/>
              </a:rPr>
              <a:t>, 2013; Pérez-</a:t>
            </a:r>
            <a:r>
              <a:rPr lang="fr-FR" sz="1600" dirty="0" err="1">
                <a:latin typeface="Candara" panose="020E0502030303020204" pitchFamily="34" charset="0"/>
              </a:rPr>
              <a:t>Rodríguez</a:t>
            </a:r>
            <a:r>
              <a:rPr lang="fr-FR" sz="1600" dirty="0">
                <a:latin typeface="Candara" panose="020E0502030303020204" pitchFamily="34" charset="0"/>
              </a:rPr>
              <a:t> </a:t>
            </a:r>
            <a:r>
              <a:rPr lang="fr-FR" sz="1600" i="1" dirty="0">
                <a:latin typeface="Candara" panose="020E0502030303020204" pitchFamily="34" charset="0"/>
              </a:rPr>
              <a:t>et al</a:t>
            </a:r>
            <a:r>
              <a:rPr lang="fr-FR" sz="1600" dirty="0">
                <a:latin typeface="Candara" panose="020E0502030303020204" pitchFamily="34" charset="0"/>
              </a:rPr>
              <a:t>., 2018; Mena, </a:t>
            </a:r>
            <a:r>
              <a:rPr lang="fr-FR" sz="1600" dirty="0" smtClean="0">
                <a:latin typeface="Candara" panose="020E0502030303020204" pitchFamily="34" charset="0"/>
              </a:rPr>
              <a:t>2018 </a:t>
            </a:r>
            <a:r>
              <a:rPr lang="es-EC" sz="1600" dirty="0">
                <a:latin typeface="Candara" panose="020E0502030303020204" pitchFamily="34" charset="0"/>
              </a:rPr>
              <a:t>Moens &amp; Pérez-Tris, 2015</a:t>
            </a:r>
            <a:r>
              <a:rPr lang="fr-FR" sz="1600" dirty="0" smtClean="0">
                <a:latin typeface="Candara" panose="020E0502030303020204" pitchFamily="34" charset="0"/>
              </a:rPr>
              <a:t>;</a:t>
            </a:r>
            <a:r>
              <a:rPr lang="fr-FR" sz="1600" dirty="0" smtClean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s-EC" sz="1600" dirty="0">
                <a:latin typeface="Candara" panose="020E0502030303020204" pitchFamily="34" charset="0"/>
              </a:rPr>
              <a:t>Svenson </a:t>
            </a:r>
            <a:r>
              <a:rPr lang="es-EC" sz="1600" i="1" dirty="0">
                <a:latin typeface="Candara" panose="020E0502030303020204" pitchFamily="34" charset="0"/>
              </a:rPr>
              <a:t>et al</a:t>
            </a:r>
            <a:r>
              <a:rPr lang="es-EC" sz="1600" dirty="0">
                <a:latin typeface="Candara" panose="020E0502030303020204" pitchFamily="34" charset="0"/>
              </a:rPr>
              <a:t>., </a:t>
            </a:r>
            <a:r>
              <a:rPr lang="es-EC" sz="1600" dirty="0" smtClean="0">
                <a:latin typeface="Candara" panose="020E0502030303020204" pitchFamily="34" charset="0"/>
              </a:rPr>
              <a:t>2013; </a:t>
            </a:r>
            <a:r>
              <a:rPr lang="es-EC" sz="1600" dirty="0">
                <a:latin typeface="Candara" panose="020E0502030303020204" pitchFamily="34" charset="0"/>
              </a:rPr>
              <a:t>De Aguilar </a:t>
            </a:r>
            <a:r>
              <a:rPr lang="es-EC" sz="1600" i="1" dirty="0">
                <a:latin typeface="Candara" panose="020E0502030303020204" pitchFamily="34" charset="0"/>
              </a:rPr>
              <a:t>et al</a:t>
            </a:r>
            <a:r>
              <a:rPr lang="es-EC" sz="1600" dirty="0">
                <a:latin typeface="Candara" panose="020E0502030303020204" pitchFamily="34" charset="0"/>
              </a:rPr>
              <a:t>. </a:t>
            </a:r>
            <a:r>
              <a:rPr lang="es-EC" sz="1600" dirty="0" smtClean="0">
                <a:latin typeface="Candara" panose="020E0502030303020204" pitchFamily="34" charset="0"/>
              </a:rPr>
              <a:t>2018)</a:t>
            </a:r>
            <a:endParaRPr lang="es-EC" sz="1600" dirty="0"/>
          </a:p>
        </p:txBody>
      </p:sp>
      <p:sp>
        <p:nvSpPr>
          <p:cNvPr id="7" name="CuadroTexto 9"/>
          <p:cNvSpPr txBox="1"/>
          <p:nvPr/>
        </p:nvSpPr>
        <p:spPr>
          <a:xfrm>
            <a:off x="7194867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RESULTADOS Y DISCUSIÓN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73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3790" y="6296888"/>
            <a:ext cx="9074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600" dirty="0" smtClean="0">
                <a:latin typeface="Candara" panose="020E0502030303020204" pitchFamily="34" charset="0"/>
              </a:rPr>
              <a:t>(</a:t>
            </a:r>
            <a:r>
              <a:rPr lang="fr-FR" sz="1600" dirty="0" smtClean="0">
                <a:solidFill>
                  <a:srgbClr val="000000"/>
                </a:solidFill>
                <a:latin typeface="Candara" panose="020E0502030303020204" pitchFamily="34" charset="0"/>
              </a:rPr>
              <a:t>Roche </a:t>
            </a:r>
            <a:r>
              <a:rPr lang="fr-FR" sz="1600" dirty="0">
                <a:solidFill>
                  <a:srgbClr val="000000"/>
                </a:solidFill>
                <a:latin typeface="Candara" panose="020E0502030303020204" pitchFamily="34" charset="0"/>
              </a:rPr>
              <a:t>&amp; </a:t>
            </a:r>
            <a:r>
              <a:rPr lang="fr-FR" sz="1600" dirty="0" err="1">
                <a:solidFill>
                  <a:srgbClr val="000000"/>
                </a:solidFill>
                <a:latin typeface="Candara" panose="020E0502030303020204" pitchFamily="34" charset="0"/>
              </a:rPr>
              <a:t>Guégan</a:t>
            </a:r>
            <a:r>
              <a:rPr lang="fr-FR" sz="1600" dirty="0">
                <a:solidFill>
                  <a:srgbClr val="000000"/>
                </a:solidFill>
                <a:latin typeface="Candara" panose="020E0502030303020204" pitchFamily="34" charset="0"/>
              </a:rPr>
              <a:t>, 2011; Garcia-Longoria </a:t>
            </a:r>
            <a:r>
              <a:rPr lang="fr-FR" sz="1600" i="1" dirty="0">
                <a:solidFill>
                  <a:srgbClr val="000000"/>
                </a:solidFill>
                <a:latin typeface="Candara" panose="020E0502030303020204" pitchFamily="34" charset="0"/>
              </a:rPr>
              <a:t>et al.</a:t>
            </a:r>
            <a:r>
              <a:rPr lang="fr-FR" sz="1600" dirty="0">
                <a:solidFill>
                  <a:srgbClr val="000000"/>
                </a:solidFill>
                <a:latin typeface="Candara" panose="020E0502030303020204" pitchFamily="34" charset="0"/>
              </a:rPr>
              <a:t>, 2019; </a:t>
            </a:r>
            <a:r>
              <a:rPr lang="da-DK" sz="1600" dirty="0">
                <a:solidFill>
                  <a:srgbClr val="000000"/>
                </a:solidFill>
                <a:latin typeface="Candara" panose="020E0502030303020204" pitchFamily="34" charset="0"/>
              </a:rPr>
              <a:t>Jones </a:t>
            </a:r>
            <a:r>
              <a:rPr lang="da-DK" sz="1600" i="1" dirty="0">
                <a:solidFill>
                  <a:srgbClr val="000000"/>
                </a:solidFill>
                <a:latin typeface="Candara" panose="020E0502030303020204" pitchFamily="34" charset="0"/>
              </a:rPr>
              <a:t>et al</a:t>
            </a:r>
            <a:r>
              <a:rPr lang="da-DK" sz="1600" dirty="0" smtClean="0">
                <a:solidFill>
                  <a:srgbClr val="000000"/>
                </a:solidFill>
                <a:latin typeface="Candara" panose="020E0502030303020204" pitchFamily="34" charset="0"/>
              </a:rPr>
              <a:t>.,  </a:t>
            </a:r>
            <a:r>
              <a:rPr lang="da-DK" sz="1600" dirty="0">
                <a:solidFill>
                  <a:srgbClr val="000000"/>
                </a:solidFill>
                <a:latin typeface="Candara" panose="020E0502030303020204" pitchFamily="34" charset="0"/>
              </a:rPr>
              <a:t>2013; Renner </a:t>
            </a:r>
            <a:r>
              <a:rPr lang="da-DK" sz="1600" i="1" dirty="0">
                <a:solidFill>
                  <a:srgbClr val="000000"/>
                </a:solidFill>
                <a:latin typeface="Candara" panose="020E0502030303020204" pitchFamily="34" charset="0"/>
              </a:rPr>
              <a:t>et al</a:t>
            </a:r>
            <a:r>
              <a:rPr lang="da-DK" sz="1600" dirty="0">
                <a:solidFill>
                  <a:srgbClr val="000000"/>
                </a:solidFill>
                <a:latin typeface="Candara" panose="020E0502030303020204" pitchFamily="34" charset="0"/>
              </a:rPr>
              <a:t>., 2016; Sehgal, </a:t>
            </a:r>
            <a:r>
              <a:rPr lang="da-DK" sz="1600" dirty="0" smtClean="0">
                <a:solidFill>
                  <a:srgbClr val="000000"/>
                </a:solidFill>
                <a:latin typeface="Candara" panose="020E0502030303020204" pitchFamily="34" charset="0"/>
              </a:rPr>
              <a:t>2015</a:t>
            </a:r>
            <a:r>
              <a:rPr lang="da-DK" sz="1600" dirty="0">
                <a:solidFill>
                  <a:srgbClr val="000000"/>
                </a:solidFill>
                <a:latin typeface="Candara" panose="020E0502030303020204" pitchFamily="34" charset="0"/>
              </a:rPr>
              <a:t>, Carlson </a:t>
            </a:r>
            <a:r>
              <a:rPr lang="da-DK" sz="1600" i="1" dirty="0">
                <a:solidFill>
                  <a:srgbClr val="000000"/>
                </a:solidFill>
                <a:latin typeface="Candara" panose="020E0502030303020204" pitchFamily="34" charset="0"/>
              </a:rPr>
              <a:t>et al</a:t>
            </a:r>
            <a:r>
              <a:rPr lang="da-DK" sz="1600" dirty="0">
                <a:solidFill>
                  <a:srgbClr val="000000"/>
                </a:solidFill>
                <a:latin typeface="Candara" panose="020E0502030303020204" pitchFamily="34" charset="0"/>
              </a:rPr>
              <a:t>., 2015; Gangoso </a:t>
            </a:r>
            <a:r>
              <a:rPr lang="da-DK" sz="1600" i="1" dirty="0">
                <a:solidFill>
                  <a:srgbClr val="000000"/>
                </a:solidFill>
                <a:latin typeface="Candara" panose="020E0502030303020204" pitchFamily="34" charset="0"/>
              </a:rPr>
              <a:t>et al</a:t>
            </a:r>
            <a:r>
              <a:rPr lang="da-DK" sz="1600" dirty="0">
                <a:solidFill>
                  <a:srgbClr val="000000"/>
                </a:solidFill>
                <a:latin typeface="Candara" panose="020E0502030303020204" pitchFamily="34" charset="0"/>
              </a:rPr>
              <a:t>., </a:t>
            </a:r>
            <a:r>
              <a:rPr lang="da-DK" sz="1600" dirty="0" smtClean="0">
                <a:solidFill>
                  <a:srgbClr val="000000"/>
                </a:solidFill>
                <a:latin typeface="Candara" panose="020E0502030303020204" pitchFamily="34" charset="0"/>
              </a:rPr>
              <a:t>2019</a:t>
            </a:r>
            <a:r>
              <a:rPr lang="fr-FR" sz="1600" dirty="0" smtClean="0">
                <a:latin typeface="Candara" panose="020E0502030303020204" pitchFamily="34" charset="0"/>
              </a:rPr>
              <a:t>)</a:t>
            </a:r>
            <a:endParaRPr lang="es-EC" sz="1600" dirty="0">
              <a:latin typeface="Candara" panose="020E0502030303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194867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RESULTADOS Y DISCUSIÓN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882740" y="1372306"/>
            <a:ext cx="5531697" cy="461664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Candara" panose="020E0502030303020204" pitchFamily="34" charset="0"/>
              </a:rPr>
              <a:t>Dinámica </a:t>
            </a:r>
            <a:r>
              <a:rPr lang="es-EC" sz="2400" dirty="0">
                <a:latin typeface="Candara" panose="020E0502030303020204" pitchFamily="34" charset="0"/>
              </a:rPr>
              <a:t>de transmisión parásito – </a:t>
            </a:r>
            <a:r>
              <a:rPr lang="es-EC" sz="2400" dirty="0" smtClean="0">
                <a:latin typeface="Candara" panose="020E0502030303020204" pitchFamily="34" charset="0"/>
              </a:rPr>
              <a:t>huésped </a:t>
            </a:r>
            <a:r>
              <a:rPr lang="es-EC" dirty="0" smtClean="0">
                <a:latin typeface="Candara" panose="020E0502030303020204" pitchFamily="34" charset="0"/>
              </a:rPr>
              <a:t>(</a:t>
            </a:r>
            <a:r>
              <a:rPr lang="fr-FR" dirty="0">
                <a:solidFill>
                  <a:srgbClr val="000000"/>
                </a:solidFill>
                <a:latin typeface="Candara" panose="020E0502030303020204" pitchFamily="34" charset="0"/>
              </a:rPr>
              <a:t>Roche &amp; </a:t>
            </a:r>
            <a:r>
              <a:rPr lang="fr-FR" dirty="0" err="1">
                <a:solidFill>
                  <a:srgbClr val="000000"/>
                </a:solidFill>
                <a:latin typeface="Candara" panose="020E0502030303020204" pitchFamily="34" charset="0"/>
              </a:rPr>
              <a:t>Guégan</a:t>
            </a:r>
            <a:r>
              <a:rPr lang="fr-FR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fr-FR" dirty="0" smtClean="0">
                <a:solidFill>
                  <a:srgbClr val="000000"/>
                </a:solidFill>
                <a:latin typeface="Candara" panose="020E0502030303020204" pitchFamily="34" charset="0"/>
              </a:rPr>
              <a:t>2011)</a:t>
            </a:r>
          </a:p>
          <a:p>
            <a:endParaRPr lang="fr-FR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dirty="0">
                <a:latin typeface="Candara" panose="020E0502030303020204" pitchFamily="34" charset="0"/>
              </a:rPr>
              <a:t>Susceptibilidad de hospedero y virulencia </a:t>
            </a:r>
            <a:r>
              <a:rPr lang="es-EC" sz="2400" dirty="0" smtClean="0">
                <a:latin typeface="Candara" panose="020E0502030303020204" pitchFamily="34" charset="0"/>
              </a:rPr>
              <a:t>del parásito </a:t>
            </a:r>
            <a:r>
              <a:rPr lang="fr-FR" dirty="0" smtClean="0">
                <a:solidFill>
                  <a:srgbClr val="000000"/>
                </a:solidFill>
                <a:latin typeface="Candara" panose="020E0502030303020204" pitchFamily="34" charset="0"/>
              </a:rPr>
              <a:t>(Garcia-Longoria </a:t>
            </a:r>
            <a:r>
              <a:rPr lang="fr-FR" dirty="0">
                <a:solidFill>
                  <a:srgbClr val="000000"/>
                </a:solidFill>
                <a:latin typeface="Candara" panose="020E0502030303020204" pitchFamily="34" charset="0"/>
              </a:rPr>
              <a:t>et al., </a:t>
            </a:r>
            <a:r>
              <a:rPr lang="fr-FR" dirty="0" smtClean="0">
                <a:solidFill>
                  <a:srgbClr val="000000"/>
                </a:solidFill>
                <a:latin typeface="Candara" panose="020E0502030303020204" pitchFamily="34" charset="0"/>
              </a:rPr>
              <a:t>2019)</a:t>
            </a:r>
            <a:endParaRPr lang="es-EC" dirty="0">
              <a:latin typeface="Candara" panose="020E0502030303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C" dirty="0" smtClean="0">
              <a:latin typeface="Candara" panose="020E0502030303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Candara" panose="020E0502030303020204" pitchFamily="34" charset="0"/>
              </a:rPr>
              <a:t> Abundancia del vector </a:t>
            </a:r>
            <a:r>
              <a:rPr lang="es-EC" dirty="0" smtClean="0">
                <a:latin typeface="Candara" panose="020E0502030303020204" pitchFamily="34" charset="0"/>
              </a:rPr>
              <a:t>(</a:t>
            </a:r>
            <a:r>
              <a:rPr lang="da-DK" dirty="0" smtClean="0">
                <a:solidFill>
                  <a:srgbClr val="000000"/>
                </a:solidFill>
                <a:latin typeface="Candara" panose="020E0502030303020204" pitchFamily="34" charset="0"/>
              </a:rPr>
              <a:t>Jones </a:t>
            </a:r>
            <a:r>
              <a:rPr lang="da-DK" dirty="0">
                <a:solidFill>
                  <a:srgbClr val="000000"/>
                </a:solidFill>
                <a:latin typeface="Candara" panose="020E0502030303020204" pitchFamily="34" charset="0"/>
              </a:rPr>
              <a:t>et al., 2013; Renner et al., 2016; </a:t>
            </a:r>
            <a:r>
              <a:rPr lang="da-DK" dirty="0" smtClean="0">
                <a:solidFill>
                  <a:srgbClr val="000000"/>
                </a:solidFill>
                <a:latin typeface="Candara" panose="020E0502030303020204" pitchFamily="34" charset="0"/>
              </a:rPr>
              <a:t>Sehgal, 2015)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400" b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Compatibilidad </a:t>
            </a:r>
            <a:r>
              <a:rPr lang="es-EC" sz="2400" b="1" dirty="0">
                <a:solidFill>
                  <a:srgbClr val="CC0000"/>
                </a:solidFill>
                <a:latin typeface="Candara" panose="020E0502030303020204" pitchFamily="34" charset="0"/>
              </a:rPr>
              <a:t>entre parásito y ave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400" b="1" dirty="0">
                <a:solidFill>
                  <a:srgbClr val="CC0000"/>
                </a:solidFill>
                <a:latin typeface="Candara" panose="020E0502030303020204" pitchFamily="34" charset="0"/>
              </a:rPr>
              <a:t>Compatibilidad entre parásito y </a:t>
            </a:r>
            <a:r>
              <a:rPr lang="es-EC" sz="2400" b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vector</a:t>
            </a:r>
          </a:p>
          <a:p>
            <a:pPr lvl="0"/>
            <a:r>
              <a:rPr lang="es-EC" dirty="0" smtClean="0">
                <a:latin typeface="Candara" panose="020E0502030303020204" pitchFamily="34" charset="0"/>
              </a:rPr>
              <a:t>        (</a:t>
            </a:r>
            <a:r>
              <a:rPr lang="es-EC" dirty="0" err="1" smtClean="0">
                <a:latin typeface="Candara" panose="020E0502030303020204" pitchFamily="34" charset="0"/>
              </a:rPr>
              <a:t>Carlson</a:t>
            </a:r>
            <a:r>
              <a:rPr lang="es-EC" dirty="0" smtClean="0">
                <a:latin typeface="Candara" panose="020E0502030303020204" pitchFamily="34" charset="0"/>
              </a:rPr>
              <a:t> </a:t>
            </a:r>
            <a:r>
              <a:rPr lang="es-EC" dirty="0">
                <a:latin typeface="Candara" panose="020E0502030303020204" pitchFamily="34" charset="0"/>
              </a:rPr>
              <a:t>et al., 2015; Gangoso et al., 2019, Valkiunas 2005</a:t>
            </a:r>
            <a:r>
              <a:rPr lang="es-EC" dirty="0" smtClean="0">
                <a:latin typeface="Candara" panose="020E0502030303020204" pitchFamily="34" charset="0"/>
              </a:rPr>
              <a:t>)</a:t>
            </a:r>
            <a:endParaRPr lang="es-EC" dirty="0">
              <a:latin typeface="Candara" panose="020E0502030303020204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946" y="1003876"/>
            <a:ext cx="4420797" cy="248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781" y="2700466"/>
            <a:ext cx="1814378" cy="117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uadroTexto 9"/>
          <p:cNvSpPr txBox="1"/>
          <p:nvPr/>
        </p:nvSpPr>
        <p:spPr>
          <a:xfrm>
            <a:off x="-3785153" y="767314"/>
            <a:ext cx="1164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Prevalencia depende de:</a:t>
            </a:r>
            <a:endParaRPr lang="es-EC" sz="24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22" y="3616487"/>
            <a:ext cx="2598994" cy="234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92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9"/>
          <p:cNvSpPr txBox="1"/>
          <p:nvPr/>
        </p:nvSpPr>
        <p:spPr>
          <a:xfrm>
            <a:off x="-1169546" y="873590"/>
            <a:ext cx="11644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Análisis de similitud de las secuencias obtenidas</a:t>
            </a:r>
            <a:endParaRPr lang="es-EC" sz="28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185750"/>
              </p:ext>
            </p:extLst>
          </p:nvPr>
        </p:nvGraphicFramePr>
        <p:xfrm>
          <a:off x="1112631" y="1561754"/>
          <a:ext cx="8581020" cy="2748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1400"/>
                <a:gridCol w="2981208"/>
                <a:gridCol w="354841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latin typeface="Candara" panose="020E0502030303020204" pitchFamily="34" charset="0"/>
                        </a:rPr>
                        <a:t>Sito de estudio</a:t>
                      </a:r>
                      <a:endParaRPr lang="es-EC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i="1" dirty="0" smtClean="0">
                          <a:latin typeface="Candara" panose="020E0502030303020204" pitchFamily="34" charset="0"/>
                        </a:rPr>
                        <a:t>Plasmodium</a:t>
                      </a:r>
                      <a:endParaRPr lang="es-EC" b="1" i="1" u="none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i="1" dirty="0" smtClean="0">
                          <a:latin typeface="Candara" panose="020E0502030303020204" pitchFamily="34" charset="0"/>
                        </a:rPr>
                        <a:t>Haemoproteus</a:t>
                      </a:r>
                      <a:endParaRPr lang="es-EC" b="1" i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latin typeface="Candara" panose="020E0502030303020204" pitchFamily="34" charset="0"/>
                        </a:rPr>
                        <a:t>Oglán</a:t>
                      </a:r>
                      <a:r>
                        <a:rPr lang="es-EC" b="1" baseline="0" dirty="0" smtClean="0">
                          <a:latin typeface="Candara" panose="020E0502030303020204" pitchFamily="34" charset="0"/>
                        </a:rPr>
                        <a:t> Alto</a:t>
                      </a:r>
                      <a:endParaRPr lang="es-EC" b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Candara" panose="020E0502030303020204" pitchFamily="34" charset="0"/>
                        </a:rPr>
                        <a:t>BT</a:t>
                      </a:r>
                      <a:r>
                        <a:rPr lang="es-EC" sz="1600" dirty="0" smtClean="0">
                          <a:latin typeface="+mj-lt"/>
                        </a:rPr>
                        <a:t>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>
                          <a:latin typeface="Candara" panose="020E0502030303020204" pitchFamily="34" charset="0"/>
                        </a:rPr>
                        <a:t>LEPCOR</a:t>
                      </a:r>
                      <a:r>
                        <a:rPr lang="es-EC" sz="1600" dirty="0" smtClean="0">
                          <a:latin typeface="+mj-lt"/>
                        </a:rPr>
                        <a:t>01</a:t>
                      </a:r>
                    </a:p>
                    <a:p>
                      <a:pPr algn="ctr"/>
                      <a:r>
                        <a:rPr lang="es-EC" dirty="0" smtClean="0">
                          <a:latin typeface="Candara" panose="020E0502030303020204" pitchFamily="34" charset="0"/>
                        </a:rPr>
                        <a:t>LEPCOR</a:t>
                      </a:r>
                      <a:r>
                        <a:rPr lang="es-EC" sz="1600" dirty="0" smtClean="0">
                          <a:latin typeface="+mj-lt"/>
                        </a:rPr>
                        <a:t>04</a:t>
                      </a:r>
                    </a:p>
                    <a:p>
                      <a:pPr algn="ctr"/>
                      <a:r>
                        <a:rPr lang="es-EC" dirty="0" smtClean="0">
                          <a:solidFill>
                            <a:srgbClr val="FF0000"/>
                          </a:solidFill>
                          <a:latin typeface="Candara" panose="020E0502030303020204" pitchFamily="34" charset="0"/>
                        </a:rPr>
                        <a:t>PADOM</a:t>
                      </a:r>
                      <a:r>
                        <a:rPr lang="es-EC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11</a:t>
                      </a:r>
                    </a:p>
                    <a:p>
                      <a:pPr algn="ctr"/>
                      <a:r>
                        <a:rPr lang="es-EC" dirty="0" smtClean="0">
                          <a:latin typeface="Candara" panose="020E0502030303020204" pitchFamily="34" charset="0"/>
                        </a:rPr>
                        <a:t>TACRUB</a:t>
                      </a:r>
                      <a:r>
                        <a:rPr lang="es-EC" sz="1600" dirty="0" smtClean="0">
                          <a:latin typeface="+mj-lt"/>
                        </a:rPr>
                        <a:t>01</a:t>
                      </a:r>
                    </a:p>
                    <a:p>
                      <a:pPr algn="ctr"/>
                      <a:r>
                        <a:rPr lang="es-EC" dirty="0" smtClean="0">
                          <a:latin typeface="Candara" panose="020E0502030303020204" pitchFamily="34" charset="0"/>
                        </a:rPr>
                        <a:t>JN</a:t>
                      </a:r>
                      <a:r>
                        <a:rPr lang="es-EC" sz="1600" dirty="0" smtClean="0">
                          <a:latin typeface="+mn-lt"/>
                        </a:rPr>
                        <a:t>819385</a:t>
                      </a:r>
                      <a:r>
                        <a:rPr lang="es-EC" dirty="0" smtClean="0">
                          <a:latin typeface="Candara" panose="020E0502030303020204" pitchFamily="34" charset="0"/>
                        </a:rPr>
                        <a:t> (</a:t>
                      </a:r>
                      <a:r>
                        <a:rPr lang="es-EC" sz="1400" dirty="0" smtClean="0">
                          <a:latin typeface="Candara" panose="020E0502030303020204" pitchFamily="34" charset="0"/>
                        </a:rPr>
                        <a:t>Archer</a:t>
                      </a:r>
                      <a:r>
                        <a:rPr lang="es-EC" sz="1400" baseline="0" dirty="0" smtClean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s-EC" sz="1400" i="1" baseline="0" dirty="0" smtClean="0">
                          <a:latin typeface="Candara" panose="020E0502030303020204" pitchFamily="34" charset="0"/>
                        </a:rPr>
                        <a:t>et al</a:t>
                      </a:r>
                      <a:r>
                        <a:rPr lang="es-EC" sz="1400" baseline="0" dirty="0" smtClean="0">
                          <a:latin typeface="Candara" panose="020E0502030303020204" pitchFamily="34" charset="0"/>
                        </a:rPr>
                        <a:t>., </a:t>
                      </a:r>
                      <a:r>
                        <a:rPr lang="es-EC" sz="1400" baseline="0" dirty="0" err="1" smtClean="0">
                          <a:latin typeface="Candara" panose="020E0502030303020204" pitchFamily="34" charset="0"/>
                        </a:rPr>
                        <a:t>dnp</a:t>
                      </a:r>
                      <a:r>
                        <a:rPr lang="es-EC" sz="1400" dirty="0" smtClean="0">
                          <a:latin typeface="Candara" panose="020E0502030303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ndara" panose="020E0502030303020204" pitchFamily="34" charset="0"/>
                        </a:rPr>
                        <a:t>KY</a:t>
                      </a:r>
                      <a:r>
                        <a:rPr kumimoji="0" lang="es-EC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j-lt"/>
                        </a:rPr>
                        <a:t>801296</a:t>
                      </a:r>
                      <a:r>
                        <a:rPr kumimoji="0" lang="es-EC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ndara" panose="020E0502030303020204" pitchFamily="34" charset="0"/>
                        </a:rPr>
                        <a:t> (</a:t>
                      </a:r>
                      <a:r>
                        <a:rPr kumimoji="0" lang="es-EC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ndara" panose="020E0502030303020204" pitchFamily="34" charset="0"/>
                        </a:rPr>
                        <a:t>Pérez-Rodríguez </a:t>
                      </a:r>
                      <a:r>
                        <a:rPr kumimoji="0" lang="es-EC" sz="14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ndara" panose="020E0502030303020204" pitchFamily="34" charset="0"/>
                        </a:rPr>
                        <a:t>et al</a:t>
                      </a:r>
                      <a:r>
                        <a:rPr kumimoji="0" lang="es-EC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ndara" panose="020E0502030303020204" pitchFamily="34" charset="0"/>
                        </a:rPr>
                        <a:t>., 2018)</a:t>
                      </a:r>
                    </a:p>
                    <a:p>
                      <a:pPr algn="ctr"/>
                      <a:endParaRPr lang="es-EC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latin typeface="Candara" panose="020E0502030303020204" pitchFamily="34" charset="0"/>
                        </a:rPr>
                        <a:t>Valle Hermoso</a:t>
                      </a:r>
                      <a:endParaRPr lang="es-EC" b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Candara" panose="020E0502030303020204" pitchFamily="34" charset="0"/>
                        </a:rPr>
                        <a:t>MYMAC</a:t>
                      </a:r>
                      <a:r>
                        <a:rPr lang="es-EC" sz="1600" dirty="0" smtClean="0">
                          <a:latin typeface="+mj-lt"/>
                        </a:rPr>
                        <a:t>02</a:t>
                      </a:r>
                    </a:p>
                    <a:p>
                      <a:pPr algn="ctr"/>
                      <a:r>
                        <a:rPr lang="es-EC" dirty="0" smtClean="0">
                          <a:solidFill>
                            <a:srgbClr val="FF0000"/>
                          </a:solidFill>
                          <a:latin typeface="Candara" panose="020E0502030303020204" pitchFamily="34" charset="0"/>
                        </a:rPr>
                        <a:t>PADOM</a:t>
                      </a:r>
                      <a:r>
                        <a:rPr lang="es-EC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11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ndara" panose="020E0502030303020204" pitchFamily="34" charset="0"/>
                        </a:rPr>
                        <a:t>JN</a:t>
                      </a:r>
                      <a:r>
                        <a:rPr kumimoji="0" lang="es-EC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j-lt"/>
                        </a:rPr>
                        <a:t>819331</a:t>
                      </a:r>
                      <a:r>
                        <a:rPr kumimoji="0" lang="es-EC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ndara" panose="020E0502030303020204" pitchFamily="34" charset="0"/>
                        </a:rPr>
                        <a:t> (</a:t>
                      </a:r>
                      <a:r>
                        <a:rPr kumimoji="0" lang="es-EC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ndara" panose="020E0502030303020204" pitchFamily="34" charset="0"/>
                        </a:rPr>
                        <a:t>Archer </a:t>
                      </a:r>
                      <a:r>
                        <a:rPr kumimoji="0" lang="es-EC" sz="14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ndara" panose="020E0502030303020204" pitchFamily="34" charset="0"/>
                        </a:rPr>
                        <a:t>et al</a:t>
                      </a:r>
                      <a:r>
                        <a:rPr kumimoji="0" lang="es-EC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ndara" panose="020E0502030303020204" pitchFamily="34" charset="0"/>
                        </a:rPr>
                        <a:t>., </a:t>
                      </a:r>
                      <a:r>
                        <a:rPr kumimoji="0" lang="es-EC" sz="14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ndara" panose="020E0502030303020204" pitchFamily="34" charset="0"/>
                        </a:rPr>
                        <a:t>dnp</a:t>
                      </a:r>
                      <a:r>
                        <a:rPr kumimoji="0" lang="es-EC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ndara" panose="020E0502030303020204" pitchFamily="34" charset="0"/>
                        </a:rPr>
                        <a:t>)</a:t>
                      </a:r>
                    </a:p>
                    <a:p>
                      <a:pPr algn="ctr"/>
                      <a:endParaRPr lang="es-EC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1092917" y="4420281"/>
            <a:ext cx="21894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dirty="0" smtClean="0">
                <a:latin typeface="Candara" panose="020E0502030303020204" pitchFamily="34" charset="0"/>
              </a:rPr>
              <a:t>100% de similitud</a:t>
            </a:r>
            <a:endParaRPr lang="es-EC" b="1" dirty="0">
              <a:latin typeface="+mj-lt"/>
            </a:endParaRPr>
          </a:p>
          <a:p>
            <a:pPr algn="ctr"/>
            <a:r>
              <a:rPr lang="es-EC" b="1" dirty="0" smtClean="0">
                <a:latin typeface="+mj-lt"/>
              </a:rPr>
              <a:t>GenBank y MalAvi</a:t>
            </a:r>
            <a:endParaRPr lang="es-EC" b="1" dirty="0" smtClean="0">
              <a:latin typeface="Candara" panose="020E0502030303020204" pitchFamily="34" charset="0"/>
            </a:endParaRPr>
          </a:p>
        </p:txBody>
      </p:sp>
      <p:sp>
        <p:nvSpPr>
          <p:cNvPr id="7" name="CuadroTexto 9"/>
          <p:cNvSpPr txBox="1"/>
          <p:nvPr/>
        </p:nvSpPr>
        <p:spPr>
          <a:xfrm>
            <a:off x="7194867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RESULTADOS Y DISCUSIÓN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42688" y="6327445"/>
            <a:ext cx="8668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>
                <a:latin typeface="Candara" panose="020E0502030303020204" pitchFamily="34" charset="0"/>
              </a:rPr>
              <a:t>(</a:t>
            </a:r>
            <a:r>
              <a:rPr lang="es-EC" sz="1600" dirty="0" err="1">
                <a:latin typeface="Candara" panose="020E0502030303020204" pitchFamily="34" charset="0"/>
              </a:rPr>
              <a:t>Hellgren</a:t>
            </a:r>
            <a:r>
              <a:rPr lang="es-EC" sz="1600" dirty="0">
                <a:latin typeface="Candara" panose="020E0502030303020204" pitchFamily="34" charset="0"/>
              </a:rPr>
              <a:t> </a:t>
            </a:r>
            <a:r>
              <a:rPr lang="es-EC" sz="1600" i="1" dirty="0">
                <a:latin typeface="Candara" panose="020E0502030303020204" pitchFamily="34" charset="0"/>
              </a:rPr>
              <a:t>et </a:t>
            </a:r>
            <a:r>
              <a:rPr lang="es-EC" sz="1600" i="1" dirty="0" smtClean="0">
                <a:latin typeface="Candara" panose="020E0502030303020204" pitchFamily="34" charset="0"/>
              </a:rPr>
              <a:t>al</a:t>
            </a:r>
            <a:r>
              <a:rPr lang="es-EC" sz="1600" dirty="0" smtClean="0">
                <a:latin typeface="Candara" panose="020E0502030303020204" pitchFamily="34" charset="0"/>
              </a:rPr>
              <a:t>. </a:t>
            </a:r>
            <a:r>
              <a:rPr lang="es-EC" sz="1600" dirty="0">
                <a:latin typeface="Candara" panose="020E0502030303020204" pitchFamily="34" charset="0"/>
              </a:rPr>
              <a:t>2004; </a:t>
            </a:r>
            <a:r>
              <a:rPr lang="es-EC" sz="1600" dirty="0" err="1">
                <a:latin typeface="Candara" panose="020E0502030303020204" pitchFamily="34" charset="0"/>
              </a:rPr>
              <a:t>Carlson</a:t>
            </a:r>
            <a:r>
              <a:rPr lang="es-EC" sz="1600" dirty="0">
                <a:latin typeface="Candara" panose="020E0502030303020204" pitchFamily="34" charset="0"/>
              </a:rPr>
              <a:t> </a:t>
            </a:r>
            <a:r>
              <a:rPr lang="es-EC" sz="1600" i="1" dirty="0">
                <a:latin typeface="Candara" panose="020E0502030303020204" pitchFamily="34" charset="0"/>
              </a:rPr>
              <a:t>et al.</a:t>
            </a:r>
            <a:r>
              <a:rPr lang="es-EC" sz="1600" dirty="0">
                <a:latin typeface="Candara" panose="020E0502030303020204" pitchFamily="34" charset="0"/>
              </a:rPr>
              <a:t>, 2018; </a:t>
            </a:r>
            <a:r>
              <a:rPr lang="es-EC" sz="1600" dirty="0" err="1">
                <a:latin typeface="Candara" panose="020E0502030303020204" pitchFamily="34" charset="0"/>
              </a:rPr>
              <a:t>Outlaw</a:t>
            </a:r>
            <a:r>
              <a:rPr lang="es-EC" sz="1600" dirty="0">
                <a:latin typeface="Candara" panose="020E0502030303020204" pitchFamily="34" charset="0"/>
              </a:rPr>
              <a:t> &amp; </a:t>
            </a:r>
            <a:r>
              <a:rPr lang="es-EC" sz="1600" dirty="0" err="1">
                <a:latin typeface="Candara" panose="020E0502030303020204" pitchFamily="34" charset="0"/>
              </a:rPr>
              <a:t>Ricklefs</a:t>
            </a:r>
            <a:r>
              <a:rPr lang="es-EC" sz="1600" dirty="0">
                <a:latin typeface="Candara" panose="020E0502030303020204" pitchFamily="34" charset="0"/>
              </a:rPr>
              <a:t>, </a:t>
            </a:r>
            <a:r>
              <a:rPr lang="es-EC" sz="1600" dirty="0" smtClean="0">
                <a:latin typeface="Candara" panose="020E0502030303020204" pitchFamily="34" charset="0"/>
              </a:rPr>
              <a:t>2010; Moens  &amp; Pérez-Tris</a:t>
            </a:r>
            <a:r>
              <a:rPr lang="es-EC" sz="1600" dirty="0">
                <a:latin typeface="Candara" panose="020E0502030303020204" pitchFamily="34" charset="0"/>
              </a:rPr>
              <a:t>., 2015; De Aguilar </a:t>
            </a:r>
            <a:r>
              <a:rPr lang="es-EC" sz="1600" i="1" dirty="0">
                <a:latin typeface="Candara" panose="020E0502030303020204" pitchFamily="34" charset="0"/>
              </a:rPr>
              <a:t>et al</a:t>
            </a:r>
            <a:r>
              <a:rPr lang="es-EC" sz="1600" dirty="0">
                <a:latin typeface="Candara" panose="020E0502030303020204" pitchFamily="34" charset="0"/>
              </a:rPr>
              <a:t>., 2018; </a:t>
            </a:r>
            <a:r>
              <a:rPr lang="es-EC" sz="1600" dirty="0" smtClean="0">
                <a:latin typeface="Candara" panose="020E0502030303020204" pitchFamily="34" charset="0"/>
              </a:rPr>
              <a:t>Ferreira </a:t>
            </a:r>
            <a:r>
              <a:rPr lang="es-EC" sz="1600" i="1" dirty="0">
                <a:latin typeface="Candara" panose="020E0502030303020204" pitchFamily="34" charset="0"/>
              </a:rPr>
              <a:t>et al</a:t>
            </a:r>
            <a:r>
              <a:rPr lang="es-EC" sz="1600" dirty="0">
                <a:latin typeface="Candara" panose="020E0502030303020204" pitchFamily="34" charset="0"/>
              </a:rPr>
              <a:t>., 2017)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483" y="2284914"/>
            <a:ext cx="1632626" cy="108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268" y="4390601"/>
            <a:ext cx="1872011" cy="131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37" y="4420280"/>
            <a:ext cx="1889891" cy="126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206974" y="5621307"/>
            <a:ext cx="19656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i="1" dirty="0" smtClean="0"/>
              <a:t>Cryptopipo </a:t>
            </a:r>
            <a:r>
              <a:rPr lang="es-EC" sz="1400" i="1" dirty="0"/>
              <a:t>holochlora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645290" y="5658913"/>
            <a:ext cx="22044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i="1" dirty="0" smtClean="0">
                <a:latin typeface="+mj-lt"/>
              </a:rPr>
              <a:t>Ramphocelus </a:t>
            </a:r>
            <a:r>
              <a:rPr lang="es-EC" sz="1400" i="1" dirty="0">
                <a:latin typeface="+mj-lt"/>
              </a:rPr>
              <a:t>icteronotus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9813770" y="3373331"/>
            <a:ext cx="16273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i="1" dirty="0" smtClean="0"/>
              <a:t>Catharus </a:t>
            </a:r>
            <a:r>
              <a:rPr lang="es-EC" sz="1400" i="1" dirty="0"/>
              <a:t>minimus</a:t>
            </a:r>
          </a:p>
        </p:txBody>
      </p:sp>
    </p:spTree>
    <p:extLst>
      <p:ext uri="{BB962C8B-B14F-4D97-AF65-F5344CB8AC3E}">
        <p14:creationId xmlns:p14="http://schemas.microsoft.com/office/powerpoint/2010/main" val="36056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859" y="2090688"/>
            <a:ext cx="9475098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9"/>
          <p:cNvSpPr txBox="1"/>
          <p:nvPr/>
        </p:nvSpPr>
        <p:spPr>
          <a:xfrm>
            <a:off x="0" y="1220207"/>
            <a:ext cx="11644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Linajes únicos encontrados en Oglán Alto y Valle Hermoso</a:t>
            </a:r>
            <a:endParaRPr lang="es-EC" sz="28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CuadroTexto 9"/>
          <p:cNvSpPr txBox="1"/>
          <p:nvPr/>
        </p:nvSpPr>
        <p:spPr>
          <a:xfrm>
            <a:off x="7194867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RESULTADOS Y DISCUSIÓN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53050" y="6343211"/>
            <a:ext cx="19399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 smtClean="0">
                <a:latin typeface="Candara" panose="020E0502030303020204" pitchFamily="34" charset="0"/>
              </a:rPr>
              <a:t>(Bensch </a:t>
            </a:r>
            <a:r>
              <a:rPr lang="es-EC" sz="1600" i="1" dirty="0" smtClean="0">
                <a:latin typeface="Candara" panose="020E0502030303020204" pitchFamily="34" charset="0"/>
              </a:rPr>
              <a:t>et al</a:t>
            </a:r>
            <a:r>
              <a:rPr lang="es-EC" sz="1600" dirty="0" smtClean="0">
                <a:latin typeface="Candara" panose="020E0502030303020204" pitchFamily="34" charset="0"/>
              </a:rPr>
              <a:t>., 2009)</a:t>
            </a:r>
            <a:endParaRPr lang="es-EC" sz="1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80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3"/>
          <a:stretch/>
        </p:blipFill>
        <p:spPr bwMode="auto">
          <a:xfrm>
            <a:off x="2162194" y="871257"/>
            <a:ext cx="7991757" cy="50869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670852" y="1092200"/>
            <a:ext cx="2552700" cy="2146300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Rectángulo"/>
          <p:cNvSpPr/>
          <p:nvPr/>
        </p:nvSpPr>
        <p:spPr>
          <a:xfrm>
            <a:off x="5252444" y="4711700"/>
            <a:ext cx="2450408" cy="673100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6477648" y="3238500"/>
            <a:ext cx="3803304" cy="1473200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7338550" y="1529199"/>
            <a:ext cx="10795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8456998" y="1200228"/>
            <a:ext cx="2291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i="1" dirty="0">
                <a:latin typeface="Candara" panose="020E0502030303020204" pitchFamily="34" charset="0"/>
              </a:rPr>
              <a:t>Pheucticus </a:t>
            </a:r>
            <a:r>
              <a:rPr lang="es-EC" sz="1600" i="1" dirty="0" smtClean="0">
                <a:latin typeface="Candara" panose="020E0502030303020204" pitchFamily="34" charset="0"/>
              </a:rPr>
              <a:t>aureoventris, </a:t>
            </a:r>
          </a:p>
          <a:p>
            <a:r>
              <a:rPr lang="es-EC" sz="1600" i="1" dirty="0" smtClean="0">
                <a:latin typeface="Candara" panose="020E0502030303020204" pitchFamily="34" charset="0"/>
              </a:rPr>
              <a:t>centro Sudamérica</a:t>
            </a:r>
            <a:endParaRPr lang="es-EC" sz="1600" i="1" dirty="0">
              <a:latin typeface="Candara" panose="020E0502030303020204" pitchFamily="34" charset="0"/>
            </a:endParaRPr>
          </a:p>
        </p:txBody>
      </p:sp>
      <p:cxnSp>
        <p:nvCxnSpPr>
          <p:cNvPr id="13" name="12 Conector recto de flecha"/>
          <p:cNvCxnSpPr/>
          <p:nvPr/>
        </p:nvCxnSpPr>
        <p:spPr>
          <a:xfrm>
            <a:off x="7315502" y="5048250"/>
            <a:ext cx="10795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8450689" y="4768048"/>
            <a:ext cx="3265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i="1" dirty="0">
                <a:latin typeface="Candara" panose="020E0502030303020204" pitchFamily="34" charset="0"/>
              </a:rPr>
              <a:t>Myiodynastes maculatus, </a:t>
            </a:r>
            <a:r>
              <a:rPr lang="es-EC" b="1" dirty="0" smtClean="0">
                <a:latin typeface="Candara" panose="020E0502030303020204" pitchFamily="34" charset="0"/>
              </a:rPr>
              <a:t>Brasil, </a:t>
            </a:r>
          </a:p>
          <a:p>
            <a:r>
              <a:rPr lang="es-EC" i="1" dirty="0" smtClean="0">
                <a:latin typeface="Candara" panose="020E0502030303020204" pitchFamily="34" charset="0"/>
              </a:rPr>
              <a:t>T. nigroviridis</a:t>
            </a:r>
            <a:endParaRPr lang="es-EC" dirty="0">
              <a:latin typeface="Candara" panose="020E0502030303020204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53050" y="6343211"/>
            <a:ext cx="24813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 smtClean="0">
                <a:latin typeface="Candara" panose="020E0502030303020204" pitchFamily="34" charset="0"/>
              </a:rPr>
              <a:t>(IUCN, 2019; MalAvi, 2019 )</a:t>
            </a:r>
            <a:endParaRPr lang="es-EC" sz="1600" dirty="0">
              <a:latin typeface="Candara" panose="020E0502030303020204" pitchFamily="34" charset="0"/>
            </a:endParaRPr>
          </a:p>
        </p:txBody>
      </p:sp>
      <p:sp>
        <p:nvSpPr>
          <p:cNvPr id="17" name="CuadroTexto 9"/>
          <p:cNvSpPr txBox="1"/>
          <p:nvPr/>
        </p:nvSpPr>
        <p:spPr>
          <a:xfrm>
            <a:off x="7194867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RESULTADOS Y DISCUSIÓN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99" y="4968201"/>
            <a:ext cx="1914525" cy="476250"/>
          </a:xfrm>
          <a:prstGeom prst="rect">
            <a:avLst/>
          </a:prstGeom>
          <a:noFill/>
          <a:ln w="9525">
            <a:solidFill>
              <a:schemeClr val="bg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163491" y="871257"/>
            <a:ext cx="3088953" cy="657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CuadroTexto 9"/>
          <p:cNvSpPr txBox="1"/>
          <p:nvPr/>
        </p:nvSpPr>
        <p:spPr>
          <a:xfrm>
            <a:off x="622801" y="670975"/>
            <a:ext cx="43687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Relaciones </a:t>
            </a:r>
            <a:r>
              <a:rPr lang="es-EC" sz="2800" b="1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filogenéticas entre linajes </a:t>
            </a:r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de </a:t>
            </a:r>
            <a:r>
              <a:rPr lang="es-EC" sz="2800" b="1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Haemoproteus</a:t>
            </a:r>
            <a:endParaRPr lang="es-EC" sz="2800" b="1" i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387" y="3396185"/>
            <a:ext cx="1703002" cy="13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530" y="1780359"/>
            <a:ext cx="1734024" cy="130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32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917" y="596900"/>
            <a:ext cx="6378575" cy="5699988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6372392" y="678880"/>
            <a:ext cx="1854200" cy="1556320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Rectángulo"/>
          <p:cNvSpPr/>
          <p:nvPr/>
        </p:nvSpPr>
        <p:spPr>
          <a:xfrm>
            <a:off x="6524792" y="2222500"/>
            <a:ext cx="1549400" cy="660400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6715292" y="2882900"/>
            <a:ext cx="2070100" cy="1092200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Rectángulo"/>
          <p:cNvSpPr/>
          <p:nvPr/>
        </p:nvSpPr>
        <p:spPr>
          <a:xfrm>
            <a:off x="6600992" y="3975100"/>
            <a:ext cx="1727200" cy="444500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Rectángulo"/>
          <p:cNvSpPr/>
          <p:nvPr/>
        </p:nvSpPr>
        <p:spPr>
          <a:xfrm>
            <a:off x="6074634" y="4419600"/>
            <a:ext cx="1999558" cy="800100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Rectángulo"/>
          <p:cNvSpPr/>
          <p:nvPr/>
        </p:nvSpPr>
        <p:spPr>
          <a:xfrm>
            <a:off x="5639313" y="5221577"/>
            <a:ext cx="1825279" cy="633123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Rectángulo"/>
          <p:cNvSpPr/>
          <p:nvPr/>
        </p:nvSpPr>
        <p:spPr>
          <a:xfrm>
            <a:off x="353050" y="6343211"/>
            <a:ext cx="60079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 smtClean="0">
                <a:latin typeface="Candara" panose="020E0502030303020204" pitchFamily="34" charset="0"/>
              </a:rPr>
              <a:t>(Harrigan </a:t>
            </a:r>
            <a:r>
              <a:rPr lang="es-EC" sz="1600" i="1" dirty="0">
                <a:latin typeface="Candara" panose="020E0502030303020204" pitchFamily="34" charset="0"/>
              </a:rPr>
              <a:t>et </a:t>
            </a:r>
            <a:r>
              <a:rPr lang="es-EC" sz="1600" i="1" dirty="0" smtClean="0">
                <a:latin typeface="Candara" panose="020E0502030303020204" pitchFamily="34" charset="0"/>
              </a:rPr>
              <a:t>al</a:t>
            </a:r>
            <a:r>
              <a:rPr lang="es-EC" sz="1600" dirty="0" smtClean="0">
                <a:latin typeface="Candara" panose="020E0502030303020204" pitchFamily="34" charset="0"/>
              </a:rPr>
              <a:t>. 2014; IUCN, 2019; MalAvi</a:t>
            </a:r>
            <a:r>
              <a:rPr lang="es-EC" sz="1600" dirty="0">
                <a:latin typeface="Candara" panose="020E0502030303020204" pitchFamily="34" charset="0"/>
              </a:rPr>
              <a:t>, 2019; </a:t>
            </a:r>
            <a:r>
              <a:rPr lang="es-EC" sz="1600" dirty="0" smtClean="0">
                <a:latin typeface="Candara" panose="020E0502030303020204" pitchFamily="34" charset="0"/>
              </a:rPr>
              <a:t>Pacheco </a:t>
            </a:r>
            <a:r>
              <a:rPr lang="es-EC" sz="1600" i="1" dirty="0">
                <a:latin typeface="Candara" panose="020E0502030303020204" pitchFamily="34" charset="0"/>
              </a:rPr>
              <a:t>et al</a:t>
            </a:r>
            <a:r>
              <a:rPr lang="es-EC" sz="1600" dirty="0">
                <a:latin typeface="Candara" panose="020E0502030303020204" pitchFamily="34" charset="0"/>
              </a:rPr>
              <a:t>., </a:t>
            </a:r>
            <a:r>
              <a:rPr lang="es-EC" sz="1600" dirty="0" smtClean="0">
                <a:latin typeface="Candara" panose="020E0502030303020204" pitchFamily="34" charset="0"/>
              </a:rPr>
              <a:t>2018 )</a:t>
            </a:r>
            <a:endParaRPr lang="es-EC" sz="1600" dirty="0">
              <a:latin typeface="Candara" panose="020E0502030303020204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53148" y="2043468"/>
            <a:ext cx="34863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Candara" panose="020E0502030303020204" pitchFamily="34" charset="0"/>
              </a:rPr>
              <a:t>Mayor número de ramificaciones </a:t>
            </a:r>
            <a:r>
              <a:rPr lang="es-EC" sz="1400" dirty="0" smtClean="0">
                <a:latin typeface="Candara" panose="020E0502030303020204" pitchFamily="34" charset="0"/>
              </a:rPr>
              <a:t>(Harrigan </a:t>
            </a:r>
            <a:r>
              <a:rPr lang="es-EC" sz="1400" i="1" dirty="0" smtClean="0">
                <a:latin typeface="Candara" panose="020E0502030303020204" pitchFamily="34" charset="0"/>
              </a:rPr>
              <a:t>et al</a:t>
            </a:r>
            <a:r>
              <a:rPr lang="es-EC" sz="1400" dirty="0" smtClean="0">
                <a:latin typeface="Candara" panose="020E0502030303020204" pitchFamily="34" charset="0"/>
              </a:rPr>
              <a:t>. 2014)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400" dirty="0" smtClean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Candara" panose="020E0502030303020204" pitchFamily="34" charset="0"/>
              </a:rPr>
              <a:t>Diversidad es producto de radiación adaptativa</a:t>
            </a:r>
          </a:p>
          <a:p>
            <a:r>
              <a:rPr lang="es-EC" sz="1400" dirty="0" smtClean="0">
                <a:latin typeface="Candara" panose="020E0502030303020204" pitchFamily="34" charset="0"/>
              </a:rPr>
              <a:t>         (Pacheco </a:t>
            </a:r>
            <a:r>
              <a:rPr lang="es-EC" sz="1400" i="1" dirty="0" smtClean="0">
                <a:latin typeface="Candara" panose="020E0502030303020204" pitchFamily="34" charset="0"/>
              </a:rPr>
              <a:t>et </a:t>
            </a:r>
            <a:r>
              <a:rPr lang="es-EC" sz="1400" i="1" dirty="0">
                <a:latin typeface="Candara" panose="020E0502030303020204" pitchFamily="34" charset="0"/>
              </a:rPr>
              <a:t>al</a:t>
            </a:r>
            <a:r>
              <a:rPr lang="es-EC" sz="1400" dirty="0">
                <a:latin typeface="Candara" panose="020E0502030303020204" pitchFamily="34" charset="0"/>
              </a:rPr>
              <a:t>. </a:t>
            </a:r>
            <a:r>
              <a:rPr lang="es-EC" sz="1400" dirty="0" smtClean="0">
                <a:latin typeface="Candara" panose="020E0502030303020204" pitchFamily="34" charset="0"/>
              </a:rPr>
              <a:t>2018)</a:t>
            </a:r>
          </a:p>
          <a:p>
            <a:endParaRPr lang="es-EC" sz="1400" dirty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Candara" panose="020E0502030303020204" pitchFamily="34" charset="0"/>
              </a:rPr>
              <a:t>Migración permitió propagación de </a:t>
            </a:r>
            <a:r>
              <a:rPr lang="es-EC" dirty="0">
                <a:latin typeface="Candara" panose="020E0502030303020204" pitchFamily="34" charset="0"/>
              </a:rPr>
              <a:t>parásitos </a:t>
            </a:r>
            <a:r>
              <a:rPr lang="es-EC" sz="1400" dirty="0">
                <a:latin typeface="Candara" panose="020E0502030303020204" pitchFamily="34" charset="0"/>
              </a:rPr>
              <a:t>(</a:t>
            </a:r>
            <a:r>
              <a:rPr lang="es-EC" sz="1400" dirty="0" err="1">
                <a:latin typeface="Candara" panose="020E0502030303020204" pitchFamily="34" charset="0"/>
              </a:rPr>
              <a:t>Ricklefs</a:t>
            </a:r>
            <a:r>
              <a:rPr lang="es-EC" sz="1400" dirty="0">
                <a:latin typeface="Candara" panose="020E0502030303020204" pitchFamily="34" charset="0"/>
              </a:rPr>
              <a:t> et al., 2017)</a:t>
            </a:r>
            <a:endParaRPr lang="es-EC" dirty="0" smtClean="0">
              <a:latin typeface="Candara" panose="020E0502030303020204" pitchFamily="34" charset="0"/>
            </a:endParaRPr>
          </a:p>
        </p:txBody>
      </p:sp>
      <p:cxnSp>
        <p:nvCxnSpPr>
          <p:cNvPr id="13" name="12 Conector recto de flecha"/>
          <p:cNvCxnSpPr/>
          <p:nvPr/>
        </p:nvCxnSpPr>
        <p:spPr>
          <a:xfrm>
            <a:off x="7947192" y="2540000"/>
            <a:ext cx="10795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13 Rectángulo"/>
          <p:cNvSpPr/>
          <p:nvPr/>
        </p:nvSpPr>
        <p:spPr>
          <a:xfrm>
            <a:off x="9064792" y="1859290"/>
            <a:ext cx="408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>
                <a:latin typeface="Candara" panose="020E0502030303020204" pitchFamily="34" charset="0"/>
              </a:rPr>
              <a:t>Europa</a:t>
            </a:r>
            <a:r>
              <a:rPr lang="es-EC" sz="1600" b="1" dirty="0">
                <a:latin typeface="Candara" panose="020E0502030303020204" pitchFamily="34" charset="0"/>
              </a:rPr>
              <a:t>, Asia, América del Norte, </a:t>
            </a:r>
            <a:r>
              <a:rPr lang="es-EC" sz="1600" b="1" dirty="0" smtClean="0">
                <a:latin typeface="Candara" panose="020E0502030303020204" pitchFamily="34" charset="0"/>
              </a:rPr>
              <a:t>y</a:t>
            </a:r>
          </a:p>
          <a:p>
            <a:r>
              <a:rPr lang="es-EC" sz="1600" b="1" dirty="0" smtClean="0">
                <a:latin typeface="Candara" panose="020E0502030303020204" pitchFamily="34" charset="0"/>
              </a:rPr>
              <a:t> </a:t>
            </a:r>
            <a:r>
              <a:rPr lang="es-EC" sz="1600" b="1" dirty="0">
                <a:latin typeface="Candara" panose="020E0502030303020204" pitchFamily="34" charset="0"/>
              </a:rPr>
              <a:t>América Central </a:t>
            </a:r>
            <a:r>
              <a:rPr lang="es-EC" sz="1600" b="1" dirty="0" smtClean="0">
                <a:latin typeface="Candara" panose="020E0502030303020204" pitchFamily="34" charset="0"/>
              </a:rPr>
              <a:t>(Costa </a:t>
            </a:r>
            <a:r>
              <a:rPr lang="es-EC" sz="1600" b="1" dirty="0">
                <a:latin typeface="Candara" panose="020E0502030303020204" pitchFamily="34" charset="0"/>
              </a:rPr>
              <a:t>Rica) </a:t>
            </a:r>
            <a:endParaRPr lang="es-EC" sz="1600" b="1" dirty="0" smtClean="0">
              <a:latin typeface="Candara" panose="020E0502030303020204" pitchFamily="34" charset="0"/>
            </a:endParaRPr>
          </a:p>
          <a:p>
            <a:r>
              <a:rPr lang="es-EC" sz="1600" i="1" dirty="0" smtClean="0">
                <a:latin typeface="Candara" panose="020E0502030303020204" pitchFamily="34" charset="0"/>
              </a:rPr>
              <a:t>Catharus minimus, </a:t>
            </a:r>
            <a:r>
              <a:rPr lang="es-EC" sz="1600" dirty="0" smtClean="0">
                <a:latin typeface="Candara" panose="020E0502030303020204" pitchFamily="34" charset="0"/>
              </a:rPr>
              <a:t>C. ustulatus </a:t>
            </a:r>
            <a:r>
              <a:rPr lang="es-EC" sz="1600" i="1" dirty="0" smtClean="0">
                <a:latin typeface="Candara" panose="020E0502030303020204" pitchFamily="34" charset="0"/>
              </a:rPr>
              <a:t> </a:t>
            </a:r>
            <a:endParaRPr lang="es-EC" sz="1600" dirty="0">
              <a:latin typeface="Candara" panose="020E0502030303020204" pitchFamily="34" charset="0"/>
            </a:endParaRPr>
          </a:p>
        </p:txBody>
      </p:sp>
      <p:sp>
        <p:nvSpPr>
          <p:cNvPr id="20" name="CuadroTexto 9"/>
          <p:cNvSpPr txBox="1"/>
          <p:nvPr/>
        </p:nvSpPr>
        <p:spPr>
          <a:xfrm>
            <a:off x="7194867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RESULTADOS Y DISCUSIÓN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764" y="5226182"/>
            <a:ext cx="2526642" cy="62851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2957085" y="678880"/>
            <a:ext cx="2720406" cy="77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CuadroTexto 9"/>
          <p:cNvSpPr txBox="1"/>
          <p:nvPr/>
        </p:nvSpPr>
        <p:spPr>
          <a:xfrm>
            <a:off x="1024888" y="628208"/>
            <a:ext cx="4110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Relaciones filogenéticas </a:t>
            </a:r>
            <a:endParaRPr lang="es-EC" sz="2800" b="1" dirty="0" smtClean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ctr"/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entre </a:t>
            </a:r>
            <a:r>
              <a:rPr lang="es-EC" sz="2800" b="1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linajes </a:t>
            </a:r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de </a:t>
            </a:r>
            <a:r>
              <a:rPr lang="es-EC" sz="2800" b="1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Plasmodium</a:t>
            </a:r>
            <a:endParaRPr lang="es-EC" sz="2800" b="1" i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874" y="2690287"/>
            <a:ext cx="3097816" cy="206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24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461774E5-87D4-4417-B0DB-E024288EB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751" y="27717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  <a:cs typeface="+mj-cs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9pPr>
          </a:lstStyle>
          <a:p>
            <a:pPr algn="ctr" defTabSz="870800" eaLnBrk="1" hangingPunct="1">
              <a:defRPr/>
            </a:pPr>
            <a:r>
              <a:rPr lang="es-ES" altLang="es-ES" sz="4400" i="0" kern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ES" altLang="es-ES" sz="4400" i="0" kern="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12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Título"/>
          <p:cNvSpPr txBox="1">
            <a:spLocks/>
          </p:cNvSpPr>
          <p:nvPr/>
        </p:nvSpPr>
        <p:spPr>
          <a:xfrm>
            <a:off x="721130" y="638907"/>
            <a:ext cx="10838524" cy="133131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50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502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75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900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457200" indent="-457200" algn="just" defTabSz="774222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s-EC" sz="17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Las infecciones producidas por </a:t>
            </a:r>
            <a:r>
              <a:rPr lang="es-EC" sz="17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Plasmodium</a:t>
            </a:r>
            <a:r>
              <a:rPr lang="es-EC" sz="170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spp. no estuvieron asociadas </a:t>
            </a:r>
            <a:r>
              <a:rPr lang="es-EC" sz="17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a las zonas de estudio (p&gt;0.05), mientras que las infecciones por </a:t>
            </a:r>
            <a:r>
              <a:rPr lang="es-EC" sz="17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Haemoproteus</a:t>
            </a:r>
            <a:r>
              <a:rPr lang="es-EC" sz="170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spp. sí estuvieron asociadas </a:t>
            </a:r>
            <a:r>
              <a:rPr lang="es-EC" sz="17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a cada zona con diferente grado de intervención humana (p&lt;0.05). </a:t>
            </a:r>
            <a:endParaRPr lang="es-ES" sz="1700" dirty="0" smtClean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CuadroTexto 9"/>
          <p:cNvSpPr txBox="1"/>
          <p:nvPr/>
        </p:nvSpPr>
        <p:spPr>
          <a:xfrm>
            <a:off x="7194867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723402" y="1942677"/>
            <a:ext cx="10838524" cy="1424544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50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502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75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900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457200" indent="-457200" algn="just" defTabSz="774222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s-EC" sz="18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Las prevalencias de aves infectadas por </a:t>
            </a:r>
            <a:r>
              <a:rPr lang="es-EC" sz="1800" b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Plasmodium</a:t>
            </a:r>
            <a:r>
              <a:rPr lang="es-EC" sz="18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spp. en el bosque continuo Oglán Alto y el bosque fragmentado Valle Hermoso fueron </a:t>
            </a:r>
            <a:r>
              <a:rPr lang="es-EC" sz="1600" b="0" i="0" dirty="0">
                <a:solidFill>
                  <a:srgbClr val="000000"/>
                </a:solidFill>
                <a:effectLst/>
              </a:rPr>
              <a:t>14.85%</a:t>
            </a:r>
            <a:r>
              <a:rPr lang="es-EC" sz="18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y </a:t>
            </a:r>
            <a:r>
              <a:rPr lang="es-EC" sz="1600" b="0" i="0" dirty="0">
                <a:solidFill>
                  <a:srgbClr val="000000"/>
                </a:solidFill>
                <a:effectLst/>
              </a:rPr>
              <a:t>12.5</a:t>
            </a:r>
            <a:r>
              <a:rPr lang="es-EC" sz="18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%, mientras que para </a:t>
            </a:r>
            <a:r>
              <a:rPr lang="es-EC" sz="1800" b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Haemoproteus</a:t>
            </a:r>
            <a:r>
              <a:rPr lang="es-EC" sz="18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spp. fueron </a:t>
            </a:r>
            <a:r>
              <a:rPr lang="es-EC" sz="1600" b="0" i="0" dirty="0">
                <a:solidFill>
                  <a:srgbClr val="000000"/>
                </a:solidFill>
                <a:effectLst/>
              </a:rPr>
              <a:t>1.98</a:t>
            </a:r>
            <a:r>
              <a:rPr lang="es-EC" sz="18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% y </a:t>
            </a:r>
            <a:r>
              <a:rPr lang="es-EC" sz="1600" b="0" i="0" dirty="0">
                <a:solidFill>
                  <a:srgbClr val="000000"/>
                </a:solidFill>
                <a:effectLst/>
              </a:rPr>
              <a:t>45.83</a:t>
            </a:r>
            <a:r>
              <a:rPr lang="es-EC" sz="18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%, respectivamente.</a:t>
            </a:r>
            <a:endParaRPr lang="es-ES" sz="1800" dirty="0" smtClean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3 Título"/>
          <p:cNvSpPr txBox="1">
            <a:spLocks/>
          </p:cNvSpPr>
          <p:nvPr/>
        </p:nvSpPr>
        <p:spPr>
          <a:xfrm>
            <a:off x="721130" y="3285905"/>
            <a:ext cx="10838524" cy="1727094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50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502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75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900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457200" indent="-457200" algn="just" defTabSz="774222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s-EC" sz="17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La PCR  convencional no permitió la detección de infecciones por hemoparásitos del género </a:t>
            </a:r>
            <a:r>
              <a:rPr lang="es-EC" sz="1700" b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Plasmodium</a:t>
            </a:r>
            <a:r>
              <a:rPr lang="es-EC" sz="17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spp. y </a:t>
            </a:r>
            <a:r>
              <a:rPr lang="es-EC" sz="1700" b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Haemoproteus</a:t>
            </a:r>
            <a:r>
              <a:rPr lang="es-EC" sz="17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spp. en aves silvestres de los bosques Valle Hermoso y Oglán Alto, por lo que fue reemplazada por una PCR anidada que demostró ser más sensible en la detección de malaria aviar. </a:t>
            </a:r>
            <a:endParaRPr lang="es-EC" sz="1700" b="0" i="0" dirty="0" smtClean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</p:txBody>
      </p:sp>
      <p:sp>
        <p:nvSpPr>
          <p:cNvPr id="8" name="3 Título"/>
          <p:cNvSpPr txBox="1">
            <a:spLocks/>
          </p:cNvSpPr>
          <p:nvPr/>
        </p:nvSpPr>
        <p:spPr>
          <a:xfrm>
            <a:off x="723402" y="4590900"/>
            <a:ext cx="10838524" cy="1727094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50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502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75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900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457200" indent="-457200" algn="just" defTabSz="774222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s-EC" sz="17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La caracterización de linajes de hemoparásitos mediante secuenciación permitió la identificación de 9 linajes de </a:t>
            </a:r>
            <a:r>
              <a:rPr lang="es-EC" sz="1700" b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Plasmodium</a:t>
            </a:r>
            <a:r>
              <a:rPr lang="es-EC" sz="17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y </a:t>
            </a:r>
            <a:r>
              <a:rPr lang="es-EC" sz="1700" b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Haemoproteus</a:t>
            </a:r>
            <a:r>
              <a:rPr lang="es-EC" sz="17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previamente reportados. Además del hallazgo de 2 linajes nuevos de </a:t>
            </a:r>
            <a:r>
              <a:rPr lang="es-EC" sz="1700" b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Plasmodium</a:t>
            </a:r>
            <a:r>
              <a:rPr lang="es-EC" sz="17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y 6 linajes nuevos de </a:t>
            </a:r>
            <a:r>
              <a:rPr lang="es-EC" sz="1700" b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Haemoproteus</a:t>
            </a:r>
            <a:r>
              <a:rPr lang="es-EC" sz="17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en las provincias de Pastaza y Santo Domingo de los Tsáchilas.</a:t>
            </a:r>
            <a:endParaRPr lang="es-EC" sz="1700" b="0" i="0" dirty="0" smtClean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88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461774E5-87D4-4417-B0DB-E024288EB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751" y="27717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  <a:cs typeface="+mj-cs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9pPr>
          </a:lstStyle>
          <a:p>
            <a:pPr algn="ctr" defTabSz="870800" eaLnBrk="1" hangingPunct="1">
              <a:defRPr/>
            </a:pPr>
            <a:r>
              <a:rPr lang="es-ES" altLang="es-ES" sz="4400" i="0" kern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RECOMENDACIONES</a:t>
            </a:r>
            <a:endParaRPr lang="es-ES" altLang="es-ES" sz="4400" i="0" kern="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02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Título"/>
          <p:cNvSpPr txBox="1">
            <a:spLocks/>
          </p:cNvSpPr>
          <p:nvPr/>
        </p:nvSpPr>
        <p:spPr>
          <a:xfrm>
            <a:off x="721130" y="674912"/>
            <a:ext cx="10865819" cy="502225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50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502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75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900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457200" indent="-457200" algn="just" defTabSz="774222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s-EC" sz="1800" b="0" i="0" dirty="0" smtClean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Se </a:t>
            </a:r>
            <a:r>
              <a:rPr lang="es-EC" sz="18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recomienda </a:t>
            </a:r>
            <a:r>
              <a:rPr lang="es-EC" sz="1800" b="0" i="0" dirty="0" smtClean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seguir empleando la técnica de microscopía </a:t>
            </a:r>
            <a:r>
              <a:rPr lang="es-EC" sz="18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paralelamente a las técnicas moleculares. </a:t>
            </a:r>
            <a:r>
              <a:rPr lang="es-EC" sz="1800" b="0" i="0" dirty="0" smtClean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</a:p>
          <a:p>
            <a:pPr algn="just" defTabSz="774222">
              <a:lnSpc>
                <a:spcPct val="150000"/>
              </a:lnSpc>
              <a:buClr>
                <a:srgbClr val="CC0000"/>
              </a:buClr>
            </a:pPr>
            <a:endParaRPr lang="es-EC" sz="1800" b="0" i="0" dirty="0" smtClean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 marL="457200" indent="-457200" algn="just" defTabSz="774222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s-EC" sz="1800" b="0" i="0" dirty="0" smtClean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Para la </a:t>
            </a:r>
            <a:r>
              <a:rPr lang="es-EC" sz="18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detección de infecciones mixtas, </a:t>
            </a:r>
            <a:r>
              <a:rPr lang="es-EC" sz="1800" b="0" i="0" dirty="0" smtClean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se </a:t>
            </a:r>
            <a:r>
              <a:rPr lang="es-EC" sz="18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recomienda, el uso de enzimas de restricción, un método sencillo y económico. </a:t>
            </a:r>
            <a:endParaRPr lang="es-EC" sz="1800" b="0" i="0" dirty="0" smtClean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 algn="just" defTabSz="774222">
              <a:lnSpc>
                <a:spcPct val="150000"/>
              </a:lnSpc>
              <a:buClr>
                <a:srgbClr val="CC0000"/>
              </a:buClr>
            </a:pPr>
            <a:endParaRPr lang="es-EC" sz="1800" b="0" i="0" dirty="0" smtClean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 marL="457200" indent="-457200" algn="just" defTabSz="774222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s-EC" sz="1800" b="0" i="0" dirty="0" smtClean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Para </a:t>
            </a:r>
            <a:r>
              <a:rPr lang="es-EC" sz="18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asegurar la obtención de una secuenciación de alta calidad, se recomienda emplear </a:t>
            </a:r>
            <a:r>
              <a:rPr lang="es-EC" sz="1800" b="0" i="0" dirty="0" smtClean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el primer </a:t>
            </a:r>
            <a:r>
              <a:rPr lang="es-EC" sz="18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HAEMR</a:t>
            </a:r>
            <a:r>
              <a:rPr lang="es-EC" sz="1600" b="0" i="0" dirty="0">
                <a:solidFill>
                  <a:srgbClr val="000000"/>
                </a:solidFill>
                <a:effectLst/>
              </a:rPr>
              <a:t>2</a:t>
            </a:r>
            <a:r>
              <a:rPr lang="es-EC" sz="18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, ya que debido a la gran diversidad de parásitos de la malaria aviar, en varias secuencias se pudo observar que el primer HAEMF no se alineó completamente. </a:t>
            </a:r>
            <a:endParaRPr lang="es-EC" sz="1800" b="0" i="0" dirty="0" smtClean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 algn="just" defTabSz="774222">
              <a:lnSpc>
                <a:spcPct val="150000"/>
              </a:lnSpc>
              <a:buClr>
                <a:srgbClr val="CC0000"/>
              </a:buClr>
            </a:pPr>
            <a:endParaRPr lang="es-EC" sz="1800" b="0" i="0" dirty="0" smtClean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 marL="457200" indent="-457200" algn="just" defTabSz="774222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s-EC" sz="18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En futuras investigaciones, se recomienda determinar la presencia de los parásitos de la malaria aviar en las poblaciones de mosquitos de las familias culicidae (vectores de </a:t>
            </a:r>
            <a:r>
              <a:rPr lang="es-EC" sz="1800" b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Plasmodium</a:t>
            </a:r>
            <a:r>
              <a:rPr lang="es-EC" sz="18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spp.) y ceratopogonidae e hippoboscidae (vectores de </a:t>
            </a:r>
            <a:r>
              <a:rPr lang="es-EC" sz="1800" b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Haemoproteus</a:t>
            </a:r>
            <a:r>
              <a:rPr lang="es-EC" sz="18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spp.) del Ecuador.</a:t>
            </a:r>
            <a:endParaRPr lang="es-ES" sz="1800" b="0" i="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</p:txBody>
      </p:sp>
      <p:sp>
        <p:nvSpPr>
          <p:cNvPr id="5" name="CuadroTexto 9"/>
          <p:cNvSpPr txBox="1"/>
          <p:nvPr/>
        </p:nvSpPr>
        <p:spPr>
          <a:xfrm>
            <a:off x="7194867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RECOMENDACIONES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91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525" y="1293627"/>
            <a:ext cx="3097816" cy="206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2047"/>
          <p:cNvSpPr/>
          <p:nvPr/>
        </p:nvSpPr>
        <p:spPr>
          <a:xfrm>
            <a:off x="287052" y="6354742"/>
            <a:ext cx="7615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smtClean="0">
                <a:latin typeface="Candara" panose="020E0502030303020204" pitchFamily="34" charset="0"/>
              </a:rPr>
              <a:t>(Dickinson </a:t>
            </a:r>
            <a:r>
              <a:rPr lang="es-ES" sz="1600" dirty="0">
                <a:latin typeface="Candara" panose="020E0502030303020204" pitchFamily="34" charset="0"/>
              </a:rPr>
              <a:t>&amp; Christidis, 2014; </a:t>
            </a:r>
            <a:r>
              <a:rPr lang="es-ES" sz="1600" dirty="0" smtClean="0">
                <a:latin typeface="Candara" panose="020E0502030303020204" pitchFamily="34" charset="0"/>
              </a:rPr>
              <a:t>Edwards </a:t>
            </a:r>
            <a:r>
              <a:rPr lang="es-ES" sz="1600" dirty="0">
                <a:latin typeface="Candara" panose="020E0502030303020204" pitchFamily="34" charset="0"/>
              </a:rPr>
              <a:t>&amp; Harshman, 2013)</a:t>
            </a:r>
            <a:endParaRPr lang="es-EC" sz="1600" dirty="0">
              <a:latin typeface="Candara" panose="020E0502030303020204" pitchFamily="34" charset="0"/>
            </a:endParaRPr>
          </a:p>
          <a:p>
            <a:endParaRPr lang="es-EC" sz="1600" dirty="0">
              <a:latin typeface="Candara" panose="020E0502030303020204" pitchFamily="34" charset="0"/>
            </a:endParaRPr>
          </a:p>
        </p:txBody>
      </p:sp>
      <p:sp>
        <p:nvSpPr>
          <p:cNvPr id="7" name="CuadroTexto 9"/>
          <p:cNvSpPr txBox="1"/>
          <p:nvPr/>
        </p:nvSpPr>
        <p:spPr>
          <a:xfrm>
            <a:off x="4122676" y="623695"/>
            <a:ext cx="849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Aves Passerines</a:t>
            </a:r>
            <a:endParaRPr lang="es-EC" sz="28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58900" y="1211739"/>
            <a:ext cx="515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Candara" panose="020E0502030303020204" pitchFamily="34" charset="0"/>
              </a:rPr>
              <a:t>Aves</a:t>
            </a:r>
            <a:r>
              <a:rPr lang="es-EC" b="1" dirty="0" smtClean="0">
                <a:latin typeface="+mj-lt"/>
              </a:rPr>
              <a:t>: </a:t>
            </a:r>
            <a:r>
              <a:rPr lang="es-EC" dirty="0" smtClean="0">
                <a:latin typeface="+mj-lt"/>
              </a:rPr>
              <a:t>10 000 </a:t>
            </a:r>
            <a:r>
              <a:rPr lang="es-EC" dirty="0" smtClean="0">
                <a:latin typeface="Candara" panose="020E0502030303020204" pitchFamily="34" charset="0"/>
              </a:rPr>
              <a:t>especies</a:t>
            </a:r>
            <a:endParaRPr lang="es-EC" dirty="0">
              <a:latin typeface="Candara" panose="020E050203030302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46200" y="1708691"/>
            <a:ext cx="515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C" b="1" dirty="0" smtClean="0">
                <a:latin typeface="Candara" panose="020E0502030303020204" pitchFamily="34" charset="0"/>
              </a:rPr>
              <a:t>Passeriformes</a:t>
            </a:r>
            <a:r>
              <a:rPr lang="es-EC" dirty="0" smtClean="0"/>
              <a:t>: </a:t>
            </a:r>
            <a:r>
              <a:rPr lang="es-EC" dirty="0"/>
              <a:t>134</a:t>
            </a:r>
            <a:r>
              <a:rPr lang="es-EC" dirty="0">
                <a:latin typeface="Candara" panose="020E0502030303020204" pitchFamily="34" charset="0"/>
              </a:rPr>
              <a:t>  </a:t>
            </a:r>
            <a:r>
              <a:rPr lang="es-EC" dirty="0" smtClean="0">
                <a:latin typeface="Candara" panose="020E0502030303020204" pitchFamily="34" charset="0"/>
              </a:rPr>
              <a:t>familias</a:t>
            </a:r>
          </a:p>
          <a:p>
            <a:pPr>
              <a:lnSpc>
                <a:spcPct val="150000"/>
              </a:lnSpc>
            </a:pPr>
            <a:r>
              <a:rPr lang="es-EC" dirty="0" smtClean="0">
                <a:latin typeface="Candara" panose="020E0502030303020204" pitchFamily="34" charset="0"/>
              </a:rPr>
              <a:t>                            </a:t>
            </a:r>
            <a:r>
              <a:rPr lang="es-EC" dirty="0"/>
              <a:t>1 357</a:t>
            </a:r>
            <a:r>
              <a:rPr lang="es-EC" dirty="0">
                <a:latin typeface="Candara" panose="020E0502030303020204" pitchFamily="34" charset="0"/>
              </a:rPr>
              <a:t> géneros</a:t>
            </a:r>
          </a:p>
          <a:p>
            <a:pPr>
              <a:lnSpc>
                <a:spcPct val="150000"/>
              </a:lnSpc>
            </a:pPr>
            <a:r>
              <a:rPr lang="es-EC" dirty="0" smtClean="0"/>
              <a:t>                     6 030 </a:t>
            </a:r>
            <a:r>
              <a:rPr lang="es-EC" dirty="0" smtClean="0">
                <a:latin typeface="Candara" panose="020E0502030303020204" pitchFamily="34" charset="0"/>
              </a:rPr>
              <a:t>especies</a:t>
            </a:r>
          </a:p>
          <a:p>
            <a:pPr>
              <a:lnSpc>
                <a:spcPct val="150000"/>
              </a:lnSpc>
            </a:pPr>
            <a:r>
              <a:rPr lang="es-EC" dirty="0">
                <a:latin typeface="Candara" panose="020E0502030303020204" pitchFamily="34" charset="0"/>
              </a:rPr>
              <a:t>	</a:t>
            </a:r>
          </a:p>
        </p:txBody>
      </p:sp>
      <p:sp>
        <p:nvSpPr>
          <p:cNvPr id="14" name="Flecha derecha 17"/>
          <p:cNvSpPr/>
          <p:nvPr/>
        </p:nvSpPr>
        <p:spPr>
          <a:xfrm rot="5400000">
            <a:off x="1838981" y="2997664"/>
            <a:ext cx="438475" cy="528034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58900" y="3663866"/>
            <a:ext cx="515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Candara" panose="020E0502030303020204" pitchFamily="34" charset="0"/>
              </a:rPr>
              <a:t>Ecuador</a:t>
            </a:r>
            <a:r>
              <a:rPr lang="es-EC" dirty="0" smtClean="0">
                <a:latin typeface="Candara" panose="020E0502030303020204" pitchFamily="34" charset="0"/>
              </a:rPr>
              <a:t>: </a:t>
            </a:r>
            <a:r>
              <a:rPr lang="es-EC" dirty="0" smtClean="0">
                <a:latin typeface="+mj-lt"/>
              </a:rPr>
              <a:t>1 679 </a:t>
            </a:r>
            <a:r>
              <a:rPr lang="es-EC" dirty="0" smtClean="0">
                <a:latin typeface="Candara" panose="020E0502030303020204" pitchFamily="34" charset="0"/>
              </a:rPr>
              <a:t>especies</a:t>
            </a:r>
          </a:p>
          <a:p>
            <a:endParaRPr lang="es-EC" dirty="0">
              <a:latin typeface="Candara" panose="020E0502030303020204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633173" y="4047275"/>
            <a:ext cx="5156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 smtClean="0">
                <a:latin typeface="Candara" panose="020E0502030303020204" pitchFamily="34" charset="0"/>
              </a:rPr>
              <a:t>Aves cantoras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 smtClean="0">
                <a:latin typeface="Candara" panose="020E0502030303020204" pitchFamily="34" charset="0"/>
              </a:rPr>
              <a:t>Pequeño tamaño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 smtClean="0">
                <a:latin typeface="Candara" panose="020E0502030303020204" pitchFamily="34" charset="0"/>
              </a:rPr>
              <a:t>Bosques tropicales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 smtClean="0">
                <a:latin typeface="Candara" panose="020E0502030303020204" pitchFamily="34" charset="0"/>
              </a:rPr>
              <a:t>Migratorios y residentes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dirty="0">
              <a:latin typeface="Candara" panose="020E0502030303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000" y="3360771"/>
            <a:ext cx="24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Resultado de imagen para tangara schranki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966" y="3194311"/>
            <a:ext cx="261937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9"/>
          <p:cNvSpPr txBox="1"/>
          <p:nvPr/>
        </p:nvSpPr>
        <p:spPr>
          <a:xfrm>
            <a:off x="8054691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INTRODUCCIÓN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3"/>
          <a:stretch/>
        </p:blipFill>
        <p:spPr bwMode="auto">
          <a:xfrm>
            <a:off x="6667824" y="1297187"/>
            <a:ext cx="2180904" cy="206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500060" y="3659598"/>
            <a:ext cx="1686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Candara" panose="020E0502030303020204" pitchFamily="34" charset="0"/>
              </a:rPr>
              <a:t>Características:</a:t>
            </a:r>
          </a:p>
        </p:txBody>
      </p:sp>
    </p:spTree>
    <p:extLst>
      <p:ext uri="{BB962C8B-B14F-4D97-AF65-F5344CB8AC3E}">
        <p14:creationId xmlns:p14="http://schemas.microsoft.com/office/powerpoint/2010/main" val="245965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4390" y="5959685"/>
            <a:ext cx="12174806" cy="9110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" name="Picture 6" descr="http://ugi.espe.edu.ec/ugi/wp-content/uploads/2014/06/Logo-RP-UFA-ESP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75" y="772779"/>
            <a:ext cx="2921180" cy="79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5898931" y="660296"/>
            <a:ext cx="58148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>
                <a:latin typeface="+mj-lt"/>
                <a:cs typeface="Times" panose="02020603050405020304" pitchFamily="18" charset="0"/>
              </a:rPr>
              <a:t>Colaboradores científicos</a:t>
            </a:r>
            <a:endParaRPr lang="es-EC" sz="1600" dirty="0">
              <a:latin typeface="+mj-lt"/>
              <a:cs typeface="Times" panose="02020603050405020304" pitchFamily="18" charset="0"/>
            </a:endParaRPr>
          </a:p>
          <a:p>
            <a:pPr algn="ctr"/>
            <a:endParaRPr lang="es-EC" sz="1400" dirty="0">
              <a:latin typeface="+mj-lt"/>
              <a:cs typeface="Times" panose="02020603050405020304" pitchFamily="18" charset="0"/>
            </a:endParaRPr>
          </a:p>
          <a:p>
            <a:pPr algn="ctr"/>
            <a:r>
              <a:rPr lang="es-EC" sz="1400" dirty="0" smtClean="0">
                <a:latin typeface="+mj-lt"/>
                <a:cs typeface="Times" panose="02020603050405020304" pitchFamily="18" charset="0"/>
              </a:rPr>
              <a:t>Dra. María </a:t>
            </a:r>
            <a:r>
              <a:rPr lang="es-EC" sz="1400" dirty="0">
                <a:latin typeface="+mj-lt"/>
                <a:cs typeface="Times" panose="02020603050405020304" pitchFamily="18" charset="0"/>
              </a:rPr>
              <a:t>Augusta Chávez, </a:t>
            </a:r>
            <a:r>
              <a:rPr lang="es-EC" sz="1400" dirty="0" err="1">
                <a:latin typeface="+mj-lt"/>
                <a:cs typeface="Times" panose="02020603050405020304" pitchFamily="18" charset="0"/>
              </a:rPr>
              <a:t>M.Sc</a:t>
            </a:r>
            <a:r>
              <a:rPr lang="es-EC" sz="1400" dirty="0">
                <a:latin typeface="+mj-lt"/>
                <a:cs typeface="Times" panose="02020603050405020304" pitchFamily="18" charset="0"/>
              </a:rPr>
              <a:t>. </a:t>
            </a:r>
          </a:p>
          <a:p>
            <a:pPr algn="ctr"/>
            <a:r>
              <a:rPr lang="es-EC" sz="1400" dirty="0">
                <a:latin typeface="+mj-lt"/>
                <a:cs typeface="Times" panose="02020603050405020304" pitchFamily="18" charset="0"/>
              </a:rPr>
              <a:t>Carrera de Ingeniería en Biotecnología Matriz Sangolquí </a:t>
            </a:r>
            <a:r>
              <a:rPr lang="es-EC" sz="1400" dirty="0" smtClean="0">
                <a:latin typeface="+mj-lt"/>
                <a:cs typeface="Times" panose="02020603050405020304" pitchFamily="18" charset="0"/>
              </a:rPr>
              <a:t>– ESPE</a:t>
            </a:r>
          </a:p>
          <a:p>
            <a:pPr algn="ctr"/>
            <a:endParaRPr lang="es-EC" sz="1400" dirty="0" smtClean="0">
              <a:cs typeface="Times" panose="02020603050405020304" pitchFamily="18" charset="0"/>
            </a:endParaRPr>
          </a:p>
          <a:p>
            <a:pPr algn="ctr"/>
            <a:r>
              <a:rPr lang="es-EC" sz="1400" dirty="0">
                <a:cs typeface="Times" panose="02020603050405020304" pitchFamily="18" charset="0"/>
              </a:rPr>
              <a:t>Ing. Cristina Cholota</a:t>
            </a:r>
          </a:p>
          <a:p>
            <a:pPr algn="ctr"/>
            <a:r>
              <a:rPr lang="es-EC" sz="1400" dirty="0">
                <a:cs typeface="Times" panose="02020603050405020304" pitchFamily="18" charset="0"/>
              </a:rPr>
              <a:t>Carrera de Ingeniería en Biotecnología Matriz Sangolquí – ESPE</a:t>
            </a:r>
          </a:p>
          <a:p>
            <a:pPr algn="ctr"/>
            <a:endParaRPr lang="es-EC" sz="1400" dirty="0" smtClean="0">
              <a:cs typeface="Times" panose="02020603050405020304" pitchFamily="18" charset="0"/>
            </a:endParaRPr>
          </a:p>
          <a:p>
            <a:pPr algn="ctr"/>
            <a:r>
              <a:rPr lang="es-EC" sz="1400" dirty="0" smtClean="0">
                <a:cs typeface="Times" panose="02020603050405020304" pitchFamily="18" charset="0"/>
              </a:rPr>
              <a:t>Armando </a:t>
            </a:r>
            <a:r>
              <a:rPr lang="es-EC" sz="1400" dirty="0">
                <a:cs typeface="Times" panose="02020603050405020304" pitchFamily="18" charset="0"/>
              </a:rPr>
              <a:t>Reyna, PhD. </a:t>
            </a:r>
          </a:p>
          <a:p>
            <a:pPr algn="ctr"/>
            <a:r>
              <a:rPr lang="es-EC" sz="1400" dirty="0">
                <a:cs typeface="Times" panose="02020603050405020304" pitchFamily="18" charset="0"/>
              </a:rPr>
              <a:t>Carrera de Ingeniería en Biotecnología Extensión Santo Domingo </a:t>
            </a:r>
            <a:r>
              <a:rPr lang="es-EC" sz="1400" dirty="0" smtClean="0">
                <a:cs typeface="Times" panose="02020603050405020304" pitchFamily="18" charset="0"/>
              </a:rPr>
              <a:t>– ESPE</a:t>
            </a:r>
          </a:p>
          <a:p>
            <a:pPr algn="ctr"/>
            <a:endParaRPr lang="es-EC" sz="1400" dirty="0">
              <a:cs typeface="Times" panose="02020603050405020304" pitchFamily="18" charset="0"/>
            </a:endParaRPr>
          </a:p>
          <a:p>
            <a:pPr algn="ctr"/>
            <a:r>
              <a:rPr lang="es-EC" sz="1400" dirty="0" smtClean="0">
                <a:latin typeface="+mj-lt"/>
                <a:cs typeface="Times" panose="02020603050405020304" pitchFamily="18" charset="0"/>
              </a:rPr>
              <a:t>Dra. Karla Mena</a:t>
            </a:r>
          </a:p>
          <a:p>
            <a:pPr algn="ctr"/>
            <a:r>
              <a:rPr lang="es-EC" sz="1400" dirty="0" smtClean="0">
                <a:latin typeface="+mj-lt"/>
                <a:cs typeface="Times" panose="02020603050405020304" pitchFamily="18" charset="0"/>
              </a:rPr>
              <a:t>Carrera de Medicina Veterinaria y Zootecnia – UCE</a:t>
            </a:r>
          </a:p>
          <a:p>
            <a:pPr algn="ctr"/>
            <a:endParaRPr lang="es-EC" sz="1400" dirty="0">
              <a:latin typeface="+mj-lt"/>
              <a:cs typeface="Times" panose="02020603050405020304" pitchFamily="18" charset="0"/>
            </a:endParaRPr>
          </a:p>
          <a:p>
            <a:pPr algn="ctr"/>
            <a:r>
              <a:rPr lang="es-EC" sz="1400" dirty="0" smtClean="0">
                <a:latin typeface="+mj-lt"/>
                <a:cs typeface="Times" panose="02020603050405020304" pitchFamily="18" charset="0"/>
              </a:rPr>
              <a:t>Dra. Nivia Luzuriaga</a:t>
            </a:r>
          </a:p>
          <a:p>
            <a:pPr algn="ctr"/>
            <a:r>
              <a:rPr lang="es-EC" sz="1400" dirty="0" smtClean="0">
                <a:latin typeface="+mj-lt"/>
                <a:cs typeface="Times" panose="02020603050405020304" pitchFamily="18" charset="0"/>
              </a:rPr>
              <a:t>Carrera de Medicina Veterinaria y Zootecnia – UCE </a:t>
            </a:r>
            <a:endParaRPr lang="es-EC" sz="1400" dirty="0">
              <a:latin typeface="+mj-lt"/>
              <a:cs typeface="Times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313" y="646188"/>
            <a:ext cx="1250758" cy="1293888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6282642" y="5965847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es-EC" b="1" dirty="0">
                <a:latin typeface="+mj-lt"/>
                <a:cs typeface="Times" panose="02020603050405020304" pitchFamily="18" charset="0"/>
              </a:rPr>
              <a:t>Tesistas </a:t>
            </a:r>
            <a:r>
              <a:rPr lang="es-EC" b="1" dirty="0" smtClean="0">
                <a:latin typeface="+mj-lt"/>
                <a:cs typeface="Times" panose="02020603050405020304" pitchFamily="18" charset="0"/>
              </a:rPr>
              <a:t>del </a:t>
            </a:r>
            <a:r>
              <a:rPr lang="es-EC" b="1" dirty="0">
                <a:latin typeface="+mj-lt"/>
                <a:cs typeface="Times" panose="02020603050405020304" pitchFamily="18" charset="0"/>
              </a:rPr>
              <a:t>Laboratorio de Biotecnología  Animal - ESPE</a:t>
            </a:r>
          </a:p>
        </p:txBody>
      </p:sp>
      <p:pic>
        <p:nvPicPr>
          <p:cNvPr id="6148" name="Picture 4" descr="Resultado de imagen para unie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653" y="3356707"/>
            <a:ext cx="2955895" cy="65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33" y="4272748"/>
            <a:ext cx="1184219" cy="118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Resultado de imagen para universidad central de ecuad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22" y="3099410"/>
            <a:ext cx="1173338" cy="117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073" y="2021964"/>
            <a:ext cx="1555874" cy="107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ángulo 14"/>
          <p:cNvSpPr/>
          <p:nvPr/>
        </p:nvSpPr>
        <p:spPr>
          <a:xfrm>
            <a:off x="2925975" y="5710039"/>
            <a:ext cx="2522573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b="1" dirty="0" smtClean="0">
                <a:latin typeface="Adobe Devanagari" pitchFamily="18" charset="0"/>
                <a:cs typeface="Adobe Devanagari" pitchFamily="18" charset="0"/>
              </a:rPr>
              <a:t>Unidad de Conservación </a:t>
            </a:r>
          </a:p>
          <a:p>
            <a:pPr algn="ctr"/>
            <a:r>
              <a:rPr lang="es-EC" b="1" dirty="0" smtClean="0">
                <a:latin typeface="Adobe Devanagari" pitchFamily="18" charset="0"/>
                <a:cs typeface="Adobe Devanagari" pitchFamily="18" charset="0"/>
              </a:rPr>
              <a:t>de la vida silvestre</a:t>
            </a:r>
            <a:endParaRPr lang="es-EC" b="1" dirty="0">
              <a:latin typeface="Adobe Devanagari" pitchFamily="18" charset="0"/>
              <a:cs typeface="Adobe Devanagari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6" t="11936" r="19606" b="40801"/>
          <a:stretch/>
        </p:blipFill>
        <p:spPr bwMode="auto">
          <a:xfrm>
            <a:off x="531675" y="4450665"/>
            <a:ext cx="2047164" cy="215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14"/>
          <p:cNvSpPr/>
          <p:nvPr/>
        </p:nvSpPr>
        <p:spPr>
          <a:xfrm>
            <a:off x="6132514" y="5212636"/>
            <a:ext cx="45720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es-EC" sz="1400" dirty="0" smtClean="0">
                <a:latin typeface="+mj-lt"/>
                <a:cs typeface="Times" panose="02020603050405020304" pitchFamily="18" charset="0"/>
              </a:rPr>
              <a:t>A los encargados de la estación JJK, y a los propietarios del fragmento del bosque Valle Hermoso.</a:t>
            </a:r>
            <a:endParaRPr lang="es-EC" sz="1400" dirty="0">
              <a:latin typeface="+mj-lt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06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461774E5-87D4-4417-B0DB-E024288EB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751" y="27717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  <a:cs typeface="+mj-cs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9pPr>
          </a:lstStyle>
          <a:p>
            <a:pPr algn="ctr" defTabSz="870800" eaLnBrk="1" hangingPunct="1">
              <a:defRPr/>
            </a:pPr>
            <a:r>
              <a:rPr lang="es-ES" altLang="es-ES" sz="4400" i="0" kern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Gracias por su atención</a:t>
            </a:r>
            <a:endParaRPr lang="es-ES" altLang="es-ES" sz="4400" i="0" kern="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82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34818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r="1737"/>
          <a:stretch/>
        </p:blipFill>
        <p:spPr bwMode="auto">
          <a:xfrm>
            <a:off x="1992572" y="1286005"/>
            <a:ext cx="7642747" cy="233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9"/>
          <p:cNvSpPr txBox="1"/>
          <p:nvPr/>
        </p:nvSpPr>
        <p:spPr>
          <a:xfrm>
            <a:off x="825500" y="596344"/>
            <a:ext cx="949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Resultados encontrados en aves no passeriformes</a:t>
            </a:r>
            <a:endParaRPr lang="es-EC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992572" y="2032038"/>
            <a:ext cx="7438031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2090380" y="2703062"/>
            <a:ext cx="7438031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8" name="7 Rectángulo"/>
          <p:cNvSpPr/>
          <p:nvPr/>
        </p:nvSpPr>
        <p:spPr>
          <a:xfrm>
            <a:off x="8835649" y="4685616"/>
            <a:ext cx="16321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i="1" dirty="0" smtClean="0">
                <a:latin typeface="Candara" panose="020E0502030303020204" pitchFamily="34" charset="0"/>
              </a:rPr>
              <a:t>Haemoproteus </a:t>
            </a:r>
          </a:p>
          <a:p>
            <a:pPr algn="ctr"/>
            <a:r>
              <a:rPr lang="es-EC" dirty="0" smtClean="0">
                <a:latin typeface="Candara" panose="020E0502030303020204" pitchFamily="34" charset="0"/>
              </a:rPr>
              <a:t>MYMAC</a:t>
            </a:r>
            <a:r>
              <a:rPr lang="es-EC" sz="1600" dirty="0" smtClean="0">
                <a:latin typeface="+mj-lt"/>
              </a:rPr>
              <a:t>02</a:t>
            </a:r>
            <a:endParaRPr lang="es-EC" i="1" dirty="0">
              <a:latin typeface="+mj-lt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732761" y="4905811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i="1" dirty="0" smtClean="0">
                <a:latin typeface="Candara" panose="020E0502030303020204" pitchFamily="34" charset="0"/>
              </a:rPr>
              <a:t>Haemoproteus </a:t>
            </a:r>
          </a:p>
          <a:p>
            <a:pPr algn="ctr"/>
            <a:r>
              <a:rPr lang="es-EC" dirty="0" smtClean="0">
                <a:latin typeface="Candara" panose="020E0502030303020204" pitchFamily="34" charset="0"/>
              </a:rPr>
              <a:t>GEOTRY</a:t>
            </a:r>
            <a:r>
              <a:rPr lang="es-EC" sz="1600" dirty="0" smtClean="0">
                <a:latin typeface="+mj-lt"/>
              </a:rPr>
              <a:t>02*</a:t>
            </a:r>
            <a:endParaRPr lang="es-EC" i="1" dirty="0">
              <a:latin typeface="+mj-lt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8971103" y="5269920"/>
            <a:ext cx="1467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b="1" dirty="0" smtClean="0">
                <a:latin typeface="Candara" panose="020E0502030303020204" pitchFamily="34" charset="0"/>
              </a:rPr>
              <a:t>(Identidad </a:t>
            </a:r>
            <a:r>
              <a:rPr lang="es-EC" sz="1200" b="1" dirty="0" smtClean="0">
                <a:latin typeface="+mj-lt"/>
              </a:rPr>
              <a:t>100%</a:t>
            </a:r>
            <a:r>
              <a:rPr lang="es-EC" sz="1400" b="1" dirty="0" smtClean="0">
                <a:latin typeface="Candara" panose="020E0502030303020204" pitchFamily="34" charset="0"/>
              </a:rPr>
              <a:t>)</a:t>
            </a:r>
            <a:endParaRPr lang="es-EC" sz="1400" b="1" i="1" dirty="0">
              <a:latin typeface="Candara" panose="020E050203030302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8953" y="3589460"/>
            <a:ext cx="2977520" cy="196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566" y="3603108"/>
            <a:ext cx="1821287" cy="242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702259" y="5483902"/>
            <a:ext cx="1241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Candara" panose="020E0502030303020204" pitchFamily="34" charset="0"/>
              </a:rPr>
              <a:t>Nómada </a:t>
            </a:r>
            <a:endParaRPr lang="es-EC" sz="1600" b="1" dirty="0">
              <a:latin typeface="Candara" panose="020E0502030303020204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072933" y="5945288"/>
            <a:ext cx="1429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Candara" panose="020E0502030303020204" pitchFamily="34" charset="0"/>
              </a:rPr>
              <a:t>No migratoria</a:t>
            </a:r>
            <a:endParaRPr lang="es-EC" sz="16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38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9"/>
          <p:cNvSpPr txBox="1"/>
          <p:nvPr/>
        </p:nvSpPr>
        <p:spPr>
          <a:xfrm>
            <a:off x="8054691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INTRODUCCIÓN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9"/>
          <p:cNvSpPr txBox="1"/>
          <p:nvPr/>
        </p:nvSpPr>
        <p:spPr>
          <a:xfrm>
            <a:off x="4343400" y="623695"/>
            <a:ext cx="849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Malaria aviar</a:t>
            </a:r>
            <a:endParaRPr lang="es-EC" sz="28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51641" y="1262071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s-EC" sz="2000" dirty="0" smtClean="0">
                <a:latin typeface="Candara" panose="020E0502030303020204" pitchFamily="34" charset="0"/>
              </a:rPr>
              <a:t>Principales parásitos </a:t>
            </a:r>
            <a:r>
              <a:rPr lang="es-EC" sz="2000" dirty="0">
                <a:latin typeface="Candara" panose="020E0502030303020204" pitchFamily="34" charset="0"/>
              </a:rPr>
              <a:t>de aves </a:t>
            </a:r>
            <a:r>
              <a:rPr lang="es-EC" sz="2000" dirty="0" smtClean="0">
                <a:latin typeface="Candara" panose="020E0502030303020204" pitchFamily="34" charset="0"/>
              </a:rPr>
              <a:t>silvestres: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b="1" i="1" dirty="0" smtClean="0">
                <a:latin typeface="Candara" panose="020E0502030303020204" pitchFamily="34" charset="0"/>
              </a:rPr>
              <a:t>Plasmodium </a:t>
            </a:r>
            <a:r>
              <a:rPr lang="es-EC" sz="2000" b="1" dirty="0" smtClean="0">
                <a:latin typeface="Candara" panose="020E0502030303020204" pitchFamily="34" charset="0"/>
              </a:rPr>
              <a:t>spp.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b="1" i="1" dirty="0" smtClean="0">
                <a:latin typeface="Candara" panose="020E0502030303020204" pitchFamily="34" charset="0"/>
              </a:rPr>
              <a:t>Haemoproteus </a:t>
            </a:r>
            <a:r>
              <a:rPr lang="es-EC" sz="2000" b="1" dirty="0" smtClean="0">
                <a:latin typeface="Candara" panose="020E0502030303020204" pitchFamily="34" charset="0"/>
              </a:rPr>
              <a:t>spp.</a:t>
            </a:r>
            <a:endParaRPr lang="es-EC" sz="2000" b="1" i="1" dirty="0" smtClean="0">
              <a:latin typeface="Candara" panose="020E05020303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i="1" dirty="0" smtClean="0">
                <a:latin typeface="Candara" panose="020E0502030303020204" pitchFamily="34" charset="0"/>
              </a:rPr>
              <a:t>Tripanosoma </a:t>
            </a:r>
            <a:r>
              <a:rPr lang="es-EC" sz="2000" dirty="0" smtClean="0">
                <a:latin typeface="Candara" panose="020E0502030303020204" pitchFamily="34" charset="0"/>
              </a:rPr>
              <a:t>spp.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i="1" dirty="0" smtClean="0">
                <a:latin typeface="Candara" panose="020E0502030303020204" pitchFamily="34" charset="0"/>
              </a:rPr>
              <a:t>Microfilaria  </a:t>
            </a:r>
            <a:r>
              <a:rPr lang="es-EC" sz="2000" dirty="0" smtClean="0">
                <a:latin typeface="Candara" panose="020E0502030303020204" pitchFamily="34" charset="0"/>
              </a:rPr>
              <a:t>spp.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i="1" dirty="0" smtClean="0">
                <a:latin typeface="Candara" panose="020E0502030303020204" pitchFamily="34" charset="0"/>
              </a:rPr>
              <a:t>Leucocytozoon </a:t>
            </a:r>
            <a:r>
              <a:rPr lang="es-EC" sz="2000" dirty="0" smtClean="0">
                <a:latin typeface="Candara" panose="020E0502030303020204" pitchFamily="34" charset="0"/>
              </a:rPr>
              <a:t>spp.</a:t>
            </a:r>
            <a:endParaRPr lang="es-EC" sz="2000" i="1" dirty="0">
              <a:latin typeface="Candara" panose="020E0502030303020204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683172" y="1781502"/>
            <a:ext cx="2643352" cy="993228"/>
          </a:xfrm>
          <a:prstGeom prst="roundRect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Flecha derecha 17"/>
          <p:cNvSpPr/>
          <p:nvPr/>
        </p:nvSpPr>
        <p:spPr>
          <a:xfrm>
            <a:off x="3485959" y="2102135"/>
            <a:ext cx="799860" cy="528034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469519" y="2102135"/>
            <a:ext cx="2167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solidFill>
                  <a:srgbClr val="CC0000"/>
                </a:solidFill>
              </a:rPr>
              <a:t>Malaria aviar</a:t>
            </a:r>
            <a:endParaRPr lang="es-EC" sz="2400" b="1" dirty="0">
              <a:solidFill>
                <a:srgbClr val="CC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30169"/>
            <a:ext cx="4423733" cy="234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8731508" y="2746883"/>
            <a:ext cx="515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 smtClean="0">
                <a:latin typeface="Candara" panose="020E0502030303020204" pitchFamily="34" charset="0"/>
              </a:rPr>
              <a:t>Distribución cosmopolita</a:t>
            </a:r>
          </a:p>
          <a:p>
            <a:pPr>
              <a:lnSpc>
                <a:spcPct val="150000"/>
              </a:lnSpc>
            </a:pPr>
            <a:endParaRPr lang="es-EC" dirty="0">
              <a:latin typeface="Candara" panose="020E0502030303020204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00036" y="6331336"/>
            <a:ext cx="16150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i="1" dirty="0" smtClean="0">
                <a:latin typeface="Candara" panose="020E0502030303020204" pitchFamily="34" charset="0"/>
              </a:rPr>
              <a:t>(Valkiūnas</a:t>
            </a:r>
            <a:r>
              <a:rPr lang="es-ES" sz="1600" i="1" dirty="0">
                <a:latin typeface="Candara" panose="020E0502030303020204" pitchFamily="34" charset="0"/>
              </a:rPr>
              <a:t>, </a:t>
            </a:r>
            <a:r>
              <a:rPr lang="es-ES" sz="1600" i="1" dirty="0" smtClean="0">
                <a:latin typeface="Candara" panose="020E0502030303020204" pitchFamily="34" charset="0"/>
              </a:rPr>
              <a:t>2005)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95298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930" y="1167942"/>
            <a:ext cx="2225897" cy="2005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4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927087" y="4702796"/>
            <a:ext cx="177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i="1" dirty="0" smtClean="0">
                <a:latin typeface="Candara" panose="020E0502030303020204" pitchFamily="34" charset="0"/>
              </a:rPr>
              <a:t>Haemoproteus</a:t>
            </a:r>
            <a:endParaRPr lang="es-EC" sz="2000" b="1" i="1" dirty="0">
              <a:latin typeface="Candara" panose="020E0502030303020204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0" r="22023"/>
          <a:stretch/>
        </p:blipFill>
        <p:spPr bwMode="auto">
          <a:xfrm>
            <a:off x="6545105" y="4440014"/>
            <a:ext cx="1296375" cy="151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2" y="4657906"/>
            <a:ext cx="981381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1054526" y="3644772"/>
            <a:ext cx="1515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i="1" dirty="0" smtClean="0">
                <a:latin typeface="Candara" panose="020E0502030303020204" pitchFamily="34" charset="0"/>
              </a:rPr>
              <a:t>Plasmodium</a:t>
            </a:r>
            <a:endParaRPr lang="es-EC" sz="2000" b="1" dirty="0" smtClean="0">
              <a:latin typeface="Candara" panose="020E0502030303020204" pitchFamily="34" charset="0"/>
            </a:endParaRPr>
          </a:p>
        </p:txBody>
      </p:sp>
      <p:sp>
        <p:nvSpPr>
          <p:cNvPr id="21" name="CuadroTexto 9"/>
          <p:cNvSpPr txBox="1"/>
          <p:nvPr/>
        </p:nvSpPr>
        <p:spPr>
          <a:xfrm>
            <a:off x="3106825" y="644722"/>
            <a:ext cx="5121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Transmisión de la malaria aviar</a:t>
            </a:r>
            <a:endParaRPr lang="es-EC" sz="28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00036" y="6331336"/>
            <a:ext cx="16150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i="1" dirty="0" smtClean="0">
                <a:latin typeface="Candara" panose="020E0502030303020204" pitchFamily="34" charset="0"/>
              </a:rPr>
              <a:t>(Valkiūnas</a:t>
            </a:r>
            <a:r>
              <a:rPr lang="es-ES" sz="1600" i="1" dirty="0">
                <a:latin typeface="Candara" panose="020E0502030303020204" pitchFamily="34" charset="0"/>
              </a:rPr>
              <a:t>, </a:t>
            </a:r>
            <a:r>
              <a:rPr lang="es-ES" sz="1600" i="1" dirty="0" smtClean="0">
                <a:latin typeface="Candara" panose="020E0502030303020204" pitchFamily="34" charset="0"/>
              </a:rPr>
              <a:t>2005)</a:t>
            </a:r>
            <a:endParaRPr lang="es-EC" sz="1600" dirty="0"/>
          </a:p>
        </p:txBody>
      </p:sp>
      <p:sp>
        <p:nvSpPr>
          <p:cNvPr id="23" name="CuadroTexto 9"/>
          <p:cNvSpPr txBox="1"/>
          <p:nvPr/>
        </p:nvSpPr>
        <p:spPr>
          <a:xfrm>
            <a:off x="8054691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INTRODUCCIÓN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4" name="CuadroTexto 5"/>
          <p:cNvSpPr txBox="1"/>
          <p:nvPr/>
        </p:nvSpPr>
        <p:spPr>
          <a:xfrm>
            <a:off x="2952930" y="4703402"/>
            <a:ext cx="5526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Candara" panose="020E0502030303020204" pitchFamily="34" charset="0"/>
              </a:rPr>
              <a:t>Familia: Ceratopogonidae </a:t>
            </a:r>
            <a:endParaRPr lang="es-EC" sz="2000" i="1" dirty="0" smtClean="0"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Candara" panose="020E0502030303020204" pitchFamily="34" charset="0"/>
              </a:rPr>
              <a:t>Familia: </a:t>
            </a:r>
            <a:r>
              <a:rPr lang="es-EC" sz="2000" dirty="0" err="1" smtClean="0">
                <a:latin typeface="Candara" panose="020E0502030303020204" pitchFamily="34" charset="0"/>
              </a:rPr>
              <a:t>Hippobosciidae</a:t>
            </a:r>
            <a:r>
              <a:rPr lang="es-EC" sz="2000" dirty="0" smtClean="0">
                <a:latin typeface="Candara" panose="020E0502030303020204" pitchFamily="34" charset="0"/>
              </a:rPr>
              <a:t> </a:t>
            </a:r>
            <a:endParaRPr lang="es-EC" sz="2000" dirty="0"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2000" dirty="0">
              <a:latin typeface="Candara" panose="020E050203030302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545104" y="5802190"/>
            <a:ext cx="1056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 smtClean="0">
                <a:latin typeface="Candara" panose="020E0502030303020204" pitchFamily="34" charset="0"/>
              </a:rPr>
              <a:t>Culicoides</a:t>
            </a:r>
            <a:endParaRPr lang="es-EC" sz="1600" dirty="0">
              <a:latin typeface="Candara" panose="020E0502030303020204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8210491" y="5795996"/>
            <a:ext cx="13596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 smtClean="0">
                <a:latin typeface="Candara" panose="020E0502030303020204" pitchFamily="34" charset="0"/>
              </a:rPr>
              <a:t>Hipobóscidos</a:t>
            </a:r>
            <a:endParaRPr lang="es-EC" sz="1600" dirty="0">
              <a:latin typeface="Candara" panose="020E0502030303020204" pitchFamily="34" charset="0"/>
            </a:endParaRPr>
          </a:p>
        </p:txBody>
      </p:sp>
      <p:sp>
        <p:nvSpPr>
          <p:cNvPr id="26" name="CuadroTexto 5"/>
          <p:cNvSpPr txBox="1"/>
          <p:nvPr/>
        </p:nvSpPr>
        <p:spPr>
          <a:xfrm>
            <a:off x="2990887" y="3670060"/>
            <a:ext cx="5526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Candara" panose="020E0502030303020204" pitchFamily="34" charset="0"/>
              </a:rPr>
              <a:t>Familia: Culicidae</a:t>
            </a:r>
            <a:endParaRPr lang="es-EC" sz="2000" i="1" dirty="0" smtClean="0"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2000" dirty="0">
              <a:latin typeface="Candara" panose="020E0502030303020204" pitchFamily="34" charset="0"/>
            </a:endParaRPr>
          </a:p>
        </p:txBody>
      </p:sp>
      <p:grpSp>
        <p:nvGrpSpPr>
          <p:cNvPr id="27" name="26 Grupo"/>
          <p:cNvGrpSpPr/>
          <p:nvPr/>
        </p:nvGrpSpPr>
        <p:grpSpPr>
          <a:xfrm>
            <a:off x="5747130" y="2891693"/>
            <a:ext cx="1569809" cy="1395979"/>
            <a:chOff x="5502165" y="2889694"/>
            <a:chExt cx="2406934" cy="1846201"/>
          </a:xfrm>
        </p:grpSpPr>
        <p:pic>
          <p:nvPicPr>
            <p:cNvPr id="28" name="Imagen 13"/>
            <p:cNvPicPr>
              <a:picLocks noChangeAspect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5502165" y="2889694"/>
              <a:ext cx="2406934" cy="1548000"/>
            </a:xfrm>
            <a:prstGeom prst="rect">
              <a:avLst/>
            </a:prstGeom>
          </p:spPr>
        </p:pic>
        <p:sp>
          <p:nvSpPr>
            <p:cNvPr id="29" name="Rectángulo 16"/>
            <p:cNvSpPr/>
            <p:nvPr/>
          </p:nvSpPr>
          <p:spPr>
            <a:xfrm>
              <a:off x="5676543" y="4397341"/>
              <a:ext cx="147187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600" i="1" dirty="0" smtClean="0">
                  <a:latin typeface="Candara" panose="020E0502030303020204" pitchFamily="34" charset="0"/>
                </a:rPr>
                <a:t>Anopheles </a:t>
              </a:r>
              <a:r>
                <a:rPr lang="es-EC" sz="1600" dirty="0" smtClean="0">
                  <a:latin typeface="Candara" panose="020E0502030303020204" pitchFamily="34" charset="0"/>
                </a:rPr>
                <a:t>spp</a:t>
              </a:r>
              <a:r>
                <a:rPr lang="es-EC" sz="1600" i="1" dirty="0" smtClean="0">
                  <a:latin typeface="Candara" panose="020E0502030303020204" pitchFamily="34" charset="0"/>
                </a:rPr>
                <a:t>.</a:t>
              </a:r>
              <a:endParaRPr lang="es-EC" sz="1600" dirty="0">
                <a:latin typeface="Candara" panose="020E0502030303020204" pitchFamily="34" charset="0"/>
              </a:endParaRPr>
            </a:p>
          </p:txBody>
        </p:sp>
      </p:grpSp>
      <p:pic>
        <p:nvPicPr>
          <p:cNvPr id="31" name="Imagen 14"/>
          <p:cNvPicPr>
            <a:picLocks noChangeAspect="1"/>
          </p:cNvPicPr>
          <p:nvPr/>
        </p:nvPicPr>
        <p:blipFill rotWithShape="1">
          <a:blip r:embed="rId7" cstate="screen"/>
          <a:srcRect/>
          <a:stretch/>
        </p:blipFill>
        <p:spPr>
          <a:xfrm>
            <a:off x="7687999" y="2891692"/>
            <a:ext cx="1330607" cy="1153189"/>
          </a:xfrm>
          <a:prstGeom prst="rect">
            <a:avLst/>
          </a:prstGeom>
        </p:spPr>
      </p:pic>
      <p:pic>
        <p:nvPicPr>
          <p:cNvPr id="34" name="Imagen 15"/>
          <p:cNvPicPr>
            <a:picLocks noChangeAspect="1"/>
          </p:cNvPicPr>
          <p:nvPr/>
        </p:nvPicPr>
        <p:blipFill rotWithShape="1">
          <a:blip r:embed="rId8" cstate="screen"/>
          <a:srcRect r="-4120"/>
          <a:stretch/>
        </p:blipFill>
        <p:spPr>
          <a:xfrm>
            <a:off x="9349153" y="2896060"/>
            <a:ext cx="1774412" cy="1148822"/>
          </a:xfrm>
          <a:prstGeom prst="rect">
            <a:avLst/>
          </a:prstGeom>
        </p:spPr>
      </p:pic>
      <p:sp>
        <p:nvSpPr>
          <p:cNvPr id="36" name="35 Rectángulo"/>
          <p:cNvSpPr/>
          <p:nvPr/>
        </p:nvSpPr>
        <p:spPr>
          <a:xfrm>
            <a:off x="9686091" y="4045159"/>
            <a:ext cx="10743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i="1" dirty="0" err="1" smtClean="0">
                <a:latin typeface="Candara" panose="020E0502030303020204" pitchFamily="34" charset="0"/>
              </a:rPr>
              <a:t>Cúlex</a:t>
            </a:r>
            <a:r>
              <a:rPr lang="es-EC" sz="1600" dirty="0" smtClean="0">
                <a:latin typeface="Candara" panose="020E0502030303020204" pitchFamily="34" charset="0"/>
              </a:rPr>
              <a:t> spp.</a:t>
            </a:r>
            <a:endParaRPr lang="es-EC" sz="1600" dirty="0">
              <a:latin typeface="Candara" panose="020E0502030303020204" pitchFamily="34" charset="0"/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7829066" y="4068909"/>
            <a:ext cx="11015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i="1" dirty="0" smtClean="0">
                <a:latin typeface="Candara" panose="020E0502030303020204" pitchFamily="34" charset="0"/>
              </a:rPr>
              <a:t>Aedes </a:t>
            </a:r>
            <a:r>
              <a:rPr lang="es-EC" sz="1600" dirty="0" smtClean="0">
                <a:latin typeface="Candara" panose="020E0502030303020204" pitchFamily="34" charset="0"/>
              </a:rPr>
              <a:t>spp.</a:t>
            </a:r>
            <a:endParaRPr lang="es-EC" sz="1600" dirty="0">
              <a:latin typeface="Candara" panose="020E0502030303020204" pitchFamily="34" charset="0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976054" y="1378717"/>
            <a:ext cx="2158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latin typeface="Candara" panose="020E0502030303020204" pitchFamily="34" charset="0"/>
              </a:rPr>
              <a:t>Vector</a:t>
            </a:r>
            <a:r>
              <a:rPr lang="es-EC" sz="2000" dirty="0" smtClean="0">
                <a:latin typeface="Candara" panose="020E0502030303020204" pitchFamily="34" charset="0"/>
              </a:rPr>
              <a:t> (mosquito)</a:t>
            </a:r>
          </a:p>
        </p:txBody>
      </p:sp>
      <p:sp>
        <p:nvSpPr>
          <p:cNvPr id="40" name="39 CuadroTexto"/>
          <p:cNvSpPr txBox="1"/>
          <p:nvPr/>
        </p:nvSpPr>
        <p:spPr>
          <a:xfrm>
            <a:off x="5076168" y="1770597"/>
            <a:ext cx="2010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latin typeface="Candara" panose="020E0502030303020204" pitchFamily="34" charset="0"/>
              </a:rPr>
              <a:t>Hospedero </a:t>
            </a:r>
            <a:r>
              <a:rPr lang="es-EC" sz="2000" dirty="0" smtClean="0">
                <a:latin typeface="Candara" panose="020E0502030303020204" pitchFamily="34" charset="0"/>
              </a:rPr>
              <a:t>(ave)</a:t>
            </a:r>
          </a:p>
        </p:txBody>
      </p:sp>
    </p:spTree>
    <p:extLst>
      <p:ext uri="{BB962C8B-B14F-4D97-AF65-F5344CB8AC3E}">
        <p14:creationId xmlns:p14="http://schemas.microsoft.com/office/powerpoint/2010/main" val="157968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4" grpId="0"/>
      <p:bldP spid="6" grpId="0"/>
      <p:bldP spid="22" grpId="0"/>
      <p:bldP spid="26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5"/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4227881" y="1197913"/>
            <a:ext cx="7928067" cy="4698390"/>
          </a:xfrm>
          <a:prstGeom prst="rect">
            <a:avLst/>
          </a:prstGeom>
        </p:spPr>
      </p:pic>
      <p:pic>
        <p:nvPicPr>
          <p:cNvPr id="2" name="4 Im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170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51510" y="6337832"/>
            <a:ext cx="24865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i="1" dirty="0" smtClean="0">
                <a:latin typeface="Candara" panose="020E0502030303020204" pitchFamily="34" charset="0"/>
              </a:rPr>
              <a:t>(</a:t>
            </a:r>
            <a:r>
              <a:rPr lang="es-ES" sz="1600" dirty="0" err="1" smtClean="0">
                <a:latin typeface="Candara" panose="020E0502030303020204" pitchFamily="34" charset="0"/>
              </a:rPr>
              <a:t>Matta</a:t>
            </a:r>
            <a:r>
              <a:rPr lang="es-ES" sz="1600" dirty="0" smtClean="0">
                <a:latin typeface="Candara" panose="020E0502030303020204" pitchFamily="34" charset="0"/>
              </a:rPr>
              <a:t>  &amp; Rodríguez</a:t>
            </a:r>
            <a:r>
              <a:rPr lang="es-ES" sz="1600" i="1" dirty="0" smtClean="0">
                <a:latin typeface="Candara" panose="020E0502030303020204" pitchFamily="34" charset="0"/>
              </a:rPr>
              <a:t>, 2001)</a:t>
            </a:r>
            <a:endParaRPr lang="es-EC" sz="1600" dirty="0">
              <a:latin typeface="Candara" panose="020E0502030303020204" pitchFamily="34" charset="0"/>
            </a:endParaRPr>
          </a:p>
        </p:txBody>
      </p:sp>
      <p:sp>
        <p:nvSpPr>
          <p:cNvPr id="5" name="CuadroTexto 9"/>
          <p:cNvSpPr txBox="1"/>
          <p:nvPr/>
        </p:nvSpPr>
        <p:spPr>
          <a:xfrm>
            <a:off x="128394" y="674693"/>
            <a:ext cx="11644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Ciclo biológico de </a:t>
            </a:r>
            <a:r>
              <a:rPr lang="es-EC" sz="2800" b="1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Plasmodium </a:t>
            </a:r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spp. y </a:t>
            </a:r>
            <a:r>
              <a:rPr lang="es-EC" sz="2800" b="1" i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Haemoproteus </a:t>
            </a:r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spp.</a:t>
            </a:r>
            <a:endParaRPr lang="es-EC" sz="28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534161" y="3932262"/>
            <a:ext cx="177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i="1" dirty="0" smtClean="0">
                <a:latin typeface="Candara" panose="020E0502030303020204" pitchFamily="34" charset="0"/>
              </a:rPr>
              <a:t>Haemoproteus</a:t>
            </a:r>
            <a:endParaRPr lang="es-EC" sz="2000" b="1" i="1" dirty="0">
              <a:latin typeface="Candara" panose="020E050203030302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68786" y="3937260"/>
            <a:ext cx="1515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i="1" dirty="0" smtClean="0">
                <a:latin typeface="Candara" panose="020E0502030303020204" pitchFamily="34" charset="0"/>
              </a:rPr>
              <a:t>Plasmodium</a:t>
            </a:r>
            <a:endParaRPr lang="es-EC" sz="2000" b="1" dirty="0" smtClean="0">
              <a:latin typeface="Candara" panose="020E0502030303020204" pitchFamily="34" charset="0"/>
            </a:endParaRPr>
          </a:p>
        </p:txBody>
      </p:sp>
      <p:sp>
        <p:nvSpPr>
          <p:cNvPr id="17" name="CuadroTexto 9"/>
          <p:cNvSpPr txBox="1"/>
          <p:nvPr/>
        </p:nvSpPr>
        <p:spPr>
          <a:xfrm>
            <a:off x="8054691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INTRODUCCIÓN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0454178" y="4630741"/>
            <a:ext cx="1319087" cy="331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Rectángulo"/>
          <p:cNvSpPr/>
          <p:nvPr/>
        </p:nvSpPr>
        <p:spPr>
          <a:xfrm>
            <a:off x="9021170" y="3757570"/>
            <a:ext cx="1319087" cy="446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Rectángulo"/>
          <p:cNvSpPr/>
          <p:nvPr/>
        </p:nvSpPr>
        <p:spPr>
          <a:xfrm>
            <a:off x="8470327" y="4088020"/>
            <a:ext cx="277459" cy="208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Rectángulo"/>
          <p:cNvSpPr/>
          <p:nvPr/>
        </p:nvSpPr>
        <p:spPr>
          <a:xfrm>
            <a:off x="8433963" y="5487331"/>
            <a:ext cx="277459" cy="208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Rectángulo"/>
          <p:cNvSpPr/>
          <p:nvPr/>
        </p:nvSpPr>
        <p:spPr>
          <a:xfrm flipH="1" flipV="1">
            <a:off x="7639052" y="2686685"/>
            <a:ext cx="914400" cy="330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Rectángulo"/>
          <p:cNvSpPr/>
          <p:nvPr/>
        </p:nvSpPr>
        <p:spPr>
          <a:xfrm>
            <a:off x="5582644" y="5487331"/>
            <a:ext cx="277459" cy="208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Rectángulo"/>
          <p:cNvSpPr/>
          <p:nvPr/>
        </p:nvSpPr>
        <p:spPr>
          <a:xfrm flipH="1" flipV="1">
            <a:off x="4596993" y="5056345"/>
            <a:ext cx="1124379" cy="165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Rectángulo"/>
          <p:cNvSpPr/>
          <p:nvPr/>
        </p:nvSpPr>
        <p:spPr>
          <a:xfrm>
            <a:off x="6011817" y="2579969"/>
            <a:ext cx="277459" cy="208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Elipse"/>
          <p:cNvSpPr/>
          <p:nvPr/>
        </p:nvSpPr>
        <p:spPr>
          <a:xfrm>
            <a:off x="7322892" y="2280309"/>
            <a:ext cx="1698278" cy="57160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Elipse"/>
          <p:cNvSpPr/>
          <p:nvPr/>
        </p:nvSpPr>
        <p:spPr>
          <a:xfrm>
            <a:off x="7294655" y="5103643"/>
            <a:ext cx="1698278" cy="57160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Elipse"/>
          <p:cNvSpPr/>
          <p:nvPr/>
        </p:nvSpPr>
        <p:spPr>
          <a:xfrm>
            <a:off x="4596993" y="5135175"/>
            <a:ext cx="1698278" cy="57160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25 CuadroTexto"/>
          <p:cNvSpPr txBox="1"/>
          <p:nvPr/>
        </p:nvSpPr>
        <p:spPr>
          <a:xfrm>
            <a:off x="468786" y="1726585"/>
            <a:ext cx="37513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 smtClean="0">
                <a:latin typeface="Candara" panose="020E0502030303020204" pitchFamily="34" charset="0"/>
              </a:rPr>
              <a:t>Estado infeccioso para ave:</a:t>
            </a:r>
          </a:p>
          <a:p>
            <a:r>
              <a:rPr lang="es-EC" sz="2000" b="1" dirty="0">
                <a:latin typeface="Candara" panose="020E0502030303020204" pitchFamily="34" charset="0"/>
              </a:rPr>
              <a:t>	</a:t>
            </a:r>
            <a:r>
              <a:rPr lang="es-EC" sz="2000" b="1" dirty="0" smtClean="0">
                <a:latin typeface="Candara" panose="020E0502030303020204" pitchFamily="34" charset="0"/>
              </a:rPr>
              <a:t>	</a:t>
            </a:r>
            <a:r>
              <a:rPr lang="es-EC" sz="2400" b="1" dirty="0" smtClean="0">
                <a:latin typeface="Candara" panose="020E0502030303020204" pitchFamily="34" charset="0"/>
              </a:rPr>
              <a:t>Esporozoitos</a:t>
            </a:r>
            <a:endParaRPr lang="es-EC" sz="2000" b="1" dirty="0" smtClean="0">
              <a:latin typeface="Candara" panose="020E050203030302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510824" y="2768449"/>
            <a:ext cx="36984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 smtClean="0">
                <a:latin typeface="Candara" panose="020E0502030303020204" pitchFamily="34" charset="0"/>
              </a:rPr>
              <a:t>Estado infeccioso para vector:</a:t>
            </a:r>
          </a:p>
          <a:p>
            <a:r>
              <a:rPr lang="es-EC" sz="2000" b="1" dirty="0">
                <a:latin typeface="Candara" panose="020E0502030303020204" pitchFamily="34" charset="0"/>
              </a:rPr>
              <a:t>	</a:t>
            </a:r>
            <a:r>
              <a:rPr lang="es-EC" sz="2000" b="1" dirty="0" smtClean="0">
                <a:latin typeface="Candara" panose="020E0502030303020204" pitchFamily="34" charset="0"/>
              </a:rPr>
              <a:t>	</a:t>
            </a:r>
            <a:r>
              <a:rPr lang="es-EC" sz="2400" b="1" dirty="0" smtClean="0">
                <a:latin typeface="Candara" panose="020E0502030303020204" pitchFamily="34" charset="0"/>
              </a:rPr>
              <a:t>Gametocitos</a:t>
            </a:r>
            <a:endParaRPr lang="es-EC" sz="2000" b="1" dirty="0" smtClean="0">
              <a:latin typeface="Candara" panose="020E0502030303020204" pitchFamily="34" charset="0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2043095" y="3869369"/>
            <a:ext cx="3914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i="1" dirty="0" smtClean="0">
                <a:latin typeface="Candara" panose="020E0502030303020204" pitchFamily="34" charset="0"/>
              </a:rPr>
              <a:t>≠</a:t>
            </a:r>
            <a:endParaRPr lang="es-EC" sz="3200" b="1" dirty="0"/>
          </a:p>
        </p:txBody>
      </p:sp>
    </p:spTree>
    <p:extLst>
      <p:ext uri="{BB962C8B-B14F-4D97-AF65-F5344CB8AC3E}">
        <p14:creationId xmlns:p14="http://schemas.microsoft.com/office/powerpoint/2010/main" val="331295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" grpId="0" animBg="1"/>
      <p:bldP spid="24" grpId="0" animBg="1"/>
      <p:bldP spid="25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68468" y="5958177"/>
            <a:ext cx="2866019" cy="6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5"/>
          <p:cNvSpPr txBox="1"/>
          <p:nvPr/>
        </p:nvSpPr>
        <p:spPr>
          <a:xfrm>
            <a:off x="1884787" y="2684526"/>
            <a:ext cx="1789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Candara" panose="020E0502030303020204" pitchFamily="34" charset="0"/>
              </a:rPr>
              <a:t>Microscopía </a:t>
            </a:r>
            <a:endParaRPr lang="es-EC" sz="2000" b="1" dirty="0">
              <a:latin typeface="Candara" panose="020E0502030303020204" pitchFamily="34" charset="0"/>
            </a:endParaRPr>
          </a:p>
        </p:txBody>
      </p:sp>
      <p:pic>
        <p:nvPicPr>
          <p:cNvPr id="5" name="Picture 2" descr="Resultado de imagen para microscopio opt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951" y="1882193"/>
            <a:ext cx="1604666" cy="160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4067535" y="4129185"/>
            <a:ext cx="926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Candara" panose="020E0502030303020204" pitchFamily="34" charset="0"/>
              </a:rPr>
              <a:t>PCR</a:t>
            </a:r>
            <a:endParaRPr lang="es-EC" sz="2000" dirty="0">
              <a:latin typeface="Candara" panose="020E0502030303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181741" y="4509564"/>
            <a:ext cx="2446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Candara" panose="020E0502030303020204" pitchFamily="34" charset="0"/>
              </a:rPr>
              <a:t>Convencional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Candara" panose="020E0502030303020204" pitchFamily="34" charset="0"/>
              </a:rPr>
              <a:t>Anidada</a:t>
            </a:r>
          </a:p>
        </p:txBody>
      </p:sp>
      <p:sp>
        <p:nvSpPr>
          <p:cNvPr id="9" name="Flecha derecha 8"/>
          <p:cNvSpPr/>
          <p:nvPr/>
        </p:nvSpPr>
        <p:spPr>
          <a:xfrm>
            <a:off x="6230772" y="4335473"/>
            <a:ext cx="438475" cy="528034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  <p:sp>
        <p:nvSpPr>
          <p:cNvPr id="10" name="CuadroTexto 10"/>
          <p:cNvSpPr txBox="1"/>
          <p:nvPr/>
        </p:nvSpPr>
        <p:spPr>
          <a:xfrm>
            <a:off x="1711638" y="3980508"/>
            <a:ext cx="1719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latin typeface="Candara" panose="020E0502030303020204" pitchFamily="34" charset="0"/>
              </a:rPr>
              <a:t>Técnicas moleculares</a:t>
            </a:r>
            <a:endParaRPr lang="es-EC" sz="2000" b="1" dirty="0">
              <a:latin typeface="Candara" panose="020E0502030303020204" pitchFamily="34" charset="0"/>
            </a:endParaRPr>
          </a:p>
        </p:txBody>
      </p:sp>
      <p:sp>
        <p:nvSpPr>
          <p:cNvPr id="11" name="Flecha derecha 16"/>
          <p:cNvSpPr/>
          <p:nvPr/>
        </p:nvSpPr>
        <p:spPr>
          <a:xfrm>
            <a:off x="3436487" y="4065223"/>
            <a:ext cx="438475" cy="528034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  <p:sp>
        <p:nvSpPr>
          <p:cNvPr id="12" name="Flecha derecha 17"/>
          <p:cNvSpPr/>
          <p:nvPr/>
        </p:nvSpPr>
        <p:spPr>
          <a:xfrm>
            <a:off x="3436488" y="2646565"/>
            <a:ext cx="438475" cy="528034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  <p:sp>
        <p:nvSpPr>
          <p:cNvPr id="13" name="CuadroTexto 9"/>
          <p:cNvSpPr txBox="1"/>
          <p:nvPr/>
        </p:nvSpPr>
        <p:spPr>
          <a:xfrm>
            <a:off x="3396158" y="923417"/>
            <a:ext cx="5121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Técnicas de diagnóstico</a:t>
            </a:r>
            <a:endParaRPr lang="es-EC" sz="28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2014" y="6343211"/>
            <a:ext cx="16150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i="1" dirty="0" smtClean="0">
                <a:latin typeface="Candara" panose="020E0502030303020204" pitchFamily="34" charset="0"/>
              </a:rPr>
              <a:t>(Valkiūnas</a:t>
            </a:r>
            <a:r>
              <a:rPr lang="es-ES" sz="1600" i="1" dirty="0">
                <a:latin typeface="Candara" panose="020E0502030303020204" pitchFamily="34" charset="0"/>
              </a:rPr>
              <a:t>, </a:t>
            </a:r>
            <a:r>
              <a:rPr lang="es-ES" sz="1600" i="1" dirty="0" smtClean="0">
                <a:latin typeface="Candara" panose="020E0502030303020204" pitchFamily="34" charset="0"/>
              </a:rPr>
              <a:t>2005)</a:t>
            </a:r>
            <a:endParaRPr lang="es-EC" sz="1600" dirty="0"/>
          </a:p>
        </p:txBody>
      </p:sp>
      <p:sp>
        <p:nvSpPr>
          <p:cNvPr id="23" name="CuadroTexto 9"/>
          <p:cNvSpPr txBox="1"/>
          <p:nvPr/>
        </p:nvSpPr>
        <p:spPr>
          <a:xfrm>
            <a:off x="8054691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INTRODUCCIÓN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2" name="Flecha derecha 17"/>
          <p:cNvSpPr/>
          <p:nvPr/>
        </p:nvSpPr>
        <p:spPr>
          <a:xfrm>
            <a:off x="6259312" y="2682571"/>
            <a:ext cx="438475" cy="528034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Candara" panose="020E0502030303020204" pitchFamily="34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9" t="19491" r="20977" b="45626"/>
          <a:stretch/>
        </p:blipFill>
        <p:spPr bwMode="auto">
          <a:xfrm>
            <a:off x="6856303" y="1904969"/>
            <a:ext cx="2657902" cy="175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26 Imagen" descr="C:\Users\ALEBU\Documents\TESIS ESPE\TESIS\pcr haem\pcr anidada\PRIMEROS RESULTADOS\Fotos para TESIS\Tesis\Diapositiva8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3" t="36191" r="35952" b="25016"/>
          <a:stretch/>
        </p:blipFill>
        <p:spPr bwMode="auto">
          <a:xfrm>
            <a:off x="6820614" y="3980508"/>
            <a:ext cx="2974340" cy="17995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397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 animBg="1"/>
      <p:bldP spid="10" grpId="0"/>
      <p:bldP spid="11" grpId="0" animBg="1"/>
      <p:bldP spid="12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 Rectángulo"/>
          <p:cNvSpPr/>
          <p:nvPr/>
        </p:nvSpPr>
        <p:spPr>
          <a:xfrm>
            <a:off x="9021170" y="6005475"/>
            <a:ext cx="3002508" cy="677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CuadroTexto 9"/>
          <p:cNvSpPr txBox="1"/>
          <p:nvPr/>
        </p:nvSpPr>
        <p:spPr>
          <a:xfrm>
            <a:off x="1749863" y="589929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Distribución de la malaria aviar</a:t>
            </a:r>
            <a:endParaRPr lang="es-EC" sz="28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0" name="CuadroTexto 6"/>
          <p:cNvSpPr txBox="1"/>
          <p:nvPr/>
        </p:nvSpPr>
        <p:spPr>
          <a:xfrm>
            <a:off x="7235440" y="4387522"/>
            <a:ext cx="1012832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1400" dirty="0" err="1" smtClean="0">
                <a:latin typeface="Candara" panose="020E0502030303020204" pitchFamily="34" charset="0"/>
              </a:rPr>
              <a:t>Ivanova</a:t>
            </a:r>
            <a:r>
              <a:rPr lang="es-EC" sz="1400" dirty="0" smtClean="0">
                <a:latin typeface="Candara" panose="020E0502030303020204" pitchFamily="34" charset="0"/>
              </a:rPr>
              <a:t> </a:t>
            </a:r>
            <a:r>
              <a:rPr lang="es-EC" sz="1400" i="1" dirty="0" smtClean="0">
                <a:latin typeface="Candara" panose="020E0502030303020204" pitchFamily="34" charset="0"/>
              </a:rPr>
              <a:t>et al. </a:t>
            </a:r>
            <a:r>
              <a:rPr lang="es-EC" sz="1400" dirty="0" smtClean="0">
                <a:latin typeface="Candara" panose="020E0502030303020204" pitchFamily="34" charset="0"/>
              </a:rPr>
              <a:t> (2018)</a:t>
            </a:r>
            <a:endParaRPr lang="es-EC" sz="1400" dirty="0">
              <a:latin typeface="Candara" panose="020E0502030303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50" y="1113149"/>
            <a:ext cx="10208528" cy="506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8 Conector recto de flecha"/>
          <p:cNvCxnSpPr/>
          <p:nvPr/>
        </p:nvCxnSpPr>
        <p:spPr>
          <a:xfrm>
            <a:off x="5665781" y="4531640"/>
            <a:ext cx="521526" cy="8902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>
            <a:off x="3361898" y="4517409"/>
            <a:ext cx="401472" cy="5052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uadroTexto 6"/>
          <p:cNvSpPr txBox="1"/>
          <p:nvPr/>
        </p:nvSpPr>
        <p:spPr>
          <a:xfrm>
            <a:off x="3632579" y="5027827"/>
            <a:ext cx="1108366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b="1" dirty="0" err="1" smtClean="0">
                <a:solidFill>
                  <a:srgbClr val="CC0000"/>
                </a:solidFill>
                <a:latin typeface="Candara" panose="020E0502030303020204" pitchFamily="34" charset="0"/>
              </a:rPr>
              <a:t>Fecchio</a:t>
            </a:r>
            <a:r>
              <a:rPr lang="es-EC" sz="1200" b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 </a:t>
            </a:r>
            <a:r>
              <a:rPr lang="es-EC" sz="1200" b="1" i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et al. </a:t>
            </a:r>
            <a:r>
              <a:rPr lang="es-EC" sz="1200" b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 (2018a)</a:t>
            </a:r>
            <a:endParaRPr lang="es-EC" sz="1200" b="1" dirty="0">
              <a:solidFill>
                <a:srgbClr val="CC0000"/>
              </a:solidFill>
              <a:latin typeface="Candara" panose="020E0502030303020204" pitchFamily="34" charset="0"/>
            </a:endParaRPr>
          </a:p>
        </p:txBody>
      </p:sp>
      <p:cxnSp>
        <p:nvCxnSpPr>
          <p:cNvPr id="24" name="23 Conector recto de flecha"/>
          <p:cNvCxnSpPr/>
          <p:nvPr/>
        </p:nvCxnSpPr>
        <p:spPr>
          <a:xfrm flipV="1">
            <a:off x="5761791" y="1309944"/>
            <a:ext cx="164753" cy="8183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>
            <a:off x="9350991" y="4937132"/>
            <a:ext cx="338919" cy="855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CuadroTexto 6"/>
          <p:cNvSpPr txBox="1"/>
          <p:nvPr/>
        </p:nvSpPr>
        <p:spPr>
          <a:xfrm>
            <a:off x="9527784" y="4756220"/>
            <a:ext cx="1108366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b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Laurance </a:t>
            </a:r>
            <a:r>
              <a:rPr lang="es-EC" sz="1200" b="1" i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et al. </a:t>
            </a:r>
            <a:r>
              <a:rPr lang="es-EC" sz="1200" b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 (2013)</a:t>
            </a:r>
            <a:endParaRPr lang="es-EC" sz="1200" b="1" dirty="0">
              <a:solidFill>
                <a:srgbClr val="CC0000"/>
              </a:solidFill>
              <a:latin typeface="Candara" panose="020E0502030303020204" pitchFamily="34" charset="0"/>
            </a:endParaRPr>
          </a:p>
        </p:txBody>
      </p:sp>
      <p:cxnSp>
        <p:nvCxnSpPr>
          <p:cNvPr id="35" name="34 Conector recto de flecha"/>
          <p:cNvCxnSpPr/>
          <p:nvPr/>
        </p:nvCxnSpPr>
        <p:spPr>
          <a:xfrm>
            <a:off x="6956798" y="2877887"/>
            <a:ext cx="230875" cy="9176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43 Conector recto de flecha"/>
          <p:cNvCxnSpPr/>
          <p:nvPr/>
        </p:nvCxnSpPr>
        <p:spPr>
          <a:xfrm flipH="1">
            <a:off x="1419367" y="2497553"/>
            <a:ext cx="547724" cy="1495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CuadroTexto 9"/>
          <p:cNvSpPr txBox="1"/>
          <p:nvPr/>
        </p:nvSpPr>
        <p:spPr>
          <a:xfrm>
            <a:off x="8054691" y="45587"/>
            <a:ext cx="51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285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INTRODUCCIÓN</a:t>
            </a:r>
            <a:endParaRPr lang="es-EC" sz="3200" b="1" dirty="0">
              <a:solidFill>
                <a:srgbClr val="285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0636150" y="4910742"/>
            <a:ext cx="619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200" b="1" dirty="0" smtClean="0">
                <a:solidFill>
                  <a:srgbClr val="CC0000"/>
                </a:solidFill>
              </a:rPr>
              <a:t>33.1%</a:t>
            </a:r>
          </a:p>
        </p:txBody>
      </p:sp>
      <p:sp>
        <p:nvSpPr>
          <p:cNvPr id="28" name="27 CuadroTexto"/>
          <p:cNvSpPr txBox="1"/>
          <p:nvPr/>
        </p:nvSpPr>
        <p:spPr>
          <a:xfrm>
            <a:off x="4659692" y="5144940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200" b="1" dirty="0" smtClean="0">
                <a:solidFill>
                  <a:srgbClr val="CC0000"/>
                </a:solidFill>
              </a:rPr>
              <a:t>7-33%</a:t>
            </a:r>
          </a:p>
        </p:txBody>
      </p:sp>
      <p:sp>
        <p:nvSpPr>
          <p:cNvPr id="50" name="CuadroTexto 6"/>
          <p:cNvSpPr txBox="1"/>
          <p:nvPr/>
        </p:nvSpPr>
        <p:spPr>
          <a:xfrm>
            <a:off x="6796193" y="3824953"/>
            <a:ext cx="1108366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b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Nourani </a:t>
            </a:r>
            <a:r>
              <a:rPr lang="es-EC" sz="1200" b="1" i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et al. </a:t>
            </a:r>
            <a:r>
              <a:rPr lang="es-EC" sz="1200" b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 (2018)</a:t>
            </a:r>
            <a:endParaRPr lang="es-EC" sz="1200" b="1" dirty="0">
              <a:solidFill>
                <a:srgbClr val="CC0000"/>
              </a:solidFill>
              <a:latin typeface="Candara" panose="020E0502030303020204" pitchFamily="34" charset="0"/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6998355" y="4297805"/>
            <a:ext cx="7040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200" b="1" dirty="0" smtClean="0">
                <a:solidFill>
                  <a:srgbClr val="CC0000"/>
                </a:solidFill>
              </a:rPr>
              <a:t>34.84%</a:t>
            </a:r>
          </a:p>
        </p:txBody>
      </p:sp>
      <p:sp>
        <p:nvSpPr>
          <p:cNvPr id="53" name="52 Elipse"/>
          <p:cNvSpPr/>
          <p:nvPr/>
        </p:nvSpPr>
        <p:spPr>
          <a:xfrm>
            <a:off x="2408895" y="3839035"/>
            <a:ext cx="397368" cy="38039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4" name="CuadroTexto 6"/>
          <p:cNvSpPr txBox="1"/>
          <p:nvPr/>
        </p:nvSpPr>
        <p:spPr>
          <a:xfrm>
            <a:off x="6242011" y="5138038"/>
            <a:ext cx="1108366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b="1" dirty="0" err="1" smtClean="0">
                <a:solidFill>
                  <a:srgbClr val="CC0000"/>
                </a:solidFill>
                <a:latin typeface="Candara" panose="020E0502030303020204" pitchFamily="34" charset="0"/>
              </a:rPr>
              <a:t>Chaisi</a:t>
            </a:r>
            <a:r>
              <a:rPr lang="es-EC" sz="1200" b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 </a:t>
            </a:r>
            <a:r>
              <a:rPr lang="es-EC" sz="1200" b="1" i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et al. </a:t>
            </a:r>
            <a:r>
              <a:rPr lang="es-EC" sz="1200" b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 (2019)</a:t>
            </a:r>
            <a:endParaRPr lang="es-EC" sz="1200" b="1" dirty="0">
              <a:solidFill>
                <a:srgbClr val="CC0000"/>
              </a:solidFill>
              <a:latin typeface="Candara" panose="020E050203030302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6444173" y="5610890"/>
            <a:ext cx="7040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200" b="1" dirty="0" smtClean="0">
                <a:solidFill>
                  <a:srgbClr val="CC0000"/>
                </a:solidFill>
              </a:rPr>
              <a:t>68.82%</a:t>
            </a:r>
          </a:p>
        </p:txBody>
      </p:sp>
      <p:cxnSp>
        <p:nvCxnSpPr>
          <p:cNvPr id="56" name="55 Conector recto de flecha"/>
          <p:cNvCxnSpPr/>
          <p:nvPr/>
        </p:nvCxnSpPr>
        <p:spPr>
          <a:xfrm flipH="1">
            <a:off x="2286000" y="4451793"/>
            <a:ext cx="544564" cy="4589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CuadroTexto 6"/>
          <p:cNvSpPr txBox="1"/>
          <p:nvPr/>
        </p:nvSpPr>
        <p:spPr>
          <a:xfrm>
            <a:off x="1293104" y="4714889"/>
            <a:ext cx="1108366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b="1" dirty="0" err="1" smtClean="0">
                <a:solidFill>
                  <a:srgbClr val="CC0000"/>
                </a:solidFill>
                <a:latin typeface="Candara" panose="020E0502030303020204" pitchFamily="34" charset="0"/>
              </a:rPr>
              <a:t>Doussang</a:t>
            </a:r>
            <a:r>
              <a:rPr lang="es-EC" sz="1200" b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 </a:t>
            </a:r>
            <a:r>
              <a:rPr lang="es-EC" sz="1200" b="1" i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et al. </a:t>
            </a:r>
            <a:r>
              <a:rPr lang="es-EC" sz="1200" b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 (2019)</a:t>
            </a:r>
            <a:endParaRPr lang="es-EC" sz="1200" b="1" dirty="0">
              <a:solidFill>
                <a:srgbClr val="CC0000"/>
              </a:solidFill>
              <a:latin typeface="Candara" panose="020E0502030303020204" pitchFamily="34" charset="0"/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1341379" y="5187741"/>
            <a:ext cx="1011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200" b="1" dirty="0" smtClean="0">
                <a:solidFill>
                  <a:srgbClr val="CC0000"/>
                </a:solidFill>
              </a:rPr>
              <a:t>22%H, 3%P</a:t>
            </a:r>
          </a:p>
        </p:txBody>
      </p:sp>
      <p:sp>
        <p:nvSpPr>
          <p:cNvPr id="60" name="CuadroTexto 6"/>
          <p:cNvSpPr txBox="1"/>
          <p:nvPr/>
        </p:nvSpPr>
        <p:spPr>
          <a:xfrm>
            <a:off x="5612800" y="1079112"/>
            <a:ext cx="162263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b="1" dirty="0" err="1" smtClean="0">
                <a:solidFill>
                  <a:srgbClr val="CC0000"/>
                </a:solidFill>
                <a:latin typeface="Candara" panose="020E0502030303020204" pitchFamily="34" charset="0"/>
              </a:rPr>
              <a:t>Schumm</a:t>
            </a:r>
            <a:r>
              <a:rPr lang="es-EC" sz="1200" b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 </a:t>
            </a:r>
            <a:r>
              <a:rPr lang="es-EC" sz="1200" b="1" i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et al. </a:t>
            </a:r>
            <a:r>
              <a:rPr lang="es-EC" sz="1200" b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 (2019)</a:t>
            </a:r>
          </a:p>
          <a:p>
            <a:pPr algn="ctr"/>
            <a:r>
              <a:rPr lang="es-EC" sz="1200" b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31.3%H, 12.5%P </a:t>
            </a:r>
            <a:endParaRPr lang="es-EC" sz="1200" b="1" dirty="0">
              <a:solidFill>
                <a:srgbClr val="CC0000"/>
              </a:solidFill>
              <a:latin typeface="Candara" panose="020E0502030303020204" pitchFamily="34" charset="0"/>
            </a:endParaRPr>
          </a:p>
        </p:txBody>
      </p:sp>
      <p:sp>
        <p:nvSpPr>
          <p:cNvPr id="61" name="CuadroTexto 6"/>
          <p:cNvSpPr txBox="1"/>
          <p:nvPr/>
        </p:nvSpPr>
        <p:spPr>
          <a:xfrm>
            <a:off x="727288" y="2647054"/>
            <a:ext cx="110836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b="1" dirty="0" err="1" smtClean="0">
                <a:solidFill>
                  <a:srgbClr val="CC0000"/>
                </a:solidFill>
                <a:latin typeface="Candara" panose="020E0502030303020204" pitchFamily="34" charset="0"/>
              </a:rPr>
              <a:t>Walther</a:t>
            </a:r>
            <a:r>
              <a:rPr lang="es-EC" sz="1200" b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 </a:t>
            </a:r>
            <a:r>
              <a:rPr lang="es-EC" sz="1200" b="1" i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et al. </a:t>
            </a:r>
            <a:r>
              <a:rPr lang="es-EC" sz="1200" b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 (2014)</a:t>
            </a:r>
          </a:p>
          <a:p>
            <a:pPr algn="ctr"/>
            <a:r>
              <a:rPr lang="es-EC" sz="1600" b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20%</a:t>
            </a:r>
            <a:endParaRPr lang="es-EC" sz="1600" b="1" dirty="0">
              <a:solidFill>
                <a:srgbClr val="CC0000"/>
              </a:solidFill>
              <a:latin typeface="Candara" panose="020E0502030303020204" pitchFamily="34" charset="0"/>
            </a:endParaRPr>
          </a:p>
        </p:txBody>
      </p:sp>
      <p:pic>
        <p:nvPicPr>
          <p:cNvPr id="29" name="4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81877" y="6143149"/>
            <a:ext cx="2617065" cy="61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71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theme/theme1.xml><?xml version="1.0" encoding="utf-8"?>
<a:theme xmlns:a="http://schemas.openxmlformats.org/drawingml/2006/main" name="TemaESPE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TemaESPE" id="{897E0EE8-429D-4152-8EE6-91D287F9F65B}" vid="{B3642A74-B31B-4779-AF49-A124E07A2A7B}"/>
    </a:ext>
  </a:extLst>
</a:theme>
</file>

<file path=ppt/theme/theme2.xml><?xml version="1.0" encoding="utf-8"?>
<a:theme xmlns:a="http://schemas.openxmlformats.org/drawingml/2006/main" name="Diseño predeterminado">
  <a:themeElements>
    <a:clrScheme name="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333399"/>
      </a:folHlink>
    </a:clrScheme>
    <a:fontScheme name="Candara">
      <a:maj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TemaESPE</Template>
  <TotalTime>4536</TotalTime>
  <Words>2403</Words>
  <Application>Microsoft Office PowerPoint</Application>
  <PresentationFormat>Personalizado</PresentationFormat>
  <Paragraphs>444</Paragraphs>
  <Slides>42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5" baseType="lpstr">
      <vt:lpstr>TemaESPE</vt:lpstr>
      <vt:lpstr>Diseño predeterminado</vt:lpstr>
      <vt:lpstr>CorelDRAW</vt:lpstr>
      <vt:lpstr>Presentación de PowerPoint</vt:lpstr>
      <vt:lpstr>CONTENIDO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Estefy JP</dc:creator>
  <cp:lastModifiedBy>Alejandra Torres</cp:lastModifiedBy>
  <cp:revision>330</cp:revision>
  <dcterms:created xsi:type="dcterms:W3CDTF">2014-11-19T21:15:50Z</dcterms:created>
  <dcterms:modified xsi:type="dcterms:W3CDTF">2019-07-25T20:14:30Z</dcterms:modified>
</cp:coreProperties>
</file>