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88163" cy="100171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htVLYbR5bHShtFGKE0IGHF+gBA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E46815-AE89-4565-8A66-9C9F73C55C65}">
  <a:tblStyle styleId="{47E46815-AE89-4565-8A66-9C9F73C55C6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E9E9"/>
          </a:solidFill>
        </a:fill>
      </a:tcStyle>
    </a:wholeTbl>
    <a:band1H>
      <a:tcTxStyle/>
      <a:tcStyle>
        <a:tcBdr/>
        <a:fill>
          <a:solidFill>
            <a:srgbClr val="DE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CF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572DA-DD27-4A04-895D-CB1920F724D6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678FC32-F6F8-4CC9-A5A2-A50DAD633A0F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E91EB52-B474-49A8-BE8D-F4896A0423FE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903B17-3520-4832-BC77-73B32F257CC6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sar%20Dur&#225;n\Documents\MICHU\TESIS\data_frau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[data_fraude.xlsx]Hoja1!Tabla dinámica5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Fraude por tipo de riesgo y segmento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rgbClr val="FF0000"/>
          </a:solidFill>
          <a:ln>
            <a:noFill/>
          </a:ln>
          <a:effectLst/>
        </c:spPr>
        <c:marker>
          <c:symbol val="circle"/>
          <c:size val="6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92D050"/>
          </a:solidFill>
          <a:ln>
            <a:noFill/>
          </a:ln>
          <a:effectLst/>
        </c:spPr>
        <c:marker>
          <c:symbol val="circle"/>
          <c:size val="6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circle"/>
          <c:size val="6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12700">
              <a:solidFill>
                <a:schemeClr val="l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Hoja1!$C$4:$C$5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Hoja1!$A$6:$B$44</c:f>
              <c:multiLvlStrCache>
                <c:ptCount val="38"/>
                <c:lvl>
                  <c:pt idx="0">
                    <c:v>Cooprogreso</c:v>
                  </c:pt>
                  <c:pt idx="1">
                    <c:v>Alianza del Valle</c:v>
                  </c:pt>
                  <c:pt idx="2">
                    <c:v>Policia Nacional</c:v>
                  </c:pt>
                  <c:pt idx="3">
                    <c:v>Atuntaqui</c:v>
                  </c:pt>
                  <c:pt idx="4">
                    <c:v>JEP</c:v>
                  </c:pt>
                  <c:pt idx="5">
                    <c:v>23 de Julio</c:v>
                  </c:pt>
                  <c:pt idx="6">
                    <c:v>Riobamba</c:v>
                  </c:pt>
                  <c:pt idx="7">
                    <c:v>29 De Octubre</c:v>
                  </c:pt>
                  <c:pt idx="8">
                    <c:v>Andalucia</c:v>
                  </c:pt>
                  <c:pt idx="9">
                    <c:v>San Jose</c:v>
                  </c:pt>
                  <c:pt idx="10">
                    <c:v>Luz del Valle</c:v>
                  </c:pt>
                  <c:pt idx="11">
                    <c:v>Politecnica</c:v>
                  </c:pt>
                  <c:pt idx="12">
                    <c:v>San Antonio</c:v>
                  </c:pt>
                  <c:pt idx="13">
                    <c:v>CACMU</c:v>
                  </c:pt>
                  <c:pt idx="14">
                    <c:v>Artesanos</c:v>
                  </c:pt>
                  <c:pt idx="15">
                    <c:v>Maquita Cushunchic</c:v>
                  </c:pt>
                  <c:pt idx="16">
                    <c:v>Cotocollao</c:v>
                  </c:pt>
                  <c:pt idx="17">
                    <c:v>PUCE</c:v>
                  </c:pt>
                  <c:pt idx="18">
                    <c:v>Amazonas</c:v>
                  </c:pt>
                  <c:pt idx="19">
                    <c:v>Pichincha</c:v>
                  </c:pt>
                  <c:pt idx="20">
                    <c:v>Banco Central</c:v>
                  </c:pt>
                  <c:pt idx="21">
                    <c:v>Santa Anita</c:v>
                  </c:pt>
                  <c:pt idx="22">
                    <c:v>San Cristobal</c:v>
                  </c:pt>
                  <c:pt idx="23">
                    <c:v>Accion Imbaburapack</c:v>
                  </c:pt>
                  <c:pt idx="24">
                    <c:v>El Ejido</c:v>
                  </c:pt>
                  <c:pt idx="25">
                    <c:v>Ecuacreditos</c:v>
                  </c:pt>
                  <c:pt idx="26">
                    <c:v>Santa Ana de Nayon</c:v>
                  </c:pt>
                  <c:pt idx="27">
                    <c:v>Juan de Salinas</c:v>
                  </c:pt>
                  <c:pt idx="28">
                    <c:v>Corporacion Centro</c:v>
                  </c:pt>
                  <c:pt idx="29">
                    <c:v>Catar</c:v>
                  </c:pt>
                  <c:pt idx="30">
                    <c:v>Fondo para el desarrollo y la vida</c:v>
                  </c:pt>
                  <c:pt idx="31">
                    <c:v>16 de Julio</c:v>
                  </c:pt>
                  <c:pt idx="32">
                    <c:v>Ciudad de Quito</c:v>
                  </c:pt>
                  <c:pt idx="33">
                    <c:v>Pedro Moncayo</c:v>
                  </c:pt>
                  <c:pt idx="34">
                    <c:v>Puellaro</c:v>
                  </c:pt>
                  <c:pt idx="35">
                    <c:v>Alianza Minas</c:v>
                  </c:pt>
                  <c:pt idx="36">
                    <c:v>Huaicana</c:v>
                  </c:pt>
                  <c:pt idx="37">
                    <c:v>Manantial de Oro</c:v>
                  </c:pt>
                </c:lvl>
                <c:lvl>
                  <c:pt idx="0">
                    <c:v>Segmento 1</c:v>
                  </c:pt>
                  <c:pt idx="10">
                    <c:v>Segmento 2</c:v>
                  </c:pt>
                  <c:pt idx="17">
                    <c:v>Segmento 3</c:v>
                  </c:pt>
                </c:lvl>
              </c:multiLvlStrCache>
            </c:multiLvlStrRef>
          </c:cat>
          <c:val>
            <c:numRef>
              <c:f>Hoja1!$C$6:$C$44</c:f>
              <c:numCache>
                <c:formatCode>General</c:formatCode>
                <c:ptCount val="38"/>
                <c:pt idx="0">
                  <c:v>55</c:v>
                </c:pt>
                <c:pt idx="10">
                  <c:v>37.5</c:v>
                </c:pt>
                <c:pt idx="11">
                  <c:v>40</c:v>
                </c:pt>
                <c:pt idx="12">
                  <c:v>50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9-4BF6-852C-A0EE0ED405D4}"/>
            </c:ext>
          </c:extLst>
        </c:ser>
        <c:ser>
          <c:idx val="1"/>
          <c:order val="1"/>
          <c:tx>
            <c:strRef>
              <c:f>Hoja1!$D$4:$D$5</c:f>
              <c:strCache>
                <c:ptCount val="1"/>
                <c:pt idx="0">
                  <c:v>Bajo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Hoja1!$A$6:$B$44</c:f>
              <c:multiLvlStrCache>
                <c:ptCount val="38"/>
                <c:lvl>
                  <c:pt idx="0">
                    <c:v>Cooprogreso</c:v>
                  </c:pt>
                  <c:pt idx="1">
                    <c:v>Alianza del Valle</c:v>
                  </c:pt>
                  <c:pt idx="2">
                    <c:v>Policia Nacional</c:v>
                  </c:pt>
                  <c:pt idx="3">
                    <c:v>Atuntaqui</c:v>
                  </c:pt>
                  <c:pt idx="4">
                    <c:v>JEP</c:v>
                  </c:pt>
                  <c:pt idx="5">
                    <c:v>23 de Julio</c:v>
                  </c:pt>
                  <c:pt idx="6">
                    <c:v>Riobamba</c:v>
                  </c:pt>
                  <c:pt idx="7">
                    <c:v>29 De Octubre</c:v>
                  </c:pt>
                  <c:pt idx="8">
                    <c:v>Andalucia</c:v>
                  </c:pt>
                  <c:pt idx="9">
                    <c:v>San Jose</c:v>
                  </c:pt>
                  <c:pt idx="10">
                    <c:v>Luz del Valle</c:v>
                  </c:pt>
                  <c:pt idx="11">
                    <c:v>Politecnica</c:v>
                  </c:pt>
                  <c:pt idx="12">
                    <c:v>San Antonio</c:v>
                  </c:pt>
                  <c:pt idx="13">
                    <c:v>CACMU</c:v>
                  </c:pt>
                  <c:pt idx="14">
                    <c:v>Artesanos</c:v>
                  </c:pt>
                  <c:pt idx="15">
                    <c:v>Maquita Cushunchic</c:v>
                  </c:pt>
                  <c:pt idx="16">
                    <c:v>Cotocollao</c:v>
                  </c:pt>
                  <c:pt idx="17">
                    <c:v>PUCE</c:v>
                  </c:pt>
                  <c:pt idx="18">
                    <c:v>Amazonas</c:v>
                  </c:pt>
                  <c:pt idx="19">
                    <c:v>Pichincha</c:v>
                  </c:pt>
                  <c:pt idx="20">
                    <c:v>Banco Central</c:v>
                  </c:pt>
                  <c:pt idx="21">
                    <c:v>Santa Anita</c:v>
                  </c:pt>
                  <c:pt idx="22">
                    <c:v>San Cristobal</c:v>
                  </c:pt>
                  <c:pt idx="23">
                    <c:v>Accion Imbaburapack</c:v>
                  </c:pt>
                  <c:pt idx="24">
                    <c:v>El Ejido</c:v>
                  </c:pt>
                  <c:pt idx="25">
                    <c:v>Ecuacreditos</c:v>
                  </c:pt>
                  <c:pt idx="26">
                    <c:v>Santa Ana de Nayon</c:v>
                  </c:pt>
                  <c:pt idx="27">
                    <c:v>Juan de Salinas</c:v>
                  </c:pt>
                  <c:pt idx="28">
                    <c:v>Corporacion Centro</c:v>
                  </c:pt>
                  <c:pt idx="29">
                    <c:v>Catar</c:v>
                  </c:pt>
                  <c:pt idx="30">
                    <c:v>Fondo para el desarrollo y la vida</c:v>
                  </c:pt>
                  <c:pt idx="31">
                    <c:v>16 de Julio</c:v>
                  </c:pt>
                  <c:pt idx="32">
                    <c:v>Ciudad de Quito</c:v>
                  </c:pt>
                  <c:pt idx="33">
                    <c:v>Pedro Moncayo</c:v>
                  </c:pt>
                  <c:pt idx="34">
                    <c:v>Puellaro</c:v>
                  </c:pt>
                  <c:pt idx="35">
                    <c:v>Alianza Minas</c:v>
                  </c:pt>
                  <c:pt idx="36">
                    <c:v>Huaicana</c:v>
                  </c:pt>
                  <c:pt idx="37">
                    <c:v>Manantial de Oro</c:v>
                  </c:pt>
                </c:lvl>
                <c:lvl>
                  <c:pt idx="0">
                    <c:v>Segmento 1</c:v>
                  </c:pt>
                  <c:pt idx="10">
                    <c:v>Segmento 2</c:v>
                  </c:pt>
                  <c:pt idx="17">
                    <c:v>Segmento 3</c:v>
                  </c:pt>
                </c:lvl>
              </c:multiLvlStrCache>
            </c:multiLvlStrRef>
          </c:cat>
          <c:val>
            <c:numRef>
              <c:f>Hoja1!$D$6:$D$44</c:f>
              <c:numCache>
                <c:formatCode>General</c:formatCode>
                <c:ptCount val="38"/>
                <c:pt idx="2">
                  <c:v>82.5</c:v>
                </c:pt>
                <c:pt idx="3">
                  <c:v>87.5</c:v>
                </c:pt>
                <c:pt idx="4">
                  <c:v>92.5</c:v>
                </c:pt>
                <c:pt idx="5">
                  <c:v>92.5</c:v>
                </c:pt>
                <c:pt idx="6">
                  <c:v>92.5</c:v>
                </c:pt>
                <c:pt idx="7">
                  <c:v>92.5</c:v>
                </c:pt>
                <c:pt idx="8">
                  <c:v>100</c:v>
                </c:pt>
                <c:pt idx="9">
                  <c:v>100</c:v>
                </c:pt>
                <c:pt idx="14">
                  <c:v>90</c:v>
                </c:pt>
                <c:pt idx="15">
                  <c:v>97.5</c:v>
                </c:pt>
                <c:pt idx="16">
                  <c:v>100</c:v>
                </c:pt>
                <c:pt idx="25">
                  <c:v>82.5</c:v>
                </c:pt>
                <c:pt idx="26">
                  <c:v>85</c:v>
                </c:pt>
                <c:pt idx="27">
                  <c:v>87.5</c:v>
                </c:pt>
                <c:pt idx="28">
                  <c:v>90</c:v>
                </c:pt>
                <c:pt idx="29">
                  <c:v>92.5</c:v>
                </c:pt>
                <c:pt idx="30">
                  <c:v>95</c:v>
                </c:pt>
                <c:pt idx="31">
                  <c:v>95</c:v>
                </c:pt>
                <c:pt idx="32">
                  <c:v>95</c:v>
                </c:pt>
                <c:pt idx="33">
                  <c:v>97.5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9-4BF6-852C-A0EE0ED405D4}"/>
            </c:ext>
          </c:extLst>
        </c:ser>
        <c:ser>
          <c:idx val="2"/>
          <c:order val="2"/>
          <c:tx>
            <c:strRef>
              <c:f>Hoja1!$E$4:$E$5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Hoja1!$A$6:$B$44</c:f>
              <c:multiLvlStrCache>
                <c:ptCount val="38"/>
                <c:lvl>
                  <c:pt idx="0">
                    <c:v>Cooprogreso</c:v>
                  </c:pt>
                  <c:pt idx="1">
                    <c:v>Alianza del Valle</c:v>
                  </c:pt>
                  <c:pt idx="2">
                    <c:v>Policia Nacional</c:v>
                  </c:pt>
                  <c:pt idx="3">
                    <c:v>Atuntaqui</c:v>
                  </c:pt>
                  <c:pt idx="4">
                    <c:v>JEP</c:v>
                  </c:pt>
                  <c:pt idx="5">
                    <c:v>23 de Julio</c:v>
                  </c:pt>
                  <c:pt idx="6">
                    <c:v>Riobamba</c:v>
                  </c:pt>
                  <c:pt idx="7">
                    <c:v>29 De Octubre</c:v>
                  </c:pt>
                  <c:pt idx="8">
                    <c:v>Andalucia</c:v>
                  </c:pt>
                  <c:pt idx="9">
                    <c:v>San Jose</c:v>
                  </c:pt>
                  <c:pt idx="10">
                    <c:v>Luz del Valle</c:v>
                  </c:pt>
                  <c:pt idx="11">
                    <c:v>Politecnica</c:v>
                  </c:pt>
                  <c:pt idx="12">
                    <c:v>San Antonio</c:v>
                  </c:pt>
                  <c:pt idx="13">
                    <c:v>CACMU</c:v>
                  </c:pt>
                  <c:pt idx="14">
                    <c:v>Artesanos</c:v>
                  </c:pt>
                  <c:pt idx="15">
                    <c:v>Maquita Cushunchic</c:v>
                  </c:pt>
                  <c:pt idx="16">
                    <c:v>Cotocollao</c:v>
                  </c:pt>
                  <c:pt idx="17">
                    <c:v>PUCE</c:v>
                  </c:pt>
                  <c:pt idx="18">
                    <c:v>Amazonas</c:v>
                  </c:pt>
                  <c:pt idx="19">
                    <c:v>Pichincha</c:v>
                  </c:pt>
                  <c:pt idx="20">
                    <c:v>Banco Central</c:v>
                  </c:pt>
                  <c:pt idx="21">
                    <c:v>Santa Anita</c:v>
                  </c:pt>
                  <c:pt idx="22">
                    <c:v>San Cristobal</c:v>
                  </c:pt>
                  <c:pt idx="23">
                    <c:v>Accion Imbaburapack</c:v>
                  </c:pt>
                  <c:pt idx="24">
                    <c:v>El Ejido</c:v>
                  </c:pt>
                  <c:pt idx="25">
                    <c:v>Ecuacreditos</c:v>
                  </c:pt>
                  <c:pt idx="26">
                    <c:v>Santa Ana de Nayon</c:v>
                  </c:pt>
                  <c:pt idx="27">
                    <c:v>Juan de Salinas</c:v>
                  </c:pt>
                  <c:pt idx="28">
                    <c:v>Corporacion Centro</c:v>
                  </c:pt>
                  <c:pt idx="29">
                    <c:v>Catar</c:v>
                  </c:pt>
                  <c:pt idx="30">
                    <c:v>Fondo para el desarrollo y la vida</c:v>
                  </c:pt>
                  <c:pt idx="31">
                    <c:v>16 de Julio</c:v>
                  </c:pt>
                  <c:pt idx="32">
                    <c:v>Ciudad de Quito</c:v>
                  </c:pt>
                  <c:pt idx="33">
                    <c:v>Pedro Moncayo</c:v>
                  </c:pt>
                  <c:pt idx="34">
                    <c:v>Puellaro</c:v>
                  </c:pt>
                  <c:pt idx="35">
                    <c:v>Alianza Minas</c:v>
                  </c:pt>
                  <c:pt idx="36">
                    <c:v>Huaicana</c:v>
                  </c:pt>
                  <c:pt idx="37">
                    <c:v>Manantial de Oro</c:v>
                  </c:pt>
                </c:lvl>
                <c:lvl>
                  <c:pt idx="0">
                    <c:v>Segmento 1</c:v>
                  </c:pt>
                  <c:pt idx="10">
                    <c:v>Segmento 2</c:v>
                  </c:pt>
                  <c:pt idx="17">
                    <c:v>Segmento 3</c:v>
                  </c:pt>
                </c:lvl>
              </c:multiLvlStrCache>
            </c:multiLvlStrRef>
          </c:cat>
          <c:val>
            <c:numRef>
              <c:f>Hoja1!$E$6:$E$44</c:f>
              <c:numCache>
                <c:formatCode>General</c:formatCode>
                <c:ptCount val="38"/>
                <c:pt idx="1">
                  <c:v>70</c:v>
                </c:pt>
                <c:pt idx="13">
                  <c:v>67.5</c:v>
                </c:pt>
                <c:pt idx="21">
                  <c:v>70</c:v>
                </c:pt>
                <c:pt idx="22">
                  <c:v>72.5</c:v>
                </c:pt>
                <c:pt idx="23">
                  <c:v>72.5</c:v>
                </c:pt>
                <c:pt idx="24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9-4BF6-852C-A0EE0ED405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50750952"/>
        <c:axId val="250747424"/>
      </c:barChart>
      <c:catAx>
        <c:axId val="25075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747424"/>
        <c:crosses val="autoZero"/>
        <c:auto val="1"/>
        <c:lblAlgn val="ctr"/>
        <c:lblOffset val="100"/>
        <c:noMultiLvlLbl val="0"/>
      </c:catAx>
      <c:valAx>
        <c:axId val="25074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75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Hoja1!$K$2:$K$4</c:f>
              <c:strCache>
                <c:ptCount val="3"/>
                <c:pt idx="0">
                  <c:v>Laissez Faire</c:v>
                </c:pt>
                <c:pt idx="1">
                  <c:v>Transaccional</c:v>
                </c:pt>
                <c:pt idx="2">
                  <c:v>Transformacional</c:v>
                </c:pt>
              </c:strCache>
            </c:strRef>
          </c:cat>
          <c:val>
            <c:numRef>
              <c:f>Hoja1!$L$2:$L$4</c:f>
              <c:numCache>
                <c:formatCode>General</c:formatCode>
                <c:ptCount val="3"/>
                <c:pt idx="0">
                  <c:v>1.0029999999999999</c:v>
                </c:pt>
                <c:pt idx="1">
                  <c:v>2.9910000000000001</c:v>
                </c:pt>
                <c:pt idx="2" formatCode="0.000">
                  <c:v>3.13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3-4245-8871-5B8FC9D521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50747032"/>
        <c:axId val="250747816"/>
      </c:barChart>
      <c:catAx>
        <c:axId val="250747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747816"/>
        <c:crosses val="autoZero"/>
        <c:auto val="1"/>
        <c:lblAlgn val="ctr"/>
        <c:lblOffset val="100"/>
        <c:noMultiLvlLbl val="0"/>
      </c:catAx>
      <c:valAx>
        <c:axId val="250747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74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4531"/>
            <a:ext cx="2984871" cy="50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10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DECIR A QUIEN FUE APLICADA CADA ENCUESTA- y que 36 son solo para liderazgo, explicar los criterios para las respuestas</a:t>
            </a:r>
            <a:endParaRPr/>
          </a:p>
        </p:txBody>
      </p:sp>
      <p:sp>
        <p:nvSpPr>
          <p:cNvPr id="398" name="Google Shape;398;p10:notes"/>
          <p:cNvSpPr txBox="1">
            <a:spLocks noGrp="1"/>
          </p:cNvSpPr>
          <p:nvPr>
            <p:ph type="sldNum" idx="12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1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1:notes"/>
          <p:cNvSpPr txBox="1">
            <a:spLocks noGrp="1"/>
          </p:cNvSpPr>
          <p:nvPr>
            <p:ph type="sldNum" idx="12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2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4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15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/>
              <a:t>24 bajo-6 medio-8 alto; </a:t>
            </a:r>
            <a:endParaRPr/>
          </a:p>
        </p:txBody>
      </p:sp>
      <p:sp>
        <p:nvSpPr>
          <p:cNvPr id="600" name="Google Shape;600;p15:notes"/>
          <p:cNvSpPr txBox="1">
            <a:spLocks noGrp="1"/>
          </p:cNvSpPr>
          <p:nvPr>
            <p:ph type="sldNum" idx="12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6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7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8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9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0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1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2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:notes"/>
          <p:cNvSpPr txBox="1">
            <a:spLocks noGrp="1"/>
          </p:cNvSpPr>
          <p:nvPr>
            <p:ph type="sldNum" idx="12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7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7:notes"/>
          <p:cNvSpPr txBox="1">
            <a:spLocks noGrp="1"/>
          </p:cNvSpPr>
          <p:nvPr>
            <p:ph type="sldNum" idx="12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:notes"/>
          <p:cNvSpPr txBox="1">
            <a:spLocks noGrp="1"/>
          </p:cNvSpPr>
          <p:nvPr>
            <p:ph type="body" idx="1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oogle Shape;16;p24"/>
          <p:cNvGraphicFramePr/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12192000" imgH="5616575" progId="">
                  <p:embed/>
                </p:oleObj>
              </mc:Choice>
              <mc:Fallback>
                <p:oleObj r:id="rId3" imgW="12192000" imgH="5616575" progId="">
                  <p:embed/>
                  <p:pic>
                    <p:nvPicPr>
                      <p:cNvPr id="16" name="Google Shape;16;p2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Google Shape;17;p24"/>
          <p:cNvSpPr/>
          <p:nvPr/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4"/>
          <p:cNvSpPr/>
          <p:nvPr/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4"/>
          <p:cNvSpPr/>
          <p:nvPr/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4"/>
          <p:cNvSpPr/>
          <p:nvPr/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4" descr="bannner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4"/>
          <p:cNvSpPr/>
          <p:nvPr/>
        </p:nvSpPr>
        <p:spPr>
          <a:xfrm>
            <a:off x="289984" y="260351"/>
            <a:ext cx="1056216" cy="7921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4"/>
          <p:cNvPicPr preferRelativeResize="0"/>
          <p:nvPr/>
        </p:nvPicPr>
        <p:blipFill rotWithShape="1">
          <a:blip r:embed="rId6">
            <a:alphaModFix/>
          </a:blip>
          <a:srcRect t="38805" b="30597"/>
          <a:stretch/>
        </p:blipFill>
        <p:spPr>
          <a:xfrm>
            <a:off x="47755" y="188640"/>
            <a:ext cx="3840000" cy="62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623392" y="155679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3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1"/>
            <a:ext cx="12192000" cy="620713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3"/>
          <p:cNvSpPr/>
          <p:nvPr/>
        </p:nvSpPr>
        <p:spPr>
          <a:xfrm rot="10800000">
            <a:off x="1" y="6308726"/>
            <a:ext cx="10513484" cy="549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9EB78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23"/>
          <p:cNvCxnSpPr/>
          <p:nvPr/>
        </p:nvCxnSpPr>
        <p:spPr>
          <a:xfrm>
            <a:off x="33868" y="6296025"/>
            <a:ext cx="887941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3"/>
          <p:cNvCxnSpPr/>
          <p:nvPr/>
        </p:nvCxnSpPr>
        <p:spPr>
          <a:xfrm>
            <a:off x="33868" y="6245225"/>
            <a:ext cx="8879417" cy="0"/>
          </a:xfrm>
          <a:prstGeom prst="straightConnector1">
            <a:avLst/>
          </a:prstGeom>
          <a:noFill/>
          <a:ln w="38100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14;p23"/>
          <p:cNvPicPr preferRelativeResize="0"/>
          <p:nvPr/>
        </p:nvPicPr>
        <p:blipFill rotWithShape="1">
          <a:blip r:embed="rId14">
            <a:alphaModFix/>
          </a:blip>
          <a:srcRect l="7594" t="38805" r="7258" b="30597"/>
          <a:stretch/>
        </p:blipFill>
        <p:spPr>
          <a:xfrm>
            <a:off x="8880310" y="5906861"/>
            <a:ext cx="3269713" cy="6249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6.pn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png"/><Relationship Id="rId9" Type="http://schemas.openxmlformats.org/officeDocument/2006/relationships/image" Target="../media/image6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1473085" y="1070433"/>
            <a:ext cx="10349947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CARRERA DE INGENIERÍA EN FINANZAS Y AUDITORÍA</a:t>
            </a:r>
            <a:endParaRPr sz="2000" b="1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 DE TITULACIÓN PREVIO A LA OBTENCIÓN DEL TÍTULO EN INGENIERÍA EN FINANZAS Y AUDITORÍA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TEMA: “INCIDENCIA DEL ESTILO DE LIDERAZGO EN EL RIESGO DE FRAUDE EN LAS COOPERATIVAS DE AHORRO Y CRÉDITO DE IMBABURA Y PICHINCHA”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AUTORAS:  </a:t>
            </a:r>
            <a:endParaRPr sz="2000" b="1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DURÁN MENA, MICHELLE CAROLINA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OBANDO MELO, DIANA CAROLINA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SANGOLQUÍ, JULIO 2019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2112133" y="191830"/>
            <a:ext cx="10032869" cy="55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50" b="1" i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UNIVERSIDAD DE LAS FUERZAS ARMADAS - ESPE</a:t>
            </a:r>
            <a:endParaRPr sz="245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"/>
          <p:cNvSpPr/>
          <p:nvPr/>
        </p:nvSpPr>
        <p:spPr>
          <a:xfrm flipH="1">
            <a:off x="2259006" y="4078310"/>
            <a:ext cx="1023392" cy="7732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0"/>
          <p:cNvSpPr/>
          <p:nvPr/>
        </p:nvSpPr>
        <p:spPr>
          <a:xfrm>
            <a:off x="466932" y="222491"/>
            <a:ext cx="64087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4.2- INSTRUMENTOS 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0"/>
          <p:cNvSpPr/>
          <p:nvPr/>
        </p:nvSpPr>
        <p:spPr>
          <a:xfrm>
            <a:off x="3549499" y="1352732"/>
            <a:ext cx="1215431" cy="7732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Sirve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0"/>
          <p:cNvSpPr/>
          <p:nvPr/>
        </p:nvSpPr>
        <p:spPr>
          <a:xfrm>
            <a:off x="4817430" y="1026976"/>
            <a:ext cx="2697788" cy="189836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983"/>
              </a:gs>
              <a:gs pos="35000">
                <a:srgbClr val="FFCCA8"/>
              </a:gs>
              <a:gs pos="100000">
                <a:srgbClr val="FFE9DB"/>
              </a:gs>
            </a:gsLst>
            <a:lin ang="16200000" scaled="0"/>
          </a:gradFill>
          <a:ln w="9525" cap="flat" cmpd="sng">
            <a:solidFill>
              <a:srgbClr val="E47F1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-Medir el riesgo de fraude.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-Probar los procesos de prevención, detección e investigación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-Identificar falencias en los controles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3220874" y="3357388"/>
            <a:ext cx="2513049" cy="71498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BBAF6"/>
              </a:gs>
              <a:gs pos="35000">
                <a:srgbClr val="C3CFF8"/>
              </a:gs>
              <a:gs pos="100000">
                <a:srgbClr val="E7EBFC"/>
              </a:gs>
            </a:gsLst>
            <a:lin ang="16200000" scaled="0"/>
          </a:gradFill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Mide el liderazgo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0"/>
          <p:cNvSpPr/>
          <p:nvPr/>
        </p:nvSpPr>
        <p:spPr>
          <a:xfrm>
            <a:off x="3220874" y="4332391"/>
            <a:ext cx="2513049" cy="67282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983"/>
              </a:gs>
              <a:gs pos="35000">
                <a:srgbClr val="FFCCA8"/>
              </a:gs>
              <a:gs pos="100000">
                <a:srgbClr val="FFE9DB"/>
              </a:gs>
            </a:gsLst>
            <a:lin ang="16200000" scaled="0"/>
          </a:gradFill>
          <a:ln w="9525" cap="flat" cmpd="sng">
            <a:solidFill>
              <a:srgbClr val="E47F1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Modelo de liderazgo de rango total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0"/>
          <p:cNvSpPr/>
          <p:nvPr/>
        </p:nvSpPr>
        <p:spPr>
          <a:xfrm>
            <a:off x="3220874" y="5201934"/>
            <a:ext cx="2513049" cy="5973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9ACAD"/>
              </a:gs>
              <a:gs pos="35000">
                <a:srgbClr val="ECC6C6"/>
              </a:gs>
              <a:gs pos="100000">
                <a:srgbClr val="F9E7E7"/>
              </a:gs>
            </a:gsLst>
            <a:lin ang="16200000" scaled="0"/>
          </a:gradFill>
          <a:ln w="9525" cap="flat" cmpd="sng">
            <a:solidFill>
              <a:srgbClr val="994E4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Depende de la situación que se desarrolle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10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1891" y="687816"/>
            <a:ext cx="1574491" cy="157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0" descr="Imagen relacionada"/>
          <p:cNvPicPr preferRelativeResize="0"/>
          <p:nvPr/>
        </p:nvPicPr>
        <p:blipFill rotWithShape="1">
          <a:blip r:embed="rId4">
            <a:alphaModFix/>
          </a:blip>
          <a:srcRect l="29258" r="10220" b="30306"/>
          <a:stretch/>
        </p:blipFill>
        <p:spPr>
          <a:xfrm>
            <a:off x="1745943" y="2213322"/>
            <a:ext cx="1719617" cy="760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10"/>
          <p:cNvGrpSpPr/>
          <p:nvPr/>
        </p:nvGrpSpPr>
        <p:grpSpPr>
          <a:xfrm>
            <a:off x="-435081" y="1026004"/>
            <a:ext cx="2291969" cy="1215444"/>
            <a:chOff x="0" y="555551"/>
            <a:chExt cx="2291969" cy="1215444"/>
          </a:xfrm>
        </p:grpSpPr>
        <p:sp>
          <p:nvSpPr>
            <p:cNvPr id="410" name="Google Shape;410;p10"/>
            <p:cNvSpPr/>
            <p:nvPr/>
          </p:nvSpPr>
          <p:spPr>
            <a:xfrm>
              <a:off x="0" y="555551"/>
              <a:ext cx="883783" cy="153"/>
            </a:xfrm>
            <a:prstGeom prst="rect">
              <a:avLst/>
            </a:prstGeom>
            <a:solidFill>
              <a:srgbClr val="C4C9D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20684" y="887064"/>
              <a:ext cx="1252103" cy="77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0"/>
            <p:cNvSpPr txBox="1"/>
            <p:nvPr/>
          </p:nvSpPr>
          <p:spPr>
            <a:xfrm>
              <a:off x="920684" y="887064"/>
              <a:ext cx="1252103" cy="77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Fraude</a:t>
              </a:r>
              <a:endPara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810211" y="776686"/>
              <a:ext cx="300706" cy="300784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 rot="5400000">
              <a:off x="1991224" y="776725"/>
              <a:ext cx="300784" cy="300706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E6841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 rot="-5400000">
              <a:off x="810172" y="1470250"/>
              <a:ext cx="300784" cy="300706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8465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 rot="10800000">
              <a:off x="1991263" y="1470211"/>
              <a:ext cx="300706" cy="300784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62891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10"/>
          <p:cNvGrpSpPr/>
          <p:nvPr/>
        </p:nvGrpSpPr>
        <p:grpSpPr>
          <a:xfrm>
            <a:off x="9412101" y="3666265"/>
            <a:ext cx="2291969" cy="1215444"/>
            <a:chOff x="0" y="555551"/>
            <a:chExt cx="2291969" cy="1215444"/>
          </a:xfrm>
        </p:grpSpPr>
        <p:sp>
          <p:nvSpPr>
            <p:cNvPr id="418" name="Google Shape;418;p10"/>
            <p:cNvSpPr/>
            <p:nvPr/>
          </p:nvSpPr>
          <p:spPr>
            <a:xfrm>
              <a:off x="0" y="555551"/>
              <a:ext cx="883783" cy="153"/>
            </a:xfrm>
            <a:prstGeom prst="rect">
              <a:avLst/>
            </a:prstGeom>
            <a:solidFill>
              <a:srgbClr val="C4C9D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920684" y="887064"/>
              <a:ext cx="1252103" cy="77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0"/>
            <p:cNvSpPr txBox="1"/>
            <p:nvPr/>
          </p:nvSpPr>
          <p:spPr>
            <a:xfrm>
              <a:off x="920684" y="887064"/>
              <a:ext cx="1252103" cy="77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Liderazgo</a:t>
              </a:r>
              <a:endPara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810211" y="776686"/>
              <a:ext cx="300706" cy="300784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0"/>
            <p:cNvSpPr/>
            <p:nvPr/>
          </p:nvSpPr>
          <p:spPr>
            <a:xfrm rot="5400000">
              <a:off x="1991224" y="776725"/>
              <a:ext cx="300784" cy="300706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E6841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0"/>
            <p:cNvSpPr/>
            <p:nvPr/>
          </p:nvSpPr>
          <p:spPr>
            <a:xfrm rot="-5400000">
              <a:off x="810172" y="1470250"/>
              <a:ext cx="300784" cy="300706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8465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0"/>
            <p:cNvSpPr/>
            <p:nvPr/>
          </p:nvSpPr>
          <p:spPr>
            <a:xfrm rot="10800000">
              <a:off x="1991263" y="1470211"/>
              <a:ext cx="300706" cy="300784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62891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5" name="Google Shape;425;p10" descr="Resultado de imagen para mlq cuestionario"/>
          <p:cNvPicPr preferRelativeResize="0"/>
          <p:nvPr/>
        </p:nvPicPr>
        <p:blipFill rotWithShape="1">
          <a:blip r:embed="rId5">
            <a:alphaModFix/>
          </a:blip>
          <a:srcRect b="24663"/>
          <a:stretch/>
        </p:blipFill>
        <p:spPr>
          <a:xfrm>
            <a:off x="8470847" y="3714880"/>
            <a:ext cx="1661965" cy="125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0" descr="Resultado de imagen para bass y avolio"/>
          <p:cNvPicPr preferRelativeResize="0"/>
          <p:nvPr/>
        </p:nvPicPr>
        <p:blipFill rotWithShape="1">
          <a:blip r:embed="rId6">
            <a:alphaModFix/>
          </a:blip>
          <a:srcRect l="56762" t="11112" r="17448" b="82537"/>
          <a:stretch/>
        </p:blipFill>
        <p:spPr>
          <a:xfrm>
            <a:off x="8540736" y="5018861"/>
            <a:ext cx="1580785" cy="2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0"/>
          <p:cNvSpPr/>
          <p:nvPr/>
        </p:nvSpPr>
        <p:spPr>
          <a:xfrm flipH="1">
            <a:off x="2091338" y="3771773"/>
            <a:ext cx="378687" cy="146681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10" descr="Resultado de imagen para numero 9"/>
          <p:cNvPicPr preferRelativeResize="0"/>
          <p:nvPr/>
        </p:nvPicPr>
        <p:blipFill rotWithShape="1">
          <a:blip r:embed="rId7">
            <a:alphaModFix/>
          </a:blip>
          <a:srcRect l="19537" r="20035" b="6095"/>
          <a:stretch/>
        </p:blipFill>
        <p:spPr>
          <a:xfrm>
            <a:off x="10529668" y="700496"/>
            <a:ext cx="918647" cy="99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" descr="Resultado de imagen para simbolo de porcentaj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40880" y="1892504"/>
            <a:ext cx="1269679" cy="84972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0"/>
          <p:cNvSpPr/>
          <p:nvPr/>
        </p:nvSpPr>
        <p:spPr>
          <a:xfrm>
            <a:off x="6230172" y="3925093"/>
            <a:ext cx="2308915" cy="108012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INSTRUMENTO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431;p10"/>
          <p:cNvCxnSpPr/>
          <p:nvPr/>
        </p:nvCxnSpPr>
        <p:spPr>
          <a:xfrm rot="10800000">
            <a:off x="7266897" y="3508071"/>
            <a:ext cx="137942" cy="417022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32" name="Google Shape;432;p10"/>
          <p:cNvCxnSpPr/>
          <p:nvPr/>
        </p:nvCxnSpPr>
        <p:spPr>
          <a:xfrm flipH="1">
            <a:off x="5775529" y="3521348"/>
            <a:ext cx="1476000" cy="16901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33" name="Google Shape;433;p10"/>
          <p:cNvCxnSpPr/>
          <p:nvPr/>
        </p:nvCxnSpPr>
        <p:spPr>
          <a:xfrm flipH="1">
            <a:off x="5740930" y="4615277"/>
            <a:ext cx="468000" cy="6928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34" name="Google Shape;434;p10"/>
          <p:cNvCxnSpPr/>
          <p:nvPr/>
        </p:nvCxnSpPr>
        <p:spPr>
          <a:xfrm rot="10800000">
            <a:off x="5806586" y="5437261"/>
            <a:ext cx="1368000" cy="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35" name="Google Shape;435;p10"/>
          <p:cNvCxnSpPr/>
          <p:nvPr/>
        </p:nvCxnSpPr>
        <p:spPr>
          <a:xfrm flipH="1">
            <a:off x="7179782" y="5018861"/>
            <a:ext cx="108000" cy="39600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436" name="Google Shape;436;p10" descr="Resultado de imagen para mlq cuestionario"/>
          <p:cNvPicPr preferRelativeResize="0"/>
          <p:nvPr/>
        </p:nvPicPr>
        <p:blipFill rotWithShape="1">
          <a:blip r:embed="rId5">
            <a:alphaModFix/>
          </a:blip>
          <a:srcRect t="74233"/>
          <a:stretch/>
        </p:blipFill>
        <p:spPr>
          <a:xfrm>
            <a:off x="8448205" y="3457554"/>
            <a:ext cx="1661965" cy="42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0" descr="Resultado de imagen para numero 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3111" y="3538249"/>
            <a:ext cx="976351" cy="83598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0"/>
          <p:cNvSpPr/>
          <p:nvPr/>
        </p:nvSpPr>
        <p:spPr>
          <a:xfrm>
            <a:off x="10179884" y="1352434"/>
            <a:ext cx="378687" cy="1268643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10" descr="Imagen relacionad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87719" y="3628024"/>
            <a:ext cx="656430" cy="65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0" descr="Imagen relacionad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562734">
            <a:off x="1086389" y="3786667"/>
            <a:ext cx="656430" cy="65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0" descr="Resultado de imagen para factor"/>
          <p:cNvPicPr preferRelativeResize="0"/>
          <p:nvPr/>
        </p:nvPicPr>
        <p:blipFill rotWithShape="1">
          <a:blip r:embed="rId11">
            <a:alphaModFix/>
          </a:blip>
          <a:srcRect t="71717" r="61769"/>
          <a:stretch/>
        </p:blipFill>
        <p:spPr>
          <a:xfrm>
            <a:off x="851616" y="4831308"/>
            <a:ext cx="1322779" cy="49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" descr="Imagen relacionad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500814" y="862854"/>
            <a:ext cx="656430" cy="65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0" descr="Imagen relacionad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562734">
            <a:off x="11199484" y="1021497"/>
            <a:ext cx="656430" cy="65643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0"/>
          <p:cNvSpPr/>
          <p:nvPr/>
        </p:nvSpPr>
        <p:spPr>
          <a:xfrm flipH="1">
            <a:off x="9330587" y="1618262"/>
            <a:ext cx="1023392" cy="773281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90907" y="1423009"/>
            <a:ext cx="1907708" cy="102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0" descr="Resultado de imagen para numero 9 rojo"/>
          <p:cNvPicPr preferRelativeResize="0"/>
          <p:nvPr/>
        </p:nvPicPr>
        <p:blipFill rotWithShape="1">
          <a:blip r:embed="rId13">
            <a:alphaModFix/>
          </a:blip>
          <a:srcRect l="21612" t="4912" r="19246" b="8271"/>
          <a:stretch/>
        </p:blipFill>
        <p:spPr>
          <a:xfrm>
            <a:off x="589341" y="4535327"/>
            <a:ext cx="49048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"/>
          <p:cNvSpPr/>
          <p:nvPr/>
        </p:nvSpPr>
        <p:spPr>
          <a:xfrm>
            <a:off x="-273499" y="183536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MARCO REFERENCIAL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11"/>
          <p:cNvGrpSpPr/>
          <p:nvPr/>
        </p:nvGrpSpPr>
        <p:grpSpPr>
          <a:xfrm>
            <a:off x="709478" y="685750"/>
            <a:ext cx="4477307" cy="3576687"/>
            <a:chOff x="-1" y="0"/>
            <a:chExt cx="4477307" cy="3576687"/>
          </a:xfrm>
        </p:grpSpPr>
        <p:sp>
          <p:nvSpPr>
            <p:cNvPr id="454" name="Google Shape;454;p11"/>
            <p:cNvSpPr/>
            <p:nvPr/>
          </p:nvSpPr>
          <p:spPr>
            <a:xfrm rot="-300000">
              <a:off x="13739" y="1533557"/>
              <a:ext cx="4449828" cy="509572"/>
            </a:xfrm>
            <a:prstGeom prst="mathMinus">
              <a:avLst>
                <a:gd name="adj1" fmla="val 23520"/>
              </a:avLst>
            </a:prstGeom>
            <a:gradFill>
              <a:gsLst>
                <a:gs pos="0">
                  <a:srgbClr val="9AA093"/>
                </a:gs>
                <a:gs pos="80000">
                  <a:srgbClr val="CBD2C2"/>
                </a:gs>
                <a:gs pos="100000">
                  <a:srgbClr val="CCD4C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537276" y="178834"/>
              <a:ext cx="1343192" cy="1430675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4B7007"/>
                </a:gs>
                <a:gs pos="80000">
                  <a:srgbClr val="62930B"/>
                </a:gs>
                <a:gs pos="100000">
                  <a:srgbClr val="649708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2372973" y="0"/>
              <a:ext cx="1432738" cy="150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 txBox="1"/>
            <p:nvPr/>
          </p:nvSpPr>
          <p:spPr>
            <a:xfrm>
              <a:off x="2372973" y="0"/>
              <a:ext cx="1432738" cy="150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Fraude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2596838" y="1967178"/>
              <a:ext cx="1343192" cy="1430675"/>
            </a:xfrm>
            <a:prstGeom prst="up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525C62"/>
                </a:gs>
                <a:gs pos="80000">
                  <a:srgbClr val="6C7981"/>
                </a:gs>
                <a:gs pos="100000">
                  <a:srgbClr val="6C7A82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671596" y="2074479"/>
              <a:ext cx="1432738" cy="150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 txBox="1"/>
            <p:nvPr/>
          </p:nvSpPr>
          <p:spPr>
            <a:xfrm>
              <a:off x="671596" y="2074479"/>
              <a:ext cx="1432738" cy="1502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Liderazgo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1" name="Google Shape;461;p11"/>
          <p:cNvSpPr/>
          <p:nvPr/>
        </p:nvSpPr>
        <p:spPr>
          <a:xfrm>
            <a:off x="368718" y="4317029"/>
            <a:ext cx="5336045" cy="1754326"/>
          </a:xfrm>
          <a:prstGeom prst="rect">
            <a:avLst/>
          </a:prstGeom>
          <a:gradFill>
            <a:gsLst>
              <a:gs pos="0">
                <a:srgbClr val="FFB983"/>
              </a:gs>
              <a:gs pos="35000">
                <a:srgbClr val="FFCCA8"/>
              </a:gs>
              <a:gs pos="100000">
                <a:srgbClr val="FFE9DB"/>
              </a:gs>
            </a:gsLst>
            <a:lin ang="16200000" scaled="0"/>
          </a:gradFill>
          <a:ln w="9525" cap="flat" cmpd="sng">
            <a:solidFill>
              <a:srgbClr val="E47F1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Hay un solo estudio que relaciona a las dos variables, evidenciando que el estilo de dirección (transformacional o transaccional) y/o costos personales no tienen una influencia significativa en la intención de reportar fraude por ningún tipo de canal (Smalls, 2015).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2" name="Google Shape;462;p11"/>
          <p:cNvCxnSpPr/>
          <p:nvPr/>
        </p:nvCxnSpPr>
        <p:spPr>
          <a:xfrm>
            <a:off x="5862257" y="706756"/>
            <a:ext cx="0" cy="5256584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stealth" w="med" len="med"/>
            <a:tailEnd type="stealth" w="med" len="med"/>
          </a:ln>
        </p:spPr>
      </p:cxnSp>
      <p:grpSp>
        <p:nvGrpSpPr>
          <p:cNvPr id="463" name="Google Shape;463;p11"/>
          <p:cNvGrpSpPr/>
          <p:nvPr/>
        </p:nvGrpSpPr>
        <p:grpSpPr>
          <a:xfrm>
            <a:off x="6047589" y="727879"/>
            <a:ext cx="5950425" cy="5349060"/>
            <a:chOff x="0" y="21123"/>
            <a:chExt cx="5950425" cy="5349060"/>
          </a:xfrm>
        </p:grpSpPr>
        <p:sp>
          <p:nvSpPr>
            <p:cNvPr id="464" name="Google Shape;464;p11"/>
            <p:cNvSpPr/>
            <p:nvPr/>
          </p:nvSpPr>
          <p:spPr>
            <a:xfrm rot="5400000">
              <a:off x="-169037" y="190160"/>
              <a:ext cx="1126913" cy="788839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 txBox="1"/>
            <p:nvPr/>
          </p:nvSpPr>
          <p:spPr>
            <a:xfrm>
              <a:off x="1" y="415543"/>
              <a:ext cx="788839" cy="338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Lindquist y Singleton (2006)</a:t>
              </a:r>
              <a:endParaRPr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 rot="5400000">
              <a:off x="3003193" y="-2193229"/>
              <a:ext cx="732879" cy="516158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 txBox="1"/>
            <p:nvPr/>
          </p:nvSpPr>
          <p:spPr>
            <a:xfrm>
              <a:off x="788840" y="56900"/>
              <a:ext cx="5125810" cy="661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9525" rIns="9525" bIns="95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50"/>
                <a:buFont typeface="Times New Roman"/>
                <a:buChar char="•"/>
              </a:pPr>
              <a:r>
                <a:rPr lang="es-EC" sz="145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 mayoría de los empleados y gerentes fraudulentos, suelen ser los que han tenido una larga permanencia, lo que permite identificar de mejor manera la opción de explotar una oportunidad de fraude.</a:t>
              </a:r>
              <a:endParaRPr sz="14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 rot="5400000">
              <a:off x="-169037" y="1205104"/>
              <a:ext cx="1126913" cy="788839"/>
            </a:xfrm>
            <a:prstGeom prst="chevron">
              <a:avLst>
                <a:gd name="adj" fmla="val 50000"/>
              </a:avLst>
            </a:prstGeom>
            <a:solidFill>
              <a:srgbClr val="E6841F"/>
            </a:solidFill>
            <a:ln w="25400" cap="flat" cmpd="sng">
              <a:solidFill>
                <a:srgbClr val="E6841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 txBox="1"/>
            <p:nvPr/>
          </p:nvSpPr>
          <p:spPr>
            <a:xfrm>
              <a:off x="1" y="1430487"/>
              <a:ext cx="788839" cy="338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5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ACFE (2012)</a:t>
              </a:r>
              <a:endParaRPr sz="14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0" name="Google Shape;470;p11"/>
            <p:cNvSpPr/>
            <p:nvPr/>
          </p:nvSpPr>
          <p:spPr>
            <a:xfrm rot="5400000">
              <a:off x="3003385" y="-1178478"/>
              <a:ext cx="732493" cy="516158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E68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 txBox="1"/>
            <p:nvPr/>
          </p:nvSpPr>
          <p:spPr>
            <a:xfrm>
              <a:off x="788839" y="1071825"/>
              <a:ext cx="5125829" cy="66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9525" rIns="9525" bIns="95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50"/>
                <a:buFont typeface="Times New Roman"/>
                <a:buChar char="•"/>
              </a:pPr>
              <a:r>
                <a:rPr lang="es-EC" sz="145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Ningún sector está exento al comedimiento de un fraude, este acto puede ser realizado por los empleados o por los altos funcionarios de la organizaciones, tienen mayor impacto monetario.</a:t>
              </a:r>
              <a:endParaRPr sz="14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 rot="5400000">
              <a:off x="-169037" y="2265942"/>
              <a:ext cx="1126913" cy="788839"/>
            </a:xfrm>
            <a:prstGeom prst="chevron">
              <a:avLst>
                <a:gd name="adj" fmla="val 50000"/>
              </a:avLst>
            </a:prstGeom>
            <a:solidFill>
              <a:srgbClr val="846546"/>
            </a:solidFill>
            <a:ln w="25400" cap="flat" cmpd="sng">
              <a:solidFill>
                <a:srgbClr val="84654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 txBox="1"/>
            <p:nvPr/>
          </p:nvSpPr>
          <p:spPr>
            <a:xfrm>
              <a:off x="1" y="2491325"/>
              <a:ext cx="788839" cy="338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5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Cano (2011)</a:t>
              </a:r>
              <a:endParaRPr sz="14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 rot="5400000">
              <a:off x="2957491" y="-117640"/>
              <a:ext cx="824282" cy="516158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8465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 txBox="1"/>
            <p:nvPr/>
          </p:nvSpPr>
          <p:spPr>
            <a:xfrm>
              <a:off x="788839" y="2091250"/>
              <a:ext cx="5121348" cy="743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9525" rIns="9525" bIns="95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50"/>
                <a:buFont typeface="Times New Roman"/>
                <a:buChar char="•"/>
              </a:pPr>
              <a:r>
                <a:rPr lang="es-EC" sz="145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Las acciones fraudulentas tienen un común denominador que es la confianza defraudada, quien para burlarla hace una representación falsa de la realidad.</a:t>
              </a:r>
              <a:endParaRPr sz="14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 rot="5400000">
              <a:off x="-169037" y="3280886"/>
              <a:ext cx="1126913" cy="788839"/>
            </a:xfrm>
            <a:prstGeom prst="chevron">
              <a:avLst>
                <a:gd name="adj" fmla="val 50000"/>
              </a:avLst>
            </a:prstGeom>
            <a:solidFill>
              <a:srgbClr val="62891C"/>
            </a:solidFill>
            <a:ln w="25400" cap="flat" cmpd="sng">
              <a:solidFill>
                <a:srgbClr val="62891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 txBox="1"/>
            <p:nvPr/>
          </p:nvSpPr>
          <p:spPr>
            <a:xfrm>
              <a:off x="1" y="3506269"/>
              <a:ext cx="788839" cy="338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5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Vega y Zabala (2014)</a:t>
              </a:r>
              <a:endParaRPr sz="14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 rot="5400000">
              <a:off x="3003385" y="897303"/>
              <a:ext cx="732493" cy="516158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628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 txBox="1"/>
            <p:nvPr/>
          </p:nvSpPr>
          <p:spPr>
            <a:xfrm>
              <a:off x="788839" y="3147607"/>
              <a:ext cx="5125829" cy="66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9525" rIns="9525" bIns="95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50"/>
                <a:buFont typeface="Times New Roman"/>
                <a:buChar char="•"/>
              </a:pPr>
              <a:r>
                <a:rPr lang="es-EC" sz="145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 el contexto organizacional chileno, tomando en cuenta: los factores situacionales, los procesos de motivación y el impacto que tiene en la cultura organizacional el liderazgo que predomina es el Transformacional</a:t>
              </a:r>
              <a:endParaRPr sz="14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 rot="5400000">
              <a:off x="-169037" y="4412307"/>
              <a:ext cx="1126913" cy="788839"/>
            </a:xfrm>
            <a:prstGeom prst="chevron">
              <a:avLst>
                <a:gd name="adj" fmla="val 50000"/>
              </a:avLst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1"/>
            <p:cNvSpPr txBox="1"/>
            <p:nvPr/>
          </p:nvSpPr>
          <p:spPr>
            <a:xfrm>
              <a:off x="1" y="4637690"/>
              <a:ext cx="788839" cy="338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5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Rodriguez (2010)</a:t>
              </a:r>
              <a:endParaRPr sz="14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 rot="5400000">
              <a:off x="2886908" y="2028724"/>
              <a:ext cx="965449" cy="516158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 txBox="1"/>
            <p:nvPr/>
          </p:nvSpPr>
          <p:spPr>
            <a:xfrm>
              <a:off x="788840" y="4173922"/>
              <a:ext cx="5114457" cy="871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9525" rIns="9525" bIns="95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50"/>
                <a:buFont typeface="Times New Roman"/>
                <a:buChar char="•"/>
              </a:pPr>
              <a:r>
                <a:rPr lang="es-EC" sz="145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 cultura influye en la interacción de los miembros con el interior y exterior de la organización en cambio, el liderazgo se encarga de que existan normas y guías que determinan un comportamiento aceptable de los trabajadores y miembros de una organización. </a:t>
              </a:r>
              <a:endParaRPr sz="14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12" descr="Resultado de imagen para crecimiento financiero"/>
          <p:cNvPicPr preferRelativeResize="0"/>
          <p:nvPr/>
        </p:nvPicPr>
        <p:blipFill rotWithShape="1">
          <a:blip r:embed="rId3">
            <a:alphaModFix/>
          </a:blip>
          <a:srcRect l="10306" t="14992" r="12220" b="11312"/>
          <a:stretch/>
        </p:blipFill>
        <p:spPr>
          <a:xfrm>
            <a:off x="9372076" y="4217078"/>
            <a:ext cx="2535525" cy="1607894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12"/>
          <p:cNvSpPr/>
          <p:nvPr/>
        </p:nvSpPr>
        <p:spPr>
          <a:xfrm rot="-979816">
            <a:off x="2579476" y="1915184"/>
            <a:ext cx="432804" cy="90832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"/>
          <p:cNvSpPr txBox="1">
            <a:spLocks noGrp="1"/>
          </p:cNvSpPr>
          <p:nvPr>
            <p:ph type="title"/>
          </p:nvPr>
        </p:nvSpPr>
        <p:spPr>
          <a:xfrm>
            <a:off x="338463" y="187022"/>
            <a:ext cx="11418409" cy="37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>
                <a:solidFill>
                  <a:schemeClr val="dk1"/>
                </a:solidFill>
              </a:rPr>
              <a:t>6. MARCO SITUACIONAL</a:t>
            </a:r>
            <a:endParaRPr sz="2800" b="1">
              <a:solidFill>
                <a:schemeClr val="dk1"/>
              </a:solidFill>
            </a:endParaRPr>
          </a:p>
        </p:txBody>
      </p:sp>
      <p:grpSp>
        <p:nvGrpSpPr>
          <p:cNvPr id="491" name="Google Shape;491;p12"/>
          <p:cNvGrpSpPr/>
          <p:nvPr/>
        </p:nvGrpSpPr>
        <p:grpSpPr>
          <a:xfrm>
            <a:off x="400907" y="915302"/>
            <a:ext cx="11640180" cy="1343097"/>
            <a:chOff x="5119" y="28898"/>
            <a:chExt cx="11640180" cy="1343097"/>
          </a:xfrm>
        </p:grpSpPr>
        <p:sp>
          <p:nvSpPr>
            <p:cNvPr id="492" name="Google Shape;492;p12"/>
            <p:cNvSpPr/>
            <p:nvPr/>
          </p:nvSpPr>
          <p:spPr>
            <a:xfrm>
              <a:off x="5119" y="28898"/>
              <a:ext cx="2238496" cy="1343097"/>
            </a:xfrm>
            <a:prstGeom prst="roundRect">
              <a:avLst>
                <a:gd name="adj" fmla="val 10000"/>
              </a:avLst>
            </a:prstGeom>
            <a:solidFill>
              <a:srgbClr val="62891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 txBox="1"/>
            <p:nvPr/>
          </p:nvSpPr>
          <p:spPr>
            <a:xfrm>
              <a:off x="44457" y="68236"/>
              <a:ext cx="2159820" cy="1264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2467465" y="422873"/>
              <a:ext cx="474561" cy="55514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28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 txBox="1"/>
            <p:nvPr/>
          </p:nvSpPr>
          <p:spPr>
            <a:xfrm>
              <a:off x="2467465" y="533902"/>
              <a:ext cx="332193" cy="333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3139014" y="28898"/>
              <a:ext cx="2238496" cy="1343097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 txBox="1"/>
            <p:nvPr/>
          </p:nvSpPr>
          <p:spPr>
            <a:xfrm>
              <a:off x="3178352" y="68236"/>
              <a:ext cx="2159820" cy="1264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5601359" y="422873"/>
              <a:ext cx="474561" cy="55514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28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 txBox="1"/>
            <p:nvPr/>
          </p:nvSpPr>
          <p:spPr>
            <a:xfrm>
              <a:off x="5601359" y="533902"/>
              <a:ext cx="332193" cy="333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6272908" y="28898"/>
              <a:ext cx="2238496" cy="1343097"/>
            </a:xfrm>
            <a:prstGeom prst="roundRect">
              <a:avLst>
                <a:gd name="adj" fmla="val 10000"/>
              </a:avLst>
            </a:prstGeom>
            <a:solidFill>
              <a:srgbClr val="518B7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 txBox="1"/>
            <p:nvPr/>
          </p:nvSpPr>
          <p:spPr>
            <a:xfrm>
              <a:off x="6312246" y="68236"/>
              <a:ext cx="2159820" cy="1264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Sociedades de personas 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8601658" y="422873"/>
              <a:ext cx="741753" cy="55514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737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 txBox="1"/>
            <p:nvPr/>
          </p:nvSpPr>
          <p:spPr>
            <a:xfrm>
              <a:off x="8601658" y="533902"/>
              <a:ext cx="575209" cy="333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Por su razón</a:t>
              </a: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9406803" y="28898"/>
              <a:ext cx="2238496" cy="1343097"/>
            </a:xfrm>
            <a:prstGeom prst="roundRect">
              <a:avLst>
                <a:gd name="adj" fmla="val 10000"/>
              </a:avLst>
            </a:prstGeom>
            <a:solidFill>
              <a:srgbClr val="737E8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 txBox="1"/>
            <p:nvPr/>
          </p:nvSpPr>
          <p:spPr>
            <a:xfrm>
              <a:off x="9446141" y="68236"/>
              <a:ext cx="2159820" cy="1264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* Asociativa y voluntaria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* Actividades de responsabilidad social e intermediación financiera</a:t>
              </a:r>
              <a:endParaRPr/>
            </a:p>
          </p:txBody>
        </p:sp>
      </p:grpSp>
      <p:pic>
        <p:nvPicPr>
          <p:cNvPr id="506" name="Google Shape;50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456" y="1143557"/>
            <a:ext cx="1857552" cy="9245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07" name="Google Shape;507;p12"/>
          <p:cNvGraphicFramePr/>
          <p:nvPr/>
        </p:nvGraphicFramePr>
        <p:xfrm>
          <a:off x="2259422" y="2840858"/>
          <a:ext cx="5492500" cy="3232425"/>
        </p:xfrm>
        <a:graphic>
          <a:graphicData uri="http://schemas.openxmlformats.org/drawingml/2006/table">
            <a:tbl>
              <a:tblPr firstRow="1" firstCol="1" bandRow="1">
                <a:noFill/>
                <a:tableStyleId>{638572DA-DD27-4A04-895D-CB1920F724D6}</a:tableStyleId>
              </a:tblPr>
              <a:tblGrid>
                <a:gridCol w="119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Segmento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Activos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Mayor a 80´000.000,00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Mayor a 20´000.000,00 hasta 80´000.000,00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Mayor a 5´000.000,00 hasta 20´000.000,00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Mayor a 1´000.000,00 hasta 5´000.000.00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Hasta 1´000.000,00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08" name="Google Shape;508;p12"/>
          <p:cNvGrpSpPr/>
          <p:nvPr/>
        </p:nvGrpSpPr>
        <p:grpSpPr>
          <a:xfrm>
            <a:off x="7789558" y="2403471"/>
            <a:ext cx="4233921" cy="2646201"/>
            <a:chOff x="610837" y="0"/>
            <a:chExt cx="4233921" cy="2646201"/>
          </a:xfrm>
        </p:grpSpPr>
        <p:sp>
          <p:nvSpPr>
            <p:cNvPr id="509" name="Google Shape;509;p12"/>
            <p:cNvSpPr/>
            <p:nvPr/>
          </p:nvSpPr>
          <p:spPr>
            <a:xfrm>
              <a:off x="610837" y="0"/>
              <a:ext cx="4233921" cy="26462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F5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1148545" y="1826407"/>
              <a:ext cx="110081" cy="110081"/>
            </a:xfrm>
            <a:prstGeom prst="ellipse">
              <a:avLst/>
            </a:prstGeom>
            <a:solidFill>
              <a:srgbClr val="E6841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2"/>
            <p:cNvSpPr/>
            <p:nvPr/>
          </p:nvSpPr>
          <p:spPr>
            <a:xfrm>
              <a:off x="1203586" y="1881448"/>
              <a:ext cx="986503" cy="764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2"/>
            <p:cNvSpPr txBox="1"/>
            <p:nvPr/>
          </p:nvSpPr>
          <p:spPr>
            <a:xfrm>
              <a:off x="1203586" y="1881448"/>
              <a:ext cx="986503" cy="764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3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26% participación mercado financiero</a:t>
              </a:r>
              <a:endParaRPr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2"/>
            <p:cNvSpPr/>
            <p:nvPr/>
          </p:nvSpPr>
          <p:spPr>
            <a:xfrm>
              <a:off x="2120230" y="1107170"/>
              <a:ext cx="198994" cy="198994"/>
            </a:xfrm>
            <a:prstGeom prst="ellipse">
              <a:avLst/>
            </a:prstGeom>
            <a:solidFill>
              <a:srgbClr val="B273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2"/>
            <p:cNvSpPr/>
            <p:nvPr/>
          </p:nvSpPr>
          <p:spPr>
            <a:xfrm>
              <a:off x="2219727" y="1206667"/>
              <a:ext cx="1016141" cy="1439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2"/>
            <p:cNvSpPr txBox="1"/>
            <p:nvPr/>
          </p:nvSpPr>
          <p:spPr>
            <a:xfrm>
              <a:off x="2219727" y="1206667"/>
              <a:ext cx="1016141" cy="1439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Crecimiento del 22% en crédito y un 11% en depósitos </a:t>
              </a:r>
              <a:endParaRPr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2"/>
            <p:cNvSpPr/>
            <p:nvPr/>
          </p:nvSpPr>
          <p:spPr>
            <a:xfrm>
              <a:off x="3288793" y="669488"/>
              <a:ext cx="275204" cy="275204"/>
            </a:xfrm>
            <a:prstGeom prst="ellipse">
              <a:avLst/>
            </a:prstGeom>
            <a:solidFill>
              <a:srgbClr val="82644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2"/>
            <p:cNvSpPr/>
            <p:nvPr/>
          </p:nvSpPr>
          <p:spPr>
            <a:xfrm>
              <a:off x="3421797" y="807091"/>
              <a:ext cx="1188976" cy="1839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2"/>
            <p:cNvSpPr txBox="1"/>
            <p:nvPr/>
          </p:nvSpPr>
          <p:spPr>
            <a:xfrm>
              <a:off x="3421797" y="807091"/>
              <a:ext cx="1188976" cy="1839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58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Mejores metodologías de riesgo, buen gobierno cooperativo</a:t>
              </a:r>
              <a:endParaRPr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12"/>
          <p:cNvSpPr/>
          <p:nvPr/>
        </p:nvSpPr>
        <p:spPr>
          <a:xfrm>
            <a:off x="338464" y="3375664"/>
            <a:ext cx="1579086" cy="8871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Concentración de activos</a:t>
            </a:r>
            <a:endParaRPr/>
          </a:p>
        </p:txBody>
      </p:sp>
      <p:sp>
        <p:nvSpPr>
          <p:cNvPr id="520" name="Google Shape;520;p12"/>
          <p:cNvSpPr/>
          <p:nvPr/>
        </p:nvSpPr>
        <p:spPr>
          <a:xfrm>
            <a:off x="515881" y="4159978"/>
            <a:ext cx="1194641" cy="648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Control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2"/>
          <p:cNvSpPr/>
          <p:nvPr/>
        </p:nvSpPr>
        <p:spPr>
          <a:xfrm>
            <a:off x="1880211" y="3580543"/>
            <a:ext cx="378687" cy="115887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463" y="4903514"/>
            <a:ext cx="1743543" cy="102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3"/>
          <p:cNvSpPr txBox="1">
            <a:spLocks noGrp="1"/>
          </p:cNvSpPr>
          <p:nvPr>
            <p:ph type="title"/>
          </p:nvPr>
        </p:nvSpPr>
        <p:spPr>
          <a:xfrm>
            <a:off x="317696" y="92581"/>
            <a:ext cx="10515600" cy="70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solidFill>
                  <a:schemeClr val="dk1"/>
                </a:solidFill>
              </a:rPr>
              <a:t>7. METODOLOGÍA</a:t>
            </a:r>
            <a:endParaRPr/>
          </a:p>
        </p:txBody>
      </p:sp>
      <p:grpSp>
        <p:nvGrpSpPr>
          <p:cNvPr id="528" name="Google Shape;528;p13"/>
          <p:cNvGrpSpPr/>
          <p:nvPr/>
        </p:nvGrpSpPr>
        <p:grpSpPr>
          <a:xfrm>
            <a:off x="458689" y="898979"/>
            <a:ext cx="4941486" cy="2581200"/>
            <a:chOff x="823292" y="0"/>
            <a:chExt cx="4941486" cy="2581200"/>
          </a:xfrm>
        </p:grpSpPr>
        <p:sp>
          <p:nvSpPr>
            <p:cNvPr id="529" name="Google Shape;529;p13"/>
            <p:cNvSpPr/>
            <p:nvPr/>
          </p:nvSpPr>
          <p:spPr>
            <a:xfrm>
              <a:off x="823292" y="551245"/>
              <a:ext cx="1894936" cy="509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 txBox="1"/>
            <p:nvPr/>
          </p:nvSpPr>
          <p:spPr>
            <a:xfrm>
              <a:off x="823292" y="551245"/>
              <a:ext cx="1894936" cy="509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Cuantitativo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997329" y="1626156"/>
              <a:ext cx="1546861" cy="95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 txBox="1"/>
            <p:nvPr/>
          </p:nvSpPr>
          <p:spPr>
            <a:xfrm>
              <a:off x="997329" y="1626156"/>
              <a:ext cx="1546861" cy="95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ENFOQUE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995572" y="396207"/>
              <a:ext cx="123045" cy="123045"/>
            </a:xfrm>
            <a:prstGeom prst="ellipse">
              <a:avLst/>
            </a:prstGeom>
            <a:solidFill>
              <a:srgbClr val="62891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1081704" y="223943"/>
              <a:ext cx="123045" cy="123045"/>
            </a:xfrm>
            <a:prstGeom prst="ellipse">
              <a:avLst/>
            </a:prstGeom>
            <a:solidFill>
              <a:srgbClr val="58892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1288421" y="258396"/>
              <a:ext cx="193357" cy="193357"/>
            </a:xfrm>
            <a:prstGeom prst="ellipse">
              <a:avLst/>
            </a:prstGeom>
            <a:solidFill>
              <a:srgbClr val="4F8A2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460685" y="68905"/>
              <a:ext cx="123045" cy="123045"/>
            </a:xfrm>
            <a:prstGeom prst="ellipse">
              <a:avLst/>
            </a:prstGeom>
            <a:solidFill>
              <a:srgbClr val="478B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684628" y="0"/>
              <a:ext cx="123045" cy="123045"/>
            </a:xfrm>
            <a:prstGeom prst="ellipse">
              <a:avLst/>
            </a:prstGeom>
            <a:solidFill>
              <a:srgbClr val="408B2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960251" y="120584"/>
              <a:ext cx="123045" cy="123045"/>
            </a:xfrm>
            <a:prstGeom prst="ellipse">
              <a:avLst/>
            </a:prstGeom>
            <a:solidFill>
              <a:srgbClr val="398B3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2132515" y="206716"/>
              <a:ext cx="193357" cy="193357"/>
            </a:xfrm>
            <a:prstGeom prst="ellipse">
              <a:avLst/>
            </a:prstGeom>
            <a:solidFill>
              <a:srgbClr val="348C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2373685" y="396207"/>
              <a:ext cx="123045" cy="123045"/>
            </a:xfrm>
            <a:prstGeom prst="ellipse">
              <a:avLst/>
            </a:prstGeom>
            <a:solidFill>
              <a:srgbClr val="398C4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2477043" y="585698"/>
              <a:ext cx="123045" cy="123045"/>
            </a:xfrm>
            <a:prstGeom prst="ellipse">
              <a:avLst/>
            </a:prstGeom>
            <a:solidFill>
              <a:srgbClr val="3E8C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1581270" y="223943"/>
              <a:ext cx="316403" cy="316403"/>
            </a:xfrm>
            <a:prstGeom prst="ellipse">
              <a:avLst/>
            </a:prstGeom>
            <a:solidFill>
              <a:srgbClr val="428C5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909439" y="878547"/>
              <a:ext cx="123045" cy="123045"/>
            </a:xfrm>
            <a:prstGeom prst="ellipse">
              <a:avLst/>
            </a:prstGeom>
            <a:solidFill>
              <a:srgbClr val="478C6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1012798" y="1033584"/>
              <a:ext cx="193357" cy="193357"/>
            </a:xfrm>
            <a:prstGeom prst="ellipse">
              <a:avLst/>
            </a:prstGeom>
            <a:solidFill>
              <a:srgbClr val="4B8C6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1271194" y="1171396"/>
              <a:ext cx="281247" cy="281247"/>
            </a:xfrm>
            <a:prstGeom prst="ellipse">
              <a:avLst/>
            </a:prstGeom>
            <a:solidFill>
              <a:srgbClr val="518B7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1632949" y="1395339"/>
              <a:ext cx="123045" cy="123045"/>
            </a:xfrm>
            <a:prstGeom prst="ellipse">
              <a:avLst/>
            </a:prstGeom>
            <a:solidFill>
              <a:srgbClr val="568A7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1701854" y="1171396"/>
              <a:ext cx="193357" cy="193357"/>
            </a:xfrm>
            <a:prstGeom prst="ellipse">
              <a:avLst/>
            </a:prstGeom>
            <a:solidFill>
              <a:srgbClr val="5B8A8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1874119" y="1412565"/>
              <a:ext cx="123045" cy="123045"/>
            </a:xfrm>
            <a:prstGeom prst="ellipse">
              <a:avLst/>
            </a:prstGeom>
            <a:solidFill>
              <a:srgbClr val="61888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2029156" y="1136943"/>
              <a:ext cx="281247" cy="281247"/>
            </a:xfrm>
            <a:prstGeom prst="ellipse">
              <a:avLst/>
            </a:prstGeom>
            <a:solidFill>
              <a:srgbClr val="67848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2408137" y="1068037"/>
              <a:ext cx="193357" cy="193357"/>
            </a:xfrm>
            <a:prstGeom prst="ellipse">
              <a:avLst/>
            </a:prstGeom>
            <a:solidFill>
              <a:srgbClr val="6C818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2718228" y="258109"/>
              <a:ext cx="567864" cy="1084114"/>
            </a:xfrm>
            <a:prstGeom prst="chevron">
              <a:avLst>
                <a:gd name="adj" fmla="val 62310"/>
              </a:avLst>
            </a:prstGeom>
            <a:solidFill>
              <a:srgbClr val="628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3182844" y="258109"/>
              <a:ext cx="567864" cy="1084114"/>
            </a:xfrm>
            <a:prstGeom prst="chevron">
              <a:avLst>
                <a:gd name="adj" fmla="val 62310"/>
              </a:avLst>
            </a:prstGeom>
            <a:solidFill>
              <a:srgbClr val="737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3750708" y="181200"/>
              <a:ext cx="2014070" cy="1316412"/>
            </a:xfrm>
            <a:prstGeom prst="ellipse">
              <a:avLst/>
            </a:prstGeom>
            <a:solidFill>
              <a:srgbClr val="737E8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 txBox="1"/>
            <p:nvPr/>
          </p:nvSpPr>
          <p:spPr>
            <a:xfrm>
              <a:off x="4045662" y="373984"/>
              <a:ext cx="1424162" cy="930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Correlacional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3983384" y="1626156"/>
              <a:ext cx="1548720" cy="95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3"/>
            <p:cNvSpPr txBox="1"/>
            <p:nvPr/>
          </p:nvSpPr>
          <p:spPr>
            <a:xfrm>
              <a:off x="3983384" y="1626156"/>
              <a:ext cx="1548720" cy="955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ALCANCE 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13"/>
          <p:cNvSpPr txBox="1"/>
          <p:nvPr/>
        </p:nvSpPr>
        <p:spPr>
          <a:xfrm>
            <a:off x="6985296" y="898979"/>
            <a:ext cx="44378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POBLACIÓN Y MUESTRA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8" name="Google Shape;558;p13"/>
          <p:cNvGrpSpPr/>
          <p:nvPr/>
        </p:nvGrpSpPr>
        <p:grpSpPr>
          <a:xfrm>
            <a:off x="3511652" y="3576450"/>
            <a:ext cx="7365938" cy="2227741"/>
            <a:chOff x="1200677" y="0"/>
            <a:chExt cx="7365938" cy="2227741"/>
          </a:xfrm>
        </p:grpSpPr>
        <p:sp>
          <p:nvSpPr>
            <p:cNvPr id="559" name="Google Shape;559;p13"/>
            <p:cNvSpPr/>
            <p:nvPr/>
          </p:nvSpPr>
          <p:spPr>
            <a:xfrm>
              <a:off x="1200677" y="0"/>
              <a:ext cx="1425754" cy="1069316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8465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2669204" y="0"/>
              <a:ext cx="5469684" cy="1069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3"/>
            <p:cNvSpPr txBox="1"/>
            <p:nvPr/>
          </p:nvSpPr>
          <p:spPr>
            <a:xfrm>
              <a:off x="2669204" y="0"/>
              <a:ext cx="5469684" cy="1069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0" rIns="156450" bIns="1564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Hipótesis nula:</a:t>
              </a:r>
              <a:r>
                <a:rPr lang="es-EC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El estilo de liderazgo no incide en el riesgo de fraude en las COAC´s. 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1628403" y="1158425"/>
              <a:ext cx="1425754" cy="10693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61881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096931" y="1158425"/>
              <a:ext cx="5469684" cy="1069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3"/>
            <p:cNvSpPr txBox="1"/>
            <p:nvPr/>
          </p:nvSpPr>
          <p:spPr>
            <a:xfrm>
              <a:off x="3096931" y="1158425"/>
              <a:ext cx="5469684" cy="1069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0" rIns="156450" bIns="1564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Hipótesis alternativa:</a:t>
              </a:r>
              <a:r>
                <a:rPr lang="es-EC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El estilo de liderazgo incide en el riesgo de fraude en la COAC´s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5" name="Google Shape;5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833" y="3678597"/>
            <a:ext cx="2701290" cy="215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3" descr="Resultado de imagen para COOPERATIVA"/>
          <p:cNvPicPr preferRelativeResize="0"/>
          <p:nvPr/>
        </p:nvPicPr>
        <p:blipFill rotWithShape="1">
          <a:blip r:embed="rId4">
            <a:alphaModFix/>
          </a:blip>
          <a:srcRect l="50143" t="6229" r="4596" b="12449"/>
          <a:stretch/>
        </p:blipFill>
        <p:spPr>
          <a:xfrm>
            <a:off x="8120418" y="1374292"/>
            <a:ext cx="1201003" cy="1232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7" name="Google Shape;567;p13"/>
          <p:cNvGrpSpPr/>
          <p:nvPr/>
        </p:nvGrpSpPr>
        <p:grpSpPr>
          <a:xfrm>
            <a:off x="7662938" y="2505877"/>
            <a:ext cx="1964085" cy="669848"/>
            <a:chOff x="4294281" y="1619076"/>
            <a:chExt cx="1541977" cy="950885"/>
          </a:xfrm>
        </p:grpSpPr>
        <p:sp>
          <p:nvSpPr>
            <p:cNvPr id="568" name="Google Shape;568;p13"/>
            <p:cNvSpPr/>
            <p:nvPr/>
          </p:nvSpPr>
          <p:spPr>
            <a:xfrm>
              <a:off x="4294281" y="1619076"/>
              <a:ext cx="1541977" cy="9508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4294281" y="1619076"/>
              <a:ext cx="1541977" cy="95088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38 COAC´s en las provincias de Imbabura y Pichincha 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70" name="Google Shape;570;p13"/>
          <p:cNvCxnSpPr/>
          <p:nvPr/>
        </p:nvCxnSpPr>
        <p:spPr>
          <a:xfrm>
            <a:off x="5985184" y="789271"/>
            <a:ext cx="2516" cy="2380894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571" name="Google Shape;571;p13"/>
          <p:cNvSpPr/>
          <p:nvPr/>
        </p:nvSpPr>
        <p:spPr>
          <a:xfrm>
            <a:off x="9444250" y="1990507"/>
            <a:ext cx="435535" cy="2340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13"/>
          <p:cNvPicPr preferRelativeResize="0"/>
          <p:nvPr/>
        </p:nvPicPr>
        <p:blipFill rotWithShape="1">
          <a:blip r:embed="rId5">
            <a:alphaModFix/>
          </a:blip>
          <a:srcRect l="22763" t="62770" r="66433" b="31763"/>
          <a:stretch/>
        </p:blipFill>
        <p:spPr>
          <a:xfrm>
            <a:off x="6217698" y="1811062"/>
            <a:ext cx="1405720" cy="39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3" descr="Resultado de imagen para departamento financiero contab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45796" y="1429240"/>
            <a:ext cx="1504676" cy="940422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13"/>
          <p:cNvSpPr/>
          <p:nvPr/>
        </p:nvSpPr>
        <p:spPr>
          <a:xfrm>
            <a:off x="10000865" y="2521295"/>
            <a:ext cx="1449607" cy="6698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9200" tIns="29200" rIns="29200" bIns="292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Dpto: Financiero - contable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3"/>
          <p:cNvSpPr/>
          <p:nvPr/>
        </p:nvSpPr>
        <p:spPr>
          <a:xfrm>
            <a:off x="7683445" y="1979718"/>
            <a:ext cx="435535" cy="2340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4"/>
          <p:cNvSpPr txBox="1">
            <a:spLocks noGrp="1"/>
          </p:cNvSpPr>
          <p:nvPr>
            <p:ph type="title"/>
          </p:nvPr>
        </p:nvSpPr>
        <p:spPr>
          <a:xfrm>
            <a:off x="317696" y="92581"/>
            <a:ext cx="10515600" cy="70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b="1">
                <a:solidFill>
                  <a:schemeClr val="dk1"/>
                </a:solidFill>
              </a:rPr>
              <a:t>PROCESAMIENTO DE DATOS </a:t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581" name="Google Shape;581;p14"/>
          <p:cNvGrpSpPr/>
          <p:nvPr/>
        </p:nvGrpSpPr>
        <p:grpSpPr>
          <a:xfrm>
            <a:off x="3570433" y="1612815"/>
            <a:ext cx="5292899" cy="3438983"/>
            <a:chOff x="0" y="0"/>
            <a:chExt cx="5292899" cy="3438983"/>
          </a:xfrm>
        </p:grpSpPr>
        <p:sp>
          <p:nvSpPr>
            <p:cNvPr id="582" name="Google Shape;582;p14"/>
            <p:cNvSpPr/>
            <p:nvPr/>
          </p:nvSpPr>
          <p:spPr>
            <a:xfrm>
              <a:off x="0" y="0"/>
              <a:ext cx="4498965" cy="1031695"/>
            </a:xfrm>
            <a:prstGeom prst="roundRect">
              <a:avLst>
                <a:gd name="adj" fmla="val 10000"/>
              </a:avLst>
            </a:prstGeom>
            <a:solidFill>
              <a:srgbClr val="8465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 txBox="1"/>
            <p:nvPr/>
          </p:nvSpPr>
          <p:spPr>
            <a:xfrm>
              <a:off x="30217" y="30217"/>
              <a:ext cx="3385686" cy="971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Obtener información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96967" y="1203644"/>
              <a:ext cx="4498965" cy="1031695"/>
            </a:xfrm>
            <a:prstGeom prst="roundRect">
              <a:avLst>
                <a:gd name="adj" fmla="val 10000"/>
              </a:avLst>
            </a:prstGeom>
            <a:solidFill>
              <a:srgbClr val="87803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 txBox="1"/>
            <p:nvPr/>
          </p:nvSpPr>
          <p:spPr>
            <a:xfrm>
              <a:off x="427184" y="1233861"/>
              <a:ext cx="3370961" cy="971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Consolidar los datos en una base de Excel por cada dimensión del tipo de liderazgo. 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793934" y="2407288"/>
              <a:ext cx="4498965" cy="1031695"/>
            </a:xfrm>
            <a:prstGeom prst="roundRect">
              <a:avLst>
                <a:gd name="adj" fmla="val 10000"/>
              </a:avLst>
            </a:prstGeom>
            <a:solidFill>
              <a:srgbClr val="61881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 txBox="1"/>
            <p:nvPr/>
          </p:nvSpPr>
          <p:spPr>
            <a:xfrm>
              <a:off x="824151" y="2437505"/>
              <a:ext cx="3370961" cy="971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Homologar la base 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3828363" y="782368"/>
              <a:ext cx="670601" cy="67060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8D2CD">
                <a:alpha val="89803"/>
              </a:srgbClr>
            </a:solidFill>
            <a:ln w="25400" cap="flat" cmpd="sng">
              <a:solidFill>
                <a:srgbClr val="D8D2C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 txBox="1"/>
            <p:nvPr/>
          </p:nvSpPr>
          <p:spPr>
            <a:xfrm>
              <a:off x="3979248" y="782368"/>
              <a:ext cx="368831" cy="50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4225330" y="1979135"/>
              <a:ext cx="670601" cy="67060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8C9">
                <a:alpha val="89803"/>
              </a:srgbClr>
            </a:solidFill>
            <a:ln w="25400" cap="flat" cmpd="sng">
              <a:solidFill>
                <a:srgbClr val="CFD8C9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4"/>
            <p:cNvSpPr txBox="1"/>
            <p:nvPr/>
          </p:nvSpPr>
          <p:spPr>
            <a:xfrm>
              <a:off x="4376215" y="1979135"/>
              <a:ext cx="368831" cy="504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2" name="Google Shape;592;p14" descr="Resultado de imagen para liderazgo palabra"/>
          <p:cNvPicPr preferRelativeResize="0"/>
          <p:nvPr/>
        </p:nvPicPr>
        <p:blipFill rotWithShape="1">
          <a:blip r:embed="rId3">
            <a:alphaModFix/>
          </a:blip>
          <a:srcRect l="8453" t="11762" r="6330"/>
          <a:stretch/>
        </p:blipFill>
        <p:spPr>
          <a:xfrm>
            <a:off x="8943200" y="2289254"/>
            <a:ext cx="2349243" cy="163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4" descr="Resultado de imagen para fraude palabr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72" y="3260309"/>
            <a:ext cx="2480843" cy="1425397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14"/>
          <p:cNvSpPr/>
          <p:nvPr/>
        </p:nvSpPr>
        <p:spPr>
          <a:xfrm>
            <a:off x="2894073" y="1807455"/>
            <a:ext cx="748542" cy="481799"/>
          </a:xfrm>
          <a:prstGeom prst="star8">
            <a:avLst>
              <a:gd name="adj" fmla="val 37500"/>
            </a:avLst>
          </a:prstGeom>
          <a:gradFill>
            <a:gsLst>
              <a:gs pos="0">
                <a:srgbClr val="E9ACAD"/>
              </a:gs>
              <a:gs pos="35000">
                <a:srgbClr val="ECC6C6"/>
              </a:gs>
              <a:gs pos="100000">
                <a:srgbClr val="F9E7E7"/>
              </a:gs>
            </a:gsLst>
            <a:lin ang="16200000" scaled="0"/>
          </a:gradFill>
          <a:ln w="9525" cap="flat" cmpd="sng">
            <a:solidFill>
              <a:srgbClr val="994E4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95" name="Google Shape;595;p14"/>
          <p:cNvSpPr/>
          <p:nvPr/>
        </p:nvSpPr>
        <p:spPr>
          <a:xfrm>
            <a:off x="3268344" y="3019410"/>
            <a:ext cx="748542" cy="481799"/>
          </a:xfrm>
          <a:prstGeom prst="star8">
            <a:avLst>
              <a:gd name="adj" fmla="val 37500"/>
            </a:avLst>
          </a:prstGeom>
          <a:gradFill>
            <a:gsLst>
              <a:gs pos="0">
                <a:srgbClr val="E9ACAD"/>
              </a:gs>
              <a:gs pos="35000">
                <a:srgbClr val="ECC6C6"/>
              </a:gs>
              <a:gs pos="100000">
                <a:srgbClr val="F9E7E7"/>
              </a:gs>
            </a:gsLst>
            <a:lin ang="16200000" scaled="0"/>
          </a:gradFill>
          <a:ln w="9525" cap="flat" cmpd="sng">
            <a:solidFill>
              <a:srgbClr val="994E4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96" name="Google Shape;596;p14"/>
          <p:cNvSpPr/>
          <p:nvPr/>
        </p:nvSpPr>
        <p:spPr>
          <a:xfrm>
            <a:off x="3641278" y="4298410"/>
            <a:ext cx="748542" cy="481799"/>
          </a:xfrm>
          <a:prstGeom prst="star8">
            <a:avLst>
              <a:gd name="adj" fmla="val 37500"/>
            </a:avLst>
          </a:prstGeom>
          <a:gradFill>
            <a:gsLst>
              <a:gs pos="0">
                <a:srgbClr val="E9ACAD"/>
              </a:gs>
              <a:gs pos="35000">
                <a:srgbClr val="ECC6C6"/>
              </a:gs>
              <a:gs pos="100000">
                <a:srgbClr val="F9E7E7"/>
              </a:gs>
            </a:gsLst>
            <a:lin ang="16200000" scaled="0"/>
          </a:gradFill>
          <a:ln w="9525" cap="flat" cmpd="sng">
            <a:solidFill>
              <a:srgbClr val="994E4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5"/>
          <p:cNvSpPr txBox="1">
            <a:spLocks noGrp="1"/>
          </p:cNvSpPr>
          <p:nvPr>
            <p:ph type="title"/>
          </p:nvPr>
        </p:nvSpPr>
        <p:spPr>
          <a:xfrm>
            <a:off x="101278" y="0"/>
            <a:ext cx="5630781" cy="7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solidFill>
                  <a:schemeClr val="dk1"/>
                </a:solidFill>
              </a:rPr>
              <a:t>8. </a:t>
            </a:r>
            <a:r>
              <a:rPr lang="es-EC" b="1">
                <a:solidFill>
                  <a:schemeClr val="dk1"/>
                </a:solidFill>
              </a:rPr>
              <a:t>RESULTADOS-FRAUDE</a:t>
            </a:r>
            <a:endParaRPr b="1">
              <a:solidFill>
                <a:schemeClr val="dk1"/>
              </a:solidFill>
            </a:endParaRPr>
          </a:p>
        </p:txBody>
      </p:sp>
      <p:graphicFrame>
        <p:nvGraphicFramePr>
          <p:cNvPr id="603" name="Google Shape;603;p15"/>
          <p:cNvGraphicFramePr/>
          <p:nvPr>
            <p:extLst>
              <p:ext uri="{D42A27DB-BD31-4B8C-83A1-F6EECF244321}">
                <p14:modId xmlns:p14="http://schemas.microsoft.com/office/powerpoint/2010/main" val="659713133"/>
              </p:ext>
            </p:extLst>
          </p:nvPr>
        </p:nvGraphicFramePr>
        <p:xfrm>
          <a:off x="101278" y="545910"/>
          <a:ext cx="12090722" cy="510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" name="Google Shape;604;p15"/>
          <p:cNvSpPr txBox="1"/>
          <p:nvPr/>
        </p:nvSpPr>
        <p:spPr>
          <a:xfrm>
            <a:off x="466541" y="5648550"/>
            <a:ext cx="98895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-El riesgo que predomina en las cooperativas de los segmentos 1, 2 y 3 es el bajo.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-El segmento con más tendencia a cometer fraude es el segmento 2.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6"/>
          <p:cNvSpPr txBox="1"/>
          <p:nvPr/>
        </p:nvSpPr>
        <p:spPr>
          <a:xfrm>
            <a:off x="258993" y="115275"/>
            <a:ext cx="6298897" cy="7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RESULTADOS- LIDERAZGO</a:t>
            </a:r>
            <a:endParaRPr sz="32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0" name="Google Shape;610;p16"/>
          <p:cNvGrpSpPr/>
          <p:nvPr/>
        </p:nvGrpSpPr>
        <p:grpSpPr>
          <a:xfrm>
            <a:off x="3721619" y="833362"/>
            <a:ext cx="5353623" cy="2870737"/>
            <a:chOff x="1093933" y="0"/>
            <a:chExt cx="5353623" cy="2870737"/>
          </a:xfrm>
        </p:grpSpPr>
        <p:sp>
          <p:nvSpPr>
            <p:cNvPr id="611" name="Google Shape;611;p16"/>
            <p:cNvSpPr/>
            <p:nvPr/>
          </p:nvSpPr>
          <p:spPr>
            <a:xfrm>
              <a:off x="1191682" y="613079"/>
              <a:ext cx="1720375" cy="566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 txBox="1"/>
            <p:nvPr/>
          </p:nvSpPr>
          <p:spPr>
            <a:xfrm>
              <a:off x="1191682" y="613079"/>
              <a:ext cx="1720375" cy="566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Análisis Factorial</a:t>
              </a: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1191682" y="1808564"/>
              <a:ext cx="1720375" cy="1062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 txBox="1"/>
            <p:nvPr/>
          </p:nvSpPr>
          <p:spPr>
            <a:xfrm>
              <a:off x="1191682" y="1808564"/>
              <a:ext cx="1720375" cy="1062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Número mínimo de dimensiones</a:t>
              </a: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1189727" y="440650"/>
              <a:ext cx="136848" cy="136848"/>
            </a:xfrm>
            <a:prstGeom prst="ellipse">
              <a:avLst/>
            </a:prstGeom>
            <a:gradFill>
              <a:gsLst>
                <a:gs pos="0">
                  <a:srgbClr val="E9ACAD"/>
                </a:gs>
                <a:gs pos="35000">
                  <a:srgbClr val="ECC6C6"/>
                </a:gs>
                <a:gs pos="100000">
                  <a:srgbClr val="F9E7E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1285520" y="249063"/>
              <a:ext cx="136848" cy="136848"/>
            </a:xfrm>
            <a:prstGeom prst="ellipse">
              <a:avLst/>
            </a:prstGeom>
            <a:gradFill>
              <a:gsLst>
                <a:gs pos="0">
                  <a:srgbClr val="FFB983"/>
                </a:gs>
                <a:gs pos="35000">
                  <a:srgbClr val="FFCCA8"/>
                </a:gs>
                <a:gs pos="100000">
                  <a:srgbClr val="FFE9DB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1515425" y="287380"/>
              <a:ext cx="215046" cy="215046"/>
            </a:xfrm>
            <a:prstGeom prst="ellipse">
              <a:avLst/>
            </a:prstGeom>
            <a:gradFill>
              <a:gsLst>
                <a:gs pos="0">
                  <a:srgbClr val="DBC3B1"/>
                </a:gs>
                <a:gs pos="35000">
                  <a:srgbClr val="E4D5C9"/>
                </a:gs>
                <a:gs pos="100000">
                  <a:srgbClr val="F4EDEA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1707013" y="76634"/>
              <a:ext cx="136848" cy="136848"/>
            </a:xfrm>
            <a:prstGeom prst="ellipse">
              <a:avLst/>
            </a:prstGeom>
            <a:gradFill>
              <a:gsLst>
                <a:gs pos="0">
                  <a:srgbClr val="C3E1A8"/>
                </a:gs>
                <a:gs pos="35000">
                  <a:srgbClr val="D3E9C1"/>
                </a:gs>
                <a:gs pos="100000">
                  <a:srgbClr val="EDF8E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1956076" y="0"/>
              <a:ext cx="136848" cy="136848"/>
            </a:xfrm>
            <a:prstGeom prst="ellipse">
              <a:avLst/>
            </a:prstGeom>
            <a:gradFill>
              <a:gsLst>
                <a:gs pos="0">
                  <a:srgbClr val="C5CED1"/>
                </a:gs>
                <a:gs pos="35000">
                  <a:srgbClr val="D4DBDE"/>
                </a:gs>
                <a:gs pos="100000">
                  <a:srgbClr val="EEF2F2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262616" y="134111"/>
              <a:ext cx="136848" cy="136848"/>
            </a:xfrm>
            <a:prstGeom prst="ellipse">
              <a:avLst/>
            </a:prstGeom>
            <a:gradFill>
              <a:gsLst>
                <a:gs pos="0">
                  <a:srgbClr val="E9ACAD"/>
                </a:gs>
                <a:gs pos="35000">
                  <a:srgbClr val="ECC6C6"/>
                </a:gs>
                <a:gs pos="100000">
                  <a:srgbClr val="F9E7E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454203" y="229904"/>
              <a:ext cx="215046" cy="215046"/>
            </a:xfrm>
            <a:prstGeom prst="ellipse">
              <a:avLst/>
            </a:prstGeom>
            <a:gradFill>
              <a:gsLst>
                <a:gs pos="0">
                  <a:srgbClr val="FFB983"/>
                </a:gs>
                <a:gs pos="35000">
                  <a:srgbClr val="FFCCA8"/>
                </a:gs>
                <a:gs pos="100000">
                  <a:srgbClr val="FFE9DB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722425" y="440650"/>
              <a:ext cx="136848" cy="136848"/>
            </a:xfrm>
            <a:prstGeom prst="ellipse">
              <a:avLst/>
            </a:prstGeom>
            <a:gradFill>
              <a:gsLst>
                <a:gs pos="0">
                  <a:srgbClr val="DBC3B1"/>
                </a:gs>
                <a:gs pos="35000">
                  <a:srgbClr val="E4D5C9"/>
                </a:gs>
                <a:gs pos="100000">
                  <a:srgbClr val="F4EDEA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837378" y="651396"/>
              <a:ext cx="136848" cy="136848"/>
            </a:xfrm>
            <a:prstGeom prst="ellipse">
              <a:avLst/>
            </a:prstGeom>
            <a:gradFill>
              <a:gsLst>
                <a:gs pos="0">
                  <a:srgbClr val="C3E1A8"/>
                </a:gs>
                <a:gs pos="35000">
                  <a:srgbClr val="D3E9C1"/>
                </a:gs>
                <a:gs pos="100000">
                  <a:srgbClr val="EDF8E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1841124" y="249063"/>
              <a:ext cx="351895" cy="351895"/>
            </a:xfrm>
            <a:prstGeom prst="ellipse">
              <a:avLst/>
            </a:prstGeom>
            <a:gradFill>
              <a:gsLst>
                <a:gs pos="0">
                  <a:srgbClr val="C5CED1"/>
                </a:gs>
                <a:gs pos="35000">
                  <a:srgbClr val="D4DBDE"/>
                </a:gs>
                <a:gs pos="100000">
                  <a:srgbClr val="EEF2F2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1093933" y="977095"/>
              <a:ext cx="136848" cy="136848"/>
            </a:xfrm>
            <a:prstGeom prst="ellipse">
              <a:avLst/>
            </a:prstGeom>
            <a:gradFill>
              <a:gsLst>
                <a:gs pos="0">
                  <a:srgbClr val="E9ACAD"/>
                </a:gs>
                <a:gs pos="35000">
                  <a:srgbClr val="ECC6C6"/>
                </a:gs>
                <a:gs pos="100000">
                  <a:srgbClr val="F9E7E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1208885" y="1149523"/>
              <a:ext cx="215046" cy="215046"/>
            </a:xfrm>
            <a:prstGeom prst="ellipse">
              <a:avLst/>
            </a:prstGeom>
            <a:gradFill>
              <a:gsLst>
                <a:gs pos="0">
                  <a:srgbClr val="FFB983"/>
                </a:gs>
                <a:gs pos="35000">
                  <a:srgbClr val="FFCCA8"/>
                </a:gs>
                <a:gs pos="100000">
                  <a:srgbClr val="FFE9DB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1496266" y="1302793"/>
              <a:ext cx="312795" cy="312795"/>
            </a:xfrm>
            <a:prstGeom prst="ellipse">
              <a:avLst/>
            </a:prstGeom>
            <a:gradFill>
              <a:gsLst>
                <a:gs pos="0">
                  <a:srgbClr val="DBC3B1"/>
                </a:gs>
                <a:gs pos="35000">
                  <a:srgbClr val="E4D5C9"/>
                </a:gs>
                <a:gs pos="100000">
                  <a:srgbClr val="F4EDEA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1898600" y="1551857"/>
              <a:ext cx="136848" cy="136848"/>
            </a:xfrm>
            <a:prstGeom prst="ellipse">
              <a:avLst/>
            </a:prstGeom>
            <a:gradFill>
              <a:gsLst>
                <a:gs pos="0">
                  <a:srgbClr val="C3E1A8"/>
                </a:gs>
                <a:gs pos="35000">
                  <a:srgbClr val="D3E9C1"/>
                </a:gs>
                <a:gs pos="100000">
                  <a:srgbClr val="EDF8E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1975235" y="1302793"/>
              <a:ext cx="215046" cy="215046"/>
            </a:xfrm>
            <a:prstGeom prst="ellipse">
              <a:avLst/>
            </a:prstGeom>
            <a:gradFill>
              <a:gsLst>
                <a:gs pos="0">
                  <a:srgbClr val="C5CED1"/>
                </a:gs>
                <a:gs pos="35000">
                  <a:srgbClr val="D4DBDE"/>
                </a:gs>
                <a:gs pos="100000">
                  <a:srgbClr val="EEF2F2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66822" y="1571015"/>
              <a:ext cx="136848" cy="136848"/>
            </a:xfrm>
            <a:prstGeom prst="ellipse">
              <a:avLst/>
            </a:prstGeom>
            <a:gradFill>
              <a:gsLst>
                <a:gs pos="0">
                  <a:srgbClr val="E9ACAD"/>
                </a:gs>
                <a:gs pos="35000">
                  <a:srgbClr val="ECC6C6"/>
                </a:gs>
                <a:gs pos="100000">
                  <a:srgbClr val="F9E7E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339251" y="1264476"/>
              <a:ext cx="312795" cy="312795"/>
            </a:xfrm>
            <a:prstGeom prst="ellipse">
              <a:avLst/>
            </a:prstGeom>
            <a:gradFill>
              <a:gsLst>
                <a:gs pos="0">
                  <a:srgbClr val="FFB983"/>
                </a:gs>
                <a:gs pos="35000">
                  <a:srgbClr val="FFCCA8"/>
                </a:gs>
                <a:gs pos="100000">
                  <a:srgbClr val="FFE9DB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760743" y="1187841"/>
              <a:ext cx="215046" cy="215046"/>
            </a:xfrm>
            <a:prstGeom prst="ellipse">
              <a:avLst/>
            </a:prstGeom>
            <a:gradFill>
              <a:gsLst>
                <a:gs pos="0">
                  <a:srgbClr val="DBC3B1"/>
                </a:gs>
                <a:gs pos="35000">
                  <a:srgbClr val="E4D5C9"/>
                </a:gs>
                <a:gs pos="100000">
                  <a:srgbClr val="F4EDEA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975790" y="287062"/>
              <a:ext cx="631562" cy="1205721"/>
            </a:xfrm>
            <a:prstGeom prst="chevron">
              <a:avLst>
                <a:gd name="adj" fmla="val 62310"/>
              </a:avLst>
            </a:prstGeom>
            <a:gradFill>
              <a:gsLst>
                <a:gs pos="0">
                  <a:srgbClr val="E9ACAD"/>
                </a:gs>
                <a:gs pos="35000">
                  <a:srgbClr val="ECC6C6"/>
                </a:gs>
                <a:gs pos="100000">
                  <a:srgbClr val="F9E7E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3492523" y="287062"/>
              <a:ext cx="631562" cy="1205721"/>
            </a:xfrm>
            <a:prstGeom prst="chevron">
              <a:avLst>
                <a:gd name="adj" fmla="val 62310"/>
              </a:avLst>
            </a:prstGeom>
            <a:gradFill>
              <a:gsLst>
                <a:gs pos="0">
                  <a:srgbClr val="FFB983"/>
                </a:gs>
                <a:gs pos="35000">
                  <a:srgbClr val="FFCCA8"/>
                </a:gs>
                <a:gs pos="100000">
                  <a:srgbClr val="FFE9DB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4553783" y="201525"/>
              <a:ext cx="1464076" cy="1464076"/>
            </a:xfrm>
            <a:prstGeom prst="ellipse">
              <a:avLst/>
            </a:prstGeom>
            <a:gradFill>
              <a:gsLst>
                <a:gs pos="0">
                  <a:srgbClr val="C3E1A8"/>
                </a:gs>
                <a:gs pos="35000">
                  <a:srgbClr val="D3E9C1"/>
                </a:gs>
                <a:gs pos="100000">
                  <a:srgbClr val="EDF8E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 txBox="1"/>
            <p:nvPr/>
          </p:nvSpPr>
          <p:spPr>
            <a:xfrm>
              <a:off x="4768192" y="415934"/>
              <a:ext cx="1035258" cy="1035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Reducir Datos</a:t>
              </a: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4124085" y="1808564"/>
              <a:ext cx="2323471" cy="1062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 txBox="1"/>
            <p:nvPr/>
          </p:nvSpPr>
          <p:spPr>
            <a:xfrm>
              <a:off x="4124085" y="1808564"/>
              <a:ext cx="2323471" cy="1062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Explicar el máximo de información obtenida de los datos.</a:t>
              </a:r>
              <a:endParaRPr/>
            </a:p>
          </p:txBody>
        </p:sp>
      </p:grpSp>
      <p:pic>
        <p:nvPicPr>
          <p:cNvPr id="639" name="Google Shape;6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203" y="1122108"/>
            <a:ext cx="212407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6"/>
          <p:cNvSpPr/>
          <p:nvPr/>
        </p:nvSpPr>
        <p:spPr>
          <a:xfrm>
            <a:off x="9669998" y="2198433"/>
            <a:ext cx="1906461" cy="5282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dimensiones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6"/>
          <p:cNvSpPr/>
          <p:nvPr/>
        </p:nvSpPr>
        <p:spPr>
          <a:xfrm>
            <a:off x="9069496" y="1381415"/>
            <a:ext cx="1942514" cy="5282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1323 datos</a:t>
            </a:r>
            <a:endParaRPr/>
          </a:p>
        </p:txBody>
      </p:sp>
      <p:graphicFrame>
        <p:nvGraphicFramePr>
          <p:cNvPr id="642" name="Google Shape;642;p16"/>
          <p:cNvGraphicFramePr/>
          <p:nvPr/>
        </p:nvGraphicFramePr>
        <p:xfrm>
          <a:off x="4128431" y="3927443"/>
          <a:ext cx="4858925" cy="1679375"/>
        </p:xfrm>
        <a:graphic>
          <a:graphicData uri="http://schemas.openxmlformats.org/drawingml/2006/table">
            <a:tbl>
              <a:tblPr>
                <a:noFill/>
                <a:tableStyleId>{D678FC32-F6F8-4CC9-A5A2-A50DAD633A0F}</a:tableStyleId>
              </a:tblPr>
              <a:tblGrid>
                <a:gridCol w="131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7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Prueba de KMO y Bartlett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Medida Kaiser-Meyer-Olkin de adecuación de muestreo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0,877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0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Prueba de esfericidad de Bartlett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Aprox. Chi-cuadrado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929,077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6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0,000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3" name="Google Shape;643;p16"/>
          <p:cNvSpPr txBox="1"/>
          <p:nvPr/>
        </p:nvSpPr>
        <p:spPr>
          <a:xfrm>
            <a:off x="331707" y="4214045"/>
            <a:ext cx="3557905" cy="1008000"/>
          </a:xfrm>
          <a:prstGeom prst="rect">
            <a:avLst/>
          </a:prstGeom>
          <a:gradFill>
            <a:gsLst>
              <a:gs pos="0">
                <a:srgbClr val="FFB983"/>
              </a:gs>
              <a:gs pos="35000">
                <a:srgbClr val="FFCCA8"/>
              </a:gs>
              <a:gs pos="100000">
                <a:srgbClr val="FFE9DB"/>
              </a:gs>
            </a:gsLst>
            <a:lin ang="16200000" scaled="0"/>
          </a:gradFill>
          <a:ln w="9525" cap="flat" cmpd="sng">
            <a:solidFill>
              <a:srgbClr val="E47F1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RANGOS: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Recomendable - KMO:  &gt; 0.50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Obligatorio - Significancia: &lt; 0.05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44" name="Google Shape;644;p16"/>
          <p:cNvGraphicFramePr/>
          <p:nvPr/>
        </p:nvGraphicFramePr>
        <p:xfrm>
          <a:off x="9465282" y="4459477"/>
          <a:ext cx="2367350" cy="885375"/>
        </p:xfrm>
        <a:graphic>
          <a:graphicData uri="http://schemas.openxmlformats.org/drawingml/2006/table">
            <a:tbl>
              <a:tblPr firstRow="1">
                <a:gradFill>
                  <a:gsLst>
                    <a:gs pos="0">
                      <a:srgbClr val="E9ACAD"/>
                    </a:gs>
                    <a:gs pos="35000">
                      <a:srgbClr val="ECC6C6"/>
                    </a:gs>
                    <a:gs pos="100000">
                      <a:srgbClr val="F9E7E7"/>
                    </a:gs>
                  </a:gsLst>
                  <a:lin ang="16200000" scaled="0"/>
                </a:gradFill>
                <a:tableStyleId>{FE91EB52-B474-49A8-BE8D-F4896A0423FE}</a:tableStyleId>
              </a:tblPr>
              <a:tblGrid>
                <a:gridCol w="118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/>
                        <a:t>Alfa de Cronbach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/>
                        <a:t>N de elementos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0,766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9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5" name="Google Shape;645;p16"/>
          <p:cNvSpPr/>
          <p:nvPr/>
        </p:nvSpPr>
        <p:spPr>
          <a:xfrm>
            <a:off x="9341384" y="3752233"/>
            <a:ext cx="2505220" cy="6223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de Cronbach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52" y="692905"/>
            <a:ext cx="7970294" cy="540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9449242" y="1920170"/>
            <a:ext cx="1609608" cy="2984369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2" name="Google Shape;652;p17"/>
          <p:cNvSpPr txBox="1"/>
          <p:nvPr/>
        </p:nvSpPr>
        <p:spPr>
          <a:xfrm>
            <a:off x="258993" y="115275"/>
            <a:ext cx="6298897" cy="7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RESULTADOS- LIDERAZGO</a:t>
            </a:r>
            <a:endParaRPr sz="32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3" name="Google Shape;653;p17"/>
          <p:cNvPicPr preferRelativeResize="0"/>
          <p:nvPr/>
        </p:nvPicPr>
        <p:blipFill rotWithShape="1">
          <a:blip r:embed="rId5">
            <a:alphaModFix/>
          </a:blip>
          <a:srcRect b="2775"/>
          <a:stretch/>
        </p:blipFill>
        <p:spPr>
          <a:xfrm>
            <a:off x="3742641" y="597371"/>
            <a:ext cx="7684346" cy="52438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4" name="Google Shape;654;p17"/>
          <p:cNvGraphicFramePr/>
          <p:nvPr/>
        </p:nvGraphicFramePr>
        <p:xfrm>
          <a:off x="654596" y="1410992"/>
          <a:ext cx="2910650" cy="3397850"/>
        </p:xfrm>
        <a:graphic>
          <a:graphicData uri="http://schemas.openxmlformats.org/drawingml/2006/table">
            <a:tbl>
              <a:tblPr>
                <a:noFill/>
                <a:tableStyleId>{D678FC32-F6F8-4CC9-A5A2-A50DAD633A0F}</a:tableStyleId>
              </a:tblPr>
              <a:tblGrid>
                <a:gridCol w="12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 rowSpan="2">
                  <a:txBody>
                    <a:bodyPr/>
                    <a:lstStyle/>
                    <a:p>
                      <a:pPr marL="0" marR="0" lvl="0" indent="4572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Dimensión 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Componentes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0,904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-0,106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RC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0,889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-0,124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IIB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0,877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-0,163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0,851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-0,205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0,837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-0,2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0,768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-0,106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APEA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0,673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0,053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APEP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-0,109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0,92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LF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-0,13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0,914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22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822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8"/>
          <p:cNvSpPr txBox="1">
            <a:spLocks noGrp="1"/>
          </p:cNvSpPr>
          <p:nvPr>
            <p:ph type="title"/>
          </p:nvPr>
        </p:nvSpPr>
        <p:spPr>
          <a:xfrm>
            <a:off x="-464338" y="0"/>
            <a:ext cx="8175323" cy="7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solidFill>
                  <a:schemeClr val="dk1"/>
                </a:solidFill>
              </a:rPr>
              <a:t>8. </a:t>
            </a:r>
            <a:r>
              <a:rPr lang="es-EC" b="1">
                <a:solidFill>
                  <a:schemeClr val="dk1"/>
                </a:solidFill>
              </a:rPr>
              <a:t>RESULTADOS-LIDERAZGO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6476004" y="980860"/>
            <a:ext cx="4324495" cy="51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ESTILOS DE LIDERAZGO EN COAC´s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61" name="Google Shape;661;p18"/>
          <p:cNvGraphicFramePr/>
          <p:nvPr/>
        </p:nvGraphicFramePr>
        <p:xfrm>
          <a:off x="5049672" y="1771982"/>
          <a:ext cx="6619165" cy="355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62" name="Google Shape;662;p18"/>
          <p:cNvGrpSpPr/>
          <p:nvPr/>
        </p:nvGrpSpPr>
        <p:grpSpPr>
          <a:xfrm>
            <a:off x="948457" y="1126801"/>
            <a:ext cx="4039531" cy="4587752"/>
            <a:chOff x="1689836" y="0"/>
            <a:chExt cx="4039531" cy="4587752"/>
          </a:xfrm>
        </p:grpSpPr>
        <p:sp>
          <p:nvSpPr>
            <p:cNvPr id="663" name="Google Shape;663;p18"/>
            <p:cNvSpPr/>
            <p:nvPr/>
          </p:nvSpPr>
          <p:spPr>
            <a:xfrm>
              <a:off x="1856415" y="187549"/>
              <a:ext cx="3722139" cy="1292649"/>
            </a:xfrm>
            <a:prstGeom prst="ellipse">
              <a:avLst/>
            </a:prstGeom>
            <a:solidFill>
              <a:srgbClr val="C4C9DD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362583" y="3352810"/>
              <a:ext cx="721344" cy="4616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DECFC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1992027" y="3722139"/>
              <a:ext cx="3462455" cy="865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8"/>
            <p:cNvSpPr txBox="1"/>
            <p:nvPr/>
          </p:nvSpPr>
          <p:spPr>
            <a:xfrm>
              <a:off x="1992027" y="3722139"/>
              <a:ext cx="3462455" cy="865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Análisis de medias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209657" y="1580033"/>
              <a:ext cx="1298420" cy="1298420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8"/>
            <p:cNvSpPr txBox="1"/>
            <p:nvPr/>
          </p:nvSpPr>
          <p:spPr>
            <a:xfrm>
              <a:off x="3399806" y="1770182"/>
              <a:ext cx="918122" cy="91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Para determinar el que predomina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2280565" y="605929"/>
              <a:ext cx="1298420" cy="1298420"/>
            </a:xfrm>
            <a:prstGeom prst="ellipse">
              <a:avLst/>
            </a:prstGeom>
            <a:solidFill>
              <a:srgbClr val="E6841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 txBox="1"/>
            <p:nvPr/>
          </p:nvSpPr>
          <p:spPr>
            <a:xfrm>
              <a:off x="2470714" y="796078"/>
              <a:ext cx="918122" cy="91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Existen los 3 tipos de liderazgo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607840" y="292000"/>
              <a:ext cx="1298420" cy="1298420"/>
            </a:xfrm>
            <a:prstGeom prst="ellipse">
              <a:avLst/>
            </a:prstGeom>
            <a:solidFill>
              <a:srgbClr val="8465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 txBox="1"/>
            <p:nvPr/>
          </p:nvSpPr>
          <p:spPr>
            <a:xfrm>
              <a:off x="3797989" y="482149"/>
              <a:ext cx="918122" cy="91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 las COAC´s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1689836" y="0"/>
              <a:ext cx="4039531" cy="32316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19" descr="Imagen relacionada"/>
          <p:cNvPicPr preferRelativeResize="0"/>
          <p:nvPr/>
        </p:nvPicPr>
        <p:blipFill rotWithShape="1">
          <a:blip r:embed="rId3">
            <a:alphaModFix/>
          </a:blip>
          <a:srcRect l="9072" t="10826" r="7019" b="15627"/>
          <a:stretch/>
        </p:blipFill>
        <p:spPr>
          <a:xfrm>
            <a:off x="6250674" y="1498818"/>
            <a:ext cx="1374343" cy="13647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679" name="Google Shape;679;p19"/>
          <p:cNvSpPr txBox="1">
            <a:spLocks noGrp="1"/>
          </p:cNvSpPr>
          <p:nvPr>
            <p:ph type="title"/>
          </p:nvPr>
        </p:nvSpPr>
        <p:spPr>
          <a:xfrm>
            <a:off x="258993" y="115275"/>
            <a:ext cx="8175323" cy="7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solidFill>
                  <a:schemeClr val="dk1"/>
                </a:solidFill>
              </a:rPr>
              <a:t>8. </a:t>
            </a:r>
            <a:r>
              <a:rPr lang="es-EC" b="1">
                <a:solidFill>
                  <a:schemeClr val="dk1"/>
                </a:solidFill>
              </a:rPr>
              <a:t>RESULTADOS- FRAUDE/LIDERAZGO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680" name="Google Shape;680;p19"/>
          <p:cNvSpPr/>
          <p:nvPr/>
        </p:nvSpPr>
        <p:spPr>
          <a:xfrm>
            <a:off x="2128297" y="794379"/>
            <a:ext cx="2989618" cy="51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TRASNFORMACIONAL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1" name="Google Shape;681;p19"/>
          <p:cNvGraphicFramePr/>
          <p:nvPr/>
        </p:nvGraphicFramePr>
        <p:xfrm>
          <a:off x="1823463" y="1483083"/>
          <a:ext cx="4227525" cy="1543934"/>
        </p:xfrm>
        <a:graphic>
          <a:graphicData uri="http://schemas.openxmlformats.org/drawingml/2006/table">
            <a:tbl>
              <a:tblPr firstRow="1" firstCol="1" bandRow="1">
                <a:noFill/>
                <a:tableStyleId>{8F903B17-3520-4832-BC77-73B32F257CC6}</a:tableStyleId>
              </a:tblPr>
              <a:tblGrid>
                <a:gridCol w="351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Estadísticas de la regresión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Coeficiente de correlación múltiple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0,072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Nivel de significancia 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0,386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Observaciones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147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82" name="Google Shape;682;p19"/>
          <p:cNvGraphicFramePr/>
          <p:nvPr/>
        </p:nvGraphicFramePr>
        <p:xfrm>
          <a:off x="3937005" y="4215106"/>
          <a:ext cx="4394350" cy="1543934"/>
        </p:xfrm>
        <a:graphic>
          <a:graphicData uri="http://schemas.openxmlformats.org/drawingml/2006/table">
            <a:tbl>
              <a:tblPr firstRow="1" firstCol="1" bandRow="1">
                <a:noFill/>
                <a:tableStyleId>{8F903B17-3520-4832-BC77-73B32F257CC6}</a:tableStyleId>
              </a:tblPr>
              <a:tblGrid>
                <a:gridCol w="365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Estadísticas de la regresión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Coeficiente de correlación múltiple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-0,062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Nivel de significancia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0,454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Observaciones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147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83" name="Google Shape;683;p19"/>
          <p:cNvGraphicFramePr/>
          <p:nvPr/>
        </p:nvGraphicFramePr>
        <p:xfrm>
          <a:off x="7615681" y="1443104"/>
          <a:ext cx="4227525" cy="1543934"/>
        </p:xfrm>
        <a:graphic>
          <a:graphicData uri="http://schemas.openxmlformats.org/drawingml/2006/table">
            <a:tbl>
              <a:tblPr firstRow="1" firstCol="1" bandRow="1">
                <a:noFill/>
                <a:tableStyleId>{8F903B17-3520-4832-BC77-73B32F257CC6}</a:tableStyleId>
              </a:tblPr>
              <a:tblGrid>
                <a:gridCol w="351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Estadísticas de la regresión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Coeficiente de correlación múltiple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0,065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Nivel de significancia 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0,429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Observaciones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147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4" name="Google Shape;684;p19"/>
          <p:cNvSpPr/>
          <p:nvPr/>
        </p:nvSpPr>
        <p:spPr>
          <a:xfrm>
            <a:off x="8434316" y="847991"/>
            <a:ext cx="2275500" cy="51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TRANSACCIONAL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9"/>
          <p:cNvSpPr/>
          <p:nvPr/>
        </p:nvSpPr>
        <p:spPr>
          <a:xfrm>
            <a:off x="5431814" y="3598635"/>
            <a:ext cx="1992569" cy="51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LAISSEZ FAIRE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6" name="Google Shape;686;p19" descr="Resultado de imagen para CAMBI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993" y="1498818"/>
            <a:ext cx="1433329" cy="1336106"/>
          </a:xfrm>
          <a:prstGeom prst="ellipse">
            <a:avLst/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687" name="Google Shape;687;p19" descr="Resultado de imagen para LIBERTAD PARA TOMAR DECISION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91573" y="3598635"/>
            <a:ext cx="1918243" cy="172399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grpSp>
        <p:nvGrpSpPr>
          <p:cNvPr id="688" name="Google Shape;688;p19"/>
          <p:cNvGrpSpPr/>
          <p:nvPr/>
        </p:nvGrpSpPr>
        <p:grpSpPr>
          <a:xfrm>
            <a:off x="2199229" y="3922776"/>
            <a:ext cx="1435680" cy="1521822"/>
            <a:chOff x="338107" y="855"/>
            <a:chExt cx="1435680" cy="1521822"/>
          </a:xfrm>
        </p:grpSpPr>
        <p:sp>
          <p:nvSpPr>
            <p:cNvPr id="689" name="Google Shape;689;p19"/>
            <p:cNvSpPr/>
            <p:nvPr/>
          </p:nvSpPr>
          <p:spPr>
            <a:xfrm>
              <a:off x="338107" y="855"/>
              <a:ext cx="1326247" cy="990015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 txBox="1"/>
            <p:nvPr/>
          </p:nvSpPr>
          <p:spPr>
            <a:xfrm>
              <a:off x="361304" y="24052"/>
              <a:ext cx="1279853" cy="966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72375" rIns="24125" bIns="241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es-EC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Regla de Decisión: α &gt; 0,05</a:t>
              </a: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338107" y="990871"/>
              <a:ext cx="1326247" cy="42570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 txBox="1"/>
            <p:nvPr/>
          </p:nvSpPr>
          <p:spPr>
            <a:xfrm>
              <a:off x="338107" y="990871"/>
              <a:ext cx="933977" cy="425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0" rIns="20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 se </a:t>
              </a:r>
              <a:r>
                <a:rPr lang="es-EC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acepta</a:t>
              </a:r>
              <a:r>
                <a:rPr lang="es-EC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1309601" y="1058491"/>
              <a:ext cx="464186" cy="464186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D1D5E5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19"/>
          <p:cNvGrpSpPr/>
          <p:nvPr/>
        </p:nvGrpSpPr>
        <p:grpSpPr>
          <a:xfrm>
            <a:off x="537952" y="3786613"/>
            <a:ext cx="1434848" cy="1466362"/>
            <a:chOff x="463264" y="55874"/>
            <a:chExt cx="1434848" cy="1466362"/>
          </a:xfrm>
        </p:grpSpPr>
        <p:sp>
          <p:nvSpPr>
            <p:cNvPr id="695" name="Google Shape;695;p19"/>
            <p:cNvSpPr/>
            <p:nvPr/>
          </p:nvSpPr>
          <p:spPr>
            <a:xfrm>
              <a:off x="463264" y="55874"/>
              <a:ext cx="1325479" cy="989442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 txBox="1"/>
            <p:nvPr/>
          </p:nvSpPr>
          <p:spPr>
            <a:xfrm>
              <a:off x="486448" y="79058"/>
              <a:ext cx="1279111" cy="966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72375" rIns="24125" bIns="241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es-EC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Regla de Decisión:  α ≤ 0,05</a:t>
              </a: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463264" y="990738"/>
              <a:ext cx="1325479" cy="425460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9"/>
            <p:cNvSpPr txBox="1"/>
            <p:nvPr/>
          </p:nvSpPr>
          <p:spPr>
            <a:xfrm>
              <a:off x="463264" y="990738"/>
              <a:ext cx="933435" cy="425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0" rIns="20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 se </a:t>
              </a:r>
              <a:r>
                <a:rPr lang="es-EC" sz="1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rechaza</a:t>
              </a:r>
              <a:r>
                <a:rPr lang="es-EC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434195" y="1058319"/>
              <a:ext cx="463917" cy="463917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DECFC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0" name="Google Shape;700;p19" descr="Imagen relacionad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9179" y="5441755"/>
            <a:ext cx="2108439" cy="67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725554" y="109085"/>
            <a:ext cx="10972800" cy="50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solidFill>
                  <a:schemeClr val="dk1"/>
                </a:solidFill>
              </a:rPr>
              <a:t>CONTENIDO GENERAL</a:t>
            </a: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361122" y="588557"/>
            <a:ext cx="4896680" cy="46944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4863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Planteamiento del problema</a:t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725554" y="1132205"/>
            <a:ext cx="4896680" cy="50060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74B2E"/>
              </a:gs>
              <a:gs pos="80000">
                <a:srgbClr val="87623C"/>
              </a:gs>
              <a:gs pos="100000">
                <a:srgbClr val="8A633B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Justificación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093299" y="1740955"/>
            <a:ext cx="4764159" cy="5084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6103"/>
              </a:gs>
              <a:gs pos="80000">
                <a:srgbClr val="FA7E03"/>
              </a:gs>
              <a:gs pos="100000">
                <a:srgbClr val="FF80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Objetivos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345091" y="2360252"/>
            <a:ext cx="4764159" cy="48896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A3333"/>
              </a:gs>
              <a:gs pos="80000">
                <a:srgbClr val="A04444"/>
              </a:gs>
              <a:gs pos="100000">
                <a:srgbClr val="A3424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Marco teórico</a:t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1669774" y="2958812"/>
            <a:ext cx="4764159" cy="48896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C518D"/>
              </a:gs>
              <a:gs pos="80000">
                <a:srgbClr val="4F6CBA"/>
              </a:gs>
              <a:gs pos="100000">
                <a:srgbClr val="4E6BBD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5. Marco referencial</a:t>
            </a: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551047" y="4777045"/>
            <a:ext cx="4764156" cy="56368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E6103"/>
              </a:gs>
              <a:gs pos="80000">
                <a:srgbClr val="FA7E03"/>
              </a:gs>
              <a:gs pos="100000">
                <a:srgbClr val="FF80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8. Resultados</a:t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266124" y="4179116"/>
            <a:ext cx="4764157" cy="48896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74B2E"/>
              </a:gs>
              <a:gs pos="80000">
                <a:srgbClr val="87623C"/>
              </a:gs>
              <a:gs pos="100000">
                <a:srgbClr val="8A633B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7. Metodología</a:t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967947" y="3581187"/>
            <a:ext cx="4764158" cy="48896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B6F0A"/>
              </a:gs>
              <a:gs pos="80000">
                <a:srgbClr val="63930D"/>
              </a:gs>
              <a:gs pos="100000">
                <a:srgbClr val="65970B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6. Marco situacional</a:t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3187151" y="6041999"/>
            <a:ext cx="4764155" cy="5084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C518D"/>
              </a:gs>
              <a:gs pos="80000">
                <a:srgbClr val="4F6CBA"/>
              </a:gs>
              <a:gs pos="100000">
                <a:srgbClr val="4E6BBD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10. Recomendaciones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2809462" y="5457763"/>
            <a:ext cx="4764155" cy="50844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A3333"/>
              </a:gs>
              <a:gs pos="80000">
                <a:srgbClr val="A04444"/>
              </a:gs>
              <a:gs pos="100000">
                <a:srgbClr val="A3424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9. Conclusiones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" descr="Resultado de imagen para ESTUDIANTE EXPONIENDO CON ANIMAC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3481" y="1782596"/>
            <a:ext cx="2416004" cy="239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0"/>
          <p:cNvSpPr txBox="1">
            <a:spLocks noGrp="1"/>
          </p:cNvSpPr>
          <p:nvPr>
            <p:ph type="title"/>
          </p:nvPr>
        </p:nvSpPr>
        <p:spPr>
          <a:xfrm>
            <a:off x="838200" y="227296"/>
            <a:ext cx="10515600" cy="45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</a:rPr>
              <a:t>9</a:t>
            </a:r>
            <a:r>
              <a:rPr lang="es-EC" sz="3600" b="1">
                <a:solidFill>
                  <a:schemeClr val="dk1"/>
                </a:solidFill>
              </a:rPr>
              <a:t>. CONCLUSIONES</a:t>
            </a:r>
            <a:endParaRPr/>
          </a:p>
        </p:txBody>
      </p:sp>
      <p:grpSp>
        <p:nvGrpSpPr>
          <p:cNvPr id="706" name="Google Shape;706;p20"/>
          <p:cNvGrpSpPr/>
          <p:nvPr/>
        </p:nvGrpSpPr>
        <p:grpSpPr>
          <a:xfrm>
            <a:off x="1233985" y="1534771"/>
            <a:ext cx="10394356" cy="3992572"/>
            <a:chOff x="0" y="103107"/>
            <a:chExt cx="10394356" cy="3992572"/>
          </a:xfrm>
        </p:grpSpPr>
        <p:sp>
          <p:nvSpPr>
            <p:cNvPr id="707" name="Google Shape;707;p20"/>
            <p:cNvSpPr/>
            <p:nvPr/>
          </p:nvSpPr>
          <p:spPr>
            <a:xfrm>
              <a:off x="2139" y="189208"/>
              <a:ext cx="3204394" cy="2207827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0" y="2265641"/>
              <a:ext cx="3204394" cy="1830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 txBox="1"/>
            <p:nvPr/>
          </p:nvSpPr>
          <p:spPr>
            <a:xfrm>
              <a:off x="0" y="2265641"/>
              <a:ext cx="3204394" cy="1830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Riesgo de fraude es bajo debido a buenos controles, procesos eficientes y evaluación de riesgo continua.</a:t>
              </a:r>
              <a:endPara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3527108" y="196466"/>
              <a:ext cx="3204394" cy="2207827"/>
            </a:xfrm>
            <a:prstGeom prst="roundRect">
              <a:avLst>
                <a:gd name="adj" fmla="val 16667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3502402" y="2294673"/>
              <a:ext cx="3204394" cy="1801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 txBox="1"/>
            <p:nvPr/>
          </p:nvSpPr>
          <p:spPr>
            <a:xfrm>
              <a:off x="3502402" y="2294673"/>
              <a:ext cx="3204394" cy="1801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Existe liderazgo en las COAC´s y el estilo que predomina es el transformacional.</a:t>
              </a:r>
              <a:endPara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7133372" y="103107"/>
              <a:ext cx="3204394" cy="2207827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stretch>
                <a:fillRect t="-7998" b="-7999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7027371" y="1921237"/>
              <a:ext cx="3366985" cy="2174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 txBox="1"/>
            <p:nvPr/>
          </p:nvSpPr>
          <p:spPr>
            <a:xfrm>
              <a:off x="7027371" y="1921237"/>
              <a:ext cx="3366985" cy="2174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None/>
              </a:pPr>
              <a:r>
                <a:rPr lang="es-EC" sz="2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 estilo transformacional se correlaciona de manera leve pero no influye significativamente en riesgo de fraude.</a:t>
              </a:r>
              <a:endPara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1"/>
          <p:cNvSpPr txBox="1">
            <a:spLocks noGrp="1"/>
          </p:cNvSpPr>
          <p:nvPr>
            <p:ph type="title"/>
          </p:nvPr>
        </p:nvSpPr>
        <p:spPr>
          <a:xfrm>
            <a:off x="838200" y="37579"/>
            <a:ext cx="10515600" cy="76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000" b="1">
                <a:solidFill>
                  <a:schemeClr val="dk1"/>
                </a:solidFill>
              </a:rPr>
              <a:t>10. RECOMENDACIONES</a:t>
            </a:r>
            <a:endParaRPr/>
          </a:p>
        </p:txBody>
      </p:sp>
      <p:sp>
        <p:nvSpPr>
          <p:cNvPr id="721" name="Google Shape;721;p21"/>
          <p:cNvSpPr txBox="1">
            <a:spLocks noGrp="1"/>
          </p:cNvSpPr>
          <p:nvPr>
            <p:ph type="body" idx="1"/>
          </p:nvPr>
        </p:nvSpPr>
        <p:spPr>
          <a:xfrm>
            <a:off x="838200" y="805218"/>
            <a:ext cx="10774680" cy="568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342900" lvl="0" indent="-190500" algn="just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</p:txBody>
      </p:sp>
      <p:grpSp>
        <p:nvGrpSpPr>
          <p:cNvPr id="722" name="Google Shape;722;p21"/>
          <p:cNvGrpSpPr/>
          <p:nvPr/>
        </p:nvGrpSpPr>
        <p:grpSpPr>
          <a:xfrm>
            <a:off x="2481941" y="1225174"/>
            <a:ext cx="7420166" cy="2104880"/>
            <a:chOff x="653341" y="425"/>
            <a:chExt cx="7420166" cy="2104880"/>
          </a:xfrm>
        </p:grpSpPr>
        <p:sp>
          <p:nvSpPr>
            <p:cNvPr id="723" name="Google Shape;723;p21"/>
            <p:cNvSpPr/>
            <p:nvPr/>
          </p:nvSpPr>
          <p:spPr>
            <a:xfrm>
              <a:off x="653341" y="851"/>
              <a:ext cx="3507424" cy="2104454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 txBox="1"/>
            <p:nvPr/>
          </p:nvSpPr>
          <p:spPr>
            <a:xfrm>
              <a:off x="653341" y="851"/>
              <a:ext cx="3507424" cy="2104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Obtener una herramienta útil para el análisis global de la situación actual y real del riesgo de fraude a nivel cooperativo, y de esta manera facilitar el control.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4566083" y="425"/>
              <a:ext cx="3507424" cy="2104454"/>
            </a:xfrm>
            <a:prstGeom prst="rect">
              <a:avLst/>
            </a:prstGeom>
            <a:solidFill>
              <a:srgbClr val="E5802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 txBox="1"/>
            <p:nvPr/>
          </p:nvSpPr>
          <p:spPr>
            <a:xfrm>
              <a:off x="4566083" y="425"/>
              <a:ext cx="3507424" cy="2104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Que se acoja de manera obligatoria para todas las COAC´s el modelo de gobernabilidad, ética y liderazgo. 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7" name="Google Shape;727;p21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" y="1262621"/>
            <a:ext cx="1548111" cy="123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21" descr="Resultado de imagen para acfe"/>
          <p:cNvPicPr preferRelativeResize="0"/>
          <p:nvPr/>
        </p:nvPicPr>
        <p:blipFill rotWithShape="1">
          <a:blip r:embed="rId4">
            <a:alphaModFix/>
          </a:blip>
          <a:srcRect l="32631" t="8862" r="13495" b="37407"/>
          <a:stretch/>
        </p:blipFill>
        <p:spPr>
          <a:xfrm>
            <a:off x="409433" y="2501110"/>
            <a:ext cx="1665027" cy="63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21" descr="Resultado de imagen para triangulo del fraud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3395" y="3881058"/>
            <a:ext cx="1964613" cy="1463793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0" name="Google Shape;730;p21" descr="Imagen relacionada"/>
          <p:cNvPicPr preferRelativeResize="0"/>
          <p:nvPr/>
        </p:nvPicPr>
        <p:blipFill rotWithShape="1">
          <a:blip r:embed="rId6">
            <a:alphaModFix/>
          </a:blip>
          <a:srcRect b="8051"/>
          <a:stretch/>
        </p:blipFill>
        <p:spPr>
          <a:xfrm>
            <a:off x="6927261" y="3881058"/>
            <a:ext cx="1926552" cy="1463792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1" name="Google Shape;731;p21" descr="Versus. Palabra VS estilo arte pop. Partido vs de batalla, juego. IlustraciÃ³n de vector. ilustraciÃ³n de versus palabra vs estilo arte pop partido vs de batalla juego ilustraciÃ³n de vector y mÃ¡s vectores libres de derechos de arte pop libre de derechos"/>
          <p:cNvPicPr preferRelativeResize="0"/>
          <p:nvPr/>
        </p:nvPicPr>
        <p:blipFill rotWithShape="1">
          <a:blip r:embed="rId7">
            <a:alphaModFix/>
          </a:blip>
          <a:srcRect l="25677" r="19731"/>
          <a:stretch/>
        </p:blipFill>
        <p:spPr>
          <a:xfrm>
            <a:off x="5702730" y="3836660"/>
            <a:ext cx="982639" cy="18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6416" y="1309980"/>
            <a:ext cx="168554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21" descr="Resultado de imagen para gracias gif de grad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3727624"/>
            <a:ext cx="2127231" cy="2468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22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8346" y="257529"/>
            <a:ext cx="5281684" cy="528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22" descr="Imagen relacionada"/>
          <p:cNvPicPr preferRelativeResize="0"/>
          <p:nvPr/>
        </p:nvPicPr>
        <p:blipFill rotWithShape="1">
          <a:blip r:embed="rId4">
            <a:alphaModFix/>
          </a:blip>
          <a:srcRect l="-533" t="31021" r="4070" b="31112"/>
          <a:stretch/>
        </p:blipFill>
        <p:spPr>
          <a:xfrm>
            <a:off x="0" y="1760561"/>
            <a:ext cx="7405286" cy="2906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0" y="157411"/>
            <a:ext cx="10515600" cy="38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80" b="1">
                <a:solidFill>
                  <a:schemeClr val="dk1"/>
                </a:solidFill>
              </a:rPr>
              <a:t>1. PLANTEAMIENTO DEL PROBLEMA</a:t>
            </a:r>
            <a:endParaRPr/>
          </a:p>
        </p:txBody>
      </p:sp>
      <p:pic>
        <p:nvPicPr>
          <p:cNvPr id="90" name="Google Shape;90;p3" descr="Resultado de imagen para fraude palab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41035">
            <a:off x="104553" y="1826381"/>
            <a:ext cx="1644027" cy="11554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3"/>
          <p:cNvGrpSpPr/>
          <p:nvPr/>
        </p:nvGrpSpPr>
        <p:grpSpPr>
          <a:xfrm>
            <a:off x="2344440" y="1182674"/>
            <a:ext cx="2712250" cy="2407761"/>
            <a:chOff x="451285" y="295"/>
            <a:chExt cx="2712250" cy="2407761"/>
          </a:xfrm>
        </p:grpSpPr>
        <p:sp>
          <p:nvSpPr>
            <p:cNvPr id="92" name="Google Shape;92;p3"/>
            <p:cNvSpPr/>
            <p:nvPr/>
          </p:nvSpPr>
          <p:spPr>
            <a:xfrm>
              <a:off x="451285" y="295"/>
              <a:ext cx="2712250" cy="968255"/>
            </a:xfrm>
            <a:prstGeom prst="roundRect">
              <a:avLst>
                <a:gd name="adj" fmla="val 10000"/>
              </a:avLst>
            </a:prstGeom>
            <a:solidFill>
              <a:srgbClr val="84654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479644" y="28654"/>
              <a:ext cx="2655532" cy="911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Representa 5% de perdidas de los ingresos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 rot="5400000">
              <a:off x="1630691" y="986318"/>
              <a:ext cx="353437" cy="43571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6546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1676696" y="1027457"/>
              <a:ext cx="261428" cy="247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51285" y="1439801"/>
              <a:ext cx="2712250" cy="968255"/>
            </a:xfrm>
            <a:prstGeom prst="roundRect">
              <a:avLst>
                <a:gd name="adj" fmla="val 10000"/>
              </a:avLst>
            </a:prstGeom>
            <a:solidFill>
              <a:srgbClr val="61881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 txBox="1"/>
            <p:nvPr/>
          </p:nvSpPr>
          <p:spPr>
            <a:xfrm>
              <a:off x="479644" y="1468160"/>
              <a:ext cx="2655532" cy="911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 40% de fraude es cometidos por ejecutivos de alto nivel y gerentes 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3"/>
          <p:cNvSpPr/>
          <p:nvPr/>
        </p:nvSpPr>
        <p:spPr>
          <a:xfrm>
            <a:off x="5280817" y="2194115"/>
            <a:ext cx="575630" cy="40331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713B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" descr="Imagen relacionada"/>
          <p:cNvPicPr preferRelativeResize="0"/>
          <p:nvPr/>
        </p:nvPicPr>
        <p:blipFill rotWithShape="1">
          <a:blip r:embed="rId4">
            <a:alphaModFix/>
          </a:blip>
          <a:srcRect l="10423"/>
          <a:stretch/>
        </p:blipFill>
        <p:spPr>
          <a:xfrm>
            <a:off x="7805740" y="1704872"/>
            <a:ext cx="2433148" cy="214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1822816" y="1581983"/>
            <a:ext cx="375278" cy="1571625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-686901" y="5458838"/>
            <a:ext cx="12089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Influye el estilo de liderazgo en el riesgo de fraude de las Cooperativas de Ahorro y Crédito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segmento 1,2 y 3 de las provincias de Pichincha e Imbabura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3" descr="Resultado de imagen para interrogaciÃ³n signos"/>
          <p:cNvPicPr preferRelativeResize="0"/>
          <p:nvPr/>
        </p:nvPicPr>
        <p:blipFill rotWithShape="1">
          <a:blip r:embed="rId5">
            <a:alphaModFix/>
          </a:blip>
          <a:srcRect l="13306" r="50016"/>
          <a:stretch/>
        </p:blipFill>
        <p:spPr>
          <a:xfrm>
            <a:off x="430825" y="5218306"/>
            <a:ext cx="312405" cy="73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Resultado de imagen para interrogaciÃ³n signos"/>
          <p:cNvPicPr preferRelativeResize="0"/>
          <p:nvPr/>
        </p:nvPicPr>
        <p:blipFill rotWithShape="1">
          <a:blip r:embed="rId5">
            <a:alphaModFix/>
          </a:blip>
          <a:srcRect l="50858" t="4686" r="15255" b="17522"/>
          <a:stretch/>
        </p:blipFill>
        <p:spPr>
          <a:xfrm rot="606364">
            <a:off x="8615810" y="5805091"/>
            <a:ext cx="308902" cy="517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 rot="-5400000">
            <a:off x="5700733" y="584771"/>
            <a:ext cx="396000" cy="9324000"/>
          </a:xfrm>
          <a:prstGeom prst="leftBrace">
            <a:avLst>
              <a:gd name="adj1" fmla="val 8333"/>
              <a:gd name="adj2" fmla="val 48892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5964492" y="464498"/>
            <a:ext cx="5740939" cy="4859932"/>
            <a:chOff x="2744214" y="-165433"/>
            <a:chExt cx="5740939" cy="4859932"/>
          </a:xfrm>
        </p:grpSpPr>
        <p:sp>
          <p:nvSpPr>
            <p:cNvPr id="106" name="Google Shape;106;p3"/>
            <p:cNvSpPr/>
            <p:nvPr/>
          </p:nvSpPr>
          <p:spPr>
            <a:xfrm>
              <a:off x="6019030" y="140611"/>
              <a:ext cx="1726134" cy="1190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6019030" y="140611"/>
              <a:ext cx="1726134" cy="1190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Casos: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Odebrecht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Arroz verde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514160" y="164574"/>
              <a:ext cx="4467917" cy="44679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052" y="29919"/>
                  </a:moveTo>
                  <a:lnTo>
                    <a:pt x="107052" y="29919"/>
                  </a:lnTo>
                  <a:cubicBezTo>
                    <a:pt x="111433" y="36772"/>
                    <a:pt x="114264" y="44499"/>
                    <a:pt x="115348" y="52560"/>
                  </a:cubicBezTo>
                  <a:lnTo>
                    <a:pt x="119485" y="52389"/>
                  </a:lnTo>
                  <a:lnTo>
                    <a:pt x="112684" y="57813"/>
                  </a:lnTo>
                  <a:lnTo>
                    <a:pt x="104956" y="52992"/>
                  </a:lnTo>
                  <a:lnTo>
                    <a:pt x="109091" y="52820"/>
                  </a:lnTo>
                  <a:cubicBezTo>
                    <a:pt x="108073" y="45863"/>
                    <a:pt x="105588" y="39201"/>
                    <a:pt x="101800" y="33276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778892" y="2316286"/>
              <a:ext cx="1706261" cy="1190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6778892" y="2316286"/>
              <a:ext cx="1706261" cy="1190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Liquidación de cooperativas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(2013-2016)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14620" y="10199"/>
              <a:ext cx="4467917" cy="44679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068" y="95552"/>
                  </a:moveTo>
                  <a:cubicBezTo>
                    <a:pt x="98381" y="101229"/>
                    <a:pt x="92619" y="105923"/>
                    <a:pt x="86112" y="109365"/>
                  </a:cubicBezTo>
                  <a:lnTo>
                    <a:pt x="87703" y="113187"/>
                  </a:lnTo>
                  <a:lnTo>
                    <a:pt x="80263" y="108680"/>
                  </a:lnTo>
                  <a:lnTo>
                    <a:pt x="82115" y="99762"/>
                  </a:lnTo>
                  <a:lnTo>
                    <a:pt x="83705" y="103583"/>
                  </a:lnTo>
                  <a:lnTo>
                    <a:pt x="83705" y="103583"/>
                  </a:lnTo>
                  <a:cubicBezTo>
                    <a:pt x="89280" y="100551"/>
                    <a:pt x="94221" y="96478"/>
                    <a:pt x="98261" y="91584"/>
                  </a:cubicBezTo>
                  <a:close/>
                </a:path>
              </a:pathLst>
            </a:custGeom>
            <a:solidFill>
              <a:srgbClr val="E6841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63697" y="3759626"/>
              <a:ext cx="2188019" cy="93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4363697" y="3759626"/>
              <a:ext cx="2188019" cy="9348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Delitos cometidos,  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mala administración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218802" y="-165433"/>
              <a:ext cx="4467917" cy="44679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137" y="105864"/>
                  </a:moveTo>
                  <a:lnTo>
                    <a:pt x="28137" y="105864"/>
                  </a:lnTo>
                  <a:cubicBezTo>
                    <a:pt x="27322" y="105297"/>
                    <a:pt x="26522" y="104710"/>
                    <a:pt x="25739" y="104101"/>
                  </a:cubicBezTo>
                  <a:lnTo>
                    <a:pt x="22909" y="107123"/>
                  </a:lnTo>
                  <a:lnTo>
                    <a:pt x="23958" y="98488"/>
                  </a:lnTo>
                  <a:lnTo>
                    <a:pt x="32849" y="96509"/>
                  </a:lnTo>
                  <a:lnTo>
                    <a:pt x="30020" y="99530"/>
                  </a:lnTo>
                  <a:lnTo>
                    <a:pt x="30020" y="99530"/>
                  </a:lnTo>
                  <a:cubicBezTo>
                    <a:pt x="30569" y="99946"/>
                    <a:pt x="31127" y="100352"/>
                    <a:pt x="31693" y="100745"/>
                  </a:cubicBezTo>
                  <a:close/>
                </a:path>
              </a:pathLst>
            </a:custGeom>
            <a:solidFill>
              <a:srgbClr val="8465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744214" y="2388514"/>
              <a:ext cx="2281413" cy="1190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2744214" y="2388514"/>
              <a:ext cx="2281413" cy="1190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Inexistencia de modelos de gobernabilidad y liderazgo obligatorios 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511610" y="66253"/>
              <a:ext cx="4467917" cy="44679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10" y="62487"/>
                  </a:moveTo>
                  <a:lnTo>
                    <a:pt x="4210" y="62487"/>
                  </a:lnTo>
                  <a:cubicBezTo>
                    <a:pt x="3804" y="53381"/>
                    <a:pt x="5633" y="44314"/>
                    <a:pt x="9538" y="36077"/>
                  </a:cubicBezTo>
                  <a:lnTo>
                    <a:pt x="5976" y="33967"/>
                  </a:lnTo>
                  <a:lnTo>
                    <a:pt x="14634" y="33125"/>
                  </a:lnTo>
                  <a:lnTo>
                    <a:pt x="18487" y="41378"/>
                  </a:lnTo>
                  <a:lnTo>
                    <a:pt x="14926" y="39269"/>
                  </a:lnTo>
                  <a:lnTo>
                    <a:pt x="14926" y="39269"/>
                  </a:lnTo>
                  <a:cubicBezTo>
                    <a:pt x="11624" y="46449"/>
                    <a:pt x="10084" y="54314"/>
                    <a:pt x="10436" y="62210"/>
                  </a:cubicBezTo>
                  <a:close/>
                </a:path>
              </a:pathLst>
            </a:custGeom>
            <a:solidFill>
              <a:srgbClr val="62891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633823" y="99711"/>
              <a:ext cx="1894689" cy="1190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3633823" y="99711"/>
              <a:ext cx="1894689" cy="1190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Ecuador tercer país más corrupto de América Latina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309392" y="76659"/>
              <a:ext cx="4467917" cy="44679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582" y="4156"/>
                  </a:moveTo>
                  <a:lnTo>
                    <a:pt x="59582" y="4156"/>
                  </a:lnTo>
                  <a:cubicBezTo>
                    <a:pt x="62518" y="4134"/>
                    <a:pt x="65452" y="4344"/>
                    <a:pt x="68355" y="4783"/>
                  </a:cubicBezTo>
                  <a:lnTo>
                    <a:pt x="69349" y="764"/>
                  </a:lnTo>
                  <a:lnTo>
                    <a:pt x="72651" y="8811"/>
                  </a:lnTo>
                  <a:lnTo>
                    <a:pt x="65860" y="14880"/>
                  </a:lnTo>
                  <a:lnTo>
                    <a:pt x="66853" y="10863"/>
                  </a:lnTo>
                  <a:lnTo>
                    <a:pt x="66853" y="10863"/>
                  </a:lnTo>
                  <a:cubicBezTo>
                    <a:pt x="64459" y="10529"/>
                    <a:pt x="62045" y="10371"/>
                    <a:pt x="59629" y="10389"/>
                  </a:cubicBezTo>
                  <a:close/>
                </a:path>
              </a:pathLst>
            </a:custGeom>
            <a:solidFill>
              <a:schemeClr val="accent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255786" y="141089"/>
            <a:ext cx="10515600" cy="73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solidFill>
                  <a:schemeClr val="dk1"/>
                </a:solidFill>
              </a:rPr>
              <a:t>2</a:t>
            </a:r>
            <a:r>
              <a:rPr lang="es-EC" b="1">
                <a:solidFill>
                  <a:schemeClr val="dk1"/>
                </a:solidFill>
              </a:rPr>
              <a:t>. JUSTIFICACIÓN</a:t>
            </a:r>
            <a:endParaRPr/>
          </a:p>
        </p:txBody>
      </p:sp>
      <p:grpSp>
        <p:nvGrpSpPr>
          <p:cNvPr id="126" name="Google Shape;126;p4"/>
          <p:cNvGrpSpPr/>
          <p:nvPr/>
        </p:nvGrpSpPr>
        <p:grpSpPr>
          <a:xfrm>
            <a:off x="2383410" y="764320"/>
            <a:ext cx="9662339" cy="4281073"/>
            <a:chOff x="2427597" y="91303"/>
            <a:chExt cx="9662339" cy="4281073"/>
          </a:xfrm>
        </p:grpSpPr>
        <p:sp>
          <p:nvSpPr>
            <p:cNvPr id="127" name="Google Shape;127;p4"/>
            <p:cNvSpPr/>
            <p:nvPr/>
          </p:nvSpPr>
          <p:spPr>
            <a:xfrm>
              <a:off x="3286566" y="1039352"/>
              <a:ext cx="2620278" cy="8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3286566" y="1039352"/>
              <a:ext cx="2620278" cy="8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 GOBIERNO DE LA ORGANIZACIÓN</a:t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449806" y="2754597"/>
              <a:ext cx="3373817" cy="1617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2449806" y="2754597"/>
              <a:ext cx="3373817" cy="1617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Noto Sans Symbols"/>
                <a:buNone/>
              </a:pP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3324349" y="671148"/>
              <a:ext cx="208431" cy="208431"/>
            </a:xfrm>
            <a:prstGeom prst="ellipse">
              <a:avLst/>
            </a:prstGeom>
            <a:solidFill>
              <a:srgbClr val="8465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3470251" y="379344"/>
              <a:ext cx="208431" cy="208431"/>
            </a:xfrm>
            <a:prstGeom prst="ellipse">
              <a:avLst/>
            </a:prstGeom>
            <a:solidFill>
              <a:srgbClr val="83664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3820429" y="437705"/>
              <a:ext cx="327534" cy="327534"/>
            </a:xfrm>
            <a:prstGeom prst="ellipse">
              <a:avLst/>
            </a:prstGeom>
            <a:solidFill>
              <a:srgbClr val="84684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4112219" y="116721"/>
              <a:ext cx="208431" cy="208431"/>
            </a:xfrm>
            <a:prstGeom prst="ellipse">
              <a:avLst/>
            </a:prstGeom>
            <a:solidFill>
              <a:srgbClr val="846B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4530610" y="91303"/>
              <a:ext cx="208431" cy="208431"/>
            </a:xfrm>
            <a:prstGeom prst="ellipse">
              <a:avLst/>
            </a:prstGeom>
            <a:solidFill>
              <a:srgbClr val="856E3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4958450" y="204262"/>
              <a:ext cx="208431" cy="208431"/>
            </a:xfrm>
            <a:prstGeom prst="ellipse">
              <a:avLst/>
            </a:prstGeom>
            <a:solidFill>
              <a:srgbClr val="86723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250267" y="350164"/>
              <a:ext cx="327534" cy="327534"/>
            </a:xfrm>
            <a:prstGeom prst="ellipse">
              <a:avLst/>
            </a:prstGeom>
            <a:solidFill>
              <a:srgbClr val="86753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658779" y="671148"/>
              <a:ext cx="208431" cy="208431"/>
            </a:xfrm>
            <a:prstGeom prst="ellipse">
              <a:avLst/>
            </a:prstGeom>
            <a:solidFill>
              <a:srgbClr val="8678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833861" y="992132"/>
              <a:ext cx="208431" cy="208431"/>
            </a:xfrm>
            <a:prstGeom prst="ellipse">
              <a:avLst/>
            </a:prstGeom>
            <a:solidFill>
              <a:srgbClr val="877C3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316392" y="379344"/>
              <a:ext cx="535965" cy="535965"/>
            </a:xfrm>
            <a:prstGeom prst="ellipse">
              <a:avLst/>
            </a:prstGeom>
            <a:solidFill>
              <a:srgbClr val="87803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3178448" y="1488198"/>
              <a:ext cx="208431" cy="208431"/>
            </a:xfrm>
            <a:prstGeom prst="ellipse">
              <a:avLst/>
            </a:prstGeom>
            <a:solidFill>
              <a:srgbClr val="87842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353543" y="1750822"/>
              <a:ext cx="327534" cy="327534"/>
            </a:xfrm>
            <a:prstGeom prst="ellipse">
              <a:avLst/>
            </a:prstGeom>
            <a:solidFill>
              <a:srgbClr val="84872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91274" y="1984265"/>
              <a:ext cx="476414" cy="476414"/>
            </a:xfrm>
            <a:prstGeom prst="ellipse">
              <a:avLst/>
            </a:prstGeom>
            <a:solidFill>
              <a:srgbClr val="80872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4404023" y="2363609"/>
              <a:ext cx="208431" cy="208431"/>
            </a:xfrm>
            <a:prstGeom prst="ellipse">
              <a:avLst/>
            </a:prstGeom>
            <a:solidFill>
              <a:srgbClr val="7B87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4520758" y="1984265"/>
              <a:ext cx="327534" cy="327534"/>
            </a:xfrm>
            <a:prstGeom prst="ellipse">
              <a:avLst/>
            </a:prstGeom>
            <a:solidFill>
              <a:srgbClr val="76882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812548" y="2392790"/>
              <a:ext cx="208431" cy="208431"/>
            </a:xfrm>
            <a:prstGeom prst="ellipse">
              <a:avLst/>
            </a:prstGeom>
            <a:solidFill>
              <a:srgbClr val="72882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075210" y="1925904"/>
              <a:ext cx="476414" cy="476414"/>
            </a:xfrm>
            <a:prstGeom prst="ellipse">
              <a:avLst/>
            </a:prstGeom>
            <a:solidFill>
              <a:srgbClr val="6D882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717153" y="1809182"/>
              <a:ext cx="327534" cy="327534"/>
            </a:xfrm>
            <a:prstGeom prst="ellipse">
              <a:avLst/>
            </a:prstGeom>
            <a:solidFill>
              <a:srgbClr val="67881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82916" y="668553"/>
              <a:ext cx="731484" cy="2028137"/>
            </a:xfrm>
            <a:prstGeom prst="chevron">
              <a:avLst>
                <a:gd name="adj" fmla="val 6231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844266" y="438112"/>
              <a:ext cx="2594358" cy="1836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6844266" y="438112"/>
              <a:ext cx="2594358" cy="1836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/>
            </a:p>
            <a:p>
              <a:pPr marL="0" marR="0" lvl="0" indent="0" algn="just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 encarga:</a:t>
              </a:r>
              <a:endParaRPr/>
            </a:p>
            <a:p>
              <a:pPr marL="0" marR="0" lvl="0" indent="0" algn="just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-Supervisar que se cumpla una correcta evaluación de riesgos.</a:t>
              </a:r>
              <a:endParaRPr/>
            </a:p>
            <a:p>
              <a:pPr marL="0" marR="0" lvl="0" indent="0" algn="just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-Proyectan a lo largo de la organización el sistema de principios, valores, políticas, comportamientos y procedimientos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427597" y="2754597"/>
              <a:ext cx="2623426" cy="1617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2427597" y="2754597"/>
              <a:ext cx="2623426" cy="1617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9519908" y="603149"/>
              <a:ext cx="692315" cy="2093532"/>
            </a:xfrm>
            <a:prstGeom prst="chevron">
              <a:avLst>
                <a:gd name="adj" fmla="val 62310"/>
              </a:avLst>
            </a:prstGeom>
            <a:solidFill>
              <a:srgbClr val="6188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0255811" y="632853"/>
              <a:ext cx="1834125" cy="904051"/>
            </a:xfrm>
            <a:prstGeom prst="ellipse">
              <a:avLst/>
            </a:prstGeom>
            <a:solidFill>
              <a:srgbClr val="61881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10524412" y="765248"/>
              <a:ext cx="1296923" cy="639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Mejora la gestión del riesgo de fraude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4"/>
          <p:cNvGrpSpPr/>
          <p:nvPr/>
        </p:nvGrpSpPr>
        <p:grpSpPr>
          <a:xfrm>
            <a:off x="1158644" y="3067078"/>
            <a:ext cx="4186322" cy="1624376"/>
            <a:chOff x="-574626" y="2893786"/>
            <a:chExt cx="4186322" cy="1624376"/>
          </a:xfrm>
        </p:grpSpPr>
        <p:sp>
          <p:nvSpPr>
            <p:cNvPr id="158" name="Google Shape;158;p4"/>
            <p:cNvSpPr/>
            <p:nvPr/>
          </p:nvSpPr>
          <p:spPr>
            <a:xfrm>
              <a:off x="224121" y="2893786"/>
              <a:ext cx="3387575" cy="1624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-574626" y="3536510"/>
              <a:ext cx="3102736" cy="609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CUESTIONARIO MULTIFACTORIAL DE LIDERAZGO (MLQ)</a:t>
              </a:r>
              <a:endParaRPr/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10341650" y="2425892"/>
            <a:ext cx="1726560" cy="832512"/>
          </a:xfrm>
          <a:prstGeom prst="ellipse">
            <a:avLst/>
          </a:prstGeom>
          <a:gradFill>
            <a:gsLst>
              <a:gs pos="0">
                <a:srgbClr val="674B2E"/>
              </a:gs>
              <a:gs pos="80000">
                <a:srgbClr val="87623C"/>
              </a:gs>
              <a:gs pos="100000">
                <a:srgbClr val="8A633B"/>
              </a:gs>
            </a:gsLst>
            <a:lin ang="16200000" scaled="0"/>
          </a:gradFill>
          <a:ln w="9525" cap="flat" cmpd="sng">
            <a:solidFill>
              <a:srgbClr val="81634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Buena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cultura organizacional</a:t>
            </a:r>
            <a:endParaRPr sz="12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1444133" y="4549783"/>
            <a:ext cx="2618549" cy="495611"/>
          </a:xfrm>
          <a:prstGeom prst="rect">
            <a:avLst/>
          </a:prstGeom>
          <a:gradFill>
            <a:gsLst>
              <a:gs pos="0">
                <a:srgbClr val="4B6F0A"/>
              </a:gs>
              <a:gs pos="80000">
                <a:srgbClr val="63930D"/>
              </a:gs>
              <a:gs pos="100000">
                <a:srgbClr val="65970B"/>
              </a:gs>
            </a:gsLst>
            <a:lin ang="16200000" scaled="0"/>
          </a:gradFill>
          <a:ln w="9525" cap="flat" cmpd="sng">
            <a:solidFill>
              <a:srgbClr val="60871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ESTILO DE LIDERAZGO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4"/>
          <p:cNvGrpSpPr/>
          <p:nvPr/>
        </p:nvGrpSpPr>
        <p:grpSpPr>
          <a:xfrm>
            <a:off x="4433342" y="3067078"/>
            <a:ext cx="4186322" cy="1659229"/>
            <a:chOff x="-574626" y="2893786"/>
            <a:chExt cx="4186322" cy="1659229"/>
          </a:xfrm>
        </p:grpSpPr>
        <p:sp>
          <p:nvSpPr>
            <p:cNvPr id="163" name="Google Shape;163;p4"/>
            <p:cNvSpPr/>
            <p:nvPr/>
          </p:nvSpPr>
          <p:spPr>
            <a:xfrm>
              <a:off x="224121" y="2893786"/>
              <a:ext cx="3387575" cy="1624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-574626" y="3156318"/>
              <a:ext cx="2805112" cy="139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CUESTIONARIO DE PREVENCIÓN DE FRAUDE DE ACFE</a:t>
              </a:r>
              <a:endParaRPr/>
            </a:p>
          </p:txBody>
        </p:sp>
      </p:grpSp>
      <p:sp>
        <p:nvSpPr>
          <p:cNvPr id="165" name="Google Shape;165;p4"/>
          <p:cNvSpPr/>
          <p:nvPr/>
        </p:nvSpPr>
        <p:spPr>
          <a:xfrm>
            <a:off x="4455497" y="4557165"/>
            <a:ext cx="2618549" cy="495611"/>
          </a:xfrm>
          <a:prstGeom prst="rect">
            <a:avLst/>
          </a:prstGeom>
          <a:gradFill>
            <a:gsLst>
              <a:gs pos="0">
                <a:srgbClr val="4B6F0A"/>
              </a:gs>
              <a:gs pos="80000">
                <a:srgbClr val="63930D"/>
              </a:gs>
              <a:gs pos="100000">
                <a:srgbClr val="65970B"/>
              </a:gs>
            </a:gsLst>
            <a:lin ang="16200000" scaled="0"/>
          </a:gradFill>
          <a:ln w="9525" cap="flat" cmpd="sng">
            <a:solidFill>
              <a:srgbClr val="60871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GESTIÓN DEL RIESGO DE FRUADE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4"/>
          <p:cNvCxnSpPr/>
          <p:nvPr/>
        </p:nvCxnSpPr>
        <p:spPr>
          <a:xfrm>
            <a:off x="5810035" y="4234791"/>
            <a:ext cx="6318" cy="288000"/>
          </a:xfrm>
          <a:prstGeom prst="straightConnector1">
            <a:avLst/>
          </a:prstGeom>
          <a:noFill/>
          <a:ln w="9525" cap="flat" cmpd="sng">
            <a:solidFill>
              <a:srgbClr val="60871B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67" name="Google Shape;167;p4" descr="Resultado de imagen para gestion del riesgo empresarial"/>
          <p:cNvPicPr preferRelativeResize="0"/>
          <p:nvPr/>
        </p:nvPicPr>
        <p:blipFill rotWithShape="1">
          <a:blip r:embed="rId4">
            <a:alphaModFix/>
          </a:blip>
          <a:srcRect l="4485" t="4041" r="10417" b="5661"/>
          <a:stretch/>
        </p:blipFill>
        <p:spPr>
          <a:xfrm>
            <a:off x="63903" y="987664"/>
            <a:ext cx="2307024" cy="23083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" name="Google Shape;168;p4"/>
          <p:cNvSpPr/>
          <p:nvPr/>
        </p:nvSpPr>
        <p:spPr>
          <a:xfrm>
            <a:off x="2292316" y="1229397"/>
            <a:ext cx="640968" cy="2028137"/>
          </a:xfrm>
          <a:prstGeom prst="chevron">
            <a:avLst>
              <a:gd name="adj" fmla="val 62310"/>
            </a:avLst>
          </a:prstGeom>
          <a:gradFill>
            <a:gsLst>
              <a:gs pos="0">
                <a:srgbClr val="BE6103"/>
              </a:gs>
              <a:gs pos="80000">
                <a:srgbClr val="FA7E03"/>
              </a:gs>
              <a:gs pos="100000">
                <a:srgbClr val="FF8000"/>
              </a:gs>
            </a:gsLst>
            <a:lin ang="16200000" scaled="0"/>
          </a:gradFill>
          <a:ln w="9525" cap="flat" cmpd="sng">
            <a:solidFill>
              <a:srgbClr val="E47F1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4"/>
          <p:cNvCxnSpPr/>
          <p:nvPr/>
        </p:nvCxnSpPr>
        <p:spPr>
          <a:xfrm>
            <a:off x="2706461" y="4187560"/>
            <a:ext cx="6318" cy="288000"/>
          </a:xfrm>
          <a:prstGeom prst="straightConnector1">
            <a:avLst/>
          </a:prstGeom>
          <a:noFill/>
          <a:ln w="9525" cap="flat" cmpd="sng">
            <a:solidFill>
              <a:srgbClr val="60871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0" name="Google Shape;170;p4"/>
          <p:cNvSpPr/>
          <p:nvPr/>
        </p:nvSpPr>
        <p:spPr>
          <a:xfrm rot="-5400000">
            <a:off x="4027509" y="3813735"/>
            <a:ext cx="467742" cy="3076279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1488556" y="5229773"/>
            <a:ext cx="2772824" cy="1314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4" descr="Resultado de imagen para simbolo de exis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6449" y="5684868"/>
            <a:ext cx="435986" cy="43598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3187012" y="5687281"/>
            <a:ext cx="2464830" cy="53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 entre las variables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7963546" y="3840520"/>
            <a:ext cx="2734338" cy="17018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-Brindar oportunidades de mejora.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-Servirá de base para estudios posteriores.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/>
          <p:nvPr/>
        </p:nvSpPr>
        <p:spPr>
          <a:xfrm>
            <a:off x="10822020" y="1316208"/>
            <a:ext cx="1369979" cy="1141190"/>
          </a:xfrm>
          <a:prstGeom prst="chevron">
            <a:avLst>
              <a:gd name="adj" fmla="val 70610"/>
            </a:avLst>
          </a:prstGeom>
          <a:gradFill>
            <a:gsLst>
              <a:gs pos="0">
                <a:srgbClr val="7A3333"/>
              </a:gs>
              <a:gs pos="80000">
                <a:srgbClr val="A04444"/>
              </a:gs>
              <a:gs pos="100000">
                <a:srgbClr val="A34242"/>
              </a:gs>
            </a:gsLst>
            <a:lin ang="16200000" scaled="0"/>
          </a:gradFill>
          <a:ln w="9525" cap="flat" cmpd="sng">
            <a:solidFill>
              <a:srgbClr val="994E4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4556131" y="1316208"/>
            <a:ext cx="1442008" cy="1141190"/>
          </a:xfrm>
          <a:prstGeom prst="chevron">
            <a:avLst>
              <a:gd name="adj" fmla="val 70610"/>
            </a:avLst>
          </a:prstGeom>
          <a:gradFill>
            <a:gsLst>
              <a:gs pos="0">
                <a:srgbClr val="7A3333"/>
              </a:gs>
              <a:gs pos="80000">
                <a:srgbClr val="A04444"/>
              </a:gs>
              <a:gs pos="100000">
                <a:srgbClr val="A34242"/>
              </a:gs>
            </a:gsLst>
            <a:lin ang="16200000" scaled="0"/>
          </a:gradFill>
          <a:ln w="9525" cap="flat" cmpd="sng">
            <a:solidFill>
              <a:srgbClr val="994E4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9873860" y="1316208"/>
            <a:ext cx="1442008" cy="1141190"/>
          </a:xfrm>
          <a:prstGeom prst="chevron">
            <a:avLst>
              <a:gd name="adj" fmla="val 70610"/>
            </a:avLst>
          </a:prstGeom>
          <a:gradFill>
            <a:gsLst>
              <a:gs pos="0">
                <a:srgbClr val="7A3333"/>
              </a:gs>
              <a:gs pos="80000">
                <a:srgbClr val="A04444"/>
              </a:gs>
              <a:gs pos="100000">
                <a:srgbClr val="A34242"/>
              </a:gs>
            </a:gsLst>
            <a:lin ang="16200000" scaled="0"/>
          </a:gradFill>
          <a:ln w="9525" cap="flat" cmpd="sng">
            <a:solidFill>
              <a:srgbClr val="994E4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"/>
          <p:cNvSpPr/>
          <p:nvPr/>
        </p:nvSpPr>
        <p:spPr>
          <a:xfrm>
            <a:off x="2649090" y="1316208"/>
            <a:ext cx="1442008" cy="1141190"/>
          </a:xfrm>
          <a:prstGeom prst="chevron">
            <a:avLst>
              <a:gd name="adj" fmla="val 70610"/>
            </a:avLst>
          </a:prstGeom>
          <a:gradFill>
            <a:gsLst>
              <a:gs pos="0">
                <a:srgbClr val="7A3333"/>
              </a:gs>
              <a:gs pos="80000">
                <a:srgbClr val="A04444"/>
              </a:gs>
              <a:gs pos="100000">
                <a:srgbClr val="A34242"/>
              </a:gs>
            </a:gsLst>
            <a:lin ang="16200000" scaled="0"/>
          </a:gradFill>
          <a:ln w="9525" cap="flat" cmpd="sng">
            <a:solidFill>
              <a:srgbClr val="994E4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3515254" y="1316208"/>
            <a:ext cx="1442008" cy="1141190"/>
          </a:xfrm>
          <a:prstGeom prst="chevron">
            <a:avLst>
              <a:gd name="adj" fmla="val 70610"/>
            </a:avLst>
          </a:prstGeom>
          <a:gradFill>
            <a:gsLst>
              <a:gs pos="0">
                <a:srgbClr val="7A3333"/>
              </a:gs>
              <a:gs pos="80000">
                <a:srgbClr val="A04444"/>
              </a:gs>
              <a:gs pos="100000">
                <a:srgbClr val="A34242"/>
              </a:gs>
            </a:gsLst>
            <a:lin ang="16200000" scaled="0"/>
          </a:gradFill>
          <a:ln w="9525" cap="flat" cmpd="sng">
            <a:solidFill>
              <a:srgbClr val="994E4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"/>
          <p:cNvSpPr txBox="1">
            <a:spLocks noGrp="1"/>
          </p:cNvSpPr>
          <p:nvPr>
            <p:ph type="title"/>
          </p:nvPr>
        </p:nvSpPr>
        <p:spPr>
          <a:xfrm>
            <a:off x="202096" y="228152"/>
            <a:ext cx="10515600" cy="52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80">
                <a:solidFill>
                  <a:schemeClr val="dk1"/>
                </a:solidFill>
              </a:rPr>
              <a:t>3</a:t>
            </a:r>
            <a:r>
              <a:rPr lang="es-EC" sz="2880" b="1">
                <a:solidFill>
                  <a:schemeClr val="dk1"/>
                </a:solidFill>
              </a:rPr>
              <a:t>. OBJETIVOS DE LA INVESTIGACIÓN</a:t>
            </a:r>
            <a:endParaRPr/>
          </a:p>
        </p:txBody>
      </p:sp>
      <p:grpSp>
        <p:nvGrpSpPr>
          <p:cNvPr id="185" name="Google Shape;185;p5"/>
          <p:cNvGrpSpPr/>
          <p:nvPr/>
        </p:nvGrpSpPr>
        <p:grpSpPr>
          <a:xfrm>
            <a:off x="460730" y="737644"/>
            <a:ext cx="11074815" cy="2428224"/>
            <a:chOff x="0" y="418"/>
            <a:chExt cx="11074815" cy="2428224"/>
          </a:xfrm>
        </p:grpSpPr>
        <p:sp>
          <p:nvSpPr>
            <p:cNvPr id="186" name="Google Shape;186;p5"/>
            <p:cNvSpPr/>
            <p:nvPr/>
          </p:nvSpPr>
          <p:spPr>
            <a:xfrm>
              <a:off x="1" y="418"/>
              <a:ext cx="6161449" cy="56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1" y="418"/>
              <a:ext cx="6161449" cy="56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b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OBJETIVO GENERAL</a:t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60065" y="560549"/>
              <a:ext cx="1441779" cy="114100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181513" y="560549"/>
              <a:ext cx="1441779" cy="1141009"/>
            </a:xfrm>
            <a:prstGeom prst="chevron">
              <a:avLst>
                <a:gd name="adj" fmla="val 70610"/>
              </a:avLst>
            </a:prstGeom>
            <a:solidFill>
              <a:srgbClr val="E6841F"/>
            </a:solidFill>
            <a:ln w="25400" cap="flat" cmpd="sng">
              <a:solidFill>
                <a:srgbClr val="E68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954504" y="560549"/>
              <a:ext cx="1441779" cy="1141009"/>
            </a:xfrm>
            <a:prstGeom prst="chevron">
              <a:avLst>
                <a:gd name="adj" fmla="val 70610"/>
              </a:avLst>
            </a:prstGeom>
            <a:solidFill>
              <a:srgbClr val="846546"/>
            </a:solidFill>
            <a:ln w="25400" cap="flat" cmpd="sng">
              <a:solidFill>
                <a:srgbClr val="8465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820530" y="560549"/>
              <a:ext cx="1441779" cy="1141009"/>
            </a:xfrm>
            <a:prstGeom prst="chevron">
              <a:avLst>
                <a:gd name="adj" fmla="val 70610"/>
              </a:avLst>
            </a:prstGeom>
            <a:solidFill>
              <a:srgbClr val="62891C"/>
            </a:solidFill>
            <a:ln w="25400" cap="flat" cmpd="sng">
              <a:solidFill>
                <a:srgbClr val="628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6687240" y="560549"/>
              <a:ext cx="1441779" cy="114100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80501" y="539133"/>
              <a:ext cx="1441779" cy="114100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447255" y="560549"/>
              <a:ext cx="1441779" cy="1141009"/>
            </a:xfrm>
            <a:prstGeom prst="chevron">
              <a:avLst>
                <a:gd name="adj" fmla="val 70610"/>
              </a:avLst>
            </a:prstGeom>
            <a:solidFill>
              <a:srgbClr val="E6841F"/>
            </a:solidFill>
            <a:ln w="25400" cap="flat" cmpd="sng">
              <a:solidFill>
                <a:srgbClr val="E68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0" y="674650"/>
              <a:ext cx="11074815" cy="91280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0" y="674650"/>
              <a:ext cx="11074815" cy="91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Determinar la incidencia del estilo de liderazgo en el riesgo de fraude en las cooperativas de los segmentos del 1, 2 y 3 de Imbabura y Pichincha.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" y="1731590"/>
              <a:ext cx="6161449" cy="56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1" y="1731590"/>
              <a:ext cx="6161449" cy="56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b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OBJETIVOS ESPECÍFICOS</a:t>
              </a: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" y="2291721"/>
              <a:ext cx="821526" cy="136921"/>
            </a:xfrm>
            <a:prstGeom prst="parallelogram">
              <a:avLst>
                <a:gd name="adj" fmla="val 140840"/>
              </a:avLst>
            </a:prstGeom>
            <a:solidFill>
              <a:srgbClr val="846546"/>
            </a:solidFill>
            <a:ln w="25400" cap="flat" cmpd="sng">
              <a:solidFill>
                <a:srgbClr val="8465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869450" y="2291721"/>
              <a:ext cx="821526" cy="136921"/>
            </a:xfrm>
            <a:prstGeom prst="parallelogram">
              <a:avLst>
                <a:gd name="adj" fmla="val 140840"/>
              </a:avLst>
            </a:prstGeom>
            <a:solidFill>
              <a:srgbClr val="62891C"/>
            </a:solidFill>
            <a:ln w="25400" cap="flat" cmpd="sng">
              <a:solidFill>
                <a:srgbClr val="628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738899" y="2291721"/>
              <a:ext cx="821526" cy="136921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608348" y="2291721"/>
              <a:ext cx="821526" cy="136921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477797" y="2291721"/>
              <a:ext cx="821526" cy="136921"/>
            </a:xfrm>
            <a:prstGeom prst="parallelogram">
              <a:avLst>
                <a:gd name="adj" fmla="val 140840"/>
              </a:avLst>
            </a:prstGeom>
            <a:solidFill>
              <a:srgbClr val="E6841F"/>
            </a:solidFill>
            <a:ln w="25400" cap="flat" cmpd="sng">
              <a:solidFill>
                <a:srgbClr val="E684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347245" y="2291721"/>
              <a:ext cx="821526" cy="136921"/>
            </a:xfrm>
            <a:prstGeom prst="parallelogram">
              <a:avLst>
                <a:gd name="adj" fmla="val 140840"/>
              </a:avLst>
            </a:prstGeom>
            <a:solidFill>
              <a:srgbClr val="846546"/>
            </a:solidFill>
            <a:ln w="25400" cap="flat" cmpd="sng">
              <a:solidFill>
                <a:srgbClr val="8465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5243985" y="2291721"/>
              <a:ext cx="821526" cy="136921"/>
            </a:xfrm>
            <a:prstGeom prst="parallelogram">
              <a:avLst>
                <a:gd name="adj" fmla="val 140840"/>
              </a:avLst>
            </a:prstGeom>
            <a:gradFill>
              <a:gsLst>
                <a:gs pos="0">
                  <a:srgbClr val="4B6F0A"/>
                </a:gs>
                <a:gs pos="80000">
                  <a:srgbClr val="63930D"/>
                </a:gs>
                <a:gs pos="100000">
                  <a:srgbClr val="65970B"/>
                </a:gs>
              </a:gsLst>
              <a:lin ang="16200000" scaled="0"/>
            </a:gradFill>
            <a:ln w="9525" cap="flat" cmpd="sng">
              <a:solidFill>
                <a:srgbClr val="60871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5"/>
          <p:cNvGrpSpPr/>
          <p:nvPr/>
        </p:nvGrpSpPr>
        <p:grpSpPr>
          <a:xfrm>
            <a:off x="489250" y="3427556"/>
            <a:ext cx="11233785" cy="2426794"/>
            <a:chOff x="4941" y="860977"/>
            <a:chExt cx="11233785" cy="2426794"/>
          </a:xfrm>
        </p:grpSpPr>
        <p:sp>
          <p:nvSpPr>
            <p:cNvPr id="207" name="Google Shape;207;p5"/>
            <p:cNvSpPr/>
            <p:nvPr/>
          </p:nvSpPr>
          <p:spPr>
            <a:xfrm>
              <a:off x="4941" y="884600"/>
              <a:ext cx="2160343" cy="240317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68215" y="947874"/>
              <a:ext cx="2033795" cy="2276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Elaborar el marco teórico relacionado con el liderazgo y el riesgo de fraude que sustentará la investigación. 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381318" y="1818303"/>
              <a:ext cx="457992" cy="53576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2381318" y="1925456"/>
              <a:ext cx="320594" cy="321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3029421" y="884600"/>
              <a:ext cx="2160343" cy="2403171"/>
            </a:xfrm>
            <a:prstGeom prst="roundRect">
              <a:avLst>
                <a:gd name="adj" fmla="val 10000"/>
              </a:avLst>
            </a:prstGeom>
            <a:solidFill>
              <a:srgbClr val="E6841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3092695" y="947874"/>
              <a:ext cx="2033795" cy="2276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Determinar el nivel de riesgo de fraude en las cooperativas de los segmentos 1, 2 y 3 de Imbabura y Pichincha. 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-26851">
              <a:off x="5405792" y="1806391"/>
              <a:ext cx="458006" cy="53576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68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 txBox="1"/>
            <p:nvPr/>
          </p:nvSpPr>
          <p:spPr>
            <a:xfrm rot="-26851">
              <a:off x="5405794" y="1914081"/>
              <a:ext cx="320604" cy="321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53902" y="860977"/>
              <a:ext cx="2160343" cy="2403171"/>
            </a:xfrm>
            <a:prstGeom prst="roundRect">
              <a:avLst>
                <a:gd name="adj" fmla="val 10000"/>
              </a:avLst>
            </a:prstGeom>
            <a:solidFill>
              <a:srgbClr val="84654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6117176" y="924251"/>
              <a:ext cx="2033795" cy="2276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Identificar el estilo de liderazgo existente en las cooperativas del segmento 1, 2 y 3 de Imbabura y Pichincha. 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26851">
              <a:off x="8430273" y="1806593"/>
              <a:ext cx="458006" cy="53576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46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 rot="26851">
              <a:off x="8430275" y="1913209"/>
              <a:ext cx="320604" cy="321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9078383" y="884600"/>
              <a:ext cx="2160343" cy="2403171"/>
            </a:xfrm>
            <a:prstGeom prst="roundRect">
              <a:avLst>
                <a:gd name="adj" fmla="val 10000"/>
              </a:avLst>
            </a:prstGeom>
            <a:solidFill>
              <a:srgbClr val="62891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 txBox="1"/>
            <p:nvPr/>
          </p:nvSpPr>
          <p:spPr>
            <a:xfrm>
              <a:off x="9141657" y="947874"/>
              <a:ext cx="2033795" cy="2276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Establecer la relación existente entre el liderazgo y fraude en las cooperativas de los segmentos del 1, 2 y 3 de Imbabura y Pichincha.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5"/>
          <p:cNvSpPr/>
          <p:nvPr/>
        </p:nvSpPr>
        <p:spPr>
          <a:xfrm>
            <a:off x="8329838" y="3048447"/>
            <a:ext cx="821657" cy="136942"/>
          </a:xfrm>
          <a:prstGeom prst="parallelogram">
            <a:avLst>
              <a:gd name="adj" fmla="val 140840"/>
            </a:avLst>
          </a:prstGeom>
          <a:gradFill>
            <a:gsLst>
              <a:gs pos="0">
                <a:srgbClr val="BE6103"/>
              </a:gs>
              <a:gs pos="80000">
                <a:srgbClr val="FA7E03"/>
              </a:gs>
              <a:gs pos="100000">
                <a:srgbClr val="FF8000"/>
              </a:gs>
            </a:gsLst>
            <a:lin ang="16200000" scaled="0"/>
          </a:gradFill>
          <a:ln w="9525" cap="flat" cmpd="sng">
            <a:solidFill>
              <a:srgbClr val="E47F1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"/>
          <p:cNvSpPr/>
          <p:nvPr/>
        </p:nvSpPr>
        <p:spPr>
          <a:xfrm>
            <a:off x="7467237" y="3037532"/>
            <a:ext cx="821657" cy="136942"/>
          </a:xfrm>
          <a:prstGeom prst="parallelogram">
            <a:avLst>
              <a:gd name="adj" fmla="val 140840"/>
            </a:avLst>
          </a:prstGeom>
          <a:gradFill>
            <a:gsLst>
              <a:gs pos="0">
                <a:srgbClr val="4B6F0A"/>
              </a:gs>
              <a:gs pos="80000">
                <a:srgbClr val="63930D"/>
              </a:gs>
              <a:gs pos="100000">
                <a:srgbClr val="65970B"/>
              </a:gs>
            </a:gsLst>
            <a:lin ang="16200000" scaled="0"/>
          </a:gradFill>
          <a:ln w="9525" cap="flat" cmpd="sng">
            <a:solidFill>
              <a:srgbClr val="60871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"/>
          <p:cNvSpPr/>
          <p:nvPr/>
        </p:nvSpPr>
        <p:spPr>
          <a:xfrm>
            <a:off x="6618284" y="3037532"/>
            <a:ext cx="821657" cy="136942"/>
          </a:xfrm>
          <a:prstGeom prst="parallelogram">
            <a:avLst>
              <a:gd name="adj" fmla="val 140840"/>
            </a:avLst>
          </a:prstGeom>
          <a:gradFill>
            <a:gsLst>
              <a:gs pos="0">
                <a:srgbClr val="4B6F0A"/>
              </a:gs>
              <a:gs pos="80000">
                <a:srgbClr val="63930D"/>
              </a:gs>
              <a:gs pos="100000">
                <a:srgbClr val="65970B"/>
              </a:gs>
            </a:gsLst>
            <a:lin ang="16200000" scaled="0"/>
          </a:gradFill>
          <a:ln w="9525" cap="flat" cmpd="sng">
            <a:solidFill>
              <a:srgbClr val="60871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"/>
          <p:cNvSpPr/>
          <p:nvPr/>
        </p:nvSpPr>
        <p:spPr>
          <a:xfrm>
            <a:off x="10089891" y="3053452"/>
            <a:ext cx="821657" cy="136942"/>
          </a:xfrm>
          <a:prstGeom prst="parallelogram">
            <a:avLst>
              <a:gd name="adj" fmla="val 140840"/>
            </a:avLst>
          </a:prstGeom>
          <a:gradFill>
            <a:gsLst>
              <a:gs pos="0">
                <a:srgbClr val="BE6103"/>
              </a:gs>
              <a:gs pos="80000">
                <a:srgbClr val="FA7E03"/>
              </a:gs>
              <a:gs pos="100000">
                <a:srgbClr val="FF8000"/>
              </a:gs>
            </a:gsLst>
            <a:lin ang="16200000" scaled="0"/>
          </a:gradFill>
          <a:ln w="9525" cap="flat" cmpd="sng">
            <a:solidFill>
              <a:srgbClr val="E47F1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5"/>
          <p:cNvSpPr/>
          <p:nvPr/>
        </p:nvSpPr>
        <p:spPr>
          <a:xfrm>
            <a:off x="9213642" y="3053452"/>
            <a:ext cx="821657" cy="136942"/>
          </a:xfrm>
          <a:prstGeom prst="parallelogram">
            <a:avLst>
              <a:gd name="adj" fmla="val 140840"/>
            </a:avLst>
          </a:prstGeom>
          <a:gradFill>
            <a:gsLst>
              <a:gs pos="0">
                <a:srgbClr val="BE6103"/>
              </a:gs>
              <a:gs pos="80000">
                <a:srgbClr val="FA7E03"/>
              </a:gs>
              <a:gs pos="100000">
                <a:srgbClr val="FF8000"/>
              </a:gs>
            </a:gsLst>
            <a:lin ang="16200000" scaled="0"/>
          </a:gradFill>
          <a:ln w="9525" cap="flat" cmpd="sng">
            <a:solidFill>
              <a:srgbClr val="E47F1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6"/>
          <p:cNvGrpSpPr/>
          <p:nvPr/>
        </p:nvGrpSpPr>
        <p:grpSpPr>
          <a:xfrm>
            <a:off x="196664" y="1112288"/>
            <a:ext cx="11523981" cy="4678912"/>
            <a:chOff x="0" y="0"/>
            <a:chExt cx="11523981" cy="4678912"/>
          </a:xfrm>
        </p:grpSpPr>
        <p:sp>
          <p:nvSpPr>
            <p:cNvPr id="232" name="Google Shape;232;p6"/>
            <p:cNvSpPr/>
            <p:nvPr/>
          </p:nvSpPr>
          <p:spPr>
            <a:xfrm>
              <a:off x="0" y="0"/>
              <a:ext cx="3705538" cy="4678912"/>
            </a:xfrm>
            <a:prstGeom prst="roundRect">
              <a:avLst>
                <a:gd name="adj" fmla="val 10000"/>
              </a:avLst>
            </a:prstGeom>
            <a:solidFill>
              <a:srgbClr val="DECFCF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 txBox="1"/>
            <p:nvPr/>
          </p:nvSpPr>
          <p:spPr>
            <a:xfrm>
              <a:off x="0" y="0"/>
              <a:ext cx="3705538" cy="1403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TEORÍA DEL FRAUDE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291702" y="1120666"/>
              <a:ext cx="3057988" cy="79684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9ACAD"/>
                </a:gs>
                <a:gs pos="35000">
                  <a:srgbClr val="ECC6C6"/>
                </a:gs>
                <a:gs pos="100000">
                  <a:srgbClr val="F9E7E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315041" y="1144005"/>
              <a:ext cx="3011310" cy="750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1950 Cressey: Teoría del triángulo del fraude ITF.</a:t>
              </a:r>
              <a:endPara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951084" y="0"/>
              <a:ext cx="3705538" cy="4678912"/>
            </a:xfrm>
            <a:prstGeom prst="roundRect">
              <a:avLst>
                <a:gd name="adj" fmla="val 10000"/>
              </a:avLst>
            </a:prstGeom>
            <a:solidFill>
              <a:srgbClr val="DECFCF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 txBox="1"/>
            <p:nvPr/>
          </p:nvSpPr>
          <p:spPr>
            <a:xfrm>
              <a:off x="3951084" y="0"/>
              <a:ext cx="3705538" cy="1403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TEORÍA DEL RIESGO Y LA INCERTIDUMBRE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818443" y="0"/>
              <a:ext cx="3705538" cy="4678912"/>
            </a:xfrm>
            <a:prstGeom prst="roundRect">
              <a:avLst>
                <a:gd name="adj" fmla="val 10000"/>
              </a:avLst>
            </a:prstGeom>
            <a:solidFill>
              <a:srgbClr val="DECFCF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7818443" y="0"/>
              <a:ext cx="3705538" cy="1403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TEORÍA DE LOS RASGOS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928753" y="3559646"/>
              <a:ext cx="2331228" cy="64402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B983"/>
                </a:gs>
                <a:gs pos="35000">
                  <a:srgbClr val="FFCCA8"/>
                </a:gs>
                <a:gs pos="100000">
                  <a:srgbClr val="FFE9DB"/>
                </a:gs>
              </a:gsLst>
              <a:lin ang="16200000" scaled="0"/>
            </a:gradFill>
            <a:ln w="9525" cap="flat" cmpd="sng">
              <a:solidFill>
                <a:srgbClr val="E47F1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4947616" y="3578509"/>
              <a:ext cx="2293502" cy="606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2850" rIns="304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Asumir Riesgos &gt; Rentabilidad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891643" y="611253"/>
            <a:ext cx="64087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TEORÍAS DE SOPORTE</a:t>
            </a:r>
            <a:endParaRPr/>
          </a:p>
        </p:txBody>
      </p:sp>
      <p:sp>
        <p:nvSpPr>
          <p:cNvPr id="243" name="Google Shape;243;p6"/>
          <p:cNvSpPr txBox="1"/>
          <p:nvPr/>
        </p:nvSpPr>
        <p:spPr>
          <a:xfrm>
            <a:off x="346985" y="17864"/>
            <a:ext cx="7200292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s-EC" sz="2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MARCO TEÓRICO</a:t>
            </a:r>
            <a:endParaRPr/>
          </a:p>
        </p:txBody>
      </p:sp>
      <p:sp>
        <p:nvSpPr>
          <p:cNvPr id="244" name="Google Shape;244;p6"/>
          <p:cNvSpPr/>
          <p:nvPr/>
        </p:nvSpPr>
        <p:spPr>
          <a:xfrm rot="3499280">
            <a:off x="4375087" y="4527908"/>
            <a:ext cx="720516" cy="288032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4735344" y="3269290"/>
            <a:ext cx="2721307" cy="117639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3E1A8"/>
              </a:gs>
              <a:gs pos="35000">
                <a:srgbClr val="D3E9C1"/>
              </a:gs>
              <a:gs pos="100000">
                <a:srgbClr val="EDF8E6"/>
              </a:gs>
            </a:gsLst>
            <a:lin ang="16200000" scaled="0"/>
          </a:gradFill>
          <a:ln w="9525" cap="flat" cmpd="sng">
            <a:solidFill>
              <a:srgbClr val="60871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*Riesgo: Evaluación retorno de dinero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*Incertidumbre: Escenarios de la situación económica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6"/>
          <p:cNvPicPr preferRelativeResize="0"/>
          <p:nvPr/>
        </p:nvPicPr>
        <p:blipFill rotWithShape="1">
          <a:blip r:embed="rId3">
            <a:alphaModFix/>
          </a:blip>
          <a:srcRect l="41593" t="36276" r="37168" b="35118"/>
          <a:stretch/>
        </p:blipFill>
        <p:spPr>
          <a:xfrm>
            <a:off x="736977" y="3857488"/>
            <a:ext cx="2509506" cy="187071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grpSp>
        <p:nvGrpSpPr>
          <p:cNvPr id="247" name="Google Shape;247;p6"/>
          <p:cNvGrpSpPr/>
          <p:nvPr/>
        </p:nvGrpSpPr>
        <p:grpSpPr>
          <a:xfrm>
            <a:off x="585568" y="3207228"/>
            <a:ext cx="2838339" cy="582020"/>
            <a:chOff x="363826" y="2555603"/>
            <a:chExt cx="3057988" cy="582020"/>
          </a:xfrm>
        </p:grpSpPr>
        <p:sp>
          <p:nvSpPr>
            <p:cNvPr id="248" name="Google Shape;248;p6"/>
            <p:cNvSpPr/>
            <p:nvPr/>
          </p:nvSpPr>
          <p:spPr>
            <a:xfrm>
              <a:off x="363826" y="2555603"/>
              <a:ext cx="3057988" cy="58202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6E3A7"/>
                </a:gs>
                <a:gs pos="35000">
                  <a:srgbClr val="CDEBC0"/>
                </a:gs>
                <a:gs pos="100000">
                  <a:srgbClr val="EAF8E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380873" y="2572650"/>
              <a:ext cx="3023894" cy="547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Tres factores determinantes para un comportamiento fraudulento 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6"/>
          <p:cNvSpPr/>
          <p:nvPr/>
        </p:nvSpPr>
        <p:spPr>
          <a:xfrm>
            <a:off x="4489289" y="2244457"/>
            <a:ext cx="3057988" cy="804861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E9ACAD"/>
              </a:gs>
              <a:gs pos="35000">
                <a:srgbClr val="ECC6C6"/>
              </a:gs>
              <a:gs pos="100000">
                <a:srgbClr val="F9E7E7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6"/>
          <p:cNvGrpSpPr/>
          <p:nvPr/>
        </p:nvGrpSpPr>
        <p:grpSpPr>
          <a:xfrm>
            <a:off x="8425365" y="2262414"/>
            <a:ext cx="3057988" cy="796849"/>
            <a:chOff x="291702" y="1120666"/>
            <a:chExt cx="3057988" cy="796849"/>
          </a:xfrm>
        </p:grpSpPr>
        <p:sp>
          <p:nvSpPr>
            <p:cNvPr id="252" name="Google Shape;252;p6"/>
            <p:cNvSpPr/>
            <p:nvPr/>
          </p:nvSpPr>
          <p:spPr>
            <a:xfrm>
              <a:off x="291702" y="1120666"/>
              <a:ext cx="3057988" cy="79684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9ACAD"/>
                </a:gs>
                <a:gs pos="35000">
                  <a:srgbClr val="ECC6C6"/>
                </a:gs>
                <a:gs pos="100000">
                  <a:srgbClr val="F9E7E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15041" y="1144005"/>
              <a:ext cx="3011310" cy="750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Siglo XIX: Líder nace y no hace </a:t>
              </a:r>
              <a:endParaRPr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6"/>
          <p:cNvSpPr/>
          <p:nvPr/>
        </p:nvSpPr>
        <p:spPr>
          <a:xfrm>
            <a:off x="4489390" y="2206723"/>
            <a:ext cx="3011310" cy="90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1947 Knigth: Define que son resultados de una estimación fiable </a:t>
            </a:r>
            <a:endParaRPr/>
          </a:p>
        </p:txBody>
      </p:sp>
      <p:sp>
        <p:nvSpPr>
          <p:cNvPr id="255" name="Google Shape;255;p6"/>
          <p:cNvSpPr/>
          <p:nvPr/>
        </p:nvSpPr>
        <p:spPr>
          <a:xfrm rot="2871693">
            <a:off x="8566610" y="4051927"/>
            <a:ext cx="553645" cy="225609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6"/>
          <p:cNvGrpSpPr/>
          <p:nvPr/>
        </p:nvGrpSpPr>
        <p:grpSpPr>
          <a:xfrm>
            <a:off x="8535189" y="3207228"/>
            <a:ext cx="2838339" cy="582020"/>
            <a:chOff x="363826" y="2555603"/>
            <a:chExt cx="3057988" cy="582020"/>
          </a:xfrm>
        </p:grpSpPr>
        <p:sp>
          <p:nvSpPr>
            <p:cNvPr id="257" name="Google Shape;257;p6"/>
            <p:cNvSpPr/>
            <p:nvPr/>
          </p:nvSpPr>
          <p:spPr>
            <a:xfrm>
              <a:off x="363826" y="2555603"/>
              <a:ext cx="3057988" cy="58202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6E3A7"/>
                </a:gs>
                <a:gs pos="35000">
                  <a:srgbClr val="CDEBC0"/>
                </a:gs>
                <a:gs pos="100000">
                  <a:srgbClr val="EAF8E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380873" y="2572650"/>
              <a:ext cx="3023894" cy="547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Rasgos y características particulares 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6"/>
          <p:cNvGrpSpPr/>
          <p:nvPr/>
        </p:nvGrpSpPr>
        <p:grpSpPr>
          <a:xfrm>
            <a:off x="9237256" y="3988302"/>
            <a:ext cx="1357714" cy="644024"/>
            <a:chOff x="4928753" y="3559646"/>
            <a:chExt cx="2331228" cy="644024"/>
          </a:xfrm>
        </p:grpSpPr>
        <p:sp>
          <p:nvSpPr>
            <p:cNvPr id="260" name="Google Shape;260;p6"/>
            <p:cNvSpPr/>
            <p:nvPr/>
          </p:nvSpPr>
          <p:spPr>
            <a:xfrm>
              <a:off x="4928753" y="3559646"/>
              <a:ext cx="2331228" cy="64402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B983"/>
                </a:gs>
                <a:gs pos="35000">
                  <a:srgbClr val="FFCCA8"/>
                </a:gs>
                <a:gs pos="100000">
                  <a:srgbClr val="FFE9DB"/>
                </a:gs>
              </a:gsLst>
              <a:lin ang="16200000" scaled="0"/>
            </a:gradFill>
            <a:ln w="9525" cap="flat" cmpd="sng">
              <a:solidFill>
                <a:srgbClr val="E47F1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4947616" y="3578509"/>
              <a:ext cx="2293502" cy="606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2850" rIns="304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Estilos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6"/>
          <p:cNvSpPr/>
          <p:nvPr/>
        </p:nvSpPr>
        <p:spPr>
          <a:xfrm>
            <a:off x="8268487" y="4848186"/>
            <a:ext cx="1551368" cy="60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Autocrático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9957127" y="4848186"/>
            <a:ext cx="1551368" cy="60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Democrático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9112807" y="5200115"/>
            <a:ext cx="1551368" cy="60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Liberal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5" name="Google Shape;265;p6"/>
          <p:cNvCxnSpPr/>
          <p:nvPr/>
        </p:nvCxnSpPr>
        <p:spPr>
          <a:xfrm>
            <a:off x="9916113" y="4645974"/>
            <a:ext cx="667871" cy="321811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6" name="Google Shape;266;p6"/>
          <p:cNvCxnSpPr/>
          <p:nvPr/>
        </p:nvCxnSpPr>
        <p:spPr>
          <a:xfrm flipH="1">
            <a:off x="9929761" y="4671923"/>
            <a:ext cx="895" cy="648000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7" name="Google Shape;267;p6"/>
          <p:cNvCxnSpPr/>
          <p:nvPr/>
        </p:nvCxnSpPr>
        <p:spPr>
          <a:xfrm flipH="1">
            <a:off x="9237256" y="4658276"/>
            <a:ext cx="678857" cy="282213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293284" y="1112288"/>
            <a:ext cx="11427361" cy="4678912"/>
            <a:chOff x="96620" y="0"/>
            <a:chExt cx="11427361" cy="4678912"/>
          </a:xfrm>
        </p:grpSpPr>
        <p:sp>
          <p:nvSpPr>
            <p:cNvPr id="274" name="Google Shape;274;p7"/>
            <p:cNvSpPr/>
            <p:nvPr/>
          </p:nvSpPr>
          <p:spPr>
            <a:xfrm>
              <a:off x="96620" y="0"/>
              <a:ext cx="3705538" cy="4678912"/>
            </a:xfrm>
            <a:prstGeom prst="roundRect">
              <a:avLst>
                <a:gd name="adj" fmla="val 10000"/>
              </a:avLst>
            </a:prstGeom>
            <a:solidFill>
              <a:srgbClr val="DECFCF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 txBox="1"/>
            <p:nvPr/>
          </p:nvSpPr>
          <p:spPr>
            <a:xfrm>
              <a:off x="96620" y="0"/>
              <a:ext cx="3705538" cy="1403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TEORÍA DEL COMPORTAMIENTO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291702" y="1120666"/>
              <a:ext cx="3057988" cy="79684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9ACAD"/>
                </a:gs>
                <a:gs pos="35000">
                  <a:srgbClr val="ECC6C6"/>
                </a:gs>
                <a:gs pos="100000">
                  <a:srgbClr val="F9E7E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 txBox="1"/>
            <p:nvPr/>
          </p:nvSpPr>
          <p:spPr>
            <a:xfrm>
              <a:off x="315041" y="1144005"/>
              <a:ext cx="3011310" cy="750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1960 McGregor: Estudio de interrelaciones entre ambiente laboral y factores.</a:t>
              </a:r>
              <a:endPara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3951084" y="0"/>
              <a:ext cx="3705538" cy="4678912"/>
            </a:xfrm>
            <a:prstGeom prst="roundRect">
              <a:avLst>
                <a:gd name="adj" fmla="val 10000"/>
              </a:avLst>
            </a:prstGeom>
            <a:solidFill>
              <a:srgbClr val="DECFCF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 txBox="1"/>
            <p:nvPr/>
          </p:nvSpPr>
          <p:spPr>
            <a:xfrm>
              <a:off x="3951084" y="0"/>
              <a:ext cx="3705538" cy="1403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TEORÍA SITUACIONAL</a:t>
              </a:r>
              <a:endPara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818443" y="0"/>
              <a:ext cx="3705538" cy="4678912"/>
            </a:xfrm>
            <a:prstGeom prst="roundRect">
              <a:avLst>
                <a:gd name="adj" fmla="val 10000"/>
              </a:avLst>
            </a:prstGeom>
            <a:solidFill>
              <a:srgbClr val="DECFCF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 txBox="1"/>
            <p:nvPr/>
          </p:nvSpPr>
          <p:spPr>
            <a:xfrm>
              <a:off x="7818443" y="0"/>
              <a:ext cx="3705538" cy="1403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TEORÍA CARISMÁTICA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7"/>
          <p:cNvSpPr/>
          <p:nvPr/>
        </p:nvSpPr>
        <p:spPr>
          <a:xfrm>
            <a:off x="2891643" y="611253"/>
            <a:ext cx="64087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TEORÍAS DE SOPORTE</a:t>
            </a:r>
            <a:endParaRPr/>
          </a:p>
        </p:txBody>
      </p:sp>
      <p:sp>
        <p:nvSpPr>
          <p:cNvPr id="283" name="Google Shape;283;p7"/>
          <p:cNvSpPr txBox="1"/>
          <p:nvPr/>
        </p:nvSpPr>
        <p:spPr>
          <a:xfrm>
            <a:off x="346985" y="17864"/>
            <a:ext cx="7200292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es-EC" sz="2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MARCO TEÓRICO</a:t>
            </a:r>
            <a:endParaRPr/>
          </a:p>
        </p:txBody>
      </p:sp>
      <p:sp>
        <p:nvSpPr>
          <p:cNvPr id="284" name="Google Shape;284;p7"/>
          <p:cNvSpPr/>
          <p:nvPr/>
        </p:nvSpPr>
        <p:spPr>
          <a:xfrm>
            <a:off x="4543109" y="3207227"/>
            <a:ext cx="2967362" cy="67654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3E1A8"/>
              </a:gs>
              <a:gs pos="35000">
                <a:srgbClr val="D3E9C1"/>
              </a:gs>
              <a:gs pos="100000">
                <a:srgbClr val="EDF8E6"/>
              </a:gs>
            </a:gsLst>
            <a:lin ang="16200000" scaled="0"/>
          </a:gradFill>
          <a:ln w="9525" cap="flat" cmpd="sng">
            <a:solidFill>
              <a:srgbClr val="60871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Equilibrio entre el comportamiento del líder y la respuesta de los seguidores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7"/>
          <p:cNvGrpSpPr/>
          <p:nvPr/>
        </p:nvGrpSpPr>
        <p:grpSpPr>
          <a:xfrm>
            <a:off x="585568" y="3207228"/>
            <a:ext cx="2838339" cy="582020"/>
            <a:chOff x="363826" y="2555603"/>
            <a:chExt cx="3057988" cy="582020"/>
          </a:xfrm>
        </p:grpSpPr>
        <p:sp>
          <p:nvSpPr>
            <p:cNvPr id="286" name="Google Shape;286;p7"/>
            <p:cNvSpPr/>
            <p:nvPr/>
          </p:nvSpPr>
          <p:spPr>
            <a:xfrm>
              <a:off x="363826" y="2555603"/>
              <a:ext cx="3057988" cy="58202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6E3A7"/>
                </a:gs>
                <a:gs pos="35000">
                  <a:srgbClr val="CDEBC0"/>
                </a:gs>
                <a:gs pos="100000">
                  <a:srgbClr val="EAF8E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380873" y="2572650"/>
              <a:ext cx="3023894" cy="547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Desempeño en base a motivación y satisfacción personal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7"/>
          <p:cNvSpPr/>
          <p:nvPr/>
        </p:nvSpPr>
        <p:spPr>
          <a:xfrm>
            <a:off x="4489289" y="2244457"/>
            <a:ext cx="3057988" cy="804861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E9ACAD"/>
              </a:gs>
              <a:gs pos="35000">
                <a:srgbClr val="ECC6C6"/>
              </a:gs>
              <a:gs pos="100000">
                <a:srgbClr val="F9E7E7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>
            <a:off x="8425365" y="2262414"/>
            <a:ext cx="3057988" cy="796849"/>
            <a:chOff x="291702" y="1120666"/>
            <a:chExt cx="3057988" cy="796849"/>
          </a:xfrm>
        </p:grpSpPr>
        <p:sp>
          <p:nvSpPr>
            <p:cNvPr id="290" name="Google Shape;290;p7"/>
            <p:cNvSpPr/>
            <p:nvPr/>
          </p:nvSpPr>
          <p:spPr>
            <a:xfrm>
              <a:off x="291702" y="1120666"/>
              <a:ext cx="3057988" cy="79684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9ACAD"/>
                </a:gs>
                <a:gs pos="35000">
                  <a:srgbClr val="ECC6C6"/>
                </a:gs>
                <a:gs pos="100000">
                  <a:srgbClr val="F9E7E7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315041" y="1144005"/>
              <a:ext cx="3011310" cy="750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1988 Bass: Líder y seguidor establecen un vínculo persuasivo en una situación determinada</a:t>
              </a:r>
              <a:endPara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7"/>
          <p:cNvSpPr/>
          <p:nvPr/>
        </p:nvSpPr>
        <p:spPr>
          <a:xfrm>
            <a:off x="4489390" y="2206723"/>
            <a:ext cx="3011310" cy="90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30475" rIns="40625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1969 Hersey y Blanchard: El líder determina el nivel de madurez de sus empleados en situaciones cotidianas</a:t>
            </a:r>
            <a:endParaRPr/>
          </a:p>
        </p:txBody>
      </p:sp>
      <p:sp>
        <p:nvSpPr>
          <p:cNvPr id="293" name="Google Shape;293;p7"/>
          <p:cNvSpPr/>
          <p:nvPr/>
        </p:nvSpPr>
        <p:spPr>
          <a:xfrm rot="2871693">
            <a:off x="8566610" y="4051927"/>
            <a:ext cx="553645" cy="225609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p7"/>
          <p:cNvGrpSpPr/>
          <p:nvPr/>
        </p:nvGrpSpPr>
        <p:grpSpPr>
          <a:xfrm>
            <a:off x="8535189" y="3207228"/>
            <a:ext cx="2838339" cy="582020"/>
            <a:chOff x="363826" y="2555603"/>
            <a:chExt cx="3057988" cy="582020"/>
          </a:xfrm>
        </p:grpSpPr>
        <p:sp>
          <p:nvSpPr>
            <p:cNvPr id="295" name="Google Shape;295;p7"/>
            <p:cNvSpPr/>
            <p:nvPr/>
          </p:nvSpPr>
          <p:spPr>
            <a:xfrm>
              <a:off x="363826" y="2555603"/>
              <a:ext cx="3057988" cy="58202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6E3A7"/>
                </a:gs>
                <a:gs pos="35000">
                  <a:srgbClr val="CDEBC0"/>
                </a:gs>
                <a:gs pos="100000">
                  <a:srgbClr val="EAF8E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380873" y="2572650"/>
              <a:ext cx="3023894" cy="547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30475" rIns="40625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Rasgos y características particulares 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7"/>
          <p:cNvSpPr/>
          <p:nvPr/>
        </p:nvSpPr>
        <p:spPr>
          <a:xfrm rot="3931183">
            <a:off x="368359" y="3972357"/>
            <a:ext cx="615631" cy="273171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 txBox="1"/>
          <p:nvPr/>
        </p:nvSpPr>
        <p:spPr>
          <a:xfrm>
            <a:off x="642201" y="3984888"/>
            <a:ext cx="28385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Factores interpersonales, comunicación y estilos de liderazgo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/>
          <p:cNvSpPr/>
          <p:nvPr/>
        </p:nvSpPr>
        <p:spPr>
          <a:xfrm rot="2871693">
            <a:off x="4750147" y="4051928"/>
            <a:ext cx="553645" cy="225609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7"/>
          <p:cNvGrpSpPr/>
          <p:nvPr/>
        </p:nvGrpSpPr>
        <p:grpSpPr>
          <a:xfrm>
            <a:off x="5420793" y="3988303"/>
            <a:ext cx="1357714" cy="644024"/>
            <a:chOff x="4928753" y="3559646"/>
            <a:chExt cx="2331228" cy="644024"/>
          </a:xfrm>
        </p:grpSpPr>
        <p:sp>
          <p:nvSpPr>
            <p:cNvPr id="301" name="Google Shape;301;p7"/>
            <p:cNvSpPr/>
            <p:nvPr/>
          </p:nvSpPr>
          <p:spPr>
            <a:xfrm>
              <a:off x="4928753" y="3559646"/>
              <a:ext cx="2331228" cy="64402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B983"/>
                </a:gs>
                <a:gs pos="35000">
                  <a:srgbClr val="FFCCA8"/>
                </a:gs>
                <a:gs pos="100000">
                  <a:srgbClr val="FFE9DB"/>
                </a:gs>
              </a:gsLst>
              <a:lin ang="16200000" scaled="0"/>
            </a:gradFill>
            <a:ln w="9525" cap="flat" cmpd="sng">
              <a:solidFill>
                <a:srgbClr val="E47F1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4947616" y="3578509"/>
              <a:ext cx="2293502" cy="606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2850" rIns="304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Estilos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7"/>
          <p:cNvSpPr/>
          <p:nvPr/>
        </p:nvSpPr>
        <p:spPr>
          <a:xfrm>
            <a:off x="4205489" y="4851009"/>
            <a:ext cx="1331014" cy="60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Participativo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5822365" y="5217627"/>
            <a:ext cx="1551368" cy="60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Delegador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4613510" y="5217627"/>
            <a:ext cx="1551368" cy="60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Persuasivo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7"/>
          <p:cNvCxnSpPr/>
          <p:nvPr/>
        </p:nvCxnSpPr>
        <p:spPr>
          <a:xfrm>
            <a:off x="6099650" y="4645975"/>
            <a:ext cx="667871" cy="321811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7" name="Google Shape;307;p7"/>
          <p:cNvCxnSpPr/>
          <p:nvPr/>
        </p:nvCxnSpPr>
        <p:spPr>
          <a:xfrm>
            <a:off x="6100546" y="4644628"/>
            <a:ext cx="371655" cy="572999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8" name="Google Shape;308;p7"/>
          <p:cNvCxnSpPr/>
          <p:nvPr/>
        </p:nvCxnSpPr>
        <p:spPr>
          <a:xfrm flipH="1">
            <a:off x="5420793" y="4658277"/>
            <a:ext cx="678857" cy="282213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9" name="Google Shape;309;p7"/>
          <p:cNvSpPr/>
          <p:nvPr/>
        </p:nvSpPr>
        <p:spPr>
          <a:xfrm>
            <a:off x="6330920" y="4824468"/>
            <a:ext cx="1551368" cy="60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0" name="Google Shape;310;p7"/>
          <p:cNvCxnSpPr/>
          <p:nvPr/>
        </p:nvCxnSpPr>
        <p:spPr>
          <a:xfrm flipH="1">
            <a:off x="5726107" y="4620999"/>
            <a:ext cx="392102" cy="569332"/>
          </a:xfrm>
          <a:prstGeom prst="straightConnector1">
            <a:avLst/>
          </a:prstGeom>
          <a:noFill/>
          <a:ln w="9525" cap="flat" cmpd="sng">
            <a:solidFill>
              <a:srgbClr val="5A72B1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11" name="Google Shape;311;p7"/>
          <p:cNvGrpSpPr/>
          <p:nvPr/>
        </p:nvGrpSpPr>
        <p:grpSpPr>
          <a:xfrm>
            <a:off x="8826068" y="4284737"/>
            <a:ext cx="2761797" cy="1104719"/>
            <a:chOff x="290879" y="0"/>
            <a:chExt cx="2761797" cy="1104719"/>
          </a:xfrm>
        </p:grpSpPr>
        <p:sp>
          <p:nvSpPr>
            <p:cNvPr id="312" name="Google Shape;312;p7"/>
            <p:cNvSpPr/>
            <p:nvPr/>
          </p:nvSpPr>
          <p:spPr>
            <a:xfrm>
              <a:off x="290879" y="0"/>
              <a:ext cx="2761797" cy="11047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gradFill>
              <a:gsLst>
                <a:gs pos="0">
                  <a:srgbClr val="ABBAF6"/>
                </a:gs>
                <a:gs pos="35000">
                  <a:srgbClr val="C3CFF8"/>
                </a:gs>
                <a:gs pos="100000">
                  <a:srgbClr val="E7EBFC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622294" y="193325"/>
              <a:ext cx="911393" cy="541312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 txBox="1"/>
            <p:nvPr/>
          </p:nvSpPr>
          <p:spPr>
            <a:xfrm>
              <a:off x="622294" y="193325"/>
              <a:ext cx="911393" cy="541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1775" rIns="0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Héroe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1671778" y="370080"/>
              <a:ext cx="1077101" cy="541312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 txBox="1"/>
            <p:nvPr/>
          </p:nvSpPr>
          <p:spPr>
            <a:xfrm>
              <a:off x="1671778" y="370080"/>
              <a:ext cx="1077101" cy="541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1775" rIns="0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Ejemplo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7"/>
          <p:cNvGrpSpPr/>
          <p:nvPr/>
        </p:nvGrpSpPr>
        <p:grpSpPr>
          <a:xfrm>
            <a:off x="1333657" y="4722886"/>
            <a:ext cx="2419480" cy="1008001"/>
            <a:chOff x="383803" y="-1"/>
            <a:chExt cx="2419480" cy="1008001"/>
          </a:xfrm>
        </p:grpSpPr>
        <p:sp>
          <p:nvSpPr>
            <p:cNvPr id="318" name="Google Shape;318;p7"/>
            <p:cNvSpPr/>
            <p:nvPr/>
          </p:nvSpPr>
          <p:spPr>
            <a:xfrm>
              <a:off x="585402" y="0"/>
              <a:ext cx="1008000" cy="100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5400000">
              <a:off x="-19397" y="403199"/>
              <a:ext cx="10080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 txBox="1"/>
            <p:nvPr/>
          </p:nvSpPr>
          <p:spPr>
            <a:xfrm rot="-5400000">
              <a:off x="-19397" y="403199"/>
              <a:ext cx="10080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Orientada a personas</a:t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795283" y="0"/>
              <a:ext cx="1008000" cy="1008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5400000">
              <a:off x="1190482" y="403199"/>
              <a:ext cx="10080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 txBox="1"/>
            <p:nvPr/>
          </p:nvSpPr>
          <p:spPr>
            <a:xfrm rot="-5400000">
              <a:off x="1190482" y="403199"/>
              <a:ext cx="1008000" cy="20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75" tIns="5075" rIns="5075" bIns="50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Orientada a tareas</a:t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4" name="Google Shape;324;p7" descr="Resultado de imagen para conducta palabra"/>
          <p:cNvPicPr preferRelativeResize="0"/>
          <p:nvPr/>
        </p:nvPicPr>
        <p:blipFill rotWithShape="1">
          <a:blip r:embed="rId5">
            <a:alphaModFix/>
          </a:blip>
          <a:srcRect l="48941" t="33985" r="8298" b="24299"/>
          <a:stretch/>
        </p:blipFill>
        <p:spPr>
          <a:xfrm>
            <a:off x="369710" y="5047165"/>
            <a:ext cx="962180" cy="428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"/>
          <p:cNvSpPr txBox="1">
            <a:spLocks noGrp="1"/>
          </p:cNvSpPr>
          <p:nvPr>
            <p:ph type="title"/>
          </p:nvPr>
        </p:nvSpPr>
        <p:spPr>
          <a:xfrm>
            <a:off x="-2552353" y="72215"/>
            <a:ext cx="11996555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</a:rPr>
              <a:t>4.1 CONCEPTUALIZACIÓN DE LAS VARIABLES 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330" name="Google Shape;330;p8"/>
          <p:cNvSpPr/>
          <p:nvPr/>
        </p:nvSpPr>
        <p:spPr>
          <a:xfrm>
            <a:off x="2324100" y="3162300"/>
            <a:ext cx="1257300" cy="7620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8"/>
          <p:cNvGrpSpPr/>
          <p:nvPr/>
        </p:nvGrpSpPr>
        <p:grpSpPr>
          <a:xfrm>
            <a:off x="786602" y="1202782"/>
            <a:ext cx="6627619" cy="1460497"/>
            <a:chOff x="1007426" y="0"/>
            <a:chExt cx="6627619" cy="1460497"/>
          </a:xfrm>
        </p:grpSpPr>
        <p:sp>
          <p:nvSpPr>
            <p:cNvPr id="332" name="Google Shape;332;p8"/>
            <p:cNvSpPr/>
            <p:nvPr/>
          </p:nvSpPr>
          <p:spPr>
            <a:xfrm rot="10800000">
              <a:off x="1883660" y="0"/>
              <a:ext cx="5751385" cy="1460497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CE77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 txBox="1"/>
            <p:nvPr/>
          </p:nvSpPr>
          <p:spPr>
            <a:xfrm>
              <a:off x="2248784" y="0"/>
              <a:ext cx="5386261" cy="1460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4025" tIns="64750" rIns="120900" bIns="647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Fraude es una declaración falsa o la ocultación de un hecho material para obtener un beneficio a través de un engaño. </a:t>
              </a:r>
              <a:endParaRPr sz="17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007426" y="0"/>
              <a:ext cx="1460497" cy="146049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CE77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8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8"/>
          <p:cNvGrpSpPr/>
          <p:nvPr/>
        </p:nvGrpSpPr>
        <p:grpSpPr>
          <a:xfrm>
            <a:off x="5276186" y="3068267"/>
            <a:ext cx="6562070" cy="1587500"/>
            <a:chOff x="1108857" y="0"/>
            <a:chExt cx="6562070" cy="1587500"/>
          </a:xfrm>
        </p:grpSpPr>
        <p:sp>
          <p:nvSpPr>
            <p:cNvPr id="337" name="Google Shape;337;p8"/>
            <p:cNvSpPr/>
            <p:nvPr/>
          </p:nvSpPr>
          <p:spPr>
            <a:xfrm>
              <a:off x="1108857" y="0"/>
              <a:ext cx="5810504" cy="15875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rgbClr val="597B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8" name="Google Shape;338;p8"/>
            <p:cNvSpPr txBox="1"/>
            <p:nvPr/>
          </p:nvSpPr>
          <p:spPr>
            <a:xfrm>
              <a:off x="1108857" y="0"/>
              <a:ext cx="5413629" cy="158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60950" rIns="700025" bIns="6095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Fraude es obtener un beneficio patrimonial para sí misma o para una tercera persona, mediante la simulación de hechos falsos con el fin de inducir a otra al error. </a:t>
              </a:r>
              <a:endParaRPr sz="16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6083427" y="0"/>
              <a:ext cx="1587500" cy="15875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597B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340" name="Google Shape;340;p8"/>
          <p:cNvGrpSpPr/>
          <p:nvPr/>
        </p:nvGrpSpPr>
        <p:grpSpPr>
          <a:xfrm>
            <a:off x="7911674" y="1442762"/>
            <a:ext cx="3441515" cy="1276313"/>
            <a:chOff x="1417088" y="109196"/>
            <a:chExt cx="3441515" cy="1276313"/>
          </a:xfrm>
        </p:grpSpPr>
        <p:sp>
          <p:nvSpPr>
            <p:cNvPr id="341" name="Google Shape;341;p8"/>
            <p:cNvSpPr/>
            <p:nvPr/>
          </p:nvSpPr>
          <p:spPr>
            <a:xfrm>
              <a:off x="2457215" y="906199"/>
              <a:ext cx="1429504" cy="479310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 txBox="1"/>
            <p:nvPr/>
          </p:nvSpPr>
          <p:spPr>
            <a:xfrm>
              <a:off x="2666561" y="976392"/>
              <a:ext cx="1010812" cy="3389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Tipos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9027834">
              <a:off x="1895882" y="554588"/>
              <a:ext cx="925347" cy="260768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B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1417088" y="109196"/>
              <a:ext cx="1077842" cy="695382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 txBox="1"/>
            <p:nvPr/>
          </p:nvSpPr>
          <p:spPr>
            <a:xfrm>
              <a:off x="1437455" y="129563"/>
              <a:ext cx="1037108" cy="654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Externo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858566">
              <a:off x="3501655" y="553181"/>
              <a:ext cx="880838" cy="260768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CB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3780761" y="109198"/>
              <a:ext cx="1077842" cy="695382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 txBox="1"/>
            <p:nvPr/>
          </p:nvSpPr>
          <p:spPr>
            <a:xfrm>
              <a:off x="3801128" y="129565"/>
              <a:ext cx="1037108" cy="654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000" tIns="40000" rIns="40000" bIns="4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Interno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8"/>
          <p:cNvGrpSpPr/>
          <p:nvPr/>
        </p:nvGrpSpPr>
        <p:grpSpPr>
          <a:xfrm>
            <a:off x="2518422" y="4665537"/>
            <a:ext cx="9372595" cy="1552383"/>
            <a:chOff x="4" y="0"/>
            <a:chExt cx="9372595" cy="1552383"/>
          </a:xfrm>
        </p:grpSpPr>
        <p:sp>
          <p:nvSpPr>
            <p:cNvPr id="350" name="Google Shape;350;p8"/>
            <p:cNvSpPr/>
            <p:nvPr/>
          </p:nvSpPr>
          <p:spPr>
            <a:xfrm>
              <a:off x="4" y="0"/>
              <a:ext cx="9372595" cy="155238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5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7288020" y="465714"/>
              <a:ext cx="2081376" cy="620953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 txBox="1"/>
            <p:nvPr/>
          </p:nvSpPr>
          <p:spPr>
            <a:xfrm>
              <a:off x="7318332" y="496026"/>
              <a:ext cx="2020752" cy="5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971621" y="465714"/>
              <a:ext cx="2081376" cy="620953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 txBox="1"/>
            <p:nvPr/>
          </p:nvSpPr>
          <p:spPr>
            <a:xfrm>
              <a:off x="5001933" y="496026"/>
              <a:ext cx="2020752" cy="5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2567771" y="465714"/>
              <a:ext cx="2081376" cy="620953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 txBox="1"/>
            <p:nvPr/>
          </p:nvSpPr>
          <p:spPr>
            <a:xfrm>
              <a:off x="2598083" y="496026"/>
              <a:ext cx="2020752" cy="5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196934" y="465714"/>
              <a:ext cx="2081376" cy="620953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 txBox="1"/>
            <p:nvPr/>
          </p:nvSpPr>
          <p:spPr>
            <a:xfrm>
              <a:off x="227246" y="496026"/>
              <a:ext cx="2020752" cy="56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8"/>
          <p:cNvSpPr txBox="1"/>
          <p:nvPr/>
        </p:nvSpPr>
        <p:spPr>
          <a:xfrm>
            <a:off x="898242" y="5021581"/>
            <a:ext cx="20011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Detectar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8"/>
          <p:cNvGrpSpPr/>
          <p:nvPr/>
        </p:nvGrpSpPr>
        <p:grpSpPr>
          <a:xfrm>
            <a:off x="1382017" y="2484892"/>
            <a:ext cx="3603676" cy="2250070"/>
            <a:chOff x="1663370" y="-251611"/>
            <a:chExt cx="3603676" cy="2250070"/>
          </a:xfrm>
        </p:grpSpPr>
        <p:sp>
          <p:nvSpPr>
            <p:cNvPr id="361" name="Google Shape;361;p8"/>
            <p:cNvSpPr/>
            <p:nvPr/>
          </p:nvSpPr>
          <p:spPr>
            <a:xfrm rot="540775">
              <a:off x="2431013" y="-109732"/>
              <a:ext cx="1966311" cy="19663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827" y="13531"/>
                  </a:moveTo>
                  <a:lnTo>
                    <a:pt x="91827" y="13531"/>
                  </a:lnTo>
                  <a:cubicBezTo>
                    <a:pt x="116765" y="30611"/>
                    <a:pt x="123775" y="64330"/>
                    <a:pt x="107711" y="89934"/>
                  </a:cubicBezTo>
                  <a:cubicBezTo>
                    <a:pt x="91647" y="115538"/>
                    <a:pt x="58236" y="123897"/>
                    <a:pt x="32008" y="108875"/>
                  </a:cubicBezTo>
                  <a:cubicBezTo>
                    <a:pt x="5779" y="93853"/>
                    <a:pt x="-3917" y="60806"/>
                    <a:pt x="10039" y="33994"/>
                  </a:cubicBezTo>
                  <a:lnTo>
                    <a:pt x="6963" y="32010"/>
                  </a:lnTo>
                  <a:lnTo>
                    <a:pt x="15539" y="31316"/>
                  </a:lnTo>
                  <a:lnTo>
                    <a:pt x="18878" y="39697"/>
                  </a:lnTo>
                  <a:lnTo>
                    <a:pt x="15804" y="37714"/>
                  </a:lnTo>
                  <a:lnTo>
                    <a:pt x="15804" y="37714"/>
                  </a:lnTo>
                  <a:cubicBezTo>
                    <a:pt x="3881" y="61358"/>
                    <a:pt x="12679" y="90198"/>
                    <a:pt x="35770" y="103161"/>
                  </a:cubicBezTo>
                  <a:cubicBezTo>
                    <a:pt x="58861" y="116124"/>
                    <a:pt x="88063" y="108617"/>
                    <a:pt x="102040" y="86126"/>
                  </a:cubicBezTo>
                  <a:cubicBezTo>
                    <a:pt x="116017" y="63635"/>
                    <a:pt x="109817" y="34127"/>
                    <a:pt x="87970" y="19163"/>
                  </a:cubicBezTo>
                  <a:close/>
                </a:path>
              </a:pathLst>
            </a:custGeom>
            <a:solidFill>
              <a:srgbClr val="D2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723539" y="446"/>
              <a:ext cx="1381259" cy="690629"/>
            </a:xfrm>
            <a:prstGeom prst="roundRect">
              <a:avLst>
                <a:gd name="adj" fmla="val 16667"/>
              </a:avLst>
            </a:prstGeom>
            <a:solidFill>
              <a:srgbClr val="62891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 txBox="1"/>
            <p:nvPr/>
          </p:nvSpPr>
          <p:spPr>
            <a:xfrm>
              <a:off x="2757253" y="34160"/>
              <a:ext cx="1313831" cy="623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Lavado de activos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3793643" y="1152806"/>
              <a:ext cx="1473403" cy="690629"/>
            </a:xfrm>
            <a:prstGeom prst="roundRect">
              <a:avLst>
                <a:gd name="adj" fmla="val 16667"/>
              </a:avLst>
            </a:prstGeom>
            <a:solidFill>
              <a:srgbClr val="428C5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 txBox="1"/>
            <p:nvPr/>
          </p:nvSpPr>
          <p:spPr>
            <a:xfrm>
              <a:off x="3827357" y="1186520"/>
              <a:ext cx="1405975" cy="623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Enriquecimiento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s-EC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ilícito 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1663370" y="1125514"/>
              <a:ext cx="1381259" cy="690629"/>
            </a:xfrm>
            <a:prstGeom prst="roundRect">
              <a:avLst>
                <a:gd name="adj" fmla="val 16667"/>
              </a:avLst>
            </a:prstGeom>
            <a:solidFill>
              <a:srgbClr val="737E8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 txBox="1"/>
            <p:nvPr/>
          </p:nvSpPr>
          <p:spPr>
            <a:xfrm>
              <a:off x="1697084" y="1159228"/>
              <a:ext cx="1313831" cy="623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Peculado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8"/>
          <p:cNvGrpSpPr/>
          <p:nvPr/>
        </p:nvGrpSpPr>
        <p:grpSpPr>
          <a:xfrm>
            <a:off x="2518418" y="3224582"/>
            <a:ext cx="1274870" cy="769470"/>
            <a:chOff x="2107671" y="708939"/>
            <a:chExt cx="1274870" cy="769470"/>
          </a:xfrm>
        </p:grpSpPr>
        <p:sp>
          <p:nvSpPr>
            <p:cNvPr id="369" name="Google Shape;369;p8"/>
            <p:cNvSpPr/>
            <p:nvPr/>
          </p:nvSpPr>
          <p:spPr>
            <a:xfrm>
              <a:off x="2107671" y="708939"/>
              <a:ext cx="1274870" cy="63743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107671" y="903208"/>
              <a:ext cx="1212636" cy="575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Tipos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8"/>
          <p:cNvSpPr/>
          <p:nvPr/>
        </p:nvSpPr>
        <p:spPr>
          <a:xfrm>
            <a:off x="3581400" y="607412"/>
            <a:ext cx="64087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FRAUDE</a:t>
            </a:r>
            <a:endParaRPr sz="20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/>
          <p:nvPr/>
        </p:nvSpPr>
        <p:spPr>
          <a:xfrm>
            <a:off x="3193161" y="1352326"/>
            <a:ext cx="1672208" cy="7732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9"/>
          <p:cNvSpPr/>
          <p:nvPr/>
        </p:nvSpPr>
        <p:spPr>
          <a:xfrm>
            <a:off x="4972051" y="1078279"/>
            <a:ext cx="4224995" cy="132137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3E1A8"/>
              </a:gs>
              <a:gs pos="35000">
                <a:srgbClr val="D3E9C1"/>
              </a:gs>
              <a:gs pos="100000">
                <a:srgbClr val="EDF8E6"/>
              </a:gs>
            </a:gsLst>
            <a:lin ang="16200000" scaled="0"/>
          </a:gradFill>
          <a:ln w="9525" cap="flat" cmpd="sng">
            <a:solidFill>
              <a:srgbClr val="60871B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Interacción entre miembros de un grupo para lograr objetivos por medio de la influencia.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8" name="Google Shape;378;p9"/>
          <p:cNvGraphicFramePr/>
          <p:nvPr/>
        </p:nvGraphicFramePr>
        <p:xfrm>
          <a:off x="566288" y="2490879"/>
          <a:ext cx="7567775" cy="2162975"/>
        </p:xfrm>
        <a:graphic>
          <a:graphicData uri="http://schemas.openxmlformats.org/drawingml/2006/table">
            <a:tbl>
              <a:tblPr firstRow="1" firstCol="1" bandRow="1">
                <a:noFill/>
                <a:tableStyleId>{47E46815-AE89-4565-8A66-9C9F73C55C65}</a:tableStyleId>
              </a:tblPr>
              <a:tblGrid>
                <a:gridCol w="246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Estilos de liderazgo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Dimensiones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275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Transformacional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Influencia idealizada (Conducta) 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IIC</a:t>
                      </a:r>
                      <a:endParaRPr sz="1600" b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Influencia idealizada (Atribución) 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IIA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Motivación Inspiradora 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IM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2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Estimulación Intelectual 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EI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2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Consideración Individualizada 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CI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9" name="Google Shape;379;p9"/>
          <p:cNvSpPr txBox="1"/>
          <p:nvPr/>
        </p:nvSpPr>
        <p:spPr>
          <a:xfrm>
            <a:off x="9444202" y="1477355"/>
            <a:ext cx="2297995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-Desarrollar habilidades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-Resolver conflictos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9" descr="Resultado de imagen para Lideraz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800" y="698283"/>
            <a:ext cx="2383155" cy="1765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9"/>
          <p:cNvGrpSpPr/>
          <p:nvPr/>
        </p:nvGrpSpPr>
        <p:grpSpPr>
          <a:xfrm>
            <a:off x="8180128" y="2278671"/>
            <a:ext cx="3910898" cy="3812657"/>
            <a:chOff x="-111643" y="-42624"/>
            <a:chExt cx="3910898" cy="3812657"/>
          </a:xfrm>
        </p:grpSpPr>
        <p:sp>
          <p:nvSpPr>
            <p:cNvPr id="382" name="Google Shape;382;p9"/>
            <p:cNvSpPr/>
            <p:nvPr/>
          </p:nvSpPr>
          <p:spPr>
            <a:xfrm>
              <a:off x="1541216" y="1638465"/>
              <a:ext cx="1883708" cy="188370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E6841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 txBox="1"/>
            <p:nvPr/>
          </p:nvSpPr>
          <p:spPr>
            <a:xfrm>
              <a:off x="1919925" y="2079715"/>
              <a:ext cx="1126290" cy="968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Cambio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6" y="1121876"/>
              <a:ext cx="1944001" cy="14092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01" y="30393"/>
                  </a:moveTo>
                  <a:lnTo>
                    <a:pt x="105087" y="21584"/>
                  </a:lnTo>
                  <a:lnTo>
                    <a:pt x="113020" y="33875"/>
                  </a:lnTo>
                  <a:lnTo>
                    <a:pt x="105314" y="49005"/>
                  </a:lnTo>
                  <a:lnTo>
                    <a:pt x="105314" y="49005"/>
                  </a:lnTo>
                  <a:cubicBezTo>
                    <a:pt x="107497" y="56205"/>
                    <a:pt x="107497" y="63795"/>
                    <a:pt x="105314" y="70995"/>
                  </a:cubicBezTo>
                  <a:lnTo>
                    <a:pt x="113020" y="86125"/>
                  </a:lnTo>
                  <a:lnTo>
                    <a:pt x="105087" y="98416"/>
                  </a:lnTo>
                  <a:lnTo>
                    <a:pt x="93301" y="89607"/>
                  </a:lnTo>
                  <a:cubicBezTo>
                    <a:pt x="87423" y="94898"/>
                    <a:pt x="80074" y="98693"/>
                    <a:pt x="72012" y="100602"/>
                  </a:cubicBezTo>
                  <a:lnTo>
                    <a:pt x="68945" y="118602"/>
                  </a:lnTo>
                  <a:lnTo>
                    <a:pt x="51055" y="118602"/>
                  </a:lnTo>
                  <a:lnTo>
                    <a:pt x="47988" y="100602"/>
                  </a:lnTo>
                  <a:lnTo>
                    <a:pt x="47988" y="100602"/>
                  </a:lnTo>
                  <a:cubicBezTo>
                    <a:pt x="39926" y="98693"/>
                    <a:pt x="32577" y="94898"/>
                    <a:pt x="26699" y="89607"/>
                  </a:cubicBezTo>
                  <a:lnTo>
                    <a:pt x="14913" y="98416"/>
                  </a:lnTo>
                  <a:lnTo>
                    <a:pt x="6980" y="86125"/>
                  </a:lnTo>
                  <a:lnTo>
                    <a:pt x="14686" y="70995"/>
                  </a:lnTo>
                  <a:lnTo>
                    <a:pt x="14686" y="70995"/>
                  </a:lnTo>
                  <a:cubicBezTo>
                    <a:pt x="12503" y="63795"/>
                    <a:pt x="12503" y="56205"/>
                    <a:pt x="14686" y="49005"/>
                  </a:cubicBezTo>
                  <a:lnTo>
                    <a:pt x="6980" y="33875"/>
                  </a:lnTo>
                  <a:lnTo>
                    <a:pt x="14913" y="21584"/>
                  </a:lnTo>
                  <a:lnTo>
                    <a:pt x="26699" y="30393"/>
                  </a:lnTo>
                  <a:lnTo>
                    <a:pt x="26699" y="30393"/>
                  </a:lnTo>
                  <a:cubicBezTo>
                    <a:pt x="32577" y="25102"/>
                    <a:pt x="39926" y="21307"/>
                    <a:pt x="47988" y="19398"/>
                  </a:cubicBezTo>
                  <a:lnTo>
                    <a:pt x="51055" y="1398"/>
                  </a:lnTo>
                  <a:lnTo>
                    <a:pt x="68945" y="1398"/>
                  </a:lnTo>
                  <a:lnTo>
                    <a:pt x="72012" y="19398"/>
                  </a:lnTo>
                  <a:lnTo>
                    <a:pt x="72012" y="19398"/>
                  </a:lnTo>
                  <a:cubicBezTo>
                    <a:pt x="80074" y="21307"/>
                    <a:pt x="87423" y="25102"/>
                    <a:pt x="93301" y="30393"/>
                  </a:cubicBezTo>
                  <a:close/>
                </a:path>
              </a:pathLst>
            </a:custGeom>
            <a:solidFill>
              <a:srgbClr val="B273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 txBox="1"/>
            <p:nvPr/>
          </p:nvSpPr>
          <p:spPr>
            <a:xfrm>
              <a:off x="432522" y="1478806"/>
              <a:ext cx="1078969" cy="69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Recompensa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rot="-900000">
              <a:off x="1288792" y="144016"/>
              <a:ext cx="1350020" cy="155042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28753"/>
                  </a:moveTo>
                  <a:lnTo>
                    <a:pt x="107860" y="25339"/>
                  </a:lnTo>
                  <a:lnTo>
                    <a:pt x="114966" y="38329"/>
                  </a:lnTo>
                  <a:lnTo>
                    <a:pt x="100535" y="48396"/>
                  </a:lnTo>
                  <a:lnTo>
                    <a:pt x="100535" y="48396"/>
                  </a:lnTo>
                  <a:cubicBezTo>
                    <a:pt x="102488" y="55995"/>
                    <a:pt x="102488" y="64005"/>
                    <a:pt x="100535" y="71604"/>
                  </a:cubicBezTo>
                  <a:lnTo>
                    <a:pt x="114966" y="81671"/>
                  </a:lnTo>
                  <a:lnTo>
                    <a:pt x="107860" y="94661"/>
                  </a:lnTo>
                  <a:lnTo>
                    <a:pt x="89790" y="91247"/>
                  </a:lnTo>
                  <a:cubicBezTo>
                    <a:pt x="84531" y="96832"/>
                    <a:pt x="77957" y="100837"/>
                    <a:pt x="70746" y="102851"/>
                  </a:cubicBezTo>
                  <a:lnTo>
                    <a:pt x="66514" y="118525"/>
                  </a:lnTo>
                  <a:lnTo>
                    <a:pt x="53486" y="118525"/>
                  </a:lnTo>
                  <a:lnTo>
                    <a:pt x="49254" y="102851"/>
                  </a:lnTo>
                  <a:lnTo>
                    <a:pt x="49254" y="102851"/>
                  </a:lnTo>
                  <a:cubicBezTo>
                    <a:pt x="42043" y="100837"/>
                    <a:pt x="35469" y="96832"/>
                    <a:pt x="30210" y="91247"/>
                  </a:cubicBezTo>
                  <a:lnTo>
                    <a:pt x="12140" y="94661"/>
                  </a:lnTo>
                  <a:lnTo>
                    <a:pt x="5034" y="81671"/>
                  </a:lnTo>
                  <a:lnTo>
                    <a:pt x="19465" y="71604"/>
                  </a:lnTo>
                  <a:lnTo>
                    <a:pt x="19465" y="71604"/>
                  </a:lnTo>
                  <a:cubicBezTo>
                    <a:pt x="17512" y="64005"/>
                    <a:pt x="17512" y="55995"/>
                    <a:pt x="19465" y="48396"/>
                  </a:cubicBezTo>
                  <a:lnTo>
                    <a:pt x="5034" y="38329"/>
                  </a:lnTo>
                  <a:lnTo>
                    <a:pt x="12140" y="25339"/>
                  </a:lnTo>
                  <a:lnTo>
                    <a:pt x="30210" y="28753"/>
                  </a:lnTo>
                  <a:cubicBezTo>
                    <a:pt x="35469" y="23168"/>
                    <a:pt x="42043" y="19163"/>
                    <a:pt x="49254" y="17149"/>
                  </a:cubicBezTo>
                  <a:lnTo>
                    <a:pt x="53486" y="1475"/>
                  </a:lnTo>
                  <a:lnTo>
                    <a:pt x="66514" y="1475"/>
                  </a:lnTo>
                  <a:lnTo>
                    <a:pt x="70746" y="17149"/>
                  </a:lnTo>
                  <a:lnTo>
                    <a:pt x="70746" y="17149"/>
                  </a:lnTo>
                  <a:cubicBezTo>
                    <a:pt x="77957" y="19163"/>
                    <a:pt x="84531" y="23168"/>
                    <a:pt x="89790" y="28753"/>
                  </a:cubicBezTo>
                  <a:close/>
                </a:path>
              </a:pathLst>
            </a:custGeom>
            <a:solidFill>
              <a:srgbClr val="82644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 txBox="1"/>
            <p:nvPr/>
          </p:nvSpPr>
          <p:spPr>
            <a:xfrm>
              <a:off x="1573004" y="495957"/>
              <a:ext cx="781595" cy="846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Libertad</a:t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1388108" y="1358886"/>
              <a:ext cx="2411147" cy="24111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236" y="3953"/>
                  </a:moveTo>
                  <a:cubicBezTo>
                    <a:pt x="78205" y="2000"/>
                    <a:pt x="100041" y="14260"/>
                    <a:pt x="110333" y="34888"/>
                  </a:cubicBezTo>
                  <a:cubicBezTo>
                    <a:pt x="120624" y="55515"/>
                    <a:pt x="117288" y="80334"/>
                    <a:pt x="101915" y="97512"/>
                  </a:cubicBezTo>
                  <a:lnTo>
                    <a:pt x="104487" y="100228"/>
                  </a:lnTo>
                  <a:lnTo>
                    <a:pt x="96743" y="98801"/>
                  </a:lnTo>
                  <a:lnTo>
                    <a:pt x="95462" y="90697"/>
                  </a:lnTo>
                  <a:lnTo>
                    <a:pt x="98033" y="93412"/>
                  </a:lnTo>
                  <a:cubicBezTo>
                    <a:pt x="111670" y="77889"/>
                    <a:pt x="114505" y="55637"/>
                    <a:pt x="105195" y="37190"/>
                  </a:cubicBezTo>
                  <a:cubicBezTo>
                    <a:pt x="95886" y="18744"/>
                    <a:pt x="76300" y="7807"/>
                    <a:pt x="55712" y="9557"/>
                  </a:cubicBezTo>
                  <a:close/>
                </a:path>
              </a:pathLst>
            </a:custGeom>
            <a:solidFill>
              <a:srgbClr val="E68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-111643" y="735527"/>
              <a:ext cx="1751849" cy="175184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B27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902077" y="-42624"/>
              <a:ext cx="1888846" cy="18888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82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9"/>
          <p:cNvSpPr txBox="1"/>
          <p:nvPr/>
        </p:nvSpPr>
        <p:spPr>
          <a:xfrm>
            <a:off x="-2552353" y="72215"/>
            <a:ext cx="11996555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4.1 CONCEPTUALIZACIÓN DE LAS VARIABLES </a:t>
            </a:r>
            <a:endParaRPr sz="22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9"/>
          <p:cNvSpPr/>
          <p:nvPr/>
        </p:nvSpPr>
        <p:spPr>
          <a:xfrm>
            <a:off x="3581400" y="566468"/>
            <a:ext cx="64087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LIDERAZGO</a:t>
            </a:r>
            <a:endParaRPr sz="20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3" name="Google Shape;393;p9"/>
          <p:cNvGraphicFramePr/>
          <p:nvPr/>
        </p:nvGraphicFramePr>
        <p:xfrm>
          <a:off x="573206" y="4647226"/>
          <a:ext cx="7560025" cy="780415"/>
        </p:xfrm>
        <a:graphic>
          <a:graphicData uri="http://schemas.openxmlformats.org/drawingml/2006/table">
            <a:tbl>
              <a:tblPr firstCol="1" bandRow="1">
                <a:noFill/>
                <a:tableStyleId>{47E46815-AE89-4565-8A66-9C9F73C55C65}</a:tableStyleId>
              </a:tblPr>
              <a:tblGrid>
                <a:gridCol w="245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C" sz="1800" u="none" strike="noStrike" cap="none"/>
                        <a:t>Transaccional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Recompensa contingente 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RC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Dirección por excepción activa 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APEA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4" name="Google Shape;394;p9"/>
          <p:cNvGraphicFramePr/>
          <p:nvPr/>
        </p:nvGraphicFramePr>
        <p:xfrm>
          <a:off x="579936" y="5479740"/>
          <a:ext cx="7554125" cy="698437"/>
        </p:xfrm>
        <a:graphic>
          <a:graphicData uri="http://schemas.openxmlformats.org/drawingml/2006/table">
            <a:tbl>
              <a:tblPr firstCol="1" bandRow="1">
                <a:noFill/>
                <a:tableStyleId>{47E46815-AE89-4565-8A66-9C9F73C55C65}</a:tableStyleId>
              </a:tblPr>
              <a:tblGrid>
                <a:gridCol w="24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5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C" sz="1800" u="none" strike="noStrike" cap="none"/>
                        <a:t>Laissez- Faire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Laissez-faire 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LF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u="none" strike="noStrike" cap="none"/>
                        <a:t>Dirección por excepción pasiva </a:t>
                      </a: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APEP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ción tesis">
  <a:themeElements>
    <a:clrScheme name="Ej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1623</Words>
  <Application>Microsoft Office PowerPoint</Application>
  <PresentationFormat>Panorámica</PresentationFormat>
  <Paragraphs>328</Paragraphs>
  <Slides>22</Slides>
  <Notes>22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Century Schoolbook</vt:lpstr>
      <vt:lpstr>Noto Sans Symbols</vt:lpstr>
      <vt:lpstr>Times New Roman</vt:lpstr>
      <vt:lpstr>Presentación tesis</vt:lpstr>
      <vt:lpstr>Presentación de PowerPoint</vt:lpstr>
      <vt:lpstr>CONTENIDO GENERAL</vt:lpstr>
      <vt:lpstr>1. PLANTEAMIENTO DEL PROBLEMA</vt:lpstr>
      <vt:lpstr>2. JUSTIFICACIÓN</vt:lpstr>
      <vt:lpstr>3. OBJETIVOS DE LA INVESTIGACIÓN</vt:lpstr>
      <vt:lpstr>Presentación de PowerPoint</vt:lpstr>
      <vt:lpstr>Presentación de PowerPoint</vt:lpstr>
      <vt:lpstr>4.1 CONCEPTUALIZACIÓN DE LAS VARIABLES </vt:lpstr>
      <vt:lpstr>Presentación de PowerPoint</vt:lpstr>
      <vt:lpstr>Presentación de PowerPoint</vt:lpstr>
      <vt:lpstr>Presentación de PowerPoint</vt:lpstr>
      <vt:lpstr>6. MARCO SITUACIONAL</vt:lpstr>
      <vt:lpstr>7. METODOLOGÍA</vt:lpstr>
      <vt:lpstr>PROCESAMIENTO DE DATOS </vt:lpstr>
      <vt:lpstr>8. RESULTADOS-FRAUDE</vt:lpstr>
      <vt:lpstr>Presentación de PowerPoint</vt:lpstr>
      <vt:lpstr>Presentación de PowerPoint</vt:lpstr>
      <vt:lpstr>8. RESULTADOS-LIDERAZGO</vt:lpstr>
      <vt:lpstr>8. RESULTADOS- FRAUDE/LIDERAZGO</vt:lpstr>
      <vt:lpstr>9. CONCLUSIONES</vt:lpstr>
      <vt:lpstr>10. 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Katyta Farías</dc:creator>
  <cp:lastModifiedBy>CENTROCOP2</cp:lastModifiedBy>
  <cp:revision>2</cp:revision>
  <dcterms:created xsi:type="dcterms:W3CDTF">2018-05-19T21:54:56Z</dcterms:created>
  <dcterms:modified xsi:type="dcterms:W3CDTF">2019-07-24T22:09:20Z</dcterms:modified>
</cp:coreProperties>
</file>