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2" r:id="rId3"/>
    <p:sldId id="301" r:id="rId4"/>
    <p:sldId id="302" r:id="rId5"/>
    <p:sldId id="389" r:id="rId6"/>
    <p:sldId id="391" r:id="rId7"/>
    <p:sldId id="392" r:id="rId8"/>
    <p:sldId id="421" r:id="rId9"/>
    <p:sldId id="425" r:id="rId10"/>
    <p:sldId id="424" r:id="rId11"/>
    <p:sldId id="393" r:id="rId12"/>
    <p:sldId id="259" r:id="rId13"/>
    <p:sldId id="394" r:id="rId14"/>
    <p:sldId id="380" r:id="rId15"/>
    <p:sldId id="396" r:id="rId16"/>
    <p:sldId id="404" r:id="rId17"/>
    <p:sldId id="397" r:id="rId18"/>
    <p:sldId id="405" r:id="rId19"/>
    <p:sldId id="407" r:id="rId20"/>
    <p:sldId id="325" r:id="rId21"/>
    <p:sldId id="402" r:id="rId22"/>
    <p:sldId id="423" r:id="rId23"/>
    <p:sldId id="403" r:id="rId24"/>
    <p:sldId id="408" r:id="rId25"/>
    <p:sldId id="409" r:id="rId26"/>
    <p:sldId id="411" r:id="rId27"/>
    <p:sldId id="412" r:id="rId28"/>
    <p:sldId id="413" r:id="rId29"/>
    <p:sldId id="348" r:id="rId30"/>
    <p:sldId id="415" r:id="rId31"/>
    <p:sldId id="417" r:id="rId32"/>
    <p:sldId id="349" r:id="rId33"/>
    <p:sldId id="419" r:id="rId34"/>
    <p:sldId id="420" r:id="rId35"/>
  </p:sldIdLst>
  <p:sldSz cx="9144000" cy="6858000" type="screen4x3"/>
  <p:notesSz cx="9028113" cy="7077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Bautista Vega" initials="VBV" lastIdx="1" clrIdx="0">
    <p:extLst>
      <p:ext uri="{19B8F6BF-5375-455C-9EA6-DF929625EA0E}">
        <p15:presenceInfo xmlns:p15="http://schemas.microsoft.com/office/powerpoint/2012/main" userId="b7de6e0254996e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A1B98A"/>
    <a:srgbClr val="A1BA8A"/>
    <a:srgbClr val="9FB888"/>
    <a:srgbClr val="FFFFFF"/>
    <a:srgbClr val="77943B"/>
    <a:srgbClr val="F49B81"/>
    <a:srgbClr val="A1B989"/>
    <a:srgbClr val="BFB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3" autoAdjust="0"/>
    <p:restoredTop sz="83990" autoAdjust="0"/>
  </p:normalViewPr>
  <p:slideViewPr>
    <p:cSldViewPr>
      <p:cViewPr varScale="1">
        <p:scale>
          <a:sx n="71" d="100"/>
          <a:sy n="71" d="100"/>
        </p:scale>
        <p:origin x="7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ELL\Desktop\teobroma\Datos%20tesi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'contaminación '!$K$44</c:f>
              <c:strCache>
                <c:ptCount val="1"/>
                <c:pt idx="0">
                  <c:v>Contaminación fúngica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'contaminación '!$J$45:$J$49</c:f>
              <c:strCache>
                <c:ptCount val="5"/>
                <c:pt idx="0">
                  <c:v>EET-95</c:v>
                </c:pt>
                <c:pt idx="1">
                  <c:v>EET-96</c:v>
                </c:pt>
                <c:pt idx="2">
                  <c:v>EET-103</c:v>
                </c:pt>
                <c:pt idx="3">
                  <c:v>EET-575</c:v>
                </c:pt>
                <c:pt idx="4">
                  <c:v>EET-576</c:v>
                </c:pt>
              </c:strCache>
            </c:strRef>
          </c:cat>
          <c:val>
            <c:numRef>
              <c:f>'contaminación '!$K$45:$K$49</c:f>
              <c:numCache>
                <c:formatCode>General</c:formatCode>
                <c:ptCount val="5"/>
                <c:pt idx="0">
                  <c:v>20</c:v>
                </c:pt>
                <c:pt idx="1">
                  <c:v>10</c:v>
                </c:pt>
                <c:pt idx="2">
                  <c:v>10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'contaminación '!$L$44</c:f>
              <c:strCache>
                <c:ptCount val="1"/>
                <c:pt idx="0">
                  <c:v>Contaminacion bacteriana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'contaminación '!$J$45:$J$49</c:f>
              <c:strCache>
                <c:ptCount val="5"/>
                <c:pt idx="0">
                  <c:v>EET-95</c:v>
                </c:pt>
                <c:pt idx="1">
                  <c:v>EET-96</c:v>
                </c:pt>
                <c:pt idx="2">
                  <c:v>EET-103</c:v>
                </c:pt>
                <c:pt idx="3">
                  <c:v>EET-575</c:v>
                </c:pt>
                <c:pt idx="4">
                  <c:v>EET-576</c:v>
                </c:pt>
              </c:strCache>
            </c:strRef>
          </c:cat>
          <c:val>
            <c:numRef>
              <c:f>'contaminación '!$L$45:$L$49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9</c:v>
                </c:pt>
                <c:pt idx="3">
                  <c:v>8</c:v>
                </c:pt>
                <c:pt idx="4">
                  <c:v>13</c:v>
                </c:pt>
              </c:numCache>
            </c:numRef>
          </c:val>
        </c:ser>
        <c:ser>
          <c:idx val="2"/>
          <c:order val="2"/>
          <c:tx>
            <c:strRef>
              <c:f>'contaminación '!$M$44</c:f>
              <c:strCache>
                <c:ptCount val="1"/>
                <c:pt idx="0">
                  <c:v>Oxidación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'contaminación '!$J$45:$J$49</c:f>
              <c:strCache>
                <c:ptCount val="5"/>
                <c:pt idx="0">
                  <c:v>EET-95</c:v>
                </c:pt>
                <c:pt idx="1">
                  <c:v>EET-96</c:v>
                </c:pt>
                <c:pt idx="2">
                  <c:v>EET-103</c:v>
                </c:pt>
                <c:pt idx="3">
                  <c:v>EET-575</c:v>
                </c:pt>
                <c:pt idx="4">
                  <c:v>EET-576</c:v>
                </c:pt>
              </c:strCache>
            </c:strRef>
          </c:cat>
          <c:val>
            <c:numRef>
              <c:f>'contaminación '!$M$45:$M$49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23</c:v>
                </c:pt>
                <c:pt idx="3">
                  <c:v>20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877888"/>
        <c:axId val="955871904"/>
      </c:barChart>
      <c:catAx>
        <c:axId val="95587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71904"/>
        <c:crosses val="autoZero"/>
        <c:auto val="1"/>
        <c:lblAlgn val="ctr"/>
        <c:lblOffset val="100"/>
        <c:noMultiLvlLbl val="0"/>
      </c:catAx>
      <c:valAx>
        <c:axId val="95587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 de explantes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7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55049019607843"/>
          <c:y val="0.41301010101010099"/>
          <c:w val="0.24783451092514952"/>
          <c:h val="0.2605704545454545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C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'nivel callo'!$I$35</c:f>
              <c:strCache>
                <c:ptCount val="1"/>
                <c:pt idx="0">
                  <c:v>Presencia de callo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'nivel callo'!$H$36:$H$40</c:f>
              <c:strCache>
                <c:ptCount val="5"/>
                <c:pt idx="0">
                  <c:v>EET-95</c:v>
                </c:pt>
                <c:pt idx="1">
                  <c:v>EET-96</c:v>
                </c:pt>
                <c:pt idx="2">
                  <c:v>EET-103</c:v>
                </c:pt>
                <c:pt idx="3">
                  <c:v>EET-575</c:v>
                </c:pt>
                <c:pt idx="4">
                  <c:v>EET-576</c:v>
                </c:pt>
              </c:strCache>
            </c:strRef>
          </c:cat>
          <c:val>
            <c:numRef>
              <c:f>'nivel callo'!$I$36:$I$40</c:f>
              <c:numCache>
                <c:formatCode>General</c:formatCode>
                <c:ptCount val="5"/>
                <c:pt idx="0">
                  <c:v>82</c:v>
                </c:pt>
                <c:pt idx="1">
                  <c:v>88</c:v>
                </c:pt>
                <c:pt idx="2">
                  <c:v>64</c:v>
                </c:pt>
                <c:pt idx="3">
                  <c:v>70</c:v>
                </c:pt>
                <c:pt idx="4">
                  <c:v>62</c:v>
                </c:pt>
              </c:numCache>
            </c:numRef>
          </c:val>
        </c:ser>
        <c:ser>
          <c:idx val="1"/>
          <c:order val="1"/>
          <c:tx>
            <c:strRef>
              <c:f>'nivel callo'!$J$35</c:f>
              <c:strCache>
                <c:ptCount val="1"/>
                <c:pt idx="0">
                  <c:v>Formación de callo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'nivel callo'!$H$36:$H$40</c:f>
              <c:strCache>
                <c:ptCount val="5"/>
                <c:pt idx="0">
                  <c:v>EET-95</c:v>
                </c:pt>
                <c:pt idx="1">
                  <c:v>EET-96</c:v>
                </c:pt>
                <c:pt idx="2">
                  <c:v>EET-103</c:v>
                </c:pt>
                <c:pt idx="3">
                  <c:v>EET-575</c:v>
                </c:pt>
                <c:pt idx="4">
                  <c:v>EET-576</c:v>
                </c:pt>
              </c:strCache>
            </c:strRef>
          </c:cat>
          <c:val>
            <c:numRef>
              <c:f>'nivel callo'!$J$36:$J$40</c:f>
              <c:numCache>
                <c:formatCode>General</c:formatCode>
                <c:ptCount val="5"/>
                <c:pt idx="0">
                  <c:v>56.5</c:v>
                </c:pt>
                <c:pt idx="1">
                  <c:v>44.5</c:v>
                </c:pt>
                <c:pt idx="2">
                  <c:v>34.5</c:v>
                </c:pt>
                <c:pt idx="3">
                  <c:v>40</c:v>
                </c:pt>
                <c:pt idx="4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880608"/>
        <c:axId val="955886592"/>
      </c:barChart>
      <c:catAx>
        <c:axId val="9558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86592"/>
        <c:crosses val="autoZero"/>
        <c:auto val="1"/>
        <c:lblAlgn val="ctr"/>
        <c:lblOffset val="100"/>
        <c:noMultiLvlLbl val="0"/>
      </c:catAx>
      <c:valAx>
        <c:axId val="95588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 de explantes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8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'[Datos tesis.xlsx]Proembriones'!$Q$33</c:f>
              <c:strCache>
                <c:ptCount val="1"/>
                <c:pt idx="0">
                  <c:v>Presencia de proembriones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'[Datos tesis.xlsx]Proembriones'!$P$34:$P$38</c:f>
              <c:strCache>
                <c:ptCount val="5"/>
                <c:pt idx="0">
                  <c:v>EET-95</c:v>
                </c:pt>
                <c:pt idx="1">
                  <c:v>EET-96</c:v>
                </c:pt>
                <c:pt idx="2">
                  <c:v>EET-103</c:v>
                </c:pt>
                <c:pt idx="3">
                  <c:v>EET-575</c:v>
                </c:pt>
                <c:pt idx="4">
                  <c:v>EET-576</c:v>
                </c:pt>
              </c:strCache>
            </c:strRef>
          </c:cat>
          <c:val>
            <c:numRef>
              <c:f>'[Datos tesis.xlsx]Proembriones'!$Q$34:$Q$38</c:f>
              <c:numCache>
                <c:formatCode>General</c:formatCode>
                <c:ptCount val="5"/>
                <c:pt idx="0">
                  <c:v>92</c:v>
                </c:pt>
                <c:pt idx="1">
                  <c:v>96</c:v>
                </c:pt>
                <c:pt idx="2">
                  <c:v>66</c:v>
                </c:pt>
                <c:pt idx="3">
                  <c:v>78</c:v>
                </c:pt>
                <c:pt idx="4">
                  <c:v>86</c:v>
                </c:pt>
              </c:numCache>
            </c:numRef>
          </c:val>
        </c:ser>
        <c:ser>
          <c:idx val="1"/>
          <c:order val="1"/>
          <c:tx>
            <c:strRef>
              <c:f>'[Datos tesis.xlsx]Proembriones'!$R$33</c:f>
              <c:strCache>
                <c:ptCount val="1"/>
                <c:pt idx="0">
                  <c:v>Formación de proembriones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'[Datos tesis.xlsx]Proembriones'!$P$34:$P$38</c:f>
              <c:strCache>
                <c:ptCount val="5"/>
                <c:pt idx="0">
                  <c:v>EET-95</c:v>
                </c:pt>
                <c:pt idx="1">
                  <c:v>EET-96</c:v>
                </c:pt>
                <c:pt idx="2">
                  <c:v>EET-103</c:v>
                </c:pt>
                <c:pt idx="3">
                  <c:v>EET-575</c:v>
                </c:pt>
                <c:pt idx="4">
                  <c:v>EET-576</c:v>
                </c:pt>
              </c:strCache>
            </c:strRef>
          </c:cat>
          <c:val>
            <c:numRef>
              <c:f>'[Datos tesis.xlsx]Proembriones'!$R$34:$R$38</c:f>
              <c:numCache>
                <c:formatCode>General</c:formatCode>
                <c:ptCount val="5"/>
                <c:pt idx="0">
                  <c:v>52</c:v>
                </c:pt>
                <c:pt idx="1">
                  <c:v>62</c:v>
                </c:pt>
                <c:pt idx="2">
                  <c:v>35.5</c:v>
                </c:pt>
                <c:pt idx="3">
                  <c:v>54</c:v>
                </c:pt>
                <c:pt idx="4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872448"/>
        <c:axId val="955873536"/>
      </c:barChart>
      <c:catAx>
        <c:axId val="9558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73536"/>
        <c:crosses val="autoZero"/>
        <c:auto val="1"/>
        <c:lblAlgn val="ctr"/>
        <c:lblOffset val="100"/>
        <c:noMultiLvlLbl val="0"/>
      </c:catAx>
      <c:valAx>
        <c:axId val="955873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Porcentaje de explantes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7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'[Datos tesis.xlsx]embriones'!$H$2</c:f>
              <c:strCache>
                <c:ptCount val="1"/>
                <c:pt idx="0">
                  <c:v>Número de callos con embriones somáticos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'[Datos tesis.xlsx]embriones'!$G$3:$G$7</c:f>
              <c:strCache>
                <c:ptCount val="5"/>
                <c:pt idx="0">
                  <c:v>EET-95</c:v>
                </c:pt>
                <c:pt idx="1">
                  <c:v>EET-96</c:v>
                </c:pt>
                <c:pt idx="2">
                  <c:v>EET-103</c:v>
                </c:pt>
                <c:pt idx="3">
                  <c:v>EET-575</c:v>
                </c:pt>
                <c:pt idx="4">
                  <c:v>EET-576</c:v>
                </c:pt>
              </c:strCache>
            </c:strRef>
          </c:cat>
          <c:val>
            <c:numRef>
              <c:f>'[Datos tesis.xlsx]embriones'!$H$3:$H$7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'[Datos tesis.xlsx]embriones'!$I$2</c:f>
              <c:strCache>
                <c:ptCount val="1"/>
                <c:pt idx="0">
                  <c:v>Número de embriones somáticos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'[Datos tesis.xlsx]embriones'!$G$3:$G$7</c:f>
              <c:strCache>
                <c:ptCount val="5"/>
                <c:pt idx="0">
                  <c:v>EET-95</c:v>
                </c:pt>
                <c:pt idx="1">
                  <c:v>EET-96</c:v>
                </c:pt>
                <c:pt idx="2">
                  <c:v>EET-103</c:v>
                </c:pt>
                <c:pt idx="3">
                  <c:v>EET-575</c:v>
                </c:pt>
                <c:pt idx="4">
                  <c:v>EET-576</c:v>
                </c:pt>
              </c:strCache>
            </c:strRef>
          </c:cat>
          <c:val>
            <c:numRef>
              <c:f>'[Datos tesis.xlsx]embriones'!$I$3:$I$7</c:f>
              <c:numCache>
                <c:formatCode>General</c:formatCode>
                <c:ptCount val="5"/>
                <c:pt idx="0">
                  <c:v>7</c:v>
                </c:pt>
                <c:pt idx="1">
                  <c:v>0</c:v>
                </c:pt>
                <c:pt idx="2">
                  <c:v>41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875168"/>
        <c:axId val="955875712"/>
      </c:barChart>
      <c:catAx>
        <c:axId val="9558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75712"/>
        <c:crosses val="autoZero"/>
        <c:auto val="1"/>
        <c:lblAlgn val="ctr"/>
        <c:lblOffset val="100"/>
        <c:noMultiLvlLbl val="0"/>
      </c:catAx>
      <c:valAx>
        <c:axId val="95587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Número de explantes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7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C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'Cinetica celular'!$J$23</c:f>
              <c:strCache>
                <c:ptCount val="1"/>
                <c:pt idx="0">
                  <c:v>EET-95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'Cinetica celular'!$I$24:$I$29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75</c:v>
                </c:pt>
                <c:pt idx="5">
                  <c:v>90</c:v>
                </c:pt>
              </c:numCache>
            </c:numRef>
          </c:xVal>
          <c:yVal>
            <c:numRef>
              <c:f>'Cinetica celular'!$J$24:$J$29</c:f>
              <c:numCache>
                <c:formatCode>0.00</c:formatCode>
                <c:ptCount val="6"/>
                <c:pt idx="0">
                  <c:v>0.53333333333333333</c:v>
                </c:pt>
                <c:pt idx="1">
                  <c:v>0.56666666666666676</c:v>
                </c:pt>
                <c:pt idx="2">
                  <c:v>0.66666666666666663</c:v>
                </c:pt>
                <c:pt idx="3">
                  <c:v>0.76666666666666672</c:v>
                </c:pt>
                <c:pt idx="4">
                  <c:v>0.80000000000000016</c:v>
                </c:pt>
                <c:pt idx="5">
                  <c:v>0.80000000000000016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723-4F1E-95F7-23CFA36A45BF}"/>
            </c:ext>
          </c:extLst>
        </c:ser>
        <c:ser>
          <c:idx val="1"/>
          <c:order val="1"/>
          <c:tx>
            <c:strRef>
              <c:f>'Cinetica celular'!$K$23</c:f>
              <c:strCache>
                <c:ptCount val="1"/>
                <c:pt idx="0">
                  <c:v>EET-96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'Cinetica celular'!$I$24:$I$29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75</c:v>
                </c:pt>
                <c:pt idx="5">
                  <c:v>90</c:v>
                </c:pt>
              </c:numCache>
            </c:numRef>
          </c:xVal>
          <c:yVal>
            <c:numRef>
              <c:f>'Cinetica celular'!$K$24:$K$29</c:f>
              <c:numCache>
                <c:formatCode>0.00</c:formatCode>
                <c:ptCount val="6"/>
                <c:pt idx="0">
                  <c:v>0.6</c:v>
                </c:pt>
                <c:pt idx="1">
                  <c:v>0.6333333333333333</c:v>
                </c:pt>
                <c:pt idx="2">
                  <c:v>0.83333333333333337</c:v>
                </c:pt>
                <c:pt idx="3">
                  <c:v>0.93333333333333324</c:v>
                </c:pt>
                <c:pt idx="4">
                  <c:v>0.96666666666666667</c:v>
                </c:pt>
                <c:pt idx="5">
                  <c:v>0.96666666666666667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C723-4F1E-95F7-23CFA36A45BF}"/>
            </c:ext>
          </c:extLst>
        </c:ser>
        <c:ser>
          <c:idx val="2"/>
          <c:order val="2"/>
          <c:tx>
            <c:strRef>
              <c:f>'Cinetica celular'!$L$23</c:f>
              <c:strCache>
                <c:ptCount val="1"/>
                <c:pt idx="0">
                  <c:v>EET-103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'Cinetica celular'!$I$24:$I$29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75</c:v>
                </c:pt>
                <c:pt idx="5">
                  <c:v>90</c:v>
                </c:pt>
              </c:numCache>
            </c:numRef>
          </c:xVal>
          <c:yVal>
            <c:numRef>
              <c:f>'Cinetica celular'!$L$24:$L$29</c:f>
              <c:numCache>
                <c:formatCode>0.00</c:formatCode>
                <c:ptCount val="6"/>
                <c:pt idx="0">
                  <c:v>0.53333333333333333</c:v>
                </c:pt>
                <c:pt idx="1">
                  <c:v>0.56666666666666676</c:v>
                </c:pt>
                <c:pt idx="2">
                  <c:v>0.73333333333333339</c:v>
                </c:pt>
                <c:pt idx="3">
                  <c:v>0.83333333333333337</c:v>
                </c:pt>
                <c:pt idx="4">
                  <c:v>0.8666666666666667</c:v>
                </c:pt>
                <c:pt idx="5">
                  <c:v>0.9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C723-4F1E-95F7-23CFA36A45BF}"/>
            </c:ext>
          </c:extLst>
        </c:ser>
        <c:ser>
          <c:idx val="3"/>
          <c:order val="3"/>
          <c:tx>
            <c:strRef>
              <c:f>'Cinetica celular'!$M$23</c:f>
              <c:strCache>
                <c:ptCount val="1"/>
                <c:pt idx="0">
                  <c:v>EET-575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'Cinetica celular'!$I$24:$I$29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75</c:v>
                </c:pt>
                <c:pt idx="5">
                  <c:v>90</c:v>
                </c:pt>
              </c:numCache>
            </c:numRef>
          </c:xVal>
          <c:yVal>
            <c:numRef>
              <c:f>'Cinetica celular'!$M$24:$M$29</c:f>
              <c:numCache>
                <c:formatCode>0.00</c:formatCode>
                <c:ptCount val="6"/>
                <c:pt idx="0">
                  <c:v>0.6</c:v>
                </c:pt>
                <c:pt idx="1">
                  <c:v>0.80000000000000016</c:v>
                </c:pt>
                <c:pt idx="2">
                  <c:v>1.0999999999999999</c:v>
                </c:pt>
                <c:pt idx="3">
                  <c:v>1.4666666666666668</c:v>
                </c:pt>
                <c:pt idx="4">
                  <c:v>1.5333333333333332</c:v>
                </c:pt>
                <c:pt idx="5">
                  <c:v>1.6000000000000003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C723-4F1E-95F7-23CFA36A45BF}"/>
            </c:ext>
          </c:extLst>
        </c:ser>
        <c:ser>
          <c:idx val="4"/>
          <c:order val="4"/>
          <c:tx>
            <c:strRef>
              <c:f>'Cinetica celular'!$N$23</c:f>
              <c:strCache>
                <c:ptCount val="1"/>
                <c:pt idx="0">
                  <c:v>EET-576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'Cinetica celular'!$I$24:$I$29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60</c:v>
                </c:pt>
                <c:pt idx="4">
                  <c:v>75</c:v>
                </c:pt>
                <c:pt idx="5">
                  <c:v>90</c:v>
                </c:pt>
              </c:numCache>
            </c:numRef>
          </c:xVal>
          <c:yVal>
            <c:numRef>
              <c:f>'Cinetica celular'!$N$24:$N$29</c:f>
              <c:numCache>
                <c:formatCode>0.00</c:formatCode>
                <c:ptCount val="6"/>
                <c:pt idx="0">
                  <c:v>0.6</c:v>
                </c:pt>
                <c:pt idx="1">
                  <c:v>0.73333333333333339</c:v>
                </c:pt>
                <c:pt idx="2">
                  <c:v>1.0666666666666667</c:v>
                </c:pt>
                <c:pt idx="3">
                  <c:v>1.4333333333333333</c:v>
                </c:pt>
                <c:pt idx="4">
                  <c:v>1.7000000000000002</c:v>
                </c:pt>
                <c:pt idx="5">
                  <c:v>1.7333333333333334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C723-4F1E-95F7-23CFA36A4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5883872"/>
        <c:axId val="955872992"/>
      </c:scatterChart>
      <c:valAx>
        <c:axId val="95588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C"/>
                  <a:t>Tiempo (días)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72992"/>
        <c:crosses val="autoZero"/>
        <c:crossBetween val="midCat"/>
      </c:valAx>
      <c:valAx>
        <c:axId val="9558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s-EC"/>
                  <a:t>Volumen de celulas sedimentadas (%)</a:t>
                </a:r>
              </a:p>
              <a:p>
                <a:pPr algn="ctr" rtl="0">
                  <a:defRPr/>
                </a:pPr>
                <a:endParaRPr lang="es-EC"/>
              </a:p>
            </c:rich>
          </c:tx>
          <c:layout>
            <c:manualLayout>
              <c:xMode val="edge"/>
              <c:yMode val="edge"/>
              <c:x val="2.5135617984347745E-2"/>
              <c:y val="0.131504453648605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9558838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C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B7693-0A9C-49CD-9C44-A9E8C50F219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2E1EAB8-419D-4DD9-BF4F-7413860DF53F}">
      <dgm:prSet phldrT="[Texto]"/>
      <dgm:spPr/>
      <dgm:t>
        <a:bodyPr/>
        <a:lstStyle/>
        <a:p>
          <a:r>
            <a:rPr lang="es-EC" dirty="0" smtClean="0"/>
            <a:t>1. Introducción</a:t>
          </a:r>
          <a:endParaRPr lang="es-EC" dirty="0"/>
        </a:p>
      </dgm:t>
    </dgm:pt>
    <dgm:pt modelId="{589BB8C5-0ADF-42B3-A8BD-85461AC1820C}" type="parTrans" cxnId="{D76BDC1A-A396-4F77-8871-BC93BF753B66}">
      <dgm:prSet/>
      <dgm:spPr/>
      <dgm:t>
        <a:bodyPr/>
        <a:lstStyle/>
        <a:p>
          <a:endParaRPr lang="es-EC"/>
        </a:p>
      </dgm:t>
    </dgm:pt>
    <dgm:pt modelId="{6F595356-C2A4-469E-82F0-343CBA9A59CF}" type="sibTrans" cxnId="{D76BDC1A-A396-4F77-8871-BC93BF753B66}">
      <dgm:prSet/>
      <dgm:spPr/>
      <dgm:t>
        <a:bodyPr/>
        <a:lstStyle/>
        <a:p>
          <a:endParaRPr lang="es-EC"/>
        </a:p>
      </dgm:t>
    </dgm:pt>
    <dgm:pt modelId="{03452AEC-9AE8-4AF1-A408-22AE0E00F1EC}">
      <dgm:prSet phldrT="[Texto]"/>
      <dgm:spPr/>
      <dgm:t>
        <a:bodyPr/>
        <a:lstStyle/>
        <a:p>
          <a:r>
            <a:rPr lang="es-EC" dirty="0" smtClean="0"/>
            <a:t>2. Justificación</a:t>
          </a:r>
          <a:endParaRPr lang="es-EC" dirty="0"/>
        </a:p>
      </dgm:t>
    </dgm:pt>
    <dgm:pt modelId="{DA8CA530-0021-437A-84E2-A86B9285C7B6}" type="parTrans" cxnId="{8CA98F50-D7D2-4543-83AD-6161B2EBA02E}">
      <dgm:prSet/>
      <dgm:spPr/>
      <dgm:t>
        <a:bodyPr/>
        <a:lstStyle/>
        <a:p>
          <a:endParaRPr lang="es-EC"/>
        </a:p>
      </dgm:t>
    </dgm:pt>
    <dgm:pt modelId="{821455CE-0E3F-4442-9FDA-71E8F3F3E450}" type="sibTrans" cxnId="{8CA98F50-D7D2-4543-83AD-6161B2EBA02E}">
      <dgm:prSet/>
      <dgm:spPr/>
      <dgm:t>
        <a:bodyPr/>
        <a:lstStyle/>
        <a:p>
          <a:endParaRPr lang="es-EC"/>
        </a:p>
      </dgm:t>
    </dgm:pt>
    <dgm:pt modelId="{8EB1C7DC-4C92-4643-B489-76E19849980A}">
      <dgm:prSet phldrT="[Texto]"/>
      <dgm:spPr/>
      <dgm:t>
        <a:bodyPr/>
        <a:lstStyle/>
        <a:p>
          <a:r>
            <a:rPr lang="es-EC" dirty="0" smtClean="0"/>
            <a:t>6. Conclusiones</a:t>
          </a:r>
          <a:endParaRPr lang="es-EC" dirty="0"/>
        </a:p>
      </dgm:t>
    </dgm:pt>
    <dgm:pt modelId="{807BCBD4-9DEF-4B16-A5E9-0A4B88B1B731}" type="parTrans" cxnId="{075C987B-BD7C-468E-96E2-FFF3365ACDAA}">
      <dgm:prSet/>
      <dgm:spPr/>
      <dgm:t>
        <a:bodyPr/>
        <a:lstStyle/>
        <a:p>
          <a:endParaRPr lang="es-EC"/>
        </a:p>
      </dgm:t>
    </dgm:pt>
    <dgm:pt modelId="{639B2544-5F55-4800-A808-E38DB68E713B}" type="sibTrans" cxnId="{075C987B-BD7C-468E-96E2-FFF3365ACDAA}">
      <dgm:prSet/>
      <dgm:spPr/>
      <dgm:t>
        <a:bodyPr/>
        <a:lstStyle/>
        <a:p>
          <a:endParaRPr lang="es-EC"/>
        </a:p>
      </dgm:t>
    </dgm:pt>
    <dgm:pt modelId="{9009242F-7CCC-4A29-A1B4-898A2472F1E9}">
      <dgm:prSet phldrT="[Texto]"/>
      <dgm:spPr/>
      <dgm:t>
        <a:bodyPr/>
        <a:lstStyle/>
        <a:p>
          <a:r>
            <a:rPr lang="es-EC" dirty="0" smtClean="0"/>
            <a:t>3. Objetivos</a:t>
          </a:r>
          <a:endParaRPr lang="es-EC" dirty="0"/>
        </a:p>
      </dgm:t>
    </dgm:pt>
    <dgm:pt modelId="{28C38ABD-626A-4774-8A71-0B0E25D0DD2D}" type="parTrans" cxnId="{FA467E29-648D-40A0-9BA2-3F8EC38EE0F0}">
      <dgm:prSet/>
      <dgm:spPr/>
      <dgm:t>
        <a:bodyPr/>
        <a:lstStyle/>
        <a:p>
          <a:endParaRPr lang="es-EC"/>
        </a:p>
      </dgm:t>
    </dgm:pt>
    <dgm:pt modelId="{FBD4366E-B848-4118-8B40-52029730C979}" type="sibTrans" cxnId="{FA467E29-648D-40A0-9BA2-3F8EC38EE0F0}">
      <dgm:prSet/>
      <dgm:spPr/>
      <dgm:t>
        <a:bodyPr/>
        <a:lstStyle/>
        <a:p>
          <a:endParaRPr lang="es-EC"/>
        </a:p>
      </dgm:t>
    </dgm:pt>
    <dgm:pt modelId="{9A32AED4-E5E5-45B7-952A-55A2F701D695}">
      <dgm:prSet phldrT="[Texto]"/>
      <dgm:spPr/>
      <dgm:t>
        <a:bodyPr/>
        <a:lstStyle/>
        <a:p>
          <a:r>
            <a:rPr lang="es-EC" dirty="0" smtClean="0"/>
            <a:t>4. Metodología</a:t>
          </a:r>
          <a:endParaRPr lang="es-EC" dirty="0"/>
        </a:p>
      </dgm:t>
    </dgm:pt>
    <dgm:pt modelId="{15C7D2F0-9D58-4874-B581-FC788B896DE5}" type="parTrans" cxnId="{3F8315FE-2F94-43FB-8EC6-C57537EFED9D}">
      <dgm:prSet/>
      <dgm:spPr/>
      <dgm:t>
        <a:bodyPr/>
        <a:lstStyle/>
        <a:p>
          <a:endParaRPr lang="es-EC"/>
        </a:p>
      </dgm:t>
    </dgm:pt>
    <dgm:pt modelId="{2D550856-D372-4237-A147-3D06BF3F4596}" type="sibTrans" cxnId="{3F8315FE-2F94-43FB-8EC6-C57537EFED9D}">
      <dgm:prSet/>
      <dgm:spPr/>
      <dgm:t>
        <a:bodyPr/>
        <a:lstStyle/>
        <a:p>
          <a:endParaRPr lang="es-EC"/>
        </a:p>
      </dgm:t>
    </dgm:pt>
    <dgm:pt modelId="{502CF6E8-691E-4AD0-A2AF-C11050579BF2}">
      <dgm:prSet phldrT="[Texto]"/>
      <dgm:spPr/>
      <dgm:t>
        <a:bodyPr/>
        <a:lstStyle/>
        <a:p>
          <a:r>
            <a:rPr lang="es-EC" dirty="0" smtClean="0"/>
            <a:t>5. Resultados y Discusión</a:t>
          </a:r>
          <a:endParaRPr lang="es-EC" dirty="0"/>
        </a:p>
      </dgm:t>
    </dgm:pt>
    <dgm:pt modelId="{4008F947-23F2-462E-9EA5-058B599937DA}" type="parTrans" cxnId="{A4963B30-F609-4AFB-9E2B-231F020F2C1C}">
      <dgm:prSet/>
      <dgm:spPr/>
      <dgm:t>
        <a:bodyPr/>
        <a:lstStyle/>
        <a:p>
          <a:endParaRPr lang="es-EC"/>
        </a:p>
      </dgm:t>
    </dgm:pt>
    <dgm:pt modelId="{A49A55C5-2FA0-4CA4-B14F-E251CCC83524}" type="sibTrans" cxnId="{A4963B30-F609-4AFB-9E2B-231F020F2C1C}">
      <dgm:prSet/>
      <dgm:spPr/>
      <dgm:t>
        <a:bodyPr/>
        <a:lstStyle/>
        <a:p>
          <a:endParaRPr lang="es-EC"/>
        </a:p>
      </dgm:t>
    </dgm:pt>
    <dgm:pt modelId="{423E7F2C-A218-4E8B-99A9-4AB797E176D1}">
      <dgm:prSet phldrT="[Texto]"/>
      <dgm:spPr/>
      <dgm:t>
        <a:bodyPr/>
        <a:lstStyle/>
        <a:p>
          <a:r>
            <a:rPr lang="es-EC" dirty="0" smtClean="0"/>
            <a:t>7. Recomendaciones</a:t>
          </a:r>
          <a:endParaRPr lang="es-EC" dirty="0"/>
        </a:p>
      </dgm:t>
    </dgm:pt>
    <dgm:pt modelId="{AA66D3BC-1221-4329-A2FA-141D6973E5E2}" type="parTrans" cxnId="{DF7BC002-15B3-4D7E-9279-3F0336A68F79}">
      <dgm:prSet/>
      <dgm:spPr/>
      <dgm:t>
        <a:bodyPr/>
        <a:lstStyle/>
        <a:p>
          <a:endParaRPr lang="es-EC"/>
        </a:p>
      </dgm:t>
    </dgm:pt>
    <dgm:pt modelId="{C483805C-098C-481C-AFDF-B639324C48CC}" type="sibTrans" cxnId="{DF7BC002-15B3-4D7E-9279-3F0336A68F79}">
      <dgm:prSet/>
      <dgm:spPr/>
      <dgm:t>
        <a:bodyPr/>
        <a:lstStyle/>
        <a:p>
          <a:endParaRPr lang="es-EC"/>
        </a:p>
      </dgm:t>
    </dgm:pt>
    <dgm:pt modelId="{3A5F1E32-E7CB-4B73-AF99-BCB5FCC83838}" type="pres">
      <dgm:prSet presAssocID="{C9FB7693-0A9C-49CD-9C44-A9E8C50F21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BE6373-C358-4550-A3E8-0870A5887A6F}" type="pres">
      <dgm:prSet presAssocID="{32E1EAB8-419D-4DD9-BF4F-7413860DF53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B58D9B-0B5B-4431-A4A3-DFA29A59F1E6}" type="pres">
      <dgm:prSet presAssocID="{6F595356-C2A4-469E-82F0-343CBA9A59CF}" presName="spacer" presStyleCnt="0"/>
      <dgm:spPr/>
      <dgm:t>
        <a:bodyPr/>
        <a:lstStyle/>
        <a:p>
          <a:endParaRPr lang="es-EC"/>
        </a:p>
      </dgm:t>
    </dgm:pt>
    <dgm:pt modelId="{B2115A39-0122-448A-A090-1B70E0078D46}" type="pres">
      <dgm:prSet presAssocID="{03452AEC-9AE8-4AF1-A408-22AE0E00F1E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3C0641-CEEB-4528-9AC2-3C29D4CD005A}" type="pres">
      <dgm:prSet presAssocID="{821455CE-0E3F-4442-9FDA-71E8F3F3E450}" presName="spacer" presStyleCnt="0"/>
      <dgm:spPr/>
      <dgm:t>
        <a:bodyPr/>
        <a:lstStyle/>
        <a:p>
          <a:endParaRPr lang="es-EC"/>
        </a:p>
      </dgm:t>
    </dgm:pt>
    <dgm:pt modelId="{AF9CE159-D531-4EEA-BF60-90E6890A2EEE}" type="pres">
      <dgm:prSet presAssocID="{9009242F-7CCC-4A29-A1B4-898A2472F1E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6EC85D-CF4D-4DF4-AACC-6658B05B72C8}" type="pres">
      <dgm:prSet presAssocID="{FBD4366E-B848-4118-8B40-52029730C979}" presName="spacer" presStyleCnt="0"/>
      <dgm:spPr/>
      <dgm:t>
        <a:bodyPr/>
        <a:lstStyle/>
        <a:p>
          <a:endParaRPr lang="es-EC"/>
        </a:p>
      </dgm:t>
    </dgm:pt>
    <dgm:pt modelId="{5524EFA7-30AF-44B2-A9F4-26C404283033}" type="pres">
      <dgm:prSet presAssocID="{9A32AED4-E5E5-45B7-952A-55A2F701D69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46544F-33A9-4B8F-B81B-D8E0766F3CDB}" type="pres">
      <dgm:prSet presAssocID="{2D550856-D372-4237-A147-3D06BF3F4596}" presName="spacer" presStyleCnt="0"/>
      <dgm:spPr/>
      <dgm:t>
        <a:bodyPr/>
        <a:lstStyle/>
        <a:p>
          <a:endParaRPr lang="es-EC"/>
        </a:p>
      </dgm:t>
    </dgm:pt>
    <dgm:pt modelId="{CB7F2A43-4BD9-41FD-B063-E8F23FC14156}" type="pres">
      <dgm:prSet presAssocID="{502CF6E8-691E-4AD0-A2AF-C11050579BF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738A63-6540-4130-A4A7-839B82429D56}" type="pres">
      <dgm:prSet presAssocID="{A49A55C5-2FA0-4CA4-B14F-E251CCC83524}" presName="spacer" presStyleCnt="0"/>
      <dgm:spPr/>
      <dgm:t>
        <a:bodyPr/>
        <a:lstStyle/>
        <a:p>
          <a:endParaRPr lang="es-EC"/>
        </a:p>
      </dgm:t>
    </dgm:pt>
    <dgm:pt modelId="{234FC59C-7E68-4243-A071-C9DF7E6F94E2}" type="pres">
      <dgm:prSet presAssocID="{8EB1C7DC-4C92-4643-B489-76E19849980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76100C-1340-4052-A36C-C714BADEC7D6}" type="pres">
      <dgm:prSet presAssocID="{639B2544-5F55-4800-A808-E38DB68E713B}" presName="spacer" presStyleCnt="0"/>
      <dgm:spPr/>
      <dgm:t>
        <a:bodyPr/>
        <a:lstStyle/>
        <a:p>
          <a:endParaRPr lang="es-EC"/>
        </a:p>
      </dgm:t>
    </dgm:pt>
    <dgm:pt modelId="{F8E2F8D4-4B86-4582-ADA8-AFA1DA5C08A1}" type="pres">
      <dgm:prSet presAssocID="{423E7F2C-A218-4E8B-99A9-4AB797E176D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5C987B-BD7C-468E-96E2-FFF3365ACDAA}" srcId="{C9FB7693-0A9C-49CD-9C44-A9E8C50F2190}" destId="{8EB1C7DC-4C92-4643-B489-76E19849980A}" srcOrd="5" destOrd="0" parTransId="{807BCBD4-9DEF-4B16-A5E9-0A4B88B1B731}" sibTransId="{639B2544-5F55-4800-A808-E38DB68E713B}"/>
    <dgm:cxn modelId="{DF7BC002-15B3-4D7E-9279-3F0336A68F79}" srcId="{C9FB7693-0A9C-49CD-9C44-A9E8C50F2190}" destId="{423E7F2C-A218-4E8B-99A9-4AB797E176D1}" srcOrd="6" destOrd="0" parTransId="{AA66D3BC-1221-4329-A2FA-141D6973E5E2}" sibTransId="{C483805C-098C-481C-AFDF-B639324C48CC}"/>
    <dgm:cxn modelId="{84114E1E-1518-4BE6-9B48-C02F249DBCE2}" type="presOf" srcId="{9009242F-7CCC-4A29-A1B4-898A2472F1E9}" destId="{AF9CE159-D531-4EEA-BF60-90E6890A2EEE}" srcOrd="0" destOrd="0" presId="urn:microsoft.com/office/officeart/2005/8/layout/vList2"/>
    <dgm:cxn modelId="{FA467E29-648D-40A0-9BA2-3F8EC38EE0F0}" srcId="{C9FB7693-0A9C-49CD-9C44-A9E8C50F2190}" destId="{9009242F-7CCC-4A29-A1B4-898A2472F1E9}" srcOrd="2" destOrd="0" parTransId="{28C38ABD-626A-4774-8A71-0B0E25D0DD2D}" sibTransId="{FBD4366E-B848-4118-8B40-52029730C979}"/>
    <dgm:cxn modelId="{09F9E7F0-DCE4-4F14-9531-0DD8C10713C2}" type="presOf" srcId="{9A32AED4-E5E5-45B7-952A-55A2F701D695}" destId="{5524EFA7-30AF-44B2-A9F4-26C404283033}" srcOrd="0" destOrd="0" presId="urn:microsoft.com/office/officeart/2005/8/layout/vList2"/>
    <dgm:cxn modelId="{D76BDC1A-A396-4F77-8871-BC93BF753B66}" srcId="{C9FB7693-0A9C-49CD-9C44-A9E8C50F2190}" destId="{32E1EAB8-419D-4DD9-BF4F-7413860DF53F}" srcOrd="0" destOrd="0" parTransId="{589BB8C5-0ADF-42B3-A8BD-85461AC1820C}" sibTransId="{6F595356-C2A4-469E-82F0-343CBA9A59CF}"/>
    <dgm:cxn modelId="{DFE250EF-A418-4FB1-B8E8-4DC883A63DCC}" type="presOf" srcId="{8EB1C7DC-4C92-4643-B489-76E19849980A}" destId="{234FC59C-7E68-4243-A071-C9DF7E6F94E2}" srcOrd="0" destOrd="0" presId="urn:microsoft.com/office/officeart/2005/8/layout/vList2"/>
    <dgm:cxn modelId="{3F8315FE-2F94-43FB-8EC6-C57537EFED9D}" srcId="{C9FB7693-0A9C-49CD-9C44-A9E8C50F2190}" destId="{9A32AED4-E5E5-45B7-952A-55A2F701D695}" srcOrd="3" destOrd="0" parTransId="{15C7D2F0-9D58-4874-B581-FC788B896DE5}" sibTransId="{2D550856-D372-4237-A147-3D06BF3F4596}"/>
    <dgm:cxn modelId="{A12697FE-6655-49D1-9846-85BB4893AE54}" type="presOf" srcId="{03452AEC-9AE8-4AF1-A408-22AE0E00F1EC}" destId="{B2115A39-0122-448A-A090-1B70E0078D46}" srcOrd="0" destOrd="0" presId="urn:microsoft.com/office/officeart/2005/8/layout/vList2"/>
    <dgm:cxn modelId="{832EF4D9-DE2A-4D57-8336-E5059AE7ADB1}" type="presOf" srcId="{423E7F2C-A218-4E8B-99A9-4AB797E176D1}" destId="{F8E2F8D4-4B86-4582-ADA8-AFA1DA5C08A1}" srcOrd="0" destOrd="0" presId="urn:microsoft.com/office/officeart/2005/8/layout/vList2"/>
    <dgm:cxn modelId="{BC79787D-D7DC-40EF-9751-13AE3E79D3AC}" type="presOf" srcId="{C9FB7693-0A9C-49CD-9C44-A9E8C50F2190}" destId="{3A5F1E32-E7CB-4B73-AF99-BCB5FCC83838}" srcOrd="0" destOrd="0" presId="urn:microsoft.com/office/officeart/2005/8/layout/vList2"/>
    <dgm:cxn modelId="{AB6801FE-9DE0-48C8-A550-4DF40A11B236}" type="presOf" srcId="{502CF6E8-691E-4AD0-A2AF-C11050579BF2}" destId="{CB7F2A43-4BD9-41FD-B063-E8F23FC14156}" srcOrd="0" destOrd="0" presId="urn:microsoft.com/office/officeart/2005/8/layout/vList2"/>
    <dgm:cxn modelId="{71B67868-10AE-4CDC-AEEE-AAE28D37617C}" type="presOf" srcId="{32E1EAB8-419D-4DD9-BF4F-7413860DF53F}" destId="{63BE6373-C358-4550-A3E8-0870A5887A6F}" srcOrd="0" destOrd="0" presId="urn:microsoft.com/office/officeart/2005/8/layout/vList2"/>
    <dgm:cxn modelId="{A4963B30-F609-4AFB-9E2B-231F020F2C1C}" srcId="{C9FB7693-0A9C-49CD-9C44-A9E8C50F2190}" destId="{502CF6E8-691E-4AD0-A2AF-C11050579BF2}" srcOrd="4" destOrd="0" parTransId="{4008F947-23F2-462E-9EA5-058B599937DA}" sibTransId="{A49A55C5-2FA0-4CA4-B14F-E251CCC83524}"/>
    <dgm:cxn modelId="{8CA98F50-D7D2-4543-83AD-6161B2EBA02E}" srcId="{C9FB7693-0A9C-49CD-9C44-A9E8C50F2190}" destId="{03452AEC-9AE8-4AF1-A408-22AE0E00F1EC}" srcOrd="1" destOrd="0" parTransId="{DA8CA530-0021-437A-84E2-A86B9285C7B6}" sibTransId="{821455CE-0E3F-4442-9FDA-71E8F3F3E450}"/>
    <dgm:cxn modelId="{91CB3D57-1BDE-46EB-B5A3-9AA11279817A}" type="presParOf" srcId="{3A5F1E32-E7CB-4B73-AF99-BCB5FCC83838}" destId="{63BE6373-C358-4550-A3E8-0870A5887A6F}" srcOrd="0" destOrd="0" presId="urn:microsoft.com/office/officeart/2005/8/layout/vList2"/>
    <dgm:cxn modelId="{859A324D-70CC-4083-B2EC-02E0791CA075}" type="presParOf" srcId="{3A5F1E32-E7CB-4B73-AF99-BCB5FCC83838}" destId="{E0B58D9B-0B5B-4431-A4A3-DFA29A59F1E6}" srcOrd="1" destOrd="0" presId="urn:microsoft.com/office/officeart/2005/8/layout/vList2"/>
    <dgm:cxn modelId="{BA50B6DA-8623-45A3-B950-1D5FEE47DFD9}" type="presParOf" srcId="{3A5F1E32-E7CB-4B73-AF99-BCB5FCC83838}" destId="{B2115A39-0122-448A-A090-1B70E0078D46}" srcOrd="2" destOrd="0" presId="urn:microsoft.com/office/officeart/2005/8/layout/vList2"/>
    <dgm:cxn modelId="{A26F2460-B8A7-4746-92CA-ECB8E785BDBE}" type="presParOf" srcId="{3A5F1E32-E7CB-4B73-AF99-BCB5FCC83838}" destId="{B53C0641-CEEB-4528-9AC2-3C29D4CD005A}" srcOrd="3" destOrd="0" presId="urn:microsoft.com/office/officeart/2005/8/layout/vList2"/>
    <dgm:cxn modelId="{1C1DA286-CDAC-4E91-A77B-B1652C32F04E}" type="presParOf" srcId="{3A5F1E32-E7CB-4B73-AF99-BCB5FCC83838}" destId="{AF9CE159-D531-4EEA-BF60-90E6890A2EEE}" srcOrd="4" destOrd="0" presId="urn:microsoft.com/office/officeart/2005/8/layout/vList2"/>
    <dgm:cxn modelId="{95B3FC91-E290-49AD-959E-5645FF82209C}" type="presParOf" srcId="{3A5F1E32-E7CB-4B73-AF99-BCB5FCC83838}" destId="{656EC85D-CF4D-4DF4-AACC-6658B05B72C8}" srcOrd="5" destOrd="0" presId="urn:microsoft.com/office/officeart/2005/8/layout/vList2"/>
    <dgm:cxn modelId="{C1A0BC59-00E8-4CC6-BA87-9B65488B136B}" type="presParOf" srcId="{3A5F1E32-E7CB-4B73-AF99-BCB5FCC83838}" destId="{5524EFA7-30AF-44B2-A9F4-26C404283033}" srcOrd="6" destOrd="0" presId="urn:microsoft.com/office/officeart/2005/8/layout/vList2"/>
    <dgm:cxn modelId="{F3DF3C38-4A62-43DB-A30C-73854368F5BE}" type="presParOf" srcId="{3A5F1E32-E7CB-4B73-AF99-BCB5FCC83838}" destId="{D146544F-33A9-4B8F-B81B-D8E0766F3CDB}" srcOrd="7" destOrd="0" presId="urn:microsoft.com/office/officeart/2005/8/layout/vList2"/>
    <dgm:cxn modelId="{F54B5B66-BFA9-4216-AF2F-783FFD39C06F}" type="presParOf" srcId="{3A5F1E32-E7CB-4B73-AF99-BCB5FCC83838}" destId="{CB7F2A43-4BD9-41FD-B063-E8F23FC14156}" srcOrd="8" destOrd="0" presId="urn:microsoft.com/office/officeart/2005/8/layout/vList2"/>
    <dgm:cxn modelId="{E4172F51-44DD-4721-B621-6E50FAD9357C}" type="presParOf" srcId="{3A5F1E32-E7CB-4B73-AF99-BCB5FCC83838}" destId="{6F738A63-6540-4130-A4A7-839B82429D56}" srcOrd="9" destOrd="0" presId="urn:microsoft.com/office/officeart/2005/8/layout/vList2"/>
    <dgm:cxn modelId="{E8B447DA-8CA8-47ED-82DD-8F7FEDAD6D02}" type="presParOf" srcId="{3A5F1E32-E7CB-4B73-AF99-BCB5FCC83838}" destId="{234FC59C-7E68-4243-A071-C9DF7E6F94E2}" srcOrd="10" destOrd="0" presId="urn:microsoft.com/office/officeart/2005/8/layout/vList2"/>
    <dgm:cxn modelId="{4E446FA6-4006-4E96-850A-856E8507FFA8}" type="presParOf" srcId="{3A5F1E32-E7CB-4B73-AF99-BCB5FCC83838}" destId="{DF76100C-1340-4052-A36C-C714BADEC7D6}" srcOrd="11" destOrd="0" presId="urn:microsoft.com/office/officeart/2005/8/layout/vList2"/>
    <dgm:cxn modelId="{5CDB92EA-DFE6-42BE-8D4C-002714685B97}" type="presParOf" srcId="{3A5F1E32-E7CB-4B73-AF99-BCB5FCC83838}" destId="{F8E2F8D4-4B86-4582-ADA8-AFA1DA5C08A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B7693-0A9C-49CD-9C44-A9E8C50F219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2E1EAB8-419D-4DD9-BF4F-7413860DF53F}">
      <dgm:prSet phldrT="[Texto]" custT="1"/>
      <dgm:spPr/>
      <dgm:t>
        <a:bodyPr/>
        <a:lstStyle/>
        <a:p>
          <a:r>
            <a:rPr lang="es-EC" sz="1600" dirty="0" smtClean="0"/>
            <a:t>1.  Propagación clonal </a:t>
          </a:r>
          <a:endParaRPr lang="es-EC" sz="1600" dirty="0"/>
        </a:p>
      </dgm:t>
    </dgm:pt>
    <dgm:pt modelId="{589BB8C5-0ADF-42B3-A8BD-85461AC1820C}" type="parTrans" cxnId="{D76BDC1A-A396-4F77-8871-BC93BF753B66}">
      <dgm:prSet/>
      <dgm:spPr/>
      <dgm:t>
        <a:bodyPr/>
        <a:lstStyle/>
        <a:p>
          <a:endParaRPr lang="es-EC" sz="1600"/>
        </a:p>
      </dgm:t>
    </dgm:pt>
    <dgm:pt modelId="{6F595356-C2A4-469E-82F0-343CBA9A59CF}" type="sibTrans" cxnId="{D76BDC1A-A396-4F77-8871-BC93BF753B66}">
      <dgm:prSet/>
      <dgm:spPr/>
      <dgm:t>
        <a:bodyPr/>
        <a:lstStyle/>
        <a:p>
          <a:endParaRPr lang="es-EC" sz="1600"/>
        </a:p>
      </dgm:t>
    </dgm:pt>
    <dgm:pt modelId="{03452AEC-9AE8-4AF1-A408-22AE0E00F1EC}">
      <dgm:prSet phldrT="[Texto]" custT="1"/>
      <dgm:spPr/>
      <dgm:t>
        <a:bodyPr/>
        <a:lstStyle/>
        <a:p>
          <a:r>
            <a:rPr lang="es-EC" sz="1600" dirty="0" smtClean="0"/>
            <a:t>2. Plantas ortotrópicas  </a:t>
          </a:r>
          <a:endParaRPr lang="es-EC" sz="1600" dirty="0"/>
        </a:p>
      </dgm:t>
    </dgm:pt>
    <dgm:pt modelId="{DA8CA530-0021-437A-84E2-A86B9285C7B6}" type="parTrans" cxnId="{8CA98F50-D7D2-4543-83AD-6161B2EBA02E}">
      <dgm:prSet/>
      <dgm:spPr/>
      <dgm:t>
        <a:bodyPr/>
        <a:lstStyle/>
        <a:p>
          <a:endParaRPr lang="es-EC" sz="1600"/>
        </a:p>
      </dgm:t>
    </dgm:pt>
    <dgm:pt modelId="{821455CE-0E3F-4442-9FDA-71E8F3F3E450}" type="sibTrans" cxnId="{8CA98F50-D7D2-4543-83AD-6161B2EBA02E}">
      <dgm:prSet/>
      <dgm:spPr/>
      <dgm:t>
        <a:bodyPr/>
        <a:lstStyle/>
        <a:p>
          <a:endParaRPr lang="es-EC" sz="1600"/>
        </a:p>
      </dgm:t>
    </dgm:pt>
    <dgm:pt modelId="{9009242F-7CCC-4A29-A1B4-898A2472F1E9}">
      <dgm:prSet phldrT="[Texto]" custT="1"/>
      <dgm:spPr/>
      <dgm:t>
        <a:bodyPr/>
        <a:lstStyle/>
        <a:p>
          <a:r>
            <a:rPr lang="es-EC" sz="1600" dirty="0" smtClean="0"/>
            <a:t>3. Multiplicación masiva en biorreactores </a:t>
          </a:r>
          <a:endParaRPr lang="es-EC" sz="1600" dirty="0"/>
        </a:p>
      </dgm:t>
    </dgm:pt>
    <dgm:pt modelId="{28C38ABD-626A-4774-8A71-0B0E25D0DD2D}" type="parTrans" cxnId="{FA467E29-648D-40A0-9BA2-3F8EC38EE0F0}">
      <dgm:prSet/>
      <dgm:spPr/>
      <dgm:t>
        <a:bodyPr/>
        <a:lstStyle/>
        <a:p>
          <a:endParaRPr lang="es-EC" sz="1600"/>
        </a:p>
      </dgm:t>
    </dgm:pt>
    <dgm:pt modelId="{FBD4366E-B848-4118-8B40-52029730C979}" type="sibTrans" cxnId="{FA467E29-648D-40A0-9BA2-3F8EC38EE0F0}">
      <dgm:prSet/>
      <dgm:spPr/>
      <dgm:t>
        <a:bodyPr/>
        <a:lstStyle/>
        <a:p>
          <a:endParaRPr lang="es-EC" sz="1600"/>
        </a:p>
      </dgm:t>
    </dgm:pt>
    <dgm:pt modelId="{9A32AED4-E5E5-45B7-952A-55A2F701D695}">
      <dgm:prSet phldrT="[Texto]" custT="1"/>
      <dgm:spPr/>
      <dgm:t>
        <a:bodyPr/>
        <a:lstStyle/>
        <a:p>
          <a:r>
            <a:rPr lang="es-EC" sz="1600" dirty="0" smtClean="0"/>
            <a:t>4. Criopreservación</a:t>
          </a:r>
          <a:endParaRPr lang="es-EC" sz="1600" dirty="0"/>
        </a:p>
      </dgm:t>
    </dgm:pt>
    <dgm:pt modelId="{15C7D2F0-9D58-4874-B581-FC788B896DE5}" type="parTrans" cxnId="{3F8315FE-2F94-43FB-8EC6-C57537EFED9D}">
      <dgm:prSet/>
      <dgm:spPr/>
      <dgm:t>
        <a:bodyPr/>
        <a:lstStyle/>
        <a:p>
          <a:endParaRPr lang="es-EC" sz="1600"/>
        </a:p>
      </dgm:t>
    </dgm:pt>
    <dgm:pt modelId="{2D550856-D372-4237-A147-3D06BF3F4596}" type="sibTrans" cxnId="{3F8315FE-2F94-43FB-8EC6-C57537EFED9D}">
      <dgm:prSet/>
      <dgm:spPr/>
      <dgm:t>
        <a:bodyPr/>
        <a:lstStyle/>
        <a:p>
          <a:endParaRPr lang="es-EC" sz="1600"/>
        </a:p>
      </dgm:t>
    </dgm:pt>
    <dgm:pt modelId="{502CF6E8-691E-4AD0-A2AF-C11050579BF2}">
      <dgm:prSet phldrT="[Texto]" custT="1"/>
      <dgm:spPr/>
      <dgm:t>
        <a:bodyPr/>
        <a:lstStyle/>
        <a:p>
          <a:r>
            <a:rPr lang="es-EC" sz="1600" dirty="0" smtClean="0"/>
            <a:t>5. Semillas artificiales</a:t>
          </a:r>
          <a:endParaRPr lang="es-EC" sz="1600" dirty="0"/>
        </a:p>
      </dgm:t>
    </dgm:pt>
    <dgm:pt modelId="{4008F947-23F2-462E-9EA5-058B599937DA}" type="parTrans" cxnId="{A4963B30-F609-4AFB-9E2B-231F020F2C1C}">
      <dgm:prSet/>
      <dgm:spPr/>
      <dgm:t>
        <a:bodyPr/>
        <a:lstStyle/>
        <a:p>
          <a:endParaRPr lang="es-EC" sz="1600"/>
        </a:p>
      </dgm:t>
    </dgm:pt>
    <dgm:pt modelId="{A49A55C5-2FA0-4CA4-B14F-E251CCC83524}" type="sibTrans" cxnId="{A4963B30-F609-4AFB-9E2B-231F020F2C1C}">
      <dgm:prSet/>
      <dgm:spPr/>
      <dgm:t>
        <a:bodyPr/>
        <a:lstStyle/>
        <a:p>
          <a:endParaRPr lang="es-EC" sz="1600"/>
        </a:p>
      </dgm:t>
    </dgm:pt>
    <dgm:pt modelId="{3A5F1E32-E7CB-4B73-AF99-BCB5FCC83838}" type="pres">
      <dgm:prSet presAssocID="{C9FB7693-0A9C-49CD-9C44-A9E8C50F21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BE6373-C358-4550-A3E8-0870A5887A6F}" type="pres">
      <dgm:prSet presAssocID="{32E1EAB8-419D-4DD9-BF4F-7413860DF53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B58D9B-0B5B-4431-A4A3-DFA29A59F1E6}" type="pres">
      <dgm:prSet presAssocID="{6F595356-C2A4-469E-82F0-343CBA9A59CF}" presName="spacer" presStyleCnt="0"/>
      <dgm:spPr/>
    </dgm:pt>
    <dgm:pt modelId="{B2115A39-0122-448A-A090-1B70E0078D46}" type="pres">
      <dgm:prSet presAssocID="{03452AEC-9AE8-4AF1-A408-22AE0E00F1E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3C0641-CEEB-4528-9AC2-3C29D4CD005A}" type="pres">
      <dgm:prSet presAssocID="{821455CE-0E3F-4442-9FDA-71E8F3F3E450}" presName="spacer" presStyleCnt="0"/>
      <dgm:spPr/>
    </dgm:pt>
    <dgm:pt modelId="{AF9CE159-D531-4EEA-BF60-90E6890A2EEE}" type="pres">
      <dgm:prSet presAssocID="{9009242F-7CCC-4A29-A1B4-898A2472F1E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6EC85D-CF4D-4DF4-AACC-6658B05B72C8}" type="pres">
      <dgm:prSet presAssocID="{FBD4366E-B848-4118-8B40-52029730C979}" presName="spacer" presStyleCnt="0"/>
      <dgm:spPr/>
    </dgm:pt>
    <dgm:pt modelId="{5524EFA7-30AF-44B2-A9F4-26C404283033}" type="pres">
      <dgm:prSet presAssocID="{9A32AED4-E5E5-45B7-952A-55A2F701D69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46544F-33A9-4B8F-B81B-D8E0766F3CDB}" type="pres">
      <dgm:prSet presAssocID="{2D550856-D372-4237-A147-3D06BF3F4596}" presName="spacer" presStyleCnt="0"/>
      <dgm:spPr/>
    </dgm:pt>
    <dgm:pt modelId="{CB7F2A43-4BD9-41FD-B063-E8F23FC14156}" type="pres">
      <dgm:prSet presAssocID="{502CF6E8-691E-4AD0-A2AF-C11050579BF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64BC61-EF66-45AC-85B3-38D8478BCDCA}" type="presOf" srcId="{03452AEC-9AE8-4AF1-A408-22AE0E00F1EC}" destId="{B2115A39-0122-448A-A090-1B70E0078D46}" srcOrd="0" destOrd="0" presId="urn:microsoft.com/office/officeart/2005/8/layout/vList2"/>
    <dgm:cxn modelId="{FA467E29-648D-40A0-9BA2-3F8EC38EE0F0}" srcId="{C9FB7693-0A9C-49CD-9C44-A9E8C50F2190}" destId="{9009242F-7CCC-4A29-A1B4-898A2472F1E9}" srcOrd="2" destOrd="0" parTransId="{28C38ABD-626A-4774-8A71-0B0E25D0DD2D}" sibTransId="{FBD4366E-B848-4118-8B40-52029730C979}"/>
    <dgm:cxn modelId="{F92A3839-6455-4DD8-94CE-E55C4688307B}" type="presOf" srcId="{9A32AED4-E5E5-45B7-952A-55A2F701D695}" destId="{5524EFA7-30AF-44B2-A9F4-26C404283033}" srcOrd="0" destOrd="0" presId="urn:microsoft.com/office/officeart/2005/8/layout/vList2"/>
    <dgm:cxn modelId="{D76BDC1A-A396-4F77-8871-BC93BF753B66}" srcId="{C9FB7693-0A9C-49CD-9C44-A9E8C50F2190}" destId="{32E1EAB8-419D-4DD9-BF4F-7413860DF53F}" srcOrd="0" destOrd="0" parTransId="{589BB8C5-0ADF-42B3-A8BD-85461AC1820C}" sibTransId="{6F595356-C2A4-469E-82F0-343CBA9A59CF}"/>
    <dgm:cxn modelId="{3F8315FE-2F94-43FB-8EC6-C57537EFED9D}" srcId="{C9FB7693-0A9C-49CD-9C44-A9E8C50F2190}" destId="{9A32AED4-E5E5-45B7-952A-55A2F701D695}" srcOrd="3" destOrd="0" parTransId="{15C7D2F0-9D58-4874-B581-FC788B896DE5}" sibTransId="{2D550856-D372-4237-A147-3D06BF3F4596}"/>
    <dgm:cxn modelId="{F665CF9D-4B75-417C-B53D-605D832B88EE}" type="presOf" srcId="{502CF6E8-691E-4AD0-A2AF-C11050579BF2}" destId="{CB7F2A43-4BD9-41FD-B063-E8F23FC14156}" srcOrd="0" destOrd="0" presId="urn:microsoft.com/office/officeart/2005/8/layout/vList2"/>
    <dgm:cxn modelId="{757B0968-912E-465F-9F89-905505C7B257}" type="presOf" srcId="{32E1EAB8-419D-4DD9-BF4F-7413860DF53F}" destId="{63BE6373-C358-4550-A3E8-0870A5887A6F}" srcOrd="0" destOrd="0" presId="urn:microsoft.com/office/officeart/2005/8/layout/vList2"/>
    <dgm:cxn modelId="{D2C38019-9551-4C5E-83FB-C141EB934423}" type="presOf" srcId="{9009242F-7CCC-4A29-A1B4-898A2472F1E9}" destId="{AF9CE159-D531-4EEA-BF60-90E6890A2EEE}" srcOrd="0" destOrd="0" presId="urn:microsoft.com/office/officeart/2005/8/layout/vList2"/>
    <dgm:cxn modelId="{A4963B30-F609-4AFB-9E2B-231F020F2C1C}" srcId="{C9FB7693-0A9C-49CD-9C44-A9E8C50F2190}" destId="{502CF6E8-691E-4AD0-A2AF-C11050579BF2}" srcOrd="4" destOrd="0" parTransId="{4008F947-23F2-462E-9EA5-058B599937DA}" sibTransId="{A49A55C5-2FA0-4CA4-B14F-E251CCC83524}"/>
    <dgm:cxn modelId="{8CA98F50-D7D2-4543-83AD-6161B2EBA02E}" srcId="{C9FB7693-0A9C-49CD-9C44-A9E8C50F2190}" destId="{03452AEC-9AE8-4AF1-A408-22AE0E00F1EC}" srcOrd="1" destOrd="0" parTransId="{DA8CA530-0021-437A-84E2-A86B9285C7B6}" sibTransId="{821455CE-0E3F-4442-9FDA-71E8F3F3E450}"/>
    <dgm:cxn modelId="{0DA370EA-0075-411D-AF51-BC5BD3FBD583}" type="presOf" srcId="{C9FB7693-0A9C-49CD-9C44-A9E8C50F2190}" destId="{3A5F1E32-E7CB-4B73-AF99-BCB5FCC83838}" srcOrd="0" destOrd="0" presId="urn:microsoft.com/office/officeart/2005/8/layout/vList2"/>
    <dgm:cxn modelId="{9FB8C72B-2DD8-4C1C-807F-F4AE707851E5}" type="presParOf" srcId="{3A5F1E32-E7CB-4B73-AF99-BCB5FCC83838}" destId="{63BE6373-C358-4550-A3E8-0870A5887A6F}" srcOrd="0" destOrd="0" presId="urn:microsoft.com/office/officeart/2005/8/layout/vList2"/>
    <dgm:cxn modelId="{62A23A6D-29B0-44B2-BC32-1F90723138DF}" type="presParOf" srcId="{3A5F1E32-E7CB-4B73-AF99-BCB5FCC83838}" destId="{E0B58D9B-0B5B-4431-A4A3-DFA29A59F1E6}" srcOrd="1" destOrd="0" presId="urn:microsoft.com/office/officeart/2005/8/layout/vList2"/>
    <dgm:cxn modelId="{21C8F00F-3EB1-4CBB-AB98-2055C143F997}" type="presParOf" srcId="{3A5F1E32-E7CB-4B73-AF99-BCB5FCC83838}" destId="{B2115A39-0122-448A-A090-1B70E0078D46}" srcOrd="2" destOrd="0" presId="urn:microsoft.com/office/officeart/2005/8/layout/vList2"/>
    <dgm:cxn modelId="{9DFC573C-590E-489C-84D3-778126B35174}" type="presParOf" srcId="{3A5F1E32-E7CB-4B73-AF99-BCB5FCC83838}" destId="{B53C0641-CEEB-4528-9AC2-3C29D4CD005A}" srcOrd="3" destOrd="0" presId="urn:microsoft.com/office/officeart/2005/8/layout/vList2"/>
    <dgm:cxn modelId="{432ED003-5359-461F-91F1-8494DCD5CE90}" type="presParOf" srcId="{3A5F1E32-E7CB-4B73-AF99-BCB5FCC83838}" destId="{AF9CE159-D531-4EEA-BF60-90E6890A2EEE}" srcOrd="4" destOrd="0" presId="urn:microsoft.com/office/officeart/2005/8/layout/vList2"/>
    <dgm:cxn modelId="{998F3055-E3C8-45B4-A54F-5F63E95FC1E3}" type="presParOf" srcId="{3A5F1E32-E7CB-4B73-AF99-BCB5FCC83838}" destId="{656EC85D-CF4D-4DF4-AACC-6658B05B72C8}" srcOrd="5" destOrd="0" presId="urn:microsoft.com/office/officeart/2005/8/layout/vList2"/>
    <dgm:cxn modelId="{F0139A8C-BD2D-4303-9E0E-949F8B41C0B8}" type="presParOf" srcId="{3A5F1E32-E7CB-4B73-AF99-BCB5FCC83838}" destId="{5524EFA7-30AF-44B2-A9F4-26C404283033}" srcOrd="6" destOrd="0" presId="urn:microsoft.com/office/officeart/2005/8/layout/vList2"/>
    <dgm:cxn modelId="{740BB676-B8DC-4573-8C85-75BD54196777}" type="presParOf" srcId="{3A5F1E32-E7CB-4B73-AF99-BCB5FCC83838}" destId="{D146544F-33A9-4B8F-B81B-D8E0766F3CDB}" srcOrd="7" destOrd="0" presId="urn:microsoft.com/office/officeart/2005/8/layout/vList2"/>
    <dgm:cxn modelId="{5EB226F3-DA67-490D-A0BE-7772EE7F9852}" type="presParOf" srcId="{3A5F1E32-E7CB-4B73-AF99-BCB5FCC83838}" destId="{CB7F2A43-4BD9-41FD-B063-E8F23FC141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E6373-C358-4550-A3E8-0870A5887A6F}">
      <dsp:nvSpPr>
        <dsp:cNvPr id="0" name=""/>
        <dsp:cNvSpPr/>
      </dsp:nvSpPr>
      <dsp:spPr>
        <a:xfrm>
          <a:off x="0" y="75699"/>
          <a:ext cx="7848872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1. Introducción</a:t>
          </a:r>
          <a:endParaRPr lang="es-EC" sz="2700" kern="1200" dirty="0"/>
        </a:p>
      </dsp:txBody>
      <dsp:txXfrm>
        <a:off x="30842" y="106541"/>
        <a:ext cx="7787188" cy="570116"/>
      </dsp:txXfrm>
    </dsp:sp>
    <dsp:sp modelId="{B2115A39-0122-448A-A090-1B70E0078D46}">
      <dsp:nvSpPr>
        <dsp:cNvPr id="0" name=""/>
        <dsp:cNvSpPr/>
      </dsp:nvSpPr>
      <dsp:spPr>
        <a:xfrm>
          <a:off x="0" y="785259"/>
          <a:ext cx="7848872" cy="631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2. Justificación</a:t>
          </a:r>
          <a:endParaRPr lang="es-EC" sz="2700" kern="1200" dirty="0"/>
        </a:p>
      </dsp:txBody>
      <dsp:txXfrm>
        <a:off x="30842" y="816101"/>
        <a:ext cx="7787188" cy="570116"/>
      </dsp:txXfrm>
    </dsp:sp>
    <dsp:sp modelId="{AF9CE159-D531-4EEA-BF60-90E6890A2EEE}">
      <dsp:nvSpPr>
        <dsp:cNvPr id="0" name=""/>
        <dsp:cNvSpPr/>
      </dsp:nvSpPr>
      <dsp:spPr>
        <a:xfrm>
          <a:off x="0" y="1494820"/>
          <a:ext cx="7848872" cy="631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3. Objetivos</a:t>
          </a:r>
          <a:endParaRPr lang="es-EC" sz="2700" kern="1200" dirty="0"/>
        </a:p>
      </dsp:txBody>
      <dsp:txXfrm>
        <a:off x="30842" y="1525662"/>
        <a:ext cx="7787188" cy="570116"/>
      </dsp:txXfrm>
    </dsp:sp>
    <dsp:sp modelId="{5524EFA7-30AF-44B2-A9F4-26C404283033}">
      <dsp:nvSpPr>
        <dsp:cNvPr id="0" name=""/>
        <dsp:cNvSpPr/>
      </dsp:nvSpPr>
      <dsp:spPr>
        <a:xfrm>
          <a:off x="0" y="2204380"/>
          <a:ext cx="7848872" cy="631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4. Metodología</a:t>
          </a:r>
          <a:endParaRPr lang="es-EC" sz="2700" kern="1200" dirty="0"/>
        </a:p>
      </dsp:txBody>
      <dsp:txXfrm>
        <a:off x="30842" y="2235222"/>
        <a:ext cx="7787188" cy="570116"/>
      </dsp:txXfrm>
    </dsp:sp>
    <dsp:sp modelId="{CB7F2A43-4BD9-41FD-B063-E8F23FC14156}">
      <dsp:nvSpPr>
        <dsp:cNvPr id="0" name=""/>
        <dsp:cNvSpPr/>
      </dsp:nvSpPr>
      <dsp:spPr>
        <a:xfrm>
          <a:off x="0" y="2913940"/>
          <a:ext cx="7848872" cy="631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5. Resultados y Discusión</a:t>
          </a:r>
          <a:endParaRPr lang="es-EC" sz="2700" kern="1200" dirty="0"/>
        </a:p>
      </dsp:txBody>
      <dsp:txXfrm>
        <a:off x="30842" y="2944782"/>
        <a:ext cx="7787188" cy="570116"/>
      </dsp:txXfrm>
    </dsp:sp>
    <dsp:sp modelId="{234FC59C-7E68-4243-A071-C9DF7E6F94E2}">
      <dsp:nvSpPr>
        <dsp:cNvPr id="0" name=""/>
        <dsp:cNvSpPr/>
      </dsp:nvSpPr>
      <dsp:spPr>
        <a:xfrm>
          <a:off x="0" y="3623500"/>
          <a:ext cx="7848872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6. Conclusiones</a:t>
          </a:r>
          <a:endParaRPr lang="es-EC" sz="2700" kern="1200" dirty="0"/>
        </a:p>
      </dsp:txBody>
      <dsp:txXfrm>
        <a:off x="30842" y="3654342"/>
        <a:ext cx="7787188" cy="570116"/>
      </dsp:txXfrm>
    </dsp:sp>
    <dsp:sp modelId="{F8E2F8D4-4B86-4582-ADA8-AFA1DA5C08A1}">
      <dsp:nvSpPr>
        <dsp:cNvPr id="0" name=""/>
        <dsp:cNvSpPr/>
      </dsp:nvSpPr>
      <dsp:spPr>
        <a:xfrm>
          <a:off x="0" y="4333060"/>
          <a:ext cx="7848872" cy="631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7. Recomendaciones</a:t>
          </a:r>
          <a:endParaRPr lang="es-EC" sz="2700" kern="1200" dirty="0"/>
        </a:p>
      </dsp:txBody>
      <dsp:txXfrm>
        <a:off x="30842" y="4363902"/>
        <a:ext cx="7787188" cy="5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E6373-C358-4550-A3E8-0870A5887A6F}">
      <dsp:nvSpPr>
        <dsp:cNvPr id="0" name=""/>
        <dsp:cNvSpPr/>
      </dsp:nvSpPr>
      <dsp:spPr>
        <a:xfrm>
          <a:off x="0" y="13159"/>
          <a:ext cx="3957555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1.  Propagación clonal </a:t>
          </a:r>
          <a:endParaRPr lang="es-EC" sz="1600" kern="1200" dirty="0"/>
        </a:p>
      </dsp:txBody>
      <dsp:txXfrm>
        <a:off x="31070" y="44229"/>
        <a:ext cx="3895415" cy="574340"/>
      </dsp:txXfrm>
    </dsp:sp>
    <dsp:sp modelId="{B2115A39-0122-448A-A090-1B70E0078D46}">
      <dsp:nvSpPr>
        <dsp:cNvPr id="0" name=""/>
        <dsp:cNvSpPr/>
      </dsp:nvSpPr>
      <dsp:spPr>
        <a:xfrm>
          <a:off x="0" y="747559"/>
          <a:ext cx="3957555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2. Plantas ortotrópicas  </a:t>
          </a:r>
          <a:endParaRPr lang="es-EC" sz="1600" kern="1200" dirty="0"/>
        </a:p>
      </dsp:txBody>
      <dsp:txXfrm>
        <a:off x="31070" y="778629"/>
        <a:ext cx="3895415" cy="574340"/>
      </dsp:txXfrm>
    </dsp:sp>
    <dsp:sp modelId="{AF9CE159-D531-4EEA-BF60-90E6890A2EEE}">
      <dsp:nvSpPr>
        <dsp:cNvPr id="0" name=""/>
        <dsp:cNvSpPr/>
      </dsp:nvSpPr>
      <dsp:spPr>
        <a:xfrm>
          <a:off x="0" y="1481959"/>
          <a:ext cx="3957555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3. Multiplicación masiva en biorreactores </a:t>
          </a:r>
          <a:endParaRPr lang="es-EC" sz="1600" kern="1200" dirty="0"/>
        </a:p>
      </dsp:txBody>
      <dsp:txXfrm>
        <a:off x="31070" y="1513029"/>
        <a:ext cx="3895415" cy="574340"/>
      </dsp:txXfrm>
    </dsp:sp>
    <dsp:sp modelId="{5524EFA7-30AF-44B2-A9F4-26C404283033}">
      <dsp:nvSpPr>
        <dsp:cNvPr id="0" name=""/>
        <dsp:cNvSpPr/>
      </dsp:nvSpPr>
      <dsp:spPr>
        <a:xfrm>
          <a:off x="0" y="2216359"/>
          <a:ext cx="3957555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4. Criopreservación</a:t>
          </a:r>
          <a:endParaRPr lang="es-EC" sz="1600" kern="1200" dirty="0"/>
        </a:p>
      </dsp:txBody>
      <dsp:txXfrm>
        <a:off x="31070" y="2247429"/>
        <a:ext cx="3895415" cy="574340"/>
      </dsp:txXfrm>
    </dsp:sp>
    <dsp:sp modelId="{CB7F2A43-4BD9-41FD-B063-E8F23FC14156}">
      <dsp:nvSpPr>
        <dsp:cNvPr id="0" name=""/>
        <dsp:cNvSpPr/>
      </dsp:nvSpPr>
      <dsp:spPr>
        <a:xfrm>
          <a:off x="0" y="2950759"/>
          <a:ext cx="3957555" cy="636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5. Semillas artificiales</a:t>
          </a:r>
          <a:endParaRPr lang="es-EC" sz="1600" kern="1200" dirty="0"/>
        </a:p>
      </dsp:txBody>
      <dsp:txXfrm>
        <a:off x="31070" y="2981829"/>
        <a:ext cx="3895415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0.47298</cdr:x>
      <cdr:y>0.04752</cdr:y>
    </cdr:from>
    <cdr:to>
      <cdr:x>0.60241</cdr:x>
      <cdr:y>0.90206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511789" y="188166"/>
          <a:ext cx="960992" cy="3384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00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13645" y="0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/>
          <a:lstStyle>
            <a:lvl1pPr algn="r">
              <a:defRPr sz="1100"/>
            </a:lvl1pPr>
          </a:lstStyle>
          <a:p>
            <a:fld id="{5688F513-517E-4CF4-875C-566F382BDF2E}" type="datetimeFigureOut">
              <a:rPr lang="es-ES" smtClean="0"/>
              <a:pPr/>
              <a:t>30/07/2019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722507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 anchor="b"/>
          <a:lstStyle>
            <a:lvl1pPr algn="l">
              <a:defRPr sz="11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13645" y="6722507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 anchor="b"/>
          <a:lstStyle>
            <a:lvl1pPr algn="r">
              <a:defRPr sz="11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13841" y="0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/>
          <a:lstStyle>
            <a:lvl1pPr algn="r">
              <a:defRPr sz="1300"/>
            </a:lvl1pPr>
          </a:lstStyle>
          <a:p>
            <a:fld id="{467A6AF2-C3A6-4EA1-BB42-D573A88196E2}" type="datetimeFigureOut">
              <a:rPr lang="es-ES" smtClean="0"/>
              <a:pPr/>
              <a:t>30/07/2019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44788" y="531813"/>
            <a:ext cx="3538537" cy="265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37" tIns="45068" rIns="90137" bIns="4506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02812" y="3361612"/>
            <a:ext cx="7222490" cy="3184684"/>
          </a:xfrm>
          <a:prstGeom prst="rect">
            <a:avLst/>
          </a:prstGeom>
        </p:spPr>
        <p:txBody>
          <a:bodyPr vert="horz" lIns="90137" tIns="45068" rIns="90137" bIns="4506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721994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 anchor="b"/>
          <a:lstStyle>
            <a:lvl1pPr algn="l">
              <a:defRPr sz="13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13841" y="6721994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 anchor="b"/>
          <a:lstStyle>
            <a:lvl1pPr algn="r">
              <a:defRPr sz="13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418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4099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7739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348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2898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7683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3253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60362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397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109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36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7025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8091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17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267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5600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462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99743"/>
            <a:ext cx="792088" cy="8194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55576" y="1052736"/>
            <a:ext cx="8386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DEPARTAMENTO DE CIENCIAS DE LA VIDA Y LA AGRICULTURA</a:t>
            </a:r>
          </a:p>
          <a:p>
            <a:pPr algn="ctr"/>
            <a:r>
              <a:rPr lang="es-EC" sz="1600" b="1" dirty="0"/>
              <a:t>CARRERA DE INGENIERÍA EN BIOTECNOLOGÍA</a:t>
            </a:r>
          </a:p>
          <a:p>
            <a:pPr algn="ctr"/>
            <a:endParaRPr lang="es-EC" sz="1600" b="1" dirty="0"/>
          </a:p>
          <a:p>
            <a:pPr algn="ctr"/>
            <a:endParaRPr lang="es-EC" sz="1600" b="1" dirty="0"/>
          </a:p>
          <a:p>
            <a:pPr algn="ctr"/>
            <a:r>
              <a:rPr lang="es-EC" sz="1600" b="1" dirty="0"/>
              <a:t>TRABAJO DE TITULACIÓN, PREVIO A LA OBTENCIÓN DEL TÍTULO DE INGENIERA EN BIOTECNOLOGÍA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 smtClean="0"/>
              <a:t>“MULTIPLICACIÓN </a:t>
            </a:r>
            <a:r>
              <a:rPr lang="es-EC" b="1" dirty="0"/>
              <a:t>DE PROEMBRIONES Y OBTENCIÓN DE EMBRIONES SOMÁTICOS PRIMARIOS DE CINCO CLONES CERTIFICADOS DE CACAO FINO DE AROMA (</a:t>
            </a:r>
            <a:r>
              <a:rPr lang="es-EC" b="1" i="1" dirty="0"/>
              <a:t>Theobroma cacao </a:t>
            </a:r>
            <a:r>
              <a:rPr lang="es-EC" b="1" dirty="0"/>
              <a:t>L.)”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43608" y="39330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Elaborado por</a:t>
            </a:r>
          </a:p>
          <a:p>
            <a:pPr algn="ctr"/>
            <a:r>
              <a:rPr lang="es-EC" b="1" dirty="0" smtClean="0"/>
              <a:t>CRIOLLO </a:t>
            </a:r>
            <a:r>
              <a:rPr lang="es-EC" b="1" dirty="0"/>
              <a:t>DELGADO, LUISA MARÍA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69797" y="4797152"/>
            <a:ext cx="5070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/>
              <a:t>Directora</a:t>
            </a:r>
          </a:p>
          <a:p>
            <a:pPr algn="ctr"/>
            <a:r>
              <a:rPr lang="es-EC" b="1" dirty="0" smtClean="0"/>
              <a:t>JADÁN </a:t>
            </a:r>
            <a:r>
              <a:rPr lang="es-EC" b="1" dirty="0"/>
              <a:t>GUERRERO, MÓNICA BEATRIZ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553423" y="188640"/>
            <a:ext cx="2411065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93C774-0AC8-4114-9C44-8BB0DFB80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82845" y="7018114"/>
            <a:ext cx="874440" cy="213618"/>
          </a:xfrm>
        </p:spPr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222750" y="6381328"/>
            <a:ext cx="1454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/>
              <a:t>Maximova</a:t>
            </a:r>
            <a:r>
              <a:rPr lang="es-EC" sz="1200" dirty="0"/>
              <a:t>, </a:t>
            </a:r>
            <a:r>
              <a:rPr lang="es-EC" sz="1200" dirty="0" smtClean="0"/>
              <a:t>2002</a:t>
            </a:r>
            <a:r>
              <a:rPr lang="es-EC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1200" dirty="0"/>
          </a:p>
        </p:txBody>
      </p:sp>
      <p:sp>
        <p:nvSpPr>
          <p:cNvPr id="32" name="Rectángulo 31"/>
          <p:cNvSpPr/>
          <p:nvPr/>
        </p:nvSpPr>
        <p:spPr>
          <a:xfrm>
            <a:off x="323528" y="868650"/>
            <a:ext cx="5140120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b="1" dirty="0" smtClean="0"/>
              <a:t>Embriogénesis somática</a:t>
            </a:r>
            <a:endParaRPr lang="es-EC" sz="2000" b="1" dirty="0"/>
          </a:p>
        </p:txBody>
      </p:sp>
      <p:sp>
        <p:nvSpPr>
          <p:cNvPr id="33" name="Rectángulo 32"/>
          <p:cNvSpPr/>
          <p:nvPr/>
        </p:nvSpPr>
        <p:spPr>
          <a:xfrm>
            <a:off x="344027" y="5362325"/>
            <a:ext cx="8229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9</a:t>
            </a:r>
            <a:r>
              <a:rPr lang="es-EC" sz="1400" i="1" dirty="0" smtClean="0"/>
              <a:t>. </a:t>
            </a:r>
            <a:r>
              <a:rPr lang="es-EC" sz="1400" dirty="0" smtClean="0"/>
              <a:t>Embrión somático en estado cotiledonar.</a:t>
            </a:r>
            <a:endParaRPr lang="es-EC" sz="1400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317299009"/>
              </p:ext>
            </p:extLst>
          </p:nvPr>
        </p:nvGraphicFramePr>
        <p:xfrm>
          <a:off x="4788024" y="1556793"/>
          <a:ext cx="3957555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5" t="30551" r="31243" b="27461"/>
          <a:stretch/>
        </p:blipFill>
        <p:spPr>
          <a:xfrm>
            <a:off x="416034" y="1550328"/>
            <a:ext cx="4083958" cy="37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625431" y="188640"/>
            <a:ext cx="2411065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93C774-0AC8-4114-9C44-8BB0DFB80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82845" y="7018114"/>
            <a:ext cx="874440" cy="213618"/>
          </a:xfrm>
        </p:spPr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222750" y="6381328"/>
            <a:ext cx="1454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err="1" smtClean="0"/>
              <a:t>Maximova</a:t>
            </a:r>
            <a:r>
              <a:rPr lang="es-EC" sz="1200" dirty="0"/>
              <a:t>, </a:t>
            </a:r>
            <a:r>
              <a:rPr lang="es-EC" sz="1200" dirty="0" smtClean="0"/>
              <a:t>2002</a:t>
            </a:r>
            <a:r>
              <a:rPr lang="es-EC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1200" dirty="0"/>
          </a:p>
        </p:txBody>
      </p:sp>
      <p:sp>
        <p:nvSpPr>
          <p:cNvPr id="27" name="Rectángulo 26"/>
          <p:cNvSpPr/>
          <p:nvPr/>
        </p:nvSpPr>
        <p:spPr>
          <a:xfrm>
            <a:off x="827584" y="4671795"/>
            <a:ext cx="1574321" cy="338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 smtClean="0">
                <a:latin typeface="+mj-lt"/>
              </a:rPr>
              <a:t>Proembrión</a:t>
            </a:r>
            <a:endParaRPr lang="es-EC" sz="1600" b="1" dirty="0"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203848" y="4653136"/>
            <a:ext cx="1189042" cy="338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 smtClean="0">
                <a:latin typeface="+mj-lt"/>
              </a:rPr>
              <a:t>Globular</a:t>
            </a:r>
            <a:endParaRPr lang="es-EC" sz="1600" b="1" dirty="0">
              <a:latin typeface="+mj-lt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860032" y="4650600"/>
            <a:ext cx="1189042" cy="338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 smtClean="0">
                <a:latin typeface="+mj-lt"/>
              </a:rPr>
              <a:t>Triangular</a:t>
            </a:r>
            <a:endParaRPr lang="es-EC" sz="1600" b="1" dirty="0">
              <a:latin typeface="+mj-lt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300192" y="4661198"/>
            <a:ext cx="996106" cy="338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 smtClean="0">
                <a:latin typeface="+mj-lt"/>
              </a:rPr>
              <a:t>Corazón</a:t>
            </a:r>
            <a:endParaRPr lang="es-EC" sz="1600" b="1" dirty="0">
              <a:latin typeface="+mj-lt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7703438" y="4671795"/>
            <a:ext cx="1189042" cy="33855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 smtClean="0">
                <a:latin typeface="+mj-lt"/>
              </a:rPr>
              <a:t>Torpedo</a:t>
            </a:r>
            <a:endParaRPr lang="es-EC" sz="1600" b="1" dirty="0">
              <a:latin typeface="+mj-lt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323528" y="868650"/>
            <a:ext cx="5140120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000" b="1" dirty="0" smtClean="0"/>
              <a:t>Etapas de la embriogénesis somática</a:t>
            </a:r>
            <a:endParaRPr lang="es-EC" sz="2000" b="1" dirty="0"/>
          </a:p>
        </p:txBody>
      </p:sp>
      <p:sp>
        <p:nvSpPr>
          <p:cNvPr id="33" name="Rectángulo 32"/>
          <p:cNvSpPr/>
          <p:nvPr/>
        </p:nvSpPr>
        <p:spPr>
          <a:xfrm>
            <a:off x="374555" y="5065439"/>
            <a:ext cx="8229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10</a:t>
            </a:r>
            <a:r>
              <a:rPr lang="es-EC" sz="1400" i="1" dirty="0" smtClean="0"/>
              <a:t>. </a:t>
            </a:r>
            <a:r>
              <a:rPr lang="es-EC" sz="1400" dirty="0" smtClean="0"/>
              <a:t>Etapas de la embriogénesis somática</a:t>
            </a:r>
            <a:endParaRPr lang="es-EC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27181" r="10912" b="37202"/>
          <a:stretch/>
        </p:blipFill>
        <p:spPr>
          <a:xfrm>
            <a:off x="395536" y="1474811"/>
            <a:ext cx="8410722" cy="30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95536" y="2438886"/>
            <a:ext cx="84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sz="2000" dirty="0"/>
              <a:t>Multiplicar </a:t>
            </a:r>
            <a:r>
              <a:rPr lang="es-EC" sz="2000" b="1" dirty="0"/>
              <a:t>proembriones </a:t>
            </a:r>
            <a:r>
              <a:rPr lang="es-EC" sz="2000" dirty="0"/>
              <a:t>y obtener </a:t>
            </a:r>
            <a:r>
              <a:rPr lang="es-EC" sz="2000" b="1" dirty="0"/>
              <a:t>embriones somáticos primarios </a:t>
            </a:r>
            <a:r>
              <a:rPr lang="es-EC" sz="2000" dirty="0"/>
              <a:t>de explantes florales de los clones certificados </a:t>
            </a:r>
            <a:r>
              <a:rPr lang="es-EC" sz="2000" b="1" dirty="0"/>
              <a:t>EET-95</a:t>
            </a:r>
            <a:r>
              <a:rPr lang="es-EC" sz="2000" dirty="0"/>
              <a:t>, </a:t>
            </a:r>
            <a:r>
              <a:rPr lang="es-EC" sz="2000" b="1" dirty="0"/>
              <a:t>EET-96</a:t>
            </a:r>
            <a:r>
              <a:rPr lang="es-EC" sz="2000" dirty="0"/>
              <a:t>, </a:t>
            </a:r>
            <a:r>
              <a:rPr lang="es-EC" sz="2000" b="1" dirty="0"/>
              <a:t>EET-103</a:t>
            </a:r>
            <a:r>
              <a:rPr lang="es-EC" sz="2000" dirty="0"/>
              <a:t>, </a:t>
            </a:r>
            <a:r>
              <a:rPr lang="es-EC" sz="2000" b="1" dirty="0"/>
              <a:t>EET-575</a:t>
            </a:r>
            <a:r>
              <a:rPr lang="es-EC" sz="2000" dirty="0"/>
              <a:t> y </a:t>
            </a:r>
            <a:r>
              <a:rPr lang="es-EC" sz="2000" b="1" dirty="0"/>
              <a:t>EET-576</a:t>
            </a:r>
            <a:r>
              <a:rPr lang="es-EC" sz="2000" dirty="0"/>
              <a:t> de Cacao fino de Aroma (</a:t>
            </a:r>
            <a:r>
              <a:rPr lang="es-EC" sz="2000" i="1" dirty="0"/>
              <a:t>Theobroma Cacao</a:t>
            </a:r>
            <a:r>
              <a:rPr lang="es-EC" sz="2000" dirty="0"/>
              <a:t> L.) de la Provincia de Santo Domingo de los Tsáchilas.  </a:t>
            </a:r>
          </a:p>
          <a:p>
            <a:pPr algn="just"/>
            <a:endParaRPr lang="es-EC" sz="2000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C714E9C0-C68F-4180-81DE-305D5ADBE476}"/>
              </a:ext>
            </a:extLst>
          </p:cNvPr>
          <p:cNvSpPr txBox="1">
            <a:spLocks/>
          </p:cNvSpPr>
          <p:nvPr/>
        </p:nvSpPr>
        <p:spPr>
          <a:xfrm>
            <a:off x="6588224" y="188640"/>
            <a:ext cx="302433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C714E9C0-C68F-4180-81DE-305D5ADBE476}"/>
              </a:ext>
            </a:extLst>
          </p:cNvPr>
          <p:cNvSpPr txBox="1">
            <a:spLocks/>
          </p:cNvSpPr>
          <p:nvPr/>
        </p:nvSpPr>
        <p:spPr>
          <a:xfrm>
            <a:off x="251520" y="1700808"/>
            <a:ext cx="302433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95536" y="1412776"/>
            <a:ext cx="8352928" cy="492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Inducir y evaluar la formación de </a:t>
            </a:r>
            <a:r>
              <a:rPr lang="es-EC" sz="2000" b="1" dirty="0"/>
              <a:t>callo</a:t>
            </a:r>
            <a:r>
              <a:rPr lang="es-EC" sz="2000" dirty="0"/>
              <a:t> en explantes florales de Cacao fino de aroma (</a:t>
            </a:r>
            <a:r>
              <a:rPr lang="es-EC" sz="2000" i="1" dirty="0"/>
              <a:t>Theobroma cacao </a:t>
            </a:r>
            <a:r>
              <a:rPr lang="es-EC" sz="2000" dirty="0"/>
              <a:t>L</a:t>
            </a:r>
            <a:r>
              <a:rPr lang="es-EC" sz="2000" i="1" dirty="0" smtClean="0"/>
              <a:t>.</a:t>
            </a:r>
            <a:r>
              <a:rPr lang="es-EC" sz="2000" dirty="0" smtClean="0"/>
              <a:t>).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000" dirty="0" smtClean="0"/>
              <a:t>Obtener </a:t>
            </a:r>
            <a:r>
              <a:rPr lang="es-EC" sz="2000" b="1" dirty="0"/>
              <a:t>proembriones</a:t>
            </a:r>
            <a:r>
              <a:rPr lang="es-EC" sz="2000" dirty="0"/>
              <a:t> y </a:t>
            </a:r>
            <a:r>
              <a:rPr lang="es-EC" sz="2000" b="1" dirty="0"/>
              <a:t>embriones somáticos </a:t>
            </a:r>
            <a:r>
              <a:rPr lang="es-EC" sz="2000" dirty="0"/>
              <a:t>primarios de Cacao fino de aroma (</a:t>
            </a:r>
            <a:r>
              <a:rPr lang="es-EC" sz="2000" i="1" dirty="0"/>
              <a:t>Theobroma cacao </a:t>
            </a:r>
            <a:r>
              <a:rPr lang="es-EC" sz="2000" dirty="0"/>
              <a:t>L</a:t>
            </a:r>
            <a:r>
              <a:rPr lang="es-EC" sz="2000" i="1" dirty="0"/>
              <a:t>.</a:t>
            </a:r>
            <a:r>
              <a:rPr lang="es-EC" sz="2000" dirty="0"/>
              <a:t>) en medio </a:t>
            </a:r>
            <a:r>
              <a:rPr lang="es-EC" sz="2000" dirty="0" smtClean="0"/>
              <a:t>sólido.</a:t>
            </a:r>
          </a:p>
          <a:p>
            <a:pPr marL="285750" lvl="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000" dirty="0" smtClean="0"/>
              <a:t>Realizar </a:t>
            </a:r>
            <a:r>
              <a:rPr lang="es-EC" sz="2000" dirty="0"/>
              <a:t>la multiplicación de </a:t>
            </a:r>
            <a:r>
              <a:rPr lang="es-EC" sz="2000" b="1" dirty="0"/>
              <a:t>proembriones</a:t>
            </a:r>
            <a:r>
              <a:rPr lang="es-EC" sz="2000" dirty="0"/>
              <a:t> de Cacao fino de aroma (</a:t>
            </a:r>
            <a:r>
              <a:rPr lang="es-EC" sz="2000" i="1" dirty="0"/>
              <a:t>Theobroma cacao </a:t>
            </a:r>
            <a:r>
              <a:rPr lang="es-EC" sz="2000" dirty="0"/>
              <a:t>L</a:t>
            </a:r>
            <a:r>
              <a:rPr lang="es-EC" sz="2000" i="1" dirty="0"/>
              <a:t>.</a:t>
            </a:r>
            <a:r>
              <a:rPr lang="es-EC" sz="2000" dirty="0"/>
              <a:t>) en medio líquido para establecer la </a:t>
            </a:r>
            <a:r>
              <a:rPr lang="es-EC" sz="2000" b="1" dirty="0"/>
              <a:t>cinética celular</a:t>
            </a:r>
            <a:r>
              <a:rPr lang="es-EC" sz="2000" dirty="0"/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C" sz="2000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C714E9C0-C68F-4180-81DE-305D5ADBE476}"/>
              </a:ext>
            </a:extLst>
          </p:cNvPr>
          <p:cNvSpPr txBox="1">
            <a:spLocks/>
          </p:cNvSpPr>
          <p:nvPr/>
        </p:nvSpPr>
        <p:spPr>
          <a:xfrm>
            <a:off x="323528" y="989856"/>
            <a:ext cx="3528392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C714E9C0-C68F-4180-81DE-305D5ADBE476}"/>
              </a:ext>
            </a:extLst>
          </p:cNvPr>
          <p:cNvSpPr txBox="1">
            <a:spLocks/>
          </p:cNvSpPr>
          <p:nvPr/>
        </p:nvSpPr>
        <p:spPr>
          <a:xfrm>
            <a:off x="6444208" y="116632"/>
            <a:ext cx="302433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>
            <a:extLst>
              <a:ext uri="{FF2B5EF4-FFF2-40B4-BE49-F238E27FC236}">
                <a16:creationId xmlns:a16="http://schemas.microsoft.com/office/drawing/2014/main" xmlns="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6804248" y="139306"/>
            <a:ext cx="223224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3" t="13659" r="13279" b="22380"/>
          <a:stretch/>
        </p:blipFill>
        <p:spPr>
          <a:xfrm>
            <a:off x="4073682" y="1484784"/>
            <a:ext cx="3063212" cy="3741172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7495112" y="2884708"/>
            <a:ext cx="154138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EET-95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EET-96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EET-103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EET-575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C" sz="20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EET-576 </a:t>
            </a:r>
            <a:endParaRPr lang="es-EC" sz="2000" dirty="0"/>
          </a:p>
        </p:txBody>
      </p:sp>
      <p:sp>
        <p:nvSpPr>
          <p:cNvPr id="20" name="Rectángulo 19"/>
          <p:cNvSpPr/>
          <p:nvPr/>
        </p:nvSpPr>
        <p:spPr>
          <a:xfrm>
            <a:off x="7136894" y="2420888"/>
            <a:ext cx="1994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Clones </a:t>
            </a:r>
            <a:endParaRPr lang="es-EC" sz="2000" b="1" dirty="0"/>
          </a:p>
        </p:txBody>
      </p:sp>
      <p:sp>
        <p:nvSpPr>
          <p:cNvPr id="21" name="Rectángulo 20"/>
          <p:cNvSpPr/>
          <p:nvPr/>
        </p:nvSpPr>
        <p:spPr>
          <a:xfrm>
            <a:off x="308653" y="940658"/>
            <a:ext cx="2159773" cy="4001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Fase de Campo</a:t>
            </a:r>
            <a:endParaRPr lang="es-EC" sz="2000" b="1" dirty="0"/>
          </a:p>
        </p:txBody>
      </p:sp>
      <p:sp>
        <p:nvSpPr>
          <p:cNvPr id="23" name="Rectángulo 22"/>
          <p:cNvSpPr/>
          <p:nvPr/>
        </p:nvSpPr>
        <p:spPr>
          <a:xfrm>
            <a:off x="3995936" y="5384249"/>
            <a:ext cx="3376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/>
              <a:t>Figura  </a:t>
            </a:r>
            <a:r>
              <a:rPr lang="es-EC" sz="1400" b="1" i="1" dirty="0" smtClean="0"/>
              <a:t>12</a:t>
            </a:r>
            <a:r>
              <a:rPr lang="es-EC" sz="1400" i="1" dirty="0" smtClean="0"/>
              <a:t>. </a:t>
            </a:r>
            <a:r>
              <a:rPr lang="es-EC" sz="1400" dirty="0" smtClean="0"/>
              <a:t>Botones florales de cacao </a:t>
            </a:r>
            <a:endParaRPr lang="es-EC" sz="1400" dirty="0"/>
          </a:p>
        </p:txBody>
      </p:sp>
      <p:grpSp>
        <p:nvGrpSpPr>
          <p:cNvPr id="3" name="Grupo 2"/>
          <p:cNvGrpSpPr/>
          <p:nvPr/>
        </p:nvGrpSpPr>
        <p:grpSpPr>
          <a:xfrm>
            <a:off x="-30772" y="1484784"/>
            <a:ext cx="3899911" cy="4196209"/>
            <a:chOff x="-30772" y="1484784"/>
            <a:chExt cx="3899911" cy="4196209"/>
          </a:xfrm>
        </p:grpSpPr>
        <p:pic>
          <p:nvPicPr>
            <p:cNvPr id="18" name="Picture 4" descr="Resultado de imagen para santo domingo de los tsachilas  en el mapa de ecuado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8" t="4052" r="4593" b="3305"/>
            <a:stretch/>
          </p:blipFill>
          <p:spPr bwMode="auto">
            <a:xfrm>
              <a:off x="467543" y="1484784"/>
              <a:ext cx="3401596" cy="381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/>
            <p:cNvSpPr/>
            <p:nvPr/>
          </p:nvSpPr>
          <p:spPr>
            <a:xfrm>
              <a:off x="385192" y="5373216"/>
              <a:ext cx="28186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400" b="1" i="1" dirty="0"/>
                <a:t>Figura  </a:t>
              </a:r>
              <a:r>
                <a:rPr lang="es-EC" sz="1400" b="1" i="1" dirty="0" smtClean="0"/>
                <a:t>11</a:t>
              </a:r>
              <a:r>
                <a:rPr lang="es-EC" sz="1400" i="1" dirty="0" smtClean="0"/>
                <a:t>. </a:t>
              </a:r>
              <a:r>
                <a:rPr lang="es-EC" sz="1400" dirty="0" smtClean="0"/>
                <a:t>Lugar de muestreo </a:t>
              </a:r>
              <a:endParaRPr lang="es-EC" sz="1400" dirty="0"/>
            </a:p>
          </p:txBody>
        </p:sp>
        <p:sp>
          <p:nvSpPr>
            <p:cNvPr id="2" name="Rectángulo 1"/>
            <p:cNvSpPr/>
            <p:nvPr/>
          </p:nvSpPr>
          <p:spPr>
            <a:xfrm>
              <a:off x="107504" y="1484784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781083" y="1484784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-30772" y="3861048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468426" y="4820385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Rectángulo 13"/>
            <p:cNvSpPr/>
            <p:nvPr/>
          </p:nvSpPr>
          <p:spPr>
            <a:xfrm rot="20261456">
              <a:off x="2655116" y="3861048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Rectángulo 15"/>
            <p:cNvSpPr/>
            <p:nvPr/>
          </p:nvSpPr>
          <p:spPr>
            <a:xfrm rot="19904080">
              <a:off x="102849" y="2379858"/>
              <a:ext cx="58618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5691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21176" y="796642"/>
            <a:ext cx="1767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Desinfección</a:t>
            </a:r>
            <a:endParaRPr lang="es-EC" sz="2000" b="1" dirty="0"/>
          </a:p>
        </p:txBody>
      </p:sp>
      <p:sp>
        <p:nvSpPr>
          <p:cNvPr id="18" name="Rectángulo 17"/>
          <p:cNvSpPr/>
          <p:nvPr/>
        </p:nvSpPr>
        <p:spPr>
          <a:xfrm>
            <a:off x="251520" y="5245757"/>
            <a:ext cx="2970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/>
              <a:t>Figura  </a:t>
            </a:r>
            <a:r>
              <a:rPr lang="es-EC" sz="1400" b="1" i="1" dirty="0" smtClean="0"/>
              <a:t>13</a:t>
            </a:r>
            <a:r>
              <a:rPr lang="es-EC" sz="1400" i="1" dirty="0" smtClean="0"/>
              <a:t>. </a:t>
            </a:r>
            <a:r>
              <a:rPr lang="es-EC" sz="1400" dirty="0"/>
              <a:t>Detergente al 3% (p/v</a:t>
            </a:r>
            <a:r>
              <a:rPr lang="es-EC" sz="1400" dirty="0" smtClean="0"/>
              <a:t>) </a:t>
            </a:r>
            <a:endParaRPr lang="es-EC" sz="1400" i="1" dirty="0"/>
          </a:p>
        </p:txBody>
      </p:sp>
      <p:sp>
        <p:nvSpPr>
          <p:cNvPr id="19" name="Rectángulo 18"/>
          <p:cNvSpPr/>
          <p:nvPr/>
        </p:nvSpPr>
        <p:spPr>
          <a:xfrm>
            <a:off x="3203848" y="5279352"/>
            <a:ext cx="2703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/>
              <a:t>Figura  </a:t>
            </a:r>
            <a:r>
              <a:rPr lang="es-EC" sz="1400" b="1" i="1" dirty="0" smtClean="0"/>
              <a:t>14</a:t>
            </a:r>
            <a:r>
              <a:rPr lang="es-EC" sz="1400" i="1" dirty="0" smtClean="0"/>
              <a:t>.</a:t>
            </a:r>
            <a:r>
              <a:rPr lang="es-EC" sz="1400" dirty="0" smtClean="0"/>
              <a:t> </a:t>
            </a:r>
            <a:r>
              <a:rPr lang="es-EC" sz="1400" dirty="0"/>
              <a:t>Cloro al 2% (v/v). </a:t>
            </a:r>
            <a:endParaRPr lang="es-EC" sz="1400" i="1" dirty="0"/>
          </a:p>
        </p:txBody>
      </p:sp>
      <p:sp>
        <p:nvSpPr>
          <p:cNvPr id="20" name="Rectángulo 19"/>
          <p:cNvSpPr/>
          <p:nvPr/>
        </p:nvSpPr>
        <p:spPr>
          <a:xfrm>
            <a:off x="6012160" y="5281463"/>
            <a:ext cx="2354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/>
              <a:t>Figura  </a:t>
            </a:r>
            <a:r>
              <a:rPr lang="es-EC" sz="1400" b="1" i="1" dirty="0" smtClean="0"/>
              <a:t>15</a:t>
            </a:r>
            <a:r>
              <a:rPr lang="es-EC" sz="1400" i="1" dirty="0" smtClean="0"/>
              <a:t>. </a:t>
            </a:r>
            <a:r>
              <a:rPr lang="es-EC" sz="1400" dirty="0" smtClean="0"/>
              <a:t>Alcohol </a:t>
            </a:r>
            <a:r>
              <a:rPr lang="es-EC" sz="1400" dirty="0"/>
              <a:t>al 70</a:t>
            </a:r>
            <a:r>
              <a:rPr lang="es-EC" sz="1400" dirty="0" smtClean="0"/>
              <a:t>%</a:t>
            </a:r>
            <a:endParaRPr lang="es-EC" sz="1400" i="1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6588224" y="197768"/>
            <a:ext cx="223224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332" r="10417" b="8334"/>
          <a:stretch/>
        </p:blipFill>
        <p:spPr>
          <a:xfrm rot="5400000">
            <a:off x="2840332" y="2124339"/>
            <a:ext cx="3484182" cy="26131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9242" y="2063740"/>
            <a:ext cx="3484181" cy="27343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1031" r="8519"/>
          <a:stretch/>
        </p:blipFill>
        <p:spPr>
          <a:xfrm>
            <a:off x="251520" y="1704421"/>
            <a:ext cx="2808312" cy="34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23528" y="940658"/>
            <a:ext cx="1767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Desinfección</a:t>
            </a:r>
            <a:endParaRPr lang="es-EC" sz="2000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635059" y="1484785"/>
            <a:ext cx="4657021" cy="3816423"/>
            <a:chOff x="1027350" y="1559811"/>
            <a:chExt cx="4012533" cy="3661154"/>
          </a:xfrm>
        </p:grpSpPr>
        <p:pic>
          <p:nvPicPr>
            <p:cNvPr id="19" name="Picture 6" descr="Resultado de imagen para cocoa flower imag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54" t="28472" r="45579" b="12197"/>
            <a:stretch/>
          </p:blipFill>
          <p:spPr bwMode="auto">
            <a:xfrm>
              <a:off x="1027350" y="1559811"/>
              <a:ext cx="1786188" cy="3661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ector recto 19"/>
            <p:cNvCxnSpPr/>
            <p:nvPr/>
          </p:nvCxnSpPr>
          <p:spPr bwMode="auto">
            <a:xfrm>
              <a:off x="1134926" y="4412298"/>
              <a:ext cx="1561105" cy="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ector recto de flecha 20"/>
            <p:cNvCxnSpPr/>
            <p:nvPr/>
          </p:nvCxnSpPr>
          <p:spPr bwMode="auto">
            <a:xfrm flipH="1">
              <a:off x="2078753" y="3000750"/>
              <a:ext cx="1208234" cy="12239"/>
            </a:xfrm>
            <a:prstGeom prst="straightConnector1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Rectángulo 22"/>
            <p:cNvSpPr/>
            <p:nvPr/>
          </p:nvSpPr>
          <p:spPr>
            <a:xfrm>
              <a:off x="3277772" y="2816084"/>
              <a:ext cx="176211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 smtClean="0">
                  <a:cs typeface="Times New Roman" panose="02020603050405020304" pitchFamily="18" charset="0"/>
                </a:rPr>
                <a:t>Estaminoide</a:t>
              </a:r>
              <a:endParaRPr lang="es-EC" sz="15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ángulo 25"/>
          <p:cNvSpPr/>
          <p:nvPr/>
        </p:nvSpPr>
        <p:spPr>
          <a:xfrm>
            <a:off x="579017" y="5301208"/>
            <a:ext cx="2129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16</a:t>
            </a:r>
            <a:r>
              <a:rPr lang="es-EC" sz="1400" i="1" dirty="0" smtClean="0"/>
              <a:t>. </a:t>
            </a:r>
            <a:r>
              <a:rPr lang="es-EC" sz="1400" dirty="0"/>
              <a:t>Estructura interna de la flor de </a:t>
            </a:r>
            <a:r>
              <a:rPr lang="es-EC" sz="1400" dirty="0" smtClean="0"/>
              <a:t>cacao</a:t>
            </a:r>
            <a:r>
              <a:rPr lang="es-EC" sz="1400" dirty="0"/>
              <a:t>.</a:t>
            </a:r>
            <a:endParaRPr lang="es-EC" sz="1400" i="1" dirty="0"/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6588224" y="197768"/>
            <a:ext cx="223224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1591"/>
              </p:ext>
            </p:extLst>
          </p:nvPr>
        </p:nvGraphicFramePr>
        <p:xfrm>
          <a:off x="5148064" y="2629400"/>
          <a:ext cx="3456384" cy="202373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456384"/>
              </a:tblGrid>
              <a:tr h="505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respuesta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1B98A"/>
                    </a:solidFill>
                  </a:tcPr>
                </a:tc>
              </a:tr>
              <a:tr h="505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Contaminación hongo</a:t>
                      </a:r>
                      <a:endParaRPr lang="es-EC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Contaminación bacteria</a:t>
                      </a:r>
                      <a:endParaRPr lang="es-EC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Oxidación</a:t>
                      </a:r>
                      <a:endParaRPr lang="es-EC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2680168" y="4277060"/>
            <a:ext cx="20451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cs typeface="Times New Roman" panose="02020603050405020304" pitchFamily="18" charset="0"/>
              </a:rPr>
              <a:t>Linea de </a:t>
            </a:r>
            <a:r>
              <a:rPr lang="en-US" sz="1500" dirty="0" err="1" smtClean="0">
                <a:cs typeface="Times New Roman" panose="02020603050405020304" pitchFamily="18" charset="0"/>
              </a:rPr>
              <a:t>corte</a:t>
            </a:r>
            <a:endParaRPr lang="es-EC" sz="1500" dirty="0"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076056" y="2132856"/>
            <a:ext cx="35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i="1" dirty="0" smtClean="0">
                <a:latin typeface="+mj-lt"/>
                <a:cs typeface="Times New Roman" panose="02020603050405020304" pitchFamily="18" charset="0"/>
              </a:rPr>
              <a:t>Tabla 2</a:t>
            </a:r>
            <a:r>
              <a:rPr lang="es-EC" sz="1400" b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s-EC" sz="1400" dirty="0" smtClean="0">
                <a:latin typeface="+mj-lt"/>
                <a:cs typeface="Times New Roman" panose="02020603050405020304" pitchFamily="18" charset="0"/>
              </a:rPr>
              <a:t>Variables de respuesta en la etapa de desinfección </a:t>
            </a:r>
            <a:endParaRPr lang="es-EC" sz="1400" i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328382" y="940658"/>
            <a:ext cx="314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Inducción callo primario</a:t>
            </a:r>
            <a:endParaRPr lang="es-EC" sz="2000" b="1" dirty="0"/>
          </a:p>
        </p:txBody>
      </p:sp>
      <p:sp>
        <p:nvSpPr>
          <p:cNvPr id="33" name="Rectángulo 32"/>
          <p:cNvSpPr/>
          <p:nvPr/>
        </p:nvSpPr>
        <p:spPr>
          <a:xfrm>
            <a:off x="539552" y="4557523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ea typeface="Times New Roman" panose="02020603050405020304" pitchFamily="18" charset="0"/>
              </a:rPr>
              <a:t>Medio </a:t>
            </a:r>
            <a:r>
              <a:rPr lang="es-EC" sz="1600" b="1" dirty="0" smtClean="0">
                <a:ea typeface="Times New Roman" panose="02020603050405020304" pitchFamily="18" charset="0"/>
              </a:rPr>
              <a:t>PCG </a:t>
            </a:r>
            <a:endParaRPr lang="es-EC" sz="1600" b="1" dirty="0"/>
          </a:p>
        </p:txBody>
      </p:sp>
      <p:sp>
        <p:nvSpPr>
          <p:cNvPr id="35" name="Rectángulo 34"/>
          <p:cNvSpPr/>
          <p:nvPr/>
        </p:nvSpPr>
        <p:spPr>
          <a:xfrm>
            <a:off x="3176840" y="4896077"/>
            <a:ext cx="279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dirty="0" smtClean="0">
                <a:ea typeface="Times New Roman" panose="02020603050405020304" pitchFamily="18" charset="0"/>
              </a:rPr>
              <a:t>Presencia o ausencia de callo</a:t>
            </a:r>
          </a:p>
          <a:p>
            <a:pPr algn="ctr"/>
            <a:r>
              <a:rPr lang="es-EC" sz="1400" dirty="0">
                <a:ea typeface="Times New Roman" panose="02020603050405020304" pitchFamily="18" charset="0"/>
              </a:rPr>
              <a:t>P</a:t>
            </a:r>
            <a:r>
              <a:rPr lang="es-EC" sz="1400" dirty="0" smtClean="0">
                <a:ea typeface="Times New Roman" panose="02020603050405020304" pitchFamily="18" charset="0"/>
              </a:rPr>
              <a:t>orcentaje </a:t>
            </a:r>
            <a:r>
              <a:rPr lang="es-EC" sz="1400" dirty="0">
                <a:ea typeface="Times New Roman" panose="02020603050405020304" pitchFamily="18" charset="0"/>
              </a:rPr>
              <a:t>de formación de callo</a:t>
            </a:r>
            <a:endParaRPr lang="es-EC" sz="1400" dirty="0"/>
          </a:p>
        </p:txBody>
      </p:sp>
      <p:sp>
        <p:nvSpPr>
          <p:cNvPr id="47" name="Rectángulo 46"/>
          <p:cNvSpPr/>
          <p:nvPr/>
        </p:nvSpPr>
        <p:spPr>
          <a:xfrm>
            <a:off x="7267222" y="4557523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>
                <a:ea typeface="Times New Roman" panose="02020603050405020304" pitchFamily="18" charset="0"/>
              </a:rPr>
              <a:t>Medio </a:t>
            </a:r>
            <a:r>
              <a:rPr lang="es-EC" sz="1600" b="1" dirty="0" smtClean="0"/>
              <a:t>SCG</a:t>
            </a:r>
            <a:r>
              <a:rPr lang="es-EC" sz="1600" b="1" dirty="0" smtClean="0">
                <a:ea typeface="Times New Roman" panose="02020603050405020304" pitchFamily="18" charset="0"/>
              </a:rPr>
              <a:t> </a:t>
            </a:r>
            <a:endParaRPr lang="es-EC" sz="1600" b="1" dirty="0"/>
          </a:p>
        </p:txBody>
      </p:sp>
      <p:sp>
        <p:nvSpPr>
          <p:cNvPr id="21" name="Rectángulo 20"/>
          <p:cNvSpPr/>
          <p:nvPr/>
        </p:nvSpPr>
        <p:spPr>
          <a:xfrm>
            <a:off x="3368462" y="4557523"/>
            <a:ext cx="2407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/>
              <a:t>Variables de respuesta</a:t>
            </a:r>
            <a:endParaRPr lang="es-EC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326499" y="4900232"/>
                <a:ext cx="1676805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C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EC" sz="1400" dirty="0" smtClean="0"/>
                  <a:t> mg/L 2,4-D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14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s-EC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C" sz="1400" b="0" i="1" smtClean="0">
                            <a:latin typeface="Cambria Math" panose="02040503050406030204" pitchFamily="18" charset="0"/>
                          </a:rPr>
                          <m:t> 10</m:t>
                        </m:r>
                      </m:e>
                      <m:sup>
                        <m:r>
                          <a:rPr lang="es-EC" sz="1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s-EC" sz="1400" dirty="0" smtClean="0"/>
                  <a:t> mg/L TDZ</a:t>
                </a:r>
              </a:p>
              <a:p>
                <a:pPr algn="ctr"/>
                <a:endParaRPr lang="es-EC" sz="1400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99" y="4900232"/>
                <a:ext cx="1676805" cy="738664"/>
              </a:xfrm>
              <a:prstGeom prst="rect">
                <a:avLst/>
              </a:prstGeom>
              <a:blipFill rotWithShape="0">
                <a:blip r:embed="rId3"/>
                <a:stretch>
                  <a:fillRect t="-1653" r="-7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7183870" y="4896077"/>
                <a:ext cx="155818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C" sz="1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EC" sz="1400" dirty="0" smtClean="0"/>
                  <a:t> mg/L 2,4-D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EC" sz="1400" b="0" i="1" smtClean="0"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r>
                  <a:rPr lang="es-EC" sz="1400" dirty="0" smtClean="0"/>
                  <a:t> mg/L </a:t>
                </a:r>
                <a:r>
                  <a:rPr lang="es-EC" sz="1400" dirty="0" err="1" smtClean="0"/>
                  <a:t>Kinetina</a:t>
                </a:r>
                <a:endParaRPr lang="es-EC" sz="1400" dirty="0" smtClean="0"/>
              </a:p>
              <a:p>
                <a:pPr algn="ctr"/>
                <a:endParaRPr lang="es-EC" sz="1400" dirty="0"/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870" y="4896077"/>
                <a:ext cx="1558182" cy="738664"/>
              </a:xfrm>
              <a:prstGeom prst="rect">
                <a:avLst/>
              </a:prstGeom>
              <a:blipFill rotWithShape="0">
                <a:blip r:embed="rId4"/>
                <a:stretch>
                  <a:fillRect t="-1653" r="-78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ángulo 25"/>
          <p:cNvSpPr/>
          <p:nvPr/>
        </p:nvSpPr>
        <p:spPr>
          <a:xfrm>
            <a:off x="1958072" y="284866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/>
              <a:t>25d</a:t>
            </a:r>
            <a:endParaRPr lang="es-EC" dirty="0"/>
          </a:p>
        </p:txBody>
      </p:sp>
      <p:sp>
        <p:nvSpPr>
          <p:cNvPr id="28" name="Rectángulo 27"/>
          <p:cNvSpPr/>
          <p:nvPr/>
        </p:nvSpPr>
        <p:spPr>
          <a:xfrm>
            <a:off x="6404386" y="28382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/>
              <a:t>15d</a:t>
            </a:r>
            <a:endParaRPr lang="es-EC" dirty="0"/>
          </a:p>
        </p:txBody>
      </p:sp>
      <p:sp>
        <p:nvSpPr>
          <p:cNvPr id="16" name="Flecha derecha 15"/>
          <p:cNvSpPr/>
          <p:nvPr/>
        </p:nvSpPr>
        <p:spPr bwMode="auto">
          <a:xfrm>
            <a:off x="1979712" y="3104984"/>
            <a:ext cx="612000" cy="180000"/>
          </a:xfrm>
          <a:prstGeom prst="rightArrow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C" sz="135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48934"/>
              </p:ext>
            </p:extLst>
          </p:nvPr>
        </p:nvGraphicFramePr>
        <p:xfrm>
          <a:off x="2843808" y="2053444"/>
          <a:ext cx="3396800" cy="21945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702291"/>
                <a:gridCol w="1694509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Tratamiento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1B9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Clon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1B9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T1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EET-95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EET-96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EET-103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EET-575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T5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EET-576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2771800" y="1772816"/>
            <a:ext cx="35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i="1" dirty="0" smtClean="0">
                <a:latin typeface="+mj-lt"/>
                <a:cs typeface="Times New Roman" panose="02020603050405020304" pitchFamily="18" charset="0"/>
              </a:rPr>
              <a:t>Tabla 3</a:t>
            </a:r>
            <a:r>
              <a:rPr lang="es-EC" sz="1400" b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s-EC" sz="1400" dirty="0" smtClean="0">
                <a:latin typeface="+mj-lt"/>
                <a:cs typeface="Times New Roman" panose="02020603050405020304" pitchFamily="18" charset="0"/>
              </a:rPr>
              <a:t>Tratamientos de inducción a callo </a:t>
            </a:r>
            <a:endParaRPr lang="es-EC" sz="14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1 Título">
            <a:extLst>
              <a:ext uri="{FF2B5EF4-FFF2-40B4-BE49-F238E27FC236}">
                <a16:creationId xmlns:a16="http://schemas.microsoft.com/office/drawing/2014/main" xmlns="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6588224" y="197768"/>
            <a:ext cx="223224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r="21560" b="2612"/>
          <a:stretch/>
        </p:blipFill>
        <p:spPr bwMode="auto">
          <a:xfrm>
            <a:off x="512544" y="1816189"/>
            <a:ext cx="1445528" cy="251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9" t="24459" r="35366" b="25542"/>
          <a:stretch/>
        </p:blipFill>
        <p:spPr>
          <a:xfrm>
            <a:off x="7124329" y="1772816"/>
            <a:ext cx="1624136" cy="2498672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 bwMode="auto">
          <a:xfrm>
            <a:off x="6448076" y="3104984"/>
            <a:ext cx="612000" cy="180000"/>
          </a:xfrm>
          <a:prstGeom prst="rightArrow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C" sz="135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51520" y="940658"/>
            <a:ext cx="783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Obtención de proembriones y embriones somáticos primarios </a:t>
            </a:r>
            <a:endParaRPr lang="es-EC" sz="2000" b="1" dirty="0"/>
          </a:p>
        </p:txBody>
      </p:sp>
      <p:sp>
        <p:nvSpPr>
          <p:cNvPr id="33" name="Rectángulo 32"/>
          <p:cNvSpPr/>
          <p:nvPr/>
        </p:nvSpPr>
        <p:spPr>
          <a:xfrm>
            <a:off x="781879" y="4489375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>
                <a:ea typeface="Times New Roman" panose="02020603050405020304" pitchFamily="18" charset="0"/>
              </a:rPr>
              <a:t>Medio </a:t>
            </a:r>
            <a:r>
              <a:rPr lang="es-EC" sz="1400" b="1" dirty="0" smtClean="0">
                <a:ea typeface="Times New Roman" panose="02020603050405020304" pitchFamily="18" charset="0"/>
              </a:rPr>
              <a:t>ED </a:t>
            </a:r>
            <a:endParaRPr lang="es-EC" sz="1400" b="1" dirty="0"/>
          </a:p>
        </p:txBody>
      </p:sp>
      <p:sp>
        <p:nvSpPr>
          <p:cNvPr id="24" name="Rectángulo 23"/>
          <p:cNvSpPr/>
          <p:nvPr/>
        </p:nvSpPr>
        <p:spPr>
          <a:xfrm>
            <a:off x="743852" y="4849415"/>
            <a:ext cx="1319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dirty="0" smtClean="0"/>
              <a:t>Sin Hormonas</a:t>
            </a:r>
            <a:endParaRPr lang="es-EC" sz="1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94572"/>
              </p:ext>
            </p:extLst>
          </p:nvPr>
        </p:nvGraphicFramePr>
        <p:xfrm>
          <a:off x="2483768" y="2524864"/>
          <a:ext cx="6096000" cy="25603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8000"/>
                <a:gridCol w="3048000"/>
              </a:tblGrid>
              <a:tr h="353209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Variable de Respuesta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1B9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3209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30</a:t>
                      </a:r>
                      <a:r>
                        <a:rPr lang="es-EC" baseline="0" dirty="0" smtClean="0"/>
                        <a:t> días</a:t>
                      </a:r>
                      <a:endParaRPr lang="es-EC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60 días</a:t>
                      </a:r>
                      <a:endParaRPr lang="es-EC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70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Presencia o ausencia de proembriones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Número de embriones somáticos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</a:tr>
              <a:tr h="870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Porcentaje de formación de proembriones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/>
                        <a:t>Número de callos con embriones somáticos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392187" y="2031231"/>
            <a:ext cx="621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b="1" i="1" dirty="0" smtClean="0">
                <a:latin typeface="+mj-lt"/>
                <a:cs typeface="Times New Roman" panose="02020603050405020304" pitchFamily="18" charset="0"/>
              </a:rPr>
              <a:t>Tabla 4. </a:t>
            </a:r>
            <a:r>
              <a:rPr lang="es-EC" sz="1400" dirty="0" smtClean="0">
                <a:latin typeface="+mj-lt"/>
                <a:cs typeface="Times New Roman" panose="02020603050405020304" pitchFamily="18" charset="0"/>
              </a:rPr>
              <a:t>Variables de respuesta en el desarrollo de proembriones y embriones somáticos primarios</a:t>
            </a:r>
            <a:endParaRPr lang="es-EC" sz="14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6588224" y="197768"/>
            <a:ext cx="223224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22522" r="35824" b="25660"/>
          <a:stretch/>
        </p:blipFill>
        <p:spPr>
          <a:xfrm>
            <a:off x="611560" y="1988840"/>
            <a:ext cx="15841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40874" y="868650"/>
            <a:ext cx="4043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/>
              <a:t>Multiplicación de </a:t>
            </a:r>
            <a:r>
              <a:rPr lang="es-ES" sz="2000" b="1" dirty="0" smtClean="0"/>
              <a:t>proembriones</a:t>
            </a:r>
            <a:endParaRPr lang="es-EC" sz="2000" b="1" dirty="0"/>
          </a:p>
        </p:txBody>
      </p:sp>
      <p:sp>
        <p:nvSpPr>
          <p:cNvPr id="33" name="Rectángulo 32"/>
          <p:cNvSpPr/>
          <p:nvPr/>
        </p:nvSpPr>
        <p:spPr>
          <a:xfrm>
            <a:off x="587021" y="4614227"/>
            <a:ext cx="1050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>
                <a:ea typeface="Times New Roman" panose="02020603050405020304" pitchFamily="18" charset="0"/>
              </a:rPr>
              <a:t>Medio </a:t>
            </a:r>
            <a:r>
              <a:rPr lang="es-EC" sz="1400" b="1" dirty="0" smtClean="0">
                <a:ea typeface="Times New Roman" panose="02020603050405020304" pitchFamily="18" charset="0"/>
              </a:rPr>
              <a:t>ED </a:t>
            </a:r>
            <a:endParaRPr lang="es-EC" sz="1400" b="1" dirty="0"/>
          </a:p>
        </p:txBody>
      </p:sp>
      <p:sp>
        <p:nvSpPr>
          <p:cNvPr id="24" name="Rectángulo 23"/>
          <p:cNvSpPr/>
          <p:nvPr/>
        </p:nvSpPr>
        <p:spPr>
          <a:xfrm>
            <a:off x="380782" y="4922004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dirty="0" smtClean="0"/>
              <a:t>Sin Hormonas</a:t>
            </a:r>
          </a:p>
          <a:p>
            <a:pPr algn="ctr"/>
            <a:endParaRPr lang="es-EC" sz="1400" dirty="0"/>
          </a:p>
        </p:txBody>
      </p:sp>
      <p:sp>
        <p:nvSpPr>
          <p:cNvPr id="21" name="Rectángulo 20"/>
          <p:cNvSpPr/>
          <p:nvPr/>
        </p:nvSpPr>
        <p:spPr>
          <a:xfrm>
            <a:off x="2785610" y="4608389"/>
            <a:ext cx="1930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ea typeface="Times New Roman" panose="02020603050405020304" pitchFamily="18" charset="0"/>
              </a:rPr>
              <a:t> </a:t>
            </a:r>
            <a:r>
              <a:rPr lang="es-EC" sz="1400" b="1" dirty="0" smtClean="0">
                <a:ea typeface="Times New Roman" panose="02020603050405020304" pitchFamily="18" charset="0"/>
              </a:rPr>
              <a:t>Volumen de células sedimentadas </a:t>
            </a:r>
            <a:r>
              <a:rPr lang="es-EC" sz="1400" b="1" dirty="0" smtClean="0"/>
              <a:t>(VCS)</a:t>
            </a:r>
          </a:p>
          <a:p>
            <a:pPr algn="ctr"/>
            <a:r>
              <a:rPr lang="es-EC" sz="1400" dirty="0" smtClean="0"/>
              <a:t>3 meses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300191" y="4608389"/>
            <a:ext cx="2232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/>
              <a:t>Cinética celular</a:t>
            </a:r>
            <a:endParaRPr lang="es-EC" sz="1400" b="1" dirty="0" smtClean="0"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4" t="10309" r="15860" b="8800"/>
          <a:stretch/>
        </p:blipFill>
        <p:spPr>
          <a:xfrm>
            <a:off x="5868143" y="2134511"/>
            <a:ext cx="3024337" cy="2448272"/>
          </a:xfrm>
          <a:prstGeom prst="rect">
            <a:avLst/>
          </a:prstGeom>
        </p:spPr>
      </p:pic>
      <p:sp>
        <p:nvSpPr>
          <p:cNvPr id="23" name="1 Título">
            <a:extLst>
              <a:ext uri="{FF2B5EF4-FFF2-40B4-BE49-F238E27FC236}">
                <a16:creationId xmlns:a16="http://schemas.microsoft.com/office/drawing/2014/main" xmlns="" id="{7DB1A23F-AC4B-43CD-B886-6A911C91C8E3}"/>
              </a:ext>
            </a:extLst>
          </p:cNvPr>
          <p:cNvSpPr txBox="1">
            <a:spLocks/>
          </p:cNvSpPr>
          <p:nvPr/>
        </p:nvSpPr>
        <p:spPr>
          <a:xfrm>
            <a:off x="6588224" y="197768"/>
            <a:ext cx="223224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8" t="26945" r="39518" b="25555"/>
          <a:stretch/>
        </p:blipFill>
        <p:spPr>
          <a:xfrm>
            <a:off x="251958" y="1987170"/>
            <a:ext cx="1511730" cy="26111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02" t="30000" r="25996" b="37500"/>
          <a:stretch/>
        </p:blipFill>
        <p:spPr>
          <a:xfrm>
            <a:off x="2987824" y="2131138"/>
            <a:ext cx="1131478" cy="2451534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 bwMode="auto">
          <a:xfrm>
            <a:off x="2123728" y="3325280"/>
            <a:ext cx="612000" cy="180000"/>
          </a:xfrm>
          <a:prstGeom prst="rightArrow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C" sz="135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Flecha derecha 13"/>
          <p:cNvSpPr/>
          <p:nvPr/>
        </p:nvSpPr>
        <p:spPr bwMode="auto">
          <a:xfrm>
            <a:off x="4896104" y="3321008"/>
            <a:ext cx="612000" cy="180000"/>
          </a:xfrm>
          <a:prstGeom prst="rightArrow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3694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s-EC" sz="135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6685384" y="232883"/>
            <a:ext cx="2458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s-EC" sz="2000" b="0" i="1" dirty="0">
                <a:solidFill>
                  <a:schemeClr val="tx1"/>
                </a:solidFill>
                <a:latin typeface="+mj-lt"/>
              </a:rPr>
              <a:t>CONTENIDO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4590539"/>
              </p:ext>
            </p:extLst>
          </p:nvPr>
        </p:nvGraphicFramePr>
        <p:xfrm>
          <a:off x="683568" y="764704"/>
          <a:ext cx="78488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6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5364088" y="153471"/>
            <a:ext cx="367240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+mn-lt"/>
                <a:cs typeface="Arial" panose="020B0604020202020204" pitchFamily="34" charset="0"/>
              </a:rPr>
              <a:t>RESULTADOS Y DISCUSIÓN</a:t>
            </a:r>
            <a:endParaRPr lang="es-EC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95536" y="940658"/>
            <a:ext cx="1767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Desinfección</a:t>
            </a:r>
            <a:endParaRPr lang="es-EC" sz="2000" b="1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589331953"/>
              </p:ext>
            </p:extLst>
          </p:nvPr>
        </p:nvGraphicFramePr>
        <p:xfrm>
          <a:off x="895604" y="1368625"/>
          <a:ext cx="74248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827584" y="5374957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17</a:t>
            </a:r>
            <a:r>
              <a:rPr lang="es-EC" sz="1400" i="1" dirty="0" smtClean="0"/>
              <a:t>. </a:t>
            </a:r>
            <a:r>
              <a:rPr lang="es-EC" sz="1400" dirty="0"/>
              <a:t>Gráfico de porcentajes de contaminación fúngica, contaminación bacteriana y oxidación encontrados en los clones de cacao fino de aroma EET-95, EET-96, EET-103, EET-575 y EET-576.</a:t>
            </a:r>
            <a:endParaRPr lang="es-EC" sz="1400" i="1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200" dirty="0">
                <a:ea typeface="Calibri" panose="020F0502020204030204" pitchFamily="34" charset="0"/>
                <a:cs typeface="Times New Roman" panose="02020603050405020304" pitchFamily="18" charset="0"/>
              </a:rPr>
              <a:t>Amores</a:t>
            </a:r>
            <a:r>
              <a:rPr lang="pt-B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2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pt-BR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., 2009;</a:t>
            </a:r>
            <a:r>
              <a:rPr lang="es-EC" sz="1200" dirty="0"/>
              <a:t> </a:t>
            </a:r>
            <a:r>
              <a:rPr lang="es-EC" sz="1200" dirty="0" smtClean="0"/>
              <a:t>Chanatásig, 2004; Proaño, 2015)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256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396552" y="940658"/>
            <a:ext cx="4032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Inducción de callo</a:t>
            </a:r>
            <a:endParaRPr lang="es-EC" sz="2000" b="1" dirty="0"/>
          </a:p>
        </p:txBody>
      </p:sp>
      <p:sp>
        <p:nvSpPr>
          <p:cNvPr id="19" name="Rectángulo 18"/>
          <p:cNvSpPr/>
          <p:nvPr/>
        </p:nvSpPr>
        <p:spPr>
          <a:xfrm>
            <a:off x="611560" y="529751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18</a:t>
            </a:r>
            <a:r>
              <a:rPr lang="es-EC" sz="1400" i="1" dirty="0" smtClean="0"/>
              <a:t>. </a:t>
            </a:r>
            <a:r>
              <a:rPr lang="es-EC" sz="1400" dirty="0" smtClean="0"/>
              <a:t>Ensayo de inducción a callo. A) Explante sin callo. B) Explantes con distintos volúmenes de callo.</a:t>
            </a:r>
            <a:endParaRPr lang="es-EC" sz="1400" dirty="0"/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xmlns="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5364088" y="153471"/>
            <a:ext cx="367240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+mn-lt"/>
                <a:cs typeface="Arial" panose="020B0604020202020204" pitchFamily="34" charset="0"/>
              </a:rPr>
              <a:t>RESULTADOS Y DISCUSIÓN</a:t>
            </a:r>
            <a:endParaRPr lang="es-EC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smtClean="0"/>
              <a:t>Chanatásig, 2004; Li </a:t>
            </a:r>
            <a:r>
              <a:rPr lang="es-EC" sz="1200" i="1" dirty="0"/>
              <a:t>et </a:t>
            </a:r>
            <a:r>
              <a:rPr lang="es-EC" sz="1200" i="1" dirty="0" smtClean="0"/>
              <a:t>al</a:t>
            </a:r>
            <a:r>
              <a:rPr lang="es-EC" sz="1200" dirty="0" smtClean="0"/>
              <a:t>.,1998)</a:t>
            </a:r>
            <a:endParaRPr lang="es-EC" sz="1200" dirty="0"/>
          </a:p>
        </p:txBody>
      </p:sp>
      <p:pic>
        <p:nvPicPr>
          <p:cNvPr id="12" name="Imagen 11" descr="C:\Users\DELL\Desktop\teobroma\total\callo\20180918_11591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556792"/>
            <a:ext cx="2829133" cy="3741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9" r="1525" b="1"/>
          <a:stretch/>
        </p:blipFill>
        <p:spPr bwMode="auto">
          <a:xfrm>
            <a:off x="3923928" y="1564596"/>
            <a:ext cx="4649251" cy="3735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3923928" y="4965527"/>
            <a:ext cx="333405" cy="32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es-EC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683568" y="4944744"/>
            <a:ext cx="329943" cy="34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8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2771800" y="5016752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2725385" y="4946854"/>
            <a:ext cx="74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5mm</a:t>
            </a:r>
            <a:endParaRPr lang="es-EC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7806685" y="4983287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7709083" y="491338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15mm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007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396551" y="940658"/>
            <a:ext cx="4032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Inducción de callo</a:t>
            </a:r>
            <a:endParaRPr lang="es-EC" sz="2000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596279551"/>
              </p:ext>
            </p:extLst>
          </p:nvPr>
        </p:nvGraphicFramePr>
        <p:xfrm>
          <a:off x="899592" y="1446770"/>
          <a:ext cx="74232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ángulo 18"/>
          <p:cNvSpPr/>
          <p:nvPr/>
        </p:nvSpPr>
        <p:spPr>
          <a:xfrm>
            <a:off x="827584" y="5406770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19</a:t>
            </a:r>
            <a:r>
              <a:rPr lang="es-EC" sz="1400" i="1" dirty="0" smtClean="0"/>
              <a:t>. </a:t>
            </a:r>
            <a:r>
              <a:rPr lang="es-EC" sz="1400" dirty="0" smtClean="0"/>
              <a:t>Gráfico </a:t>
            </a:r>
            <a:r>
              <a:rPr lang="es-EC" sz="1400" dirty="0"/>
              <a:t>de porcentaje de presencia de callo y porcentaje promedio de formación de callo encontrados en los clones de cacao fino de aroma EET-95, EET-96, EET-103, EET-575 y EET-576.</a:t>
            </a:r>
            <a:endParaRPr lang="es-EC" sz="1400" i="1" dirty="0"/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xmlns="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5364088" y="153471"/>
            <a:ext cx="367240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+mn-lt"/>
                <a:cs typeface="Arial" panose="020B0604020202020204" pitchFamily="34" charset="0"/>
              </a:rPr>
              <a:t>RESULTADOS Y DISCUSIÓN</a:t>
            </a:r>
            <a:endParaRPr lang="es-EC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smtClean="0"/>
              <a:t>Chanatásig, 2004; </a:t>
            </a:r>
            <a:r>
              <a:rPr lang="es-EC" sz="1200" dirty="0"/>
              <a:t>Li </a:t>
            </a:r>
            <a:r>
              <a:rPr lang="es-EC" sz="1200" i="1" dirty="0"/>
              <a:t>et </a:t>
            </a:r>
            <a:r>
              <a:rPr lang="es-EC" sz="1200" i="1" dirty="0" smtClean="0"/>
              <a:t>al.,</a:t>
            </a:r>
            <a:r>
              <a:rPr lang="es-EC" sz="1200" dirty="0" smtClean="0"/>
              <a:t>1998)</a:t>
            </a:r>
            <a:endParaRPr lang="es-EC" sz="1200" dirty="0"/>
          </a:p>
        </p:txBody>
      </p:sp>
      <p:sp>
        <p:nvSpPr>
          <p:cNvPr id="8" name="Rectángulo 7"/>
          <p:cNvSpPr/>
          <p:nvPr/>
        </p:nvSpPr>
        <p:spPr>
          <a:xfrm>
            <a:off x="1682451" y="1637964"/>
            <a:ext cx="873325" cy="341086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76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7504" y="940658"/>
            <a:ext cx="4046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</a:rPr>
              <a:t>Obtención de proembriones</a:t>
            </a:r>
            <a:endParaRPr lang="es-EC" sz="2000" b="1" dirty="0"/>
          </a:p>
        </p:txBody>
      </p:sp>
      <p:pic>
        <p:nvPicPr>
          <p:cNvPr id="12298" name="Imagen 2083" descr="20181220_1032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r="8575"/>
          <a:stretch/>
        </p:blipFill>
        <p:spPr bwMode="auto">
          <a:xfrm>
            <a:off x="611560" y="1693047"/>
            <a:ext cx="3803471" cy="34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Imagen 2082" descr="20181220_1032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" r="2401"/>
          <a:stretch/>
        </p:blipFill>
        <p:spPr bwMode="auto">
          <a:xfrm>
            <a:off x="4779670" y="1693047"/>
            <a:ext cx="3752770" cy="34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98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611560" y="4813850"/>
            <a:ext cx="294637" cy="3600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A</a:t>
            </a:r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779670" y="4820976"/>
            <a:ext cx="288032" cy="3600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B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39552" y="521003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20</a:t>
            </a:r>
            <a:r>
              <a:rPr lang="es-EC" sz="1400" i="1" dirty="0" smtClean="0"/>
              <a:t>. </a:t>
            </a:r>
            <a:r>
              <a:rPr lang="es-EC" sz="1400" dirty="0" smtClean="0"/>
              <a:t>Desarrollo </a:t>
            </a:r>
            <a:r>
              <a:rPr lang="es-EC" sz="1400" dirty="0"/>
              <a:t>de proembriones en los callos a los 30 días de permanencia en el medio ED. A) Callo con proembriones. B) Masas proembriogénicas.</a:t>
            </a:r>
            <a:endParaRPr lang="es-EC" sz="1400" i="1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xmlns="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5364088" y="153471"/>
            <a:ext cx="367240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+mn-lt"/>
                <a:cs typeface="Arial" panose="020B0604020202020204" pitchFamily="34" charset="0"/>
              </a:rPr>
              <a:t>RESULTADOS Y DISCUSIÓN</a:t>
            </a:r>
            <a:endParaRPr lang="es-EC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(Quirós, 2013)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3719801" y="4883748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649593" y="4856108"/>
            <a:ext cx="9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10mm</a:t>
            </a:r>
            <a:endParaRPr lang="es-EC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7837954" y="4877107"/>
            <a:ext cx="6480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7791539" y="4856108"/>
            <a:ext cx="74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3mm</a:t>
            </a:r>
            <a:endParaRPr lang="es-EC" dirty="0"/>
          </a:p>
        </p:txBody>
      </p:sp>
      <p:sp>
        <p:nvSpPr>
          <p:cNvPr id="2" name="Elipse 1"/>
          <p:cNvSpPr/>
          <p:nvPr/>
        </p:nvSpPr>
        <p:spPr>
          <a:xfrm>
            <a:off x="2987824" y="2958909"/>
            <a:ext cx="661769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04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65469" y="940658"/>
            <a:ext cx="4046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</a:rPr>
              <a:t>Obtención de proembriones</a:t>
            </a:r>
            <a:endParaRPr lang="es-EC" sz="2000" b="1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98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827584" y="537321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21</a:t>
            </a:r>
            <a:r>
              <a:rPr lang="es-EC" sz="1400" i="1" dirty="0" smtClean="0"/>
              <a:t>. </a:t>
            </a:r>
            <a:r>
              <a:rPr lang="es-EC" sz="1400" dirty="0"/>
              <a:t>Gráfico de porcentaje de presencia de </a:t>
            </a:r>
            <a:r>
              <a:rPr lang="es-EC" sz="1400" dirty="0" smtClean="0"/>
              <a:t>proembriones </a:t>
            </a:r>
            <a:r>
              <a:rPr lang="es-EC" sz="1400" dirty="0"/>
              <a:t>y porcentaje promedio de formación de </a:t>
            </a:r>
            <a:r>
              <a:rPr lang="es-EC" sz="1400" dirty="0" smtClean="0"/>
              <a:t>proembriones </a:t>
            </a:r>
            <a:r>
              <a:rPr lang="es-EC" sz="1400" dirty="0"/>
              <a:t>encontrados en los clones de cacao fino de aroma EET-95, EET-96, EET-103, EET-575 y EET-576.</a:t>
            </a:r>
            <a:endParaRPr lang="es-EC" sz="1400" i="1" dirty="0"/>
          </a:p>
          <a:p>
            <a:pPr algn="just"/>
            <a:r>
              <a:rPr lang="es-EC" sz="1400" i="1" dirty="0" smtClean="0"/>
              <a:t> </a:t>
            </a:r>
            <a:endParaRPr lang="es-EC" sz="1400" i="1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159712901"/>
              </p:ext>
            </p:extLst>
          </p:nvPr>
        </p:nvGraphicFramePr>
        <p:xfrm>
          <a:off x="896404" y="1413215"/>
          <a:ext cx="74232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5364088" y="153471"/>
            <a:ext cx="367240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+mn-lt"/>
                <a:cs typeface="Arial" panose="020B0604020202020204" pitchFamily="34" charset="0"/>
              </a:rPr>
              <a:t>RESULTADOS Y DISCUSIÓN</a:t>
            </a:r>
            <a:endParaRPr lang="es-EC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(Quirós, 2013)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483768" y="1556792"/>
            <a:ext cx="864096" cy="3455992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95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:\Users\DELL\Desktop\teobroma\total\embriones\20190118_1043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4" t="44250" r="19609" b="28503"/>
          <a:stretch/>
        </p:blipFill>
        <p:spPr bwMode="auto">
          <a:xfrm rot="16200000" flipV="1">
            <a:off x="343562" y="1851138"/>
            <a:ext cx="2964756" cy="297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n 37" descr="C:\Users\DELL\Desktop\teobroma\total\embriones\20190301_0941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168"/>
          <a:stretch/>
        </p:blipFill>
        <p:spPr bwMode="auto">
          <a:xfrm>
            <a:off x="6084168" y="1843360"/>
            <a:ext cx="2653726" cy="29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26420" y="1012666"/>
            <a:ext cx="5957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</a:rPr>
              <a:t>Obtención de embriones somáticos primarios</a:t>
            </a:r>
            <a:endParaRPr lang="es-EC" sz="2000" b="1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98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ángulo 19"/>
          <p:cNvSpPr/>
          <p:nvPr/>
        </p:nvSpPr>
        <p:spPr>
          <a:xfrm>
            <a:off x="269874" y="4891522"/>
            <a:ext cx="86226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22</a:t>
            </a:r>
            <a:r>
              <a:rPr lang="es-EC" sz="1400" i="1" dirty="0" smtClean="0"/>
              <a:t>. </a:t>
            </a:r>
            <a:r>
              <a:rPr lang="es-EC" sz="1400" dirty="0" smtClean="0"/>
              <a:t>Estadios de embriones somáticos .</a:t>
            </a:r>
            <a:r>
              <a:rPr lang="es-EC" sz="1400" dirty="0"/>
              <a:t>A) Embriones somáticos del clon EET-103 en estado globular. B) Embriones somáticos del clon EET-103 en estado globular (g), estado torpedo (</a:t>
            </a:r>
            <a:r>
              <a:rPr lang="es-EC" sz="1400" dirty="0" err="1"/>
              <a:t>to</a:t>
            </a:r>
            <a:r>
              <a:rPr lang="es-EC" sz="1400" dirty="0"/>
              <a:t>) y estado corazón (</a:t>
            </a:r>
            <a:r>
              <a:rPr lang="es-EC" sz="1400" dirty="0" err="1"/>
              <a:t>co</a:t>
            </a:r>
            <a:r>
              <a:rPr lang="es-EC" sz="1400" dirty="0"/>
              <a:t>). C) Embriones somáticos del clon EET-103 en estado cotiledonar (c). </a:t>
            </a:r>
            <a:endParaRPr lang="es-EC" sz="1400" i="1" dirty="0"/>
          </a:p>
        </p:txBody>
      </p:sp>
      <p:grpSp>
        <p:nvGrpSpPr>
          <p:cNvPr id="26" name="Grupo 25"/>
          <p:cNvGrpSpPr/>
          <p:nvPr/>
        </p:nvGrpSpPr>
        <p:grpSpPr>
          <a:xfrm>
            <a:off x="337339" y="1857361"/>
            <a:ext cx="8214610" cy="2964756"/>
            <a:chOff x="-5389" y="14772"/>
            <a:chExt cx="10285717" cy="3493339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1896" y="14772"/>
              <a:ext cx="3559529" cy="3493339"/>
            </a:xfrm>
            <a:prstGeom prst="rect">
              <a:avLst/>
            </a:prstGeom>
          </p:spPr>
        </p:pic>
        <p:sp>
          <p:nvSpPr>
            <p:cNvPr id="29" name="Rectángulo 28"/>
            <p:cNvSpPr/>
            <p:nvPr/>
          </p:nvSpPr>
          <p:spPr>
            <a:xfrm>
              <a:off x="3656976" y="1751331"/>
              <a:ext cx="894430" cy="75317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400" b="1" kern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(g)</a:t>
              </a:r>
              <a:endParaRPr lang="es-EC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4905879" y="2793476"/>
              <a:ext cx="974692" cy="47155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400" b="1" kern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EC" sz="1400" b="1" kern="120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es-EC" sz="1400" b="1" kern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s-EC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4836096" y="1434239"/>
              <a:ext cx="1170823" cy="55853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400" b="1" kern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EC" sz="1400" b="1" kern="1200" dirty="0" err="1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s-EC" sz="1400" b="1" kern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s-EC" sz="1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9527691" y="1565512"/>
              <a:ext cx="752637" cy="50500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EC" sz="1400" b="1" kern="12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es-EC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-5389" y="3054096"/>
              <a:ext cx="508037" cy="44643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kern="1200" dirty="0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s-EC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3655801" y="3042844"/>
              <a:ext cx="465654" cy="46254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kern="1200" dirty="0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s-EC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7205447" y="3029253"/>
              <a:ext cx="464288" cy="46236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kern="1200" dirty="0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s-EC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18" name="1 Título">
            <a:extLst>
              <a:ext uri="{FF2B5EF4-FFF2-40B4-BE49-F238E27FC236}">
                <a16:creationId xmlns:a16="http://schemas.microsoft.com/office/drawing/2014/main" xmlns="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5364088" y="153471"/>
            <a:ext cx="367240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+mn-lt"/>
                <a:cs typeface="Arial" panose="020B0604020202020204" pitchFamily="34" charset="0"/>
              </a:rPr>
              <a:t>RESULTADOS Y DISCUSIÓN</a:t>
            </a:r>
            <a:endParaRPr lang="es-EC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(Quirós, 2013; Chanatásig, 2004;</a:t>
            </a:r>
            <a:r>
              <a:rPr lang="es-EC" sz="1200" dirty="0"/>
              <a:t> </a:t>
            </a:r>
            <a:r>
              <a:rPr lang="es-EC" sz="1200" dirty="0" err="1"/>
              <a:t>Jimenez</a:t>
            </a:r>
            <a:r>
              <a:rPr lang="es-EC" sz="1200" dirty="0"/>
              <a:t>, 2005; </a:t>
            </a:r>
            <a:r>
              <a:rPr lang="es-EC" sz="1200" dirty="0" err="1"/>
              <a:t>Omokolo</a:t>
            </a:r>
            <a:r>
              <a:rPr lang="es-EC" sz="1200" dirty="0"/>
              <a:t> </a:t>
            </a:r>
            <a:r>
              <a:rPr lang="es-EC" sz="1200" i="1" dirty="0"/>
              <a:t>et al</a:t>
            </a:r>
            <a:r>
              <a:rPr lang="es-EC" sz="1200" dirty="0"/>
              <a:t>., 1997</a:t>
            </a:r>
            <a:r>
              <a:rPr lang="es-EC" sz="1200" dirty="0" smtClean="0"/>
              <a:t>)</a:t>
            </a:r>
            <a:endParaRPr lang="es-EC" sz="1200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2563155" y="4459380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516741" y="4437112"/>
            <a:ext cx="74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5mm</a:t>
            </a:r>
            <a:endParaRPr lang="es-EC" dirty="0">
              <a:solidFill>
                <a:schemeClr val="bg1"/>
              </a:solidFill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5389681" y="4459380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5343267" y="4436800"/>
            <a:ext cx="74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5mm</a:t>
            </a:r>
            <a:endParaRPr lang="es-EC" dirty="0">
              <a:solidFill>
                <a:schemeClr val="bg1"/>
              </a:solidFill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8074798" y="4449830"/>
            <a:ext cx="6480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8028384" y="4427250"/>
            <a:ext cx="74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5mm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98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1343657644"/>
              </p:ext>
            </p:extLst>
          </p:nvPr>
        </p:nvGraphicFramePr>
        <p:xfrm>
          <a:off x="914405" y="1413216"/>
          <a:ext cx="74232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Rectángulo 32"/>
          <p:cNvSpPr/>
          <p:nvPr/>
        </p:nvSpPr>
        <p:spPr>
          <a:xfrm>
            <a:off x="827584" y="5373216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23</a:t>
            </a:r>
            <a:r>
              <a:rPr lang="es-EC" sz="1400" i="1" dirty="0" smtClean="0"/>
              <a:t>. </a:t>
            </a:r>
            <a:r>
              <a:rPr lang="es-EC" sz="1400" dirty="0"/>
              <a:t>Gráfico de número de callos con embriones somáticos y número de embriones somáticos primarios obtenidos en los clones de cacao fino de aroma EET-95, EET-96, EET-103, EET-575 y EET-576. </a:t>
            </a:r>
            <a:endParaRPr lang="es-EC" sz="1400" i="1" dirty="0"/>
          </a:p>
        </p:txBody>
      </p:sp>
      <p:sp>
        <p:nvSpPr>
          <p:cNvPr id="8" name="Rectángulo 7"/>
          <p:cNvSpPr/>
          <p:nvPr/>
        </p:nvSpPr>
        <p:spPr>
          <a:xfrm>
            <a:off x="10244" y="940658"/>
            <a:ext cx="6433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</a:rPr>
              <a:t>Obtención de </a:t>
            </a:r>
            <a:r>
              <a:rPr lang="en-US" sz="2000" b="1" dirty="0">
                <a:latin typeface="Arial" panose="020B0604020202020204" pitchFamily="34" charset="0"/>
              </a:rPr>
              <a:t>embriones somáticos primarios </a:t>
            </a:r>
            <a:endParaRPr lang="es-EC" sz="2000" b="1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5364088" y="153471"/>
            <a:ext cx="367240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+mn-lt"/>
                <a:cs typeface="Arial" panose="020B0604020202020204" pitchFamily="34" charset="0"/>
              </a:rPr>
              <a:t>RESULTADOS Y DISCUSIÓN</a:t>
            </a:r>
            <a:endParaRPr lang="es-EC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(Chanatásig, 2004;</a:t>
            </a:r>
            <a:r>
              <a:rPr lang="es-EC" sz="1200" dirty="0"/>
              <a:t> Quirós, </a:t>
            </a:r>
            <a:r>
              <a:rPr lang="es-EC" sz="1200" dirty="0" smtClean="0"/>
              <a:t>2013)</a:t>
            </a:r>
            <a:endParaRPr lang="es-EC" sz="1200" dirty="0"/>
          </a:p>
        </p:txBody>
      </p:sp>
      <p:sp>
        <p:nvSpPr>
          <p:cNvPr id="10" name="Rectángulo 9"/>
          <p:cNvSpPr/>
          <p:nvPr/>
        </p:nvSpPr>
        <p:spPr>
          <a:xfrm>
            <a:off x="3275856" y="1579185"/>
            <a:ext cx="792088" cy="341736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46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09485" y="940658"/>
            <a:ext cx="4046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</a:rPr>
              <a:t>Multiplicación de proembriones</a:t>
            </a:r>
            <a:endParaRPr lang="es-EC" sz="2000" b="1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98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269875" y="4656341"/>
            <a:ext cx="8622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24</a:t>
            </a:r>
            <a:r>
              <a:rPr lang="es-EC" sz="1400" i="1" dirty="0" smtClean="0"/>
              <a:t>. </a:t>
            </a:r>
            <a:r>
              <a:rPr lang="es-EC" sz="1400" dirty="0"/>
              <a:t>Morfología de las células en suspensión. </a:t>
            </a:r>
            <a:r>
              <a:rPr lang="es-EC" sz="1400" dirty="0" smtClean="0"/>
              <a:t> A</a:t>
            </a:r>
            <a:r>
              <a:rPr lang="es-EC" sz="1400" dirty="0"/>
              <a:t>) Observación a las 2 semanas (40X) .B) Observación al mes (</a:t>
            </a:r>
            <a:r>
              <a:rPr lang="es-EC" sz="1400" dirty="0" smtClean="0"/>
              <a:t>40X) C</a:t>
            </a:r>
            <a:r>
              <a:rPr lang="es-EC" sz="1400" dirty="0"/>
              <a:t>) Observación a los 2 meses (40X). </a:t>
            </a:r>
            <a:endParaRPr lang="es-EC" sz="1400" i="1" dirty="0"/>
          </a:p>
        </p:txBody>
      </p:sp>
      <p:grpSp>
        <p:nvGrpSpPr>
          <p:cNvPr id="17" name="Grupo 16"/>
          <p:cNvGrpSpPr/>
          <p:nvPr/>
        </p:nvGrpSpPr>
        <p:grpSpPr>
          <a:xfrm>
            <a:off x="276010" y="2060848"/>
            <a:ext cx="8544462" cy="2488599"/>
            <a:chOff x="464023" y="1456195"/>
            <a:chExt cx="10607997" cy="2689113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6" t="36471" r="32553" b="18900"/>
            <a:stretch/>
          </p:blipFill>
          <p:spPr>
            <a:xfrm>
              <a:off x="464023" y="1456195"/>
              <a:ext cx="3614914" cy="2674567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6" t="32354" r="20196" b="8474"/>
            <a:stretch/>
          </p:blipFill>
          <p:spPr>
            <a:xfrm>
              <a:off x="4055921" y="1456195"/>
              <a:ext cx="3528220" cy="2689113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5" t="47982" r="51581" b="13055"/>
            <a:stretch/>
          </p:blipFill>
          <p:spPr>
            <a:xfrm flipV="1">
              <a:off x="7584141" y="1456195"/>
              <a:ext cx="3487879" cy="2672052"/>
            </a:xfrm>
            <a:prstGeom prst="rect">
              <a:avLst/>
            </a:prstGeom>
          </p:spPr>
        </p:pic>
      </p:grpSp>
      <p:sp>
        <p:nvSpPr>
          <p:cNvPr id="24" name="Rectángulo 23"/>
          <p:cNvSpPr/>
          <p:nvPr/>
        </p:nvSpPr>
        <p:spPr>
          <a:xfrm>
            <a:off x="272478" y="4138084"/>
            <a:ext cx="405740" cy="378882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C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s-EC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169189" y="4154776"/>
            <a:ext cx="394699" cy="378882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s-EC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011077" y="4138084"/>
            <a:ext cx="405740" cy="378882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s-EC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xmlns="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5364088" y="153471"/>
            <a:ext cx="367240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+mn-lt"/>
                <a:cs typeface="Arial" panose="020B0604020202020204" pitchFamily="34" charset="0"/>
              </a:rPr>
              <a:t>RESULTADOS Y DISCUSIÓN</a:t>
            </a:r>
            <a:endParaRPr lang="es-EC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(Cabrera, 2011; Freire, </a:t>
            </a:r>
            <a:r>
              <a:rPr lang="es-EC" sz="1200" dirty="0"/>
              <a:t>2013; </a:t>
            </a:r>
            <a:r>
              <a:rPr lang="es-EC" sz="1200" dirty="0" err="1"/>
              <a:t>Gillou</a:t>
            </a:r>
            <a:r>
              <a:rPr lang="es-EC" sz="1200" dirty="0"/>
              <a:t> </a:t>
            </a:r>
            <a:r>
              <a:rPr lang="es-EC" sz="1200" i="1" dirty="0"/>
              <a:t>et al.</a:t>
            </a:r>
            <a:r>
              <a:rPr lang="es-EC" sz="1200" dirty="0"/>
              <a:t>,2018)</a:t>
            </a:r>
          </a:p>
        </p:txBody>
      </p:sp>
    </p:spTree>
    <p:extLst>
      <p:ext uri="{BB962C8B-B14F-4D97-AF65-F5344CB8AC3E}">
        <p14:creationId xmlns:p14="http://schemas.microsoft.com/office/powerpoint/2010/main" val="1663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53501" y="940658"/>
            <a:ext cx="4046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</a:rPr>
              <a:t>Multiplicación de proembriones</a:t>
            </a:r>
            <a:endParaRPr lang="es-EC" sz="2000" b="1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-3651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698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827584" y="5462209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25</a:t>
            </a:r>
            <a:r>
              <a:rPr lang="es-EC" sz="1400" i="1" dirty="0" smtClean="0"/>
              <a:t>. </a:t>
            </a:r>
            <a:r>
              <a:rPr lang="es-EC" sz="1400" dirty="0"/>
              <a:t>Curva de cinética celular de los clones de cacao fino de aroma EET-95, EET-96, EET-103, EET-575 y EET-576.</a:t>
            </a:r>
            <a:endParaRPr lang="es-EC" sz="1400" i="1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05299711"/>
              </p:ext>
            </p:extLst>
          </p:nvPr>
        </p:nvGraphicFramePr>
        <p:xfrm>
          <a:off x="860400" y="1502208"/>
          <a:ext cx="74232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067E71F5-6065-4FCA-B2CB-FDB7858ED16C}"/>
              </a:ext>
            </a:extLst>
          </p:cNvPr>
          <p:cNvSpPr txBox="1">
            <a:spLocks/>
          </p:cNvSpPr>
          <p:nvPr/>
        </p:nvSpPr>
        <p:spPr>
          <a:xfrm>
            <a:off x="5292080" y="153471"/>
            <a:ext cx="367240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+mn-lt"/>
                <a:cs typeface="Arial" panose="020B0604020202020204" pitchFamily="34" charset="0"/>
              </a:rPr>
              <a:t>RESULTADOS Y DISCUSIÓN</a:t>
            </a:r>
            <a:endParaRPr lang="es-EC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(Gómez, 1998; Cabrera, 2011)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4267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4475A76B-254C-4183-95CA-772E98CE099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7A0010-5804-4909-A93C-B71E6477FE88}"/>
              </a:ext>
            </a:extLst>
          </p:cNvPr>
          <p:cNvSpPr/>
          <p:nvPr/>
        </p:nvSpPr>
        <p:spPr>
          <a:xfrm>
            <a:off x="395536" y="134076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C" sz="1600" dirty="0"/>
          </a:p>
          <a:p>
            <a:pPr algn="just">
              <a:lnSpc>
                <a:spcPct val="150000"/>
              </a:lnSpc>
            </a:pPr>
            <a:r>
              <a:rPr lang="es-EC" sz="1600" dirty="0" smtClean="0"/>
              <a:t>• En </a:t>
            </a:r>
            <a:r>
              <a:rPr lang="es-EC" sz="1600" dirty="0"/>
              <a:t>la etapa de </a:t>
            </a:r>
            <a:r>
              <a:rPr lang="es-EC" sz="1600" b="1" dirty="0"/>
              <a:t>desinfección</a:t>
            </a:r>
            <a:r>
              <a:rPr lang="es-EC" sz="1600" dirty="0"/>
              <a:t> el clon que mejor respuesta presentó al protocolo de desinfección fue el </a:t>
            </a:r>
            <a:r>
              <a:rPr lang="es-EC" sz="1600" b="1" dirty="0"/>
              <a:t>EET-575</a:t>
            </a:r>
            <a:r>
              <a:rPr lang="es-EC" sz="1600" dirty="0"/>
              <a:t> al presentar porcentajes bajos de contaminación y oxidación</a:t>
            </a:r>
            <a:r>
              <a:rPr lang="es-EC" sz="16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s-EC" sz="1600" dirty="0"/>
          </a:p>
          <a:p>
            <a:pPr algn="just">
              <a:lnSpc>
                <a:spcPct val="150000"/>
              </a:lnSpc>
            </a:pPr>
            <a:r>
              <a:rPr lang="es-EC" sz="1600" dirty="0" smtClean="0"/>
              <a:t>• Al </a:t>
            </a:r>
            <a:r>
              <a:rPr lang="es-EC" sz="1600" dirty="0"/>
              <a:t>examinar la variable porcentaje de explantes con </a:t>
            </a:r>
            <a:r>
              <a:rPr lang="es-EC" sz="1600" b="1" dirty="0"/>
              <a:t>callo</a:t>
            </a:r>
            <a:r>
              <a:rPr lang="es-EC" sz="1600" dirty="0"/>
              <a:t> se observaron diferencias significativas en los tratamientos, destacando los clones </a:t>
            </a:r>
            <a:r>
              <a:rPr lang="es-EC" sz="1600" b="1" dirty="0" smtClean="0"/>
              <a:t>EET-96</a:t>
            </a:r>
            <a:r>
              <a:rPr lang="es-EC" sz="1600" dirty="0" smtClean="0"/>
              <a:t> y </a:t>
            </a:r>
            <a:r>
              <a:rPr lang="es-EC" sz="1600" b="1" dirty="0" smtClean="0"/>
              <a:t>EET-95</a:t>
            </a:r>
            <a:r>
              <a:rPr lang="es-EC" sz="1600" dirty="0" smtClean="0"/>
              <a:t> con </a:t>
            </a:r>
            <a:r>
              <a:rPr lang="es-EC" sz="1600" dirty="0"/>
              <a:t>los mayores porcentajes de explantes con callo 88 y 82% </a:t>
            </a:r>
            <a:r>
              <a:rPr lang="es-EC" sz="1600" dirty="0" smtClean="0"/>
              <a:t>respectivamente</a:t>
            </a:r>
            <a:r>
              <a:rPr lang="es-EC" sz="1600" dirty="0"/>
              <a:t>. Sin embargo al evaluar el porcentaje promedio </a:t>
            </a:r>
            <a:r>
              <a:rPr lang="es-EC" sz="1600" dirty="0" smtClean="0"/>
              <a:t>formación </a:t>
            </a:r>
            <a:r>
              <a:rPr lang="es-EC" sz="1600" dirty="0"/>
              <a:t>de callo a los 25 días de iniciado el ensayo el clon EET-95 presentó los mayores niveles de formación de callo.</a:t>
            </a:r>
          </a:p>
          <a:p>
            <a:pPr algn="just">
              <a:lnSpc>
                <a:spcPct val="150000"/>
              </a:lnSpc>
            </a:pP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660232" y="188640"/>
            <a:ext cx="2448272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212F8F-1A5F-4A15-96CE-4328EE168396}"/>
              </a:ext>
            </a:extLst>
          </p:cNvPr>
          <p:cNvSpPr/>
          <p:nvPr/>
        </p:nvSpPr>
        <p:spPr>
          <a:xfrm>
            <a:off x="251520" y="6381327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200" dirty="0" err="1"/>
              <a:t>Zarrillo</a:t>
            </a:r>
            <a:r>
              <a:rPr lang="es-EC" sz="1200" dirty="0"/>
              <a:t> </a:t>
            </a:r>
            <a:r>
              <a:rPr lang="es-EC" sz="1200" i="1" dirty="0"/>
              <a:t>et al</a:t>
            </a:r>
            <a:r>
              <a:rPr lang="es-EC" sz="1200" dirty="0"/>
              <a:t>., 2018</a:t>
            </a:r>
            <a:r>
              <a:rPr lang="es-EC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584320" y="5346296"/>
            <a:ext cx="586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1</a:t>
            </a:r>
            <a:r>
              <a:rPr lang="es-EC" sz="1400" i="1" dirty="0"/>
              <a:t>.</a:t>
            </a:r>
            <a:r>
              <a:rPr lang="es-EC" sz="1400" dirty="0"/>
              <a:t> Sitios arqueológicos en México, América central y Sur América donde se ha encontrado la evidencia más temprana del uso de </a:t>
            </a:r>
            <a:r>
              <a:rPr lang="es-EC" sz="1400" i="1" dirty="0"/>
              <a:t>Theobroma cacao</a:t>
            </a:r>
            <a:r>
              <a:rPr lang="es-EC" sz="1400" dirty="0"/>
              <a:t> (</a:t>
            </a:r>
            <a:r>
              <a:rPr lang="es-EC" sz="1400" dirty="0" err="1"/>
              <a:t>Zarrillo</a:t>
            </a:r>
            <a:r>
              <a:rPr lang="es-EC" sz="1400" dirty="0"/>
              <a:t> </a:t>
            </a:r>
            <a:r>
              <a:rPr lang="es-EC" sz="1400" i="1" dirty="0"/>
              <a:t>et al</a:t>
            </a:r>
            <a:r>
              <a:rPr lang="es-EC" sz="1400" dirty="0"/>
              <a:t>., 2018).</a:t>
            </a:r>
            <a:endParaRPr lang="es-EC" sz="1400" i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-324544" y="868650"/>
            <a:ext cx="419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Origen y Distribución</a:t>
            </a:r>
            <a:endParaRPr lang="es-EC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" b="7882"/>
          <a:stretch/>
        </p:blipFill>
        <p:spPr>
          <a:xfrm>
            <a:off x="1619672" y="1290230"/>
            <a:ext cx="5904656" cy="40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7A0010-5804-4909-A93C-B71E6477FE88}"/>
              </a:ext>
            </a:extLst>
          </p:cNvPr>
          <p:cNvSpPr/>
          <p:nvPr/>
        </p:nvSpPr>
        <p:spPr>
          <a:xfrm>
            <a:off x="395536" y="76470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C" sz="1600" dirty="0"/>
          </a:p>
          <a:p>
            <a:pPr algn="just">
              <a:lnSpc>
                <a:spcPct val="150000"/>
              </a:lnSpc>
            </a:pPr>
            <a:r>
              <a:rPr lang="es-EC" sz="1600" dirty="0"/>
              <a:t>• </a:t>
            </a:r>
            <a:r>
              <a:rPr lang="es-EC" sz="1600" dirty="0" smtClean="0"/>
              <a:t>En </a:t>
            </a:r>
            <a:r>
              <a:rPr lang="es-EC" sz="1600" dirty="0"/>
              <a:t>la fase de desarrollo de </a:t>
            </a:r>
            <a:r>
              <a:rPr lang="es-EC" sz="1600" b="1" dirty="0"/>
              <a:t>proembriones</a:t>
            </a:r>
            <a:r>
              <a:rPr lang="es-EC" sz="1600" dirty="0"/>
              <a:t> el clon </a:t>
            </a:r>
            <a:r>
              <a:rPr lang="es-EC" sz="1600" b="1" dirty="0"/>
              <a:t>EET-96</a:t>
            </a:r>
            <a:r>
              <a:rPr lang="es-EC" sz="1600" dirty="0"/>
              <a:t> presentó un 96% de explantes con proembriones, seguido del clon EET-95 con un 92% de explantes con proembriones, mientras que el clon </a:t>
            </a:r>
            <a:r>
              <a:rPr lang="es-EC" sz="1600" b="1" dirty="0"/>
              <a:t>EET-103</a:t>
            </a:r>
            <a:r>
              <a:rPr lang="es-EC" sz="1600" dirty="0"/>
              <a:t> presentó el </a:t>
            </a:r>
            <a:r>
              <a:rPr lang="es-EC" sz="1600" b="1" dirty="0"/>
              <a:t>menor porcentaje </a:t>
            </a:r>
            <a:r>
              <a:rPr lang="es-EC" sz="1600" dirty="0"/>
              <a:t>de explantes con proembriones. Al examinar la media del porcentaje formación de proembriones se observaron resultados semejantes destacando el clon EET-96 con una media del 62</a:t>
            </a:r>
            <a:r>
              <a:rPr lang="es-EC" sz="1600" dirty="0" smtClean="0"/>
              <a:t>%.</a:t>
            </a:r>
          </a:p>
          <a:p>
            <a:pPr algn="just">
              <a:lnSpc>
                <a:spcPct val="150000"/>
              </a:lnSpc>
            </a:pPr>
            <a:endParaRPr lang="es-EC" sz="1600" dirty="0"/>
          </a:p>
          <a:p>
            <a:pPr algn="just">
              <a:lnSpc>
                <a:spcPct val="150000"/>
              </a:lnSpc>
            </a:pPr>
            <a:r>
              <a:rPr lang="es-EC" sz="1600" dirty="0" smtClean="0"/>
              <a:t>• Se </a:t>
            </a:r>
            <a:r>
              <a:rPr lang="es-EC" sz="1600" dirty="0"/>
              <a:t>lograron obtener </a:t>
            </a:r>
            <a:r>
              <a:rPr lang="es-EC" sz="1600" b="1" dirty="0"/>
              <a:t>embriones somáticos primarios </a:t>
            </a:r>
            <a:r>
              <a:rPr lang="es-EC" sz="1600" dirty="0"/>
              <a:t>en los clones </a:t>
            </a:r>
            <a:r>
              <a:rPr lang="es-EC" sz="1600" b="1" dirty="0"/>
              <a:t>EET-103, EET-95 y EET-575</a:t>
            </a:r>
            <a:r>
              <a:rPr lang="es-EC" sz="1600" dirty="0"/>
              <a:t>, mientras que los clones </a:t>
            </a:r>
            <a:r>
              <a:rPr lang="es-EC" sz="1600" dirty="0" smtClean="0"/>
              <a:t>EET-96, </a:t>
            </a:r>
            <a:r>
              <a:rPr lang="es-EC" sz="1600" dirty="0"/>
              <a:t>EET-576 no fueron capaces de generar embriones somáticos. El clon EET-103 mostró el mayor potencial embriogénico al generar el mayor número de embriones somáticos (41) y presentar la mayor media de embriones somáticos por explante (6.83).</a:t>
            </a:r>
          </a:p>
          <a:p>
            <a:pPr algn="just">
              <a:lnSpc>
                <a:spcPct val="150000"/>
              </a:lnSpc>
            </a:pPr>
            <a:r>
              <a:rPr lang="es-EC" sz="1600" dirty="0" smtClean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4475A76B-254C-4183-95CA-772E98CE099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7A0010-5804-4909-A93C-B71E6477FE88}"/>
              </a:ext>
            </a:extLst>
          </p:cNvPr>
          <p:cNvSpPr/>
          <p:nvPr/>
        </p:nvSpPr>
        <p:spPr>
          <a:xfrm>
            <a:off x="395536" y="167815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C" sz="1600" dirty="0"/>
          </a:p>
          <a:p>
            <a:pPr algn="just">
              <a:lnSpc>
                <a:spcPct val="150000"/>
              </a:lnSpc>
            </a:pPr>
            <a:r>
              <a:rPr lang="es-EC" sz="1600" dirty="0"/>
              <a:t>• </a:t>
            </a:r>
            <a:r>
              <a:rPr lang="es-EC" sz="1600" dirty="0" smtClean="0"/>
              <a:t>Se </a:t>
            </a:r>
            <a:r>
              <a:rPr lang="es-EC" sz="1600" dirty="0"/>
              <a:t>obtuvo las curvas de </a:t>
            </a:r>
            <a:r>
              <a:rPr lang="es-EC" sz="1600" b="1" dirty="0"/>
              <a:t>cinética celular </a:t>
            </a:r>
            <a:r>
              <a:rPr lang="es-EC" sz="1600" dirty="0"/>
              <a:t>de los cinco clones identificándose cinco fases: 1) latencia, 2) exponencial, </a:t>
            </a:r>
            <a:r>
              <a:rPr lang="es-EC" sz="1600" dirty="0" smtClean="0"/>
              <a:t>3) </a:t>
            </a:r>
            <a:r>
              <a:rPr lang="es-EC" sz="1600" dirty="0"/>
              <a:t>lineal, </a:t>
            </a:r>
            <a:r>
              <a:rPr lang="es-EC" sz="1600" dirty="0" smtClean="0"/>
              <a:t>4) </a:t>
            </a:r>
            <a:r>
              <a:rPr lang="es-EC" sz="1600" dirty="0"/>
              <a:t>disminución progresiva, y 5) estacionaria. Al examinar la variable volumen de células sedimentadas se observaron diferencias significativas entre los tratamientos, diferenciándose 2 subgrupos el A conformado por los clones</a:t>
            </a:r>
            <a:r>
              <a:rPr lang="es-EC" sz="1600" b="1" dirty="0"/>
              <a:t> EET-576 y EET-575</a:t>
            </a:r>
            <a:r>
              <a:rPr lang="es-EC" sz="1600" dirty="0"/>
              <a:t> que mostraron los valores más altos de células sedimentadas y el B formado por los clones EET-95, EET-96 y EET-103, cuya producción de proembriones fue significativamente menor a la exhibida por los clones EET-575 y EET-576.</a:t>
            </a: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4475A76B-254C-4183-95CA-772E98CE0992}"/>
              </a:ext>
            </a:extLst>
          </p:cNvPr>
          <p:cNvSpPr txBox="1">
            <a:spLocks/>
          </p:cNvSpPr>
          <p:nvPr/>
        </p:nvSpPr>
        <p:spPr>
          <a:xfrm>
            <a:off x="6372200" y="153471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4475A76B-254C-4183-95CA-772E98CE0992}"/>
              </a:ext>
            </a:extLst>
          </p:cNvPr>
          <p:cNvSpPr txBox="1">
            <a:spLocks/>
          </p:cNvSpPr>
          <p:nvPr/>
        </p:nvSpPr>
        <p:spPr>
          <a:xfrm>
            <a:off x="5940152" y="153470"/>
            <a:ext cx="2952328" cy="467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7502E9-49DA-4187-96E4-0D218D3A6682}"/>
              </a:ext>
            </a:extLst>
          </p:cNvPr>
          <p:cNvSpPr/>
          <p:nvPr/>
        </p:nvSpPr>
        <p:spPr>
          <a:xfrm>
            <a:off x="402667" y="1650280"/>
            <a:ext cx="83457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Se recomienda analizar la influencia de la </a:t>
            </a:r>
            <a:r>
              <a:rPr lang="es-EC" sz="1600" dirty="0" smtClean="0"/>
              <a:t>auxina sintética </a:t>
            </a:r>
            <a:r>
              <a:rPr lang="es-EC" sz="1600" dirty="0"/>
              <a:t>2,4,5-Triclorofenoxiacético en ensayos </a:t>
            </a:r>
            <a:r>
              <a:rPr lang="es-EC" sz="1600" dirty="0" smtClean="0"/>
              <a:t>posteriores, dado que la misma es capaz </a:t>
            </a:r>
            <a:r>
              <a:rPr lang="es-EC" sz="1600" dirty="0"/>
              <a:t>de potenciar la capacidad embriogénica, como en el caso del clon EET-96 que en esta investigación no fue capaz de generar embriones somáticos primarios sin embargo existe el registro que indica que usando 2,4,5-T en el medio de multiplicación de embriones se logra la producción de embriones somáticos primarios y </a:t>
            </a:r>
            <a:r>
              <a:rPr lang="es-EC" sz="1600" dirty="0" smtClean="0"/>
              <a:t>secundarios.</a:t>
            </a:r>
          </a:p>
          <a:p>
            <a:pPr lvl="0" algn="just">
              <a:lnSpc>
                <a:spcPct val="150000"/>
              </a:lnSpc>
            </a:pPr>
            <a:endParaRPr lang="es-EC" sz="1600" dirty="0" smtClean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Establecer las suspensiones de proembriones con una mayor cantidad de inoculo inicial y determinar si existe influencia en su cinética celular</a:t>
            </a:r>
            <a:endParaRPr lang="es-EC" sz="1600" dirty="0" smtClean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600" dirty="0" smtClean="0"/>
          </a:p>
          <a:p>
            <a:pPr algn="just">
              <a:lnSpc>
                <a:spcPct val="150000"/>
              </a:lnSpc>
            </a:pP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6327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4475A76B-254C-4183-95CA-772E98CE0992}"/>
              </a:ext>
            </a:extLst>
          </p:cNvPr>
          <p:cNvSpPr txBox="1">
            <a:spLocks/>
          </p:cNvSpPr>
          <p:nvPr/>
        </p:nvSpPr>
        <p:spPr>
          <a:xfrm>
            <a:off x="6012160" y="153470"/>
            <a:ext cx="2880320" cy="467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6" y="162880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s-EC" sz="1600" dirty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/>
              <a:t>Examinar nuevos protocolos que permitan que los proembriones en las suspensiones celulares se desarrollen y permitan obtener mayor cantidad de embriones somáticos, optimizando así el proceso de embriogénesis</a:t>
            </a:r>
            <a:r>
              <a:rPr lang="es-EC" sz="1600" dirty="0" smtClean="0"/>
              <a:t>.</a:t>
            </a:r>
          </a:p>
          <a:p>
            <a:pPr lvl="0" algn="just">
              <a:lnSpc>
                <a:spcPct val="150000"/>
              </a:lnSpc>
            </a:pPr>
            <a:endParaRPr lang="es-EC" sz="16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600" dirty="0" smtClean="0"/>
              <a:t>Continuar </a:t>
            </a:r>
            <a:r>
              <a:rPr lang="es-EC" sz="1600" dirty="0"/>
              <a:t>con la siguiente etapa de la investigación, estandarizando un protocolo de embriogénesis somática secundaria que permita potenciar el proceso de embriogénesis.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600" dirty="0" smtClean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1122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53" y="1307322"/>
            <a:ext cx="1079125" cy="111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.fuio1-1.fna.fbcdn.net/v/t1.0-9/1936504_10153549256408101_2487657702842983267_n.jpg?oh=9e8baae1d133c063e64ae88672ca40b6&amp;oe=58B1917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3139" r="13723"/>
          <a:stretch/>
        </p:blipFill>
        <p:spPr bwMode="auto">
          <a:xfrm>
            <a:off x="6927486" y="1307322"/>
            <a:ext cx="1100898" cy="11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iotecnologia.espe.edu.ec/laboratorios-investigacion/wp-content/uploads/2014/07/logo-esp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4"/>
          <a:stretch/>
        </p:blipFill>
        <p:spPr bwMode="auto">
          <a:xfrm>
            <a:off x="641527" y="1354084"/>
            <a:ext cx="3833046" cy="10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8"/>
          <p:cNvSpPr txBox="1"/>
          <p:nvPr/>
        </p:nvSpPr>
        <p:spPr>
          <a:xfrm>
            <a:off x="1691680" y="5157192"/>
            <a:ext cx="591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+mj-lt"/>
                <a:cs typeface="Times New Roman" panose="02020603050405020304" pitchFamily="18" charset="0"/>
              </a:rPr>
              <a:t>Laboratorio de Cultivo de Tejidos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2627327"/>
            <a:ext cx="502514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dirty="0" err="1" smtClean="0">
                <a:latin typeface="+mj-lt"/>
                <a:cs typeface="Times New Roman" panose="02020603050405020304" pitchFamily="18" charset="0"/>
              </a:rPr>
              <a:t>Ph.D</a:t>
            </a:r>
            <a:r>
              <a:rPr lang="es-EC" sz="15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s-EC" sz="1500" dirty="0">
                <a:latin typeface="+mj-lt"/>
                <a:cs typeface="Times New Roman" panose="02020603050405020304" pitchFamily="18" charset="0"/>
              </a:rPr>
              <a:t>Mónica </a:t>
            </a:r>
            <a:r>
              <a:rPr lang="es-EC" sz="1500" dirty="0" smtClean="0">
                <a:latin typeface="+mj-lt"/>
                <a:cs typeface="Times New Roman" panose="02020603050405020304" pitchFamily="18" charset="0"/>
              </a:rPr>
              <a:t>Jadán</a:t>
            </a:r>
          </a:p>
          <a:p>
            <a:pPr algn="ctr"/>
            <a:r>
              <a:rPr lang="en-US" sz="1500" dirty="0" err="1">
                <a:cs typeface="Times New Roman" panose="02020603050405020304" pitchFamily="18" charset="0"/>
              </a:rPr>
              <a:t>Ph.D</a:t>
            </a:r>
            <a:r>
              <a:rPr lang="en-US" sz="1500" dirty="0">
                <a:cs typeface="Times New Roman" panose="02020603050405020304" pitchFamily="18" charset="0"/>
              </a:rPr>
              <a:t> </a:t>
            </a:r>
            <a:r>
              <a:rPr lang="es-EC" sz="1500" dirty="0">
                <a:cs typeface="Times New Roman" panose="02020603050405020304" pitchFamily="18" charset="0"/>
              </a:rPr>
              <a:t>Claudia Segovia</a:t>
            </a:r>
          </a:p>
          <a:p>
            <a:pPr algn="ctr"/>
            <a:r>
              <a:rPr lang="en-US" sz="1500" dirty="0" err="1" smtClean="0">
                <a:latin typeface="+mj-lt"/>
                <a:cs typeface="Times New Roman" panose="02020603050405020304" pitchFamily="18" charset="0"/>
              </a:rPr>
              <a:t>Ing</a:t>
            </a:r>
            <a:r>
              <a:rPr lang="en-US" sz="1500" dirty="0">
                <a:latin typeface="+mj-lt"/>
                <a:cs typeface="Times New Roman" panose="02020603050405020304" pitchFamily="18" charset="0"/>
              </a:rPr>
              <a:t>. Andrea Ortega</a:t>
            </a:r>
          </a:p>
          <a:p>
            <a:pPr algn="ctr"/>
            <a:endParaRPr lang="en-US" sz="15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1500" dirty="0" err="1">
                <a:latin typeface="+mj-lt"/>
                <a:cs typeface="Times New Roman" panose="02020603050405020304" pitchFamily="18" charset="0"/>
              </a:rPr>
              <a:t>Tesistas</a:t>
            </a:r>
            <a:r>
              <a:rPr lang="en-US" sz="1500" dirty="0">
                <a:latin typeface="+mj-lt"/>
                <a:cs typeface="Times New Roman" panose="02020603050405020304" pitchFamily="18" charset="0"/>
              </a:rPr>
              <a:t> y </a:t>
            </a:r>
            <a:r>
              <a:rPr lang="en-US" sz="1500" dirty="0" err="1">
                <a:latin typeface="+mj-lt"/>
                <a:cs typeface="Times New Roman" panose="02020603050405020304" pitchFamily="18" charset="0"/>
              </a:rPr>
              <a:t>pasantes</a:t>
            </a:r>
            <a:r>
              <a:rPr lang="en-US" sz="1500" dirty="0">
                <a:latin typeface="+mj-lt"/>
                <a:cs typeface="Times New Roman" panose="02020603050405020304" pitchFamily="18" charset="0"/>
              </a:rPr>
              <a:t> del </a:t>
            </a:r>
            <a:r>
              <a:rPr lang="en-US" sz="1500" dirty="0" err="1">
                <a:latin typeface="+mj-lt"/>
                <a:cs typeface="Times New Roman" panose="02020603050405020304" pitchFamily="18" charset="0"/>
              </a:rPr>
              <a:t>laboratorio</a:t>
            </a:r>
            <a:r>
              <a:rPr lang="en-US" sz="1500" dirty="0">
                <a:latin typeface="+mj-lt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+mj-lt"/>
                <a:cs typeface="Times New Roman" panose="02020603050405020304" pitchFamily="18" charset="0"/>
              </a:rPr>
              <a:t>Cultivo</a:t>
            </a:r>
            <a:r>
              <a:rPr lang="en-US" sz="1500" dirty="0">
                <a:latin typeface="+mj-lt"/>
                <a:cs typeface="Times New Roman" panose="02020603050405020304" pitchFamily="18" charset="0"/>
              </a:rPr>
              <a:t> de </a:t>
            </a:r>
            <a:r>
              <a:rPr lang="en-US" sz="1500" dirty="0" err="1" smtClean="0">
                <a:latin typeface="+mj-lt"/>
                <a:cs typeface="Times New Roman" panose="02020603050405020304" pitchFamily="18" charset="0"/>
              </a:rPr>
              <a:t>Tejidos</a:t>
            </a:r>
            <a:endParaRPr lang="en-US" sz="15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15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1500" dirty="0" smtClean="0">
                <a:latin typeface="+mj-lt"/>
                <a:cs typeface="Times New Roman" panose="02020603050405020304" pitchFamily="18" charset="0"/>
              </a:rPr>
              <a:t>Amigos</a:t>
            </a:r>
          </a:p>
          <a:p>
            <a:pPr algn="ctr"/>
            <a:endParaRPr lang="en-US" sz="15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1500" dirty="0" err="1" smtClean="0">
                <a:latin typeface="+mj-lt"/>
                <a:cs typeface="Times New Roman" panose="02020603050405020304" pitchFamily="18" charset="0"/>
              </a:rPr>
              <a:t>Familia</a:t>
            </a:r>
            <a:endParaRPr lang="es-EC" sz="1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4475A76B-254C-4183-95CA-772E98CE0992}"/>
              </a:ext>
            </a:extLst>
          </p:cNvPr>
          <p:cNvSpPr txBox="1">
            <a:spLocks/>
          </p:cNvSpPr>
          <p:nvPr/>
        </p:nvSpPr>
        <p:spPr>
          <a:xfrm>
            <a:off x="6228184" y="153471"/>
            <a:ext cx="2808312" cy="395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7" y="6464369"/>
            <a:ext cx="1438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(</a:t>
            </a:r>
            <a:r>
              <a:rPr lang="es-EC" sz="1200" dirty="0" err="1"/>
              <a:t>Adu</a:t>
            </a:r>
            <a:r>
              <a:rPr lang="es-EC" sz="1200" dirty="0"/>
              <a:t> </a:t>
            </a:r>
            <a:r>
              <a:rPr lang="es-EC" sz="1200" i="1" dirty="0"/>
              <a:t>et al</a:t>
            </a:r>
            <a:r>
              <a:rPr lang="es-EC" sz="1200" dirty="0"/>
              <a:t>., 2011</a:t>
            </a:r>
            <a:r>
              <a:rPr lang="es-EC" sz="1200" dirty="0" smtClean="0"/>
              <a:t>) </a:t>
            </a:r>
            <a:endParaRPr lang="es-EC" sz="1200" dirty="0"/>
          </a:p>
        </p:txBody>
      </p:sp>
      <p:sp>
        <p:nvSpPr>
          <p:cNvPr id="14" name="Rectángulo 13"/>
          <p:cNvSpPr/>
          <p:nvPr/>
        </p:nvSpPr>
        <p:spPr>
          <a:xfrm>
            <a:off x="755576" y="5730673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2</a:t>
            </a:r>
            <a:r>
              <a:rPr lang="es-EC" sz="1400" i="1" dirty="0" smtClean="0"/>
              <a:t>. </a:t>
            </a:r>
            <a:r>
              <a:rPr lang="es-EC" sz="1400" dirty="0" smtClean="0"/>
              <a:t>Árbol de</a:t>
            </a:r>
            <a:r>
              <a:rPr lang="es-EC" sz="1400" i="1" dirty="0" smtClean="0"/>
              <a:t> cacao </a:t>
            </a:r>
            <a:endParaRPr lang="es-EC" sz="1400" i="1" dirty="0"/>
          </a:p>
        </p:txBody>
      </p:sp>
      <p:grpSp>
        <p:nvGrpSpPr>
          <p:cNvPr id="2" name="Grupo 1"/>
          <p:cNvGrpSpPr/>
          <p:nvPr/>
        </p:nvGrpSpPr>
        <p:grpSpPr>
          <a:xfrm>
            <a:off x="827584" y="1268760"/>
            <a:ext cx="3600400" cy="4488518"/>
            <a:chOff x="1043606" y="1130896"/>
            <a:chExt cx="3594552" cy="451231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4728" y="1589775"/>
              <a:ext cx="4512310" cy="3594551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1043606" y="5273874"/>
              <a:ext cx="294637" cy="3600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C" dirty="0" smtClean="0"/>
                <a:t>A</a:t>
              </a:r>
              <a:endParaRPr lang="es-EC" dirty="0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4788024" y="1268758"/>
            <a:ext cx="3600401" cy="4488519"/>
            <a:chOff x="4638158" y="1129788"/>
            <a:chExt cx="3501787" cy="4513418"/>
          </a:xfrm>
        </p:grpSpPr>
        <p:pic>
          <p:nvPicPr>
            <p:cNvPr id="3082" name="Picture 10" descr="El Ã¡rbol del caca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6" r="6984"/>
            <a:stretch/>
          </p:blipFill>
          <p:spPr bwMode="auto">
            <a:xfrm>
              <a:off x="4638158" y="1129788"/>
              <a:ext cx="3501787" cy="451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uadroTexto 21"/>
            <p:cNvSpPr txBox="1"/>
            <p:nvPr/>
          </p:nvSpPr>
          <p:spPr>
            <a:xfrm>
              <a:off x="4638158" y="5273874"/>
              <a:ext cx="294637" cy="36000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C" dirty="0" smtClean="0"/>
                <a:t>B</a:t>
              </a:r>
              <a:endParaRPr lang="es-EC" dirty="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395536" y="868650"/>
            <a:ext cx="2020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Características </a:t>
            </a:r>
            <a:endParaRPr lang="es-EC" sz="2000" b="1" dirty="0"/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660232" y="188640"/>
            <a:ext cx="2448272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716016" y="5713511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 smtClean="0"/>
              <a:t>Figura  3</a:t>
            </a:r>
            <a:r>
              <a:rPr lang="es-EC" sz="1400" i="1" dirty="0" smtClean="0"/>
              <a:t>. </a:t>
            </a:r>
            <a:r>
              <a:rPr lang="es-EC" sz="1400" dirty="0" smtClean="0"/>
              <a:t>Flores de cacao</a:t>
            </a:r>
            <a:endParaRPr lang="es-EC" sz="1400" i="1" dirty="0"/>
          </a:p>
        </p:txBody>
      </p:sp>
    </p:spTree>
    <p:extLst>
      <p:ext uri="{BB962C8B-B14F-4D97-AF65-F5344CB8AC3E}">
        <p14:creationId xmlns:p14="http://schemas.microsoft.com/office/powerpoint/2010/main" val="37050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8" b="28196"/>
          <a:stretch/>
        </p:blipFill>
        <p:spPr>
          <a:xfrm>
            <a:off x="634571" y="2241101"/>
            <a:ext cx="7897869" cy="28821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212F8F-1A5F-4A15-96CE-4328EE168396}"/>
              </a:ext>
            </a:extLst>
          </p:cNvPr>
          <p:cNvSpPr/>
          <p:nvPr/>
        </p:nvSpPr>
        <p:spPr>
          <a:xfrm>
            <a:off x="251520" y="6453336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(Enríquez</a:t>
            </a:r>
            <a:r>
              <a:rPr lang="es-EC" sz="1200" dirty="0"/>
              <a:t>, 2010; Anecacao, 2015 </a:t>
            </a:r>
            <a:r>
              <a:rPr lang="es-EC" sz="1200" dirty="0" smtClean="0"/>
              <a:t>)</a:t>
            </a: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5556" y="5137447"/>
            <a:ext cx="7308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/>
              <a:t>Figura  </a:t>
            </a:r>
            <a:r>
              <a:rPr lang="es-EC" sz="1400" b="1" i="1" dirty="0" smtClean="0"/>
              <a:t>4</a:t>
            </a:r>
            <a:r>
              <a:rPr lang="es-EC" sz="1400" i="1" dirty="0" smtClean="0"/>
              <a:t>.</a:t>
            </a:r>
            <a:r>
              <a:rPr lang="es-EC" sz="1400" dirty="0" smtClean="0"/>
              <a:t> Tipos de cacao. A) Criollo, B) Forastero. C) Trinitario</a:t>
            </a:r>
            <a:endParaRPr lang="es-EC" sz="1400" i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16024" y="940658"/>
            <a:ext cx="22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Tipos de cacao</a:t>
            </a:r>
            <a:endParaRPr lang="es-EC" sz="2000" b="1" dirty="0"/>
          </a:p>
        </p:txBody>
      </p:sp>
      <p:sp>
        <p:nvSpPr>
          <p:cNvPr id="13" name="Rectángulo 12"/>
          <p:cNvSpPr/>
          <p:nvPr/>
        </p:nvSpPr>
        <p:spPr>
          <a:xfrm>
            <a:off x="899592" y="1857563"/>
            <a:ext cx="1342637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 smtClean="0"/>
              <a:t>Criollo (A)</a:t>
            </a:r>
            <a:endParaRPr lang="es-EC" b="1" dirty="0"/>
          </a:p>
        </p:txBody>
      </p:sp>
      <p:sp>
        <p:nvSpPr>
          <p:cNvPr id="14" name="Rectángulo 13"/>
          <p:cNvSpPr/>
          <p:nvPr/>
        </p:nvSpPr>
        <p:spPr>
          <a:xfrm>
            <a:off x="3779912" y="1857563"/>
            <a:ext cx="1656184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 smtClean="0"/>
              <a:t>Forastero (B)</a:t>
            </a:r>
            <a:endParaRPr lang="es-EC" b="1" dirty="0"/>
          </a:p>
        </p:txBody>
      </p:sp>
      <p:sp>
        <p:nvSpPr>
          <p:cNvPr id="15" name="Rectángulo 14"/>
          <p:cNvSpPr/>
          <p:nvPr/>
        </p:nvSpPr>
        <p:spPr>
          <a:xfrm>
            <a:off x="6660232" y="1857563"/>
            <a:ext cx="1584175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 smtClean="0"/>
              <a:t>Trinitario (C)</a:t>
            </a:r>
            <a:endParaRPr lang="es-EC" b="1" dirty="0"/>
          </a:p>
        </p:txBody>
      </p:sp>
      <p:sp>
        <p:nvSpPr>
          <p:cNvPr id="17" name="1 Título">
            <a:extLst>
              <a:ext uri="{FF2B5EF4-FFF2-40B4-BE49-F238E27FC236}">
                <a16:creationId xmlns:a16="http://schemas.microsoft.com/office/drawing/2014/main" xmlns="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660232" y="188640"/>
            <a:ext cx="2448272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mapa del ecuador fondo 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176464" cy="426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7" y="6350297"/>
            <a:ext cx="2258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/>
              <a:t>(</a:t>
            </a:r>
            <a:r>
              <a:rPr lang="es-EC" sz="1200" dirty="0"/>
              <a:t>Anecacao, </a:t>
            </a:r>
            <a:r>
              <a:rPr lang="es-EC" sz="1200" dirty="0" smtClean="0"/>
              <a:t>2015; MAG, 2017)</a:t>
            </a:r>
            <a:endParaRPr lang="es-EC" sz="1200" dirty="0"/>
          </a:p>
        </p:txBody>
      </p:sp>
      <p:sp>
        <p:nvSpPr>
          <p:cNvPr id="20" name="Rectángulo 19"/>
          <p:cNvSpPr/>
          <p:nvPr/>
        </p:nvSpPr>
        <p:spPr>
          <a:xfrm>
            <a:off x="2411760" y="5785519"/>
            <a:ext cx="4179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/>
              <a:t>Figura  </a:t>
            </a:r>
            <a:r>
              <a:rPr lang="es-EC" sz="1400" b="1" i="1" dirty="0" smtClean="0"/>
              <a:t>5</a:t>
            </a:r>
            <a:r>
              <a:rPr lang="es-EC" sz="1400" i="1" dirty="0" smtClean="0"/>
              <a:t>. </a:t>
            </a:r>
            <a:r>
              <a:rPr lang="es-EC" sz="1400" dirty="0" smtClean="0"/>
              <a:t>Principales zonas de producción </a:t>
            </a:r>
            <a:endParaRPr lang="es-EC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2008" y="940658"/>
            <a:ext cx="694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Principales zonas productoras de cacao en el Ecuador</a:t>
            </a:r>
            <a:endParaRPr lang="es-EC" sz="2000" b="1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660232" y="188640"/>
            <a:ext cx="2448272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02" y="3309741"/>
            <a:ext cx="427584" cy="3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46" y="3677928"/>
            <a:ext cx="427584" cy="3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10" y="4547116"/>
            <a:ext cx="427584" cy="3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95" y="2519220"/>
            <a:ext cx="423581" cy="3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19" y="2433764"/>
            <a:ext cx="427584" cy="3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12" y="2789753"/>
            <a:ext cx="427584" cy="3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54" y="2780091"/>
            <a:ext cx="427584" cy="3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77" y="1910264"/>
            <a:ext cx="427584" cy="3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>
            <a:extLst>
              <a:ext uri="{FF2B5EF4-FFF2-40B4-BE49-F238E27FC236}">
                <a16:creationId xmlns:a16="http://schemas.microsoft.com/office/drawing/2014/main" xmlns="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948264" y="188640"/>
            <a:ext cx="2160240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6" y="6350297"/>
            <a:ext cx="50590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200" dirty="0" smtClean="0"/>
              <a:t>Iniap, 2009; Cueva </a:t>
            </a:r>
            <a:r>
              <a:rPr lang="es-EC" sz="1200" i="1" dirty="0" smtClean="0"/>
              <a:t>et al</a:t>
            </a:r>
            <a:r>
              <a:rPr lang="es-EC" sz="1200" dirty="0" smtClean="0"/>
              <a:t>., 2015)</a:t>
            </a:r>
            <a:endParaRPr lang="es-EC" sz="1200" dirty="0"/>
          </a:p>
        </p:txBody>
      </p:sp>
      <p:sp>
        <p:nvSpPr>
          <p:cNvPr id="7" name="Rectángulo 6"/>
          <p:cNvSpPr/>
          <p:nvPr/>
        </p:nvSpPr>
        <p:spPr>
          <a:xfrm>
            <a:off x="870834" y="1236822"/>
            <a:ext cx="1972974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/>
              <a:t>Escoba de </a:t>
            </a:r>
            <a:r>
              <a:rPr lang="es-EC" sz="1400" b="1" dirty="0" smtClean="0"/>
              <a:t>bruja (A)</a:t>
            </a:r>
            <a:endParaRPr lang="es-EC" sz="1400" b="1" dirty="0"/>
          </a:p>
        </p:txBody>
      </p:sp>
      <p:pic>
        <p:nvPicPr>
          <p:cNvPr id="8" name="Picture 2" descr="Resultado de imagen para escoba de bruja en caca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/>
          <a:stretch/>
        </p:blipFill>
        <p:spPr bwMode="auto">
          <a:xfrm>
            <a:off x="323529" y="1494559"/>
            <a:ext cx="2967780" cy="27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mal del machete en caca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 r="16578" b="19144"/>
          <a:stretch/>
        </p:blipFill>
        <p:spPr bwMode="auto">
          <a:xfrm>
            <a:off x="3448665" y="1590592"/>
            <a:ext cx="2635503" cy="2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moniliasis en caca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0" t="10961" r="28575" b="9188"/>
          <a:stretch/>
        </p:blipFill>
        <p:spPr bwMode="auto">
          <a:xfrm>
            <a:off x="6372200" y="1580221"/>
            <a:ext cx="2465322" cy="2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3824159" y="1217077"/>
            <a:ext cx="1971977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/>
              <a:t>Mal del </a:t>
            </a:r>
            <a:r>
              <a:rPr lang="es-EC" sz="1400" b="1" dirty="0" smtClean="0"/>
              <a:t>machete (B)</a:t>
            </a:r>
            <a:endParaRPr lang="es-EC" sz="1400" b="1" dirty="0"/>
          </a:p>
        </p:txBody>
      </p:sp>
      <p:sp>
        <p:nvSpPr>
          <p:cNvPr id="15" name="Rectángulo 14"/>
          <p:cNvSpPr/>
          <p:nvPr/>
        </p:nvSpPr>
        <p:spPr>
          <a:xfrm>
            <a:off x="6948264" y="1217078"/>
            <a:ext cx="174050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err="1" smtClean="0"/>
              <a:t>Moniliasis</a:t>
            </a:r>
            <a:r>
              <a:rPr lang="es-EC" sz="1400" b="1" dirty="0" smtClean="0"/>
              <a:t> (C)</a:t>
            </a:r>
            <a:endParaRPr lang="es-EC" sz="14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45425"/>
              </p:ext>
            </p:extLst>
          </p:nvPr>
        </p:nvGraphicFramePr>
        <p:xfrm>
          <a:off x="324319" y="4911502"/>
          <a:ext cx="8513202" cy="10058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57003"/>
                <a:gridCol w="2813327"/>
                <a:gridCol w="2642872"/>
              </a:tblGrid>
              <a:tr h="324000">
                <a:tc gridSpan="3">
                  <a:txBody>
                    <a:bodyPr/>
                    <a:lstStyle/>
                    <a:p>
                      <a:pPr algn="ctr"/>
                      <a:r>
                        <a:rPr lang="es-EC" sz="1600" dirty="0" smtClean="0">
                          <a:solidFill>
                            <a:sysClr val="windowText" lastClr="000000"/>
                          </a:solidFill>
                        </a:rPr>
                        <a:t>Clones Tolerantes (T) o Resistentes (R)</a:t>
                      </a:r>
                      <a:endParaRPr lang="es-EC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779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EET-95  (T)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EET-103 (R)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EET-575 (T)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EET-96  (T)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EET-576 (T)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179512" y="836712"/>
            <a:ext cx="6091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Enfermedades </a:t>
            </a:r>
            <a:r>
              <a:rPr lang="es-EC" sz="2000" b="1" dirty="0"/>
              <a:t>que afectan al cultivo de cacao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51520" y="411714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6</a:t>
            </a:r>
            <a:r>
              <a:rPr lang="es-EC" sz="1400" i="1" dirty="0" smtClean="0"/>
              <a:t>. </a:t>
            </a:r>
            <a:r>
              <a:rPr lang="es-EC" sz="1400" dirty="0" smtClean="0"/>
              <a:t>Principales enfermedades que afectan a las plantaciones de cacao. A) Escoba de bruja. B) Mal de machete. C) </a:t>
            </a:r>
            <a:r>
              <a:rPr lang="es-EC" sz="1400" dirty="0" err="1" smtClean="0"/>
              <a:t>Moniliasis</a:t>
            </a:r>
            <a:r>
              <a:rPr lang="es-EC" sz="1400" dirty="0" smtClean="0"/>
              <a:t> </a:t>
            </a:r>
            <a:endParaRPr lang="es-EC" sz="1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40907" y="4601453"/>
            <a:ext cx="7167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i="1" dirty="0" smtClean="0">
                <a:cs typeface="Times New Roman" panose="02020603050405020304" pitchFamily="18" charset="0"/>
              </a:rPr>
              <a:t>Tabla 1.</a:t>
            </a:r>
            <a:r>
              <a:rPr lang="es-EC" sz="1400" b="1" i="1" dirty="0">
                <a:cs typeface="Times New Roman" panose="02020603050405020304" pitchFamily="18" charset="0"/>
              </a:rPr>
              <a:t> </a:t>
            </a:r>
            <a:r>
              <a:rPr lang="es-EC" sz="1400" dirty="0" smtClean="0">
                <a:cs typeface="Times New Roman" panose="02020603050405020304" pitchFamily="18" charset="0"/>
              </a:rPr>
              <a:t>Clones Tolerantes o Resistentes a escoba de bruja, mal de machete y monilia  </a:t>
            </a:r>
            <a:endParaRPr lang="es-EC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93C774-0AC8-4114-9C44-8BB0DFB80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901438" y="4994012"/>
            <a:ext cx="7434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7</a:t>
            </a:r>
            <a:r>
              <a:rPr lang="es-EC" sz="1400" i="1" dirty="0" smtClean="0"/>
              <a:t>.</a:t>
            </a:r>
            <a:r>
              <a:rPr lang="es-EC" sz="1400" dirty="0" smtClean="0"/>
              <a:t> Crecimiento del cacao mediante propagación por enraizamiento de ramillas.</a:t>
            </a:r>
            <a:endParaRPr lang="es-EC" sz="1400" i="1" dirty="0"/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660232" y="188640"/>
            <a:ext cx="2448272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755576" y="1444626"/>
            <a:ext cx="7920880" cy="3574702"/>
            <a:chOff x="1691680" y="3626679"/>
            <a:chExt cx="3910316" cy="145850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/>
            <a:srcRect l="4671" t="74702" r="81563" b="11612"/>
            <a:stretch/>
          </p:blipFill>
          <p:spPr>
            <a:xfrm>
              <a:off x="1691680" y="3691379"/>
              <a:ext cx="1224136" cy="1333182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/>
          </p:nvGrpSpPr>
          <p:grpSpPr>
            <a:xfrm>
              <a:off x="4209758" y="3626679"/>
              <a:ext cx="1392238" cy="1397882"/>
              <a:chOff x="5381919" y="3618276"/>
              <a:chExt cx="1392238" cy="1397882"/>
            </a:xfrm>
          </p:grpSpPr>
          <p:pic>
            <p:nvPicPr>
              <p:cNvPr id="18" name="Imagen 17"/>
              <p:cNvPicPr>
                <a:picLocks noChangeAspect="1"/>
              </p:cNvPicPr>
              <p:nvPr/>
            </p:nvPicPr>
            <p:blipFill rotWithShape="1">
              <a:blip r:embed="rId3"/>
              <a:srcRect l="48302" t="74037" r="37932" b="11613"/>
              <a:stretch/>
            </p:blipFill>
            <p:spPr>
              <a:xfrm>
                <a:off x="5381919" y="3618276"/>
                <a:ext cx="1224136" cy="1397882"/>
              </a:xfrm>
              <a:prstGeom prst="rect">
                <a:avLst/>
              </a:prstGeom>
            </p:spPr>
          </p:pic>
          <p:sp>
            <p:nvSpPr>
              <p:cNvPr id="19" name="Rectángulo 18"/>
              <p:cNvSpPr/>
              <p:nvPr/>
            </p:nvSpPr>
            <p:spPr>
              <a:xfrm>
                <a:off x="6084169" y="4207977"/>
                <a:ext cx="6899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20" name="Rectángulo 19"/>
            <p:cNvSpPr/>
            <p:nvPr/>
          </p:nvSpPr>
          <p:spPr>
            <a:xfrm>
              <a:off x="2519772" y="4387997"/>
              <a:ext cx="1620179" cy="381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447764" y="4581128"/>
              <a:ext cx="39604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447764" y="4558958"/>
              <a:ext cx="39604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458648" y="4614213"/>
              <a:ext cx="396044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2447764" y="4576928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763688" y="4941168"/>
              <a:ext cx="1442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3813098" y="4941168"/>
              <a:ext cx="360040" cy="85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2838780" y="3691379"/>
              <a:ext cx="1420126" cy="1333182"/>
              <a:chOff x="3403901" y="3761585"/>
              <a:chExt cx="1420126" cy="1333182"/>
            </a:xfrm>
          </p:grpSpPr>
          <p:pic>
            <p:nvPicPr>
              <p:cNvPr id="41" name="Imagen 40"/>
              <p:cNvPicPr>
                <a:picLocks noChangeAspect="1"/>
              </p:cNvPicPr>
              <p:nvPr/>
            </p:nvPicPr>
            <p:blipFill rotWithShape="1">
              <a:blip r:embed="rId3"/>
              <a:srcRect l="27001" t="74701" r="57614" b="11612"/>
              <a:stretch/>
            </p:blipFill>
            <p:spPr>
              <a:xfrm>
                <a:off x="3455875" y="3761585"/>
                <a:ext cx="1368152" cy="1333182"/>
              </a:xfrm>
              <a:prstGeom prst="rect">
                <a:avLst/>
              </a:prstGeom>
            </p:spPr>
          </p:pic>
          <p:sp>
            <p:nvSpPr>
              <p:cNvPr id="42" name="Rectángulo 41"/>
              <p:cNvSpPr/>
              <p:nvPr/>
            </p:nvSpPr>
            <p:spPr>
              <a:xfrm>
                <a:off x="3403901" y="4423412"/>
                <a:ext cx="545338" cy="3738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  <p:sp>
        <p:nvSpPr>
          <p:cNvPr id="30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7" y="6350297"/>
            <a:ext cx="2537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(</a:t>
            </a:r>
            <a:r>
              <a:rPr lang="es-EC" sz="1200" dirty="0" err="1"/>
              <a:t>Adu</a:t>
            </a:r>
            <a:r>
              <a:rPr lang="es-EC" sz="1200" dirty="0"/>
              <a:t> </a:t>
            </a:r>
            <a:r>
              <a:rPr lang="es-EC" sz="1200" i="1" dirty="0"/>
              <a:t>et al</a:t>
            </a:r>
            <a:r>
              <a:rPr lang="es-EC" sz="1200" dirty="0"/>
              <a:t>., </a:t>
            </a:r>
            <a:r>
              <a:rPr lang="es-EC" sz="1200" dirty="0" smtClean="0"/>
              <a:t>2011; </a:t>
            </a:r>
            <a:r>
              <a:rPr lang="es-EC" sz="1200" dirty="0" err="1" smtClean="0"/>
              <a:t>Adriazola</a:t>
            </a:r>
            <a:r>
              <a:rPr lang="es-EC" sz="1200" dirty="0" smtClean="0"/>
              <a:t>, 2003) </a:t>
            </a:r>
            <a:endParaRPr lang="es-EC" sz="1200" dirty="0"/>
          </a:p>
        </p:txBody>
      </p:sp>
      <p:sp>
        <p:nvSpPr>
          <p:cNvPr id="29" name="Rectángulo 28"/>
          <p:cNvSpPr/>
          <p:nvPr/>
        </p:nvSpPr>
        <p:spPr>
          <a:xfrm>
            <a:off x="5260938" y="4532076"/>
            <a:ext cx="259714" cy="48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/>
          <p:cNvSpPr txBox="1"/>
          <p:nvPr/>
        </p:nvSpPr>
        <p:spPr>
          <a:xfrm>
            <a:off x="395536" y="94065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 smtClean="0"/>
              <a:t>Crecimiento plagiotrópico  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561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93C774-0AC8-4114-9C44-8BB0DFB80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1702545" y="5085184"/>
            <a:ext cx="5677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i="1" dirty="0"/>
              <a:t>Figura  </a:t>
            </a:r>
            <a:r>
              <a:rPr lang="es-EC" sz="1400" b="1" i="1" dirty="0" smtClean="0"/>
              <a:t>8</a:t>
            </a:r>
            <a:r>
              <a:rPr lang="es-EC" sz="1400" i="1" dirty="0" smtClean="0"/>
              <a:t>.</a:t>
            </a:r>
            <a:r>
              <a:rPr lang="es-EC" sz="1400" dirty="0" smtClean="0"/>
              <a:t> Crecimiento del cacao mediante propagación por semilla o embriogénesis somática.</a:t>
            </a:r>
            <a:endParaRPr lang="es-EC" sz="1400" i="1" dirty="0"/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05435C3F-DECE-4191-A14B-07EC74ABF056}"/>
              </a:ext>
            </a:extLst>
          </p:cNvPr>
          <p:cNvSpPr txBox="1">
            <a:spLocks/>
          </p:cNvSpPr>
          <p:nvPr/>
        </p:nvSpPr>
        <p:spPr>
          <a:xfrm>
            <a:off x="6660232" y="188640"/>
            <a:ext cx="2448272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000" i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75656" y="672102"/>
            <a:ext cx="6148998" cy="4341074"/>
            <a:chOff x="2483768" y="1219118"/>
            <a:chExt cx="3903036" cy="202189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810" t="1086" r="57083" b="80604"/>
            <a:stretch/>
          </p:blipFill>
          <p:spPr>
            <a:xfrm>
              <a:off x="2627784" y="1457446"/>
              <a:ext cx="3744416" cy="1783568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5882748" y="1219118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868144" y="2794827"/>
              <a:ext cx="504056" cy="335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483768" y="1363134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30" name="Rectangle 10">
            <a:extLst>
              <a:ext uri="{FF2B5EF4-FFF2-40B4-BE49-F238E27FC236}">
                <a16:creationId xmlns:a16="http://schemas.microsoft.com/office/drawing/2014/main" xmlns="" id="{6F345B44-702F-4062-AEDF-6EF84708C1F8}"/>
              </a:ext>
            </a:extLst>
          </p:cNvPr>
          <p:cNvSpPr/>
          <p:nvPr/>
        </p:nvSpPr>
        <p:spPr>
          <a:xfrm>
            <a:off x="521097" y="6350297"/>
            <a:ext cx="2537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/>
              <a:t>(</a:t>
            </a:r>
            <a:r>
              <a:rPr lang="es-EC" sz="1200" dirty="0" err="1"/>
              <a:t>Adu</a:t>
            </a:r>
            <a:r>
              <a:rPr lang="es-EC" sz="1200" dirty="0"/>
              <a:t> </a:t>
            </a:r>
            <a:r>
              <a:rPr lang="es-EC" sz="1200" i="1" dirty="0"/>
              <a:t>et al</a:t>
            </a:r>
            <a:r>
              <a:rPr lang="es-EC" sz="1200" dirty="0"/>
              <a:t>., </a:t>
            </a:r>
            <a:r>
              <a:rPr lang="es-EC" sz="1200" dirty="0" smtClean="0"/>
              <a:t>2011; </a:t>
            </a:r>
            <a:r>
              <a:rPr lang="es-EC" sz="1200" dirty="0" err="1" smtClean="0"/>
              <a:t>Adriazola</a:t>
            </a:r>
            <a:r>
              <a:rPr lang="es-EC" sz="1200" dirty="0" smtClean="0"/>
              <a:t>, 2003) </a:t>
            </a:r>
            <a:endParaRPr lang="es-EC" sz="1200" dirty="0"/>
          </a:p>
        </p:txBody>
      </p:sp>
      <p:sp>
        <p:nvSpPr>
          <p:cNvPr id="29" name="Rectángulo 28"/>
          <p:cNvSpPr/>
          <p:nvPr/>
        </p:nvSpPr>
        <p:spPr>
          <a:xfrm>
            <a:off x="6921200" y="1123258"/>
            <a:ext cx="703453" cy="48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CuadroTexto 31"/>
          <p:cNvSpPr txBox="1"/>
          <p:nvPr/>
        </p:nvSpPr>
        <p:spPr>
          <a:xfrm>
            <a:off x="395536" y="94065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Crecimiento ortotrópico 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1098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3185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12954</TotalTime>
  <Words>1845</Words>
  <Application>Microsoft Office PowerPoint</Application>
  <PresentationFormat>Presentación en pantalla (4:3)</PresentationFormat>
  <Paragraphs>266</Paragraphs>
  <Slides>34</Slides>
  <Notes>18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DELL</cp:lastModifiedBy>
  <cp:revision>1097</cp:revision>
  <cp:lastPrinted>2019-01-31T15:53:05Z</cp:lastPrinted>
  <dcterms:created xsi:type="dcterms:W3CDTF">2008-08-08T13:28:34Z</dcterms:created>
  <dcterms:modified xsi:type="dcterms:W3CDTF">2019-07-30T16:38:31Z</dcterms:modified>
</cp:coreProperties>
</file>