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11" r:id="rId1"/>
  </p:sldMasterIdLst>
  <p:notesMasterIdLst>
    <p:notesMasterId r:id="rId48"/>
  </p:notesMasterIdLst>
  <p:sldIdLst>
    <p:sldId id="259" r:id="rId2"/>
    <p:sldId id="260" r:id="rId3"/>
    <p:sldId id="287" r:id="rId4"/>
    <p:sldId id="261" r:id="rId5"/>
    <p:sldId id="262" r:id="rId6"/>
    <p:sldId id="288" r:id="rId7"/>
    <p:sldId id="263" r:id="rId8"/>
    <p:sldId id="285" r:id="rId9"/>
    <p:sldId id="286" r:id="rId10"/>
    <p:sldId id="293" r:id="rId11"/>
    <p:sldId id="264" r:id="rId12"/>
    <p:sldId id="289" r:id="rId13"/>
    <p:sldId id="290" r:id="rId14"/>
    <p:sldId id="291" r:id="rId15"/>
    <p:sldId id="266" r:id="rId16"/>
    <p:sldId id="267" r:id="rId17"/>
    <p:sldId id="294" r:id="rId18"/>
    <p:sldId id="299" r:id="rId19"/>
    <p:sldId id="304" r:id="rId20"/>
    <p:sldId id="310" r:id="rId21"/>
    <p:sldId id="311" r:id="rId22"/>
    <p:sldId id="305" r:id="rId23"/>
    <p:sldId id="307" r:id="rId24"/>
    <p:sldId id="306" r:id="rId25"/>
    <p:sldId id="308" r:id="rId26"/>
    <p:sldId id="313" r:id="rId27"/>
    <p:sldId id="314" r:id="rId28"/>
    <p:sldId id="315" r:id="rId29"/>
    <p:sldId id="309" r:id="rId30"/>
    <p:sldId id="316" r:id="rId31"/>
    <p:sldId id="296" r:id="rId32"/>
    <p:sldId id="297" r:id="rId33"/>
    <p:sldId id="298" r:id="rId34"/>
    <p:sldId id="300" r:id="rId35"/>
    <p:sldId id="276" r:id="rId36"/>
    <p:sldId id="301" r:id="rId37"/>
    <p:sldId id="302" r:id="rId38"/>
    <p:sldId id="269" r:id="rId39"/>
    <p:sldId id="268" r:id="rId40"/>
    <p:sldId id="270" r:id="rId41"/>
    <p:sldId id="274" r:id="rId42"/>
    <p:sldId id="275" r:id="rId43"/>
    <p:sldId id="271" r:id="rId44"/>
    <p:sldId id="272" r:id="rId45"/>
    <p:sldId id="273" r:id="rId46"/>
    <p:sldId id="284"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 autoAdjust="0"/>
    <p:restoredTop sz="94660"/>
  </p:normalViewPr>
  <p:slideViewPr>
    <p:cSldViewPr snapToGrid="0">
      <p:cViewPr>
        <p:scale>
          <a:sx n="114" d="100"/>
          <a:sy n="114" d="100"/>
        </p:scale>
        <p:origin x="8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CALCULOS%20PRUEBAS%20CN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Control en el Eje de Presición de  corte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v>Datos de media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Hoja4!$H$5:$H$14</c:f>
              <c:numCache>
                <c:formatCode>0.000</c:formatCode>
                <c:ptCount val="10"/>
                <c:pt idx="0">
                  <c:v>60</c:v>
                </c:pt>
                <c:pt idx="1">
                  <c:v>59.997500000000002</c:v>
                </c:pt>
                <c:pt idx="2">
                  <c:v>59.997500000000002</c:v>
                </c:pt>
                <c:pt idx="3">
                  <c:v>60</c:v>
                </c:pt>
                <c:pt idx="4">
                  <c:v>59.997500000000002</c:v>
                </c:pt>
                <c:pt idx="5">
                  <c:v>59.997500000000002</c:v>
                </c:pt>
                <c:pt idx="6">
                  <c:v>59.997500000000002</c:v>
                </c:pt>
                <c:pt idx="7">
                  <c:v>60</c:v>
                </c:pt>
                <c:pt idx="8">
                  <c:v>59.997500000000002</c:v>
                </c:pt>
                <c:pt idx="9">
                  <c:v>60</c:v>
                </c:pt>
              </c:numCache>
            </c:numRef>
          </c:yVal>
          <c:smooth val="1"/>
          <c:extLst>
            <c:ext xmlns:c16="http://schemas.microsoft.com/office/drawing/2014/chart" uri="{C3380CC4-5D6E-409C-BE32-E72D297353CC}">
              <c16:uniqueId val="{00000000-CBA1-4DD9-AF6F-79049818AE35}"/>
            </c:ext>
          </c:extLst>
        </c:ser>
        <c:ser>
          <c:idx val="1"/>
          <c:order val="1"/>
          <c:tx>
            <c:v>Limite de Especificación Superior</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Hoja4!$H$23:$H$32</c:f>
              <c:numCache>
                <c:formatCode>General</c:formatCode>
                <c:ptCount val="10"/>
                <c:pt idx="0">
                  <c:v>60.02</c:v>
                </c:pt>
                <c:pt idx="1">
                  <c:v>60.02</c:v>
                </c:pt>
                <c:pt idx="2">
                  <c:v>60.02</c:v>
                </c:pt>
                <c:pt idx="3">
                  <c:v>60.02</c:v>
                </c:pt>
                <c:pt idx="4">
                  <c:v>60.02</c:v>
                </c:pt>
                <c:pt idx="5">
                  <c:v>60.02</c:v>
                </c:pt>
                <c:pt idx="6">
                  <c:v>60.02</c:v>
                </c:pt>
                <c:pt idx="7">
                  <c:v>60.02</c:v>
                </c:pt>
                <c:pt idx="8">
                  <c:v>60.02</c:v>
                </c:pt>
                <c:pt idx="9">
                  <c:v>60.02</c:v>
                </c:pt>
              </c:numCache>
            </c:numRef>
          </c:yVal>
          <c:smooth val="1"/>
          <c:extLst>
            <c:ext xmlns:c16="http://schemas.microsoft.com/office/drawing/2014/chart" uri="{C3380CC4-5D6E-409C-BE32-E72D297353CC}">
              <c16:uniqueId val="{00000001-CBA1-4DD9-AF6F-79049818AE35}"/>
            </c:ext>
          </c:extLst>
        </c:ser>
        <c:ser>
          <c:idx val="2"/>
          <c:order val="2"/>
          <c:tx>
            <c:v>Limite de Especificación inferior</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Hoja4!$I$23:$I$32</c:f>
              <c:numCache>
                <c:formatCode>General</c:formatCode>
                <c:ptCount val="10"/>
                <c:pt idx="0">
                  <c:v>59.98</c:v>
                </c:pt>
                <c:pt idx="1">
                  <c:v>59.98</c:v>
                </c:pt>
                <c:pt idx="2">
                  <c:v>59.98</c:v>
                </c:pt>
                <c:pt idx="3">
                  <c:v>59.98</c:v>
                </c:pt>
                <c:pt idx="4">
                  <c:v>59.98</c:v>
                </c:pt>
                <c:pt idx="5">
                  <c:v>59.98</c:v>
                </c:pt>
                <c:pt idx="6">
                  <c:v>59.98</c:v>
                </c:pt>
                <c:pt idx="7">
                  <c:v>59.98</c:v>
                </c:pt>
                <c:pt idx="8">
                  <c:v>59.98</c:v>
                </c:pt>
                <c:pt idx="9">
                  <c:v>59.98</c:v>
                </c:pt>
              </c:numCache>
            </c:numRef>
          </c:yVal>
          <c:smooth val="1"/>
          <c:extLst>
            <c:ext xmlns:c16="http://schemas.microsoft.com/office/drawing/2014/chart" uri="{C3380CC4-5D6E-409C-BE32-E72D297353CC}">
              <c16:uniqueId val="{00000002-CBA1-4DD9-AF6F-79049818AE35}"/>
            </c:ext>
          </c:extLst>
        </c:ser>
        <c:ser>
          <c:idx val="3"/>
          <c:order val="3"/>
          <c:tx>
            <c:v>Medida Nominal</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Hoja4!$C$5:$C$14</c:f>
              <c:numCache>
                <c:formatCode>0.00</c:formatCode>
                <c:ptCount val="10"/>
                <c:pt idx="0">
                  <c:v>60</c:v>
                </c:pt>
                <c:pt idx="1">
                  <c:v>60</c:v>
                </c:pt>
                <c:pt idx="2">
                  <c:v>60</c:v>
                </c:pt>
                <c:pt idx="3">
                  <c:v>60</c:v>
                </c:pt>
                <c:pt idx="4">
                  <c:v>60</c:v>
                </c:pt>
                <c:pt idx="5">
                  <c:v>60</c:v>
                </c:pt>
                <c:pt idx="6">
                  <c:v>60</c:v>
                </c:pt>
                <c:pt idx="7">
                  <c:v>60</c:v>
                </c:pt>
                <c:pt idx="8">
                  <c:v>60</c:v>
                </c:pt>
                <c:pt idx="9">
                  <c:v>60</c:v>
                </c:pt>
              </c:numCache>
            </c:numRef>
          </c:yVal>
          <c:smooth val="1"/>
          <c:extLst>
            <c:ext xmlns:c16="http://schemas.microsoft.com/office/drawing/2014/chart" uri="{C3380CC4-5D6E-409C-BE32-E72D297353CC}">
              <c16:uniqueId val="{00000003-CBA1-4DD9-AF6F-79049818AE35}"/>
            </c:ext>
          </c:extLst>
        </c:ser>
        <c:ser>
          <c:idx val="4"/>
          <c:order val="4"/>
          <c:tx>
            <c:v>Limite de Control Superior</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Hoja4!$G$23:$G$32</c:f>
              <c:numCache>
                <c:formatCode>General</c:formatCode>
                <c:ptCount val="10"/>
                <c:pt idx="0">
                  <c:v>60.003599999999999</c:v>
                </c:pt>
                <c:pt idx="1">
                  <c:v>60.003599999999999</c:v>
                </c:pt>
                <c:pt idx="2">
                  <c:v>60.003599999999999</c:v>
                </c:pt>
                <c:pt idx="3">
                  <c:v>60.003599999999999</c:v>
                </c:pt>
                <c:pt idx="4">
                  <c:v>60.003599999999999</c:v>
                </c:pt>
                <c:pt idx="5">
                  <c:v>60.003599999999999</c:v>
                </c:pt>
                <c:pt idx="6">
                  <c:v>60.003599999999999</c:v>
                </c:pt>
                <c:pt idx="7">
                  <c:v>60.003599999999999</c:v>
                </c:pt>
                <c:pt idx="8">
                  <c:v>60.003599999999999</c:v>
                </c:pt>
                <c:pt idx="9">
                  <c:v>60.003599999999999</c:v>
                </c:pt>
              </c:numCache>
            </c:numRef>
          </c:yVal>
          <c:smooth val="1"/>
          <c:extLst>
            <c:ext xmlns:c16="http://schemas.microsoft.com/office/drawing/2014/chart" uri="{C3380CC4-5D6E-409C-BE32-E72D297353CC}">
              <c16:uniqueId val="{00000004-CBA1-4DD9-AF6F-79049818AE35}"/>
            </c:ext>
          </c:extLst>
        </c:ser>
        <c:ser>
          <c:idx val="5"/>
          <c:order val="5"/>
          <c:tx>
            <c:v>Limite de Control Inferior</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Hoja4!$B$5:$B$14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Hoja4!$J$23:$J$32</c:f>
              <c:numCache>
                <c:formatCode>General</c:formatCode>
                <c:ptCount val="10"/>
                <c:pt idx="0">
                  <c:v>59.996400000000001</c:v>
                </c:pt>
                <c:pt idx="1">
                  <c:v>59.996400000000001</c:v>
                </c:pt>
                <c:pt idx="2">
                  <c:v>59.996400000000001</c:v>
                </c:pt>
                <c:pt idx="3">
                  <c:v>59.996400000000001</c:v>
                </c:pt>
                <c:pt idx="4">
                  <c:v>59.996400000000001</c:v>
                </c:pt>
                <c:pt idx="5">
                  <c:v>59.996400000000001</c:v>
                </c:pt>
                <c:pt idx="6">
                  <c:v>59.996400000000001</c:v>
                </c:pt>
                <c:pt idx="7">
                  <c:v>59.996400000000001</c:v>
                </c:pt>
                <c:pt idx="8">
                  <c:v>59.996400000000001</c:v>
                </c:pt>
                <c:pt idx="9">
                  <c:v>59.996400000000001</c:v>
                </c:pt>
              </c:numCache>
            </c:numRef>
          </c:yVal>
          <c:smooth val="1"/>
          <c:extLst>
            <c:ext xmlns:c16="http://schemas.microsoft.com/office/drawing/2014/chart" uri="{C3380CC4-5D6E-409C-BE32-E72D297353CC}">
              <c16:uniqueId val="{00000005-CBA1-4DD9-AF6F-79049818AE35}"/>
            </c:ext>
          </c:extLst>
        </c:ser>
        <c:dLbls>
          <c:showLegendKey val="0"/>
          <c:showVal val="0"/>
          <c:showCatName val="0"/>
          <c:showSerName val="0"/>
          <c:showPercent val="0"/>
          <c:showBubbleSize val="0"/>
        </c:dLbls>
        <c:axId val="687634472"/>
        <c:axId val="687632504"/>
      </c:scatterChart>
      <c:valAx>
        <c:axId val="687634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Número de pruebas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687632504"/>
        <c:crosses val="autoZero"/>
        <c:crossBetween val="midCat"/>
      </c:valAx>
      <c:valAx>
        <c:axId val="687632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Media de medicion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6876344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AAE82-1B46-4D90-BF41-1E6C32830F8D}" type="doc">
      <dgm:prSet loTypeId="urn:microsoft.com/office/officeart/2008/layout/VerticalCurvedList" loCatId="list" qsTypeId="urn:microsoft.com/office/officeart/2005/8/quickstyle/3d4" qsCatId="3D" csTypeId="urn:microsoft.com/office/officeart/2005/8/colors/accent1_3" csCatId="accent1" phldr="1"/>
      <dgm:spPr/>
      <dgm:t>
        <a:bodyPr/>
        <a:lstStyle/>
        <a:p>
          <a:endParaRPr lang="es-EC"/>
        </a:p>
      </dgm:t>
    </dgm:pt>
    <dgm:pt modelId="{FF5FEE5D-0A76-49AD-9F30-2B052601CC97}">
      <dgm:prSet custT="1"/>
      <dgm:spPr/>
      <dgm:t>
        <a:bodyPr/>
        <a:lstStyle/>
        <a:p>
          <a:pPr algn="ctr"/>
          <a:r>
            <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Objetivos</a:t>
          </a:r>
        </a:p>
      </dgm:t>
    </dgm:pt>
    <dgm:pt modelId="{E62651CA-AC0D-493C-BC4B-2CD1304F1EE3}" type="parTrans" cxnId="{6AA48D92-5950-43C9-898A-47EC0A9E8D21}">
      <dgm:prSet/>
      <dgm:spPr/>
      <dgm:t>
        <a:bodyPr/>
        <a:lstStyle/>
        <a:p>
          <a:endParaRPr lang="es-EC" sz="1800"/>
        </a:p>
      </dgm:t>
    </dgm:pt>
    <dgm:pt modelId="{0B236FC5-4C85-4EDA-941D-1D6244CB389A}" type="sibTrans" cxnId="{6AA48D92-5950-43C9-898A-47EC0A9E8D21}">
      <dgm:prSet/>
      <dgm:spPr/>
      <dgm:t>
        <a:bodyPr/>
        <a:lstStyle/>
        <a:p>
          <a:endParaRPr lang="es-EC" sz="1800"/>
        </a:p>
      </dgm:t>
    </dgm:pt>
    <dgm:pt modelId="{2FBD4E24-48B0-4E94-B407-C42AC5A55182}">
      <dgm:prSet custT="1"/>
      <dgm:spPr/>
      <dgm:t>
        <a:bodyPr/>
        <a:lstStyle/>
        <a:p>
          <a:pPr algn="ctr"/>
          <a:r>
            <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Diseño de la máquina</a:t>
          </a:r>
        </a:p>
      </dgm:t>
    </dgm:pt>
    <dgm:pt modelId="{61A8F6A3-31E6-4964-8A98-16A4A96361B0}" type="parTrans" cxnId="{E19C5962-BBF8-4642-9794-C79E11D23D49}">
      <dgm:prSet/>
      <dgm:spPr/>
      <dgm:t>
        <a:bodyPr/>
        <a:lstStyle/>
        <a:p>
          <a:endParaRPr lang="es-EC" sz="1800"/>
        </a:p>
      </dgm:t>
    </dgm:pt>
    <dgm:pt modelId="{71856794-FB0E-493D-B941-075BCD7D6C18}" type="sibTrans" cxnId="{E19C5962-BBF8-4642-9794-C79E11D23D49}">
      <dgm:prSet/>
      <dgm:spPr/>
      <dgm:t>
        <a:bodyPr/>
        <a:lstStyle/>
        <a:p>
          <a:endParaRPr lang="es-EC" sz="1800"/>
        </a:p>
      </dgm:t>
    </dgm:pt>
    <dgm:pt modelId="{B0944926-CFA1-4C16-8F8F-CA4B00406CA3}">
      <dgm:prSet custT="1"/>
      <dgm:spPr/>
      <dgm:t>
        <a:bodyPr/>
        <a:lstStyle/>
        <a:p>
          <a:pPr algn="ctr"/>
          <a:r>
            <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Pruebas y Resultados</a:t>
          </a:r>
        </a:p>
      </dgm:t>
    </dgm:pt>
    <dgm:pt modelId="{2C8629E5-F3E4-442F-96C8-3B13728C49A6}" type="parTrans" cxnId="{EC8E3CA6-A115-403B-A9C2-05E9B4EE8036}">
      <dgm:prSet/>
      <dgm:spPr/>
      <dgm:t>
        <a:bodyPr/>
        <a:lstStyle/>
        <a:p>
          <a:endParaRPr lang="es-EC" sz="1800"/>
        </a:p>
      </dgm:t>
    </dgm:pt>
    <dgm:pt modelId="{A0B0EC1F-9F0F-47DE-AE48-98B2C7A79229}" type="sibTrans" cxnId="{EC8E3CA6-A115-403B-A9C2-05E9B4EE8036}">
      <dgm:prSet/>
      <dgm:spPr/>
      <dgm:t>
        <a:bodyPr/>
        <a:lstStyle/>
        <a:p>
          <a:endParaRPr lang="es-EC" sz="1800"/>
        </a:p>
      </dgm:t>
    </dgm:pt>
    <dgm:pt modelId="{7DA574F2-0949-4A4E-8E9F-565105109767}">
      <dgm:prSet custT="1"/>
      <dgm:spPr/>
      <dgm:t>
        <a:bodyPr/>
        <a:lstStyle/>
        <a:p>
          <a:pPr algn="ctr"/>
          <a:r>
            <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Introducción </a:t>
          </a:r>
        </a:p>
      </dgm:t>
    </dgm:pt>
    <dgm:pt modelId="{CECAC5A2-208E-4EEE-8383-2CA053641D47}" type="parTrans" cxnId="{AC18BDB0-FFD6-470C-864A-2F2DD8960604}">
      <dgm:prSet/>
      <dgm:spPr/>
      <dgm:t>
        <a:bodyPr/>
        <a:lstStyle/>
        <a:p>
          <a:endParaRPr lang="es-EC" sz="1800"/>
        </a:p>
      </dgm:t>
    </dgm:pt>
    <dgm:pt modelId="{C92B1447-B0BA-4BC1-B9DC-316B827C1F41}" type="sibTrans" cxnId="{AC18BDB0-FFD6-470C-864A-2F2DD8960604}">
      <dgm:prSet/>
      <dgm:spPr/>
      <dgm:t>
        <a:bodyPr/>
        <a:lstStyle/>
        <a:p>
          <a:endParaRPr lang="es-EC" sz="1800"/>
        </a:p>
      </dgm:t>
    </dgm:pt>
    <dgm:pt modelId="{F484F5F4-B785-425C-8EF6-7FE610771944}">
      <dgm:prSet custT="1"/>
      <dgm:spPr/>
      <dgm:t>
        <a:bodyPr/>
        <a:lstStyle/>
        <a:p>
          <a:pPr algn="ctr"/>
          <a:r>
            <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Especificaciones de la máquina</a:t>
          </a:r>
        </a:p>
      </dgm:t>
    </dgm:pt>
    <dgm:pt modelId="{A5EACC1E-DD28-4416-9081-0B92388F3363}" type="parTrans" cxnId="{AB1C7B92-41C9-46A6-946C-79778B893E9F}">
      <dgm:prSet/>
      <dgm:spPr/>
      <dgm:t>
        <a:bodyPr/>
        <a:lstStyle/>
        <a:p>
          <a:endParaRPr lang="es-EC" sz="1800"/>
        </a:p>
      </dgm:t>
    </dgm:pt>
    <dgm:pt modelId="{DEC6699D-5696-4F6A-B1AD-B45D7170ADB2}" type="sibTrans" cxnId="{AB1C7B92-41C9-46A6-946C-79778B893E9F}">
      <dgm:prSet/>
      <dgm:spPr/>
      <dgm:t>
        <a:bodyPr/>
        <a:lstStyle/>
        <a:p>
          <a:endParaRPr lang="es-EC" sz="1800"/>
        </a:p>
      </dgm:t>
    </dgm:pt>
    <dgm:pt modelId="{CCCD9288-F416-4310-938E-964EC31F373E}">
      <dgm:prSet custT="1"/>
      <dgm:spPr/>
      <dgm:t>
        <a:bodyPr/>
        <a:lstStyle/>
        <a:p>
          <a:pPr algn="ctr"/>
          <a:r>
            <a:rPr lang="es-419"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Estudio de costos</a:t>
          </a:r>
          <a:endPar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6801F0A4-603A-4E72-A6A5-1ECA159A0252}" type="parTrans" cxnId="{CB705032-C2F0-422C-BD90-7986303F7EF0}">
      <dgm:prSet/>
      <dgm:spPr/>
      <dgm:t>
        <a:bodyPr/>
        <a:lstStyle/>
        <a:p>
          <a:endParaRPr lang="es-EC"/>
        </a:p>
      </dgm:t>
    </dgm:pt>
    <dgm:pt modelId="{B2572183-4885-44E1-9714-6ECE1339B6E1}" type="sibTrans" cxnId="{CB705032-C2F0-422C-BD90-7986303F7EF0}">
      <dgm:prSet/>
      <dgm:spPr/>
      <dgm:t>
        <a:bodyPr/>
        <a:lstStyle/>
        <a:p>
          <a:endParaRPr lang="es-EC"/>
        </a:p>
      </dgm:t>
    </dgm:pt>
    <dgm:pt modelId="{6BD248CF-7D3A-4CCA-B2A4-C6F728A1B63F}">
      <dgm:prSet custT="1"/>
      <dgm:spPr/>
      <dgm:t>
        <a:bodyPr/>
        <a:lstStyle/>
        <a:p>
          <a:pPr algn="ctr"/>
          <a:r>
            <a:rPr lang="es-419"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Conclusiones y Recomendaciones</a:t>
          </a:r>
          <a:endParaRPr lang="es-EC" sz="2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15A2EAE5-A98A-4431-B9FB-F2A9FB8FCAE1}" type="parTrans" cxnId="{1F1B2C00-61EA-451F-A946-B217E150E8E1}">
      <dgm:prSet/>
      <dgm:spPr/>
      <dgm:t>
        <a:bodyPr/>
        <a:lstStyle/>
        <a:p>
          <a:endParaRPr lang="es-EC"/>
        </a:p>
      </dgm:t>
    </dgm:pt>
    <dgm:pt modelId="{E903CC55-3D4E-4B63-AF90-4B467408BAA3}" type="sibTrans" cxnId="{1F1B2C00-61EA-451F-A946-B217E150E8E1}">
      <dgm:prSet/>
      <dgm:spPr/>
      <dgm:t>
        <a:bodyPr/>
        <a:lstStyle/>
        <a:p>
          <a:endParaRPr lang="es-EC"/>
        </a:p>
      </dgm:t>
    </dgm:pt>
    <dgm:pt modelId="{F5BD87B0-A88A-4246-8C76-5821689E739C}" type="pres">
      <dgm:prSet presAssocID="{2E0AAE82-1B46-4D90-BF41-1E6C32830F8D}" presName="Name0" presStyleCnt="0">
        <dgm:presLayoutVars>
          <dgm:chMax val="7"/>
          <dgm:chPref val="7"/>
          <dgm:dir/>
        </dgm:presLayoutVars>
      </dgm:prSet>
      <dgm:spPr/>
    </dgm:pt>
    <dgm:pt modelId="{240D76AD-9579-40E7-A40A-4A95BC7E5966}" type="pres">
      <dgm:prSet presAssocID="{2E0AAE82-1B46-4D90-BF41-1E6C32830F8D}" presName="Name1" presStyleCnt="0"/>
      <dgm:spPr/>
    </dgm:pt>
    <dgm:pt modelId="{BC8217A7-82A6-455A-AB31-20B8CB0E75A5}" type="pres">
      <dgm:prSet presAssocID="{2E0AAE82-1B46-4D90-BF41-1E6C32830F8D}" presName="cycle" presStyleCnt="0"/>
      <dgm:spPr/>
    </dgm:pt>
    <dgm:pt modelId="{63ACEEE8-0C35-4003-B80A-DEC6A72CDD74}" type="pres">
      <dgm:prSet presAssocID="{2E0AAE82-1B46-4D90-BF41-1E6C32830F8D}" presName="srcNode" presStyleLbl="node1" presStyleIdx="0" presStyleCnt="7"/>
      <dgm:spPr/>
    </dgm:pt>
    <dgm:pt modelId="{18A93747-833A-4165-830B-A8082203BD0A}" type="pres">
      <dgm:prSet presAssocID="{2E0AAE82-1B46-4D90-BF41-1E6C32830F8D}" presName="conn" presStyleLbl="parChTrans1D2" presStyleIdx="0" presStyleCnt="1"/>
      <dgm:spPr/>
    </dgm:pt>
    <dgm:pt modelId="{0C97A9B8-3C3C-4344-9521-38685FBAE928}" type="pres">
      <dgm:prSet presAssocID="{2E0AAE82-1B46-4D90-BF41-1E6C32830F8D}" presName="extraNode" presStyleLbl="node1" presStyleIdx="0" presStyleCnt="7"/>
      <dgm:spPr/>
    </dgm:pt>
    <dgm:pt modelId="{7B9723F0-347F-463E-861E-F297A47CCF5A}" type="pres">
      <dgm:prSet presAssocID="{2E0AAE82-1B46-4D90-BF41-1E6C32830F8D}" presName="dstNode" presStyleLbl="node1" presStyleIdx="0" presStyleCnt="7"/>
      <dgm:spPr/>
    </dgm:pt>
    <dgm:pt modelId="{AF61B64F-C8FC-40CD-ACAB-625702896F9A}" type="pres">
      <dgm:prSet presAssocID="{FF5FEE5D-0A76-49AD-9F30-2B052601CC97}" presName="text_1" presStyleLbl="node1" presStyleIdx="0" presStyleCnt="7">
        <dgm:presLayoutVars>
          <dgm:bulletEnabled val="1"/>
        </dgm:presLayoutVars>
      </dgm:prSet>
      <dgm:spPr/>
    </dgm:pt>
    <dgm:pt modelId="{88378316-429F-4DCD-96B0-AF10075FCF99}" type="pres">
      <dgm:prSet presAssocID="{FF5FEE5D-0A76-49AD-9F30-2B052601CC97}" presName="accent_1" presStyleCnt="0"/>
      <dgm:spPr/>
    </dgm:pt>
    <dgm:pt modelId="{8295677B-4944-4EC5-9D2C-62AEACB47A4F}" type="pres">
      <dgm:prSet presAssocID="{FF5FEE5D-0A76-49AD-9F30-2B052601CC97}" presName="accentRepeatNode" presStyleLbl="solidFgAcc1" presStyleIdx="0" presStyleCnt="7" custLinFactNeighborY="-3561"/>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pt>
    <dgm:pt modelId="{A8549B84-53DB-40CA-80D4-9552FAA7E38D}" type="pres">
      <dgm:prSet presAssocID="{7DA574F2-0949-4A4E-8E9F-565105109767}" presName="text_2" presStyleLbl="node1" presStyleIdx="1" presStyleCnt="7">
        <dgm:presLayoutVars>
          <dgm:bulletEnabled val="1"/>
        </dgm:presLayoutVars>
      </dgm:prSet>
      <dgm:spPr/>
    </dgm:pt>
    <dgm:pt modelId="{FB8B940C-4320-43B4-9F6C-7C22FB963108}" type="pres">
      <dgm:prSet presAssocID="{7DA574F2-0949-4A4E-8E9F-565105109767}" presName="accent_2" presStyleCnt="0"/>
      <dgm:spPr/>
    </dgm:pt>
    <dgm:pt modelId="{EB4DFD9E-3EB2-41E7-8CF5-7FAF30A57395}" type="pres">
      <dgm:prSet presAssocID="{7DA574F2-0949-4A4E-8E9F-565105109767}" presName="accentRepeatNode" presStyleLbl="solidFgAcc1" presStyleIdx="1" presStyleCnt="7"/>
      <dgm:spPr/>
    </dgm:pt>
    <dgm:pt modelId="{31CE8EC9-9570-4432-83DC-3A1FC4AC031D}" type="pres">
      <dgm:prSet presAssocID="{F484F5F4-B785-425C-8EF6-7FE610771944}" presName="text_3" presStyleLbl="node1" presStyleIdx="2" presStyleCnt="7">
        <dgm:presLayoutVars>
          <dgm:bulletEnabled val="1"/>
        </dgm:presLayoutVars>
      </dgm:prSet>
      <dgm:spPr/>
    </dgm:pt>
    <dgm:pt modelId="{4F75F464-139C-494E-B050-79AF9A9E4A8A}" type="pres">
      <dgm:prSet presAssocID="{F484F5F4-B785-425C-8EF6-7FE610771944}" presName="accent_3" presStyleCnt="0"/>
      <dgm:spPr/>
    </dgm:pt>
    <dgm:pt modelId="{474CBD3D-6672-4060-9E95-0853AFCF2A82}" type="pres">
      <dgm:prSet presAssocID="{F484F5F4-B785-425C-8EF6-7FE610771944}" presName="accentRepeatNode" presStyleLbl="solidFgAcc1" presStyleIdx="2" presStyleCnt="7"/>
      <dgm:spPr/>
    </dgm:pt>
    <dgm:pt modelId="{8B8917D3-539A-420F-89D6-0A9A5D65E5D4}" type="pres">
      <dgm:prSet presAssocID="{2FBD4E24-48B0-4E94-B407-C42AC5A55182}" presName="text_4" presStyleLbl="node1" presStyleIdx="3" presStyleCnt="7">
        <dgm:presLayoutVars>
          <dgm:bulletEnabled val="1"/>
        </dgm:presLayoutVars>
      </dgm:prSet>
      <dgm:spPr/>
    </dgm:pt>
    <dgm:pt modelId="{1FF4CA71-2ED3-4F3E-89E6-3C9EF81B70CA}" type="pres">
      <dgm:prSet presAssocID="{2FBD4E24-48B0-4E94-B407-C42AC5A55182}" presName="accent_4" presStyleCnt="0"/>
      <dgm:spPr/>
    </dgm:pt>
    <dgm:pt modelId="{868A530C-99B1-4A1F-ACE5-23CDEE858C9A}" type="pres">
      <dgm:prSet presAssocID="{2FBD4E24-48B0-4E94-B407-C42AC5A55182}" presName="accentRepeatNode" presStyleLbl="solidFgAcc1" presStyleIdx="3" presStyleCnt="7"/>
      <dgm:spPr/>
    </dgm:pt>
    <dgm:pt modelId="{913956E2-020A-4EF6-B56C-5D043BBC9890}" type="pres">
      <dgm:prSet presAssocID="{B0944926-CFA1-4C16-8F8F-CA4B00406CA3}" presName="text_5" presStyleLbl="node1" presStyleIdx="4" presStyleCnt="7">
        <dgm:presLayoutVars>
          <dgm:bulletEnabled val="1"/>
        </dgm:presLayoutVars>
      </dgm:prSet>
      <dgm:spPr/>
    </dgm:pt>
    <dgm:pt modelId="{7B850A54-4BDC-45EA-AE06-8E160A71F833}" type="pres">
      <dgm:prSet presAssocID="{B0944926-CFA1-4C16-8F8F-CA4B00406CA3}" presName="accent_5" presStyleCnt="0"/>
      <dgm:spPr/>
    </dgm:pt>
    <dgm:pt modelId="{A9E87E47-DED6-416A-A04D-C91DEBCC72BF}" type="pres">
      <dgm:prSet presAssocID="{B0944926-CFA1-4C16-8F8F-CA4B00406CA3}" presName="accentRepeatNode" presStyleLbl="solidFgAcc1" presStyleIdx="4" presStyleCnt="7"/>
      <dgm:spPr/>
    </dgm:pt>
    <dgm:pt modelId="{60E0263F-8988-44B6-AB9E-991C1F9CCC34}" type="pres">
      <dgm:prSet presAssocID="{CCCD9288-F416-4310-938E-964EC31F373E}" presName="text_6" presStyleLbl="node1" presStyleIdx="5" presStyleCnt="7">
        <dgm:presLayoutVars>
          <dgm:bulletEnabled val="1"/>
        </dgm:presLayoutVars>
      </dgm:prSet>
      <dgm:spPr/>
    </dgm:pt>
    <dgm:pt modelId="{6F867878-B5C5-4970-9B51-B59DBFFE3F00}" type="pres">
      <dgm:prSet presAssocID="{CCCD9288-F416-4310-938E-964EC31F373E}" presName="accent_6" presStyleCnt="0"/>
      <dgm:spPr/>
    </dgm:pt>
    <dgm:pt modelId="{FA382602-EB52-4598-A991-63F10EBA61A5}" type="pres">
      <dgm:prSet presAssocID="{CCCD9288-F416-4310-938E-964EC31F373E}" presName="accentRepeatNode" presStyleLbl="solidFgAcc1" presStyleIdx="5" presStyleCnt="7"/>
      <dgm:spPr/>
    </dgm:pt>
    <dgm:pt modelId="{471CB2C9-3475-498D-B35E-7163E295D8F8}" type="pres">
      <dgm:prSet presAssocID="{6BD248CF-7D3A-4CCA-B2A4-C6F728A1B63F}" presName="text_7" presStyleLbl="node1" presStyleIdx="6" presStyleCnt="7">
        <dgm:presLayoutVars>
          <dgm:bulletEnabled val="1"/>
        </dgm:presLayoutVars>
      </dgm:prSet>
      <dgm:spPr/>
    </dgm:pt>
    <dgm:pt modelId="{0FAE65D3-2E1E-431E-9F95-D1DE2697B5C2}" type="pres">
      <dgm:prSet presAssocID="{6BD248CF-7D3A-4CCA-B2A4-C6F728A1B63F}" presName="accent_7" presStyleCnt="0"/>
      <dgm:spPr/>
    </dgm:pt>
    <dgm:pt modelId="{C4D73641-71B3-4679-A514-6AD27781103E}" type="pres">
      <dgm:prSet presAssocID="{6BD248CF-7D3A-4CCA-B2A4-C6F728A1B63F}" presName="accentRepeatNode" presStyleLbl="solidFgAcc1" presStyleIdx="6" presStyleCnt="7"/>
      <dgm:spPr/>
    </dgm:pt>
  </dgm:ptLst>
  <dgm:cxnLst>
    <dgm:cxn modelId="{1F1B2C00-61EA-451F-A946-B217E150E8E1}" srcId="{2E0AAE82-1B46-4D90-BF41-1E6C32830F8D}" destId="{6BD248CF-7D3A-4CCA-B2A4-C6F728A1B63F}" srcOrd="6" destOrd="0" parTransId="{15A2EAE5-A98A-4431-B9FB-F2A9FB8FCAE1}" sibTransId="{E903CC55-3D4E-4B63-AF90-4B467408BAA3}"/>
    <dgm:cxn modelId="{39C3671B-43B9-4C6E-97EB-99940F58255C}" type="presOf" srcId="{6BD248CF-7D3A-4CCA-B2A4-C6F728A1B63F}" destId="{471CB2C9-3475-498D-B35E-7163E295D8F8}" srcOrd="0" destOrd="0" presId="urn:microsoft.com/office/officeart/2008/layout/VerticalCurvedList"/>
    <dgm:cxn modelId="{955E161D-C29F-4372-ACD7-C053BED4B5B7}" type="presOf" srcId="{CCCD9288-F416-4310-938E-964EC31F373E}" destId="{60E0263F-8988-44B6-AB9E-991C1F9CCC34}" srcOrd="0" destOrd="0" presId="urn:microsoft.com/office/officeart/2008/layout/VerticalCurvedList"/>
    <dgm:cxn modelId="{F204062A-8508-4DA8-8F32-4DEB1D14C0E6}" type="presOf" srcId="{2FBD4E24-48B0-4E94-B407-C42AC5A55182}" destId="{8B8917D3-539A-420F-89D6-0A9A5D65E5D4}" srcOrd="0" destOrd="0" presId="urn:microsoft.com/office/officeart/2008/layout/VerticalCurvedList"/>
    <dgm:cxn modelId="{CB705032-C2F0-422C-BD90-7986303F7EF0}" srcId="{2E0AAE82-1B46-4D90-BF41-1E6C32830F8D}" destId="{CCCD9288-F416-4310-938E-964EC31F373E}" srcOrd="5" destOrd="0" parTransId="{6801F0A4-603A-4E72-A6A5-1ECA159A0252}" sibTransId="{B2572183-4885-44E1-9714-6ECE1339B6E1}"/>
    <dgm:cxn modelId="{E318EC5D-E1BB-4F5E-92BD-135F44772BE5}" type="presOf" srcId="{0B236FC5-4C85-4EDA-941D-1D6244CB389A}" destId="{18A93747-833A-4165-830B-A8082203BD0A}" srcOrd="0" destOrd="0" presId="urn:microsoft.com/office/officeart/2008/layout/VerticalCurvedList"/>
    <dgm:cxn modelId="{32EE6F62-DD00-4075-A416-A4473F4FC5C0}" type="presOf" srcId="{2E0AAE82-1B46-4D90-BF41-1E6C32830F8D}" destId="{F5BD87B0-A88A-4246-8C76-5821689E739C}" srcOrd="0" destOrd="0" presId="urn:microsoft.com/office/officeart/2008/layout/VerticalCurvedList"/>
    <dgm:cxn modelId="{E19C5962-BBF8-4642-9794-C79E11D23D49}" srcId="{2E0AAE82-1B46-4D90-BF41-1E6C32830F8D}" destId="{2FBD4E24-48B0-4E94-B407-C42AC5A55182}" srcOrd="3" destOrd="0" parTransId="{61A8F6A3-31E6-4964-8A98-16A4A96361B0}" sibTransId="{71856794-FB0E-493D-B941-075BCD7D6C18}"/>
    <dgm:cxn modelId="{AB1C7B92-41C9-46A6-946C-79778B893E9F}" srcId="{2E0AAE82-1B46-4D90-BF41-1E6C32830F8D}" destId="{F484F5F4-B785-425C-8EF6-7FE610771944}" srcOrd="2" destOrd="0" parTransId="{A5EACC1E-DD28-4416-9081-0B92388F3363}" sibTransId="{DEC6699D-5696-4F6A-B1AD-B45D7170ADB2}"/>
    <dgm:cxn modelId="{6AA48D92-5950-43C9-898A-47EC0A9E8D21}" srcId="{2E0AAE82-1B46-4D90-BF41-1E6C32830F8D}" destId="{FF5FEE5D-0A76-49AD-9F30-2B052601CC97}" srcOrd="0" destOrd="0" parTransId="{E62651CA-AC0D-493C-BC4B-2CD1304F1EE3}" sibTransId="{0B236FC5-4C85-4EDA-941D-1D6244CB389A}"/>
    <dgm:cxn modelId="{2E923E95-4958-4A04-A3D9-C6B426E61A87}" type="presOf" srcId="{7DA574F2-0949-4A4E-8E9F-565105109767}" destId="{A8549B84-53DB-40CA-80D4-9552FAA7E38D}" srcOrd="0" destOrd="0" presId="urn:microsoft.com/office/officeart/2008/layout/VerticalCurvedList"/>
    <dgm:cxn modelId="{EC8E3CA6-A115-403B-A9C2-05E9B4EE8036}" srcId="{2E0AAE82-1B46-4D90-BF41-1E6C32830F8D}" destId="{B0944926-CFA1-4C16-8F8F-CA4B00406CA3}" srcOrd="4" destOrd="0" parTransId="{2C8629E5-F3E4-442F-96C8-3B13728C49A6}" sibTransId="{A0B0EC1F-9F0F-47DE-AE48-98B2C7A79229}"/>
    <dgm:cxn modelId="{AC18BDB0-FFD6-470C-864A-2F2DD8960604}" srcId="{2E0AAE82-1B46-4D90-BF41-1E6C32830F8D}" destId="{7DA574F2-0949-4A4E-8E9F-565105109767}" srcOrd="1" destOrd="0" parTransId="{CECAC5A2-208E-4EEE-8383-2CA053641D47}" sibTransId="{C92B1447-B0BA-4BC1-B9DC-316B827C1F41}"/>
    <dgm:cxn modelId="{B667E4C6-F83D-4F88-BE27-106CBDEF5397}" type="presOf" srcId="{FF5FEE5D-0A76-49AD-9F30-2B052601CC97}" destId="{AF61B64F-C8FC-40CD-ACAB-625702896F9A}" srcOrd="0" destOrd="0" presId="urn:microsoft.com/office/officeart/2008/layout/VerticalCurvedList"/>
    <dgm:cxn modelId="{D2E70FD9-279C-4438-91D3-C6BF7C239FE4}" type="presOf" srcId="{F484F5F4-B785-425C-8EF6-7FE610771944}" destId="{31CE8EC9-9570-4432-83DC-3A1FC4AC031D}" srcOrd="0" destOrd="0" presId="urn:microsoft.com/office/officeart/2008/layout/VerticalCurvedList"/>
    <dgm:cxn modelId="{D83F3BDE-E3AD-4DD9-A2CB-0A43BD6CCCD2}" type="presOf" srcId="{B0944926-CFA1-4C16-8F8F-CA4B00406CA3}" destId="{913956E2-020A-4EF6-B56C-5D043BBC9890}" srcOrd="0" destOrd="0" presId="urn:microsoft.com/office/officeart/2008/layout/VerticalCurvedList"/>
    <dgm:cxn modelId="{3525B5B8-9D2F-44F1-AB61-ACDE56D7635C}" type="presParOf" srcId="{F5BD87B0-A88A-4246-8C76-5821689E739C}" destId="{240D76AD-9579-40E7-A40A-4A95BC7E5966}" srcOrd="0" destOrd="0" presId="urn:microsoft.com/office/officeart/2008/layout/VerticalCurvedList"/>
    <dgm:cxn modelId="{B49D6441-DC30-4CD8-A68D-520DDCEDEACC}" type="presParOf" srcId="{240D76AD-9579-40E7-A40A-4A95BC7E5966}" destId="{BC8217A7-82A6-455A-AB31-20B8CB0E75A5}" srcOrd="0" destOrd="0" presId="urn:microsoft.com/office/officeart/2008/layout/VerticalCurvedList"/>
    <dgm:cxn modelId="{5BB42B05-49B9-4C27-8A2B-C00BF5C54693}" type="presParOf" srcId="{BC8217A7-82A6-455A-AB31-20B8CB0E75A5}" destId="{63ACEEE8-0C35-4003-B80A-DEC6A72CDD74}" srcOrd="0" destOrd="0" presId="urn:microsoft.com/office/officeart/2008/layout/VerticalCurvedList"/>
    <dgm:cxn modelId="{3577ED6D-B5EB-4191-8E2B-032DC1B5E027}" type="presParOf" srcId="{BC8217A7-82A6-455A-AB31-20B8CB0E75A5}" destId="{18A93747-833A-4165-830B-A8082203BD0A}" srcOrd="1" destOrd="0" presId="urn:microsoft.com/office/officeart/2008/layout/VerticalCurvedList"/>
    <dgm:cxn modelId="{FE3DD687-4CC6-4798-8BEA-B8F83D9F94FE}" type="presParOf" srcId="{BC8217A7-82A6-455A-AB31-20B8CB0E75A5}" destId="{0C97A9B8-3C3C-4344-9521-38685FBAE928}" srcOrd="2" destOrd="0" presId="urn:microsoft.com/office/officeart/2008/layout/VerticalCurvedList"/>
    <dgm:cxn modelId="{1C4181F3-6329-4C68-9885-0998FEDD43D8}" type="presParOf" srcId="{BC8217A7-82A6-455A-AB31-20B8CB0E75A5}" destId="{7B9723F0-347F-463E-861E-F297A47CCF5A}" srcOrd="3" destOrd="0" presId="urn:microsoft.com/office/officeart/2008/layout/VerticalCurvedList"/>
    <dgm:cxn modelId="{64D604FB-66B1-48FB-A0AD-6875868C4AB8}" type="presParOf" srcId="{240D76AD-9579-40E7-A40A-4A95BC7E5966}" destId="{AF61B64F-C8FC-40CD-ACAB-625702896F9A}" srcOrd="1" destOrd="0" presId="urn:microsoft.com/office/officeart/2008/layout/VerticalCurvedList"/>
    <dgm:cxn modelId="{C1E38513-49CF-47E2-A160-AE632E94A9AE}" type="presParOf" srcId="{240D76AD-9579-40E7-A40A-4A95BC7E5966}" destId="{88378316-429F-4DCD-96B0-AF10075FCF99}" srcOrd="2" destOrd="0" presId="urn:microsoft.com/office/officeart/2008/layout/VerticalCurvedList"/>
    <dgm:cxn modelId="{C7EB664A-41EF-4B27-9042-C64340DC4FDB}" type="presParOf" srcId="{88378316-429F-4DCD-96B0-AF10075FCF99}" destId="{8295677B-4944-4EC5-9D2C-62AEACB47A4F}" srcOrd="0" destOrd="0" presId="urn:microsoft.com/office/officeart/2008/layout/VerticalCurvedList"/>
    <dgm:cxn modelId="{B671DE0E-905A-4E1A-B500-551E4C5256D6}" type="presParOf" srcId="{240D76AD-9579-40E7-A40A-4A95BC7E5966}" destId="{A8549B84-53DB-40CA-80D4-9552FAA7E38D}" srcOrd="3" destOrd="0" presId="urn:microsoft.com/office/officeart/2008/layout/VerticalCurvedList"/>
    <dgm:cxn modelId="{414F2BD5-8088-40F3-BCD6-3B8723A499F4}" type="presParOf" srcId="{240D76AD-9579-40E7-A40A-4A95BC7E5966}" destId="{FB8B940C-4320-43B4-9F6C-7C22FB963108}" srcOrd="4" destOrd="0" presId="urn:microsoft.com/office/officeart/2008/layout/VerticalCurvedList"/>
    <dgm:cxn modelId="{75CE9F0E-F0A1-48ED-A0A1-B6678E15D014}" type="presParOf" srcId="{FB8B940C-4320-43B4-9F6C-7C22FB963108}" destId="{EB4DFD9E-3EB2-41E7-8CF5-7FAF30A57395}" srcOrd="0" destOrd="0" presId="urn:microsoft.com/office/officeart/2008/layout/VerticalCurvedList"/>
    <dgm:cxn modelId="{FF141105-7856-4C4B-95E1-18C77742D7F9}" type="presParOf" srcId="{240D76AD-9579-40E7-A40A-4A95BC7E5966}" destId="{31CE8EC9-9570-4432-83DC-3A1FC4AC031D}" srcOrd="5" destOrd="0" presId="urn:microsoft.com/office/officeart/2008/layout/VerticalCurvedList"/>
    <dgm:cxn modelId="{F7BB5D89-0229-473C-AFD3-382AA172C2D0}" type="presParOf" srcId="{240D76AD-9579-40E7-A40A-4A95BC7E5966}" destId="{4F75F464-139C-494E-B050-79AF9A9E4A8A}" srcOrd="6" destOrd="0" presId="urn:microsoft.com/office/officeart/2008/layout/VerticalCurvedList"/>
    <dgm:cxn modelId="{00AF15BC-9A13-4ABE-B947-C9B950E93B6E}" type="presParOf" srcId="{4F75F464-139C-494E-B050-79AF9A9E4A8A}" destId="{474CBD3D-6672-4060-9E95-0853AFCF2A82}" srcOrd="0" destOrd="0" presId="urn:microsoft.com/office/officeart/2008/layout/VerticalCurvedList"/>
    <dgm:cxn modelId="{F73D7763-906E-4982-8858-87358F40E1CC}" type="presParOf" srcId="{240D76AD-9579-40E7-A40A-4A95BC7E5966}" destId="{8B8917D3-539A-420F-89D6-0A9A5D65E5D4}" srcOrd="7" destOrd="0" presId="urn:microsoft.com/office/officeart/2008/layout/VerticalCurvedList"/>
    <dgm:cxn modelId="{E5C95AAD-49E9-4A33-9B15-C71517B827B5}" type="presParOf" srcId="{240D76AD-9579-40E7-A40A-4A95BC7E5966}" destId="{1FF4CA71-2ED3-4F3E-89E6-3C9EF81B70CA}" srcOrd="8" destOrd="0" presId="urn:microsoft.com/office/officeart/2008/layout/VerticalCurvedList"/>
    <dgm:cxn modelId="{5AA6F973-C084-4C6E-AE43-09C8B1AC929F}" type="presParOf" srcId="{1FF4CA71-2ED3-4F3E-89E6-3C9EF81B70CA}" destId="{868A530C-99B1-4A1F-ACE5-23CDEE858C9A}" srcOrd="0" destOrd="0" presId="urn:microsoft.com/office/officeart/2008/layout/VerticalCurvedList"/>
    <dgm:cxn modelId="{2ECAC783-51E7-4425-A660-762EF8C69062}" type="presParOf" srcId="{240D76AD-9579-40E7-A40A-4A95BC7E5966}" destId="{913956E2-020A-4EF6-B56C-5D043BBC9890}" srcOrd="9" destOrd="0" presId="urn:microsoft.com/office/officeart/2008/layout/VerticalCurvedList"/>
    <dgm:cxn modelId="{50400154-5D86-40C9-B2DC-3F9A42173FB9}" type="presParOf" srcId="{240D76AD-9579-40E7-A40A-4A95BC7E5966}" destId="{7B850A54-4BDC-45EA-AE06-8E160A71F833}" srcOrd="10" destOrd="0" presId="urn:microsoft.com/office/officeart/2008/layout/VerticalCurvedList"/>
    <dgm:cxn modelId="{20A2BC95-AF3E-4647-9A01-6EDB5A928B53}" type="presParOf" srcId="{7B850A54-4BDC-45EA-AE06-8E160A71F833}" destId="{A9E87E47-DED6-416A-A04D-C91DEBCC72BF}" srcOrd="0" destOrd="0" presId="urn:microsoft.com/office/officeart/2008/layout/VerticalCurvedList"/>
    <dgm:cxn modelId="{508AA6C9-1BBA-46D0-AD6D-AC2A25513C58}" type="presParOf" srcId="{240D76AD-9579-40E7-A40A-4A95BC7E5966}" destId="{60E0263F-8988-44B6-AB9E-991C1F9CCC34}" srcOrd="11" destOrd="0" presId="urn:microsoft.com/office/officeart/2008/layout/VerticalCurvedList"/>
    <dgm:cxn modelId="{2A533753-6321-4683-9DE2-7F140DE452D7}" type="presParOf" srcId="{240D76AD-9579-40E7-A40A-4A95BC7E5966}" destId="{6F867878-B5C5-4970-9B51-B59DBFFE3F00}" srcOrd="12" destOrd="0" presId="urn:microsoft.com/office/officeart/2008/layout/VerticalCurvedList"/>
    <dgm:cxn modelId="{AECD9875-844E-42FA-ADB9-625F514630A2}" type="presParOf" srcId="{6F867878-B5C5-4970-9B51-B59DBFFE3F00}" destId="{FA382602-EB52-4598-A991-63F10EBA61A5}" srcOrd="0" destOrd="0" presId="urn:microsoft.com/office/officeart/2008/layout/VerticalCurvedList"/>
    <dgm:cxn modelId="{D5501EAD-AB35-4FE6-90C8-43F43B43B4C6}" type="presParOf" srcId="{240D76AD-9579-40E7-A40A-4A95BC7E5966}" destId="{471CB2C9-3475-498D-B35E-7163E295D8F8}" srcOrd="13" destOrd="0" presId="urn:microsoft.com/office/officeart/2008/layout/VerticalCurvedList"/>
    <dgm:cxn modelId="{DBAAC060-5B24-4593-BEAE-25839EF91985}" type="presParOf" srcId="{240D76AD-9579-40E7-A40A-4A95BC7E5966}" destId="{0FAE65D3-2E1E-431E-9F95-D1DE2697B5C2}" srcOrd="14" destOrd="0" presId="urn:microsoft.com/office/officeart/2008/layout/VerticalCurvedList"/>
    <dgm:cxn modelId="{7DC8E671-E237-44FE-9A3D-2EB18A4CC1D4}" type="presParOf" srcId="{0FAE65D3-2E1E-431E-9F95-D1DE2697B5C2}" destId="{C4D73641-71B3-4679-A514-6AD2778110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CDA09E-7A54-46B1-A3E9-764CA1628448}"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s-EC"/>
        </a:p>
      </dgm:t>
    </dgm:pt>
    <dgm:pt modelId="{D5D3E80E-7F07-41D0-BF1A-309A17FD5F04}">
      <dgm:prSet phldrT="[Texto]" custT="1"/>
      <dgm:spPr>
        <a:xfrm>
          <a:off x="1301013" y="344393"/>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Estructura de la máquina</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865F11D-DBCB-4687-8B8E-00018FCF2399}" type="parTrans" cxnId="{9FFF2414-FFF7-45A1-BC10-181705D27ADE}">
      <dgm:prSet/>
      <dgm:spPr/>
      <dgm:t>
        <a:bodyPr/>
        <a:lstStyle/>
        <a:p>
          <a:endParaRPr lang="es-EC" sz="1600"/>
        </a:p>
      </dgm:t>
    </dgm:pt>
    <dgm:pt modelId="{D5BFCD41-3748-4C4B-B654-0780894975F4}" type="sibTrans" cxnId="{9FFF2414-FFF7-45A1-BC10-181705D27ADE}">
      <dgm:prSet/>
      <dgm:spPr/>
      <dgm:t>
        <a:bodyPr/>
        <a:lstStyle/>
        <a:p>
          <a:endParaRPr lang="es-EC" sz="1600"/>
        </a:p>
      </dgm:t>
    </dgm:pt>
    <dgm:pt modelId="{4FC646B6-CDAC-490B-A085-37BFE4A5DC0A}">
      <dgm:prSet phldrT="[Texto]" custT="1"/>
      <dgm:spPr>
        <a:xfrm>
          <a:off x="5730290" y="344393"/>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Cuerpo interno de máquina</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131CBA3-D129-45E1-B653-E5E1CF8E2FAB}" type="parTrans" cxnId="{8EEA4831-1C88-4D84-BB07-C25AE5D78CAF}">
      <dgm:prSet/>
      <dgm:spPr/>
      <dgm:t>
        <a:bodyPr/>
        <a:lstStyle/>
        <a:p>
          <a:endParaRPr lang="es-EC" sz="1600"/>
        </a:p>
      </dgm:t>
    </dgm:pt>
    <dgm:pt modelId="{1ECF9707-090B-44BD-9CFD-0788154B1DCC}" type="sibTrans" cxnId="{8EEA4831-1C88-4D84-BB07-C25AE5D78CAF}">
      <dgm:prSet/>
      <dgm:spPr/>
      <dgm:t>
        <a:bodyPr/>
        <a:lstStyle/>
        <a:p>
          <a:endParaRPr lang="es-EC" sz="1600"/>
        </a:p>
      </dgm:t>
    </dgm:pt>
    <dgm:pt modelId="{0762A878-C9EE-4844-B654-B69793279626}">
      <dgm:prSet phldrT="[Texto]" custT="1"/>
      <dgm:spPr>
        <a:xfrm>
          <a:off x="1301013" y="1922892"/>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Tubo láser y sistema de lentes</a:t>
          </a:r>
        </a:p>
      </dgm:t>
    </dgm:pt>
    <dgm:pt modelId="{40238C4C-3B5A-46B9-ACCD-B057E04F5A0E}" type="parTrans" cxnId="{4921EA17-1BF3-43D8-B1D3-937BAE618AEF}">
      <dgm:prSet/>
      <dgm:spPr/>
      <dgm:t>
        <a:bodyPr/>
        <a:lstStyle/>
        <a:p>
          <a:endParaRPr lang="es-EC" sz="1600"/>
        </a:p>
      </dgm:t>
    </dgm:pt>
    <dgm:pt modelId="{5F7DCB70-6F14-4014-858E-F1D55225A607}" type="sibTrans" cxnId="{4921EA17-1BF3-43D8-B1D3-937BAE618AEF}">
      <dgm:prSet/>
      <dgm:spPr/>
      <dgm:t>
        <a:bodyPr/>
        <a:lstStyle/>
        <a:p>
          <a:endParaRPr lang="es-EC" sz="1600"/>
        </a:p>
      </dgm:t>
    </dgm:pt>
    <dgm:pt modelId="{AD18E29B-5C0A-42DF-8F2D-EAC3003923AB}">
      <dgm:prSet phldrT="[Texto]" custT="1"/>
      <dgm:spPr>
        <a:xfrm>
          <a:off x="5730290" y="1922892"/>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control CNC</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C544795-6F54-4EC1-A6E9-AEFA7F56B9AC}" type="parTrans" cxnId="{ADD94C08-FB07-4C22-BB19-677F55F920A8}">
      <dgm:prSet/>
      <dgm:spPr/>
      <dgm:t>
        <a:bodyPr/>
        <a:lstStyle/>
        <a:p>
          <a:endParaRPr lang="es-EC" sz="1600"/>
        </a:p>
      </dgm:t>
    </dgm:pt>
    <dgm:pt modelId="{53847FBD-F19A-4FFE-B35D-8E5D0B0C6F4A}" type="sibTrans" cxnId="{ADD94C08-FB07-4C22-BB19-677F55F920A8}">
      <dgm:prSet/>
      <dgm:spPr/>
      <dgm:t>
        <a:bodyPr/>
        <a:lstStyle/>
        <a:p>
          <a:endParaRPr lang="es-EC" sz="1600"/>
        </a:p>
      </dgm:t>
    </dgm:pt>
    <dgm:pt modelId="{2035601E-52D3-4E4D-92B6-A766AA6C2967}">
      <dgm:prSet phldrT="[Texto]" custT="1"/>
      <dgm:spPr>
        <a:xfrm>
          <a:off x="1301013" y="3501392"/>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Mesa de operaciones</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52B88BE-2204-4002-BEBC-227D14091226}" type="parTrans" cxnId="{84A88702-9875-4232-95B1-8846FEDDE816}">
      <dgm:prSet/>
      <dgm:spPr/>
      <dgm:t>
        <a:bodyPr/>
        <a:lstStyle/>
        <a:p>
          <a:endParaRPr lang="es-EC" sz="1600"/>
        </a:p>
      </dgm:t>
    </dgm:pt>
    <dgm:pt modelId="{50A5B176-4991-4706-90DC-C987DA137ADF}" type="sibTrans" cxnId="{84A88702-9875-4232-95B1-8846FEDDE816}">
      <dgm:prSet/>
      <dgm:spPr/>
      <dgm:t>
        <a:bodyPr/>
        <a:lstStyle/>
        <a:p>
          <a:endParaRPr lang="es-EC" sz="1600"/>
        </a:p>
      </dgm:t>
    </dgm:pt>
    <dgm:pt modelId="{71818066-8F3E-4F89-8A00-EC74268B3C6B}">
      <dgm:prSet phldrT="[Texto]" custT="1"/>
      <dgm:spPr>
        <a:xfrm>
          <a:off x="5730290" y="3501392"/>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Fuentes de alimentación</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CCE8EEA-BB88-4A52-B17B-2500778E84E5}" type="parTrans" cxnId="{A75F2883-E5E1-4948-AA74-0D92983A5AA3}">
      <dgm:prSet/>
      <dgm:spPr/>
      <dgm:t>
        <a:bodyPr/>
        <a:lstStyle/>
        <a:p>
          <a:endParaRPr lang="es-EC" sz="1600"/>
        </a:p>
      </dgm:t>
    </dgm:pt>
    <dgm:pt modelId="{27E77588-AE22-4475-9F27-CD4B68843FA9}" type="sibTrans" cxnId="{A75F2883-E5E1-4948-AA74-0D92983A5AA3}">
      <dgm:prSet/>
      <dgm:spPr/>
      <dgm:t>
        <a:bodyPr/>
        <a:lstStyle/>
        <a:p>
          <a:endParaRPr lang="es-EC" sz="1600"/>
        </a:p>
      </dgm:t>
    </dgm:pt>
    <dgm:pt modelId="{4ABC35B7-5DA5-4473-B403-9D9B4B8E745F}">
      <dgm:prSet phldrT="[Texto]" custT="1"/>
      <dgm:spPr>
        <a:xfrm>
          <a:off x="1301013" y="5079891"/>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Refrigeración</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C744823-94C4-4FFB-BCA7-352B10A2A1A3}" type="parTrans" cxnId="{A2AC4AE6-E62F-4DD0-AA4B-DE2FF1C13484}">
      <dgm:prSet/>
      <dgm:spPr/>
      <dgm:t>
        <a:bodyPr/>
        <a:lstStyle/>
        <a:p>
          <a:endParaRPr lang="es-EC" sz="1600"/>
        </a:p>
      </dgm:t>
    </dgm:pt>
    <dgm:pt modelId="{2BBDB57C-DB6C-4E25-B040-AFC9EECFABD8}" type="sibTrans" cxnId="{A2AC4AE6-E62F-4DD0-AA4B-DE2FF1C13484}">
      <dgm:prSet/>
      <dgm:spPr/>
      <dgm:t>
        <a:bodyPr/>
        <a:lstStyle/>
        <a:p>
          <a:endParaRPr lang="es-EC" sz="1600"/>
        </a:p>
      </dgm:t>
    </dgm:pt>
    <dgm:pt modelId="{16042D5B-E4AB-431A-A14F-F1CA3946CEE2}">
      <dgm:prSet phldrT="[Texto]" custT="1"/>
      <dgm:spPr>
        <a:xfrm>
          <a:off x="5730290" y="5079891"/>
          <a:ext cx="4012425" cy="125388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419"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extracción de humo</a:t>
          </a:r>
          <a:endParaRPr lang="es-EC"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F78FD9E-B4EE-4F2C-A094-CB7401AD1400}" type="parTrans" cxnId="{35D34F0C-1481-4396-B9A1-5554FB48518C}">
      <dgm:prSet/>
      <dgm:spPr/>
      <dgm:t>
        <a:bodyPr/>
        <a:lstStyle/>
        <a:p>
          <a:endParaRPr lang="es-EC" sz="1600"/>
        </a:p>
      </dgm:t>
    </dgm:pt>
    <dgm:pt modelId="{F5637C14-7F60-4E87-AA64-C9C35A000EF4}" type="sibTrans" cxnId="{35D34F0C-1481-4396-B9A1-5554FB48518C}">
      <dgm:prSet/>
      <dgm:spPr/>
      <dgm:t>
        <a:bodyPr/>
        <a:lstStyle/>
        <a:p>
          <a:endParaRPr lang="es-EC" sz="1600"/>
        </a:p>
      </dgm:t>
    </dgm:pt>
    <dgm:pt modelId="{97176DD9-2EEC-44B3-9877-88FE72AE5DD3}" type="pres">
      <dgm:prSet presAssocID="{97CDA09E-7A54-46B1-A3E9-764CA1628448}" presName="Name0" presStyleCnt="0">
        <dgm:presLayoutVars>
          <dgm:dir/>
          <dgm:resizeHandles val="exact"/>
        </dgm:presLayoutVars>
      </dgm:prSet>
      <dgm:spPr/>
    </dgm:pt>
    <dgm:pt modelId="{4245BE77-2DEB-4E9F-8D50-F15B13320039}" type="pres">
      <dgm:prSet presAssocID="{D5D3E80E-7F07-41D0-BF1A-309A17FD5F04}" presName="composite" presStyleCnt="0"/>
      <dgm:spPr/>
    </dgm:pt>
    <dgm:pt modelId="{CFD2C299-000B-4C36-BC79-B2060498651D}" type="pres">
      <dgm:prSet presAssocID="{D5D3E80E-7F07-41D0-BF1A-309A17FD5F04}" presName="rect1" presStyleLbl="trAlignAcc1" presStyleIdx="0" presStyleCnt="8" custScaleY="30589">
        <dgm:presLayoutVars>
          <dgm:bulletEnabled val="1"/>
        </dgm:presLayoutVars>
      </dgm:prSet>
      <dgm:spPr/>
    </dgm:pt>
    <dgm:pt modelId="{D7F016B8-5650-4213-BC4B-BF3C7AB1D24F}" type="pres">
      <dgm:prSet presAssocID="{D5D3E80E-7F07-41D0-BF1A-309A17FD5F04}" presName="rect2" presStyleLbl="fgImgPlace1" presStyleIdx="0" presStyleCnt="8"/>
      <dgm:spPr>
        <a:xfrm>
          <a:off x="1133829" y="163277"/>
          <a:ext cx="877718" cy="1316577"/>
        </a:xfrm>
        <a:prstGeom prst="rect">
          <a:avLst/>
        </a:prstGeom>
        <a:blipFill rotWithShape="1">
          <a:blip xmlns:r="http://schemas.openxmlformats.org/officeDocument/2006/relationships" r:embed="rId1"/>
          <a:srcRect/>
          <a:stretch>
            <a:fillRect l="-23000" r="-23000"/>
          </a:stretch>
        </a:blipFill>
        <a:ln w="6350" cap="flat" cmpd="sng" algn="ctr">
          <a:solidFill>
            <a:sysClr val="window" lastClr="FFFFFF">
              <a:hueOff val="0"/>
              <a:satOff val="0"/>
              <a:lumOff val="0"/>
              <a:alphaOff val="0"/>
            </a:sysClr>
          </a:solidFill>
          <a:prstDash val="solid"/>
          <a:miter lim="800000"/>
        </a:ln>
        <a:effectLst/>
      </dgm:spPr>
    </dgm:pt>
    <dgm:pt modelId="{6A1274D2-8A17-4878-AFC0-50DF41042D58}" type="pres">
      <dgm:prSet presAssocID="{D5BFCD41-3748-4C4B-B654-0780894975F4}" presName="sibTrans" presStyleCnt="0"/>
      <dgm:spPr/>
    </dgm:pt>
    <dgm:pt modelId="{64280B8E-3495-4F43-84DC-BBA703CD2AD9}" type="pres">
      <dgm:prSet presAssocID="{4FC646B6-CDAC-490B-A085-37BFE4A5DC0A}" presName="composite" presStyleCnt="0"/>
      <dgm:spPr/>
    </dgm:pt>
    <dgm:pt modelId="{E188A5FF-60FA-49E5-821A-BFC19DF5FF64}" type="pres">
      <dgm:prSet presAssocID="{4FC646B6-CDAC-490B-A085-37BFE4A5DC0A}" presName="rect1" presStyleLbl="trAlignAcc1" presStyleIdx="1" presStyleCnt="8" custScaleY="30026">
        <dgm:presLayoutVars>
          <dgm:bulletEnabled val="1"/>
        </dgm:presLayoutVars>
      </dgm:prSet>
      <dgm:spPr/>
    </dgm:pt>
    <dgm:pt modelId="{B01CC4F2-59F6-425D-9BC5-DB4351E02AF2}" type="pres">
      <dgm:prSet presAssocID="{4FC646B6-CDAC-490B-A085-37BFE4A5DC0A}" presName="rect2" presStyleLbl="fgImgPlace1" presStyleIdx="1" presStyleCnt="8"/>
      <dgm:spPr>
        <a:xfrm>
          <a:off x="5563106" y="163277"/>
          <a:ext cx="877718" cy="131657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10000" r="-110000"/>
          </a:stretch>
        </a:blipFill>
        <a:ln w="6350" cap="flat" cmpd="sng" algn="ctr">
          <a:solidFill>
            <a:sysClr val="window" lastClr="FFFFFF">
              <a:hueOff val="0"/>
              <a:satOff val="0"/>
              <a:lumOff val="0"/>
              <a:alphaOff val="0"/>
            </a:sysClr>
          </a:solidFill>
          <a:prstDash val="solid"/>
          <a:miter lim="800000"/>
        </a:ln>
        <a:effectLst/>
      </dgm:spPr>
    </dgm:pt>
    <dgm:pt modelId="{C9399610-02CA-454E-A5B2-886B163460E0}" type="pres">
      <dgm:prSet presAssocID="{1ECF9707-090B-44BD-9CFD-0788154B1DCC}" presName="sibTrans" presStyleCnt="0"/>
      <dgm:spPr/>
    </dgm:pt>
    <dgm:pt modelId="{2B7CD6B5-2E6B-4DAB-884B-5759D32F8F50}" type="pres">
      <dgm:prSet presAssocID="{0762A878-C9EE-4844-B654-B69793279626}" presName="composite" presStyleCnt="0"/>
      <dgm:spPr/>
    </dgm:pt>
    <dgm:pt modelId="{D0284F9F-E9C6-4D76-B1AF-3AAC6924EAFE}" type="pres">
      <dgm:prSet presAssocID="{0762A878-C9EE-4844-B654-B69793279626}" presName="rect1" presStyleLbl="trAlignAcc1" presStyleIdx="2" presStyleCnt="8" custScaleY="27417">
        <dgm:presLayoutVars>
          <dgm:bulletEnabled val="1"/>
        </dgm:presLayoutVars>
      </dgm:prSet>
      <dgm:spPr/>
    </dgm:pt>
    <dgm:pt modelId="{A7A8403B-7592-477A-B641-397BEA725D57}" type="pres">
      <dgm:prSet presAssocID="{0762A878-C9EE-4844-B654-B69793279626}" presName="rect2" presStyleLbl="fgImgPlace1" presStyleIdx="2" presStyleCnt="8"/>
      <dgm:spPr>
        <a:xfrm>
          <a:off x="1133829" y="1741776"/>
          <a:ext cx="877718" cy="1316577"/>
        </a:xfrm>
        <a:prstGeom prst="rect">
          <a:avLst/>
        </a:prstGeom>
        <a:blipFill rotWithShape="1">
          <a:blip xmlns:r="http://schemas.openxmlformats.org/officeDocument/2006/relationships" r:embed="rId3"/>
          <a:srcRect/>
          <a:stretch>
            <a:fillRect l="-165000" r="-165000"/>
          </a:stretch>
        </a:blipFill>
        <a:ln w="6350" cap="flat" cmpd="sng" algn="ctr">
          <a:solidFill>
            <a:sysClr val="window" lastClr="FFFFFF">
              <a:hueOff val="0"/>
              <a:satOff val="0"/>
              <a:lumOff val="0"/>
              <a:alphaOff val="0"/>
            </a:sysClr>
          </a:solidFill>
          <a:prstDash val="solid"/>
          <a:miter lim="800000"/>
        </a:ln>
        <a:effectLst/>
      </dgm:spPr>
    </dgm:pt>
    <dgm:pt modelId="{18A56EC7-69B0-4E06-A722-B549C0AD098E}" type="pres">
      <dgm:prSet presAssocID="{5F7DCB70-6F14-4014-858E-F1D55225A607}" presName="sibTrans" presStyleCnt="0"/>
      <dgm:spPr/>
    </dgm:pt>
    <dgm:pt modelId="{17A25126-C5BA-45C6-8C20-AB588BB801A9}" type="pres">
      <dgm:prSet presAssocID="{AD18E29B-5C0A-42DF-8F2D-EAC3003923AB}" presName="composite" presStyleCnt="0"/>
      <dgm:spPr/>
    </dgm:pt>
    <dgm:pt modelId="{7A256053-7425-4144-8C33-ED2252CA4852}" type="pres">
      <dgm:prSet presAssocID="{AD18E29B-5C0A-42DF-8F2D-EAC3003923AB}" presName="rect1" presStyleLbl="trAlignAcc1" presStyleIdx="3" presStyleCnt="8" custScaleY="31951">
        <dgm:presLayoutVars>
          <dgm:bulletEnabled val="1"/>
        </dgm:presLayoutVars>
      </dgm:prSet>
      <dgm:spPr/>
    </dgm:pt>
    <dgm:pt modelId="{1273FD06-A01D-4F50-9115-24B2FC73DDF3}" type="pres">
      <dgm:prSet presAssocID="{AD18E29B-5C0A-42DF-8F2D-EAC3003923AB}" presName="rect2" presStyleLbl="fgImgPlace1" presStyleIdx="3" presStyleCnt="8"/>
      <dgm:spPr>
        <a:xfrm>
          <a:off x="5563106" y="1741776"/>
          <a:ext cx="877718" cy="1316577"/>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a:ln w="6350" cap="flat" cmpd="sng" algn="ctr">
          <a:solidFill>
            <a:sysClr val="window" lastClr="FFFFFF">
              <a:hueOff val="0"/>
              <a:satOff val="0"/>
              <a:lumOff val="0"/>
              <a:alphaOff val="0"/>
            </a:sysClr>
          </a:solidFill>
          <a:prstDash val="solid"/>
          <a:miter lim="800000"/>
        </a:ln>
        <a:effectLst/>
      </dgm:spPr>
    </dgm:pt>
    <dgm:pt modelId="{42F6670F-07DE-4F93-ABDA-103F93C8DA1F}" type="pres">
      <dgm:prSet presAssocID="{53847FBD-F19A-4FFE-B35D-8E5D0B0C6F4A}" presName="sibTrans" presStyleCnt="0"/>
      <dgm:spPr/>
    </dgm:pt>
    <dgm:pt modelId="{5FE8D8E0-43CC-45B5-994F-604D5E20297B}" type="pres">
      <dgm:prSet presAssocID="{2035601E-52D3-4E4D-92B6-A766AA6C2967}" presName="composite" presStyleCnt="0"/>
      <dgm:spPr/>
    </dgm:pt>
    <dgm:pt modelId="{1436B7E5-5023-487F-A410-78232743C533}" type="pres">
      <dgm:prSet presAssocID="{2035601E-52D3-4E4D-92B6-A766AA6C2967}" presName="rect1" presStyleLbl="trAlignAcc1" presStyleIdx="4" presStyleCnt="8" custScaleY="30690">
        <dgm:presLayoutVars>
          <dgm:bulletEnabled val="1"/>
        </dgm:presLayoutVars>
      </dgm:prSet>
      <dgm:spPr/>
    </dgm:pt>
    <dgm:pt modelId="{BBCC6801-0487-46D4-8CE7-8AFB2B8F805E}" type="pres">
      <dgm:prSet presAssocID="{2035601E-52D3-4E4D-92B6-A766AA6C2967}" presName="rect2" presStyleLbl="fgImgPlace1" presStyleIdx="4" presStyleCnt="8"/>
      <dgm:spPr>
        <a:xfrm>
          <a:off x="1133829" y="3320275"/>
          <a:ext cx="877718" cy="1316577"/>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6350" cap="flat" cmpd="sng" algn="ctr">
          <a:solidFill>
            <a:sysClr val="window" lastClr="FFFFFF">
              <a:hueOff val="0"/>
              <a:satOff val="0"/>
              <a:lumOff val="0"/>
              <a:alphaOff val="0"/>
            </a:sysClr>
          </a:solidFill>
          <a:prstDash val="solid"/>
          <a:miter lim="800000"/>
        </a:ln>
        <a:effectLst/>
      </dgm:spPr>
    </dgm:pt>
    <dgm:pt modelId="{B827D213-2671-4EC2-AB84-C77364BC711E}" type="pres">
      <dgm:prSet presAssocID="{50A5B176-4991-4706-90DC-C987DA137ADF}" presName="sibTrans" presStyleCnt="0"/>
      <dgm:spPr/>
    </dgm:pt>
    <dgm:pt modelId="{D508BB1B-714F-4A43-91A0-D0952319A616}" type="pres">
      <dgm:prSet presAssocID="{71818066-8F3E-4F89-8A00-EC74268B3C6B}" presName="composite" presStyleCnt="0"/>
      <dgm:spPr/>
    </dgm:pt>
    <dgm:pt modelId="{962E69CD-6402-49D8-AFC0-138F90B75548}" type="pres">
      <dgm:prSet presAssocID="{71818066-8F3E-4F89-8A00-EC74268B3C6B}" presName="rect1" presStyleLbl="trAlignAcc1" presStyleIdx="5" presStyleCnt="8" custScaleY="30114">
        <dgm:presLayoutVars>
          <dgm:bulletEnabled val="1"/>
        </dgm:presLayoutVars>
      </dgm:prSet>
      <dgm:spPr/>
    </dgm:pt>
    <dgm:pt modelId="{64EAD24E-886A-45D2-A1A2-D20EEE455443}" type="pres">
      <dgm:prSet presAssocID="{71818066-8F3E-4F89-8A00-EC74268B3C6B}" presName="rect2" presStyleLbl="fgImgPlace1" presStyleIdx="5" presStyleCnt="8"/>
      <dgm:spPr>
        <a:xfrm>
          <a:off x="5563106" y="3320275"/>
          <a:ext cx="877718" cy="1316577"/>
        </a:xfrm>
        <a:prstGeom prst="rect">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50000" r="-50000"/>
          </a:stretch>
        </a:blipFill>
        <a:ln w="6350" cap="flat" cmpd="sng" algn="ctr">
          <a:solidFill>
            <a:sysClr val="window" lastClr="FFFFFF">
              <a:hueOff val="0"/>
              <a:satOff val="0"/>
              <a:lumOff val="0"/>
              <a:alphaOff val="0"/>
            </a:sysClr>
          </a:solidFill>
          <a:prstDash val="solid"/>
          <a:miter lim="800000"/>
        </a:ln>
        <a:effectLst/>
      </dgm:spPr>
    </dgm:pt>
    <dgm:pt modelId="{E095565B-32CD-4A30-BBD6-43E2EC9F849B}" type="pres">
      <dgm:prSet presAssocID="{27E77588-AE22-4475-9F27-CD4B68843FA9}" presName="sibTrans" presStyleCnt="0"/>
      <dgm:spPr/>
    </dgm:pt>
    <dgm:pt modelId="{8F9643B1-C43A-408E-B3D9-DC7B789B7B99}" type="pres">
      <dgm:prSet presAssocID="{4ABC35B7-5DA5-4473-B403-9D9B4B8E745F}" presName="composite" presStyleCnt="0"/>
      <dgm:spPr/>
    </dgm:pt>
    <dgm:pt modelId="{D2D52B9A-C798-4270-9C91-064BA0F754AC}" type="pres">
      <dgm:prSet presAssocID="{4ABC35B7-5DA5-4473-B403-9D9B4B8E745F}" presName="rect1" presStyleLbl="trAlignAcc1" presStyleIdx="6" presStyleCnt="8" custScaleY="29777">
        <dgm:presLayoutVars>
          <dgm:bulletEnabled val="1"/>
        </dgm:presLayoutVars>
      </dgm:prSet>
      <dgm:spPr/>
    </dgm:pt>
    <dgm:pt modelId="{60009EA1-3145-4CA2-BD62-688454B4C816}" type="pres">
      <dgm:prSet presAssocID="{4ABC35B7-5DA5-4473-B403-9D9B4B8E745F}" presName="rect2" presStyleLbl="fgImgPlace1" presStyleIdx="6" presStyleCnt="8"/>
      <dgm:spPr>
        <a:xfrm>
          <a:off x="1133829" y="4898775"/>
          <a:ext cx="877718" cy="1316577"/>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10000" r="-10000"/>
          </a:stretch>
        </a:blipFill>
        <a:ln w="6350" cap="flat" cmpd="sng" algn="ctr">
          <a:solidFill>
            <a:sysClr val="window" lastClr="FFFFFF">
              <a:hueOff val="0"/>
              <a:satOff val="0"/>
              <a:lumOff val="0"/>
              <a:alphaOff val="0"/>
            </a:sysClr>
          </a:solidFill>
          <a:prstDash val="solid"/>
          <a:miter lim="800000"/>
        </a:ln>
        <a:effectLst/>
      </dgm:spPr>
    </dgm:pt>
    <dgm:pt modelId="{B64BBB10-3A54-44B1-8D26-D3AC006EB0CF}" type="pres">
      <dgm:prSet presAssocID="{2BBDB57C-DB6C-4E25-B040-AFC9EECFABD8}" presName="sibTrans" presStyleCnt="0"/>
      <dgm:spPr/>
    </dgm:pt>
    <dgm:pt modelId="{E80A55BB-33B6-4AD8-9258-81D0C1626E24}" type="pres">
      <dgm:prSet presAssocID="{16042D5B-E4AB-431A-A14F-F1CA3946CEE2}" presName="composite" presStyleCnt="0"/>
      <dgm:spPr/>
    </dgm:pt>
    <dgm:pt modelId="{8ED04C94-F037-4AB7-86AC-6485C8E0349F}" type="pres">
      <dgm:prSet presAssocID="{16042D5B-E4AB-431A-A14F-F1CA3946CEE2}" presName="rect1" presStyleLbl="trAlignAcc1" presStyleIdx="7" presStyleCnt="8" custScaleY="34072">
        <dgm:presLayoutVars>
          <dgm:bulletEnabled val="1"/>
        </dgm:presLayoutVars>
      </dgm:prSet>
      <dgm:spPr/>
    </dgm:pt>
    <dgm:pt modelId="{29632D65-C3DA-4051-9BAC-8965DE26BE4B}" type="pres">
      <dgm:prSet presAssocID="{16042D5B-E4AB-431A-A14F-F1CA3946CEE2}" presName="rect2" presStyleLbl="fgImgPlace1" presStyleIdx="7" presStyleCnt="8"/>
      <dgm:spPr>
        <a:xfrm>
          <a:off x="5563106" y="4898775"/>
          <a:ext cx="877718" cy="1316577"/>
        </a:xfrm>
        <a:prstGeom prst="rect">
          <a:avLst/>
        </a:prstGeom>
        <a:blipFill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6350" cap="flat" cmpd="sng" algn="ctr">
          <a:solidFill>
            <a:sysClr val="window" lastClr="FFFFFF">
              <a:hueOff val="0"/>
              <a:satOff val="0"/>
              <a:lumOff val="0"/>
              <a:alphaOff val="0"/>
            </a:sysClr>
          </a:solidFill>
          <a:prstDash val="solid"/>
          <a:miter lim="800000"/>
        </a:ln>
        <a:effectLst/>
      </dgm:spPr>
    </dgm:pt>
  </dgm:ptLst>
  <dgm:cxnLst>
    <dgm:cxn modelId="{84A88702-9875-4232-95B1-8846FEDDE816}" srcId="{97CDA09E-7A54-46B1-A3E9-764CA1628448}" destId="{2035601E-52D3-4E4D-92B6-A766AA6C2967}" srcOrd="4" destOrd="0" parTransId="{152B88BE-2204-4002-BEBC-227D14091226}" sibTransId="{50A5B176-4991-4706-90DC-C987DA137ADF}"/>
    <dgm:cxn modelId="{ADD94C08-FB07-4C22-BB19-677F55F920A8}" srcId="{97CDA09E-7A54-46B1-A3E9-764CA1628448}" destId="{AD18E29B-5C0A-42DF-8F2D-EAC3003923AB}" srcOrd="3" destOrd="0" parTransId="{CC544795-6F54-4EC1-A6E9-AEFA7F56B9AC}" sibTransId="{53847FBD-F19A-4FFE-B35D-8E5D0B0C6F4A}"/>
    <dgm:cxn modelId="{3289C509-8322-4277-B229-87575F5B038A}" type="presOf" srcId="{AD18E29B-5C0A-42DF-8F2D-EAC3003923AB}" destId="{7A256053-7425-4144-8C33-ED2252CA4852}" srcOrd="0" destOrd="0" presId="urn:microsoft.com/office/officeart/2008/layout/PictureStrips"/>
    <dgm:cxn modelId="{35D34F0C-1481-4396-B9A1-5554FB48518C}" srcId="{97CDA09E-7A54-46B1-A3E9-764CA1628448}" destId="{16042D5B-E4AB-431A-A14F-F1CA3946CEE2}" srcOrd="7" destOrd="0" parTransId="{4F78FD9E-B4EE-4F2C-A094-CB7401AD1400}" sibTransId="{F5637C14-7F60-4E87-AA64-C9C35A000EF4}"/>
    <dgm:cxn modelId="{9FFF2414-FFF7-45A1-BC10-181705D27ADE}" srcId="{97CDA09E-7A54-46B1-A3E9-764CA1628448}" destId="{D5D3E80E-7F07-41D0-BF1A-309A17FD5F04}" srcOrd="0" destOrd="0" parTransId="{5865F11D-DBCB-4687-8B8E-00018FCF2399}" sibTransId="{D5BFCD41-3748-4C4B-B654-0780894975F4}"/>
    <dgm:cxn modelId="{4921EA17-1BF3-43D8-B1D3-937BAE618AEF}" srcId="{97CDA09E-7A54-46B1-A3E9-764CA1628448}" destId="{0762A878-C9EE-4844-B654-B69793279626}" srcOrd="2" destOrd="0" parTransId="{40238C4C-3B5A-46B9-ACCD-B057E04F5A0E}" sibTransId="{5F7DCB70-6F14-4014-858E-F1D55225A607}"/>
    <dgm:cxn modelId="{1CE88119-E5B8-4CCB-8710-A233E494FA77}" type="presOf" srcId="{D5D3E80E-7F07-41D0-BF1A-309A17FD5F04}" destId="{CFD2C299-000B-4C36-BC79-B2060498651D}" srcOrd="0" destOrd="0" presId="urn:microsoft.com/office/officeart/2008/layout/PictureStrips"/>
    <dgm:cxn modelId="{A4E43024-207B-4075-9C29-62F03174A71A}" type="presOf" srcId="{71818066-8F3E-4F89-8A00-EC74268B3C6B}" destId="{962E69CD-6402-49D8-AFC0-138F90B75548}" srcOrd="0" destOrd="0" presId="urn:microsoft.com/office/officeart/2008/layout/PictureStrips"/>
    <dgm:cxn modelId="{4C81EE30-1818-4AE9-B521-40C25F091E27}" type="presOf" srcId="{16042D5B-E4AB-431A-A14F-F1CA3946CEE2}" destId="{8ED04C94-F037-4AB7-86AC-6485C8E0349F}" srcOrd="0" destOrd="0" presId="urn:microsoft.com/office/officeart/2008/layout/PictureStrips"/>
    <dgm:cxn modelId="{8EEA4831-1C88-4D84-BB07-C25AE5D78CAF}" srcId="{97CDA09E-7A54-46B1-A3E9-764CA1628448}" destId="{4FC646B6-CDAC-490B-A085-37BFE4A5DC0A}" srcOrd="1" destOrd="0" parTransId="{D131CBA3-D129-45E1-B653-E5E1CF8E2FAB}" sibTransId="{1ECF9707-090B-44BD-9CFD-0788154B1DCC}"/>
    <dgm:cxn modelId="{6E63004E-37F9-4128-8605-14E9FA9FAF69}" type="presOf" srcId="{2035601E-52D3-4E4D-92B6-A766AA6C2967}" destId="{1436B7E5-5023-487F-A410-78232743C533}" srcOrd="0" destOrd="0" presId="urn:microsoft.com/office/officeart/2008/layout/PictureStrips"/>
    <dgm:cxn modelId="{A75F2883-E5E1-4948-AA74-0D92983A5AA3}" srcId="{97CDA09E-7A54-46B1-A3E9-764CA1628448}" destId="{71818066-8F3E-4F89-8A00-EC74268B3C6B}" srcOrd="5" destOrd="0" parTransId="{BCCE8EEA-BB88-4A52-B17B-2500778E84E5}" sibTransId="{27E77588-AE22-4475-9F27-CD4B68843FA9}"/>
    <dgm:cxn modelId="{5810A6B2-BED9-47C3-8ADB-D6640BA9F364}" type="presOf" srcId="{4ABC35B7-5DA5-4473-B403-9D9B4B8E745F}" destId="{D2D52B9A-C798-4270-9C91-064BA0F754AC}" srcOrd="0" destOrd="0" presId="urn:microsoft.com/office/officeart/2008/layout/PictureStrips"/>
    <dgm:cxn modelId="{DD8FB0CA-707E-4F63-BBE2-D9C9EE899393}" type="presOf" srcId="{4FC646B6-CDAC-490B-A085-37BFE4A5DC0A}" destId="{E188A5FF-60FA-49E5-821A-BFC19DF5FF64}" srcOrd="0" destOrd="0" presId="urn:microsoft.com/office/officeart/2008/layout/PictureStrips"/>
    <dgm:cxn modelId="{D668B5CC-8937-4E4A-87BA-AB0C6D1839EB}" type="presOf" srcId="{0762A878-C9EE-4844-B654-B69793279626}" destId="{D0284F9F-E9C6-4D76-B1AF-3AAC6924EAFE}" srcOrd="0" destOrd="0" presId="urn:microsoft.com/office/officeart/2008/layout/PictureStrips"/>
    <dgm:cxn modelId="{E4AE18D6-5D7B-4CFC-A503-7B7E16EE1B5D}" type="presOf" srcId="{97CDA09E-7A54-46B1-A3E9-764CA1628448}" destId="{97176DD9-2EEC-44B3-9877-88FE72AE5DD3}" srcOrd="0" destOrd="0" presId="urn:microsoft.com/office/officeart/2008/layout/PictureStrips"/>
    <dgm:cxn modelId="{A2AC4AE6-E62F-4DD0-AA4B-DE2FF1C13484}" srcId="{97CDA09E-7A54-46B1-A3E9-764CA1628448}" destId="{4ABC35B7-5DA5-4473-B403-9D9B4B8E745F}" srcOrd="6" destOrd="0" parTransId="{5C744823-94C4-4FFB-BCA7-352B10A2A1A3}" sibTransId="{2BBDB57C-DB6C-4E25-B040-AFC9EECFABD8}"/>
    <dgm:cxn modelId="{72B765B0-76E7-4070-82F9-E6BD2065ABA7}" type="presParOf" srcId="{97176DD9-2EEC-44B3-9877-88FE72AE5DD3}" destId="{4245BE77-2DEB-4E9F-8D50-F15B13320039}" srcOrd="0" destOrd="0" presId="urn:microsoft.com/office/officeart/2008/layout/PictureStrips"/>
    <dgm:cxn modelId="{978A25AC-F861-42CB-A85E-DAA150F5BAFA}" type="presParOf" srcId="{4245BE77-2DEB-4E9F-8D50-F15B13320039}" destId="{CFD2C299-000B-4C36-BC79-B2060498651D}" srcOrd="0" destOrd="0" presId="urn:microsoft.com/office/officeart/2008/layout/PictureStrips"/>
    <dgm:cxn modelId="{5C020C65-8051-4B1D-9211-6E805F87624D}" type="presParOf" srcId="{4245BE77-2DEB-4E9F-8D50-F15B13320039}" destId="{D7F016B8-5650-4213-BC4B-BF3C7AB1D24F}" srcOrd="1" destOrd="0" presId="urn:microsoft.com/office/officeart/2008/layout/PictureStrips"/>
    <dgm:cxn modelId="{95CF2854-0B4F-4353-87B8-DB7D5253B4BB}" type="presParOf" srcId="{97176DD9-2EEC-44B3-9877-88FE72AE5DD3}" destId="{6A1274D2-8A17-4878-AFC0-50DF41042D58}" srcOrd="1" destOrd="0" presId="urn:microsoft.com/office/officeart/2008/layout/PictureStrips"/>
    <dgm:cxn modelId="{8383DE77-87ED-4D14-B879-EE814970F10F}" type="presParOf" srcId="{97176DD9-2EEC-44B3-9877-88FE72AE5DD3}" destId="{64280B8E-3495-4F43-84DC-BBA703CD2AD9}" srcOrd="2" destOrd="0" presId="urn:microsoft.com/office/officeart/2008/layout/PictureStrips"/>
    <dgm:cxn modelId="{7E7313F7-9B99-4BF4-83F9-4C831928E244}" type="presParOf" srcId="{64280B8E-3495-4F43-84DC-BBA703CD2AD9}" destId="{E188A5FF-60FA-49E5-821A-BFC19DF5FF64}" srcOrd="0" destOrd="0" presId="urn:microsoft.com/office/officeart/2008/layout/PictureStrips"/>
    <dgm:cxn modelId="{7504EA63-36D2-455E-BF78-0D4AFB2CFAD5}" type="presParOf" srcId="{64280B8E-3495-4F43-84DC-BBA703CD2AD9}" destId="{B01CC4F2-59F6-425D-9BC5-DB4351E02AF2}" srcOrd="1" destOrd="0" presId="urn:microsoft.com/office/officeart/2008/layout/PictureStrips"/>
    <dgm:cxn modelId="{FDAF8412-674F-470F-ABFB-08E41FA09A03}" type="presParOf" srcId="{97176DD9-2EEC-44B3-9877-88FE72AE5DD3}" destId="{C9399610-02CA-454E-A5B2-886B163460E0}" srcOrd="3" destOrd="0" presId="urn:microsoft.com/office/officeart/2008/layout/PictureStrips"/>
    <dgm:cxn modelId="{D715425E-7519-4204-B4BF-D9ECB2AD0FA7}" type="presParOf" srcId="{97176DD9-2EEC-44B3-9877-88FE72AE5DD3}" destId="{2B7CD6B5-2E6B-4DAB-884B-5759D32F8F50}" srcOrd="4" destOrd="0" presId="urn:microsoft.com/office/officeart/2008/layout/PictureStrips"/>
    <dgm:cxn modelId="{F4D4E82A-1971-4AC7-8EA9-E103666173BA}" type="presParOf" srcId="{2B7CD6B5-2E6B-4DAB-884B-5759D32F8F50}" destId="{D0284F9F-E9C6-4D76-B1AF-3AAC6924EAFE}" srcOrd="0" destOrd="0" presId="urn:microsoft.com/office/officeart/2008/layout/PictureStrips"/>
    <dgm:cxn modelId="{C8AFF8E0-6C28-4AD1-8DD7-74EC9F729D0E}" type="presParOf" srcId="{2B7CD6B5-2E6B-4DAB-884B-5759D32F8F50}" destId="{A7A8403B-7592-477A-B641-397BEA725D57}" srcOrd="1" destOrd="0" presId="urn:microsoft.com/office/officeart/2008/layout/PictureStrips"/>
    <dgm:cxn modelId="{B52220D0-36F1-4D60-8924-A998E895624C}" type="presParOf" srcId="{97176DD9-2EEC-44B3-9877-88FE72AE5DD3}" destId="{18A56EC7-69B0-4E06-A722-B549C0AD098E}" srcOrd="5" destOrd="0" presId="urn:microsoft.com/office/officeart/2008/layout/PictureStrips"/>
    <dgm:cxn modelId="{6C8CD5E1-CDC4-452A-BFD4-8E3CCB6972E5}" type="presParOf" srcId="{97176DD9-2EEC-44B3-9877-88FE72AE5DD3}" destId="{17A25126-C5BA-45C6-8C20-AB588BB801A9}" srcOrd="6" destOrd="0" presId="urn:microsoft.com/office/officeart/2008/layout/PictureStrips"/>
    <dgm:cxn modelId="{6F8519C0-2750-437E-BE92-94030F533D93}" type="presParOf" srcId="{17A25126-C5BA-45C6-8C20-AB588BB801A9}" destId="{7A256053-7425-4144-8C33-ED2252CA4852}" srcOrd="0" destOrd="0" presId="urn:microsoft.com/office/officeart/2008/layout/PictureStrips"/>
    <dgm:cxn modelId="{714A4B74-4A6F-4D44-AA9C-C01BA7207CB8}" type="presParOf" srcId="{17A25126-C5BA-45C6-8C20-AB588BB801A9}" destId="{1273FD06-A01D-4F50-9115-24B2FC73DDF3}" srcOrd="1" destOrd="0" presId="urn:microsoft.com/office/officeart/2008/layout/PictureStrips"/>
    <dgm:cxn modelId="{292B58DB-64FC-4E0B-8A82-2B4562719F6C}" type="presParOf" srcId="{97176DD9-2EEC-44B3-9877-88FE72AE5DD3}" destId="{42F6670F-07DE-4F93-ABDA-103F93C8DA1F}" srcOrd="7" destOrd="0" presId="urn:microsoft.com/office/officeart/2008/layout/PictureStrips"/>
    <dgm:cxn modelId="{AB99A4EE-DC15-48C3-B18D-E77D71541E50}" type="presParOf" srcId="{97176DD9-2EEC-44B3-9877-88FE72AE5DD3}" destId="{5FE8D8E0-43CC-45B5-994F-604D5E20297B}" srcOrd="8" destOrd="0" presId="urn:microsoft.com/office/officeart/2008/layout/PictureStrips"/>
    <dgm:cxn modelId="{3A46A79B-0311-426C-8414-645E7D74401A}" type="presParOf" srcId="{5FE8D8E0-43CC-45B5-994F-604D5E20297B}" destId="{1436B7E5-5023-487F-A410-78232743C533}" srcOrd="0" destOrd="0" presId="urn:microsoft.com/office/officeart/2008/layout/PictureStrips"/>
    <dgm:cxn modelId="{400F1EF2-82C1-4E50-AD5D-DBFE19F4C22A}" type="presParOf" srcId="{5FE8D8E0-43CC-45B5-994F-604D5E20297B}" destId="{BBCC6801-0487-46D4-8CE7-8AFB2B8F805E}" srcOrd="1" destOrd="0" presId="urn:microsoft.com/office/officeart/2008/layout/PictureStrips"/>
    <dgm:cxn modelId="{7E7E5630-9A83-4B1F-B442-C6D1FBA4EB93}" type="presParOf" srcId="{97176DD9-2EEC-44B3-9877-88FE72AE5DD3}" destId="{B827D213-2671-4EC2-AB84-C77364BC711E}" srcOrd="9" destOrd="0" presId="urn:microsoft.com/office/officeart/2008/layout/PictureStrips"/>
    <dgm:cxn modelId="{C5340666-1F9F-4046-B6D9-D69F7AD89A98}" type="presParOf" srcId="{97176DD9-2EEC-44B3-9877-88FE72AE5DD3}" destId="{D508BB1B-714F-4A43-91A0-D0952319A616}" srcOrd="10" destOrd="0" presId="urn:microsoft.com/office/officeart/2008/layout/PictureStrips"/>
    <dgm:cxn modelId="{EA88BAD9-F0B0-4FB2-BE05-8297601B16BD}" type="presParOf" srcId="{D508BB1B-714F-4A43-91A0-D0952319A616}" destId="{962E69CD-6402-49D8-AFC0-138F90B75548}" srcOrd="0" destOrd="0" presId="urn:microsoft.com/office/officeart/2008/layout/PictureStrips"/>
    <dgm:cxn modelId="{5F205A43-FA99-4249-B6A1-A9418938C4D8}" type="presParOf" srcId="{D508BB1B-714F-4A43-91A0-D0952319A616}" destId="{64EAD24E-886A-45D2-A1A2-D20EEE455443}" srcOrd="1" destOrd="0" presId="urn:microsoft.com/office/officeart/2008/layout/PictureStrips"/>
    <dgm:cxn modelId="{05D1BAA2-903B-4D2C-9243-EB26A36FE2C9}" type="presParOf" srcId="{97176DD9-2EEC-44B3-9877-88FE72AE5DD3}" destId="{E095565B-32CD-4A30-BBD6-43E2EC9F849B}" srcOrd="11" destOrd="0" presId="urn:microsoft.com/office/officeart/2008/layout/PictureStrips"/>
    <dgm:cxn modelId="{72723F0E-BEDD-4AE7-9BB9-D73E7A4257DF}" type="presParOf" srcId="{97176DD9-2EEC-44B3-9877-88FE72AE5DD3}" destId="{8F9643B1-C43A-408E-B3D9-DC7B789B7B99}" srcOrd="12" destOrd="0" presId="urn:microsoft.com/office/officeart/2008/layout/PictureStrips"/>
    <dgm:cxn modelId="{C7E951E9-9A0A-4215-ACA5-93C5001EEBB9}" type="presParOf" srcId="{8F9643B1-C43A-408E-B3D9-DC7B789B7B99}" destId="{D2D52B9A-C798-4270-9C91-064BA0F754AC}" srcOrd="0" destOrd="0" presId="urn:microsoft.com/office/officeart/2008/layout/PictureStrips"/>
    <dgm:cxn modelId="{ADFA9964-7BFD-4825-A3C3-5F32BE9CE3C8}" type="presParOf" srcId="{8F9643B1-C43A-408E-B3D9-DC7B789B7B99}" destId="{60009EA1-3145-4CA2-BD62-688454B4C816}" srcOrd="1" destOrd="0" presId="urn:microsoft.com/office/officeart/2008/layout/PictureStrips"/>
    <dgm:cxn modelId="{22A0F1AA-7EBF-4AFE-B010-735AB78AFA26}" type="presParOf" srcId="{97176DD9-2EEC-44B3-9877-88FE72AE5DD3}" destId="{B64BBB10-3A54-44B1-8D26-D3AC006EB0CF}" srcOrd="13" destOrd="0" presId="urn:microsoft.com/office/officeart/2008/layout/PictureStrips"/>
    <dgm:cxn modelId="{719892D2-DA1E-4A40-924F-D660C939F3C3}" type="presParOf" srcId="{97176DD9-2EEC-44B3-9877-88FE72AE5DD3}" destId="{E80A55BB-33B6-4AD8-9258-81D0C1626E24}" srcOrd="14" destOrd="0" presId="urn:microsoft.com/office/officeart/2008/layout/PictureStrips"/>
    <dgm:cxn modelId="{DE7CB724-9241-46E6-9564-2402307F5D21}" type="presParOf" srcId="{E80A55BB-33B6-4AD8-9258-81D0C1626E24}" destId="{8ED04C94-F037-4AB7-86AC-6485C8E0349F}" srcOrd="0" destOrd="0" presId="urn:microsoft.com/office/officeart/2008/layout/PictureStrips"/>
    <dgm:cxn modelId="{C9FAD428-CD99-4A02-B05E-105A4BFCADB4}" type="presParOf" srcId="{E80A55BB-33B6-4AD8-9258-81D0C1626E24}" destId="{29632D65-C3DA-4051-9BAC-8965DE26BE4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3747-833A-4165-830B-A8082203BD0A}">
      <dsp:nvSpPr>
        <dsp:cNvPr id="0" name=""/>
        <dsp:cNvSpPr/>
      </dsp:nvSpPr>
      <dsp:spPr>
        <a:xfrm>
          <a:off x="-5758326" y="-881890"/>
          <a:ext cx="6859656" cy="6859656"/>
        </a:xfrm>
        <a:prstGeom prst="blockArc">
          <a:avLst>
            <a:gd name="adj1" fmla="val 18900000"/>
            <a:gd name="adj2" fmla="val 2700000"/>
            <a:gd name="adj3" fmla="val 315"/>
          </a:avLst>
        </a:prstGeom>
        <a:noFill/>
        <a:ln w="15875" cap="rnd"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F61B64F-C8FC-40CD-ACAB-625702896F9A}">
      <dsp:nvSpPr>
        <dsp:cNvPr id="0" name=""/>
        <dsp:cNvSpPr/>
      </dsp:nvSpPr>
      <dsp:spPr>
        <a:xfrm>
          <a:off x="357475" y="231658"/>
          <a:ext cx="9046939" cy="463113"/>
        </a:xfrm>
        <a:prstGeom prst="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Objetivos</a:t>
          </a:r>
        </a:p>
      </dsp:txBody>
      <dsp:txXfrm>
        <a:off x="357475" y="231658"/>
        <a:ext cx="9046939" cy="463113"/>
      </dsp:txXfrm>
    </dsp:sp>
    <dsp:sp modelId="{8295677B-4944-4EC5-9D2C-62AEACB47A4F}">
      <dsp:nvSpPr>
        <dsp:cNvPr id="0" name=""/>
        <dsp:cNvSpPr/>
      </dsp:nvSpPr>
      <dsp:spPr>
        <a:xfrm>
          <a:off x="68029" y="153155"/>
          <a:ext cx="578891" cy="578891"/>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rnd" cmpd="sng" algn="ctr">
          <a:solidFill>
            <a:schemeClr val="accent1">
              <a:shade val="8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549B84-53DB-40CA-80D4-9552FAA7E38D}">
      <dsp:nvSpPr>
        <dsp:cNvPr id="0" name=""/>
        <dsp:cNvSpPr/>
      </dsp:nvSpPr>
      <dsp:spPr>
        <a:xfrm>
          <a:off x="776866" y="926735"/>
          <a:ext cx="8627548" cy="463113"/>
        </a:xfrm>
        <a:prstGeom prst="rect">
          <a:avLst/>
        </a:prstGeom>
        <a:solidFill>
          <a:schemeClr val="accent1">
            <a:shade val="80000"/>
            <a:hueOff val="-92773"/>
            <a:satOff val="176"/>
            <a:lumOff val="49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Introducción </a:t>
          </a:r>
        </a:p>
      </dsp:txBody>
      <dsp:txXfrm>
        <a:off x="776866" y="926735"/>
        <a:ext cx="8627548" cy="463113"/>
      </dsp:txXfrm>
    </dsp:sp>
    <dsp:sp modelId="{EB4DFD9E-3EB2-41E7-8CF5-7FAF30A57395}">
      <dsp:nvSpPr>
        <dsp:cNvPr id="0" name=""/>
        <dsp:cNvSpPr/>
      </dsp:nvSpPr>
      <dsp:spPr>
        <a:xfrm>
          <a:off x="487420" y="868846"/>
          <a:ext cx="578891" cy="578891"/>
        </a:xfrm>
        <a:prstGeom prst="ellipse">
          <a:avLst/>
        </a:prstGeom>
        <a:solidFill>
          <a:schemeClr val="lt1">
            <a:hueOff val="0"/>
            <a:satOff val="0"/>
            <a:lumOff val="0"/>
            <a:alphaOff val="0"/>
          </a:schemeClr>
        </a:solidFill>
        <a:ln w="9525" cap="rnd" cmpd="sng" algn="ctr">
          <a:solidFill>
            <a:schemeClr val="accent1">
              <a:shade val="80000"/>
              <a:hueOff val="-92773"/>
              <a:satOff val="176"/>
              <a:lumOff val="490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1CE8EC9-9570-4432-83DC-3A1FC4AC031D}">
      <dsp:nvSpPr>
        <dsp:cNvPr id="0" name=""/>
        <dsp:cNvSpPr/>
      </dsp:nvSpPr>
      <dsp:spPr>
        <a:xfrm>
          <a:off x="1006690" y="1621303"/>
          <a:ext cx="8397724" cy="463113"/>
        </a:xfrm>
        <a:prstGeom prst="rect">
          <a:avLst/>
        </a:prstGeom>
        <a:solidFill>
          <a:schemeClr val="accent1">
            <a:shade val="80000"/>
            <a:hueOff val="-185546"/>
            <a:satOff val="352"/>
            <a:lumOff val="98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Especificaciones de la máquina</a:t>
          </a:r>
        </a:p>
      </dsp:txBody>
      <dsp:txXfrm>
        <a:off x="1006690" y="1621303"/>
        <a:ext cx="8397724" cy="463113"/>
      </dsp:txXfrm>
    </dsp:sp>
    <dsp:sp modelId="{474CBD3D-6672-4060-9E95-0853AFCF2A82}">
      <dsp:nvSpPr>
        <dsp:cNvPr id="0" name=""/>
        <dsp:cNvSpPr/>
      </dsp:nvSpPr>
      <dsp:spPr>
        <a:xfrm>
          <a:off x="717244" y="1563414"/>
          <a:ext cx="578891" cy="578891"/>
        </a:xfrm>
        <a:prstGeom prst="ellipse">
          <a:avLst/>
        </a:prstGeom>
        <a:solidFill>
          <a:schemeClr val="lt1">
            <a:hueOff val="0"/>
            <a:satOff val="0"/>
            <a:lumOff val="0"/>
            <a:alphaOff val="0"/>
          </a:schemeClr>
        </a:solidFill>
        <a:ln w="9525" cap="rnd" cmpd="sng" algn="ctr">
          <a:solidFill>
            <a:schemeClr val="accent1">
              <a:shade val="80000"/>
              <a:hueOff val="-185546"/>
              <a:satOff val="352"/>
              <a:lumOff val="980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B8917D3-539A-420F-89D6-0A9A5D65E5D4}">
      <dsp:nvSpPr>
        <dsp:cNvPr id="0" name=""/>
        <dsp:cNvSpPr/>
      </dsp:nvSpPr>
      <dsp:spPr>
        <a:xfrm>
          <a:off x="1080070" y="2316380"/>
          <a:ext cx="8324344" cy="463113"/>
        </a:xfrm>
        <a:prstGeom prst="rect">
          <a:avLst/>
        </a:prstGeom>
        <a:solidFill>
          <a:schemeClr val="accent1">
            <a:shade val="80000"/>
            <a:hueOff val="-278319"/>
            <a:satOff val="528"/>
            <a:lumOff val="147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Diseño de la máquina</a:t>
          </a:r>
        </a:p>
      </dsp:txBody>
      <dsp:txXfrm>
        <a:off x="1080070" y="2316380"/>
        <a:ext cx="8324344" cy="463113"/>
      </dsp:txXfrm>
    </dsp:sp>
    <dsp:sp modelId="{868A530C-99B1-4A1F-ACE5-23CDEE858C9A}">
      <dsp:nvSpPr>
        <dsp:cNvPr id="0" name=""/>
        <dsp:cNvSpPr/>
      </dsp:nvSpPr>
      <dsp:spPr>
        <a:xfrm>
          <a:off x="790625" y="2258491"/>
          <a:ext cx="578891" cy="578891"/>
        </a:xfrm>
        <a:prstGeom prst="ellipse">
          <a:avLst/>
        </a:prstGeom>
        <a:solidFill>
          <a:schemeClr val="lt1">
            <a:hueOff val="0"/>
            <a:satOff val="0"/>
            <a:lumOff val="0"/>
            <a:alphaOff val="0"/>
          </a:schemeClr>
        </a:solidFill>
        <a:ln w="9525" cap="rnd" cmpd="sng" algn="ctr">
          <a:solidFill>
            <a:schemeClr val="accent1">
              <a:shade val="80000"/>
              <a:hueOff val="-278319"/>
              <a:satOff val="528"/>
              <a:lumOff val="1470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13956E2-020A-4EF6-B56C-5D043BBC9890}">
      <dsp:nvSpPr>
        <dsp:cNvPr id="0" name=""/>
        <dsp:cNvSpPr/>
      </dsp:nvSpPr>
      <dsp:spPr>
        <a:xfrm>
          <a:off x="1006690" y="3011458"/>
          <a:ext cx="8397724" cy="463113"/>
        </a:xfrm>
        <a:prstGeom prst="rect">
          <a:avLst/>
        </a:prstGeom>
        <a:solidFill>
          <a:schemeClr val="accent1">
            <a:shade val="80000"/>
            <a:hueOff val="-371092"/>
            <a:satOff val="704"/>
            <a:lumOff val="196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Pruebas y Resultados</a:t>
          </a:r>
        </a:p>
      </dsp:txBody>
      <dsp:txXfrm>
        <a:off x="1006690" y="3011458"/>
        <a:ext cx="8397724" cy="463113"/>
      </dsp:txXfrm>
    </dsp:sp>
    <dsp:sp modelId="{A9E87E47-DED6-416A-A04D-C91DEBCC72BF}">
      <dsp:nvSpPr>
        <dsp:cNvPr id="0" name=""/>
        <dsp:cNvSpPr/>
      </dsp:nvSpPr>
      <dsp:spPr>
        <a:xfrm>
          <a:off x="717244" y="2953569"/>
          <a:ext cx="578891" cy="578891"/>
        </a:xfrm>
        <a:prstGeom prst="ellipse">
          <a:avLst/>
        </a:prstGeom>
        <a:solidFill>
          <a:schemeClr val="lt1">
            <a:hueOff val="0"/>
            <a:satOff val="0"/>
            <a:lumOff val="0"/>
            <a:alphaOff val="0"/>
          </a:schemeClr>
        </a:solidFill>
        <a:ln w="9525" cap="rnd" cmpd="sng" algn="ctr">
          <a:solidFill>
            <a:schemeClr val="accent1">
              <a:shade val="80000"/>
              <a:hueOff val="-371092"/>
              <a:satOff val="704"/>
              <a:lumOff val="1960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0E0263F-8988-44B6-AB9E-991C1F9CCC34}">
      <dsp:nvSpPr>
        <dsp:cNvPr id="0" name=""/>
        <dsp:cNvSpPr/>
      </dsp:nvSpPr>
      <dsp:spPr>
        <a:xfrm>
          <a:off x="776866" y="3706026"/>
          <a:ext cx="8627548" cy="463113"/>
        </a:xfrm>
        <a:prstGeom prst="rect">
          <a:avLst/>
        </a:prstGeom>
        <a:solidFill>
          <a:schemeClr val="accent1">
            <a:shade val="80000"/>
            <a:hueOff val="-463865"/>
            <a:satOff val="880"/>
            <a:lumOff val="245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419"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Estudio de costos</a:t>
          </a:r>
          <a:endPar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776866" y="3706026"/>
        <a:ext cx="8627548" cy="463113"/>
      </dsp:txXfrm>
    </dsp:sp>
    <dsp:sp modelId="{FA382602-EB52-4598-A991-63F10EBA61A5}">
      <dsp:nvSpPr>
        <dsp:cNvPr id="0" name=""/>
        <dsp:cNvSpPr/>
      </dsp:nvSpPr>
      <dsp:spPr>
        <a:xfrm>
          <a:off x="487420" y="3648136"/>
          <a:ext cx="578891" cy="578891"/>
        </a:xfrm>
        <a:prstGeom prst="ellipse">
          <a:avLst/>
        </a:prstGeom>
        <a:solidFill>
          <a:schemeClr val="lt1">
            <a:hueOff val="0"/>
            <a:satOff val="0"/>
            <a:lumOff val="0"/>
            <a:alphaOff val="0"/>
          </a:schemeClr>
        </a:solidFill>
        <a:ln w="9525" cap="rnd" cmpd="sng" algn="ctr">
          <a:solidFill>
            <a:schemeClr val="accent1">
              <a:shade val="80000"/>
              <a:hueOff val="-463865"/>
              <a:satOff val="880"/>
              <a:lumOff val="2450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71CB2C9-3475-498D-B35E-7163E295D8F8}">
      <dsp:nvSpPr>
        <dsp:cNvPr id="0" name=""/>
        <dsp:cNvSpPr/>
      </dsp:nvSpPr>
      <dsp:spPr>
        <a:xfrm>
          <a:off x="357475" y="4401103"/>
          <a:ext cx="9046939" cy="463113"/>
        </a:xfrm>
        <a:prstGeom prst="rect">
          <a:avLst/>
        </a:prstGeom>
        <a:solidFill>
          <a:schemeClr val="accent1">
            <a:shade val="80000"/>
            <a:hueOff val="-556638"/>
            <a:satOff val="1056"/>
            <a:lumOff val="294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7596" tIns="71120" rIns="71120" bIns="71120" numCol="1" spcCol="1270" anchor="ctr" anchorCtr="0">
          <a:noAutofit/>
        </a:bodyPr>
        <a:lstStyle/>
        <a:p>
          <a:pPr marL="0" lvl="0" indent="0" algn="ctr" defTabSz="1244600">
            <a:lnSpc>
              <a:spcPct val="90000"/>
            </a:lnSpc>
            <a:spcBef>
              <a:spcPct val="0"/>
            </a:spcBef>
            <a:spcAft>
              <a:spcPct val="35000"/>
            </a:spcAft>
            <a:buNone/>
          </a:pPr>
          <a:r>
            <a:rPr lang="es-419"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Conclusiones y Recomendaciones</a:t>
          </a:r>
          <a:endParaRPr lang="es-EC" sz="2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357475" y="4401103"/>
        <a:ext cx="9046939" cy="463113"/>
      </dsp:txXfrm>
    </dsp:sp>
    <dsp:sp modelId="{C4D73641-71B3-4679-A514-6AD27781103E}">
      <dsp:nvSpPr>
        <dsp:cNvPr id="0" name=""/>
        <dsp:cNvSpPr/>
      </dsp:nvSpPr>
      <dsp:spPr>
        <a:xfrm>
          <a:off x="68029" y="4343214"/>
          <a:ext cx="578891" cy="578891"/>
        </a:xfrm>
        <a:prstGeom prst="ellipse">
          <a:avLst/>
        </a:prstGeom>
        <a:solidFill>
          <a:schemeClr val="lt1">
            <a:hueOff val="0"/>
            <a:satOff val="0"/>
            <a:lumOff val="0"/>
            <a:alphaOff val="0"/>
          </a:schemeClr>
        </a:solidFill>
        <a:ln w="9525" cap="rnd" cmpd="sng" algn="ctr">
          <a:solidFill>
            <a:schemeClr val="accent1">
              <a:shade val="80000"/>
              <a:hueOff val="-556638"/>
              <a:satOff val="1056"/>
              <a:lumOff val="2940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2C299-000B-4C36-BC79-B2060498651D}">
      <dsp:nvSpPr>
        <dsp:cNvPr id="0" name=""/>
        <dsp:cNvSpPr/>
      </dsp:nvSpPr>
      <dsp:spPr>
        <a:xfrm>
          <a:off x="341643" y="857410"/>
          <a:ext cx="4139298" cy="395678"/>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Estructura de la máquina</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41643" y="857410"/>
        <a:ext cx="4139298" cy="395678"/>
      </dsp:txXfrm>
    </dsp:sp>
    <dsp:sp modelId="{D7F016B8-5650-4213-BC4B-BF3C7AB1D24F}">
      <dsp:nvSpPr>
        <dsp:cNvPr id="0" name=""/>
        <dsp:cNvSpPr/>
      </dsp:nvSpPr>
      <dsp:spPr>
        <a:xfrm>
          <a:off x="169172" y="221640"/>
          <a:ext cx="905471" cy="1358207"/>
        </a:xfrm>
        <a:prstGeom prst="rect">
          <a:avLst/>
        </a:prstGeom>
        <a:blipFill rotWithShape="1">
          <a:blip xmlns:r="http://schemas.openxmlformats.org/officeDocument/2006/relationships" r:embed="rId1"/>
          <a:srcRect/>
          <a:stretch>
            <a:fillRect l="-23000" r="-23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E188A5FF-60FA-49E5-821A-BFC19DF5FF64}">
      <dsp:nvSpPr>
        <dsp:cNvPr id="0" name=""/>
        <dsp:cNvSpPr/>
      </dsp:nvSpPr>
      <dsp:spPr>
        <a:xfrm>
          <a:off x="4947822" y="861051"/>
          <a:ext cx="4139298" cy="388395"/>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Cuerpo interno de máquina</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947822" y="861051"/>
        <a:ext cx="4139298" cy="388395"/>
      </dsp:txXfrm>
    </dsp:sp>
    <dsp:sp modelId="{B01CC4F2-59F6-425D-9BC5-DB4351E02AF2}">
      <dsp:nvSpPr>
        <dsp:cNvPr id="0" name=""/>
        <dsp:cNvSpPr/>
      </dsp:nvSpPr>
      <dsp:spPr>
        <a:xfrm>
          <a:off x="4775351" y="221640"/>
          <a:ext cx="905471" cy="135820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10000" r="-110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D0284F9F-E9C6-4D76-B1AF-3AAC6924EAFE}">
      <dsp:nvSpPr>
        <dsp:cNvPr id="0" name=""/>
        <dsp:cNvSpPr/>
      </dsp:nvSpPr>
      <dsp:spPr>
        <a:xfrm>
          <a:off x="341643" y="2384170"/>
          <a:ext cx="4139298" cy="354647"/>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Tubo láser y sistema de lentes</a:t>
          </a:r>
        </a:p>
      </dsp:txBody>
      <dsp:txXfrm>
        <a:off x="341643" y="2384170"/>
        <a:ext cx="4139298" cy="354647"/>
      </dsp:txXfrm>
    </dsp:sp>
    <dsp:sp modelId="{A7A8403B-7592-477A-B641-397BEA725D57}">
      <dsp:nvSpPr>
        <dsp:cNvPr id="0" name=""/>
        <dsp:cNvSpPr/>
      </dsp:nvSpPr>
      <dsp:spPr>
        <a:xfrm>
          <a:off x="169172" y="1727885"/>
          <a:ext cx="905471" cy="1358207"/>
        </a:xfrm>
        <a:prstGeom prst="rect">
          <a:avLst/>
        </a:prstGeom>
        <a:blipFill rotWithShape="1">
          <a:blip xmlns:r="http://schemas.openxmlformats.org/officeDocument/2006/relationships" r:embed="rId3"/>
          <a:srcRect/>
          <a:stretch>
            <a:fillRect l="-165000" r="-165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7A256053-7425-4144-8C33-ED2252CA4852}">
      <dsp:nvSpPr>
        <dsp:cNvPr id="0" name=""/>
        <dsp:cNvSpPr/>
      </dsp:nvSpPr>
      <dsp:spPr>
        <a:xfrm>
          <a:off x="4947822" y="2354846"/>
          <a:ext cx="4139298" cy="413296"/>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control CNC</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947822" y="2354846"/>
        <a:ext cx="4139298" cy="413296"/>
      </dsp:txXfrm>
    </dsp:sp>
    <dsp:sp modelId="{1273FD06-A01D-4F50-9115-24B2FC73DDF3}">
      <dsp:nvSpPr>
        <dsp:cNvPr id="0" name=""/>
        <dsp:cNvSpPr/>
      </dsp:nvSpPr>
      <dsp:spPr>
        <a:xfrm>
          <a:off x="4775351" y="1727885"/>
          <a:ext cx="905471" cy="1358207"/>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55000" r="-55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1436B7E5-5023-487F-A410-78232743C533}">
      <dsp:nvSpPr>
        <dsp:cNvPr id="0" name=""/>
        <dsp:cNvSpPr/>
      </dsp:nvSpPr>
      <dsp:spPr>
        <a:xfrm>
          <a:off x="341643" y="3869247"/>
          <a:ext cx="4139298" cy="396984"/>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Mesa de operaciones</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41643" y="3869247"/>
        <a:ext cx="4139298" cy="396984"/>
      </dsp:txXfrm>
    </dsp:sp>
    <dsp:sp modelId="{BBCC6801-0487-46D4-8CE7-8AFB2B8F805E}">
      <dsp:nvSpPr>
        <dsp:cNvPr id="0" name=""/>
        <dsp:cNvSpPr/>
      </dsp:nvSpPr>
      <dsp:spPr>
        <a:xfrm>
          <a:off x="169172" y="3234130"/>
          <a:ext cx="905471" cy="1358207"/>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962E69CD-6402-49D8-AFC0-138F90B75548}">
      <dsp:nvSpPr>
        <dsp:cNvPr id="0" name=""/>
        <dsp:cNvSpPr/>
      </dsp:nvSpPr>
      <dsp:spPr>
        <a:xfrm>
          <a:off x="4947822" y="3872972"/>
          <a:ext cx="4139298" cy="389533"/>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Fuentes de alimentación</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947822" y="3872972"/>
        <a:ext cx="4139298" cy="389533"/>
      </dsp:txXfrm>
    </dsp:sp>
    <dsp:sp modelId="{64EAD24E-886A-45D2-A1A2-D20EEE455443}">
      <dsp:nvSpPr>
        <dsp:cNvPr id="0" name=""/>
        <dsp:cNvSpPr/>
      </dsp:nvSpPr>
      <dsp:spPr>
        <a:xfrm>
          <a:off x="4775351" y="3234130"/>
          <a:ext cx="905471" cy="1358207"/>
        </a:xfrm>
        <a:prstGeom prst="rect">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50000" r="-50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D2D52B9A-C798-4270-9C91-064BA0F754AC}">
      <dsp:nvSpPr>
        <dsp:cNvPr id="0" name=""/>
        <dsp:cNvSpPr/>
      </dsp:nvSpPr>
      <dsp:spPr>
        <a:xfrm>
          <a:off x="341643" y="5381397"/>
          <a:ext cx="4139298" cy="385174"/>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Refrigeración</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41643" y="5381397"/>
        <a:ext cx="4139298" cy="385174"/>
      </dsp:txXfrm>
    </dsp:sp>
    <dsp:sp modelId="{60009EA1-3145-4CA2-BD62-688454B4C816}">
      <dsp:nvSpPr>
        <dsp:cNvPr id="0" name=""/>
        <dsp:cNvSpPr/>
      </dsp:nvSpPr>
      <dsp:spPr>
        <a:xfrm>
          <a:off x="169172" y="4740375"/>
          <a:ext cx="905471" cy="1358207"/>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10000" r="-10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 modelId="{8ED04C94-F037-4AB7-86AC-6485C8E0349F}">
      <dsp:nvSpPr>
        <dsp:cNvPr id="0" name=""/>
        <dsp:cNvSpPr/>
      </dsp:nvSpPr>
      <dsp:spPr>
        <a:xfrm>
          <a:off x="4947822" y="5353618"/>
          <a:ext cx="4139298" cy="440731"/>
        </a:xfrm>
        <a:prstGeom prst="rect">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52" tIns="60960" rIns="60960" bIns="609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Sistema de extracción de humo</a:t>
          </a:r>
          <a:endParaRPr lang="es-EC"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947822" y="5353618"/>
        <a:ext cx="4139298" cy="440731"/>
      </dsp:txXfrm>
    </dsp:sp>
    <dsp:sp modelId="{29632D65-C3DA-4051-9BAC-8965DE26BE4B}">
      <dsp:nvSpPr>
        <dsp:cNvPr id="0" name=""/>
        <dsp:cNvSpPr/>
      </dsp:nvSpPr>
      <dsp:spPr>
        <a:xfrm>
          <a:off x="4775351" y="4740375"/>
          <a:ext cx="905471" cy="1358207"/>
        </a:xfrm>
        <a:prstGeom prst="rect">
          <a:avLst/>
        </a:prstGeom>
        <a:blipFill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6350" cap="flat" cmpd="sng" algn="ctr">
          <a:solidFill>
            <a:sysClr val="window" lastClr="FFFFFF">
              <a:hueOff val="0"/>
              <a:satOff val="0"/>
              <a:lumOff val="0"/>
              <a:alphaOff val="0"/>
            </a:sys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C"/>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613EFD-29D3-42C3-BE7B-B99F6A316B38}" type="datetimeFigureOut">
              <a:rPr lang="es-EC" smtClean="0"/>
              <a:t>17/7/2019</a:t>
            </a:fld>
            <a:endParaRPr lang="es-EC"/>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C"/>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D0B803-2418-4A53-AF28-8FC46818E777}" type="slidenum">
              <a:rPr lang="es-EC" smtClean="0"/>
              <a:t>‹Nº›</a:t>
            </a:fld>
            <a:endParaRPr lang="es-EC"/>
          </a:p>
        </p:txBody>
      </p:sp>
    </p:spTree>
    <p:extLst>
      <p:ext uri="{BB962C8B-B14F-4D97-AF65-F5344CB8AC3E}">
        <p14:creationId xmlns:p14="http://schemas.microsoft.com/office/powerpoint/2010/main" val="16169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84815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04AC38-CB31-4300-832E-28AB55613D63}"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25552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61588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084994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216620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48994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28995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346316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63954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81616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04AC38-CB31-4300-832E-28AB55613D63}"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56929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04AC38-CB31-4300-832E-28AB55613D63}"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206915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04AC38-CB31-4300-832E-28AB55613D63}" type="datetimeFigureOut">
              <a:rPr lang="es-EC" smtClean="0"/>
              <a:t>17/7/2019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275214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04AC38-CB31-4300-832E-28AB55613D63}" type="datetimeFigureOut">
              <a:rPr lang="es-EC" smtClean="0"/>
              <a:t>17/7/2019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413289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4AC38-CB31-4300-832E-28AB55613D63}" type="datetimeFigureOut">
              <a:rPr lang="es-EC" smtClean="0"/>
              <a:t>17/7/2019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7379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04AC38-CB31-4300-832E-28AB55613D63}"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14273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04AC38-CB31-4300-832E-28AB55613D63}"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48D9D2C-CBB0-480E-A7D5-36FAD400417B}" type="slidenum">
              <a:rPr lang="es-EC" smtClean="0"/>
              <a:t>‹Nº›</a:t>
            </a:fld>
            <a:endParaRPr lang="es-EC"/>
          </a:p>
        </p:txBody>
      </p:sp>
    </p:spTree>
    <p:extLst>
      <p:ext uri="{BB962C8B-B14F-4D97-AF65-F5344CB8AC3E}">
        <p14:creationId xmlns:p14="http://schemas.microsoft.com/office/powerpoint/2010/main" val="47319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04AC38-CB31-4300-832E-28AB55613D63}" type="datetimeFigureOut">
              <a:rPr lang="es-EC" smtClean="0"/>
              <a:t>17/7/2019</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8D9D2C-CBB0-480E-A7D5-36FAD400417B}" type="slidenum">
              <a:rPr lang="es-EC" smtClean="0"/>
              <a:t>‹Nº›</a:t>
            </a:fld>
            <a:endParaRPr lang="es-EC"/>
          </a:p>
        </p:txBody>
      </p:sp>
    </p:spTree>
    <p:extLst>
      <p:ext uri="{BB962C8B-B14F-4D97-AF65-F5344CB8AC3E}">
        <p14:creationId xmlns:p14="http://schemas.microsoft.com/office/powerpoint/2010/main" val="348288279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4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484F61B-DE5E-4620-8ACE-EE4C7F7D53E5}"/>
              </a:ext>
            </a:extLst>
          </p:cNvPr>
          <p:cNvSpPr txBox="1">
            <a:spLocks/>
          </p:cNvSpPr>
          <p:nvPr/>
        </p:nvSpPr>
        <p:spPr>
          <a:xfrm>
            <a:off x="1155032" y="2231038"/>
            <a:ext cx="10606907" cy="162596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419" sz="2800" b="1" dirty="0">
                <a:latin typeface="Times New Roman" panose="02020603050405020304" pitchFamily="18" charset="0"/>
                <a:cs typeface="Times New Roman" panose="02020603050405020304" pitchFamily="18" charset="0"/>
              </a:rPr>
              <a:t>TEMA: REDISEÑO, MODERNIZACIÓN Y CONSTRUCCIÓN DE UN PROTOTIPO DE MÁQUINA INDUSTRIAL CORTADORA LÁSER DE CO2 MEDIANTE ESQUEMA MODULAR PARA LA EMPRESA DE MÁQUINAS.EC.</a:t>
            </a:r>
            <a:endParaRPr lang="en-US" sz="1050" dirty="0">
              <a:latin typeface="Times New Roman" panose="02020603050405020304" pitchFamily="18" charset="0"/>
              <a:cs typeface="Times New Roman" panose="02020603050405020304" pitchFamily="18" charset="0"/>
            </a:endParaRPr>
          </a:p>
        </p:txBody>
      </p:sp>
      <p:sp>
        <p:nvSpPr>
          <p:cNvPr id="5" name="Marcador de pie de página 7">
            <a:extLst>
              <a:ext uri="{FF2B5EF4-FFF2-40B4-BE49-F238E27FC236}">
                <a16:creationId xmlns:a16="http://schemas.microsoft.com/office/drawing/2014/main" id="{B479F282-FB08-46D7-B4CA-3510CD8F0239}"/>
              </a:ext>
            </a:extLst>
          </p:cNvPr>
          <p:cNvSpPr>
            <a:spLocks noGrp="1"/>
          </p:cNvSpPr>
          <p:nvPr>
            <p:ph type="ftr" sz="quarter" idx="11"/>
          </p:nvPr>
        </p:nvSpPr>
        <p:spPr>
          <a:xfrm>
            <a:off x="8293768" y="6492875"/>
            <a:ext cx="3898232" cy="365125"/>
          </a:xfrm>
        </p:spPr>
        <p:txBody>
          <a:bodyPr/>
          <a:lstStyle/>
          <a:p>
            <a:r>
              <a:rPr lang="en-US" sz="2000" b="1" dirty="0">
                <a:latin typeface="Times New Roman" panose="02020603050405020304" pitchFamily="18" charset="0"/>
                <a:cs typeface="Times New Roman" panose="02020603050405020304" pitchFamily="18" charset="0"/>
              </a:rPr>
              <a:t>INGENIERÍA MECATRÓNICA</a:t>
            </a:r>
          </a:p>
        </p:txBody>
      </p:sp>
      <p:sp>
        <p:nvSpPr>
          <p:cNvPr id="6" name="CuadroTexto 5">
            <a:extLst>
              <a:ext uri="{FF2B5EF4-FFF2-40B4-BE49-F238E27FC236}">
                <a16:creationId xmlns:a16="http://schemas.microsoft.com/office/drawing/2014/main" id="{F7CAA941-4247-4556-BFBF-F1F9269B940C}"/>
              </a:ext>
            </a:extLst>
          </p:cNvPr>
          <p:cNvSpPr txBox="1"/>
          <p:nvPr/>
        </p:nvSpPr>
        <p:spPr>
          <a:xfrm>
            <a:off x="5200126" y="4847035"/>
            <a:ext cx="6302897" cy="1421992"/>
          </a:xfrm>
          <a:prstGeom prst="rect">
            <a:avLst/>
          </a:prstGeom>
          <a:noFill/>
        </p:spPr>
        <p:txBody>
          <a:bodyPr wrap="square" rtlCol="0">
            <a:spAutoFit/>
          </a:bodyPr>
          <a:lstStyle/>
          <a:p>
            <a:pPr>
              <a:lnSpc>
                <a:spcPct val="150000"/>
              </a:lnSpc>
            </a:pPr>
            <a:r>
              <a:rPr lang="es-419" sz="2000" b="1" dirty="0">
                <a:latin typeface="Times New Roman" panose="02020603050405020304" pitchFamily="18" charset="0"/>
                <a:cs typeface="Times New Roman" panose="02020603050405020304" pitchFamily="18" charset="0"/>
              </a:rPr>
              <a:t>AUTORES:</a:t>
            </a:r>
          </a:p>
          <a:p>
            <a:pPr>
              <a:lnSpc>
                <a:spcPct val="150000"/>
              </a:lnSpc>
            </a:pPr>
            <a:r>
              <a:rPr lang="es-419" sz="2000" b="1" dirty="0">
                <a:latin typeface="Times New Roman" panose="02020603050405020304" pitchFamily="18" charset="0"/>
                <a:cs typeface="Times New Roman" panose="02020603050405020304" pitchFamily="18" charset="0"/>
              </a:rPr>
              <a:t>	MIRANDA SOLÓRZANO CRISTHIAN PAÚL</a:t>
            </a:r>
          </a:p>
          <a:p>
            <a:pPr>
              <a:lnSpc>
                <a:spcPct val="150000"/>
              </a:lnSpc>
            </a:pPr>
            <a:r>
              <a:rPr lang="es-EC" sz="2000" b="1" dirty="0">
                <a:latin typeface="Times New Roman" panose="02020603050405020304" pitchFamily="18" charset="0"/>
                <a:cs typeface="Times New Roman" panose="02020603050405020304" pitchFamily="18" charset="0"/>
              </a:rPr>
              <a:t>	PROAÑO LAIQUEZ JEFFERSON RAMIRO</a:t>
            </a:r>
          </a:p>
        </p:txBody>
      </p:sp>
      <p:sp>
        <p:nvSpPr>
          <p:cNvPr id="7" name="CuadroTexto 6">
            <a:extLst>
              <a:ext uri="{FF2B5EF4-FFF2-40B4-BE49-F238E27FC236}">
                <a16:creationId xmlns:a16="http://schemas.microsoft.com/office/drawing/2014/main" id="{EC90D8BD-BC12-4E71-909A-36548C0CF160}"/>
              </a:ext>
            </a:extLst>
          </p:cNvPr>
          <p:cNvSpPr txBox="1"/>
          <p:nvPr/>
        </p:nvSpPr>
        <p:spPr>
          <a:xfrm>
            <a:off x="4657991" y="4223541"/>
            <a:ext cx="6027313" cy="498663"/>
          </a:xfrm>
          <a:prstGeom prst="rect">
            <a:avLst/>
          </a:prstGeom>
          <a:noFill/>
        </p:spPr>
        <p:txBody>
          <a:bodyPr wrap="square" rtlCol="0">
            <a:spAutoFit/>
          </a:bodyPr>
          <a:lstStyle/>
          <a:p>
            <a:pPr>
              <a:lnSpc>
                <a:spcPct val="150000"/>
              </a:lnSpc>
            </a:pPr>
            <a:r>
              <a:rPr lang="es-EC" sz="2000" b="1" dirty="0">
                <a:latin typeface="Times New Roman" panose="02020603050405020304" pitchFamily="18" charset="0"/>
                <a:cs typeface="Times New Roman" panose="02020603050405020304" pitchFamily="18" charset="0"/>
              </a:rPr>
              <a:t>DIRECTOR: ING. BORYS CULQUI</a:t>
            </a:r>
            <a:endParaRPr lang="en-US" sz="2000" b="1"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DF20C705-61E2-40A2-9D0B-B0662031F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319" y="535078"/>
            <a:ext cx="4869255" cy="1257571"/>
          </a:xfrm>
          <a:prstGeom prst="rect">
            <a:avLst/>
          </a:prstGeom>
        </p:spPr>
      </p:pic>
      <p:pic>
        <p:nvPicPr>
          <p:cNvPr id="9" name="Imagen 8">
            <a:extLst>
              <a:ext uri="{FF2B5EF4-FFF2-40B4-BE49-F238E27FC236}">
                <a16:creationId xmlns:a16="http://schemas.microsoft.com/office/drawing/2014/main" id="{3A06BBEE-234F-432E-A32D-A244115BA996}"/>
              </a:ext>
            </a:extLst>
          </p:cNvPr>
          <p:cNvPicPr>
            <a:picLocks noChangeAspect="1"/>
          </p:cNvPicPr>
          <p:nvPr/>
        </p:nvPicPr>
        <p:blipFill>
          <a:blip r:embed="rId3"/>
          <a:stretch>
            <a:fillRect/>
          </a:stretch>
        </p:blipFill>
        <p:spPr>
          <a:xfrm>
            <a:off x="10035434" y="142986"/>
            <a:ext cx="1676400" cy="1781175"/>
          </a:xfrm>
          <a:prstGeom prst="rect">
            <a:avLst/>
          </a:prstGeom>
        </p:spPr>
      </p:pic>
    </p:spTree>
    <p:extLst>
      <p:ext uri="{BB962C8B-B14F-4D97-AF65-F5344CB8AC3E}">
        <p14:creationId xmlns:p14="http://schemas.microsoft.com/office/powerpoint/2010/main" val="392286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A72DA8B-1A32-43A1-B3D6-681F6F488F73}"/>
              </a:ext>
            </a:extLst>
          </p:cNvPr>
          <p:cNvGraphicFramePr>
            <a:graphicFrameLocks noGrp="1"/>
          </p:cNvGraphicFramePr>
          <p:nvPr>
            <p:extLst>
              <p:ext uri="{D42A27DB-BD31-4B8C-83A1-F6EECF244321}">
                <p14:modId xmlns:p14="http://schemas.microsoft.com/office/powerpoint/2010/main" val="3432316568"/>
              </p:ext>
            </p:extLst>
          </p:nvPr>
        </p:nvGraphicFramePr>
        <p:xfrm>
          <a:off x="1591268" y="728449"/>
          <a:ext cx="4440563" cy="2253615"/>
        </p:xfrm>
        <a:graphic>
          <a:graphicData uri="http://schemas.openxmlformats.org/drawingml/2006/table">
            <a:tbl>
              <a:tblPr firstRow="1" firstCol="1" bandRow="1">
                <a:tableStyleId>{BC89EF96-8CEA-46FF-86C4-4CE0E7609802}</a:tableStyleId>
              </a:tblPr>
              <a:tblGrid>
                <a:gridCol w="448174">
                  <a:extLst>
                    <a:ext uri="{9D8B030D-6E8A-4147-A177-3AD203B41FA5}">
                      <a16:colId xmlns:a16="http://schemas.microsoft.com/office/drawing/2014/main" val="3248120820"/>
                    </a:ext>
                  </a:extLst>
                </a:gridCol>
                <a:gridCol w="3992389">
                  <a:extLst>
                    <a:ext uri="{9D8B030D-6E8A-4147-A177-3AD203B41FA5}">
                      <a16:colId xmlns:a16="http://schemas.microsoft.com/office/drawing/2014/main" val="1511774915"/>
                    </a:ext>
                  </a:extLst>
                </a:gridCol>
              </a:tblGrid>
              <a:tr h="241935">
                <a:tc>
                  <a:txBody>
                    <a:bodyPr/>
                    <a:lstStyle/>
                    <a:p>
                      <a:pPr>
                        <a:lnSpc>
                          <a:spcPct val="150000"/>
                        </a:lnSpc>
                        <a:spcAft>
                          <a:spcPts val="0"/>
                        </a:spcAft>
                      </a:pPr>
                      <a:r>
                        <a:rPr lang="es-419" sz="1600">
                          <a:effectLst/>
                          <a:latin typeface="Times New Roman" panose="02020603050405020304" pitchFamily="18" charset="0"/>
                          <a:cs typeface="Times New Roman" panose="02020603050405020304" pitchFamily="18" charset="0"/>
                        </a:rPr>
                        <a:t>No.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419" sz="1600">
                          <a:effectLst/>
                          <a:latin typeface="Times New Roman" panose="02020603050405020304" pitchFamily="18" charset="0"/>
                          <a:cs typeface="Times New Roman" panose="02020603050405020304" pitchFamily="18" charset="0"/>
                        </a:rPr>
                        <a:t>Requerimientos del usuario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694550"/>
                  </a:ext>
                </a:extLst>
              </a:tr>
              <a:tr h="25146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Que sea robusta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965191"/>
                  </a:ext>
                </a:extLst>
              </a:tr>
              <a:tr h="25146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Estructura grande y resistente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41242"/>
                  </a:ext>
                </a:extLst>
              </a:tr>
              <a:tr h="241935">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Que se pueda mejorar la potencia del láser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9578247"/>
                  </a:ext>
                </a:extLst>
              </a:tr>
              <a:tr h="25146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Buena relación calidad costo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715698"/>
                  </a:ext>
                </a:extLst>
              </a:tr>
              <a:tr h="241935">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Seguridad en operación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822092"/>
                  </a:ext>
                </a:extLst>
              </a:tr>
              <a:tr h="25146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Precisión en corte y grabado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659598"/>
                  </a:ext>
                </a:extLst>
              </a:tr>
            </a:tbl>
          </a:graphicData>
        </a:graphic>
      </p:graphicFrame>
      <p:graphicFrame>
        <p:nvGraphicFramePr>
          <p:cNvPr id="5" name="Tabla 4">
            <a:extLst>
              <a:ext uri="{FF2B5EF4-FFF2-40B4-BE49-F238E27FC236}">
                <a16:creationId xmlns:a16="http://schemas.microsoft.com/office/drawing/2014/main" id="{81F34094-332F-4E58-BD99-8783FACF7D87}"/>
              </a:ext>
            </a:extLst>
          </p:cNvPr>
          <p:cNvGraphicFramePr>
            <a:graphicFrameLocks noGrp="1"/>
          </p:cNvGraphicFramePr>
          <p:nvPr>
            <p:extLst>
              <p:ext uri="{D42A27DB-BD31-4B8C-83A1-F6EECF244321}">
                <p14:modId xmlns:p14="http://schemas.microsoft.com/office/powerpoint/2010/main" val="525311376"/>
              </p:ext>
            </p:extLst>
          </p:nvPr>
        </p:nvGraphicFramePr>
        <p:xfrm>
          <a:off x="6403881" y="728449"/>
          <a:ext cx="5371023" cy="5054157"/>
        </p:xfrm>
        <a:graphic>
          <a:graphicData uri="http://schemas.openxmlformats.org/drawingml/2006/table">
            <a:tbl>
              <a:tblPr firstRow="1" firstCol="1" bandRow="1">
                <a:tableStyleId>{BC89EF96-8CEA-46FF-86C4-4CE0E7609802}</a:tableStyleId>
              </a:tblPr>
              <a:tblGrid>
                <a:gridCol w="603472">
                  <a:extLst>
                    <a:ext uri="{9D8B030D-6E8A-4147-A177-3AD203B41FA5}">
                      <a16:colId xmlns:a16="http://schemas.microsoft.com/office/drawing/2014/main" val="1520714626"/>
                    </a:ext>
                  </a:extLst>
                </a:gridCol>
                <a:gridCol w="4767551">
                  <a:extLst>
                    <a:ext uri="{9D8B030D-6E8A-4147-A177-3AD203B41FA5}">
                      <a16:colId xmlns:a16="http://schemas.microsoft.com/office/drawing/2014/main" val="4289583785"/>
                    </a:ext>
                  </a:extLst>
                </a:gridCol>
              </a:tblGrid>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No.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Requerimientos de la empresa MAQUINAS.EC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3444197400"/>
                  </a:ext>
                </a:extLst>
              </a:tr>
              <a:tr h="21099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Diseño robusto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343985658"/>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Buen acabado estético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3590344815"/>
                  </a:ext>
                </a:extLst>
              </a:tr>
              <a:tr h="21099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Diseño de componentes mecánicos fáciles de fabricar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173103916"/>
                  </a:ext>
                </a:extLst>
              </a:tr>
              <a:tr h="320375">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Límites de dimensiones en ancho, profundidad y altura (100 x 90 x 120 cm)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66245178"/>
                  </a:ext>
                </a:extLst>
              </a:tr>
              <a:tr h="210990">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tabLst>
                          <a:tab pos="577850" algn="l"/>
                        </a:tabLst>
                      </a:pPr>
                      <a:r>
                        <a:rPr lang="es-419" sz="1600">
                          <a:effectLst/>
                          <a:latin typeface="Times New Roman" panose="02020603050405020304" pitchFamily="18" charset="0"/>
                          <a:cs typeface="Times New Roman" panose="02020603050405020304" pitchFamily="18" charset="0"/>
                        </a:rPr>
                        <a:t>Peso máximo de 150 Kg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271942898"/>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tabLst>
                          <a:tab pos="849630" algn="l"/>
                        </a:tabLst>
                      </a:pPr>
                      <a:r>
                        <a:rPr lang="es-419" sz="1600" dirty="0">
                          <a:effectLst/>
                          <a:latin typeface="Times New Roman" panose="02020603050405020304" pitchFamily="18" charset="0"/>
                          <a:cs typeface="Times New Roman" panose="02020603050405020304" pitchFamily="18" charset="0"/>
                        </a:rPr>
                        <a:t>Fácil acceso para instalación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3874635766"/>
                  </a:ext>
                </a:extLst>
              </a:tr>
              <a:tr h="310094">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Acceso a componentes electrónicos y mecánicos para mantenimiento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1081272872"/>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Interfaz de usuario amigable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3887139938"/>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Diseño exterior similar al solicitado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2489031739"/>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Área de corte útil de 50 x 70 cm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2358474172"/>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Diseño modular y modificable su medida en longitud horizontal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1255146786"/>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Diseño que permita modificaciones y mejoras futuras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2765145923"/>
                  </a:ext>
                </a:extLst>
              </a:tr>
              <a:tr h="205609">
                <a:tc>
                  <a:txBody>
                    <a:body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Fácil de montar y desmontar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43" marR="57543" marT="0" marB="0"/>
                </a:tc>
                <a:extLst>
                  <a:ext uri="{0D108BD9-81ED-4DB2-BD59-A6C34878D82A}">
                    <a16:rowId xmlns:a16="http://schemas.microsoft.com/office/drawing/2014/main" val="607076079"/>
                  </a:ext>
                </a:extLst>
              </a:tr>
            </a:tbl>
          </a:graphicData>
        </a:graphic>
      </p:graphicFrame>
      <p:sp>
        <p:nvSpPr>
          <p:cNvPr id="6" name="Rectángulo 5">
            <a:extLst>
              <a:ext uri="{FF2B5EF4-FFF2-40B4-BE49-F238E27FC236}">
                <a16:creationId xmlns:a16="http://schemas.microsoft.com/office/drawing/2014/main" id="{61ECE8D7-CC39-4981-8E2C-C57131104915}"/>
              </a:ext>
            </a:extLst>
          </p:cNvPr>
          <p:cNvSpPr/>
          <p:nvPr/>
        </p:nvSpPr>
        <p:spPr>
          <a:xfrm>
            <a:off x="1591268" y="85654"/>
            <a:ext cx="1749197" cy="369332"/>
          </a:xfrm>
          <a:prstGeom prst="rect">
            <a:avLst/>
          </a:prstGeom>
        </p:spPr>
        <p:txBody>
          <a:bodyPr wrap="none">
            <a:spAutoFit/>
          </a:bodyPr>
          <a:lstStyle/>
          <a:p>
            <a:r>
              <a:rPr lang="es-419" b="1" dirty="0">
                <a:latin typeface="Times New Roman" panose="02020603050405020304" pitchFamily="18" charset="0"/>
                <a:cs typeface="Times New Roman" panose="02020603050405020304" pitchFamily="18" charset="0"/>
              </a:rPr>
              <a:t>Requerimientos</a:t>
            </a:r>
            <a:endParaRPr lang="es-EC" dirty="0"/>
          </a:p>
        </p:txBody>
      </p:sp>
    </p:spTree>
    <p:extLst>
      <p:ext uri="{BB962C8B-B14F-4D97-AF65-F5344CB8AC3E}">
        <p14:creationId xmlns:p14="http://schemas.microsoft.com/office/powerpoint/2010/main" val="296752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908AF-D4D6-40C8-B60A-8AABB0B0922F}"/>
              </a:ext>
            </a:extLst>
          </p:cNvPr>
          <p:cNvSpPr>
            <a:spLocks noGrp="1"/>
          </p:cNvSpPr>
          <p:nvPr>
            <p:ph type="title"/>
          </p:nvPr>
        </p:nvSpPr>
        <p:spPr>
          <a:xfrm>
            <a:off x="1484310" y="160421"/>
            <a:ext cx="10266948" cy="737937"/>
          </a:xfrm>
        </p:spPr>
        <p:txBody>
          <a:bodyPr>
            <a:noAutofit/>
          </a:bodyPr>
          <a:lstStyle/>
          <a:p>
            <a:r>
              <a:rPr lang="es-419" sz="2600" b="1" dirty="0">
                <a:latin typeface="Times New Roman" panose="02020603050405020304" pitchFamily="18" charset="0"/>
                <a:cs typeface="Times New Roman" panose="02020603050405020304" pitchFamily="18" charset="0"/>
              </a:rPr>
              <a:t>Especificaciones de máquina estipulados por la empresa MAQUINAS.EC</a:t>
            </a:r>
            <a:endParaRPr lang="es-EC" sz="2600" b="1" dirty="0">
              <a:latin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BEF034A0-9A96-4AC6-942C-16B4A732F55C}"/>
              </a:ext>
            </a:extLst>
          </p:cNvPr>
          <p:cNvGraphicFramePr>
            <a:graphicFrameLocks noGrp="1"/>
          </p:cNvGraphicFramePr>
          <p:nvPr>
            <p:extLst>
              <p:ext uri="{D42A27DB-BD31-4B8C-83A1-F6EECF244321}">
                <p14:modId xmlns:p14="http://schemas.microsoft.com/office/powerpoint/2010/main" val="651349681"/>
              </p:ext>
            </p:extLst>
          </p:nvPr>
        </p:nvGraphicFramePr>
        <p:xfrm>
          <a:off x="1484310" y="1036797"/>
          <a:ext cx="10266948" cy="5532445"/>
        </p:xfrm>
        <a:graphic>
          <a:graphicData uri="http://schemas.openxmlformats.org/drawingml/2006/table">
            <a:tbl>
              <a:tblPr firstRow="1" firstCol="1" bandRow="1">
                <a:tableStyleId>{BC89EF96-8CEA-46FF-86C4-4CE0E7609802}</a:tableStyleId>
              </a:tblPr>
              <a:tblGrid>
                <a:gridCol w="4660729">
                  <a:extLst>
                    <a:ext uri="{9D8B030D-6E8A-4147-A177-3AD203B41FA5}">
                      <a16:colId xmlns:a16="http://schemas.microsoft.com/office/drawing/2014/main" val="646737510"/>
                    </a:ext>
                  </a:extLst>
                </a:gridCol>
                <a:gridCol w="5606219">
                  <a:extLst>
                    <a:ext uri="{9D8B030D-6E8A-4147-A177-3AD203B41FA5}">
                      <a16:colId xmlns:a16="http://schemas.microsoft.com/office/drawing/2014/main" val="3156949052"/>
                    </a:ext>
                  </a:extLst>
                </a:gridCol>
              </a:tblGrid>
              <a:tr h="475204">
                <a:tc gridSpan="2">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Especificaciones de prototipo de máquina industrial cortadora láser de CO2 mediante esquema modular para la empresa de máquinas.ec</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tc hMerge="1">
                  <a:txBody>
                    <a:bodyPr/>
                    <a:lstStyle/>
                    <a:p>
                      <a:endParaRPr lang="es-EC"/>
                    </a:p>
                  </a:txBody>
                  <a:tcPr/>
                </a:tc>
                <a:extLst>
                  <a:ext uri="{0D108BD9-81ED-4DB2-BD59-A6C34878D82A}">
                    <a16:rowId xmlns:a16="http://schemas.microsoft.com/office/drawing/2014/main" val="3898272168"/>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Área de trabajo efectiva (x, y)</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500 mm X 700 mm</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4010047900"/>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Profundidad máxima de corte MDF</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a:effectLst/>
                          <a:latin typeface="Times New Roman" panose="02020603050405020304" pitchFamily="18" charset="0"/>
                          <a:cs typeface="Times New Roman" panose="02020603050405020304" pitchFamily="18" charset="0"/>
                        </a:rPr>
                        <a:t>9 mm</a:t>
                      </a:r>
                      <a:endParaRPr lang="es-EC"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1875537641"/>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Profundidad máxima de corte acrílico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9 mm</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668133931"/>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Velocidad de grabado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400 mm/s</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1294834812"/>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Velocidad de corte</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30 mm/s</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2096773530"/>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Sistema movimiento x, y</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Motores paso a paso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3569241908"/>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Comunicación</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err="1">
                          <a:effectLst/>
                          <a:latin typeface="Times New Roman" panose="02020603050405020304" pitchFamily="18" charset="0"/>
                          <a:cs typeface="Times New Roman" panose="02020603050405020304" pitchFamily="18" charset="0"/>
                        </a:rPr>
                        <a:t>Usb</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2217934707"/>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Control</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Panel </a:t>
                      </a:r>
                      <a:r>
                        <a:rPr lang="es-419" sz="1900" dirty="0" err="1">
                          <a:effectLst/>
                          <a:latin typeface="Times New Roman" panose="02020603050405020304" pitchFamily="18" charset="0"/>
                          <a:cs typeface="Times New Roman" panose="02020603050405020304" pitchFamily="18" charset="0"/>
                        </a:rPr>
                        <a:t>Touch</a:t>
                      </a:r>
                      <a:r>
                        <a:rPr lang="es-419" sz="1900" dirty="0">
                          <a:effectLst/>
                          <a:latin typeface="Times New Roman" panose="02020603050405020304" pitchFamily="18" charset="0"/>
                          <a:cs typeface="Times New Roman" panose="02020603050405020304" pitchFamily="18" charset="0"/>
                        </a:rPr>
                        <a:t> </a:t>
                      </a:r>
                      <a:r>
                        <a:rPr lang="es-419" sz="1900" dirty="0" err="1">
                          <a:effectLst/>
                          <a:latin typeface="Times New Roman" panose="02020603050405020304" pitchFamily="18" charset="0"/>
                          <a:cs typeface="Times New Roman" panose="02020603050405020304" pitchFamily="18" charset="0"/>
                        </a:rPr>
                        <a:t>Nextion</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3633374669"/>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Voltaje de funcionamiento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220 v</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2249931667"/>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Sistema de temperatura</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Sensor e indicador de temperatura</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1899613467"/>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Sistema de calibración eje z</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err="1">
                          <a:effectLst/>
                          <a:latin typeface="Times New Roman" panose="02020603050405020304" pitchFamily="18" charset="0"/>
                          <a:cs typeface="Times New Roman" panose="02020603050405020304" pitchFamily="18" charset="0"/>
                        </a:rPr>
                        <a:t>Sensado</a:t>
                      </a:r>
                      <a:r>
                        <a:rPr lang="es-419" sz="1900" dirty="0">
                          <a:effectLst/>
                          <a:latin typeface="Times New Roman" panose="02020603050405020304" pitchFamily="18" charset="0"/>
                          <a:cs typeface="Times New Roman" panose="02020603050405020304" pitchFamily="18" charset="0"/>
                        </a:rPr>
                        <a:t> automático de altura</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2073037204"/>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Enfriamiento del sistema laser</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Mediante Chiller</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1654797420"/>
                  </a:ext>
                </a:extLst>
              </a:tr>
              <a:tr h="258684">
                <a:tc>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Iluminación interna</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Led</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1935700404"/>
                  </a:ext>
                </a:extLst>
              </a:tr>
              <a:tr h="258684">
                <a:tc rowSpan="3">
                  <a:txBody>
                    <a:bodyPr/>
                    <a:lstStyle/>
                    <a:p>
                      <a:pPr>
                        <a:lnSpc>
                          <a:spcPct val="107000"/>
                        </a:lnSpc>
                        <a:spcAft>
                          <a:spcPts val="0"/>
                        </a:spcAft>
                      </a:pPr>
                      <a:r>
                        <a:rPr lang="es-419" sz="1900" dirty="0">
                          <a:effectLst/>
                          <a:latin typeface="Times New Roman" panose="02020603050405020304" pitchFamily="18" charset="0"/>
                          <a:cs typeface="Times New Roman" panose="02020603050405020304" pitchFamily="18" charset="0"/>
                        </a:rPr>
                        <a:t>Estructura de la máquina</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nchor="ct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Diseño robusto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844321494"/>
                  </a:ext>
                </a:extLst>
              </a:tr>
              <a:tr h="258684">
                <a:tc vMerge="1">
                  <a:txBody>
                    <a:bodyPr/>
                    <a:lstStyle/>
                    <a:p>
                      <a:endParaRPr lang="es-EC"/>
                    </a:p>
                  </a:txBody>
                  <a:tcP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Diseño modular (fácil montaje y desmontaje)</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3138978490"/>
                  </a:ext>
                </a:extLst>
              </a:tr>
              <a:tr h="475204">
                <a:tc vMerge="1">
                  <a:txBody>
                    <a:bodyPr/>
                    <a:lstStyle/>
                    <a:p>
                      <a:endParaRPr lang="es-EC"/>
                    </a:p>
                  </a:txBody>
                  <a:tcPr/>
                </a:tc>
                <a:tc>
                  <a:txBody>
                    <a:bodyPr/>
                    <a:lstStyle/>
                    <a:p>
                      <a:pPr algn="ctr">
                        <a:lnSpc>
                          <a:spcPct val="107000"/>
                        </a:lnSpc>
                        <a:spcAft>
                          <a:spcPts val="0"/>
                        </a:spcAft>
                      </a:pPr>
                      <a:r>
                        <a:rPr lang="es-419" sz="1900" dirty="0">
                          <a:effectLst/>
                          <a:latin typeface="Times New Roman" panose="02020603050405020304" pitchFamily="18" charset="0"/>
                          <a:cs typeface="Times New Roman" panose="02020603050405020304" pitchFamily="18" charset="0"/>
                        </a:rPr>
                        <a:t>Acceso a componentes internos para fácil mantenimiento</a:t>
                      </a:r>
                      <a:endParaRPr lang="es-EC"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892" marR="51892" marT="0" marB="0"/>
                </a:tc>
                <a:extLst>
                  <a:ext uri="{0D108BD9-81ED-4DB2-BD59-A6C34878D82A}">
                    <a16:rowId xmlns:a16="http://schemas.microsoft.com/office/drawing/2014/main" val="485415409"/>
                  </a:ext>
                </a:extLst>
              </a:tr>
            </a:tbl>
          </a:graphicData>
        </a:graphic>
      </p:graphicFrame>
    </p:spTree>
    <p:extLst>
      <p:ext uri="{BB962C8B-B14F-4D97-AF65-F5344CB8AC3E}">
        <p14:creationId xmlns:p14="http://schemas.microsoft.com/office/powerpoint/2010/main" val="427145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A5DCBD9-F47D-4CCC-A3B6-0AB50A9987AD}"/>
              </a:ext>
            </a:extLst>
          </p:cNvPr>
          <p:cNvSpPr>
            <a:spLocks noGrp="1"/>
          </p:cNvSpPr>
          <p:nvPr>
            <p:ph type="title"/>
          </p:nvPr>
        </p:nvSpPr>
        <p:spPr>
          <a:xfrm>
            <a:off x="1086643" y="2552700"/>
            <a:ext cx="10018713" cy="1752599"/>
          </a:xfrm>
        </p:spPr>
        <p:txBody>
          <a:bodyPr>
            <a:noAutofit/>
          </a:bodyPr>
          <a:lstStyle/>
          <a:p>
            <a:r>
              <a:rPr lang="es-419" sz="8800" dirty="0">
                <a:latin typeface="Times New Roman" panose="02020603050405020304" pitchFamily="18" charset="0"/>
                <a:ea typeface="Tahoma" panose="020B0604030504040204" pitchFamily="34" charset="0"/>
                <a:cs typeface="Times New Roman" panose="02020603050405020304" pitchFamily="18" charset="0"/>
              </a:rPr>
              <a:t>D</a:t>
            </a:r>
            <a:r>
              <a:rPr lang="es-EC" sz="8800" dirty="0">
                <a:latin typeface="Times New Roman" panose="02020603050405020304" pitchFamily="18" charset="0"/>
                <a:ea typeface="Tahoma" panose="020B0604030504040204" pitchFamily="34" charset="0"/>
                <a:cs typeface="Times New Roman" panose="02020603050405020304" pitchFamily="18" charset="0"/>
              </a:rPr>
              <a:t>iseño de la máquina</a:t>
            </a:r>
            <a:endParaRPr lang="es-EC" sz="8800" dirty="0"/>
          </a:p>
        </p:txBody>
      </p:sp>
    </p:spTree>
    <p:extLst>
      <p:ext uri="{BB962C8B-B14F-4D97-AF65-F5344CB8AC3E}">
        <p14:creationId xmlns:p14="http://schemas.microsoft.com/office/powerpoint/2010/main" val="188335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433D792-3A81-414A-A4FD-F3F209395E8D}"/>
              </a:ext>
            </a:extLst>
          </p:cNvPr>
          <p:cNvSpPr/>
          <p:nvPr/>
        </p:nvSpPr>
        <p:spPr>
          <a:xfrm>
            <a:off x="5937145" y="903447"/>
            <a:ext cx="1672683" cy="669073"/>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sz="2800" dirty="0">
                <a:latin typeface="Times New Roman" panose="02020603050405020304" pitchFamily="18" charset="0"/>
                <a:cs typeface="Times New Roman" panose="02020603050405020304" pitchFamily="18" charset="0"/>
              </a:rPr>
              <a:t>DISEÑO</a:t>
            </a:r>
            <a:endParaRPr lang="es-EC" sz="2800" dirty="0">
              <a:latin typeface="Times New Roman" panose="02020603050405020304" pitchFamily="18" charset="0"/>
              <a:cs typeface="Times New Roman" panose="02020603050405020304" pitchFamily="18" charset="0"/>
            </a:endParaRPr>
          </a:p>
        </p:txBody>
      </p:sp>
      <p:cxnSp>
        <p:nvCxnSpPr>
          <p:cNvPr id="6" name="Conector recto de flecha 5">
            <a:extLst>
              <a:ext uri="{FF2B5EF4-FFF2-40B4-BE49-F238E27FC236}">
                <a16:creationId xmlns:a16="http://schemas.microsoft.com/office/drawing/2014/main" id="{4B81B182-7A23-457B-93F5-ABCBCB2B1B44}"/>
              </a:ext>
            </a:extLst>
          </p:cNvPr>
          <p:cNvCxnSpPr>
            <a:cxnSpLocks/>
            <a:stCxn id="5" idx="1"/>
          </p:cNvCxnSpPr>
          <p:nvPr/>
        </p:nvCxnSpPr>
        <p:spPr>
          <a:xfrm flipH="1" flipV="1">
            <a:off x="5388644" y="1237751"/>
            <a:ext cx="548501" cy="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320A5853-44D1-4A6B-9202-8E6CA658D51E}"/>
              </a:ext>
            </a:extLst>
          </p:cNvPr>
          <p:cNvCxnSpPr>
            <a:cxnSpLocks/>
          </p:cNvCxnSpPr>
          <p:nvPr/>
        </p:nvCxnSpPr>
        <p:spPr>
          <a:xfrm flipV="1">
            <a:off x="7609819" y="1237750"/>
            <a:ext cx="5754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E54FDA2-4AD5-4B0C-AFF5-5404FE8A2254}"/>
              </a:ext>
            </a:extLst>
          </p:cNvPr>
          <p:cNvSpPr txBox="1"/>
          <p:nvPr/>
        </p:nvSpPr>
        <p:spPr>
          <a:xfrm>
            <a:off x="5329898" y="1726402"/>
            <a:ext cx="3092207" cy="646331"/>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Cambios que caracterizan a la época</a:t>
            </a:r>
            <a:endParaRPr lang="es-EC" dirty="0">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DDE18FFC-07C8-4136-9872-59D3FA94A267}"/>
              </a:ext>
            </a:extLst>
          </p:cNvPr>
          <p:cNvSpPr txBox="1"/>
          <p:nvPr/>
        </p:nvSpPr>
        <p:spPr>
          <a:xfrm>
            <a:off x="8185267" y="1053084"/>
            <a:ext cx="1403041" cy="369332"/>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Innovación</a:t>
            </a:r>
            <a:endParaRPr lang="es-EC" dirty="0">
              <a:latin typeface="Times New Roman" panose="02020603050405020304" pitchFamily="18" charset="0"/>
              <a:cs typeface="Times New Roman" panose="02020603050405020304" pitchFamily="18" charset="0"/>
            </a:endParaRPr>
          </a:p>
        </p:txBody>
      </p:sp>
      <p:cxnSp>
        <p:nvCxnSpPr>
          <p:cNvPr id="10" name="Conector recto de flecha 9">
            <a:extLst>
              <a:ext uri="{FF2B5EF4-FFF2-40B4-BE49-F238E27FC236}">
                <a16:creationId xmlns:a16="http://schemas.microsoft.com/office/drawing/2014/main" id="{17689B8E-01EA-4E96-A0AA-565954624D9E}"/>
              </a:ext>
            </a:extLst>
          </p:cNvPr>
          <p:cNvCxnSpPr>
            <a:cxnSpLocks/>
          </p:cNvCxnSpPr>
          <p:nvPr/>
        </p:nvCxnSpPr>
        <p:spPr>
          <a:xfrm flipV="1">
            <a:off x="4850480" y="1588290"/>
            <a:ext cx="1" cy="466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D242C34A-A5A5-4A98-A966-4B4EB49BEA43}"/>
              </a:ext>
            </a:extLst>
          </p:cNvPr>
          <p:cNvCxnSpPr>
            <a:cxnSpLocks/>
          </p:cNvCxnSpPr>
          <p:nvPr/>
        </p:nvCxnSpPr>
        <p:spPr>
          <a:xfrm flipV="1">
            <a:off x="8689058" y="1588290"/>
            <a:ext cx="1" cy="466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CB4D6AD-0B05-4ECC-A88F-ED2B68E327EA}"/>
              </a:ext>
            </a:extLst>
          </p:cNvPr>
          <p:cNvSpPr txBox="1"/>
          <p:nvPr/>
        </p:nvSpPr>
        <p:spPr>
          <a:xfrm>
            <a:off x="3975348" y="893404"/>
            <a:ext cx="1672683" cy="646331"/>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Investigación Tecnológica</a:t>
            </a:r>
            <a:endParaRPr lang="es-EC" dirty="0">
              <a:latin typeface="Times New Roman" panose="02020603050405020304" pitchFamily="18" charset="0"/>
              <a:cs typeface="Times New Roman" panose="02020603050405020304" pitchFamily="18" charset="0"/>
            </a:endParaRPr>
          </a:p>
        </p:txBody>
      </p:sp>
      <p:cxnSp>
        <p:nvCxnSpPr>
          <p:cNvPr id="13" name="Conector recto 12">
            <a:extLst>
              <a:ext uri="{FF2B5EF4-FFF2-40B4-BE49-F238E27FC236}">
                <a16:creationId xmlns:a16="http://schemas.microsoft.com/office/drawing/2014/main" id="{E11CD2A0-8D26-4465-B314-B10FF9A1783D}"/>
              </a:ext>
            </a:extLst>
          </p:cNvPr>
          <p:cNvCxnSpPr>
            <a:cxnSpLocks/>
            <a:stCxn id="8" idx="3"/>
          </p:cNvCxnSpPr>
          <p:nvPr/>
        </p:nvCxnSpPr>
        <p:spPr>
          <a:xfrm>
            <a:off x="8422105" y="2049568"/>
            <a:ext cx="274378" cy="5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9AE51FEB-6DC8-45D7-9CCD-65E2C8AB3560}"/>
              </a:ext>
            </a:extLst>
          </p:cNvPr>
          <p:cNvCxnSpPr>
            <a:cxnSpLocks/>
            <a:endCxn id="8" idx="1"/>
          </p:cNvCxnSpPr>
          <p:nvPr/>
        </p:nvCxnSpPr>
        <p:spPr>
          <a:xfrm flipV="1">
            <a:off x="4845312" y="2049568"/>
            <a:ext cx="484586" cy="5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78AADCCD-6AEE-4ABC-996B-C81ECC075ECF}"/>
              </a:ext>
            </a:extLst>
          </p:cNvPr>
          <p:cNvCxnSpPr>
            <a:cxnSpLocks/>
          </p:cNvCxnSpPr>
          <p:nvPr/>
        </p:nvCxnSpPr>
        <p:spPr>
          <a:xfrm>
            <a:off x="6769772" y="2106670"/>
            <a:ext cx="0"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0784F185-C478-4C6B-9327-DF3759A4D6A7}"/>
              </a:ext>
            </a:extLst>
          </p:cNvPr>
          <p:cNvSpPr txBox="1"/>
          <p:nvPr/>
        </p:nvSpPr>
        <p:spPr>
          <a:xfrm>
            <a:off x="6196172" y="2467099"/>
            <a:ext cx="3092208" cy="369332"/>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Evolución de las costumbres</a:t>
            </a:r>
            <a:endParaRPr lang="es-EC" dirty="0">
              <a:latin typeface="Times New Roman" panose="02020603050405020304" pitchFamily="18" charset="0"/>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04C4C4CD-F84B-468E-AFFC-6F45D2C369FF}"/>
              </a:ext>
            </a:extLst>
          </p:cNvPr>
          <p:cNvCxnSpPr>
            <a:cxnSpLocks/>
            <a:stCxn id="16" idx="1"/>
            <a:endCxn id="18" idx="3"/>
          </p:cNvCxnSpPr>
          <p:nvPr/>
        </p:nvCxnSpPr>
        <p:spPr>
          <a:xfrm flipH="1">
            <a:off x="5387195" y="2651765"/>
            <a:ext cx="808977" cy="1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831D23A9-6086-472C-BE83-B143F306D4C4}"/>
              </a:ext>
            </a:extLst>
          </p:cNvPr>
          <p:cNvSpPr txBox="1"/>
          <p:nvPr/>
        </p:nvSpPr>
        <p:spPr>
          <a:xfrm>
            <a:off x="2662990" y="2340766"/>
            <a:ext cx="2724205" cy="646331"/>
          </a:xfrm>
          <a:prstGeom prst="rect">
            <a:avLst/>
          </a:prstGeom>
          <a:noFill/>
        </p:spPr>
        <p:txBody>
          <a:bodyPr wrap="square" rtlCol="0">
            <a:spAutoFit/>
          </a:bodyPr>
          <a:lstStyle/>
          <a:p>
            <a:pPr algn="ctr"/>
            <a:r>
              <a:rPr lang="es-419" dirty="0">
                <a:latin typeface="Times New Roman" panose="02020603050405020304" pitchFamily="18" charset="0"/>
                <a:cs typeface="Times New Roman" panose="02020603050405020304" pitchFamily="18" charset="0"/>
              </a:rPr>
              <a:t>Diseño debe anteponerse a las exigencias</a:t>
            </a:r>
            <a:endParaRPr lang="es-EC" dirty="0">
              <a:latin typeface="Times New Roman" panose="02020603050405020304" pitchFamily="18" charset="0"/>
              <a:cs typeface="Times New Roman" panose="02020603050405020304" pitchFamily="18" charset="0"/>
            </a:endParaRPr>
          </a:p>
        </p:txBody>
      </p:sp>
      <p:cxnSp>
        <p:nvCxnSpPr>
          <p:cNvPr id="19" name="Conector recto de flecha 18">
            <a:extLst>
              <a:ext uri="{FF2B5EF4-FFF2-40B4-BE49-F238E27FC236}">
                <a16:creationId xmlns:a16="http://schemas.microsoft.com/office/drawing/2014/main" id="{95F96DF0-9C9C-40CB-A815-8D818FEB38A1}"/>
              </a:ext>
            </a:extLst>
          </p:cNvPr>
          <p:cNvCxnSpPr>
            <a:cxnSpLocks/>
            <a:stCxn id="18" idx="2"/>
            <a:endCxn id="20" idx="0"/>
          </p:cNvCxnSpPr>
          <p:nvPr/>
        </p:nvCxnSpPr>
        <p:spPr>
          <a:xfrm>
            <a:off x="4025093" y="2987097"/>
            <a:ext cx="13760" cy="427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B2354EA5-06B3-40D0-A7C0-1B8A32CD07A2}"/>
              </a:ext>
            </a:extLst>
          </p:cNvPr>
          <p:cNvSpPr txBox="1"/>
          <p:nvPr/>
        </p:nvSpPr>
        <p:spPr>
          <a:xfrm>
            <a:off x="3199357" y="3414731"/>
            <a:ext cx="1678991" cy="646331"/>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Capacidad de Transformación</a:t>
            </a:r>
            <a:endParaRPr lang="es-EC" dirty="0">
              <a:latin typeface="Times New Roman" panose="02020603050405020304" pitchFamily="18" charset="0"/>
              <a:cs typeface="Times New Roman" panose="02020603050405020304" pitchFamily="18" charset="0"/>
            </a:endParaRPr>
          </a:p>
        </p:txBody>
      </p:sp>
      <p:cxnSp>
        <p:nvCxnSpPr>
          <p:cNvPr id="21" name="Conector recto de flecha 20">
            <a:extLst>
              <a:ext uri="{FF2B5EF4-FFF2-40B4-BE49-F238E27FC236}">
                <a16:creationId xmlns:a16="http://schemas.microsoft.com/office/drawing/2014/main" id="{F0F46B92-5908-4F66-A542-D915BD26EEB9}"/>
              </a:ext>
            </a:extLst>
          </p:cNvPr>
          <p:cNvCxnSpPr>
            <a:cxnSpLocks/>
            <a:endCxn id="23" idx="0"/>
          </p:cNvCxnSpPr>
          <p:nvPr/>
        </p:nvCxnSpPr>
        <p:spPr>
          <a:xfrm>
            <a:off x="2539717" y="3630244"/>
            <a:ext cx="0" cy="98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5DC306F-B17E-4B59-A181-38626E806B82}"/>
              </a:ext>
            </a:extLst>
          </p:cNvPr>
          <p:cNvCxnSpPr>
            <a:cxnSpLocks/>
          </p:cNvCxnSpPr>
          <p:nvPr/>
        </p:nvCxnSpPr>
        <p:spPr>
          <a:xfrm>
            <a:off x="2539717" y="3630244"/>
            <a:ext cx="65964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943CC29-648C-4FB8-B97C-6095F932EB09}"/>
              </a:ext>
            </a:extLst>
          </p:cNvPr>
          <p:cNvSpPr txBox="1"/>
          <p:nvPr/>
        </p:nvSpPr>
        <p:spPr>
          <a:xfrm>
            <a:off x="1938351" y="4612776"/>
            <a:ext cx="1202732" cy="369332"/>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Diseños</a:t>
            </a:r>
            <a:endParaRPr lang="es-EC" dirty="0">
              <a:latin typeface="Times New Roman" panose="02020603050405020304" pitchFamily="18" charset="0"/>
              <a:cs typeface="Times New Roman" panose="02020603050405020304" pitchFamily="18" charset="0"/>
            </a:endParaRPr>
          </a:p>
        </p:txBody>
      </p:sp>
      <p:sp>
        <p:nvSpPr>
          <p:cNvPr id="24" name="Cerrar llave 23">
            <a:extLst>
              <a:ext uri="{FF2B5EF4-FFF2-40B4-BE49-F238E27FC236}">
                <a16:creationId xmlns:a16="http://schemas.microsoft.com/office/drawing/2014/main" id="{5AD7C794-316D-4758-B86A-86A716CC24C9}"/>
              </a:ext>
            </a:extLst>
          </p:cNvPr>
          <p:cNvSpPr/>
          <p:nvPr/>
        </p:nvSpPr>
        <p:spPr>
          <a:xfrm rot="10800000">
            <a:off x="3199356" y="4044036"/>
            <a:ext cx="218918" cy="2082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800">
              <a:latin typeface="Times New Roman" panose="02020603050405020304" pitchFamily="18" charset="0"/>
              <a:cs typeface="Times New Roman" panose="02020603050405020304" pitchFamily="18" charset="0"/>
            </a:endParaRPr>
          </a:p>
        </p:txBody>
      </p:sp>
      <p:sp>
        <p:nvSpPr>
          <p:cNvPr id="25" name="CuadroTexto 24">
            <a:extLst>
              <a:ext uri="{FF2B5EF4-FFF2-40B4-BE49-F238E27FC236}">
                <a16:creationId xmlns:a16="http://schemas.microsoft.com/office/drawing/2014/main" id="{7819D8F6-4814-4517-944B-DE0C7549F419}"/>
              </a:ext>
            </a:extLst>
          </p:cNvPr>
          <p:cNvSpPr txBox="1"/>
          <p:nvPr/>
        </p:nvSpPr>
        <p:spPr>
          <a:xfrm>
            <a:off x="3357812" y="4077891"/>
            <a:ext cx="1581151" cy="1754326"/>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Plegables</a:t>
            </a:r>
          </a:p>
          <a:p>
            <a:r>
              <a:rPr lang="es-419" dirty="0">
                <a:latin typeface="Times New Roman" panose="02020603050405020304" pitchFamily="18" charset="0"/>
                <a:cs typeface="Times New Roman" panose="02020603050405020304" pitchFamily="18" charset="0"/>
              </a:rPr>
              <a:t>Desmontable</a:t>
            </a:r>
          </a:p>
          <a:p>
            <a:r>
              <a:rPr lang="es-419" dirty="0">
                <a:latin typeface="Times New Roman" panose="02020603050405020304" pitchFamily="18" charset="0"/>
                <a:cs typeface="Times New Roman" panose="02020603050405020304" pitchFamily="18" charset="0"/>
              </a:rPr>
              <a:t>Desarmable</a:t>
            </a:r>
          </a:p>
          <a:p>
            <a:r>
              <a:rPr lang="es-419" dirty="0">
                <a:latin typeface="Times New Roman" panose="02020603050405020304" pitchFamily="18" charset="0"/>
                <a:cs typeface="Times New Roman" panose="02020603050405020304" pitchFamily="18" charset="0"/>
              </a:rPr>
              <a:t>Escalable</a:t>
            </a:r>
          </a:p>
          <a:p>
            <a:r>
              <a:rPr lang="es-419" dirty="0">
                <a:latin typeface="Times New Roman" panose="02020603050405020304" pitchFamily="18" charset="0"/>
                <a:cs typeface="Times New Roman" panose="02020603050405020304" pitchFamily="18" charset="0"/>
              </a:rPr>
              <a:t>Modificable</a:t>
            </a:r>
          </a:p>
          <a:p>
            <a:r>
              <a:rPr lang="es-419" dirty="0">
                <a:latin typeface="Times New Roman" panose="02020603050405020304" pitchFamily="18" charset="0"/>
                <a:cs typeface="Times New Roman" panose="02020603050405020304" pitchFamily="18" charset="0"/>
              </a:rPr>
              <a:t>Reutilizable</a:t>
            </a:r>
            <a:endParaRPr lang="es-EC" dirty="0">
              <a:latin typeface="Times New Roman" panose="02020603050405020304" pitchFamily="18" charset="0"/>
              <a:cs typeface="Times New Roman" panose="02020603050405020304" pitchFamily="18" charset="0"/>
            </a:endParaRPr>
          </a:p>
        </p:txBody>
      </p:sp>
      <p:cxnSp>
        <p:nvCxnSpPr>
          <p:cNvPr id="26" name="Conector recto de flecha 25">
            <a:extLst>
              <a:ext uri="{FF2B5EF4-FFF2-40B4-BE49-F238E27FC236}">
                <a16:creationId xmlns:a16="http://schemas.microsoft.com/office/drawing/2014/main" id="{7371F054-6387-485D-971A-3BD6A44C55DF}"/>
              </a:ext>
            </a:extLst>
          </p:cNvPr>
          <p:cNvCxnSpPr>
            <a:cxnSpLocks/>
            <a:stCxn id="20" idx="3"/>
            <a:endCxn id="28" idx="1"/>
          </p:cNvCxnSpPr>
          <p:nvPr/>
        </p:nvCxnSpPr>
        <p:spPr>
          <a:xfrm flipV="1">
            <a:off x="4878348" y="3722577"/>
            <a:ext cx="2386862" cy="1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orchetes 26">
            <a:extLst>
              <a:ext uri="{FF2B5EF4-FFF2-40B4-BE49-F238E27FC236}">
                <a16:creationId xmlns:a16="http://schemas.microsoft.com/office/drawing/2014/main" id="{C15AE908-0BF9-4603-9889-4B8C01ADA3EC}"/>
              </a:ext>
            </a:extLst>
          </p:cNvPr>
          <p:cNvSpPr/>
          <p:nvPr/>
        </p:nvSpPr>
        <p:spPr>
          <a:xfrm>
            <a:off x="7265210" y="3030083"/>
            <a:ext cx="3229070" cy="120032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2800">
              <a:latin typeface="Times New Roman" panose="02020603050405020304" pitchFamily="18" charset="0"/>
              <a:cs typeface="Times New Roman" panose="02020603050405020304" pitchFamily="18" charset="0"/>
            </a:endParaRPr>
          </a:p>
        </p:txBody>
      </p:sp>
      <p:sp>
        <p:nvSpPr>
          <p:cNvPr id="28" name="CuadroTexto 27">
            <a:extLst>
              <a:ext uri="{FF2B5EF4-FFF2-40B4-BE49-F238E27FC236}">
                <a16:creationId xmlns:a16="http://schemas.microsoft.com/office/drawing/2014/main" id="{43DC85BC-018D-4177-AFF8-3847CC41C28F}"/>
              </a:ext>
            </a:extLst>
          </p:cNvPr>
          <p:cNvSpPr txBox="1"/>
          <p:nvPr/>
        </p:nvSpPr>
        <p:spPr>
          <a:xfrm>
            <a:off x="7265210" y="3122412"/>
            <a:ext cx="3229071" cy="1200329"/>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Productos con mas de una función, cambiando la forma de satisfacer las necesidades de los usuarios</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09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A643912-E996-4C4C-A4B8-2812A84DCA8E}"/>
              </a:ext>
            </a:extLst>
          </p:cNvPr>
          <p:cNvSpPr/>
          <p:nvPr/>
        </p:nvSpPr>
        <p:spPr>
          <a:xfrm>
            <a:off x="1459832" y="306890"/>
            <a:ext cx="10125364" cy="5955476"/>
          </a:xfrm>
          <a:prstGeom prst="rect">
            <a:avLst/>
          </a:prstGeom>
        </p:spPr>
        <p:txBody>
          <a:bodyPr wrap="square">
            <a:spAutoFit/>
          </a:bodyPr>
          <a:lstStyle/>
          <a:p>
            <a:pPr algn="ctr">
              <a:lnSpc>
                <a:spcPct val="150000"/>
              </a:lnSpc>
            </a:pPr>
            <a:r>
              <a:rPr lang="es-MX" sz="2200" b="1" dirty="0">
                <a:latin typeface="Times New Roman" panose="02020603050405020304" pitchFamily="18" charset="0"/>
                <a:cs typeface="Times New Roman" panose="02020603050405020304" pitchFamily="18" charset="0"/>
              </a:rPr>
              <a:t>Diseño modular</a:t>
            </a:r>
          </a:p>
          <a:p>
            <a:pPr marL="342900" indent="-342900">
              <a:lnSpc>
                <a:spcPct val="150000"/>
              </a:lnSpc>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Es el diseño basado en la modulación reticular de espacios que permitan optimizar el tiempo de construcción, debido a son transportables desarmables y </a:t>
            </a:r>
            <a:r>
              <a:rPr lang="es-MX" sz="2200" dirty="0" err="1">
                <a:latin typeface="Times New Roman" panose="02020603050405020304" pitchFamily="18" charset="0"/>
                <a:cs typeface="Times New Roman" panose="02020603050405020304" pitchFamily="18" charset="0"/>
              </a:rPr>
              <a:t>reorganizables</a:t>
            </a:r>
            <a:r>
              <a:rPr lang="es-MX" sz="2200" dirty="0">
                <a:latin typeface="Times New Roman" panose="02020603050405020304" pitchFamily="18" charset="0"/>
                <a:cs typeface="Times New Roman" panose="02020603050405020304" pitchFamily="18" charset="0"/>
              </a:rPr>
              <a:t> y su reutilización al generar un nuevo uso al que fueron fabricadas.</a:t>
            </a:r>
          </a:p>
          <a:p>
            <a:pPr marL="342900" indent="-342900">
              <a:lnSpc>
                <a:spcPct val="150000"/>
              </a:lnSpc>
              <a:buFont typeface="Arial" panose="020B0604020202020204" pitchFamily="34" charset="0"/>
              <a:buChar char="•"/>
            </a:pPr>
            <a:endParaRPr lang="es-MX" sz="2200" dirty="0">
              <a:latin typeface="Times New Roman" panose="02020603050405020304" pitchFamily="18" charset="0"/>
              <a:cs typeface="Times New Roman" panose="02020603050405020304" pitchFamily="18" charset="0"/>
            </a:endParaRPr>
          </a:p>
          <a:p>
            <a:pPr algn="ctr">
              <a:lnSpc>
                <a:spcPct val="150000"/>
              </a:lnSpc>
            </a:pPr>
            <a:r>
              <a:rPr lang="es-MX" sz="2200" b="1" dirty="0">
                <a:latin typeface="Times New Roman" panose="02020603050405020304" pitchFamily="18" charset="0"/>
                <a:cs typeface="Times New Roman" panose="02020603050405020304" pitchFamily="18" charset="0"/>
              </a:rPr>
              <a:t>Ventajas del diseño modular</a:t>
            </a:r>
          </a:p>
          <a:p>
            <a:pPr marL="342900" lvl="0" indent="-342900">
              <a:lnSpc>
                <a:spcPct val="150000"/>
              </a:lnSpc>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Combina la estandarización con procesos de personalización.</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Al existir fallos, son más fáciles de diagnosticar.</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Tiempos de inactividad reducidos para la instalación.</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Las reparaciones son más rápidas y sencillas, esto contribuye a reducir costos y tareas de mantenimiento.</a:t>
            </a:r>
            <a:endParaRPr lang="es-EC" sz="2200"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00228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5B43902-6B63-444B-B49C-DEC46CB9B426}"/>
              </a:ext>
            </a:extLst>
          </p:cNvPr>
          <p:cNvSpPr>
            <a:spLocks noGrp="1"/>
          </p:cNvSpPr>
          <p:nvPr>
            <p:ph type="title"/>
          </p:nvPr>
        </p:nvSpPr>
        <p:spPr>
          <a:xfrm>
            <a:off x="1524001" y="280115"/>
            <a:ext cx="5365669" cy="393032"/>
          </a:xfrm>
        </p:spPr>
        <p:txBody>
          <a:bodyPr>
            <a:noAutofit/>
          </a:bodyPr>
          <a:lstStyle/>
          <a:p>
            <a:r>
              <a:rPr lang="es-419" sz="2600" b="1" dirty="0">
                <a:latin typeface="Times New Roman" panose="02020603050405020304" pitchFamily="18" charset="0"/>
                <a:cs typeface="Times New Roman" panose="02020603050405020304" pitchFamily="18" charset="0"/>
              </a:rPr>
              <a:t>Diseño de estructura de la máquina</a:t>
            </a:r>
            <a:endParaRPr lang="es-EC" sz="2600" b="1" dirty="0">
              <a:latin typeface="Times New Roman" panose="02020603050405020304" pitchFamily="18" charset="0"/>
              <a:cs typeface="Times New Roman" panose="02020603050405020304" pitchFamily="18" charset="0"/>
            </a:endParaRPr>
          </a:p>
        </p:txBody>
      </p:sp>
      <p:pic>
        <p:nvPicPr>
          <p:cNvPr id="5" name="Imagen 4" descr="C:\Users\USER\Dropbox\Javi\DISEÑO MAQUINA\Captura3.JPG">
            <a:extLst>
              <a:ext uri="{FF2B5EF4-FFF2-40B4-BE49-F238E27FC236}">
                <a16:creationId xmlns:a16="http://schemas.microsoft.com/office/drawing/2014/main" id="{42D2B607-8F2F-455A-AD4F-19FC2B40191E}"/>
              </a:ext>
            </a:extLst>
          </p:cNvPr>
          <p:cNvPicPr/>
          <p:nvPr/>
        </p:nvPicPr>
        <p:blipFill rotWithShape="1">
          <a:blip r:embed="rId2">
            <a:extLst>
              <a:ext uri="{28A0092B-C50C-407E-A947-70E740481C1C}">
                <a14:useLocalDpi xmlns:a14="http://schemas.microsoft.com/office/drawing/2010/main" val="0"/>
              </a:ext>
            </a:extLst>
          </a:blip>
          <a:srcRect l="12445" t="5895" r="14975" b="2576"/>
          <a:stretch/>
        </p:blipFill>
        <p:spPr bwMode="auto">
          <a:xfrm>
            <a:off x="1671822" y="1501792"/>
            <a:ext cx="2848610" cy="269938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AF19CD25-8815-4CF0-9C25-96CB2374ABF5}"/>
              </a:ext>
            </a:extLst>
          </p:cNvPr>
          <p:cNvPicPr/>
          <p:nvPr/>
        </p:nvPicPr>
        <p:blipFill>
          <a:blip r:embed="rId3"/>
          <a:stretch>
            <a:fillRect/>
          </a:stretch>
        </p:blipFill>
        <p:spPr>
          <a:xfrm>
            <a:off x="5317544" y="1501791"/>
            <a:ext cx="2700000" cy="2159635"/>
          </a:xfrm>
          <a:prstGeom prst="rect">
            <a:avLst/>
          </a:prstGeom>
        </p:spPr>
      </p:pic>
      <p:pic>
        <p:nvPicPr>
          <p:cNvPr id="8" name="Imagen 7">
            <a:extLst>
              <a:ext uri="{FF2B5EF4-FFF2-40B4-BE49-F238E27FC236}">
                <a16:creationId xmlns:a16="http://schemas.microsoft.com/office/drawing/2014/main" id="{561C80A9-144D-48C3-92D7-D9CC6CF137ED}"/>
              </a:ext>
            </a:extLst>
          </p:cNvPr>
          <p:cNvPicPr/>
          <p:nvPr/>
        </p:nvPicPr>
        <p:blipFill>
          <a:blip r:embed="rId4"/>
          <a:stretch>
            <a:fillRect/>
          </a:stretch>
        </p:blipFill>
        <p:spPr>
          <a:xfrm>
            <a:off x="5317544" y="3910700"/>
            <a:ext cx="2880000" cy="2159634"/>
          </a:xfrm>
          <a:prstGeom prst="rect">
            <a:avLst/>
          </a:prstGeom>
        </p:spPr>
      </p:pic>
      <p:sp>
        <p:nvSpPr>
          <p:cNvPr id="9" name="CuadroTexto 8">
            <a:extLst>
              <a:ext uri="{FF2B5EF4-FFF2-40B4-BE49-F238E27FC236}">
                <a16:creationId xmlns:a16="http://schemas.microsoft.com/office/drawing/2014/main" id="{B652869C-6641-40EE-B83A-10E947851083}"/>
              </a:ext>
            </a:extLst>
          </p:cNvPr>
          <p:cNvSpPr txBox="1"/>
          <p:nvPr/>
        </p:nvSpPr>
        <p:spPr>
          <a:xfrm>
            <a:off x="1671822" y="902803"/>
            <a:ext cx="3144252" cy="369332"/>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Diseño tentativo de la máquina</a:t>
            </a:r>
            <a:endParaRPr lang="es-EC"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682225A0-1140-4CE1-8238-E43CB2D2DA46}"/>
              </a:ext>
            </a:extLst>
          </p:cNvPr>
          <p:cNvSpPr txBox="1"/>
          <p:nvPr/>
        </p:nvSpPr>
        <p:spPr>
          <a:xfrm>
            <a:off x="5317544" y="902803"/>
            <a:ext cx="3144252" cy="369332"/>
          </a:xfrm>
          <a:prstGeom prst="rect">
            <a:avLst/>
          </a:prstGeom>
          <a:noFill/>
        </p:spPr>
        <p:txBody>
          <a:bodyPr wrap="square" rtlCol="0">
            <a:spAutoFit/>
          </a:bodyPr>
          <a:lstStyle/>
          <a:p>
            <a:r>
              <a:rPr lang="es-419" dirty="0">
                <a:latin typeface="Times New Roman" panose="02020603050405020304" pitchFamily="18" charset="0"/>
                <a:cs typeface="Times New Roman" panose="02020603050405020304" pitchFamily="18" charset="0"/>
              </a:rPr>
              <a:t>Diseño simulado de la máquina</a:t>
            </a:r>
            <a:endParaRPr lang="es-EC"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40E359E8-A51C-41EA-98AF-01FBFF5489D0}"/>
              </a:ext>
            </a:extLst>
          </p:cNvPr>
          <p:cNvPicPr>
            <a:picLocks noChangeAspect="1"/>
          </p:cNvPicPr>
          <p:nvPr/>
        </p:nvPicPr>
        <p:blipFill>
          <a:blip r:embed="rId5"/>
          <a:stretch>
            <a:fillRect/>
          </a:stretch>
        </p:blipFill>
        <p:spPr>
          <a:xfrm>
            <a:off x="8458353" y="1501790"/>
            <a:ext cx="3144252" cy="4568543"/>
          </a:xfrm>
          <a:prstGeom prst="rect">
            <a:avLst/>
          </a:prstGeom>
        </p:spPr>
      </p:pic>
    </p:spTree>
    <p:extLst>
      <p:ext uri="{BB962C8B-B14F-4D97-AF65-F5344CB8AC3E}">
        <p14:creationId xmlns:p14="http://schemas.microsoft.com/office/powerpoint/2010/main" val="44541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46243-0157-4631-9249-C5890404F48A}"/>
              </a:ext>
            </a:extLst>
          </p:cNvPr>
          <p:cNvSpPr txBox="1"/>
          <p:nvPr/>
        </p:nvSpPr>
        <p:spPr>
          <a:xfrm>
            <a:off x="1484309" y="681426"/>
            <a:ext cx="4852321" cy="523220"/>
          </a:xfrm>
          <a:prstGeom prst="rect">
            <a:avLst/>
          </a:prstGeom>
          <a:noFill/>
        </p:spPr>
        <p:txBody>
          <a:bodyPr wrap="square" rtlCol="0">
            <a:spAutoFit/>
          </a:bodyPr>
          <a:lstStyle/>
          <a:p>
            <a:r>
              <a:rPr lang="es-419" sz="2800" b="1" dirty="0">
                <a:latin typeface="Times New Roman" panose="02020603050405020304" pitchFamily="18" charset="0"/>
                <a:cs typeface="Times New Roman" panose="02020603050405020304" pitchFamily="18" charset="0"/>
              </a:rPr>
              <a:t>Diseño de máquina construida</a:t>
            </a:r>
            <a:endParaRPr lang="es-EC" sz="2800" b="1"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CAFD249-A836-4624-95B7-3BCDFD090D1E}"/>
              </a:ext>
            </a:extLst>
          </p:cNvPr>
          <p:cNvPicPr/>
          <p:nvPr/>
        </p:nvPicPr>
        <p:blipFill rotWithShape="1">
          <a:blip r:embed="rId2" cstate="print">
            <a:extLst>
              <a:ext uri="{28A0092B-C50C-407E-A947-70E740481C1C}">
                <a14:useLocalDpi xmlns:a14="http://schemas.microsoft.com/office/drawing/2010/main" val="0"/>
              </a:ext>
            </a:extLst>
          </a:blip>
          <a:srcRect l="7232" t="5174" r="11630" b="16510"/>
          <a:stretch/>
        </p:blipFill>
        <p:spPr bwMode="auto">
          <a:xfrm>
            <a:off x="1909310" y="1514992"/>
            <a:ext cx="4427321" cy="3361807"/>
          </a:xfrm>
          <a:prstGeom prst="rect">
            <a:avLst/>
          </a:prstGeom>
          <a:ln>
            <a:noFill/>
          </a:ln>
          <a:effectLst>
            <a:softEdge rad="112500"/>
          </a:effectLst>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4DA79CBF-099C-448F-87A2-D158C3B2BC6D}"/>
              </a:ext>
            </a:extLst>
          </p:cNvPr>
          <p:cNvPicPr/>
          <p:nvPr/>
        </p:nvPicPr>
        <p:blipFill rotWithShape="1">
          <a:blip r:embed="rId3" cstate="print">
            <a:extLst>
              <a:ext uri="{28A0092B-C50C-407E-A947-70E740481C1C}">
                <a14:useLocalDpi xmlns:a14="http://schemas.microsoft.com/office/drawing/2010/main" val="0"/>
              </a:ext>
            </a:extLst>
          </a:blip>
          <a:srcRect l="2646" t="5879" b="4986"/>
          <a:stretch/>
        </p:blipFill>
        <p:spPr bwMode="auto">
          <a:xfrm>
            <a:off x="6577563" y="1514992"/>
            <a:ext cx="4427321" cy="336180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126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00F9282-33FA-458B-95D1-69C9AD263FC4}"/>
              </a:ext>
            </a:extLst>
          </p:cNvPr>
          <p:cNvSpPr/>
          <p:nvPr/>
        </p:nvSpPr>
        <p:spPr>
          <a:xfrm>
            <a:off x="1643701" y="721317"/>
            <a:ext cx="6356227" cy="461665"/>
          </a:xfrm>
          <a:prstGeom prst="rect">
            <a:avLst/>
          </a:prstGeom>
        </p:spPr>
        <p:txBody>
          <a:bodyPr wrap="none">
            <a:spAutoFit/>
          </a:bodyPr>
          <a:lstStyle/>
          <a:p>
            <a:r>
              <a:rPr lang="es-419"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Selección de Elementos Internos de la máquina</a:t>
            </a:r>
            <a:endParaRPr lang="es-EC" sz="2400" dirty="0"/>
          </a:p>
        </p:txBody>
      </p:sp>
      <p:graphicFrame>
        <p:nvGraphicFramePr>
          <p:cNvPr id="5" name="Tabla 4">
            <a:extLst>
              <a:ext uri="{FF2B5EF4-FFF2-40B4-BE49-F238E27FC236}">
                <a16:creationId xmlns:a16="http://schemas.microsoft.com/office/drawing/2014/main" id="{F14E8F68-2391-47A6-BF1B-B3B4049E250B}"/>
              </a:ext>
            </a:extLst>
          </p:cNvPr>
          <p:cNvGraphicFramePr>
            <a:graphicFrameLocks noGrp="1"/>
          </p:cNvGraphicFramePr>
          <p:nvPr>
            <p:extLst>
              <p:ext uri="{D42A27DB-BD31-4B8C-83A1-F6EECF244321}">
                <p14:modId xmlns:p14="http://schemas.microsoft.com/office/powerpoint/2010/main" val="1754902905"/>
              </p:ext>
            </p:extLst>
          </p:nvPr>
        </p:nvGraphicFramePr>
        <p:xfrm>
          <a:off x="1643701" y="1353276"/>
          <a:ext cx="8469293" cy="2565379"/>
        </p:xfrm>
        <a:graphic>
          <a:graphicData uri="http://schemas.openxmlformats.org/drawingml/2006/table">
            <a:tbl>
              <a:tblPr firstRow="1" firstCol="1" bandRow="1">
                <a:tableStyleId>{69012ECD-51FC-41F1-AA8D-1B2483CD663E}</a:tableStyleId>
              </a:tblPr>
              <a:tblGrid>
                <a:gridCol w="3007042">
                  <a:extLst>
                    <a:ext uri="{9D8B030D-6E8A-4147-A177-3AD203B41FA5}">
                      <a16:colId xmlns:a16="http://schemas.microsoft.com/office/drawing/2014/main" val="2784717145"/>
                    </a:ext>
                  </a:extLst>
                </a:gridCol>
                <a:gridCol w="1562735">
                  <a:extLst>
                    <a:ext uri="{9D8B030D-6E8A-4147-A177-3AD203B41FA5}">
                      <a16:colId xmlns:a16="http://schemas.microsoft.com/office/drawing/2014/main" val="2858121904"/>
                    </a:ext>
                  </a:extLst>
                </a:gridCol>
                <a:gridCol w="708660">
                  <a:extLst>
                    <a:ext uri="{9D8B030D-6E8A-4147-A177-3AD203B41FA5}">
                      <a16:colId xmlns:a16="http://schemas.microsoft.com/office/drawing/2014/main" val="2712217699"/>
                    </a:ext>
                  </a:extLst>
                </a:gridCol>
                <a:gridCol w="1039241">
                  <a:extLst>
                    <a:ext uri="{9D8B030D-6E8A-4147-A177-3AD203B41FA5}">
                      <a16:colId xmlns:a16="http://schemas.microsoft.com/office/drawing/2014/main" val="3618751579"/>
                    </a:ext>
                  </a:extLst>
                </a:gridCol>
                <a:gridCol w="808546">
                  <a:extLst>
                    <a:ext uri="{9D8B030D-6E8A-4147-A177-3AD203B41FA5}">
                      <a16:colId xmlns:a16="http://schemas.microsoft.com/office/drawing/2014/main" val="1559405014"/>
                    </a:ext>
                  </a:extLst>
                </a:gridCol>
                <a:gridCol w="1343069">
                  <a:extLst>
                    <a:ext uri="{9D8B030D-6E8A-4147-A177-3AD203B41FA5}">
                      <a16:colId xmlns:a16="http://schemas.microsoft.com/office/drawing/2014/main" val="3113694219"/>
                    </a:ext>
                  </a:extLst>
                </a:gridCol>
              </a:tblGrid>
              <a:tr h="322621">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Orden de selección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Actuador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Costo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Velocidad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Torque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Calificación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97158"/>
                  </a:ext>
                </a:extLst>
              </a:tr>
              <a:tr h="220345">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Actuadores de traslación plano X y Y</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Motor a pasos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Media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8943454"/>
                  </a:ext>
                </a:extLst>
              </a:tr>
              <a:tr h="178435">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Actuadores de traslación en eje Z</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Motor AC</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Alta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3070980"/>
                  </a:ext>
                </a:extLst>
              </a:tr>
              <a:tr h="209550">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Mecanismo de traslación en eje Z</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Husillo de bola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Media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latin typeface="Times New Roman" panose="02020603050405020304" pitchFamily="18" charset="0"/>
                          <a:cs typeface="Times New Roman" panose="02020603050405020304" pitchFamily="18" charset="0"/>
                        </a:rPr>
                        <a:t>Alta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11</a:t>
                      </a:r>
                    </a:p>
                  </a:txBody>
                  <a:tcPr marL="68580" marR="68580" marT="0" marB="0"/>
                </a:tc>
                <a:extLst>
                  <a:ext uri="{0D108BD9-81ED-4DB2-BD59-A6C34878D82A}">
                    <a16:rowId xmlns:a16="http://schemas.microsoft.com/office/drawing/2014/main" val="1213010107"/>
                  </a:ext>
                </a:extLst>
              </a:tr>
              <a:tr h="209550">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Tubo de CO2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Tubo de 80 W</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754864657"/>
                  </a:ext>
                </a:extLst>
              </a:tr>
              <a:tr h="209550">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Fuente láser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60/80W</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727589078"/>
                  </a:ext>
                </a:extLst>
              </a:tr>
              <a:tr h="209550">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Tarjeta de control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err="1">
                          <a:effectLst/>
                          <a:latin typeface="Times New Roman" panose="02020603050405020304" pitchFamily="18" charset="0"/>
                          <a:ea typeface="Calibri" panose="020F0502020204030204" pitchFamily="34" charset="0"/>
                          <a:cs typeface="Times New Roman" panose="02020603050405020304" pitchFamily="18" charset="0"/>
                        </a:rPr>
                        <a:t>Ruida</a:t>
                      </a: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s-419" sz="1600" dirty="0" err="1">
                          <a:effectLst/>
                          <a:latin typeface="Times New Roman" panose="02020603050405020304" pitchFamily="18" charset="0"/>
                          <a:ea typeface="Calibri" panose="020F0502020204030204" pitchFamily="34" charset="0"/>
                          <a:cs typeface="Times New Roman" panose="02020603050405020304" pitchFamily="18" charset="0"/>
                        </a:rPr>
                        <a:t>Controller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Media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latin typeface="Times New Roman" panose="02020603050405020304" pitchFamily="18" charset="0"/>
                          <a:cs typeface="Times New Roman" panose="02020603050405020304" pitchFamily="18" charset="0"/>
                        </a:rPr>
                        <a:t>3</a:t>
                      </a:r>
                    </a:p>
                  </a:txBody>
                  <a:tcPr marL="68580" marR="68580" marT="0" marB="0"/>
                </a:tc>
                <a:extLst>
                  <a:ext uri="{0D108BD9-81ED-4DB2-BD59-A6C34878D82A}">
                    <a16:rowId xmlns:a16="http://schemas.microsoft.com/office/drawing/2014/main" val="2447010097"/>
                  </a:ext>
                </a:extLst>
              </a:tr>
            </a:tbl>
          </a:graphicData>
        </a:graphic>
      </p:graphicFrame>
    </p:spTree>
    <p:extLst>
      <p:ext uri="{BB962C8B-B14F-4D97-AF65-F5344CB8AC3E}">
        <p14:creationId xmlns:p14="http://schemas.microsoft.com/office/powerpoint/2010/main" val="240390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94C8E50-C23E-45A8-AC38-09AB44967CCA}"/>
              </a:ext>
            </a:extLst>
          </p:cNvPr>
          <p:cNvSpPr/>
          <p:nvPr/>
        </p:nvSpPr>
        <p:spPr>
          <a:xfrm>
            <a:off x="1630971" y="289388"/>
            <a:ext cx="3332451" cy="338554"/>
          </a:xfrm>
          <a:prstGeom prst="rect">
            <a:avLst/>
          </a:prstGeom>
        </p:spPr>
        <p:txBody>
          <a:bodyPr wrap="none">
            <a:spAutoFit/>
          </a:bodyPr>
          <a:lstStyle/>
          <a:p>
            <a:r>
              <a:rPr lang="es-419" sz="1600" b="1" dirty="0">
                <a:latin typeface="Times New Roman" panose="02020603050405020304" pitchFamily="18" charset="0"/>
                <a:ea typeface="Calibri" panose="020F0502020204030204" pitchFamily="34" charset="0"/>
              </a:rPr>
              <a:t>Componentes del sistema de control</a:t>
            </a:r>
            <a:endParaRPr lang="es-EC" sz="1600" dirty="0"/>
          </a:p>
        </p:txBody>
      </p:sp>
      <p:pic>
        <p:nvPicPr>
          <p:cNvPr id="10" name="Imagen 9">
            <a:extLst>
              <a:ext uri="{FF2B5EF4-FFF2-40B4-BE49-F238E27FC236}">
                <a16:creationId xmlns:a16="http://schemas.microsoft.com/office/drawing/2014/main" id="{EBFFD0E8-4874-4326-98DE-0DDAF2095970}"/>
              </a:ext>
            </a:extLst>
          </p:cNvPr>
          <p:cNvPicPr/>
          <p:nvPr/>
        </p:nvPicPr>
        <p:blipFill>
          <a:blip r:embed="rId2"/>
          <a:stretch>
            <a:fillRect/>
          </a:stretch>
        </p:blipFill>
        <p:spPr>
          <a:xfrm>
            <a:off x="2424130" y="1274273"/>
            <a:ext cx="7343739" cy="4514131"/>
          </a:xfrm>
          <a:prstGeom prst="rect">
            <a:avLst/>
          </a:prstGeom>
        </p:spPr>
      </p:pic>
      <p:sp>
        <p:nvSpPr>
          <p:cNvPr id="2" name="Rectángulo 1">
            <a:extLst>
              <a:ext uri="{FF2B5EF4-FFF2-40B4-BE49-F238E27FC236}">
                <a16:creationId xmlns:a16="http://schemas.microsoft.com/office/drawing/2014/main" id="{42C90F2D-1EE1-4C9C-A094-6300F9785A98}"/>
              </a:ext>
            </a:extLst>
          </p:cNvPr>
          <p:cNvSpPr/>
          <p:nvPr/>
        </p:nvSpPr>
        <p:spPr>
          <a:xfrm>
            <a:off x="4047683" y="627942"/>
            <a:ext cx="4096634"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SISTEMA DE CONTROL ELECTRICO PRINCIPAL</a:t>
            </a:r>
            <a:endParaRPr lang="es-EC" sz="1400" dirty="0"/>
          </a:p>
        </p:txBody>
      </p:sp>
    </p:spTree>
    <p:extLst>
      <p:ext uri="{BB962C8B-B14F-4D97-AF65-F5344CB8AC3E}">
        <p14:creationId xmlns:p14="http://schemas.microsoft.com/office/powerpoint/2010/main" val="264267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23404"/>
            <a:ext cx="10018713" cy="1752599"/>
          </a:xfrm>
        </p:spPr>
        <p:txBody>
          <a:bodyPr>
            <a:normAutofit/>
          </a:bodyPr>
          <a:lstStyle/>
          <a:p>
            <a:r>
              <a:rPr lang="es-EC" sz="3600" dirty="0">
                <a:latin typeface="Times New Roman" panose="02020603050405020304" pitchFamily="18" charset="0"/>
                <a:cs typeface="Times New Roman" panose="02020603050405020304" pitchFamily="18" charset="0"/>
              </a:rPr>
              <a:t>Diagrama de conexión de controlador </a:t>
            </a:r>
            <a:r>
              <a:rPr lang="es-EC" sz="3600" dirty="0" err="1">
                <a:latin typeface="Times New Roman" panose="02020603050405020304" pitchFamily="18" charset="0"/>
                <a:cs typeface="Times New Roman" panose="02020603050405020304" pitchFamily="18" charset="0"/>
              </a:rPr>
              <a:t>Ruida</a:t>
            </a:r>
            <a:endParaRPr lang="en-US" sz="3600" dirty="0">
              <a:latin typeface="Times New Roman" panose="02020603050405020304" pitchFamily="18" charset="0"/>
              <a:cs typeface="Times New Roman" panose="02020603050405020304" pitchFamily="18" charset="0"/>
            </a:endParaRP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0" y="1206133"/>
            <a:ext cx="6189318" cy="444573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a:spLocks noGrp="1"/>
          </p:cNvSpPr>
          <p:nvPr>
            <p:ph idx="1"/>
          </p:nvPr>
        </p:nvSpPr>
        <p:spPr>
          <a:xfrm>
            <a:off x="7673628" y="1206133"/>
            <a:ext cx="4245940" cy="4445733"/>
          </a:xfrm>
        </p:spPr>
        <p:txBody>
          <a:bodyPr/>
          <a:lstStyle/>
          <a:p>
            <a:pPr algn="just"/>
            <a:r>
              <a:rPr lang="es-EC" dirty="0">
                <a:latin typeface="Times New Roman" panose="02020603050405020304" pitchFamily="18" charset="0"/>
                <a:cs typeface="Times New Roman" panose="02020603050405020304" pitchFamily="18" charset="0"/>
              </a:rPr>
              <a:t>Entradas: Fines de carrera, sensor de flujo de agua refrigerada, señal de control desde PC como velocidad, aceleración, desaceleraciones, pasos etc.</a:t>
            </a:r>
          </a:p>
          <a:p>
            <a:pPr algn="just"/>
            <a:r>
              <a:rPr lang="es-EC" dirty="0">
                <a:latin typeface="Times New Roman" panose="02020603050405020304" pitchFamily="18" charset="0"/>
                <a:cs typeface="Times New Roman" panose="02020603050405020304" pitchFamily="18" charset="0"/>
              </a:rPr>
              <a:t>Salidas: Señal de control a Drivers, Señal de control de potencia del tubo láser PWM , señal encendido apagado del tubo láser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5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5F26885-D5B5-429E-9AC7-522628FAD7B0}"/>
              </a:ext>
            </a:extLst>
          </p:cNvPr>
          <p:cNvSpPr>
            <a:spLocks noGrp="1"/>
          </p:cNvSpPr>
          <p:nvPr>
            <p:ph type="title"/>
          </p:nvPr>
        </p:nvSpPr>
        <p:spPr>
          <a:xfrm>
            <a:off x="1612649" y="268707"/>
            <a:ext cx="1740152" cy="549442"/>
          </a:xfrm>
        </p:spPr>
        <p:txBody>
          <a:bodyPr>
            <a:noAutofit/>
          </a:bodyPr>
          <a:lstStyle/>
          <a:p>
            <a:r>
              <a:rPr lang="es-419" sz="2800" dirty="0">
                <a:latin typeface="Times New Roman" panose="02020603050405020304" pitchFamily="18" charset="0"/>
                <a:cs typeface="Times New Roman" panose="02020603050405020304" pitchFamily="18" charset="0"/>
              </a:rPr>
              <a:t>Contenido</a:t>
            </a:r>
            <a:endParaRPr lang="es-EC" sz="2800" dirty="0">
              <a:latin typeface="Times New Roman" panose="02020603050405020304" pitchFamily="18" charset="0"/>
              <a:cs typeface="Times New Roman" panose="02020603050405020304" pitchFamily="18" charset="0"/>
            </a:endParaRPr>
          </a:p>
        </p:txBody>
      </p:sp>
      <p:graphicFrame>
        <p:nvGraphicFramePr>
          <p:cNvPr id="5" name="Marcador de contenido 3">
            <a:extLst>
              <a:ext uri="{FF2B5EF4-FFF2-40B4-BE49-F238E27FC236}">
                <a16:creationId xmlns:a16="http://schemas.microsoft.com/office/drawing/2014/main" id="{F00F6940-4DB7-4DD0-AF4D-5AAEEEB22583}"/>
              </a:ext>
            </a:extLst>
          </p:cNvPr>
          <p:cNvGraphicFramePr>
            <a:graphicFrameLocks noGrp="1"/>
          </p:cNvGraphicFramePr>
          <p:nvPr>
            <p:ph idx="1"/>
            <p:extLst>
              <p:ext uri="{D42A27DB-BD31-4B8C-83A1-F6EECF244321}">
                <p14:modId xmlns:p14="http://schemas.microsoft.com/office/powerpoint/2010/main" val="708776522"/>
              </p:ext>
            </p:extLst>
          </p:nvPr>
        </p:nvGraphicFramePr>
        <p:xfrm>
          <a:off x="1484313" y="923925"/>
          <a:ext cx="9472445" cy="509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451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1876" y="-66759"/>
            <a:ext cx="10018713" cy="1752599"/>
          </a:xfrm>
        </p:spPr>
        <p:txBody>
          <a:bodyPr>
            <a:normAutofit/>
          </a:bodyPr>
          <a:lstStyle/>
          <a:p>
            <a:r>
              <a:rPr lang="es-EC" sz="3600" dirty="0">
                <a:latin typeface="Times New Roman" panose="02020603050405020304" pitchFamily="18" charset="0"/>
                <a:cs typeface="Times New Roman" panose="02020603050405020304" pitchFamily="18" charset="0"/>
              </a:rPr>
              <a:t>Diagrama de conexión de motores  a paso</a:t>
            </a:r>
            <a:endParaRPr lang="en-US" sz="3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2049080" y="1440198"/>
            <a:ext cx="5348269" cy="5231685"/>
          </a:xfrm>
          <a:prstGeom prst="rect">
            <a:avLst/>
          </a:prstGeom>
        </p:spPr>
      </p:pic>
      <p:sp>
        <p:nvSpPr>
          <p:cNvPr id="5" name="CuadroTexto 4"/>
          <p:cNvSpPr txBox="1"/>
          <p:nvPr/>
        </p:nvSpPr>
        <p:spPr>
          <a:xfrm>
            <a:off x="7590329" y="1440198"/>
            <a:ext cx="4442528" cy="4493538"/>
          </a:xfrm>
          <a:prstGeom prst="rect">
            <a:avLst/>
          </a:prstGeom>
          <a:noFill/>
        </p:spPr>
        <p:txBody>
          <a:bodyPr wrap="square" rtlCol="0">
            <a:spAutoFit/>
          </a:bodyPr>
          <a:lstStyle/>
          <a:p>
            <a:pPr algn="just"/>
            <a:r>
              <a:rPr lang="es-EC" sz="2200" dirty="0">
                <a:latin typeface="Times New Roman" panose="02020603050405020304" pitchFamily="18" charset="0"/>
                <a:cs typeface="Times New Roman" panose="02020603050405020304" pitchFamily="18" charset="0"/>
              </a:rPr>
              <a:t>Los motores a paso son controlados por la tarjeta madre </a:t>
            </a:r>
            <a:r>
              <a:rPr lang="es-EC" sz="2200" dirty="0" err="1">
                <a:latin typeface="Times New Roman" panose="02020603050405020304" pitchFamily="18" charset="0"/>
                <a:cs typeface="Times New Roman" panose="02020603050405020304" pitchFamily="18" charset="0"/>
              </a:rPr>
              <a:t>Ruida</a:t>
            </a:r>
            <a:r>
              <a:rPr lang="es-EC" sz="2200" dirty="0">
                <a:latin typeface="Times New Roman" panose="02020603050405020304" pitchFamily="18" charset="0"/>
                <a:cs typeface="Times New Roman" panose="02020603050405020304" pitchFamily="18" charset="0"/>
              </a:rPr>
              <a:t>.</a:t>
            </a:r>
          </a:p>
          <a:p>
            <a:pPr algn="just"/>
            <a:r>
              <a:rPr lang="es-EC" sz="2200" dirty="0">
                <a:latin typeface="Times New Roman" panose="02020603050405020304" pitchFamily="18" charset="0"/>
                <a:cs typeface="Times New Roman" panose="02020603050405020304" pitchFamily="18" charset="0"/>
              </a:rPr>
              <a:t>Por si solo la tarjeta no es capaz de mover los motores por lo que necesita de una fuente de alimentación externa que provea de un voltaje y corriente adecuado para operar.</a:t>
            </a:r>
          </a:p>
          <a:p>
            <a:pPr algn="just"/>
            <a:r>
              <a:rPr lang="es-EC" sz="2200" dirty="0">
                <a:latin typeface="Times New Roman" panose="02020603050405020304" pitchFamily="18" charset="0"/>
                <a:cs typeface="Times New Roman" panose="02020603050405020304" pitchFamily="18" charset="0"/>
              </a:rPr>
              <a:t>Por otra parte necesita de un dispositivo que hace de intermediario para poder comunicar la señal de control desde la </a:t>
            </a:r>
            <a:r>
              <a:rPr lang="es-EC" sz="2200" dirty="0" err="1">
                <a:latin typeface="Times New Roman" panose="02020603050405020304" pitchFamily="18" charset="0"/>
                <a:cs typeface="Times New Roman" panose="02020603050405020304" pitchFamily="18" charset="0"/>
              </a:rPr>
              <a:t>ruida</a:t>
            </a:r>
            <a:r>
              <a:rPr lang="es-EC" sz="2200" dirty="0">
                <a:latin typeface="Times New Roman" panose="02020603050405020304" pitchFamily="18" charset="0"/>
                <a:cs typeface="Times New Roman" panose="02020603050405020304" pitchFamily="18" charset="0"/>
              </a:rPr>
              <a:t> hasta el motor paso a paso, este dispositivo se lo conoce como Driver.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89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289291"/>
            <a:ext cx="10018713" cy="1102540"/>
          </a:xfrm>
        </p:spPr>
        <p:txBody>
          <a:bodyPr>
            <a:normAutofit/>
          </a:bodyPr>
          <a:lstStyle/>
          <a:p>
            <a:r>
              <a:rPr lang="es-EC" sz="3600" dirty="0">
                <a:latin typeface="Times New Roman" panose="02020603050405020304" pitchFamily="18" charset="0"/>
                <a:cs typeface="Times New Roman" panose="02020603050405020304" pitchFamily="18" charset="0"/>
              </a:rPr>
              <a:t>Diagrama de conexión del tubo láser</a:t>
            </a:r>
            <a:endParaRPr lang="en-US" sz="36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833090" y="1391831"/>
            <a:ext cx="3669933" cy="5300282"/>
          </a:xfrm>
        </p:spPr>
        <p:txBody>
          <a:bodyPr/>
          <a:lstStyle/>
          <a:p>
            <a:pPr algn="just"/>
            <a:r>
              <a:rPr lang="es-EC" dirty="0">
                <a:latin typeface="Times New Roman" panose="02020603050405020304" pitchFamily="18" charset="0"/>
                <a:cs typeface="Times New Roman" panose="02020603050405020304" pitchFamily="18" charset="0"/>
              </a:rPr>
              <a:t>El tubo láser esta conectado con la tarjeta </a:t>
            </a:r>
            <a:r>
              <a:rPr lang="es-EC" dirty="0" err="1">
                <a:latin typeface="Times New Roman" panose="02020603050405020304" pitchFamily="18" charset="0"/>
                <a:cs typeface="Times New Roman" panose="02020603050405020304" pitchFamily="18" charset="0"/>
              </a:rPr>
              <a:t>Ruida</a:t>
            </a:r>
            <a:r>
              <a:rPr lang="es-EC" dirty="0">
                <a:latin typeface="Times New Roman" panose="02020603050405020304" pitchFamily="18" charset="0"/>
                <a:cs typeface="Times New Roman" panose="02020603050405020304" pitchFamily="18" charset="0"/>
              </a:rPr>
              <a:t> a través de una fuente generadora láser, la cual transforma la señal PWM del </a:t>
            </a:r>
            <a:r>
              <a:rPr lang="es-EC" dirty="0" err="1">
                <a:latin typeface="Times New Roman" panose="02020603050405020304" pitchFamily="18" charset="0"/>
                <a:cs typeface="Times New Roman" panose="02020603050405020304" pitchFamily="18" charset="0"/>
              </a:rPr>
              <a:t>Ruida</a:t>
            </a:r>
            <a:r>
              <a:rPr lang="es-EC" dirty="0">
                <a:latin typeface="Times New Roman" panose="02020603050405020304" pitchFamily="18" charset="0"/>
                <a:cs typeface="Times New Roman" panose="02020603050405020304" pitchFamily="18" charset="0"/>
              </a:rPr>
              <a:t> en un pulso de potencia variable y adicional a esto enciende y apaga la fuente generadora láser.</a:t>
            </a:r>
            <a:endParaRPr lang="en-US"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955317" y="1302818"/>
            <a:ext cx="5325052" cy="5389295"/>
          </a:xfrm>
          <a:prstGeom prst="rect">
            <a:avLst/>
          </a:prstGeom>
        </p:spPr>
      </p:pic>
    </p:spTree>
    <p:extLst>
      <p:ext uri="{BB962C8B-B14F-4D97-AF65-F5344CB8AC3E}">
        <p14:creationId xmlns:p14="http://schemas.microsoft.com/office/powerpoint/2010/main" val="39636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695" y="287383"/>
            <a:ext cx="10018713" cy="1523999"/>
          </a:xfrm>
        </p:spPr>
        <p:txBody>
          <a:bodyPr>
            <a:normAutofit/>
          </a:bodyPr>
          <a:lstStyle/>
          <a:p>
            <a:r>
              <a:rPr lang="es-EC" sz="3600" dirty="0">
                <a:latin typeface="Times New Roman" panose="02020603050405020304" pitchFamily="18" charset="0"/>
                <a:cs typeface="Times New Roman" panose="02020603050405020304" pitchFamily="18" charset="0"/>
              </a:rPr>
              <a:t>Diagrama de conexiones del circuito de control secundario</a:t>
            </a:r>
            <a:endParaRPr lang="en-US" sz="3600" dirty="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srcRect l="4273"/>
          <a:stretch/>
        </p:blipFill>
        <p:spPr bwMode="auto">
          <a:xfrm>
            <a:off x="2931862" y="1747224"/>
            <a:ext cx="7288378" cy="46867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165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27450"/>
            <a:ext cx="10018713" cy="681754"/>
          </a:xfrm>
        </p:spPr>
        <p:txBody>
          <a:bodyPr>
            <a:normAutofit fontScale="90000"/>
          </a:bodyPr>
          <a:lstStyle/>
          <a:p>
            <a:r>
              <a:rPr lang="es-EC" dirty="0">
                <a:latin typeface="Times New Roman" panose="02020603050405020304" pitchFamily="18" charset="0"/>
                <a:cs typeface="Times New Roman" panose="02020603050405020304" pitchFamily="18" charset="0"/>
              </a:rPr>
              <a:t>TFT </a:t>
            </a:r>
            <a:r>
              <a:rPr lang="es-EC" dirty="0" err="1">
                <a:latin typeface="Times New Roman" panose="02020603050405020304" pitchFamily="18" charset="0"/>
                <a:cs typeface="Times New Roman" panose="02020603050405020304" pitchFamily="18" charset="0"/>
              </a:rPr>
              <a:t>Nextion</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886322" y="961347"/>
            <a:ext cx="4353515" cy="5204784"/>
          </a:xfrm>
        </p:spPr>
        <p:txBody>
          <a:bodyPr>
            <a:normAutofit fontScale="62500" lnSpcReduction="20000"/>
          </a:bodyPr>
          <a:lstStyle/>
          <a:p>
            <a:pPr algn="just"/>
            <a:r>
              <a:rPr lang="es-EC" dirty="0">
                <a:latin typeface="Times New Roman" panose="02020603050405020304" pitchFamily="18" charset="0"/>
                <a:cs typeface="Times New Roman" panose="02020603050405020304" pitchFamily="18" charset="0"/>
              </a:rPr>
              <a:t>La entrada de datos de la PCB fue realizada por la TFT </a:t>
            </a:r>
            <a:r>
              <a:rPr lang="es-EC" dirty="0" err="1">
                <a:latin typeface="Times New Roman" panose="02020603050405020304" pitchFamily="18" charset="0"/>
                <a:cs typeface="Times New Roman" panose="02020603050405020304" pitchFamily="18" charset="0"/>
              </a:rPr>
              <a:t>Nextion</a:t>
            </a:r>
            <a:r>
              <a:rPr lang="es-EC" dirty="0">
                <a:latin typeface="Times New Roman" panose="02020603050405020304" pitchFamily="18" charset="0"/>
                <a:cs typeface="Times New Roman" panose="02020603050405020304" pitchFamily="18" charset="0"/>
              </a:rPr>
              <a:t>, mediante la programación de la HMI pudimos configurar los </a:t>
            </a:r>
            <a:r>
              <a:rPr lang="es-EC" dirty="0" err="1">
                <a:latin typeface="Times New Roman" panose="02020603050405020304" pitchFamily="18" charset="0"/>
                <a:cs typeface="Times New Roman" panose="02020603050405020304" pitchFamily="18" charset="0"/>
              </a:rPr>
              <a:t>parametros</a:t>
            </a:r>
            <a:r>
              <a:rPr lang="es-EC" dirty="0">
                <a:latin typeface="Times New Roman" panose="02020603050405020304" pitchFamily="18" charset="0"/>
                <a:cs typeface="Times New Roman" panose="02020603050405020304" pitchFamily="18" charset="0"/>
              </a:rPr>
              <a:t> necesarios para la operación de la máquina entre ellos tenemos:</a:t>
            </a:r>
          </a:p>
          <a:p>
            <a:pPr algn="just"/>
            <a:r>
              <a:rPr lang="es-EC" dirty="0">
                <a:latin typeface="Times New Roman" panose="02020603050405020304" pitchFamily="18" charset="0"/>
                <a:cs typeface="Times New Roman" panose="02020603050405020304" pitchFamily="18" charset="0"/>
              </a:rPr>
              <a:t>-	Señal de encendido y apagado de luces</a:t>
            </a:r>
          </a:p>
          <a:p>
            <a:pPr algn="just"/>
            <a:r>
              <a:rPr lang="es-EC" dirty="0">
                <a:latin typeface="Times New Roman" panose="02020603050405020304" pitchFamily="18" charset="0"/>
                <a:cs typeface="Times New Roman" panose="02020603050405020304" pitchFamily="18" charset="0"/>
              </a:rPr>
              <a:t>-	Subida y bajada de mesa de corte</a:t>
            </a:r>
          </a:p>
          <a:p>
            <a:pPr algn="just"/>
            <a:r>
              <a:rPr lang="es-EC" dirty="0">
                <a:latin typeface="Times New Roman" panose="02020603050405020304" pitchFamily="18" charset="0"/>
                <a:cs typeface="Times New Roman" panose="02020603050405020304" pitchFamily="18" charset="0"/>
              </a:rPr>
              <a:t>-	Posicionamiento automático de la cama en Z</a:t>
            </a:r>
          </a:p>
          <a:p>
            <a:pPr algn="just"/>
            <a:r>
              <a:rPr lang="es-EC" dirty="0">
                <a:latin typeface="Times New Roman" panose="02020603050405020304" pitchFamily="18" charset="0"/>
                <a:cs typeface="Times New Roman" panose="02020603050405020304" pitchFamily="18" charset="0"/>
              </a:rPr>
              <a:t>-	Velocidad de ventilación de punta</a:t>
            </a:r>
          </a:p>
          <a:p>
            <a:pPr algn="just"/>
            <a:r>
              <a:rPr lang="es-EC" dirty="0">
                <a:latin typeface="Times New Roman" panose="02020603050405020304" pitchFamily="18" charset="0"/>
                <a:cs typeface="Times New Roman" panose="02020603050405020304" pitchFamily="18" charset="0"/>
              </a:rPr>
              <a:t>- Velocidad de Extractor</a:t>
            </a:r>
          </a:p>
          <a:p>
            <a:pPr algn="just"/>
            <a:r>
              <a:rPr lang="es-EC" dirty="0">
                <a:latin typeface="Times New Roman" panose="02020603050405020304" pitchFamily="18" charset="0"/>
                <a:cs typeface="Times New Roman" panose="02020603050405020304" pitchFamily="18" charset="0"/>
              </a:rPr>
              <a:t>- Potencia del tubo láser</a:t>
            </a:r>
          </a:p>
          <a:p>
            <a:pPr algn="just"/>
            <a:r>
              <a:rPr lang="es-EC" dirty="0">
                <a:latin typeface="Times New Roman" panose="02020603050405020304" pitchFamily="18" charset="0"/>
                <a:cs typeface="Times New Roman" panose="02020603050405020304" pitchFamily="18" charset="0"/>
              </a:rPr>
              <a:t>- Encendido y apagado de bomba de refrigeración</a:t>
            </a:r>
          </a:p>
          <a:p>
            <a:pPr algn="just"/>
            <a:r>
              <a:rPr lang="es-EC" dirty="0">
                <a:latin typeface="Times New Roman" panose="02020603050405020304" pitchFamily="18" charset="0"/>
                <a:cs typeface="Times New Roman" panose="02020603050405020304" pitchFamily="18" charset="0"/>
              </a:rPr>
              <a:t>-	Intensidad de iluminación de cama de corte</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Todo esto fue configurado a través del software de programación propio de la TFT llamado </a:t>
            </a:r>
            <a:r>
              <a:rPr lang="es-EC" dirty="0" err="1">
                <a:latin typeface="Times New Roman" panose="02020603050405020304" pitchFamily="18" charset="0"/>
                <a:cs typeface="Times New Roman" panose="02020603050405020304" pitchFamily="18" charset="0"/>
              </a:rPr>
              <a:t>Nextion</a:t>
            </a:r>
            <a:r>
              <a:rPr lang="es-EC" dirty="0">
                <a:latin typeface="Times New Roman" panose="02020603050405020304" pitchFamily="18" charset="0"/>
                <a:cs typeface="Times New Roman" panose="02020603050405020304" pitchFamily="18" charset="0"/>
              </a:rPr>
              <a:t> Editor con su propio lenguaje de programación.</a:t>
            </a:r>
          </a:p>
          <a:p>
            <a:pPr marL="0" indent="0">
              <a:buNone/>
            </a:pPr>
            <a:endParaRPr lang="es-EC" dirty="0"/>
          </a:p>
        </p:txBody>
      </p:sp>
      <p:pic>
        <p:nvPicPr>
          <p:cNvPr id="4" name="Imagen 3"/>
          <p:cNvPicPr/>
          <p:nvPr/>
        </p:nvPicPr>
        <p:blipFill rotWithShape="1">
          <a:blip r:embed="rId2"/>
          <a:srcRect t="7581" b="8937"/>
          <a:stretch/>
        </p:blipFill>
        <p:spPr bwMode="auto">
          <a:xfrm>
            <a:off x="1629725" y="961347"/>
            <a:ext cx="4147989" cy="2534412"/>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1629724" y="3803751"/>
            <a:ext cx="4147989" cy="2718429"/>
          </a:xfrm>
          <a:prstGeom prst="rect">
            <a:avLst/>
          </a:prstGeom>
        </p:spPr>
      </p:pic>
    </p:spTree>
    <p:extLst>
      <p:ext uri="{BB962C8B-B14F-4D97-AF65-F5344CB8AC3E}">
        <p14:creationId xmlns:p14="http://schemas.microsoft.com/office/powerpoint/2010/main" val="22766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84094"/>
            <a:ext cx="10018713" cy="851687"/>
          </a:xfrm>
        </p:spPr>
        <p:txBody>
          <a:bodyPr/>
          <a:lstStyle/>
          <a:p>
            <a:r>
              <a:rPr lang="es-EC" dirty="0">
                <a:latin typeface="Times New Roman" panose="02020603050405020304" pitchFamily="18" charset="0"/>
                <a:cs typeface="Times New Roman" panose="02020603050405020304" pitchFamily="18" charset="0"/>
              </a:rPr>
              <a:t>PCB</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574147" y="913286"/>
            <a:ext cx="4398780" cy="6119813"/>
          </a:xfrm>
        </p:spPr>
        <p:txBody>
          <a:bodyPr>
            <a:normAutofit fontScale="32500" lnSpcReduction="20000"/>
          </a:bodyPr>
          <a:lstStyle/>
          <a:p>
            <a:r>
              <a:rPr lang="es-EC" sz="4900" dirty="0">
                <a:latin typeface="Times New Roman" panose="02020603050405020304" pitchFamily="18" charset="0"/>
                <a:cs typeface="Times New Roman" panose="02020603050405020304" pitchFamily="18" charset="0"/>
              </a:rPr>
              <a:t>El circuito de control consta de las siguientes entradas y salidas.</a:t>
            </a:r>
          </a:p>
          <a:p>
            <a:r>
              <a:rPr lang="es-EC" sz="4900" dirty="0">
                <a:latin typeface="Times New Roman" panose="02020603050405020304" pitchFamily="18" charset="0"/>
                <a:cs typeface="Times New Roman" panose="02020603050405020304" pitchFamily="18" charset="0"/>
              </a:rPr>
              <a:t>Entradas de datos y alimentación: </a:t>
            </a:r>
          </a:p>
          <a:p>
            <a:r>
              <a:rPr lang="es-EC" sz="4900" dirty="0">
                <a:latin typeface="Times New Roman" panose="02020603050405020304" pitchFamily="18" charset="0"/>
                <a:cs typeface="Times New Roman" panose="02020603050405020304" pitchFamily="18" charset="0"/>
              </a:rPr>
              <a:t>-	Sensor de temperatura LM35.</a:t>
            </a:r>
          </a:p>
          <a:p>
            <a:r>
              <a:rPr lang="es-EC" sz="4900" dirty="0">
                <a:latin typeface="Times New Roman" panose="02020603050405020304" pitchFamily="18" charset="0"/>
                <a:cs typeface="Times New Roman" panose="02020603050405020304" pitchFamily="18" charset="0"/>
              </a:rPr>
              <a:t>-	Entradas de sensores </a:t>
            </a:r>
            <a:r>
              <a:rPr lang="es-EC" sz="4900" dirty="0" err="1">
                <a:latin typeface="Times New Roman" panose="02020603050405020304" pitchFamily="18" charset="0"/>
                <a:cs typeface="Times New Roman" panose="02020603050405020304" pitchFamily="18" charset="0"/>
              </a:rPr>
              <a:t>analogicos</a:t>
            </a:r>
            <a:endParaRPr lang="es-EC" sz="4900" dirty="0">
              <a:latin typeface="Times New Roman" panose="02020603050405020304" pitchFamily="18" charset="0"/>
              <a:cs typeface="Times New Roman" panose="02020603050405020304" pitchFamily="18" charset="0"/>
            </a:endParaRPr>
          </a:p>
          <a:p>
            <a:r>
              <a:rPr lang="es-EC" sz="4900" dirty="0">
                <a:latin typeface="Times New Roman" panose="02020603050405020304" pitchFamily="18" charset="0"/>
                <a:cs typeface="Times New Roman" panose="02020603050405020304" pitchFamily="18" charset="0"/>
              </a:rPr>
              <a:t>- </a:t>
            </a:r>
            <a:r>
              <a:rPr lang="es-EC" sz="4900" dirty="0" err="1">
                <a:latin typeface="Times New Roman" panose="02020603050405020304" pitchFamily="18" charset="0"/>
                <a:cs typeface="Times New Roman" panose="02020603050405020304" pitchFamily="18" charset="0"/>
              </a:rPr>
              <a:t>Tx</a:t>
            </a:r>
            <a:r>
              <a:rPr lang="es-EC" sz="4900" dirty="0">
                <a:latin typeface="Times New Roman" panose="02020603050405020304" pitchFamily="18" charset="0"/>
                <a:cs typeface="Times New Roman" panose="02020603050405020304" pitchFamily="18" charset="0"/>
              </a:rPr>
              <a:t> de la pantalla TFT</a:t>
            </a:r>
          </a:p>
          <a:p>
            <a:r>
              <a:rPr lang="es-EC" sz="4900" dirty="0">
                <a:latin typeface="Times New Roman" panose="02020603050405020304" pitchFamily="18" charset="0"/>
                <a:cs typeface="Times New Roman" panose="02020603050405020304" pitchFamily="18" charset="0"/>
              </a:rPr>
              <a:t>-	</a:t>
            </a:r>
            <a:r>
              <a:rPr lang="es-EC" sz="4900" dirty="0" err="1">
                <a:latin typeface="Times New Roman" panose="02020603050405020304" pitchFamily="18" charset="0"/>
                <a:cs typeface="Times New Roman" panose="02020603050405020304" pitchFamily="18" charset="0"/>
              </a:rPr>
              <a:t>Step</a:t>
            </a:r>
            <a:r>
              <a:rPr lang="es-EC" sz="4900" dirty="0">
                <a:latin typeface="Times New Roman" panose="02020603050405020304" pitchFamily="18" charset="0"/>
                <a:cs typeface="Times New Roman" panose="02020603050405020304" pitchFamily="18" charset="0"/>
              </a:rPr>
              <a:t> </a:t>
            </a:r>
            <a:r>
              <a:rPr lang="es-EC" sz="4900" dirty="0" err="1">
                <a:latin typeface="Times New Roman" panose="02020603050405020304" pitchFamily="18" charset="0"/>
                <a:cs typeface="Times New Roman" panose="02020603050405020304" pitchFamily="18" charset="0"/>
              </a:rPr>
              <a:t>down</a:t>
            </a:r>
            <a:r>
              <a:rPr lang="es-EC" sz="4900" dirty="0">
                <a:latin typeface="Times New Roman" panose="02020603050405020304" pitchFamily="18" charset="0"/>
                <a:cs typeface="Times New Roman" panose="02020603050405020304" pitchFamily="18" charset="0"/>
              </a:rPr>
              <a:t> como fuente de alimentación de microprocesador y TFT </a:t>
            </a:r>
            <a:r>
              <a:rPr lang="es-EC" sz="4900" dirty="0" err="1">
                <a:latin typeface="Times New Roman" panose="02020603050405020304" pitchFamily="18" charset="0"/>
                <a:cs typeface="Times New Roman" panose="02020603050405020304" pitchFamily="18" charset="0"/>
              </a:rPr>
              <a:t>Nextion</a:t>
            </a:r>
            <a:endParaRPr lang="es-EC" sz="4900" dirty="0">
              <a:latin typeface="Times New Roman" panose="02020603050405020304" pitchFamily="18" charset="0"/>
              <a:cs typeface="Times New Roman" panose="02020603050405020304" pitchFamily="18" charset="0"/>
            </a:endParaRPr>
          </a:p>
          <a:p>
            <a:r>
              <a:rPr lang="es-EC" sz="4900" dirty="0">
                <a:latin typeface="Times New Roman" panose="02020603050405020304" pitchFamily="18" charset="0"/>
                <a:cs typeface="Times New Roman" panose="02020603050405020304" pitchFamily="18" charset="0"/>
              </a:rPr>
              <a:t>Salidas:</a:t>
            </a:r>
          </a:p>
          <a:p>
            <a:r>
              <a:rPr lang="es-EC" sz="4900" dirty="0">
                <a:latin typeface="Times New Roman" panose="02020603050405020304" pitchFamily="18" charset="0"/>
                <a:cs typeface="Times New Roman" panose="02020603050405020304" pitchFamily="18" charset="0"/>
              </a:rPr>
              <a:t>Salidas PWM 5 y 12 V</a:t>
            </a:r>
          </a:p>
          <a:p>
            <a:r>
              <a:rPr lang="es-EC" sz="4900" dirty="0">
                <a:latin typeface="Times New Roman" panose="02020603050405020304" pitchFamily="18" charset="0"/>
                <a:cs typeface="Times New Roman" panose="02020603050405020304" pitchFamily="18" charset="0"/>
              </a:rPr>
              <a:t>Salidas de relé de contacto seco</a:t>
            </a:r>
          </a:p>
          <a:p>
            <a:r>
              <a:rPr lang="es-EC" sz="4900" dirty="0">
                <a:latin typeface="Times New Roman" panose="02020603050405020304" pitchFamily="18" charset="0"/>
                <a:cs typeface="Times New Roman" panose="02020603050405020304" pitchFamily="18" charset="0"/>
              </a:rPr>
              <a:t>Salidas de relé mecánico.</a:t>
            </a:r>
          </a:p>
          <a:p>
            <a:endParaRPr lang="es-EC" sz="4900" dirty="0">
              <a:latin typeface="Times New Roman" panose="02020603050405020304" pitchFamily="18" charset="0"/>
              <a:cs typeface="Times New Roman" panose="02020603050405020304" pitchFamily="18" charset="0"/>
            </a:endParaRPr>
          </a:p>
          <a:p>
            <a:r>
              <a:rPr lang="es-EC" sz="4900" dirty="0">
                <a:latin typeface="Times New Roman" panose="02020603050405020304" pitchFamily="18" charset="0"/>
                <a:cs typeface="Times New Roman" panose="02020603050405020304" pitchFamily="18" charset="0"/>
              </a:rPr>
              <a:t>Adicionalmente se encuentra un microcontrolador Atmega328 que se encarga de realizar todas las operaciones lógicas y de control del circuito impreso bajo las instrucciones de la TFT. </a:t>
            </a:r>
          </a:p>
          <a:p>
            <a:endParaRPr lang="es-EC" dirty="0"/>
          </a:p>
          <a:p>
            <a:endParaRPr lang="es-EC" dirty="0"/>
          </a:p>
          <a:p>
            <a:endParaRPr lang="es-EC" dirty="0"/>
          </a:p>
        </p:txBody>
      </p:sp>
      <p:pic>
        <p:nvPicPr>
          <p:cNvPr id="4" name="Imagen 3"/>
          <p:cNvPicPr/>
          <p:nvPr/>
        </p:nvPicPr>
        <p:blipFill rotWithShape="1">
          <a:blip r:embed="rId2"/>
          <a:srcRect l="10572" t="10820" r="4423" b="9736"/>
          <a:stretch/>
        </p:blipFill>
        <p:spPr bwMode="auto">
          <a:xfrm rot="16200000">
            <a:off x="865042" y="752561"/>
            <a:ext cx="2735110" cy="3503852"/>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6866" t="15399" r="11129" b="6036"/>
          <a:stretch/>
        </p:blipFill>
        <p:spPr bwMode="auto">
          <a:xfrm rot="16200000">
            <a:off x="4411780" y="903882"/>
            <a:ext cx="2735111" cy="3201208"/>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stretch>
            <a:fillRect/>
          </a:stretch>
        </p:blipFill>
        <p:spPr>
          <a:xfrm>
            <a:off x="1067402" y="3973193"/>
            <a:ext cx="5575300" cy="2699385"/>
          </a:xfrm>
          <a:prstGeom prst="rect">
            <a:avLst/>
          </a:prstGeom>
        </p:spPr>
      </p:pic>
    </p:spTree>
    <p:extLst>
      <p:ext uri="{BB962C8B-B14F-4D97-AF65-F5344CB8AC3E}">
        <p14:creationId xmlns:p14="http://schemas.microsoft.com/office/powerpoint/2010/main" val="36920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986" y="266701"/>
            <a:ext cx="10018713" cy="609600"/>
          </a:xfrm>
        </p:spPr>
        <p:txBody>
          <a:bodyPr>
            <a:normAutofit fontScale="90000"/>
          </a:bodyPr>
          <a:lstStyle/>
          <a:p>
            <a:r>
              <a:rPr lang="es-EC" dirty="0">
                <a:latin typeface="Times New Roman" panose="02020603050405020304" pitchFamily="18" charset="0"/>
                <a:cs typeface="Times New Roman" panose="02020603050405020304" pitchFamily="18" charset="0"/>
              </a:rPr>
              <a:t>Diagramas de circuitos – Atmega328</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858000" y="1171259"/>
            <a:ext cx="4645023" cy="4619942"/>
          </a:xfrm>
        </p:spPr>
        <p:txBody>
          <a:bodyPr/>
          <a:lstStyle/>
          <a:p>
            <a:pPr algn="just"/>
            <a:r>
              <a:rPr lang="es-EC" dirty="0">
                <a:latin typeface="Times New Roman" panose="02020603050405020304" pitchFamily="18" charset="0"/>
                <a:cs typeface="Times New Roman" panose="02020603050405020304" pitchFamily="18" charset="0"/>
              </a:rPr>
              <a:t>El circuito del Atmega328 es un circuito sencillo de implementar solo requiere de dos capacitores a tierra desde los pines 9 y 10 y un cristal oscilador de 16Mhz entre los mismos pines y polarización +5v y </a:t>
            </a:r>
            <a:r>
              <a:rPr lang="es-EC" dirty="0" err="1">
                <a:latin typeface="Times New Roman" panose="02020603050405020304" pitchFamily="18" charset="0"/>
                <a:cs typeface="Times New Roman" panose="02020603050405020304" pitchFamily="18" charset="0"/>
              </a:rPr>
              <a:t>Gnd</a:t>
            </a:r>
            <a:r>
              <a:rPr lang="es-EC" dirty="0">
                <a:latin typeface="Times New Roman" panose="02020603050405020304" pitchFamily="18" charset="0"/>
                <a:cs typeface="Times New Roman" panose="02020603050405020304" pitchFamily="18" charset="0"/>
              </a:rPr>
              <a:t> entre los pones 7 y 8 respectivamente. El resto de pines funcionan como se encuentran pre establecidos en la imagen.</a:t>
            </a:r>
          </a:p>
        </p:txBody>
      </p:sp>
      <p:pic>
        <p:nvPicPr>
          <p:cNvPr id="4" name="Imagen 3"/>
          <p:cNvPicPr/>
          <p:nvPr/>
        </p:nvPicPr>
        <p:blipFill rotWithShape="1">
          <a:blip r:embed="rId2"/>
          <a:srcRect t="3133"/>
          <a:stretch/>
        </p:blipFill>
        <p:spPr bwMode="auto">
          <a:xfrm>
            <a:off x="1703385" y="1237933"/>
            <a:ext cx="4364039" cy="2086290"/>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3"/>
          <a:stretch>
            <a:fillRect/>
          </a:stretch>
        </p:blipFill>
        <p:spPr>
          <a:xfrm>
            <a:off x="1703386" y="3552505"/>
            <a:ext cx="4364039" cy="2795745"/>
          </a:xfrm>
          <a:prstGeom prst="rect">
            <a:avLst/>
          </a:prstGeom>
        </p:spPr>
      </p:pic>
    </p:spTree>
    <p:extLst>
      <p:ext uri="{BB962C8B-B14F-4D97-AF65-F5344CB8AC3E}">
        <p14:creationId xmlns:p14="http://schemas.microsoft.com/office/powerpoint/2010/main" val="2122438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986" y="266701"/>
            <a:ext cx="10018713" cy="609600"/>
          </a:xfrm>
        </p:spPr>
        <p:txBody>
          <a:bodyPr>
            <a:normAutofit fontScale="90000"/>
          </a:bodyPr>
          <a:lstStyle/>
          <a:p>
            <a:r>
              <a:rPr lang="es-EC" dirty="0">
                <a:latin typeface="Times New Roman" panose="02020603050405020304" pitchFamily="18" charset="0"/>
                <a:cs typeface="Times New Roman" panose="02020603050405020304" pitchFamily="18" charset="0"/>
              </a:rPr>
              <a:t>Diagramas de circuitos – Variador de potencia</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858000" y="1171259"/>
            <a:ext cx="4645023" cy="4619942"/>
          </a:xfrm>
        </p:spPr>
        <p:txBody>
          <a:bodyPr/>
          <a:lstStyle/>
          <a:p>
            <a:pPr algn="just"/>
            <a:r>
              <a:rPr lang="es-EC" dirty="0">
                <a:latin typeface="Times New Roman" panose="02020603050405020304" pitchFamily="18" charset="0"/>
                <a:cs typeface="Times New Roman" panose="02020603050405020304" pitchFamily="18" charset="0"/>
              </a:rPr>
              <a:t>El circuito de control PWM a 12 V utilizado para aumentar o disminuir la intensidad de la luz en la cama es la siguiente configuración de un </a:t>
            </a:r>
            <a:r>
              <a:rPr lang="es-EC" dirty="0" err="1">
                <a:latin typeface="Times New Roman" panose="02020603050405020304" pitchFamily="18" charset="0"/>
                <a:cs typeface="Times New Roman" panose="02020603050405020304" pitchFamily="18" charset="0"/>
              </a:rPr>
              <a:t>Mosfet</a:t>
            </a:r>
            <a:r>
              <a:rPr lang="es-EC" dirty="0">
                <a:latin typeface="Times New Roman" panose="02020603050405020304" pitchFamily="18" charset="0"/>
                <a:cs typeface="Times New Roman" panose="02020603050405020304" pitchFamily="18" charset="0"/>
              </a:rPr>
              <a:t>.</a:t>
            </a:r>
          </a:p>
          <a:p>
            <a:pPr algn="just"/>
            <a:r>
              <a:rPr lang="es-EC" dirty="0">
                <a:latin typeface="Times New Roman" panose="02020603050405020304" pitchFamily="18" charset="0"/>
                <a:cs typeface="Times New Roman" panose="02020603050405020304" pitchFamily="18" charset="0"/>
              </a:rPr>
              <a:t>Este circuito permite realizar un control PWM de voltaje DC.</a:t>
            </a:r>
          </a:p>
          <a:p>
            <a:pPr algn="just"/>
            <a:r>
              <a:rPr lang="es-EC" dirty="0">
                <a:latin typeface="Times New Roman" panose="02020603050405020304" pitchFamily="18" charset="0"/>
                <a:cs typeface="Times New Roman" panose="02020603050405020304" pitchFamily="18" charset="0"/>
              </a:rPr>
              <a:t> El diodo en paralelo a la carga evita que la corriente regrese hacia el </a:t>
            </a:r>
            <a:r>
              <a:rPr lang="es-EC" dirty="0" err="1">
                <a:latin typeface="Times New Roman" panose="02020603050405020304" pitchFamily="18" charset="0"/>
                <a:cs typeface="Times New Roman" panose="02020603050405020304" pitchFamily="18" charset="0"/>
              </a:rPr>
              <a:t>mosfet</a:t>
            </a:r>
            <a:r>
              <a:rPr lang="es-EC" dirty="0">
                <a:latin typeface="Times New Roman" panose="02020603050405020304" pitchFamily="18" charset="0"/>
                <a:cs typeface="Times New Roman" panose="02020603050405020304" pitchFamily="18" charset="0"/>
              </a:rPr>
              <a:t>.</a:t>
            </a:r>
          </a:p>
          <a:p>
            <a:endParaRPr lang="es-EC" dirty="0"/>
          </a:p>
        </p:txBody>
      </p:sp>
      <p:pic>
        <p:nvPicPr>
          <p:cNvPr id="7" name="Imagen 6"/>
          <p:cNvPicPr/>
          <p:nvPr/>
        </p:nvPicPr>
        <p:blipFill>
          <a:blip r:embed="rId2"/>
          <a:stretch>
            <a:fillRect/>
          </a:stretch>
        </p:blipFill>
        <p:spPr>
          <a:xfrm>
            <a:off x="2265045" y="1975802"/>
            <a:ext cx="2964180" cy="3215323"/>
          </a:xfrm>
          <a:prstGeom prst="rect">
            <a:avLst/>
          </a:prstGeom>
        </p:spPr>
      </p:pic>
    </p:spTree>
    <p:extLst>
      <p:ext uri="{BB962C8B-B14F-4D97-AF65-F5344CB8AC3E}">
        <p14:creationId xmlns:p14="http://schemas.microsoft.com/office/powerpoint/2010/main" val="41892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986" y="266701"/>
            <a:ext cx="10424704" cy="609600"/>
          </a:xfrm>
        </p:spPr>
        <p:txBody>
          <a:bodyPr>
            <a:normAutofit fontScale="90000"/>
          </a:bodyPr>
          <a:lstStyle/>
          <a:p>
            <a:r>
              <a:rPr lang="es-EC" dirty="0">
                <a:latin typeface="Times New Roman" panose="02020603050405020304" pitchFamily="18" charset="0"/>
                <a:cs typeface="Times New Roman" panose="02020603050405020304" pitchFamily="18" charset="0"/>
              </a:rPr>
              <a:t>Diagramas de circuitos – Cambio de giro de motor AC</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858000" y="1171259"/>
            <a:ext cx="4645023" cy="5347528"/>
          </a:xfrm>
        </p:spPr>
        <p:txBody>
          <a:bodyPr>
            <a:normAutofit/>
          </a:bodyPr>
          <a:lstStyle/>
          <a:p>
            <a:pPr algn="just"/>
            <a:r>
              <a:rPr lang="es-EC" dirty="0">
                <a:latin typeface="Times New Roman" panose="02020603050405020304" pitchFamily="18" charset="0"/>
                <a:cs typeface="Times New Roman" panose="02020603050405020304" pitchFamily="18" charset="0"/>
              </a:rPr>
              <a:t>En el circuito de cambio de giro esta dado por dos circuitos simples utilizando un resistencia en resistencia en serie a la base del transistor que eleva la potencia lo suficiente para activar el relé de estado solido o el relé de contacto mecánico. </a:t>
            </a:r>
          </a:p>
          <a:p>
            <a:pPr algn="just"/>
            <a:r>
              <a:rPr lang="es-EC" dirty="0">
                <a:latin typeface="Times New Roman" panose="02020603050405020304" pitchFamily="18" charset="0"/>
                <a:cs typeface="Times New Roman" panose="02020603050405020304" pitchFamily="18" charset="0"/>
              </a:rPr>
              <a:t>Un diodo en paralelo a la bobina evita que regrese corriente al colector del transistor protegiendo al integridad del mismo</a:t>
            </a:r>
          </a:p>
          <a:p>
            <a:endParaRPr lang="es-EC" dirty="0"/>
          </a:p>
        </p:txBody>
      </p:sp>
      <p:pic>
        <p:nvPicPr>
          <p:cNvPr id="5" name="Imagen 4"/>
          <p:cNvPicPr/>
          <p:nvPr/>
        </p:nvPicPr>
        <p:blipFill rotWithShape="1">
          <a:blip r:embed="rId2"/>
          <a:srcRect t="6549" b="3715"/>
          <a:stretch/>
        </p:blipFill>
        <p:spPr bwMode="auto">
          <a:xfrm>
            <a:off x="395076" y="980565"/>
            <a:ext cx="6368262" cy="2260426"/>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3"/>
          <a:stretch>
            <a:fillRect/>
          </a:stretch>
        </p:blipFill>
        <p:spPr>
          <a:xfrm>
            <a:off x="3446439" y="3556491"/>
            <a:ext cx="3158673" cy="1897751"/>
          </a:xfrm>
          <a:prstGeom prst="rect">
            <a:avLst/>
          </a:prstGeom>
        </p:spPr>
      </p:pic>
      <p:pic>
        <p:nvPicPr>
          <p:cNvPr id="9" name="Imagen 8"/>
          <p:cNvPicPr>
            <a:picLocks noChangeAspect="1"/>
          </p:cNvPicPr>
          <p:nvPr/>
        </p:nvPicPr>
        <p:blipFill>
          <a:blip r:embed="rId4"/>
          <a:stretch>
            <a:fillRect/>
          </a:stretch>
        </p:blipFill>
        <p:spPr>
          <a:xfrm>
            <a:off x="217853" y="3556491"/>
            <a:ext cx="3133924" cy="1824713"/>
          </a:xfrm>
          <a:prstGeom prst="rect">
            <a:avLst/>
          </a:prstGeom>
        </p:spPr>
      </p:pic>
    </p:spTree>
    <p:extLst>
      <p:ext uri="{BB962C8B-B14F-4D97-AF65-F5344CB8AC3E}">
        <p14:creationId xmlns:p14="http://schemas.microsoft.com/office/powerpoint/2010/main" val="296568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4311" y="685800"/>
            <a:ext cx="10018713" cy="936523"/>
          </a:xfrm>
        </p:spPr>
        <p:txBody>
          <a:bodyPr/>
          <a:lstStyle/>
          <a:p>
            <a:r>
              <a:rPr lang="es-EC" dirty="0">
                <a:latin typeface="Times New Roman" panose="02020603050405020304" pitchFamily="18" charset="0"/>
                <a:cs typeface="Times New Roman" panose="02020603050405020304" pitchFamily="18" charset="0"/>
              </a:rPr>
              <a:t>Sensores utilizados – LM35</a:t>
            </a:r>
            <a:endParaRPr lang="en-US" dirty="0">
              <a:latin typeface="Times New Roman" panose="02020603050405020304" pitchFamily="18" charset="0"/>
              <a:cs typeface="Times New Roman" panose="02020603050405020304" pitchFamily="18" charset="0"/>
            </a:endParaRPr>
          </a:p>
        </p:txBody>
      </p:sp>
      <p:pic>
        <p:nvPicPr>
          <p:cNvPr id="2050" name="Picture 2" descr="Resultado de imagen para lm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409" y="1736624"/>
            <a:ext cx="3831592" cy="229385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461000" y="1955800"/>
            <a:ext cx="4838700" cy="3693319"/>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sensor de temperatura utilizado es un sensor LM35 ya que es un dispositivo electrónico fácil de utilizar por su calibración de 1°c por cada 10 </a:t>
            </a:r>
            <a:r>
              <a:rPr lang="es-EC" dirty="0" err="1">
                <a:latin typeface="Times New Roman" panose="02020603050405020304" pitchFamily="18" charset="0"/>
                <a:cs typeface="Times New Roman" panose="02020603050405020304" pitchFamily="18" charset="0"/>
              </a:rPr>
              <a:t>mV</a:t>
            </a:r>
            <a:r>
              <a:rPr lang="es-EC"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Tiene una precisión garantizada en el rango de 0,5°C a 25°C por su curva lineal. </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Rango de operación desde -40°C hasta 110°C</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Tiene un bajo consumo de 60 </a:t>
            </a:r>
            <a:r>
              <a:rPr lang="es-EC" dirty="0" err="1">
                <a:latin typeface="Times New Roman" panose="02020603050405020304" pitchFamily="18" charset="0"/>
                <a:cs typeface="Times New Roman" panose="02020603050405020304" pitchFamily="18" charset="0"/>
              </a:rPr>
              <a:t>uA</a:t>
            </a: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Costo reducido y fácil reemplazo.</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Cubierta resistente al contacto con líquidos.</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No requiere calibración externa.</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n-US" dirty="0"/>
          </a:p>
        </p:txBody>
      </p:sp>
      <p:pic>
        <p:nvPicPr>
          <p:cNvPr id="6" name="Imagen 5"/>
          <p:cNvPicPr>
            <a:picLocks noChangeAspect="1"/>
          </p:cNvPicPr>
          <p:nvPr/>
        </p:nvPicPr>
        <p:blipFill>
          <a:blip r:embed="rId3"/>
          <a:stretch>
            <a:fillRect/>
          </a:stretch>
        </p:blipFill>
        <p:spPr>
          <a:xfrm>
            <a:off x="1706880" y="4252912"/>
            <a:ext cx="2914650" cy="1781175"/>
          </a:xfrm>
          <a:prstGeom prst="rect">
            <a:avLst/>
          </a:prstGeom>
        </p:spPr>
      </p:pic>
    </p:spTree>
    <p:extLst>
      <p:ext uri="{BB962C8B-B14F-4D97-AF65-F5344CB8AC3E}">
        <p14:creationId xmlns:p14="http://schemas.microsoft.com/office/powerpoint/2010/main" val="4172020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4311" y="304800"/>
            <a:ext cx="10018713" cy="936523"/>
          </a:xfrm>
        </p:spPr>
        <p:txBody>
          <a:bodyPr>
            <a:noAutofit/>
          </a:bodyPr>
          <a:lstStyle/>
          <a:p>
            <a:r>
              <a:rPr lang="es-EC" sz="2800" dirty="0">
                <a:latin typeface="Times New Roman" panose="02020603050405020304" pitchFamily="18" charset="0"/>
                <a:cs typeface="Times New Roman" panose="02020603050405020304" pitchFamily="18" charset="0"/>
              </a:rPr>
              <a:t>Sensores utilizados para posicionamiento de cama automática – Infrarrojo Sharp</a:t>
            </a:r>
            <a:endParaRPr lang="en-US" sz="2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6402251" y="1241323"/>
            <a:ext cx="4838700" cy="5355312"/>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sensor Sharp es un sensor infrarrojo que utiliza señales infrarrojas para medir la distancia al objeto de 4 a 30 cm con salida analógica. </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Frecuencia de actualización de datos 16 ms</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Respuesta de distancia vs voltaje de salida lineal desde los 4 cm de distancia.</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Fácil de implementar</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Fácil reemplazo</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Bajo costo</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no requiere acondicionamiento electrónico en la salida de la señal.</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Desventajas:</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No mide distancia sobre objetos traslucidos</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luz exterior puede alterar la respuesta del sensor</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n-US" dirty="0"/>
          </a:p>
        </p:txBody>
      </p:sp>
      <p:pic>
        <p:nvPicPr>
          <p:cNvPr id="7" name="Imagen 6"/>
          <p:cNvPicPr>
            <a:picLocks noChangeAspect="1"/>
          </p:cNvPicPr>
          <p:nvPr/>
        </p:nvPicPr>
        <p:blipFill>
          <a:blip r:embed="rId2"/>
          <a:stretch>
            <a:fillRect/>
          </a:stretch>
        </p:blipFill>
        <p:spPr>
          <a:xfrm>
            <a:off x="2628248" y="933676"/>
            <a:ext cx="2163622" cy="1990202"/>
          </a:xfrm>
          <a:prstGeom prst="rect">
            <a:avLst/>
          </a:prstGeom>
        </p:spPr>
      </p:pic>
      <p:pic>
        <p:nvPicPr>
          <p:cNvPr id="8" name="Imagen 7"/>
          <p:cNvPicPr>
            <a:picLocks noChangeAspect="1"/>
          </p:cNvPicPr>
          <p:nvPr/>
        </p:nvPicPr>
        <p:blipFill rotWithShape="1">
          <a:blip r:embed="rId3"/>
          <a:srcRect l="3449" t="3335" r="3115"/>
          <a:stretch/>
        </p:blipFill>
        <p:spPr>
          <a:xfrm>
            <a:off x="1881466" y="3232371"/>
            <a:ext cx="3657186" cy="2874218"/>
          </a:xfrm>
          <a:prstGeom prst="rect">
            <a:avLst/>
          </a:prstGeom>
        </p:spPr>
      </p:pic>
    </p:spTree>
    <p:extLst>
      <p:ext uri="{BB962C8B-B14F-4D97-AF65-F5344CB8AC3E}">
        <p14:creationId xmlns:p14="http://schemas.microsoft.com/office/powerpoint/2010/main" val="68030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F9612-227F-4075-B9D5-7CF7EB4FD9D3}"/>
              </a:ext>
            </a:extLst>
          </p:cNvPr>
          <p:cNvSpPr>
            <a:spLocks noGrp="1"/>
          </p:cNvSpPr>
          <p:nvPr>
            <p:ph type="title"/>
          </p:nvPr>
        </p:nvSpPr>
        <p:spPr>
          <a:xfrm>
            <a:off x="1086643" y="2552700"/>
            <a:ext cx="10018713" cy="1752599"/>
          </a:xfrm>
        </p:spPr>
        <p:txBody>
          <a:bodyPr>
            <a:normAutofit fontScale="90000"/>
          </a:bodyPr>
          <a:lstStyle/>
          <a:p>
            <a:r>
              <a:rPr lang="es-EC" sz="11500" dirty="0">
                <a:latin typeface="Times New Roman" panose="02020603050405020304" pitchFamily="18" charset="0"/>
                <a:ea typeface="Tahoma" panose="020B0604030504040204" pitchFamily="34" charset="0"/>
                <a:cs typeface="Times New Roman" panose="02020603050405020304" pitchFamily="18" charset="0"/>
              </a:rPr>
              <a:t>Objetivos</a:t>
            </a:r>
            <a:endParaRPr lang="es-EC" sz="11500" dirty="0"/>
          </a:p>
        </p:txBody>
      </p:sp>
    </p:spTree>
    <p:extLst>
      <p:ext uri="{BB962C8B-B14F-4D97-AF65-F5344CB8AC3E}">
        <p14:creationId xmlns:p14="http://schemas.microsoft.com/office/powerpoint/2010/main" val="1899163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4311" y="304800"/>
            <a:ext cx="10018713" cy="936523"/>
          </a:xfrm>
        </p:spPr>
        <p:txBody>
          <a:bodyPr/>
          <a:lstStyle/>
          <a:p>
            <a:r>
              <a:rPr lang="es-EC" dirty="0">
                <a:latin typeface="Times New Roman" panose="02020603050405020304" pitchFamily="18" charset="0"/>
                <a:cs typeface="Times New Roman" panose="02020603050405020304" pitchFamily="18" charset="0"/>
              </a:rPr>
              <a:t>Sensores utilizados – Otros sensores</a:t>
            </a:r>
            <a:endParaRPr lang="en-US"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5435600" y="1372801"/>
            <a:ext cx="4838700" cy="5632311"/>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sensor SN04-N es un sensor detector de proximidad de </a:t>
            </a:r>
            <a:r>
              <a:rPr lang="es-EC" dirty="0" err="1">
                <a:latin typeface="Times New Roman" panose="02020603050405020304" pitchFamily="18" charset="0"/>
                <a:cs typeface="Times New Roman" panose="02020603050405020304" pitchFamily="18" charset="0"/>
              </a:rPr>
              <a:t>switch</a:t>
            </a:r>
            <a:r>
              <a:rPr lang="es-EC" dirty="0">
                <a:latin typeface="Times New Roman" panose="02020603050405020304" pitchFamily="18" charset="0"/>
                <a:cs typeface="Times New Roman" panose="02020603050405020304" pitchFamily="18" charset="0"/>
              </a:rPr>
              <a:t> de tipo inductivo que conmuta cuando se aproxima un objeto metálico dentro de su rango de alcance de 4 mm de distancia (recomendada 3.2 mm).</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 Típicamente NPN normalmente abierto.</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utiliza como final de carrera para los ejes X y </a:t>
            </a:r>
            <a:r>
              <a:rPr lang="es-EC" dirty="0" err="1">
                <a:latin typeface="Times New Roman" panose="02020603050405020304" pitchFamily="18" charset="0"/>
                <a:cs typeface="Times New Roman" panose="02020603050405020304" pitchFamily="18" charset="0"/>
              </a:rPr>
              <a:t>Y</a:t>
            </a:r>
            <a:r>
              <a:rPr lang="es-EC"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polariza a un voltaje de 6 a 36 V (12 v recomendada)</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Mayor duración que los finales de carrera metálicos por su construcción sellada y de estado sólido. </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Fácil de utilizar</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Fácil reemplazo </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Bajo costo</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Dispositivo comercial fácil de adquirir</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n-US" dirty="0"/>
          </a:p>
        </p:txBody>
      </p:sp>
      <p:pic>
        <p:nvPicPr>
          <p:cNvPr id="6" name="Imagen 5"/>
          <p:cNvPicPr/>
          <p:nvPr/>
        </p:nvPicPr>
        <p:blipFill rotWithShape="1">
          <a:blip r:embed="rId2"/>
          <a:srcRect l="18704" r="9016"/>
          <a:stretch/>
        </p:blipFill>
        <p:spPr bwMode="auto">
          <a:xfrm rot="16200000">
            <a:off x="2533163" y="848774"/>
            <a:ext cx="1154502" cy="3281704"/>
          </a:xfrm>
          <a:prstGeom prst="rect">
            <a:avLst/>
          </a:prstGeom>
          <a:ln>
            <a:noFill/>
          </a:ln>
          <a:extLst>
            <a:ext uri="{53640926-AAD7-44D8-BBD7-CCE9431645EC}">
              <a14:shadowObscured xmlns:a14="http://schemas.microsoft.com/office/drawing/2010/main"/>
            </a:ext>
          </a:extLst>
        </p:spPr>
      </p:pic>
      <p:pic>
        <p:nvPicPr>
          <p:cNvPr id="3074" name="Picture 2" descr="Resultado de imagen para sn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10" y="3737929"/>
            <a:ext cx="3415294" cy="205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38D70E28-B23D-44B5-9300-DCF70F2B1D30}"/>
                  </a:ext>
                </a:extLst>
              </p:cNvPr>
              <p:cNvGraphicFramePr>
                <a:graphicFrameLocks noGrp="1"/>
              </p:cNvGraphicFramePr>
              <p:nvPr/>
            </p:nvGraphicFramePr>
            <p:xfrm>
              <a:off x="1622583" y="572988"/>
              <a:ext cx="4168617" cy="2554507"/>
            </p:xfrm>
            <a:graphic>
              <a:graphicData uri="http://schemas.openxmlformats.org/drawingml/2006/table">
                <a:tbl>
                  <a:tblPr firstRow="1" firstCol="1" bandRow="1">
                    <a:tableStyleId>{69012ECD-51FC-41F1-AA8D-1B2483CD663E}</a:tableStyleId>
                  </a:tblPr>
                  <a:tblGrid>
                    <a:gridCol w="1303564">
                      <a:extLst>
                        <a:ext uri="{9D8B030D-6E8A-4147-A177-3AD203B41FA5}">
                          <a16:colId xmlns:a16="http://schemas.microsoft.com/office/drawing/2014/main" val="2302226359"/>
                        </a:ext>
                      </a:extLst>
                    </a:gridCol>
                    <a:gridCol w="2865053">
                      <a:extLst>
                        <a:ext uri="{9D8B030D-6E8A-4147-A177-3AD203B41FA5}">
                          <a16:colId xmlns:a16="http://schemas.microsoft.com/office/drawing/2014/main" val="303638615"/>
                        </a:ext>
                      </a:extLst>
                    </a:gridCol>
                  </a:tblGrid>
                  <a:tr h="167959">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Nomenclatura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Parámetro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179797"/>
                      </a:ext>
                    </a:extLst>
                  </a:tr>
                  <a:tr h="27555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419" sz="1400">
                                        <a:effectLst/>
                                        <a:latin typeface="Cambria Math" panose="02040503050406030204" pitchFamily="18" charset="0"/>
                                      </a:rPr>
                                      <m:t>𝑴</m:t>
                                    </m:r>
                                  </m:e>
                                  <m:sub>
                                    <m:r>
                                      <a:rPr lang="es-419" sz="1400">
                                        <a:effectLst/>
                                        <a:latin typeface="Cambria Math" panose="02040503050406030204" pitchFamily="18" charset="0"/>
                                      </a:rPr>
                                      <m:t>𝒕𝒐𝒕𝒂𝒍𝒙</m:t>
                                    </m:r>
                                  </m:sub>
                                </m:sSub>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Masa total a desplazar del eje “X”</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752705"/>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𝑫</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Diámetro del piñón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744326"/>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419" sz="1400">
                                        <a:effectLst/>
                                        <a:latin typeface="Cambria Math" panose="02040503050406030204" pitchFamily="18" charset="0"/>
                                      </a:rPr>
                                      <m:t>𝑼</m:t>
                                    </m:r>
                                  </m:e>
                                  <m:sub>
                                    <m:r>
                                      <a:rPr lang="es-419" sz="1400">
                                        <a:effectLst/>
                                        <a:latin typeface="Cambria Math" panose="02040503050406030204" pitchFamily="18" charset="0"/>
                                      </a:rPr>
                                      <m:t>𝒌</m:t>
                                    </m:r>
                                  </m:sub>
                                </m:sSub>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Coeficiente de rozamiento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830846"/>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𝒂</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Aceleración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64345"/>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419" sz="1400">
                                        <a:effectLst/>
                                        <a:latin typeface="Cambria Math" panose="02040503050406030204" pitchFamily="18" charset="0"/>
                                      </a:rPr>
                                      <m:t>𝜭</m:t>
                                    </m:r>
                                  </m:e>
                                  <m:sub>
                                    <m:r>
                                      <a:rPr lang="es-419" sz="1400">
                                        <a:effectLst/>
                                        <a:latin typeface="Cambria Math" panose="02040503050406030204" pitchFamily="18" charset="0"/>
                                      </a:rPr>
                                      <m:t>𝒔</m:t>
                                    </m:r>
                                  </m:sub>
                                </m:sSub>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1 pulso (1.8 °/paso)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728503"/>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𝒍</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1 paso del motor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645936"/>
                      </a:ext>
                    </a:extLst>
                  </a:tr>
                  <a:tr h="23971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m:t>
                                </m:r>
                                <m:r>
                                  <a:rPr lang="es-419" sz="1400">
                                    <a:effectLst/>
                                    <a:latin typeface="Cambria Math" panose="02040503050406030204" pitchFamily="18" charset="0"/>
                                  </a:rPr>
                                  <m:t>𝒍</m:t>
                                </m:r>
                              </m:oMath>
                            </m:oMathPara>
                          </a14:m>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Incremento de posición por 1 pulso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865273"/>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𝑵𝒓𝒐</m:t>
                                </m:r>
                                <m:r>
                                  <a:rPr lang="es-419" sz="1400">
                                    <a:effectLst/>
                                    <a:latin typeface="Cambria Math" panose="02040503050406030204" pitchFamily="18" charset="0"/>
                                  </a:rPr>
                                  <m:t>_</m:t>
                                </m:r>
                                <m:r>
                                  <a:rPr lang="es-419" sz="1400">
                                    <a:effectLst/>
                                    <a:latin typeface="Cambria Math" panose="02040503050406030204" pitchFamily="18" charset="0"/>
                                  </a:rPr>
                                  <m:t>𝒑𝒖𝒍𝒔𝒐𝒔</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Número de pulsos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215670"/>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𝒇</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Frecuencia de pulsos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4094749"/>
                      </a:ext>
                    </a:extLst>
                  </a:tr>
                  <a:tr h="22570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419" sz="1400">
                                    <a:effectLst/>
                                    <a:latin typeface="Cambria Math" panose="02040503050406030204" pitchFamily="18" charset="0"/>
                                  </a:rPr>
                                  <m:t>𝜌</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Densidad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272542"/>
                      </a:ext>
                    </a:extLst>
                  </a:tr>
                </a:tbl>
              </a:graphicData>
            </a:graphic>
          </p:graphicFrame>
        </mc:Choice>
        <mc:Fallback xmlns="">
          <p:graphicFrame>
            <p:nvGraphicFramePr>
              <p:cNvPr id="4" name="Tabla 3">
                <a:extLst>
                  <a:ext uri="{FF2B5EF4-FFF2-40B4-BE49-F238E27FC236}">
                    <a16:creationId xmlns:a16="http://schemas.microsoft.com/office/drawing/2014/main" id="{38D70E28-B23D-44B5-9300-DCF70F2B1D30}"/>
                  </a:ext>
                </a:extLst>
              </p:cNvPr>
              <p:cNvGraphicFramePr>
                <a:graphicFrameLocks noGrp="1"/>
              </p:cNvGraphicFramePr>
              <p:nvPr>
                <p:extLst>
                  <p:ext uri="{D42A27DB-BD31-4B8C-83A1-F6EECF244321}">
                    <p14:modId xmlns:p14="http://schemas.microsoft.com/office/powerpoint/2010/main" val="1819364665"/>
                  </p:ext>
                </p:extLst>
              </p:nvPr>
            </p:nvGraphicFramePr>
            <p:xfrm>
              <a:off x="1622583" y="572988"/>
              <a:ext cx="4168617" cy="2554507"/>
            </p:xfrm>
            <a:graphic>
              <a:graphicData uri="http://schemas.openxmlformats.org/drawingml/2006/table">
                <a:tbl>
                  <a:tblPr firstRow="1" firstCol="1" bandRow="1">
                    <a:tableStyleId>{69012ECD-51FC-41F1-AA8D-1B2483CD663E}</a:tableStyleId>
                  </a:tblPr>
                  <a:tblGrid>
                    <a:gridCol w="1303564">
                      <a:extLst>
                        <a:ext uri="{9D8B030D-6E8A-4147-A177-3AD203B41FA5}">
                          <a16:colId xmlns:a16="http://schemas.microsoft.com/office/drawing/2014/main" val="2302226359"/>
                        </a:ext>
                      </a:extLst>
                    </a:gridCol>
                    <a:gridCol w="2865053">
                      <a:extLst>
                        <a:ext uri="{9D8B030D-6E8A-4147-A177-3AD203B41FA5}">
                          <a16:colId xmlns:a16="http://schemas.microsoft.com/office/drawing/2014/main" val="303638615"/>
                        </a:ext>
                      </a:extLst>
                    </a:gridCol>
                  </a:tblGrid>
                  <a:tr h="212979">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Nomenclatura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Parámetro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179797"/>
                      </a:ext>
                    </a:extLst>
                  </a:tr>
                  <a:tr h="275554">
                    <a:tc>
                      <a:txBody>
                        <a:bodyPr/>
                        <a:lstStyle/>
                        <a:p>
                          <a:endParaRPr lang="es-EC"/>
                        </a:p>
                      </a:txBody>
                      <a:tcPr marL="68580" marR="68580" marT="0" marB="0">
                        <a:blipFill>
                          <a:blip r:embed="rId2"/>
                          <a:stretch>
                            <a:fillRect l="-935" t="-93478" r="-220561" b="-771739"/>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Masa total a desplazar del eje “X”</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752705"/>
                      </a:ext>
                    </a:extLst>
                  </a:tr>
                  <a:tr h="228283">
                    <a:tc>
                      <a:txBody>
                        <a:bodyPr/>
                        <a:lstStyle/>
                        <a:p>
                          <a:endParaRPr lang="es-EC"/>
                        </a:p>
                      </a:txBody>
                      <a:tcPr marL="68580" marR="68580" marT="0" marB="0">
                        <a:blipFill>
                          <a:blip r:embed="rId2"/>
                          <a:stretch>
                            <a:fillRect l="-935" t="-240541" r="-220561" b="-859459"/>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Diámetro del piñón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744326"/>
                      </a:ext>
                    </a:extLst>
                  </a:tr>
                  <a:tr h="228283">
                    <a:tc>
                      <a:txBody>
                        <a:bodyPr/>
                        <a:lstStyle/>
                        <a:p>
                          <a:endParaRPr lang="es-EC"/>
                        </a:p>
                      </a:txBody>
                      <a:tcPr marL="68580" marR="68580" marT="0" marB="0">
                        <a:blipFill>
                          <a:blip r:embed="rId2"/>
                          <a:stretch>
                            <a:fillRect l="-935" t="-331579" r="-220561" b="-736842"/>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Coeficiente de rozamiento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830846"/>
                      </a:ext>
                    </a:extLst>
                  </a:tr>
                  <a:tr h="228283">
                    <a:tc>
                      <a:txBody>
                        <a:bodyPr/>
                        <a:lstStyle/>
                        <a:p>
                          <a:endParaRPr lang="es-EC"/>
                        </a:p>
                      </a:txBody>
                      <a:tcPr marL="68580" marR="68580" marT="0" marB="0">
                        <a:blipFill>
                          <a:blip r:embed="rId2"/>
                          <a:stretch>
                            <a:fillRect l="-935" t="-443243" r="-220561" b="-656757"/>
                          </a:stretch>
                        </a:blipFill>
                      </a:tcPr>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Aceleración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64345"/>
                      </a:ext>
                    </a:extLst>
                  </a:tr>
                  <a:tr h="228283">
                    <a:tc>
                      <a:txBody>
                        <a:bodyPr/>
                        <a:lstStyle/>
                        <a:p>
                          <a:endParaRPr lang="es-EC"/>
                        </a:p>
                      </a:txBody>
                      <a:tcPr marL="68580" marR="68580" marT="0" marB="0">
                        <a:blipFill>
                          <a:blip r:embed="rId2"/>
                          <a:stretch>
                            <a:fillRect l="-935" t="-528947" r="-220561" b="-539474"/>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1 pulso (1.8 °/paso)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728503"/>
                      </a:ext>
                    </a:extLst>
                  </a:tr>
                  <a:tr h="228283">
                    <a:tc>
                      <a:txBody>
                        <a:bodyPr/>
                        <a:lstStyle/>
                        <a:p>
                          <a:endParaRPr lang="es-EC"/>
                        </a:p>
                      </a:txBody>
                      <a:tcPr marL="68580" marR="68580" marT="0" marB="0">
                        <a:blipFill>
                          <a:blip r:embed="rId2"/>
                          <a:stretch>
                            <a:fillRect l="-935" t="-628947" r="-220561" b="-439474"/>
                          </a:stretch>
                        </a:blipFill>
                      </a:tcPr>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1 paso del motor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2645936"/>
                      </a:ext>
                    </a:extLst>
                  </a:tr>
                  <a:tr h="239710">
                    <a:tc>
                      <a:txBody>
                        <a:bodyPr/>
                        <a:lstStyle/>
                        <a:p>
                          <a:endParaRPr lang="es-EC"/>
                        </a:p>
                      </a:txBody>
                      <a:tcPr marL="68580" marR="68580" marT="0" marB="0">
                        <a:blipFill>
                          <a:blip r:embed="rId2"/>
                          <a:stretch>
                            <a:fillRect l="-935" t="-710256" r="-220561" b="-328205"/>
                          </a:stretch>
                        </a:blipFill>
                      </a:tcPr>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Incremento de posición por 1 pulso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865273"/>
                      </a:ext>
                    </a:extLst>
                  </a:tr>
                  <a:tr h="228283">
                    <a:tc>
                      <a:txBody>
                        <a:bodyPr/>
                        <a:lstStyle/>
                        <a:p>
                          <a:endParaRPr lang="es-EC"/>
                        </a:p>
                      </a:txBody>
                      <a:tcPr marL="68580" marR="68580" marT="0" marB="0">
                        <a:blipFill>
                          <a:blip r:embed="rId2"/>
                          <a:stretch>
                            <a:fillRect l="-935" t="-831579" r="-220561" b="-236842"/>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Número de pulsos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215670"/>
                      </a:ext>
                    </a:extLst>
                  </a:tr>
                  <a:tr h="228283">
                    <a:tc>
                      <a:txBody>
                        <a:bodyPr/>
                        <a:lstStyle/>
                        <a:p>
                          <a:endParaRPr lang="es-EC"/>
                        </a:p>
                      </a:txBody>
                      <a:tcPr marL="68580" marR="68580" marT="0" marB="0">
                        <a:blipFill>
                          <a:blip r:embed="rId2"/>
                          <a:stretch>
                            <a:fillRect l="-935" t="-956757" r="-220561" b="-143243"/>
                          </a:stretch>
                        </a:blipFill>
                      </a:tcPr>
                    </a:tc>
                    <a:tc>
                      <a:txBody>
                        <a:bodyPr/>
                        <a:lstStyle/>
                        <a:p>
                          <a:pPr>
                            <a:lnSpc>
                              <a:spcPct val="107000"/>
                            </a:lnSpc>
                            <a:spcAft>
                              <a:spcPts val="0"/>
                            </a:spcAft>
                          </a:pPr>
                          <a:r>
                            <a:rPr lang="es-419" sz="1400">
                              <a:effectLst/>
                              <a:latin typeface="Times New Roman" panose="02020603050405020304" pitchFamily="18" charset="0"/>
                              <a:cs typeface="Times New Roman" panose="02020603050405020304" pitchFamily="18" charset="0"/>
                            </a:rPr>
                            <a:t>Frecuencia de pulsos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4094749"/>
                      </a:ext>
                    </a:extLst>
                  </a:tr>
                  <a:tr h="228283">
                    <a:tc>
                      <a:txBody>
                        <a:bodyPr/>
                        <a:lstStyle/>
                        <a:p>
                          <a:endParaRPr lang="es-EC"/>
                        </a:p>
                      </a:txBody>
                      <a:tcPr marL="68580" marR="68580" marT="0" marB="0">
                        <a:blipFill>
                          <a:blip r:embed="rId2"/>
                          <a:stretch>
                            <a:fillRect l="-935" t="-1028947" r="-220561" b="-39474"/>
                          </a:stretch>
                        </a:blipFill>
                      </a:tcPr>
                    </a:tc>
                    <a:tc>
                      <a:txBody>
                        <a:bodyPr/>
                        <a:lstStyle/>
                        <a:p>
                          <a:pPr>
                            <a:lnSpc>
                              <a:spcPct val="107000"/>
                            </a:lnSpc>
                            <a:spcAft>
                              <a:spcPts val="0"/>
                            </a:spcAft>
                          </a:pPr>
                          <a:r>
                            <a:rPr lang="es-419" sz="1400" dirty="0">
                              <a:effectLst/>
                              <a:latin typeface="Times New Roman" panose="02020603050405020304" pitchFamily="18" charset="0"/>
                              <a:cs typeface="Times New Roman" panose="02020603050405020304" pitchFamily="18" charset="0"/>
                            </a:rPr>
                            <a:t>Densidad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272542"/>
                      </a:ext>
                    </a:extLst>
                  </a:tr>
                </a:tbl>
              </a:graphicData>
            </a:graphic>
          </p:graphicFrame>
        </mc:Fallback>
      </mc:AlternateContent>
      <p:sp>
        <p:nvSpPr>
          <p:cNvPr id="5" name="Rectángulo 4">
            <a:extLst>
              <a:ext uri="{FF2B5EF4-FFF2-40B4-BE49-F238E27FC236}">
                <a16:creationId xmlns:a16="http://schemas.microsoft.com/office/drawing/2014/main" id="{68D8D447-21F4-4C35-8233-535B6EE49285}"/>
              </a:ext>
            </a:extLst>
          </p:cNvPr>
          <p:cNvSpPr/>
          <p:nvPr/>
        </p:nvSpPr>
        <p:spPr>
          <a:xfrm>
            <a:off x="1622583" y="234434"/>
            <a:ext cx="2692853" cy="338554"/>
          </a:xfrm>
          <a:prstGeom prst="rect">
            <a:avLst/>
          </a:prstGeom>
        </p:spPr>
        <p:txBody>
          <a:bodyPr wrap="none">
            <a:spAutoFit/>
          </a:bodyPr>
          <a:lstStyle/>
          <a:p>
            <a:r>
              <a:rPr lang="es-419" sz="1600" b="1" dirty="0">
                <a:latin typeface="Times New Roman" panose="02020603050405020304" pitchFamily="18" charset="0"/>
                <a:ea typeface="Calibri" panose="020F0502020204030204" pitchFamily="34" charset="0"/>
              </a:rPr>
              <a:t>Cálculos del motor en el Eje </a:t>
            </a:r>
            <a:endParaRPr lang="es-EC" sz="1600" dirty="0"/>
          </a:p>
        </p:txBody>
      </p:sp>
      <mc:AlternateContent xmlns:mc="http://schemas.openxmlformats.org/markup-compatibility/2006">
        <mc:Choice xmlns:a14="http://schemas.microsoft.com/office/drawing/2010/main" Requires="a14">
          <p:sp>
            <p:nvSpPr>
              <p:cNvPr id="6" name="Rectángulo 5">
                <a:extLst>
                  <a:ext uri="{FF2B5EF4-FFF2-40B4-BE49-F238E27FC236}">
                    <a16:creationId xmlns:a16="http://schemas.microsoft.com/office/drawing/2014/main" id="{21A10CFC-04B4-4FE2-B024-5E6D41713AD6}"/>
                  </a:ext>
                </a:extLst>
              </p:cNvPr>
              <p:cNvSpPr/>
              <p:nvPr/>
            </p:nvSpPr>
            <p:spPr>
              <a:xfrm>
                <a:off x="1622583" y="3270736"/>
                <a:ext cx="6349842" cy="2909323"/>
              </a:xfrm>
              <a:prstGeom prst="rect">
                <a:avLst/>
              </a:prstGeom>
            </p:spPr>
            <p:txBody>
              <a:bodyPr wrap="square">
                <a:spAutoFit/>
              </a:bodyPr>
              <a:lstStyle/>
              <a:p>
                <a:pPr>
                  <a:spcAft>
                    <a:spcPts val="800"/>
                  </a:spcAft>
                </a:pPr>
                <a:r>
                  <a:rPr lang="es-419" sz="1300" dirty="0">
                    <a:latin typeface="Times New Roman" panose="02020603050405020304" pitchFamily="18" charset="0"/>
                    <a:ea typeface="Calibri" panose="020F0502020204030204" pitchFamily="34" charset="0"/>
                    <a:cs typeface="Times New Roman" panose="02020603050405020304" pitchFamily="18" charset="0"/>
                  </a:rPr>
                  <a:t>Datos: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𝑀</m:t>
                          </m:r>
                        </m:e>
                        <m:sub>
                          <m:r>
                            <a:rPr lang="es-419" sz="1300" i="1">
                              <a:latin typeface="Cambria Math" panose="02040503050406030204" pitchFamily="18" charset="0"/>
                              <a:ea typeface="Calibri" panose="020F0502020204030204" pitchFamily="34" charset="0"/>
                              <a:cs typeface="Times New Roman" panose="02020603050405020304" pitchFamily="18" charset="0"/>
                            </a:rPr>
                            <m:t>𝑡𝑜𝑡𝑎𝑙𝑥</m:t>
                          </m:r>
                        </m:sub>
                      </m:sSub>
                      <m:r>
                        <a:rPr lang="es-419" sz="1300" i="1">
                          <a:latin typeface="Cambria Math" panose="02040503050406030204" pitchFamily="18" charset="0"/>
                          <a:ea typeface="Calibri" panose="020F0502020204030204" pitchFamily="34" charset="0"/>
                          <a:cs typeface="Times New Roman" panose="02020603050405020304" pitchFamily="18" charset="0"/>
                        </a:rPr>
                        <m:t>=2.8 </m:t>
                      </m:r>
                      <m:r>
                        <a:rPr lang="es-419" sz="1300" i="1">
                          <a:latin typeface="Cambria Math" panose="02040503050406030204" pitchFamily="18" charset="0"/>
                          <a:ea typeface="Calibri" panose="020F0502020204030204" pitchFamily="34" charset="0"/>
                          <a:cs typeface="Times New Roman" panose="02020603050405020304" pitchFamily="18" charset="0"/>
                        </a:rPr>
                        <m:t>𝑘𝑔</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𝑃</m:t>
                          </m:r>
                        </m:e>
                        <m:sub>
                          <m:r>
                            <a:rPr lang="es-419" sz="1300" i="1">
                              <a:latin typeface="Cambria Math" panose="02040503050406030204" pitchFamily="18" charset="0"/>
                              <a:ea typeface="Calibri" panose="020F0502020204030204" pitchFamily="34" charset="0"/>
                              <a:cs typeface="Times New Roman" panose="02020603050405020304" pitchFamily="18" charset="0"/>
                            </a:rPr>
                            <m:t>𝑡𝑜𝑡𝑎𝑙𝑥</m:t>
                          </m:r>
                        </m:sub>
                      </m:sSub>
                      <m:r>
                        <a:rPr lang="es-419" sz="1300" i="1">
                          <a:latin typeface="Cambria Math" panose="02040503050406030204" pitchFamily="18" charset="0"/>
                          <a:ea typeface="Calibri" panose="020F0502020204030204" pitchFamily="34" charset="0"/>
                          <a:cs typeface="Times New Roman" panose="02020603050405020304" pitchFamily="18" charset="0"/>
                        </a:rPr>
                        <m:t>=27.468 [</m:t>
                      </m:r>
                      <m:r>
                        <a:rPr lang="es-419" sz="1300" i="1">
                          <a:latin typeface="Cambria Math" panose="02040503050406030204" pitchFamily="18" charset="0"/>
                          <a:ea typeface="Calibri" panose="020F0502020204030204" pitchFamily="34" charset="0"/>
                          <a:cs typeface="Times New Roman" panose="02020603050405020304" pitchFamily="18" charset="0"/>
                        </a:rPr>
                        <m:t>𝑁</m:t>
                      </m:r>
                      <m:r>
                        <a:rPr lang="es-419" sz="13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𝜌</m:t>
                      </m:r>
                      <m:r>
                        <a:rPr lang="es-419" sz="1300" i="1">
                          <a:latin typeface="Cambria Math" panose="02040503050406030204" pitchFamily="18" charset="0"/>
                          <a:ea typeface="Calibri" panose="020F0502020204030204" pitchFamily="34" charset="0"/>
                          <a:cs typeface="Times New Roman" panose="02020603050405020304" pitchFamily="18" charset="0"/>
                        </a:rPr>
                        <m:t>=8930 </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𝑘𝑔</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𝑚</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3 </m:t>
                      </m:r>
                      <m:r>
                        <a:rPr lang="es-419" sz="1300" i="1">
                          <a:latin typeface="Cambria Math" panose="02040503050406030204" pitchFamily="18" charset="0"/>
                          <a:ea typeface="Calibri" panose="020F0502020204030204" pitchFamily="34" charset="0"/>
                          <a:cs typeface="Times New Roman" panose="02020603050405020304" pitchFamily="18" charset="0"/>
                        </a:rPr>
                        <m:t>𝑑𝑒𝑛𝑠𝑖𝑑𝑎𝑑</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𝑑𝑒</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𝑑𝑒</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𝑐𝑜𝑏𝑟𝑒</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𝐷</m:t>
                      </m:r>
                      <m:r>
                        <a:rPr lang="es-419" sz="1300" i="1">
                          <a:latin typeface="Cambria Math" panose="02040503050406030204" pitchFamily="18" charset="0"/>
                          <a:ea typeface="Calibri" panose="020F0502020204030204" pitchFamily="34" charset="0"/>
                          <a:cs typeface="Times New Roman" panose="02020603050405020304" pitchFamily="18" charset="0"/>
                        </a:rPr>
                        <m:t>=18 </m:t>
                      </m:r>
                      <m:r>
                        <a:rPr lang="es-419" sz="1300" i="1">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𝑢</m:t>
                      </m:r>
                      <m:r>
                        <a:rPr lang="es-419" sz="1300" i="1">
                          <a:latin typeface="Cambria Math" panose="02040503050406030204" pitchFamily="18" charset="0"/>
                          <a:ea typeface="Calibri" panose="020F0502020204030204" pitchFamily="34" charset="0"/>
                          <a:cs typeface="Times New Roman" panose="02020603050405020304" pitchFamily="18" charset="0"/>
                        </a:rPr>
                        <m:t>=0.1 (</m:t>
                      </m:r>
                      <m:r>
                        <a:rPr lang="es-419" sz="1300" i="1">
                          <a:latin typeface="Cambria Math" panose="02040503050406030204" pitchFamily="18" charset="0"/>
                          <a:ea typeface="Times New Roman" panose="02020603050405020304" pitchFamily="18" charset="0"/>
                          <a:cs typeface="Times New Roman" panose="02020603050405020304" pitchFamily="18" charset="0"/>
                        </a:rPr>
                        <m:t>𝑓𝑟𝑖𝑐𝑐𝑖𝑜𝑛</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𝑒𝑛𝑡𝑟𝑒</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𝑠𝑖𝑠𝑡𝑒𝑚𝑎</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𝑎</m:t>
                      </m:r>
                      <m:r>
                        <a:rPr lang="es-419" sz="1300" i="1">
                          <a:latin typeface="Cambria Math" panose="02040503050406030204" pitchFamily="18" charset="0"/>
                          <a:ea typeface="Calibri" panose="020F0502020204030204" pitchFamily="34" charset="0"/>
                          <a:cs typeface="Times New Roman" panose="02020603050405020304" pitchFamily="18" charset="0"/>
                        </a:rPr>
                        <m:t>=1.31</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𝑓𝑡</m:t>
                          </m:r>
                        </m:num>
                        <m:den>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𝑠</m:t>
                              </m:r>
                            </m:e>
                            <m:sup>
                              <m:r>
                                <a:rPr lang="es-419" sz="1300" i="1">
                                  <a:latin typeface="Cambria Math" panose="02040503050406030204" pitchFamily="18" charset="0"/>
                                  <a:ea typeface="Calibri" panose="020F0502020204030204" pitchFamily="34" charset="0"/>
                                  <a:cs typeface="Times New Roman" panose="02020603050405020304" pitchFamily="18" charset="0"/>
                                </a:rPr>
                                <m:t>2</m:t>
                              </m:r>
                            </m:sup>
                          </m:sSup>
                        </m:den>
                      </m:f>
                      <m:r>
                        <a:rPr lang="es-419" sz="1300" i="1">
                          <a:latin typeface="Cambria Math" panose="02040503050406030204" pitchFamily="18" charset="0"/>
                          <a:ea typeface="Calibri" panose="020F0502020204030204" pitchFamily="34" charset="0"/>
                          <a:cs typeface="Times New Roman" panose="02020603050405020304" pitchFamily="18" charset="0"/>
                        </a:rPr>
                        <m:t>=0.4</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𝑚</m:t>
                          </m:r>
                        </m:num>
                        <m:den>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𝑠</m:t>
                              </m:r>
                            </m:e>
                            <m:sup>
                              <m:r>
                                <a:rPr lang="es-419" sz="1300" i="1">
                                  <a:latin typeface="Cambria Math" panose="02040503050406030204" pitchFamily="18" charset="0"/>
                                  <a:ea typeface="Calibri" panose="020F0502020204030204" pitchFamily="34" charset="0"/>
                                  <a:cs typeface="Times New Roman" panose="02020603050405020304" pitchFamily="18" charset="0"/>
                                </a:rPr>
                                <m:t>2</m:t>
                              </m:r>
                            </m:sup>
                          </m:sSup>
                        </m:den>
                      </m:f>
                      <m:r>
                        <a:rPr lang="es-419" sz="1300" i="1">
                          <a:latin typeface="Cambria Math" panose="02040503050406030204" pitchFamily="18" charset="0"/>
                          <a:ea typeface="Calibri" panose="020F0502020204030204" pitchFamily="34" charset="0"/>
                          <a:cs typeface="Times New Roman" panose="02020603050405020304" pitchFamily="18" charset="0"/>
                        </a:rPr>
                        <m:t> </m:t>
                      </m:r>
                      <m:d>
                        <m:dPr>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𝑟𝑒𝑐𝑜𝑚𝑒𝑛𝑑𝑎𝑑𝑜</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𝑝𝑜𝑟</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𝑒𝑙</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𝑓𝑎𝑏𝑟𝑖𝑐𝑎𝑛𝑡𝑒</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left"/>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𝑙</m:t>
                      </m:r>
                      <m:r>
                        <a:rPr lang="es-419" sz="1300" i="1">
                          <a:latin typeface="Cambria Math" panose="02040503050406030204" pitchFamily="18" charset="0"/>
                          <a:ea typeface="Calibri" panose="020F0502020204030204" pitchFamily="34" charset="0"/>
                          <a:cs typeface="Times New Roman" panose="02020603050405020304" pitchFamily="18" charset="0"/>
                        </a:rPr>
                        <m:t>=1 </m:t>
                      </m:r>
                      <m:r>
                        <a:rPr lang="es-419" sz="1300" i="1">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Cálculo del incremento de posición por 1 pulso (1.8 °/paso) mediante la ecuación 3.1</a:t>
                </a:r>
                <a:r>
                  <a:rPr lang="es-419"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ángulo 5">
                <a:extLst>
                  <a:ext uri="{FF2B5EF4-FFF2-40B4-BE49-F238E27FC236}">
                    <a16:creationId xmlns:a16="http://schemas.microsoft.com/office/drawing/2014/main" id="{21A10CFC-04B4-4FE2-B024-5E6D41713AD6}"/>
                  </a:ext>
                </a:extLst>
              </p:cNvPr>
              <p:cNvSpPr>
                <a:spLocks noRot="1" noChangeAspect="1" noMove="1" noResize="1" noEditPoints="1" noAdjustHandles="1" noChangeArrowheads="1" noChangeShapeType="1" noTextEdit="1"/>
              </p:cNvSpPr>
              <p:nvPr/>
            </p:nvSpPr>
            <p:spPr>
              <a:xfrm>
                <a:off x="1622583" y="3270736"/>
                <a:ext cx="6349842" cy="2909323"/>
              </a:xfrm>
              <a:prstGeom prst="rect">
                <a:avLst/>
              </a:prstGeom>
              <a:blipFill>
                <a:blip r:embed="rId3"/>
                <a:stretch>
                  <a:fillRect l="-96" t="-210" b="-10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2A8748D-1239-4BFF-8CD6-555320F67979}"/>
                  </a:ext>
                </a:extLst>
              </p:cNvPr>
              <p:cNvSpPr/>
              <p:nvPr/>
            </p:nvSpPr>
            <p:spPr>
              <a:xfrm>
                <a:off x="6019800" y="572988"/>
                <a:ext cx="6096000" cy="1049262"/>
              </a:xfrm>
              <a:prstGeom prst="rect">
                <a:avLst/>
              </a:prstGeom>
            </p:spPr>
            <p:txBody>
              <a:bodyPr>
                <a:spAutoFit/>
              </a:bodyPr>
              <a:lstStyle/>
              <a:p>
                <a:pPr algn="ctr">
                  <a:spcAft>
                    <a:spcPts val="800"/>
                  </a:spcAft>
                </a:pPr>
                <a14:m>
                  <m:oMathPara xmlns:m="http://schemas.openxmlformats.org/officeDocument/2006/math">
                    <m:oMathParaPr>
                      <m:jc m:val="centerGroup"/>
                    </m:oMathParaPr>
                    <m:oMath xmlns:m="http://schemas.openxmlformats.org/officeDocument/2006/math">
                      <m:r>
                        <a:rPr lang="es-419" sz="1300" b="1" i="1">
                          <a:latin typeface="Cambria Math" panose="02040503050406030204" pitchFamily="18" charset="0"/>
                          <a:ea typeface="Times New Roman" panose="02020603050405020304" pitchFamily="18" charset="0"/>
                          <a:cs typeface="Times New Roman" panose="02020603050405020304" pitchFamily="18" charset="0"/>
                        </a:rPr>
                        <m:t>∆</m:t>
                      </m:r>
                      <m:r>
                        <a:rPr lang="es-419" sz="1300" b="1" i="1">
                          <a:latin typeface="Cambria Math" panose="02040503050406030204" pitchFamily="18" charset="0"/>
                          <a:ea typeface="Times New Roman" panose="02020603050405020304" pitchFamily="18" charset="0"/>
                          <a:cs typeface="Times New Roman" panose="02020603050405020304" pitchFamily="18" charset="0"/>
                        </a:rPr>
                        <m:t>𝒍</m:t>
                      </m:r>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𝜋</m:t>
                          </m:r>
                          <m:r>
                            <a:rPr lang="es-419" sz="1300" i="1">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𝛳</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s-419" sz="1300" i="1">
                              <a:latin typeface="Cambria Math" panose="02040503050406030204" pitchFamily="18" charset="0"/>
                              <a:ea typeface="Calibri" panose="020F0502020204030204" pitchFamily="34" charset="0"/>
                              <a:cs typeface="Times New Roman" panose="02020603050405020304" pitchFamily="18" charset="0"/>
                            </a:rPr>
                            <m:t>360</m:t>
                          </m:r>
                        </m:den>
                      </m:f>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3.1)</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r>
                        <a:rPr lang="es-419" sz="1300" b="1" i="1">
                          <a:latin typeface="Cambria Math" panose="02040503050406030204" pitchFamily="18" charset="0"/>
                          <a:ea typeface="Times New Roman" panose="02020603050405020304" pitchFamily="18" charset="0"/>
                          <a:cs typeface="Times New Roman" panose="02020603050405020304" pitchFamily="18" charset="0"/>
                        </a:rPr>
                        <m:t>∆</m:t>
                      </m:r>
                      <m:r>
                        <a:rPr lang="es-419" sz="1300" b="1" i="1">
                          <a:latin typeface="Cambria Math" panose="02040503050406030204" pitchFamily="18" charset="0"/>
                          <a:ea typeface="Times New Roman" panose="02020603050405020304" pitchFamily="18" charset="0"/>
                          <a:cs typeface="Times New Roman" panose="02020603050405020304" pitchFamily="18" charset="0"/>
                        </a:rPr>
                        <m:t>𝒍</m:t>
                      </m:r>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𝜋</m:t>
                          </m:r>
                          <m:r>
                            <a:rPr lang="es-419" sz="1300" i="1">
                              <a:latin typeface="Cambria Math" panose="02040503050406030204" pitchFamily="18" charset="0"/>
                              <a:ea typeface="Calibri" panose="020F0502020204030204" pitchFamily="34" charset="0"/>
                              <a:cs typeface="Times New Roman" panose="02020603050405020304" pitchFamily="18" charset="0"/>
                            </a:rPr>
                            <m:t>∗18∗1.8</m:t>
                          </m:r>
                        </m:num>
                        <m:den>
                          <m:r>
                            <a:rPr lang="es-419" sz="1300" i="1">
                              <a:latin typeface="Cambria Math" panose="02040503050406030204" pitchFamily="18" charset="0"/>
                              <a:ea typeface="Calibri" panose="020F0502020204030204" pitchFamily="34" charset="0"/>
                              <a:cs typeface="Times New Roman" panose="02020603050405020304" pitchFamily="18" charset="0"/>
                            </a:rPr>
                            <m:t>360</m:t>
                          </m:r>
                        </m:den>
                      </m:f>
                      <m:r>
                        <a:rPr lang="es-419" sz="1300" i="1">
                          <a:latin typeface="Cambria Math" panose="02040503050406030204" pitchFamily="18" charset="0"/>
                          <a:ea typeface="Calibri" panose="020F0502020204030204" pitchFamily="34" charset="0"/>
                          <a:cs typeface="Times New Roman" panose="02020603050405020304" pitchFamily="18" charset="0"/>
                        </a:rPr>
                        <m:t>=0.282743 </m:t>
                      </m:r>
                      <m:r>
                        <a:rPr lang="es-419" sz="1300" i="1">
                          <a:latin typeface="Cambria Math" panose="02040503050406030204" pitchFamily="18" charset="0"/>
                          <a:ea typeface="Calibri" panose="020F0502020204030204" pitchFamily="34" charset="0"/>
                          <a:cs typeface="Times New Roman" panose="02020603050405020304" pitchFamily="18" charset="0"/>
                        </a:rPr>
                        <m:t>𝑚𝑚</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𝑝𝑎𝑠𝑜</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82A8748D-1239-4BFF-8CD6-555320F67979}"/>
                  </a:ext>
                </a:extLst>
              </p:cNvPr>
              <p:cNvSpPr>
                <a:spLocks noRot="1" noChangeAspect="1" noMove="1" noResize="1" noEditPoints="1" noAdjustHandles="1" noChangeArrowheads="1" noChangeShapeType="1" noTextEdit="1"/>
              </p:cNvSpPr>
              <p:nvPr/>
            </p:nvSpPr>
            <p:spPr>
              <a:xfrm>
                <a:off x="6019800" y="572988"/>
                <a:ext cx="6096000" cy="1049262"/>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59604311-5864-41F8-9E58-EF05B719E6CE}"/>
                  </a:ext>
                </a:extLst>
              </p:cNvPr>
              <p:cNvSpPr/>
              <p:nvPr/>
            </p:nvSpPr>
            <p:spPr>
              <a:xfrm>
                <a:off x="6238875" y="1577574"/>
                <a:ext cx="5657850" cy="1355820"/>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Se calcula a continuación, el número de pulsos y frecuencia de estos pulsos: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Times New Roman" panose="02020603050405020304" pitchFamily="18" charset="0"/>
                          <a:cs typeface="Times New Roman" panose="02020603050405020304" pitchFamily="18" charset="0"/>
                        </a:rPr>
                        <m:t>𝑁𝑟𝑜</m:t>
                      </m:r>
                      <m:r>
                        <a:rPr lang="es-419" sz="1300" i="1">
                          <a:latin typeface="Cambria Math" panose="02040503050406030204" pitchFamily="18" charset="0"/>
                          <a:ea typeface="Times New Roman" panose="02020603050405020304" pitchFamily="18" charset="0"/>
                          <a:cs typeface="Times New Roman" panose="02020603050405020304" pitchFamily="18" charset="0"/>
                        </a:rPr>
                        <m:t>_</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𝑝𝑢𝑙𝑠𝑜𝑠</m:t>
                      </m:r>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𝑙</m:t>
                          </m:r>
                        </m:num>
                        <m:den>
                          <m:r>
                            <a:rPr lang="es-419" sz="1300" b="1" i="1">
                              <a:latin typeface="Cambria Math" panose="02040503050406030204" pitchFamily="18" charset="0"/>
                              <a:ea typeface="Times New Roman" panose="02020603050405020304" pitchFamily="18" charset="0"/>
                              <a:cs typeface="Times New Roman" panose="02020603050405020304" pitchFamily="18" charset="0"/>
                            </a:rPr>
                            <m:t>∆</m:t>
                          </m:r>
                          <m:r>
                            <a:rPr lang="es-419" sz="1300" b="1" i="1">
                              <a:latin typeface="Cambria Math" panose="02040503050406030204" pitchFamily="18" charset="0"/>
                              <a:ea typeface="Times New Roman" panose="02020603050405020304" pitchFamily="18" charset="0"/>
                              <a:cs typeface="Times New Roman" panose="02020603050405020304" pitchFamily="18" charset="0"/>
                            </a:rPr>
                            <m:t>𝒍</m:t>
                          </m:r>
                        </m:den>
                      </m:f>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b="0" i="0" smtClean="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3.2)</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Times New Roman" panose="02020603050405020304" pitchFamily="18" charset="0"/>
                          <a:cs typeface="Times New Roman" panose="02020603050405020304" pitchFamily="18" charset="0"/>
                        </a:rPr>
                        <m:t>𝑁𝑟𝑜</m:t>
                      </m:r>
                      <m:r>
                        <a:rPr lang="es-419" sz="1300" i="1">
                          <a:latin typeface="Cambria Math" panose="02040503050406030204" pitchFamily="18" charset="0"/>
                          <a:ea typeface="Times New Roman" panose="02020603050405020304" pitchFamily="18" charset="0"/>
                          <a:cs typeface="Times New Roman" panose="02020603050405020304" pitchFamily="18" charset="0"/>
                        </a:rPr>
                        <m:t>_</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𝑝𝑢𝑙𝑠𝑜𝑠</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1</m:t>
                          </m:r>
                        </m:num>
                        <m:den>
                          <m:r>
                            <a:rPr lang="es-419" sz="1300" i="1">
                              <a:latin typeface="Cambria Math" panose="02040503050406030204" pitchFamily="18" charset="0"/>
                              <a:ea typeface="Times New Roman" panose="02020603050405020304" pitchFamily="18" charset="0"/>
                              <a:cs typeface="Times New Roman" panose="02020603050405020304" pitchFamily="18" charset="0"/>
                            </a:rPr>
                            <m:t>0.282743</m:t>
                          </m:r>
                        </m:den>
                      </m:f>
                      <m:r>
                        <a:rPr lang="es-419" sz="1300" i="1">
                          <a:latin typeface="Cambria Math" panose="02040503050406030204" pitchFamily="18" charset="0"/>
                          <a:ea typeface="Times New Roman" panose="02020603050405020304" pitchFamily="18" charset="0"/>
                          <a:cs typeface="Times New Roman" panose="02020603050405020304" pitchFamily="18" charset="0"/>
                        </a:rPr>
                        <m:t>=3.5368 </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𝑝𝑢𝑙𝑠𝑜𝑠</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59604311-5864-41F8-9E58-EF05B719E6CE}"/>
                  </a:ext>
                </a:extLst>
              </p:cNvPr>
              <p:cNvSpPr>
                <a:spLocks noRot="1" noChangeAspect="1" noMove="1" noResize="1" noEditPoints="1" noAdjustHandles="1" noChangeArrowheads="1" noChangeShapeType="1" noTextEdit="1"/>
              </p:cNvSpPr>
              <p:nvPr/>
            </p:nvSpPr>
            <p:spPr>
              <a:xfrm>
                <a:off x="6238875" y="1577574"/>
                <a:ext cx="5657850" cy="1355820"/>
              </a:xfrm>
              <a:prstGeom prst="rect">
                <a:avLst/>
              </a:prstGeom>
              <a:blipFill>
                <a:blip r:embed="rId5"/>
                <a:stretch>
                  <a:fillRect l="-108" t="-45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339055A4-A363-4BC6-9326-5CE282EA0A1B}"/>
                  </a:ext>
                </a:extLst>
              </p:cNvPr>
              <p:cNvSpPr/>
              <p:nvPr/>
            </p:nvSpPr>
            <p:spPr>
              <a:xfrm>
                <a:off x="6238875" y="2974825"/>
                <a:ext cx="5657850" cy="1111586"/>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La frecuencia del pulso es calculada al dividir el número de pulso para el tiempo de posicionamiento, en este caso siendo 1s: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f>
                        <m:f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𝑁𝑟𝑜</m:t>
                          </m:r>
                          <m:r>
                            <a:rPr lang="es-419" sz="1300" i="1">
                              <a:latin typeface="Cambria Math" panose="02040503050406030204" pitchFamily="18" charset="0"/>
                              <a:ea typeface="Times New Roman" panose="02020603050405020304" pitchFamily="18" charset="0"/>
                              <a:cs typeface="Times New Roman" panose="02020603050405020304" pitchFamily="18" charset="0"/>
                            </a:rPr>
                            <m:t>_</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𝑝𝑢𝑙𝑠𝑜𝑠</m:t>
                          </m:r>
                        </m:num>
                        <m:den>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𝑡</m:t>
                              </m:r>
                            </m:e>
                            <m:sub>
                              <m:r>
                                <a:rPr lang="es-419" sz="1300" i="1">
                                  <a:latin typeface="Cambria Math" panose="02040503050406030204" pitchFamily="18" charset="0"/>
                                  <a:ea typeface="Calibri" panose="020F0502020204030204" pitchFamily="34" charset="0"/>
                                  <a:cs typeface="Times New Roman" panose="02020603050405020304" pitchFamily="18" charset="0"/>
                                </a:rPr>
                                <m:t>0</m:t>
                              </m:r>
                            </m:sub>
                          </m:sSub>
                        </m:den>
                      </m:f>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3.5368</m:t>
                          </m:r>
                        </m:num>
                        <m:den>
                          <m:r>
                            <a:rPr lang="es-419" sz="1300" i="1">
                              <a:latin typeface="Cambria Math" panose="02040503050406030204" pitchFamily="18" charset="0"/>
                              <a:ea typeface="Calibri" panose="020F0502020204030204" pitchFamily="34" charset="0"/>
                              <a:cs typeface="Times New Roman" panose="02020603050405020304" pitchFamily="18" charset="0"/>
                            </a:rPr>
                            <m:t>1</m:t>
                          </m:r>
                        </m:den>
                      </m:f>
                      <m:r>
                        <a:rPr lang="es-419" sz="1300" i="1">
                          <a:latin typeface="Cambria Math" panose="02040503050406030204" pitchFamily="18" charset="0"/>
                          <a:ea typeface="Calibri" panose="020F0502020204030204" pitchFamily="34" charset="0"/>
                          <a:cs typeface="Times New Roman" panose="02020603050405020304" pitchFamily="18" charset="0"/>
                        </a:rPr>
                        <m:t>=3.5368 </m:t>
                      </m:r>
                      <m:r>
                        <a:rPr lang="es-419" sz="1300" i="1">
                          <a:latin typeface="Cambria Math" panose="02040503050406030204" pitchFamily="18" charset="0"/>
                          <a:ea typeface="Calibri" panose="020F0502020204030204" pitchFamily="34" charset="0"/>
                          <a:cs typeface="Times New Roman" panose="02020603050405020304" pitchFamily="18" charset="0"/>
                        </a:rPr>
                        <m:t>𝑝𝑝𝑠</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339055A4-A363-4BC6-9326-5CE282EA0A1B}"/>
                  </a:ext>
                </a:extLst>
              </p:cNvPr>
              <p:cNvSpPr>
                <a:spLocks noRot="1" noChangeAspect="1" noMove="1" noResize="1" noEditPoints="1" noAdjustHandles="1" noChangeArrowheads="1" noChangeShapeType="1" noTextEdit="1"/>
              </p:cNvSpPr>
              <p:nvPr/>
            </p:nvSpPr>
            <p:spPr>
              <a:xfrm>
                <a:off x="6238875" y="2974825"/>
                <a:ext cx="5657850" cy="1111586"/>
              </a:xfrm>
              <a:prstGeom prst="rect">
                <a:avLst/>
              </a:prstGeom>
              <a:blipFill>
                <a:blip r:embed="rId6"/>
                <a:stretch>
                  <a:fillRect l="-108" t="-549" r="-10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6A125BF3-1252-4A8C-B717-9DDFE421ED1E}"/>
                  </a:ext>
                </a:extLst>
              </p:cNvPr>
              <p:cNvSpPr/>
              <p:nvPr/>
            </p:nvSpPr>
            <p:spPr>
              <a:xfrm>
                <a:off x="6238875" y="4127842"/>
                <a:ext cx="5657850" cy="1594026"/>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Se determina el patrón de aceleración y desaceleración, mediante el perfil trapezoidal y asumiendo el que estos dos valores son 0.25 segundos.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𝑓</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2</m:t>
                          </m:r>
                        </m:sub>
                      </m:sSub>
                      <m:r>
                        <a:rPr lang="es-419" sz="13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𝑁𝑟𝑜</m:t>
                          </m:r>
                          <m:r>
                            <a:rPr lang="es-419" sz="1300" i="1">
                              <a:latin typeface="Cambria Math" panose="02040503050406030204" pitchFamily="18" charset="0"/>
                              <a:ea typeface="Times New Roman" panose="02020603050405020304" pitchFamily="18" charset="0"/>
                              <a:cs typeface="Times New Roman" panose="02020603050405020304" pitchFamily="18" charset="0"/>
                            </a:rPr>
                            <m:t>_</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𝑝𝑢𝑙𝑠𝑜𝑠</m:t>
                          </m:r>
                        </m:num>
                        <m:den>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𝑡</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0</m:t>
                              </m:r>
                            </m:sub>
                          </m:sSub>
                          <m:r>
                            <a:rPr lang="es-419" sz="13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𝑡</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3.3)</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𝑓</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2</m:t>
                          </m:r>
                        </m:sub>
                      </m:sSub>
                      <m:r>
                        <a:rPr lang="es-419" sz="13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3.5368</m:t>
                          </m:r>
                        </m:num>
                        <m:den>
                          <m:r>
                            <a:rPr lang="es-419" sz="1300" i="1">
                              <a:latin typeface="Cambria Math" panose="02040503050406030204" pitchFamily="18" charset="0"/>
                              <a:ea typeface="Times New Roman" panose="02020603050405020304" pitchFamily="18" charset="0"/>
                              <a:cs typeface="Times New Roman" panose="02020603050405020304" pitchFamily="18" charset="0"/>
                            </a:rPr>
                            <m:t>1−0.25</m:t>
                          </m:r>
                        </m:den>
                      </m:f>
                      <m:r>
                        <a:rPr lang="es-419" sz="1300" i="1">
                          <a:latin typeface="Cambria Math" panose="02040503050406030204" pitchFamily="18" charset="0"/>
                          <a:ea typeface="Times New Roman" panose="02020603050405020304" pitchFamily="18" charset="0"/>
                          <a:cs typeface="Times New Roman" panose="02020603050405020304" pitchFamily="18" charset="0"/>
                        </a:rPr>
                        <m:t>=4.71573 </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𝑝𝑝𝑠</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6A125BF3-1252-4A8C-B717-9DDFE421ED1E}"/>
                  </a:ext>
                </a:extLst>
              </p:cNvPr>
              <p:cNvSpPr>
                <a:spLocks noRot="1" noChangeAspect="1" noMove="1" noResize="1" noEditPoints="1" noAdjustHandles="1" noChangeArrowheads="1" noChangeShapeType="1" noTextEdit="1"/>
              </p:cNvSpPr>
              <p:nvPr/>
            </p:nvSpPr>
            <p:spPr>
              <a:xfrm>
                <a:off x="6238875" y="4127842"/>
                <a:ext cx="5657850" cy="1594026"/>
              </a:xfrm>
              <a:prstGeom prst="rect">
                <a:avLst/>
              </a:prstGeom>
              <a:blipFill>
                <a:blip r:embed="rId7"/>
                <a:stretch>
                  <a:fillRect l="-108" t="-382" r="-108"/>
                </a:stretch>
              </a:blipFill>
            </p:spPr>
            <p:txBody>
              <a:bodyPr/>
              <a:lstStyle/>
              <a:p>
                <a:r>
                  <a:rPr lang="es-EC">
                    <a:noFill/>
                  </a:rPr>
                  <a:t> </a:t>
                </a:r>
              </a:p>
            </p:txBody>
          </p:sp>
        </mc:Fallback>
      </mc:AlternateContent>
    </p:spTree>
    <p:extLst>
      <p:ext uri="{BB962C8B-B14F-4D97-AF65-F5344CB8AC3E}">
        <p14:creationId xmlns:p14="http://schemas.microsoft.com/office/powerpoint/2010/main" val="378633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a:extLst>
                  <a:ext uri="{FF2B5EF4-FFF2-40B4-BE49-F238E27FC236}">
                    <a16:creationId xmlns:a16="http://schemas.microsoft.com/office/drawing/2014/main" id="{DD72B42A-46B3-4901-8887-E6A6F074151C}"/>
                  </a:ext>
                </a:extLst>
              </p:cNvPr>
              <p:cNvSpPr/>
              <p:nvPr/>
            </p:nvSpPr>
            <p:spPr>
              <a:xfrm>
                <a:off x="1533523" y="0"/>
                <a:ext cx="10544175" cy="3230949"/>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Se calculan a continuación los momentos de inercia: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1</m:t>
                          </m:r>
                        </m:num>
                        <m:den>
                          <m:r>
                            <a:rPr lang="es-419" sz="1300" i="1">
                              <a:latin typeface="Cambria Math" panose="02040503050406030204" pitchFamily="18" charset="0"/>
                              <a:ea typeface="Calibri" panose="020F0502020204030204" pitchFamily="34" charset="0"/>
                              <a:cs typeface="Times New Roman" panose="02020603050405020304" pitchFamily="18" charset="0"/>
                            </a:rPr>
                            <m:t>2</m:t>
                          </m:r>
                        </m:den>
                      </m:f>
                      <m:r>
                        <a:rPr lang="es-419" sz="1300" i="1">
                          <a:latin typeface="Cambria Math" panose="02040503050406030204" pitchFamily="18" charset="0"/>
                          <a:ea typeface="Calibri" panose="020F0502020204030204" pitchFamily="34" charset="0"/>
                          <a:cs typeface="Times New Roman" panose="02020603050405020304" pitchFamily="18" charset="0"/>
                        </a:rPr>
                        <m:t>𝑚</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𝑟</m:t>
                          </m:r>
                        </m:e>
                        <m:sup>
                          <m:r>
                            <a:rPr lang="es-419" sz="1300" i="1">
                              <a:latin typeface="Cambria Math" panose="02040503050406030204" pitchFamily="18" charset="0"/>
                              <a:ea typeface="Calibri" panose="020F0502020204030204" pitchFamily="34" charset="0"/>
                              <a:cs typeface="Times New Roman" panose="02020603050405020304" pitchFamily="18" charset="0"/>
                            </a:rPr>
                            <m:t>2</m:t>
                          </m:r>
                        </m:sup>
                      </m:sSup>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3.4)</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El cálculo de la masa del piñón se determinó mediante el programa </a:t>
                </a:r>
                <a:r>
                  <a:rPr lang="es-419" sz="1300" dirty="0" err="1">
                    <a:latin typeface="Times New Roman" panose="02020603050405020304" pitchFamily="18" charset="0"/>
                    <a:ea typeface="Times New Roman" panose="02020603050405020304" pitchFamily="18" charset="0"/>
                    <a:cs typeface="Times New Roman" panose="02020603050405020304" pitchFamily="18" charset="0"/>
                  </a:rPr>
                  <a:t>Solidworks</a:t>
                </a:r>
                <a:r>
                  <a:rPr lang="es-419" sz="1300" dirty="0">
                    <a:latin typeface="Times New Roman" panose="02020603050405020304" pitchFamily="18" charset="0"/>
                    <a:ea typeface="Times New Roman" panose="02020603050405020304" pitchFamily="18" charset="0"/>
                    <a:cs typeface="Times New Roman" panose="02020603050405020304" pitchFamily="18" charset="0"/>
                  </a:rPr>
                  <a:t> extrayendo el volumen de este y aplicando la formula a continuación:</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𝑉</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𝑣𝑜𝑙𝑢𝑚𝑒𝑛</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𝑑𝑒</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r>
                        <a:rPr lang="es-419" sz="1300" i="1">
                          <a:latin typeface="Cambria Math" panose="02040503050406030204" pitchFamily="18" charset="0"/>
                          <a:ea typeface="Calibri" panose="020F0502020204030204" pitchFamily="34" charset="0"/>
                          <a:cs typeface="Times New Roman" panose="02020603050405020304" pitchFamily="18" charset="0"/>
                        </a:rPr>
                        <m:t>=2.303625∗</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10</m:t>
                          </m:r>
                        </m:e>
                        <m:sup>
                          <m:r>
                            <a:rPr lang="es-419" sz="1300" i="1">
                              <a:latin typeface="Cambria Math" panose="02040503050406030204" pitchFamily="18" charset="0"/>
                              <a:ea typeface="Calibri" panose="020F0502020204030204" pitchFamily="34" charset="0"/>
                              <a:cs typeface="Times New Roman" panose="02020603050405020304" pitchFamily="18" charset="0"/>
                            </a:rPr>
                            <m:t>−6</m:t>
                          </m:r>
                        </m:sup>
                      </m:sSup>
                      <m:r>
                        <a:rPr lang="es-419" sz="1300" b="0" i="1" smtClean="0">
                          <a:latin typeface="Cambria Math" panose="02040503050406030204" pitchFamily="18" charset="0"/>
                          <a:ea typeface="Calibri" panose="020F0502020204030204" pitchFamily="34" charset="0"/>
                          <a:cs typeface="Times New Roman" panose="02020603050405020304" pitchFamily="18" charset="0"/>
                        </a:rPr>
                        <m:t> </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𝑚</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𝑀</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𝜌</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𝑉</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3.5)</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𝑀</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=8930∗2.303625∗</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10</m:t>
                          </m:r>
                        </m:e>
                        <m:sup>
                          <m:r>
                            <a:rPr lang="es-419" sz="1300" i="1">
                              <a:latin typeface="Cambria Math" panose="02040503050406030204" pitchFamily="18" charset="0"/>
                              <a:ea typeface="Calibri" panose="020F0502020204030204" pitchFamily="34" charset="0"/>
                              <a:cs typeface="Times New Roman" panose="02020603050405020304" pitchFamily="18" charset="0"/>
                            </a:rPr>
                            <m:t>−6</m:t>
                          </m:r>
                        </m:sup>
                      </m:sSup>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𝑀</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=0.02057</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1</m:t>
                          </m:r>
                        </m:num>
                        <m:den>
                          <m:r>
                            <a:rPr lang="es-419" sz="1300" i="1">
                              <a:latin typeface="Cambria Math" panose="02040503050406030204" pitchFamily="18" charset="0"/>
                              <a:ea typeface="Calibri" panose="020F0502020204030204" pitchFamily="34" charset="0"/>
                              <a:cs typeface="Times New Roman" panose="02020603050405020304" pitchFamily="18" charset="0"/>
                            </a:rPr>
                            <m:t>2</m:t>
                          </m:r>
                        </m:den>
                      </m:f>
                      <m:r>
                        <a:rPr lang="es-419" sz="1300" i="1">
                          <a:latin typeface="Cambria Math" panose="02040503050406030204" pitchFamily="18" charset="0"/>
                          <a:ea typeface="Calibri" panose="020F0502020204030204" pitchFamily="34" charset="0"/>
                          <a:cs typeface="Times New Roman" panose="02020603050405020304" pitchFamily="18" charset="0"/>
                        </a:rPr>
                        <m:t>(0.02057)</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(0.9)</m:t>
                          </m:r>
                        </m:e>
                        <m:sup>
                          <m:r>
                            <a:rPr lang="es-419" sz="1300" i="1">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=0.008331</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dPr>
                        <m:e>
                          <m:r>
                            <a:rPr lang="es-419" sz="1300" b="0" i="1" smtClean="0">
                              <a:latin typeface="Cambria Math" panose="02040503050406030204" pitchFamily="18" charset="0"/>
                              <a:ea typeface="Times New Roman" panose="02020603050405020304" pitchFamily="18" charset="0"/>
                              <a:cs typeface="Times New Roman" panose="02020603050405020304" pitchFamily="18" charset="0"/>
                            </a:rPr>
                            <m:t>𝐾𝑔</m:t>
                          </m:r>
                          <m:r>
                            <a:rPr lang="es-419" sz="1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s-419" sz="1300" i="1">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pPr>
                            <m:e>
                              <m:r>
                                <a:rPr lang="es-419" sz="1300" i="1">
                                  <a:latin typeface="Cambria Math" panose="02040503050406030204" pitchFamily="18" charset="0"/>
                                  <a:ea typeface="Times New Roman" panose="02020603050405020304" pitchFamily="18" charset="0"/>
                                  <a:cs typeface="Times New Roman" panose="02020603050405020304" pitchFamily="18" charset="0"/>
                                </a:rPr>
                                <m:t>𝑚</m:t>
                              </m:r>
                            </m:e>
                            <m:sup>
                              <m:r>
                                <a:rPr lang="es-419" sz="1300" i="1">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a:extLst>
                  <a:ext uri="{FF2B5EF4-FFF2-40B4-BE49-F238E27FC236}">
                    <a16:creationId xmlns:a16="http://schemas.microsoft.com/office/drawing/2014/main" id="{DD72B42A-46B3-4901-8887-E6A6F074151C}"/>
                  </a:ext>
                </a:extLst>
              </p:cNvPr>
              <p:cNvSpPr>
                <a:spLocks noRot="1" noChangeAspect="1" noMove="1" noResize="1" noEditPoints="1" noAdjustHandles="1" noChangeArrowheads="1" noChangeShapeType="1" noTextEdit="1"/>
              </p:cNvSpPr>
              <p:nvPr/>
            </p:nvSpPr>
            <p:spPr>
              <a:xfrm>
                <a:off x="1533523" y="0"/>
                <a:ext cx="10544175" cy="3230949"/>
              </a:xfrm>
              <a:prstGeom prst="rect">
                <a:avLst/>
              </a:prstGeom>
              <a:blipFill>
                <a:blip r:embed="rId2"/>
                <a:stretch>
                  <a:fillRect l="-116" t="-18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id="{AE49B23C-CFDF-484A-A0A4-01EE0383ED75}"/>
                  </a:ext>
                </a:extLst>
              </p:cNvPr>
              <p:cNvSpPr/>
              <p:nvPr/>
            </p:nvSpPr>
            <p:spPr>
              <a:xfrm>
                <a:off x="1533523" y="3085052"/>
                <a:ext cx="10544174" cy="3688638"/>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Cálculo de momentos de inercia de las poleas, tomando encuentra los siguientes datos adicionales de la polea: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Times New Roman" panose="02020603050405020304" pitchFamily="18" charset="0"/>
                          <a:cs typeface="Times New Roman" panose="02020603050405020304" pitchFamily="18" charset="0"/>
                        </a:rPr>
                        <m:t>𝐿</m:t>
                      </m:r>
                      <m:r>
                        <a:rPr lang="es-419" sz="1300" i="1">
                          <a:latin typeface="Cambria Math" panose="02040503050406030204" pitchFamily="18" charset="0"/>
                          <a:ea typeface="Times New Roman" panose="02020603050405020304" pitchFamily="18" charset="0"/>
                          <a:cs typeface="Times New Roman" panose="02020603050405020304" pitchFamily="18" charset="0"/>
                        </a:rPr>
                        <m:t>=10</m:t>
                      </m:r>
                      <m:r>
                        <a:rPr lang="es-419" sz="1300" i="1">
                          <a:latin typeface="Cambria Math" panose="02040503050406030204" pitchFamily="18" charset="0"/>
                          <a:ea typeface="Times New Roman" panose="02020603050405020304" pitchFamily="18" charset="0"/>
                          <a:cs typeface="Times New Roman" panose="02020603050405020304" pitchFamily="18" charset="0"/>
                        </a:rPr>
                        <m:t>𝑚𝑚</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𝑎𝑛𝑐h𝑜</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𝑑𝑒</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𝑙𝑎</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a:rPr lang="es-419" sz="1300" i="1">
                          <a:latin typeface="Cambria Math" panose="02040503050406030204" pitchFamily="18" charset="0"/>
                          <a:ea typeface="Times New Roman" panose="02020603050405020304" pitchFamily="18" charset="0"/>
                          <a:cs typeface="Times New Roman" panose="02020603050405020304" pitchFamily="18" charset="0"/>
                        </a:rPr>
                        <m:t>𝑝𝑜𝑙𝑒𝑎</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𝜌</m:t>
                      </m:r>
                      <m:r>
                        <a:rPr lang="es-419" sz="1300" i="1">
                          <a:latin typeface="Cambria Math" panose="02040503050406030204" pitchFamily="18" charset="0"/>
                          <a:ea typeface="Calibri" panose="020F0502020204030204" pitchFamily="34" charset="0"/>
                          <a:cs typeface="Times New Roman" panose="02020603050405020304" pitchFamily="18" charset="0"/>
                        </a:rPr>
                        <m:t>=900 </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𝑘𝑔</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𝑚</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3 </m:t>
                      </m:r>
                      <m:r>
                        <a:rPr lang="es-419" sz="1300" i="1">
                          <a:latin typeface="Cambria Math" panose="02040503050406030204" pitchFamily="18" charset="0"/>
                          <a:ea typeface="Calibri" panose="020F0502020204030204" pitchFamily="34" charset="0"/>
                          <a:cs typeface="Times New Roman" panose="02020603050405020304" pitchFamily="18" charset="0"/>
                        </a:rPr>
                        <m:t>𝑑𝑒𝑛𝑠𝑖𝑑𝑎𝑑</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𝑑𝑒</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𝑙𝑎𝑠</m:t>
                      </m:r>
                      <m:r>
                        <a:rPr lang="es-419" sz="1300" i="1">
                          <a:latin typeface="Cambria Math" panose="02040503050406030204" pitchFamily="18" charset="0"/>
                          <a:ea typeface="Calibri" panose="020F0502020204030204" pitchFamily="34" charset="0"/>
                          <a:cs typeface="Times New Roman" panose="02020603050405020304" pitchFamily="18" charset="0"/>
                        </a:rPr>
                        <m:t> </m:t>
                      </m:r>
                      <m:r>
                        <a:rPr lang="es-419" sz="1300" i="1">
                          <a:latin typeface="Cambria Math" panose="02040503050406030204" pitchFamily="18" charset="0"/>
                          <a:ea typeface="Calibri" panose="020F0502020204030204" pitchFamily="34" charset="0"/>
                          <a:cs typeface="Times New Roman" panose="02020603050405020304" pitchFamily="18" charset="0"/>
                        </a:rPr>
                        <m:t>𝑏𝑎𝑛𝑑𝑎𝑠</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𝑝𝑜𝑙𝑒𝑎𝑠</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𝜋</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𝐿</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𝜌</m:t>
                      </m:r>
                      <m:r>
                        <a:rPr lang="es-419" sz="13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𝑟</m:t>
                          </m:r>
                        </m:e>
                        <m:sup>
                          <m:r>
                            <a:rPr lang="es-419" sz="1300" i="1">
                              <a:latin typeface="Cambria Math" panose="02040503050406030204" pitchFamily="18" charset="0"/>
                              <a:ea typeface="Calibri" panose="020F0502020204030204" pitchFamily="34" charset="0"/>
                              <a:cs typeface="Times New Roman" panose="02020603050405020304" pitchFamily="18" charset="0"/>
                            </a:rPr>
                            <m:t>4</m:t>
                          </m:r>
                        </m:sup>
                      </m:sSup>
                      <m:r>
                        <a:rPr lang="es-419" sz="1300" i="1">
                          <a:latin typeface="Cambria Math" panose="02040503050406030204" pitchFamily="18" charset="0"/>
                          <a:ea typeface="Times New Roman" panose="02020603050405020304" pitchFamily="18" charset="0"/>
                          <a:cs typeface="Times New Roman" panose="02020603050405020304" pitchFamily="18" charset="0"/>
                        </a:rPr>
                        <m:t>)∗2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3.6)</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𝑝𝑜𝑙𝑒𝑎𝑠</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d>
                        <m:dPr>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𝜋</m:t>
                          </m:r>
                          <m:r>
                            <a:rPr lang="es-419" sz="1300" i="1">
                              <a:latin typeface="Cambria Math" panose="02040503050406030204" pitchFamily="18" charset="0"/>
                              <a:ea typeface="Times New Roman" panose="02020603050405020304" pitchFamily="18" charset="0"/>
                              <a:cs typeface="Times New Roman" panose="02020603050405020304" pitchFamily="18" charset="0"/>
                            </a:rPr>
                            <m:t>∗0.01∗900∗</m:t>
                          </m:r>
                          <m:sSup>
                            <m:sSup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pPr>
                            <m:e>
                              <m:r>
                                <a:rPr lang="es-419" sz="1300" i="1">
                                  <a:latin typeface="Cambria Math" panose="02040503050406030204" pitchFamily="18" charset="0"/>
                                  <a:ea typeface="Times New Roman" panose="02020603050405020304" pitchFamily="18" charset="0"/>
                                  <a:cs typeface="Times New Roman" panose="02020603050405020304" pitchFamily="18" charset="0"/>
                                </a:rPr>
                                <m:t>0.009</m:t>
                              </m:r>
                            </m:e>
                            <m:sup>
                              <m:r>
                                <a:rPr lang="es-419" sz="1300" i="1">
                                  <a:latin typeface="Cambria Math" panose="02040503050406030204" pitchFamily="18" charset="0"/>
                                  <a:ea typeface="Times New Roman" panose="02020603050405020304" pitchFamily="18" charset="0"/>
                                  <a:cs typeface="Times New Roman" panose="02020603050405020304" pitchFamily="18" charset="0"/>
                                </a:rPr>
                                <m:t>4</m:t>
                              </m:r>
                            </m:sup>
                          </m:sSup>
                        </m:e>
                      </m:d>
                      <m:r>
                        <a:rPr lang="es-419" sz="1300" i="1">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𝑝𝑜𝑙𝑒𝑎𝑠</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Times New Roman" panose="02020603050405020304" pitchFamily="18" charset="0"/>
                          <a:cs typeface="Times New Roman" panose="02020603050405020304" pitchFamily="18" charset="0"/>
                        </a:rPr>
                        <m:t>0.3710∗</m:t>
                      </m:r>
                      <m:sSup>
                        <m:sSup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pPr>
                        <m:e>
                          <m:r>
                            <a:rPr lang="es-419" sz="1300" i="1">
                              <a:latin typeface="Cambria Math" panose="02040503050406030204" pitchFamily="18" charset="0"/>
                              <a:ea typeface="Times New Roman" panose="02020603050405020304" pitchFamily="18" charset="0"/>
                              <a:cs typeface="Times New Roman" panose="02020603050405020304" pitchFamily="18" charset="0"/>
                            </a:rPr>
                            <m:t>10</m:t>
                          </m:r>
                        </m:e>
                        <m:sup>
                          <m:r>
                            <a:rPr lang="es-419" sz="1300" i="1">
                              <a:latin typeface="Cambria Math" panose="02040503050406030204" pitchFamily="18" charset="0"/>
                              <a:ea typeface="Times New Roman" panose="02020603050405020304" pitchFamily="18" charset="0"/>
                              <a:cs typeface="Times New Roman" panose="02020603050405020304" pitchFamily="18" charset="0"/>
                            </a:rPr>
                            <m:t>−6</m:t>
                          </m:r>
                        </m:sup>
                      </m:sSup>
                      <m:d>
                        <m:dPr>
                          <m:begChr m:val="["/>
                          <m:endChr m:val="]"/>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dPr>
                        <m:e>
                          <m:r>
                            <a:rPr lang="es-419" sz="1300" i="1">
                              <a:latin typeface="Cambria Math" panose="02040503050406030204" pitchFamily="18" charset="0"/>
                              <a:ea typeface="Times New Roman" panose="02020603050405020304" pitchFamily="18" charset="0"/>
                              <a:cs typeface="Times New Roman" panose="02020603050405020304" pitchFamily="18" charset="0"/>
                            </a:rPr>
                            <m:t>𝐾𝑔</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r>
                            <a:rPr lang="es-419" sz="1300" i="1">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pPr>
                            <m:e>
                              <m:r>
                                <a:rPr lang="es-419" sz="1300" i="1">
                                  <a:latin typeface="Cambria Math" panose="02040503050406030204" pitchFamily="18" charset="0"/>
                                  <a:ea typeface="Times New Roman" panose="02020603050405020304" pitchFamily="18" charset="0"/>
                                  <a:cs typeface="Times New Roman" panose="02020603050405020304" pitchFamily="18" charset="0"/>
                                </a:rPr>
                                <m:t>𝑚</m:t>
                              </m:r>
                            </m:e>
                            <m:sup>
                              <m:r>
                                <a:rPr lang="es-419" sz="1300" i="1">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La inercia total será la sumatoria de la inercia del piñón más la de las bandas.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𝑇𝑜𝑡𝑎𝑙</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𝑝𝑖</m:t>
                          </m:r>
                          <m:r>
                            <a:rPr lang="es-419" sz="1300" i="1">
                              <a:latin typeface="Cambria Math" panose="02040503050406030204" pitchFamily="18" charset="0"/>
                              <a:ea typeface="Calibri" panose="020F0502020204030204" pitchFamily="34" charset="0"/>
                              <a:cs typeface="Times New Roman" panose="02020603050405020304" pitchFamily="18" charset="0"/>
                            </a:rPr>
                            <m:t>ñ</m:t>
                          </m:r>
                          <m:r>
                            <a:rPr lang="es-419" sz="1300" i="1">
                              <a:latin typeface="Cambria Math" panose="02040503050406030204" pitchFamily="18" charset="0"/>
                              <a:ea typeface="Calibri" panose="020F0502020204030204" pitchFamily="34" charset="0"/>
                              <a:cs typeface="Times New Roman" panose="02020603050405020304" pitchFamily="18" charset="0"/>
                            </a:rPr>
                            <m:t>𝑜𝑛</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𝑝𝑜𝑙𝑒𝑎𝑠</m:t>
                          </m:r>
                        </m:sub>
                      </m:sSub>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3.7)</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𝐼</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𝑇𝑜𝑡𝑎𝑙</m:t>
                          </m:r>
                        </m:sub>
                      </m:sSub>
                      <m:r>
                        <a:rPr lang="es-419" sz="1300">
                          <a:latin typeface="Cambria Math" panose="02040503050406030204" pitchFamily="18" charset="0"/>
                          <a:ea typeface="Times New Roman" panose="02020603050405020304" pitchFamily="18" charset="0"/>
                          <a:cs typeface="Times New Roman" panose="02020603050405020304" pitchFamily="18" charset="0"/>
                        </a:rPr>
                        <m:t>=0.008331 </m:t>
                      </m:r>
                      <m:d>
                        <m:dPr>
                          <m:begChr m:val="["/>
                          <m:endChr m:val="]"/>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dPr>
                        <m:e>
                          <m:r>
                            <a:rPr lang="es-419" sz="1300" i="1">
                              <a:latin typeface="Cambria Math" panose="02040503050406030204" pitchFamily="18" charset="0"/>
                              <a:ea typeface="Times New Roman" panose="02020603050405020304" pitchFamily="18" charset="0"/>
                              <a:cs typeface="Times New Roman" panose="02020603050405020304" pitchFamily="18" charset="0"/>
                            </a:rPr>
                            <m:t>𝐾𝑔</m:t>
                          </m:r>
                          <m:r>
                            <a:rPr lang="es-419" sz="1300" i="1">
                              <a:latin typeface="Cambria Math" panose="02040503050406030204" pitchFamily="18" charset="0"/>
                              <a:ea typeface="Times New Roman" panose="02020603050405020304" pitchFamily="18" charset="0"/>
                              <a:cs typeface="Times New Roman" panose="02020603050405020304" pitchFamily="18" charset="0"/>
                            </a:rPr>
                            <m:t>−</m:t>
                          </m:r>
                          <m:r>
                            <a:rPr lang="es-419" sz="1300" i="1">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pPr>
                            <m:e>
                              <m:r>
                                <a:rPr lang="es-419" sz="1300" i="1">
                                  <a:latin typeface="Cambria Math" panose="02040503050406030204" pitchFamily="18" charset="0"/>
                                  <a:ea typeface="Times New Roman" panose="02020603050405020304" pitchFamily="18" charset="0"/>
                                  <a:cs typeface="Times New Roman" panose="02020603050405020304" pitchFamily="18" charset="0"/>
                                </a:rPr>
                                <m:t>𝑚</m:t>
                              </m:r>
                            </m:e>
                            <m:sup>
                              <m:r>
                                <a:rPr lang="es-419" sz="1300" i="1">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El par necesario será calculado con la ecuación 3.8 para el motor a seleccionar, en el cual encontramos el valor de:</a:t>
                </a:r>
                <a:endParaRPr lang="es-EC" sz="13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𝐹</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𝑢𝑚𝑔</m:t>
                      </m:r>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3.8)</m:t>
                      </m:r>
                    </m:oMath>
                  </m:oMathPara>
                </a14:m>
                <a:endParaRPr lang="es-EC" sz="13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𝐹</m:t>
                      </m:r>
                      <m:r>
                        <a:rPr lang="es-419" sz="1300" i="1">
                          <a:latin typeface="Cambria Math" panose="02040503050406030204" pitchFamily="18" charset="0"/>
                          <a:ea typeface="Calibri" panose="020F0502020204030204" pitchFamily="34" charset="0"/>
                          <a:cs typeface="Times New Roman" panose="02020603050405020304" pitchFamily="18" charset="0"/>
                        </a:rPr>
                        <m:t>=0.1∗2.8∗9.81</m:t>
                      </m:r>
                    </m:oMath>
                  </m:oMathPara>
                </a14:m>
                <a:endParaRPr lang="es-EC" sz="13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𝐹</m:t>
                      </m:r>
                      <m:r>
                        <a:rPr lang="es-419" sz="1300" i="1">
                          <a:latin typeface="Cambria Math" panose="02040503050406030204" pitchFamily="18" charset="0"/>
                          <a:ea typeface="Calibri" panose="020F0502020204030204" pitchFamily="34" charset="0"/>
                          <a:cs typeface="Times New Roman" panose="02020603050405020304" pitchFamily="18" charset="0"/>
                        </a:rPr>
                        <m:t>=2.7468 </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𝑁</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a:extLst>
                  <a:ext uri="{FF2B5EF4-FFF2-40B4-BE49-F238E27FC236}">
                    <a16:creationId xmlns:a16="http://schemas.microsoft.com/office/drawing/2014/main" id="{AE49B23C-CFDF-484A-A0A4-01EE0383ED75}"/>
                  </a:ext>
                </a:extLst>
              </p:cNvPr>
              <p:cNvSpPr>
                <a:spLocks noRot="1" noChangeAspect="1" noMove="1" noResize="1" noEditPoints="1" noAdjustHandles="1" noChangeArrowheads="1" noChangeShapeType="1" noTextEdit="1"/>
              </p:cNvSpPr>
              <p:nvPr/>
            </p:nvSpPr>
            <p:spPr>
              <a:xfrm>
                <a:off x="1533523" y="3085052"/>
                <a:ext cx="10544174" cy="3688638"/>
              </a:xfrm>
              <a:prstGeom prst="rect">
                <a:avLst/>
              </a:prstGeom>
              <a:blipFill>
                <a:blip r:embed="rId3"/>
                <a:stretch>
                  <a:fillRect l="-116" t="-165"/>
                </a:stretch>
              </a:blipFill>
            </p:spPr>
            <p:txBody>
              <a:bodyPr/>
              <a:lstStyle/>
              <a:p>
                <a:r>
                  <a:rPr lang="es-EC">
                    <a:noFill/>
                  </a:rPr>
                  <a:t> </a:t>
                </a:r>
              </a:p>
            </p:txBody>
          </p:sp>
        </mc:Fallback>
      </mc:AlternateContent>
    </p:spTree>
    <p:extLst>
      <p:ext uri="{BB962C8B-B14F-4D97-AF65-F5344CB8AC3E}">
        <p14:creationId xmlns:p14="http://schemas.microsoft.com/office/powerpoint/2010/main" val="3609520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a:extLst>
                  <a:ext uri="{FF2B5EF4-FFF2-40B4-BE49-F238E27FC236}">
                    <a16:creationId xmlns:a16="http://schemas.microsoft.com/office/drawing/2014/main" id="{3CDBEE59-E220-459A-82D9-4AFBBEDD051D}"/>
                  </a:ext>
                </a:extLst>
              </p:cNvPr>
              <p:cNvSpPr/>
              <p:nvPr/>
            </p:nvSpPr>
            <p:spPr>
              <a:xfrm>
                <a:off x="1524000" y="0"/>
                <a:ext cx="10591800" cy="2525115"/>
              </a:xfrm>
              <a:prstGeom prst="rect">
                <a:avLst/>
              </a:prstGeom>
            </p:spPr>
            <p:txBody>
              <a:bodyPr wrap="square">
                <a:spAutoFit/>
              </a:bodyPr>
              <a:lstStyle/>
              <a:p>
                <a:pPr algn="just">
                  <a:spcAft>
                    <a:spcPts val="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El par lineal será calculado con la ecuación 3.9 y tomando en cuenta el valor de n=0.95 la eficiencia del motor eléctrico asumiendo: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𝐿</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𝐹</m:t>
                      </m:r>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𝑟</m:t>
                          </m:r>
                        </m:num>
                        <m:den>
                          <m:r>
                            <a:rPr lang="es-419" sz="1300" i="1">
                              <a:latin typeface="Cambria Math" panose="02040503050406030204" pitchFamily="18" charset="0"/>
                              <a:ea typeface="Calibri" panose="020F0502020204030204" pitchFamily="34" charset="0"/>
                              <a:cs typeface="Times New Roman" panose="02020603050405020304" pitchFamily="18" charset="0"/>
                            </a:rPr>
                            <m:t>𝑛</m:t>
                          </m:r>
                        </m:den>
                      </m:f>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3.9)</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14:m>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𝐿</m:t>
                        </m:r>
                      </m:sub>
                    </m:sSub>
                    <m:r>
                      <a:rPr lang="es-419" sz="1300" i="1">
                        <a:latin typeface="Cambria Math" panose="02040503050406030204" pitchFamily="18" charset="0"/>
                        <a:ea typeface="Calibri" panose="020F0502020204030204" pitchFamily="34" charset="0"/>
                        <a:cs typeface="Times New Roman" panose="02020603050405020304" pitchFamily="18" charset="0"/>
                      </a:rPr>
                      <m:t>=2.7468∗</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0.9</m:t>
                        </m:r>
                      </m:num>
                      <m:den>
                        <m:r>
                          <a:rPr lang="es-419" sz="1300" i="1">
                            <a:latin typeface="Cambria Math" panose="02040503050406030204" pitchFamily="18" charset="0"/>
                            <a:ea typeface="Calibri" panose="020F0502020204030204" pitchFamily="34" charset="0"/>
                            <a:cs typeface="Times New Roman" panose="02020603050405020304" pitchFamily="18" charset="0"/>
                          </a:rPr>
                          <m:t>0.95</m:t>
                        </m:r>
                      </m:den>
                    </m:f>
                    <m:r>
                      <a:rPr lang="es-419" sz="13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𝐿</m:t>
                        </m:r>
                      </m:sub>
                    </m:sSub>
                    <m:r>
                      <a:rPr lang="es-419" sz="1300" i="1">
                        <a:latin typeface="Cambria Math" panose="02040503050406030204" pitchFamily="18" charset="0"/>
                        <a:ea typeface="Calibri" panose="020F0502020204030204" pitchFamily="34" charset="0"/>
                        <a:cs typeface="Times New Roman" panose="02020603050405020304" pitchFamily="18" charset="0"/>
                      </a:rPr>
                      <m:t>=2.6022 </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b="0" i="1" smtClean="0">
                            <a:latin typeface="Cambria Math" panose="02040503050406030204" pitchFamily="18" charset="0"/>
                            <a:ea typeface="Calibri" panose="020F0502020204030204" pitchFamily="34" charset="0"/>
                            <a:cs typeface="Times New Roman" panose="02020603050405020304" pitchFamily="18" charset="0"/>
                          </a:rPr>
                          <m:t>𝑁</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𝑐𝑚</m:t>
                        </m:r>
                      </m:e>
                    </m:d>
                    <m:r>
                      <a:rPr lang="es-419" sz="13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s-419" sz="1300" dirty="0">
                    <a:latin typeface="Times New Roman" panose="02020603050405020304" pitchFamily="18" charset="0"/>
                    <a:ea typeface="Times New Roman" panose="02020603050405020304" pitchFamily="18" charset="0"/>
                    <a:cs typeface="Times New Roman" panose="02020603050405020304" pitchFamily="18" charset="0"/>
                  </a:rPr>
                  <a:t>	 o	</a:t>
                </a:r>
                <a14:m>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𝐿</m:t>
                        </m:r>
                      </m:sub>
                    </m:sSub>
                    <m:r>
                      <a:rPr lang="es-419" sz="1300" i="1">
                        <a:latin typeface="Cambria Math" panose="02040503050406030204" pitchFamily="18" charset="0"/>
                        <a:ea typeface="Calibri" panose="020F0502020204030204" pitchFamily="34" charset="0"/>
                        <a:cs typeface="Times New Roman" panose="02020603050405020304" pitchFamily="18" charset="0"/>
                      </a:rPr>
                      <m:t>=0.265350</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b="0" i="1" smtClean="0">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oMath>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El par de aceleración será calculado mediante la ecuación 3.10, mostrada a continuación:</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𝐽</m:t>
                              </m:r>
                            </m:e>
                            <m:sub>
                              <m:r>
                                <a:rPr lang="es-419" sz="1300" i="1">
                                  <a:latin typeface="Cambria Math" panose="02040503050406030204" pitchFamily="18" charset="0"/>
                                  <a:ea typeface="Calibri" panose="020F0502020204030204" pitchFamily="34" charset="0"/>
                                  <a:cs typeface="Times New Roman" panose="02020603050405020304" pitchFamily="18" charset="0"/>
                                </a:rPr>
                                <m:t>0</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𝐼</m:t>
                              </m:r>
                            </m:e>
                            <m:sub>
                              <m:r>
                                <a:rPr lang="es-419" sz="1300" i="1">
                                  <a:latin typeface="Cambria Math" panose="02040503050406030204" pitchFamily="18" charset="0"/>
                                  <a:ea typeface="Calibri" panose="020F0502020204030204" pitchFamily="34" charset="0"/>
                                  <a:cs typeface="Times New Roman" panose="02020603050405020304" pitchFamily="18" charset="0"/>
                                </a:rPr>
                                <m:t>𝑡𝑜𝑡𝑎𝑙</m:t>
                              </m:r>
                            </m:sub>
                          </m:sSub>
                        </m:num>
                        <m:den>
                          <m:r>
                            <a:rPr lang="es-419" sz="1300" i="1">
                              <a:latin typeface="Cambria Math" panose="02040503050406030204" pitchFamily="18" charset="0"/>
                              <a:ea typeface="Times New Roman" panose="02020603050405020304" pitchFamily="18" charset="0"/>
                              <a:cs typeface="Times New Roman" panose="02020603050405020304" pitchFamily="18" charset="0"/>
                            </a:rPr>
                            <m:t>𝑔</m:t>
                          </m:r>
                        </m:den>
                      </m:f>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𝜋</m:t>
                          </m:r>
                          <m:sSub>
                            <m:sSubPr>
                              <m:ctrlPr>
                                <a:rPr lang="es-EC" sz="1300" i="1">
                                  <a:latin typeface="Cambria Math" panose="02040503050406030204" pitchFamily="18" charset="0"/>
                                  <a:ea typeface="Times New Roman" panose="02020603050405020304" pitchFamily="18" charset="0"/>
                                  <a:cs typeface="Times New Roman" panose="02020603050405020304" pitchFamily="18" charset="0"/>
                                </a:rPr>
                              </m:ctrlPr>
                            </m:sSubPr>
                            <m:e>
                              <m:r>
                                <a:rPr lang="es-419" sz="1300" i="1">
                                  <a:latin typeface="Cambria Math" panose="02040503050406030204" pitchFamily="18" charset="0"/>
                                  <a:ea typeface="Times New Roman" panose="02020603050405020304" pitchFamily="18" charset="0"/>
                                  <a:cs typeface="Times New Roman" panose="02020603050405020304" pitchFamily="18" charset="0"/>
                                </a:rPr>
                                <m:t>𝛳</m:t>
                              </m:r>
                            </m:e>
                            <m:sub>
                              <m:r>
                                <a:rPr lang="es-419" sz="1300" i="1">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s-419" sz="1300" i="1">
                              <a:latin typeface="Cambria Math" panose="02040503050406030204" pitchFamily="18" charset="0"/>
                              <a:ea typeface="Calibri" panose="020F0502020204030204" pitchFamily="34" charset="0"/>
                              <a:cs typeface="Times New Roman" panose="02020603050405020304" pitchFamily="18" charset="0"/>
                            </a:rPr>
                            <m:t>180</m:t>
                          </m:r>
                        </m:den>
                      </m:f>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𝑓</m:t>
                              </m:r>
                            </m:e>
                            <m:sub>
                              <m:r>
                                <a:rPr lang="es-419" sz="13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𝑡</m:t>
                              </m:r>
                            </m:e>
                            <m:sub>
                              <m:r>
                                <a:rPr lang="es-419" sz="1300" i="1">
                                  <a:latin typeface="Cambria Math" panose="02040503050406030204" pitchFamily="18" charset="0"/>
                                  <a:ea typeface="Calibri" panose="020F0502020204030204" pitchFamily="34" charset="0"/>
                                  <a:cs typeface="Times New Roman" panose="02020603050405020304" pitchFamily="18" charset="0"/>
                                </a:rPr>
                                <m:t>1</m:t>
                              </m:r>
                            </m:sub>
                          </m:sSub>
                        </m:den>
                      </m:f>
                      <m:r>
                        <a:rPr lang="es-419" sz="1300"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419" sz="1300">
                          <a:latin typeface="Cambria Math" panose="02040503050406030204" pitchFamily="18" charset="0"/>
                          <a:ea typeface="Times New Roman" panose="02020603050405020304" pitchFamily="18" charset="0"/>
                          <a:cs typeface="Times New Roman" panose="02020603050405020304" pitchFamily="18" charset="0"/>
                        </a:rPr>
                        <m:t>EC</m:t>
                      </m:r>
                      <m:r>
                        <a:rPr lang="es-419" sz="1300" i="1">
                          <a:latin typeface="Cambria Math" panose="02040503050406030204" pitchFamily="18" charset="0"/>
                          <a:ea typeface="Times New Roman" panose="02020603050405020304" pitchFamily="18" charset="0"/>
                          <a:cs typeface="Times New Roman" panose="02020603050405020304" pitchFamily="18" charset="0"/>
                        </a:rPr>
                        <m:t>. 3.10)</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𝐽</m:t>
                              </m:r>
                            </m:e>
                            <m:sub>
                              <m:r>
                                <a:rPr lang="es-419" sz="1300" i="1">
                                  <a:latin typeface="Cambria Math" panose="02040503050406030204" pitchFamily="18" charset="0"/>
                                  <a:ea typeface="Calibri" panose="020F0502020204030204" pitchFamily="34" charset="0"/>
                                  <a:cs typeface="Times New Roman" panose="02020603050405020304" pitchFamily="18" charset="0"/>
                                </a:rPr>
                                <m:t>0</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a:latin typeface="Cambria Math" panose="02040503050406030204" pitchFamily="18" charset="0"/>
                              <a:ea typeface="Times New Roman" panose="02020603050405020304" pitchFamily="18" charset="0"/>
                              <a:cs typeface="Times New Roman" panose="02020603050405020304" pitchFamily="18" charset="0"/>
                            </a:rPr>
                            <m:t>0.008331 </m:t>
                          </m:r>
                        </m:num>
                        <m:den>
                          <m:r>
                            <a:rPr lang="es-419" sz="1300" i="1">
                              <a:latin typeface="Cambria Math" panose="02040503050406030204" pitchFamily="18" charset="0"/>
                              <a:ea typeface="Times New Roman" panose="02020603050405020304" pitchFamily="18" charset="0"/>
                              <a:cs typeface="Times New Roman" panose="02020603050405020304" pitchFamily="18" charset="0"/>
                            </a:rPr>
                            <m:t>981</m:t>
                          </m:r>
                        </m:den>
                      </m:f>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Calibri" panose="020F0502020204030204" pitchFamily="34" charset="0"/>
                              <a:cs typeface="Times New Roman" panose="02020603050405020304" pitchFamily="18" charset="0"/>
                            </a:rPr>
                            <m:t>𝜋</m:t>
                          </m:r>
                          <m:r>
                            <a:rPr lang="es-419" sz="1300" i="1">
                              <a:latin typeface="Cambria Math" panose="02040503050406030204" pitchFamily="18" charset="0"/>
                              <a:ea typeface="Calibri" panose="020F0502020204030204" pitchFamily="34" charset="0"/>
                              <a:cs typeface="Times New Roman" panose="02020603050405020304" pitchFamily="18" charset="0"/>
                            </a:rPr>
                            <m:t>∗1.8</m:t>
                          </m:r>
                        </m:num>
                        <m:den>
                          <m:r>
                            <a:rPr lang="es-419" sz="1300" i="1">
                              <a:latin typeface="Cambria Math" panose="02040503050406030204" pitchFamily="18" charset="0"/>
                              <a:ea typeface="Calibri" panose="020F0502020204030204" pitchFamily="34" charset="0"/>
                              <a:cs typeface="Times New Roman" panose="02020603050405020304" pitchFamily="18" charset="0"/>
                            </a:rPr>
                            <m:t>180</m:t>
                          </m:r>
                        </m:den>
                      </m:f>
                      <m:r>
                        <a:rPr lang="es-419" sz="1300" i="1">
                          <a:latin typeface="Cambria Math" panose="02040503050406030204" pitchFamily="18" charset="0"/>
                          <a:ea typeface="Calibri" panose="020F0502020204030204" pitchFamily="34" charset="0"/>
                          <a:cs typeface="Times New Roman" panose="02020603050405020304" pitchFamily="18" charset="0"/>
                        </a:rPr>
                        <m:t>∗</m:t>
                      </m:r>
                      <m:f>
                        <m:fPr>
                          <m:ctrlPr>
                            <a:rPr lang="es-EC" sz="1300" i="1">
                              <a:latin typeface="Cambria Math" panose="02040503050406030204" pitchFamily="18" charset="0"/>
                              <a:ea typeface="Calibri" panose="020F0502020204030204" pitchFamily="34" charset="0"/>
                              <a:cs typeface="Times New Roman" panose="02020603050405020304" pitchFamily="18" charset="0"/>
                            </a:rPr>
                          </m:ctrlPr>
                        </m:fPr>
                        <m:num>
                          <m:r>
                            <a:rPr lang="es-419" sz="1300" i="1">
                              <a:latin typeface="Cambria Math" panose="02040503050406030204" pitchFamily="18" charset="0"/>
                              <a:ea typeface="Times New Roman" panose="02020603050405020304" pitchFamily="18" charset="0"/>
                              <a:cs typeface="Times New Roman" panose="02020603050405020304" pitchFamily="18" charset="0"/>
                            </a:rPr>
                            <m:t>4.71573</m:t>
                          </m:r>
                        </m:num>
                        <m:den>
                          <m:r>
                            <a:rPr lang="es-419" sz="1300" i="1">
                              <a:latin typeface="Cambria Math" panose="02040503050406030204" pitchFamily="18" charset="0"/>
                              <a:ea typeface="Calibri" panose="020F0502020204030204" pitchFamily="34" charset="0"/>
                              <a:cs typeface="Times New Roman" panose="02020603050405020304" pitchFamily="18" charset="0"/>
                            </a:rPr>
                            <m:t>0.25</m:t>
                          </m:r>
                        </m:den>
                      </m:f>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=0.000604</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𝐽</m:t>
                          </m:r>
                        </m:e>
                        <m:sub>
                          <m:r>
                            <a:rPr lang="es-419" sz="1300" i="1">
                              <a:latin typeface="Cambria Math" panose="02040503050406030204" pitchFamily="18" charset="0"/>
                              <a:ea typeface="Calibri" panose="020F0502020204030204" pitchFamily="34" charset="0"/>
                              <a:cs typeface="Times New Roman" panose="02020603050405020304" pitchFamily="18" charset="0"/>
                            </a:rPr>
                            <m:t>0</m:t>
                          </m:r>
                        </m:sub>
                      </m:sSub>
                      <m:r>
                        <a:rPr lang="es-419" sz="1300" i="1">
                          <a:latin typeface="Cambria Math" panose="02040503050406030204" pitchFamily="18" charset="0"/>
                          <a:ea typeface="Calibri" panose="020F0502020204030204" pitchFamily="34" charset="0"/>
                          <a:cs typeface="Times New Roman" panose="02020603050405020304" pitchFamily="18" charset="0"/>
                        </a:rPr>
                        <m:t>+5.0325∗</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10</m:t>
                          </m:r>
                        </m:e>
                        <m:sup>
                          <m:r>
                            <a:rPr lang="es-419" sz="1300" i="1">
                              <a:latin typeface="Cambria Math" panose="02040503050406030204" pitchFamily="18" charset="0"/>
                              <a:ea typeface="Calibri" panose="020F0502020204030204" pitchFamily="34" charset="0"/>
                              <a:cs typeface="Times New Roman" panose="02020603050405020304" pitchFamily="18" charset="0"/>
                            </a:rPr>
                            <m:t>−6</m:t>
                          </m:r>
                        </m:sup>
                      </m:sSup>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a:extLst>
                  <a:ext uri="{FF2B5EF4-FFF2-40B4-BE49-F238E27FC236}">
                    <a16:creationId xmlns:a16="http://schemas.microsoft.com/office/drawing/2014/main" id="{3CDBEE59-E220-459A-82D9-4AFBBEDD051D}"/>
                  </a:ext>
                </a:extLst>
              </p:cNvPr>
              <p:cNvSpPr>
                <a:spLocks noRot="1" noChangeAspect="1" noMove="1" noResize="1" noEditPoints="1" noAdjustHandles="1" noChangeArrowheads="1" noChangeShapeType="1" noTextEdit="1"/>
              </p:cNvSpPr>
              <p:nvPr/>
            </p:nvSpPr>
            <p:spPr>
              <a:xfrm>
                <a:off x="1524000" y="0"/>
                <a:ext cx="10591800" cy="2525115"/>
              </a:xfrm>
              <a:prstGeom prst="rect">
                <a:avLst/>
              </a:prstGeom>
              <a:blipFill>
                <a:blip r:embed="rId2"/>
                <a:stretch>
                  <a:fillRect l="-58" t="-24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id="{EB624B2C-AA4F-45CD-8F7A-E86D0B8433CA}"/>
                  </a:ext>
                </a:extLst>
              </p:cNvPr>
              <p:cNvSpPr/>
              <p:nvPr/>
            </p:nvSpPr>
            <p:spPr>
              <a:xfrm>
                <a:off x="1524000" y="2525115"/>
                <a:ext cx="10591799" cy="2308324"/>
              </a:xfrm>
              <a:prstGeom prst="rect">
                <a:avLst/>
              </a:prstGeom>
            </p:spPr>
            <p:txBody>
              <a:bodyPr wrap="square">
                <a:spAutoFit/>
              </a:bodyPr>
              <a:lstStyle/>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Donde </a:t>
                </a:r>
                <a14:m>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𝐽</m:t>
                        </m:r>
                      </m:e>
                      <m:sub>
                        <m:r>
                          <a:rPr lang="es-419" sz="1300" i="1">
                            <a:latin typeface="Cambria Math" panose="02040503050406030204" pitchFamily="18" charset="0"/>
                            <a:ea typeface="Calibri" panose="020F0502020204030204" pitchFamily="34" charset="0"/>
                            <a:cs typeface="Times New Roman" panose="02020603050405020304" pitchFamily="18" charset="0"/>
                          </a:rPr>
                          <m:t>0</m:t>
                        </m:r>
                      </m:sub>
                    </m:sSub>
                  </m:oMath>
                </a14:m>
                <a:r>
                  <a:rPr lang="es-419" sz="1300" dirty="0">
                    <a:latin typeface="Times New Roman" panose="02020603050405020304" pitchFamily="18" charset="0"/>
                    <a:ea typeface="Times New Roman" panose="02020603050405020304" pitchFamily="18" charset="0"/>
                    <a:cs typeface="Times New Roman" panose="02020603050405020304" pitchFamily="18" charset="0"/>
                  </a:rPr>
                  <a:t> es el momento de inercia del rotor del motor, por lo cual consideraremos el valor de un motor NEMA 17 con un valor de 34</a:t>
                </a:r>
                <a14:m>
                  <m:oMath xmlns:m="http://schemas.openxmlformats.org/officeDocument/2006/math">
                    <m:r>
                      <a:rPr lang="es-419" sz="1300"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b="0" i="1" smtClean="0">
                            <a:latin typeface="Cambria Math" panose="02040503050406030204" pitchFamily="18" charset="0"/>
                            <a:ea typeface="Calibri" panose="020F0502020204030204" pitchFamily="34" charset="0"/>
                            <a:cs typeface="Times New Roman" panose="02020603050405020304" pitchFamily="18" charset="0"/>
                          </a:rPr>
                          <m:t>𝑔</m:t>
                        </m:r>
                        <m:r>
                          <a:rPr lang="es-419" sz="1300" b="0" i="1" smtClean="0">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𝑚</m:t>
                            </m:r>
                          </m:e>
                          <m:sup>
                            <m:r>
                              <a:rPr lang="es-419" sz="1300" i="1">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=0.000604∗34+5.0325∗</m:t>
                      </m:r>
                      <m:sSup>
                        <m:sSupPr>
                          <m:ctrlPr>
                            <a:rPr lang="es-EC" sz="1300" i="1">
                              <a:latin typeface="Cambria Math" panose="02040503050406030204" pitchFamily="18" charset="0"/>
                              <a:ea typeface="Calibri" panose="020F0502020204030204" pitchFamily="34" charset="0"/>
                              <a:cs typeface="Times New Roman" panose="02020603050405020304" pitchFamily="18" charset="0"/>
                            </a:rPr>
                          </m:ctrlPr>
                        </m:sSupPr>
                        <m:e>
                          <m:r>
                            <a:rPr lang="es-419" sz="1300" i="1">
                              <a:latin typeface="Cambria Math" panose="02040503050406030204" pitchFamily="18" charset="0"/>
                              <a:ea typeface="Calibri" panose="020F0502020204030204" pitchFamily="34" charset="0"/>
                              <a:cs typeface="Times New Roman" panose="02020603050405020304" pitchFamily="18" charset="0"/>
                            </a:rPr>
                            <m:t>10</m:t>
                          </m:r>
                        </m:e>
                        <m:sup>
                          <m:r>
                            <a:rPr lang="es-419" sz="1300" i="1">
                              <a:latin typeface="Cambria Math" panose="02040503050406030204" pitchFamily="18" charset="0"/>
                              <a:ea typeface="Calibri" panose="020F0502020204030204" pitchFamily="34" charset="0"/>
                              <a:cs typeface="Times New Roman" panose="02020603050405020304" pitchFamily="18" charset="0"/>
                            </a:rPr>
                            <m:t>−6</m:t>
                          </m:r>
                        </m:sup>
                      </m:sSup>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r>
                        <a:rPr lang="es-419" sz="13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=0.020541</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419" sz="1300" dirty="0">
                    <a:latin typeface="Times New Roman" panose="02020603050405020304" pitchFamily="18" charset="0"/>
                    <a:ea typeface="Times New Roman" panose="02020603050405020304" pitchFamily="18" charset="0"/>
                    <a:cs typeface="Times New Roman" panose="02020603050405020304" pitchFamily="18" charset="0"/>
                  </a:rPr>
                  <a:t>Por lo tanto, el par total requerido con un FS de 2.5 será:</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𝑀</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𝐴</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𝐿</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𝐹𝑆</m:t>
                      </m:r>
                      <m:r>
                        <a:rPr lang="es-419" sz="13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𝑀</m:t>
                          </m:r>
                        </m:sub>
                      </m:sSub>
                      <m:r>
                        <a:rPr lang="es-419" sz="1300" i="1">
                          <a:latin typeface="Cambria Math" panose="02040503050406030204" pitchFamily="18" charset="0"/>
                          <a:ea typeface="Calibri" panose="020F0502020204030204" pitchFamily="34" charset="0"/>
                          <a:cs typeface="Times New Roman" panose="02020603050405020304" pitchFamily="18" charset="0"/>
                        </a:rPr>
                        <m:t>=</m:t>
                      </m:r>
                      <m:d>
                        <m:dPr>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0.020541+0.265350</m:t>
                          </m:r>
                        </m:e>
                      </m:d>
                      <m:r>
                        <a:rPr lang="es-419" sz="1300" i="1">
                          <a:latin typeface="Cambria Math" panose="02040503050406030204" pitchFamily="18" charset="0"/>
                          <a:ea typeface="Calibri" panose="020F0502020204030204" pitchFamily="34" charset="0"/>
                          <a:cs typeface="Times New Roman" panose="02020603050405020304" pitchFamily="18" charset="0"/>
                        </a:rPr>
                        <m:t>∗2.5</m:t>
                      </m:r>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ea typeface="Calibri" panose="020F0502020204030204" pitchFamily="34" charset="0"/>
                              <a:cs typeface="Times New Roman" panose="02020603050405020304" pitchFamily="18" charset="0"/>
                            </a:rPr>
                          </m:ctrlPr>
                        </m:sSubPr>
                        <m:e>
                          <m:r>
                            <a:rPr lang="es-419" sz="1300" i="1">
                              <a:latin typeface="Cambria Math" panose="02040503050406030204" pitchFamily="18" charset="0"/>
                              <a:ea typeface="Calibri" panose="020F0502020204030204" pitchFamily="34" charset="0"/>
                              <a:cs typeface="Times New Roman" panose="02020603050405020304" pitchFamily="18" charset="0"/>
                            </a:rPr>
                            <m:t>𝑇</m:t>
                          </m:r>
                        </m:e>
                        <m:sub>
                          <m:r>
                            <a:rPr lang="es-419" sz="1300" i="1">
                              <a:latin typeface="Cambria Math" panose="02040503050406030204" pitchFamily="18" charset="0"/>
                              <a:ea typeface="Calibri" panose="020F0502020204030204" pitchFamily="34" charset="0"/>
                              <a:cs typeface="Times New Roman" panose="02020603050405020304" pitchFamily="18" charset="0"/>
                            </a:rPr>
                            <m:t>𝑀</m:t>
                          </m:r>
                        </m:sub>
                      </m:sSub>
                      <m:r>
                        <a:rPr lang="es-419" sz="1300" i="1">
                          <a:latin typeface="Cambria Math" panose="02040503050406030204" pitchFamily="18" charset="0"/>
                          <a:ea typeface="Calibri" panose="020F0502020204030204" pitchFamily="34" charset="0"/>
                          <a:cs typeface="Times New Roman" panose="02020603050405020304" pitchFamily="18" charset="0"/>
                        </a:rPr>
                        <m:t>=0.7147</m:t>
                      </m:r>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oMath>
                  </m:oMathPara>
                </a14:m>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300" dirty="0">
                    <a:latin typeface="Times New Roman" panose="02020603050405020304" pitchFamily="18" charset="0"/>
                    <a:ea typeface="Times New Roman" panose="02020603050405020304" pitchFamily="18" charset="0"/>
                  </a:rPr>
                  <a:t>Este es el valor de torque el cual debe satisfacer el motor para el movimiento, por lo tanto, se busca un motor paso a paso con torque suficiente, por lo cual se ha seleccionado un motor paso a paso NEMA 17 el cual tiene un torque máximo de 3.2</a:t>
                </a:r>
                <a14:m>
                  <m:oMath xmlns:m="http://schemas.openxmlformats.org/officeDocument/2006/math">
                    <m:d>
                      <m:dPr>
                        <m:begChr m:val="["/>
                        <m:endChr m:val="]"/>
                        <m:ctrlPr>
                          <a:rPr lang="es-EC" sz="1300" i="1">
                            <a:latin typeface="Cambria Math" panose="02040503050406030204" pitchFamily="18" charset="0"/>
                            <a:ea typeface="Calibri" panose="020F0502020204030204" pitchFamily="34" charset="0"/>
                            <a:cs typeface="Times New Roman" panose="02020603050405020304" pitchFamily="18" charset="0"/>
                          </a:rPr>
                        </m:ctrlPr>
                      </m:dPr>
                      <m:e>
                        <m:r>
                          <a:rPr lang="es-419" sz="1300" i="1">
                            <a:latin typeface="Cambria Math" panose="02040503050406030204" pitchFamily="18" charset="0"/>
                            <a:ea typeface="Calibri" panose="020F0502020204030204" pitchFamily="34" charset="0"/>
                            <a:cs typeface="Times New Roman" panose="02020603050405020304" pitchFamily="18" charset="0"/>
                          </a:rPr>
                          <m:t>𝐾𝑔</m:t>
                        </m:r>
                        <m:r>
                          <a:rPr lang="es-419" sz="1300" i="1">
                            <a:latin typeface="Cambria Math" panose="02040503050406030204" pitchFamily="18" charset="0"/>
                            <a:ea typeface="Calibri" panose="020F0502020204030204" pitchFamily="34" charset="0"/>
                            <a:cs typeface="Times New Roman" panose="02020603050405020304" pitchFamily="18" charset="0"/>
                          </a:rPr>
                          <m:t>−</m:t>
                        </m:r>
                        <m:r>
                          <a:rPr lang="es-419" sz="1300" i="1">
                            <a:latin typeface="Cambria Math" panose="02040503050406030204" pitchFamily="18" charset="0"/>
                            <a:ea typeface="Calibri" panose="020F0502020204030204" pitchFamily="34" charset="0"/>
                            <a:cs typeface="Times New Roman" panose="02020603050405020304" pitchFamily="18" charset="0"/>
                          </a:rPr>
                          <m:t>𝑐𝑚</m:t>
                        </m:r>
                      </m:e>
                    </m:d>
                  </m:oMath>
                </a14:m>
                <a:r>
                  <a:rPr lang="es-419" sz="1300" dirty="0">
                    <a:latin typeface="Times New Roman" panose="02020603050405020304" pitchFamily="18" charset="0"/>
                    <a:ea typeface="Times New Roman" panose="02020603050405020304" pitchFamily="18" charset="0"/>
                  </a:rPr>
                  <a:t>.</a:t>
                </a:r>
                <a:endParaRPr lang="es-EC" sz="1300" dirty="0"/>
              </a:p>
            </p:txBody>
          </p:sp>
        </mc:Choice>
        <mc:Fallback>
          <p:sp>
            <p:nvSpPr>
              <p:cNvPr id="5" name="Rectángulo 4">
                <a:extLst>
                  <a:ext uri="{FF2B5EF4-FFF2-40B4-BE49-F238E27FC236}">
                    <a16:creationId xmlns:a16="http://schemas.microsoft.com/office/drawing/2014/main" id="{EB624B2C-AA4F-45CD-8F7A-E86D0B8433CA}"/>
                  </a:ext>
                </a:extLst>
              </p:cNvPr>
              <p:cNvSpPr>
                <a:spLocks noRot="1" noChangeAspect="1" noMove="1" noResize="1" noEditPoints="1" noAdjustHandles="1" noChangeArrowheads="1" noChangeShapeType="1" noTextEdit="1"/>
              </p:cNvSpPr>
              <p:nvPr/>
            </p:nvSpPr>
            <p:spPr>
              <a:xfrm>
                <a:off x="1524000" y="2525115"/>
                <a:ext cx="10591799" cy="2308324"/>
              </a:xfrm>
              <a:prstGeom prst="rect">
                <a:avLst/>
              </a:prstGeom>
              <a:blipFill>
                <a:blip r:embed="rId3"/>
                <a:stretch>
                  <a:fillRect l="-58" t="-264" r="-345" b="-1055"/>
                </a:stretch>
              </a:blipFill>
            </p:spPr>
            <p:txBody>
              <a:bodyPr/>
              <a:lstStyle/>
              <a:p>
                <a:r>
                  <a:rPr lang="es-EC">
                    <a:noFill/>
                  </a:rPr>
                  <a:t> </a:t>
                </a:r>
              </a:p>
            </p:txBody>
          </p:sp>
        </mc:Fallback>
      </mc:AlternateContent>
      <p:pic>
        <p:nvPicPr>
          <p:cNvPr id="6" name="Imagen 5" descr="Imagen relacionada">
            <a:extLst>
              <a:ext uri="{FF2B5EF4-FFF2-40B4-BE49-F238E27FC236}">
                <a16:creationId xmlns:a16="http://schemas.microsoft.com/office/drawing/2014/main" id="{7DE68733-64DF-48B2-A25C-D75AE2630BB3}"/>
              </a:ext>
            </a:extLst>
          </p:cNvPr>
          <p:cNvPicPr/>
          <p:nvPr/>
        </p:nvPicPr>
        <p:blipFill rotWithShape="1">
          <a:blip r:embed="rId4" cstate="print">
            <a:extLst>
              <a:ext uri="{28A0092B-C50C-407E-A947-70E740481C1C}">
                <a14:useLocalDpi xmlns:a14="http://schemas.microsoft.com/office/drawing/2010/main" val="0"/>
              </a:ext>
            </a:extLst>
          </a:blip>
          <a:srcRect l="15280" r="22992"/>
          <a:stretch/>
        </p:blipFill>
        <p:spPr bwMode="auto">
          <a:xfrm>
            <a:off x="7146191" y="5219280"/>
            <a:ext cx="1243965" cy="143954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86CE0A67-BD99-4C3D-B3A1-7AE059EB483A}"/>
              </a:ext>
            </a:extLst>
          </p:cNvPr>
          <p:cNvPicPr/>
          <p:nvPr/>
        </p:nvPicPr>
        <p:blipFill rotWithShape="1">
          <a:blip r:embed="rId5"/>
          <a:srcRect b="44999"/>
          <a:stretch/>
        </p:blipFill>
        <p:spPr bwMode="auto">
          <a:xfrm>
            <a:off x="8390156" y="4678895"/>
            <a:ext cx="2794000" cy="1979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2475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1366BF8-E936-44DD-B3B9-DD98C19A6BE7}"/>
              </a:ext>
            </a:extLst>
          </p:cNvPr>
          <p:cNvSpPr txBox="1">
            <a:spLocks/>
          </p:cNvSpPr>
          <p:nvPr/>
        </p:nvSpPr>
        <p:spPr>
          <a:xfrm>
            <a:off x="1629568" y="2405015"/>
            <a:ext cx="10018713" cy="17525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800" dirty="0">
                <a:latin typeface="Times New Roman" panose="02020603050405020304" pitchFamily="18" charset="0"/>
                <a:ea typeface="Tahoma" panose="020B0604030504040204" pitchFamily="34" charset="0"/>
                <a:cs typeface="Times New Roman" panose="02020603050405020304" pitchFamily="18" charset="0"/>
              </a:rPr>
              <a:t>Pruebas y Resultados</a:t>
            </a:r>
            <a:endParaRPr lang="es-EC" sz="8800" dirty="0"/>
          </a:p>
        </p:txBody>
      </p:sp>
    </p:spTree>
    <p:extLst>
      <p:ext uri="{BB962C8B-B14F-4D97-AF65-F5344CB8AC3E}">
        <p14:creationId xmlns:p14="http://schemas.microsoft.com/office/powerpoint/2010/main" val="292582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7BFC5F2-0F21-4EAD-86FF-100A33258673}"/>
              </a:ext>
            </a:extLst>
          </p:cNvPr>
          <p:cNvSpPr/>
          <p:nvPr/>
        </p:nvSpPr>
        <p:spPr>
          <a:xfrm>
            <a:off x="1616193" y="129659"/>
            <a:ext cx="3687869"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Pruebas de producto de la máquina</a:t>
            </a:r>
          </a:p>
        </p:txBody>
      </p:sp>
      <p:sp>
        <p:nvSpPr>
          <p:cNvPr id="6" name="Rectángulo 5">
            <a:extLst>
              <a:ext uri="{FF2B5EF4-FFF2-40B4-BE49-F238E27FC236}">
                <a16:creationId xmlns:a16="http://schemas.microsoft.com/office/drawing/2014/main" id="{49A92C80-7949-49DA-B4BD-88A834B99434}"/>
              </a:ext>
            </a:extLst>
          </p:cNvPr>
          <p:cNvSpPr/>
          <p:nvPr/>
        </p:nvSpPr>
        <p:spPr>
          <a:xfrm>
            <a:off x="1616192" y="498991"/>
            <a:ext cx="10461507" cy="523220"/>
          </a:xfrm>
          <a:prstGeom prst="rect">
            <a:avLst/>
          </a:prstGeom>
        </p:spPr>
        <p:txBody>
          <a:bodyPr wrap="square">
            <a:spAutoFit/>
          </a:bodyPr>
          <a:lstStyle/>
          <a:p>
            <a:r>
              <a:rPr lang="es-419" sz="1400" dirty="0">
                <a:solidFill>
                  <a:srgbClr val="000000"/>
                </a:solidFill>
                <a:latin typeface="Times New Roman" panose="02020603050405020304" pitchFamily="18" charset="0"/>
                <a:ea typeface="Calibri" panose="020F0502020204030204" pitchFamily="34" charset="0"/>
              </a:rPr>
              <a:t>A continuación, se realizará la medición y comparación de las dimensiones de diseño y las dimensiones de las piezas producidas por la máquina al realizar el corte. </a:t>
            </a:r>
            <a:endParaRPr lang="es-EC" sz="1400" dirty="0"/>
          </a:p>
        </p:txBody>
      </p:sp>
      <p:sp>
        <p:nvSpPr>
          <p:cNvPr id="7" name="Rectangle 2">
            <a:extLst>
              <a:ext uri="{FF2B5EF4-FFF2-40B4-BE49-F238E27FC236}">
                <a16:creationId xmlns:a16="http://schemas.microsoft.com/office/drawing/2014/main" id="{AB370DA2-9C83-4751-9FBF-718CA0D9690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337" name="Imagen 37">
            <a:extLst>
              <a:ext uri="{FF2B5EF4-FFF2-40B4-BE49-F238E27FC236}">
                <a16:creationId xmlns:a16="http://schemas.microsoft.com/office/drawing/2014/main" id="{59A1261C-11CF-4B49-89F9-BC743B5FF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192" y="1064002"/>
            <a:ext cx="2133600" cy="1438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F632B8C-BFC5-461C-9338-403B3AE53BEA}"/>
              </a:ext>
            </a:extLst>
          </p:cNvPr>
          <p:cNvSpPr>
            <a:spLocks noChangeArrowheads="1"/>
          </p:cNvSpPr>
          <p:nvPr/>
        </p:nvSpPr>
        <p:spPr bwMode="auto">
          <a:xfrm>
            <a:off x="1476443" y="2451735"/>
            <a:ext cx="2273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bmk="_Toc12565691">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Modelo de referencia para el control estad</a:t>
            </a:r>
            <a:r>
              <a:rPr kumimoji="0" lang="es-EC" altLang="es-EC" sz="1200" b="0" i="1" u="none" strike="noStrike" cap="none" normalizeH="0" baseline="0" dirty="0" bmk="_Toc12565691">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C" altLang="es-EC" sz="1200" b="0" i="1" u="none" strike="noStrike" cap="none" normalizeH="0" baseline="0" dirty="0" bmk="_Toc12565691">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stico del producto</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a 8">
            <a:extLst>
              <a:ext uri="{FF2B5EF4-FFF2-40B4-BE49-F238E27FC236}">
                <a16:creationId xmlns:a16="http://schemas.microsoft.com/office/drawing/2014/main" id="{B1A2E668-DD59-4B04-A78C-2CC1159D1C5A}"/>
              </a:ext>
            </a:extLst>
          </p:cNvPr>
          <p:cNvGraphicFramePr>
            <a:graphicFrameLocks noGrp="1"/>
          </p:cNvGraphicFramePr>
          <p:nvPr>
            <p:extLst>
              <p:ext uri="{D42A27DB-BD31-4B8C-83A1-F6EECF244321}">
                <p14:modId xmlns:p14="http://schemas.microsoft.com/office/powerpoint/2010/main" val="3173045812"/>
              </p:ext>
            </p:extLst>
          </p:nvPr>
        </p:nvGraphicFramePr>
        <p:xfrm>
          <a:off x="4021806" y="995177"/>
          <a:ext cx="7160544" cy="3374779"/>
        </p:xfrm>
        <a:graphic>
          <a:graphicData uri="http://schemas.openxmlformats.org/drawingml/2006/table">
            <a:tbl>
              <a:tblPr firstRow="1" firstCol="1" bandRow="1">
                <a:tableStyleId>{69012ECD-51FC-41F1-AA8D-1B2483CD663E}</a:tableStyleId>
              </a:tblPr>
              <a:tblGrid>
                <a:gridCol w="748116">
                  <a:extLst>
                    <a:ext uri="{9D8B030D-6E8A-4147-A177-3AD203B41FA5}">
                      <a16:colId xmlns:a16="http://schemas.microsoft.com/office/drawing/2014/main" val="195977692"/>
                    </a:ext>
                  </a:extLst>
                </a:gridCol>
                <a:gridCol w="951398">
                  <a:extLst>
                    <a:ext uri="{9D8B030D-6E8A-4147-A177-3AD203B41FA5}">
                      <a16:colId xmlns:a16="http://schemas.microsoft.com/office/drawing/2014/main" val="3099413311"/>
                    </a:ext>
                  </a:extLst>
                </a:gridCol>
                <a:gridCol w="271058">
                  <a:extLst>
                    <a:ext uri="{9D8B030D-6E8A-4147-A177-3AD203B41FA5}">
                      <a16:colId xmlns:a16="http://schemas.microsoft.com/office/drawing/2014/main" val="4114452478"/>
                    </a:ext>
                  </a:extLst>
                </a:gridCol>
                <a:gridCol w="486304">
                  <a:extLst>
                    <a:ext uri="{9D8B030D-6E8A-4147-A177-3AD203B41FA5}">
                      <a16:colId xmlns:a16="http://schemas.microsoft.com/office/drawing/2014/main" val="3236178490"/>
                    </a:ext>
                  </a:extLst>
                </a:gridCol>
                <a:gridCol w="841514">
                  <a:extLst>
                    <a:ext uri="{9D8B030D-6E8A-4147-A177-3AD203B41FA5}">
                      <a16:colId xmlns:a16="http://schemas.microsoft.com/office/drawing/2014/main" val="2608933614"/>
                    </a:ext>
                  </a:extLst>
                </a:gridCol>
                <a:gridCol w="804114">
                  <a:extLst>
                    <a:ext uri="{9D8B030D-6E8A-4147-A177-3AD203B41FA5}">
                      <a16:colId xmlns:a16="http://schemas.microsoft.com/office/drawing/2014/main" val="2886718909"/>
                    </a:ext>
                  </a:extLst>
                </a:gridCol>
                <a:gridCol w="757363">
                  <a:extLst>
                    <a:ext uri="{9D8B030D-6E8A-4147-A177-3AD203B41FA5}">
                      <a16:colId xmlns:a16="http://schemas.microsoft.com/office/drawing/2014/main" val="3230468817"/>
                    </a:ext>
                  </a:extLst>
                </a:gridCol>
                <a:gridCol w="269503">
                  <a:extLst>
                    <a:ext uri="{9D8B030D-6E8A-4147-A177-3AD203B41FA5}">
                      <a16:colId xmlns:a16="http://schemas.microsoft.com/office/drawing/2014/main" val="3962279099"/>
                    </a:ext>
                  </a:extLst>
                </a:gridCol>
                <a:gridCol w="525260">
                  <a:extLst>
                    <a:ext uri="{9D8B030D-6E8A-4147-A177-3AD203B41FA5}">
                      <a16:colId xmlns:a16="http://schemas.microsoft.com/office/drawing/2014/main" val="2132784231"/>
                    </a:ext>
                  </a:extLst>
                </a:gridCol>
                <a:gridCol w="579710">
                  <a:extLst>
                    <a:ext uri="{9D8B030D-6E8A-4147-A177-3AD203B41FA5}">
                      <a16:colId xmlns:a16="http://schemas.microsoft.com/office/drawing/2014/main" val="967518040"/>
                    </a:ext>
                  </a:extLst>
                </a:gridCol>
                <a:gridCol w="361814">
                  <a:extLst>
                    <a:ext uri="{9D8B030D-6E8A-4147-A177-3AD203B41FA5}">
                      <a16:colId xmlns:a16="http://schemas.microsoft.com/office/drawing/2014/main" val="1701356177"/>
                    </a:ext>
                  </a:extLst>
                </a:gridCol>
                <a:gridCol w="564390">
                  <a:extLst>
                    <a:ext uri="{9D8B030D-6E8A-4147-A177-3AD203B41FA5}">
                      <a16:colId xmlns:a16="http://schemas.microsoft.com/office/drawing/2014/main" val="4147271106"/>
                    </a:ext>
                  </a:extLst>
                </a:gridCol>
              </a:tblGrid>
              <a:tr h="192528">
                <a:tc gridSpan="12">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Medición de diámetro de circunferencia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65526334"/>
                  </a:ext>
                </a:extLst>
              </a:tr>
              <a:tr h="358802">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Prueba</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Medida Nominal</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ctr">
                        <a:lnSpc>
                          <a:spcPct val="107000"/>
                        </a:lnSpc>
                        <a:spcAft>
                          <a:spcPts val="0"/>
                        </a:spcAft>
                      </a:pPr>
                      <a:r>
                        <a:rPr lang="es-EC" sz="1300" b="1">
                          <a:effectLst/>
                          <a:latin typeface="Times New Roman" panose="02020603050405020304" pitchFamily="18" charset="0"/>
                          <a:cs typeface="Times New Roman" panose="02020603050405020304" pitchFamily="18" charset="0"/>
                        </a:rPr>
                        <a:t>Medición (AA)</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Medición (AA)</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Medición (BB)</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Medición (CC) </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Medición (DD)</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ctr">
                        <a:lnSpc>
                          <a:spcPct val="107000"/>
                        </a:lnSpc>
                        <a:spcAft>
                          <a:spcPts val="0"/>
                        </a:spcAft>
                      </a:pPr>
                      <a:r>
                        <a:rPr lang="es-EC" sz="1300" b="1">
                          <a:effectLst/>
                          <a:latin typeface="Times New Roman" panose="02020603050405020304" pitchFamily="18" charset="0"/>
                          <a:cs typeface="Times New Roman" panose="02020603050405020304" pitchFamily="18" charset="0"/>
                        </a:rPr>
                        <a:t>Media</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Media</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Error</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Desviación estándar</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ctr">
                        <a:lnSpc>
                          <a:spcPct val="107000"/>
                        </a:lnSpc>
                        <a:spcAft>
                          <a:spcPts val="0"/>
                        </a:spcAft>
                      </a:pPr>
                      <a:r>
                        <a:rPr lang="es-EC" sz="1300" b="1" dirty="0">
                          <a:effectLst/>
                          <a:latin typeface="Times New Roman" panose="02020603050405020304" pitchFamily="18" charset="0"/>
                          <a:cs typeface="Times New Roman" panose="02020603050405020304" pitchFamily="18" charset="0"/>
                        </a:rPr>
                        <a:t>Desviación estándar</a:t>
                      </a:r>
                      <a:endParaRPr lang="es-EC"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2936010886"/>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0.00707</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0.00707</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3835653259"/>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3197596046"/>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3</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59.993</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59.993</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4193095267"/>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4</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242525902"/>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59.993</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59.993</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4270290121"/>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6</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0.00829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2640789391"/>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7</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dirty="0">
                          <a:effectLst/>
                          <a:latin typeface="Times New Roman" panose="02020603050405020304" pitchFamily="18" charset="0"/>
                          <a:cs typeface="Times New Roman" panose="02020603050405020304" pitchFamily="18" charset="0"/>
                        </a:rPr>
                        <a:t>60.01</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0.00500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0.00500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3473647915"/>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0.00866</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0.00866</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2030665"/>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0.01479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0.01479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3587974625"/>
                  </a:ext>
                </a:extLst>
              </a:tr>
              <a:tr h="183776">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dirty="0">
                          <a:effectLst/>
                          <a:latin typeface="Times New Roman" panose="02020603050405020304" pitchFamily="18" charset="0"/>
                          <a:cs typeface="Times New Roman" panose="02020603050405020304" pitchFamily="18" charset="0"/>
                        </a:rPr>
                        <a:t>59.99</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59.99</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59.98</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dirty="0">
                          <a:effectLst/>
                          <a:latin typeface="Times New Roman" panose="02020603050405020304" pitchFamily="18" charset="0"/>
                          <a:cs typeface="Times New Roman" panose="02020603050405020304" pitchFamily="18" charset="0"/>
                        </a:rPr>
                        <a:t>60.000</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60.000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gn="r">
                        <a:lnSpc>
                          <a:spcPct val="107000"/>
                        </a:lnSpc>
                        <a:spcAft>
                          <a:spcPts val="0"/>
                        </a:spcAft>
                      </a:pPr>
                      <a:r>
                        <a:rPr lang="es-419" sz="1300" dirty="0">
                          <a:effectLst/>
                          <a:latin typeface="Times New Roman" panose="02020603050405020304" pitchFamily="18" charset="0"/>
                          <a:cs typeface="Times New Roman" panose="02020603050405020304" pitchFamily="18" charset="0"/>
                        </a:rPr>
                        <a:t>0.01581</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gn="r">
                        <a:lnSpc>
                          <a:spcPct val="107000"/>
                        </a:lnSpc>
                        <a:spcAft>
                          <a:spcPts val="0"/>
                        </a:spcAft>
                      </a:pPr>
                      <a:r>
                        <a:rPr lang="es-419" sz="1300">
                          <a:effectLst/>
                          <a:latin typeface="Times New Roman" panose="02020603050405020304" pitchFamily="18" charset="0"/>
                          <a:cs typeface="Times New Roman" panose="02020603050405020304" pitchFamily="18" charset="0"/>
                        </a:rPr>
                        <a:t>0.01581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3722699207"/>
                  </a:ext>
                </a:extLst>
              </a:tr>
              <a:tr h="183776">
                <a:tc gridSpan="1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57784812"/>
                  </a:ext>
                </a:extLst>
              </a:tr>
              <a:tr h="183776">
                <a:tc row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gridSpan="5">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Promedio medida diámetro</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3">
                  <a:txBody>
                    <a:bodyPr/>
                    <a:lstStyle/>
                    <a:p>
                      <a:pPr algn="ctr">
                        <a:lnSpc>
                          <a:spcPct val="107000"/>
                        </a:lnSpc>
                        <a:spcAft>
                          <a:spcPts val="0"/>
                        </a:spcAft>
                      </a:pPr>
                      <a:r>
                        <a:rPr lang="es-419" sz="1300" dirty="0">
                          <a:effectLst/>
                          <a:latin typeface="Times New Roman" panose="02020603050405020304" pitchFamily="18" charset="0"/>
                          <a:cs typeface="Times New Roman" panose="02020603050405020304" pitchFamily="18" charset="0"/>
                        </a:rPr>
                        <a:t>60.000</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pPr algn="ct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row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extLst>
                  <a:ext uri="{0D108BD9-81ED-4DB2-BD59-A6C34878D82A}">
                    <a16:rowId xmlns:a16="http://schemas.microsoft.com/office/drawing/2014/main" val="1869098726"/>
                  </a:ext>
                </a:extLst>
              </a:tr>
              <a:tr h="183776">
                <a:tc vMerge="1">
                  <a:txBody>
                    <a:bodyPr/>
                    <a:lstStyle/>
                    <a:p>
                      <a:endParaRPr lang="es-EC"/>
                    </a:p>
                  </a:txBody>
                  <a:tcPr/>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tc>
                <a:tc gridSpan="5">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Promedio medida desviación estándar</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3">
                  <a:txBody>
                    <a:bodyPr/>
                    <a:lstStyle/>
                    <a:p>
                      <a:pPr algn="ctr">
                        <a:lnSpc>
                          <a:spcPct val="107000"/>
                        </a:lnSpc>
                        <a:spcAft>
                          <a:spcPts val="0"/>
                        </a:spcAft>
                      </a:pPr>
                      <a:r>
                        <a:rPr lang="es-419" sz="1300" dirty="0">
                          <a:effectLst/>
                          <a:latin typeface="Times New Roman" panose="02020603050405020304" pitchFamily="18" charset="0"/>
                          <a:cs typeface="Times New Roman" panose="02020603050405020304" pitchFamily="18" charset="0"/>
                        </a:rPr>
                        <a:t>0.00363</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pPr algn="ct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vMerge="1">
                  <a:txBody>
                    <a:bodyPr/>
                    <a:lstStyle/>
                    <a:p>
                      <a:endParaRPr lang="es-EC"/>
                    </a:p>
                  </a:txBody>
                  <a:tcPr/>
                </a:tc>
                <a:extLst>
                  <a:ext uri="{0D108BD9-81ED-4DB2-BD59-A6C34878D82A}">
                    <a16:rowId xmlns:a16="http://schemas.microsoft.com/office/drawing/2014/main" val="3933660184"/>
                  </a:ext>
                </a:extLst>
              </a:tr>
              <a:tr h="183776">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5">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Media del error</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gridSpan="3">
                  <a:txBody>
                    <a:bodyPr/>
                    <a:lstStyle/>
                    <a:p>
                      <a:pPr algn="ctr">
                        <a:lnSpc>
                          <a:spcPct val="107000"/>
                        </a:lnSpc>
                        <a:spcAft>
                          <a:spcPts val="0"/>
                        </a:spcAft>
                      </a:pPr>
                      <a:r>
                        <a:rPr lang="es-419" sz="1300" dirty="0">
                          <a:effectLst/>
                          <a:latin typeface="Times New Roman" panose="02020603050405020304" pitchFamily="18" charset="0"/>
                          <a:cs typeface="Times New Roman" panose="02020603050405020304" pitchFamily="18" charset="0"/>
                        </a:rPr>
                        <a:t>0.0015</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hMerge="1">
                  <a:txBody>
                    <a:bodyPr/>
                    <a:lstStyle/>
                    <a:p>
                      <a:endParaRPr lang="es-EC"/>
                    </a:p>
                  </a:txBody>
                  <a:tcPr/>
                </a:tc>
                <a:tc hMerge="1">
                  <a:txBody>
                    <a:bodyPr/>
                    <a:lstStyle/>
                    <a:p>
                      <a:pPr algn="ct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9" marR="40839" marT="0" marB="0" anchor="ctr"/>
                </a:tc>
                <a:extLst>
                  <a:ext uri="{0D108BD9-81ED-4DB2-BD59-A6C34878D82A}">
                    <a16:rowId xmlns:a16="http://schemas.microsoft.com/office/drawing/2014/main" val="2756605808"/>
                  </a:ext>
                </a:extLst>
              </a:tr>
            </a:tbl>
          </a:graphicData>
        </a:graphic>
      </p:graphicFrame>
      <p:sp>
        <p:nvSpPr>
          <p:cNvPr id="11" name="Rectángulo 10">
            <a:extLst>
              <a:ext uri="{FF2B5EF4-FFF2-40B4-BE49-F238E27FC236}">
                <a16:creationId xmlns:a16="http://schemas.microsoft.com/office/drawing/2014/main" id="{03432482-94C8-4290-B71B-BCD87F4A647C}"/>
              </a:ext>
            </a:extLst>
          </p:cNvPr>
          <p:cNvSpPr/>
          <p:nvPr/>
        </p:nvSpPr>
        <p:spPr>
          <a:xfrm>
            <a:off x="1333500" y="4496812"/>
            <a:ext cx="9848850" cy="1569660"/>
          </a:xfrm>
          <a:prstGeom prst="rect">
            <a:avLst/>
          </a:prstGeom>
        </p:spPr>
        <p:txBody>
          <a:bodyPr wrap="square">
            <a:spAutoFit/>
          </a:bodyPr>
          <a:lstStyle/>
          <a:p>
            <a:pPr marL="285750" lvl="0" indent="-285750" algn="just" defTabSz="914400" eaLnBrk="0" fontAlgn="base" hangingPunct="0">
              <a:spcBef>
                <a:spcPct val="0"/>
              </a:spcBef>
              <a:spcAft>
                <a:spcPct val="0"/>
              </a:spcAft>
              <a:buFont typeface="Arial" panose="020B0604020202020204" pitchFamily="34" charset="0"/>
              <a:buChar char="•"/>
            </a:pPr>
            <a:r>
              <a:rPr lang="es-EC" altLang="es-EC" sz="1600" dirty="0">
                <a:latin typeface="Times New Roman" panose="02020603050405020304" pitchFamily="18" charset="0"/>
                <a:ea typeface="Calibri" panose="020F0502020204030204" pitchFamily="34" charset="0"/>
                <a:cs typeface="Times New Roman" panose="02020603050405020304" pitchFamily="18" charset="0"/>
              </a:rPr>
              <a:t>De acuerdo con los datos obtenidos en la Tabla, la desviación estándar tiene un valor de 0.00363 mm, esta medida nos indica qué tan dispersos están los datos con respecto a la media, al ser un valor mínimo nos indica que el valor está muy cercano al requerido, ya que mientras mayor sea la desviación estándar, mayor será la dispersión de los datos y por lo tanto las mediciones serán más alejadas a la medida teórica.</a:t>
            </a:r>
          </a:p>
          <a:p>
            <a:pPr marL="285750" lvl="0" indent="-285750" algn="just" defTabSz="914400" eaLnBrk="0" fontAlgn="base" hangingPunct="0">
              <a:spcBef>
                <a:spcPct val="0"/>
              </a:spcBef>
              <a:spcAft>
                <a:spcPct val="0"/>
              </a:spcAft>
              <a:buFont typeface="Arial" panose="020B0604020202020204" pitchFamily="34" charset="0"/>
              <a:buChar char="•"/>
            </a:pPr>
            <a:r>
              <a:rPr lang="es-EC" altLang="es-EC" sz="1600" dirty="0">
                <a:latin typeface="Times New Roman" panose="02020603050405020304" pitchFamily="18" charset="0"/>
                <a:ea typeface="Calibri" panose="020F0502020204030204" pitchFamily="34" charset="0"/>
                <a:cs typeface="Times New Roman" panose="02020603050405020304" pitchFamily="18" charset="0"/>
              </a:rPr>
              <a:t>Además de tener una media de error de 0.0015mm, esta no supera la precisión impuesta para la máquina la cual es de +/-0.02.</a:t>
            </a:r>
          </a:p>
        </p:txBody>
      </p:sp>
    </p:spTree>
    <p:extLst>
      <p:ext uri="{BB962C8B-B14F-4D97-AF65-F5344CB8AC3E}">
        <p14:creationId xmlns:p14="http://schemas.microsoft.com/office/powerpoint/2010/main" val="4279431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66C7F48B-F295-4599-9DC5-5386B858150E}"/>
                  </a:ext>
                </a:extLst>
              </p:cNvPr>
              <p:cNvSpPr/>
              <p:nvPr/>
            </p:nvSpPr>
            <p:spPr>
              <a:xfrm>
                <a:off x="1752600" y="164693"/>
                <a:ext cx="9582150" cy="1384995"/>
              </a:xfrm>
              <a:prstGeom prst="rect">
                <a:avLst/>
              </a:prstGeom>
            </p:spPr>
            <p:txBody>
              <a:bodyPr wrap="square">
                <a:spAutoFit/>
              </a:bodyPr>
              <a:lstStyle/>
              <a:p>
                <a:pPr indent="449580" algn="just">
                  <a:lnSpc>
                    <a:spcPct val="150000"/>
                  </a:lnSpc>
                  <a:spcAft>
                    <a:spcPts val="0"/>
                  </a:spcAft>
                </a:pPr>
                <a:r>
                  <a:rPr lang="es-419" sz="1400" dirty="0">
                    <a:latin typeface="Times New Roman" panose="02020603050405020304" pitchFamily="18" charset="0"/>
                    <a:ea typeface="Calibri" panose="020F0502020204030204" pitchFamily="34" charset="0"/>
                    <a:cs typeface="Times New Roman" panose="02020603050405020304" pitchFamily="18" charset="0"/>
                  </a:rPr>
                  <a:t>Los límites superiores e inferiores de especificación son de acuerdo a los cálculos descritos a continuación:</a:t>
                </a:r>
              </a:p>
              <a:p>
                <a:pPr indent="449580" algn="just">
                  <a:lnSpc>
                    <a:spcPct val="150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𝐿𝐸𝑆</m:t>
                      </m:r>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r>
                        <a:rPr lang="es-419" sz="1400" i="1">
                          <a:effectLst/>
                          <a:latin typeface="Cambria Math" panose="02040503050406030204" pitchFamily="18" charset="0"/>
                          <a:ea typeface="Calibri" panose="020F0502020204030204" pitchFamily="34" charset="0"/>
                          <a:cs typeface="Times New Roman" panose="02020603050405020304" pitchFamily="18" charset="0"/>
                        </a:rPr>
                        <m:t>𝑃𝑟𝑒𝑠𝑖𝑐𝑖</m:t>
                      </m:r>
                      <m:r>
                        <a:rPr lang="es-419" sz="1400" i="1">
                          <a:effectLst/>
                          <a:latin typeface="Cambria Math" panose="02040503050406030204" pitchFamily="18" charset="0"/>
                          <a:ea typeface="Calibri" panose="020F0502020204030204" pitchFamily="34" charset="0"/>
                          <a:cs typeface="Times New Roman" panose="02020603050405020304" pitchFamily="18" charset="0"/>
                        </a:rPr>
                        <m:t>ó</m:t>
                      </m:r>
                      <m:r>
                        <a:rPr lang="es-419" sz="1400" i="1">
                          <a:effectLst/>
                          <a:latin typeface="Cambria Math" panose="02040503050406030204" pitchFamily="18" charset="0"/>
                          <a:ea typeface="Calibri" panose="020F0502020204030204" pitchFamily="34" charset="0"/>
                          <a:cs typeface="Times New Roman" panose="02020603050405020304" pitchFamily="18" charset="0"/>
                        </a:rPr>
                        <m:t>𝑛</m:t>
                      </m:r>
                      <m:r>
                        <a:rPr lang="es-419" sz="1400" i="1">
                          <a:effectLst/>
                          <a:latin typeface="Cambria Math" panose="02040503050406030204" pitchFamily="18" charset="0"/>
                          <a:ea typeface="Calibri" panose="020F0502020204030204" pitchFamily="34" charset="0"/>
                          <a:cs typeface="Times New Roman" panose="02020603050405020304" pitchFamily="18" charset="0"/>
                        </a:rPr>
                        <m:t>=60.00+0.02=60.02</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𝐿𝐸𝐼</m:t>
                      </m:r>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s-419" sz="1400" i="1">
                          <a:effectLst/>
                          <a:latin typeface="Cambria Math" panose="02040503050406030204" pitchFamily="18" charset="0"/>
                          <a:ea typeface="Calibri" panose="020F0502020204030204" pitchFamily="34" charset="0"/>
                          <a:cs typeface="Times New Roman" panose="02020603050405020304" pitchFamily="18" charset="0"/>
                        </a:rPr>
                        <m:t>− </m:t>
                      </m:r>
                      <m:r>
                        <a:rPr lang="es-419" sz="1400" i="1">
                          <a:effectLst/>
                          <a:latin typeface="Cambria Math" panose="02040503050406030204" pitchFamily="18" charset="0"/>
                          <a:ea typeface="Calibri" panose="020F0502020204030204" pitchFamily="34" charset="0"/>
                          <a:cs typeface="Times New Roman" panose="02020603050405020304" pitchFamily="18" charset="0"/>
                        </a:rPr>
                        <m:t>𝑃𝑟𝑒𝑠𝑖𝑐𝑖</m:t>
                      </m:r>
                      <m:r>
                        <a:rPr lang="es-419" sz="1400" i="1">
                          <a:effectLst/>
                          <a:latin typeface="Cambria Math" panose="02040503050406030204" pitchFamily="18" charset="0"/>
                          <a:ea typeface="Calibri" panose="020F0502020204030204" pitchFamily="34" charset="0"/>
                          <a:cs typeface="Times New Roman" panose="02020603050405020304" pitchFamily="18" charset="0"/>
                        </a:rPr>
                        <m:t>ó</m:t>
                      </m:r>
                      <m:r>
                        <a:rPr lang="es-419" sz="1400" i="1">
                          <a:effectLst/>
                          <a:latin typeface="Cambria Math" panose="02040503050406030204" pitchFamily="18" charset="0"/>
                          <a:ea typeface="Calibri" panose="020F0502020204030204" pitchFamily="34" charset="0"/>
                          <a:cs typeface="Times New Roman" panose="02020603050405020304" pitchFamily="18" charset="0"/>
                        </a:rPr>
                        <m:t>𝑛</m:t>
                      </m:r>
                      <m:r>
                        <a:rPr lang="es-419" sz="1400" i="1">
                          <a:effectLst/>
                          <a:latin typeface="Cambria Math" panose="02040503050406030204" pitchFamily="18" charset="0"/>
                          <a:ea typeface="Calibri" panose="020F0502020204030204" pitchFamily="34" charset="0"/>
                          <a:cs typeface="Times New Roman" panose="02020603050405020304" pitchFamily="18" charset="0"/>
                        </a:rPr>
                        <m:t>=60.00−0.02=59.98</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a:extLst>
                  <a:ext uri="{FF2B5EF4-FFF2-40B4-BE49-F238E27FC236}">
                    <a16:creationId xmlns:a16="http://schemas.microsoft.com/office/drawing/2014/main" id="{66C7F48B-F295-4599-9DC5-5386B858150E}"/>
                  </a:ext>
                </a:extLst>
              </p:cNvPr>
              <p:cNvSpPr>
                <a:spLocks noRot="1" noChangeAspect="1" noMove="1" noResize="1" noEditPoints="1" noAdjustHandles="1" noChangeArrowheads="1" noChangeShapeType="1" noTextEdit="1"/>
              </p:cNvSpPr>
              <p:nvPr/>
            </p:nvSpPr>
            <p:spPr>
              <a:xfrm>
                <a:off x="1752600" y="164693"/>
                <a:ext cx="9582150" cy="1384995"/>
              </a:xfrm>
              <a:prstGeom prst="rect">
                <a:avLst/>
              </a:prstGeom>
              <a:blipFill>
                <a:blip r:embed="rId2"/>
                <a:stretch>
                  <a:fillRect/>
                </a:stretch>
              </a:blipFill>
            </p:spPr>
            <p:txBody>
              <a:bodyPr/>
              <a:lstStyle/>
              <a:p>
                <a:r>
                  <a:rPr lang="es-EC">
                    <a:noFill/>
                  </a:rPr>
                  <a:t> </a:t>
                </a:r>
              </a:p>
            </p:txBody>
          </p:sp>
        </mc:Fallback>
      </mc:AlternateContent>
      <p:sp>
        <p:nvSpPr>
          <p:cNvPr id="3" name="Rectangle 1">
            <a:extLst>
              <a:ext uri="{FF2B5EF4-FFF2-40B4-BE49-F238E27FC236}">
                <a16:creationId xmlns:a16="http://schemas.microsoft.com/office/drawing/2014/main" id="{078B0248-2FA2-4588-BED2-A9078E30E849}"/>
              </a:ext>
            </a:extLst>
          </p:cNvPr>
          <p:cNvSpPr>
            <a:spLocks noChangeArrowheads="1"/>
          </p:cNvSpPr>
          <p:nvPr/>
        </p:nvSpPr>
        <p:spPr bwMode="auto">
          <a:xfrm>
            <a:off x="1752600" y="1601681"/>
            <a:ext cx="10001250" cy="65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50000"/>
              </a:lnSpc>
              <a:spcBef>
                <a:spcPct val="0"/>
              </a:spcBef>
              <a:spcAft>
                <a:spcPct val="0"/>
              </a:spcAft>
              <a:buClrTx/>
              <a:buSzTx/>
              <a:buFontTx/>
              <a:buNone/>
              <a:tabLst/>
            </a:pPr>
            <a:r>
              <a:rPr kumimoji="0" lang="es-EC" altLang="es-EC" sz="1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Los límites de control superior e inferior son de acuerdo a los cálculos descritos a continuación, tomando los valores de la constante A3 de la </a:t>
            </a:r>
            <a:r>
              <a:rPr lang="es-EC" altLang="es-EC" sz="1300" b="1" i="1" dirty="0">
                <a:latin typeface="Times New Roman" panose="02020603050405020304" pitchFamily="18" charset="0"/>
                <a:ea typeface="Times New Roman" panose="02020603050405020304" pitchFamily="18" charset="0"/>
                <a:cs typeface="Times New Roman" panose="02020603050405020304" pitchFamily="18" charset="0"/>
              </a:rPr>
              <a:t>Tabla 2</a:t>
            </a:r>
            <a:r>
              <a:rPr kumimoji="0" lang="es-EC" altLang="es-EC" sz="13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lo cual calculamos los límites.</a:t>
            </a:r>
            <a:endParaRPr kumimoji="0" lang="es-EC" altLang="es-EC"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008B6474-0545-47A8-8055-DEBCF6E4DD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5531" y="2258207"/>
            <a:ext cx="3715385" cy="1799590"/>
          </a:xfrm>
          <a:prstGeom prst="rect">
            <a:avLst/>
          </a:prstGeom>
          <a:noFill/>
          <a:ln>
            <a:noFill/>
          </a:ln>
        </p:spPr>
      </p:pic>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id="{2B612C63-8747-4647-9EB7-36018A048815}"/>
                  </a:ext>
                </a:extLst>
              </p:cNvPr>
              <p:cNvSpPr/>
              <p:nvPr/>
            </p:nvSpPr>
            <p:spPr>
              <a:xfrm>
                <a:off x="1752599" y="4129199"/>
                <a:ext cx="10001250" cy="1708160"/>
              </a:xfrm>
              <a:prstGeom prst="rect">
                <a:avLst/>
              </a:prstGeom>
            </p:spPr>
            <p:txBody>
              <a:bodyPr wrap="square">
                <a:spAutoFit/>
              </a:bodyPr>
              <a:lstStyle/>
              <a:p>
                <a:pPr indent="449580" algn="just">
                  <a:lnSpc>
                    <a:spcPct val="150000"/>
                  </a:lnSpc>
                  <a:spcAft>
                    <a:spcPts val="0"/>
                  </a:spcAft>
                </a:pPr>
                <a:r>
                  <a:rPr lang="es-419" sz="1400" dirty="0">
                    <a:latin typeface="Times New Roman" panose="02020603050405020304" pitchFamily="18" charset="0"/>
                    <a:ea typeface="Calibri" panose="020F0502020204030204" pitchFamily="34" charset="0"/>
                    <a:cs typeface="Times New Roman" panose="02020603050405020304" pitchFamily="18" charset="0"/>
                  </a:rPr>
                  <a:t>Los límites de control superiores e inferiores son de acuerdo a los cálculos descritos a continuación, tomando en cuenta que nuestro valor de </a:t>
                </a:r>
                <a:r>
                  <a:rPr lang="es-419" sz="1400" i="1" dirty="0">
                    <a:latin typeface="Times New Roman" panose="02020603050405020304" pitchFamily="18" charset="0"/>
                    <a:ea typeface="Calibri" panose="020F0502020204030204" pitchFamily="34" charset="0"/>
                    <a:cs typeface="Times New Roman" panose="02020603050405020304" pitchFamily="18" charset="0"/>
                  </a:rPr>
                  <a:t>A3</a:t>
                </a:r>
                <a:r>
                  <a:rPr lang="es-419" sz="1400" dirty="0">
                    <a:latin typeface="Times New Roman" panose="02020603050405020304" pitchFamily="18" charset="0"/>
                    <a:ea typeface="Calibri" panose="020F0502020204030204" pitchFamily="34" charset="0"/>
                    <a:cs typeface="Times New Roman" panose="02020603050405020304" pitchFamily="18" charset="0"/>
                  </a:rPr>
                  <a:t> será de 0.98, ya que el tamaño de muestra es de 10:</a:t>
                </a:r>
              </a:p>
              <a:p>
                <a:pPr indent="449580" algn="just">
                  <a:lnSpc>
                    <a:spcPct val="150000"/>
                  </a:lnSpc>
                  <a:spcAft>
                    <a:spcPts val="0"/>
                  </a:spcAft>
                </a:pPr>
                <a:r>
                  <a:rPr lang="es-419"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𝐿𝐶𝑆</m:t>
                      </m:r>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s-419" sz="1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𝑠</m:t>
                              </m:r>
                            </m:e>
                          </m:acc>
                        </m:e>
                      </m:d>
                      <m:r>
                        <a:rPr lang="es-419" sz="1400" i="1">
                          <a:effectLst/>
                          <a:latin typeface="Cambria Math" panose="02040503050406030204" pitchFamily="18" charset="0"/>
                          <a:ea typeface="Calibri" panose="020F0502020204030204" pitchFamily="34" charset="0"/>
                          <a:cs typeface="Times New Roman" panose="02020603050405020304" pitchFamily="18" charset="0"/>
                        </a:rPr>
                        <m:t>=60.00+0.98∗0.003</m:t>
                      </m:r>
                      <m:r>
                        <a:rPr lang="es-419" sz="1400" b="0" i="1" smtClean="0">
                          <a:effectLst/>
                          <a:latin typeface="Cambria Math" panose="02040503050406030204" pitchFamily="18" charset="0"/>
                          <a:ea typeface="Calibri" panose="020F0502020204030204" pitchFamily="34" charset="0"/>
                          <a:cs typeface="Times New Roman" panose="02020603050405020304" pitchFamily="18" charset="0"/>
                        </a:rPr>
                        <m:t>63</m:t>
                      </m:r>
                      <m:r>
                        <a:rPr lang="es-419" sz="1400" i="1">
                          <a:effectLst/>
                          <a:latin typeface="Cambria Math" panose="02040503050406030204" pitchFamily="18" charset="0"/>
                          <a:ea typeface="Calibri" panose="020F0502020204030204" pitchFamily="34" charset="0"/>
                          <a:cs typeface="Times New Roman" panose="02020603050405020304" pitchFamily="18" charset="0"/>
                        </a:rPr>
                        <m:t>=60.0</m:t>
                      </m:r>
                      <m:r>
                        <a:rPr lang="es-419" sz="1400" b="0" i="1" smtClean="0">
                          <a:effectLst/>
                          <a:latin typeface="Cambria Math" panose="02040503050406030204" pitchFamily="18" charset="0"/>
                          <a:ea typeface="Calibri" panose="020F0502020204030204" pitchFamily="34" charset="0"/>
                          <a:cs typeface="Times New Roman" panose="02020603050405020304" pitchFamily="18" charset="0"/>
                        </a:rPr>
                        <m:t>091</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𝐿𝐶𝐼</m:t>
                      </m:r>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s-419" sz="1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𝑠</m:t>
                              </m:r>
                            </m:e>
                          </m:acc>
                        </m:e>
                      </m:d>
                      <m:r>
                        <a:rPr lang="es-419" sz="1400" i="1">
                          <a:effectLst/>
                          <a:latin typeface="Cambria Math" panose="02040503050406030204" pitchFamily="18" charset="0"/>
                          <a:ea typeface="Calibri" panose="020F0502020204030204" pitchFamily="34" charset="0"/>
                          <a:cs typeface="Times New Roman" panose="02020603050405020304" pitchFamily="18" charset="0"/>
                        </a:rPr>
                        <m:t>=60.00−0.98∗0.003</m:t>
                      </m:r>
                      <m:r>
                        <a:rPr lang="es-419" sz="1400" b="0" i="1" smtClean="0">
                          <a:effectLst/>
                          <a:latin typeface="Cambria Math" panose="02040503050406030204" pitchFamily="18" charset="0"/>
                          <a:ea typeface="Calibri" panose="020F0502020204030204" pitchFamily="34" charset="0"/>
                          <a:cs typeface="Times New Roman" panose="02020603050405020304" pitchFamily="18" charset="0"/>
                        </a:rPr>
                        <m:t>63</m:t>
                      </m:r>
                      <m:r>
                        <a:rPr lang="es-419" sz="1400" i="1">
                          <a:effectLst/>
                          <a:latin typeface="Cambria Math" panose="02040503050406030204" pitchFamily="18" charset="0"/>
                          <a:ea typeface="Calibri" panose="020F0502020204030204" pitchFamily="34" charset="0"/>
                          <a:cs typeface="Times New Roman" panose="02020603050405020304" pitchFamily="18" charset="0"/>
                        </a:rPr>
                        <m:t>=58.990</m:t>
                      </m:r>
                      <m:r>
                        <a:rPr lang="es-419" sz="1400" b="0" i="1" smtClean="0">
                          <a:effectLst/>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ángulo 4">
                <a:extLst>
                  <a:ext uri="{FF2B5EF4-FFF2-40B4-BE49-F238E27FC236}">
                    <a16:creationId xmlns:a16="http://schemas.microsoft.com/office/drawing/2014/main" id="{2B612C63-8747-4647-9EB7-36018A048815}"/>
                  </a:ext>
                </a:extLst>
              </p:cNvPr>
              <p:cNvSpPr>
                <a:spLocks noRot="1" noChangeAspect="1" noMove="1" noResize="1" noEditPoints="1" noAdjustHandles="1" noChangeArrowheads="1" noChangeShapeType="1" noTextEdit="1"/>
              </p:cNvSpPr>
              <p:nvPr/>
            </p:nvSpPr>
            <p:spPr>
              <a:xfrm>
                <a:off x="1752599" y="4129199"/>
                <a:ext cx="10001250" cy="1708160"/>
              </a:xfrm>
              <a:prstGeom prst="rect">
                <a:avLst/>
              </a:prstGeom>
              <a:blipFill>
                <a:blip r:embed="rId4"/>
                <a:stretch>
                  <a:fillRect l="-122" r="-122"/>
                </a:stretch>
              </a:blipFill>
            </p:spPr>
            <p:txBody>
              <a:bodyPr/>
              <a:lstStyle/>
              <a:p>
                <a:r>
                  <a:rPr lang="es-EC">
                    <a:noFill/>
                  </a:rPr>
                  <a:t> </a:t>
                </a:r>
              </a:p>
            </p:txBody>
          </p:sp>
        </mc:Fallback>
      </mc:AlternateContent>
    </p:spTree>
    <p:extLst>
      <p:ext uri="{BB962C8B-B14F-4D97-AF65-F5344CB8AC3E}">
        <p14:creationId xmlns:p14="http://schemas.microsoft.com/office/powerpoint/2010/main" val="262327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1F694-0E82-4D0B-BBE1-1790C2A46BE8}"/>
              </a:ext>
            </a:extLst>
          </p:cNvPr>
          <p:cNvSpPr>
            <a:spLocks noChangeArrowheads="1"/>
          </p:cNvSpPr>
          <p:nvPr/>
        </p:nvSpPr>
        <p:spPr bwMode="auto">
          <a:xfrm>
            <a:off x="6729411" y="4558021"/>
            <a:ext cx="5133975" cy="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5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valor mayor a 1 de </a:t>
            </a:r>
            <a:r>
              <a:rPr kumimoji="0" lang="es-EC" altLang="es-EC"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CPK</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indican que el proceso está fabricando artículos que cumplen con las especificaciones.</a:t>
            </a:r>
            <a:endParaRPr kumimoji="0" lang="es-EC" altLang="es-EC"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96098B31-27AB-478B-ABAC-04C7579DBFF6}"/>
              </a:ext>
            </a:extLst>
          </p:cNvPr>
          <p:cNvSpPr/>
          <p:nvPr/>
        </p:nvSpPr>
        <p:spPr>
          <a:xfrm>
            <a:off x="1447799" y="5442152"/>
            <a:ext cx="10563225" cy="700000"/>
          </a:xfrm>
          <a:prstGeom prst="rect">
            <a:avLst/>
          </a:prstGeom>
        </p:spPr>
        <p:txBody>
          <a:bodyPr wrap="square">
            <a:spAutoFit/>
          </a:bodyPr>
          <a:lstStyle/>
          <a:p>
            <a:pPr lvl="0" indent="449263" defTabSz="914400" eaLnBrk="0" fontAlgn="base" hangingPunct="0">
              <a:lnSpc>
                <a:spcPct val="150000"/>
              </a:lnSpc>
              <a:spcBef>
                <a:spcPct val="0"/>
              </a:spcBef>
              <a:spcAft>
                <a:spcPct val="0"/>
              </a:spcAft>
            </a:pPr>
            <a:r>
              <a:rPr lang="es-EC" altLang="es-EC" sz="1400" dirty="0">
                <a:latin typeface="Times New Roman" panose="02020603050405020304" pitchFamily="18" charset="0"/>
                <a:ea typeface="Calibri" panose="020F0502020204030204" pitchFamily="34" charset="0"/>
                <a:cs typeface="Times New Roman" panose="02020603050405020304" pitchFamily="18" charset="0"/>
              </a:rPr>
              <a:t>El gráfico de </a:t>
            </a:r>
            <a:r>
              <a:rPr lang="es-EC" altLang="es-EC" sz="1400" b="1" dirty="0">
                <a:latin typeface="Times New Roman" panose="02020603050405020304" pitchFamily="18" charset="0"/>
                <a:ea typeface="Calibri" panose="020F0502020204030204" pitchFamily="34" charset="0"/>
                <a:cs typeface="Times New Roman" panose="02020603050405020304" pitchFamily="18" charset="0"/>
              </a:rPr>
              <a:t>Control en el eje de Precisión de corte</a:t>
            </a:r>
            <a:r>
              <a:rPr lang="es-EC" altLang="es-EC" sz="1400" dirty="0">
                <a:latin typeface="Times New Roman" panose="02020603050405020304" pitchFamily="18" charset="0"/>
                <a:ea typeface="Calibri" panose="020F0502020204030204" pitchFamily="34" charset="0"/>
                <a:cs typeface="Times New Roman" panose="02020603050405020304" pitchFamily="18" charset="0"/>
              </a:rPr>
              <a:t>, nos indica que las medidas de las pruebas se encuentran en el rango de control y de rango de límite de especificación, con lo cual decir que la máquina se encuentra correctamente calibrada.</a:t>
            </a:r>
            <a:endParaRPr lang="es-EC" alt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3BD35F7-F53C-40AF-B849-7A57DCA3E075}"/>
                  </a:ext>
                </a:extLst>
              </p:cNvPr>
              <p:cNvSpPr/>
              <p:nvPr/>
            </p:nvSpPr>
            <p:spPr>
              <a:xfrm>
                <a:off x="7548563" y="799144"/>
                <a:ext cx="3048000" cy="1312603"/>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m:t>
                          </m:r>
                        </m:sub>
                      </m:sSub>
                      <m:r>
                        <a:rPr lang="es-419"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r>
                            <a:rPr lang="es-419" sz="1200" i="1">
                              <a:latin typeface="Cambria Math" panose="02040503050406030204" pitchFamily="18" charset="0"/>
                              <a:ea typeface="Calibri" panose="020F0502020204030204" pitchFamily="34" charset="0"/>
                              <a:cs typeface="Times New Roman" panose="02020603050405020304" pitchFamily="18" charset="0"/>
                            </a:rPr>
                            <m:t>𝑅𝐴𝑁𝐺𝑂</m:t>
                          </m:r>
                          <m:r>
                            <a:rPr lang="es-419" sz="1200" i="1">
                              <a:latin typeface="Cambria Math" panose="02040503050406030204" pitchFamily="18" charset="0"/>
                              <a:ea typeface="Calibri" panose="020F0502020204030204" pitchFamily="34" charset="0"/>
                              <a:cs typeface="Times New Roman" panose="02020603050405020304" pitchFamily="18" charset="0"/>
                            </a:rPr>
                            <m:t> </m:t>
                          </m:r>
                          <m:r>
                            <a:rPr lang="es-419" sz="1200" i="1">
                              <a:latin typeface="Cambria Math" panose="02040503050406030204" pitchFamily="18" charset="0"/>
                              <a:ea typeface="Calibri" panose="020F0502020204030204" pitchFamily="34" charset="0"/>
                              <a:cs typeface="Times New Roman" panose="02020603050405020304" pitchFamily="18" charset="0"/>
                            </a:rPr>
                            <m:t>𝐷𝐸</m:t>
                          </m:r>
                          <m:r>
                            <a:rPr lang="es-419" sz="1200" i="1">
                              <a:latin typeface="Cambria Math" panose="02040503050406030204" pitchFamily="18" charset="0"/>
                              <a:ea typeface="Calibri" panose="020F0502020204030204" pitchFamily="34" charset="0"/>
                              <a:cs typeface="Times New Roman" panose="02020603050405020304" pitchFamily="18" charset="0"/>
                            </a:rPr>
                            <m:t> </m:t>
                          </m:r>
                          <m:r>
                            <a:rPr lang="es-419" sz="1200" i="1">
                              <a:latin typeface="Cambria Math" panose="02040503050406030204" pitchFamily="18" charset="0"/>
                              <a:ea typeface="Calibri" panose="020F0502020204030204" pitchFamily="34" charset="0"/>
                              <a:cs typeface="Times New Roman" panose="02020603050405020304" pitchFamily="18" charset="0"/>
                            </a:rPr>
                            <m:t>𝐸𝑆𝑃𝐸𝐶𝐼𝐹𝐼𝐶𝐴𝐶𝐼</m:t>
                          </m:r>
                          <m:r>
                            <a:rPr lang="es-419" sz="1200" i="1">
                              <a:latin typeface="Cambria Math" panose="02040503050406030204" pitchFamily="18" charset="0"/>
                              <a:ea typeface="Calibri" panose="020F0502020204030204" pitchFamily="34" charset="0"/>
                              <a:cs typeface="Times New Roman" panose="02020603050405020304" pitchFamily="18" charset="0"/>
                            </a:rPr>
                            <m:t>Ó</m:t>
                          </m:r>
                          <m:r>
                            <a:rPr lang="es-419" sz="1200" i="1">
                              <a:latin typeface="Cambria Math" panose="02040503050406030204" pitchFamily="18" charset="0"/>
                              <a:ea typeface="Calibri" panose="020F0502020204030204" pitchFamily="34" charset="0"/>
                              <a:cs typeface="Times New Roman" panose="02020603050405020304" pitchFamily="18" charset="0"/>
                            </a:rPr>
                            <m:t>𝑁</m:t>
                          </m:r>
                        </m:num>
                        <m:den>
                          <m:r>
                            <a:rPr lang="es-419" sz="1200" i="1">
                              <a:latin typeface="Cambria Math" panose="02040503050406030204" pitchFamily="18" charset="0"/>
                              <a:ea typeface="Calibri" panose="020F0502020204030204" pitchFamily="34" charset="0"/>
                              <a:cs typeface="Times New Roman" panose="02020603050405020304" pitchFamily="18" charset="0"/>
                            </a:rPr>
                            <m:t>𝐻𝐴𝐵𝐼𝐿𝐼𝐷𝐴𝐷</m:t>
                          </m:r>
                          <m:r>
                            <a:rPr lang="es-419" sz="1200" i="1">
                              <a:latin typeface="Cambria Math" panose="02040503050406030204" pitchFamily="18" charset="0"/>
                              <a:ea typeface="Calibri" panose="020F0502020204030204" pitchFamily="34" charset="0"/>
                              <a:cs typeface="Times New Roman" panose="02020603050405020304" pitchFamily="18" charset="0"/>
                            </a:rPr>
                            <m:t> </m:t>
                          </m:r>
                          <m:r>
                            <a:rPr lang="es-419" sz="1200" i="1">
                              <a:latin typeface="Cambria Math" panose="02040503050406030204" pitchFamily="18" charset="0"/>
                              <a:ea typeface="Calibri" panose="020F0502020204030204" pitchFamily="34" charset="0"/>
                              <a:cs typeface="Times New Roman" panose="02020603050405020304" pitchFamily="18" charset="0"/>
                            </a:rPr>
                            <m:t>𝐷𝐸𝐿</m:t>
                          </m:r>
                          <m:r>
                            <a:rPr lang="es-419" sz="1200" i="1">
                              <a:latin typeface="Cambria Math" panose="02040503050406030204" pitchFamily="18" charset="0"/>
                              <a:ea typeface="Calibri" panose="020F0502020204030204" pitchFamily="34" charset="0"/>
                              <a:cs typeface="Times New Roman" panose="02020603050405020304" pitchFamily="18" charset="0"/>
                            </a:rPr>
                            <m:t> </m:t>
                          </m:r>
                          <m:r>
                            <a:rPr lang="es-419" sz="1200" i="1">
                              <a:latin typeface="Cambria Math" panose="02040503050406030204" pitchFamily="18" charset="0"/>
                              <a:ea typeface="Calibri" panose="020F0502020204030204" pitchFamily="34" charset="0"/>
                              <a:cs typeface="Times New Roman" panose="02020603050405020304" pitchFamily="18" charset="0"/>
                            </a:rPr>
                            <m:t>𝑃𝑅𝑂𝐶𝐸𝑆𝑂</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m:t>
                          </m:r>
                        </m:sub>
                      </m:sSub>
                      <m:r>
                        <a:rPr lang="es-419"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r>
                            <a:rPr lang="es-419" sz="1200" i="1">
                              <a:latin typeface="Cambria Math" panose="02040503050406030204" pitchFamily="18" charset="0"/>
                              <a:ea typeface="Calibri" panose="020F0502020204030204" pitchFamily="34" charset="0"/>
                              <a:cs typeface="Times New Roman" panose="02020603050405020304" pitchFamily="18" charset="0"/>
                            </a:rPr>
                            <m:t>𝐿𝐸𝑆</m:t>
                          </m:r>
                          <m:r>
                            <a:rPr lang="es-419" sz="1200" i="1">
                              <a:latin typeface="Cambria Math" panose="02040503050406030204" pitchFamily="18" charset="0"/>
                              <a:ea typeface="Calibri" panose="020F0502020204030204" pitchFamily="34" charset="0"/>
                              <a:cs typeface="Times New Roman" panose="02020603050405020304" pitchFamily="18" charset="0"/>
                            </a:rPr>
                            <m:t>−</m:t>
                          </m:r>
                          <m:r>
                            <a:rPr lang="es-419" sz="1200" i="1">
                              <a:latin typeface="Cambria Math" panose="02040503050406030204" pitchFamily="18" charset="0"/>
                              <a:ea typeface="Calibri" panose="020F0502020204030204" pitchFamily="34" charset="0"/>
                              <a:cs typeface="Times New Roman" panose="02020603050405020304" pitchFamily="18" charset="0"/>
                            </a:rPr>
                            <m:t>𝐿𝐸𝐼</m:t>
                          </m:r>
                        </m:num>
                        <m:den>
                          <m:r>
                            <a:rPr lang="es-419" sz="1200" i="1">
                              <a:latin typeface="Cambria Math" panose="02040503050406030204" pitchFamily="18" charset="0"/>
                              <a:ea typeface="Calibri" panose="020F0502020204030204" pitchFamily="34" charset="0"/>
                              <a:cs typeface="Times New Roman" panose="02020603050405020304" pitchFamily="18" charset="0"/>
                            </a:rPr>
                            <m:t>6</m:t>
                          </m:r>
                          <m:r>
                            <a:rPr lang="es-419" sz="1200" i="1">
                              <a:latin typeface="Cambria Math" panose="02040503050406030204" pitchFamily="18" charset="0"/>
                              <a:ea typeface="Calibri" panose="020F0502020204030204" pitchFamily="34" charset="0"/>
                              <a:cs typeface="Times New Roman" panose="02020603050405020304" pitchFamily="18" charset="0"/>
                            </a:rPr>
                            <m:t>𝑆</m:t>
                          </m:r>
                        </m:den>
                      </m:f>
                      <m:r>
                        <a:rPr lang="es-419"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419" sz="1200" i="1">
                              <a:latin typeface="Cambria Math" panose="02040503050406030204" pitchFamily="18" charset="0"/>
                              <a:ea typeface="Times New Roman" panose="02020603050405020304" pitchFamily="18" charset="0"/>
                              <a:cs typeface="Times New Roman" panose="02020603050405020304" pitchFamily="18" charset="0"/>
                            </a:rPr>
                            <m:t>60.02−59.98</m:t>
                          </m:r>
                        </m:num>
                        <m:den>
                          <m:r>
                            <a:rPr lang="es-419" sz="1200" i="1">
                              <a:latin typeface="Cambria Math" panose="02040503050406030204" pitchFamily="18" charset="0"/>
                              <a:ea typeface="Times New Roman" panose="02020603050405020304" pitchFamily="18" charset="0"/>
                              <a:cs typeface="Times New Roman" panose="02020603050405020304" pitchFamily="18" charset="0"/>
                            </a:rPr>
                            <m:t>6∗0.003</m:t>
                          </m:r>
                          <m:r>
                            <a:rPr lang="es-419" sz="1200" b="0" i="1" smtClean="0">
                              <a:latin typeface="Cambria Math" panose="02040503050406030204" pitchFamily="18" charset="0"/>
                              <a:ea typeface="Times New Roman" panose="02020603050405020304" pitchFamily="18" charset="0"/>
                              <a:cs typeface="Times New Roman" panose="02020603050405020304" pitchFamily="18" charset="0"/>
                            </a:rPr>
                            <m:t>63</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m:t>
                          </m:r>
                        </m:sub>
                      </m:sSub>
                      <m:r>
                        <a:rPr lang="es-419" sz="1200" i="1">
                          <a:latin typeface="Cambria Math" panose="02040503050406030204" pitchFamily="18" charset="0"/>
                          <a:ea typeface="Calibri" panose="020F0502020204030204" pitchFamily="34" charset="0"/>
                          <a:cs typeface="Times New Roman" panose="02020603050405020304" pitchFamily="18" charset="0"/>
                        </a:rPr>
                        <m:t>=</m:t>
                      </m:r>
                      <m:r>
                        <a:rPr lang="es-419" sz="1200">
                          <a:latin typeface="Cambria Math" panose="02040503050406030204" pitchFamily="18" charset="0"/>
                          <a:ea typeface="Times New Roman" panose="02020603050405020304" pitchFamily="18" charset="0"/>
                          <a:cs typeface="Times New Roman" panose="02020603050405020304" pitchFamily="18" charset="0"/>
                        </a:rPr>
                        <m:t>1.</m:t>
                      </m:r>
                      <m:r>
                        <a:rPr lang="es-419" sz="1200" b="0" i="0" smtClean="0">
                          <a:latin typeface="Cambria Math" panose="02040503050406030204" pitchFamily="18" charset="0"/>
                          <a:ea typeface="Times New Roman" panose="02020603050405020304" pitchFamily="18" charset="0"/>
                          <a:cs typeface="Times New Roman" panose="02020603050405020304" pitchFamily="18" charset="0"/>
                        </a:rPr>
                        <m:t>836</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53BD35F7-F53C-40AF-B849-7A57DCA3E075}"/>
                  </a:ext>
                </a:extLst>
              </p:cNvPr>
              <p:cNvSpPr>
                <a:spLocks noRot="1" noChangeAspect="1" noMove="1" noResize="1" noEditPoints="1" noAdjustHandles="1" noChangeArrowheads="1" noChangeShapeType="1" noTextEdit="1"/>
              </p:cNvSpPr>
              <p:nvPr/>
            </p:nvSpPr>
            <p:spPr>
              <a:xfrm>
                <a:off x="7548563" y="799144"/>
                <a:ext cx="3048000" cy="1312603"/>
              </a:xfrm>
              <a:prstGeom prst="rect">
                <a:avLst/>
              </a:prstGeom>
              <a:blipFill>
                <a:blip r:embed="rId2"/>
                <a:stretch>
                  <a:fillRect/>
                </a:stretch>
              </a:blipFill>
            </p:spPr>
            <p:txBody>
              <a:bodyPr/>
              <a:lstStyle/>
              <a:p>
                <a:r>
                  <a:rPr lang="es-EC">
                    <a:noFill/>
                  </a:rPr>
                  <a:t> </a:t>
                </a:r>
              </a:p>
            </p:txBody>
          </p:sp>
        </mc:Fallback>
      </mc:AlternateContent>
      <p:sp>
        <p:nvSpPr>
          <p:cNvPr id="6" name="Rectángulo 5">
            <a:extLst>
              <a:ext uri="{FF2B5EF4-FFF2-40B4-BE49-F238E27FC236}">
                <a16:creationId xmlns:a16="http://schemas.microsoft.com/office/drawing/2014/main" id="{D1A85B8A-D227-4387-B6AB-B547E3F11817}"/>
              </a:ext>
            </a:extLst>
          </p:cNvPr>
          <p:cNvSpPr/>
          <p:nvPr/>
        </p:nvSpPr>
        <p:spPr>
          <a:xfrm>
            <a:off x="7303354" y="390217"/>
            <a:ext cx="3293209" cy="376834"/>
          </a:xfrm>
          <a:prstGeom prst="rect">
            <a:avLst/>
          </a:prstGeom>
        </p:spPr>
        <p:txBody>
          <a:bodyPr wrap="none">
            <a:spAutoFit/>
          </a:bodyPr>
          <a:lstStyle/>
          <a:p>
            <a:pPr lvl="0" indent="449263" defTabSz="914400" eaLnBrk="0" fontAlgn="base" hangingPunct="0">
              <a:lnSpc>
                <a:spcPct val="150000"/>
              </a:lnSpc>
              <a:spcBef>
                <a:spcPct val="0"/>
              </a:spcBef>
              <a:spcAft>
                <a:spcPct val="0"/>
              </a:spcAft>
            </a:pPr>
            <a:r>
              <a:rPr lang="es-EC" altLang="es-EC" sz="1400" b="1" dirty="0">
                <a:latin typeface="Times New Roman" panose="02020603050405020304" pitchFamily="18" charset="0"/>
                <a:ea typeface="Calibri" panose="020F0502020204030204" pitchFamily="34" charset="0"/>
                <a:cs typeface="Times New Roman" panose="02020603050405020304" pitchFamily="18" charset="0"/>
              </a:rPr>
              <a:t>Cálculo de índice de habilidad CP:</a:t>
            </a:r>
            <a:endParaRPr lang="es-EC" altLang="es-EC" sz="1400"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F5ECB3CD-F0FA-4FF1-B169-696762C8D942}"/>
              </a:ext>
            </a:extLst>
          </p:cNvPr>
          <p:cNvSpPr/>
          <p:nvPr/>
        </p:nvSpPr>
        <p:spPr>
          <a:xfrm>
            <a:off x="6729411" y="2116395"/>
            <a:ext cx="5133975" cy="700000"/>
          </a:xfrm>
          <a:prstGeom prst="rect">
            <a:avLst/>
          </a:prstGeom>
        </p:spPr>
        <p:txBody>
          <a:bodyPr wrap="square">
            <a:spAutoFit/>
          </a:bodyPr>
          <a:lstStyle/>
          <a:p>
            <a:pPr lvl="0" indent="449263" defTabSz="914400" eaLnBrk="0" fontAlgn="base" hangingPunct="0">
              <a:lnSpc>
                <a:spcPct val="150000"/>
              </a:lnSpc>
              <a:spcBef>
                <a:spcPct val="0"/>
              </a:spcBef>
              <a:spcAft>
                <a:spcPct val="0"/>
              </a:spcAft>
            </a:pPr>
            <a:r>
              <a:rPr lang="es-EC" altLang="es-EC" sz="1400" dirty="0">
                <a:latin typeface="Times New Roman" panose="02020603050405020304" pitchFamily="18" charset="0"/>
                <a:ea typeface="Calibri" panose="020F0502020204030204" pitchFamily="34" charset="0"/>
                <a:cs typeface="Times New Roman" panose="02020603050405020304" pitchFamily="18" charset="0"/>
              </a:rPr>
              <a:t>El valor de </a:t>
            </a:r>
            <a:r>
              <a:rPr lang="es-EC" altLang="es-EC" sz="1400" dirty="0" err="1">
                <a:latin typeface="Times New Roman" panose="02020603050405020304" pitchFamily="18" charset="0"/>
                <a:ea typeface="Calibri" panose="020F0502020204030204" pitchFamily="34" charset="0"/>
                <a:cs typeface="Times New Roman" panose="02020603050405020304" pitchFamily="18" charset="0"/>
              </a:rPr>
              <a:t>Cp</a:t>
            </a:r>
            <a:r>
              <a:rPr lang="es-EC" altLang="es-EC" sz="1400" dirty="0">
                <a:latin typeface="Times New Roman" panose="02020603050405020304" pitchFamily="18" charset="0"/>
                <a:ea typeface="Calibri" panose="020F0502020204030204" pitchFamily="34" charset="0"/>
                <a:cs typeface="Times New Roman" panose="02020603050405020304" pitchFamily="18" charset="0"/>
              </a:rPr>
              <a:t> al ser mayor que 1 esto nos evidencia de que el proceso es potencialmente capaz de cumplir con las especificaciones.</a:t>
            </a:r>
            <a:endParaRPr lang="es-EC" altLang="es-EC" sz="1400" dirty="0">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C5F678CD-0683-411B-B59A-42758BEEFEE0}"/>
              </a:ext>
            </a:extLst>
          </p:cNvPr>
          <p:cNvSpPr/>
          <p:nvPr/>
        </p:nvSpPr>
        <p:spPr>
          <a:xfrm>
            <a:off x="7207974" y="2798679"/>
            <a:ext cx="3483967" cy="376834"/>
          </a:xfrm>
          <a:prstGeom prst="rect">
            <a:avLst/>
          </a:prstGeom>
        </p:spPr>
        <p:txBody>
          <a:bodyPr wrap="none">
            <a:spAutoFit/>
          </a:bodyPr>
          <a:lstStyle/>
          <a:p>
            <a:pPr lvl="0" indent="449263" defTabSz="914400" eaLnBrk="0" fontAlgn="base" hangingPunct="0">
              <a:lnSpc>
                <a:spcPct val="150000"/>
              </a:lnSpc>
              <a:spcBef>
                <a:spcPct val="0"/>
              </a:spcBef>
              <a:spcAft>
                <a:spcPct val="0"/>
              </a:spcAft>
            </a:pPr>
            <a:r>
              <a:rPr lang="es-EC" altLang="es-EC" sz="1400" b="1" dirty="0">
                <a:latin typeface="Times New Roman" panose="02020603050405020304" pitchFamily="18" charset="0"/>
                <a:ea typeface="Calibri" panose="020F0502020204030204" pitchFamily="34" charset="0"/>
                <a:cs typeface="Times New Roman" panose="02020603050405020304" pitchFamily="18" charset="0"/>
              </a:rPr>
              <a:t>Cálculo de índice de capacidad CPK:</a:t>
            </a:r>
            <a:endParaRPr lang="es-EC" alt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FDE2836-D615-4155-A96F-55E6FBA6C621}"/>
                  </a:ext>
                </a:extLst>
              </p:cNvPr>
              <p:cNvSpPr/>
              <p:nvPr/>
            </p:nvSpPr>
            <p:spPr>
              <a:xfrm>
                <a:off x="7793830" y="3190844"/>
                <a:ext cx="3005137" cy="1351845"/>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𝑃𝐾</m:t>
                          </m:r>
                        </m:sub>
                      </m:sSub>
                      <m:r>
                        <a:rPr lang="es-419"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accPr>
                                <m:e>
                                  <m:r>
                                    <a:rPr lang="es-419" sz="1200" i="1">
                                      <a:latin typeface="Cambria Math" panose="02040503050406030204" pitchFamily="18" charset="0"/>
                                      <a:ea typeface="Times New Roman" panose="02020603050405020304" pitchFamily="18" charset="0"/>
                                      <a:cs typeface="Times New Roman" panose="02020603050405020304" pitchFamily="18" charset="0"/>
                                    </a:rPr>
                                    <m:t>𝑋</m:t>
                                  </m:r>
                                </m:e>
                              </m:acc>
                              <m:r>
                                <a:rPr lang="es-419" sz="1200" i="1">
                                  <a:latin typeface="Cambria Math" panose="02040503050406030204" pitchFamily="18" charset="0"/>
                                  <a:ea typeface="Calibri" panose="020F0502020204030204" pitchFamily="34" charset="0"/>
                                  <a:cs typeface="Times New Roman" panose="02020603050405020304" pitchFamily="18" charset="0"/>
                                </a:rPr>
                                <m:t>−</m:t>
                              </m:r>
                              <m:r>
                                <a:rPr lang="es-419" sz="1200" i="1">
                                  <a:latin typeface="Cambria Math" panose="02040503050406030204" pitchFamily="18" charset="0"/>
                                  <a:ea typeface="Calibri" panose="020F0502020204030204" pitchFamily="34" charset="0"/>
                                  <a:cs typeface="Times New Roman" panose="02020603050405020304" pitchFamily="18" charset="0"/>
                                </a:rPr>
                                <m:t>𝐿𝐸𝐼</m:t>
                              </m:r>
                            </m:num>
                            <m:den>
                              <m:r>
                                <a:rPr lang="es-419" sz="1200" i="1">
                                  <a:latin typeface="Cambria Math" panose="02040503050406030204" pitchFamily="18" charset="0"/>
                                  <a:ea typeface="Calibri" panose="020F0502020204030204" pitchFamily="34" charset="0"/>
                                  <a:cs typeface="Times New Roman" panose="02020603050405020304" pitchFamily="18" charset="0"/>
                                </a:rPr>
                                <m:t>3</m:t>
                              </m:r>
                              <m:r>
                                <a:rPr lang="es-419" sz="1200" i="1">
                                  <a:latin typeface="Cambria Math" panose="02040503050406030204" pitchFamily="18" charset="0"/>
                                  <a:ea typeface="Calibri" panose="020F0502020204030204" pitchFamily="34" charset="0"/>
                                  <a:cs typeface="Times New Roman" panose="02020603050405020304" pitchFamily="18" charset="0"/>
                                </a:rPr>
                                <m:t>𝑆</m:t>
                              </m:r>
                            </m:den>
                          </m:f>
                          <m:r>
                            <a:rPr lang="es-419"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r>
                                <a:rPr lang="es-419" sz="1200" i="1">
                                  <a:latin typeface="Cambria Math" panose="02040503050406030204" pitchFamily="18" charset="0"/>
                                  <a:ea typeface="Calibri" panose="020F0502020204030204" pitchFamily="34" charset="0"/>
                                  <a:cs typeface="Times New Roman" panose="02020603050405020304" pitchFamily="18" charset="0"/>
                                </a:rPr>
                                <m:t>𝐿𝐸𝑆</m:t>
                              </m:r>
                              <m:r>
                                <a:rPr lang="es-419" sz="12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accPr>
                                <m:e>
                                  <m:r>
                                    <a:rPr lang="es-419" sz="1200" i="1">
                                      <a:latin typeface="Cambria Math" panose="02040503050406030204" pitchFamily="18" charset="0"/>
                                      <a:ea typeface="Times New Roman" panose="02020603050405020304" pitchFamily="18" charset="0"/>
                                      <a:cs typeface="Times New Roman" panose="02020603050405020304" pitchFamily="18" charset="0"/>
                                    </a:rPr>
                                    <m:t>𝑋</m:t>
                                  </m:r>
                                </m:e>
                              </m:acc>
                            </m:num>
                            <m:den>
                              <m:r>
                                <a:rPr lang="es-419" sz="1200" i="1">
                                  <a:latin typeface="Cambria Math" panose="02040503050406030204" pitchFamily="18" charset="0"/>
                                  <a:ea typeface="Calibri" panose="020F0502020204030204" pitchFamily="34" charset="0"/>
                                  <a:cs typeface="Times New Roman" panose="02020603050405020304" pitchFamily="18" charset="0"/>
                                </a:rPr>
                                <m:t>3</m:t>
                              </m:r>
                              <m:r>
                                <a:rPr lang="es-419" sz="1200" i="1">
                                  <a:latin typeface="Cambria Math" panose="02040503050406030204" pitchFamily="18" charset="0"/>
                                  <a:ea typeface="Calibri" panose="020F0502020204030204" pitchFamily="34" charset="0"/>
                                  <a:cs typeface="Times New Roman" panose="02020603050405020304" pitchFamily="18" charset="0"/>
                                </a:rPr>
                                <m:t>𝑆</m:t>
                              </m:r>
                            </m:den>
                          </m:f>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𝑃𝐾</m:t>
                          </m:r>
                        </m:sub>
                      </m:sSub>
                      <m:r>
                        <a:rPr lang="es-419"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r>
                            <a:rPr lang="es-419" sz="1200" i="1">
                              <a:latin typeface="Cambria Math" panose="02040503050406030204" pitchFamily="18" charset="0"/>
                              <a:ea typeface="Times New Roman" panose="02020603050405020304" pitchFamily="18" charset="0"/>
                              <a:cs typeface="Times New Roman" panose="02020603050405020304" pitchFamily="18" charset="0"/>
                            </a:rPr>
                            <m:t>60.0</m:t>
                          </m:r>
                          <m:r>
                            <a:rPr lang="es-419" sz="1200" b="0" i="1" smtClean="0">
                              <a:latin typeface="Cambria Math" panose="02040503050406030204" pitchFamily="18" charset="0"/>
                              <a:ea typeface="Times New Roman" panose="02020603050405020304" pitchFamily="18" charset="0"/>
                              <a:cs typeface="Times New Roman" panose="02020603050405020304" pitchFamily="18" charset="0"/>
                            </a:rPr>
                            <m:t>0</m:t>
                          </m:r>
                          <m:r>
                            <a:rPr lang="es-419" sz="1200" i="1">
                              <a:latin typeface="Cambria Math" panose="02040503050406030204" pitchFamily="18" charset="0"/>
                              <a:ea typeface="Calibri" panose="020F0502020204030204" pitchFamily="34" charset="0"/>
                              <a:cs typeface="Times New Roman" panose="02020603050405020304" pitchFamily="18" charset="0"/>
                            </a:rPr>
                            <m:t>−59.98</m:t>
                          </m:r>
                        </m:num>
                        <m:den>
                          <m:r>
                            <a:rPr lang="es-419" sz="1200" i="1">
                              <a:latin typeface="Cambria Math" panose="02040503050406030204" pitchFamily="18" charset="0"/>
                              <a:ea typeface="Calibri" panose="020F0502020204030204" pitchFamily="34" charset="0"/>
                              <a:cs typeface="Times New Roman" panose="02020603050405020304" pitchFamily="18" charset="0"/>
                            </a:rPr>
                            <m:t>3∗0.0</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0</m:t>
                          </m:r>
                          <m:r>
                            <a:rPr lang="es-419" sz="1200" i="1">
                              <a:latin typeface="Cambria Math" panose="02040503050406030204" pitchFamily="18" charset="0"/>
                              <a:ea typeface="Calibri" panose="020F0502020204030204" pitchFamily="34" charset="0"/>
                              <a:cs typeface="Times New Roman" panose="02020603050405020304" pitchFamily="18" charset="0"/>
                            </a:rPr>
                            <m:t>3</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63</m:t>
                          </m:r>
                        </m:den>
                      </m:f>
                      <m:r>
                        <a:rPr lang="es-419" sz="1200" i="1">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latin typeface="Cambria Math" panose="02040503050406030204" pitchFamily="18" charset="0"/>
                              <a:ea typeface="Calibri" panose="020F0502020204030204" pitchFamily="34" charset="0"/>
                              <a:cs typeface="Times New Roman" panose="02020603050405020304" pitchFamily="18" charset="0"/>
                            </a:rPr>
                          </m:ctrlPr>
                        </m:fPr>
                        <m:num>
                          <m:r>
                            <a:rPr lang="es-419" sz="1200" i="1">
                              <a:latin typeface="Cambria Math" panose="02040503050406030204" pitchFamily="18" charset="0"/>
                              <a:ea typeface="Calibri" panose="020F0502020204030204" pitchFamily="34" charset="0"/>
                              <a:cs typeface="Times New Roman" panose="02020603050405020304" pitchFamily="18" charset="0"/>
                            </a:rPr>
                            <m:t>60.02−60.0</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0</m:t>
                          </m:r>
                        </m:num>
                        <m:den>
                          <m:r>
                            <a:rPr lang="es-419" sz="1200" i="1">
                              <a:latin typeface="Cambria Math" panose="02040503050406030204" pitchFamily="18" charset="0"/>
                              <a:ea typeface="Calibri" panose="020F0502020204030204" pitchFamily="34" charset="0"/>
                              <a:cs typeface="Times New Roman" panose="02020603050405020304" pitchFamily="18" charset="0"/>
                            </a:rPr>
                            <m:t>3∗0.0</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0</m:t>
                          </m:r>
                          <m:r>
                            <a:rPr lang="es-419" sz="1200" i="1">
                              <a:latin typeface="Cambria Math" panose="02040503050406030204" pitchFamily="18" charset="0"/>
                              <a:ea typeface="Calibri" panose="020F0502020204030204" pitchFamily="34" charset="0"/>
                              <a:cs typeface="Times New Roman" panose="02020603050405020304" pitchFamily="18" charset="0"/>
                            </a:rPr>
                            <m:t>3</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63</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ea typeface="Calibri" panose="020F0502020204030204" pitchFamily="34" charset="0"/>
                              <a:cs typeface="Times New Roman" panose="02020603050405020304" pitchFamily="18" charset="0"/>
                            </a:rPr>
                          </m:ctrlPr>
                        </m:sSubPr>
                        <m:e>
                          <m:r>
                            <a:rPr lang="es-419" sz="1200" i="1">
                              <a:latin typeface="Cambria Math" panose="02040503050406030204" pitchFamily="18" charset="0"/>
                              <a:ea typeface="Calibri" panose="020F0502020204030204" pitchFamily="34" charset="0"/>
                              <a:cs typeface="Times New Roman" panose="02020603050405020304" pitchFamily="18" charset="0"/>
                            </a:rPr>
                            <m:t>𝐶</m:t>
                          </m:r>
                        </m:e>
                        <m:sub>
                          <m:r>
                            <a:rPr lang="es-419" sz="1200" i="1">
                              <a:latin typeface="Cambria Math" panose="02040503050406030204" pitchFamily="18" charset="0"/>
                              <a:ea typeface="Calibri" panose="020F0502020204030204" pitchFamily="34" charset="0"/>
                              <a:cs typeface="Times New Roman" panose="02020603050405020304" pitchFamily="18" charset="0"/>
                            </a:rPr>
                            <m:t>𝑃𝐾</m:t>
                          </m:r>
                        </m:sub>
                      </m:sSub>
                      <m:r>
                        <a:rPr lang="es-419" sz="1200" i="1">
                          <a:latin typeface="Cambria Math" panose="02040503050406030204" pitchFamily="18" charset="0"/>
                          <a:ea typeface="Calibri" panose="020F0502020204030204" pitchFamily="34" charset="0"/>
                          <a:cs typeface="Times New Roman" panose="02020603050405020304" pitchFamily="18" charset="0"/>
                        </a:rPr>
                        <m:t>=1.</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836</m:t>
                      </m:r>
                      <m:r>
                        <a:rPr lang="es-419" sz="1200" i="1">
                          <a:latin typeface="Cambria Math" panose="02040503050406030204" pitchFamily="18" charset="0"/>
                          <a:ea typeface="Calibri" panose="020F0502020204030204" pitchFamily="34" charset="0"/>
                          <a:cs typeface="Times New Roman" panose="02020603050405020304" pitchFamily="18" charset="0"/>
                        </a:rPr>
                        <m:t>;</m:t>
                      </m:r>
                      <m:r>
                        <a:rPr lang="es-419" sz="1200" b="0" i="1" smtClean="0">
                          <a:latin typeface="Cambria Math" panose="02040503050406030204" pitchFamily="18" charset="0"/>
                          <a:ea typeface="Calibri" panose="020F0502020204030204" pitchFamily="34" charset="0"/>
                          <a:cs typeface="Times New Roman" panose="02020603050405020304" pitchFamily="18" charset="0"/>
                        </a:rPr>
                        <m:t>1.836</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5FDE2836-D615-4155-A96F-55E6FBA6C621}"/>
                  </a:ext>
                </a:extLst>
              </p:cNvPr>
              <p:cNvSpPr>
                <a:spLocks noRot="1" noChangeAspect="1" noMove="1" noResize="1" noEditPoints="1" noAdjustHandles="1" noChangeArrowheads="1" noChangeShapeType="1" noTextEdit="1"/>
              </p:cNvSpPr>
              <p:nvPr/>
            </p:nvSpPr>
            <p:spPr>
              <a:xfrm>
                <a:off x="7793830" y="3190844"/>
                <a:ext cx="3005137" cy="1351845"/>
              </a:xfrm>
              <a:prstGeom prst="rect">
                <a:avLst/>
              </a:prstGeom>
              <a:blipFill>
                <a:blip r:embed="rId3"/>
                <a:stretch>
                  <a:fillRect/>
                </a:stretch>
              </a:blipFill>
            </p:spPr>
            <p:txBody>
              <a:bodyPr/>
              <a:lstStyle/>
              <a:p>
                <a:r>
                  <a:rPr lang="es-EC">
                    <a:noFill/>
                  </a:rPr>
                  <a:t> </a:t>
                </a:r>
              </a:p>
            </p:txBody>
          </p:sp>
        </mc:Fallback>
      </mc:AlternateContent>
      <p:graphicFrame>
        <p:nvGraphicFramePr>
          <p:cNvPr id="11" name="Gráfico 10">
            <a:extLst>
              <a:ext uri="{FF2B5EF4-FFF2-40B4-BE49-F238E27FC236}">
                <a16:creationId xmlns:a16="http://schemas.microsoft.com/office/drawing/2014/main" id="{6943771D-0E82-4CC7-8357-583621C5EF53}"/>
              </a:ext>
            </a:extLst>
          </p:cNvPr>
          <p:cNvGraphicFramePr/>
          <p:nvPr>
            <p:extLst>
              <p:ext uri="{D42A27DB-BD31-4B8C-83A1-F6EECF244321}">
                <p14:modId xmlns:p14="http://schemas.microsoft.com/office/powerpoint/2010/main" val="1982175212"/>
              </p:ext>
            </p:extLst>
          </p:nvPr>
        </p:nvGraphicFramePr>
        <p:xfrm>
          <a:off x="1664423" y="578634"/>
          <a:ext cx="5133975" cy="4448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169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FB6044-3AA9-40BA-9207-8AF890DFE98F}"/>
              </a:ext>
            </a:extLst>
          </p:cNvPr>
          <p:cNvPicPr/>
          <p:nvPr/>
        </p:nvPicPr>
        <p:blipFill>
          <a:blip r:embed="rId2"/>
          <a:stretch>
            <a:fillRect/>
          </a:stretch>
        </p:blipFill>
        <p:spPr>
          <a:xfrm>
            <a:off x="1475874" y="841711"/>
            <a:ext cx="5991756" cy="4339889"/>
          </a:xfrm>
          <a:prstGeom prst="rect">
            <a:avLst/>
          </a:prstGeom>
        </p:spPr>
      </p:pic>
      <p:sp>
        <p:nvSpPr>
          <p:cNvPr id="5" name="Rectángulo 4">
            <a:extLst>
              <a:ext uri="{FF2B5EF4-FFF2-40B4-BE49-F238E27FC236}">
                <a16:creationId xmlns:a16="http://schemas.microsoft.com/office/drawing/2014/main" id="{6A86F244-01CF-4B6C-AAE5-F37A5D1EE918}"/>
              </a:ext>
            </a:extLst>
          </p:cNvPr>
          <p:cNvSpPr/>
          <p:nvPr/>
        </p:nvSpPr>
        <p:spPr>
          <a:xfrm>
            <a:off x="1719512" y="292876"/>
            <a:ext cx="3223959" cy="368755"/>
          </a:xfrm>
          <a:prstGeom prst="rect">
            <a:avLst/>
          </a:prstGeom>
        </p:spPr>
        <p:txBody>
          <a:bodyPr wrap="none">
            <a:spAutoFit/>
          </a:bodyPr>
          <a:lstStyle/>
          <a:p>
            <a:pPr>
              <a:lnSpc>
                <a:spcPct val="107000"/>
              </a:lnSpc>
              <a:spcAft>
                <a:spcPts val="800"/>
              </a:spcAft>
            </a:pPr>
            <a:r>
              <a:rPr lang="es-419" b="1" dirty="0">
                <a:latin typeface="Times New Roman" panose="02020603050405020304" pitchFamily="18" charset="0"/>
                <a:ea typeface="Calibri" panose="020F0502020204030204" pitchFamily="34" charset="0"/>
                <a:cs typeface="Times New Roman" panose="02020603050405020304" pitchFamily="18" charset="0"/>
              </a:rPr>
              <a:t>Calibración de espejos de láser</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E496984-DF4D-4138-8D29-6D58CFDDF6BF}"/>
              </a:ext>
            </a:extLst>
          </p:cNvPr>
          <p:cNvSpPr/>
          <p:nvPr/>
        </p:nvSpPr>
        <p:spPr>
          <a:xfrm>
            <a:off x="7467630" y="841710"/>
            <a:ext cx="4531866" cy="4141711"/>
          </a:xfrm>
          <a:prstGeom prst="rect">
            <a:avLst/>
          </a:prstGeom>
        </p:spPr>
        <p:txBody>
          <a:bodyPr wrap="square">
            <a:spAutoFit/>
          </a:bodyPr>
          <a:lstStyle/>
          <a:p>
            <a:pPr algn="ctr">
              <a:lnSpc>
                <a:spcPct val="107000"/>
              </a:lnSpc>
              <a:spcAft>
                <a:spcPts val="800"/>
              </a:spcAft>
            </a:pPr>
            <a:r>
              <a:rPr lang="es-419" dirty="0">
                <a:latin typeface="Times New Roman" panose="02020603050405020304" pitchFamily="18" charset="0"/>
                <a:ea typeface="Calibri" panose="020F0502020204030204" pitchFamily="34" charset="0"/>
                <a:cs typeface="Times New Roman" panose="02020603050405020304" pitchFamily="18" charset="0"/>
              </a:rPr>
              <a:t>Calibración de espejos</a:t>
            </a:r>
          </a:p>
          <a:p>
            <a:pPr marL="285750" indent="-285750" algn="just">
              <a:lnSpc>
                <a:spcPct val="107000"/>
              </a:lnSpc>
              <a:spcAft>
                <a:spcPts val="800"/>
              </a:spcAft>
              <a:buFont typeface="Arial" panose="020B0604020202020204" pitchFamily="34" charset="0"/>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Colocar una hoja de papel frente la salida del láser.</a:t>
            </a:r>
          </a:p>
          <a:p>
            <a:pPr marL="285750" indent="-285750" algn="just">
              <a:lnSpc>
                <a:spcPct val="107000"/>
              </a:lnSpc>
              <a:spcAft>
                <a:spcPts val="800"/>
              </a:spcAft>
              <a:buFont typeface="Arial" panose="020B0604020202020204" pitchFamily="34" charset="0"/>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Modificar la altura del láser de ser necesario</a:t>
            </a:r>
          </a:p>
          <a:p>
            <a:pPr marL="285750" indent="-285750" algn="just">
              <a:lnSpc>
                <a:spcPct val="107000"/>
              </a:lnSpc>
              <a:spcAft>
                <a:spcPts val="800"/>
              </a:spcAft>
              <a:buFont typeface="Arial" panose="020B0604020202020204" pitchFamily="34" charset="0"/>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Colocar un pedazo de </a:t>
            </a:r>
            <a:r>
              <a:rPr lang="es-419" dirty="0" err="1">
                <a:latin typeface="Times New Roman" panose="02020603050405020304" pitchFamily="18" charset="0"/>
                <a:ea typeface="Calibri" panose="020F0502020204030204" pitchFamily="34" charset="0"/>
                <a:cs typeface="Times New Roman" panose="02020603050405020304" pitchFamily="18" charset="0"/>
              </a:rPr>
              <a:t>maskin</a:t>
            </a:r>
            <a:r>
              <a:rPr lang="es-419" dirty="0">
                <a:latin typeface="Times New Roman" panose="02020603050405020304" pitchFamily="18" charset="0"/>
                <a:ea typeface="Calibri" panose="020F0502020204030204" pitchFamily="34" charset="0"/>
                <a:cs typeface="Times New Roman" panose="02020603050405020304" pitchFamily="18" charset="0"/>
              </a:rPr>
              <a:t> en el espejo reflector del láser para ubicar de manera correcta el ángulo.</a:t>
            </a:r>
          </a:p>
          <a:p>
            <a:pPr marL="285750" indent="-285750" algn="just">
              <a:lnSpc>
                <a:spcPct val="107000"/>
              </a:lnSpc>
              <a:spcAft>
                <a:spcPts val="800"/>
              </a:spcAft>
              <a:buFont typeface="Arial" panose="020B0604020202020204" pitchFamily="34" charset="0"/>
              <a:buChar char="•"/>
            </a:pPr>
            <a:r>
              <a:rPr lang="es-419" dirty="0">
                <a:latin typeface="Times New Roman" panose="02020603050405020304" pitchFamily="18" charset="0"/>
                <a:ea typeface="Calibri" panose="020F0502020204030204" pitchFamily="34" charset="0"/>
                <a:cs typeface="Times New Roman" panose="02020603050405020304" pitchFamily="18" charset="0"/>
              </a:rPr>
              <a:t>Repetir el envío de pulsos del laser,  modificar la altura y ángulo del laser hasta obtener el haz de luz en el centro de los espejos.</a:t>
            </a:r>
          </a:p>
          <a:p>
            <a:pPr>
              <a:lnSpc>
                <a:spcPct val="107000"/>
              </a:lnSpc>
              <a:spcAft>
                <a:spcPts val="800"/>
              </a:spcAft>
            </a:pP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13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3872EC-1459-406F-A9CF-DA3745BBB6CB}"/>
              </a:ext>
            </a:extLst>
          </p:cNvPr>
          <p:cNvSpPr/>
          <p:nvPr/>
        </p:nvSpPr>
        <p:spPr>
          <a:xfrm>
            <a:off x="1766842" y="181915"/>
            <a:ext cx="3061736" cy="368755"/>
          </a:xfrm>
          <a:prstGeom prst="rect">
            <a:avLst/>
          </a:prstGeom>
        </p:spPr>
        <p:txBody>
          <a:bodyPr wrap="none">
            <a:spAutoFit/>
          </a:bodyPr>
          <a:lstStyle/>
          <a:p>
            <a:pPr>
              <a:lnSpc>
                <a:spcPct val="107000"/>
              </a:lnSpc>
              <a:spcAft>
                <a:spcPts val="800"/>
              </a:spcAft>
            </a:pPr>
            <a:r>
              <a:rPr lang="es-419" b="1" dirty="0">
                <a:latin typeface="Times New Roman" panose="02020603050405020304" pitchFamily="18" charset="0"/>
                <a:ea typeface="Calibri" panose="020F0502020204030204" pitchFamily="34" charset="0"/>
                <a:cs typeface="Times New Roman" panose="02020603050405020304" pitchFamily="18" charset="0"/>
              </a:rPr>
              <a:t>Velocidad y potencia de corte</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F8EA2C31-DABC-402F-BBDF-55FBB77B5AD6}"/>
              </a:ext>
            </a:extLst>
          </p:cNvPr>
          <p:cNvGraphicFramePr>
            <a:graphicFrameLocks noGrp="1"/>
          </p:cNvGraphicFramePr>
          <p:nvPr>
            <p:extLst>
              <p:ext uri="{D42A27DB-BD31-4B8C-83A1-F6EECF244321}">
                <p14:modId xmlns:p14="http://schemas.microsoft.com/office/powerpoint/2010/main" val="3381124937"/>
              </p:ext>
            </p:extLst>
          </p:nvPr>
        </p:nvGraphicFramePr>
        <p:xfrm>
          <a:off x="2277978" y="675881"/>
          <a:ext cx="6721640" cy="4580328"/>
        </p:xfrm>
        <a:graphic>
          <a:graphicData uri="http://schemas.openxmlformats.org/drawingml/2006/table">
            <a:tbl>
              <a:tblPr firstRow="1" firstCol="1" bandRow="1">
                <a:tableStyleId>{BC89EF96-8CEA-46FF-86C4-4CE0E7609802}</a:tableStyleId>
              </a:tblPr>
              <a:tblGrid>
                <a:gridCol w="1680410">
                  <a:extLst>
                    <a:ext uri="{9D8B030D-6E8A-4147-A177-3AD203B41FA5}">
                      <a16:colId xmlns:a16="http://schemas.microsoft.com/office/drawing/2014/main" val="1177416058"/>
                    </a:ext>
                  </a:extLst>
                </a:gridCol>
                <a:gridCol w="1680410">
                  <a:extLst>
                    <a:ext uri="{9D8B030D-6E8A-4147-A177-3AD203B41FA5}">
                      <a16:colId xmlns:a16="http://schemas.microsoft.com/office/drawing/2014/main" val="3687652185"/>
                    </a:ext>
                  </a:extLst>
                </a:gridCol>
                <a:gridCol w="1680410">
                  <a:extLst>
                    <a:ext uri="{9D8B030D-6E8A-4147-A177-3AD203B41FA5}">
                      <a16:colId xmlns:a16="http://schemas.microsoft.com/office/drawing/2014/main" val="2374257788"/>
                    </a:ext>
                  </a:extLst>
                </a:gridCol>
                <a:gridCol w="1680410">
                  <a:extLst>
                    <a:ext uri="{9D8B030D-6E8A-4147-A177-3AD203B41FA5}">
                      <a16:colId xmlns:a16="http://schemas.microsoft.com/office/drawing/2014/main" val="3747019727"/>
                    </a:ext>
                  </a:extLst>
                </a:gridCol>
              </a:tblGrid>
              <a:tr h="429124">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Material</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Espesor [mm]</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Velocidad [mm/s]</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Potencia [%]</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82462517"/>
                  </a:ext>
                </a:extLst>
              </a:tr>
              <a:tr h="240506">
                <a:tc rowSpan="4">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Balsa</a:t>
                      </a:r>
                      <a:endParaRPr lang="es-EC" sz="16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70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73473577"/>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70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949600245"/>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4</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75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770953349"/>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60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3464244084"/>
                  </a:ext>
                </a:extLst>
              </a:tr>
              <a:tr h="240506">
                <a:tc rowSpan="5">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Tríplex</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697696824"/>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4</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17</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32</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4110854812"/>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169462071"/>
                  </a:ext>
                </a:extLst>
              </a:tr>
              <a:tr h="173602">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6</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13</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dirty="0">
                          <a:effectLst/>
                          <a:latin typeface="Times New Roman" panose="02020603050405020304" pitchFamily="18" charset="0"/>
                          <a:cs typeface="Times New Roman" panose="02020603050405020304" pitchFamily="18" charset="0"/>
                        </a:rPr>
                        <a:t>40</a:t>
                      </a:r>
                      <a:endParaRPr lang="es-EC" sz="16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4207737949"/>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9</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55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2442011261"/>
                  </a:ext>
                </a:extLst>
              </a:tr>
              <a:tr h="240506">
                <a:tc rowSpan="4">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MDF</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22</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32</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2207280919"/>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4</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21</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2155688755"/>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6</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17</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40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265535831"/>
                  </a:ext>
                </a:extLst>
              </a:tr>
              <a:tr h="240506">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9</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60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662015458"/>
                  </a:ext>
                </a:extLst>
              </a:tr>
              <a:tr h="240506">
                <a:tc rowSpan="2">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Cartón</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85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50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3189625953"/>
                  </a:ext>
                </a:extLst>
              </a:tr>
              <a:tr h="257892">
                <a:tc vMerge="1">
                  <a:txBody>
                    <a:bodyPr/>
                    <a:lstStyle/>
                    <a:p>
                      <a:endParaRPr lang="es-EC"/>
                    </a:p>
                  </a:txBody>
                  <a:tcPr/>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6</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17</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30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1552943128"/>
                  </a:ext>
                </a:extLst>
              </a:tr>
              <a:tr h="240506">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Papel</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1</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85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45</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599715076"/>
                  </a:ext>
                </a:extLst>
              </a:tr>
              <a:tr h="240506">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Tela</a:t>
                      </a:r>
                      <a:endParaRPr lang="es-EC" sz="16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dirty="0">
                          <a:effectLst/>
                          <a:latin typeface="Times New Roman" panose="02020603050405020304" pitchFamily="18" charset="0"/>
                          <a:cs typeface="Times New Roman" panose="02020603050405020304" pitchFamily="18" charset="0"/>
                        </a:rPr>
                        <a:t>1</a:t>
                      </a:r>
                      <a:endParaRPr lang="es-EC" sz="16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a:effectLst/>
                          <a:latin typeface="Times New Roman" panose="02020603050405020304" pitchFamily="18" charset="0"/>
                          <a:cs typeface="Times New Roman" panose="02020603050405020304" pitchFamily="18" charset="0"/>
                        </a:rPr>
                        <a:t>80</a:t>
                      </a:r>
                      <a:endParaRPr lang="es-EC" sz="16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tc>
                  <a:txBody>
                    <a:bodyPr/>
                    <a:lstStyle/>
                    <a:p>
                      <a:pPr algn="r">
                        <a:lnSpc>
                          <a:spcPct val="107000"/>
                        </a:lnSpc>
                        <a:spcAft>
                          <a:spcPts val="0"/>
                        </a:spcAft>
                      </a:pPr>
                      <a:r>
                        <a:rPr lang="es-EC" sz="1600" dirty="0">
                          <a:effectLst/>
                          <a:latin typeface="Times New Roman" panose="02020603050405020304" pitchFamily="18" charset="0"/>
                          <a:cs typeface="Times New Roman" panose="02020603050405020304" pitchFamily="18" charset="0"/>
                        </a:rPr>
                        <a:t>45</a:t>
                      </a:r>
                      <a:endParaRPr lang="es-EC" sz="16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125" marR="58125" marT="0" marB="0"/>
                </a:tc>
                <a:extLst>
                  <a:ext uri="{0D108BD9-81ED-4DB2-BD59-A6C34878D82A}">
                    <a16:rowId xmlns:a16="http://schemas.microsoft.com/office/drawing/2014/main" val="3945866591"/>
                  </a:ext>
                </a:extLst>
              </a:tr>
            </a:tbl>
          </a:graphicData>
        </a:graphic>
      </p:graphicFrame>
      <p:sp>
        <p:nvSpPr>
          <p:cNvPr id="8" name="Rectángulo 7">
            <a:extLst>
              <a:ext uri="{FF2B5EF4-FFF2-40B4-BE49-F238E27FC236}">
                <a16:creationId xmlns:a16="http://schemas.microsoft.com/office/drawing/2014/main" id="{FE09F33B-36A0-47CD-80F0-F2E35A27E3BB}"/>
              </a:ext>
            </a:extLst>
          </p:cNvPr>
          <p:cNvSpPr/>
          <p:nvPr/>
        </p:nvSpPr>
        <p:spPr>
          <a:xfrm>
            <a:off x="2277978" y="5381420"/>
            <a:ext cx="6721640" cy="1023165"/>
          </a:xfrm>
          <a:prstGeom prst="rect">
            <a:avLst/>
          </a:prstGeom>
        </p:spPr>
        <p:txBody>
          <a:bodyPr wrap="square">
            <a:spAutoFit/>
          </a:bodyPr>
          <a:lstStyle/>
          <a:p>
            <a:pPr algn="just">
              <a:lnSpc>
                <a:spcPct val="150000"/>
              </a:lnSpc>
              <a:spcAft>
                <a:spcPts val="800"/>
              </a:spcAft>
            </a:pPr>
            <a:r>
              <a:rPr lang="es-419" sz="1400" dirty="0">
                <a:latin typeface="Times New Roman" panose="02020603050405020304" pitchFamily="18" charset="0"/>
                <a:ea typeface="Calibri" panose="020F0502020204030204" pitchFamily="34" charset="0"/>
                <a:cs typeface="Times New Roman" panose="02020603050405020304" pitchFamily="18" charset="0"/>
              </a:rPr>
              <a:t>NOTA: Las medidas presentadas en la Tabla son medidas obtenidas mediante pruebas ya que existen varios factores que influirán con el corte, siendo algunos de estos: humedad del material, longevidad del tubo láser, potencia del tubo láser, altura de la punta del láser.</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51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25564F7-E6E0-458C-B689-D7529932A922}"/>
              </a:ext>
            </a:extLst>
          </p:cNvPr>
          <p:cNvSpPr/>
          <p:nvPr/>
        </p:nvSpPr>
        <p:spPr>
          <a:xfrm>
            <a:off x="1604210" y="2117559"/>
            <a:ext cx="10058401" cy="2334293"/>
          </a:xfrm>
          <a:prstGeom prst="rect">
            <a:avLst/>
          </a:prstGeom>
        </p:spPr>
        <p:txBody>
          <a:bodyPr wrap="square">
            <a:spAutoFit/>
          </a:bodyPr>
          <a:lstStyle/>
          <a:p>
            <a:pPr algn="just">
              <a:lnSpc>
                <a:spcPct val="150000"/>
              </a:lnSpc>
              <a:spcBef>
                <a:spcPts val="200"/>
              </a:spcBef>
              <a:spcAft>
                <a:spcPts val="0"/>
              </a:spcAft>
            </a:pPr>
            <a:r>
              <a:rPr lang="es-419"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Objetivo General</a:t>
            </a:r>
            <a:endParaRPr lang="es-EC" sz="26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800"/>
              </a:spcAft>
              <a:buFont typeface="Arial" panose="020B0604020202020204" pitchFamily="34" charset="0"/>
              <a:buChar char="•"/>
            </a:pPr>
            <a:r>
              <a:rPr lang="es-ES_trad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Rediseñar, modernizar y construir un prototipo de máquina industrial cortadora láser de CO2 mediante esquema modular para la empresa de MÁQUINAS.EC</a:t>
            </a:r>
          </a:p>
        </p:txBody>
      </p:sp>
    </p:spTree>
    <p:extLst>
      <p:ext uri="{BB962C8B-B14F-4D97-AF65-F5344CB8AC3E}">
        <p14:creationId xmlns:p14="http://schemas.microsoft.com/office/powerpoint/2010/main" val="3109418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DB2A09-4A31-47A5-9A80-0F3058ACB6D7}"/>
              </a:ext>
            </a:extLst>
          </p:cNvPr>
          <p:cNvSpPr>
            <a:spLocks noGrp="1"/>
          </p:cNvSpPr>
          <p:nvPr>
            <p:ph type="title"/>
          </p:nvPr>
        </p:nvSpPr>
        <p:spPr>
          <a:xfrm>
            <a:off x="1086643" y="2552700"/>
            <a:ext cx="10018713" cy="1752599"/>
          </a:xfrm>
        </p:spPr>
        <p:txBody>
          <a:bodyPr>
            <a:noAutofit/>
          </a:bodyPr>
          <a:lstStyle/>
          <a:p>
            <a:r>
              <a:rPr lang="es-419" sz="8800" dirty="0">
                <a:latin typeface="Times New Roman" panose="02020603050405020304" pitchFamily="18" charset="0"/>
                <a:ea typeface="Tahoma" panose="020B0604030504040204" pitchFamily="34" charset="0"/>
                <a:cs typeface="Times New Roman" panose="02020603050405020304" pitchFamily="18" charset="0"/>
              </a:rPr>
              <a:t>Estudio de Costos</a:t>
            </a:r>
            <a:endParaRPr lang="es-EC" sz="8800" dirty="0"/>
          </a:p>
        </p:txBody>
      </p:sp>
    </p:spTree>
    <p:extLst>
      <p:ext uri="{BB962C8B-B14F-4D97-AF65-F5344CB8AC3E}">
        <p14:creationId xmlns:p14="http://schemas.microsoft.com/office/powerpoint/2010/main" val="3808086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4FAEB61-55B1-4C38-A038-143E061EA43C}"/>
              </a:ext>
            </a:extLst>
          </p:cNvPr>
          <p:cNvSpPr/>
          <p:nvPr/>
        </p:nvSpPr>
        <p:spPr>
          <a:xfrm>
            <a:off x="1472245" y="620050"/>
            <a:ext cx="4461478"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Costo de elementos de estructura de máquina.</a:t>
            </a:r>
          </a:p>
        </p:txBody>
      </p:sp>
      <p:graphicFrame>
        <p:nvGraphicFramePr>
          <p:cNvPr id="6" name="Tabla 5">
            <a:extLst>
              <a:ext uri="{FF2B5EF4-FFF2-40B4-BE49-F238E27FC236}">
                <a16:creationId xmlns:a16="http://schemas.microsoft.com/office/drawing/2014/main" id="{74C0F8E2-D16A-4EE2-B550-1116CE3CD2A2}"/>
              </a:ext>
            </a:extLst>
          </p:cNvPr>
          <p:cNvGraphicFramePr>
            <a:graphicFrameLocks noGrp="1"/>
          </p:cNvGraphicFramePr>
          <p:nvPr>
            <p:extLst>
              <p:ext uri="{D42A27DB-BD31-4B8C-83A1-F6EECF244321}">
                <p14:modId xmlns:p14="http://schemas.microsoft.com/office/powerpoint/2010/main" val="2998168346"/>
              </p:ext>
            </p:extLst>
          </p:nvPr>
        </p:nvGraphicFramePr>
        <p:xfrm>
          <a:off x="1472245" y="1451047"/>
          <a:ext cx="5246378" cy="2767908"/>
        </p:xfrm>
        <a:graphic>
          <a:graphicData uri="http://schemas.openxmlformats.org/drawingml/2006/table">
            <a:tbl>
              <a:tblPr firstRow="1" firstCol="1" bandRow="1">
                <a:tableStyleId>{69012ECD-51FC-41F1-AA8D-1B2483CD663E}</a:tableStyleId>
              </a:tblPr>
              <a:tblGrid>
                <a:gridCol w="840423">
                  <a:extLst>
                    <a:ext uri="{9D8B030D-6E8A-4147-A177-3AD203B41FA5}">
                      <a16:colId xmlns:a16="http://schemas.microsoft.com/office/drawing/2014/main" val="1353150921"/>
                    </a:ext>
                  </a:extLst>
                </a:gridCol>
                <a:gridCol w="1900880">
                  <a:extLst>
                    <a:ext uri="{9D8B030D-6E8A-4147-A177-3AD203B41FA5}">
                      <a16:colId xmlns:a16="http://schemas.microsoft.com/office/drawing/2014/main" val="1106982022"/>
                    </a:ext>
                  </a:extLst>
                </a:gridCol>
                <a:gridCol w="111308">
                  <a:extLst>
                    <a:ext uri="{9D8B030D-6E8A-4147-A177-3AD203B41FA5}">
                      <a16:colId xmlns:a16="http://schemas.microsoft.com/office/drawing/2014/main" val="3046094155"/>
                    </a:ext>
                  </a:extLst>
                </a:gridCol>
                <a:gridCol w="1181552">
                  <a:extLst>
                    <a:ext uri="{9D8B030D-6E8A-4147-A177-3AD203B41FA5}">
                      <a16:colId xmlns:a16="http://schemas.microsoft.com/office/drawing/2014/main" val="2453701493"/>
                    </a:ext>
                  </a:extLst>
                </a:gridCol>
                <a:gridCol w="1212215">
                  <a:extLst>
                    <a:ext uri="{9D8B030D-6E8A-4147-A177-3AD203B41FA5}">
                      <a16:colId xmlns:a16="http://schemas.microsoft.com/office/drawing/2014/main" val="893390018"/>
                    </a:ext>
                  </a:extLst>
                </a:gridCol>
              </a:tblGrid>
              <a:tr h="190500">
                <a:tc gridSpan="5">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Elementos para construcción de Estructura Máquina cortadora Laser</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97904318"/>
                  </a:ext>
                </a:extLst>
              </a:tr>
              <a:tr h="136525">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Cantidad</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Materiales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Precio Unidad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Precio Unidad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 Precio Total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809041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Lamina de Tol de 1,2 mm</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31.00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 $              31.00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 $       155.00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7861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Tubo de 60x40x2</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40.00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40.00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80.00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591046"/>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50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Tornillos y tuercas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0.20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0.20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8417969"/>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Disco de corte</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                2.50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2.50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12.50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831240"/>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Disco de pulir</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4.00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4.00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8.00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770375"/>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Discos flap</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3.50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3.50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7.00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95887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Pintura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50.00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50.00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59772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Chapas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60.00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316782"/>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4</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Garrucha 3" con Freno</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168772"/>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Varios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              25.00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          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889499"/>
                  </a:ext>
                </a:extLst>
              </a:tr>
              <a:tr h="190500">
                <a:tc gridSpan="5">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11410069"/>
                  </a:ext>
                </a:extLst>
              </a:tr>
              <a:tr h="190500">
                <a:tc gridSpan="3">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TOTAL</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pPr algn="ctr">
                        <a:lnSpc>
                          <a:spcPct val="107000"/>
                        </a:lnSpc>
                        <a:spcAft>
                          <a:spcPts val="0"/>
                        </a:spcAft>
                      </a:pP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r">
                        <a:lnSpc>
                          <a:spcPct val="107000"/>
                        </a:lnSpc>
                        <a:spcAft>
                          <a:spcPts val="0"/>
                        </a:spcAft>
                      </a:pPr>
                      <a:r>
                        <a:rPr lang="es-EC" sz="1300" dirty="0">
                          <a:effectLst/>
                          <a:latin typeface="Times New Roman" panose="02020603050405020304" pitchFamily="18" charset="0"/>
                          <a:cs typeface="Times New Roman" panose="02020603050405020304" pitchFamily="18" charset="0"/>
                        </a:rPr>
                        <a:t> $                                   427.50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326712241"/>
                  </a:ext>
                </a:extLst>
              </a:tr>
            </a:tbl>
          </a:graphicData>
        </a:graphic>
      </p:graphicFrame>
      <p:sp>
        <p:nvSpPr>
          <p:cNvPr id="8" name="Rectángulo 7">
            <a:extLst>
              <a:ext uri="{FF2B5EF4-FFF2-40B4-BE49-F238E27FC236}">
                <a16:creationId xmlns:a16="http://schemas.microsoft.com/office/drawing/2014/main" id="{B0DDFA66-C807-4BEA-AC0B-FCC994792D9A}"/>
              </a:ext>
            </a:extLst>
          </p:cNvPr>
          <p:cNvSpPr/>
          <p:nvPr/>
        </p:nvSpPr>
        <p:spPr>
          <a:xfrm>
            <a:off x="6921606" y="620050"/>
            <a:ext cx="5117994" cy="64633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Costo de elementos para equipamiento de la Máquina de corte láser por CO2</a:t>
            </a:r>
          </a:p>
        </p:txBody>
      </p:sp>
      <p:graphicFrame>
        <p:nvGraphicFramePr>
          <p:cNvPr id="9" name="Tabla 8">
            <a:extLst>
              <a:ext uri="{FF2B5EF4-FFF2-40B4-BE49-F238E27FC236}">
                <a16:creationId xmlns:a16="http://schemas.microsoft.com/office/drawing/2014/main" id="{419DBA50-4A0D-4802-AAB7-296C0FAB4C2F}"/>
              </a:ext>
            </a:extLst>
          </p:cNvPr>
          <p:cNvGraphicFramePr>
            <a:graphicFrameLocks noGrp="1"/>
          </p:cNvGraphicFramePr>
          <p:nvPr>
            <p:extLst>
              <p:ext uri="{D42A27DB-BD31-4B8C-83A1-F6EECF244321}">
                <p14:modId xmlns:p14="http://schemas.microsoft.com/office/powerpoint/2010/main" val="1480334401"/>
              </p:ext>
            </p:extLst>
          </p:nvPr>
        </p:nvGraphicFramePr>
        <p:xfrm>
          <a:off x="6921606" y="1451047"/>
          <a:ext cx="5025434" cy="3953520"/>
        </p:xfrm>
        <a:graphic>
          <a:graphicData uri="http://schemas.openxmlformats.org/drawingml/2006/table">
            <a:tbl>
              <a:tblPr firstRow="1" firstCol="1" bandRow="1">
                <a:tableStyleId>{69012ECD-51FC-41F1-AA8D-1B2483CD663E}</a:tableStyleId>
              </a:tblPr>
              <a:tblGrid>
                <a:gridCol w="815735">
                  <a:extLst>
                    <a:ext uri="{9D8B030D-6E8A-4147-A177-3AD203B41FA5}">
                      <a16:colId xmlns:a16="http://schemas.microsoft.com/office/drawing/2014/main" val="4205194829"/>
                    </a:ext>
                  </a:extLst>
                </a:gridCol>
                <a:gridCol w="1844809">
                  <a:extLst>
                    <a:ext uri="{9D8B030D-6E8A-4147-A177-3AD203B41FA5}">
                      <a16:colId xmlns:a16="http://schemas.microsoft.com/office/drawing/2014/main" val="1804922498"/>
                    </a:ext>
                  </a:extLst>
                </a:gridCol>
                <a:gridCol w="1268172">
                  <a:extLst>
                    <a:ext uri="{9D8B030D-6E8A-4147-A177-3AD203B41FA5}">
                      <a16:colId xmlns:a16="http://schemas.microsoft.com/office/drawing/2014/main" val="810719545"/>
                    </a:ext>
                  </a:extLst>
                </a:gridCol>
                <a:gridCol w="1096718">
                  <a:extLst>
                    <a:ext uri="{9D8B030D-6E8A-4147-A177-3AD203B41FA5}">
                      <a16:colId xmlns:a16="http://schemas.microsoft.com/office/drawing/2014/main" val="3599657384"/>
                    </a:ext>
                  </a:extLst>
                </a:gridCol>
              </a:tblGrid>
              <a:tr h="156210">
                <a:tc gridSpan="4">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Elementos para construcción y equipamiento de Máquina</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2488342"/>
                  </a:ext>
                </a:extLst>
              </a:tr>
              <a:tr h="156210">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Cantidad</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Materiales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Precio Unitario</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Precio Total</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298614341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TFT Nextion 5”</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119.00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119.00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403179923"/>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Tubo laser CO2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210.00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210.00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118159449"/>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Kit espejos y correderas</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279147684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kit CNC 3 Ejes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145.00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145.00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415211812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Panal de abeja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65.00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         65.00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520578273"/>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Chiller 3000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145.00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145.00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162121449"/>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Rollos de cable</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60.00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60.00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162046506"/>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Fuente</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40.00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278036784"/>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Fuente laser</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4239842051"/>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Iluminación led</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25.00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35793868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Ventilador</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767107445"/>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Cables conexión láser</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01988879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Sistema de elev. de cama</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        100.00</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4285095917"/>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2</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Canaletas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8.00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16.00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55854512"/>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Extractor de Humo</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35.00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35.00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3987152817"/>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Acrílico</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831791155"/>
                  </a:ext>
                </a:extLst>
              </a:tr>
              <a:tr h="15621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Imprevistos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50.00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extLst>
                  <a:ext uri="{0D108BD9-81ED-4DB2-BD59-A6C34878D82A}">
                    <a16:rowId xmlns:a16="http://schemas.microsoft.com/office/drawing/2014/main" val="1800928961"/>
                  </a:ext>
                </a:extLst>
              </a:tr>
              <a:tr h="156210">
                <a:tc gridSpan="2">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TOTAL</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hMerge="1">
                  <a:txBody>
                    <a:bodyPr/>
                    <a:lstStyle/>
                    <a:p>
                      <a:endParaRPr lang="es-EC"/>
                    </a:p>
                  </a:txBody>
                  <a:tcPr/>
                </a:tc>
                <a:tc gridSpan="2">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 $                                   1,670.00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6" marR="56236" marT="0" marB="0"/>
                </a:tc>
                <a:tc hMerge="1">
                  <a:txBody>
                    <a:bodyPr/>
                    <a:lstStyle/>
                    <a:p>
                      <a:endParaRPr lang="es-EC"/>
                    </a:p>
                  </a:txBody>
                  <a:tcPr/>
                </a:tc>
                <a:extLst>
                  <a:ext uri="{0D108BD9-81ED-4DB2-BD59-A6C34878D82A}">
                    <a16:rowId xmlns:a16="http://schemas.microsoft.com/office/drawing/2014/main" val="616941502"/>
                  </a:ext>
                </a:extLst>
              </a:tr>
            </a:tbl>
          </a:graphicData>
        </a:graphic>
      </p:graphicFrame>
    </p:spTree>
    <p:extLst>
      <p:ext uri="{BB962C8B-B14F-4D97-AF65-F5344CB8AC3E}">
        <p14:creationId xmlns:p14="http://schemas.microsoft.com/office/powerpoint/2010/main" val="1943689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60F8F63-ACE1-4AC6-B19C-D94EA1C19326}"/>
              </a:ext>
            </a:extLst>
          </p:cNvPr>
          <p:cNvGraphicFramePr>
            <a:graphicFrameLocks noGrp="1"/>
          </p:cNvGraphicFramePr>
          <p:nvPr>
            <p:extLst>
              <p:ext uri="{D42A27DB-BD31-4B8C-83A1-F6EECF244321}">
                <p14:modId xmlns:p14="http://schemas.microsoft.com/office/powerpoint/2010/main" val="1480486083"/>
              </p:ext>
            </p:extLst>
          </p:nvPr>
        </p:nvGraphicFramePr>
        <p:xfrm>
          <a:off x="3471385" y="746021"/>
          <a:ext cx="5249228" cy="2358648"/>
        </p:xfrm>
        <a:graphic>
          <a:graphicData uri="http://schemas.openxmlformats.org/drawingml/2006/table">
            <a:tbl>
              <a:tblPr firstRow="1" firstCol="1" bandRow="1">
                <a:tableStyleId>{69012ECD-51FC-41F1-AA8D-1B2483CD663E}</a:tableStyleId>
              </a:tblPr>
              <a:tblGrid>
                <a:gridCol w="840423">
                  <a:extLst>
                    <a:ext uri="{9D8B030D-6E8A-4147-A177-3AD203B41FA5}">
                      <a16:colId xmlns:a16="http://schemas.microsoft.com/office/drawing/2014/main" val="1345769341"/>
                    </a:ext>
                  </a:extLst>
                </a:gridCol>
                <a:gridCol w="2112010">
                  <a:extLst>
                    <a:ext uri="{9D8B030D-6E8A-4147-A177-3AD203B41FA5}">
                      <a16:colId xmlns:a16="http://schemas.microsoft.com/office/drawing/2014/main" val="1976003530"/>
                    </a:ext>
                  </a:extLst>
                </a:gridCol>
                <a:gridCol w="1210310">
                  <a:extLst>
                    <a:ext uri="{9D8B030D-6E8A-4147-A177-3AD203B41FA5}">
                      <a16:colId xmlns:a16="http://schemas.microsoft.com/office/drawing/2014/main" val="3242953644"/>
                    </a:ext>
                  </a:extLst>
                </a:gridCol>
                <a:gridCol w="1086485">
                  <a:extLst>
                    <a:ext uri="{9D8B030D-6E8A-4147-A177-3AD203B41FA5}">
                      <a16:colId xmlns:a16="http://schemas.microsoft.com/office/drawing/2014/main" val="629344715"/>
                    </a:ext>
                  </a:extLst>
                </a:gridCol>
              </a:tblGrid>
              <a:tr h="190500">
                <a:tc gridSpan="4">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Costos de mano de obra necesaria para construcción de la máquina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49587540"/>
                  </a:ext>
                </a:extLst>
              </a:tr>
              <a:tr h="3810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Cantidad</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Materiales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 Precio Unidad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effectLst/>
                          <a:latin typeface="Times New Roman" panose="02020603050405020304" pitchFamily="18" charset="0"/>
                          <a:cs typeface="Times New Roman" panose="02020603050405020304" pitchFamily="18" charset="0"/>
                        </a:rPr>
                        <a:t> Precio Total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476144"/>
                  </a:ext>
                </a:extLst>
              </a:tr>
              <a:tr h="190500">
                <a:tc>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C" sz="1300" dirty="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928737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Pintado de máquina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60322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Corte plasma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20.00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1078113"/>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Corte y doblado</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100.00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100.00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706274"/>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Soldadura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70.00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70.00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545678"/>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Mano de obra (construcción)</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1,000.00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    1,000.00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7197678"/>
                  </a:ext>
                </a:extLst>
              </a:tr>
              <a:tr h="190500">
                <a:tc>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Diseño y armado de maquina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350.00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       350.00</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647516"/>
                  </a:ext>
                </a:extLst>
              </a:tr>
              <a:tr h="190500">
                <a:tc gridSpan="4">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14456122"/>
                  </a:ext>
                </a:extLst>
              </a:tr>
              <a:tr h="190500">
                <a:tc gridSpan="2">
                  <a:txBody>
                    <a:bodyPr/>
                    <a:lstStyle/>
                    <a:p>
                      <a:pPr algn="ctr">
                        <a:lnSpc>
                          <a:spcPct val="107000"/>
                        </a:lnSpc>
                        <a:spcAft>
                          <a:spcPts val="0"/>
                        </a:spcAft>
                      </a:pPr>
                      <a:r>
                        <a:rPr lang="es-EC" sz="1300">
                          <a:effectLst/>
                          <a:latin typeface="Times New Roman" panose="02020603050405020304" pitchFamily="18" charset="0"/>
                          <a:cs typeface="Times New Roman" panose="02020603050405020304" pitchFamily="18" charset="0"/>
                        </a:rPr>
                        <a:t>TOTAL</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r">
                        <a:lnSpc>
                          <a:spcPct val="107000"/>
                        </a:lnSpc>
                        <a:spcAft>
                          <a:spcPts val="0"/>
                        </a:spcAft>
                      </a:pPr>
                      <a:r>
                        <a:rPr lang="es-EC" sz="1300" dirty="0">
                          <a:effectLst/>
                          <a:latin typeface="Times New Roman" panose="02020603050405020304" pitchFamily="18" charset="0"/>
                          <a:cs typeface="Times New Roman" panose="02020603050405020304" pitchFamily="18" charset="0"/>
                        </a:rPr>
                        <a:t> $                                1,660.00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695452442"/>
                  </a:ext>
                </a:extLst>
              </a:tr>
            </a:tbl>
          </a:graphicData>
        </a:graphic>
      </p:graphicFrame>
      <p:graphicFrame>
        <p:nvGraphicFramePr>
          <p:cNvPr id="5" name="Tabla 4">
            <a:extLst>
              <a:ext uri="{FF2B5EF4-FFF2-40B4-BE49-F238E27FC236}">
                <a16:creationId xmlns:a16="http://schemas.microsoft.com/office/drawing/2014/main" id="{D7C90A2D-79B0-40CE-BCA9-AEFC0549BF0C}"/>
              </a:ext>
            </a:extLst>
          </p:cNvPr>
          <p:cNvGraphicFramePr>
            <a:graphicFrameLocks noGrp="1"/>
          </p:cNvGraphicFramePr>
          <p:nvPr>
            <p:extLst>
              <p:ext uri="{D42A27DB-BD31-4B8C-83A1-F6EECF244321}">
                <p14:modId xmlns:p14="http://schemas.microsoft.com/office/powerpoint/2010/main" val="3433640217"/>
              </p:ext>
            </p:extLst>
          </p:nvPr>
        </p:nvGraphicFramePr>
        <p:xfrm>
          <a:off x="3127366" y="3857625"/>
          <a:ext cx="5937268" cy="988824"/>
        </p:xfrm>
        <a:graphic>
          <a:graphicData uri="http://schemas.openxmlformats.org/drawingml/2006/table">
            <a:tbl>
              <a:tblPr firstRow="1" firstCol="1" bandRow="1">
                <a:tableStyleId>{69012ECD-51FC-41F1-AA8D-1B2483CD663E}</a:tableStyleId>
              </a:tblPr>
              <a:tblGrid>
                <a:gridCol w="739458">
                  <a:extLst>
                    <a:ext uri="{9D8B030D-6E8A-4147-A177-3AD203B41FA5}">
                      <a16:colId xmlns:a16="http://schemas.microsoft.com/office/drawing/2014/main" val="1463672427"/>
                    </a:ext>
                  </a:extLst>
                </a:gridCol>
                <a:gridCol w="3805873">
                  <a:extLst>
                    <a:ext uri="{9D8B030D-6E8A-4147-A177-3AD203B41FA5}">
                      <a16:colId xmlns:a16="http://schemas.microsoft.com/office/drawing/2014/main" val="1629763022"/>
                    </a:ext>
                  </a:extLst>
                </a:gridCol>
                <a:gridCol w="1391937">
                  <a:extLst>
                    <a:ext uri="{9D8B030D-6E8A-4147-A177-3AD203B41FA5}">
                      <a16:colId xmlns:a16="http://schemas.microsoft.com/office/drawing/2014/main" val="2432595004"/>
                    </a:ext>
                  </a:extLst>
                </a:gridCol>
              </a:tblGrid>
              <a:tr h="190500">
                <a:tc gridSpan="2">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Materiales</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Precio Unidad</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914224"/>
                  </a:ext>
                </a:extLst>
              </a:tr>
              <a:tr h="19050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Costo estructura de máquina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427.50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9292285"/>
                  </a:ext>
                </a:extLst>
              </a:tr>
              <a:tr h="19050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Costo de elementos internos y eléctricos de la máquina</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1,670.00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076143"/>
                  </a:ext>
                </a:extLst>
              </a:tr>
              <a:tr h="190500">
                <a:tc>
                  <a:txBody>
                    <a:bodyPr/>
                    <a:lstStyle/>
                    <a:p>
                      <a:pPr algn="r">
                        <a:lnSpc>
                          <a:spcPct val="107000"/>
                        </a:lnSpc>
                        <a:spcAft>
                          <a:spcPts val="0"/>
                        </a:spcAft>
                      </a:pPr>
                      <a:r>
                        <a:rPr lang="es-EC" sz="1300">
                          <a:effectLst/>
                          <a:latin typeface="Times New Roman" panose="02020603050405020304" pitchFamily="18" charset="0"/>
                          <a:cs typeface="Times New Roman" panose="02020603050405020304" pitchFamily="18" charset="0"/>
                        </a:rPr>
                        <a:t>1</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Costo de mano de obra adicional para construcción.</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 $          1,660.00 </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504855"/>
                  </a:ext>
                </a:extLst>
              </a:tr>
              <a:tr h="190500">
                <a:tc>
                  <a:txBody>
                    <a:bodyPr/>
                    <a:lstStyle/>
                    <a:p>
                      <a:pPr>
                        <a:lnSpc>
                          <a:spcPct val="107000"/>
                        </a:lnSpc>
                        <a:spcAft>
                          <a:spcPts val="0"/>
                        </a:spcAft>
                      </a:pPr>
                      <a:r>
                        <a:rPr lang="es-EC" sz="1300">
                          <a:effectLst/>
                          <a:latin typeface="Times New Roman" panose="02020603050405020304" pitchFamily="18" charset="0"/>
                          <a:cs typeface="Times New Roman" panose="02020603050405020304" pitchFamily="18" charset="0"/>
                        </a:rPr>
                        <a:t>TOTAL</a:t>
                      </a:r>
                      <a:endParaRPr lang="es-EC"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30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dirty="0">
                          <a:effectLst/>
                          <a:latin typeface="Times New Roman" panose="02020603050405020304" pitchFamily="18" charset="0"/>
                          <a:cs typeface="Times New Roman" panose="02020603050405020304" pitchFamily="18" charset="0"/>
                        </a:rPr>
                        <a:t> $          3,757.50 </a:t>
                      </a: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939540"/>
                  </a:ext>
                </a:extLst>
              </a:tr>
            </a:tbl>
          </a:graphicData>
        </a:graphic>
      </p:graphicFrame>
      <p:sp>
        <p:nvSpPr>
          <p:cNvPr id="6" name="Rectángulo 5">
            <a:extLst>
              <a:ext uri="{FF2B5EF4-FFF2-40B4-BE49-F238E27FC236}">
                <a16:creationId xmlns:a16="http://schemas.microsoft.com/office/drawing/2014/main" id="{3F85B863-B723-4AAF-9503-7B9583712C24}"/>
              </a:ext>
            </a:extLst>
          </p:cNvPr>
          <p:cNvSpPr/>
          <p:nvPr/>
        </p:nvSpPr>
        <p:spPr>
          <a:xfrm>
            <a:off x="3094825" y="3488293"/>
            <a:ext cx="6002349"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Costos finales de construcción de máquina de corte láser CO2</a:t>
            </a:r>
          </a:p>
        </p:txBody>
      </p:sp>
      <p:sp>
        <p:nvSpPr>
          <p:cNvPr id="8" name="Rectángulo 7">
            <a:extLst>
              <a:ext uri="{FF2B5EF4-FFF2-40B4-BE49-F238E27FC236}">
                <a16:creationId xmlns:a16="http://schemas.microsoft.com/office/drawing/2014/main" id="{FB242AC1-61B7-42DF-B9C5-2E6C7604BA2F}"/>
              </a:ext>
            </a:extLst>
          </p:cNvPr>
          <p:cNvSpPr/>
          <p:nvPr/>
        </p:nvSpPr>
        <p:spPr>
          <a:xfrm>
            <a:off x="3711372" y="196781"/>
            <a:ext cx="4769254" cy="369332"/>
          </a:xfrm>
          <a:prstGeom prst="rect">
            <a:avLst/>
          </a:prstGeom>
        </p:spPr>
        <p:txBody>
          <a:bodyPr wrap="none">
            <a:spAutoFit/>
          </a:bodyPr>
          <a:lstStyle/>
          <a:p>
            <a:r>
              <a:rPr lang="es-419" dirty="0">
                <a:latin typeface="Times New Roman" panose="02020603050405020304" pitchFamily="18" charset="0"/>
                <a:ea typeface="Calibri" panose="020F0502020204030204" pitchFamily="34" charset="0"/>
              </a:rPr>
              <a:t>Costos mano de obra de construcción de máquina</a:t>
            </a:r>
            <a:endParaRPr lang="es-EC" dirty="0"/>
          </a:p>
        </p:txBody>
      </p:sp>
    </p:spTree>
    <p:extLst>
      <p:ext uri="{BB962C8B-B14F-4D97-AF65-F5344CB8AC3E}">
        <p14:creationId xmlns:p14="http://schemas.microsoft.com/office/powerpoint/2010/main" val="1238586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BDBF17B-6857-4B82-BD2F-D4DCD2E5DB04}"/>
              </a:ext>
            </a:extLst>
          </p:cNvPr>
          <p:cNvSpPr>
            <a:spLocks noGrp="1"/>
          </p:cNvSpPr>
          <p:nvPr>
            <p:ph type="title"/>
          </p:nvPr>
        </p:nvSpPr>
        <p:spPr>
          <a:xfrm>
            <a:off x="1086643" y="2552700"/>
            <a:ext cx="10018713" cy="1752599"/>
          </a:xfrm>
        </p:spPr>
        <p:txBody>
          <a:bodyPr>
            <a:noAutofit/>
          </a:bodyPr>
          <a:lstStyle/>
          <a:p>
            <a:r>
              <a:rPr lang="es-419" sz="8800" dirty="0">
                <a:latin typeface="Times New Roman" panose="02020603050405020304" pitchFamily="18" charset="0"/>
                <a:ea typeface="Tahoma" panose="020B0604030504040204" pitchFamily="34" charset="0"/>
                <a:cs typeface="Times New Roman" panose="02020603050405020304" pitchFamily="18" charset="0"/>
              </a:rPr>
              <a:t>Conclusiones y Recomendaciones</a:t>
            </a:r>
            <a:endParaRPr lang="es-EC" sz="8800" dirty="0"/>
          </a:p>
        </p:txBody>
      </p:sp>
    </p:spTree>
    <p:extLst>
      <p:ext uri="{BB962C8B-B14F-4D97-AF65-F5344CB8AC3E}">
        <p14:creationId xmlns:p14="http://schemas.microsoft.com/office/powerpoint/2010/main" val="328115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DC7E068-CC46-4845-8BDB-5E33106CAF62}"/>
              </a:ext>
            </a:extLst>
          </p:cNvPr>
          <p:cNvSpPr/>
          <p:nvPr/>
        </p:nvSpPr>
        <p:spPr>
          <a:xfrm>
            <a:off x="1295398" y="266428"/>
            <a:ext cx="10715625" cy="6269601"/>
          </a:xfrm>
          <a:prstGeom prst="rect">
            <a:avLst/>
          </a:prstGeom>
        </p:spPr>
        <p:txBody>
          <a:bodyPr wrap="square">
            <a:spAutoFit/>
          </a:bodyPr>
          <a:lstStyle/>
          <a:p>
            <a:pPr>
              <a:lnSpc>
                <a:spcPct val="107000"/>
              </a:lnSpc>
              <a:spcAft>
                <a:spcPts val="800"/>
              </a:spcAft>
            </a:pPr>
            <a:r>
              <a:rPr lang="es-419" b="1" dirty="0">
                <a:latin typeface="Times New Roman" panose="02020603050405020304" pitchFamily="18" charset="0"/>
                <a:ea typeface="Calibri" panose="020F0502020204030204" pitchFamily="34" charset="0"/>
                <a:cs typeface="Times New Roman" panose="02020603050405020304" pitchFamily="18" charset="0"/>
              </a:rPr>
              <a:t>Conclusiones</a:t>
            </a: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realizó el rediseño, modernización y construcción de un prototipo de cortadora industrial laser de CO2 con diseño modular la cual consta de tres módulos completamente independientes fáciles de montar y de un costo bajo.</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realizo el rediseño de la carcasa exterior de la máquina basándose en los requerimientos de la empresa y las tendencias de última tecnología de la misma, la cual nos presenta un diseño moderno y atractivo para el usuario.</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integraron piezas de fabricadas con tecnologías nacionales como corte, doblado, soldado y pintura en la fabricación de la parte mecánica como también en el diseño de la componente electrónica y de control se realizaron con tecnologías nacionales y componentes comunes en nuestro mercado.</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implementó un sistema de </a:t>
            </a:r>
            <a:r>
              <a:rPr lang="es-MX" sz="1400" dirty="0" err="1">
                <a:latin typeface="Times New Roman" panose="02020603050405020304" pitchFamily="18" charset="0"/>
                <a:cs typeface="Times New Roman" panose="02020603050405020304" pitchFamily="18" charset="0"/>
              </a:rPr>
              <a:t>setup</a:t>
            </a:r>
            <a:r>
              <a:rPr lang="es-MX" sz="1400" dirty="0">
                <a:latin typeface="Times New Roman" panose="02020603050405020304" pitchFamily="18" charset="0"/>
                <a:cs typeface="Times New Roman" panose="02020603050405020304" pitchFamily="18" charset="0"/>
              </a:rPr>
              <a:t> automático de la cama de corte mediante un sensor infrarrojo Sharp de 30 cm de distancia, un controlador hacia el motor del mecanismo de elevación y un algoritmo de control FUSSI con el cual realiza un </a:t>
            </a:r>
            <a:r>
              <a:rPr lang="es-MX" sz="1400" dirty="0" err="1">
                <a:latin typeface="Times New Roman" panose="02020603050405020304" pitchFamily="18" charset="0"/>
                <a:cs typeface="Times New Roman" panose="02020603050405020304" pitchFamily="18" charset="0"/>
              </a:rPr>
              <a:t>sensado</a:t>
            </a:r>
            <a:r>
              <a:rPr lang="es-MX" sz="1400" dirty="0">
                <a:latin typeface="Times New Roman" panose="02020603050405020304" pitchFamily="18" charset="0"/>
                <a:cs typeface="Times New Roman" panose="02020603050405020304" pitchFamily="18" charset="0"/>
              </a:rPr>
              <a:t> constante de la altura del lente de corte y se posiciona automáticamente en la altura establecida de 8.5 mm obteniendo una media del error de 0.008 mm inferior a la precisión establecida por la empresa la cual es de +/-0.01.</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realizó la calibración de los lentes de manera satisfactoria ya que las guías cuadradas se encontraban en una posición paralela entre las barras verticales y barra horizontal se encontraba perpendicular. Esto permitió la calibración de los lentes da una manera fácil y rápida.</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cumplió con los requisitos mínimos establecidos por la empresa, los cuales fueron estudiados mediante cortes de prueba realizados y así evaluándolos, obteniendo una media de error de 0.0126 mm inferior al de tolerancia de +/-0.02 mm</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estableció un costo total para realizar la máquina con un valor de 3,757.50 dólares, considerando que el costo por una unidad de producción siempre será superior que, al realizar una producción de más unidades, por lo cual reducimos en 1.12% al valor estimado indicado por la empresa que es de 3800 dólares.</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618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F90DF9-7DFB-4180-9FE1-661DB20DD2B6}"/>
              </a:ext>
            </a:extLst>
          </p:cNvPr>
          <p:cNvSpPr/>
          <p:nvPr/>
        </p:nvSpPr>
        <p:spPr>
          <a:xfrm>
            <a:off x="1476376" y="256903"/>
            <a:ext cx="10458450" cy="4322530"/>
          </a:xfrm>
          <a:prstGeom prst="rect">
            <a:avLst/>
          </a:prstGeom>
        </p:spPr>
        <p:txBody>
          <a:bodyPr wrap="square">
            <a:spAutoFit/>
          </a:bodyPr>
          <a:lstStyle/>
          <a:p>
            <a:pPr>
              <a:lnSpc>
                <a:spcPct val="107000"/>
              </a:lnSpc>
              <a:spcAft>
                <a:spcPts val="800"/>
              </a:spcAft>
            </a:pPr>
            <a:r>
              <a:rPr lang="es-419" b="1" dirty="0">
                <a:latin typeface="Times New Roman" panose="02020603050405020304" pitchFamily="18" charset="0"/>
                <a:cs typeface="Times New Roman" panose="02020603050405020304" pitchFamily="18" charset="0"/>
              </a:rPr>
              <a:t>Recomendaciones</a:t>
            </a: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No modificar sin conocimiento los parámetros de corte como lo son velocidad, aceleración y parámetros de funcionamiento del láser.</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Al calcular la altura de la cama evitar interferir con la señal del sensor laser, ya que provocaría mala medición y podría chocar la punta del láser con la cama.</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No exceder los rangos máximos de operación de la maquina en el software porque puede generar choques de la máquina y perdida de pasos.</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Utilizar métodos de calibración que permitan centrar los lentes de mejor manera para aumentar la potencia final del corte y grabado ya que entre mejor calibrados estén los lentes más limpio y potente es el haz de laser en el corte. </a:t>
            </a:r>
          </a:p>
          <a:p>
            <a:pPr marL="285750" indent="-285750" algn="just">
              <a:lnSpc>
                <a:spcPct val="150000"/>
              </a:lnSpc>
              <a:buFont typeface="Arial" panose="020B0604020202020204" pitchFamily="34" charset="0"/>
              <a:buChar char="•"/>
            </a:pPr>
            <a:r>
              <a:rPr lang="es-419" sz="1400" dirty="0">
                <a:latin typeface="Times New Roman" panose="02020603050405020304" pitchFamily="18" charset="0"/>
                <a:cs typeface="Times New Roman" panose="02020603050405020304" pitchFamily="18" charset="0"/>
              </a:rPr>
              <a:t>Ubicar la punta del láser, en el origen , en este caso en el extremo superior izquierdo para lograr calibrar de manera mas rápida, ya que no existe mayor distancia entre el tubo láser y la punta.</a:t>
            </a: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Realizar limpieza periódica de los lentes de la máquina, ya que tienden a ensuciarse fácilmente.</a:t>
            </a:r>
            <a:endParaRPr lang="es-EC" sz="14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Realizar compras de los componentes en mayor cantidad para reducir los costos de producción y fabricación de la máquina.</a:t>
            </a:r>
            <a:endParaRPr lang="es-EC" sz="1400" dirty="0">
              <a:latin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260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BBE7596-341D-4548-979C-847C4F142D1F}"/>
              </a:ext>
            </a:extLst>
          </p:cNvPr>
          <p:cNvSpPr txBox="1">
            <a:spLocks/>
          </p:cNvSpPr>
          <p:nvPr/>
        </p:nvSpPr>
        <p:spPr>
          <a:xfrm>
            <a:off x="1086643" y="2552700"/>
            <a:ext cx="10018713" cy="17525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13800" dirty="0">
                <a:latin typeface="Times New Roman" panose="02020603050405020304" pitchFamily="18" charset="0"/>
                <a:ea typeface="Tahoma" panose="020B0604030504040204" pitchFamily="34" charset="0"/>
                <a:cs typeface="Times New Roman" panose="02020603050405020304" pitchFamily="18" charset="0"/>
              </a:rPr>
              <a:t>Gracias</a:t>
            </a:r>
            <a:endParaRPr lang="es-EC" sz="13800" dirty="0"/>
          </a:p>
        </p:txBody>
      </p:sp>
    </p:spTree>
    <p:extLst>
      <p:ext uri="{BB962C8B-B14F-4D97-AF65-F5344CB8AC3E}">
        <p14:creationId xmlns:p14="http://schemas.microsoft.com/office/powerpoint/2010/main" val="111575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E771369-A9FC-45E1-9CF0-DDC065A44AB1}"/>
              </a:ext>
            </a:extLst>
          </p:cNvPr>
          <p:cNvSpPr/>
          <p:nvPr/>
        </p:nvSpPr>
        <p:spPr>
          <a:xfrm>
            <a:off x="1379620" y="101391"/>
            <a:ext cx="10812379" cy="5896294"/>
          </a:xfrm>
          <a:prstGeom prst="rect">
            <a:avLst/>
          </a:prstGeom>
        </p:spPr>
        <p:txBody>
          <a:bodyPr wrap="square">
            <a:spAutoFit/>
          </a:bodyPr>
          <a:lstStyle/>
          <a:p>
            <a:pPr algn="just">
              <a:lnSpc>
                <a:spcPct val="150000"/>
              </a:lnSpc>
              <a:spcBef>
                <a:spcPts val="200"/>
              </a:spcBef>
              <a:spcAft>
                <a:spcPts val="1800"/>
              </a:spcAft>
            </a:pPr>
            <a:r>
              <a:rPr lang="es-419"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Objetivos Específicos</a:t>
            </a:r>
            <a:endParaRPr lang="es-EC" sz="26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el rediseño y modernización de una cortadora láser.</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Integrar con tecnología nacional partes y piezas que se encuentren en nuestro mercado.</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Diseñar, modelar, simular y construir una máquina modular funcional.</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Implementar sistema de </a:t>
            </a:r>
            <a:r>
              <a:rPr lang="es-419"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setup</a:t>
            </a: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altura automático en el eje z.</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la calibración y pruebas de funcionamiento que garantizan que la máquina está funcionando correctamente y que cumple con los requisitos mínimos establecidos por la empresa.</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Establecer un presupuesto total de construcción de la máquina.</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411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B9FA2AE-65D4-4678-90A1-A5B8E0AE57DA}"/>
              </a:ext>
            </a:extLst>
          </p:cNvPr>
          <p:cNvSpPr>
            <a:spLocks noGrp="1"/>
          </p:cNvSpPr>
          <p:nvPr>
            <p:ph type="title"/>
          </p:nvPr>
        </p:nvSpPr>
        <p:spPr>
          <a:xfrm>
            <a:off x="1086643" y="2552700"/>
            <a:ext cx="10018713" cy="1752599"/>
          </a:xfrm>
        </p:spPr>
        <p:txBody>
          <a:bodyPr>
            <a:normAutofit fontScale="90000"/>
          </a:bodyPr>
          <a:lstStyle/>
          <a:p>
            <a:r>
              <a:rPr lang="es-EC" sz="11500" dirty="0">
                <a:latin typeface="Times New Roman" panose="02020603050405020304" pitchFamily="18" charset="0"/>
                <a:ea typeface="Tahoma" panose="020B0604030504040204" pitchFamily="34" charset="0"/>
                <a:cs typeface="Times New Roman" panose="02020603050405020304" pitchFamily="18" charset="0"/>
              </a:rPr>
              <a:t>Introducción</a:t>
            </a:r>
            <a:endParaRPr lang="es-EC" sz="11500" dirty="0"/>
          </a:p>
        </p:txBody>
      </p:sp>
    </p:spTree>
    <p:extLst>
      <p:ext uri="{BB962C8B-B14F-4D97-AF65-F5344CB8AC3E}">
        <p14:creationId xmlns:p14="http://schemas.microsoft.com/office/powerpoint/2010/main" val="24585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DEE0756-5D60-47BC-88AB-EEED1095F0C4}"/>
              </a:ext>
            </a:extLst>
          </p:cNvPr>
          <p:cNvSpPr/>
          <p:nvPr/>
        </p:nvSpPr>
        <p:spPr>
          <a:xfrm>
            <a:off x="1550884" y="117217"/>
            <a:ext cx="2031710" cy="628314"/>
          </a:xfrm>
          <a:prstGeom prst="rect">
            <a:avLst/>
          </a:prstGeom>
        </p:spPr>
        <p:txBody>
          <a:bodyPr wrap="none">
            <a:spAutoFit/>
          </a:bodyPr>
          <a:lstStyle/>
          <a:p>
            <a:pPr algn="just">
              <a:lnSpc>
                <a:spcPct val="150000"/>
              </a:lnSpc>
              <a:spcBef>
                <a:spcPts val="200"/>
              </a:spcBef>
              <a:spcAft>
                <a:spcPts val="1800"/>
              </a:spcAft>
            </a:pPr>
            <a:r>
              <a:rPr lang="es-419"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Introducción</a:t>
            </a:r>
            <a:endParaRPr lang="es-EC" sz="26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B3D3537F-B166-4072-BFBC-1F67DC5A0480}"/>
              </a:ext>
            </a:extLst>
          </p:cNvPr>
          <p:cNvSpPr/>
          <p:nvPr/>
        </p:nvSpPr>
        <p:spPr>
          <a:xfrm>
            <a:off x="1550884" y="745531"/>
            <a:ext cx="10400484" cy="5617692"/>
          </a:xfrm>
          <a:prstGeom prst="rect">
            <a:avLst/>
          </a:prstGeom>
        </p:spPr>
        <p:txBody>
          <a:bodyPr wrap="square">
            <a:spAutoFit/>
          </a:bodyPr>
          <a:lstStyle/>
          <a:p>
            <a:pPr algn="just">
              <a:lnSpc>
                <a:spcPct val="150000"/>
              </a:lnSpc>
            </a:pPr>
            <a:r>
              <a:rPr lang="es-MX" sz="2200" dirty="0">
                <a:solidFill>
                  <a:srgbClr val="000000"/>
                </a:solidFill>
                <a:latin typeface="Times New Roman" panose="02020603050405020304" pitchFamily="18" charset="0"/>
                <a:ea typeface="Calibri" panose="020F0502020204030204" pitchFamily="34" charset="0"/>
              </a:rPr>
              <a:t>Las </a:t>
            </a:r>
            <a:r>
              <a:rPr lang="es-MX" sz="2200" dirty="0">
                <a:solidFill>
                  <a:srgbClr val="000000"/>
                </a:solidFill>
                <a:latin typeface="Times New Roman" panose="02020603050405020304" pitchFamily="18" charset="0"/>
              </a:rPr>
              <a:t>máquinas CNC de corte láser son máquinas que se encuentran basadas en tecnología de control numérico computarizado, esta tiene como principal fundamento efectuar la automatización de una máquina utilizando números y letras (propio lenguaje).</a:t>
            </a:r>
          </a:p>
          <a:p>
            <a:pPr algn="just">
              <a:lnSpc>
                <a:spcPct val="150000"/>
              </a:lnSpc>
            </a:pPr>
            <a:r>
              <a:rPr lang="es-MX" sz="2200" dirty="0">
                <a:solidFill>
                  <a:srgbClr val="000000"/>
                </a:solidFill>
                <a:latin typeface="Times New Roman" panose="02020603050405020304" pitchFamily="18" charset="0"/>
              </a:rPr>
              <a:t>La diferencia más marcada existente entre una máquina normal y una máquina CNC, se encuentra dada por los movimientos automáticos, los mismos que se encuentran dados por software y por los componentes electrónicos, que permiten la manipulación por parte del usuario.</a:t>
            </a:r>
          </a:p>
          <a:p>
            <a:pPr algn="just">
              <a:lnSpc>
                <a:spcPct val="150000"/>
              </a:lnSpc>
            </a:pPr>
            <a:r>
              <a:rPr lang="es-MX" sz="2200" dirty="0">
                <a:solidFill>
                  <a:srgbClr val="000000"/>
                </a:solidFill>
                <a:latin typeface="Times New Roman" panose="02020603050405020304" pitchFamily="18" charset="0"/>
              </a:rPr>
              <a:t>El funcionamiento de una máquina de corte láser se encuentra enfocada principalmente en el tubo de CO2 que es aquel que se encarga de generar un haz de luz y dirigirlo hacia un punto especifico, este se compone de un grupo de lentes, los mismos que se encargan de redirigir hacia donde deseamos apuntar el láser</a:t>
            </a:r>
            <a:endParaRPr lang="es-EC"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3627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C004BBC-0B4F-45C4-8724-DD89E775CB37}"/>
              </a:ext>
            </a:extLst>
          </p:cNvPr>
          <p:cNvGraphicFramePr/>
          <p:nvPr>
            <p:extLst>
              <p:ext uri="{D42A27DB-BD31-4B8C-83A1-F6EECF244321}">
                <p14:modId xmlns:p14="http://schemas.microsoft.com/office/powerpoint/2010/main" val="1747266544"/>
              </p:ext>
            </p:extLst>
          </p:nvPr>
        </p:nvGraphicFramePr>
        <p:xfrm>
          <a:off x="2534657" y="497669"/>
          <a:ext cx="9256294" cy="6320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C6A3B0FF-A454-4F5A-8B19-4BC6C6CC030F}"/>
              </a:ext>
            </a:extLst>
          </p:cNvPr>
          <p:cNvSpPr/>
          <p:nvPr/>
        </p:nvSpPr>
        <p:spPr>
          <a:xfrm>
            <a:off x="1732546" y="208548"/>
            <a:ext cx="3095719" cy="369332"/>
          </a:xfrm>
          <a:prstGeom prst="rect">
            <a:avLst/>
          </a:prstGeom>
        </p:spPr>
        <p:txBody>
          <a:bodyPr wrap="none">
            <a:spAutoFit/>
          </a:bodyPr>
          <a:lstStyle/>
          <a:p>
            <a:r>
              <a:rPr lang="es-419" b="1" dirty="0">
                <a:solidFill>
                  <a:srgbClr val="000000"/>
                </a:solidFill>
                <a:latin typeface="Times New Roman" panose="02020603050405020304" pitchFamily="18" charset="0"/>
                <a:cs typeface="Times New Roman" panose="02020603050405020304" pitchFamily="18" charset="0"/>
              </a:rPr>
              <a:t>Componentes cortadora láser</a:t>
            </a:r>
            <a:endParaRPr lang="es-EC" dirty="0"/>
          </a:p>
        </p:txBody>
      </p:sp>
    </p:spTree>
    <p:extLst>
      <p:ext uri="{BB962C8B-B14F-4D97-AF65-F5344CB8AC3E}">
        <p14:creationId xmlns:p14="http://schemas.microsoft.com/office/powerpoint/2010/main" val="168000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8C489B8-FCD1-4484-9098-D2E4C605F464}"/>
              </a:ext>
            </a:extLst>
          </p:cNvPr>
          <p:cNvSpPr/>
          <p:nvPr/>
        </p:nvSpPr>
        <p:spPr>
          <a:xfrm>
            <a:off x="678485" y="2875002"/>
            <a:ext cx="10835029" cy="1107996"/>
          </a:xfrm>
          <a:prstGeom prst="rect">
            <a:avLst/>
          </a:prstGeom>
        </p:spPr>
        <p:txBody>
          <a:bodyPr wrap="square">
            <a:spAutoFit/>
          </a:bodyPr>
          <a:lstStyle/>
          <a:p>
            <a:pPr lvl="0" algn="ctr"/>
            <a:r>
              <a:rPr lang="es-EC" sz="6600" dirty="0">
                <a:latin typeface="Times New Roman" panose="02020603050405020304" pitchFamily="18" charset="0"/>
                <a:ea typeface="Tahoma" panose="020B0604030504040204" pitchFamily="34" charset="0"/>
                <a:cs typeface="Times New Roman" panose="02020603050405020304" pitchFamily="18" charset="0"/>
              </a:rPr>
              <a:t>Especificaciones de la máquina</a:t>
            </a:r>
          </a:p>
        </p:txBody>
      </p:sp>
    </p:spTree>
    <p:extLst>
      <p:ext uri="{BB962C8B-B14F-4D97-AF65-F5344CB8AC3E}">
        <p14:creationId xmlns:p14="http://schemas.microsoft.com/office/powerpoint/2010/main" val="3548018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7505</TotalTime>
  <Words>4064</Words>
  <Application>Microsoft Office PowerPoint</Application>
  <PresentationFormat>Panorámica</PresentationFormat>
  <Paragraphs>742</Paragraphs>
  <Slides>46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46</vt:i4>
      </vt:variant>
    </vt:vector>
  </HeadingPairs>
  <TitlesOfParts>
    <vt:vector size="54" baseType="lpstr">
      <vt:lpstr>Arial</vt:lpstr>
      <vt:lpstr>Calibri</vt:lpstr>
      <vt:lpstr>Calibri Light</vt:lpstr>
      <vt:lpstr>Cambria Math</vt:lpstr>
      <vt:lpstr>Corbel</vt:lpstr>
      <vt:lpstr>Symbol</vt:lpstr>
      <vt:lpstr>Times New Roman</vt:lpstr>
      <vt:lpstr>Parallax</vt:lpstr>
      <vt:lpstr>Presentación de PowerPoint</vt:lpstr>
      <vt:lpstr>Contenido</vt:lpstr>
      <vt:lpstr>Objetivos</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Especificaciones de máquina estipulados por la empresa MAQUINAS.EC</vt:lpstr>
      <vt:lpstr>Diseño de la máquina</vt:lpstr>
      <vt:lpstr>Presentación de PowerPoint</vt:lpstr>
      <vt:lpstr>Presentación de PowerPoint</vt:lpstr>
      <vt:lpstr>Diseño de estructura de la máquina</vt:lpstr>
      <vt:lpstr>Presentación de PowerPoint</vt:lpstr>
      <vt:lpstr>Presentación de PowerPoint</vt:lpstr>
      <vt:lpstr>Presentación de PowerPoint</vt:lpstr>
      <vt:lpstr>Diagrama de conexión de controlador Ruida</vt:lpstr>
      <vt:lpstr>Diagrama de conexión de motores  a paso</vt:lpstr>
      <vt:lpstr>Diagrama de conexión del tubo láser</vt:lpstr>
      <vt:lpstr>Diagrama de conexiones del circuito de control secundario</vt:lpstr>
      <vt:lpstr>TFT Nextion</vt:lpstr>
      <vt:lpstr>PCB</vt:lpstr>
      <vt:lpstr>Diagramas de circuitos – Atmega328</vt:lpstr>
      <vt:lpstr>Diagramas de circuitos – Variador de potencia</vt:lpstr>
      <vt:lpstr>Diagramas de circuitos – Cambio de giro de motor AC</vt:lpstr>
      <vt:lpstr>Sensores utilizados – LM35</vt:lpstr>
      <vt:lpstr>Sensores utilizados para posicionamiento de cama automática – Infrarrojo Sharp</vt:lpstr>
      <vt:lpstr>Sensores utilizados – Otros sensores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de Costos</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REDISEÑO, MODERNIZACIÓN Y CONSTRUCCIÓN DE UN PROTOTIPO DE MÁQUINA INDUSTRIAL CORTADORA LÁSER DE CO2 MEDIANTE ESQUEMA MODULAR PARA LA EMPRESA DE MÁQUINAS.EC.</dc:title>
  <dc:creator>JEFF PROAÑO</dc:creator>
  <cp:lastModifiedBy>JEFF PROAÑO</cp:lastModifiedBy>
  <cp:revision>75</cp:revision>
  <cp:lastPrinted>2019-07-17T16:28:53Z</cp:lastPrinted>
  <dcterms:created xsi:type="dcterms:W3CDTF">2019-07-13T16:58:08Z</dcterms:created>
  <dcterms:modified xsi:type="dcterms:W3CDTF">2019-07-19T13:58:34Z</dcterms:modified>
</cp:coreProperties>
</file>