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6" r:id="rId1"/>
  </p:sldMasterIdLst>
  <p:notesMasterIdLst>
    <p:notesMasterId r:id="rId29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7" r:id="rId10"/>
    <p:sldId id="268" r:id="rId11"/>
    <p:sldId id="270" r:id="rId12"/>
    <p:sldId id="272" r:id="rId13"/>
    <p:sldId id="274" r:id="rId14"/>
    <p:sldId id="275" r:id="rId15"/>
    <p:sldId id="276" r:id="rId16"/>
    <p:sldId id="278" r:id="rId17"/>
    <p:sldId id="279" r:id="rId18"/>
    <p:sldId id="281" r:id="rId19"/>
    <p:sldId id="282" r:id="rId20"/>
    <p:sldId id="263" r:id="rId21"/>
    <p:sldId id="285" r:id="rId22"/>
    <p:sldId id="283" r:id="rId23"/>
    <p:sldId id="284" r:id="rId24"/>
    <p:sldId id="286" r:id="rId25"/>
    <p:sldId id="288" r:id="rId26"/>
    <p:sldId id="289" r:id="rId27"/>
    <p:sldId id="28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tabulaci&#243;n%20de%20dat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opia%20de%20tabulaci&#243;n%20de%20dato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opia%20de%20tabulaci&#243;n%20de%20dato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tabulaci&#243;n%20de%20da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tabulaci&#243;n%20de%20dat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tabulaci&#243;n%20de%20dat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opia%20de%20tabulaci&#243;n%20de%20dat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opia%20de%20tabulaci&#243;n%20de%20dat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opia%20de%20tabulaci&#243;n%20de%20dat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opia%20de%20tabulaci&#243;n%20de%20dato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opia%20de%20tabulaci&#243;n%20de%20dato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Género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1-F387-407A-9858-321691B37CC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3-F387-407A-9858-321691B37C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comunidad!$A$2:$A$3</c:f>
              <c:strCache>
                <c:ptCount val="2"/>
                <c:pt idx="0">
                  <c:v>Masculino </c:v>
                </c:pt>
                <c:pt idx="1">
                  <c:v>Femenino</c:v>
                </c:pt>
              </c:strCache>
            </c:strRef>
          </c:cat>
          <c:val>
            <c:numRef>
              <c:f>comunidad!$C$2:$C$3</c:f>
              <c:numCache>
                <c:formatCode>0%</c:formatCode>
                <c:ptCount val="2"/>
                <c:pt idx="0">
                  <c:v>0.45833333333333331</c:v>
                </c:pt>
                <c:pt idx="1">
                  <c:v>0.54166666666666663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87-407A-9858-321691B37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turistas_nacionales!$BH$2:$BH$4</c:f>
              <c:strCache>
                <c:ptCount val="3"/>
                <c:pt idx="0">
                  <c:v>1-2 días</c:v>
                </c:pt>
                <c:pt idx="1">
                  <c:v>3-4 días</c:v>
                </c:pt>
                <c:pt idx="2">
                  <c:v>5 días o más</c:v>
                </c:pt>
              </c:strCache>
            </c:strRef>
          </c:cat>
          <c:val>
            <c:numRef>
              <c:f>turistas_nacionales!$BJ$2:$BJ$4</c:f>
              <c:numCache>
                <c:formatCode>0%</c:formatCode>
                <c:ptCount val="3"/>
                <c:pt idx="0" formatCode="0.00%">
                  <c:v>0.43243243243243246</c:v>
                </c:pt>
                <c:pt idx="1">
                  <c:v>0.54</c:v>
                </c:pt>
                <c:pt idx="2" formatCode="0.00%">
                  <c:v>2.7027027027027029E-2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D1-4BBD-8FB2-BC7AF0ECC9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750442288"/>
        <c:axId val="-1866391296"/>
      </c:barChart>
      <c:catAx>
        <c:axId val="-175044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66391296"/>
        <c:crosses val="autoZero"/>
        <c:auto val="1"/>
        <c:lblAlgn val="ctr"/>
        <c:lblOffset val="100"/>
        <c:noMultiLvlLbl val="0"/>
      </c:catAx>
      <c:valAx>
        <c:axId val="-1866391296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5044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turistas_nacionales!$BO$2:$BO$4</c:f>
              <c:strCache>
                <c:ptCount val="3"/>
                <c:pt idx="0">
                  <c:v>20 - 30 USD </c:v>
                </c:pt>
                <c:pt idx="1">
                  <c:v>35 – 40 USD </c:v>
                </c:pt>
                <c:pt idx="2">
                  <c:v>50 – a más </c:v>
                </c:pt>
              </c:strCache>
            </c:strRef>
          </c:cat>
          <c:val>
            <c:numRef>
              <c:f>turistas_nacionales!$BQ$2:$BQ$4</c:f>
              <c:numCache>
                <c:formatCode>0.0%</c:formatCode>
                <c:ptCount val="3"/>
                <c:pt idx="0">
                  <c:v>0.45945945945945948</c:v>
                </c:pt>
                <c:pt idx="1">
                  <c:v>0.40540540540540543</c:v>
                </c:pt>
                <c:pt idx="2">
                  <c:v>0.13513513513513514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21-4377-A5EE-33511F0E89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738946912"/>
        <c:axId val="-1738944736"/>
      </c:barChart>
      <c:catAx>
        <c:axId val="-173894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8944736"/>
        <c:crosses val="autoZero"/>
        <c:auto val="1"/>
        <c:lblAlgn val="ctr"/>
        <c:lblOffset val="100"/>
        <c:noMultiLvlLbl val="0"/>
      </c:catAx>
      <c:valAx>
        <c:axId val="-173894473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-173894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600" b="1"/>
              <a:t>Edad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comunidad!$AF$22:$AF$24</c:f>
              <c:strCache>
                <c:ptCount val="3"/>
                <c:pt idx="0">
                  <c:v>18-29</c:v>
                </c:pt>
                <c:pt idx="1">
                  <c:v>30-49</c:v>
                </c:pt>
                <c:pt idx="2">
                  <c:v>50-70</c:v>
                </c:pt>
              </c:strCache>
            </c:strRef>
          </c:cat>
          <c:val>
            <c:numRef>
              <c:f>comunidad!$AH$22:$AH$24</c:f>
              <c:numCache>
                <c:formatCode>0%</c:formatCode>
                <c:ptCount val="3"/>
                <c:pt idx="0">
                  <c:v>0.34375</c:v>
                </c:pt>
                <c:pt idx="1">
                  <c:v>0.52083333333333337</c:v>
                </c:pt>
                <c:pt idx="2">
                  <c:v>0.13541666666666666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D-431A-BE0C-E106099291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750445008"/>
        <c:axId val="-1750440656"/>
      </c:barChart>
      <c:catAx>
        <c:axId val="-175044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50440656"/>
        <c:crosses val="autoZero"/>
        <c:auto val="1"/>
        <c:lblAlgn val="ctr"/>
        <c:lblOffset val="100"/>
        <c:noMultiLvlLbl val="0"/>
      </c:catAx>
      <c:valAx>
        <c:axId val="-17504406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1750445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(comunidad!$J$18,comunidad!$J$24,comunidad!$J$29,comunidad!$J$40)</c:f>
              <c:strCache>
                <c:ptCount val="4"/>
                <c:pt idx="0">
                  <c:v>ama de casa</c:v>
                </c:pt>
                <c:pt idx="1">
                  <c:v>comerciante</c:v>
                </c:pt>
                <c:pt idx="2">
                  <c:v>estudiante</c:v>
                </c:pt>
                <c:pt idx="3">
                  <c:v>transportista</c:v>
                </c:pt>
              </c:strCache>
            </c:strRef>
          </c:cat>
          <c:val>
            <c:numRef>
              <c:f>(comunidad!$L$18,comunidad!$L$24,comunidad!$L$29,comunidad!$L$40)</c:f>
              <c:numCache>
                <c:formatCode>0%</c:formatCode>
                <c:ptCount val="4"/>
                <c:pt idx="0">
                  <c:v>0.25</c:v>
                </c:pt>
                <c:pt idx="1">
                  <c:v>0.15625</c:v>
                </c:pt>
                <c:pt idx="2">
                  <c:v>9.375E-2</c:v>
                </c:pt>
                <c:pt idx="3">
                  <c:v>0.14583333333333334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8D-4B4F-BA3F-6769065511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1750439568"/>
        <c:axId val="-1750439024"/>
      </c:barChart>
      <c:catAx>
        <c:axId val="-175043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50439024"/>
        <c:crosses val="autoZero"/>
        <c:auto val="1"/>
        <c:lblAlgn val="ctr"/>
        <c:lblOffset val="100"/>
        <c:noMultiLvlLbl val="0"/>
      </c:catAx>
      <c:valAx>
        <c:axId val="-17504390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175043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comunidad!$O$2:$O$7</c:f>
              <c:strCache>
                <c:ptCount val="6"/>
                <c:pt idx="0">
                  <c:v>agua </c:v>
                </c:pt>
                <c:pt idx="1">
                  <c:v>luz</c:v>
                </c:pt>
                <c:pt idx="2">
                  <c:v>teléfono</c:v>
                </c:pt>
                <c:pt idx="3">
                  <c:v>internet</c:v>
                </c:pt>
                <c:pt idx="4">
                  <c:v>alcantarillado</c:v>
                </c:pt>
                <c:pt idx="5">
                  <c:v>todos </c:v>
                </c:pt>
              </c:strCache>
            </c:strRef>
          </c:cat>
          <c:val>
            <c:numRef>
              <c:f>comunidad!$Q$2:$Q$7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0.22916666666666666</c:v>
                </c:pt>
                <c:pt idx="3">
                  <c:v>0.30208333333333331</c:v>
                </c:pt>
                <c:pt idx="4">
                  <c:v>0.125</c:v>
                </c:pt>
                <c:pt idx="5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D6-4572-AC8B-7335033C8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750441744"/>
        <c:axId val="-1750446096"/>
      </c:barChart>
      <c:catAx>
        <c:axId val="-175044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50446096"/>
        <c:crosses val="autoZero"/>
        <c:auto val="1"/>
        <c:lblAlgn val="ctr"/>
        <c:lblOffset val="100"/>
        <c:noMultiLvlLbl val="0"/>
      </c:catAx>
      <c:valAx>
        <c:axId val="-1750446096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5044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1-515A-4806-A110-1DB8139D3A7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3-515A-4806-A110-1DB8139D3A7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5-515A-4806-A110-1DB8139D3A7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7-515A-4806-A110-1DB8139D3A7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9-515A-4806-A110-1DB8139D3A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turistas_nacionales!$X$2:$X$6</c:f>
              <c:strCache>
                <c:ptCount val="5"/>
                <c:pt idx="0">
                  <c:v>Turismo de sol y playa          </c:v>
                </c:pt>
                <c:pt idx="1">
                  <c:v>Ecoturismo </c:v>
                </c:pt>
                <c:pt idx="2">
                  <c:v>Turismo rural comunitario</c:v>
                </c:pt>
                <c:pt idx="3">
                  <c:v>Turismo cultural </c:v>
                </c:pt>
                <c:pt idx="4">
                  <c:v>Agroturismo</c:v>
                </c:pt>
              </c:strCache>
            </c:strRef>
          </c:cat>
          <c:val>
            <c:numRef>
              <c:f>turistas_nacionales!$Z$2:$Z$6</c:f>
              <c:numCache>
                <c:formatCode>0.0%</c:formatCode>
                <c:ptCount val="5"/>
                <c:pt idx="0">
                  <c:v>0.61728395061728392</c:v>
                </c:pt>
                <c:pt idx="1">
                  <c:v>0.1728395061728395</c:v>
                </c:pt>
                <c:pt idx="2">
                  <c:v>9.8765432098765427E-2</c:v>
                </c:pt>
                <c:pt idx="3">
                  <c:v>9.8765432098765427E-2</c:v>
                </c:pt>
                <c:pt idx="4">
                  <c:v>1.2345679012345678E-2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5A-4806-A110-1DB8139D3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1-6FF0-47A9-96E5-ECB19962520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3-6FF0-47A9-96E5-ECB1996252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turistas_nacionales!$AJ$2:$AJ$3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turistas_nacionales!$AL$2:$AL$3</c:f>
              <c:numCache>
                <c:formatCode>0.00%</c:formatCode>
                <c:ptCount val="2"/>
                <c:pt idx="0">
                  <c:v>0.12345679012345678</c:v>
                </c:pt>
                <c:pt idx="1">
                  <c:v>0.87654320987654322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F0-47A9-96E5-ECB199625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turistas_nacionales!$BK$2:$BK$11</c:f>
              <c:strCache>
                <c:ptCount val="10"/>
                <c:pt idx="0">
                  <c:v>ordeño                      </c:v>
                </c:pt>
                <c:pt idx="1">
                  <c:v>apicultura </c:v>
                </c:pt>
                <c:pt idx="2">
                  <c:v>talabartería  </c:v>
                </c:pt>
                <c:pt idx="3">
                  <c:v>tejido de telares   </c:v>
                </c:pt>
                <c:pt idx="4">
                  <c:v>recolección de lana  </c:v>
                </c:pt>
                <c:pt idx="5">
                  <c:v>siembra y cosecha</c:v>
                </c:pt>
                <c:pt idx="6">
                  <c:v>preparación de platos típicos  </c:v>
                </c:pt>
                <c:pt idx="7">
                  <c:v>mingas comunales </c:v>
                </c:pt>
                <c:pt idx="8">
                  <c:v>otra </c:v>
                </c:pt>
                <c:pt idx="9">
                  <c:v>todas </c:v>
                </c:pt>
              </c:strCache>
            </c:strRef>
          </c:cat>
          <c:val>
            <c:numRef>
              <c:f>turistas_nacionales!$BM$2:$BM$11</c:f>
              <c:numCache>
                <c:formatCode>0.0%</c:formatCode>
                <c:ptCount val="10"/>
                <c:pt idx="0">
                  <c:v>0.3783783783783784</c:v>
                </c:pt>
                <c:pt idx="1">
                  <c:v>0.41891891891891891</c:v>
                </c:pt>
                <c:pt idx="2">
                  <c:v>0.12162162162162163</c:v>
                </c:pt>
                <c:pt idx="3">
                  <c:v>0.22972972972972974</c:v>
                </c:pt>
                <c:pt idx="4">
                  <c:v>0.24324324324324326</c:v>
                </c:pt>
                <c:pt idx="5">
                  <c:v>0.36486486486486486</c:v>
                </c:pt>
                <c:pt idx="6">
                  <c:v>0.66216216216216217</c:v>
                </c:pt>
                <c:pt idx="7">
                  <c:v>0.20270270270270271</c:v>
                </c:pt>
                <c:pt idx="8">
                  <c:v>1.3513513513513514E-2</c:v>
                </c:pt>
                <c:pt idx="9">
                  <c:v>4.0540540540540543E-2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4B-44E1-A1E0-39B700A0937E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turistas_nacionales!$BK$2:$BK$11</c:f>
              <c:strCache>
                <c:ptCount val="10"/>
                <c:pt idx="0">
                  <c:v>ordeño                      </c:v>
                </c:pt>
                <c:pt idx="1">
                  <c:v>apicultura </c:v>
                </c:pt>
                <c:pt idx="2">
                  <c:v>talabartería  </c:v>
                </c:pt>
                <c:pt idx="3">
                  <c:v>tejido de telares   </c:v>
                </c:pt>
                <c:pt idx="4">
                  <c:v>recolección de lana  </c:v>
                </c:pt>
                <c:pt idx="5">
                  <c:v>siembra y cosecha</c:v>
                </c:pt>
                <c:pt idx="6">
                  <c:v>preparación de platos típicos  </c:v>
                </c:pt>
                <c:pt idx="7">
                  <c:v>mingas comunales </c:v>
                </c:pt>
                <c:pt idx="8">
                  <c:v>otra </c:v>
                </c:pt>
                <c:pt idx="9">
                  <c:v>todas </c:v>
                </c:pt>
              </c:strCache>
            </c:strRef>
          </c:cat>
          <c:val>
            <c:numRef>
              <c:f>turistas_nacionales!$BN$2:$BN$11</c:f>
              <c:numCache>
                <c:formatCode>0.0%</c:formatCode>
                <c:ptCount val="10"/>
                <c:pt idx="0">
                  <c:v>0.6216216216216216</c:v>
                </c:pt>
                <c:pt idx="1">
                  <c:v>0.58108108108108114</c:v>
                </c:pt>
                <c:pt idx="2">
                  <c:v>0.8783783783783784</c:v>
                </c:pt>
                <c:pt idx="3">
                  <c:v>0.77027027027027029</c:v>
                </c:pt>
                <c:pt idx="4">
                  <c:v>0.7567567567567568</c:v>
                </c:pt>
                <c:pt idx="5">
                  <c:v>0.63513513513513509</c:v>
                </c:pt>
                <c:pt idx="6">
                  <c:v>0.33783783783783783</c:v>
                </c:pt>
                <c:pt idx="7">
                  <c:v>0.79729729729729726</c:v>
                </c:pt>
                <c:pt idx="8">
                  <c:v>0.98648648648648651</c:v>
                </c:pt>
                <c:pt idx="9">
                  <c:v>0.95945945945945943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4B-44E1-A1E0-39B700A09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-1750442832"/>
        <c:axId val="-1750445552"/>
      </c:barChart>
      <c:catAx>
        <c:axId val="-1750442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50445552"/>
        <c:crosses val="autoZero"/>
        <c:auto val="1"/>
        <c:lblAlgn val="ctr"/>
        <c:lblOffset val="100"/>
        <c:noMultiLvlLbl val="0"/>
      </c:catAx>
      <c:valAx>
        <c:axId val="-175044555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5044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turistas_nacionales!$AY$2:$AY$3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turistas_nacionales!$BA$2:$BA$3</c:f>
              <c:numCache>
                <c:formatCode>0.00%</c:formatCode>
                <c:ptCount val="2"/>
                <c:pt idx="0">
                  <c:v>0.93670886075949367</c:v>
                </c:pt>
                <c:pt idx="1">
                  <c:v>6.3291139240506333E-2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8C-4447-8D6E-05D3456A0B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1750444464"/>
        <c:axId val="-1750443920"/>
      </c:barChart>
      <c:catAx>
        <c:axId val="-175044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50443920"/>
        <c:crosses val="autoZero"/>
        <c:auto val="1"/>
        <c:lblAlgn val="ctr"/>
        <c:lblOffset val="100"/>
        <c:noMultiLvlLbl val="0"/>
      </c:catAx>
      <c:valAx>
        <c:axId val="-175044392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-175044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1-A890-44F3-893A-D1EEDC14224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3-A890-44F3-893A-D1EEDC1422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turistas_nacionales!$BE$2:$BE$3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turistas_nacionales!$BG$2:$BG$3</c:f>
              <c:numCache>
                <c:formatCode>0.00%</c:formatCode>
                <c:ptCount val="2"/>
                <c:pt idx="0">
                  <c:v>0.8783783783783784</c:v>
                </c:pt>
                <c:pt idx="1">
                  <c:v>0.12162162162162163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90-44F3-893A-D1EEDC142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5C0D27-FA47-4F6C-A363-653B8F105272}" type="doc">
      <dgm:prSet loTypeId="urn:microsoft.com/office/officeart/2005/8/layout/target1" loCatId="relationship" qsTypeId="urn:microsoft.com/office/officeart/2005/8/quickstyle/simple1" qsCatId="simple" csTypeId="urn:microsoft.com/office/officeart/2005/8/colors/colorful2" csCatId="colorful" phldr="1"/>
      <dgm:spPr/>
    </dgm:pt>
    <dgm:pt modelId="{142995FA-D3D4-405B-8FF6-D3FFB9932AF3}">
      <dgm:prSet phldrT="[Texto]" custT="1"/>
      <dgm:spPr/>
      <dgm:t>
        <a:bodyPr/>
        <a:lstStyle/>
        <a:p>
          <a:r>
            <a:rPr lang="es-ES" sz="1600" dirty="0">
              <a:solidFill>
                <a:schemeClr val="bg1"/>
              </a:solidFill>
            </a:rPr>
            <a:t>actividad que se desprende del turismo alternativo, puesto que, lo que se busca es un turismo distinto al tradicional </a:t>
          </a:r>
          <a:endParaRPr lang="es-EC" sz="1600" dirty="0">
            <a:solidFill>
              <a:schemeClr val="bg1"/>
            </a:solidFill>
          </a:endParaRPr>
        </a:p>
      </dgm:t>
    </dgm:pt>
    <dgm:pt modelId="{6A26BB49-1FF9-48F2-8221-8BAE5AFFB65A}" type="parTrans" cxnId="{4A5DB158-7918-4BAC-8B74-728F1DC50D6D}">
      <dgm:prSet/>
      <dgm:spPr/>
      <dgm:t>
        <a:bodyPr/>
        <a:lstStyle/>
        <a:p>
          <a:endParaRPr lang="es-EC"/>
        </a:p>
      </dgm:t>
    </dgm:pt>
    <dgm:pt modelId="{1AB95577-B232-43A5-9242-92A1772CF014}" type="sibTrans" cxnId="{4A5DB158-7918-4BAC-8B74-728F1DC50D6D}">
      <dgm:prSet/>
      <dgm:spPr/>
      <dgm:t>
        <a:bodyPr/>
        <a:lstStyle/>
        <a:p>
          <a:endParaRPr lang="es-EC"/>
        </a:p>
      </dgm:t>
    </dgm:pt>
    <dgm:pt modelId="{C720253A-C40E-4072-822D-13F275319546}">
      <dgm:prSet phldrT="[Texto]"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</a:rPr>
            <a:t>ha surgido recientemente con mayor fuerza en países del continente americano, esta actividad toma potencial en Perú</a:t>
          </a:r>
          <a:endParaRPr lang="es-EC" sz="1600" b="1" dirty="0">
            <a:solidFill>
              <a:schemeClr val="bg1"/>
            </a:solidFill>
          </a:endParaRPr>
        </a:p>
      </dgm:t>
    </dgm:pt>
    <dgm:pt modelId="{E077BB71-CE6C-4D7A-99B3-57627284B5CC}" type="parTrans" cxnId="{1DFEC3A3-A539-4C8D-A782-542293DD0BEF}">
      <dgm:prSet/>
      <dgm:spPr/>
      <dgm:t>
        <a:bodyPr/>
        <a:lstStyle/>
        <a:p>
          <a:endParaRPr lang="es-EC"/>
        </a:p>
      </dgm:t>
    </dgm:pt>
    <dgm:pt modelId="{C97B0CC8-F49C-45AD-9C07-BA8C5E880996}" type="sibTrans" cxnId="{1DFEC3A3-A539-4C8D-A782-542293DD0BEF}">
      <dgm:prSet/>
      <dgm:spPr/>
      <dgm:t>
        <a:bodyPr/>
        <a:lstStyle/>
        <a:p>
          <a:endParaRPr lang="es-EC"/>
        </a:p>
      </dgm:t>
    </dgm:pt>
    <dgm:pt modelId="{EE335CD6-02D9-4DEF-B1E9-DF99B6AE78F5}">
      <dgm:prSet phldrT="[Texto]"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</a:rPr>
            <a:t>turismo vivencial se pretende aplicar actividades donde se dé un intercambio humano directo dentro de un hábitat natural viviendo un proceso de encuentro cultural desde sus raíces y su diario vivir controlando las filtraciones de culturas o costumbre externas a la de la localidad </a:t>
          </a:r>
          <a:endParaRPr lang="es-EC" sz="1600" b="1" dirty="0">
            <a:solidFill>
              <a:schemeClr val="bg1"/>
            </a:solidFill>
          </a:endParaRPr>
        </a:p>
      </dgm:t>
    </dgm:pt>
    <dgm:pt modelId="{4AAA00E4-AF35-4AF4-B6A1-CBEA9CB500D9}" type="parTrans" cxnId="{39E3B637-BBE3-439D-AF46-A117117453F7}">
      <dgm:prSet/>
      <dgm:spPr/>
      <dgm:t>
        <a:bodyPr/>
        <a:lstStyle/>
        <a:p>
          <a:endParaRPr lang="es-EC"/>
        </a:p>
      </dgm:t>
    </dgm:pt>
    <dgm:pt modelId="{E7A425CA-CCA4-49CF-8FEC-F862E0646D2F}" type="sibTrans" cxnId="{39E3B637-BBE3-439D-AF46-A117117453F7}">
      <dgm:prSet/>
      <dgm:spPr/>
      <dgm:t>
        <a:bodyPr/>
        <a:lstStyle/>
        <a:p>
          <a:endParaRPr lang="es-EC"/>
        </a:p>
      </dgm:t>
    </dgm:pt>
    <dgm:pt modelId="{BF69DBD0-34BF-4022-800F-75EC9A86BC32}" type="pres">
      <dgm:prSet presAssocID="{BC5C0D27-FA47-4F6C-A363-653B8F105272}" presName="composite" presStyleCnt="0">
        <dgm:presLayoutVars>
          <dgm:chMax val="5"/>
          <dgm:dir/>
          <dgm:resizeHandles val="exact"/>
        </dgm:presLayoutVars>
      </dgm:prSet>
      <dgm:spPr/>
    </dgm:pt>
    <dgm:pt modelId="{2F565175-268A-41F0-9BFF-FC00AC7A26A4}" type="pres">
      <dgm:prSet presAssocID="{142995FA-D3D4-405B-8FF6-D3FFB9932AF3}" presName="circle1" presStyleLbl="lnNode1" presStyleIdx="0" presStyleCnt="3"/>
      <dgm:spPr/>
    </dgm:pt>
    <dgm:pt modelId="{321DD67A-1237-4B5F-AFB1-FE3B0D294A03}" type="pres">
      <dgm:prSet presAssocID="{142995FA-D3D4-405B-8FF6-D3FFB9932AF3}" presName="text1" presStyleLbl="revTx" presStyleIdx="0" presStyleCnt="3" custScaleX="209010" custLinFactNeighborX="58190" custLinFactNeighborY="48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16FD70-D8F0-4D5F-A691-CF3CC8A72329}" type="pres">
      <dgm:prSet presAssocID="{142995FA-D3D4-405B-8FF6-D3FFB9932AF3}" presName="line1" presStyleLbl="callout" presStyleIdx="0" presStyleCnt="6"/>
      <dgm:spPr/>
    </dgm:pt>
    <dgm:pt modelId="{9C865351-ABF4-44A2-B637-C92DE46462C9}" type="pres">
      <dgm:prSet presAssocID="{142995FA-D3D4-405B-8FF6-D3FFB9932AF3}" presName="d1" presStyleLbl="callout" presStyleIdx="1" presStyleCnt="6"/>
      <dgm:spPr/>
    </dgm:pt>
    <dgm:pt modelId="{E097457D-0799-4C94-86EC-21429D87D0B2}" type="pres">
      <dgm:prSet presAssocID="{C720253A-C40E-4072-822D-13F275319546}" presName="circle2" presStyleLbl="lnNode1" presStyleIdx="1" presStyleCnt="3"/>
      <dgm:spPr/>
    </dgm:pt>
    <dgm:pt modelId="{DC12263F-E43C-4C2B-9C10-77EF3CFA23E2}" type="pres">
      <dgm:prSet presAssocID="{C720253A-C40E-4072-822D-13F275319546}" presName="text2" presStyleLbl="revTx" presStyleIdx="1" presStyleCnt="3" custScaleX="205547" custLinFactNeighborX="53833" custLinFactNeighborY="46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A139F2-0729-45BB-B35A-9FC522081E5D}" type="pres">
      <dgm:prSet presAssocID="{C720253A-C40E-4072-822D-13F275319546}" presName="line2" presStyleLbl="callout" presStyleIdx="2" presStyleCnt="6"/>
      <dgm:spPr/>
    </dgm:pt>
    <dgm:pt modelId="{EDF7BDF5-72A7-4327-B219-FBE013E5E83B}" type="pres">
      <dgm:prSet presAssocID="{C720253A-C40E-4072-822D-13F275319546}" presName="d2" presStyleLbl="callout" presStyleIdx="3" presStyleCnt="6"/>
      <dgm:spPr/>
    </dgm:pt>
    <dgm:pt modelId="{EDCAE613-DE6B-4A33-AEED-3E5316EC729C}" type="pres">
      <dgm:prSet presAssocID="{EE335CD6-02D9-4DEF-B1E9-DF99B6AE78F5}" presName="circle3" presStyleLbl="lnNode1" presStyleIdx="2" presStyleCnt="3" custLinFactNeighborX="-4922" custLinFactNeighborY="469"/>
      <dgm:spPr/>
    </dgm:pt>
    <dgm:pt modelId="{83D04323-212E-43E8-857A-04C0D20EB7C5}" type="pres">
      <dgm:prSet presAssocID="{EE335CD6-02D9-4DEF-B1E9-DF99B6AE78F5}" presName="text3" presStyleLbl="revTx" presStyleIdx="2" presStyleCnt="3" custScaleX="240383" custLinFactNeighborX="70778" custLinFactNeighborY="104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6C1BEF-353E-4B45-AC15-AB052002AA46}" type="pres">
      <dgm:prSet presAssocID="{EE335CD6-02D9-4DEF-B1E9-DF99B6AE78F5}" presName="line3" presStyleLbl="callout" presStyleIdx="4" presStyleCnt="6"/>
      <dgm:spPr/>
    </dgm:pt>
    <dgm:pt modelId="{2E5A5600-4AA2-4871-8D3F-43550195C342}" type="pres">
      <dgm:prSet presAssocID="{EE335CD6-02D9-4DEF-B1E9-DF99B6AE78F5}" presName="d3" presStyleLbl="callout" presStyleIdx="5" presStyleCnt="6"/>
      <dgm:spPr/>
    </dgm:pt>
  </dgm:ptLst>
  <dgm:cxnLst>
    <dgm:cxn modelId="{4B33283A-9CD2-4A01-95E7-32A9EEE6C806}" type="presOf" srcId="{C720253A-C40E-4072-822D-13F275319546}" destId="{DC12263F-E43C-4C2B-9C10-77EF3CFA23E2}" srcOrd="0" destOrd="0" presId="urn:microsoft.com/office/officeart/2005/8/layout/target1"/>
    <dgm:cxn modelId="{39E3B637-BBE3-439D-AF46-A117117453F7}" srcId="{BC5C0D27-FA47-4F6C-A363-653B8F105272}" destId="{EE335CD6-02D9-4DEF-B1E9-DF99B6AE78F5}" srcOrd="2" destOrd="0" parTransId="{4AAA00E4-AF35-4AF4-B6A1-CBEA9CB500D9}" sibTransId="{E7A425CA-CCA4-49CF-8FEC-F862E0646D2F}"/>
    <dgm:cxn modelId="{FA0C618C-D7E9-4972-A38C-E621963FDEA9}" type="presOf" srcId="{142995FA-D3D4-405B-8FF6-D3FFB9932AF3}" destId="{321DD67A-1237-4B5F-AFB1-FE3B0D294A03}" srcOrd="0" destOrd="0" presId="urn:microsoft.com/office/officeart/2005/8/layout/target1"/>
    <dgm:cxn modelId="{976E98BD-D6E5-429E-8279-EA6C27C7FB1F}" type="presOf" srcId="{BC5C0D27-FA47-4F6C-A363-653B8F105272}" destId="{BF69DBD0-34BF-4022-800F-75EC9A86BC32}" srcOrd="0" destOrd="0" presId="urn:microsoft.com/office/officeart/2005/8/layout/target1"/>
    <dgm:cxn modelId="{4A5DB158-7918-4BAC-8B74-728F1DC50D6D}" srcId="{BC5C0D27-FA47-4F6C-A363-653B8F105272}" destId="{142995FA-D3D4-405B-8FF6-D3FFB9932AF3}" srcOrd="0" destOrd="0" parTransId="{6A26BB49-1FF9-48F2-8221-8BAE5AFFB65A}" sibTransId="{1AB95577-B232-43A5-9242-92A1772CF014}"/>
    <dgm:cxn modelId="{D1EBA8A1-6090-4CF2-8930-4B43ADE9CF2D}" type="presOf" srcId="{EE335CD6-02D9-4DEF-B1E9-DF99B6AE78F5}" destId="{83D04323-212E-43E8-857A-04C0D20EB7C5}" srcOrd="0" destOrd="0" presId="urn:microsoft.com/office/officeart/2005/8/layout/target1"/>
    <dgm:cxn modelId="{1DFEC3A3-A539-4C8D-A782-542293DD0BEF}" srcId="{BC5C0D27-FA47-4F6C-A363-653B8F105272}" destId="{C720253A-C40E-4072-822D-13F275319546}" srcOrd="1" destOrd="0" parTransId="{E077BB71-CE6C-4D7A-99B3-57627284B5CC}" sibTransId="{C97B0CC8-F49C-45AD-9C07-BA8C5E880996}"/>
    <dgm:cxn modelId="{F928BD45-3E71-4E4C-A467-12CD8138F2E6}" type="presParOf" srcId="{BF69DBD0-34BF-4022-800F-75EC9A86BC32}" destId="{2F565175-268A-41F0-9BFF-FC00AC7A26A4}" srcOrd="0" destOrd="0" presId="urn:microsoft.com/office/officeart/2005/8/layout/target1"/>
    <dgm:cxn modelId="{663FB024-B451-43F8-9EE4-1C90794EAA3C}" type="presParOf" srcId="{BF69DBD0-34BF-4022-800F-75EC9A86BC32}" destId="{321DD67A-1237-4B5F-AFB1-FE3B0D294A03}" srcOrd="1" destOrd="0" presId="urn:microsoft.com/office/officeart/2005/8/layout/target1"/>
    <dgm:cxn modelId="{A4514873-1501-4F3B-8D94-78F53F26FF6C}" type="presParOf" srcId="{BF69DBD0-34BF-4022-800F-75EC9A86BC32}" destId="{2816FD70-D8F0-4D5F-A691-CF3CC8A72329}" srcOrd="2" destOrd="0" presId="urn:microsoft.com/office/officeart/2005/8/layout/target1"/>
    <dgm:cxn modelId="{9FD2425B-14B4-49C6-AEBD-5B910703FFA6}" type="presParOf" srcId="{BF69DBD0-34BF-4022-800F-75EC9A86BC32}" destId="{9C865351-ABF4-44A2-B637-C92DE46462C9}" srcOrd="3" destOrd="0" presId="urn:microsoft.com/office/officeart/2005/8/layout/target1"/>
    <dgm:cxn modelId="{EE87A177-4F0B-4665-BB86-13E76801FDC2}" type="presParOf" srcId="{BF69DBD0-34BF-4022-800F-75EC9A86BC32}" destId="{E097457D-0799-4C94-86EC-21429D87D0B2}" srcOrd="4" destOrd="0" presId="urn:microsoft.com/office/officeart/2005/8/layout/target1"/>
    <dgm:cxn modelId="{CCCBB102-5D2D-44D5-9FD8-364CF5D7C97F}" type="presParOf" srcId="{BF69DBD0-34BF-4022-800F-75EC9A86BC32}" destId="{DC12263F-E43C-4C2B-9C10-77EF3CFA23E2}" srcOrd="5" destOrd="0" presId="urn:microsoft.com/office/officeart/2005/8/layout/target1"/>
    <dgm:cxn modelId="{95E6C516-ABB1-4A56-A7A5-2F0DCF2E2F44}" type="presParOf" srcId="{BF69DBD0-34BF-4022-800F-75EC9A86BC32}" destId="{13A139F2-0729-45BB-B35A-9FC522081E5D}" srcOrd="6" destOrd="0" presId="urn:microsoft.com/office/officeart/2005/8/layout/target1"/>
    <dgm:cxn modelId="{02B6EADD-1FA5-4EAB-83C7-49B34093A519}" type="presParOf" srcId="{BF69DBD0-34BF-4022-800F-75EC9A86BC32}" destId="{EDF7BDF5-72A7-4327-B219-FBE013E5E83B}" srcOrd="7" destOrd="0" presId="urn:microsoft.com/office/officeart/2005/8/layout/target1"/>
    <dgm:cxn modelId="{03FE0A2D-DA92-4884-AD58-7882D65B59D5}" type="presParOf" srcId="{BF69DBD0-34BF-4022-800F-75EC9A86BC32}" destId="{EDCAE613-DE6B-4A33-AEED-3E5316EC729C}" srcOrd="8" destOrd="0" presId="urn:microsoft.com/office/officeart/2005/8/layout/target1"/>
    <dgm:cxn modelId="{B3F57C2C-9D25-45D4-B2CA-A9802FB3038E}" type="presParOf" srcId="{BF69DBD0-34BF-4022-800F-75EC9A86BC32}" destId="{83D04323-212E-43E8-857A-04C0D20EB7C5}" srcOrd="9" destOrd="0" presId="urn:microsoft.com/office/officeart/2005/8/layout/target1"/>
    <dgm:cxn modelId="{CA57A495-2E4F-41BB-B3B5-D246A836A638}" type="presParOf" srcId="{BF69DBD0-34BF-4022-800F-75EC9A86BC32}" destId="{746C1BEF-353E-4B45-AC15-AB052002AA46}" srcOrd="10" destOrd="0" presId="urn:microsoft.com/office/officeart/2005/8/layout/target1"/>
    <dgm:cxn modelId="{6A4A6B36-8093-437F-BC7A-0432788844D2}" type="presParOf" srcId="{BF69DBD0-34BF-4022-800F-75EC9A86BC32}" destId="{2E5A5600-4AA2-4871-8D3F-43550195C34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AE613-DE6B-4A33-AEED-3E5316EC729C}">
      <dsp:nvSpPr>
        <dsp:cNvPr id="0" name=""/>
        <dsp:cNvSpPr/>
      </dsp:nvSpPr>
      <dsp:spPr>
        <a:xfrm>
          <a:off x="1318319" y="1354666"/>
          <a:ext cx="4064000" cy="4064000"/>
        </a:xfrm>
        <a:prstGeom prst="ellipse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7457D-0799-4C94-86EC-21429D87D0B2}">
      <dsp:nvSpPr>
        <dsp:cNvPr id="0" name=""/>
        <dsp:cNvSpPr/>
      </dsp:nvSpPr>
      <dsp:spPr>
        <a:xfrm>
          <a:off x="2331149" y="2167466"/>
          <a:ext cx="2438400" cy="2438400"/>
        </a:xfrm>
        <a:prstGeom prst="ellipse">
          <a:avLst/>
        </a:prstGeom>
        <a:solidFill>
          <a:schemeClr val="accent2">
            <a:hueOff val="1620045"/>
            <a:satOff val="225"/>
            <a:lumOff val="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565175-268A-41F0-9BFF-FC00AC7A26A4}">
      <dsp:nvSpPr>
        <dsp:cNvPr id="0" name=""/>
        <dsp:cNvSpPr/>
      </dsp:nvSpPr>
      <dsp:spPr>
        <a:xfrm>
          <a:off x="3143950" y="2980266"/>
          <a:ext cx="812800" cy="8128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DD67A-1237-4B5F-AFB1-FE3B0D294A03}">
      <dsp:nvSpPr>
        <dsp:cNvPr id="0" name=""/>
        <dsp:cNvSpPr/>
      </dsp:nvSpPr>
      <dsp:spPr>
        <a:xfrm>
          <a:off x="6334562" y="57144"/>
          <a:ext cx="4247083" cy="1185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chemeClr val="bg1"/>
              </a:solidFill>
            </a:rPr>
            <a:t>actividad que se desprende del turismo alternativo, puesto que, lo que se busca es un turismo distinto al tradicional </a:t>
          </a:r>
          <a:endParaRPr lang="es-EC" sz="1600" kern="1200" dirty="0">
            <a:solidFill>
              <a:schemeClr val="bg1"/>
            </a:solidFill>
          </a:endParaRPr>
        </a:p>
      </dsp:txBody>
      <dsp:txXfrm>
        <a:off x="6334562" y="57144"/>
        <a:ext cx="4247083" cy="1185333"/>
      </dsp:txXfrm>
    </dsp:sp>
    <dsp:sp modelId="{2816FD70-D8F0-4D5F-A691-CF3CC8A72329}">
      <dsp:nvSpPr>
        <dsp:cNvPr id="0" name=""/>
        <dsp:cNvSpPr/>
      </dsp:nvSpPr>
      <dsp:spPr>
        <a:xfrm>
          <a:off x="5751683" y="592666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65351-ABF4-44A2-B637-C92DE46462C9}">
      <dsp:nvSpPr>
        <dsp:cNvPr id="0" name=""/>
        <dsp:cNvSpPr/>
      </dsp:nvSpPr>
      <dsp:spPr>
        <a:xfrm rot="5400000">
          <a:off x="3253339" y="890354"/>
          <a:ext cx="2793322" cy="219930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2263F-E43C-4C2B-9C10-77EF3CFA23E2}">
      <dsp:nvSpPr>
        <dsp:cNvPr id="0" name=""/>
        <dsp:cNvSpPr/>
      </dsp:nvSpPr>
      <dsp:spPr>
        <a:xfrm>
          <a:off x="6281212" y="1239870"/>
          <a:ext cx="4176715" cy="1185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solidFill>
                <a:schemeClr val="bg1"/>
              </a:solidFill>
            </a:rPr>
            <a:t>ha surgido recientemente con mayor fuerza en países del continente americano, esta actividad toma potencial en Perú</a:t>
          </a:r>
          <a:endParaRPr lang="es-EC" sz="1600" b="1" kern="1200" dirty="0">
            <a:solidFill>
              <a:schemeClr val="bg1"/>
            </a:solidFill>
          </a:endParaRPr>
        </a:p>
      </dsp:txBody>
      <dsp:txXfrm>
        <a:off x="6281212" y="1239870"/>
        <a:ext cx="4176715" cy="1185333"/>
      </dsp:txXfrm>
    </dsp:sp>
    <dsp:sp modelId="{13A139F2-0729-45BB-B35A-9FC522081E5D}">
      <dsp:nvSpPr>
        <dsp:cNvPr id="0" name=""/>
        <dsp:cNvSpPr/>
      </dsp:nvSpPr>
      <dsp:spPr>
        <a:xfrm>
          <a:off x="5751683" y="1778000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7BDF5-72A7-4327-B219-FBE013E5E83B}">
      <dsp:nvSpPr>
        <dsp:cNvPr id="0" name=""/>
        <dsp:cNvSpPr/>
      </dsp:nvSpPr>
      <dsp:spPr>
        <a:xfrm rot="5400000">
          <a:off x="3852914" y="2057196"/>
          <a:ext cx="2176678" cy="161679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04323-212E-43E8-857A-04C0D20EB7C5}">
      <dsp:nvSpPr>
        <dsp:cNvPr id="0" name=""/>
        <dsp:cNvSpPr/>
      </dsp:nvSpPr>
      <dsp:spPr>
        <a:xfrm>
          <a:off x="6271601" y="2494486"/>
          <a:ext cx="4884582" cy="1185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solidFill>
                <a:schemeClr val="bg1"/>
              </a:solidFill>
            </a:rPr>
            <a:t>turismo vivencial se pretende aplicar actividades donde se dé un intercambio humano directo dentro de un hábitat natural viviendo un proceso de encuentro cultural desde sus raíces y su diario vivir controlando las filtraciones de culturas o costumbre externas a la de la localidad </a:t>
          </a:r>
          <a:endParaRPr lang="es-EC" sz="1600" b="1" kern="1200" dirty="0">
            <a:solidFill>
              <a:schemeClr val="bg1"/>
            </a:solidFill>
          </a:endParaRPr>
        </a:p>
      </dsp:txBody>
      <dsp:txXfrm>
        <a:off x="6271601" y="2494486"/>
        <a:ext cx="4884582" cy="1185333"/>
      </dsp:txXfrm>
    </dsp:sp>
    <dsp:sp modelId="{746C1BEF-353E-4B45-AC15-AB052002AA46}">
      <dsp:nvSpPr>
        <dsp:cNvPr id="0" name=""/>
        <dsp:cNvSpPr/>
      </dsp:nvSpPr>
      <dsp:spPr>
        <a:xfrm>
          <a:off x="5751683" y="2963333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A5600-4AA2-4871-8D3F-43550195C342}">
      <dsp:nvSpPr>
        <dsp:cNvPr id="0" name=""/>
        <dsp:cNvSpPr/>
      </dsp:nvSpPr>
      <dsp:spPr>
        <a:xfrm rot="5400000">
          <a:off x="4453235" y="3223090"/>
          <a:ext cx="1555157" cy="103428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EE6C8-8A16-40A7-A0A8-6D8782903526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51BBC-4408-4D68-8B08-8B8507291FA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3458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953F-84F1-4482-8EBB-CC753FDC71B4}" type="datetime1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94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6679F-E8B4-4ACB-9998-3B4EFEA3A27B}" type="datetime1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82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F9898-DD9F-4DFC-901E-FA549B806788}" type="datetime1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589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8E8E-E211-4A53-A190-F709C02E2C2E}" type="datetime1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888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7B31-6BA4-49AD-A4AC-79FDA04C5587}" type="datetime1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4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FDBE-1D22-4FD6-A55E-15C64F90E450}" type="datetime1">
              <a:rPr lang="es-EC" smtClean="0"/>
              <a:t>29/7/2019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12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AD80-DD2A-4106-9AC6-549BA2D90CF3}" type="datetime1">
              <a:rPr lang="es-EC" smtClean="0"/>
              <a:t>29/7/2019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997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07DC-F6DC-4C39-A89C-8410FDDFA5FF}" type="datetime1">
              <a:rPr lang="es-EC" smtClean="0"/>
              <a:t>29/7/2019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005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660-D39B-49A7-A51C-939E5F751823}" type="datetime1">
              <a:rPr lang="es-EC" smtClean="0"/>
              <a:t>29/7/2019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8757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A89B3AE-A4BB-4D4B-AD2F-11FFE86A3D5E}" type="datetime1">
              <a:rPr lang="es-EC" smtClean="0"/>
              <a:t>29/7/2019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438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C1C13-5902-4CBF-98D8-3C9486A4455C}" type="datetime1">
              <a:rPr lang="es-EC" smtClean="0"/>
              <a:t>29/7/2019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528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AE58DF-3FA3-4807-AA82-EDC5844C3A80}" type="datetime1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86466B3-7AFC-4670-A696-03BA74EFE0E2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9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275B4D3-AEDB-4E38-828B-62D207A102F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04822" y="1365161"/>
            <a:ext cx="10868479" cy="4803627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200000"/>
              </a:lnSpc>
            </a:pPr>
            <a:r>
              <a:rPr lang="es-C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ECONÓMICAS, ADMINISTRATIVAS Y DE COMERCIO</a:t>
            </a:r>
          </a:p>
          <a:p>
            <a:pPr algn="ctr">
              <a:lnSpc>
                <a:spcPct val="200000"/>
              </a:lnSpc>
            </a:pPr>
            <a:r>
              <a:rPr lang="es-C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ADMINISTRACIÓN TURÍSTICA Y HOTELERA </a:t>
            </a:r>
          </a:p>
          <a:p>
            <a:pPr algn="ctr">
              <a:lnSpc>
                <a:spcPct val="200000"/>
              </a:lnSpc>
            </a:pPr>
            <a:r>
              <a:rPr lang="es-CL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TEMA:</a:t>
            </a:r>
          </a:p>
          <a:p>
            <a:pPr algn="ctr">
              <a:lnSpc>
                <a:spcPct val="200000"/>
              </a:lnSpc>
            </a:pP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“TURISMO </a:t>
            </a:r>
            <a:r>
              <a:rPr lang="es-EC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VIVENCIAL COMO ALTERNATIVA DE DESARROLLO PARA LA COMUNIDAD DE TOLONTAG PARROQUIA PINTAG CANTÓN </a:t>
            </a: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QUITO”</a:t>
            </a:r>
            <a:endParaRPr lang="es-EC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s-EC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CHICHANDE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PONCE,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KARINA PAMELA </a:t>
            </a:r>
          </a:p>
          <a:p>
            <a:pPr algn="ctr">
              <a:lnSpc>
                <a:spcPct val="200000"/>
              </a:lnSpc>
            </a:pPr>
            <a:r>
              <a:rPr lang="es-EC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Msc. VELÁSQUEZ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SANDOVAL,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DORIS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ALEXANDRA</a:t>
            </a:r>
          </a:p>
          <a:p>
            <a:pPr algn="ctr">
              <a:lnSpc>
                <a:spcPct val="200000"/>
              </a:lnSpc>
            </a:pP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>
              <a:lnSpc>
                <a:spcPct val="200000"/>
              </a:lnSpc>
            </a:pPr>
            <a:r>
              <a:rPr lang="es-EC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s-EC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120" y="209429"/>
            <a:ext cx="4937830" cy="115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1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46B991-DD42-427F-8EE9-E15E0BDCC4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92" y="1048027"/>
            <a:ext cx="2365376" cy="16192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3D373F-6948-4FC3-A410-181E1171D4D5}"/>
              </a:ext>
            </a:extLst>
          </p:cNvPr>
          <p:cNvSpPr txBox="1"/>
          <p:nvPr/>
        </p:nvSpPr>
        <p:spPr>
          <a:xfrm>
            <a:off x="2370338" y="261903"/>
            <a:ext cx="694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INVENTARIO DE ATRACTIVOS NATURALES 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3D5EAE-48B5-4EBC-8353-9E09D648CA3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2"/>
          <a:stretch/>
        </p:blipFill>
        <p:spPr bwMode="auto">
          <a:xfrm>
            <a:off x="4420715" y="1027072"/>
            <a:ext cx="2451100" cy="1640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2A14FD-DA48-474E-B6E5-7EC2375CDAF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564" y="1027072"/>
            <a:ext cx="2451100" cy="1619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D3E43C-D7E0-42E8-B0B3-F0F3466301D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91" y="3711409"/>
            <a:ext cx="2365376" cy="16192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8E3C32-82E8-4077-BD8A-0351C630E90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694405" y="3698666"/>
            <a:ext cx="2623358" cy="16586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A47C82-C1D7-4950-B807-68B2C046DF4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95" y="3711409"/>
            <a:ext cx="2451100" cy="1645920"/>
          </a:xfrm>
          <a:prstGeom prst="rect">
            <a:avLst/>
          </a:prstGeom>
        </p:spPr>
      </p:pic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FBFF3022-2AF9-41E0-A777-F82E6FDA24A9}"/>
              </a:ext>
            </a:extLst>
          </p:cNvPr>
          <p:cNvSpPr/>
          <p:nvPr/>
        </p:nvSpPr>
        <p:spPr>
          <a:xfrm>
            <a:off x="1984159" y="2755697"/>
            <a:ext cx="488272" cy="426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2E21319-4492-44C5-9B67-E26B607EEF11}"/>
              </a:ext>
            </a:extLst>
          </p:cNvPr>
          <p:cNvSpPr txBox="1"/>
          <p:nvPr/>
        </p:nvSpPr>
        <p:spPr>
          <a:xfrm>
            <a:off x="1393794" y="3181826"/>
            <a:ext cx="179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Aguas termales </a:t>
            </a:r>
            <a:endParaRPr lang="es-EC" dirty="0"/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218BA40F-7934-47B9-9D97-84D12D92A275}"/>
              </a:ext>
            </a:extLst>
          </p:cNvPr>
          <p:cNvSpPr/>
          <p:nvPr/>
        </p:nvSpPr>
        <p:spPr>
          <a:xfrm>
            <a:off x="3470167" y="5490910"/>
            <a:ext cx="488272" cy="426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F2B8F7B-6C01-4DFE-9619-BE60E9389966}"/>
              </a:ext>
            </a:extLst>
          </p:cNvPr>
          <p:cNvSpPr txBox="1"/>
          <p:nvPr/>
        </p:nvSpPr>
        <p:spPr>
          <a:xfrm>
            <a:off x="3938295" y="5755130"/>
            <a:ext cx="2216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Templo de cruces de sangre</a:t>
            </a:r>
            <a:endParaRPr lang="es-EC" dirty="0"/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D137B655-6674-4CC0-8DE7-262E50BABCEF}"/>
              </a:ext>
            </a:extLst>
          </p:cNvPr>
          <p:cNvSpPr/>
          <p:nvPr/>
        </p:nvSpPr>
        <p:spPr>
          <a:xfrm>
            <a:off x="5483440" y="2763214"/>
            <a:ext cx="488272" cy="426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8EE69FD-8C07-4F7B-897C-A79CCB87F144}"/>
              </a:ext>
            </a:extLst>
          </p:cNvPr>
          <p:cNvSpPr txBox="1"/>
          <p:nvPr/>
        </p:nvSpPr>
        <p:spPr>
          <a:xfrm>
            <a:off x="4420715" y="3184083"/>
            <a:ext cx="24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Minas y hornos de cal </a:t>
            </a:r>
            <a:endParaRPr lang="es-EC" dirty="0"/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B478F27D-3FD7-4E15-8F2F-CAF5F2AF8CEB}"/>
              </a:ext>
            </a:extLst>
          </p:cNvPr>
          <p:cNvSpPr/>
          <p:nvPr/>
        </p:nvSpPr>
        <p:spPr>
          <a:xfrm>
            <a:off x="8848077" y="2798316"/>
            <a:ext cx="488272" cy="426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6B0106C-9E2E-47DF-9F05-57BF48791EAC}"/>
              </a:ext>
            </a:extLst>
          </p:cNvPr>
          <p:cNvSpPr txBox="1"/>
          <p:nvPr/>
        </p:nvSpPr>
        <p:spPr>
          <a:xfrm>
            <a:off x="7866663" y="3181826"/>
            <a:ext cx="24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Cascada </a:t>
            </a:r>
            <a:r>
              <a:rPr lang="es-CL" dirty="0" err="1"/>
              <a:t>Afchamujaca</a:t>
            </a:r>
            <a:endParaRPr lang="es-EC" dirty="0"/>
          </a:p>
        </p:txBody>
      </p: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3E1433FF-A9F9-42B7-AFDA-D45864213E29}"/>
              </a:ext>
            </a:extLst>
          </p:cNvPr>
          <p:cNvSpPr/>
          <p:nvPr/>
        </p:nvSpPr>
        <p:spPr>
          <a:xfrm>
            <a:off x="8761948" y="5469910"/>
            <a:ext cx="488272" cy="426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07C6DAC-3D2D-4570-976E-AECD55ECAAED}"/>
              </a:ext>
            </a:extLst>
          </p:cNvPr>
          <p:cNvSpPr txBox="1"/>
          <p:nvPr/>
        </p:nvSpPr>
        <p:spPr>
          <a:xfrm>
            <a:off x="9006084" y="5765524"/>
            <a:ext cx="2216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Paso del </a:t>
            </a:r>
            <a:r>
              <a:rPr lang="es-CL" dirty="0" err="1"/>
              <a:t>Chaquiñan</a:t>
            </a:r>
            <a:r>
              <a:rPr lang="es-CL" dirty="0"/>
              <a:t> camino del INGA</a:t>
            </a:r>
            <a:endParaRPr lang="es-EC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3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AB5BA76-64C9-4DC4-82FD-4600CDEF3AE4}"/>
              </a:ext>
            </a:extLst>
          </p:cNvPr>
          <p:cNvSpPr txBox="1"/>
          <p:nvPr/>
        </p:nvSpPr>
        <p:spPr>
          <a:xfrm>
            <a:off x="2306953" y="222153"/>
            <a:ext cx="694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ATRACTIVOS CULTURALES 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0DFE57-60EA-47F6-8C7D-E2E5A95B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7" t="41941" r="14077" b="33334"/>
          <a:stretch/>
        </p:blipFill>
        <p:spPr>
          <a:xfrm>
            <a:off x="533368" y="1152159"/>
            <a:ext cx="3488924" cy="227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0EBBE53-9F07-4A4F-A0AA-CB77BB81E6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79390" y="848669"/>
            <a:ext cx="3195962" cy="196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F617FB8-CB30-48BF-ADBF-4F578E5C6622}"/>
              </a:ext>
            </a:extLst>
          </p:cNvPr>
          <p:cNvSpPr txBox="1"/>
          <p:nvPr/>
        </p:nvSpPr>
        <p:spPr>
          <a:xfrm>
            <a:off x="927803" y="743504"/>
            <a:ext cx="319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Talabartería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69F0D6B-454D-4285-88EF-57327439B98A}"/>
              </a:ext>
            </a:extLst>
          </p:cNvPr>
          <p:cNvSpPr txBox="1"/>
          <p:nvPr/>
        </p:nvSpPr>
        <p:spPr>
          <a:xfrm>
            <a:off x="1462475" y="5890511"/>
            <a:ext cx="319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Pesca deportiva</a:t>
            </a:r>
            <a:endParaRPr lang="es-EC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961E94F-2C0E-4D49-9D42-C8306AE8DACF}"/>
              </a:ext>
            </a:extLst>
          </p:cNvPr>
          <p:cNvSpPr txBox="1"/>
          <p:nvPr/>
        </p:nvSpPr>
        <p:spPr>
          <a:xfrm>
            <a:off x="9408808" y="5705845"/>
            <a:ext cx="319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/>
              <a:t>Pifanero</a:t>
            </a:r>
            <a:r>
              <a:rPr lang="es-CL" dirty="0"/>
              <a:t> y apicultor</a:t>
            </a:r>
            <a:endParaRPr lang="es-EC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EF84430-673F-4FE6-84CF-BF6DB48C0E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133" b="16246"/>
          <a:stretch/>
        </p:blipFill>
        <p:spPr>
          <a:xfrm>
            <a:off x="580295" y="3072310"/>
            <a:ext cx="2698997" cy="279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FC78998-18AF-4891-89CA-B29200468FA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601798" y="2822024"/>
            <a:ext cx="2516944" cy="1816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8ECFF7-EC9A-4C60-9FCE-FE472A1DF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311" y="2641202"/>
            <a:ext cx="3259226" cy="1979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D00AD1C-C6E5-40DC-B2A6-A031CAD57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671" y="4325553"/>
            <a:ext cx="2892071" cy="193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CDEFF58-0BAF-4870-A938-4B72C222D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397" y="2518189"/>
            <a:ext cx="2293768" cy="305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171A999-AA00-439F-A2D5-854C71DEAD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7361" y="4338680"/>
            <a:ext cx="3068713" cy="230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1AAE72-7004-44BC-82B7-E4B0F01FA5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835" t="43236" r="61044" b="30615"/>
          <a:stretch/>
        </p:blipFill>
        <p:spPr>
          <a:xfrm>
            <a:off x="6698790" y="851185"/>
            <a:ext cx="3588863" cy="2137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A2A2C5B-9439-4B8E-AB55-FC64012D8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9291" y="2746793"/>
            <a:ext cx="2645545" cy="186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158" y="149753"/>
            <a:ext cx="1597290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3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n relacionada">
            <a:extLst>
              <a:ext uri="{FF2B5EF4-FFF2-40B4-BE49-F238E27FC236}">
                <a16:creationId xmlns:a16="http://schemas.microsoft.com/office/drawing/2014/main" id="{44C2F3BF-1363-4EC4-AAEA-315337628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472" r="45834"/>
          <a:stretch/>
        </p:blipFill>
        <p:spPr bwMode="auto">
          <a:xfrm>
            <a:off x="1493444" y="1446895"/>
            <a:ext cx="3835728" cy="262801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728213-96DA-49ED-9A94-CE9072DA79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4" t="19029" b="23236"/>
          <a:stretch/>
        </p:blipFill>
        <p:spPr>
          <a:xfrm>
            <a:off x="6096000" y="1446896"/>
            <a:ext cx="3705133" cy="2628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09CD037-D2C1-4415-90C0-D065746916D0}"/>
              </a:ext>
            </a:extLst>
          </p:cNvPr>
          <p:cNvSpPr txBox="1"/>
          <p:nvPr/>
        </p:nvSpPr>
        <p:spPr>
          <a:xfrm>
            <a:off x="1356127" y="4876799"/>
            <a:ext cx="411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Señor Gabriel Noroña </a:t>
            </a:r>
          </a:p>
          <a:p>
            <a:pPr algn="ctr"/>
            <a:r>
              <a:rPr lang="es-CL" dirty="0"/>
              <a:t>Presidente de la junta parroquial de </a:t>
            </a:r>
            <a:r>
              <a:rPr lang="es-CL" dirty="0" err="1"/>
              <a:t>Pintag</a:t>
            </a:r>
            <a:r>
              <a:rPr lang="es-CL" dirty="0"/>
              <a:t> </a:t>
            </a:r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DC2987-C2C5-44AF-87E7-51C05D54D910}"/>
              </a:ext>
            </a:extLst>
          </p:cNvPr>
          <p:cNvSpPr txBox="1"/>
          <p:nvPr/>
        </p:nvSpPr>
        <p:spPr>
          <a:xfrm>
            <a:off x="5893385" y="4876799"/>
            <a:ext cx="411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Señor Jaime </a:t>
            </a:r>
            <a:r>
              <a:rPr lang="es-CL" dirty="0" smtClean="0"/>
              <a:t>González </a:t>
            </a:r>
            <a:endParaRPr lang="es-CL" dirty="0"/>
          </a:p>
          <a:p>
            <a:pPr algn="ctr"/>
            <a:r>
              <a:rPr lang="es-CL" dirty="0" smtClean="0"/>
              <a:t>Miembro </a:t>
            </a:r>
            <a:r>
              <a:rPr lang="es-CL" dirty="0"/>
              <a:t>de la junta de agua de Tolontag y representante del barrio </a:t>
            </a:r>
            <a:r>
              <a:rPr lang="es-CL" dirty="0" err="1"/>
              <a:t>Rumiloma</a:t>
            </a:r>
            <a:endParaRPr lang="es-EC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2154E0-2711-4292-BCD6-7970BB966990}"/>
              </a:ext>
            </a:extLst>
          </p:cNvPr>
          <p:cNvSpPr txBox="1"/>
          <p:nvPr/>
        </p:nvSpPr>
        <p:spPr>
          <a:xfrm>
            <a:off x="2343705" y="380762"/>
            <a:ext cx="694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ENTREVISTAS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3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1943BFD-DAED-4CD3-B990-FAE1D2539F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871449"/>
              </p:ext>
            </p:extLst>
          </p:nvPr>
        </p:nvGraphicFramePr>
        <p:xfrm>
          <a:off x="1325753" y="518520"/>
          <a:ext cx="4379588" cy="2495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11B88A35-1131-4395-B719-5CE7FAA8A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68241"/>
              </p:ext>
            </p:extLst>
          </p:nvPr>
        </p:nvGraphicFramePr>
        <p:xfrm>
          <a:off x="6575419" y="526906"/>
          <a:ext cx="4291914" cy="248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882024C-7B63-43BD-AA6A-25BA69D5875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3247" r="2279" b="3562"/>
          <a:stretch/>
        </p:blipFill>
        <p:spPr bwMode="auto">
          <a:xfrm>
            <a:off x="1351431" y="3660152"/>
            <a:ext cx="4315273" cy="23375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F7137A1-1177-4459-A4A4-B1439DE10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0012139"/>
              </p:ext>
            </p:extLst>
          </p:nvPr>
        </p:nvGraphicFramePr>
        <p:xfrm>
          <a:off x="6523901" y="3660151"/>
          <a:ext cx="4291915" cy="2337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0025450" y="243702"/>
            <a:ext cx="1977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dirty="0" smtClean="0">
                <a:solidFill>
                  <a:schemeClr val="bg1"/>
                </a:solidFill>
              </a:rPr>
              <a:t>COMUNIDAD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567852" y="157574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Comunidad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731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CBEA983-BA2D-4454-9AB4-E28046D7673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r="12841"/>
          <a:stretch/>
        </p:blipFill>
        <p:spPr bwMode="auto">
          <a:xfrm>
            <a:off x="1493950" y="579549"/>
            <a:ext cx="3889419" cy="2493245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BF2DC6-F4C5-4509-A3E6-E5339A579D0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98" y="579548"/>
            <a:ext cx="4317508" cy="24932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7FB6907-47F5-47F4-9F4D-E48AABC265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4892724"/>
              </p:ext>
            </p:extLst>
          </p:nvPr>
        </p:nvGraphicFramePr>
        <p:xfrm>
          <a:off x="1493950" y="3451536"/>
          <a:ext cx="3889419" cy="2511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ED152C51-131A-4EC4-AEE6-F3111AAD9D8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99" y="3461119"/>
            <a:ext cx="4317508" cy="2488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06DB6B-D5B9-440A-9392-EF43D2EF4EB2}"/>
              </a:ext>
            </a:extLst>
          </p:cNvPr>
          <p:cNvSpPr txBox="1"/>
          <p:nvPr/>
        </p:nvSpPr>
        <p:spPr>
          <a:xfrm>
            <a:off x="6089345" y="3214898"/>
            <a:ext cx="4953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800" b="1" dirty="0"/>
              <a:t>¿Estaría dispuesto a participar en un proyecto de desarrollo turístico dentro de Tolontag?</a:t>
            </a:r>
            <a:endParaRPr lang="es-EC" sz="8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38233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9E8E56-9B09-414E-A55D-B227F45C13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" y="772731"/>
            <a:ext cx="4652775" cy="2438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0BA717-6D6F-4950-8974-816F9F29B6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17" y="772730"/>
            <a:ext cx="4720711" cy="2438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1705BE-A8B9-40F8-AA69-21CFBC0DB8E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018" y="3457718"/>
            <a:ext cx="4582371" cy="25095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5725CD-BF24-4EF5-BC8A-C5FC1CA19A0F}"/>
              </a:ext>
            </a:extLst>
          </p:cNvPr>
          <p:cNvSpPr txBox="1"/>
          <p:nvPr/>
        </p:nvSpPr>
        <p:spPr>
          <a:xfrm>
            <a:off x="940157" y="526509"/>
            <a:ext cx="4953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800" b="1" dirty="0"/>
              <a:t>¿escoja en qué tipo de actividad le gustaría participar?</a:t>
            </a:r>
            <a:endParaRPr lang="es-EC" sz="8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3829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66F56DC-7CDC-4BB7-B61E-FAD1AC81F4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26" y="402609"/>
            <a:ext cx="4582885" cy="28213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8520929-94E2-4A8F-BF47-140E51DDC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509614"/>
              </p:ext>
            </p:extLst>
          </p:nvPr>
        </p:nvGraphicFramePr>
        <p:xfrm>
          <a:off x="7221548" y="432566"/>
          <a:ext cx="3533483" cy="2821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B594597-D19B-468E-8771-C4C762583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089934"/>
              </p:ext>
            </p:extLst>
          </p:nvPr>
        </p:nvGraphicFramePr>
        <p:xfrm>
          <a:off x="7493176" y="3459171"/>
          <a:ext cx="2990228" cy="2821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CBA4CE97-C6E0-4FC8-AB02-BB44F1ECB4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985237"/>
              </p:ext>
            </p:extLst>
          </p:nvPr>
        </p:nvGraphicFramePr>
        <p:xfrm>
          <a:off x="826492" y="3519151"/>
          <a:ext cx="5834131" cy="270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0145486" y="33277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Turistas nacionales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63893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1EDBDFD-F3AF-4D5D-8567-595231236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405019"/>
              </p:ext>
            </p:extLst>
          </p:nvPr>
        </p:nvGraphicFramePr>
        <p:xfrm>
          <a:off x="5859886" y="809116"/>
          <a:ext cx="4610637" cy="240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15A2FE7-2335-4EDC-A9E4-CB360906E528}"/>
              </a:ext>
            </a:extLst>
          </p:cNvPr>
          <p:cNvSpPr txBox="1"/>
          <p:nvPr/>
        </p:nvSpPr>
        <p:spPr>
          <a:xfrm>
            <a:off x="5826678" y="610931"/>
            <a:ext cx="4677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/>
              <a:t>¿le gustaría visitar y conocer los atractivos que tiene la comunidad de Tolontag? 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B81F386-7AD2-455C-B553-7CF5F1E8B9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052749"/>
              </p:ext>
            </p:extLst>
          </p:nvPr>
        </p:nvGraphicFramePr>
        <p:xfrm>
          <a:off x="624292" y="764459"/>
          <a:ext cx="4462864" cy="240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6C08A69-CF9E-4E35-A655-BCD72EC2D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3823717"/>
              </p:ext>
            </p:extLst>
          </p:nvPr>
        </p:nvGraphicFramePr>
        <p:xfrm>
          <a:off x="624292" y="3271235"/>
          <a:ext cx="4462863" cy="2704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EFA5A51-3BCE-48B5-A30A-50D76D8FA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82213"/>
              </p:ext>
            </p:extLst>
          </p:nvPr>
        </p:nvGraphicFramePr>
        <p:xfrm>
          <a:off x="5859886" y="3335628"/>
          <a:ext cx="4610637" cy="274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15A2FE7-2335-4EDC-A9E4-CB360906E528}"/>
              </a:ext>
            </a:extLst>
          </p:cNvPr>
          <p:cNvSpPr txBox="1"/>
          <p:nvPr/>
        </p:nvSpPr>
        <p:spPr>
          <a:xfrm>
            <a:off x="517197" y="510193"/>
            <a:ext cx="4677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 smtClean="0"/>
              <a:t>¿le gustaría realizar convivencia en una comunidad rural? 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3918125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99748D1-5438-4543-A98D-A021802EA77D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8" y="500477"/>
            <a:ext cx="4633016" cy="24824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757D78-79EF-49A0-82D6-40DABBDCCBB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34" y="500477"/>
            <a:ext cx="4571129" cy="248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43C7DE-21A0-4470-8DDE-1AF6DD90A7D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22" y="3189186"/>
            <a:ext cx="3641342" cy="2962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F3749F-6D74-490B-876F-467ACB9287E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34" y="3300412"/>
            <a:ext cx="4571129" cy="28510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10090301" y="131145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Turistas extranjeros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24062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C62E036-015A-434C-9C31-40A64A5544E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r="14470"/>
          <a:stretch/>
        </p:blipFill>
        <p:spPr bwMode="auto">
          <a:xfrm>
            <a:off x="2035466" y="319595"/>
            <a:ext cx="3861787" cy="236590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80EB1C-0B10-4CE8-A0FB-184AD1BDDD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63" y="319595"/>
            <a:ext cx="3697403" cy="257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66A7FB-9082-4D97-A2F1-3D3BA062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4" t="42071" r="26966" b="20262"/>
          <a:stretch/>
        </p:blipFill>
        <p:spPr>
          <a:xfrm>
            <a:off x="1903519" y="2951824"/>
            <a:ext cx="3850086" cy="3346882"/>
          </a:xfrm>
          <a:prstGeom prst="rect">
            <a:avLst/>
          </a:prstGeom>
        </p:spPr>
      </p:pic>
      <p:pic>
        <p:nvPicPr>
          <p:cNvPr id="9" name="Imagen 8" descr="https://scontent.fuio1-1.fna.fbcdn.net/v/t1.15752-9/62178356_358451984857456_1514274789894651904_n.png?_nc_cat=110&amp;_nc_ht=scontent.fuio1-1.fna&amp;oh=67d40963f339e9f2a356da4f2575b53d&amp;oe=5D9DDB55">
            <a:extLst>
              <a:ext uri="{FF2B5EF4-FFF2-40B4-BE49-F238E27FC236}">
                <a16:creationId xmlns:a16="http://schemas.microsoft.com/office/drawing/2014/main" id="{1179DDE0-6AEF-4186-9E79-DD2EAECA5F2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r="21979"/>
          <a:stretch/>
        </p:blipFill>
        <p:spPr bwMode="auto">
          <a:xfrm>
            <a:off x="6949413" y="3393365"/>
            <a:ext cx="3495353" cy="2463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166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16E668-16AF-414E-96E0-665AAA05AE08}"/>
              </a:ext>
            </a:extLst>
          </p:cNvPr>
          <p:cNvSpPr txBox="1"/>
          <p:nvPr/>
        </p:nvSpPr>
        <p:spPr>
          <a:xfrm>
            <a:off x="820624" y="1960510"/>
            <a:ext cx="104741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40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“El </a:t>
            </a:r>
            <a:r>
              <a:rPr lang="es-CL" sz="40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turismo representa el medio por excelencia para preservar la identidad y poner en justo valor  el patrimonio nacional”</a:t>
            </a:r>
          </a:p>
          <a:p>
            <a:pPr algn="r"/>
            <a:endParaRPr lang="es-CL" sz="40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r"/>
            <a:r>
              <a:rPr lang="es-CL" sz="40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Enrique de la Madrid….</a:t>
            </a:r>
            <a:endParaRPr lang="es-EC" sz="40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06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8E896C5-E5A4-4EF4-B6CB-C624E382CB5F}"/>
              </a:ext>
            </a:extLst>
          </p:cNvPr>
          <p:cNvSpPr/>
          <p:nvPr/>
        </p:nvSpPr>
        <p:spPr>
          <a:xfrm>
            <a:off x="1522243" y="2247898"/>
            <a:ext cx="2133600" cy="293370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200" dirty="0"/>
          </a:p>
          <a:p>
            <a:pPr algn="ctr"/>
            <a:endParaRPr lang="es-EC" sz="1200" dirty="0"/>
          </a:p>
          <a:p>
            <a:pPr algn="ctr"/>
            <a:r>
              <a:rPr lang="es-EC" sz="1200" dirty="0">
                <a:solidFill>
                  <a:schemeClr val="tx1"/>
                </a:solidFill>
              </a:rPr>
              <a:t>cuenta con los recursos potenciales necesarios tanto naturales como culturales</a:t>
            </a:r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E26C310F-E42A-4DDD-8917-5A1C4E1B1A19}"/>
              </a:ext>
            </a:extLst>
          </p:cNvPr>
          <p:cNvSpPr/>
          <p:nvPr/>
        </p:nvSpPr>
        <p:spPr>
          <a:xfrm rot="5400000">
            <a:off x="1993729" y="1766888"/>
            <a:ext cx="1181103" cy="2143124"/>
          </a:xfrm>
          <a:custGeom>
            <a:avLst/>
            <a:gdLst>
              <a:gd name="connsiteX0" fmla="*/ 0 w 1181103"/>
              <a:gd name="connsiteY0" fmla="*/ 0 h 2133598"/>
              <a:gd name="connsiteX1" fmla="*/ 590552 w 1181103"/>
              <a:gd name="connsiteY1" fmla="*/ 0 h 2133598"/>
              <a:gd name="connsiteX2" fmla="*/ 1181103 w 1181103"/>
              <a:gd name="connsiteY2" fmla="*/ 1066799 h 2133598"/>
              <a:gd name="connsiteX3" fmla="*/ 590552 w 1181103"/>
              <a:gd name="connsiteY3" fmla="*/ 2133598 h 2133598"/>
              <a:gd name="connsiteX4" fmla="*/ 0 w 1181103"/>
              <a:gd name="connsiteY4" fmla="*/ 2133598 h 2133598"/>
              <a:gd name="connsiteX5" fmla="*/ 0 w 1181103"/>
              <a:gd name="connsiteY5" fmla="*/ 0 h 2133598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590552 w 1181103"/>
              <a:gd name="connsiteY3" fmla="*/ 2143124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923930 w 1181103"/>
              <a:gd name="connsiteY3" fmla="*/ 2133599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103" h="2143124">
                <a:moveTo>
                  <a:pt x="0" y="9526"/>
                </a:moveTo>
                <a:lnTo>
                  <a:pt x="904880" y="0"/>
                </a:lnTo>
                <a:lnTo>
                  <a:pt x="1181103" y="1076325"/>
                </a:lnTo>
                <a:lnTo>
                  <a:pt x="923930" y="2133599"/>
                </a:lnTo>
                <a:lnTo>
                  <a:pt x="0" y="2143124"/>
                </a:lnTo>
                <a:lnTo>
                  <a:pt x="0" y="95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978D98D-00AF-4BA0-8040-6BED9B919E7C}"/>
              </a:ext>
            </a:extLst>
          </p:cNvPr>
          <p:cNvSpPr/>
          <p:nvPr/>
        </p:nvSpPr>
        <p:spPr>
          <a:xfrm>
            <a:off x="3712994" y="2247898"/>
            <a:ext cx="2133600" cy="293370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  <a:p>
            <a:pPr algn="ctr"/>
            <a:r>
              <a:rPr lang="es-EC" sz="1400" dirty="0">
                <a:solidFill>
                  <a:schemeClr val="tx1"/>
                </a:solidFill>
              </a:rPr>
              <a:t>escaso interés con respecto al tema turístico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990EC0B-F848-441E-8DDC-0B521CD33F3D}"/>
              </a:ext>
            </a:extLst>
          </p:cNvPr>
          <p:cNvSpPr/>
          <p:nvPr/>
        </p:nvSpPr>
        <p:spPr>
          <a:xfrm>
            <a:off x="5884695" y="2247898"/>
            <a:ext cx="2133600" cy="293370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>
              <a:solidFill>
                <a:schemeClr val="tx1"/>
              </a:solidFill>
            </a:endParaRPr>
          </a:p>
          <a:p>
            <a:pPr algn="ctr"/>
            <a:endParaRPr lang="es-EC" sz="1400" dirty="0">
              <a:solidFill>
                <a:schemeClr val="tx1"/>
              </a:solidFill>
            </a:endParaRPr>
          </a:p>
          <a:p>
            <a:pPr algn="ctr"/>
            <a:r>
              <a:rPr lang="es-EC" sz="1400" dirty="0">
                <a:solidFill>
                  <a:schemeClr val="tx1"/>
                </a:solidFill>
              </a:rPr>
              <a:t>El servicio de recolección de basura es ineficiente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B6AD1E1-4375-4DE8-9466-D914A4B724A9}"/>
              </a:ext>
            </a:extLst>
          </p:cNvPr>
          <p:cNvSpPr/>
          <p:nvPr/>
        </p:nvSpPr>
        <p:spPr>
          <a:xfrm>
            <a:off x="8046868" y="2247897"/>
            <a:ext cx="2133600" cy="293370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1400" dirty="0">
              <a:solidFill>
                <a:schemeClr val="tx1"/>
              </a:solidFill>
            </a:endParaRPr>
          </a:p>
          <a:p>
            <a:pPr algn="ctr"/>
            <a:endParaRPr lang="es-CL" sz="1400" dirty="0">
              <a:solidFill>
                <a:schemeClr val="tx1"/>
              </a:solidFill>
            </a:endParaRPr>
          </a:p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Tanto </a:t>
            </a:r>
            <a:r>
              <a:rPr lang="es-CL" sz="1400" dirty="0">
                <a:solidFill>
                  <a:schemeClr val="tx1"/>
                </a:solidFill>
              </a:rPr>
              <a:t>la </a:t>
            </a:r>
            <a:r>
              <a:rPr lang="es-CL" sz="1400" dirty="0" smtClean="0">
                <a:solidFill>
                  <a:schemeClr val="tx1"/>
                </a:solidFill>
              </a:rPr>
              <a:t>demanda </a:t>
            </a:r>
            <a:r>
              <a:rPr lang="es-CL" sz="1400" dirty="0">
                <a:solidFill>
                  <a:schemeClr val="tx1"/>
                </a:solidFill>
              </a:rPr>
              <a:t>nacional como extranjera presenta interés por visita Tolontag 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15" name="Flecha: pentágono 6">
            <a:extLst>
              <a:ext uri="{FF2B5EF4-FFF2-40B4-BE49-F238E27FC236}">
                <a16:creationId xmlns:a16="http://schemas.microsoft.com/office/drawing/2014/main" id="{FD4507EB-0902-4F32-AEDF-3F3159B7BED7}"/>
              </a:ext>
            </a:extLst>
          </p:cNvPr>
          <p:cNvSpPr/>
          <p:nvPr/>
        </p:nvSpPr>
        <p:spPr>
          <a:xfrm rot="5400000">
            <a:off x="4194005" y="1766887"/>
            <a:ext cx="1181103" cy="2143124"/>
          </a:xfrm>
          <a:custGeom>
            <a:avLst/>
            <a:gdLst>
              <a:gd name="connsiteX0" fmla="*/ 0 w 1181103"/>
              <a:gd name="connsiteY0" fmla="*/ 0 h 2133598"/>
              <a:gd name="connsiteX1" fmla="*/ 590552 w 1181103"/>
              <a:gd name="connsiteY1" fmla="*/ 0 h 2133598"/>
              <a:gd name="connsiteX2" fmla="*/ 1181103 w 1181103"/>
              <a:gd name="connsiteY2" fmla="*/ 1066799 h 2133598"/>
              <a:gd name="connsiteX3" fmla="*/ 590552 w 1181103"/>
              <a:gd name="connsiteY3" fmla="*/ 2133598 h 2133598"/>
              <a:gd name="connsiteX4" fmla="*/ 0 w 1181103"/>
              <a:gd name="connsiteY4" fmla="*/ 2133598 h 2133598"/>
              <a:gd name="connsiteX5" fmla="*/ 0 w 1181103"/>
              <a:gd name="connsiteY5" fmla="*/ 0 h 2133598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590552 w 1181103"/>
              <a:gd name="connsiteY3" fmla="*/ 2143124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923930 w 1181103"/>
              <a:gd name="connsiteY3" fmla="*/ 2133599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103" h="2143124">
                <a:moveTo>
                  <a:pt x="0" y="9526"/>
                </a:moveTo>
                <a:lnTo>
                  <a:pt x="904880" y="0"/>
                </a:lnTo>
                <a:lnTo>
                  <a:pt x="1181103" y="1076325"/>
                </a:lnTo>
                <a:lnTo>
                  <a:pt x="923930" y="2133599"/>
                </a:lnTo>
                <a:lnTo>
                  <a:pt x="0" y="2143124"/>
                </a:lnTo>
                <a:lnTo>
                  <a:pt x="0" y="95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Flecha: pentágono 6">
            <a:extLst>
              <a:ext uri="{FF2B5EF4-FFF2-40B4-BE49-F238E27FC236}">
                <a16:creationId xmlns:a16="http://schemas.microsoft.com/office/drawing/2014/main" id="{8E471790-9C13-4598-92A5-D3F71317A37B}"/>
              </a:ext>
            </a:extLst>
          </p:cNvPr>
          <p:cNvSpPr/>
          <p:nvPr/>
        </p:nvSpPr>
        <p:spPr>
          <a:xfrm rot="5400000">
            <a:off x="6360941" y="1766887"/>
            <a:ext cx="1181103" cy="2143124"/>
          </a:xfrm>
          <a:custGeom>
            <a:avLst/>
            <a:gdLst>
              <a:gd name="connsiteX0" fmla="*/ 0 w 1181103"/>
              <a:gd name="connsiteY0" fmla="*/ 0 h 2133598"/>
              <a:gd name="connsiteX1" fmla="*/ 590552 w 1181103"/>
              <a:gd name="connsiteY1" fmla="*/ 0 h 2133598"/>
              <a:gd name="connsiteX2" fmla="*/ 1181103 w 1181103"/>
              <a:gd name="connsiteY2" fmla="*/ 1066799 h 2133598"/>
              <a:gd name="connsiteX3" fmla="*/ 590552 w 1181103"/>
              <a:gd name="connsiteY3" fmla="*/ 2133598 h 2133598"/>
              <a:gd name="connsiteX4" fmla="*/ 0 w 1181103"/>
              <a:gd name="connsiteY4" fmla="*/ 2133598 h 2133598"/>
              <a:gd name="connsiteX5" fmla="*/ 0 w 1181103"/>
              <a:gd name="connsiteY5" fmla="*/ 0 h 2133598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590552 w 1181103"/>
              <a:gd name="connsiteY3" fmla="*/ 2143124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923930 w 1181103"/>
              <a:gd name="connsiteY3" fmla="*/ 2133599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103" h="2143124">
                <a:moveTo>
                  <a:pt x="0" y="9526"/>
                </a:moveTo>
                <a:lnTo>
                  <a:pt x="904880" y="0"/>
                </a:lnTo>
                <a:lnTo>
                  <a:pt x="1181103" y="1076325"/>
                </a:lnTo>
                <a:lnTo>
                  <a:pt x="923930" y="2133599"/>
                </a:lnTo>
                <a:lnTo>
                  <a:pt x="0" y="2143124"/>
                </a:lnTo>
                <a:lnTo>
                  <a:pt x="0" y="95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1" name="Flecha: pentágono 6">
            <a:extLst>
              <a:ext uri="{FF2B5EF4-FFF2-40B4-BE49-F238E27FC236}">
                <a16:creationId xmlns:a16="http://schemas.microsoft.com/office/drawing/2014/main" id="{E5CCDBE7-6E31-4F45-A7C1-220835D1232A}"/>
              </a:ext>
            </a:extLst>
          </p:cNvPr>
          <p:cNvSpPr/>
          <p:nvPr/>
        </p:nvSpPr>
        <p:spPr>
          <a:xfrm rot="5400000">
            <a:off x="8523116" y="1766887"/>
            <a:ext cx="1181103" cy="2143124"/>
          </a:xfrm>
          <a:custGeom>
            <a:avLst/>
            <a:gdLst>
              <a:gd name="connsiteX0" fmla="*/ 0 w 1181103"/>
              <a:gd name="connsiteY0" fmla="*/ 0 h 2133598"/>
              <a:gd name="connsiteX1" fmla="*/ 590552 w 1181103"/>
              <a:gd name="connsiteY1" fmla="*/ 0 h 2133598"/>
              <a:gd name="connsiteX2" fmla="*/ 1181103 w 1181103"/>
              <a:gd name="connsiteY2" fmla="*/ 1066799 h 2133598"/>
              <a:gd name="connsiteX3" fmla="*/ 590552 w 1181103"/>
              <a:gd name="connsiteY3" fmla="*/ 2133598 h 2133598"/>
              <a:gd name="connsiteX4" fmla="*/ 0 w 1181103"/>
              <a:gd name="connsiteY4" fmla="*/ 2133598 h 2133598"/>
              <a:gd name="connsiteX5" fmla="*/ 0 w 1181103"/>
              <a:gd name="connsiteY5" fmla="*/ 0 h 2133598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590552 w 1181103"/>
              <a:gd name="connsiteY3" fmla="*/ 2143124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923930 w 1181103"/>
              <a:gd name="connsiteY3" fmla="*/ 2133599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103" h="2143124">
                <a:moveTo>
                  <a:pt x="0" y="9526"/>
                </a:moveTo>
                <a:lnTo>
                  <a:pt x="904880" y="0"/>
                </a:lnTo>
                <a:lnTo>
                  <a:pt x="1181103" y="1076325"/>
                </a:lnTo>
                <a:lnTo>
                  <a:pt x="923930" y="2133599"/>
                </a:lnTo>
                <a:lnTo>
                  <a:pt x="0" y="2143124"/>
                </a:lnTo>
                <a:lnTo>
                  <a:pt x="0" y="952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376697-0023-47AE-8DF7-ECBBC964F7EF}"/>
              </a:ext>
            </a:extLst>
          </p:cNvPr>
          <p:cNvSpPr txBox="1"/>
          <p:nvPr/>
        </p:nvSpPr>
        <p:spPr>
          <a:xfrm>
            <a:off x="2799995" y="526584"/>
            <a:ext cx="72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r>
              <a:rPr lang="es-CL" dirty="0"/>
              <a:t> </a:t>
            </a:r>
            <a:endParaRPr lang="es-EC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FE6B90-D715-4B5A-818A-0D2BCFBEC294}"/>
              </a:ext>
            </a:extLst>
          </p:cNvPr>
          <p:cNvSpPr txBox="1"/>
          <p:nvPr/>
        </p:nvSpPr>
        <p:spPr>
          <a:xfrm>
            <a:off x="1695635" y="2494625"/>
            <a:ext cx="1784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CAPACIDAD</a:t>
            </a:r>
            <a:endParaRPr lang="es-EC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1A3F748-2165-45B7-8176-4F44D3388C69}"/>
              </a:ext>
            </a:extLst>
          </p:cNvPr>
          <p:cNvSpPr txBox="1"/>
          <p:nvPr/>
        </p:nvSpPr>
        <p:spPr>
          <a:xfrm>
            <a:off x="3398390" y="2494625"/>
            <a:ext cx="269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ADMINISTRACIÓN</a:t>
            </a:r>
            <a:r>
              <a:rPr lang="es-C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D7AA68-1521-4088-8D46-5E491BBCB3DF}"/>
              </a:ext>
            </a:extLst>
          </p:cNvPr>
          <p:cNvSpPr txBox="1"/>
          <p:nvPr/>
        </p:nvSpPr>
        <p:spPr>
          <a:xfrm>
            <a:off x="7764863" y="2494625"/>
            <a:ext cx="269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DEMANDA </a:t>
            </a:r>
          </a:p>
          <a:p>
            <a:pPr algn="ctr"/>
            <a:r>
              <a:rPr lang="es-C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POTENCIAL </a:t>
            </a:r>
            <a:endParaRPr lang="es-EC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8DC8026-1CCD-4CAF-8259-7F761153A85C}"/>
              </a:ext>
            </a:extLst>
          </p:cNvPr>
          <p:cNvSpPr txBox="1"/>
          <p:nvPr/>
        </p:nvSpPr>
        <p:spPr>
          <a:xfrm>
            <a:off x="5602687" y="2561704"/>
            <a:ext cx="269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RECOLECION DE </a:t>
            </a:r>
          </a:p>
          <a:p>
            <a:pPr algn="ctr"/>
            <a:r>
              <a:rPr lang="es-C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BASURA</a:t>
            </a:r>
            <a:r>
              <a:rPr lang="es-C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3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1254CF9-B250-426F-BF97-7936C6A1BCC4}"/>
              </a:ext>
            </a:extLst>
          </p:cNvPr>
          <p:cNvSpPr/>
          <p:nvPr/>
        </p:nvSpPr>
        <p:spPr>
          <a:xfrm>
            <a:off x="1651411" y="1503741"/>
            <a:ext cx="2133600" cy="293370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r>
              <a:rPr lang="es-EC" sz="1200" dirty="0">
                <a:solidFill>
                  <a:schemeClr val="tx1"/>
                </a:solidFill>
              </a:rPr>
              <a:t>proyectos de capacitación en aspectos de manufactura turística y ambientales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9010C49-0778-426B-AC97-7BCAFE899E2B}"/>
              </a:ext>
            </a:extLst>
          </p:cNvPr>
          <p:cNvSpPr/>
          <p:nvPr/>
        </p:nvSpPr>
        <p:spPr>
          <a:xfrm>
            <a:off x="5115355" y="1565887"/>
            <a:ext cx="2133600" cy="293370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r>
              <a:rPr lang="es-EC" sz="1200" dirty="0">
                <a:solidFill>
                  <a:schemeClr val="tx1"/>
                </a:solidFill>
              </a:rPr>
              <a:t>demostrar su cultura, aquello que les identifica, su lengua quichua, su vestimenta tradicional sus riquezas culturales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47F45EA-6591-4709-A2ED-4ECDD28FBB2D}"/>
              </a:ext>
            </a:extLst>
          </p:cNvPr>
          <p:cNvSpPr/>
          <p:nvPr/>
        </p:nvSpPr>
        <p:spPr>
          <a:xfrm>
            <a:off x="8289007" y="1565887"/>
            <a:ext cx="2133600" cy="29337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endParaRPr lang="es-EC" sz="1200" dirty="0">
              <a:solidFill>
                <a:schemeClr val="tx1"/>
              </a:solidFill>
            </a:endParaRPr>
          </a:p>
          <a:p>
            <a:pPr algn="ctr"/>
            <a:r>
              <a:rPr lang="es-EC" sz="1200" dirty="0">
                <a:solidFill>
                  <a:schemeClr val="tx1"/>
                </a:solidFill>
              </a:rPr>
              <a:t>el mayor problema que enfrenta es que al llegar al lugar no hay señalización que indique al turista que se encuentra en Tolontag</a:t>
            </a:r>
          </a:p>
        </p:txBody>
      </p:sp>
      <p:sp>
        <p:nvSpPr>
          <p:cNvPr id="8" name="Flecha: pentágono 6">
            <a:extLst>
              <a:ext uri="{FF2B5EF4-FFF2-40B4-BE49-F238E27FC236}">
                <a16:creationId xmlns:a16="http://schemas.microsoft.com/office/drawing/2014/main" id="{AE51BE77-F0E9-4E77-9CBB-5CED7E94D152}"/>
              </a:ext>
            </a:extLst>
          </p:cNvPr>
          <p:cNvSpPr/>
          <p:nvPr/>
        </p:nvSpPr>
        <p:spPr>
          <a:xfrm rot="5400000">
            <a:off x="8765255" y="1084877"/>
            <a:ext cx="1181103" cy="2143124"/>
          </a:xfrm>
          <a:custGeom>
            <a:avLst/>
            <a:gdLst>
              <a:gd name="connsiteX0" fmla="*/ 0 w 1181103"/>
              <a:gd name="connsiteY0" fmla="*/ 0 h 2133598"/>
              <a:gd name="connsiteX1" fmla="*/ 590552 w 1181103"/>
              <a:gd name="connsiteY1" fmla="*/ 0 h 2133598"/>
              <a:gd name="connsiteX2" fmla="*/ 1181103 w 1181103"/>
              <a:gd name="connsiteY2" fmla="*/ 1066799 h 2133598"/>
              <a:gd name="connsiteX3" fmla="*/ 590552 w 1181103"/>
              <a:gd name="connsiteY3" fmla="*/ 2133598 h 2133598"/>
              <a:gd name="connsiteX4" fmla="*/ 0 w 1181103"/>
              <a:gd name="connsiteY4" fmla="*/ 2133598 h 2133598"/>
              <a:gd name="connsiteX5" fmla="*/ 0 w 1181103"/>
              <a:gd name="connsiteY5" fmla="*/ 0 h 2133598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590552 w 1181103"/>
              <a:gd name="connsiteY3" fmla="*/ 2143124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923930 w 1181103"/>
              <a:gd name="connsiteY3" fmla="*/ 2133599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103" h="2143124">
                <a:moveTo>
                  <a:pt x="0" y="9526"/>
                </a:moveTo>
                <a:lnTo>
                  <a:pt x="904880" y="0"/>
                </a:lnTo>
                <a:lnTo>
                  <a:pt x="1181103" y="1076325"/>
                </a:lnTo>
                <a:lnTo>
                  <a:pt x="923930" y="2133599"/>
                </a:lnTo>
                <a:lnTo>
                  <a:pt x="0" y="2143124"/>
                </a:lnTo>
                <a:lnTo>
                  <a:pt x="0" y="9526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Flecha: pentágono 6">
            <a:extLst>
              <a:ext uri="{FF2B5EF4-FFF2-40B4-BE49-F238E27FC236}">
                <a16:creationId xmlns:a16="http://schemas.microsoft.com/office/drawing/2014/main" id="{85790BD6-BBA9-4E5B-834B-6A49DF2F6BD0}"/>
              </a:ext>
            </a:extLst>
          </p:cNvPr>
          <p:cNvSpPr/>
          <p:nvPr/>
        </p:nvSpPr>
        <p:spPr>
          <a:xfrm rot="5400000">
            <a:off x="5591604" y="1080967"/>
            <a:ext cx="1181103" cy="2143124"/>
          </a:xfrm>
          <a:custGeom>
            <a:avLst/>
            <a:gdLst>
              <a:gd name="connsiteX0" fmla="*/ 0 w 1181103"/>
              <a:gd name="connsiteY0" fmla="*/ 0 h 2133598"/>
              <a:gd name="connsiteX1" fmla="*/ 590552 w 1181103"/>
              <a:gd name="connsiteY1" fmla="*/ 0 h 2133598"/>
              <a:gd name="connsiteX2" fmla="*/ 1181103 w 1181103"/>
              <a:gd name="connsiteY2" fmla="*/ 1066799 h 2133598"/>
              <a:gd name="connsiteX3" fmla="*/ 590552 w 1181103"/>
              <a:gd name="connsiteY3" fmla="*/ 2133598 h 2133598"/>
              <a:gd name="connsiteX4" fmla="*/ 0 w 1181103"/>
              <a:gd name="connsiteY4" fmla="*/ 2133598 h 2133598"/>
              <a:gd name="connsiteX5" fmla="*/ 0 w 1181103"/>
              <a:gd name="connsiteY5" fmla="*/ 0 h 2133598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590552 w 1181103"/>
              <a:gd name="connsiteY3" fmla="*/ 2143124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923930 w 1181103"/>
              <a:gd name="connsiteY3" fmla="*/ 2133599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103" h="2143124">
                <a:moveTo>
                  <a:pt x="0" y="9526"/>
                </a:moveTo>
                <a:lnTo>
                  <a:pt x="904880" y="0"/>
                </a:lnTo>
                <a:lnTo>
                  <a:pt x="1181103" y="1076325"/>
                </a:lnTo>
                <a:lnTo>
                  <a:pt x="923930" y="2133599"/>
                </a:lnTo>
                <a:lnTo>
                  <a:pt x="0" y="2143124"/>
                </a:lnTo>
                <a:lnTo>
                  <a:pt x="0" y="952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Flecha: pentágono 6">
            <a:extLst>
              <a:ext uri="{FF2B5EF4-FFF2-40B4-BE49-F238E27FC236}">
                <a16:creationId xmlns:a16="http://schemas.microsoft.com/office/drawing/2014/main" id="{47FBF65F-A3DA-4035-AFFB-88CDEC8C019A}"/>
              </a:ext>
            </a:extLst>
          </p:cNvPr>
          <p:cNvSpPr/>
          <p:nvPr/>
        </p:nvSpPr>
        <p:spPr>
          <a:xfrm rot="5400000">
            <a:off x="2132421" y="1022730"/>
            <a:ext cx="1181103" cy="2143124"/>
          </a:xfrm>
          <a:custGeom>
            <a:avLst/>
            <a:gdLst>
              <a:gd name="connsiteX0" fmla="*/ 0 w 1181103"/>
              <a:gd name="connsiteY0" fmla="*/ 0 h 2133598"/>
              <a:gd name="connsiteX1" fmla="*/ 590552 w 1181103"/>
              <a:gd name="connsiteY1" fmla="*/ 0 h 2133598"/>
              <a:gd name="connsiteX2" fmla="*/ 1181103 w 1181103"/>
              <a:gd name="connsiteY2" fmla="*/ 1066799 h 2133598"/>
              <a:gd name="connsiteX3" fmla="*/ 590552 w 1181103"/>
              <a:gd name="connsiteY3" fmla="*/ 2133598 h 2133598"/>
              <a:gd name="connsiteX4" fmla="*/ 0 w 1181103"/>
              <a:gd name="connsiteY4" fmla="*/ 2133598 h 2133598"/>
              <a:gd name="connsiteX5" fmla="*/ 0 w 1181103"/>
              <a:gd name="connsiteY5" fmla="*/ 0 h 2133598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590552 w 1181103"/>
              <a:gd name="connsiteY3" fmla="*/ 2143124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  <a:gd name="connsiteX0" fmla="*/ 0 w 1181103"/>
              <a:gd name="connsiteY0" fmla="*/ 9526 h 2143124"/>
              <a:gd name="connsiteX1" fmla="*/ 904880 w 1181103"/>
              <a:gd name="connsiteY1" fmla="*/ 0 h 2143124"/>
              <a:gd name="connsiteX2" fmla="*/ 1181103 w 1181103"/>
              <a:gd name="connsiteY2" fmla="*/ 1076325 h 2143124"/>
              <a:gd name="connsiteX3" fmla="*/ 923930 w 1181103"/>
              <a:gd name="connsiteY3" fmla="*/ 2133599 h 2143124"/>
              <a:gd name="connsiteX4" fmla="*/ 0 w 1181103"/>
              <a:gd name="connsiteY4" fmla="*/ 2143124 h 2143124"/>
              <a:gd name="connsiteX5" fmla="*/ 0 w 1181103"/>
              <a:gd name="connsiteY5" fmla="*/ 9526 h 21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1103" h="2143124">
                <a:moveTo>
                  <a:pt x="0" y="9526"/>
                </a:moveTo>
                <a:lnTo>
                  <a:pt x="904880" y="0"/>
                </a:lnTo>
                <a:lnTo>
                  <a:pt x="1181103" y="1076325"/>
                </a:lnTo>
                <a:lnTo>
                  <a:pt x="923930" y="2133599"/>
                </a:lnTo>
                <a:lnTo>
                  <a:pt x="0" y="2143124"/>
                </a:lnTo>
                <a:lnTo>
                  <a:pt x="0" y="952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93B5147-1914-4E68-93CB-6635A84B0B8C}"/>
              </a:ext>
            </a:extLst>
          </p:cNvPr>
          <p:cNvSpPr txBox="1"/>
          <p:nvPr/>
        </p:nvSpPr>
        <p:spPr>
          <a:xfrm>
            <a:off x="2308184" y="422091"/>
            <a:ext cx="806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B941FA-E326-4522-BFB5-0FC695DF766E}"/>
              </a:ext>
            </a:extLst>
          </p:cNvPr>
          <p:cNvSpPr txBox="1"/>
          <p:nvPr/>
        </p:nvSpPr>
        <p:spPr>
          <a:xfrm>
            <a:off x="1901879" y="1771128"/>
            <a:ext cx="163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Gestión comunitaria </a:t>
            </a:r>
            <a:endParaRPr lang="es-EC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C7588BB-C507-47BD-8100-596F8E9695BA}"/>
              </a:ext>
            </a:extLst>
          </p:cNvPr>
          <p:cNvSpPr txBox="1"/>
          <p:nvPr/>
        </p:nvSpPr>
        <p:spPr>
          <a:xfrm>
            <a:off x="5168851" y="1780236"/>
            <a:ext cx="2026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Revalorización y emprendimientos </a:t>
            </a:r>
            <a:endParaRPr lang="es-EC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B421774-AE29-48B0-8E43-6253C3E2C567}"/>
              </a:ext>
            </a:extLst>
          </p:cNvPr>
          <p:cNvSpPr txBox="1"/>
          <p:nvPr/>
        </p:nvSpPr>
        <p:spPr>
          <a:xfrm>
            <a:off x="8342502" y="1771127"/>
            <a:ext cx="2026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Gestión difusión y promoción </a:t>
            </a:r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2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88BAAC8-E6D0-4915-8F03-A038D541FDF2}"/>
              </a:ext>
            </a:extLst>
          </p:cNvPr>
          <p:cNvSpPr txBox="1"/>
          <p:nvPr/>
        </p:nvSpPr>
        <p:spPr>
          <a:xfrm>
            <a:off x="2370338" y="261903"/>
            <a:ext cx="694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 DE MEJORA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8C4017F-AD6E-43F0-A28C-44DB6A938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16621"/>
              </p:ext>
            </p:extLst>
          </p:nvPr>
        </p:nvGraphicFramePr>
        <p:xfrm>
          <a:off x="1608832" y="2454342"/>
          <a:ext cx="8128000" cy="293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237502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65451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FORTALEZAS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PORTUNIDADES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934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/>
                        <a:t>Ubicación geográfica cercana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/>
                        <a:t>Posee, actividades potenciales.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/>
                        <a:t>Predisposición de la comunidad.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Captación de turistas potenciales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Desarrollo de la actividad turística de la comunidad.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Un sector nuevo en el mercado turístico.</a:t>
                      </a:r>
                    </a:p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28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DEBILIDADES </a:t>
                      </a:r>
                      <a:endParaRPr lang="es-EC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AMENAZAS</a:t>
                      </a:r>
                      <a:endParaRPr lang="es-EC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93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No cuenta con infraestructura turística.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Escasa gestión encaminada al potencial turístico de la zona.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Poco apoyo de las autoridades.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Falta de presupuesto para apoyar la iniciativa.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No existe información ni difusión de la localidad. </a:t>
                      </a:r>
                    </a:p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Promoción y repotenciación de sitios similares.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Preferencia por parte del público.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Preferencia de turismo distintos.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C" sz="1200" kern="1200" dirty="0">
                          <a:effectLst/>
                        </a:rPr>
                        <a:t>Falta de señalética y señalización</a:t>
                      </a:r>
                      <a:endParaRPr lang="es-EC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8477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C9993E6-79CB-4B0F-A3F4-8CDADE9867F5}"/>
              </a:ext>
            </a:extLst>
          </p:cNvPr>
          <p:cNvSpPr txBox="1"/>
          <p:nvPr/>
        </p:nvSpPr>
        <p:spPr>
          <a:xfrm>
            <a:off x="4083728" y="1781885"/>
            <a:ext cx="351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FODA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6C2B2F6-596B-4597-A864-3B7A82535A50}"/>
              </a:ext>
            </a:extLst>
          </p:cNvPr>
          <p:cNvSpPr txBox="1"/>
          <p:nvPr/>
        </p:nvSpPr>
        <p:spPr>
          <a:xfrm>
            <a:off x="1269506" y="1010118"/>
            <a:ext cx="86379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Proponer un plan de mejoras basado en la organización comunitaria, acoplado a la realidad de Tolontag que incluya las estrategias y los lineamientos que permitan a la comunidad gestionar un proyecto encaminado al turismo vivencial como herramienta de desarrollo local</a:t>
            </a:r>
            <a:r>
              <a:rPr lang="es-EC" sz="1400" dirty="0"/>
              <a:t>.</a:t>
            </a:r>
          </a:p>
          <a:p>
            <a:r>
              <a:rPr lang="es-EC" dirty="0"/>
              <a:t> </a:t>
            </a:r>
          </a:p>
          <a:p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84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201ECEA3-DA02-4003-98A3-9E8DBB7D6177}"/>
              </a:ext>
            </a:extLst>
          </p:cNvPr>
          <p:cNvSpPr/>
          <p:nvPr/>
        </p:nvSpPr>
        <p:spPr>
          <a:xfrm>
            <a:off x="4654273" y="2623966"/>
            <a:ext cx="2112885" cy="20329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Estrategias de mejora </a:t>
            </a:r>
            <a:endParaRPr lang="es-EC" dirty="0"/>
          </a:p>
        </p:txBody>
      </p:sp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D2712E3-8C62-4D19-8E2C-31D8F44C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80" y="574558"/>
            <a:ext cx="1838307" cy="1481673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n relacionada">
            <a:extLst>
              <a:ext uri="{FF2B5EF4-FFF2-40B4-BE49-F238E27FC236}">
                <a16:creationId xmlns:a16="http://schemas.microsoft.com/office/drawing/2014/main" id="{686401DA-2E4F-4C62-BFB4-48B8CE3CD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849" y="518987"/>
            <a:ext cx="1934593" cy="1674639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estrategia de fomentos productivos">
            <a:extLst>
              <a:ext uri="{FF2B5EF4-FFF2-40B4-BE49-F238E27FC236}">
                <a16:creationId xmlns:a16="http://schemas.microsoft.com/office/drawing/2014/main" id="{F7CABD20-CEB1-4B86-920E-CE4CBBF1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46" y="4454572"/>
            <a:ext cx="1905000" cy="182961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para estrategia para el medio ambiente">
            <a:extLst>
              <a:ext uri="{FF2B5EF4-FFF2-40B4-BE49-F238E27FC236}">
                <a16:creationId xmlns:a16="http://schemas.microsoft.com/office/drawing/2014/main" id="{257D1E52-CCB6-4514-A1F1-F4E3C5E6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849" y="4500690"/>
            <a:ext cx="1820076" cy="1783497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FBAFD4EB-52EF-479B-BE37-B7269D6A457B}"/>
              </a:ext>
            </a:extLst>
          </p:cNvPr>
          <p:cNvSpPr txBox="1"/>
          <p:nvPr/>
        </p:nvSpPr>
        <p:spPr>
          <a:xfrm>
            <a:off x="3205535" y="762789"/>
            <a:ext cx="2121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alianzas y convenios de cooperación con otros municipios de la región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A527B67-250C-4C27-A9FF-FF0AF563E671}"/>
              </a:ext>
            </a:extLst>
          </p:cNvPr>
          <p:cNvSpPr txBox="1"/>
          <p:nvPr/>
        </p:nvSpPr>
        <p:spPr>
          <a:xfrm>
            <a:off x="6296641" y="748555"/>
            <a:ext cx="2561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dirty="0"/>
              <a:t>apunta principalmente a la preparación de los pobladores con respecto a la atención del cliente 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FEA7030-B134-4D62-98B1-878AE0758E17}"/>
              </a:ext>
            </a:extLst>
          </p:cNvPr>
          <p:cNvSpPr txBox="1"/>
          <p:nvPr/>
        </p:nvSpPr>
        <p:spPr>
          <a:xfrm>
            <a:off x="3164287" y="5263495"/>
            <a:ext cx="212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fomentar el crecimiento económico a través de emprendimientos enfocados a la actividad turística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8880FB55-20C1-4767-BDFF-1B5EB9DBE906}"/>
              </a:ext>
            </a:extLst>
          </p:cNvPr>
          <p:cNvSpPr txBox="1"/>
          <p:nvPr/>
        </p:nvSpPr>
        <p:spPr>
          <a:xfrm>
            <a:off x="6516363" y="5348274"/>
            <a:ext cx="212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200" dirty="0"/>
              <a:t>acciones que van a permitir resguardar los recursos naturales y el cuidado del medio ambiente,</a:t>
            </a:r>
          </a:p>
        </p:txBody>
      </p:sp>
      <p:cxnSp>
        <p:nvCxnSpPr>
          <p:cNvPr id="2062" name="Conector recto de flecha 2061">
            <a:extLst>
              <a:ext uri="{FF2B5EF4-FFF2-40B4-BE49-F238E27FC236}">
                <a16:creationId xmlns:a16="http://schemas.microsoft.com/office/drawing/2014/main" id="{750F1BC9-897F-4121-9C92-A8D83FC93A2B}"/>
              </a:ext>
            </a:extLst>
          </p:cNvPr>
          <p:cNvCxnSpPr>
            <a:stCxn id="4" idx="1"/>
            <a:endCxn id="2050" idx="5"/>
          </p:cNvCxnSpPr>
          <p:nvPr/>
        </p:nvCxnSpPr>
        <p:spPr>
          <a:xfrm flipH="1" flipV="1">
            <a:off x="2895073" y="1839245"/>
            <a:ext cx="2068625" cy="1082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6" name="Conector recto de flecha 2065">
            <a:extLst>
              <a:ext uri="{FF2B5EF4-FFF2-40B4-BE49-F238E27FC236}">
                <a16:creationId xmlns:a16="http://schemas.microsoft.com/office/drawing/2014/main" id="{900712A5-00A5-4660-B81E-BB7679D21C32}"/>
              </a:ext>
            </a:extLst>
          </p:cNvPr>
          <p:cNvCxnSpPr>
            <a:cxnSpLocks/>
            <a:stCxn id="4" idx="7"/>
            <a:endCxn id="2056" idx="3"/>
          </p:cNvCxnSpPr>
          <p:nvPr/>
        </p:nvCxnSpPr>
        <p:spPr>
          <a:xfrm flipV="1">
            <a:off x="6457733" y="1948381"/>
            <a:ext cx="2683431" cy="973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8" name="Conector recto de flecha 2067">
            <a:extLst>
              <a:ext uri="{FF2B5EF4-FFF2-40B4-BE49-F238E27FC236}">
                <a16:creationId xmlns:a16="http://schemas.microsoft.com/office/drawing/2014/main" id="{DB1D97B0-7E72-40C9-92F9-968B59051712}"/>
              </a:ext>
            </a:extLst>
          </p:cNvPr>
          <p:cNvCxnSpPr>
            <a:stCxn id="4" idx="5"/>
          </p:cNvCxnSpPr>
          <p:nvPr/>
        </p:nvCxnSpPr>
        <p:spPr>
          <a:xfrm>
            <a:off x="6457733" y="4359229"/>
            <a:ext cx="2400116" cy="1033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0" name="Conector recto de flecha 2069">
            <a:extLst>
              <a:ext uri="{FF2B5EF4-FFF2-40B4-BE49-F238E27FC236}">
                <a16:creationId xmlns:a16="http://schemas.microsoft.com/office/drawing/2014/main" id="{23D2EE0C-640E-49C2-A8B7-FE7569AD86DD}"/>
              </a:ext>
            </a:extLst>
          </p:cNvPr>
          <p:cNvCxnSpPr>
            <a:cxnSpLocks/>
            <a:stCxn id="4" idx="3"/>
            <a:endCxn id="2058" idx="6"/>
          </p:cNvCxnSpPr>
          <p:nvPr/>
        </p:nvCxnSpPr>
        <p:spPr>
          <a:xfrm flipH="1">
            <a:off x="2962646" y="4359229"/>
            <a:ext cx="2001052" cy="1010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40845" y="2082997"/>
            <a:ext cx="179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ASOCIATIVIDAD Y POLÍTICA</a:t>
            </a:r>
            <a:endParaRPr lang="es-MX" sz="12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993031" y="2204202"/>
            <a:ext cx="1799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RECURSOS HUMANOS </a:t>
            </a:r>
            <a:endParaRPr lang="es-MX" sz="12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187130" y="4129901"/>
            <a:ext cx="1799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FOMENTO PRODUCTIVO</a:t>
            </a:r>
            <a:endParaRPr lang="es-MX" sz="12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878514" y="4152960"/>
            <a:ext cx="1799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MEDIOAMBIENTAL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44667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4ABBBFC-99CD-43B0-8FC0-19D25430797C}"/>
              </a:ext>
            </a:extLst>
          </p:cNvPr>
          <p:cNvSpPr txBox="1"/>
          <p:nvPr/>
        </p:nvSpPr>
        <p:spPr>
          <a:xfrm>
            <a:off x="2324469" y="312140"/>
            <a:ext cx="694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DE MEJORA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B146A89-FF63-480B-9750-E0A71095B936}"/>
              </a:ext>
            </a:extLst>
          </p:cNvPr>
          <p:cNvSpPr/>
          <p:nvPr/>
        </p:nvSpPr>
        <p:spPr>
          <a:xfrm>
            <a:off x="3612101" y="712250"/>
            <a:ext cx="1713391" cy="1761591"/>
          </a:xfrm>
          <a:prstGeom prst="ellipse">
            <a:avLst/>
          </a:prstGeom>
          <a:solidFill>
            <a:schemeClr val="accent5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300" dirty="0">
                <a:solidFill>
                  <a:schemeClr val="tx1"/>
                </a:solidFill>
              </a:rPr>
              <a:t>Participación y construcción de tejido social</a:t>
            </a:r>
            <a:endParaRPr lang="es-EC" sz="1300" dirty="0">
              <a:solidFill>
                <a:schemeClr val="tx1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11D45E5-76FF-40F1-9788-AD0E4D815EB0}"/>
              </a:ext>
            </a:extLst>
          </p:cNvPr>
          <p:cNvSpPr/>
          <p:nvPr/>
        </p:nvSpPr>
        <p:spPr>
          <a:xfrm>
            <a:off x="2324469" y="2832471"/>
            <a:ext cx="1713391" cy="1761591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</a:rPr>
              <a:t>Alianzas institucionales.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603CB9C-401A-45A7-99F7-AB2A287102B4}"/>
              </a:ext>
            </a:extLst>
          </p:cNvPr>
          <p:cNvSpPr/>
          <p:nvPr/>
        </p:nvSpPr>
        <p:spPr>
          <a:xfrm>
            <a:off x="3555508" y="4993859"/>
            <a:ext cx="1779972" cy="17661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solidFill>
                  <a:schemeClr val="tx1"/>
                </a:solidFill>
              </a:rPr>
              <a:t>Preservar los recursos naturales de la localidad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584C2C7-057E-4C4D-AB7F-9FB88778995E}"/>
              </a:ext>
            </a:extLst>
          </p:cNvPr>
          <p:cNvSpPr/>
          <p:nvPr/>
        </p:nvSpPr>
        <p:spPr>
          <a:xfrm>
            <a:off x="6238782" y="5002927"/>
            <a:ext cx="1713391" cy="176159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300" dirty="0">
                <a:solidFill>
                  <a:schemeClr val="tx1"/>
                </a:solidFill>
              </a:rPr>
              <a:t>Capacidad institucional y competencias asumidas. </a:t>
            </a:r>
            <a:endParaRPr lang="es-EC" sz="1300" dirty="0">
              <a:solidFill>
                <a:schemeClr val="tx1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D5D7B85-F70A-495F-8D32-CDC0726D3A54}"/>
              </a:ext>
            </a:extLst>
          </p:cNvPr>
          <p:cNvSpPr/>
          <p:nvPr/>
        </p:nvSpPr>
        <p:spPr>
          <a:xfrm>
            <a:off x="7525305" y="2832471"/>
            <a:ext cx="1713391" cy="176159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tx1"/>
                </a:solidFill>
              </a:rPr>
              <a:t>Gestión y liderazgo del proceso, negociación, monitoreo, evaluación. 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4C0AA69-4660-4270-A031-80FB83ACFE59}"/>
              </a:ext>
            </a:extLst>
          </p:cNvPr>
          <p:cNvSpPr/>
          <p:nvPr/>
        </p:nvSpPr>
        <p:spPr>
          <a:xfrm>
            <a:off x="6238782" y="662012"/>
            <a:ext cx="1713391" cy="176159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tx1"/>
                </a:solidFill>
              </a:rPr>
              <a:t>Planificación: diagnostico, proyectos y presupuesto. 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FA9420E-6C54-415B-A76A-141DA802570C}"/>
              </a:ext>
            </a:extLst>
          </p:cNvPr>
          <p:cNvSpPr/>
          <p:nvPr/>
        </p:nvSpPr>
        <p:spPr>
          <a:xfrm>
            <a:off x="4749553" y="2699078"/>
            <a:ext cx="2032987" cy="2023841"/>
          </a:xfrm>
          <a:prstGeom prst="ellipse">
            <a:avLst/>
          </a:prstGeom>
          <a:solidFill>
            <a:schemeClr val="dk1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solidFill>
                  <a:schemeClr val="bg1"/>
                </a:solidFill>
              </a:rPr>
              <a:t>Plan de mejora y desarrollo local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569C5F4C-15DE-4A29-B3C2-E223DC236C77}"/>
              </a:ext>
            </a:extLst>
          </p:cNvPr>
          <p:cNvCxnSpPr/>
          <p:nvPr/>
        </p:nvCxnSpPr>
        <p:spPr>
          <a:xfrm>
            <a:off x="4037860" y="3710997"/>
            <a:ext cx="71169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ACBFCA17-D138-4CA1-878F-87D0AF2FEAAB}"/>
              </a:ext>
            </a:extLst>
          </p:cNvPr>
          <p:cNvCxnSpPr>
            <a:cxnSpLocks/>
          </p:cNvCxnSpPr>
          <p:nvPr/>
        </p:nvCxnSpPr>
        <p:spPr>
          <a:xfrm>
            <a:off x="4842770" y="2338033"/>
            <a:ext cx="403933" cy="4853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41628BA6-E7F2-407B-9BEF-1FBF35A3E4AC}"/>
              </a:ext>
            </a:extLst>
          </p:cNvPr>
          <p:cNvCxnSpPr>
            <a:cxnSpLocks/>
          </p:cNvCxnSpPr>
          <p:nvPr/>
        </p:nvCxnSpPr>
        <p:spPr>
          <a:xfrm flipV="1">
            <a:off x="6214369" y="2290213"/>
            <a:ext cx="487161" cy="5240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677DA600-7497-4A0A-9380-B199377C1792}"/>
              </a:ext>
            </a:extLst>
          </p:cNvPr>
          <p:cNvCxnSpPr>
            <a:cxnSpLocks/>
          </p:cNvCxnSpPr>
          <p:nvPr/>
        </p:nvCxnSpPr>
        <p:spPr>
          <a:xfrm>
            <a:off x="6761085" y="3710996"/>
            <a:ext cx="785675" cy="22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CC90BA91-67FA-4237-A683-00CFBCDDFB76}"/>
              </a:ext>
            </a:extLst>
          </p:cNvPr>
          <p:cNvCxnSpPr>
            <a:cxnSpLocks/>
          </p:cNvCxnSpPr>
          <p:nvPr/>
        </p:nvCxnSpPr>
        <p:spPr>
          <a:xfrm>
            <a:off x="6238782" y="4616061"/>
            <a:ext cx="462748" cy="5157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48380BF4-8C36-4313-9E3D-D71B1DD73AEC}"/>
              </a:ext>
            </a:extLst>
          </p:cNvPr>
          <p:cNvCxnSpPr>
            <a:cxnSpLocks/>
          </p:cNvCxnSpPr>
          <p:nvPr/>
        </p:nvCxnSpPr>
        <p:spPr>
          <a:xfrm flipV="1">
            <a:off x="4818355" y="4594062"/>
            <a:ext cx="450541" cy="4769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60E1BCC0-CAAA-4CC3-88AC-52AF343F8443}"/>
              </a:ext>
            </a:extLst>
          </p:cNvPr>
          <p:cNvCxnSpPr>
            <a:cxnSpLocks/>
          </p:cNvCxnSpPr>
          <p:nvPr/>
        </p:nvCxnSpPr>
        <p:spPr>
          <a:xfrm flipV="1">
            <a:off x="3156750" y="1882066"/>
            <a:ext cx="487533" cy="9504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A9850876-0199-4B93-B97A-551A3E771BFC}"/>
              </a:ext>
            </a:extLst>
          </p:cNvPr>
          <p:cNvCxnSpPr>
            <a:cxnSpLocks/>
          </p:cNvCxnSpPr>
          <p:nvPr/>
        </p:nvCxnSpPr>
        <p:spPr>
          <a:xfrm>
            <a:off x="5246703" y="1165348"/>
            <a:ext cx="10564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47464A3E-492D-4135-B300-3372C3421341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7843422" y="4594062"/>
            <a:ext cx="538579" cy="8435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561B6768-34F1-4C5E-8E56-C7CF5566F7EF}"/>
              </a:ext>
            </a:extLst>
          </p:cNvPr>
          <p:cNvCxnSpPr>
            <a:cxnSpLocks/>
          </p:cNvCxnSpPr>
          <p:nvPr/>
        </p:nvCxnSpPr>
        <p:spPr>
          <a:xfrm>
            <a:off x="3156750" y="4597915"/>
            <a:ext cx="465339" cy="8397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1C037059-593C-4A33-9C24-7642B53C1E4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843422" y="1944874"/>
            <a:ext cx="538579" cy="8875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5301F76F-CE59-4FD3-AFC4-F6E8028656AD}"/>
              </a:ext>
            </a:extLst>
          </p:cNvPr>
          <p:cNvCxnSpPr>
            <a:cxnSpLocks/>
          </p:cNvCxnSpPr>
          <p:nvPr/>
        </p:nvCxnSpPr>
        <p:spPr>
          <a:xfrm>
            <a:off x="5268896" y="6256648"/>
            <a:ext cx="10342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17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151FA99-9F69-4967-A88C-3DBFB209AC8E}"/>
              </a:ext>
            </a:extLst>
          </p:cNvPr>
          <p:cNvSpPr txBox="1"/>
          <p:nvPr/>
        </p:nvSpPr>
        <p:spPr>
          <a:xfrm>
            <a:off x="2335952" y="311588"/>
            <a:ext cx="7466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 DE OFERTA TENTATIVA DE TURISMO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VIVENCIAL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COMUNIDAD DE TOLONTAG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660571"/>
              </p:ext>
            </p:extLst>
          </p:nvPr>
        </p:nvGraphicFramePr>
        <p:xfrm>
          <a:off x="1180676" y="1107584"/>
          <a:ext cx="4447392" cy="517730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69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217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Día 1 QUITO-TOLONTAG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1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Hora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Actividad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Duración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4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6:00 am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s-MX" sz="900" dirty="0">
                          <a:effectLst/>
                        </a:rPr>
                        <a:t>Se les recoge en la agencia de viajes de convenio, para subir al respectivo transporte y dirigirse a la comunidad de </a:t>
                      </a:r>
                      <a:r>
                        <a:rPr lang="es-MX" sz="900" dirty="0" err="1">
                          <a:effectLst/>
                        </a:rPr>
                        <a:t>Tolontag</a:t>
                      </a:r>
                      <a:r>
                        <a:rPr lang="es-MX" sz="900" dirty="0">
                          <a:effectLst/>
                        </a:rPr>
                        <a:t>.</a:t>
                      </a:r>
                      <a:endParaRPr lang="es-EC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s-MX" sz="900" dirty="0">
                          <a:effectLst/>
                        </a:rPr>
                        <a:t>Nos dirigimos por la autopista general Rumiñahui, y luego tomando la E35 observado la vegetación.</a:t>
                      </a:r>
                      <a:endParaRPr lang="es-EC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s-MX" sz="900" dirty="0">
                          <a:effectLst/>
                        </a:rPr>
                        <a:t>Posterior se hará una pequeña parada en el mirador de los Andes para que puedan observar el volcán </a:t>
                      </a:r>
                      <a:r>
                        <a:rPr lang="es-MX" sz="900" dirty="0" err="1">
                          <a:effectLst/>
                        </a:rPr>
                        <a:t>Antisana</a:t>
                      </a:r>
                      <a:r>
                        <a:rPr lang="es-MX" sz="900" dirty="0">
                          <a:effectLst/>
                        </a:rPr>
                        <a:t> y con suerte otros volcanes.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2 hora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8:00 am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s-MX" sz="900" dirty="0">
                          <a:effectLst/>
                        </a:rPr>
                        <a:t>Recepción de la comunidad en la iglesia central de </a:t>
                      </a:r>
                      <a:r>
                        <a:rPr lang="es-MX" sz="900" dirty="0" err="1">
                          <a:effectLst/>
                        </a:rPr>
                        <a:t>Tolontag</a:t>
                      </a:r>
                      <a:r>
                        <a:rPr lang="es-MX" sz="900" dirty="0">
                          <a:effectLst/>
                        </a:rPr>
                        <a:t> se les brinda una charla acerca de la historia y tradiciones del lugar y se le dirige hacia la junta de agua para que tomen su desayuno.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30 min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>
                          <a:effectLst/>
                        </a:rPr>
                        <a:t>8:30 am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s-MX" sz="900" dirty="0">
                          <a:effectLst/>
                        </a:rPr>
                        <a:t>Se les sirve un desayuno con los alimentos típicos del lugar leche recién ordeñada, miel, queso etc. </a:t>
                      </a:r>
                      <a:endParaRPr lang="es-EC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	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900" dirty="0">
                          <a:effectLst/>
                        </a:rPr>
                        <a:t>1 hora 	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9:30 am </a:t>
                      </a:r>
                      <a:endParaRPr lang="es-EC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</a:rPr>
                        <a:t>Los pobladores brindaran una bienvenida con danza y música al ritmo del bombo y pingullo típicos de la comunidad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1 hora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34" marR="60134" marT="30067" marB="3006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217430"/>
              </p:ext>
            </p:extLst>
          </p:nvPr>
        </p:nvGraphicFramePr>
        <p:xfrm>
          <a:off x="5659417" y="1081825"/>
          <a:ext cx="6305056" cy="519238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51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7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095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  <a:latin typeface="+mn-lt"/>
                        </a:rPr>
                        <a:t>Día 1 QUITO-TOLONTAG</a:t>
                      </a:r>
                      <a:endParaRPr lang="es-EC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3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900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Hora</a:t>
                      </a:r>
                      <a:endParaRPr lang="es-EC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900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Actividad</a:t>
                      </a:r>
                      <a:endParaRPr lang="es-EC" sz="9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EC" sz="900" kern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Duración</a:t>
                      </a:r>
                      <a:endParaRPr lang="es-EC" sz="9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5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10:30 am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 les dirige hacia las casas donde serán acomodados, posterior socializarán con la familia que convivirán por estos dos días y se preparan para las actividades en </a:t>
                      </a:r>
                      <a:r>
                        <a:rPr lang="es-EC" sz="9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Tolontag</a:t>
                      </a: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2:00 horas </a:t>
                      </a:r>
                      <a:endParaRPr lang="es-EC" sz="9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3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12:30 pm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 les brinda un pequeño recorrido por la comunidad.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Posterior se les lleva a la casa de taita </a:t>
                      </a:r>
                      <a:r>
                        <a:rPr lang="es-EC" sz="9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Rosalino</a:t>
                      </a: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para que puedan conocer y participar de la apicultura los beneficios de la miel y que productos se pueden obtener de esta.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Los turistas podrán realizar fotografías y además realizar compras de </a:t>
                      </a:r>
                      <a:r>
                        <a:rPr lang="es-EC" sz="9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souvenirs</a:t>
                      </a: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en casa de taita </a:t>
                      </a:r>
                      <a:r>
                        <a:rPr lang="es-EC" sz="9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Rosalino</a:t>
                      </a: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2:00 horas </a:t>
                      </a:r>
                      <a:endParaRPr lang="es-EC" sz="9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8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14:30 pm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 les brindara un almuerzo del cual ellos mismos serán participes con dirección a la casa de la Sra. Maruja Haro la cual es propietaria de las piscinas de trucha aquí los turistas podrán pescar y degustar su propia comida.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1:30 hora </a:t>
                      </a:r>
                      <a:r>
                        <a:rPr lang="es-EC" sz="9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0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4:00 pm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 dirigirán a conocer el arte de la talabartería y todo el proceso que este implica.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40 min </a:t>
                      </a:r>
                      <a:endParaRPr lang="es-EC" sz="9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90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5:40 pm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 designará actividades para la merienda primero estarán aquellos que deseen participar en la cocina, posterior aquellos que quieran realizar actividades complementarias como la recolección de leña para la fogata nocturna y recepción de instrumentos para la música.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1:30 horas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8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7:15 pm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 dirigirán a la cena posterior se realizará una actividad recreativa al aire libre con fogata, los pobladores danzarán y los turistas podrán danzar también se contarán leyendas e historias típicas del lugar.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2:30 horas </a:t>
                      </a:r>
                      <a:endParaRPr lang="es-EC" sz="9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88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10:00 pm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Los guías acompañarán al turista a su casa anfitriona y aquí podrán compartir un momento con la familia con respecto a las actividades que harán temprano por la mañana mientras van a descansar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10:00 pm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52" marR="31452" marT="15726" marB="1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054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151FA99-9F69-4967-A88C-3DBFB209AC8E}"/>
              </a:ext>
            </a:extLst>
          </p:cNvPr>
          <p:cNvSpPr txBox="1"/>
          <p:nvPr/>
        </p:nvSpPr>
        <p:spPr>
          <a:xfrm>
            <a:off x="2335952" y="311588"/>
            <a:ext cx="7466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 DE OFERTA TENTATIVA DE TURISMO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VIVENCIAL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COMUNIDAD DE TOLONTAG 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453331"/>
              </p:ext>
            </p:extLst>
          </p:nvPr>
        </p:nvGraphicFramePr>
        <p:xfrm>
          <a:off x="638294" y="1300378"/>
          <a:ext cx="5401898" cy="496901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9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3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57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Día 2 TOLONTAG-QUITO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Hora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Actividad</a:t>
                      </a:r>
                      <a:endParaRPr lang="es-EC" sz="9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Duración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2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5:00 am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</a:rPr>
                        <a:t>Los turistas realizaran caminata hacia el páramo con uno de los integrantes de la familia anfitriona una vez llegado al punto la familia enseñaran a quienes deseen ser partícipes la labor del ordeño y como hacer beber agua y pastar a sus vacas.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</a:rPr>
                        <a:t>Aquellos quienes no deseen realizar el ordeño podrán dirigirse hacia la casa del panadero de la comunidad y ayudar en la preparación del pan. (esta actividad requiere predisposición puesto que el pan se elabora desde las 4:30 am)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3:30 horas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8:30 am </a:t>
                      </a:r>
                      <a:endParaRPr lang="es-EC" sz="9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</a:rPr>
                        <a:t>Ayudarán a las familias anfitrionas a preparar el desayuno siempre con la indicación y predisposición del turista y posterior se servirán el desayuno en casa de la familia que los acoge.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1:30 hora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36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10: am </a:t>
                      </a:r>
                      <a:endParaRPr lang="es-EC" sz="9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900" dirty="0">
                          <a:effectLst/>
                        </a:rPr>
                        <a:t>Se encontrarán en el centro del </a:t>
                      </a:r>
                      <a:r>
                        <a:rPr lang="es-EC" sz="900" dirty="0" err="1">
                          <a:effectLst/>
                        </a:rPr>
                        <a:t>Tolontag</a:t>
                      </a:r>
                      <a:r>
                        <a:rPr lang="es-EC" sz="900" dirty="0">
                          <a:effectLst/>
                        </a:rPr>
                        <a:t> con el Guía nativo para realizar una larga caminata montaña arriba durante el camino podrán conocer dos pequeñas cascadas que nacen de la vertiente de las aguas termales y también quienes estén en capacidad podrán escalar, para conocer el templo de las cruces de sangre si el clima y el paso de los turistas lo permite esto se hará mientras se camina para conocer las aguas termales de </a:t>
                      </a:r>
                      <a:r>
                        <a:rPr lang="es-EC" sz="900" dirty="0" err="1">
                          <a:effectLst/>
                        </a:rPr>
                        <a:t>Tolontag</a:t>
                      </a:r>
                      <a:r>
                        <a:rPr lang="es-EC" sz="900" dirty="0">
                          <a:effectLst/>
                        </a:rPr>
                        <a:t> una vez allí podrán tener la oportunidad de tomar fotografía o incluso quienes deseen podrán sumergirse en estas aguas ya que tienen poderes curativos y son beneficiosas para la salud. </a:t>
                      </a: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4:30 </a:t>
                      </a:r>
                      <a:r>
                        <a:rPr lang="es-EC" sz="900" dirty="0" smtClean="0">
                          <a:effectLst/>
                        </a:rPr>
                        <a:t>horas </a:t>
                      </a:r>
                      <a:endParaRPr lang="es-EC" sz="9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23" marR="39323" marT="19662" marB="1966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496683"/>
              </p:ext>
            </p:extLst>
          </p:nvPr>
        </p:nvGraphicFramePr>
        <p:xfrm>
          <a:off x="6255355" y="1292472"/>
          <a:ext cx="4923507" cy="465756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30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8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50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Día 2 TOLONTAG-QUITO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Hora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Actividad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Duración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effectLst/>
                        </a:rPr>
                        <a:t>14:30 pm </a:t>
                      </a:r>
                      <a:endParaRPr lang="es-EC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Se dirigirán al almuerzo hacia la junta de agua aquí podrán ser partícipes de una </a:t>
                      </a:r>
                      <a:r>
                        <a:rPr lang="es-EC" sz="900" dirty="0" err="1">
                          <a:effectLst/>
                        </a:rPr>
                        <a:t>pambamesa</a:t>
                      </a:r>
                      <a:r>
                        <a:rPr lang="es-EC" sz="900" dirty="0">
                          <a:effectLst/>
                        </a:rPr>
                        <a:t> de la cosecha del día, habas, papas, mellocos, choclo y también podrán participar en la preparación del cuy si es que así lo desean, y podrán degustar de la chicha hecha con </a:t>
                      </a:r>
                      <a:r>
                        <a:rPr lang="es-EC" sz="900" dirty="0" err="1">
                          <a:effectLst/>
                        </a:rPr>
                        <a:t>chaguarmishqui</a:t>
                      </a:r>
                      <a:r>
                        <a:rPr lang="es-EC" sz="900" dirty="0">
                          <a:effectLst/>
                        </a:rPr>
                        <a:t>. </a:t>
                      </a:r>
                      <a:endParaRPr lang="es-EC" sz="10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2:00 horas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4:30 pm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 La población despide a los turistas con música alegre y les invita a que visten más la comunidad. </a:t>
                      </a:r>
                      <a:endParaRPr lang="es-EC" sz="10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20 min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4:50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Tienen un break para que puedan recoger sus maletas y pertenecías agradecer y despedirse de la familia que los acogió. </a:t>
                      </a:r>
                      <a:endParaRPr lang="es-EC" sz="10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25 min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5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5:15 pm </a:t>
                      </a:r>
                      <a:endParaRPr lang="es-EC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El bus los recoge en el centro de </a:t>
                      </a:r>
                      <a:r>
                        <a:rPr lang="es-EC" sz="900" dirty="0" err="1">
                          <a:effectLst/>
                        </a:rPr>
                        <a:t>Tolontag</a:t>
                      </a:r>
                      <a:r>
                        <a:rPr lang="es-EC" sz="900" dirty="0">
                          <a:effectLst/>
                        </a:rPr>
                        <a:t> para partir al lugar de origen y agradecerles por su visita. </a:t>
                      </a:r>
                      <a:endParaRPr lang="es-EC" sz="10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1 hora </a:t>
                      </a:r>
                      <a:endParaRPr lang="es-EC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382" marR="74382" marT="37191" marB="3719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875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4FBFB80-32F5-4022-ADF3-70DFCBB7A699}"/>
              </a:ext>
            </a:extLst>
          </p:cNvPr>
          <p:cNvSpPr txBox="1"/>
          <p:nvPr/>
        </p:nvSpPr>
        <p:spPr>
          <a:xfrm>
            <a:off x="923278" y="2343705"/>
            <a:ext cx="9996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GRACIAS</a:t>
            </a:r>
            <a:r>
              <a:rPr lang="es-CL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endParaRPr lang="es-EC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21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24A5A3F-3D81-4FB8-AC68-4E24E3092888}"/>
              </a:ext>
            </a:extLst>
          </p:cNvPr>
          <p:cNvSpPr txBox="1"/>
          <p:nvPr/>
        </p:nvSpPr>
        <p:spPr>
          <a:xfrm>
            <a:off x="2129435" y="244286"/>
            <a:ext cx="735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CAFE344-EED0-4777-A034-5B8463EBDC17}"/>
              </a:ext>
            </a:extLst>
          </p:cNvPr>
          <p:cNvSpPr/>
          <p:nvPr/>
        </p:nvSpPr>
        <p:spPr>
          <a:xfrm>
            <a:off x="1233113" y="1414151"/>
            <a:ext cx="2192785" cy="201523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FAO 2017 </a:t>
            </a:r>
          </a:p>
          <a:p>
            <a:pPr algn="ctr"/>
            <a:r>
              <a:rPr lang="es-CL" dirty="0"/>
              <a:t> 59 millones de pobres y 29 en pobreza extrema</a:t>
            </a:r>
            <a:endParaRPr lang="es-EC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5985EC6-6047-4AAF-8D26-EDD344EE9BC9}"/>
              </a:ext>
            </a:extLst>
          </p:cNvPr>
          <p:cNvSpPr/>
          <p:nvPr/>
        </p:nvSpPr>
        <p:spPr>
          <a:xfrm>
            <a:off x="4788148" y="1477838"/>
            <a:ext cx="2192785" cy="201523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Turismo 10% del PIB MUNDIAL </a:t>
            </a:r>
            <a:endParaRPr lang="es-EC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C204B29-DD0B-4055-818A-C2E4EF5D05E2}"/>
              </a:ext>
            </a:extLst>
          </p:cNvPr>
          <p:cNvSpPr/>
          <p:nvPr/>
        </p:nvSpPr>
        <p:spPr>
          <a:xfrm>
            <a:off x="9000126" y="1418126"/>
            <a:ext cx="2192785" cy="20152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Ganadería y agricultura no son significativas</a:t>
            </a:r>
            <a:endParaRPr lang="es-EC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8201076-F9B7-44C2-A15B-F7FF1F2BA9AF}"/>
              </a:ext>
            </a:extLst>
          </p:cNvPr>
          <p:cNvSpPr/>
          <p:nvPr/>
        </p:nvSpPr>
        <p:spPr>
          <a:xfrm>
            <a:off x="4641995" y="3874006"/>
            <a:ext cx="2698811" cy="2352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Cuestionamiento </a:t>
            </a:r>
            <a:r>
              <a:rPr lang="es-CL" dirty="0" smtClean="0"/>
              <a:t>impacto del </a:t>
            </a:r>
            <a:r>
              <a:rPr lang="es-CL" dirty="0"/>
              <a:t>turismo vivencial como herramienta de desarrollo local   </a:t>
            </a:r>
            <a:endParaRPr lang="es-EC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80CF8044-08C5-48B0-857A-2AD3C5404198}"/>
              </a:ext>
            </a:extLst>
          </p:cNvPr>
          <p:cNvSpPr/>
          <p:nvPr/>
        </p:nvSpPr>
        <p:spPr>
          <a:xfrm>
            <a:off x="3703089" y="2084416"/>
            <a:ext cx="807868" cy="67470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356C11EA-C217-4A42-8AAE-085D63F2C3B5}"/>
              </a:ext>
            </a:extLst>
          </p:cNvPr>
          <p:cNvSpPr/>
          <p:nvPr/>
        </p:nvSpPr>
        <p:spPr>
          <a:xfrm>
            <a:off x="7414787" y="2088391"/>
            <a:ext cx="807868" cy="674702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16DB886D-812F-42C0-99F5-B510DA85BAD9}"/>
              </a:ext>
            </a:extLst>
          </p:cNvPr>
          <p:cNvSpPr/>
          <p:nvPr/>
        </p:nvSpPr>
        <p:spPr>
          <a:xfrm rot="2194622">
            <a:off x="2565214" y="4090604"/>
            <a:ext cx="1340529" cy="111858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BD3B8703-08C7-4A4B-A897-0ED4C047CAEE}"/>
              </a:ext>
            </a:extLst>
          </p:cNvPr>
          <p:cNvSpPr/>
          <p:nvPr/>
        </p:nvSpPr>
        <p:spPr>
          <a:xfrm rot="8896389">
            <a:off x="8297884" y="3743781"/>
            <a:ext cx="1253541" cy="105580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5C81644-D987-47A5-A363-4122442DD7A5}"/>
              </a:ext>
            </a:extLst>
          </p:cNvPr>
          <p:cNvSpPr txBox="1"/>
          <p:nvPr/>
        </p:nvSpPr>
        <p:spPr>
          <a:xfrm>
            <a:off x="1889834" y="209429"/>
            <a:ext cx="671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425B979-8DA1-4B1B-A01B-8D5433713C18}"/>
              </a:ext>
            </a:extLst>
          </p:cNvPr>
          <p:cNvSpPr/>
          <p:nvPr/>
        </p:nvSpPr>
        <p:spPr>
          <a:xfrm>
            <a:off x="638716" y="771996"/>
            <a:ext cx="7408430" cy="193533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Analizar el turismo vivencial como alternativa de desarrollo local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C46D10-3258-42C1-9E26-A4B2E017F5C9}"/>
              </a:ext>
            </a:extLst>
          </p:cNvPr>
          <p:cNvSpPr/>
          <p:nvPr/>
        </p:nvSpPr>
        <p:spPr>
          <a:xfrm>
            <a:off x="793810" y="2734937"/>
            <a:ext cx="13900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>
                <a:ln/>
                <a:solidFill>
                  <a:schemeClr val="accent3"/>
                </a:solidFill>
                <a:effectLst/>
              </a:rPr>
              <a:t>1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C123DC5-91EC-46DA-B8E9-9F43DDA31CA0}"/>
              </a:ext>
            </a:extLst>
          </p:cNvPr>
          <p:cNvSpPr/>
          <p:nvPr/>
        </p:nvSpPr>
        <p:spPr>
          <a:xfrm>
            <a:off x="3190970" y="2734937"/>
            <a:ext cx="13900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46F60A9-0551-403B-836A-75118E4645F1}"/>
              </a:ext>
            </a:extLst>
          </p:cNvPr>
          <p:cNvSpPr/>
          <p:nvPr/>
        </p:nvSpPr>
        <p:spPr>
          <a:xfrm>
            <a:off x="5689479" y="2737958"/>
            <a:ext cx="13900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rgbClr val="002060"/>
                </a:solidFill>
              </a:rPr>
              <a:t>3</a:t>
            </a:r>
            <a:endParaRPr lang="es-E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4D3FDB5-F6ED-47E5-9AB3-0FE484CCDF24}"/>
              </a:ext>
            </a:extLst>
          </p:cNvPr>
          <p:cNvSpPr/>
          <p:nvPr/>
        </p:nvSpPr>
        <p:spPr>
          <a:xfrm>
            <a:off x="7906304" y="2692955"/>
            <a:ext cx="13900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/>
                <a:solidFill>
                  <a:srgbClr val="7030A0"/>
                </a:solidFill>
              </a:rPr>
              <a:t>4</a:t>
            </a:r>
            <a:endParaRPr lang="es-ES" sz="5400" b="1" cap="none" spc="0" dirty="0">
              <a:ln/>
              <a:solidFill>
                <a:srgbClr val="7030A0"/>
              </a:solidFill>
              <a:effectLst/>
            </a:endParaRPr>
          </a:p>
        </p:txBody>
      </p:sp>
      <p:sp>
        <p:nvSpPr>
          <p:cNvPr id="11" name="Diagrama de flujo: documento 10">
            <a:extLst>
              <a:ext uri="{FF2B5EF4-FFF2-40B4-BE49-F238E27FC236}">
                <a16:creationId xmlns:a16="http://schemas.microsoft.com/office/drawing/2014/main" id="{1C44603C-6615-45B3-9453-C176CC78F08E}"/>
              </a:ext>
            </a:extLst>
          </p:cNvPr>
          <p:cNvSpPr/>
          <p:nvPr/>
        </p:nvSpPr>
        <p:spPr>
          <a:xfrm>
            <a:off x="546529" y="3658267"/>
            <a:ext cx="1935332" cy="2174362"/>
          </a:xfrm>
          <a:prstGeom prst="flowChart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aspectos económicos, sociales, culturales y/o ambientales</a:t>
            </a:r>
          </a:p>
        </p:txBody>
      </p:sp>
      <p:sp>
        <p:nvSpPr>
          <p:cNvPr id="12" name="Diagrama de flujo: documento 11">
            <a:extLst>
              <a:ext uri="{FF2B5EF4-FFF2-40B4-BE49-F238E27FC236}">
                <a16:creationId xmlns:a16="http://schemas.microsoft.com/office/drawing/2014/main" id="{0A0B24C6-34DF-4CD9-95BB-DBDDC2491538}"/>
              </a:ext>
            </a:extLst>
          </p:cNvPr>
          <p:cNvSpPr/>
          <p:nvPr/>
        </p:nvSpPr>
        <p:spPr>
          <a:xfrm>
            <a:off x="2952188" y="3635858"/>
            <a:ext cx="1935332" cy="2174362"/>
          </a:xfrm>
          <a:prstGeom prst="flowChart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política administrativa de la Comunidad</a:t>
            </a:r>
          </a:p>
        </p:txBody>
      </p:sp>
      <p:sp>
        <p:nvSpPr>
          <p:cNvPr id="13" name="Diagrama de flujo: documento 12">
            <a:extLst>
              <a:ext uri="{FF2B5EF4-FFF2-40B4-BE49-F238E27FC236}">
                <a16:creationId xmlns:a16="http://schemas.microsoft.com/office/drawing/2014/main" id="{5571D515-12EF-4C3A-A6AB-7BDD63FDF8AC}"/>
              </a:ext>
            </a:extLst>
          </p:cNvPr>
          <p:cNvSpPr/>
          <p:nvPr/>
        </p:nvSpPr>
        <p:spPr>
          <a:xfrm>
            <a:off x="5429246" y="3677283"/>
            <a:ext cx="1935332" cy="2174362"/>
          </a:xfrm>
          <a:prstGeom prst="flowChart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infraestructura y los recursos productivos</a:t>
            </a:r>
          </a:p>
        </p:txBody>
      </p:sp>
      <p:sp>
        <p:nvSpPr>
          <p:cNvPr id="14" name="Diagrama de flujo: documento 13">
            <a:extLst>
              <a:ext uri="{FF2B5EF4-FFF2-40B4-BE49-F238E27FC236}">
                <a16:creationId xmlns:a16="http://schemas.microsoft.com/office/drawing/2014/main" id="{3BA7D4D4-65DC-41E9-8FEF-355E21051F83}"/>
              </a:ext>
            </a:extLst>
          </p:cNvPr>
          <p:cNvSpPr/>
          <p:nvPr/>
        </p:nvSpPr>
        <p:spPr>
          <a:xfrm>
            <a:off x="7906304" y="3635858"/>
            <a:ext cx="1935332" cy="2174362"/>
          </a:xfrm>
          <a:prstGeom prst="flowChart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Proponer alternativas direccionadas a implementar el turismo vivencial </a:t>
            </a:r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D6A05D9C-D58C-448E-AB8F-042B38D0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88" y="721285"/>
            <a:ext cx="3477049" cy="201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1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B8D330B-9A1D-4A5B-A9E4-97B0C4D7E7A9}"/>
              </a:ext>
            </a:extLst>
          </p:cNvPr>
          <p:cNvSpPr txBox="1"/>
          <p:nvPr/>
        </p:nvSpPr>
        <p:spPr>
          <a:xfrm>
            <a:off x="782714" y="315903"/>
            <a:ext cx="9925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TEORÍA DE SOPORTE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203AF27C-5399-489F-886E-DE52B26BD785}"/>
              </a:ext>
            </a:extLst>
          </p:cNvPr>
          <p:cNvSpPr/>
          <p:nvPr/>
        </p:nvSpPr>
        <p:spPr>
          <a:xfrm>
            <a:off x="4492100" y="2894121"/>
            <a:ext cx="2175031" cy="1837678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DESARROLLO LOCAL 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767034-D168-4B4D-A1DD-1D97065AB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64" y="885548"/>
            <a:ext cx="2175031" cy="2008573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381DAC7E-9AFF-4829-96B4-947BD5CEC96C}"/>
              </a:ext>
            </a:extLst>
          </p:cNvPr>
          <p:cNvSpPr/>
          <p:nvPr/>
        </p:nvSpPr>
        <p:spPr>
          <a:xfrm>
            <a:off x="8596536" y="826364"/>
            <a:ext cx="2299317" cy="213064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ECONÓMICA </a:t>
            </a:r>
            <a:endParaRPr lang="es-EC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806A46F-B4B0-4ADF-8E8D-0B109E5A81D1}"/>
              </a:ext>
            </a:extLst>
          </p:cNvPr>
          <p:cNvSpPr/>
          <p:nvPr/>
        </p:nvSpPr>
        <p:spPr>
          <a:xfrm>
            <a:off x="916482" y="4276115"/>
            <a:ext cx="2125037" cy="1992056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POLÍTICO </a:t>
            </a: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89BDE9D-D57A-450B-86F3-654434B91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014" y="4299013"/>
            <a:ext cx="2210186" cy="1969158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D606E93-1703-4071-94B3-1942649DFCCE}"/>
              </a:ext>
            </a:extLst>
          </p:cNvPr>
          <p:cNvCxnSpPr>
            <a:stCxn id="7" idx="5"/>
          </p:cNvCxnSpPr>
          <p:nvPr/>
        </p:nvCxnSpPr>
        <p:spPr>
          <a:xfrm>
            <a:off x="2904069" y="2599972"/>
            <a:ext cx="1588031" cy="829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730BB7F6-F068-4D11-9040-3BD7B18BDA30}"/>
              </a:ext>
            </a:extLst>
          </p:cNvPr>
          <p:cNvCxnSpPr>
            <a:stCxn id="10" idx="6"/>
          </p:cNvCxnSpPr>
          <p:nvPr/>
        </p:nvCxnSpPr>
        <p:spPr>
          <a:xfrm flipV="1">
            <a:off x="3041519" y="4463213"/>
            <a:ext cx="1495532" cy="808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FB5627AF-4A24-4373-8066-1FB4D0F7ECC7}"/>
              </a:ext>
            </a:extLst>
          </p:cNvPr>
          <p:cNvCxnSpPr>
            <a:cxnSpLocks/>
            <a:stCxn id="8" idx="3"/>
          </p:cNvCxnSpPr>
          <p:nvPr/>
        </p:nvCxnSpPr>
        <p:spPr>
          <a:xfrm flipH="1">
            <a:off x="6699680" y="2644980"/>
            <a:ext cx="2233583" cy="7532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E65BE9C-929A-4983-94C8-1139D085450D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6697034" y="4299013"/>
            <a:ext cx="2047980" cy="9845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9F7A633-2F9F-40EF-9B2B-67CDA0CD4673}"/>
              </a:ext>
            </a:extLst>
          </p:cNvPr>
          <p:cNvSpPr txBox="1"/>
          <p:nvPr/>
        </p:nvSpPr>
        <p:spPr>
          <a:xfrm>
            <a:off x="4076767" y="4967315"/>
            <a:ext cx="30805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dirty="0"/>
              <a:t>proceso de crecimiento económico y cambio estructural que conduce a una mejora en el nivel de vida de la </a:t>
            </a:r>
            <a:r>
              <a:rPr lang="es-EC" sz="1400" dirty="0" smtClean="0"/>
              <a:t>población</a:t>
            </a:r>
          </a:p>
          <a:p>
            <a:pPr algn="r"/>
            <a:endParaRPr lang="es-EC" sz="1400" dirty="0" smtClean="0"/>
          </a:p>
          <a:p>
            <a:pPr algn="r"/>
            <a:r>
              <a:rPr lang="es-EC" sz="1400" dirty="0" smtClean="0"/>
              <a:t>(Tejera Pedro, 2016) </a:t>
            </a:r>
            <a:endParaRPr lang="es-EC" sz="14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7000C96-C239-4BC3-98D6-1B134051DDDC}"/>
              </a:ext>
            </a:extLst>
          </p:cNvPr>
          <p:cNvSpPr txBox="1"/>
          <p:nvPr/>
        </p:nvSpPr>
        <p:spPr>
          <a:xfrm>
            <a:off x="3222595" y="1334137"/>
            <a:ext cx="1956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educación, salud, empleo digno, rol de la mujer como principal motor social en el núcleo familiar, riquezas culturales, identidad propia.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FAB45C9-06EF-4CA5-A4D6-B35CC11E8870}"/>
              </a:ext>
            </a:extLst>
          </p:cNvPr>
          <p:cNvSpPr/>
          <p:nvPr/>
        </p:nvSpPr>
        <p:spPr>
          <a:xfrm>
            <a:off x="1085290" y="3284601"/>
            <a:ext cx="23651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+mj-lt"/>
                <a:ea typeface="Calibri" panose="020F0502020204030204" pitchFamily="34" charset="0"/>
              </a:rPr>
              <a:t>Involucramiento y gestión de la política, liderazgo en los procesos comunitarios, capacidad institucional, asumir competencias</a:t>
            </a:r>
            <a:endParaRPr lang="es-EC" sz="1200" dirty="0">
              <a:latin typeface="+mj-lt"/>
            </a:endParaRPr>
          </a:p>
        </p:txBody>
      </p:sp>
      <p:sp>
        <p:nvSpPr>
          <p:cNvPr id="2048" name="CuadroTexto 2047">
            <a:extLst>
              <a:ext uri="{FF2B5EF4-FFF2-40B4-BE49-F238E27FC236}">
                <a16:creationId xmlns:a16="http://schemas.microsoft.com/office/drawing/2014/main" id="{5ABCC414-43B1-46CC-8FA8-8EFE2539D4EB}"/>
              </a:ext>
            </a:extLst>
          </p:cNvPr>
          <p:cNvSpPr txBox="1"/>
          <p:nvPr/>
        </p:nvSpPr>
        <p:spPr>
          <a:xfrm>
            <a:off x="6110793" y="1320931"/>
            <a:ext cx="2485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200" dirty="0"/>
              <a:t>desarrollar infraestructura, desarrollo empresarial, emprendimiento, diversificar la producción fin reducir la dependencia de precio de las materias primas.</a:t>
            </a:r>
          </a:p>
        </p:txBody>
      </p:sp>
      <p:sp>
        <p:nvSpPr>
          <p:cNvPr id="2051" name="Rectángulo 2050">
            <a:extLst>
              <a:ext uri="{FF2B5EF4-FFF2-40B4-BE49-F238E27FC236}">
                <a16:creationId xmlns:a16="http://schemas.microsoft.com/office/drawing/2014/main" id="{DE986AB5-62C8-402D-BA8B-DE2C3AFBCCFC}"/>
              </a:ext>
            </a:extLst>
          </p:cNvPr>
          <p:cNvSpPr/>
          <p:nvPr/>
        </p:nvSpPr>
        <p:spPr>
          <a:xfrm>
            <a:off x="7208668" y="3475014"/>
            <a:ext cx="2659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dirty="0">
                <a:latin typeface="+mj-lt"/>
                <a:ea typeface="Calibri" panose="020F0502020204030204" pitchFamily="34" charset="0"/>
              </a:rPr>
              <a:t>uso adecuado y racional de los recursos, preservar generaciones futuras y brindar buen espacio de vida a los nuevos orígenes. </a:t>
            </a:r>
            <a:endParaRPr lang="es-EC" sz="1200" dirty="0">
              <a:latin typeface="+mj-lt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13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6AED7CA-BFF9-44D3-92D6-83F0FB933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02E56D-009E-4757-B1B5-8B6EB6C178E0}"/>
              </a:ext>
            </a:extLst>
          </p:cNvPr>
          <p:cNvSpPr txBox="1"/>
          <p:nvPr/>
        </p:nvSpPr>
        <p:spPr>
          <a:xfrm>
            <a:off x="1837678" y="301841"/>
            <a:ext cx="735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TURISMO VIVENCIAL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129" name="Diagrama 5128">
            <a:extLst>
              <a:ext uri="{FF2B5EF4-FFF2-40B4-BE49-F238E27FC236}">
                <a16:creationId xmlns:a16="http://schemas.microsoft.com/office/drawing/2014/main" id="{DB76098C-346F-4885-91C3-F32E15DD07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380938"/>
              </p:ext>
            </p:extLst>
          </p:nvPr>
        </p:nvGraphicFramePr>
        <p:xfrm>
          <a:off x="573087" y="1003792"/>
          <a:ext cx="112363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976581" y="4833257"/>
            <a:ext cx="22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(Bonilla, 2018)</a:t>
            </a: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2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n relacionada">
            <a:extLst>
              <a:ext uri="{FF2B5EF4-FFF2-40B4-BE49-F238E27FC236}">
                <a16:creationId xmlns:a16="http://schemas.microsoft.com/office/drawing/2014/main" id="{ABCBBC49-C46C-4005-9C94-128F56CC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1" y="162908"/>
            <a:ext cx="907097" cy="7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B841C54-FF86-4072-AA65-9F27E4E5876F}"/>
              </a:ext>
            </a:extLst>
          </p:cNvPr>
          <p:cNvSpPr txBox="1"/>
          <p:nvPr/>
        </p:nvSpPr>
        <p:spPr>
          <a:xfrm>
            <a:off x="1945690" y="357093"/>
            <a:ext cx="735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TURISMO VIVENCIAL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n relacionada">
            <a:extLst>
              <a:ext uri="{FF2B5EF4-FFF2-40B4-BE49-F238E27FC236}">
                <a16:creationId xmlns:a16="http://schemas.microsoft.com/office/drawing/2014/main" id="{0B04374C-72C4-4D6F-9DAC-36168F749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5"/>
          <a:stretch/>
        </p:blipFill>
        <p:spPr bwMode="auto">
          <a:xfrm>
            <a:off x="1403797" y="1885723"/>
            <a:ext cx="2357562" cy="2004942"/>
          </a:xfrm>
          <a:prstGeom prst="hexagon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B6B77E-3BB9-4DB1-857C-627A232D1994}"/>
              </a:ext>
            </a:extLst>
          </p:cNvPr>
          <p:cNvSpPr txBox="1"/>
          <p:nvPr/>
        </p:nvSpPr>
        <p:spPr>
          <a:xfrm>
            <a:off x="4295775" y="2405062"/>
            <a:ext cx="295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Relación con turismo Rural comunitario </a:t>
            </a:r>
            <a:endParaRPr lang="es-EC" sz="2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1F10C9-7A27-46E3-AE2E-091F83EB9C0B}"/>
              </a:ext>
            </a:extLst>
          </p:cNvPr>
          <p:cNvSpPr txBox="1"/>
          <p:nvPr/>
        </p:nvSpPr>
        <p:spPr>
          <a:xfrm>
            <a:off x="1714778" y="1121997"/>
            <a:ext cx="152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WILLOQ PATACANCHA</a:t>
            </a:r>
            <a:endParaRPr lang="es-EC" sz="1200" b="1" dirty="0"/>
          </a:p>
        </p:txBody>
      </p:sp>
      <p:pic>
        <p:nvPicPr>
          <p:cNvPr id="4100" name="Picture 4" descr="Resultado de imagen para CAÃON DE COLCA TURISMO VIVENCIAL">
            <a:extLst>
              <a:ext uri="{FF2B5EF4-FFF2-40B4-BE49-F238E27FC236}">
                <a16:creationId xmlns:a16="http://schemas.microsoft.com/office/drawing/2014/main" id="{C980EE67-86D5-4C45-8599-344183E9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1885723"/>
            <a:ext cx="2571751" cy="200494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F3EBEA9-BBBE-4B15-922D-37C52BAC5EEA}"/>
              </a:ext>
            </a:extLst>
          </p:cNvPr>
          <p:cNvSpPr txBox="1"/>
          <p:nvPr/>
        </p:nvSpPr>
        <p:spPr>
          <a:xfrm>
            <a:off x="7935620" y="1321725"/>
            <a:ext cx="1521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CAÑON DE COLCA</a:t>
            </a:r>
            <a:endParaRPr lang="es-EC" sz="1200" b="1" dirty="0"/>
          </a:p>
        </p:txBody>
      </p:sp>
      <p:pic>
        <p:nvPicPr>
          <p:cNvPr id="4102" name="Picture 6" descr="Imagen relacionada">
            <a:extLst>
              <a:ext uri="{FF2B5EF4-FFF2-40B4-BE49-F238E27FC236}">
                <a16:creationId xmlns:a16="http://schemas.microsoft.com/office/drawing/2014/main" id="{7E04EEAB-DDF6-45A2-9A49-3AFBC3A1E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4" y="4419480"/>
            <a:ext cx="2580395" cy="1801016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C914DDA-C663-4DD5-8151-B29EA18B02FB}"/>
              </a:ext>
            </a:extLst>
          </p:cNvPr>
          <p:cNvSpPr txBox="1"/>
          <p:nvPr/>
        </p:nvSpPr>
        <p:spPr>
          <a:xfrm>
            <a:off x="3491767" y="3848040"/>
            <a:ext cx="152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SHARAMENTSA ACHUAR</a:t>
            </a:r>
            <a:endParaRPr lang="es-EC" sz="1200" b="1" dirty="0"/>
          </a:p>
        </p:txBody>
      </p:sp>
      <p:pic>
        <p:nvPicPr>
          <p:cNvPr id="4104" name="Picture 8" descr="Resultado de imagen para yunguilla ecuador">
            <a:extLst>
              <a:ext uri="{FF2B5EF4-FFF2-40B4-BE49-F238E27FC236}">
                <a16:creationId xmlns:a16="http://schemas.microsoft.com/office/drawing/2014/main" id="{7DF87C99-5B67-4B7B-97E5-645C9780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36" y="4276545"/>
            <a:ext cx="2438400" cy="1943951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FB1B27D-AAB3-40FE-92CE-B10BCB376B89}"/>
              </a:ext>
            </a:extLst>
          </p:cNvPr>
          <p:cNvSpPr txBox="1"/>
          <p:nvPr/>
        </p:nvSpPr>
        <p:spPr>
          <a:xfrm>
            <a:off x="6487820" y="3873043"/>
            <a:ext cx="1521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/>
              <a:t>YUNGUILLA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358530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B32131C-7CC6-441E-8A0A-7C90644DE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DC6DBBF-BBC0-4579-B7A6-748CBB57DD2D}"/>
              </a:ext>
            </a:extLst>
          </p:cNvPr>
          <p:cNvSpPr txBox="1"/>
          <p:nvPr/>
        </p:nvSpPr>
        <p:spPr>
          <a:xfrm>
            <a:off x="1945690" y="357093"/>
            <a:ext cx="735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CONTEXTO DEL ESTUDIO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Imagen relacionada">
            <a:extLst>
              <a:ext uri="{FF2B5EF4-FFF2-40B4-BE49-F238E27FC236}">
                <a16:creationId xmlns:a16="http://schemas.microsoft.com/office/drawing/2014/main" id="{F5574247-2CEE-45D5-AF81-274A7A70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9" b="95957" l="4026" r="964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71364"/>
            <a:ext cx="2962275" cy="18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agrama de flujo: terminador 13">
            <a:extLst>
              <a:ext uri="{FF2B5EF4-FFF2-40B4-BE49-F238E27FC236}">
                <a16:creationId xmlns:a16="http://schemas.microsoft.com/office/drawing/2014/main" id="{2E5DB7EB-1F3C-41C0-B686-246068FE7A22}"/>
              </a:ext>
            </a:extLst>
          </p:cNvPr>
          <p:cNvSpPr/>
          <p:nvPr/>
        </p:nvSpPr>
        <p:spPr>
          <a:xfrm>
            <a:off x="7097527" y="1512063"/>
            <a:ext cx="3527610" cy="77152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ocho barrios llamados: </a:t>
            </a:r>
          </a:p>
          <a:p>
            <a:pPr algn="ctr"/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Tolontag, Santa Clara,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Yacoloma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Guallara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Rumiloma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Pungoloma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Macaloma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Guanoloma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iagrama de flujo: terminador 8">
            <a:extLst>
              <a:ext uri="{FF2B5EF4-FFF2-40B4-BE49-F238E27FC236}">
                <a16:creationId xmlns:a16="http://schemas.microsoft.com/office/drawing/2014/main" id="{00734BEC-8EB2-4A80-9898-B62041FD0F0E}"/>
              </a:ext>
            </a:extLst>
          </p:cNvPr>
          <p:cNvSpPr/>
          <p:nvPr/>
        </p:nvSpPr>
        <p:spPr>
          <a:xfrm>
            <a:off x="1649849" y="1512063"/>
            <a:ext cx="2979301" cy="771525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Tolontag se encuentra ubicada Pichincha, aproximadamente a 35 Km. de Quito</a:t>
            </a:r>
          </a:p>
        </p:txBody>
      </p:sp>
      <p:sp>
        <p:nvSpPr>
          <p:cNvPr id="16" name="Diagrama de flujo: terminador 15">
            <a:extLst>
              <a:ext uri="{FF2B5EF4-FFF2-40B4-BE49-F238E27FC236}">
                <a16:creationId xmlns:a16="http://schemas.microsoft.com/office/drawing/2014/main" id="{77187086-D146-4C1B-8650-6924D2C32838}"/>
              </a:ext>
            </a:extLst>
          </p:cNvPr>
          <p:cNvSpPr/>
          <p:nvPr/>
        </p:nvSpPr>
        <p:spPr>
          <a:xfrm>
            <a:off x="6096000" y="2934442"/>
            <a:ext cx="2848992" cy="771525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Clima sub-Andino, registrando en los valles temperaturas de 28 º C.</a:t>
            </a:r>
          </a:p>
        </p:txBody>
      </p:sp>
      <p:sp>
        <p:nvSpPr>
          <p:cNvPr id="17" name="Diagrama de flujo: terminador 16">
            <a:extLst>
              <a:ext uri="{FF2B5EF4-FFF2-40B4-BE49-F238E27FC236}">
                <a16:creationId xmlns:a16="http://schemas.microsoft.com/office/drawing/2014/main" id="{BACD8373-4FAC-49B9-AE39-BD5B5BBA7ED2}"/>
              </a:ext>
            </a:extLst>
          </p:cNvPr>
          <p:cNvSpPr/>
          <p:nvPr/>
        </p:nvSpPr>
        <p:spPr>
          <a:xfrm>
            <a:off x="736059" y="4218899"/>
            <a:ext cx="3819525" cy="771525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solidFill>
                  <a:schemeClr val="tx1"/>
                </a:solidFill>
              </a:rPr>
              <a:t>rodeada de quebradas, San Juanito, San Agustín el Río </a:t>
            </a:r>
            <a:r>
              <a:rPr lang="es-EC" sz="1200" dirty="0" err="1">
                <a:solidFill>
                  <a:schemeClr val="tx1"/>
                </a:solidFill>
              </a:rPr>
              <a:t>Rumihuaico</a:t>
            </a:r>
            <a:r>
              <a:rPr lang="es-EC" sz="1200" dirty="0">
                <a:solidFill>
                  <a:schemeClr val="tx1"/>
                </a:solidFill>
              </a:rPr>
              <a:t> y  río </a:t>
            </a:r>
            <a:r>
              <a:rPr lang="es-EC" sz="1200" dirty="0" err="1">
                <a:solidFill>
                  <a:schemeClr val="tx1"/>
                </a:solidFill>
              </a:rPr>
              <a:t>Jatunhuaico</a:t>
            </a:r>
            <a:r>
              <a:rPr lang="es-EC" sz="1200" dirty="0">
                <a:solidFill>
                  <a:schemeClr val="tx1"/>
                </a:solidFill>
              </a:rPr>
              <a:t> el cual nace en El Inga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B49E48B-0BDE-43BF-B626-7E50DF98D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849" y="2484511"/>
            <a:ext cx="2139075" cy="1787982"/>
          </a:xfrm>
          <a:prstGeom prst="ellipse">
            <a:avLst/>
          </a:prstGeom>
        </p:spPr>
      </p:pic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EC2BA611-825F-42C6-9994-14FB7EF5BFF6}"/>
              </a:ext>
            </a:extLst>
          </p:cNvPr>
          <p:cNvSpPr/>
          <p:nvPr/>
        </p:nvSpPr>
        <p:spPr>
          <a:xfrm rot="16200000">
            <a:off x="4583369" y="2381999"/>
            <a:ext cx="933450" cy="1939412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FFD7A26-272E-4012-97BA-5C8EE43AC21F}"/>
              </a:ext>
            </a:extLst>
          </p:cNvPr>
          <p:cNvSpPr/>
          <p:nvPr/>
        </p:nvSpPr>
        <p:spPr>
          <a:xfrm>
            <a:off x="5672137" y="4248488"/>
            <a:ext cx="1425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>
                <a:ln/>
                <a:solidFill>
                  <a:srgbClr val="92D050"/>
                </a:solidFill>
                <a:effectLst/>
              </a:rPr>
              <a:t>PEA</a:t>
            </a:r>
          </a:p>
        </p:txBody>
      </p:sp>
      <p:sp>
        <p:nvSpPr>
          <p:cNvPr id="21" name="Diagrama de flujo: documento 20">
            <a:extLst>
              <a:ext uri="{FF2B5EF4-FFF2-40B4-BE49-F238E27FC236}">
                <a16:creationId xmlns:a16="http://schemas.microsoft.com/office/drawing/2014/main" id="{55A95E4A-8BF2-4CB9-AC17-0995630E56F9}"/>
              </a:ext>
            </a:extLst>
          </p:cNvPr>
          <p:cNvSpPr/>
          <p:nvPr/>
        </p:nvSpPr>
        <p:spPr>
          <a:xfrm>
            <a:off x="7255723" y="4135211"/>
            <a:ext cx="3619500" cy="2160814"/>
          </a:xfrm>
          <a:prstGeom prst="flowChart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descendientes de la ancestral cultura “EL INGA”, esta comunidad se dedica a la apicultura, así como también a la confección de bombos, tambores, redoblantes y en gran parte al comercio.</a:t>
            </a:r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38E17025-BFEB-47D7-857A-1F988A477601}"/>
              </a:ext>
            </a:extLst>
          </p:cNvPr>
          <p:cNvSpPr/>
          <p:nvPr/>
        </p:nvSpPr>
        <p:spPr>
          <a:xfrm rot="16200000">
            <a:off x="5408523" y="4478175"/>
            <a:ext cx="933450" cy="2320738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1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14">
            <a:extLst>
              <a:ext uri="{FF2B5EF4-FFF2-40B4-BE49-F238E27FC236}">
                <a16:creationId xmlns:a16="http://schemas.microsoft.com/office/drawing/2014/main" id="{90B48BC2-9983-4B44-BE19-A5DB0712B9F0}"/>
              </a:ext>
            </a:extLst>
          </p:cNvPr>
          <p:cNvSpPr/>
          <p:nvPr/>
        </p:nvSpPr>
        <p:spPr>
          <a:xfrm>
            <a:off x="451428" y="792498"/>
            <a:ext cx="2044579" cy="886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Enfoque de la investigación</a:t>
            </a:r>
          </a:p>
        </p:txBody>
      </p:sp>
      <p:sp>
        <p:nvSpPr>
          <p:cNvPr id="5" name="Redondear rectángulo de esquina diagonal 18">
            <a:extLst>
              <a:ext uri="{FF2B5EF4-FFF2-40B4-BE49-F238E27FC236}">
                <a16:creationId xmlns:a16="http://schemas.microsoft.com/office/drawing/2014/main" id="{FCC4260E-2437-4771-9BF2-AD6C57970DAC}"/>
              </a:ext>
            </a:extLst>
          </p:cNvPr>
          <p:cNvSpPr/>
          <p:nvPr/>
        </p:nvSpPr>
        <p:spPr>
          <a:xfrm>
            <a:off x="2911122" y="625437"/>
            <a:ext cx="2266682" cy="51506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Cuantitativo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dondear rectángulo de esquina diagonal 19">
            <a:extLst>
              <a:ext uri="{FF2B5EF4-FFF2-40B4-BE49-F238E27FC236}">
                <a16:creationId xmlns:a16="http://schemas.microsoft.com/office/drawing/2014/main" id="{38875E68-747C-4F18-A60D-959D9542E224}"/>
              </a:ext>
            </a:extLst>
          </p:cNvPr>
          <p:cNvSpPr/>
          <p:nvPr/>
        </p:nvSpPr>
        <p:spPr>
          <a:xfrm>
            <a:off x="2911122" y="1302558"/>
            <a:ext cx="2266682" cy="506475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Cualitativo </a:t>
            </a:r>
          </a:p>
        </p:txBody>
      </p:sp>
      <p:sp>
        <p:nvSpPr>
          <p:cNvPr id="7" name="Rectángulo redondeado 20">
            <a:extLst>
              <a:ext uri="{FF2B5EF4-FFF2-40B4-BE49-F238E27FC236}">
                <a16:creationId xmlns:a16="http://schemas.microsoft.com/office/drawing/2014/main" id="{9D546319-4517-44D0-9077-E3F31792C98C}"/>
              </a:ext>
            </a:extLst>
          </p:cNvPr>
          <p:cNvSpPr/>
          <p:nvPr/>
        </p:nvSpPr>
        <p:spPr>
          <a:xfrm>
            <a:off x="456227" y="2516842"/>
            <a:ext cx="2082257" cy="88649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Tipología de la investigación</a:t>
            </a:r>
          </a:p>
        </p:txBody>
      </p:sp>
      <p:sp>
        <p:nvSpPr>
          <p:cNvPr id="11" name="Redondear rectángulo de esquina diagonal 24">
            <a:extLst>
              <a:ext uri="{FF2B5EF4-FFF2-40B4-BE49-F238E27FC236}">
                <a16:creationId xmlns:a16="http://schemas.microsoft.com/office/drawing/2014/main" id="{880ACDE9-EAD6-493F-8A15-18E1D152BD33}"/>
              </a:ext>
            </a:extLst>
          </p:cNvPr>
          <p:cNvSpPr/>
          <p:nvPr/>
        </p:nvSpPr>
        <p:spPr>
          <a:xfrm>
            <a:off x="2970709" y="3010113"/>
            <a:ext cx="2266682" cy="708338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s-EC" dirty="0"/>
          </a:p>
          <a:p>
            <a:pPr lvl="0"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el alcance  Descriptivo:</a:t>
            </a:r>
          </a:p>
          <a:p>
            <a:pPr lvl="0"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Descriptivo    </a:t>
            </a:r>
          </a:p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dondear rectángulo de esquina diagonal 25">
            <a:extLst>
              <a:ext uri="{FF2B5EF4-FFF2-40B4-BE49-F238E27FC236}">
                <a16:creationId xmlns:a16="http://schemas.microsoft.com/office/drawing/2014/main" id="{5344E4BF-A484-4417-AABF-4F4E652FFAAB}"/>
              </a:ext>
            </a:extLst>
          </p:cNvPr>
          <p:cNvSpPr/>
          <p:nvPr/>
        </p:nvSpPr>
        <p:spPr>
          <a:xfrm>
            <a:off x="2970709" y="2038623"/>
            <a:ext cx="2266682" cy="70833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su finalidad: aplicada</a:t>
            </a: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F119EEBF-87CB-4C4E-AE60-B95009BDEB1D}"/>
              </a:ext>
            </a:extLst>
          </p:cNvPr>
          <p:cNvSpPr/>
          <p:nvPr/>
        </p:nvSpPr>
        <p:spPr>
          <a:xfrm>
            <a:off x="2587967" y="937383"/>
            <a:ext cx="212035" cy="596727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460C1ABF-98AB-495D-8F05-432C46540F68}"/>
              </a:ext>
            </a:extLst>
          </p:cNvPr>
          <p:cNvSpPr/>
          <p:nvPr/>
        </p:nvSpPr>
        <p:spPr>
          <a:xfrm>
            <a:off x="2587968" y="2428601"/>
            <a:ext cx="283774" cy="1000399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" name="Rectángulo redondeado 28">
            <a:extLst>
              <a:ext uri="{FF2B5EF4-FFF2-40B4-BE49-F238E27FC236}">
                <a16:creationId xmlns:a16="http://schemas.microsoft.com/office/drawing/2014/main" id="{95C7BEB1-43D6-4351-882C-77854BE19A70}"/>
              </a:ext>
            </a:extLst>
          </p:cNvPr>
          <p:cNvSpPr/>
          <p:nvPr/>
        </p:nvSpPr>
        <p:spPr>
          <a:xfrm>
            <a:off x="451428" y="4399524"/>
            <a:ext cx="2082257" cy="10850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Instrumentos de recolección de información</a:t>
            </a:r>
          </a:p>
        </p:txBody>
      </p:sp>
      <p:sp>
        <p:nvSpPr>
          <p:cNvPr id="16" name="Redondear rectángulo de esquina diagonal 29">
            <a:extLst>
              <a:ext uri="{FF2B5EF4-FFF2-40B4-BE49-F238E27FC236}">
                <a16:creationId xmlns:a16="http://schemas.microsoft.com/office/drawing/2014/main" id="{9CB097AB-A8AF-4F54-A508-D49BECB68B05}"/>
              </a:ext>
            </a:extLst>
          </p:cNvPr>
          <p:cNvSpPr/>
          <p:nvPr/>
        </p:nvSpPr>
        <p:spPr>
          <a:xfrm>
            <a:off x="3051858" y="3853507"/>
            <a:ext cx="2279444" cy="51506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Ficha de levantamiento de atractivos</a:t>
            </a:r>
          </a:p>
        </p:txBody>
      </p:sp>
      <p:sp>
        <p:nvSpPr>
          <p:cNvPr id="17" name="Redondear rectángulo de esquina diagonal 30">
            <a:extLst>
              <a:ext uri="{FF2B5EF4-FFF2-40B4-BE49-F238E27FC236}">
                <a16:creationId xmlns:a16="http://schemas.microsoft.com/office/drawing/2014/main" id="{083F1EFF-74A5-4301-8AA7-6F0A72E6C616}"/>
              </a:ext>
            </a:extLst>
          </p:cNvPr>
          <p:cNvSpPr/>
          <p:nvPr/>
        </p:nvSpPr>
        <p:spPr>
          <a:xfrm>
            <a:off x="3045207" y="4782676"/>
            <a:ext cx="2266682" cy="515065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Encuestas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dondear rectángulo de esquina diagonal 31">
            <a:extLst>
              <a:ext uri="{FF2B5EF4-FFF2-40B4-BE49-F238E27FC236}">
                <a16:creationId xmlns:a16="http://schemas.microsoft.com/office/drawing/2014/main" id="{FFAEB183-CDB9-4E89-82CA-A1ACB87A9C95}"/>
              </a:ext>
            </a:extLst>
          </p:cNvPr>
          <p:cNvSpPr/>
          <p:nvPr/>
        </p:nvSpPr>
        <p:spPr>
          <a:xfrm>
            <a:off x="3034329" y="5822731"/>
            <a:ext cx="2266682" cy="515065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Entrevistas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redondeado 32">
            <a:extLst>
              <a:ext uri="{FF2B5EF4-FFF2-40B4-BE49-F238E27FC236}">
                <a16:creationId xmlns:a16="http://schemas.microsoft.com/office/drawing/2014/main" id="{6A5A2E95-FE7A-4B23-B645-3253012E8F78}"/>
              </a:ext>
            </a:extLst>
          </p:cNvPr>
          <p:cNvSpPr/>
          <p:nvPr/>
        </p:nvSpPr>
        <p:spPr>
          <a:xfrm>
            <a:off x="5928195" y="777736"/>
            <a:ext cx="2357292" cy="88649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Cobertura de las unidades de análisis </a:t>
            </a:r>
          </a:p>
        </p:txBody>
      </p:sp>
      <p:sp>
        <p:nvSpPr>
          <p:cNvPr id="20" name="Rectángulo redondeado 33">
            <a:extLst>
              <a:ext uri="{FF2B5EF4-FFF2-40B4-BE49-F238E27FC236}">
                <a16:creationId xmlns:a16="http://schemas.microsoft.com/office/drawing/2014/main" id="{68C1F27C-FD60-4705-801A-84089E4C5910}"/>
              </a:ext>
            </a:extLst>
          </p:cNvPr>
          <p:cNvSpPr/>
          <p:nvPr/>
        </p:nvSpPr>
        <p:spPr>
          <a:xfrm>
            <a:off x="8285487" y="3435422"/>
            <a:ext cx="2591029" cy="13359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 para tratamiento y análisis de información </a:t>
            </a:r>
          </a:p>
        </p:txBody>
      </p:sp>
      <p:sp>
        <p:nvSpPr>
          <p:cNvPr id="22" name="Redondear rectángulo de esquina diagonal 35">
            <a:extLst>
              <a:ext uri="{FF2B5EF4-FFF2-40B4-BE49-F238E27FC236}">
                <a16:creationId xmlns:a16="http://schemas.microsoft.com/office/drawing/2014/main" id="{EF0B5F54-151A-43C0-AA2B-8E2A4CD477E4}"/>
              </a:ext>
            </a:extLst>
          </p:cNvPr>
          <p:cNvSpPr/>
          <p:nvPr/>
        </p:nvSpPr>
        <p:spPr>
          <a:xfrm>
            <a:off x="8806772" y="933502"/>
            <a:ext cx="2266682" cy="515065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Muestra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C6951A26-C9EF-4D00-BEF8-30E0DC885900}"/>
              </a:ext>
            </a:extLst>
          </p:cNvPr>
          <p:cNvSpPr/>
          <p:nvPr/>
        </p:nvSpPr>
        <p:spPr>
          <a:xfrm>
            <a:off x="2611705" y="4095924"/>
            <a:ext cx="299417" cy="1888570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Redondear rectángulo de esquina diagonal 38">
            <a:extLst>
              <a:ext uri="{FF2B5EF4-FFF2-40B4-BE49-F238E27FC236}">
                <a16:creationId xmlns:a16="http://schemas.microsoft.com/office/drawing/2014/main" id="{45E37D9F-D58A-403B-86DE-4409404D68EF}"/>
              </a:ext>
            </a:extLst>
          </p:cNvPr>
          <p:cNvSpPr/>
          <p:nvPr/>
        </p:nvSpPr>
        <p:spPr>
          <a:xfrm>
            <a:off x="9617873" y="5259377"/>
            <a:ext cx="2256131" cy="696013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SPSS / Microsoft Excel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lecha derecha 54">
            <a:extLst>
              <a:ext uri="{FF2B5EF4-FFF2-40B4-BE49-F238E27FC236}">
                <a16:creationId xmlns:a16="http://schemas.microsoft.com/office/drawing/2014/main" id="{DDBEC1F5-A225-480C-82F6-82721502078C}"/>
              </a:ext>
            </a:extLst>
          </p:cNvPr>
          <p:cNvSpPr/>
          <p:nvPr/>
        </p:nvSpPr>
        <p:spPr>
          <a:xfrm>
            <a:off x="8441058" y="1111856"/>
            <a:ext cx="169656" cy="218443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/>
          </a:p>
        </p:txBody>
      </p:sp>
      <p:sp>
        <p:nvSpPr>
          <p:cNvPr id="27" name="Flecha derecha 54">
            <a:extLst>
              <a:ext uri="{FF2B5EF4-FFF2-40B4-BE49-F238E27FC236}">
                <a16:creationId xmlns:a16="http://schemas.microsoft.com/office/drawing/2014/main" id="{506351BA-FF3D-4D03-A104-92B7107E1CBF}"/>
              </a:ext>
            </a:extLst>
          </p:cNvPr>
          <p:cNvSpPr/>
          <p:nvPr/>
        </p:nvSpPr>
        <p:spPr>
          <a:xfrm rot="2208336">
            <a:off x="10798122" y="4791041"/>
            <a:ext cx="338421" cy="25069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A81B918-3BF0-4C8F-95F9-0D70192975E7}"/>
              </a:ext>
            </a:extLst>
          </p:cNvPr>
          <p:cNvSpPr txBox="1"/>
          <p:nvPr/>
        </p:nvSpPr>
        <p:spPr>
          <a:xfrm>
            <a:off x="5036709" y="119288"/>
            <a:ext cx="735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METODOLÓGICO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F04E82E-72C1-4A28-ACA1-30783A3F8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455" y="3504134"/>
            <a:ext cx="1172311" cy="1088197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32" name="Picture 2" descr="Imagen relacionada">
            <a:extLst>
              <a:ext uri="{FF2B5EF4-FFF2-40B4-BE49-F238E27FC236}">
                <a16:creationId xmlns:a16="http://schemas.microsoft.com/office/drawing/2014/main" id="{0D6F73A5-1C88-491D-B24E-6CCB4EDA5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472" r="45834"/>
          <a:stretch/>
        </p:blipFill>
        <p:spPr bwMode="auto">
          <a:xfrm>
            <a:off x="5618991" y="5646034"/>
            <a:ext cx="1172312" cy="1019358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09D1628-E779-4362-8BD3-F4CBB9930A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21778"/>
          <a:stretch/>
        </p:blipFill>
        <p:spPr>
          <a:xfrm>
            <a:off x="7254200" y="5607384"/>
            <a:ext cx="1186858" cy="1096659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5BA6897-A5EF-43FA-ABD8-4896E9E13E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7"/>
          <a:stretch/>
        </p:blipFill>
        <p:spPr>
          <a:xfrm>
            <a:off x="5618991" y="4542944"/>
            <a:ext cx="1113620" cy="941673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822CC59-E7C4-4D3D-A04C-F09EBA8AED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69"/>
          <a:stretch/>
        </p:blipFill>
        <p:spPr>
          <a:xfrm>
            <a:off x="7145844" y="4563058"/>
            <a:ext cx="1186858" cy="950833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0297665-ADD8-494A-93C1-B6E4F887B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86" y="209429"/>
            <a:ext cx="1593062" cy="42532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9053848" y="1831872"/>
            <a:ext cx="2820156" cy="11811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EC" dirty="0" smtClean="0"/>
              <a:t>Comunidad: 96</a:t>
            </a:r>
          </a:p>
          <a:p>
            <a:pPr algn="r"/>
            <a:r>
              <a:rPr lang="es-EC" dirty="0" smtClean="0"/>
              <a:t>Turistas:384</a:t>
            </a:r>
          </a:p>
          <a:p>
            <a:pPr algn="r"/>
            <a:r>
              <a:rPr lang="es-EC" dirty="0" smtClean="0"/>
              <a:t>303 turistas extranjeros</a:t>
            </a:r>
          </a:p>
          <a:p>
            <a:pPr algn="r"/>
            <a:r>
              <a:rPr lang="es-EC" dirty="0" smtClean="0"/>
              <a:t>81 turistas nacionales</a:t>
            </a:r>
            <a:endParaRPr lang="es-EC" dirty="0"/>
          </a:p>
        </p:txBody>
      </p:sp>
      <p:sp>
        <p:nvSpPr>
          <p:cNvPr id="31" name="Flecha derecha 54">
            <a:extLst>
              <a:ext uri="{FF2B5EF4-FFF2-40B4-BE49-F238E27FC236}">
                <a16:creationId xmlns:a16="http://schemas.microsoft.com/office/drawing/2014/main" id="{506351BA-FF3D-4D03-A104-92B7107E1CBF}"/>
              </a:ext>
            </a:extLst>
          </p:cNvPr>
          <p:cNvSpPr/>
          <p:nvPr/>
        </p:nvSpPr>
        <p:spPr>
          <a:xfrm rot="2208336">
            <a:off x="11219280" y="1337149"/>
            <a:ext cx="338421" cy="25069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698800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5322</TotalTime>
  <Words>1905</Words>
  <Application>Microsoft Office PowerPoint</Application>
  <PresentationFormat>Panorámica</PresentationFormat>
  <Paragraphs>276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Bookman Old Style</vt:lpstr>
      <vt:lpstr>Calibri</vt:lpstr>
      <vt:lpstr>Calibri Light</vt:lpstr>
      <vt:lpstr>Monotype Corsiva</vt:lpstr>
      <vt:lpstr>Symbol</vt:lpstr>
      <vt:lpstr>Times New Roman</vt:lpstr>
      <vt:lpstr>Wingdings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karypamela@gmail.com</dc:creator>
  <cp:lastModifiedBy>Digital Service</cp:lastModifiedBy>
  <cp:revision>109</cp:revision>
  <dcterms:created xsi:type="dcterms:W3CDTF">2019-07-03T23:51:29Z</dcterms:created>
  <dcterms:modified xsi:type="dcterms:W3CDTF">2019-07-29T19:30:54Z</dcterms:modified>
</cp:coreProperties>
</file>