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3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99" r:id="rId8"/>
    <p:sldId id="262" r:id="rId9"/>
    <p:sldId id="30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gEfKVYjo0FCRQejYh+8wbEDeEw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67B5FF4-BDD8-4974-A610-30F006863B86}">
  <a:tblStyle styleId="{E67B5FF4-BDD8-4974-A610-30F006863B8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29" autoAdjust="0"/>
  </p:normalViewPr>
  <p:slideViewPr>
    <p:cSldViewPr snapToGrid="0">
      <p:cViewPr varScale="1">
        <p:scale>
          <a:sx n="67" d="100"/>
          <a:sy n="67" d="100"/>
        </p:scale>
        <p:origin x="5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56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84556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8492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4913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2948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5510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6032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7295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5256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7048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4913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85903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2363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8181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80651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01050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13212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91676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5ecbd3eba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5ecbd3eba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46455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46332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5ecbd3ebae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g5ecbd3eba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70834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5ecbd3ebae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g5ecbd3ebae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42976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5ecbd3ebae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g5ecbd3ebae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46792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5ecbd3eba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g5ecbd3eba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5439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57834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5ecbd3ebae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g5ecbd3ebae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79954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5ecbd3ebae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g5ecbd3ebae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10126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5ecbd3ebae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g5ecbd3ebae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48720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5ecbd3ebae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g5ecbd3ebae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00624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5ecbd3ebae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g5ecbd3ebae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64242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5ecbd3ebae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g5ecbd3ebae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10331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5ecbd3ebae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g5ecbd3ebae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96895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5ecbd3ebae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g5ecbd3ebae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60161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5ecbd3ebae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g5ecbd3ebae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60665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5ecbd3ebae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g5ecbd3ebae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3358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6602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5ecbd3ebae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g5ecbd3ebae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19038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5ecbd3ebae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g5ecbd3ebae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32903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5ecbd3ebae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g5ecbd3ebae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16141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5ecbd3ebae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g5ecbd3ebae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70880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5ecbd3ebae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g5ecbd3ebae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5368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0420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7062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1951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3816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533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oogle Shape;16;p24"/>
          <p:cNvGraphicFramePr/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r:id="rId3" imgW="9144000" imgH="5616575" progId="">
                  <p:embed/>
                </p:oleObj>
              </mc:Choice>
              <mc:Fallback>
                <p:oleObj r:id="rId3" imgW="9144000" imgH="5616575" progId="">
                  <p:embed/>
                  <p:pic>
                    <p:nvPicPr>
                      <p:cNvPr id="16" name="Google Shape;16;p24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Google Shape;17;p24"/>
          <p:cNvSpPr/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4"/>
          <p:cNvSpPr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4"/>
          <p:cNvSpPr/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4"/>
          <p:cNvSpPr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24" descr="bannner 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722938"/>
            <a:ext cx="9144000" cy="113506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4"/>
          <p:cNvSpPr/>
          <p:nvPr/>
        </p:nvSpPr>
        <p:spPr>
          <a:xfrm>
            <a:off x="217488" y="260350"/>
            <a:ext cx="792162" cy="79216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24" descr="LOGO ESPE ORIGINAL copi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950" y="115888"/>
            <a:ext cx="3313113" cy="887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4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4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5.png"/><Relationship Id="rId9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/>
          <p:nvPr/>
        </p:nvSpPr>
        <p:spPr>
          <a:xfrm>
            <a:off x="1908175" y="1052513"/>
            <a:ext cx="61928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DEPARTAMENTO DE CIENCIAS DE LA ENERGÍA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MECÁNICA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1907704" y="1956137"/>
            <a:ext cx="606377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TRABAJO DETITULACION, PREVIO A LA OBTENCION DEL TITULO DE INGENIERO EN MECATRONICA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2145170" y="2782669"/>
            <a:ext cx="57905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TEMA: DISEÑO Y CONSTRUCCIÓN DE UN SISTEMA DE DOSIFICACIÓN MONITOREADO A TRAVÉS DE LA NUBE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2870994" y="3573016"/>
            <a:ext cx="42672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AUTORES: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DÍAZ ROSERO, DAVID ALEJANDRO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VELOZ BOADA, ALEX XAVIER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3059252" y="4870901"/>
            <a:ext cx="3962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ING. GOMEZ REYES, ALEJANDRO PAUL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 txBox="1"/>
          <p:nvPr/>
        </p:nvSpPr>
        <p:spPr>
          <a:xfrm>
            <a:off x="873377" y="620688"/>
            <a:ext cx="693898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MONITOREO MEDIANTE IoT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8"/>
          <p:cNvSpPr txBox="1"/>
          <p:nvPr/>
        </p:nvSpPr>
        <p:spPr>
          <a:xfrm>
            <a:off x="323528" y="1616195"/>
            <a:ext cx="820891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sistema en red y distribuido que consiste en la conexión de un gran número de objetos inteligentes que generan y consumen información.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8"/>
          <p:cNvPicPr preferRelativeResize="0"/>
          <p:nvPr/>
        </p:nvPicPr>
        <p:blipFill rotWithShape="1">
          <a:blip r:embed="rId3">
            <a:alphaModFix/>
          </a:blip>
          <a:srcRect l="20297" t="79733" r="9941" b="12765"/>
          <a:stretch/>
        </p:blipFill>
        <p:spPr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8" descr="Resultado de imagen para Logo mecatronica es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360" y="44784"/>
            <a:ext cx="1293062" cy="144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8"/>
          <p:cNvGrpSpPr/>
          <p:nvPr/>
        </p:nvGrpSpPr>
        <p:grpSpPr>
          <a:xfrm>
            <a:off x="349065" y="2455630"/>
            <a:ext cx="8445869" cy="3852954"/>
            <a:chOff x="1365" y="139"/>
            <a:chExt cx="8445869" cy="3852954"/>
          </a:xfrm>
        </p:grpSpPr>
        <p:sp>
          <p:nvSpPr>
            <p:cNvPr id="172" name="Google Shape;172;p8"/>
            <p:cNvSpPr/>
            <p:nvPr/>
          </p:nvSpPr>
          <p:spPr>
            <a:xfrm>
              <a:off x="1365" y="139"/>
              <a:ext cx="8445869" cy="742541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 txBox="1"/>
            <p:nvPr/>
          </p:nvSpPr>
          <p:spPr>
            <a:xfrm>
              <a:off x="23113" y="21887"/>
              <a:ext cx="8402373" cy="6990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Arquitectura IoT</a:t>
              </a:r>
              <a:endPara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9609" y="961684"/>
              <a:ext cx="1982450" cy="888584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 txBox="1"/>
            <p:nvPr/>
          </p:nvSpPr>
          <p:spPr>
            <a:xfrm>
              <a:off x="35635" y="987710"/>
              <a:ext cx="1930398" cy="8365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Dispositivos</a:t>
              </a:r>
              <a:endPara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9609" y="2069271"/>
              <a:ext cx="1982450" cy="1783625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 txBox="1"/>
            <p:nvPr/>
          </p:nvSpPr>
          <p:spPr>
            <a:xfrm>
              <a:off x="61850" y="2121512"/>
              <a:ext cx="1877968" cy="16791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- 0,06% equipos conectados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None/>
              </a:pPr>
              <a:r>
                <a:rPr lang="es-EC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/>
              </a:r>
              <a:br>
                <a:rPr lang="es-EC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s-EC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- 2020 Cisco 🡪 50billones de dispositivos</a:t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2158586" y="961684"/>
              <a:ext cx="1982450" cy="888584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 txBox="1"/>
            <p:nvPr/>
          </p:nvSpPr>
          <p:spPr>
            <a:xfrm>
              <a:off x="2184612" y="987710"/>
              <a:ext cx="1930398" cy="8365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Redes Inalámbricas</a:t>
              </a:r>
              <a:endPara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2158586" y="2069271"/>
              <a:ext cx="1982450" cy="1783625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 txBox="1"/>
            <p:nvPr/>
          </p:nvSpPr>
          <p:spPr>
            <a:xfrm>
              <a:off x="2210827" y="2121512"/>
              <a:ext cx="1877968" cy="16791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Medio de comunicación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None/>
              </a:pPr>
              <a:r>
                <a:rPr lang="es-EC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/>
              </a:r>
              <a:br>
                <a:rPr lang="es-EC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s-EC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Zigbee, WiFi, Bluetooth, 6LowPAN, LoraWAN, Zwave, SigFox</a:t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4307562" y="961684"/>
              <a:ext cx="1982450" cy="888584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 txBox="1"/>
            <p:nvPr/>
          </p:nvSpPr>
          <p:spPr>
            <a:xfrm>
              <a:off x="4333588" y="987710"/>
              <a:ext cx="1930398" cy="8365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Protocolos</a:t>
              </a:r>
              <a:endPara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4307562" y="2069271"/>
              <a:ext cx="1982450" cy="1783625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 txBox="1"/>
            <p:nvPr/>
          </p:nvSpPr>
          <p:spPr>
            <a:xfrm>
              <a:off x="4359803" y="2121512"/>
              <a:ext cx="1877968" cy="16791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Interoperabilidad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None/>
              </a:pPr>
              <a:r>
                <a:rPr lang="es-EC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OPC UA, http, MQTT, CoAP, DDS, AMQP</a:t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6456539" y="961684"/>
              <a:ext cx="1982450" cy="88878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 txBox="1"/>
            <p:nvPr/>
          </p:nvSpPr>
          <p:spPr>
            <a:xfrm>
              <a:off x="6482570" y="987715"/>
              <a:ext cx="1930388" cy="836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Modelos de Servicio</a:t>
              </a:r>
              <a:endPara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6456539" y="2069468"/>
              <a:ext cx="1982450" cy="1783625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 txBox="1"/>
            <p:nvPr/>
          </p:nvSpPr>
          <p:spPr>
            <a:xfrm>
              <a:off x="6508780" y="2121709"/>
              <a:ext cx="1877968" cy="16791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5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Modelo de servicio de </a:t>
              </a:r>
              <a:r>
                <a:rPr lang="es-EC" sz="15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cloud</a:t>
              </a:r>
              <a:r>
                <a:rPr lang="es-EC" sz="15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EC" sz="15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computing</a:t>
              </a:r>
              <a:r>
                <a:rPr lang="es-EC" sz="15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lang="es-EC" sz="15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s-EC" sz="15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/>
              </a:r>
              <a:br>
                <a:rPr lang="es-EC" sz="15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s-EC" sz="15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</a:t>
              </a:r>
              <a:r>
                <a:rPr lang="es-EC" sz="15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IaaS</a:t>
              </a:r>
              <a:r>
                <a:rPr lang="es-EC" sz="15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Wingdings" panose="05000000000000000000" pitchFamily="2" charset="2"/>
                </a:rPr>
                <a:t></a:t>
              </a:r>
              <a:r>
                <a:rPr lang="es-EC" sz="15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Infraestructura</a:t>
              </a:r>
              <a:r>
                <a:rPr lang="es-EC" sz="15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/>
              </a:r>
              <a:br>
                <a:rPr lang="es-EC" sz="15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s-EC" sz="15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</a:t>
              </a:r>
              <a:r>
                <a:rPr lang="es-EC" sz="15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Paa</a:t>
              </a:r>
              <a:r>
                <a:rPr lang="aa-ET" sz="15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lang="aa-ET" sz="15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Wingdings" panose="05000000000000000000" pitchFamily="2" charset="2"/>
                </a:rPr>
                <a:t></a:t>
              </a:r>
              <a:r>
                <a:rPr lang="es-EC" sz="15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Plataforma</a:t>
              </a:r>
              <a:br>
                <a:rPr lang="es-EC" sz="15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s-EC" sz="15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SaaS</a:t>
              </a:r>
              <a:r>
                <a:rPr lang="aa-ET" sz="15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Wingdings" panose="05000000000000000000" pitchFamily="2" charset="2"/>
                </a:rPr>
                <a:t></a:t>
              </a:r>
              <a:r>
                <a:rPr lang="es-EC" sz="15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Software</a:t>
              </a:r>
              <a:endParaRPr sz="1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 txBox="1"/>
          <p:nvPr/>
        </p:nvSpPr>
        <p:spPr>
          <a:xfrm>
            <a:off x="873377" y="620688"/>
            <a:ext cx="693898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MONITOREO MEDIANTE IoT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9"/>
          <p:cNvPicPr preferRelativeResize="0"/>
          <p:nvPr/>
        </p:nvPicPr>
        <p:blipFill rotWithShape="1">
          <a:blip r:embed="rId3">
            <a:alphaModFix/>
          </a:blip>
          <a:srcRect l="20297" t="79733" r="9941" b="12765"/>
          <a:stretch/>
        </p:blipFill>
        <p:spPr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9" descr="Resultado de imagen para Logo mecatronica es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360" y="44784"/>
            <a:ext cx="1293062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9"/>
          <p:cNvPicPr preferRelativeResize="0"/>
          <p:nvPr/>
        </p:nvPicPr>
        <p:blipFill rotWithShape="1">
          <a:blip r:embed="rId5">
            <a:alphaModFix/>
          </a:blip>
          <a:srcRect l="23320" t="11425" b="10284"/>
          <a:stretch/>
        </p:blipFill>
        <p:spPr>
          <a:xfrm>
            <a:off x="1354536" y="1636174"/>
            <a:ext cx="5976664" cy="4303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"/>
          <p:cNvSpPr txBox="1"/>
          <p:nvPr/>
        </p:nvSpPr>
        <p:spPr>
          <a:xfrm>
            <a:off x="873377" y="548680"/>
            <a:ext cx="670878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METODOLOGIA DE DISEÑO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10"/>
          <p:cNvPicPr preferRelativeResize="0"/>
          <p:nvPr/>
        </p:nvPicPr>
        <p:blipFill rotWithShape="1">
          <a:blip r:embed="rId3">
            <a:alphaModFix/>
          </a:blip>
          <a:srcRect l="20297" t="79733" r="9941" b="12765"/>
          <a:stretch/>
        </p:blipFill>
        <p:spPr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0" descr="Resultado de imagen para Logo mecatronica es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360" y="44784"/>
            <a:ext cx="1293062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66860" y="1597358"/>
            <a:ext cx="4921815" cy="430902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0"/>
          <p:cNvSpPr txBox="1"/>
          <p:nvPr/>
        </p:nvSpPr>
        <p:spPr>
          <a:xfrm>
            <a:off x="5695555" y="5138055"/>
            <a:ext cx="198623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VDI 2206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"/>
          <p:cNvSpPr txBox="1"/>
          <p:nvPr/>
        </p:nvSpPr>
        <p:spPr>
          <a:xfrm>
            <a:off x="873377" y="620688"/>
            <a:ext cx="710921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REQUERIMIENTOS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1"/>
          <p:cNvSpPr txBox="1"/>
          <p:nvPr/>
        </p:nvSpPr>
        <p:spPr>
          <a:xfrm>
            <a:off x="323528" y="1484784"/>
            <a:ext cx="8208912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Proporcionar dosificaciones de 30g con un rango de error de +/- 5%.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 contar con una tolva de almacenamiento para una carga máxima de 6000 gramos.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 realizar como mínimo 6 dosificaciones de 30g por min.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cantidad máxima aceptable de dosificaciones fuera del rango debe ser del 5% de la producción en el día.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Cumplir con normas de la industria alimenticia referentes a la seguridad e higiene.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máquina empacadora debe ser de fácil mantenimiento y remplazo de los componentes.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 ser fácilmente monitorearle mediante la nube.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 ser de un fácil mantenimiento y con el costo más accesible posible.</a:t>
            </a:r>
            <a:endParaRPr/>
          </a:p>
        </p:txBody>
      </p:sp>
      <p:pic>
        <p:nvPicPr>
          <p:cNvPr id="213" name="Google Shape;213;p11"/>
          <p:cNvPicPr preferRelativeResize="0"/>
          <p:nvPr/>
        </p:nvPicPr>
        <p:blipFill rotWithShape="1">
          <a:blip r:embed="rId3">
            <a:alphaModFix/>
          </a:blip>
          <a:srcRect l="20297" t="79733" r="9941" b="12765"/>
          <a:stretch/>
        </p:blipFill>
        <p:spPr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1" descr="Resultado de imagen para Logo mecatronica es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360" y="44784"/>
            <a:ext cx="1293062" cy="14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"/>
          <p:cNvSpPr txBox="1"/>
          <p:nvPr/>
        </p:nvSpPr>
        <p:spPr>
          <a:xfrm>
            <a:off x="873377" y="620688"/>
            <a:ext cx="710921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SUBSISTEMA MECANICO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2"/>
          <p:cNvSpPr txBox="1"/>
          <p:nvPr/>
        </p:nvSpPr>
        <p:spPr>
          <a:xfrm>
            <a:off x="4139952" y="1773096"/>
            <a:ext cx="4680520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s-EC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Tipo de Dosificación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Dosificación por Peso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s-EC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 y Normativa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Acero Inoxidable AISI 304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Soldadura MIG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✔"/>
            </a:pPr>
            <a:r>
              <a:rPr lang="es-EC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Etapas: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Alimentación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Transporte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Dosificación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12"/>
          <p:cNvPicPr preferRelativeResize="0"/>
          <p:nvPr/>
        </p:nvPicPr>
        <p:blipFill rotWithShape="1">
          <a:blip r:embed="rId3">
            <a:alphaModFix/>
          </a:blip>
          <a:srcRect l="20297" t="79733" r="9941" b="12765"/>
          <a:stretch/>
        </p:blipFill>
        <p:spPr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2" descr="Resultado de imagen para Logo mecatronica es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360" y="44784"/>
            <a:ext cx="1293062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2"/>
          <p:cNvPicPr preferRelativeResize="0"/>
          <p:nvPr/>
        </p:nvPicPr>
        <p:blipFill rotWithShape="1">
          <a:blip r:embed="rId5">
            <a:alphaModFix/>
          </a:blip>
          <a:srcRect l="2551" r="13502"/>
          <a:stretch/>
        </p:blipFill>
        <p:spPr>
          <a:xfrm>
            <a:off x="590942" y="1714287"/>
            <a:ext cx="3188970" cy="3540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/>
          <p:nvPr/>
        </p:nvSpPr>
        <p:spPr>
          <a:xfrm>
            <a:off x="873377" y="620688"/>
            <a:ext cx="710921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SUBSISTEMA MECANICO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3"/>
          <p:cNvSpPr txBox="1"/>
          <p:nvPr/>
        </p:nvSpPr>
        <p:spPr>
          <a:xfrm>
            <a:off x="2663788" y="1340768"/>
            <a:ext cx="381642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Densidad Relativa del Producto</a:t>
            </a:r>
            <a:endParaRPr/>
          </a:p>
        </p:txBody>
      </p:sp>
      <p:pic>
        <p:nvPicPr>
          <p:cNvPr id="230" name="Google Shape;230;p13"/>
          <p:cNvPicPr preferRelativeResize="0"/>
          <p:nvPr/>
        </p:nvPicPr>
        <p:blipFill rotWithShape="1">
          <a:blip r:embed="rId3">
            <a:alphaModFix/>
          </a:blip>
          <a:srcRect l="20297" t="79733" r="9941" b="12765"/>
          <a:stretch/>
        </p:blipFill>
        <p:spPr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3" descr="Resultado de imagen para Logo mecatronica es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360" y="44784"/>
            <a:ext cx="1293062" cy="144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2" name="Google Shape;232;p13"/>
          <p:cNvGraphicFramePr/>
          <p:nvPr/>
        </p:nvGraphicFramePr>
        <p:xfrm>
          <a:off x="2987824" y="2060688"/>
          <a:ext cx="5626975" cy="2033016"/>
        </p:xfrm>
        <a:graphic>
          <a:graphicData uri="http://schemas.openxmlformats.org/drawingml/2006/table">
            <a:tbl>
              <a:tblPr firstRow="1" firstCol="1" bandRow="1">
                <a:noFill/>
                <a:tableStyleId>{E67B5FF4-BDD8-4974-A610-30F006863B86}</a:tableStyleId>
              </a:tblPr>
              <a:tblGrid>
                <a:gridCol w="5368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37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09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7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Datos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Masa del Recipiente</a:t>
                      </a:r>
                      <a:endParaRPr sz="1100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[g]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Masa Total</a:t>
                      </a:r>
                      <a:endParaRPr sz="1100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[g]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Masa del Producto</a:t>
                      </a:r>
                      <a:endParaRPr sz="1100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[g]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102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246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144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102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245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143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102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249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147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102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247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145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102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245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143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102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249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147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102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245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143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102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248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146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102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244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142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10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102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248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146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2700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PROMEDIO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/>
                        <a:t>144.6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233" name="Google Shape;23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-381845" y="2758457"/>
            <a:ext cx="3742636" cy="2348628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3"/>
          <p:cNvSpPr/>
          <p:nvPr/>
        </p:nvSpPr>
        <p:spPr>
          <a:xfrm>
            <a:off x="5025519" y="4274231"/>
            <a:ext cx="2410083" cy="61356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5" name="Google Shape;235;p13"/>
          <p:cNvSpPr/>
          <p:nvPr/>
        </p:nvSpPr>
        <p:spPr>
          <a:xfrm>
            <a:off x="4194212" y="4974241"/>
            <a:ext cx="4572000" cy="91396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t="-4665" b="-733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"/>
          <p:cNvSpPr txBox="1"/>
          <p:nvPr/>
        </p:nvSpPr>
        <p:spPr>
          <a:xfrm>
            <a:off x="873377" y="188640"/>
            <a:ext cx="710921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SUBSISTEMA MECANICO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4"/>
          <p:cNvSpPr txBox="1"/>
          <p:nvPr/>
        </p:nvSpPr>
        <p:spPr>
          <a:xfrm>
            <a:off x="2663788" y="836712"/>
            <a:ext cx="349238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Dimensionamiento de Tolvas</a:t>
            </a:r>
            <a:endParaRPr/>
          </a:p>
        </p:txBody>
      </p:sp>
      <p:pic>
        <p:nvPicPr>
          <p:cNvPr id="242" name="Google Shape;242;p14"/>
          <p:cNvPicPr preferRelativeResize="0"/>
          <p:nvPr/>
        </p:nvPicPr>
        <p:blipFill rotWithShape="1">
          <a:blip r:embed="rId3">
            <a:alphaModFix/>
          </a:blip>
          <a:srcRect l="20297" t="79733" r="9941" b="12765"/>
          <a:stretch/>
        </p:blipFill>
        <p:spPr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4" descr="Resultado de imagen para Logo mecatronica es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360" y="44784"/>
            <a:ext cx="1293062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9552" y="1628800"/>
            <a:ext cx="1841500" cy="1439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97621" y="1628800"/>
            <a:ext cx="1859915" cy="1439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98243" y="1628800"/>
            <a:ext cx="1924050" cy="143954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4"/>
          <p:cNvSpPr txBox="1"/>
          <p:nvPr/>
        </p:nvSpPr>
        <p:spPr>
          <a:xfrm>
            <a:off x="6297618" y="1631346"/>
            <a:ext cx="2663788" cy="129394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l="-1830" t="-2829" b="-235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8" name="Google Shape;248;p14"/>
          <p:cNvSpPr txBox="1"/>
          <p:nvPr/>
        </p:nvSpPr>
        <p:spPr>
          <a:xfrm>
            <a:off x="606071" y="3142709"/>
            <a:ext cx="454199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Capacidad de Almacenamiento: 7742.2 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Peso Total de la Tolva: 4.17 Kg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44489" y="3875866"/>
            <a:ext cx="2670641" cy="1500217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4"/>
          <p:cNvSpPr txBox="1"/>
          <p:nvPr/>
        </p:nvSpPr>
        <p:spPr>
          <a:xfrm>
            <a:off x="546778" y="5374957"/>
            <a:ext cx="460128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Capacidad de Almacenamiento: 464.3 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Peso Total de la Tolva: 0.723 Kg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Posee compuerta de apertura/cierre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4"/>
          <p:cNvSpPr txBox="1"/>
          <p:nvPr/>
        </p:nvSpPr>
        <p:spPr>
          <a:xfrm>
            <a:off x="6297618" y="4041563"/>
            <a:ext cx="2663788" cy="1293944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l="-1830" t="-2829" b="-235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"/>
          <p:cNvSpPr txBox="1"/>
          <p:nvPr/>
        </p:nvSpPr>
        <p:spPr>
          <a:xfrm>
            <a:off x="873377" y="188640"/>
            <a:ext cx="710921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SUBSISTEMA MECANICO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5"/>
          <p:cNvSpPr txBox="1"/>
          <p:nvPr/>
        </p:nvSpPr>
        <p:spPr>
          <a:xfrm>
            <a:off x="2544198" y="836946"/>
            <a:ext cx="377512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Diseño de Canales Vibratorios</a:t>
            </a:r>
            <a:endParaRPr/>
          </a:p>
        </p:txBody>
      </p:sp>
      <p:pic>
        <p:nvPicPr>
          <p:cNvPr id="258" name="Google Shape;258;p15"/>
          <p:cNvPicPr preferRelativeResize="0"/>
          <p:nvPr/>
        </p:nvPicPr>
        <p:blipFill rotWithShape="1">
          <a:blip r:embed="rId3">
            <a:alphaModFix/>
          </a:blip>
          <a:srcRect l="20297" t="79733" r="9941" b="12765"/>
          <a:stretch/>
        </p:blipFill>
        <p:spPr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5" descr="Resultado de imagen para Logo mecatronica es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360" y="44784"/>
            <a:ext cx="1293062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5"/>
          <p:cNvSpPr txBox="1"/>
          <p:nvPr/>
        </p:nvSpPr>
        <p:spPr>
          <a:xfrm>
            <a:off x="546778" y="1603036"/>
            <a:ext cx="266378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Canal Vibratorio de Alimentación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Material: AISI 304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Peso: 1.8 Kg</a:t>
            </a:r>
            <a:endParaRPr/>
          </a:p>
        </p:txBody>
      </p:sp>
      <p:pic>
        <p:nvPicPr>
          <p:cNvPr id="261" name="Google Shape;261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60416" y="1413507"/>
            <a:ext cx="2619856" cy="201906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5"/>
          <p:cNvSpPr txBox="1"/>
          <p:nvPr/>
        </p:nvSpPr>
        <p:spPr>
          <a:xfrm>
            <a:off x="5652120" y="1808184"/>
            <a:ext cx="3138524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s-EC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Actuador: neumático (250N)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s-EC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Apoyo: </a:t>
            </a:r>
            <a:r>
              <a:rPr lang="es-EC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Acople de Disco Flexible</a:t>
            </a:r>
            <a:r>
              <a:rPr lang="es-EC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 Resortes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s-EC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posee compuerta de Cierre/Apertura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5"/>
          <p:cNvSpPr txBox="1"/>
          <p:nvPr/>
        </p:nvSpPr>
        <p:spPr>
          <a:xfrm>
            <a:off x="546778" y="3900654"/>
            <a:ext cx="266378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Canal Vibratorio de Transporte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Material: AISI 304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Peso: 1.9 Kg</a:t>
            </a:r>
            <a:endParaRPr/>
          </a:p>
        </p:txBody>
      </p:sp>
      <p:sp>
        <p:nvSpPr>
          <p:cNvPr id="264" name="Google Shape;264;p15"/>
          <p:cNvSpPr txBox="1"/>
          <p:nvPr/>
        </p:nvSpPr>
        <p:spPr>
          <a:xfrm>
            <a:off x="5652120" y="3911941"/>
            <a:ext cx="3138524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s-EC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Actuador: neumático (250N)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s-EC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Apoyo: </a:t>
            </a:r>
            <a:r>
              <a:rPr lang="es-EC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Acople de Disco Flexible</a:t>
            </a:r>
            <a:r>
              <a:rPr lang="es-EC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 Resortes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s-EC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Posee compuerta de cierre/apertura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33986" y="3667689"/>
            <a:ext cx="2672715" cy="2159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6"/>
          <p:cNvSpPr txBox="1"/>
          <p:nvPr/>
        </p:nvSpPr>
        <p:spPr>
          <a:xfrm>
            <a:off x="873377" y="188640"/>
            <a:ext cx="710921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SUBSISTEMA MECANICO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6"/>
          <p:cNvSpPr txBox="1"/>
          <p:nvPr/>
        </p:nvSpPr>
        <p:spPr>
          <a:xfrm>
            <a:off x="2411760" y="836946"/>
            <a:ext cx="390756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Calculo de Soportes y Bastidores </a:t>
            </a:r>
            <a:endParaRPr/>
          </a:p>
        </p:txBody>
      </p:sp>
      <p:pic>
        <p:nvPicPr>
          <p:cNvPr id="272" name="Google Shape;272;p16"/>
          <p:cNvPicPr preferRelativeResize="0"/>
          <p:nvPr/>
        </p:nvPicPr>
        <p:blipFill rotWithShape="1">
          <a:blip r:embed="rId3">
            <a:alphaModFix/>
          </a:blip>
          <a:srcRect l="20297" t="79733" r="9941" b="12765"/>
          <a:stretch/>
        </p:blipFill>
        <p:spPr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6" descr="Resultado de imagen para Logo mecatronica es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360" y="44784"/>
            <a:ext cx="1293062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6"/>
          <p:cNvSpPr txBox="1"/>
          <p:nvPr/>
        </p:nvSpPr>
        <p:spPr>
          <a:xfrm>
            <a:off x="520348" y="1353341"/>
            <a:ext cx="2663788" cy="233371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1830" t="-130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275" name="Google Shape;275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0380" y="3840578"/>
            <a:ext cx="1859145" cy="2373481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6"/>
          <p:cNvSpPr/>
          <p:nvPr/>
        </p:nvSpPr>
        <p:spPr>
          <a:xfrm>
            <a:off x="2843809" y="1787130"/>
            <a:ext cx="4021742" cy="63799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7" name="Google Shape;277;p16"/>
          <p:cNvSpPr/>
          <p:nvPr/>
        </p:nvSpPr>
        <p:spPr>
          <a:xfrm>
            <a:off x="2843809" y="2419772"/>
            <a:ext cx="3763018" cy="438518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8" name="Google Shape;278;p16"/>
          <p:cNvSpPr/>
          <p:nvPr/>
        </p:nvSpPr>
        <p:spPr>
          <a:xfrm>
            <a:off x="2989371" y="1268760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Tipo de Apoyo: Empotrada-Libre – K=2,1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6"/>
          <p:cNvSpPr/>
          <p:nvPr/>
        </p:nvSpPr>
        <p:spPr>
          <a:xfrm>
            <a:off x="2843809" y="2851256"/>
            <a:ext cx="4248471" cy="48878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0" name="Google Shape;280;p16"/>
          <p:cNvSpPr/>
          <p:nvPr/>
        </p:nvSpPr>
        <p:spPr>
          <a:xfrm>
            <a:off x="2843809" y="3331430"/>
            <a:ext cx="5976664" cy="35362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169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1" name="Google Shape;281;p16"/>
          <p:cNvSpPr/>
          <p:nvPr/>
        </p:nvSpPr>
        <p:spPr>
          <a:xfrm>
            <a:off x="2843809" y="3634939"/>
            <a:ext cx="6230212" cy="59978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2" name="Google Shape;282;p16"/>
          <p:cNvSpPr/>
          <p:nvPr/>
        </p:nvSpPr>
        <p:spPr>
          <a:xfrm>
            <a:off x="2843809" y="4216285"/>
            <a:ext cx="6152448" cy="43685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140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3" name="Google Shape;283;p16"/>
          <p:cNvSpPr/>
          <p:nvPr/>
        </p:nvSpPr>
        <p:spPr>
          <a:xfrm>
            <a:off x="2411759" y="4689710"/>
            <a:ext cx="6584497" cy="1600438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l="-555" t="-1140" r="-46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7"/>
          <p:cNvSpPr txBox="1"/>
          <p:nvPr/>
        </p:nvSpPr>
        <p:spPr>
          <a:xfrm>
            <a:off x="873377" y="188640"/>
            <a:ext cx="710921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SUBSISTEMA MECANICO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7"/>
          <p:cNvSpPr txBox="1"/>
          <p:nvPr/>
        </p:nvSpPr>
        <p:spPr>
          <a:xfrm>
            <a:off x="2411760" y="836946"/>
            <a:ext cx="390756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Calculo de Soportes y Bastidores </a:t>
            </a:r>
            <a:endParaRPr/>
          </a:p>
        </p:txBody>
      </p:sp>
      <p:pic>
        <p:nvPicPr>
          <p:cNvPr id="290" name="Google Shape;290;p17"/>
          <p:cNvPicPr preferRelativeResize="0"/>
          <p:nvPr/>
        </p:nvPicPr>
        <p:blipFill rotWithShape="1">
          <a:blip r:embed="rId3">
            <a:alphaModFix/>
          </a:blip>
          <a:srcRect l="20297" t="79733" r="9941" b="12765"/>
          <a:stretch/>
        </p:blipFill>
        <p:spPr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7" descr="Resultado de imagen para Logo mecatronica es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360" y="44784"/>
            <a:ext cx="1293062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7"/>
          <p:cNvSpPr txBox="1"/>
          <p:nvPr/>
        </p:nvSpPr>
        <p:spPr>
          <a:xfrm>
            <a:off x="611560" y="1484784"/>
            <a:ext cx="345638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Soporte para Tolva de Alimentación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a-E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82696</a:t>
            </a:r>
            <a:r>
              <a:rPr lang="es-EC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elementos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Tasa de convergencia: 2,209%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Tensión máxima: 116,1 MPa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139C109-BE65-4C9D-9BC9-50D40BDF1C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44" y="1266032"/>
            <a:ext cx="3346783" cy="259143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8B68F80-EA02-450C-ACEA-2727B7613D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3496" y="3857470"/>
            <a:ext cx="6692142" cy="25914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/>
        </p:nvSpPr>
        <p:spPr>
          <a:xfrm>
            <a:off x="847162" y="1587787"/>
            <a:ext cx="517263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CONTENIDO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2590800" y="2420888"/>
            <a:ext cx="579120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C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Definición y Justificación del Problema</a:t>
            </a:r>
            <a:endParaRPr dirty="0"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C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endParaRPr dirty="0"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C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Conceptos Básicos</a:t>
            </a:r>
            <a:endParaRPr dirty="0"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C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Metodología de Diseño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C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Requerimientos</a:t>
            </a:r>
            <a:endParaRPr dirty="0"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C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Subsistemas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C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Pruebas y Resultados</a:t>
            </a:r>
            <a:endParaRPr dirty="0"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C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r>
              <a:rPr lang="aa-ET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C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aa-ET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C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aa-ET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s-EC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aa-ET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s-EC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aa-ET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s-EC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aa-ET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s-EC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aa-ET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s-EC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aa-ET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s-EC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aa-ET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s-EC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2"/>
          <p:cNvPicPr preferRelativeResize="0"/>
          <p:nvPr/>
        </p:nvPicPr>
        <p:blipFill rotWithShape="1">
          <a:blip r:embed="rId3">
            <a:alphaModFix/>
          </a:blip>
          <a:srcRect l="20297" t="79733" r="9941" b="12765"/>
          <a:stretch/>
        </p:blipFill>
        <p:spPr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 descr="Resultado de imagen para Logo mecatronica es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360" y="44784"/>
            <a:ext cx="1293062" cy="14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"/>
          <p:cNvSpPr txBox="1"/>
          <p:nvPr/>
        </p:nvSpPr>
        <p:spPr>
          <a:xfrm>
            <a:off x="873377" y="188640"/>
            <a:ext cx="710921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SUBSISTEMA MECANICO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8"/>
          <p:cNvSpPr txBox="1"/>
          <p:nvPr/>
        </p:nvSpPr>
        <p:spPr>
          <a:xfrm>
            <a:off x="2411760" y="836946"/>
            <a:ext cx="390756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Calculo de Soportes y Bastidores </a:t>
            </a:r>
            <a:endParaRPr/>
          </a:p>
        </p:txBody>
      </p:sp>
      <p:pic>
        <p:nvPicPr>
          <p:cNvPr id="301" name="Google Shape;301;p18"/>
          <p:cNvPicPr preferRelativeResize="0"/>
          <p:nvPr/>
        </p:nvPicPr>
        <p:blipFill rotWithShape="1">
          <a:blip r:embed="rId3">
            <a:alphaModFix/>
          </a:blip>
          <a:srcRect l="20297" t="79733" r="9941" b="12765"/>
          <a:stretch/>
        </p:blipFill>
        <p:spPr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8" descr="Resultado de imagen para Logo mecatronica es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360" y="44784"/>
            <a:ext cx="1293062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8"/>
          <p:cNvSpPr txBox="1"/>
          <p:nvPr/>
        </p:nvSpPr>
        <p:spPr>
          <a:xfrm>
            <a:off x="539552" y="1484784"/>
            <a:ext cx="3194567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Bastidor para Canal Vibratorio de Alimentación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Material: ASTM A36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Tubo Rectangular Hueco 40X30X1,5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Carga: 21.33 N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a-E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32439</a:t>
            </a:r>
            <a:r>
              <a:rPr lang="es-EC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elementos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Tasa de convergencia: </a:t>
            </a:r>
            <a:r>
              <a:rPr lang="aa-E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5,430</a:t>
            </a:r>
            <a:r>
              <a:rPr lang="es-EC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Tensión máxima: 0.0</a:t>
            </a:r>
            <a:r>
              <a:rPr lang="aa-E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6145</a:t>
            </a:r>
            <a:r>
              <a:rPr lang="es-EC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MPa </a:t>
            </a:r>
            <a:endParaRPr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3DD52D31-5A80-41C1-81F2-96F5EAF370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450731"/>
            <a:ext cx="2718856" cy="241676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63938A9-9B3D-46EF-91F0-F46A9F6B3A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4543" y="3750163"/>
            <a:ext cx="4870329" cy="255856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9"/>
          <p:cNvSpPr txBox="1"/>
          <p:nvPr/>
        </p:nvSpPr>
        <p:spPr>
          <a:xfrm>
            <a:off x="873377" y="188640"/>
            <a:ext cx="710921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SUBSISTEMA MECANICO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9"/>
          <p:cNvSpPr txBox="1"/>
          <p:nvPr/>
        </p:nvSpPr>
        <p:spPr>
          <a:xfrm>
            <a:off x="2411760" y="836946"/>
            <a:ext cx="390756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Calculo de Soportes y Bastidores </a:t>
            </a:r>
            <a:endParaRPr/>
          </a:p>
        </p:txBody>
      </p:sp>
      <p:pic>
        <p:nvPicPr>
          <p:cNvPr id="312" name="Google Shape;312;p19"/>
          <p:cNvPicPr preferRelativeResize="0"/>
          <p:nvPr/>
        </p:nvPicPr>
        <p:blipFill rotWithShape="1">
          <a:blip r:embed="rId3">
            <a:alphaModFix/>
          </a:blip>
          <a:srcRect l="20297" t="79733" r="9941" b="12765"/>
          <a:stretch/>
        </p:blipFill>
        <p:spPr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9" descr="Resultado de imagen para Logo mecatronica es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360" y="44784"/>
            <a:ext cx="1293062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9"/>
          <p:cNvSpPr txBox="1"/>
          <p:nvPr/>
        </p:nvSpPr>
        <p:spPr>
          <a:xfrm>
            <a:off x="539552" y="1484784"/>
            <a:ext cx="3194567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Bastidor para Canales Vibratorios de Transporte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Material: ASTM A36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Tubo Rectangular Hueco 40X30X1,5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Carga: 21.5 N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a-E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100439</a:t>
            </a:r>
            <a:r>
              <a:rPr lang="es-EC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elementos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Tasa de convergencia: </a:t>
            </a:r>
            <a:r>
              <a:rPr lang="aa-E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6,037</a:t>
            </a:r>
            <a:r>
              <a:rPr lang="es-EC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Tensión máxima: </a:t>
            </a:r>
            <a:r>
              <a:rPr lang="aa-E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9,887</a:t>
            </a:r>
            <a:r>
              <a:rPr lang="es-EC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MPa </a:t>
            </a:r>
            <a:endParaRPr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36ED78F-66A3-46A3-B573-C39B354B37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603"/>
          <a:stretch/>
        </p:blipFill>
        <p:spPr>
          <a:xfrm>
            <a:off x="3734119" y="3596054"/>
            <a:ext cx="5118954" cy="271267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106EFD0-49C0-4B8B-BB25-60FACFEB8F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4108" y="1267833"/>
            <a:ext cx="3474062" cy="231111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0"/>
          <p:cNvSpPr txBox="1"/>
          <p:nvPr/>
        </p:nvSpPr>
        <p:spPr>
          <a:xfrm>
            <a:off x="873377" y="188640"/>
            <a:ext cx="710921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SUBSISTEMA MECANICO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0"/>
          <p:cNvSpPr txBox="1"/>
          <p:nvPr/>
        </p:nvSpPr>
        <p:spPr>
          <a:xfrm>
            <a:off x="2411760" y="836946"/>
            <a:ext cx="390756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Calculo de Soportes y Bastidores </a:t>
            </a:r>
            <a:endParaRPr/>
          </a:p>
        </p:txBody>
      </p:sp>
      <p:pic>
        <p:nvPicPr>
          <p:cNvPr id="323" name="Google Shape;323;p20"/>
          <p:cNvPicPr preferRelativeResize="0"/>
          <p:nvPr/>
        </p:nvPicPr>
        <p:blipFill rotWithShape="1">
          <a:blip r:embed="rId3">
            <a:alphaModFix/>
          </a:blip>
          <a:srcRect l="20297" t="79733" r="9941" b="12765"/>
          <a:stretch/>
        </p:blipFill>
        <p:spPr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0" descr="Resultado de imagen para Logo mecatronica es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360" y="44784"/>
            <a:ext cx="1293062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0"/>
          <p:cNvSpPr txBox="1"/>
          <p:nvPr/>
        </p:nvSpPr>
        <p:spPr>
          <a:xfrm>
            <a:off x="539552" y="1484784"/>
            <a:ext cx="3194567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Bastidor para Tolvas de Dosificación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Material: ASTM A36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Tubo Rectangular Hueco 40X30X1,5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Carga: 1,343 N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a-E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15107</a:t>
            </a:r>
            <a:r>
              <a:rPr lang="es-EC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elementos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Tasa de convergencia: </a:t>
            </a:r>
            <a:r>
              <a:rPr lang="aa-E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5,101</a:t>
            </a:r>
            <a:r>
              <a:rPr lang="es-EC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Tensión máxima: </a:t>
            </a:r>
            <a:r>
              <a:rPr lang="aa-E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182,4</a:t>
            </a:r>
            <a:r>
              <a:rPr lang="es-EC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MPa </a:t>
            </a:r>
            <a:endParaRPr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908E972-194B-4AC8-9A7C-7C15E21D1B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744" t="21747" r="2442" b="9621"/>
          <a:stretch/>
        </p:blipFill>
        <p:spPr>
          <a:xfrm>
            <a:off x="3880883" y="3922211"/>
            <a:ext cx="4723565" cy="261764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EAAFB2C0-71F5-4663-8AFD-1FF65620DD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1" r="63024" b="11168"/>
          <a:stretch/>
        </p:blipFill>
        <p:spPr>
          <a:xfrm>
            <a:off x="3880883" y="1341936"/>
            <a:ext cx="2271706" cy="24503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1"/>
          <p:cNvSpPr txBox="1"/>
          <p:nvPr/>
        </p:nvSpPr>
        <p:spPr>
          <a:xfrm>
            <a:off x="873377" y="188640"/>
            <a:ext cx="710921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SUBSISTEMA MECANICO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1"/>
          <p:cNvSpPr txBox="1"/>
          <p:nvPr/>
        </p:nvSpPr>
        <p:spPr>
          <a:xfrm>
            <a:off x="3366906" y="836946"/>
            <a:ext cx="241018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Neumático</a:t>
            </a:r>
            <a:endParaRPr/>
          </a:p>
        </p:txBody>
      </p:sp>
      <p:pic>
        <p:nvPicPr>
          <p:cNvPr id="334" name="Google Shape;334;p21"/>
          <p:cNvPicPr preferRelativeResize="0"/>
          <p:nvPr/>
        </p:nvPicPr>
        <p:blipFill rotWithShape="1">
          <a:blip r:embed="rId3">
            <a:alphaModFix/>
          </a:blip>
          <a:srcRect l="20297" t="79733" r="9941" b="12765"/>
          <a:stretch/>
        </p:blipFill>
        <p:spPr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1" descr="Resultado de imagen para Logo mecatronica es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360" y="44784"/>
            <a:ext cx="1293062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0440" y="1648062"/>
            <a:ext cx="7785566" cy="460699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1"/>
          <p:cNvSpPr/>
          <p:nvPr/>
        </p:nvSpPr>
        <p:spPr>
          <a:xfrm>
            <a:off x="4644008" y="1484784"/>
            <a:ext cx="4032448" cy="4770268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1"/>
          <p:cNvSpPr txBox="1"/>
          <p:nvPr/>
        </p:nvSpPr>
        <p:spPr>
          <a:xfrm>
            <a:off x="2614275" y="3957225"/>
            <a:ext cx="18144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>
                <a:latin typeface="Calibri"/>
                <a:ea typeface="Calibri"/>
                <a:cs typeface="Calibri"/>
                <a:sym typeface="Calibri"/>
              </a:rPr>
              <a:t>parámetro a considerar para el diseño de los pistones es su carrera.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5ecbd3ebae_0_0"/>
          <p:cNvSpPr txBox="1"/>
          <p:nvPr/>
        </p:nvSpPr>
        <p:spPr>
          <a:xfrm>
            <a:off x="873377" y="188640"/>
            <a:ext cx="7109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SUBSISTEMA MECANICO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g5ecbd3ebae_0_0"/>
          <p:cNvSpPr txBox="1"/>
          <p:nvPr/>
        </p:nvSpPr>
        <p:spPr>
          <a:xfrm>
            <a:off x="3366906" y="836946"/>
            <a:ext cx="2410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Neumático</a:t>
            </a:r>
            <a:endParaRPr/>
          </a:p>
        </p:txBody>
      </p:sp>
      <p:pic>
        <p:nvPicPr>
          <p:cNvPr id="345" name="Google Shape;345;g5ecbd3ebae_0_0"/>
          <p:cNvPicPr preferRelativeResize="0"/>
          <p:nvPr/>
        </p:nvPicPr>
        <p:blipFill rotWithShape="1">
          <a:blip r:embed="rId3">
            <a:alphaModFix/>
          </a:blip>
          <a:srcRect l="20294" t="79732" r="9941" b="12766"/>
          <a:stretch/>
        </p:blipFill>
        <p:spPr>
          <a:xfrm>
            <a:off x="0" y="6308725"/>
            <a:ext cx="9144000" cy="54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g5ecbd3ebae_0_0" descr="Resultado de imagen para Logo mecatronica es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360" y="44784"/>
            <a:ext cx="1293062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g5ecbd3ebae_0_0"/>
          <p:cNvSpPr/>
          <p:nvPr/>
        </p:nvSpPr>
        <p:spPr>
          <a:xfrm>
            <a:off x="539552" y="1484784"/>
            <a:ext cx="4572000" cy="26451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269" b="-22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348" name="Google Shape;348;g5ecbd3ebae_0_0"/>
          <p:cNvGrpSpPr/>
          <p:nvPr/>
        </p:nvGrpSpPr>
        <p:grpSpPr>
          <a:xfrm>
            <a:off x="4589748" y="1429269"/>
            <a:ext cx="3744530" cy="4864828"/>
            <a:chOff x="0" y="31"/>
            <a:chExt cx="5667520" cy="7363141"/>
          </a:xfrm>
        </p:grpSpPr>
        <p:grpSp>
          <p:nvGrpSpPr>
            <p:cNvPr id="349" name="Google Shape;349;g5ecbd3ebae_0_0"/>
            <p:cNvGrpSpPr/>
            <p:nvPr/>
          </p:nvGrpSpPr>
          <p:grpSpPr>
            <a:xfrm>
              <a:off x="0" y="31"/>
              <a:ext cx="5667520" cy="7363141"/>
              <a:chOff x="0" y="808074"/>
              <a:chExt cx="6438900" cy="8278774"/>
            </a:xfrm>
          </p:grpSpPr>
          <p:pic>
            <p:nvPicPr>
              <p:cNvPr id="350" name="Google Shape;350;g5ecbd3ebae_0_0" descr="http://www.sapiensman.com/neumatica/images/neumat116.jpg"/>
              <p:cNvPicPr preferRelativeResize="0"/>
              <p:nvPr/>
            </p:nvPicPr>
            <p:blipFill rotWithShape="1">
              <a:blip r:embed="rId6">
                <a:alphaModFix/>
              </a:blip>
              <a:srcRect t="8892"/>
              <a:stretch/>
            </p:blipFill>
            <p:spPr>
              <a:xfrm>
                <a:off x="0" y="808074"/>
                <a:ext cx="6438900" cy="8278774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351" name="Google Shape;351;g5ecbd3ebae_0_0"/>
              <p:cNvCxnSpPr/>
              <p:nvPr/>
            </p:nvCxnSpPr>
            <p:spPr>
              <a:xfrm rot="10800000">
                <a:off x="819075" y="1028777"/>
                <a:ext cx="5267400" cy="51339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0"/>
                  </a:srgbClr>
                </a:outerShdw>
              </a:effectLst>
            </p:spPr>
          </p:cxnSp>
          <p:sp>
            <p:nvSpPr>
              <p:cNvPr id="352" name="Google Shape;352;g5ecbd3ebae_0_0"/>
              <p:cNvSpPr/>
              <p:nvPr/>
            </p:nvSpPr>
            <p:spPr>
              <a:xfrm>
                <a:off x="5819775" y="5886450"/>
                <a:ext cx="276300" cy="1981200"/>
              </a:xfrm>
              <a:prstGeom prst="rect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3" name="Google Shape;353;g5ecbd3ebae_0_0"/>
            <p:cNvSpPr/>
            <p:nvPr/>
          </p:nvSpPr>
          <p:spPr>
            <a:xfrm>
              <a:off x="3733801" y="3162300"/>
              <a:ext cx="1638300" cy="31101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g5ecbd3ebae_0_0"/>
          <p:cNvSpPr/>
          <p:nvPr/>
        </p:nvSpPr>
        <p:spPr>
          <a:xfrm>
            <a:off x="1217584" y="5805264"/>
            <a:ext cx="1923900" cy="6183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aphicFrame>
        <p:nvGraphicFramePr>
          <p:cNvPr id="355" name="Google Shape;355;g5ecbd3ebae_0_0"/>
          <p:cNvGraphicFramePr/>
          <p:nvPr/>
        </p:nvGraphicFramePr>
        <p:xfrm>
          <a:off x="1066995" y="4134912"/>
          <a:ext cx="2550200" cy="1524000"/>
        </p:xfrm>
        <a:graphic>
          <a:graphicData uri="http://schemas.openxmlformats.org/drawingml/2006/table">
            <a:tbl>
              <a:tblPr>
                <a:noFill/>
                <a:tableStyleId>{E67B5FF4-BDD8-4974-A610-30F006863B86}</a:tableStyleId>
              </a:tblPr>
              <a:tblGrid>
                <a:gridCol w="696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55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8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88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100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 u="none" strike="noStrike"/>
                        <a:t>Elementos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 u="none" strike="noStrike"/>
                        <a:t>Cantidad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 u="none" strike="noStrike"/>
                        <a:t>Caudal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 u="none" strike="noStrike"/>
                        <a:t>Caudal Requerido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 u="none" strike="noStrike"/>
                        <a:t>L/min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 u="none" strike="noStrike"/>
                        <a:t>L/min 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 u="none" strike="noStrike"/>
                        <a:t>D16x25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 u="none" strike="noStrike"/>
                        <a:t>2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 u="none" strike="noStrike"/>
                        <a:t>0,65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 u="none" strike="noStrike"/>
                        <a:t>1,3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 u="none" strike="noStrike">
                          <a:solidFill>
                            <a:srgbClr val="FF0000"/>
                          </a:solidFill>
                        </a:rPr>
                        <a:t>D16x50</a:t>
                      </a:r>
                      <a:endParaRPr sz="1100" b="0" i="0" u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 u="none" strike="noStrike">
                          <a:solidFill>
                            <a:srgbClr val="FF0000"/>
                          </a:solidFill>
                        </a:rPr>
                        <a:t>2</a:t>
                      </a:r>
                      <a:endParaRPr sz="1100" b="0" i="0" u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 u="none" strike="noStrike">
                          <a:solidFill>
                            <a:srgbClr val="FF0000"/>
                          </a:solidFill>
                        </a:rPr>
                        <a:t>1,3</a:t>
                      </a:r>
                      <a:endParaRPr sz="1100" b="0" i="0" u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 u="none" strike="noStrike">
                          <a:solidFill>
                            <a:srgbClr val="FF0000"/>
                          </a:solidFill>
                        </a:rPr>
                        <a:t>2,6</a:t>
                      </a:r>
                      <a:endParaRPr sz="1100" b="0" i="0" u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 u="none" strike="noStrike">
                          <a:solidFill>
                            <a:srgbClr val="FF0000"/>
                          </a:solidFill>
                        </a:rPr>
                        <a:t>D16x80</a:t>
                      </a:r>
                      <a:endParaRPr sz="1100" b="0" i="0" u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 u="none" strike="noStrike">
                          <a:solidFill>
                            <a:srgbClr val="FF0000"/>
                          </a:solidFill>
                        </a:rPr>
                        <a:t>2</a:t>
                      </a:r>
                      <a:endParaRPr sz="1100" b="0" i="0" u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 u="none" strike="noStrike">
                          <a:solidFill>
                            <a:srgbClr val="FF0000"/>
                          </a:solidFill>
                        </a:rPr>
                        <a:t>2,08</a:t>
                      </a:r>
                      <a:endParaRPr sz="1100" b="0" i="0" u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 u="none" strike="noStrike">
                          <a:solidFill>
                            <a:srgbClr val="FF0000"/>
                          </a:solidFill>
                        </a:rPr>
                        <a:t>4,16</a:t>
                      </a:r>
                      <a:endParaRPr sz="1100" b="0" i="0" u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 u="none" strike="noStrike"/>
                        <a:t>D40x80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 u="none" strike="noStrike"/>
                        <a:t>1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 u="none" strike="noStrike"/>
                        <a:t>14,4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 u="none" strike="noStrike"/>
                        <a:t>14,4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 u="none" strike="noStrike">
                          <a:solidFill>
                            <a:srgbClr val="FF0000"/>
                          </a:solidFill>
                        </a:rPr>
                        <a:t>k10</a:t>
                      </a:r>
                      <a:endParaRPr sz="1100" b="0" i="0" u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 u="none" strike="noStrike">
                          <a:solidFill>
                            <a:srgbClr val="FF0000"/>
                          </a:solidFill>
                        </a:rPr>
                        <a:t>3</a:t>
                      </a:r>
                      <a:endParaRPr sz="1100" b="0" i="0" u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 u="none" strike="noStrike">
                          <a:solidFill>
                            <a:srgbClr val="FF0000"/>
                          </a:solidFill>
                        </a:rPr>
                        <a:t>92</a:t>
                      </a:r>
                      <a:endParaRPr sz="1100" b="0" i="0" u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100" u="none" strike="noStrike" dirty="0">
                          <a:solidFill>
                            <a:srgbClr val="FF0000"/>
                          </a:solidFill>
                        </a:rPr>
                        <a:t>276</a:t>
                      </a:r>
                      <a:endParaRPr sz="1100" b="0" i="0" u="none" strike="noStrik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2"/>
          <p:cNvSpPr txBox="1"/>
          <p:nvPr/>
        </p:nvSpPr>
        <p:spPr>
          <a:xfrm>
            <a:off x="873377" y="188640"/>
            <a:ext cx="710921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SUBSISTEMA ELECTRONICO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2"/>
          <p:cNvSpPr txBox="1"/>
          <p:nvPr/>
        </p:nvSpPr>
        <p:spPr>
          <a:xfrm>
            <a:off x="2881787" y="834975"/>
            <a:ext cx="3092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Selección de Sensor</a:t>
            </a:r>
            <a:endParaRPr/>
          </a:p>
        </p:txBody>
      </p:sp>
      <p:pic>
        <p:nvPicPr>
          <p:cNvPr id="362" name="Google Shape;362;p22"/>
          <p:cNvPicPr preferRelativeResize="0"/>
          <p:nvPr/>
        </p:nvPicPr>
        <p:blipFill rotWithShape="1">
          <a:blip r:embed="rId3">
            <a:alphaModFix/>
          </a:blip>
          <a:srcRect l="20297" t="79733" r="9941" b="12765"/>
          <a:stretch/>
        </p:blipFill>
        <p:spPr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2" descr="Resultado de imagen para Logo mecatronica es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360" y="44784"/>
            <a:ext cx="1293062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6075" y="1985971"/>
            <a:ext cx="2552700" cy="22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89600" y="5188821"/>
            <a:ext cx="4676775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2"/>
          <p:cNvSpPr txBox="1"/>
          <p:nvPr/>
        </p:nvSpPr>
        <p:spPr>
          <a:xfrm>
            <a:off x="3706550" y="3348425"/>
            <a:ext cx="340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3375" y="1654600"/>
            <a:ext cx="3401750" cy="3145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5ecbd3ebae_0_26"/>
          <p:cNvSpPr txBox="1"/>
          <p:nvPr/>
        </p:nvSpPr>
        <p:spPr>
          <a:xfrm>
            <a:off x="873377" y="264840"/>
            <a:ext cx="7109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SUBSISTEMA ELECTRONICO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g5ecbd3ebae_0_26"/>
          <p:cNvSpPr txBox="1"/>
          <p:nvPr/>
        </p:nvSpPr>
        <p:spPr>
          <a:xfrm>
            <a:off x="2673435" y="911175"/>
            <a:ext cx="3509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Acondicionamiento de Señal</a:t>
            </a:r>
            <a:endParaRPr/>
          </a:p>
        </p:txBody>
      </p:sp>
      <p:pic>
        <p:nvPicPr>
          <p:cNvPr id="374" name="Google Shape;374;g5ecbd3ebae_0_26"/>
          <p:cNvPicPr preferRelativeResize="0"/>
          <p:nvPr/>
        </p:nvPicPr>
        <p:blipFill rotWithShape="1">
          <a:blip r:embed="rId3">
            <a:alphaModFix/>
          </a:blip>
          <a:srcRect l="20294" t="79732" r="9941" b="12766"/>
          <a:stretch/>
        </p:blipFill>
        <p:spPr>
          <a:xfrm>
            <a:off x="0" y="6308725"/>
            <a:ext cx="9144000" cy="54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g5ecbd3ebae_0_26" descr="Resultado de imagen para Logo mecatronica es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360" y="44784"/>
            <a:ext cx="1293062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g5ecbd3ebae_0_26"/>
          <p:cNvSpPr txBox="1"/>
          <p:nvPr/>
        </p:nvSpPr>
        <p:spPr>
          <a:xfrm>
            <a:off x="3706550" y="3348425"/>
            <a:ext cx="340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Google Shape;377;g5ecbd3ebae_0_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700" y="1681513"/>
            <a:ext cx="8344750" cy="349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g5ecbd3ebae_0_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14750" y="5328887"/>
            <a:ext cx="6826361" cy="827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5ecbd3ebae_0_39"/>
          <p:cNvSpPr txBox="1"/>
          <p:nvPr/>
        </p:nvSpPr>
        <p:spPr>
          <a:xfrm>
            <a:off x="873377" y="264840"/>
            <a:ext cx="7109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SUBSISTEMA ELECTRONICO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g5ecbd3ebae_0_39"/>
          <p:cNvSpPr txBox="1"/>
          <p:nvPr/>
        </p:nvSpPr>
        <p:spPr>
          <a:xfrm>
            <a:off x="2673435" y="911175"/>
            <a:ext cx="3509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Acondicionamiento de Señal</a:t>
            </a:r>
            <a:endParaRPr/>
          </a:p>
        </p:txBody>
      </p:sp>
      <p:pic>
        <p:nvPicPr>
          <p:cNvPr id="385" name="Google Shape;385;g5ecbd3ebae_0_39"/>
          <p:cNvPicPr preferRelativeResize="0"/>
          <p:nvPr/>
        </p:nvPicPr>
        <p:blipFill rotWithShape="1">
          <a:blip r:embed="rId3">
            <a:alphaModFix/>
          </a:blip>
          <a:srcRect l="20294" t="79732" r="9941" b="12766"/>
          <a:stretch/>
        </p:blipFill>
        <p:spPr>
          <a:xfrm>
            <a:off x="0" y="6308725"/>
            <a:ext cx="9144000" cy="54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g5ecbd3ebae_0_39" descr="Resultado de imagen para Logo mecatronica es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360" y="44784"/>
            <a:ext cx="1293062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g5ecbd3ebae_0_39"/>
          <p:cNvSpPr txBox="1"/>
          <p:nvPr/>
        </p:nvSpPr>
        <p:spPr>
          <a:xfrm>
            <a:off x="3706550" y="3348425"/>
            <a:ext cx="340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8" name="Google Shape;388;g5ecbd3ebae_0_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625" y="1839650"/>
            <a:ext cx="8114751" cy="317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g5ecbd3ebae_0_39"/>
          <p:cNvSpPr txBox="1"/>
          <p:nvPr/>
        </p:nvSpPr>
        <p:spPr>
          <a:xfrm>
            <a:off x="3587875" y="5123650"/>
            <a:ext cx="33363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C" sz="1800" i="1">
                <a:solidFill>
                  <a:schemeClr val="dk1"/>
                </a:solidFill>
              </a:rPr>
              <a:t>Filtro de Media Móvil</a:t>
            </a:r>
            <a:endParaRPr sz="18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ecbd3ebae_0_52"/>
          <p:cNvSpPr txBox="1"/>
          <p:nvPr/>
        </p:nvSpPr>
        <p:spPr>
          <a:xfrm>
            <a:off x="514627" y="264965"/>
            <a:ext cx="7109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SUBSISTEMA ELECTRICO Y CONTROL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g5ecbd3ebae_0_52"/>
          <p:cNvSpPr txBox="1"/>
          <p:nvPr/>
        </p:nvSpPr>
        <p:spPr>
          <a:xfrm>
            <a:off x="2817460" y="1063950"/>
            <a:ext cx="3509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Eléctrico</a:t>
            </a:r>
            <a:endParaRPr/>
          </a:p>
        </p:txBody>
      </p:sp>
      <p:pic>
        <p:nvPicPr>
          <p:cNvPr id="396" name="Google Shape;396;g5ecbd3ebae_0_52"/>
          <p:cNvPicPr preferRelativeResize="0"/>
          <p:nvPr/>
        </p:nvPicPr>
        <p:blipFill rotWithShape="1">
          <a:blip r:embed="rId3">
            <a:alphaModFix/>
          </a:blip>
          <a:srcRect l="20294" t="79732" r="9941" b="12766"/>
          <a:stretch/>
        </p:blipFill>
        <p:spPr>
          <a:xfrm>
            <a:off x="0" y="6308725"/>
            <a:ext cx="9144000" cy="54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g5ecbd3ebae_0_52" descr="Resultado de imagen para Logo mecatronica es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360" y="44784"/>
            <a:ext cx="1293062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g5ecbd3ebae_0_52"/>
          <p:cNvSpPr txBox="1"/>
          <p:nvPr/>
        </p:nvSpPr>
        <p:spPr>
          <a:xfrm>
            <a:off x="3706550" y="3348425"/>
            <a:ext cx="340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g5ecbd3ebae_0_52"/>
          <p:cNvSpPr txBox="1"/>
          <p:nvPr/>
        </p:nvSpPr>
        <p:spPr>
          <a:xfrm>
            <a:off x="2895750" y="5632900"/>
            <a:ext cx="36462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Esquema Eléctrico de Potencia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Google Shape;400;g5ecbd3ebae_0_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5725" y="1931963"/>
            <a:ext cx="7726251" cy="3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5ecbd3ebae_0_64"/>
          <p:cNvSpPr txBox="1"/>
          <p:nvPr/>
        </p:nvSpPr>
        <p:spPr>
          <a:xfrm>
            <a:off x="514627" y="264965"/>
            <a:ext cx="7109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SUBSISTEMA ELECTRICO Y CONTROL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g5ecbd3ebae_0_64"/>
          <p:cNvSpPr txBox="1"/>
          <p:nvPr/>
        </p:nvSpPr>
        <p:spPr>
          <a:xfrm>
            <a:off x="2817460" y="911550"/>
            <a:ext cx="3509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Elécrtico</a:t>
            </a:r>
            <a:endParaRPr/>
          </a:p>
        </p:txBody>
      </p:sp>
      <p:pic>
        <p:nvPicPr>
          <p:cNvPr id="407" name="Google Shape;407;g5ecbd3ebae_0_64"/>
          <p:cNvPicPr preferRelativeResize="0"/>
          <p:nvPr/>
        </p:nvPicPr>
        <p:blipFill rotWithShape="1">
          <a:blip r:embed="rId3">
            <a:alphaModFix/>
          </a:blip>
          <a:srcRect l="20294" t="79732" r="9941" b="12766"/>
          <a:stretch/>
        </p:blipFill>
        <p:spPr>
          <a:xfrm>
            <a:off x="0" y="6308725"/>
            <a:ext cx="9144000" cy="54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g5ecbd3ebae_0_64" descr="Resultado de imagen para Logo mecatronica es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360" y="44784"/>
            <a:ext cx="1293062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g5ecbd3ebae_0_64"/>
          <p:cNvSpPr txBox="1"/>
          <p:nvPr/>
        </p:nvSpPr>
        <p:spPr>
          <a:xfrm>
            <a:off x="3706550" y="3348425"/>
            <a:ext cx="340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g5ecbd3ebae_0_64"/>
          <p:cNvSpPr txBox="1"/>
          <p:nvPr/>
        </p:nvSpPr>
        <p:spPr>
          <a:xfrm>
            <a:off x="2913650" y="5991025"/>
            <a:ext cx="36462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Esquema Eléctrico de Control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1" name="Google Shape;411;g5ecbd3ebae_0_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2328912" y="180613"/>
            <a:ext cx="4486175" cy="6858675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g5ecbd3ebae_0_64"/>
          <p:cNvSpPr txBox="1"/>
          <p:nvPr/>
        </p:nvSpPr>
        <p:spPr>
          <a:xfrm>
            <a:off x="7126600" y="4494400"/>
            <a:ext cx="15042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>
                <a:latin typeface="Calibri"/>
                <a:ea typeface="Calibri"/>
                <a:cs typeface="Calibri"/>
                <a:sym typeface="Calibri"/>
              </a:rPr>
              <a:t>añadidura de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>
                <a:latin typeface="Calibri"/>
                <a:ea typeface="Calibri"/>
                <a:cs typeface="Calibri"/>
                <a:sym typeface="Calibri"/>
              </a:rPr>
              <a:t>electroválvulas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/>
          <p:nvPr/>
        </p:nvSpPr>
        <p:spPr>
          <a:xfrm>
            <a:off x="847162" y="332656"/>
            <a:ext cx="710921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DEFINICIÓN Y JUSTIFICACIÓN DEL PROBLEMA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323528" y="1916832"/>
            <a:ext cx="820891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DEFINICIÓN</a:t>
            </a:r>
            <a:endParaRPr dirty="0"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C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cuenta con una máquina empacadora de snacks en desuso e incompleta para lo cual se requiere la implementación de un sistema de dosificación por peso para que esté totalmente operativa.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3">
            <a:alphaModFix/>
          </a:blip>
          <a:srcRect l="20297" t="79733" r="9941" b="12765"/>
          <a:stretch/>
        </p:blipFill>
        <p:spPr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 descr="Resultado de imagen para Logo mecatronica es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360" y="44784"/>
            <a:ext cx="1293062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323528" y="3717032"/>
            <a:ext cx="8208912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JUSTIFICACIÓN</a:t>
            </a:r>
            <a:endParaRPr dirty="0"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C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APOCALIPSIS CIA. LTDA.  con el fin de emprender una nueva competencia en la elaboración de snacks, desea mejorar su producción, llevar un monitoreo de su producto y verificar que el mismo se elabore bajo estándares de calidad correspondientes en el manejo de alimentos; decide renovar una empacadora </a:t>
            </a:r>
            <a:r>
              <a:rPr lang="es-EC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semi-automatizada</a:t>
            </a:r>
            <a:r>
              <a:rPr lang="es-EC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Snacks, incorporando un sistema de dosificación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5ecbd3ebae_0_87"/>
          <p:cNvSpPr txBox="1"/>
          <p:nvPr/>
        </p:nvSpPr>
        <p:spPr>
          <a:xfrm>
            <a:off x="514627" y="264965"/>
            <a:ext cx="7109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SUBSISTEMA ELÉCTRICO Y CONTROL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g5ecbd3ebae_0_87"/>
          <p:cNvSpPr txBox="1"/>
          <p:nvPr/>
        </p:nvSpPr>
        <p:spPr>
          <a:xfrm>
            <a:off x="2817460" y="911550"/>
            <a:ext cx="3509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Eléctrico</a:t>
            </a:r>
            <a:endParaRPr/>
          </a:p>
        </p:txBody>
      </p:sp>
      <p:pic>
        <p:nvPicPr>
          <p:cNvPr id="431" name="Google Shape;431;g5ecbd3ebae_0_87"/>
          <p:cNvPicPr preferRelativeResize="0"/>
          <p:nvPr/>
        </p:nvPicPr>
        <p:blipFill rotWithShape="1">
          <a:blip r:embed="rId3">
            <a:alphaModFix/>
          </a:blip>
          <a:srcRect l="20294" t="79732" r="9941" b="12766"/>
          <a:stretch/>
        </p:blipFill>
        <p:spPr>
          <a:xfrm>
            <a:off x="0" y="6308725"/>
            <a:ext cx="9144000" cy="54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g5ecbd3ebae_0_87" descr="Resultado de imagen para Logo mecatronica es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360" y="44784"/>
            <a:ext cx="1293062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g5ecbd3ebae_0_87"/>
          <p:cNvSpPr txBox="1"/>
          <p:nvPr/>
        </p:nvSpPr>
        <p:spPr>
          <a:xfrm>
            <a:off x="3706550" y="3348425"/>
            <a:ext cx="340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g5ecbd3ebae_0_87"/>
          <p:cNvSpPr txBox="1"/>
          <p:nvPr/>
        </p:nvSpPr>
        <p:spPr>
          <a:xfrm>
            <a:off x="2913650" y="5991025"/>
            <a:ext cx="36462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Esquema Eléctrico de Control-PLC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g5ecbd3ebae_0_87"/>
          <p:cNvSpPr txBox="1"/>
          <p:nvPr/>
        </p:nvSpPr>
        <p:spPr>
          <a:xfrm>
            <a:off x="7623725" y="4580225"/>
            <a:ext cx="14817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>
                <a:latin typeface="Calibri"/>
                <a:ea typeface="Calibri"/>
                <a:cs typeface="Calibri"/>
                <a:sym typeface="Calibri"/>
              </a:rPr>
              <a:t>añadidura de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>
                <a:latin typeface="Calibri"/>
                <a:ea typeface="Calibri"/>
                <a:cs typeface="Calibri"/>
                <a:sym typeface="Calibri"/>
              </a:rPr>
              <a:t>relés para electroválvulas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6" name="Google Shape;436;g5ecbd3ebae_0_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1831962" y="323025"/>
            <a:ext cx="4437975" cy="6829726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g5ecbd3ebae_0_87"/>
          <p:cNvSpPr txBox="1"/>
          <p:nvPr/>
        </p:nvSpPr>
        <p:spPr>
          <a:xfrm>
            <a:off x="1335750" y="5136975"/>
            <a:ext cx="14817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>
                <a:latin typeface="Calibri"/>
                <a:ea typeface="Calibri"/>
                <a:cs typeface="Calibri"/>
                <a:sym typeface="Calibri"/>
              </a:rPr>
              <a:t>conexión de celdas de carga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5ecbd3ebae_0_132"/>
          <p:cNvSpPr txBox="1"/>
          <p:nvPr/>
        </p:nvSpPr>
        <p:spPr>
          <a:xfrm>
            <a:off x="514627" y="264965"/>
            <a:ext cx="7109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SUBSISTEMA ELÉCTRICO Y CONTROL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g5ecbd3ebae_0_132"/>
          <p:cNvSpPr txBox="1"/>
          <p:nvPr/>
        </p:nvSpPr>
        <p:spPr>
          <a:xfrm>
            <a:off x="3106022" y="911175"/>
            <a:ext cx="2107815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Interfaz Gráfica</a:t>
            </a:r>
            <a:endParaRPr dirty="0"/>
          </a:p>
        </p:txBody>
      </p:sp>
      <p:pic>
        <p:nvPicPr>
          <p:cNvPr id="444" name="Google Shape;444;g5ecbd3ebae_0_132"/>
          <p:cNvPicPr preferRelativeResize="0"/>
          <p:nvPr/>
        </p:nvPicPr>
        <p:blipFill rotWithShape="1">
          <a:blip r:embed="rId3">
            <a:alphaModFix/>
          </a:blip>
          <a:srcRect l="20294" t="79732" r="9941" b="12766"/>
          <a:stretch/>
        </p:blipFill>
        <p:spPr>
          <a:xfrm>
            <a:off x="0" y="6308725"/>
            <a:ext cx="9144000" cy="54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g5ecbd3ebae_0_132" descr="Resultado de imagen para Logo mecatronica es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360" y="44784"/>
            <a:ext cx="1293062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g5ecbd3ebae_0_132"/>
          <p:cNvSpPr txBox="1"/>
          <p:nvPr/>
        </p:nvSpPr>
        <p:spPr>
          <a:xfrm>
            <a:off x="3706550" y="3348425"/>
            <a:ext cx="340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7" name="Google Shape;447;g5ecbd3ebae_0_1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6538" y="1689551"/>
            <a:ext cx="6950924" cy="4034485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g5ecbd3ebae_0_132"/>
          <p:cNvSpPr txBox="1"/>
          <p:nvPr/>
        </p:nvSpPr>
        <p:spPr>
          <a:xfrm>
            <a:off x="3801750" y="5877925"/>
            <a:ext cx="1540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HMI - local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5ecbd3ebae_0_145"/>
          <p:cNvSpPr txBox="1"/>
          <p:nvPr/>
        </p:nvSpPr>
        <p:spPr>
          <a:xfrm>
            <a:off x="514627" y="264965"/>
            <a:ext cx="7109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SUBSISTEMA ELÉCTRICO Y CONTROL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g5ecbd3ebae_0_145"/>
          <p:cNvSpPr txBox="1"/>
          <p:nvPr/>
        </p:nvSpPr>
        <p:spPr>
          <a:xfrm>
            <a:off x="3590400" y="992100"/>
            <a:ext cx="1963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Interfaz Gráfica</a:t>
            </a:r>
            <a:endParaRPr/>
          </a:p>
        </p:txBody>
      </p:sp>
      <p:pic>
        <p:nvPicPr>
          <p:cNvPr id="455" name="Google Shape;455;g5ecbd3ebae_0_145"/>
          <p:cNvPicPr preferRelativeResize="0"/>
          <p:nvPr/>
        </p:nvPicPr>
        <p:blipFill rotWithShape="1">
          <a:blip r:embed="rId3">
            <a:alphaModFix/>
          </a:blip>
          <a:srcRect l="20294" t="79732" r="9941" b="12766"/>
          <a:stretch/>
        </p:blipFill>
        <p:spPr>
          <a:xfrm>
            <a:off x="0" y="6308725"/>
            <a:ext cx="9144000" cy="54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g5ecbd3ebae_0_145" descr="Resultado de imagen para Logo mecatronica es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360" y="44784"/>
            <a:ext cx="1293062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g5ecbd3ebae_0_145"/>
          <p:cNvSpPr txBox="1"/>
          <p:nvPr/>
        </p:nvSpPr>
        <p:spPr>
          <a:xfrm>
            <a:off x="3706550" y="3348425"/>
            <a:ext cx="340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g5ecbd3ebae_0_145"/>
          <p:cNvSpPr txBox="1"/>
          <p:nvPr/>
        </p:nvSpPr>
        <p:spPr>
          <a:xfrm>
            <a:off x="3104100" y="5704750"/>
            <a:ext cx="2935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HMI(dashboard) - nube</a:t>
            </a: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12F1E929-A4A7-4293-8A4D-9282BA4CA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962" y="1504950"/>
            <a:ext cx="6696075" cy="38481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5ecbd3ebae_0_158"/>
          <p:cNvSpPr txBox="1"/>
          <p:nvPr/>
        </p:nvSpPr>
        <p:spPr>
          <a:xfrm>
            <a:off x="873352" y="531163"/>
            <a:ext cx="6939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SUBSISTEMA DE COMUNICACION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5" name="Google Shape;465;g5ecbd3ebae_0_158"/>
          <p:cNvPicPr preferRelativeResize="0"/>
          <p:nvPr/>
        </p:nvPicPr>
        <p:blipFill rotWithShape="1">
          <a:blip r:embed="rId3">
            <a:alphaModFix/>
          </a:blip>
          <a:srcRect l="20294" t="79732" r="9941" b="12766"/>
          <a:stretch/>
        </p:blipFill>
        <p:spPr>
          <a:xfrm>
            <a:off x="0" y="6308725"/>
            <a:ext cx="9144000" cy="54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g5ecbd3ebae_0_158" descr="Resultado de imagen para Logo mecatronica es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360" y="44784"/>
            <a:ext cx="1293062" cy="144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7" name="Google Shape;467;g5ecbd3ebae_0_158"/>
          <p:cNvGrpSpPr/>
          <p:nvPr/>
        </p:nvGrpSpPr>
        <p:grpSpPr>
          <a:xfrm>
            <a:off x="349075" y="1541235"/>
            <a:ext cx="8445900" cy="4493169"/>
            <a:chOff x="1365" y="139"/>
            <a:chExt cx="8445900" cy="3852829"/>
          </a:xfrm>
        </p:grpSpPr>
        <p:sp>
          <p:nvSpPr>
            <p:cNvPr id="468" name="Google Shape;468;g5ecbd3ebae_0_158"/>
            <p:cNvSpPr/>
            <p:nvPr/>
          </p:nvSpPr>
          <p:spPr>
            <a:xfrm>
              <a:off x="1365" y="139"/>
              <a:ext cx="8445900" cy="7425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g5ecbd3ebae_0_158"/>
            <p:cNvSpPr txBox="1"/>
            <p:nvPr/>
          </p:nvSpPr>
          <p:spPr>
            <a:xfrm>
              <a:off x="23113" y="21887"/>
              <a:ext cx="8402400" cy="69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Arquitectura IoT</a:t>
              </a:r>
              <a:endPara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g5ecbd3ebae_0_158"/>
            <p:cNvSpPr/>
            <p:nvPr/>
          </p:nvSpPr>
          <p:spPr>
            <a:xfrm>
              <a:off x="9609" y="961684"/>
              <a:ext cx="1982400" cy="8886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g5ecbd3ebae_0_158"/>
            <p:cNvSpPr txBox="1"/>
            <p:nvPr/>
          </p:nvSpPr>
          <p:spPr>
            <a:xfrm>
              <a:off x="35635" y="987710"/>
              <a:ext cx="1930500" cy="83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Dispositivos</a:t>
              </a:r>
              <a:endPara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g5ecbd3ebae_0_158"/>
            <p:cNvSpPr/>
            <p:nvPr/>
          </p:nvSpPr>
          <p:spPr>
            <a:xfrm>
              <a:off x="9609" y="2069271"/>
              <a:ext cx="1982400" cy="17835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g5ecbd3ebae_0_158"/>
            <p:cNvSpPr txBox="1"/>
            <p:nvPr/>
          </p:nvSpPr>
          <p:spPr>
            <a:xfrm>
              <a:off x="61850" y="2121512"/>
              <a:ext cx="1878000" cy="167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500" b="1" i="1" u="sng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PLC Siemens S7-1200</a:t>
              </a:r>
              <a:endParaRPr sz="1500" b="1" i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Gateway</a:t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Siemens IoT 2040</a:t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KUNBUS RevPI Core </a:t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</a:t>
              </a:r>
              <a:r>
                <a:rPr lang="es-EC" sz="15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Computador Perso.</a:t>
              </a:r>
              <a:endParaRPr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Raspberry PI3</a:t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g5ecbd3ebae_0_158"/>
            <p:cNvSpPr/>
            <p:nvPr/>
          </p:nvSpPr>
          <p:spPr>
            <a:xfrm>
              <a:off x="2158586" y="961684"/>
              <a:ext cx="1982400" cy="8886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g5ecbd3ebae_0_158"/>
            <p:cNvSpPr txBox="1"/>
            <p:nvPr/>
          </p:nvSpPr>
          <p:spPr>
            <a:xfrm>
              <a:off x="2184612" y="987710"/>
              <a:ext cx="1930500" cy="83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Medio de Transmisión</a:t>
              </a:r>
              <a:endPara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g5ecbd3ebae_0_158"/>
            <p:cNvSpPr/>
            <p:nvPr/>
          </p:nvSpPr>
          <p:spPr>
            <a:xfrm>
              <a:off x="2158586" y="2069271"/>
              <a:ext cx="1982400" cy="17835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g5ecbd3ebae_0_158"/>
            <p:cNvSpPr txBox="1"/>
            <p:nvPr/>
          </p:nvSpPr>
          <p:spPr>
            <a:xfrm>
              <a:off x="2210827" y="2121512"/>
              <a:ext cx="1878000" cy="167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500" b="1" i="1" u="sng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WiFi</a:t>
              </a:r>
              <a:endParaRPr sz="1500" b="1" i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largo alcance</a:t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compatible con gateway escogido</a:t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g5ecbd3ebae_0_158"/>
            <p:cNvSpPr/>
            <p:nvPr/>
          </p:nvSpPr>
          <p:spPr>
            <a:xfrm>
              <a:off x="4307562" y="961684"/>
              <a:ext cx="1982400" cy="8886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g5ecbd3ebae_0_158"/>
            <p:cNvSpPr txBox="1"/>
            <p:nvPr/>
          </p:nvSpPr>
          <p:spPr>
            <a:xfrm>
              <a:off x="4333588" y="987710"/>
              <a:ext cx="1930500" cy="83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Protocolos</a:t>
              </a:r>
              <a:endPara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g5ecbd3ebae_0_158"/>
            <p:cNvSpPr/>
            <p:nvPr/>
          </p:nvSpPr>
          <p:spPr>
            <a:xfrm>
              <a:off x="4307562" y="2069271"/>
              <a:ext cx="1982400" cy="17835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g5ecbd3ebae_0_158"/>
            <p:cNvSpPr txBox="1"/>
            <p:nvPr/>
          </p:nvSpPr>
          <p:spPr>
            <a:xfrm>
              <a:off x="4359803" y="2121512"/>
              <a:ext cx="1878000" cy="167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500" b="1" i="1" u="sng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MQTT</a:t>
              </a:r>
              <a:endParaRPr sz="1500" b="1" i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-centralizado</a:t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-escalable</a:t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-ofrece seguridades</a:t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-código abierto</a:t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g5ecbd3ebae_0_158"/>
            <p:cNvSpPr/>
            <p:nvPr/>
          </p:nvSpPr>
          <p:spPr>
            <a:xfrm>
              <a:off x="6456539" y="961684"/>
              <a:ext cx="1982400" cy="8889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g5ecbd3ebae_0_158"/>
            <p:cNvSpPr txBox="1"/>
            <p:nvPr/>
          </p:nvSpPr>
          <p:spPr>
            <a:xfrm>
              <a:off x="6482570" y="987715"/>
              <a:ext cx="1930500" cy="83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Modelos de Servicio</a:t>
              </a:r>
              <a:endPara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g5ecbd3ebae_0_158"/>
            <p:cNvSpPr/>
            <p:nvPr/>
          </p:nvSpPr>
          <p:spPr>
            <a:xfrm>
              <a:off x="6456539" y="2069468"/>
              <a:ext cx="1982400" cy="17835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g5ecbd3ebae_0_158"/>
            <p:cNvSpPr txBox="1"/>
            <p:nvPr/>
          </p:nvSpPr>
          <p:spPr>
            <a:xfrm>
              <a:off x="6508780" y="2121709"/>
              <a:ext cx="1878000" cy="167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500" b="1" i="1" u="sng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IaaS (Infraestructure as a Service).</a:t>
              </a:r>
              <a:endParaRPr sz="1500" b="1" i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-no existe mayor demanda de datos</a:t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-es altamnte configurable</a:t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5ecbd3ebae_0_186"/>
          <p:cNvSpPr txBox="1"/>
          <p:nvPr/>
        </p:nvSpPr>
        <p:spPr>
          <a:xfrm>
            <a:off x="873352" y="531163"/>
            <a:ext cx="6939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SUBSISTEMA DE COMUNICACION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1" name="Google Shape;491;g5ecbd3ebae_0_186"/>
          <p:cNvPicPr preferRelativeResize="0"/>
          <p:nvPr/>
        </p:nvPicPr>
        <p:blipFill rotWithShape="1">
          <a:blip r:embed="rId3">
            <a:alphaModFix/>
          </a:blip>
          <a:srcRect l="20294" t="79732" r="9941" b="12766"/>
          <a:stretch/>
        </p:blipFill>
        <p:spPr>
          <a:xfrm>
            <a:off x="0" y="6308725"/>
            <a:ext cx="9144000" cy="54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g5ecbd3ebae_0_186" descr="Resultado de imagen para Logo mecatronica es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360" y="44784"/>
            <a:ext cx="1293062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g5ecbd3ebae_0_1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650" y="1484775"/>
            <a:ext cx="3894605" cy="207530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g5ecbd3ebae_0_186"/>
          <p:cNvSpPr txBox="1"/>
          <p:nvPr/>
        </p:nvSpPr>
        <p:spPr>
          <a:xfrm>
            <a:off x="295650" y="3867475"/>
            <a:ext cx="4001700" cy="8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Esquema de Conexión de Comunicación</a:t>
            </a:r>
            <a:endParaRPr/>
          </a:p>
        </p:txBody>
      </p:sp>
      <p:pic>
        <p:nvPicPr>
          <p:cNvPr id="495" name="Google Shape;495;g5ecbd3ebae_0_1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43150" y="3560084"/>
            <a:ext cx="3752800" cy="2075281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g5ecbd3ebae_0_186"/>
          <p:cNvSpPr txBox="1"/>
          <p:nvPr/>
        </p:nvSpPr>
        <p:spPr>
          <a:xfrm>
            <a:off x="4818700" y="2731375"/>
            <a:ext cx="40017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Estructura del </a:t>
            </a:r>
            <a:r>
              <a:rPr lang="es-EC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Droplet</a:t>
            </a: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5ecbd3ebae_0_216"/>
          <p:cNvSpPr txBox="1"/>
          <p:nvPr/>
        </p:nvSpPr>
        <p:spPr>
          <a:xfrm>
            <a:off x="873352" y="531163"/>
            <a:ext cx="6939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SUBSISTEMA DE COMUNICACIÓN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2" name="Google Shape;502;g5ecbd3ebae_0_216"/>
          <p:cNvPicPr preferRelativeResize="0"/>
          <p:nvPr/>
        </p:nvPicPr>
        <p:blipFill rotWithShape="1">
          <a:blip r:embed="rId3">
            <a:alphaModFix/>
          </a:blip>
          <a:srcRect l="20294" t="79732" r="9941" b="12766"/>
          <a:stretch/>
        </p:blipFill>
        <p:spPr>
          <a:xfrm>
            <a:off x="0" y="6308725"/>
            <a:ext cx="9144000" cy="54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g5ecbd3ebae_0_216" descr="Resultado de imagen para Logo mecatronica es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360" y="44784"/>
            <a:ext cx="1293062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g5ecbd3ebae_0_2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2435" y="2132625"/>
            <a:ext cx="6374670" cy="391885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g5ecbd3ebae_0_216"/>
          <p:cNvSpPr txBox="1"/>
          <p:nvPr/>
        </p:nvSpPr>
        <p:spPr>
          <a:xfrm>
            <a:off x="1387925" y="1272825"/>
            <a:ext cx="6086400" cy="8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Programación por bloques en node-red de HMI local</a:t>
            </a:r>
            <a:endParaRPr/>
          </a:p>
        </p:txBody>
      </p:sp>
      <p:sp>
        <p:nvSpPr>
          <p:cNvPr id="7" name="Google Shape;513;g5ecbd3ebae_0_241">
            <a:extLst>
              <a:ext uri="{FF2B5EF4-FFF2-40B4-BE49-F238E27FC236}">
                <a16:creationId xmlns:a16="http://schemas.microsoft.com/office/drawing/2014/main" xmlns="" id="{9AD19EE4-01B7-457D-BFC0-D3B11A2698A7}"/>
              </a:ext>
            </a:extLst>
          </p:cNvPr>
          <p:cNvSpPr txBox="1"/>
          <p:nvPr/>
        </p:nvSpPr>
        <p:spPr>
          <a:xfrm>
            <a:off x="6547105" y="2992425"/>
            <a:ext cx="2643662" cy="1685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800" i="1" dirty="0" err="1"/>
              <a:t>node</a:t>
            </a:r>
            <a:r>
              <a:rPr lang="es-EC" sz="1800" i="1" dirty="0"/>
              <a:t>-red-</a:t>
            </a:r>
            <a:r>
              <a:rPr lang="es-EC" sz="1800" i="1" dirty="0" err="1"/>
              <a:t>mqtt</a:t>
            </a:r>
            <a:endParaRPr lang="es-EC" sz="1800" dirty="0"/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800" i="1" dirty="0" err="1"/>
              <a:t>node</a:t>
            </a:r>
            <a:r>
              <a:rPr lang="es-EC" sz="1800" i="1" dirty="0"/>
              <a:t>-red </a:t>
            </a:r>
            <a:r>
              <a:rPr lang="es-EC" sz="1800" i="1" dirty="0" err="1"/>
              <a:t>dashboard</a:t>
            </a:r>
            <a:r>
              <a:rPr lang="es-EC" sz="1800" i="1" dirty="0"/>
              <a:t> 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800" i="1" dirty="0"/>
              <a:t>node-red-contrib-s7</a:t>
            </a:r>
            <a:r>
              <a:rPr lang="es-EC" dirty="0"/>
              <a:t> </a:t>
            </a:r>
            <a:r>
              <a:rPr lang="es-EC" sz="1800" i="1" dirty="0"/>
              <a:t> </a:t>
            </a:r>
            <a:endParaRPr sz="1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5ecbd3ebae_0_241"/>
          <p:cNvSpPr txBox="1"/>
          <p:nvPr/>
        </p:nvSpPr>
        <p:spPr>
          <a:xfrm>
            <a:off x="873352" y="531163"/>
            <a:ext cx="6939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SUBSISTEMA DE COMUNICACIÓN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1" name="Google Shape;511;g5ecbd3ebae_0_241"/>
          <p:cNvPicPr preferRelativeResize="0"/>
          <p:nvPr/>
        </p:nvPicPr>
        <p:blipFill rotWithShape="1">
          <a:blip r:embed="rId3">
            <a:alphaModFix/>
          </a:blip>
          <a:srcRect l="20294" t="79732" r="9941" b="12766"/>
          <a:stretch/>
        </p:blipFill>
        <p:spPr>
          <a:xfrm>
            <a:off x="0" y="6308725"/>
            <a:ext cx="9144000" cy="54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g5ecbd3ebae_0_241" descr="Resultado de imagen para Logo mecatronica es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360" y="44784"/>
            <a:ext cx="1293062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g5ecbd3ebae_0_241"/>
          <p:cNvSpPr txBox="1"/>
          <p:nvPr/>
        </p:nvSpPr>
        <p:spPr>
          <a:xfrm>
            <a:off x="1387925" y="1272825"/>
            <a:ext cx="6086400" cy="8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Programación por bloques en </a:t>
            </a:r>
            <a:r>
              <a:rPr lang="es-EC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</a:t>
            </a:r>
            <a:r>
              <a:rPr lang="es-EC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-red de </a:t>
            </a:r>
            <a:r>
              <a:rPr lang="es-EC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Dashboard</a:t>
            </a:r>
            <a:endParaRPr dirty="0"/>
          </a:p>
        </p:txBody>
      </p:sp>
      <p:pic>
        <p:nvPicPr>
          <p:cNvPr id="514" name="Google Shape;514;g5ecbd3ebae_0_2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0296" y="2228087"/>
            <a:ext cx="5792400" cy="38713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13;g5ecbd3ebae_0_241">
            <a:extLst>
              <a:ext uri="{FF2B5EF4-FFF2-40B4-BE49-F238E27FC236}">
                <a16:creationId xmlns:a16="http://schemas.microsoft.com/office/drawing/2014/main" xmlns="" id="{BE177622-8672-4B52-AA58-6E364352C80C}"/>
              </a:ext>
            </a:extLst>
          </p:cNvPr>
          <p:cNvSpPr txBox="1"/>
          <p:nvPr/>
        </p:nvSpPr>
        <p:spPr>
          <a:xfrm>
            <a:off x="6461760" y="3053982"/>
            <a:ext cx="2643662" cy="1685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800" i="1" dirty="0" err="1"/>
              <a:t>node</a:t>
            </a:r>
            <a:r>
              <a:rPr lang="es-EC" sz="1800" i="1" dirty="0"/>
              <a:t>-red-</a:t>
            </a:r>
            <a:r>
              <a:rPr lang="es-EC" sz="1800" i="1" dirty="0" err="1"/>
              <a:t>mqtt</a:t>
            </a:r>
            <a:endParaRPr lang="es-EC" sz="1800" dirty="0"/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800" i="1" dirty="0" err="1"/>
              <a:t>node</a:t>
            </a:r>
            <a:r>
              <a:rPr lang="es-EC" sz="1800" i="1" dirty="0"/>
              <a:t>-red </a:t>
            </a:r>
            <a:r>
              <a:rPr lang="es-EC" sz="1800" i="1" dirty="0" err="1"/>
              <a:t>dashboard</a:t>
            </a:r>
            <a:r>
              <a:rPr lang="es-EC" sz="1800" i="1" dirty="0"/>
              <a:t> 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800" i="1" dirty="0" err="1"/>
              <a:t>node</a:t>
            </a:r>
            <a:r>
              <a:rPr lang="es-EC" sz="1800" i="1" dirty="0"/>
              <a:t>-red-</a:t>
            </a:r>
            <a:r>
              <a:rPr lang="es-EC" sz="1800" i="1" dirty="0" err="1"/>
              <a:t>node</a:t>
            </a:r>
            <a:r>
              <a:rPr lang="es-EC" sz="1800" i="1" dirty="0"/>
              <a:t>-</a:t>
            </a:r>
            <a:r>
              <a:rPr lang="es-EC" sz="1800" i="1" dirty="0" err="1"/>
              <a:t>sqlite</a:t>
            </a:r>
            <a:r>
              <a:rPr lang="es-EC" sz="1800" i="1" dirty="0"/>
              <a:t> </a:t>
            </a:r>
            <a:endParaRPr sz="1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5ecbd3ebae_0_250"/>
          <p:cNvSpPr txBox="1"/>
          <p:nvPr/>
        </p:nvSpPr>
        <p:spPr>
          <a:xfrm>
            <a:off x="873352" y="226363"/>
            <a:ext cx="6939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PRUEBAS Y RESULTADOS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0" name="Google Shape;520;g5ecbd3ebae_0_250"/>
          <p:cNvPicPr preferRelativeResize="0"/>
          <p:nvPr/>
        </p:nvPicPr>
        <p:blipFill rotWithShape="1">
          <a:blip r:embed="rId3">
            <a:alphaModFix/>
          </a:blip>
          <a:srcRect l="20294" t="79732" r="9941" b="12766"/>
          <a:stretch/>
        </p:blipFill>
        <p:spPr>
          <a:xfrm>
            <a:off x="0" y="6308725"/>
            <a:ext cx="9144000" cy="54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g5ecbd3ebae_0_250" descr="Resultado de imagen para Logo mecatronica es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360" y="44784"/>
            <a:ext cx="1293062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g5ecbd3ebae_0_250"/>
          <p:cNvSpPr txBox="1"/>
          <p:nvPr/>
        </p:nvSpPr>
        <p:spPr>
          <a:xfrm>
            <a:off x="1387925" y="968025"/>
            <a:ext cx="60864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Pruebas y resultados del prototipo.</a:t>
            </a:r>
            <a:endParaRPr/>
          </a:p>
        </p:txBody>
      </p:sp>
      <p:pic>
        <p:nvPicPr>
          <p:cNvPr id="523" name="Google Shape;523;g5ecbd3ebae_0_2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200" y="1601359"/>
            <a:ext cx="2238375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g5ecbd3ebae_0_2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1200" y="3955047"/>
            <a:ext cx="1219200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g5ecbd3ebae_0_2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13425" y="3955047"/>
            <a:ext cx="1219200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g5ecbd3ebae_0_25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86400" y="2338122"/>
            <a:ext cx="4200525" cy="250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5ecbd3ebae_0_268"/>
          <p:cNvSpPr txBox="1"/>
          <p:nvPr/>
        </p:nvSpPr>
        <p:spPr>
          <a:xfrm>
            <a:off x="873352" y="226363"/>
            <a:ext cx="6939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PRUEBAS Y RESULTADOS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2" name="Google Shape;532;g5ecbd3ebae_0_268"/>
          <p:cNvPicPr preferRelativeResize="0"/>
          <p:nvPr/>
        </p:nvPicPr>
        <p:blipFill rotWithShape="1">
          <a:blip r:embed="rId3">
            <a:alphaModFix/>
          </a:blip>
          <a:srcRect l="20294" t="79732" r="9941" b="12766"/>
          <a:stretch/>
        </p:blipFill>
        <p:spPr>
          <a:xfrm>
            <a:off x="0" y="6308725"/>
            <a:ext cx="9144000" cy="54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g5ecbd3ebae_0_268" descr="Resultado de imagen para Logo mecatronica es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360" y="44784"/>
            <a:ext cx="1293062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g5ecbd3ebae_0_268"/>
          <p:cNvSpPr txBox="1"/>
          <p:nvPr/>
        </p:nvSpPr>
        <p:spPr>
          <a:xfrm>
            <a:off x="1387925" y="968025"/>
            <a:ext cx="60864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Pruebas y resultados del prototipo.</a:t>
            </a:r>
            <a:endParaRPr/>
          </a:p>
        </p:txBody>
      </p:sp>
      <p:pic>
        <p:nvPicPr>
          <p:cNvPr id="535" name="Google Shape;535;g5ecbd3ebae_0_2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00850" y="1701644"/>
            <a:ext cx="5300076" cy="295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g5ecbd3ebae_0_2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5625" y="4576059"/>
            <a:ext cx="2171700" cy="6953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37" name="Google Shape;537;g5ecbd3ebae_0_26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6125" y="1799300"/>
            <a:ext cx="3196050" cy="80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g5ecbd3ebae_0_26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5625" y="2733410"/>
            <a:ext cx="20955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g5ecbd3ebae_0_26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62650" y="4737969"/>
            <a:ext cx="32575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g5ecbd3ebae_0_26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769013" y="5271369"/>
            <a:ext cx="1647825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g5ecbd3ebae_0_26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115513" y="5167807"/>
            <a:ext cx="2686050" cy="62865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5ecbd3ebae_0_302"/>
          <p:cNvSpPr txBox="1"/>
          <p:nvPr/>
        </p:nvSpPr>
        <p:spPr>
          <a:xfrm>
            <a:off x="873352" y="226363"/>
            <a:ext cx="6939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PRUEBAS Y RESULTADOS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7" name="Google Shape;547;g5ecbd3ebae_0_302"/>
          <p:cNvPicPr preferRelativeResize="0"/>
          <p:nvPr/>
        </p:nvPicPr>
        <p:blipFill rotWithShape="1">
          <a:blip r:embed="rId3">
            <a:alphaModFix/>
          </a:blip>
          <a:srcRect l="20294" t="79732" r="9941" b="12766"/>
          <a:stretch/>
        </p:blipFill>
        <p:spPr>
          <a:xfrm>
            <a:off x="0" y="6308725"/>
            <a:ext cx="9144000" cy="54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g5ecbd3ebae_0_302" descr="Resultado de imagen para Logo mecatronica es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360" y="44784"/>
            <a:ext cx="1293062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g5ecbd3ebae_0_302"/>
          <p:cNvSpPr txBox="1"/>
          <p:nvPr/>
        </p:nvSpPr>
        <p:spPr>
          <a:xfrm>
            <a:off x="1387925" y="968025"/>
            <a:ext cx="60864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Pruebas y resultados del sistema de comunicación (monitoreo)</a:t>
            </a:r>
            <a:endParaRPr/>
          </a:p>
        </p:txBody>
      </p:sp>
      <p:pic>
        <p:nvPicPr>
          <p:cNvPr id="550" name="Google Shape;550;g5ecbd3ebae_0_3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1363" y="1714839"/>
            <a:ext cx="6561275" cy="4005675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g5ecbd3ebae_0_302"/>
          <p:cNvSpPr txBox="1"/>
          <p:nvPr/>
        </p:nvSpPr>
        <p:spPr>
          <a:xfrm>
            <a:off x="1299650" y="5792650"/>
            <a:ext cx="60864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Tiempos de Conexión a la Red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/>
        </p:nvSpPr>
        <p:spPr>
          <a:xfrm>
            <a:off x="873377" y="620688"/>
            <a:ext cx="710921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323528" y="1484784"/>
            <a:ext cx="8208912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 GENERAL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C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Diseñar y construir un sistema de dosificación de snacks mediante un HMI para monitoreo a través de la nube.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</a:blip>
          <a:srcRect l="20297" t="79733" r="9941" b="12765"/>
          <a:stretch/>
        </p:blipFill>
        <p:spPr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 descr="Resultado de imagen para Logo mecatronica es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360" y="44784"/>
            <a:ext cx="1293062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 txBox="1"/>
          <p:nvPr/>
        </p:nvSpPr>
        <p:spPr>
          <a:xfrm>
            <a:off x="323528" y="2963847"/>
            <a:ext cx="8208912" cy="298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 ESPECIFICOS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C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Construir un sistema de dosificación por peso que cumpla con los requerimientos de producción de la empresa.</a:t>
            </a:r>
            <a:endParaRPr/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C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Implementar un HMI utilizando node-red para control local y remoto en la nube que facilite el monitoreo de la máquina.</a:t>
            </a:r>
            <a:endParaRPr/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C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Obtener un máximo rendimiento en la producción de snacks, minimizando los errores en las mediciones de peso por producto.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5ecbd3ebae_0_318"/>
          <p:cNvSpPr txBox="1"/>
          <p:nvPr/>
        </p:nvSpPr>
        <p:spPr>
          <a:xfrm>
            <a:off x="873352" y="226363"/>
            <a:ext cx="6939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PRUEBAS Y RESULTADOS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7" name="Google Shape;557;g5ecbd3ebae_0_318"/>
          <p:cNvPicPr preferRelativeResize="0"/>
          <p:nvPr/>
        </p:nvPicPr>
        <p:blipFill rotWithShape="1">
          <a:blip r:embed="rId3">
            <a:alphaModFix/>
          </a:blip>
          <a:srcRect l="20294" t="79732" r="9941" b="12766"/>
          <a:stretch/>
        </p:blipFill>
        <p:spPr>
          <a:xfrm>
            <a:off x="0" y="6308725"/>
            <a:ext cx="9144000" cy="54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g5ecbd3ebae_0_318" descr="Resultado de imagen para Logo mecatronica es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360" y="44784"/>
            <a:ext cx="1293062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g5ecbd3ebae_0_318"/>
          <p:cNvSpPr txBox="1"/>
          <p:nvPr/>
        </p:nvSpPr>
        <p:spPr>
          <a:xfrm>
            <a:off x="1387925" y="968025"/>
            <a:ext cx="60864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Pruebas y resultados del sistema de comunicación (monitoreo)</a:t>
            </a:r>
            <a:endParaRPr/>
          </a:p>
        </p:txBody>
      </p:sp>
      <p:sp>
        <p:nvSpPr>
          <p:cNvPr id="560" name="Google Shape;560;g5ecbd3ebae_0_318"/>
          <p:cNvSpPr txBox="1"/>
          <p:nvPr/>
        </p:nvSpPr>
        <p:spPr>
          <a:xfrm>
            <a:off x="1433913" y="5351475"/>
            <a:ext cx="26502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Costo Computacional</a:t>
            </a:r>
            <a:endParaRPr/>
          </a:p>
        </p:txBody>
      </p:sp>
      <p:pic>
        <p:nvPicPr>
          <p:cNvPr id="561" name="Google Shape;561;g5ecbd3ebae_0_3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7750" y="2161909"/>
            <a:ext cx="4962525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g5ecbd3ebae_0_318"/>
          <p:cNvSpPr txBox="1"/>
          <p:nvPr/>
        </p:nvSpPr>
        <p:spPr>
          <a:xfrm>
            <a:off x="5415700" y="2161900"/>
            <a:ext cx="3215100" cy="41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trabajo de maquina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8h/dia por 20 dias/mes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160h/mes y esto es igual 576000s/mes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tasa de transferencia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0.24Mbps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tasa de transferencia/mes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138240 Mb/mes equivalente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138.24 Gb/mes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5ecbd3ebae_0_329"/>
          <p:cNvSpPr txBox="1"/>
          <p:nvPr/>
        </p:nvSpPr>
        <p:spPr>
          <a:xfrm>
            <a:off x="161150" y="441675"/>
            <a:ext cx="7651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CONCLUSIONES Y RECOMENDACIONES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8" name="Google Shape;568;g5ecbd3ebae_0_329"/>
          <p:cNvPicPr preferRelativeResize="0"/>
          <p:nvPr/>
        </p:nvPicPr>
        <p:blipFill rotWithShape="1">
          <a:blip r:embed="rId3">
            <a:alphaModFix/>
          </a:blip>
          <a:srcRect l="20294" t="79732" r="9941" b="12766"/>
          <a:stretch/>
        </p:blipFill>
        <p:spPr>
          <a:xfrm>
            <a:off x="0" y="6308725"/>
            <a:ext cx="9144000" cy="54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g5ecbd3ebae_0_329" descr="Resultado de imagen para Logo mecatronica es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360" y="44784"/>
            <a:ext cx="1293062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g5ecbd3ebae_0_329"/>
          <p:cNvSpPr txBox="1"/>
          <p:nvPr/>
        </p:nvSpPr>
        <p:spPr>
          <a:xfrm>
            <a:off x="617950" y="1702175"/>
            <a:ext cx="8227500" cy="4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CONCLUSIONES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Se determinó que el sistema de dosificación implementado produce 6 dosificaciones por minuto con un error de 1.86% para dosificaciones de 30g con lo que se cumple las pautas requeridas por la empresa.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Mediante la implementación de la maquina dosificadora se puede complementar la maquina empacadora con óptimo funcionamiento en todos sus procesos, cumpliendo estándares de calidad establecidos en producción.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5ecbd3ebae_0_339"/>
          <p:cNvSpPr txBox="1"/>
          <p:nvPr/>
        </p:nvSpPr>
        <p:spPr>
          <a:xfrm>
            <a:off x="161150" y="441675"/>
            <a:ext cx="7651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CONCLUSIONES Y RECOMENDACIONES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6" name="Google Shape;576;g5ecbd3ebae_0_339"/>
          <p:cNvPicPr preferRelativeResize="0"/>
          <p:nvPr/>
        </p:nvPicPr>
        <p:blipFill rotWithShape="1">
          <a:blip r:embed="rId3">
            <a:alphaModFix/>
          </a:blip>
          <a:srcRect l="20294" t="79732" r="9941" b="12766"/>
          <a:stretch/>
        </p:blipFill>
        <p:spPr>
          <a:xfrm>
            <a:off x="0" y="6308725"/>
            <a:ext cx="9144000" cy="54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g5ecbd3ebae_0_339" descr="Resultado de imagen para Logo mecatronica es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360" y="44784"/>
            <a:ext cx="1293062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g5ecbd3ebae_0_339"/>
          <p:cNvSpPr txBox="1"/>
          <p:nvPr/>
        </p:nvSpPr>
        <p:spPr>
          <a:xfrm>
            <a:off x="617950" y="1702175"/>
            <a:ext cx="8227500" cy="4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CONCLUSIONES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El dosificador cumple con las normas para maquinaria alimenticia en la aplicación de acero inoxidable en las superficies en contacto con el producto. Evitando así que el producto se contamine y los elementos sean de fácil limpieza.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La evaluación del sistema de monitoreo refleja un desempeño muy eficiente en lo referente a escalabilidad y seguridad brindada por la pequeña arquitectura IoT diseñada. Lo cual implica que se ha desarrollado pequeñas plataformas con fundamentos a bases IoT a nivel industrial.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5ecbd3ebae_0_346"/>
          <p:cNvSpPr txBox="1"/>
          <p:nvPr/>
        </p:nvSpPr>
        <p:spPr>
          <a:xfrm>
            <a:off x="161150" y="441675"/>
            <a:ext cx="7651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CONCLUSIONES Y RECOMENDACIONES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4" name="Google Shape;584;g5ecbd3ebae_0_346"/>
          <p:cNvPicPr preferRelativeResize="0"/>
          <p:nvPr/>
        </p:nvPicPr>
        <p:blipFill rotWithShape="1">
          <a:blip r:embed="rId3">
            <a:alphaModFix/>
          </a:blip>
          <a:srcRect l="20294" t="79732" r="9941" b="12766"/>
          <a:stretch/>
        </p:blipFill>
        <p:spPr>
          <a:xfrm>
            <a:off x="0" y="6308725"/>
            <a:ext cx="9144000" cy="54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g5ecbd3ebae_0_346" descr="Resultado de imagen para Logo mecatronica es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360" y="44784"/>
            <a:ext cx="1293062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g5ecbd3ebae_0_346"/>
          <p:cNvSpPr txBox="1"/>
          <p:nvPr/>
        </p:nvSpPr>
        <p:spPr>
          <a:xfrm>
            <a:off x="617950" y="1473575"/>
            <a:ext cx="8227500" cy="66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RECOMENDACIONES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El sistema de dosificación fue diseñado específicamente para snacks, si se diera el cambio de producto a dosificar, este puede alterar el desempeño de la máquina en general.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Se recomienda un cambio en el sistema formación de fundas, debido al sobresfuerzo que produce el actual diseño de la máquina, cambiando el sistema de cadena por uno de motores y bandas de arrastre.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Se plantea como un complemento a la maquinaria, un sistema de alimentación automatizado que llegue a la tolva de alimentación principal, esto debido al difícil acceso por la altura que presenta.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g5ecbd3ebae_0_353"/>
          <p:cNvPicPr preferRelativeResize="0"/>
          <p:nvPr/>
        </p:nvPicPr>
        <p:blipFill rotWithShape="1">
          <a:blip r:embed="rId3">
            <a:alphaModFix/>
          </a:blip>
          <a:srcRect l="20294" t="79732" r="9941" b="12766"/>
          <a:stretch/>
        </p:blipFill>
        <p:spPr>
          <a:xfrm>
            <a:off x="0" y="6308725"/>
            <a:ext cx="9144000" cy="549276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g5ecbd3ebae_0_353"/>
          <p:cNvSpPr txBox="1"/>
          <p:nvPr/>
        </p:nvSpPr>
        <p:spPr>
          <a:xfrm>
            <a:off x="746400" y="2196450"/>
            <a:ext cx="7651200" cy="17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9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GRACIAS</a:t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/>
        </p:nvSpPr>
        <p:spPr>
          <a:xfrm>
            <a:off x="873377" y="620688"/>
            <a:ext cx="710921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CONCEPTOS BASICOS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5"/>
          <p:cNvPicPr preferRelativeResize="0"/>
          <p:nvPr/>
        </p:nvPicPr>
        <p:blipFill rotWithShape="1">
          <a:blip r:embed="rId3">
            <a:alphaModFix/>
          </a:blip>
          <a:srcRect l="20297" t="79733" r="9941" b="12765"/>
          <a:stretch/>
        </p:blipFill>
        <p:spPr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5" descr="Resultado de imagen para Logo mecatronica es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360" y="44784"/>
            <a:ext cx="1293062" cy="144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" name="Google Shape;135;p5"/>
          <p:cNvGrpSpPr/>
          <p:nvPr/>
        </p:nvGrpSpPr>
        <p:grpSpPr>
          <a:xfrm>
            <a:off x="1283758" y="1638357"/>
            <a:ext cx="6288451" cy="4272109"/>
            <a:chOff x="1140250" y="1425"/>
            <a:chExt cx="6288451" cy="4272109"/>
          </a:xfrm>
        </p:grpSpPr>
        <p:sp>
          <p:nvSpPr>
            <p:cNvPr id="136" name="Google Shape;136;p5"/>
            <p:cNvSpPr/>
            <p:nvPr/>
          </p:nvSpPr>
          <p:spPr>
            <a:xfrm rot="10800000">
              <a:off x="1730348" y="1425"/>
              <a:ext cx="5698353" cy="118019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 txBox="1"/>
            <p:nvPr/>
          </p:nvSpPr>
          <p:spPr>
            <a:xfrm>
              <a:off x="2025397" y="1425"/>
              <a:ext cx="5403304" cy="11801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20425" tIns="64750" rIns="12090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7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SISTEMAS DE DOSIFICACIÓN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None/>
              </a:pPr>
              <a:r>
                <a:rPr lang="es-EC" sz="17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Son máquinas o equipos encargados de suministrar uniformen y precisa una cantidad de producto </a:t>
              </a:r>
              <a:endParaRPr dirty="0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1140250" y="1425"/>
              <a:ext cx="1180197" cy="1180197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t="-20998" b="-20998"/>
              </a:stretch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39;p5"/>
            <p:cNvSpPr/>
            <p:nvPr/>
          </p:nvSpPr>
          <p:spPr>
            <a:xfrm rot="10800000">
              <a:off x="1730348" y="1533920"/>
              <a:ext cx="5698353" cy="118019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 txBox="1"/>
            <p:nvPr/>
          </p:nvSpPr>
          <p:spPr>
            <a:xfrm>
              <a:off x="2025397" y="1533920"/>
              <a:ext cx="5403304" cy="11801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20425" tIns="64750" rIns="12090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7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INDUSTRIA 4.0</a:t>
              </a:r>
              <a:br>
                <a:rPr lang="es-EC" sz="17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s-EC" sz="17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-Sistemas físicos capaces de lograr comunicaciones  y la cooperación entre otros equipos a través de una red inalámbrica y conectarse a la nube.</a:t>
              </a:r>
              <a:endParaRPr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140250" y="1533920"/>
              <a:ext cx="1180197" cy="1180197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t="-999" b="-999"/>
              </a:stretch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 rot="10800000">
              <a:off x="1730348" y="3066415"/>
              <a:ext cx="5698353" cy="118019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 txBox="1"/>
            <p:nvPr/>
          </p:nvSpPr>
          <p:spPr>
            <a:xfrm>
              <a:off x="1877872" y="3093337"/>
              <a:ext cx="5403304" cy="11801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20425" tIns="64750" rIns="12090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7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MONITOREO MEDIANTE </a:t>
              </a:r>
              <a:r>
                <a:rPr lang="es-EC" sz="17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IoT</a:t>
              </a:r>
              <a:endParaRPr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1140250" y="3066415"/>
              <a:ext cx="1180197" cy="1180197"/>
            </a:xfrm>
            <a:prstGeom prst="ellipse">
              <a:avLst/>
            </a:prstGeom>
            <a:solidFill>
              <a:srgbClr val="C0CCE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25BBB93-1820-418D-B315-E99683EF9D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804" y="4671812"/>
            <a:ext cx="1308102" cy="1220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/>
          <p:nvPr/>
        </p:nvSpPr>
        <p:spPr>
          <a:xfrm>
            <a:off x="873377" y="620688"/>
            <a:ext cx="710921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SISTEMAS DE DOSIFICACION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6"/>
          <p:cNvPicPr preferRelativeResize="0"/>
          <p:nvPr/>
        </p:nvPicPr>
        <p:blipFill rotWithShape="1">
          <a:blip r:embed="rId3">
            <a:alphaModFix/>
          </a:blip>
          <a:srcRect l="20297" t="79733" r="9941" b="12765"/>
          <a:stretch/>
        </p:blipFill>
        <p:spPr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6" descr="Resultado de imagen para Logo mecatronica es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360" y="44784"/>
            <a:ext cx="1293062" cy="144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2" name="Google Shape;152;p6"/>
          <p:cNvGraphicFramePr/>
          <p:nvPr/>
        </p:nvGraphicFramePr>
        <p:xfrm>
          <a:off x="457200" y="1628800"/>
          <a:ext cx="8003200" cy="4402455"/>
        </p:xfrm>
        <a:graphic>
          <a:graphicData uri="http://schemas.openxmlformats.org/drawingml/2006/table">
            <a:tbl>
              <a:tblPr firstRow="1" firstCol="1" bandRow="1">
                <a:noFill/>
                <a:tableStyleId>{E67B5FF4-BDD8-4974-A610-30F006863B86}</a:tableStyleId>
              </a:tblPr>
              <a:tblGrid>
                <a:gridCol w="2000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0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00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00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8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u="none" strike="noStrike" cap="none"/>
                        <a:t>Tipo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u="none" strike="noStrike" cap="none"/>
                        <a:t>Método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u="none" strike="noStrike" cap="none"/>
                        <a:t>Producto para dosificarse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u="none" strike="noStrike" cap="none"/>
                        <a:t>Ejemplo</a:t>
                      </a:r>
                      <a:endParaRPr sz="18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23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u="none" strike="noStrike" cap="none"/>
                        <a:t>Volumétrico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u="none" strike="noStrike" cap="none"/>
                        <a:t>-Por pistón</a:t>
                      </a:r>
                      <a:endParaRPr sz="24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u="none" strike="noStrike" cap="none"/>
                        <a:t> </a:t>
                      </a:r>
                      <a:endParaRPr sz="24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u="none" strike="noStrike" cap="none"/>
                        <a:t>-Tornillo son fin</a:t>
                      </a:r>
                      <a:endParaRPr sz="24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u="none" strike="noStrike" cap="none"/>
                        <a:t> </a:t>
                      </a:r>
                      <a:endParaRPr sz="24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u="none" strike="noStrike" cap="none"/>
                        <a:t>-Vasos telescópicos</a:t>
                      </a:r>
                      <a:endParaRPr sz="24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u="none" strike="noStrike" cap="none"/>
                        <a:t>giratorios</a:t>
                      </a:r>
                      <a:endParaRPr sz="24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u="none" strike="noStrike" cap="none"/>
                        <a:t> 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u="none" strike="noStrike" cap="none"/>
                        <a:t>-granos</a:t>
                      </a:r>
                      <a:endParaRPr sz="24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u="none" strike="noStrike" cap="none"/>
                        <a:t> </a:t>
                      </a:r>
                      <a:endParaRPr sz="2400" u="none" strike="noStrike" cap="none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 u="none" strike="noStrike" cap="none"/>
                        <a:t>-polvos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2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/>
                        <a:t>Por peso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/>
                        <a:t>-Tolva de pesaje</a:t>
                      </a:r>
                      <a:endParaRPr sz="2400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/>
                        <a:t> </a:t>
                      </a:r>
                      <a:endParaRPr sz="2400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/>
                        <a:t>-Multicabezal</a:t>
                      </a:r>
                      <a:endParaRPr sz="2400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/>
                        <a:t> 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/>
                        <a:t>-snacks</a:t>
                      </a:r>
                      <a:endParaRPr sz="2400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/>
                        <a:t> </a:t>
                      </a:r>
                      <a:endParaRPr sz="2400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/>
                        <a:t>-granos</a:t>
                      </a:r>
                      <a:endParaRPr sz="2400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/>
                        <a:t> </a:t>
                      </a:r>
                      <a:endParaRPr sz="2400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/>
                        <a:t>-polvos</a:t>
                      </a:r>
                      <a:endParaRPr sz="2400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800"/>
                        <a:t> 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53" name="Google Shape;15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43573" y="2492896"/>
            <a:ext cx="1600835" cy="1439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98662" y="4365104"/>
            <a:ext cx="1183930" cy="1439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/>
        </p:nvSpPr>
        <p:spPr>
          <a:xfrm>
            <a:off x="873377" y="620688"/>
            <a:ext cx="710921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CONCEPTOS BASICOS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5"/>
          <p:cNvPicPr preferRelativeResize="0"/>
          <p:nvPr/>
        </p:nvPicPr>
        <p:blipFill rotWithShape="1">
          <a:blip r:embed="rId3">
            <a:alphaModFix/>
          </a:blip>
          <a:srcRect l="20297" t="79733" r="9941" b="12765"/>
          <a:stretch/>
        </p:blipFill>
        <p:spPr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5" descr="Resultado de imagen para Logo mecatronica es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360" y="44784"/>
            <a:ext cx="1293062" cy="144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" name="Google Shape;135;p5"/>
          <p:cNvGrpSpPr/>
          <p:nvPr/>
        </p:nvGrpSpPr>
        <p:grpSpPr>
          <a:xfrm>
            <a:off x="1283758" y="1638357"/>
            <a:ext cx="6288451" cy="4272109"/>
            <a:chOff x="1140250" y="1425"/>
            <a:chExt cx="6288451" cy="4272109"/>
          </a:xfrm>
        </p:grpSpPr>
        <p:sp>
          <p:nvSpPr>
            <p:cNvPr id="136" name="Google Shape;136;p5"/>
            <p:cNvSpPr/>
            <p:nvPr/>
          </p:nvSpPr>
          <p:spPr>
            <a:xfrm rot="10800000">
              <a:off x="1730348" y="1425"/>
              <a:ext cx="5698353" cy="118019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 txBox="1"/>
            <p:nvPr/>
          </p:nvSpPr>
          <p:spPr>
            <a:xfrm>
              <a:off x="2025397" y="1425"/>
              <a:ext cx="5403304" cy="11801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20425" tIns="64750" rIns="12090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7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SISTEMAS DE DOSIFICACIÓN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None/>
              </a:pPr>
              <a:r>
                <a:rPr lang="es-EC" sz="17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Son máquinas o equipos encargados de </a:t>
              </a:r>
              <a:r>
                <a:rPr lang="es-EC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suministrar uniforme </a:t>
              </a:r>
              <a:r>
                <a:rPr lang="es-EC" sz="17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 precisa una cantidad de producto </a:t>
              </a:r>
              <a:endParaRPr dirty="0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1140250" y="1425"/>
              <a:ext cx="1180197" cy="1180197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t="-20998" b="-20998"/>
              </a:stretch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39;p5"/>
            <p:cNvSpPr/>
            <p:nvPr/>
          </p:nvSpPr>
          <p:spPr>
            <a:xfrm rot="10800000">
              <a:off x="1730348" y="1533920"/>
              <a:ext cx="5698353" cy="118019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 txBox="1"/>
            <p:nvPr/>
          </p:nvSpPr>
          <p:spPr>
            <a:xfrm>
              <a:off x="2025397" y="1533920"/>
              <a:ext cx="5403304" cy="11801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20425" tIns="64750" rIns="12090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7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INDUSTRIA 4.0</a:t>
              </a:r>
              <a:br>
                <a:rPr lang="es-EC" sz="17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s-EC" sz="17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-Sistemas físicos capaces de lograr comunicaciones  y la cooperación entre otros equipos a través de una red inalámbrica y conectarse a la nube.</a:t>
              </a:r>
              <a:endParaRPr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140250" y="1533920"/>
              <a:ext cx="1180197" cy="1180197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t="-999" b="-999"/>
              </a:stretch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 rot="10800000">
              <a:off x="1730348" y="3066415"/>
              <a:ext cx="5698353" cy="118019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 txBox="1"/>
            <p:nvPr/>
          </p:nvSpPr>
          <p:spPr>
            <a:xfrm>
              <a:off x="1877872" y="3093337"/>
              <a:ext cx="5403304" cy="11801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20425" tIns="64750" rIns="12090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7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MONITOREO MEDIANTE </a:t>
              </a:r>
              <a:r>
                <a:rPr lang="es-EC" sz="17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IoT</a:t>
              </a:r>
              <a:endParaRPr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1140250" y="3066415"/>
              <a:ext cx="1180197" cy="1180197"/>
            </a:xfrm>
            <a:prstGeom prst="ellipse">
              <a:avLst/>
            </a:prstGeom>
            <a:solidFill>
              <a:srgbClr val="C0CCE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25BBB93-1820-418D-B315-E99683EF9D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804" y="4671812"/>
            <a:ext cx="1308102" cy="1220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9555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 txBox="1"/>
          <p:nvPr/>
        </p:nvSpPr>
        <p:spPr>
          <a:xfrm>
            <a:off x="873377" y="548680"/>
            <a:ext cx="710921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INDUSTRIA 4.0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7"/>
          <p:cNvPicPr preferRelativeResize="0"/>
          <p:nvPr/>
        </p:nvPicPr>
        <p:blipFill rotWithShape="1">
          <a:blip r:embed="rId3">
            <a:alphaModFix/>
          </a:blip>
          <a:srcRect l="20297" t="79733" r="9941" b="12765"/>
          <a:stretch/>
        </p:blipFill>
        <p:spPr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7" descr="Resultado de imagen para Logo mecatronica es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360" y="44784"/>
            <a:ext cx="1293062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61841" y="1484784"/>
            <a:ext cx="6020318" cy="4823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/>
        </p:nvSpPr>
        <p:spPr>
          <a:xfrm>
            <a:off x="873377" y="620688"/>
            <a:ext cx="710921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CONCEPTOS BASICOS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5"/>
          <p:cNvPicPr preferRelativeResize="0"/>
          <p:nvPr/>
        </p:nvPicPr>
        <p:blipFill rotWithShape="1">
          <a:blip r:embed="rId3">
            <a:alphaModFix/>
          </a:blip>
          <a:srcRect l="20297" t="79733" r="9941" b="12765"/>
          <a:stretch/>
        </p:blipFill>
        <p:spPr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5" descr="Resultado de imagen para Logo mecatronica esp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2360" y="44784"/>
            <a:ext cx="1293062" cy="144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" name="Google Shape;135;p5"/>
          <p:cNvGrpSpPr/>
          <p:nvPr/>
        </p:nvGrpSpPr>
        <p:grpSpPr>
          <a:xfrm>
            <a:off x="1283758" y="1638357"/>
            <a:ext cx="6288451" cy="4272109"/>
            <a:chOff x="1140250" y="1425"/>
            <a:chExt cx="6288451" cy="4272109"/>
          </a:xfrm>
        </p:grpSpPr>
        <p:sp>
          <p:nvSpPr>
            <p:cNvPr id="136" name="Google Shape;136;p5"/>
            <p:cNvSpPr/>
            <p:nvPr/>
          </p:nvSpPr>
          <p:spPr>
            <a:xfrm rot="10800000">
              <a:off x="1730348" y="1425"/>
              <a:ext cx="5698353" cy="118019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 txBox="1"/>
            <p:nvPr/>
          </p:nvSpPr>
          <p:spPr>
            <a:xfrm>
              <a:off x="2025397" y="1425"/>
              <a:ext cx="5403304" cy="11801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20425" tIns="64750" rIns="12090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7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SISTEMAS DE DOSIFICACIÓN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None/>
              </a:pPr>
              <a:r>
                <a:rPr lang="es-EC" sz="17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 Son máquinas o equipos encargados de suministrar uniformen y precisa una cantidad de producto </a:t>
              </a:r>
              <a:endParaRPr dirty="0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1140250" y="1425"/>
              <a:ext cx="1180197" cy="1180197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t="-20998" b="-20998"/>
              </a:stretch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39;p5"/>
            <p:cNvSpPr/>
            <p:nvPr/>
          </p:nvSpPr>
          <p:spPr>
            <a:xfrm rot="10800000">
              <a:off x="1730348" y="1533920"/>
              <a:ext cx="5698353" cy="118019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 txBox="1"/>
            <p:nvPr/>
          </p:nvSpPr>
          <p:spPr>
            <a:xfrm>
              <a:off x="2025397" y="1533920"/>
              <a:ext cx="5403304" cy="11801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20425" tIns="64750" rIns="12090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7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INDUSTRIA 4.0</a:t>
              </a:r>
              <a:br>
                <a:rPr lang="es-EC" sz="17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s-EC" sz="17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-Sistemas físicos capaces de lograr comunicaciones  y la cooperación entre otros equipos a través de una red inalámbrica y conectarse a la nube.</a:t>
              </a:r>
              <a:endParaRPr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140250" y="1533920"/>
              <a:ext cx="1180197" cy="1180197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t="-999" b="-999"/>
              </a:stretch>
            </a:blip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 rot="10800000">
              <a:off x="1730348" y="3066415"/>
              <a:ext cx="5698353" cy="118019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 txBox="1"/>
            <p:nvPr/>
          </p:nvSpPr>
          <p:spPr>
            <a:xfrm>
              <a:off x="1877872" y="3093337"/>
              <a:ext cx="5403304" cy="11801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20425" tIns="64750" rIns="12090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7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MONITOREO MEDIANTE </a:t>
              </a:r>
              <a:r>
                <a:rPr lang="es-EC" sz="17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IoT</a:t>
              </a:r>
              <a:endParaRPr sz="1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1140250" y="3066415"/>
              <a:ext cx="1180197" cy="1180197"/>
            </a:xfrm>
            <a:prstGeom prst="ellipse">
              <a:avLst/>
            </a:prstGeom>
            <a:solidFill>
              <a:srgbClr val="C0CCE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25BBB93-1820-418D-B315-E99683EF9D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804" y="4671812"/>
            <a:ext cx="1308102" cy="1220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64601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1227</Words>
  <Application>Microsoft Office PowerPoint</Application>
  <PresentationFormat>Presentación en pantalla (4:3)</PresentationFormat>
  <Paragraphs>385</Paragraphs>
  <Slides>44</Slides>
  <Notes>44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44</vt:i4>
      </vt:variant>
    </vt:vector>
  </HeadingPairs>
  <TitlesOfParts>
    <vt:vector size="50" baseType="lpstr">
      <vt:lpstr>Arial</vt:lpstr>
      <vt:lpstr>Calibri</vt:lpstr>
      <vt:lpstr>Noto Sans Symbols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david diaz</cp:lastModifiedBy>
  <cp:revision>25</cp:revision>
  <dcterms:created xsi:type="dcterms:W3CDTF">2012-04-21T01:11:57Z</dcterms:created>
  <dcterms:modified xsi:type="dcterms:W3CDTF">2019-07-26T00:28:45Z</dcterms:modified>
</cp:coreProperties>
</file>