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72" r:id="rId2"/>
    <p:sldId id="401" r:id="rId3"/>
    <p:sldId id="426" r:id="rId4"/>
    <p:sldId id="427" r:id="rId5"/>
    <p:sldId id="430" r:id="rId6"/>
    <p:sldId id="403" r:id="rId7"/>
    <p:sldId id="404" r:id="rId8"/>
    <p:sldId id="405" r:id="rId9"/>
    <p:sldId id="406" r:id="rId10"/>
    <p:sldId id="417" r:id="rId11"/>
    <p:sldId id="418" r:id="rId12"/>
    <p:sldId id="413" r:id="rId13"/>
    <p:sldId id="414" r:id="rId14"/>
    <p:sldId id="432" r:id="rId15"/>
    <p:sldId id="416" r:id="rId16"/>
    <p:sldId id="431" r:id="rId17"/>
    <p:sldId id="415" r:id="rId18"/>
    <p:sldId id="365" r:id="rId19"/>
    <p:sldId id="423" r:id="rId20"/>
    <p:sldId id="433" r:id="rId21"/>
    <p:sldId id="419" r:id="rId22"/>
    <p:sldId id="420" r:id="rId23"/>
    <p:sldId id="388" r:id="rId24"/>
    <p:sldId id="421" r:id="rId25"/>
    <p:sldId id="422" r:id="rId26"/>
    <p:sldId id="366" r:id="rId27"/>
    <p:sldId id="428" r:id="rId28"/>
    <p:sldId id="429" r:id="rId29"/>
    <p:sldId id="424" r:id="rId30"/>
    <p:sldId id="386" r:id="rId31"/>
    <p:sldId id="385"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C586"/>
    <a:srgbClr val="FF9900"/>
    <a:srgbClr val="FFCC66"/>
    <a:srgbClr val="FFFF99"/>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70" d="100"/>
          <a:sy n="70" d="100"/>
        </p:scale>
        <p:origin x="-1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49BD5-AFA2-4B33-BD36-ADAA3F5D801E}" type="doc">
      <dgm:prSet loTypeId="urn:microsoft.com/office/officeart/2005/8/layout/list1" loCatId="list" qsTypeId="urn:microsoft.com/office/officeart/2005/8/quickstyle/simple1" qsCatId="simple" csTypeId="urn:microsoft.com/office/officeart/2005/8/colors/accent1_2" csCatId="accent1" phldr="1"/>
      <dgm:spPr/>
    </dgm:pt>
    <dgm:pt modelId="{BC58BD95-448E-4227-8BA9-C8ED8CF03FA4}">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Describir el comportamiento de la industria de la confección durante el periodo 2015-2017 a nivel nacional.</a:t>
          </a:r>
          <a:endParaRPr lang="es-EC" sz="1600" dirty="0">
            <a:solidFill>
              <a:schemeClr val="tx1"/>
            </a:solidFill>
          </a:endParaRPr>
        </a:p>
      </dgm:t>
    </dgm:pt>
    <dgm:pt modelId="{51D4B919-B0EE-4691-9E66-532BE47C8BB7}" type="parTrans" cxnId="{34DBB69A-0684-44F2-9183-9A6269E2115E}">
      <dgm:prSet/>
      <dgm:spPr/>
      <dgm:t>
        <a:bodyPr/>
        <a:lstStyle/>
        <a:p>
          <a:endParaRPr lang="es-EC">
            <a:solidFill>
              <a:schemeClr val="tx1"/>
            </a:solidFill>
          </a:endParaRPr>
        </a:p>
      </dgm:t>
    </dgm:pt>
    <dgm:pt modelId="{5477CB21-19E4-41DA-A9C3-13B7445FCB30}" type="sibTrans" cxnId="{34DBB69A-0684-44F2-9183-9A6269E2115E}">
      <dgm:prSet/>
      <dgm:spPr/>
      <dgm:t>
        <a:bodyPr/>
        <a:lstStyle/>
        <a:p>
          <a:endParaRPr lang="es-EC">
            <a:solidFill>
              <a:schemeClr val="tx1"/>
            </a:solidFill>
          </a:endParaRPr>
        </a:p>
      </dgm:t>
    </dgm:pt>
    <dgm:pt modelId="{581962E1-AC47-4E97-92A4-29108351174F}">
      <dgm:prSet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Comparar la empresa frente a competidores establecidos en el mercado textil, para detectar puntos de mejora que permitan impulsar la internacionalización.</a:t>
          </a:r>
          <a:endParaRPr lang="es-EC" sz="1600" dirty="0">
            <a:solidFill>
              <a:schemeClr val="tx1"/>
            </a:solidFill>
            <a:latin typeface="Times New Roman" panose="02020603050405020304" pitchFamily="18" charset="0"/>
            <a:cs typeface="Times New Roman" panose="02020603050405020304" pitchFamily="18" charset="0"/>
          </a:endParaRPr>
        </a:p>
      </dgm:t>
    </dgm:pt>
    <dgm:pt modelId="{DF11577C-FF9A-422D-9668-C23D4671FDE9}" type="parTrans" cxnId="{510F6AD5-37F8-464C-9A39-AA4A0696E4CD}">
      <dgm:prSet/>
      <dgm:spPr/>
      <dgm:t>
        <a:bodyPr/>
        <a:lstStyle/>
        <a:p>
          <a:endParaRPr lang="es-EC">
            <a:solidFill>
              <a:schemeClr val="tx1"/>
            </a:solidFill>
          </a:endParaRPr>
        </a:p>
      </dgm:t>
    </dgm:pt>
    <dgm:pt modelId="{EF67CAD5-8A5D-4CEF-972F-442468C19EFF}" type="sibTrans" cxnId="{510F6AD5-37F8-464C-9A39-AA4A0696E4CD}">
      <dgm:prSet/>
      <dgm:spPr/>
      <dgm:t>
        <a:bodyPr/>
        <a:lstStyle/>
        <a:p>
          <a:endParaRPr lang="es-EC">
            <a:solidFill>
              <a:schemeClr val="tx1"/>
            </a:solidFill>
          </a:endParaRPr>
        </a:p>
      </dgm:t>
    </dgm:pt>
    <dgm:pt modelId="{1212B6A5-B520-4CC7-8144-C68F3C0D5FA4}">
      <dgm:prSet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Comparar los costos de adquisición de materia prima en el mercado nacional frente al internacional con el fin de observar la viabilidad de un cambio en el proceso de compras interno de la empresa.</a:t>
          </a:r>
          <a:endParaRPr lang="es-EC" sz="1600" dirty="0">
            <a:solidFill>
              <a:schemeClr val="tx1"/>
            </a:solidFill>
            <a:latin typeface="Times New Roman" panose="02020603050405020304" pitchFamily="18" charset="0"/>
            <a:cs typeface="Times New Roman" panose="02020603050405020304" pitchFamily="18" charset="0"/>
          </a:endParaRPr>
        </a:p>
      </dgm:t>
    </dgm:pt>
    <dgm:pt modelId="{F1F2DFE5-FDFD-466E-9903-6292868D3D1A}" type="parTrans" cxnId="{236181FC-59FB-4D4C-BE94-7132C8B5E30B}">
      <dgm:prSet/>
      <dgm:spPr/>
      <dgm:t>
        <a:bodyPr/>
        <a:lstStyle/>
        <a:p>
          <a:endParaRPr lang="es-EC">
            <a:solidFill>
              <a:schemeClr val="tx1"/>
            </a:solidFill>
          </a:endParaRPr>
        </a:p>
      </dgm:t>
    </dgm:pt>
    <dgm:pt modelId="{6CD34778-E073-41AE-B9B3-C1161B42886D}" type="sibTrans" cxnId="{236181FC-59FB-4D4C-BE94-7132C8B5E30B}">
      <dgm:prSet/>
      <dgm:spPr/>
      <dgm:t>
        <a:bodyPr/>
        <a:lstStyle/>
        <a:p>
          <a:endParaRPr lang="es-EC">
            <a:solidFill>
              <a:schemeClr val="tx1"/>
            </a:solidFill>
          </a:endParaRPr>
        </a:p>
      </dgm:t>
    </dgm:pt>
    <dgm:pt modelId="{14D6F316-C09D-4262-838E-0D789BC8B1B1}">
      <dgm:prSet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Proponer estrategias competitivas para la empresa Hoja Verde a fin de potencializar sus capacidades en el entorno internacional.</a:t>
          </a:r>
          <a:endParaRPr lang="es-EC" sz="1600" dirty="0">
            <a:solidFill>
              <a:schemeClr val="tx1"/>
            </a:solidFill>
            <a:latin typeface="Times New Roman" panose="02020603050405020304" pitchFamily="18" charset="0"/>
            <a:cs typeface="Times New Roman" panose="02020603050405020304" pitchFamily="18" charset="0"/>
          </a:endParaRPr>
        </a:p>
      </dgm:t>
    </dgm:pt>
    <dgm:pt modelId="{38A29C1D-8F36-44C3-8C08-E0C9FAA4C986}" type="parTrans" cxnId="{B30FE7E1-3B2C-4DC2-B8D6-F63E940D75DB}">
      <dgm:prSet/>
      <dgm:spPr/>
      <dgm:t>
        <a:bodyPr/>
        <a:lstStyle/>
        <a:p>
          <a:endParaRPr lang="es-EC">
            <a:solidFill>
              <a:schemeClr val="tx1"/>
            </a:solidFill>
          </a:endParaRPr>
        </a:p>
      </dgm:t>
    </dgm:pt>
    <dgm:pt modelId="{3A2355A2-50FC-4199-A87B-80CB809C599F}" type="sibTrans" cxnId="{B30FE7E1-3B2C-4DC2-B8D6-F63E940D75DB}">
      <dgm:prSet/>
      <dgm:spPr/>
      <dgm:t>
        <a:bodyPr/>
        <a:lstStyle/>
        <a:p>
          <a:endParaRPr lang="es-EC">
            <a:solidFill>
              <a:schemeClr val="tx1"/>
            </a:solidFill>
          </a:endParaRPr>
        </a:p>
      </dgm:t>
    </dgm:pt>
    <dgm:pt modelId="{5624106C-8D3C-4E74-8727-F30A45B974AA}" type="pres">
      <dgm:prSet presAssocID="{2CC49BD5-AFA2-4B33-BD36-ADAA3F5D801E}" presName="linear" presStyleCnt="0">
        <dgm:presLayoutVars>
          <dgm:dir/>
          <dgm:animLvl val="lvl"/>
          <dgm:resizeHandles val="exact"/>
        </dgm:presLayoutVars>
      </dgm:prSet>
      <dgm:spPr/>
    </dgm:pt>
    <dgm:pt modelId="{5AD37488-F3CD-44D4-AC6F-FC439C0C9967}" type="pres">
      <dgm:prSet presAssocID="{BC58BD95-448E-4227-8BA9-C8ED8CF03FA4}" presName="parentLin" presStyleCnt="0"/>
      <dgm:spPr/>
    </dgm:pt>
    <dgm:pt modelId="{5D65A340-C4D7-44DB-B747-9A64D5B13C49}" type="pres">
      <dgm:prSet presAssocID="{BC58BD95-448E-4227-8BA9-C8ED8CF03FA4}" presName="parentLeftMargin" presStyleLbl="node1" presStyleIdx="0" presStyleCnt="4"/>
      <dgm:spPr/>
      <dgm:t>
        <a:bodyPr/>
        <a:lstStyle/>
        <a:p>
          <a:endParaRPr lang="es-EC"/>
        </a:p>
      </dgm:t>
    </dgm:pt>
    <dgm:pt modelId="{172A3BD3-FFF2-4B10-8D8C-BD284392C4D0}" type="pres">
      <dgm:prSet presAssocID="{BC58BD95-448E-4227-8BA9-C8ED8CF03FA4}" presName="parentText" presStyleLbl="node1" presStyleIdx="0" presStyleCnt="4" custScaleX="130945">
        <dgm:presLayoutVars>
          <dgm:chMax val="0"/>
          <dgm:bulletEnabled val="1"/>
        </dgm:presLayoutVars>
      </dgm:prSet>
      <dgm:spPr/>
      <dgm:t>
        <a:bodyPr/>
        <a:lstStyle/>
        <a:p>
          <a:endParaRPr lang="es-EC"/>
        </a:p>
      </dgm:t>
    </dgm:pt>
    <dgm:pt modelId="{CF88A9A9-4C1C-4568-8804-BAA93A28E402}" type="pres">
      <dgm:prSet presAssocID="{BC58BD95-448E-4227-8BA9-C8ED8CF03FA4}" presName="negativeSpace" presStyleCnt="0"/>
      <dgm:spPr/>
    </dgm:pt>
    <dgm:pt modelId="{5D0FE135-09E7-428F-863B-305CE254A521}" type="pres">
      <dgm:prSet presAssocID="{BC58BD95-448E-4227-8BA9-C8ED8CF03FA4}" presName="childText" presStyleLbl="conFgAcc1" presStyleIdx="0" presStyleCnt="4">
        <dgm:presLayoutVars>
          <dgm:bulletEnabled val="1"/>
        </dgm:presLayoutVars>
      </dgm:prSet>
      <dgm:spPr/>
    </dgm:pt>
    <dgm:pt modelId="{48B5D734-19F6-4A9F-B2D7-3CA874B950C9}" type="pres">
      <dgm:prSet presAssocID="{5477CB21-19E4-41DA-A9C3-13B7445FCB30}" presName="spaceBetweenRectangles" presStyleCnt="0"/>
      <dgm:spPr/>
    </dgm:pt>
    <dgm:pt modelId="{90E48A55-CC5B-4CBB-8480-4026F64DD430}" type="pres">
      <dgm:prSet presAssocID="{581962E1-AC47-4E97-92A4-29108351174F}" presName="parentLin" presStyleCnt="0"/>
      <dgm:spPr/>
    </dgm:pt>
    <dgm:pt modelId="{D8F87749-09CB-4617-80C3-3F0DA5D802C3}" type="pres">
      <dgm:prSet presAssocID="{581962E1-AC47-4E97-92A4-29108351174F}" presName="parentLeftMargin" presStyleLbl="node1" presStyleIdx="0" presStyleCnt="4"/>
      <dgm:spPr/>
      <dgm:t>
        <a:bodyPr/>
        <a:lstStyle/>
        <a:p>
          <a:endParaRPr lang="es-EC"/>
        </a:p>
      </dgm:t>
    </dgm:pt>
    <dgm:pt modelId="{C786CDE3-7346-40FB-93D6-9EB2CD5156E2}" type="pres">
      <dgm:prSet presAssocID="{581962E1-AC47-4E97-92A4-29108351174F}" presName="parentText" presStyleLbl="node1" presStyleIdx="1" presStyleCnt="4" custScaleX="130945">
        <dgm:presLayoutVars>
          <dgm:chMax val="0"/>
          <dgm:bulletEnabled val="1"/>
        </dgm:presLayoutVars>
      </dgm:prSet>
      <dgm:spPr/>
      <dgm:t>
        <a:bodyPr/>
        <a:lstStyle/>
        <a:p>
          <a:endParaRPr lang="es-EC"/>
        </a:p>
      </dgm:t>
    </dgm:pt>
    <dgm:pt modelId="{47EC73DE-5208-404C-938A-AC46C9C9BB75}" type="pres">
      <dgm:prSet presAssocID="{581962E1-AC47-4E97-92A4-29108351174F}" presName="negativeSpace" presStyleCnt="0"/>
      <dgm:spPr/>
    </dgm:pt>
    <dgm:pt modelId="{5003376C-78BD-4193-A876-F891C7284FC9}" type="pres">
      <dgm:prSet presAssocID="{581962E1-AC47-4E97-92A4-29108351174F}" presName="childText" presStyleLbl="conFgAcc1" presStyleIdx="1" presStyleCnt="4">
        <dgm:presLayoutVars>
          <dgm:bulletEnabled val="1"/>
        </dgm:presLayoutVars>
      </dgm:prSet>
      <dgm:spPr/>
    </dgm:pt>
    <dgm:pt modelId="{A7D8BB72-B0BC-40D0-B38B-10C74C6181D9}" type="pres">
      <dgm:prSet presAssocID="{EF67CAD5-8A5D-4CEF-972F-442468C19EFF}" presName="spaceBetweenRectangles" presStyleCnt="0"/>
      <dgm:spPr/>
    </dgm:pt>
    <dgm:pt modelId="{F0B0B524-C9E0-4502-8507-18BDA882219F}" type="pres">
      <dgm:prSet presAssocID="{1212B6A5-B520-4CC7-8144-C68F3C0D5FA4}" presName="parentLin" presStyleCnt="0"/>
      <dgm:spPr/>
    </dgm:pt>
    <dgm:pt modelId="{6E2C16F1-0DFD-400F-8D05-658F05AB6121}" type="pres">
      <dgm:prSet presAssocID="{1212B6A5-B520-4CC7-8144-C68F3C0D5FA4}" presName="parentLeftMargin" presStyleLbl="node1" presStyleIdx="1" presStyleCnt="4"/>
      <dgm:spPr/>
      <dgm:t>
        <a:bodyPr/>
        <a:lstStyle/>
        <a:p>
          <a:endParaRPr lang="es-EC"/>
        </a:p>
      </dgm:t>
    </dgm:pt>
    <dgm:pt modelId="{4FC9CECB-ACCA-40FB-9B08-C82EA8259327}" type="pres">
      <dgm:prSet presAssocID="{1212B6A5-B520-4CC7-8144-C68F3C0D5FA4}" presName="parentText" presStyleLbl="node1" presStyleIdx="2" presStyleCnt="4" custScaleX="130945">
        <dgm:presLayoutVars>
          <dgm:chMax val="0"/>
          <dgm:bulletEnabled val="1"/>
        </dgm:presLayoutVars>
      </dgm:prSet>
      <dgm:spPr/>
      <dgm:t>
        <a:bodyPr/>
        <a:lstStyle/>
        <a:p>
          <a:endParaRPr lang="es-EC"/>
        </a:p>
      </dgm:t>
    </dgm:pt>
    <dgm:pt modelId="{F6B9F0A4-BF33-42E4-9A92-C91CF27A504A}" type="pres">
      <dgm:prSet presAssocID="{1212B6A5-B520-4CC7-8144-C68F3C0D5FA4}" presName="negativeSpace" presStyleCnt="0"/>
      <dgm:spPr/>
    </dgm:pt>
    <dgm:pt modelId="{E94FDC19-FE52-444E-96A3-32B7561C8C5C}" type="pres">
      <dgm:prSet presAssocID="{1212B6A5-B520-4CC7-8144-C68F3C0D5FA4}" presName="childText" presStyleLbl="conFgAcc1" presStyleIdx="2" presStyleCnt="4">
        <dgm:presLayoutVars>
          <dgm:bulletEnabled val="1"/>
        </dgm:presLayoutVars>
      </dgm:prSet>
      <dgm:spPr/>
    </dgm:pt>
    <dgm:pt modelId="{948408E3-F4F5-4017-B8DD-62D34A878076}" type="pres">
      <dgm:prSet presAssocID="{6CD34778-E073-41AE-B9B3-C1161B42886D}" presName="spaceBetweenRectangles" presStyleCnt="0"/>
      <dgm:spPr/>
    </dgm:pt>
    <dgm:pt modelId="{0E5CC499-0275-4712-A55A-7DAC3F20C2B0}" type="pres">
      <dgm:prSet presAssocID="{14D6F316-C09D-4262-838E-0D789BC8B1B1}" presName="parentLin" presStyleCnt="0"/>
      <dgm:spPr/>
    </dgm:pt>
    <dgm:pt modelId="{36ACA7FA-9F83-4C9F-8211-E44249ECCF45}" type="pres">
      <dgm:prSet presAssocID="{14D6F316-C09D-4262-838E-0D789BC8B1B1}" presName="parentLeftMargin" presStyleLbl="node1" presStyleIdx="2" presStyleCnt="4"/>
      <dgm:spPr/>
      <dgm:t>
        <a:bodyPr/>
        <a:lstStyle/>
        <a:p>
          <a:endParaRPr lang="es-EC"/>
        </a:p>
      </dgm:t>
    </dgm:pt>
    <dgm:pt modelId="{1CB02594-ECE7-4D1E-BFA0-8A49FE02AA93}" type="pres">
      <dgm:prSet presAssocID="{14D6F316-C09D-4262-838E-0D789BC8B1B1}" presName="parentText" presStyleLbl="node1" presStyleIdx="3" presStyleCnt="4" custScaleX="130945">
        <dgm:presLayoutVars>
          <dgm:chMax val="0"/>
          <dgm:bulletEnabled val="1"/>
        </dgm:presLayoutVars>
      </dgm:prSet>
      <dgm:spPr/>
      <dgm:t>
        <a:bodyPr/>
        <a:lstStyle/>
        <a:p>
          <a:endParaRPr lang="es-EC"/>
        </a:p>
      </dgm:t>
    </dgm:pt>
    <dgm:pt modelId="{E05EBAEE-0FDD-4D27-9E26-CE0E34E4A3A4}" type="pres">
      <dgm:prSet presAssocID="{14D6F316-C09D-4262-838E-0D789BC8B1B1}" presName="negativeSpace" presStyleCnt="0"/>
      <dgm:spPr/>
    </dgm:pt>
    <dgm:pt modelId="{6D711BB4-562D-4D91-8037-7996EFADDFB6}" type="pres">
      <dgm:prSet presAssocID="{14D6F316-C09D-4262-838E-0D789BC8B1B1}" presName="childText" presStyleLbl="conFgAcc1" presStyleIdx="3" presStyleCnt="4">
        <dgm:presLayoutVars>
          <dgm:bulletEnabled val="1"/>
        </dgm:presLayoutVars>
      </dgm:prSet>
      <dgm:spPr/>
    </dgm:pt>
  </dgm:ptLst>
  <dgm:cxnLst>
    <dgm:cxn modelId="{CA20755D-C9FC-4CDF-964A-3E69DADFA348}" type="presOf" srcId="{581962E1-AC47-4E97-92A4-29108351174F}" destId="{C786CDE3-7346-40FB-93D6-9EB2CD5156E2}" srcOrd="1" destOrd="0" presId="urn:microsoft.com/office/officeart/2005/8/layout/list1"/>
    <dgm:cxn modelId="{87EC1E75-4605-48F2-8872-3F36DD3ECE80}" type="presOf" srcId="{BC58BD95-448E-4227-8BA9-C8ED8CF03FA4}" destId="{5D65A340-C4D7-44DB-B747-9A64D5B13C49}" srcOrd="0" destOrd="0" presId="urn:microsoft.com/office/officeart/2005/8/layout/list1"/>
    <dgm:cxn modelId="{85179E37-04DF-40AD-B3E0-A6D531B9C836}" type="presOf" srcId="{1212B6A5-B520-4CC7-8144-C68F3C0D5FA4}" destId="{4FC9CECB-ACCA-40FB-9B08-C82EA8259327}" srcOrd="1" destOrd="0" presId="urn:microsoft.com/office/officeart/2005/8/layout/list1"/>
    <dgm:cxn modelId="{C06D92CA-9D67-4D92-9230-65367B9CE679}" type="presOf" srcId="{2CC49BD5-AFA2-4B33-BD36-ADAA3F5D801E}" destId="{5624106C-8D3C-4E74-8727-F30A45B974AA}" srcOrd="0" destOrd="0" presId="urn:microsoft.com/office/officeart/2005/8/layout/list1"/>
    <dgm:cxn modelId="{510F6AD5-37F8-464C-9A39-AA4A0696E4CD}" srcId="{2CC49BD5-AFA2-4B33-BD36-ADAA3F5D801E}" destId="{581962E1-AC47-4E97-92A4-29108351174F}" srcOrd="1" destOrd="0" parTransId="{DF11577C-FF9A-422D-9668-C23D4671FDE9}" sibTransId="{EF67CAD5-8A5D-4CEF-972F-442468C19EFF}"/>
    <dgm:cxn modelId="{236181FC-59FB-4D4C-BE94-7132C8B5E30B}" srcId="{2CC49BD5-AFA2-4B33-BD36-ADAA3F5D801E}" destId="{1212B6A5-B520-4CC7-8144-C68F3C0D5FA4}" srcOrd="2" destOrd="0" parTransId="{F1F2DFE5-FDFD-466E-9903-6292868D3D1A}" sibTransId="{6CD34778-E073-41AE-B9B3-C1161B42886D}"/>
    <dgm:cxn modelId="{DEF9B52D-424E-4BEF-8307-35DA8795D6A5}" type="presOf" srcId="{1212B6A5-B520-4CC7-8144-C68F3C0D5FA4}" destId="{6E2C16F1-0DFD-400F-8D05-658F05AB6121}" srcOrd="0" destOrd="0" presId="urn:microsoft.com/office/officeart/2005/8/layout/list1"/>
    <dgm:cxn modelId="{B30FE7E1-3B2C-4DC2-B8D6-F63E940D75DB}" srcId="{2CC49BD5-AFA2-4B33-BD36-ADAA3F5D801E}" destId="{14D6F316-C09D-4262-838E-0D789BC8B1B1}" srcOrd="3" destOrd="0" parTransId="{38A29C1D-8F36-44C3-8C08-E0C9FAA4C986}" sibTransId="{3A2355A2-50FC-4199-A87B-80CB809C599F}"/>
    <dgm:cxn modelId="{DB5EDCFE-1EE9-4927-8954-868DEB799F02}" type="presOf" srcId="{581962E1-AC47-4E97-92A4-29108351174F}" destId="{D8F87749-09CB-4617-80C3-3F0DA5D802C3}" srcOrd="0" destOrd="0" presId="urn:microsoft.com/office/officeart/2005/8/layout/list1"/>
    <dgm:cxn modelId="{3FD07165-363D-4FCB-B5D7-572CA67010FF}" type="presOf" srcId="{BC58BD95-448E-4227-8BA9-C8ED8CF03FA4}" destId="{172A3BD3-FFF2-4B10-8D8C-BD284392C4D0}" srcOrd="1" destOrd="0" presId="urn:microsoft.com/office/officeart/2005/8/layout/list1"/>
    <dgm:cxn modelId="{923B4AA7-CF82-4EEB-A3E1-6AF1FA45E3DA}" type="presOf" srcId="{14D6F316-C09D-4262-838E-0D789BC8B1B1}" destId="{1CB02594-ECE7-4D1E-BFA0-8A49FE02AA93}" srcOrd="1" destOrd="0" presId="urn:microsoft.com/office/officeart/2005/8/layout/list1"/>
    <dgm:cxn modelId="{34DBB69A-0684-44F2-9183-9A6269E2115E}" srcId="{2CC49BD5-AFA2-4B33-BD36-ADAA3F5D801E}" destId="{BC58BD95-448E-4227-8BA9-C8ED8CF03FA4}" srcOrd="0" destOrd="0" parTransId="{51D4B919-B0EE-4691-9E66-532BE47C8BB7}" sibTransId="{5477CB21-19E4-41DA-A9C3-13B7445FCB30}"/>
    <dgm:cxn modelId="{253414FA-DC40-4B24-97AE-D5C00844EC94}" type="presOf" srcId="{14D6F316-C09D-4262-838E-0D789BC8B1B1}" destId="{36ACA7FA-9F83-4C9F-8211-E44249ECCF45}" srcOrd="0" destOrd="0" presId="urn:microsoft.com/office/officeart/2005/8/layout/list1"/>
    <dgm:cxn modelId="{F32B8D95-84C1-431C-B024-1DF648B0F203}" type="presParOf" srcId="{5624106C-8D3C-4E74-8727-F30A45B974AA}" destId="{5AD37488-F3CD-44D4-AC6F-FC439C0C9967}" srcOrd="0" destOrd="0" presId="urn:microsoft.com/office/officeart/2005/8/layout/list1"/>
    <dgm:cxn modelId="{9B40A748-C13F-4730-95FF-25CAB438F823}" type="presParOf" srcId="{5AD37488-F3CD-44D4-AC6F-FC439C0C9967}" destId="{5D65A340-C4D7-44DB-B747-9A64D5B13C49}" srcOrd="0" destOrd="0" presId="urn:microsoft.com/office/officeart/2005/8/layout/list1"/>
    <dgm:cxn modelId="{3C544B30-3C64-4385-BB66-4CDC3FB2A6DA}" type="presParOf" srcId="{5AD37488-F3CD-44D4-AC6F-FC439C0C9967}" destId="{172A3BD3-FFF2-4B10-8D8C-BD284392C4D0}" srcOrd="1" destOrd="0" presId="urn:microsoft.com/office/officeart/2005/8/layout/list1"/>
    <dgm:cxn modelId="{CB6CEB2A-BB54-4484-9DB3-D0F65DFBDAC7}" type="presParOf" srcId="{5624106C-8D3C-4E74-8727-F30A45B974AA}" destId="{CF88A9A9-4C1C-4568-8804-BAA93A28E402}" srcOrd="1" destOrd="0" presId="urn:microsoft.com/office/officeart/2005/8/layout/list1"/>
    <dgm:cxn modelId="{BD48C4AF-82B6-4D7E-80F2-74D3780CE0EC}" type="presParOf" srcId="{5624106C-8D3C-4E74-8727-F30A45B974AA}" destId="{5D0FE135-09E7-428F-863B-305CE254A521}" srcOrd="2" destOrd="0" presId="urn:microsoft.com/office/officeart/2005/8/layout/list1"/>
    <dgm:cxn modelId="{2D638901-F07F-4D72-BD90-AAC3741EF3EF}" type="presParOf" srcId="{5624106C-8D3C-4E74-8727-F30A45B974AA}" destId="{48B5D734-19F6-4A9F-B2D7-3CA874B950C9}" srcOrd="3" destOrd="0" presId="urn:microsoft.com/office/officeart/2005/8/layout/list1"/>
    <dgm:cxn modelId="{CBA6075D-7E03-4213-8F36-918DC21C3448}" type="presParOf" srcId="{5624106C-8D3C-4E74-8727-F30A45B974AA}" destId="{90E48A55-CC5B-4CBB-8480-4026F64DD430}" srcOrd="4" destOrd="0" presId="urn:microsoft.com/office/officeart/2005/8/layout/list1"/>
    <dgm:cxn modelId="{86FC8C00-3CEA-4208-89C0-8E3C2AD2E0AD}" type="presParOf" srcId="{90E48A55-CC5B-4CBB-8480-4026F64DD430}" destId="{D8F87749-09CB-4617-80C3-3F0DA5D802C3}" srcOrd="0" destOrd="0" presId="urn:microsoft.com/office/officeart/2005/8/layout/list1"/>
    <dgm:cxn modelId="{BEB89B1B-81C0-4C8F-90F5-9C6AE7633BCA}" type="presParOf" srcId="{90E48A55-CC5B-4CBB-8480-4026F64DD430}" destId="{C786CDE3-7346-40FB-93D6-9EB2CD5156E2}" srcOrd="1" destOrd="0" presId="urn:microsoft.com/office/officeart/2005/8/layout/list1"/>
    <dgm:cxn modelId="{CC4E144A-A075-4A46-A8B6-450A6440B66C}" type="presParOf" srcId="{5624106C-8D3C-4E74-8727-F30A45B974AA}" destId="{47EC73DE-5208-404C-938A-AC46C9C9BB75}" srcOrd="5" destOrd="0" presId="urn:microsoft.com/office/officeart/2005/8/layout/list1"/>
    <dgm:cxn modelId="{2A453734-D3FA-4EF5-93D4-C740F793844E}" type="presParOf" srcId="{5624106C-8D3C-4E74-8727-F30A45B974AA}" destId="{5003376C-78BD-4193-A876-F891C7284FC9}" srcOrd="6" destOrd="0" presId="urn:microsoft.com/office/officeart/2005/8/layout/list1"/>
    <dgm:cxn modelId="{F0B700D1-EF47-4653-947C-198DEDF62793}" type="presParOf" srcId="{5624106C-8D3C-4E74-8727-F30A45B974AA}" destId="{A7D8BB72-B0BC-40D0-B38B-10C74C6181D9}" srcOrd="7" destOrd="0" presId="urn:microsoft.com/office/officeart/2005/8/layout/list1"/>
    <dgm:cxn modelId="{8176F4BE-1986-4223-84FB-B5EA33842818}" type="presParOf" srcId="{5624106C-8D3C-4E74-8727-F30A45B974AA}" destId="{F0B0B524-C9E0-4502-8507-18BDA882219F}" srcOrd="8" destOrd="0" presId="urn:microsoft.com/office/officeart/2005/8/layout/list1"/>
    <dgm:cxn modelId="{F5495677-CD43-4DDC-BB02-F3B042F0EB35}" type="presParOf" srcId="{F0B0B524-C9E0-4502-8507-18BDA882219F}" destId="{6E2C16F1-0DFD-400F-8D05-658F05AB6121}" srcOrd="0" destOrd="0" presId="urn:microsoft.com/office/officeart/2005/8/layout/list1"/>
    <dgm:cxn modelId="{4C0C76A9-D062-4099-8047-8F42BE966C63}" type="presParOf" srcId="{F0B0B524-C9E0-4502-8507-18BDA882219F}" destId="{4FC9CECB-ACCA-40FB-9B08-C82EA8259327}" srcOrd="1" destOrd="0" presId="urn:microsoft.com/office/officeart/2005/8/layout/list1"/>
    <dgm:cxn modelId="{9034368B-0317-4F62-A20F-524A4DB47D46}" type="presParOf" srcId="{5624106C-8D3C-4E74-8727-F30A45B974AA}" destId="{F6B9F0A4-BF33-42E4-9A92-C91CF27A504A}" srcOrd="9" destOrd="0" presId="urn:microsoft.com/office/officeart/2005/8/layout/list1"/>
    <dgm:cxn modelId="{C0C3358C-93BB-44B1-800A-178F25FA54D0}" type="presParOf" srcId="{5624106C-8D3C-4E74-8727-F30A45B974AA}" destId="{E94FDC19-FE52-444E-96A3-32B7561C8C5C}" srcOrd="10" destOrd="0" presId="urn:microsoft.com/office/officeart/2005/8/layout/list1"/>
    <dgm:cxn modelId="{236134EF-C380-4FCE-AD88-D5878402F932}" type="presParOf" srcId="{5624106C-8D3C-4E74-8727-F30A45B974AA}" destId="{948408E3-F4F5-4017-B8DD-62D34A878076}" srcOrd="11" destOrd="0" presId="urn:microsoft.com/office/officeart/2005/8/layout/list1"/>
    <dgm:cxn modelId="{6E14655A-4FC0-4E9D-B31D-8DDE3605BD06}" type="presParOf" srcId="{5624106C-8D3C-4E74-8727-F30A45B974AA}" destId="{0E5CC499-0275-4712-A55A-7DAC3F20C2B0}" srcOrd="12" destOrd="0" presId="urn:microsoft.com/office/officeart/2005/8/layout/list1"/>
    <dgm:cxn modelId="{6DE9EF1D-6537-440C-851F-761BB6423866}" type="presParOf" srcId="{0E5CC499-0275-4712-A55A-7DAC3F20C2B0}" destId="{36ACA7FA-9F83-4C9F-8211-E44249ECCF45}" srcOrd="0" destOrd="0" presId="urn:microsoft.com/office/officeart/2005/8/layout/list1"/>
    <dgm:cxn modelId="{C6F30836-9D97-40EA-B32F-62C11AB53C04}" type="presParOf" srcId="{0E5CC499-0275-4712-A55A-7DAC3F20C2B0}" destId="{1CB02594-ECE7-4D1E-BFA0-8A49FE02AA93}" srcOrd="1" destOrd="0" presId="urn:microsoft.com/office/officeart/2005/8/layout/list1"/>
    <dgm:cxn modelId="{DE2CFB7E-3B1E-424A-9353-72BEB3FB2066}" type="presParOf" srcId="{5624106C-8D3C-4E74-8727-F30A45B974AA}" destId="{E05EBAEE-0FDD-4D27-9E26-CE0E34E4A3A4}" srcOrd="13" destOrd="0" presId="urn:microsoft.com/office/officeart/2005/8/layout/list1"/>
    <dgm:cxn modelId="{77ECA3A5-7868-4599-B198-581571220A36}" type="presParOf" srcId="{5624106C-8D3C-4E74-8727-F30A45B974AA}" destId="{6D711BB4-562D-4D91-8037-7996EFADDFB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6B4FA-E2DD-42C5-AE7D-296A54DC1593}" type="doc">
      <dgm:prSet loTypeId="urn:microsoft.com/office/officeart/2009/3/layout/IncreasingArrowsProcess" loCatId="process" qsTypeId="urn:microsoft.com/office/officeart/2005/8/quickstyle/simple1" qsCatId="simple" csTypeId="urn:microsoft.com/office/officeart/2005/8/colors/accent1_5" csCatId="accent1" phldr="1"/>
      <dgm:spPr/>
      <dgm:t>
        <a:bodyPr/>
        <a:lstStyle/>
        <a:p>
          <a:endParaRPr lang="es-EC"/>
        </a:p>
      </dgm:t>
    </dgm:pt>
    <dgm:pt modelId="{2B9A7421-756E-4B48-A7DE-ECBCC9EEFAF3}">
      <dgm:prSet phldrT="[Texto]" custT="1"/>
      <dgm:spPr/>
      <dgm:t>
        <a:bodyPr/>
        <a:lstStyle/>
        <a:p>
          <a:pPr lvl="0" algn="just" defTabSz="755650">
            <a:lnSpc>
              <a:spcPct val="90000"/>
            </a:lnSpc>
          </a:pPr>
          <a:r>
            <a:rPr lang="es-ES" sz="1400" b="1" dirty="0" smtClean="0">
              <a:solidFill>
                <a:schemeClr val="tx1"/>
              </a:solidFill>
              <a:latin typeface="Times New Roman" panose="02020603050405020304" pitchFamily="18" charset="0"/>
              <a:cs typeface="Times New Roman" panose="02020603050405020304" pitchFamily="18" charset="0"/>
            </a:rPr>
            <a:t>Teoría de la competitividad </a:t>
          </a:r>
          <a:endParaRPr lang="es-EC" sz="1400" dirty="0">
            <a:solidFill>
              <a:schemeClr val="tx1"/>
            </a:solidFill>
            <a:latin typeface="Times New Roman" panose="02020603050405020304" pitchFamily="18" charset="0"/>
            <a:cs typeface="Times New Roman" panose="02020603050405020304" pitchFamily="18" charset="0"/>
          </a:endParaRPr>
        </a:p>
      </dgm:t>
    </dgm:pt>
    <dgm:pt modelId="{46A6EAF5-1B6B-4382-ADFF-BB0F1D3448F1}" type="parTrans" cxnId="{DB2AD470-5DA6-41C1-ACFD-0049265C8B75}">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CCC96B1B-25AA-4EC9-9539-99E7477C09E3}" type="sibTrans" cxnId="{DB2AD470-5DA6-41C1-ACFD-0049265C8B75}">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D29BD11F-0E13-40DC-9084-235D32473ADA}">
      <dgm:prSet phldrT="[Texto]" custT="1"/>
      <dgm:spPr/>
      <dgm:t>
        <a:bodyPr/>
        <a:lstStyle/>
        <a:p>
          <a:pPr algn="just"/>
          <a:endParaRPr lang="es-ES" sz="1400" dirty="0" smtClean="0">
            <a:solidFill>
              <a:schemeClr val="tx1"/>
            </a:solidFill>
            <a:latin typeface="Times New Roman" panose="02020603050405020304" pitchFamily="18" charset="0"/>
            <a:cs typeface="Times New Roman" panose="02020603050405020304" pitchFamily="18" charset="0"/>
          </a:endParaRPr>
        </a:p>
        <a:p>
          <a:pPr algn="just"/>
          <a:r>
            <a:rPr lang="es-ES" sz="1400" dirty="0" smtClean="0">
              <a:solidFill>
                <a:schemeClr val="tx1"/>
              </a:solidFill>
              <a:latin typeface="Times New Roman" panose="02020603050405020304" pitchFamily="18" charset="0"/>
              <a:cs typeface="Times New Roman" panose="02020603050405020304" pitchFamily="18" charset="0"/>
            </a:rPr>
            <a:t>Michael </a:t>
          </a:r>
          <a:r>
            <a:rPr lang="es-ES" sz="1400" dirty="0" err="1" smtClean="0">
              <a:solidFill>
                <a:schemeClr val="tx1"/>
              </a:solidFill>
              <a:latin typeface="Times New Roman" panose="02020603050405020304" pitchFamily="18" charset="0"/>
              <a:cs typeface="Times New Roman" panose="02020603050405020304" pitchFamily="18" charset="0"/>
            </a:rPr>
            <a:t>Porter</a:t>
          </a:r>
          <a:r>
            <a:rPr lang="es-ES" sz="1400" dirty="0" smtClean="0">
              <a:solidFill>
                <a:schemeClr val="tx1"/>
              </a:solidFill>
              <a:latin typeface="Times New Roman" panose="02020603050405020304" pitchFamily="18" charset="0"/>
              <a:cs typeface="Times New Roman" panose="02020603050405020304" pitchFamily="18" charset="0"/>
            </a:rPr>
            <a:t>, (1991</a:t>
          </a:r>
          <a:r>
            <a:rPr lang="es-ES" sz="1400" dirty="0" smtClean="0">
              <a:solidFill>
                <a:schemeClr val="tx1"/>
              </a:solidFill>
              <a:latin typeface="Times New Roman" panose="02020603050405020304" pitchFamily="18" charset="0"/>
              <a:cs typeface="Times New Roman" panose="02020603050405020304" pitchFamily="18" charset="0"/>
            </a:rPr>
            <a:t>)</a:t>
          </a:r>
        </a:p>
        <a:p>
          <a:pPr algn="just"/>
          <a:r>
            <a:rPr lang="es-ES" sz="1400" dirty="0" smtClean="0">
              <a:solidFill>
                <a:schemeClr val="tx1"/>
              </a:solidFill>
              <a:latin typeface="Times New Roman" panose="02020603050405020304" pitchFamily="18" charset="0"/>
              <a:cs typeface="Times New Roman" panose="02020603050405020304" pitchFamily="18" charset="0"/>
            </a:rPr>
            <a:t> </a:t>
          </a:r>
          <a:r>
            <a:rPr lang="es-ES" sz="1400" dirty="0" smtClean="0">
              <a:solidFill>
                <a:schemeClr val="tx1"/>
              </a:solidFill>
              <a:latin typeface="Times New Roman" panose="02020603050405020304" pitchFamily="18" charset="0"/>
              <a:cs typeface="Times New Roman" panose="02020603050405020304" pitchFamily="18" charset="0"/>
            </a:rPr>
            <a:t>"La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prosperidad de una nación </a:t>
          </a:r>
          <a:r>
            <a:rPr lang="es-ES" sz="1400" dirty="0" smtClean="0">
              <a:solidFill>
                <a:schemeClr val="tx1"/>
              </a:solidFill>
              <a:latin typeface="Times New Roman" panose="02020603050405020304" pitchFamily="18" charset="0"/>
              <a:cs typeface="Times New Roman" panose="02020603050405020304" pitchFamily="18" charset="0"/>
            </a:rPr>
            <a:t>depende de su competitividad, la cual se basa en la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productividad</a:t>
          </a:r>
          <a:r>
            <a:rPr lang="es-ES" sz="1400" dirty="0" smtClean="0">
              <a:solidFill>
                <a:schemeClr val="tx1"/>
              </a:solidFill>
              <a:latin typeface="Times New Roman" panose="02020603050405020304" pitchFamily="18" charset="0"/>
              <a:cs typeface="Times New Roman" panose="02020603050405020304" pitchFamily="18" charset="0"/>
            </a:rPr>
            <a:t> con la cual esta produce bienes y servicios. </a:t>
          </a:r>
          <a:endParaRPr lang="es-ES" sz="1400" dirty="0" smtClean="0">
            <a:solidFill>
              <a:schemeClr val="tx1"/>
            </a:solidFill>
            <a:latin typeface="Times New Roman" panose="02020603050405020304" pitchFamily="18" charset="0"/>
            <a:cs typeface="Times New Roman" panose="02020603050405020304" pitchFamily="18" charset="0"/>
          </a:endParaRPr>
        </a:p>
        <a:p>
          <a:pPr algn="just"/>
          <a:r>
            <a:rPr lang="es-ES" sz="1400" dirty="0" smtClean="0">
              <a:solidFill>
                <a:schemeClr val="tx1"/>
              </a:solidFill>
              <a:latin typeface="Times New Roman" panose="02020603050405020304" pitchFamily="18" charset="0"/>
              <a:cs typeface="Times New Roman" panose="02020603050405020304" pitchFamily="18" charset="0"/>
            </a:rPr>
            <a:t>Políticas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macroeconómicas</a:t>
          </a:r>
          <a:r>
            <a:rPr lang="es-ES" sz="1400" dirty="0" smtClean="0">
              <a:solidFill>
                <a:schemeClr val="tx1"/>
              </a:solidFill>
              <a:latin typeface="Times New Roman" panose="02020603050405020304" pitchFamily="18" charset="0"/>
              <a:cs typeface="Times New Roman" panose="02020603050405020304" pitchFamily="18" charset="0"/>
            </a:rPr>
            <a:t> e instituciones legales sólidas y políticas estables, son condiciones necesarias pero no suficientes para asegurar una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economía próspera</a:t>
          </a:r>
          <a:r>
            <a:rPr lang="es-ES" sz="1400" dirty="0" smtClean="0">
              <a:solidFill>
                <a:schemeClr val="tx1"/>
              </a:solidFill>
              <a:latin typeface="Times New Roman" panose="02020603050405020304" pitchFamily="18" charset="0"/>
              <a:cs typeface="Times New Roman" panose="02020603050405020304" pitchFamily="18" charset="0"/>
            </a:rPr>
            <a:t>…"</a:t>
          </a:r>
          <a:endParaRPr lang="es-EC" sz="1400" dirty="0">
            <a:solidFill>
              <a:schemeClr val="tx1"/>
            </a:solidFill>
            <a:latin typeface="Times New Roman" panose="02020603050405020304" pitchFamily="18" charset="0"/>
            <a:cs typeface="Times New Roman" panose="02020603050405020304" pitchFamily="18" charset="0"/>
          </a:endParaRPr>
        </a:p>
      </dgm:t>
    </dgm:pt>
    <dgm:pt modelId="{72E7165A-EB9E-412C-8157-42C98C96861D}" type="parTrans" cxnId="{3F085399-3985-4758-ACDD-41EA65316D0B}">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FA7EC03D-8B23-4A5E-A01D-A08D45EDC76E}" type="sibTrans" cxnId="{3F085399-3985-4758-ACDD-41EA65316D0B}">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2148DD04-D154-4889-8E9C-A88E6834414C}">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Times New Roman" panose="02020603050405020304" pitchFamily="18" charset="0"/>
              <a:cs typeface="Times New Roman" panose="02020603050405020304" pitchFamily="18" charset="0"/>
            </a:rPr>
            <a:t>Teoría de Recursos y Capacidades en la Internacionalización</a:t>
          </a:r>
        </a:p>
        <a:p>
          <a:pPr marL="0" marR="0" lvl="0" indent="0" algn="just" defTabSz="91440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latin typeface="Times New Roman" panose="02020603050405020304" pitchFamily="18" charset="0"/>
            <a:cs typeface="Times New Roman" panose="02020603050405020304" pitchFamily="18" charset="0"/>
          </a:endParaRPr>
        </a:p>
        <a:p>
          <a:pPr lvl="0" algn="just" defTabSz="755650">
            <a:lnSpc>
              <a:spcPct val="90000"/>
            </a:lnSpc>
          </a:pPr>
          <a:endParaRPr lang="es-EC" sz="1400" dirty="0">
            <a:solidFill>
              <a:schemeClr val="tx1"/>
            </a:solidFill>
            <a:latin typeface="Times New Roman" panose="02020603050405020304" pitchFamily="18" charset="0"/>
            <a:cs typeface="Times New Roman" panose="02020603050405020304" pitchFamily="18" charset="0"/>
          </a:endParaRPr>
        </a:p>
      </dgm:t>
    </dgm:pt>
    <dgm:pt modelId="{281EA820-B95D-4B34-B1E1-890F2ADEEDD0}" type="parTrans" cxnId="{954D664F-AF8E-43A2-BADC-E95475C3A350}">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D24C22CF-0213-4DDC-9FAE-1F3E05EE0BD0}" type="sibTrans" cxnId="{954D664F-AF8E-43A2-BADC-E95475C3A350}">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0A15038D-1295-40E3-B7F6-2A53D68744CD}">
      <dgm:prSet phldrT="[Texto]" custT="1"/>
      <dgm:spPr/>
      <dgm:t>
        <a:bodyPr/>
        <a:lstStyle/>
        <a:p>
          <a:pPr algn="just"/>
          <a:endParaRPr lang="es-EC" sz="1400" dirty="0">
            <a:solidFill>
              <a:schemeClr val="tx1"/>
            </a:solidFill>
            <a:latin typeface="Times New Roman" panose="02020603050405020304" pitchFamily="18" charset="0"/>
            <a:cs typeface="Times New Roman" panose="02020603050405020304" pitchFamily="18" charset="0"/>
          </a:endParaRPr>
        </a:p>
      </dgm:t>
    </dgm:pt>
    <dgm:pt modelId="{E01A2FF1-FB27-4CC2-A117-F98FDE3F46D5}" type="parTrans" cxnId="{E2790BCF-17FB-48CF-8AFF-40A15E522FAC}">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D80BFA37-B7A0-4E4A-A446-8981B0AF8B77}" type="sibTrans" cxnId="{E2790BCF-17FB-48CF-8AFF-40A15E522FAC}">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73DB4689-287E-4652-9866-6DC0C5DFE5B1}">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s-ES" sz="1400" b="1"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Times New Roman" panose="02020603050405020304" pitchFamily="18" charset="0"/>
              <a:cs typeface="Times New Roman" panose="02020603050405020304" pitchFamily="18" charset="0"/>
            </a:rPr>
            <a:t>Teoría de Internacionalización</a:t>
          </a:r>
        </a:p>
        <a:p>
          <a:pPr lvl="0" algn="just" defTabSz="755650">
            <a:lnSpc>
              <a:spcPct val="90000"/>
            </a:lnSpc>
            <a:spcBef>
              <a:spcPct val="0"/>
            </a:spcBef>
            <a:spcAft>
              <a:spcPct val="35000"/>
            </a:spcAft>
          </a:pPr>
          <a:endParaRPr lang="es-EC" sz="1400" dirty="0">
            <a:solidFill>
              <a:schemeClr val="tx1"/>
            </a:solidFill>
            <a:latin typeface="Times New Roman" panose="02020603050405020304" pitchFamily="18" charset="0"/>
            <a:cs typeface="Times New Roman" panose="02020603050405020304" pitchFamily="18" charset="0"/>
          </a:endParaRPr>
        </a:p>
      </dgm:t>
    </dgm:pt>
    <dgm:pt modelId="{7804C775-9B1D-4D7C-8C28-D7BC0F11795D}" type="parTrans" cxnId="{6AD94F10-2AA8-4042-8A87-5584F137FA2F}">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D51F7E07-CEE7-4DE8-9A53-D36E04E7F845}" type="sibTrans" cxnId="{6AD94F10-2AA8-4042-8A87-5584F137FA2F}">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9D3AD956-C920-4730-9437-5513707E389B}">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s-ES" sz="13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s-ES" sz="13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ES" sz="1300" dirty="0" smtClean="0">
              <a:solidFill>
                <a:schemeClr val="tx1"/>
              </a:solidFill>
              <a:latin typeface="Times New Roman" panose="02020603050405020304" pitchFamily="18" charset="0"/>
              <a:cs typeface="Times New Roman" panose="02020603050405020304" pitchFamily="18" charset="0"/>
            </a:rPr>
            <a:t>Se </a:t>
          </a:r>
          <a:r>
            <a:rPr lang="es-ES" sz="1300" dirty="0" smtClean="0">
              <a:solidFill>
                <a:schemeClr val="tx1"/>
              </a:solidFill>
              <a:latin typeface="Times New Roman" panose="02020603050405020304" pitchFamily="18" charset="0"/>
              <a:cs typeface="Times New Roman" panose="02020603050405020304" pitchFamily="18" charset="0"/>
            </a:rPr>
            <a:t>basa en los </a:t>
          </a:r>
          <a:r>
            <a:rPr lang="es-ES" sz="13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costos de transacción</a:t>
          </a:r>
          <a:r>
            <a:rPr lang="es-ES" sz="1300" dirty="0" smtClean="0">
              <a:solidFill>
                <a:schemeClr val="tx1"/>
              </a:solidFill>
              <a:latin typeface="Times New Roman" panose="02020603050405020304" pitchFamily="18" charset="0"/>
              <a:cs typeface="Times New Roman" panose="02020603050405020304" pitchFamily="18" charset="0"/>
            </a:rPr>
            <a:t>, ya que la internacionalización tiene razón de ser, si </a:t>
          </a:r>
          <a:r>
            <a:rPr lang="es-ES" sz="1300" dirty="0" smtClean="0">
              <a:solidFill>
                <a:schemeClr val="tx1"/>
              </a:solidFill>
              <a:latin typeface="Times New Roman" panose="02020603050405020304" pitchFamily="18" charset="0"/>
              <a:cs typeface="Times New Roman" panose="02020603050405020304" pitchFamily="18" charset="0"/>
            </a:rPr>
            <a:t>los </a:t>
          </a:r>
          <a:r>
            <a:rPr lang="es-ES" sz="1300" dirty="0" smtClean="0">
              <a:solidFill>
                <a:schemeClr val="tx1"/>
              </a:solidFill>
              <a:latin typeface="Times New Roman" panose="02020603050405020304" pitchFamily="18" charset="0"/>
              <a:cs typeface="Times New Roman" panose="02020603050405020304" pitchFamily="18" charset="0"/>
            </a:rPr>
            <a:t>beneficios derivados a partir de </a:t>
          </a:r>
          <a:r>
            <a:rPr lang="es-ES" sz="13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abrir nuevos mercados,</a:t>
          </a:r>
          <a:r>
            <a:rPr lang="es-ES" sz="1300" dirty="0" smtClean="0">
              <a:solidFill>
                <a:schemeClr val="tx1"/>
              </a:solidFill>
              <a:latin typeface="Times New Roman" panose="02020603050405020304" pitchFamily="18" charset="0"/>
              <a:cs typeface="Times New Roman" panose="02020603050405020304" pitchFamily="18" charset="0"/>
            </a:rPr>
            <a:t> son </a:t>
          </a:r>
          <a:r>
            <a:rPr lang="es-ES" sz="1300" dirty="0" smtClean="0">
              <a:solidFill>
                <a:schemeClr val="tx1"/>
              </a:solidFill>
              <a:latin typeface="Times New Roman" panose="02020603050405020304" pitchFamily="18" charset="0"/>
              <a:cs typeface="Times New Roman" panose="02020603050405020304" pitchFamily="18" charset="0"/>
            </a:rPr>
            <a:t>superiores a los costos de aprendizaje y establecimiento que conlleva la expansión hacia el exterior. </a:t>
          </a:r>
          <a:endParaRPr lang="es-ES" sz="13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s-ES" sz="1300" dirty="0" smtClean="0">
              <a:solidFill>
                <a:schemeClr val="tx1"/>
              </a:solidFill>
              <a:latin typeface="Times New Roman" panose="02020603050405020304" pitchFamily="18" charset="0"/>
              <a:cs typeface="Times New Roman" panose="02020603050405020304" pitchFamily="18" charset="0"/>
            </a:rPr>
            <a:t>(</a:t>
          </a:r>
          <a:r>
            <a:rPr lang="es-ES" sz="1300" dirty="0" smtClean="0">
              <a:solidFill>
                <a:schemeClr val="tx1"/>
              </a:solidFill>
              <a:latin typeface="Times New Roman" panose="02020603050405020304" pitchFamily="18" charset="0"/>
              <a:cs typeface="Times New Roman" panose="02020603050405020304" pitchFamily="18" charset="0"/>
            </a:rPr>
            <a:t>Cardozo, </a:t>
          </a:r>
          <a:r>
            <a:rPr lang="es-ES" sz="1300" dirty="0" err="1" smtClean="0">
              <a:solidFill>
                <a:schemeClr val="tx1"/>
              </a:solidFill>
              <a:latin typeface="Times New Roman" panose="02020603050405020304" pitchFamily="18" charset="0"/>
              <a:cs typeface="Times New Roman" panose="02020603050405020304" pitchFamily="18" charset="0"/>
            </a:rPr>
            <a:t>Chavarro</a:t>
          </a:r>
          <a:r>
            <a:rPr lang="es-ES" sz="1300" dirty="0" smtClean="0">
              <a:solidFill>
                <a:schemeClr val="tx1"/>
              </a:solidFill>
              <a:latin typeface="Times New Roman" panose="02020603050405020304" pitchFamily="18" charset="0"/>
              <a:cs typeface="Times New Roman" panose="02020603050405020304" pitchFamily="18" charset="0"/>
            </a:rPr>
            <a:t>, &amp; Ramírez, 2006).</a:t>
          </a:r>
        </a:p>
        <a:p>
          <a:pPr lvl="0" algn="just" defTabSz="1822450">
            <a:lnSpc>
              <a:spcPct val="90000"/>
            </a:lnSpc>
            <a:spcBef>
              <a:spcPct val="0"/>
            </a:spcBef>
            <a:spcAft>
              <a:spcPct val="35000"/>
            </a:spcAft>
          </a:pPr>
          <a:endParaRPr lang="es-EC" sz="1300" dirty="0">
            <a:solidFill>
              <a:schemeClr val="tx1"/>
            </a:solidFill>
            <a:latin typeface="Times New Roman" panose="02020603050405020304" pitchFamily="18" charset="0"/>
            <a:cs typeface="Times New Roman" panose="02020603050405020304" pitchFamily="18" charset="0"/>
          </a:endParaRPr>
        </a:p>
      </dgm:t>
    </dgm:pt>
    <dgm:pt modelId="{0F07D82B-2E5B-4E93-AD5D-6E2834ADABE1}" type="parTrans" cxnId="{BC6B9271-68AF-4CF8-96BF-F8362523BA3D}">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50544D05-521E-4A85-97B8-59F6A015E7CE}" type="sibTrans" cxnId="{BC6B9271-68AF-4CF8-96BF-F8362523BA3D}">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3C8A5F0F-593D-4791-BC49-030E60D59287}">
      <dgm:prSet custT="1"/>
      <dgm:spPr/>
      <dgm:t>
        <a:bodyPr/>
        <a:lstStyle/>
        <a:p>
          <a:pPr algn="just"/>
          <a:endParaRPr lang="es-ES" sz="1400" dirty="0" smtClean="0">
            <a:solidFill>
              <a:schemeClr val="tx1"/>
            </a:solidFill>
            <a:latin typeface="Times New Roman" panose="02020603050405020304" pitchFamily="18" charset="0"/>
            <a:cs typeface="Times New Roman" panose="02020603050405020304" pitchFamily="18" charset="0"/>
          </a:endParaRPr>
        </a:p>
        <a:p>
          <a:pPr algn="just"/>
          <a:r>
            <a:rPr lang="es-ES" sz="1400" dirty="0" smtClean="0">
              <a:solidFill>
                <a:schemeClr val="tx1"/>
              </a:solidFill>
              <a:latin typeface="Times New Roman" panose="02020603050405020304" pitchFamily="18" charset="0"/>
              <a:cs typeface="Times New Roman" panose="02020603050405020304" pitchFamily="18" charset="0"/>
            </a:rPr>
            <a:t>Considera </a:t>
          </a:r>
          <a:r>
            <a:rPr lang="es-ES" sz="1400" dirty="0" smtClean="0">
              <a:solidFill>
                <a:schemeClr val="tx1"/>
              </a:solidFill>
              <a:latin typeface="Times New Roman" panose="02020603050405020304" pitchFamily="18" charset="0"/>
              <a:cs typeface="Times New Roman" panose="02020603050405020304" pitchFamily="18" charset="0"/>
            </a:rPr>
            <a:t>que los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recursos únicos y valiosos </a:t>
          </a:r>
          <a:r>
            <a:rPr lang="es-ES" sz="1400" dirty="0" smtClean="0">
              <a:solidFill>
                <a:schemeClr val="tx1"/>
              </a:solidFill>
              <a:latin typeface="Times New Roman" panose="02020603050405020304" pitchFamily="18" charset="0"/>
              <a:cs typeface="Times New Roman" panose="02020603050405020304" pitchFamily="18" charset="0"/>
            </a:rPr>
            <a:t>que poseen las empresas les hacen más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propensas </a:t>
          </a:r>
          <a:r>
            <a:rPr lang="es-ES" sz="1400" dirty="0" smtClean="0">
              <a:solidFill>
                <a:schemeClr val="tx1"/>
              </a:solidFill>
              <a:latin typeface="Times New Roman" panose="02020603050405020304" pitchFamily="18" charset="0"/>
              <a:cs typeface="Times New Roman" panose="02020603050405020304" pitchFamily="18" charset="0"/>
            </a:rPr>
            <a:t>a iniciar </a:t>
          </a:r>
          <a:r>
            <a:rPr lang="es-ES" sz="1400" u="none"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procesos de internacionalización </a:t>
          </a:r>
          <a:r>
            <a:rPr lang="es-ES" sz="1400" dirty="0" smtClean="0">
              <a:solidFill>
                <a:schemeClr val="tx1"/>
              </a:solidFill>
              <a:latin typeface="Times New Roman" panose="02020603050405020304" pitchFamily="18" charset="0"/>
              <a:cs typeface="Times New Roman" panose="02020603050405020304" pitchFamily="18" charset="0"/>
            </a:rPr>
            <a:t>(</a:t>
          </a:r>
          <a:r>
            <a:rPr lang="es-ES" sz="1400" dirty="0" err="1" smtClean="0">
              <a:solidFill>
                <a:schemeClr val="tx1"/>
              </a:solidFill>
              <a:latin typeface="Times New Roman" panose="02020603050405020304" pitchFamily="18" charset="0"/>
              <a:cs typeface="Times New Roman" panose="02020603050405020304" pitchFamily="18" charset="0"/>
            </a:rPr>
            <a:t>Bloodgood</a:t>
          </a:r>
          <a:r>
            <a:rPr lang="es-ES" sz="1400" dirty="0" smtClean="0">
              <a:solidFill>
                <a:schemeClr val="tx1"/>
              </a:solidFill>
              <a:latin typeface="Times New Roman" panose="02020603050405020304" pitchFamily="18" charset="0"/>
              <a:cs typeface="Times New Roman" panose="02020603050405020304" pitchFamily="18" charset="0"/>
            </a:rPr>
            <a:t>, 1996).</a:t>
          </a:r>
        </a:p>
      </dgm:t>
    </dgm:pt>
    <dgm:pt modelId="{1D50264D-938B-4479-9ECA-6730F781B682}" type="parTrans" cxnId="{8C8B418E-747D-4415-85B9-9BE7B19C6C6C}">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52C33B93-9553-4B86-B81F-36B40FF479A4}" type="sibTrans" cxnId="{8C8B418E-747D-4415-85B9-9BE7B19C6C6C}">
      <dgm:prSet/>
      <dgm:spPr/>
      <dgm:t>
        <a:bodyPr/>
        <a:lstStyle/>
        <a:p>
          <a:pPr algn="just"/>
          <a:endParaRPr lang="es-EC" sz="1400">
            <a:solidFill>
              <a:schemeClr val="tx1"/>
            </a:solidFill>
            <a:latin typeface="Times New Roman" panose="02020603050405020304" pitchFamily="18" charset="0"/>
            <a:cs typeface="Times New Roman" panose="02020603050405020304" pitchFamily="18" charset="0"/>
          </a:endParaRPr>
        </a:p>
      </dgm:t>
    </dgm:pt>
    <dgm:pt modelId="{8D0B53DC-8982-4E78-9A7D-0C52E901B44A}" type="pres">
      <dgm:prSet presAssocID="{8726B4FA-E2DD-42C5-AE7D-296A54DC1593}" presName="Name0" presStyleCnt="0">
        <dgm:presLayoutVars>
          <dgm:chMax val="5"/>
          <dgm:chPref val="5"/>
          <dgm:dir/>
          <dgm:animLvl val="lvl"/>
        </dgm:presLayoutVars>
      </dgm:prSet>
      <dgm:spPr/>
      <dgm:t>
        <a:bodyPr/>
        <a:lstStyle/>
        <a:p>
          <a:endParaRPr lang="es-EC"/>
        </a:p>
      </dgm:t>
    </dgm:pt>
    <dgm:pt modelId="{62B6C792-D9F4-4829-ADA5-768FA8ED8B02}" type="pres">
      <dgm:prSet presAssocID="{2B9A7421-756E-4B48-A7DE-ECBCC9EEFAF3}" presName="parentText1" presStyleLbl="node1" presStyleIdx="0" presStyleCnt="3" custScaleX="100580">
        <dgm:presLayoutVars>
          <dgm:chMax/>
          <dgm:chPref val="3"/>
          <dgm:bulletEnabled val="1"/>
        </dgm:presLayoutVars>
      </dgm:prSet>
      <dgm:spPr/>
      <dgm:t>
        <a:bodyPr/>
        <a:lstStyle/>
        <a:p>
          <a:endParaRPr lang="es-EC"/>
        </a:p>
      </dgm:t>
    </dgm:pt>
    <dgm:pt modelId="{43F6D662-A88D-4D30-91E5-E34E4A79F02D}" type="pres">
      <dgm:prSet presAssocID="{2B9A7421-756E-4B48-A7DE-ECBCC9EEFAF3}" presName="childText1" presStyleLbl="solidAlignAcc1" presStyleIdx="0" presStyleCnt="3" custScaleX="99687" custScaleY="130562" custLinFactNeighborX="-109" custLinFactNeighborY="6571">
        <dgm:presLayoutVars>
          <dgm:chMax val="0"/>
          <dgm:chPref val="0"/>
          <dgm:bulletEnabled val="1"/>
        </dgm:presLayoutVars>
      </dgm:prSet>
      <dgm:spPr/>
      <dgm:t>
        <a:bodyPr/>
        <a:lstStyle/>
        <a:p>
          <a:endParaRPr lang="es-EC"/>
        </a:p>
      </dgm:t>
    </dgm:pt>
    <dgm:pt modelId="{0B1AFDAF-C843-4D57-872F-0BA4165B3CF1}" type="pres">
      <dgm:prSet presAssocID="{2148DD04-D154-4889-8E9C-A88E6834414C}" presName="parentText2" presStyleLbl="node1" presStyleIdx="1" presStyleCnt="3" custScaleX="100656" custLinFactNeighborX="91" custLinFactNeighborY="-8381">
        <dgm:presLayoutVars>
          <dgm:chMax/>
          <dgm:chPref val="3"/>
          <dgm:bulletEnabled val="1"/>
        </dgm:presLayoutVars>
      </dgm:prSet>
      <dgm:spPr/>
      <dgm:t>
        <a:bodyPr/>
        <a:lstStyle/>
        <a:p>
          <a:endParaRPr lang="es-EC"/>
        </a:p>
      </dgm:t>
    </dgm:pt>
    <dgm:pt modelId="{09F0AF21-198A-4573-807B-B55FB1FF0773}" type="pres">
      <dgm:prSet presAssocID="{2148DD04-D154-4889-8E9C-A88E6834414C}" presName="childText2" presStyleLbl="solidAlignAcc1" presStyleIdx="1" presStyleCnt="3" custScaleX="91115" custScaleY="119795" custLinFactNeighborX="-4238" custLinFactNeighborY="3587">
        <dgm:presLayoutVars>
          <dgm:chMax val="0"/>
          <dgm:chPref val="0"/>
          <dgm:bulletEnabled val="1"/>
        </dgm:presLayoutVars>
      </dgm:prSet>
      <dgm:spPr/>
      <dgm:t>
        <a:bodyPr/>
        <a:lstStyle/>
        <a:p>
          <a:endParaRPr lang="es-EC"/>
        </a:p>
      </dgm:t>
    </dgm:pt>
    <dgm:pt modelId="{8C68BB6E-3DF7-407D-93BD-3767538033C7}" type="pres">
      <dgm:prSet presAssocID="{73DB4689-287E-4652-9866-6DC0C5DFE5B1}" presName="parentText3" presStyleLbl="node1" presStyleIdx="2" presStyleCnt="3" custScaleY="104176" custLinFactNeighborX="-6537">
        <dgm:presLayoutVars>
          <dgm:chMax/>
          <dgm:chPref val="3"/>
          <dgm:bulletEnabled val="1"/>
        </dgm:presLayoutVars>
      </dgm:prSet>
      <dgm:spPr/>
      <dgm:t>
        <a:bodyPr/>
        <a:lstStyle/>
        <a:p>
          <a:endParaRPr lang="es-EC"/>
        </a:p>
      </dgm:t>
    </dgm:pt>
    <dgm:pt modelId="{D680DCB1-1671-4A78-A378-F44C028C36A9}" type="pres">
      <dgm:prSet presAssocID="{73DB4689-287E-4652-9866-6DC0C5DFE5B1}" presName="childText3" presStyleLbl="solidAlignAcc1" presStyleIdx="2" presStyleCnt="3" custScaleX="105780" custScaleY="106063" custLinFactNeighborX="-6172" custLinFactNeighborY="-2942">
        <dgm:presLayoutVars>
          <dgm:chMax val="0"/>
          <dgm:chPref val="0"/>
          <dgm:bulletEnabled val="1"/>
        </dgm:presLayoutVars>
      </dgm:prSet>
      <dgm:spPr/>
      <dgm:t>
        <a:bodyPr/>
        <a:lstStyle/>
        <a:p>
          <a:endParaRPr lang="es-EC"/>
        </a:p>
      </dgm:t>
    </dgm:pt>
  </dgm:ptLst>
  <dgm:cxnLst>
    <dgm:cxn modelId="{2FDEDA10-ED11-4891-8AF0-DEEFAE0FE526}" type="presOf" srcId="{2B9A7421-756E-4B48-A7DE-ECBCC9EEFAF3}" destId="{62B6C792-D9F4-4829-ADA5-768FA8ED8B02}" srcOrd="0" destOrd="0" presId="urn:microsoft.com/office/officeart/2009/3/layout/IncreasingArrowsProcess"/>
    <dgm:cxn modelId="{8C8B418E-747D-4415-85B9-9BE7B19C6C6C}" srcId="{2148DD04-D154-4889-8E9C-A88E6834414C}" destId="{3C8A5F0F-593D-4791-BC49-030E60D59287}" srcOrd="1" destOrd="0" parTransId="{1D50264D-938B-4479-9ECA-6730F781B682}" sibTransId="{52C33B93-9553-4B86-B81F-36B40FF479A4}"/>
    <dgm:cxn modelId="{468A6125-6B3C-49CC-8973-840975269F02}" type="presOf" srcId="{D29BD11F-0E13-40DC-9084-235D32473ADA}" destId="{43F6D662-A88D-4D30-91E5-E34E4A79F02D}" srcOrd="0" destOrd="0" presId="urn:microsoft.com/office/officeart/2009/3/layout/IncreasingArrowsProcess"/>
    <dgm:cxn modelId="{6AD94F10-2AA8-4042-8A87-5584F137FA2F}" srcId="{8726B4FA-E2DD-42C5-AE7D-296A54DC1593}" destId="{73DB4689-287E-4652-9866-6DC0C5DFE5B1}" srcOrd="2" destOrd="0" parTransId="{7804C775-9B1D-4D7C-8C28-D7BC0F11795D}" sibTransId="{D51F7E07-CEE7-4DE8-9A53-D36E04E7F845}"/>
    <dgm:cxn modelId="{6CAE309A-E6CC-4EBB-B067-9DDB9261B7C8}" type="presOf" srcId="{3C8A5F0F-593D-4791-BC49-030E60D59287}" destId="{09F0AF21-198A-4573-807B-B55FB1FF0773}" srcOrd="0" destOrd="1" presId="urn:microsoft.com/office/officeart/2009/3/layout/IncreasingArrowsProcess"/>
    <dgm:cxn modelId="{E9B41EEC-256F-4EB0-8C40-CC93039245DB}" type="presOf" srcId="{2148DD04-D154-4889-8E9C-A88E6834414C}" destId="{0B1AFDAF-C843-4D57-872F-0BA4165B3CF1}" srcOrd="0" destOrd="0" presId="urn:microsoft.com/office/officeart/2009/3/layout/IncreasingArrowsProcess"/>
    <dgm:cxn modelId="{E2790BCF-17FB-48CF-8AFF-40A15E522FAC}" srcId="{2148DD04-D154-4889-8E9C-A88E6834414C}" destId="{0A15038D-1295-40E3-B7F6-2A53D68744CD}" srcOrd="0" destOrd="0" parTransId="{E01A2FF1-FB27-4CC2-A117-F98FDE3F46D5}" sibTransId="{D80BFA37-B7A0-4E4A-A446-8981B0AF8B77}"/>
    <dgm:cxn modelId="{954D664F-AF8E-43A2-BADC-E95475C3A350}" srcId="{8726B4FA-E2DD-42C5-AE7D-296A54DC1593}" destId="{2148DD04-D154-4889-8E9C-A88E6834414C}" srcOrd="1" destOrd="0" parTransId="{281EA820-B95D-4B34-B1E1-890F2ADEEDD0}" sibTransId="{D24C22CF-0213-4DDC-9FAE-1F3E05EE0BD0}"/>
    <dgm:cxn modelId="{78F23901-EE5B-425B-B1CC-780471EB8A7C}" type="presOf" srcId="{9D3AD956-C920-4730-9437-5513707E389B}" destId="{D680DCB1-1671-4A78-A378-F44C028C36A9}" srcOrd="0" destOrd="0" presId="urn:microsoft.com/office/officeart/2009/3/layout/IncreasingArrowsProcess"/>
    <dgm:cxn modelId="{79EAEFEF-55D6-4B1D-A8C9-6AA49C365F51}" type="presOf" srcId="{73DB4689-287E-4652-9866-6DC0C5DFE5B1}" destId="{8C68BB6E-3DF7-407D-93BD-3767538033C7}" srcOrd="0" destOrd="0" presId="urn:microsoft.com/office/officeart/2009/3/layout/IncreasingArrowsProcess"/>
    <dgm:cxn modelId="{70F54931-486C-462E-BCDE-AE1BC3C761B7}" type="presOf" srcId="{0A15038D-1295-40E3-B7F6-2A53D68744CD}" destId="{09F0AF21-198A-4573-807B-B55FB1FF0773}" srcOrd="0" destOrd="0" presId="urn:microsoft.com/office/officeart/2009/3/layout/IncreasingArrowsProcess"/>
    <dgm:cxn modelId="{3F085399-3985-4758-ACDD-41EA65316D0B}" srcId="{2B9A7421-756E-4B48-A7DE-ECBCC9EEFAF3}" destId="{D29BD11F-0E13-40DC-9084-235D32473ADA}" srcOrd="0" destOrd="0" parTransId="{72E7165A-EB9E-412C-8157-42C98C96861D}" sibTransId="{FA7EC03D-8B23-4A5E-A01D-A08D45EDC76E}"/>
    <dgm:cxn modelId="{18C472BB-4D5A-48BA-A48B-144C12965E73}" type="presOf" srcId="{8726B4FA-E2DD-42C5-AE7D-296A54DC1593}" destId="{8D0B53DC-8982-4E78-9A7D-0C52E901B44A}" srcOrd="0" destOrd="0" presId="urn:microsoft.com/office/officeart/2009/3/layout/IncreasingArrowsProcess"/>
    <dgm:cxn modelId="{BC6B9271-68AF-4CF8-96BF-F8362523BA3D}" srcId="{73DB4689-287E-4652-9866-6DC0C5DFE5B1}" destId="{9D3AD956-C920-4730-9437-5513707E389B}" srcOrd="0" destOrd="0" parTransId="{0F07D82B-2E5B-4E93-AD5D-6E2834ADABE1}" sibTransId="{50544D05-521E-4A85-97B8-59F6A015E7CE}"/>
    <dgm:cxn modelId="{DB2AD470-5DA6-41C1-ACFD-0049265C8B75}" srcId="{8726B4FA-E2DD-42C5-AE7D-296A54DC1593}" destId="{2B9A7421-756E-4B48-A7DE-ECBCC9EEFAF3}" srcOrd="0" destOrd="0" parTransId="{46A6EAF5-1B6B-4382-ADFF-BB0F1D3448F1}" sibTransId="{CCC96B1B-25AA-4EC9-9539-99E7477C09E3}"/>
    <dgm:cxn modelId="{C8AA05ED-C65A-4376-BBB1-A923D181687B}" type="presParOf" srcId="{8D0B53DC-8982-4E78-9A7D-0C52E901B44A}" destId="{62B6C792-D9F4-4829-ADA5-768FA8ED8B02}" srcOrd="0" destOrd="0" presId="urn:microsoft.com/office/officeart/2009/3/layout/IncreasingArrowsProcess"/>
    <dgm:cxn modelId="{B4565D98-ED58-41E7-AF0B-F526E5A9D449}" type="presParOf" srcId="{8D0B53DC-8982-4E78-9A7D-0C52E901B44A}" destId="{43F6D662-A88D-4D30-91E5-E34E4A79F02D}" srcOrd="1" destOrd="0" presId="urn:microsoft.com/office/officeart/2009/3/layout/IncreasingArrowsProcess"/>
    <dgm:cxn modelId="{94AF5EA1-FC56-492D-A0F9-F12401E86670}" type="presParOf" srcId="{8D0B53DC-8982-4E78-9A7D-0C52E901B44A}" destId="{0B1AFDAF-C843-4D57-872F-0BA4165B3CF1}" srcOrd="2" destOrd="0" presId="urn:microsoft.com/office/officeart/2009/3/layout/IncreasingArrowsProcess"/>
    <dgm:cxn modelId="{A30904EA-DEA3-47E0-908D-7BB9DAAA90EC}" type="presParOf" srcId="{8D0B53DC-8982-4E78-9A7D-0C52E901B44A}" destId="{09F0AF21-198A-4573-807B-B55FB1FF0773}" srcOrd="3" destOrd="0" presId="urn:microsoft.com/office/officeart/2009/3/layout/IncreasingArrowsProcess"/>
    <dgm:cxn modelId="{5A7A47EA-FB2F-47F6-9430-1A1B666966F4}" type="presParOf" srcId="{8D0B53DC-8982-4E78-9A7D-0C52E901B44A}" destId="{8C68BB6E-3DF7-407D-93BD-3767538033C7}" srcOrd="4" destOrd="0" presId="urn:microsoft.com/office/officeart/2009/3/layout/IncreasingArrowsProcess"/>
    <dgm:cxn modelId="{BB887347-2E38-4E18-9CBD-A72BA477BFD5}" type="presParOf" srcId="{8D0B53DC-8982-4E78-9A7D-0C52E901B44A}" destId="{D680DCB1-1671-4A78-A378-F44C028C36A9}"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721FA-C66D-4EAC-B1EB-67B0FFA4A208}"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s-EC"/>
        </a:p>
      </dgm:t>
    </dgm:pt>
    <dgm:pt modelId="{0CC63465-1143-42D1-885F-5AAF81943CD8}">
      <dgm:prSet phldrT="[Texto]" custT="1"/>
      <dgm:spPr/>
      <dgm:t>
        <a:bodyPr/>
        <a:lstStyle/>
        <a:p>
          <a:r>
            <a:rPr lang="es-EC" sz="1600" smtClean="0">
              <a:latin typeface="Times New Roman" panose="02020603050405020304" pitchFamily="18" charset="0"/>
              <a:ea typeface="Calibri" panose="020F0502020204030204" pitchFamily="34" charset="0"/>
              <a:cs typeface="Times New Roman" panose="02020603050405020304" pitchFamily="18" charset="0"/>
            </a:rPr>
            <a:t>Liderazgo en costos</a:t>
          </a:r>
          <a:endParaRPr lang="es-EC" sz="1600" dirty="0"/>
        </a:p>
      </dgm:t>
    </dgm:pt>
    <dgm:pt modelId="{61502A32-C9D2-4432-A7E3-1A766C8BADA1}" type="parTrans" cxnId="{1FA0CC87-D312-473F-9143-710A8152EE0A}">
      <dgm:prSet/>
      <dgm:spPr/>
      <dgm:t>
        <a:bodyPr/>
        <a:lstStyle/>
        <a:p>
          <a:endParaRPr lang="es-EC" sz="1600">
            <a:solidFill>
              <a:schemeClr val="tx1"/>
            </a:solidFill>
          </a:endParaRPr>
        </a:p>
      </dgm:t>
    </dgm:pt>
    <dgm:pt modelId="{31536FD6-F20C-46AC-9674-3383AFA00442}" type="sibTrans" cxnId="{1FA0CC87-D312-473F-9143-710A8152EE0A}">
      <dgm:prSet/>
      <dgm:spPr/>
      <dgm:t>
        <a:bodyPr/>
        <a:lstStyle/>
        <a:p>
          <a:endParaRPr lang="es-EC" sz="1600">
            <a:solidFill>
              <a:schemeClr val="tx1"/>
            </a:solidFill>
          </a:endParaRPr>
        </a:p>
      </dgm:t>
    </dgm:pt>
    <dgm:pt modelId="{8147BDC7-A79F-41CB-AFB0-03F572EFF2B7}">
      <dgm:prSet phldrT="[Tex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C" sz="1600" smtClean="0">
              <a:latin typeface="Times New Roman" panose="02020603050405020304" pitchFamily="18" charset="0"/>
              <a:ea typeface="Calibri" panose="020F0502020204030204" pitchFamily="34" charset="0"/>
              <a:cs typeface="Times New Roman" panose="02020603050405020304" pitchFamily="18" charset="0"/>
            </a:rPr>
            <a:t>Diferenciación</a:t>
          </a:r>
          <a:endParaRPr lang="es-EC" sz="1600" smtClean="0">
            <a:latin typeface="Calibri" panose="020F0502020204030204" pitchFamily="34" charset="0"/>
            <a:ea typeface="Calibri" panose="020F0502020204030204" pitchFamily="34" charset="0"/>
            <a:cs typeface="Times New Roman" panose="02020603050405020304" pitchFamily="18" charset="0"/>
          </a:endParaRPr>
        </a:p>
        <a:p>
          <a:pPr defTabSz="1377950"/>
          <a:endParaRPr lang="es-EC" sz="1600" dirty="0"/>
        </a:p>
      </dgm:t>
    </dgm:pt>
    <dgm:pt modelId="{3403FF35-75D6-4798-8A66-C03C5D125A30}" type="parTrans" cxnId="{66EC6433-FDD2-4CD6-A98C-8E24BE8B6A4D}">
      <dgm:prSet/>
      <dgm:spPr/>
      <dgm:t>
        <a:bodyPr/>
        <a:lstStyle/>
        <a:p>
          <a:endParaRPr lang="es-EC" sz="1600">
            <a:solidFill>
              <a:schemeClr val="tx1"/>
            </a:solidFill>
          </a:endParaRPr>
        </a:p>
      </dgm:t>
    </dgm:pt>
    <dgm:pt modelId="{7EF8C310-2B21-4EF3-BBBF-66231B496710}" type="sibTrans" cxnId="{66EC6433-FDD2-4CD6-A98C-8E24BE8B6A4D}">
      <dgm:prSet/>
      <dgm:spPr/>
      <dgm:t>
        <a:bodyPr/>
        <a:lstStyle/>
        <a:p>
          <a:endParaRPr lang="es-EC" sz="1600">
            <a:solidFill>
              <a:schemeClr val="tx1"/>
            </a:solidFill>
          </a:endParaRPr>
        </a:p>
      </dgm:t>
    </dgm:pt>
    <dgm:pt modelId="{F535B0A2-6240-4050-AFDD-53D7754F7A79}">
      <dgm:prSet phldrT="[Texto]" custT="1"/>
      <dgm:spPr/>
      <dgm:t>
        <a:bodyPr/>
        <a:lstStyle/>
        <a:p>
          <a:r>
            <a:rPr lang="es-EC" sz="1600" smtClean="0">
              <a:latin typeface="Times New Roman" panose="02020603050405020304" pitchFamily="18" charset="0"/>
              <a:ea typeface="Calibri" panose="020F0502020204030204" pitchFamily="34" charset="0"/>
            </a:rPr>
            <a:t>Segmentación</a:t>
          </a:r>
          <a:endParaRPr lang="es-EC" sz="1600" dirty="0"/>
        </a:p>
      </dgm:t>
    </dgm:pt>
    <dgm:pt modelId="{4EF2E0D2-2767-4B09-B51B-BBBB0ED67A32}" type="parTrans" cxnId="{EAAA1924-1E52-4D45-A825-085BA1E4CF5D}">
      <dgm:prSet/>
      <dgm:spPr/>
      <dgm:t>
        <a:bodyPr/>
        <a:lstStyle/>
        <a:p>
          <a:endParaRPr lang="es-EC" sz="1600">
            <a:solidFill>
              <a:schemeClr val="tx1"/>
            </a:solidFill>
          </a:endParaRPr>
        </a:p>
      </dgm:t>
    </dgm:pt>
    <dgm:pt modelId="{F47A46C0-2BD9-420A-9ACD-D336A8B86AE0}" type="sibTrans" cxnId="{EAAA1924-1E52-4D45-A825-085BA1E4CF5D}">
      <dgm:prSet/>
      <dgm:spPr/>
      <dgm:t>
        <a:bodyPr/>
        <a:lstStyle/>
        <a:p>
          <a:endParaRPr lang="es-EC" sz="1600">
            <a:solidFill>
              <a:schemeClr val="tx1"/>
            </a:solidFill>
          </a:endParaRPr>
        </a:p>
      </dgm:t>
    </dgm:pt>
    <dgm:pt modelId="{C338FBD4-E8C9-48A8-A7A4-6DD8B481AAA4}" type="pres">
      <dgm:prSet presAssocID="{2FF721FA-C66D-4EAC-B1EB-67B0FFA4A208}" presName="linearFlow" presStyleCnt="0">
        <dgm:presLayoutVars>
          <dgm:dir/>
          <dgm:resizeHandles val="exact"/>
        </dgm:presLayoutVars>
      </dgm:prSet>
      <dgm:spPr/>
      <dgm:t>
        <a:bodyPr/>
        <a:lstStyle/>
        <a:p>
          <a:endParaRPr lang="es-EC"/>
        </a:p>
      </dgm:t>
    </dgm:pt>
    <dgm:pt modelId="{A4D294E2-5C89-43AD-9AD9-57933E66BC74}" type="pres">
      <dgm:prSet presAssocID="{0CC63465-1143-42D1-885F-5AAF81943CD8}" presName="composite" presStyleCnt="0"/>
      <dgm:spPr/>
      <dgm:t>
        <a:bodyPr/>
        <a:lstStyle/>
        <a:p>
          <a:endParaRPr lang="es-EC"/>
        </a:p>
      </dgm:t>
    </dgm:pt>
    <dgm:pt modelId="{A4B3AC60-F859-420A-B720-2819D0949DB4}" type="pres">
      <dgm:prSet presAssocID="{0CC63465-1143-42D1-885F-5AAF81943CD8}" presName="imgShp"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10EF052F-D5EE-4256-9091-A69A8FC01545}" type="pres">
      <dgm:prSet presAssocID="{0CC63465-1143-42D1-885F-5AAF81943CD8}" presName="txShp" presStyleLbl="node1" presStyleIdx="0" presStyleCnt="3">
        <dgm:presLayoutVars>
          <dgm:bulletEnabled val="1"/>
        </dgm:presLayoutVars>
      </dgm:prSet>
      <dgm:spPr/>
      <dgm:t>
        <a:bodyPr/>
        <a:lstStyle/>
        <a:p>
          <a:endParaRPr lang="es-EC"/>
        </a:p>
      </dgm:t>
    </dgm:pt>
    <dgm:pt modelId="{ED757AB8-959A-4AD0-BA50-AF17C8072F06}" type="pres">
      <dgm:prSet presAssocID="{31536FD6-F20C-46AC-9674-3383AFA00442}" presName="spacing" presStyleCnt="0"/>
      <dgm:spPr/>
      <dgm:t>
        <a:bodyPr/>
        <a:lstStyle/>
        <a:p>
          <a:endParaRPr lang="es-EC"/>
        </a:p>
      </dgm:t>
    </dgm:pt>
    <dgm:pt modelId="{FCFD9420-8C9C-4C63-95C8-6E8035AE91B4}" type="pres">
      <dgm:prSet presAssocID="{8147BDC7-A79F-41CB-AFB0-03F572EFF2B7}" presName="composite" presStyleCnt="0"/>
      <dgm:spPr/>
      <dgm:t>
        <a:bodyPr/>
        <a:lstStyle/>
        <a:p>
          <a:endParaRPr lang="es-EC"/>
        </a:p>
      </dgm:t>
    </dgm:pt>
    <dgm:pt modelId="{7A3FED2E-6104-48BA-8F8A-149DD2BAB39F}" type="pres">
      <dgm:prSet presAssocID="{8147BDC7-A79F-41CB-AFB0-03F572EFF2B7}" presName="imgShp"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BE0680DF-BB80-4978-B7BD-31217D11AB95}" type="pres">
      <dgm:prSet presAssocID="{8147BDC7-A79F-41CB-AFB0-03F572EFF2B7}" presName="txShp" presStyleLbl="node1" presStyleIdx="1" presStyleCnt="3">
        <dgm:presLayoutVars>
          <dgm:bulletEnabled val="1"/>
        </dgm:presLayoutVars>
      </dgm:prSet>
      <dgm:spPr/>
      <dgm:t>
        <a:bodyPr/>
        <a:lstStyle/>
        <a:p>
          <a:endParaRPr lang="es-EC"/>
        </a:p>
      </dgm:t>
    </dgm:pt>
    <dgm:pt modelId="{C7D2CEAA-06C5-44A1-970C-9B7E282D8C26}" type="pres">
      <dgm:prSet presAssocID="{7EF8C310-2B21-4EF3-BBBF-66231B496710}" presName="spacing" presStyleCnt="0"/>
      <dgm:spPr/>
      <dgm:t>
        <a:bodyPr/>
        <a:lstStyle/>
        <a:p>
          <a:endParaRPr lang="es-EC"/>
        </a:p>
      </dgm:t>
    </dgm:pt>
    <dgm:pt modelId="{B0F3159D-3D51-4553-8F2E-110B4058C381}" type="pres">
      <dgm:prSet presAssocID="{F535B0A2-6240-4050-AFDD-53D7754F7A79}" presName="composite" presStyleCnt="0"/>
      <dgm:spPr/>
      <dgm:t>
        <a:bodyPr/>
        <a:lstStyle/>
        <a:p>
          <a:endParaRPr lang="es-EC"/>
        </a:p>
      </dgm:t>
    </dgm:pt>
    <dgm:pt modelId="{7FDEA0A8-D3BB-4B56-B436-C3BA913EBFDA}" type="pres">
      <dgm:prSet presAssocID="{F535B0A2-6240-4050-AFDD-53D7754F7A79}" presName="imgShp"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A586C815-8FBA-42FF-8C60-38B477024DA1}" type="pres">
      <dgm:prSet presAssocID="{F535B0A2-6240-4050-AFDD-53D7754F7A79}" presName="txShp" presStyleLbl="node1" presStyleIdx="2" presStyleCnt="3">
        <dgm:presLayoutVars>
          <dgm:bulletEnabled val="1"/>
        </dgm:presLayoutVars>
      </dgm:prSet>
      <dgm:spPr/>
      <dgm:t>
        <a:bodyPr/>
        <a:lstStyle/>
        <a:p>
          <a:endParaRPr lang="es-EC"/>
        </a:p>
      </dgm:t>
    </dgm:pt>
  </dgm:ptLst>
  <dgm:cxnLst>
    <dgm:cxn modelId="{EF46C22A-BDE3-4071-937C-0BEC0D94E4D4}" type="presOf" srcId="{8147BDC7-A79F-41CB-AFB0-03F572EFF2B7}" destId="{BE0680DF-BB80-4978-B7BD-31217D11AB95}" srcOrd="0" destOrd="0" presId="urn:microsoft.com/office/officeart/2005/8/layout/vList3"/>
    <dgm:cxn modelId="{F8C07D68-8719-4012-8F0E-4A66D3852CD5}" type="presOf" srcId="{F535B0A2-6240-4050-AFDD-53D7754F7A79}" destId="{A586C815-8FBA-42FF-8C60-38B477024DA1}" srcOrd="0" destOrd="0" presId="urn:microsoft.com/office/officeart/2005/8/layout/vList3"/>
    <dgm:cxn modelId="{0721F682-3FEE-48AD-A6C5-BE00812A8FD9}" type="presOf" srcId="{0CC63465-1143-42D1-885F-5AAF81943CD8}" destId="{10EF052F-D5EE-4256-9091-A69A8FC01545}" srcOrd="0" destOrd="0" presId="urn:microsoft.com/office/officeart/2005/8/layout/vList3"/>
    <dgm:cxn modelId="{66EC6433-FDD2-4CD6-A98C-8E24BE8B6A4D}" srcId="{2FF721FA-C66D-4EAC-B1EB-67B0FFA4A208}" destId="{8147BDC7-A79F-41CB-AFB0-03F572EFF2B7}" srcOrd="1" destOrd="0" parTransId="{3403FF35-75D6-4798-8A66-C03C5D125A30}" sibTransId="{7EF8C310-2B21-4EF3-BBBF-66231B496710}"/>
    <dgm:cxn modelId="{1FA0CC87-D312-473F-9143-710A8152EE0A}" srcId="{2FF721FA-C66D-4EAC-B1EB-67B0FFA4A208}" destId="{0CC63465-1143-42D1-885F-5AAF81943CD8}" srcOrd="0" destOrd="0" parTransId="{61502A32-C9D2-4432-A7E3-1A766C8BADA1}" sibTransId="{31536FD6-F20C-46AC-9674-3383AFA00442}"/>
    <dgm:cxn modelId="{6CE3CD94-5075-4699-A9A6-5BE0BF9B97F4}" type="presOf" srcId="{2FF721FA-C66D-4EAC-B1EB-67B0FFA4A208}" destId="{C338FBD4-E8C9-48A8-A7A4-6DD8B481AAA4}" srcOrd="0" destOrd="0" presId="urn:microsoft.com/office/officeart/2005/8/layout/vList3"/>
    <dgm:cxn modelId="{EAAA1924-1E52-4D45-A825-085BA1E4CF5D}" srcId="{2FF721FA-C66D-4EAC-B1EB-67B0FFA4A208}" destId="{F535B0A2-6240-4050-AFDD-53D7754F7A79}" srcOrd="2" destOrd="0" parTransId="{4EF2E0D2-2767-4B09-B51B-BBBB0ED67A32}" sibTransId="{F47A46C0-2BD9-420A-9ACD-D336A8B86AE0}"/>
    <dgm:cxn modelId="{86F08B15-4F73-4AFE-8748-DBA6F7A8BF64}" type="presParOf" srcId="{C338FBD4-E8C9-48A8-A7A4-6DD8B481AAA4}" destId="{A4D294E2-5C89-43AD-9AD9-57933E66BC74}" srcOrd="0" destOrd="0" presId="urn:microsoft.com/office/officeart/2005/8/layout/vList3"/>
    <dgm:cxn modelId="{9AEEB22F-4E78-4D96-8245-F84F0DDEC3A9}" type="presParOf" srcId="{A4D294E2-5C89-43AD-9AD9-57933E66BC74}" destId="{A4B3AC60-F859-420A-B720-2819D0949DB4}" srcOrd="0" destOrd="0" presId="urn:microsoft.com/office/officeart/2005/8/layout/vList3"/>
    <dgm:cxn modelId="{6997FD65-282D-4FE3-92EF-163BBA1948DF}" type="presParOf" srcId="{A4D294E2-5C89-43AD-9AD9-57933E66BC74}" destId="{10EF052F-D5EE-4256-9091-A69A8FC01545}" srcOrd="1" destOrd="0" presId="urn:microsoft.com/office/officeart/2005/8/layout/vList3"/>
    <dgm:cxn modelId="{1C2CAA6A-27AD-49E7-89A2-20944D5EF2C2}" type="presParOf" srcId="{C338FBD4-E8C9-48A8-A7A4-6DD8B481AAA4}" destId="{ED757AB8-959A-4AD0-BA50-AF17C8072F06}" srcOrd="1" destOrd="0" presId="urn:microsoft.com/office/officeart/2005/8/layout/vList3"/>
    <dgm:cxn modelId="{4BD25BDC-A702-4D4B-8AA6-7F67080E73CC}" type="presParOf" srcId="{C338FBD4-E8C9-48A8-A7A4-6DD8B481AAA4}" destId="{FCFD9420-8C9C-4C63-95C8-6E8035AE91B4}" srcOrd="2" destOrd="0" presId="urn:microsoft.com/office/officeart/2005/8/layout/vList3"/>
    <dgm:cxn modelId="{CD210025-252D-4065-BEED-603D94C926F6}" type="presParOf" srcId="{FCFD9420-8C9C-4C63-95C8-6E8035AE91B4}" destId="{7A3FED2E-6104-48BA-8F8A-149DD2BAB39F}" srcOrd="0" destOrd="0" presId="urn:microsoft.com/office/officeart/2005/8/layout/vList3"/>
    <dgm:cxn modelId="{7C8F5DF5-FD87-4453-BE4C-CE66663C3F3C}" type="presParOf" srcId="{FCFD9420-8C9C-4C63-95C8-6E8035AE91B4}" destId="{BE0680DF-BB80-4978-B7BD-31217D11AB95}" srcOrd="1" destOrd="0" presId="urn:microsoft.com/office/officeart/2005/8/layout/vList3"/>
    <dgm:cxn modelId="{42FC13F1-B3D7-4380-BD65-E5E4E72CDA2D}" type="presParOf" srcId="{C338FBD4-E8C9-48A8-A7A4-6DD8B481AAA4}" destId="{C7D2CEAA-06C5-44A1-970C-9B7E282D8C26}" srcOrd="3" destOrd="0" presId="urn:microsoft.com/office/officeart/2005/8/layout/vList3"/>
    <dgm:cxn modelId="{8FF834A8-A618-491A-AD70-EECC4E832F18}" type="presParOf" srcId="{C338FBD4-E8C9-48A8-A7A4-6DD8B481AAA4}" destId="{B0F3159D-3D51-4553-8F2E-110B4058C381}" srcOrd="4" destOrd="0" presId="urn:microsoft.com/office/officeart/2005/8/layout/vList3"/>
    <dgm:cxn modelId="{3341596E-3EEB-4953-B11E-3C94868A208F}" type="presParOf" srcId="{B0F3159D-3D51-4553-8F2E-110B4058C381}" destId="{7FDEA0A8-D3BB-4B56-B436-C3BA913EBFDA}" srcOrd="0" destOrd="0" presId="urn:microsoft.com/office/officeart/2005/8/layout/vList3"/>
    <dgm:cxn modelId="{59E89B59-E5FA-4E39-BFC1-0F30C30FC664}" type="presParOf" srcId="{B0F3159D-3D51-4553-8F2E-110B4058C381}" destId="{A586C815-8FBA-42FF-8C60-38B477024DA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0CA53D-444D-44A3-A526-198883E070F2}"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F7AAFC2F-A233-4AC8-9CDF-54BC74BF6B67}">
      <dgm:prSet phldrT="[Texto]" custT="1"/>
      <dgm:spPr/>
      <dgm:t>
        <a:bodyPr/>
        <a:lstStyle/>
        <a:p>
          <a:pPr algn="just"/>
          <a:r>
            <a:rPr lang="es-ES" sz="1400" dirty="0" smtClean="0">
              <a:latin typeface="Times New Roman" panose="02020603050405020304" pitchFamily="18" charset="0"/>
              <a:cs typeface="Times New Roman" panose="02020603050405020304" pitchFamily="18" charset="0"/>
            </a:rPr>
            <a:t>Si bien el Ecuador, es un país reconocido por la producción de bienes primarios, resulta imperante reflexionar en el hecho de que estos bienes son finitos y ante la situación global del ecosistema, las producciones primarias que desgastan los suelos y otros recursos naturales, no son sostenibles para ninguna economía, frente a esa situación empresas emergentes como las de la industria textil y de las confecciones, buscan nuevos espacios de expansión internacional y de la mano con acuerdos internacionales, asociaciones y arduo trabajo, siguen un proceso de mejora continua tendiente a la internacionalización. </a:t>
          </a:r>
          <a:endParaRPr lang="es-EC" sz="1400" dirty="0">
            <a:latin typeface="Times New Roman" panose="02020603050405020304" pitchFamily="18" charset="0"/>
            <a:cs typeface="Times New Roman" panose="02020603050405020304" pitchFamily="18" charset="0"/>
          </a:endParaRPr>
        </a:p>
      </dgm:t>
    </dgm:pt>
    <dgm:pt modelId="{A6079C2A-9908-469A-A823-0B5941527E8F}" type="parTrans" cxnId="{19D6B437-9167-42A2-95D8-43FDE8EA0AB5}">
      <dgm:prSet/>
      <dgm:spPr/>
      <dgm:t>
        <a:bodyPr/>
        <a:lstStyle/>
        <a:p>
          <a:endParaRPr lang="es-EC">
            <a:latin typeface="Times New Roman" panose="02020603050405020304" pitchFamily="18" charset="0"/>
            <a:cs typeface="Times New Roman" panose="02020603050405020304" pitchFamily="18" charset="0"/>
          </a:endParaRPr>
        </a:p>
      </dgm:t>
    </dgm:pt>
    <dgm:pt modelId="{4A799F84-A5B8-4326-BD01-F3D5ECCB9A17}" type="sibTrans" cxnId="{19D6B437-9167-42A2-95D8-43FDE8EA0AB5}">
      <dgm:prSet/>
      <dgm:spPr/>
      <dgm:t>
        <a:bodyPr/>
        <a:lstStyle/>
        <a:p>
          <a:endParaRPr lang="es-EC">
            <a:latin typeface="Times New Roman" panose="02020603050405020304" pitchFamily="18" charset="0"/>
            <a:cs typeface="Times New Roman" panose="02020603050405020304" pitchFamily="18" charset="0"/>
          </a:endParaRPr>
        </a:p>
      </dgm:t>
    </dgm:pt>
    <dgm:pt modelId="{B7C4D6D8-7EF7-4613-BC6B-422655416668}">
      <dgm:prSet phldrT="[Texto]" custT="1"/>
      <dgm:spPr/>
      <dgm:t>
        <a:bodyPr/>
        <a:lstStyle/>
        <a:p>
          <a:pPr algn="just"/>
          <a:r>
            <a:rPr lang="es-EC" sz="1400" dirty="0" smtClean="0">
              <a:latin typeface="Times New Roman" panose="02020603050405020304" pitchFamily="18" charset="0"/>
              <a:ea typeface="Times New Roman" panose="02020603050405020304" pitchFamily="18" charset="0"/>
              <a:cs typeface="Times New Roman" panose="02020603050405020304" pitchFamily="18" charset="0"/>
            </a:rPr>
            <a:t>Pese a que en Ecuador han hecho esfuerzos en pro de la asociatividad, no se han visto resultados contundentes en su participación a nivel mundial, en la región centro-sur se replica la misma situación. Las exportaciones de prendas de vestir, al año 2017, mencionan a Honduras con un 0.51% de la participación mundial de exportaciones de prendas de vestir ; Perú ocupa el séptimo lugar con un 0.14% de participación mundial, Colombia en un décimos lugar (0.06%) y Ecuador en dieciseisava posición con un 0.0038% (23.7 X en millones de US$).</a:t>
          </a:r>
          <a:endParaRPr lang="es-EC" sz="1400" dirty="0">
            <a:latin typeface="Times New Roman" panose="02020603050405020304" pitchFamily="18" charset="0"/>
            <a:cs typeface="Times New Roman" panose="02020603050405020304" pitchFamily="18" charset="0"/>
          </a:endParaRPr>
        </a:p>
      </dgm:t>
    </dgm:pt>
    <dgm:pt modelId="{CCE36F6A-E147-44DF-A04C-DCC1A7F68A50}" type="parTrans" cxnId="{F089D093-C8A5-49C6-AECA-26EBD434F626}">
      <dgm:prSet/>
      <dgm:spPr/>
      <dgm:t>
        <a:bodyPr/>
        <a:lstStyle/>
        <a:p>
          <a:endParaRPr lang="es-EC">
            <a:latin typeface="Times New Roman" panose="02020603050405020304" pitchFamily="18" charset="0"/>
            <a:cs typeface="Times New Roman" panose="02020603050405020304" pitchFamily="18" charset="0"/>
          </a:endParaRPr>
        </a:p>
      </dgm:t>
    </dgm:pt>
    <dgm:pt modelId="{43843D20-D616-4DC3-BB81-BA41A78EB921}" type="sibTrans" cxnId="{F089D093-C8A5-49C6-AECA-26EBD434F626}">
      <dgm:prSet/>
      <dgm:spPr/>
      <dgm:t>
        <a:bodyPr/>
        <a:lstStyle/>
        <a:p>
          <a:endParaRPr lang="es-EC">
            <a:latin typeface="Times New Roman" panose="02020603050405020304" pitchFamily="18" charset="0"/>
            <a:cs typeface="Times New Roman" panose="02020603050405020304" pitchFamily="18" charset="0"/>
          </a:endParaRPr>
        </a:p>
      </dgm:t>
    </dgm:pt>
    <dgm:pt modelId="{B9CE58A9-1350-4818-A1AA-89F5E5EFAF0C}" type="pres">
      <dgm:prSet presAssocID="{3E0CA53D-444D-44A3-A526-198883E070F2}" presName="Name0" presStyleCnt="0">
        <dgm:presLayoutVars>
          <dgm:chMax val="2"/>
          <dgm:chPref val="2"/>
          <dgm:animLvl val="lvl"/>
        </dgm:presLayoutVars>
      </dgm:prSet>
      <dgm:spPr/>
      <dgm:t>
        <a:bodyPr/>
        <a:lstStyle/>
        <a:p>
          <a:endParaRPr lang="es-EC"/>
        </a:p>
      </dgm:t>
    </dgm:pt>
    <dgm:pt modelId="{2D70475B-9BD4-4C8E-B966-43E87A3280F6}" type="pres">
      <dgm:prSet presAssocID="{3E0CA53D-444D-44A3-A526-198883E070F2}" presName="LeftText" presStyleLbl="revTx" presStyleIdx="0" presStyleCnt="0">
        <dgm:presLayoutVars>
          <dgm:bulletEnabled val="1"/>
        </dgm:presLayoutVars>
      </dgm:prSet>
      <dgm:spPr/>
      <dgm:t>
        <a:bodyPr/>
        <a:lstStyle/>
        <a:p>
          <a:endParaRPr lang="es-EC"/>
        </a:p>
      </dgm:t>
    </dgm:pt>
    <dgm:pt modelId="{40A6B4AD-147A-46C8-AABA-3E1014AD934F}" type="pres">
      <dgm:prSet presAssocID="{3E0CA53D-444D-44A3-A526-198883E070F2}" presName="LeftNode" presStyleLbl="bgImgPlace1" presStyleIdx="0" presStyleCnt="2" custScaleX="238932" custScaleY="105344" custLinFactNeighborX="-88126" custLinFactNeighborY="1609">
        <dgm:presLayoutVars>
          <dgm:chMax val="2"/>
          <dgm:chPref val="2"/>
        </dgm:presLayoutVars>
      </dgm:prSet>
      <dgm:spPr/>
      <dgm:t>
        <a:bodyPr/>
        <a:lstStyle/>
        <a:p>
          <a:endParaRPr lang="es-EC"/>
        </a:p>
      </dgm:t>
    </dgm:pt>
    <dgm:pt modelId="{9AEE6949-D345-4410-9267-04B652DE0676}" type="pres">
      <dgm:prSet presAssocID="{3E0CA53D-444D-44A3-A526-198883E070F2}" presName="RightText" presStyleLbl="revTx" presStyleIdx="0" presStyleCnt="0">
        <dgm:presLayoutVars>
          <dgm:bulletEnabled val="1"/>
        </dgm:presLayoutVars>
      </dgm:prSet>
      <dgm:spPr/>
      <dgm:t>
        <a:bodyPr/>
        <a:lstStyle/>
        <a:p>
          <a:endParaRPr lang="es-EC"/>
        </a:p>
      </dgm:t>
    </dgm:pt>
    <dgm:pt modelId="{CFE9A365-9EDD-4F8F-A51E-D8694D91951B}" type="pres">
      <dgm:prSet presAssocID="{3E0CA53D-444D-44A3-A526-198883E070F2}" presName="RightNode" presStyleLbl="bgImgPlace1" presStyleIdx="1" presStyleCnt="2" custScaleX="230515" custScaleY="105344" custLinFactNeighborX="87367" custLinFactNeighborY="1609">
        <dgm:presLayoutVars>
          <dgm:chMax val="0"/>
          <dgm:chPref val="0"/>
        </dgm:presLayoutVars>
      </dgm:prSet>
      <dgm:spPr/>
      <dgm:t>
        <a:bodyPr/>
        <a:lstStyle/>
        <a:p>
          <a:endParaRPr lang="es-EC"/>
        </a:p>
      </dgm:t>
    </dgm:pt>
    <dgm:pt modelId="{DB6F6598-32CF-4677-AE8F-E4D8B263A0A8}" type="pres">
      <dgm:prSet presAssocID="{3E0CA53D-444D-44A3-A526-198883E070F2}" presName="TopArrow" presStyleLbl="node1" presStyleIdx="0" presStyleCnt="2"/>
      <dgm:spPr/>
    </dgm:pt>
    <dgm:pt modelId="{D4F6E246-9EB7-4D53-A452-C6E0B3FC57CE}" type="pres">
      <dgm:prSet presAssocID="{3E0CA53D-444D-44A3-A526-198883E070F2}" presName="BottomArrow" presStyleLbl="node1" presStyleIdx="1" presStyleCnt="2"/>
      <dgm:spPr/>
    </dgm:pt>
  </dgm:ptLst>
  <dgm:cxnLst>
    <dgm:cxn modelId="{629E1D64-9695-4ADE-9B0F-3459A9650470}" type="presOf" srcId="{3E0CA53D-444D-44A3-A526-198883E070F2}" destId="{B9CE58A9-1350-4818-A1AA-89F5E5EFAF0C}" srcOrd="0" destOrd="0" presId="urn:microsoft.com/office/officeart/2009/layout/ReverseList"/>
    <dgm:cxn modelId="{93790F78-FCC2-4375-8690-67E5DC1BCB14}" type="presOf" srcId="{B7C4D6D8-7EF7-4613-BC6B-422655416668}" destId="{9AEE6949-D345-4410-9267-04B652DE0676}" srcOrd="0" destOrd="0" presId="urn:microsoft.com/office/officeart/2009/layout/ReverseList"/>
    <dgm:cxn modelId="{E2F1AB3E-65F8-4677-A4AE-436B3BC18C94}" type="presOf" srcId="{F7AAFC2F-A233-4AC8-9CDF-54BC74BF6B67}" destId="{2D70475B-9BD4-4C8E-B966-43E87A3280F6}" srcOrd="0" destOrd="0" presId="urn:microsoft.com/office/officeart/2009/layout/ReverseList"/>
    <dgm:cxn modelId="{93749EB7-7AF2-4CA5-BB6E-7DDDB9D7883A}" type="presOf" srcId="{F7AAFC2F-A233-4AC8-9CDF-54BC74BF6B67}" destId="{40A6B4AD-147A-46C8-AABA-3E1014AD934F}" srcOrd="1" destOrd="0" presId="urn:microsoft.com/office/officeart/2009/layout/ReverseList"/>
    <dgm:cxn modelId="{19D6B437-9167-42A2-95D8-43FDE8EA0AB5}" srcId="{3E0CA53D-444D-44A3-A526-198883E070F2}" destId="{F7AAFC2F-A233-4AC8-9CDF-54BC74BF6B67}" srcOrd="0" destOrd="0" parTransId="{A6079C2A-9908-469A-A823-0B5941527E8F}" sibTransId="{4A799F84-A5B8-4326-BD01-F3D5ECCB9A17}"/>
    <dgm:cxn modelId="{2B6F32CD-8A48-4F43-BB44-5ED5EEEAA14C}" type="presOf" srcId="{B7C4D6D8-7EF7-4613-BC6B-422655416668}" destId="{CFE9A365-9EDD-4F8F-A51E-D8694D91951B}" srcOrd="1" destOrd="0" presId="urn:microsoft.com/office/officeart/2009/layout/ReverseList"/>
    <dgm:cxn modelId="{F089D093-C8A5-49C6-AECA-26EBD434F626}" srcId="{3E0CA53D-444D-44A3-A526-198883E070F2}" destId="{B7C4D6D8-7EF7-4613-BC6B-422655416668}" srcOrd="1" destOrd="0" parTransId="{CCE36F6A-E147-44DF-A04C-DCC1A7F68A50}" sibTransId="{43843D20-D616-4DC3-BB81-BA41A78EB921}"/>
    <dgm:cxn modelId="{DBD7CD56-9874-4E8F-BA12-2A2AF3E52AC8}" type="presParOf" srcId="{B9CE58A9-1350-4818-A1AA-89F5E5EFAF0C}" destId="{2D70475B-9BD4-4C8E-B966-43E87A3280F6}" srcOrd="0" destOrd="0" presId="urn:microsoft.com/office/officeart/2009/layout/ReverseList"/>
    <dgm:cxn modelId="{FECE559D-85A2-4FA5-B33C-AAB2863A5879}" type="presParOf" srcId="{B9CE58A9-1350-4818-A1AA-89F5E5EFAF0C}" destId="{40A6B4AD-147A-46C8-AABA-3E1014AD934F}" srcOrd="1" destOrd="0" presId="urn:microsoft.com/office/officeart/2009/layout/ReverseList"/>
    <dgm:cxn modelId="{E75CA1A4-9909-4639-A3A5-ECFBC1403BD9}" type="presParOf" srcId="{B9CE58A9-1350-4818-A1AA-89F5E5EFAF0C}" destId="{9AEE6949-D345-4410-9267-04B652DE0676}" srcOrd="2" destOrd="0" presId="urn:microsoft.com/office/officeart/2009/layout/ReverseList"/>
    <dgm:cxn modelId="{15F277FB-3EE6-4AB0-A86F-E06E4ACACC39}" type="presParOf" srcId="{B9CE58A9-1350-4818-A1AA-89F5E5EFAF0C}" destId="{CFE9A365-9EDD-4F8F-A51E-D8694D91951B}" srcOrd="3" destOrd="0" presId="urn:microsoft.com/office/officeart/2009/layout/ReverseList"/>
    <dgm:cxn modelId="{E39825A0-1495-41BF-B72C-2795CEE3DF17}" type="presParOf" srcId="{B9CE58A9-1350-4818-A1AA-89F5E5EFAF0C}" destId="{DB6F6598-32CF-4677-AE8F-E4D8B263A0A8}" srcOrd="4" destOrd="0" presId="urn:microsoft.com/office/officeart/2009/layout/ReverseList"/>
    <dgm:cxn modelId="{31921408-09C4-4DB8-8873-5DAF159877A0}" type="presParOf" srcId="{B9CE58A9-1350-4818-A1AA-89F5E5EFAF0C}" destId="{D4F6E246-9EB7-4D53-A452-C6E0B3FC57C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092215-554B-4B1A-BC41-3245C68CE4F3}" type="doc">
      <dgm:prSet loTypeId="urn:microsoft.com/office/officeart/2005/8/layout/hProcess7" loCatId="process" qsTypeId="urn:microsoft.com/office/officeart/2005/8/quickstyle/simple1" qsCatId="simple" csTypeId="urn:microsoft.com/office/officeart/2005/8/colors/accent1_5" csCatId="accent1" phldr="1"/>
      <dgm:spPr/>
      <dgm:t>
        <a:bodyPr/>
        <a:lstStyle/>
        <a:p>
          <a:endParaRPr lang="es-EC"/>
        </a:p>
      </dgm:t>
    </dgm:pt>
    <dgm:pt modelId="{1B07F34B-F09C-4E7E-A55E-E44ED5EC5E5C}">
      <dgm:prSet phldrT="[Texto]" custT="1"/>
      <dgm:spPr/>
      <dgm:t>
        <a:bodyPr/>
        <a:lstStyle/>
        <a:p>
          <a:r>
            <a:rPr lang="es-EC" sz="1100" b="1" dirty="0" smtClean="0">
              <a:solidFill>
                <a:schemeClr val="tx1"/>
              </a:solidFill>
              <a:latin typeface="+mn-lt"/>
            </a:rPr>
            <a:t>R.A.P.A</a:t>
          </a:r>
          <a:endParaRPr lang="es-EC" sz="1100" b="1" dirty="0">
            <a:solidFill>
              <a:schemeClr val="tx1"/>
            </a:solidFill>
            <a:latin typeface="+mn-lt"/>
          </a:endParaRPr>
        </a:p>
      </dgm:t>
    </dgm:pt>
    <dgm:pt modelId="{32FF4094-2B67-43AC-9671-1ACE8F02BA52}" type="parTrans" cxnId="{4CC35FC3-459D-40DD-8C0D-F833CDA7033C}">
      <dgm:prSet/>
      <dgm:spPr/>
      <dgm:t>
        <a:bodyPr/>
        <a:lstStyle/>
        <a:p>
          <a:endParaRPr lang="es-EC" sz="1100">
            <a:solidFill>
              <a:schemeClr val="tx1"/>
            </a:solidFill>
            <a:latin typeface="+mn-lt"/>
          </a:endParaRPr>
        </a:p>
      </dgm:t>
    </dgm:pt>
    <dgm:pt modelId="{BB5110F1-2430-45E0-B58E-40923478DE3C}" type="sibTrans" cxnId="{4CC35FC3-459D-40DD-8C0D-F833CDA7033C}">
      <dgm:prSet/>
      <dgm:spPr/>
      <dgm:t>
        <a:bodyPr/>
        <a:lstStyle/>
        <a:p>
          <a:endParaRPr lang="es-EC" sz="1100">
            <a:solidFill>
              <a:schemeClr val="tx1"/>
            </a:solidFill>
            <a:latin typeface="+mn-lt"/>
          </a:endParaRPr>
        </a:p>
      </dgm:t>
    </dgm:pt>
    <dgm:pt modelId="{9585D569-37C1-49B1-A3EB-FFB5BE03DAE6}">
      <dgm:prSet phldrT="[Texto]" custT="1"/>
      <dgm:spPr/>
      <dgm:t>
        <a:bodyPr/>
        <a:lstStyle/>
        <a:p>
          <a:pPr algn="just"/>
          <a:endParaRPr lang="es-ES" sz="1100" dirty="0" smtClean="0">
            <a:solidFill>
              <a:schemeClr val="tx1"/>
            </a:solidFill>
            <a:latin typeface="+mn-lt"/>
            <a:ea typeface="Times New Roman" panose="02020603050405020304" pitchFamily="18" charset="0"/>
            <a:cs typeface="Times New Roman" panose="02020603050405020304" pitchFamily="18" charset="0"/>
          </a:endParaRPr>
        </a:p>
        <a:p>
          <a:pPr algn="just"/>
          <a:r>
            <a:rPr lang="es-ES" sz="1100" dirty="0" smtClean="0">
              <a:solidFill>
                <a:schemeClr val="tx1"/>
              </a:solidFill>
              <a:latin typeface="+mn-lt"/>
              <a:ea typeface="Times New Roman" panose="02020603050405020304" pitchFamily="18" charset="0"/>
              <a:cs typeface="Times New Roman" panose="02020603050405020304" pitchFamily="18" charset="0"/>
            </a:rPr>
            <a:t>Regímenes aduaneros, herramientas de suma importancia a medida de que facilitan el comercio internacional. Régimen 21, los beneficios son múltiples </a:t>
          </a:r>
        </a:p>
        <a:p>
          <a:pPr algn="just"/>
          <a:r>
            <a:rPr lang="es-ES" sz="1100" dirty="0" smtClean="0">
              <a:solidFill>
                <a:schemeClr val="tx1"/>
              </a:solidFill>
              <a:latin typeface="+mn-lt"/>
              <a:ea typeface="Times New Roman" panose="02020603050405020304" pitchFamily="18" charset="0"/>
              <a:cs typeface="Times New Roman" panose="02020603050405020304" pitchFamily="18" charset="0"/>
            </a:rPr>
            <a:t>Suspensivo del pago de tributos, permite el ingreso de mercancías extranjeras lo que permite a las empresas adquirir materias primas diversas y de calidad superior sin despreocuparse del uso de otros suministros y mano de obra ecuatoriana.</a:t>
          </a:r>
        </a:p>
        <a:p>
          <a:pPr algn="just"/>
          <a:r>
            <a:rPr lang="es-ES" sz="1100" dirty="0" smtClean="0">
              <a:solidFill>
                <a:schemeClr val="tx1"/>
              </a:solidFill>
              <a:latin typeface="+mn-lt"/>
              <a:ea typeface="Times New Roman" panose="02020603050405020304" pitchFamily="18" charset="0"/>
              <a:cs typeface="Times New Roman" panose="02020603050405020304" pitchFamily="18" charset="0"/>
            </a:rPr>
            <a:t>Potencializando la producción de un bien final o producto compensatorio más apetecido en el mercado internacional y con más oportunidades de posicionamiento y crecimiento.</a:t>
          </a:r>
          <a:endParaRPr lang="es-EC" sz="1100" dirty="0">
            <a:solidFill>
              <a:schemeClr val="tx1"/>
            </a:solidFill>
            <a:latin typeface="+mn-lt"/>
          </a:endParaRPr>
        </a:p>
      </dgm:t>
    </dgm:pt>
    <dgm:pt modelId="{E40B3723-0826-4586-B9EB-3F65BD6BE400}" type="parTrans" cxnId="{77E22EA8-BEEE-44E6-BF19-3BD6FBB28266}">
      <dgm:prSet/>
      <dgm:spPr/>
      <dgm:t>
        <a:bodyPr/>
        <a:lstStyle/>
        <a:p>
          <a:endParaRPr lang="es-EC" sz="1100">
            <a:solidFill>
              <a:schemeClr val="tx1"/>
            </a:solidFill>
            <a:latin typeface="+mn-lt"/>
          </a:endParaRPr>
        </a:p>
      </dgm:t>
    </dgm:pt>
    <dgm:pt modelId="{94DB1A61-FDB4-426A-B4AF-FC0C0F1BECF0}" type="sibTrans" cxnId="{77E22EA8-BEEE-44E6-BF19-3BD6FBB28266}">
      <dgm:prSet/>
      <dgm:spPr/>
      <dgm:t>
        <a:bodyPr/>
        <a:lstStyle/>
        <a:p>
          <a:endParaRPr lang="es-EC" sz="1100">
            <a:solidFill>
              <a:schemeClr val="tx1"/>
            </a:solidFill>
            <a:latin typeface="+mn-lt"/>
          </a:endParaRPr>
        </a:p>
      </dgm:t>
    </dgm:pt>
    <dgm:pt modelId="{1F73178A-9D59-483E-B9B7-F16171124298}">
      <dgm:prSet phldrT="[Texto]" custT="1"/>
      <dgm:spPr/>
      <dgm:t>
        <a:bodyPr/>
        <a:lstStyle/>
        <a:p>
          <a:r>
            <a:rPr lang="es-EC" sz="1100" b="1" smtClean="0">
              <a:solidFill>
                <a:schemeClr val="tx1"/>
              </a:solidFill>
              <a:latin typeface="+mn-lt"/>
            </a:rPr>
            <a:t>HV</a:t>
          </a:r>
          <a:endParaRPr lang="es-EC" sz="1100" b="1" dirty="0">
            <a:solidFill>
              <a:schemeClr val="tx1"/>
            </a:solidFill>
            <a:latin typeface="+mn-lt"/>
          </a:endParaRPr>
        </a:p>
      </dgm:t>
    </dgm:pt>
    <dgm:pt modelId="{62484541-15D8-4963-A9FF-5DE389DC50BB}" type="parTrans" cxnId="{205BBFD3-8506-4A8A-8FED-9C339ABF6D4D}">
      <dgm:prSet/>
      <dgm:spPr/>
      <dgm:t>
        <a:bodyPr/>
        <a:lstStyle/>
        <a:p>
          <a:endParaRPr lang="es-EC" sz="1100">
            <a:solidFill>
              <a:schemeClr val="tx1"/>
            </a:solidFill>
            <a:latin typeface="+mn-lt"/>
          </a:endParaRPr>
        </a:p>
      </dgm:t>
    </dgm:pt>
    <dgm:pt modelId="{0CEDB860-ED06-48EE-8AF4-6A01B5AF14E9}" type="sibTrans" cxnId="{205BBFD3-8506-4A8A-8FED-9C339ABF6D4D}">
      <dgm:prSet/>
      <dgm:spPr/>
      <dgm:t>
        <a:bodyPr/>
        <a:lstStyle/>
        <a:p>
          <a:endParaRPr lang="es-EC" sz="1100">
            <a:solidFill>
              <a:schemeClr val="tx1"/>
            </a:solidFill>
            <a:latin typeface="+mn-lt"/>
          </a:endParaRPr>
        </a:p>
      </dgm:t>
    </dgm:pt>
    <dgm:pt modelId="{630C9305-D54C-4E52-A305-5358C354A45C}">
      <dgm:prSet phldrT="[Texto]" custT="1"/>
      <dgm:spPr/>
      <dgm:t>
        <a:bodyPr/>
        <a:lstStyle/>
        <a:p>
          <a:pPr algn="just"/>
          <a:endParaRPr lang="es-EC" sz="1100" dirty="0" smtClean="0">
            <a:solidFill>
              <a:schemeClr val="tx1"/>
            </a:solidFill>
            <a:latin typeface="+mn-lt"/>
            <a:ea typeface="Times New Roman" panose="02020603050405020304" pitchFamily="18" charset="0"/>
            <a:cs typeface="Times New Roman" panose="02020603050405020304" pitchFamily="18" charset="0"/>
          </a:endParaRPr>
        </a:p>
        <a:p>
          <a:pPr algn="just"/>
          <a:endParaRPr lang="es-EC" sz="1100" dirty="0" smtClean="0">
            <a:solidFill>
              <a:schemeClr val="tx1"/>
            </a:solidFill>
            <a:latin typeface="+mn-lt"/>
            <a:ea typeface="Times New Roman" panose="02020603050405020304" pitchFamily="18" charset="0"/>
            <a:cs typeface="Times New Roman" panose="02020603050405020304" pitchFamily="18" charset="0"/>
          </a:endParaRPr>
        </a:p>
        <a:p>
          <a:pPr algn="just"/>
          <a:r>
            <a:rPr lang="es-EC" sz="1100" dirty="0" smtClean="0">
              <a:solidFill>
                <a:schemeClr val="tx1"/>
              </a:solidFill>
              <a:latin typeface="+mn-lt"/>
              <a:ea typeface="Times New Roman" panose="02020603050405020304" pitchFamily="18" charset="0"/>
              <a:cs typeface="Times New Roman" panose="02020603050405020304" pitchFamily="18" charset="0"/>
            </a:rPr>
            <a:t>La capacidad instalada de producción de la empresa Confecciones Hoja Verde está cumpliendo con apenas un 40% de su capacidad, lo que se traduce en que a través de la internacionalización se podrá incrementar el la producción a fin de satisfacer al mercado internacional, sin que se vea afectado el abastecimiento a nivel local. </a:t>
          </a:r>
          <a:endParaRPr lang="es-EC" sz="1100" dirty="0">
            <a:solidFill>
              <a:schemeClr val="tx1"/>
            </a:solidFill>
            <a:latin typeface="+mn-lt"/>
          </a:endParaRPr>
        </a:p>
      </dgm:t>
    </dgm:pt>
    <dgm:pt modelId="{EC7B2E7C-F6C8-4004-9452-F1B7F901D2CE}" type="parTrans" cxnId="{386CCFC9-10A0-4ED0-9A64-A9723A09D267}">
      <dgm:prSet/>
      <dgm:spPr/>
      <dgm:t>
        <a:bodyPr/>
        <a:lstStyle/>
        <a:p>
          <a:endParaRPr lang="es-EC" sz="1100">
            <a:solidFill>
              <a:schemeClr val="tx1"/>
            </a:solidFill>
            <a:latin typeface="+mn-lt"/>
          </a:endParaRPr>
        </a:p>
      </dgm:t>
    </dgm:pt>
    <dgm:pt modelId="{7099E0CC-A547-49DE-A87D-1487F8C39013}" type="sibTrans" cxnId="{386CCFC9-10A0-4ED0-9A64-A9723A09D267}">
      <dgm:prSet/>
      <dgm:spPr/>
      <dgm:t>
        <a:bodyPr/>
        <a:lstStyle/>
        <a:p>
          <a:endParaRPr lang="es-EC" sz="1100">
            <a:solidFill>
              <a:schemeClr val="tx1"/>
            </a:solidFill>
            <a:latin typeface="+mn-lt"/>
          </a:endParaRPr>
        </a:p>
      </dgm:t>
    </dgm:pt>
    <dgm:pt modelId="{5FD0F92B-992B-453F-B6B6-83E82851ABEE}">
      <dgm:prSet custT="1"/>
      <dgm:spPr/>
      <dgm:t>
        <a:bodyPr/>
        <a:lstStyle/>
        <a:p>
          <a:pPr algn="just"/>
          <a:endParaRPr lang="es-EC" sz="1100" dirty="0" smtClean="0">
            <a:solidFill>
              <a:schemeClr val="tx1"/>
            </a:solidFill>
            <a:latin typeface="+mn-lt"/>
            <a:ea typeface="Times New Roman" panose="02020603050405020304" pitchFamily="18" charset="0"/>
            <a:cs typeface="Times New Roman" panose="02020603050405020304" pitchFamily="18" charset="0"/>
          </a:endParaRPr>
        </a:p>
      </dgm:t>
    </dgm:pt>
    <dgm:pt modelId="{AB137170-8C8A-4FC8-88B2-65B9CCED76EA}" type="parTrans" cxnId="{016BEBD5-AD4E-464F-BCD9-62CDE58C988F}">
      <dgm:prSet/>
      <dgm:spPr/>
      <dgm:t>
        <a:bodyPr/>
        <a:lstStyle/>
        <a:p>
          <a:endParaRPr lang="es-EC" sz="1100">
            <a:solidFill>
              <a:schemeClr val="tx1"/>
            </a:solidFill>
            <a:latin typeface="+mn-lt"/>
          </a:endParaRPr>
        </a:p>
      </dgm:t>
    </dgm:pt>
    <dgm:pt modelId="{ED0A2F3C-D4D4-45D3-94C7-31BAF42DF8E6}" type="sibTrans" cxnId="{016BEBD5-AD4E-464F-BCD9-62CDE58C988F}">
      <dgm:prSet/>
      <dgm:spPr/>
      <dgm:t>
        <a:bodyPr/>
        <a:lstStyle/>
        <a:p>
          <a:endParaRPr lang="es-EC" sz="1100">
            <a:solidFill>
              <a:schemeClr val="tx1"/>
            </a:solidFill>
            <a:latin typeface="+mn-lt"/>
          </a:endParaRPr>
        </a:p>
      </dgm:t>
    </dgm:pt>
    <dgm:pt modelId="{F48349DB-94BE-4248-A3FB-7EF2BFDB225C}">
      <dgm:prSet custT="1"/>
      <dgm:spPr/>
      <dgm:t>
        <a:bodyPr/>
        <a:lstStyle/>
        <a:p>
          <a:pPr algn="just"/>
          <a:endParaRPr lang="es-ES" sz="1100" b="0" i="0" dirty="0" smtClean="0">
            <a:solidFill>
              <a:schemeClr val="tx1"/>
            </a:solidFill>
          </a:endParaRPr>
        </a:p>
        <a:p>
          <a:pPr algn="just"/>
          <a:r>
            <a:rPr lang="es-ES" sz="1100" b="0" i="0" dirty="0" smtClean="0">
              <a:solidFill>
                <a:schemeClr val="tx1"/>
              </a:solidFill>
            </a:rPr>
            <a:t>Estudiar las ventajas competitivas de cada mercado en el que va a introducirse. </a:t>
          </a:r>
        </a:p>
        <a:p>
          <a:pPr algn="just"/>
          <a:r>
            <a:rPr lang="es-ES" sz="1100" b="0" i="0" dirty="0" smtClean="0">
              <a:solidFill>
                <a:schemeClr val="tx1"/>
              </a:solidFill>
            </a:rPr>
            <a:t>Tener claras las ideas en cuanto a la definición del negocio, la filosofía, estrategia y metodología de trabajo.</a:t>
          </a:r>
          <a:endParaRPr lang="es-EC" sz="1100" dirty="0">
            <a:solidFill>
              <a:schemeClr val="tx1"/>
            </a:solidFill>
            <a:latin typeface="+mn-lt"/>
            <a:ea typeface="Times New Roman" panose="02020603050405020304" pitchFamily="18" charset="0"/>
            <a:cs typeface="Times New Roman" panose="02020603050405020304" pitchFamily="18" charset="0"/>
          </a:endParaRPr>
        </a:p>
      </dgm:t>
    </dgm:pt>
    <dgm:pt modelId="{F298F352-60F8-497B-9485-CAF74B227309}" type="parTrans" cxnId="{91AB5DCF-CE14-4AE0-9FD5-76D0D0F94140}">
      <dgm:prSet/>
      <dgm:spPr/>
      <dgm:t>
        <a:bodyPr/>
        <a:lstStyle/>
        <a:p>
          <a:endParaRPr lang="es-EC" sz="1100"/>
        </a:p>
      </dgm:t>
    </dgm:pt>
    <dgm:pt modelId="{58E8871F-BB30-4333-8155-AF0488628439}" type="sibTrans" cxnId="{91AB5DCF-CE14-4AE0-9FD5-76D0D0F94140}">
      <dgm:prSet/>
      <dgm:spPr/>
      <dgm:t>
        <a:bodyPr/>
        <a:lstStyle/>
        <a:p>
          <a:endParaRPr lang="es-EC" sz="1100"/>
        </a:p>
      </dgm:t>
    </dgm:pt>
    <dgm:pt modelId="{A95B5AA9-3358-471A-975F-C15E05AF1743}">
      <dgm:prSet custT="1"/>
      <dgm:spPr/>
      <dgm:t>
        <a:bodyPr/>
        <a:lstStyle/>
        <a:p>
          <a:pPr algn="just"/>
          <a:r>
            <a:rPr lang="es-ES" sz="1100" b="0" i="0" dirty="0" smtClean="0">
              <a:solidFill>
                <a:schemeClr val="tx1"/>
              </a:solidFill>
            </a:rPr>
            <a:t>Valorar </a:t>
          </a:r>
          <a:r>
            <a:rPr lang="es-ES" sz="1100" b="0" i="0" u="none" dirty="0" smtClean="0">
              <a:solidFill>
                <a:schemeClr val="tx1"/>
              </a:solidFill>
            </a:rPr>
            <a:t>los costes de penetración en el extranjero. </a:t>
          </a:r>
        </a:p>
        <a:p>
          <a:pPr algn="just"/>
          <a:r>
            <a:rPr lang="es-ES" sz="1100" b="0" i="0" u="none" dirty="0" smtClean="0">
              <a:solidFill>
                <a:schemeClr val="tx1"/>
              </a:solidFill>
            </a:rPr>
            <a:t>Tener presente todo lo vinculado a la logística</a:t>
          </a:r>
          <a:r>
            <a:rPr lang="es-ES" sz="1100" b="0" i="0" dirty="0" smtClean="0">
              <a:solidFill>
                <a:schemeClr val="tx1"/>
              </a:solidFill>
            </a:rPr>
            <a:t>, la producción que se precisa para satisfacer la demanda.</a:t>
          </a:r>
        </a:p>
        <a:p>
          <a:pPr algn="just"/>
          <a:r>
            <a:rPr lang="es-ES" sz="1100" b="0" i="0" dirty="0" smtClean="0">
              <a:solidFill>
                <a:schemeClr val="tx1"/>
              </a:solidFill>
            </a:rPr>
            <a:t>Contar previamente con una cierta fortaleza en el mercado nacional, garantizando así su éxito en otro territorio</a:t>
          </a:r>
          <a:endParaRPr lang="es-ES" sz="1100" b="0" i="0" dirty="0">
            <a:solidFill>
              <a:schemeClr val="tx1"/>
            </a:solidFill>
          </a:endParaRPr>
        </a:p>
      </dgm:t>
    </dgm:pt>
    <dgm:pt modelId="{D9EA24DE-6513-45D8-942B-2F21791DE0F7}" type="parTrans" cxnId="{1539CED6-B847-4E48-AB39-78D88732EACC}">
      <dgm:prSet/>
      <dgm:spPr/>
      <dgm:t>
        <a:bodyPr/>
        <a:lstStyle/>
        <a:p>
          <a:endParaRPr lang="es-EC" sz="1100"/>
        </a:p>
      </dgm:t>
    </dgm:pt>
    <dgm:pt modelId="{5E8FEBE5-72B9-4239-83FD-1ECA032A2367}" type="sibTrans" cxnId="{1539CED6-B847-4E48-AB39-78D88732EACC}">
      <dgm:prSet/>
      <dgm:spPr/>
      <dgm:t>
        <a:bodyPr/>
        <a:lstStyle/>
        <a:p>
          <a:endParaRPr lang="es-EC" sz="1100"/>
        </a:p>
      </dgm:t>
    </dgm:pt>
    <dgm:pt modelId="{6AE81C89-CA5A-4613-999C-1AD9EEAE9A8D}">
      <dgm:prSet custT="1"/>
      <dgm:spPr/>
      <dgm:t>
        <a:bodyPr/>
        <a:lstStyle/>
        <a:p>
          <a:pPr algn="just"/>
          <a:endParaRPr lang="es-EC" sz="1100" dirty="0">
            <a:solidFill>
              <a:schemeClr val="tx1"/>
            </a:solidFill>
            <a:latin typeface="+mn-lt"/>
            <a:ea typeface="Times New Roman" panose="02020603050405020304" pitchFamily="18" charset="0"/>
            <a:cs typeface="Times New Roman" panose="02020603050405020304" pitchFamily="18" charset="0"/>
          </a:endParaRPr>
        </a:p>
      </dgm:t>
    </dgm:pt>
    <dgm:pt modelId="{F2F2776F-8578-4BFE-8947-6D3020DDC927}" type="sibTrans" cxnId="{1509E45F-5A17-45E8-A050-DA6A8A4ACEAD}">
      <dgm:prSet/>
      <dgm:spPr/>
      <dgm:t>
        <a:bodyPr/>
        <a:lstStyle/>
        <a:p>
          <a:endParaRPr lang="es-EC" sz="1100"/>
        </a:p>
      </dgm:t>
    </dgm:pt>
    <dgm:pt modelId="{611DB800-99FC-4AE6-B7AA-9D93BB92347D}" type="parTrans" cxnId="{1509E45F-5A17-45E8-A050-DA6A8A4ACEAD}">
      <dgm:prSet/>
      <dgm:spPr/>
      <dgm:t>
        <a:bodyPr/>
        <a:lstStyle/>
        <a:p>
          <a:endParaRPr lang="es-EC" sz="1100"/>
        </a:p>
      </dgm:t>
    </dgm:pt>
    <dgm:pt modelId="{10BE3AFF-CC5F-4589-A8A9-2AFFA5775D9E}" type="pres">
      <dgm:prSet presAssocID="{37092215-554B-4B1A-BC41-3245C68CE4F3}" presName="Name0" presStyleCnt="0">
        <dgm:presLayoutVars>
          <dgm:dir/>
          <dgm:animLvl val="lvl"/>
          <dgm:resizeHandles val="exact"/>
        </dgm:presLayoutVars>
      </dgm:prSet>
      <dgm:spPr/>
      <dgm:t>
        <a:bodyPr/>
        <a:lstStyle/>
        <a:p>
          <a:endParaRPr lang="es-EC"/>
        </a:p>
      </dgm:t>
    </dgm:pt>
    <dgm:pt modelId="{EF0D3D18-F6E6-47A8-91CF-9F76A1F55C3C}" type="pres">
      <dgm:prSet presAssocID="{1B07F34B-F09C-4E7E-A55E-E44ED5EC5E5C}" presName="compositeNode" presStyleCnt="0">
        <dgm:presLayoutVars>
          <dgm:bulletEnabled val="1"/>
        </dgm:presLayoutVars>
      </dgm:prSet>
      <dgm:spPr/>
    </dgm:pt>
    <dgm:pt modelId="{002C0E23-96F8-4FD2-B942-9BC25298F88E}" type="pres">
      <dgm:prSet presAssocID="{1B07F34B-F09C-4E7E-A55E-E44ED5EC5E5C}" presName="bgRect" presStyleLbl="node1" presStyleIdx="0" presStyleCnt="3" custScaleX="121535" custScaleY="122429" custLinFactNeighborY="2327"/>
      <dgm:spPr/>
      <dgm:t>
        <a:bodyPr/>
        <a:lstStyle/>
        <a:p>
          <a:endParaRPr lang="es-EC"/>
        </a:p>
      </dgm:t>
    </dgm:pt>
    <dgm:pt modelId="{8EDB0845-0BCB-460C-9AA6-445EF1762C22}" type="pres">
      <dgm:prSet presAssocID="{1B07F34B-F09C-4E7E-A55E-E44ED5EC5E5C}" presName="parentNode" presStyleLbl="node1" presStyleIdx="0" presStyleCnt="3">
        <dgm:presLayoutVars>
          <dgm:chMax val="0"/>
          <dgm:bulletEnabled val="1"/>
        </dgm:presLayoutVars>
      </dgm:prSet>
      <dgm:spPr/>
      <dgm:t>
        <a:bodyPr/>
        <a:lstStyle/>
        <a:p>
          <a:endParaRPr lang="es-EC"/>
        </a:p>
      </dgm:t>
    </dgm:pt>
    <dgm:pt modelId="{3B373DF6-1DDC-4822-A373-0EBA912D298B}" type="pres">
      <dgm:prSet presAssocID="{1B07F34B-F09C-4E7E-A55E-E44ED5EC5E5C}" presName="childNode" presStyleLbl="node1" presStyleIdx="0" presStyleCnt="3">
        <dgm:presLayoutVars>
          <dgm:bulletEnabled val="1"/>
        </dgm:presLayoutVars>
      </dgm:prSet>
      <dgm:spPr/>
      <dgm:t>
        <a:bodyPr/>
        <a:lstStyle/>
        <a:p>
          <a:endParaRPr lang="es-EC"/>
        </a:p>
      </dgm:t>
    </dgm:pt>
    <dgm:pt modelId="{259CE77F-D4FE-41DF-B702-00D06CEA183F}" type="pres">
      <dgm:prSet presAssocID="{BB5110F1-2430-45E0-B58E-40923478DE3C}" presName="hSp" presStyleCnt="0"/>
      <dgm:spPr/>
    </dgm:pt>
    <dgm:pt modelId="{03046A09-8FF1-4E06-8933-621A10090BE5}" type="pres">
      <dgm:prSet presAssocID="{BB5110F1-2430-45E0-B58E-40923478DE3C}" presName="vProcSp" presStyleCnt="0"/>
      <dgm:spPr/>
    </dgm:pt>
    <dgm:pt modelId="{529C89FD-F364-4E7E-96E2-7934C251217B}" type="pres">
      <dgm:prSet presAssocID="{BB5110F1-2430-45E0-B58E-40923478DE3C}" presName="vSp1" presStyleCnt="0"/>
      <dgm:spPr/>
    </dgm:pt>
    <dgm:pt modelId="{966FC891-90AC-4980-B30D-DFD9FACB7BB1}" type="pres">
      <dgm:prSet presAssocID="{BB5110F1-2430-45E0-B58E-40923478DE3C}" presName="simulatedConn" presStyleLbl="solidFgAcc1" presStyleIdx="0" presStyleCnt="2"/>
      <dgm:spPr/>
    </dgm:pt>
    <dgm:pt modelId="{B94DD471-B330-4458-AF50-5B37FD54E1F2}" type="pres">
      <dgm:prSet presAssocID="{BB5110F1-2430-45E0-B58E-40923478DE3C}" presName="vSp2" presStyleCnt="0"/>
      <dgm:spPr/>
    </dgm:pt>
    <dgm:pt modelId="{8EC3E7E6-8E4E-478B-85BE-3232C6552B2E}" type="pres">
      <dgm:prSet presAssocID="{BB5110F1-2430-45E0-B58E-40923478DE3C}" presName="sibTrans" presStyleCnt="0"/>
      <dgm:spPr/>
    </dgm:pt>
    <dgm:pt modelId="{6F8BBB78-21BB-47B7-88E3-8C67A2661FF9}" type="pres">
      <dgm:prSet presAssocID="{1F73178A-9D59-483E-B9B7-F16171124298}" presName="compositeNode" presStyleCnt="0">
        <dgm:presLayoutVars>
          <dgm:bulletEnabled val="1"/>
        </dgm:presLayoutVars>
      </dgm:prSet>
      <dgm:spPr/>
    </dgm:pt>
    <dgm:pt modelId="{2241E132-8B0B-4023-9B00-AF18FEB493D4}" type="pres">
      <dgm:prSet presAssocID="{1F73178A-9D59-483E-B9B7-F16171124298}" presName="bgRect" presStyleLbl="node1" presStyleIdx="1" presStyleCnt="3" custScaleX="105325" custLinFactNeighborX="-944" custLinFactNeighborY="1570"/>
      <dgm:spPr/>
      <dgm:t>
        <a:bodyPr/>
        <a:lstStyle/>
        <a:p>
          <a:endParaRPr lang="es-EC"/>
        </a:p>
      </dgm:t>
    </dgm:pt>
    <dgm:pt modelId="{AAB1BADE-1306-4C9F-9CC8-2A62E52B3D4A}" type="pres">
      <dgm:prSet presAssocID="{1F73178A-9D59-483E-B9B7-F16171124298}" presName="parentNode" presStyleLbl="node1" presStyleIdx="1" presStyleCnt="3">
        <dgm:presLayoutVars>
          <dgm:chMax val="0"/>
          <dgm:bulletEnabled val="1"/>
        </dgm:presLayoutVars>
      </dgm:prSet>
      <dgm:spPr/>
      <dgm:t>
        <a:bodyPr/>
        <a:lstStyle/>
        <a:p>
          <a:endParaRPr lang="es-EC"/>
        </a:p>
      </dgm:t>
    </dgm:pt>
    <dgm:pt modelId="{E9973E55-BAF1-497D-90D2-AF8469C96F11}" type="pres">
      <dgm:prSet presAssocID="{1F73178A-9D59-483E-B9B7-F16171124298}" presName="childNode" presStyleLbl="node1" presStyleIdx="1" presStyleCnt="3">
        <dgm:presLayoutVars>
          <dgm:bulletEnabled val="1"/>
        </dgm:presLayoutVars>
      </dgm:prSet>
      <dgm:spPr/>
      <dgm:t>
        <a:bodyPr/>
        <a:lstStyle/>
        <a:p>
          <a:endParaRPr lang="es-EC"/>
        </a:p>
      </dgm:t>
    </dgm:pt>
    <dgm:pt modelId="{8A091E37-5505-453B-BE39-63132E64590F}" type="pres">
      <dgm:prSet presAssocID="{0CEDB860-ED06-48EE-8AF4-6A01B5AF14E9}" presName="hSp" presStyleCnt="0"/>
      <dgm:spPr/>
    </dgm:pt>
    <dgm:pt modelId="{7F1000D8-1235-4A97-9E79-24843A63436A}" type="pres">
      <dgm:prSet presAssocID="{0CEDB860-ED06-48EE-8AF4-6A01B5AF14E9}" presName="vProcSp" presStyleCnt="0"/>
      <dgm:spPr/>
    </dgm:pt>
    <dgm:pt modelId="{9D69680D-251F-49D8-8D69-28C1A7351A0B}" type="pres">
      <dgm:prSet presAssocID="{0CEDB860-ED06-48EE-8AF4-6A01B5AF14E9}" presName="vSp1" presStyleCnt="0"/>
      <dgm:spPr/>
    </dgm:pt>
    <dgm:pt modelId="{7E0E274E-2B9A-4B29-AF89-4EDA766F0C9C}" type="pres">
      <dgm:prSet presAssocID="{0CEDB860-ED06-48EE-8AF4-6A01B5AF14E9}" presName="simulatedConn" presStyleLbl="solidFgAcc1" presStyleIdx="1" presStyleCnt="2"/>
      <dgm:spPr/>
    </dgm:pt>
    <dgm:pt modelId="{E5101DA7-EBEE-44A9-BA18-E41E9077ED0B}" type="pres">
      <dgm:prSet presAssocID="{0CEDB860-ED06-48EE-8AF4-6A01B5AF14E9}" presName="vSp2" presStyleCnt="0"/>
      <dgm:spPr/>
    </dgm:pt>
    <dgm:pt modelId="{F1975911-E52C-4FFD-8571-BDD5AC00094C}" type="pres">
      <dgm:prSet presAssocID="{0CEDB860-ED06-48EE-8AF4-6A01B5AF14E9}" presName="sibTrans" presStyleCnt="0"/>
      <dgm:spPr/>
    </dgm:pt>
    <dgm:pt modelId="{3603D355-3606-4B38-A4E4-2C6D97C2182F}" type="pres">
      <dgm:prSet presAssocID="{6AE81C89-CA5A-4613-999C-1AD9EEAE9A8D}" presName="compositeNode" presStyleCnt="0">
        <dgm:presLayoutVars>
          <dgm:bulletEnabled val="1"/>
        </dgm:presLayoutVars>
      </dgm:prSet>
      <dgm:spPr/>
    </dgm:pt>
    <dgm:pt modelId="{873103F7-9476-40A5-8119-9858D0BC1007}" type="pres">
      <dgm:prSet presAssocID="{6AE81C89-CA5A-4613-999C-1AD9EEAE9A8D}" presName="bgRect" presStyleLbl="node1" presStyleIdx="2" presStyleCnt="3" custScaleX="120337" custScaleY="111018" custLinFactNeighborX="-2151" custLinFactNeighborY="644"/>
      <dgm:spPr/>
      <dgm:t>
        <a:bodyPr/>
        <a:lstStyle/>
        <a:p>
          <a:endParaRPr lang="es-EC"/>
        </a:p>
      </dgm:t>
    </dgm:pt>
    <dgm:pt modelId="{167DCE1D-0F7B-4A1E-99D7-86483A302B08}" type="pres">
      <dgm:prSet presAssocID="{6AE81C89-CA5A-4613-999C-1AD9EEAE9A8D}" presName="parentNode" presStyleLbl="node1" presStyleIdx="2" presStyleCnt="3">
        <dgm:presLayoutVars>
          <dgm:chMax val="0"/>
          <dgm:bulletEnabled val="1"/>
        </dgm:presLayoutVars>
      </dgm:prSet>
      <dgm:spPr/>
      <dgm:t>
        <a:bodyPr/>
        <a:lstStyle/>
        <a:p>
          <a:endParaRPr lang="es-EC"/>
        </a:p>
      </dgm:t>
    </dgm:pt>
    <dgm:pt modelId="{B276AEC4-6C3E-46C6-BA61-6FFDE86F75F2}" type="pres">
      <dgm:prSet presAssocID="{6AE81C89-CA5A-4613-999C-1AD9EEAE9A8D}" presName="childNode" presStyleLbl="node1" presStyleIdx="2" presStyleCnt="3">
        <dgm:presLayoutVars>
          <dgm:bulletEnabled val="1"/>
        </dgm:presLayoutVars>
      </dgm:prSet>
      <dgm:spPr/>
      <dgm:t>
        <a:bodyPr/>
        <a:lstStyle/>
        <a:p>
          <a:endParaRPr lang="es-EC"/>
        </a:p>
      </dgm:t>
    </dgm:pt>
  </dgm:ptLst>
  <dgm:cxnLst>
    <dgm:cxn modelId="{3372687C-CB9D-4B30-9421-2760225A7A1F}" type="presOf" srcId="{6AE81C89-CA5A-4613-999C-1AD9EEAE9A8D}" destId="{873103F7-9476-40A5-8119-9858D0BC1007}" srcOrd="0" destOrd="0" presId="urn:microsoft.com/office/officeart/2005/8/layout/hProcess7"/>
    <dgm:cxn modelId="{ACD6649A-476F-400C-B75A-FCBCD4E9B292}" type="presOf" srcId="{F48349DB-94BE-4248-A3FB-7EF2BFDB225C}" destId="{B276AEC4-6C3E-46C6-BA61-6FFDE86F75F2}" srcOrd="0" destOrd="0" presId="urn:microsoft.com/office/officeart/2005/8/layout/hProcess7"/>
    <dgm:cxn modelId="{C3EF61DF-18E1-48DE-A935-E998B9C43009}" type="presOf" srcId="{37092215-554B-4B1A-BC41-3245C68CE4F3}" destId="{10BE3AFF-CC5F-4589-A8A9-2AFFA5775D9E}" srcOrd="0" destOrd="0" presId="urn:microsoft.com/office/officeart/2005/8/layout/hProcess7"/>
    <dgm:cxn modelId="{1539CED6-B847-4E48-AB39-78D88732EACC}" srcId="{6AE81C89-CA5A-4613-999C-1AD9EEAE9A8D}" destId="{A95B5AA9-3358-471A-975F-C15E05AF1743}" srcOrd="1" destOrd="0" parTransId="{D9EA24DE-6513-45D8-942B-2F21791DE0F7}" sibTransId="{5E8FEBE5-72B9-4239-83FD-1ECA032A2367}"/>
    <dgm:cxn modelId="{FAAD35C4-C92C-4616-AFCC-BA5832469220}" type="presOf" srcId="{5FD0F92B-992B-453F-B6B6-83E82851ABEE}" destId="{E9973E55-BAF1-497D-90D2-AF8469C96F11}" srcOrd="0" destOrd="1" presId="urn:microsoft.com/office/officeart/2005/8/layout/hProcess7"/>
    <dgm:cxn modelId="{386CCFC9-10A0-4ED0-9A64-A9723A09D267}" srcId="{1F73178A-9D59-483E-B9B7-F16171124298}" destId="{630C9305-D54C-4E52-A305-5358C354A45C}" srcOrd="0" destOrd="0" parTransId="{EC7B2E7C-F6C8-4004-9452-F1B7F901D2CE}" sibTransId="{7099E0CC-A547-49DE-A87D-1487F8C39013}"/>
    <dgm:cxn modelId="{4CC35FC3-459D-40DD-8C0D-F833CDA7033C}" srcId="{37092215-554B-4B1A-BC41-3245C68CE4F3}" destId="{1B07F34B-F09C-4E7E-A55E-E44ED5EC5E5C}" srcOrd="0" destOrd="0" parTransId="{32FF4094-2B67-43AC-9671-1ACE8F02BA52}" sibTransId="{BB5110F1-2430-45E0-B58E-40923478DE3C}"/>
    <dgm:cxn modelId="{205BBFD3-8506-4A8A-8FED-9C339ABF6D4D}" srcId="{37092215-554B-4B1A-BC41-3245C68CE4F3}" destId="{1F73178A-9D59-483E-B9B7-F16171124298}" srcOrd="1" destOrd="0" parTransId="{62484541-15D8-4963-A9FF-5DE389DC50BB}" sibTransId="{0CEDB860-ED06-48EE-8AF4-6A01B5AF14E9}"/>
    <dgm:cxn modelId="{016BEBD5-AD4E-464F-BCD9-62CDE58C988F}" srcId="{1F73178A-9D59-483E-B9B7-F16171124298}" destId="{5FD0F92B-992B-453F-B6B6-83E82851ABEE}" srcOrd="1" destOrd="0" parTransId="{AB137170-8C8A-4FC8-88B2-65B9CCED76EA}" sibTransId="{ED0A2F3C-D4D4-45D3-94C7-31BAF42DF8E6}"/>
    <dgm:cxn modelId="{75FB6C96-EDA4-45DC-A376-001551B11386}" type="presOf" srcId="{9585D569-37C1-49B1-A3EB-FFB5BE03DAE6}" destId="{3B373DF6-1DDC-4822-A373-0EBA912D298B}" srcOrd="0" destOrd="0" presId="urn:microsoft.com/office/officeart/2005/8/layout/hProcess7"/>
    <dgm:cxn modelId="{087C75DA-475E-41F1-A209-CDC97014D16D}" type="presOf" srcId="{630C9305-D54C-4E52-A305-5358C354A45C}" destId="{E9973E55-BAF1-497D-90D2-AF8469C96F11}" srcOrd="0" destOrd="0" presId="urn:microsoft.com/office/officeart/2005/8/layout/hProcess7"/>
    <dgm:cxn modelId="{CC0ADEE4-8068-414D-9FF8-1F3566345B78}" type="presOf" srcId="{1F73178A-9D59-483E-B9B7-F16171124298}" destId="{2241E132-8B0B-4023-9B00-AF18FEB493D4}" srcOrd="0" destOrd="0" presId="urn:microsoft.com/office/officeart/2005/8/layout/hProcess7"/>
    <dgm:cxn modelId="{FADCE526-B178-4AC1-A682-E1F214AD3815}" type="presOf" srcId="{6AE81C89-CA5A-4613-999C-1AD9EEAE9A8D}" destId="{167DCE1D-0F7B-4A1E-99D7-86483A302B08}" srcOrd="1" destOrd="0" presId="urn:microsoft.com/office/officeart/2005/8/layout/hProcess7"/>
    <dgm:cxn modelId="{86B6760B-D5AD-4B3B-AB13-B4700D7247A5}" type="presOf" srcId="{A95B5AA9-3358-471A-975F-C15E05AF1743}" destId="{B276AEC4-6C3E-46C6-BA61-6FFDE86F75F2}" srcOrd="0" destOrd="1" presId="urn:microsoft.com/office/officeart/2005/8/layout/hProcess7"/>
    <dgm:cxn modelId="{A9D17785-C3FD-443B-BBD9-C35FE3A84B2F}" type="presOf" srcId="{1B07F34B-F09C-4E7E-A55E-E44ED5EC5E5C}" destId="{002C0E23-96F8-4FD2-B942-9BC25298F88E}" srcOrd="0" destOrd="0" presId="urn:microsoft.com/office/officeart/2005/8/layout/hProcess7"/>
    <dgm:cxn modelId="{1D19B522-07C5-4ABD-BDC0-5A966F8206AB}" type="presOf" srcId="{1F73178A-9D59-483E-B9B7-F16171124298}" destId="{AAB1BADE-1306-4C9F-9CC8-2A62E52B3D4A}" srcOrd="1" destOrd="0" presId="urn:microsoft.com/office/officeart/2005/8/layout/hProcess7"/>
    <dgm:cxn modelId="{096B69AA-4A0E-489F-97AC-0ACF2CBC8104}" type="presOf" srcId="{1B07F34B-F09C-4E7E-A55E-E44ED5EC5E5C}" destId="{8EDB0845-0BCB-460C-9AA6-445EF1762C22}" srcOrd="1" destOrd="0" presId="urn:microsoft.com/office/officeart/2005/8/layout/hProcess7"/>
    <dgm:cxn modelId="{91AB5DCF-CE14-4AE0-9FD5-76D0D0F94140}" srcId="{6AE81C89-CA5A-4613-999C-1AD9EEAE9A8D}" destId="{F48349DB-94BE-4248-A3FB-7EF2BFDB225C}" srcOrd="0" destOrd="0" parTransId="{F298F352-60F8-497B-9485-CAF74B227309}" sibTransId="{58E8871F-BB30-4333-8155-AF0488628439}"/>
    <dgm:cxn modelId="{1509E45F-5A17-45E8-A050-DA6A8A4ACEAD}" srcId="{37092215-554B-4B1A-BC41-3245C68CE4F3}" destId="{6AE81C89-CA5A-4613-999C-1AD9EEAE9A8D}" srcOrd="2" destOrd="0" parTransId="{611DB800-99FC-4AE6-B7AA-9D93BB92347D}" sibTransId="{F2F2776F-8578-4BFE-8947-6D3020DDC927}"/>
    <dgm:cxn modelId="{77E22EA8-BEEE-44E6-BF19-3BD6FBB28266}" srcId="{1B07F34B-F09C-4E7E-A55E-E44ED5EC5E5C}" destId="{9585D569-37C1-49B1-A3EB-FFB5BE03DAE6}" srcOrd="0" destOrd="0" parTransId="{E40B3723-0826-4586-B9EB-3F65BD6BE400}" sibTransId="{94DB1A61-FDB4-426A-B4AF-FC0C0F1BECF0}"/>
    <dgm:cxn modelId="{CB56833D-943F-4F1B-B37C-F00EA6FB3E09}" type="presParOf" srcId="{10BE3AFF-CC5F-4589-A8A9-2AFFA5775D9E}" destId="{EF0D3D18-F6E6-47A8-91CF-9F76A1F55C3C}" srcOrd="0" destOrd="0" presId="urn:microsoft.com/office/officeart/2005/8/layout/hProcess7"/>
    <dgm:cxn modelId="{B1704FAF-BB6E-4424-8BC9-1AE5F3D8F0A0}" type="presParOf" srcId="{EF0D3D18-F6E6-47A8-91CF-9F76A1F55C3C}" destId="{002C0E23-96F8-4FD2-B942-9BC25298F88E}" srcOrd="0" destOrd="0" presId="urn:microsoft.com/office/officeart/2005/8/layout/hProcess7"/>
    <dgm:cxn modelId="{FAE7152F-60C3-4D55-9CFB-5DB7A570A0CD}" type="presParOf" srcId="{EF0D3D18-F6E6-47A8-91CF-9F76A1F55C3C}" destId="{8EDB0845-0BCB-460C-9AA6-445EF1762C22}" srcOrd="1" destOrd="0" presId="urn:microsoft.com/office/officeart/2005/8/layout/hProcess7"/>
    <dgm:cxn modelId="{0CEDC9F6-0D7C-4A22-8838-F80E03DC97C3}" type="presParOf" srcId="{EF0D3D18-F6E6-47A8-91CF-9F76A1F55C3C}" destId="{3B373DF6-1DDC-4822-A373-0EBA912D298B}" srcOrd="2" destOrd="0" presId="urn:microsoft.com/office/officeart/2005/8/layout/hProcess7"/>
    <dgm:cxn modelId="{0119F951-8BEC-4305-A68F-79DDAE6056DA}" type="presParOf" srcId="{10BE3AFF-CC5F-4589-A8A9-2AFFA5775D9E}" destId="{259CE77F-D4FE-41DF-B702-00D06CEA183F}" srcOrd="1" destOrd="0" presId="urn:microsoft.com/office/officeart/2005/8/layout/hProcess7"/>
    <dgm:cxn modelId="{D541A5C5-62D0-4E3A-8A3F-A48D2220F251}" type="presParOf" srcId="{10BE3AFF-CC5F-4589-A8A9-2AFFA5775D9E}" destId="{03046A09-8FF1-4E06-8933-621A10090BE5}" srcOrd="2" destOrd="0" presId="urn:microsoft.com/office/officeart/2005/8/layout/hProcess7"/>
    <dgm:cxn modelId="{AD1454B7-FA25-43A2-843D-4568482FE822}" type="presParOf" srcId="{03046A09-8FF1-4E06-8933-621A10090BE5}" destId="{529C89FD-F364-4E7E-96E2-7934C251217B}" srcOrd="0" destOrd="0" presId="urn:microsoft.com/office/officeart/2005/8/layout/hProcess7"/>
    <dgm:cxn modelId="{9106335A-B2AD-45E0-B360-9B07F710BB61}" type="presParOf" srcId="{03046A09-8FF1-4E06-8933-621A10090BE5}" destId="{966FC891-90AC-4980-B30D-DFD9FACB7BB1}" srcOrd="1" destOrd="0" presId="urn:microsoft.com/office/officeart/2005/8/layout/hProcess7"/>
    <dgm:cxn modelId="{A3F44FE5-7660-4F59-944F-8028FF1D1517}" type="presParOf" srcId="{03046A09-8FF1-4E06-8933-621A10090BE5}" destId="{B94DD471-B330-4458-AF50-5B37FD54E1F2}" srcOrd="2" destOrd="0" presId="urn:microsoft.com/office/officeart/2005/8/layout/hProcess7"/>
    <dgm:cxn modelId="{DB473277-7DED-47CC-BC07-D2AA7064CDFC}" type="presParOf" srcId="{10BE3AFF-CC5F-4589-A8A9-2AFFA5775D9E}" destId="{8EC3E7E6-8E4E-478B-85BE-3232C6552B2E}" srcOrd="3" destOrd="0" presId="urn:microsoft.com/office/officeart/2005/8/layout/hProcess7"/>
    <dgm:cxn modelId="{D1A98AF0-754D-4DCE-84E7-A823473E9243}" type="presParOf" srcId="{10BE3AFF-CC5F-4589-A8A9-2AFFA5775D9E}" destId="{6F8BBB78-21BB-47B7-88E3-8C67A2661FF9}" srcOrd="4" destOrd="0" presId="urn:microsoft.com/office/officeart/2005/8/layout/hProcess7"/>
    <dgm:cxn modelId="{CA16D6FB-37B6-4C5F-808D-4E9ED119E505}" type="presParOf" srcId="{6F8BBB78-21BB-47B7-88E3-8C67A2661FF9}" destId="{2241E132-8B0B-4023-9B00-AF18FEB493D4}" srcOrd="0" destOrd="0" presId="urn:microsoft.com/office/officeart/2005/8/layout/hProcess7"/>
    <dgm:cxn modelId="{A74D0CD3-5B8E-4EA2-BDD6-818475315F14}" type="presParOf" srcId="{6F8BBB78-21BB-47B7-88E3-8C67A2661FF9}" destId="{AAB1BADE-1306-4C9F-9CC8-2A62E52B3D4A}" srcOrd="1" destOrd="0" presId="urn:microsoft.com/office/officeart/2005/8/layout/hProcess7"/>
    <dgm:cxn modelId="{E8DA536D-BA5D-448B-AC56-72C97F66957D}" type="presParOf" srcId="{6F8BBB78-21BB-47B7-88E3-8C67A2661FF9}" destId="{E9973E55-BAF1-497D-90D2-AF8469C96F11}" srcOrd="2" destOrd="0" presId="urn:microsoft.com/office/officeart/2005/8/layout/hProcess7"/>
    <dgm:cxn modelId="{993313F8-4D56-40EC-8ED5-706CD3E59D88}" type="presParOf" srcId="{10BE3AFF-CC5F-4589-A8A9-2AFFA5775D9E}" destId="{8A091E37-5505-453B-BE39-63132E64590F}" srcOrd="5" destOrd="0" presId="urn:microsoft.com/office/officeart/2005/8/layout/hProcess7"/>
    <dgm:cxn modelId="{71F28B86-D007-4842-9875-BD49C189A7C6}" type="presParOf" srcId="{10BE3AFF-CC5F-4589-A8A9-2AFFA5775D9E}" destId="{7F1000D8-1235-4A97-9E79-24843A63436A}" srcOrd="6" destOrd="0" presId="urn:microsoft.com/office/officeart/2005/8/layout/hProcess7"/>
    <dgm:cxn modelId="{FC29A3D5-64A1-4F26-9E05-58CC3A91C724}" type="presParOf" srcId="{7F1000D8-1235-4A97-9E79-24843A63436A}" destId="{9D69680D-251F-49D8-8D69-28C1A7351A0B}" srcOrd="0" destOrd="0" presId="urn:microsoft.com/office/officeart/2005/8/layout/hProcess7"/>
    <dgm:cxn modelId="{751FF869-FF54-402A-A45E-F7FFCDD56C7B}" type="presParOf" srcId="{7F1000D8-1235-4A97-9E79-24843A63436A}" destId="{7E0E274E-2B9A-4B29-AF89-4EDA766F0C9C}" srcOrd="1" destOrd="0" presId="urn:microsoft.com/office/officeart/2005/8/layout/hProcess7"/>
    <dgm:cxn modelId="{6605C260-3AAD-4253-A2F3-60AEF3928ABE}" type="presParOf" srcId="{7F1000D8-1235-4A97-9E79-24843A63436A}" destId="{E5101DA7-EBEE-44A9-BA18-E41E9077ED0B}" srcOrd="2" destOrd="0" presId="urn:microsoft.com/office/officeart/2005/8/layout/hProcess7"/>
    <dgm:cxn modelId="{C19A3DCC-B2AB-497D-911B-DBE578295DD5}" type="presParOf" srcId="{10BE3AFF-CC5F-4589-A8A9-2AFFA5775D9E}" destId="{F1975911-E52C-4FFD-8571-BDD5AC00094C}" srcOrd="7" destOrd="0" presId="urn:microsoft.com/office/officeart/2005/8/layout/hProcess7"/>
    <dgm:cxn modelId="{6CB089B8-4660-4B49-A4B2-4E44F37D44E4}" type="presParOf" srcId="{10BE3AFF-CC5F-4589-A8A9-2AFFA5775D9E}" destId="{3603D355-3606-4B38-A4E4-2C6D97C2182F}" srcOrd="8" destOrd="0" presId="urn:microsoft.com/office/officeart/2005/8/layout/hProcess7"/>
    <dgm:cxn modelId="{26E4D36D-D47C-43CD-B344-8BAA24D06F79}" type="presParOf" srcId="{3603D355-3606-4B38-A4E4-2C6D97C2182F}" destId="{873103F7-9476-40A5-8119-9858D0BC1007}" srcOrd="0" destOrd="0" presId="urn:microsoft.com/office/officeart/2005/8/layout/hProcess7"/>
    <dgm:cxn modelId="{91BB5900-B606-47B6-BBBB-69D9BF6AF443}" type="presParOf" srcId="{3603D355-3606-4B38-A4E4-2C6D97C2182F}" destId="{167DCE1D-0F7B-4A1E-99D7-86483A302B08}" srcOrd="1" destOrd="0" presId="urn:microsoft.com/office/officeart/2005/8/layout/hProcess7"/>
    <dgm:cxn modelId="{A4F3D9A9-D11A-4D2A-91E0-ACAEBE9E85F4}" type="presParOf" srcId="{3603D355-3606-4B38-A4E4-2C6D97C2182F}" destId="{B276AEC4-6C3E-46C6-BA61-6FFDE86F75F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5BC57E-FA4B-45AB-A4E6-748C876723F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0D155DA7-2571-4D42-99D4-A4EB37F7BE11}">
      <dgm:prSet phldrT="[Texto]"/>
      <dgm:spPr/>
      <dgm:t>
        <a:bodyPr/>
        <a:lstStyle/>
        <a:p>
          <a:r>
            <a:rPr lang="es-EC"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 recomienda que para que sus ventas a nivel internacional puedan crecer considerablemente, se acojan al Acuerdo Multipartes realizado con la Unión Europea y así sus posibilidades de expansión podrían crecer considerablemente.</a:t>
          </a:r>
          <a:endParaRPr lang="es-EC">
            <a:solidFill>
              <a:schemeClr val="tx1"/>
            </a:solidFill>
          </a:endParaRPr>
        </a:p>
      </dgm:t>
    </dgm:pt>
    <dgm:pt modelId="{A7261164-80E3-4525-A1B3-771406A6E3D8}" type="parTrans" cxnId="{494870C5-AB02-4668-A5C5-211F34194ED7}">
      <dgm:prSet/>
      <dgm:spPr/>
      <dgm:t>
        <a:bodyPr/>
        <a:lstStyle/>
        <a:p>
          <a:endParaRPr lang="es-EC">
            <a:solidFill>
              <a:schemeClr val="tx1"/>
            </a:solidFill>
          </a:endParaRPr>
        </a:p>
      </dgm:t>
    </dgm:pt>
    <dgm:pt modelId="{3FEF87DA-8326-4FDD-A08A-83D072948292}" type="sibTrans" cxnId="{494870C5-AB02-4668-A5C5-211F34194ED7}">
      <dgm:prSet/>
      <dgm:spPr/>
      <dgm:t>
        <a:bodyPr/>
        <a:lstStyle/>
        <a:p>
          <a:endParaRPr lang="es-EC">
            <a:solidFill>
              <a:schemeClr val="tx1"/>
            </a:solidFill>
          </a:endParaRPr>
        </a:p>
      </dgm:t>
    </dgm:pt>
    <dgm:pt modelId="{8CE95C78-B312-487D-87DF-5103B75D4543}">
      <dgm:prSet/>
      <dgm:spPr/>
      <dgm:t>
        <a:bodyPr/>
        <a:lstStyle/>
        <a:p>
          <a:r>
            <a:rPr lang="es-EC"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En este momento la empresa no cuenta con una persona o un departamento experto en temas relacionados al comercio exterior, por lo cual se recomienda que en un inicio la empresa contrate una agencia que se encargue de la asesoría para que la aplicación del régimen sugerido pueda surtir efecto.</a:t>
          </a:r>
          <a:endParaRPr lang="es-EC"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4669867E-C83B-4C48-A6A3-E8E558F69CA5}" type="parTrans" cxnId="{4C8BEADA-DE41-488D-8060-F15DE9EE75BE}">
      <dgm:prSet/>
      <dgm:spPr/>
      <dgm:t>
        <a:bodyPr/>
        <a:lstStyle/>
        <a:p>
          <a:endParaRPr lang="es-EC">
            <a:solidFill>
              <a:schemeClr val="tx1"/>
            </a:solidFill>
          </a:endParaRPr>
        </a:p>
      </dgm:t>
    </dgm:pt>
    <dgm:pt modelId="{A0EB9786-6E4A-4485-85DD-6D4E17AC3727}" type="sibTrans" cxnId="{4C8BEADA-DE41-488D-8060-F15DE9EE75BE}">
      <dgm:prSet/>
      <dgm:spPr/>
      <dgm:t>
        <a:bodyPr/>
        <a:lstStyle/>
        <a:p>
          <a:endParaRPr lang="es-EC">
            <a:solidFill>
              <a:schemeClr val="tx1"/>
            </a:solidFill>
          </a:endParaRPr>
        </a:p>
      </dgm:t>
    </dgm:pt>
    <dgm:pt modelId="{48CD0EAC-1A5D-4EBC-BC19-6A542C89AE9C}" type="pres">
      <dgm:prSet presAssocID="{275BC57E-FA4B-45AB-A4E6-748C876723F4}" presName="Name0" presStyleCnt="0">
        <dgm:presLayoutVars>
          <dgm:chMax val="7"/>
          <dgm:chPref val="7"/>
          <dgm:dir/>
        </dgm:presLayoutVars>
      </dgm:prSet>
      <dgm:spPr/>
      <dgm:t>
        <a:bodyPr/>
        <a:lstStyle/>
        <a:p>
          <a:endParaRPr lang="es-EC"/>
        </a:p>
      </dgm:t>
    </dgm:pt>
    <dgm:pt modelId="{B0D67FAF-6F4F-4FE6-96B0-5CAB95B11F3D}" type="pres">
      <dgm:prSet presAssocID="{275BC57E-FA4B-45AB-A4E6-748C876723F4}" presName="Name1" presStyleCnt="0"/>
      <dgm:spPr/>
    </dgm:pt>
    <dgm:pt modelId="{1916EDAD-15AE-4DFE-8F27-E92D8836B5A4}" type="pres">
      <dgm:prSet presAssocID="{275BC57E-FA4B-45AB-A4E6-748C876723F4}" presName="cycle" presStyleCnt="0"/>
      <dgm:spPr/>
    </dgm:pt>
    <dgm:pt modelId="{CB10F1B2-5156-4B91-B9A8-B2EAA1AA9657}" type="pres">
      <dgm:prSet presAssocID="{275BC57E-FA4B-45AB-A4E6-748C876723F4}" presName="srcNode" presStyleLbl="node1" presStyleIdx="0" presStyleCnt="2"/>
      <dgm:spPr/>
    </dgm:pt>
    <dgm:pt modelId="{2FAF3914-9AB4-4909-839C-454E33F3E136}" type="pres">
      <dgm:prSet presAssocID="{275BC57E-FA4B-45AB-A4E6-748C876723F4}" presName="conn" presStyleLbl="parChTrans1D2" presStyleIdx="0" presStyleCnt="1"/>
      <dgm:spPr/>
      <dgm:t>
        <a:bodyPr/>
        <a:lstStyle/>
        <a:p>
          <a:endParaRPr lang="es-EC"/>
        </a:p>
      </dgm:t>
    </dgm:pt>
    <dgm:pt modelId="{7C45D160-0109-4BA9-80EF-89140462EE1B}" type="pres">
      <dgm:prSet presAssocID="{275BC57E-FA4B-45AB-A4E6-748C876723F4}" presName="extraNode" presStyleLbl="node1" presStyleIdx="0" presStyleCnt="2"/>
      <dgm:spPr/>
    </dgm:pt>
    <dgm:pt modelId="{D9AC1587-5BF8-4994-A38F-2766E7A2B760}" type="pres">
      <dgm:prSet presAssocID="{275BC57E-FA4B-45AB-A4E6-748C876723F4}" presName="dstNode" presStyleLbl="node1" presStyleIdx="0" presStyleCnt="2"/>
      <dgm:spPr/>
    </dgm:pt>
    <dgm:pt modelId="{616CBE3D-A603-49CB-82EE-74EEAB90DEE4}" type="pres">
      <dgm:prSet presAssocID="{0D155DA7-2571-4D42-99D4-A4EB37F7BE11}" presName="text_1" presStyleLbl="node1" presStyleIdx="0" presStyleCnt="2">
        <dgm:presLayoutVars>
          <dgm:bulletEnabled val="1"/>
        </dgm:presLayoutVars>
      </dgm:prSet>
      <dgm:spPr/>
      <dgm:t>
        <a:bodyPr/>
        <a:lstStyle/>
        <a:p>
          <a:endParaRPr lang="es-EC"/>
        </a:p>
      </dgm:t>
    </dgm:pt>
    <dgm:pt modelId="{018DF3D6-6B49-4AF5-B12E-BEF6A13791FC}" type="pres">
      <dgm:prSet presAssocID="{0D155DA7-2571-4D42-99D4-A4EB37F7BE11}" presName="accent_1" presStyleCnt="0"/>
      <dgm:spPr/>
    </dgm:pt>
    <dgm:pt modelId="{03F2F54D-3501-4C9D-A0CA-87623CF78836}" type="pres">
      <dgm:prSet presAssocID="{0D155DA7-2571-4D42-99D4-A4EB37F7BE11}" presName="accentRepeatNode" presStyleLbl="solidFgAcc1" presStyleIdx="0" presStyleCnt="2"/>
      <dgm:spPr/>
    </dgm:pt>
    <dgm:pt modelId="{5D869745-11E8-403E-A2BF-39BCE5673BBB}" type="pres">
      <dgm:prSet presAssocID="{8CE95C78-B312-487D-87DF-5103B75D4543}" presName="text_2" presStyleLbl="node1" presStyleIdx="1" presStyleCnt="2">
        <dgm:presLayoutVars>
          <dgm:bulletEnabled val="1"/>
        </dgm:presLayoutVars>
      </dgm:prSet>
      <dgm:spPr/>
      <dgm:t>
        <a:bodyPr/>
        <a:lstStyle/>
        <a:p>
          <a:endParaRPr lang="es-EC"/>
        </a:p>
      </dgm:t>
    </dgm:pt>
    <dgm:pt modelId="{0BE1C9B0-65E2-4A47-8C00-3D364EEFAEB3}" type="pres">
      <dgm:prSet presAssocID="{8CE95C78-B312-487D-87DF-5103B75D4543}" presName="accent_2" presStyleCnt="0"/>
      <dgm:spPr/>
    </dgm:pt>
    <dgm:pt modelId="{28ABD243-4E2B-450E-BDB9-0C0A6FD6E8FC}" type="pres">
      <dgm:prSet presAssocID="{8CE95C78-B312-487D-87DF-5103B75D4543}" presName="accentRepeatNode" presStyleLbl="solidFgAcc1" presStyleIdx="1" presStyleCnt="2"/>
      <dgm:spPr/>
    </dgm:pt>
  </dgm:ptLst>
  <dgm:cxnLst>
    <dgm:cxn modelId="{62E56B39-6F64-48DF-BC56-88CE6B5B2EB0}" type="presOf" srcId="{8CE95C78-B312-487D-87DF-5103B75D4543}" destId="{5D869745-11E8-403E-A2BF-39BCE5673BBB}" srcOrd="0" destOrd="0" presId="urn:microsoft.com/office/officeart/2008/layout/VerticalCurvedList"/>
    <dgm:cxn modelId="{494870C5-AB02-4668-A5C5-211F34194ED7}" srcId="{275BC57E-FA4B-45AB-A4E6-748C876723F4}" destId="{0D155DA7-2571-4D42-99D4-A4EB37F7BE11}" srcOrd="0" destOrd="0" parTransId="{A7261164-80E3-4525-A1B3-771406A6E3D8}" sibTransId="{3FEF87DA-8326-4FDD-A08A-83D072948292}"/>
    <dgm:cxn modelId="{B4963C53-43F0-4714-BB98-D37F5A8BFEC8}" type="presOf" srcId="{3FEF87DA-8326-4FDD-A08A-83D072948292}" destId="{2FAF3914-9AB4-4909-839C-454E33F3E136}" srcOrd="0" destOrd="0" presId="urn:microsoft.com/office/officeart/2008/layout/VerticalCurvedList"/>
    <dgm:cxn modelId="{4DFEB3F7-FBA5-4D59-9B7D-68AC42AD8A46}" type="presOf" srcId="{0D155DA7-2571-4D42-99D4-A4EB37F7BE11}" destId="{616CBE3D-A603-49CB-82EE-74EEAB90DEE4}" srcOrd="0" destOrd="0" presId="urn:microsoft.com/office/officeart/2008/layout/VerticalCurvedList"/>
    <dgm:cxn modelId="{4C8BEADA-DE41-488D-8060-F15DE9EE75BE}" srcId="{275BC57E-FA4B-45AB-A4E6-748C876723F4}" destId="{8CE95C78-B312-487D-87DF-5103B75D4543}" srcOrd="1" destOrd="0" parTransId="{4669867E-C83B-4C48-A6A3-E8E558F69CA5}" sibTransId="{A0EB9786-6E4A-4485-85DD-6D4E17AC3727}"/>
    <dgm:cxn modelId="{3C3CA7BA-8F26-4D3D-9DBB-DE1823D447FC}" type="presOf" srcId="{275BC57E-FA4B-45AB-A4E6-748C876723F4}" destId="{48CD0EAC-1A5D-4EBC-BC19-6A542C89AE9C}" srcOrd="0" destOrd="0" presId="urn:microsoft.com/office/officeart/2008/layout/VerticalCurvedList"/>
    <dgm:cxn modelId="{911D46F6-99F0-4524-A6BC-DAE8CC38B4A4}" type="presParOf" srcId="{48CD0EAC-1A5D-4EBC-BC19-6A542C89AE9C}" destId="{B0D67FAF-6F4F-4FE6-96B0-5CAB95B11F3D}" srcOrd="0" destOrd="0" presId="urn:microsoft.com/office/officeart/2008/layout/VerticalCurvedList"/>
    <dgm:cxn modelId="{BCFD285F-3E27-49C7-924E-9513A678E2CB}" type="presParOf" srcId="{B0D67FAF-6F4F-4FE6-96B0-5CAB95B11F3D}" destId="{1916EDAD-15AE-4DFE-8F27-E92D8836B5A4}" srcOrd="0" destOrd="0" presId="urn:microsoft.com/office/officeart/2008/layout/VerticalCurvedList"/>
    <dgm:cxn modelId="{41B0CA7D-11DB-4DB8-9BB9-C7EDA7A4346D}" type="presParOf" srcId="{1916EDAD-15AE-4DFE-8F27-E92D8836B5A4}" destId="{CB10F1B2-5156-4B91-B9A8-B2EAA1AA9657}" srcOrd="0" destOrd="0" presId="urn:microsoft.com/office/officeart/2008/layout/VerticalCurvedList"/>
    <dgm:cxn modelId="{C1C155B5-62F8-4FE5-BABF-F32FBCF15ED0}" type="presParOf" srcId="{1916EDAD-15AE-4DFE-8F27-E92D8836B5A4}" destId="{2FAF3914-9AB4-4909-839C-454E33F3E136}" srcOrd="1" destOrd="0" presId="urn:microsoft.com/office/officeart/2008/layout/VerticalCurvedList"/>
    <dgm:cxn modelId="{9E535C36-997A-4C23-AE2B-ABF1CF2D4E50}" type="presParOf" srcId="{1916EDAD-15AE-4DFE-8F27-E92D8836B5A4}" destId="{7C45D160-0109-4BA9-80EF-89140462EE1B}" srcOrd="2" destOrd="0" presId="urn:microsoft.com/office/officeart/2008/layout/VerticalCurvedList"/>
    <dgm:cxn modelId="{61538BDE-85C6-4170-9A7E-8EE6E44EF7E1}" type="presParOf" srcId="{1916EDAD-15AE-4DFE-8F27-E92D8836B5A4}" destId="{D9AC1587-5BF8-4994-A38F-2766E7A2B760}" srcOrd="3" destOrd="0" presId="urn:microsoft.com/office/officeart/2008/layout/VerticalCurvedList"/>
    <dgm:cxn modelId="{62527DD3-72AC-4313-A5B1-4B884A61596B}" type="presParOf" srcId="{B0D67FAF-6F4F-4FE6-96B0-5CAB95B11F3D}" destId="{616CBE3D-A603-49CB-82EE-74EEAB90DEE4}" srcOrd="1" destOrd="0" presId="urn:microsoft.com/office/officeart/2008/layout/VerticalCurvedList"/>
    <dgm:cxn modelId="{EBB1E3EE-7CD4-42F5-A5D1-62E95F2BAE14}" type="presParOf" srcId="{B0D67FAF-6F4F-4FE6-96B0-5CAB95B11F3D}" destId="{018DF3D6-6B49-4AF5-B12E-BEF6A13791FC}" srcOrd="2" destOrd="0" presId="urn:microsoft.com/office/officeart/2008/layout/VerticalCurvedList"/>
    <dgm:cxn modelId="{58CDF06A-375F-47F6-8888-EAE174A1EC82}" type="presParOf" srcId="{018DF3D6-6B49-4AF5-B12E-BEF6A13791FC}" destId="{03F2F54D-3501-4C9D-A0CA-87623CF78836}" srcOrd="0" destOrd="0" presId="urn:microsoft.com/office/officeart/2008/layout/VerticalCurvedList"/>
    <dgm:cxn modelId="{94E5DCE3-6F4C-4D60-BF17-08779847C383}" type="presParOf" srcId="{B0D67FAF-6F4F-4FE6-96B0-5CAB95B11F3D}" destId="{5D869745-11E8-403E-A2BF-39BCE5673BBB}" srcOrd="3" destOrd="0" presId="urn:microsoft.com/office/officeart/2008/layout/VerticalCurvedList"/>
    <dgm:cxn modelId="{934DD725-0401-4907-A9FC-6E30B27D20DC}" type="presParOf" srcId="{B0D67FAF-6F4F-4FE6-96B0-5CAB95B11F3D}" destId="{0BE1C9B0-65E2-4A47-8C00-3D364EEFAEB3}" srcOrd="4" destOrd="0" presId="urn:microsoft.com/office/officeart/2008/layout/VerticalCurvedList"/>
    <dgm:cxn modelId="{EE71E6A4-09E8-4B0E-9873-66777B14E391}" type="presParOf" srcId="{0BE1C9B0-65E2-4A47-8C00-3D364EEFAEB3}" destId="{28ABD243-4E2B-450E-BDB9-0C0A6FD6E8F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D8A49-FB40-4952-98AC-83DE5473E7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1CB473B8-EC7F-4020-8A5D-48D6F7994BF8}">
      <dgm:prSet phldrT="[Texto]"/>
      <dgm:spPr/>
      <dgm:t>
        <a:bodyPr/>
        <a:lstStyle/>
        <a:p>
          <a:r>
            <a:rPr lang="es-EC"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fin de que la empresa de Confecciones Hoja Verde se posicione de forma efectiva en el mercado internacional es recomendable que pueda apalancarse de estrategias óptimas, es el caso de las operaciones triangulares internacionales lo que supondría ventajas en la reducción de costes aduaneros, no obstante este modelo operativo reviste cierto grado de complejidad por lo que exige que se realice una óptima y exhaustiva planificación y gestión. </a:t>
          </a:r>
          <a:endParaRPr lang="es-EC">
            <a:solidFill>
              <a:schemeClr val="tx1"/>
            </a:solidFill>
          </a:endParaRPr>
        </a:p>
      </dgm:t>
    </dgm:pt>
    <dgm:pt modelId="{FA3CAA71-6B90-4D14-A2B3-4E6256E33400}" type="parTrans" cxnId="{D7BC4766-A062-4C32-8795-C87D4CB8D934}">
      <dgm:prSet/>
      <dgm:spPr/>
      <dgm:t>
        <a:bodyPr/>
        <a:lstStyle/>
        <a:p>
          <a:endParaRPr lang="es-EC">
            <a:solidFill>
              <a:schemeClr val="tx1"/>
            </a:solidFill>
          </a:endParaRPr>
        </a:p>
      </dgm:t>
    </dgm:pt>
    <dgm:pt modelId="{61F1631F-5B50-4323-BFAB-5B2136D5AF51}" type="sibTrans" cxnId="{D7BC4766-A062-4C32-8795-C87D4CB8D934}">
      <dgm:prSet/>
      <dgm:spPr/>
      <dgm:t>
        <a:bodyPr/>
        <a:lstStyle/>
        <a:p>
          <a:endParaRPr lang="es-EC">
            <a:solidFill>
              <a:schemeClr val="tx1"/>
            </a:solidFill>
          </a:endParaRPr>
        </a:p>
      </dgm:t>
    </dgm:pt>
    <dgm:pt modelId="{3E8CFFEF-2F73-484D-B09D-A528734E54EB}">
      <dgm:prSet/>
      <dgm:spPr/>
      <dgm:t>
        <a:bodyPr/>
        <a:lstStyle/>
        <a:p>
          <a:r>
            <a:rPr lang="es-EC"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 recomienda aplicar un modelo de triangulación con alguna de las empresas de los países vecinos, Colombia o Perú, para que a través del posicionamiento que ellos tienen actualmente, puedan lograr sus productos con mayor facilidad.</a:t>
          </a:r>
          <a:endParaRPr lang="es-EC"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74BBB996-E13D-437E-9979-56C7414B7A50}" type="parTrans" cxnId="{0E899E12-9F80-4E7D-AE0B-4D291111AB8D}">
      <dgm:prSet/>
      <dgm:spPr/>
      <dgm:t>
        <a:bodyPr/>
        <a:lstStyle/>
        <a:p>
          <a:endParaRPr lang="es-EC">
            <a:solidFill>
              <a:schemeClr val="tx1"/>
            </a:solidFill>
          </a:endParaRPr>
        </a:p>
      </dgm:t>
    </dgm:pt>
    <dgm:pt modelId="{18711773-BBA2-4ACD-AD51-B67605203EC7}" type="sibTrans" cxnId="{0E899E12-9F80-4E7D-AE0B-4D291111AB8D}">
      <dgm:prSet/>
      <dgm:spPr/>
      <dgm:t>
        <a:bodyPr/>
        <a:lstStyle/>
        <a:p>
          <a:endParaRPr lang="es-EC">
            <a:solidFill>
              <a:schemeClr val="tx1"/>
            </a:solidFill>
          </a:endParaRPr>
        </a:p>
      </dgm:t>
    </dgm:pt>
    <dgm:pt modelId="{728EA258-B906-45CC-B92F-63532017442A}" type="pres">
      <dgm:prSet presAssocID="{723D8A49-FB40-4952-98AC-83DE5473E735}" presName="Name0" presStyleCnt="0">
        <dgm:presLayoutVars>
          <dgm:chMax val="7"/>
          <dgm:chPref val="7"/>
          <dgm:dir/>
        </dgm:presLayoutVars>
      </dgm:prSet>
      <dgm:spPr/>
      <dgm:t>
        <a:bodyPr/>
        <a:lstStyle/>
        <a:p>
          <a:endParaRPr lang="es-EC"/>
        </a:p>
      </dgm:t>
    </dgm:pt>
    <dgm:pt modelId="{E6A64173-D79C-4F47-AAFD-6280E354295C}" type="pres">
      <dgm:prSet presAssocID="{723D8A49-FB40-4952-98AC-83DE5473E735}" presName="Name1" presStyleCnt="0"/>
      <dgm:spPr/>
    </dgm:pt>
    <dgm:pt modelId="{09E569D0-E9DD-4A3C-AF69-E54EDA27A36B}" type="pres">
      <dgm:prSet presAssocID="{723D8A49-FB40-4952-98AC-83DE5473E735}" presName="cycle" presStyleCnt="0"/>
      <dgm:spPr/>
    </dgm:pt>
    <dgm:pt modelId="{1F99D82E-B6B5-4FED-8497-88F12CD63D97}" type="pres">
      <dgm:prSet presAssocID="{723D8A49-FB40-4952-98AC-83DE5473E735}" presName="srcNode" presStyleLbl="node1" presStyleIdx="0" presStyleCnt="2"/>
      <dgm:spPr/>
    </dgm:pt>
    <dgm:pt modelId="{CD2C7A47-54B4-4A5B-94E4-CF6F0B08D929}" type="pres">
      <dgm:prSet presAssocID="{723D8A49-FB40-4952-98AC-83DE5473E735}" presName="conn" presStyleLbl="parChTrans1D2" presStyleIdx="0" presStyleCnt="1"/>
      <dgm:spPr/>
      <dgm:t>
        <a:bodyPr/>
        <a:lstStyle/>
        <a:p>
          <a:endParaRPr lang="es-EC"/>
        </a:p>
      </dgm:t>
    </dgm:pt>
    <dgm:pt modelId="{54A27C82-3C9D-4110-A536-B63A294B3B9F}" type="pres">
      <dgm:prSet presAssocID="{723D8A49-FB40-4952-98AC-83DE5473E735}" presName="extraNode" presStyleLbl="node1" presStyleIdx="0" presStyleCnt="2"/>
      <dgm:spPr/>
    </dgm:pt>
    <dgm:pt modelId="{9EDC7316-D3C5-4C6E-B8B4-DE87D044C652}" type="pres">
      <dgm:prSet presAssocID="{723D8A49-FB40-4952-98AC-83DE5473E735}" presName="dstNode" presStyleLbl="node1" presStyleIdx="0" presStyleCnt="2"/>
      <dgm:spPr/>
    </dgm:pt>
    <dgm:pt modelId="{DEC4FDAA-991F-4D40-921E-202F3F3B2AAE}" type="pres">
      <dgm:prSet presAssocID="{1CB473B8-EC7F-4020-8A5D-48D6F7994BF8}" presName="text_1" presStyleLbl="node1" presStyleIdx="0" presStyleCnt="2">
        <dgm:presLayoutVars>
          <dgm:bulletEnabled val="1"/>
        </dgm:presLayoutVars>
      </dgm:prSet>
      <dgm:spPr/>
      <dgm:t>
        <a:bodyPr/>
        <a:lstStyle/>
        <a:p>
          <a:endParaRPr lang="es-EC"/>
        </a:p>
      </dgm:t>
    </dgm:pt>
    <dgm:pt modelId="{D327E9A1-74AD-477C-A333-41177F7FE4F3}" type="pres">
      <dgm:prSet presAssocID="{1CB473B8-EC7F-4020-8A5D-48D6F7994BF8}" presName="accent_1" presStyleCnt="0"/>
      <dgm:spPr/>
    </dgm:pt>
    <dgm:pt modelId="{0E233550-FCC4-45C0-A8C2-A4BC140960C0}" type="pres">
      <dgm:prSet presAssocID="{1CB473B8-EC7F-4020-8A5D-48D6F7994BF8}" presName="accentRepeatNode" presStyleLbl="solidFgAcc1" presStyleIdx="0" presStyleCnt="2"/>
      <dgm:spPr/>
    </dgm:pt>
    <dgm:pt modelId="{FB5653F6-6B98-43D1-B14C-38408E220944}" type="pres">
      <dgm:prSet presAssocID="{3E8CFFEF-2F73-484D-B09D-A528734E54EB}" presName="text_2" presStyleLbl="node1" presStyleIdx="1" presStyleCnt="2">
        <dgm:presLayoutVars>
          <dgm:bulletEnabled val="1"/>
        </dgm:presLayoutVars>
      </dgm:prSet>
      <dgm:spPr/>
      <dgm:t>
        <a:bodyPr/>
        <a:lstStyle/>
        <a:p>
          <a:endParaRPr lang="es-EC"/>
        </a:p>
      </dgm:t>
    </dgm:pt>
    <dgm:pt modelId="{35C5F258-B52D-46B2-AD0C-749BBC1D0660}" type="pres">
      <dgm:prSet presAssocID="{3E8CFFEF-2F73-484D-B09D-A528734E54EB}" presName="accent_2" presStyleCnt="0"/>
      <dgm:spPr/>
    </dgm:pt>
    <dgm:pt modelId="{39BA3AD2-5D46-4E46-9554-6ECE7CFD2057}" type="pres">
      <dgm:prSet presAssocID="{3E8CFFEF-2F73-484D-B09D-A528734E54EB}" presName="accentRepeatNode" presStyleLbl="solidFgAcc1" presStyleIdx="1" presStyleCnt="2"/>
      <dgm:spPr/>
    </dgm:pt>
  </dgm:ptLst>
  <dgm:cxnLst>
    <dgm:cxn modelId="{0E899E12-9F80-4E7D-AE0B-4D291111AB8D}" srcId="{723D8A49-FB40-4952-98AC-83DE5473E735}" destId="{3E8CFFEF-2F73-484D-B09D-A528734E54EB}" srcOrd="1" destOrd="0" parTransId="{74BBB996-E13D-437E-9979-56C7414B7A50}" sibTransId="{18711773-BBA2-4ACD-AD51-B67605203EC7}"/>
    <dgm:cxn modelId="{91CC7A26-62C6-4530-A556-B4B224C4F979}" type="presOf" srcId="{3E8CFFEF-2F73-484D-B09D-A528734E54EB}" destId="{FB5653F6-6B98-43D1-B14C-38408E220944}" srcOrd="0" destOrd="0" presId="urn:microsoft.com/office/officeart/2008/layout/VerticalCurvedList"/>
    <dgm:cxn modelId="{FB8AADE5-BD0C-4983-B357-3F9654B6B0D0}" type="presOf" srcId="{723D8A49-FB40-4952-98AC-83DE5473E735}" destId="{728EA258-B906-45CC-B92F-63532017442A}" srcOrd="0" destOrd="0" presId="urn:microsoft.com/office/officeart/2008/layout/VerticalCurvedList"/>
    <dgm:cxn modelId="{D7BC4766-A062-4C32-8795-C87D4CB8D934}" srcId="{723D8A49-FB40-4952-98AC-83DE5473E735}" destId="{1CB473B8-EC7F-4020-8A5D-48D6F7994BF8}" srcOrd="0" destOrd="0" parTransId="{FA3CAA71-6B90-4D14-A2B3-4E6256E33400}" sibTransId="{61F1631F-5B50-4323-BFAB-5B2136D5AF51}"/>
    <dgm:cxn modelId="{5752E4A2-AC41-4D24-A669-E28582329E3C}" type="presOf" srcId="{61F1631F-5B50-4323-BFAB-5B2136D5AF51}" destId="{CD2C7A47-54B4-4A5B-94E4-CF6F0B08D929}" srcOrd="0" destOrd="0" presId="urn:microsoft.com/office/officeart/2008/layout/VerticalCurvedList"/>
    <dgm:cxn modelId="{73F61A6E-C8BC-46B9-B649-AD2F42E386FA}" type="presOf" srcId="{1CB473B8-EC7F-4020-8A5D-48D6F7994BF8}" destId="{DEC4FDAA-991F-4D40-921E-202F3F3B2AAE}" srcOrd="0" destOrd="0" presId="urn:microsoft.com/office/officeart/2008/layout/VerticalCurvedList"/>
    <dgm:cxn modelId="{29428F10-EF7F-4FE8-84A0-E70492EBA50B}" type="presParOf" srcId="{728EA258-B906-45CC-B92F-63532017442A}" destId="{E6A64173-D79C-4F47-AAFD-6280E354295C}" srcOrd="0" destOrd="0" presId="urn:microsoft.com/office/officeart/2008/layout/VerticalCurvedList"/>
    <dgm:cxn modelId="{122397D1-D560-4B99-852C-3879624A4EC6}" type="presParOf" srcId="{E6A64173-D79C-4F47-AAFD-6280E354295C}" destId="{09E569D0-E9DD-4A3C-AF69-E54EDA27A36B}" srcOrd="0" destOrd="0" presId="urn:microsoft.com/office/officeart/2008/layout/VerticalCurvedList"/>
    <dgm:cxn modelId="{3F0098DC-956A-472B-ABCC-29B16BC095AF}" type="presParOf" srcId="{09E569D0-E9DD-4A3C-AF69-E54EDA27A36B}" destId="{1F99D82E-B6B5-4FED-8497-88F12CD63D97}" srcOrd="0" destOrd="0" presId="urn:microsoft.com/office/officeart/2008/layout/VerticalCurvedList"/>
    <dgm:cxn modelId="{D42EAE0F-E1D8-4115-9B4E-658DF1C27B90}" type="presParOf" srcId="{09E569D0-E9DD-4A3C-AF69-E54EDA27A36B}" destId="{CD2C7A47-54B4-4A5B-94E4-CF6F0B08D929}" srcOrd="1" destOrd="0" presId="urn:microsoft.com/office/officeart/2008/layout/VerticalCurvedList"/>
    <dgm:cxn modelId="{42C2530E-B1FA-4AFB-8554-4DB73266A6D3}" type="presParOf" srcId="{09E569D0-E9DD-4A3C-AF69-E54EDA27A36B}" destId="{54A27C82-3C9D-4110-A536-B63A294B3B9F}" srcOrd="2" destOrd="0" presId="urn:microsoft.com/office/officeart/2008/layout/VerticalCurvedList"/>
    <dgm:cxn modelId="{EADCB52F-DE74-4F8A-8427-09B59991313E}" type="presParOf" srcId="{09E569D0-E9DD-4A3C-AF69-E54EDA27A36B}" destId="{9EDC7316-D3C5-4C6E-B8B4-DE87D044C652}" srcOrd="3" destOrd="0" presId="urn:microsoft.com/office/officeart/2008/layout/VerticalCurvedList"/>
    <dgm:cxn modelId="{8D319AFD-8B79-46AF-9849-D0595E712034}" type="presParOf" srcId="{E6A64173-D79C-4F47-AAFD-6280E354295C}" destId="{DEC4FDAA-991F-4D40-921E-202F3F3B2AAE}" srcOrd="1" destOrd="0" presId="urn:microsoft.com/office/officeart/2008/layout/VerticalCurvedList"/>
    <dgm:cxn modelId="{8D191E06-CD33-49DF-A37E-1C109905A5C3}" type="presParOf" srcId="{E6A64173-D79C-4F47-AAFD-6280E354295C}" destId="{D327E9A1-74AD-477C-A333-41177F7FE4F3}" srcOrd="2" destOrd="0" presId="urn:microsoft.com/office/officeart/2008/layout/VerticalCurvedList"/>
    <dgm:cxn modelId="{18C25CF2-51B1-469C-B08D-0F81A071D8FE}" type="presParOf" srcId="{D327E9A1-74AD-477C-A333-41177F7FE4F3}" destId="{0E233550-FCC4-45C0-A8C2-A4BC140960C0}" srcOrd="0" destOrd="0" presId="urn:microsoft.com/office/officeart/2008/layout/VerticalCurvedList"/>
    <dgm:cxn modelId="{31E5908C-6494-4013-937F-E913D11852B1}" type="presParOf" srcId="{E6A64173-D79C-4F47-AAFD-6280E354295C}" destId="{FB5653F6-6B98-43D1-B14C-38408E220944}" srcOrd="3" destOrd="0" presId="urn:microsoft.com/office/officeart/2008/layout/VerticalCurvedList"/>
    <dgm:cxn modelId="{7E068660-27CB-4CB9-8595-8D5F6490CC27}" type="presParOf" srcId="{E6A64173-D79C-4F47-AAFD-6280E354295C}" destId="{35C5F258-B52D-46B2-AD0C-749BBC1D0660}" srcOrd="4" destOrd="0" presId="urn:microsoft.com/office/officeart/2008/layout/VerticalCurvedList"/>
    <dgm:cxn modelId="{667B96FF-C404-4E71-AC80-6941FAA4FF04}" type="presParOf" srcId="{35C5F258-B52D-46B2-AD0C-749BBC1D0660}" destId="{39BA3AD2-5D46-4E46-9554-6ECE7CFD20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FE135-09E7-428F-863B-305CE254A521}">
      <dsp:nvSpPr>
        <dsp:cNvPr id="0" name=""/>
        <dsp:cNvSpPr/>
      </dsp:nvSpPr>
      <dsp:spPr>
        <a:xfrm>
          <a:off x="0" y="372632"/>
          <a:ext cx="66484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A3BD3-FFF2-4B10-8D8C-BD284392C4D0}">
      <dsp:nvSpPr>
        <dsp:cNvPr id="0" name=""/>
        <dsp:cNvSpPr/>
      </dsp:nvSpPr>
      <dsp:spPr>
        <a:xfrm>
          <a:off x="332420" y="3632"/>
          <a:ext cx="6094023"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Describir el comportamiento de la industria de la confección durante el periodo 2015-2017 a nivel nacional.</a:t>
          </a:r>
          <a:endParaRPr lang="es-EC" sz="1600" kern="1200" dirty="0">
            <a:solidFill>
              <a:schemeClr val="tx1"/>
            </a:solidFill>
          </a:endParaRPr>
        </a:p>
      </dsp:txBody>
      <dsp:txXfrm>
        <a:off x="368446" y="39658"/>
        <a:ext cx="6021971" cy="665948"/>
      </dsp:txXfrm>
    </dsp:sp>
    <dsp:sp modelId="{5003376C-78BD-4193-A876-F891C7284FC9}">
      <dsp:nvSpPr>
        <dsp:cNvPr id="0" name=""/>
        <dsp:cNvSpPr/>
      </dsp:nvSpPr>
      <dsp:spPr>
        <a:xfrm>
          <a:off x="0" y="1506632"/>
          <a:ext cx="66484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86CDE3-7346-40FB-93D6-9EB2CD5156E2}">
      <dsp:nvSpPr>
        <dsp:cNvPr id="0" name=""/>
        <dsp:cNvSpPr/>
      </dsp:nvSpPr>
      <dsp:spPr>
        <a:xfrm>
          <a:off x="332420" y="1137632"/>
          <a:ext cx="6094023"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Comparar la empresa frente a competidores establecidos en el mercado textil, para detectar puntos de mejora que permitan impulsar la internacionalización.</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68446" y="1173658"/>
        <a:ext cx="6021971" cy="665948"/>
      </dsp:txXfrm>
    </dsp:sp>
    <dsp:sp modelId="{E94FDC19-FE52-444E-96A3-32B7561C8C5C}">
      <dsp:nvSpPr>
        <dsp:cNvPr id="0" name=""/>
        <dsp:cNvSpPr/>
      </dsp:nvSpPr>
      <dsp:spPr>
        <a:xfrm>
          <a:off x="0" y="2640632"/>
          <a:ext cx="66484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9CECB-ACCA-40FB-9B08-C82EA8259327}">
      <dsp:nvSpPr>
        <dsp:cNvPr id="0" name=""/>
        <dsp:cNvSpPr/>
      </dsp:nvSpPr>
      <dsp:spPr>
        <a:xfrm>
          <a:off x="332420" y="2271632"/>
          <a:ext cx="6094023"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Comparar los costos de adquisición de materia prima en el mercado nacional frente al internacional con el fin de observar la viabilidad de un cambio en el proceso de compras interno de la empresa.</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68446" y="2307658"/>
        <a:ext cx="6021971" cy="665948"/>
      </dsp:txXfrm>
    </dsp:sp>
    <dsp:sp modelId="{6D711BB4-562D-4D91-8037-7996EFADDFB6}">
      <dsp:nvSpPr>
        <dsp:cNvPr id="0" name=""/>
        <dsp:cNvSpPr/>
      </dsp:nvSpPr>
      <dsp:spPr>
        <a:xfrm>
          <a:off x="0" y="3774632"/>
          <a:ext cx="66484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02594-ECE7-4D1E-BFA0-8A49FE02AA93}">
      <dsp:nvSpPr>
        <dsp:cNvPr id="0" name=""/>
        <dsp:cNvSpPr/>
      </dsp:nvSpPr>
      <dsp:spPr>
        <a:xfrm>
          <a:off x="332420" y="3405632"/>
          <a:ext cx="6094023"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906" tIns="0" rIns="175906"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Proponer estrategias competitivas para la empresa Hoja Verde a fin de potencializar sus capacidades en el entorno internacional.</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68446" y="3441658"/>
        <a:ext cx="6021971"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6C792-D9F4-4829-ADA5-768FA8ED8B02}">
      <dsp:nvSpPr>
        <dsp:cNvPr id="0" name=""/>
        <dsp:cNvSpPr/>
      </dsp:nvSpPr>
      <dsp:spPr>
        <a:xfrm>
          <a:off x="0" y="472161"/>
          <a:ext cx="8136904" cy="1178209"/>
        </a:xfrm>
        <a:prstGeom prst="rightArrow">
          <a:avLst>
            <a:gd name="adj1" fmla="val 50000"/>
            <a:gd name="adj2" fmla="val 5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041" numCol="1" spcCol="1270" anchor="ctr" anchorCtr="0">
          <a:noAutofit/>
        </a:bodyPr>
        <a:lstStyle/>
        <a:p>
          <a:pPr lvl="0" algn="just" defTabSz="755650">
            <a:lnSpc>
              <a:spcPct val="90000"/>
            </a:lnSpc>
            <a:spcBef>
              <a:spcPct val="0"/>
            </a:spcBef>
            <a:spcAft>
              <a:spcPct val="35000"/>
            </a:spcAft>
          </a:pPr>
          <a:r>
            <a:rPr lang="es-ES" sz="1400" b="1" kern="1200" dirty="0" smtClean="0">
              <a:solidFill>
                <a:schemeClr val="tx1"/>
              </a:solidFill>
              <a:latin typeface="Times New Roman" panose="02020603050405020304" pitchFamily="18" charset="0"/>
              <a:cs typeface="Times New Roman" panose="02020603050405020304" pitchFamily="18" charset="0"/>
            </a:rPr>
            <a:t>Teoría de la competitividad </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0" y="766713"/>
        <a:ext cx="7842352" cy="589105"/>
      </dsp:txXfrm>
    </dsp:sp>
    <dsp:sp modelId="{43F6D662-A88D-4D30-91E5-E34E4A79F02D}">
      <dsp:nvSpPr>
        <dsp:cNvPr id="0" name=""/>
        <dsp:cNvSpPr/>
      </dsp:nvSpPr>
      <dsp:spPr>
        <a:xfrm>
          <a:off x="24644" y="1183042"/>
          <a:ext cx="2483915" cy="296332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endParaRPr lang="es-ES" sz="1400" kern="1200" dirty="0" smtClean="0">
            <a:solidFill>
              <a:schemeClr val="tx1"/>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Michael </a:t>
          </a:r>
          <a:r>
            <a:rPr lang="es-ES" sz="1400" kern="1200" dirty="0" err="1" smtClean="0">
              <a:solidFill>
                <a:schemeClr val="tx1"/>
              </a:solidFill>
              <a:latin typeface="Times New Roman" panose="02020603050405020304" pitchFamily="18" charset="0"/>
              <a:cs typeface="Times New Roman" panose="02020603050405020304" pitchFamily="18" charset="0"/>
            </a:rPr>
            <a:t>Porter</a:t>
          </a:r>
          <a:r>
            <a:rPr lang="es-ES" sz="1400" kern="1200" dirty="0" smtClean="0">
              <a:solidFill>
                <a:schemeClr val="tx1"/>
              </a:solidFill>
              <a:latin typeface="Times New Roman" panose="02020603050405020304" pitchFamily="18" charset="0"/>
              <a:cs typeface="Times New Roman" panose="02020603050405020304" pitchFamily="18" charset="0"/>
            </a:rPr>
            <a:t>, (1991</a:t>
          </a:r>
          <a:r>
            <a:rPr lang="es-ES" sz="1400" kern="1200" dirty="0" smtClean="0">
              <a:solidFill>
                <a:schemeClr val="tx1"/>
              </a:solidFill>
              <a:latin typeface="Times New Roman" panose="02020603050405020304" pitchFamily="18" charset="0"/>
              <a:cs typeface="Times New Roman" panose="02020603050405020304" pitchFamily="18" charset="0"/>
            </a:rPr>
            <a:t>)</a:t>
          </a:r>
        </a:p>
        <a:p>
          <a:pPr lvl="0" algn="just"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 </a:t>
          </a:r>
          <a:r>
            <a:rPr lang="es-ES" sz="1400" kern="1200" dirty="0" smtClean="0">
              <a:solidFill>
                <a:schemeClr val="tx1"/>
              </a:solidFill>
              <a:latin typeface="Times New Roman" panose="02020603050405020304" pitchFamily="18" charset="0"/>
              <a:cs typeface="Times New Roman" panose="02020603050405020304" pitchFamily="18" charset="0"/>
            </a:rPr>
            <a:t>"La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prosperidad de una nación </a:t>
          </a:r>
          <a:r>
            <a:rPr lang="es-ES" sz="1400" kern="1200" dirty="0" smtClean="0">
              <a:solidFill>
                <a:schemeClr val="tx1"/>
              </a:solidFill>
              <a:latin typeface="Times New Roman" panose="02020603050405020304" pitchFamily="18" charset="0"/>
              <a:cs typeface="Times New Roman" panose="02020603050405020304" pitchFamily="18" charset="0"/>
            </a:rPr>
            <a:t>depende de su competitividad, la cual se basa en la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productividad</a:t>
          </a:r>
          <a:r>
            <a:rPr lang="es-ES" sz="1400" kern="1200" dirty="0" smtClean="0">
              <a:solidFill>
                <a:schemeClr val="tx1"/>
              </a:solidFill>
              <a:latin typeface="Times New Roman" panose="02020603050405020304" pitchFamily="18" charset="0"/>
              <a:cs typeface="Times New Roman" panose="02020603050405020304" pitchFamily="18" charset="0"/>
            </a:rPr>
            <a:t> con la cual esta produce bienes y servicios. </a:t>
          </a:r>
          <a:endParaRPr lang="es-ES" sz="1400" kern="1200" dirty="0" smtClean="0">
            <a:solidFill>
              <a:schemeClr val="tx1"/>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Políticas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macroeconómicas</a:t>
          </a:r>
          <a:r>
            <a:rPr lang="es-ES" sz="1400" kern="1200" dirty="0" smtClean="0">
              <a:solidFill>
                <a:schemeClr val="tx1"/>
              </a:solidFill>
              <a:latin typeface="Times New Roman" panose="02020603050405020304" pitchFamily="18" charset="0"/>
              <a:cs typeface="Times New Roman" panose="02020603050405020304" pitchFamily="18" charset="0"/>
            </a:rPr>
            <a:t> e instituciones legales sólidas y políticas estables, son condiciones necesarias pero no suficientes para asegurar una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economía próspera</a:t>
          </a:r>
          <a:r>
            <a:rPr lang="es-ES" sz="1400" kern="1200" dirty="0" smtClean="0">
              <a:solidFill>
                <a:schemeClr val="tx1"/>
              </a:solidFill>
              <a:latin typeface="Times New Roman" panose="02020603050405020304" pitchFamily="18" charset="0"/>
              <a:cs typeface="Times New Roman" panose="02020603050405020304" pitchFamily="18" charset="0"/>
            </a:rPr>
            <a:t>…"</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24644" y="1183042"/>
        <a:ext cx="2483915" cy="2963320"/>
      </dsp:txXfrm>
    </dsp:sp>
    <dsp:sp modelId="{0B1AFDAF-C843-4D57-872F-0BA4165B3CF1}">
      <dsp:nvSpPr>
        <dsp:cNvPr id="0" name=""/>
        <dsp:cNvSpPr/>
      </dsp:nvSpPr>
      <dsp:spPr>
        <a:xfrm>
          <a:off x="2501907" y="766151"/>
          <a:ext cx="5634992" cy="1178209"/>
        </a:xfrm>
        <a:prstGeom prst="rightArrow">
          <a:avLst>
            <a:gd name="adj1" fmla="val 50000"/>
            <a:gd name="adj2" fmla="val 5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041"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400" b="1" kern="1200" dirty="0" smtClean="0">
              <a:solidFill>
                <a:schemeClr val="tx1"/>
              </a:solidFill>
              <a:latin typeface="Times New Roman" panose="02020603050405020304" pitchFamily="18" charset="0"/>
              <a:cs typeface="Times New Roman" panose="02020603050405020304" pitchFamily="18" charset="0"/>
            </a:rPr>
            <a:t>Teoría de Recursos y Capacidades en la Internacionalización</a:t>
          </a: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lvl="0" algn="just" defTabSz="755650">
            <a:lnSpc>
              <a:spcPct val="90000"/>
            </a:lnSpc>
            <a:spcBef>
              <a:spcPct val="0"/>
            </a:spcBef>
          </a:pP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2501907" y="1060703"/>
        <a:ext cx="5340440" cy="589105"/>
      </dsp:txXfrm>
    </dsp:sp>
    <dsp:sp modelId="{09F0AF21-198A-4573-807B-B55FB1FF0773}">
      <dsp:nvSpPr>
        <dsp:cNvPr id="0" name=""/>
        <dsp:cNvSpPr/>
      </dsp:nvSpPr>
      <dsp:spPr>
        <a:xfrm>
          <a:off x="2520270" y="1630240"/>
          <a:ext cx="2270325" cy="271894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endParaRPr lang="es-EC" sz="1400" kern="1200" dirty="0">
            <a:solidFill>
              <a:schemeClr val="tx1"/>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endParaRPr lang="es-ES" sz="1400" kern="1200" dirty="0" smtClean="0">
            <a:solidFill>
              <a:schemeClr val="tx1"/>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Considera </a:t>
          </a:r>
          <a:r>
            <a:rPr lang="es-ES" sz="1400" kern="1200" dirty="0" smtClean="0">
              <a:solidFill>
                <a:schemeClr val="tx1"/>
              </a:solidFill>
              <a:latin typeface="Times New Roman" panose="02020603050405020304" pitchFamily="18" charset="0"/>
              <a:cs typeface="Times New Roman" panose="02020603050405020304" pitchFamily="18" charset="0"/>
            </a:rPr>
            <a:t>que los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recursos únicos y valiosos </a:t>
          </a:r>
          <a:r>
            <a:rPr lang="es-ES" sz="1400" kern="1200" dirty="0" smtClean="0">
              <a:solidFill>
                <a:schemeClr val="tx1"/>
              </a:solidFill>
              <a:latin typeface="Times New Roman" panose="02020603050405020304" pitchFamily="18" charset="0"/>
              <a:cs typeface="Times New Roman" panose="02020603050405020304" pitchFamily="18" charset="0"/>
            </a:rPr>
            <a:t>que poseen las empresas les hacen más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propensas </a:t>
          </a:r>
          <a:r>
            <a:rPr lang="es-ES" sz="1400" kern="1200" dirty="0" smtClean="0">
              <a:solidFill>
                <a:schemeClr val="tx1"/>
              </a:solidFill>
              <a:latin typeface="Times New Roman" panose="02020603050405020304" pitchFamily="18" charset="0"/>
              <a:cs typeface="Times New Roman" panose="02020603050405020304" pitchFamily="18" charset="0"/>
            </a:rPr>
            <a:t>a iniciar </a:t>
          </a:r>
          <a:r>
            <a:rPr lang="es-ES" sz="14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procesos de internacionalización </a:t>
          </a:r>
          <a:r>
            <a:rPr lang="es-ES" sz="1400" kern="1200" dirty="0" smtClean="0">
              <a:solidFill>
                <a:schemeClr val="tx1"/>
              </a:solidFill>
              <a:latin typeface="Times New Roman" panose="02020603050405020304" pitchFamily="18" charset="0"/>
              <a:cs typeface="Times New Roman" panose="02020603050405020304" pitchFamily="18" charset="0"/>
            </a:rPr>
            <a:t>(</a:t>
          </a:r>
          <a:r>
            <a:rPr lang="es-ES" sz="1400" kern="1200" dirty="0" err="1" smtClean="0">
              <a:solidFill>
                <a:schemeClr val="tx1"/>
              </a:solidFill>
              <a:latin typeface="Times New Roman" panose="02020603050405020304" pitchFamily="18" charset="0"/>
              <a:cs typeface="Times New Roman" panose="02020603050405020304" pitchFamily="18" charset="0"/>
            </a:rPr>
            <a:t>Bloodgood</a:t>
          </a:r>
          <a:r>
            <a:rPr lang="es-ES" sz="1400" kern="1200" dirty="0" smtClean="0">
              <a:solidFill>
                <a:schemeClr val="tx1"/>
              </a:solidFill>
              <a:latin typeface="Times New Roman" panose="02020603050405020304" pitchFamily="18" charset="0"/>
              <a:cs typeface="Times New Roman" panose="02020603050405020304" pitchFamily="18" charset="0"/>
            </a:rPr>
            <a:t>, 1996).</a:t>
          </a:r>
        </a:p>
      </dsp:txBody>
      <dsp:txXfrm>
        <a:off x="2520270" y="1630240"/>
        <a:ext cx="2270325" cy="2718945"/>
      </dsp:txXfrm>
    </dsp:sp>
    <dsp:sp modelId="{8C68BB6E-3DF7-407D-93BD-3767538033C7}">
      <dsp:nvSpPr>
        <dsp:cNvPr id="0" name=""/>
        <dsp:cNvSpPr/>
      </dsp:nvSpPr>
      <dsp:spPr>
        <a:xfrm>
          <a:off x="4803814" y="1233033"/>
          <a:ext cx="3106553" cy="1227411"/>
        </a:xfrm>
        <a:prstGeom prst="rightArrow">
          <a:avLst>
            <a:gd name="adj1" fmla="val 50000"/>
            <a:gd name="adj2" fmla="val 5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87041"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b="1"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400" b="1" kern="1200" dirty="0" smtClean="0">
              <a:solidFill>
                <a:schemeClr val="tx1"/>
              </a:solidFill>
              <a:latin typeface="Times New Roman" panose="02020603050405020304" pitchFamily="18" charset="0"/>
              <a:cs typeface="Times New Roman" panose="02020603050405020304" pitchFamily="18" charset="0"/>
            </a:rPr>
            <a:t>Teoría de Internacionalización</a:t>
          </a:r>
        </a:p>
        <a:p>
          <a:pPr lvl="0" algn="just" defTabSz="755650">
            <a:lnSpc>
              <a:spcPct val="90000"/>
            </a:lnSpc>
            <a:spcBef>
              <a:spcPct val="0"/>
            </a:spcBef>
            <a:spcAft>
              <a:spcPct val="35000"/>
            </a:spcAft>
          </a:pP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4803814" y="1539886"/>
        <a:ext cx="2799700" cy="613705"/>
      </dsp:txXfrm>
    </dsp:sp>
    <dsp:sp modelId="{D680DCB1-1671-4A78-A378-F44C028C36A9}">
      <dsp:nvSpPr>
        <dsp:cNvPr id="0" name=""/>
        <dsp:cNvSpPr/>
      </dsp:nvSpPr>
      <dsp:spPr>
        <a:xfrm>
          <a:off x="4781090" y="2032609"/>
          <a:ext cx="2635735" cy="237204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300"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300"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300" kern="1200" dirty="0" smtClean="0">
              <a:solidFill>
                <a:schemeClr val="tx1"/>
              </a:solidFill>
              <a:latin typeface="Times New Roman" panose="02020603050405020304" pitchFamily="18" charset="0"/>
              <a:cs typeface="Times New Roman" panose="02020603050405020304" pitchFamily="18" charset="0"/>
            </a:rPr>
            <a:t>Se </a:t>
          </a:r>
          <a:r>
            <a:rPr lang="es-ES" sz="1300" kern="1200" dirty="0" smtClean="0">
              <a:solidFill>
                <a:schemeClr val="tx1"/>
              </a:solidFill>
              <a:latin typeface="Times New Roman" panose="02020603050405020304" pitchFamily="18" charset="0"/>
              <a:cs typeface="Times New Roman" panose="02020603050405020304" pitchFamily="18" charset="0"/>
            </a:rPr>
            <a:t>basa en los </a:t>
          </a:r>
          <a:r>
            <a:rPr lang="es-ES" sz="13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costos de transacción</a:t>
          </a:r>
          <a:r>
            <a:rPr lang="es-ES" sz="1300" kern="1200" dirty="0" smtClean="0">
              <a:solidFill>
                <a:schemeClr val="tx1"/>
              </a:solidFill>
              <a:latin typeface="Times New Roman" panose="02020603050405020304" pitchFamily="18" charset="0"/>
              <a:cs typeface="Times New Roman" panose="02020603050405020304" pitchFamily="18" charset="0"/>
            </a:rPr>
            <a:t>, ya que la internacionalización tiene razón de ser, si </a:t>
          </a:r>
          <a:r>
            <a:rPr lang="es-ES" sz="1300" kern="1200" dirty="0" smtClean="0">
              <a:solidFill>
                <a:schemeClr val="tx1"/>
              </a:solidFill>
              <a:latin typeface="Times New Roman" panose="02020603050405020304" pitchFamily="18" charset="0"/>
              <a:cs typeface="Times New Roman" panose="02020603050405020304" pitchFamily="18" charset="0"/>
            </a:rPr>
            <a:t>los </a:t>
          </a:r>
          <a:r>
            <a:rPr lang="es-ES" sz="1300" kern="1200" dirty="0" smtClean="0">
              <a:solidFill>
                <a:schemeClr val="tx1"/>
              </a:solidFill>
              <a:latin typeface="Times New Roman" panose="02020603050405020304" pitchFamily="18" charset="0"/>
              <a:cs typeface="Times New Roman" panose="02020603050405020304" pitchFamily="18" charset="0"/>
            </a:rPr>
            <a:t>beneficios derivados a partir de </a:t>
          </a:r>
          <a:r>
            <a:rPr lang="es-ES" sz="1300" u="none"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abrir nuevos mercados,</a:t>
          </a:r>
          <a:r>
            <a:rPr lang="es-ES" sz="1300" kern="1200" dirty="0" smtClean="0">
              <a:solidFill>
                <a:schemeClr val="tx1"/>
              </a:solidFill>
              <a:latin typeface="Times New Roman" panose="02020603050405020304" pitchFamily="18" charset="0"/>
              <a:cs typeface="Times New Roman" panose="02020603050405020304" pitchFamily="18" charset="0"/>
            </a:rPr>
            <a:t> son </a:t>
          </a:r>
          <a:r>
            <a:rPr lang="es-ES" sz="1300" kern="1200" dirty="0" smtClean="0">
              <a:solidFill>
                <a:schemeClr val="tx1"/>
              </a:solidFill>
              <a:latin typeface="Times New Roman" panose="02020603050405020304" pitchFamily="18" charset="0"/>
              <a:cs typeface="Times New Roman" panose="02020603050405020304" pitchFamily="18" charset="0"/>
            </a:rPr>
            <a:t>superiores a los costos de aprendizaje y establecimiento que conlleva la expansión hacia el exterior. </a:t>
          </a:r>
          <a:endParaRPr lang="es-ES" sz="1300" kern="1200" dirty="0" smtClean="0">
            <a:solidFill>
              <a:schemeClr val="tx1"/>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300" kern="1200" dirty="0" smtClean="0">
              <a:solidFill>
                <a:schemeClr val="tx1"/>
              </a:solidFill>
              <a:latin typeface="Times New Roman" panose="02020603050405020304" pitchFamily="18" charset="0"/>
              <a:cs typeface="Times New Roman" panose="02020603050405020304" pitchFamily="18" charset="0"/>
            </a:rPr>
            <a:t>(</a:t>
          </a:r>
          <a:r>
            <a:rPr lang="es-ES" sz="1300" kern="1200" dirty="0" smtClean="0">
              <a:solidFill>
                <a:schemeClr val="tx1"/>
              </a:solidFill>
              <a:latin typeface="Times New Roman" panose="02020603050405020304" pitchFamily="18" charset="0"/>
              <a:cs typeface="Times New Roman" panose="02020603050405020304" pitchFamily="18" charset="0"/>
            </a:rPr>
            <a:t>Cardozo, </a:t>
          </a:r>
          <a:r>
            <a:rPr lang="es-ES" sz="1300" kern="1200" dirty="0" err="1" smtClean="0">
              <a:solidFill>
                <a:schemeClr val="tx1"/>
              </a:solidFill>
              <a:latin typeface="Times New Roman" panose="02020603050405020304" pitchFamily="18" charset="0"/>
              <a:cs typeface="Times New Roman" panose="02020603050405020304" pitchFamily="18" charset="0"/>
            </a:rPr>
            <a:t>Chavarro</a:t>
          </a:r>
          <a:r>
            <a:rPr lang="es-ES" sz="1300" kern="1200" dirty="0" smtClean="0">
              <a:solidFill>
                <a:schemeClr val="tx1"/>
              </a:solidFill>
              <a:latin typeface="Times New Roman" panose="02020603050405020304" pitchFamily="18" charset="0"/>
              <a:cs typeface="Times New Roman" panose="02020603050405020304" pitchFamily="18" charset="0"/>
            </a:rPr>
            <a:t>, &amp; Ramírez, 2006).</a:t>
          </a:r>
        </a:p>
        <a:p>
          <a:pPr lvl="0" algn="just" defTabSz="1822450">
            <a:lnSpc>
              <a:spcPct val="90000"/>
            </a:lnSpc>
            <a:spcBef>
              <a:spcPct val="0"/>
            </a:spcBef>
            <a:spcAft>
              <a:spcPct val="35000"/>
            </a:spcAft>
          </a:pPr>
          <a:endParaRPr lang="es-EC" sz="1300" kern="1200" dirty="0">
            <a:solidFill>
              <a:schemeClr val="tx1"/>
            </a:solidFill>
            <a:latin typeface="Times New Roman" panose="02020603050405020304" pitchFamily="18" charset="0"/>
            <a:cs typeface="Times New Roman" panose="02020603050405020304" pitchFamily="18" charset="0"/>
          </a:endParaRPr>
        </a:p>
      </dsp:txBody>
      <dsp:txXfrm>
        <a:off x="4781090" y="2032609"/>
        <a:ext cx="2635735" cy="2372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F052F-D5EE-4256-9091-A69A8FC01545}">
      <dsp:nvSpPr>
        <dsp:cNvPr id="0" name=""/>
        <dsp:cNvSpPr/>
      </dsp:nvSpPr>
      <dsp:spPr>
        <a:xfrm rot="10800000">
          <a:off x="1163953" y="735"/>
          <a:ext cx="3718642" cy="90920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936" tIns="60960" rIns="113792" bIns="60960" numCol="1" spcCol="1270" anchor="ctr" anchorCtr="0">
          <a:noAutofit/>
        </a:bodyPr>
        <a:lstStyle/>
        <a:p>
          <a:pPr lvl="0" algn="ctr" defTabSz="711200">
            <a:lnSpc>
              <a:spcPct val="90000"/>
            </a:lnSpc>
            <a:spcBef>
              <a:spcPct val="0"/>
            </a:spcBef>
            <a:spcAft>
              <a:spcPct val="35000"/>
            </a:spcAft>
          </a:pPr>
          <a:r>
            <a:rPr lang="es-EC" sz="1600" kern="1200" smtClean="0">
              <a:latin typeface="Times New Roman" panose="02020603050405020304" pitchFamily="18" charset="0"/>
              <a:ea typeface="Calibri" panose="020F0502020204030204" pitchFamily="34" charset="0"/>
              <a:cs typeface="Times New Roman" panose="02020603050405020304" pitchFamily="18" charset="0"/>
            </a:rPr>
            <a:t>Liderazgo en costos</a:t>
          </a:r>
          <a:endParaRPr lang="es-EC" sz="1600" kern="1200" dirty="0"/>
        </a:p>
      </dsp:txBody>
      <dsp:txXfrm rot="10800000">
        <a:off x="1391255" y="735"/>
        <a:ext cx="3491340" cy="909209"/>
      </dsp:txXfrm>
    </dsp:sp>
    <dsp:sp modelId="{A4B3AC60-F859-420A-B720-2819D0949DB4}">
      <dsp:nvSpPr>
        <dsp:cNvPr id="0" name=""/>
        <dsp:cNvSpPr/>
      </dsp:nvSpPr>
      <dsp:spPr>
        <a:xfrm>
          <a:off x="709348" y="735"/>
          <a:ext cx="909209" cy="909209"/>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0680DF-BB80-4978-B7BD-31217D11AB95}">
      <dsp:nvSpPr>
        <dsp:cNvPr id="0" name=""/>
        <dsp:cNvSpPr/>
      </dsp:nvSpPr>
      <dsp:spPr>
        <a:xfrm rot="10800000">
          <a:off x="1163953" y="1181351"/>
          <a:ext cx="3718642" cy="90920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936" tIns="60960" rIns="113792"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C" sz="1600" kern="1200" smtClean="0">
              <a:latin typeface="Times New Roman" panose="02020603050405020304" pitchFamily="18" charset="0"/>
              <a:ea typeface="Calibri" panose="020F0502020204030204" pitchFamily="34" charset="0"/>
              <a:cs typeface="Times New Roman" panose="02020603050405020304" pitchFamily="18" charset="0"/>
            </a:rPr>
            <a:t>Diferenciación</a:t>
          </a:r>
          <a:endParaRPr lang="es-EC" sz="1600" kern="1200" smtClean="0">
            <a:latin typeface="Calibri" panose="020F0502020204030204" pitchFamily="34" charset="0"/>
            <a:ea typeface="Calibri" panose="020F0502020204030204" pitchFamily="34" charset="0"/>
            <a:cs typeface="Times New Roman" panose="02020603050405020304" pitchFamily="18" charset="0"/>
          </a:endParaRPr>
        </a:p>
        <a:p>
          <a:pPr defTabSz="1377950">
            <a:spcBef>
              <a:spcPct val="0"/>
            </a:spcBef>
          </a:pPr>
          <a:endParaRPr lang="es-EC" sz="1600" kern="1200" dirty="0"/>
        </a:p>
      </dsp:txBody>
      <dsp:txXfrm rot="10800000">
        <a:off x="1391255" y="1181351"/>
        <a:ext cx="3491340" cy="909209"/>
      </dsp:txXfrm>
    </dsp:sp>
    <dsp:sp modelId="{7A3FED2E-6104-48BA-8F8A-149DD2BAB39F}">
      <dsp:nvSpPr>
        <dsp:cNvPr id="0" name=""/>
        <dsp:cNvSpPr/>
      </dsp:nvSpPr>
      <dsp:spPr>
        <a:xfrm>
          <a:off x="709348" y="1181351"/>
          <a:ext cx="909209" cy="909209"/>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586C815-8FBA-42FF-8C60-38B477024DA1}">
      <dsp:nvSpPr>
        <dsp:cNvPr id="0" name=""/>
        <dsp:cNvSpPr/>
      </dsp:nvSpPr>
      <dsp:spPr>
        <a:xfrm rot="10800000">
          <a:off x="1163953" y="2361966"/>
          <a:ext cx="3718642" cy="90920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936" tIns="60960" rIns="113792" bIns="60960" numCol="1" spcCol="1270" anchor="ctr" anchorCtr="0">
          <a:noAutofit/>
        </a:bodyPr>
        <a:lstStyle/>
        <a:p>
          <a:pPr lvl="0" algn="ctr" defTabSz="711200">
            <a:lnSpc>
              <a:spcPct val="90000"/>
            </a:lnSpc>
            <a:spcBef>
              <a:spcPct val="0"/>
            </a:spcBef>
            <a:spcAft>
              <a:spcPct val="35000"/>
            </a:spcAft>
          </a:pPr>
          <a:r>
            <a:rPr lang="es-EC" sz="1600" kern="1200" smtClean="0">
              <a:latin typeface="Times New Roman" panose="02020603050405020304" pitchFamily="18" charset="0"/>
              <a:ea typeface="Calibri" panose="020F0502020204030204" pitchFamily="34" charset="0"/>
            </a:rPr>
            <a:t>Segmentación</a:t>
          </a:r>
          <a:endParaRPr lang="es-EC" sz="1600" kern="1200" dirty="0"/>
        </a:p>
      </dsp:txBody>
      <dsp:txXfrm rot="10800000">
        <a:off x="1391255" y="2361966"/>
        <a:ext cx="3491340" cy="909209"/>
      </dsp:txXfrm>
    </dsp:sp>
    <dsp:sp modelId="{7FDEA0A8-D3BB-4B56-B436-C3BA913EBFDA}">
      <dsp:nvSpPr>
        <dsp:cNvPr id="0" name=""/>
        <dsp:cNvSpPr/>
      </dsp:nvSpPr>
      <dsp:spPr>
        <a:xfrm>
          <a:off x="709348" y="2361966"/>
          <a:ext cx="909209" cy="909209"/>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6B4AD-147A-46C8-AABA-3E1014AD934F}">
      <dsp:nvSpPr>
        <dsp:cNvPr id="0" name=""/>
        <dsp:cNvSpPr/>
      </dsp:nvSpPr>
      <dsp:spPr>
        <a:xfrm rot="16200000">
          <a:off x="573150" y="172033"/>
          <a:ext cx="2839222" cy="393532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t"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Si bien el Ecuador, es un país reconocido por la producción de bienes primarios, resulta imperante reflexionar en el hecho de que estos bienes son finitos y ante la situación global del ecosistema, las producciones primarias que desgastan los suelos y otros recursos naturales, no son sostenibles para ninguna economía, frente a esa situación empresas emergentes como las de la industria textil y de las confecciones, buscan nuevos espacios de expansión internacional y de la mano con acuerdos internacionales, asociaciones y arduo trabajo, siguen un proceso de mejora continua tendiente a la internacionalización. </a:t>
          </a:r>
          <a:endParaRPr lang="es-EC" sz="1400" kern="1200" dirty="0">
            <a:latin typeface="Times New Roman" panose="02020603050405020304" pitchFamily="18" charset="0"/>
            <a:cs typeface="Times New Roman" panose="02020603050405020304" pitchFamily="18" charset="0"/>
          </a:endParaRPr>
        </a:p>
      </dsp:txBody>
      <dsp:txXfrm rot="5400000">
        <a:off x="163724" y="858707"/>
        <a:ext cx="3796699" cy="2561974"/>
      </dsp:txXfrm>
    </dsp:sp>
    <dsp:sp modelId="{CFE9A365-9EDD-4F8F-A51E-D8694D91951B}">
      <dsp:nvSpPr>
        <dsp:cNvPr id="0" name=""/>
        <dsp:cNvSpPr/>
      </dsp:nvSpPr>
      <dsp:spPr>
        <a:xfrm rot="5400000">
          <a:off x="5185439" y="241349"/>
          <a:ext cx="2839222" cy="3796691"/>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t" anchorCtr="0">
          <a:noAutofit/>
        </a:bodyPr>
        <a:lstStyle/>
        <a:p>
          <a:pPr lvl="0" algn="just" defTabSz="622300">
            <a:lnSpc>
              <a:spcPct val="90000"/>
            </a:lnSpc>
            <a:spcBef>
              <a:spcPct val="0"/>
            </a:spcBef>
            <a:spcAft>
              <a:spcPct val="35000"/>
            </a:spcAft>
          </a:pPr>
          <a:r>
            <a:rPr lang="es-EC" sz="1400" kern="1200" dirty="0" smtClean="0">
              <a:latin typeface="Times New Roman" panose="02020603050405020304" pitchFamily="18" charset="0"/>
              <a:ea typeface="Times New Roman" panose="02020603050405020304" pitchFamily="18" charset="0"/>
              <a:cs typeface="Times New Roman" panose="02020603050405020304" pitchFamily="18" charset="0"/>
            </a:rPr>
            <a:t>Pese a que en Ecuador han hecho esfuerzos en pro de la asociatividad, no se han visto resultados contundentes en su participación a nivel mundial, en la región centro-sur se replica la misma situación. Las exportaciones de prendas de vestir, al año 2017, mencionan a Honduras con un 0.51% de la participación mundial de exportaciones de prendas de vestir ; Perú ocupa el séptimo lugar con un 0.14% de participación mundial, Colombia en un décimos lugar (0.06%) y Ecuador en dieciseisava posición con un 0.0038% (23.7 X en millones de US$).</a:t>
          </a:r>
          <a:endParaRPr lang="es-EC" sz="1400" kern="1200" dirty="0">
            <a:latin typeface="Times New Roman" panose="02020603050405020304" pitchFamily="18" charset="0"/>
            <a:cs typeface="Times New Roman" panose="02020603050405020304" pitchFamily="18" charset="0"/>
          </a:endParaRPr>
        </a:p>
      </dsp:txBody>
      <dsp:txXfrm rot="-5400000">
        <a:off x="4706705" y="858707"/>
        <a:ext cx="3658067" cy="2561974"/>
      </dsp:txXfrm>
    </dsp:sp>
    <dsp:sp modelId="{DB6F6598-32CF-4677-AE8F-E4D8B263A0A8}">
      <dsp:nvSpPr>
        <dsp:cNvPr id="0" name=""/>
        <dsp:cNvSpPr/>
      </dsp:nvSpPr>
      <dsp:spPr>
        <a:xfrm>
          <a:off x="3444069" y="0"/>
          <a:ext cx="1721836" cy="172175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6E246-9EB7-4D53-A452-C6E0B3FC57CE}">
      <dsp:nvSpPr>
        <dsp:cNvPr id="0" name=""/>
        <dsp:cNvSpPr/>
      </dsp:nvSpPr>
      <dsp:spPr>
        <a:xfrm rot="10800000">
          <a:off x="3444069" y="2470487"/>
          <a:ext cx="1721836" cy="172175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C0E23-96F8-4FD2-B942-9BC25298F88E}">
      <dsp:nvSpPr>
        <dsp:cNvPr id="0" name=""/>
        <dsp:cNvSpPr/>
      </dsp:nvSpPr>
      <dsp:spPr>
        <a:xfrm>
          <a:off x="1524" y="263636"/>
          <a:ext cx="2890025" cy="3493541"/>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r>
            <a:rPr lang="es-EC" sz="1100" b="1" kern="1200" dirty="0" smtClean="0">
              <a:solidFill>
                <a:schemeClr val="tx1"/>
              </a:solidFill>
              <a:latin typeface="+mn-lt"/>
            </a:rPr>
            <a:t>R.A.P.A</a:t>
          </a:r>
          <a:endParaRPr lang="es-EC" sz="1100" b="1" kern="1200" dirty="0">
            <a:solidFill>
              <a:schemeClr val="tx1"/>
            </a:solidFill>
            <a:latin typeface="+mn-lt"/>
          </a:endParaRPr>
        </a:p>
      </dsp:txBody>
      <dsp:txXfrm rot="16200000">
        <a:off x="-1141824" y="1406985"/>
        <a:ext cx="2864703" cy="578005"/>
      </dsp:txXfrm>
    </dsp:sp>
    <dsp:sp modelId="{3B373DF6-1DDC-4822-A373-0EBA912D298B}">
      <dsp:nvSpPr>
        <dsp:cNvPr id="0" name=""/>
        <dsp:cNvSpPr/>
      </dsp:nvSpPr>
      <dsp:spPr>
        <a:xfrm>
          <a:off x="542403" y="263636"/>
          <a:ext cx="2153069" cy="34935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endParaRPr lang="es-ES" sz="1100" kern="1200" dirty="0" smtClean="0">
            <a:solidFill>
              <a:schemeClr val="tx1"/>
            </a:solidFill>
            <a:latin typeface="+mn-lt"/>
            <a:ea typeface="Times New Roman" panose="02020603050405020304" pitchFamily="18" charset="0"/>
            <a:cs typeface="Times New Roman" panose="02020603050405020304" pitchFamily="18" charset="0"/>
          </a:endParaRPr>
        </a:p>
        <a:p>
          <a:pPr lvl="0" algn="just" defTabSz="488950">
            <a:lnSpc>
              <a:spcPct val="90000"/>
            </a:lnSpc>
            <a:spcBef>
              <a:spcPct val="0"/>
            </a:spcBef>
            <a:spcAft>
              <a:spcPct val="35000"/>
            </a:spcAft>
          </a:pPr>
          <a:r>
            <a:rPr lang="es-ES" sz="1100" kern="1200" dirty="0" smtClean="0">
              <a:solidFill>
                <a:schemeClr val="tx1"/>
              </a:solidFill>
              <a:latin typeface="+mn-lt"/>
              <a:ea typeface="Times New Roman" panose="02020603050405020304" pitchFamily="18" charset="0"/>
              <a:cs typeface="Times New Roman" panose="02020603050405020304" pitchFamily="18" charset="0"/>
            </a:rPr>
            <a:t>Regímenes aduaneros, herramientas de suma importancia a medida de que facilitan el comercio internacional. Régimen 21, los beneficios son múltiples </a:t>
          </a:r>
        </a:p>
        <a:p>
          <a:pPr lvl="0" algn="just" defTabSz="488950">
            <a:lnSpc>
              <a:spcPct val="90000"/>
            </a:lnSpc>
            <a:spcBef>
              <a:spcPct val="0"/>
            </a:spcBef>
            <a:spcAft>
              <a:spcPct val="35000"/>
            </a:spcAft>
          </a:pPr>
          <a:r>
            <a:rPr lang="es-ES" sz="1100" kern="1200" dirty="0" smtClean="0">
              <a:solidFill>
                <a:schemeClr val="tx1"/>
              </a:solidFill>
              <a:latin typeface="+mn-lt"/>
              <a:ea typeface="Times New Roman" panose="02020603050405020304" pitchFamily="18" charset="0"/>
              <a:cs typeface="Times New Roman" panose="02020603050405020304" pitchFamily="18" charset="0"/>
            </a:rPr>
            <a:t>Suspensivo del pago de tributos, permite el ingreso de mercancías extranjeras lo que permite a las empresas adquirir materias primas diversas y de calidad superior sin despreocuparse del uso de otros suministros y mano de obra ecuatoriana.</a:t>
          </a:r>
        </a:p>
        <a:p>
          <a:pPr lvl="0" algn="just" defTabSz="488950">
            <a:lnSpc>
              <a:spcPct val="90000"/>
            </a:lnSpc>
            <a:spcBef>
              <a:spcPct val="0"/>
            </a:spcBef>
            <a:spcAft>
              <a:spcPct val="35000"/>
            </a:spcAft>
          </a:pPr>
          <a:r>
            <a:rPr lang="es-ES" sz="1100" kern="1200" dirty="0" smtClean="0">
              <a:solidFill>
                <a:schemeClr val="tx1"/>
              </a:solidFill>
              <a:latin typeface="+mn-lt"/>
              <a:ea typeface="Times New Roman" panose="02020603050405020304" pitchFamily="18" charset="0"/>
              <a:cs typeface="Times New Roman" panose="02020603050405020304" pitchFamily="18" charset="0"/>
            </a:rPr>
            <a:t>Potencializando la producción de un bien final o producto compensatorio más apetecido en el mercado internacional y con más oportunidades de posicionamiento y crecimiento.</a:t>
          </a:r>
          <a:endParaRPr lang="es-EC" sz="1100" kern="1200" dirty="0">
            <a:solidFill>
              <a:schemeClr val="tx1"/>
            </a:solidFill>
            <a:latin typeface="+mn-lt"/>
          </a:endParaRPr>
        </a:p>
      </dsp:txBody>
      <dsp:txXfrm>
        <a:off x="542403" y="263636"/>
        <a:ext cx="2153069" cy="3493541"/>
      </dsp:txXfrm>
    </dsp:sp>
    <dsp:sp modelId="{2241E132-8B0B-4023-9B00-AF18FEB493D4}">
      <dsp:nvSpPr>
        <dsp:cNvPr id="0" name=""/>
        <dsp:cNvSpPr/>
      </dsp:nvSpPr>
      <dsp:spPr>
        <a:xfrm>
          <a:off x="2952330" y="242035"/>
          <a:ext cx="2504562" cy="2853524"/>
        </a:xfrm>
        <a:prstGeom prst="roundRect">
          <a:avLst>
            <a:gd name="adj" fmla="val 5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r>
            <a:rPr lang="es-EC" sz="1100" b="1" kern="1200" smtClean="0">
              <a:solidFill>
                <a:schemeClr val="tx1"/>
              </a:solidFill>
              <a:latin typeface="+mn-lt"/>
            </a:rPr>
            <a:t>HV</a:t>
          </a:r>
          <a:endParaRPr lang="es-EC" sz="1100" b="1" kern="1200" dirty="0">
            <a:solidFill>
              <a:schemeClr val="tx1"/>
            </a:solidFill>
            <a:latin typeface="+mn-lt"/>
          </a:endParaRPr>
        </a:p>
      </dsp:txBody>
      <dsp:txXfrm rot="16200000">
        <a:off x="2032841" y="1161523"/>
        <a:ext cx="2339889" cy="500912"/>
      </dsp:txXfrm>
    </dsp:sp>
    <dsp:sp modelId="{966FC891-90AC-4980-B30D-DFD9FACB7BB1}">
      <dsp:nvSpPr>
        <dsp:cNvPr id="0" name=""/>
        <dsp:cNvSpPr/>
      </dsp:nvSpPr>
      <dsp:spPr>
        <a:xfrm rot="5400000">
          <a:off x="2777119" y="2463623"/>
          <a:ext cx="419097" cy="356690"/>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73E55-BAF1-497D-90D2-AF8469C96F11}">
      <dsp:nvSpPr>
        <dsp:cNvPr id="0" name=""/>
        <dsp:cNvSpPr/>
      </dsp:nvSpPr>
      <dsp:spPr>
        <a:xfrm>
          <a:off x="3444062" y="242035"/>
          <a:ext cx="1865898" cy="28535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endParaRPr lang="es-EC" sz="1100" kern="1200" dirty="0" smtClean="0">
            <a:solidFill>
              <a:schemeClr val="tx1"/>
            </a:solidFill>
            <a:latin typeface="+mn-lt"/>
            <a:ea typeface="Times New Roman" panose="02020603050405020304" pitchFamily="18" charset="0"/>
            <a:cs typeface="Times New Roman" panose="02020603050405020304" pitchFamily="18" charset="0"/>
          </a:endParaRPr>
        </a:p>
        <a:p>
          <a:pPr lvl="0" algn="just" defTabSz="488950">
            <a:lnSpc>
              <a:spcPct val="90000"/>
            </a:lnSpc>
            <a:spcBef>
              <a:spcPct val="0"/>
            </a:spcBef>
            <a:spcAft>
              <a:spcPct val="35000"/>
            </a:spcAft>
          </a:pPr>
          <a:endParaRPr lang="es-EC" sz="1100" kern="1200" dirty="0" smtClean="0">
            <a:solidFill>
              <a:schemeClr val="tx1"/>
            </a:solidFill>
            <a:latin typeface="+mn-lt"/>
            <a:ea typeface="Times New Roman" panose="02020603050405020304" pitchFamily="18" charset="0"/>
            <a:cs typeface="Times New Roman" panose="02020603050405020304" pitchFamily="18" charset="0"/>
          </a:endParaRPr>
        </a:p>
        <a:p>
          <a:pPr lvl="0" algn="just" defTabSz="488950">
            <a:lnSpc>
              <a:spcPct val="90000"/>
            </a:lnSpc>
            <a:spcBef>
              <a:spcPct val="0"/>
            </a:spcBef>
            <a:spcAft>
              <a:spcPct val="35000"/>
            </a:spcAft>
          </a:pPr>
          <a:r>
            <a:rPr lang="es-EC" sz="1100" kern="1200" dirty="0" smtClean="0">
              <a:solidFill>
                <a:schemeClr val="tx1"/>
              </a:solidFill>
              <a:latin typeface="+mn-lt"/>
              <a:ea typeface="Times New Roman" panose="02020603050405020304" pitchFamily="18" charset="0"/>
              <a:cs typeface="Times New Roman" panose="02020603050405020304" pitchFamily="18" charset="0"/>
            </a:rPr>
            <a:t>La capacidad instalada de producción de la empresa Confecciones Hoja Verde está cumpliendo con apenas un 40% de su capacidad, lo que se traduce en que a través de la internacionalización se podrá incrementar el la producción a fin de satisfacer al mercado internacional, sin que se vea afectado el abastecimiento a nivel local. </a:t>
          </a:r>
          <a:endParaRPr lang="es-EC" sz="1100" kern="1200" dirty="0">
            <a:solidFill>
              <a:schemeClr val="tx1"/>
            </a:solidFill>
            <a:latin typeface="+mn-lt"/>
          </a:endParaRPr>
        </a:p>
        <a:p>
          <a:pPr lvl="0" algn="just" defTabSz="488950">
            <a:lnSpc>
              <a:spcPct val="90000"/>
            </a:lnSpc>
            <a:spcBef>
              <a:spcPct val="0"/>
            </a:spcBef>
            <a:spcAft>
              <a:spcPct val="35000"/>
            </a:spcAft>
          </a:pPr>
          <a:endParaRPr lang="es-EC" sz="1100" kern="1200" dirty="0" smtClean="0">
            <a:solidFill>
              <a:schemeClr val="tx1"/>
            </a:solidFill>
            <a:latin typeface="+mn-lt"/>
            <a:ea typeface="Times New Roman" panose="02020603050405020304" pitchFamily="18" charset="0"/>
            <a:cs typeface="Times New Roman" panose="02020603050405020304" pitchFamily="18" charset="0"/>
          </a:endParaRPr>
        </a:p>
      </dsp:txBody>
      <dsp:txXfrm>
        <a:off x="3444062" y="242035"/>
        <a:ext cx="1865898" cy="2853524"/>
      </dsp:txXfrm>
    </dsp:sp>
    <dsp:sp modelId="{873103F7-9476-40A5-8119-9858D0BC1007}">
      <dsp:nvSpPr>
        <dsp:cNvPr id="0" name=""/>
        <dsp:cNvSpPr/>
      </dsp:nvSpPr>
      <dsp:spPr>
        <a:xfrm>
          <a:off x="5511418" y="215611"/>
          <a:ext cx="2861537" cy="3167925"/>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just" defTabSz="488950">
            <a:lnSpc>
              <a:spcPct val="90000"/>
            </a:lnSpc>
            <a:spcBef>
              <a:spcPct val="0"/>
            </a:spcBef>
            <a:spcAft>
              <a:spcPct val="35000"/>
            </a:spcAft>
          </a:pPr>
          <a:endParaRPr lang="es-EC" sz="1100" kern="1200" dirty="0">
            <a:solidFill>
              <a:schemeClr val="tx1"/>
            </a:solidFill>
            <a:latin typeface="+mn-lt"/>
            <a:ea typeface="Times New Roman" panose="02020603050405020304" pitchFamily="18" charset="0"/>
            <a:cs typeface="Times New Roman" panose="02020603050405020304" pitchFamily="18" charset="0"/>
          </a:endParaRPr>
        </a:p>
      </dsp:txBody>
      <dsp:txXfrm rot="16200000">
        <a:off x="4498723" y="1228307"/>
        <a:ext cx="2597698" cy="572307"/>
      </dsp:txXfrm>
    </dsp:sp>
    <dsp:sp modelId="{7E0E274E-2B9A-4B29-AF89-4EDA766F0C9C}">
      <dsp:nvSpPr>
        <dsp:cNvPr id="0" name=""/>
        <dsp:cNvSpPr/>
      </dsp:nvSpPr>
      <dsp:spPr>
        <a:xfrm rot="5400000">
          <a:off x="5364909" y="2463623"/>
          <a:ext cx="419097" cy="356690"/>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B276AEC4-6C3E-46C6-BA61-6FFDE86F75F2}">
      <dsp:nvSpPr>
        <dsp:cNvPr id="0" name=""/>
        <dsp:cNvSpPr/>
      </dsp:nvSpPr>
      <dsp:spPr>
        <a:xfrm>
          <a:off x="6048665" y="215611"/>
          <a:ext cx="2131845" cy="31679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just" defTabSz="488950">
            <a:lnSpc>
              <a:spcPct val="90000"/>
            </a:lnSpc>
            <a:spcBef>
              <a:spcPct val="0"/>
            </a:spcBef>
            <a:spcAft>
              <a:spcPct val="35000"/>
            </a:spcAft>
          </a:pPr>
          <a:endParaRPr lang="es-ES" sz="1100" b="0" i="0" kern="1200" dirty="0" smtClean="0">
            <a:solidFill>
              <a:schemeClr val="tx1"/>
            </a:solidFill>
          </a:endParaRPr>
        </a:p>
        <a:p>
          <a:pPr lvl="0" algn="just" defTabSz="488950">
            <a:lnSpc>
              <a:spcPct val="90000"/>
            </a:lnSpc>
            <a:spcBef>
              <a:spcPct val="0"/>
            </a:spcBef>
            <a:spcAft>
              <a:spcPct val="35000"/>
            </a:spcAft>
          </a:pPr>
          <a:r>
            <a:rPr lang="es-ES" sz="1100" b="0" i="0" kern="1200" dirty="0" smtClean="0">
              <a:solidFill>
                <a:schemeClr val="tx1"/>
              </a:solidFill>
            </a:rPr>
            <a:t>Estudiar las ventajas competitivas de cada mercado en el que va a introducirse. </a:t>
          </a:r>
        </a:p>
        <a:p>
          <a:pPr lvl="0" algn="just" defTabSz="488950">
            <a:lnSpc>
              <a:spcPct val="90000"/>
            </a:lnSpc>
            <a:spcBef>
              <a:spcPct val="0"/>
            </a:spcBef>
            <a:spcAft>
              <a:spcPct val="35000"/>
            </a:spcAft>
          </a:pPr>
          <a:r>
            <a:rPr lang="es-ES" sz="1100" b="0" i="0" kern="1200" dirty="0" smtClean="0">
              <a:solidFill>
                <a:schemeClr val="tx1"/>
              </a:solidFill>
            </a:rPr>
            <a:t>Tener claras las ideas en cuanto a la definición del negocio, la filosofía, estrategia y metodología de trabajo.</a:t>
          </a:r>
          <a:endParaRPr lang="es-EC" sz="1100" kern="1200" dirty="0">
            <a:solidFill>
              <a:schemeClr val="tx1"/>
            </a:solidFill>
            <a:latin typeface="+mn-lt"/>
            <a:ea typeface="Times New Roman" panose="02020603050405020304" pitchFamily="18" charset="0"/>
            <a:cs typeface="Times New Roman" panose="02020603050405020304" pitchFamily="18" charset="0"/>
          </a:endParaRPr>
        </a:p>
        <a:p>
          <a:pPr lvl="0" algn="just" defTabSz="488950">
            <a:lnSpc>
              <a:spcPct val="90000"/>
            </a:lnSpc>
            <a:spcBef>
              <a:spcPct val="0"/>
            </a:spcBef>
            <a:spcAft>
              <a:spcPct val="35000"/>
            </a:spcAft>
          </a:pPr>
          <a:r>
            <a:rPr lang="es-ES" sz="1100" b="0" i="0" kern="1200" dirty="0" smtClean="0">
              <a:solidFill>
                <a:schemeClr val="tx1"/>
              </a:solidFill>
            </a:rPr>
            <a:t>Valorar </a:t>
          </a:r>
          <a:r>
            <a:rPr lang="es-ES" sz="1100" b="0" i="0" u="none" kern="1200" dirty="0" smtClean="0">
              <a:solidFill>
                <a:schemeClr val="tx1"/>
              </a:solidFill>
            </a:rPr>
            <a:t>los costes de penetración en el extranjero. </a:t>
          </a:r>
        </a:p>
        <a:p>
          <a:pPr lvl="0" algn="just" defTabSz="488950">
            <a:lnSpc>
              <a:spcPct val="90000"/>
            </a:lnSpc>
            <a:spcBef>
              <a:spcPct val="0"/>
            </a:spcBef>
            <a:spcAft>
              <a:spcPct val="35000"/>
            </a:spcAft>
          </a:pPr>
          <a:r>
            <a:rPr lang="es-ES" sz="1100" b="0" i="0" u="none" kern="1200" dirty="0" smtClean="0">
              <a:solidFill>
                <a:schemeClr val="tx1"/>
              </a:solidFill>
            </a:rPr>
            <a:t>Tener presente todo lo vinculado a la logística</a:t>
          </a:r>
          <a:r>
            <a:rPr lang="es-ES" sz="1100" b="0" i="0" kern="1200" dirty="0" smtClean="0">
              <a:solidFill>
                <a:schemeClr val="tx1"/>
              </a:solidFill>
            </a:rPr>
            <a:t>, la producción que se precisa para satisfacer la demanda.</a:t>
          </a:r>
        </a:p>
        <a:p>
          <a:pPr lvl="0" algn="just" defTabSz="488950">
            <a:lnSpc>
              <a:spcPct val="90000"/>
            </a:lnSpc>
            <a:spcBef>
              <a:spcPct val="0"/>
            </a:spcBef>
            <a:spcAft>
              <a:spcPct val="35000"/>
            </a:spcAft>
          </a:pPr>
          <a:r>
            <a:rPr lang="es-ES" sz="1100" b="0" i="0" kern="1200" dirty="0" smtClean="0">
              <a:solidFill>
                <a:schemeClr val="tx1"/>
              </a:solidFill>
            </a:rPr>
            <a:t>Contar previamente con una cierta fortaleza en el mercado nacional, garantizando así su éxito en otro territorio</a:t>
          </a:r>
          <a:endParaRPr lang="es-ES" sz="1100" b="0" i="0" kern="1200" dirty="0">
            <a:solidFill>
              <a:schemeClr val="tx1"/>
            </a:solidFill>
          </a:endParaRPr>
        </a:p>
      </dsp:txBody>
      <dsp:txXfrm>
        <a:off x="6048665" y="215611"/>
        <a:ext cx="2131845" cy="3167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3914-9AB4-4909-839C-454E33F3E136}">
      <dsp:nvSpPr>
        <dsp:cNvPr id="0" name=""/>
        <dsp:cNvSpPr/>
      </dsp:nvSpPr>
      <dsp:spPr>
        <a:xfrm>
          <a:off x="-4560586"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CBE3D-A603-49CB-82EE-74EEAB90DEE4}">
      <dsp:nvSpPr>
        <dsp:cNvPr id="0" name=""/>
        <dsp:cNvSpPr/>
      </dsp:nvSpPr>
      <dsp:spPr>
        <a:xfrm>
          <a:off x="747064" y="580583"/>
          <a:ext cx="6765077" cy="1161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40640" rIns="40640" bIns="40640" numCol="1" spcCol="1270" anchor="ctr" anchorCtr="0">
          <a:noAutofit/>
        </a:bodyPr>
        <a:lstStyle/>
        <a:p>
          <a:pPr lvl="0" algn="l" defTabSz="711200">
            <a:lnSpc>
              <a:spcPct val="90000"/>
            </a:lnSpc>
            <a:spcBef>
              <a:spcPct val="0"/>
            </a:spcBef>
            <a:spcAft>
              <a:spcPct val="35000"/>
            </a:spcAft>
          </a:pPr>
          <a:r>
            <a:rPr lang="es-EC" sz="16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 recomienda que para que sus ventas a nivel internacional puedan crecer considerablemente, se acojan al Acuerdo Multipartes realizado con la Unión Europea y así sus posibilidades de expansión podrían crecer considerablemente.</a:t>
          </a:r>
          <a:endParaRPr lang="es-EC" sz="1600" kern="1200">
            <a:solidFill>
              <a:schemeClr val="tx1"/>
            </a:solidFill>
          </a:endParaRPr>
        </a:p>
      </dsp:txBody>
      <dsp:txXfrm>
        <a:off x="747064" y="580583"/>
        <a:ext cx="6765077" cy="1161003"/>
      </dsp:txXfrm>
    </dsp:sp>
    <dsp:sp modelId="{03F2F54D-3501-4C9D-A0CA-87623CF78836}">
      <dsp:nvSpPr>
        <dsp:cNvPr id="0" name=""/>
        <dsp:cNvSpPr/>
      </dsp:nvSpPr>
      <dsp:spPr>
        <a:xfrm>
          <a:off x="21437" y="435457"/>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69745-11E8-403E-A2BF-39BCE5673BBB}">
      <dsp:nvSpPr>
        <dsp:cNvPr id="0" name=""/>
        <dsp:cNvSpPr/>
      </dsp:nvSpPr>
      <dsp:spPr>
        <a:xfrm>
          <a:off x="747064" y="2322413"/>
          <a:ext cx="6765077" cy="1161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40640" rIns="40640" bIns="40640" numCol="1" spcCol="1270" anchor="ctr" anchorCtr="0">
          <a:noAutofit/>
        </a:bodyPr>
        <a:lstStyle/>
        <a:p>
          <a:pPr lvl="0" algn="l" defTabSz="711200">
            <a:lnSpc>
              <a:spcPct val="90000"/>
            </a:lnSpc>
            <a:spcBef>
              <a:spcPct val="0"/>
            </a:spcBef>
            <a:spcAft>
              <a:spcPct val="35000"/>
            </a:spcAft>
          </a:pPr>
          <a:r>
            <a:rPr lang="es-EC" sz="16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En este momento la empresa no cuenta con una persona o un departamento experto en temas relacionados al comercio exterior, por lo cual se recomienda que en un inicio la empresa contrate una agencia que se encargue de la asesoría para que la aplicación del régimen sugerido pueda surtir efecto.</a:t>
          </a:r>
          <a:endParaRPr lang="es-EC" sz="1600" u="none" strike="noStrike"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747064" y="2322413"/>
        <a:ext cx="6765077" cy="1161003"/>
      </dsp:txXfrm>
    </dsp:sp>
    <dsp:sp modelId="{28ABD243-4E2B-450E-BDB9-0C0A6FD6E8FC}">
      <dsp:nvSpPr>
        <dsp:cNvPr id="0" name=""/>
        <dsp:cNvSpPr/>
      </dsp:nvSpPr>
      <dsp:spPr>
        <a:xfrm>
          <a:off x="21437" y="2177288"/>
          <a:ext cx="1451254" cy="14512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C7A47-54B4-4A5B-94E4-CF6F0B08D929}">
      <dsp:nvSpPr>
        <dsp:cNvPr id="0" name=""/>
        <dsp:cNvSpPr/>
      </dsp:nvSpPr>
      <dsp:spPr>
        <a:xfrm>
          <a:off x="-4865748" y="-751236"/>
          <a:ext cx="5838728" cy="5838728"/>
        </a:xfrm>
        <a:prstGeom prst="blockArc">
          <a:avLst>
            <a:gd name="adj1" fmla="val 18900000"/>
            <a:gd name="adj2" fmla="val 2700000"/>
            <a:gd name="adj3" fmla="val 37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4FDAA-991F-4D40-921E-202F3F3B2AAE}">
      <dsp:nvSpPr>
        <dsp:cNvPr id="0" name=""/>
        <dsp:cNvSpPr/>
      </dsp:nvSpPr>
      <dsp:spPr>
        <a:xfrm>
          <a:off x="797112" y="619477"/>
          <a:ext cx="6675634" cy="12387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3283" tIns="35560" rIns="35560" bIns="35560" numCol="1" spcCol="1270" anchor="ctr" anchorCtr="0">
          <a:noAutofit/>
        </a:bodyPr>
        <a:lstStyle/>
        <a:p>
          <a:pPr lvl="0" algn="l" defTabSz="622300">
            <a:lnSpc>
              <a:spcPct val="90000"/>
            </a:lnSpc>
            <a:spcBef>
              <a:spcPct val="0"/>
            </a:spcBef>
            <a:spcAft>
              <a:spcPct val="35000"/>
            </a:spcAft>
          </a:pPr>
          <a:r>
            <a:rPr lang="es-EC" sz="14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 fin de que la empresa de Confecciones Hoja Verde se posicione de forma efectiva en el mercado internacional es recomendable que pueda apalancarse de estrategias óptimas, es el caso de las operaciones triangulares internacionales lo que supondría ventajas en la reducción de costes aduaneros, no obstante este modelo operativo reviste cierto grado de complejidad por lo que exige que se realice una óptima y exhaustiva planificación y gestión. </a:t>
          </a:r>
          <a:endParaRPr lang="es-EC" sz="1400" kern="1200">
            <a:solidFill>
              <a:schemeClr val="tx1"/>
            </a:solidFill>
          </a:endParaRPr>
        </a:p>
      </dsp:txBody>
      <dsp:txXfrm>
        <a:off x="797112" y="619477"/>
        <a:ext cx="6675634" cy="1238781"/>
      </dsp:txXfrm>
    </dsp:sp>
    <dsp:sp modelId="{0E233550-FCC4-45C0-A8C2-A4BC140960C0}">
      <dsp:nvSpPr>
        <dsp:cNvPr id="0" name=""/>
        <dsp:cNvSpPr/>
      </dsp:nvSpPr>
      <dsp:spPr>
        <a:xfrm>
          <a:off x="22873" y="464629"/>
          <a:ext cx="1548477" cy="15484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653F6-6B98-43D1-B14C-38408E220944}">
      <dsp:nvSpPr>
        <dsp:cNvPr id="0" name=""/>
        <dsp:cNvSpPr/>
      </dsp:nvSpPr>
      <dsp:spPr>
        <a:xfrm>
          <a:off x="797112" y="2477996"/>
          <a:ext cx="6675634" cy="12387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3283" tIns="35560" rIns="35560" bIns="35560" numCol="1" spcCol="1270" anchor="ctr" anchorCtr="0">
          <a:noAutofit/>
        </a:bodyPr>
        <a:lstStyle/>
        <a:p>
          <a:pPr lvl="0" algn="l" defTabSz="622300">
            <a:lnSpc>
              <a:spcPct val="90000"/>
            </a:lnSpc>
            <a:spcBef>
              <a:spcPct val="0"/>
            </a:spcBef>
            <a:spcAft>
              <a:spcPct val="35000"/>
            </a:spcAft>
          </a:pPr>
          <a:r>
            <a:rPr lang="es-EC" sz="14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 recomienda aplicar un modelo de triangulación con alguna de las empresas de los países vecinos, Colombia o Perú, para que a través del posicionamiento que ellos tienen actualmente, puedan lograr sus productos con mayor facilidad.</a:t>
          </a:r>
          <a:endParaRPr lang="es-EC" sz="1400" u="none" strike="noStrike"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797112" y="2477996"/>
        <a:ext cx="6675634" cy="1238781"/>
      </dsp:txXfrm>
    </dsp:sp>
    <dsp:sp modelId="{39BA3AD2-5D46-4E46-9554-6ECE7CFD2057}">
      <dsp:nvSpPr>
        <dsp:cNvPr id="0" name=""/>
        <dsp:cNvSpPr/>
      </dsp:nvSpPr>
      <dsp:spPr>
        <a:xfrm>
          <a:off x="22873" y="2323149"/>
          <a:ext cx="1548477" cy="15484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17/07/2019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extLst>
      <p:ext uri="{BB962C8B-B14F-4D97-AF65-F5344CB8AC3E}">
        <p14:creationId xmlns:p14="http://schemas.microsoft.com/office/powerpoint/2010/main" val="30592002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72"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35454" y="1412776"/>
            <a:ext cx="7286625" cy="1280294"/>
          </a:xfrm>
          <a:prstGeom prst="rect">
            <a:avLst/>
          </a:prstGeom>
          <a:solidFill>
            <a:srgbClr val="CCFF99"/>
          </a:solidFill>
          <a:ln w="9525">
            <a:noFill/>
            <a:miter lim="800000"/>
            <a:headEnd/>
            <a:tailEnd/>
          </a:ln>
        </p:spPr>
        <p:txBody>
          <a:bodyPr/>
          <a:lstStyle/>
          <a:p>
            <a:pPr algn="ctr" eaLnBrk="0" hangingPunct="0"/>
            <a:r>
              <a:rPr lang="es-EC" b="1" dirty="0"/>
              <a:t>ANÁLISIS DE LA INDUSTRIA DE LA CONFECCIÓN DE PRENDAS DE VESTIR, SUBPARTIDA ARANCELARIA 6106.20.00 CASO “CONFECCIONES HOJA VERDE” PERIODO 2015-2017</a:t>
            </a:r>
            <a:endParaRPr lang="es-ES_tradnl" sz="3200" b="1" dirty="0">
              <a:solidFill>
                <a:srgbClr val="000000"/>
              </a:solidFill>
              <a:latin typeface="Calibri" pitchFamily="34" charset="0"/>
            </a:endParaRPr>
          </a:p>
        </p:txBody>
      </p:sp>
      <p:sp>
        <p:nvSpPr>
          <p:cNvPr id="8195" name="Rectangle 2"/>
          <p:cNvSpPr txBox="1">
            <a:spLocks noChangeArrowheads="1"/>
          </p:cNvSpPr>
          <p:nvPr/>
        </p:nvSpPr>
        <p:spPr bwMode="auto">
          <a:xfrm>
            <a:off x="1435454" y="3284984"/>
            <a:ext cx="7286625" cy="1943769"/>
          </a:xfrm>
          <a:prstGeom prst="rect">
            <a:avLst/>
          </a:prstGeom>
          <a:noFill/>
          <a:ln w="9525">
            <a:noFill/>
            <a:miter lim="800000"/>
            <a:headEnd/>
            <a:tailEnd/>
          </a:ln>
        </p:spPr>
        <p:txBody>
          <a:bodyPr/>
          <a:lstStyle/>
          <a:p>
            <a:pPr algn="ctr" eaLnBrk="0" hangingPunct="0"/>
            <a:r>
              <a:rPr lang="es-ES_tradnl" sz="2000" b="1" dirty="0">
                <a:solidFill>
                  <a:srgbClr val="000000"/>
                </a:solidFill>
                <a:latin typeface="Calibri" pitchFamily="34" charset="0"/>
              </a:rPr>
              <a:t>Proyecto de Tesis previa a la obtención del título de:</a:t>
            </a:r>
          </a:p>
          <a:p>
            <a:pPr algn="ctr" eaLnBrk="0" hangingPunct="0"/>
            <a:r>
              <a:rPr lang="es-EC" b="1" dirty="0">
                <a:latin typeface="Calibri" panose="020F0502020204030204" pitchFamily="34" charset="0"/>
                <a:cs typeface="Calibri" panose="020F0502020204030204" pitchFamily="34" charset="0"/>
              </a:rPr>
              <a:t>INGENIERAS EN COMERCIO EXTERIOR Y NEGOCIACIÓN INTERNACIONAL</a:t>
            </a:r>
          </a:p>
          <a:p>
            <a:pPr algn="ctr" eaLnBrk="0" hangingPunct="0"/>
            <a:endParaRPr lang="es-EC" b="1" dirty="0">
              <a:solidFill>
                <a:srgbClr val="000000"/>
              </a:solidFill>
              <a:latin typeface="Calibri" panose="020F0502020204030204" pitchFamily="34" charset="0"/>
              <a:cs typeface="Calibri" panose="020F0502020204030204" pitchFamily="34" charset="0"/>
            </a:endParaRPr>
          </a:p>
          <a:p>
            <a:pPr algn="ctr" eaLnBrk="0" hangingPunct="0"/>
            <a:endParaRPr lang="es-ES_tradnl" b="1" dirty="0">
              <a:solidFill>
                <a:srgbClr val="000000"/>
              </a:solidFill>
              <a:latin typeface="Calibri" panose="020F0502020204030204" pitchFamily="34" charset="0"/>
              <a:cs typeface="Calibri" panose="020F0502020204030204" pitchFamily="34" charset="0"/>
            </a:endParaRPr>
          </a:p>
          <a:p>
            <a:pPr algn="ctr"/>
            <a:r>
              <a:rPr lang="es-ES_tradnl" sz="2000" b="1" dirty="0">
                <a:solidFill>
                  <a:srgbClr val="000000"/>
                </a:solidFill>
                <a:latin typeface="Calibri" pitchFamily="34" charset="0"/>
              </a:rPr>
              <a:t>Autoras: </a:t>
            </a:r>
            <a:r>
              <a:rPr lang="es-EC" b="1" dirty="0">
                <a:latin typeface="Calibri" panose="020F0502020204030204" pitchFamily="34" charset="0"/>
                <a:cs typeface="Calibri" panose="020F0502020204030204" pitchFamily="34" charset="0"/>
              </a:rPr>
              <a:t>Nazate Álvarez, María Belén </a:t>
            </a:r>
          </a:p>
          <a:p>
            <a:pPr algn="ctr"/>
            <a:r>
              <a:rPr lang="es-EC" b="1" dirty="0">
                <a:latin typeface="Calibri" panose="020F0502020204030204" pitchFamily="34" charset="0"/>
                <a:cs typeface="Calibri" panose="020F0502020204030204" pitchFamily="34" charset="0"/>
              </a:rPr>
              <a:t>  Valencia Andrade, Karen Samantha</a:t>
            </a:r>
          </a:p>
          <a:p>
            <a:pPr algn="ctr" eaLnBrk="0" hangingPunct="0"/>
            <a:endParaRPr lang="es-ES_tradnl" sz="2000" b="1" dirty="0">
              <a:solidFill>
                <a:srgbClr val="00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0.png"/>
          <p:cNvPicPr/>
          <p:nvPr/>
        </p:nvPicPr>
        <p:blipFill>
          <a:blip r:embed="rId2"/>
          <a:srcRect l="16934" t="12979" r="14554" b="7212"/>
          <a:stretch>
            <a:fillRect/>
          </a:stretch>
        </p:blipFill>
        <p:spPr>
          <a:xfrm>
            <a:off x="179512" y="1484784"/>
            <a:ext cx="5472608" cy="3672408"/>
          </a:xfrm>
          <a:prstGeom prst="rect">
            <a:avLst/>
          </a:prstGeom>
          <a:ln/>
        </p:spPr>
      </p:pic>
      <p:pic>
        <p:nvPicPr>
          <p:cNvPr id="4" name="image26.jpg" descr="http://www.ekosnegocios.com/Negocios/images/fotos-articulos-temario/edicion%20172/58-a.jpg"/>
          <p:cNvPicPr/>
          <p:nvPr/>
        </p:nvPicPr>
        <p:blipFill>
          <a:blip r:embed="rId3"/>
          <a:srcRect t="28263" b="3801"/>
          <a:stretch>
            <a:fillRect/>
          </a:stretch>
        </p:blipFill>
        <p:spPr>
          <a:xfrm>
            <a:off x="6283325" y="1271210"/>
            <a:ext cx="2860675" cy="4194175"/>
          </a:xfrm>
          <a:prstGeom prst="rect">
            <a:avLst/>
          </a:prstGeom>
          <a:ln/>
        </p:spPr>
      </p:pic>
      <p:sp>
        <p:nvSpPr>
          <p:cNvPr id="5" name="Rectangle 2"/>
          <p:cNvSpPr txBox="1">
            <a:spLocks noChangeArrowheads="1"/>
          </p:cNvSpPr>
          <p:nvPr/>
        </p:nvSpPr>
        <p:spPr bwMode="auto">
          <a:xfrm>
            <a:off x="817072"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smtClean="0">
                <a:solidFill>
                  <a:srgbClr val="0033CC"/>
                </a:solidFill>
                <a:latin typeface="Calibri" pitchFamily="34" charset="0"/>
              </a:rPr>
              <a:t>PRODUCTO INTERNO BRUTO (PIB) NACIONAL</a:t>
            </a:r>
            <a:endParaRPr lang="es-ES_tradnl" sz="2000" b="1" dirty="0">
              <a:solidFill>
                <a:srgbClr val="0033CC"/>
              </a:solidFill>
              <a:latin typeface="Calibri" pitchFamily="34" charset="0"/>
            </a:endParaRPr>
          </a:p>
        </p:txBody>
      </p:sp>
      <p:sp>
        <p:nvSpPr>
          <p:cNvPr id="6" name="Rectangle 2"/>
          <p:cNvSpPr txBox="1">
            <a:spLocks noChangeArrowheads="1"/>
          </p:cNvSpPr>
          <p:nvPr/>
        </p:nvSpPr>
        <p:spPr bwMode="auto">
          <a:xfrm>
            <a:off x="5807998" y="117302"/>
            <a:ext cx="2830686" cy="433388"/>
          </a:xfrm>
          <a:prstGeom prst="rect">
            <a:avLst/>
          </a:prstGeom>
          <a:solidFill>
            <a:srgbClr val="CCFF99"/>
          </a:solidFill>
          <a:ln w="9525">
            <a:solidFill>
              <a:schemeClr val="bg1"/>
            </a:solidFill>
            <a:miter lim="800000"/>
            <a:headEnd/>
            <a:tailEnd/>
          </a:ln>
        </p:spPr>
        <p:txBody>
          <a:bodyPr/>
          <a:lstStyle/>
          <a:p>
            <a:pPr algn="r" eaLnBrk="0" hangingPunct="0"/>
            <a:r>
              <a:rPr lang="es-ES_tradnl" sz="2000" b="1" dirty="0" smtClean="0">
                <a:solidFill>
                  <a:srgbClr val="0033CC"/>
                </a:solidFill>
                <a:latin typeface="Calibri" pitchFamily="34" charset="0"/>
              </a:rPr>
              <a:t>PANORAMA NACIONAL</a:t>
            </a:r>
            <a:endParaRPr lang="es-ES_tradnl" sz="2000" b="1" dirty="0">
              <a:solidFill>
                <a:srgbClr val="0033CC"/>
              </a:solidFill>
              <a:latin typeface="Calibri" pitchFamily="34" charset="0"/>
            </a:endParaRPr>
          </a:p>
        </p:txBody>
      </p:sp>
      <p:cxnSp>
        <p:nvCxnSpPr>
          <p:cNvPr id="7" name="Conector angular 6"/>
          <p:cNvCxnSpPr/>
          <p:nvPr/>
        </p:nvCxnSpPr>
        <p:spPr>
          <a:xfrm flipV="1">
            <a:off x="4211960" y="2996952"/>
            <a:ext cx="2736304" cy="576064"/>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2669687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1.jpg" descr="http://www.ekosnegocios.com/Negocios/images/fotos-articulos-temario/edicion%20172/56-b.jpg"/>
          <p:cNvPicPr/>
          <p:nvPr/>
        </p:nvPicPr>
        <p:blipFill>
          <a:blip r:embed="rId2"/>
          <a:srcRect t="16118" b="8047"/>
          <a:stretch>
            <a:fillRect/>
          </a:stretch>
        </p:blipFill>
        <p:spPr>
          <a:xfrm>
            <a:off x="1074750" y="1556792"/>
            <a:ext cx="6994500" cy="4121522"/>
          </a:xfrm>
          <a:prstGeom prst="rect">
            <a:avLst/>
          </a:prstGeom>
          <a:ln/>
        </p:spPr>
      </p:pic>
      <p:sp>
        <p:nvSpPr>
          <p:cNvPr id="3" name="Rectangle 2"/>
          <p:cNvSpPr txBox="1">
            <a:spLocks noChangeArrowheads="1"/>
          </p:cNvSpPr>
          <p:nvPr/>
        </p:nvSpPr>
        <p:spPr bwMode="auto">
          <a:xfrm>
            <a:off x="755576"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b="1" dirty="0" smtClean="0">
                <a:solidFill>
                  <a:srgbClr val="0033CC"/>
                </a:solidFill>
                <a:latin typeface="Calibri" pitchFamily="34" charset="0"/>
              </a:rPr>
              <a:t>EVOLUCION Y PARTICIPACION DEL PIB DE LA INDUSTRIA MANUFACTURERA</a:t>
            </a:r>
            <a:endParaRPr lang="es-ES_tradnl" b="1" dirty="0">
              <a:solidFill>
                <a:srgbClr val="0033CC"/>
              </a:solidFill>
              <a:latin typeface="Calibri" pitchFamily="34" charset="0"/>
            </a:endParaRPr>
          </a:p>
        </p:txBody>
      </p:sp>
    </p:spTree>
    <p:extLst>
      <p:ext uri="{BB962C8B-B14F-4D97-AF65-F5344CB8AC3E}">
        <p14:creationId xmlns:p14="http://schemas.microsoft.com/office/powerpoint/2010/main" val="3237916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V Fashion">
            <a:extLst>
              <a:ext uri="{FF2B5EF4-FFF2-40B4-BE49-F238E27FC236}">
                <a16:creationId xmlns="" xmlns:a16="http://schemas.microsoft.com/office/drawing/2014/main" id="{22B2322D-69BE-46C1-BA12-76E9894036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286"/>
          <a:stretch/>
        </p:blipFill>
        <p:spPr bwMode="auto">
          <a:xfrm>
            <a:off x="3069576" y="3963097"/>
            <a:ext cx="3004849" cy="186839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288BAD36-12A2-427E-9B8C-5CC9EE0AA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732" y="1026505"/>
            <a:ext cx="3830537" cy="3830537"/>
          </a:xfrm>
          <a:prstGeom prst="rect">
            <a:avLst/>
          </a:prstGeom>
        </p:spPr>
      </p:pic>
      <p:sp>
        <p:nvSpPr>
          <p:cNvPr id="4" name="Rectangle 2"/>
          <p:cNvSpPr txBox="1">
            <a:spLocks noChangeArrowheads="1"/>
          </p:cNvSpPr>
          <p:nvPr/>
        </p:nvSpPr>
        <p:spPr bwMode="auto">
          <a:xfrm>
            <a:off x="5292080" y="117302"/>
            <a:ext cx="3346604" cy="433388"/>
          </a:xfrm>
          <a:prstGeom prst="rect">
            <a:avLst/>
          </a:prstGeom>
          <a:solidFill>
            <a:srgbClr val="CCFF99"/>
          </a:solidFill>
          <a:ln w="9525">
            <a:solidFill>
              <a:schemeClr val="bg1"/>
            </a:solidFill>
            <a:miter lim="800000"/>
            <a:headEnd/>
            <a:tailEnd/>
          </a:ln>
        </p:spPr>
        <p:txBody>
          <a:bodyPr/>
          <a:lstStyle/>
          <a:p>
            <a:pPr algn="r" eaLnBrk="0" hangingPunct="0"/>
            <a:r>
              <a:rPr lang="es-ES_tradnl" sz="2000" b="1" dirty="0" smtClean="0">
                <a:solidFill>
                  <a:srgbClr val="0033CC"/>
                </a:solidFill>
                <a:latin typeface="Calibri" pitchFamily="34" charset="0"/>
              </a:rPr>
              <a:t>CONFECCIONES HOJA VERDE</a:t>
            </a:r>
            <a:endParaRPr lang="es-ES_tradnl" sz="2000" b="1" dirty="0">
              <a:solidFill>
                <a:srgbClr val="0033CC"/>
              </a:solidFill>
              <a:latin typeface="Calibri" pitchFamily="34" charset="0"/>
            </a:endParaRPr>
          </a:p>
        </p:txBody>
      </p:sp>
    </p:spTree>
    <p:extLst>
      <p:ext uri="{BB962C8B-B14F-4D97-AF65-F5344CB8AC3E}">
        <p14:creationId xmlns:p14="http://schemas.microsoft.com/office/powerpoint/2010/main" val="36291734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6152B08C-E842-4544-B5A5-8EDD87235C65}"/>
              </a:ext>
            </a:extLst>
          </p:cNvPr>
          <p:cNvPicPr>
            <a:picLocks noChangeAspect="1"/>
          </p:cNvPicPr>
          <p:nvPr/>
        </p:nvPicPr>
        <p:blipFill>
          <a:blip r:embed="rId2"/>
          <a:stretch>
            <a:fillRect/>
          </a:stretch>
        </p:blipFill>
        <p:spPr>
          <a:xfrm>
            <a:off x="161764" y="764704"/>
            <a:ext cx="8820472" cy="4961516"/>
          </a:xfrm>
          <a:prstGeom prst="rect">
            <a:avLst/>
          </a:prstGeom>
        </p:spPr>
      </p:pic>
    </p:spTree>
    <p:extLst>
      <p:ext uri="{BB962C8B-B14F-4D97-AF65-F5344CB8AC3E}">
        <p14:creationId xmlns:p14="http://schemas.microsoft.com/office/powerpoint/2010/main" val="216090574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3.jpg"/>
          <p:cNvPicPr/>
          <p:nvPr/>
        </p:nvPicPr>
        <p:blipFill>
          <a:blip r:embed="rId2"/>
          <a:srcRect l="7232" r="23448"/>
          <a:stretch>
            <a:fillRect/>
          </a:stretch>
        </p:blipFill>
        <p:spPr>
          <a:xfrm>
            <a:off x="432085" y="692696"/>
            <a:ext cx="8279829" cy="5256584"/>
          </a:xfrm>
          <a:prstGeom prst="rect">
            <a:avLst/>
          </a:prstGeom>
          <a:ln>
            <a:noFill/>
          </a:ln>
          <a:effectLst>
            <a:softEdge rad="112500"/>
          </a:effectLst>
        </p:spPr>
      </p:pic>
    </p:spTree>
    <p:extLst>
      <p:ext uri="{BB962C8B-B14F-4D97-AF65-F5344CB8AC3E}">
        <p14:creationId xmlns:p14="http://schemas.microsoft.com/office/powerpoint/2010/main" val="131534407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9.jpg"/>
          <p:cNvPicPr/>
          <p:nvPr/>
        </p:nvPicPr>
        <p:blipFill>
          <a:blip r:embed="rId2"/>
          <a:srcRect/>
          <a:stretch>
            <a:fillRect/>
          </a:stretch>
        </p:blipFill>
        <p:spPr>
          <a:xfrm>
            <a:off x="1469777" y="3747732"/>
            <a:ext cx="3196605" cy="2376264"/>
          </a:xfrm>
          <a:prstGeom prst="rect">
            <a:avLst/>
          </a:prstGeom>
          <a:ln>
            <a:noFill/>
          </a:ln>
          <a:effectLst>
            <a:softEdge rad="112500"/>
          </a:effectLst>
        </p:spPr>
      </p:pic>
      <p:sp>
        <p:nvSpPr>
          <p:cNvPr id="3" name="Rectangle 2"/>
          <p:cNvSpPr txBox="1">
            <a:spLocks noChangeArrowheads="1"/>
          </p:cNvSpPr>
          <p:nvPr/>
        </p:nvSpPr>
        <p:spPr bwMode="auto">
          <a:xfrm>
            <a:off x="755576" y="476672"/>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PROCESO DE PRODUCCION DE PRENDAS DE VESTIR</a:t>
            </a:r>
          </a:p>
        </p:txBody>
      </p:sp>
      <p:pic>
        <p:nvPicPr>
          <p:cNvPr id="4" name="image28.jpg"/>
          <p:cNvPicPr/>
          <p:nvPr/>
        </p:nvPicPr>
        <p:blipFill>
          <a:blip r:embed="rId3"/>
          <a:srcRect/>
          <a:stretch>
            <a:fillRect/>
          </a:stretch>
        </p:blipFill>
        <p:spPr>
          <a:xfrm>
            <a:off x="395536" y="1124744"/>
            <a:ext cx="3240360" cy="2304256"/>
          </a:xfrm>
          <a:prstGeom prst="rect">
            <a:avLst/>
          </a:prstGeom>
          <a:ln>
            <a:noFill/>
          </a:ln>
          <a:effectLst>
            <a:softEdge rad="112500"/>
          </a:effectLst>
        </p:spPr>
      </p:pic>
      <p:pic>
        <p:nvPicPr>
          <p:cNvPr id="5" name="image18.jpg"/>
          <p:cNvPicPr/>
          <p:nvPr/>
        </p:nvPicPr>
        <p:blipFill>
          <a:blip r:embed="rId4"/>
          <a:srcRect/>
          <a:stretch>
            <a:fillRect/>
          </a:stretch>
        </p:blipFill>
        <p:spPr>
          <a:xfrm>
            <a:off x="5713209" y="3679688"/>
            <a:ext cx="2952328" cy="2232248"/>
          </a:xfrm>
          <a:prstGeom prst="rect">
            <a:avLst/>
          </a:prstGeom>
          <a:ln>
            <a:noFill/>
          </a:ln>
          <a:effectLst>
            <a:softEdge rad="112500"/>
          </a:effectLst>
        </p:spPr>
      </p:pic>
      <p:sp>
        <p:nvSpPr>
          <p:cNvPr id="7" name="Flecha derecha 6"/>
          <p:cNvSpPr/>
          <p:nvPr/>
        </p:nvSpPr>
        <p:spPr>
          <a:xfrm>
            <a:off x="3775593" y="2024824"/>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izquierda 7"/>
          <p:cNvSpPr/>
          <p:nvPr/>
        </p:nvSpPr>
        <p:spPr>
          <a:xfrm>
            <a:off x="4873464" y="4351576"/>
            <a:ext cx="632663"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izquierda 8"/>
          <p:cNvSpPr/>
          <p:nvPr/>
        </p:nvSpPr>
        <p:spPr>
          <a:xfrm>
            <a:off x="611560" y="4351576"/>
            <a:ext cx="68238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oblada 9"/>
          <p:cNvSpPr/>
          <p:nvPr/>
        </p:nvSpPr>
        <p:spPr>
          <a:xfrm rot="5400000">
            <a:off x="7647499" y="2153701"/>
            <a:ext cx="1116124" cy="1218450"/>
          </a:xfrm>
          <a:prstGeom prst="bentArrow">
            <a:avLst>
              <a:gd name="adj1" fmla="val 25000"/>
              <a:gd name="adj2" fmla="val 26378"/>
              <a:gd name="adj3" fmla="val 4347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074" name="Picture 2" descr="http://hvfashion.ec/wp-content/uploads/2019/04/010Tel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4080" y="1124744"/>
            <a:ext cx="3173618"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8878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p:cNvSpPr/>
          <p:nvPr/>
        </p:nvSpPr>
        <p:spPr>
          <a:xfrm>
            <a:off x="163143" y="1736812"/>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22.jpg"/>
          <p:cNvPicPr/>
          <p:nvPr/>
        </p:nvPicPr>
        <p:blipFill>
          <a:blip r:embed="rId2"/>
          <a:srcRect/>
          <a:stretch>
            <a:fillRect/>
          </a:stretch>
        </p:blipFill>
        <p:spPr>
          <a:xfrm>
            <a:off x="5026151" y="1088740"/>
            <a:ext cx="3096344" cy="1944216"/>
          </a:xfrm>
          <a:prstGeom prst="rect">
            <a:avLst/>
          </a:prstGeom>
          <a:ln>
            <a:noFill/>
          </a:ln>
          <a:effectLst>
            <a:softEdge rad="112500"/>
          </a:effectLst>
        </p:spPr>
      </p:pic>
      <p:pic>
        <p:nvPicPr>
          <p:cNvPr id="4" name="image21.jpg"/>
          <p:cNvPicPr/>
          <p:nvPr/>
        </p:nvPicPr>
        <p:blipFill>
          <a:blip r:embed="rId3"/>
          <a:srcRect/>
          <a:stretch>
            <a:fillRect/>
          </a:stretch>
        </p:blipFill>
        <p:spPr>
          <a:xfrm>
            <a:off x="775320" y="1024227"/>
            <a:ext cx="3580765" cy="2210528"/>
          </a:xfrm>
          <a:prstGeom prst="rect">
            <a:avLst/>
          </a:prstGeom>
          <a:ln>
            <a:noFill/>
          </a:ln>
          <a:effectLst>
            <a:softEdge rad="112500"/>
          </a:effectLst>
        </p:spPr>
      </p:pic>
      <p:sp>
        <p:nvSpPr>
          <p:cNvPr id="5" name="Flecha derecha 4"/>
          <p:cNvSpPr/>
          <p:nvPr/>
        </p:nvSpPr>
        <p:spPr>
          <a:xfrm>
            <a:off x="4356085" y="1736812"/>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8" name="Picture 2" descr="http://hvfashion.ec/wp-content/uploads/2019/04/025Dobl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071" y="3501008"/>
            <a:ext cx="3376899" cy="2249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lecha doblada 6"/>
          <p:cNvSpPr/>
          <p:nvPr/>
        </p:nvSpPr>
        <p:spPr>
          <a:xfrm rot="5400000">
            <a:off x="7770681" y="2243711"/>
            <a:ext cx="1584176" cy="786402"/>
          </a:xfrm>
          <a:prstGeom prst="bentArrow">
            <a:avLst>
              <a:gd name="adj1" fmla="val 25000"/>
              <a:gd name="adj2" fmla="val 40836"/>
              <a:gd name="adj3" fmla="val 4347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Flecha izquierda 7"/>
          <p:cNvSpPr/>
          <p:nvPr/>
        </p:nvSpPr>
        <p:spPr>
          <a:xfrm>
            <a:off x="4622373" y="4265897"/>
            <a:ext cx="956698"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00" name="Picture 4" descr="http://hvfashion.ec/wp-content/uploads/2019/04/029Enfund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545608"/>
            <a:ext cx="3243011" cy="2160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6099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551FFB80-6BBC-4212-BE33-A9651477B0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2270" y="3563076"/>
            <a:ext cx="1565874" cy="2348810"/>
          </a:xfrm>
          <a:prstGeom prst="rect">
            <a:avLst/>
          </a:prstGeom>
        </p:spPr>
      </p:pic>
      <p:pic>
        <p:nvPicPr>
          <p:cNvPr id="3" name="Imagen 2">
            <a:extLst>
              <a:ext uri="{FF2B5EF4-FFF2-40B4-BE49-F238E27FC236}">
                <a16:creationId xmlns="" xmlns:a16="http://schemas.microsoft.com/office/drawing/2014/main" id="{DEC4228F-3CD2-4110-B4DA-3468EE5F75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42" y="857250"/>
            <a:ext cx="3429000" cy="5143500"/>
          </a:xfrm>
          <a:prstGeom prst="rect">
            <a:avLst/>
          </a:prstGeom>
        </p:spPr>
      </p:pic>
      <p:pic>
        <p:nvPicPr>
          <p:cNvPr id="4" name="Imagen 3">
            <a:extLst>
              <a:ext uri="{FF2B5EF4-FFF2-40B4-BE49-F238E27FC236}">
                <a16:creationId xmlns="" xmlns:a16="http://schemas.microsoft.com/office/drawing/2014/main" id="{903841FA-CB5F-4726-A097-AEBA0D61E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857250"/>
            <a:ext cx="1565873" cy="2348810"/>
          </a:xfrm>
          <a:prstGeom prst="rect">
            <a:avLst/>
          </a:prstGeom>
        </p:spPr>
      </p:pic>
      <p:pic>
        <p:nvPicPr>
          <p:cNvPr id="5" name="Imagen 4">
            <a:extLst>
              <a:ext uri="{FF2B5EF4-FFF2-40B4-BE49-F238E27FC236}">
                <a16:creationId xmlns="" xmlns:a16="http://schemas.microsoft.com/office/drawing/2014/main" id="{4E31DC8D-E149-4890-8C2D-F9BF4EA5CC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270" y="857250"/>
            <a:ext cx="1565873" cy="2348810"/>
          </a:xfrm>
          <a:prstGeom prst="rect">
            <a:avLst/>
          </a:prstGeom>
        </p:spPr>
      </p:pic>
      <p:pic>
        <p:nvPicPr>
          <p:cNvPr id="5122" name="Picture 2" descr="La imagen puede contener: 1 persona, sonriendo, de pie y exteri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3" y="3563076"/>
            <a:ext cx="1565873" cy="234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5520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1071563" y="692150"/>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OBJETO DE </a:t>
            </a:r>
            <a:r>
              <a:rPr lang="es-ES_tradnl" sz="2000" b="1" dirty="0" smtClean="0">
                <a:solidFill>
                  <a:srgbClr val="0033CC"/>
                </a:solidFill>
                <a:latin typeface="Calibri" pitchFamily="34" charset="0"/>
              </a:rPr>
              <a:t>ESTUDIO / SUBPARTIDA ARANCELARIA</a:t>
            </a:r>
            <a:endParaRPr lang="es-ES_tradnl" sz="2000" b="1" dirty="0">
              <a:solidFill>
                <a:srgbClr val="0033CC"/>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5" name="image2.jpg"/>
          <p:cNvPicPr/>
          <p:nvPr/>
        </p:nvPicPr>
        <p:blipFill rotWithShape="1">
          <a:blip r:embed="rId2" cstate="print">
            <a:extLst>
              <a:ext uri="{28A0092B-C50C-407E-A947-70E740481C1C}">
                <a14:useLocalDpi xmlns:a14="http://schemas.microsoft.com/office/drawing/2010/main" val="0"/>
              </a:ext>
            </a:extLst>
          </a:blip>
          <a:srcRect b="8517"/>
          <a:stretch/>
        </p:blipFill>
        <p:spPr>
          <a:xfrm>
            <a:off x="6444208" y="1228758"/>
            <a:ext cx="1800200" cy="2248247"/>
          </a:xfrm>
          <a:prstGeom prst="rect">
            <a:avLst/>
          </a:prstGeom>
          <a:ln>
            <a:noFill/>
          </a:ln>
          <a:effectLst>
            <a:softEdge rad="112500"/>
          </a:effectLst>
        </p:spPr>
      </p:pic>
      <p:graphicFrame>
        <p:nvGraphicFramePr>
          <p:cNvPr id="2" name="Tabla 1"/>
          <p:cNvGraphicFramePr>
            <a:graphicFrameLocks noGrp="1"/>
          </p:cNvGraphicFramePr>
          <p:nvPr>
            <p:extLst>
              <p:ext uri="{D42A27DB-BD31-4B8C-83A1-F6EECF244321}">
                <p14:modId xmlns:p14="http://schemas.microsoft.com/office/powerpoint/2010/main" val="429221038"/>
              </p:ext>
            </p:extLst>
          </p:nvPr>
        </p:nvGraphicFramePr>
        <p:xfrm>
          <a:off x="1071563" y="1693810"/>
          <a:ext cx="4703319" cy="1735190"/>
        </p:xfrm>
        <a:graphic>
          <a:graphicData uri="http://schemas.openxmlformats.org/drawingml/2006/table">
            <a:tbl>
              <a:tblPr>
                <a:tableStyleId>{5940675A-B579-460E-94D1-54222C63F5DA}</a:tableStyleId>
              </a:tblPr>
              <a:tblGrid>
                <a:gridCol w="1362618"/>
                <a:gridCol w="3340701"/>
              </a:tblGrid>
              <a:tr h="589674">
                <a:tc>
                  <a:txBody>
                    <a:bodyPr/>
                    <a:lstStyle/>
                    <a:p>
                      <a:r>
                        <a:rPr lang="es-EC" sz="1600" dirty="0" smtClean="0">
                          <a:latin typeface="Times New Roman" panose="02020603050405020304" pitchFamily="18" charset="0"/>
                          <a:cs typeface="Times New Roman" panose="02020603050405020304" pitchFamily="18" charset="0"/>
                        </a:rPr>
                        <a:t>Sección:</a:t>
                      </a:r>
                      <a:r>
                        <a:rPr lang="es-EC" sz="1600" baseline="0" dirty="0" smtClean="0">
                          <a:latin typeface="Times New Roman" panose="02020603050405020304" pitchFamily="18" charset="0"/>
                          <a:cs typeface="Times New Roman" panose="02020603050405020304" pitchFamily="18" charset="0"/>
                        </a:rPr>
                        <a:t> XI</a:t>
                      </a:r>
                      <a:endParaRPr lang="es-EC" sz="1600"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Materias textiles y sus manufacturas</a:t>
                      </a:r>
                      <a:endParaRPr lang="es-EC" dirty="0">
                        <a:latin typeface="Times New Roman" panose="02020603050405020304" pitchFamily="18" charset="0"/>
                        <a:cs typeface="Times New Roman" panose="02020603050405020304" pitchFamily="18" charset="0"/>
                      </a:endParaRPr>
                    </a:p>
                  </a:txBody>
                  <a:tcPr/>
                </a:tc>
              </a:tr>
              <a:tr h="1095110">
                <a:tc>
                  <a:txBody>
                    <a:bodyPr/>
                    <a:lstStyle/>
                    <a:p>
                      <a:r>
                        <a:rPr lang="es-EC" sz="1600" dirty="0" smtClean="0">
                          <a:latin typeface="Times New Roman" panose="02020603050405020304" pitchFamily="18" charset="0"/>
                          <a:cs typeface="Times New Roman" panose="02020603050405020304" pitchFamily="18" charset="0"/>
                        </a:rPr>
                        <a:t>Capitulo:61</a:t>
                      </a:r>
                      <a:endParaRPr lang="es-EC" sz="1600" dirty="0">
                        <a:latin typeface="Times New Roman" panose="02020603050405020304" pitchFamily="18" charset="0"/>
                        <a:cs typeface="Times New Roman" panose="02020603050405020304" pitchFamily="18" charset="0"/>
                      </a:endParaRPr>
                    </a:p>
                  </a:txBody>
                  <a:tcPr/>
                </a:tc>
                <a:tc>
                  <a:txBody>
                    <a:bodyPr/>
                    <a:lstStyle/>
                    <a:p>
                      <a:r>
                        <a:rPr lang="es-EC" dirty="0" smtClean="0">
                          <a:latin typeface="Times New Roman" panose="02020603050405020304" pitchFamily="18" charset="0"/>
                          <a:cs typeface="Times New Roman" panose="02020603050405020304" pitchFamily="18" charset="0"/>
                        </a:rPr>
                        <a:t>Prendas y complementos (accesorios), de vestir, de punto</a:t>
                      </a:r>
                      <a:endParaRPr lang="es-EC"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343083463"/>
              </p:ext>
            </p:extLst>
          </p:nvPr>
        </p:nvGraphicFramePr>
        <p:xfrm>
          <a:off x="1103921" y="3688129"/>
          <a:ext cx="4663431" cy="914400"/>
        </p:xfrm>
        <a:graphic>
          <a:graphicData uri="http://schemas.openxmlformats.org/drawingml/2006/table">
            <a:tbl>
              <a:tblPr>
                <a:tableStyleId>{5940675A-B579-460E-94D1-54222C63F5DA}</a:tableStyleId>
              </a:tblPr>
              <a:tblGrid>
                <a:gridCol w="1351062"/>
                <a:gridCol w="3312369"/>
              </a:tblGrid>
              <a:tr h="0">
                <a:tc>
                  <a:txBody>
                    <a:bodyPr/>
                    <a:lstStyle/>
                    <a:p>
                      <a:r>
                        <a:rPr lang="es-EC" dirty="0" smtClean="0">
                          <a:latin typeface="Times New Roman" panose="02020603050405020304" pitchFamily="18" charset="0"/>
                          <a:cs typeface="Times New Roman" panose="02020603050405020304" pitchFamily="18" charset="0"/>
                        </a:rPr>
                        <a:t>61.06</a:t>
                      </a:r>
                      <a:endParaRPr lang="es-EC" dirty="0">
                        <a:latin typeface="Times New Roman" panose="02020603050405020304" pitchFamily="18" charset="0"/>
                        <a:cs typeface="Times New Roman" panose="02020603050405020304" pitchFamily="18" charset="0"/>
                      </a:endParaRPr>
                    </a:p>
                  </a:txBody>
                  <a:tcPr/>
                </a:tc>
                <a:tc>
                  <a:txBody>
                    <a:bodyPr/>
                    <a:lstStyle/>
                    <a:p>
                      <a:r>
                        <a:rPr lang="es-EC" dirty="0">
                          <a:latin typeface="Times New Roman" panose="02020603050405020304" pitchFamily="18" charset="0"/>
                          <a:cs typeface="Times New Roman" panose="02020603050405020304" pitchFamily="18" charset="0"/>
                        </a:rPr>
                        <a:t>Camisas, blusas y blusas camiseras, de punto, para mujeres o niñas.</a:t>
                      </a:r>
                    </a:p>
                  </a:txBody>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447188319"/>
              </p:ext>
            </p:extLst>
          </p:nvPr>
        </p:nvGraphicFramePr>
        <p:xfrm>
          <a:off x="1096391" y="4861659"/>
          <a:ext cx="4678492" cy="365760"/>
        </p:xfrm>
        <a:graphic>
          <a:graphicData uri="http://schemas.openxmlformats.org/drawingml/2006/table">
            <a:tbl>
              <a:tblPr>
                <a:tableStyleId>{5940675A-B579-460E-94D1-54222C63F5DA}</a:tableStyleId>
              </a:tblPr>
              <a:tblGrid>
                <a:gridCol w="1366124"/>
                <a:gridCol w="3312368"/>
              </a:tblGrid>
              <a:tr h="0">
                <a:tc>
                  <a:txBody>
                    <a:bodyPr/>
                    <a:lstStyle/>
                    <a:p>
                      <a:r>
                        <a:rPr lang="es-EC" dirty="0" smtClean="0">
                          <a:latin typeface="Times New Roman" panose="02020603050405020304" pitchFamily="18" charset="0"/>
                          <a:cs typeface="Times New Roman" panose="02020603050405020304" pitchFamily="18" charset="0"/>
                        </a:rPr>
                        <a:t>6106.20.00</a:t>
                      </a:r>
                      <a:endParaRPr lang="es-EC" dirty="0">
                        <a:latin typeface="Times New Roman" panose="02020603050405020304" pitchFamily="18" charset="0"/>
                        <a:cs typeface="Times New Roman" panose="02020603050405020304" pitchFamily="18" charset="0"/>
                      </a:endParaRPr>
                    </a:p>
                  </a:txBody>
                  <a:tcPr/>
                </a:tc>
                <a:tc>
                  <a:txBody>
                    <a:bodyPr/>
                    <a:lstStyle/>
                    <a:p>
                      <a:r>
                        <a:rPr lang="es-EC" dirty="0">
                          <a:latin typeface="Times New Roman" panose="02020603050405020304" pitchFamily="18" charset="0"/>
                          <a:cs typeface="Times New Roman" panose="02020603050405020304" pitchFamily="18" charset="0"/>
                        </a:rPr>
                        <a:t>- De fibras sintéticas o artificiales</a:t>
                      </a:r>
                    </a:p>
                  </a:txBody>
                  <a:tcPr/>
                </a:tc>
              </a:tr>
            </a:tbl>
          </a:graphicData>
        </a:graphic>
      </p:graphicFrame>
      <p:pic>
        <p:nvPicPr>
          <p:cNvPr id="6146" name="Picture 2" descr="La imagen puede contener: 1 persona, sonriendo, de pie y calzad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9" b="33477"/>
          <a:stretch/>
        </p:blipFill>
        <p:spPr bwMode="auto">
          <a:xfrm>
            <a:off x="6444209" y="3645024"/>
            <a:ext cx="1800199" cy="2220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COMPETENCIA</a:t>
            </a:r>
          </a:p>
        </p:txBody>
      </p:sp>
      <p:pic>
        <p:nvPicPr>
          <p:cNvPr id="7170" name="Picture 2" descr="Resultado de imagen para marathon s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02003"/>
            <a:ext cx="1944216" cy="117358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76064" y="1345774"/>
            <a:ext cx="4572000" cy="923330"/>
          </a:xfrm>
          <a:prstGeom prst="rect">
            <a:avLst/>
          </a:prstGeom>
        </p:spPr>
        <p:txBody>
          <a:bodyPr>
            <a:spAutoFit/>
          </a:bodyPr>
          <a:lstStyle/>
          <a:p>
            <a:pPr algn="ctr"/>
            <a:r>
              <a:rPr lang="es-EC" b="1" i="1" dirty="0" smtClean="0">
                <a:solidFill>
                  <a:srgbClr val="212529"/>
                </a:solidFill>
                <a:latin typeface="Times New Roman" panose="02020603050405020304" pitchFamily="18" charset="0"/>
                <a:cs typeface="Times New Roman" panose="02020603050405020304" pitchFamily="18" charset="0"/>
              </a:rPr>
              <a:t>Confecciones Recreativas </a:t>
            </a:r>
            <a:r>
              <a:rPr lang="es-EC" b="1" i="1" dirty="0" err="1" smtClean="0">
                <a:solidFill>
                  <a:srgbClr val="212529"/>
                </a:solidFill>
                <a:latin typeface="Times New Roman" panose="02020603050405020304" pitchFamily="18" charset="0"/>
                <a:cs typeface="Times New Roman" panose="02020603050405020304" pitchFamily="18" charset="0"/>
              </a:rPr>
              <a:t>Fibran</a:t>
            </a:r>
            <a:r>
              <a:rPr lang="es-EC" b="1" i="1" dirty="0" smtClean="0">
                <a:solidFill>
                  <a:srgbClr val="212529"/>
                </a:solidFill>
                <a:latin typeface="Times New Roman" panose="02020603050405020304" pitchFamily="18" charset="0"/>
                <a:cs typeface="Times New Roman" panose="02020603050405020304" pitchFamily="18" charset="0"/>
              </a:rPr>
              <a:t> </a:t>
            </a:r>
            <a:r>
              <a:rPr lang="es-EC" b="1" i="1" dirty="0" err="1" smtClean="0">
                <a:solidFill>
                  <a:srgbClr val="212529"/>
                </a:solidFill>
                <a:latin typeface="Times New Roman" panose="02020603050405020304" pitchFamily="18" charset="0"/>
                <a:cs typeface="Times New Roman" panose="02020603050405020304" pitchFamily="18" charset="0"/>
              </a:rPr>
              <a:t>Cia</a:t>
            </a:r>
            <a:r>
              <a:rPr lang="es-EC" b="1" i="1" dirty="0" smtClean="0">
                <a:solidFill>
                  <a:srgbClr val="212529"/>
                </a:solidFill>
                <a:latin typeface="Times New Roman" panose="02020603050405020304" pitchFamily="18" charset="0"/>
                <a:cs typeface="Times New Roman" panose="02020603050405020304" pitchFamily="18" charset="0"/>
              </a:rPr>
              <a:t>. Ltda.</a:t>
            </a:r>
            <a:r>
              <a:rPr lang="es-EC" b="1" i="1" dirty="0" smtClean="0">
                <a:latin typeface="Times New Roman" panose="02020603050405020304" pitchFamily="18" charset="0"/>
                <a:cs typeface="Times New Roman" panose="02020603050405020304" pitchFamily="18" charset="0"/>
              </a:rPr>
              <a:t/>
            </a:r>
            <a:br>
              <a:rPr lang="es-EC" b="1" i="1" dirty="0" smtClean="0">
                <a:latin typeface="Times New Roman" panose="02020603050405020304" pitchFamily="18" charset="0"/>
                <a:cs typeface="Times New Roman" panose="02020603050405020304" pitchFamily="18" charset="0"/>
              </a:rPr>
            </a:br>
            <a:r>
              <a:rPr lang="es-EC" b="1" i="1" dirty="0" smtClean="0">
                <a:latin typeface="Times New Roman" panose="02020603050405020304" pitchFamily="18" charset="0"/>
                <a:cs typeface="Times New Roman" panose="02020603050405020304" pitchFamily="18" charset="0"/>
              </a:rPr>
              <a:t/>
            </a:r>
            <a:br>
              <a:rPr lang="es-EC" b="1" i="1" dirty="0" smtClean="0">
                <a:latin typeface="Times New Roman" panose="02020603050405020304" pitchFamily="18" charset="0"/>
                <a:cs typeface="Times New Roman" panose="02020603050405020304" pitchFamily="18" charset="0"/>
              </a:rPr>
            </a:br>
            <a:endParaRPr lang="es-EC" b="1" i="1"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rotWithShape="1">
          <a:blip r:embed="rId3"/>
          <a:srcRect l="1175" t="31800" r="2751" b="17800"/>
          <a:stretch/>
        </p:blipFill>
        <p:spPr>
          <a:xfrm>
            <a:off x="179512" y="3356992"/>
            <a:ext cx="8784976" cy="2592288"/>
          </a:xfrm>
          <a:prstGeom prst="rect">
            <a:avLst/>
          </a:prstGeom>
        </p:spPr>
      </p:pic>
      <p:pic>
        <p:nvPicPr>
          <p:cNvPr id="4" name="Imagen 3"/>
          <p:cNvPicPr>
            <a:picLocks noChangeAspect="1"/>
          </p:cNvPicPr>
          <p:nvPr/>
        </p:nvPicPr>
        <p:blipFill rotWithShape="1">
          <a:blip r:embed="rId4"/>
          <a:srcRect l="69687" t="35481" r="9051" b="46319"/>
          <a:stretch/>
        </p:blipFill>
        <p:spPr>
          <a:xfrm>
            <a:off x="5292080" y="1795383"/>
            <a:ext cx="2880320" cy="1386821"/>
          </a:xfrm>
          <a:prstGeom prst="rect">
            <a:avLst/>
          </a:prstGeom>
        </p:spPr>
      </p:pic>
    </p:spTree>
    <p:extLst>
      <p:ext uri="{BB962C8B-B14F-4D97-AF65-F5344CB8AC3E}">
        <p14:creationId xmlns:p14="http://schemas.microsoft.com/office/powerpoint/2010/main" val="73593194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ndustria texti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15297" y="1019334"/>
            <a:ext cx="7113405" cy="481933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71600" y="1556792"/>
            <a:ext cx="7128792" cy="3323987"/>
          </a:xfrm>
          <a:prstGeom prst="rect">
            <a:avLst/>
          </a:prstGeom>
        </p:spPr>
        <p:txBody>
          <a:bodyPr wrap="square">
            <a:spAutoFit/>
          </a:bodyPr>
          <a:lstStyle/>
          <a:p>
            <a:pPr marL="0" marR="0" indent="449580" algn="just">
              <a:lnSpc>
                <a:spcPct val="150000"/>
              </a:lnSpc>
              <a:spcBef>
                <a:spcPts val="0"/>
              </a:spcBef>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a:t>
            </a:r>
            <a:r>
              <a:rPr lang="es-EC" sz="2000" i="1" dirty="0">
                <a:latin typeface="Times New Roman" panose="02020603050405020304" pitchFamily="18" charset="0"/>
                <a:ea typeface="Times New Roman" panose="02020603050405020304" pitchFamily="18" charset="0"/>
                <a:cs typeface="Times New Roman" panose="02020603050405020304" pitchFamily="18" charset="0"/>
              </a:rPr>
              <a:t>El sector textil y de confección es una de las actividades manufactureras más importantes del país. Su actividad promueve la generación de puestos de trabajo, encadenamientos productivos y dinamismo a la actividad económica en su conjunto. Este sector también ha tenido importantes variaciones en los últimos años, lo que ha incidido en sus niveles de producción, participación en la economía y comercio exterior</a:t>
            </a:r>
            <a:r>
              <a:rPr lang="es-EC" dirty="0" smtClean="0">
                <a:latin typeface="Calibri" panose="020F0502020204030204" pitchFamily="34" charset="0"/>
                <a:ea typeface="Calibri" panose="020F0502020204030204" pitchFamily="34" charset="0"/>
                <a:cs typeface="Times New Roman" panose="02020603050405020304" pitchFamily="18" charset="0"/>
              </a:rPr>
              <a:t>” </a:t>
            </a:r>
            <a:r>
              <a:rPr lang="es-EC" sz="1500" dirty="0" smtClean="0">
                <a:latin typeface="Times New Roman" panose="02020603050405020304" pitchFamily="18" charset="0"/>
                <a:cs typeface="Times New Roman" panose="02020603050405020304" pitchFamily="18" charset="0"/>
              </a:rPr>
              <a:t>(</a:t>
            </a:r>
            <a:r>
              <a:rPr lang="es-EC" sz="1500" dirty="0">
                <a:latin typeface="Times New Roman" panose="02020603050405020304" pitchFamily="18" charset="0"/>
                <a:cs typeface="Times New Roman" panose="02020603050405020304" pitchFamily="18" charset="0"/>
              </a:rPr>
              <a:t>Revista </a:t>
            </a:r>
            <a:r>
              <a:rPr lang="es-EC" sz="1500" dirty="0" err="1">
                <a:latin typeface="Times New Roman" panose="02020603050405020304" pitchFamily="18" charset="0"/>
                <a:cs typeface="Times New Roman" panose="02020603050405020304" pitchFamily="18" charset="0"/>
              </a:rPr>
              <a:t>Ekos</a:t>
            </a:r>
            <a:r>
              <a:rPr lang="es-EC" sz="1500" dirty="0">
                <a:latin typeface="Times New Roman" panose="02020603050405020304" pitchFamily="18" charset="0"/>
                <a:cs typeface="Times New Roman" panose="02020603050405020304" pitchFamily="18" charset="0"/>
              </a:rPr>
              <a:t>, 2017</a:t>
            </a:r>
            <a:r>
              <a:rPr lang="es-EC" sz="1500" dirty="0" smtClean="0">
                <a:latin typeface="Times New Roman" panose="02020603050405020304" pitchFamily="18" charset="0"/>
                <a:cs typeface="Times New Roman" panose="02020603050405020304" pitchFamily="18" charset="0"/>
              </a:rPr>
              <a:t>).</a:t>
            </a:r>
            <a:endParaRPr lang="es-EC" sz="15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312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Resultado de imagen para etafashion 2019"/>
          <p:cNvPicPr>
            <a:picLocks noChangeAspect="1" noChangeArrowheads="1"/>
          </p:cNvPicPr>
          <p:nvPr/>
        </p:nvPicPr>
        <p:blipFill rotWithShape="1">
          <a:blip r:embed="rId2">
            <a:extLst>
              <a:ext uri="{28A0092B-C50C-407E-A947-70E740481C1C}">
                <a14:useLocalDpi xmlns:a14="http://schemas.microsoft.com/office/drawing/2010/main" val="0"/>
              </a:ext>
            </a:extLst>
          </a:blip>
          <a:srcRect t="24095" b="16535"/>
          <a:stretch/>
        </p:blipFill>
        <p:spPr bwMode="auto">
          <a:xfrm>
            <a:off x="1259632" y="1412776"/>
            <a:ext cx="2304435"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83568" y="764704"/>
            <a:ext cx="4572000" cy="923330"/>
          </a:xfrm>
          <a:prstGeom prst="rect">
            <a:avLst/>
          </a:prstGeom>
        </p:spPr>
        <p:txBody>
          <a:bodyPr>
            <a:spAutoFit/>
          </a:bodyPr>
          <a:lstStyle/>
          <a:p>
            <a:r>
              <a:rPr lang="es-EC" b="1" i="1" dirty="0" smtClean="0">
                <a:solidFill>
                  <a:srgbClr val="212529"/>
                </a:solidFill>
                <a:latin typeface="Times New Roman" panose="02020603050405020304" pitchFamily="18" charset="0"/>
                <a:cs typeface="Times New Roman" panose="02020603050405020304" pitchFamily="18" charset="0"/>
              </a:rPr>
              <a:t>Comercial </a:t>
            </a:r>
            <a:r>
              <a:rPr lang="es-EC" b="1" i="1" dirty="0" err="1" smtClean="0">
                <a:solidFill>
                  <a:srgbClr val="212529"/>
                </a:solidFill>
                <a:latin typeface="Times New Roman" panose="02020603050405020304" pitchFamily="18" charset="0"/>
                <a:cs typeface="Times New Roman" panose="02020603050405020304" pitchFamily="18" charset="0"/>
              </a:rPr>
              <a:t>Etatex</a:t>
            </a:r>
            <a:r>
              <a:rPr lang="es-EC" b="1" i="1" dirty="0" smtClean="0">
                <a:solidFill>
                  <a:srgbClr val="212529"/>
                </a:solidFill>
                <a:latin typeface="Times New Roman" panose="02020603050405020304" pitchFamily="18" charset="0"/>
                <a:cs typeface="Times New Roman" panose="02020603050405020304" pitchFamily="18" charset="0"/>
              </a:rPr>
              <a:t> </a:t>
            </a:r>
            <a:r>
              <a:rPr lang="es-EC" b="1" i="1" dirty="0" err="1" smtClean="0">
                <a:solidFill>
                  <a:srgbClr val="212529"/>
                </a:solidFill>
                <a:latin typeface="Times New Roman" panose="02020603050405020304" pitchFamily="18" charset="0"/>
                <a:cs typeface="Times New Roman" panose="02020603050405020304" pitchFamily="18" charset="0"/>
              </a:rPr>
              <a:t>Cia</a:t>
            </a:r>
            <a:r>
              <a:rPr lang="es-EC" b="1" i="1" dirty="0" smtClean="0">
                <a:solidFill>
                  <a:srgbClr val="212529"/>
                </a:solidFill>
                <a:latin typeface="Times New Roman" panose="02020603050405020304" pitchFamily="18" charset="0"/>
                <a:cs typeface="Times New Roman" panose="02020603050405020304" pitchFamily="18" charset="0"/>
              </a:rPr>
              <a:t>. Ltda.</a:t>
            </a:r>
            <a:r>
              <a:rPr lang="es-EC" b="1" i="1" dirty="0" smtClean="0">
                <a:latin typeface="Times New Roman" panose="02020603050405020304" pitchFamily="18" charset="0"/>
                <a:cs typeface="Times New Roman" panose="02020603050405020304" pitchFamily="18" charset="0"/>
              </a:rPr>
              <a:t/>
            </a:r>
            <a:br>
              <a:rPr lang="es-EC" b="1" i="1" dirty="0" smtClean="0">
                <a:latin typeface="Times New Roman" panose="02020603050405020304" pitchFamily="18" charset="0"/>
                <a:cs typeface="Times New Roman" panose="02020603050405020304" pitchFamily="18" charset="0"/>
              </a:rPr>
            </a:br>
            <a:r>
              <a:rPr lang="es-EC" b="1" i="1" dirty="0" smtClean="0">
                <a:latin typeface="Times New Roman" panose="02020603050405020304" pitchFamily="18" charset="0"/>
                <a:cs typeface="Times New Roman" panose="02020603050405020304" pitchFamily="18" charset="0"/>
              </a:rPr>
              <a:t/>
            </a:r>
            <a:br>
              <a:rPr lang="es-EC" b="1" i="1" dirty="0" smtClean="0">
                <a:latin typeface="Times New Roman" panose="02020603050405020304" pitchFamily="18" charset="0"/>
                <a:cs typeface="Times New Roman" panose="02020603050405020304" pitchFamily="18" charset="0"/>
              </a:rPr>
            </a:br>
            <a:endParaRPr lang="es-EC" b="1" i="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3"/>
          <a:srcRect l="70475" t="43000" r="9050" b="37401"/>
          <a:stretch/>
        </p:blipFill>
        <p:spPr>
          <a:xfrm>
            <a:off x="5255568" y="1376773"/>
            <a:ext cx="3209499" cy="1728191"/>
          </a:xfrm>
          <a:prstGeom prst="rect">
            <a:avLst/>
          </a:prstGeom>
        </p:spPr>
      </p:pic>
      <p:pic>
        <p:nvPicPr>
          <p:cNvPr id="6" name="Imagen 5"/>
          <p:cNvPicPr>
            <a:picLocks noChangeAspect="1"/>
          </p:cNvPicPr>
          <p:nvPr/>
        </p:nvPicPr>
        <p:blipFill rotWithShape="1">
          <a:blip r:embed="rId4"/>
          <a:srcRect l="1963" t="34600" r="2750" b="15000"/>
          <a:stretch/>
        </p:blipFill>
        <p:spPr>
          <a:xfrm>
            <a:off x="215516" y="3429000"/>
            <a:ext cx="8712968" cy="2592288"/>
          </a:xfrm>
          <a:prstGeom prst="rect">
            <a:avLst/>
          </a:prstGeom>
        </p:spPr>
      </p:pic>
    </p:spTree>
    <p:extLst>
      <p:ext uri="{BB962C8B-B14F-4D97-AF65-F5344CB8AC3E}">
        <p14:creationId xmlns:p14="http://schemas.microsoft.com/office/powerpoint/2010/main" val="118134190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3.png"/>
          <p:cNvPicPr/>
          <p:nvPr/>
        </p:nvPicPr>
        <p:blipFill>
          <a:blip r:embed="rId2"/>
          <a:srcRect/>
          <a:stretch>
            <a:fillRect/>
          </a:stretch>
        </p:blipFill>
        <p:spPr>
          <a:xfrm>
            <a:off x="143508" y="1126084"/>
            <a:ext cx="9000492" cy="4823196"/>
          </a:xfrm>
          <a:prstGeom prst="rect">
            <a:avLst/>
          </a:prstGeom>
          <a:ln w="38100">
            <a:noFill/>
            <a:prstDash val="solid"/>
          </a:ln>
        </p:spPr>
      </p:pic>
      <p:sp>
        <p:nvSpPr>
          <p:cNvPr id="3"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C" b="1" dirty="0">
                <a:solidFill>
                  <a:srgbClr val="0000CC"/>
                </a:solidFill>
                <a:latin typeface="Calibri" panose="020F0502020204030204" pitchFamily="34" charset="0"/>
                <a:cs typeface="Calibri" panose="020F0502020204030204" pitchFamily="34" charset="0"/>
              </a:rPr>
              <a:t>FACTORES QUE INFLUENCIAN LA ENTRADA DE UNA EMPRESA AL MERCADO</a:t>
            </a:r>
            <a:br>
              <a:rPr lang="es-EC" b="1" dirty="0">
                <a:solidFill>
                  <a:srgbClr val="0000CC"/>
                </a:solidFill>
                <a:latin typeface="Calibri" panose="020F0502020204030204" pitchFamily="34" charset="0"/>
                <a:cs typeface="Calibri" panose="020F0502020204030204" pitchFamily="34" charset="0"/>
              </a:rPr>
            </a:br>
            <a:endParaRPr lang="es-ES_tradnl" b="1" dirty="0">
              <a:solidFill>
                <a:srgbClr val="0000CC"/>
              </a:solidFill>
              <a:latin typeface="Calibri" pitchFamily="34" charset="0"/>
              <a:cs typeface="Calibri" panose="020F0502020204030204" pitchFamily="34" charset="0"/>
            </a:endParaRPr>
          </a:p>
        </p:txBody>
      </p:sp>
      <p:sp>
        <p:nvSpPr>
          <p:cNvPr id="4" name="Rectángulo 3"/>
          <p:cNvSpPr/>
          <p:nvPr/>
        </p:nvSpPr>
        <p:spPr>
          <a:xfrm>
            <a:off x="7020272" y="5589240"/>
            <a:ext cx="187220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angle 2"/>
          <p:cNvSpPr txBox="1">
            <a:spLocks noChangeArrowheads="1"/>
          </p:cNvSpPr>
          <p:nvPr/>
        </p:nvSpPr>
        <p:spPr bwMode="auto">
          <a:xfrm>
            <a:off x="7020272" y="116632"/>
            <a:ext cx="1462534" cy="433388"/>
          </a:xfrm>
          <a:prstGeom prst="rect">
            <a:avLst/>
          </a:prstGeom>
          <a:solidFill>
            <a:srgbClr val="CCFF99"/>
          </a:solidFill>
          <a:ln w="9525">
            <a:solidFill>
              <a:schemeClr val="bg1"/>
            </a:solidFill>
            <a:miter lim="800000"/>
            <a:headEnd/>
            <a:tailEnd/>
          </a:ln>
        </p:spPr>
        <p:txBody>
          <a:bodyPr/>
          <a:lstStyle/>
          <a:p>
            <a:pPr algn="r" eaLnBrk="0" hangingPunct="0"/>
            <a:r>
              <a:rPr lang="es-ES_tradnl" sz="2000" b="1">
                <a:solidFill>
                  <a:srgbClr val="0033CC"/>
                </a:solidFill>
                <a:latin typeface="Calibri" pitchFamily="34" charset="0"/>
              </a:rPr>
              <a:t>PROPUESTA</a:t>
            </a:r>
          </a:p>
        </p:txBody>
      </p:sp>
      <p:sp>
        <p:nvSpPr>
          <p:cNvPr id="6" name="Elipse 5"/>
          <p:cNvSpPr/>
          <p:nvPr/>
        </p:nvSpPr>
        <p:spPr>
          <a:xfrm>
            <a:off x="8482806" y="3212976"/>
            <a:ext cx="193650"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660232" y="4581128"/>
            <a:ext cx="2483768" cy="1200329"/>
          </a:xfrm>
          <a:prstGeom prst="rect">
            <a:avLst/>
          </a:prstGeom>
          <a:noFill/>
        </p:spPr>
        <p:txBody>
          <a:bodyPr wrap="square" rtlCol="0">
            <a:spAutoFit/>
          </a:bodyPr>
          <a:lstStyle/>
          <a:p>
            <a:pPr marL="171450" indent="-171450" algn="just">
              <a:buFont typeface="Arial" panose="020B0604020202020204" pitchFamily="34" charset="0"/>
              <a:buChar char="•"/>
            </a:pPr>
            <a:r>
              <a:rPr lang="es-ES" sz="1200" dirty="0" smtClean="0"/>
              <a:t>Pyme x: 18,5 años experiencia: 6 años.</a:t>
            </a:r>
          </a:p>
          <a:p>
            <a:pPr marL="171450" indent="-171450" algn="just">
              <a:buFont typeface="Arial" panose="020B0604020202020204" pitchFamily="34" charset="0"/>
              <a:buChar char="•"/>
            </a:pPr>
            <a:r>
              <a:rPr lang="es-ES" sz="1200" dirty="0" smtClean="0"/>
              <a:t>Cuerpo gerencial: 87 % de los directivos + 36 años.</a:t>
            </a:r>
          </a:p>
          <a:p>
            <a:pPr marL="171450" indent="-171450" algn="just">
              <a:buFont typeface="Arial" panose="020B0604020202020204" pitchFamily="34" charset="0"/>
              <a:buChar char="•"/>
            </a:pPr>
            <a:r>
              <a:rPr lang="es-ES" sz="1200" dirty="0" smtClean="0"/>
              <a:t>El grupo etario de directivos entre los 25 y 35 años</a:t>
            </a:r>
            <a:endParaRPr lang="es-EC" sz="1200" dirty="0"/>
          </a:p>
        </p:txBody>
      </p:sp>
    </p:spTree>
    <p:extLst>
      <p:ext uri="{BB962C8B-B14F-4D97-AF65-F5344CB8AC3E}">
        <p14:creationId xmlns:p14="http://schemas.microsoft.com/office/powerpoint/2010/main" val="256495118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1340768"/>
            <a:ext cx="6408712" cy="2349361"/>
          </a:xfrm>
          <a:prstGeom prst="rect">
            <a:avLst/>
          </a:prstGeom>
        </p:spPr>
        <p:txBody>
          <a:bodyPr wrap="square">
            <a:spAutoFit/>
          </a:bodyPr>
          <a:lstStyle/>
          <a:p>
            <a:pPr marL="0" marR="0">
              <a:lnSpc>
                <a:spcPct val="200000"/>
              </a:lnSpc>
              <a:spcBef>
                <a:spcPts val="0"/>
              </a:spcBef>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De acuerdo a Michael </a:t>
            </a:r>
            <a:r>
              <a:rPr lang="es-EC" dirty="0" err="1">
                <a:latin typeface="Times New Roman" panose="02020603050405020304" pitchFamily="18" charset="0"/>
                <a:ea typeface="Calibri" panose="020F0502020204030204" pitchFamily="34" charset="0"/>
                <a:cs typeface="Times New Roman" panose="02020603050405020304" pitchFamily="18" charset="0"/>
              </a:rPr>
              <a:t>Porter</a:t>
            </a:r>
            <a:r>
              <a:rPr lang="es-EC" dirty="0">
                <a:latin typeface="Times New Roman" panose="02020603050405020304" pitchFamily="18" charset="0"/>
                <a:ea typeface="Calibri" panose="020F0502020204030204" pitchFamily="34" charset="0"/>
                <a:cs typeface="Times New Roman" panose="02020603050405020304" pitchFamily="18" charset="0"/>
              </a:rPr>
              <a:t>, existen tres estrategias competitivas que son:</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Calibri" panose="020F0502020204030204" pitchFamily="34" charset="0"/>
              <a:buChar char="-"/>
            </a:pP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200000"/>
              </a:lnSpc>
              <a:spcBef>
                <a:spcPts val="0"/>
              </a:spcBef>
              <a:spcAft>
                <a:spcPts val="800"/>
              </a:spcAft>
            </a:pPr>
            <a:endParaRPr lang="es-EC" dirty="0"/>
          </a:p>
        </p:txBody>
      </p:sp>
      <p:sp>
        <p:nvSpPr>
          <p:cNvPr id="3"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C" b="1" dirty="0">
                <a:solidFill>
                  <a:srgbClr val="0000CC"/>
                </a:solidFill>
                <a:latin typeface="Calibri" panose="020F0502020204030204" pitchFamily="34" charset="0"/>
                <a:cs typeface="Calibri" panose="020F0502020204030204" pitchFamily="34" charset="0"/>
              </a:rPr>
              <a:t>ESTRATEGIAS COMPETITIVAS</a:t>
            </a:r>
            <a:br>
              <a:rPr lang="es-EC" b="1" dirty="0">
                <a:solidFill>
                  <a:srgbClr val="0000CC"/>
                </a:solidFill>
                <a:latin typeface="Calibri" panose="020F0502020204030204" pitchFamily="34" charset="0"/>
                <a:cs typeface="Calibri" panose="020F0502020204030204" pitchFamily="34" charset="0"/>
              </a:rPr>
            </a:br>
            <a:endParaRPr lang="es-ES_tradnl" b="1" dirty="0">
              <a:solidFill>
                <a:srgbClr val="0000CC"/>
              </a:solidFill>
              <a:latin typeface="Calibri" pitchFamily="34" charset="0"/>
              <a:cs typeface="Calibri" panose="020F0502020204030204" pitchFamily="34" charset="0"/>
            </a:endParaRPr>
          </a:p>
        </p:txBody>
      </p:sp>
      <p:graphicFrame>
        <p:nvGraphicFramePr>
          <p:cNvPr id="4" name="Diagrama 3"/>
          <p:cNvGraphicFramePr/>
          <p:nvPr>
            <p:extLst>
              <p:ext uri="{D42A27DB-BD31-4B8C-83A1-F6EECF244321}">
                <p14:modId xmlns:p14="http://schemas.microsoft.com/office/powerpoint/2010/main" val="2769531732"/>
              </p:ext>
            </p:extLst>
          </p:nvPr>
        </p:nvGraphicFramePr>
        <p:xfrm>
          <a:off x="2483768" y="2204864"/>
          <a:ext cx="5591944"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50137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6.png">
            <a:extLst>
              <a:ext uri="{FF2B5EF4-FFF2-40B4-BE49-F238E27FC236}">
                <a16:creationId xmlns="" xmlns:a16="http://schemas.microsoft.com/office/drawing/2014/main" id="{62FC74ED-E58A-4753-BB22-DDB8C7B504DA}"/>
              </a:ext>
            </a:extLst>
          </p:cNvPr>
          <p:cNvPicPr/>
          <p:nvPr/>
        </p:nvPicPr>
        <p:blipFill>
          <a:blip r:embed="rId2"/>
          <a:srcRect/>
          <a:stretch>
            <a:fillRect/>
          </a:stretch>
        </p:blipFill>
        <p:spPr>
          <a:xfrm>
            <a:off x="1835696" y="695118"/>
            <a:ext cx="5616624" cy="5467763"/>
          </a:xfrm>
          <a:prstGeom prst="rect">
            <a:avLst/>
          </a:prstGeom>
          <a:ln/>
        </p:spPr>
      </p:pic>
      <p:sp>
        <p:nvSpPr>
          <p:cNvPr id="26626" name="Rectangle 2"/>
          <p:cNvSpPr txBox="1">
            <a:spLocks noChangeArrowheads="1"/>
          </p:cNvSpPr>
          <p:nvPr/>
        </p:nvSpPr>
        <p:spPr bwMode="auto">
          <a:xfrm>
            <a:off x="848519" y="187325"/>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FLUJOGRAMA MODELO DE INTERNACIONALIZACION</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9.png"/>
          <p:cNvPicPr/>
          <p:nvPr/>
        </p:nvPicPr>
        <p:blipFill>
          <a:blip r:embed="rId2"/>
          <a:srcRect/>
          <a:stretch>
            <a:fillRect/>
          </a:stretch>
        </p:blipFill>
        <p:spPr>
          <a:xfrm>
            <a:off x="1586322" y="1589931"/>
            <a:ext cx="5971356" cy="3678138"/>
          </a:xfrm>
          <a:prstGeom prst="rect">
            <a:avLst/>
          </a:prstGeom>
          <a:ln w="38100">
            <a:solidFill>
              <a:srgbClr val="000000"/>
            </a:solidFill>
            <a:prstDash val="solid"/>
          </a:ln>
        </p:spPr>
      </p:pic>
      <p:sp>
        <p:nvSpPr>
          <p:cNvPr id="3"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C" b="1" dirty="0">
                <a:solidFill>
                  <a:srgbClr val="0000CC"/>
                </a:solidFill>
                <a:latin typeface="Calibri" panose="020F0502020204030204" pitchFamily="34" charset="0"/>
                <a:cs typeface="Calibri" panose="020F0502020204030204" pitchFamily="34" charset="0"/>
              </a:rPr>
              <a:t>REGIMEN 21 ADMISION TEMPORAL PARA PERFECCIONAMIENTO ACTIVO </a:t>
            </a:r>
            <a:endParaRPr lang="es-ES_tradnl" b="1" dirty="0">
              <a:solidFill>
                <a:srgbClr val="0000CC"/>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6741098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2.jpg"/>
          <p:cNvPicPr/>
          <p:nvPr/>
        </p:nvPicPr>
        <p:blipFill>
          <a:blip r:embed="rId2"/>
          <a:srcRect/>
          <a:stretch>
            <a:fillRect/>
          </a:stretch>
        </p:blipFill>
        <p:spPr>
          <a:xfrm>
            <a:off x="1342827" y="2060848"/>
            <a:ext cx="6624736" cy="2592288"/>
          </a:xfrm>
          <a:prstGeom prst="rect">
            <a:avLst/>
          </a:prstGeom>
          <a:ln w="38100">
            <a:solidFill>
              <a:srgbClr val="000000"/>
            </a:solidFill>
            <a:prstDash val="solid"/>
          </a:ln>
        </p:spPr>
      </p:pic>
      <p:sp>
        <p:nvSpPr>
          <p:cNvPr id="3" name="Rectangle 2"/>
          <p:cNvSpPr txBox="1">
            <a:spLocks noChangeArrowheads="1"/>
          </p:cNvSpPr>
          <p:nvPr/>
        </p:nvSpPr>
        <p:spPr bwMode="auto">
          <a:xfrm>
            <a:off x="539552" y="692696"/>
            <a:ext cx="8231286" cy="433388"/>
          </a:xfrm>
          <a:prstGeom prst="rect">
            <a:avLst/>
          </a:prstGeom>
          <a:solidFill>
            <a:srgbClr val="CCFF99"/>
          </a:solidFill>
          <a:ln w="9525">
            <a:solidFill>
              <a:schemeClr val="bg1"/>
            </a:solidFill>
            <a:miter lim="800000"/>
            <a:headEnd/>
            <a:tailEnd/>
          </a:ln>
        </p:spPr>
        <p:txBody>
          <a:bodyPr/>
          <a:lstStyle/>
          <a:p>
            <a:pPr algn="ctr" eaLnBrk="0" hangingPunct="0"/>
            <a:r>
              <a:rPr lang="es-EC" sz="1700" b="1" dirty="0">
                <a:solidFill>
                  <a:srgbClr val="0000CC"/>
                </a:solidFill>
                <a:latin typeface="Calibri" panose="020F0502020204030204" pitchFamily="34" charset="0"/>
                <a:cs typeface="Calibri" panose="020F0502020204030204" pitchFamily="34" charset="0"/>
              </a:rPr>
              <a:t>CULMINACION REGIMEN 21 ADMISION TEMPORAL PARA PERFECCIONAMIENTO ACTIVO </a:t>
            </a:r>
            <a:endParaRPr lang="es-ES_tradnl" sz="1700" b="1" dirty="0">
              <a:solidFill>
                <a:srgbClr val="0000CC"/>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94339019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43313" y="3163887"/>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bwMode="auto">
          <a:xfrm>
            <a:off x="652995"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APLICACIÓN DE REGIMENES</a:t>
            </a:r>
          </a:p>
        </p:txBody>
      </p:sp>
      <p:graphicFrame>
        <p:nvGraphicFramePr>
          <p:cNvPr id="8" name="Tabla 7"/>
          <p:cNvGraphicFramePr>
            <a:graphicFrameLocks noGrp="1"/>
          </p:cNvGraphicFramePr>
          <p:nvPr>
            <p:extLst>
              <p:ext uri="{D42A27DB-BD31-4B8C-83A1-F6EECF244321}">
                <p14:modId xmlns:p14="http://schemas.microsoft.com/office/powerpoint/2010/main" val="1878672763"/>
              </p:ext>
            </p:extLst>
          </p:nvPr>
        </p:nvGraphicFramePr>
        <p:xfrm>
          <a:off x="1085391" y="1377926"/>
          <a:ext cx="6956820" cy="4291060"/>
        </p:xfrm>
        <a:graphic>
          <a:graphicData uri="http://schemas.openxmlformats.org/drawingml/2006/table">
            <a:tbl>
              <a:tblPr/>
              <a:tblGrid>
                <a:gridCol w="1711634"/>
                <a:gridCol w="1711634"/>
                <a:gridCol w="1693988"/>
                <a:gridCol w="1839564"/>
              </a:tblGrid>
              <a:tr h="217041">
                <a:tc>
                  <a:txBody>
                    <a:bodyPr/>
                    <a:lstStyle/>
                    <a:p>
                      <a:pPr algn="ctr" fontAlgn="b"/>
                      <a:r>
                        <a:rPr lang="es-EC" sz="1400" b="1" i="0" u="none" strike="noStrike" dirty="0">
                          <a:solidFill>
                            <a:srgbClr val="FFFFFF"/>
                          </a:solidFill>
                          <a:effectLst/>
                          <a:latin typeface="Calibri" panose="020F0502020204030204" pitchFamily="34" charset="0"/>
                        </a:rPr>
                        <a:t>360 PRENDAS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s-EC" sz="1400" b="1" i="0" u="none" strike="noStrike" dirty="0" smtClean="0">
                          <a:solidFill>
                            <a:srgbClr val="FFFFFF"/>
                          </a:solidFill>
                          <a:effectLst/>
                          <a:latin typeface="Calibri" panose="020F0502020204030204" pitchFamily="34" charset="0"/>
                        </a:rPr>
                        <a:t>MODELO ACTUAL</a:t>
                      </a:r>
                      <a:endParaRPr lang="es-EC" sz="1400" b="1" i="0" u="none" strike="noStrike" dirty="0">
                        <a:solidFill>
                          <a:srgbClr val="FFFFFF"/>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s-EC" sz="1400" b="1" i="0" u="none" strike="noStrike">
                          <a:solidFill>
                            <a:srgbClr val="FFFFFF"/>
                          </a:solidFill>
                          <a:effectLst/>
                          <a:latin typeface="Calibri" panose="020F0502020204030204" pitchFamily="34" charset="0"/>
                        </a:rPr>
                        <a:t>REGIMEN 10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s-EC" sz="1400" b="1" i="0" u="none" strike="noStrike">
                          <a:solidFill>
                            <a:srgbClr val="FFFFFF"/>
                          </a:solidFill>
                          <a:effectLst/>
                          <a:latin typeface="Calibri" panose="020F0502020204030204" pitchFamily="34" charset="0"/>
                        </a:rPr>
                        <a:t>REGIMEN 21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r>
              <a:tr h="217041">
                <a:tc>
                  <a:txBody>
                    <a:bodyPr/>
                    <a:lstStyle/>
                    <a:p>
                      <a:pPr algn="ctr" fontAlgn="b"/>
                      <a:endParaRPr lang="es-EC" sz="14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s-EC" sz="1400" b="1" i="0" u="none" strike="noStrike">
                          <a:solidFill>
                            <a:srgbClr val="000000"/>
                          </a:solidFill>
                          <a:effectLst/>
                          <a:latin typeface="Calibri" panose="020F0502020204030204" pitchFamily="34" charset="0"/>
                        </a:rPr>
                        <a:t>VT. PRENDAS HV</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s-EC" sz="1400" b="1" i="0" u="none" strike="noStrike">
                          <a:solidFill>
                            <a:srgbClr val="000000"/>
                          </a:solidFill>
                          <a:effectLst/>
                          <a:latin typeface="Calibri" panose="020F0502020204030204" pitchFamily="34" charset="0"/>
                        </a:rPr>
                        <a:t>VT. PRENDA R10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s-EC" sz="1400" b="1" i="0" u="none" strike="noStrike">
                          <a:solidFill>
                            <a:srgbClr val="000000"/>
                          </a:solidFill>
                          <a:effectLst/>
                          <a:latin typeface="Calibri" panose="020F0502020204030204" pitchFamily="34" charset="0"/>
                        </a:rPr>
                        <a:t>VT. PRENDA R.A.P.A</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217041">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92845">
                <a:tc>
                  <a:txBody>
                    <a:bodyPr/>
                    <a:lstStyle/>
                    <a:p>
                      <a:pPr algn="l" fontAlgn="b"/>
                      <a:r>
                        <a:rPr lang="es-EC" sz="1400" b="0" i="0" u="none" strike="noStrike" dirty="0">
                          <a:solidFill>
                            <a:srgbClr val="000000"/>
                          </a:solidFill>
                          <a:effectLst/>
                          <a:latin typeface="Calibri" panose="020F0502020204030204" pitchFamily="34" charset="0"/>
                        </a:rPr>
                        <a:t>MATERIA PRIMA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1.623,00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612,00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612,00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434082">
                <a:tc>
                  <a:txBody>
                    <a:bodyPr/>
                    <a:lstStyle/>
                    <a:p>
                      <a:pPr algn="l" fontAlgn="b"/>
                      <a:r>
                        <a:rPr lang="es-EC" sz="1400" b="0" i="0" u="none" strike="noStrike">
                          <a:solidFill>
                            <a:srgbClr val="000000"/>
                          </a:solidFill>
                          <a:effectLst/>
                          <a:latin typeface="Calibri" panose="020F0502020204030204" pitchFamily="34" charset="0"/>
                        </a:rPr>
                        <a:t>MANO DE OBRA DIRECTA </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774,00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774,00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774,00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92845">
                <a:tc>
                  <a:txBody>
                    <a:bodyPr/>
                    <a:lstStyle/>
                    <a:p>
                      <a:pPr algn="l" fontAlgn="b"/>
                      <a:r>
                        <a:rPr lang="es-EC" sz="1400" b="0" i="0" u="none" strike="noStrike">
                          <a:solidFill>
                            <a:srgbClr val="000000"/>
                          </a:solidFill>
                          <a:effectLst/>
                          <a:latin typeface="Calibri" panose="020F0502020204030204" pitchFamily="34" charset="0"/>
                        </a:rPr>
                        <a:t>INSUMOS </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288,00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288,00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288,00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392845">
                <a:tc>
                  <a:txBody>
                    <a:bodyPr/>
                    <a:lstStyle/>
                    <a:p>
                      <a:pPr algn="l" fontAlgn="b"/>
                      <a:r>
                        <a:rPr lang="es-EC" sz="1400" b="0" i="0" u="none" strike="noStrike">
                          <a:solidFill>
                            <a:srgbClr val="000000"/>
                          </a:solidFill>
                          <a:effectLst/>
                          <a:latin typeface="Calibri" panose="020F0502020204030204" pitchFamily="34" charset="0"/>
                        </a:rPr>
                        <a:t>COSTOS INDIRECTOS DE FABRICACIÓN </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741,00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741,60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741,60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92845">
                <a:tc>
                  <a:txBody>
                    <a:bodyPr/>
                    <a:lstStyle/>
                    <a:p>
                      <a:pPr algn="l" fontAlgn="b"/>
                      <a:r>
                        <a:rPr lang="es-EC" sz="1400" b="0" i="0" u="none" strike="noStrike">
                          <a:solidFill>
                            <a:srgbClr val="000000"/>
                          </a:solidFill>
                          <a:effectLst/>
                          <a:latin typeface="Calibri" panose="020F0502020204030204" pitchFamily="34" charset="0"/>
                        </a:rPr>
                        <a:t>OTROS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715,00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500,00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r h="392845">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3.426,00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3.130,60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2.915,60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92845">
                <a:tc>
                  <a:txBody>
                    <a:bodyPr/>
                    <a:lstStyle/>
                    <a:p>
                      <a:pPr algn="l" fontAlgn="b"/>
                      <a:r>
                        <a:rPr lang="es-EC" sz="1400" b="0" i="0" u="none" strike="noStrike">
                          <a:solidFill>
                            <a:srgbClr val="000000"/>
                          </a:solidFill>
                          <a:effectLst/>
                          <a:latin typeface="Calibri" panose="020F0502020204030204" pitchFamily="34" charset="0"/>
                        </a:rPr>
                        <a:t>UTILIDAD</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856,50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782,65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728,90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r h="392845">
                <a:tc>
                  <a:txBody>
                    <a:bodyPr/>
                    <a:lstStyle/>
                    <a:p>
                      <a:pPr algn="l" fontAlgn="b"/>
                      <a:r>
                        <a:rPr lang="es-EC" sz="1400" b="0" i="0" u="none" strike="noStrike">
                          <a:solidFill>
                            <a:srgbClr val="000000"/>
                          </a:solidFill>
                          <a:effectLst/>
                          <a:latin typeface="Calibri" panose="020F0502020204030204" pitchFamily="34" charset="0"/>
                        </a:rPr>
                        <a:t>PVP 360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4.282,50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3.913,26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                       3.644,50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r>
              <a:tr h="392845">
                <a:tc>
                  <a:txBody>
                    <a:bodyPr/>
                    <a:lstStyle/>
                    <a:p>
                      <a:pPr algn="l" fontAlgn="b"/>
                      <a:r>
                        <a:rPr lang="es-EC" sz="1400" b="0" i="0" u="none" strike="noStrike">
                          <a:solidFill>
                            <a:srgbClr val="000000"/>
                          </a:solidFill>
                          <a:effectLst/>
                          <a:latin typeface="Calibri" panose="020F0502020204030204" pitchFamily="34" charset="0"/>
                        </a:rPr>
                        <a:t>PVP UNIT.</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11,90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a:solidFill>
                            <a:srgbClr val="000000"/>
                          </a:solidFill>
                          <a:effectLst/>
                          <a:latin typeface="Calibri" panose="020F0502020204030204" pitchFamily="34" charset="0"/>
                        </a:rPr>
                        <a:t> $                          10,87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s-EC" sz="1400" b="0" i="0" u="none" strike="noStrike" dirty="0">
                          <a:solidFill>
                            <a:srgbClr val="000000"/>
                          </a:solidFill>
                          <a:effectLst/>
                          <a:latin typeface="Calibri" panose="020F0502020204030204" pitchFamily="34" charset="0"/>
                        </a:rPr>
                        <a:t> $                             10,12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1071563" y="692150"/>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a:solidFill>
                  <a:srgbClr val="0033CC"/>
                </a:solidFill>
                <a:latin typeface="Calibri" pitchFamily="34" charset="0"/>
              </a:rPr>
              <a:t>CONCLUSIONES</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5" name="Diagrama 4"/>
          <p:cNvGraphicFramePr/>
          <p:nvPr>
            <p:extLst>
              <p:ext uri="{D42A27DB-BD31-4B8C-83A1-F6EECF244321}">
                <p14:modId xmlns:p14="http://schemas.microsoft.com/office/powerpoint/2010/main" val="716801157"/>
              </p:ext>
            </p:extLst>
          </p:nvPr>
        </p:nvGraphicFramePr>
        <p:xfrm>
          <a:off x="370434" y="1556792"/>
          <a:ext cx="8540997"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73467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661194" y="76280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a:solidFill>
                  <a:srgbClr val="0033CC"/>
                </a:solidFill>
                <a:latin typeface="Calibri" pitchFamily="34" charset="0"/>
              </a:rPr>
              <a:t>CONCLUSIONES</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5" name="Diagrama 4"/>
          <p:cNvGraphicFramePr/>
          <p:nvPr>
            <p:extLst>
              <p:ext uri="{D42A27DB-BD31-4B8C-83A1-F6EECF244321}">
                <p14:modId xmlns:p14="http://schemas.microsoft.com/office/powerpoint/2010/main" val="1262859932"/>
              </p:ext>
            </p:extLst>
          </p:nvPr>
        </p:nvGraphicFramePr>
        <p:xfrm>
          <a:off x="359184" y="1628800"/>
          <a:ext cx="8425631" cy="388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43241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6772" y="1196752"/>
            <a:ext cx="6390456" cy="3785652"/>
          </a:xfrm>
          <a:prstGeom prst="rect">
            <a:avLst/>
          </a:prstGeom>
        </p:spPr>
        <p:txBody>
          <a:bodyPr wrap="square">
            <a:spAutoFit/>
          </a:bodyPr>
          <a:lstStyle/>
          <a:p>
            <a:pPr algn="ctr">
              <a:lnSpc>
                <a:spcPct val="150000"/>
              </a:lnSpc>
            </a:pPr>
            <a:r>
              <a:rPr lang="es-EC" sz="2000" i="1" dirty="0">
                <a:solidFill>
                  <a:srgbClr val="000000"/>
                </a:solidFill>
                <a:latin typeface="Times New Roman" panose="02020603050405020304" pitchFamily="18" charset="0"/>
                <a:ea typeface="Times New Roman" panose="02020603050405020304" pitchFamily="18" charset="0"/>
              </a:rPr>
              <a:t>Existen intereses contrarios entre la industria de producción textil y de la moda. La producción de materias primas básicas es adecuada y está cubierta por la industria local, pero la producción de productos con valor agregado y diseño demanda materias primas, insumos y accesorios de calidad cuyo acceso es limitado o son muy costosos de importar. Ello afecta la producción y la competitividad, incluso frente a los países vecinos</a:t>
            </a:r>
            <a:endParaRPr lang="es-EC" sz="2000" dirty="0"/>
          </a:p>
        </p:txBody>
      </p:sp>
    </p:spTree>
    <p:extLst>
      <p:ext uri="{BB962C8B-B14F-4D97-AF65-F5344CB8AC3E}">
        <p14:creationId xmlns:p14="http://schemas.microsoft.com/office/powerpoint/2010/main" val="153010218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industria texti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4691" y="1268760"/>
            <a:ext cx="7113405" cy="4536504"/>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txBox="1">
            <a:spLocks noChangeArrowheads="1"/>
          </p:cNvSpPr>
          <p:nvPr/>
        </p:nvSpPr>
        <p:spPr bwMode="auto">
          <a:xfrm>
            <a:off x="683419" y="739979"/>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smtClean="0">
                <a:solidFill>
                  <a:srgbClr val="0033CC"/>
                </a:solidFill>
                <a:latin typeface="Calibri" pitchFamily="34" charset="0"/>
              </a:rPr>
              <a:t>OBJETIVO GENERAL</a:t>
            </a:r>
            <a:endParaRPr lang="es-ES_tradnl" sz="2000" b="1" dirty="0">
              <a:solidFill>
                <a:srgbClr val="0033CC"/>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13318" name="25 CuadroTexto"/>
          <p:cNvSpPr txBox="1">
            <a:spLocks noChangeArrowheads="1"/>
          </p:cNvSpPr>
          <p:nvPr/>
        </p:nvSpPr>
        <p:spPr bwMode="auto">
          <a:xfrm>
            <a:off x="692813" y="2198631"/>
            <a:ext cx="7777162" cy="2460738"/>
          </a:xfrm>
          <a:prstGeom prst="rect">
            <a:avLst/>
          </a:prstGeom>
          <a:noFill/>
          <a:ln w="9525">
            <a:noFill/>
            <a:miter lim="800000"/>
            <a:headEnd/>
            <a:tailEnd/>
          </a:ln>
        </p:spPr>
        <p:txBody>
          <a:bodyPr>
            <a:spAutoFit/>
          </a:bodyPr>
          <a:lstStyle/>
          <a:p>
            <a:pPr algn="just">
              <a:lnSpc>
                <a:spcPct val="200000"/>
              </a:lnSpc>
            </a:pPr>
            <a:r>
              <a:rPr lang="es-EC" sz="2000" dirty="0" smtClean="0">
                <a:latin typeface="Times New Roman" panose="02020603050405020304" pitchFamily="18" charset="0"/>
                <a:cs typeface="Times New Roman" panose="02020603050405020304" pitchFamily="18" charset="0"/>
              </a:rPr>
              <a:t>Describir </a:t>
            </a:r>
            <a:r>
              <a:rPr lang="es-EC" sz="2000" dirty="0">
                <a:latin typeface="Times New Roman" panose="02020603050405020304" pitchFamily="18" charset="0"/>
                <a:cs typeface="Times New Roman" panose="02020603050405020304" pitchFamily="18" charset="0"/>
              </a:rPr>
              <a:t>el comportamiento general de la industria de la confección de prendas de vestir de la subpartida 6106.20.00.00 a partir del </a:t>
            </a:r>
            <a:r>
              <a:rPr lang="es-EC" sz="2000" dirty="0" smtClean="0">
                <a:latin typeface="Times New Roman" panose="02020603050405020304" pitchFamily="18" charset="0"/>
                <a:cs typeface="Times New Roman" panose="02020603050405020304" pitchFamily="18" charset="0"/>
              </a:rPr>
              <a:t>estudio de caso “</a:t>
            </a:r>
            <a:r>
              <a:rPr lang="es-EC" sz="2000" dirty="0">
                <a:latin typeface="Times New Roman" panose="02020603050405020304" pitchFamily="18" charset="0"/>
                <a:cs typeface="Times New Roman" panose="02020603050405020304" pitchFamily="18" charset="0"/>
              </a:rPr>
              <a:t>Confecciones Hoja Verde” </a:t>
            </a:r>
            <a:r>
              <a:rPr lang="es-EC" sz="2000" dirty="0" smtClean="0">
                <a:latin typeface="Times New Roman" panose="02020603050405020304" pitchFamily="18" charset="0"/>
                <a:cs typeface="Times New Roman" panose="02020603050405020304" pitchFamily="18" charset="0"/>
              </a:rPr>
              <a:t>con el fin de fortalecer </a:t>
            </a:r>
            <a:r>
              <a:rPr lang="es-EC" sz="2000" dirty="0">
                <a:latin typeface="Times New Roman" panose="02020603050405020304" pitchFamily="18" charset="0"/>
                <a:cs typeface="Times New Roman" panose="02020603050405020304" pitchFamily="18" charset="0"/>
              </a:rPr>
              <a:t>sus capacidades competitivas </a:t>
            </a:r>
            <a:r>
              <a:rPr lang="es-EC" sz="2000" dirty="0" smtClean="0">
                <a:latin typeface="Times New Roman" panose="02020603050405020304" pitchFamily="18" charset="0"/>
                <a:cs typeface="Times New Roman" panose="02020603050405020304" pitchFamily="18" charset="0"/>
              </a:rPr>
              <a:t>en miras a la internacionalización.</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11992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txBox="1">
            <a:spLocks noChangeArrowheads="1"/>
          </p:cNvSpPr>
          <p:nvPr/>
        </p:nvSpPr>
        <p:spPr bwMode="auto">
          <a:xfrm>
            <a:off x="755576" y="785383"/>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a:solidFill>
                  <a:srgbClr val="0033CC"/>
                </a:solidFill>
                <a:latin typeface="Calibri" pitchFamily="34" charset="0"/>
              </a:rPr>
              <a:t>RECOMENDACIONES</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3" name="Diagrama 2"/>
          <p:cNvGraphicFramePr/>
          <p:nvPr>
            <p:extLst>
              <p:ext uri="{D42A27DB-BD31-4B8C-83A1-F6EECF244321}">
                <p14:modId xmlns:p14="http://schemas.microsoft.com/office/powerpoint/2010/main" val="2814792722"/>
              </p:ext>
            </p:extLst>
          </p:nvPr>
        </p:nvGraphicFramePr>
        <p:xfrm>
          <a:off x="1043608" y="1397000"/>
          <a:ext cx="75335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790022" y="730724"/>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a:solidFill>
                  <a:srgbClr val="0033CC"/>
                </a:solidFill>
                <a:latin typeface="Calibri" pitchFamily="34" charset="0"/>
              </a:rPr>
              <a:t>RECOMENDACIONES</a:t>
            </a: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3" name="Diagrama 2"/>
          <p:cNvGraphicFramePr/>
          <p:nvPr>
            <p:extLst>
              <p:ext uri="{D42A27DB-BD31-4B8C-83A1-F6EECF244321}">
                <p14:modId xmlns:p14="http://schemas.microsoft.com/office/powerpoint/2010/main" val="3327266752"/>
              </p:ext>
            </p:extLst>
          </p:nvPr>
        </p:nvGraphicFramePr>
        <p:xfrm>
          <a:off x="1116012" y="1449862"/>
          <a:ext cx="7495621"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txBox="1">
            <a:spLocks noChangeArrowheads="1"/>
          </p:cNvSpPr>
          <p:nvPr/>
        </p:nvSpPr>
        <p:spPr bwMode="auto">
          <a:xfrm>
            <a:off x="661194" y="763588"/>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smtClean="0">
                <a:solidFill>
                  <a:srgbClr val="0033CC"/>
                </a:solidFill>
                <a:latin typeface="Calibri" pitchFamily="34" charset="0"/>
              </a:rPr>
              <a:t>OBJETIVOS ESPECIFICOS </a:t>
            </a:r>
            <a:endParaRPr lang="es-ES_tradnl" sz="2000" b="1" dirty="0">
              <a:solidFill>
                <a:srgbClr val="0033CC"/>
              </a:solidFill>
              <a:latin typeface="Calibri" pitchFamily="34" charset="0"/>
            </a:endParaRPr>
          </a:p>
        </p:txBody>
      </p:sp>
      <p:sp>
        <p:nvSpPr>
          <p:cNvPr id="4" name="Rectangle 2"/>
          <p:cNvSpPr txBox="1">
            <a:spLocks noChangeArrowheads="1"/>
          </p:cNvSpPr>
          <p:nvPr/>
        </p:nvSpPr>
        <p:spPr>
          <a:xfrm>
            <a:off x="1116013" y="4445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2" name="Diagrama 1"/>
          <p:cNvGraphicFramePr/>
          <p:nvPr>
            <p:extLst>
              <p:ext uri="{D42A27DB-BD31-4B8C-83A1-F6EECF244321}">
                <p14:modId xmlns:p14="http://schemas.microsoft.com/office/powerpoint/2010/main" val="1969473561"/>
              </p:ext>
            </p:extLst>
          </p:nvPr>
        </p:nvGraphicFramePr>
        <p:xfrm>
          <a:off x="1247800" y="1482726"/>
          <a:ext cx="6648400"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7191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608" y="810810"/>
            <a:ext cx="8496944" cy="1697901"/>
          </a:xfrm>
          <a:prstGeom prst="rect">
            <a:avLst/>
          </a:prstGeom>
        </p:spPr>
        <p:txBody>
          <a:bodyPr wrap="square">
            <a:spAutoFit/>
          </a:bodyPr>
          <a:lstStyle/>
          <a:p>
            <a:pPr indent="180340" algn="just">
              <a:spcBef>
                <a:spcPts val="1000"/>
              </a:spcBef>
              <a:spcAft>
                <a:spcPts val="1000"/>
              </a:spcAft>
            </a:pPr>
            <a:endParaRPr lang="es-ES" sz="1200" dirty="0" smtClean="0">
              <a:solidFill>
                <a:srgbClr val="000000"/>
              </a:solidFill>
              <a:latin typeface="+mn-lt"/>
            </a:endParaRPr>
          </a:p>
          <a:p>
            <a:pPr algn="just"/>
            <a:endParaRPr lang="es-ES" sz="1200" b="1" dirty="0">
              <a:latin typeface="+mn-lt"/>
            </a:endParaRPr>
          </a:p>
          <a:p>
            <a:pPr algn="just"/>
            <a:endParaRPr lang="es-ES" sz="1200" dirty="0" smtClean="0">
              <a:latin typeface="+mn-lt"/>
            </a:endParaRPr>
          </a:p>
          <a:p>
            <a:pPr algn="just"/>
            <a:endParaRPr lang="es-ES" sz="1200" b="1" dirty="0">
              <a:latin typeface="+mn-lt"/>
            </a:endParaRPr>
          </a:p>
          <a:p>
            <a:pPr algn="just"/>
            <a:r>
              <a:rPr lang="es-ES" sz="1200" dirty="0" smtClean="0">
                <a:latin typeface="+mn-lt"/>
              </a:rPr>
              <a:t>     </a:t>
            </a:r>
          </a:p>
          <a:p>
            <a:pPr algn="just"/>
            <a:endParaRPr lang="es-ES" sz="1200" dirty="0">
              <a:latin typeface="+mn-lt"/>
            </a:endParaRPr>
          </a:p>
          <a:p>
            <a:pPr algn="just"/>
            <a:r>
              <a:rPr lang="es-ES" sz="1200" dirty="0">
                <a:latin typeface="+mn-lt"/>
              </a:rPr>
              <a:t/>
            </a:r>
            <a:br>
              <a:rPr lang="es-ES" sz="1200" dirty="0">
                <a:latin typeface="+mn-lt"/>
              </a:rPr>
            </a:br>
            <a:endParaRPr lang="es-ES" sz="1200" dirty="0" smtClean="0">
              <a:latin typeface="+mn-lt"/>
            </a:endParaRPr>
          </a:p>
        </p:txBody>
      </p:sp>
      <p:graphicFrame>
        <p:nvGraphicFramePr>
          <p:cNvPr id="3" name="Diagrama 2"/>
          <p:cNvGraphicFramePr/>
          <p:nvPr>
            <p:extLst>
              <p:ext uri="{D42A27DB-BD31-4B8C-83A1-F6EECF244321}">
                <p14:modId xmlns:p14="http://schemas.microsoft.com/office/powerpoint/2010/main" val="1233196185"/>
              </p:ext>
            </p:extLst>
          </p:nvPr>
        </p:nvGraphicFramePr>
        <p:xfrm>
          <a:off x="611560" y="810810"/>
          <a:ext cx="8136904" cy="494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bwMode="auto">
          <a:xfrm>
            <a:off x="769206"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TEORIAS</a:t>
            </a:r>
          </a:p>
        </p:txBody>
      </p:sp>
    </p:spTree>
    <p:extLst>
      <p:ext uri="{BB962C8B-B14F-4D97-AF65-F5344CB8AC3E}">
        <p14:creationId xmlns:p14="http://schemas.microsoft.com/office/powerpoint/2010/main" val="382883979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3.png"/>
          <p:cNvPicPr/>
          <p:nvPr/>
        </p:nvPicPr>
        <p:blipFill>
          <a:blip r:embed="rId2"/>
          <a:srcRect/>
          <a:stretch>
            <a:fillRect/>
          </a:stretch>
        </p:blipFill>
        <p:spPr>
          <a:xfrm>
            <a:off x="899592" y="1268760"/>
            <a:ext cx="7739092" cy="4363566"/>
          </a:xfrm>
          <a:prstGeom prst="rect">
            <a:avLst/>
          </a:prstGeom>
          <a:ln w="6350">
            <a:solidFill>
              <a:srgbClr val="000000"/>
            </a:solidFill>
            <a:prstDash val="solid"/>
          </a:ln>
        </p:spPr>
      </p:pic>
      <p:sp>
        <p:nvSpPr>
          <p:cNvPr id="3" name="Rectangle 2"/>
          <p:cNvSpPr txBox="1">
            <a:spLocks noChangeArrowheads="1"/>
          </p:cNvSpPr>
          <p:nvPr/>
        </p:nvSpPr>
        <p:spPr bwMode="auto">
          <a:xfrm>
            <a:off x="817072"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EXPORTACION DE PRENDAS DE VESTIR A NIVEL MUNDIAL</a:t>
            </a:r>
          </a:p>
        </p:txBody>
      </p:sp>
      <p:sp>
        <p:nvSpPr>
          <p:cNvPr id="4" name="Rectangle 2"/>
          <p:cNvSpPr txBox="1">
            <a:spLocks noChangeArrowheads="1"/>
          </p:cNvSpPr>
          <p:nvPr/>
        </p:nvSpPr>
        <p:spPr bwMode="auto">
          <a:xfrm>
            <a:off x="5807998" y="80773"/>
            <a:ext cx="2830686" cy="433388"/>
          </a:xfrm>
          <a:prstGeom prst="rect">
            <a:avLst/>
          </a:prstGeom>
          <a:solidFill>
            <a:srgbClr val="CCFF99"/>
          </a:solidFill>
          <a:ln w="9525">
            <a:solidFill>
              <a:schemeClr val="bg1"/>
            </a:solidFill>
            <a:miter lim="800000"/>
            <a:headEnd/>
            <a:tailEnd/>
          </a:ln>
        </p:spPr>
        <p:txBody>
          <a:bodyPr/>
          <a:lstStyle/>
          <a:p>
            <a:pPr algn="r" eaLnBrk="0" hangingPunct="0"/>
            <a:r>
              <a:rPr lang="es-ES_tradnl" sz="2000" b="1" dirty="0" smtClean="0">
                <a:solidFill>
                  <a:srgbClr val="0033CC"/>
                </a:solidFill>
                <a:latin typeface="Calibri" pitchFamily="34" charset="0"/>
              </a:rPr>
              <a:t>PANORAMA MUNDIAL</a:t>
            </a:r>
            <a:endParaRPr lang="es-ES_tradnl" sz="2000" b="1" dirty="0">
              <a:solidFill>
                <a:srgbClr val="0033CC"/>
              </a:solidFill>
              <a:latin typeface="Calibri" pitchFamily="34" charset="0"/>
            </a:endParaRPr>
          </a:p>
        </p:txBody>
      </p:sp>
    </p:spTree>
    <p:extLst>
      <p:ext uri="{BB962C8B-B14F-4D97-AF65-F5344CB8AC3E}">
        <p14:creationId xmlns:p14="http://schemas.microsoft.com/office/powerpoint/2010/main" val="80195028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2.png"/>
          <p:cNvPicPr/>
          <p:nvPr/>
        </p:nvPicPr>
        <p:blipFill>
          <a:blip r:embed="rId2"/>
          <a:srcRect l="21763" t="16254" r="8296" b="16075"/>
          <a:stretch>
            <a:fillRect/>
          </a:stretch>
        </p:blipFill>
        <p:spPr>
          <a:xfrm>
            <a:off x="755576" y="2118036"/>
            <a:ext cx="7635964" cy="3889231"/>
          </a:xfrm>
          <a:prstGeom prst="rect">
            <a:avLst/>
          </a:prstGeom>
          <a:ln w="6350">
            <a:noFill/>
            <a:prstDash val="solid"/>
          </a:ln>
        </p:spPr>
      </p:pic>
      <p:sp>
        <p:nvSpPr>
          <p:cNvPr id="3" name="Rectangle 2"/>
          <p:cNvSpPr txBox="1">
            <a:spLocks noChangeArrowheads="1"/>
          </p:cNvSpPr>
          <p:nvPr/>
        </p:nvSpPr>
        <p:spPr bwMode="auto">
          <a:xfrm>
            <a:off x="1322388" y="107802"/>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EXPORTACION DE PRENDAS DE VESTIR A NIVEL MUNDIAL</a:t>
            </a:r>
          </a:p>
        </p:txBody>
      </p:sp>
      <p:sp>
        <p:nvSpPr>
          <p:cNvPr id="4" name="Rectángulo 3"/>
          <p:cNvSpPr/>
          <p:nvPr/>
        </p:nvSpPr>
        <p:spPr>
          <a:xfrm>
            <a:off x="179512" y="733041"/>
            <a:ext cx="3816424" cy="1200329"/>
          </a:xfrm>
          <a:prstGeom prst="rect">
            <a:avLst/>
          </a:prstGeom>
        </p:spPr>
        <p:txBody>
          <a:bodyPr wrap="square">
            <a:spAutoFit/>
          </a:bodyPr>
          <a:lstStyle/>
          <a:p>
            <a:pPr algn="just"/>
            <a:r>
              <a:rPr lang="es-EC" sz="1200" dirty="0" smtClean="0"/>
              <a:t>Exportaciones </a:t>
            </a:r>
            <a:r>
              <a:rPr lang="es-EC" sz="1200" dirty="0"/>
              <a:t>de prendas de vestir de los países informantes al año 2017 </a:t>
            </a:r>
            <a:r>
              <a:rPr lang="es-EC" sz="1200" dirty="0" smtClean="0"/>
              <a:t>= </a:t>
            </a:r>
            <a:r>
              <a:rPr lang="es-EC" sz="1200" dirty="0"/>
              <a:t>612,232.15 millones de </a:t>
            </a:r>
            <a:r>
              <a:rPr lang="es-EC" sz="1200" dirty="0" smtClean="0"/>
              <a:t>dólares</a:t>
            </a:r>
          </a:p>
          <a:p>
            <a:pPr algn="just"/>
            <a:r>
              <a:rPr lang="es-EC" sz="1200" dirty="0" smtClean="0"/>
              <a:t>China, más </a:t>
            </a:r>
            <a:r>
              <a:rPr lang="es-EC" sz="1200" dirty="0"/>
              <a:t>de 158.463.0 millones de dólares, </a:t>
            </a:r>
            <a:r>
              <a:rPr lang="es-EC" sz="1200" dirty="0" smtClean="0"/>
              <a:t>alrededor </a:t>
            </a:r>
            <a:r>
              <a:rPr lang="es-EC" sz="1200" dirty="0"/>
              <a:t>del 25,88% de la cuota del mercado </a:t>
            </a:r>
            <a:r>
              <a:rPr lang="es-EC" sz="1200" dirty="0" smtClean="0"/>
              <a:t>mundial</a:t>
            </a:r>
            <a:r>
              <a:rPr lang="es-EC" sz="1200" dirty="0"/>
              <a:t>.</a:t>
            </a:r>
          </a:p>
        </p:txBody>
      </p:sp>
      <p:sp>
        <p:nvSpPr>
          <p:cNvPr id="5" name="Rectángulo 4"/>
          <p:cNvSpPr/>
          <p:nvPr/>
        </p:nvSpPr>
        <p:spPr>
          <a:xfrm>
            <a:off x="4139952" y="733041"/>
            <a:ext cx="4866167" cy="1200329"/>
          </a:xfrm>
          <a:prstGeom prst="rect">
            <a:avLst/>
          </a:prstGeom>
        </p:spPr>
        <p:txBody>
          <a:bodyPr wrap="square">
            <a:spAutoFit/>
          </a:bodyPr>
          <a:lstStyle/>
          <a:p>
            <a:pPr algn="just"/>
            <a:r>
              <a:rPr lang="es-EC" sz="1200" dirty="0"/>
              <a:t>La </a:t>
            </a:r>
            <a:r>
              <a:rPr lang="es-EC" sz="1200" dirty="0" smtClean="0"/>
              <a:t>U.E posee </a:t>
            </a:r>
            <a:r>
              <a:rPr lang="es-EC" sz="1200" dirty="0"/>
              <a:t>un valor de mercado de 129,733.2 millones de dólares al año 2017, </a:t>
            </a:r>
            <a:r>
              <a:rPr lang="es-EC" sz="1200" dirty="0" smtClean="0"/>
              <a:t>participación </a:t>
            </a:r>
            <a:r>
              <a:rPr lang="es-EC" sz="1200" dirty="0"/>
              <a:t>del 21.19</a:t>
            </a:r>
            <a:r>
              <a:rPr lang="es-EC" sz="1200" dirty="0" smtClean="0"/>
              <a:t>%. Italia: 3,88% </a:t>
            </a:r>
          </a:p>
          <a:p>
            <a:pPr algn="just"/>
            <a:r>
              <a:rPr lang="es-ES" sz="1200" dirty="0"/>
              <a:t>170.000 empresas de productos textiles y ropa </a:t>
            </a:r>
            <a:endParaRPr lang="es-ES" sz="1200" dirty="0" smtClean="0"/>
          </a:p>
          <a:p>
            <a:pPr marL="171450" indent="-171450" algn="just">
              <a:buFont typeface="Arial" panose="020B0604020202020204" pitchFamily="34" charset="0"/>
              <a:buChar char="•"/>
            </a:pPr>
            <a:r>
              <a:rPr lang="es-ES" sz="1200" dirty="0" smtClean="0"/>
              <a:t>70</a:t>
            </a:r>
            <a:r>
              <a:rPr lang="es-ES" sz="1200" dirty="0"/>
              <a:t>% </a:t>
            </a:r>
            <a:r>
              <a:rPr lang="es-ES" sz="1200" dirty="0" smtClean="0"/>
              <a:t>confección </a:t>
            </a:r>
            <a:r>
              <a:rPr lang="es-ES" sz="1200" dirty="0"/>
              <a:t>de </a:t>
            </a:r>
            <a:r>
              <a:rPr lang="es-ES" sz="1200" dirty="0" smtClean="0"/>
              <a:t>ropa</a:t>
            </a:r>
          </a:p>
          <a:p>
            <a:pPr marL="171450" indent="-171450" algn="just">
              <a:buFont typeface="Arial" panose="020B0604020202020204" pitchFamily="34" charset="0"/>
              <a:buChar char="•"/>
            </a:pPr>
            <a:r>
              <a:rPr lang="es-ES" sz="1200" dirty="0" smtClean="0"/>
              <a:t>30</a:t>
            </a:r>
            <a:r>
              <a:rPr lang="es-ES" sz="1200" dirty="0"/>
              <a:t>% </a:t>
            </a:r>
            <a:r>
              <a:rPr lang="es-ES" sz="1200" dirty="0" smtClean="0"/>
              <a:t>empresas </a:t>
            </a:r>
            <a:r>
              <a:rPr lang="es-ES" sz="1200" dirty="0"/>
              <a:t>de productos </a:t>
            </a:r>
            <a:r>
              <a:rPr lang="es-ES" sz="1200" dirty="0" smtClean="0"/>
              <a:t>textiles.</a:t>
            </a:r>
          </a:p>
          <a:p>
            <a:pPr marL="171450" indent="-171450" algn="just">
              <a:buFont typeface="Arial" panose="020B0604020202020204" pitchFamily="34" charset="0"/>
              <a:buChar char="•"/>
            </a:pPr>
            <a:r>
              <a:rPr lang="es-ES" sz="1200" dirty="0" smtClean="0"/>
              <a:t>empresas de </a:t>
            </a:r>
            <a:r>
              <a:rPr lang="es-ES" sz="1200" dirty="0"/>
              <a:t>fibra sintética representaron menos del 1%</a:t>
            </a:r>
            <a:endParaRPr lang="es-EC" sz="1200" dirty="0"/>
          </a:p>
        </p:txBody>
      </p:sp>
    </p:spTree>
    <p:extLst>
      <p:ext uri="{BB962C8B-B14F-4D97-AF65-F5344CB8AC3E}">
        <p14:creationId xmlns:p14="http://schemas.microsoft.com/office/powerpoint/2010/main" val="37370671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8.png"/>
          <p:cNvPicPr/>
          <p:nvPr/>
        </p:nvPicPr>
        <p:blipFill rotWithShape="1">
          <a:blip r:embed="rId2"/>
          <a:srcRect l="27819" t="21624" r="29381" b="21486"/>
          <a:stretch/>
        </p:blipFill>
        <p:spPr>
          <a:xfrm>
            <a:off x="5076056" y="1340768"/>
            <a:ext cx="3672408" cy="4536504"/>
          </a:xfrm>
          <a:prstGeom prst="rect">
            <a:avLst/>
          </a:prstGeom>
          <a:ln w="6350">
            <a:solidFill>
              <a:srgbClr val="000000"/>
            </a:solidFill>
            <a:prstDash val="solid"/>
          </a:ln>
        </p:spPr>
      </p:pic>
      <p:sp>
        <p:nvSpPr>
          <p:cNvPr id="3"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EXPORTACION DE PRENDAS DE VESTIR AMERICA CENTRAL Y DEL SUR</a:t>
            </a:r>
          </a:p>
        </p:txBody>
      </p:sp>
      <p:pic>
        <p:nvPicPr>
          <p:cNvPr id="4" name="Imagen 3"/>
          <p:cNvPicPr>
            <a:picLocks noChangeAspect="1"/>
          </p:cNvPicPr>
          <p:nvPr/>
        </p:nvPicPr>
        <p:blipFill>
          <a:blip r:embed="rId3"/>
          <a:stretch>
            <a:fillRect/>
          </a:stretch>
        </p:blipFill>
        <p:spPr>
          <a:xfrm>
            <a:off x="-252536" y="1274368"/>
            <a:ext cx="5761943" cy="4876102"/>
          </a:xfrm>
          <a:prstGeom prst="rect">
            <a:avLst/>
          </a:prstGeom>
        </p:spPr>
      </p:pic>
      <p:sp>
        <p:nvSpPr>
          <p:cNvPr id="5" name="Elipse 4"/>
          <p:cNvSpPr/>
          <p:nvPr/>
        </p:nvSpPr>
        <p:spPr>
          <a:xfrm>
            <a:off x="611401" y="3252054"/>
            <a:ext cx="166390"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p:cNvSpPr/>
          <p:nvPr/>
        </p:nvSpPr>
        <p:spPr>
          <a:xfrm>
            <a:off x="608884" y="5085184"/>
            <a:ext cx="166390"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p:cNvSpPr/>
          <p:nvPr/>
        </p:nvSpPr>
        <p:spPr>
          <a:xfrm>
            <a:off x="608884" y="3952479"/>
            <a:ext cx="166390"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868144" y="4381088"/>
            <a:ext cx="1584176" cy="830997"/>
          </a:xfrm>
          <a:prstGeom prst="rect">
            <a:avLst/>
          </a:prstGeom>
          <a:noFill/>
        </p:spPr>
        <p:txBody>
          <a:bodyPr wrap="square" rtlCol="0">
            <a:spAutoFit/>
          </a:bodyPr>
          <a:lstStyle/>
          <a:p>
            <a:r>
              <a:rPr lang="es-EC" sz="1200" dirty="0" smtClean="0"/>
              <a:t>159 empresas</a:t>
            </a:r>
          </a:p>
          <a:p>
            <a:r>
              <a:rPr lang="es-EC" sz="1200" dirty="0" smtClean="0"/>
              <a:t>Ensamblaje </a:t>
            </a:r>
          </a:p>
          <a:p>
            <a:r>
              <a:rPr lang="es-EC" sz="1200" dirty="0" smtClean="0"/>
              <a:t>Producción</a:t>
            </a:r>
          </a:p>
          <a:p>
            <a:r>
              <a:rPr lang="es-EC" sz="1200" dirty="0" smtClean="0"/>
              <a:t>corte</a:t>
            </a:r>
            <a:endParaRPr lang="es-EC" sz="1200" dirty="0"/>
          </a:p>
        </p:txBody>
      </p:sp>
    </p:spTree>
    <p:extLst>
      <p:ext uri="{BB962C8B-B14F-4D97-AF65-F5344CB8AC3E}">
        <p14:creationId xmlns:p14="http://schemas.microsoft.com/office/powerpoint/2010/main" val="341207616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7.png"/>
          <p:cNvPicPr/>
          <p:nvPr/>
        </p:nvPicPr>
        <p:blipFill>
          <a:blip r:embed="rId2"/>
          <a:srcRect l="27631" t="14844" r="20251" b="22473"/>
          <a:stretch>
            <a:fillRect/>
          </a:stretch>
        </p:blipFill>
        <p:spPr>
          <a:xfrm>
            <a:off x="4716016" y="1340768"/>
            <a:ext cx="4031347" cy="4401785"/>
          </a:xfrm>
          <a:prstGeom prst="rect">
            <a:avLst/>
          </a:prstGeom>
          <a:ln w="6350">
            <a:solidFill>
              <a:srgbClr val="000000"/>
            </a:solidFill>
            <a:prstDash val="solid"/>
          </a:ln>
        </p:spPr>
      </p:pic>
      <p:pic>
        <p:nvPicPr>
          <p:cNvPr id="3" name="image52.png"/>
          <p:cNvPicPr/>
          <p:nvPr/>
        </p:nvPicPr>
        <p:blipFill>
          <a:blip r:embed="rId3"/>
          <a:srcRect l="5750" t="27049" r="68104" b="47213"/>
          <a:stretch>
            <a:fillRect/>
          </a:stretch>
        </p:blipFill>
        <p:spPr>
          <a:xfrm>
            <a:off x="467544" y="1988840"/>
            <a:ext cx="3816424" cy="2664296"/>
          </a:xfrm>
          <a:prstGeom prst="rect">
            <a:avLst/>
          </a:prstGeom>
          <a:ln w="6350">
            <a:solidFill>
              <a:srgbClr val="000000"/>
            </a:solidFill>
            <a:prstDash val="solid"/>
          </a:ln>
        </p:spPr>
      </p:pic>
      <p:sp>
        <p:nvSpPr>
          <p:cNvPr id="4" name="Rectangle 2"/>
          <p:cNvSpPr txBox="1">
            <a:spLocks noChangeArrowheads="1"/>
          </p:cNvSpPr>
          <p:nvPr/>
        </p:nvSpPr>
        <p:spPr bwMode="auto">
          <a:xfrm>
            <a:off x="661194" y="692696"/>
            <a:ext cx="7821612" cy="433388"/>
          </a:xfrm>
          <a:prstGeom prst="rect">
            <a:avLst/>
          </a:prstGeom>
          <a:solidFill>
            <a:srgbClr val="CCFF99"/>
          </a:solidFill>
          <a:ln w="9525">
            <a:solidFill>
              <a:schemeClr val="bg1"/>
            </a:solidFill>
            <a:miter lim="800000"/>
            <a:headEnd/>
            <a:tailEnd/>
          </a:ln>
        </p:spPr>
        <p:txBody>
          <a:bodyPr/>
          <a:lstStyle/>
          <a:p>
            <a:pPr algn="ctr" eaLnBrk="0" hangingPunct="0"/>
            <a:r>
              <a:rPr lang="es-ES_tradnl" sz="2000" b="1" dirty="0">
                <a:solidFill>
                  <a:srgbClr val="0033CC"/>
                </a:solidFill>
                <a:latin typeface="Calibri" pitchFamily="34" charset="0"/>
              </a:rPr>
              <a:t>EXPORTACION DE PRENDAS DE VESTIR COMUNIDAD ANDINA</a:t>
            </a:r>
          </a:p>
        </p:txBody>
      </p:sp>
      <p:sp>
        <p:nvSpPr>
          <p:cNvPr id="5" name="Rectángulo 4"/>
          <p:cNvSpPr/>
          <p:nvPr/>
        </p:nvSpPr>
        <p:spPr>
          <a:xfrm>
            <a:off x="5173668" y="3637473"/>
            <a:ext cx="1584176" cy="1015663"/>
          </a:xfrm>
          <a:prstGeom prst="rect">
            <a:avLst/>
          </a:prstGeom>
        </p:spPr>
        <p:txBody>
          <a:bodyPr wrap="square">
            <a:spAutoFit/>
          </a:bodyPr>
          <a:lstStyle/>
          <a:p>
            <a:pPr algn="ctr"/>
            <a:r>
              <a:rPr lang="es-EC" sz="1200" dirty="0" smtClean="0"/>
              <a:t>18% al 2017</a:t>
            </a:r>
          </a:p>
          <a:p>
            <a:pPr algn="ctr"/>
            <a:r>
              <a:rPr lang="es-EC" sz="1200" dirty="0"/>
              <a:t> T-</a:t>
            </a:r>
            <a:r>
              <a:rPr lang="es-EC" sz="1200" dirty="0" err="1"/>
              <a:t>shirts</a:t>
            </a:r>
            <a:r>
              <a:rPr lang="es-EC" sz="1200" dirty="0"/>
              <a:t> de algodón</a:t>
            </a:r>
          </a:p>
          <a:p>
            <a:pPr algn="ctr"/>
            <a:r>
              <a:rPr lang="es-EC" sz="1200" dirty="0" smtClean="0"/>
              <a:t> </a:t>
            </a:r>
            <a:r>
              <a:rPr lang="es-EC" sz="1200" dirty="0"/>
              <a:t>Ley de Exportaciones no tradiciones </a:t>
            </a:r>
          </a:p>
        </p:txBody>
      </p:sp>
      <p:sp>
        <p:nvSpPr>
          <p:cNvPr id="6" name="Rectángulo 5"/>
          <p:cNvSpPr/>
          <p:nvPr/>
        </p:nvSpPr>
        <p:spPr>
          <a:xfrm>
            <a:off x="718892" y="1423462"/>
            <a:ext cx="3313728" cy="369332"/>
          </a:xfrm>
          <a:prstGeom prst="rect">
            <a:avLst/>
          </a:prstGeom>
        </p:spPr>
        <p:txBody>
          <a:bodyPr wrap="none">
            <a:spAutoFit/>
          </a:bodyPr>
          <a:lstStyle/>
          <a:p>
            <a:r>
              <a:rPr lang="es-EC" dirty="0"/>
              <a:t> exportó un total del 0.21% de </a:t>
            </a:r>
          </a:p>
        </p:txBody>
      </p:sp>
      <p:sp>
        <p:nvSpPr>
          <p:cNvPr id="7" name="Rectángulo 6"/>
          <p:cNvSpPr/>
          <p:nvPr/>
        </p:nvSpPr>
        <p:spPr>
          <a:xfrm>
            <a:off x="234366" y="4788446"/>
            <a:ext cx="4139952" cy="954107"/>
          </a:xfrm>
          <a:prstGeom prst="rect">
            <a:avLst/>
          </a:prstGeom>
        </p:spPr>
        <p:txBody>
          <a:bodyPr wrap="square">
            <a:spAutoFit/>
          </a:bodyPr>
          <a:lstStyle/>
          <a:p>
            <a:pPr algn="just"/>
            <a:r>
              <a:rPr lang="es-EC" sz="1400" dirty="0"/>
              <a:t>Con el 37% del volumen de importaciones, la Comunidad Andina ocupa el segundo </a:t>
            </a:r>
          </a:p>
          <a:p>
            <a:pPr algn="just"/>
            <a:r>
              <a:rPr lang="es-EC" sz="1400" dirty="0"/>
              <a:t>lugar como proveedor de bienes textiles, luego de los países asiáticos.</a:t>
            </a:r>
          </a:p>
        </p:txBody>
      </p:sp>
    </p:spTree>
    <p:extLst>
      <p:ext uri="{BB962C8B-B14F-4D97-AF65-F5344CB8AC3E}">
        <p14:creationId xmlns:p14="http://schemas.microsoft.com/office/powerpoint/2010/main" val="33131342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mapa versión 3 colores</Template>
  <TotalTime>12937</TotalTime>
  <Words>1565</Words>
  <Application>Microsoft Office PowerPoint</Application>
  <PresentationFormat>Presentación en pantalla (4:3)</PresentationFormat>
  <Paragraphs>161</Paragraphs>
  <Slides>31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8" baseType="lpstr">
      <vt:lpstr>Albertus</vt:lpstr>
      <vt:lpstr>Arial</vt:lpstr>
      <vt:lpstr>Calibri</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Usuario de Windows</cp:lastModifiedBy>
  <cp:revision>353</cp:revision>
  <dcterms:created xsi:type="dcterms:W3CDTF">2008-12-02T19:52:52Z</dcterms:created>
  <dcterms:modified xsi:type="dcterms:W3CDTF">2019-07-17T15:17:40Z</dcterms:modified>
</cp:coreProperties>
</file>