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ebp"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0"/>
  </p:notesMasterIdLst>
  <p:sldIdLst>
    <p:sldId id="257" r:id="rId2"/>
    <p:sldId id="256" r:id="rId3"/>
    <p:sldId id="258" r:id="rId4"/>
    <p:sldId id="262" r:id="rId5"/>
    <p:sldId id="290" r:id="rId6"/>
    <p:sldId id="259" r:id="rId7"/>
    <p:sldId id="295" r:id="rId8"/>
    <p:sldId id="284" r:id="rId9"/>
    <p:sldId id="263" r:id="rId10"/>
    <p:sldId id="287" r:id="rId11"/>
    <p:sldId id="288" r:id="rId12"/>
    <p:sldId id="265" r:id="rId13"/>
    <p:sldId id="286" r:id="rId14"/>
    <p:sldId id="260" r:id="rId15"/>
    <p:sldId id="261" r:id="rId16"/>
    <p:sldId id="266" r:id="rId17"/>
    <p:sldId id="264" r:id="rId18"/>
    <p:sldId id="291" r:id="rId19"/>
    <p:sldId id="292" r:id="rId20"/>
    <p:sldId id="293" r:id="rId21"/>
    <p:sldId id="267" r:id="rId22"/>
    <p:sldId id="270" r:id="rId23"/>
    <p:sldId id="268" r:id="rId24"/>
    <p:sldId id="269" r:id="rId25"/>
    <p:sldId id="296" r:id="rId26"/>
    <p:sldId id="271" r:id="rId27"/>
    <p:sldId id="272" r:id="rId28"/>
    <p:sldId id="289" r:id="rId29"/>
    <p:sldId id="273" r:id="rId30"/>
    <p:sldId id="276" r:id="rId31"/>
    <p:sldId id="274" r:id="rId32"/>
    <p:sldId id="297" r:id="rId33"/>
    <p:sldId id="277" r:id="rId34"/>
    <p:sldId id="279" r:id="rId35"/>
    <p:sldId id="280" r:id="rId36"/>
    <p:sldId id="281" r:id="rId37"/>
    <p:sldId id="282" r:id="rId38"/>
    <p:sldId id="283" r:id="rId3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7" autoAdjust="0"/>
    <p:restoredTop sz="90349" autoAdjust="0"/>
  </p:normalViewPr>
  <p:slideViewPr>
    <p:cSldViewPr snapToGrid="0">
      <p:cViewPr varScale="1">
        <p:scale>
          <a:sx n="104" d="100"/>
          <a:sy n="104" d="100"/>
        </p:scale>
        <p:origin x="8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diagrams/_rels/data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96B0D-7E5B-45FE-A6A9-7C33FECE4D96}"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ES"/>
        </a:p>
      </dgm:t>
    </dgm:pt>
    <dgm:pt modelId="{EAB521B0-2C04-40F4-9396-FE5F39050F29}">
      <dgm:prSet phldrT="[Texto]"/>
      <dgm:spPr/>
      <dgm:t>
        <a:bodyPr/>
        <a:lstStyle/>
        <a:p>
          <a:r>
            <a:rPr lang="es-EC" dirty="0"/>
            <a:t>Fiebre </a:t>
          </a:r>
          <a:r>
            <a:rPr lang="es-ES" dirty="0"/>
            <a:t>(40-41) °C</a:t>
          </a:r>
          <a:r>
            <a:rPr lang="es-EC" dirty="0"/>
            <a:t> </a:t>
          </a:r>
          <a:endParaRPr lang="es-ES" dirty="0"/>
        </a:p>
      </dgm:t>
    </dgm:pt>
    <dgm:pt modelId="{F39F7714-C663-4CB6-8BB0-5FC6B94293B3}" type="parTrans" cxnId="{3C94A78D-D0FA-4A20-BC1E-244329108B18}">
      <dgm:prSet/>
      <dgm:spPr/>
      <dgm:t>
        <a:bodyPr/>
        <a:lstStyle/>
        <a:p>
          <a:endParaRPr lang="es-ES"/>
        </a:p>
      </dgm:t>
    </dgm:pt>
    <dgm:pt modelId="{FC829D83-2037-4D45-8957-FD1D84EA564A}" type="sibTrans" cxnId="{3C94A78D-D0FA-4A20-BC1E-244329108B18}">
      <dgm:prSet/>
      <dgm:spPr/>
      <dgm:t>
        <a:bodyPr/>
        <a:lstStyle/>
        <a:p>
          <a:endParaRPr lang="es-ES"/>
        </a:p>
      </dgm:t>
    </dgm:pt>
    <dgm:pt modelId="{8E7B83B1-D589-40C2-9EC8-8D16D4D5018D}">
      <dgm:prSet phldrT="[Texto]"/>
      <dgm:spPr/>
      <dgm:t>
        <a:bodyPr/>
        <a:lstStyle/>
        <a:p>
          <a:r>
            <a:rPr lang="es-EC" dirty="0"/>
            <a:t>Anemia hemolítica </a:t>
          </a:r>
          <a:endParaRPr lang="es-ES" dirty="0"/>
        </a:p>
      </dgm:t>
    </dgm:pt>
    <dgm:pt modelId="{B882D450-5676-4086-92B3-49F54B6B6050}" type="parTrans" cxnId="{AC242D30-52DD-40D2-8311-D31E0AAA7C33}">
      <dgm:prSet/>
      <dgm:spPr/>
      <dgm:t>
        <a:bodyPr/>
        <a:lstStyle/>
        <a:p>
          <a:endParaRPr lang="es-ES"/>
        </a:p>
      </dgm:t>
    </dgm:pt>
    <dgm:pt modelId="{8BA89543-973E-499F-835A-E80D72DFEEDE}" type="sibTrans" cxnId="{AC242D30-52DD-40D2-8311-D31E0AAA7C33}">
      <dgm:prSet/>
      <dgm:spPr/>
      <dgm:t>
        <a:bodyPr/>
        <a:lstStyle/>
        <a:p>
          <a:endParaRPr lang="es-ES"/>
        </a:p>
      </dgm:t>
    </dgm:pt>
    <dgm:pt modelId="{26763B20-99E9-4B95-865C-FFB8DEECE10E}">
      <dgm:prSet phldrT="[Texto]"/>
      <dgm:spPr/>
      <dgm:t>
        <a:bodyPr/>
        <a:lstStyle/>
        <a:p>
          <a:r>
            <a:rPr lang="es-EC" dirty="0"/>
            <a:t>Hemoglobinuria</a:t>
          </a:r>
          <a:endParaRPr lang="es-ES" dirty="0"/>
        </a:p>
      </dgm:t>
    </dgm:pt>
    <dgm:pt modelId="{448A50E3-A45B-4888-8DD4-52142486B0B1}" type="parTrans" cxnId="{EAF799C9-4EC8-47F7-A7A5-C3571BA2FD12}">
      <dgm:prSet/>
      <dgm:spPr/>
      <dgm:t>
        <a:bodyPr/>
        <a:lstStyle/>
        <a:p>
          <a:endParaRPr lang="es-ES"/>
        </a:p>
      </dgm:t>
    </dgm:pt>
    <dgm:pt modelId="{8EE86A19-E593-4A8D-B6D5-69E830F48B33}" type="sibTrans" cxnId="{EAF799C9-4EC8-47F7-A7A5-C3571BA2FD12}">
      <dgm:prSet/>
      <dgm:spPr/>
      <dgm:t>
        <a:bodyPr/>
        <a:lstStyle/>
        <a:p>
          <a:endParaRPr lang="es-ES"/>
        </a:p>
      </dgm:t>
    </dgm:pt>
    <dgm:pt modelId="{0D7BE357-45D9-4BCD-B475-7FEF2F96249F}">
      <dgm:prSet/>
      <dgm:spPr/>
      <dgm:t>
        <a:bodyPr/>
        <a:lstStyle/>
        <a:p>
          <a:r>
            <a:rPr lang="es-EC" dirty="0"/>
            <a:t>Muerte</a:t>
          </a:r>
          <a:endParaRPr lang="es-ES" dirty="0"/>
        </a:p>
      </dgm:t>
    </dgm:pt>
    <dgm:pt modelId="{FDF06ED9-AA3B-440B-A92E-D2569B847D7C}" type="parTrans" cxnId="{7AF11634-710F-4741-9BFC-5E35434E99F3}">
      <dgm:prSet/>
      <dgm:spPr/>
      <dgm:t>
        <a:bodyPr/>
        <a:lstStyle/>
        <a:p>
          <a:endParaRPr lang="es-ES"/>
        </a:p>
      </dgm:t>
    </dgm:pt>
    <dgm:pt modelId="{9E8484BC-83D5-4A70-92E6-A86F0403A578}" type="sibTrans" cxnId="{7AF11634-710F-4741-9BFC-5E35434E99F3}">
      <dgm:prSet/>
      <dgm:spPr/>
      <dgm:t>
        <a:bodyPr/>
        <a:lstStyle/>
        <a:p>
          <a:endParaRPr lang="es-ES"/>
        </a:p>
      </dgm:t>
    </dgm:pt>
    <dgm:pt modelId="{A52CEA86-D75F-471C-8F6F-4D9A1A06552F}">
      <dgm:prSet/>
      <dgm:spPr/>
      <dgm:t>
        <a:bodyPr/>
        <a:lstStyle/>
        <a:p>
          <a:r>
            <a:rPr lang="es-ES" dirty="0"/>
            <a:t>Falta de coordinación</a:t>
          </a:r>
        </a:p>
      </dgm:t>
    </dgm:pt>
    <dgm:pt modelId="{A45380B5-2415-406E-86EA-B16D89C85E49}" type="parTrans" cxnId="{04B305DA-7801-4155-84CF-6DEEEDB4869C}">
      <dgm:prSet/>
      <dgm:spPr/>
      <dgm:t>
        <a:bodyPr/>
        <a:lstStyle/>
        <a:p>
          <a:endParaRPr lang="es-ES"/>
        </a:p>
      </dgm:t>
    </dgm:pt>
    <dgm:pt modelId="{A15E3502-E642-474C-87C0-0BF932AC2EE2}" type="sibTrans" cxnId="{04B305DA-7801-4155-84CF-6DEEEDB4869C}">
      <dgm:prSet/>
      <dgm:spPr/>
      <dgm:t>
        <a:bodyPr/>
        <a:lstStyle/>
        <a:p>
          <a:endParaRPr lang="es-ES"/>
        </a:p>
      </dgm:t>
    </dgm:pt>
    <dgm:pt modelId="{CCF862EE-9230-49F0-A1ED-EAF08945C8B4}" type="pres">
      <dgm:prSet presAssocID="{30A96B0D-7E5B-45FE-A6A9-7C33FECE4D96}" presName="Name0" presStyleCnt="0">
        <dgm:presLayoutVars>
          <dgm:dir/>
          <dgm:resizeHandles val="exact"/>
        </dgm:presLayoutVars>
      </dgm:prSet>
      <dgm:spPr/>
      <dgm:t>
        <a:bodyPr/>
        <a:lstStyle/>
        <a:p>
          <a:endParaRPr lang="es-ES"/>
        </a:p>
      </dgm:t>
    </dgm:pt>
    <dgm:pt modelId="{9CAC6700-AB51-4868-80B8-F0721C5B9299}" type="pres">
      <dgm:prSet presAssocID="{EAB521B0-2C04-40F4-9396-FE5F39050F29}" presName="compNode" presStyleCnt="0"/>
      <dgm:spPr/>
    </dgm:pt>
    <dgm:pt modelId="{5118604B-CFC0-485D-AF54-545CE6F8BCAC}" type="pres">
      <dgm:prSet presAssocID="{EAB521B0-2C04-40F4-9396-FE5F39050F29}" presName="pictRect" presStyleLbl="node1" presStyleIdx="0" presStyleCnt="5" custScaleX="54008" custScaleY="82944"/>
      <dgm:spPr>
        <a:blipFill rotWithShape="1">
          <a:blip xmlns:r="http://schemas.openxmlformats.org/officeDocument/2006/relationships" r:embed="rId1"/>
          <a:stretch>
            <a:fillRect/>
          </a:stretch>
        </a:blipFill>
      </dgm:spPr>
    </dgm:pt>
    <dgm:pt modelId="{EF7D62EF-FD25-4C30-AC27-E38DE2EA81FC}" type="pres">
      <dgm:prSet presAssocID="{EAB521B0-2C04-40F4-9396-FE5F39050F29}" presName="textRect" presStyleLbl="revTx" presStyleIdx="0" presStyleCnt="5" custScaleX="78837" custScaleY="64453">
        <dgm:presLayoutVars>
          <dgm:bulletEnabled val="1"/>
        </dgm:presLayoutVars>
      </dgm:prSet>
      <dgm:spPr/>
      <dgm:t>
        <a:bodyPr/>
        <a:lstStyle/>
        <a:p>
          <a:endParaRPr lang="es-ES"/>
        </a:p>
      </dgm:t>
    </dgm:pt>
    <dgm:pt modelId="{F36E78F9-7ED0-4914-936E-D0A36920CBF0}" type="pres">
      <dgm:prSet presAssocID="{FC829D83-2037-4D45-8957-FD1D84EA564A}" presName="sibTrans" presStyleLbl="sibTrans2D1" presStyleIdx="0" presStyleCnt="0"/>
      <dgm:spPr/>
      <dgm:t>
        <a:bodyPr/>
        <a:lstStyle/>
        <a:p>
          <a:endParaRPr lang="es-ES"/>
        </a:p>
      </dgm:t>
    </dgm:pt>
    <dgm:pt modelId="{0467C5C6-9759-49DB-B19C-0C9A55C70D10}" type="pres">
      <dgm:prSet presAssocID="{8E7B83B1-D589-40C2-9EC8-8D16D4D5018D}" presName="compNode" presStyleCnt="0"/>
      <dgm:spPr/>
    </dgm:pt>
    <dgm:pt modelId="{773E80D4-BF95-41EA-A1DC-A4731668D80A}" type="pres">
      <dgm:prSet presAssocID="{8E7B83B1-D589-40C2-9EC8-8D16D4D5018D}" presName="pictRect" presStyleLbl="node1" presStyleIdx="1" presStyleCnt="5" custScaleX="72599"/>
      <dgm:spPr>
        <a:blipFill rotWithShape="1">
          <a:blip xmlns:r="http://schemas.openxmlformats.org/officeDocument/2006/relationships" r:embed="rId2"/>
          <a:stretch>
            <a:fillRect/>
          </a:stretch>
        </a:blipFill>
      </dgm:spPr>
    </dgm:pt>
    <dgm:pt modelId="{880B45C1-32A8-489E-926C-01834E7CFA9C}" type="pres">
      <dgm:prSet presAssocID="{8E7B83B1-D589-40C2-9EC8-8D16D4D5018D}" presName="textRect" presStyleLbl="revTx" presStyleIdx="1" presStyleCnt="5">
        <dgm:presLayoutVars>
          <dgm:bulletEnabled val="1"/>
        </dgm:presLayoutVars>
      </dgm:prSet>
      <dgm:spPr/>
      <dgm:t>
        <a:bodyPr/>
        <a:lstStyle/>
        <a:p>
          <a:endParaRPr lang="es-ES"/>
        </a:p>
      </dgm:t>
    </dgm:pt>
    <dgm:pt modelId="{71250EC6-994F-43A4-9E0F-5C340F417F86}" type="pres">
      <dgm:prSet presAssocID="{8BA89543-973E-499F-835A-E80D72DFEEDE}" presName="sibTrans" presStyleLbl="sibTrans2D1" presStyleIdx="0" presStyleCnt="0"/>
      <dgm:spPr/>
      <dgm:t>
        <a:bodyPr/>
        <a:lstStyle/>
        <a:p>
          <a:endParaRPr lang="es-ES"/>
        </a:p>
      </dgm:t>
    </dgm:pt>
    <dgm:pt modelId="{CE3B034E-EC2D-42D7-B963-5A3BF094F074}" type="pres">
      <dgm:prSet presAssocID="{26763B20-99E9-4B95-865C-FFB8DEECE10E}" presName="compNode" presStyleCnt="0"/>
      <dgm:spPr/>
    </dgm:pt>
    <dgm:pt modelId="{DAACA1C4-79CA-45D3-AAE9-F8761E6BE008}" type="pres">
      <dgm:prSet presAssocID="{26763B20-99E9-4B95-865C-FFB8DEECE10E}" presName="pictRect" presStyleLbl="node1" presStyleIdx="2" presStyleCnt="5"/>
      <dgm:spPr>
        <a:blipFill rotWithShape="1">
          <a:blip xmlns:r="http://schemas.openxmlformats.org/officeDocument/2006/relationships" r:embed="rId3"/>
          <a:stretch>
            <a:fillRect/>
          </a:stretch>
        </a:blipFill>
      </dgm:spPr>
    </dgm:pt>
    <dgm:pt modelId="{2122759D-8A4E-4EB0-ADB8-DA5B0DEF01D9}" type="pres">
      <dgm:prSet presAssocID="{26763B20-99E9-4B95-865C-FFB8DEECE10E}" presName="textRect" presStyleLbl="revTx" presStyleIdx="2" presStyleCnt="5">
        <dgm:presLayoutVars>
          <dgm:bulletEnabled val="1"/>
        </dgm:presLayoutVars>
      </dgm:prSet>
      <dgm:spPr/>
      <dgm:t>
        <a:bodyPr/>
        <a:lstStyle/>
        <a:p>
          <a:endParaRPr lang="es-ES"/>
        </a:p>
      </dgm:t>
    </dgm:pt>
    <dgm:pt modelId="{C2C03BC9-C11B-410E-A82A-4E920F1CA527}" type="pres">
      <dgm:prSet presAssocID="{8EE86A19-E593-4A8D-B6D5-69E830F48B33}" presName="sibTrans" presStyleLbl="sibTrans2D1" presStyleIdx="0" presStyleCnt="0"/>
      <dgm:spPr/>
      <dgm:t>
        <a:bodyPr/>
        <a:lstStyle/>
        <a:p>
          <a:endParaRPr lang="es-ES"/>
        </a:p>
      </dgm:t>
    </dgm:pt>
    <dgm:pt modelId="{3B161CA3-3F96-4242-9566-CBADFC264288}" type="pres">
      <dgm:prSet presAssocID="{A52CEA86-D75F-471C-8F6F-4D9A1A06552F}" presName="compNode" presStyleCnt="0"/>
      <dgm:spPr/>
    </dgm:pt>
    <dgm:pt modelId="{15243022-41E7-4021-BA5A-FCDAA471FC92}" type="pres">
      <dgm:prSet presAssocID="{A52CEA86-D75F-471C-8F6F-4D9A1A06552F}" presName="pictRect" presStyleLbl="node1" presStyleIdx="3" presStyleCnt="5" custScaleX="75898"/>
      <dgm:spPr>
        <a:blipFill rotWithShape="1">
          <a:blip xmlns:r="http://schemas.openxmlformats.org/officeDocument/2006/relationships" r:embed="rId4"/>
          <a:stretch>
            <a:fillRect/>
          </a:stretch>
        </a:blipFill>
      </dgm:spPr>
    </dgm:pt>
    <dgm:pt modelId="{FAE5E80A-5B55-40CF-B169-E056229E7A55}" type="pres">
      <dgm:prSet presAssocID="{A52CEA86-D75F-471C-8F6F-4D9A1A06552F}" presName="textRect" presStyleLbl="revTx" presStyleIdx="3" presStyleCnt="5">
        <dgm:presLayoutVars>
          <dgm:bulletEnabled val="1"/>
        </dgm:presLayoutVars>
      </dgm:prSet>
      <dgm:spPr/>
      <dgm:t>
        <a:bodyPr/>
        <a:lstStyle/>
        <a:p>
          <a:endParaRPr lang="es-ES"/>
        </a:p>
      </dgm:t>
    </dgm:pt>
    <dgm:pt modelId="{5D8E8F25-382B-4CB0-950C-B2C74CE0A657}" type="pres">
      <dgm:prSet presAssocID="{A15E3502-E642-474C-87C0-0BF932AC2EE2}" presName="sibTrans" presStyleLbl="sibTrans2D1" presStyleIdx="0" presStyleCnt="0"/>
      <dgm:spPr/>
      <dgm:t>
        <a:bodyPr/>
        <a:lstStyle/>
        <a:p>
          <a:endParaRPr lang="es-ES"/>
        </a:p>
      </dgm:t>
    </dgm:pt>
    <dgm:pt modelId="{91E1C05C-FD89-4441-9DE1-2F074F7D9F13}" type="pres">
      <dgm:prSet presAssocID="{0D7BE357-45D9-4BCD-B475-7FEF2F96249F}" presName="compNode" presStyleCnt="0"/>
      <dgm:spPr/>
    </dgm:pt>
    <dgm:pt modelId="{3E82229B-B8B2-4FBC-9E84-C08CE04279CF}" type="pres">
      <dgm:prSet presAssocID="{0D7BE357-45D9-4BCD-B475-7FEF2F96249F}" presName="pictRect" presStyleLbl="node1" presStyleIdx="4" presStyleCnt="5" custScaleX="45392"/>
      <dgm:spPr>
        <a:blipFill rotWithShape="1">
          <a:blip xmlns:r="http://schemas.openxmlformats.org/officeDocument/2006/relationships" r:embed="rId5"/>
          <a:stretch>
            <a:fillRect/>
          </a:stretch>
        </a:blipFill>
      </dgm:spPr>
    </dgm:pt>
    <dgm:pt modelId="{70C1C66C-7A09-4585-9E3A-0DC04A0BA8E7}" type="pres">
      <dgm:prSet presAssocID="{0D7BE357-45D9-4BCD-B475-7FEF2F96249F}" presName="textRect" presStyleLbl="revTx" presStyleIdx="4" presStyleCnt="5">
        <dgm:presLayoutVars>
          <dgm:bulletEnabled val="1"/>
        </dgm:presLayoutVars>
      </dgm:prSet>
      <dgm:spPr/>
      <dgm:t>
        <a:bodyPr/>
        <a:lstStyle/>
        <a:p>
          <a:endParaRPr lang="es-ES"/>
        </a:p>
      </dgm:t>
    </dgm:pt>
  </dgm:ptLst>
  <dgm:cxnLst>
    <dgm:cxn modelId="{EAF799C9-4EC8-47F7-A7A5-C3571BA2FD12}" srcId="{30A96B0D-7E5B-45FE-A6A9-7C33FECE4D96}" destId="{26763B20-99E9-4B95-865C-FFB8DEECE10E}" srcOrd="2" destOrd="0" parTransId="{448A50E3-A45B-4888-8DD4-52142486B0B1}" sibTransId="{8EE86A19-E593-4A8D-B6D5-69E830F48B33}"/>
    <dgm:cxn modelId="{3C94A78D-D0FA-4A20-BC1E-244329108B18}" srcId="{30A96B0D-7E5B-45FE-A6A9-7C33FECE4D96}" destId="{EAB521B0-2C04-40F4-9396-FE5F39050F29}" srcOrd="0" destOrd="0" parTransId="{F39F7714-C663-4CB6-8BB0-5FC6B94293B3}" sibTransId="{FC829D83-2037-4D45-8957-FD1D84EA564A}"/>
    <dgm:cxn modelId="{93EAD39C-0D95-4411-A515-E4BAFAE891F7}" type="presOf" srcId="{8E7B83B1-D589-40C2-9EC8-8D16D4D5018D}" destId="{880B45C1-32A8-489E-926C-01834E7CFA9C}" srcOrd="0" destOrd="0" presId="urn:microsoft.com/office/officeart/2005/8/layout/pList1"/>
    <dgm:cxn modelId="{A18E77EF-53B6-4540-8D21-3F0641D640F8}" type="presOf" srcId="{EAB521B0-2C04-40F4-9396-FE5F39050F29}" destId="{EF7D62EF-FD25-4C30-AC27-E38DE2EA81FC}" srcOrd="0" destOrd="0" presId="urn:microsoft.com/office/officeart/2005/8/layout/pList1"/>
    <dgm:cxn modelId="{81EE7ED9-91CD-48AA-B760-EC845C8989C7}" type="presOf" srcId="{30A96B0D-7E5B-45FE-A6A9-7C33FECE4D96}" destId="{CCF862EE-9230-49F0-A1ED-EAF08945C8B4}" srcOrd="0" destOrd="0" presId="urn:microsoft.com/office/officeart/2005/8/layout/pList1"/>
    <dgm:cxn modelId="{9CAE2A32-EA4B-46EE-B6B9-43B47E4A890C}" type="presOf" srcId="{8BA89543-973E-499F-835A-E80D72DFEEDE}" destId="{71250EC6-994F-43A4-9E0F-5C340F417F86}" srcOrd="0" destOrd="0" presId="urn:microsoft.com/office/officeart/2005/8/layout/pList1"/>
    <dgm:cxn modelId="{AC242D30-52DD-40D2-8311-D31E0AAA7C33}" srcId="{30A96B0D-7E5B-45FE-A6A9-7C33FECE4D96}" destId="{8E7B83B1-D589-40C2-9EC8-8D16D4D5018D}" srcOrd="1" destOrd="0" parTransId="{B882D450-5676-4086-92B3-49F54B6B6050}" sibTransId="{8BA89543-973E-499F-835A-E80D72DFEEDE}"/>
    <dgm:cxn modelId="{01E09BD4-5314-469A-93E5-2F094D949774}" type="presOf" srcId="{0D7BE357-45D9-4BCD-B475-7FEF2F96249F}" destId="{70C1C66C-7A09-4585-9E3A-0DC04A0BA8E7}" srcOrd="0" destOrd="0" presId="urn:microsoft.com/office/officeart/2005/8/layout/pList1"/>
    <dgm:cxn modelId="{9EA70746-BD3B-4E04-9BBA-AA98345C78B8}" type="presOf" srcId="{26763B20-99E9-4B95-865C-FFB8DEECE10E}" destId="{2122759D-8A4E-4EB0-ADB8-DA5B0DEF01D9}" srcOrd="0" destOrd="0" presId="urn:microsoft.com/office/officeart/2005/8/layout/pList1"/>
    <dgm:cxn modelId="{4FFA3493-0971-464D-8FF1-AC7A4F2380B8}" type="presOf" srcId="{A15E3502-E642-474C-87C0-0BF932AC2EE2}" destId="{5D8E8F25-382B-4CB0-950C-B2C74CE0A657}" srcOrd="0" destOrd="0" presId="urn:microsoft.com/office/officeart/2005/8/layout/pList1"/>
    <dgm:cxn modelId="{EED3B8A8-6463-45B3-8BA0-5676D9B5AA72}" type="presOf" srcId="{FC829D83-2037-4D45-8957-FD1D84EA564A}" destId="{F36E78F9-7ED0-4914-936E-D0A36920CBF0}" srcOrd="0" destOrd="0" presId="urn:microsoft.com/office/officeart/2005/8/layout/pList1"/>
    <dgm:cxn modelId="{6EC89A4B-993F-4F2B-9BBD-25E33421E33C}" type="presOf" srcId="{8EE86A19-E593-4A8D-B6D5-69E830F48B33}" destId="{C2C03BC9-C11B-410E-A82A-4E920F1CA527}" srcOrd="0" destOrd="0" presId="urn:microsoft.com/office/officeart/2005/8/layout/pList1"/>
    <dgm:cxn modelId="{7AE3A351-B5D4-44A4-B5F4-DB9D98ECC078}" type="presOf" srcId="{A52CEA86-D75F-471C-8F6F-4D9A1A06552F}" destId="{FAE5E80A-5B55-40CF-B169-E056229E7A55}" srcOrd="0" destOrd="0" presId="urn:microsoft.com/office/officeart/2005/8/layout/pList1"/>
    <dgm:cxn modelId="{04B305DA-7801-4155-84CF-6DEEEDB4869C}" srcId="{30A96B0D-7E5B-45FE-A6A9-7C33FECE4D96}" destId="{A52CEA86-D75F-471C-8F6F-4D9A1A06552F}" srcOrd="3" destOrd="0" parTransId="{A45380B5-2415-406E-86EA-B16D89C85E49}" sibTransId="{A15E3502-E642-474C-87C0-0BF932AC2EE2}"/>
    <dgm:cxn modelId="{7AF11634-710F-4741-9BFC-5E35434E99F3}" srcId="{30A96B0D-7E5B-45FE-A6A9-7C33FECE4D96}" destId="{0D7BE357-45D9-4BCD-B475-7FEF2F96249F}" srcOrd="4" destOrd="0" parTransId="{FDF06ED9-AA3B-440B-A92E-D2569B847D7C}" sibTransId="{9E8484BC-83D5-4A70-92E6-A86F0403A578}"/>
    <dgm:cxn modelId="{27542DC7-EFF2-4236-961C-4D55EC6A188B}" type="presParOf" srcId="{CCF862EE-9230-49F0-A1ED-EAF08945C8B4}" destId="{9CAC6700-AB51-4868-80B8-F0721C5B9299}" srcOrd="0" destOrd="0" presId="urn:microsoft.com/office/officeart/2005/8/layout/pList1"/>
    <dgm:cxn modelId="{2BF3CA2A-82F9-4F20-B228-6F1299D6C4A0}" type="presParOf" srcId="{9CAC6700-AB51-4868-80B8-F0721C5B9299}" destId="{5118604B-CFC0-485D-AF54-545CE6F8BCAC}" srcOrd="0" destOrd="0" presId="urn:microsoft.com/office/officeart/2005/8/layout/pList1"/>
    <dgm:cxn modelId="{7785DAEA-3EFC-46F1-8C4B-F10C6F01CCE6}" type="presParOf" srcId="{9CAC6700-AB51-4868-80B8-F0721C5B9299}" destId="{EF7D62EF-FD25-4C30-AC27-E38DE2EA81FC}" srcOrd="1" destOrd="0" presId="urn:microsoft.com/office/officeart/2005/8/layout/pList1"/>
    <dgm:cxn modelId="{9B315172-C872-40F7-A2B0-7E7002161549}" type="presParOf" srcId="{CCF862EE-9230-49F0-A1ED-EAF08945C8B4}" destId="{F36E78F9-7ED0-4914-936E-D0A36920CBF0}" srcOrd="1" destOrd="0" presId="urn:microsoft.com/office/officeart/2005/8/layout/pList1"/>
    <dgm:cxn modelId="{0F394C47-8874-4AF5-9539-6BE313D54453}" type="presParOf" srcId="{CCF862EE-9230-49F0-A1ED-EAF08945C8B4}" destId="{0467C5C6-9759-49DB-B19C-0C9A55C70D10}" srcOrd="2" destOrd="0" presId="urn:microsoft.com/office/officeart/2005/8/layout/pList1"/>
    <dgm:cxn modelId="{F7352932-E260-418D-848E-F6815DA3D7A4}" type="presParOf" srcId="{0467C5C6-9759-49DB-B19C-0C9A55C70D10}" destId="{773E80D4-BF95-41EA-A1DC-A4731668D80A}" srcOrd="0" destOrd="0" presId="urn:microsoft.com/office/officeart/2005/8/layout/pList1"/>
    <dgm:cxn modelId="{88B79117-BE5D-46F7-A279-9BBF13E3E7F3}" type="presParOf" srcId="{0467C5C6-9759-49DB-B19C-0C9A55C70D10}" destId="{880B45C1-32A8-489E-926C-01834E7CFA9C}" srcOrd="1" destOrd="0" presId="urn:microsoft.com/office/officeart/2005/8/layout/pList1"/>
    <dgm:cxn modelId="{C6CC6703-E3FA-428F-8CD9-C49B68FAC54C}" type="presParOf" srcId="{CCF862EE-9230-49F0-A1ED-EAF08945C8B4}" destId="{71250EC6-994F-43A4-9E0F-5C340F417F86}" srcOrd="3" destOrd="0" presId="urn:microsoft.com/office/officeart/2005/8/layout/pList1"/>
    <dgm:cxn modelId="{B613557B-88CC-4CFC-B973-D90BFF1D031F}" type="presParOf" srcId="{CCF862EE-9230-49F0-A1ED-EAF08945C8B4}" destId="{CE3B034E-EC2D-42D7-B963-5A3BF094F074}" srcOrd="4" destOrd="0" presId="urn:microsoft.com/office/officeart/2005/8/layout/pList1"/>
    <dgm:cxn modelId="{7D195EBD-2570-472D-A9E1-60E568EFE497}" type="presParOf" srcId="{CE3B034E-EC2D-42D7-B963-5A3BF094F074}" destId="{DAACA1C4-79CA-45D3-AAE9-F8761E6BE008}" srcOrd="0" destOrd="0" presId="urn:microsoft.com/office/officeart/2005/8/layout/pList1"/>
    <dgm:cxn modelId="{2A4C2362-8535-413C-893D-A2AD1A0EC1A1}" type="presParOf" srcId="{CE3B034E-EC2D-42D7-B963-5A3BF094F074}" destId="{2122759D-8A4E-4EB0-ADB8-DA5B0DEF01D9}" srcOrd="1" destOrd="0" presId="urn:microsoft.com/office/officeart/2005/8/layout/pList1"/>
    <dgm:cxn modelId="{62356568-BDF6-4E37-B59D-9D7E3D661AD3}" type="presParOf" srcId="{CCF862EE-9230-49F0-A1ED-EAF08945C8B4}" destId="{C2C03BC9-C11B-410E-A82A-4E920F1CA527}" srcOrd="5" destOrd="0" presId="urn:microsoft.com/office/officeart/2005/8/layout/pList1"/>
    <dgm:cxn modelId="{651E8BF4-7679-46E4-A4AE-0AE509C2F076}" type="presParOf" srcId="{CCF862EE-9230-49F0-A1ED-EAF08945C8B4}" destId="{3B161CA3-3F96-4242-9566-CBADFC264288}" srcOrd="6" destOrd="0" presId="urn:microsoft.com/office/officeart/2005/8/layout/pList1"/>
    <dgm:cxn modelId="{AC54C3BC-ED8B-43BF-8C81-2A7A03EE97AA}" type="presParOf" srcId="{3B161CA3-3F96-4242-9566-CBADFC264288}" destId="{15243022-41E7-4021-BA5A-FCDAA471FC92}" srcOrd="0" destOrd="0" presId="urn:microsoft.com/office/officeart/2005/8/layout/pList1"/>
    <dgm:cxn modelId="{0DD220F6-8E8F-4D93-B0FB-1216754829C7}" type="presParOf" srcId="{3B161CA3-3F96-4242-9566-CBADFC264288}" destId="{FAE5E80A-5B55-40CF-B169-E056229E7A55}" srcOrd="1" destOrd="0" presId="urn:microsoft.com/office/officeart/2005/8/layout/pList1"/>
    <dgm:cxn modelId="{FADA0FE4-D94D-4851-8D6D-A650F3A7CBD1}" type="presParOf" srcId="{CCF862EE-9230-49F0-A1ED-EAF08945C8B4}" destId="{5D8E8F25-382B-4CB0-950C-B2C74CE0A657}" srcOrd="7" destOrd="0" presId="urn:microsoft.com/office/officeart/2005/8/layout/pList1"/>
    <dgm:cxn modelId="{D75298F9-FB64-44BD-9061-493E870DCB15}" type="presParOf" srcId="{CCF862EE-9230-49F0-A1ED-EAF08945C8B4}" destId="{91E1C05C-FD89-4441-9DE1-2F074F7D9F13}" srcOrd="8" destOrd="0" presId="urn:microsoft.com/office/officeart/2005/8/layout/pList1"/>
    <dgm:cxn modelId="{ECC85FBA-8FF3-47D4-8DE6-964D6FBA139B}" type="presParOf" srcId="{91E1C05C-FD89-4441-9DE1-2F074F7D9F13}" destId="{3E82229B-B8B2-4FBC-9E84-C08CE04279CF}" srcOrd="0" destOrd="0" presId="urn:microsoft.com/office/officeart/2005/8/layout/pList1"/>
    <dgm:cxn modelId="{D35E74E4-A5CE-4D2D-A726-1D84F479DF90}" type="presParOf" srcId="{91E1C05C-FD89-4441-9DE1-2F074F7D9F13}" destId="{70C1C66C-7A09-4585-9E3A-0DC04A0BA8E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545214-04DF-41C3-BDDF-989E36642865}" type="doc">
      <dgm:prSet loTypeId="urn:microsoft.com/office/officeart/2008/layout/PictureStrips" loCatId="list" qsTypeId="urn:microsoft.com/office/officeart/2005/8/quickstyle/simple1" qsCatId="simple" csTypeId="urn:microsoft.com/office/officeart/2005/8/colors/accent4_4" csCatId="accent4" phldr="1"/>
      <dgm:spPr/>
      <dgm:t>
        <a:bodyPr/>
        <a:lstStyle/>
        <a:p>
          <a:endParaRPr lang="es-ES"/>
        </a:p>
      </dgm:t>
    </dgm:pt>
    <dgm:pt modelId="{AC429C1E-DB55-4BFD-B602-B1EE29FC33A9}">
      <dgm:prSet phldrT="[Texto]" custT="1"/>
      <dgm:spPr/>
      <dgm:t>
        <a:bodyPr/>
        <a:lstStyle/>
        <a:p>
          <a:r>
            <a:rPr lang="es-EC" sz="1200" dirty="0">
              <a:latin typeface="+mn-lt"/>
            </a:rPr>
            <a:t>Aplicar el método de PCR-RFLP para determinar la presencia y prevalencia de </a:t>
          </a:r>
          <a:r>
            <a:rPr lang="es-EC" sz="1200" i="1" dirty="0">
              <a:latin typeface="+mn-lt"/>
            </a:rPr>
            <a:t>Babesia</a:t>
          </a:r>
          <a:r>
            <a:rPr lang="es-EC" sz="1200" dirty="0">
              <a:latin typeface="+mn-lt"/>
            </a:rPr>
            <a:t> spp. en muestras sanguíneas obtenidas de ganado bovino de la provincia de Manabí - Ecuador.</a:t>
          </a:r>
          <a:endParaRPr lang="es-ES" sz="1200" dirty="0">
            <a:latin typeface="+mn-lt"/>
          </a:endParaRPr>
        </a:p>
      </dgm:t>
    </dgm:pt>
    <dgm:pt modelId="{7D429343-6A82-43EB-83A6-036CB291A72E}" type="parTrans" cxnId="{68ADB330-46CC-40AA-ACAB-12864F99B0B2}">
      <dgm:prSet/>
      <dgm:spPr/>
      <dgm:t>
        <a:bodyPr/>
        <a:lstStyle/>
        <a:p>
          <a:endParaRPr lang="es-ES" sz="1200">
            <a:latin typeface="+mn-lt"/>
          </a:endParaRPr>
        </a:p>
      </dgm:t>
    </dgm:pt>
    <dgm:pt modelId="{5D90EB85-8793-402F-B13E-D01A79A5128C}" type="sibTrans" cxnId="{68ADB330-46CC-40AA-ACAB-12864F99B0B2}">
      <dgm:prSet/>
      <dgm:spPr/>
      <dgm:t>
        <a:bodyPr/>
        <a:lstStyle/>
        <a:p>
          <a:endParaRPr lang="es-ES" sz="1200">
            <a:latin typeface="+mn-lt"/>
          </a:endParaRPr>
        </a:p>
      </dgm:t>
    </dgm:pt>
    <dgm:pt modelId="{A3258FE9-8EAF-4810-8BC1-4611A6E13C22}">
      <dgm:prSet phldrT="[Texto]" custT="1"/>
      <dgm:spPr/>
      <dgm:t>
        <a:bodyPr/>
        <a:lstStyle/>
        <a:p>
          <a:r>
            <a:rPr lang="es-EC" sz="1200" dirty="0">
              <a:latin typeface="+mn-lt"/>
            </a:rPr>
            <a:t>Evaluar la relación entre los parámetros fisiológicos y zootécnicos con la presencia de </a:t>
          </a:r>
          <a:r>
            <a:rPr lang="es-EC" sz="1200" i="1" dirty="0">
              <a:latin typeface="+mn-lt"/>
            </a:rPr>
            <a:t>Babesia</a:t>
          </a:r>
          <a:r>
            <a:rPr lang="es-EC" sz="1200" dirty="0">
              <a:latin typeface="+mn-lt"/>
            </a:rPr>
            <a:t> spp. en el ganado bovino de la provincia de Manabí - Ecuador.</a:t>
          </a:r>
          <a:endParaRPr lang="es-ES" sz="1200" dirty="0">
            <a:latin typeface="+mn-lt"/>
          </a:endParaRPr>
        </a:p>
      </dgm:t>
    </dgm:pt>
    <dgm:pt modelId="{3EFC1828-0C25-4532-8291-7472B789928E}" type="parTrans" cxnId="{2C947D79-C132-43B0-8546-846F1795AA56}">
      <dgm:prSet/>
      <dgm:spPr/>
      <dgm:t>
        <a:bodyPr/>
        <a:lstStyle/>
        <a:p>
          <a:endParaRPr lang="es-ES" sz="1200">
            <a:latin typeface="+mn-lt"/>
          </a:endParaRPr>
        </a:p>
      </dgm:t>
    </dgm:pt>
    <dgm:pt modelId="{E6832E32-272F-417E-8083-2BF8E4ED9AB6}" type="sibTrans" cxnId="{2C947D79-C132-43B0-8546-846F1795AA56}">
      <dgm:prSet/>
      <dgm:spPr/>
      <dgm:t>
        <a:bodyPr/>
        <a:lstStyle/>
        <a:p>
          <a:endParaRPr lang="es-ES" sz="1200">
            <a:latin typeface="+mn-lt"/>
          </a:endParaRPr>
        </a:p>
      </dgm:t>
    </dgm:pt>
    <dgm:pt modelId="{174FC839-A942-4EE0-8EF0-AF5EB24269D0}">
      <dgm:prSet phldrT="[Texto]" custT="1"/>
      <dgm:spPr/>
      <dgm:t>
        <a:bodyPr/>
        <a:lstStyle/>
        <a:p>
          <a:r>
            <a:rPr lang="es-EC" sz="1200" dirty="0"/>
            <a:t>Georreferenciar las fincas muestreadas y determinar los factores riesgo para la presencia de </a:t>
          </a:r>
          <a:r>
            <a:rPr lang="es-EC" sz="1200" i="1" dirty="0"/>
            <a:t>Babesia</a:t>
          </a:r>
          <a:r>
            <a:rPr lang="es-EC" sz="1200" dirty="0"/>
            <a:t> spp. en el ganado bovino de la provincia de Manabí - Ecuador.</a:t>
          </a:r>
          <a:endParaRPr lang="es-ES" sz="1200" dirty="0">
            <a:latin typeface="+mn-lt"/>
          </a:endParaRPr>
        </a:p>
      </dgm:t>
    </dgm:pt>
    <dgm:pt modelId="{3418475D-7B28-4428-B93E-AD804C158D40}" type="parTrans" cxnId="{BAD049EF-94EF-49CF-A08B-26A0EA5DA099}">
      <dgm:prSet/>
      <dgm:spPr/>
      <dgm:t>
        <a:bodyPr/>
        <a:lstStyle/>
        <a:p>
          <a:endParaRPr lang="es-ES" sz="1200">
            <a:latin typeface="+mn-lt"/>
          </a:endParaRPr>
        </a:p>
      </dgm:t>
    </dgm:pt>
    <dgm:pt modelId="{B9EA2AF6-9C7D-4D12-90F6-AF9C03C40041}" type="sibTrans" cxnId="{BAD049EF-94EF-49CF-A08B-26A0EA5DA099}">
      <dgm:prSet/>
      <dgm:spPr/>
      <dgm:t>
        <a:bodyPr/>
        <a:lstStyle/>
        <a:p>
          <a:endParaRPr lang="es-ES" sz="1200">
            <a:latin typeface="+mn-lt"/>
          </a:endParaRPr>
        </a:p>
      </dgm:t>
    </dgm:pt>
    <dgm:pt modelId="{57924FFA-30CE-4F6A-94CC-F71328AF5231}" type="pres">
      <dgm:prSet presAssocID="{EB545214-04DF-41C3-BDDF-989E36642865}" presName="Name0" presStyleCnt="0">
        <dgm:presLayoutVars>
          <dgm:dir/>
          <dgm:resizeHandles val="exact"/>
        </dgm:presLayoutVars>
      </dgm:prSet>
      <dgm:spPr/>
      <dgm:t>
        <a:bodyPr/>
        <a:lstStyle/>
        <a:p>
          <a:endParaRPr lang="es-ES"/>
        </a:p>
      </dgm:t>
    </dgm:pt>
    <dgm:pt modelId="{BC247A01-E4EB-4E10-9275-F891E5585626}" type="pres">
      <dgm:prSet presAssocID="{AC429C1E-DB55-4BFD-B602-B1EE29FC33A9}" presName="composite" presStyleCnt="0"/>
      <dgm:spPr/>
    </dgm:pt>
    <dgm:pt modelId="{198D0EB9-B148-42B2-A9AE-D0B74BCBD196}" type="pres">
      <dgm:prSet presAssocID="{AC429C1E-DB55-4BFD-B602-B1EE29FC33A9}" presName="rect1" presStyleLbl="trAlignAcc1" presStyleIdx="0" presStyleCnt="3">
        <dgm:presLayoutVars>
          <dgm:bulletEnabled val="1"/>
        </dgm:presLayoutVars>
      </dgm:prSet>
      <dgm:spPr/>
      <dgm:t>
        <a:bodyPr/>
        <a:lstStyle/>
        <a:p>
          <a:endParaRPr lang="es-ES"/>
        </a:p>
      </dgm:t>
    </dgm:pt>
    <dgm:pt modelId="{82450903-787C-4A10-837B-C1C135647991}" type="pres">
      <dgm:prSet presAssocID="{AC429C1E-DB55-4BFD-B602-B1EE29FC33A9}" presName="rect2" presStyleLbl="fgImgPlace1" presStyleIdx="0" presStyleCnt="3"/>
      <dgm:spPr>
        <a:blipFill rotWithShape="1">
          <a:blip xmlns:r="http://schemas.openxmlformats.org/officeDocument/2006/relationships" r:embed="rId1"/>
          <a:stretch>
            <a:fillRect/>
          </a:stretch>
        </a:blipFill>
      </dgm:spPr>
    </dgm:pt>
    <dgm:pt modelId="{FFA425A6-A1CD-4BE7-8304-3D7EDA2511DC}" type="pres">
      <dgm:prSet presAssocID="{5D90EB85-8793-402F-B13E-D01A79A5128C}" presName="sibTrans" presStyleCnt="0"/>
      <dgm:spPr/>
    </dgm:pt>
    <dgm:pt modelId="{2109A7AA-4B98-42AD-9ED6-9B86EB8081A0}" type="pres">
      <dgm:prSet presAssocID="{A3258FE9-8EAF-4810-8BC1-4611A6E13C22}" presName="composite" presStyleCnt="0"/>
      <dgm:spPr/>
    </dgm:pt>
    <dgm:pt modelId="{9C2569D4-C064-4BD0-9E51-8FB81AC0940A}" type="pres">
      <dgm:prSet presAssocID="{A3258FE9-8EAF-4810-8BC1-4611A6E13C22}" presName="rect1" presStyleLbl="trAlignAcc1" presStyleIdx="1" presStyleCnt="3">
        <dgm:presLayoutVars>
          <dgm:bulletEnabled val="1"/>
        </dgm:presLayoutVars>
      </dgm:prSet>
      <dgm:spPr/>
      <dgm:t>
        <a:bodyPr/>
        <a:lstStyle/>
        <a:p>
          <a:endParaRPr lang="es-ES"/>
        </a:p>
      </dgm:t>
    </dgm:pt>
    <dgm:pt modelId="{DBEBB000-4984-4F4E-B1E1-FC680DB0FB45}" type="pres">
      <dgm:prSet presAssocID="{A3258FE9-8EAF-4810-8BC1-4611A6E13C22}" presName="rect2" presStyleLbl="fgImgPlace1" presStyleIdx="1" presStyleCnt="3"/>
      <dgm:spPr>
        <a:blipFill rotWithShape="1">
          <a:blip xmlns:r="http://schemas.openxmlformats.org/officeDocument/2006/relationships" r:embed="rId2"/>
          <a:stretch>
            <a:fillRect/>
          </a:stretch>
        </a:blipFill>
      </dgm:spPr>
    </dgm:pt>
    <dgm:pt modelId="{226DE23B-9B6A-4845-93DF-ED641D242A76}" type="pres">
      <dgm:prSet presAssocID="{E6832E32-272F-417E-8083-2BF8E4ED9AB6}" presName="sibTrans" presStyleCnt="0"/>
      <dgm:spPr/>
    </dgm:pt>
    <dgm:pt modelId="{EEFFB699-B8B0-4A31-8B0E-0AF64ED0BA75}" type="pres">
      <dgm:prSet presAssocID="{174FC839-A942-4EE0-8EF0-AF5EB24269D0}" presName="composite" presStyleCnt="0"/>
      <dgm:spPr/>
    </dgm:pt>
    <dgm:pt modelId="{DE359617-ED58-44C6-9190-A32A9DE18F15}" type="pres">
      <dgm:prSet presAssocID="{174FC839-A942-4EE0-8EF0-AF5EB24269D0}" presName="rect1" presStyleLbl="trAlignAcc1" presStyleIdx="2" presStyleCnt="3">
        <dgm:presLayoutVars>
          <dgm:bulletEnabled val="1"/>
        </dgm:presLayoutVars>
      </dgm:prSet>
      <dgm:spPr/>
      <dgm:t>
        <a:bodyPr/>
        <a:lstStyle/>
        <a:p>
          <a:endParaRPr lang="es-ES"/>
        </a:p>
      </dgm:t>
    </dgm:pt>
    <dgm:pt modelId="{3D8E896C-01B3-44E1-AA9C-115935558CC4}" type="pres">
      <dgm:prSet presAssocID="{174FC839-A942-4EE0-8EF0-AF5EB24269D0}" presName="rect2" presStyleLbl="fgImgPlace1" presStyleIdx="2" presStyleCnt="3" custScaleY="87288"/>
      <dgm:spPr>
        <a:blipFill rotWithShape="1">
          <a:blip xmlns:r="http://schemas.openxmlformats.org/officeDocument/2006/relationships" r:embed="rId3"/>
          <a:stretch>
            <a:fillRect/>
          </a:stretch>
        </a:blipFill>
      </dgm:spPr>
    </dgm:pt>
  </dgm:ptLst>
  <dgm:cxnLst>
    <dgm:cxn modelId="{DDA88626-F63D-4E5B-B806-5C948C7B0C76}" type="presOf" srcId="{EB545214-04DF-41C3-BDDF-989E36642865}" destId="{57924FFA-30CE-4F6A-94CC-F71328AF5231}" srcOrd="0" destOrd="0" presId="urn:microsoft.com/office/officeart/2008/layout/PictureStrips"/>
    <dgm:cxn modelId="{756E7661-EB77-4831-9869-76BC954F0708}" type="presOf" srcId="{AC429C1E-DB55-4BFD-B602-B1EE29FC33A9}" destId="{198D0EB9-B148-42B2-A9AE-D0B74BCBD196}" srcOrd="0" destOrd="0" presId="urn:microsoft.com/office/officeart/2008/layout/PictureStrips"/>
    <dgm:cxn modelId="{5479A192-BC99-487D-A702-7618351E7C27}" type="presOf" srcId="{A3258FE9-8EAF-4810-8BC1-4611A6E13C22}" destId="{9C2569D4-C064-4BD0-9E51-8FB81AC0940A}" srcOrd="0" destOrd="0" presId="urn:microsoft.com/office/officeart/2008/layout/PictureStrips"/>
    <dgm:cxn modelId="{68ADB330-46CC-40AA-ACAB-12864F99B0B2}" srcId="{EB545214-04DF-41C3-BDDF-989E36642865}" destId="{AC429C1E-DB55-4BFD-B602-B1EE29FC33A9}" srcOrd="0" destOrd="0" parTransId="{7D429343-6A82-43EB-83A6-036CB291A72E}" sibTransId="{5D90EB85-8793-402F-B13E-D01A79A5128C}"/>
    <dgm:cxn modelId="{2C947D79-C132-43B0-8546-846F1795AA56}" srcId="{EB545214-04DF-41C3-BDDF-989E36642865}" destId="{A3258FE9-8EAF-4810-8BC1-4611A6E13C22}" srcOrd="1" destOrd="0" parTransId="{3EFC1828-0C25-4532-8291-7472B789928E}" sibTransId="{E6832E32-272F-417E-8083-2BF8E4ED9AB6}"/>
    <dgm:cxn modelId="{BAD049EF-94EF-49CF-A08B-26A0EA5DA099}" srcId="{EB545214-04DF-41C3-BDDF-989E36642865}" destId="{174FC839-A942-4EE0-8EF0-AF5EB24269D0}" srcOrd="2" destOrd="0" parTransId="{3418475D-7B28-4428-B93E-AD804C158D40}" sibTransId="{B9EA2AF6-9C7D-4D12-90F6-AF9C03C40041}"/>
    <dgm:cxn modelId="{A0D54B3D-EC53-4D46-A699-BB8FCD847885}" type="presOf" srcId="{174FC839-A942-4EE0-8EF0-AF5EB24269D0}" destId="{DE359617-ED58-44C6-9190-A32A9DE18F15}" srcOrd="0" destOrd="0" presId="urn:microsoft.com/office/officeart/2008/layout/PictureStrips"/>
    <dgm:cxn modelId="{0916C46C-1D02-4DAC-8085-788CF9618D4D}" type="presParOf" srcId="{57924FFA-30CE-4F6A-94CC-F71328AF5231}" destId="{BC247A01-E4EB-4E10-9275-F891E5585626}" srcOrd="0" destOrd="0" presId="urn:microsoft.com/office/officeart/2008/layout/PictureStrips"/>
    <dgm:cxn modelId="{A0922942-3FF7-43AB-8660-4874510FF495}" type="presParOf" srcId="{BC247A01-E4EB-4E10-9275-F891E5585626}" destId="{198D0EB9-B148-42B2-A9AE-D0B74BCBD196}" srcOrd="0" destOrd="0" presId="urn:microsoft.com/office/officeart/2008/layout/PictureStrips"/>
    <dgm:cxn modelId="{0E717282-1659-4386-AA28-3E502DF48E14}" type="presParOf" srcId="{BC247A01-E4EB-4E10-9275-F891E5585626}" destId="{82450903-787C-4A10-837B-C1C135647991}" srcOrd="1" destOrd="0" presId="urn:microsoft.com/office/officeart/2008/layout/PictureStrips"/>
    <dgm:cxn modelId="{846267C3-9423-447E-87B4-DE2831618A39}" type="presParOf" srcId="{57924FFA-30CE-4F6A-94CC-F71328AF5231}" destId="{FFA425A6-A1CD-4BE7-8304-3D7EDA2511DC}" srcOrd="1" destOrd="0" presId="urn:microsoft.com/office/officeart/2008/layout/PictureStrips"/>
    <dgm:cxn modelId="{B084AF47-1BA3-4718-BA4C-C5C821D9AD9A}" type="presParOf" srcId="{57924FFA-30CE-4F6A-94CC-F71328AF5231}" destId="{2109A7AA-4B98-42AD-9ED6-9B86EB8081A0}" srcOrd="2" destOrd="0" presId="urn:microsoft.com/office/officeart/2008/layout/PictureStrips"/>
    <dgm:cxn modelId="{8C03342D-27DF-41E8-B525-D7CDD8CDABF7}" type="presParOf" srcId="{2109A7AA-4B98-42AD-9ED6-9B86EB8081A0}" destId="{9C2569D4-C064-4BD0-9E51-8FB81AC0940A}" srcOrd="0" destOrd="0" presId="urn:microsoft.com/office/officeart/2008/layout/PictureStrips"/>
    <dgm:cxn modelId="{EB01A537-90A3-427D-9984-06653814F645}" type="presParOf" srcId="{2109A7AA-4B98-42AD-9ED6-9B86EB8081A0}" destId="{DBEBB000-4984-4F4E-B1E1-FC680DB0FB45}" srcOrd="1" destOrd="0" presId="urn:microsoft.com/office/officeart/2008/layout/PictureStrips"/>
    <dgm:cxn modelId="{85083932-7545-4B08-9F88-52BFFF3391DB}" type="presParOf" srcId="{57924FFA-30CE-4F6A-94CC-F71328AF5231}" destId="{226DE23B-9B6A-4845-93DF-ED641D242A76}" srcOrd="3" destOrd="0" presId="urn:microsoft.com/office/officeart/2008/layout/PictureStrips"/>
    <dgm:cxn modelId="{B8251824-2BDA-49C6-B9B8-056A48E0B612}" type="presParOf" srcId="{57924FFA-30CE-4F6A-94CC-F71328AF5231}" destId="{EEFFB699-B8B0-4A31-8B0E-0AF64ED0BA75}" srcOrd="4" destOrd="0" presId="urn:microsoft.com/office/officeart/2008/layout/PictureStrips"/>
    <dgm:cxn modelId="{C8B32F9C-A94C-406E-97E4-25AE88FBE230}" type="presParOf" srcId="{EEFFB699-B8B0-4A31-8B0E-0AF64ED0BA75}" destId="{DE359617-ED58-44C6-9190-A32A9DE18F15}" srcOrd="0" destOrd="0" presId="urn:microsoft.com/office/officeart/2008/layout/PictureStrips"/>
    <dgm:cxn modelId="{448DBB14-AD9A-4D13-99E9-ABA4E3049B83}" type="presParOf" srcId="{EEFFB699-B8B0-4A31-8B0E-0AF64ED0BA75}" destId="{3D8E896C-01B3-44E1-AA9C-115935558CC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8604B-CFC0-485D-AF54-545CE6F8BCAC}">
      <dsp:nvSpPr>
        <dsp:cNvPr id="0" name=""/>
        <dsp:cNvSpPr/>
      </dsp:nvSpPr>
      <dsp:spPr>
        <a:xfrm>
          <a:off x="549715" y="127855"/>
          <a:ext cx="1103705" cy="1167882"/>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7D62EF-FD25-4C30-AC27-E38DE2EA81FC}">
      <dsp:nvSpPr>
        <dsp:cNvPr id="0" name=""/>
        <dsp:cNvSpPr/>
      </dsp:nvSpPr>
      <dsp:spPr>
        <a:xfrm>
          <a:off x="296013" y="1550569"/>
          <a:ext cx="1611110" cy="488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s-EC" sz="1400" kern="1200" dirty="0"/>
            <a:t>Fiebre </a:t>
          </a:r>
          <a:r>
            <a:rPr lang="es-ES" sz="1400" kern="1200" dirty="0"/>
            <a:t>(40-41) °C</a:t>
          </a:r>
          <a:r>
            <a:rPr lang="es-EC" sz="1400" kern="1200" dirty="0"/>
            <a:t> </a:t>
          </a:r>
          <a:endParaRPr lang="es-ES" sz="1400" kern="1200" dirty="0"/>
        </a:p>
      </dsp:txBody>
      <dsp:txXfrm>
        <a:off x="296013" y="1550569"/>
        <a:ext cx="1611110" cy="488666"/>
      </dsp:txXfrm>
    </dsp:sp>
    <dsp:sp modelId="{773E80D4-BF95-41EA-A1DC-A4731668D80A}">
      <dsp:nvSpPr>
        <dsp:cNvPr id="0" name=""/>
        <dsp:cNvSpPr/>
      </dsp:nvSpPr>
      <dsp:spPr>
        <a:xfrm>
          <a:off x="2391552" y="439"/>
          <a:ext cx="1483630" cy="1408037"/>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0B45C1-32A8-489E-926C-01834E7CFA9C}">
      <dsp:nvSpPr>
        <dsp:cNvPr id="0" name=""/>
        <dsp:cNvSpPr/>
      </dsp:nvSpPr>
      <dsp:spPr>
        <a:xfrm>
          <a:off x="2111569" y="1408477"/>
          <a:ext cx="2043596" cy="758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s-EC" sz="1400" kern="1200" dirty="0"/>
            <a:t>Anemia hemolítica </a:t>
          </a:r>
          <a:endParaRPr lang="es-ES" sz="1400" kern="1200" dirty="0"/>
        </a:p>
      </dsp:txBody>
      <dsp:txXfrm>
        <a:off x="2111569" y="1408477"/>
        <a:ext cx="2043596" cy="758174"/>
      </dsp:txXfrm>
    </dsp:sp>
    <dsp:sp modelId="{DAACA1C4-79CA-45D3-AAE9-F8761E6BE008}">
      <dsp:nvSpPr>
        <dsp:cNvPr id="0" name=""/>
        <dsp:cNvSpPr/>
      </dsp:nvSpPr>
      <dsp:spPr>
        <a:xfrm>
          <a:off x="4359611" y="439"/>
          <a:ext cx="2043596" cy="1408037"/>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22759D-8A4E-4EB0-ADB8-DA5B0DEF01D9}">
      <dsp:nvSpPr>
        <dsp:cNvPr id="0" name=""/>
        <dsp:cNvSpPr/>
      </dsp:nvSpPr>
      <dsp:spPr>
        <a:xfrm>
          <a:off x="4359611" y="1408477"/>
          <a:ext cx="2043596" cy="758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s-EC" sz="1400" kern="1200" dirty="0"/>
            <a:t>Hemoglobinuria</a:t>
          </a:r>
          <a:endParaRPr lang="es-ES" sz="1400" kern="1200" dirty="0"/>
        </a:p>
      </dsp:txBody>
      <dsp:txXfrm>
        <a:off x="4359611" y="1408477"/>
        <a:ext cx="2043596" cy="758174"/>
      </dsp:txXfrm>
    </dsp:sp>
    <dsp:sp modelId="{15243022-41E7-4021-BA5A-FCDAA471FC92}">
      <dsp:nvSpPr>
        <dsp:cNvPr id="0" name=""/>
        <dsp:cNvSpPr/>
      </dsp:nvSpPr>
      <dsp:spPr>
        <a:xfrm>
          <a:off x="6853926" y="439"/>
          <a:ext cx="1551048" cy="1408037"/>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E5E80A-5B55-40CF-B169-E056229E7A55}">
      <dsp:nvSpPr>
        <dsp:cNvPr id="0" name=""/>
        <dsp:cNvSpPr/>
      </dsp:nvSpPr>
      <dsp:spPr>
        <a:xfrm>
          <a:off x="6607653" y="1408477"/>
          <a:ext cx="2043596" cy="758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s-ES" sz="1400" kern="1200" dirty="0"/>
            <a:t>Falta de coordinación</a:t>
          </a:r>
        </a:p>
      </dsp:txBody>
      <dsp:txXfrm>
        <a:off x="6607653" y="1408477"/>
        <a:ext cx="2043596" cy="758174"/>
      </dsp:txXfrm>
    </dsp:sp>
    <dsp:sp modelId="{3E82229B-B8B2-4FBC-9E84-C08CE04279CF}">
      <dsp:nvSpPr>
        <dsp:cNvPr id="0" name=""/>
        <dsp:cNvSpPr/>
      </dsp:nvSpPr>
      <dsp:spPr>
        <a:xfrm>
          <a:off x="9413678" y="439"/>
          <a:ext cx="927629" cy="1408037"/>
        </a:xfrm>
        <a:prstGeom prst="round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1C66C-7A09-4585-9E3A-0DC04A0BA8E7}">
      <dsp:nvSpPr>
        <dsp:cNvPr id="0" name=""/>
        <dsp:cNvSpPr/>
      </dsp:nvSpPr>
      <dsp:spPr>
        <a:xfrm>
          <a:off x="8855695" y="1408477"/>
          <a:ext cx="2043596" cy="758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s-EC" sz="1400" kern="1200" dirty="0"/>
            <a:t>Muerte</a:t>
          </a:r>
          <a:endParaRPr lang="es-ES" sz="1400" kern="1200" dirty="0"/>
        </a:p>
      </dsp:txBody>
      <dsp:txXfrm>
        <a:off x="8855695" y="1408477"/>
        <a:ext cx="2043596" cy="758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D0EB9-B148-42B2-A9AE-D0B74BCBD196}">
      <dsp:nvSpPr>
        <dsp:cNvPr id="0" name=""/>
        <dsp:cNvSpPr/>
      </dsp:nvSpPr>
      <dsp:spPr>
        <a:xfrm>
          <a:off x="1475476" y="261978"/>
          <a:ext cx="3956020" cy="1236256"/>
        </a:xfrm>
        <a:prstGeom prst="rect">
          <a:avLst/>
        </a:prstGeom>
        <a:solidFill>
          <a:schemeClr val="lt1">
            <a:alpha val="55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7358" tIns="45720" rIns="45720" bIns="45720" numCol="1" spcCol="1270" anchor="ctr" anchorCtr="0">
          <a:noAutofit/>
        </a:bodyPr>
        <a:lstStyle/>
        <a:p>
          <a:pPr lvl="0" algn="l" defTabSz="533400">
            <a:lnSpc>
              <a:spcPct val="90000"/>
            </a:lnSpc>
            <a:spcBef>
              <a:spcPct val="0"/>
            </a:spcBef>
            <a:spcAft>
              <a:spcPct val="35000"/>
            </a:spcAft>
          </a:pPr>
          <a:r>
            <a:rPr lang="es-EC" sz="1200" kern="1200" dirty="0">
              <a:latin typeface="+mn-lt"/>
            </a:rPr>
            <a:t>Aplicar el método de PCR-RFLP para determinar la presencia y prevalencia de </a:t>
          </a:r>
          <a:r>
            <a:rPr lang="es-EC" sz="1200" i="1" kern="1200" dirty="0">
              <a:latin typeface="+mn-lt"/>
            </a:rPr>
            <a:t>Babesia</a:t>
          </a:r>
          <a:r>
            <a:rPr lang="es-EC" sz="1200" kern="1200" dirty="0">
              <a:latin typeface="+mn-lt"/>
            </a:rPr>
            <a:t> spp. en muestras sanguíneas obtenidas de ganado bovino de la provincia de Manabí - Ecuador.</a:t>
          </a:r>
          <a:endParaRPr lang="es-ES" sz="1200" kern="1200" dirty="0">
            <a:latin typeface="+mn-lt"/>
          </a:endParaRPr>
        </a:p>
      </dsp:txBody>
      <dsp:txXfrm>
        <a:off x="1475476" y="261978"/>
        <a:ext cx="3956020" cy="1236256"/>
      </dsp:txXfrm>
    </dsp:sp>
    <dsp:sp modelId="{82450903-787C-4A10-837B-C1C135647991}">
      <dsp:nvSpPr>
        <dsp:cNvPr id="0" name=""/>
        <dsp:cNvSpPr/>
      </dsp:nvSpPr>
      <dsp:spPr>
        <a:xfrm>
          <a:off x="1310642" y="83407"/>
          <a:ext cx="865379" cy="1298069"/>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2569D4-C064-4BD0-9E51-8FB81AC0940A}">
      <dsp:nvSpPr>
        <dsp:cNvPr id="0" name=""/>
        <dsp:cNvSpPr/>
      </dsp:nvSpPr>
      <dsp:spPr>
        <a:xfrm>
          <a:off x="5743333" y="262312"/>
          <a:ext cx="3953522" cy="1235475"/>
        </a:xfrm>
        <a:prstGeom prst="rect">
          <a:avLst/>
        </a:prstGeom>
        <a:solidFill>
          <a:schemeClr val="lt1">
            <a:alpha val="55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6829" tIns="45720" rIns="45720" bIns="45720" numCol="1" spcCol="1270" anchor="ctr" anchorCtr="0">
          <a:noAutofit/>
        </a:bodyPr>
        <a:lstStyle/>
        <a:p>
          <a:pPr lvl="0" algn="l" defTabSz="533400">
            <a:lnSpc>
              <a:spcPct val="90000"/>
            </a:lnSpc>
            <a:spcBef>
              <a:spcPct val="0"/>
            </a:spcBef>
            <a:spcAft>
              <a:spcPct val="35000"/>
            </a:spcAft>
          </a:pPr>
          <a:r>
            <a:rPr lang="es-EC" sz="1200" kern="1200" dirty="0">
              <a:latin typeface="+mn-lt"/>
            </a:rPr>
            <a:t>Evaluar la relación entre los parámetros fisiológicos y zootécnicos con la presencia de </a:t>
          </a:r>
          <a:r>
            <a:rPr lang="es-EC" sz="1200" i="1" kern="1200" dirty="0">
              <a:latin typeface="+mn-lt"/>
            </a:rPr>
            <a:t>Babesia</a:t>
          </a:r>
          <a:r>
            <a:rPr lang="es-EC" sz="1200" kern="1200" dirty="0">
              <a:latin typeface="+mn-lt"/>
            </a:rPr>
            <a:t> spp. en el ganado bovino de la provincia de Manabí - Ecuador.</a:t>
          </a:r>
          <a:endParaRPr lang="es-ES" sz="1200" kern="1200" dirty="0">
            <a:latin typeface="+mn-lt"/>
          </a:endParaRPr>
        </a:p>
      </dsp:txBody>
      <dsp:txXfrm>
        <a:off x="5743333" y="262312"/>
        <a:ext cx="3953522" cy="1235475"/>
      </dsp:txXfrm>
    </dsp:sp>
    <dsp:sp modelId="{DBEBB000-4984-4F4E-B1E1-FC680DB0FB45}">
      <dsp:nvSpPr>
        <dsp:cNvPr id="0" name=""/>
        <dsp:cNvSpPr/>
      </dsp:nvSpPr>
      <dsp:spPr>
        <a:xfrm>
          <a:off x="5578603" y="83854"/>
          <a:ext cx="864833" cy="1297249"/>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359617-ED58-44C6-9190-A32A9DE18F15}">
      <dsp:nvSpPr>
        <dsp:cNvPr id="0" name=""/>
        <dsp:cNvSpPr/>
      </dsp:nvSpPr>
      <dsp:spPr>
        <a:xfrm>
          <a:off x="3616530" y="1740332"/>
          <a:ext cx="3938544" cy="1230795"/>
        </a:xfrm>
        <a:prstGeom prst="rect">
          <a:avLst/>
        </a:prstGeom>
        <a:solidFill>
          <a:schemeClr val="lt1">
            <a:alpha val="55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3659" tIns="45720" rIns="45720" bIns="45720" numCol="1" spcCol="1270" anchor="ctr" anchorCtr="0">
          <a:noAutofit/>
        </a:bodyPr>
        <a:lstStyle/>
        <a:p>
          <a:pPr lvl="0" algn="l" defTabSz="533400">
            <a:lnSpc>
              <a:spcPct val="90000"/>
            </a:lnSpc>
            <a:spcBef>
              <a:spcPct val="0"/>
            </a:spcBef>
            <a:spcAft>
              <a:spcPct val="35000"/>
            </a:spcAft>
          </a:pPr>
          <a:r>
            <a:rPr lang="es-EC" sz="1200" kern="1200" dirty="0"/>
            <a:t>Georreferenciar las fincas muestreadas y determinar los factores riesgo para la presencia de </a:t>
          </a:r>
          <a:r>
            <a:rPr lang="es-EC" sz="1200" i="1" kern="1200" dirty="0"/>
            <a:t>Babesia</a:t>
          </a:r>
          <a:r>
            <a:rPr lang="es-EC" sz="1200" kern="1200" dirty="0"/>
            <a:t> spp. en el ganado bovino de la provincia de Manabí - Ecuador.</a:t>
          </a:r>
          <a:endParaRPr lang="es-ES" sz="1200" kern="1200" dirty="0">
            <a:latin typeface="+mn-lt"/>
          </a:endParaRPr>
        </a:p>
      </dsp:txBody>
      <dsp:txXfrm>
        <a:off x="3616530" y="1740332"/>
        <a:ext cx="3938544" cy="1230795"/>
      </dsp:txXfrm>
    </dsp:sp>
    <dsp:sp modelId="{3D8E896C-01B3-44E1-AA9C-115935558CC4}">
      <dsp:nvSpPr>
        <dsp:cNvPr id="0" name=""/>
        <dsp:cNvSpPr/>
      </dsp:nvSpPr>
      <dsp:spPr>
        <a:xfrm>
          <a:off x="3452424" y="1644691"/>
          <a:ext cx="861556" cy="1128053"/>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7FB00-5D93-4120-834E-37095A345987}" type="datetimeFigureOut">
              <a:rPr lang="es-EC" smtClean="0"/>
              <a:t>08/08/2019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3547D-2AC0-4848-8504-F37EAEEAD91A}" type="slidenum">
              <a:rPr lang="es-EC" smtClean="0"/>
              <a:t>‹Nº›</a:t>
            </a:fld>
            <a:endParaRPr lang="es-EC"/>
          </a:p>
        </p:txBody>
      </p:sp>
    </p:spTree>
    <p:extLst>
      <p:ext uri="{BB962C8B-B14F-4D97-AF65-F5344CB8AC3E}">
        <p14:creationId xmlns:p14="http://schemas.microsoft.com/office/powerpoint/2010/main" val="404686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3C3547D-2AC0-4848-8504-F37EAEEAD91A}" type="slidenum">
              <a:rPr lang="es-EC" smtClean="0"/>
              <a:t>1</a:t>
            </a:fld>
            <a:endParaRPr lang="es-EC"/>
          </a:p>
        </p:txBody>
      </p:sp>
    </p:spTree>
    <p:extLst>
      <p:ext uri="{BB962C8B-B14F-4D97-AF65-F5344CB8AC3E}">
        <p14:creationId xmlns:p14="http://schemas.microsoft.com/office/powerpoint/2010/main" val="917925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enmarcada dentro del proyecto de vinculación</a:t>
            </a:r>
          </a:p>
        </p:txBody>
      </p:sp>
      <p:sp>
        <p:nvSpPr>
          <p:cNvPr id="4" name="Marcador de número de diapositiva 3"/>
          <p:cNvSpPr>
            <a:spLocks noGrp="1"/>
          </p:cNvSpPr>
          <p:nvPr>
            <p:ph type="sldNum" sz="quarter" idx="10"/>
          </p:nvPr>
        </p:nvSpPr>
        <p:spPr/>
        <p:txBody>
          <a:bodyPr/>
          <a:lstStyle/>
          <a:p>
            <a:fld id="{13C3547D-2AC0-4848-8504-F37EAEEAD91A}" type="slidenum">
              <a:rPr lang="es-EC" smtClean="0"/>
              <a:t>13</a:t>
            </a:fld>
            <a:endParaRPr lang="es-EC"/>
          </a:p>
        </p:txBody>
      </p:sp>
    </p:spTree>
    <p:extLst>
      <p:ext uri="{BB962C8B-B14F-4D97-AF65-F5344CB8AC3E}">
        <p14:creationId xmlns:p14="http://schemas.microsoft.com/office/powerpoint/2010/main" val="3250983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3C3547D-2AC0-4848-8504-F37EAEEAD91A}" type="slidenum">
              <a:rPr lang="es-EC" smtClean="0"/>
              <a:t>14</a:t>
            </a:fld>
            <a:endParaRPr lang="es-EC"/>
          </a:p>
        </p:txBody>
      </p:sp>
    </p:spTree>
    <p:extLst>
      <p:ext uri="{BB962C8B-B14F-4D97-AF65-F5344CB8AC3E}">
        <p14:creationId xmlns:p14="http://schemas.microsoft.com/office/powerpoint/2010/main" val="3626061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mj-lt"/>
              <a:buNone/>
            </a:pPr>
            <a:r>
              <a:rPr lang="es-EC" sz="1200" kern="1200" dirty="0">
                <a:solidFill>
                  <a:schemeClr val="tx1"/>
                </a:solidFill>
                <a:effectLst/>
                <a:latin typeface="+mn-lt"/>
                <a:ea typeface="+mn-ea"/>
                <a:cs typeface="+mn-cs"/>
              </a:rPr>
              <a:t>PLASMÓ</a:t>
            </a:r>
          </a:p>
          <a:p>
            <a:pPr marL="0" indent="0">
              <a:buFont typeface="+mj-lt"/>
              <a:buNone/>
            </a:pPr>
            <a:r>
              <a:rPr lang="es-EC" sz="1200" kern="1200" dirty="0">
                <a:solidFill>
                  <a:schemeClr val="tx1"/>
                </a:solidFill>
                <a:effectLst/>
                <a:latin typeface="+mn-lt"/>
                <a:ea typeface="+mn-ea"/>
                <a:cs typeface="+mn-cs"/>
              </a:rPr>
              <a:t>dos periodos realizados en los meses de octubre y diciembre de 2018</a:t>
            </a:r>
          </a:p>
          <a:p>
            <a:pPr marL="228600" indent="-228600">
              <a:buFont typeface="+mj-lt"/>
              <a:buAutoNum type="arabicPeriod"/>
            </a:pPr>
            <a:r>
              <a:rPr lang="es-EC" sz="1200" kern="1200" dirty="0">
                <a:solidFill>
                  <a:schemeClr val="tx1"/>
                </a:solidFill>
                <a:effectLst/>
                <a:latin typeface="+mn-lt"/>
                <a:ea typeface="+mn-ea"/>
                <a:cs typeface="+mn-cs"/>
              </a:rPr>
              <a:t>manejo, mantenimiento, situación sanitaria de la finca, sistema de producción de la finca, aspectos sanitarios y posibles manifestaciones clínicas de los animales observadas por el dueño o responsable</a:t>
            </a:r>
            <a:endParaRPr lang="es-EC" dirty="0"/>
          </a:p>
        </p:txBody>
      </p:sp>
      <p:sp>
        <p:nvSpPr>
          <p:cNvPr id="4" name="Marcador de número de diapositiva 3"/>
          <p:cNvSpPr>
            <a:spLocks noGrp="1"/>
          </p:cNvSpPr>
          <p:nvPr>
            <p:ph type="sldNum" sz="quarter" idx="10"/>
          </p:nvPr>
        </p:nvSpPr>
        <p:spPr/>
        <p:txBody>
          <a:bodyPr/>
          <a:lstStyle/>
          <a:p>
            <a:fld id="{13C3547D-2AC0-4848-8504-F37EAEEAD91A}" type="slidenum">
              <a:rPr lang="es-EC" smtClean="0"/>
              <a:t>15</a:t>
            </a:fld>
            <a:endParaRPr lang="es-EC"/>
          </a:p>
        </p:txBody>
      </p:sp>
    </p:spTree>
    <p:extLst>
      <p:ext uri="{BB962C8B-B14F-4D97-AF65-F5344CB8AC3E}">
        <p14:creationId xmlns:p14="http://schemas.microsoft.com/office/powerpoint/2010/main" val="4284154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Electroforesis</a:t>
            </a:r>
            <a:r>
              <a:rPr lang="es-EC" sz="1200" kern="1200" baseline="0" dirty="0">
                <a:solidFill>
                  <a:schemeClr val="tx1"/>
                </a:solidFill>
                <a:effectLst/>
                <a:latin typeface="+mn-lt"/>
                <a:ea typeface="+mn-ea"/>
                <a:cs typeface="+mn-cs"/>
              </a:rPr>
              <a:t> horizontal </a:t>
            </a:r>
          </a:p>
          <a:p>
            <a:r>
              <a:rPr lang="es-EC" sz="1200" kern="1200" baseline="0" dirty="0">
                <a:solidFill>
                  <a:schemeClr val="tx1"/>
                </a:solidFill>
                <a:effectLst/>
                <a:latin typeface="+mn-lt"/>
                <a:ea typeface="+mn-ea"/>
                <a:cs typeface="+mn-cs"/>
              </a:rPr>
              <a:t>se cuantificó mediante espectrofotometría UV el ADN (</a:t>
            </a:r>
            <a:r>
              <a:rPr lang="es-EC" sz="1200" kern="1200" baseline="0" dirty="0" err="1">
                <a:solidFill>
                  <a:schemeClr val="tx1"/>
                </a:solidFill>
                <a:effectLst/>
                <a:latin typeface="+mn-lt"/>
                <a:ea typeface="+mn-ea"/>
                <a:cs typeface="+mn-cs"/>
              </a:rPr>
              <a:t>ng</a:t>
            </a:r>
            <a:r>
              <a:rPr lang="es-EC" sz="1200" kern="1200" baseline="0" dirty="0">
                <a:solidFill>
                  <a:schemeClr val="tx1"/>
                </a:solidFill>
                <a:effectLst/>
                <a:latin typeface="+mn-lt"/>
                <a:ea typeface="+mn-ea"/>
                <a:cs typeface="+mn-cs"/>
              </a:rPr>
              <a:t>/</a:t>
            </a:r>
            <a:r>
              <a:rPr lang="es-EC" sz="1200" kern="1200" baseline="0" dirty="0" err="1">
                <a:solidFill>
                  <a:schemeClr val="tx1"/>
                </a:solidFill>
                <a:effectLst/>
                <a:latin typeface="+mn-lt"/>
                <a:ea typeface="+mn-ea"/>
                <a:cs typeface="+mn-cs"/>
              </a:rPr>
              <a:t>μL</a:t>
            </a:r>
            <a:r>
              <a:rPr lang="es-EC" sz="1200" kern="1200" baseline="0" dirty="0">
                <a:solidFill>
                  <a:schemeClr val="tx1"/>
                </a:solidFill>
                <a:effectLst/>
                <a:latin typeface="+mn-lt"/>
                <a:ea typeface="+mn-ea"/>
                <a:cs typeface="+mn-cs"/>
              </a:rPr>
              <a:t>), utilizando el equipo </a:t>
            </a:r>
            <a:r>
              <a:rPr lang="es-EC" sz="1200" kern="1200" baseline="0" dirty="0" err="1">
                <a:solidFill>
                  <a:schemeClr val="tx1"/>
                </a:solidFill>
                <a:effectLst/>
                <a:latin typeface="+mn-lt"/>
                <a:ea typeface="+mn-ea"/>
                <a:cs typeface="+mn-cs"/>
              </a:rPr>
              <a:t>NanoDrop</a:t>
            </a:r>
            <a:endParaRPr lang="es-EC" sz="1200" kern="1200" baseline="0" dirty="0">
              <a:solidFill>
                <a:schemeClr val="tx1"/>
              </a:solidFill>
              <a:effectLst/>
              <a:latin typeface="+mn-lt"/>
              <a:ea typeface="+mn-ea"/>
              <a:cs typeface="+mn-cs"/>
            </a:endParaRPr>
          </a:p>
          <a:p>
            <a:r>
              <a:rPr lang="es-EC" sz="1200" kern="1200" baseline="0" dirty="0">
                <a:solidFill>
                  <a:schemeClr val="tx1"/>
                </a:solidFill>
                <a:effectLst/>
                <a:latin typeface="+mn-lt"/>
                <a:ea typeface="+mn-ea"/>
                <a:cs typeface="+mn-cs"/>
              </a:rPr>
              <a:t>(3 Gb (3 mil millones de pares de bases))</a:t>
            </a:r>
            <a:endParaRPr lang="es-EC" dirty="0"/>
          </a:p>
        </p:txBody>
      </p:sp>
      <p:sp>
        <p:nvSpPr>
          <p:cNvPr id="4" name="Marcador de número de diapositiva 3"/>
          <p:cNvSpPr>
            <a:spLocks noGrp="1"/>
          </p:cNvSpPr>
          <p:nvPr>
            <p:ph type="sldNum" sz="quarter" idx="10"/>
          </p:nvPr>
        </p:nvSpPr>
        <p:spPr/>
        <p:txBody>
          <a:bodyPr/>
          <a:lstStyle/>
          <a:p>
            <a:fld id="{13C3547D-2AC0-4848-8504-F37EAEEAD91A}" type="slidenum">
              <a:rPr lang="es-EC" smtClean="0"/>
              <a:t>17</a:t>
            </a:fld>
            <a:endParaRPr lang="es-EC"/>
          </a:p>
        </p:txBody>
      </p:sp>
    </p:spTree>
    <p:extLst>
      <p:ext uri="{BB962C8B-B14F-4D97-AF65-F5344CB8AC3E}">
        <p14:creationId xmlns:p14="http://schemas.microsoft.com/office/powerpoint/2010/main" val="1670106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componentes básicos de todas las células eucariotas</a:t>
            </a:r>
          </a:p>
        </p:txBody>
      </p:sp>
      <p:sp>
        <p:nvSpPr>
          <p:cNvPr id="4" name="Marcador de número de diapositiva 3"/>
          <p:cNvSpPr>
            <a:spLocks noGrp="1"/>
          </p:cNvSpPr>
          <p:nvPr>
            <p:ph type="sldNum" sz="quarter" idx="10"/>
          </p:nvPr>
        </p:nvSpPr>
        <p:spPr/>
        <p:txBody>
          <a:bodyPr/>
          <a:lstStyle/>
          <a:p>
            <a:fld id="{13C3547D-2AC0-4848-8504-F37EAEEAD91A}" type="slidenum">
              <a:rPr lang="es-EC" smtClean="0"/>
              <a:t>18</a:t>
            </a:fld>
            <a:endParaRPr lang="es-EC"/>
          </a:p>
        </p:txBody>
      </p:sp>
    </p:spTree>
    <p:extLst>
      <p:ext uri="{BB962C8B-B14F-4D97-AF65-F5344CB8AC3E}">
        <p14:creationId xmlns:p14="http://schemas.microsoft.com/office/powerpoint/2010/main" val="516796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Considerando los antecedentes antes expuestos la presente investigación se plantean las siguientes hipótesis: </a:t>
            </a:r>
          </a:p>
        </p:txBody>
      </p:sp>
      <p:sp>
        <p:nvSpPr>
          <p:cNvPr id="4" name="Marcador de número de diapositiva 3"/>
          <p:cNvSpPr>
            <a:spLocks noGrp="1"/>
          </p:cNvSpPr>
          <p:nvPr>
            <p:ph type="sldNum" sz="quarter" idx="10"/>
          </p:nvPr>
        </p:nvSpPr>
        <p:spPr/>
        <p:txBody>
          <a:bodyPr/>
          <a:lstStyle/>
          <a:p>
            <a:fld id="{13C3547D-2AC0-4848-8504-F37EAEEAD91A}" type="slidenum">
              <a:rPr lang="es-EC" smtClean="0"/>
              <a:t>22</a:t>
            </a:fld>
            <a:endParaRPr lang="es-EC"/>
          </a:p>
        </p:txBody>
      </p:sp>
    </p:spTree>
    <p:extLst>
      <p:ext uri="{BB962C8B-B14F-4D97-AF65-F5344CB8AC3E}">
        <p14:creationId xmlns:p14="http://schemas.microsoft.com/office/powerpoint/2010/main" val="2293693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Animales</a:t>
            </a:r>
            <a:r>
              <a:rPr lang="es-EC" baseline="0" dirty="0"/>
              <a:t> en producción - </a:t>
            </a:r>
            <a:r>
              <a:rPr lang="es-EC" sz="1200" dirty="0">
                <a:effectLst/>
                <a:latin typeface="+mn-lt"/>
                <a:ea typeface="Calibri" panose="020F0502020204030204" pitchFamily="34" charset="0"/>
                <a:cs typeface="Times New Roman" panose="02020603050405020304" pitchFamily="18" charset="0"/>
              </a:rPr>
              <a:t>37-72 meses</a:t>
            </a:r>
          </a:p>
          <a:p>
            <a:endParaRPr lang="es-EC" dirty="0"/>
          </a:p>
        </p:txBody>
      </p:sp>
      <p:sp>
        <p:nvSpPr>
          <p:cNvPr id="4" name="Marcador de número de diapositiva 3"/>
          <p:cNvSpPr>
            <a:spLocks noGrp="1"/>
          </p:cNvSpPr>
          <p:nvPr>
            <p:ph type="sldNum" sz="quarter" idx="10"/>
          </p:nvPr>
        </p:nvSpPr>
        <p:spPr/>
        <p:txBody>
          <a:bodyPr/>
          <a:lstStyle/>
          <a:p>
            <a:fld id="{13C3547D-2AC0-4848-8504-F37EAEEAD91A}" type="slidenum">
              <a:rPr lang="es-EC" smtClean="0"/>
              <a:t>23</a:t>
            </a:fld>
            <a:endParaRPr lang="es-EC"/>
          </a:p>
        </p:txBody>
      </p:sp>
    </p:spTree>
    <p:extLst>
      <p:ext uri="{BB962C8B-B14F-4D97-AF65-F5344CB8AC3E}">
        <p14:creationId xmlns:p14="http://schemas.microsoft.com/office/powerpoint/2010/main" val="1225418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La mayor cantidad de muestras provienen de ganado de raza </a:t>
            </a:r>
            <a:r>
              <a:rPr lang="es-EC" dirty="0" err="1"/>
              <a:t>Brahman</a:t>
            </a:r>
            <a:r>
              <a:rPr lang="es-EC" dirty="0"/>
              <a:t> , esta raza se ha desarrollado como una importante raza de carne en zonas tropicales húmedas y subtropicales secas, es adecuada para cruzamientos, dando un excelente vigor híbrido en la progenie (</a:t>
            </a:r>
            <a:r>
              <a:rPr lang="es-EC" dirty="0" err="1"/>
              <a:t>Fortes</a:t>
            </a:r>
            <a:r>
              <a:rPr lang="es-EC" dirty="0"/>
              <a:t> et al., 2012). </a:t>
            </a:r>
          </a:p>
          <a:p>
            <a:r>
              <a:rPr lang="es-EC" dirty="0"/>
              <a:t>A pesar del alto porcentaje de muestras tomadas de la raza de carne </a:t>
            </a:r>
            <a:r>
              <a:rPr lang="es-EC" dirty="0" err="1"/>
              <a:t>Brahman</a:t>
            </a:r>
            <a:r>
              <a:rPr lang="es-EC" dirty="0"/>
              <a:t>, una gran cantidad de muestras fueron tomadas de animales mestizos, en las que se incluían razas productoras de leche como Brown </a:t>
            </a:r>
            <a:r>
              <a:rPr lang="es-EC" dirty="0" err="1"/>
              <a:t>Swiss</a:t>
            </a:r>
            <a:r>
              <a:rPr lang="es-EC" dirty="0"/>
              <a:t>, </a:t>
            </a:r>
            <a:r>
              <a:rPr lang="es-EC" dirty="0" err="1"/>
              <a:t>Girolando</a:t>
            </a:r>
            <a:r>
              <a:rPr lang="es-EC" dirty="0"/>
              <a:t>, </a:t>
            </a:r>
            <a:r>
              <a:rPr lang="es-EC" dirty="0" err="1"/>
              <a:t>Gyr</a:t>
            </a:r>
            <a:r>
              <a:rPr lang="es-EC" dirty="0"/>
              <a:t>, Holstein y Jersey.</a:t>
            </a:r>
          </a:p>
          <a:p>
            <a:endParaRPr lang="es-EC" dirty="0"/>
          </a:p>
        </p:txBody>
      </p:sp>
      <p:sp>
        <p:nvSpPr>
          <p:cNvPr id="4" name="Marcador de número de diapositiva 3"/>
          <p:cNvSpPr>
            <a:spLocks noGrp="1"/>
          </p:cNvSpPr>
          <p:nvPr>
            <p:ph type="sldNum" sz="quarter" idx="10"/>
          </p:nvPr>
        </p:nvSpPr>
        <p:spPr/>
        <p:txBody>
          <a:bodyPr/>
          <a:lstStyle/>
          <a:p>
            <a:fld id="{13C3547D-2AC0-4848-8504-F37EAEEAD91A}" type="slidenum">
              <a:rPr lang="es-EC" smtClean="0"/>
              <a:t>24</a:t>
            </a:fld>
            <a:endParaRPr lang="es-EC"/>
          </a:p>
        </p:txBody>
      </p:sp>
    </p:spTree>
    <p:extLst>
      <p:ext uri="{BB962C8B-B14F-4D97-AF65-F5344CB8AC3E}">
        <p14:creationId xmlns:p14="http://schemas.microsoft.com/office/powerpoint/2010/main" val="907048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La</a:t>
            </a:r>
            <a:r>
              <a:rPr lang="es-EC" baseline="0" dirty="0"/>
              <a:t> media obtenida muestra que los factores se encuentran en un rango normal</a:t>
            </a:r>
            <a:endParaRPr lang="es-EC" dirty="0"/>
          </a:p>
          <a:p>
            <a:endParaRPr lang="es-EC" dirty="0"/>
          </a:p>
          <a:p>
            <a:r>
              <a:rPr lang="es-EC" dirty="0"/>
              <a:t>La desviación estándar del hematocrito (4,2787%) presenta un valor alto debido a que el valor más bajo obtenido fue de 16 (frecuencia de 1) y el valor más alto fue de 42 (frecuencia de 2) estos valores se encuentran muy dispersos con respecto a la media.</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El valor bajo obtenido en el hematocrito puede ser un posible indicador de anemia en el ganado bovino (</a:t>
            </a:r>
            <a:r>
              <a:rPr lang="es-EC" sz="1200" kern="1200" dirty="0" err="1">
                <a:solidFill>
                  <a:schemeClr val="tx1"/>
                </a:solidFill>
                <a:effectLst/>
                <a:latin typeface="+mn-lt"/>
                <a:ea typeface="+mn-ea"/>
                <a:cs typeface="+mn-cs"/>
              </a:rPr>
              <a:t>Nkuo-Akenji</a:t>
            </a:r>
            <a:r>
              <a:rPr lang="es-EC" sz="1200" kern="1200" dirty="0">
                <a:solidFill>
                  <a:schemeClr val="tx1"/>
                </a:solidFill>
                <a:effectLst/>
                <a:latin typeface="+mn-lt"/>
                <a:ea typeface="+mn-ea"/>
                <a:cs typeface="+mn-cs"/>
              </a:rPr>
              <a:t>, Chi, </a:t>
            </a:r>
            <a:r>
              <a:rPr lang="es-EC" sz="1200" kern="1200" dirty="0" err="1">
                <a:solidFill>
                  <a:schemeClr val="tx1"/>
                </a:solidFill>
                <a:effectLst/>
                <a:latin typeface="+mn-lt"/>
                <a:ea typeface="+mn-ea"/>
                <a:cs typeface="+mn-cs"/>
              </a:rPr>
              <a:t>Cho</a:t>
            </a:r>
            <a:r>
              <a:rPr lang="es-EC" sz="1200" kern="1200" dirty="0">
                <a:solidFill>
                  <a:schemeClr val="tx1"/>
                </a:solidFill>
                <a:effectLst/>
                <a:latin typeface="+mn-lt"/>
                <a:ea typeface="+mn-ea"/>
                <a:cs typeface="+mn-cs"/>
              </a:rPr>
              <a:t>, </a:t>
            </a:r>
            <a:r>
              <a:rPr lang="es-EC" sz="1200" kern="1200" dirty="0" err="1">
                <a:solidFill>
                  <a:schemeClr val="tx1"/>
                </a:solidFill>
                <a:effectLst/>
                <a:latin typeface="+mn-lt"/>
                <a:ea typeface="+mn-ea"/>
                <a:cs typeface="+mn-cs"/>
              </a:rPr>
              <a:t>Ndamukong</a:t>
            </a:r>
            <a:r>
              <a:rPr lang="es-EC" sz="1200" kern="1200" dirty="0">
                <a:solidFill>
                  <a:schemeClr val="tx1"/>
                </a:solidFill>
                <a:effectLst/>
                <a:latin typeface="+mn-lt"/>
                <a:ea typeface="+mn-ea"/>
                <a:cs typeface="+mn-cs"/>
              </a:rPr>
              <a:t>, &amp; </a:t>
            </a:r>
            <a:r>
              <a:rPr lang="es-EC" sz="1200" kern="1200" dirty="0" err="1">
                <a:solidFill>
                  <a:schemeClr val="tx1"/>
                </a:solidFill>
                <a:effectLst/>
                <a:latin typeface="+mn-lt"/>
                <a:ea typeface="+mn-ea"/>
                <a:cs typeface="+mn-cs"/>
              </a:rPr>
              <a:t>Sumbele</a:t>
            </a:r>
            <a:r>
              <a:rPr lang="es-EC" sz="1200" kern="1200" dirty="0">
                <a:solidFill>
                  <a:schemeClr val="tx1"/>
                </a:solidFill>
                <a:effectLst/>
                <a:latin typeface="+mn-lt"/>
                <a:ea typeface="+mn-ea"/>
                <a:cs typeface="+mn-cs"/>
              </a:rPr>
              <a:t>, 2006), sin embargo pruebas complementarias como hemoglobina o RCB (red </a:t>
            </a:r>
            <a:r>
              <a:rPr lang="es-EC" sz="1200" kern="1200" dirty="0" err="1">
                <a:solidFill>
                  <a:schemeClr val="tx1"/>
                </a:solidFill>
                <a:effectLst/>
                <a:latin typeface="+mn-lt"/>
                <a:ea typeface="+mn-ea"/>
                <a:cs typeface="+mn-cs"/>
              </a:rPr>
              <a:t>blood</a:t>
            </a:r>
            <a:r>
              <a:rPr lang="es-EC" sz="1200" kern="1200" dirty="0">
                <a:solidFill>
                  <a:schemeClr val="tx1"/>
                </a:solidFill>
                <a:effectLst/>
                <a:latin typeface="+mn-lt"/>
                <a:ea typeface="+mn-ea"/>
                <a:cs typeface="+mn-cs"/>
              </a:rPr>
              <a:t> </a:t>
            </a:r>
            <a:r>
              <a:rPr lang="es-EC" sz="1200" kern="1200" dirty="0" err="1">
                <a:solidFill>
                  <a:schemeClr val="tx1"/>
                </a:solidFill>
                <a:effectLst/>
                <a:latin typeface="+mn-lt"/>
                <a:ea typeface="+mn-ea"/>
                <a:cs typeface="+mn-cs"/>
              </a:rPr>
              <a:t>cells</a:t>
            </a:r>
            <a:r>
              <a:rPr lang="es-EC" sz="1200" kern="1200" dirty="0">
                <a:solidFill>
                  <a:schemeClr val="tx1"/>
                </a:solidFill>
                <a:effectLst/>
                <a:latin typeface="+mn-lt"/>
                <a:ea typeface="+mn-ea"/>
                <a:cs typeface="+mn-cs"/>
              </a:rPr>
              <a:t>) serían necesarias para confirmar el diagnóstico. El valor alto obtenido pudo deberse a que el animal se encontraba en condiciones de shock, deshidratación o tratado con diuréticos o medicamentos cardíacos en el momento de la toma de muestra (Erickson, </a:t>
            </a:r>
            <a:r>
              <a:rPr lang="es-EC" sz="1200" kern="1200" dirty="0" err="1">
                <a:solidFill>
                  <a:schemeClr val="tx1"/>
                </a:solidFill>
                <a:effectLst/>
                <a:latin typeface="+mn-lt"/>
                <a:ea typeface="+mn-ea"/>
                <a:cs typeface="+mn-cs"/>
              </a:rPr>
              <a:t>Goff</a:t>
            </a:r>
            <a:r>
              <a:rPr lang="es-EC" sz="1200" kern="1200" dirty="0">
                <a:solidFill>
                  <a:schemeClr val="tx1"/>
                </a:solidFill>
                <a:effectLst/>
                <a:latin typeface="+mn-lt"/>
                <a:ea typeface="+mn-ea"/>
                <a:cs typeface="+mn-cs"/>
              </a:rPr>
              <a:t>, &amp; </a:t>
            </a:r>
            <a:r>
              <a:rPr lang="es-EC" sz="1200" kern="1200" dirty="0" err="1">
                <a:solidFill>
                  <a:schemeClr val="tx1"/>
                </a:solidFill>
                <a:effectLst/>
                <a:latin typeface="+mn-lt"/>
                <a:ea typeface="+mn-ea"/>
                <a:cs typeface="+mn-cs"/>
              </a:rPr>
              <a:t>Uemura</a:t>
            </a:r>
            <a:r>
              <a:rPr lang="es-EC" sz="1200" kern="1200" dirty="0">
                <a:solidFill>
                  <a:schemeClr val="tx1"/>
                </a:solidFill>
                <a:effectLst/>
                <a:latin typeface="+mn-lt"/>
                <a:ea typeface="+mn-ea"/>
                <a:cs typeface="+mn-cs"/>
              </a:rPr>
              <a:t>, 2015).</a:t>
            </a:r>
          </a:p>
          <a:p>
            <a:endParaRPr lang="es-EC" dirty="0"/>
          </a:p>
          <a:p>
            <a:r>
              <a:rPr lang="es-EC" dirty="0"/>
              <a:t>la infección frecuente de los hospedadores</a:t>
            </a:r>
            <a:r>
              <a:rPr lang="es-EC" baseline="0" dirty="0"/>
              <a:t> </a:t>
            </a:r>
            <a:r>
              <a:rPr lang="es-EC" dirty="0"/>
              <a:t>permite a estos alcanzar un nivel de inmunidad ante</a:t>
            </a:r>
            <a:r>
              <a:rPr lang="es-EC" baseline="0" dirty="0"/>
              <a:t> </a:t>
            </a:r>
            <a:r>
              <a:rPr lang="es-EC" dirty="0"/>
              <a:t>la infección, que les garantiza la ausencia de signos</a:t>
            </a:r>
            <a:r>
              <a:rPr lang="es-EC" baseline="0" dirty="0"/>
              <a:t> </a:t>
            </a:r>
            <a:r>
              <a:rPr lang="es-EC" dirty="0"/>
              <a:t>y síntomas, con un nivel de infección estable en el</a:t>
            </a:r>
            <a:r>
              <a:rPr lang="es-EC" baseline="0" dirty="0"/>
              <a:t> </a:t>
            </a:r>
            <a:r>
              <a:rPr lang="es-EC" dirty="0"/>
              <a:t>tiempo</a:t>
            </a:r>
          </a:p>
        </p:txBody>
      </p:sp>
      <p:sp>
        <p:nvSpPr>
          <p:cNvPr id="4" name="Marcador de número de diapositiva 3"/>
          <p:cNvSpPr>
            <a:spLocks noGrp="1"/>
          </p:cNvSpPr>
          <p:nvPr>
            <p:ph type="sldNum" sz="quarter" idx="10"/>
          </p:nvPr>
        </p:nvSpPr>
        <p:spPr/>
        <p:txBody>
          <a:bodyPr/>
          <a:lstStyle/>
          <a:p>
            <a:fld id="{13C3547D-2AC0-4848-8504-F37EAEEAD91A}" type="slidenum">
              <a:rPr lang="es-EC" smtClean="0"/>
              <a:t>26</a:t>
            </a:fld>
            <a:endParaRPr lang="es-EC"/>
          </a:p>
        </p:txBody>
      </p:sp>
    </p:spTree>
    <p:extLst>
      <p:ext uri="{BB962C8B-B14F-4D97-AF65-F5344CB8AC3E}">
        <p14:creationId xmlns:p14="http://schemas.microsoft.com/office/powerpoint/2010/main" val="2432198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El control positivo se obtuvo mediante clonación a partir de una muestra positiva a Babesia spp. obtenida por Medina Naranjo et al. (2017).</a:t>
            </a:r>
          </a:p>
          <a:p>
            <a:r>
              <a:rPr lang="es-EC" dirty="0"/>
              <a:t>intensidad variada, esto puede deberse a que existió una mayor cantidad de ADN plantilla de Babesia spp. en las bandas que mostraron una mayor intensidad</a:t>
            </a:r>
          </a:p>
          <a:p>
            <a:pPr marL="228600" indent="-228600">
              <a:buFont typeface="+mj-lt"/>
              <a:buAutoNum type="arabicPeriod"/>
            </a:pPr>
            <a:r>
              <a:rPr lang="es-EC" dirty="0"/>
              <a:t>El resultado obtenido podría deberse a la alta sensibilidad de la técnica de PCR en la detección de animales asintomáticos y con niveles bajos de </a:t>
            </a:r>
            <a:r>
              <a:rPr lang="es-EC" dirty="0" err="1"/>
              <a:t>parasitemia</a:t>
            </a:r>
            <a:r>
              <a:rPr lang="es-EC" dirty="0"/>
              <a:t>, este procedimiento permite una detección de </a:t>
            </a:r>
            <a:r>
              <a:rPr lang="es-EC" dirty="0" err="1"/>
              <a:t>parasitemias</a:t>
            </a:r>
            <a:r>
              <a:rPr lang="es-EC" dirty="0"/>
              <a:t> tan bajas como 0.01% (</a:t>
            </a:r>
            <a:r>
              <a:rPr lang="es-EC" dirty="0" err="1"/>
              <a:t>Carret</a:t>
            </a:r>
            <a:r>
              <a:rPr lang="es-EC" dirty="0"/>
              <a:t> et al., 1999). </a:t>
            </a:r>
            <a:r>
              <a:rPr lang="es-EC" dirty="0" err="1"/>
              <a:t>Durrani</a:t>
            </a:r>
            <a:r>
              <a:rPr lang="es-EC" dirty="0"/>
              <a:t>, </a:t>
            </a:r>
            <a:r>
              <a:rPr lang="es-EC" dirty="0" err="1"/>
              <a:t>Mehmood</a:t>
            </a:r>
            <a:r>
              <a:rPr lang="es-EC" dirty="0"/>
              <a:t>, and </a:t>
            </a:r>
            <a:r>
              <a:rPr lang="es-EC" dirty="0" err="1"/>
              <a:t>Shakoori</a:t>
            </a:r>
            <a:r>
              <a:rPr lang="es-EC" dirty="0"/>
              <a:t> (2010) confirmaron que la prueba de PCR es más sensible para detectar infecciones de bajo grado en animales portadores en comparación con el examen microscópico de frotis de sangre, en su investigación determinaron la eficacia general del examen microscópico de frotis de sangre, IFA y PCR (6.8%, 23.5% y 41.2%, respectivamente) en parásitos sanguíneos en el ganado.</a:t>
            </a:r>
          </a:p>
          <a:p>
            <a:pPr marL="228600" indent="-228600">
              <a:buFont typeface="+mj-lt"/>
              <a:buAutoNum type="arabicPeriod"/>
            </a:pPr>
            <a:r>
              <a:rPr lang="es-EC" sz="1200" kern="1200" dirty="0">
                <a:solidFill>
                  <a:schemeClr val="tx1"/>
                </a:solidFill>
                <a:effectLst/>
                <a:latin typeface="+mn-lt"/>
                <a:ea typeface="+mn-ea"/>
                <a:cs typeface="+mn-cs"/>
              </a:rPr>
              <a:t>Las tasas de infección de la garrapata a </a:t>
            </a:r>
            <a:r>
              <a:rPr lang="es-EC" sz="1200" i="1" kern="1200" dirty="0">
                <a:solidFill>
                  <a:schemeClr val="tx1"/>
                </a:solidFill>
                <a:effectLst/>
                <a:latin typeface="+mn-lt"/>
                <a:ea typeface="+mn-ea"/>
                <a:cs typeface="+mn-cs"/>
              </a:rPr>
              <a:t>B. bigemina</a:t>
            </a:r>
            <a:r>
              <a:rPr lang="es-EC" sz="1200" kern="1200" dirty="0">
                <a:solidFill>
                  <a:schemeClr val="tx1"/>
                </a:solidFill>
                <a:effectLst/>
                <a:latin typeface="+mn-lt"/>
                <a:ea typeface="+mn-ea"/>
                <a:cs typeface="+mn-cs"/>
              </a:rPr>
              <a:t> son considerablemente más altas</a:t>
            </a:r>
          </a:p>
          <a:p>
            <a:pPr marL="228600" indent="-228600">
              <a:buFont typeface="+mj-lt"/>
              <a:buAutoNum type="arabicPeriod"/>
            </a:pPr>
            <a:r>
              <a:rPr lang="es-EC" dirty="0"/>
              <a:t>posible razón para el aumento de la resistencia a B. bovis, ya que la </a:t>
            </a:r>
            <a:r>
              <a:rPr lang="es-EC" dirty="0" err="1"/>
              <a:t>HbF</a:t>
            </a:r>
            <a:r>
              <a:rPr lang="es-EC" dirty="0"/>
              <a:t> es uno de los factores que contribuyen a la alta resistencia del ganado joven contra la infección por B. bovis</a:t>
            </a:r>
          </a:p>
          <a:p>
            <a:pPr marL="0" indent="0">
              <a:buFont typeface="+mj-lt"/>
              <a:buNone/>
            </a:pPr>
            <a:r>
              <a:rPr lang="es-EC" sz="1200" b="0" i="0" u="none" strike="noStrike" kern="1200" baseline="0" dirty="0">
                <a:solidFill>
                  <a:schemeClr val="tx1"/>
                </a:solidFill>
                <a:latin typeface="+mn-lt"/>
                <a:ea typeface="+mn-ea"/>
                <a:cs typeface="+mn-cs"/>
              </a:rPr>
              <a:t>Nepal </a:t>
            </a:r>
          </a:p>
          <a:p>
            <a:pPr marL="0" indent="0">
              <a:buFont typeface="+mj-lt"/>
              <a:buNone/>
            </a:pPr>
            <a:r>
              <a:rPr lang="es-EC" dirty="0"/>
              <a:t>De otro lado, el uso excesivo de acaricidas y pastoreo rotativo parece estar relacionado con los brotes de babesiosis, especialmente en el ganado lechero.</a:t>
            </a:r>
          </a:p>
        </p:txBody>
      </p:sp>
      <p:sp>
        <p:nvSpPr>
          <p:cNvPr id="4" name="Marcador de número de diapositiva 3"/>
          <p:cNvSpPr>
            <a:spLocks noGrp="1"/>
          </p:cNvSpPr>
          <p:nvPr>
            <p:ph type="sldNum" sz="quarter" idx="10"/>
          </p:nvPr>
        </p:nvSpPr>
        <p:spPr/>
        <p:txBody>
          <a:bodyPr/>
          <a:lstStyle/>
          <a:p>
            <a:fld id="{13C3547D-2AC0-4848-8504-F37EAEEAD91A}" type="slidenum">
              <a:rPr lang="es-EC" smtClean="0"/>
              <a:t>27</a:t>
            </a:fld>
            <a:endParaRPr lang="es-EC"/>
          </a:p>
        </p:txBody>
      </p:sp>
    </p:spTree>
    <p:extLst>
      <p:ext uri="{BB962C8B-B14F-4D97-AF65-F5344CB8AC3E}">
        <p14:creationId xmlns:p14="http://schemas.microsoft.com/office/powerpoint/2010/main" val="174913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3C3547D-2AC0-4848-8504-F37EAEEAD91A}" type="slidenum">
              <a:rPr lang="es-EC" smtClean="0"/>
              <a:t>2</a:t>
            </a:fld>
            <a:endParaRPr lang="es-EC"/>
          </a:p>
        </p:txBody>
      </p:sp>
    </p:spTree>
    <p:extLst>
      <p:ext uri="{BB962C8B-B14F-4D97-AF65-F5344CB8AC3E}">
        <p14:creationId xmlns:p14="http://schemas.microsoft.com/office/powerpoint/2010/main" val="2285594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Tanto como para </a:t>
            </a:r>
            <a:r>
              <a:rPr lang="es-EC" sz="1200" i="1" kern="1200" dirty="0">
                <a:solidFill>
                  <a:schemeClr val="tx1"/>
                </a:solidFill>
                <a:effectLst/>
                <a:latin typeface="+mn-lt"/>
                <a:ea typeface="+mn-ea"/>
                <a:cs typeface="+mn-cs"/>
              </a:rPr>
              <a:t>B. bigemina</a:t>
            </a:r>
            <a:r>
              <a:rPr lang="es-EC" sz="1200" kern="1200" dirty="0">
                <a:solidFill>
                  <a:schemeClr val="tx1"/>
                </a:solidFill>
                <a:effectLst/>
                <a:latin typeface="+mn-lt"/>
                <a:ea typeface="+mn-ea"/>
                <a:cs typeface="+mn-cs"/>
              </a:rPr>
              <a:t> y </a:t>
            </a:r>
            <a:r>
              <a:rPr lang="es-EC" sz="1200" i="1" kern="1200" dirty="0" err="1">
                <a:solidFill>
                  <a:schemeClr val="tx1"/>
                </a:solidFill>
                <a:effectLst/>
                <a:latin typeface="+mn-lt"/>
                <a:ea typeface="+mn-ea"/>
                <a:cs typeface="+mn-cs"/>
              </a:rPr>
              <a:t>B.bovis</a:t>
            </a:r>
            <a:r>
              <a:rPr lang="es-EC" sz="1200" kern="1200" dirty="0">
                <a:solidFill>
                  <a:schemeClr val="tx1"/>
                </a:solidFill>
                <a:effectLst/>
                <a:latin typeface="+mn-lt"/>
                <a:ea typeface="+mn-ea"/>
                <a:cs typeface="+mn-cs"/>
              </a:rPr>
              <a:t>, generalmente el primer signo clínico es fiebre alta con temperaturas rectales que pueden llegar hasta los 45,5°C (</a:t>
            </a:r>
            <a:r>
              <a:rPr lang="es-EC" sz="1200" kern="1200" dirty="0" err="1">
                <a:solidFill>
                  <a:schemeClr val="tx1"/>
                </a:solidFill>
                <a:effectLst/>
                <a:latin typeface="+mn-lt"/>
                <a:ea typeface="+mn-ea"/>
                <a:cs typeface="+mn-cs"/>
              </a:rPr>
              <a:t>Gasque</a:t>
            </a:r>
            <a:r>
              <a:rPr lang="es-EC" sz="1200" kern="1200" dirty="0">
                <a:solidFill>
                  <a:schemeClr val="tx1"/>
                </a:solidFill>
                <a:effectLst/>
                <a:latin typeface="+mn-lt"/>
                <a:ea typeface="+mn-ea"/>
                <a:cs typeface="+mn-cs"/>
              </a:rPr>
              <a:t>, 2008)</a:t>
            </a:r>
          </a:p>
          <a:p>
            <a:pPr marL="228600" indent="-228600">
              <a:buFont typeface="+mj-lt"/>
              <a:buAutoNum type="arabicPeriod"/>
            </a:pPr>
            <a:r>
              <a:rPr lang="es-EC" sz="1200" kern="1200" dirty="0">
                <a:solidFill>
                  <a:schemeClr val="tx1"/>
                </a:solidFill>
                <a:effectLst/>
                <a:latin typeface="+mn-lt"/>
                <a:ea typeface="+mn-ea"/>
                <a:cs typeface="+mn-cs"/>
              </a:rPr>
              <a:t>Los porcentajes obtenidos de prevalencia en función de temperatura, hematocrito y proteínas totales respectivamente, se encuentran en su mayoría en rangos normales de cada uno de estos factores, lo que sugiere que existe estabilidad enzoótica de la enfermedad. La aparición de babesiosis en una población de ganado depende en gran medida de la frecuencia con que se transmite la especie causante (</a:t>
            </a:r>
            <a:r>
              <a:rPr lang="es-EC" sz="1200" kern="1200" dirty="0" err="1">
                <a:solidFill>
                  <a:schemeClr val="tx1"/>
                </a:solidFill>
                <a:effectLst/>
                <a:latin typeface="+mn-lt"/>
                <a:ea typeface="+mn-ea"/>
                <a:cs typeface="+mn-cs"/>
              </a:rPr>
              <a:t>Fivaz</a:t>
            </a:r>
            <a:r>
              <a:rPr lang="es-EC" sz="1200" kern="1200" dirty="0">
                <a:solidFill>
                  <a:schemeClr val="tx1"/>
                </a:solidFill>
                <a:effectLst/>
                <a:latin typeface="+mn-lt"/>
                <a:ea typeface="+mn-ea"/>
                <a:cs typeface="+mn-cs"/>
              </a:rPr>
              <a:t> et al., 2012). Si hay una transmisión frecuente del parásito, todos los terneros se infectarán durante los primeros 6 a 8 meses de vida. Los terneros en este grupo de edad están protegidos por factores adquiridos por la madre y no específicos, y se desarrollará inmunidad sin evidencia de enfermedad (Bock et al., 2004).</a:t>
            </a:r>
          </a:p>
          <a:p>
            <a:pPr marL="228600" indent="-228600">
              <a:buFont typeface="+mj-lt"/>
              <a:buAutoNum type="arabicPeriod"/>
            </a:pPr>
            <a:r>
              <a:rPr lang="es-EC" sz="1200" kern="1200" dirty="0">
                <a:solidFill>
                  <a:schemeClr val="tx1"/>
                </a:solidFill>
                <a:effectLst/>
                <a:latin typeface="+mn-lt"/>
                <a:ea typeface="+mn-ea"/>
                <a:cs typeface="+mn-cs"/>
              </a:rPr>
              <a:t>Las razas de ganado nativas de las regiones endémicas de </a:t>
            </a:r>
            <a:r>
              <a:rPr lang="es-EC" sz="1200" i="1" kern="1200" dirty="0">
                <a:solidFill>
                  <a:schemeClr val="tx1"/>
                </a:solidFill>
                <a:effectLst/>
                <a:latin typeface="+mn-lt"/>
                <a:ea typeface="+mn-ea"/>
                <a:cs typeface="+mn-cs"/>
              </a:rPr>
              <a:t>Babesia</a:t>
            </a:r>
            <a:r>
              <a:rPr lang="es-EC" sz="1200" kern="1200" dirty="0">
                <a:solidFill>
                  <a:schemeClr val="tx1"/>
                </a:solidFill>
                <a:effectLst/>
                <a:latin typeface="+mn-lt"/>
                <a:ea typeface="+mn-ea"/>
                <a:cs typeface="+mn-cs"/>
              </a:rPr>
              <a:t> a menudo tienen un cierto grado de resistencia natural a la enfermedad y las consecuencias de la infección no son tan graves como cuando se trata de razas exóticas (</a:t>
            </a:r>
            <a:r>
              <a:rPr lang="es-EC" sz="1200" kern="1200" dirty="0" err="1">
                <a:solidFill>
                  <a:schemeClr val="tx1"/>
                </a:solidFill>
                <a:effectLst/>
                <a:latin typeface="+mn-lt"/>
                <a:ea typeface="+mn-ea"/>
                <a:cs typeface="+mn-cs"/>
              </a:rPr>
              <a:t>Fivaz</a:t>
            </a:r>
            <a:r>
              <a:rPr lang="es-EC" sz="1200" kern="1200" dirty="0">
                <a:solidFill>
                  <a:schemeClr val="tx1"/>
                </a:solidFill>
                <a:effectLst/>
                <a:latin typeface="+mn-lt"/>
                <a:ea typeface="+mn-ea"/>
                <a:cs typeface="+mn-cs"/>
              </a:rPr>
              <a:t> et al., 2012).</a:t>
            </a:r>
          </a:p>
          <a:p>
            <a:pPr marL="228600" indent="-228600">
              <a:buFont typeface="+mj-lt"/>
              <a:buAutoNum type="arabicPeriod"/>
            </a:pPr>
            <a:endParaRPr lang="es-EC" dirty="0"/>
          </a:p>
        </p:txBody>
      </p:sp>
      <p:sp>
        <p:nvSpPr>
          <p:cNvPr id="4" name="Marcador de número de diapositiva 3"/>
          <p:cNvSpPr>
            <a:spLocks noGrp="1"/>
          </p:cNvSpPr>
          <p:nvPr>
            <p:ph type="sldNum" sz="quarter" idx="10"/>
          </p:nvPr>
        </p:nvSpPr>
        <p:spPr/>
        <p:txBody>
          <a:bodyPr/>
          <a:lstStyle/>
          <a:p>
            <a:fld id="{13C3547D-2AC0-4848-8504-F37EAEEAD91A}" type="slidenum">
              <a:rPr lang="es-EC" smtClean="0"/>
              <a:t>30</a:t>
            </a:fld>
            <a:endParaRPr lang="es-EC"/>
          </a:p>
        </p:txBody>
      </p:sp>
    </p:spTree>
    <p:extLst>
      <p:ext uri="{BB962C8B-B14F-4D97-AF65-F5344CB8AC3E}">
        <p14:creationId xmlns:p14="http://schemas.microsoft.com/office/powerpoint/2010/main" val="186867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3C3547D-2AC0-4848-8504-F37EAEEAD91A}" type="slidenum">
              <a:rPr lang="es-EC" smtClean="0"/>
              <a:t>31</a:t>
            </a:fld>
            <a:endParaRPr lang="es-EC"/>
          </a:p>
        </p:txBody>
      </p:sp>
    </p:spTree>
    <p:extLst>
      <p:ext uri="{BB962C8B-B14F-4D97-AF65-F5344CB8AC3E}">
        <p14:creationId xmlns:p14="http://schemas.microsoft.com/office/powerpoint/2010/main" val="542528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C" dirty="0"/>
              <a:t>Para el análisis de los factores de riesgo, el hematocrito, proteínas totales y temperatura fueron transformadas en variables binomiales</a:t>
            </a:r>
          </a:p>
          <a:p>
            <a:pPr marL="171450" indent="-171450">
              <a:buFont typeface="Arial" panose="020B0604020202020204" pitchFamily="34" charset="0"/>
              <a:buChar char="•"/>
            </a:pPr>
            <a:r>
              <a:rPr lang="es-EC" dirty="0"/>
              <a:t>no se obtuvo una asociación significativa con la prevalencia obtenida de Babesia spp</a:t>
            </a:r>
          </a:p>
          <a:p>
            <a:pPr marL="171450" indent="-171450">
              <a:buFont typeface="Arial" panose="020B0604020202020204" pitchFamily="34" charset="0"/>
              <a:buChar char="•"/>
            </a:pPr>
            <a:r>
              <a:rPr lang="es-EC" dirty="0"/>
              <a:t>Los resultados obtenidos de los factores de riesgo, muestran que no se puede asegurar que existe una relación entre el sexo, hematocrito, proteínas totales, temperatura, movilización de animales fuera de la finca o presencia de garrapatas y la prevalencia de Babesia spp. encontrada en este estudio, es decir ninguno de estos factores puede ser utilizado para determinar si un animal es portador del parásito.</a:t>
            </a:r>
          </a:p>
          <a:p>
            <a:pPr marL="171450" indent="-171450">
              <a:buFont typeface="Arial" panose="020B0604020202020204" pitchFamily="34" charset="0"/>
              <a:buChar char="•"/>
            </a:pPr>
            <a:r>
              <a:rPr lang="es-EC" dirty="0" err="1"/>
              <a:t>Gasque</a:t>
            </a:r>
            <a:r>
              <a:rPr lang="es-EC" dirty="0"/>
              <a:t> (2008) menciona que, por lo general, babesiosis no produce enfermedad clínica, sin embargo, en animales de avanzada edad los síntomas pueden ser muy severos dependiendo de la patogenicidad y zona geográfica.</a:t>
            </a:r>
          </a:p>
        </p:txBody>
      </p:sp>
      <p:sp>
        <p:nvSpPr>
          <p:cNvPr id="4" name="Marcador de número de diapositiva 3"/>
          <p:cNvSpPr>
            <a:spLocks noGrp="1"/>
          </p:cNvSpPr>
          <p:nvPr>
            <p:ph type="sldNum" sz="quarter" idx="10"/>
          </p:nvPr>
        </p:nvSpPr>
        <p:spPr/>
        <p:txBody>
          <a:bodyPr/>
          <a:lstStyle/>
          <a:p>
            <a:fld id="{13C3547D-2AC0-4848-8504-F37EAEEAD91A}" type="slidenum">
              <a:rPr lang="es-EC" smtClean="0"/>
              <a:t>33</a:t>
            </a:fld>
            <a:endParaRPr lang="es-EC"/>
          </a:p>
        </p:txBody>
      </p:sp>
    </p:spTree>
    <p:extLst>
      <p:ext uri="{BB962C8B-B14F-4D97-AF65-F5344CB8AC3E}">
        <p14:creationId xmlns:p14="http://schemas.microsoft.com/office/powerpoint/2010/main" val="3770617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 observa que a medida que las fincas ganaderas se alejan de estos puntos existe una disminución en la prevalencia.</a:t>
            </a:r>
          </a:p>
        </p:txBody>
      </p:sp>
      <p:sp>
        <p:nvSpPr>
          <p:cNvPr id="4" name="Marcador de número de diapositiva 3"/>
          <p:cNvSpPr>
            <a:spLocks noGrp="1"/>
          </p:cNvSpPr>
          <p:nvPr>
            <p:ph type="sldNum" sz="quarter" idx="10"/>
          </p:nvPr>
        </p:nvSpPr>
        <p:spPr/>
        <p:txBody>
          <a:bodyPr/>
          <a:lstStyle/>
          <a:p>
            <a:fld id="{13C3547D-2AC0-4848-8504-F37EAEEAD91A}" type="slidenum">
              <a:rPr lang="es-EC" smtClean="0"/>
              <a:t>34</a:t>
            </a:fld>
            <a:endParaRPr lang="es-EC"/>
          </a:p>
        </p:txBody>
      </p:sp>
    </p:spTree>
    <p:extLst>
      <p:ext uri="{BB962C8B-B14F-4D97-AF65-F5344CB8AC3E}">
        <p14:creationId xmlns:p14="http://schemas.microsoft.com/office/powerpoint/2010/main" val="1615141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La localidad que presenta más número de casos positivos a Babesia spp. es La Pimienta 90/296 (30,41%)</a:t>
            </a:r>
          </a:p>
        </p:txBody>
      </p:sp>
      <p:sp>
        <p:nvSpPr>
          <p:cNvPr id="4" name="Marcador de número de diapositiva 3"/>
          <p:cNvSpPr>
            <a:spLocks noGrp="1"/>
          </p:cNvSpPr>
          <p:nvPr>
            <p:ph type="sldNum" sz="quarter" idx="10"/>
          </p:nvPr>
        </p:nvSpPr>
        <p:spPr/>
        <p:txBody>
          <a:bodyPr/>
          <a:lstStyle/>
          <a:p>
            <a:fld id="{13C3547D-2AC0-4848-8504-F37EAEEAD91A}" type="slidenum">
              <a:rPr lang="es-EC" smtClean="0"/>
              <a:t>35</a:t>
            </a:fld>
            <a:endParaRPr lang="es-EC"/>
          </a:p>
        </p:txBody>
      </p:sp>
    </p:spTree>
    <p:extLst>
      <p:ext uri="{BB962C8B-B14F-4D97-AF65-F5344CB8AC3E}">
        <p14:creationId xmlns:p14="http://schemas.microsoft.com/office/powerpoint/2010/main" val="809761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3C3547D-2AC0-4848-8504-F37EAEEAD91A}" type="slidenum">
              <a:rPr lang="es-EC" smtClean="0"/>
              <a:t>36</a:t>
            </a:fld>
            <a:endParaRPr lang="es-EC"/>
          </a:p>
        </p:txBody>
      </p:sp>
    </p:spTree>
    <p:extLst>
      <p:ext uri="{BB962C8B-B14F-4D97-AF65-F5344CB8AC3E}">
        <p14:creationId xmlns:p14="http://schemas.microsoft.com/office/powerpoint/2010/main" val="2048275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Higher values of infection were observed during the wet season and late wet season; nevertheless, other variables such as age, production type, sex, breed and babesiosis control were also significantly associated with infection.</a:t>
            </a:r>
            <a:endParaRPr lang="e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Hemoglobina corpuscular media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a:p>
            <a:endParaRPr lang="es-EC" dirty="0"/>
          </a:p>
        </p:txBody>
      </p:sp>
      <p:sp>
        <p:nvSpPr>
          <p:cNvPr id="4" name="Marcador de número de diapositiva 3"/>
          <p:cNvSpPr>
            <a:spLocks noGrp="1"/>
          </p:cNvSpPr>
          <p:nvPr>
            <p:ph type="sldNum" sz="quarter" idx="10"/>
          </p:nvPr>
        </p:nvSpPr>
        <p:spPr/>
        <p:txBody>
          <a:bodyPr/>
          <a:lstStyle/>
          <a:p>
            <a:fld id="{13C3547D-2AC0-4848-8504-F37EAEEAD91A}" type="slidenum">
              <a:rPr lang="es-EC" smtClean="0"/>
              <a:t>37</a:t>
            </a:fld>
            <a:endParaRPr lang="es-EC"/>
          </a:p>
        </p:txBody>
      </p:sp>
    </p:spTree>
    <p:extLst>
      <p:ext uri="{BB962C8B-B14F-4D97-AF65-F5344CB8AC3E}">
        <p14:creationId xmlns:p14="http://schemas.microsoft.com/office/powerpoint/2010/main" val="658260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lvl="0" indent="-228600">
              <a:buFont typeface="+mj-lt"/>
              <a:buAutoNum type="arabicPeriod"/>
            </a:pPr>
            <a:r>
              <a:rPr lang="es-EC" sz="1200" kern="1200" dirty="0">
                <a:solidFill>
                  <a:schemeClr val="tx1"/>
                </a:solidFill>
                <a:effectLst/>
                <a:latin typeface="+mn-lt"/>
                <a:ea typeface="+mn-ea"/>
                <a:cs typeface="+mn-cs"/>
              </a:rPr>
              <a:t>Babesiosis bovina es el nombre de la enfermedad que se origina debido a la infección de eritrocitos por parte de protozoos del género </a:t>
            </a:r>
            <a:r>
              <a:rPr lang="es-EC" sz="1200" i="1" kern="1200" dirty="0">
                <a:solidFill>
                  <a:schemeClr val="tx1"/>
                </a:solidFill>
                <a:effectLst/>
                <a:latin typeface="+mn-lt"/>
                <a:ea typeface="+mn-ea"/>
                <a:cs typeface="+mn-cs"/>
              </a:rPr>
              <a:t>Babesia</a:t>
            </a:r>
            <a:r>
              <a:rPr lang="es-EC" sz="1200" kern="1200" dirty="0">
                <a:solidFill>
                  <a:schemeClr val="tx1"/>
                </a:solidFill>
                <a:effectLst/>
                <a:latin typeface="+mn-lt"/>
                <a:ea typeface="+mn-ea"/>
                <a:cs typeface="+mn-cs"/>
              </a:rPr>
              <a:t> transmitida por garrapatas </a:t>
            </a:r>
            <a:r>
              <a:rPr lang="es-EC" sz="1200" i="1" kern="1200" dirty="0" err="1">
                <a:solidFill>
                  <a:schemeClr val="tx1"/>
                </a:solidFill>
                <a:effectLst/>
                <a:latin typeface="+mn-lt"/>
                <a:ea typeface="+mn-ea"/>
                <a:cs typeface="+mn-cs"/>
              </a:rPr>
              <a:t>Rhipicephalus</a:t>
            </a:r>
            <a:r>
              <a:rPr lang="es-EC" sz="1200" i="1" kern="1200" dirty="0">
                <a:solidFill>
                  <a:schemeClr val="tx1"/>
                </a:solidFill>
                <a:effectLst/>
                <a:latin typeface="+mn-lt"/>
                <a:ea typeface="+mn-ea"/>
                <a:cs typeface="+mn-cs"/>
              </a:rPr>
              <a:t> (</a:t>
            </a:r>
            <a:r>
              <a:rPr lang="es-EC" sz="1200" i="1" kern="1200" dirty="0" err="1">
                <a:solidFill>
                  <a:schemeClr val="tx1"/>
                </a:solidFill>
                <a:effectLst/>
                <a:latin typeface="+mn-lt"/>
                <a:ea typeface="+mn-ea"/>
                <a:cs typeface="+mn-cs"/>
              </a:rPr>
              <a:t>Boophilus</a:t>
            </a:r>
            <a:r>
              <a:rPr lang="es-EC" sz="1200" i="1" kern="1200" dirty="0">
                <a:solidFill>
                  <a:schemeClr val="tx1"/>
                </a:solidFill>
                <a:effectLst/>
                <a:latin typeface="+mn-lt"/>
                <a:ea typeface="+mn-ea"/>
                <a:cs typeface="+mn-cs"/>
              </a:rPr>
              <a:t>) </a:t>
            </a:r>
            <a:r>
              <a:rPr lang="es-EC" sz="1200" i="1" kern="1200" dirty="0" err="1">
                <a:solidFill>
                  <a:schemeClr val="tx1"/>
                </a:solidFill>
                <a:effectLst/>
                <a:latin typeface="+mn-lt"/>
                <a:ea typeface="+mn-ea"/>
                <a:cs typeface="+mn-cs"/>
              </a:rPr>
              <a:t>microplus</a:t>
            </a:r>
            <a:r>
              <a:rPr lang="es-EC" sz="1200" i="1" kern="1200" dirty="0">
                <a:solidFill>
                  <a:schemeClr val="tx1"/>
                </a:solidFill>
                <a:effectLst/>
                <a:latin typeface="+mn-lt"/>
                <a:ea typeface="+mn-ea"/>
                <a:cs typeface="+mn-cs"/>
              </a:rPr>
              <a:t>.</a:t>
            </a:r>
            <a:endParaRPr lang="es-EC" sz="1200" kern="1200" dirty="0">
              <a:solidFill>
                <a:schemeClr val="tx1"/>
              </a:solidFill>
              <a:effectLst/>
              <a:latin typeface="+mn-lt"/>
              <a:ea typeface="+mn-ea"/>
              <a:cs typeface="+mn-cs"/>
            </a:endParaRPr>
          </a:p>
          <a:p>
            <a:pPr marL="228600" lvl="0" indent="-228600">
              <a:buFont typeface="+mj-lt"/>
              <a:buAutoNum type="arabicPeriod"/>
            </a:pPr>
            <a:r>
              <a:rPr lang="es-EC" sz="1200" kern="1200" dirty="0">
                <a:solidFill>
                  <a:schemeClr val="tx1"/>
                </a:solidFill>
                <a:effectLst/>
                <a:latin typeface="+mn-lt"/>
                <a:ea typeface="+mn-ea"/>
                <a:cs typeface="+mn-cs"/>
              </a:rPr>
              <a:t>el transporte de animales domésticos en todo el mundo ha sido responsable de la introducción de vectores de garrapatas y Babesia spp. en diferentes áreas y es en el hemisferio sur donde se producen las mayores pérdidas económicas</a:t>
            </a:r>
          </a:p>
          <a:p>
            <a:pPr marL="228600" indent="-228600">
              <a:buFont typeface="+mj-lt"/>
              <a:buAutoNum type="arabicPeriod"/>
            </a:pPr>
            <a:endParaRPr lang="fr-FR" sz="1200" i="1" dirty="0"/>
          </a:p>
        </p:txBody>
      </p:sp>
      <p:sp>
        <p:nvSpPr>
          <p:cNvPr id="4" name="Marcador de número de diapositiva 3"/>
          <p:cNvSpPr>
            <a:spLocks noGrp="1"/>
          </p:cNvSpPr>
          <p:nvPr>
            <p:ph type="sldNum" sz="quarter" idx="10"/>
          </p:nvPr>
        </p:nvSpPr>
        <p:spPr/>
        <p:txBody>
          <a:bodyPr/>
          <a:lstStyle/>
          <a:p>
            <a:fld id="{13C3547D-2AC0-4848-8504-F37EAEEAD91A}" type="slidenum">
              <a:rPr lang="es-EC" smtClean="0"/>
              <a:t>3</a:t>
            </a:fld>
            <a:endParaRPr lang="es-EC"/>
          </a:p>
        </p:txBody>
      </p:sp>
    </p:spTree>
    <p:extLst>
      <p:ext uri="{BB962C8B-B14F-4D97-AF65-F5344CB8AC3E}">
        <p14:creationId xmlns:p14="http://schemas.microsoft.com/office/powerpoint/2010/main" val="1196788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Europa, África del Norte, Rusia </a:t>
            </a:r>
            <a:r>
              <a:rPr lang="es-EC" i="1" dirty="0"/>
              <a:t>- Ixodes </a:t>
            </a:r>
            <a:r>
              <a:rPr lang="es-EC" i="1" dirty="0" err="1"/>
              <a:t>ricinus</a:t>
            </a:r>
            <a:endParaRPr lang="es-EC"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Las especies más estudiadas que afectan a bovinos son </a:t>
            </a:r>
            <a:r>
              <a:rPr lang="es-EC" sz="1200" i="1" kern="1200" dirty="0">
                <a:solidFill>
                  <a:schemeClr val="tx1"/>
                </a:solidFill>
                <a:effectLst/>
                <a:latin typeface="+mn-lt"/>
                <a:ea typeface="+mn-ea"/>
                <a:cs typeface="+mn-cs"/>
              </a:rPr>
              <a:t>Babesia bovis</a:t>
            </a:r>
            <a:r>
              <a:rPr lang="es-EC" sz="1200" kern="1200" dirty="0">
                <a:solidFill>
                  <a:schemeClr val="tx1"/>
                </a:solidFill>
                <a:effectLst/>
                <a:latin typeface="+mn-lt"/>
                <a:ea typeface="+mn-ea"/>
                <a:cs typeface="+mn-cs"/>
              </a:rPr>
              <a:t>, </a:t>
            </a:r>
            <a:r>
              <a:rPr lang="es-EC" sz="1200" i="1" kern="1200" dirty="0">
                <a:solidFill>
                  <a:schemeClr val="tx1"/>
                </a:solidFill>
                <a:effectLst/>
                <a:latin typeface="+mn-lt"/>
                <a:ea typeface="+mn-ea"/>
                <a:cs typeface="+mn-cs"/>
              </a:rPr>
              <a:t>Babesia bigemina</a:t>
            </a:r>
            <a:r>
              <a:rPr lang="es-EC" sz="1200" kern="1200" dirty="0">
                <a:solidFill>
                  <a:schemeClr val="tx1"/>
                </a:solidFill>
                <a:effectLst/>
                <a:latin typeface="+mn-lt"/>
                <a:ea typeface="+mn-ea"/>
                <a:cs typeface="+mn-cs"/>
              </a:rPr>
              <a:t> y </a:t>
            </a:r>
            <a:r>
              <a:rPr lang="es-EC" sz="1200" i="1" kern="1200" dirty="0">
                <a:solidFill>
                  <a:schemeClr val="tx1"/>
                </a:solidFill>
                <a:effectLst/>
                <a:latin typeface="+mn-lt"/>
                <a:ea typeface="+mn-ea"/>
                <a:cs typeface="+mn-cs"/>
              </a:rPr>
              <a:t>Babesia divergens, </a:t>
            </a:r>
            <a:r>
              <a:rPr lang="es-EC" sz="1200" kern="1200" dirty="0">
                <a:solidFill>
                  <a:schemeClr val="tx1"/>
                </a:solidFill>
                <a:effectLst/>
                <a:latin typeface="+mn-lt"/>
                <a:ea typeface="+mn-ea"/>
                <a:cs typeface="+mn-cs"/>
              </a:rPr>
              <a:t>la distribución global de estas especies depende de la distribución de garrapatas mostrando una alta prevalencia en áreas tropicales y subtropicales</a:t>
            </a:r>
          </a:p>
          <a:p>
            <a:endParaRPr lang="es-EC" i="1" dirty="0"/>
          </a:p>
        </p:txBody>
      </p:sp>
      <p:sp>
        <p:nvSpPr>
          <p:cNvPr id="4" name="Marcador de número de diapositiva 3"/>
          <p:cNvSpPr>
            <a:spLocks noGrp="1"/>
          </p:cNvSpPr>
          <p:nvPr>
            <p:ph type="sldNum" sz="quarter" idx="10"/>
          </p:nvPr>
        </p:nvSpPr>
        <p:spPr/>
        <p:txBody>
          <a:bodyPr/>
          <a:lstStyle/>
          <a:p>
            <a:fld id="{13C3547D-2AC0-4848-8504-F37EAEEAD91A}" type="slidenum">
              <a:rPr lang="es-EC" smtClean="0"/>
              <a:t>4</a:t>
            </a:fld>
            <a:endParaRPr lang="es-EC"/>
          </a:p>
        </p:txBody>
      </p:sp>
    </p:spTree>
    <p:extLst>
      <p:ext uri="{BB962C8B-B14F-4D97-AF65-F5344CB8AC3E}">
        <p14:creationId xmlns:p14="http://schemas.microsoft.com/office/powerpoint/2010/main" val="280079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La Organización Mundial de Sanidad Animal</a:t>
            </a:r>
          </a:p>
        </p:txBody>
      </p:sp>
      <p:sp>
        <p:nvSpPr>
          <p:cNvPr id="4" name="Marcador de número de diapositiva 3"/>
          <p:cNvSpPr>
            <a:spLocks noGrp="1"/>
          </p:cNvSpPr>
          <p:nvPr>
            <p:ph type="sldNum" sz="quarter" idx="10"/>
          </p:nvPr>
        </p:nvSpPr>
        <p:spPr/>
        <p:txBody>
          <a:bodyPr/>
          <a:lstStyle/>
          <a:p>
            <a:fld id="{13C3547D-2AC0-4848-8504-F37EAEEAD91A}" type="slidenum">
              <a:rPr lang="es-EC" smtClean="0"/>
              <a:t>5</a:t>
            </a:fld>
            <a:endParaRPr lang="es-EC"/>
          </a:p>
        </p:txBody>
      </p:sp>
    </p:spTree>
    <p:extLst>
      <p:ext uri="{BB962C8B-B14F-4D97-AF65-F5344CB8AC3E}">
        <p14:creationId xmlns:p14="http://schemas.microsoft.com/office/powerpoint/2010/main" val="3736180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C" sz="1200" kern="1200" dirty="0">
                <a:solidFill>
                  <a:schemeClr val="tx1"/>
                </a:solidFill>
                <a:effectLst/>
                <a:latin typeface="+mn-lt"/>
                <a:ea typeface="+mn-ea"/>
                <a:cs typeface="+mn-cs"/>
              </a:rPr>
              <a:t>Las manifestaciones clínicas de la enfermedad asociada con BB son típicas de un proceso de enfermedad de anemia hemolítica pero varían según el agente (es decir, la especie del parásito) y los factores del huésped (es decir, la edad, el estado inmunológico).</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s-EC" sz="1200" kern="1200" dirty="0">
                <a:solidFill>
                  <a:schemeClr val="tx1"/>
                </a:solidFill>
                <a:effectLst/>
                <a:latin typeface="+mn-lt"/>
                <a:ea typeface="+mn-ea"/>
                <a:cs typeface="+mn-cs"/>
              </a:rPr>
              <a:t>Secuestro de eritrocitos infectados en capilares cerebrales.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s-EC" dirty="0" err="1"/>
              <a:t>Parasitemia</a:t>
            </a:r>
            <a:r>
              <a:rPr lang="es-EC" dirty="0"/>
              <a:t> (porcentaje de eritrocitos infectados) </a:t>
            </a:r>
            <a:endParaRPr lang="es-EC"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C" sz="1200" kern="1200" dirty="0">
                <a:solidFill>
                  <a:schemeClr val="tx1"/>
                </a:solidFill>
                <a:effectLst/>
                <a:latin typeface="+mn-lt"/>
                <a:ea typeface="+mn-ea"/>
                <a:cs typeface="+mn-cs"/>
              </a:rPr>
              <a:t>B. bovis generalmente es más patógeno que B. bigemina o B. divergens. Los animales infectados desarrollan una inmunidad de por vida contra la reinfección con la misma especie y es evidente cierta protección cruzada en animales inmunes a B. bigemina contra infecciones subsecuentes de B. bovis.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C" sz="1200" kern="1200" dirty="0">
                <a:solidFill>
                  <a:schemeClr val="tx1"/>
                </a:solidFill>
                <a:effectLst/>
                <a:latin typeface="+mn-lt"/>
                <a:ea typeface="+mn-ea"/>
                <a:cs typeface="+mn-cs"/>
              </a:rPr>
              <a:t>El ganado infestado con Babesia spp. generalmente tienen un largo período de infección subclínica. Durante estas infecciones crónicas se pueden observar variaciones cíclicas en el nivel de </a:t>
            </a:r>
            <a:r>
              <a:rPr lang="es-EC" sz="1200" kern="1200" dirty="0" err="1">
                <a:solidFill>
                  <a:schemeClr val="tx1"/>
                </a:solidFill>
                <a:effectLst/>
                <a:latin typeface="+mn-lt"/>
                <a:ea typeface="+mn-ea"/>
                <a:cs typeface="+mn-cs"/>
              </a:rPr>
              <a:t>parasitemia</a:t>
            </a:r>
            <a:r>
              <a:rPr lang="es-EC" sz="1200" kern="1200" dirty="0">
                <a:solidFill>
                  <a:schemeClr val="tx1"/>
                </a:solidFill>
                <a:effectLst/>
                <a:latin typeface="+mn-lt"/>
                <a:ea typeface="+mn-ea"/>
                <a:cs typeface="+mn-cs"/>
              </a:rPr>
              <a:t> detectable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13C3547D-2AC0-4848-8504-F37EAEEAD91A}" type="slidenum">
              <a:rPr lang="es-EC" smtClean="0"/>
              <a:t>6</a:t>
            </a:fld>
            <a:endParaRPr lang="es-EC"/>
          </a:p>
        </p:txBody>
      </p:sp>
    </p:spTree>
    <p:extLst>
      <p:ext uri="{BB962C8B-B14F-4D97-AF65-F5344CB8AC3E}">
        <p14:creationId xmlns:p14="http://schemas.microsoft.com/office/powerpoint/2010/main" val="2456075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 ha informado que el </a:t>
            </a:r>
            <a:r>
              <a:rPr lang="es-EC" dirty="0" err="1"/>
              <a:t>imidocarb</a:t>
            </a:r>
            <a:r>
              <a:rPr lang="es-EC" dirty="0"/>
              <a:t> protege a los animales de las enfermedades pero permite el desarrollo de inmunidad; Precaución con respecto a los residuos en leche y carne.</a:t>
            </a:r>
          </a:p>
        </p:txBody>
      </p:sp>
      <p:sp>
        <p:nvSpPr>
          <p:cNvPr id="4" name="Marcador de número de diapositiva 3"/>
          <p:cNvSpPr>
            <a:spLocks noGrp="1"/>
          </p:cNvSpPr>
          <p:nvPr>
            <p:ph type="sldNum" sz="quarter" idx="10"/>
          </p:nvPr>
        </p:nvSpPr>
        <p:spPr/>
        <p:txBody>
          <a:bodyPr/>
          <a:lstStyle/>
          <a:p>
            <a:fld id="{13C3547D-2AC0-4848-8504-F37EAEEAD91A}" type="slidenum">
              <a:rPr lang="es-EC" smtClean="0"/>
              <a:t>8</a:t>
            </a:fld>
            <a:endParaRPr lang="es-EC"/>
          </a:p>
        </p:txBody>
      </p:sp>
    </p:spTree>
    <p:extLst>
      <p:ext uri="{BB962C8B-B14F-4D97-AF65-F5344CB8AC3E}">
        <p14:creationId xmlns:p14="http://schemas.microsoft.com/office/powerpoint/2010/main" val="370428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3 fases sucesivas: </a:t>
            </a:r>
            <a:r>
              <a:rPr lang="es-EC" dirty="0" err="1"/>
              <a:t>merogonía</a:t>
            </a:r>
            <a:r>
              <a:rPr lang="es-EC" dirty="0"/>
              <a:t>, </a:t>
            </a:r>
            <a:r>
              <a:rPr lang="es-EC" dirty="0" err="1"/>
              <a:t>gamogonía</a:t>
            </a:r>
            <a:r>
              <a:rPr lang="es-EC" dirty="0"/>
              <a:t> y esporogonia </a:t>
            </a:r>
          </a:p>
          <a:p>
            <a:r>
              <a:rPr lang="es-EC" dirty="0"/>
              <a:t>dos ciclos de reproducción asexual y un ciclo de reproducción sexual, que alternan entre el huésped vertebrado y el vector</a:t>
            </a:r>
          </a:p>
          <a:p>
            <a:r>
              <a:rPr lang="es-EC" sz="1200" kern="1200" dirty="0">
                <a:solidFill>
                  <a:schemeClr val="tx1"/>
                </a:solidFill>
                <a:effectLst/>
                <a:latin typeface="+mn-lt"/>
                <a:ea typeface="+mn-ea"/>
                <a:cs typeface="+mn-cs"/>
              </a:rPr>
              <a:t>Durante la picadura de la garrapata, los </a:t>
            </a:r>
            <a:r>
              <a:rPr lang="es-EC" sz="1200" kern="1200" dirty="0" err="1">
                <a:solidFill>
                  <a:schemeClr val="tx1"/>
                </a:solidFill>
                <a:effectLst/>
                <a:latin typeface="+mn-lt"/>
                <a:ea typeface="+mn-ea"/>
                <a:cs typeface="+mn-cs"/>
              </a:rPr>
              <a:t>esporozoitos</a:t>
            </a:r>
            <a:r>
              <a:rPr lang="es-EC" sz="1200" kern="1200" dirty="0">
                <a:solidFill>
                  <a:schemeClr val="tx1"/>
                </a:solidFill>
                <a:effectLst/>
                <a:latin typeface="+mn-lt"/>
                <a:ea typeface="+mn-ea"/>
                <a:cs typeface="+mn-cs"/>
              </a:rPr>
              <a:t> se inyectan en el huésped e infectan directamente los glóbulos rojos</a:t>
            </a:r>
          </a:p>
          <a:p>
            <a:r>
              <a:rPr lang="es-EC" dirty="0"/>
              <a:t>B. bovis solo es capaz de ser transmitida mediante larvas, mientras que la transmisión de B. bigemina no se produce hasta las etapas adulta y </a:t>
            </a:r>
            <a:r>
              <a:rPr lang="es-EC" dirty="0" err="1"/>
              <a:t>ninfal</a:t>
            </a:r>
            <a:r>
              <a:rPr lang="es-EC" dirty="0"/>
              <a:t> (J. S. Gray et al., 2019).</a:t>
            </a:r>
          </a:p>
        </p:txBody>
      </p:sp>
      <p:sp>
        <p:nvSpPr>
          <p:cNvPr id="4" name="Marcador de número de diapositiva 3"/>
          <p:cNvSpPr>
            <a:spLocks noGrp="1"/>
          </p:cNvSpPr>
          <p:nvPr>
            <p:ph type="sldNum" sz="quarter" idx="10"/>
          </p:nvPr>
        </p:nvSpPr>
        <p:spPr/>
        <p:txBody>
          <a:bodyPr/>
          <a:lstStyle/>
          <a:p>
            <a:fld id="{13C3547D-2AC0-4848-8504-F37EAEEAD91A}" type="slidenum">
              <a:rPr lang="es-EC" smtClean="0"/>
              <a:t>9</a:t>
            </a:fld>
            <a:endParaRPr lang="es-EC"/>
          </a:p>
        </p:txBody>
      </p:sp>
    </p:spTree>
    <p:extLst>
      <p:ext uri="{BB962C8B-B14F-4D97-AF65-F5344CB8AC3E}">
        <p14:creationId xmlns:p14="http://schemas.microsoft.com/office/powerpoint/2010/main" val="71537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Después de la centrifugación, el componente de la sangre se separa en tres partes distintas. Desde abajo hacia arriba, las capas son: una capa de glóbulos rojos, una capa de glóbulos blancos y plaquetas, y una capa de plasma en la parte superior.</a:t>
            </a:r>
          </a:p>
          <a:p>
            <a:r>
              <a:rPr lang="es-EC" dirty="0"/>
              <a:t>La albúmina y la globulina son parámetros de nutrición.</a:t>
            </a:r>
          </a:p>
          <a:p>
            <a:endParaRPr lang="es-EC" dirty="0"/>
          </a:p>
        </p:txBody>
      </p:sp>
      <p:sp>
        <p:nvSpPr>
          <p:cNvPr id="4" name="Marcador de número de diapositiva 3"/>
          <p:cNvSpPr>
            <a:spLocks noGrp="1"/>
          </p:cNvSpPr>
          <p:nvPr>
            <p:ph type="sldNum" sz="quarter" idx="10"/>
          </p:nvPr>
        </p:nvSpPr>
        <p:spPr/>
        <p:txBody>
          <a:bodyPr/>
          <a:lstStyle/>
          <a:p>
            <a:fld id="{13C3547D-2AC0-4848-8504-F37EAEEAD91A}" type="slidenum">
              <a:rPr lang="es-EC" smtClean="0"/>
              <a:t>11</a:t>
            </a:fld>
            <a:endParaRPr lang="es-EC"/>
          </a:p>
        </p:txBody>
      </p:sp>
    </p:spTree>
    <p:extLst>
      <p:ext uri="{BB962C8B-B14F-4D97-AF65-F5344CB8AC3E}">
        <p14:creationId xmlns:p14="http://schemas.microsoft.com/office/powerpoint/2010/main" val="4075756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316"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2951282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274290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3364230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4" name="3 Marcador de pie de página"/>
          <p:cNvSpPr>
            <a:spLocks noGrp="1"/>
          </p:cNvSpPr>
          <p:nvPr>
            <p:ph type="ftr" sz="quarter" idx="12"/>
          </p:nvPr>
        </p:nvSpPr>
        <p:spPr/>
        <p:txBody>
          <a:bodyPr/>
          <a:lstStyle/>
          <a:p>
            <a:r>
              <a:rPr lang="es-EC" b="1"/>
              <a:t>CÓDIGO: </a:t>
            </a:r>
            <a:r>
              <a:rPr lang="es-EC"/>
              <a:t>SGC.DI.260</a:t>
            </a:r>
            <a:endParaRPr lang="es-EC" dirty="0"/>
          </a:p>
        </p:txBody>
      </p:sp>
    </p:spTree>
    <p:extLst>
      <p:ext uri="{BB962C8B-B14F-4D97-AF65-F5344CB8AC3E}">
        <p14:creationId xmlns:p14="http://schemas.microsoft.com/office/powerpoint/2010/main" val="204097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4013820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Editar el estilo de texto del patrón</a:t>
            </a:r>
          </a:p>
        </p:txBody>
      </p:sp>
    </p:spTree>
    <p:extLst>
      <p:ext uri="{BB962C8B-B14F-4D97-AF65-F5344CB8AC3E}">
        <p14:creationId xmlns:p14="http://schemas.microsoft.com/office/powerpoint/2010/main" val="339044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74768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99230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736431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28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4085870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3772649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9" name="8 Marcador de pie de página"/>
          <p:cNvSpPr>
            <a:spLocks noGrp="1"/>
          </p:cNvSpPr>
          <p:nvPr>
            <p:ph type="ftr" sz="quarter" idx="3"/>
          </p:nvPr>
        </p:nvSpPr>
        <p:spPr>
          <a:xfrm>
            <a:off x="5850880" y="6658074"/>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0" name="9 Marcador de número de diapositiva"/>
          <p:cNvSpPr>
            <a:spLocks noGrp="1"/>
          </p:cNvSpPr>
          <p:nvPr>
            <p:ph type="sldNum" sz="quarter" idx="4"/>
          </p:nvPr>
        </p:nvSpPr>
        <p:spPr>
          <a:xfrm>
            <a:off x="10416480" y="6658074"/>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11" name="10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33619" y="5981170"/>
            <a:ext cx="2976000" cy="576448"/>
          </a:xfrm>
          <a:prstGeom prst="rect">
            <a:avLst/>
          </a:prstGeom>
        </p:spPr>
      </p:pic>
    </p:spTree>
    <p:extLst>
      <p:ext uri="{BB962C8B-B14F-4D97-AF65-F5344CB8AC3E}">
        <p14:creationId xmlns:p14="http://schemas.microsoft.com/office/powerpoint/2010/main" val="19716967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emf"/><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jp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5.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490.png"/><Relationship Id="rId1" Type="http://schemas.openxmlformats.org/officeDocument/2006/relationships/slideLayout" Target="../slideLayouts/slideLayout7.xml"/><Relationship Id="rId4" Type="http://schemas.openxmlformats.org/officeDocument/2006/relationships/image" Target="../media/image58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webp"/><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610.png"/><Relationship Id="rId4" Type="http://schemas.openxmlformats.org/officeDocument/2006/relationships/image" Target="../media/image600.png"/></Relationships>
</file>

<file path=ppt/slides/_rels/slide31.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30.png"/></Relationships>
</file>

<file path=ppt/slides/_rels/slide32.xml.rels><?xml version="1.0" encoding="UTF-8" standalone="yes"?>
<Relationships xmlns="http://schemas.openxmlformats.org/package/2006/relationships"><Relationship Id="rId2" Type="http://schemas.openxmlformats.org/officeDocument/2006/relationships/image" Target="../media/image65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49603" y="1095821"/>
            <a:ext cx="8554873" cy="2677656"/>
          </a:xfrm>
          <a:prstGeom prst="rect">
            <a:avLst/>
          </a:prstGeom>
          <a:noFill/>
        </p:spPr>
        <p:txBody>
          <a:bodyPr wrap="square" rtlCol="0">
            <a:spAutoFit/>
          </a:bodyPr>
          <a:lstStyle/>
          <a:p>
            <a:pPr algn="ctr"/>
            <a:r>
              <a:rPr lang="es-EC" b="1" dirty="0"/>
              <a:t>DEPARTAMENTO DE CIENCIAS DE LA VIDA Y LA AGRICULTURA</a:t>
            </a:r>
          </a:p>
          <a:p>
            <a:pPr algn="ctr"/>
            <a:r>
              <a:rPr lang="es-EC" b="1" dirty="0"/>
              <a:t>CARRERA DE INGENIERÍA EN BIOTECNOLOGÍA</a:t>
            </a:r>
          </a:p>
          <a:p>
            <a:pPr algn="ctr"/>
            <a:endParaRPr lang="es-EC" b="1" dirty="0"/>
          </a:p>
          <a:p>
            <a:pPr algn="ctr"/>
            <a:endParaRPr lang="es-EC" b="1" dirty="0"/>
          </a:p>
          <a:p>
            <a:pPr algn="ctr"/>
            <a:r>
              <a:rPr lang="es-EC" b="1" dirty="0"/>
              <a:t>TRABAJO DE TITULACIÓN, PREVIO A LA OBTENCIÓN DEL TÍTULO DE INGENIERO EN BIOTECNOLOGÍA</a:t>
            </a:r>
          </a:p>
          <a:p>
            <a:pPr algn="ctr"/>
            <a:endParaRPr lang="es-EC" sz="2000" b="1" dirty="0"/>
          </a:p>
          <a:p>
            <a:pPr algn="ctr"/>
            <a:r>
              <a:rPr lang="es-EC" sz="2000" b="1" dirty="0"/>
              <a:t>“</a:t>
            </a:r>
            <a:r>
              <a:rPr lang="es-EC" b="1" dirty="0"/>
              <a:t>Diagnóstico molecular y prevalencia de </a:t>
            </a:r>
            <a:r>
              <a:rPr lang="es-EC" b="1" i="1" dirty="0"/>
              <a:t>Babesia</a:t>
            </a:r>
            <a:r>
              <a:rPr lang="es-EC" dirty="0"/>
              <a:t> </a:t>
            </a:r>
            <a:r>
              <a:rPr lang="es-EC" b="1" dirty="0"/>
              <a:t>spp. mediante PCR-RFLP en ganado bovino de la</a:t>
            </a:r>
            <a:r>
              <a:rPr lang="es-EC" dirty="0"/>
              <a:t> </a:t>
            </a:r>
            <a:r>
              <a:rPr lang="es-EC" b="1" dirty="0"/>
              <a:t>provincia de Manabí – Ecuador</a:t>
            </a:r>
            <a:r>
              <a:rPr lang="es-EC" sz="2000" b="1" dirty="0"/>
              <a:t>”</a:t>
            </a:r>
          </a:p>
        </p:txBody>
      </p:sp>
      <p:sp>
        <p:nvSpPr>
          <p:cNvPr id="3" name="CuadroTexto 2"/>
          <p:cNvSpPr txBox="1"/>
          <p:nvPr/>
        </p:nvSpPr>
        <p:spPr>
          <a:xfrm>
            <a:off x="5222883" y="4002593"/>
            <a:ext cx="2808312" cy="523220"/>
          </a:xfrm>
          <a:prstGeom prst="rect">
            <a:avLst/>
          </a:prstGeom>
          <a:noFill/>
        </p:spPr>
        <p:txBody>
          <a:bodyPr wrap="square" rtlCol="0">
            <a:spAutoFit/>
          </a:bodyPr>
          <a:lstStyle/>
          <a:p>
            <a:pPr algn="ctr"/>
            <a:r>
              <a:rPr lang="es-EC" sz="1400" b="1" dirty="0"/>
              <a:t>Elaborado por</a:t>
            </a:r>
          </a:p>
          <a:p>
            <a:pPr algn="ctr"/>
            <a:r>
              <a:rPr lang="es-EC" sz="1400" dirty="0"/>
              <a:t>Mario Andrés Arboleda García</a:t>
            </a:r>
          </a:p>
        </p:txBody>
      </p:sp>
      <p:sp>
        <p:nvSpPr>
          <p:cNvPr id="4" name="Subtítulo 2"/>
          <p:cNvSpPr txBox="1">
            <a:spLocks/>
          </p:cNvSpPr>
          <p:nvPr/>
        </p:nvSpPr>
        <p:spPr>
          <a:xfrm>
            <a:off x="6627039" y="4750367"/>
            <a:ext cx="3240360" cy="864096"/>
          </a:xfrm>
          <a:prstGeom prst="rect">
            <a:avLst/>
          </a:prstGeom>
        </p:spPr>
        <p:txBody>
          <a:bodyPr>
            <a:noAutofit/>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ctr">
              <a:buNone/>
            </a:pPr>
            <a:r>
              <a:rPr lang="es-EC" sz="1400" b="1" kern="0" dirty="0">
                <a:solidFill>
                  <a:srgbClr val="000000"/>
                </a:solidFill>
              </a:rPr>
              <a:t>Colaboradores científicos </a:t>
            </a:r>
          </a:p>
          <a:p>
            <a:pPr marL="0" indent="0" algn="ctr">
              <a:buNone/>
            </a:pPr>
            <a:r>
              <a:rPr lang="es-EC" sz="1400" kern="0" dirty="0">
                <a:solidFill>
                  <a:srgbClr val="000000"/>
                </a:solidFill>
              </a:rPr>
              <a:t>Armando Reyna Bello </a:t>
            </a:r>
            <a:r>
              <a:rPr lang="es-EC" sz="1400" kern="0" dirty="0" err="1">
                <a:solidFill>
                  <a:srgbClr val="000000"/>
                </a:solidFill>
              </a:rPr>
              <a:t>Ph.D</a:t>
            </a:r>
            <a:r>
              <a:rPr lang="es-EC" sz="1400" kern="0" dirty="0">
                <a:solidFill>
                  <a:srgbClr val="000000"/>
                </a:solidFill>
              </a:rPr>
              <a:t>.</a:t>
            </a:r>
          </a:p>
          <a:p>
            <a:pPr marL="0" indent="0" algn="ctr">
              <a:buNone/>
            </a:pPr>
            <a:r>
              <a:rPr lang="es-EC" sz="1400" dirty="0">
                <a:solidFill>
                  <a:schemeClr val="tx1"/>
                </a:solidFill>
              </a:rPr>
              <a:t>Dr. Jorge Ron-Román, </a:t>
            </a:r>
            <a:r>
              <a:rPr lang="es-EC" sz="1400" dirty="0" err="1">
                <a:solidFill>
                  <a:schemeClr val="tx1"/>
                </a:solidFill>
              </a:rPr>
              <a:t>Ph.D</a:t>
            </a:r>
            <a:r>
              <a:rPr lang="es-EC" sz="1400" dirty="0">
                <a:solidFill>
                  <a:schemeClr val="tx1"/>
                </a:solidFill>
              </a:rPr>
              <a:t>.</a:t>
            </a:r>
          </a:p>
        </p:txBody>
      </p:sp>
      <p:sp>
        <p:nvSpPr>
          <p:cNvPr id="5" name="Rectángulo 4"/>
          <p:cNvSpPr/>
          <p:nvPr/>
        </p:nvSpPr>
        <p:spPr>
          <a:xfrm>
            <a:off x="4153541" y="4925367"/>
            <a:ext cx="2473498" cy="523220"/>
          </a:xfrm>
          <a:prstGeom prst="rect">
            <a:avLst/>
          </a:prstGeom>
        </p:spPr>
        <p:txBody>
          <a:bodyPr wrap="none">
            <a:spAutoFit/>
          </a:bodyPr>
          <a:lstStyle/>
          <a:p>
            <a:pPr algn="ctr"/>
            <a:r>
              <a:rPr lang="es-EC" sz="1400" b="1" dirty="0"/>
              <a:t>Directora</a:t>
            </a:r>
          </a:p>
          <a:p>
            <a:pPr algn="ctr"/>
            <a:r>
              <a:rPr lang="es-EC" sz="1400" dirty="0"/>
              <a:t>María Augusta Chávez </a:t>
            </a:r>
            <a:r>
              <a:rPr lang="es-EC" sz="1400" dirty="0" err="1"/>
              <a:t>MSc</a:t>
            </a:r>
            <a:r>
              <a:rPr lang="es-EC" sz="1400" dirty="0"/>
              <a:t>.</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5503" y="83127"/>
            <a:ext cx="978938" cy="1012694"/>
          </a:xfrm>
          <a:prstGeom prst="rect">
            <a:avLst/>
          </a:prstGeom>
        </p:spPr>
      </p:pic>
    </p:spTree>
    <p:extLst>
      <p:ext uri="{BB962C8B-B14F-4D97-AF65-F5344CB8AC3E}">
        <p14:creationId xmlns:p14="http://schemas.microsoft.com/office/powerpoint/2010/main" val="558485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8206" b="42366"/>
          <a:stretch/>
        </p:blipFill>
        <p:spPr>
          <a:xfrm>
            <a:off x="0" y="805275"/>
            <a:ext cx="8388404" cy="4830595"/>
          </a:xfrm>
          <a:prstGeom prst="rect">
            <a:avLst/>
          </a:prstGeom>
        </p:spPr>
      </p:pic>
      <p:sp>
        <p:nvSpPr>
          <p:cNvPr id="3" name="Rectángulo 2"/>
          <p:cNvSpPr/>
          <p:nvPr/>
        </p:nvSpPr>
        <p:spPr>
          <a:xfrm>
            <a:off x="7793458" y="1329734"/>
            <a:ext cx="3939554"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600" dirty="0"/>
              <a:t>Orgánulos conocidos como </a:t>
            </a:r>
            <a:r>
              <a:rPr lang="es-EC" sz="1600" dirty="0" err="1"/>
              <a:t>rhoptries</a:t>
            </a:r>
            <a:r>
              <a:rPr lang="es-EC" sz="1600" dirty="0"/>
              <a:t> y </a:t>
            </a:r>
            <a:r>
              <a:rPr lang="es-EC" sz="1600" dirty="0" err="1"/>
              <a:t>micronemes</a:t>
            </a:r>
            <a:r>
              <a:rPr lang="es-EC" sz="1600" dirty="0"/>
              <a:t> en el vértice del </a:t>
            </a:r>
            <a:r>
              <a:rPr lang="es-EC" sz="1600" dirty="0" err="1"/>
              <a:t>merozoito</a:t>
            </a:r>
            <a:r>
              <a:rPr lang="es-EC" sz="1600" dirty="0"/>
              <a:t>.</a:t>
            </a:r>
          </a:p>
        </p:txBody>
      </p:sp>
      <p:sp>
        <p:nvSpPr>
          <p:cNvPr id="4" name="Rectángulo 3"/>
          <p:cNvSpPr/>
          <p:nvPr/>
        </p:nvSpPr>
        <p:spPr>
          <a:xfrm>
            <a:off x="7793458" y="2131397"/>
            <a:ext cx="1189892" cy="2585323"/>
          </a:xfrm>
          <a:prstGeom prst="rect">
            <a:avLst/>
          </a:prstGeom>
        </p:spPr>
        <p:txBody>
          <a:bodyPr wrap="square">
            <a:spAutoFit/>
          </a:bodyPr>
          <a:lstStyle/>
          <a:p>
            <a:r>
              <a:rPr lang="es-EC" dirty="0"/>
              <a:t>MSP1</a:t>
            </a:r>
          </a:p>
          <a:p>
            <a:r>
              <a:rPr lang="es-EC" dirty="0"/>
              <a:t>MSP2</a:t>
            </a:r>
          </a:p>
          <a:p>
            <a:r>
              <a:rPr lang="es-EC" dirty="0"/>
              <a:t>MSP4</a:t>
            </a:r>
          </a:p>
          <a:p>
            <a:r>
              <a:rPr lang="es-EC" dirty="0"/>
              <a:t>MSP5</a:t>
            </a:r>
          </a:p>
          <a:p>
            <a:r>
              <a:rPr lang="es-EC" dirty="0"/>
              <a:t>MSP10</a:t>
            </a:r>
          </a:p>
          <a:p>
            <a:r>
              <a:rPr lang="es-EC" dirty="0"/>
              <a:t>Pf12</a:t>
            </a:r>
          </a:p>
          <a:p>
            <a:r>
              <a:rPr lang="es-EC" dirty="0"/>
              <a:t>Pf38</a:t>
            </a:r>
          </a:p>
          <a:p>
            <a:r>
              <a:rPr lang="es-EC" dirty="0"/>
              <a:t>Pf92</a:t>
            </a:r>
          </a:p>
          <a:p>
            <a:r>
              <a:rPr lang="es-EC" dirty="0"/>
              <a:t>Pf113</a:t>
            </a:r>
          </a:p>
        </p:txBody>
      </p:sp>
      <p:sp>
        <p:nvSpPr>
          <p:cNvPr id="5" name="Rectángulo 4"/>
          <p:cNvSpPr/>
          <p:nvPr/>
        </p:nvSpPr>
        <p:spPr>
          <a:xfrm>
            <a:off x="8688589" y="2131397"/>
            <a:ext cx="3044423" cy="369332"/>
          </a:xfrm>
          <a:prstGeom prst="rect">
            <a:avLst/>
          </a:prstGeom>
        </p:spPr>
        <p:txBody>
          <a:bodyPr wrap="none">
            <a:spAutoFit/>
          </a:bodyPr>
          <a:lstStyle/>
          <a:p>
            <a:r>
              <a:rPr lang="es-EC" dirty="0" err="1"/>
              <a:t>Merozoite</a:t>
            </a:r>
            <a:r>
              <a:rPr lang="es-EC" dirty="0"/>
              <a:t> Surface </a:t>
            </a:r>
            <a:r>
              <a:rPr lang="es-EC" dirty="0" err="1"/>
              <a:t>Protein</a:t>
            </a:r>
            <a:r>
              <a:rPr lang="es-EC" dirty="0"/>
              <a:t> 1</a:t>
            </a:r>
          </a:p>
        </p:txBody>
      </p:sp>
    </p:spTree>
    <p:extLst>
      <p:ext uri="{BB962C8B-B14F-4D97-AF65-F5344CB8AC3E}">
        <p14:creationId xmlns:p14="http://schemas.microsoft.com/office/powerpoint/2010/main" val="2567381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4232" y="672414"/>
            <a:ext cx="4355936" cy="338554"/>
          </a:xfrm>
          <a:prstGeom prst="rect">
            <a:avLst/>
          </a:prstGeom>
        </p:spPr>
        <p:txBody>
          <a:bodyPr wrap="none">
            <a:spAutoFit/>
          </a:bodyPr>
          <a:lstStyle/>
          <a:p>
            <a:pPr marL="285750" indent="-285750">
              <a:buFont typeface="Arial" panose="020B0604020202020204" pitchFamily="34" charset="0"/>
              <a:buChar char="•"/>
            </a:pPr>
            <a:r>
              <a:rPr lang="es-EC" sz="1600" b="1" dirty="0">
                <a:solidFill>
                  <a:srgbClr val="0070C0"/>
                </a:solidFill>
              </a:rPr>
              <a:t>PRUEBAS RÁPIDAS DE LABORATORIO</a:t>
            </a:r>
          </a:p>
        </p:txBody>
      </p:sp>
      <p:sp>
        <p:nvSpPr>
          <p:cNvPr id="3"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Introducción</a:t>
            </a:r>
          </a:p>
        </p:txBody>
      </p:sp>
      <p:sp>
        <p:nvSpPr>
          <p:cNvPr id="4" name="Rectángulo 3"/>
          <p:cNvSpPr/>
          <p:nvPr/>
        </p:nvSpPr>
        <p:spPr>
          <a:xfrm>
            <a:off x="1117620" y="1182251"/>
            <a:ext cx="1382110" cy="338554"/>
          </a:xfrm>
          <a:prstGeom prst="rect">
            <a:avLst/>
          </a:prstGeom>
        </p:spPr>
        <p:txBody>
          <a:bodyPr wrap="none">
            <a:spAutoFit/>
          </a:bodyPr>
          <a:lstStyle/>
          <a:p>
            <a:r>
              <a:rPr lang="es-EC" sz="1600" b="1" dirty="0"/>
              <a:t>Hematocrito</a:t>
            </a:r>
          </a:p>
        </p:txBody>
      </p:sp>
      <p:sp>
        <p:nvSpPr>
          <p:cNvPr id="6" name="Rectángulo 5"/>
          <p:cNvSpPr/>
          <p:nvPr/>
        </p:nvSpPr>
        <p:spPr>
          <a:xfrm>
            <a:off x="6584028" y="1182251"/>
            <a:ext cx="1951945" cy="338554"/>
          </a:xfrm>
          <a:prstGeom prst="rect">
            <a:avLst/>
          </a:prstGeom>
        </p:spPr>
        <p:txBody>
          <a:bodyPr wrap="none">
            <a:spAutoFit/>
          </a:bodyPr>
          <a:lstStyle/>
          <a:p>
            <a:r>
              <a:rPr lang="es-EC" sz="1600" b="1" dirty="0"/>
              <a:t>Proteínas Totales</a:t>
            </a:r>
          </a:p>
        </p:txBody>
      </p:sp>
      <p:sp>
        <p:nvSpPr>
          <p:cNvPr id="8" name="Rectángulo 7"/>
          <p:cNvSpPr/>
          <p:nvPr/>
        </p:nvSpPr>
        <p:spPr>
          <a:xfrm>
            <a:off x="561809" y="1553804"/>
            <a:ext cx="4355936" cy="523220"/>
          </a:xfrm>
          <a:prstGeom prst="rect">
            <a:avLst/>
          </a:prstGeom>
        </p:spPr>
        <p:txBody>
          <a:bodyPr wrap="square">
            <a:spAutoFit/>
          </a:bodyPr>
          <a:lstStyle/>
          <a:p>
            <a:pPr algn="just"/>
            <a:r>
              <a:rPr lang="es-EC" sz="1400" dirty="0" err="1"/>
              <a:t>Hct</a:t>
            </a:r>
            <a:r>
              <a:rPr lang="es-EC" sz="1400" dirty="0"/>
              <a:t> mide el volumen de glóbulos rojos en relación con la sangre total.</a:t>
            </a:r>
          </a:p>
        </p:txBody>
      </p:sp>
      <p:pic>
        <p:nvPicPr>
          <p:cNvPr id="11" name="Imagen 10"/>
          <p:cNvPicPr>
            <a:picLocks noChangeAspect="1"/>
          </p:cNvPicPr>
          <p:nvPr/>
        </p:nvPicPr>
        <p:blipFill rotWithShape="1">
          <a:blip r:embed="rId3"/>
          <a:srcRect t="-1" b="3601"/>
          <a:stretch/>
        </p:blipFill>
        <p:spPr>
          <a:xfrm>
            <a:off x="669385" y="2077024"/>
            <a:ext cx="2009807" cy="1722162"/>
          </a:xfrm>
          <a:prstGeom prst="rect">
            <a:avLst/>
          </a:prstGeom>
        </p:spPr>
      </p:pic>
      <p:sp>
        <p:nvSpPr>
          <p:cNvPr id="12" name="Rectángulo 11"/>
          <p:cNvSpPr/>
          <p:nvPr/>
        </p:nvSpPr>
        <p:spPr>
          <a:xfrm>
            <a:off x="454232" y="3977497"/>
            <a:ext cx="4820550" cy="307777"/>
          </a:xfrm>
          <a:prstGeom prst="rect">
            <a:avLst/>
          </a:prstGeom>
        </p:spPr>
        <p:txBody>
          <a:bodyPr wrap="none">
            <a:spAutoFit/>
          </a:bodyPr>
          <a:lstStyle/>
          <a:p>
            <a:r>
              <a:rPr lang="es-EC" sz="1400" dirty="0"/>
              <a:t>Reducción significativa en la fase aguda de la enfermedad</a:t>
            </a:r>
          </a:p>
        </p:txBody>
      </p:sp>
      <p:sp>
        <p:nvSpPr>
          <p:cNvPr id="13" name="Rectángulo 12"/>
          <p:cNvSpPr/>
          <p:nvPr/>
        </p:nvSpPr>
        <p:spPr>
          <a:xfrm>
            <a:off x="561809" y="4262679"/>
            <a:ext cx="1516313" cy="276999"/>
          </a:xfrm>
          <a:prstGeom prst="rect">
            <a:avLst/>
          </a:prstGeom>
        </p:spPr>
        <p:txBody>
          <a:bodyPr wrap="none">
            <a:spAutoFit/>
          </a:bodyPr>
          <a:lstStyle/>
          <a:p>
            <a:r>
              <a:rPr lang="es-EC" sz="1200" dirty="0" err="1"/>
              <a:t>Vesna</a:t>
            </a:r>
            <a:r>
              <a:rPr lang="es-EC" sz="1200" dirty="0"/>
              <a:t> et al., (2006)</a:t>
            </a:r>
          </a:p>
        </p:txBody>
      </p:sp>
      <p:sp>
        <p:nvSpPr>
          <p:cNvPr id="14" name="Rectángulo 13"/>
          <p:cNvSpPr/>
          <p:nvPr/>
        </p:nvSpPr>
        <p:spPr>
          <a:xfrm>
            <a:off x="5982612" y="1600755"/>
            <a:ext cx="5713176" cy="307777"/>
          </a:xfrm>
          <a:prstGeom prst="rect">
            <a:avLst/>
          </a:prstGeom>
        </p:spPr>
        <p:txBody>
          <a:bodyPr wrap="square">
            <a:spAutoFit/>
          </a:bodyPr>
          <a:lstStyle/>
          <a:p>
            <a:pPr algn="just"/>
            <a:r>
              <a:rPr lang="es-EC" sz="1400" dirty="0"/>
              <a:t>PT mide la cantidad total de ALBÚMINA y GLOBULINA en el animal.</a:t>
            </a:r>
          </a:p>
        </p:txBody>
      </p:sp>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4028" y="2077024"/>
            <a:ext cx="1388552" cy="1388552"/>
          </a:xfrm>
          <a:prstGeom prst="rect">
            <a:avLst/>
          </a:prstGeom>
        </p:spPr>
      </p:pic>
      <p:sp>
        <p:nvSpPr>
          <p:cNvPr id="16" name="Rectángulo 15"/>
          <p:cNvSpPr/>
          <p:nvPr/>
        </p:nvSpPr>
        <p:spPr>
          <a:xfrm>
            <a:off x="5982612" y="4500717"/>
            <a:ext cx="1592103" cy="276999"/>
          </a:xfrm>
          <a:prstGeom prst="rect">
            <a:avLst/>
          </a:prstGeom>
        </p:spPr>
        <p:txBody>
          <a:bodyPr wrap="none">
            <a:spAutoFit/>
          </a:bodyPr>
          <a:lstStyle/>
          <a:p>
            <a:r>
              <a:rPr lang="es-EC" sz="1200" dirty="0" err="1"/>
              <a:t>Swelum</a:t>
            </a:r>
            <a:r>
              <a:rPr lang="es-EC" sz="1200" dirty="0"/>
              <a:t> et al. (2014)</a:t>
            </a:r>
          </a:p>
        </p:txBody>
      </p:sp>
      <p:sp>
        <p:nvSpPr>
          <p:cNvPr id="18" name="Rectángulo 17"/>
          <p:cNvSpPr/>
          <p:nvPr/>
        </p:nvSpPr>
        <p:spPr>
          <a:xfrm>
            <a:off x="5982612" y="3977497"/>
            <a:ext cx="5713176" cy="523220"/>
          </a:xfrm>
          <a:prstGeom prst="rect">
            <a:avLst/>
          </a:prstGeom>
        </p:spPr>
        <p:txBody>
          <a:bodyPr wrap="square">
            <a:spAutoFit/>
          </a:bodyPr>
          <a:lstStyle/>
          <a:p>
            <a:r>
              <a:rPr lang="es-EC" sz="1400" dirty="0"/>
              <a:t>Animales anémicos muestran niveles muy disminuidos de proteínas séricas.</a:t>
            </a:r>
          </a:p>
        </p:txBody>
      </p:sp>
      <p:sp>
        <p:nvSpPr>
          <p:cNvPr id="7" name="Rectángulo 6"/>
          <p:cNvSpPr/>
          <p:nvPr/>
        </p:nvSpPr>
        <p:spPr>
          <a:xfrm>
            <a:off x="3226310" y="5104439"/>
            <a:ext cx="5196180"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sz="1400" dirty="0"/>
              <a:t>Los valores hematológicos y de la química del suero se elevarán falsamente en animales deshidratados.</a:t>
            </a:r>
          </a:p>
        </p:txBody>
      </p:sp>
      <p:sp>
        <p:nvSpPr>
          <p:cNvPr id="19" name="Rectángulo 18"/>
          <p:cNvSpPr/>
          <p:nvPr/>
        </p:nvSpPr>
        <p:spPr>
          <a:xfrm>
            <a:off x="4768575" y="5646605"/>
            <a:ext cx="2111650" cy="307777"/>
          </a:xfrm>
          <a:prstGeom prst="rect">
            <a:avLst/>
          </a:prstGeom>
        </p:spPr>
        <p:txBody>
          <a:bodyPr wrap="square">
            <a:spAutoFit/>
          </a:bodyPr>
          <a:lstStyle/>
          <a:p>
            <a:r>
              <a:rPr lang="it-IT" sz="1400" dirty="0"/>
              <a:t>Alberghina et al., (2011).</a:t>
            </a:r>
            <a:endParaRPr lang="es-EC" sz="1400" dirty="0"/>
          </a:p>
        </p:txBody>
      </p:sp>
    </p:spTree>
    <p:extLst>
      <p:ext uri="{BB962C8B-B14F-4D97-AF65-F5344CB8AC3E}">
        <p14:creationId xmlns:p14="http://schemas.microsoft.com/office/powerpoint/2010/main" val="156771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rchivo:Ecuador, administrative divisions - es - colored.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118" y="726696"/>
            <a:ext cx="5001851" cy="5388686"/>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Introducción</a:t>
            </a:r>
          </a:p>
        </p:txBody>
      </p:sp>
      <p:sp>
        <p:nvSpPr>
          <p:cNvPr id="4" name="CuadroTexto 3"/>
          <p:cNvSpPr txBox="1"/>
          <p:nvPr/>
        </p:nvSpPr>
        <p:spPr>
          <a:xfrm>
            <a:off x="129576" y="610192"/>
            <a:ext cx="3441686" cy="584775"/>
          </a:xfrm>
          <a:prstGeom prst="rect">
            <a:avLst/>
          </a:prstGeom>
          <a:noFill/>
        </p:spPr>
        <p:txBody>
          <a:bodyPr wrap="square" rtlCol="0">
            <a:spAutoFit/>
          </a:bodyPr>
          <a:lstStyle/>
          <a:p>
            <a:pPr marL="285750" indent="-285750">
              <a:buFont typeface="Arial" panose="020B0604020202020204" pitchFamily="34" charset="0"/>
              <a:buChar char="•"/>
            </a:pPr>
            <a:r>
              <a:rPr lang="es-EC" sz="1600" b="1" dirty="0">
                <a:solidFill>
                  <a:srgbClr val="0070C0"/>
                </a:solidFill>
              </a:rPr>
              <a:t>INVESTIGACIONES REALIZADAS</a:t>
            </a:r>
          </a:p>
        </p:txBody>
      </p:sp>
      <p:sp>
        <p:nvSpPr>
          <p:cNvPr id="8" name="Rectángulo 7"/>
          <p:cNvSpPr/>
          <p:nvPr/>
        </p:nvSpPr>
        <p:spPr>
          <a:xfrm>
            <a:off x="1506982" y="4944361"/>
            <a:ext cx="2402470" cy="577081"/>
          </a:xfrm>
          <a:prstGeom prst="rect">
            <a:avLst/>
          </a:prstGeom>
        </p:spPr>
        <p:txBody>
          <a:bodyPr wrap="square">
            <a:spAutoFit/>
          </a:bodyPr>
          <a:lstStyle/>
          <a:p>
            <a:r>
              <a:rPr lang="es-EC" sz="1050" dirty="0"/>
              <a:t>León Jaramillo, (2017) </a:t>
            </a:r>
          </a:p>
          <a:p>
            <a:r>
              <a:rPr lang="es-EC" sz="1050" dirty="0"/>
              <a:t>71,43%</a:t>
            </a:r>
          </a:p>
          <a:p>
            <a:r>
              <a:rPr lang="es-EC" sz="1050" dirty="0" err="1"/>
              <a:t>nPCR</a:t>
            </a:r>
            <a:endParaRPr lang="es-EC" sz="1050" dirty="0"/>
          </a:p>
        </p:txBody>
      </p:sp>
      <p:cxnSp>
        <p:nvCxnSpPr>
          <p:cNvPr id="10" name="Conector recto de flecha 9"/>
          <p:cNvCxnSpPr/>
          <p:nvPr/>
        </p:nvCxnSpPr>
        <p:spPr>
          <a:xfrm flipH="1" flipV="1">
            <a:off x="3032159" y="5232902"/>
            <a:ext cx="2879754" cy="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Conector recto de flecha 11"/>
          <p:cNvCxnSpPr/>
          <p:nvPr/>
        </p:nvCxnSpPr>
        <p:spPr>
          <a:xfrm flipV="1">
            <a:off x="7795083" y="5362234"/>
            <a:ext cx="2196358" cy="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Rectángulo 12"/>
          <p:cNvSpPr/>
          <p:nvPr/>
        </p:nvSpPr>
        <p:spPr>
          <a:xfrm>
            <a:off x="10159219" y="5073693"/>
            <a:ext cx="1686409" cy="577081"/>
          </a:xfrm>
          <a:prstGeom prst="rect">
            <a:avLst/>
          </a:prstGeom>
        </p:spPr>
        <p:txBody>
          <a:bodyPr wrap="square">
            <a:spAutoFit/>
          </a:bodyPr>
          <a:lstStyle/>
          <a:p>
            <a:r>
              <a:rPr lang="es-EC" sz="1050" dirty="0"/>
              <a:t>Jumbo Moreira, (2018)</a:t>
            </a:r>
          </a:p>
          <a:p>
            <a:r>
              <a:rPr lang="es-EC" sz="1050" dirty="0"/>
              <a:t>25,88% </a:t>
            </a:r>
          </a:p>
          <a:p>
            <a:r>
              <a:rPr lang="es-EC" sz="1050" dirty="0"/>
              <a:t>PCR convencional</a:t>
            </a:r>
          </a:p>
        </p:txBody>
      </p:sp>
      <p:cxnSp>
        <p:nvCxnSpPr>
          <p:cNvPr id="22" name="Conector recto de flecha 21"/>
          <p:cNvCxnSpPr/>
          <p:nvPr/>
        </p:nvCxnSpPr>
        <p:spPr>
          <a:xfrm flipH="1">
            <a:off x="3367655" y="2922653"/>
            <a:ext cx="1312752" cy="1863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Rectángulo 23"/>
          <p:cNvSpPr/>
          <p:nvPr/>
        </p:nvSpPr>
        <p:spPr>
          <a:xfrm>
            <a:off x="1960694" y="2608450"/>
            <a:ext cx="1383712" cy="738664"/>
          </a:xfrm>
          <a:prstGeom prst="rect">
            <a:avLst/>
          </a:prstGeom>
        </p:spPr>
        <p:txBody>
          <a:bodyPr wrap="none">
            <a:spAutoFit/>
          </a:bodyPr>
          <a:lstStyle/>
          <a:p>
            <a:r>
              <a:rPr lang="es-EC" sz="1050" dirty="0"/>
              <a:t>Vera Alcívar, (2018)</a:t>
            </a:r>
          </a:p>
          <a:p>
            <a:r>
              <a:rPr lang="es-EC" sz="1050" i="1" dirty="0"/>
              <a:t>Babesia bovis</a:t>
            </a:r>
          </a:p>
          <a:p>
            <a:r>
              <a:rPr lang="es-EC" sz="1050" dirty="0"/>
              <a:t>6 %</a:t>
            </a:r>
          </a:p>
          <a:p>
            <a:r>
              <a:rPr lang="es-EC" sz="1050" dirty="0"/>
              <a:t>Frotis sanguíneo</a:t>
            </a:r>
          </a:p>
        </p:txBody>
      </p:sp>
      <p:cxnSp>
        <p:nvCxnSpPr>
          <p:cNvPr id="26" name="Conector recto de flecha 25"/>
          <p:cNvCxnSpPr/>
          <p:nvPr/>
        </p:nvCxnSpPr>
        <p:spPr>
          <a:xfrm>
            <a:off x="7894622" y="2046083"/>
            <a:ext cx="1671306" cy="18107"/>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Conector recto de flecha 27"/>
          <p:cNvCxnSpPr/>
          <p:nvPr/>
        </p:nvCxnSpPr>
        <p:spPr>
          <a:xfrm flipV="1">
            <a:off x="7964316" y="2224454"/>
            <a:ext cx="1601612" cy="40647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Rectángulo 26"/>
          <p:cNvSpPr/>
          <p:nvPr/>
        </p:nvSpPr>
        <p:spPr>
          <a:xfrm>
            <a:off x="9565928" y="1855782"/>
            <a:ext cx="1745991" cy="577081"/>
          </a:xfrm>
          <a:prstGeom prst="rect">
            <a:avLst/>
          </a:prstGeom>
        </p:spPr>
        <p:txBody>
          <a:bodyPr wrap="none">
            <a:spAutoFit/>
          </a:bodyPr>
          <a:lstStyle/>
          <a:p>
            <a:r>
              <a:rPr lang="es-EC" sz="1050" dirty="0"/>
              <a:t>Herrera Mosquera, (2017)</a:t>
            </a:r>
          </a:p>
          <a:p>
            <a:r>
              <a:rPr lang="es-EC" sz="1050" dirty="0"/>
              <a:t>38,63 % y 29,54%</a:t>
            </a:r>
          </a:p>
          <a:p>
            <a:r>
              <a:rPr lang="es-EC" sz="1050" dirty="0"/>
              <a:t>PCR convencional</a:t>
            </a:r>
          </a:p>
        </p:txBody>
      </p:sp>
      <p:cxnSp>
        <p:nvCxnSpPr>
          <p:cNvPr id="31" name="Conector recto de flecha 30"/>
          <p:cNvCxnSpPr/>
          <p:nvPr/>
        </p:nvCxnSpPr>
        <p:spPr>
          <a:xfrm flipH="1" flipV="1">
            <a:off x="3344406" y="1411608"/>
            <a:ext cx="1870390" cy="733"/>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3" name="Rectángulo 32"/>
          <p:cNvSpPr/>
          <p:nvPr/>
        </p:nvSpPr>
        <p:spPr>
          <a:xfrm>
            <a:off x="1962660" y="1123067"/>
            <a:ext cx="1491114" cy="577081"/>
          </a:xfrm>
          <a:prstGeom prst="rect">
            <a:avLst/>
          </a:prstGeom>
        </p:spPr>
        <p:txBody>
          <a:bodyPr wrap="none">
            <a:spAutoFit/>
          </a:bodyPr>
          <a:lstStyle/>
          <a:p>
            <a:r>
              <a:rPr lang="es-EC" sz="1050" dirty="0"/>
              <a:t>Aguayo Albán, (2018)</a:t>
            </a:r>
          </a:p>
          <a:p>
            <a:r>
              <a:rPr lang="es-EC" sz="1050" dirty="0"/>
              <a:t>21.55%</a:t>
            </a:r>
          </a:p>
          <a:p>
            <a:r>
              <a:rPr lang="es-EC" sz="1050" dirty="0"/>
              <a:t>ELISA indirecto</a:t>
            </a:r>
          </a:p>
        </p:txBody>
      </p:sp>
      <p:cxnSp>
        <p:nvCxnSpPr>
          <p:cNvPr id="5" name="Conector recto de flecha 4"/>
          <p:cNvCxnSpPr/>
          <p:nvPr/>
        </p:nvCxnSpPr>
        <p:spPr>
          <a:xfrm>
            <a:off x="7470648" y="3347114"/>
            <a:ext cx="1874520"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Rectángulo 5"/>
          <p:cNvSpPr/>
          <p:nvPr/>
        </p:nvSpPr>
        <p:spPr>
          <a:xfrm>
            <a:off x="9381907" y="3071735"/>
            <a:ext cx="1554623" cy="577081"/>
          </a:xfrm>
          <a:prstGeom prst="rect">
            <a:avLst/>
          </a:prstGeom>
        </p:spPr>
        <p:txBody>
          <a:bodyPr wrap="square">
            <a:spAutoFit/>
          </a:bodyPr>
          <a:lstStyle/>
          <a:p>
            <a:r>
              <a:rPr lang="es-EC" sz="1050" dirty="0"/>
              <a:t>Medina Naranjo et al. (2017) 0% PCR convencional</a:t>
            </a:r>
          </a:p>
        </p:txBody>
      </p:sp>
      <p:cxnSp>
        <p:nvCxnSpPr>
          <p:cNvPr id="9" name="Conector recto de flecha 8"/>
          <p:cNvCxnSpPr>
            <a:endCxn id="14" idx="3"/>
          </p:cNvCxnSpPr>
          <p:nvPr/>
        </p:nvCxnSpPr>
        <p:spPr>
          <a:xfrm flipH="1" flipV="1">
            <a:off x="2208992" y="2234157"/>
            <a:ext cx="2844982" cy="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Rectángulo 13"/>
          <p:cNvSpPr/>
          <p:nvPr/>
        </p:nvSpPr>
        <p:spPr>
          <a:xfrm>
            <a:off x="214703" y="1945616"/>
            <a:ext cx="1994289" cy="577081"/>
          </a:xfrm>
          <a:prstGeom prst="rect">
            <a:avLst/>
          </a:prstGeom>
        </p:spPr>
        <p:txBody>
          <a:bodyPr wrap="square">
            <a:spAutoFit/>
          </a:bodyPr>
          <a:lstStyle/>
          <a:p>
            <a:r>
              <a:rPr lang="es-EC" sz="1050" dirty="0"/>
              <a:t>Medina Naranjo (sin publicar) </a:t>
            </a:r>
          </a:p>
          <a:p>
            <a:r>
              <a:rPr lang="es-EC" sz="1050" dirty="0"/>
              <a:t>25,77% </a:t>
            </a:r>
          </a:p>
          <a:p>
            <a:r>
              <a:rPr lang="es-EC" sz="1050" dirty="0"/>
              <a:t>PCR convencional</a:t>
            </a:r>
          </a:p>
        </p:txBody>
      </p:sp>
    </p:spTree>
    <p:extLst>
      <p:ext uri="{BB962C8B-B14F-4D97-AF65-F5344CB8AC3E}">
        <p14:creationId xmlns:p14="http://schemas.microsoft.com/office/powerpoint/2010/main" val="3144433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Introducción</a:t>
            </a:r>
          </a:p>
        </p:txBody>
      </p:sp>
      <p:sp>
        <p:nvSpPr>
          <p:cNvPr id="3" name="Rectángulo 2"/>
          <p:cNvSpPr/>
          <p:nvPr/>
        </p:nvSpPr>
        <p:spPr>
          <a:xfrm>
            <a:off x="500743" y="628253"/>
            <a:ext cx="6096000" cy="338554"/>
          </a:xfrm>
          <a:prstGeom prst="rect">
            <a:avLst/>
          </a:prstGeom>
        </p:spPr>
        <p:txBody>
          <a:bodyPr>
            <a:spAutoFit/>
          </a:bodyPr>
          <a:lstStyle/>
          <a:p>
            <a:pPr marL="285750" indent="-285750">
              <a:buFont typeface="Arial" panose="020B0604020202020204" pitchFamily="34" charset="0"/>
              <a:buChar char="•"/>
            </a:pPr>
            <a:r>
              <a:rPr lang="es-EC" sz="1600" b="1" dirty="0">
                <a:solidFill>
                  <a:srgbClr val="0070C0"/>
                </a:solidFill>
              </a:rPr>
              <a:t>ZONA DE ESTUDIO</a:t>
            </a:r>
          </a:p>
        </p:txBody>
      </p:sp>
      <p:sp>
        <p:nvSpPr>
          <p:cNvPr id="6" name="Rectángulo 5"/>
          <p:cNvSpPr/>
          <p:nvPr/>
        </p:nvSpPr>
        <p:spPr>
          <a:xfrm>
            <a:off x="4822370" y="981354"/>
            <a:ext cx="6096000" cy="646331"/>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a:r>
              <a:rPr lang="es-EC" dirty="0"/>
              <a:t>Enero (2017), 120 animales muertos por síntomas asociados a la presencia de hemoparásitos</a:t>
            </a:r>
          </a:p>
        </p:txBody>
      </p:sp>
      <p:sp>
        <p:nvSpPr>
          <p:cNvPr id="7" name="Rectángulo 6"/>
          <p:cNvSpPr/>
          <p:nvPr/>
        </p:nvSpPr>
        <p:spPr>
          <a:xfrm>
            <a:off x="193775" y="6419268"/>
            <a:ext cx="3734869" cy="276999"/>
          </a:xfrm>
          <a:prstGeom prst="rect">
            <a:avLst/>
          </a:prstGeom>
        </p:spPr>
        <p:txBody>
          <a:bodyPr wrap="none">
            <a:spAutoFit/>
          </a:bodyPr>
          <a:lstStyle/>
          <a:p>
            <a:r>
              <a:rPr lang="es-EC" sz="1200" dirty="0"/>
              <a:t>Ministerio de Agricultura y Ganadería (MAG), (2017)</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16" y="1182251"/>
            <a:ext cx="3389413" cy="4898463"/>
          </a:xfrm>
          <a:prstGeom prst="rect">
            <a:avLst/>
          </a:prstGeom>
        </p:spPr>
      </p:pic>
      <p:sp>
        <p:nvSpPr>
          <p:cNvPr id="9" name="Rectángulo 8"/>
          <p:cNvSpPr/>
          <p:nvPr/>
        </p:nvSpPr>
        <p:spPr>
          <a:xfrm>
            <a:off x="5181599" y="1915484"/>
            <a:ext cx="5377542"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dirty="0"/>
              <a:t>Provincia con mayor número de cabezas de ganado (896 476 CG)</a:t>
            </a:r>
          </a:p>
        </p:txBody>
      </p:sp>
      <p:sp>
        <p:nvSpPr>
          <p:cNvPr id="10" name="Rectángulo 9"/>
          <p:cNvSpPr/>
          <p:nvPr/>
        </p:nvSpPr>
        <p:spPr>
          <a:xfrm>
            <a:off x="3928644" y="6326934"/>
            <a:ext cx="4681956" cy="461665"/>
          </a:xfrm>
          <a:prstGeom prst="rect">
            <a:avLst/>
          </a:prstGeom>
        </p:spPr>
        <p:txBody>
          <a:bodyPr wrap="square">
            <a:spAutoFit/>
          </a:bodyPr>
          <a:lstStyle/>
          <a:p>
            <a:r>
              <a:rPr lang="es-EC" sz="1200" dirty="0"/>
              <a:t>Encuesta de Superficie y Producción Agropecuaria Continúa (2017), Instituto Nacional de Estadística y Censos (INEC)</a:t>
            </a:r>
          </a:p>
        </p:txBody>
      </p:sp>
      <p:sp>
        <p:nvSpPr>
          <p:cNvPr id="11" name="Rectángulo 10"/>
          <p:cNvSpPr/>
          <p:nvPr/>
        </p:nvSpPr>
        <p:spPr>
          <a:xfrm>
            <a:off x="5562598" y="2849614"/>
            <a:ext cx="4615543"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dirty="0"/>
              <a:t>Ferias ganaderas organizadas por la Corporación de Ganaderos de Manabí (CORPOGAM)</a:t>
            </a:r>
          </a:p>
        </p:txBody>
      </p:sp>
      <p:sp>
        <p:nvSpPr>
          <p:cNvPr id="4" name="Rectángulo 3"/>
          <p:cNvSpPr/>
          <p:nvPr/>
        </p:nvSpPr>
        <p:spPr>
          <a:xfrm>
            <a:off x="4822369" y="4046430"/>
            <a:ext cx="6096000" cy="1200329"/>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r>
              <a:rPr lang="es-EC" dirty="0"/>
              <a:t>“Fortalecimiento del sistema sanitario para el monitoreo y detección de enfermedades emergentes en el ganado bovino, frente a desastres naturales, caso terremoto de pedernales 2016”</a:t>
            </a:r>
          </a:p>
        </p:txBody>
      </p:sp>
    </p:spTree>
    <p:extLst>
      <p:ext uri="{BB962C8B-B14F-4D97-AF65-F5344CB8AC3E}">
        <p14:creationId xmlns:p14="http://schemas.microsoft.com/office/powerpoint/2010/main" val="3048321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Objetivos</a:t>
            </a:r>
          </a:p>
        </p:txBody>
      </p:sp>
      <p:graphicFrame>
        <p:nvGraphicFramePr>
          <p:cNvPr id="4" name="Diagrama 3"/>
          <p:cNvGraphicFramePr/>
          <p:nvPr>
            <p:extLst>
              <p:ext uri="{D42A27DB-BD31-4B8C-83A1-F6EECF244321}">
                <p14:modId xmlns:p14="http://schemas.microsoft.com/office/powerpoint/2010/main" val="1165724841"/>
              </p:ext>
            </p:extLst>
          </p:nvPr>
        </p:nvGraphicFramePr>
        <p:xfrm>
          <a:off x="571882" y="2562877"/>
          <a:ext cx="11007499" cy="3054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571882" y="2208627"/>
            <a:ext cx="2582758" cy="369332"/>
          </a:xfrm>
          <a:prstGeom prst="rect">
            <a:avLst/>
          </a:prstGeom>
        </p:spPr>
        <p:txBody>
          <a:bodyPr wrap="none">
            <a:spAutoFit/>
          </a:bodyPr>
          <a:lstStyle/>
          <a:p>
            <a:r>
              <a:rPr lang="es-EC" b="1" dirty="0">
                <a:solidFill>
                  <a:srgbClr val="0070C0"/>
                </a:solidFill>
              </a:rPr>
              <a:t>Objetivos Específicos</a:t>
            </a:r>
          </a:p>
        </p:txBody>
      </p:sp>
      <p:grpSp>
        <p:nvGrpSpPr>
          <p:cNvPr id="7" name="Grupo 6"/>
          <p:cNvGrpSpPr/>
          <p:nvPr/>
        </p:nvGrpSpPr>
        <p:grpSpPr>
          <a:xfrm>
            <a:off x="571882" y="874540"/>
            <a:ext cx="11007499" cy="1174875"/>
            <a:chOff x="571882" y="874540"/>
            <a:chExt cx="11007499" cy="1174875"/>
          </a:xfrm>
        </p:grpSpPr>
        <p:sp>
          <p:nvSpPr>
            <p:cNvPr id="3" name="Rectángulo 2"/>
            <p:cNvSpPr/>
            <p:nvPr/>
          </p:nvSpPr>
          <p:spPr>
            <a:xfrm>
              <a:off x="571882" y="1403084"/>
              <a:ext cx="11007499" cy="646331"/>
            </a:xfrm>
            <a:prstGeom prst="rect">
              <a:avLst/>
            </a:prstGeom>
            <a:ln w="127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s-EC" dirty="0"/>
                <a:t>Diagnosticar molecularmente </a:t>
              </a:r>
              <a:r>
                <a:rPr lang="es-EC" i="1" dirty="0"/>
                <a:t>Babesia</a:t>
              </a:r>
              <a:r>
                <a:rPr lang="es-EC" dirty="0"/>
                <a:t> spp. mediante PCR-RFLP al ganado bovino de la provincia de Manabí - Ecuador.</a:t>
              </a:r>
            </a:p>
          </p:txBody>
        </p:sp>
        <p:sp>
          <p:nvSpPr>
            <p:cNvPr id="6" name="Rectángulo 5"/>
            <p:cNvSpPr/>
            <p:nvPr/>
          </p:nvSpPr>
          <p:spPr>
            <a:xfrm>
              <a:off x="571882" y="874540"/>
              <a:ext cx="2390398" cy="369332"/>
            </a:xfrm>
            <a:prstGeom prst="rect">
              <a:avLst/>
            </a:prstGeom>
          </p:spPr>
          <p:txBody>
            <a:bodyPr wrap="none">
              <a:spAutoFit/>
            </a:bodyPr>
            <a:lstStyle/>
            <a:p>
              <a:r>
                <a:rPr lang="es-EC" b="1" dirty="0">
                  <a:solidFill>
                    <a:srgbClr val="0070C0"/>
                  </a:solidFill>
                </a:rPr>
                <a:t>OBJTIVO GENERAL</a:t>
              </a:r>
              <a:endParaRPr lang="es-EC" dirty="0">
                <a:solidFill>
                  <a:srgbClr val="0070C0"/>
                </a:solidFill>
              </a:endParaRPr>
            </a:p>
          </p:txBody>
        </p:sp>
      </p:grpSp>
    </p:spTree>
    <p:extLst>
      <p:ext uri="{BB962C8B-B14F-4D97-AF65-F5344CB8AC3E}">
        <p14:creationId xmlns:p14="http://schemas.microsoft.com/office/powerpoint/2010/main" val="306291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82450903-787C-4A10-837B-C1C13564799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198D0EB9-B148-42B2-A9AE-D0B74BCBD196}"/>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DBEBB000-4984-4F4E-B1E1-FC680DB0FB45}"/>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9C2569D4-C064-4BD0-9E51-8FB81AC0940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3D8E896C-01B3-44E1-AA9C-115935558CC4}"/>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DE359617-ED58-44C6-9190-A32A9DE18F1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Materiales y métodos</a:t>
            </a:r>
          </a:p>
        </p:txBody>
      </p:sp>
      <p:sp>
        <p:nvSpPr>
          <p:cNvPr id="3" name="Rectángulo 2"/>
          <p:cNvSpPr/>
          <p:nvPr/>
        </p:nvSpPr>
        <p:spPr>
          <a:xfrm>
            <a:off x="338000" y="586405"/>
            <a:ext cx="2884187" cy="369332"/>
          </a:xfrm>
          <a:prstGeom prst="rect">
            <a:avLst/>
          </a:prstGeom>
        </p:spPr>
        <p:txBody>
          <a:bodyPr wrap="none">
            <a:spAutoFit/>
          </a:bodyPr>
          <a:lstStyle/>
          <a:p>
            <a:pPr marL="285750" indent="-285750">
              <a:buFont typeface="Arial" panose="020B0604020202020204" pitchFamily="34" charset="0"/>
              <a:buChar char="•"/>
            </a:pPr>
            <a:r>
              <a:rPr lang="es-EC" b="1" dirty="0">
                <a:solidFill>
                  <a:srgbClr val="0070C0"/>
                </a:solidFill>
              </a:rPr>
              <a:t>TOMA DE MUESTRAS</a:t>
            </a:r>
          </a:p>
        </p:txBody>
      </p:sp>
      <p:sp>
        <p:nvSpPr>
          <p:cNvPr id="4" name="Rectángulo 3"/>
          <p:cNvSpPr/>
          <p:nvPr/>
        </p:nvSpPr>
        <p:spPr>
          <a:xfrm>
            <a:off x="4472852" y="709363"/>
            <a:ext cx="4144853" cy="338554"/>
          </a:xfrm>
          <a:prstGeom prst="rect">
            <a:avLst/>
          </a:prstGeom>
        </p:spPr>
        <p:txBody>
          <a:bodyPr wrap="none">
            <a:spAutoFit/>
          </a:bodyPr>
          <a:lstStyle/>
          <a:p>
            <a:r>
              <a:rPr lang="es-EC" sz="1600" b="1" dirty="0"/>
              <a:t>Toma de la temperatura de los animales</a:t>
            </a:r>
          </a:p>
        </p:txBody>
      </p:sp>
      <p:sp>
        <p:nvSpPr>
          <p:cNvPr id="5" name="Rectángulo 4"/>
          <p:cNvSpPr/>
          <p:nvPr/>
        </p:nvSpPr>
        <p:spPr>
          <a:xfrm>
            <a:off x="597616" y="1308736"/>
            <a:ext cx="2031325" cy="338554"/>
          </a:xfrm>
          <a:prstGeom prst="rect">
            <a:avLst/>
          </a:prstGeom>
        </p:spPr>
        <p:txBody>
          <a:bodyPr wrap="none">
            <a:spAutoFit/>
          </a:bodyPr>
          <a:lstStyle/>
          <a:p>
            <a:r>
              <a:rPr lang="es-EC" sz="1600" dirty="0"/>
              <a:t>31 fincas ganaderas</a:t>
            </a:r>
          </a:p>
        </p:txBody>
      </p:sp>
      <p:sp>
        <p:nvSpPr>
          <p:cNvPr id="6" name="Rectángulo 5"/>
          <p:cNvSpPr/>
          <p:nvPr/>
        </p:nvSpPr>
        <p:spPr>
          <a:xfrm>
            <a:off x="597616" y="1617304"/>
            <a:ext cx="1492716" cy="338554"/>
          </a:xfrm>
          <a:prstGeom prst="rect">
            <a:avLst/>
          </a:prstGeom>
        </p:spPr>
        <p:txBody>
          <a:bodyPr wrap="none">
            <a:spAutoFit/>
          </a:bodyPr>
          <a:lstStyle/>
          <a:p>
            <a:r>
              <a:rPr lang="es-EC" sz="1600" dirty="0"/>
              <a:t>10 localidades</a:t>
            </a:r>
          </a:p>
        </p:txBody>
      </p:sp>
      <p:sp>
        <p:nvSpPr>
          <p:cNvPr id="7" name="Rectángulo 6"/>
          <p:cNvSpPr/>
          <p:nvPr/>
        </p:nvSpPr>
        <p:spPr>
          <a:xfrm>
            <a:off x="541260" y="5839905"/>
            <a:ext cx="3688830" cy="276999"/>
          </a:xfrm>
          <a:prstGeom prst="rect">
            <a:avLst/>
          </a:prstGeom>
        </p:spPr>
        <p:txBody>
          <a:bodyPr wrap="none">
            <a:spAutoFit/>
          </a:bodyPr>
          <a:lstStyle/>
          <a:p>
            <a:pPr algn="ctr"/>
            <a:r>
              <a:rPr lang="es-EC" sz="1200" dirty="0"/>
              <a:t>Cantón Pedernales, Provincia de Manabí - Ecuador</a:t>
            </a:r>
          </a:p>
        </p:txBody>
      </p:sp>
      <p:sp>
        <p:nvSpPr>
          <p:cNvPr id="8" name="Rectángulo 7"/>
          <p:cNvSpPr/>
          <p:nvPr/>
        </p:nvSpPr>
        <p:spPr>
          <a:xfrm>
            <a:off x="597616" y="1012974"/>
            <a:ext cx="1346844" cy="338554"/>
          </a:xfrm>
          <a:prstGeom prst="rect">
            <a:avLst/>
          </a:prstGeom>
        </p:spPr>
        <p:txBody>
          <a:bodyPr wrap="none">
            <a:spAutoFit/>
          </a:bodyPr>
          <a:lstStyle/>
          <a:p>
            <a:r>
              <a:rPr lang="es-EC" sz="1600" dirty="0"/>
              <a:t>462 bovinos </a:t>
            </a:r>
          </a:p>
        </p:txBody>
      </p:sp>
      <p:pic>
        <p:nvPicPr>
          <p:cNvPr id="10" name="Imagen 9"/>
          <p:cNvPicPr>
            <a:picLocks noChangeAspect="1"/>
          </p:cNvPicPr>
          <p:nvPr/>
        </p:nvPicPr>
        <p:blipFill>
          <a:blip r:embed="rId3"/>
          <a:stretch>
            <a:fillRect/>
          </a:stretch>
        </p:blipFill>
        <p:spPr>
          <a:xfrm>
            <a:off x="966505" y="2073859"/>
            <a:ext cx="2838340" cy="3766046"/>
          </a:xfrm>
          <a:prstGeom prst="rect">
            <a:avLst/>
          </a:prstGeom>
        </p:spPr>
      </p:pic>
      <p:sp>
        <p:nvSpPr>
          <p:cNvPr id="11" name="Rectángulo 10"/>
          <p:cNvSpPr/>
          <p:nvPr/>
        </p:nvSpPr>
        <p:spPr>
          <a:xfrm>
            <a:off x="4572441" y="3341801"/>
            <a:ext cx="3393878" cy="338554"/>
          </a:xfrm>
          <a:prstGeom prst="rect">
            <a:avLst/>
          </a:prstGeom>
        </p:spPr>
        <p:txBody>
          <a:bodyPr wrap="none">
            <a:spAutoFit/>
          </a:bodyPr>
          <a:lstStyle/>
          <a:p>
            <a:r>
              <a:rPr lang="es-EC" sz="1600" b="1" dirty="0"/>
              <a:t>Encuesta y registro de animales</a:t>
            </a:r>
          </a:p>
        </p:txBody>
      </p:sp>
      <p:pic>
        <p:nvPicPr>
          <p:cNvPr id="12" name="Imagen 11"/>
          <p:cNvPicPr>
            <a:picLocks noChangeAspect="1"/>
          </p:cNvPicPr>
          <p:nvPr/>
        </p:nvPicPr>
        <p:blipFill>
          <a:blip r:embed="rId4"/>
          <a:stretch>
            <a:fillRect/>
          </a:stretch>
        </p:blipFill>
        <p:spPr>
          <a:xfrm>
            <a:off x="4627769" y="4040953"/>
            <a:ext cx="1860233" cy="1519190"/>
          </a:xfrm>
          <a:prstGeom prst="rect">
            <a:avLst/>
          </a:prstGeom>
        </p:spPr>
      </p:pic>
      <p:pic>
        <p:nvPicPr>
          <p:cNvPr id="14" name="Imagen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8831" y="3937907"/>
            <a:ext cx="2688878" cy="1622236"/>
          </a:xfrm>
          <a:prstGeom prst="rect">
            <a:avLst/>
          </a:prstGeom>
          <a:noFill/>
          <a:ln>
            <a:noFill/>
          </a:ln>
        </p:spPr>
      </p:pic>
      <p:pic>
        <p:nvPicPr>
          <p:cNvPr id="13" name="Imagen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8361" y="1078695"/>
            <a:ext cx="2858443" cy="2138539"/>
          </a:xfrm>
          <a:prstGeom prst="rect">
            <a:avLst/>
          </a:prstGeom>
        </p:spPr>
      </p:pic>
      <p:pic>
        <p:nvPicPr>
          <p:cNvPr id="16" name="Imagen 15" descr="C:\Users\casa\AppData\Local\Microsoft\Windows\INetCache\Content.Word\22050566_1440160276098821_1897239923_o.jpg"/>
          <p:cNvPicPr/>
          <p:nvPr/>
        </p:nvPicPr>
        <p:blipFill rotWithShape="1">
          <a:blip r:embed="rId7" cstate="print">
            <a:extLst>
              <a:ext uri="{28A0092B-C50C-407E-A947-70E740481C1C}">
                <a14:useLocalDpi xmlns:a14="http://schemas.microsoft.com/office/drawing/2010/main" val="0"/>
              </a:ext>
            </a:extLst>
          </a:blip>
          <a:srcRect t="3424"/>
          <a:stretch/>
        </p:blipFill>
        <p:spPr bwMode="auto">
          <a:xfrm>
            <a:off x="6576235" y="3874916"/>
            <a:ext cx="2484363" cy="168522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7716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a:picLocks noChangeAspect="1"/>
          </p:cNvPicPr>
          <p:nvPr/>
        </p:nvPicPr>
        <p:blipFill>
          <a:blip r:embed="rId2"/>
          <a:stretch>
            <a:fillRect/>
          </a:stretch>
        </p:blipFill>
        <p:spPr>
          <a:xfrm>
            <a:off x="6569728" y="4541659"/>
            <a:ext cx="1295364" cy="1295364"/>
          </a:xfrm>
          <a:prstGeom prst="rect">
            <a:avLst/>
          </a:prstGeom>
        </p:spPr>
      </p:pic>
      <p:sp>
        <p:nvSpPr>
          <p:cNvPr id="2"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Materiales y métodos</a:t>
            </a:r>
          </a:p>
        </p:txBody>
      </p:sp>
      <p:sp>
        <p:nvSpPr>
          <p:cNvPr id="3" name="Rectángulo 2"/>
          <p:cNvSpPr/>
          <p:nvPr/>
        </p:nvSpPr>
        <p:spPr>
          <a:xfrm>
            <a:off x="5957621" y="935701"/>
            <a:ext cx="4373313" cy="338554"/>
          </a:xfrm>
          <a:prstGeom prst="rect">
            <a:avLst/>
          </a:prstGeom>
        </p:spPr>
        <p:txBody>
          <a:bodyPr wrap="none">
            <a:spAutoFit/>
          </a:bodyPr>
          <a:lstStyle/>
          <a:p>
            <a:r>
              <a:rPr lang="es-EC" sz="1600" b="1" dirty="0"/>
              <a:t>Extracción de sangre de la vena coccígea </a:t>
            </a:r>
          </a:p>
        </p:txBody>
      </p:sp>
      <p:sp>
        <p:nvSpPr>
          <p:cNvPr id="4" name="Rectángulo 3"/>
          <p:cNvSpPr/>
          <p:nvPr/>
        </p:nvSpPr>
        <p:spPr>
          <a:xfrm>
            <a:off x="558678" y="935701"/>
            <a:ext cx="2315827" cy="338554"/>
          </a:xfrm>
          <a:prstGeom prst="rect">
            <a:avLst/>
          </a:prstGeom>
        </p:spPr>
        <p:txBody>
          <a:bodyPr wrap="none">
            <a:spAutoFit/>
          </a:bodyPr>
          <a:lstStyle/>
          <a:p>
            <a:r>
              <a:rPr lang="es-EC" sz="1600" b="1" dirty="0"/>
              <a:t>Toma de puntos GPS</a:t>
            </a:r>
          </a:p>
        </p:txBody>
      </p:sp>
      <p:pic>
        <p:nvPicPr>
          <p:cNvPr id="7" name="Imagen 6"/>
          <p:cNvPicPr>
            <a:picLocks noChangeAspect="1"/>
          </p:cNvPicPr>
          <p:nvPr/>
        </p:nvPicPr>
        <p:blipFill>
          <a:blip r:embed="rId3"/>
          <a:stretch>
            <a:fillRect/>
          </a:stretch>
        </p:blipFill>
        <p:spPr>
          <a:xfrm>
            <a:off x="1779785" y="1487640"/>
            <a:ext cx="1808049" cy="1771888"/>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842" y="3472913"/>
            <a:ext cx="4043933" cy="2183724"/>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5716" y="1334261"/>
            <a:ext cx="2456224" cy="1672888"/>
          </a:xfrm>
          <a:prstGeom prst="rect">
            <a:avLst/>
          </a:prstGeom>
        </p:spPr>
      </p:pic>
      <p:cxnSp>
        <p:nvCxnSpPr>
          <p:cNvPr id="13" name="Conector recto de flecha 12"/>
          <p:cNvCxnSpPr/>
          <p:nvPr/>
        </p:nvCxnSpPr>
        <p:spPr>
          <a:xfrm flipH="1">
            <a:off x="7957996" y="3259528"/>
            <a:ext cx="455832" cy="56103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Conector recto de flecha 13"/>
          <p:cNvCxnSpPr/>
          <p:nvPr/>
        </p:nvCxnSpPr>
        <p:spPr>
          <a:xfrm>
            <a:off x="8533891" y="3259668"/>
            <a:ext cx="508152" cy="56089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8" name="Imagen 17"/>
          <p:cNvPicPr>
            <a:picLocks noChangeAspect="1"/>
          </p:cNvPicPr>
          <p:nvPr/>
        </p:nvPicPr>
        <p:blipFill>
          <a:blip r:embed="rId6"/>
          <a:stretch>
            <a:fillRect/>
          </a:stretch>
        </p:blipFill>
        <p:spPr>
          <a:xfrm>
            <a:off x="7425512" y="3067155"/>
            <a:ext cx="412421" cy="1542342"/>
          </a:xfrm>
          <a:prstGeom prst="rect">
            <a:avLst/>
          </a:prstGeom>
        </p:spPr>
      </p:pic>
      <p:pic>
        <p:nvPicPr>
          <p:cNvPr id="19" name="Imagen 18"/>
          <p:cNvPicPr>
            <a:picLocks noChangeAspect="1"/>
          </p:cNvPicPr>
          <p:nvPr/>
        </p:nvPicPr>
        <p:blipFill>
          <a:blip r:embed="rId7"/>
          <a:stretch>
            <a:fillRect/>
          </a:stretch>
        </p:blipFill>
        <p:spPr>
          <a:xfrm>
            <a:off x="9162106" y="3067155"/>
            <a:ext cx="366304" cy="1459578"/>
          </a:xfrm>
          <a:prstGeom prst="rect">
            <a:avLst/>
          </a:prstGeom>
        </p:spPr>
      </p:pic>
      <p:sp>
        <p:nvSpPr>
          <p:cNvPr id="22" name="Rectángulo 21"/>
          <p:cNvSpPr/>
          <p:nvPr/>
        </p:nvSpPr>
        <p:spPr>
          <a:xfrm>
            <a:off x="6596888" y="5837023"/>
            <a:ext cx="1241045" cy="261610"/>
          </a:xfrm>
          <a:prstGeom prst="rect">
            <a:avLst/>
          </a:prstGeom>
        </p:spPr>
        <p:txBody>
          <a:bodyPr wrap="none">
            <a:spAutoFit/>
          </a:bodyPr>
          <a:lstStyle/>
          <a:p>
            <a:pPr algn="ctr"/>
            <a:r>
              <a:rPr lang="es-EC" sz="1050" dirty="0"/>
              <a:t>Proteínas totales</a:t>
            </a:r>
          </a:p>
        </p:txBody>
      </p:sp>
      <p:pic>
        <p:nvPicPr>
          <p:cNvPr id="23" name="Imagen 22"/>
          <p:cNvPicPr>
            <a:picLocks noChangeAspect="1"/>
          </p:cNvPicPr>
          <p:nvPr/>
        </p:nvPicPr>
        <p:blipFill>
          <a:blip r:embed="rId8"/>
          <a:stretch>
            <a:fillRect/>
          </a:stretch>
        </p:blipFill>
        <p:spPr>
          <a:xfrm>
            <a:off x="6570886" y="3067155"/>
            <a:ext cx="365580" cy="1474504"/>
          </a:xfrm>
          <a:prstGeom prst="rect">
            <a:avLst/>
          </a:prstGeom>
        </p:spPr>
      </p:pic>
      <p:sp>
        <p:nvSpPr>
          <p:cNvPr id="24" name="Flecha derecha 23"/>
          <p:cNvSpPr/>
          <p:nvPr/>
        </p:nvSpPr>
        <p:spPr>
          <a:xfrm rot="10800000">
            <a:off x="7036719" y="3750086"/>
            <a:ext cx="297993" cy="199177"/>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pic>
        <p:nvPicPr>
          <p:cNvPr id="25" name="Imagen 24" descr="C:\Users\casa\AppData\Local\Microsoft\Windows\INetCache\Content.Word\DSC_0052.jpg"/>
          <p:cNvPicPr/>
          <p:nvPr/>
        </p:nvPicPr>
        <p:blipFill rotWithShape="1">
          <a:blip r:embed="rId9" cstate="print">
            <a:extLst>
              <a:ext uri="{28A0092B-C50C-407E-A947-70E740481C1C}">
                <a14:useLocalDpi xmlns:a14="http://schemas.microsoft.com/office/drawing/2010/main" val="0"/>
              </a:ext>
            </a:extLst>
          </a:blip>
          <a:srcRect l="41283" t="24078" r="34188" b="51731"/>
          <a:stretch/>
        </p:blipFill>
        <p:spPr bwMode="auto">
          <a:xfrm>
            <a:off x="9993358" y="4255129"/>
            <a:ext cx="1709572" cy="1149535"/>
          </a:xfrm>
          <a:prstGeom prst="rect">
            <a:avLst/>
          </a:prstGeom>
          <a:noFill/>
          <a:ln>
            <a:noFill/>
          </a:ln>
          <a:extLst>
            <a:ext uri="{53640926-AAD7-44D8-BBD7-CCE9431645EC}">
              <a14:shadowObscured xmlns:a14="http://schemas.microsoft.com/office/drawing/2010/main"/>
            </a:ext>
          </a:extLst>
        </p:spPr>
      </p:pic>
      <p:sp>
        <p:nvSpPr>
          <p:cNvPr id="26" name="Rectángulo 25"/>
          <p:cNvSpPr/>
          <p:nvPr/>
        </p:nvSpPr>
        <p:spPr>
          <a:xfrm>
            <a:off x="10375899" y="5465576"/>
            <a:ext cx="944489" cy="261610"/>
          </a:xfrm>
          <a:prstGeom prst="rect">
            <a:avLst/>
          </a:prstGeom>
        </p:spPr>
        <p:txBody>
          <a:bodyPr wrap="none">
            <a:spAutoFit/>
          </a:bodyPr>
          <a:lstStyle/>
          <a:p>
            <a:pPr algn="ctr"/>
            <a:r>
              <a:rPr lang="es-EC" sz="1050" dirty="0"/>
              <a:t>Hematocrito</a:t>
            </a:r>
          </a:p>
        </p:txBody>
      </p:sp>
      <p:pic>
        <p:nvPicPr>
          <p:cNvPr id="27" name="Imagen 26"/>
          <p:cNvPicPr>
            <a:picLocks noChangeAspect="1"/>
          </p:cNvPicPr>
          <p:nvPr/>
        </p:nvPicPr>
        <p:blipFill>
          <a:blip r:embed="rId10"/>
          <a:stretch>
            <a:fillRect/>
          </a:stretch>
        </p:blipFill>
        <p:spPr>
          <a:xfrm>
            <a:off x="9997309" y="2811853"/>
            <a:ext cx="1724025" cy="895350"/>
          </a:xfrm>
          <a:prstGeom prst="rect">
            <a:avLst/>
          </a:prstGeom>
        </p:spPr>
      </p:pic>
      <p:sp>
        <p:nvSpPr>
          <p:cNvPr id="28" name="Rectángulo 27"/>
          <p:cNvSpPr/>
          <p:nvPr/>
        </p:nvSpPr>
        <p:spPr>
          <a:xfrm>
            <a:off x="10290895" y="3677449"/>
            <a:ext cx="1136851" cy="253916"/>
          </a:xfrm>
          <a:prstGeom prst="rect">
            <a:avLst/>
          </a:prstGeom>
        </p:spPr>
        <p:txBody>
          <a:bodyPr wrap="none">
            <a:spAutoFit/>
          </a:bodyPr>
          <a:lstStyle/>
          <a:p>
            <a:pPr algn="ctr"/>
            <a:r>
              <a:rPr lang="es-EC" sz="1050" dirty="0"/>
              <a:t>Extracción ADN</a:t>
            </a:r>
          </a:p>
        </p:txBody>
      </p:sp>
      <p:sp>
        <p:nvSpPr>
          <p:cNvPr id="20" name="Flecha derecha 19"/>
          <p:cNvSpPr/>
          <p:nvPr/>
        </p:nvSpPr>
        <p:spPr>
          <a:xfrm>
            <a:off x="9642385" y="3373325"/>
            <a:ext cx="297993" cy="199177"/>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29" name="Flecha derecha 28"/>
          <p:cNvSpPr/>
          <p:nvPr/>
        </p:nvSpPr>
        <p:spPr>
          <a:xfrm rot="1700963">
            <a:off x="9579820" y="4487151"/>
            <a:ext cx="297993" cy="199177"/>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4032297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stretch>
            <a:fillRect/>
          </a:stretch>
        </p:blipFill>
        <p:spPr>
          <a:xfrm>
            <a:off x="3684122" y="2443197"/>
            <a:ext cx="2095500" cy="1724025"/>
          </a:xfrm>
          <a:prstGeom prst="rect">
            <a:avLst/>
          </a:prstGeom>
        </p:spPr>
      </p:pic>
      <p:sp>
        <p:nvSpPr>
          <p:cNvPr id="2"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Materiales y métodos</a:t>
            </a:r>
          </a:p>
        </p:txBody>
      </p:sp>
      <p:sp>
        <p:nvSpPr>
          <p:cNvPr id="3" name="Rectángulo 2"/>
          <p:cNvSpPr/>
          <p:nvPr/>
        </p:nvSpPr>
        <p:spPr>
          <a:xfrm>
            <a:off x="242326" y="830485"/>
            <a:ext cx="4490332" cy="338554"/>
          </a:xfrm>
          <a:prstGeom prst="rect">
            <a:avLst/>
          </a:prstGeom>
        </p:spPr>
        <p:txBody>
          <a:bodyPr wrap="none">
            <a:spAutoFit/>
          </a:bodyPr>
          <a:lstStyle/>
          <a:p>
            <a:pPr marL="285750" indent="-285750">
              <a:buFont typeface="Arial" panose="020B0604020202020204" pitchFamily="34" charset="0"/>
              <a:buChar char="•"/>
            </a:pPr>
            <a:r>
              <a:rPr lang="es-EC" sz="1600" b="1" dirty="0">
                <a:solidFill>
                  <a:srgbClr val="0070C0"/>
                </a:solidFill>
              </a:rPr>
              <a:t>Extracción de </a:t>
            </a:r>
            <a:r>
              <a:rPr lang="es-EC" sz="1600" b="1" dirty="0" err="1">
                <a:solidFill>
                  <a:srgbClr val="0070C0"/>
                </a:solidFill>
              </a:rPr>
              <a:t>adn</a:t>
            </a:r>
            <a:r>
              <a:rPr lang="es-EC" sz="1600" b="1" dirty="0">
                <a:solidFill>
                  <a:srgbClr val="0070C0"/>
                </a:solidFill>
              </a:rPr>
              <a:t> a partir de sangre total</a:t>
            </a:r>
          </a:p>
        </p:txBody>
      </p:sp>
      <p:sp>
        <p:nvSpPr>
          <p:cNvPr id="4" name="Rectángulo 3"/>
          <p:cNvSpPr/>
          <p:nvPr/>
        </p:nvSpPr>
        <p:spPr>
          <a:xfrm>
            <a:off x="4783089" y="1208352"/>
            <a:ext cx="2082621" cy="369332"/>
          </a:xfrm>
          <a:prstGeom prst="rect">
            <a:avLst/>
          </a:prstGeom>
        </p:spPr>
        <p:txBody>
          <a:bodyPr wrap="none">
            <a:spAutoFit/>
          </a:bodyPr>
          <a:lstStyle/>
          <a:p>
            <a:pPr algn="ctr"/>
            <a:r>
              <a:rPr lang="es-EC" dirty="0"/>
              <a:t>Extracción manual</a:t>
            </a:r>
          </a:p>
        </p:txBody>
      </p:sp>
      <p:sp>
        <p:nvSpPr>
          <p:cNvPr id="5" name="Rectángulo 4"/>
          <p:cNvSpPr/>
          <p:nvPr/>
        </p:nvSpPr>
        <p:spPr>
          <a:xfrm>
            <a:off x="2544149" y="1559929"/>
            <a:ext cx="6560498" cy="276999"/>
          </a:xfrm>
          <a:prstGeom prst="rect">
            <a:avLst/>
          </a:prstGeom>
        </p:spPr>
        <p:txBody>
          <a:bodyPr wrap="square">
            <a:spAutoFit/>
          </a:bodyPr>
          <a:lstStyle/>
          <a:p>
            <a:pPr algn="ctr"/>
            <a:r>
              <a:rPr lang="es-EC" sz="1200" dirty="0"/>
              <a:t>Modificación de Centro de Terapia Génica, </a:t>
            </a:r>
            <a:r>
              <a:rPr lang="es-EC" sz="1200" dirty="0" err="1"/>
              <a:t>Brno</a:t>
            </a:r>
            <a:r>
              <a:rPr lang="es-EC" sz="1200" dirty="0"/>
              <a:t>, República Checa, Albán &amp; Tamayo (2009)</a:t>
            </a:r>
          </a:p>
        </p:txBody>
      </p:sp>
      <p:pic>
        <p:nvPicPr>
          <p:cNvPr id="6" name="Imagen 5"/>
          <p:cNvPicPr>
            <a:picLocks noChangeAspect="1"/>
          </p:cNvPicPr>
          <p:nvPr/>
        </p:nvPicPr>
        <p:blipFill>
          <a:blip r:embed="rId4"/>
          <a:stretch>
            <a:fillRect/>
          </a:stretch>
        </p:blipFill>
        <p:spPr>
          <a:xfrm>
            <a:off x="4984424" y="1901429"/>
            <a:ext cx="2057400" cy="609600"/>
          </a:xfrm>
          <a:prstGeom prst="rect">
            <a:avLst/>
          </a:prstGeom>
        </p:spPr>
      </p:pic>
      <p:sp>
        <p:nvSpPr>
          <p:cNvPr id="7" name="Flecha abajo 6"/>
          <p:cNvSpPr/>
          <p:nvPr/>
        </p:nvSpPr>
        <p:spPr>
          <a:xfrm>
            <a:off x="5897786" y="2536614"/>
            <a:ext cx="230676" cy="33497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pic>
        <p:nvPicPr>
          <p:cNvPr id="9" name="Imagen 8"/>
          <p:cNvPicPr>
            <a:picLocks noChangeAspect="1"/>
          </p:cNvPicPr>
          <p:nvPr/>
        </p:nvPicPr>
        <p:blipFill rotWithShape="1">
          <a:blip r:embed="rId5"/>
          <a:srcRect b="4775"/>
          <a:stretch/>
        </p:blipFill>
        <p:spPr>
          <a:xfrm>
            <a:off x="4800366" y="4123806"/>
            <a:ext cx="1952625" cy="1968233"/>
          </a:xfrm>
          <a:prstGeom prst="rect">
            <a:avLst/>
          </a:prstGeom>
        </p:spPr>
      </p:pic>
      <p:sp>
        <p:nvSpPr>
          <p:cNvPr id="10" name="Flecha abajo 9"/>
          <p:cNvSpPr/>
          <p:nvPr/>
        </p:nvSpPr>
        <p:spPr>
          <a:xfrm>
            <a:off x="5897786" y="3788828"/>
            <a:ext cx="230676" cy="33497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pic>
        <p:nvPicPr>
          <p:cNvPr id="11" name="Imagen 10"/>
          <p:cNvPicPr>
            <a:picLocks noChangeAspect="1"/>
          </p:cNvPicPr>
          <p:nvPr/>
        </p:nvPicPr>
        <p:blipFill>
          <a:blip r:embed="rId6"/>
          <a:stretch>
            <a:fillRect/>
          </a:stretch>
        </p:blipFill>
        <p:spPr>
          <a:xfrm>
            <a:off x="6562308" y="2660177"/>
            <a:ext cx="2561705" cy="1290067"/>
          </a:xfrm>
          <a:prstGeom prst="rect">
            <a:avLst/>
          </a:prstGeom>
        </p:spPr>
      </p:pic>
    </p:spTree>
    <p:extLst>
      <p:ext uri="{BB962C8B-B14F-4D97-AF65-F5344CB8AC3E}">
        <p14:creationId xmlns:p14="http://schemas.microsoft.com/office/powerpoint/2010/main" val="4094008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6560" y="836433"/>
            <a:ext cx="1536863" cy="1557394"/>
          </a:xfrm>
          <a:prstGeom prst="rect">
            <a:avLst/>
          </a:prstGeom>
        </p:spPr>
      </p:pic>
      <p:sp>
        <p:nvSpPr>
          <p:cNvPr id="2" name="Rectángulo 1"/>
          <p:cNvSpPr/>
          <p:nvPr/>
        </p:nvSpPr>
        <p:spPr>
          <a:xfrm>
            <a:off x="338000" y="843697"/>
            <a:ext cx="6096000" cy="338554"/>
          </a:xfrm>
          <a:prstGeom prst="rect">
            <a:avLst/>
          </a:prstGeom>
        </p:spPr>
        <p:txBody>
          <a:bodyPr>
            <a:spAutoFit/>
          </a:bodyPr>
          <a:lstStyle/>
          <a:p>
            <a:pPr marL="285750" indent="-285750">
              <a:buFont typeface="Arial" panose="020B0604020202020204" pitchFamily="34" charset="0"/>
              <a:buChar char="•"/>
            </a:pPr>
            <a:r>
              <a:rPr lang="es-EC" sz="1600" b="1" dirty="0">
                <a:solidFill>
                  <a:srgbClr val="0070C0"/>
                </a:solidFill>
              </a:rPr>
              <a:t>Reacción en cadena de la polimerasa (PCR convencional)</a:t>
            </a:r>
          </a:p>
        </p:txBody>
      </p:sp>
      <p:sp>
        <p:nvSpPr>
          <p:cNvPr id="3"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Materiales y métodos</a:t>
            </a:r>
          </a:p>
        </p:txBody>
      </p:sp>
      <p:sp>
        <p:nvSpPr>
          <p:cNvPr id="4" name="Rectángulo 3"/>
          <p:cNvSpPr/>
          <p:nvPr/>
        </p:nvSpPr>
        <p:spPr>
          <a:xfrm>
            <a:off x="594283" y="1443391"/>
            <a:ext cx="2170787" cy="276999"/>
          </a:xfrm>
          <a:prstGeom prst="rect">
            <a:avLst/>
          </a:prstGeom>
        </p:spPr>
        <p:txBody>
          <a:bodyPr wrap="none">
            <a:spAutoFit/>
          </a:bodyPr>
          <a:lstStyle/>
          <a:p>
            <a:r>
              <a:rPr lang="es-EC" sz="1200" dirty="0"/>
              <a:t>Medina Naranjo et al., (2017)</a:t>
            </a:r>
          </a:p>
        </p:txBody>
      </p:sp>
      <p:sp>
        <p:nvSpPr>
          <p:cNvPr id="5" name="Rectángulo 4"/>
          <p:cNvSpPr/>
          <p:nvPr/>
        </p:nvSpPr>
        <p:spPr>
          <a:xfrm>
            <a:off x="594283" y="2004853"/>
            <a:ext cx="4104238" cy="523220"/>
          </a:xfrm>
          <a:prstGeom prst="rect">
            <a:avLst/>
          </a:prstGeom>
        </p:spPr>
        <p:txBody>
          <a:bodyPr wrap="square">
            <a:spAutoFit/>
          </a:bodyPr>
          <a:lstStyle/>
          <a:p>
            <a:r>
              <a:rPr lang="es-ES" sz="1400" dirty="0"/>
              <a:t>Piro A (5´-AATACCCAATCCTGACACAGGG-3)</a:t>
            </a:r>
          </a:p>
          <a:p>
            <a:r>
              <a:rPr lang="es-ES" sz="1400" dirty="0"/>
              <a:t>Piro B (5´-TTAAATACGAATGCCCCCAAC-3´) </a:t>
            </a:r>
            <a:endParaRPr lang="es-EC" sz="1400" dirty="0"/>
          </a:p>
        </p:txBody>
      </p:sp>
      <p:sp>
        <p:nvSpPr>
          <p:cNvPr id="6" name="Flecha abajo 5"/>
          <p:cNvSpPr/>
          <p:nvPr/>
        </p:nvSpPr>
        <p:spPr>
          <a:xfrm rot="16200000">
            <a:off x="5005301" y="1996117"/>
            <a:ext cx="230676" cy="635792"/>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7" name="Rectángulo 6"/>
          <p:cNvSpPr/>
          <p:nvPr/>
        </p:nvSpPr>
        <p:spPr>
          <a:xfrm>
            <a:off x="5574792" y="2160123"/>
            <a:ext cx="2622487" cy="307777"/>
          </a:xfrm>
          <a:prstGeom prst="rect">
            <a:avLst/>
          </a:prstGeom>
        </p:spPr>
        <p:txBody>
          <a:bodyPr wrap="square">
            <a:spAutoFit/>
          </a:bodyPr>
          <a:lstStyle/>
          <a:p>
            <a:r>
              <a:rPr lang="es-ES" sz="1400" dirty="0"/>
              <a:t>Gen 18S </a:t>
            </a:r>
            <a:r>
              <a:rPr lang="es-ES" sz="1400" dirty="0" err="1"/>
              <a:t>rRNA</a:t>
            </a:r>
            <a:r>
              <a:rPr lang="es-ES" sz="1400" dirty="0"/>
              <a:t>, </a:t>
            </a:r>
            <a:r>
              <a:rPr lang="es-ES" sz="1400" i="1" dirty="0"/>
              <a:t>Babesia</a:t>
            </a:r>
            <a:r>
              <a:rPr lang="es-ES" sz="1400" dirty="0"/>
              <a:t> spp.</a:t>
            </a:r>
          </a:p>
        </p:txBody>
      </p:sp>
      <p:sp>
        <p:nvSpPr>
          <p:cNvPr id="8" name="CuadroTexto 7"/>
          <p:cNvSpPr txBox="1"/>
          <p:nvPr/>
        </p:nvSpPr>
        <p:spPr>
          <a:xfrm>
            <a:off x="8298786" y="2112547"/>
            <a:ext cx="11692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a:t>~ 400 </a:t>
            </a:r>
            <a:r>
              <a:rPr lang="es-EC" dirty="0" err="1"/>
              <a:t>pb</a:t>
            </a:r>
            <a:endParaRPr lang="es-EC" dirty="0"/>
          </a:p>
        </p:txBody>
      </p:sp>
      <p:sp>
        <p:nvSpPr>
          <p:cNvPr id="9" name="Rectángulo 8"/>
          <p:cNvSpPr/>
          <p:nvPr/>
        </p:nvSpPr>
        <p:spPr>
          <a:xfrm>
            <a:off x="9569513" y="2048008"/>
            <a:ext cx="1492917" cy="461665"/>
          </a:xfrm>
          <a:prstGeom prst="rect">
            <a:avLst/>
          </a:prstGeom>
        </p:spPr>
        <p:txBody>
          <a:bodyPr wrap="square">
            <a:spAutoFit/>
          </a:bodyPr>
          <a:lstStyle/>
          <a:p>
            <a:r>
              <a:rPr lang="es-EC" sz="1200" i="1" dirty="0"/>
              <a:t>Babesia bovis</a:t>
            </a:r>
          </a:p>
          <a:p>
            <a:r>
              <a:rPr lang="es-EC" sz="1200" i="1" dirty="0"/>
              <a:t>Babesia bigemina</a:t>
            </a:r>
          </a:p>
        </p:txBody>
      </p:sp>
      <p:graphicFrame>
        <p:nvGraphicFramePr>
          <p:cNvPr id="10" name="Tabla 9"/>
          <p:cNvGraphicFramePr>
            <a:graphicFrameLocks noGrp="1"/>
          </p:cNvGraphicFramePr>
          <p:nvPr>
            <p:extLst>
              <p:ext uri="{D42A27DB-BD31-4B8C-83A1-F6EECF244321}">
                <p14:modId xmlns:p14="http://schemas.microsoft.com/office/powerpoint/2010/main" val="4209567848"/>
              </p:ext>
            </p:extLst>
          </p:nvPr>
        </p:nvGraphicFramePr>
        <p:xfrm>
          <a:off x="338000" y="3097235"/>
          <a:ext cx="4782639" cy="1828800"/>
        </p:xfrm>
        <a:graphic>
          <a:graphicData uri="http://schemas.openxmlformats.org/drawingml/2006/table">
            <a:tbl>
              <a:tblPr firstRow="1" firstCol="1" bandRow="1">
                <a:tableStyleId>{9D7B26C5-4107-4FEC-AEDC-1716B250A1EF}</a:tableStyleId>
              </a:tblPr>
              <a:tblGrid>
                <a:gridCol w="1282932">
                  <a:extLst>
                    <a:ext uri="{9D8B030D-6E8A-4147-A177-3AD203B41FA5}">
                      <a16:colId xmlns:a16="http://schemas.microsoft.com/office/drawing/2014/main" val="945111740"/>
                    </a:ext>
                  </a:extLst>
                </a:gridCol>
                <a:gridCol w="1272050">
                  <a:extLst>
                    <a:ext uri="{9D8B030D-6E8A-4147-A177-3AD203B41FA5}">
                      <a16:colId xmlns:a16="http://schemas.microsoft.com/office/drawing/2014/main" val="3233044425"/>
                    </a:ext>
                  </a:extLst>
                </a:gridCol>
                <a:gridCol w="1177822">
                  <a:extLst>
                    <a:ext uri="{9D8B030D-6E8A-4147-A177-3AD203B41FA5}">
                      <a16:colId xmlns:a16="http://schemas.microsoft.com/office/drawing/2014/main" val="2382333363"/>
                    </a:ext>
                  </a:extLst>
                </a:gridCol>
                <a:gridCol w="1049835">
                  <a:extLst>
                    <a:ext uri="{9D8B030D-6E8A-4147-A177-3AD203B41FA5}">
                      <a16:colId xmlns:a16="http://schemas.microsoft.com/office/drawing/2014/main" val="181715326"/>
                    </a:ext>
                  </a:extLst>
                </a:gridCol>
              </a:tblGrid>
              <a:tr h="228521">
                <a:tc>
                  <a:txBody>
                    <a:bodyPr/>
                    <a:lstStyle/>
                    <a:p>
                      <a:pPr>
                        <a:lnSpc>
                          <a:spcPct val="150000"/>
                        </a:lnSpc>
                        <a:spcAft>
                          <a:spcPts val="0"/>
                        </a:spcAft>
                      </a:pPr>
                      <a:r>
                        <a:rPr lang="es-US" sz="1000" dirty="0">
                          <a:effectLst/>
                        </a:rPr>
                        <a:t>Proceso</a:t>
                      </a:r>
                      <a:endParaRPr lang="es-EC" sz="1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US" sz="1000" dirty="0">
                          <a:effectLst/>
                        </a:rPr>
                        <a:t>Temperatura (°C)</a:t>
                      </a:r>
                      <a:endParaRPr lang="es-EC" sz="1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US" sz="1000">
                          <a:effectLst/>
                        </a:rPr>
                        <a:t>Tiempo (min)</a:t>
                      </a:r>
                      <a:endParaRPr lang="es-EC" sz="1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US" sz="1000" dirty="0">
                          <a:effectLst/>
                        </a:rPr>
                        <a:t>Ciclos</a:t>
                      </a:r>
                      <a:endParaRPr lang="es-EC" sz="1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852115"/>
                  </a:ext>
                </a:extLst>
              </a:tr>
              <a:tr h="457043">
                <a:tc>
                  <a:txBody>
                    <a:bodyPr/>
                    <a:lstStyle/>
                    <a:p>
                      <a:pPr>
                        <a:lnSpc>
                          <a:spcPct val="150000"/>
                        </a:lnSpc>
                        <a:spcAft>
                          <a:spcPts val="0"/>
                        </a:spcAft>
                      </a:pPr>
                      <a:r>
                        <a:rPr lang="es-US" sz="1000">
                          <a:effectLst/>
                        </a:rPr>
                        <a:t>Desnaturalización inicial</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US" sz="1000" dirty="0">
                          <a:effectLst/>
                        </a:rPr>
                        <a:t>94</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US" sz="1000">
                          <a:effectLst/>
                        </a:rPr>
                        <a:t>5</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US" sz="1000" dirty="0">
                          <a:effectLst/>
                        </a:rPr>
                        <a:t>1</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2321688"/>
                  </a:ext>
                </a:extLst>
              </a:tr>
              <a:tr h="228521">
                <a:tc>
                  <a:txBody>
                    <a:bodyPr/>
                    <a:lstStyle/>
                    <a:p>
                      <a:pPr>
                        <a:lnSpc>
                          <a:spcPct val="150000"/>
                        </a:lnSpc>
                        <a:spcAft>
                          <a:spcPts val="0"/>
                        </a:spcAft>
                      </a:pPr>
                      <a:r>
                        <a:rPr lang="es-US" sz="1000">
                          <a:effectLst/>
                        </a:rPr>
                        <a:t>Desnaturalización</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US" sz="1000">
                          <a:effectLst/>
                        </a:rPr>
                        <a:t>94</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US" sz="1000" kern="100">
                          <a:effectLst/>
                        </a:rPr>
                        <a:t>0,75</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US" sz="1000">
                          <a:effectLst/>
                        </a:rPr>
                        <a:t>35</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34308203"/>
                  </a:ext>
                </a:extLst>
              </a:tr>
              <a:tr h="228521">
                <a:tc>
                  <a:txBody>
                    <a:bodyPr/>
                    <a:lstStyle/>
                    <a:p>
                      <a:pPr>
                        <a:lnSpc>
                          <a:spcPct val="150000"/>
                        </a:lnSpc>
                        <a:spcAft>
                          <a:spcPts val="0"/>
                        </a:spcAft>
                      </a:pPr>
                      <a:r>
                        <a:rPr lang="es-US" sz="1000">
                          <a:effectLst/>
                        </a:rPr>
                        <a:t>Hibridación</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US" sz="1000">
                          <a:effectLst/>
                        </a:rPr>
                        <a:t>55</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US" sz="1000" kern="100">
                          <a:effectLst/>
                        </a:rPr>
                        <a:t>0,75</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US" sz="1000">
                          <a:effectLst/>
                        </a:rPr>
                        <a:t>35</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5366684"/>
                  </a:ext>
                </a:extLst>
              </a:tr>
              <a:tr h="228521">
                <a:tc>
                  <a:txBody>
                    <a:bodyPr/>
                    <a:lstStyle/>
                    <a:p>
                      <a:pPr>
                        <a:lnSpc>
                          <a:spcPct val="150000"/>
                        </a:lnSpc>
                        <a:spcAft>
                          <a:spcPts val="0"/>
                        </a:spcAft>
                      </a:pPr>
                      <a:r>
                        <a:rPr lang="es-US" sz="1000">
                          <a:effectLst/>
                        </a:rPr>
                        <a:t>Extensión</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US" sz="1000">
                          <a:effectLst/>
                        </a:rPr>
                        <a:t>72</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US" sz="1000">
                          <a:effectLst/>
                        </a:rPr>
                        <a:t>1</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US" sz="1000">
                          <a:effectLst/>
                        </a:rPr>
                        <a:t>35</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139667"/>
                  </a:ext>
                </a:extLst>
              </a:tr>
              <a:tr h="228521">
                <a:tc>
                  <a:txBody>
                    <a:bodyPr/>
                    <a:lstStyle/>
                    <a:p>
                      <a:pPr>
                        <a:lnSpc>
                          <a:spcPct val="150000"/>
                        </a:lnSpc>
                        <a:spcAft>
                          <a:spcPts val="0"/>
                        </a:spcAft>
                      </a:pPr>
                      <a:r>
                        <a:rPr lang="es-US" sz="1000" dirty="0">
                          <a:effectLst/>
                        </a:rPr>
                        <a:t>Extensión final</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US" sz="1000">
                          <a:effectLst/>
                        </a:rPr>
                        <a:t>72</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US" sz="1000">
                          <a:effectLst/>
                        </a:rPr>
                        <a:t>5</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US" sz="1000">
                          <a:effectLst/>
                        </a:rPr>
                        <a:t>1</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4179189"/>
                  </a:ext>
                </a:extLst>
              </a:tr>
              <a:tr h="228521">
                <a:tc>
                  <a:txBody>
                    <a:bodyPr/>
                    <a:lstStyle/>
                    <a:p>
                      <a:pPr>
                        <a:lnSpc>
                          <a:spcPct val="150000"/>
                        </a:lnSpc>
                        <a:spcAft>
                          <a:spcPts val="0"/>
                        </a:spcAft>
                      </a:pPr>
                      <a:r>
                        <a:rPr lang="es-US" sz="1000" dirty="0">
                          <a:effectLst/>
                        </a:rPr>
                        <a:t>Mantenimiento</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US" sz="1000" dirty="0">
                          <a:effectLst/>
                        </a:rPr>
                        <a:t>4</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US" sz="1000">
                          <a:effectLst/>
                        </a:rPr>
                        <a:t>∞</a:t>
                      </a:r>
                      <a:endPar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US" sz="1000" kern="100" dirty="0">
                          <a:effectLst/>
                        </a:rPr>
                        <a:t>-</a:t>
                      </a:r>
                      <a:endPar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10244217"/>
                  </a:ext>
                </a:extLst>
              </a:tr>
            </a:tbl>
          </a:graphicData>
        </a:graphic>
      </p:graphicFrame>
      <p:sp>
        <p:nvSpPr>
          <p:cNvPr id="12" name="Rectángulo 11"/>
          <p:cNvSpPr/>
          <p:nvPr/>
        </p:nvSpPr>
        <p:spPr>
          <a:xfrm>
            <a:off x="5574792" y="3860268"/>
            <a:ext cx="6617208" cy="307777"/>
          </a:xfrm>
          <a:prstGeom prst="rect">
            <a:avLst/>
          </a:prstGeom>
        </p:spPr>
        <p:txBody>
          <a:bodyPr wrap="square">
            <a:spAutoFit/>
          </a:bodyPr>
          <a:lstStyle/>
          <a:p>
            <a:pPr marL="285750" indent="-285750">
              <a:buFont typeface="Arial" panose="020B0604020202020204" pitchFamily="34" charset="0"/>
              <a:buChar char="•"/>
            </a:pPr>
            <a:r>
              <a:rPr lang="es-EC" sz="1400" dirty="0"/>
              <a:t>homólogo ARN </a:t>
            </a:r>
            <a:r>
              <a:rPr lang="es-EC" sz="1400" dirty="0" err="1"/>
              <a:t>ribosomal</a:t>
            </a:r>
            <a:r>
              <a:rPr lang="es-EC" sz="1400" dirty="0"/>
              <a:t> 16S en procariotas y mitocondrias</a:t>
            </a:r>
          </a:p>
        </p:txBody>
      </p:sp>
      <p:sp>
        <p:nvSpPr>
          <p:cNvPr id="13" name="Flecha abajo 12"/>
          <p:cNvSpPr/>
          <p:nvPr/>
        </p:nvSpPr>
        <p:spPr>
          <a:xfrm>
            <a:off x="6434000" y="2806618"/>
            <a:ext cx="230676" cy="34570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4" name="Rectángulo 13"/>
          <p:cNvSpPr/>
          <p:nvPr/>
        </p:nvSpPr>
        <p:spPr>
          <a:xfrm>
            <a:off x="5574792" y="3475248"/>
            <a:ext cx="4990469" cy="307777"/>
          </a:xfrm>
          <a:prstGeom prst="rect">
            <a:avLst/>
          </a:prstGeom>
        </p:spPr>
        <p:txBody>
          <a:bodyPr wrap="none">
            <a:spAutoFit/>
          </a:bodyPr>
          <a:lstStyle/>
          <a:p>
            <a:pPr marL="285750" indent="-285750">
              <a:buFont typeface="Arial" panose="020B0604020202020204" pitchFamily="34" charset="0"/>
              <a:buChar char="•"/>
            </a:pPr>
            <a:r>
              <a:rPr lang="es-EC" sz="1400" dirty="0"/>
              <a:t>componente de los ribosomas </a:t>
            </a:r>
            <a:r>
              <a:rPr lang="es-EC" sz="1400" dirty="0" err="1"/>
              <a:t>citoplásmicos</a:t>
            </a:r>
            <a:r>
              <a:rPr lang="es-EC" sz="1400" dirty="0"/>
              <a:t> eucarióticos</a:t>
            </a:r>
          </a:p>
        </p:txBody>
      </p:sp>
      <p:sp>
        <p:nvSpPr>
          <p:cNvPr id="15" name="Rectángulo 14"/>
          <p:cNvSpPr/>
          <p:nvPr/>
        </p:nvSpPr>
        <p:spPr>
          <a:xfrm>
            <a:off x="5574792" y="4618258"/>
            <a:ext cx="6096000" cy="307777"/>
          </a:xfrm>
          <a:prstGeom prst="rect">
            <a:avLst/>
          </a:prstGeom>
        </p:spPr>
        <p:txBody>
          <a:bodyPr>
            <a:spAutoFit/>
          </a:bodyPr>
          <a:lstStyle/>
          <a:p>
            <a:pPr marL="285750" indent="-285750">
              <a:buFont typeface="Arial" panose="020B0604020202020204" pitchFamily="34" charset="0"/>
              <a:buChar char="•"/>
            </a:pPr>
            <a:r>
              <a:rPr lang="es-EC" sz="1400" dirty="0"/>
              <a:t>utilizado con frecuencia en estudios filogenéticos</a:t>
            </a:r>
          </a:p>
        </p:txBody>
      </p:sp>
      <p:sp>
        <p:nvSpPr>
          <p:cNvPr id="16" name="Rectángulo 15"/>
          <p:cNvSpPr/>
          <p:nvPr/>
        </p:nvSpPr>
        <p:spPr>
          <a:xfrm>
            <a:off x="5574792" y="4239263"/>
            <a:ext cx="6096000" cy="307777"/>
          </a:xfrm>
          <a:prstGeom prst="rect">
            <a:avLst/>
          </a:prstGeom>
        </p:spPr>
        <p:txBody>
          <a:bodyPr>
            <a:spAutoFit/>
          </a:bodyPr>
          <a:lstStyle/>
          <a:p>
            <a:pPr marL="285750" indent="-285750">
              <a:buFont typeface="Arial" panose="020B0604020202020204" pitchFamily="34" charset="0"/>
              <a:buChar char="•"/>
            </a:pPr>
            <a:r>
              <a:rPr lang="es-EC" sz="1400" dirty="0"/>
              <a:t>altamente conservado entre diferentes especies de eucariotas</a:t>
            </a:r>
          </a:p>
        </p:txBody>
      </p:sp>
      <p:sp>
        <p:nvSpPr>
          <p:cNvPr id="17" name="Rectángulo 16"/>
          <p:cNvSpPr/>
          <p:nvPr/>
        </p:nvSpPr>
        <p:spPr>
          <a:xfrm>
            <a:off x="338000" y="6435590"/>
            <a:ext cx="1943161" cy="276999"/>
          </a:xfrm>
          <a:prstGeom prst="rect">
            <a:avLst/>
          </a:prstGeom>
        </p:spPr>
        <p:txBody>
          <a:bodyPr wrap="none">
            <a:spAutoFit/>
          </a:bodyPr>
          <a:lstStyle/>
          <a:p>
            <a:r>
              <a:rPr lang="es-EC" sz="1200" dirty="0" err="1"/>
              <a:t>Mohammad</a:t>
            </a:r>
            <a:r>
              <a:rPr lang="es-EC" sz="1200" dirty="0"/>
              <a:t> et al., (2015) </a:t>
            </a:r>
          </a:p>
        </p:txBody>
      </p:sp>
    </p:spTree>
    <p:extLst>
      <p:ext uri="{BB962C8B-B14F-4D97-AF65-F5344CB8AC3E}">
        <p14:creationId xmlns:p14="http://schemas.microsoft.com/office/powerpoint/2010/main" val="91416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8000" y="742880"/>
            <a:ext cx="6620584" cy="338554"/>
          </a:xfrm>
          <a:prstGeom prst="rect">
            <a:avLst/>
          </a:prstGeom>
        </p:spPr>
        <p:txBody>
          <a:bodyPr wrap="square">
            <a:spAutoFit/>
          </a:bodyPr>
          <a:lstStyle/>
          <a:p>
            <a:pPr marL="285750" indent="-285750">
              <a:buFont typeface="Arial" panose="020B0604020202020204" pitchFamily="34" charset="0"/>
              <a:buChar char="•"/>
            </a:pPr>
            <a:r>
              <a:rPr lang="es-EC" sz="1600" b="1" dirty="0"/>
              <a:t>Polimorfismos de longitud de fragmentos de restricción (RFLP)</a:t>
            </a:r>
          </a:p>
        </p:txBody>
      </p:sp>
      <p:sp>
        <p:nvSpPr>
          <p:cNvPr id="4" name="Rectángulo 3"/>
          <p:cNvSpPr/>
          <p:nvPr/>
        </p:nvSpPr>
        <p:spPr>
          <a:xfrm>
            <a:off x="716280" y="1182251"/>
            <a:ext cx="5401056"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C" sz="1400" dirty="0"/>
              <a:t>Herramienta básica de búsqueda de alineación local (BLAST)</a:t>
            </a:r>
          </a:p>
        </p:txBody>
      </p:sp>
      <p:pic>
        <p:nvPicPr>
          <p:cNvPr id="6" name="Imagen 5"/>
          <p:cNvPicPr>
            <a:picLocks noChangeAspect="1"/>
          </p:cNvPicPr>
          <p:nvPr/>
        </p:nvPicPr>
        <p:blipFill>
          <a:blip r:embed="rId2"/>
          <a:stretch>
            <a:fillRect/>
          </a:stretch>
        </p:blipFill>
        <p:spPr>
          <a:xfrm>
            <a:off x="460375" y="1739593"/>
            <a:ext cx="10537596" cy="1061883"/>
          </a:xfrm>
          <a:prstGeom prst="rect">
            <a:avLst/>
          </a:prstGeom>
        </p:spPr>
      </p:pic>
      <p:sp>
        <p:nvSpPr>
          <p:cNvPr id="8" name="AutoShape 4" descr="data:image/png;base64,iVBORw0KGgoAAAANSUhEUgAABwQAAAAZCAYAAAA/gpq4AAAV70lEQVR4Xu2dTWhW17rHnyA4UhDa+gEtiLYWe7loOMJJhMZJCeUSOdcPCjl3UJ30VOE4KQj3QhvSzoROWuipnaR3Uge18R7MQOyoHmhyqCWKoBzbSuAcMLa2FLQTaZvL2mutvZ+19lr73W99E038ZRTfrL0+futZ+5X93//n6VtYWFiQLn/e/+vf5dU//L7Lq2gOAQhAAAIQgAAEIAABCEAAAhCAAAQgAAEIQAACEIAABCAAAQgsNYE+BMGlRs54EIAABCAAAQhAAAIQgAAEIAABCEAAAhCAAAQgAAEIQAACEFg6AgiCS8eakSAAAQhAAAIQgAAEIAABCEAAAhCAAAQgAAEIQAACEIAABCCw5AQQBJccOQNCAAIQgAAEIAABCEAAAhCAAAQgAAEIQAACEIAABCAAAQhAYOkIIAguHWtGggAEIAABCEAAAhCAAAQgAAEIQAACEIAABCAAAQhAAAIQgMCSE+ipIHjv3j25dOmS3L59W3755ZfkYlatWiWPPfaY9Pf3y+rVq5d8wQwIAQhAAAIQgAAEIAABCEAAAhCAAAQgAAEIQAACEIAABCAAgUeJQE8FwZmZGenr65NnnnmmkeFXX30lCwsLMjAw8CixZq0QgAAEIAABCEAAAhCAAAQgAAEIQAACEIAABCDQCwKzb8nWd56TmYkD8oTr77tPDsvA8Qtl74dOfyOv93cYzPQzNSLfdGzYg0kvpzl/94kcHjguluaQnJiZkAMetMzKW1sPyoceydCJYB9m39oqB4s/HpLT37wufgvM5+88NyMTVUc9gKq6SPDtboDv5JPDA1KFUDj/qi/b7uqxFvHVMfy2ytRI2E9zHDezD4drbts0TvW3cO+Lz68eW5rz0t3m0boFgZ4KglNTU61FPiMejoyMtJiibvIPeftPn8mp4Ko1Mjb+R9m7samr23L2jfMiRzu1azGd+b/Jn98TGXvzeXm8RXPT5Mp7H8j53a/IaztbXpBt1uU6fsNcy6FbXWv247oMn9wr/956aZlrLp2VXZ9vk4tHn5Xb5z6SF8+slYmg32jtpv1fbtpRN2yXc+V+RDGyY0/RZ/Fj1jR2TaaLf6i4CT4XGdy3X959sWF3U2z0fPSYbv8PX/aA2sSraavWO1+xaY35ATTMxbn5vFp/goPjv/lIeEZMHIzLcLgXBec7Lc78AwDQyyF1jLU5i23a9HJ+9AUBCEAAAhCAAAQgAAEIQAACEIAABB4oASd0BEKU+ewdec4LV0YcOiiBIFWbctHmQ5FDp5dA4FhOc45YihHA3pctE1bcC0UhK45NjTihT4lyosUjIzAeFzmhBNzehlCKb5cjRIJiIWxKPTa8WNZKcG6YghdOw36a47iRfTRWc9uGcQox+KocM2JuwMRcMyUjSuTtkrCIpPQB90x/wyb5z1s35Vbt+bz9+5z7PHjerJ7FW13hbjWl8m9aM4iez7fSGcJr8uOkafROH+qednxFTwXB06dPy+DgYKtZTU9Py8GDB1u1rRolgqXYMInEo7jbLoW0LmfVqfnDtOGd5lr+vZXAsJiC4F2RQFhTeyhG2PtRXvGCoZnr5Hp514mJlYhk5velbCsE42iuJm4m18m5N7fLdCAW62sStLx4qEXIiJUWsoqbk8Si5D9luKOIrcZWYmnr/XsADZsEwZogXvJ/Xh4vBdlNwTlOCYJX3vtIzovI3JZIKHwA613UIVudPzWDbtsv6uTpHAIQgAAEIAABCEAAAhCAAAQgAAEILC4BI3QcnxK5ICOVM63mDjNCVaFAKWdbNS8rxgzJoUMiH8riO56W1ZwTTjvDyzrZEu447bJUv2tBqrp+cWIjybfLoWoOxqSIaYW0G0MXZMtvdgh68fKQHDI+S91PYxx3YB+st8U+BQ5bdV5EibeRwHtcTtynwzPWFEKxz5p6wufn+hl7+MzYaAaTcn2/NZo0PZ/+YIszARX9O21B/27YKZ3B9JW8pksDmBcvRyMzTJeh2bPmPRUET5061ZVDcHR0tMuF5NTjyqUWupG8cuvEpN1rZfyMdZVpF1ig6OYUZS8ARQ/e0+OFyyoCcct2mTvj3Gla6NIKtDhBpPZw34thwyLveadj6IRLBpTuJzVOMU17aMZv2TmXXII5RK67goUR0vx1nnOD0l4iaecQHL+xVuTyHSWcNTnmfJ+DMhc5QcsbxMbp0oHYKeiCw64be3fakafk/KRyiWpxyxA1byLc+J1cPPpYcEPyXaX7t+u7vlHk1OW7Mnpkv2ybdHtdOATXydj8NbdPWjjLxUE+PoJ4L4XN+hkxMTX8uXf3VWPGb0D42OtKENRvghSx9qNslpsyt7tyZ9YFwX/I2298Ky8fFRnXgnC8odrxuWO7jM3/s3QHp896yL7t/SEbR4WAm9mvyI1ait7FNSKjl2/KKfcmzP8VA2ySifF18kHpSk6dRSeqJp3LLeMg56TV/GKnaiBUZ86+XpdfjxbynWM3cOVm38rpdHL5OwQgAAEIQAACEIAABCAAAQhAAAKPBAEv0hy7KgNK0KinMmxO6zg7Oyv9/f2R222RCC63OWcEQZvu81+hE9Mg0+1TAtLQhcV1B2b42qn59KUm82mY2jTc7US8aKeca2yFzRl57p37SRk6K7Oz/dKfEFeb4zh2bkbsgwU1tw3cm8V1av1PRg7BIqWu9MAdaMbR+kAkBrr5F89wP3/KZgUMRLsm41dbU1gbnSHOiKj77macSRnfuEcm5LMeZZC8//vT8hcEL52VP88P2rSCkTBTKcdWmDHwbfpI5QIzD7mVw7AUa3ZeC1xowef+wXt2PJei0u1PMY95n9ZSqdYbQ7W7CvTItVaKc9XnmyfzCnUZFuV16+V/S6ecFqyeLVTzysFmD6AYtdrMza3zplbDC3auzU59eO26zntBJ1bXy0m1FARlWMbkfHXwG1No+v3Ugqkd0Itz57Z8KePylGw+c82lnA3daNVRCt8qSB6xmmDrhCqXtlQLWV6A6piG1AmzJb94vSpNZiw4hszt2xPZ+Igctdkz4kQZLfYVb0RE50LfnE2cpFLjpoTC2k3dxFoh9FVvf8SCYPVvSQqtbseDv1n+YlOM5s76i7a/8v6g30LJXtOQUjZilxWIG8Yp3kbx9xn1e/YsqvOqZ5Z9kyURB/aNl5BtjZ9L61uwLgVBe39Nnv0oxWscb/btHXVPiN4AqtiF99T7/+qjBwhAAAIQgAAEIAABCEAAAhCAAASWK4HSaSZhDcFUbbM2NeuWoiba8ptzJCb5eoJFalUjDKnUrIWWpASkQISzNfikdBcuTtQ18p2qXKS5FKB2VikBOcGhMJ0OyYWe1BCsj9kcxwkxNiFa2vUkBEHV9slELUB9XuIagkMXDsv9uwPNvPyzwG1yXqUBDSPDP6M3ppnKAeiv3bbvjoy71KDVc3fzjP5Lmbt115UMyzz/17pFLTNfJntgoHW0HEct6GHKILkMBcG4hqBEqSUr0uGD+LCGoBcXXrkxWVk/zaX+4XshTlwTifPVNqTmyz28rm24CzQjUlknmX/YXQXc4KWqfloohNh1GMHn8OWcqOUYBILgZ3Iqqm0XCKOuBmO5hv3fZmolasEsfpCv0nhmrbPtBUEvTlihwQgVbg9NylDlhqpEi9/J9TGfItQy8OsxKnzAK7OPrQSI1LXK+VUT/3KusOAuFwuRLd5UMM6xyCnnBSAT16n4qLkTy5uZcVeqm2sk6Ga5KFG8SRCs1xBUsat4inr7w/xepX81PKZl85v27YxAUNQcU2KtE8MDkVSfded29dZyXb8xf01DDdHoRYF0Xmz/5efi1QiPRQpb129GEAxlyOjlgoRD0DqY6/eJZByUoqw+xw1x6L8wzb0iEYeFOCzRuhqu0ec1vCd2W6d0cf5jSa8QgAAEIAABCEAAAhCAAAQgAAEIPAQE4tSUjQ5B6w6zrrYnspNfdEFwOc7Z0PL1Fc3vQyfk9MiUHLxqUqt2FgQD2GXaTSuiHb/QyanXZZxl+eYEvlwNvE6CoE5B2+w+bb+Ch1cQDNdQ1Q404q4puylixV5TU7K7H6uBzG24K9Mma2FNs3C9+WfqicxmWrMptZfCfKWfa4YmHp0pMZ0l0T1z9uaSQi+psisG1zSOU6eBICgiMzMz0ruUod6x5gQ9l4auQF8EjHGw5AXBrFgRCDkuLWYkRtmcti4VaDle3SEYOKeUIFgJHj7AYtFLuwVDO2queGYZcg1pP63zKyHO6Qf2NdGtKshZuz7m4CZRd8Z1Iwg+bgXawjUWuf9UWsHBfdtl85kfZfhkOmWoEV2NIFjm/C3mllD7a0JO5lYWi07ZlKEpV1PkpCyHiK3GLQXBSATSrrpUfNRvPpl0q9EaQ0EwnbaynUNQO0zVzb1cR8XHOETL8xGkvPXQogKw5uPaHlYcrYge76kRy+K4aXNNbBtX/SbfLOmQ1jhOx9kgCCZTtmYcgmZWuThIsgjSk0b3pFzK0EIQVPdAffbjVL2Z+4unF6/Nfp7Y5+7+l0FrCEAAAhCAAAQgAAEIQAACEIAABFYEgagmYJTWstuUoR7J4gqCy3HO6WCpxNUOKUOjywP3XpF6sr+VUNsuZJv4ujp9tY6G5MTMhBjH20ChTpofI269Kjdi159232nhMekmbDfjsFUbQVC3WaKUoZHKV9RnNLUDVerXesrRtuvXaUK/L7IRzsWmrKKrRCa/RFbCvMEn4/Zzz0tLrSCpM9Sf/WbLjKV0hggFgmBPBcGqWOTL8yY94FqZcDWqmhyC2kmVSnMYh2/pSDLOQSdeFG6m5HjNgqBOY5lzCO7d6ESJ/bpeXS4/bUJkMQvIuRnLdIHGlpt21F0sHYKuVmCZbrXBIZisYVYjWRNni+Nd1t17tvhdC6WW/VoZlTuy7egfZa9zM5Y9l+uMUq26fk1fgbhUXBgJk1EKxcbbV8Q177ozfBPupppg5G9wWrRuEAT9ja/BIVik0C1/qvgwNQEDYTRwCKrxc4Lg7uuyS6Uv1QJcO0HQi/aqMGwcp04E3rxDZG7LcJEOOHXTTN6EOzgE02c9L8YaEbHN/SGIl6xDMLbBR6mLdTrOpCDYcBYbBMFcHCTXVftSbekQzJ39ONZbOATDlyTa/keCdhCAAAQgAAEIQAACEIAABCAAAQiseAI+bWVtoc6pVKt7F4lFGUCLKgguxzknOWlRKuGOC8Qy1UHpDjwgWkDqGfNGviMytfWgyOlv5PWWNraao1TN/1+6FqFa4tCJZgdq87nMsFTOV5vKtMhTKgee6IJ9SrRscKuG4+hZV+7A/kytyLz/NrX66Ll8aQiKn/unSnvVzUaxlhA+C01nHsuKiDk9JdIvwlVlDFCq0YoVBD/++GPZtWtXq++eL774Ql566aVWbZs3sXqoHqb3cy6m0iHYrkZYKXAUKUOVxTThbEnV86qn5XQOnbKGYFSnL6qZVhbL9EF25q5ULrvQuVQJOxmhsAzgsIagFgrNGpprCEbXBvXRGmoIphR8t5Fh3ULzYSho1g+xt+Yql2a0N76OZHhtXK9R7WcmTWVDZbgqDBMOwbKOpWkVpdGs6keaP/5Gh6AS4eI6bB1rCNbqEUopmod9dRYEwzS3bl/E1sdsLQh615o/E4kbrXeK2dj/Xt5+41t52afT9DuRFHHDL4qmGoLVPsVCciSCqRqjdQdi4haWqyEYpdZsrM+XFAQbzmKbGoINcRCyUPUAdQ3AoJ6i2/viRYGohqA++yZlaEPdwaqGoHsxwTiw1T3ROoTDVMRdfmnQHAIQgAAEIAABCEAAAhCAAAQgAIGVSqAmAEbuqSLlpdGDmtMa9kycasN52cw5VzvvgBjxJ2RmRaqpkbowVroDjSCnxKg2qVzb4Ky1SblGVQ1Bmwa1ISai6/M1BxcvZWit9l8057bsDZvmtu3OS+kONGl3MwJvd3uVFvW08cr2lxIErdaiDS+l2BaXLjLPFSfXy7vu2WVVLqoymL0Wpxm9dFbsc35TvkzXLlTXZMdJZQu0K1mxguCnn35aLPDpp59ujIGvv/5a+vr65IUXXuguVpxwdCq6yqavjNOFbpKJIyKHi7pc7oH/7rUyfuZmcXV5jRLebLdVva0wfZ37PH5QX6bK0+OF9cWKDd+yXebO2LR6QRrNIBViVOurpo5r4S9M21hPzRk5BINxdAq+Kg+uWX0qf651Qrp0oTv2qPSb9mCM3/L9tZiT27sgjWFiP2ouIS1MbPT5fKs5lTXHmlK4Bn/zrKP0l25+SZ4+7hoErDiG/IHX6RnTfXdKGbpOxuavybjJq7zBCnBWvAznX8V1fi+CuC77isbPpgyVwsZtz+AaGTvylJz/ixVsxMS5qRtnzqL6Sd/wlDV857VEvcrq73V3p+88/aUQpPHdsUlGL9+RbeP2DZPkmdZCWZkbuhJH09fUv3zKJRcvD4iMXr5pOan90nE/uG+PDH/+mRRfRrFwVu7rJplQaTyzZzHJsB4fOvZy6wpiasOmwJlbzX+NjO1bK+M3trkaqJl4yzkETd1UdR7z90TShXb5JUlzCEAAAhCAAAQgAAEIQAACEIDAo0OgJq7ZmoG2vpn9OVS6w/ICzoMVBB/iOesagnG9uNiZN3RCZiasWFj+KPHIfm73oOc1BPWYHWOiU927OM1orv1iCoJNMVGofHJ44Lj4ZKemvmPFPiHkZtt2GKfgqtyBjnN1xjqxzN2KUo46r1FofSTz7DcqkZR93tnwDD17TVDPsNvn62EWRL36FSsI3rp1S65cuSI//PCD/Prrr8kdX7Vqlaxbt0527Ngh69evf3S+oFgpBCCw9AQabN73PZn5v8nbl7bLa0F6VucQ1a64+x7oQXaQS1P8IOfE2BCAAAQgAAEIQAACEIAABCAAAQhAAAIQgAAEINAtgb6FhYWFbi96/69/l1f/8PvaZffu3ZOffvpJfv7558YujSi4Zs0aWb16deuhb35/V/b+z0et29MQAhB49AhcPLlHORjN+iuH2a4/fdAzIBdPviK3z52V6Z17ZXys6td8XqTfdIJgL8fs2eS76Ojiyf1lzU+9zi666EnTA0Pb5b//6/me9EUnEIAABCAAAQhAAAIQgAAEIAABCEAAAhCAwNITQOMReffYf8jgvz259PDdiD0VBB/YKhgYAhCAAAQgAAEIQAACEIAABCAAAQhAAAIQgAAEIAABCEAAAhBIEkAQJDAgAAEIQAACEIAABCAAAQhAAAIQgAAEIAABCEAAAhCAAAQgsIIJIAiu4M1laRCAAAQgAAEIQAACEIAABCAAAQhAAAIQgAAEIAABCEAAAhBAECQGIAABCEAAAhCAAAQgAAEIQAACEIAABCAAAQhAAAIQgAAEILCCCSAIruDNZWkQgAAEIAABCEAAAhCAAAQgAAEIQAACEIAABCAAAQhAAAIQQBAkBiAAAQhAAAIQgAAEIAABCEAAAhCAAAQgAAEIQAACEIAABCCwggkgCK7gzWVpEIAABCAAAQhAAAIQgAAEIAABCEAAAhCAAAQgAAEIQAACEPh/jm814gkmSbo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9" name="Imagen 8"/>
          <p:cNvPicPr>
            <a:picLocks noChangeAspect="1"/>
          </p:cNvPicPr>
          <p:nvPr/>
        </p:nvPicPr>
        <p:blipFill>
          <a:blip r:embed="rId3"/>
          <a:stretch>
            <a:fillRect/>
          </a:stretch>
        </p:blipFill>
        <p:spPr>
          <a:xfrm>
            <a:off x="478664" y="2803305"/>
            <a:ext cx="10402696" cy="141063"/>
          </a:xfrm>
          <a:prstGeom prst="rect">
            <a:avLst/>
          </a:prstGeom>
        </p:spPr>
      </p:pic>
      <p:sp>
        <p:nvSpPr>
          <p:cNvPr id="7" name="Rectángulo 6"/>
          <p:cNvSpPr/>
          <p:nvPr/>
        </p:nvSpPr>
        <p:spPr>
          <a:xfrm>
            <a:off x="460375" y="2633471"/>
            <a:ext cx="10402697" cy="3108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p:cNvSpPr/>
          <p:nvPr/>
        </p:nvSpPr>
        <p:spPr>
          <a:xfrm>
            <a:off x="612775" y="3269963"/>
            <a:ext cx="4587240" cy="2246449"/>
          </a:xfrm>
          <a:prstGeom prst="rect">
            <a:avLst/>
          </a:prstGeom>
        </p:spPr>
        <p:txBody>
          <a:bodyPr wrap="square">
            <a:spAutoFit/>
          </a:bodyPr>
          <a:lstStyle/>
          <a:p>
            <a:pPr lvl="0" algn="just">
              <a:lnSpc>
                <a:spcPct val="107000"/>
              </a:lnSpc>
              <a:spcAft>
                <a:spcPts val="800"/>
              </a:spcAft>
            </a:pPr>
            <a:r>
              <a:rPr lang="es-EC" sz="1100" i="1" dirty="0">
                <a:ea typeface="Calibri" panose="020F0502020204030204" pitchFamily="34" charset="0"/>
                <a:cs typeface="Times New Roman" panose="02020603050405020304" pitchFamily="18" charset="0"/>
              </a:rPr>
              <a:t>Babesia bigemina</a:t>
            </a:r>
            <a:r>
              <a:rPr lang="es-EC" sz="1100" dirty="0">
                <a:ea typeface="Calibri" panose="020F0502020204030204" pitchFamily="34" charset="0"/>
                <a:cs typeface="Times New Roman" panose="02020603050405020304" pitchFamily="18" charset="0"/>
              </a:rPr>
              <a:t> (393 </a:t>
            </a:r>
            <a:r>
              <a:rPr lang="es-EC" sz="1100" dirty="0" err="1">
                <a:ea typeface="Calibri" panose="020F0502020204030204" pitchFamily="34" charset="0"/>
                <a:cs typeface="Times New Roman" panose="02020603050405020304" pitchFamily="18" charset="0"/>
              </a:rPr>
              <a:t>bp</a:t>
            </a:r>
            <a:r>
              <a:rPr lang="es-EC" sz="1100" dirty="0">
                <a:ea typeface="Calibri" panose="020F0502020204030204" pitchFamily="34" charset="0"/>
                <a:cs typeface="Times New Roman" panose="02020603050405020304" pitchFamily="18" charset="0"/>
              </a:rPr>
              <a:t>)</a:t>
            </a:r>
          </a:p>
          <a:p>
            <a:pPr algn="just">
              <a:lnSpc>
                <a:spcPct val="107000"/>
              </a:lnSpc>
              <a:spcAft>
                <a:spcPts val="800"/>
              </a:spcAft>
            </a:pPr>
            <a:r>
              <a:rPr lang="es-EC" sz="1100" dirty="0">
                <a:ea typeface="Calibri" panose="020F0502020204030204" pitchFamily="34" charset="0"/>
                <a:cs typeface="Times New Roman" panose="02020603050405020304" pitchFamily="18" charset="0"/>
              </a:rPr>
              <a:t>1 </a:t>
            </a:r>
            <a:r>
              <a:rPr lang="es-EC" sz="1100" dirty="0" err="1">
                <a:ea typeface="Calibri" panose="020F0502020204030204" pitchFamily="34" charset="0"/>
                <a:cs typeface="Times New Roman" panose="02020603050405020304" pitchFamily="18" charset="0"/>
              </a:rPr>
              <a:t>attacccaat</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cctgacacag</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ggaggtagtg</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acaagaaata</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acaatacagg</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gctttcgtct</a:t>
            </a:r>
            <a:endParaRPr lang="es-EC" sz="1100" dirty="0">
              <a:ea typeface="Calibri" panose="020F0502020204030204" pitchFamily="34" charset="0"/>
              <a:cs typeface="Times New Roman" panose="02020603050405020304" pitchFamily="18" charset="0"/>
            </a:endParaRPr>
          </a:p>
          <a:p>
            <a:pPr algn="just">
              <a:lnSpc>
                <a:spcPct val="107000"/>
              </a:lnSpc>
              <a:spcAft>
                <a:spcPts val="800"/>
              </a:spcAft>
            </a:pPr>
            <a:r>
              <a:rPr lang="es-EC" sz="1100" dirty="0">
                <a:ea typeface="Calibri" panose="020F0502020204030204" pitchFamily="34" charset="0"/>
                <a:cs typeface="Times New Roman" panose="02020603050405020304" pitchFamily="18" charset="0"/>
              </a:rPr>
              <a:t>61 </a:t>
            </a:r>
            <a:r>
              <a:rPr lang="es-EC" sz="1100" dirty="0" err="1">
                <a:ea typeface="Calibri" panose="020F0502020204030204" pitchFamily="34" charset="0"/>
                <a:cs typeface="Times New Roman" panose="02020603050405020304" pitchFamily="18" charset="0"/>
              </a:rPr>
              <a:t>tgtaattgga</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atgatggtga</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tgtacaacct</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caccagagta</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ccaattggag</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ggcaagtctg</a:t>
            </a:r>
            <a:endParaRPr lang="es-EC" sz="1100" dirty="0">
              <a:ea typeface="Calibri" panose="020F0502020204030204" pitchFamily="34" charset="0"/>
              <a:cs typeface="Times New Roman" panose="02020603050405020304" pitchFamily="18" charset="0"/>
            </a:endParaRPr>
          </a:p>
          <a:p>
            <a:pPr algn="just">
              <a:lnSpc>
                <a:spcPct val="107000"/>
              </a:lnSpc>
              <a:spcAft>
                <a:spcPts val="800"/>
              </a:spcAft>
            </a:pPr>
            <a:r>
              <a:rPr lang="es-EC" sz="1100" dirty="0">
                <a:ea typeface="Calibri" panose="020F0502020204030204" pitchFamily="34" charset="0"/>
                <a:cs typeface="Times New Roman" panose="02020603050405020304" pitchFamily="18" charset="0"/>
              </a:rPr>
              <a:t>121 </a:t>
            </a:r>
            <a:r>
              <a:rPr lang="es-EC" sz="1100" dirty="0" err="1">
                <a:ea typeface="Calibri" panose="020F0502020204030204" pitchFamily="34" charset="0"/>
                <a:cs typeface="Times New Roman" panose="02020603050405020304" pitchFamily="18" charset="0"/>
              </a:rPr>
              <a:t>gtgccagcag</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ccgcggtaat</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tccagctcca</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atagcgtata</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ttaaacttgt</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tgcagttaaa</a:t>
            </a:r>
            <a:endParaRPr lang="es-EC" sz="1100" dirty="0">
              <a:ea typeface="Calibri" panose="020F0502020204030204" pitchFamily="34" charset="0"/>
              <a:cs typeface="Times New Roman" panose="02020603050405020304" pitchFamily="18" charset="0"/>
            </a:endParaRPr>
          </a:p>
          <a:p>
            <a:pPr algn="just">
              <a:lnSpc>
                <a:spcPct val="107000"/>
              </a:lnSpc>
              <a:spcAft>
                <a:spcPts val="800"/>
              </a:spcAft>
            </a:pPr>
            <a:r>
              <a:rPr lang="es-EC" sz="1100" dirty="0">
                <a:ea typeface="Calibri" panose="020F0502020204030204" pitchFamily="34" charset="0"/>
                <a:cs typeface="Times New Roman" panose="02020603050405020304" pitchFamily="18" charset="0"/>
              </a:rPr>
              <a:t>181 </a:t>
            </a:r>
            <a:r>
              <a:rPr lang="es-EC" sz="1100" dirty="0" err="1">
                <a:ea typeface="Calibri" panose="020F0502020204030204" pitchFamily="34" charset="0"/>
                <a:cs typeface="Times New Roman" panose="02020603050405020304" pitchFamily="18" charset="0"/>
              </a:rPr>
              <a:t>aagctcgtag</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ttgtatttca</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gcctcgcgtt</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ttttcccttg</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ttttgggtct</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tttcgctggc</a:t>
            </a:r>
            <a:endParaRPr lang="es-EC" sz="1100" dirty="0">
              <a:ea typeface="Calibri" panose="020F0502020204030204" pitchFamily="34" charset="0"/>
              <a:cs typeface="Times New Roman" panose="02020603050405020304" pitchFamily="18" charset="0"/>
            </a:endParaRPr>
          </a:p>
          <a:p>
            <a:pPr algn="just">
              <a:lnSpc>
                <a:spcPct val="107000"/>
              </a:lnSpc>
              <a:spcAft>
                <a:spcPts val="800"/>
              </a:spcAft>
            </a:pPr>
            <a:r>
              <a:rPr lang="es-EC" sz="1100" dirty="0">
                <a:ea typeface="Calibri" panose="020F0502020204030204" pitchFamily="34" charset="0"/>
                <a:cs typeface="Times New Roman" panose="02020603050405020304" pitchFamily="18" charset="0"/>
              </a:rPr>
              <a:t>241 </a:t>
            </a:r>
            <a:r>
              <a:rPr lang="es-EC" sz="1100" dirty="0" err="1">
                <a:ea typeface="Calibri" panose="020F0502020204030204" pitchFamily="34" charset="0"/>
                <a:cs typeface="Times New Roman" panose="02020603050405020304" pitchFamily="18" charset="0"/>
              </a:rPr>
              <a:t>tttcttttta</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ctttgagaaa</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attagagtgt</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ttcaagcaga</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cttttgtctt</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gaatacttca</a:t>
            </a:r>
            <a:endParaRPr lang="es-EC" sz="1100" dirty="0">
              <a:ea typeface="Calibri" panose="020F0502020204030204" pitchFamily="34" charset="0"/>
              <a:cs typeface="Times New Roman" panose="02020603050405020304" pitchFamily="18" charset="0"/>
            </a:endParaRPr>
          </a:p>
          <a:p>
            <a:pPr algn="just">
              <a:lnSpc>
                <a:spcPct val="107000"/>
              </a:lnSpc>
              <a:spcAft>
                <a:spcPts val="800"/>
              </a:spcAft>
            </a:pPr>
            <a:r>
              <a:rPr lang="es-EC" sz="1100" dirty="0">
                <a:ea typeface="Calibri" panose="020F0502020204030204" pitchFamily="34" charset="0"/>
                <a:cs typeface="Times New Roman" panose="02020603050405020304" pitchFamily="18" charset="0"/>
              </a:rPr>
              <a:t>301 </a:t>
            </a:r>
            <a:r>
              <a:rPr lang="es-EC" sz="1100" dirty="0" err="1">
                <a:ea typeface="Calibri" panose="020F0502020204030204" pitchFamily="34" charset="0"/>
                <a:cs typeface="Times New Roman" panose="02020603050405020304" pitchFamily="18" charset="0"/>
              </a:rPr>
              <a:t>gcatggaata</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atagagtagg</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accttggttc</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tattttgttg</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gtttcgagcc</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ttggtaatgg</a:t>
            </a:r>
            <a:endParaRPr lang="es-EC" sz="1100" dirty="0">
              <a:ea typeface="Calibri" panose="020F0502020204030204" pitchFamily="34" charset="0"/>
              <a:cs typeface="Times New Roman" panose="02020603050405020304" pitchFamily="18" charset="0"/>
            </a:endParaRPr>
          </a:p>
          <a:p>
            <a:pPr algn="just">
              <a:lnSpc>
                <a:spcPct val="107000"/>
              </a:lnSpc>
              <a:spcAft>
                <a:spcPts val="800"/>
              </a:spcAft>
            </a:pPr>
            <a:r>
              <a:rPr lang="es-EC" sz="1100" dirty="0">
                <a:ea typeface="Calibri" panose="020F0502020204030204" pitchFamily="34" charset="0"/>
                <a:cs typeface="Times New Roman" panose="02020603050405020304" pitchFamily="18" charset="0"/>
              </a:rPr>
              <a:t>361 </a:t>
            </a:r>
            <a:r>
              <a:rPr lang="es-EC" sz="1100" dirty="0" err="1">
                <a:ea typeface="Calibri" panose="020F0502020204030204" pitchFamily="34" charset="0"/>
                <a:cs typeface="Times New Roman" panose="02020603050405020304" pitchFamily="18" charset="0"/>
              </a:rPr>
              <a:t>ttaataggaa</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cggttggggg</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cattcgtatt</a:t>
            </a:r>
            <a:r>
              <a:rPr lang="es-EC" sz="1100" dirty="0">
                <a:ea typeface="Calibri" panose="020F0502020204030204" pitchFamily="34" charset="0"/>
                <a:cs typeface="Times New Roman" panose="02020603050405020304" pitchFamily="18" charset="0"/>
              </a:rPr>
              <a:t> </a:t>
            </a:r>
            <a:r>
              <a:rPr lang="es-EC" sz="1100" dirty="0" err="1">
                <a:ea typeface="Calibri" panose="020F0502020204030204" pitchFamily="34" charset="0"/>
                <a:cs typeface="Times New Roman" panose="02020603050405020304" pitchFamily="18" charset="0"/>
              </a:rPr>
              <a:t>taa</a:t>
            </a:r>
            <a:endParaRPr lang="es-EC" sz="1100" dirty="0">
              <a:ea typeface="Calibri" panose="020F0502020204030204" pitchFamily="34" charset="0"/>
              <a:cs typeface="Times New Roman" panose="02020603050405020304" pitchFamily="18" charset="0"/>
            </a:endParaRPr>
          </a:p>
        </p:txBody>
      </p:sp>
      <p:sp>
        <p:nvSpPr>
          <p:cNvPr id="11" name="Rectángulo 10"/>
          <p:cNvSpPr/>
          <p:nvPr/>
        </p:nvSpPr>
        <p:spPr>
          <a:xfrm>
            <a:off x="6117336" y="3269963"/>
            <a:ext cx="5042179" cy="2377574"/>
          </a:xfrm>
          <a:prstGeom prst="rect">
            <a:avLst/>
          </a:prstGeom>
        </p:spPr>
        <p:txBody>
          <a:bodyPr wrap="square">
            <a:spAutoFit/>
          </a:bodyPr>
          <a:lstStyle/>
          <a:p>
            <a:pPr>
              <a:lnSpc>
                <a:spcPct val="150000"/>
              </a:lnSpc>
            </a:pPr>
            <a:r>
              <a:rPr lang="es-EC" sz="1100" i="1" dirty="0"/>
              <a:t>       Babesia bovis </a:t>
            </a:r>
            <a:r>
              <a:rPr lang="es-EC" sz="1100" dirty="0"/>
              <a:t>(378 </a:t>
            </a:r>
            <a:r>
              <a:rPr lang="es-EC" sz="1100" dirty="0" err="1"/>
              <a:t>bp</a:t>
            </a:r>
            <a:r>
              <a:rPr lang="es-EC" sz="1100" dirty="0"/>
              <a:t>)</a:t>
            </a:r>
          </a:p>
          <a:p>
            <a:pPr>
              <a:lnSpc>
                <a:spcPct val="150000"/>
              </a:lnSpc>
            </a:pPr>
            <a:r>
              <a:rPr lang="es-EC" sz="1100" dirty="0"/>
              <a:t>        1 </a:t>
            </a:r>
            <a:r>
              <a:rPr lang="es-EC" sz="1100" dirty="0" err="1"/>
              <a:t>tcgagtacga</a:t>
            </a:r>
            <a:r>
              <a:rPr lang="es-EC" sz="1100" dirty="0"/>
              <a:t> </a:t>
            </a:r>
            <a:r>
              <a:rPr lang="es-EC" sz="1100" dirty="0" err="1"/>
              <a:t>atgcccccaa</a:t>
            </a:r>
            <a:r>
              <a:rPr lang="es-EC" sz="1100" dirty="0"/>
              <a:t> </a:t>
            </a:r>
            <a:r>
              <a:rPr lang="es-EC" sz="1100" dirty="0" err="1"/>
              <a:t>ccgttcctat</a:t>
            </a:r>
            <a:r>
              <a:rPr lang="es-EC" sz="1100" dirty="0"/>
              <a:t> </a:t>
            </a:r>
            <a:r>
              <a:rPr lang="es-EC" sz="1100" dirty="0" err="1"/>
              <a:t>taaccattac</a:t>
            </a:r>
            <a:r>
              <a:rPr lang="es-EC" sz="1100" dirty="0"/>
              <a:t> </a:t>
            </a:r>
            <a:r>
              <a:rPr lang="es-EC" sz="1100" dirty="0" err="1"/>
              <a:t>ccaaagtcaa</a:t>
            </a:r>
            <a:r>
              <a:rPr lang="es-EC" sz="1100" dirty="0"/>
              <a:t> </a:t>
            </a:r>
            <a:r>
              <a:rPr lang="es-EC" sz="1100" dirty="0" err="1"/>
              <a:t>ccaacggtac</a:t>
            </a:r>
            <a:endParaRPr lang="es-EC" sz="1100" dirty="0"/>
          </a:p>
          <a:p>
            <a:pPr>
              <a:lnSpc>
                <a:spcPct val="150000"/>
              </a:lnSpc>
            </a:pPr>
            <a:r>
              <a:rPr lang="es-EC" sz="1100" dirty="0"/>
              <a:t>       61 </a:t>
            </a:r>
            <a:r>
              <a:rPr lang="es-EC" sz="1100" dirty="0" err="1"/>
              <a:t>gacaggggtc</a:t>
            </a:r>
            <a:r>
              <a:rPr lang="es-EC" sz="1100" dirty="0"/>
              <a:t> </a:t>
            </a:r>
            <a:r>
              <a:rPr lang="es-EC" sz="1100" dirty="0" err="1"/>
              <a:t>atacaaggtt</a:t>
            </a:r>
            <a:r>
              <a:rPr lang="es-EC" sz="1100" dirty="0"/>
              <a:t> </a:t>
            </a:r>
            <a:r>
              <a:rPr lang="es-EC" sz="1100" dirty="0" err="1"/>
              <a:t>attccatgct</a:t>
            </a:r>
            <a:r>
              <a:rPr lang="es-EC" sz="1100" dirty="0"/>
              <a:t> </a:t>
            </a:r>
            <a:r>
              <a:rPr lang="es-EC" sz="1100" dirty="0" err="1"/>
              <a:t>caattataca</a:t>
            </a:r>
            <a:r>
              <a:rPr lang="es-EC" sz="1100" dirty="0"/>
              <a:t> </a:t>
            </a:r>
            <a:r>
              <a:rPr lang="es-EC" sz="1100" dirty="0" err="1"/>
              <a:t>ggcgaaacct</a:t>
            </a:r>
            <a:r>
              <a:rPr lang="es-EC" sz="1100" dirty="0"/>
              <a:t> </a:t>
            </a:r>
            <a:r>
              <a:rPr lang="es-EC" sz="1100" dirty="0" err="1"/>
              <a:t>gcttgaaaca</a:t>
            </a:r>
            <a:endParaRPr lang="es-EC" sz="1100" dirty="0"/>
          </a:p>
          <a:p>
            <a:pPr>
              <a:lnSpc>
                <a:spcPct val="150000"/>
              </a:lnSpc>
            </a:pPr>
            <a:r>
              <a:rPr lang="es-EC" sz="1100" dirty="0"/>
              <a:t>      121 </a:t>
            </a:r>
            <a:r>
              <a:rPr lang="es-EC" sz="1100" dirty="0" err="1"/>
              <a:t>ctctaatttt</a:t>
            </a:r>
            <a:r>
              <a:rPr lang="es-EC" sz="1100" dirty="0"/>
              <a:t> </a:t>
            </a:r>
            <a:r>
              <a:rPr lang="es-EC" sz="1100" dirty="0" err="1"/>
              <a:t>ctcaaagtaa</a:t>
            </a:r>
            <a:r>
              <a:rPr lang="es-EC" sz="1100" dirty="0"/>
              <a:t> </a:t>
            </a:r>
            <a:r>
              <a:rPr lang="es-EC" sz="1100" dirty="0" err="1"/>
              <a:t>cgaggcgtcc</a:t>
            </a:r>
            <a:r>
              <a:rPr lang="es-EC" sz="1100" dirty="0"/>
              <a:t> </a:t>
            </a:r>
            <a:r>
              <a:rPr lang="es-EC" sz="1100" dirty="0" err="1"/>
              <a:t>gcctagtgaa</a:t>
            </a:r>
            <a:r>
              <a:rPr lang="es-EC" sz="1100" dirty="0"/>
              <a:t> </a:t>
            </a:r>
            <a:r>
              <a:rPr lang="es-EC" sz="1100" dirty="0" err="1"/>
              <a:t>gaacactagg</a:t>
            </a:r>
            <a:r>
              <a:rPr lang="es-EC" sz="1100" dirty="0"/>
              <a:t> </a:t>
            </a:r>
            <a:r>
              <a:rPr lang="es-EC" sz="1100" dirty="0" err="1"/>
              <a:t>gcgggacgtg</a:t>
            </a:r>
            <a:endParaRPr lang="es-EC" sz="1100" dirty="0"/>
          </a:p>
          <a:p>
            <a:pPr>
              <a:lnSpc>
                <a:spcPct val="150000"/>
              </a:lnSpc>
            </a:pPr>
            <a:r>
              <a:rPr lang="es-EC" sz="1100" dirty="0"/>
              <a:t>      181 </a:t>
            </a:r>
            <a:r>
              <a:rPr lang="es-EC" sz="1100" dirty="0" err="1"/>
              <a:t>agattcaact</a:t>
            </a:r>
            <a:r>
              <a:rPr lang="es-EC" sz="1100" dirty="0"/>
              <a:t> </a:t>
            </a:r>
            <a:r>
              <a:rPr lang="es-EC" sz="1100" dirty="0" err="1"/>
              <a:t>acgagctttt</a:t>
            </a:r>
            <a:r>
              <a:rPr lang="es-EC" sz="1100" dirty="0"/>
              <a:t> </a:t>
            </a:r>
            <a:r>
              <a:rPr lang="es-EC" sz="1100" dirty="0" err="1"/>
              <a:t>taactgcaac</a:t>
            </a:r>
            <a:r>
              <a:rPr lang="es-EC" sz="1100" dirty="0"/>
              <a:t> </a:t>
            </a:r>
            <a:r>
              <a:rPr lang="es-EC" sz="1100" dirty="0" err="1"/>
              <a:t>aagtttaata</a:t>
            </a:r>
            <a:r>
              <a:rPr lang="es-EC" sz="1100" dirty="0"/>
              <a:t> </a:t>
            </a:r>
            <a:r>
              <a:rPr lang="es-EC" sz="1100" dirty="0" err="1"/>
              <a:t>tacgctattg</a:t>
            </a:r>
            <a:r>
              <a:rPr lang="es-EC" sz="1100" dirty="0"/>
              <a:t> </a:t>
            </a:r>
            <a:r>
              <a:rPr lang="es-EC" sz="1100" dirty="0" err="1"/>
              <a:t>gagctggaat</a:t>
            </a:r>
            <a:endParaRPr lang="es-EC" sz="1100" dirty="0"/>
          </a:p>
          <a:p>
            <a:pPr>
              <a:lnSpc>
                <a:spcPct val="150000"/>
              </a:lnSpc>
            </a:pPr>
            <a:r>
              <a:rPr lang="es-EC" sz="1100" dirty="0"/>
              <a:t>      241 </a:t>
            </a:r>
            <a:r>
              <a:rPr lang="es-EC" sz="1100" dirty="0" err="1"/>
              <a:t>taccgcggct</a:t>
            </a:r>
            <a:r>
              <a:rPr lang="es-EC" sz="1100" dirty="0"/>
              <a:t> </a:t>
            </a:r>
            <a:r>
              <a:rPr lang="es-EC" sz="1100" dirty="0" err="1"/>
              <a:t>gctggcacca</a:t>
            </a:r>
            <a:r>
              <a:rPr lang="es-EC" sz="1100" dirty="0"/>
              <a:t> </a:t>
            </a:r>
            <a:r>
              <a:rPr lang="es-EC" sz="1100" dirty="0" err="1"/>
              <a:t>gacttgccct</a:t>
            </a:r>
            <a:r>
              <a:rPr lang="es-EC" sz="1100" dirty="0"/>
              <a:t> </a:t>
            </a:r>
            <a:r>
              <a:rPr lang="es-EC" sz="1100" dirty="0" err="1"/>
              <a:t>ccaatgggta</a:t>
            </a:r>
            <a:r>
              <a:rPr lang="es-EC" sz="1100" dirty="0"/>
              <a:t> </a:t>
            </a:r>
            <a:r>
              <a:rPr lang="es-EC" sz="1100" dirty="0" err="1"/>
              <a:t>ctcgggcgag</a:t>
            </a:r>
            <a:r>
              <a:rPr lang="es-EC" sz="1100" dirty="0"/>
              <a:t> </a:t>
            </a:r>
            <a:r>
              <a:rPr lang="es-EC" sz="1100" dirty="0" err="1"/>
              <a:t>ggtgaaggtc</a:t>
            </a:r>
            <a:endParaRPr lang="es-EC" sz="1100" dirty="0"/>
          </a:p>
          <a:p>
            <a:pPr>
              <a:lnSpc>
                <a:spcPct val="150000"/>
              </a:lnSpc>
            </a:pPr>
            <a:r>
              <a:rPr lang="es-EC" sz="1100" dirty="0"/>
              <a:t>      301 </a:t>
            </a:r>
            <a:r>
              <a:rPr lang="es-EC" sz="1100" dirty="0" err="1"/>
              <a:t>gcccccatgc</a:t>
            </a:r>
            <a:r>
              <a:rPr lang="es-EC" sz="1100" dirty="0"/>
              <a:t> </a:t>
            </a:r>
            <a:r>
              <a:rPr lang="es-EC" sz="1100" dirty="0" err="1"/>
              <a:t>caattacaga</a:t>
            </a:r>
            <a:r>
              <a:rPr lang="es-EC" sz="1100" dirty="0"/>
              <a:t> </a:t>
            </a:r>
            <a:r>
              <a:rPr lang="es-EC" sz="1100" dirty="0" err="1"/>
              <a:t>gcagtagccc</a:t>
            </a:r>
            <a:r>
              <a:rPr lang="es-EC" sz="1100" dirty="0"/>
              <a:t> </a:t>
            </a:r>
            <a:r>
              <a:rPr lang="es-EC" sz="1100" dirty="0" err="1"/>
              <a:t>cgtattggta</a:t>
            </a:r>
            <a:r>
              <a:rPr lang="es-EC" sz="1100" dirty="0"/>
              <a:t> </a:t>
            </a:r>
            <a:r>
              <a:rPr lang="es-EC" sz="1100" dirty="0" err="1"/>
              <a:t>tttcttgtca</a:t>
            </a:r>
            <a:r>
              <a:rPr lang="es-EC" sz="1100" dirty="0"/>
              <a:t> </a:t>
            </a:r>
            <a:r>
              <a:rPr lang="es-EC" sz="1100" dirty="0" err="1"/>
              <a:t>ctacctccct</a:t>
            </a:r>
            <a:endParaRPr lang="es-EC" sz="1100" dirty="0"/>
          </a:p>
          <a:p>
            <a:pPr>
              <a:lnSpc>
                <a:spcPct val="150000"/>
              </a:lnSpc>
            </a:pPr>
            <a:r>
              <a:rPr lang="es-EC" sz="1100" dirty="0"/>
              <a:t>      361 </a:t>
            </a:r>
            <a:r>
              <a:rPr lang="es-EC" sz="1100" dirty="0" err="1"/>
              <a:t>gtgtcaggat</a:t>
            </a:r>
            <a:r>
              <a:rPr lang="es-EC" sz="1100" dirty="0"/>
              <a:t> </a:t>
            </a:r>
            <a:r>
              <a:rPr lang="es-EC" sz="1100" dirty="0" err="1"/>
              <a:t>tgggtaat</a:t>
            </a:r>
            <a:endParaRPr lang="es-EC" sz="1100" dirty="0"/>
          </a:p>
          <a:p>
            <a:pPr>
              <a:lnSpc>
                <a:spcPct val="150000"/>
              </a:lnSpc>
            </a:pPr>
            <a:endParaRPr lang="es-EC" sz="1100" dirty="0"/>
          </a:p>
        </p:txBody>
      </p:sp>
      <p:sp>
        <p:nvSpPr>
          <p:cNvPr id="12" name="Rectángulo 11"/>
          <p:cNvSpPr/>
          <p:nvPr/>
        </p:nvSpPr>
        <p:spPr>
          <a:xfrm>
            <a:off x="6893733" y="1091591"/>
            <a:ext cx="4104238" cy="523220"/>
          </a:xfrm>
          <a:prstGeom prst="rect">
            <a:avLst/>
          </a:prstGeom>
        </p:spPr>
        <p:txBody>
          <a:bodyPr wrap="square">
            <a:spAutoFit/>
          </a:bodyPr>
          <a:lstStyle/>
          <a:p>
            <a:r>
              <a:rPr lang="es-ES" sz="1400" dirty="0"/>
              <a:t>Piro A (5´-AATACCCAATCCTGACACAGGG-3)</a:t>
            </a:r>
          </a:p>
          <a:p>
            <a:r>
              <a:rPr lang="es-ES" sz="1400" dirty="0"/>
              <a:t>Piro B (5´-TTAAATACGAATGCCCCCAAC-3´) </a:t>
            </a:r>
            <a:endParaRPr lang="es-EC" sz="1400" dirty="0"/>
          </a:p>
        </p:txBody>
      </p:sp>
      <p:sp>
        <p:nvSpPr>
          <p:cNvPr id="13"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Materiales y métodos</a:t>
            </a:r>
          </a:p>
        </p:txBody>
      </p:sp>
    </p:spTree>
    <p:extLst>
      <p:ext uri="{BB962C8B-B14F-4D97-AF65-F5344CB8AC3E}">
        <p14:creationId xmlns:p14="http://schemas.microsoft.com/office/powerpoint/2010/main" val="3711278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274618" y="1099357"/>
            <a:ext cx="8684030" cy="5213840"/>
          </a:xfrm>
        </p:spPr>
        <p:txBody>
          <a:bodyPr/>
          <a:lstStyle/>
          <a:p>
            <a:pPr lvl="0" algn="just" fontAlgn="auto">
              <a:lnSpc>
                <a:spcPct val="150000"/>
              </a:lnSpc>
              <a:spcBef>
                <a:spcPts val="0"/>
              </a:spcBef>
              <a:spcAft>
                <a:spcPts val="0"/>
              </a:spcAft>
              <a:buFont typeface="Wingdings" panose="05000000000000000000" pitchFamily="2" charset="2"/>
              <a:buChar char="ü"/>
            </a:pPr>
            <a:r>
              <a:rPr lang="es-EC" sz="2800" kern="1200" dirty="0">
                <a:solidFill>
                  <a:srgbClr val="000000"/>
                </a:solidFill>
              </a:rPr>
              <a:t>INTRODUCCIÓN</a:t>
            </a:r>
          </a:p>
          <a:p>
            <a:pPr lvl="0" algn="just" fontAlgn="auto">
              <a:lnSpc>
                <a:spcPct val="150000"/>
              </a:lnSpc>
              <a:spcBef>
                <a:spcPts val="0"/>
              </a:spcBef>
              <a:spcAft>
                <a:spcPts val="0"/>
              </a:spcAft>
              <a:buFont typeface="Wingdings" panose="05000000000000000000" pitchFamily="2" charset="2"/>
              <a:buChar char="ü"/>
            </a:pPr>
            <a:r>
              <a:rPr lang="es-EC" sz="2800" kern="1200" dirty="0">
                <a:solidFill>
                  <a:srgbClr val="000000"/>
                </a:solidFill>
              </a:rPr>
              <a:t>OBJETIVOS</a:t>
            </a:r>
          </a:p>
          <a:p>
            <a:pPr lvl="0" algn="just" fontAlgn="auto">
              <a:lnSpc>
                <a:spcPct val="150000"/>
              </a:lnSpc>
              <a:spcBef>
                <a:spcPts val="0"/>
              </a:spcBef>
              <a:spcAft>
                <a:spcPts val="0"/>
              </a:spcAft>
              <a:buFont typeface="Wingdings" panose="05000000000000000000" pitchFamily="2" charset="2"/>
              <a:buChar char="ü"/>
            </a:pPr>
            <a:r>
              <a:rPr lang="es-EC" sz="2800" kern="1200" dirty="0">
                <a:solidFill>
                  <a:srgbClr val="000000"/>
                </a:solidFill>
              </a:rPr>
              <a:t>MATERIALES Y MÉTODOS</a:t>
            </a:r>
          </a:p>
          <a:p>
            <a:pPr lvl="0" algn="just" fontAlgn="auto">
              <a:lnSpc>
                <a:spcPct val="150000"/>
              </a:lnSpc>
              <a:spcBef>
                <a:spcPts val="0"/>
              </a:spcBef>
              <a:spcAft>
                <a:spcPts val="0"/>
              </a:spcAft>
              <a:buFont typeface="Wingdings" panose="05000000000000000000" pitchFamily="2" charset="2"/>
              <a:buChar char="ü"/>
            </a:pPr>
            <a:r>
              <a:rPr lang="es-EC" sz="2800" kern="1200" dirty="0">
                <a:solidFill>
                  <a:srgbClr val="000000"/>
                </a:solidFill>
              </a:rPr>
              <a:t>HIPÓTESIS</a:t>
            </a:r>
          </a:p>
          <a:p>
            <a:pPr lvl="0" algn="just" fontAlgn="auto">
              <a:lnSpc>
                <a:spcPct val="150000"/>
              </a:lnSpc>
              <a:spcBef>
                <a:spcPts val="0"/>
              </a:spcBef>
              <a:spcAft>
                <a:spcPts val="0"/>
              </a:spcAft>
              <a:buFont typeface="Wingdings" panose="05000000000000000000" pitchFamily="2" charset="2"/>
              <a:buChar char="ü"/>
            </a:pPr>
            <a:r>
              <a:rPr lang="es-EC" sz="2800" kern="1200" dirty="0">
                <a:solidFill>
                  <a:srgbClr val="000000"/>
                </a:solidFill>
              </a:rPr>
              <a:t>RESULTADOS Y DISCUSIÓN</a:t>
            </a:r>
          </a:p>
          <a:p>
            <a:pPr lvl="0" algn="just" fontAlgn="auto">
              <a:lnSpc>
                <a:spcPct val="150000"/>
              </a:lnSpc>
              <a:spcBef>
                <a:spcPts val="0"/>
              </a:spcBef>
              <a:spcAft>
                <a:spcPts val="0"/>
              </a:spcAft>
              <a:buFont typeface="Wingdings" panose="05000000000000000000" pitchFamily="2" charset="2"/>
              <a:buChar char="ü"/>
            </a:pPr>
            <a:r>
              <a:rPr lang="es-EC" sz="2800" kern="1200" dirty="0">
                <a:solidFill>
                  <a:srgbClr val="000000"/>
                </a:solidFill>
              </a:rPr>
              <a:t>CONCLUSIONES</a:t>
            </a:r>
          </a:p>
          <a:p>
            <a:pPr lvl="0" algn="just" fontAlgn="auto">
              <a:lnSpc>
                <a:spcPct val="150000"/>
              </a:lnSpc>
              <a:spcBef>
                <a:spcPts val="0"/>
              </a:spcBef>
              <a:spcAft>
                <a:spcPts val="0"/>
              </a:spcAft>
              <a:buFont typeface="Wingdings" panose="05000000000000000000" pitchFamily="2" charset="2"/>
              <a:buChar char="ü"/>
            </a:pPr>
            <a:r>
              <a:rPr lang="es-EC" sz="2800" kern="1200" dirty="0">
                <a:solidFill>
                  <a:srgbClr val="000000"/>
                </a:solidFill>
              </a:rPr>
              <a:t>RECOMENDACIONES</a:t>
            </a:r>
          </a:p>
        </p:txBody>
      </p:sp>
      <p:sp>
        <p:nvSpPr>
          <p:cNvPr id="4" name="Título 3"/>
          <p:cNvSpPr>
            <a:spLocks noGrp="1"/>
          </p:cNvSpPr>
          <p:nvPr>
            <p:ph type="title"/>
          </p:nvPr>
        </p:nvSpPr>
        <p:spPr>
          <a:xfrm>
            <a:off x="609600" y="55182"/>
            <a:ext cx="10972800" cy="1143000"/>
          </a:xfrm>
        </p:spPr>
        <p:txBody>
          <a:bodyPr/>
          <a:lstStyle/>
          <a:p>
            <a:r>
              <a:rPr lang="es-EC" dirty="0">
                <a:solidFill>
                  <a:srgbClr val="002060"/>
                </a:solidFill>
              </a:rPr>
              <a:t>Contenido</a:t>
            </a:r>
          </a:p>
        </p:txBody>
      </p:sp>
    </p:spTree>
    <p:extLst>
      <p:ext uri="{BB962C8B-B14F-4D97-AF65-F5344CB8AC3E}">
        <p14:creationId xmlns:p14="http://schemas.microsoft.com/office/powerpoint/2010/main" val="194879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Materiales y métodos</a:t>
            </a:r>
          </a:p>
        </p:txBody>
      </p:sp>
      <p:sp>
        <p:nvSpPr>
          <p:cNvPr id="4" name="Rectángulo 3"/>
          <p:cNvSpPr/>
          <p:nvPr/>
        </p:nvSpPr>
        <p:spPr>
          <a:xfrm>
            <a:off x="1466088" y="1240124"/>
            <a:ext cx="1679448" cy="1287532"/>
          </a:xfrm>
          <a:prstGeom prst="rect">
            <a:avLst/>
          </a:prstGeom>
        </p:spPr>
        <p:txBody>
          <a:bodyPr wrap="square">
            <a:spAutoFit/>
          </a:bodyPr>
          <a:lstStyle/>
          <a:p>
            <a:pPr marL="285750" indent="-285750">
              <a:lnSpc>
                <a:spcPct val="150000"/>
              </a:lnSpc>
              <a:buFont typeface="Arial" panose="020B0604020202020204" pitchFamily="34" charset="0"/>
              <a:buChar char="•"/>
            </a:pPr>
            <a:r>
              <a:rPr lang="es-EC" dirty="0" err="1"/>
              <a:t>AluI</a:t>
            </a:r>
            <a:endParaRPr lang="es-EC" dirty="0"/>
          </a:p>
          <a:p>
            <a:pPr marL="285750" indent="-285750">
              <a:lnSpc>
                <a:spcPct val="150000"/>
              </a:lnSpc>
              <a:buFont typeface="Arial" panose="020B0604020202020204" pitchFamily="34" charset="0"/>
              <a:buChar char="•"/>
            </a:pPr>
            <a:r>
              <a:rPr lang="es-EC" dirty="0" err="1"/>
              <a:t>EcoRV</a:t>
            </a:r>
            <a:endParaRPr lang="es-EC" dirty="0"/>
          </a:p>
          <a:p>
            <a:pPr marL="285750" indent="-285750">
              <a:lnSpc>
                <a:spcPct val="150000"/>
              </a:lnSpc>
              <a:buFont typeface="Arial" panose="020B0604020202020204" pitchFamily="34" charset="0"/>
              <a:buChar char="•"/>
            </a:pPr>
            <a:r>
              <a:rPr lang="es-EC" dirty="0"/>
              <a:t>Sau3AI</a:t>
            </a:r>
          </a:p>
        </p:txBody>
      </p:sp>
      <p:sp>
        <p:nvSpPr>
          <p:cNvPr id="5" name="Rectángulo 4"/>
          <p:cNvSpPr/>
          <p:nvPr/>
        </p:nvSpPr>
        <p:spPr>
          <a:xfrm>
            <a:off x="1183022" y="812919"/>
            <a:ext cx="4070345"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C" dirty="0"/>
              <a:t>Enzimas disponibles en el laboratorio:</a:t>
            </a:r>
          </a:p>
        </p:txBody>
      </p:sp>
      <p:pic>
        <p:nvPicPr>
          <p:cNvPr id="6" name="Imagen 5"/>
          <p:cNvPicPr>
            <a:picLocks noChangeAspect="1"/>
          </p:cNvPicPr>
          <p:nvPr/>
        </p:nvPicPr>
        <p:blipFill>
          <a:blip r:embed="rId2"/>
          <a:stretch>
            <a:fillRect/>
          </a:stretch>
        </p:blipFill>
        <p:spPr>
          <a:xfrm>
            <a:off x="7314831" y="951121"/>
            <a:ext cx="932769" cy="932769"/>
          </a:xfrm>
          <a:prstGeom prst="rect">
            <a:avLst/>
          </a:prstGeom>
        </p:spPr>
      </p:pic>
      <p:pic>
        <p:nvPicPr>
          <p:cNvPr id="7" name="Imagen 6"/>
          <p:cNvPicPr>
            <a:picLocks noChangeAspect="1"/>
          </p:cNvPicPr>
          <p:nvPr/>
        </p:nvPicPr>
        <p:blipFill>
          <a:blip r:embed="rId3"/>
          <a:stretch>
            <a:fillRect/>
          </a:stretch>
        </p:blipFill>
        <p:spPr>
          <a:xfrm>
            <a:off x="611991" y="2592888"/>
            <a:ext cx="5212408" cy="2738286"/>
          </a:xfrm>
          <a:prstGeom prst="rect">
            <a:avLst/>
          </a:prstGeom>
        </p:spPr>
      </p:pic>
      <p:pic>
        <p:nvPicPr>
          <p:cNvPr id="8" name="Imagen 7"/>
          <p:cNvPicPr>
            <a:picLocks noChangeAspect="1"/>
          </p:cNvPicPr>
          <p:nvPr/>
        </p:nvPicPr>
        <p:blipFill>
          <a:blip r:embed="rId4"/>
          <a:stretch>
            <a:fillRect/>
          </a:stretch>
        </p:blipFill>
        <p:spPr>
          <a:xfrm>
            <a:off x="6096654" y="2585530"/>
            <a:ext cx="5214146" cy="2745644"/>
          </a:xfrm>
          <a:prstGeom prst="rect">
            <a:avLst/>
          </a:prstGeom>
        </p:spPr>
      </p:pic>
      <p:sp>
        <p:nvSpPr>
          <p:cNvPr id="9" name="Rectángulo 8"/>
          <p:cNvSpPr/>
          <p:nvPr/>
        </p:nvSpPr>
        <p:spPr>
          <a:xfrm>
            <a:off x="3767328" y="3831336"/>
            <a:ext cx="731520" cy="7498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p:cNvSpPr/>
          <p:nvPr/>
        </p:nvSpPr>
        <p:spPr>
          <a:xfrm>
            <a:off x="9250680" y="3831336"/>
            <a:ext cx="731520" cy="7498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85772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Materiales y métodos</a:t>
            </a:r>
          </a:p>
        </p:txBody>
      </p:sp>
      <p:sp>
        <p:nvSpPr>
          <p:cNvPr id="3" name="Rectángulo 2"/>
          <p:cNvSpPr/>
          <p:nvPr/>
        </p:nvSpPr>
        <p:spPr>
          <a:xfrm>
            <a:off x="338000" y="742880"/>
            <a:ext cx="6096000" cy="584775"/>
          </a:xfrm>
          <a:prstGeom prst="rect">
            <a:avLst/>
          </a:prstGeom>
        </p:spPr>
        <p:txBody>
          <a:bodyPr>
            <a:spAutoFit/>
          </a:bodyPr>
          <a:lstStyle/>
          <a:p>
            <a:pPr marL="285750" indent="-285750">
              <a:buFont typeface="Arial" panose="020B0604020202020204" pitchFamily="34" charset="0"/>
              <a:buChar char="•"/>
            </a:pPr>
            <a:r>
              <a:rPr lang="es-EC" sz="1600" b="1" dirty="0"/>
              <a:t>Polimorfismos de longitud de fragmentos de restricción (RFLP)</a:t>
            </a:r>
          </a:p>
        </p:txBody>
      </p:sp>
      <p:sp>
        <p:nvSpPr>
          <p:cNvPr id="5" name="Rectángulo 4"/>
          <p:cNvSpPr/>
          <p:nvPr/>
        </p:nvSpPr>
        <p:spPr>
          <a:xfrm>
            <a:off x="1294982" y="1452698"/>
            <a:ext cx="1039067" cy="307777"/>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s-EC" sz="1400" dirty="0"/>
              <a:t>5'AG↓CT3'</a:t>
            </a:r>
          </a:p>
        </p:txBody>
      </p:sp>
      <p:pic>
        <p:nvPicPr>
          <p:cNvPr id="6" name="Imagen 5"/>
          <p:cNvPicPr/>
          <p:nvPr/>
        </p:nvPicPr>
        <p:blipFill rotWithShape="1">
          <a:blip r:embed="rId2">
            <a:extLst>
              <a:ext uri="{28A0092B-C50C-407E-A947-70E740481C1C}">
                <a14:useLocalDpi xmlns:a14="http://schemas.microsoft.com/office/drawing/2010/main" val="0"/>
              </a:ext>
            </a:extLst>
          </a:blip>
          <a:srcRect b="3626"/>
          <a:stretch/>
        </p:blipFill>
        <p:spPr bwMode="auto">
          <a:xfrm>
            <a:off x="1294982" y="2176326"/>
            <a:ext cx="4210899" cy="2816047"/>
          </a:xfrm>
          <a:prstGeom prst="rect">
            <a:avLst/>
          </a:prstGeom>
          <a:noFill/>
          <a:ln>
            <a:noFill/>
          </a:ln>
          <a:extLst>
            <a:ext uri="{53640926-AAD7-44D8-BBD7-CCE9431645EC}">
              <a14:shadowObscured xmlns:a14="http://schemas.microsoft.com/office/drawing/2010/main"/>
            </a:ext>
          </a:extLst>
        </p:spPr>
      </p:pic>
      <p:sp>
        <p:nvSpPr>
          <p:cNvPr id="7" name="Rectángulo 6"/>
          <p:cNvSpPr/>
          <p:nvPr/>
        </p:nvSpPr>
        <p:spPr>
          <a:xfrm>
            <a:off x="2667096" y="3593402"/>
            <a:ext cx="552262" cy="1554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4591472" y="3670612"/>
            <a:ext cx="552262" cy="1554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1944872" y="4956161"/>
            <a:ext cx="994183" cy="276999"/>
          </a:xfrm>
          <a:prstGeom prst="rect">
            <a:avLst/>
          </a:prstGeom>
        </p:spPr>
        <p:txBody>
          <a:bodyPr wrap="none">
            <a:spAutoFit/>
          </a:bodyPr>
          <a:lstStyle/>
          <a:p>
            <a:r>
              <a:rPr lang="es-EC" sz="1200" i="1" dirty="0"/>
              <a:t>B. bigemina</a:t>
            </a:r>
            <a:endParaRPr lang="es-EC" sz="1200" dirty="0"/>
          </a:p>
        </p:txBody>
      </p:sp>
      <p:sp>
        <p:nvSpPr>
          <p:cNvPr id="10" name="Rectángulo 9"/>
          <p:cNvSpPr/>
          <p:nvPr/>
        </p:nvSpPr>
        <p:spPr>
          <a:xfrm>
            <a:off x="4050278" y="5009279"/>
            <a:ext cx="731290" cy="276999"/>
          </a:xfrm>
          <a:prstGeom prst="rect">
            <a:avLst/>
          </a:prstGeom>
        </p:spPr>
        <p:txBody>
          <a:bodyPr wrap="none">
            <a:spAutoFit/>
          </a:bodyPr>
          <a:lstStyle/>
          <a:p>
            <a:r>
              <a:rPr lang="es-EC" sz="1200" i="1" dirty="0"/>
              <a:t>B. bovis</a:t>
            </a:r>
          </a:p>
        </p:txBody>
      </p:sp>
      <p:sp>
        <p:nvSpPr>
          <p:cNvPr id="12" name="Rectángulo 11"/>
          <p:cNvSpPr/>
          <p:nvPr/>
        </p:nvSpPr>
        <p:spPr>
          <a:xfrm>
            <a:off x="4552789" y="3429242"/>
            <a:ext cx="652743" cy="276999"/>
          </a:xfrm>
          <a:prstGeom prst="rect">
            <a:avLst/>
          </a:prstGeom>
        </p:spPr>
        <p:txBody>
          <a:bodyPr wrap="none">
            <a:spAutoFit/>
          </a:bodyPr>
          <a:lstStyle/>
          <a:p>
            <a:r>
              <a:rPr lang="es-EC" sz="1200" dirty="0">
                <a:solidFill>
                  <a:srgbClr val="FF0000"/>
                </a:solidFill>
              </a:rPr>
              <a:t>194 </a:t>
            </a:r>
            <a:r>
              <a:rPr lang="es-EC" sz="1200" dirty="0" err="1">
                <a:solidFill>
                  <a:srgbClr val="FF0000"/>
                </a:solidFill>
              </a:rPr>
              <a:t>pb</a:t>
            </a:r>
            <a:endParaRPr lang="es-EC" sz="1200" dirty="0">
              <a:solidFill>
                <a:srgbClr val="FF0000"/>
              </a:solidFill>
            </a:endParaRPr>
          </a:p>
        </p:txBody>
      </p:sp>
      <p:sp>
        <p:nvSpPr>
          <p:cNvPr id="13" name="Rectángulo 12"/>
          <p:cNvSpPr/>
          <p:nvPr/>
        </p:nvSpPr>
        <p:spPr>
          <a:xfrm>
            <a:off x="2618391" y="3352615"/>
            <a:ext cx="641329" cy="276999"/>
          </a:xfrm>
          <a:prstGeom prst="rect">
            <a:avLst/>
          </a:prstGeom>
        </p:spPr>
        <p:txBody>
          <a:bodyPr wrap="none">
            <a:spAutoFit/>
          </a:bodyPr>
          <a:lstStyle/>
          <a:p>
            <a:r>
              <a:rPr lang="es-EC" sz="1200" dirty="0">
                <a:solidFill>
                  <a:srgbClr val="FF0000"/>
                </a:solidFill>
              </a:rPr>
              <a:t>211 </a:t>
            </a:r>
            <a:r>
              <a:rPr lang="es-EC" sz="1200" dirty="0" err="1">
                <a:solidFill>
                  <a:srgbClr val="FF0000"/>
                </a:solidFill>
              </a:rPr>
              <a:t>pb</a:t>
            </a:r>
            <a:endParaRPr lang="es-EC" sz="1200" dirty="0">
              <a:solidFill>
                <a:srgbClr val="FF0000"/>
              </a:solidFill>
            </a:endParaRPr>
          </a:p>
        </p:txBody>
      </p:sp>
      <p:sp>
        <p:nvSpPr>
          <p:cNvPr id="14" name="Rectángulo 13"/>
          <p:cNvSpPr/>
          <p:nvPr/>
        </p:nvSpPr>
        <p:spPr>
          <a:xfrm>
            <a:off x="5369788" y="4558637"/>
            <a:ext cx="909223" cy="27699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C" sz="1200" dirty="0"/>
              <a:t>38, 146 </a:t>
            </a:r>
            <a:r>
              <a:rPr lang="es-EC" sz="1200" dirty="0" err="1"/>
              <a:t>pb</a:t>
            </a:r>
            <a:endParaRPr lang="es-EC" sz="1200" dirty="0"/>
          </a:p>
        </p:txBody>
      </p:sp>
      <p:sp>
        <p:nvSpPr>
          <p:cNvPr id="15" name="Rectángulo 14"/>
          <p:cNvSpPr/>
          <p:nvPr/>
        </p:nvSpPr>
        <p:spPr>
          <a:xfrm>
            <a:off x="2662924" y="3852976"/>
            <a:ext cx="552262" cy="1554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2667805" y="4624053"/>
            <a:ext cx="552262" cy="1554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16"/>
          <p:cNvSpPr/>
          <p:nvPr/>
        </p:nvSpPr>
        <p:spPr>
          <a:xfrm>
            <a:off x="4603030" y="4619404"/>
            <a:ext cx="552262" cy="1554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ángulo 17"/>
          <p:cNvSpPr/>
          <p:nvPr/>
        </p:nvSpPr>
        <p:spPr>
          <a:xfrm>
            <a:off x="4603030" y="3879061"/>
            <a:ext cx="552262" cy="1278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Rectángulo 18"/>
          <p:cNvSpPr/>
          <p:nvPr/>
        </p:nvSpPr>
        <p:spPr>
          <a:xfrm>
            <a:off x="2634837" y="1817440"/>
            <a:ext cx="1531188" cy="369332"/>
          </a:xfrm>
          <a:prstGeom prst="rect">
            <a:avLst/>
          </a:prstGeom>
        </p:spPr>
        <p:txBody>
          <a:bodyPr wrap="none">
            <a:spAutoFit/>
          </a:bodyPr>
          <a:lstStyle/>
          <a:p>
            <a:r>
              <a:rPr lang="es-EC" dirty="0"/>
              <a:t>3 fragmentos</a:t>
            </a:r>
          </a:p>
        </p:txBody>
      </p:sp>
      <p:sp>
        <p:nvSpPr>
          <p:cNvPr id="20" name="Rectángulo 19"/>
          <p:cNvSpPr/>
          <p:nvPr/>
        </p:nvSpPr>
        <p:spPr>
          <a:xfrm>
            <a:off x="6664032" y="1249856"/>
            <a:ext cx="2412840" cy="338554"/>
          </a:xfrm>
          <a:prstGeom prst="rect">
            <a:avLst/>
          </a:prstGeom>
        </p:spPr>
        <p:txBody>
          <a:bodyPr wrap="none">
            <a:spAutoFit/>
          </a:bodyPr>
          <a:lstStyle/>
          <a:p>
            <a:pPr marL="285750" indent="-285750">
              <a:buFont typeface="Arial" panose="020B0604020202020204" pitchFamily="34" charset="0"/>
              <a:buChar char="•"/>
            </a:pPr>
            <a:r>
              <a:rPr lang="es-EC" sz="1600" b="1" dirty="0"/>
              <a:t>Análisis Estadístico</a:t>
            </a:r>
          </a:p>
        </p:txBody>
      </p:sp>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820" y="1890122"/>
            <a:ext cx="3914105" cy="950025"/>
          </a:xfrm>
          <a:prstGeom prst="rect">
            <a:avLst/>
          </a:prstGeom>
        </p:spPr>
      </p:pic>
      <p:sp>
        <p:nvSpPr>
          <p:cNvPr id="22" name="Rectángulo 21"/>
          <p:cNvSpPr/>
          <p:nvPr/>
        </p:nvSpPr>
        <p:spPr>
          <a:xfrm>
            <a:off x="6664032" y="3245796"/>
            <a:ext cx="2355132" cy="338554"/>
          </a:xfrm>
          <a:prstGeom prst="rect">
            <a:avLst/>
          </a:prstGeom>
        </p:spPr>
        <p:txBody>
          <a:bodyPr wrap="none">
            <a:spAutoFit/>
          </a:bodyPr>
          <a:lstStyle/>
          <a:p>
            <a:pPr marL="285750" indent="-285750">
              <a:buFont typeface="Arial" panose="020B0604020202020204" pitchFamily="34" charset="0"/>
              <a:buChar char="•"/>
            </a:pPr>
            <a:r>
              <a:rPr lang="es-EC" sz="1600" b="1" dirty="0"/>
              <a:t>Georreferenciación</a:t>
            </a:r>
          </a:p>
        </p:txBody>
      </p:sp>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7014" y="3633298"/>
            <a:ext cx="1912149" cy="1692969"/>
          </a:xfrm>
          <a:prstGeom prst="rect">
            <a:avLst/>
          </a:prstGeom>
        </p:spPr>
      </p:pic>
      <p:sp>
        <p:nvSpPr>
          <p:cNvPr id="23" name="Rectángulo 22"/>
          <p:cNvSpPr/>
          <p:nvPr/>
        </p:nvSpPr>
        <p:spPr>
          <a:xfrm>
            <a:off x="648651" y="1421920"/>
            <a:ext cx="646331" cy="369332"/>
          </a:xfrm>
          <a:prstGeom prst="rect">
            <a:avLst/>
          </a:prstGeom>
        </p:spPr>
        <p:txBody>
          <a:bodyPr wrap="none">
            <a:spAutoFit/>
          </a:bodyPr>
          <a:lstStyle/>
          <a:p>
            <a:r>
              <a:rPr lang="es-EC" dirty="0" err="1"/>
              <a:t>Alu</a:t>
            </a:r>
            <a:r>
              <a:rPr lang="es-EC" dirty="0"/>
              <a:t> I</a:t>
            </a:r>
          </a:p>
        </p:txBody>
      </p:sp>
    </p:spTree>
    <p:extLst>
      <p:ext uri="{BB962C8B-B14F-4D97-AF65-F5344CB8AC3E}">
        <p14:creationId xmlns:p14="http://schemas.microsoft.com/office/powerpoint/2010/main" val="3224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Hipótesis</a:t>
            </a:r>
          </a:p>
        </p:txBody>
      </p:sp>
      <p:sp>
        <p:nvSpPr>
          <p:cNvPr id="3" name="Rectángulo 2"/>
          <p:cNvSpPr/>
          <p:nvPr/>
        </p:nvSpPr>
        <p:spPr>
          <a:xfrm>
            <a:off x="499453" y="1309665"/>
            <a:ext cx="11034662" cy="3416320"/>
          </a:xfrm>
          <a:prstGeom prst="rect">
            <a:avLst/>
          </a:prstGeom>
        </p:spPr>
        <p:txBody>
          <a:bodyPr wrap="square">
            <a:spAutoFit/>
          </a:bodyPr>
          <a:lstStyle/>
          <a:p>
            <a:pPr marL="400050" lvl="0" indent="-400050" algn="just">
              <a:lnSpc>
                <a:spcPct val="200000"/>
              </a:lnSpc>
              <a:spcAft>
                <a:spcPts val="0"/>
              </a:spcAft>
              <a:buFont typeface="+mj-lt"/>
              <a:buAutoNum type="romanLcPeriod"/>
            </a:pPr>
            <a:r>
              <a:rPr lang="es-EC" dirty="0">
                <a:ea typeface="Calibri" panose="020F0502020204030204" pitchFamily="34" charset="0"/>
                <a:cs typeface="Times New Roman" panose="02020603050405020304" pitchFamily="18" charset="0"/>
              </a:rPr>
              <a:t>H1: La técnica PCR-RFLP permite detectar </a:t>
            </a:r>
            <a:r>
              <a:rPr lang="es-EC" i="1" dirty="0">
                <a:ea typeface="Calibri" panose="020F0502020204030204" pitchFamily="34" charset="0"/>
                <a:cs typeface="Times New Roman" panose="02020603050405020304" pitchFamily="18" charset="0"/>
              </a:rPr>
              <a:t>Babesia</a:t>
            </a:r>
            <a:r>
              <a:rPr lang="es-EC" dirty="0">
                <a:ea typeface="Calibri" panose="020F0502020204030204" pitchFamily="34" charset="0"/>
                <a:cs typeface="Times New Roman" panose="02020603050405020304" pitchFamily="18" charset="0"/>
              </a:rPr>
              <a:t> spp. en muestras de sangre de ganado bovino de la provincia de Manabí – Ecuador.</a:t>
            </a:r>
          </a:p>
          <a:p>
            <a:pPr marL="400050" lvl="0" indent="-400050" algn="just">
              <a:lnSpc>
                <a:spcPct val="200000"/>
              </a:lnSpc>
              <a:spcAft>
                <a:spcPts val="0"/>
              </a:spcAft>
              <a:buFont typeface="+mj-lt"/>
              <a:buAutoNum type="romanLcPeriod"/>
            </a:pPr>
            <a:endParaRPr lang="es-EC" dirty="0">
              <a:ea typeface="Calibri" panose="020F0502020204030204" pitchFamily="34" charset="0"/>
              <a:cs typeface="Times New Roman" panose="02020603050405020304" pitchFamily="18" charset="0"/>
            </a:endParaRPr>
          </a:p>
          <a:p>
            <a:pPr marL="400050" indent="-400050" algn="just">
              <a:lnSpc>
                <a:spcPct val="200000"/>
              </a:lnSpc>
              <a:buFont typeface="+mj-lt"/>
              <a:buAutoNum type="romanLcPeriod"/>
            </a:pPr>
            <a:r>
              <a:rPr lang="es-EC" dirty="0">
                <a:ea typeface="Calibri" panose="020F0502020204030204" pitchFamily="34" charset="0"/>
                <a:cs typeface="Times New Roman" panose="02020603050405020304" pitchFamily="18" charset="0"/>
              </a:rPr>
              <a:t>H1: Existe relación entre la presencia de </a:t>
            </a:r>
            <a:r>
              <a:rPr lang="es-EC" i="1" dirty="0">
                <a:ea typeface="Calibri" panose="020F0502020204030204" pitchFamily="34" charset="0"/>
                <a:cs typeface="Times New Roman" panose="02020603050405020304" pitchFamily="18" charset="0"/>
              </a:rPr>
              <a:t>Babesia</a:t>
            </a:r>
            <a:r>
              <a:rPr lang="es-EC" dirty="0">
                <a:ea typeface="Calibri" panose="020F0502020204030204" pitchFamily="34" charset="0"/>
                <a:cs typeface="Times New Roman" panose="02020603050405020304" pitchFamily="18" charset="0"/>
              </a:rPr>
              <a:t> spp. y los parámetros fisiológicos y zootécnicos en ganado bovino de la provincia de Manabí – Ecuador.</a:t>
            </a:r>
          </a:p>
          <a:p>
            <a:pPr marL="400050" lvl="0" indent="-400050" algn="just">
              <a:lnSpc>
                <a:spcPct val="200000"/>
              </a:lnSpc>
              <a:spcAft>
                <a:spcPts val="0"/>
              </a:spcAft>
              <a:buFont typeface="+mj-lt"/>
              <a:buAutoNum type="romanLcPeriod"/>
            </a:pPr>
            <a:endParaRPr lang="es-EC"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904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2964749642"/>
              </p:ext>
            </p:extLst>
          </p:nvPr>
        </p:nvGraphicFramePr>
        <p:xfrm>
          <a:off x="164374" y="792841"/>
          <a:ext cx="6195089" cy="4922520"/>
        </p:xfrm>
        <a:graphic>
          <a:graphicData uri="http://schemas.openxmlformats.org/drawingml/2006/table">
            <a:tbl>
              <a:tblPr firstRow="1" firstCol="1" bandRow="1"/>
              <a:tblGrid>
                <a:gridCol w="785914">
                  <a:extLst>
                    <a:ext uri="{9D8B030D-6E8A-4147-A177-3AD203B41FA5}">
                      <a16:colId xmlns:a16="http://schemas.microsoft.com/office/drawing/2014/main" val="1518655099"/>
                    </a:ext>
                  </a:extLst>
                </a:gridCol>
                <a:gridCol w="1317424">
                  <a:extLst>
                    <a:ext uri="{9D8B030D-6E8A-4147-A177-3AD203B41FA5}">
                      <a16:colId xmlns:a16="http://schemas.microsoft.com/office/drawing/2014/main" val="3373485183"/>
                    </a:ext>
                  </a:extLst>
                </a:gridCol>
                <a:gridCol w="1077212">
                  <a:extLst>
                    <a:ext uri="{9D8B030D-6E8A-4147-A177-3AD203B41FA5}">
                      <a16:colId xmlns:a16="http://schemas.microsoft.com/office/drawing/2014/main" val="2256064472"/>
                    </a:ext>
                  </a:extLst>
                </a:gridCol>
                <a:gridCol w="994744">
                  <a:extLst>
                    <a:ext uri="{9D8B030D-6E8A-4147-A177-3AD203B41FA5}">
                      <a16:colId xmlns:a16="http://schemas.microsoft.com/office/drawing/2014/main" val="2261789579"/>
                    </a:ext>
                  </a:extLst>
                </a:gridCol>
                <a:gridCol w="1033615">
                  <a:extLst>
                    <a:ext uri="{9D8B030D-6E8A-4147-A177-3AD203B41FA5}">
                      <a16:colId xmlns:a16="http://schemas.microsoft.com/office/drawing/2014/main" val="544608899"/>
                    </a:ext>
                  </a:extLst>
                </a:gridCol>
                <a:gridCol w="986180">
                  <a:extLst>
                    <a:ext uri="{9D8B030D-6E8A-4147-A177-3AD203B41FA5}">
                      <a16:colId xmlns:a16="http://schemas.microsoft.com/office/drawing/2014/main" val="3598326110"/>
                    </a:ext>
                  </a:extLst>
                </a:gridCol>
              </a:tblGrid>
              <a:tr h="243083">
                <a:tc>
                  <a:txBody>
                    <a:bodyPr/>
                    <a:lstStyle/>
                    <a:p>
                      <a:pPr>
                        <a:lnSpc>
                          <a:spcPct val="100000"/>
                        </a:lnSpc>
                        <a:spcAft>
                          <a:spcPts val="0"/>
                        </a:spcAft>
                      </a:pPr>
                      <a:r>
                        <a:rPr lang="es-EC" sz="950" b="1" dirty="0">
                          <a:solidFill>
                            <a:srgbClr val="0070C0"/>
                          </a:solidFill>
                          <a:effectLst/>
                          <a:latin typeface="+mn-lt"/>
                          <a:ea typeface="Calibri" panose="020F0502020204030204" pitchFamily="34" charset="0"/>
                          <a:cs typeface="Times New Roman" panose="02020603050405020304" pitchFamily="18" charset="0"/>
                        </a:rPr>
                        <a:t>FINCA GANADERA</a:t>
                      </a:r>
                      <a:endParaRPr lang="es-EC" sz="950" dirty="0">
                        <a:solidFill>
                          <a:srgbClr val="0070C0"/>
                        </a:solidFill>
                        <a:effectLst/>
                        <a:latin typeface="+mn-lt"/>
                        <a:ea typeface="Calibri" panose="020F0502020204030204" pitchFamily="34" charset="0"/>
                        <a:cs typeface="Times New Roman" panose="02020603050405020304" pitchFamily="18" charset="0"/>
                      </a:endParaRPr>
                    </a:p>
                  </a:txBody>
                  <a:tcPr marL="24724" marR="2472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950" b="1">
                          <a:solidFill>
                            <a:srgbClr val="000000"/>
                          </a:solidFill>
                          <a:effectLst/>
                          <a:latin typeface="+mn-lt"/>
                          <a:ea typeface="Calibri" panose="020F0502020204030204" pitchFamily="34" charset="0"/>
                          <a:cs typeface="Times New Roman" panose="02020603050405020304" pitchFamily="18" charset="0"/>
                        </a:rPr>
                        <a:t>Localidad</a:t>
                      </a:r>
                      <a:endParaRPr lang="es-EC" sz="950">
                        <a:effectLst/>
                        <a:latin typeface="+mn-lt"/>
                        <a:ea typeface="Calibri" panose="020F0502020204030204" pitchFamily="34" charset="0"/>
                        <a:cs typeface="Times New Roman" panose="02020603050405020304" pitchFamily="18" charset="0"/>
                      </a:endParaRPr>
                    </a:p>
                  </a:txBody>
                  <a:tcPr marL="24724" marR="2472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950" b="1">
                          <a:effectLst/>
                          <a:latin typeface="+mn-lt"/>
                          <a:ea typeface="Calibri" panose="020F0502020204030204" pitchFamily="34" charset="0"/>
                          <a:cs typeface="Times New Roman" panose="02020603050405020304" pitchFamily="18" charset="0"/>
                        </a:rPr>
                        <a:t>Número de animales</a:t>
                      </a:r>
                      <a:endParaRPr lang="es-EC" sz="950">
                        <a:effectLst/>
                        <a:latin typeface="+mn-lt"/>
                        <a:ea typeface="Calibri" panose="020F0502020204030204" pitchFamily="34" charset="0"/>
                        <a:cs typeface="Times New Roman" panose="02020603050405020304" pitchFamily="18" charset="0"/>
                      </a:endParaRPr>
                    </a:p>
                  </a:txBody>
                  <a:tcPr marL="24724" marR="2472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950" b="1">
                          <a:effectLst/>
                          <a:latin typeface="+mn-lt"/>
                          <a:ea typeface="Calibri" panose="020F0502020204030204" pitchFamily="34" charset="0"/>
                          <a:cs typeface="Times New Roman" panose="02020603050405020304" pitchFamily="18" charset="0"/>
                        </a:rPr>
                        <a:t>Animales muestreados</a:t>
                      </a:r>
                      <a:endParaRPr lang="es-EC" sz="950">
                        <a:effectLst/>
                        <a:latin typeface="+mn-lt"/>
                        <a:ea typeface="Calibri" panose="020F0502020204030204" pitchFamily="34" charset="0"/>
                        <a:cs typeface="Times New Roman" panose="02020603050405020304" pitchFamily="18" charset="0"/>
                      </a:endParaRPr>
                    </a:p>
                  </a:txBody>
                  <a:tcPr marL="24724" marR="2472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950" b="1">
                          <a:effectLst/>
                          <a:latin typeface="+mn-lt"/>
                          <a:ea typeface="Calibri" panose="020F0502020204030204" pitchFamily="34" charset="0"/>
                          <a:cs typeface="Times New Roman" panose="02020603050405020304" pitchFamily="18" charset="0"/>
                        </a:rPr>
                        <a:t>Porcentaje de muestra</a:t>
                      </a:r>
                      <a:endParaRPr lang="es-EC" sz="950">
                        <a:effectLst/>
                        <a:latin typeface="+mn-lt"/>
                        <a:ea typeface="Calibri" panose="020F0502020204030204" pitchFamily="34" charset="0"/>
                        <a:cs typeface="Times New Roman" panose="02020603050405020304" pitchFamily="18" charset="0"/>
                      </a:endParaRPr>
                    </a:p>
                  </a:txBody>
                  <a:tcPr marL="24724" marR="2472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950" b="1">
                          <a:effectLst/>
                          <a:latin typeface="+mn-lt"/>
                          <a:ea typeface="Calibri" panose="020F0502020204030204" pitchFamily="34" charset="0"/>
                          <a:cs typeface="Times New Roman" panose="02020603050405020304" pitchFamily="18" charset="0"/>
                        </a:rPr>
                        <a:t>Distribución de muestra</a:t>
                      </a:r>
                      <a:endParaRPr lang="es-EC" sz="950">
                        <a:effectLst/>
                        <a:latin typeface="+mn-lt"/>
                        <a:ea typeface="Calibri" panose="020F0502020204030204" pitchFamily="34" charset="0"/>
                        <a:cs typeface="Times New Roman" panose="02020603050405020304" pitchFamily="18" charset="0"/>
                      </a:endParaRPr>
                    </a:p>
                  </a:txBody>
                  <a:tcPr marL="24724" marR="2472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430264"/>
                  </a:ext>
                </a:extLst>
              </a:tr>
              <a:tr h="121542">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FG1</a:t>
                      </a:r>
                    </a:p>
                  </a:txBody>
                  <a:tcPr marL="24724" marR="247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La Pimienta</a:t>
                      </a:r>
                    </a:p>
                  </a:txBody>
                  <a:tcPr marL="24724" marR="247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72</a:t>
                      </a:r>
                    </a:p>
                  </a:txBody>
                  <a:tcPr marL="24724" marR="247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25</a:t>
                      </a:r>
                    </a:p>
                  </a:txBody>
                  <a:tcPr marL="24724" marR="247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34,72%</a:t>
                      </a:r>
                    </a:p>
                  </a:txBody>
                  <a:tcPr marL="24724" marR="247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5,41%</a:t>
                      </a:r>
                    </a:p>
                  </a:txBody>
                  <a:tcPr marL="24724" marR="24724"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81592848"/>
                  </a:ext>
                </a:extLst>
              </a:tr>
              <a:tr h="121542">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FG2</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La Pimienta</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121</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14</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11,57%</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3,03%</a:t>
                      </a:r>
                    </a:p>
                  </a:txBody>
                  <a:tcPr marL="24724" marR="24724" marT="0" marB="0">
                    <a:lnL>
                      <a:noFill/>
                    </a:lnL>
                    <a:lnR>
                      <a:noFill/>
                    </a:lnR>
                    <a:lnT>
                      <a:noFill/>
                    </a:lnT>
                    <a:lnB>
                      <a:noFill/>
                    </a:lnB>
                  </a:tcPr>
                </a:tc>
                <a:extLst>
                  <a:ext uri="{0D108BD9-81ED-4DB2-BD59-A6C34878D82A}">
                    <a16:rowId xmlns:a16="http://schemas.microsoft.com/office/drawing/2014/main" val="2755969893"/>
                  </a:ext>
                </a:extLst>
              </a:tr>
              <a:tr h="126610">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FG3</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Mariano de Guacucal</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101</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7</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6,93%</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1,52%</a:t>
                      </a:r>
                    </a:p>
                  </a:txBody>
                  <a:tcPr marL="24724" marR="24724" marT="0" marB="0">
                    <a:lnL>
                      <a:noFill/>
                    </a:lnL>
                    <a:lnR>
                      <a:noFill/>
                    </a:lnR>
                    <a:lnT>
                      <a:noFill/>
                    </a:lnT>
                    <a:lnB>
                      <a:noFill/>
                    </a:lnB>
                  </a:tcPr>
                </a:tc>
                <a:extLst>
                  <a:ext uri="{0D108BD9-81ED-4DB2-BD59-A6C34878D82A}">
                    <a16:rowId xmlns:a16="http://schemas.microsoft.com/office/drawing/2014/main" val="4056825220"/>
                  </a:ext>
                </a:extLst>
              </a:tr>
              <a:tr h="0">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FG4</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Mariano de Guacucal</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130</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33</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25,38%</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7,14%</a:t>
                      </a:r>
                    </a:p>
                  </a:txBody>
                  <a:tcPr marL="24724" marR="24724" marT="0" marB="0">
                    <a:lnL>
                      <a:noFill/>
                    </a:lnL>
                    <a:lnR>
                      <a:noFill/>
                    </a:lnR>
                    <a:lnT>
                      <a:noFill/>
                    </a:lnT>
                    <a:lnB>
                      <a:noFill/>
                    </a:lnB>
                  </a:tcPr>
                </a:tc>
                <a:extLst>
                  <a:ext uri="{0D108BD9-81ED-4DB2-BD59-A6C34878D82A}">
                    <a16:rowId xmlns:a16="http://schemas.microsoft.com/office/drawing/2014/main" val="829182942"/>
                  </a:ext>
                </a:extLst>
              </a:tr>
              <a:tr h="26026">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FG5</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Mariano de Guacucal</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60</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23</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38,33%</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4,98%</a:t>
                      </a:r>
                    </a:p>
                  </a:txBody>
                  <a:tcPr marL="24724" marR="24724" marT="0" marB="0">
                    <a:lnL>
                      <a:noFill/>
                    </a:lnL>
                    <a:lnR>
                      <a:noFill/>
                    </a:lnR>
                    <a:lnT>
                      <a:noFill/>
                    </a:lnT>
                    <a:lnB>
                      <a:noFill/>
                    </a:lnB>
                  </a:tcPr>
                </a:tc>
                <a:extLst>
                  <a:ext uri="{0D108BD9-81ED-4DB2-BD59-A6C34878D82A}">
                    <a16:rowId xmlns:a16="http://schemas.microsoft.com/office/drawing/2014/main" val="940378470"/>
                  </a:ext>
                </a:extLst>
              </a:tr>
              <a:tr h="53458">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FG6</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Mariano de Guacucal</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9</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8</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88,89%</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1,73%</a:t>
                      </a:r>
                    </a:p>
                  </a:txBody>
                  <a:tcPr marL="24724" marR="24724" marT="0" marB="0">
                    <a:lnL>
                      <a:noFill/>
                    </a:lnL>
                    <a:lnR>
                      <a:noFill/>
                    </a:lnR>
                    <a:lnT>
                      <a:noFill/>
                    </a:lnT>
                    <a:lnB>
                      <a:noFill/>
                    </a:lnB>
                  </a:tcPr>
                </a:tc>
                <a:extLst>
                  <a:ext uri="{0D108BD9-81ED-4DB2-BD59-A6C34878D82A}">
                    <a16:rowId xmlns:a16="http://schemas.microsoft.com/office/drawing/2014/main" val="2304985358"/>
                  </a:ext>
                </a:extLst>
              </a:tr>
              <a:tr h="121542">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FG7</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La Pimienta</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1094</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39</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3,56%</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8,44%</a:t>
                      </a:r>
                    </a:p>
                  </a:txBody>
                  <a:tcPr marL="24724" marR="24724" marT="0" marB="0">
                    <a:lnL>
                      <a:noFill/>
                    </a:lnL>
                    <a:lnR>
                      <a:noFill/>
                    </a:lnR>
                    <a:lnT>
                      <a:noFill/>
                    </a:lnT>
                    <a:lnB>
                      <a:noFill/>
                    </a:lnB>
                  </a:tcPr>
                </a:tc>
                <a:extLst>
                  <a:ext uri="{0D108BD9-81ED-4DB2-BD59-A6C34878D82A}">
                    <a16:rowId xmlns:a16="http://schemas.microsoft.com/office/drawing/2014/main" val="2180557642"/>
                  </a:ext>
                </a:extLst>
              </a:tr>
              <a:tr h="121542">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FG8</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La Pimienta</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47</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10</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21,28%</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2,16%</a:t>
                      </a:r>
                    </a:p>
                  </a:txBody>
                  <a:tcPr marL="24724" marR="24724" marT="0" marB="0">
                    <a:lnL>
                      <a:noFill/>
                    </a:lnL>
                    <a:lnR>
                      <a:noFill/>
                    </a:lnR>
                    <a:lnT>
                      <a:noFill/>
                    </a:lnT>
                    <a:lnB>
                      <a:noFill/>
                    </a:lnB>
                  </a:tcPr>
                </a:tc>
                <a:extLst>
                  <a:ext uri="{0D108BD9-81ED-4DB2-BD59-A6C34878D82A}">
                    <a16:rowId xmlns:a16="http://schemas.microsoft.com/office/drawing/2014/main" val="3626762175"/>
                  </a:ext>
                </a:extLst>
              </a:tr>
              <a:tr h="135754">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FG9</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Chemere del Salto</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103</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32</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30,10%</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6,93%</a:t>
                      </a:r>
                    </a:p>
                  </a:txBody>
                  <a:tcPr marL="24724" marR="24724" marT="0" marB="0">
                    <a:lnL>
                      <a:noFill/>
                    </a:lnL>
                    <a:lnR>
                      <a:noFill/>
                    </a:lnR>
                    <a:lnT>
                      <a:noFill/>
                    </a:lnT>
                    <a:lnB>
                      <a:noFill/>
                    </a:lnB>
                  </a:tcPr>
                </a:tc>
                <a:extLst>
                  <a:ext uri="{0D108BD9-81ED-4DB2-BD59-A6C34878D82A}">
                    <a16:rowId xmlns:a16="http://schemas.microsoft.com/office/drawing/2014/main" val="2375558199"/>
                  </a:ext>
                </a:extLst>
              </a:tr>
              <a:tr h="108322">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FG10</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Mariano de Guacucal</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10</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8</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80,00%</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1,73%</a:t>
                      </a:r>
                    </a:p>
                  </a:txBody>
                  <a:tcPr marL="24724" marR="24724" marT="0" marB="0">
                    <a:lnL>
                      <a:noFill/>
                    </a:lnL>
                    <a:lnR>
                      <a:noFill/>
                    </a:lnR>
                    <a:lnT>
                      <a:noFill/>
                    </a:lnT>
                    <a:lnB>
                      <a:noFill/>
                    </a:lnB>
                  </a:tcPr>
                </a:tc>
                <a:extLst>
                  <a:ext uri="{0D108BD9-81ED-4DB2-BD59-A6C34878D82A}">
                    <a16:rowId xmlns:a16="http://schemas.microsoft.com/office/drawing/2014/main" val="3584396753"/>
                  </a:ext>
                </a:extLst>
              </a:tr>
              <a:tr h="35170">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FG11</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Mariano de Guacucal</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41</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3</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7,32%</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0,65%</a:t>
                      </a:r>
                    </a:p>
                  </a:txBody>
                  <a:tcPr marL="24724" marR="24724" marT="0" marB="0">
                    <a:lnL>
                      <a:noFill/>
                    </a:lnL>
                    <a:lnR>
                      <a:noFill/>
                    </a:lnR>
                    <a:lnT>
                      <a:noFill/>
                    </a:lnT>
                    <a:lnB>
                      <a:noFill/>
                    </a:lnB>
                  </a:tcPr>
                </a:tc>
                <a:extLst>
                  <a:ext uri="{0D108BD9-81ED-4DB2-BD59-A6C34878D82A}">
                    <a16:rowId xmlns:a16="http://schemas.microsoft.com/office/drawing/2014/main" val="2535035795"/>
                  </a:ext>
                </a:extLst>
              </a:tr>
              <a:tr h="121542">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FG12</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La Pimienta</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907</a:t>
                      </a:r>
                    </a:p>
                  </a:txBody>
                  <a:tcPr marL="24724" marR="24724" marT="0" marB="0">
                    <a:lnL>
                      <a:noFill/>
                    </a:lnL>
                    <a:lnR>
                      <a:noFill/>
                    </a:lnR>
                    <a:lnT>
                      <a:noFill/>
                    </a:lnT>
                    <a:lnB>
                      <a:noFill/>
                    </a:lnB>
                  </a:tcPr>
                </a:tc>
                <a:tc>
                  <a:txBody>
                    <a:bodyPr/>
                    <a:lstStyle/>
                    <a:p>
                      <a:pPr>
                        <a:lnSpc>
                          <a:spcPct val="100000"/>
                        </a:lnSpc>
                        <a:spcAft>
                          <a:spcPts val="0"/>
                        </a:spcAft>
                      </a:pPr>
                      <a:r>
                        <a:rPr lang="es-EC" sz="950" dirty="0">
                          <a:effectLst/>
                          <a:latin typeface="+mn-lt"/>
                          <a:ea typeface="Calibri" panose="020F0502020204030204" pitchFamily="34" charset="0"/>
                          <a:cs typeface="Times New Roman" panose="02020603050405020304" pitchFamily="18" charset="0"/>
                        </a:rPr>
                        <a:t>46</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5,07%</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9,96%</a:t>
                      </a:r>
                    </a:p>
                  </a:txBody>
                  <a:tcPr marL="24724" marR="24724" marT="0" marB="0">
                    <a:lnL>
                      <a:noFill/>
                    </a:lnL>
                    <a:lnR>
                      <a:noFill/>
                    </a:lnR>
                    <a:lnT>
                      <a:noFill/>
                    </a:lnT>
                    <a:lnB>
                      <a:noFill/>
                    </a:lnB>
                  </a:tcPr>
                </a:tc>
                <a:extLst>
                  <a:ext uri="{0D108BD9-81ED-4DB2-BD59-A6C34878D82A}">
                    <a16:rowId xmlns:a16="http://schemas.microsoft.com/office/drawing/2014/main" val="3399772567"/>
                  </a:ext>
                </a:extLst>
              </a:tr>
              <a:tr h="121542">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FG13</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La Pimienta</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76</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9</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11,84%</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1,95%</a:t>
                      </a:r>
                    </a:p>
                  </a:txBody>
                  <a:tcPr marL="24724" marR="24724" marT="0" marB="0">
                    <a:lnL>
                      <a:noFill/>
                    </a:lnL>
                    <a:lnR>
                      <a:noFill/>
                    </a:lnR>
                    <a:lnT>
                      <a:noFill/>
                    </a:lnT>
                    <a:lnB>
                      <a:noFill/>
                    </a:lnB>
                  </a:tcPr>
                </a:tc>
                <a:extLst>
                  <a:ext uri="{0D108BD9-81ED-4DB2-BD59-A6C34878D82A}">
                    <a16:rowId xmlns:a16="http://schemas.microsoft.com/office/drawing/2014/main" val="2072924304"/>
                  </a:ext>
                </a:extLst>
              </a:tr>
              <a:tr h="0">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FG14</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Chemere del Salto</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19</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14</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73,68%</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3,03%</a:t>
                      </a:r>
                    </a:p>
                  </a:txBody>
                  <a:tcPr marL="24724" marR="24724" marT="0" marB="0">
                    <a:lnL>
                      <a:noFill/>
                    </a:lnL>
                    <a:lnR>
                      <a:noFill/>
                    </a:lnR>
                    <a:lnT>
                      <a:noFill/>
                    </a:lnT>
                    <a:lnB>
                      <a:noFill/>
                    </a:lnB>
                  </a:tcPr>
                </a:tc>
                <a:extLst>
                  <a:ext uri="{0D108BD9-81ED-4DB2-BD59-A6C34878D82A}">
                    <a16:rowId xmlns:a16="http://schemas.microsoft.com/office/drawing/2014/main" val="4117209282"/>
                  </a:ext>
                </a:extLst>
              </a:tr>
              <a:tr h="121542">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FG15</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Agua Sabrosa</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102</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25</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23,53%</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5,41%</a:t>
                      </a:r>
                    </a:p>
                  </a:txBody>
                  <a:tcPr marL="24724" marR="24724" marT="0" marB="0">
                    <a:lnL>
                      <a:noFill/>
                    </a:lnL>
                    <a:lnR>
                      <a:noFill/>
                    </a:lnR>
                    <a:lnT>
                      <a:noFill/>
                    </a:lnT>
                    <a:lnB>
                      <a:noFill/>
                    </a:lnB>
                  </a:tcPr>
                </a:tc>
                <a:extLst>
                  <a:ext uri="{0D108BD9-81ED-4DB2-BD59-A6C34878D82A}">
                    <a16:rowId xmlns:a16="http://schemas.microsoft.com/office/drawing/2014/main" val="1780515238"/>
                  </a:ext>
                </a:extLst>
              </a:tr>
              <a:tr h="121542">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FG16</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Agua Sabrosa</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72</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15</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20,83%</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3,25%</a:t>
                      </a:r>
                    </a:p>
                  </a:txBody>
                  <a:tcPr marL="24724" marR="24724" marT="0" marB="0">
                    <a:lnL>
                      <a:noFill/>
                    </a:lnL>
                    <a:lnR>
                      <a:noFill/>
                    </a:lnR>
                    <a:lnT>
                      <a:noFill/>
                    </a:lnT>
                    <a:lnB>
                      <a:noFill/>
                    </a:lnB>
                  </a:tcPr>
                </a:tc>
                <a:extLst>
                  <a:ext uri="{0D108BD9-81ED-4DB2-BD59-A6C34878D82A}">
                    <a16:rowId xmlns:a16="http://schemas.microsoft.com/office/drawing/2014/main" val="2855345096"/>
                  </a:ext>
                </a:extLst>
              </a:tr>
              <a:tr h="121542">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FG17</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Venado</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66</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12</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18,18%</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2,60%</a:t>
                      </a:r>
                    </a:p>
                  </a:txBody>
                  <a:tcPr marL="24724" marR="24724" marT="0" marB="0">
                    <a:lnL>
                      <a:noFill/>
                    </a:lnL>
                    <a:lnR>
                      <a:noFill/>
                    </a:lnR>
                    <a:lnT>
                      <a:noFill/>
                    </a:lnT>
                    <a:lnB>
                      <a:noFill/>
                    </a:lnB>
                  </a:tcPr>
                </a:tc>
                <a:extLst>
                  <a:ext uri="{0D108BD9-81ED-4DB2-BD59-A6C34878D82A}">
                    <a16:rowId xmlns:a16="http://schemas.microsoft.com/office/drawing/2014/main" val="436791550"/>
                  </a:ext>
                </a:extLst>
              </a:tr>
              <a:tr h="121542">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FG18</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Venado</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25</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8</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32,00%</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1,73%</a:t>
                      </a:r>
                    </a:p>
                  </a:txBody>
                  <a:tcPr marL="24724" marR="24724" marT="0" marB="0">
                    <a:lnL>
                      <a:noFill/>
                    </a:lnL>
                    <a:lnR>
                      <a:noFill/>
                    </a:lnR>
                    <a:lnT>
                      <a:noFill/>
                    </a:lnT>
                    <a:lnB>
                      <a:noFill/>
                    </a:lnB>
                  </a:tcPr>
                </a:tc>
                <a:extLst>
                  <a:ext uri="{0D108BD9-81ED-4DB2-BD59-A6C34878D82A}">
                    <a16:rowId xmlns:a16="http://schemas.microsoft.com/office/drawing/2014/main" val="4279248755"/>
                  </a:ext>
                </a:extLst>
              </a:tr>
              <a:tr h="121542">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FG19</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Venado</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34</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10</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29,41%</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2,16%</a:t>
                      </a:r>
                    </a:p>
                  </a:txBody>
                  <a:tcPr marL="24724" marR="24724" marT="0" marB="0">
                    <a:lnL>
                      <a:noFill/>
                    </a:lnL>
                    <a:lnR>
                      <a:noFill/>
                    </a:lnR>
                    <a:lnT>
                      <a:noFill/>
                    </a:lnT>
                    <a:lnB>
                      <a:noFill/>
                    </a:lnB>
                  </a:tcPr>
                </a:tc>
                <a:extLst>
                  <a:ext uri="{0D108BD9-81ED-4DB2-BD59-A6C34878D82A}">
                    <a16:rowId xmlns:a16="http://schemas.microsoft.com/office/drawing/2014/main" val="2827954446"/>
                  </a:ext>
                </a:extLst>
              </a:tr>
              <a:tr h="121542">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FG20</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Venado</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771</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20</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2,59%</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4,33%</a:t>
                      </a:r>
                    </a:p>
                  </a:txBody>
                  <a:tcPr marL="24724" marR="24724" marT="0" marB="0">
                    <a:lnL>
                      <a:noFill/>
                    </a:lnL>
                    <a:lnR>
                      <a:noFill/>
                    </a:lnR>
                    <a:lnT>
                      <a:noFill/>
                    </a:lnT>
                    <a:lnB>
                      <a:noFill/>
                    </a:lnB>
                  </a:tcPr>
                </a:tc>
                <a:extLst>
                  <a:ext uri="{0D108BD9-81ED-4DB2-BD59-A6C34878D82A}">
                    <a16:rowId xmlns:a16="http://schemas.microsoft.com/office/drawing/2014/main" val="690972482"/>
                  </a:ext>
                </a:extLst>
              </a:tr>
              <a:tr h="121542">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FG21</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Limones</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71</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15</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21,13%</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3,25%</a:t>
                      </a:r>
                    </a:p>
                  </a:txBody>
                  <a:tcPr marL="24724" marR="24724" marT="0" marB="0">
                    <a:lnL>
                      <a:noFill/>
                    </a:lnL>
                    <a:lnR>
                      <a:noFill/>
                    </a:lnR>
                    <a:lnT>
                      <a:noFill/>
                    </a:lnT>
                    <a:lnB>
                      <a:noFill/>
                    </a:lnB>
                  </a:tcPr>
                </a:tc>
                <a:extLst>
                  <a:ext uri="{0D108BD9-81ED-4DB2-BD59-A6C34878D82A}">
                    <a16:rowId xmlns:a16="http://schemas.microsoft.com/office/drawing/2014/main" val="1653857158"/>
                  </a:ext>
                </a:extLst>
              </a:tr>
              <a:tr h="121542">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FG22</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Agua Sabrosa</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15</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6</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40,00%</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1,30%</a:t>
                      </a:r>
                    </a:p>
                  </a:txBody>
                  <a:tcPr marL="24724" marR="24724" marT="0" marB="0">
                    <a:lnL>
                      <a:noFill/>
                    </a:lnL>
                    <a:lnR>
                      <a:noFill/>
                    </a:lnR>
                    <a:lnT>
                      <a:noFill/>
                    </a:lnT>
                    <a:lnB>
                      <a:noFill/>
                    </a:lnB>
                  </a:tcPr>
                </a:tc>
                <a:extLst>
                  <a:ext uri="{0D108BD9-81ED-4DB2-BD59-A6C34878D82A}">
                    <a16:rowId xmlns:a16="http://schemas.microsoft.com/office/drawing/2014/main" val="3653014469"/>
                  </a:ext>
                </a:extLst>
              </a:tr>
              <a:tr h="121542">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FG23</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Agua Sabrosa</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7</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6</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85,71%</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1,30%</a:t>
                      </a:r>
                    </a:p>
                  </a:txBody>
                  <a:tcPr marL="24724" marR="24724" marT="0" marB="0">
                    <a:lnL>
                      <a:noFill/>
                    </a:lnL>
                    <a:lnR>
                      <a:noFill/>
                    </a:lnR>
                    <a:lnT>
                      <a:noFill/>
                    </a:lnT>
                    <a:lnB>
                      <a:noFill/>
                    </a:lnB>
                  </a:tcPr>
                </a:tc>
                <a:extLst>
                  <a:ext uri="{0D108BD9-81ED-4DB2-BD59-A6C34878D82A}">
                    <a16:rowId xmlns:a16="http://schemas.microsoft.com/office/drawing/2014/main" val="3808354543"/>
                  </a:ext>
                </a:extLst>
              </a:tr>
              <a:tr h="121542">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FG24</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Cañaberal</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170</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10</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5,88%</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2,16%</a:t>
                      </a:r>
                    </a:p>
                  </a:txBody>
                  <a:tcPr marL="24724" marR="24724" marT="0" marB="0">
                    <a:lnL>
                      <a:noFill/>
                    </a:lnL>
                    <a:lnR>
                      <a:noFill/>
                    </a:lnR>
                    <a:lnT>
                      <a:noFill/>
                    </a:lnT>
                    <a:lnB>
                      <a:noFill/>
                    </a:lnB>
                  </a:tcPr>
                </a:tc>
                <a:extLst>
                  <a:ext uri="{0D108BD9-81ED-4DB2-BD59-A6C34878D82A}">
                    <a16:rowId xmlns:a16="http://schemas.microsoft.com/office/drawing/2014/main" val="966762526"/>
                  </a:ext>
                </a:extLst>
              </a:tr>
              <a:tr h="121542">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FG25</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La Calderón</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67</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11</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16,42%</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2,38%</a:t>
                      </a:r>
                    </a:p>
                  </a:txBody>
                  <a:tcPr marL="24724" marR="24724" marT="0" marB="0">
                    <a:lnL>
                      <a:noFill/>
                    </a:lnL>
                    <a:lnR>
                      <a:noFill/>
                    </a:lnR>
                    <a:lnT>
                      <a:noFill/>
                    </a:lnT>
                    <a:lnB>
                      <a:noFill/>
                    </a:lnB>
                  </a:tcPr>
                </a:tc>
                <a:extLst>
                  <a:ext uri="{0D108BD9-81ED-4DB2-BD59-A6C34878D82A}">
                    <a16:rowId xmlns:a16="http://schemas.microsoft.com/office/drawing/2014/main" val="1631429733"/>
                  </a:ext>
                </a:extLst>
              </a:tr>
              <a:tr h="26026">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FG26</a:t>
                      </a:r>
                    </a:p>
                  </a:txBody>
                  <a:tcPr marL="24724" marR="24724" marT="0" marB="0">
                    <a:lnL>
                      <a:noFill/>
                    </a:lnL>
                    <a:lnR>
                      <a:noFill/>
                    </a:lnR>
                    <a:lnT>
                      <a:noFill/>
                    </a:lnT>
                    <a:lnB>
                      <a:noFill/>
                    </a:lnB>
                  </a:tcPr>
                </a:tc>
                <a:tc>
                  <a:txBody>
                    <a:bodyPr/>
                    <a:lstStyle/>
                    <a:p>
                      <a:pPr>
                        <a:lnSpc>
                          <a:spcPct val="100000"/>
                        </a:lnSpc>
                        <a:spcAft>
                          <a:spcPts val="0"/>
                        </a:spcAft>
                      </a:pPr>
                      <a:r>
                        <a:rPr lang="es-EC" sz="950" dirty="0">
                          <a:effectLst/>
                          <a:latin typeface="+mn-lt"/>
                          <a:ea typeface="Calibri" panose="020F0502020204030204" pitchFamily="34" charset="0"/>
                          <a:cs typeface="Times New Roman" panose="02020603050405020304" pitchFamily="18" charset="0"/>
                        </a:rPr>
                        <a:t>Mariano de </a:t>
                      </a:r>
                      <a:r>
                        <a:rPr lang="es-EC" sz="950" dirty="0" err="1">
                          <a:effectLst/>
                          <a:latin typeface="+mn-lt"/>
                          <a:ea typeface="Calibri" panose="020F0502020204030204" pitchFamily="34" charset="0"/>
                          <a:cs typeface="Times New Roman" panose="02020603050405020304" pitchFamily="18" charset="0"/>
                        </a:rPr>
                        <a:t>Guacucal</a:t>
                      </a:r>
                      <a:endParaRPr lang="es-EC" sz="950" dirty="0">
                        <a:effectLst/>
                        <a:latin typeface="+mn-lt"/>
                        <a:ea typeface="Calibri" panose="020F0502020204030204" pitchFamily="34" charset="0"/>
                        <a:cs typeface="Times New Roman" panose="02020603050405020304" pitchFamily="18" charset="0"/>
                      </a:endParaRPr>
                    </a:p>
                  </a:txBody>
                  <a:tcPr marL="24724" marR="24724" marT="0" marB="0">
                    <a:lnL>
                      <a:noFill/>
                    </a:lnL>
                    <a:lnR>
                      <a:noFill/>
                    </a:lnR>
                    <a:lnT>
                      <a:noFill/>
                    </a:lnT>
                    <a:lnB>
                      <a:noFill/>
                    </a:lnB>
                  </a:tcPr>
                </a:tc>
                <a:tc>
                  <a:txBody>
                    <a:bodyPr/>
                    <a:lstStyle/>
                    <a:p>
                      <a:pPr>
                        <a:lnSpc>
                          <a:spcPct val="100000"/>
                        </a:lnSpc>
                        <a:spcAft>
                          <a:spcPts val="0"/>
                        </a:spcAft>
                      </a:pPr>
                      <a:r>
                        <a:rPr lang="es-EC" sz="950" dirty="0">
                          <a:effectLst/>
                          <a:latin typeface="+mn-lt"/>
                          <a:ea typeface="Calibri" panose="020F0502020204030204" pitchFamily="34" charset="0"/>
                          <a:cs typeface="Times New Roman" panose="02020603050405020304" pitchFamily="18" charset="0"/>
                        </a:rPr>
                        <a:t>61</a:t>
                      </a:r>
                    </a:p>
                  </a:txBody>
                  <a:tcPr marL="24724" marR="24724" marT="0" marB="0">
                    <a:lnL>
                      <a:noFill/>
                    </a:lnL>
                    <a:lnR>
                      <a:noFill/>
                    </a:lnR>
                    <a:lnT>
                      <a:noFill/>
                    </a:lnT>
                    <a:lnB>
                      <a:noFill/>
                    </a:lnB>
                  </a:tcPr>
                </a:tc>
                <a:tc>
                  <a:txBody>
                    <a:bodyPr/>
                    <a:lstStyle/>
                    <a:p>
                      <a:pPr>
                        <a:lnSpc>
                          <a:spcPct val="100000"/>
                        </a:lnSpc>
                        <a:spcAft>
                          <a:spcPts val="0"/>
                        </a:spcAft>
                      </a:pPr>
                      <a:r>
                        <a:rPr lang="es-EC" sz="950" dirty="0">
                          <a:effectLst/>
                          <a:latin typeface="+mn-lt"/>
                          <a:ea typeface="Calibri" panose="020F0502020204030204" pitchFamily="34" charset="0"/>
                          <a:cs typeface="Times New Roman" panose="02020603050405020304" pitchFamily="18" charset="0"/>
                        </a:rPr>
                        <a:t>8</a:t>
                      </a:r>
                    </a:p>
                  </a:txBody>
                  <a:tcPr marL="24724" marR="24724" marT="0" marB="0">
                    <a:lnL>
                      <a:noFill/>
                    </a:lnL>
                    <a:lnR>
                      <a:noFill/>
                    </a:lnR>
                    <a:lnT>
                      <a:noFill/>
                    </a:lnT>
                    <a:lnB>
                      <a:noFill/>
                    </a:lnB>
                  </a:tcPr>
                </a:tc>
                <a:tc>
                  <a:txBody>
                    <a:bodyPr/>
                    <a:lstStyle/>
                    <a:p>
                      <a:pPr>
                        <a:lnSpc>
                          <a:spcPct val="100000"/>
                        </a:lnSpc>
                        <a:spcAft>
                          <a:spcPts val="0"/>
                        </a:spcAft>
                      </a:pPr>
                      <a:r>
                        <a:rPr lang="es-EC" sz="950" dirty="0">
                          <a:effectLst/>
                          <a:latin typeface="+mn-lt"/>
                          <a:ea typeface="Calibri" panose="020F0502020204030204" pitchFamily="34" charset="0"/>
                          <a:cs typeface="Times New Roman" panose="02020603050405020304" pitchFamily="18" charset="0"/>
                        </a:rPr>
                        <a:t>13,11%</a:t>
                      </a:r>
                    </a:p>
                  </a:txBody>
                  <a:tcPr marL="24724" marR="24724" marT="0" marB="0">
                    <a:lnL>
                      <a:noFill/>
                    </a:lnL>
                    <a:lnR>
                      <a:noFill/>
                    </a:lnR>
                    <a:lnT>
                      <a:noFill/>
                    </a:lnT>
                    <a:lnB>
                      <a:noFill/>
                    </a:lnB>
                  </a:tcPr>
                </a:tc>
                <a:tc>
                  <a:txBody>
                    <a:bodyPr/>
                    <a:lstStyle/>
                    <a:p>
                      <a:pPr>
                        <a:lnSpc>
                          <a:spcPct val="100000"/>
                        </a:lnSpc>
                        <a:spcAft>
                          <a:spcPts val="0"/>
                        </a:spcAft>
                      </a:pPr>
                      <a:r>
                        <a:rPr lang="es-EC" sz="950" dirty="0">
                          <a:effectLst/>
                          <a:latin typeface="+mn-lt"/>
                          <a:ea typeface="Calibri" panose="020F0502020204030204" pitchFamily="34" charset="0"/>
                          <a:cs typeface="Times New Roman" panose="02020603050405020304" pitchFamily="18" charset="0"/>
                        </a:rPr>
                        <a:t>1,73%</a:t>
                      </a:r>
                    </a:p>
                  </a:txBody>
                  <a:tcPr marL="24724" marR="24724" marT="0" marB="0">
                    <a:lnL>
                      <a:noFill/>
                    </a:lnL>
                    <a:lnR>
                      <a:noFill/>
                    </a:lnR>
                    <a:lnT>
                      <a:noFill/>
                    </a:lnT>
                    <a:lnB>
                      <a:noFill/>
                    </a:lnB>
                  </a:tcPr>
                </a:tc>
                <a:extLst>
                  <a:ext uri="{0D108BD9-81ED-4DB2-BD59-A6C34878D82A}">
                    <a16:rowId xmlns:a16="http://schemas.microsoft.com/office/drawing/2014/main" val="3726646687"/>
                  </a:ext>
                </a:extLst>
              </a:tr>
              <a:tr h="121542">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FG27</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Dogola</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20</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6</a:t>
                      </a:r>
                    </a:p>
                  </a:txBody>
                  <a:tcPr marL="24724" marR="24724" marT="0" marB="0">
                    <a:lnL>
                      <a:noFill/>
                    </a:lnL>
                    <a:lnR>
                      <a:noFill/>
                    </a:lnR>
                    <a:lnT>
                      <a:noFill/>
                    </a:lnT>
                    <a:lnB>
                      <a:noFill/>
                    </a:lnB>
                  </a:tcPr>
                </a:tc>
                <a:tc>
                  <a:txBody>
                    <a:bodyPr/>
                    <a:lstStyle/>
                    <a:p>
                      <a:pPr>
                        <a:lnSpc>
                          <a:spcPct val="100000"/>
                        </a:lnSpc>
                        <a:spcAft>
                          <a:spcPts val="0"/>
                        </a:spcAft>
                      </a:pPr>
                      <a:r>
                        <a:rPr lang="es-EC" sz="950" dirty="0">
                          <a:effectLst/>
                          <a:latin typeface="+mn-lt"/>
                          <a:ea typeface="Calibri" panose="020F0502020204030204" pitchFamily="34" charset="0"/>
                          <a:cs typeface="Times New Roman" panose="02020603050405020304" pitchFamily="18" charset="0"/>
                        </a:rPr>
                        <a:t>30,00%</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1,30%</a:t>
                      </a:r>
                    </a:p>
                  </a:txBody>
                  <a:tcPr marL="24724" marR="24724" marT="0" marB="0">
                    <a:lnL>
                      <a:noFill/>
                    </a:lnL>
                    <a:lnR>
                      <a:noFill/>
                    </a:lnR>
                    <a:lnT>
                      <a:noFill/>
                    </a:lnT>
                    <a:lnB>
                      <a:noFill/>
                    </a:lnB>
                  </a:tcPr>
                </a:tc>
                <a:extLst>
                  <a:ext uri="{0D108BD9-81ED-4DB2-BD59-A6C34878D82A}">
                    <a16:rowId xmlns:a16="http://schemas.microsoft.com/office/drawing/2014/main" val="1180983312"/>
                  </a:ext>
                </a:extLst>
              </a:tr>
              <a:tr h="108322">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FG28</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Mariano de Guacucal</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142</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15</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10,56%</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3,25%</a:t>
                      </a:r>
                    </a:p>
                  </a:txBody>
                  <a:tcPr marL="24724" marR="24724" marT="0" marB="0">
                    <a:lnL>
                      <a:noFill/>
                    </a:lnL>
                    <a:lnR>
                      <a:noFill/>
                    </a:lnR>
                    <a:lnT>
                      <a:noFill/>
                    </a:lnT>
                    <a:lnB>
                      <a:noFill/>
                    </a:lnB>
                  </a:tcPr>
                </a:tc>
                <a:extLst>
                  <a:ext uri="{0D108BD9-81ED-4DB2-BD59-A6C34878D82A}">
                    <a16:rowId xmlns:a16="http://schemas.microsoft.com/office/drawing/2014/main" val="1340246597"/>
                  </a:ext>
                </a:extLst>
              </a:tr>
              <a:tr h="121542">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FG29</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La Pimienta</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44</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11</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25,00%</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2,38%</a:t>
                      </a:r>
                    </a:p>
                  </a:txBody>
                  <a:tcPr marL="24724" marR="24724" marT="0" marB="0">
                    <a:lnL>
                      <a:noFill/>
                    </a:lnL>
                    <a:lnR>
                      <a:noFill/>
                    </a:lnR>
                    <a:lnT>
                      <a:noFill/>
                    </a:lnT>
                    <a:lnB>
                      <a:noFill/>
                    </a:lnB>
                  </a:tcPr>
                </a:tc>
                <a:extLst>
                  <a:ext uri="{0D108BD9-81ED-4DB2-BD59-A6C34878D82A}">
                    <a16:rowId xmlns:a16="http://schemas.microsoft.com/office/drawing/2014/main" val="2859278239"/>
                  </a:ext>
                </a:extLst>
              </a:tr>
              <a:tr h="121542">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FG30</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La Pimienta</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3</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2</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66,67%</a:t>
                      </a:r>
                    </a:p>
                  </a:txBody>
                  <a:tcPr marL="24724" marR="24724" marT="0" marB="0">
                    <a:lnL>
                      <a:noFill/>
                    </a:lnL>
                    <a:lnR>
                      <a:noFill/>
                    </a:lnR>
                    <a:lnT>
                      <a:noFill/>
                    </a:lnT>
                    <a:lnB>
                      <a:noFill/>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0,43%</a:t>
                      </a:r>
                    </a:p>
                  </a:txBody>
                  <a:tcPr marL="24724" marR="24724" marT="0" marB="0">
                    <a:lnL>
                      <a:noFill/>
                    </a:lnL>
                    <a:lnR>
                      <a:noFill/>
                    </a:lnR>
                    <a:lnT>
                      <a:noFill/>
                    </a:lnT>
                    <a:lnB>
                      <a:noFill/>
                    </a:lnB>
                  </a:tcPr>
                </a:tc>
                <a:extLst>
                  <a:ext uri="{0D108BD9-81ED-4DB2-BD59-A6C34878D82A}">
                    <a16:rowId xmlns:a16="http://schemas.microsoft.com/office/drawing/2014/main" val="330379611"/>
                  </a:ext>
                </a:extLst>
              </a:tr>
              <a:tr h="121542">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FG31</a:t>
                      </a:r>
                    </a:p>
                  </a:txBody>
                  <a:tcPr marL="24724" marR="2472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Chemere Arriba</a:t>
                      </a:r>
                    </a:p>
                  </a:txBody>
                  <a:tcPr marL="24724" marR="2472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122</a:t>
                      </a:r>
                    </a:p>
                  </a:txBody>
                  <a:tcPr marL="24724" marR="2472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11</a:t>
                      </a:r>
                    </a:p>
                  </a:txBody>
                  <a:tcPr marL="24724" marR="2472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9,02%</a:t>
                      </a:r>
                    </a:p>
                  </a:txBody>
                  <a:tcPr marL="24724" marR="2472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2,38%</a:t>
                      </a:r>
                    </a:p>
                  </a:txBody>
                  <a:tcPr marL="24724" marR="24724"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2914551"/>
                  </a:ext>
                </a:extLst>
              </a:tr>
              <a:tr h="121542">
                <a:tc>
                  <a:txBody>
                    <a:bodyPr/>
                    <a:lstStyle/>
                    <a:p>
                      <a:pPr>
                        <a:lnSpc>
                          <a:spcPct val="100000"/>
                        </a:lnSpc>
                        <a:spcAft>
                          <a:spcPts val="0"/>
                        </a:spcAft>
                      </a:pPr>
                      <a:r>
                        <a:rPr lang="es-EC" sz="950" b="1">
                          <a:effectLst/>
                          <a:latin typeface="+mn-lt"/>
                          <a:ea typeface="Calibri" panose="020F0502020204030204" pitchFamily="34" charset="0"/>
                          <a:cs typeface="Times New Roman" panose="02020603050405020304" pitchFamily="18" charset="0"/>
                        </a:rPr>
                        <a:t>TOTAL</a:t>
                      </a:r>
                      <a:endParaRPr lang="es-EC" sz="950">
                        <a:effectLst/>
                        <a:latin typeface="+mn-lt"/>
                        <a:ea typeface="Calibri" panose="020F0502020204030204" pitchFamily="34" charset="0"/>
                        <a:cs typeface="Times New Roman" panose="02020603050405020304" pitchFamily="18" charset="0"/>
                      </a:endParaRPr>
                    </a:p>
                  </a:txBody>
                  <a:tcPr marL="24724" marR="247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 </a:t>
                      </a:r>
                    </a:p>
                  </a:txBody>
                  <a:tcPr marL="24724" marR="247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4582</a:t>
                      </a:r>
                    </a:p>
                  </a:txBody>
                  <a:tcPr marL="24724" marR="247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462</a:t>
                      </a:r>
                    </a:p>
                  </a:txBody>
                  <a:tcPr marL="24724" marR="247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950">
                          <a:effectLst/>
                          <a:latin typeface="+mn-lt"/>
                          <a:ea typeface="Calibri" panose="020F0502020204030204" pitchFamily="34" charset="0"/>
                          <a:cs typeface="Times New Roman" panose="02020603050405020304" pitchFamily="18" charset="0"/>
                        </a:rPr>
                        <a:t> </a:t>
                      </a:r>
                    </a:p>
                  </a:txBody>
                  <a:tcPr marL="24724" marR="247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950" dirty="0">
                          <a:effectLst/>
                          <a:latin typeface="+mn-lt"/>
                          <a:ea typeface="Calibri" panose="020F0502020204030204" pitchFamily="34" charset="0"/>
                          <a:cs typeface="Times New Roman" panose="02020603050405020304" pitchFamily="18" charset="0"/>
                        </a:rPr>
                        <a:t>100,00%</a:t>
                      </a:r>
                    </a:p>
                  </a:txBody>
                  <a:tcPr marL="24724" marR="247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8672727"/>
                  </a:ext>
                </a:extLst>
              </a:tr>
            </a:tbl>
          </a:graphicData>
        </a:graphic>
      </p:graphicFrame>
      <p:sp>
        <p:nvSpPr>
          <p:cNvPr id="2"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Resultados y discusión</a:t>
            </a:r>
          </a:p>
        </p:txBody>
      </p:sp>
      <p:sp>
        <p:nvSpPr>
          <p:cNvPr id="3" name="Rectángulo 2"/>
          <p:cNvSpPr/>
          <p:nvPr/>
        </p:nvSpPr>
        <p:spPr>
          <a:xfrm>
            <a:off x="338000" y="350504"/>
            <a:ext cx="3161828" cy="338554"/>
          </a:xfrm>
          <a:prstGeom prst="rect">
            <a:avLst/>
          </a:prstGeom>
        </p:spPr>
        <p:txBody>
          <a:bodyPr wrap="none">
            <a:spAutoFit/>
          </a:bodyPr>
          <a:lstStyle/>
          <a:p>
            <a:pPr marL="285750" indent="-285750">
              <a:buFont typeface="Arial" panose="020B0604020202020204" pitchFamily="34" charset="0"/>
              <a:buChar char="•"/>
            </a:pPr>
            <a:r>
              <a:rPr lang="es-EC" sz="1600" b="1" dirty="0">
                <a:solidFill>
                  <a:srgbClr val="0070C0"/>
                </a:solidFill>
              </a:rPr>
              <a:t>ANÁLISIS DE LA MUESTRA</a:t>
            </a:r>
          </a:p>
        </p:txBody>
      </p:sp>
      <p:graphicFrame>
        <p:nvGraphicFramePr>
          <p:cNvPr id="5" name="Tabla 4"/>
          <p:cNvGraphicFramePr>
            <a:graphicFrameLocks noGrp="1"/>
          </p:cNvGraphicFramePr>
          <p:nvPr>
            <p:extLst>
              <p:ext uri="{D42A27DB-BD31-4B8C-83A1-F6EECF244321}">
                <p14:modId xmlns:p14="http://schemas.microsoft.com/office/powerpoint/2010/main" val="3785995163"/>
              </p:ext>
            </p:extLst>
          </p:nvPr>
        </p:nvGraphicFramePr>
        <p:xfrm>
          <a:off x="6799152" y="1151472"/>
          <a:ext cx="4776299" cy="1148107"/>
        </p:xfrm>
        <a:graphic>
          <a:graphicData uri="http://schemas.openxmlformats.org/drawingml/2006/table">
            <a:tbl>
              <a:tblPr firstRow="1" firstCol="1" bandRow="1"/>
              <a:tblGrid>
                <a:gridCol w="1200431">
                  <a:extLst>
                    <a:ext uri="{9D8B030D-6E8A-4147-A177-3AD203B41FA5}">
                      <a16:colId xmlns:a16="http://schemas.microsoft.com/office/drawing/2014/main" val="4076406697"/>
                    </a:ext>
                  </a:extLst>
                </a:gridCol>
                <a:gridCol w="2288862">
                  <a:extLst>
                    <a:ext uri="{9D8B030D-6E8A-4147-A177-3AD203B41FA5}">
                      <a16:colId xmlns:a16="http://schemas.microsoft.com/office/drawing/2014/main" val="383355955"/>
                    </a:ext>
                  </a:extLst>
                </a:gridCol>
                <a:gridCol w="1287006">
                  <a:extLst>
                    <a:ext uri="{9D8B030D-6E8A-4147-A177-3AD203B41FA5}">
                      <a16:colId xmlns:a16="http://schemas.microsoft.com/office/drawing/2014/main" val="32845026"/>
                    </a:ext>
                  </a:extLst>
                </a:gridCol>
              </a:tblGrid>
              <a:tr h="228136">
                <a:tc>
                  <a:txBody>
                    <a:bodyPr/>
                    <a:lstStyle/>
                    <a:p>
                      <a:pPr algn="just">
                        <a:lnSpc>
                          <a:spcPct val="115000"/>
                        </a:lnSpc>
                        <a:spcAft>
                          <a:spcPts val="0"/>
                        </a:spcAft>
                      </a:pPr>
                      <a:r>
                        <a:rPr lang="es-EC" sz="1200" b="1" dirty="0">
                          <a:solidFill>
                            <a:srgbClr val="0070C0"/>
                          </a:solidFill>
                          <a:effectLst/>
                          <a:latin typeface="+mn-lt"/>
                          <a:ea typeface="Calibri" panose="020F0502020204030204" pitchFamily="34" charset="0"/>
                          <a:cs typeface="Times New Roman" panose="02020603050405020304" pitchFamily="18" charset="0"/>
                        </a:rPr>
                        <a:t>Tipo Finca</a:t>
                      </a:r>
                      <a:endParaRPr lang="es-EC" sz="12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b="1" dirty="0">
                          <a:effectLst/>
                          <a:latin typeface="+mn-lt"/>
                          <a:ea typeface="Calibri" panose="020F0502020204030204" pitchFamily="34" charset="0"/>
                          <a:cs typeface="Times New Roman" panose="02020603050405020304" pitchFamily="18" charset="0"/>
                        </a:rPr>
                        <a:t>N° de animales muestreados</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b="1">
                          <a:effectLst/>
                          <a:latin typeface="+mn-lt"/>
                          <a:ea typeface="Calibri" panose="020F0502020204030204" pitchFamily="34" charset="0"/>
                          <a:cs typeface="Times New Roman" panose="02020603050405020304" pitchFamily="18" charset="0"/>
                        </a:rPr>
                        <a:t>Porcentaje</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551211"/>
                  </a:ext>
                </a:extLst>
              </a:tr>
              <a:tr h="236094">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Carne</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68</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14,72%</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48311789"/>
                  </a:ext>
                </a:extLst>
              </a:tr>
              <a:tr h="228136">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Leche</a:t>
                      </a:r>
                    </a:p>
                  </a:txBody>
                  <a:tcPr marL="68580" marR="68580" marT="0" marB="0" anchor="ctr">
                    <a:lnL>
                      <a:noFill/>
                    </a:lnL>
                    <a:lnR>
                      <a:noFill/>
                    </a:lnR>
                    <a:lnT>
                      <a:noFill/>
                    </a:lnT>
                    <a:lnB>
                      <a:noFill/>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198</a:t>
                      </a:r>
                    </a:p>
                  </a:txBody>
                  <a:tcPr marL="68580" marR="68580" marT="0" marB="0" anchor="ctr">
                    <a:lnL>
                      <a:noFill/>
                    </a:lnL>
                    <a:lnR>
                      <a:noFill/>
                    </a:lnR>
                    <a:lnT>
                      <a:noFill/>
                    </a:lnT>
                    <a:lnB>
                      <a:noFill/>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42,86%</a:t>
                      </a:r>
                    </a:p>
                  </a:txBody>
                  <a:tcPr marL="68580" marR="68580" marT="0" marB="0" anchor="ctr">
                    <a:lnL>
                      <a:noFill/>
                    </a:lnL>
                    <a:lnR>
                      <a:noFill/>
                    </a:lnR>
                    <a:lnT>
                      <a:noFill/>
                    </a:lnT>
                    <a:lnB>
                      <a:noFill/>
                    </a:lnB>
                  </a:tcPr>
                </a:tc>
                <a:extLst>
                  <a:ext uri="{0D108BD9-81ED-4DB2-BD59-A6C34878D82A}">
                    <a16:rowId xmlns:a16="http://schemas.microsoft.com/office/drawing/2014/main" val="167613933"/>
                  </a:ext>
                </a:extLst>
              </a:tr>
              <a:tr h="236094">
                <a:tc>
                  <a:txBody>
                    <a:bodyPr/>
                    <a:lstStyle/>
                    <a:p>
                      <a:pPr algn="just">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Doble propósito</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196</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42,42%</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4283989"/>
                  </a:ext>
                </a:extLst>
              </a:tr>
              <a:tr h="219647">
                <a:tc>
                  <a:txBody>
                    <a:bodyPr/>
                    <a:lstStyle/>
                    <a:p>
                      <a:pPr algn="just">
                        <a:lnSpc>
                          <a:spcPct val="115000"/>
                        </a:lnSpc>
                        <a:spcAft>
                          <a:spcPts val="0"/>
                        </a:spcAft>
                      </a:pPr>
                      <a:r>
                        <a:rPr lang="es-EC" sz="1200" b="1">
                          <a:effectLst/>
                          <a:latin typeface="+mn-lt"/>
                          <a:ea typeface="Calibri" panose="020F0502020204030204" pitchFamily="34" charset="0"/>
                          <a:cs typeface="Times New Roman" panose="02020603050405020304" pitchFamily="18" charset="0"/>
                        </a:rPr>
                        <a:t>TOTAL</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462</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100,00%</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0395846"/>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628343029"/>
              </p:ext>
            </p:extLst>
          </p:nvPr>
        </p:nvGraphicFramePr>
        <p:xfrm>
          <a:off x="6799153" y="2612441"/>
          <a:ext cx="4776297" cy="868100"/>
        </p:xfrm>
        <a:graphic>
          <a:graphicData uri="http://schemas.openxmlformats.org/drawingml/2006/table">
            <a:tbl>
              <a:tblPr firstRow="1" firstCol="1" bandRow="1"/>
              <a:tblGrid>
                <a:gridCol w="1592099">
                  <a:extLst>
                    <a:ext uri="{9D8B030D-6E8A-4147-A177-3AD203B41FA5}">
                      <a16:colId xmlns:a16="http://schemas.microsoft.com/office/drawing/2014/main" val="1917094814"/>
                    </a:ext>
                  </a:extLst>
                </a:gridCol>
                <a:gridCol w="1592099">
                  <a:extLst>
                    <a:ext uri="{9D8B030D-6E8A-4147-A177-3AD203B41FA5}">
                      <a16:colId xmlns:a16="http://schemas.microsoft.com/office/drawing/2014/main" val="3165377990"/>
                    </a:ext>
                  </a:extLst>
                </a:gridCol>
                <a:gridCol w="1592099">
                  <a:extLst>
                    <a:ext uri="{9D8B030D-6E8A-4147-A177-3AD203B41FA5}">
                      <a16:colId xmlns:a16="http://schemas.microsoft.com/office/drawing/2014/main" val="1317596062"/>
                    </a:ext>
                  </a:extLst>
                </a:gridCol>
              </a:tblGrid>
              <a:tr h="210726">
                <a:tc>
                  <a:txBody>
                    <a:bodyPr/>
                    <a:lstStyle/>
                    <a:p>
                      <a:pPr algn="just">
                        <a:lnSpc>
                          <a:spcPct val="115000"/>
                        </a:lnSpc>
                        <a:spcAft>
                          <a:spcPts val="0"/>
                        </a:spcAft>
                      </a:pPr>
                      <a:r>
                        <a:rPr lang="es-EC" sz="1200" b="1" dirty="0">
                          <a:solidFill>
                            <a:srgbClr val="0070C0"/>
                          </a:solidFill>
                          <a:effectLst/>
                          <a:latin typeface="+mn-lt"/>
                          <a:ea typeface="Calibri" panose="020F0502020204030204" pitchFamily="34" charset="0"/>
                          <a:cs typeface="Times New Roman" panose="02020603050405020304" pitchFamily="18" charset="0"/>
                        </a:rPr>
                        <a:t>SEXO</a:t>
                      </a:r>
                      <a:endParaRPr lang="es-EC" sz="12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b="1">
                          <a:effectLst/>
                          <a:latin typeface="+mn-lt"/>
                          <a:ea typeface="Calibri" panose="020F0502020204030204" pitchFamily="34" charset="0"/>
                          <a:cs typeface="Times New Roman" panose="02020603050405020304" pitchFamily="18" charset="0"/>
                        </a:rPr>
                        <a:t>Frecuencia</a:t>
                      </a:r>
                      <a:endParaRPr lang="es-EC" sz="12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b="1">
                          <a:effectLst/>
                          <a:latin typeface="+mn-lt"/>
                          <a:ea typeface="Calibri" panose="020F0502020204030204" pitchFamily="34" charset="0"/>
                          <a:cs typeface="Times New Roman" panose="02020603050405020304" pitchFamily="18" charset="0"/>
                        </a:rPr>
                        <a:t>Porcentaje</a:t>
                      </a:r>
                      <a:endParaRPr lang="es-EC" sz="12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792079"/>
                  </a:ext>
                </a:extLst>
              </a:tr>
              <a:tr h="235413">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Macho</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32</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6,93%</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09388505"/>
                  </a:ext>
                </a:extLst>
              </a:tr>
              <a:tr h="210726">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Hembra</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430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93,07%</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2473990"/>
                  </a:ext>
                </a:extLst>
              </a:tr>
              <a:tr h="211235">
                <a:tc>
                  <a:txBody>
                    <a:bodyPr/>
                    <a:lstStyle/>
                    <a:p>
                      <a:pPr algn="just">
                        <a:lnSpc>
                          <a:spcPct val="115000"/>
                        </a:lnSpc>
                        <a:spcAft>
                          <a:spcPts val="0"/>
                        </a:spcAft>
                      </a:pPr>
                      <a:r>
                        <a:rPr lang="es-EC" sz="1200" b="1" dirty="0">
                          <a:effectLst/>
                          <a:latin typeface="+mn-lt"/>
                          <a:ea typeface="Calibri" panose="020F0502020204030204" pitchFamily="34" charset="0"/>
                          <a:cs typeface="Times New Roman" panose="02020603050405020304" pitchFamily="18" charset="0"/>
                        </a:rPr>
                        <a:t>TOTAL</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462</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100,00%</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5006116"/>
                  </a:ext>
                </a:extLst>
              </a:tr>
            </a:tbl>
          </a:graphicData>
        </a:graphic>
      </p:graphicFrame>
      <p:sp>
        <p:nvSpPr>
          <p:cNvPr id="9" name="Rectángulo 8"/>
          <p:cNvSpPr/>
          <p:nvPr/>
        </p:nvSpPr>
        <p:spPr>
          <a:xfrm>
            <a:off x="100256" y="2658161"/>
            <a:ext cx="5825055" cy="1655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p:cNvSpPr/>
          <p:nvPr/>
        </p:nvSpPr>
        <p:spPr>
          <a:xfrm>
            <a:off x="100256" y="5268417"/>
            <a:ext cx="5825055" cy="18208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6799152" y="1608797"/>
            <a:ext cx="4336610" cy="4594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p:cNvSpPr/>
          <p:nvPr/>
        </p:nvSpPr>
        <p:spPr>
          <a:xfrm>
            <a:off x="6799152" y="3046491"/>
            <a:ext cx="4336610" cy="2027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3" name="Tabla 12"/>
          <p:cNvGraphicFramePr>
            <a:graphicFrameLocks noGrp="1"/>
          </p:cNvGraphicFramePr>
          <p:nvPr>
            <p:extLst>
              <p:ext uri="{D42A27DB-BD31-4B8C-83A1-F6EECF244321}">
                <p14:modId xmlns:p14="http://schemas.microsoft.com/office/powerpoint/2010/main" val="1639143365"/>
              </p:ext>
            </p:extLst>
          </p:nvPr>
        </p:nvGraphicFramePr>
        <p:xfrm>
          <a:off x="6799153" y="3793403"/>
          <a:ext cx="4776297" cy="1894840"/>
        </p:xfrm>
        <a:graphic>
          <a:graphicData uri="http://schemas.openxmlformats.org/drawingml/2006/table">
            <a:tbl>
              <a:tblPr firstRow="1" firstCol="1" bandRow="1"/>
              <a:tblGrid>
                <a:gridCol w="1592099">
                  <a:extLst>
                    <a:ext uri="{9D8B030D-6E8A-4147-A177-3AD203B41FA5}">
                      <a16:colId xmlns:a16="http://schemas.microsoft.com/office/drawing/2014/main" val="4128432320"/>
                    </a:ext>
                  </a:extLst>
                </a:gridCol>
                <a:gridCol w="1592099">
                  <a:extLst>
                    <a:ext uri="{9D8B030D-6E8A-4147-A177-3AD203B41FA5}">
                      <a16:colId xmlns:a16="http://schemas.microsoft.com/office/drawing/2014/main" val="3452260883"/>
                    </a:ext>
                  </a:extLst>
                </a:gridCol>
                <a:gridCol w="1592099">
                  <a:extLst>
                    <a:ext uri="{9D8B030D-6E8A-4147-A177-3AD203B41FA5}">
                      <a16:colId xmlns:a16="http://schemas.microsoft.com/office/drawing/2014/main" val="3976095413"/>
                    </a:ext>
                  </a:extLst>
                </a:gridCol>
              </a:tblGrid>
              <a:tr h="240665">
                <a:tc>
                  <a:txBody>
                    <a:bodyPr/>
                    <a:lstStyle/>
                    <a:p>
                      <a:pPr>
                        <a:lnSpc>
                          <a:spcPct val="115000"/>
                        </a:lnSpc>
                        <a:spcAft>
                          <a:spcPts val="0"/>
                        </a:spcAft>
                      </a:pPr>
                      <a:r>
                        <a:rPr lang="es-EC" sz="1200" b="1" dirty="0">
                          <a:solidFill>
                            <a:srgbClr val="0070C0"/>
                          </a:solidFill>
                          <a:effectLst/>
                          <a:latin typeface="+mn-lt"/>
                          <a:ea typeface="Calibri" panose="020F0502020204030204" pitchFamily="34" charset="0"/>
                          <a:cs typeface="Times New Roman" panose="02020603050405020304" pitchFamily="18" charset="0"/>
                        </a:rPr>
                        <a:t>EDAD</a:t>
                      </a:r>
                      <a:endParaRPr lang="es-EC" sz="12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b="1">
                          <a:effectLst/>
                          <a:latin typeface="+mn-lt"/>
                          <a:ea typeface="Calibri" panose="020F0502020204030204" pitchFamily="34" charset="0"/>
                          <a:cs typeface="Times New Roman" panose="02020603050405020304" pitchFamily="18" charset="0"/>
                        </a:rPr>
                        <a:t>Frecuencia</a:t>
                      </a:r>
                      <a:endParaRPr lang="es-EC" sz="12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b="1">
                          <a:effectLst/>
                          <a:latin typeface="+mn-lt"/>
                          <a:ea typeface="Calibri" panose="020F0502020204030204" pitchFamily="34" charset="0"/>
                          <a:cs typeface="Times New Roman" panose="02020603050405020304" pitchFamily="18" charset="0"/>
                        </a:rPr>
                        <a:t>Porcentaje</a:t>
                      </a:r>
                      <a:endParaRPr lang="es-EC" sz="12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148935"/>
                  </a:ext>
                </a:extLst>
              </a:tr>
              <a:tr h="233045">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0-6 meses</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0,00%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30308824"/>
                  </a:ext>
                </a:extLst>
              </a:tr>
              <a:tr h="240665">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7-18 meses</a:t>
                      </a:r>
                    </a:p>
                  </a:txBody>
                  <a:tcPr marL="68580" marR="68580" marT="0" marB="0">
                    <a:lnL>
                      <a:noFill/>
                    </a:lnL>
                    <a:lnR>
                      <a:noFill/>
                    </a:lnR>
                    <a:lnT>
                      <a:noFill/>
                    </a:lnT>
                    <a:lnB>
                      <a:noFill/>
                    </a:lnB>
                  </a:tcPr>
                </a:tc>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21</a:t>
                      </a:r>
                    </a:p>
                  </a:txBody>
                  <a:tcPr marL="68580" marR="68580" marT="0" marB="0">
                    <a:lnL>
                      <a:noFill/>
                    </a:lnL>
                    <a:lnR>
                      <a:noFill/>
                    </a:lnR>
                    <a:lnT>
                      <a:noFill/>
                    </a:lnT>
                    <a:lnB>
                      <a:noFill/>
                    </a:lnB>
                  </a:tcPr>
                </a:tc>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4,55%</a:t>
                      </a:r>
                    </a:p>
                  </a:txBody>
                  <a:tcPr marL="68580" marR="68580" marT="0" marB="0">
                    <a:lnL>
                      <a:noFill/>
                    </a:lnL>
                    <a:lnR>
                      <a:noFill/>
                    </a:lnR>
                    <a:lnT>
                      <a:noFill/>
                    </a:lnT>
                    <a:lnB>
                      <a:noFill/>
                    </a:lnB>
                  </a:tcPr>
                </a:tc>
                <a:extLst>
                  <a:ext uri="{0D108BD9-81ED-4DB2-BD59-A6C34878D82A}">
                    <a16:rowId xmlns:a16="http://schemas.microsoft.com/office/drawing/2014/main" val="2497651032"/>
                  </a:ext>
                </a:extLst>
              </a:tr>
              <a:tr h="233045">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19-36 meses</a:t>
                      </a:r>
                    </a:p>
                  </a:txBody>
                  <a:tcPr marL="68580" marR="68580" marT="0" marB="0">
                    <a:lnL>
                      <a:noFill/>
                    </a:lnL>
                    <a:lnR>
                      <a:noFill/>
                    </a:lnR>
                    <a:lnT>
                      <a:noFill/>
                    </a:lnT>
                    <a:lnB>
                      <a:noFill/>
                    </a:lnB>
                  </a:tcPr>
                </a:tc>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119</a:t>
                      </a:r>
                    </a:p>
                  </a:txBody>
                  <a:tcPr marL="68580" marR="68580" marT="0" marB="0">
                    <a:lnL>
                      <a:noFill/>
                    </a:lnL>
                    <a:lnR>
                      <a:noFill/>
                    </a:lnR>
                    <a:lnT>
                      <a:noFill/>
                    </a:lnT>
                    <a:lnB>
                      <a:noFill/>
                    </a:lnB>
                  </a:tcPr>
                </a:tc>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25,76%</a:t>
                      </a:r>
                    </a:p>
                  </a:txBody>
                  <a:tcPr marL="68580" marR="68580" marT="0" marB="0">
                    <a:lnL>
                      <a:noFill/>
                    </a:lnL>
                    <a:lnR>
                      <a:noFill/>
                    </a:lnR>
                    <a:lnT>
                      <a:noFill/>
                    </a:lnT>
                    <a:lnB>
                      <a:noFill/>
                    </a:lnB>
                  </a:tcPr>
                </a:tc>
                <a:extLst>
                  <a:ext uri="{0D108BD9-81ED-4DB2-BD59-A6C34878D82A}">
                    <a16:rowId xmlns:a16="http://schemas.microsoft.com/office/drawing/2014/main" val="2130977898"/>
                  </a:ext>
                </a:extLst>
              </a:tr>
              <a:tr h="240665">
                <a:tc>
                  <a:txBody>
                    <a:bodyPr/>
                    <a:lstStyle/>
                    <a:p>
                      <a:pPr>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37-72 meses</a:t>
                      </a:r>
                    </a:p>
                  </a:txBody>
                  <a:tcPr marL="68580" marR="68580" marT="0" marB="0">
                    <a:lnL>
                      <a:noFill/>
                    </a:lnL>
                    <a:lnR>
                      <a:noFill/>
                    </a:lnR>
                    <a:lnT>
                      <a:noFill/>
                    </a:lnT>
                    <a:lnB>
                      <a:noFill/>
                    </a:lnB>
                  </a:tcPr>
                </a:tc>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241</a:t>
                      </a:r>
                    </a:p>
                  </a:txBody>
                  <a:tcPr marL="68580" marR="68580" marT="0" marB="0">
                    <a:lnL>
                      <a:noFill/>
                    </a:lnL>
                    <a:lnR>
                      <a:noFill/>
                    </a:lnR>
                    <a:lnT>
                      <a:noFill/>
                    </a:lnT>
                    <a:lnB>
                      <a:noFill/>
                    </a:lnB>
                  </a:tcPr>
                </a:tc>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52,16%</a:t>
                      </a:r>
                    </a:p>
                  </a:txBody>
                  <a:tcPr marL="68580" marR="68580" marT="0" marB="0">
                    <a:lnL>
                      <a:noFill/>
                    </a:lnL>
                    <a:lnR>
                      <a:noFill/>
                    </a:lnR>
                    <a:lnT>
                      <a:noFill/>
                    </a:lnT>
                    <a:lnB>
                      <a:noFill/>
                    </a:lnB>
                  </a:tcPr>
                </a:tc>
                <a:extLst>
                  <a:ext uri="{0D108BD9-81ED-4DB2-BD59-A6C34878D82A}">
                    <a16:rowId xmlns:a16="http://schemas.microsoft.com/office/drawing/2014/main" val="926351619"/>
                  </a:ext>
                </a:extLst>
              </a:tr>
              <a:tr h="233045">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73-96 meses</a:t>
                      </a:r>
                    </a:p>
                  </a:txBody>
                  <a:tcPr marL="68580" marR="68580" marT="0" marB="0">
                    <a:lnL>
                      <a:noFill/>
                    </a:lnL>
                    <a:lnR>
                      <a:noFill/>
                    </a:lnR>
                    <a:lnT>
                      <a:noFill/>
                    </a:lnT>
                    <a:lnB>
                      <a:noFill/>
                    </a:lnB>
                  </a:tcPr>
                </a:tc>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57</a:t>
                      </a:r>
                    </a:p>
                  </a:txBody>
                  <a:tcPr marL="68580" marR="68580" marT="0" marB="0">
                    <a:lnL>
                      <a:noFill/>
                    </a:lnL>
                    <a:lnR>
                      <a:noFill/>
                    </a:lnR>
                    <a:lnT>
                      <a:noFill/>
                    </a:lnT>
                    <a:lnB>
                      <a:noFill/>
                    </a:lnB>
                  </a:tcPr>
                </a:tc>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12,34%</a:t>
                      </a:r>
                    </a:p>
                  </a:txBody>
                  <a:tcPr marL="68580" marR="68580" marT="0" marB="0">
                    <a:lnL>
                      <a:noFill/>
                    </a:lnL>
                    <a:lnR>
                      <a:noFill/>
                    </a:lnR>
                    <a:lnT>
                      <a:noFill/>
                    </a:lnT>
                    <a:lnB>
                      <a:noFill/>
                    </a:lnB>
                  </a:tcPr>
                </a:tc>
                <a:extLst>
                  <a:ext uri="{0D108BD9-81ED-4DB2-BD59-A6C34878D82A}">
                    <a16:rowId xmlns:a16="http://schemas.microsoft.com/office/drawing/2014/main" val="2212430833"/>
                  </a:ext>
                </a:extLst>
              </a:tr>
              <a:tr h="240665">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97 + meses</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24</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5,19%</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0322019"/>
                  </a:ext>
                </a:extLst>
              </a:tr>
              <a:tr h="233045">
                <a:tc>
                  <a:txBody>
                    <a:bodyPr/>
                    <a:lstStyle/>
                    <a:p>
                      <a:pPr>
                        <a:lnSpc>
                          <a:spcPct val="115000"/>
                        </a:lnSpc>
                        <a:spcAft>
                          <a:spcPts val="0"/>
                        </a:spcAft>
                      </a:pPr>
                      <a:r>
                        <a:rPr lang="es-EC" sz="1200" b="1" dirty="0">
                          <a:effectLst/>
                          <a:latin typeface="+mn-lt"/>
                          <a:ea typeface="Calibri" panose="020F0502020204030204" pitchFamily="34" charset="0"/>
                          <a:cs typeface="Times New Roman" panose="02020603050405020304" pitchFamily="18" charset="0"/>
                        </a:rPr>
                        <a:t>TOTAL</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462</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100,00%</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3802923"/>
                  </a:ext>
                </a:extLst>
              </a:tr>
            </a:tbl>
          </a:graphicData>
        </a:graphic>
      </p:graphicFrame>
      <p:sp>
        <p:nvSpPr>
          <p:cNvPr id="14" name="Rectángulo 13"/>
          <p:cNvSpPr/>
          <p:nvPr/>
        </p:nvSpPr>
        <p:spPr>
          <a:xfrm>
            <a:off x="6799152" y="4739467"/>
            <a:ext cx="4336610" cy="2027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Elipse 14"/>
          <p:cNvSpPr/>
          <p:nvPr/>
        </p:nvSpPr>
        <p:spPr>
          <a:xfrm>
            <a:off x="2133278" y="5521260"/>
            <a:ext cx="564202" cy="3019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Elipse 15"/>
          <p:cNvSpPr/>
          <p:nvPr/>
        </p:nvSpPr>
        <p:spPr>
          <a:xfrm>
            <a:off x="3205230" y="5521260"/>
            <a:ext cx="510479" cy="3019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030997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4033915693"/>
              </p:ext>
            </p:extLst>
          </p:nvPr>
        </p:nvGraphicFramePr>
        <p:xfrm>
          <a:off x="394698" y="873493"/>
          <a:ext cx="5969889" cy="4766815"/>
        </p:xfrm>
        <a:graphic>
          <a:graphicData uri="http://schemas.openxmlformats.org/drawingml/2006/table">
            <a:tbl>
              <a:tblPr firstRow="1" firstCol="1" bandRow="1"/>
              <a:tblGrid>
                <a:gridCol w="1989963">
                  <a:extLst>
                    <a:ext uri="{9D8B030D-6E8A-4147-A177-3AD203B41FA5}">
                      <a16:colId xmlns:a16="http://schemas.microsoft.com/office/drawing/2014/main" val="223678604"/>
                    </a:ext>
                  </a:extLst>
                </a:gridCol>
                <a:gridCol w="1989963">
                  <a:extLst>
                    <a:ext uri="{9D8B030D-6E8A-4147-A177-3AD203B41FA5}">
                      <a16:colId xmlns:a16="http://schemas.microsoft.com/office/drawing/2014/main" val="750500111"/>
                    </a:ext>
                  </a:extLst>
                </a:gridCol>
                <a:gridCol w="1989963">
                  <a:extLst>
                    <a:ext uri="{9D8B030D-6E8A-4147-A177-3AD203B41FA5}">
                      <a16:colId xmlns:a16="http://schemas.microsoft.com/office/drawing/2014/main" val="190576593"/>
                    </a:ext>
                  </a:extLst>
                </a:gridCol>
              </a:tblGrid>
              <a:tr h="189295">
                <a:tc>
                  <a:txBody>
                    <a:bodyPr/>
                    <a:lstStyle/>
                    <a:p>
                      <a:pPr>
                        <a:lnSpc>
                          <a:spcPct val="107000"/>
                        </a:lnSpc>
                        <a:spcAft>
                          <a:spcPts val="0"/>
                        </a:spcAft>
                      </a:pPr>
                      <a:r>
                        <a:rPr lang="es-EC" sz="1100" b="1" dirty="0">
                          <a:solidFill>
                            <a:srgbClr val="0070C0"/>
                          </a:solidFill>
                          <a:effectLst/>
                          <a:latin typeface="+mn-lt"/>
                          <a:ea typeface="Calibri" panose="020F0502020204030204" pitchFamily="34" charset="0"/>
                          <a:cs typeface="Times New Roman" panose="02020603050405020304" pitchFamily="18" charset="0"/>
                        </a:rPr>
                        <a:t>RAZA</a:t>
                      </a:r>
                      <a:endParaRPr lang="es-EC" sz="1100" dirty="0">
                        <a:solidFill>
                          <a:srgbClr val="0070C0"/>
                        </a:solidFill>
                        <a:effectLst/>
                        <a:latin typeface="+mn-lt"/>
                        <a:ea typeface="Calibri" panose="020F0502020204030204" pitchFamily="34" charset="0"/>
                        <a:cs typeface="Times New Roman" panose="02020603050405020304" pitchFamily="18" charset="0"/>
                      </a:endParaRPr>
                    </a:p>
                  </a:txBody>
                  <a:tcPr marL="66060" marR="660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100" b="1">
                          <a:effectLst/>
                          <a:latin typeface="+mn-lt"/>
                          <a:ea typeface="Calibri" panose="020F0502020204030204" pitchFamily="34" charset="0"/>
                          <a:cs typeface="Times New Roman" panose="02020603050405020304" pitchFamily="18" charset="0"/>
                        </a:rPr>
                        <a:t>Frecuencia</a:t>
                      </a:r>
                      <a:endParaRPr lang="es-EC" sz="1100">
                        <a:effectLst/>
                        <a:latin typeface="+mn-lt"/>
                        <a:ea typeface="Calibri" panose="020F0502020204030204" pitchFamily="34" charset="0"/>
                        <a:cs typeface="Times New Roman" panose="02020603050405020304" pitchFamily="18" charset="0"/>
                      </a:endParaRPr>
                    </a:p>
                  </a:txBody>
                  <a:tcPr marL="66060" marR="660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100" b="1">
                          <a:effectLst/>
                          <a:latin typeface="+mn-lt"/>
                          <a:ea typeface="Calibri" panose="020F0502020204030204" pitchFamily="34" charset="0"/>
                          <a:cs typeface="Times New Roman" panose="02020603050405020304" pitchFamily="18" charset="0"/>
                        </a:rPr>
                        <a:t>Porcentaje</a:t>
                      </a:r>
                      <a:endParaRPr lang="es-EC" sz="1100">
                        <a:effectLst/>
                        <a:latin typeface="+mn-lt"/>
                        <a:ea typeface="Calibri" panose="020F0502020204030204" pitchFamily="34" charset="0"/>
                        <a:cs typeface="Times New Roman" panose="02020603050405020304" pitchFamily="18" charset="0"/>
                      </a:endParaRPr>
                    </a:p>
                  </a:txBody>
                  <a:tcPr marL="66060" marR="660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7088725"/>
                  </a:ext>
                </a:extLst>
              </a:tr>
              <a:tr h="189295">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Angus</a:t>
                      </a:r>
                    </a:p>
                  </a:txBody>
                  <a:tcPr marL="66060" marR="660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23</a:t>
                      </a:r>
                    </a:p>
                  </a:txBody>
                  <a:tcPr marL="66060" marR="660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4,98%</a:t>
                      </a:r>
                    </a:p>
                  </a:txBody>
                  <a:tcPr marL="66060" marR="6606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73390157"/>
                  </a:ext>
                </a:extLst>
              </a:tr>
              <a:tr h="189295">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Angus mestiza</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4</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0,87%</a:t>
                      </a:r>
                    </a:p>
                  </a:txBody>
                  <a:tcPr marL="66060" marR="66060" marT="0" marB="0" anchor="ctr">
                    <a:lnL>
                      <a:noFill/>
                    </a:lnL>
                    <a:lnR>
                      <a:noFill/>
                    </a:lnR>
                    <a:lnT>
                      <a:noFill/>
                    </a:lnT>
                    <a:lnB>
                      <a:noFill/>
                    </a:lnB>
                  </a:tcPr>
                </a:tc>
                <a:extLst>
                  <a:ext uri="{0D108BD9-81ED-4DB2-BD59-A6C34878D82A}">
                    <a16:rowId xmlns:a16="http://schemas.microsoft.com/office/drawing/2014/main" val="4002910530"/>
                  </a:ext>
                </a:extLst>
              </a:tr>
              <a:tr h="189295">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Brahman</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126</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27,27%</a:t>
                      </a:r>
                    </a:p>
                  </a:txBody>
                  <a:tcPr marL="66060" marR="66060" marT="0" marB="0" anchor="ctr">
                    <a:lnL>
                      <a:noFill/>
                    </a:lnL>
                    <a:lnR>
                      <a:noFill/>
                    </a:lnR>
                    <a:lnT>
                      <a:noFill/>
                    </a:lnT>
                    <a:lnB>
                      <a:noFill/>
                    </a:lnB>
                  </a:tcPr>
                </a:tc>
                <a:extLst>
                  <a:ext uri="{0D108BD9-81ED-4DB2-BD59-A6C34878D82A}">
                    <a16:rowId xmlns:a16="http://schemas.microsoft.com/office/drawing/2014/main" val="3606478916"/>
                  </a:ext>
                </a:extLst>
              </a:tr>
              <a:tr h="189295">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Brahman mestiza</a:t>
                      </a:r>
                    </a:p>
                  </a:txBody>
                  <a:tcPr marL="66060" marR="66060" marT="0" marB="0" anchor="ctr">
                    <a:lnL>
                      <a:noFill/>
                    </a:lnL>
                    <a:lnR>
                      <a:noFill/>
                    </a:lnR>
                    <a:lnT>
                      <a:noFill/>
                    </a:lnT>
                    <a:lnB>
                      <a:noFill/>
                    </a:lnB>
                  </a:tcPr>
                </a:tc>
                <a:tc>
                  <a:txBody>
                    <a:bodyPr/>
                    <a:lstStyle/>
                    <a:p>
                      <a:pPr>
                        <a:lnSpc>
                          <a:spcPct val="107000"/>
                        </a:lnSpc>
                        <a:spcAft>
                          <a:spcPts val="0"/>
                        </a:spcAft>
                      </a:pPr>
                      <a:r>
                        <a:rPr lang="es-EC" sz="1100" dirty="0">
                          <a:effectLst/>
                          <a:latin typeface="+mn-lt"/>
                          <a:ea typeface="Calibri" panose="020F0502020204030204" pitchFamily="34" charset="0"/>
                          <a:cs typeface="Times New Roman" panose="02020603050405020304" pitchFamily="18" charset="0"/>
                        </a:rPr>
                        <a:t>87</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18,83%</a:t>
                      </a:r>
                    </a:p>
                  </a:txBody>
                  <a:tcPr marL="66060" marR="66060" marT="0" marB="0" anchor="ctr">
                    <a:lnL>
                      <a:noFill/>
                    </a:lnL>
                    <a:lnR>
                      <a:noFill/>
                    </a:lnR>
                    <a:lnT>
                      <a:noFill/>
                    </a:lnT>
                    <a:lnB>
                      <a:noFill/>
                    </a:lnB>
                  </a:tcPr>
                </a:tc>
                <a:extLst>
                  <a:ext uri="{0D108BD9-81ED-4DB2-BD59-A6C34878D82A}">
                    <a16:rowId xmlns:a16="http://schemas.microsoft.com/office/drawing/2014/main" val="4165303690"/>
                  </a:ext>
                </a:extLst>
              </a:tr>
              <a:tr h="189295">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Brown Swiss</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84</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18,18%</a:t>
                      </a:r>
                    </a:p>
                  </a:txBody>
                  <a:tcPr marL="66060" marR="66060" marT="0" marB="0" anchor="ctr">
                    <a:lnL>
                      <a:noFill/>
                    </a:lnL>
                    <a:lnR>
                      <a:noFill/>
                    </a:lnR>
                    <a:lnT>
                      <a:noFill/>
                    </a:lnT>
                    <a:lnB>
                      <a:noFill/>
                    </a:lnB>
                  </a:tcPr>
                </a:tc>
                <a:extLst>
                  <a:ext uri="{0D108BD9-81ED-4DB2-BD59-A6C34878D82A}">
                    <a16:rowId xmlns:a16="http://schemas.microsoft.com/office/drawing/2014/main" val="1639416647"/>
                  </a:ext>
                </a:extLst>
              </a:tr>
              <a:tr h="189295">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Brown Swiss mestiza</a:t>
                      </a:r>
                    </a:p>
                  </a:txBody>
                  <a:tcPr marL="66060" marR="66060" marT="0" marB="0" anchor="ctr">
                    <a:lnL>
                      <a:noFill/>
                    </a:lnL>
                    <a:lnR>
                      <a:noFill/>
                    </a:lnR>
                    <a:lnT>
                      <a:noFill/>
                    </a:lnT>
                    <a:lnB>
                      <a:noFill/>
                    </a:lnB>
                  </a:tcPr>
                </a:tc>
                <a:tc>
                  <a:txBody>
                    <a:bodyPr/>
                    <a:lstStyle/>
                    <a:p>
                      <a:pPr>
                        <a:lnSpc>
                          <a:spcPct val="107000"/>
                        </a:lnSpc>
                        <a:spcAft>
                          <a:spcPts val="0"/>
                        </a:spcAft>
                      </a:pPr>
                      <a:r>
                        <a:rPr lang="es-EC" sz="1100" dirty="0">
                          <a:effectLst/>
                          <a:latin typeface="+mn-lt"/>
                          <a:ea typeface="Calibri" panose="020F0502020204030204" pitchFamily="34" charset="0"/>
                          <a:cs typeface="Times New Roman" panose="02020603050405020304" pitchFamily="18" charset="0"/>
                        </a:rPr>
                        <a:t>9</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1,95%</a:t>
                      </a:r>
                    </a:p>
                  </a:txBody>
                  <a:tcPr marL="66060" marR="66060" marT="0" marB="0" anchor="ctr">
                    <a:lnL>
                      <a:noFill/>
                    </a:lnL>
                    <a:lnR>
                      <a:noFill/>
                    </a:lnR>
                    <a:lnT>
                      <a:noFill/>
                    </a:lnT>
                    <a:lnB>
                      <a:noFill/>
                    </a:lnB>
                  </a:tcPr>
                </a:tc>
                <a:extLst>
                  <a:ext uri="{0D108BD9-81ED-4DB2-BD59-A6C34878D82A}">
                    <a16:rowId xmlns:a16="http://schemas.microsoft.com/office/drawing/2014/main" val="1439787323"/>
                  </a:ext>
                </a:extLst>
              </a:tr>
              <a:tr h="189295">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Charbray</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4</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0,87%</a:t>
                      </a:r>
                    </a:p>
                  </a:txBody>
                  <a:tcPr marL="66060" marR="66060" marT="0" marB="0" anchor="ctr">
                    <a:lnL>
                      <a:noFill/>
                    </a:lnL>
                    <a:lnR>
                      <a:noFill/>
                    </a:lnR>
                    <a:lnT>
                      <a:noFill/>
                    </a:lnT>
                    <a:lnB>
                      <a:noFill/>
                    </a:lnB>
                  </a:tcPr>
                </a:tc>
                <a:extLst>
                  <a:ext uri="{0D108BD9-81ED-4DB2-BD59-A6C34878D82A}">
                    <a16:rowId xmlns:a16="http://schemas.microsoft.com/office/drawing/2014/main" val="3265592173"/>
                  </a:ext>
                </a:extLst>
              </a:tr>
              <a:tr h="189295">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Charolais</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19</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4,11%</a:t>
                      </a:r>
                    </a:p>
                  </a:txBody>
                  <a:tcPr marL="66060" marR="66060" marT="0" marB="0" anchor="ctr">
                    <a:lnL>
                      <a:noFill/>
                    </a:lnL>
                    <a:lnR>
                      <a:noFill/>
                    </a:lnR>
                    <a:lnT>
                      <a:noFill/>
                    </a:lnT>
                    <a:lnB>
                      <a:noFill/>
                    </a:lnB>
                  </a:tcPr>
                </a:tc>
                <a:extLst>
                  <a:ext uri="{0D108BD9-81ED-4DB2-BD59-A6C34878D82A}">
                    <a16:rowId xmlns:a16="http://schemas.microsoft.com/office/drawing/2014/main" val="3363331568"/>
                  </a:ext>
                </a:extLst>
              </a:tr>
              <a:tr h="189295">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Charolais mestiza</a:t>
                      </a:r>
                    </a:p>
                  </a:txBody>
                  <a:tcPr marL="66060" marR="66060" marT="0" marB="0" anchor="ctr">
                    <a:lnL>
                      <a:noFill/>
                    </a:lnL>
                    <a:lnR>
                      <a:noFill/>
                    </a:lnR>
                    <a:lnT>
                      <a:noFill/>
                    </a:lnT>
                    <a:lnB>
                      <a:noFill/>
                    </a:lnB>
                  </a:tcPr>
                </a:tc>
                <a:tc>
                  <a:txBody>
                    <a:bodyPr/>
                    <a:lstStyle/>
                    <a:p>
                      <a:pPr>
                        <a:lnSpc>
                          <a:spcPct val="107000"/>
                        </a:lnSpc>
                        <a:spcAft>
                          <a:spcPts val="0"/>
                        </a:spcAft>
                      </a:pPr>
                      <a:r>
                        <a:rPr lang="es-EC" sz="1100" dirty="0">
                          <a:effectLst/>
                          <a:latin typeface="+mn-lt"/>
                          <a:ea typeface="Calibri" panose="020F0502020204030204" pitchFamily="34" charset="0"/>
                          <a:cs typeface="Times New Roman" panose="02020603050405020304" pitchFamily="18" charset="0"/>
                        </a:rPr>
                        <a:t>1</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0,22%</a:t>
                      </a:r>
                    </a:p>
                  </a:txBody>
                  <a:tcPr marL="66060" marR="66060" marT="0" marB="0" anchor="ctr">
                    <a:lnL>
                      <a:noFill/>
                    </a:lnL>
                    <a:lnR>
                      <a:noFill/>
                    </a:lnR>
                    <a:lnT>
                      <a:noFill/>
                    </a:lnT>
                    <a:lnB>
                      <a:noFill/>
                    </a:lnB>
                  </a:tcPr>
                </a:tc>
                <a:extLst>
                  <a:ext uri="{0D108BD9-81ED-4DB2-BD59-A6C34878D82A}">
                    <a16:rowId xmlns:a16="http://schemas.microsoft.com/office/drawing/2014/main" val="3395629023"/>
                  </a:ext>
                </a:extLst>
              </a:tr>
              <a:tr h="189295">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Girolando</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12</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2,60%</a:t>
                      </a:r>
                    </a:p>
                  </a:txBody>
                  <a:tcPr marL="66060" marR="66060" marT="0" marB="0" anchor="ctr">
                    <a:lnL>
                      <a:noFill/>
                    </a:lnL>
                    <a:lnR>
                      <a:noFill/>
                    </a:lnR>
                    <a:lnT>
                      <a:noFill/>
                    </a:lnT>
                    <a:lnB>
                      <a:noFill/>
                    </a:lnB>
                  </a:tcPr>
                </a:tc>
                <a:extLst>
                  <a:ext uri="{0D108BD9-81ED-4DB2-BD59-A6C34878D82A}">
                    <a16:rowId xmlns:a16="http://schemas.microsoft.com/office/drawing/2014/main" val="3296228801"/>
                  </a:ext>
                </a:extLst>
              </a:tr>
              <a:tr h="189295">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Girolando mestiza</a:t>
                      </a:r>
                    </a:p>
                  </a:txBody>
                  <a:tcPr marL="66060" marR="66060" marT="0" marB="0" anchor="ctr">
                    <a:lnL>
                      <a:noFill/>
                    </a:lnL>
                    <a:lnR>
                      <a:noFill/>
                    </a:lnR>
                    <a:lnT>
                      <a:noFill/>
                    </a:lnT>
                    <a:lnB>
                      <a:noFill/>
                    </a:lnB>
                  </a:tcPr>
                </a:tc>
                <a:tc>
                  <a:txBody>
                    <a:bodyPr/>
                    <a:lstStyle/>
                    <a:p>
                      <a:pPr>
                        <a:lnSpc>
                          <a:spcPct val="107000"/>
                        </a:lnSpc>
                        <a:spcAft>
                          <a:spcPts val="0"/>
                        </a:spcAft>
                      </a:pPr>
                      <a:r>
                        <a:rPr lang="es-EC" sz="1100" dirty="0">
                          <a:effectLst/>
                          <a:latin typeface="+mn-lt"/>
                          <a:ea typeface="Calibri" panose="020F0502020204030204" pitchFamily="34" charset="0"/>
                          <a:cs typeface="Times New Roman" panose="02020603050405020304" pitchFamily="18" charset="0"/>
                        </a:rPr>
                        <a:t>1</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0,22%</a:t>
                      </a:r>
                    </a:p>
                  </a:txBody>
                  <a:tcPr marL="66060" marR="66060" marT="0" marB="0" anchor="ctr">
                    <a:lnL>
                      <a:noFill/>
                    </a:lnL>
                    <a:lnR>
                      <a:noFill/>
                    </a:lnR>
                    <a:lnT>
                      <a:noFill/>
                    </a:lnT>
                    <a:lnB>
                      <a:noFill/>
                    </a:lnB>
                  </a:tcPr>
                </a:tc>
                <a:extLst>
                  <a:ext uri="{0D108BD9-81ED-4DB2-BD59-A6C34878D82A}">
                    <a16:rowId xmlns:a16="http://schemas.microsoft.com/office/drawing/2014/main" val="2646242766"/>
                  </a:ext>
                </a:extLst>
              </a:tr>
              <a:tr h="189295">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Gyr</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19</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4,11%</a:t>
                      </a:r>
                    </a:p>
                  </a:txBody>
                  <a:tcPr marL="66060" marR="66060" marT="0" marB="0" anchor="ctr">
                    <a:lnL>
                      <a:noFill/>
                    </a:lnL>
                    <a:lnR>
                      <a:noFill/>
                    </a:lnR>
                    <a:lnT>
                      <a:noFill/>
                    </a:lnT>
                    <a:lnB>
                      <a:noFill/>
                    </a:lnB>
                  </a:tcPr>
                </a:tc>
                <a:extLst>
                  <a:ext uri="{0D108BD9-81ED-4DB2-BD59-A6C34878D82A}">
                    <a16:rowId xmlns:a16="http://schemas.microsoft.com/office/drawing/2014/main" val="2250247481"/>
                  </a:ext>
                </a:extLst>
              </a:tr>
              <a:tr h="189295">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Gyr mestiza</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1</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0,22%</a:t>
                      </a:r>
                    </a:p>
                  </a:txBody>
                  <a:tcPr marL="66060" marR="66060" marT="0" marB="0" anchor="ctr">
                    <a:lnL>
                      <a:noFill/>
                    </a:lnL>
                    <a:lnR>
                      <a:noFill/>
                    </a:lnR>
                    <a:lnT>
                      <a:noFill/>
                    </a:lnT>
                    <a:lnB>
                      <a:noFill/>
                    </a:lnB>
                  </a:tcPr>
                </a:tc>
                <a:extLst>
                  <a:ext uri="{0D108BD9-81ED-4DB2-BD59-A6C34878D82A}">
                    <a16:rowId xmlns:a16="http://schemas.microsoft.com/office/drawing/2014/main" val="3035573883"/>
                  </a:ext>
                </a:extLst>
              </a:tr>
              <a:tr h="189295">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Holstein</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23</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4,98%</a:t>
                      </a:r>
                    </a:p>
                  </a:txBody>
                  <a:tcPr marL="66060" marR="66060" marT="0" marB="0" anchor="ctr">
                    <a:lnL>
                      <a:noFill/>
                    </a:lnL>
                    <a:lnR>
                      <a:noFill/>
                    </a:lnR>
                    <a:lnT>
                      <a:noFill/>
                    </a:lnT>
                    <a:lnB>
                      <a:noFill/>
                    </a:lnB>
                  </a:tcPr>
                </a:tc>
                <a:extLst>
                  <a:ext uri="{0D108BD9-81ED-4DB2-BD59-A6C34878D82A}">
                    <a16:rowId xmlns:a16="http://schemas.microsoft.com/office/drawing/2014/main" val="4029628355"/>
                  </a:ext>
                </a:extLst>
              </a:tr>
              <a:tr h="189295">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Holstein mestiza</a:t>
                      </a:r>
                    </a:p>
                  </a:txBody>
                  <a:tcPr marL="66060" marR="66060" marT="0" marB="0" anchor="ctr">
                    <a:lnL>
                      <a:noFill/>
                    </a:lnL>
                    <a:lnR>
                      <a:noFill/>
                    </a:lnR>
                    <a:lnT>
                      <a:noFill/>
                    </a:lnT>
                    <a:lnB>
                      <a:noFill/>
                    </a:lnB>
                  </a:tcPr>
                </a:tc>
                <a:tc>
                  <a:txBody>
                    <a:bodyPr/>
                    <a:lstStyle/>
                    <a:p>
                      <a:pPr>
                        <a:lnSpc>
                          <a:spcPct val="107000"/>
                        </a:lnSpc>
                        <a:spcAft>
                          <a:spcPts val="0"/>
                        </a:spcAft>
                      </a:pPr>
                      <a:r>
                        <a:rPr lang="es-EC" sz="1100" dirty="0">
                          <a:effectLst/>
                          <a:latin typeface="+mn-lt"/>
                          <a:ea typeface="Calibri" panose="020F0502020204030204" pitchFamily="34" charset="0"/>
                          <a:cs typeface="Times New Roman" panose="02020603050405020304" pitchFamily="18" charset="0"/>
                        </a:rPr>
                        <a:t>3</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0,65%</a:t>
                      </a:r>
                    </a:p>
                  </a:txBody>
                  <a:tcPr marL="66060" marR="66060" marT="0" marB="0" anchor="ctr">
                    <a:lnL>
                      <a:noFill/>
                    </a:lnL>
                    <a:lnR>
                      <a:noFill/>
                    </a:lnR>
                    <a:lnT>
                      <a:noFill/>
                    </a:lnT>
                    <a:lnB>
                      <a:noFill/>
                    </a:lnB>
                  </a:tcPr>
                </a:tc>
                <a:extLst>
                  <a:ext uri="{0D108BD9-81ED-4DB2-BD59-A6C34878D82A}">
                    <a16:rowId xmlns:a16="http://schemas.microsoft.com/office/drawing/2014/main" val="941298088"/>
                  </a:ext>
                </a:extLst>
              </a:tr>
              <a:tr h="189295">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Jersey</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3</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0,65%</a:t>
                      </a:r>
                    </a:p>
                  </a:txBody>
                  <a:tcPr marL="66060" marR="66060" marT="0" marB="0" anchor="ctr">
                    <a:lnL>
                      <a:noFill/>
                    </a:lnL>
                    <a:lnR>
                      <a:noFill/>
                    </a:lnR>
                    <a:lnT>
                      <a:noFill/>
                    </a:lnT>
                    <a:lnB>
                      <a:noFill/>
                    </a:lnB>
                  </a:tcPr>
                </a:tc>
                <a:extLst>
                  <a:ext uri="{0D108BD9-81ED-4DB2-BD59-A6C34878D82A}">
                    <a16:rowId xmlns:a16="http://schemas.microsoft.com/office/drawing/2014/main" val="3468900072"/>
                  </a:ext>
                </a:extLst>
              </a:tr>
              <a:tr h="189295">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Kiwi</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2</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0,43%</a:t>
                      </a:r>
                    </a:p>
                  </a:txBody>
                  <a:tcPr marL="66060" marR="66060" marT="0" marB="0" anchor="ctr">
                    <a:lnL>
                      <a:noFill/>
                    </a:lnL>
                    <a:lnR>
                      <a:noFill/>
                    </a:lnR>
                    <a:lnT>
                      <a:noFill/>
                    </a:lnT>
                    <a:lnB>
                      <a:noFill/>
                    </a:lnB>
                  </a:tcPr>
                </a:tc>
                <a:extLst>
                  <a:ext uri="{0D108BD9-81ED-4DB2-BD59-A6C34878D82A}">
                    <a16:rowId xmlns:a16="http://schemas.microsoft.com/office/drawing/2014/main" val="1445287494"/>
                  </a:ext>
                </a:extLst>
              </a:tr>
              <a:tr h="189295">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Mestiza</a:t>
                      </a:r>
                    </a:p>
                  </a:txBody>
                  <a:tcPr marL="66060" marR="66060" marT="0" marB="0" anchor="ctr">
                    <a:lnL>
                      <a:noFill/>
                    </a:lnL>
                    <a:lnR>
                      <a:noFill/>
                    </a:lnR>
                    <a:lnT>
                      <a:noFill/>
                    </a:lnT>
                    <a:lnB>
                      <a:noFill/>
                    </a:lnB>
                  </a:tcPr>
                </a:tc>
                <a:tc>
                  <a:txBody>
                    <a:bodyPr/>
                    <a:lstStyle/>
                    <a:p>
                      <a:pPr>
                        <a:lnSpc>
                          <a:spcPct val="107000"/>
                        </a:lnSpc>
                        <a:spcAft>
                          <a:spcPts val="0"/>
                        </a:spcAft>
                      </a:pPr>
                      <a:r>
                        <a:rPr lang="es-EC" sz="1100" dirty="0">
                          <a:effectLst/>
                          <a:latin typeface="+mn-lt"/>
                          <a:ea typeface="Calibri" panose="020F0502020204030204" pitchFamily="34" charset="0"/>
                          <a:cs typeface="Times New Roman" panose="02020603050405020304" pitchFamily="18" charset="0"/>
                        </a:rPr>
                        <a:t>18</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3,90%</a:t>
                      </a:r>
                    </a:p>
                  </a:txBody>
                  <a:tcPr marL="66060" marR="66060" marT="0" marB="0" anchor="ctr">
                    <a:lnL>
                      <a:noFill/>
                    </a:lnL>
                    <a:lnR>
                      <a:noFill/>
                    </a:lnR>
                    <a:lnT>
                      <a:noFill/>
                    </a:lnT>
                    <a:lnB>
                      <a:noFill/>
                    </a:lnB>
                  </a:tcPr>
                </a:tc>
                <a:extLst>
                  <a:ext uri="{0D108BD9-81ED-4DB2-BD59-A6C34878D82A}">
                    <a16:rowId xmlns:a16="http://schemas.microsoft.com/office/drawing/2014/main" val="2657229045"/>
                  </a:ext>
                </a:extLst>
              </a:tr>
              <a:tr h="189295">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No identificada</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15</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3,25%</a:t>
                      </a:r>
                    </a:p>
                  </a:txBody>
                  <a:tcPr marL="66060" marR="66060" marT="0" marB="0" anchor="ctr">
                    <a:lnL>
                      <a:noFill/>
                    </a:lnL>
                    <a:lnR>
                      <a:noFill/>
                    </a:lnR>
                    <a:lnT>
                      <a:noFill/>
                    </a:lnT>
                    <a:lnB>
                      <a:noFill/>
                    </a:lnB>
                  </a:tcPr>
                </a:tc>
                <a:extLst>
                  <a:ext uri="{0D108BD9-81ED-4DB2-BD59-A6C34878D82A}">
                    <a16:rowId xmlns:a16="http://schemas.microsoft.com/office/drawing/2014/main" val="1945565063"/>
                  </a:ext>
                </a:extLst>
              </a:tr>
              <a:tr h="189295">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Nelore</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1</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0,22%</a:t>
                      </a:r>
                    </a:p>
                  </a:txBody>
                  <a:tcPr marL="66060" marR="66060" marT="0" marB="0" anchor="ctr">
                    <a:lnL>
                      <a:noFill/>
                    </a:lnL>
                    <a:lnR>
                      <a:noFill/>
                    </a:lnR>
                    <a:lnT>
                      <a:noFill/>
                    </a:lnT>
                    <a:lnB>
                      <a:noFill/>
                    </a:lnB>
                  </a:tcPr>
                </a:tc>
                <a:extLst>
                  <a:ext uri="{0D108BD9-81ED-4DB2-BD59-A6C34878D82A}">
                    <a16:rowId xmlns:a16="http://schemas.microsoft.com/office/drawing/2014/main" val="1845869090"/>
                  </a:ext>
                </a:extLst>
              </a:tr>
              <a:tr h="189295">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Simbra</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5</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1,08%</a:t>
                      </a:r>
                    </a:p>
                  </a:txBody>
                  <a:tcPr marL="66060" marR="66060" marT="0" marB="0" anchor="ctr">
                    <a:lnL>
                      <a:noFill/>
                    </a:lnL>
                    <a:lnR>
                      <a:noFill/>
                    </a:lnR>
                    <a:lnT>
                      <a:noFill/>
                    </a:lnT>
                    <a:lnB>
                      <a:noFill/>
                    </a:lnB>
                  </a:tcPr>
                </a:tc>
                <a:extLst>
                  <a:ext uri="{0D108BD9-81ED-4DB2-BD59-A6C34878D82A}">
                    <a16:rowId xmlns:a16="http://schemas.microsoft.com/office/drawing/2014/main" val="4156057917"/>
                  </a:ext>
                </a:extLst>
              </a:tr>
              <a:tr h="189295">
                <a:tc>
                  <a:txBody>
                    <a:bodyPr/>
                    <a:lstStyle/>
                    <a:p>
                      <a:pPr>
                        <a:lnSpc>
                          <a:spcPct val="107000"/>
                        </a:lnSpc>
                        <a:spcAft>
                          <a:spcPts val="0"/>
                        </a:spcAft>
                      </a:pPr>
                      <a:r>
                        <a:rPr lang="es-EC" sz="1100" dirty="0" err="1">
                          <a:effectLst/>
                          <a:latin typeface="+mn-lt"/>
                          <a:ea typeface="Calibri" panose="020F0502020204030204" pitchFamily="34" charset="0"/>
                          <a:cs typeface="Times New Roman" panose="02020603050405020304" pitchFamily="18" charset="0"/>
                        </a:rPr>
                        <a:t>Simbra</a:t>
                      </a:r>
                      <a:r>
                        <a:rPr lang="es-EC" sz="1100" dirty="0">
                          <a:effectLst/>
                          <a:latin typeface="+mn-lt"/>
                          <a:ea typeface="Calibri" panose="020F0502020204030204" pitchFamily="34" charset="0"/>
                          <a:cs typeface="Times New Roman" panose="02020603050405020304" pitchFamily="18" charset="0"/>
                        </a:rPr>
                        <a:t> mestiza</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1</a:t>
                      </a:r>
                    </a:p>
                  </a:txBody>
                  <a:tcPr marL="66060" marR="66060" marT="0" marB="0" anchor="ctr">
                    <a:lnL>
                      <a:noFill/>
                    </a:lnL>
                    <a:lnR>
                      <a:noFill/>
                    </a:lnR>
                    <a:lnT>
                      <a:noFill/>
                    </a:lnT>
                    <a:lnB>
                      <a:noFill/>
                    </a:lnB>
                  </a:tcPr>
                </a:tc>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0,22%</a:t>
                      </a:r>
                    </a:p>
                  </a:txBody>
                  <a:tcPr marL="66060" marR="66060" marT="0" marB="0" anchor="ctr">
                    <a:lnL>
                      <a:noFill/>
                    </a:lnL>
                    <a:lnR>
                      <a:noFill/>
                    </a:lnR>
                    <a:lnT>
                      <a:noFill/>
                    </a:lnT>
                    <a:lnB>
                      <a:noFill/>
                    </a:lnB>
                  </a:tcPr>
                </a:tc>
                <a:extLst>
                  <a:ext uri="{0D108BD9-81ED-4DB2-BD59-A6C34878D82A}">
                    <a16:rowId xmlns:a16="http://schemas.microsoft.com/office/drawing/2014/main" val="2561030701"/>
                  </a:ext>
                </a:extLst>
              </a:tr>
              <a:tr h="206515">
                <a:tc>
                  <a:txBody>
                    <a:bodyPr/>
                    <a:lstStyle/>
                    <a:p>
                      <a:pPr>
                        <a:lnSpc>
                          <a:spcPct val="107000"/>
                        </a:lnSpc>
                        <a:spcAft>
                          <a:spcPts val="0"/>
                        </a:spcAft>
                      </a:pPr>
                      <a:r>
                        <a:rPr lang="es-EC" sz="1100">
                          <a:effectLst/>
                          <a:latin typeface="+mn-lt"/>
                          <a:ea typeface="Calibri" panose="020F0502020204030204" pitchFamily="34" charset="0"/>
                          <a:cs typeface="Times New Roman" panose="02020603050405020304" pitchFamily="18" charset="0"/>
                        </a:rPr>
                        <a:t>Simment</a:t>
                      </a:r>
                      <a:r>
                        <a:rPr lang="es-EC" sz="1200">
                          <a:effectLst/>
                          <a:latin typeface="+mn-lt"/>
                          <a:ea typeface="Times New Roman" panose="02020603050405020304" pitchFamily="18" charset="0"/>
                          <a:cs typeface="Times New Roman" panose="02020603050405020304" pitchFamily="18" charset="0"/>
                        </a:rPr>
                        <a:t>al </a:t>
                      </a:r>
                      <a:endParaRPr lang="es-EC" sz="1100">
                        <a:effectLst/>
                        <a:latin typeface="+mn-lt"/>
                        <a:ea typeface="Calibri" panose="020F0502020204030204" pitchFamily="34" charset="0"/>
                        <a:cs typeface="Times New Roman" panose="02020603050405020304" pitchFamily="18" charset="0"/>
                      </a:endParaRPr>
                    </a:p>
                  </a:txBody>
                  <a:tcPr marL="66060" marR="660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200">
                          <a:effectLst/>
                          <a:latin typeface="+mn-lt"/>
                          <a:ea typeface="Times New Roman" panose="02020603050405020304" pitchFamily="18" charset="0"/>
                          <a:cs typeface="Times New Roman" panose="02020603050405020304" pitchFamily="18" charset="0"/>
                        </a:rPr>
                        <a:t>1</a:t>
                      </a:r>
                      <a:endParaRPr lang="es-EC" sz="1100">
                        <a:effectLst/>
                        <a:latin typeface="+mn-lt"/>
                        <a:ea typeface="Calibri" panose="020F0502020204030204" pitchFamily="34" charset="0"/>
                        <a:cs typeface="Times New Roman" panose="02020603050405020304" pitchFamily="18" charset="0"/>
                      </a:endParaRPr>
                    </a:p>
                  </a:txBody>
                  <a:tcPr marL="66060" marR="660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200">
                          <a:effectLst/>
                          <a:latin typeface="+mn-lt"/>
                          <a:ea typeface="Times New Roman" panose="02020603050405020304" pitchFamily="18" charset="0"/>
                          <a:cs typeface="Times New Roman" panose="02020603050405020304" pitchFamily="18" charset="0"/>
                        </a:rPr>
                        <a:t>0,22%</a:t>
                      </a:r>
                      <a:endParaRPr lang="es-EC" sz="1100">
                        <a:effectLst/>
                        <a:latin typeface="+mn-lt"/>
                        <a:ea typeface="Calibri" panose="020F0502020204030204" pitchFamily="34" charset="0"/>
                        <a:cs typeface="Times New Roman" panose="02020603050405020304" pitchFamily="18" charset="0"/>
                      </a:endParaRPr>
                    </a:p>
                  </a:txBody>
                  <a:tcPr marL="66060" marR="6606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4983108"/>
                  </a:ext>
                </a:extLst>
              </a:tr>
              <a:tr h="206515">
                <a:tc>
                  <a:txBody>
                    <a:bodyPr/>
                    <a:lstStyle/>
                    <a:p>
                      <a:pPr>
                        <a:lnSpc>
                          <a:spcPct val="107000"/>
                        </a:lnSpc>
                        <a:spcAft>
                          <a:spcPts val="0"/>
                        </a:spcAft>
                      </a:pPr>
                      <a:r>
                        <a:rPr lang="es-EC" sz="1200" b="1">
                          <a:effectLst/>
                          <a:latin typeface="+mn-lt"/>
                          <a:ea typeface="Times New Roman" panose="02020603050405020304" pitchFamily="18" charset="0"/>
                          <a:cs typeface="Times New Roman" panose="02020603050405020304" pitchFamily="18" charset="0"/>
                        </a:rPr>
                        <a:t>TOTAL</a:t>
                      </a:r>
                      <a:endParaRPr lang="es-EC" sz="1100">
                        <a:effectLst/>
                        <a:latin typeface="+mn-lt"/>
                        <a:ea typeface="Calibri" panose="020F0502020204030204" pitchFamily="34" charset="0"/>
                        <a:cs typeface="Times New Roman" panose="02020603050405020304" pitchFamily="18" charset="0"/>
                      </a:endParaRPr>
                    </a:p>
                  </a:txBody>
                  <a:tcPr marL="66060" marR="660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200">
                          <a:effectLst/>
                          <a:latin typeface="+mn-lt"/>
                          <a:ea typeface="Times New Roman" panose="02020603050405020304" pitchFamily="18" charset="0"/>
                          <a:cs typeface="Times New Roman" panose="02020603050405020304" pitchFamily="18" charset="0"/>
                        </a:rPr>
                        <a:t>462</a:t>
                      </a:r>
                      <a:endParaRPr lang="es-EC" sz="1100">
                        <a:effectLst/>
                        <a:latin typeface="+mn-lt"/>
                        <a:ea typeface="Calibri" panose="020F0502020204030204" pitchFamily="34" charset="0"/>
                        <a:cs typeface="Times New Roman" panose="02020603050405020304" pitchFamily="18" charset="0"/>
                      </a:endParaRPr>
                    </a:p>
                  </a:txBody>
                  <a:tcPr marL="66060" marR="660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200" dirty="0">
                          <a:effectLst/>
                          <a:latin typeface="+mn-lt"/>
                          <a:ea typeface="Times New Roman" panose="02020603050405020304" pitchFamily="18" charset="0"/>
                          <a:cs typeface="Times New Roman" panose="02020603050405020304" pitchFamily="18" charset="0"/>
                        </a:rPr>
                        <a:t>100,00%</a:t>
                      </a:r>
                      <a:endParaRPr lang="es-EC" sz="1100" dirty="0">
                        <a:effectLst/>
                        <a:latin typeface="+mn-lt"/>
                        <a:ea typeface="Calibri" panose="020F0502020204030204" pitchFamily="34" charset="0"/>
                        <a:cs typeface="Times New Roman" panose="02020603050405020304" pitchFamily="18" charset="0"/>
                      </a:endParaRPr>
                    </a:p>
                  </a:txBody>
                  <a:tcPr marL="66060" marR="660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5681041"/>
                  </a:ext>
                </a:extLst>
              </a:tr>
            </a:tbl>
          </a:graphicData>
        </a:graphic>
      </p:graphicFrame>
      <p:sp>
        <p:nvSpPr>
          <p:cNvPr id="4" name="Rectángulo 3"/>
          <p:cNvSpPr/>
          <p:nvPr/>
        </p:nvSpPr>
        <p:spPr>
          <a:xfrm>
            <a:off x="394698" y="1430448"/>
            <a:ext cx="5082649" cy="1901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Resultados y discusión</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1582" y="1430448"/>
            <a:ext cx="3932222" cy="2246436"/>
          </a:xfrm>
          <a:prstGeom prst="rect">
            <a:avLst/>
          </a:prstGeom>
        </p:spPr>
      </p:pic>
      <p:sp>
        <p:nvSpPr>
          <p:cNvPr id="2" name="Rectángulo 1">
            <a:extLst>
              <a:ext uri="{FF2B5EF4-FFF2-40B4-BE49-F238E27FC236}">
                <a16:creationId xmlns:a16="http://schemas.microsoft.com/office/drawing/2014/main" id="{505FA096-9587-4A1B-B8BA-F8B459E2BF4C}"/>
              </a:ext>
            </a:extLst>
          </p:cNvPr>
          <p:cNvSpPr/>
          <p:nvPr/>
        </p:nvSpPr>
        <p:spPr>
          <a:xfrm>
            <a:off x="6594579" y="4187960"/>
            <a:ext cx="4486228" cy="646331"/>
          </a:xfrm>
          <a:prstGeom prst="rect">
            <a:avLst/>
          </a:prstGeom>
        </p:spPr>
        <p:txBody>
          <a:bodyPr wrap="square">
            <a:spAutoFit/>
          </a:bodyPr>
          <a:lstStyle/>
          <a:p>
            <a:pPr algn="ctr"/>
            <a:r>
              <a:rPr lang="es-EC" dirty="0"/>
              <a:t>Productoras de leche como Brown Swiss, </a:t>
            </a:r>
            <a:r>
              <a:rPr lang="es-EC" dirty="0" err="1"/>
              <a:t>Girolando</a:t>
            </a:r>
            <a:r>
              <a:rPr lang="es-EC" dirty="0"/>
              <a:t>, </a:t>
            </a:r>
            <a:r>
              <a:rPr lang="es-EC" dirty="0" err="1"/>
              <a:t>Gyr</a:t>
            </a:r>
            <a:r>
              <a:rPr lang="es-EC" dirty="0"/>
              <a:t>, Holstein y Jersey</a:t>
            </a:r>
          </a:p>
        </p:txBody>
      </p:sp>
    </p:spTree>
    <p:extLst>
      <p:ext uri="{BB962C8B-B14F-4D97-AF65-F5344CB8AC3E}">
        <p14:creationId xmlns:p14="http://schemas.microsoft.com/office/powerpoint/2010/main" val="266930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Resultados y discusión</a:t>
            </a:r>
          </a:p>
        </p:txBody>
      </p:sp>
      <p:sp>
        <p:nvSpPr>
          <p:cNvPr id="3" name="Rectángulo 2"/>
          <p:cNvSpPr/>
          <p:nvPr/>
        </p:nvSpPr>
        <p:spPr>
          <a:xfrm>
            <a:off x="338000" y="716264"/>
            <a:ext cx="8430065" cy="338554"/>
          </a:xfrm>
          <a:prstGeom prst="rect">
            <a:avLst/>
          </a:prstGeom>
        </p:spPr>
        <p:txBody>
          <a:bodyPr wrap="none">
            <a:spAutoFit/>
          </a:bodyPr>
          <a:lstStyle/>
          <a:p>
            <a:pPr marL="285750" indent="-285750">
              <a:buFont typeface="Arial" panose="020B0604020202020204" pitchFamily="34" charset="0"/>
              <a:buChar char="•"/>
            </a:pPr>
            <a:r>
              <a:rPr lang="es-EC" sz="1600" b="1" dirty="0">
                <a:solidFill>
                  <a:srgbClr val="0070C0"/>
                </a:solidFill>
              </a:rPr>
              <a:t>DISTRIBUCIÓN DE TEMPERATURA, </a:t>
            </a:r>
            <a:r>
              <a:rPr lang="es-EC" sz="1600" b="1" dirty="0" err="1">
                <a:solidFill>
                  <a:srgbClr val="0070C0"/>
                </a:solidFill>
              </a:rPr>
              <a:t>Hct</a:t>
            </a:r>
            <a:r>
              <a:rPr lang="es-EC" sz="1600" b="1" dirty="0">
                <a:solidFill>
                  <a:srgbClr val="0070C0"/>
                </a:solidFill>
              </a:rPr>
              <a:t> y PT DE LOS ANIMALES MUESTREADOS</a:t>
            </a:r>
          </a:p>
        </p:txBody>
      </p:sp>
      <p:graphicFrame>
        <p:nvGraphicFramePr>
          <p:cNvPr id="6" name="Tabla 5"/>
          <p:cNvGraphicFramePr>
            <a:graphicFrameLocks noGrp="1"/>
          </p:cNvGraphicFramePr>
          <p:nvPr>
            <p:extLst>
              <p:ext uri="{D42A27DB-BD31-4B8C-83A1-F6EECF244321}">
                <p14:modId xmlns:p14="http://schemas.microsoft.com/office/powerpoint/2010/main" val="3544218116"/>
              </p:ext>
            </p:extLst>
          </p:nvPr>
        </p:nvGraphicFramePr>
        <p:xfrm>
          <a:off x="786245" y="1182251"/>
          <a:ext cx="4968009" cy="1419225"/>
        </p:xfrm>
        <a:graphic>
          <a:graphicData uri="http://schemas.openxmlformats.org/drawingml/2006/table">
            <a:tbl>
              <a:tblPr/>
              <a:tblGrid>
                <a:gridCol w="1983869">
                  <a:extLst>
                    <a:ext uri="{9D8B030D-6E8A-4147-A177-3AD203B41FA5}">
                      <a16:colId xmlns:a16="http://schemas.microsoft.com/office/drawing/2014/main" val="3878443259"/>
                    </a:ext>
                  </a:extLst>
                </a:gridCol>
                <a:gridCol w="2017212">
                  <a:extLst>
                    <a:ext uri="{9D8B030D-6E8A-4147-A177-3AD203B41FA5}">
                      <a16:colId xmlns:a16="http://schemas.microsoft.com/office/drawing/2014/main" val="660072804"/>
                    </a:ext>
                  </a:extLst>
                </a:gridCol>
                <a:gridCol w="966928">
                  <a:extLst>
                    <a:ext uri="{9D8B030D-6E8A-4147-A177-3AD203B41FA5}">
                      <a16:colId xmlns:a16="http://schemas.microsoft.com/office/drawing/2014/main" val="3874496249"/>
                    </a:ext>
                  </a:extLst>
                </a:gridCol>
              </a:tblGrid>
              <a:tr h="202565">
                <a:tc>
                  <a:txBody>
                    <a:bodyPr/>
                    <a:lstStyle/>
                    <a:p>
                      <a:pPr algn="l">
                        <a:lnSpc>
                          <a:spcPct val="150000"/>
                        </a:lnSpc>
                        <a:spcAft>
                          <a:spcPts val="800"/>
                        </a:spcAft>
                      </a:pPr>
                      <a:r>
                        <a:rPr lang="es-EC" sz="1200" b="1" dirty="0">
                          <a:effectLst/>
                          <a:latin typeface="+mn-lt"/>
                          <a:ea typeface="Calibri" panose="020F0502020204030204" pitchFamily="34" charset="0"/>
                          <a:cs typeface="Times New Roman" panose="02020603050405020304" pitchFamily="18" charset="0"/>
                        </a:rPr>
                        <a:t>Temperatura</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800"/>
                        </a:spcAft>
                      </a:pPr>
                      <a:r>
                        <a:rPr lang="es-EC" sz="1200" b="1">
                          <a:effectLst/>
                          <a:latin typeface="+mn-lt"/>
                          <a:ea typeface="Calibri" panose="020F0502020204030204" pitchFamily="34" charset="0"/>
                          <a:cs typeface="Times New Roman" panose="02020603050405020304" pitchFamily="18" charset="0"/>
                        </a:rPr>
                        <a:t>Frecuencia</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800"/>
                        </a:spcAft>
                      </a:pPr>
                      <a:r>
                        <a:rPr lang="es-EC" sz="1200" b="1" dirty="0">
                          <a:effectLst/>
                          <a:latin typeface="+mn-lt"/>
                          <a:ea typeface="Calibri" panose="020F0502020204030204" pitchFamily="34" charset="0"/>
                          <a:cs typeface="Times New Roman" panose="02020603050405020304" pitchFamily="18" charset="0"/>
                        </a:rPr>
                        <a:t>Porcentaje</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715665"/>
                  </a:ext>
                </a:extLst>
              </a:tr>
              <a:tr h="217170">
                <a:tc>
                  <a:txBody>
                    <a:bodyPr/>
                    <a:lstStyle/>
                    <a:p>
                      <a:pPr algn="l">
                        <a:lnSpc>
                          <a:spcPct val="150000"/>
                        </a:lnSpc>
                        <a:spcAft>
                          <a:spcPts val="800"/>
                        </a:spcAft>
                      </a:pPr>
                      <a:r>
                        <a:rPr lang="es-EC" sz="1200" dirty="0">
                          <a:effectLst/>
                          <a:latin typeface="+mn-lt"/>
                          <a:ea typeface="Calibri" panose="020F0502020204030204" pitchFamily="34" charset="0"/>
                          <a:cs typeface="Times New Roman" panose="02020603050405020304" pitchFamily="18" charset="0"/>
                        </a:rPr>
                        <a:t>Bajo (&lt; 38,0 °C)</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50000"/>
                        </a:lnSpc>
                        <a:spcAft>
                          <a:spcPts val="800"/>
                        </a:spcAft>
                      </a:pPr>
                      <a:r>
                        <a:rPr lang="es-EC" sz="1200">
                          <a:effectLst/>
                          <a:latin typeface="+mn-lt"/>
                          <a:ea typeface="Calibri" panose="020F0502020204030204" pitchFamily="34" charset="0"/>
                          <a:cs typeface="Times New Roman" panose="02020603050405020304" pitchFamily="18" charset="0"/>
                        </a:rPr>
                        <a:t>34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50000"/>
                        </a:lnSpc>
                        <a:spcAft>
                          <a:spcPts val="800"/>
                        </a:spcAft>
                      </a:pPr>
                      <a:r>
                        <a:rPr lang="es-EC" sz="1200" dirty="0">
                          <a:effectLst/>
                          <a:latin typeface="+mn-lt"/>
                          <a:ea typeface="Calibri" panose="020F0502020204030204" pitchFamily="34" charset="0"/>
                          <a:cs typeface="Times New Roman" panose="02020603050405020304" pitchFamily="18" charset="0"/>
                        </a:rPr>
                        <a:t>7,5%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16296109"/>
                  </a:ext>
                </a:extLst>
              </a:tr>
              <a:tr h="217170">
                <a:tc>
                  <a:txBody>
                    <a:bodyPr/>
                    <a:lstStyle/>
                    <a:p>
                      <a:pPr algn="l">
                        <a:lnSpc>
                          <a:spcPct val="150000"/>
                        </a:lnSpc>
                        <a:spcAft>
                          <a:spcPts val="800"/>
                        </a:spcAft>
                      </a:pPr>
                      <a:r>
                        <a:rPr lang="es-EC" sz="1200" dirty="0">
                          <a:effectLst/>
                          <a:latin typeface="+mn-lt"/>
                          <a:ea typeface="Calibri" panose="020F0502020204030204" pitchFamily="34" charset="0"/>
                          <a:cs typeface="Times New Roman" panose="02020603050405020304" pitchFamily="18" charset="0"/>
                        </a:rPr>
                        <a:t>Normal </a:t>
                      </a:r>
                      <a:r>
                        <a:rPr lang="es-EC" sz="1200" kern="1200" dirty="0">
                          <a:solidFill>
                            <a:schemeClr val="tx1"/>
                          </a:solidFill>
                          <a:effectLst/>
                          <a:latin typeface="+mn-lt"/>
                          <a:ea typeface="Times New Roman" panose="02020603050405020304" pitchFamily="18" charset="0"/>
                          <a:cs typeface="Times New Roman" panose="02020603050405020304" pitchFamily="18" charset="0"/>
                        </a:rPr>
                        <a:t>(38,0</a:t>
                      </a:r>
                      <a:r>
                        <a:rPr lang="es-EC" sz="1200" kern="1200" baseline="0" dirty="0">
                          <a:solidFill>
                            <a:schemeClr val="tx1"/>
                          </a:solidFill>
                          <a:effectLst/>
                          <a:latin typeface="+mn-lt"/>
                          <a:ea typeface="Times New Roman" panose="02020603050405020304" pitchFamily="18" charset="0"/>
                          <a:cs typeface="Times New Roman" panose="02020603050405020304" pitchFamily="18" charset="0"/>
                        </a:rPr>
                        <a:t> -</a:t>
                      </a:r>
                      <a:r>
                        <a:rPr lang="es-EC" sz="1200" kern="1200" dirty="0">
                          <a:solidFill>
                            <a:schemeClr val="tx1"/>
                          </a:solidFill>
                          <a:effectLst/>
                          <a:latin typeface="+mn-lt"/>
                          <a:ea typeface="Times New Roman" panose="02020603050405020304" pitchFamily="18" charset="0"/>
                          <a:cs typeface="Times New Roman" panose="02020603050405020304" pitchFamily="18" charset="0"/>
                        </a:rPr>
                        <a:t> </a:t>
                      </a:r>
                      <a:r>
                        <a:rPr lang="es-EC" sz="1200" dirty="0">
                          <a:effectLst/>
                          <a:latin typeface="+mn-lt"/>
                          <a:ea typeface="Calibri" panose="020F0502020204030204" pitchFamily="34" charset="0"/>
                          <a:cs typeface="Times New Roman" panose="02020603050405020304" pitchFamily="18" charset="0"/>
                        </a:rPr>
                        <a:t>39,3°C)</a:t>
                      </a:r>
                    </a:p>
                  </a:txBody>
                  <a:tcPr marL="9525" marR="9525" marT="9525" marB="0" anchor="ctr">
                    <a:lnL>
                      <a:noFill/>
                    </a:lnL>
                    <a:lnR>
                      <a:noFill/>
                    </a:lnR>
                    <a:lnT>
                      <a:noFill/>
                    </a:lnT>
                    <a:lnB>
                      <a:noFill/>
                    </a:lnB>
                  </a:tcPr>
                </a:tc>
                <a:tc>
                  <a:txBody>
                    <a:bodyPr/>
                    <a:lstStyle/>
                    <a:p>
                      <a:pPr algn="l">
                        <a:lnSpc>
                          <a:spcPct val="150000"/>
                        </a:lnSpc>
                        <a:spcAft>
                          <a:spcPts val="800"/>
                        </a:spcAft>
                      </a:pPr>
                      <a:r>
                        <a:rPr lang="es-EC" sz="1200" dirty="0">
                          <a:solidFill>
                            <a:srgbClr val="FF0000"/>
                          </a:solidFill>
                          <a:effectLst/>
                          <a:latin typeface="+mn-lt"/>
                          <a:ea typeface="Calibri" panose="020F0502020204030204" pitchFamily="34" charset="0"/>
                          <a:cs typeface="Times New Roman" panose="02020603050405020304" pitchFamily="18" charset="0"/>
                        </a:rPr>
                        <a:t>368</a:t>
                      </a:r>
                    </a:p>
                  </a:txBody>
                  <a:tcPr marL="9525" marR="9525" marT="9525" marB="0" anchor="ctr">
                    <a:lnL>
                      <a:noFill/>
                    </a:lnL>
                    <a:lnR>
                      <a:noFill/>
                    </a:lnR>
                    <a:lnT>
                      <a:noFill/>
                    </a:lnT>
                    <a:lnB>
                      <a:noFill/>
                    </a:lnB>
                  </a:tcPr>
                </a:tc>
                <a:tc>
                  <a:txBody>
                    <a:bodyPr/>
                    <a:lstStyle/>
                    <a:p>
                      <a:pPr algn="l" fontAlgn="t">
                        <a:lnSpc>
                          <a:spcPct val="150000"/>
                        </a:lnSpc>
                        <a:spcAft>
                          <a:spcPts val="0"/>
                        </a:spcAft>
                      </a:pPr>
                      <a:r>
                        <a:rPr lang="es-EC" sz="1200" dirty="0">
                          <a:effectLst/>
                          <a:latin typeface="+mn-lt"/>
                          <a:ea typeface="Calibri" panose="020F0502020204030204" pitchFamily="34" charset="0"/>
                          <a:cs typeface="Times New Roman" panose="02020603050405020304" pitchFamily="18" charset="0"/>
                        </a:rPr>
                        <a:t>79,5%</a:t>
                      </a:r>
                    </a:p>
                  </a:txBody>
                  <a:tcPr marL="9525" marR="9525" marT="9525" marB="0" anchor="ctr">
                    <a:lnL>
                      <a:noFill/>
                    </a:lnL>
                    <a:lnR>
                      <a:noFill/>
                    </a:lnR>
                    <a:lnT>
                      <a:noFill/>
                    </a:lnT>
                    <a:lnB>
                      <a:noFill/>
                    </a:lnB>
                  </a:tcPr>
                </a:tc>
                <a:extLst>
                  <a:ext uri="{0D108BD9-81ED-4DB2-BD59-A6C34878D82A}">
                    <a16:rowId xmlns:a16="http://schemas.microsoft.com/office/drawing/2014/main" val="3302294750"/>
                  </a:ext>
                </a:extLst>
              </a:tr>
              <a:tr h="217170">
                <a:tc>
                  <a:txBody>
                    <a:bodyPr/>
                    <a:lstStyle/>
                    <a:p>
                      <a:pPr algn="l" fontAlgn="t">
                        <a:lnSpc>
                          <a:spcPct val="150000"/>
                        </a:lnSpc>
                        <a:spcAft>
                          <a:spcPts val="0"/>
                        </a:spcAft>
                      </a:pPr>
                      <a:r>
                        <a:rPr lang="es-EC" sz="1200" kern="1200" dirty="0">
                          <a:solidFill>
                            <a:srgbClr val="000000"/>
                          </a:solidFill>
                          <a:effectLst/>
                          <a:latin typeface="+mn-lt"/>
                          <a:ea typeface="Times New Roman" panose="02020603050405020304" pitchFamily="18" charset="0"/>
                          <a:cs typeface="Times New Roman" panose="02020603050405020304" pitchFamily="18" charset="0"/>
                        </a:rPr>
                        <a:t>Alto</a:t>
                      </a:r>
                      <a:r>
                        <a:rPr lang="es-EC" sz="1200" kern="1200" baseline="0" dirty="0">
                          <a:solidFill>
                            <a:srgbClr val="000000"/>
                          </a:solidFill>
                          <a:effectLst/>
                          <a:latin typeface="+mn-lt"/>
                          <a:ea typeface="Times New Roman" panose="02020603050405020304" pitchFamily="18" charset="0"/>
                          <a:cs typeface="Times New Roman" panose="02020603050405020304" pitchFamily="18" charset="0"/>
                        </a:rPr>
                        <a:t> </a:t>
                      </a:r>
                      <a:r>
                        <a:rPr lang="es-EC" sz="1200" kern="1200" dirty="0">
                          <a:solidFill>
                            <a:schemeClr val="tx1"/>
                          </a:solidFill>
                          <a:effectLst/>
                          <a:latin typeface="+mn-lt"/>
                          <a:ea typeface="Times New Roman" panose="02020603050405020304" pitchFamily="18" charset="0"/>
                          <a:cs typeface="Times New Roman" panose="02020603050405020304" pitchFamily="18" charset="0"/>
                        </a:rPr>
                        <a:t>(&gt; </a:t>
                      </a:r>
                      <a:r>
                        <a:rPr lang="es-EC" sz="1200" dirty="0">
                          <a:effectLst/>
                          <a:latin typeface="+mn-lt"/>
                          <a:ea typeface="Calibri" panose="020F0502020204030204" pitchFamily="34" charset="0"/>
                          <a:cs typeface="Times New Roman" panose="02020603050405020304" pitchFamily="18" charset="0"/>
                        </a:rPr>
                        <a:t>39,3°C)</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lnSpc>
                          <a:spcPct val="150000"/>
                        </a:lnSpc>
                        <a:spcAft>
                          <a:spcPts val="0"/>
                        </a:spcAft>
                      </a:pPr>
                      <a:r>
                        <a:rPr lang="es-EC" sz="1200" kern="1200" dirty="0">
                          <a:solidFill>
                            <a:srgbClr val="000000"/>
                          </a:solidFill>
                          <a:effectLst/>
                          <a:latin typeface="+mn-lt"/>
                          <a:ea typeface="Times New Roman" panose="02020603050405020304" pitchFamily="18" charset="0"/>
                          <a:cs typeface="Times New Roman" panose="02020603050405020304" pitchFamily="18" charset="0"/>
                        </a:rPr>
                        <a:t>60</a:t>
                      </a:r>
                      <a:endParaRPr lang="es-EC" sz="1200" dirty="0">
                        <a:effectLst/>
                        <a:latin typeface="+mn-lt"/>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lnSpc>
                          <a:spcPct val="150000"/>
                        </a:lnSpc>
                        <a:spcAft>
                          <a:spcPts val="0"/>
                        </a:spcAft>
                      </a:pPr>
                      <a:r>
                        <a:rPr lang="es-EC" sz="1200" kern="1200" dirty="0">
                          <a:solidFill>
                            <a:srgbClr val="000000"/>
                          </a:solidFill>
                          <a:effectLst/>
                          <a:latin typeface="+mn-lt"/>
                          <a:ea typeface="Times New Roman" panose="02020603050405020304" pitchFamily="18" charset="0"/>
                          <a:cs typeface="Times New Roman" panose="02020603050405020304" pitchFamily="18" charset="0"/>
                        </a:rPr>
                        <a:t>13,0%</a:t>
                      </a:r>
                      <a:endParaRPr lang="es-EC" sz="1200" dirty="0">
                        <a:effectLst/>
                        <a:latin typeface="+mn-lt"/>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737730"/>
                  </a:ext>
                </a:extLst>
              </a:tr>
              <a:tr h="217170">
                <a:tc>
                  <a:txBody>
                    <a:bodyPr/>
                    <a:lstStyle/>
                    <a:p>
                      <a:pPr algn="l" fontAlgn="t">
                        <a:lnSpc>
                          <a:spcPct val="150000"/>
                        </a:lnSpc>
                        <a:spcAft>
                          <a:spcPts val="0"/>
                        </a:spcAft>
                      </a:pPr>
                      <a:r>
                        <a:rPr lang="es-EC" sz="1200" kern="1200" dirty="0">
                          <a:solidFill>
                            <a:srgbClr val="000000"/>
                          </a:solidFill>
                          <a:effectLst/>
                          <a:latin typeface="+mn-lt"/>
                          <a:ea typeface="Times New Roman" panose="02020603050405020304" pitchFamily="18" charset="0"/>
                          <a:cs typeface="Times New Roman" panose="02020603050405020304" pitchFamily="18" charset="0"/>
                        </a:rPr>
                        <a:t>Total</a:t>
                      </a:r>
                      <a:endParaRPr lang="es-EC" sz="1200" dirty="0">
                        <a:effectLst/>
                        <a:latin typeface="+mn-lt"/>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Aft>
                          <a:spcPts val="0"/>
                        </a:spcAft>
                      </a:pPr>
                      <a:r>
                        <a:rPr lang="es-EC" sz="1200" kern="1200" dirty="0">
                          <a:solidFill>
                            <a:srgbClr val="000000"/>
                          </a:solidFill>
                          <a:effectLst/>
                          <a:latin typeface="+mn-lt"/>
                          <a:ea typeface="Times New Roman" panose="02020603050405020304" pitchFamily="18" charset="0"/>
                          <a:cs typeface="Times New Roman" panose="02020603050405020304" pitchFamily="18" charset="0"/>
                        </a:rPr>
                        <a:t>462</a:t>
                      </a:r>
                      <a:endParaRPr lang="es-EC" sz="1200" dirty="0">
                        <a:effectLst/>
                        <a:latin typeface="+mn-lt"/>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Aft>
                          <a:spcPts val="0"/>
                        </a:spcAft>
                      </a:pPr>
                      <a:r>
                        <a:rPr lang="es-EC" sz="1200" kern="1200" dirty="0">
                          <a:solidFill>
                            <a:srgbClr val="000000"/>
                          </a:solidFill>
                          <a:effectLst/>
                          <a:latin typeface="+mn-lt"/>
                          <a:ea typeface="Times New Roman" panose="02020603050405020304" pitchFamily="18" charset="0"/>
                          <a:cs typeface="Times New Roman" panose="02020603050405020304" pitchFamily="18" charset="0"/>
                        </a:rPr>
                        <a:t>100,00%</a:t>
                      </a:r>
                      <a:endParaRPr lang="es-EC" sz="1200" dirty="0">
                        <a:effectLst/>
                        <a:latin typeface="+mn-lt"/>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718369"/>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866698141"/>
              </p:ext>
            </p:extLst>
          </p:nvPr>
        </p:nvGraphicFramePr>
        <p:xfrm>
          <a:off x="786243" y="2739644"/>
          <a:ext cx="4968009" cy="1419225"/>
        </p:xfrm>
        <a:graphic>
          <a:graphicData uri="http://schemas.openxmlformats.org/drawingml/2006/table">
            <a:tbl>
              <a:tblPr/>
              <a:tblGrid>
                <a:gridCol w="1983869">
                  <a:extLst>
                    <a:ext uri="{9D8B030D-6E8A-4147-A177-3AD203B41FA5}">
                      <a16:colId xmlns:a16="http://schemas.microsoft.com/office/drawing/2014/main" val="3878443259"/>
                    </a:ext>
                  </a:extLst>
                </a:gridCol>
                <a:gridCol w="2017212">
                  <a:extLst>
                    <a:ext uri="{9D8B030D-6E8A-4147-A177-3AD203B41FA5}">
                      <a16:colId xmlns:a16="http://schemas.microsoft.com/office/drawing/2014/main" val="660072804"/>
                    </a:ext>
                  </a:extLst>
                </a:gridCol>
                <a:gridCol w="966928">
                  <a:extLst>
                    <a:ext uri="{9D8B030D-6E8A-4147-A177-3AD203B41FA5}">
                      <a16:colId xmlns:a16="http://schemas.microsoft.com/office/drawing/2014/main" val="3874496249"/>
                    </a:ext>
                  </a:extLst>
                </a:gridCol>
              </a:tblGrid>
              <a:tr h="202565">
                <a:tc>
                  <a:txBody>
                    <a:bodyPr/>
                    <a:lstStyle/>
                    <a:p>
                      <a:pPr algn="l">
                        <a:lnSpc>
                          <a:spcPct val="150000"/>
                        </a:lnSpc>
                        <a:spcAft>
                          <a:spcPts val="800"/>
                        </a:spcAft>
                      </a:pPr>
                      <a:r>
                        <a:rPr lang="es-EC" sz="1200" b="1" dirty="0" err="1">
                          <a:effectLst/>
                          <a:latin typeface="+mn-lt"/>
                          <a:ea typeface="Calibri" panose="020F0502020204030204" pitchFamily="34" charset="0"/>
                          <a:cs typeface="Times New Roman" panose="02020603050405020304" pitchFamily="18" charset="0"/>
                        </a:rPr>
                        <a:t>Hct</a:t>
                      </a:r>
                      <a:endParaRPr lang="es-EC" sz="1200" b="1" dirty="0">
                        <a:effectLst/>
                        <a:latin typeface="+mn-lt"/>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800"/>
                        </a:spcAft>
                      </a:pPr>
                      <a:r>
                        <a:rPr lang="es-EC" sz="1200" b="1" dirty="0">
                          <a:effectLst/>
                          <a:latin typeface="+mn-lt"/>
                          <a:ea typeface="Calibri" panose="020F0502020204030204" pitchFamily="34" charset="0"/>
                          <a:cs typeface="Times New Roman" panose="02020603050405020304" pitchFamily="18" charset="0"/>
                        </a:rPr>
                        <a:t>Frecuencia</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800"/>
                        </a:spcAft>
                      </a:pPr>
                      <a:r>
                        <a:rPr lang="es-EC" sz="1200" b="1" dirty="0">
                          <a:effectLst/>
                          <a:latin typeface="+mn-lt"/>
                          <a:ea typeface="Calibri" panose="020F0502020204030204" pitchFamily="34" charset="0"/>
                          <a:cs typeface="Times New Roman" panose="02020603050405020304" pitchFamily="18" charset="0"/>
                        </a:rPr>
                        <a:t>Porcentaje</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715665"/>
                  </a:ext>
                </a:extLst>
              </a:tr>
              <a:tr h="217170">
                <a:tc>
                  <a:txBody>
                    <a:bodyPr/>
                    <a:lstStyle/>
                    <a:p>
                      <a:pPr algn="l">
                        <a:lnSpc>
                          <a:spcPct val="150000"/>
                        </a:lnSpc>
                        <a:spcAft>
                          <a:spcPts val="800"/>
                        </a:spcAft>
                      </a:pPr>
                      <a:r>
                        <a:rPr lang="es-EC" sz="1200" dirty="0">
                          <a:effectLst/>
                          <a:latin typeface="+mn-lt"/>
                          <a:ea typeface="Calibri" panose="020F0502020204030204" pitchFamily="34" charset="0"/>
                          <a:cs typeface="Times New Roman" panose="02020603050405020304" pitchFamily="18" charset="0"/>
                        </a:rPr>
                        <a:t>Bajo (&lt; 24%)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C" sz="1200" b="0" i="0" u="none" strike="noStrike" dirty="0">
                          <a:solidFill>
                            <a:srgbClr val="000000"/>
                          </a:solidFill>
                          <a:effectLst/>
                          <a:latin typeface="+mn-lt"/>
                        </a:rPr>
                        <a:t>16</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C" sz="1200" b="0" i="0" u="none" strike="noStrike">
                          <a:solidFill>
                            <a:srgbClr val="000000"/>
                          </a:solidFill>
                          <a:effectLst/>
                          <a:latin typeface="+mn-lt"/>
                        </a:rPr>
                        <a:t>3,46%</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16296109"/>
                  </a:ext>
                </a:extLst>
              </a:tr>
              <a:tr h="217170">
                <a:tc>
                  <a:txBody>
                    <a:bodyPr/>
                    <a:lstStyle/>
                    <a:p>
                      <a:pPr algn="l">
                        <a:lnSpc>
                          <a:spcPct val="150000"/>
                        </a:lnSpc>
                        <a:spcAft>
                          <a:spcPts val="800"/>
                        </a:spcAft>
                      </a:pPr>
                      <a:r>
                        <a:rPr lang="es-EC" sz="1200" dirty="0">
                          <a:effectLst/>
                          <a:latin typeface="+mn-lt"/>
                          <a:ea typeface="Calibri" panose="020F0502020204030204" pitchFamily="34" charset="0"/>
                          <a:cs typeface="Times New Roman" panose="02020603050405020304" pitchFamily="18" charset="0"/>
                        </a:rPr>
                        <a:t>Normal </a:t>
                      </a:r>
                      <a:r>
                        <a:rPr lang="es-EC" sz="1200" kern="1200" dirty="0">
                          <a:solidFill>
                            <a:schemeClr val="tx1"/>
                          </a:solidFill>
                          <a:effectLst/>
                          <a:latin typeface="+mn-lt"/>
                          <a:ea typeface="Times New Roman" panose="02020603050405020304" pitchFamily="18" charset="0"/>
                          <a:cs typeface="Times New Roman" panose="02020603050405020304" pitchFamily="18" charset="0"/>
                        </a:rPr>
                        <a:t>(24-46%</a:t>
                      </a:r>
                      <a:r>
                        <a:rPr lang="es-EC" sz="1200" dirty="0">
                          <a:effectLst/>
                          <a:latin typeface="+mn-lt"/>
                          <a:ea typeface="Calibri" panose="020F0502020204030204" pitchFamily="34" charset="0"/>
                          <a:cs typeface="Times New Roman" panose="02020603050405020304" pitchFamily="18" charset="0"/>
                        </a:rPr>
                        <a:t>)</a:t>
                      </a:r>
                    </a:p>
                  </a:txBody>
                  <a:tcPr marL="9525" marR="9525" marT="9525" marB="0" anchor="ctr">
                    <a:lnL>
                      <a:noFill/>
                    </a:lnL>
                    <a:lnR>
                      <a:noFill/>
                    </a:lnR>
                    <a:lnT>
                      <a:noFill/>
                    </a:lnT>
                    <a:lnB>
                      <a:noFill/>
                    </a:lnB>
                  </a:tcPr>
                </a:tc>
                <a:tc>
                  <a:txBody>
                    <a:bodyPr/>
                    <a:lstStyle/>
                    <a:p>
                      <a:pPr algn="l" fontAlgn="b"/>
                      <a:r>
                        <a:rPr lang="es-EC" sz="1200" b="0" i="0" u="none" strike="noStrike" dirty="0">
                          <a:solidFill>
                            <a:srgbClr val="FF0000"/>
                          </a:solidFill>
                          <a:effectLst/>
                          <a:latin typeface="+mn-lt"/>
                        </a:rPr>
                        <a:t>445</a:t>
                      </a:r>
                    </a:p>
                  </a:txBody>
                  <a:tcPr marL="9525" marR="9525" marT="9525" marB="0" anchor="b">
                    <a:lnL>
                      <a:noFill/>
                    </a:lnL>
                    <a:lnR>
                      <a:noFill/>
                    </a:lnR>
                    <a:lnT>
                      <a:noFill/>
                    </a:lnT>
                    <a:lnB>
                      <a:noFill/>
                    </a:lnB>
                  </a:tcPr>
                </a:tc>
                <a:tc>
                  <a:txBody>
                    <a:bodyPr/>
                    <a:lstStyle/>
                    <a:p>
                      <a:pPr algn="l" fontAlgn="b"/>
                      <a:r>
                        <a:rPr lang="es-EC" sz="1200" b="0" i="0" u="none" strike="noStrike">
                          <a:solidFill>
                            <a:srgbClr val="000000"/>
                          </a:solidFill>
                          <a:effectLst/>
                          <a:latin typeface="+mn-lt"/>
                        </a:rPr>
                        <a:t>96,32%</a:t>
                      </a:r>
                    </a:p>
                  </a:txBody>
                  <a:tcPr marL="9525" marR="9525" marT="9525" marB="0" anchor="b">
                    <a:lnL>
                      <a:noFill/>
                    </a:lnL>
                    <a:lnR>
                      <a:noFill/>
                    </a:lnR>
                    <a:lnT>
                      <a:noFill/>
                    </a:lnT>
                    <a:lnB>
                      <a:noFill/>
                    </a:lnB>
                  </a:tcPr>
                </a:tc>
                <a:extLst>
                  <a:ext uri="{0D108BD9-81ED-4DB2-BD59-A6C34878D82A}">
                    <a16:rowId xmlns:a16="http://schemas.microsoft.com/office/drawing/2014/main" val="3302294750"/>
                  </a:ext>
                </a:extLst>
              </a:tr>
              <a:tr h="217170">
                <a:tc>
                  <a:txBody>
                    <a:bodyPr/>
                    <a:lstStyle/>
                    <a:p>
                      <a:pPr algn="l" fontAlgn="t">
                        <a:lnSpc>
                          <a:spcPct val="150000"/>
                        </a:lnSpc>
                        <a:spcAft>
                          <a:spcPts val="0"/>
                        </a:spcAft>
                      </a:pPr>
                      <a:r>
                        <a:rPr lang="es-EC" sz="1200" kern="1200" dirty="0">
                          <a:solidFill>
                            <a:srgbClr val="000000"/>
                          </a:solidFill>
                          <a:effectLst/>
                          <a:latin typeface="+mn-lt"/>
                          <a:ea typeface="Times New Roman" panose="02020603050405020304" pitchFamily="18" charset="0"/>
                          <a:cs typeface="Times New Roman" panose="02020603050405020304" pitchFamily="18" charset="0"/>
                        </a:rPr>
                        <a:t>Alto</a:t>
                      </a:r>
                      <a:r>
                        <a:rPr lang="es-EC" sz="1200" kern="1200" baseline="0" dirty="0">
                          <a:solidFill>
                            <a:srgbClr val="000000"/>
                          </a:solidFill>
                          <a:effectLst/>
                          <a:latin typeface="+mn-lt"/>
                          <a:ea typeface="Times New Roman" panose="02020603050405020304" pitchFamily="18" charset="0"/>
                          <a:cs typeface="Times New Roman" panose="02020603050405020304" pitchFamily="18" charset="0"/>
                        </a:rPr>
                        <a:t> </a:t>
                      </a:r>
                      <a:r>
                        <a:rPr lang="es-EC" sz="1200" kern="1200" dirty="0">
                          <a:solidFill>
                            <a:schemeClr val="tx1"/>
                          </a:solidFill>
                          <a:effectLst/>
                          <a:latin typeface="+mn-lt"/>
                          <a:ea typeface="Times New Roman" panose="02020603050405020304" pitchFamily="18" charset="0"/>
                          <a:cs typeface="Times New Roman" panose="02020603050405020304" pitchFamily="18" charset="0"/>
                        </a:rPr>
                        <a:t>(&gt; 46%</a:t>
                      </a:r>
                      <a:r>
                        <a:rPr lang="es-EC" sz="1200" dirty="0">
                          <a:effectLst/>
                          <a:latin typeface="+mn-lt"/>
                          <a:ea typeface="Calibri" panose="020F0502020204030204" pitchFamily="34" charset="0"/>
                          <a:cs typeface="Times New Roman" panose="02020603050405020304" pitchFamily="18" charset="0"/>
                        </a:rPr>
                        <a:t>)</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C" sz="1200" b="0" i="0" u="none" strike="noStrike" dirty="0">
                          <a:solidFill>
                            <a:srgbClr val="000000"/>
                          </a:solidFill>
                          <a:effectLst/>
                          <a:latin typeface="+mn-lt"/>
                        </a:rPr>
                        <a:t>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C" sz="1200" b="0" i="0" u="none" strike="noStrike" dirty="0">
                          <a:solidFill>
                            <a:srgbClr val="000000"/>
                          </a:solidFill>
                          <a:effectLst/>
                          <a:latin typeface="+mn-lt"/>
                        </a:rPr>
                        <a:t>0,22%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737730"/>
                  </a:ext>
                </a:extLst>
              </a:tr>
              <a:tr h="217170">
                <a:tc>
                  <a:txBody>
                    <a:bodyPr/>
                    <a:lstStyle/>
                    <a:p>
                      <a:pPr algn="l" fontAlgn="t">
                        <a:lnSpc>
                          <a:spcPct val="150000"/>
                        </a:lnSpc>
                        <a:spcAft>
                          <a:spcPts val="0"/>
                        </a:spcAft>
                      </a:pPr>
                      <a:r>
                        <a:rPr lang="es-EC" sz="1200" kern="1200" dirty="0">
                          <a:solidFill>
                            <a:srgbClr val="000000"/>
                          </a:solidFill>
                          <a:effectLst/>
                          <a:latin typeface="+mn-lt"/>
                          <a:ea typeface="Times New Roman" panose="02020603050405020304" pitchFamily="18" charset="0"/>
                          <a:cs typeface="Times New Roman" panose="02020603050405020304" pitchFamily="18" charset="0"/>
                        </a:rPr>
                        <a:t>Total</a:t>
                      </a:r>
                      <a:endParaRPr lang="es-EC" sz="1200" dirty="0">
                        <a:effectLst/>
                        <a:latin typeface="+mn-lt"/>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effectLst/>
                          <a:latin typeface="+mn-lt"/>
                        </a:rPr>
                        <a:t>462</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200" b="0" i="0" u="none" strike="noStrike" dirty="0">
                          <a:solidFill>
                            <a:srgbClr val="000000"/>
                          </a:solidFill>
                          <a:effectLst/>
                          <a:latin typeface="+mn-lt"/>
                        </a:rPr>
                        <a:t>100,00%</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718369"/>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187125614"/>
              </p:ext>
            </p:extLst>
          </p:nvPr>
        </p:nvGraphicFramePr>
        <p:xfrm>
          <a:off x="786243" y="4360410"/>
          <a:ext cx="4968009" cy="1419225"/>
        </p:xfrm>
        <a:graphic>
          <a:graphicData uri="http://schemas.openxmlformats.org/drawingml/2006/table">
            <a:tbl>
              <a:tblPr/>
              <a:tblGrid>
                <a:gridCol w="1983869">
                  <a:extLst>
                    <a:ext uri="{9D8B030D-6E8A-4147-A177-3AD203B41FA5}">
                      <a16:colId xmlns:a16="http://schemas.microsoft.com/office/drawing/2014/main" val="3878443259"/>
                    </a:ext>
                  </a:extLst>
                </a:gridCol>
                <a:gridCol w="2017212">
                  <a:extLst>
                    <a:ext uri="{9D8B030D-6E8A-4147-A177-3AD203B41FA5}">
                      <a16:colId xmlns:a16="http://schemas.microsoft.com/office/drawing/2014/main" val="660072804"/>
                    </a:ext>
                  </a:extLst>
                </a:gridCol>
                <a:gridCol w="966928">
                  <a:extLst>
                    <a:ext uri="{9D8B030D-6E8A-4147-A177-3AD203B41FA5}">
                      <a16:colId xmlns:a16="http://schemas.microsoft.com/office/drawing/2014/main" val="3874496249"/>
                    </a:ext>
                  </a:extLst>
                </a:gridCol>
              </a:tblGrid>
              <a:tr h="202565">
                <a:tc>
                  <a:txBody>
                    <a:bodyPr/>
                    <a:lstStyle/>
                    <a:p>
                      <a:pPr algn="l">
                        <a:lnSpc>
                          <a:spcPct val="150000"/>
                        </a:lnSpc>
                        <a:spcAft>
                          <a:spcPts val="800"/>
                        </a:spcAft>
                      </a:pPr>
                      <a:r>
                        <a:rPr lang="es-EC" sz="1200" b="1" dirty="0">
                          <a:effectLst/>
                          <a:latin typeface="+mn-lt"/>
                          <a:ea typeface="Calibri" panose="020F0502020204030204" pitchFamily="34" charset="0"/>
                          <a:cs typeface="Times New Roman" panose="02020603050405020304" pitchFamily="18" charset="0"/>
                        </a:rPr>
                        <a:t>Proteínas Totales</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800"/>
                        </a:spcAft>
                      </a:pPr>
                      <a:r>
                        <a:rPr lang="es-EC" sz="1200" b="1" dirty="0">
                          <a:effectLst/>
                          <a:latin typeface="+mn-lt"/>
                          <a:ea typeface="Calibri" panose="020F0502020204030204" pitchFamily="34" charset="0"/>
                          <a:cs typeface="Times New Roman" panose="02020603050405020304" pitchFamily="18" charset="0"/>
                        </a:rPr>
                        <a:t>Frecuencia</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800"/>
                        </a:spcAft>
                      </a:pPr>
                      <a:r>
                        <a:rPr lang="es-EC" sz="1200" b="1" dirty="0">
                          <a:effectLst/>
                          <a:latin typeface="+mn-lt"/>
                          <a:ea typeface="Calibri" panose="020F0502020204030204" pitchFamily="34" charset="0"/>
                          <a:cs typeface="Times New Roman" panose="02020603050405020304" pitchFamily="18" charset="0"/>
                        </a:rPr>
                        <a:t>Porcentaje</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715665"/>
                  </a:ext>
                </a:extLst>
              </a:tr>
              <a:tr h="217170">
                <a:tc>
                  <a:txBody>
                    <a:bodyPr/>
                    <a:lstStyle/>
                    <a:p>
                      <a:pPr algn="l">
                        <a:lnSpc>
                          <a:spcPct val="150000"/>
                        </a:lnSpc>
                        <a:spcAft>
                          <a:spcPts val="800"/>
                        </a:spcAft>
                      </a:pPr>
                      <a:r>
                        <a:rPr lang="es-EC" sz="1200" dirty="0">
                          <a:effectLst/>
                          <a:latin typeface="+mn-lt"/>
                          <a:ea typeface="Calibri" panose="020F0502020204030204" pitchFamily="34" charset="0"/>
                          <a:cs typeface="Times New Roman" panose="02020603050405020304" pitchFamily="18" charset="0"/>
                        </a:rPr>
                        <a:t>Bajo (&lt; 38,0 °C)</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C" sz="1200" b="0" i="0" u="none" strike="noStrike">
                          <a:solidFill>
                            <a:srgbClr val="000000"/>
                          </a:solidFill>
                          <a:effectLst/>
                          <a:latin typeface="+mn-lt"/>
                        </a:rPr>
                        <a:t>4</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C" sz="1200" b="0" i="0" u="none" strike="noStrike">
                          <a:solidFill>
                            <a:srgbClr val="000000"/>
                          </a:solidFill>
                          <a:effectLst/>
                          <a:latin typeface="+mn-lt"/>
                        </a:rPr>
                        <a:t>0,87%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16296109"/>
                  </a:ext>
                </a:extLst>
              </a:tr>
              <a:tr h="217170">
                <a:tc>
                  <a:txBody>
                    <a:bodyPr/>
                    <a:lstStyle/>
                    <a:p>
                      <a:pPr algn="l">
                        <a:lnSpc>
                          <a:spcPct val="150000"/>
                        </a:lnSpc>
                        <a:spcAft>
                          <a:spcPts val="800"/>
                        </a:spcAft>
                      </a:pPr>
                      <a:r>
                        <a:rPr lang="es-EC" sz="1200" dirty="0">
                          <a:effectLst/>
                          <a:latin typeface="+mn-lt"/>
                          <a:ea typeface="Calibri" panose="020F0502020204030204" pitchFamily="34" charset="0"/>
                          <a:cs typeface="Times New Roman" panose="02020603050405020304" pitchFamily="18" charset="0"/>
                        </a:rPr>
                        <a:t>Normal </a:t>
                      </a:r>
                      <a:r>
                        <a:rPr lang="es-EC" sz="1200" kern="1200" dirty="0">
                          <a:solidFill>
                            <a:schemeClr val="tx1"/>
                          </a:solidFill>
                          <a:effectLst/>
                          <a:latin typeface="+mn-lt"/>
                          <a:ea typeface="Times New Roman" panose="02020603050405020304" pitchFamily="18" charset="0"/>
                          <a:cs typeface="Times New Roman" panose="02020603050405020304" pitchFamily="18" charset="0"/>
                        </a:rPr>
                        <a:t>(38,0</a:t>
                      </a:r>
                      <a:r>
                        <a:rPr lang="es-EC" sz="1200" kern="1200" baseline="0" dirty="0">
                          <a:solidFill>
                            <a:schemeClr val="tx1"/>
                          </a:solidFill>
                          <a:effectLst/>
                          <a:latin typeface="+mn-lt"/>
                          <a:ea typeface="Times New Roman" panose="02020603050405020304" pitchFamily="18" charset="0"/>
                          <a:cs typeface="Times New Roman" panose="02020603050405020304" pitchFamily="18" charset="0"/>
                        </a:rPr>
                        <a:t> -</a:t>
                      </a:r>
                      <a:r>
                        <a:rPr lang="es-EC" sz="1200" kern="1200" dirty="0">
                          <a:solidFill>
                            <a:schemeClr val="tx1"/>
                          </a:solidFill>
                          <a:effectLst/>
                          <a:latin typeface="+mn-lt"/>
                          <a:ea typeface="Times New Roman" panose="02020603050405020304" pitchFamily="18" charset="0"/>
                          <a:cs typeface="Times New Roman" panose="02020603050405020304" pitchFamily="18" charset="0"/>
                        </a:rPr>
                        <a:t> </a:t>
                      </a:r>
                      <a:r>
                        <a:rPr lang="es-EC" sz="1200" dirty="0">
                          <a:effectLst/>
                          <a:latin typeface="+mn-lt"/>
                          <a:ea typeface="Calibri" panose="020F0502020204030204" pitchFamily="34" charset="0"/>
                          <a:cs typeface="Times New Roman" panose="02020603050405020304" pitchFamily="18" charset="0"/>
                        </a:rPr>
                        <a:t>39,3°C)</a:t>
                      </a:r>
                    </a:p>
                  </a:txBody>
                  <a:tcPr marL="9525" marR="9525" marT="9525" marB="0" anchor="ctr">
                    <a:lnL>
                      <a:noFill/>
                    </a:lnL>
                    <a:lnR>
                      <a:noFill/>
                    </a:lnR>
                    <a:lnT>
                      <a:noFill/>
                    </a:lnT>
                    <a:lnB>
                      <a:noFill/>
                    </a:lnB>
                  </a:tcPr>
                </a:tc>
                <a:tc>
                  <a:txBody>
                    <a:bodyPr/>
                    <a:lstStyle/>
                    <a:p>
                      <a:pPr algn="l" fontAlgn="b"/>
                      <a:r>
                        <a:rPr lang="es-EC" sz="1200" b="0" i="0" u="none" strike="noStrike" dirty="0">
                          <a:solidFill>
                            <a:srgbClr val="FF0000"/>
                          </a:solidFill>
                          <a:effectLst/>
                          <a:latin typeface="+mn-lt"/>
                        </a:rPr>
                        <a:t>398</a:t>
                      </a:r>
                    </a:p>
                  </a:txBody>
                  <a:tcPr marL="9525" marR="9525" marT="9525" marB="0" anchor="b">
                    <a:lnL>
                      <a:noFill/>
                    </a:lnL>
                    <a:lnR>
                      <a:noFill/>
                    </a:lnR>
                    <a:lnT>
                      <a:noFill/>
                    </a:lnT>
                    <a:lnB>
                      <a:noFill/>
                    </a:lnB>
                  </a:tcPr>
                </a:tc>
                <a:tc>
                  <a:txBody>
                    <a:bodyPr/>
                    <a:lstStyle/>
                    <a:p>
                      <a:pPr algn="l" fontAlgn="b"/>
                      <a:r>
                        <a:rPr lang="es-EC" sz="1200" b="0" i="0" u="none" strike="noStrike">
                          <a:solidFill>
                            <a:srgbClr val="000000"/>
                          </a:solidFill>
                          <a:effectLst/>
                          <a:latin typeface="+mn-lt"/>
                        </a:rPr>
                        <a:t>86,15%</a:t>
                      </a:r>
                    </a:p>
                  </a:txBody>
                  <a:tcPr marL="9525" marR="9525" marT="9525" marB="0" anchor="b">
                    <a:lnL>
                      <a:noFill/>
                    </a:lnL>
                    <a:lnR>
                      <a:noFill/>
                    </a:lnR>
                    <a:lnT>
                      <a:noFill/>
                    </a:lnT>
                    <a:lnB>
                      <a:noFill/>
                    </a:lnB>
                  </a:tcPr>
                </a:tc>
                <a:extLst>
                  <a:ext uri="{0D108BD9-81ED-4DB2-BD59-A6C34878D82A}">
                    <a16:rowId xmlns:a16="http://schemas.microsoft.com/office/drawing/2014/main" val="3302294750"/>
                  </a:ext>
                </a:extLst>
              </a:tr>
              <a:tr h="217170">
                <a:tc>
                  <a:txBody>
                    <a:bodyPr/>
                    <a:lstStyle/>
                    <a:p>
                      <a:pPr algn="l" fontAlgn="t">
                        <a:lnSpc>
                          <a:spcPct val="150000"/>
                        </a:lnSpc>
                        <a:spcAft>
                          <a:spcPts val="0"/>
                        </a:spcAft>
                      </a:pPr>
                      <a:r>
                        <a:rPr lang="es-EC" sz="1200" kern="1200" dirty="0">
                          <a:solidFill>
                            <a:srgbClr val="000000"/>
                          </a:solidFill>
                          <a:effectLst/>
                          <a:latin typeface="+mn-lt"/>
                          <a:ea typeface="Times New Roman" panose="02020603050405020304" pitchFamily="18" charset="0"/>
                          <a:cs typeface="Times New Roman" panose="02020603050405020304" pitchFamily="18" charset="0"/>
                        </a:rPr>
                        <a:t>Alto</a:t>
                      </a:r>
                      <a:r>
                        <a:rPr lang="es-EC" sz="1200" kern="1200" baseline="0" dirty="0">
                          <a:solidFill>
                            <a:srgbClr val="000000"/>
                          </a:solidFill>
                          <a:effectLst/>
                          <a:latin typeface="+mn-lt"/>
                          <a:ea typeface="Times New Roman" panose="02020603050405020304" pitchFamily="18" charset="0"/>
                          <a:cs typeface="Times New Roman" panose="02020603050405020304" pitchFamily="18" charset="0"/>
                        </a:rPr>
                        <a:t> </a:t>
                      </a:r>
                      <a:r>
                        <a:rPr lang="es-EC" sz="1200" kern="1200" dirty="0">
                          <a:solidFill>
                            <a:schemeClr val="tx1"/>
                          </a:solidFill>
                          <a:effectLst/>
                          <a:latin typeface="+mn-lt"/>
                          <a:ea typeface="Times New Roman" panose="02020603050405020304" pitchFamily="18" charset="0"/>
                          <a:cs typeface="Times New Roman" panose="02020603050405020304" pitchFamily="18" charset="0"/>
                        </a:rPr>
                        <a:t>(&gt; </a:t>
                      </a:r>
                      <a:r>
                        <a:rPr lang="es-EC" sz="1200" dirty="0">
                          <a:effectLst/>
                          <a:latin typeface="+mn-lt"/>
                          <a:ea typeface="Calibri" panose="020F0502020204030204" pitchFamily="34" charset="0"/>
                          <a:cs typeface="Times New Roman" panose="02020603050405020304" pitchFamily="18" charset="0"/>
                        </a:rPr>
                        <a:t>39,3°C)</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effectLst/>
                          <a:latin typeface="+mn-lt"/>
                        </a:rPr>
                        <a:t>60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effectLst/>
                          <a:latin typeface="+mn-lt"/>
                        </a:rPr>
                        <a:t>12,99%</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737730"/>
                  </a:ext>
                </a:extLst>
              </a:tr>
              <a:tr h="217170">
                <a:tc>
                  <a:txBody>
                    <a:bodyPr/>
                    <a:lstStyle/>
                    <a:p>
                      <a:pPr algn="l" fontAlgn="t">
                        <a:lnSpc>
                          <a:spcPct val="150000"/>
                        </a:lnSpc>
                        <a:spcAft>
                          <a:spcPts val="0"/>
                        </a:spcAft>
                      </a:pPr>
                      <a:r>
                        <a:rPr lang="es-EC" sz="1200" kern="1200" dirty="0">
                          <a:solidFill>
                            <a:srgbClr val="000000"/>
                          </a:solidFill>
                          <a:effectLst/>
                          <a:latin typeface="+mn-lt"/>
                          <a:ea typeface="Times New Roman" panose="02020603050405020304" pitchFamily="18" charset="0"/>
                          <a:cs typeface="Times New Roman" panose="02020603050405020304" pitchFamily="18" charset="0"/>
                        </a:rPr>
                        <a:t>Total</a:t>
                      </a:r>
                      <a:endParaRPr lang="es-EC" sz="1200" dirty="0">
                        <a:effectLst/>
                        <a:latin typeface="+mn-lt"/>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effectLst/>
                          <a:latin typeface="+mn-lt"/>
                        </a:rPr>
                        <a:t>462</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200" b="0" i="0" u="none" strike="noStrike" dirty="0">
                          <a:solidFill>
                            <a:srgbClr val="000000"/>
                          </a:solidFill>
                          <a:effectLst/>
                          <a:latin typeface="+mn-lt"/>
                        </a:rPr>
                        <a:t>100,00%</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718369"/>
                  </a:ext>
                </a:extLst>
              </a:tr>
            </a:tbl>
          </a:graphicData>
        </a:graphic>
      </p:graphicFrame>
    </p:spTree>
    <p:extLst>
      <p:ext uri="{BB962C8B-B14F-4D97-AF65-F5344CB8AC3E}">
        <p14:creationId xmlns:p14="http://schemas.microsoft.com/office/powerpoint/2010/main" val="2258008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Resultados y discusión</a:t>
            </a:r>
          </a:p>
        </p:txBody>
      </p:sp>
      <p:sp>
        <p:nvSpPr>
          <p:cNvPr id="3" name="Rectángulo 2"/>
          <p:cNvSpPr/>
          <p:nvPr/>
        </p:nvSpPr>
        <p:spPr>
          <a:xfrm>
            <a:off x="253760" y="785487"/>
            <a:ext cx="8889977" cy="338554"/>
          </a:xfrm>
          <a:prstGeom prst="rect">
            <a:avLst/>
          </a:prstGeom>
        </p:spPr>
        <p:txBody>
          <a:bodyPr wrap="square">
            <a:spAutoFit/>
          </a:bodyPr>
          <a:lstStyle/>
          <a:p>
            <a:pPr marL="285750" indent="-285750">
              <a:buFont typeface="Arial" panose="020B0604020202020204" pitchFamily="34" charset="0"/>
              <a:buChar char="•"/>
            </a:pPr>
            <a:r>
              <a:rPr lang="es-EC" sz="1600" b="1" dirty="0">
                <a:solidFill>
                  <a:srgbClr val="0070C0"/>
                </a:solidFill>
              </a:rPr>
              <a:t>MEDIDAS DE TENDENCIA CENTRAL Y DISPERSIÓN DE LOS FACTORES ANALIZADOS</a:t>
            </a:r>
          </a:p>
        </p:txBody>
      </p:sp>
      <p:graphicFrame>
        <p:nvGraphicFramePr>
          <p:cNvPr id="5" name="Tabla 4"/>
          <p:cNvGraphicFramePr>
            <a:graphicFrameLocks noGrp="1"/>
          </p:cNvGraphicFramePr>
          <p:nvPr>
            <p:extLst>
              <p:ext uri="{D42A27DB-BD31-4B8C-83A1-F6EECF244321}">
                <p14:modId xmlns:p14="http://schemas.microsoft.com/office/powerpoint/2010/main" val="653596204"/>
              </p:ext>
            </p:extLst>
          </p:nvPr>
        </p:nvGraphicFramePr>
        <p:xfrm>
          <a:off x="1481326" y="1228990"/>
          <a:ext cx="8595362" cy="1489329"/>
        </p:xfrm>
        <a:graphic>
          <a:graphicData uri="http://schemas.openxmlformats.org/drawingml/2006/table">
            <a:tbl>
              <a:tblPr firstRow="1" firstCol="1" bandRow="1"/>
              <a:tblGrid>
                <a:gridCol w="1887400">
                  <a:extLst>
                    <a:ext uri="{9D8B030D-6E8A-4147-A177-3AD203B41FA5}">
                      <a16:colId xmlns:a16="http://schemas.microsoft.com/office/drawing/2014/main" val="3145973055"/>
                    </a:ext>
                  </a:extLst>
                </a:gridCol>
                <a:gridCol w="1887400">
                  <a:extLst>
                    <a:ext uri="{9D8B030D-6E8A-4147-A177-3AD203B41FA5}">
                      <a16:colId xmlns:a16="http://schemas.microsoft.com/office/drawing/2014/main" val="4092240764"/>
                    </a:ext>
                  </a:extLst>
                </a:gridCol>
                <a:gridCol w="752150">
                  <a:extLst>
                    <a:ext uri="{9D8B030D-6E8A-4147-A177-3AD203B41FA5}">
                      <a16:colId xmlns:a16="http://schemas.microsoft.com/office/drawing/2014/main" val="257530575"/>
                    </a:ext>
                  </a:extLst>
                </a:gridCol>
                <a:gridCol w="830544">
                  <a:extLst>
                    <a:ext uri="{9D8B030D-6E8A-4147-A177-3AD203B41FA5}">
                      <a16:colId xmlns:a16="http://schemas.microsoft.com/office/drawing/2014/main" val="485800528"/>
                    </a:ext>
                  </a:extLst>
                </a:gridCol>
                <a:gridCol w="627161">
                  <a:extLst>
                    <a:ext uri="{9D8B030D-6E8A-4147-A177-3AD203B41FA5}">
                      <a16:colId xmlns:a16="http://schemas.microsoft.com/office/drawing/2014/main" val="1386511541"/>
                    </a:ext>
                  </a:extLst>
                </a:gridCol>
                <a:gridCol w="997689">
                  <a:extLst>
                    <a:ext uri="{9D8B030D-6E8A-4147-A177-3AD203B41FA5}">
                      <a16:colId xmlns:a16="http://schemas.microsoft.com/office/drawing/2014/main" val="2476203017"/>
                    </a:ext>
                  </a:extLst>
                </a:gridCol>
                <a:gridCol w="791348">
                  <a:extLst>
                    <a:ext uri="{9D8B030D-6E8A-4147-A177-3AD203B41FA5}">
                      <a16:colId xmlns:a16="http://schemas.microsoft.com/office/drawing/2014/main" val="549307058"/>
                    </a:ext>
                  </a:extLst>
                </a:gridCol>
                <a:gridCol w="821670">
                  <a:extLst>
                    <a:ext uri="{9D8B030D-6E8A-4147-A177-3AD203B41FA5}">
                      <a16:colId xmlns:a16="http://schemas.microsoft.com/office/drawing/2014/main" val="3584219147"/>
                    </a:ext>
                  </a:extLst>
                </a:gridCol>
              </a:tblGrid>
              <a:tr h="362585">
                <a:tc>
                  <a:txBody>
                    <a:bodyPr/>
                    <a:lstStyle/>
                    <a:p>
                      <a:pPr algn="just">
                        <a:lnSpc>
                          <a:spcPct val="115000"/>
                        </a:lnSpc>
                        <a:spcAft>
                          <a:spcPts val="0"/>
                        </a:spcAft>
                      </a:pPr>
                      <a:r>
                        <a:rPr lang="es-EC" sz="1200" b="1" dirty="0">
                          <a:effectLst/>
                          <a:latin typeface="+mn-lt"/>
                          <a:ea typeface="Calibri" panose="020F0502020204030204" pitchFamily="34" charset="0"/>
                          <a:cs typeface="Times New Roman" panose="02020603050405020304" pitchFamily="18" charset="0"/>
                        </a:rPr>
                        <a:t>Factor</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b="1" dirty="0">
                          <a:effectLst/>
                          <a:latin typeface="+mn-lt"/>
                          <a:ea typeface="Calibri" panose="020F0502020204030204" pitchFamily="34" charset="0"/>
                          <a:cs typeface="Times New Roman" panose="02020603050405020304" pitchFamily="18" charset="0"/>
                        </a:rPr>
                        <a:t>Rango utilizado</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b="1">
                          <a:effectLst/>
                          <a:latin typeface="+mn-lt"/>
                          <a:ea typeface="Calibri" panose="020F0502020204030204" pitchFamily="34" charset="0"/>
                          <a:cs typeface="Times New Roman" panose="02020603050405020304" pitchFamily="18" charset="0"/>
                        </a:rPr>
                        <a:t>Media</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b="1">
                          <a:effectLst/>
                          <a:latin typeface="+mn-lt"/>
                          <a:ea typeface="Calibri" panose="020F0502020204030204" pitchFamily="34" charset="0"/>
                          <a:cs typeface="Times New Roman" panose="02020603050405020304" pitchFamily="18" charset="0"/>
                        </a:rPr>
                        <a:t>Mediana</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b="1">
                          <a:effectLst/>
                          <a:latin typeface="+mn-lt"/>
                          <a:ea typeface="Calibri" panose="020F0502020204030204" pitchFamily="34" charset="0"/>
                          <a:cs typeface="Times New Roman" panose="02020603050405020304" pitchFamily="18" charset="0"/>
                        </a:rPr>
                        <a:t>Moda</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b="1">
                          <a:effectLst/>
                          <a:latin typeface="+mn-lt"/>
                          <a:ea typeface="Calibri" panose="020F0502020204030204" pitchFamily="34" charset="0"/>
                          <a:cs typeface="Times New Roman" panose="02020603050405020304" pitchFamily="18" charset="0"/>
                        </a:rPr>
                        <a:t>Desviación estándar</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b="1">
                          <a:effectLst/>
                          <a:latin typeface="+mn-lt"/>
                          <a:ea typeface="Calibri" panose="020F0502020204030204" pitchFamily="34" charset="0"/>
                          <a:cs typeface="Times New Roman" panose="02020603050405020304" pitchFamily="18" charset="0"/>
                        </a:rPr>
                        <a:t>Máximo</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b="1">
                          <a:effectLst/>
                          <a:latin typeface="+mn-lt"/>
                          <a:ea typeface="Calibri" panose="020F0502020204030204" pitchFamily="34" charset="0"/>
                          <a:cs typeface="Times New Roman" panose="02020603050405020304" pitchFamily="18" charset="0"/>
                        </a:rPr>
                        <a:t>Mínimo</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473268"/>
                  </a:ext>
                </a:extLst>
              </a:tr>
              <a:tr h="359410">
                <a:tc>
                  <a:txBody>
                    <a:bodyPr/>
                    <a:lstStyle/>
                    <a:p>
                      <a:pPr algn="just">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Temperatura (°C)</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38,0-39,3°C</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38,6345</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38,7</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38,7</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0,5976</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40,2</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36,4</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65281678"/>
                  </a:ext>
                </a:extLst>
              </a:tr>
              <a:tr h="359410">
                <a:tc>
                  <a:txBody>
                    <a:bodyPr/>
                    <a:lstStyle/>
                    <a:p>
                      <a:pPr algn="just">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Hematocrito (%)</a:t>
                      </a:r>
                    </a:p>
                  </a:txBody>
                  <a:tcPr marL="68580" marR="68580" marT="0" marB="0" anchor="ctr">
                    <a:lnL>
                      <a:noFill/>
                    </a:lnL>
                    <a:lnR>
                      <a:noFill/>
                    </a:lnR>
                    <a:lnT>
                      <a:noFill/>
                    </a:lnT>
                    <a:lnB>
                      <a:noFill/>
                    </a:lnB>
                  </a:tcPr>
                </a:tc>
                <a:tc>
                  <a:txBody>
                    <a:bodyPr/>
                    <a:lstStyle/>
                    <a:p>
                      <a:pPr algn="just">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24-46%</a:t>
                      </a:r>
                    </a:p>
                  </a:txBody>
                  <a:tcPr marL="68580" marR="68580" marT="0" marB="0" anchor="ctr">
                    <a:lnL>
                      <a:noFill/>
                    </a:lnL>
                    <a:lnR>
                      <a:noFill/>
                    </a:lnR>
                    <a:lnT>
                      <a:noFill/>
                    </a:lnT>
                    <a:lnB>
                      <a:noFill/>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31,0022</a:t>
                      </a:r>
                    </a:p>
                  </a:txBody>
                  <a:tcPr marL="68580" marR="68580" marT="0" marB="0" anchor="ctr">
                    <a:lnL>
                      <a:noFill/>
                    </a:lnL>
                    <a:lnR>
                      <a:noFill/>
                    </a:lnR>
                    <a:lnT>
                      <a:noFill/>
                    </a:lnT>
                    <a:lnB>
                      <a:noFill/>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31,00</a:t>
                      </a:r>
                    </a:p>
                  </a:txBody>
                  <a:tcPr marL="68580" marR="68580" marT="0" marB="0" anchor="ctr">
                    <a:lnL>
                      <a:noFill/>
                    </a:lnL>
                    <a:lnR>
                      <a:noFill/>
                    </a:lnR>
                    <a:lnT>
                      <a:noFill/>
                    </a:lnT>
                    <a:lnB>
                      <a:noFill/>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29,00</a:t>
                      </a:r>
                    </a:p>
                  </a:txBody>
                  <a:tcPr marL="68580" marR="68580" marT="0" marB="0" anchor="ctr">
                    <a:lnL>
                      <a:noFill/>
                    </a:lnL>
                    <a:lnR>
                      <a:noFill/>
                    </a:lnR>
                    <a:lnT>
                      <a:noFill/>
                    </a:lnT>
                    <a:lnB>
                      <a:noFill/>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4,2787</a:t>
                      </a:r>
                    </a:p>
                  </a:txBody>
                  <a:tcPr marL="68580" marR="68580" marT="0" marB="0" anchor="ctr">
                    <a:lnL>
                      <a:noFill/>
                    </a:lnL>
                    <a:lnR>
                      <a:noFill/>
                    </a:lnR>
                    <a:lnT>
                      <a:noFill/>
                    </a:lnT>
                    <a:lnB>
                      <a:noFill/>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42,00</a:t>
                      </a:r>
                    </a:p>
                  </a:txBody>
                  <a:tcPr marL="68580" marR="68580" marT="0" marB="0" anchor="ctr">
                    <a:lnL>
                      <a:noFill/>
                    </a:lnL>
                    <a:lnR>
                      <a:noFill/>
                    </a:lnR>
                    <a:lnT>
                      <a:noFill/>
                    </a:lnT>
                    <a:lnB>
                      <a:noFill/>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16,00</a:t>
                      </a:r>
                    </a:p>
                  </a:txBody>
                  <a:tcPr marL="68580" marR="68580" marT="0" marB="0" anchor="ctr">
                    <a:lnL>
                      <a:noFill/>
                    </a:lnL>
                    <a:lnR>
                      <a:noFill/>
                    </a:lnR>
                    <a:lnT>
                      <a:noFill/>
                    </a:lnT>
                    <a:lnB>
                      <a:noFill/>
                    </a:lnB>
                  </a:tcPr>
                </a:tc>
                <a:extLst>
                  <a:ext uri="{0D108BD9-81ED-4DB2-BD59-A6C34878D82A}">
                    <a16:rowId xmlns:a16="http://schemas.microsoft.com/office/drawing/2014/main" val="2044363744"/>
                  </a:ext>
                </a:extLst>
              </a:tr>
              <a:tr h="349885">
                <a:tc>
                  <a:txBody>
                    <a:bodyPr/>
                    <a:lstStyle/>
                    <a:p>
                      <a:pPr algn="just">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Proteínas totales (g/</a:t>
                      </a:r>
                      <a:r>
                        <a:rPr lang="es-EC" sz="1200" dirty="0" err="1">
                          <a:effectLst/>
                          <a:latin typeface="+mn-lt"/>
                          <a:ea typeface="Calibri" panose="020F0502020204030204" pitchFamily="34" charset="0"/>
                          <a:cs typeface="Times New Roman" panose="02020603050405020304" pitchFamily="18" charset="0"/>
                        </a:rPr>
                        <a:t>dL</a:t>
                      </a:r>
                      <a:r>
                        <a:rPr lang="es-EC" sz="1200" dirty="0">
                          <a:effectLst/>
                          <a:latin typeface="+mn-lt"/>
                          <a:ea typeface="Calibri" panose="020F0502020204030204" pitchFamily="34" charset="0"/>
                          <a:cs typeface="Times New Roman" panose="02020603050405020304" pitchFamily="18" charset="0"/>
                        </a:rPr>
                        <a:t>)</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5,7-8,1 g/</a:t>
                      </a:r>
                      <a:r>
                        <a:rPr lang="es-EC" sz="1200" dirty="0" err="1">
                          <a:effectLst/>
                          <a:latin typeface="+mn-lt"/>
                          <a:ea typeface="Calibri" panose="020F0502020204030204" pitchFamily="34" charset="0"/>
                          <a:cs typeface="Times New Roman" panose="02020603050405020304" pitchFamily="18" charset="0"/>
                        </a:rPr>
                        <a:t>dL</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7,3970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7,20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7,0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0,9265</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mn-lt"/>
                          <a:ea typeface="Calibri" panose="020F0502020204030204" pitchFamily="34" charset="0"/>
                          <a:cs typeface="Times New Roman" panose="02020603050405020304" pitchFamily="18" charset="0"/>
                        </a:rPr>
                        <a:t>11,10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5,30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752160"/>
                  </a:ext>
                </a:extLst>
              </a:tr>
            </a:tbl>
          </a:graphicData>
        </a:graphic>
      </p:graphicFrame>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7688" y="2967531"/>
            <a:ext cx="6319319" cy="3084335"/>
          </a:xfrm>
          <a:prstGeom prst="rect">
            <a:avLst/>
          </a:prstGeom>
        </p:spPr>
      </p:pic>
      <p:sp>
        <p:nvSpPr>
          <p:cNvPr id="8" name="Rectángulo 7"/>
          <p:cNvSpPr/>
          <p:nvPr/>
        </p:nvSpPr>
        <p:spPr>
          <a:xfrm>
            <a:off x="7469298" y="2047235"/>
            <a:ext cx="2288237" cy="2353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ángulo 17"/>
          <p:cNvSpPr/>
          <p:nvPr/>
        </p:nvSpPr>
        <p:spPr>
          <a:xfrm>
            <a:off x="338000" y="6291791"/>
            <a:ext cx="1380506" cy="461665"/>
          </a:xfrm>
          <a:prstGeom prst="rect">
            <a:avLst/>
          </a:prstGeom>
        </p:spPr>
        <p:txBody>
          <a:bodyPr wrap="none">
            <a:spAutoFit/>
          </a:bodyPr>
          <a:lstStyle/>
          <a:p>
            <a:pPr algn="ctr">
              <a:lnSpc>
                <a:spcPct val="200000"/>
              </a:lnSpc>
              <a:spcAft>
                <a:spcPts val="0"/>
              </a:spcAft>
            </a:pPr>
            <a:r>
              <a:rPr lang="es-EC" sz="1200" dirty="0"/>
              <a:t>Gray et al. (2019)</a:t>
            </a:r>
          </a:p>
        </p:txBody>
      </p:sp>
      <p:sp>
        <p:nvSpPr>
          <p:cNvPr id="22" name="Rectángulo 21"/>
          <p:cNvSpPr/>
          <p:nvPr/>
        </p:nvSpPr>
        <p:spPr>
          <a:xfrm>
            <a:off x="1481326" y="2705921"/>
            <a:ext cx="6096000" cy="261610"/>
          </a:xfrm>
          <a:prstGeom prst="rect">
            <a:avLst/>
          </a:prstGeom>
        </p:spPr>
        <p:txBody>
          <a:bodyPr>
            <a:spAutoFit/>
          </a:bodyPr>
          <a:lstStyle/>
          <a:p>
            <a:r>
              <a:rPr lang="en-US" sz="1050" dirty="0"/>
              <a:t>Erickson et al. (2015) y </a:t>
            </a:r>
            <a:r>
              <a:rPr lang="en-US" sz="1050" dirty="0" err="1"/>
              <a:t>Radostits</a:t>
            </a:r>
            <a:r>
              <a:rPr lang="en-US" sz="1050" dirty="0"/>
              <a:t>, Gay, </a:t>
            </a:r>
            <a:r>
              <a:rPr lang="en-US" sz="1050" dirty="0" err="1"/>
              <a:t>Hinchcliff</a:t>
            </a:r>
            <a:r>
              <a:rPr lang="en-US" sz="1050" dirty="0"/>
              <a:t>, and Constable (2006)</a:t>
            </a:r>
            <a:endParaRPr lang="es-EC" sz="1050" dirty="0"/>
          </a:p>
        </p:txBody>
      </p:sp>
    </p:spTree>
    <p:extLst>
      <p:ext uri="{BB962C8B-B14F-4D97-AF65-F5344CB8AC3E}">
        <p14:creationId xmlns:p14="http://schemas.microsoft.com/office/powerpoint/2010/main" val="4131669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5514195" y="2567304"/>
            <a:ext cx="2762250" cy="904875"/>
          </a:xfrm>
          <a:prstGeom prst="rect">
            <a:avLst/>
          </a:prstGeom>
        </p:spPr>
      </p:pic>
      <p:sp>
        <p:nvSpPr>
          <p:cNvPr id="2"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Resultados y discusión</a:t>
            </a:r>
          </a:p>
        </p:txBody>
      </p:sp>
      <p:sp>
        <p:nvSpPr>
          <p:cNvPr id="3" name="Rectángulo 2"/>
          <p:cNvSpPr/>
          <p:nvPr/>
        </p:nvSpPr>
        <p:spPr>
          <a:xfrm>
            <a:off x="338000" y="744472"/>
            <a:ext cx="2244426" cy="307777"/>
          </a:xfrm>
          <a:prstGeom prst="rect">
            <a:avLst/>
          </a:prstGeom>
        </p:spPr>
        <p:txBody>
          <a:bodyPr wrap="square">
            <a:spAutoFit/>
          </a:bodyPr>
          <a:lstStyle/>
          <a:p>
            <a:pPr marL="285750" indent="-285750">
              <a:buFont typeface="Arial" panose="020B0604020202020204" pitchFamily="34" charset="0"/>
              <a:buChar char="•"/>
            </a:pPr>
            <a:r>
              <a:rPr lang="es-EC" sz="1400" b="1" dirty="0"/>
              <a:t>PCR convencional</a:t>
            </a:r>
          </a:p>
        </p:txBody>
      </p:sp>
      <p:pic>
        <p:nvPicPr>
          <p:cNvPr id="5" name="Imagen 4"/>
          <p:cNvPicPr>
            <a:picLocks noChangeAspect="1"/>
          </p:cNvPicPr>
          <p:nvPr/>
        </p:nvPicPr>
        <p:blipFill>
          <a:blip r:embed="rId5"/>
          <a:stretch>
            <a:fillRect/>
          </a:stretch>
        </p:blipFill>
        <p:spPr>
          <a:xfrm>
            <a:off x="723429" y="1083142"/>
            <a:ext cx="3450712" cy="2545138"/>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2392606895"/>
              </p:ext>
            </p:extLst>
          </p:nvPr>
        </p:nvGraphicFramePr>
        <p:xfrm>
          <a:off x="723429" y="3758282"/>
          <a:ext cx="4452621" cy="1097280"/>
        </p:xfrm>
        <a:graphic>
          <a:graphicData uri="http://schemas.openxmlformats.org/drawingml/2006/table">
            <a:tbl>
              <a:tblPr firstRow="1" firstCol="1" bandRow="1"/>
              <a:tblGrid>
                <a:gridCol w="1484207">
                  <a:extLst>
                    <a:ext uri="{9D8B030D-6E8A-4147-A177-3AD203B41FA5}">
                      <a16:colId xmlns:a16="http://schemas.microsoft.com/office/drawing/2014/main" val="3365263401"/>
                    </a:ext>
                  </a:extLst>
                </a:gridCol>
                <a:gridCol w="1484207">
                  <a:extLst>
                    <a:ext uri="{9D8B030D-6E8A-4147-A177-3AD203B41FA5}">
                      <a16:colId xmlns:a16="http://schemas.microsoft.com/office/drawing/2014/main" val="2197773198"/>
                    </a:ext>
                  </a:extLst>
                </a:gridCol>
                <a:gridCol w="1484207">
                  <a:extLst>
                    <a:ext uri="{9D8B030D-6E8A-4147-A177-3AD203B41FA5}">
                      <a16:colId xmlns:a16="http://schemas.microsoft.com/office/drawing/2014/main" val="2637321617"/>
                    </a:ext>
                  </a:extLst>
                </a:gridCol>
              </a:tblGrid>
              <a:tr h="214630">
                <a:tc>
                  <a:txBody>
                    <a:bodyPr/>
                    <a:lstStyle/>
                    <a:p>
                      <a:pPr>
                        <a:lnSpc>
                          <a:spcPct val="150000"/>
                        </a:lnSpc>
                        <a:spcAft>
                          <a:spcPts val="0"/>
                        </a:spcAft>
                      </a:pPr>
                      <a:r>
                        <a:rPr lang="es-EC" sz="1200" b="1" i="1">
                          <a:effectLst/>
                          <a:latin typeface="+mn-lt"/>
                          <a:ea typeface="Times New Roman" panose="02020603050405020304" pitchFamily="18" charset="0"/>
                          <a:cs typeface="Times New Roman" panose="02020603050405020304" pitchFamily="18" charset="0"/>
                        </a:rPr>
                        <a:t>Babesia</a:t>
                      </a:r>
                      <a:r>
                        <a:rPr lang="es-EC" sz="1200" b="1">
                          <a:effectLst/>
                          <a:latin typeface="+mn-lt"/>
                          <a:ea typeface="Times New Roman" panose="02020603050405020304" pitchFamily="18" charset="0"/>
                          <a:cs typeface="Times New Roman" panose="02020603050405020304" pitchFamily="18" charset="0"/>
                        </a:rPr>
                        <a:t> spp.</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a:effectLst/>
                          <a:latin typeface="+mn-lt"/>
                          <a:ea typeface="Times New Roman" panose="02020603050405020304" pitchFamily="18" charset="0"/>
                          <a:cs typeface="Times New Roman" panose="02020603050405020304" pitchFamily="18" charset="0"/>
                        </a:rPr>
                        <a:t>Frecuencia</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a:effectLst/>
                          <a:latin typeface="+mn-lt"/>
                          <a:ea typeface="Times New Roman" panose="02020603050405020304" pitchFamily="18" charset="0"/>
                          <a:cs typeface="Times New Roman" panose="02020603050405020304" pitchFamily="18" charset="0"/>
                        </a:rPr>
                        <a:t>Porcentaje</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223312"/>
                  </a:ext>
                </a:extLst>
              </a:tr>
              <a:tr h="214630">
                <a:tc>
                  <a:txBody>
                    <a:bodyPr/>
                    <a:lstStyle/>
                    <a:p>
                      <a:pPr>
                        <a:lnSpc>
                          <a:spcPct val="150000"/>
                        </a:lnSpc>
                        <a:spcAft>
                          <a:spcPts val="0"/>
                        </a:spcAft>
                      </a:pPr>
                      <a:r>
                        <a:rPr lang="es-EC" sz="1200">
                          <a:effectLst/>
                          <a:latin typeface="+mn-lt"/>
                          <a:ea typeface="Times New Roman" panose="02020603050405020304" pitchFamily="18" charset="0"/>
                          <a:cs typeface="Times New Roman" panose="02020603050405020304" pitchFamily="18" charset="0"/>
                        </a:rPr>
                        <a:t>Negativo</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mn-lt"/>
                          <a:ea typeface="Times New Roman" panose="02020603050405020304" pitchFamily="18" charset="0"/>
                          <a:cs typeface="Times New Roman" panose="02020603050405020304" pitchFamily="18" charset="0"/>
                        </a:rPr>
                        <a:t>164 muestras</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mn-lt"/>
                          <a:ea typeface="Times New Roman" panose="02020603050405020304" pitchFamily="18" charset="0"/>
                          <a:cs typeface="Times New Roman" panose="02020603050405020304" pitchFamily="18" charset="0"/>
                        </a:rPr>
                        <a:t>35,65%</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94645191"/>
                  </a:ext>
                </a:extLst>
              </a:tr>
              <a:tr h="226695">
                <a:tc>
                  <a:txBody>
                    <a:bodyPr/>
                    <a:lstStyle/>
                    <a:p>
                      <a:pPr>
                        <a:lnSpc>
                          <a:spcPct val="150000"/>
                        </a:lnSpc>
                        <a:spcAft>
                          <a:spcPts val="0"/>
                        </a:spcAft>
                      </a:pPr>
                      <a:r>
                        <a:rPr lang="es-EC" sz="1200">
                          <a:effectLst/>
                          <a:latin typeface="+mn-lt"/>
                          <a:ea typeface="Times New Roman" panose="02020603050405020304" pitchFamily="18" charset="0"/>
                          <a:cs typeface="Times New Roman" panose="02020603050405020304" pitchFamily="18" charset="0"/>
                        </a:rPr>
                        <a:t>Positivo</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Times New Roman" panose="02020603050405020304" pitchFamily="18" charset="0"/>
                          <a:cs typeface="Times New Roman" panose="02020603050405020304" pitchFamily="18" charset="0"/>
                        </a:rPr>
                        <a:t>296 muestras</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Times New Roman" panose="02020603050405020304" pitchFamily="18" charset="0"/>
                          <a:cs typeface="Times New Roman" panose="02020603050405020304" pitchFamily="18" charset="0"/>
                        </a:rPr>
                        <a:t>64,35%</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3612330"/>
                  </a:ext>
                </a:extLst>
              </a:tr>
              <a:tr h="202565">
                <a:tc>
                  <a:txBody>
                    <a:bodyPr/>
                    <a:lstStyle/>
                    <a:p>
                      <a:pPr>
                        <a:lnSpc>
                          <a:spcPct val="150000"/>
                        </a:lnSpc>
                        <a:spcAft>
                          <a:spcPts val="0"/>
                        </a:spcAft>
                      </a:pPr>
                      <a:r>
                        <a:rPr lang="es-EC" sz="1200" b="1">
                          <a:effectLst/>
                          <a:latin typeface="+mn-lt"/>
                          <a:ea typeface="Times New Roman" panose="02020603050405020304" pitchFamily="18" charset="0"/>
                          <a:cs typeface="Times New Roman" panose="02020603050405020304" pitchFamily="18" charset="0"/>
                        </a:rPr>
                        <a:t>TOTAL</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Times New Roman" panose="02020603050405020304" pitchFamily="18" charset="0"/>
                          <a:cs typeface="Times New Roman" panose="02020603050405020304" pitchFamily="18" charset="0"/>
                        </a:rPr>
                        <a:t>460 muestras</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effectLst/>
                          <a:latin typeface="+mn-lt"/>
                          <a:ea typeface="Times New Roman" panose="02020603050405020304" pitchFamily="18" charset="0"/>
                          <a:cs typeface="Times New Roman" panose="02020603050405020304" pitchFamily="18" charset="0"/>
                        </a:rPr>
                        <a:t>100,00%</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0675395"/>
                  </a:ext>
                </a:extLst>
              </a:tr>
            </a:tbl>
          </a:graphicData>
        </a:graphic>
      </p:graphicFrame>
      <p:sp>
        <p:nvSpPr>
          <p:cNvPr id="8" name="Rectángulo 7"/>
          <p:cNvSpPr/>
          <p:nvPr/>
        </p:nvSpPr>
        <p:spPr>
          <a:xfrm>
            <a:off x="3717529" y="4292174"/>
            <a:ext cx="597529" cy="2353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335809" y="4962773"/>
            <a:ext cx="2315508"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C" sz="1200" dirty="0"/>
              <a:t>(71,43%) León Jaramillo (2017)</a:t>
            </a:r>
          </a:p>
          <a:p>
            <a:pPr algn="ctr"/>
            <a:r>
              <a:rPr lang="es-EC" sz="1200" dirty="0"/>
              <a:t>Zamora Chinchipe, </a:t>
            </a:r>
            <a:r>
              <a:rPr lang="es-EC" sz="1200" dirty="0" err="1"/>
              <a:t>nPCR</a:t>
            </a:r>
            <a:endParaRPr lang="es-EC" sz="1200" dirty="0"/>
          </a:p>
        </p:txBody>
      </p:sp>
      <p:graphicFrame>
        <p:nvGraphicFramePr>
          <p:cNvPr id="4" name="Tabla 3"/>
          <p:cNvGraphicFramePr>
            <a:graphicFrameLocks noGrp="1"/>
          </p:cNvGraphicFramePr>
          <p:nvPr>
            <p:extLst>
              <p:ext uri="{D42A27DB-BD31-4B8C-83A1-F6EECF244321}">
                <p14:modId xmlns:p14="http://schemas.microsoft.com/office/powerpoint/2010/main" val="1996626831"/>
              </p:ext>
            </p:extLst>
          </p:nvPr>
        </p:nvGraphicFramePr>
        <p:xfrm>
          <a:off x="6008295" y="4185622"/>
          <a:ext cx="5605780" cy="822960"/>
        </p:xfrm>
        <a:graphic>
          <a:graphicData uri="http://schemas.openxmlformats.org/drawingml/2006/table">
            <a:tbl>
              <a:tblPr firstRow="1" firstCol="1" bandRow="1"/>
              <a:tblGrid>
                <a:gridCol w="1401445">
                  <a:extLst>
                    <a:ext uri="{9D8B030D-6E8A-4147-A177-3AD203B41FA5}">
                      <a16:colId xmlns:a16="http://schemas.microsoft.com/office/drawing/2014/main" val="3347535740"/>
                    </a:ext>
                  </a:extLst>
                </a:gridCol>
                <a:gridCol w="1401445">
                  <a:extLst>
                    <a:ext uri="{9D8B030D-6E8A-4147-A177-3AD203B41FA5}">
                      <a16:colId xmlns:a16="http://schemas.microsoft.com/office/drawing/2014/main" val="1310134945"/>
                    </a:ext>
                  </a:extLst>
                </a:gridCol>
                <a:gridCol w="1401445">
                  <a:extLst>
                    <a:ext uri="{9D8B030D-6E8A-4147-A177-3AD203B41FA5}">
                      <a16:colId xmlns:a16="http://schemas.microsoft.com/office/drawing/2014/main" val="1823110258"/>
                    </a:ext>
                  </a:extLst>
                </a:gridCol>
                <a:gridCol w="1401445">
                  <a:extLst>
                    <a:ext uri="{9D8B030D-6E8A-4147-A177-3AD203B41FA5}">
                      <a16:colId xmlns:a16="http://schemas.microsoft.com/office/drawing/2014/main" val="2547503483"/>
                    </a:ext>
                  </a:extLst>
                </a:gridCol>
              </a:tblGrid>
              <a:tr h="0">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dirty="0">
                          <a:effectLst/>
                          <a:latin typeface="+mn-lt"/>
                          <a:ea typeface="Calibri" panose="020F0502020204030204" pitchFamily="34" charset="0"/>
                          <a:cs typeface="Times New Roman" panose="02020603050405020304" pitchFamily="18" charset="0"/>
                        </a:rPr>
                        <a:t>Positivo</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a:effectLst/>
                          <a:latin typeface="+mn-lt"/>
                          <a:ea typeface="Calibri" panose="020F0502020204030204" pitchFamily="34" charset="0"/>
                          <a:cs typeface="Times New Roman" panose="02020603050405020304" pitchFamily="18" charset="0"/>
                        </a:rPr>
                        <a:t>Negativo</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a:effectLst/>
                          <a:latin typeface="+mn-lt"/>
                          <a:ea typeface="Calibri" panose="020F0502020204030204" pitchFamily="34" charset="0"/>
                          <a:cs typeface="Times New Roman" panose="02020603050405020304" pitchFamily="18" charset="0"/>
                        </a:rPr>
                        <a:t>Prevalencia</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995695"/>
                  </a:ext>
                </a:extLst>
              </a:tr>
              <a:tr h="0">
                <a:tc>
                  <a:txBody>
                    <a:bodyPr/>
                    <a:lstStyle/>
                    <a:p>
                      <a:pPr>
                        <a:lnSpc>
                          <a:spcPct val="150000"/>
                        </a:lnSpc>
                        <a:spcAft>
                          <a:spcPts val="0"/>
                        </a:spcAft>
                      </a:pPr>
                      <a:r>
                        <a:rPr lang="es-EC" sz="1200" i="1" dirty="0">
                          <a:effectLst/>
                          <a:latin typeface="+mn-lt"/>
                          <a:ea typeface="Calibri" panose="020F0502020204030204" pitchFamily="34" charset="0"/>
                          <a:cs typeface="Times New Roman" panose="02020603050405020304" pitchFamily="18" charset="0"/>
                        </a:rPr>
                        <a:t>B. bovis</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6</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42</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12,50%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0981459"/>
                  </a:ext>
                </a:extLst>
              </a:tr>
              <a:tr h="0">
                <a:tc>
                  <a:txBody>
                    <a:bodyPr/>
                    <a:lstStyle/>
                    <a:p>
                      <a:pPr>
                        <a:lnSpc>
                          <a:spcPct val="150000"/>
                        </a:lnSpc>
                        <a:spcAft>
                          <a:spcPts val="0"/>
                        </a:spcAft>
                      </a:pPr>
                      <a:r>
                        <a:rPr lang="es-EC" sz="1200" i="1" dirty="0">
                          <a:effectLst/>
                          <a:latin typeface="+mn-lt"/>
                          <a:ea typeface="Calibri" panose="020F0502020204030204" pitchFamily="34" charset="0"/>
                          <a:cs typeface="Times New Roman" panose="02020603050405020304" pitchFamily="18" charset="0"/>
                        </a:rPr>
                        <a:t>B. bigemina</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42</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effectLst/>
                          <a:latin typeface="+mn-lt"/>
                          <a:ea typeface="Calibri" panose="020F0502020204030204" pitchFamily="34" charset="0"/>
                          <a:cs typeface="Times New Roman" panose="02020603050405020304" pitchFamily="18" charset="0"/>
                        </a:rPr>
                        <a:t>6</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effectLst/>
                          <a:latin typeface="+mn-lt"/>
                          <a:ea typeface="Calibri" panose="020F0502020204030204" pitchFamily="34" charset="0"/>
                          <a:cs typeface="Times New Roman" panose="02020603050405020304" pitchFamily="18" charset="0"/>
                        </a:rPr>
                        <a:t>87,50%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479925"/>
                  </a:ext>
                </a:extLst>
              </a:tr>
            </a:tbl>
          </a:graphicData>
        </a:graphic>
      </p:graphicFrame>
      <p:sp>
        <p:nvSpPr>
          <p:cNvPr id="10" name="Rectángulo 9"/>
          <p:cNvSpPr/>
          <p:nvPr/>
        </p:nvSpPr>
        <p:spPr>
          <a:xfrm>
            <a:off x="5406256" y="847519"/>
            <a:ext cx="6689174" cy="338554"/>
          </a:xfrm>
          <a:prstGeom prst="rect">
            <a:avLst/>
          </a:prstGeom>
        </p:spPr>
        <p:txBody>
          <a:bodyPr wrap="square">
            <a:spAutoFit/>
          </a:bodyPr>
          <a:lstStyle/>
          <a:p>
            <a:pPr marL="285750" indent="-285750">
              <a:buFont typeface="Arial" panose="020B0604020202020204" pitchFamily="34" charset="0"/>
              <a:buChar char="•"/>
            </a:pPr>
            <a:r>
              <a:rPr lang="es-EC" sz="1600" b="1" dirty="0"/>
              <a:t>RFLP (Polimorfismos de longitud de fragmentos de restricción)</a:t>
            </a:r>
          </a:p>
        </p:txBody>
      </p:sp>
      <p:cxnSp>
        <p:nvCxnSpPr>
          <p:cNvPr id="13" name="Conector recto de flecha 12"/>
          <p:cNvCxnSpPr/>
          <p:nvPr/>
        </p:nvCxnSpPr>
        <p:spPr>
          <a:xfrm flipH="1" flipV="1">
            <a:off x="7957763" y="2273779"/>
            <a:ext cx="1872" cy="550617"/>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Rectángulo 13"/>
          <p:cNvSpPr/>
          <p:nvPr/>
        </p:nvSpPr>
        <p:spPr>
          <a:xfrm>
            <a:off x="6959597" y="3600835"/>
            <a:ext cx="930063" cy="314894"/>
          </a:xfrm>
          <a:prstGeom prst="rect">
            <a:avLst/>
          </a:prstGeom>
        </p:spPr>
        <p:txBody>
          <a:bodyPr wrap="none">
            <a:spAutoFit/>
          </a:bodyPr>
          <a:lstStyle/>
          <a:p>
            <a:pPr>
              <a:lnSpc>
                <a:spcPct val="150000"/>
              </a:lnSpc>
              <a:spcAft>
                <a:spcPts val="0"/>
              </a:spcAft>
            </a:pPr>
            <a:r>
              <a:rPr lang="es-EC" sz="1100" i="1" dirty="0">
                <a:ea typeface="Calibri" panose="020F0502020204030204" pitchFamily="34" charset="0"/>
                <a:cs typeface="Times New Roman" panose="02020603050405020304" pitchFamily="18" charset="0"/>
              </a:rPr>
              <a:t>B. bigemina</a:t>
            </a:r>
            <a:endParaRPr lang="es-EC" sz="1100" dirty="0">
              <a:ea typeface="Calibri" panose="020F0502020204030204" pitchFamily="34" charset="0"/>
              <a:cs typeface="Times New Roman" panose="02020603050405020304" pitchFamily="18" charset="0"/>
            </a:endParaRPr>
          </a:p>
        </p:txBody>
      </p:sp>
      <p:cxnSp>
        <p:nvCxnSpPr>
          <p:cNvPr id="15" name="Conector recto de flecha 14"/>
          <p:cNvCxnSpPr/>
          <p:nvPr/>
        </p:nvCxnSpPr>
        <p:spPr>
          <a:xfrm>
            <a:off x="7397610" y="2872755"/>
            <a:ext cx="9030" cy="75552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Rectángulo 16"/>
          <p:cNvSpPr/>
          <p:nvPr/>
        </p:nvSpPr>
        <p:spPr>
          <a:xfrm>
            <a:off x="6616394" y="1928853"/>
            <a:ext cx="686406" cy="314894"/>
          </a:xfrm>
          <a:prstGeom prst="rect">
            <a:avLst/>
          </a:prstGeom>
        </p:spPr>
        <p:txBody>
          <a:bodyPr wrap="none">
            <a:spAutoFit/>
          </a:bodyPr>
          <a:lstStyle/>
          <a:p>
            <a:pPr>
              <a:lnSpc>
                <a:spcPct val="150000"/>
              </a:lnSpc>
              <a:spcAft>
                <a:spcPts val="0"/>
              </a:spcAft>
            </a:pPr>
            <a:r>
              <a:rPr lang="es-EC" sz="1100" i="1" dirty="0">
                <a:ea typeface="Calibri" panose="020F0502020204030204" pitchFamily="34" charset="0"/>
                <a:cs typeface="Times New Roman" panose="02020603050405020304" pitchFamily="18" charset="0"/>
              </a:rPr>
              <a:t>B. bovis</a:t>
            </a:r>
            <a:endParaRPr lang="es-EC" sz="1100" dirty="0">
              <a:ea typeface="Calibri" panose="020F0502020204030204" pitchFamily="34" charset="0"/>
              <a:cs typeface="Times New Roman" panose="02020603050405020304" pitchFamily="18" charset="0"/>
            </a:endParaRPr>
          </a:p>
        </p:txBody>
      </p:sp>
      <p:sp>
        <p:nvSpPr>
          <p:cNvPr id="19" name="Rectángulo 18"/>
          <p:cNvSpPr/>
          <p:nvPr/>
        </p:nvSpPr>
        <p:spPr>
          <a:xfrm>
            <a:off x="8812949" y="3074684"/>
            <a:ext cx="2691763" cy="276999"/>
          </a:xfrm>
          <a:prstGeom prst="rect">
            <a:avLst/>
          </a:prstGeom>
        </p:spPr>
        <p:txBody>
          <a:bodyPr wrap="none">
            <a:spAutoFit/>
          </a:bodyPr>
          <a:lstStyle/>
          <a:p>
            <a:pPr algn="ctr"/>
            <a:r>
              <a:rPr lang="es-EC" sz="1200" dirty="0"/>
              <a:t>Hemoglobina fetal (</a:t>
            </a:r>
            <a:r>
              <a:rPr lang="es-EC" sz="1200" dirty="0" err="1"/>
              <a:t>HbF</a:t>
            </a:r>
            <a:r>
              <a:rPr lang="es-EC" sz="1200" dirty="0"/>
              <a:t>) en terneros </a:t>
            </a:r>
          </a:p>
        </p:txBody>
      </p:sp>
      <p:sp>
        <p:nvSpPr>
          <p:cNvPr id="20" name="Rectángulo 19"/>
          <p:cNvSpPr/>
          <p:nvPr/>
        </p:nvSpPr>
        <p:spPr>
          <a:xfrm>
            <a:off x="9442930" y="3277354"/>
            <a:ext cx="1406154" cy="276999"/>
          </a:xfrm>
          <a:prstGeom prst="rect">
            <a:avLst/>
          </a:prstGeom>
        </p:spPr>
        <p:txBody>
          <a:bodyPr wrap="none">
            <a:spAutoFit/>
          </a:bodyPr>
          <a:lstStyle/>
          <a:p>
            <a:r>
              <a:rPr lang="en-US" sz="1200" dirty="0"/>
              <a:t>Bhat et al., (2017)</a:t>
            </a:r>
            <a:endParaRPr lang="es-EC" sz="1200" dirty="0"/>
          </a:p>
        </p:txBody>
      </p:sp>
      <p:sp>
        <p:nvSpPr>
          <p:cNvPr id="11" name="Rectángulo 10"/>
          <p:cNvSpPr/>
          <p:nvPr/>
        </p:nvSpPr>
        <p:spPr>
          <a:xfrm>
            <a:off x="8550225" y="1835478"/>
            <a:ext cx="3217212" cy="646331"/>
          </a:xfrm>
          <a:prstGeom prst="rect">
            <a:avLst/>
          </a:prstGeom>
        </p:spPr>
        <p:txBody>
          <a:bodyPr wrap="square">
            <a:spAutoFit/>
          </a:bodyPr>
          <a:lstStyle/>
          <a:p>
            <a:pPr algn="ctr"/>
            <a:r>
              <a:rPr lang="es-EC" sz="1200" dirty="0"/>
              <a:t>Solo las larvas transmiten </a:t>
            </a:r>
            <a:r>
              <a:rPr lang="es-EC" sz="1200" i="1" dirty="0"/>
              <a:t>B. bovis</a:t>
            </a:r>
            <a:r>
              <a:rPr lang="es-EC" sz="1200" dirty="0"/>
              <a:t>, mientras que la transmisión de </a:t>
            </a:r>
            <a:r>
              <a:rPr lang="es-EC" sz="1200" i="1" dirty="0"/>
              <a:t>B. bigemina</a:t>
            </a:r>
            <a:r>
              <a:rPr lang="es-EC" sz="1200" dirty="0"/>
              <a:t> no se produce hasta las etapas adulta y </a:t>
            </a:r>
            <a:r>
              <a:rPr lang="es-EC" sz="1200" dirty="0" err="1"/>
              <a:t>ninfal</a:t>
            </a:r>
            <a:r>
              <a:rPr lang="es-EC" sz="1200" dirty="0"/>
              <a:t>.</a:t>
            </a:r>
          </a:p>
        </p:txBody>
      </p:sp>
      <p:sp>
        <p:nvSpPr>
          <p:cNvPr id="22" name="Rectángulo 21"/>
          <p:cNvSpPr/>
          <p:nvPr/>
        </p:nvSpPr>
        <p:spPr>
          <a:xfrm>
            <a:off x="9455754" y="2318256"/>
            <a:ext cx="1380506" cy="461665"/>
          </a:xfrm>
          <a:prstGeom prst="rect">
            <a:avLst/>
          </a:prstGeom>
        </p:spPr>
        <p:txBody>
          <a:bodyPr wrap="none">
            <a:spAutoFit/>
          </a:bodyPr>
          <a:lstStyle/>
          <a:p>
            <a:pPr algn="ctr">
              <a:lnSpc>
                <a:spcPct val="200000"/>
              </a:lnSpc>
              <a:spcAft>
                <a:spcPts val="0"/>
              </a:spcAft>
            </a:pPr>
            <a:r>
              <a:rPr lang="es-EC" sz="1200" dirty="0"/>
              <a:t>Gray et al. (2019)</a:t>
            </a:r>
          </a:p>
        </p:txBody>
      </p:sp>
      <p:sp>
        <p:nvSpPr>
          <p:cNvPr id="16" name="Rectángulo 15"/>
          <p:cNvSpPr/>
          <p:nvPr/>
        </p:nvSpPr>
        <p:spPr>
          <a:xfrm>
            <a:off x="637063" y="5500803"/>
            <a:ext cx="2498377" cy="276999"/>
          </a:xfrm>
          <a:prstGeom prst="rect">
            <a:avLst/>
          </a:prstGeom>
        </p:spPr>
        <p:txBody>
          <a:bodyPr wrap="none">
            <a:spAutoFit/>
          </a:bodyPr>
          <a:lstStyle/>
          <a:p>
            <a:pPr marL="171450" indent="-171450" algn="ctr">
              <a:buFont typeface="Arial" panose="020B0604020202020204" pitchFamily="34" charset="0"/>
              <a:buChar char="•"/>
            </a:pPr>
            <a:r>
              <a:rPr lang="es-EC" sz="1200" dirty="0"/>
              <a:t>Terremoto - 16 de abril de 2016</a:t>
            </a:r>
          </a:p>
        </p:txBody>
      </p:sp>
      <p:sp>
        <p:nvSpPr>
          <p:cNvPr id="18" name="Rectángulo 17"/>
          <p:cNvSpPr/>
          <p:nvPr/>
        </p:nvSpPr>
        <p:spPr>
          <a:xfrm>
            <a:off x="338000" y="6395038"/>
            <a:ext cx="1965410" cy="276999"/>
          </a:xfrm>
          <a:prstGeom prst="rect">
            <a:avLst/>
          </a:prstGeom>
        </p:spPr>
        <p:txBody>
          <a:bodyPr wrap="none">
            <a:spAutoFit/>
          </a:bodyPr>
          <a:lstStyle/>
          <a:p>
            <a:r>
              <a:rPr lang="es-EC" sz="1200" dirty="0" err="1"/>
              <a:t>Asokan</a:t>
            </a:r>
            <a:r>
              <a:rPr lang="es-EC" sz="1200" dirty="0"/>
              <a:t> &amp; </a:t>
            </a:r>
            <a:r>
              <a:rPr lang="es-EC" sz="1200" dirty="0" err="1"/>
              <a:t>Vanitha</a:t>
            </a:r>
            <a:r>
              <a:rPr lang="es-EC" sz="1200" dirty="0"/>
              <a:t>, (2017),</a:t>
            </a:r>
          </a:p>
        </p:txBody>
      </p:sp>
      <p:sp>
        <p:nvSpPr>
          <p:cNvPr id="21" name="Rectángulo 20"/>
          <p:cNvSpPr/>
          <p:nvPr/>
        </p:nvSpPr>
        <p:spPr>
          <a:xfrm>
            <a:off x="637062" y="5849667"/>
            <a:ext cx="3537079" cy="276999"/>
          </a:xfrm>
          <a:prstGeom prst="rect">
            <a:avLst/>
          </a:prstGeom>
        </p:spPr>
        <p:txBody>
          <a:bodyPr wrap="square">
            <a:spAutoFit/>
          </a:bodyPr>
          <a:lstStyle/>
          <a:p>
            <a:pPr marL="171450" indent="-171450">
              <a:buFont typeface="Arial" panose="020B0604020202020204" pitchFamily="34" charset="0"/>
              <a:buChar char="•"/>
            </a:pPr>
            <a:r>
              <a:rPr lang="es-EC" sz="1200" dirty="0"/>
              <a:t>Uso excesivo de acaricidas</a:t>
            </a:r>
          </a:p>
        </p:txBody>
      </p:sp>
      <p:sp>
        <p:nvSpPr>
          <p:cNvPr id="23" name="Rectángulo 22"/>
          <p:cNvSpPr/>
          <p:nvPr/>
        </p:nvSpPr>
        <p:spPr>
          <a:xfrm>
            <a:off x="2260129" y="6392693"/>
            <a:ext cx="1394934" cy="276999"/>
          </a:xfrm>
          <a:prstGeom prst="rect">
            <a:avLst/>
          </a:prstGeom>
        </p:spPr>
        <p:txBody>
          <a:bodyPr wrap="none">
            <a:spAutoFit/>
          </a:bodyPr>
          <a:lstStyle/>
          <a:p>
            <a:r>
              <a:rPr lang="es-EC" sz="1200" dirty="0"/>
              <a:t>Mosquera, (2016)</a:t>
            </a:r>
          </a:p>
        </p:txBody>
      </p:sp>
      <p:sp>
        <p:nvSpPr>
          <p:cNvPr id="24" name="Rectángulo 23"/>
          <p:cNvSpPr/>
          <p:nvPr/>
        </p:nvSpPr>
        <p:spPr>
          <a:xfrm>
            <a:off x="335809" y="392618"/>
            <a:ext cx="8889977" cy="338554"/>
          </a:xfrm>
          <a:prstGeom prst="rect">
            <a:avLst/>
          </a:prstGeom>
        </p:spPr>
        <p:txBody>
          <a:bodyPr wrap="square">
            <a:spAutoFit/>
          </a:bodyPr>
          <a:lstStyle/>
          <a:p>
            <a:r>
              <a:rPr lang="es-EC" sz="1600" b="1" dirty="0">
                <a:solidFill>
                  <a:srgbClr val="0070C0"/>
                </a:solidFill>
              </a:rPr>
              <a:t>PREVALENCIA DE </a:t>
            </a:r>
            <a:r>
              <a:rPr lang="es-EC" sz="1600" b="1" i="1" dirty="0">
                <a:solidFill>
                  <a:srgbClr val="0070C0"/>
                </a:solidFill>
              </a:rPr>
              <a:t>Babesia</a:t>
            </a:r>
            <a:r>
              <a:rPr lang="es-EC" sz="1600" b="1" dirty="0">
                <a:solidFill>
                  <a:srgbClr val="0070C0"/>
                </a:solidFill>
              </a:rPr>
              <a:t> spp.</a:t>
            </a:r>
          </a:p>
        </p:txBody>
      </p:sp>
      <p:sp>
        <p:nvSpPr>
          <p:cNvPr id="25" name="Rectángulo 24"/>
          <p:cNvSpPr/>
          <p:nvPr/>
        </p:nvSpPr>
        <p:spPr>
          <a:xfrm>
            <a:off x="5824401" y="5183221"/>
            <a:ext cx="5852884" cy="46166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a:r>
              <a:rPr lang="es-EC" sz="1200" i="1" dirty="0"/>
              <a:t>Babesia bigemina </a:t>
            </a:r>
            <a:r>
              <a:rPr lang="es-EC" sz="1200" dirty="0"/>
              <a:t>(56.2%) </a:t>
            </a:r>
            <a:r>
              <a:rPr lang="es-EC" sz="1200" i="1" dirty="0"/>
              <a:t>Babesia bovis </a:t>
            </a:r>
            <a:r>
              <a:rPr lang="es-EC" sz="1200" dirty="0"/>
              <a:t>del (4,7%).Oliveira-Sequeira et al., (2005)</a:t>
            </a:r>
          </a:p>
          <a:p>
            <a:pPr algn="ctr"/>
            <a:r>
              <a:rPr lang="es-EC" sz="1200" dirty="0"/>
              <a:t>São Carlos – Brasil, </a:t>
            </a:r>
            <a:r>
              <a:rPr lang="es-EC" sz="1200" dirty="0" err="1"/>
              <a:t>nPCR</a:t>
            </a:r>
            <a:endParaRPr lang="es-EC" sz="1200" dirty="0"/>
          </a:p>
        </p:txBody>
      </p:sp>
      <p:cxnSp>
        <p:nvCxnSpPr>
          <p:cNvPr id="29" name="Conector recto de flecha 28"/>
          <p:cNvCxnSpPr/>
          <p:nvPr/>
        </p:nvCxnSpPr>
        <p:spPr>
          <a:xfrm flipH="1" flipV="1">
            <a:off x="6959597" y="2273779"/>
            <a:ext cx="1872" cy="550617"/>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3" name="CuadroTexto 32"/>
          <p:cNvSpPr txBox="1"/>
          <p:nvPr/>
        </p:nvSpPr>
        <p:spPr>
          <a:xfrm>
            <a:off x="6008295" y="2762253"/>
            <a:ext cx="519509" cy="215444"/>
          </a:xfrm>
          <a:prstGeom prst="rect">
            <a:avLst/>
          </a:prstGeom>
          <a:noFill/>
        </p:spPr>
        <p:txBody>
          <a:bodyPr wrap="square" rtlCol="0">
            <a:spAutoFit/>
          </a:bodyPr>
          <a:lstStyle/>
          <a:p>
            <a:r>
              <a:rPr lang="es-EC" sz="800" dirty="0">
                <a:solidFill>
                  <a:schemeClr val="bg1"/>
                </a:solidFill>
              </a:rPr>
              <a:t>200pb</a:t>
            </a:r>
          </a:p>
        </p:txBody>
      </p:sp>
      <p:sp>
        <p:nvSpPr>
          <p:cNvPr id="34" name="Rectángulo 33"/>
          <p:cNvSpPr/>
          <p:nvPr/>
        </p:nvSpPr>
        <p:spPr>
          <a:xfrm>
            <a:off x="7614560" y="1928853"/>
            <a:ext cx="686406" cy="314894"/>
          </a:xfrm>
          <a:prstGeom prst="rect">
            <a:avLst/>
          </a:prstGeom>
        </p:spPr>
        <p:txBody>
          <a:bodyPr wrap="none">
            <a:spAutoFit/>
          </a:bodyPr>
          <a:lstStyle/>
          <a:p>
            <a:pPr>
              <a:lnSpc>
                <a:spcPct val="150000"/>
              </a:lnSpc>
              <a:spcAft>
                <a:spcPts val="0"/>
              </a:spcAft>
            </a:pPr>
            <a:r>
              <a:rPr lang="es-EC" sz="1100" i="1" dirty="0">
                <a:ea typeface="Calibri" panose="020F0502020204030204" pitchFamily="34" charset="0"/>
                <a:cs typeface="Times New Roman" panose="02020603050405020304" pitchFamily="18" charset="0"/>
              </a:rPr>
              <a:t>B. bovis</a:t>
            </a:r>
            <a:endParaRPr lang="es-EC" sz="1100" dirty="0">
              <a:ea typeface="Calibri" panose="020F0502020204030204" pitchFamily="34" charset="0"/>
              <a:cs typeface="Times New Roman" panose="02020603050405020304" pitchFamily="18" charset="0"/>
            </a:endParaRPr>
          </a:p>
        </p:txBody>
      </p:sp>
      <p:sp>
        <p:nvSpPr>
          <p:cNvPr id="35" name="Rectángulo 34"/>
          <p:cNvSpPr/>
          <p:nvPr/>
        </p:nvSpPr>
        <p:spPr>
          <a:xfrm>
            <a:off x="6701915" y="2832450"/>
            <a:ext cx="425349" cy="2353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Rectángulo 35"/>
          <p:cNvSpPr/>
          <p:nvPr/>
        </p:nvSpPr>
        <p:spPr>
          <a:xfrm>
            <a:off x="7200061" y="2627619"/>
            <a:ext cx="425349" cy="2353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Rectángulo 36"/>
          <p:cNvSpPr/>
          <p:nvPr/>
        </p:nvSpPr>
        <p:spPr>
          <a:xfrm>
            <a:off x="7720059" y="2826617"/>
            <a:ext cx="425349" cy="2353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Rectángulo 37"/>
          <p:cNvSpPr/>
          <p:nvPr/>
        </p:nvSpPr>
        <p:spPr>
          <a:xfrm>
            <a:off x="8166388" y="1340124"/>
            <a:ext cx="1168910"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a:t>48 muestras</a:t>
            </a:r>
          </a:p>
        </p:txBody>
      </p:sp>
      <p:sp>
        <p:nvSpPr>
          <p:cNvPr id="39" name="Rectángulo 38"/>
          <p:cNvSpPr/>
          <p:nvPr/>
        </p:nvSpPr>
        <p:spPr>
          <a:xfrm>
            <a:off x="2860542" y="4962773"/>
            <a:ext cx="254571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C" sz="1200" dirty="0"/>
              <a:t>(56,5%) </a:t>
            </a:r>
            <a:r>
              <a:rPr lang="es-EC" sz="1200" dirty="0" err="1"/>
              <a:t>Tiago</a:t>
            </a:r>
            <a:r>
              <a:rPr lang="es-EC" sz="1200" dirty="0"/>
              <a:t> (2008)</a:t>
            </a:r>
          </a:p>
          <a:p>
            <a:pPr algn="ctr"/>
            <a:r>
              <a:rPr lang="es-EC" sz="1200" dirty="0"/>
              <a:t>Mozambique, PCR convencional </a:t>
            </a:r>
          </a:p>
        </p:txBody>
      </p:sp>
    </p:spTree>
    <p:extLst>
      <p:ext uri="{BB962C8B-B14F-4D97-AF65-F5344CB8AC3E}">
        <p14:creationId xmlns:p14="http://schemas.microsoft.com/office/powerpoint/2010/main" val="55559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0792" y="774115"/>
            <a:ext cx="11097768" cy="338554"/>
          </a:xfrm>
          <a:prstGeom prst="rect">
            <a:avLst/>
          </a:prstGeom>
        </p:spPr>
        <p:txBody>
          <a:bodyPr wrap="square">
            <a:spAutoFit/>
          </a:bodyPr>
          <a:lstStyle/>
          <a:p>
            <a:r>
              <a:rPr lang="es-EC" sz="1600" b="1" dirty="0">
                <a:solidFill>
                  <a:srgbClr val="0070C0"/>
                </a:solidFill>
              </a:rPr>
              <a:t>Prevalencia de </a:t>
            </a:r>
            <a:r>
              <a:rPr lang="es-EC" sz="1600" b="1" i="1" dirty="0">
                <a:solidFill>
                  <a:srgbClr val="0070C0"/>
                </a:solidFill>
              </a:rPr>
              <a:t>Babesia</a:t>
            </a:r>
            <a:r>
              <a:rPr lang="es-EC" sz="1600" b="1" dirty="0">
                <a:solidFill>
                  <a:srgbClr val="0070C0"/>
                </a:solidFill>
              </a:rPr>
              <a:t> spp. de acuerdo a las localidades del cantón Pedernales, provincia de Manabí, Ecuador.</a:t>
            </a:r>
          </a:p>
        </p:txBody>
      </p:sp>
      <p:sp>
        <p:nvSpPr>
          <p:cNvPr id="3"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Resultados y discusión</a:t>
            </a:r>
          </a:p>
        </p:txBody>
      </p:sp>
      <p:graphicFrame>
        <p:nvGraphicFramePr>
          <p:cNvPr id="5" name="Tabla 4"/>
          <p:cNvGraphicFramePr>
            <a:graphicFrameLocks noGrp="1"/>
          </p:cNvGraphicFramePr>
          <p:nvPr>
            <p:extLst>
              <p:ext uri="{D42A27DB-BD31-4B8C-83A1-F6EECF244321}">
                <p14:modId xmlns:p14="http://schemas.microsoft.com/office/powerpoint/2010/main" val="664513300"/>
              </p:ext>
            </p:extLst>
          </p:nvPr>
        </p:nvGraphicFramePr>
        <p:xfrm>
          <a:off x="736981" y="1358678"/>
          <a:ext cx="8397876" cy="3917412"/>
        </p:xfrm>
        <a:graphic>
          <a:graphicData uri="http://schemas.openxmlformats.org/drawingml/2006/table">
            <a:tbl>
              <a:tblPr firstRow="1" firstCol="1" bandRow="1"/>
              <a:tblGrid>
                <a:gridCol w="2799292">
                  <a:extLst>
                    <a:ext uri="{9D8B030D-6E8A-4147-A177-3AD203B41FA5}">
                      <a16:colId xmlns:a16="http://schemas.microsoft.com/office/drawing/2014/main" val="3057835195"/>
                    </a:ext>
                  </a:extLst>
                </a:gridCol>
                <a:gridCol w="2799292">
                  <a:extLst>
                    <a:ext uri="{9D8B030D-6E8A-4147-A177-3AD203B41FA5}">
                      <a16:colId xmlns:a16="http://schemas.microsoft.com/office/drawing/2014/main" val="489883559"/>
                    </a:ext>
                  </a:extLst>
                </a:gridCol>
                <a:gridCol w="2799292">
                  <a:extLst>
                    <a:ext uri="{9D8B030D-6E8A-4147-A177-3AD203B41FA5}">
                      <a16:colId xmlns:a16="http://schemas.microsoft.com/office/drawing/2014/main" val="1773096658"/>
                    </a:ext>
                  </a:extLst>
                </a:gridCol>
              </a:tblGrid>
              <a:tr h="326451">
                <a:tc>
                  <a:txBody>
                    <a:bodyPr/>
                    <a:lstStyle/>
                    <a:p>
                      <a:pPr>
                        <a:lnSpc>
                          <a:spcPct val="150000"/>
                        </a:lnSpc>
                        <a:spcAft>
                          <a:spcPts val="0"/>
                        </a:spcAft>
                      </a:pPr>
                      <a:r>
                        <a:rPr lang="es-EC" sz="1200" b="1">
                          <a:effectLst/>
                          <a:latin typeface="+mn-lt"/>
                          <a:ea typeface="Calibri" panose="020F0502020204030204" pitchFamily="34" charset="0"/>
                          <a:cs typeface="Times New Roman" panose="02020603050405020304" pitchFamily="18" charset="0"/>
                        </a:rPr>
                        <a:t>Localidad</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a:effectLst/>
                          <a:latin typeface="+mn-lt"/>
                          <a:ea typeface="Calibri" panose="020F0502020204030204" pitchFamily="34" charset="0"/>
                          <a:cs typeface="Times New Roman" panose="02020603050405020304" pitchFamily="18" charset="0"/>
                        </a:rPr>
                        <a:t>Frecuencia</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a:effectLst/>
                          <a:latin typeface="+mn-lt"/>
                          <a:ea typeface="Calibri" panose="020F0502020204030204" pitchFamily="34" charset="0"/>
                          <a:cs typeface="Times New Roman" panose="02020603050405020304" pitchFamily="18" charset="0"/>
                        </a:rPr>
                        <a:t>Prevalencia</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447654"/>
                  </a:ext>
                </a:extLst>
              </a:tr>
              <a:tr h="326451">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Agua Sabrosa</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36</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12,16%</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82648685"/>
                  </a:ext>
                </a:extLst>
              </a:tr>
              <a:tr h="326451">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Cañaberal</a:t>
                      </a: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6</a:t>
                      </a: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2,03%</a:t>
                      </a:r>
                    </a:p>
                  </a:txBody>
                  <a:tcPr marL="68580" marR="68580" marT="0" marB="0" anchor="ctr">
                    <a:lnL>
                      <a:noFill/>
                    </a:lnL>
                    <a:lnR>
                      <a:noFill/>
                    </a:lnR>
                    <a:lnT>
                      <a:noFill/>
                    </a:lnT>
                    <a:lnB>
                      <a:noFill/>
                    </a:lnB>
                  </a:tcPr>
                </a:tc>
                <a:extLst>
                  <a:ext uri="{0D108BD9-81ED-4DB2-BD59-A6C34878D82A}">
                    <a16:rowId xmlns:a16="http://schemas.microsoft.com/office/drawing/2014/main" val="4176688578"/>
                  </a:ext>
                </a:extLst>
              </a:tr>
              <a:tr h="326451">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Chemere Arriba</a:t>
                      </a: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8</a:t>
                      </a: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2,70%</a:t>
                      </a:r>
                    </a:p>
                  </a:txBody>
                  <a:tcPr marL="68580" marR="68580" marT="0" marB="0" anchor="ctr">
                    <a:lnL>
                      <a:noFill/>
                    </a:lnL>
                    <a:lnR>
                      <a:noFill/>
                    </a:lnR>
                    <a:lnT>
                      <a:noFill/>
                    </a:lnT>
                    <a:lnB>
                      <a:noFill/>
                    </a:lnB>
                  </a:tcPr>
                </a:tc>
                <a:extLst>
                  <a:ext uri="{0D108BD9-81ED-4DB2-BD59-A6C34878D82A}">
                    <a16:rowId xmlns:a16="http://schemas.microsoft.com/office/drawing/2014/main" val="2513286168"/>
                  </a:ext>
                </a:extLst>
              </a:tr>
              <a:tr h="326451">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Chemere del Salto</a:t>
                      </a: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33</a:t>
                      </a: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11,15%</a:t>
                      </a:r>
                    </a:p>
                  </a:txBody>
                  <a:tcPr marL="68580" marR="68580" marT="0" marB="0" anchor="ctr">
                    <a:lnL>
                      <a:noFill/>
                    </a:lnL>
                    <a:lnR>
                      <a:noFill/>
                    </a:lnR>
                    <a:lnT>
                      <a:noFill/>
                    </a:lnT>
                    <a:lnB>
                      <a:noFill/>
                    </a:lnB>
                  </a:tcPr>
                </a:tc>
                <a:extLst>
                  <a:ext uri="{0D108BD9-81ED-4DB2-BD59-A6C34878D82A}">
                    <a16:rowId xmlns:a16="http://schemas.microsoft.com/office/drawing/2014/main" val="4106673513"/>
                  </a:ext>
                </a:extLst>
              </a:tr>
              <a:tr h="326451">
                <a:tc>
                  <a:txBody>
                    <a:bodyPr/>
                    <a:lstStyle/>
                    <a:p>
                      <a:pPr>
                        <a:lnSpc>
                          <a:spcPct val="150000"/>
                        </a:lnSpc>
                        <a:spcAft>
                          <a:spcPts val="0"/>
                        </a:spcAft>
                      </a:pPr>
                      <a:r>
                        <a:rPr lang="es-EC" sz="1200" dirty="0" err="1">
                          <a:effectLst/>
                          <a:latin typeface="+mn-lt"/>
                          <a:ea typeface="Calibri" panose="020F0502020204030204" pitchFamily="34" charset="0"/>
                          <a:cs typeface="Times New Roman" panose="02020603050405020304" pitchFamily="18" charset="0"/>
                        </a:rPr>
                        <a:t>Dógola</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2</a:t>
                      </a: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0,68%</a:t>
                      </a:r>
                    </a:p>
                  </a:txBody>
                  <a:tcPr marL="68580" marR="68580" marT="0" marB="0" anchor="ctr">
                    <a:lnL>
                      <a:noFill/>
                    </a:lnL>
                    <a:lnR>
                      <a:noFill/>
                    </a:lnR>
                    <a:lnT>
                      <a:noFill/>
                    </a:lnT>
                    <a:lnB>
                      <a:noFill/>
                    </a:lnB>
                  </a:tcPr>
                </a:tc>
                <a:extLst>
                  <a:ext uri="{0D108BD9-81ED-4DB2-BD59-A6C34878D82A}">
                    <a16:rowId xmlns:a16="http://schemas.microsoft.com/office/drawing/2014/main" val="2297315303"/>
                  </a:ext>
                </a:extLst>
              </a:tr>
              <a:tr h="326451">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La Calderón</a:t>
                      </a: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7</a:t>
                      </a: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2,36%</a:t>
                      </a:r>
                    </a:p>
                  </a:txBody>
                  <a:tcPr marL="68580" marR="68580" marT="0" marB="0" anchor="ctr">
                    <a:lnL>
                      <a:noFill/>
                    </a:lnL>
                    <a:lnR>
                      <a:noFill/>
                    </a:lnR>
                    <a:lnT>
                      <a:noFill/>
                    </a:lnT>
                    <a:lnB>
                      <a:noFill/>
                    </a:lnB>
                  </a:tcPr>
                </a:tc>
                <a:extLst>
                  <a:ext uri="{0D108BD9-81ED-4DB2-BD59-A6C34878D82A}">
                    <a16:rowId xmlns:a16="http://schemas.microsoft.com/office/drawing/2014/main" val="1826451388"/>
                  </a:ext>
                </a:extLst>
              </a:tr>
              <a:tr h="326451">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La Pimienta</a:t>
                      </a:r>
                    </a:p>
                  </a:txBody>
                  <a:tcPr marL="68580" marR="68580" marT="0" marB="0" anchor="ctr">
                    <a:lnL>
                      <a:noFill/>
                    </a:lnL>
                    <a:lnR>
                      <a:noFill/>
                    </a:lnR>
                    <a:lnT>
                      <a:noFill/>
                    </a:lnT>
                    <a:lnB>
                      <a:noFill/>
                    </a:lnB>
                  </a:tcPr>
                </a:tc>
                <a:tc>
                  <a:txBody>
                    <a:bodyPr/>
                    <a:lstStyle/>
                    <a:p>
                      <a:pPr>
                        <a:lnSpc>
                          <a:spcPct val="150000"/>
                        </a:lnSpc>
                        <a:spcAft>
                          <a:spcPts val="0"/>
                        </a:spcAft>
                      </a:pPr>
                      <a:r>
                        <a:rPr lang="es-EC" sz="1200" dirty="0">
                          <a:effectLst/>
                          <a:latin typeface="+mn-lt"/>
                          <a:ea typeface="Calibri" panose="020F0502020204030204" pitchFamily="34" charset="0"/>
                          <a:cs typeface="Times New Roman" panose="02020603050405020304" pitchFamily="18" charset="0"/>
                        </a:rPr>
                        <a:t>90</a:t>
                      </a:r>
                    </a:p>
                  </a:txBody>
                  <a:tcPr marL="68580" marR="68580" marT="0" marB="0" anchor="ctr">
                    <a:lnL>
                      <a:noFill/>
                    </a:lnL>
                    <a:lnR>
                      <a:noFill/>
                    </a:lnR>
                    <a:lnT>
                      <a:noFill/>
                    </a:lnT>
                    <a:lnB>
                      <a:noFill/>
                    </a:lnB>
                  </a:tcPr>
                </a:tc>
                <a:tc>
                  <a:txBody>
                    <a:bodyPr/>
                    <a:lstStyle/>
                    <a:p>
                      <a:pPr>
                        <a:lnSpc>
                          <a:spcPct val="150000"/>
                        </a:lnSpc>
                        <a:spcAft>
                          <a:spcPts val="0"/>
                        </a:spcAft>
                      </a:pPr>
                      <a:r>
                        <a:rPr lang="es-EC" sz="1200" dirty="0">
                          <a:effectLst/>
                          <a:latin typeface="+mn-lt"/>
                          <a:ea typeface="Calibri" panose="020F0502020204030204" pitchFamily="34" charset="0"/>
                          <a:cs typeface="Times New Roman" panose="02020603050405020304" pitchFamily="18" charset="0"/>
                        </a:rPr>
                        <a:t>30,41%</a:t>
                      </a:r>
                    </a:p>
                  </a:txBody>
                  <a:tcPr marL="68580" marR="68580" marT="0" marB="0" anchor="ctr">
                    <a:lnL>
                      <a:noFill/>
                    </a:lnL>
                    <a:lnR>
                      <a:noFill/>
                    </a:lnR>
                    <a:lnT>
                      <a:noFill/>
                    </a:lnT>
                    <a:lnB>
                      <a:noFill/>
                    </a:lnB>
                  </a:tcPr>
                </a:tc>
                <a:extLst>
                  <a:ext uri="{0D108BD9-81ED-4DB2-BD59-A6C34878D82A}">
                    <a16:rowId xmlns:a16="http://schemas.microsoft.com/office/drawing/2014/main" val="1379705440"/>
                  </a:ext>
                </a:extLst>
              </a:tr>
              <a:tr h="326451">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Limones</a:t>
                      </a: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13</a:t>
                      </a: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4,39%</a:t>
                      </a:r>
                    </a:p>
                  </a:txBody>
                  <a:tcPr marL="68580" marR="68580" marT="0" marB="0" anchor="ctr">
                    <a:lnL>
                      <a:noFill/>
                    </a:lnL>
                    <a:lnR>
                      <a:noFill/>
                    </a:lnR>
                    <a:lnT>
                      <a:noFill/>
                    </a:lnT>
                    <a:lnB>
                      <a:noFill/>
                    </a:lnB>
                  </a:tcPr>
                </a:tc>
                <a:extLst>
                  <a:ext uri="{0D108BD9-81ED-4DB2-BD59-A6C34878D82A}">
                    <a16:rowId xmlns:a16="http://schemas.microsoft.com/office/drawing/2014/main" val="1739892190"/>
                  </a:ext>
                </a:extLst>
              </a:tr>
              <a:tr h="326451">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Mariano de Guacucal</a:t>
                      </a: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64</a:t>
                      </a: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21,62%</a:t>
                      </a:r>
                    </a:p>
                  </a:txBody>
                  <a:tcPr marL="68580" marR="68580" marT="0" marB="0" anchor="ctr">
                    <a:lnL>
                      <a:noFill/>
                    </a:lnL>
                    <a:lnR>
                      <a:noFill/>
                    </a:lnR>
                    <a:lnT>
                      <a:noFill/>
                    </a:lnT>
                    <a:lnB>
                      <a:noFill/>
                    </a:lnB>
                  </a:tcPr>
                </a:tc>
                <a:extLst>
                  <a:ext uri="{0D108BD9-81ED-4DB2-BD59-A6C34878D82A}">
                    <a16:rowId xmlns:a16="http://schemas.microsoft.com/office/drawing/2014/main" val="2439516608"/>
                  </a:ext>
                </a:extLst>
              </a:tr>
              <a:tr h="326451">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Venado</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37</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12,50%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609474"/>
                  </a:ext>
                </a:extLst>
              </a:tr>
              <a:tr h="326451">
                <a:tc>
                  <a:txBody>
                    <a:bodyPr/>
                    <a:lstStyle/>
                    <a:p>
                      <a:pPr>
                        <a:lnSpc>
                          <a:spcPct val="150000"/>
                        </a:lnSpc>
                        <a:spcAft>
                          <a:spcPts val="0"/>
                        </a:spcAft>
                      </a:pPr>
                      <a:r>
                        <a:rPr lang="es-EC" sz="1200" b="1">
                          <a:effectLst/>
                          <a:latin typeface="+mn-lt"/>
                          <a:ea typeface="Times New Roman" panose="02020603050405020304" pitchFamily="18" charset="0"/>
                          <a:cs typeface="Times New Roman" panose="02020603050405020304" pitchFamily="18" charset="0"/>
                        </a:rPr>
                        <a:t>TOTAL</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Times New Roman" panose="02020603050405020304" pitchFamily="18" charset="0"/>
                          <a:cs typeface="Times New Roman" panose="02020603050405020304" pitchFamily="18" charset="0"/>
                        </a:rPr>
                        <a:t>296</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effectLst/>
                          <a:latin typeface="+mn-lt"/>
                          <a:ea typeface="Times New Roman" panose="02020603050405020304" pitchFamily="18" charset="0"/>
                          <a:cs typeface="Times New Roman" panose="02020603050405020304" pitchFamily="18" charset="0"/>
                        </a:rPr>
                        <a:t>100,00%</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32922"/>
                  </a:ext>
                </a:extLst>
              </a:tr>
            </a:tbl>
          </a:graphicData>
        </a:graphic>
      </p:graphicFrame>
      <p:sp>
        <p:nvSpPr>
          <p:cNvPr id="6" name="Rectángulo 5"/>
          <p:cNvSpPr/>
          <p:nvPr/>
        </p:nvSpPr>
        <p:spPr>
          <a:xfrm>
            <a:off x="576072" y="3694176"/>
            <a:ext cx="7104888" cy="2834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576072" y="3033920"/>
            <a:ext cx="7104888" cy="2834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02006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Resultados y discusión</a:t>
            </a:r>
          </a:p>
        </p:txBody>
      </p:sp>
      <p:sp>
        <p:nvSpPr>
          <p:cNvPr id="4" name="Rectángulo 3"/>
          <p:cNvSpPr/>
          <p:nvPr/>
        </p:nvSpPr>
        <p:spPr>
          <a:xfrm>
            <a:off x="417502" y="808952"/>
            <a:ext cx="8537145" cy="307777"/>
          </a:xfrm>
          <a:prstGeom prst="rect">
            <a:avLst/>
          </a:prstGeom>
        </p:spPr>
        <p:txBody>
          <a:bodyPr wrap="none">
            <a:spAutoFit/>
          </a:bodyPr>
          <a:lstStyle/>
          <a:p>
            <a:pPr marL="285750" indent="-285750">
              <a:buFont typeface="Arial" panose="020B0604020202020204" pitchFamily="34" charset="0"/>
              <a:buChar char="•"/>
            </a:pPr>
            <a:r>
              <a:rPr lang="es-EC" sz="1400" b="1" dirty="0">
                <a:solidFill>
                  <a:srgbClr val="0070C0"/>
                </a:solidFill>
              </a:rPr>
              <a:t>CORRELACIÓN ENTRE LA PREVALENCIA DE </a:t>
            </a:r>
            <a:r>
              <a:rPr lang="es-EC" sz="1400" b="1" i="1" dirty="0">
                <a:solidFill>
                  <a:srgbClr val="0070C0"/>
                </a:solidFill>
              </a:rPr>
              <a:t>BABESIA</a:t>
            </a:r>
            <a:r>
              <a:rPr lang="es-EC" sz="1400" b="1" dirty="0">
                <a:solidFill>
                  <a:srgbClr val="0070C0"/>
                </a:solidFill>
              </a:rPr>
              <a:t> SPP. Y PARÁMETROS FISIOLÓGICOS </a:t>
            </a:r>
          </a:p>
        </p:txBody>
      </p:sp>
      <p:graphicFrame>
        <p:nvGraphicFramePr>
          <p:cNvPr id="9" name="Tabla 8"/>
          <p:cNvGraphicFramePr>
            <a:graphicFrameLocks noGrp="1"/>
          </p:cNvGraphicFramePr>
          <p:nvPr>
            <p:extLst>
              <p:ext uri="{D42A27DB-BD31-4B8C-83A1-F6EECF244321}">
                <p14:modId xmlns:p14="http://schemas.microsoft.com/office/powerpoint/2010/main" val="879935267"/>
              </p:ext>
            </p:extLst>
          </p:nvPr>
        </p:nvGraphicFramePr>
        <p:xfrm>
          <a:off x="1121695" y="1285242"/>
          <a:ext cx="4914264" cy="1371600"/>
        </p:xfrm>
        <a:graphic>
          <a:graphicData uri="http://schemas.openxmlformats.org/drawingml/2006/table">
            <a:tbl>
              <a:tblPr firstRow="1" firstCol="1" bandRow="1"/>
              <a:tblGrid>
                <a:gridCol w="1638088">
                  <a:extLst>
                    <a:ext uri="{9D8B030D-6E8A-4147-A177-3AD203B41FA5}">
                      <a16:colId xmlns:a16="http://schemas.microsoft.com/office/drawing/2014/main" val="679544928"/>
                    </a:ext>
                  </a:extLst>
                </a:gridCol>
                <a:gridCol w="1638088">
                  <a:extLst>
                    <a:ext uri="{9D8B030D-6E8A-4147-A177-3AD203B41FA5}">
                      <a16:colId xmlns:a16="http://schemas.microsoft.com/office/drawing/2014/main" val="883595222"/>
                    </a:ext>
                  </a:extLst>
                </a:gridCol>
                <a:gridCol w="1638088">
                  <a:extLst>
                    <a:ext uri="{9D8B030D-6E8A-4147-A177-3AD203B41FA5}">
                      <a16:colId xmlns:a16="http://schemas.microsoft.com/office/drawing/2014/main" val="1333921570"/>
                    </a:ext>
                  </a:extLst>
                </a:gridCol>
              </a:tblGrid>
              <a:tr h="167005">
                <a:tc>
                  <a:txBody>
                    <a:bodyPr/>
                    <a:lstStyle/>
                    <a:p>
                      <a:pPr>
                        <a:lnSpc>
                          <a:spcPct val="150000"/>
                        </a:lnSpc>
                        <a:spcAft>
                          <a:spcPts val="800"/>
                        </a:spcAft>
                      </a:pPr>
                      <a:r>
                        <a:rPr lang="es-EC" sz="1200" b="1">
                          <a:effectLst/>
                          <a:latin typeface="+mn-lt"/>
                          <a:ea typeface="Calibri" panose="020F0502020204030204" pitchFamily="34" charset="0"/>
                          <a:cs typeface="Times New Roman" panose="02020603050405020304" pitchFamily="18" charset="0"/>
                        </a:rPr>
                        <a:t>Temperatura</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s-EC" sz="1200" b="1">
                          <a:effectLst/>
                          <a:latin typeface="+mn-lt"/>
                          <a:ea typeface="Calibri" panose="020F0502020204030204" pitchFamily="34" charset="0"/>
                          <a:cs typeface="Times New Roman" panose="02020603050405020304" pitchFamily="18" charset="0"/>
                        </a:rPr>
                        <a:t>Frecuencia</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s-EC" sz="1200" b="1" dirty="0">
                          <a:effectLst/>
                          <a:latin typeface="+mn-lt"/>
                          <a:ea typeface="Calibri" panose="020F0502020204030204" pitchFamily="34" charset="0"/>
                          <a:cs typeface="Times New Roman" panose="02020603050405020304" pitchFamily="18" charset="0"/>
                        </a:rPr>
                        <a:t>Porcentaje</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758308"/>
                  </a:ext>
                </a:extLst>
              </a:tr>
              <a:tr h="91331">
                <a:tc>
                  <a:txBody>
                    <a:bodyPr/>
                    <a:lstStyle/>
                    <a:p>
                      <a:pPr>
                        <a:lnSpc>
                          <a:spcPct val="150000"/>
                        </a:lnSpc>
                        <a:spcAft>
                          <a:spcPts val="800"/>
                        </a:spcAft>
                      </a:pPr>
                      <a:r>
                        <a:rPr lang="es-EC" sz="1200" dirty="0">
                          <a:effectLst/>
                          <a:latin typeface="+mn-lt"/>
                          <a:ea typeface="Calibri" panose="020F0502020204030204" pitchFamily="34" charset="0"/>
                          <a:cs typeface="Times New Roman" panose="02020603050405020304" pitchFamily="18" charset="0"/>
                        </a:rPr>
                        <a:t>Baja</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800"/>
                        </a:spcAft>
                      </a:pPr>
                      <a:r>
                        <a:rPr lang="es-EC" sz="1200">
                          <a:effectLst/>
                          <a:latin typeface="+mn-lt"/>
                          <a:ea typeface="Calibri" panose="020F0502020204030204" pitchFamily="34" charset="0"/>
                          <a:cs typeface="Times New Roman" panose="02020603050405020304" pitchFamily="18" charset="0"/>
                        </a:rPr>
                        <a:t>16</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800"/>
                        </a:spcAft>
                      </a:pPr>
                      <a:r>
                        <a:rPr lang="es-EC" sz="1200">
                          <a:effectLst/>
                          <a:latin typeface="+mn-lt"/>
                          <a:ea typeface="Calibri" panose="020F0502020204030204" pitchFamily="34" charset="0"/>
                          <a:cs typeface="Times New Roman" panose="02020603050405020304" pitchFamily="18" charset="0"/>
                        </a:rPr>
                        <a:t>5,41%</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15019126"/>
                  </a:ext>
                </a:extLst>
              </a:tr>
              <a:tr h="0">
                <a:tc>
                  <a:txBody>
                    <a:bodyPr/>
                    <a:lstStyle/>
                    <a:p>
                      <a:pPr>
                        <a:lnSpc>
                          <a:spcPct val="150000"/>
                        </a:lnSpc>
                        <a:spcAft>
                          <a:spcPts val="800"/>
                        </a:spcAft>
                      </a:pPr>
                      <a:r>
                        <a:rPr lang="es-EC" sz="1200" dirty="0">
                          <a:solidFill>
                            <a:srgbClr val="FF0000"/>
                          </a:solidFill>
                          <a:effectLst/>
                          <a:latin typeface="+mn-lt"/>
                          <a:ea typeface="Calibri" panose="020F0502020204030204" pitchFamily="34" charset="0"/>
                          <a:cs typeface="Times New Roman" panose="02020603050405020304" pitchFamily="18" charset="0"/>
                        </a:rPr>
                        <a:t>Normal</a:t>
                      </a:r>
                    </a:p>
                  </a:txBody>
                  <a:tcPr marL="68580" marR="68580" marT="0" marB="0" anchor="ctr">
                    <a:lnL>
                      <a:noFill/>
                    </a:lnL>
                    <a:lnR>
                      <a:noFill/>
                    </a:lnR>
                    <a:lnT>
                      <a:noFill/>
                    </a:lnT>
                    <a:lnB>
                      <a:noFill/>
                    </a:lnB>
                  </a:tcPr>
                </a:tc>
                <a:tc>
                  <a:txBody>
                    <a:bodyPr/>
                    <a:lstStyle/>
                    <a:p>
                      <a:pPr>
                        <a:lnSpc>
                          <a:spcPct val="150000"/>
                        </a:lnSpc>
                        <a:spcAft>
                          <a:spcPts val="800"/>
                        </a:spcAft>
                      </a:pPr>
                      <a:r>
                        <a:rPr lang="es-EC" sz="1200">
                          <a:effectLst/>
                          <a:latin typeface="+mn-lt"/>
                          <a:ea typeface="Calibri" panose="020F0502020204030204" pitchFamily="34" charset="0"/>
                          <a:cs typeface="Times New Roman" panose="02020603050405020304" pitchFamily="18" charset="0"/>
                        </a:rPr>
                        <a:t>240</a:t>
                      </a:r>
                    </a:p>
                  </a:txBody>
                  <a:tcPr marL="68580" marR="68580" marT="0" marB="0" anchor="ctr">
                    <a:lnL>
                      <a:noFill/>
                    </a:lnL>
                    <a:lnR>
                      <a:noFill/>
                    </a:lnR>
                    <a:lnT>
                      <a:noFill/>
                    </a:lnT>
                    <a:lnB>
                      <a:noFill/>
                    </a:lnB>
                  </a:tcPr>
                </a:tc>
                <a:tc>
                  <a:txBody>
                    <a:bodyPr/>
                    <a:lstStyle/>
                    <a:p>
                      <a:pPr>
                        <a:lnSpc>
                          <a:spcPct val="150000"/>
                        </a:lnSpc>
                        <a:spcAft>
                          <a:spcPts val="800"/>
                        </a:spcAft>
                      </a:pPr>
                      <a:r>
                        <a:rPr lang="es-EC" sz="1200">
                          <a:effectLst/>
                          <a:latin typeface="+mn-lt"/>
                          <a:ea typeface="Calibri" panose="020F0502020204030204" pitchFamily="34" charset="0"/>
                          <a:cs typeface="Times New Roman" panose="02020603050405020304" pitchFamily="18" charset="0"/>
                        </a:rPr>
                        <a:t>81,08%</a:t>
                      </a:r>
                    </a:p>
                  </a:txBody>
                  <a:tcPr marL="68580" marR="68580" marT="0" marB="0" anchor="ctr">
                    <a:lnL>
                      <a:noFill/>
                    </a:lnL>
                    <a:lnR>
                      <a:noFill/>
                    </a:lnR>
                    <a:lnT>
                      <a:noFill/>
                    </a:lnT>
                    <a:lnB>
                      <a:noFill/>
                    </a:lnB>
                  </a:tcPr>
                </a:tc>
                <a:extLst>
                  <a:ext uri="{0D108BD9-81ED-4DB2-BD59-A6C34878D82A}">
                    <a16:rowId xmlns:a16="http://schemas.microsoft.com/office/drawing/2014/main" val="2572903694"/>
                  </a:ext>
                </a:extLst>
              </a:tr>
              <a:tr h="0">
                <a:tc>
                  <a:txBody>
                    <a:bodyPr/>
                    <a:lstStyle/>
                    <a:p>
                      <a:pPr>
                        <a:lnSpc>
                          <a:spcPct val="150000"/>
                        </a:lnSpc>
                        <a:spcAft>
                          <a:spcPts val="800"/>
                        </a:spcAft>
                      </a:pPr>
                      <a:r>
                        <a:rPr lang="es-EC" sz="1200">
                          <a:effectLst/>
                          <a:latin typeface="+mn-lt"/>
                          <a:ea typeface="Calibri" panose="020F0502020204030204" pitchFamily="34" charset="0"/>
                          <a:cs typeface="Times New Roman" panose="02020603050405020304" pitchFamily="18" charset="0"/>
                        </a:rPr>
                        <a:t>Alta</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s-EC" sz="1200">
                          <a:effectLst/>
                          <a:latin typeface="+mn-lt"/>
                          <a:ea typeface="Calibri" panose="020F0502020204030204" pitchFamily="34" charset="0"/>
                          <a:cs typeface="Times New Roman" panose="02020603050405020304" pitchFamily="18" charset="0"/>
                        </a:rPr>
                        <a:t>40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s-EC" sz="1200" dirty="0">
                          <a:effectLst/>
                          <a:latin typeface="+mn-lt"/>
                          <a:ea typeface="Calibri" panose="020F0502020204030204" pitchFamily="34" charset="0"/>
                          <a:cs typeface="Times New Roman" panose="02020603050405020304" pitchFamily="18" charset="0"/>
                        </a:rPr>
                        <a:t>13,51%</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893059"/>
                  </a:ext>
                </a:extLst>
              </a:tr>
              <a:tr h="0">
                <a:tc>
                  <a:txBody>
                    <a:bodyPr/>
                    <a:lstStyle/>
                    <a:p>
                      <a:pPr>
                        <a:lnSpc>
                          <a:spcPct val="150000"/>
                        </a:lnSpc>
                        <a:spcAft>
                          <a:spcPts val="0"/>
                        </a:spcAft>
                      </a:pPr>
                      <a:r>
                        <a:rPr lang="es-EC" sz="1200" b="1">
                          <a:effectLst/>
                          <a:latin typeface="+mn-lt"/>
                          <a:ea typeface="Times New Roman" panose="02020603050405020304" pitchFamily="18" charset="0"/>
                          <a:cs typeface="Times New Roman" panose="02020603050405020304" pitchFamily="18" charset="0"/>
                        </a:rPr>
                        <a:t>TOTAL</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Times New Roman" panose="02020603050405020304" pitchFamily="18" charset="0"/>
                          <a:cs typeface="Times New Roman" panose="02020603050405020304" pitchFamily="18" charset="0"/>
                        </a:rPr>
                        <a:t>296</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effectLst/>
                          <a:latin typeface="+mn-lt"/>
                          <a:ea typeface="Times New Roman" panose="02020603050405020304" pitchFamily="18" charset="0"/>
                          <a:cs typeface="Times New Roman" panose="02020603050405020304" pitchFamily="18" charset="0"/>
                        </a:rPr>
                        <a:t>100,00%</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238093"/>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2837158441"/>
              </p:ext>
            </p:extLst>
          </p:nvPr>
        </p:nvGraphicFramePr>
        <p:xfrm>
          <a:off x="1121695" y="2871874"/>
          <a:ext cx="4923789" cy="1371600"/>
        </p:xfrm>
        <a:graphic>
          <a:graphicData uri="http://schemas.openxmlformats.org/drawingml/2006/table">
            <a:tbl>
              <a:tblPr firstRow="1" firstCol="1" bandRow="1"/>
              <a:tblGrid>
                <a:gridCol w="1641263">
                  <a:extLst>
                    <a:ext uri="{9D8B030D-6E8A-4147-A177-3AD203B41FA5}">
                      <a16:colId xmlns:a16="http://schemas.microsoft.com/office/drawing/2014/main" val="1412456668"/>
                    </a:ext>
                  </a:extLst>
                </a:gridCol>
                <a:gridCol w="1641263">
                  <a:extLst>
                    <a:ext uri="{9D8B030D-6E8A-4147-A177-3AD203B41FA5}">
                      <a16:colId xmlns:a16="http://schemas.microsoft.com/office/drawing/2014/main" val="1495182775"/>
                    </a:ext>
                  </a:extLst>
                </a:gridCol>
                <a:gridCol w="1641263">
                  <a:extLst>
                    <a:ext uri="{9D8B030D-6E8A-4147-A177-3AD203B41FA5}">
                      <a16:colId xmlns:a16="http://schemas.microsoft.com/office/drawing/2014/main" val="4293104757"/>
                    </a:ext>
                  </a:extLst>
                </a:gridCol>
              </a:tblGrid>
              <a:tr h="195580">
                <a:tc>
                  <a:txBody>
                    <a:bodyPr/>
                    <a:lstStyle/>
                    <a:p>
                      <a:pPr>
                        <a:lnSpc>
                          <a:spcPct val="150000"/>
                        </a:lnSpc>
                        <a:spcAft>
                          <a:spcPts val="0"/>
                        </a:spcAft>
                      </a:pPr>
                      <a:r>
                        <a:rPr lang="es-EC" sz="1200" b="1">
                          <a:effectLst/>
                          <a:latin typeface="+mn-lt"/>
                          <a:ea typeface="Calibri" panose="020F0502020204030204" pitchFamily="34" charset="0"/>
                          <a:cs typeface="Times New Roman" panose="02020603050405020304" pitchFamily="18" charset="0"/>
                        </a:rPr>
                        <a:t>Hematocrito</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a:effectLst/>
                          <a:latin typeface="+mn-lt"/>
                          <a:ea typeface="Calibri" panose="020F0502020204030204" pitchFamily="34" charset="0"/>
                          <a:cs typeface="Times New Roman" panose="02020603050405020304" pitchFamily="18" charset="0"/>
                        </a:rPr>
                        <a:t>Frecuencia</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a:effectLst/>
                          <a:latin typeface="+mn-lt"/>
                          <a:ea typeface="Calibri" panose="020F0502020204030204" pitchFamily="34" charset="0"/>
                          <a:cs typeface="Times New Roman" panose="02020603050405020304" pitchFamily="18" charset="0"/>
                        </a:rPr>
                        <a:t>Porcentaje</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3055339"/>
                  </a:ext>
                </a:extLst>
              </a:tr>
              <a:tr h="206375">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Bajo</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12</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4,05%</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33651780"/>
                  </a:ext>
                </a:extLst>
              </a:tr>
              <a:tr h="195580">
                <a:tc>
                  <a:txBody>
                    <a:bodyPr/>
                    <a:lstStyle/>
                    <a:p>
                      <a:pPr>
                        <a:lnSpc>
                          <a:spcPct val="150000"/>
                        </a:lnSpc>
                        <a:spcAft>
                          <a:spcPts val="0"/>
                        </a:spcAft>
                      </a:pPr>
                      <a:r>
                        <a:rPr lang="es-EC" sz="1200" dirty="0">
                          <a:solidFill>
                            <a:srgbClr val="FF0000"/>
                          </a:solidFill>
                          <a:effectLst/>
                          <a:latin typeface="+mn-lt"/>
                          <a:ea typeface="Calibri" panose="020F0502020204030204" pitchFamily="34" charset="0"/>
                          <a:cs typeface="Times New Roman" panose="02020603050405020304" pitchFamily="18" charset="0"/>
                        </a:rPr>
                        <a:t>Normal</a:t>
                      </a: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284</a:t>
                      </a: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95,95%</a:t>
                      </a:r>
                    </a:p>
                  </a:txBody>
                  <a:tcPr marL="68580" marR="68580" marT="0" marB="0" anchor="ctr">
                    <a:lnL>
                      <a:noFill/>
                    </a:lnL>
                    <a:lnR>
                      <a:noFill/>
                    </a:lnR>
                    <a:lnT>
                      <a:noFill/>
                    </a:lnT>
                    <a:lnB>
                      <a:noFill/>
                    </a:lnB>
                  </a:tcPr>
                </a:tc>
                <a:extLst>
                  <a:ext uri="{0D108BD9-81ED-4DB2-BD59-A6C34878D82A}">
                    <a16:rowId xmlns:a16="http://schemas.microsoft.com/office/drawing/2014/main" val="2346119082"/>
                  </a:ext>
                </a:extLst>
              </a:tr>
              <a:tr h="206375">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Alto</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0,00%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679493"/>
                  </a:ext>
                </a:extLst>
              </a:tr>
              <a:tr h="195580">
                <a:tc>
                  <a:txBody>
                    <a:bodyPr/>
                    <a:lstStyle/>
                    <a:p>
                      <a:pPr>
                        <a:lnSpc>
                          <a:spcPct val="150000"/>
                        </a:lnSpc>
                        <a:spcAft>
                          <a:spcPts val="0"/>
                        </a:spcAft>
                      </a:pPr>
                      <a:r>
                        <a:rPr lang="es-EC" sz="1200" b="1">
                          <a:effectLst/>
                          <a:latin typeface="+mn-lt"/>
                          <a:ea typeface="Times New Roman" panose="02020603050405020304" pitchFamily="18" charset="0"/>
                          <a:cs typeface="Times New Roman" panose="02020603050405020304" pitchFamily="18" charset="0"/>
                        </a:rPr>
                        <a:t>TOTAL</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Times New Roman" panose="02020603050405020304" pitchFamily="18" charset="0"/>
                          <a:cs typeface="Times New Roman" panose="02020603050405020304" pitchFamily="18" charset="0"/>
                        </a:rPr>
                        <a:t>296</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effectLst/>
                          <a:latin typeface="+mn-lt"/>
                          <a:ea typeface="Times New Roman" panose="02020603050405020304" pitchFamily="18" charset="0"/>
                          <a:cs typeface="Times New Roman" panose="02020603050405020304" pitchFamily="18" charset="0"/>
                        </a:rPr>
                        <a:t>100,00%</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9007288"/>
                  </a:ext>
                </a:extLst>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2716737862"/>
              </p:ext>
            </p:extLst>
          </p:nvPr>
        </p:nvGraphicFramePr>
        <p:xfrm>
          <a:off x="1121695" y="4458506"/>
          <a:ext cx="4923789" cy="1371600"/>
        </p:xfrm>
        <a:graphic>
          <a:graphicData uri="http://schemas.openxmlformats.org/drawingml/2006/table">
            <a:tbl>
              <a:tblPr firstRow="1" firstCol="1" bandRow="1"/>
              <a:tblGrid>
                <a:gridCol w="1641263">
                  <a:extLst>
                    <a:ext uri="{9D8B030D-6E8A-4147-A177-3AD203B41FA5}">
                      <a16:colId xmlns:a16="http://schemas.microsoft.com/office/drawing/2014/main" val="1380204323"/>
                    </a:ext>
                  </a:extLst>
                </a:gridCol>
                <a:gridCol w="1641263">
                  <a:extLst>
                    <a:ext uri="{9D8B030D-6E8A-4147-A177-3AD203B41FA5}">
                      <a16:colId xmlns:a16="http://schemas.microsoft.com/office/drawing/2014/main" val="104158135"/>
                    </a:ext>
                  </a:extLst>
                </a:gridCol>
                <a:gridCol w="1641263">
                  <a:extLst>
                    <a:ext uri="{9D8B030D-6E8A-4147-A177-3AD203B41FA5}">
                      <a16:colId xmlns:a16="http://schemas.microsoft.com/office/drawing/2014/main" val="2260701729"/>
                    </a:ext>
                  </a:extLst>
                </a:gridCol>
              </a:tblGrid>
              <a:tr h="170815">
                <a:tc>
                  <a:txBody>
                    <a:bodyPr/>
                    <a:lstStyle/>
                    <a:p>
                      <a:pPr>
                        <a:lnSpc>
                          <a:spcPct val="150000"/>
                        </a:lnSpc>
                        <a:spcAft>
                          <a:spcPts val="0"/>
                        </a:spcAft>
                      </a:pPr>
                      <a:r>
                        <a:rPr lang="es-EC" sz="1200" b="1">
                          <a:effectLst/>
                          <a:latin typeface="+mn-lt"/>
                          <a:ea typeface="Calibri" panose="020F0502020204030204" pitchFamily="34" charset="0"/>
                          <a:cs typeface="Times New Roman" panose="02020603050405020304" pitchFamily="18" charset="0"/>
                        </a:rPr>
                        <a:t>Proteínas totales</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a:effectLst/>
                          <a:latin typeface="+mn-lt"/>
                          <a:ea typeface="Calibri" panose="020F0502020204030204" pitchFamily="34" charset="0"/>
                          <a:cs typeface="Times New Roman" panose="02020603050405020304" pitchFamily="18" charset="0"/>
                        </a:rPr>
                        <a:t>Frecuencia</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a:effectLst/>
                          <a:latin typeface="+mn-lt"/>
                          <a:ea typeface="Calibri" panose="020F0502020204030204" pitchFamily="34" charset="0"/>
                          <a:cs typeface="Times New Roman" panose="02020603050405020304" pitchFamily="18" charset="0"/>
                        </a:rPr>
                        <a:t>Porcentaje</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703216"/>
                  </a:ext>
                </a:extLst>
              </a:tr>
              <a:tr h="75565">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Bajo</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3</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1,01%</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18847734"/>
                  </a:ext>
                </a:extLst>
              </a:tr>
              <a:tr h="71755">
                <a:tc>
                  <a:txBody>
                    <a:bodyPr/>
                    <a:lstStyle/>
                    <a:p>
                      <a:pPr>
                        <a:lnSpc>
                          <a:spcPct val="150000"/>
                        </a:lnSpc>
                        <a:spcAft>
                          <a:spcPts val="0"/>
                        </a:spcAft>
                      </a:pPr>
                      <a:r>
                        <a:rPr lang="es-EC" sz="1200" dirty="0">
                          <a:solidFill>
                            <a:srgbClr val="FF0000"/>
                          </a:solidFill>
                          <a:effectLst/>
                          <a:latin typeface="+mn-lt"/>
                          <a:ea typeface="Calibri" panose="020F0502020204030204" pitchFamily="34" charset="0"/>
                          <a:cs typeface="Times New Roman" panose="02020603050405020304" pitchFamily="18" charset="0"/>
                        </a:rPr>
                        <a:t>Normal</a:t>
                      </a: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254</a:t>
                      </a: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85,81%</a:t>
                      </a:r>
                    </a:p>
                  </a:txBody>
                  <a:tcPr marL="68580" marR="68580" marT="0" marB="0" anchor="ctr">
                    <a:lnL>
                      <a:noFill/>
                    </a:lnL>
                    <a:lnR>
                      <a:noFill/>
                    </a:lnR>
                    <a:lnT>
                      <a:noFill/>
                    </a:lnT>
                    <a:lnB>
                      <a:noFill/>
                    </a:lnB>
                  </a:tcPr>
                </a:tc>
                <a:extLst>
                  <a:ext uri="{0D108BD9-81ED-4DB2-BD59-A6C34878D82A}">
                    <a16:rowId xmlns:a16="http://schemas.microsoft.com/office/drawing/2014/main" val="313399280"/>
                  </a:ext>
                </a:extLst>
              </a:tr>
              <a:tr h="159385">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Alto</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39</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13,18%</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8394119"/>
                  </a:ext>
                </a:extLst>
              </a:tr>
              <a:tr h="67945">
                <a:tc>
                  <a:txBody>
                    <a:bodyPr/>
                    <a:lstStyle/>
                    <a:p>
                      <a:pPr>
                        <a:lnSpc>
                          <a:spcPct val="150000"/>
                        </a:lnSpc>
                        <a:spcAft>
                          <a:spcPts val="0"/>
                        </a:spcAft>
                      </a:pPr>
                      <a:r>
                        <a:rPr lang="es-EC" sz="1200" b="1">
                          <a:effectLst/>
                          <a:latin typeface="+mn-lt"/>
                          <a:ea typeface="Times New Roman" panose="02020603050405020304" pitchFamily="18" charset="0"/>
                          <a:cs typeface="Times New Roman" panose="02020603050405020304" pitchFamily="18" charset="0"/>
                        </a:rPr>
                        <a:t>TOTAL</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Times New Roman" panose="02020603050405020304" pitchFamily="18" charset="0"/>
                          <a:cs typeface="Times New Roman" panose="02020603050405020304" pitchFamily="18" charset="0"/>
                        </a:rPr>
                        <a:t>296</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effectLst/>
                          <a:latin typeface="+mn-lt"/>
                          <a:ea typeface="Times New Roman" panose="02020603050405020304" pitchFamily="18" charset="0"/>
                          <a:cs typeface="Times New Roman" panose="02020603050405020304" pitchFamily="18" charset="0"/>
                        </a:rPr>
                        <a:t>100,00%</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8910320"/>
                  </a:ext>
                </a:extLst>
              </a:tr>
            </a:tbl>
          </a:graphicData>
        </a:graphic>
      </p:graphicFrame>
      <mc:AlternateContent xmlns:mc="http://schemas.openxmlformats.org/markup-compatibility/2006" xmlns:a14="http://schemas.microsoft.com/office/drawing/2010/main">
        <mc:Choice Requires="a14">
          <p:sp>
            <p:nvSpPr>
              <p:cNvPr id="18" name="Rectángulo 17"/>
              <p:cNvSpPr/>
              <p:nvPr/>
            </p:nvSpPr>
            <p:spPr>
              <a:xfrm>
                <a:off x="6195772" y="1817153"/>
                <a:ext cx="1888337" cy="338554"/>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s-EC" sz="1600" i="1">
                          <a:latin typeface="Cambria Math" panose="02040503050406030204" pitchFamily="18" charset="0"/>
                        </a:rPr>
                        <m:t>𝑝</m:t>
                      </m:r>
                      <m:r>
                        <a:rPr lang="es-EC" sz="1600" i="0">
                          <a:latin typeface="Cambria Math" panose="02040503050406030204" pitchFamily="18" charset="0"/>
                        </a:rPr>
                        <m:t>=0,0135&lt;0,05</m:t>
                      </m:r>
                    </m:oMath>
                  </m:oMathPara>
                </a14:m>
                <a:endParaRPr lang="es-EC" sz="1600" dirty="0"/>
              </a:p>
            </p:txBody>
          </p:sp>
        </mc:Choice>
        <mc:Fallback xmlns="">
          <p:sp>
            <p:nvSpPr>
              <p:cNvPr id="18" name="Rectángulo 17"/>
              <p:cNvSpPr>
                <a:spLocks noRot="1" noChangeAspect="1" noMove="1" noResize="1" noEditPoints="1" noAdjustHandles="1" noChangeArrowheads="1" noChangeShapeType="1" noTextEdit="1"/>
              </p:cNvSpPr>
              <p:nvPr/>
            </p:nvSpPr>
            <p:spPr>
              <a:xfrm>
                <a:off x="6195772" y="1817153"/>
                <a:ext cx="1888337" cy="338554"/>
              </a:xfrm>
              <a:prstGeom prst="rect">
                <a:avLst/>
              </a:prstGeom>
              <a:blipFill>
                <a:blip r:embed="rId2"/>
                <a:stretch>
                  <a:fillRect b="-535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Rectángulo 18"/>
              <p:cNvSpPr/>
              <p:nvPr/>
            </p:nvSpPr>
            <p:spPr>
              <a:xfrm>
                <a:off x="6195772" y="3388397"/>
                <a:ext cx="188833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smtClean="0">
                          <a:latin typeface="Cambria Math" panose="02040503050406030204" pitchFamily="18" charset="0"/>
                        </a:rPr>
                        <m:t>𝑝</m:t>
                      </m:r>
                      <m:r>
                        <a:rPr lang="es-EC" sz="1600" i="0">
                          <a:latin typeface="Cambria Math" panose="02040503050406030204" pitchFamily="18" charset="0"/>
                        </a:rPr>
                        <m:t>=0,</m:t>
                      </m:r>
                      <m:r>
                        <a:rPr lang="es-EC" sz="1600" b="0" i="0" smtClean="0">
                          <a:latin typeface="Cambria Math" panose="02040503050406030204" pitchFamily="18" charset="0"/>
                        </a:rPr>
                        <m:t>0</m:t>
                      </m:r>
                      <m:r>
                        <a:rPr lang="es-EC" sz="1600" i="0">
                          <a:latin typeface="Cambria Math" panose="02040503050406030204" pitchFamily="18" charset="0"/>
                        </a:rPr>
                        <m:t>271</m:t>
                      </m:r>
                      <m:r>
                        <a:rPr lang="es-EC" sz="1600" b="0" i="0" smtClean="0">
                          <a:latin typeface="Cambria Math" panose="02040503050406030204" pitchFamily="18" charset="0"/>
                        </a:rPr>
                        <m:t>&lt;</m:t>
                      </m:r>
                      <m:r>
                        <a:rPr lang="es-EC" sz="1600" i="0">
                          <a:latin typeface="Cambria Math" panose="02040503050406030204" pitchFamily="18" charset="0"/>
                        </a:rPr>
                        <m:t>0,05</m:t>
                      </m:r>
                    </m:oMath>
                  </m:oMathPara>
                </a14:m>
                <a:endParaRPr lang="es-EC" sz="1600" dirty="0"/>
              </a:p>
            </p:txBody>
          </p:sp>
        </mc:Choice>
        <mc:Fallback xmlns="">
          <p:sp>
            <p:nvSpPr>
              <p:cNvPr id="19" name="Rectángulo 18"/>
              <p:cNvSpPr>
                <a:spLocks noRot="1" noChangeAspect="1" noMove="1" noResize="1" noEditPoints="1" noAdjustHandles="1" noChangeArrowheads="1" noChangeShapeType="1" noTextEdit="1"/>
              </p:cNvSpPr>
              <p:nvPr/>
            </p:nvSpPr>
            <p:spPr>
              <a:xfrm>
                <a:off x="6195772" y="3388397"/>
                <a:ext cx="1888337" cy="338554"/>
              </a:xfrm>
              <a:prstGeom prst="rect">
                <a:avLst/>
              </a:prstGeom>
              <a:blipFill>
                <a:blip r:embed="rId3"/>
                <a:stretch>
                  <a:fillRect b="-545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6195772" y="4975029"/>
                <a:ext cx="188833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smtClean="0">
                          <a:latin typeface="Cambria Math" panose="02040503050406030204" pitchFamily="18" charset="0"/>
                        </a:rPr>
                        <m:t>𝑝</m:t>
                      </m:r>
                      <m:r>
                        <a:rPr lang="es-EC" sz="1600" i="0">
                          <a:latin typeface="Cambria Math" panose="02040503050406030204" pitchFamily="18" charset="0"/>
                        </a:rPr>
                        <m:t>=0,</m:t>
                      </m:r>
                      <m:r>
                        <a:rPr lang="es-EC" sz="1600" b="0" i="0" smtClean="0">
                          <a:latin typeface="Cambria Math" panose="02040503050406030204" pitchFamily="18" charset="0"/>
                        </a:rPr>
                        <m:t>00</m:t>
                      </m:r>
                      <m:r>
                        <a:rPr lang="es-EC" sz="1600" i="0">
                          <a:latin typeface="Cambria Math" panose="02040503050406030204" pitchFamily="18" charset="0"/>
                        </a:rPr>
                        <m:t>89</m:t>
                      </m:r>
                      <m:r>
                        <a:rPr lang="es-EC" sz="1600" b="0" i="0" smtClean="0">
                          <a:latin typeface="Cambria Math" panose="02040503050406030204" pitchFamily="18" charset="0"/>
                        </a:rPr>
                        <m:t>&lt;</m:t>
                      </m:r>
                      <m:r>
                        <a:rPr lang="es-EC" sz="1600" i="0">
                          <a:latin typeface="Cambria Math" panose="02040503050406030204" pitchFamily="18" charset="0"/>
                        </a:rPr>
                        <m:t>0,05</m:t>
                      </m:r>
                    </m:oMath>
                  </m:oMathPara>
                </a14:m>
                <a:endParaRPr lang="es-EC" sz="1600" dirty="0"/>
              </a:p>
            </p:txBody>
          </p:sp>
        </mc:Choice>
        <mc:Fallback xmlns="">
          <p:sp>
            <p:nvSpPr>
              <p:cNvPr id="21" name="Rectángulo 20"/>
              <p:cNvSpPr>
                <a:spLocks noRot="1" noChangeAspect="1" noMove="1" noResize="1" noEditPoints="1" noAdjustHandles="1" noChangeArrowheads="1" noChangeShapeType="1" noTextEdit="1"/>
              </p:cNvSpPr>
              <p:nvPr/>
            </p:nvSpPr>
            <p:spPr>
              <a:xfrm>
                <a:off x="6195772" y="4975029"/>
                <a:ext cx="1888337" cy="338554"/>
              </a:xfrm>
              <a:prstGeom prst="rect">
                <a:avLst/>
              </a:prstGeom>
              <a:blipFill>
                <a:blip r:embed="rId4"/>
                <a:stretch>
                  <a:fillRect b="-5357"/>
                </a:stretch>
              </a:blipFill>
            </p:spPr>
            <p:txBody>
              <a:bodyPr/>
              <a:lstStyle/>
              <a:p>
                <a:r>
                  <a:rPr lang="es-EC">
                    <a:noFill/>
                  </a:rPr>
                  <a:t> </a:t>
                </a:r>
              </a:p>
            </p:txBody>
          </p:sp>
        </mc:Fallback>
      </mc:AlternateContent>
      <p:sp>
        <p:nvSpPr>
          <p:cNvPr id="10" name="Rectángulo 9"/>
          <p:cNvSpPr/>
          <p:nvPr/>
        </p:nvSpPr>
        <p:spPr>
          <a:xfrm>
            <a:off x="8696978" y="3383311"/>
            <a:ext cx="2803973" cy="338554"/>
          </a:xfrm>
          <a:prstGeom prst="rect">
            <a:avLst/>
          </a:prstGeom>
        </p:spPr>
        <p:txBody>
          <a:bodyPr wrap="none">
            <a:spAutoFit/>
          </a:bodyPr>
          <a:lstStyle/>
          <a:p>
            <a:r>
              <a:rPr lang="es-EC" sz="1600" i="1" dirty="0"/>
              <a:t>Existe diferencia significativa</a:t>
            </a:r>
          </a:p>
        </p:txBody>
      </p:sp>
    </p:spTree>
    <p:extLst>
      <p:ext uri="{BB962C8B-B14F-4D97-AF65-F5344CB8AC3E}">
        <p14:creationId xmlns:p14="http://schemas.microsoft.com/office/powerpoint/2010/main" val="413048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a:stretch>
            <a:fillRect/>
          </a:stretch>
        </p:blipFill>
        <p:spPr>
          <a:xfrm>
            <a:off x="1949325" y="2849168"/>
            <a:ext cx="3003723" cy="2279248"/>
          </a:xfrm>
          <a:prstGeom prst="rect">
            <a:avLst/>
          </a:prstGeom>
        </p:spPr>
      </p:pic>
      <p:sp>
        <p:nvSpPr>
          <p:cNvPr id="2" name="Título 1"/>
          <p:cNvSpPr>
            <a:spLocks noGrp="1"/>
          </p:cNvSpPr>
          <p:nvPr>
            <p:ph type="title"/>
          </p:nvPr>
        </p:nvSpPr>
        <p:spPr>
          <a:xfrm>
            <a:off x="338000" y="39251"/>
            <a:ext cx="10972800" cy="1143000"/>
          </a:xfrm>
        </p:spPr>
        <p:txBody>
          <a:bodyPr/>
          <a:lstStyle/>
          <a:p>
            <a:r>
              <a:rPr lang="es-EC" dirty="0">
                <a:solidFill>
                  <a:srgbClr val="002060"/>
                </a:solidFill>
              </a:rPr>
              <a:t>Introducción</a:t>
            </a:r>
          </a:p>
        </p:txBody>
      </p:sp>
      <p:sp>
        <p:nvSpPr>
          <p:cNvPr id="3" name="Rectángulo 2"/>
          <p:cNvSpPr/>
          <p:nvPr/>
        </p:nvSpPr>
        <p:spPr>
          <a:xfrm>
            <a:off x="152583" y="879832"/>
            <a:ext cx="3057293" cy="369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EC" b="1" dirty="0">
                <a:ln w="12700" cmpd="sng">
                  <a:solidFill>
                    <a:srgbClr val="0070C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BABESIOSIS BOVINA </a:t>
            </a:r>
          </a:p>
        </p:txBody>
      </p:sp>
      <p:pic>
        <p:nvPicPr>
          <p:cNvPr id="6" name="Imagen 5"/>
          <p:cNvPicPr>
            <a:picLocks noChangeAspect="1"/>
          </p:cNvPicPr>
          <p:nvPr/>
        </p:nvPicPr>
        <p:blipFill>
          <a:blip r:embed="rId4"/>
          <a:stretch>
            <a:fillRect/>
          </a:stretch>
        </p:blipFill>
        <p:spPr>
          <a:xfrm>
            <a:off x="615267" y="1943684"/>
            <a:ext cx="1120692" cy="1115234"/>
          </a:xfrm>
          <a:prstGeom prst="rect">
            <a:avLst/>
          </a:prstGeom>
        </p:spPr>
      </p:pic>
      <p:sp>
        <p:nvSpPr>
          <p:cNvPr id="4" name="Rectángulo 3"/>
          <p:cNvSpPr/>
          <p:nvPr/>
        </p:nvSpPr>
        <p:spPr>
          <a:xfrm>
            <a:off x="129133" y="3043162"/>
            <a:ext cx="2092959" cy="461665"/>
          </a:xfrm>
          <a:prstGeom prst="rect">
            <a:avLst/>
          </a:prstGeom>
        </p:spPr>
        <p:txBody>
          <a:bodyPr wrap="square">
            <a:spAutoFit/>
          </a:bodyPr>
          <a:lstStyle/>
          <a:p>
            <a:pPr algn="ctr"/>
            <a:r>
              <a:rPr lang="fr-FR" sz="1200" i="1" dirty="0"/>
              <a:t>Rhipicephalus </a:t>
            </a:r>
            <a:r>
              <a:rPr lang="es-EC" sz="1200" i="1" dirty="0"/>
              <a:t>(</a:t>
            </a:r>
            <a:r>
              <a:rPr lang="es-EC" sz="1200" i="1" dirty="0" err="1"/>
              <a:t>Boophilus</a:t>
            </a:r>
            <a:r>
              <a:rPr lang="es-EC" sz="1200" i="1" dirty="0"/>
              <a:t>)</a:t>
            </a:r>
            <a:r>
              <a:rPr lang="fr-FR" sz="1200" i="1" dirty="0"/>
              <a:t> microplus</a:t>
            </a:r>
          </a:p>
        </p:txBody>
      </p:sp>
      <p:sp>
        <p:nvSpPr>
          <p:cNvPr id="5" name="Rectángulo 4"/>
          <p:cNvSpPr/>
          <p:nvPr/>
        </p:nvSpPr>
        <p:spPr>
          <a:xfrm>
            <a:off x="410565" y="1529961"/>
            <a:ext cx="3077520"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ctr">
              <a:buFont typeface="Arial" panose="020B0604020202020204" pitchFamily="34" charset="0"/>
              <a:buChar char="•"/>
            </a:pPr>
            <a:r>
              <a:rPr lang="es-EC" sz="1600" b="1" dirty="0"/>
              <a:t>Infección de eritrocitos </a:t>
            </a:r>
          </a:p>
        </p:txBody>
      </p:sp>
      <p:sp>
        <p:nvSpPr>
          <p:cNvPr id="12" name="Rectángulo 11"/>
          <p:cNvSpPr/>
          <p:nvPr/>
        </p:nvSpPr>
        <p:spPr>
          <a:xfrm>
            <a:off x="6707462" y="1529961"/>
            <a:ext cx="2823081" cy="338554"/>
          </a:xfrm>
          <a:prstGeom prst="rect">
            <a:avLst/>
          </a:prstGeom>
        </p:spPr>
        <p:txBody>
          <a:bodyPr wrap="none">
            <a:spAutoFit/>
          </a:bodyPr>
          <a:lstStyle/>
          <a:p>
            <a:pPr marL="285750" indent="-285750">
              <a:buFont typeface="Arial" panose="020B0604020202020204" pitchFamily="34" charset="0"/>
              <a:buChar char="•"/>
            </a:pPr>
            <a:r>
              <a:rPr lang="es-EC" sz="1600" b="1" dirty="0"/>
              <a:t>Transporte de animales </a:t>
            </a:r>
          </a:p>
        </p:txBody>
      </p:sp>
      <p:pic>
        <p:nvPicPr>
          <p:cNvPr id="11" name="Imagen 10"/>
          <p:cNvPicPr>
            <a:picLocks noChangeAspect="1"/>
          </p:cNvPicPr>
          <p:nvPr/>
        </p:nvPicPr>
        <p:blipFill>
          <a:blip r:embed="rId5"/>
          <a:stretch>
            <a:fillRect/>
          </a:stretch>
        </p:blipFill>
        <p:spPr>
          <a:xfrm>
            <a:off x="2000324" y="2176387"/>
            <a:ext cx="876300" cy="866775"/>
          </a:xfrm>
          <a:prstGeom prst="rect">
            <a:avLst/>
          </a:prstGeom>
        </p:spPr>
      </p:pic>
      <p:pic>
        <p:nvPicPr>
          <p:cNvPr id="13" name="Imagen 12"/>
          <p:cNvPicPr>
            <a:picLocks noChangeAspect="1"/>
          </p:cNvPicPr>
          <p:nvPr/>
        </p:nvPicPr>
        <p:blipFill rotWithShape="1">
          <a:blip r:embed="rId6"/>
          <a:srcRect l="14018" t="11021"/>
          <a:stretch/>
        </p:blipFill>
        <p:spPr>
          <a:xfrm>
            <a:off x="3103880" y="1122729"/>
            <a:ext cx="2063826" cy="2161176"/>
          </a:xfrm>
          <a:prstGeom prst="rect">
            <a:avLst/>
          </a:prstGeom>
        </p:spPr>
      </p:pic>
      <p:pic>
        <p:nvPicPr>
          <p:cNvPr id="7" name="Imagen 6"/>
          <p:cNvPicPr>
            <a:picLocks noChangeAspect="1"/>
          </p:cNvPicPr>
          <p:nvPr/>
        </p:nvPicPr>
        <p:blipFill rotWithShape="1">
          <a:blip r:embed="rId7"/>
          <a:srcRect l="18275" t="671" r="18981" b="3257"/>
          <a:stretch/>
        </p:blipFill>
        <p:spPr>
          <a:xfrm>
            <a:off x="3323504" y="1254539"/>
            <a:ext cx="1699740" cy="1618314"/>
          </a:xfrm>
          <a:prstGeom prst="ellipse">
            <a:avLst/>
          </a:prstGeom>
        </p:spPr>
      </p:pic>
      <p:pic>
        <p:nvPicPr>
          <p:cNvPr id="14" name="Imagen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39937" y="3580511"/>
            <a:ext cx="1781930" cy="1781930"/>
          </a:xfrm>
          <a:prstGeom prst="rect">
            <a:avLst/>
          </a:prstGeom>
        </p:spPr>
      </p:pic>
      <p:pic>
        <p:nvPicPr>
          <p:cNvPr id="21" name="Imagen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98949" y="3612170"/>
            <a:ext cx="1761168" cy="1761168"/>
          </a:xfrm>
          <a:prstGeom prst="rect">
            <a:avLst/>
          </a:prstGeom>
        </p:spPr>
      </p:pic>
      <p:sp>
        <p:nvSpPr>
          <p:cNvPr id="22" name="Rectángulo 21"/>
          <p:cNvSpPr/>
          <p:nvPr/>
        </p:nvSpPr>
        <p:spPr>
          <a:xfrm>
            <a:off x="4577797" y="941387"/>
            <a:ext cx="2611612" cy="307777"/>
          </a:xfrm>
          <a:prstGeom prst="rect">
            <a:avLst/>
          </a:prstGeom>
        </p:spPr>
        <p:txBody>
          <a:bodyPr wrap="none">
            <a:spAutoFit/>
          </a:bodyPr>
          <a:lstStyle/>
          <a:p>
            <a:r>
              <a:rPr lang="es-EC" sz="1400" dirty="0"/>
              <a:t>protozoos del género </a:t>
            </a:r>
            <a:r>
              <a:rPr lang="es-EC" sz="1400" i="1" dirty="0"/>
              <a:t>Babesia</a:t>
            </a:r>
            <a:r>
              <a:rPr lang="es-EC" sz="1400" dirty="0"/>
              <a:t> </a:t>
            </a:r>
          </a:p>
        </p:txBody>
      </p:sp>
      <p:sp>
        <p:nvSpPr>
          <p:cNvPr id="38" name="Rectángulo 37"/>
          <p:cNvSpPr/>
          <p:nvPr/>
        </p:nvSpPr>
        <p:spPr>
          <a:xfrm>
            <a:off x="3103880" y="4974527"/>
            <a:ext cx="1398140" cy="307777"/>
          </a:xfrm>
          <a:prstGeom prst="rect">
            <a:avLst/>
          </a:prstGeom>
        </p:spPr>
        <p:txBody>
          <a:bodyPr wrap="none">
            <a:spAutoFit/>
          </a:bodyPr>
          <a:lstStyle/>
          <a:p>
            <a:r>
              <a:rPr lang="es-EC" sz="1400" dirty="0"/>
              <a:t>ganado bovino</a:t>
            </a:r>
          </a:p>
        </p:txBody>
      </p:sp>
      <p:pic>
        <p:nvPicPr>
          <p:cNvPr id="8" name="Imagen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33252" y="1979483"/>
            <a:ext cx="2646281" cy="1490060"/>
          </a:xfrm>
          <a:prstGeom prst="rect">
            <a:avLst/>
          </a:prstGeom>
        </p:spPr>
      </p:pic>
      <p:pic>
        <p:nvPicPr>
          <p:cNvPr id="15" name="Imagen 14"/>
          <p:cNvPicPr>
            <a:picLocks noChangeAspect="1"/>
          </p:cNvPicPr>
          <p:nvPr/>
        </p:nvPicPr>
        <p:blipFill>
          <a:blip r:embed="rId11"/>
          <a:stretch>
            <a:fillRect/>
          </a:stretch>
        </p:blipFill>
        <p:spPr>
          <a:xfrm>
            <a:off x="8326594" y="3993195"/>
            <a:ext cx="972355" cy="999117"/>
          </a:xfrm>
          <a:prstGeom prst="rect">
            <a:avLst/>
          </a:prstGeom>
        </p:spPr>
      </p:pic>
      <p:sp>
        <p:nvSpPr>
          <p:cNvPr id="16" name="Rectángulo 15"/>
          <p:cNvSpPr/>
          <p:nvPr/>
        </p:nvSpPr>
        <p:spPr>
          <a:xfrm>
            <a:off x="249427" y="6385244"/>
            <a:ext cx="1431802" cy="276999"/>
          </a:xfrm>
          <a:prstGeom prst="rect">
            <a:avLst/>
          </a:prstGeom>
        </p:spPr>
        <p:txBody>
          <a:bodyPr wrap="none">
            <a:spAutoFit/>
          </a:bodyPr>
          <a:lstStyle/>
          <a:p>
            <a:r>
              <a:rPr lang="es-EC" sz="1200" dirty="0">
                <a:cs typeface="Times" panose="02020603050405020304" pitchFamily="18" charset="0"/>
              </a:rPr>
              <a:t>Bock</a:t>
            </a:r>
            <a:r>
              <a:rPr lang="es-EC" sz="1200" i="1" dirty="0">
                <a:cs typeface="Times" panose="02020603050405020304" pitchFamily="18" charset="0"/>
              </a:rPr>
              <a:t> </a:t>
            </a:r>
            <a:r>
              <a:rPr lang="es-EC" sz="1200" dirty="0">
                <a:cs typeface="Times" panose="02020603050405020304" pitchFamily="18" charset="0"/>
              </a:rPr>
              <a:t>et al., (2004)</a:t>
            </a:r>
            <a:endParaRPr lang="es-EC" sz="1200" dirty="0"/>
          </a:p>
        </p:txBody>
      </p:sp>
    </p:spTree>
    <p:extLst>
      <p:ext uri="{BB962C8B-B14F-4D97-AF65-F5344CB8AC3E}">
        <p14:creationId xmlns:p14="http://schemas.microsoft.com/office/powerpoint/2010/main" val="1274993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661337836"/>
              </p:ext>
            </p:extLst>
          </p:nvPr>
        </p:nvGraphicFramePr>
        <p:xfrm>
          <a:off x="531265" y="1200630"/>
          <a:ext cx="5531485" cy="1371600"/>
        </p:xfrm>
        <a:graphic>
          <a:graphicData uri="http://schemas.openxmlformats.org/drawingml/2006/table">
            <a:tbl>
              <a:tblPr firstRow="1" firstCol="1" bandRow="1"/>
              <a:tblGrid>
                <a:gridCol w="1106297">
                  <a:extLst>
                    <a:ext uri="{9D8B030D-6E8A-4147-A177-3AD203B41FA5}">
                      <a16:colId xmlns:a16="http://schemas.microsoft.com/office/drawing/2014/main" val="2323412838"/>
                    </a:ext>
                  </a:extLst>
                </a:gridCol>
                <a:gridCol w="1106297">
                  <a:extLst>
                    <a:ext uri="{9D8B030D-6E8A-4147-A177-3AD203B41FA5}">
                      <a16:colId xmlns:a16="http://schemas.microsoft.com/office/drawing/2014/main" val="1144108000"/>
                    </a:ext>
                  </a:extLst>
                </a:gridCol>
                <a:gridCol w="1106297">
                  <a:extLst>
                    <a:ext uri="{9D8B030D-6E8A-4147-A177-3AD203B41FA5}">
                      <a16:colId xmlns:a16="http://schemas.microsoft.com/office/drawing/2014/main" val="338834969"/>
                    </a:ext>
                  </a:extLst>
                </a:gridCol>
                <a:gridCol w="1106297">
                  <a:extLst>
                    <a:ext uri="{9D8B030D-6E8A-4147-A177-3AD203B41FA5}">
                      <a16:colId xmlns:a16="http://schemas.microsoft.com/office/drawing/2014/main" val="3362430710"/>
                    </a:ext>
                  </a:extLst>
                </a:gridCol>
                <a:gridCol w="1106297">
                  <a:extLst>
                    <a:ext uri="{9D8B030D-6E8A-4147-A177-3AD203B41FA5}">
                      <a16:colId xmlns:a16="http://schemas.microsoft.com/office/drawing/2014/main" val="780541082"/>
                    </a:ext>
                  </a:extLst>
                </a:gridCol>
              </a:tblGrid>
              <a:tr h="192405">
                <a:tc>
                  <a:txBody>
                    <a:bodyPr/>
                    <a:lstStyle/>
                    <a:p>
                      <a:pPr>
                        <a:lnSpc>
                          <a:spcPct val="150000"/>
                        </a:lnSpc>
                        <a:spcAft>
                          <a:spcPts val="0"/>
                        </a:spcAft>
                      </a:pPr>
                      <a:r>
                        <a:rPr lang="es-EC" sz="1200" b="1">
                          <a:effectLst/>
                          <a:latin typeface="+mn-lt"/>
                          <a:ea typeface="Calibri" panose="020F0502020204030204" pitchFamily="34" charset="0"/>
                          <a:cs typeface="Times New Roman" panose="02020603050405020304" pitchFamily="18" charset="0"/>
                        </a:rPr>
                        <a:t>Temperatura</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i="1">
                          <a:effectLst/>
                          <a:latin typeface="+mn-lt"/>
                          <a:ea typeface="Calibri" panose="020F0502020204030204" pitchFamily="34" charset="0"/>
                          <a:cs typeface="Times New Roman" panose="02020603050405020304" pitchFamily="18" charset="0"/>
                        </a:rPr>
                        <a:t>B. bovis</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a:effectLst/>
                          <a:latin typeface="+mn-lt"/>
                          <a:ea typeface="Calibri" panose="020F0502020204030204" pitchFamily="34" charset="0"/>
                          <a:cs typeface="Times New Roman" panose="02020603050405020304" pitchFamily="18" charset="0"/>
                        </a:rPr>
                        <a:t>Porcentaje</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i="1">
                          <a:effectLst/>
                          <a:latin typeface="+mn-lt"/>
                          <a:ea typeface="Calibri" panose="020F0502020204030204" pitchFamily="34" charset="0"/>
                          <a:cs typeface="Times New Roman" panose="02020603050405020304" pitchFamily="18" charset="0"/>
                        </a:rPr>
                        <a:t>B. bigemina</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a:effectLst/>
                          <a:latin typeface="+mn-lt"/>
                          <a:ea typeface="Calibri" panose="020F0502020204030204" pitchFamily="34" charset="0"/>
                          <a:cs typeface="Times New Roman" panose="02020603050405020304" pitchFamily="18" charset="0"/>
                        </a:rPr>
                        <a:t>Porcentaje</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931281"/>
                  </a:ext>
                </a:extLst>
              </a:tr>
              <a:tr h="192405">
                <a:tc>
                  <a:txBody>
                    <a:bodyPr/>
                    <a:lstStyle/>
                    <a:p>
                      <a:pPr>
                        <a:lnSpc>
                          <a:spcPct val="150000"/>
                        </a:lnSpc>
                        <a:spcAft>
                          <a:spcPts val="0"/>
                        </a:spcAft>
                      </a:pPr>
                      <a:r>
                        <a:rPr lang="es-EC" sz="1200" dirty="0">
                          <a:effectLst/>
                          <a:latin typeface="+mn-lt"/>
                          <a:ea typeface="Calibri" panose="020F0502020204030204" pitchFamily="34" charset="0"/>
                          <a:cs typeface="Times New Roman" panose="02020603050405020304" pitchFamily="18" charset="0"/>
                        </a:rPr>
                        <a:t>Baja</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0,00%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1</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2,38%</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68047128"/>
                  </a:ext>
                </a:extLst>
              </a:tr>
              <a:tr h="192405">
                <a:tc>
                  <a:txBody>
                    <a:bodyPr/>
                    <a:lstStyle/>
                    <a:p>
                      <a:pPr>
                        <a:lnSpc>
                          <a:spcPct val="150000"/>
                        </a:lnSpc>
                        <a:spcAft>
                          <a:spcPts val="0"/>
                        </a:spcAft>
                      </a:pPr>
                      <a:r>
                        <a:rPr lang="es-EC" sz="1200" dirty="0">
                          <a:solidFill>
                            <a:srgbClr val="FF0000"/>
                          </a:solidFill>
                          <a:effectLst/>
                          <a:latin typeface="+mn-lt"/>
                          <a:ea typeface="Calibri" panose="020F0502020204030204" pitchFamily="34" charset="0"/>
                          <a:cs typeface="Times New Roman" panose="02020603050405020304" pitchFamily="18" charset="0"/>
                        </a:rPr>
                        <a:t>Normal</a:t>
                      </a:r>
                    </a:p>
                  </a:txBody>
                  <a:tcPr marL="68580" marR="68580" marT="0" marB="0" anchor="ctr">
                    <a:lnL>
                      <a:noFill/>
                    </a:lnL>
                    <a:lnR>
                      <a:noFill/>
                    </a:lnR>
                    <a:lnT>
                      <a:noFill/>
                    </a:lnT>
                    <a:lnB>
                      <a:noFill/>
                    </a:lnB>
                  </a:tcPr>
                </a:tc>
                <a:tc>
                  <a:txBody>
                    <a:bodyPr/>
                    <a:lstStyle/>
                    <a:p>
                      <a:pPr>
                        <a:lnSpc>
                          <a:spcPct val="150000"/>
                        </a:lnSpc>
                        <a:spcAft>
                          <a:spcPts val="0"/>
                        </a:spcAft>
                      </a:pPr>
                      <a:r>
                        <a:rPr lang="es-EC" sz="1200" dirty="0">
                          <a:effectLst/>
                          <a:latin typeface="+mn-lt"/>
                          <a:ea typeface="Calibri" panose="020F0502020204030204" pitchFamily="34" charset="0"/>
                          <a:cs typeface="Times New Roman" panose="02020603050405020304" pitchFamily="18" charset="0"/>
                        </a:rPr>
                        <a:t>3</a:t>
                      </a: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50,00%</a:t>
                      </a: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37</a:t>
                      </a: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88,10%</a:t>
                      </a:r>
                    </a:p>
                  </a:txBody>
                  <a:tcPr marL="68580" marR="68580" marT="0" marB="0" anchor="ctr">
                    <a:lnL>
                      <a:noFill/>
                    </a:lnL>
                    <a:lnR>
                      <a:noFill/>
                    </a:lnR>
                    <a:lnT>
                      <a:noFill/>
                    </a:lnT>
                    <a:lnB>
                      <a:noFill/>
                    </a:lnB>
                  </a:tcPr>
                </a:tc>
                <a:extLst>
                  <a:ext uri="{0D108BD9-81ED-4DB2-BD59-A6C34878D82A}">
                    <a16:rowId xmlns:a16="http://schemas.microsoft.com/office/drawing/2014/main" val="2054660379"/>
                  </a:ext>
                </a:extLst>
              </a:tr>
              <a:tr h="192405">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Alta</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200" dirty="0">
                          <a:effectLst/>
                          <a:latin typeface="+mn-lt"/>
                          <a:ea typeface="Calibri" panose="020F0502020204030204" pitchFamily="34" charset="0"/>
                          <a:cs typeface="Times New Roman" panose="02020603050405020304" pitchFamily="18" charset="0"/>
                        </a:rPr>
                        <a:t>3</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50,00%</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4</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9,52%</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371435"/>
                  </a:ext>
                </a:extLst>
              </a:tr>
              <a:tr h="192405">
                <a:tc>
                  <a:txBody>
                    <a:bodyPr/>
                    <a:lstStyle/>
                    <a:p>
                      <a:pPr>
                        <a:lnSpc>
                          <a:spcPct val="150000"/>
                        </a:lnSpc>
                        <a:spcAft>
                          <a:spcPts val="0"/>
                        </a:spcAft>
                      </a:pPr>
                      <a:r>
                        <a:rPr lang="es-EC" sz="1200" b="1" dirty="0">
                          <a:effectLst/>
                          <a:latin typeface="+mn-lt"/>
                          <a:ea typeface="Times New Roman" panose="02020603050405020304" pitchFamily="18" charset="0"/>
                          <a:cs typeface="Times New Roman" panose="02020603050405020304" pitchFamily="18" charset="0"/>
                        </a:rPr>
                        <a:t>TOTAL</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effectLst/>
                          <a:latin typeface="+mn-lt"/>
                          <a:ea typeface="Times New Roman" panose="02020603050405020304" pitchFamily="18" charset="0"/>
                          <a:cs typeface="Times New Roman" panose="02020603050405020304" pitchFamily="18" charset="0"/>
                        </a:rPr>
                        <a:t>6</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effectLst/>
                          <a:latin typeface="+mn-lt"/>
                          <a:ea typeface="Times New Roman" panose="02020603050405020304" pitchFamily="18" charset="0"/>
                          <a:cs typeface="Times New Roman" panose="02020603050405020304" pitchFamily="18" charset="0"/>
                        </a:rPr>
                        <a:t>100,00%</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effectLst/>
                          <a:latin typeface="+mn-lt"/>
                          <a:ea typeface="Times New Roman" panose="02020603050405020304" pitchFamily="18" charset="0"/>
                          <a:cs typeface="Times New Roman" panose="02020603050405020304" pitchFamily="18" charset="0"/>
                        </a:rPr>
                        <a:t>42</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effectLst/>
                          <a:latin typeface="+mn-lt"/>
                          <a:ea typeface="Times New Roman" panose="02020603050405020304" pitchFamily="18" charset="0"/>
                          <a:cs typeface="Times New Roman" panose="02020603050405020304" pitchFamily="18" charset="0"/>
                        </a:rPr>
                        <a:t>100,00%</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5759398"/>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410734780"/>
              </p:ext>
            </p:extLst>
          </p:nvPr>
        </p:nvGraphicFramePr>
        <p:xfrm>
          <a:off x="531264" y="2787262"/>
          <a:ext cx="5531485" cy="1371600"/>
        </p:xfrm>
        <a:graphic>
          <a:graphicData uri="http://schemas.openxmlformats.org/drawingml/2006/table">
            <a:tbl>
              <a:tblPr firstRow="1" firstCol="1" bandRow="1"/>
              <a:tblGrid>
                <a:gridCol w="1106297">
                  <a:extLst>
                    <a:ext uri="{9D8B030D-6E8A-4147-A177-3AD203B41FA5}">
                      <a16:colId xmlns:a16="http://schemas.microsoft.com/office/drawing/2014/main" val="3917135781"/>
                    </a:ext>
                  </a:extLst>
                </a:gridCol>
                <a:gridCol w="1106297">
                  <a:extLst>
                    <a:ext uri="{9D8B030D-6E8A-4147-A177-3AD203B41FA5}">
                      <a16:colId xmlns:a16="http://schemas.microsoft.com/office/drawing/2014/main" val="2513146528"/>
                    </a:ext>
                  </a:extLst>
                </a:gridCol>
                <a:gridCol w="1106297">
                  <a:extLst>
                    <a:ext uri="{9D8B030D-6E8A-4147-A177-3AD203B41FA5}">
                      <a16:colId xmlns:a16="http://schemas.microsoft.com/office/drawing/2014/main" val="4105052633"/>
                    </a:ext>
                  </a:extLst>
                </a:gridCol>
                <a:gridCol w="1106297">
                  <a:extLst>
                    <a:ext uri="{9D8B030D-6E8A-4147-A177-3AD203B41FA5}">
                      <a16:colId xmlns:a16="http://schemas.microsoft.com/office/drawing/2014/main" val="813592641"/>
                    </a:ext>
                  </a:extLst>
                </a:gridCol>
                <a:gridCol w="1106297">
                  <a:extLst>
                    <a:ext uri="{9D8B030D-6E8A-4147-A177-3AD203B41FA5}">
                      <a16:colId xmlns:a16="http://schemas.microsoft.com/office/drawing/2014/main" val="3358698732"/>
                    </a:ext>
                  </a:extLst>
                </a:gridCol>
              </a:tblGrid>
              <a:tr h="192405">
                <a:tc>
                  <a:txBody>
                    <a:bodyPr/>
                    <a:lstStyle/>
                    <a:p>
                      <a:pPr>
                        <a:lnSpc>
                          <a:spcPct val="150000"/>
                        </a:lnSpc>
                        <a:spcAft>
                          <a:spcPts val="0"/>
                        </a:spcAft>
                      </a:pPr>
                      <a:r>
                        <a:rPr lang="es-EC" sz="1200" b="1">
                          <a:effectLst/>
                          <a:latin typeface="+mn-lt"/>
                          <a:ea typeface="Calibri" panose="020F0502020204030204" pitchFamily="34" charset="0"/>
                          <a:cs typeface="Times New Roman" panose="02020603050405020304" pitchFamily="18" charset="0"/>
                        </a:rPr>
                        <a:t>Hematocrito</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i="1">
                          <a:effectLst/>
                          <a:latin typeface="+mn-lt"/>
                          <a:ea typeface="Calibri" panose="020F0502020204030204" pitchFamily="34" charset="0"/>
                          <a:cs typeface="Times New Roman" panose="02020603050405020304" pitchFamily="18" charset="0"/>
                        </a:rPr>
                        <a:t>B. bovis</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a:effectLst/>
                          <a:latin typeface="+mn-lt"/>
                          <a:ea typeface="Calibri" panose="020F0502020204030204" pitchFamily="34" charset="0"/>
                          <a:cs typeface="Times New Roman" panose="02020603050405020304" pitchFamily="18" charset="0"/>
                        </a:rPr>
                        <a:t>Porcentaje</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i="1">
                          <a:effectLst/>
                          <a:latin typeface="+mn-lt"/>
                          <a:ea typeface="Calibri" panose="020F0502020204030204" pitchFamily="34" charset="0"/>
                          <a:cs typeface="Times New Roman" panose="02020603050405020304" pitchFamily="18" charset="0"/>
                        </a:rPr>
                        <a:t>B. bigemina</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a:effectLst/>
                          <a:latin typeface="+mn-lt"/>
                          <a:ea typeface="Calibri" panose="020F0502020204030204" pitchFamily="34" charset="0"/>
                          <a:cs typeface="Times New Roman" panose="02020603050405020304" pitchFamily="18" charset="0"/>
                        </a:rPr>
                        <a:t>Porcentaje</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0111857"/>
                  </a:ext>
                </a:extLst>
              </a:tr>
              <a:tr h="192405">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Bajo</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0,00%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0,00%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50972383"/>
                  </a:ext>
                </a:extLst>
              </a:tr>
              <a:tr h="192405">
                <a:tc>
                  <a:txBody>
                    <a:bodyPr/>
                    <a:lstStyle/>
                    <a:p>
                      <a:pPr>
                        <a:lnSpc>
                          <a:spcPct val="150000"/>
                        </a:lnSpc>
                        <a:spcAft>
                          <a:spcPts val="0"/>
                        </a:spcAft>
                      </a:pPr>
                      <a:r>
                        <a:rPr lang="es-EC" sz="1200" dirty="0">
                          <a:solidFill>
                            <a:srgbClr val="FF0000"/>
                          </a:solidFill>
                          <a:effectLst/>
                          <a:latin typeface="+mn-lt"/>
                          <a:ea typeface="Calibri" panose="020F0502020204030204" pitchFamily="34" charset="0"/>
                          <a:cs typeface="Times New Roman" panose="02020603050405020304" pitchFamily="18" charset="0"/>
                        </a:rPr>
                        <a:t>Normal</a:t>
                      </a: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Times New Roman" panose="02020603050405020304" pitchFamily="18" charset="0"/>
                          <a:cs typeface="Times New Roman" panose="02020603050405020304" pitchFamily="18" charset="0"/>
                        </a:rPr>
                        <a:t>6</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Times New Roman" panose="02020603050405020304" pitchFamily="18" charset="0"/>
                          <a:cs typeface="Times New Roman" panose="02020603050405020304" pitchFamily="18" charset="0"/>
                        </a:rPr>
                        <a:t>100,00%</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42</a:t>
                      </a: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92,86%</a:t>
                      </a:r>
                    </a:p>
                  </a:txBody>
                  <a:tcPr marL="68580" marR="68580" marT="0" marB="0" anchor="ctr">
                    <a:lnL>
                      <a:noFill/>
                    </a:lnL>
                    <a:lnR>
                      <a:noFill/>
                    </a:lnR>
                    <a:lnT>
                      <a:noFill/>
                    </a:lnT>
                    <a:lnB>
                      <a:noFill/>
                    </a:lnB>
                  </a:tcPr>
                </a:tc>
                <a:extLst>
                  <a:ext uri="{0D108BD9-81ED-4DB2-BD59-A6C34878D82A}">
                    <a16:rowId xmlns:a16="http://schemas.microsoft.com/office/drawing/2014/main" val="2451978904"/>
                  </a:ext>
                </a:extLst>
              </a:tr>
              <a:tr h="192405">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Alto</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0</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0,00%</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0</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0,00%</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8334858"/>
                  </a:ext>
                </a:extLst>
              </a:tr>
              <a:tr h="192405">
                <a:tc>
                  <a:txBody>
                    <a:bodyPr/>
                    <a:lstStyle/>
                    <a:p>
                      <a:pPr>
                        <a:lnSpc>
                          <a:spcPct val="150000"/>
                        </a:lnSpc>
                        <a:spcAft>
                          <a:spcPts val="0"/>
                        </a:spcAft>
                      </a:pPr>
                      <a:r>
                        <a:rPr lang="es-EC" sz="1200" b="1" dirty="0">
                          <a:effectLst/>
                          <a:latin typeface="+mn-lt"/>
                          <a:ea typeface="Times New Roman" panose="02020603050405020304" pitchFamily="18" charset="0"/>
                          <a:cs typeface="Times New Roman" panose="02020603050405020304" pitchFamily="18" charset="0"/>
                        </a:rPr>
                        <a:t>TOTAL</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effectLst/>
                          <a:latin typeface="+mn-lt"/>
                          <a:ea typeface="Times New Roman" panose="02020603050405020304" pitchFamily="18" charset="0"/>
                          <a:cs typeface="Times New Roman" panose="02020603050405020304" pitchFamily="18" charset="0"/>
                        </a:rPr>
                        <a:t>6</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effectLst/>
                          <a:latin typeface="+mn-lt"/>
                          <a:ea typeface="Times New Roman" panose="02020603050405020304" pitchFamily="18" charset="0"/>
                          <a:cs typeface="Times New Roman" panose="02020603050405020304" pitchFamily="18" charset="0"/>
                        </a:rPr>
                        <a:t>100,00%</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effectLst/>
                          <a:latin typeface="+mn-lt"/>
                          <a:ea typeface="Times New Roman" panose="02020603050405020304" pitchFamily="18" charset="0"/>
                          <a:cs typeface="Times New Roman" panose="02020603050405020304" pitchFamily="18" charset="0"/>
                        </a:rPr>
                        <a:t>42</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effectLst/>
                          <a:latin typeface="+mn-lt"/>
                          <a:ea typeface="Times New Roman" panose="02020603050405020304" pitchFamily="18" charset="0"/>
                          <a:cs typeface="Times New Roman" panose="02020603050405020304" pitchFamily="18" charset="0"/>
                        </a:rPr>
                        <a:t>100,00%</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7224228"/>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970311702"/>
              </p:ext>
            </p:extLst>
          </p:nvPr>
        </p:nvGraphicFramePr>
        <p:xfrm>
          <a:off x="531263" y="4373894"/>
          <a:ext cx="5531485" cy="1408140"/>
        </p:xfrm>
        <a:graphic>
          <a:graphicData uri="http://schemas.openxmlformats.org/drawingml/2006/table">
            <a:tbl>
              <a:tblPr firstRow="1" firstCol="1" bandRow="1"/>
              <a:tblGrid>
                <a:gridCol w="1454406">
                  <a:extLst>
                    <a:ext uri="{9D8B030D-6E8A-4147-A177-3AD203B41FA5}">
                      <a16:colId xmlns:a16="http://schemas.microsoft.com/office/drawing/2014/main" val="2657409305"/>
                    </a:ext>
                  </a:extLst>
                </a:gridCol>
                <a:gridCol w="959667">
                  <a:extLst>
                    <a:ext uri="{9D8B030D-6E8A-4147-A177-3AD203B41FA5}">
                      <a16:colId xmlns:a16="http://schemas.microsoft.com/office/drawing/2014/main" val="648782894"/>
                    </a:ext>
                  </a:extLst>
                </a:gridCol>
                <a:gridCol w="986828">
                  <a:extLst>
                    <a:ext uri="{9D8B030D-6E8A-4147-A177-3AD203B41FA5}">
                      <a16:colId xmlns:a16="http://schemas.microsoft.com/office/drawing/2014/main" val="3022868789"/>
                    </a:ext>
                  </a:extLst>
                </a:gridCol>
                <a:gridCol w="1024287">
                  <a:extLst>
                    <a:ext uri="{9D8B030D-6E8A-4147-A177-3AD203B41FA5}">
                      <a16:colId xmlns:a16="http://schemas.microsoft.com/office/drawing/2014/main" val="3077122323"/>
                    </a:ext>
                  </a:extLst>
                </a:gridCol>
                <a:gridCol w="1106297">
                  <a:extLst>
                    <a:ext uri="{9D8B030D-6E8A-4147-A177-3AD203B41FA5}">
                      <a16:colId xmlns:a16="http://schemas.microsoft.com/office/drawing/2014/main" val="1137954889"/>
                    </a:ext>
                  </a:extLst>
                </a:gridCol>
              </a:tblGrid>
              <a:tr h="294563">
                <a:tc>
                  <a:txBody>
                    <a:bodyPr/>
                    <a:lstStyle/>
                    <a:p>
                      <a:pPr>
                        <a:lnSpc>
                          <a:spcPct val="150000"/>
                        </a:lnSpc>
                        <a:spcAft>
                          <a:spcPts val="0"/>
                        </a:spcAft>
                      </a:pPr>
                      <a:r>
                        <a:rPr lang="es-EC" sz="1200" b="1" dirty="0">
                          <a:effectLst/>
                          <a:latin typeface="+mn-lt"/>
                          <a:ea typeface="Calibri" panose="020F0502020204030204" pitchFamily="34" charset="0"/>
                          <a:cs typeface="Times New Roman" panose="02020603050405020304" pitchFamily="18" charset="0"/>
                        </a:rPr>
                        <a:t>Proteínas totales</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i="1">
                          <a:effectLst/>
                          <a:latin typeface="+mn-lt"/>
                          <a:ea typeface="Calibri" panose="020F0502020204030204" pitchFamily="34" charset="0"/>
                          <a:cs typeface="Times New Roman" panose="02020603050405020304" pitchFamily="18" charset="0"/>
                        </a:rPr>
                        <a:t>B. bovis</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a:effectLst/>
                          <a:latin typeface="+mn-lt"/>
                          <a:ea typeface="Calibri" panose="020F0502020204030204" pitchFamily="34" charset="0"/>
                          <a:cs typeface="Times New Roman" panose="02020603050405020304" pitchFamily="18" charset="0"/>
                        </a:rPr>
                        <a:t>Porcentaje</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i="1">
                          <a:effectLst/>
                          <a:latin typeface="+mn-lt"/>
                          <a:ea typeface="Calibri" panose="020F0502020204030204" pitchFamily="34" charset="0"/>
                          <a:cs typeface="Times New Roman" panose="02020603050405020304" pitchFamily="18" charset="0"/>
                        </a:rPr>
                        <a:t>B. bigemina</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a:effectLst/>
                          <a:latin typeface="+mn-lt"/>
                          <a:ea typeface="Calibri" panose="020F0502020204030204" pitchFamily="34" charset="0"/>
                          <a:cs typeface="Times New Roman" panose="02020603050405020304" pitchFamily="18" charset="0"/>
                        </a:rPr>
                        <a:t>Porcentaje</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446848"/>
                  </a:ext>
                </a:extLst>
              </a:tr>
              <a:tr h="228600">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Bajo</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mn-lt"/>
                          <a:ea typeface="Times New Roman" panose="02020603050405020304" pitchFamily="18" charset="0"/>
                          <a:cs typeface="Times New Roman" panose="02020603050405020304" pitchFamily="18" charset="0"/>
                        </a:rPr>
                        <a:t>0</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mn-lt"/>
                          <a:ea typeface="Times New Roman" panose="02020603050405020304" pitchFamily="18" charset="0"/>
                          <a:cs typeface="Times New Roman" panose="02020603050405020304" pitchFamily="18" charset="0"/>
                        </a:rPr>
                        <a:t>0,00%</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0,00%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3370667"/>
                  </a:ext>
                </a:extLst>
              </a:tr>
              <a:tr h="228600">
                <a:tc>
                  <a:txBody>
                    <a:bodyPr/>
                    <a:lstStyle/>
                    <a:p>
                      <a:pPr>
                        <a:lnSpc>
                          <a:spcPct val="150000"/>
                        </a:lnSpc>
                        <a:spcAft>
                          <a:spcPts val="0"/>
                        </a:spcAft>
                      </a:pPr>
                      <a:r>
                        <a:rPr lang="es-EC" sz="1200" dirty="0">
                          <a:solidFill>
                            <a:srgbClr val="FF0000"/>
                          </a:solidFill>
                          <a:effectLst/>
                          <a:latin typeface="+mn-lt"/>
                          <a:ea typeface="Calibri" panose="020F0502020204030204" pitchFamily="34" charset="0"/>
                          <a:cs typeface="Times New Roman" panose="02020603050405020304" pitchFamily="18" charset="0"/>
                        </a:rPr>
                        <a:t>Normal</a:t>
                      </a: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Times New Roman" panose="02020603050405020304" pitchFamily="18" charset="0"/>
                          <a:cs typeface="Times New Roman" panose="02020603050405020304" pitchFamily="18" charset="0"/>
                        </a:rPr>
                        <a:t>4</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Times New Roman" panose="02020603050405020304" pitchFamily="18" charset="0"/>
                          <a:cs typeface="Times New Roman" panose="02020603050405020304" pitchFamily="18" charset="0"/>
                        </a:rPr>
                        <a:t>66,67%</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39</a:t>
                      </a:r>
                    </a:p>
                  </a:txBody>
                  <a:tcPr marL="68580" marR="68580" marT="0" marB="0" anchor="ctr">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92,86%</a:t>
                      </a:r>
                    </a:p>
                  </a:txBody>
                  <a:tcPr marL="68580" marR="68580" marT="0" marB="0" anchor="ctr">
                    <a:lnL>
                      <a:noFill/>
                    </a:lnL>
                    <a:lnR>
                      <a:noFill/>
                    </a:lnR>
                    <a:lnT>
                      <a:noFill/>
                    </a:lnT>
                    <a:lnB>
                      <a:noFill/>
                    </a:lnB>
                  </a:tcPr>
                </a:tc>
                <a:extLst>
                  <a:ext uri="{0D108BD9-81ED-4DB2-BD59-A6C34878D82A}">
                    <a16:rowId xmlns:a16="http://schemas.microsoft.com/office/drawing/2014/main" val="1784656866"/>
                  </a:ext>
                </a:extLst>
              </a:tr>
              <a:tr h="257119">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Alto</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Times New Roman" panose="02020603050405020304" pitchFamily="18" charset="0"/>
                          <a:cs typeface="Times New Roman" panose="02020603050405020304" pitchFamily="18" charset="0"/>
                        </a:rPr>
                        <a:t>2</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Times New Roman" panose="02020603050405020304" pitchFamily="18" charset="0"/>
                          <a:cs typeface="Times New Roman" panose="02020603050405020304" pitchFamily="18" charset="0"/>
                        </a:rPr>
                        <a:t>33,33%</a:t>
                      </a:r>
                      <a:endParaRPr lang="es-EC"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3</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7,14%</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1607331"/>
                  </a:ext>
                </a:extLst>
              </a:tr>
              <a:tr h="290617">
                <a:tc>
                  <a:txBody>
                    <a:bodyPr/>
                    <a:lstStyle/>
                    <a:p>
                      <a:pPr>
                        <a:lnSpc>
                          <a:spcPct val="150000"/>
                        </a:lnSpc>
                        <a:spcAft>
                          <a:spcPts val="0"/>
                        </a:spcAft>
                      </a:pPr>
                      <a:r>
                        <a:rPr lang="es-EC" sz="1200" b="1" dirty="0">
                          <a:effectLst/>
                          <a:latin typeface="+mn-lt"/>
                          <a:ea typeface="Times New Roman" panose="02020603050405020304" pitchFamily="18" charset="0"/>
                          <a:cs typeface="Times New Roman" panose="02020603050405020304" pitchFamily="18" charset="0"/>
                        </a:rPr>
                        <a:t>TOTAL</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effectLst/>
                          <a:latin typeface="+mn-lt"/>
                          <a:ea typeface="Times New Roman" panose="02020603050405020304" pitchFamily="18" charset="0"/>
                          <a:cs typeface="Times New Roman" panose="02020603050405020304" pitchFamily="18" charset="0"/>
                        </a:rPr>
                        <a:t>6</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effectLst/>
                          <a:latin typeface="+mn-lt"/>
                          <a:ea typeface="Times New Roman" panose="02020603050405020304" pitchFamily="18" charset="0"/>
                          <a:cs typeface="Times New Roman" panose="02020603050405020304" pitchFamily="18" charset="0"/>
                        </a:rPr>
                        <a:t>100,00%</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effectLst/>
                          <a:latin typeface="+mn-lt"/>
                          <a:ea typeface="Times New Roman" panose="02020603050405020304" pitchFamily="18" charset="0"/>
                          <a:cs typeface="Times New Roman" panose="02020603050405020304" pitchFamily="18" charset="0"/>
                        </a:rPr>
                        <a:t>42</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effectLst/>
                          <a:latin typeface="+mn-lt"/>
                          <a:ea typeface="Times New Roman" panose="02020603050405020304" pitchFamily="18" charset="0"/>
                          <a:cs typeface="Times New Roman" panose="02020603050405020304" pitchFamily="18" charset="0"/>
                        </a:rPr>
                        <a:t>100,00%</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8852273"/>
                  </a:ext>
                </a:extLst>
              </a:tr>
            </a:tbl>
          </a:graphicData>
        </a:graphic>
      </p:graphicFrame>
      <mc:AlternateContent xmlns:mc="http://schemas.openxmlformats.org/markup-compatibility/2006" xmlns:a14="http://schemas.microsoft.com/office/drawing/2010/main">
        <mc:Choice Requires="a14">
          <p:sp>
            <p:nvSpPr>
              <p:cNvPr id="5" name="Rectángulo 4"/>
              <p:cNvSpPr/>
              <p:nvPr/>
            </p:nvSpPr>
            <p:spPr>
              <a:xfrm>
                <a:off x="6395795" y="1781896"/>
                <a:ext cx="188833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rPr>
                        <m:t>𝑝</m:t>
                      </m:r>
                      <m:r>
                        <a:rPr lang="es-EC" sz="1600" i="0">
                          <a:latin typeface="Cambria Math" panose="02040503050406030204" pitchFamily="18" charset="0"/>
                        </a:rPr>
                        <m:t>=0,0309&lt;0,05</m:t>
                      </m:r>
                    </m:oMath>
                  </m:oMathPara>
                </a14:m>
                <a:endParaRPr lang="es-EC" sz="1600" dirty="0"/>
              </a:p>
            </p:txBody>
          </p:sp>
        </mc:Choice>
        <mc:Fallback xmlns="">
          <p:sp>
            <p:nvSpPr>
              <p:cNvPr id="5" name="Rectángulo 4"/>
              <p:cNvSpPr>
                <a:spLocks noRot="1" noChangeAspect="1" noMove="1" noResize="1" noEditPoints="1" noAdjustHandles="1" noChangeArrowheads="1" noChangeShapeType="1" noTextEdit="1"/>
              </p:cNvSpPr>
              <p:nvPr/>
            </p:nvSpPr>
            <p:spPr>
              <a:xfrm>
                <a:off x="6395795" y="1781896"/>
                <a:ext cx="1888337" cy="338554"/>
              </a:xfrm>
              <a:prstGeom prst="rect">
                <a:avLst/>
              </a:prstGeom>
              <a:blipFill>
                <a:blip r:embed="rId3"/>
                <a:stretch>
                  <a:fillRect b="-5357"/>
                </a:stretch>
              </a:blipFill>
            </p:spPr>
            <p:txBody>
              <a:bodyPr/>
              <a:lstStyle/>
              <a:p>
                <a:r>
                  <a:rPr lang="es-EC">
                    <a:noFill/>
                  </a:rPr>
                  <a:t> </a:t>
                </a:r>
              </a:p>
            </p:txBody>
          </p:sp>
        </mc:Fallback>
      </mc:AlternateContent>
      <p:sp>
        <p:nvSpPr>
          <p:cNvPr id="6"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Resultados y discusión</a:t>
            </a:r>
          </a:p>
        </p:txBody>
      </p:sp>
      <mc:AlternateContent xmlns:mc="http://schemas.openxmlformats.org/markup-compatibility/2006" xmlns:a14="http://schemas.microsoft.com/office/drawing/2010/main">
        <mc:Choice Requires="a14">
          <p:sp>
            <p:nvSpPr>
              <p:cNvPr id="8" name="Rectángulo 7"/>
              <p:cNvSpPr/>
              <p:nvPr/>
            </p:nvSpPr>
            <p:spPr>
              <a:xfrm>
                <a:off x="6395795" y="3309880"/>
                <a:ext cx="188833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smtClean="0">
                          <a:latin typeface="Cambria Math" panose="02040503050406030204" pitchFamily="18" charset="0"/>
                        </a:rPr>
                        <m:t>𝑝</m:t>
                      </m:r>
                      <m:r>
                        <a:rPr lang="es-EC" sz="1600" i="0">
                          <a:latin typeface="Cambria Math" panose="02040503050406030204" pitchFamily="18" charset="0"/>
                        </a:rPr>
                        <m:t>=</m:t>
                      </m:r>
                      <m:r>
                        <a:rPr lang="es-EC" sz="1600" b="0" i="0" smtClean="0">
                          <a:latin typeface="Cambria Math" panose="02040503050406030204" pitchFamily="18" charset="0"/>
                        </a:rPr>
                        <m:t>0,0001&lt;</m:t>
                      </m:r>
                      <m:r>
                        <a:rPr lang="es-EC" sz="1600" i="0">
                          <a:latin typeface="Cambria Math" panose="02040503050406030204" pitchFamily="18" charset="0"/>
                        </a:rPr>
                        <m:t>0,05</m:t>
                      </m:r>
                    </m:oMath>
                  </m:oMathPara>
                </a14:m>
                <a:endParaRPr lang="es-EC" sz="1600" dirty="0"/>
              </a:p>
            </p:txBody>
          </p:sp>
        </mc:Choice>
        <mc:Fallback xmlns="">
          <p:sp>
            <p:nvSpPr>
              <p:cNvPr id="8" name="Rectángulo 7"/>
              <p:cNvSpPr>
                <a:spLocks noRot="1" noChangeAspect="1" noMove="1" noResize="1" noEditPoints="1" noAdjustHandles="1" noChangeArrowheads="1" noChangeShapeType="1" noTextEdit="1"/>
              </p:cNvSpPr>
              <p:nvPr/>
            </p:nvSpPr>
            <p:spPr>
              <a:xfrm>
                <a:off x="6395795" y="3309880"/>
                <a:ext cx="1888337" cy="338554"/>
              </a:xfrm>
              <a:prstGeom prst="rect">
                <a:avLst/>
              </a:prstGeom>
              <a:blipFill>
                <a:blip r:embed="rId4"/>
                <a:stretch>
                  <a:fillRect b="-545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6395795" y="4908687"/>
                <a:ext cx="188833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rPr>
                        <m:t>𝑝</m:t>
                      </m:r>
                      <m:r>
                        <a:rPr lang="es-EC" sz="1600" i="0">
                          <a:latin typeface="Cambria Math" panose="02040503050406030204" pitchFamily="18" charset="0"/>
                        </a:rPr>
                        <m:t>=0,0247&lt;0,05</m:t>
                      </m:r>
                    </m:oMath>
                  </m:oMathPara>
                </a14:m>
                <a:endParaRPr lang="es-EC" sz="1600" dirty="0"/>
              </a:p>
            </p:txBody>
          </p:sp>
        </mc:Choice>
        <mc:Fallback xmlns="">
          <p:sp>
            <p:nvSpPr>
              <p:cNvPr id="10" name="Rectángulo 9"/>
              <p:cNvSpPr>
                <a:spLocks noRot="1" noChangeAspect="1" noMove="1" noResize="1" noEditPoints="1" noAdjustHandles="1" noChangeArrowheads="1" noChangeShapeType="1" noTextEdit="1"/>
              </p:cNvSpPr>
              <p:nvPr/>
            </p:nvSpPr>
            <p:spPr>
              <a:xfrm>
                <a:off x="6395795" y="4908687"/>
                <a:ext cx="1888337" cy="338554"/>
              </a:xfrm>
              <a:prstGeom prst="rect">
                <a:avLst/>
              </a:prstGeom>
              <a:blipFill>
                <a:blip r:embed="rId5"/>
                <a:stretch>
                  <a:fillRect b="-5357"/>
                </a:stretch>
              </a:blipFill>
            </p:spPr>
            <p:txBody>
              <a:bodyPr/>
              <a:lstStyle/>
              <a:p>
                <a:r>
                  <a:rPr lang="es-EC">
                    <a:noFill/>
                  </a:rPr>
                  <a:t> </a:t>
                </a:r>
              </a:p>
            </p:txBody>
          </p:sp>
        </mc:Fallback>
      </mc:AlternateContent>
      <p:sp>
        <p:nvSpPr>
          <p:cNvPr id="9" name="Rectángulo 8"/>
          <p:cNvSpPr/>
          <p:nvPr/>
        </p:nvSpPr>
        <p:spPr>
          <a:xfrm>
            <a:off x="8954647" y="2986714"/>
            <a:ext cx="283497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C" dirty="0"/>
              <a:t>estabilidad enzoótica de la enfermedad</a:t>
            </a:r>
          </a:p>
        </p:txBody>
      </p:sp>
      <p:sp>
        <p:nvSpPr>
          <p:cNvPr id="11" name="Rectángulo 10"/>
          <p:cNvSpPr/>
          <p:nvPr/>
        </p:nvSpPr>
        <p:spPr>
          <a:xfrm>
            <a:off x="417502" y="6401190"/>
            <a:ext cx="1329210" cy="276999"/>
          </a:xfrm>
          <a:prstGeom prst="rect">
            <a:avLst/>
          </a:prstGeom>
        </p:spPr>
        <p:txBody>
          <a:bodyPr wrap="none">
            <a:spAutoFit/>
          </a:bodyPr>
          <a:lstStyle/>
          <a:p>
            <a:r>
              <a:rPr lang="es-EC" sz="1200" dirty="0"/>
              <a:t>Bock et al., 2004</a:t>
            </a:r>
          </a:p>
        </p:txBody>
      </p:sp>
      <p:sp>
        <p:nvSpPr>
          <p:cNvPr id="12" name="Rectángulo 11"/>
          <p:cNvSpPr/>
          <p:nvPr/>
        </p:nvSpPr>
        <p:spPr>
          <a:xfrm>
            <a:off x="8636098" y="3697197"/>
            <a:ext cx="3472070" cy="461665"/>
          </a:xfrm>
          <a:prstGeom prst="rect">
            <a:avLst/>
          </a:prstGeom>
        </p:spPr>
        <p:txBody>
          <a:bodyPr wrap="square">
            <a:spAutoFit/>
          </a:bodyPr>
          <a:lstStyle/>
          <a:p>
            <a:pPr algn="ctr"/>
            <a:r>
              <a:rPr lang="es-EC" sz="1200" dirty="0"/>
              <a:t>Equilibrio entre el proceso de infección y la adquisición de inmunidad</a:t>
            </a:r>
          </a:p>
        </p:txBody>
      </p:sp>
      <p:sp>
        <p:nvSpPr>
          <p:cNvPr id="13" name="Rectángulo 12"/>
          <p:cNvSpPr/>
          <p:nvPr/>
        </p:nvSpPr>
        <p:spPr>
          <a:xfrm>
            <a:off x="417502" y="706889"/>
            <a:ext cx="10212989" cy="307777"/>
          </a:xfrm>
          <a:prstGeom prst="rect">
            <a:avLst/>
          </a:prstGeom>
        </p:spPr>
        <p:txBody>
          <a:bodyPr wrap="none">
            <a:spAutoFit/>
          </a:bodyPr>
          <a:lstStyle/>
          <a:p>
            <a:pPr marL="285750" indent="-285750">
              <a:buFont typeface="Arial" panose="020B0604020202020204" pitchFamily="34" charset="0"/>
              <a:buChar char="•"/>
            </a:pPr>
            <a:r>
              <a:rPr lang="es-EC" sz="1400" b="1" dirty="0">
                <a:solidFill>
                  <a:srgbClr val="0070C0"/>
                </a:solidFill>
              </a:rPr>
              <a:t>CORRELACIÓN ENTRE LA PREVALENCIA DE </a:t>
            </a:r>
            <a:r>
              <a:rPr lang="es-EC" sz="1400" b="1" i="1" dirty="0">
                <a:solidFill>
                  <a:srgbClr val="0070C0"/>
                </a:solidFill>
              </a:rPr>
              <a:t>Babesia bovis </a:t>
            </a:r>
            <a:r>
              <a:rPr lang="es-EC" sz="1400" b="1" dirty="0">
                <a:solidFill>
                  <a:srgbClr val="0070C0"/>
                </a:solidFill>
              </a:rPr>
              <a:t>y</a:t>
            </a:r>
            <a:r>
              <a:rPr lang="es-EC" sz="1400" b="1" i="1" dirty="0">
                <a:solidFill>
                  <a:srgbClr val="0070C0"/>
                </a:solidFill>
              </a:rPr>
              <a:t> Babesia bigemina</a:t>
            </a:r>
            <a:r>
              <a:rPr lang="es-EC" sz="1400" b="1" dirty="0">
                <a:solidFill>
                  <a:srgbClr val="0070C0"/>
                </a:solidFill>
              </a:rPr>
              <a:t> Y PARÁMETROS FISIOLÓGICOS </a:t>
            </a:r>
          </a:p>
        </p:txBody>
      </p:sp>
      <p:sp>
        <p:nvSpPr>
          <p:cNvPr id="17" name="Rectángulo 16"/>
          <p:cNvSpPr/>
          <p:nvPr/>
        </p:nvSpPr>
        <p:spPr>
          <a:xfrm>
            <a:off x="8954647" y="1849889"/>
            <a:ext cx="2803973" cy="338554"/>
          </a:xfrm>
          <a:prstGeom prst="rect">
            <a:avLst/>
          </a:prstGeom>
        </p:spPr>
        <p:txBody>
          <a:bodyPr wrap="none">
            <a:spAutoFit/>
          </a:bodyPr>
          <a:lstStyle/>
          <a:p>
            <a:r>
              <a:rPr lang="es-EC" sz="1600" i="1" dirty="0"/>
              <a:t>Existe diferencia significativa</a:t>
            </a:r>
          </a:p>
        </p:txBody>
      </p:sp>
    </p:spTree>
    <p:extLst>
      <p:ext uri="{BB962C8B-B14F-4D97-AF65-F5344CB8AC3E}">
        <p14:creationId xmlns:p14="http://schemas.microsoft.com/office/powerpoint/2010/main" val="1095046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67926973"/>
              </p:ext>
            </p:extLst>
          </p:nvPr>
        </p:nvGraphicFramePr>
        <p:xfrm>
          <a:off x="773417" y="1342637"/>
          <a:ext cx="5490846" cy="1371600"/>
        </p:xfrm>
        <a:graphic>
          <a:graphicData uri="http://schemas.openxmlformats.org/drawingml/2006/table">
            <a:tbl>
              <a:tblPr firstRow="1" firstCol="1" bandRow="1"/>
              <a:tblGrid>
                <a:gridCol w="1830282">
                  <a:extLst>
                    <a:ext uri="{9D8B030D-6E8A-4147-A177-3AD203B41FA5}">
                      <a16:colId xmlns:a16="http://schemas.microsoft.com/office/drawing/2014/main" val="391979574"/>
                    </a:ext>
                  </a:extLst>
                </a:gridCol>
                <a:gridCol w="1830282">
                  <a:extLst>
                    <a:ext uri="{9D8B030D-6E8A-4147-A177-3AD203B41FA5}">
                      <a16:colId xmlns:a16="http://schemas.microsoft.com/office/drawing/2014/main" val="24494051"/>
                    </a:ext>
                  </a:extLst>
                </a:gridCol>
                <a:gridCol w="1830282">
                  <a:extLst>
                    <a:ext uri="{9D8B030D-6E8A-4147-A177-3AD203B41FA5}">
                      <a16:colId xmlns:a16="http://schemas.microsoft.com/office/drawing/2014/main" val="1185090570"/>
                    </a:ext>
                  </a:extLst>
                </a:gridCol>
              </a:tblGrid>
              <a:tr h="190500">
                <a:tc>
                  <a:txBody>
                    <a:bodyPr/>
                    <a:lstStyle/>
                    <a:p>
                      <a:pPr>
                        <a:lnSpc>
                          <a:spcPct val="150000"/>
                        </a:lnSpc>
                        <a:spcAft>
                          <a:spcPts val="0"/>
                        </a:spcAft>
                      </a:pPr>
                      <a:r>
                        <a:rPr lang="es-EC" sz="1200" b="1" dirty="0">
                          <a:effectLst/>
                          <a:latin typeface="+mn-lt"/>
                          <a:ea typeface="Calibri" panose="020F0502020204030204" pitchFamily="34" charset="0"/>
                          <a:cs typeface="Times New Roman" panose="02020603050405020304" pitchFamily="18" charset="0"/>
                        </a:rPr>
                        <a:t>Tipo de finca</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a:effectLst/>
                          <a:latin typeface="+mn-lt"/>
                          <a:ea typeface="Calibri" panose="020F0502020204030204" pitchFamily="34" charset="0"/>
                          <a:cs typeface="Times New Roman" panose="02020603050405020304" pitchFamily="18" charset="0"/>
                        </a:rPr>
                        <a:t>Frecuencia</a:t>
                      </a:r>
                      <a:endParaRPr lang="es-EC" sz="12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b="1">
                          <a:effectLst/>
                          <a:latin typeface="+mn-lt"/>
                          <a:ea typeface="Calibri" panose="020F0502020204030204" pitchFamily="34" charset="0"/>
                          <a:cs typeface="Times New Roman" panose="02020603050405020304" pitchFamily="18" charset="0"/>
                        </a:rPr>
                        <a:t>Porcentaje</a:t>
                      </a:r>
                      <a:endParaRPr lang="es-EC" sz="12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939587"/>
                  </a:ext>
                </a:extLst>
              </a:tr>
              <a:tr h="201295">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Carne</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34</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11,49%</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65019883"/>
                  </a:ext>
                </a:extLst>
              </a:tr>
              <a:tr h="190500">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Leche</a:t>
                      </a:r>
                    </a:p>
                  </a:txBody>
                  <a:tcPr marL="68580" marR="68580" marT="0" marB="0">
                    <a:lnL>
                      <a:noFill/>
                    </a:lnL>
                    <a:lnR>
                      <a:noFill/>
                    </a:lnR>
                    <a:lnT>
                      <a:noFill/>
                    </a:lnT>
                    <a:lnB>
                      <a:noFill/>
                    </a:lnB>
                  </a:tcPr>
                </a:tc>
                <a:tc>
                  <a:txBody>
                    <a:bodyPr/>
                    <a:lstStyle/>
                    <a:p>
                      <a:pPr>
                        <a:lnSpc>
                          <a:spcPct val="150000"/>
                        </a:lnSpc>
                        <a:spcAft>
                          <a:spcPts val="0"/>
                        </a:spcAft>
                      </a:pPr>
                      <a:r>
                        <a:rPr lang="es-EC" sz="1200" dirty="0">
                          <a:effectLst/>
                          <a:latin typeface="+mn-lt"/>
                          <a:ea typeface="Calibri" panose="020F0502020204030204" pitchFamily="34" charset="0"/>
                          <a:cs typeface="Times New Roman" panose="02020603050405020304" pitchFamily="18" charset="0"/>
                        </a:rPr>
                        <a:t>127</a:t>
                      </a:r>
                    </a:p>
                  </a:txBody>
                  <a:tcPr marL="68580" marR="68580" marT="0" marB="0">
                    <a:lnL>
                      <a:noFill/>
                    </a:lnL>
                    <a:lnR>
                      <a:noFill/>
                    </a:lnR>
                    <a:lnT>
                      <a:noFill/>
                    </a:lnT>
                    <a:lnB>
                      <a:noFill/>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42,91%</a:t>
                      </a:r>
                    </a:p>
                  </a:txBody>
                  <a:tcPr marL="68580" marR="68580" marT="0" marB="0">
                    <a:lnL>
                      <a:noFill/>
                    </a:lnL>
                    <a:lnR>
                      <a:noFill/>
                    </a:lnR>
                    <a:lnT>
                      <a:noFill/>
                    </a:lnT>
                    <a:lnB>
                      <a:noFill/>
                    </a:lnB>
                  </a:tcPr>
                </a:tc>
                <a:extLst>
                  <a:ext uri="{0D108BD9-81ED-4DB2-BD59-A6C34878D82A}">
                    <a16:rowId xmlns:a16="http://schemas.microsoft.com/office/drawing/2014/main" val="690973405"/>
                  </a:ext>
                </a:extLst>
              </a:tr>
              <a:tr h="201295">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Doble propósito</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solidFill>
                            <a:srgbClr val="FF0000"/>
                          </a:solidFill>
                          <a:effectLst/>
                          <a:latin typeface="+mn-lt"/>
                          <a:ea typeface="Calibri" panose="020F0502020204030204" pitchFamily="34" charset="0"/>
                          <a:cs typeface="Times New Roman" panose="02020603050405020304" pitchFamily="18" charset="0"/>
                        </a:rPr>
                        <a:t>135</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effectLst/>
                          <a:latin typeface="+mn-lt"/>
                          <a:ea typeface="Calibri" panose="020F0502020204030204" pitchFamily="34" charset="0"/>
                          <a:cs typeface="Times New Roman" panose="02020603050405020304" pitchFamily="18" charset="0"/>
                        </a:rPr>
                        <a:t>45,61%</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8789060"/>
                  </a:ext>
                </a:extLst>
              </a:tr>
              <a:tr h="190500">
                <a:tc>
                  <a:txBody>
                    <a:bodyPr/>
                    <a:lstStyle/>
                    <a:p>
                      <a:pPr>
                        <a:lnSpc>
                          <a:spcPct val="150000"/>
                        </a:lnSpc>
                        <a:spcAft>
                          <a:spcPts val="0"/>
                        </a:spcAft>
                      </a:pPr>
                      <a:r>
                        <a:rPr lang="es-EC" sz="1200" b="1">
                          <a:effectLst/>
                          <a:latin typeface="+mn-lt"/>
                          <a:ea typeface="Times New Roman" panose="02020603050405020304" pitchFamily="18" charset="0"/>
                          <a:cs typeface="Times New Roman" panose="02020603050405020304" pitchFamily="18" charset="0"/>
                        </a:rPr>
                        <a:t>TOTAL</a:t>
                      </a:r>
                      <a:endParaRPr lang="es-EC" sz="12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effectLst/>
                          <a:latin typeface="+mn-lt"/>
                          <a:ea typeface="Times New Roman" panose="02020603050405020304" pitchFamily="18" charset="0"/>
                          <a:cs typeface="Times New Roman" panose="02020603050405020304" pitchFamily="18" charset="0"/>
                        </a:rPr>
                        <a:t>296</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effectLst/>
                          <a:latin typeface="+mn-lt"/>
                          <a:ea typeface="Times New Roman" panose="02020603050405020304" pitchFamily="18" charset="0"/>
                          <a:cs typeface="Times New Roman" panose="02020603050405020304" pitchFamily="18" charset="0"/>
                        </a:rPr>
                        <a:t>100,00%</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059307"/>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988186599"/>
              </p:ext>
            </p:extLst>
          </p:nvPr>
        </p:nvGraphicFramePr>
        <p:xfrm>
          <a:off x="773417" y="3270293"/>
          <a:ext cx="5490846" cy="1496913"/>
        </p:xfrm>
        <a:graphic>
          <a:graphicData uri="http://schemas.openxmlformats.org/drawingml/2006/table">
            <a:tbl>
              <a:tblPr firstRow="1" firstCol="1" bandRow="1"/>
              <a:tblGrid>
                <a:gridCol w="1156732">
                  <a:extLst>
                    <a:ext uri="{9D8B030D-6E8A-4147-A177-3AD203B41FA5}">
                      <a16:colId xmlns:a16="http://schemas.microsoft.com/office/drawing/2014/main" val="1943236307"/>
                    </a:ext>
                  </a:extLst>
                </a:gridCol>
                <a:gridCol w="879982">
                  <a:extLst>
                    <a:ext uri="{9D8B030D-6E8A-4147-A177-3AD203B41FA5}">
                      <a16:colId xmlns:a16="http://schemas.microsoft.com/office/drawing/2014/main" val="1664418374"/>
                    </a:ext>
                  </a:extLst>
                </a:gridCol>
                <a:gridCol w="1134929">
                  <a:extLst>
                    <a:ext uri="{9D8B030D-6E8A-4147-A177-3AD203B41FA5}">
                      <a16:colId xmlns:a16="http://schemas.microsoft.com/office/drawing/2014/main" val="9577668"/>
                    </a:ext>
                  </a:extLst>
                </a:gridCol>
                <a:gridCol w="1200723">
                  <a:extLst>
                    <a:ext uri="{9D8B030D-6E8A-4147-A177-3AD203B41FA5}">
                      <a16:colId xmlns:a16="http://schemas.microsoft.com/office/drawing/2014/main" val="284892041"/>
                    </a:ext>
                  </a:extLst>
                </a:gridCol>
                <a:gridCol w="1118480">
                  <a:extLst>
                    <a:ext uri="{9D8B030D-6E8A-4147-A177-3AD203B41FA5}">
                      <a16:colId xmlns:a16="http://schemas.microsoft.com/office/drawing/2014/main" val="700890822"/>
                    </a:ext>
                  </a:extLst>
                </a:gridCol>
              </a:tblGrid>
              <a:tr h="234929">
                <a:tc>
                  <a:txBody>
                    <a:bodyPr/>
                    <a:lstStyle/>
                    <a:p>
                      <a:pPr>
                        <a:lnSpc>
                          <a:spcPct val="115000"/>
                        </a:lnSpc>
                        <a:spcAft>
                          <a:spcPts val="0"/>
                        </a:spcAft>
                      </a:pPr>
                      <a:r>
                        <a:rPr lang="es-EC" sz="1200" b="1" dirty="0">
                          <a:effectLst/>
                          <a:latin typeface="+mn-lt"/>
                          <a:ea typeface="Calibri" panose="020F0502020204030204" pitchFamily="34" charset="0"/>
                          <a:cs typeface="Times New Roman" panose="02020603050405020304" pitchFamily="18" charset="0"/>
                        </a:rPr>
                        <a:t>Tipo de finca</a:t>
                      </a:r>
                      <a:endParaRPr lang="es-EC" sz="1200" dirty="0">
                        <a:effectLst/>
                        <a:latin typeface="+mn-lt"/>
                        <a:ea typeface="Calibri" panose="020F0502020204030204" pitchFamily="34" charset="0"/>
                        <a:cs typeface="Times New Roman" panose="02020603050405020304" pitchFamily="18" charset="0"/>
                      </a:endParaRPr>
                    </a:p>
                  </a:txBody>
                  <a:tcPr marL="39931" marR="399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b="1" i="1">
                          <a:effectLst/>
                          <a:latin typeface="+mn-lt"/>
                          <a:ea typeface="Calibri" panose="020F0502020204030204" pitchFamily="34" charset="0"/>
                          <a:cs typeface="Times New Roman" panose="02020603050405020304" pitchFamily="18" charset="0"/>
                        </a:rPr>
                        <a:t>B. bovis</a:t>
                      </a:r>
                      <a:endParaRPr lang="es-EC" sz="1200">
                        <a:effectLst/>
                        <a:latin typeface="+mn-lt"/>
                        <a:ea typeface="Calibri" panose="020F0502020204030204" pitchFamily="34" charset="0"/>
                        <a:cs typeface="Times New Roman" panose="02020603050405020304" pitchFamily="18" charset="0"/>
                      </a:endParaRPr>
                    </a:p>
                  </a:txBody>
                  <a:tcPr marL="39931" marR="399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b="1" dirty="0">
                          <a:effectLst/>
                          <a:latin typeface="+mn-lt"/>
                          <a:ea typeface="Calibri" panose="020F0502020204030204" pitchFamily="34" charset="0"/>
                          <a:cs typeface="Times New Roman" panose="02020603050405020304" pitchFamily="18" charset="0"/>
                        </a:rPr>
                        <a:t>Porcentaje</a:t>
                      </a:r>
                      <a:endParaRPr lang="es-EC" sz="1200" dirty="0">
                        <a:effectLst/>
                        <a:latin typeface="+mn-lt"/>
                        <a:ea typeface="Calibri" panose="020F0502020204030204" pitchFamily="34" charset="0"/>
                        <a:cs typeface="Times New Roman" panose="02020603050405020304" pitchFamily="18" charset="0"/>
                      </a:endParaRPr>
                    </a:p>
                  </a:txBody>
                  <a:tcPr marL="39931" marR="399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b="1" i="1">
                          <a:effectLst/>
                          <a:latin typeface="+mn-lt"/>
                          <a:ea typeface="Calibri" panose="020F0502020204030204" pitchFamily="34" charset="0"/>
                          <a:cs typeface="Times New Roman" panose="02020603050405020304" pitchFamily="18" charset="0"/>
                        </a:rPr>
                        <a:t>B. bigemina</a:t>
                      </a:r>
                      <a:endParaRPr lang="es-EC" sz="1200">
                        <a:effectLst/>
                        <a:latin typeface="+mn-lt"/>
                        <a:ea typeface="Calibri" panose="020F0502020204030204" pitchFamily="34" charset="0"/>
                        <a:cs typeface="Times New Roman" panose="02020603050405020304" pitchFamily="18" charset="0"/>
                      </a:endParaRPr>
                    </a:p>
                  </a:txBody>
                  <a:tcPr marL="39931" marR="399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b="1">
                          <a:effectLst/>
                          <a:latin typeface="+mn-lt"/>
                          <a:ea typeface="Calibri" panose="020F0502020204030204" pitchFamily="34" charset="0"/>
                          <a:cs typeface="Times New Roman" panose="02020603050405020304" pitchFamily="18" charset="0"/>
                        </a:rPr>
                        <a:t>Porcentaje</a:t>
                      </a:r>
                      <a:endParaRPr lang="es-EC" sz="1200">
                        <a:effectLst/>
                        <a:latin typeface="+mn-lt"/>
                        <a:ea typeface="Calibri" panose="020F0502020204030204" pitchFamily="34" charset="0"/>
                        <a:cs typeface="Times New Roman" panose="02020603050405020304" pitchFamily="18" charset="0"/>
                      </a:endParaRPr>
                    </a:p>
                  </a:txBody>
                  <a:tcPr marL="39931" marR="399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115111"/>
                  </a:ext>
                </a:extLst>
              </a:tr>
              <a:tr h="321423">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Carne</a:t>
                      </a:r>
                    </a:p>
                  </a:txBody>
                  <a:tcPr marL="39931" marR="399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0</a:t>
                      </a:r>
                    </a:p>
                  </a:txBody>
                  <a:tcPr marL="39931" marR="399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0,00%</a:t>
                      </a:r>
                    </a:p>
                  </a:txBody>
                  <a:tcPr marL="39931" marR="399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5</a:t>
                      </a:r>
                    </a:p>
                  </a:txBody>
                  <a:tcPr marL="39931" marR="399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11,90%</a:t>
                      </a:r>
                    </a:p>
                  </a:txBody>
                  <a:tcPr marL="39931" marR="3993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00403446"/>
                  </a:ext>
                </a:extLst>
              </a:tr>
              <a:tr h="321423">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Leche</a:t>
                      </a:r>
                    </a:p>
                  </a:txBody>
                  <a:tcPr marL="39931" marR="39931" marT="0" marB="0" anchor="ctr">
                    <a:lnL>
                      <a:noFill/>
                    </a:lnL>
                    <a:lnR>
                      <a:noFill/>
                    </a:lnR>
                    <a:lnT>
                      <a:noFill/>
                    </a:lnT>
                    <a:lnB>
                      <a:noFill/>
                    </a:lnB>
                  </a:tcPr>
                </a:tc>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0</a:t>
                      </a:r>
                    </a:p>
                  </a:txBody>
                  <a:tcPr marL="39931" marR="39931" marT="0" marB="0" anchor="ctr">
                    <a:lnL>
                      <a:noFill/>
                    </a:lnL>
                    <a:lnR>
                      <a:noFill/>
                    </a:lnR>
                    <a:lnT>
                      <a:noFill/>
                    </a:lnT>
                    <a:lnB>
                      <a:noFill/>
                    </a:lnB>
                  </a:tcPr>
                </a:tc>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0,00%</a:t>
                      </a:r>
                    </a:p>
                  </a:txBody>
                  <a:tcPr marL="39931" marR="39931" marT="0" marB="0" anchor="ctr">
                    <a:lnL>
                      <a:noFill/>
                    </a:lnL>
                    <a:lnR>
                      <a:noFill/>
                    </a:lnR>
                    <a:lnT>
                      <a:noFill/>
                    </a:lnT>
                    <a:lnB>
                      <a:noFill/>
                    </a:lnB>
                  </a:tcPr>
                </a:tc>
                <a:tc>
                  <a:txBody>
                    <a:bodyPr/>
                    <a:lstStyle/>
                    <a:p>
                      <a:pPr>
                        <a:lnSpc>
                          <a:spcPct val="115000"/>
                        </a:lnSpc>
                        <a:spcAft>
                          <a:spcPts val="0"/>
                        </a:spcAft>
                      </a:pPr>
                      <a:r>
                        <a:rPr lang="es-EC" sz="1200" dirty="0">
                          <a:solidFill>
                            <a:srgbClr val="FF0000"/>
                          </a:solidFill>
                          <a:effectLst/>
                          <a:latin typeface="+mn-lt"/>
                          <a:ea typeface="Calibri" panose="020F0502020204030204" pitchFamily="34" charset="0"/>
                          <a:cs typeface="Times New Roman" panose="02020603050405020304" pitchFamily="18" charset="0"/>
                        </a:rPr>
                        <a:t>19</a:t>
                      </a:r>
                    </a:p>
                  </a:txBody>
                  <a:tcPr marL="39931" marR="39931" marT="0" marB="0" anchor="ctr">
                    <a:lnL>
                      <a:noFill/>
                    </a:lnL>
                    <a:lnR>
                      <a:noFill/>
                    </a:lnR>
                    <a:lnT>
                      <a:noFill/>
                    </a:lnT>
                    <a:lnB>
                      <a:noFill/>
                    </a:lnB>
                  </a:tcPr>
                </a:tc>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45,24%</a:t>
                      </a:r>
                    </a:p>
                  </a:txBody>
                  <a:tcPr marL="39931" marR="39931" marT="0" marB="0" anchor="ctr">
                    <a:lnL>
                      <a:noFill/>
                    </a:lnL>
                    <a:lnR>
                      <a:noFill/>
                    </a:lnR>
                    <a:lnT>
                      <a:noFill/>
                    </a:lnT>
                    <a:lnB>
                      <a:noFill/>
                    </a:lnB>
                  </a:tcPr>
                </a:tc>
                <a:extLst>
                  <a:ext uri="{0D108BD9-81ED-4DB2-BD59-A6C34878D82A}">
                    <a16:rowId xmlns:a16="http://schemas.microsoft.com/office/drawing/2014/main" val="1135771895"/>
                  </a:ext>
                </a:extLst>
              </a:tr>
              <a:tr h="371603">
                <a:tc>
                  <a:txBody>
                    <a:bodyPr/>
                    <a:lstStyle/>
                    <a:p>
                      <a:pPr>
                        <a:lnSpc>
                          <a:spcPct val="115000"/>
                        </a:lnSpc>
                        <a:spcAft>
                          <a:spcPts val="0"/>
                        </a:spcAft>
                      </a:pPr>
                      <a:r>
                        <a:rPr lang="es-EC" sz="1200" dirty="0">
                          <a:solidFill>
                            <a:schemeClr val="tx1"/>
                          </a:solidFill>
                          <a:effectLst/>
                          <a:latin typeface="+mn-lt"/>
                          <a:ea typeface="Calibri" panose="020F0502020204030204" pitchFamily="34" charset="0"/>
                          <a:cs typeface="Times New Roman" panose="02020603050405020304" pitchFamily="18" charset="0"/>
                        </a:rPr>
                        <a:t>Doble propósito</a:t>
                      </a:r>
                    </a:p>
                  </a:txBody>
                  <a:tcPr marL="39931" marR="39931"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EC" sz="1200" dirty="0">
                          <a:solidFill>
                            <a:srgbClr val="FF0000"/>
                          </a:solidFill>
                          <a:effectLst/>
                          <a:latin typeface="+mn-lt"/>
                          <a:ea typeface="Calibri" panose="020F0502020204030204" pitchFamily="34" charset="0"/>
                          <a:cs typeface="Times New Roman" panose="02020603050405020304" pitchFamily="18" charset="0"/>
                        </a:rPr>
                        <a:t>6</a:t>
                      </a:r>
                    </a:p>
                  </a:txBody>
                  <a:tcPr marL="39931" marR="39931"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100,00%</a:t>
                      </a:r>
                    </a:p>
                  </a:txBody>
                  <a:tcPr marL="39931" marR="39931"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18</a:t>
                      </a:r>
                    </a:p>
                  </a:txBody>
                  <a:tcPr marL="39931" marR="39931"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EC" sz="1200">
                          <a:effectLst/>
                          <a:latin typeface="+mn-lt"/>
                          <a:ea typeface="Calibri" panose="020F0502020204030204" pitchFamily="34" charset="0"/>
                          <a:cs typeface="Times New Roman" panose="02020603050405020304" pitchFamily="18" charset="0"/>
                        </a:rPr>
                        <a:t>42,86%</a:t>
                      </a:r>
                    </a:p>
                  </a:txBody>
                  <a:tcPr marL="39931" marR="39931"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60392"/>
                  </a:ext>
                </a:extLst>
              </a:tr>
              <a:tr h="247535">
                <a:tc>
                  <a:txBody>
                    <a:bodyPr/>
                    <a:lstStyle/>
                    <a:p>
                      <a:pPr>
                        <a:lnSpc>
                          <a:spcPct val="115000"/>
                        </a:lnSpc>
                        <a:spcAft>
                          <a:spcPts val="0"/>
                        </a:spcAft>
                      </a:pPr>
                      <a:r>
                        <a:rPr lang="es-EC" sz="1200" b="1" dirty="0">
                          <a:effectLst/>
                          <a:latin typeface="+mn-lt"/>
                          <a:ea typeface="Calibri" panose="020F0502020204030204" pitchFamily="34" charset="0"/>
                          <a:cs typeface="Times New Roman" panose="02020603050405020304" pitchFamily="18" charset="0"/>
                        </a:rPr>
                        <a:t>TOTAL</a:t>
                      </a:r>
                      <a:endParaRPr lang="es-EC" sz="1200" dirty="0">
                        <a:effectLst/>
                        <a:latin typeface="+mn-lt"/>
                        <a:ea typeface="Calibri" panose="020F0502020204030204" pitchFamily="34" charset="0"/>
                        <a:cs typeface="Times New Roman" panose="02020603050405020304" pitchFamily="18" charset="0"/>
                      </a:endParaRPr>
                    </a:p>
                  </a:txBody>
                  <a:tcPr marL="39931" marR="39931"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6</a:t>
                      </a:r>
                    </a:p>
                  </a:txBody>
                  <a:tcPr marL="39931" marR="39931"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100,00%</a:t>
                      </a:r>
                    </a:p>
                  </a:txBody>
                  <a:tcPr marL="39931" marR="39931"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42</a:t>
                      </a:r>
                    </a:p>
                  </a:txBody>
                  <a:tcPr marL="39931" marR="39931"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effectLst/>
                          <a:latin typeface="+mn-lt"/>
                          <a:ea typeface="Calibri" panose="020F0502020204030204" pitchFamily="34" charset="0"/>
                          <a:cs typeface="Times New Roman" panose="02020603050405020304" pitchFamily="18" charset="0"/>
                        </a:rPr>
                        <a:t>100,00%</a:t>
                      </a:r>
                    </a:p>
                  </a:txBody>
                  <a:tcPr marL="39931" marR="39931"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1224956"/>
                  </a:ext>
                </a:extLst>
              </a:tr>
            </a:tbl>
          </a:graphicData>
        </a:graphic>
      </p:graphicFrame>
      <p:sp>
        <p:nvSpPr>
          <p:cNvPr id="7" name="Rectángulo 6"/>
          <p:cNvSpPr/>
          <p:nvPr/>
        </p:nvSpPr>
        <p:spPr>
          <a:xfrm>
            <a:off x="426646" y="756832"/>
            <a:ext cx="8188908" cy="307777"/>
          </a:xfrm>
          <a:prstGeom prst="rect">
            <a:avLst/>
          </a:prstGeom>
        </p:spPr>
        <p:txBody>
          <a:bodyPr wrap="none">
            <a:spAutoFit/>
          </a:bodyPr>
          <a:lstStyle/>
          <a:p>
            <a:pPr marL="285750" indent="-285750">
              <a:buFont typeface="Arial" panose="020B0604020202020204" pitchFamily="34" charset="0"/>
              <a:buChar char="•"/>
            </a:pPr>
            <a:r>
              <a:rPr lang="es-EC" sz="1400" b="1" dirty="0">
                <a:solidFill>
                  <a:srgbClr val="0070C0"/>
                </a:solidFill>
              </a:rPr>
              <a:t>CORRELACIÓN ENTRE LA PREVALENCIA DE </a:t>
            </a:r>
            <a:r>
              <a:rPr lang="es-EC" sz="1400" b="1" i="1" dirty="0">
                <a:solidFill>
                  <a:srgbClr val="0070C0"/>
                </a:solidFill>
              </a:rPr>
              <a:t>Babesia </a:t>
            </a:r>
            <a:r>
              <a:rPr lang="es-EC" sz="1400" b="1" dirty="0">
                <a:solidFill>
                  <a:srgbClr val="0070C0"/>
                </a:solidFill>
              </a:rPr>
              <a:t>spp.</a:t>
            </a:r>
            <a:r>
              <a:rPr lang="es-EC" sz="1400" b="1" i="1" dirty="0">
                <a:solidFill>
                  <a:srgbClr val="0070C0"/>
                </a:solidFill>
              </a:rPr>
              <a:t> </a:t>
            </a:r>
            <a:r>
              <a:rPr lang="es-EC" sz="1400" b="1" dirty="0">
                <a:solidFill>
                  <a:srgbClr val="0070C0"/>
                </a:solidFill>
              </a:rPr>
              <a:t>Y EL TIPO DE PRODUCCIÓN</a:t>
            </a:r>
          </a:p>
        </p:txBody>
      </p:sp>
      <p:sp>
        <p:nvSpPr>
          <p:cNvPr id="8"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Resultados y discusión</a:t>
            </a:r>
          </a:p>
        </p:txBody>
      </p:sp>
      <mc:AlternateContent xmlns:mc="http://schemas.openxmlformats.org/markup-compatibility/2006" xmlns:a14="http://schemas.microsoft.com/office/drawing/2010/main">
        <mc:Choice Requires="a14">
          <p:sp>
            <p:nvSpPr>
              <p:cNvPr id="9" name="Rectángulo 8"/>
              <p:cNvSpPr/>
              <p:nvPr/>
            </p:nvSpPr>
            <p:spPr>
              <a:xfrm>
                <a:off x="7264475" y="3965526"/>
                <a:ext cx="193322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smtClean="0">
                          <a:latin typeface="Cambria Math" panose="02040503050406030204" pitchFamily="18" charset="0"/>
                        </a:rPr>
                        <m:t>𝑝</m:t>
                      </m:r>
                      <m:r>
                        <a:rPr lang="es-EC" sz="1600" i="0">
                          <a:latin typeface="Cambria Math" panose="02040503050406030204" pitchFamily="18" charset="0"/>
                        </a:rPr>
                        <m:t>=</m:t>
                      </m:r>
                      <m:r>
                        <a:rPr lang="es-EC" sz="1600">
                          <a:latin typeface="Cambria Math" panose="02040503050406030204" pitchFamily="18" charset="0"/>
                        </a:rPr>
                        <m:t>0,0324 </m:t>
                      </m:r>
                      <m:r>
                        <a:rPr lang="es-EC" sz="1600" i="0">
                          <a:latin typeface="Cambria Math" panose="02040503050406030204" pitchFamily="18" charset="0"/>
                        </a:rPr>
                        <m:t>&lt;0,05</m:t>
                      </m:r>
                    </m:oMath>
                  </m:oMathPara>
                </a14:m>
                <a:endParaRPr lang="es-EC" sz="1600" dirty="0"/>
              </a:p>
            </p:txBody>
          </p:sp>
        </mc:Choice>
        <mc:Fallback xmlns="">
          <p:sp>
            <p:nvSpPr>
              <p:cNvPr id="9" name="Rectángulo 8"/>
              <p:cNvSpPr>
                <a:spLocks noRot="1" noChangeAspect="1" noMove="1" noResize="1" noEditPoints="1" noAdjustHandles="1" noChangeArrowheads="1" noChangeShapeType="1" noTextEdit="1"/>
              </p:cNvSpPr>
              <p:nvPr/>
            </p:nvSpPr>
            <p:spPr>
              <a:xfrm>
                <a:off x="7264475" y="3965526"/>
                <a:ext cx="1933222" cy="338554"/>
              </a:xfrm>
              <a:prstGeom prst="rect">
                <a:avLst/>
              </a:prstGeom>
              <a:blipFill>
                <a:blip r:embed="rId3"/>
                <a:stretch>
                  <a:fillRect b="-545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7264475" y="1859160"/>
                <a:ext cx="188833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rPr>
                        <m:t>𝑝</m:t>
                      </m:r>
                      <m:r>
                        <a:rPr lang="es-EC" sz="1600" i="0">
                          <a:latin typeface="Cambria Math" panose="02040503050406030204" pitchFamily="18" charset="0"/>
                        </a:rPr>
                        <m:t>=</m:t>
                      </m:r>
                      <m:r>
                        <a:rPr lang="es-EC" sz="1600">
                          <a:latin typeface="Cambria Math" panose="02040503050406030204" pitchFamily="18" charset="0"/>
                        </a:rPr>
                        <m:t>0,0169</m:t>
                      </m:r>
                      <m:r>
                        <a:rPr lang="es-EC" sz="1600" i="0">
                          <a:latin typeface="Cambria Math" panose="02040503050406030204" pitchFamily="18" charset="0"/>
                        </a:rPr>
                        <m:t>&lt;0,05</m:t>
                      </m:r>
                    </m:oMath>
                  </m:oMathPara>
                </a14:m>
                <a:endParaRPr lang="es-EC" sz="1600" dirty="0"/>
              </a:p>
            </p:txBody>
          </p:sp>
        </mc:Choice>
        <mc:Fallback xmlns="">
          <p:sp>
            <p:nvSpPr>
              <p:cNvPr id="10" name="Rectángulo 9"/>
              <p:cNvSpPr>
                <a:spLocks noRot="1" noChangeAspect="1" noMove="1" noResize="1" noEditPoints="1" noAdjustHandles="1" noChangeArrowheads="1" noChangeShapeType="1" noTextEdit="1"/>
              </p:cNvSpPr>
              <p:nvPr/>
            </p:nvSpPr>
            <p:spPr>
              <a:xfrm>
                <a:off x="7264475" y="1859160"/>
                <a:ext cx="1888337" cy="338554"/>
              </a:xfrm>
              <a:prstGeom prst="rect">
                <a:avLst/>
              </a:prstGeom>
              <a:blipFill>
                <a:blip r:embed="rId4"/>
                <a:stretch>
                  <a:fillRect b="-3571"/>
                </a:stretch>
              </a:blipFill>
            </p:spPr>
            <p:txBody>
              <a:bodyPr/>
              <a:lstStyle/>
              <a:p>
                <a:r>
                  <a:rPr lang="es-EC">
                    <a:noFill/>
                  </a:rPr>
                  <a:t> </a:t>
                </a:r>
              </a:p>
            </p:txBody>
          </p:sp>
        </mc:Fallback>
      </mc:AlternateContent>
      <p:sp>
        <p:nvSpPr>
          <p:cNvPr id="13" name="Rectángulo 12"/>
          <p:cNvSpPr/>
          <p:nvPr/>
        </p:nvSpPr>
        <p:spPr>
          <a:xfrm>
            <a:off x="9152812" y="2780786"/>
            <a:ext cx="2803973" cy="338554"/>
          </a:xfrm>
          <a:prstGeom prst="rect">
            <a:avLst/>
          </a:prstGeom>
        </p:spPr>
        <p:txBody>
          <a:bodyPr wrap="none">
            <a:spAutoFit/>
          </a:bodyPr>
          <a:lstStyle/>
          <a:p>
            <a:r>
              <a:rPr lang="es-EC" sz="1600" i="1" dirty="0"/>
              <a:t>Existe diferencia significativa</a:t>
            </a:r>
          </a:p>
        </p:txBody>
      </p:sp>
    </p:spTree>
    <p:extLst>
      <p:ext uri="{BB962C8B-B14F-4D97-AF65-F5344CB8AC3E}">
        <p14:creationId xmlns:p14="http://schemas.microsoft.com/office/powerpoint/2010/main" val="3188636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6646" y="756832"/>
            <a:ext cx="5725350" cy="307777"/>
          </a:xfrm>
          <a:prstGeom prst="rect">
            <a:avLst/>
          </a:prstGeom>
        </p:spPr>
        <p:txBody>
          <a:bodyPr wrap="none">
            <a:spAutoFit/>
          </a:bodyPr>
          <a:lstStyle/>
          <a:p>
            <a:pPr marL="285750" indent="-285750">
              <a:buFont typeface="Arial" panose="020B0604020202020204" pitchFamily="34" charset="0"/>
              <a:buChar char="•"/>
            </a:pPr>
            <a:r>
              <a:rPr lang="es-EC" sz="1400" b="1" dirty="0">
                <a:solidFill>
                  <a:srgbClr val="0070C0"/>
                </a:solidFill>
              </a:rPr>
              <a:t>CORRELACIÓN ENTRE ANIMALES NEGATIVOS Y POSITIVOS</a:t>
            </a:r>
          </a:p>
        </p:txBody>
      </p:sp>
      <p:sp>
        <p:nvSpPr>
          <p:cNvPr id="3"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Resultados y discusión</a:t>
            </a:r>
          </a:p>
        </p:txBody>
      </p:sp>
      <p:graphicFrame>
        <p:nvGraphicFramePr>
          <p:cNvPr id="4" name="Tabla 3"/>
          <p:cNvGraphicFramePr>
            <a:graphicFrameLocks noGrp="1"/>
          </p:cNvGraphicFramePr>
          <p:nvPr>
            <p:extLst>
              <p:ext uri="{D42A27DB-BD31-4B8C-83A1-F6EECF244321}">
                <p14:modId xmlns:p14="http://schemas.microsoft.com/office/powerpoint/2010/main" val="2550053591"/>
              </p:ext>
            </p:extLst>
          </p:nvPr>
        </p:nvGraphicFramePr>
        <p:xfrm>
          <a:off x="2664811" y="1565343"/>
          <a:ext cx="5964670" cy="2001520"/>
        </p:xfrm>
        <a:graphic>
          <a:graphicData uri="http://schemas.openxmlformats.org/drawingml/2006/table">
            <a:tbl>
              <a:tblPr firstRow="1" firstCol="1" bandRow="1"/>
              <a:tblGrid>
                <a:gridCol w="4021248">
                  <a:extLst>
                    <a:ext uri="{9D8B030D-6E8A-4147-A177-3AD203B41FA5}">
                      <a16:colId xmlns:a16="http://schemas.microsoft.com/office/drawing/2014/main" val="3153850647"/>
                    </a:ext>
                  </a:extLst>
                </a:gridCol>
                <a:gridCol w="1943422">
                  <a:extLst>
                    <a:ext uri="{9D8B030D-6E8A-4147-A177-3AD203B41FA5}">
                      <a16:colId xmlns:a16="http://schemas.microsoft.com/office/drawing/2014/main" val="1084947545"/>
                    </a:ext>
                  </a:extLst>
                </a:gridCol>
              </a:tblGrid>
              <a:tr h="538480">
                <a:tc>
                  <a:txBody>
                    <a:bodyPr/>
                    <a:lstStyle/>
                    <a:p>
                      <a:pPr>
                        <a:lnSpc>
                          <a:spcPct val="200000"/>
                        </a:lnSpc>
                        <a:spcAft>
                          <a:spcPts val="0"/>
                        </a:spcAft>
                      </a:pPr>
                      <a:r>
                        <a:rPr lang="es-EC" sz="1600" b="1" dirty="0">
                          <a:effectLst/>
                          <a:latin typeface="+mn-lt"/>
                          <a:ea typeface="Calibri" panose="020F0502020204030204" pitchFamily="34" charset="0"/>
                          <a:cs typeface="Times New Roman" panose="02020603050405020304" pitchFamily="18" charset="0"/>
                        </a:rPr>
                        <a:t>Factor</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600" b="1" dirty="0">
                          <a:effectLst/>
                          <a:latin typeface="+mn-lt"/>
                          <a:ea typeface="Calibri" panose="020F0502020204030204" pitchFamily="34" charset="0"/>
                          <a:cs typeface="Times New Roman" panose="02020603050405020304" pitchFamily="18" charset="0"/>
                        </a:rPr>
                        <a:t>Valor </a:t>
                      </a:r>
                      <a:r>
                        <a:rPr lang="es-EC" sz="1600" b="1" i="1" dirty="0">
                          <a:effectLst/>
                          <a:latin typeface="+mn-lt"/>
                          <a:ea typeface="Calibri" panose="020F0502020204030204" pitchFamily="34" charset="0"/>
                          <a:cs typeface="Times New Roman" panose="02020603050405020304" pitchFamily="18" charset="0"/>
                        </a:rPr>
                        <a:t>p</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7759205"/>
                  </a:ext>
                </a:extLst>
              </a:tr>
              <a:tr h="264160">
                <a:tc>
                  <a:txBody>
                    <a:bodyPr/>
                    <a:lstStyle/>
                    <a:p>
                      <a:pPr>
                        <a:lnSpc>
                          <a:spcPct val="200000"/>
                        </a:lnSpc>
                        <a:spcAft>
                          <a:spcPts val="0"/>
                        </a:spcAft>
                      </a:pPr>
                      <a:r>
                        <a:rPr lang="es-EC" sz="1600" dirty="0">
                          <a:effectLst/>
                          <a:latin typeface="+mn-lt"/>
                          <a:ea typeface="Calibri" panose="020F0502020204030204" pitchFamily="34" charset="0"/>
                          <a:cs typeface="Times New Roman" panose="02020603050405020304" pitchFamily="18" charset="0"/>
                        </a:rPr>
                        <a:t>Hematocrito</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spcAft>
                          <a:spcPts val="0"/>
                        </a:spcAft>
                      </a:pPr>
                      <a:r>
                        <a:rPr lang="es-EC" sz="1600" dirty="0">
                          <a:effectLst/>
                          <a:latin typeface="+mn-lt"/>
                          <a:ea typeface="Times New Roman" panose="02020603050405020304" pitchFamily="18" charset="0"/>
                          <a:cs typeface="Times New Roman" panose="02020603050405020304" pitchFamily="18" charset="0"/>
                        </a:rPr>
                        <a:t>0,2300</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46989769"/>
                  </a:ext>
                </a:extLst>
              </a:tr>
              <a:tr h="264160">
                <a:tc>
                  <a:txBody>
                    <a:bodyPr/>
                    <a:lstStyle/>
                    <a:p>
                      <a:pPr>
                        <a:lnSpc>
                          <a:spcPct val="200000"/>
                        </a:lnSpc>
                        <a:spcAft>
                          <a:spcPts val="0"/>
                        </a:spcAft>
                      </a:pPr>
                      <a:r>
                        <a:rPr lang="es-EC" sz="1600">
                          <a:effectLst/>
                          <a:latin typeface="+mn-lt"/>
                          <a:ea typeface="Calibri" panose="020F0502020204030204" pitchFamily="34" charset="0"/>
                          <a:cs typeface="Times New Roman" panose="02020603050405020304" pitchFamily="18" charset="0"/>
                        </a:rPr>
                        <a:t>Proteínas totales</a:t>
                      </a:r>
                    </a:p>
                  </a:txBody>
                  <a:tcPr marL="68580" marR="68580" marT="0" marB="0" anchor="ctr">
                    <a:lnL>
                      <a:noFill/>
                    </a:lnL>
                    <a:lnR>
                      <a:noFill/>
                    </a:lnR>
                    <a:lnT>
                      <a:noFill/>
                    </a:lnT>
                    <a:lnB>
                      <a:noFill/>
                    </a:lnB>
                  </a:tcPr>
                </a:tc>
                <a:tc>
                  <a:txBody>
                    <a:bodyPr/>
                    <a:lstStyle/>
                    <a:p>
                      <a:pPr>
                        <a:lnSpc>
                          <a:spcPct val="200000"/>
                        </a:lnSpc>
                        <a:spcAft>
                          <a:spcPts val="0"/>
                        </a:spcAft>
                      </a:pPr>
                      <a:r>
                        <a:rPr lang="es-EC" sz="1600">
                          <a:effectLst/>
                          <a:latin typeface="+mn-lt"/>
                          <a:ea typeface="Times New Roman" panose="02020603050405020304" pitchFamily="18" charset="0"/>
                          <a:cs typeface="Times New Roman" panose="02020603050405020304" pitchFamily="18" charset="0"/>
                        </a:rPr>
                        <a:t>0,4091</a:t>
                      </a:r>
                      <a:endParaRPr lang="es-EC" sz="16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058077414"/>
                  </a:ext>
                </a:extLst>
              </a:tr>
              <a:tr h="264160">
                <a:tc>
                  <a:txBody>
                    <a:bodyPr/>
                    <a:lstStyle/>
                    <a:p>
                      <a:pPr>
                        <a:lnSpc>
                          <a:spcPct val="200000"/>
                        </a:lnSpc>
                        <a:spcAft>
                          <a:spcPts val="0"/>
                        </a:spcAft>
                      </a:pPr>
                      <a:r>
                        <a:rPr lang="es-EC" sz="1600">
                          <a:effectLst/>
                          <a:latin typeface="+mn-lt"/>
                          <a:ea typeface="Calibri" panose="020F0502020204030204" pitchFamily="34" charset="0"/>
                          <a:cs typeface="Times New Roman" panose="02020603050405020304" pitchFamily="18" charset="0"/>
                        </a:rPr>
                        <a:t>Temperatura</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200000"/>
                        </a:lnSpc>
                        <a:spcAft>
                          <a:spcPts val="0"/>
                        </a:spcAft>
                      </a:pPr>
                      <a:r>
                        <a:rPr lang="es-EC" sz="1600" dirty="0">
                          <a:effectLst/>
                          <a:latin typeface="+mn-lt"/>
                          <a:ea typeface="Times New Roman" panose="02020603050405020304" pitchFamily="18" charset="0"/>
                          <a:cs typeface="Times New Roman" panose="02020603050405020304" pitchFamily="18" charset="0"/>
                        </a:rPr>
                        <a:t>0,1758</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0246645"/>
                  </a:ext>
                </a:extLst>
              </a:tr>
            </a:tbl>
          </a:graphicData>
        </a:graphic>
      </p:graphicFrame>
      <mc:AlternateContent xmlns:mc="http://schemas.openxmlformats.org/markup-compatibility/2006" xmlns:a14="http://schemas.microsoft.com/office/drawing/2010/main">
        <mc:Choice Requires="a14">
          <p:sp>
            <p:nvSpPr>
              <p:cNvPr id="5" name="Rectángulo 4"/>
              <p:cNvSpPr/>
              <p:nvPr/>
            </p:nvSpPr>
            <p:spPr>
              <a:xfrm>
                <a:off x="5142297" y="4324039"/>
                <a:ext cx="100969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smtClean="0">
                          <a:latin typeface="Cambria Math" panose="02040503050406030204" pitchFamily="18" charset="0"/>
                        </a:rPr>
                        <m:t>𝑝</m:t>
                      </m:r>
                      <m:r>
                        <a:rPr lang="es-EC" sz="1600" b="0" i="0" smtClean="0">
                          <a:latin typeface="Cambria Math" panose="02040503050406030204" pitchFamily="18" charset="0"/>
                        </a:rPr>
                        <m:t>&gt;</m:t>
                      </m:r>
                      <m:r>
                        <a:rPr lang="es-EC" sz="1600" i="0">
                          <a:latin typeface="Cambria Math" panose="02040503050406030204" pitchFamily="18" charset="0"/>
                        </a:rPr>
                        <m:t>0,05</m:t>
                      </m:r>
                    </m:oMath>
                  </m:oMathPara>
                </a14:m>
                <a:endParaRPr lang="es-EC" sz="1600" dirty="0"/>
              </a:p>
            </p:txBody>
          </p:sp>
        </mc:Choice>
        <mc:Fallback xmlns="">
          <p:sp>
            <p:nvSpPr>
              <p:cNvPr id="5" name="Rectángulo 4"/>
              <p:cNvSpPr>
                <a:spLocks noRot="1" noChangeAspect="1" noMove="1" noResize="1" noEditPoints="1" noAdjustHandles="1" noChangeArrowheads="1" noChangeShapeType="1" noTextEdit="1"/>
              </p:cNvSpPr>
              <p:nvPr/>
            </p:nvSpPr>
            <p:spPr>
              <a:xfrm>
                <a:off x="5142297" y="4324039"/>
                <a:ext cx="1009699" cy="338554"/>
              </a:xfrm>
              <a:prstGeom prst="rect">
                <a:avLst/>
              </a:prstGeom>
              <a:blipFill>
                <a:blip r:embed="rId2"/>
                <a:stretch>
                  <a:fillRect b="-5357"/>
                </a:stretch>
              </a:blipFill>
            </p:spPr>
            <p:txBody>
              <a:bodyPr/>
              <a:lstStyle/>
              <a:p>
                <a:r>
                  <a:rPr lang="es-EC">
                    <a:noFill/>
                  </a:rPr>
                  <a:t> </a:t>
                </a:r>
              </a:p>
            </p:txBody>
          </p:sp>
        </mc:Fallback>
      </mc:AlternateContent>
      <p:sp>
        <p:nvSpPr>
          <p:cNvPr id="6" name="Rectángulo 5"/>
          <p:cNvSpPr/>
          <p:nvPr/>
        </p:nvSpPr>
        <p:spPr>
          <a:xfrm>
            <a:off x="3172872" y="4698123"/>
            <a:ext cx="5303055" cy="338554"/>
          </a:xfrm>
          <a:prstGeom prst="rect">
            <a:avLst/>
          </a:prstGeom>
        </p:spPr>
        <p:txBody>
          <a:bodyPr wrap="none">
            <a:spAutoFit/>
          </a:bodyPr>
          <a:lstStyle/>
          <a:p>
            <a:r>
              <a:rPr lang="es-EC" sz="1600" i="1" dirty="0"/>
              <a:t>no existe diferencia entre animales positivos y negativos</a:t>
            </a:r>
          </a:p>
        </p:txBody>
      </p:sp>
    </p:spTree>
    <p:extLst>
      <p:ext uri="{BB962C8B-B14F-4D97-AF65-F5344CB8AC3E}">
        <p14:creationId xmlns:p14="http://schemas.microsoft.com/office/powerpoint/2010/main" val="2316837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Resultados y discusión</a:t>
            </a:r>
          </a:p>
        </p:txBody>
      </p:sp>
      <p:sp>
        <p:nvSpPr>
          <p:cNvPr id="3" name="Rectángulo 2"/>
          <p:cNvSpPr/>
          <p:nvPr/>
        </p:nvSpPr>
        <p:spPr>
          <a:xfrm>
            <a:off x="338000" y="730237"/>
            <a:ext cx="3072380" cy="369332"/>
          </a:xfrm>
          <a:prstGeom prst="rect">
            <a:avLst/>
          </a:prstGeom>
        </p:spPr>
        <p:txBody>
          <a:bodyPr wrap="none">
            <a:spAutoFit/>
          </a:bodyPr>
          <a:lstStyle/>
          <a:p>
            <a:pPr marL="285750" indent="-285750">
              <a:buFont typeface="Arial" panose="020B0604020202020204" pitchFamily="34" charset="0"/>
              <a:buChar char="•"/>
            </a:pPr>
            <a:r>
              <a:rPr lang="es-EC" b="1" dirty="0">
                <a:solidFill>
                  <a:srgbClr val="0070C0"/>
                </a:solidFill>
              </a:rPr>
              <a:t>FACTORES DE RIESGO</a:t>
            </a:r>
          </a:p>
        </p:txBody>
      </p:sp>
      <p:graphicFrame>
        <p:nvGraphicFramePr>
          <p:cNvPr id="4" name="Tabla 3"/>
          <p:cNvGraphicFramePr>
            <a:graphicFrameLocks noGrp="1"/>
          </p:cNvGraphicFramePr>
          <p:nvPr>
            <p:extLst>
              <p:ext uri="{D42A27DB-BD31-4B8C-83A1-F6EECF244321}">
                <p14:modId xmlns:p14="http://schemas.microsoft.com/office/powerpoint/2010/main" val="1213289111"/>
              </p:ext>
            </p:extLst>
          </p:nvPr>
        </p:nvGraphicFramePr>
        <p:xfrm>
          <a:off x="815714" y="1182251"/>
          <a:ext cx="9788376" cy="2560320"/>
        </p:xfrm>
        <a:graphic>
          <a:graphicData uri="http://schemas.openxmlformats.org/drawingml/2006/table">
            <a:tbl>
              <a:tblPr firstRow="1" firstCol="1" bandRow="1"/>
              <a:tblGrid>
                <a:gridCol w="3323865">
                  <a:extLst>
                    <a:ext uri="{9D8B030D-6E8A-4147-A177-3AD203B41FA5}">
                      <a16:colId xmlns:a16="http://schemas.microsoft.com/office/drawing/2014/main" val="1648027437"/>
                    </a:ext>
                  </a:extLst>
                </a:gridCol>
                <a:gridCol w="1864883">
                  <a:extLst>
                    <a:ext uri="{9D8B030D-6E8A-4147-A177-3AD203B41FA5}">
                      <a16:colId xmlns:a16="http://schemas.microsoft.com/office/drawing/2014/main" val="3116918100"/>
                    </a:ext>
                  </a:extLst>
                </a:gridCol>
                <a:gridCol w="1565704">
                  <a:extLst>
                    <a:ext uri="{9D8B030D-6E8A-4147-A177-3AD203B41FA5}">
                      <a16:colId xmlns:a16="http://schemas.microsoft.com/office/drawing/2014/main" val="3015431317"/>
                    </a:ext>
                  </a:extLst>
                </a:gridCol>
                <a:gridCol w="1635512">
                  <a:extLst>
                    <a:ext uri="{9D8B030D-6E8A-4147-A177-3AD203B41FA5}">
                      <a16:colId xmlns:a16="http://schemas.microsoft.com/office/drawing/2014/main" val="2914099684"/>
                    </a:ext>
                  </a:extLst>
                </a:gridCol>
                <a:gridCol w="1398412">
                  <a:extLst>
                    <a:ext uri="{9D8B030D-6E8A-4147-A177-3AD203B41FA5}">
                      <a16:colId xmlns:a16="http://schemas.microsoft.com/office/drawing/2014/main" val="4055521866"/>
                    </a:ext>
                  </a:extLst>
                </a:gridCol>
              </a:tblGrid>
              <a:tr h="279723">
                <a:tc>
                  <a:txBody>
                    <a:bodyPr/>
                    <a:lstStyle/>
                    <a:p>
                      <a:pPr algn="l">
                        <a:lnSpc>
                          <a:spcPct val="200000"/>
                        </a:lnSpc>
                        <a:spcAft>
                          <a:spcPts val="0"/>
                        </a:spcAft>
                      </a:pPr>
                      <a:r>
                        <a:rPr lang="es-EC" sz="1400" b="1" dirty="0">
                          <a:effectLst/>
                          <a:latin typeface="+mn-lt"/>
                          <a:ea typeface="Calibri" panose="020F0502020204030204" pitchFamily="34" charset="0"/>
                          <a:cs typeface="Times New Roman" panose="02020603050405020304" pitchFamily="18" charset="0"/>
                        </a:rPr>
                        <a:t>Factor</a:t>
                      </a:r>
                      <a:endParaRPr lang="es-EC"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C" sz="1400" b="1">
                          <a:effectLst/>
                          <a:latin typeface="+mn-lt"/>
                          <a:ea typeface="Calibri" panose="020F0502020204030204" pitchFamily="34" charset="0"/>
                          <a:cs typeface="Times New Roman" panose="02020603050405020304" pitchFamily="18" charset="0"/>
                        </a:rPr>
                        <a:t>Risk ratio (95% CI)</a:t>
                      </a:r>
                      <a:endParaRPr lang="es-EC"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C" sz="1400" b="1">
                          <a:effectLst/>
                          <a:latin typeface="+mn-lt"/>
                          <a:ea typeface="Calibri" panose="020F0502020204030204" pitchFamily="34" charset="0"/>
                          <a:cs typeface="Times New Roman" panose="02020603050405020304" pitchFamily="18" charset="0"/>
                        </a:rPr>
                        <a:t>Límite inferior</a:t>
                      </a:r>
                      <a:endParaRPr lang="es-EC"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C" sz="1400" b="1">
                          <a:effectLst/>
                          <a:latin typeface="+mn-lt"/>
                          <a:ea typeface="Calibri" panose="020F0502020204030204" pitchFamily="34" charset="0"/>
                          <a:cs typeface="Times New Roman" panose="02020603050405020304" pitchFamily="18" charset="0"/>
                        </a:rPr>
                        <a:t>Límite superior</a:t>
                      </a:r>
                      <a:endParaRPr lang="es-EC"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C" sz="1400" b="1" dirty="0">
                          <a:effectLst/>
                          <a:latin typeface="+mn-lt"/>
                          <a:ea typeface="Calibri" panose="020F0502020204030204" pitchFamily="34" charset="0"/>
                          <a:cs typeface="Times New Roman" panose="02020603050405020304" pitchFamily="18" charset="0"/>
                        </a:rPr>
                        <a:t>Valor </a:t>
                      </a:r>
                      <a:r>
                        <a:rPr lang="es-EC" sz="1400" b="1" i="1" dirty="0">
                          <a:effectLst/>
                          <a:latin typeface="+mn-lt"/>
                          <a:ea typeface="Calibri" panose="020F0502020204030204" pitchFamily="34" charset="0"/>
                          <a:cs typeface="Times New Roman" panose="02020603050405020304" pitchFamily="18" charset="0"/>
                        </a:rPr>
                        <a:t>p</a:t>
                      </a:r>
                      <a:endParaRPr lang="es-EC"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1138577"/>
                  </a:ext>
                </a:extLst>
              </a:tr>
              <a:tr h="264160">
                <a:tc>
                  <a:txBody>
                    <a:bodyPr/>
                    <a:lstStyle/>
                    <a:p>
                      <a:pPr algn="l">
                        <a:lnSpc>
                          <a:spcPct val="200000"/>
                        </a:lnSpc>
                        <a:spcAft>
                          <a:spcPts val="0"/>
                        </a:spcAft>
                      </a:pPr>
                      <a:r>
                        <a:rPr lang="es-EC" sz="1400" i="1" dirty="0">
                          <a:effectLst/>
                          <a:latin typeface="+mn-lt"/>
                          <a:ea typeface="Calibri" panose="020F0502020204030204" pitchFamily="34" charset="0"/>
                          <a:cs typeface="Times New Roman" panose="02020603050405020304" pitchFamily="18" charset="0"/>
                        </a:rPr>
                        <a:t>Trypanosoma </a:t>
                      </a:r>
                      <a:r>
                        <a:rPr lang="es-EC" sz="1400" i="0" dirty="0">
                          <a:effectLst/>
                          <a:latin typeface="+mn-lt"/>
                          <a:ea typeface="Calibri" panose="020F0502020204030204" pitchFamily="34" charset="0"/>
                          <a:cs typeface="Times New Roman" panose="02020603050405020304" pitchFamily="18" charset="0"/>
                        </a:rPr>
                        <a:t>spp</a:t>
                      </a:r>
                      <a:r>
                        <a:rPr lang="es-EC" sz="1400" i="1" dirty="0">
                          <a:effectLst/>
                          <a:latin typeface="+mn-lt"/>
                          <a:ea typeface="Calibri" panose="020F0502020204030204" pitchFamily="34" charset="0"/>
                          <a:cs typeface="Times New Roman" panose="02020603050405020304" pitchFamily="18" charset="0"/>
                        </a:rPr>
                        <a:t>.</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200000"/>
                        </a:lnSpc>
                        <a:spcAft>
                          <a:spcPts val="0"/>
                        </a:spcAft>
                      </a:pPr>
                      <a:r>
                        <a:rPr lang="es-EC" sz="1400">
                          <a:effectLst/>
                          <a:latin typeface="+mn-lt"/>
                          <a:ea typeface="Times New Roman" panose="02020603050405020304" pitchFamily="18" charset="0"/>
                          <a:cs typeface="Times New Roman" panose="02020603050405020304" pitchFamily="18" charset="0"/>
                        </a:rPr>
                        <a:t>1,0439</a:t>
                      </a:r>
                      <a:endParaRPr lang="es-EC"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200000"/>
                        </a:lnSpc>
                        <a:spcAft>
                          <a:spcPts val="0"/>
                        </a:spcAft>
                      </a:pPr>
                      <a:r>
                        <a:rPr lang="es-EC" sz="1400">
                          <a:effectLst/>
                          <a:latin typeface="+mn-lt"/>
                          <a:ea typeface="Times New Roman" panose="02020603050405020304" pitchFamily="18" charset="0"/>
                          <a:cs typeface="Times New Roman" panose="02020603050405020304" pitchFamily="18" charset="0"/>
                        </a:rPr>
                        <a:t>0,9909</a:t>
                      </a:r>
                      <a:endParaRPr lang="es-EC"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200000"/>
                        </a:lnSpc>
                        <a:spcAft>
                          <a:spcPts val="0"/>
                        </a:spcAft>
                      </a:pPr>
                      <a:r>
                        <a:rPr lang="es-EC" sz="1400">
                          <a:effectLst/>
                          <a:latin typeface="+mn-lt"/>
                          <a:ea typeface="Times New Roman" panose="02020603050405020304" pitchFamily="18" charset="0"/>
                          <a:cs typeface="Times New Roman" panose="02020603050405020304" pitchFamily="18" charset="0"/>
                        </a:rPr>
                        <a:t>1,0997</a:t>
                      </a:r>
                      <a:endParaRPr lang="es-EC"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200000"/>
                        </a:lnSpc>
                        <a:spcAft>
                          <a:spcPts val="0"/>
                        </a:spcAft>
                      </a:pPr>
                      <a:r>
                        <a:rPr lang="es-EC" sz="1400" dirty="0">
                          <a:effectLst/>
                          <a:latin typeface="+mn-lt"/>
                          <a:ea typeface="Times New Roman" panose="02020603050405020304" pitchFamily="18" charset="0"/>
                          <a:cs typeface="Times New Roman" panose="02020603050405020304" pitchFamily="18" charset="0"/>
                        </a:rPr>
                        <a:t>0,0668</a:t>
                      </a:r>
                      <a:endParaRPr lang="es-EC"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17660983"/>
                  </a:ext>
                </a:extLst>
              </a:tr>
              <a:tr h="264160">
                <a:tc>
                  <a:txBody>
                    <a:bodyPr/>
                    <a:lstStyle/>
                    <a:p>
                      <a:pPr algn="l">
                        <a:lnSpc>
                          <a:spcPct val="200000"/>
                        </a:lnSpc>
                        <a:spcAft>
                          <a:spcPts val="0"/>
                        </a:spcAft>
                      </a:pPr>
                      <a:r>
                        <a:rPr lang="es-EC" sz="1400" dirty="0">
                          <a:effectLst/>
                          <a:latin typeface="+mn-lt"/>
                          <a:ea typeface="Calibri" panose="020F0502020204030204" pitchFamily="34" charset="0"/>
                          <a:cs typeface="Times New Roman" panose="02020603050405020304" pitchFamily="18" charset="0"/>
                        </a:rPr>
                        <a:t>Sexo</a:t>
                      </a:r>
                    </a:p>
                  </a:txBody>
                  <a:tcPr marL="68580" marR="68580" marT="0" marB="0" anchor="ctr">
                    <a:lnL>
                      <a:noFill/>
                    </a:lnL>
                    <a:lnR>
                      <a:noFill/>
                    </a:lnR>
                    <a:lnT>
                      <a:noFill/>
                    </a:lnT>
                    <a:lnB>
                      <a:noFill/>
                    </a:lnB>
                  </a:tcPr>
                </a:tc>
                <a:tc>
                  <a:txBody>
                    <a:bodyPr/>
                    <a:lstStyle/>
                    <a:p>
                      <a:pPr algn="l">
                        <a:lnSpc>
                          <a:spcPct val="200000"/>
                        </a:lnSpc>
                        <a:spcAft>
                          <a:spcPts val="0"/>
                        </a:spcAft>
                      </a:pPr>
                      <a:r>
                        <a:rPr lang="es-EC" sz="1400">
                          <a:effectLst/>
                          <a:latin typeface="+mn-lt"/>
                          <a:ea typeface="Times New Roman" panose="02020603050405020304" pitchFamily="18" charset="0"/>
                          <a:cs typeface="Times New Roman" panose="02020603050405020304" pitchFamily="18" charset="0"/>
                        </a:rPr>
                        <a:t>1,0829</a:t>
                      </a:r>
                      <a:endParaRPr lang="es-EC"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l">
                        <a:lnSpc>
                          <a:spcPct val="200000"/>
                        </a:lnSpc>
                        <a:spcAft>
                          <a:spcPts val="0"/>
                        </a:spcAft>
                      </a:pPr>
                      <a:r>
                        <a:rPr lang="es-EC" sz="1400">
                          <a:effectLst/>
                          <a:latin typeface="+mn-lt"/>
                          <a:ea typeface="Times New Roman" panose="02020603050405020304" pitchFamily="18" charset="0"/>
                          <a:cs typeface="Times New Roman" panose="02020603050405020304" pitchFamily="18" charset="0"/>
                        </a:rPr>
                        <a:t>0,5433</a:t>
                      </a:r>
                      <a:endParaRPr lang="es-EC"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l">
                        <a:lnSpc>
                          <a:spcPct val="200000"/>
                        </a:lnSpc>
                        <a:spcAft>
                          <a:spcPts val="0"/>
                        </a:spcAft>
                      </a:pPr>
                      <a:r>
                        <a:rPr lang="es-EC" sz="1400">
                          <a:effectLst/>
                          <a:latin typeface="+mn-lt"/>
                          <a:ea typeface="Times New Roman" panose="02020603050405020304" pitchFamily="18" charset="0"/>
                          <a:cs typeface="Times New Roman" panose="02020603050405020304" pitchFamily="18" charset="0"/>
                        </a:rPr>
                        <a:t>2,1586</a:t>
                      </a:r>
                      <a:endParaRPr lang="es-EC"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l">
                        <a:lnSpc>
                          <a:spcPct val="200000"/>
                        </a:lnSpc>
                        <a:spcAft>
                          <a:spcPts val="0"/>
                        </a:spcAft>
                      </a:pPr>
                      <a:r>
                        <a:rPr lang="es-EC" sz="1400">
                          <a:effectLst/>
                          <a:latin typeface="+mn-lt"/>
                          <a:ea typeface="Times New Roman" panose="02020603050405020304" pitchFamily="18" charset="0"/>
                          <a:cs typeface="Times New Roman" panose="02020603050405020304" pitchFamily="18" charset="0"/>
                        </a:rPr>
                        <a:t>0,4105</a:t>
                      </a:r>
                      <a:endParaRPr lang="es-EC"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726580675"/>
                  </a:ext>
                </a:extLst>
              </a:tr>
              <a:tr h="264160">
                <a:tc>
                  <a:txBody>
                    <a:bodyPr/>
                    <a:lstStyle/>
                    <a:p>
                      <a:pPr algn="l">
                        <a:lnSpc>
                          <a:spcPct val="200000"/>
                        </a:lnSpc>
                        <a:spcAft>
                          <a:spcPts val="0"/>
                        </a:spcAft>
                      </a:pPr>
                      <a:r>
                        <a:rPr lang="es-EC" sz="1400" dirty="0">
                          <a:effectLst/>
                          <a:latin typeface="+mn-lt"/>
                          <a:ea typeface="Calibri" panose="020F0502020204030204" pitchFamily="34" charset="0"/>
                          <a:cs typeface="Times New Roman" panose="02020603050405020304" pitchFamily="18" charset="0"/>
                        </a:rPr>
                        <a:t>Movilización de animales fuera de la finca</a:t>
                      </a:r>
                    </a:p>
                  </a:txBody>
                  <a:tcPr marL="68580" marR="68580" marT="0" marB="0" anchor="ctr">
                    <a:lnL>
                      <a:noFill/>
                    </a:lnL>
                    <a:lnR>
                      <a:noFill/>
                    </a:lnR>
                    <a:lnT>
                      <a:noFill/>
                    </a:lnT>
                    <a:lnB>
                      <a:noFill/>
                    </a:lnB>
                  </a:tcPr>
                </a:tc>
                <a:tc>
                  <a:txBody>
                    <a:bodyPr/>
                    <a:lstStyle/>
                    <a:p>
                      <a:pPr algn="l">
                        <a:lnSpc>
                          <a:spcPct val="200000"/>
                        </a:lnSpc>
                        <a:spcAft>
                          <a:spcPts val="0"/>
                        </a:spcAft>
                      </a:pPr>
                      <a:r>
                        <a:rPr lang="es-EC" sz="1400">
                          <a:effectLst/>
                          <a:latin typeface="+mn-lt"/>
                          <a:ea typeface="Times New Roman" panose="02020603050405020304" pitchFamily="18" charset="0"/>
                          <a:cs typeface="Times New Roman" panose="02020603050405020304" pitchFamily="18" charset="0"/>
                        </a:rPr>
                        <a:t>1,0600</a:t>
                      </a:r>
                      <a:endParaRPr lang="es-EC"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l">
                        <a:lnSpc>
                          <a:spcPct val="200000"/>
                        </a:lnSpc>
                        <a:spcAft>
                          <a:spcPts val="0"/>
                        </a:spcAft>
                      </a:pPr>
                      <a:r>
                        <a:rPr lang="es-EC" sz="1400">
                          <a:effectLst/>
                          <a:latin typeface="+mn-lt"/>
                          <a:ea typeface="Times New Roman" panose="02020603050405020304" pitchFamily="18" charset="0"/>
                          <a:cs typeface="Times New Roman" panose="02020603050405020304" pitchFamily="18" charset="0"/>
                        </a:rPr>
                        <a:t>0,8554</a:t>
                      </a:r>
                      <a:endParaRPr lang="es-EC"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l">
                        <a:lnSpc>
                          <a:spcPct val="200000"/>
                        </a:lnSpc>
                        <a:spcAft>
                          <a:spcPts val="0"/>
                        </a:spcAft>
                      </a:pPr>
                      <a:r>
                        <a:rPr lang="es-EC" sz="1400">
                          <a:effectLst/>
                          <a:latin typeface="+mn-lt"/>
                          <a:ea typeface="Times New Roman" panose="02020603050405020304" pitchFamily="18" charset="0"/>
                          <a:cs typeface="Times New Roman" panose="02020603050405020304" pitchFamily="18" charset="0"/>
                        </a:rPr>
                        <a:t>1,3136</a:t>
                      </a:r>
                      <a:endParaRPr lang="es-EC"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l">
                        <a:lnSpc>
                          <a:spcPct val="200000"/>
                        </a:lnSpc>
                        <a:spcAft>
                          <a:spcPts val="0"/>
                        </a:spcAft>
                      </a:pPr>
                      <a:r>
                        <a:rPr lang="es-EC" sz="1400" dirty="0">
                          <a:effectLst/>
                          <a:latin typeface="+mn-lt"/>
                          <a:ea typeface="Times New Roman" panose="02020603050405020304" pitchFamily="18" charset="0"/>
                          <a:cs typeface="Times New Roman" panose="02020603050405020304" pitchFamily="18" charset="0"/>
                        </a:rPr>
                        <a:t>0,2983</a:t>
                      </a:r>
                      <a:endParaRPr lang="es-EC"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928245722"/>
                  </a:ext>
                </a:extLst>
              </a:tr>
              <a:tr h="264160">
                <a:tc>
                  <a:txBody>
                    <a:bodyPr/>
                    <a:lstStyle/>
                    <a:p>
                      <a:pPr algn="l">
                        <a:lnSpc>
                          <a:spcPct val="200000"/>
                        </a:lnSpc>
                        <a:spcAft>
                          <a:spcPts val="0"/>
                        </a:spcAft>
                      </a:pPr>
                      <a:r>
                        <a:rPr lang="es-EC" sz="1400" dirty="0">
                          <a:effectLst/>
                          <a:latin typeface="+mn-lt"/>
                          <a:ea typeface="Calibri" panose="020F0502020204030204" pitchFamily="34" charset="0"/>
                          <a:cs typeface="Times New Roman" panose="02020603050405020304" pitchFamily="18" charset="0"/>
                        </a:rPr>
                        <a:t>Presencia de garrapatas</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C" sz="1400">
                          <a:effectLst/>
                          <a:latin typeface="+mn-lt"/>
                          <a:ea typeface="Times New Roman" panose="02020603050405020304" pitchFamily="18" charset="0"/>
                          <a:cs typeface="Times New Roman" panose="02020603050405020304" pitchFamily="18" charset="0"/>
                        </a:rPr>
                        <a:t>0,5264</a:t>
                      </a:r>
                      <a:endParaRPr lang="es-EC"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C" sz="1400" dirty="0">
                          <a:effectLst/>
                          <a:latin typeface="+mn-lt"/>
                          <a:ea typeface="Times New Roman" panose="02020603050405020304" pitchFamily="18" charset="0"/>
                          <a:cs typeface="Times New Roman" panose="02020603050405020304" pitchFamily="18" charset="0"/>
                        </a:rPr>
                        <a:t>0,2318</a:t>
                      </a:r>
                      <a:endParaRPr lang="es-EC"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C" sz="1400">
                          <a:effectLst/>
                          <a:latin typeface="+mn-lt"/>
                          <a:ea typeface="Times New Roman" panose="02020603050405020304" pitchFamily="18" charset="0"/>
                          <a:cs typeface="Times New Roman" panose="02020603050405020304" pitchFamily="18" charset="0"/>
                        </a:rPr>
                        <a:t>1,1953</a:t>
                      </a:r>
                      <a:endParaRPr lang="es-EC"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s-EC" sz="1400" dirty="0">
                          <a:effectLst/>
                          <a:latin typeface="+mn-lt"/>
                          <a:ea typeface="Times New Roman" panose="02020603050405020304" pitchFamily="18" charset="0"/>
                          <a:cs typeface="Times New Roman" panose="02020603050405020304" pitchFamily="18" charset="0"/>
                        </a:rPr>
                        <a:t>0,0578</a:t>
                      </a:r>
                      <a:endParaRPr lang="es-EC"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324627"/>
                  </a:ext>
                </a:extLst>
              </a:tr>
            </a:tbl>
          </a:graphicData>
        </a:graphic>
      </p:graphicFrame>
      <p:sp>
        <p:nvSpPr>
          <p:cNvPr id="5" name="Rectángulo 4"/>
          <p:cNvSpPr/>
          <p:nvPr/>
        </p:nvSpPr>
        <p:spPr>
          <a:xfrm>
            <a:off x="438027" y="6421167"/>
            <a:ext cx="1162498" cy="261610"/>
          </a:xfrm>
          <a:prstGeom prst="rect">
            <a:avLst/>
          </a:prstGeom>
        </p:spPr>
        <p:txBody>
          <a:bodyPr wrap="none">
            <a:spAutoFit/>
          </a:bodyPr>
          <a:lstStyle/>
          <a:p>
            <a:r>
              <a:rPr lang="es-EC" sz="1100" dirty="0" err="1"/>
              <a:t>Gasque</a:t>
            </a:r>
            <a:r>
              <a:rPr lang="es-EC" sz="1100" dirty="0"/>
              <a:t> (2008) </a:t>
            </a:r>
          </a:p>
        </p:txBody>
      </p:sp>
      <p:graphicFrame>
        <p:nvGraphicFramePr>
          <p:cNvPr id="8" name="Tabla 7"/>
          <p:cNvGraphicFramePr>
            <a:graphicFrameLocks noGrp="1"/>
          </p:cNvGraphicFramePr>
          <p:nvPr>
            <p:extLst>
              <p:ext uri="{D42A27DB-BD31-4B8C-83A1-F6EECF244321}">
                <p14:modId xmlns:p14="http://schemas.microsoft.com/office/powerpoint/2010/main" val="1854912907"/>
              </p:ext>
            </p:extLst>
          </p:nvPr>
        </p:nvGraphicFramePr>
        <p:xfrm>
          <a:off x="5824400" y="3784876"/>
          <a:ext cx="4442724" cy="1080135"/>
        </p:xfrm>
        <a:graphic>
          <a:graphicData uri="http://schemas.openxmlformats.org/drawingml/2006/table">
            <a:tbl>
              <a:tblPr firstRow="1" firstCol="1" bandRow="1">
                <a:tableStyleId>{5940675A-B579-460E-94D1-54222C63F5DA}</a:tableStyleId>
              </a:tblPr>
              <a:tblGrid>
                <a:gridCol w="1110681">
                  <a:extLst>
                    <a:ext uri="{9D8B030D-6E8A-4147-A177-3AD203B41FA5}">
                      <a16:colId xmlns:a16="http://schemas.microsoft.com/office/drawing/2014/main" val="1315304235"/>
                    </a:ext>
                  </a:extLst>
                </a:gridCol>
                <a:gridCol w="1110681">
                  <a:extLst>
                    <a:ext uri="{9D8B030D-6E8A-4147-A177-3AD203B41FA5}">
                      <a16:colId xmlns:a16="http://schemas.microsoft.com/office/drawing/2014/main" val="2969336574"/>
                    </a:ext>
                  </a:extLst>
                </a:gridCol>
                <a:gridCol w="1110681">
                  <a:extLst>
                    <a:ext uri="{9D8B030D-6E8A-4147-A177-3AD203B41FA5}">
                      <a16:colId xmlns:a16="http://schemas.microsoft.com/office/drawing/2014/main" val="1577587049"/>
                    </a:ext>
                  </a:extLst>
                </a:gridCol>
                <a:gridCol w="1110681">
                  <a:extLst>
                    <a:ext uri="{9D8B030D-6E8A-4147-A177-3AD203B41FA5}">
                      <a16:colId xmlns:a16="http://schemas.microsoft.com/office/drawing/2014/main" val="1336566145"/>
                    </a:ext>
                  </a:extLst>
                </a:gridCol>
              </a:tblGrid>
              <a:tr h="0">
                <a:tc>
                  <a:txBody>
                    <a:bodyPr/>
                    <a:lstStyle/>
                    <a:p>
                      <a:pPr algn="just">
                        <a:lnSpc>
                          <a:spcPct val="107000"/>
                        </a:lnSpc>
                        <a:spcAft>
                          <a:spcPts val="80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just">
                        <a:lnSpc>
                          <a:spcPct val="107000"/>
                        </a:lnSpc>
                        <a:spcAft>
                          <a:spcPts val="800"/>
                        </a:spcAft>
                      </a:pPr>
                      <a:r>
                        <a:rPr lang="es-EC" sz="1200" b="1" i="1" dirty="0">
                          <a:effectLst/>
                        </a:rPr>
                        <a:t>Trypanosoma</a:t>
                      </a:r>
                      <a:r>
                        <a:rPr lang="es-EC" sz="1200" b="1" dirty="0">
                          <a:effectLst/>
                        </a:rPr>
                        <a:t> spp.</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rowSpan="2">
                  <a:txBody>
                    <a:bodyPr/>
                    <a:lstStyle/>
                    <a:p>
                      <a:pPr algn="just">
                        <a:lnSpc>
                          <a:spcPct val="107000"/>
                        </a:lnSpc>
                        <a:spcAft>
                          <a:spcPts val="800"/>
                        </a:spcAft>
                      </a:pPr>
                      <a:r>
                        <a:rPr lang="es-EC" sz="1200" b="1" dirty="0">
                          <a:effectLst/>
                        </a:rPr>
                        <a:t> </a:t>
                      </a:r>
                    </a:p>
                    <a:p>
                      <a:pPr algn="just">
                        <a:lnSpc>
                          <a:spcPct val="107000"/>
                        </a:lnSpc>
                        <a:spcAft>
                          <a:spcPts val="800"/>
                        </a:spcAft>
                      </a:pPr>
                      <a:r>
                        <a:rPr lang="es-EC" sz="1200" b="1" dirty="0">
                          <a:effectLst/>
                        </a:rPr>
                        <a:t>TOTAL</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0780616"/>
                  </a:ext>
                </a:extLst>
              </a:tr>
              <a:tr h="0">
                <a:tc>
                  <a:txBody>
                    <a:bodyPr/>
                    <a:lstStyle/>
                    <a:p>
                      <a:pPr algn="just">
                        <a:lnSpc>
                          <a:spcPct val="107000"/>
                        </a:lnSpc>
                        <a:spcAft>
                          <a:spcPts val="800"/>
                        </a:spcAft>
                      </a:pPr>
                      <a:r>
                        <a:rPr lang="es-EC" sz="1200" b="1" i="1" dirty="0">
                          <a:effectLst/>
                        </a:rPr>
                        <a:t>Babesia</a:t>
                      </a:r>
                      <a:r>
                        <a:rPr lang="es-EC" sz="1200" b="1" dirty="0">
                          <a:effectLst/>
                        </a:rPr>
                        <a:t> spp.</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800"/>
                        </a:spcAft>
                      </a:pPr>
                      <a:r>
                        <a:rPr lang="es-EC" sz="1200" b="1" dirty="0">
                          <a:effectLst/>
                        </a:rPr>
                        <a:t>N</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800"/>
                        </a:spcAft>
                      </a:pPr>
                      <a:r>
                        <a:rPr lang="es-EC" sz="1200" b="1" dirty="0">
                          <a:effectLst/>
                        </a:rPr>
                        <a:t>P</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s-EC"/>
                    </a:p>
                  </a:txBody>
                  <a:tcPr/>
                </a:tc>
                <a:extLst>
                  <a:ext uri="{0D108BD9-81ED-4DB2-BD59-A6C34878D82A}">
                    <a16:rowId xmlns:a16="http://schemas.microsoft.com/office/drawing/2014/main" val="3705736526"/>
                  </a:ext>
                </a:extLst>
              </a:tr>
              <a:tr h="0">
                <a:tc>
                  <a:txBody>
                    <a:bodyPr/>
                    <a:lstStyle/>
                    <a:p>
                      <a:pPr algn="just">
                        <a:lnSpc>
                          <a:spcPct val="107000"/>
                        </a:lnSpc>
                        <a:spcAft>
                          <a:spcPts val="800"/>
                        </a:spcAft>
                      </a:pPr>
                      <a:r>
                        <a:rPr lang="es-EC" sz="1200" b="1" dirty="0">
                          <a:effectLst/>
                        </a:rPr>
                        <a:t>N</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just">
                        <a:lnSpc>
                          <a:spcPct val="107000"/>
                        </a:lnSpc>
                        <a:spcAft>
                          <a:spcPts val="800"/>
                        </a:spcAft>
                      </a:pPr>
                      <a:r>
                        <a:rPr lang="es-EC" sz="1200" dirty="0">
                          <a:effectLst/>
                        </a:rPr>
                        <a:t>155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just">
                        <a:lnSpc>
                          <a:spcPct val="107000"/>
                        </a:lnSpc>
                        <a:spcAft>
                          <a:spcPts val="800"/>
                        </a:spcAft>
                      </a:pPr>
                      <a:r>
                        <a:rPr lang="es-EC" sz="1200">
                          <a:effectLst/>
                        </a:rPr>
                        <a:t>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just">
                        <a:lnSpc>
                          <a:spcPct val="107000"/>
                        </a:lnSpc>
                        <a:spcAft>
                          <a:spcPts val="800"/>
                        </a:spcAft>
                      </a:pPr>
                      <a:r>
                        <a:rPr lang="es-EC" sz="1200">
                          <a:effectLst/>
                        </a:rPr>
                        <a:t>164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5888065"/>
                  </a:ext>
                </a:extLst>
              </a:tr>
              <a:tr h="0">
                <a:tc>
                  <a:txBody>
                    <a:bodyPr/>
                    <a:lstStyle/>
                    <a:p>
                      <a:pPr algn="just">
                        <a:lnSpc>
                          <a:spcPct val="107000"/>
                        </a:lnSpc>
                        <a:spcAft>
                          <a:spcPts val="800"/>
                        </a:spcAft>
                      </a:pPr>
                      <a:r>
                        <a:rPr lang="es-EC" sz="1200" b="1" dirty="0">
                          <a:effectLst/>
                        </a:rPr>
                        <a:t>P</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800"/>
                        </a:spcAft>
                      </a:pPr>
                      <a:r>
                        <a:rPr lang="es-EC" sz="1200">
                          <a:effectLst/>
                        </a:rPr>
                        <a:t>268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800"/>
                        </a:spcAft>
                      </a:pPr>
                      <a:r>
                        <a:rPr lang="es-EC" sz="1200" b="1" dirty="0">
                          <a:solidFill>
                            <a:srgbClr val="FF0000"/>
                          </a:solidFill>
                          <a:effectLst/>
                        </a:rPr>
                        <a:t>28</a:t>
                      </a:r>
                      <a:endParaRPr lang="es-EC"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800"/>
                        </a:spcAft>
                      </a:pPr>
                      <a:r>
                        <a:rPr lang="es-EC" sz="1200" dirty="0">
                          <a:effectLst/>
                        </a:rPr>
                        <a:t>296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5620463"/>
                  </a:ext>
                </a:extLst>
              </a:tr>
              <a:tr h="0">
                <a:tc>
                  <a:txBody>
                    <a:bodyPr/>
                    <a:lstStyle/>
                    <a:p>
                      <a:pPr algn="just">
                        <a:lnSpc>
                          <a:spcPct val="107000"/>
                        </a:lnSpc>
                        <a:spcAft>
                          <a:spcPts val="800"/>
                        </a:spcAft>
                      </a:pPr>
                      <a:r>
                        <a:rPr lang="es-EC" sz="1200" b="1" dirty="0">
                          <a:effectLst/>
                        </a:rPr>
                        <a:t>TOTAL</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just">
                        <a:lnSpc>
                          <a:spcPct val="107000"/>
                        </a:lnSpc>
                        <a:spcAft>
                          <a:spcPts val="800"/>
                        </a:spcAft>
                      </a:pPr>
                      <a:r>
                        <a:rPr lang="es-EC" sz="1200" dirty="0">
                          <a:effectLst/>
                        </a:rPr>
                        <a:t>423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just">
                        <a:lnSpc>
                          <a:spcPct val="107000"/>
                        </a:lnSpc>
                        <a:spcAft>
                          <a:spcPts val="800"/>
                        </a:spcAft>
                      </a:pPr>
                      <a:r>
                        <a:rPr lang="es-EC" sz="1200" dirty="0">
                          <a:effectLst/>
                        </a:rPr>
                        <a:t>37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just">
                        <a:lnSpc>
                          <a:spcPct val="107000"/>
                        </a:lnSpc>
                        <a:spcAft>
                          <a:spcPts val="800"/>
                        </a:spcAft>
                      </a:pPr>
                      <a:r>
                        <a:rPr lang="es-EC" sz="1200" dirty="0">
                          <a:effectLst/>
                        </a:rPr>
                        <a:t>460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50185886"/>
                  </a:ext>
                </a:extLst>
              </a:tr>
            </a:tbl>
          </a:graphicData>
        </a:graphic>
      </p:graphicFrame>
      <p:sp>
        <p:nvSpPr>
          <p:cNvPr id="7" name="Rectángulo 6"/>
          <p:cNvSpPr/>
          <p:nvPr/>
        </p:nvSpPr>
        <p:spPr>
          <a:xfrm>
            <a:off x="815714" y="4324943"/>
            <a:ext cx="3932487" cy="338554"/>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s-EC" sz="1600" dirty="0"/>
              <a:t>No se obtuvo una asociación significativa</a:t>
            </a:r>
          </a:p>
        </p:txBody>
      </p:sp>
    </p:spTree>
    <p:extLst>
      <p:ext uri="{BB962C8B-B14F-4D97-AF65-F5344CB8AC3E}">
        <p14:creationId xmlns:p14="http://schemas.microsoft.com/office/powerpoint/2010/main" val="58270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Resultados y discusión</a:t>
            </a:r>
          </a:p>
        </p:txBody>
      </p:sp>
      <p:sp>
        <p:nvSpPr>
          <p:cNvPr id="3" name="Rectángulo 2"/>
          <p:cNvSpPr/>
          <p:nvPr/>
        </p:nvSpPr>
        <p:spPr>
          <a:xfrm>
            <a:off x="338000" y="674759"/>
            <a:ext cx="2919389" cy="338554"/>
          </a:xfrm>
          <a:prstGeom prst="rect">
            <a:avLst/>
          </a:prstGeom>
        </p:spPr>
        <p:txBody>
          <a:bodyPr wrap="none">
            <a:spAutoFit/>
          </a:bodyPr>
          <a:lstStyle/>
          <a:p>
            <a:pPr marL="285750" indent="-285750">
              <a:buFont typeface="Arial" panose="020B0604020202020204" pitchFamily="34" charset="0"/>
              <a:buChar char="•"/>
            </a:pPr>
            <a:r>
              <a:rPr lang="es-EC" sz="1600" b="1" dirty="0">
                <a:solidFill>
                  <a:srgbClr val="0070C0"/>
                </a:solidFill>
              </a:rPr>
              <a:t>GEORREFERENCIACIÓN</a:t>
            </a:r>
          </a:p>
        </p:txBody>
      </p:sp>
      <p:pic>
        <p:nvPicPr>
          <p:cNvPr id="4" name="Imagen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523" y="1182251"/>
            <a:ext cx="8219929" cy="4643514"/>
          </a:xfrm>
          <a:prstGeom prst="rect">
            <a:avLst/>
          </a:prstGeom>
          <a:noFill/>
          <a:ln>
            <a:noFill/>
          </a:ln>
        </p:spPr>
      </p:pic>
      <p:pic>
        <p:nvPicPr>
          <p:cNvPr id="5" name="Imagen 4"/>
          <p:cNvPicPr>
            <a:picLocks noChangeAspect="1"/>
          </p:cNvPicPr>
          <p:nvPr/>
        </p:nvPicPr>
        <p:blipFill>
          <a:blip r:embed="rId4"/>
          <a:stretch>
            <a:fillRect/>
          </a:stretch>
        </p:blipFill>
        <p:spPr>
          <a:xfrm>
            <a:off x="9122814" y="2258658"/>
            <a:ext cx="2858979" cy="2496819"/>
          </a:xfrm>
          <a:prstGeom prst="rect">
            <a:avLst/>
          </a:prstGeom>
        </p:spPr>
      </p:pic>
      <p:sp>
        <p:nvSpPr>
          <p:cNvPr id="6" name="Rectángulo 5"/>
          <p:cNvSpPr/>
          <p:nvPr/>
        </p:nvSpPr>
        <p:spPr>
          <a:xfrm>
            <a:off x="932688" y="2862072"/>
            <a:ext cx="1645920" cy="3108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1" name="Grupo 10"/>
          <p:cNvGrpSpPr/>
          <p:nvPr/>
        </p:nvGrpSpPr>
        <p:grpSpPr>
          <a:xfrm>
            <a:off x="4288536" y="2258658"/>
            <a:ext cx="1860566" cy="1999263"/>
            <a:chOff x="4288536" y="2258658"/>
            <a:chExt cx="1860566" cy="1999263"/>
          </a:xfrm>
        </p:grpSpPr>
        <p:sp>
          <p:nvSpPr>
            <p:cNvPr id="7" name="Elipse 6"/>
            <p:cNvSpPr/>
            <p:nvPr/>
          </p:nvSpPr>
          <p:spPr>
            <a:xfrm>
              <a:off x="4288536" y="2258658"/>
              <a:ext cx="274320" cy="2742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Elipse 7"/>
            <p:cNvSpPr/>
            <p:nvPr/>
          </p:nvSpPr>
          <p:spPr>
            <a:xfrm>
              <a:off x="4866545" y="3608922"/>
              <a:ext cx="274320" cy="2742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Elipse 8"/>
            <p:cNvSpPr/>
            <p:nvPr/>
          </p:nvSpPr>
          <p:spPr>
            <a:xfrm>
              <a:off x="5351071" y="3727749"/>
              <a:ext cx="274320" cy="2742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Elipse 9"/>
            <p:cNvSpPr/>
            <p:nvPr/>
          </p:nvSpPr>
          <p:spPr>
            <a:xfrm>
              <a:off x="5874782" y="3983691"/>
              <a:ext cx="274320" cy="2742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110193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Resultados y discusión</a:t>
            </a:r>
          </a:p>
        </p:txBody>
      </p:sp>
      <p:sp>
        <p:nvSpPr>
          <p:cNvPr id="3" name="Rectángulo 2"/>
          <p:cNvSpPr/>
          <p:nvPr/>
        </p:nvSpPr>
        <p:spPr>
          <a:xfrm>
            <a:off x="338000" y="749429"/>
            <a:ext cx="2355132" cy="338554"/>
          </a:xfrm>
          <a:prstGeom prst="rect">
            <a:avLst/>
          </a:prstGeom>
        </p:spPr>
        <p:txBody>
          <a:bodyPr wrap="none">
            <a:spAutoFit/>
          </a:bodyPr>
          <a:lstStyle/>
          <a:p>
            <a:pPr marL="285750" indent="-285750">
              <a:buFont typeface="Arial" panose="020B0604020202020204" pitchFamily="34" charset="0"/>
              <a:buChar char="•"/>
            </a:pPr>
            <a:r>
              <a:rPr lang="es-EC" sz="1600" b="1" dirty="0"/>
              <a:t>Georreferenciación</a:t>
            </a:r>
          </a:p>
        </p:txBody>
      </p:sp>
      <p:pic>
        <p:nvPicPr>
          <p:cNvPr id="4" name="Imagen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132" y="621791"/>
            <a:ext cx="6309354" cy="5572179"/>
          </a:xfrm>
          <a:prstGeom prst="rect">
            <a:avLst/>
          </a:prstGeom>
          <a:noFill/>
          <a:ln>
            <a:noFill/>
          </a:ln>
        </p:spPr>
      </p:pic>
    </p:spTree>
    <p:extLst>
      <p:ext uri="{BB962C8B-B14F-4D97-AF65-F5344CB8AC3E}">
        <p14:creationId xmlns:p14="http://schemas.microsoft.com/office/powerpoint/2010/main" val="2912337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Conclusiones</a:t>
            </a:r>
          </a:p>
        </p:txBody>
      </p:sp>
      <p:sp>
        <p:nvSpPr>
          <p:cNvPr id="3" name="Rectángulo 2"/>
          <p:cNvSpPr/>
          <p:nvPr/>
        </p:nvSpPr>
        <p:spPr>
          <a:xfrm>
            <a:off x="338000" y="686165"/>
            <a:ext cx="11261890" cy="830997"/>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C" sz="1600" dirty="0"/>
              <a:t>Se determinó una prevalencia de 64,35% para </a:t>
            </a:r>
            <a:r>
              <a:rPr lang="es-EC" sz="1600" i="1" dirty="0"/>
              <a:t>Babesia</a:t>
            </a:r>
            <a:r>
              <a:rPr lang="es-EC" sz="1600" dirty="0"/>
              <a:t> spp. mediante PCR convencional en el cantón Pedernales, provincia de Manabí – Ecuador.</a:t>
            </a:r>
          </a:p>
        </p:txBody>
      </p:sp>
      <p:sp>
        <p:nvSpPr>
          <p:cNvPr id="4" name="Rectángulo 3"/>
          <p:cNvSpPr/>
          <p:nvPr/>
        </p:nvSpPr>
        <p:spPr>
          <a:xfrm>
            <a:off x="338000" y="2415774"/>
            <a:ext cx="11261890" cy="785343"/>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C" sz="1600" dirty="0"/>
              <a:t>No existió diferencia significativa en la temperatura, hematocrito o proteínas totales entre los animales positivos y negativos a </a:t>
            </a:r>
            <a:r>
              <a:rPr lang="es-EC" sz="1600" i="1" dirty="0"/>
              <a:t>Babesia</a:t>
            </a:r>
            <a:r>
              <a:rPr lang="es-EC" sz="1600" dirty="0"/>
              <a:t> spp.</a:t>
            </a:r>
          </a:p>
        </p:txBody>
      </p:sp>
      <p:sp>
        <p:nvSpPr>
          <p:cNvPr id="5" name="Rectángulo 4"/>
          <p:cNvSpPr/>
          <p:nvPr/>
        </p:nvSpPr>
        <p:spPr>
          <a:xfrm>
            <a:off x="338000" y="3293450"/>
            <a:ext cx="11261890" cy="461665"/>
          </a:xfrm>
          <a:prstGeom prst="rect">
            <a:avLst/>
          </a:prstGeom>
        </p:spPr>
        <p:txBody>
          <a:bodyPr wrap="square">
            <a:spAutoFit/>
          </a:bodyPr>
          <a:lstStyle/>
          <a:p>
            <a:pPr marL="285750" indent="-285750">
              <a:lnSpc>
                <a:spcPct val="150000"/>
              </a:lnSpc>
              <a:buFont typeface="Arial" panose="020B0604020202020204" pitchFamily="34" charset="0"/>
              <a:buChar char="•"/>
            </a:pPr>
            <a:r>
              <a:rPr lang="es-EC" sz="1600" dirty="0"/>
              <a:t>A pesar de la alta prevalencia encontrada, no se encontraron factores de riesgo asociados.</a:t>
            </a:r>
          </a:p>
        </p:txBody>
      </p:sp>
      <p:sp>
        <p:nvSpPr>
          <p:cNvPr id="6" name="Rectángulo 5"/>
          <p:cNvSpPr/>
          <p:nvPr/>
        </p:nvSpPr>
        <p:spPr>
          <a:xfrm>
            <a:off x="338000" y="3847448"/>
            <a:ext cx="11261890" cy="830997"/>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C" sz="1600" dirty="0"/>
              <a:t>La presencia de </a:t>
            </a:r>
            <a:r>
              <a:rPr lang="es-EC" sz="1600" i="1" dirty="0"/>
              <a:t>Babesia</a:t>
            </a:r>
            <a:r>
              <a:rPr lang="es-EC" sz="1600" dirty="0"/>
              <a:t> spp. en las 31 fincas ganaderas indica que existe una situación endémica estable, por lo que probablemente la enfermedad clínica ocurre raramente o no ocurre en absoluto.</a:t>
            </a:r>
          </a:p>
        </p:txBody>
      </p:sp>
      <p:sp>
        <p:nvSpPr>
          <p:cNvPr id="7" name="Rectángulo 6"/>
          <p:cNvSpPr/>
          <p:nvPr/>
        </p:nvSpPr>
        <p:spPr>
          <a:xfrm>
            <a:off x="338000" y="4770778"/>
            <a:ext cx="11261890" cy="785343"/>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C" sz="1600" dirty="0"/>
              <a:t>La Georreferenciación de los resultados obtenidos, permitió evidenciar la distribución de la enfermedad en las diferentes localidades, lo que permitirá tomar medidas de control que eviten la dispersión de la enfermedad.</a:t>
            </a:r>
          </a:p>
        </p:txBody>
      </p:sp>
      <p:sp>
        <p:nvSpPr>
          <p:cNvPr id="9" name="Rectángulo 8"/>
          <p:cNvSpPr/>
          <p:nvPr/>
        </p:nvSpPr>
        <p:spPr>
          <a:xfrm>
            <a:off x="338000" y="1538098"/>
            <a:ext cx="11261890" cy="785343"/>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C" sz="1600" dirty="0"/>
              <a:t>La prevalencia a </a:t>
            </a:r>
            <a:r>
              <a:rPr lang="es-EC" sz="1600" i="1" dirty="0"/>
              <a:t>Babesia bovis </a:t>
            </a:r>
            <a:r>
              <a:rPr lang="es-EC" sz="1600" dirty="0"/>
              <a:t>fue de 12,50% y la prevalencia a </a:t>
            </a:r>
            <a:r>
              <a:rPr lang="es-EC" sz="1600" i="1" dirty="0"/>
              <a:t>Babesia bigemina </a:t>
            </a:r>
            <a:r>
              <a:rPr lang="es-EC" sz="1600" dirty="0"/>
              <a:t>fue de 87,50% mediante el uso de Polimorfismos de longitud de fragmentos de restricción.</a:t>
            </a:r>
          </a:p>
        </p:txBody>
      </p:sp>
    </p:spTree>
    <p:extLst>
      <p:ext uri="{BB962C8B-B14F-4D97-AF65-F5344CB8AC3E}">
        <p14:creationId xmlns:p14="http://schemas.microsoft.com/office/powerpoint/2010/main" val="264158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Recomendaciones</a:t>
            </a:r>
          </a:p>
        </p:txBody>
      </p:sp>
      <p:sp>
        <p:nvSpPr>
          <p:cNvPr id="3" name="Rectángulo 2"/>
          <p:cNvSpPr/>
          <p:nvPr/>
        </p:nvSpPr>
        <p:spPr>
          <a:xfrm>
            <a:off x="338000" y="743356"/>
            <a:ext cx="11473786" cy="5078313"/>
          </a:xfrm>
          <a:prstGeom prst="rect">
            <a:avLst/>
          </a:prstGeom>
        </p:spPr>
        <p:txBody>
          <a:bodyPr wrap="square">
            <a:spAutoFit/>
          </a:bodyPr>
          <a:lstStyle/>
          <a:p>
            <a:pPr marL="285750" indent="-285750" algn="just">
              <a:lnSpc>
                <a:spcPct val="200000"/>
              </a:lnSpc>
              <a:buFont typeface="Arial" panose="020B0604020202020204" pitchFamily="34" charset="0"/>
              <a:buChar char="•"/>
            </a:pPr>
            <a:r>
              <a:rPr lang="es-EC" dirty="0"/>
              <a:t>Se recomienda realizar un nuevo muestreo durante la época de lluvia, para evaluar si existe una variación en la prevalencia a </a:t>
            </a:r>
            <a:r>
              <a:rPr lang="es-EC" i="1" dirty="0"/>
              <a:t>Babesia</a:t>
            </a:r>
            <a:r>
              <a:rPr lang="es-EC" dirty="0"/>
              <a:t> spp.</a:t>
            </a:r>
          </a:p>
          <a:p>
            <a:pPr marL="285750" indent="-285750" algn="just">
              <a:lnSpc>
                <a:spcPct val="200000"/>
              </a:lnSpc>
              <a:buFont typeface="Arial" panose="020B0604020202020204" pitchFamily="34" charset="0"/>
              <a:buChar char="•"/>
            </a:pPr>
            <a:r>
              <a:rPr lang="es-EC" dirty="0"/>
              <a:t>Estandarizar una PCR multiplex que permita la identificación de especies de </a:t>
            </a:r>
            <a:r>
              <a:rPr lang="es-EC" i="1" dirty="0"/>
              <a:t>Babesia.</a:t>
            </a:r>
            <a:endParaRPr lang="es-EC" dirty="0"/>
          </a:p>
          <a:p>
            <a:pPr marL="285750" indent="-285750" algn="just">
              <a:lnSpc>
                <a:spcPct val="200000"/>
              </a:lnSpc>
              <a:buFont typeface="Arial" panose="020B0604020202020204" pitchFamily="34" charset="0"/>
              <a:buChar char="•"/>
            </a:pPr>
            <a:r>
              <a:rPr lang="es-EC" dirty="0"/>
              <a:t>Realizar pruebas complementarias (</a:t>
            </a:r>
            <a:r>
              <a:rPr lang="es-EC" dirty="0" err="1"/>
              <a:t>Hb</a:t>
            </a:r>
            <a:r>
              <a:rPr lang="es-EC" dirty="0"/>
              <a:t>, VCM y HCM) de laboratorio que confirmen el estado fisiológico de los animales muestreados.</a:t>
            </a:r>
          </a:p>
          <a:p>
            <a:pPr marL="285750" indent="-285750" algn="just">
              <a:lnSpc>
                <a:spcPct val="200000"/>
              </a:lnSpc>
              <a:buFont typeface="Arial" panose="020B0604020202020204" pitchFamily="34" charset="0"/>
              <a:buChar char="•"/>
            </a:pPr>
            <a:r>
              <a:rPr lang="es-EC" dirty="0"/>
              <a:t>Utilizar la información generada a partir de esta investigación para la realización de un estudio epidemiológico adicional.</a:t>
            </a:r>
          </a:p>
          <a:p>
            <a:pPr marL="285750" indent="-285750" algn="just">
              <a:lnSpc>
                <a:spcPct val="200000"/>
              </a:lnSpc>
              <a:buFont typeface="Arial" panose="020B0604020202020204" pitchFamily="34" charset="0"/>
              <a:buChar char="•"/>
            </a:pPr>
            <a:r>
              <a:rPr lang="es-EC" dirty="0"/>
              <a:t>Realizar un análisis filogenético de las muestras obtenidas que permitan idear medidas de control específicas para Babesiosis bovina en el Ecuador.</a:t>
            </a:r>
          </a:p>
        </p:txBody>
      </p:sp>
    </p:spTree>
    <p:extLst>
      <p:ext uri="{BB962C8B-B14F-4D97-AF65-F5344CB8AC3E}">
        <p14:creationId xmlns:p14="http://schemas.microsoft.com/office/powerpoint/2010/main" val="346716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Agradecimientos</a:t>
            </a:r>
          </a:p>
        </p:txBody>
      </p:sp>
      <p:pic>
        <p:nvPicPr>
          <p:cNvPr id="3" name="Picture 6" descr="http://ugi.espe.edu.ec/ugi/wp-content/uploads/2014/06/Logo-RP-UFA-ESP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676" y="3663449"/>
            <a:ext cx="2921180" cy="79696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3890" y="741633"/>
            <a:ext cx="1880752" cy="1308391"/>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8887" y="2176224"/>
            <a:ext cx="1250758" cy="1293888"/>
          </a:xfrm>
          <a:prstGeom prst="rect">
            <a:avLst/>
          </a:prstGeom>
        </p:spPr>
      </p:pic>
      <p:sp>
        <p:nvSpPr>
          <p:cNvPr id="6" name="Rectángulo 5"/>
          <p:cNvSpPr/>
          <p:nvPr/>
        </p:nvSpPr>
        <p:spPr>
          <a:xfrm>
            <a:off x="5287501" y="778427"/>
            <a:ext cx="5976739" cy="3323987"/>
          </a:xfrm>
          <a:prstGeom prst="rect">
            <a:avLst/>
          </a:prstGeom>
        </p:spPr>
        <p:txBody>
          <a:bodyPr wrap="square">
            <a:spAutoFit/>
          </a:bodyPr>
          <a:lstStyle/>
          <a:p>
            <a:pPr algn="ctr"/>
            <a:r>
              <a:rPr lang="es-EC" sz="1400" b="1" dirty="0">
                <a:latin typeface="+mj-lt"/>
                <a:cs typeface="Times" panose="02020603050405020304" pitchFamily="18" charset="0"/>
              </a:rPr>
              <a:t>Colaboradores científicos</a:t>
            </a:r>
            <a:endParaRPr lang="es-EC" sz="1400" dirty="0">
              <a:latin typeface="+mj-lt"/>
              <a:cs typeface="Times" panose="02020603050405020304" pitchFamily="18" charset="0"/>
            </a:endParaRPr>
          </a:p>
          <a:p>
            <a:pPr algn="ctr"/>
            <a:endParaRPr lang="es-EC" sz="1400" dirty="0">
              <a:latin typeface="+mj-lt"/>
              <a:cs typeface="Times" panose="02020603050405020304" pitchFamily="18" charset="0"/>
            </a:endParaRPr>
          </a:p>
          <a:p>
            <a:pPr algn="ctr"/>
            <a:r>
              <a:rPr lang="es-EC" sz="1400" dirty="0">
                <a:latin typeface="+mj-lt"/>
                <a:cs typeface="Times" panose="02020603050405020304" pitchFamily="18" charset="0"/>
              </a:rPr>
              <a:t>Dra. María Augusta Chávez, </a:t>
            </a:r>
            <a:r>
              <a:rPr lang="es-EC" sz="1400" dirty="0" err="1">
                <a:latin typeface="+mj-lt"/>
                <a:cs typeface="Times" panose="02020603050405020304" pitchFamily="18" charset="0"/>
              </a:rPr>
              <a:t>M.Sc</a:t>
            </a:r>
            <a:r>
              <a:rPr lang="es-EC" sz="1400" dirty="0">
                <a:latin typeface="+mj-lt"/>
                <a:cs typeface="Times" panose="02020603050405020304" pitchFamily="18" charset="0"/>
              </a:rPr>
              <a:t>. </a:t>
            </a:r>
          </a:p>
          <a:p>
            <a:pPr algn="ctr"/>
            <a:r>
              <a:rPr lang="es-EC" sz="1400" dirty="0">
                <a:latin typeface="+mj-lt"/>
                <a:cs typeface="Times" panose="02020603050405020304" pitchFamily="18" charset="0"/>
              </a:rPr>
              <a:t>Carrera de Ingeniería en Biotecnología Matriz </a:t>
            </a:r>
            <a:r>
              <a:rPr lang="es-EC" sz="1400" dirty="0" err="1">
                <a:latin typeface="+mj-lt"/>
                <a:cs typeface="Times" panose="02020603050405020304" pitchFamily="18" charset="0"/>
              </a:rPr>
              <a:t>Sangolquí</a:t>
            </a:r>
            <a:r>
              <a:rPr lang="es-EC" sz="1400" dirty="0">
                <a:latin typeface="+mj-lt"/>
                <a:cs typeface="Times" panose="02020603050405020304" pitchFamily="18" charset="0"/>
              </a:rPr>
              <a:t> – </a:t>
            </a:r>
            <a:r>
              <a:rPr lang="es-EC" sz="1400" dirty="0" err="1">
                <a:latin typeface="+mj-lt"/>
                <a:cs typeface="Times" panose="02020603050405020304" pitchFamily="18" charset="0"/>
              </a:rPr>
              <a:t>ESPE</a:t>
            </a:r>
            <a:endParaRPr lang="es-EC" sz="1400" dirty="0">
              <a:latin typeface="+mj-lt"/>
              <a:cs typeface="Times" panose="02020603050405020304" pitchFamily="18" charset="0"/>
            </a:endParaRPr>
          </a:p>
          <a:p>
            <a:pPr algn="ctr"/>
            <a:endParaRPr lang="es-EC" sz="1400" dirty="0">
              <a:cs typeface="Times" panose="02020603050405020304" pitchFamily="18" charset="0"/>
            </a:endParaRPr>
          </a:p>
          <a:p>
            <a:pPr algn="ctr"/>
            <a:r>
              <a:rPr lang="es-EC" sz="1400" dirty="0">
                <a:cs typeface="Times" panose="02020603050405020304" pitchFamily="18" charset="0"/>
              </a:rPr>
              <a:t>Armando Reyna, PhD. </a:t>
            </a:r>
          </a:p>
          <a:p>
            <a:pPr algn="ctr"/>
            <a:r>
              <a:rPr lang="es-EC" sz="1400" dirty="0">
                <a:cs typeface="Times" panose="02020603050405020304" pitchFamily="18" charset="0"/>
              </a:rPr>
              <a:t>Carrera de Ingeniería en Biotecnología Extensión Santo Domingo – </a:t>
            </a:r>
            <a:r>
              <a:rPr lang="es-EC" sz="1400" dirty="0" err="1">
                <a:cs typeface="Times" panose="02020603050405020304" pitchFamily="18" charset="0"/>
              </a:rPr>
              <a:t>ESPE</a:t>
            </a:r>
            <a:endParaRPr lang="es-EC" sz="1400" dirty="0">
              <a:cs typeface="Times" panose="02020603050405020304" pitchFamily="18" charset="0"/>
            </a:endParaRPr>
          </a:p>
          <a:p>
            <a:pPr algn="ctr"/>
            <a:endParaRPr lang="es-EC" sz="1400" dirty="0">
              <a:cs typeface="Times" panose="02020603050405020304" pitchFamily="18" charset="0"/>
            </a:endParaRPr>
          </a:p>
          <a:p>
            <a:pPr algn="ctr"/>
            <a:r>
              <a:rPr lang="es-EC" sz="1400" dirty="0">
                <a:cs typeface="Times" panose="02020603050405020304" pitchFamily="18" charset="0"/>
              </a:rPr>
              <a:t>Dr. Jorge Ron Román, </a:t>
            </a:r>
            <a:r>
              <a:rPr lang="es-EC" sz="1400" dirty="0" err="1">
                <a:cs typeface="Times" panose="02020603050405020304" pitchFamily="18" charset="0"/>
              </a:rPr>
              <a:t>Ph.D</a:t>
            </a:r>
            <a:r>
              <a:rPr lang="es-EC" sz="1400" dirty="0">
                <a:cs typeface="Times" panose="02020603050405020304" pitchFamily="18" charset="0"/>
              </a:rPr>
              <a:t>.</a:t>
            </a:r>
          </a:p>
          <a:p>
            <a:pPr algn="ctr"/>
            <a:r>
              <a:rPr lang="es-EC" sz="1400" dirty="0">
                <a:cs typeface="Times" panose="02020603050405020304" pitchFamily="18" charset="0"/>
              </a:rPr>
              <a:t>Carrera de Ingeniería Agropecuaria IASA I - ESPE</a:t>
            </a:r>
          </a:p>
          <a:p>
            <a:pPr algn="ctr"/>
            <a:endParaRPr lang="es-EC" sz="1400" dirty="0">
              <a:cs typeface="Times" panose="02020603050405020304" pitchFamily="18" charset="0"/>
            </a:endParaRPr>
          </a:p>
          <a:p>
            <a:pPr algn="ctr"/>
            <a:r>
              <a:rPr lang="es-EC" sz="1400" dirty="0">
                <a:cs typeface="Times" panose="02020603050405020304" pitchFamily="18" charset="0"/>
              </a:rPr>
              <a:t>Lcda. Sarah Martín Solano, </a:t>
            </a:r>
            <a:r>
              <a:rPr lang="es-EC" sz="1400" dirty="0" err="1">
                <a:cs typeface="Times" panose="02020603050405020304" pitchFamily="18" charset="0"/>
              </a:rPr>
              <a:t>Ph.D</a:t>
            </a:r>
            <a:r>
              <a:rPr lang="es-EC" sz="1400" dirty="0">
                <a:cs typeface="Times" panose="02020603050405020304" pitchFamily="18" charset="0"/>
              </a:rPr>
              <a:t>.</a:t>
            </a:r>
          </a:p>
          <a:p>
            <a:pPr algn="ctr"/>
            <a:r>
              <a:rPr lang="es-EC" sz="1400" dirty="0">
                <a:cs typeface="Times" panose="02020603050405020304" pitchFamily="18" charset="0"/>
              </a:rPr>
              <a:t>Carrera de Ingeniería en Biotecnología Matriz Sangolquí – ESPE</a:t>
            </a:r>
          </a:p>
          <a:p>
            <a:pPr algn="ctr"/>
            <a:endParaRPr lang="es-EC" sz="1400" dirty="0">
              <a:latin typeface="+mj-lt"/>
              <a:cs typeface="Times" panose="02020603050405020304" pitchFamily="18" charset="0"/>
            </a:endParaRPr>
          </a:p>
        </p:txBody>
      </p:sp>
      <p:sp>
        <p:nvSpPr>
          <p:cNvPr id="7" name="Rectángulo 6"/>
          <p:cNvSpPr/>
          <p:nvPr/>
        </p:nvSpPr>
        <p:spPr>
          <a:xfrm>
            <a:off x="5824399" y="3909492"/>
            <a:ext cx="5254447" cy="954107"/>
          </a:xfrm>
          <a:prstGeom prst="rect">
            <a:avLst/>
          </a:prstGeom>
          <a:solidFill>
            <a:schemeClr val="bg1"/>
          </a:solidFill>
        </p:spPr>
        <p:txBody>
          <a:bodyPr wrap="square">
            <a:spAutoFit/>
          </a:bodyPr>
          <a:lstStyle/>
          <a:p>
            <a:pPr algn="ctr"/>
            <a:r>
              <a:rPr lang="es-EC" sz="1400" dirty="0">
                <a:latin typeface="+mj-lt"/>
                <a:cs typeface="Times" panose="02020603050405020304" pitchFamily="18" charset="0"/>
              </a:rPr>
              <a:t>Técnicos, </a:t>
            </a:r>
            <a:r>
              <a:rPr lang="es-EC" sz="1400" dirty="0" err="1">
                <a:latin typeface="+mj-lt"/>
                <a:cs typeface="Times" panose="02020603050405020304" pitchFamily="18" charset="0"/>
              </a:rPr>
              <a:t>Tesistas</a:t>
            </a:r>
            <a:r>
              <a:rPr lang="es-EC" sz="1400" dirty="0">
                <a:latin typeface="+mj-lt"/>
                <a:cs typeface="Times" panose="02020603050405020304" pitchFamily="18" charset="0"/>
              </a:rPr>
              <a:t> y Pasantes del Laboratorio de Biotecnología Animal y Laboratorio de Inmunología y Virología- </a:t>
            </a:r>
            <a:r>
              <a:rPr lang="es-EC" sz="1400" dirty="0" smtClean="0">
                <a:latin typeface="+mj-lt"/>
                <a:cs typeface="Times" panose="02020603050405020304" pitchFamily="18" charset="0"/>
              </a:rPr>
              <a:t>ESPE</a:t>
            </a:r>
          </a:p>
          <a:p>
            <a:pPr algn="ctr"/>
            <a:endParaRPr lang="es-EC" sz="1400" dirty="0">
              <a:latin typeface="+mj-lt"/>
              <a:cs typeface="Times" panose="02020603050405020304" pitchFamily="18" charset="0"/>
            </a:endParaRPr>
          </a:p>
          <a:p>
            <a:pPr algn="ctr"/>
            <a:r>
              <a:rPr lang="es-EC" sz="1400" dirty="0" smtClean="0">
                <a:latin typeface="+mj-lt"/>
                <a:cs typeface="Times" panose="02020603050405020304" pitchFamily="18" charset="0"/>
              </a:rPr>
              <a:t>Sr. Mario Hernández Mosquera</a:t>
            </a:r>
            <a:endParaRPr lang="es-EC" sz="1400" dirty="0">
              <a:latin typeface="+mj-lt"/>
              <a:cs typeface="Times" panose="02020603050405020304" pitchFamily="18" charset="0"/>
            </a:endParaRPr>
          </a:p>
        </p:txBody>
      </p:sp>
      <p:sp>
        <p:nvSpPr>
          <p:cNvPr id="9" name="Rectángulo 8"/>
          <p:cNvSpPr/>
          <p:nvPr/>
        </p:nvSpPr>
        <p:spPr>
          <a:xfrm>
            <a:off x="2295228" y="4929648"/>
            <a:ext cx="7058343" cy="307777"/>
          </a:xfrm>
          <a:prstGeom prst="rect">
            <a:avLst/>
          </a:prstGeom>
        </p:spPr>
        <p:txBody>
          <a:bodyPr wrap="none">
            <a:spAutoFit/>
          </a:bodyPr>
          <a:lstStyle/>
          <a:p>
            <a:r>
              <a:rPr lang="es-EC" sz="1400" dirty="0"/>
              <a:t>Dueños de las fincas ganaderas del Cantón Pedernales, provincia de Manabí, Ecuador</a:t>
            </a:r>
          </a:p>
        </p:txBody>
      </p:sp>
      <p:sp>
        <p:nvSpPr>
          <p:cNvPr id="8" name="CuadroTexto 7"/>
          <p:cNvSpPr txBox="1"/>
          <p:nvPr/>
        </p:nvSpPr>
        <p:spPr>
          <a:xfrm>
            <a:off x="3296083" y="5254935"/>
            <a:ext cx="5056632" cy="698717"/>
          </a:xfrm>
          <a:prstGeom prst="rect">
            <a:avLst/>
          </a:prstGeom>
          <a:noFill/>
        </p:spPr>
        <p:txBody>
          <a:bodyPr wrap="square" rtlCol="0">
            <a:spAutoFit/>
          </a:bodyPr>
          <a:lstStyle/>
          <a:p>
            <a:pPr algn="ctr">
              <a:lnSpc>
                <a:spcPct val="150000"/>
              </a:lnSpc>
            </a:pPr>
            <a:r>
              <a:rPr lang="es-EC" sz="1400" dirty="0"/>
              <a:t>Ing. Fernanda Pérez</a:t>
            </a:r>
          </a:p>
          <a:p>
            <a:pPr algn="ctr">
              <a:lnSpc>
                <a:spcPct val="150000"/>
              </a:lnSpc>
            </a:pPr>
            <a:r>
              <a:rPr lang="es-EC" sz="1400" dirty="0"/>
              <a:t>Ing. Jimmy Jumbo</a:t>
            </a:r>
          </a:p>
        </p:txBody>
      </p:sp>
    </p:spTree>
    <p:extLst>
      <p:ext uri="{BB962C8B-B14F-4D97-AF65-F5344CB8AC3E}">
        <p14:creationId xmlns:p14="http://schemas.microsoft.com/office/powerpoint/2010/main" val="1301729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05252" y="763809"/>
            <a:ext cx="5220725" cy="338554"/>
          </a:xfrm>
          <a:prstGeom prst="rect">
            <a:avLst/>
          </a:prstGeom>
        </p:spPr>
        <p:txBody>
          <a:bodyPr wrap="none">
            <a:spAutoFit/>
          </a:bodyPr>
          <a:lstStyle/>
          <a:p>
            <a:pPr marL="285750" indent="-285750">
              <a:buFont typeface="Arial" panose="020B0604020202020204" pitchFamily="34" charset="0"/>
              <a:buChar char="•"/>
            </a:pPr>
            <a:r>
              <a:rPr lang="es-EC" sz="1600" b="1" dirty="0">
                <a:solidFill>
                  <a:srgbClr val="0070C0"/>
                </a:solidFill>
              </a:rPr>
              <a:t>ESPECIES QUE AFECTAN AL GANADO BOVINO </a:t>
            </a:r>
          </a:p>
        </p:txBody>
      </p:sp>
      <p:pic>
        <p:nvPicPr>
          <p:cNvPr id="2" name="Imagen 1"/>
          <p:cNvPicPr>
            <a:picLocks noChangeAspect="1"/>
          </p:cNvPicPr>
          <p:nvPr/>
        </p:nvPicPr>
        <p:blipFill>
          <a:blip r:embed="rId3"/>
          <a:stretch>
            <a:fillRect/>
          </a:stretch>
        </p:blipFill>
        <p:spPr>
          <a:xfrm>
            <a:off x="127466" y="1645199"/>
            <a:ext cx="9557576" cy="4519839"/>
          </a:xfrm>
          <a:prstGeom prst="rect">
            <a:avLst/>
          </a:prstGeom>
        </p:spPr>
      </p:pic>
      <p:sp>
        <p:nvSpPr>
          <p:cNvPr id="5" name="Rectángulo 4"/>
          <p:cNvSpPr/>
          <p:nvPr/>
        </p:nvSpPr>
        <p:spPr>
          <a:xfrm>
            <a:off x="305252" y="1234404"/>
            <a:ext cx="7665933" cy="307777"/>
          </a:xfrm>
          <a:prstGeom prst="rect">
            <a:avLst/>
          </a:prstGeom>
        </p:spPr>
        <p:txBody>
          <a:bodyPr wrap="square">
            <a:spAutoFit/>
          </a:bodyPr>
          <a:lstStyle/>
          <a:p>
            <a:r>
              <a:rPr lang="es-EC" sz="1400" dirty="0"/>
              <a:t>Distribución geográfica de garrapatas vectores de babesiosis bovina</a:t>
            </a:r>
          </a:p>
        </p:txBody>
      </p:sp>
      <p:sp>
        <p:nvSpPr>
          <p:cNvPr id="7" name="Rectángulo 6"/>
          <p:cNvSpPr/>
          <p:nvPr/>
        </p:nvSpPr>
        <p:spPr>
          <a:xfrm>
            <a:off x="3468650" y="5880952"/>
            <a:ext cx="1218148" cy="181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481582" y="6280906"/>
            <a:ext cx="1380506" cy="461665"/>
          </a:xfrm>
          <a:prstGeom prst="rect">
            <a:avLst/>
          </a:prstGeom>
        </p:spPr>
        <p:txBody>
          <a:bodyPr wrap="none">
            <a:spAutoFit/>
          </a:bodyPr>
          <a:lstStyle/>
          <a:p>
            <a:pPr algn="ctr">
              <a:lnSpc>
                <a:spcPct val="200000"/>
              </a:lnSpc>
              <a:spcAft>
                <a:spcPts val="0"/>
              </a:spcAft>
            </a:pPr>
            <a:r>
              <a:rPr lang="es-EC" sz="1200" dirty="0"/>
              <a:t>Gray et al. (2019)</a:t>
            </a:r>
          </a:p>
        </p:txBody>
      </p:sp>
      <p:sp>
        <p:nvSpPr>
          <p:cNvPr id="9"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Introducción</a:t>
            </a:r>
          </a:p>
        </p:txBody>
      </p:sp>
      <p:sp>
        <p:nvSpPr>
          <p:cNvPr id="10" name="Elipse 9"/>
          <p:cNvSpPr/>
          <p:nvPr/>
        </p:nvSpPr>
        <p:spPr>
          <a:xfrm>
            <a:off x="2679192" y="3840480"/>
            <a:ext cx="347472" cy="301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9080552" y="3135926"/>
            <a:ext cx="3001143" cy="307777"/>
          </a:xfrm>
          <a:prstGeom prst="rect">
            <a:avLst/>
          </a:prstGeom>
        </p:spPr>
        <p:txBody>
          <a:bodyPr wrap="none">
            <a:spAutoFit/>
          </a:bodyPr>
          <a:lstStyle/>
          <a:p>
            <a:r>
              <a:rPr lang="es-EC" sz="1400" dirty="0"/>
              <a:t>Regiones tropicales y subtropicales</a:t>
            </a:r>
          </a:p>
        </p:txBody>
      </p:sp>
    </p:spTree>
    <p:extLst>
      <p:ext uri="{BB962C8B-B14F-4D97-AF65-F5344CB8AC3E}">
        <p14:creationId xmlns:p14="http://schemas.microsoft.com/office/powerpoint/2010/main" val="3348616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3"/>
          <a:stretch>
            <a:fillRect/>
          </a:stretch>
        </p:blipFill>
        <p:spPr>
          <a:xfrm>
            <a:off x="1962012" y="2600268"/>
            <a:ext cx="5715000" cy="2857500"/>
          </a:xfrm>
          <a:prstGeom prst="rect">
            <a:avLst/>
          </a:prstGeom>
        </p:spPr>
      </p:pic>
      <p:sp>
        <p:nvSpPr>
          <p:cNvPr id="2" name="Rectángulo 1"/>
          <p:cNvSpPr/>
          <p:nvPr/>
        </p:nvSpPr>
        <p:spPr>
          <a:xfrm>
            <a:off x="8688688" y="2829482"/>
            <a:ext cx="1996059" cy="1318118"/>
          </a:xfrm>
          <a:prstGeom prst="rect">
            <a:avLst/>
          </a:prstGeom>
        </p:spPr>
        <p:txBody>
          <a:bodyPr wrap="none">
            <a:spAutoFit/>
          </a:bodyPr>
          <a:lstStyle/>
          <a:p>
            <a:pPr marL="285750" indent="-285750">
              <a:lnSpc>
                <a:spcPct val="200000"/>
              </a:lnSpc>
              <a:buFont typeface="Wingdings" panose="05000000000000000000" pitchFamily="2" charset="2"/>
              <a:buChar char="ü"/>
            </a:pPr>
            <a:r>
              <a:rPr lang="es-EC" sz="1400" i="1" dirty="0"/>
              <a:t>Babesia bovis</a:t>
            </a:r>
          </a:p>
          <a:p>
            <a:pPr marL="285750" indent="-285750">
              <a:lnSpc>
                <a:spcPct val="200000"/>
              </a:lnSpc>
              <a:buFont typeface="Wingdings" panose="05000000000000000000" pitchFamily="2" charset="2"/>
              <a:buChar char="ü"/>
            </a:pPr>
            <a:r>
              <a:rPr lang="es-EC" sz="1400" i="1" dirty="0"/>
              <a:t>Babesia bigemina</a:t>
            </a:r>
          </a:p>
          <a:p>
            <a:pPr marL="285750" indent="-285750">
              <a:lnSpc>
                <a:spcPct val="200000"/>
              </a:lnSpc>
              <a:buFont typeface="Wingdings" panose="05000000000000000000" pitchFamily="2" charset="2"/>
              <a:buChar char="ü"/>
            </a:pPr>
            <a:r>
              <a:rPr lang="es-EC" sz="1400" i="1" dirty="0"/>
              <a:t>Babesia divergens </a:t>
            </a:r>
          </a:p>
        </p:txBody>
      </p:sp>
      <p:sp>
        <p:nvSpPr>
          <p:cNvPr id="3" name="Rectángulo 2"/>
          <p:cNvSpPr/>
          <p:nvPr/>
        </p:nvSpPr>
        <p:spPr>
          <a:xfrm>
            <a:off x="8688688" y="2953589"/>
            <a:ext cx="1937788" cy="8097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Introducción</a:t>
            </a:r>
          </a:p>
        </p:txBody>
      </p:sp>
      <p:pic>
        <p:nvPicPr>
          <p:cNvPr id="6" name="Imagen 5"/>
          <p:cNvPicPr>
            <a:picLocks noChangeAspect="1"/>
          </p:cNvPicPr>
          <p:nvPr/>
        </p:nvPicPr>
        <p:blipFill>
          <a:blip r:embed="rId4"/>
          <a:stretch>
            <a:fillRect/>
          </a:stretch>
        </p:blipFill>
        <p:spPr>
          <a:xfrm>
            <a:off x="338000" y="715370"/>
            <a:ext cx="8963025" cy="1562100"/>
          </a:xfrm>
          <a:prstGeom prst="rect">
            <a:avLst/>
          </a:prstGeom>
        </p:spPr>
      </p:pic>
      <p:sp>
        <p:nvSpPr>
          <p:cNvPr id="7" name="4 Rectángulo"/>
          <p:cNvSpPr/>
          <p:nvPr/>
        </p:nvSpPr>
        <p:spPr>
          <a:xfrm>
            <a:off x="338000" y="6399919"/>
            <a:ext cx="4764352" cy="276999"/>
          </a:xfrm>
          <a:prstGeom prst="rect">
            <a:avLst/>
          </a:prstGeom>
        </p:spPr>
        <p:txBody>
          <a:bodyPr wrap="square">
            <a:spAutoFit/>
          </a:bodyPr>
          <a:lstStyle/>
          <a:p>
            <a:r>
              <a:rPr lang="es-EC" sz="1200" dirty="0"/>
              <a:t>La Organización Mundial de Sanidad Animal (</a:t>
            </a:r>
            <a:r>
              <a:rPr lang="es-EC" sz="1200" dirty="0">
                <a:cs typeface="Times" panose="02020603050405020304" pitchFamily="18" charset="0"/>
              </a:rPr>
              <a:t>OIE), (2019)</a:t>
            </a:r>
            <a:endParaRPr lang="es-ES" sz="1200" dirty="0">
              <a:cs typeface="Times" panose="02020603050405020304" pitchFamily="18" charset="0"/>
            </a:endParaRPr>
          </a:p>
        </p:txBody>
      </p:sp>
      <p:sp>
        <p:nvSpPr>
          <p:cNvPr id="8" name="Rectángulo 7"/>
          <p:cNvSpPr/>
          <p:nvPr/>
        </p:nvSpPr>
        <p:spPr>
          <a:xfrm>
            <a:off x="338000" y="1734263"/>
            <a:ext cx="8963025" cy="3139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p:cNvSpPr/>
          <p:nvPr/>
        </p:nvSpPr>
        <p:spPr>
          <a:xfrm>
            <a:off x="3350199" y="5503567"/>
            <a:ext cx="2938625" cy="276999"/>
          </a:xfrm>
          <a:prstGeom prst="rect">
            <a:avLst/>
          </a:prstGeom>
        </p:spPr>
        <p:txBody>
          <a:bodyPr wrap="none">
            <a:spAutoFit/>
          </a:bodyPr>
          <a:lstStyle/>
          <a:p>
            <a:r>
              <a:rPr lang="en-US" sz="1200" dirty="0"/>
              <a:t>World Animal Health Information System</a:t>
            </a:r>
            <a:endParaRPr lang="es-EC" sz="1200" dirty="0"/>
          </a:p>
        </p:txBody>
      </p:sp>
      <p:sp>
        <p:nvSpPr>
          <p:cNvPr id="13" name="Elipse 12"/>
          <p:cNvSpPr/>
          <p:nvPr/>
        </p:nvSpPr>
        <p:spPr>
          <a:xfrm>
            <a:off x="3493008" y="3979812"/>
            <a:ext cx="164592" cy="1624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3581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Introducción</a:t>
            </a:r>
          </a:p>
        </p:txBody>
      </p:sp>
      <p:sp>
        <p:nvSpPr>
          <p:cNvPr id="3" name="Rectángulo 2"/>
          <p:cNvSpPr/>
          <p:nvPr/>
        </p:nvSpPr>
        <p:spPr>
          <a:xfrm>
            <a:off x="428535" y="714386"/>
            <a:ext cx="3461973" cy="338554"/>
          </a:xfrm>
          <a:prstGeom prst="rect">
            <a:avLst/>
          </a:prstGeom>
        </p:spPr>
        <p:txBody>
          <a:bodyPr wrap="none">
            <a:spAutoFit/>
          </a:bodyPr>
          <a:lstStyle/>
          <a:p>
            <a:pPr marL="285750" indent="-285750">
              <a:buFont typeface="Arial" panose="020B0604020202020204" pitchFamily="34" charset="0"/>
              <a:buChar char="•"/>
            </a:pPr>
            <a:r>
              <a:rPr lang="es-EC" sz="1600" b="1" dirty="0">
                <a:solidFill>
                  <a:srgbClr val="0070C0"/>
                </a:solidFill>
              </a:rPr>
              <a:t>MANIFESTACIONES CLÍNICAS</a:t>
            </a:r>
          </a:p>
        </p:txBody>
      </p:sp>
      <p:sp>
        <p:nvSpPr>
          <p:cNvPr id="5" name="Rectángulo 4"/>
          <p:cNvSpPr/>
          <p:nvPr/>
        </p:nvSpPr>
        <p:spPr>
          <a:xfrm>
            <a:off x="271706" y="6427113"/>
            <a:ext cx="1729961" cy="461665"/>
          </a:xfrm>
          <a:prstGeom prst="rect">
            <a:avLst/>
          </a:prstGeom>
        </p:spPr>
        <p:txBody>
          <a:bodyPr wrap="none">
            <a:spAutoFit/>
          </a:bodyPr>
          <a:lstStyle/>
          <a:p>
            <a:r>
              <a:rPr lang="en-US" sz="1200" dirty="0">
                <a:solidFill>
                  <a:srgbClr val="000000"/>
                </a:solidFill>
              </a:rPr>
              <a:t>(</a:t>
            </a:r>
            <a:r>
              <a:rPr lang="en-US" sz="1200" dirty="0" err="1">
                <a:solidFill>
                  <a:srgbClr val="000000"/>
                </a:solidFill>
              </a:rPr>
              <a:t>Radostits</a:t>
            </a:r>
            <a:r>
              <a:rPr lang="en-US" sz="1200" dirty="0">
                <a:solidFill>
                  <a:srgbClr val="000000"/>
                </a:solidFill>
              </a:rPr>
              <a:t> et al. 2006)</a:t>
            </a:r>
          </a:p>
          <a:p>
            <a:r>
              <a:rPr lang="en-US" sz="1200" dirty="0">
                <a:solidFill>
                  <a:srgbClr val="000000"/>
                </a:solidFill>
              </a:rPr>
              <a:t> </a:t>
            </a:r>
            <a:endParaRPr lang="es-EC" sz="1200" dirty="0"/>
          </a:p>
        </p:txBody>
      </p:sp>
      <p:sp>
        <p:nvSpPr>
          <p:cNvPr id="8" name="Rectángulo 7"/>
          <p:cNvSpPr/>
          <p:nvPr/>
        </p:nvSpPr>
        <p:spPr>
          <a:xfrm>
            <a:off x="4023074" y="3840382"/>
            <a:ext cx="4006225"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C" dirty="0"/>
              <a:t>Largo período de infección subclínica</a:t>
            </a:r>
          </a:p>
        </p:txBody>
      </p:sp>
      <p:graphicFrame>
        <p:nvGraphicFramePr>
          <p:cNvPr id="14" name="Diagrama 13"/>
          <p:cNvGraphicFramePr/>
          <p:nvPr>
            <p:extLst>
              <p:ext uri="{D42A27DB-BD31-4B8C-83A1-F6EECF244321}">
                <p14:modId xmlns:p14="http://schemas.microsoft.com/office/powerpoint/2010/main" val="1510048949"/>
              </p:ext>
            </p:extLst>
          </p:nvPr>
        </p:nvGraphicFramePr>
        <p:xfrm>
          <a:off x="428535" y="1427771"/>
          <a:ext cx="11195305" cy="2167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5983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Introducción</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540" y="2203115"/>
            <a:ext cx="2557949" cy="2686431"/>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2525077079"/>
              </p:ext>
            </p:extLst>
          </p:nvPr>
        </p:nvGraphicFramePr>
        <p:xfrm>
          <a:off x="1380877" y="813567"/>
          <a:ext cx="8887046" cy="737368"/>
        </p:xfrm>
        <a:graphic>
          <a:graphicData uri="http://schemas.openxmlformats.org/drawingml/2006/table">
            <a:tbl>
              <a:tblPr firstRow="1" bandRow="1">
                <a:tableStyleId>{5940675A-B579-460E-94D1-54222C63F5DA}</a:tableStyleId>
              </a:tblPr>
              <a:tblGrid>
                <a:gridCol w="2192664">
                  <a:extLst>
                    <a:ext uri="{9D8B030D-6E8A-4147-A177-3AD203B41FA5}">
                      <a16:colId xmlns:a16="http://schemas.microsoft.com/office/drawing/2014/main" val="1865925770"/>
                    </a:ext>
                  </a:extLst>
                </a:gridCol>
                <a:gridCol w="3031261">
                  <a:extLst>
                    <a:ext uri="{9D8B030D-6E8A-4147-A177-3AD203B41FA5}">
                      <a16:colId xmlns:a16="http://schemas.microsoft.com/office/drawing/2014/main" val="582944561"/>
                    </a:ext>
                  </a:extLst>
                </a:gridCol>
                <a:gridCol w="3663121">
                  <a:extLst>
                    <a:ext uri="{9D8B030D-6E8A-4147-A177-3AD203B41FA5}">
                      <a16:colId xmlns:a16="http://schemas.microsoft.com/office/drawing/2014/main" val="2652807828"/>
                    </a:ext>
                  </a:extLst>
                </a:gridCol>
              </a:tblGrid>
              <a:tr h="366528">
                <a:tc>
                  <a:txBody>
                    <a:bodyPr/>
                    <a:lstStyle/>
                    <a:p>
                      <a:pPr algn="ctr"/>
                      <a:r>
                        <a:rPr lang="es-EC" b="1" i="1" dirty="0"/>
                        <a:t>Babesia bovis</a:t>
                      </a:r>
                    </a:p>
                  </a:txBody>
                  <a:tcPr/>
                </a:tc>
                <a:tc>
                  <a:txBody>
                    <a:bodyPr/>
                    <a:lstStyle/>
                    <a:p>
                      <a:pPr algn="ctr"/>
                      <a:r>
                        <a:rPr lang="es-EC" dirty="0"/>
                        <a:t>Signos</a:t>
                      </a:r>
                      <a:r>
                        <a:rPr lang="es-EC" baseline="0" dirty="0"/>
                        <a:t> nerviosos</a:t>
                      </a:r>
                      <a:endParaRPr lang="es-EC" dirty="0"/>
                    </a:p>
                  </a:txBody>
                  <a:tcPr/>
                </a:tc>
                <a:tc>
                  <a:txBody>
                    <a:bodyPr/>
                    <a:lstStyle/>
                    <a:p>
                      <a:pPr algn="ctr"/>
                      <a:r>
                        <a:rPr lang="es-EC" dirty="0" err="1"/>
                        <a:t>Parasitemia</a:t>
                      </a:r>
                      <a:r>
                        <a:rPr lang="es-EC" dirty="0"/>
                        <a:t> inferior al 1%.</a:t>
                      </a:r>
                    </a:p>
                  </a:txBody>
                  <a:tcPr/>
                </a:tc>
                <a:extLst>
                  <a:ext uri="{0D108BD9-81ED-4DB2-BD59-A6C34878D82A}">
                    <a16:rowId xmlns:a16="http://schemas.microsoft.com/office/drawing/2014/main" val="1200801382"/>
                  </a:ext>
                </a:extLst>
              </a:tr>
              <a:tr h="370840">
                <a:tc>
                  <a:txBody>
                    <a:bodyPr/>
                    <a:lstStyle/>
                    <a:p>
                      <a:pPr algn="ctr"/>
                      <a:r>
                        <a:rPr lang="es-EC" b="1" i="1" dirty="0"/>
                        <a:t>Babesia bigemina</a:t>
                      </a:r>
                    </a:p>
                  </a:txBody>
                  <a:tcPr/>
                </a:tc>
                <a:tc gridSpan="2">
                  <a:txBody>
                    <a:bodyPr/>
                    <a:lstStyle/>
                    <a:p>
                      <a:pPr algn="ctr"/>
                      <a:r>
                        <a:rPr lang="es-EC" dirty="0" err="1"/>
                        <a:t>Parasitemia</a:t>
                      </a:r>
                      <a:r>
                        <a:rPr lang="es-EC" dirty="0"/>
                        <a:t> supera 10% puede llegar 30%.</a:t>
                      </a:r>
                    </a:p>
                  </a:txBody>
                  <a:tcPr/>
                </a:tc>
                <a:tc hMerge="1">
                  <a:txBody>
                    <a:bodyPr/>
                    <a:lstStyle/>
                    <a:p>
                      <a:endParaRPr lang="es-EC" dirty="0"/>
                    </a:p>
                  </a:txBody>
                  <a:tcPr/>
                </a:tc>
                <a:extLst>
                  <a:ext uri="{0D108BD9-81ED-4DB2-BD59-A6C34878D82A}">
                    <a16:rowId xmlns:a16="http://schemas.microsoft.com/office/drawing/2014/main" val="1827040848"/>
                  </a:ext>
                </a:extLst>
              </a:tr>
            </a:tbl>
          </a:graphicData>
        </a:graphic>
      </p:graphicFrame>
      <p:sp>
        <p:nvSpPr>
          <p:cNvPr id="5" name="Rectángulo 4"/>
          <p:cNvSpPr/>
          <p:nvPr/>
        </p:nvSpPr>
        <p:spPr>
          <a:xfrm>
            <a:off x="5360643" y="2325251"/>
            <a:ext cx="4670325"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dirty="0"/>
              <a:t>los eritrocitos infectados (IRBC) son secuestrados en los capilares</a:t>
            </a:r>
          </a:p>
        </p:txBody>
      </p:sp>
      <p:sp>
        <p:nvSpPr>
          <p:cNvPr id="6" name="Rectángulo 5"/>
          <p:cNvSpPr/>
          <p:nvPr/>
        </p:nvSpPr>
        <p:spPr>
          <a:xfrm>
            <a:off x="4647805" y="3284233"/>
            <a:ext cx="6096000" cy="646331"/>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a:r>
              <a:rPr lang="es-EC" dirty="0"/>
              <a:t>c/parásito induce la formación de protuberancias nudosas que median la adhesión al endotelio</a:t>
            </a:r>
          </a:p>
        </p:txBody>
      </p:sp>
      <p:sp>
        <p:nvSpPr>
          <p:cNvPr id="7" name="Rectángulo 6"/>
          <p:cNvSpPr/>
          <p:nvPr/>
        </p:nvSpPr>
        <p:spPr>
          <a:xfrm>
            <a:off x="4647805" y="4243215"/>
            <a:ext cx="6096000" cy="646331"/>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a:r>
              <a:rPr lang="es-EC" dirty="0"/>
              <a:t>patología grave cerebral y la dificultad respiratoria, que eventualmente puede conducir a la muerte</a:t>
            </a:r>
          </a:p>
        </p:txBody>
      </p:sp>
      <p:sp>
        <p:nvSpPr>
          <p:cNvPr id="8" name="Rectángulo 7">
            <a:extLst>
              <a:ext uri="{FF2B5EF4-FFF2-40B4-BE49-F238E27FC236}">
                <a16:creationId xmlns:a16="http://schemas.microsoft.com/office/drawing/2014/main" id="{2D64B6A8-28D3-4272-96B5-97578CA6622E}"/>
              </a:ext>
            </a:extLst>
          </p:cNvPr>
          <p:cNvSpPr/>
          <p:nvPr/>
        </p:nvSpPr>
        <p:spPr>
          <a:xfrm>
            <a:off x="338000" y="6434669"/>
            <a:ext cx="1113959" cy="276999"/>
          </a:xfrm>
          <a:prstGeom prst="rect">
            <a:avLst/>
          </a:prstGeom>
        </p:spPr>
        <p:txBody>
          <a:bodyPr wrap="none">
            <a:spAutoFit/>
          </a:bodyPr>
          <a:lstStyle/>
          <a:p>
            <a:r>
              <a:rPr lang="en-US" sz="1200" dirty="0">
                <a:solidFill>
                  <a:srgbClr val="000000"/>
                </a:solidFill>
              </a:rPr>
              <a:t> (Miller, 2012)</a:t>
            </a:r>
            <a:endParaRPr lang="es-EC" sz="1200" dirty="0"/>
          </a:p>
        </p:txBody>
      </p:sp>
    </p:spTree>
    <p:extLst>
      <p:ext uri="{BB962C8B-B14F-4D97-AF65-F5344CB8AC3E}">
        <p14:creationId xmlns:p14="http://schemas.microsoft.com/office/powerpoint/2010/main" val="3188283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Introducción</a:t>
            </a:r>
          </a:p>
        </p:txBody>
      </p:sp>
      <p:sp>
        <p:nvSpPr>
          <p:cNvPr id="3" name="Rectángulo 2"/>
          <p:cNvSpPr/>
          <p:nvPr/>
        </p:nvSpPr>
        <p:spPr>
          <a:xfrm>
            <a:off x="338000" y="808054"/>
            <a:ext cx="3353803" cy="338554"/>
          </a:xfrm>
          <a:prstGeom prst="rect">
            <a:avLst/>
          </a:prstGeom>
        </p:spPr>
        <p:txBody>
          <a:bodyPr wrap="none">
            <a:spAutoFit/>
          </a:bodyPr>
          <a:lstStyle/>
          <a:p>
            <a:pPr marL="285750" indent="-285750">
              <a:buFont typeface="Arial" panose="020B0604020202020204" pitchFamily="34" charset="0"/>
              <a:buChar char="•"/>
            </a:pPr>
            <a:r>
              <a:rPr lang="es-EC" sz="1600" b="1" dirty="0">
                <a:solidFill>
                  <a:srgbClr val="0070C0"/>
                </a:solidFill>
              </a:rPr>
              <a:t>DIAGNÓSTICO DIFERENCIAL</a:t>
            </a:r>
          </a:p>
        </p:txBody>
      </p:sp>
      <p:sp>
        <p:nvSpPr>
          <p:cNvPr id="5" name="Rectángulo 4"/>
          <p:cNvSpPr/>
          <p:nvPr/>
        </p:nvSpPr>
        <p:spPr>
          <a:xfrm>
            <a:off x="561635" y="1915411"/>
            <a:ext cx="6096000" cy="3046988"/>
          </a:xfrm>
          <a:prstGeom prst="rect">
            <a:avLst/>
          </a:prstGeom>
        </p:spPr>
        <p:txBody>
          <a:bodyPr>
            <a:spAutoFit/>
          </a:bodyPr>
          <a:lstStyle/>
          <a:p>
            <a:pPr marL="285750" indent="-285750">
              <a:lnSpc>
                <a:spcPct val="200000"/>
              </a:lnSpc>
              <a:buFont typeface="Wingdings" panose="05000000000000000000" pitchFamily="2" charset="2"/>
              <a:buChar char="§"/>
            </a:pPr>
            <a:r>
              <a:rPr lang="es-EC" sz="1600" dirty="0" err="1"/>
              <a:t>Anaplasmosis</a:t>
            </a:r>
            <a:endParaRPr lang="es-EC" sz="1600" dirty="0"/>
          </a:p>
          <a:p>
            <a:pPr marL="285750" indent="-285750">
              <a:lnSpc>
                <a:spcPct val="200000"/>
              </a:lnSpc>
              <a:buFont typeface="Wingdings" panose="05000000000000000000" pitchFamily="2" charset="2"/>
              <a:buChar char="§"/>
            </a:pPr>
            <a:r>
              <a:rPr lang="es-EC" sz="1600" dirty="0"/>
              <a:t>Tripanosomiasis</a:t>
            </a:r>
          </a:p>
          <a:p>
            <a:pPr marL="285750" indent="-285750">
              <a:lnSpc>
                <a:spcPct val="200000"/>
              </a:lnSpc>
              <a:buFont typeface="Wingdings" panose="05000000000000000000" pitchFamily="2" charset="2"/>
              <a:buChar char="§"/>
            </a:pPr>
            <a:r>
              <a:rPr lang="es-EC" sz="1600" dirty="0" err="1"/>
              <a:t>Teileriosis</a:t>
            </a:r>
            <a:endParaRPr lang="es-EC" sz="1600" dirty="0"/>
          </a:p>
          <a:p>
            <a:pPr marL="285750" indent="-285750">
              <a:lnSpc>
                <a:spcPct val="200000"/>
              </a:lnSpc>
              <a:buFont typeface="Wingdings" panose="05000000000000000000" pitchFamily="2" charset="2"/>
              <a:buChar char="§"/>
            </a:pPr>
            <a:r>
              <a:rPr lang="es-EC" sz="1600" dirty="0"/>
              <a:t>Hemoglobinuria bacilar</a:t>
            </a:r>
          </a:p>
          <a:p>
            <a:pPr marL="285750" indent="-285750">
              <a:lnSpc>
                <a:spcPct val="200000"/>
              </a:lnSpc>
              <a:buFont typeface="Wingdings" panose="05000000000000000000" pitchFamily="2" charset="2"/>
              <a:buChar char="§"/>
            </a:pPr>
            <a:r>
              <a:rPr lang="es-EC" sz="1600" dirty="0"/>
              <a:t>Leptospirosis</a:t>
            </a:r>
          </a:p>
          <a:p>
            <a:pPr marL="285750" indent="-285750">
              <a:lnSpc>
                <a:spcPct val="200000"/>
              </a:lnSpc>
              <a:buFont typeface="Wingdings" panose="05000000000000000000" pitchFamily="2" charset="2"/>
              <a:buChar char="§"/>
            </a:pPr>
            <a:r>
              <a:rPr lang="es-EC" sz="1600" dirty="0"/>
              <a:t>Envenenamiento crónico de cobre</a:t>
            </a:r>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106" y="1406477"/>
            <a:ext cx="3838909" cy="307112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6721643" y="925032"/>
            <a:ext cx="1929759" cy="338554"/>
          </a:xfrm>
          <a:prstGeom prst="rect">
            <a:avLst/>
          </a:prstGeom>
        </p:spPr>
        <p:txBody>
          <a:bodyPr wrap="none">
            <a:spAutoFit/>
          </a:bodyPr>
          <a:lstStyle/>
          <a:p>
            <a:pPr marL="285750" indent="-285750">
              <a:buFont typeface="Arial" panose="020B0604020202020204" pitchFamily="34" charset="0"/>
              <a:buChar char="•"/>
            </a:pPr>
            <a:r>
              <a:rPr lang="es-EC" sz="1600" b="1" dirty="0">
                <a:solidFill>
                  <a:srgbClr val="0070C0"/>
                </a:solidFill>
              </a:rPr>
              <a:t>TRATAMIENTO</a:t>
            </a:r>
          </a:p>
        </p:txBody>
      </p:sp>
      <p:sp>
        <p:nvSpPr>
          <p:cNvPr id="9" name="Rectángulo 8"/>
          <p:cNvSpPr/>
          <p:nvPr/>
        </p:nvSpPr>
        <p:spPr>
          <a:xfrm>
            <a:off x="6721643" y="1413922"/>
            <a:ext cx="1261884" cy="369332"/>
          </a:xfrm>
          <a:prstGeom prst="rect">
            <a:avLst/>
          </a:prstGeom>
        </p:spPr>
        <p:txBody>
          <a:bodyPr wrap="none">
            <a:spAutoFit/>
          </a:bodyPr>
          <a:lstStyle/>
          <a:p>
            <a:r>
              <a:rPr lang="es-EC" dirty="0" err="1"/>
              <a:t>Imidocarb</a:t>
            </a:r>
            <a:r>
              <a:rPr lang="es-EC" dirty="0"/>
              <a:t> </a:t>
            </a:r>
          </a:p>
        </p:txBody>
      </p:sp>
      <p:sp>
        <p:nvSpPr>
          <p:cNvPr id="10" name="Rectángulo 9"/>
          <p:cNvSpPr/>
          <p:nvPr/>
        </p:nvSpPr>
        <p:spPr>
          <a:xfrm>
            <a:off x="6795015" y="3584368"/>
            <a:ext cx="2967479" cy="369332"/>
          </a:xfrm>
          <a:prstGeom prst="rect">
            <a:avLst/>
          </a:prstGeom>
        </p:spPr>
        <p:txBody>
          <a:bodyPr wrap="none">
            <a:spAutoFit/>
          </a:bodyPr>
          <a:lstStyle/>
          <a:p>
            <a:r>
              <a:rPr lang="es-EC" dirty="0" err="1"/>
              <a:t>Diaceturato</a:t>
            </a:r>
            <a:r>
              <a:rPr lang="es-EC" dirty="0"/>
              <a:t> de </a:t>
            </a:r>
            <a:r>
              <a:rPr lang="es-EC" dirty="0" err="1"/>
              <a:t>Diminazeno</a:t>
            </a:r>
            <a:endParaRPr lang="es-EC" dirty="0"/>
          </a:p>
        </p:txBody>
      </p:sp>
      <p:pic>
        <p:nvPicPr>
          <p:cNvPr id="3076" name="Picture 4" descr="Image result for Imidocar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9722" y="1734717"/>
            <a:ext cx="2589764" cy="180506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Diaceturato de Diminaze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5015" y="3953700"/>
            <a:ext cx="2291370" cy="2291370"/>
          </a:xfrm>
          <a:prstGeom prst="rect">
            <a:avLst/>
          </a:prstGeom>
          <a:noFill/>
          <a:extLst>
            <a:ext uri="{909E8E84-426E-40DD-AFC4-6F175D3DCCD1}">
              <a14:hiddenFill xmlns:a14="http://schemas.microsoft.com/office/drawing/2010/main">
                <a:solidFill>
                  <a:srgbClr val="FFFFFF"/>
                </a:solidFill>
              </a14:hiddenFill>
            </a:ext>
          </a:extLst>
        </p:spPr>
      </p:pic>
      <p:sp>
        <p:nvSpPr>
          <p:cNvPr id="13" name="4 Rectángulo"/>
          <p:cNvSpPr/>
          <p:nvPr/>
        </p:nvSpPr>
        <p:spPr>
          <a:xfrm>
            <a:off x="338000" y="6399919"/>
            <a:ext cx="979755" cy="276999"/>
          </a:xfrm>
          <a:prstGeom prst="rect">
            <a:avLst/>
          </a:prstGeom>
        </p:spPr>
        <p:txBody>
          <a:bodyPr wrap="none">
            <a:spAutoFit/>
          </a:bodyPr>
          <a:lstStyle/>
          <a:p>
            <a:r>
              <a:rPr lang="es-EC" sz="1200" dirty="0">
                <a:cs typeface="Times" panose="02020603050405020304" pitchFamily="18" charset="0"/>
              </a:rPr>
              <a:t>OIE, (2019)</a:t>
            </a:r>
            <a:endParaRPr lang="es-ES" sz="1200" dirty="0">
              <a:cs typeface="Times" panose="02020603050405020304" pitchFamily="18" charset="0"/>
            </a:endParaRPr>
          </a:p>
        </p:txBody>
      </p:sp>
      <p:sp>
        <p:nvSpPr>
          <p:cNvPr id="4" name="Rectángulo 3"/>
          <p:cNvSpPr/>
          <p:nvPr/>
        </p:nvSpPr>
        <p:spPr>
          <a:xfrm>
            <a:off x="9002075" y="853587"/>
            <a:ext cx="2146742"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C" dirty="0" err="1"/>
              <a:t>Hemoparasiticidas</a:t>
            </a:r>
            <a:r>
              <a:rPr lang="es-EC" dirty="0"/>
              <a:t> </a:t>
            </a:r>
          </a:p>
        </p:txBody>
      </p:sp>
    </p:spTree>
    <p:extLst>
      <p:ext uri="{BB962C8B-B14F-4D97-AF65-F5344CB8AC3E}">
        <p14:creationId xmlns:p14="http://schemas.microsoft.com/office/powerpoint/2010/main" val="3510532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38000" y="3925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rgbClr val="002060"/>
                </a:solidFill>
              </a:rPr>
              <a:t>Introducción</a:t>
            </a:r>
          </a:p>
        </p:txBody>
      </p:sp>
      <p:sp>
        <p:nvSpPr>
          <p:cNvPr id="3" name="Rectángulo 2"/>
          <p:cNvSpPr/>
          <p:nvPr/>
        </p:nvSpPr>
        <p:spPr>
          <a:xfrm>
            <a:off x="624562" y="812919"/>
            <a:ext cx="2345514" cy="338554"/>
          </a:xfrm>
          <a:prstGeom prst="rect">
            <a:avLst/>
          </a:prstGeom>
        </p:spPr>
        <p:txBody>
          <a:bodyPr wrap="none">
            <a:spAutoFit/>
          </a:bodyPr>
          <a:lstStyle/>
          <a:p>
            <a:pPr marL="285750" indent="-285750">
              <a:buFont typeface="Arial" panose="020B0604020202020204" pitchFamily="34" charset="0"/>
              <a:buChar char="•"/>
            </a:pPr>
            <a:r>
              <a:rPr lang="es-EC" sz="1600" b="1" dirty="0">
                <a:solidFill>
                  <a:srgbClr val="0070C0"/>
                </a:solidFill>
              </a:rPr>
              <a:t>CICLO BIOLÓGICO</a:t>
            </a:r>
          </a:p>
        </p:txBody>
      </p:sp>
      <p:sp>
        <p:nvSpPr>
          <p:cNvPr id="7" name="Rectángulo 6"/>
          <p:cNvSpPr/>
          <p:nvPr/>
        </p:nvSpPr>
        <p:spPr>
          <a:xfrm>
            <a:off x="338000" y="6365907"/>
            <a:ext cx="1728358" cy="276999"/>
          </a:xfrm>
          <a:prstGeom prst="rect">
            <a:avLst/>
          </a:prstGeom>
        </p:spPr>
        <p:txBody>
          <a:bodyPr wrap="none">
            <a:spAutoFit/>
          </a:bodyPr>
          <a:lstStyle/>
          <a:p>
            <a:r>
              <a:rPr lang="es-EC" sz="1200" dirty="0" err="1"/>
              <a:t>Jalovecka</a:t>
            </a:r>
            <a:r>
              <a:rPr lang="es-EC" sz="1200" dirty="0"/>
              <a:t> et al. (2019)</a:t>
            </a: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23846" r="37585"/>
          <a:stretch/>
        </p:blipFill>
        <p:spPr>
          <a:xfrm>
            <a:off x="3974677" y="716203"/>
            <a:ext cx="5510662" cy="5222631"/>
          </a:xfrm>
          <a:prstGeom prst="rect">
            <a:avLst/>
          </a:prstGeom>
        </p:spPr>
      </p:pic>
      <p:sp>
        <p:nvSpPr>
          <p:cNvPr id="5" name="Rectángulo 4"/>
          <p:cNvSpPr/>
          <p:nvPr/>
        </p:nvSpPr>
        <p:spPr>
          <a:xfrm>
            <a:off x="334507" y="1315131"/>
            <a:ext cx="3863024" cy="954107"/>
          </a:xfrm>
          <a:prstGeom prst="rect">
            <a:avLst/>
          </a:prstGeom>
        </p:spPr>
        <p:txBody>
          <a:bodyPr wrap="square">
            <a:spAutoFit/>
          </a:bodyPr>
          <a:lstStyle/>
          <a:p>
            <a:r>
              <a:rPr lang="es-EC" sz="1400" dirty="0"/>
              <a:t>3 fases sucesivas: </a:t>
            </a:r>
          </a:p>
          <a:p>
            <a:endParaRPr lang="es-EC" sz="1400" dirty="0"/>
          </a:p>
          <a:p>
            <a:pPr marL="285750" indent="-285750">
              <a:buFont typeface="Arial" panose="020B0604020202020204" pitchFamily="34" charset="0"/>
              <a:buChar char="•"/>
            </a:pPr>
            <a:r>
              <a:rPr lang="es-EC" sz="1400" dirty="0" err="1"/>
              <a:t>Merogonía</a:t>
            </a:r>
            <a:r>
              <a:rPr lang="es-EC" sz="1400" dirty="0"/>
              <a:t> (bovino) </a:t>
            </a:r>
          </a:p>
          <a:p>
            <a:pPr marL="285750" indent="-285750">
              <a:buFont typeface="Arial" panose="020B0604020202020204" pitchFamily="34" charset="0"/>
              <a:buChar char="•"/>
            </a:pPr>
            <a:r>
              <a:rPr lang="es-EC" sz="1400" dirty="0" err="1"/>
              <a:t>Gamogonía</a:t>
            </a:r>
            <a:r>
              <a:rPr lang="es-EC" sz="1400" dirty="0"/>
              <a:t> y esporogonia (garrapata)</a:t>
            </a:r>
          </a:p>
        </p:txBody>
      </p:sp>
      <p:sp>
        <p:nvSpPr>
          <p:cNvPr id="8" name="Rectángulo 7"/>
          <p:cNvSpPr/>
          <p:nvPr/>
        </p:nvSpPr>
        <p:spPr>
          <a:xfrm>
            <a:off x="4201024" y="1151473"/>
            <a:ext cx="1130438"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s-EC" sz="1400" dirty="0" err="1"/>
              <a:t>Esporozoito</a:t>
            </a:r>
            <a:endParaRPr lang="es-EC" sz="1400" dirty="0"/>
          </a:p>
        </p:txBody>
      </p:sp>
      <p:sp>
        <p:nvSpPr>
          <p:cNvPr id="9" name="Rectángulo 8"/>
          <p:cNvSpPr/>
          <p:nvPr/>
        </p:nvSpPr>
        <p:spPr>
          <a:xfrm>
            <a:off x="7905283" y="891739"/>
            <a:ext cx="1062856"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s-EC" sz="1400" dirty="0" err="1"/>
              <a:t>Trofozoitos</a:t>
            </a:r>
            <a:endParaRPr lang="es-EC" sz="1400" dirty="0"/>
          </a:p>
        </p:txBody>
      </p:sp>
      <p:sp>
        <p:nvSpPr>
          <p:cNvPr id="10" name="Rectángulo 9"/>
          <p:cNvSpPr/>
          <p:nvPr/>
        </p:nvSpPr>
        <p:spPr>
          <a:xfrm>
            <a:off x="9120058" y="1982469"/>
            <a:ext cx="1059906"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s-EC" sz="1400" dirty="0" err="1"/>
              <a:t>Merozoitos</a:t>
            </a:r>
            <a:endParaRPr lang="es-EC" sz="1400" dirty="0"/>
          </a:p>
        </p:txBody>
      </p:sp>
      <p:sp>
        <p:nvSpPr>
          <p:cNvPr id="11" name="CuadroTexto 10"/>
          <p:cNvSpPr txBox="1"/>
          <p:nvPr/>
        </p:nvSpPr>
        <p:spPr>
          <a:xfrm>
            <a:off x="6968785" y="1386423"/>
            <a:ext cx="879231" cy="430887"/>
          </a:xfrm>
          <a:prstGeom prst="rect">
            <a:avLst/>
          </a:prstGeom>
          <a:noFill/>
        </p:spPr>
        <p:txBody>
          <a:bodyPr wrap="square" rtlCol="0">
            <a:spAutoFit/>
          </a:bodyPr>
          <a:lstStyle/>
          <a:p>
            <a:pPr algn="ctr"/>
            <a:r>
              <a:rPr lang="es-EC" sz="1050" dirty="0"/>
              <a:t>Ciclo </a:t>
            </a:r>
            <a:r>
              <a:rPr lang="es-EC" sz="1050" dirty="0" err="1"/>
              <a:t>replicativo</a:t>
            </a:r>
            <a:endParaRPr lang="es-EC" sz="1050" dirty="0"/>
          </a:p>
        </p:txBody>
      </p:sp>
      <p:sp>
        <p:nvSpPr>
          <p:cNvPr id="12" name="Rectángulo 11"/>
          <p:cNvSpPr/>
          <p:nvPr/>
        </p:nvSpPr>
        <p:spPr>
          <a:xfrm>
            <a:off x="9156826" y="1065290"/>
            <a:ext cx="1351652"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s-EC" b="1" dirty="0" err="1"/>
              <a:t>Merogonía</a:t>
            </a:r>
            <a:endParaRPr lang="es-EC" b="1" dirty="0"/>
          </a:p>
        </p:txBody>
      </p:sp>
      <p:sp>
        <p:nvSpPr>
          <p:cNvPr id="13" name="Rectángulo 12"/>
          <p:cNvSpPr/>
          <p:nvPr/>
        </p:nvSpPr>
        <p:spPr>
          <a:xfrm>
            <a:off x="6451039" y="5773674"/>
            <a:ext cx="1454244"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s-EC" b="1" dirty="0" err="1"/>
              <a:t>Gamogonia</a:t>
            </a:r>
            <a:endParaRPr lang="es-EC" b="1" dirty="0"/>
          </a:p>
        </p:txBody>
      </p:sp>
      <p:sp>
        <p:nvSpPr>
          <p:cNvPr id="14" name="Rectángulo 13"/>
          <p:cNvSpPr/>
          <p:nvPr/>
        </p:nvSpPr>
        <p:spPr>
          <a:xfrm>
            <a:off x="2569325" y="3293296"/>
            <a:ext cx="1595309"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s-EC" b="1" dirty="0"/>
              <a:t>Esporogonia</a:t>
            </a:r>
          </a:p>
        </p:txBody>
      </p:sp>
      <p:sp>
        <p:nvSpPr>
          <p:cNvPr id="15" name="Rectángulo 14"/>
          <p:cNvSpPr/>
          <p:nvPr/>
        </p:nvSpPr>
        <p:spPr>
          <a:xfrm>
            <a:off x="9055137" y="4077969"/>
            <a:ext cx="1189749"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s-EC" sz="1400" dirty="0"/>
              <a:t>Gametocitos</a:t>
            </a:r>
          </a:p>
        </p:txBody>
      </p:sp>
      <p:sp>
        <p:nvSpPr>
          <p:cNvPr id="16" name="Rectángulo 15"/>
          <p:cNvSpPr/>
          <p:nvPr/>
        </p:nvSpPr>
        <p:spPr>
          <a:xfrm>
            <a:off x="7717169" y="5278156"/>
            <a:ext cx="2879314"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s-EC" sz="1400" dirty="0"/>
              <a:t>Cuerpos de rayo o </a:t>
            </a:r>
            <a:r>
              <a:rPr lang="es-EC" sz="1400" dirty="0" err="1"/>
              <a:t>Strahlenkörper</a:t>
            </a:r>
            <a:endParaRPr lang="es-EC" sz="1400" dirty="0"/>
          </a:p>
        </p:txBody>
      </p:sp>
      <p:sp>
        <p:nvSpPr>
          <p:cNvPr id="17" name="Rectángulo 16"/>
          <p:cNvSpPr/>
          <p:nvPr/>
        </p:nvSpPr>
        <p:spPr>
          <a:xfrm>
            <a:off x="5427900" y="5773674"/>
            <a:ext cx="702436"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s-EC" sz="1400" dirty="0"/>
              <a:t>Cigoto</a:t>
            </a:r>
          </a:p>
        </p:txBody>
      </p:sp>
      <p:sp>
        <p:nvSpPr>
          <p:cNvPr id="18" name="Rectángulo 17"/>
          <p:cNvSpPr/>
          <p:nvPr/>
        </p:nvSpPr>
        <p:spPr>
          <a:xfrm>
            <a:off x="4870310" y="5124267"/>
            <a:ext cx="692818"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s-EC" sz="1400" dirty="0" err="1"/>
              <a:t>Kineto</a:t>
            </a:r>
            <a:endParaRPr lang="es-EC" sz="1400" dirty="0"/>
          </a:p>
        </p:txBody>
      </p:sp>
      <p:sp>
        <p:nvSpPr>
          <p:cNvPr id="6" name="CuadroTexto 5"/>
          <p:cNvSpPr txBox="1"/>
          <p:nvPr/>
        </p:nvSpPr>
        <p:spPr>
          <a:xfrm>
            <a:off x="3605528" y="4310333"/>
            <a:ext cx="1118212"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1200" dirty="0"/>
              <a:t>Transmisión transestadial</a:t>
            </a:r>
          </a:p>
        </p:txBody>
      </p:sp>
      <p:sp>
        <p:nvSpPr>
          <p:cNvPr id="19" name="Rectángulo 18"/>
          <p:cNvSpPr/>
          <p:nvPr/>
        </p:nvSpPr>
        <p:spPr>
          <a:xfrm>
            <a:off x="5824400" y="3847136"/>
            <a:ext cx="1109382"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sz="1200" dirty="0"/>
              <a:t>Transmisión </a:t>
            </a:r>
            <a:r>
              <a:rPr lang="es-EC" sz="1200" dirty="0" err="1"/>
              <a:t>transovarial</a:t>
            </a:r>
            <a:endParaRPr lang="es-EC" sz="1200" dirty="0"/>
          </a:p>
        </p:txBody>
      </p:sp>
    </p:spTree>
    <p:extLst>
      <p:ext uri="{BB962C8B-B14F-4D97-AF65-F5344CB8AC3E}">
        <p14:creationId xmlns:p14="http://schemas.microsoft.com/office/powerpoint/2010/main" val="44388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5" grpId="0" animBg="1"/>
      <p:bldP spid="16" grpId="0" animBg="1"/>
      <p:bldP spid="17" grpId="0" animBg="1"/>
      <p:bldP spid="18" grpId="0" animBg="1"/>
      <p:bldP spid="6" grpId="0" animBg="1"/>
      <p:bldP spid="19" grpId="0" animBg="1"/>
    </p:bldLst>
  </p:timing>
</p:sld>
</file>

<file path=ppt/theme/theme1.xml><?xml version="1.0" encoding="utf-8"?>
<a:theme xmlns:a="http://schemas.openxmlformats.org/drawingml/2006/main" name="Tema1">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F1207537-F261-4E4A-A1A1-7153B2635759}" vid="{F544F2CC-E4B7-45C7-A677-C61D7EA359B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4700</TotalTime>
  <Words>4556</Words>
  <Application>Microsoft Office PowerPoint</Application>
  <PresentationFormat>Panorámica</PresentationFormat>
  <Paragraphs>1108</Paragraphs>
  <Slides>38</Slides>
  <Notes>26</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38</vt:i4>
      </vt:variant>
    </vt:vector>
  </HeadingPairs>
  <TitlesOfParts>
    <vt:vector size="46" baseType="lpstr">
      <vt:lpstr>Arial</vt:lpstr>
      <vt:lpstr>Calibri</vt:lpstr>
      <vt:lpstr>Cambria Math</vt:lpstr>
      <vt:lpstr>Times</vt:lpstr>
      <vt:lpstr>Times New Roman</vt:lpstr>
      <vt:lpstr>Wingdings</vt:lpstr>
      <vt:lpstr>Tema1</vt:lpstr>
      <vt:lpstr>CorelDRAW</vt:lpstr>
      <vt:lpstr>Presentación de PowerPoint</vt:lpstr>
      <vt:lpstr>Contenido</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Arboleda</dc:creator>
  <cp:lastModifiedBy>Andres Arboleda</cp:lastModifiedBy>
  <cp:revision>290</cp:revision>
  <dcterms:created xsi:type="dcterms:W3CDTF">2019-06-29T18:47:52Z</dcterms:created>
  <dcterms:modified xsi:type="dcterms:W3CDTF">2019-08-08T16:57:23Z</dcterms:modified>
</cp:coreProperties>
</file>