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I:\Tesis\OBJETIVO%201%20Y%202%20VERSI&#211;N%203.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TABLA%20DIN&#193;MICA%20CR&#201;DITO%20BANCOS%20TODO%20MILES%20KARLA%20(Autoguardado).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file:///I:\Tesis\OBJETIVO%201%20Y%202%20VERSI&#211;N%203.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TABLA%20DIN&#193;MICA%20CR&#201;DITO%20BANCOS%20TODO%20MILES%20KARLA%20(Autoguarda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TABLA%20DIN&#193;MICA%20CR&#201;DITO%20BANCOS%20TODO%20MILES%20KARLA%20(Autoguard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TABLA%20DIN&#193;MICA%20CR&#201;DITO%20BANCOS%20TODO%20MILES%20KARLA%20(Autoguarda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TABLA%20DIN&#193;MICA%20CR&#201;DITO%20BANCOS%20TODO%20MILES%20KARLA%20(Autoguarda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EXANDRA\Desktop\TABLA%20DIN&#193;MICA%20Tesis%20para%20corregi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I:\TABLA%20DIN&#193;MICA%20CR&#201;DITO%20BANCOS%20TODO%20MILES%20KARLA%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Tipo de vivienda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pieChart>
        <c:varyColors val="1"/>
        <c:ser>
          <c:idx val="0"/>
          <c:order val="0"/>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0-B6BD-481F-B256-C1C2B4485926}"/>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B6BD-481F-B256-C1C2B4485926}"/>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6BD-481F-B256-C1C2B4485926}"/>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BD-481F-B256-C1C2B44859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'C:\Users\pc1\AppData\Roaming\Microsoft\Excel\[Libro1 (version 1).xlsb]PROPIA Y ARRENDADA'!$C$6:$C$7</c:f>
              <c:strCache>
                <c:ptCount val="2"/>
                <c:pt idx="0">
                  <c:v>Propia</c:v>
                </c:pt>
                <c:pt idx="1">
                  <c:v>Arrendada</c:v>
                </c:pt>
              </c:strCache>
            </c:strRef>
          </c:cat>
          <c:val>
            <c:numRef>
              <c:f>'C:\Users\pc1\AppData\Roaming\Microsoft\Excel\[Libro1 (version 1).xlsb]PROPIA Y ARRENDADA'!$D$6:$D$7</c:f>
              <c:numCache>
                <c:formatCode>General</c:formatCode>
                <c:ptCount val="2"/>
                <c:pt idx="0">
                  <c:v>0.60199999999999998</c:v>
                </c:pt>
                <c:pt idx="1">
                  <c:v>0.39800000000000002</c:v>
                </c:pt>
              </c:numCache>
            </c:numRef>
          </c:val>
          <c:extLst>
            <c:ext xmlns:c16="http://schemas.microsoft.com/office/drawing/2014/chart" uri="{C3380CC4-5D6E-409C-BE32-E72D297353CC}">
              <c16:uniqueId val="{00000002-B6BD-481F-B256-C1C2B4485926}"/>
            </c:ext>
          </c:extLst>
        </c:ser>
        <c:dLbls>
          <c:dLblPos val="ctr"/>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S"/>
              <a:t>RENTABILIDAD</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RENTABILIDAD!$F$6</c:f>
              <c:strCache>
                <c:ptCount val="1"/>
                <c:pt idx="0">
                  <c:v>Variaciones 2016-2015</c:v>
                </c:pt>
              </c:strCache>
            </c:strRef>
          </c:tx>
          <c:spPr>
            <a:solidFill>
              <a:schemeClr val="accent1"/>
            </a:solidFill>
            <a:ln>
              <a:noFill/>
            </a:ln>
            <a:effectLst/>
          </c:spPr>
          <c:invertIfNegative val="0"/>
          <c:cat>
            <c:strRef>
              <c:f>RENTABILIDAD!$B$7:$B$8</c:f>
              <c:strCache>
                <c:ptCount val="2"/>
                <c:pt idx="0">
                  <c:v>Rendimiento Operativo sobre Activo(ROA)</c:v>
                </c:pt>
                <c:pt idx="1">
                  <c:v>Rendimiento sobre Patrimonio (ROE)</c:v>
                </c:pt>
              </c:strCache>
            </c:strRef>
          </c:cat>
          <c:val>
            <c:numRef>
              <c:f>RENTABILIDAD!$F$7:$F$8</c:f>
              <c:numCache>
                <c:formatCode>0.0%</c:formatCode>
                <c:ptCount val="2"/>
                <c:pt idx="0">
                  <c:v>-2.5470114219946919E-3</c:v>
                </c:pt>
                <c:pt idx="1">
                  <c:v>-2.2367864257791359E-2</c:v>
                </c:pt>
              </c:numCache>
            </c:numRef>
          </c:val>
          <c:extLst>
            <c:ext xmlns:c16="http://schemas.microsoft.com/office/drawing/2014/chart" uri="{C3380CC4-5D6E-409C-BE32-E72D297353CC}">
              <c16:uniqueId val="{00000000-FC45-4DF1-98EA-A3BCD69D5F8F}"/>
            </c:ext>
          </c:extLst>
        </c:ser>
        <c:ser>
          <c:idx val="1"/>
          <c:order val="1"/>
          <c:tx>
            <c:strRef>
              <c:f>RENTABILIDAD!$G$6</c:f>
              <c:strCache>
                <c:ptCount val="1"/>
                <c:pt idx="0">
                  <c:v>Variaciones 2017-2016</c:v>
                </c:pt>
              </c:strCache>
            </c:strRef>
          </c:tx>
          <c:spPr>
            <a:solidFill>
              <a:schemeClr val="accent2"/>
            </a:solidFill>
            <a:ln>
              <a:noFill/>
            </a:ln>
            <a:effectLst/>
          </c:spPr>
          <c:invertIfNegative val="0"/>
          <c:cat>
            <c:strRef>
              <c:f>RENTABILIDAD!$B$7:$B$8</c:f>
              <c:strCache>
                <c:ptCount val="2"/>
                <c:pt idx="0">
                  <c:v>Rendimiento Operativo sobre Activo(ROA)</c:v>
                </c:pt>
                <c:pt idx="1">
                  <c:v>Rendimiento sobre Patrimonio (ROE)</c:v>
                </c:pt>
              </c:strCache>
            </c:strRef>
          </c:cat>
          <c:val>
            <c:numRef>
              <c:f>RENTABILIDAD!$G$7:$G$8</c:f>
              <c:numCache>
                <c:formatCode>0.0%</c:formatCode>
                <c:ptCount val="2"/>
                <c:pt idx="0">
                  <c:v>4.4445897527845913E-3</c:v>
                </c:pt>
                <c:pt idx="1">
                  <c:v>3.8836090166578435E-2</c:v>
                </c:pt>
              </c:numCache>
            </c:numRef>
          </c:val>
          <c:extLst>
            <c:ext xmlns:c16="http://schemas.microsoft.com/office/drawing/2014/chart" uri="{C3380CC4-5D6E-409C-BE32-E72D297353CC}">
              <c16:uniqueId val="{00000001-FC45-4DF1-98EA-A3BCD69D5F8F}"/>
            </c:ext>
          </c:extLst>
        </c:ser>
        <c:ser>
          <c:idx val="2"/>
          <c:order val="2"/>
          <c:tx>
            <c:strRef>
              <c:f>RENTABILIDAD!$H$6</c:f>
              <c:strCache>
                <c:ptCount val="1"/>
                <c:pt idx="0">
                  <c:v>Variaciones 2017-2015</c:v>
                </c:pt>
              </c:strCache>
            </c:strRef>
          </c:tx>
          <c:spPr>
            <a:solidFill>
              <a:schemeClr val="accent3"/>
            </a:solidFill>
            <a:ln>
              <a:noFill/>
            </a:ln>
            <a:effectLst/>
          </c:spPr>
          <c:invertIfNegative val="0"/>
          <c:cat>
            <c:strRef>
              <c:f>RENTABILIDAD!$B$7:$B$8</c:f>
              <c:strCache>
                <c:ptCount val="2"/>
                <c:pt idx="0">
                  <c:v>Rendimiento Operativo sobre Activo(ROA)</c:v>
                </c:pt>
                <c:pt idx="1">
                  <c:v>Rendimiento sobre Patrimonio (ROE)</c:v>
                </c:pt>
              </c:strCache>
            </c:strRef>
          </c:cat>
          <c:val>
            <c:numRef>
              <c:f>RENTABILIDAD!$H$7:$H$8</c:f>
              <c:numCache>
                <c:formatCode>0.0%</c:formatCode>
                <c:ptCount val="2"/>
                <c:pt idx="0">
                  <c:v>1.8975783307898994E-3</c:v>
                </c:pt>
                <c:pt idx="1">
                  <c:v>1.6468225908787076E-2</c:v>
                </c:pt>
              </c:numCache>
            </c:numRef>
          </c:val>
          <c:extLst>
            <c:ext xmlns:c16="http://schemas.microsoft.com/office/drawing/2014/chart" uri="{C3380CC4-5D6E-409C-BE32-E72D297353CC}">
              <c16:uniqueId val="{00000002-FC45-4DF1-98EA-A3BCD69D5F8F}"/>
            </c:ext>
          </c:extLst>
        </c:ser>
        <c:dLbls>
          <c:showLegendKey val="0"/>
          <c:showVal val="0"/>
          <c:showCatName val="0"/>
          <c:showSerName val="0"/>
          <c:showPercent val="0"/>
          <c:showBubbleSize val="0"/>
        </c:dLbls>
        <c:gapWidth val="219"/>
        <c:overlap val="-27"/>
        <c:axId val="1705685984"/>
        <c:axId val="1705690560"/>
      </c:barChart>
      <c:catAx>
        <c:axId val="17056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5690560"/>
        <c:crosses val="autoZero"/>
        <c:auto val="1"/>
        <c:lblAlgn val="ctr"/>
        <c:lblOffset val="100"/>
        <c:noMultiLvlLbl val="0"/>
      </c:catAx>
      <c:valAx>
        <c:axId val="1705690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568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HACINAMIENTO</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pieChart>
        <c:varyColors val="1"/>
        <c:ser>
          <c:idx val="0"/>
          <c:order val="0"/>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17F3-4062-A4A5-4DC42C037134}"/>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17F3-4062-A4A5-4DC42C0371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showLegendKey val="0"/>
            <c:showVal val="0"/>
            <c:showCatName val="0"/>
            <c:showSerName val="0"/>
            <c:showPercent val="1"/>
            <c:showBubbleSize val="0"/>
            <c:showLeaderLines val="0"/>
            <c:extLst>
              <c:ext xmlns:c15="http://schemas.microsoft.com/office/drawing/2012/chart" uri="{CE6537A1-D6FC-4f65-9D91-7224C49458BB}"/>
            </c:extLst>
          </c:dLbls>
          <c:cat>
            <c:strRef>
              <c:f>'C:\Users\pc1\AppData\Roaming\Microsoft\Excel\[Libro1 (version 1).xlsb]HACINAMIENTO'!$C$11:$C$12</c:f>
              <c:strCache>
                <c:ptCount val="2"/>
                <c:pt idx="0">
                  <c:v>URBANO </c:v>
                </c:pt>
                <c:pt idx="1">
                  <c:v>RURAL</c:v>
                </c:pt>
              </c:strCache>
            </c:strRef>
          </c:cat>
          <c:val>
            <c:numRef>
              <c:f>'C:\Users\pc1\AppData\Roaming\Microsoft\Excel\[Libro1 (version 1).xlsb]HACINAMIENTO'!$D$11:$D$12</c:f>
              <c:numCache>
                <c:formatCode>General</c:formatCode>
                <c:ptCount val="2"/>
                <c:pt idx="0">
                  <c:v>0.58835949248941488</c:v>
                </c:pt>
                <c:pt idx="1">
                  <c:v>0.41164050751058512</c:v>
                </c:pt>
              </c:numCache>
            </c:numRef>
          </c:val>
          <c:extLst>
            <c:ext xmlns:c16="http://schemas.microsoft.com/office/drawing/2014/chart" uri="{C3380CC4-5D6E-409C-BE32-E72D297353CC}">
              <c16:uniqueId val="{00000000-778A-4466-AFE8-D030FD0367CF}"/>
            </c:ext>
          </c:extLst>
        </c:ser>
        <c:dLbls>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barChart>
        <c:barDir val="col"/>
        <c:grouping val="clustered"/>
        <c:varyColors val="0"/>
        <c:ser>
          <c:idx val="0"/>
          <c:order val="0"/>
          <c:tx>
            <c:strRef>
              <c:f>'SEGMENTO DE CRÉDITO'!$L$4</c:f>
              <c:strCache>
                <c:ptCount val="1"/>
                <c:pt idx="0">
                  <c:v>Participación promedio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'SEGMENTO DE CRÉDITO'!$F$5:$F$12</c:f>
              <c:strCache>
                <c:ptCount val="8"/>
                <c:pt idx="0">
                  <c:v>COMERCIAL</c:v>
                </c:pt>
                <c:pt idx="1">
                  <c:v>CONSUMO</c:v>
                </c:pt>
                <c:pt idx="2">
                  <c:v>EDUCATIVO</c:v>
                </c:pt>
                <c:pt idx="3">
                  <c:v>INMOBILIARIO</c:v>
                </c:pt>
                <c:pt idx="4">
                  <c:v>MICROCRÉDITO</c:v>
                </c:pt>
                <c:pt idx="5">
                  <c:v>INVERSIÓN PÚBLICA</c:v>
                </c:pt>
                <c:pt idx="6">
                  <c:v>PRODUCTIVO</c:v>
                </c:pt>
                <c:pt idx="7">
                  <c:v>VIVIENDA DE INTERÉS PÚBLICO</c:v>
                </c:pt>
              </c:strCache>
            </c:strRef>
          </c:cat>
          <c:val>
            <c:numRef>
              <c:f>'SEGMENTO DE CRÉDITO'!$L$5:$L$12</c:f>
              <c:numCache>
                <c:formatCode>0.0%</c:formatCode>
                <c:ptCount val="8"/>
                <c:pt idx="0">
                  <c:v>0.79457202398974047</c:v>
                </c:pt>
                <c:pt idx="1">
                  <c:v>8.8632141836969616E-2</c:v>
                </c:pt>
                <c:pt idx="2">
                  <c:v>3.068652205344552E-3</c:v>
                </c:pt>
                <c:pt idx="3">
                  <c:v>2.1023928943554818E-2</c:v>
                </c:pt>
                <c:pt idx="4">
                  <c:v>5.862013911294691E-2</c:v>
                </c:pt>
                <c:pt idx="5">
                  <c:v>3.717183103401754E-6</c:v>
                </c:pt>
                <c:pt idx="6">
                  <c:v>3.0496666030441127E-2</c:v>
                </c:pt>
                <c:pt idx="7">
                  <c:v>3.5827306978991769E-3</c:v>
                </c:pt>
              </c:numCache>
            </c:numRef>
          </c:val>
          <c:extLst>
            <c:ext xmlns:c16="http://schemas.microsoft.com/office/drawing/2014/chart" uri="{C3380CC4-5D6E-409C-BE32-E72D297353CC}">
              <c16:uniqueId val="{00000010-BCC5-40C4-A64E-FDB86C43CF83}"/>
            </c:ext>
          </c:extLst>
        </c:ser>
        <c:dLbls>
          <c:showLegendKey val="0"/>
          <c:showVal val="1"/>
          <c:showCatName val="0"/>
          <c:showSerName val="0"/>
          <c:showPercent val="0"/>
          <c:showBubbleSize val="0"/>
        </c:dLbls>
        <c:gapWidth val="315"/>
        <c:overlap val="-40"/>
        <c:axId val="1408277936"/>
        <c:axId val="1408283760"/>
      </c:barChart>
      <c:catAx>
        <c:axId val="140827793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1408283760"/>
        <c:crosses val="autoZero"/>
        <c:auto val="1"/>
        <c:lblAlgn val="ctr"/>
        <c:lblOffset val="100"/>
        <c:noMultiLvlLbl val="0"/>
      </c:catAx>
      <c:valAx>
        <c:axId val="140828376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140827793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smtClean="0"/>
              <a:t>SEGMENTO</a:t>
            </a:r>
            <a:r>
              <a:rPr lang="en-US" baseline="0" dirty="0" smtClean="0"/>
              <a:t> DE CRÉDITO POR PROVINCIA</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7"/>
          <c:order val="7"/>
          <c:tx>
            <c:strRef>
              <c:f>'UBICACIÓN GEOGRÁFICA'!$J$3</c:f>
              <c:strCache>
                <c:ptCount val="1"/>
                <c:pt idx="0">
                  <c:v>Variación promedio</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'UBICACIÓN GEOGRÁFICA'!$B$4:$B$28</c:f>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f>'UBICACIÓN GEOGRÁFICA'!$J$4:$J$28</c:f>
              <c:numCache>
                <c:formatCode>0.0%</c:formatCode>
                <c:ptCount val="25"/>
                <c:pt idx="0">
                  <c:v>1.1409467025632032E-3</c:v>
                </c:pt>
                <c:pt idx="1">
                  <c:v>2.5104004192622225E-3</c:v>
                </c:pt>
                <c:pt idx="2">
                  <c:v>6.1696868163665592E-3</c:v>
                </c:pt>
                <c:pt idx="3">
                  <c:v>2.1473417450177779E-2</c:v>
                </c:pt>
                <c:pt idx="4">
                  <c:v>4.4396835041897809E-3</c:v>
                </c:pt>
                <c:pt idx="5">
                  <c:v>1.3266345445610189E-4</c:v>
                </c:pt>
                <c:pt idx="6">
                  <c:v>1.5155654800350101E-2</c:v>
                </c:pt>
                <c:pt idx="7">
                  <c:v>7.9639965135210201E-3</c:v>
                </c:pt>
                <c:pt idx="8">
                  <c:v>1.1281919908528755E-2</c:v>
                </c:pt>
                <c:pt idx="9">
                  <c:v>3.4983627178787328E-2</c:v>
                </c:pt>
                <c:pt idx="10">
                  <c:v>6.4643662801200624E-4</c:v>
                </c:pt>
                <c:pt idx="11">
                  <c:v>4.9752850768287644E-4</c:v>
                </c:pt>
                <c:pt idx="12">
                  <c:v>1.6496093212865365E-3</c:v>
                </c:pt>
                <c:pt idx="13">
                  <c:v>1.3654801082940576E-3</c:v>
                </c:pt>
                <c:pt idx="14">
                  <c:v>0.41215020512902628</c:v>
                </c:pt>
                <c:pt idx="15">
                  <c:v>3.3415374176922245E-3</c:v>
                </c:pt>
                <c:pt idx="16">
                  <c:v>1.2412428289187453E-2</c:v>
                </c:pt>
                <c:pt idx="17">
                  <c:v>1.8722101684352343E-3</c:v>
                </c:pt>
                <c:pt idx="18">
                  <c:v>7.3528603967683065E-4</c:v>
                </c:pt>
                <c:pt idx="19">
                  <c:v>5.8909510835088517E-2</c:v>
                </c:pt>
                <c:pt idx="20">
                  <c:v>2.2118303030415061E-3</c:v>
                </c:pt>
                <c:pt idx="21">
                  <c:v>5.2983419917971243E-3</c:v>
                </c:pt>
                <c:pt idx="22">
                  <c:v>0.35643090435741298</c:v>
                </c:pt>
                <c:pt idx="23">
                  <c:v>2.6634595230693964E-2</c:v>
                </c:pt>
                <c:pt idx="24">
                  <c:v>1.0592098924470736E-2</c:v>
                </c:pt>
              </c:numCache>
            </c:numRef>
          </c:val>
          <c:extLst>
            <c:ext xmlns:c16="http://schemas.microsoft.com/office/drawing/2014/chart" uri="{C3380CC4-5D6E-409C-BE32-E72D297353CC}">
              <c16:uniqueId val="{00000000-8126-4B3F-BB28-8893A2AD4D65}"/>
            </c:ext>
          </c:extLst>
        </c:ser>
        <c:dLbls>
          <c:dLblPos val="outEnd"/>
          <c:showLegendKey val="0"/>
          <c:showVal val="1"/>
          <c:showCatName val="0"/>
          <c:showSerName val="0"/>
          <c:showPercent val="0"/>
          <c:showBubbleSize val="0"/>
        </c:dLbls>
        <c:gapWidth val="444"/>
        <c:overlap val="-90"/>
        <c:axId val="1880608047"/>
        <c:axId val="1880628431"/>
        <c:extLst>
          <c:ext xmlns:c15="http://schemas.microsoft.com/office/drawing/2012/chart" uri="{02D57815-91ED-43cb-92C2-25804820EDAC}">
            <c15:filteredBarSeries>
              <c15:ser>
                <c:idx val="0"/>
                <c:order val="0"/>
                <c:tx>
                  <c:strRef>
                    <c:extLst>
                      <c:ext uri="{02D57815-91ED-43cb-92C2-25804820EDAC}">
                        <c15:formulaRef>
                          <c15:sqref>'UBICACIÓN GEOGRÁFICA'!$C$3</c15:sqref>
                        </c15:formulaRef>
                      </c:ext>
                    </c:extLst>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c:ext uri="{02D57815-91ED-43cb-92C2-25804820EDAC}">
                        <c15:formulaRef>
                          <c15:sqref>'UBICACIÓN GEOGRÁFICA'!$C$4:$C$28</c15:sqref>
                        </c15:formulaRef>
                      </c:ext>
                    </c:extLst>
                    <c:numCache>
                      <c:formatCode>_(* #,##0_);_(* \(#,##0\);_(* "-"??_);_(@_)</c:formatCode>
                      <c:ptCount val="25"/>
                      <c:pt idx="0">
                        <c:v>23588.199700000001</c:v>
                      </c:pt>
                      <c:pt idx="1">
                        <c:v>65838.085210000005</c:v>
                      </c:pt>
                      <c:pt idx="2">
                        <c:v>136992.51830000003</c:v>
                      </c:pt>
                      <c:pt idx="3">
                        <c:v>482465.45483999903</c:v>
                      </c:pt>
                      <c:pt idx="4">
                        <c:v>93871.578339999905</c:v>
                      </c:pt>
                      <c:pt idx="5">
                        <c:v>2966.9938399999996</c:v>
                      </c:pt>
                      <c:pt idx="6">
                        <c:v>377584.91693999898</c:v>
                      </c:pt>
                      <c:pt idx="7">
                        <c:v>203531.94003</c:v>
                      </c:pt>
                      <c:pt idx="8">
                        <c:v>256276.40733999899</c:v>
                      </c:pt>
                      <c:pt idx="9">
                        <c:v>855559.3957699961</c:v>
                      </c:pt>
                      <c:pt idx="10">
                        <c:v>16517.325850000001</c:v>
                      </c:pt>
                      <c:pt idx="11">
                        <c:v>9724.3296499999997</c:v>
                      </c:pt>
                      <c:pt idx="12">
                        <c:v>39790.95564</c:v>
                      </c:pt>
                      <c:pt idx="13">
                        <c:v>18768.980370000001</c:v>
                      </c:pt>
                      <c:pt idx="14">
                        <c:v>9846558.9067199808</c:v>
                      </c:pt>
                      <c:pt idx="15">
                        <c:v>79886.190450000111</c:v>
                      </c:pt>
                      <c:pt idx="16">
                        <c:v>315829.20906999998</c:v>
                      </c:pt>
                      <c:pt idx="17">
                        <c:v>40918.116450000001</c:v>
                      </c:pt>
                      <c:pt idx="18">
                        <c:v>18272.032709999999</c:v>
                      </c:pt>
                      <c:pt idx="19">
                        <c:v>1449340.9567</c:v>
                      </c:pt>
                      <c:pt idx="20">
                        <c:v>49969.633439999903</c:v>
                      </c:pt>
                      <c:pt idx="21">
                        <c:v>137815.85113999998</c:v>
                      </c:pt>
                      <c:pt idx="22">
                        <c:v>8754862.9052600991</c:v>
                      </c:pt>
                      <c:pt idx="23">
                        <c:v>672912.70513000095</c:v>
                      </c:pt>
                      <c:pt idx="24">
                        <c:v>211878.71776</c:v>
                      </c:pt>
                    </c:numCache>
                  </c:numRef>
                </c:val>
                <c:extLst>
                  <c:ext xmlns:c16="http://schemas.microsoft.com/office/drawing/2014/chart" uri="{C3380CC4-5D6E-409C-BE32-E72D297353CC}">
                    <c16:uniqueId val="{00000001-8126-4B3F-BB28-8893A2AD4D6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'UBICACIÓN GEOGRÁFICA'!$D$3</c15:sqref>
                        </c15:formulaRef>
                      </c:ext>
                    </c:extLst>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GEOGRÁFICA'!$D$4:$D$28</c15:sqref>
                        </c15:formulaRef>
                      </c:ext>
                    </c:extLst>
                    <c:numCache>
                      <c:formatCode>_(* #,##0_);_(* \(#,##0\);_(* "-"??_);_(@_)</c:formatCode>
                      <c:ptCount val="25"/>
                      <c:pt idx="0">
                        <c:v>26870.56479</c:v>
                      </c:pt>
                      <c:pt idx="1">
                        <c:v>58311.629409999994</c:v>
                      </c:pt>
                      <c:pt idx="2">
                        <c:v>143835.25183000002</c:v>
                      </c:pt>
                      <c:pt idx="3">
                        <c:v>501814.040299999</c:v>
                      </c:pt>
                      <c:pt idx="4">
                        <c:v>108249.36066999999</c:v>
                      </c:pt>
                      <c:pt idx="5">
                        <c:v>2180.2351400000002</c:v>
                      </c:pt>
                      <c:pt idx="6">
                        <c:v>323841.29155999998</c:v>
                      </c:pt>
                      <c:pt idx="7">
                        <c:v>174068.44146</c:v>
                      </c:pt>
                      <c:pt idx="8">
                        <c:v>247806.58984999999</c:v>
                      </c:pt>
                      <c:pt idx="9">
                        <c:v>737316.91710000008</c:v>
                      </c:pt>
                      <c:pt idx="10">
                        <c:v>12408.121289999999</c:v>
                      </c:pt>
                      <c:pt idx="11">
                        <c:v>12639.56991</c:v>
                      </c:pt>
                      <c:pt idx="12">
                        <c:v>38066.155700000003</c:v>
                      </c:pt>
                      <c:pt idx="13">
                        <c:v>30070.112710000001</c:v>
                      </c:pt>
                      <c:pt idx="14">
                        <c:v>10254915.02943</c:v>
                      </c:pt>
                      <c:pt idx="15">
                        <c:v>74985.460569999996</c:v>
                      </c:pt>
                      <c:pt idx="16">
                        <c:v>261644.94508999999</c:v>
                      </c:pt>
                      <c:pt idx="17">
                        <c:v>43031.841</c:v>
                      </c:pt>
                      <c:pt idx="18">
                        <c:v>15137.658130000002</c:v>
                      </c:pt>
                      <c:pt idx="19">
                        <c:v>1351781.23226</c:v>
                      </c:pt>
                      <c:pt idx="20">
                        <c:v>51960.950709999997</c:v>
                      </c:pt>
                      <c:pt idx="21">
                        <c:v>114003.17449999999</c:v>
                      </c:pt>
                      <c:pt idx="22">
                        <c:v>8141127.5676199701</c:v>
                      </c:pt>
                      <c:pt idx="23">
                        <c:v>604435.85551999998</c:v>
                      </c:pt>
                      <c:pt idx="24">
                        <c:v>249808.92574999999</c:v>
                      </c:pt>
                    </c:numCache>
                  </c:numRef>
                </c:val>
                <c:extLst xmlns:c15="http://schemas.microsoft.com/office/drawing/2012/chart">
                  <c:ext xmlns:c16="http://schemas.microsoft.com/office/drawing/2014/chart" uri="{C3380CC4-5D6E-409C-BE32-E72D297353CC}">
                    <c16:uniqueId val="{00000002-8126-4B3F-BB28-8893A2AD4D6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'UBICACIÓN GEOGRÁFICA'!$E$3</c15:sqref>
                        </c15:formulaRef>
                      </c:ext>
                    </c:extLst>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GEOGRÁFICA'!$E$4:$E$28</c15:sqref>
                        </c15:formulaRef>
                      </c:ext>
                    </c:extLst>
                    <c:numCache>
                      <c:formatCode>_(* #,##0_);_(* \(#,##0\);_(* "-"??_);_(@_)</c:formatCode>
                      <c:ptCount val="25"/>
                      <c:pt idx="0">
                        <c:v>32485.800139999999</c:v>
                      </c:pt>
                      <c:pt idx="1">
                        <c:v>57995.668890000095</c:v>
                      </c:pt>
                      <c:pt idx="2">
                        <c:v>167504.93398</c:v>
                      </c:pt>
                      <c:pt idx="3">
                        <c:v>575902.29754000099</c:v>
                      </c:pt>
                      <c:pt idx="4">
                        <c:v>120376.11863</c:v>
                      </c:pt>
                      <c:pt idx="5">
                        <c:v>4541.7258400000001</c:v>
                      </c:pt>
                      <c:pt idx="6">
                        <c:v>400305.77950999897</c:v>
                      </c:pt>
                      <c:pt idx="7">
                        <c:v>200980.69240000099</c:v>
                      </c:pt>
                      <c:pt idx="8">
                        <c:v>316396.86081000103</c:v>
                      </c:pt>
                      <c:pt idx="9">
                        <c:v>951249.63580999989</c:v>
                      </c:pt>
                      <c:pt idx="10">
                        <c:v>18130.994149999999</c:v>
                      </c:pt>
                      <c:pt idx="11">
                        <c:v>13771.710279999999</c:v>
                      </c:pt>
                      <c:pt idx="12">
                        <c:v>41945.548849999999</c:v>
                      </c:pt>
                      <c:pt idx="13">
                        <c:v>50812.699840000001</c:v>
                      </c:pt>
                      <c:pt idx="14">
                        <c:v>9793395.991879981</c:v>
                      </c:pt>
                      <c:pt idx="15">
                        <c:v>87942.3398499998</c:v>
                      </c:pt>
                      <c:pt idx="16">
                        <c:v>324845.03872000001</c:v>
                      </c:pt>
                      <c:pt idx="17">
                        <c:v>52149.924630000001</c:v>
                      </c:pt>
                      <c:pt idx="18">
                        <c:v>20073.862059999999</c:v>
                      </c:pt>
                      <c:pt idx="19">
                        <c:v>1476771.2702800001</c:v>
                      </c:pt>
                      <c:pt idx="20">
                        <c:v>58750.51902</c:v>
                      </c:pt>
                      <c:pt idx="21">
                        <c:v>133131.66759999999</c:v>
                      </c:pt>
                      <c:pt idx="22">
                        <c:v>8989778.4495399613</c:v>
                      </c:pt>
                      <c:pt idx="23">
                        <c:v>656662.57186999999</c:v>
                      </c:pt>
                      <c:pt idx="24">
                        <c:v>308521.56727999996</c:v>
                      </c:pt>
                    </c:numCache>
                  </c:numRef>
                </c:val>
                <c:extLst xmlns:c15="http://schemas.microsoft.com/office/drawing/2012/chart">
                  <c:ext xmlns:c16="http://schemas.microsoft.com/office/drawing/2014/chart" uri="{C3380CC4-5D6E-409C-BE32-E72D297353CC}">
                    <c16:uniqueId val="{00000003-8126-4B3F-BB28-8893A2AD4D6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'UBICACIÓN GEOGRÁFICA'!$F$3</c15:sqref>
                        </c15:formulaRef>
                      </c:ext>
                    </c:extLst>
                    <c:strCache>
                      <c:ptCount val="1"/>
                      <c:pt idx="0">
                        <c:v>Variación 2016 - 2015</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GEOGRÁFICA'!$F$4:$F$28</c15:sqref>
                        </c15:formulaRef>
                      </c:ext>
                    </c:extLst>
                    <c:numCache>
                      <c:formatCode>_(* #,##0_);_(* \(#,##0\);_(* "-"??_);_(@_)</c:formatCode>
                      <c:ptCount val="25"/>
                      <c:pt idx="0">
                        <c:v>3282.3650899999993</c:v>
                      </c:pt>
                      <c:pt idx="1">
                        <c:v>-7526.4558000000106</c:v>
                      </c:pt>
                      <c:pt idx="2">
                        <c:v>6842.7335299999977</c:v>
                      </c:pt>
                      <c:pt idx="3">
                        <c:v>19348.585459999973</c:v>
                      </c:pt>
                      <c:pt idx="4">
                        <c:v>14377.782330000089</c:v>
                      </c:pt>
                      <c:pt idx="5">
                        <c:v>-786.75869999999941</c:v>
                      </c:pt>
                      <c:pt idx="6">
                        <c:v>-53743.625379998994</c:v>
                      </c:pt>
                      <c:pt idx="7">
                        <c:v>-29463.498569999996</c:v>
                      </c:pt>
                      <c:pt idx="8">
                        <c:v>-8469.8174899989972</c:v>
                      </c:pt>
                      <c:pt idx="9">
                        <c:v>-118242.47866999602</c:v>
                      </c:pt>
                      <c:pt idx="10">
                        <c:v>-4109.2045600000019</c:v>
                      </c:pt>
                      <c:pt idx="11">
                        <c:v>2915.2402600000005</c:v>
                      </c:pt>
                      <c:pt idx="12">
                        <c:v>-1724.7999399999972</c:v>
                      </c:pt>
                      <c:pt idx="13">
                        <c:v>11301.13234</c:v>
                      </c:pt>
                      <c:pt idx="14">
                        <c:v>408356.12271001935</c:v>
                      </c:pt>
                      <c:pt idx="15">
                        <c:v>-4900.7298800001154</c:v>
                      </c:pt>
                      <c:pt idx="16">
                        <c:v>-54184.263979999989</c:v>
                      </c:pt>
                      <c:pt idx="17">
                        <c:v>2113.724549999999</c:v>
                      </c:pt>
                      <c:pt idx="18">
                        <c:v>-3134.3745799999979</c:v>
                      </c:pt>
                      <c:pt idx="19">
                        <c:v>-97559.72444000002</c:v>
                      </c:pt>
                      <c:pt idx="20">
                        <c:v>1991.3172700000941</c:v>
                      </c:pt>
                      <c:pt idx="21">
                        <c:v>-23812.676639999991</c:v>
                      </c:pt>
                      <c:pt idx="22">
                        <c:v>-613735.33764012903</c:v>
                      </c:pt>
                      <c:pt idx="23">
                        <c:v>-68476.849610000965</c:v>
                      </c:pt>
                      <c:pt idx="24">
                        <c:v>37930.207989999995</c:v>
                      </c:pt>
                    </c:numCache>
                  </c:numRef>
                </c:val>
                <c:extLst xmlns:c15="http://schemas.microsoft.com/office/drawing/2012/chart">
                  <c:ext xmlns:c16="http://schemas.microsoft.com/office/drawing/2014/chart" uri="{C3380CC4-5D6E-409C-BE32-E72D297353CC}">
                    <c16:uniqueId val="{00000004-8126-4B3F-BB28-8893A2AD4D6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'UBICACIÓN GEOGRÁFICA'!$G$3</c15:sqref>
                        </c15:formulaRef>
                      </c:ext>
                    </c:extLst>
                    <c:strCache>
                      <c:ptCount val="1"/>
                      <c:pt idx="0">
                        <c:v>Variación 2017-2016</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GEOGRÁFICA'!$G$4:$G$28</c15:sqref>
                        </c15:formulaRef>
                      </c:ext>
                    </c:extLst>
                    <c:numCache>
                      <c:formatCode>_(* #,##0_);_(* \(#,##0\);_(* "-"??_);_(@_)</c:formatCode>
                      <c:ptCount val="25"/>
                      <c:pt idx="0">
                        <c:v>5615.235349999999</c:v>
                      </c:pt>
                      <c:pt idx="1">
                        <c:v>-315.96051999989868</c:v>
                      </c:pt>
                      <c:pt idx="2">
                        <c:v>23669.682149999979</c:v>
                      </c:pt>
                      <c:pt idx="3">
                        <c:v>74088.257240001985</c:v>
                      </c:pt>
                      <c:pt idx="4">
                        <c:v>12126.757960000003</c:v>
                      </c:pt>
                      <c:pt idx="5">
                        <c:v>2361.4906999999998</c:v>
                      </c:pt>
                      <c:pt idx="6">
                        <c:v>76464.487949998991</c:v>
                      </c:pt>
                      <c:pt idx="7">
                        <c:v>26912.250940000988</c:v>
                      </c:pt>
                      <c:pt idx="8">
                        <c:v>68590.270960001042</c:v>
                      </c:pt>
                      <c:pt idx="9">
                        <c:v>213932.71870999981</c:v>
                      </c:pt>
                      <c:pt idx="10">
                        <c:v>5722.8728599999995</c:v>
                      </c:pt>
                      <c:pt idx="11">
                        <c:v>1132.1403699999992</c:v>
                      </c:pt>
                      <c:pt idx="12">
                        <c:v>3879.3931499999962</c:v>
                      </c:pt>
                      <c:pt idx="13">
                        <c:v>20742.58713</c:v>
                      </c:pt>
                      <c:pt idx="14">
                        <c:v>-461519.0375500191</c:v>
                      </c:pt>
                      <c:pt idx="15">
                        <c:v>12956.879279999805</c:v>
                      </c:pt>
                      <c:pt idx="16">
                        <c:v>63200.093630000018</c:v>
                      </c:pt>
                      <c:pt idx="17">
                        <c:v>9118.083630000001</c:v>
                      </c:pt>
                      <c:pt idx="18">
                        <c:v>4936.2039299999979</c:v>
                      </c:pt>
                      <c:pt idx="19">
                        <c:v>124990.03802000009</c:v>
                      </c:pt>
                      <c:pt idx="20">
                        <c:v>6789.5683100000024</c:v>
                      </c:pt>
                      <c:pt idx="21">
                        <c:v>19128.493099999992</c:v>
                      </c:pt>
                      <c:pt idx="22">
                        <c:v>848650.88191999123</c:v>
                      </c:pt>
                      <c:pt idx="23">
                        <c:v>52226.716350000002</c:v>
                      </c:pt>
                      <c:pt idx="24">
                        <c:v>58712.641529999964</c:v>
                      </c:pt>
                    </c:numCache>
                  </c:numRef>
                </c:val>
                <c:extLst xmlns:c15="http://schemas.microsoft.com/office/drawing/2012/chart">
                  <c:ext xmlns:c16="http://schemas.microsoft.com/office/drawing/2014/chart" uri="{C3380CC4-5D6E-409C-BE32-E72D297353CC}">
                    <c16:uniqueId val="{00000005-8126-4B3F-BB28-8893A2AD4D6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'UBICACIÓN GEOGRÁFICA'!$H$3</c15:sqref>
                        </c15:formulaRef>
                      </c:ext>
                    </c:extLst>
                    <c:strCache>
                      <c:ptCount val="1"/>
                      <c:pt idx="0">
                        <c:v>Variación 2017-2015</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GEOGRÁFICA'!$H$4:$H$28</c15:sqref>
                        </c15:formulaRef>
                      </c:ext>
                    </c:extLst>
                    <c:numCache>
                      <c:formatCode>_(* #,##0_);_(* \(#,##0\);_(* "-"??_);_(@_)</c:formatCode>
                      <c:ptCount val="25"/>
                      <c:pt idx="0">
                        <c:v>8897.6004399999983</c:v>
                      </c:pt>
                      <c:pt idx="1">
                        <c:v>-7842.4163199999093</c:v>
                      </c:pt>
                      <c:pt idx="2">
                        <c:v>30512.415679999976</c:v>
                      </c:pt>
                      <c:pt idx="3">
                        <c:v>93436.842700001958</c:v>
                      </c:pt>
                      <c:pt idx="4">
                        <c:v>26504.540290000092</c:v>
                      </c:pt>
                      <c:pt idx="5">
                        <c:v>1574.7320000000004</c:v>
                      </c:pt>
                      <c:pt idx="6">
                        <c:v>22720.862569999998</c:v>
                      </c:pt>
                      <c:pt idx="7">
                        <c:v>-2551.2476299990085</c:v>
                      </c:pt>
                      <c:pt idx="8">
                        <c:v>60120.453470002045</c:v>
                      </c:pt>
                      <c:pt idx="9">
                        <c:v>95690.240040003788</c:v>
                      </c:pt>
                      <c:pt idx="10">
                        <c:v>1613.6682999999975</c:v>
                      </c:pt>
                      <c:pt idx="11">
                        <c:v>4047.3806299999997</c:v>
                      </c:pt>
                      <c:pt idx="12">
                        <c:v>2154.5932099999991</c:v>
                      </c:pt>
                      <c:pt idx="13">
                        <c:v>32043.71947</c:v>
                      </c:pt>
                      <c:pt idx="14">
                        <c:v>-53162.91483999975</c:v>
                      </c:pt>
                      <c:pt idx="15">
                        <c:v>8056.1493999996892</c:v>
                      </c:pt>
                      <c:pt idx="16">
                        <c:v>9015.8296500000288</c:v>
                      </c:pt>
                      <c:pt idx="17">
                        <c:v>11231.80818</c:v>
                      </c:pt>
                      <c:pt idx="18">
                        <c:v>1801.82935</c:v>
                      </c:pt>
                      <c:pt idx="19">
                        <c:v>27430.313580000075</c:v>
                      </c:pt>
                      <c:pt idx="20">
                        <c:v>8780.8855800000965</c:v>
                      </c:pt>
                      <c:pt idx="21">
                        <c:v>-4684.1835399999982</c:v>
                      </c:pt>
                      <c:pt idx="22">
                        <c:v>234915.5442798622</c:v>
                      </c:pt>
                      <c:pt idx="23">
                        <c:v>-16250.133260000963</c:v>
                      </c:pt>
                      <c:pt idx="24">
                        <c:v>96642.84951999996</c:v>
                      </c:pt>
                    </c:numCache>
                  </c:numRef>
                </c:val>
                <c:extLst xmlns:c15="http://schemas.microsoft.com/office/drawing/2012/chart">
                  <c:ext xmlns:c16="http://schemas.microsoft.com/office/drawing/2014/chart" uri="{C3380CC4-5D6E-409C-BE32-E72D297353CC}">
                    <c16:uniqueId val="{00000006-8126-4B3F-BB28-8893A2AD4D6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'UBICACIÓN GEOGRÁFICA'!$I$3</c15:sqref>
                        </c15:formulaRef>
                      </c:ext>
                    </c:extLst>
                    <c:strCache>
                      <c:ptCount val="1"/>
                      <c:pt idx="0">
                        <c:v>Porcentaje variación (2015 - 2017)</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'UBICACIÓN GEOGRÁFICA'!$B$4:$B$28</c15:sqref>
                        </c15:formulaRef>
                      </c:ext>
                    </c:extLst>
                    <c:strCache>
                      <c:ptCount val="25"/>
                      <c:pt idx="0">
                        <c:v>DE BOLIVAR</c:v>
                      </c:pt>
                      <c:pt idx="1">
                        <c:v>DE CAÑAR</c:v>
                      </c:pt>
                      <c:pt idx="2">
                        <c:v>DE COTOPAXI</c:v>
                      </c:pt>
                      <c:pt idx="3">
                        <c:v>DE EL ORO</c:v>
                      </c:pt>
                      <c:pt idx="4">
                        <c:v>DE ESMERALDAS</c:v>
                      </c:pt>
                      <c:pt idx="5">
                        <c:v>DE GALAPAGOS</c:v>
                      </c:pt>
                      <c:pt idx="6">
                        <c:v>DE IMBABURA</c:v>
                      </c:pt>
                      <c:pt idx="7">
                        <c:v>DE LOJA</c:v>
                      </c:pt>
                      <c:pt idx="8">
                        <c:v>DE LOS RIOS</c:v>
                      </c:pt>
                      <c:pt idx="9">
                        <c:v>DE MANABI</c:v>
                      </c:pt>
                      <c:pt idx="10">
                        <c:v>DE MORONA</c:v>
                      </c:pt>
                      <c:pt idx="11">
                        <c:v>DE NAPO</c:v>
                      </c:pt>
                      <c:pt idx="12">
                        <c:v>DE ORELLANA</c:v>
                      </c:pt>
                      <c:pt idx="13">
                        <c:v>DE PASTAZA</c:v>
                      </c:pt>
                      <c:pt idx="14">
                        <c:v>DE PICHINCHA</c:v>
                      </c:pt>
                      <c:pt idx="15">
                        <c:v>DE SANTA ELENA</c:v>
                      </c:pt>
                      <c:pt idx="16">
                        <c:v>DE SANTO DOMINGO DE LOS TSACHILAS</c:v>
                      </c:pt>
                      <c:pt idx="17">
                        <c:v>DE SUCUMBIOS</c:v>
                      </c:pt>
                      <c:pt idx="18">
                        <c:v>DE ZAMORA</c:v>
                      </c:pt>
                      <c:pt idx="19">
                        <c:v>DEL AZUAY</c:v>
                      </c:pt>
                      <c:pt idx="20">
                        <c:v>DEL CARCHI</c:v>
                      </c:pt>
                      <c:pt idx="21">
                        <c:v>DEL CHIMBORAZO</c:v>
                      </c:pt>
                      <c:pt idx="22">
                        <c:v>DEL GUAYAS</c:v>
                      </c:pt>
                      <c:pt idx="23">
                        <c:v>DEL TUNGURAHUA</c:v>
                      </c:pt>
                      <c:pt idx="24">
                        <c:v>Destino geográfico fuera del territorio nacional</c:v>
                      </c:pt>
                    </c:strCache>
                  </c:strRef>
                </c:cat>
                <c:val>
                  <c:numRef>
                    <c:extLst xmlns:c15="http://schemas.microsoft.com/office/drawing/2012/chart">
                      <c:ext xmlns:c15="http://schemas.microsoft.com/office/drawing/2012/chart" uri="{02D57815-91ED-43cb-92C2-25804820EDAC}">
                        <c15:formulaRef>
                          <c15:sqref>'UBICACIÓN GEOGRÁFICA'!$I$4:$I$28</c15:sqref>
                        </c15:formulaRef>
                      </c:ext>
                    </c:extLst>
                    <c:numCache>
                      <c:formatCode>0.0%</c:formatCode>
                      <c:ptCount val="25"/>
                      <c:pt idx="0">
                        <c:v>0.37720557537928584</c:v>
                      </c:pt>
                      <c:pt idx="1">
                        <c:v>-0.11911671329725643</c:v>
                      </c:pt>
                      <c:pt idx="2">
                        <c:v>0.22273052615312036</c:v>
                      </c:pt>
                      <c:pt idx="3">
                        <c:v>0.19366535316189343</c:v>
                      </c:pt>
                      <c:pt idx="4">
                        <c:v>0.2823489362669655</c:v>
                      </c:pt>
                      <c:pt idx="5">
                        <c:v>0.53075000654534576</c:v>
                      </c:pt>
                      <c:pt idx="6">
                        <c:v>6.017417950413128E-2</c:v>
                      </c:pt>
                      <c:pt idx="7">
                        <c:v>-1.2534875998445071E-2</c:v>
                      </c:pt>
                      <c:pt idx="8">
                        <c:v>0.23459222834445673</c:v>
                      </c:pt>
                      <c:pt idx="9">
                        <c:v>0.11184523308739236</c:v>
                      </c:pt>
                      <c:pt idx="10">
                        <c:v>9.7695493486919222E-2</c:v>
                      </c:pt>
                      <c:pt idx="11">
                        <c:v>0.41621178792514502</c:v>
                      </c:pt>
                      <c:pt idx="12">
                        <c:v>5.4147812620868208E-2</c:v>
                      </c:pt>
                      <c:pt idx="13">
                        <c:v>1.7072701254042602</c:v>
                      </c:pt>
                      <c:pt idx="14">
                        <c:v>-5.3991364235598752E-3</c:v>
                      </c:pt>
                      <c:pt idx="15">
                        <c:v>0.1008453320232105</c:v>
                      </c:pt>
                      <c:pt idx="16">
                        <c:v>2.8546535250961451E-2</c:v>
                      </c:pt>
                      <c:pt idx="17">
                        <c:v>0.27449475084525793</c:v>
                      </c:pt>
                      <c:pt idx="18">
                        <c:v>9.8611324672918665E-2</c:v>
                      </c:pt>
                      <c:pt idx="19">
                        <c:v>1.8926059774406756E-2</c:v>
                      </c:pt>
                      <c:pt idx="20">
                        <c:v>0.17572443453169573</c:v>
                      </c:pt>
                      <c:pt idx="21">
                        <c:v>-3.3988713934230821E-2</c:v>
                      </c:pt>
                      <c:pt idx="22">
                        <c:v>2.6832578285003204E-2</c:v>
                      </c:pt>
                      <c:pt idx="23">
                        <c:v>-2.4148947012170883E-2</c:v>
                      </c:pt>
                      <c:pt idx="24">
                        <c:v>0.4561234395871207</c:v>
                      </c:pt>
                    </c:numCache>
                  </c:numRef>
                </c:val>
                <c:extLst xmlns:c15="http://schemas.microsoft.com/office/drawing/2012/chart">
                  <c:ext xmlns:c16="http://schemas.microsoft.com/office/drawing/2014/chart" uri="{C3380CC4-5D6E-409C-BE32-E72D297353CC}">
                    <c16:uniqueId val="{00000007-8126-4B3F-BB28-8893A2AD4D65}"/>
                  </c:ext>
                </c:extLst>
              </c15:ser>
            </c15:filteredBarSeries>
          </c:ext>
        </c:extLst>
      </c:barChart>
      <c:catAx>
        <c:axId val="18806080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1880628431"/>
        <c:crosses val="autoZero"/>
        <c:auto val="1"/>
        <c:lblAlgn val="ctr"/>
        <c:lblOffset val="100"/>
        <c:noMultiLvlLbl val="0"/>
      </c:catAx>
      <c:valAx>
        <c:axId val="1880628431"/>
        <c:scaling>
          <c:orientation val="minMax"/>
        </c:scaling>
        <c:delete val="1"/>
        <c:axPos val="l"/>
        <c:numFmt formatCode="0.0%" sourceLinked="1"/>
        <c:majorTickMark val="none"/>
        <c:minorTickMark val="none"/>
        <c:tickLblPos val="nextTo"/>
        <c:crossAx val="188060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Estructura</a:t>
            </a:r>
            <a:r>
              <a:rPr lang="es-ES" baseline="0"/>
              <a:t> de la cartera de crédito de la vivienda </a:t>
            </a:r>
            <a:endParaRPr lang="es-ES"/>
          </a:p>
        </c:rich>
      </c:tx>
      <c:layout>
        <c:manualLayout>
          <c:xMode val="edge"/>
          <c:yMode val="edge"/>
          <c:x val="0.35635018847641498"/>
          <c:y val="3.22952710495963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'UNIFICACIÓN ESTRUCTURA'!$I$44</c:f>
              <c:strCache>
                <c:ptCount val="1"/>
                <c:pt idx="0">
                  <c:v>2015</c:v>
                </c:pt>
              </c:strCache>
            </c:strRef>
          </c:tx>
          <c:spPr>
            <a:solidFill>
              <a:schemeClr val="accent1"/>
            </a:solidFill>
            <a:ln>
              <a:noFill/>
            </a:ln>
            <a:effectLst/>
          </c:spPr>
          <c:invertIfNegative val="0"/>
          <c:cat>
            <c:strRef>
              <c:f>'UNIFICACIÓN ESTRUCTURA'!$C$45:$C$49</c:f>
              <c:strCache>
                <c:ptCount val="5"/>
                <c:pt idx="0">
                  <c:v>POR VENCER</c:v>
                </c:pt>
                <c:pt idx="1">
                  <c:v>NO DEVENGA INTERÉS</c:v>
                </c:pt>
                <c:pt idx="2">
                  <c:v>VENCIDA</c:v>
                </c:pt>
                <c:pt idx="3">
                  <c:v>JUDICIAL</c:v>
                </c:pt>
                <c:pt idx="4">
                  <c:v>CARTERA CASTIGADA</c:v>
                </c:pt>
              </c:strCache>
            </c:strRef>
          </c:cat>
          <c:val>
            <c:numRef>
              <c:f>'UNIFICACIÓN ESTRUCTURA'!$I$45:$I$49</c:f>
              <c:numCache>
                <c:formatCode>0.0%</c:formatCode>
                <c:ptCount val="5"/>
                <c:pt idx="0">
                  <c:v>0.59298299395090737</c:v>
                </c:pt>
                <c:pt idx="1">
                  <c:v>8.6608549140244299E-3</c:v>
                </c:pt>
                <c:pt idx="2">
                  <c:v>4.4825740233637836E-3</c:v>
                </c:pt>
                <c:pt idx="3">
                  <c:v>1.116483640492206E-2</c:v>
                </c:pt>
                <c:pt idx="4">
                  <c:v>0.38202215177088356</c:v>
                </c:pt>
              </c:numCache>
            </c:numRef>
          </c:val>
          <c:extLst>
            <c:ext xmlns:c16="http://schemas.microsoft.com/office/drawing/2014/chart" uri="{C3380CC4-5D6E-409C-BE32-E72D297353CC}">
              <c16:uniqueId val="{00000000-05F3-4675-AD1A-C45F4F7BECA5}"/>
            </c:ext>
          </c:extLst>
        </c:ser>
        <c:ser>
          <c:idx val="1"/>
          <c:order val="1"/>
          <c:tx>
            <c:strRef>
              <c:f>'UNIFICACIÓN ESTRUCTURA'!$J$44</c:f>
              <c:strCache>
                <c:ptCount val="1"/>
                <c:pt idx="0">
                  <c:v>2016</c:v>
                </c:pt>
              </c:strCache>
            </c:strRef>
          </c:tx>
          <c:spPr>
            <a:solidFill>
              <a:schemeClr val="accent2"/>
            </a:solidFill>
            <a:ln>
              <a:noFill/>
            </a:ln>
            <a:effectLst/>
          </c:spPr>
          <c:invertIfNegative val="0"/>
          <c:cat>
            <c:strRef>
              <c:f>'UNIFICACIÓN ESTRUCTURA'!$C$45:$C$49</c:f>
              <c:strCache>
                <c:ptCount val="5"/>
                <c:pt idx="0">
                  <c:v>POR VENCER</c:v>
                </c:pt>
                <c:pt idx="1">
                  <c:v>NO DEVENGA INTERÉS</c:v>
                </c:pt>
                <c:pt idx="2">
                  <c:v>VENCIDA</c:v>
                </c:pt>
                <c:pt idx="3">
                  <c:v>JUDICIAL</c:v>
                </c:pt>
                <c:pt idx="4">
                  <c:v>CARTERA CASTIGADA</c:v>
                </c:pt>
              </c:strCache>
            </c:strRef>
          </c:cat>
          <c:val>
            <c:numRef>
              <c:f>'UNIFICACIÓN ESTRUCTURA'!$J$45:$J$49</c:f>
              <c:numCache>
                <c:formatCode>0.0%</c:formatCode>
                <c:ptCount val="5"/>
                <c:pt idx="0">
                  <c:v>0.56940129001177342</c:v>
                </c:pt>
                <c:pt idx="1">
                  <c:v>1.2836959064223406E-2</c:v>
                </c:pt>
                <c:pt idx="2">
                  <c:v>4.714108191017816E-3</c:v>
                </c:pt>
                <c:pt idx="3">
                  <c:v>1.2057841108124467E-2</c:v>
                </c:pt>
                <c:pt idx="4">
                  <c:v>0.40038516446950589</c:v>
                </c:pt>
              </c:numCache>
            </c:numRef>
          </c:val>
          <c:extLst>
            <c:ext xmlns:c16="http://schemas.microsoft.com/office/drawing/2014/chart" uri="{C3380CC4-5D6E-409C-BE32-E72D297353CC}">
              <c16:uniqueId val="{00000001-05F3-4675-AD1A-C45F4F7BECA5}"/>
            </c:ext>
          </c:extLst>
        </c:ser>
        <c:ser>
          <c:idx val="2"/>
          <c:order val="2"/>
          <c:tx>
            <c:strRef>
              <c:f>'UNIFICACIÓN ESTRUCTURA'!$K$44</c:f>
              <c:strCache>
                <c:ptCount val="1"/>
                <c:pt idx="0">
                  <c:v>2017</c:v>
                </c:pt>
              </c:strCache>
            </c:strRef>
          </c:tx>
          <c:spPr>
            <a:solidFill>
              <a:schemeClr val="accent3"/>
            </a:solidFill>
            <a:ln>
              <a:noFill/>
            </a:ln>
            <a:effectLst/>
          </c:spPr>
          <c:invertIfNegative val="0"/>
          <c:cat>
            <c:strRef>
              <c:f>'UNIFICACIÓN ESTRUCTURA'!$C$45:$C$49</c:f>
              <c:strCache>
                <c:ptCount val="5"/>
                <c:pt idx="0">
                  <c:v>POR VENCER</c:v>
                </c:pt>
                <c:pt idx="1">
                  <c:v>NO DEVENGA INTERÉS</c:v>
                </c:pt>
                <c:pt idx="2">
                  <c:v>VENCIDA</c:v>
                </c:pt>
                <c:pt idx="3">
                  <c:v>JUDICIAL</c:v>
                </c:pt>
                <c:pt idx="4">
                  <c:v>CARTERA CASTIGADA</c:v>
                </c:pt>
              </c:strCache>
            </c:strRef>
          </c:cat>
          <c:val>
            <c:numRef>
              <c:f>'UNIFICACIÓN ESTRUCTURA'!$K$45:$K$49</c:f>
              <c:numCache>
                <c:formatCode>0.0%</c:formatCode>
                <c:ptCount val="5"/>
                <c:pt idx="0">
                  <c:v>0.52411738283311027</c:v>
                </c:pt>
                <c:pt idx="1">
                  <c:v>9.6868387136421503E-3</c:v>
                </c:pt>
                <c:pt idx="2">
                  <c:v>5.9409811110944588E-3</c:v>
                </c:pt>
                <c:pt idx="3">
                  <c:v>1.352236474056853E-2</c:v>
                </c:pt>
                <c:pt idx="4">
                  <c:v>0.44621858397683001</c:v>
                </c:pt>
              </c:numCache>
            </c:numRef>
          </c:val>
          <c:extLst>
            <c:ext xmlns:c16="http://schemas.microsoft.com/office/drawing/2014/chart" uri="{C3380CC4-5D6E-409C-BE32-E72D297353CC}">
              <c16:uniqueId val="{00000002-05F3-4675-AD1A-C45F4F7BECA5}"/>
            </c:ext>
          </c:extLst>
        </c:ser>
        <c:dLbls>
          <c:showLegendKey val="0"/>
          <c:showVal val="0"/>
          <c:showCatName val="0"/>
          <c:showSerName val="0"/>
          <c:showPercent val="0"/>
          <c:showBubbleSize val="0"/>
        </c:dLbls>
        <c:gapWidth val="150"/>
        <c:axId val="976301759"/>
        <c:axId val="976298847"/>
      </c:barChart>
      <c:catAx>
        <c:axId val="97630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76298847"/>
        <c:crosses val="autoZero"/>
        <c:auto val="1"/>
        <c:lblAlgn val="ctr"/>
        <c:lblOffset val="100"/>
        <c:noMultiLvlLbl val="0"/>
      </c:catAx>
      <c:valAx>
        <c:axId val="976298847"/>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7630175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s-ES"/>
              <a:t>Participación cartera de crédito vivienda  por año</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'UNIFICACIÓN ESTRUCTURA'!$D$31</c:f>
              <c:strCache>
                <c:ptCount val="1"/>
                <c:pt idx="0">
                  <c:v>2015</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'UNIFICACIÓN ESTRUCTURA'!$C$31:$C$39</c:f>
              <c:strCache>
                <c:ptCount val="1"/>
                <c:pt idx="0">
                  <c:v>% Participación</c:v>
                </c:pt>
              </c:strCache>
            </c:strRef>
          </c:cat>
          <c:val>
            <c:numRef>
              <c:f>'UNIFICACIÓN ESTRUCTURA'!$D$31:$D$39</c:f>
              <c:numCache>
                <c:formatCode>0.00%</c:formatCode>
                <c:ptCount val="1"/>
                <c:pt idx="0">
                  <c:v>0.1531028810158018</c:v>
                </c:pt>
              </c:numCache>
            </c:numRef>
          </c:val>
          <c:extLst>
            <c:ext xmlns:c16="http://schemas.microsoft.com/office/drawing/2014/chart" uri="{C3380CC4-5D6E-409C-BE32-E72D297353CC}">
              <c16:uniqueId val="{00000000-A74B-47F5-94A2-383205A860B0}"/>
            </c:ext>
          </c:extLst>
        </c:ser>
        <c:ser>
          <c:idx val="1"/>
          <c:order val="1"/>
          <c:tx>
            <c:strRef>
              <c:f>'UNIFICACIÓN ESTRUCTURA'!$E$31</c:f>
              <c:strCache>
                <c:ptCount val="1"/>
                <c:pt idx="0">
                  <c:v>2016</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'UNIFICACIÓN ESTRUCTURA'!$C$31:$C$39</c:f>
              <c:strCache>
                <c:ptCount val="1"/>
                <c:pt idx="0">
                  <c:v>% Participación</c:v>
                </c:pt>
              </c:strCache>
            </c:strRef>
          </c:cat>
          <c:val>
            <c:numRef>
              <c:f>'UNIFICACIÓN ESTRUCTURA'!$E$31:$E$39</c:f>
              <c:numCache>
                <c:formatCode>0.00%</c:formatCode>
                <c:ptCount val="1"/>
                <c:pt idx="0">
                  <c:v>0.15909012574290718</c:v>
                </c:pt>
              </c:numCache>
            </c:numRef>
          </c:val>
          <c:extLst>
            <c:ext xmlns:c16="http://schemas.microsoft.com/office/drawing/2014/chart" uri="{C3380CC4-5D6E-409C-BE32-E72D297353CC}">
              <c16:uniqueId val="{00000001-A74B-47F5-94A2-383205A860B0}"/>
            </c:ext>
          </c:extLst>
        </c:ser>
        <c:ser>
          <c:idx val="2"/>
          <c:order val="2"/>
          <c:tx>
            <c:strRef>
              <c:f>'UNIFICACIÓN ESTRUCTURA'!$F$31</c:f>
              <c:strCache>
                <c:ptCount val="1"/>
                <c:pt idx="0">
                  <c:v>2017</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'UNIFICACIÓN ESTRUCTURA'!$C$31:$C$39</c:f>
              <c:strCache>
                <c:ptCount val="1"/>
                <c:pt idx="0">
                  <c:v>% Participación</c:v>
                </c:pt>
              </c:strCache>
            </c:strRef>
          </c:cat>
          <c:val>
            <c:numRef>
              <c:f>'UNIFICACIÓN ESTRUCTURA'!$F$31:$F$39</c:f>
              <c:numCache>
                <c:formatCode>0.00%</c:formatCode>
                <c:ptCount val="1"/>
                <c:pt idx="0">
                  <c:v>0.15411550190188547</c:v>
                </c:pt>
              </c:numCache>
            </c:numRef>
          </c:val>
          <c:extLst>
            <c:ext xmlns:c16="http://schemas.microsoft.com/office/drawing/2014/chart" uri="{C3380CC4-5D6E-409C-BE32-E72D297353CC}">
              <c16:uniqueId val="{00000002-A74B-47F5-94A2-383205A860B0}"/>
            </c:ext>
          </c:extLst>
        </c:ser>
        <c:dLbls>
          <c:showLegendKey val="0"/>
          <c:showVal val="1"/>
          <c:showCatName val="0"/>
          <c:showSerName val="0"/>
          <c:showPercent val="0"/>
          <c:showBubbleSize val="0"/>
        </c:dLbls>
        <c:gapWidth val="150"/>
        <c:overlap val="-25"/>
        <c:axId val="1693518096"/>
        <c:axId val="1693527248"/>
      </c:barChart>
      <c:catAx>
        <c:axId val="169351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693527248"/>
        <c:crosses val="autoZero"/>
        <c:auto val="1"/>
        <c:lblAlgn val="ctr"/>
        <c:lblOffset val="100"/>
        <c:noMultiLvlLbl val="0"/>
      </c:catAx>
      <c:valAx>
        <c:axId val="1693527248"/>
        <c:scaling>
          <c:orientation val="minMax"/>
        </c:scaling>
        <c:delete val="1"/>
        <c:axPos val="l"/>
        <c:numFmt formatCode="0.00%" sourceLinked="1"/>
        <c:majorTickMark val="out"/>
        <c:minorTickMark val="none"/>
        <c:tickLblPos val="nextTo"/>
        <c:crossAx val="1693518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05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t>PROVISIONES</a:t>
            </a:r>
          </a:p>
        </c:rich>
      </c:tx>
      <c:overlay val="0"/>
    </c:title>
    <c:autoTitleDeleted val="0"/>
    <c:plotArea>
      <c:layout/>
      <c:pieChart>
        <c:varyColors val="1"/>
        <c:ser>
          <c:idx val="0"/>
          <c:order val="0"/>
          <c:dLbls>
            <c:dLbl>
              <c:idx val="0"/>
              <c:tx>
                <c:rich>
                  <a:bodyPr/>
                  <a:lstStyle/>
                  <a:p>
                    <a:r>
                      <a:rPr lang="en-US"/>
                      <a:t>29%</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D6E-4C56-A75B-29DD097B7680}"/>
                </c:ext>
              </c:extLst>
            </c:dLbl>
            <c:dLbl>
              <c:idx val="1"/>
              <c:tx>
                <c:rich>
                  <a:bodyPr/>
                  <a:lstStyle/>
                  <a:p>
                    <a:r>
                      <a:rPr lang="en-US"/>
                      <a:t>20%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6E-4C56-A75B-29DD097B7680}"/>
                </c:ext>
              </c:extLst>
            </c:dLbl>
            <c:dLbl>
              <c:idx val="2"/>
              <c:tx>
                <c:rich>
                  <a:bodyPr/>
                  <a:lstStyle/>
                  <a:p>
                    <a:r>
                      <a:rPr lang="en-US"/>
                      <a:t>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D6E-4C56-A75B-29DD097B768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PROVISIONES!$H$77:$H$80</c:f>
              <c:strCache>
                <c:ptCount val="4"/>
                <c:pt idx="0">
                  <c:v>Cartera de credito Comercial </c:v>
                </c:pt>
                <c:pt idx="1">
                  <c:v>Cartera de credito Consumo</c:v>
                </c:pt>
                <c:pt idx="2">
                  <c:v>Cartera de credito Inmobiliario</c:v>
                </c:pt>
                <c:pt idx="3">
                  <c:v>Cartera de credito Vivienda de Interes Público</c:v>
                </c:pt>
              </c:strCache>
            </c:strRef>
          </c:cat>
          <c:val>
            <c:numRef>
              <c:f>PROVISIONES!$I$77:$I$80</c:f>
              <c:numCache>
                <c:formatCode>0.0%</c:formatCode>
                <c:ptCount val="4"/>
                <c:pt idx="0">
                  <c:v>0.29172257928491707</c:v>
                </c:pt>
                <c:pt idx="1">
                  <c:v>0.20508941168759381</c:v>
                </c:pt>
                <c:pt idx="2">
                  <c:v>3.0818748220114354E-2</c:v>
                </c:pt>
                <c:pt idx="3">
                  <c:v>2E-3</c:v>
                </c:pt>
              </c:numCache>
            </c:numRef>
          </c:val>
          <c:extLst>
            <c:ext xmlns:c16="http://schemas.microsoft.com/office/drawing/2014/chart" uri="{C3380CC4-5D6E-409C-BE32-E72D297353CC}">
              <c16:uniqueId val="{00000003-ED6E-4C56-A75B-29DD097B7680}"/>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LIQUIDEZ</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LIQUIDEZ!$B$11</c:f>
              <c:strCache>
                <c:ptCount val="1"/>
                <c:pt idx="0">
                  <c:v>FONDOS DISPONIBLES / TOTAL DEPOSITOS A CORTO PLAZO</c:v>
                </c:pt>
              </c:strCache>
            </c:strRef>
          </c:tx>
          <c:invertIfNegative val="0"/>
          <c:dLbls>
            <c:dLbl>
              <c:idx val="1"/>
              <c:layout>
                <c:manualLayout>
                  <c:x val="8.3333333333333332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C9-445F-BD37-2021D2A77C0D}"/>
                </c:ext>
              </c:extLst>
            </c:dLbl>
            <c:dLbl>
              <c:idx val="2"/>
              <c:layout>
                <c:manualLayout>
                  <c:x val="2.7777777777777779E-3"/>
                  <c:y val="0.15740740740740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C9-445F-BD37-2021D2A77C0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LIQUIDEZ!$C$10:$F$10</c:f>
              <c:strCache>
                <c:ptCount val="3"/>
                <c:pt idx="0">
                  <c:v>Variaciones 2016-2015</c:v>
                </c:pt>
                <c:pt idx="1">
                  <c:v>Variaciones 2017-2016</c:v>
                </c:pt>
                <c:pt idx="2">
                  <c:v>Variaciones 2017-2015</c:v>
                </c:pt>
              </c:strCache>
            </c:strRef>
          </c:cat>
          <c:val>
            <c:numRef>
              <c:f>LIQUIDEZ!$C$11:$F$11</c:f>
              <c:numCache>
                <c:formatCode>0.0%</c:formatCode>
                <c:ptCount val="3"/>
                <c:pt idx="0">
                  <c:v>3.7474515045214235E-2</c:v>
                </c:pt>
                <c:pt idx="1">
                  <c:v>-4.3437780926477459E-2</c:v>
                </c:pt>
                <c:pt idx="2">
                  <c:v>-5.9632658812632244E-3</c:v>
                </c:pt>
              </c:numCache>
            </c:numRef>
          </c:val>
          <c:extLst>
            <c:ext xmlns:c16="http://schemas.microsoft.com/office/drawing/2014/chart" uri="{C3380CC4-5D6E-409C-BE32-E72D297353CC}">
              <c16:uniqueId val="{00000002-69C9-445F-BD37-2021D2A77C0D}"/>
            </c:ext>
          </c:extLst>
        </c:ser>
        <c:dLbls>
          <c:showLegendKey val="0"/>
          <c:showVal val="1"/>
          <c:showCatName val="0"/>
          <c:showSerName val="0"/>
          <c:showPercent val="0"/>
          <c:showBubbleSize val="0"/>
        </c:dLbls>
        <c:gapWidth val="150"/>
        <c:shape val="box"/>
        <c:axId val="421713224"/>
        <c:axId val="421710480"/>
        <c:axId val="0"/>
      </c:bar3DChart>
      <c:catAx>
        <c:axId val="421713224"/>
        <c:scaling>
          <c:orientation val="minMax"/>
        </c:scaling>
        <c:delete val="0"/>
        <c:axPos val="b"/>
        <c:numFmt formatCode="General" sourceLinked="0"/>
        <c:majorTickMark val="none"/>
        <c:minorTickMark val="none"/>
        <c:tickLblPos val="nextTo"/>
        <c:crossAx val="421710480"/>
        <c:crosses val="autoZero"/>
        <c:auto val="1"/>
        <c:lblAlgn val="ctr"/>
        <c:lblOffset val="100"/>
        <c:noMultiLvlLbl val="0"/>
      </c:catAx>
      <c:valAx>
        <c:axId val="421710480"/>
        <c:scaling>
          <c:orientation val="minMax"/>
        </c:scaling>
        <c:delete val="1"/>
        <c:axPos val="l"/>
        <c:numFmt formatCode="0.0%" sourceLinked="1"/>
        <c:majorTickMark val="out"/>
        <c:minorTickMark val="none"/>
        <c:tickLblPos val="nextTo"/>
        <c:crossAx val="42171322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_rels/data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_rels/drawing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3E9EE-C367-4D31-ACE1-02B397FF3D43}"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ES"/>
        </a:p>
      </dgm:t>
    </dgm:pt>
    <dgm:pt modelId="{DA909B49-9307-4B8C-988C-37A930C4C920}">
      <dgm:prSet phldrT="[Texto]"/>
      <dgm:spPr/>
      <dgm:t>
        <a:bodyPr/>
        <a:lstStyle/>
        <a:p>
          <a:r>
            <a:rPr lang="es-ES" dirty="0" smtClean="0"/>
            <a:t>Determinar la disminución de la liquidez de la banca privada por el retraso en el pago de la cartera de crédito para fortalecer los procesos de concesión de créditos hipotecarios</a:t>
          </a:r>
          <a:endParaRPr lang="es-ES" dirty="0"/>
        </a:p>
      </dgm:t>
    </dgm:pt>
    <dgm:pt modelId="{1357C161-5EE4-41F8-9B91-41EBB852D593}" type="parTrans" cxnId="{0D834D70-64FF-4119-B146-C2EE9175D323}">
      <dgm:prSet/>
      <dgm:spPr/>
      <dgm:t>
        <a:bodyPr/>
        <a:lstStyle/>
        <a:p>
          <a:endParaRPr lang="es-ES"/>
        </a:p>
      </dgm:t>
    </dgm:pt>
    <dgm:pt modelId="{9B5EE8EA-FF4E-40AA-988D-18CD85F156D5}" type="sibTrans" cxnId="{0D834D70-64FF-4119-B146-C2EE9175D323}">
      <dgm:prSet/>
      <dgm:spPr/>
      <dgm:t>
        <a:bodyPr/>
        <a:lstStyle/>
        <a:p>
          <a:endParaRPr lang="es-ES"/>
        </a:p>
      </dgm:t>
    </dgm:pt>
    <dgm:pt modelId="{4ADE1ECF-5E19-49B3-AC6C-2C1A9A442A44}">
      <dgm:prSet phldrT="[Texto]"/>
      <dgm:spPr/>
      <dgm:t>
        <a:bodyPr/>
        <a:lstStyle/>
        <a:p>
          <a:r>
            <a:rPr lang="es-ES" dirty="0" smtClean="0"/>
            <a:t>Establecer las principales características de los clientes de créditos hipotecarios de la banca privada a nivel nacional; a fin de conocer los factores que predominan en los clientes al momento de realizar un crédito hipotecario</a:t>
          </a:r>
          <a:endParaRPr lang="es-ES" dirty="0"/>
        </a:p>
      </dgm:t>
    </dgm:pt>
    <dgm:pt modelId="{A944C231-30B0-497B-AF57-A06A6F1B4C06}" type="parTrans" cxnId="{FACE36CA-57ED-465E-B597-99FF9D82EAA2}">
      <dgm:prSet/>
      <dgm:spPr/>
      <dgm:t>
        <a:bodyPr/>
        <a:lstStyle/>
        <a:p>
          <a:endParaRPr lang="es-ES"/>
        </a:p>
      </dgm:t>
    </dgm:pt>
    <dgm:pt modelId="{E755E240-985A-408F-B9AC-DC3DDC0FB173}" type="sibTrans" cxnId="{FACE36CA-57ED-465E-B597-99FF9D82EAA2}">
      <dgm:prSet/>
      <dgm:spPr/>
      <dgm:t>
        <a:bodyPr/>
        <a:lstStyle/>
        <a:p>
          <a:endParaRPr lang="es-ES"/>
        </a:p>
      </dgm:t>
    </dgm:pt>
    <dgm:pt modelId="{BE3636EC-436E-4FDD-9A7D-F179636EC6AC}">
      <dgm:prSet phldrT="[Texto]"/>
      <dgm:spPr/>
      <dgm:t>
        <a:bodyPr/>
        <a:lstStyle/>
        <a:p>
          <a:r>
            <a:rPr lang="es-ES" dirty="0" smtClean="0"/>
            <a:t>Determinar el nivel de rentabilidad de la cartera de crédito de vivienda en la banca privada a nivel nacional con la finalidad de evidenciar su comportamiento</a:t>
          </a:r>
          <a:endParaRPr lang="es-ES" dirty="0"/>
        </a:p>
      </dgm:t>
    </dgm:pt>
    <dgm:pt modelId="{2BCBC161-C846-4218-9611-DC96581AC6F5}" type="parTrans" cxnId="{F6C6247A-DB7B-4ED8-B6B1-0C262B563943}">
      <dgm:prSet/>
      <dgm:spPr/>
      <dgm:t>
        <a:bodyPr/>
        <a:lstStyle/>
        <a:p>
          <a:endParaRPr lang="es-ES"/>
        </a:p>
      </dgm:t>
    </dgm:pt>
    <dgm:pt modelId="{D9EED0CF-5F37-42D8-B47C-E56F74530011}" type="sibTrans" cxnId="{F6C6247A-DB7B-4ED8-B6B1-0C262B563943}">
      <dgm:prSet/>
      <dgm:spPr/>
      <dgm:t>
        <a:bodyPr/>
        <a:lstStyle/>
        <a:p>
          <a:endParaRPr lang="es-ES"/>
        </a:p>
      </dgm:t>
    </dgm:pt>
    <dgm:pt modelId="{471659B9-C204-427E-BB95-542312888860}">
      <dgm:prSet phldrT="[Texto]"/>
      <dgm:spPr/>
      <dgm:t>
        <a:bodyPr/>
        <a:lstStyle/>
        <a:p>
          <a:r>
            <a:rPr lang="es-ES" dirty="0" smtClean="0"/>
            <a:t>Proponer estrategias de negocios que aporten a las Instituciones de la banca privada a nivel nacional, con el fin de fortalecer los procesos para la concesión de créditos hipotecarios</a:t>
          </a:r>
          <a:endParaRPr lang="es-ES" dirty="0"/>
        </a:p>
      </dgm:t>
    </dgm:pt>
    <dgm:pt modelId="{38A36DF2-1F5E-4316-A39F-B967D2C5D356}" type="parTrans" cxnId="{8BC3DFDE-D38B-4375-A4A7-8BBAB277E390}">
      <dgm:prSet/>
      <dgm:spPr/>
      <dgm:t>
        <a:bodyPr/>
        <a:lstStyle/>
        <a:p>
          <a:endParaRPr lang="es-ES"/>
        </a:p>
      </dgm:t>
    </dgm:pt>
    <dgm:pt modelId="{347D13DB-D749-4029-B1C3-DE989BDEF1BB}" type="sibTrans" cxnId="{8BC3DFDE-D38B-4375-A4A7-8BBAB277E390}">
      <dgm:prSet/>
      <dgm:spPr/>
      <dgm:t>
        <a:bodyPr/>
        <a:lstStyle/>
        <a:p>
          <a:endParaRPr lang="es-ES"/>
        </a:p>
      </dgm:t>
    </dgm:pt>
    <dgm:pt modelId="{FDF04586-9559-4A90-95C5-2D9FFD7B8841}" type="pres">
      <dgm:prSet presAssocID="{AB33E9EE-C367-4D31-ACE1-02B397FF3D43}" presName="Name0" presStyleCnt="0">
        <dgm:presLayoutVars>
          <dgm:chPref val="1"/>
          <dgm:dir/>
          <dgm:animOne val="branch"/>
          <dgm:animLvl val="lvl"/>
          <dgm:resizeHandles/>
        </dgm:presLayoutVars>
      </dgm:prSet>
      <dgm:spPr/>
      <dgm:t>
        <a:bodyPr/>
        <a:lstStyle/>
        <a:p>
          <a:endParaRPr lang="es-ES"/>
        </a:p>
      </dgm:t>
    </dgm:pt>
    <dgm:pt modelId="{926F2009-9D66-46F5-8D9F-DB51B7CB2BF9}" type="pres">
      <dgm:prSet presAssocID="{DA909B49-9307-4B8C-988C-37A930C4C920}" presName="vertOne" presStyleCnt="0"/>
      <dgm:spPr/>
      <dgm:t>
        <a:bodyPr/>
        <a:lstStyle/>
        <a:p>
          <a:endParaRPr lang="es-ES"/>
        </a:p>
      </dgm:t>
    </dgm:pt>
    <dgm:pt modelId="{1A27AD4E-7DD5-490A-80BB-0E434E4D1FAA}" type="pres">
      <dgm:prSet presAssocID="{DA909B49-9307-4B8C-988C-37A930C4C920}" presName="txOne" presStyleLbl="node0" presStyleIdx="0" presStyleCnt="1" custScaleY="71478">
        <dgm:presLayoutVars>
          <dgm:chPref val="3"/>
        </dgm:presLayoutVars>
      </dgm:prSet>
      <dgm:spPr/>
      <dgm:t>
        <a:bodyPr/>
        <a:lstStyle/>
        <a:p>
          <a:endParaRPr lang="es-ES"/>
        </a:p>
      </dgm:t>
    </dgm:pt>
    <dgm:pt modelId="{E67435E1-EDEB-4631-BA9D-7AB4E3F62D9F}" type="pres">
      <dgm:prSet presAssocID="{DA909B49-9307-4B8C-988C-37A930C4C920}" presName="parTransOne" presStyleCnt="0"/>
      <dgm:spPr/>
      <dgm:t>
        <a:bodyPr/>
        <a:lstStyle/>
        <a:p>
          <a:endParaRPr lang="es-ES"/>
        </a:p>
      </dgm:t>
    </dgm:pt>
    <dgm:pt modelId="{0DA9DE8F-7782-47A5-BC47-4DB9EEDB0E34}" type="pres">
      <dgm:prSet presAssocID="{DA909B49-9307-4B8C-988C-37A930C4C920}" presName="horzOne" presStyleCnt="0"/>
      <dgm:spPr/>
      <dgm:t>
        <a:bodyPr/>
        <a:lstStyle/>
        <a:p>
          <a:endParaRPr lang="es-ES"/>
        </a:p>
      </dgm:t>
    </dgm:pt>
    <dgm:pt modelId="{2DBAD657-0C37-4E4A-88F9-F97CAF873E58}" type="pres">
      <dgm:prSet presAssocID="{4ADE1ECF-5E19-49B3-AC6C-2C1A9A442A44}" presName="vertTwo" presStyleCnt="0"/>
      <dgm:spPr/>
      <dgm:t>
        <a:bodyPr/>
        <a:lstStyle/>
        <a:p>
          <a:endParaRPr lang="es-ES"/>
        </a:p>
      </dgm:t>
    </dgm:pt>
    <dgm:pt modelId="{4F9E3644-414C-4A7C-9335-99085D02EEFE}" type="pres">
      <dgm:prSet presAssocID="{4ADE1ECF-5E19-49B3-AC6C-2C1A9A442A44}" presName="txTwo" presStyleLbl="node2" presStyleIdx="0" presStyleCnt="3">
        <dgm:presLayoutVars>
          <dgm:chPref val="3"/>
        </dgm:presLayoutVars>
      </dgm:prSet>
      <dgm:spPr/>
      <dgm:t>
        <a:bodyPr/>
        <a:lstStyle/>
        <a:p>
          <a:endParaRPr lang="es-ES"/>
        </a:p>
      </dgm:t>
    </dgm:pt>
    <dgm:pt modelId="{F0597903-6351-406C-873D-674C045081D0}" type="pres">
      <dgm:prSet presAssocID="{4ADE1ECF-5E19-49B3-AC6C-2C1A9A442A44}" presName="horzTwo" presStyleCnt="0"/>
      <dgm:spPr/>
      <dgm:t>
        <a:bodyPr/>
        <a:lstStyle/>
        <a:p>
          <a:endParaRPr lang="es-ES"/>
        </a:p>
      </dgm:t>
    </dgm:pt>
    <dgm:pt modelId="{600F4DFA-D9A5-4AD1-9BC7-2BDEFFC507C2}" type="pres">
      <dgm:prSet presAssocID="{E755E240-985A-408F-B9AC-DC3DDC0FB173}" presName="sibSpaceTwo" presStyleCnt="0"/>
      <dgm:spPr/>
      <dgm:t>
        <a:bodyPr/>
        <a:lstStyle/>
        <a:p>
          <a:endParaRPr lang="es-ES"/>
        </a:p>
      </dgm:t>
    </dgm:pt>
    <dgm:pt modelId="{9278C6BC-7A41-4FA9-86D8-9231289C221D}" type="pres">
      <dgm:prSet presAssocID="{BE3636EC-436E-4FDD-9A7D-F179636EC6AC}" presName="vertTwo" presStyleCnt="0"/>
      <dgm:spPr/>
      <dgm:t>
        <a:bodyPr/>
        <a:lstStyle/>
        <a:p>
          <a:endParaRPr lang="es-ES"/>
        </a:p>
      </dgm:t>
    </dgm:pt>
    <dgm:pt modelId="{EE33AE92-A355-4EE2-8254-CFC66F65AF87}" type="pres">
      <dgm:prSet presAssocID="{BE3636EC-436E-4FDD-9A7D-F179636EC6AC}" presName="txTwo" presStyleLbl="node2" presStyleIdx="1" presStyleCnt="3">
        <dgm:presLayoutVars>
          <dgm:chPref val="3"/>
        </dgm:presLayoutVars>
      </dgm:prSet>
      <dgm:spPr/>
      <dgm:t>
        <a:bodyPr/>
        <a:lstStyle/>
        <a:p>
          <a:endParaRPr lang="es-ES"/>
        </a:p>
      </dgm:t>
    </dgm:pt>
    <dgm:pt modelId="{E2EA3C4D-2A09-4EB4-8A98-50E48C012192}" type="pres">
      <dgm:prSet presAssocID="{BE3636EC-436E-4FDD-9A7D-F179636EC6AC}" presName="horzTwo" presStyleCnt="0"/>
      <dgm:spPr/>
      <dgm:t>
        <a:bodyPr/>
        <a:lstStyle/>
        <a:p>
          <a:endParaRPr lang="es-ES"/>
        </a:p>
      </dgm:t>
    </dgm:pt>
    <dgm:pt modelId="{2503A633-F813-4844-BBA1-02D2087520BF}" type="pres">
      <dgm:prSet presAssocID="{D9EED0CF-5F37-42D8-B47C-E56F74530011}" presName="sibSpaceTwo" presStyleCnt="0"/>
      <dgm:spPr/>
      <dgm:t>
        <a:bodyPr/>
        <a:lstStyle/>
        <a:p>
          <a:endParaRPr lang="es-ES"/>
        </a:p>
      </dgm:t>
    </dgm:pt>
    <dgm:pt modelId="{77A1B3E4-2605-4F8B-B8C9-10550A98E710}" type="pres">
      <dgm:prSet presAssocID="{471659B9-C204-427E-BB95-542312888860}" presName="vertTwo" presStyleCnt="0"/>
      <dgm:spPr/>
      <dgm:t>
        <a:bodyPr/>
        <a:lstStyle/>
        <a:p>
          <a:endParaRPr lang="es-ES"/>
        </a:p>
      </dgm:t>
    </dgm:pt>
    <dgm:pt modelId="{867E1B30-0E99-44B1-99BF-8970557DFCC0}" type="pres">
      <dgm:prSet presAssocID="{471659B9-C204-427E-BB95-542312888860}" presName="txTwo" presStyleLbl="node2" presStyleIdx="2" presStyleCnt="3">
        <dgm:presLayoutVars>
          <dgm:chPref val="3"/>
        </dgm:presLayoutVars>
      </dgm:prSet>
      <dgm:spPr/>
      <dgm:t>
        <a:bodyPr/>
        <a:lstStyle/>
        <a:p>
          <a:endParaRPr lang="es-ES"/>
        </a:p>
      </dgm:t>
    </dgm:pt>
    <dgm:pt modelId="{BAF425D3-541B-4877-82A1-43F18B643B7D}" type="pres">
      <dgm:prSet presAssocID="{471659B9-C204-427E-BB95-542312888860}" presName="horzTwo" presStyleCnt="0"/>
      <dgm:spPr/>
      <dgm:t>
        <a:bodyPr/>
        <a:lstStyle/>
        <a:p>
          <a:endParaRPr lang="es-ES"/>
        </a:p>
      </dgm:t>
    </dgm:pt>
  </dgm:ptLst>
  <dgm:cxnLst>
    <dgm:cxn modelId="{8BC3DFDE-D38B-4375-A4A7-8BBAB277E390}" srcId="{DA909B49-9307-4B8C-988C-37A930C4C920}" destId="{471659B9-C204-427E-BB95-542312888860}" srcOrd="2" destOrd="0" parTransId="{38A36DF2-1F5E-4316-A39F-B967D2C5D356}" sibTransId="{347D13DB-D749-4029-B1C3-DE989BDEF1BB}"/>
    <dgm:cxn modelId="{32133A0D-99A7-4A6F-BADB-8A9D82F3E3BE}" type="presOf" srcId="{AB33E9EE-C367-4D31-ACE1-02B397FF3D43}" destId="{FDF04586-9559-4A90-95C5-2D9FFD7B8841}" srcOrd="0" destOrd="0" presId="urn:microsoft.com/office/officeart/2005/8/layout/hierarchy4"/>
    <dgm:cxn modelId="{7BC17E83-4F86-4041-8083-F261A48CFBCD}" type="presOf" srcId="{BE3636EC-436E-4FDD-9A7D-F179636EC6AC}" destId="{EE33AE92-A355-4EE2-8254-CFC66F65AF87}" srcOrd="0" destOrd="0" presId="urn:microsoft.com/office/officeart/2005/8/layout/hierarchy4"/>
    <dgm:cxn modelId="{13F24164-D3C2-49A5-9530-45325D646955}" type="presOf" srcId="{471659B9-C204-427E-BB95-542312888860}" destId="{867E1B30-0E99-44B1-99BF-8970557DFCC0}" srcOrd="0" destOrd="0" presId="urn:microsoft.com/office/officeart/2005/8/layout/hierarchy4"/>
    <dgm:cxn modelId="{65273F41-7A1D-4BE0-A697-69FBE454A6AF}" type="presOf" srcId="{4ADE1ECF-5E19-49B3-AC6C-2C1A9A442A44}" destId="{4F9E3644-414C-4A7C-9335-99085D02EEFE}" srcOrd="0" destOrd="0" presId="urn:microsoft.com/office/officeart/2005/8/layout/hierarchy4"/>
    <dgm:cxn modelId="{F80F4013-2C7B-4DB2-B540-F987CDFDE647}" type="presOf" srcId="{DA909B49-9307-4B8C-988C-37A930C4C920}" destId="{1A27AD4E-7DD5-490A-80BB-0E434E4D1FAA}" srcOrd="0" destOrd="0" presId="urn:microsoft.com/office/officeart/2005/8/layout/hierarchy4"/>
    <dgm:cxn modelId="{0D834D70-64FF-4119-B146-C2EE9175D323}" srcId="{AB33E9EE-C367-4D31-ACE1-02B397FF3D43}" destId="{DA909B49-9307-4B8C-988C-37A930C4C920}" srcOrd="0" destOrd="0" parTransId="{1357C161-5EE4-41F8-9B91-41EBB852D593}" sibTransId="{9B5EE8EA-FF4E-40AA-988D-18CD85F156D5}"/>
    <dgm:cxn modelId="{F6C6247A-DB7B-4ED8-B6B1-0C262B563943}" srcId="{DA909B49-9307-4B8C-988C-37A930C4C920}" destId="{BE3636EC-436E-4FDD-9A7D-F179636EC6AC}" srcOrd="1" destOrd="0" parTransId="{2BCBC161-C846-4218-9611-DC96581AC6F5}" sibTransId="{D9EED0CF-5F37-42D8-B47C-E56F74530011}"/>
    <dgm:cxn modelId="{FACE36CA-57ED-465E-B597-99FF9D82EAA2}" srcId="{DA909B49-9307-4B8C-988C-37A930C4C920}" destId="{4ADE1ECF-5E19-49B3-AC6C-2C1A9A442A44}" srcOrd="0" destOrd="0" parTransId="{A944C231-30B0-497B-AF57-A06A6F1B4C06}" sibTransId="{E755E240-985A-408F-B9AC-DC3DDC0FB173}"/>
    <dgm:cxn modelId="{78240384-6032-45B1-B87C-0623AC0BD10F}" type="presParOf" srcId="{FDF04586-9559-4A90-95C5-2D9FFD7B8841}" destId="{926F2009-9D66-46F5-8D9F-DB51B7CB2BF9}" srcOrd="0" destOrd="0" presId="urn:microsoft.com/office/officeart/2005/8/layout/hierarchy4"/>
    <dgm:cxn modelId="{FB964F3D-3FF4-4ED2-AB30-31647B4E7969}" type="presParOf" srcId="{926F2009-9D66-46F5-8D9F-DB51B7CB2BF9}" destId="{1A27AD4E-7DD5-490A-80BB-0E434E4D1FAA}" srcOrd="0" destOrd="0" presId="urn:microsoft.com/office/officeart/2005/8/layout/hierarchy4"/>
    <dgm:cxn modelId="{9F768AA9-8445-4662-942D-2E0862C9EC82}" type="presParOf" srcId="{926F2009-9D66-46F5-8D9F-DB51B7CB2BF9}" destId="{E67435E1-EDEB-4631-BA9D-7AB4E3F62D9F}" srcOrd="1" destOrd="0" presId="urn:microsoft.com/office/officeart/2005/8/layout/hierarchy4"/>
    <dgm:cxn modelId="{2F56C684-4637-4CEE-B907-4E793A7DCA07}" type="presParOf" srcId="{926F2009-9D66-46F5-8D9F-DB51B7CB2BF9}" destId="{0DA9DE8F-7782-47A5-BC47-4DB9EEDB0E34}" srcOrd="2" destOrd="0" presId="urn:microsoft.com/office/officeart/2005/8/layout/hierarchy4"/>
    <dgm:cxn modelId="{6B591F2C-7022-49B9-85FF-D8D9536951FC}" type="presParOf" srcId="{0DA9DE8F-7782-47A5-BC47-4DB9EEDB0E34}" destId="{2DBAD657-0C37-4E4A-88F9-F97CAF873E58}" srcOrd="0" destOrd="0" presId="urn:microsoft.com/office/officeart/2005/8/layout/hierarchy4"/>
    <dgm:cxn modelId="{9314CB5F-EECB-4DDD-A3E1-008B707AC782}" type="presParOf" srcId="{2DBAD657-0C37-4E4A-88F9-F97CAF873E58}" destId="{4F9E3644-414C-4A7C-9335-99085D02EEFE}" srcOrd="0" destOrd="0" presId="urn:microsoft.com/office/officeart/2005/8/layout/hierarchy4"/>
    <dgm:cxn modelId="{EC367A38-09A5-4B46-B08D-DB7BEDD6D91C}" type="presParOf" srcId="{2DBAD657-0C37-4E4A-88F9-F97CAF873E58}" destId="{F0597903-6351-406C-873D-674C045081D0}" srcOrd="1" destOrd="0" presId="urn:microsoft.com/office/officeart/2005/8/layout/hierarchy4"/>
    <dgm:cxn modelId="{D02E04EC-C610-4A84-96FB-76412EA53BC3}" type="presParOf" srcId="{0DA9DE8F-7782-47A5-BC47-4DB9EEDB0E34}" destId="{600F4DFA-D9A5-4AD1-9BC7-2BDEFFC507C2}" srcOrd="1" destOrd="0" presId="urn:microsoft.com/office/officeart/2005/8/layout/hierarchy4"/>
    <dgm:cxn modelId="{A12981C9-8858-4B28-81BC-3A10CE6D3945}" type="presParOf" srcId="{0DA9DE8F-7782-47A5-BC47-4DB9EEDB0E34}" destId="{9278C6BC-7A41-4FA9-86D8-9231289C221D}" srcOrd="2" destOrd="0" presId="urn:microsoft.com/office/officeart/2005/8/layout/hierarchy4"/>
    <dgm:cxn modelId="{F42BAEB3-0B00-4039-BCB4-27565454F269}" type="presParOf" srcId="{9278C6BC-7A41-4FA9-86D8-9231289C221D}" destId="{EE33AE92-A355-4EE2-8254-CFC66F65AF87}" srcOrd="0" destOrd="0" presId="urn:microsoft.com/office/officeart/2005/8/layout/hierarchy4"/>
    <dgm:cxn modelId="{253F4C8C-5F96-465F-8A00-29C9ABABA55C}" type="presParOf" srcId="{9278C6BC-7A41-4FA9-86D8-9231289C221D}" destId="{E2EA3C4D-2A09-4EB4-8A98-50E48C012192}" srcOrd="1" destOrd="0" presId="urn:microsoft.com/office/officeart/2005/8/layout/hierarchy4"/>
    <dgm:cxn modelId="{8F26D3B9-AAF3-4969-8D04-0B8B47E04F1F}" type="presParOf" srcId="{0DA9DE8F-7782-47A5-BC47-4DB9EEDB0E34}" destId="{2503A633-F813-4844-BBA1-02D2087520BF}" srcOrd="3" destOrd="0" presId="urn:microsoft.com/office/officeart/2005/8/layout/hierarchy4"/>
    <dgm:cxn modelId="{CE08668D-7C66-4474-9111-4DBA5EA3BE00}" type="presParOf" srcId="{0DA9DE8F-7782-47A5-BC47-4DB9EEDB0E34}" destId="{77A1B3E4-2605-4F8B-B8C9-10550A98E710}" srcOrd="4" destOrd="0" presId="urn:microsoft.com/office/officeart/2005/8/layout/hierarchy4"/>
    <dgm:cxn modelId="{359609E7-0AC0-4E34-9D80-CE9D9708A707}" type="presParOf" srcId="{77A1B3E4-2605-4F8B-B8C9-10550A98E710}" destId="{867E1B30-0E99-44B1-99BF-8970557DFCC0}" srcOrd="0" destOrd="0" presId="urn:microsoft.com/office/officeart/2005/8/layout/hierarchy4"/>
    <dgm:cxn modelId="{908D361F-8B0F-4665-B4B6-30A70E6D8D3A}" type="presParOf" srcId="{77A1B3E4-2605-4F8B-B8C9-10550A98E710}" destId="{BAF425D3-541B-4877-82A1-43F18B643B7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323B4-21AB-420D-98DB-0095C1F350DF}"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S"/>
        </a:p>
      </dgm:t>
    </dgm:pt>
    <dgm:pt modelId="{9C86D414-AEF6-430A-9BBC-1AAA77396769}">
      <dgm:prSet phldrT="[Texto]"/>
      <dgm:spPr/>
      <dgm:t>
        <a:bodyPr/>
        <a:lstStyle/>
        <a:p>
          <a:r>
            <a:rPr lang="es-ES" dirty="0" smtClean="0"/>
            <a:t>Demanda de vivienda en el Ecuador</a:t>
          </a:r>
          <a:endParaRPr lang="es-ES" dirty="0"/>
        </a:p>
      </dgm:t>
    </dgm:pt>
    <dgm:pt modelId="{B57E8D9C-884C-4985-AA91-782F097FFA13}" type="parTrans" cxnId="{CC7397F8-0169-4337-B362-4C96540E81EA}">
      <dgm:prSet/>
      <dgm:spPr/>
      <dgm:t>
        <a:bodyPr/>
        <a:lstStyle/>
        <a:p>
          <a:endParaRPr lang="es-ES"/>
        </a:p>
      </dgm:t>
    </dgm:pt>
    <dgm:pt modelId="{E6D872B9-3657-437A-A79B-139351286225}" type="sibTrans" cxnId="{CC7397F8-0169-4337-B362-4C96540E81EA}">
      <dgm:prSet/>
      <dgm:spPr/>
      <dgm:t>
        <a:bodyPr/>
        <a:lstStyle/>
        <a:p>
          <a:endParaRPr lang="es-ES"/>
        </a:p>
      </dgm:t>
    </dgm:pt>
    <dgm:pt modelId="{65B5D8B1-5F32-40E2-8BC4-EAA434B6E5E7}">
      <dgm:prSet phldrT="[Texto]"/>
      <dgm:spPr/>
      <dgm:t>
        <a:bodyPr/>
        <a:lstStyle/>
        <a:p>
          <a:r>
            <a:rPr lang="es-ES" dirty="0" smtClean="0"/>
            <a:t>Aspectos demográficos</a:t>
          </a:r>
          <a:endParaRPr lang="es-ES" dirty="0"/>
        </a:p>
      </dgm:t>
    </dgm:pt>
    <dgm:pt modelId="{5A1D0264-7D20-4E03-A8DA-555A9C76ADD0}" type="parTrans" cxnId="{5B9A281A-F714-481A-9B04-5EDDCDD75D49}">
      <dgm:prSet/>
      <dgm:spPr/>
      <dgm:t>
        <a:bodyPr/>
        <a:lstStyle/>
        <a:p>
          <a:endParaRPr lang="es-ES"/>
        </a:p>
      </dgm:t>
    </dgm:pt>
    <dgm:pt modelId="{1F3CAD44-6EFD-4D67-B759-6581112B3EC4}" type="sibTrans" cxnId="{5B9A281A-F714-481A-9B04-5EDDCDD75D49}">
      <dgm:prSet/>
      <dgm:spPr/>
      <dgm:t>
        <a:bodyPr/>
        <a:lstStyle/>
        <a:p>
          <a:endParaRPr lang="es-ES"/>
        </a:p>
      </dgm:t>
    </dgm:pt>
    <dgm:pt modelId="{F6182EC5-655F-43E3-970B-FC92D8209910}">
      <dgm:prSet phldrT="[Texto]"/>
      <dgm:spPr/>
      <dgm:t>
        <a:bodyPr/>
        <a:lstStyle/>
        <a:p>
          <a:r>
            <a:rPr lang="es-ES" dirty="0" smtClean="0"/>
            <a:t>Características de habitalidad</a:t>
          </a:r>
          <a:endParaRPr lang="es-ES" dirty="0"/>
        </a:p>
      </dgm:t>
    </dgm:pt>
    <dgm:pt modelId="{D5A0E513-D73D-4E9C-ADBC-61AB4C8BFDC2}" type="parTrans" cxnId="{0F31AF4F-9AB6-480B-B036-98ED7F280469}">
      <dgm:prSet/>
      <dgm:spPr/>
      <dgm:t>
        <a:bodyPr/>
        <a:lstStyle/>
        <a:p>
          <a:endParaRPr lang="es-ES"/>
        </a:p>
      </dgm:t>
    </dgm:pt>
    <dgm:pt modelId="{C9650FC5-19BB-4424-ACC9-460ED215B4D2}" type="sibTrans" cxnId="{0F31AF4F-9AB6-480B-B036-98ED7F280469}">
      <dgm:prSet/>
      <dgm:spPr/>
      <dgm:t>
        <a:bodyPr/>
        <a:lstStyle/>
        <a:p>
          <a:endParaRPr lang="es-ES"/>
        </a:p>
      </dgm:t>
    </dgm:pt>
    <dgm:pt modelId="{2F5B2126-0BAC-4A29-97C1-9FDB1D03B00F}">
      <dgm:prSet phldrT="[Texto]"/>
      <dgm:spPr/>
      <dgm:t>
        <a:bodyPr/>
        <a:lstStyle/>
        <a:p>
          <a:r>
            <a:rPr lang="es-ES" dirty="0" smtClean="0"/>
            <a:t>Estructura de la Cartera de crédito</a:t>
          </a:r>
          <a:endParaRPr lang="es-ES" dirty="0"/>
        </a:p>
      </dgm:t>
    </dgm:pt>
    <dgm:pt modelId="{5647CFDD-67F5-4352-BEE8-92ABED4EEC8E}" type="parTrans" cxnId="{1F0E1511-D53C-48F6-B315-A601F31C2801}">
      <dgm:prSet/>
      <dgm:spPr/>
      <dgm:t>
        <a:bodyPr/>
        <a:lstStyle/>
        <a:p>
          <a:endParaRPr lang="es-ES"/>
        </a:p>
      </dgm:t>
    </dgm:pt>
    <dgm:pt modelId="{6C349C81-0A85-4255-B0A0-72F090C076C6}" type="sibTrans" cxnId="{1F0E1511-D53C-48F6-B315-A601F31C2801}">
      <dgm:prSet/>
      <dgm:spPr/>
      <dgm:t>
        <a:bodyPr/>
        <a:lstStyle/>
        <a:p>
          <a:endParaRPr lang="es-ES"/>
        </a:p>
      </dgm:t>
    </dgm:pt>
    <dgm:pt modelId="{DB6A63BB-DFEF-491C-B744-509B13ACF0CC}">
      <dgm:prSet phldrT="[Texto]"/>
      <dgm:spPr/>
      <dgm:t>
        <a:bodyPr/>
        <a:lstStyle/>
        <a:p>
          <a:r>
            <a:rPr lang="es-ES" dirty="0" smtClean="0"/>
            <a:t>Segmento de crédito</a:t>
          </a:r>
          <a:endParaRPr lang="es-ES" dirty="0"/>
        </a:p>
      </dgm:t>
    </dgm:pt>
    <dgm:pt modelId="{784CDDA1-3EB4-49B7-B0DF-87DFD55130D1}" type="parTrans" cxnId="{30B3AC30-15FD-42DE-92E8-23AAFCA6CA73}">
      <dgm:prSet/>
      <dgm:spPr/>
      <dgm:t>
        <a:bodyPr/>
        <a:lstStyle/>
        <a:p>
          <a:endParaRPr lang="es-ES"/>
        </a:p>
      </dgm:t>
    </dgm:pt>
    <dgm:pt modelId="{6ED30B34-0CD9-4D2E-9675-32B4CCA5808B}" type="sibTrans" cxnId="{30B3AC30-15FD-42DE-92E8-23AAFCA6CA73}">
      <dgm:prSet/>
      <dgm:spPr/>
      <dgm:t>
        <a:bodyPr/>
        <a:lstStyle/>
        <a:p>
          <a:endParaRPr lang="es-ES"/>
        </a:p>
      </dgm:t>
    </dgm:pt>
    <dgm:pt modelId="{04951748-90F7-4356-9D25-AC8A1329CF4B}">
      <dgm:prSet phldrT="[Texto]"/>
      <dgm:spPr/>
      <dgm:t>
        <a:bodyPr/>
        <a:lstStyle/>
        <a:p>
          <a:r>
            <a:rPr lang="es-ES" dirty="0" smtClean="0"/>
            <a:t>Crédito de vivienda</a:t>
          </a:r>
          <a:endParaRPr lang="es-ES" dirty="0"/>
        </a:p>
      </dgm:t>
    </dgm:pt>
    <dgm:pt modelId="{3400D48E-4E2F-43FE-8185-C45107E76137}" type="parTrans" cxnId="{045C7F15-EEEF-4955-9C10-626CB8B68CB6}">
      <dgm:prSet/>
      <dgm:spPr/>
      <dgm:t>
        <a:bodyPr/>
        <a:lstStyle/>
        <a:p>
          <a:endParaRPr lang="es-ES"/>
        </a:p>
      </dgm:t>
    </dgm:pt>
    <dgm:pt modelId="{755CB3B3-4B2B-4C86-9E17-FF32EEED5132}" type="sibTrans" cxnId="{045C7F15-EEEF-4955-9C10-626CB8B68CB6}">
      <dgm:prSet/>
      <dgm:spPr/>
      <dgm:t>
        <a:bodyPr/>
        <a:lstStyle/>
        <a:p>
          <a:endParaRPr lang="es-ES"/>
        </a:p>
      </dgm:t>
    </dgm:pt>
    <dgm:pt modelId="{4DC92843-A6D0-4EFB-8AFE-1A4F1C86CDEC}">
      <dgm:prSet phldrT="[Texto]"/>
      <dgm:spPr/>
      <dgm:t>
        <a:bodyPr/>
        <a:lstStyle/>
        <a:p>
          <a:r>
            <a:rPr lang="es-ES" dirty="0" smtClean="0"/>
            <a:t>Destino</a:t>
          </a:r>
          <a:endParaRPr lang="es-ES" dirty="0"/>
        </a:p>
      </dgm:t>
    </dgm:pt>
    <dgm:pt modelId="{6D1DCF9B-6C04-49BA-94F6-FFADD0D61F3F}" type="parTrans" cxnId="{A82C6047-D535-49A1-BC4E-B9A6B8644B18}">
      <dgm:prSet/>
      <dgm:spPr/>
      <dgm:t>
        <a:bodyPr/>
        <a:lstStyle/>
        <a:p>
          <a:endParaRPr lang="es-ES"/>
        </a:p>
      </dgm:t>
    </dgm:pt>
    <dgm:pt modelId="{E3B6DDD6-3C8A-4EB3-82E3-616D8C83278F}" type="sibTrans" cxnId="{A82C6047-D535-49A1-BC4E-B9A6B8644B18}">
      <dgm:prSet/>
      <dgm:spPr/>
      <dgm:t>
        <a:bodyPr/>
        <a:lstStyle/>
        <a:p>
          <a:endParaRPr lang="es-ES"/>
        </a:p>
      </dgm:t>
    </dgm:pt>
    <dgm:pt modelId="{E0DA8C38-77F4-440F-93DC-44D3ACD43455}">
      <dgm:prSet phldrT="[Texto]"/>
      <dgm:spPr/>
      <dgm:t>
        <a:bodyPr/>
        <a:lstStyle/>
        <a:p>
          <a:r>
            <a:rPr lang="es-ES" dirty="0" smtClean="0"/>
            <a:t>Ubicación geográfica</a:t>
          </a:r>
          <a:endParaRPr lang="es-ES" dirty="0"/>
        </a:p>
      </dgm:t>
    </dgm:pt>
    <dgm:pt modelId="{3AE205D1-64E6-4765-BE49-86066851D55E}" type="parTrans" cxnId="{A1FE0006-F701-4E5C-A527-C4D33337A287}">
      <dgm:prSet/>
      <dgm:spPr/>
      <dgm:t>
        <a:bodyPr/>
        <a:lstStyle/>
        <a:p>
          <a:endParaRPr lang="es-ES"/>
        </a:p>
      </dgm:t>
    </dgm:pt>
    <dgm:pt modelId="{BE3A0256-F45C-4C11-A58C-DB046D4A4567}" type="sibTrans" cxnId="{A1FE0006-F701-4E5C-A527-C4D33337A287}">
      <dgm:prSet/>
      <dgm:spPr/>
      <dgm:t>
        <a:bodyPr/>
        <a:lstStyle/>
        <a:p>
          <a:endParaRPr lang="es-ES"/>
        </a:p>
      </dgm:t>
    </dgm:pt>
    <dgm:pt modelId="{2E0ED6C2-E14A-45B8-B081-99BA3175E3A0}">
      <dgm:prSet phldrT="[Texto]"/>
      <dgm:spPr/>
      <dgm:t>
        <a:bodyPr/>
        <a:lstStyle/>
        <a:p>
          <a:r>
            <a:rPr lang="es-ES" dirty="0" smtClean="0"/>
            <a:t>Condiciones</a:t>
          </a:r>
          <a:endParaRPr lang="es-ES" dirty="0"/>
        </a:p>
      </dgm:t>
    </dgm:pt>
    <dgm:pt modelId="{4E375688-A8EF-442B-88C3-C923A1E830E8}" type="parTrans" cxnId="{44A35208-02B6-48EE-B6BC-500B006CCAFE}">
      <dgm:prSet/>
      <dgm:spPr/>
      <dgm:t>
        <a:bodyPr/>
        <a:lstStyle/>
        <a:p>
          <a:endParaRPr lang="es-ES"/>
        </a:p>
      </dgm:t>
    </dgm:pt>
    <dgm:pt modelId="{3FEE8E3C-CAF2-4BF5-A7AA-6C70B34B8CD1}" type="sibTrans" cxnId="{44A35208-02B6-48EE-B6BC-500B006CCAFE}">
      <dgm:prSet/>
      <dgm:spPr/>
      <dgm:t>
        <a:bodyPr/>
        <a:lstStyle/>
        <a:p>
          <a:endParaRPr lang="es-ES"/>
        </a:p>
      </dgm:t>
    </dgm:pt>
    <dgm:pt modelId="{4C5EE139-1EC9-4D20-AA85-EC7D7FDF4A67}">
      <dgm:prSet phldrT="[Texto]"/>
      <dgm:spPr/>
      <dgm:t>
        <a:bodyPr/>
        <a:lstStyle/>
        <a:p>
          <a:r>
            <a:rPr lang="es-ES" dirty="0" smtClean="0"/>
            <a:t>Riesgo Crediticio</a:t>
          </a:r>
          <a:endParaRPr lang="es-ES" dirty="0"/>
        </a:p>
      </dgm:t>
    </dgm:pt>
    <dgm:pt modelId="{41CD7B64-BDFA-43DD-8E96-9E5F5F052BE8}" type="parTrans" cxnId="{8DA1B90E-61F8-4DEC-9F57-B0C2F9D52A39}">
      <dgm:prSet/>
      <dgm:spPr/>
      <dgm:t>
        <a:bodyPr/>
        <a:lstStyle/>
        <a:p>
          <a:endParaRPr lang="es-ES"/>
        </a:p>
      </dgm:t>
    </dgm:pt>
    <dgm:pt modelId="{DBA80904-5BB1-4FC5-9F6A-150740348B6E}" type="sibTrans" cxnId="{8DA1B90E-61F8-4DEC-9F57-B0C2F9D52A39}">
      <dgm:prSet/>
      <dgm:spPr/>
      <dgm:t>
        <a:bodyPr/>
        <a:lstStyle/>
        <a:p>
          <a:endParaRPr lang="es-ES"/>
        </a:p>
      </dgm:t>
    </dgm:pt>
    <dgm:pt modelId="{7679BCC3-158C-4F24-B59C-E17051006EC9}">
      <dgm:prSet phldrT="[Texto]"/>
      <dgm:spPr/>
      <dgm:t>
        <a:bodyPr/>
        <a:lstStyle/>
        <a:p>
          <a:r>
            <a:rPr lang="es-ES" dirty="0" smtClean="0"/>
            <a:t>Causas</a:t>
          </a:r>
          <a:endParaRPr lang="es-ES" dirty="0"/>
        </a:p>
      </dgm:t>
    </dgm:pt>
    <dgm:pt modelId="{AF7A0366-427D-464D-B17D-8EC84438CE08}" type="parTrans" cxnId="{EC64A4B8-0868-4881-98B1-D480F76026AA}">
      <dgm:prSet/>
      <dgm:spPr/>
      <dgm:t>
        <a:bodyPr/>
        <a:lstStyle/>
        <a:p>
          <a:endParaRPr lang="es-ES"/>
        </a:p>
      </dgm:t>
    </dgm:pt>
    <dgm:pt modelId="{C09BE022-1F70-49BE-9934-6C299B7FAD34}" type="sibTrans" cxnId="{EC64A4B8-0868-4881-98B1-D480F76026AA}">
      <dgm:prSet/>
      <dgm:spPr/>
      <dgm:t>
        <a:bodyPr/>
        <a:lstStyle/>
        <a:p>
          <a:endParaRPr lang="es-ES"/>
        </a:p>
      </dgm:t>
    </dgm:pt>
    <dgm:pt modelId="{7E15B02D-3CE1-49EA-A63C-C9D53CF42E0D}">
      <dgm:prSet phldrT="[Texto]"/>
      <dgm:spPr/>
      <dgm:t>
        <a:bodyPr/>
        <a:lstStyle/>
        <a:p>
          <a:r>
            <a:rPr lang="es-ES" dirty="0" smtClean="0"/>
            <a:t>Morosidad</a:t>
          </a:r>
          <a:endParaRPr lang="es-ES" dirty="0"/>
        </a:p>
      </dgm:t>
    </dgm:pt>
    <dgm:pt modelId="{45D69E71-CF5C-4519-855E-87D570EA29BA}" type="parTrans" cxnId="{37BA0565-C968-4C05-9C23-BB9FFDA78186}">
      <dgm:prSet/>
      <dgm:spPr/>
      <dgm:t>
        <a:bodyPr/>
        <a:lstStyle/>
        <a:p>
          <a:endParaRPr lang="es-ES"/>
        </a:p>
      </dgm:t>
    </dgm:pt>
    <dgm:pt modelId="{FA242925-6AD8-478E-83B1-72E2FBCFDD0D}" type="sibTrans" cxnId="{37BA0565-C968-4C05-9C23-BB9FFDA78186}">
      <dgm:prSet/>
      <dgm:spPr/>
      <dgm:t>
        <a:bodyPr/>
        <a:lstStyle/>
        <a:p>
          <a:endParaRPr lang="es-ES"/>
        </a:p>
      </dgm:t>
    </dgm:pt>
    <dgm:pt modelId="{51B42843-A9CB-4CCE-9B7C-1BBCAEFFBA8C}">
      <dgm:prSet phldrT="[Texto]"/>
      <dgm:spPr/>
      <dgm:t>
        <a:bodyPr/>
        <a:lstStyle/>
        <a:p>
          <a:r>
            <a:rPr lang="es-ES" dirty="0" smtClean="0"/>
            <a:t>Impacto</a:t>
          </a:r>
          <a:endParaRPr lang="es-ES" dirty="0"/>
        </a:p>
      </dgm:t>
    </dgm:pt>
    <dgm:pt modelId="{10373CEF-E17E-40A4-B00B-A6C4A84EE738}" type="parTrans" cxnId="{508543BF-33CE-42E8-B37D-DF6E683F89E0}">
      <dgm:prSet/>
      <dgm:spPr/>
      <dgm:t>
        <a:bodyPr/>
        <a:lstStyle/>
        <a:p>
          <a:endParaRPr lang="es-ES"/>
        </a:p>
      </dgm:t>
    </dgm:pt>
    <dgm:pt modelId="{38F29E94-B3BC-42A9-99B0-1FA24FD61F96}" type="sibTrans" cxnId="{508543BF-33CE-42E8-B37D-DF6E683F89E0}">
      <dgm:prSet/>
      <dgm:spPr/>
      <dgm:t>
        <a:bodyPr/>
        <a:lstStyle/>
        <a:p>
          <a:endParaRPr lang="es-ES"/>
        </a:p>
      </dgm:t>
    </dgm:pt>
    <dgm:pt modelId="{67A0DED1-13A1-4409-93DF-DF93A09B0AB7}">
      <dgm:prSet phldrT="[Texto]"/>
      <dgm:spPr/>
      <dgm:t>
        <a:bodyPr/>
        <a:lstStyle/>
        <a:p>
          <a:r>
            <a:rPr lang="es-ES" dirty="0" smtClean="0"/>
            <a:t>Situación Financiera</a:t>
          </a:r>
          <a:endParaRPr lang="es-ES" dirty="0"/>
        </a:p>
      </dgm:t>
    </dgm:pt>
    <dgm:pt modelId="{50C93467-BD59-44DB-ADA8-4BBBF2D3D5A5}" type="parTrans" cxnId="{8498F596-828C-4936-972C-2F44CB5DDF18}">
      <dgm:prSet/>
      <dgm:spPr/>
      <dgm:t>
        <a:bodyPr/>
        <a:lstStyle/>
        <a:p>
          <a:endParaRPr lang="es-ES"/>
        </a:p>
      </dgm:t>
    </dgm:pt>
    <dgm:pt modelId="{C6E0FCA4-8893-4A84-A219-5AC32C81C2BE}" type="sibTrans" cxnId="{8498F596-828C-4936-972C-2F44CB5DDF18}">
      <dgm:prSet/>
      <dgm:spPr/>
      <dgm:t>
        <a:bodyPr/>
        <a:lstStyle/>
        <a:p>
          <a:endParaRPr lang="es-ES"/>
        </a:p>
      </dgm:t>
    </dgm:pt>
    <dgm:pt modelId="{06447571-0FF9-4FC4-92A7-4BA1648B4860}">
      <dgm:prSet phldrT="[Texto]"/>
      <dgm:spPr/>
      <dgm:t>
        <a:bodyPr/>
        <a:lstStyle/>
        <a:p>
          <a:r>
            <a:rPr lang="es-ES" dirty="0" smtClean="0"/>
            <a:t>Resultados</a:t>
          </a:r>
          <a:endParaRPr lang="es-ES" dirty="0"/>
        </a:p>
      </dgm:t>
    </dgm:pt>
    <dgm:pt modelId="{AFCCD363-9262-402D-AC2F-09BE8EFF3EE0}" type="parTrans" cxnId="{FFF4F518-08DE-44AB-BE92-73FABD701C64}">
      <dgm:prSet/>
      <dgm:spPr/>
      <dgm:t>
        <a:bodyPr/>
        <a:lstStyle/>
        <a:p>
          <a:endParaRPr lang="es-ES"/>
        </a:p>
      </dgm:t>
    </dgm:pt>
    <dgm:pt modelId="{F37578E1-65C7-4CEE-ABF1-50E3B5E6E42F}" type="sibTrans" cxnId="{FFF4F518-08DE-44AB-BE92-73FABD701C64}">
      <dgm:prSet/>
      <dgm:spPr/>
      <dgm:t>
        <a:bodyPr/>
        <a:lstStyle/>
        <a:p>
          <a:endParaRPr lang="es-ES"/>
        </a:p>
      </dgm:t>
    </dgm:pt>
    <dgm:pt modelId="{4D416208-2723-4BB7-A1FA-5EBD172E7740}" type="pres">
      <dgm:prSet presAssocID="{103323B4-21AB-420D-98DB-0095C1F350DF}" presName="Name0" presStyleCnt="0">
        <dgm:presLayoutVars>
          <dgm:dir/>
          <dgm:resizeHandles val="exact"/>
        </dgm:presLayoutVars>
      </dgm:prSet>
      <dgm:spPr/>
      <dgm:t>
        <a:bodyPr/>
        <a:lstStyle/>
        <a:p>
          <a:endParaRPr lang="es-ES"/>
        </a:p>
      </dgm:t>
    </dgm:pt>
    <dgm:pt modelId="{74330C39-A39C-493B-9D7E-DA8634FE443D}" type="pres">
      <dgm:prSet presAssocID="{103323B4-21AB-420D-98DB-0095C1F350DF}" presName="fgShape" presStyleLbl="fgShp" presStyleIdx="0" presStyleCnt="1"/>
      <dgm:spPr/>
    </dgm:pt>
    <dgm:pt modelId="{A4732E52-B2FD-4A95-A3B1-84E9B22BBBE5}" type="pres">
      <dgm:prSet presAssocID="{103323B4-21AB-420D-98DB-0095C1F350DF}" presName="linComp" presStyleCnt="0"/>
      <dgm:spPr/>
    </dgm:pt>
    <dgm:pt modelId="{0A9AC7DE-F22D-479A-9C28-D30A814915D8}" type="pres">
      <dgm:prSet presAssocID="{9C86D414-AEF6-430A-9BBC-1AAA77396769}" presName="compNode" presStyleCnt="0"/>
      <dgm:spPr/>
    </dgm:pt>
    <dgm:pt modelId="{E5CEAE1C-2A1D-41D5-BB9F-454F5FE6A488}" type="pres">
      <dgm:prSet presAssocID="{9C86D414-AEF6-430A-9BBC-1AAA77396769}" presName="bkgdShape" presStyleLbl="node1" presStyleIdx="0" presStyleCnt="5"/>
      <dgm:spPr/>
      <dgm:t>
        <a:bodyPr/>
        <a:lstStyle/>
        <a:p>
          <a:endParaRPr lang="es-ES"/>
        </a:p>
      </dgm:t>
    </dgm:pt>
    <dgm:pt modelId="{0E6A212F-1006-476C-9D28-8776E31B5453}" type="pres">
      <dgm:prSet presAssocID="{9C86D414-AEF6-430A-9BBC-1AAA77396769}" presName="nodeTx" presStyleLbl="node1" presStyleIdx="0" presStyleCnt="5">
        <dgm:presLayoutVars>
          <dgm:bulletEnabled val="1"/>
        </dgm:presLayoutVars>
      </dgm:prSet>
      <dgm:spPr/>
      <dgm:t>
        <a:bodyPr/>
        <a:lstStyle/>
        <a:p>
          <a:endParaRPr lang="es-ES"/>
        </a:p>
      </dgm:t>
    </dgm:pt>
    <dgm:pt modelId="{43ECD08B-D2EC-4FA0-9D37-CE94B095B45A}" type="pres">
      <dgm:prSet presAssocID="{9C86D414-AEF6-430A-9BBC-1AAA77396769}" presName="invisiNode" presStyleLbl="node1" presStyleIdx="0" presStyleCnt="5"/>
      <dgm:spPr/>
    </dgm:pt>
    <dgm:pt modelId="{72AD5AA1-2DAD-4BA4-9DCE-49F1D16D3C95}" type="pres">
      <dgm:prSet presAssocID="{9C86D414-AEF6-430A-9BBC-1AAA77396769}"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1814FFDE-00C1-4C01-A071-DF7ADA26778B}" type="pres">
      <dgm:prSet presAssocID="{E6D872B9-3657-437A-A79B-139351286225}" presName="sibTrans" presStyleLbl="sibTrans2D1" presStyleIdx="0" presStyleCnt="0"/>
      <dgm:spPr/>
      <dgm:t>
        <a:bodyPr/>
        <a:lstStyle/>
        <a:p>
          <a:endParaRPr lang="es-ES"/>
        </a:p>
      </dgm:t>
    </dgm:pt>
    <dgm:pt modelId="{31CD7196-243C-4F6B-8390-D3F82AA59DF4}" type="pres">
      <dgm:prSet presAssocID="{2F5B2126-0BAC-4A29-97C1-9FDB1D03B00F}" presName="compNode" presStyleCnt="0"/>
      <dgm:spPr/>
    </dgm:pt>
    <dgm:pt modelId="{E1948E19-A687-4423-952D-A62076DBE4B2}" type="pres">
      <dgm:prSet presAssocID="{2F5B2126-0BAC-4A29-97C1-9FDB1D03B00F}" presName="bkgdShape" presStyleLbl="node1" presStyleIdx="1" presStyleCnt="5"/>
      <dgm:spPr/>
      <dgm:t>
        <a:bodyPr/>
        <a:lstStyle/>
        <a:p>
          <a:endParaRPr lang="es-ES"/>
        </a:p>
      </dgm:t>
    </dgm:pt>
    <dgm:pt modelId="{4E55108D-7C1B-4A95-AE56-28A3A21B4CD0}" type="pres">
      <dgm:prSet presAssocID="{2F5B2126-0BAC-4A29-97C1-9FDB1D03B00F}" presName="nodeTx" presStyleLbl="node1" presStyleIdx="1" presStyleCnt="5">
        <dgm:presLayoutVars>
          <dgm:bulletEnabled val="1"/>
        </dgm:presLayoutVars>
      </dgm:prSet>
      <dgm:spPr/>
      <dgm:t>
        <a:bodyPr/>
        <a:lstStyle/>
        <a:p>
          <a:endParaRPr lang="es-ES"/>
        </a:p>
      </dgm:t>
    </dgm:pt>
    <dgm:pt modelId="{0F89F4F2-1258-468D-9319-82966EE271B5}" type="pres">
      <dgm:prSet presAssocID="{2F5B2126-0BAC-4A29-97C1-9FDB1D03B00F}" presName="invisiNode" presStyleLbl="node1" presStyleIdx="1" presStyleCnt="5"/>
      <dgm:spPr/>
    </dgm:pt>
    <dgm:pt modelId="{CB7A1976-4A4F-4CCE-949C-3E606263F0DD}" type="pres">
      <dgm:prSet presAssocID="{2F5B2126-0BAC-4A29-97C1-9FDB1D03B00F}"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dgm:spPr>
      <dgm:t>
        <a:bodyPr/>
        <a:lstStyle/>
        <a:p>
          <a:endParaRPr lang="es-ES"/>
        </a:p>
      </dgm:t>
    </dgm:pt>
    <dgm:pt modelId="{7A335124-06A0-4D27-8218-C7698077C2D5}" type="pres">
      <dgm:prSet presAssocID="{6C349C81-0A85-4255-B0A0-72F090C076C6}" presName="sibTrans" presStyleLbl="sibTrans2D1" presStyleIdx="0" presStyleCnt="0"/>
      <dgm:spPr/>
      <dgm:t>
        <a:bodyPr/>
        <a:lstStyle/>
        <a:p>
          <a:endParaRPr lang="es-ES"/>
        </a:p>
      </dgm:t>
    </dgm:pt>
    <dgm:pt modelId="{82FCE310-AA3E-493F-B729-F4384BD6A927}" type="pres">
      <dgm:prSet presAssocID="{04951748-90F7-4356-9D25-AC8A1329CF4B}" presName="compNode" presStyleCnt="0"/>
      <dgm:spPr/>
    </dgm:pt>
    <dgm:pt modelId="{1D729702-393F-4133-AE13-91D4FDB881DD}" type="pres">
      <dgm:prSet presAssocID="{04951748-90F7-4356-9D25-AC8A1329CF4B}" presName="bkgdShape" presStyleLbl="node1" presStyleIdx="2" presStyleCnt="5"/>
      <dgm:spPr/>
      <dgm:t>
        <a:bodyPr/>
        <a:lstStyle/>
        <a:p>
          <a:endParaRPr lang="es-ES"/>
        </a:p>
      </dgm:t>
    </dgm:pt>
    <dgm:pt modelId="{A8D1859D-BFD5-4F3D-AA59-E70FA8819D62}" type="pres">
      <dgm:prSet presAssocID="{04951748-90F7-4356-9D25-AC8A1329CF4B}" presName="nodeTx" presStyleLbl="node1" presStyleIdx="2" presStyleCnt="5">
        <dgm:presLayoutVars>
          <dgm:bulletEnabled val="1"/>
        </dgm:presLayoutVars>
      </dgm:prSet>
      <dgm:spPr/>
      <dgm:t>
        <a:bodyPr/>
        <a:lstStyle/>
        <a:p>
          <a:endParaRPr lang="es-ES"/>
        </a:p>
      </dgm:t>
    </dgm:pt>
    <dgm:pt modelId="{D3F62754-F547-4538-91B6-4853D59D3A24}" type="pres">
      <dgm:prSet presAssocID="{04951748-90F7-4356-9D25-AC8A1329CF4B}" presName="invisiNode" presStyleLbl="node1" presStyleIdx="2" presStyleCnt="5"/>
      <dgm:spPr/>
    </dgm:pt>
    <dgm:pt modelId="{346FB38F-5492-4C53-92BC-9065A13E46E8}" type="pres">
      <dgm:prSet presAssocID="{04951748-90F7-4356-9D25-AC8A1329CF4B}"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endParaRPr lang="es-ES"/>
        </a:p>
      </dgm:t>
    </dgm:pt>
    <dgm:pt modelId="{4AFC4C34-42C2-4D53-A9BF-F7F581EC06D7}" type="pres">
      <dgm:prSet presAssocID="{755CB3B3-4B2B-4C86-9E17-FF32EEED5132}" presName="sibTrans" presStyleLbl="sibTrans2D1" presStyleIdx="0" presStyleCnt="0"/>
      <dgm:spPr/>
      <dgm:t>
        <a:bodyPr/>
        <a:lstStyle/>
        <a:p>
          <a:endParaRPr lang="es-ES"/>
        </a:p>
      </dgm:t>
    </dgm:pt>
    <dgm:pt modelId="{61B9FFF2-D37C-460F-BCEC-BC2269579136}" type="pres">
      <dgm:prSet presAssocID="{4C5EE139-1EC9-4D20-AA85-EC7D7FDF4A67}" presName="compNode" presStyleCnt="0"/>
      <dgm:spPr/>
    </dgm:pt>
    <dgm:pt modelId="{E86FC818-0A4E-4EB1-A90E-182FB876D75C}" type="pres">
      <dgm:prSet presAssocID="{4C5EE139-1EC9-4D20-AA85-EC7D7FDF4A67}" presName="bkgdShape" presStyleLbl="node1" presStyleIdx="3" presStyleCnt="5"/>
      <dgm:spPr/>
      <dgm:t>
        <a:bodyPr/>
        <a:lstStyle/>
        <a:p>
          <a:endParaRPr lang="es-ES"/>
        </a:p>
      </dgm:t>
    </dgm:pt>
    <dgm:pt modelId="{2A4988EC-3668-434F-BF36-A014E07818EF}" type="pres">
      <dgm:prSet presAssocID="{4C5EE139-1EC9-4D20-AA85-EC7D7FDF4A67}" presName="nodeTx" presStyleLbl="node1" presStyleIdx="3" presStyleCnt="5">
        <dgm:presLayoutVars>
          <dgm:bulletEnabled val="1"/>
        </dgm:presLayoutVars>
      </dgm:prSet>
      <dgm:spPr/>
      <dgm:t>
        <a:bodyPr/>
        <a:lstStyle/>
        <a:p>
          <a:endParaRPr lang="es-ES"/>
        </a:p>
      </dgm:t>
    </dgm:pt>
    <dgm:pt modelId="{C5F124CB-DA58-42FF-BEF7-B02C41B84501}" type="pres">
      <dgm:prSet presAssocID="{4C5EE139-1EC9-4D20-AA85-EC7D7FDF4A67}" presName="invisiNode" presStyleLbl="node1" presStyleIdx="3" presStyleCnt="5"/>
      <dgm:spPr/>
    </dgm:pt>
    <dgm:pt modelId="{0CA2C722-02EC-4506-9C51-6AA01A89C303}" type="pres">
      <dgm:prSet presAssocID="{4C5EE139-1EC9-4D20-AA85-EC7D7FDF4A67}"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t>
        <a:bodyPr/>
        <a:lstStyle/>
        <a:p>
          <a:endParaRPr lang="es-ES"/>
        </a:p>
      </dgm:t>
    </dgm:pt>
    <dgm:pt modelId="{1FF0365E-0DBF-4492-B2E3-D222C292E7B8}" type="pres">
      <dgm:prSet presAssocID="{DBA80904-5BB1-4FC5-9F6A-150740348B6E}" presName="sibTrans" presStyleLbl="sibTrans2D1" presStyleIdx="0" presStyleCnt="0"/>
      <dgm:spPr/>
      <dgm:t>
        <a:bodyPr/>
        <a:lstStyle/>
        <a:p>
          <a:endParaRPr lang="es-ES"/>
        </a:p>
      </dgm:t>
    </dgm:pt>
    <dgm:pt modelId="{00A7E957-1FE3-4645-B09B-A889F32FE227}" type="pres">
      <dgm:prSet presAssocID="{51B42843-A9CB-4CCE-9B7C-1BBCAEFFBA8C}" presName="compNode" presStyleCnt="0"/>
      <dgm:spPr/>
    </dgm:pt>
    <dgm:pt modelId="{53574654-1848-47F7-BA1D-011917C96220}" type="pres">
      <dgm:prSet presAssocID="{51B42843-A9CB-4CCE-9B7C-1BBCAEFFBA8C}" presName="bkgdShape" presStyleLbl="node1" presStyleIdx="4" presStyleCnt="5"/>
      <dgm:spPr/>
      <dgm:t>
        <a:bodyPr/>
        <a:lstStyle/>
        <a:p>
          <a:endParaRPr lang="es-ES"/>
        </a:p>
      </dgm:t>
    </dgm:pt>
    <dgm:pt modelId="{B76CE8A4-9124-4679-B9EB-9BE0BCD0D6EC}" type="pres">
      <dgm:prSet presAssocID="{51B42843-A9CB-4CCE-9B7C-1BBCAEFFBA8C}" presName="nodeTx" presStyleLbl="node1" presStyleIdx="4" presStyleCnt="5">
        <dgm:presLayoutVars>
          <dgm:bulletEnabled val="1"/>
        </dgm:presLayoutVars>
      </dgm:prSet>
      <dgm:spPr/>
      <dgm:t>
        <a:bodyPr/>
        <a:lstStyle/>
        <a:p>
          <a:endParaRPr lang="es-ES"/>
        </a:p>
      </dgm:t>
    </dgm:pt>
    <dgm:pt modelId="{68550163-6910-415D-AD12-C3B162504B07}" type="pres">
      <dgm:prSet presAssocID="{51B42843-A9CB-4CCE-9B7C-1BBCAEFFBA8C}" presName="invisiNode" presStyleLbl="node1" presStyleIdx="4" presStyleCnt="5"/>
      <dgm:spPr/>
    </dgm:pt>
    <dgm:pt modelId="{BD42AB78-6235-41DE-88C7-56832C12891D}" type="pres">
      <dgm:prSet presAssocID="{51B42843-A9CB-4CCE-9B7C-1BBCAEFFBA8C}"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7000" r="-27000"/>
          </a:stretch>
        </a:blipFill>
      </dgm:spPr>
      <dgm:t>
        <a:bodyPr/>
        <a:lstStyle/>
        <a:p>
          <a:endParaRPr lang="es-ES"/>
        </a:p>
      </dgm:t>
    </dgm:pt>
  </dgm:ptLst>
  <dgm:cxnLst>
    <dgm:cxn modelId="{C07387F0-8230-4F0A-AACA-5B603C0DB678}" type="presOf" srcId="{DB6A63BB-DFEF-491C-B744-509B13ACF0CC}" destId="{4E55108D-7C1B-4A95-AE56-28A3A21B4CD0}" srcOrd="1" destOrd="1" presId="urn:microsoft.com/office/officeart/2005/8/layout/hList7"/>
    <dgm:cxn modelId="{50AE5692-8ACB-4EB7-AC3C-526D17210F0B}" type="presOf" srcId="{755CB3B3-4B2B-4C86-9E17-FF32EEED5132}" destId="{4AFC4C34-42C2-4D53-A9BF-F7F581EC06D7}" srcOrd="0" destOrd="0" presId="urn:microsoft.com/office/officeart/2005/8/layout/hList7"/>
    <dgm:cxn modelId="{EC64A4B8-0868-4881-98B1-D480F76026AA}" srcId="{4C5EE139-1EC9-4D20-AA85-EC7D7FDF4A67}" destId="{7679BCC3-158C-4F24-B59C-E17051006EC9}" srcOrd="0" destOrd="0" parTransId="{AF7A0366-427D-464D-B17D-8EC84438CE08}" sibTransId="{C09BE022-1F70-49BE-9934-6C299B7FAD34}"/>
    <dgm:cxn modelId="{868D1788-5304-48BE-98F3-30CE86A73AE8}" type="presOf" srcId="{DB6A63BB-DFEF-491C-B744-509B13ACF0CC}" destId="{E1948E19-A687-4423-952D-A62076DBE4B2}" srcOrd="0" destOrd="1" presId="urn:microsoft.com/office/officeart/2005/8/layout/hList7"/>
    <dgm:cxn modelId="{37F4781F-B408-4934-9678-D250E5802D82}" type="presOf" srcId="{7E15B02D-3CE1-49EA-A63C-C9D53CF42E0D}" destId="{2A4988EC-3668-434F-BF36-A014E07818EF}" srcOrd="1" destOrd="2" presId="urn:microsoft.com/office/officeart/2005/8/layout/hList7"/>
    <dgm:cxn modelId="{A1FE0006-F701-4E5C-A527-C4D33337A287}" srcId="{04951748-90F7-4356-9D25-AC8A1329CF4B}" destId="{E0DA8C38-77F4-440F-93DC-44D3ACD43455}" srcOrd="1" destOrd="0" parTransId="{3AE205D1-64E6-4765-BE49-86066851D55E}" sibTransId="{BE3A0256-F45C-4C11-A58C-DB046D4A4567}"/>
    <dgm:cxn modelId="{6909F5D8-2FA0-4D13-B85B-EA149E47CF21}" type="presOf" srcId="{06447571-0FF9-4FC4-92A7-4BA1648B4860}" destId="{53574654-1848-47F7-BA1D-011917C96220}" srcOrd="0" destOrd="2" presId="urn:microsoft.com/office/officeart/2005/8/layout/hList7"/>
    <dgm:cxn modelId="{A82C6047-D535-49A1-BC4E-B9A6B8644B18}" srcId="{04951748-90F7-4356-9D25-AC8A1329CF4B}" destId="{4DC92843-A6D0-4EFB-8AFE-1A4F1C86CDEC}" srcOrd="0" destOrd="0" parTransId="{6D1DCF9B-6C04-49BA-94F6-FFADD0D61F3F}" sibTransId="{E3B6DDD6-3C8A-4EB3-82E3-616D8C83278F}"/>
    <dgm:cxn modelId="{A5E5133A-1777-4C7B-8C56-A18D21D2DC3D}" type="presOf" srcId="{51B42843-A9CB-4CCE-9B7C-1BBCAEFFBA8C}" destId="{B76CE8A4-9124-4679-B9EB-9BE0BCD0D6EC}" srcOrd="1" destOrd="0" presId="urn:microsoft.com/office/officeart/2005/8/layout/hList7"/>
    <dgm:cxn modelId="{37BA0565-C968-4C05-9C23-BB9FFDA78186}" srcId="{4C5EE139-1EC9-4D20-AA85-EC7D7FDF4A67}" destId="{7E15B02D-3CE1-49EA-A63C-C9D53CF42E0D}" srcOrd="1" destOrd="0" parTransId="{45D69E71-CF5C-4519-855E-87D570EA29BA}" sibTransId="{FA242925-6AD8-478E-83B1-72E2FBCFDD0D}"/>
    <dgm:cxn modelId="{830F50BB-1C33-48EF-B63F-96CF05F3B5B4}" type="presOf" srcId="{F6182EC5-655F-43E3-970B-FC92D8209910}" destId="{0E6A212F-1006-476C-9D28-8776E31B5453}" srcOrd="1" destOrd="2" presId="urn:microsoft.com/office/officeart/2005/8/layout/hList7"/>
    <dgm:cxn modelId="{A05285C9-5BA0-4E23-9CA4-1D8A091427E1}" type="presOf" srcId="{4DC92843-A6D0-4EFB-8AFE-1A4F1C86CDEC}" destId="{1D729702-393F-4133-AE13-91D4FDB881DD}" srcOrd="0" destOrd="1" presId="urn:microsoft.com/office/officeart/2005/8/layout/hList7"/>
    <dgm:cxn modelId="{1637BCC0-8B6D-4829-B51B-1D7702200D34}" type="presOf" srcId="{2E0ED6C2-E14A-45B8-B081-99BA3175E3A0}" destId="{A8D1859D-BFD5-4F3D-AA59-E70FA8819D62}" srcOrd="1" destOrd="3" presId="urn:microsoft.com/office/officeart/2005/8/layout/hList7"/>
    <dgm:cxn modelId="{B10C0AE6-988A-4AFC-B578-7C44767A4388}" type="presOf" srcId="{9C86D414-AEF6-430A-9BBC-1AAA77396769}" destId="{0E6A212F-1006-476C-9D28-8776E31B5453}" srcOrd="1" destOrd="0" presId="urn:microsoft.com/office/officeart/2005/8/layout/hList7"/>
    <dgm:cxn modelId="{1F0E1511-D53C-48F6-B315-A601F31C2801}" srcId="{103323B4-21AB-420D-98DB-0095C1F350DF}" destId="{2F5B2126-0BAC-4A29-97C1-9FDB1D03B00F}" srcOrd="1" destOrd="0" parTransId="{5647CFDD-67F5-4352-BEE8-92ABED4EEC8E}" sibTransId="{6C349C81-0A85-4255-B0A0-72F090C076C6}"/>
    <dgm:cxn modelId="{4540E349-56F2-44C3-B6BD-F97AA45FFF61}" type="presOf" srcId="{51B42843-A9CB-4CCE-9B7C-1BBCAEFFBA8C}" destId="{53574654-1848-47F7-BA1D-011917C96220}" srcOrd="0" destOrd="0" presId="urn:microsoft.com/office/officeart/2005/8/layout/hList7"/>
    <dgm:cxn modelId="{EE691590-7008-4378-91A4-87702A7EF117}" type="presOf" srcId="{65B5D8B1-5F32-40E2-8BC4-EAA434B6E5E7}" destId="{E5CEAE1C-2A1D-41D5-BB9F-454F5FE6A488}" srcOrd="0" destOrd="1" presId="urn:microsoft.com/office/officeart/2005/8/layout/hList7"/>
    <dgm:cxn modelId="{045C7F15-EEEF-4955-9C10-626CB8B68CB6}" srcId="{103323B4-21AB-420D-98DB-0095C1F350DF}" destId="{04951748-90F7-4356-9D25-AC8A1329CF4B}" srcOrd="2" destOrd="0" parTransId="{3400D48E-4E2F-43FE-8185-C45107E76137}" sibTransId="{755CB3B3-4B2B-4C86-9E17-FF32EEED5132}"/>
    <dgm:cxn modelId="{C1EEBB0F-0A49-4E43-809D-3312BB5A69F4}" type="presOf" srcId="{F6182EC5-655F-43E3-970B-FC92D8209910}" destId="{E5CEAE1C-2A1D-41D5-BB9F-454F5FE6A488}" srcOrd="0" destOrd="2" presId="urn:microsoft.com/office/officeart/2005/8/layout/hList7"/>
    <dgm:cxn modelId="{EFA9F913-B869-4563-8968-722762A9C723}" type="presOf" srcId="{E6D872B9-3657-437A-A79B-139351286225}" destId="{1814FFDE-00C1-4C01-A071-DF7ADA26778B}" srcOrd="0" destOrd="0" presId="urn:microsoft.com/office/officeart/2005/8/layout/hList7"/>
    <dgm:cxn modelId="{FF6B68A5-261B-48A6-9DE1-6F42D6D2D4A1}" type="presOf" srcId="{67A0DED1-13A1-4409-93DF-DF93A09B0AB7}" destId="{53574654-1848-47F7-BA1D-011917C96220}" srcOrd="0" destOrd="1" presId="urn:microsoft.com/office/officeart/2005/8/layout/hList7"/>
    <dgm:cxn modelId="{0F31AF4F-9AB6-480B-B036-98ED7F280469}" srcId="{9C86D414-AEF6-430A-9BBC-1AAA77396769}" destId="{F6182EC5-655F-43E3-970B-FC92D8209910}" srcOrd="1" destOrd="0" parTransId="{D5A0E513-D73D-4E9C-ADBC-61AB4C8BFDC2}" sibTransId="{C9650FC5-19BB-4424-ACC9-460ED215B4D2}"/>
    <dgm:cxn modelId="{3D3481DA-4166-490A-B2C5-4A12CE189CE5}" type="presOf" srcId="{E0DA8C38-77F4-440F-93DC-44D3ACD43455}" destId="{1D729702-393F-4133-AE13-91D4FDB881DD}" srcOrd="0" destOrd="2" presId="urn:microsoft.com/office/officeart/2005/8/layout/hList7"/>
    <dgm:cxn modelId="{CC7397F8-0169-4337-B362-4C96540E81EA}" srcId="{103323B4-21AB-420D-98DB-0095C1F350DF}" destId="{9C86D414-AEF6-430A-9BBC-1AAA77396769}" srcOrd="0" destOrd="0" parTransId="{B57E8D9C-884C-4985-AA91-782F097FFA13}" sibTransId="{E6D872B9-3657-437A-A79B-139351286225}"/>
    <dgm:cxn modelId="{D3EFC8E5-7A93-4A96-AE58-F9AD5E3011EF}" type="presOf" srcId="{DBA80904-5BB1-4FC5-9F6A-150740348B6E}" destId="{1FF0365E-0DBF-4492-B2E3-D222C292E7B8}" srcOrd="0" destOrd="0" presId="urn:microsoft.com/office/officeart/2005/8/layout/hList7"/>
    <dgm:cxn modelId="{8159A7A1-04AB-42C4-A175-D760CD7C8147}" type="presOf" srcId="{2F5B2126-0BAC-4A29-97C1-9FDB1D03B00F}" destId="{4E55108D-7C1B-4A95-AE56-28A3A21B4CD0}" srcOrd="1" destOrd="0" presId="urn:microsoft.com/office/officeart/2005/8/layout/hList7"/>
    <dgm:cxn modelId="{C783E9C6-4223-415B-8318-300DD17356D1}" type="presOf" srcId="{7E15B02D-3CE1-49EA-A63C-C9D53CF42E0D}" destId="{E86FC818-0A4E-4EB1-A90E-182FB876D75C}" srcOrd="0" destOrd="2" presId="urn:microsoft.com/office/officeart/2005/8/layout/hList7"/>
    <dgm:cxn modelId="{F96F7C0E-31DC-439A-B167-207B0A10135C}" type="presOf" srcId="{E0DA8C38-77F4-440F-93DC-44D3ACD43455}" destId="{A8D1859D-BFD5-4F3D-AA59-E70FA8819D62}" srcOrd="1" destOrd="2" presId="urn:microsoft.com/office/officeart/2005/8/layout/hList7"/>
    <dgm:cxn modelId="{8660B19F-0ADB-48FD-9AA8-0BE283B17F3B}" type="presOf" srcId="{65B5D8B1-5F32-40E2-8BC4-EAA434B6E5E7}" destId="{0E6A212F-1006-476C-9D28-8776E31B5453}" srcOrd="1" destOrd="1" presId="urn:microsoft.com/office/officeart/2005/8/layout/hList7"/>
    <dgm:cxn modelId="{5643B287-3DDC-4E29-A914-C0C54F502A87}" type="presOf" srcId="{67A0DED1-13A1-4409-93DF-DF93A09B0AB7}" destId="{B76CE8A4-9124-4679-B9EB-9BE0BCD0D6EC}" srcOrd="1" destOrd="1" presId="urn:microsoft.com/office/officeart/2005/8/layout/hList7"/>
    <dgm:cxn modelId="{76DBC6FE-19AF-4D00-AE79-67350B590773}" type="presOf" srcId="{7679BCC3-158C-4F24-B59C-E17051006EC9}" destId="{2A4988EC-3668-434F-BF36-A014E07818EF}" srcOrd="1" destOrd="1" presId="urn:microsoft.com/office/officeart/2005/8/layout/hList7"/>
    <dgm:cxn modelId="{5B9A281A-F714-481A-9B04-5EDDCDD75D49}" srcId="{9C86D414-AEF6-430A-9BBC-1AAA77396769}" destId="{65B5D8B1-5F32-40E2-8BC4-EAA434B6E5E7}" srcOrd="0" destOrd="0" parTransId="{5A1D0264-7D20-4E03-A8DA-555A9C76ADD0}" sibTransId="{1F3CAD44-6EFD-4D67-B759-6581112B3EC4}"/>
    <dgm:cxn modelId="{8A0A82F4-D77A-41CB-B765-500AD7D992F3}" type="presOf" srcId="{9C86D414-AEF6-430A-9BBC-1AAA77396769}" destId="{E5CEAE1C-2A1D-41D5-BB9F-454F5FE6A488}" srcOrd="0" destOrd="0" presId="urn:microsoft.com/office/officeart/2005/8/layout/hList7"/>
    <dgm:cxn modelId="{30B3AC30-15FD-42DE-92E8-23AAFCA6CA73}" srcId="{2F5B2126-0BAC-4A29-97C1-9FDB1D03B00F}" destId="{DB6A63BB-DFEF-491C-B744-509B13ACF0CC}" srcOrd="0" destOrd="0" parTransId="{784CDDA1-3EB4-49B7-B0DF-87DFD55130D1}" sibTransId="{6ED30B34-0CD9-4D2E-9675-32B4CCA5808B}"/>
    <dgm:cxn modelId="{C9CE48A1-061C-4CB8-AF25-7CA6A48E1DE6}" type="presOf" srcId="{04951748-90F7-4356-9D25-AC8A1329CF4B}" destId="{A8D1859D-BFD5-4F3D-AA59-E70FA8819D62}" srcOrd="1" destOrd="0" presId="urn:microsoft.com/office/officeart/2005/8/layout/hList7"/>
    <dgm:cxn modelId="{E1B8A21C-1662-4F68-B241-2ACB3982EBC3}" type="presOf" srcId="{103323B4-21AB-420D-98DB-0095C1F350DF}" destId="{4D416208-2723-4BB7-A1FA-5EBD172E7740}" srcOrd="0" destOrd="0" presId="urn:microsoft.com/office/officeart/2005/8/layout/hList7"/>
    <dgm:cxn modelId="{8DA1B90E-61F8-4DEC-9F57-B0C2F9D52A39}" srcId="{103323B4-21AB-420D-98DB-0095C1F350DF}" destId="{4C5EE139-1EC9-4D20-AA85-EC7D7FDF4A67}" srcOrd="3" destOrd="0" parTransId="{41CD7B64-BDFA-43DD-8E96-9E5F5F052BE8}" sibTransId="{DBA80904-5BB1-4FC5-9F6A-150740348B6E}"/>
    <dgm:cxn modelId="{8498F596-828C-4936-972C-2F44CB5DDF18}" srcId="{51B42843-A9CB-4CCE-9B7C-1BBCAEFFBA8C}" destId="{67A0DED1-13A1-4409-93DF-DF93A09B0AB7}" srcOrd="0" destOrd="0" parTransId="{50C93467-BD59-44DB-ADA8-4BBBF2D3D5A5}" sibTransId="{C6E0FCA4-8893-4A84-A219-5AC32C81C2BE}"/>
    <dgm:cxn modelId="{1B3A7A11-3F34-43AA-BB3E-9FC56C72BE78}" type="presOf" srcId="{4C5EE139-1EC9-4D20-AA85-EC7D7FDF4A67}" destId="{E86FC818-0A4E-4EB1-A90E-182FB876D75C}" srcOrd="0" destOrd="0" presId="urn:microsoft.com/office/officeart/2005/8/layout/hList7"/>
    <dgm:cxn modelId="{508543BF-33CE-42E8-B37D-DF6E683F89E0}" srcId="{103323B4-21AB-420D-98DB-0095C1F350DF}" destId="{51B42843-A9CB-4CCE-9B7C-1BBCAEFFBA8C}" srcOrd="4" destOrd="0" parTransId="{10373CEF-E17E-40A4-B00B-A6C4A84EE738}" sibTransId="{38F29E94-B3BC-42A9-99B0-1FA24FD61F96}"/>
    <dgm:cxn modelId="{FFF4F518-08DE-44AB-BE92-73FABD701C64}" srcId="{51B42843-A9CB-4CCE-9B7C-1BBCAEFFBA8C}" destId="{06447571-0FF9-4FC4-92A7-4BA1648B4860}" srcOrd="1" destOrd="0" parTransId="{AFCCD363-9262-402D-AC2F-09BE8EFF3EE0}" sibTransId="{F37578E1-65C7-4CEE-ABF1-50E3B5E6E42F}"/>
    <dgm:cxn modelId="{C77F255F-4550-4C76-B1AC-1A91DF4C0CED}" type="presOf" srcId="{6C349C81-0A85-4255-B0A0-72F090C076C6}" destId="{7A335124-06A0-4D27-8218-C7698077C2D5}" srcOrd="0" destOrd="0" presId="urn:microsoft.com/office/officeart/2005/8/layout/hList7"/>
    <dgm:cxn modelId="{44A35208-02B6-48EE-B6BC-500B006CCAFE}" srcId="{04951748-90F7-4356-9D25-AC8A1329CF4B}" destId="{2E0ED6C2-E14A-45B8-B081-99BA3175E3A0}" srcOrd="2" destOrd="0" parTransId="{4E375688-A8EF-442B-88C3-C923A1E830E8}" sibTransId="{3FEE8E3C-CAF2-4BF5-A7AA-6C70B34B8CD1}"/>
    <dgm:cxn modelId="{2C1372E2-3F9D-4D22-BCE9-FB0D7511A397}" type="presOf" srcId="{04951748-90F7-4356-9D25-AC8A1329CF4B}" destId="{1D729702-393F-4133-AE13-91D4FDB881DD}" srcOrd="0" destOrd="0" presId="urn:microsoft.com/office/officeart/2005/8/layout/hList7"/>
    <dgm:cxn modelId="{0B918055-401E-4961-B0EF-B8509CB0CC3C}" type="presOf" srcId="{4DC92843-A6D0-4EFB-8AFE-1A4F1C86CDEC}" destId="{A8D1859D-BFD5-4F3D-AA59-E70FA8819D62}" srcOrd="1" destOrd="1" presId="urn:microsoft.com/office/officeart/2005/8/layout/hList7"/>
    <dgm:cxn modelId="{A03AE112-E36E-4371-AE68-B1BB905B32D7}" type="presOf" srcId="{06447571-0FF9-4FC4-92A7-4BA1648B4860}" destId="{B76CE8A4-9124-4679-B9EB-9BE0BCD0D6EC}" srcOrd="1" destOrd="2" presId="urn:microsoft.com/office/officeart/2005/8/layout/hList7"/>
    <dgm:cxn modelId="{322DDC8A-3F92-4FA3-8A99-3B84A1559ACF}" type="presOf" srcId="{2F5B2126-0BAC-4A29-97C1-9FDB1D03B00F}" destId="{E1948E19-A687-4423-952D-A62076DBE4B2}" srcOrd="0" destOrd="0" presId="urn:microsoft.com/office/officeart/2005/8/layout/hList7"/>
    <dgm:cxn modelId="{5469E820-0951-4615-AD75-2DA0E566C199}" type="presOf" srcId="{2E0ED6C2-E14A-45B8-B081-99BA3175E3A0}" destId="{1D729702-393F-4133-AE13-91D4FDB881DD}" srcOrd="0" destOrd="3" presId="urn:microsoft.com/office/officeart/2005/8/layout/hList7"/>
    <dgm:cxn modelId="{FA993790-59C3-4ED6-ADE2-FAFE6698CC36}" type="presOf" srcId="{4C5EE139-1EC9-4D20-AA85-EC7D7FDF4A67}" destId="{2A4988EC-3668-434F-BF36-A014E07818EF}" srcOrd="1" destOrd="0" presId="urn:microsoft.com/office/officeart/2005/8/layout/hList7"/>
    <dgm:cxn modelId="{F34739A1-E4D3-4384-A932-4062C02C54FF}" type="presOf" srcId="{7679BCC3-158C-4F24-B59C-E17051006EC9}" destId="{E86FC818-0A4E-4EB1-A90E-182FB876D75C}" srcOrd="0" destOrd="1" presId="urn:microsoft.com/office/officeart/2005/8/layout/hList7"/>
    <dgm:cxn modelId="{E947AB26-6B6B-4970-83A0-51F67D4D690E}" type="presParOf" srcId="{4D416208-2723-4BB7-A1FA-5EBD172E7740}" destId="{74330C39-A39C-493B-9D7E-DA8634FE443D}" srcOrd="0" destOrd="0" presId="urn:microsoft.com/office/officeart/2005/8/layout/hList7"/>
    <dgm:cxn modelId="{5D77D0A0-F243-4931-931F-E552BCE5B817}" type="presParOf" srcId="{4D416208-2723-4BB7-A1FA-5EBD172E7740}" destId="{A4732E52-B2FD-4A95-A3B1-84E9B22BBBE5}" srcOrd="1" destOrd="0" presId="urn:microsoft.com/office/officeart/2005/8/layout/hList7"/>
    <dgm:cxn modelId="{DD621F02-87EE-48CA-B5F0-B43E26E12A5F}" type="presParOf" srcId="{A4732E52-B2FD-4A95-A3B1-84E9B22BBBE5}" destId="{0A9AC7DE-F22D-479A-9C28-D30A814915D8}" srcOrd="0" destOrd="0" presId="urn:microsoft.com/office/officeart/2005/8/layout/hList7"/>
    <dgm:cxn modelId="{EC0CD75C-9868-4A42-A142-69D66AB096DF}" type="presParOf" srcId="{0A9AC7DE-F22D-479A-9C28-D30A814915D8}" destId="{E5CEAE1C-2A1D-41D5-BB9F-454F5FE6A488}" srcOrd="0" destOrd="0" presId="urn:microsoft.com/office/officeart/2005/8/layout/hList7"/>
    <dgm:cxn modelId="{6748051C-9314-4178-B98B-2B1F2D7F8397}" type="presParOf" srcId="{0A9AC7DE-F22D-479A-9C28-D30A814915D8}" destId="{0E6A212F-1006-476C-9D28-8776E31B5453}" srcOrd="1" destOrd="0" presId="urn:microsoft.com/office/officeart/2005/8/layout/hList7"/>
    <dgm:cxn modelId="{EA85B574-27BD-48B7-9DEA-C07F14044CDB}" type="presParOf" srcId="{0A9AC7DE-F22D-479A-9C28-D30A814915D8}" destId="{43ECD08B-D2EC-4FA0-9D37-CE94B095B45A}" srcOrd="2" destOrd="0" presId="urn:microsoft.com/office/officeart/2005/8/layout/hList7"/>
    <dgm:cxn modelId="{E35491BB-6D84-42B5-BD76-84EE4BA77F29}" type="presParOf" srcId="{0A9AC7DE-F22D-479A-9C28-D30A814915D8}" destId="{72AD5AA1-2DAD-4BA4-9DCE-49F1D16D3C95}" srcOrd="3" destOrd="0" presId="urn:microsoft.com/office/officeart/2005/8/layout/hList7"/>
    <dgm:cxn modelId="{762F05AB-07B0-4A1C-9423-68F42CCD7D97}" type="presParOf" srcId="{A4732E52-B2FD-4A95-A3B1-84E9B22BBBE5}" destId="{1814FFDE-00C1-4C01-A071-DF7ADA26778B}" srcOrd="1" destOrd="0" presId="urn:microsoft.com/office/officeart/2005/8/layout/hList7"/>
    <dgm:cxn modelId="{8DF660A9-6E65-451C-943F-6C124C7F726E}" type="presParOf" srcId="{A4732E52-B2FD-4A95-A3B1-84E9B22BBBE5}" destId="{31CD7196-243C-4F6B-8390-D3F82AA59DF4}" srcOrd="2" destOrd="0" presId="urn:microsoft.com/office/officeart/2005/8/layout/hList7"/>
    <dgm:cxn modelId="{78EB8064-796D-4FC0-A96E-16C0B863415C}" type="presParOf" srcId="{31CD7196-243C-4F6B-8390-D3F82AA59DF4}" destId="{E1948E19-A687-4423-952D-A62076DBE4B2}" srcOrd="0" destOrd="0" presId="urn:microsoft.com/office/officeart/2005/8/layout/hList7"/>
    <dgm:cxn modelId="{16CA9C34-87FC-4E3C-B706-07BC747E8EA3}" type="presParOf" srcId="{31CD7196-243C-4F6B-8390-D3F82AA59DF4}" destId="{4E55108D-7C1B-4A95-AE56-28A3A21B4CD0}" srcOrd="1" destOrd="0" presId="urn:microsoft.com/office/officeart/2005/8/layout/hList7"/>
    <dgm:cxn modelId="{4EDF2095-BB7C-4788-B85C-282F46F1FEE4}" type="presParOf" srcId="{31CD7196-243C-4F6B-8390-D3F82AA59DF4}" destId="{0F89F4F2-1258-468D-9319-82966EE271B5}" srcOrd="2" destOrd="0" presId="urn:microsoft.com/office/officeart/2005/8/layout/hList7"/>
    <dgm:cxn modelId="{3E62C0E4-6113-4D92-80E2-01CCA9CC3EC3}" type="presParOf" srcId="{31CD7196-243C-4F6B-8390-D3F82AA59DF4}" destId="{CB7A1976-4A4F-4CCE-949C-3E606263F0DD}" srcOrd="3" destOrd="0" presId="urn:microsoft.com/office/officeart/2005/8/layout/hList7"/>
    <dgm:cxn modelId="{36A1D921-5BA3-4E7B-9C63-8ED1731C42BE}" type="presParOf" srcId="{A4732E52-B2FD-4A95-A3B1-84E9B22BBBE5}" destId="{7A335124-06A0-4D27-8218-C7698077C2D5}" srcOrd="3" destOrd="0" presId="urn:microsoft.com/office/officeart/2005/8/layout/hList7"/>
    <dgm:cxn modelId="{59979CC0-1F42-45D7-98C6-FE9298058BA9}" type="presParOf" srcId="{A4732E52-B2FD-4A95-A3B1-84E9B22BBBE5}" destId="{82FCE310-AA3E-493F-B729-F4384BD6A927}" srcOrd="4" destOrd="0" presId="urn:microsoft.com/office/officeart/2005/8/layout/hList7"/>
    <dgm:cxn modelId="{303792BD-CA41-40DF-AC12-E7DD4C6C2FF3}" type="presParOf" srcId="{82FCE310-AA3E-493F-B729-F4384BD6A927}" destId="{1D729702-393F-4133-AE13-91D4FDB881DD}" srcOrd="0" destOrd="0" presId="urn:microsoft.com/office/officeart/2005/8/layout/hList7"/>
    <dgm:cxn modelId="{C4F926B9-8D0C-4D60-920E-2F923D6C32F9}" type="presParOf" srcId="{82FCE310-AA3E-493F-B729-F4384BD6A927}" destId="{A8D1859D-BFD5-4F3D-AA59-E70FA8819D62}" srcOrd="1" destOrd="0" presId="urn:microsoft.com/office/officeart/2005/8/layout/hList7"/>
    <dgm:cxn modelId="{6D86FF3C-FA31-4443-86FC-1511C84AC474}" type="presParOf" srcId="{82FCE310-AA3E-493F-B729-F4384BD6A927}" destId="{D3F62754-F547-4538-91B6-4853D59D3A24}" srcOrd="2" destOrd="0" presId="urn:microsoft.com/office/officeart/2005/8/layout/hList7"/>
    <dgm:cxn modelId="{E849C1F8-8F0C-44C4-89F5-0C920D73A1E5}" type="presParOf" srcId="{82FCE310-AA3E-493F-B729-F4384BD6A927}" destId="{346FB38F-5492-4C53-92BC-9065A13E46E8}" srcOrd="3" destOrd="0" presId="urn:microsoft.com/office/officeart/2005/8/layout/hList7"/>
    <dgm:cxn modelId="{DE160540-743A-42CE-9378-EC8A0A4DD6A6}" type="presParOf" srcId="{A4732E52-B2FD-4A95-A3B1-84E9B22BBBE5}" destId="{4AFC4C34-42C2-4D53-A9BF-F7F581EC06D7}" srcOrd="5" destOrd="0" presId="urn:microsoft.com/office/officeart/2005/8/layout/hList7"/>
    <dgm:cxn modelId="{6734C3F8-5A58-4AF1-980F-3CE89BE8CF18}" type="presParOf" srcId="{A4732E52-B2FD-4A95-A3B1-84E9B22BBBE5}" destId="{61B9FFF2-D37C-460F-BCEC-BC2269579136}" srcOrd="6" destOrd="0" presId="urn:microsoft.com/office/officeart/2005/8/layout/hList7"/>
    <dgm:cxn modelId="{05991FE5-2DCA-41CA-98C4-D2571BB4FE87}" type="presParOf" srcId="{61B9FFF2-D37C-460F-BCEC-BC2269579136}" destId="{E86FC818-0A4E-4EB1-A90E-182FB876D75C}" srcOrd="0" destOrd="0" presId="urn:microsoft.com/office/officeart/2005/8/layout/hList7"/>
    <dgm:cxn modelId="{6CEA9950-3F14-4E44-98B1-2838E13E8661}" type="presParOf" srcId="{61B9FFF2-D37C-460F-BCEC-BC2269579136}" destId="{2A4988EC-3668-434F-BF36-A014E07818EF}" srcOrd="1" destOrd="0" presId="urn:microsoft.com/office/officeart/2005/8/layout/hList7"/>
    <dgm:cxn modelId="{3910A865-355B-4FAA-B4C6-53961E38E1F8}" type="presParOf" srcId="{61B9FFF2-D37C-460F-BCEC-BC2269579136}" destId="{C5F124CB-DA58-42FF-BEF7-B02C41B84501}" srcOrd="2" destOrd="0" presId="urn:microsoft.com/office/officeart/2005/8/layout/hList7"/>
    <dgm:cxn modelId="{83C22249-D787-45AE-92BC-B408AAB1EFBA}" type="presParOf" srcId="{61B9FFF2-D37C-460F-BCEC-BC2269579136}" destId="{0CA2C722-02EC-4506-9C51-6AA01A89C303}" srcOrd="3" destOrd="0" presId="urn:microsoft.com/office/officeart/2005/8/layout/hList7"/>
    <dgm:cxn modelId="{A6B799F6-6F7D-46E7-B3EE-DC8DC1CFDEC6}" type="presParOf" srcId="{A4732E52-B2FD-4A95-A3B1-84E9B22BBBE5}" destId="{1FF0365E-0DBF-4492-B2E3-D222C292E7B8}" srcOrd="7" destOrd="0" presId="urn:microsoft.com/office/officeart/2005/8/layout/hList7"/>
    <dgm:cxn modelId="{147893CB-6750-49C9-8094-A70AF7208D63}" type="presParOf" srcId="{A4732E52-B2FD-4A95-A3B1-84E9B22BBBE5}" destId="{00A7E957-1FE3-4645-B09B-A889F32FE227}" srcOrd="8" destOrd="0" presId="urn:microsoft.com/office/officeart/2005/8/layout/hList7"/>
    <dgm:cxn modelId="{95AAF8AD-C1C6-4391-9D1A-6AE3D69452AA}" type="presParOf" srcId="{00A7E957-1FE3-4645-B09B-A889F32FE227}" destId="{53574654-1848-47F7-BA1D-011917C96220}" srcOrd="0" destOrd="0" presId="urn:microsoft.com/office/officeart/2005/8/layout/hList7"/>
    <dgm:cxn modelId="{C3D979CE-2B6C-40C4-BA06-385F06373440}" type="presParOf" srcId="{00A7E957-1FE3-4645-B09B-A889F32FE227}" destId="{B76CE8A4-9124-4679-B9EB-9BE0BCD0D6EC}" srcOrd="1" destOrd="0" presId="urn:microsoft.com/office/officeart/2005/8/layout/hList7"/>
    <dgm:cxn modelId="{800033A1-C519-4D8F-BC0D-241BFD0573D8}" type="presParOf" srcId="{00A7E957-1FE3-4645-B09B-A889F32FE227}" destId="{68550163-6910-415D-AD12-C3B162504B07}" srcOrd="2" destOrd="0" presId="urn:microsoft.com/office/officeart/2005/8/layout/hList7"/>
    <dgm:cxn modelId="{8280C2D0-6E00-44E8-8341-B425795E9FB2}" type="presParOf" srcId="{00A7E957-1FE3-4645-B09B-A889F32FE227}" destId="{BD42AB78-6235-41DE-88C7-56832C12891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6E1CD-5155-40B0-A425-22F746183D90}" type="doc">
      <dgm:prSet loTypeId="urn:microsoft.com/office/officeart/2005/8/layout/cycle5" loCatId="cycle" qsTypeId="urn:microsoft.com/office/officeart/2005/8/quickstyle/3d1" qsCatId="3D" csTypeId="urn:microsoft.com/office/officeart/2005/8/colors/accent1_1" csCatId="accent1" phldr="1"/>
      <dgm:spPr/>
      <dgm:t>
        <a:bodyPr/>
        <a:lstStyle/>
        <a:p>
          <a:endParaRPr lang="es-EC"/>
        </a:p>
      </dgm:t>
    </dgm:pt>
    <dgm:pt modelId="{3545D3C7-FB4A-4A07-A341-B8EA4FAC04E0}">
      <dgm:prSet phldrT="[Texto]" custT="1"/>
      <dgm:spPr/>
      <dgm:t>
        <a:bodyPr/>
        <a:lstStyle/>
        <a:p>
          <a:r>
            <a:rPr lang="es-EC" sz="1050" dirty="0" smtClean="0"/>
            <a:t>Requisitos</a:t>
          </a:r>
          <a:endParaRPr lang="es-EC" sz="1050" dirty="0"/>
        </a:p>
      </dgm:t>
    </dgm:pt>
    <dgm:pt modelId="{CB34732E-61C9-4E6F-A39B-6BD247EAFB1D}" type="parTrans" cxnId="{6865CC2C-32DF-4DD2-81EA-4ADE8886BA0F}">
      <dgm:prSet/>
      <dgm:spPr/>
      <dgm:t>
        <a:bodyPr/>
        <a:lstStyle/>
        <a:p>
          <a:endParaRPr lang="es-EC" sz="3200"/>
        </a:p>
      </dgm:t>
    </dgm:pt>
    <dgm:pt modelId="{A4C1E5BE-C6D0-4922-8DB4-37F175D71803}" type="sibTrans" cxnId="{6865CC2C-32DF-4DD2-81EA-4ADE8886BA0F}">
      <dgm:prSet/>
      <dgm:spPr/>
      <dgm:t>
        <a:bodyPr/>
        <a:lstStyle/>
        <a:p>
          <a:endParaRPr lang="es-EC" sz="3200"/>
        </a:p>
      </dgm:t>
    </dgm:pt>
    <dgm:pt modelId="{F423A98D-1CC0-4E5B-948E-519B35EE7DB1}">
      <dgm:prSet phldrT="[Texto]" custT="1"/>
      <dgm:spPr/>
      <dgm:t>
        <a:bodyPr/>
        <a:lstStyle/>
        <a:p>
          <a:r>
            <a:rPr lang="es-EC" sz="1050" dirty="0" smtClean="0"/>
            <a:t>Plazos</a:t>
          </a:r>
          <a:endParaRPr lang="es-EC" sz="1050" dirty="0"/>
        </a:p>
      </dgm:t>
    </dgm:pt>
    <dgm:pt modelId="{B911DB1D-DDBE-4055-9A1D-D4028FA4348F}" type="parTrans" cxnId="{EDED76F8-673B-4E5D-98A3-BC89546F9F88}">
      <dgm:prSet/>
      <dgm:spPr/>
      <dgm:t>
        <a:bodyPr/>
        <a:lstStyle/>
        <a:p>
          <a:endParaRPr lang="es-EC" sz="3200"/>
        </a:p>
      </dgm:t>
    </dgm:pt>
    <dgm:pt modelId="{3B0451E2-9D08-4A91-80C9-948A85F8562E}" type="sibTrans" cxnId="{EDED76F8-673B-4E5D-98A3-BC89546F9F88}">
      <dgm:prSet/>
      <dgm:spPr/>
      <dgm:t>
        <a:bodyPr/>
        <a:lstStyle/>
        <a:p>
          <a:endParaRPr lang="es-EC" sz="3200"/>
        </a:p>
      </dgm:t>
    </dgm:pt>
    <dgm:pt modelId="{7D0F3E41-7AD1-4069-B13B-0B70BE1CCF63}">
      <dgm:prSet phldrT="[Texto]" custT="1"/>
      <dgm:spPr/>
      <dgm:t>
        <a:bodyPr/>
        <a:lstStyle/>
        <a:p>
          <a:r>
            <a:rPr lang="es-EC" sz="1050" dirty="0" smtClean="0"/>
            <a:t>Tasa de interés</a:t>
          </a:r>
          <a:endParaRPr lang="es-EC" sz="1050" dirty="0"/>
        </a:p>
      </dgm:t>
    </dgm:pt>
    <dgm:pt modelId="{6BC11FE6-9076-4953-9209-602BECE4BB58}" type="parTrans" cxnId="{61C01D6B-A95C-4C88-B02D-E966C17859C0}">
      <dgm:prSet/>
      <dgm:spPr/>
      <dgm:t>
        <a:bodyPr/>
        <a:lstStyle/>
        <a:p>
          <a:endParaRPr lang="es-EC" sz="3200"/>
        </a:p>
      </dgm:t>
    </dgm:pt>
    <dgm:pt modelId="{7C0CDF4A-7B82-4B5B-8478-B33BD33BD131}" type="sibTrans" cxnId="{61C01D6B-A95C-4C88-B02D-E966C17859C0}">
      <dgm:prSet/>
      <dgm:spPr/>
      <dgm:t>
        <a:bodyPr/>
        <a:lstStyle/>
        <a:p>
          <a:endParaRPr lang="es-EC" sz="3200"/>
        </a:p>
      </dgm:t>
    </dgm:pt>
    <dgm:pt modelId="{D20F49E2-5E76-480C-9E56-5766F63AEBBC}">
      <dgm:prSet phldrT="[Texto]" custT="1"/>
      <dgm:spPr/>
      <dgm:t>
        <a:bodyPr/>
        <a:lstStyle/>
        <a:p>
          <a:r>
            <a:rPr lang="es-EC" sz="1050" dirty="0" smtClean="0"/>
            <a:t>Financiamiento</a:t>
          </a:r>
          <a:endParaRPr lang="es-EC" sz="1050" dirty="0"/>
        </a:p>
      </dgm:t>
    </dgm:pt>
    <dgm:pt modelId="{2A794B37-80D7-4F19-A344-21C173EE0EC9}" type="parTrans" cxnId="{17698265-9520-44E5-B35D-4B59C2B57F83}">
      <dgm:prSet/>
      <dgm:spPr/>
      <dgm:t>
        <a:bodyPr/>
        <a:lstStyle/>
        <a:p>
          <a:endParaRPr lang="es-EC" sz="3200"/>
        </a:p>
      </dgm:t>
    </dgm:pt>
    <dgm:pt modelId="{C35632D0-F5A5-46CA-9E03-D6C6D2148DAC}" type="sibTrans" cxnId="{17698265-9520-44E5-B35D-4B59C2B57F83}">
      <dgm:prSet/>
      <dgm:spPr/>
      <dgm:t>
        <a:bodyPr/>
        <a:lstStyle/>
        <a:p>
          <a:endParaRPr lang="es-EC" sz="3200"/>
        </a:p>
      </dgm:t>
    </dgm:pt>
    <dgm:pt modelId="{B75CD555-2C94-4D83-87C5-22D8794E8940}">
      <dgm:prSet phldrT="[Texto]" custT="1"/>
      <dgm:spPr/>
      <dgm:t>
        <a:bodyPr/>
        <a:lstStyle/>
        <a:p>
          <a:r>
            <a:rPr lang="es-EC" sz="1050" dirty="0" smtClean="0"/>
            <a:t>Garantía</a:t>
          </a:r>
          <a:endParaRPr lang="es-EC" sz="1050" dirty="0"/>
        </a:p>
      </dgm:t>
    </dgm:pt>
    <dgm:pt modelId="{B0FC1313-0E00-421A-9391-01BF2C36DF3D}" type="sibTrans" cxnId="{D9B8762E-849B-4500-8C0A-53F9B98C7C78}">
      <dgm:prSet/>
      <dgm:spPr/>
      <dgm:t>
        <a:bodyPr/>
        <a:lstStyle/>
        <a:p>
          <a:endParaRPr lang="es-EC" sz="3200"/>
        </a:p>
      </dgm:t>
    </dgm:pt>
    <dgm:pt modelId="{A18B8D07-4CD6-43DF-B92F-E3E5C2044851}" type="parTrans" cxnId="{D9B8762E-849B-4500-8C0A-53F9B98C7C78}">
      <dgm:prSet/>
      <dgm:spPr/>
      <dgm:t>
        <a:bodyPr/>
        <a:lstStyle/>
        <a:p>
          <a:endParaRPr lang="es-EC" sz="3200"/>
        </a:p>
      </dgm:t>
    </dgm:pt>
    <dgm:pt modelId="{E1ECF04F-A709-4B93-97A7-9928A3D51C89}" type="pres">
      <dgm:prSet presAssocID="{9156E1CD-5155-40B0-A425-22F746183D90}" presName="cycle" presStyleCnt="0">
        <dgm:presLayoutVars>
          <dgm:dir/>
          <dgm:resizeHandles val="exact"/>
        </dgm:presLayoutVars>
      </dgm:prSet>
      <dgm:spPr/>
      <dgm:t>
        <a:bodyPr/>
        <a:lstStyle/>
        <a:p>
          <a:endParaRPr lang="es-ES"/>
        </a:p>
      </dgm:t>
    </dgm:pt>
    <dgm:pt modelId="{89D016F5-E2FC-4FB7-809D-13240D7CE8AF}" type="pres">
      <dgm:prSet presAssocID="{3545D3C7-FB4A-4A07-A341-B8EA4FAC04E0}" presName="node" presStyleLbl="node1" presStyleIdx="0" presStyleCnt="5" custRadScaleRad="101618" custRadScaleInc="-3909">
        <dgm:presLayoutVars>
          <dgm:bulletEnabled val="1"/>
        </dgm:presLayoutVars>
      </dgm:prSet>
      <dgm:spPr/>
      <dgm:t>
        <a:bodyPr/>
        <a:lstStyle/>
        <a:p>
          <a:endParaRPr lang="es-ES"/>
        </a:p>
      </dgm:t>
    </dgm:pt>
    <dgm:pt modelId="{E6791700-ACD7-4825-9AA8-736F47160173}" type="pres">
      <dgm:prSet presAssocID="{3545D3C7-FB4A-4A07-A341-B8EA4FAC04E0}" presName="spNode" presStyleCnt="0"/>
      <dgm:spPr/>
      <dgm:t>
        <a:bodyPr/>
        <a:lstStyle/>
        <a:p>
          <a:endParaRPr lang="es-ES"/>
        </a:p>
      </dgm:t>
    </dgm:pt>
    <dgm:pt modelId="{DA3FF7A9-030E-471D-9893-EF835C19BBED}" type="pres">
      <dgm:prSet presAssocID="{A4C1E5BE-C6D0-4922-8DB4-37F175D71803}" presName="sibTrans" presStyleLbl="sibTrans1D1" presStyleIdx="0" presStyleCnt="5"/>
      <dgm:spPr/>
      <dgm:t>
        <a:bodyPr/>
        <a:lstStyle/>
        <a:p>
          <a:endParaRPr lang="es-ES"/>
        </a:p>
      </dgm:t>
    </dgm:pt>
    <dgm:pt modelId="{F95C4BFC-AC32-4C47-9B83-35A322C14297}" type="pres">
      <dgm:prSet presAssocID="{F423A98D-1CC0-4E5B-948E-519B35EE7DB1}" presName="node" presStyleLbl="node1" presStyleIdx="1" presStyleCnt="5" custScaleX="108521">
        <dgm:presLayoutVars>
          <dgm:bulletEnabled val="1"/>
        </dgm:presLayoutVars>
      </dgm:prSet>
      <dgm:spPr/>
      <dgm:t>
        <a:bodyPr/>
        <a:lstStyle/>
        <a:p>
          <a:endParaRPr lang="es-ES"/>
        </a:p>
      </dgm:t>
    </dgm:pt>
    <dgm:pt modelId="{D3A8EB23-2D5C-45F0-9939-07E507092F34}" type="pres">
      <dgm:prSet presAssocID="{F423A98D-1CC0-4E5B-948E-519B35EE7DB1}" presName="spNode" presStyleCnt="0"/>
      <dgm:spPr/>
      <dgm:t>
        <a:bodyPr/>
        <a:lstStyle/>
        <a:p>
          <a:endParaRPr lang="es-ES"/>
        </a:p>
      </dgm:t>
    </dgm:pt>
    <dgm:pt modelId="{47F901AA-A19D-4D91-88CB-F2C7DA3BB7F1}" type="pres">
      <dgm:prSet presAssocID="{3B0451E2-9D08-4A91-80C9-948A85F8562E}" presName="sibTrans" presStyleLbl="sibTrans1D1" presStyleIdx="1" presStyleCnt="5"/>
      <dgm:spPr/>
      <dgm:t>
        <a:bodyPr/>
        <a:lstStyle/>
        <a:p>
          <a:endParaRPr lang="es-ES"/>
        </a:p>
      </dgm:t>
    </dgm:pt>
    <dgm:pt modelId="{1816F7D4-A8D6-4180-AB5A-956345D45EC8}" type="pres">
      <dgm:prSet presAssocID="{7D0F3E41-7AD1-4069-B13B-0B70BE1CCF63}" presName="node" presStyleLbl="node1" presStyleIdx="2" presStyleCnt="5">
        <dgm:presLayoutVars>
          <dgm:bulletEnabled val="1"/>
        </dgm:presLayoutVars>
      </dgm:prSet>
      <dgm:spPr/>
      <dgm:t>
        <a:bodyPr/>
        <a:lstStyle/>
        <a:p>
          <a:endParaRPr lang="es-ES"/>
        </a:p>
      </dgm:t>
    </dgm:pt>
    <dgm:pt modelId="{E619CA39-9692-4813-8B43-34DFEA4CC2F4}" type="pres">
      <dgm:prSet presAssocID="{7D0F3E41-7AD1-4069-B13B-0B70BE1CCF63}" presName="spNode" presStyleCnt="0"/>
      <dgm:spPr/>
      <dgm:t>
        <a:bodyPr/>
        <a:lstStyle/>
        <a:p>
          <a:endParaRPr lang="es-ES"/>
        </a:p>
      </dgm:t>
    </dgm:pt>
    <dgm:pt modelId="{1E47D75C-2689-4DB5-909F-B73B2EB3C3E4}" type="pres">
      <dgm:prSet presAssocID="{7C0CDF4A-7B82-4B5B-8478-B33BD33BD131}" presName="sibTrans" presStyleLbl="sibTrans1D1" presStyleIdx="2" presStyleCnt="5"/>
      <dgm:spPr/>
      <dgm:t>
        <a:bodyPr/>
        <a:lstStyle/>
        <a:p>
          <a:endParaRPr lang="es-ES"/>
        </a:p>
      </dgm:t>
    </dgm:pt>
    <dgm:pt modelId="{B7234F95-C5E5-4AA8-9838-C9931543F30C}" type="pres">
      <dgm:prSet presAssocID="{B75CD555-2C94-4D83-87C5-22D8794E8940}" presName="node" presStyleLbl="node1" presStyleIdx="3" presStyleCnt="5">
        <dgm:presLayoutVars>
          <dgm:bulletEnabled val="1"/>
        </dgm:presLayoutVars>
      </dgm:prSet>
      <dgm:spPr/>
      <dgm:t>
        <a:bodyPr/>
        <a:lstStyle/>
        <a:p>
          <a:endParaRPr lang="es-ES"/>
        </a:p>
      </dgm:t>
    </dgm:pt>
    <dgm:pt modelId="{3FDBE4B9-D306-4EBC-924B-F205575D285C}" type="pres">
      <dgm:prSet presAssocID="{B75CD555-2C94-4D83-87C5-22D8794E8940}" presName="spNode" presStyleCnt="0"/>
      <dgm:spPr/>
      <dgm:t>
        <a:bodyPr/>
        <a:lstStyle/>
        <a:p>
          <a:endParaRPr lang="es-ES"/>
        </a:p>
      </dgm:t>
    </dgm:pt>
    <dgm:pt modelId="{B777437F-803D-44C7-855B-09C2EF08F577}" type="pres">
      <dgm:prSet presAssocID="{B0FC1313-0E00-421A-9391-01BF2C36DF3D}" presName="sibTrans" presStyleLbl="sibTrans1D1" presStyleIdx="3" presStyleCnt="5"/>
      <dgm:spPr/>
      <dgm:t>
        <a:bodyPr/>
        <a:lstStyle/>
        <a:p>
          <a:endParaRPr lang="es-ES"/>
        </a:p>
      </dgm:t>
    </dgm:pt>
    <dgm:pt modelId="{4679897C-6EB6-4ED3-9A89-4F249C7A3980}" type="pres">
      <dgm:prSet presAssocID="{D20F49E2-5E76-480C-9E56-5766F63AEBBC}" presName="node" presStyleLbl="node1" presStyleIdx="4" presStyleCnt="5" custRadScaleRad="98850" custRadScaleInc="-22272">
        <dgm:presLayoutVars>
          <dgm:bulletEnabled val="1"/>
        </dgm:presLayoutVars>
      </dgm:prSet>
      <dgm:spPr/>
      <dgm:t>
        <a:bodyPr/>
        <a:lstStyle/>
        <a:p>
          <a:endParaRPr lang="es-ES"/>
        </a:p>
      </dgm:t>
    </dgm:pt>
    <dgm:pt modelId="{57510020-E762-4A0A-B1F1-7842DA24CCB3}" type="pres">
      <dgm:prSet presAssocID="{D20F49E2-5E76-480C-9E56-5766F63AEBBC}" presName="spNode" presStyleCnt="0"/>
      <dgm:spPr/>
      <dgm:t>
        <a:bodyPr/>
        <a:lstStyle/>
        <a:p>
          <a:endParaRPr lang="es-ES"/>
        </a:p>
      </dgm:t>
    </dgm:pt>
    <dgm:pt modelId="{0D197350-7DF8-4B81-85A6-11FBC44B71E3}" type="pres">
      <dgm:prSet presAssocID="{C35632D0-F5A5-46CA-9E03-D6C6D2148DAC}" presName="sibTrans" presStyleLbl="sibTrans1D1" presStyleIdx="4" presStyleCnt="5"/>
      <dgm:spPr/>
      <dgm:t>
        <a:bodyPr/>
        <a:lstStyle/>
        <a:p>
          <a:endParaRPr lang="es-ES"/>
        </a:p>
      </dgm:t>
    </dgm:pt>
  </dgm:ptLst>
  <dgm:cxnLst>
    <dgm:cxn modelId="{D0695F6F-B3EB-4C4C-8DA5-7CCBC5D7D3F6}" type="presOf" srcId="{A4C1E5BE-C6D0-4922-8DB4-37F175D71803}" destId="{DA3FF7A9-030E-471D-9893-EF835C19BBED}" srcOrd="0" destOrd="0" presId="urn:microsoft.com/office/officeart/2005/8/layout/cycle5"/>
    <dgm:cxn modelId="{EDED76F8-673B-4E5D-98A3-BC89546F9F88}" srcId="{9156E1CD-5155-40B0-A425-22F746183D90}" destId="{F423A98D-1CC0-4E5B-948E-519B35EE7DB1}" srcOrd="1" destOrd="0" parTransId="{B911DB1D-DDBE-4055-9A1D-D4028FA4348F}" sibTransId="{3B0451E2-9D08-4A91-80C9-948A85F8562E}"/>
    <dgm:cxn modelId="{677D597D-6A32-437C-A45B-8EAC7EF3A310}" type="presOf" srcId="{3545D3C7-FB4A-4A07-A341-B8EA4FAC04E0}" destId="{89D016F5-E2FC-4FB7-809D-13240D7CE8AF}" srcOrd="0" destOrd="0" presId="urn:microsoft.com/office/officeart/2005/8/layout/cycle5"/>
    <dgm:cxn modelId="{7EFBA705-012A-4992-9174-2CD637205B8D}" type="presOf" srcId="{7C0CDF4A-7B82-4B5B-8478-B33BD33BD131}" destId="{1E47D75C-2689-4DB5-909F-B73B2EB3C3E4}" srcOrd="0" destOrd="0" presId="urn:microsoft.com/office/officeart/2005/8/layout/cycle5"/>
    <dgm:cxn modelId="{D9B8762E-849B-4500-8C0A-53F9B98C7C78}" srcId="{9156E1CD-5155-40B0-A425-22F746183D90}" destId="{B75CD555-2C94-4D83-87C5-22D8794E8940}" srcOrd="3" destOrd="0" parTransId="{A18B8D07-4CD6-43DF-B92F-E3E5C2044851}" sibTransId="{B0FC1313-0E00-421A-9391-01BF2C36DF3D}"/>
    <dgm:cxn modelId="{B831F090-FC20-4A84-90BC-09DA1EC91F0B}" type="presOf" srcId="{B75CD555-2C94-4D83-87C5-22D8794E8940}" destId="{B7234F95-C5E5-4AA8-9838-C9931543F30C}" srcOrd="0" destOrd="0" presId="urn:microsoft.com/office/officeart/2005/8/layout/cycle5"/>
    <dgm:cxn modelId="{C3267144-24E4-4556-85F9-63FEE75EF2BB}" type="presOf" srcId="{F423A98D-1CC0-4E5B-948E-519B35EE7DB1}" destId="{F95C4BFC-AC32-4C47-9B83-35A322C14297}" srcOrd="0" destOrd="0" presId="urn:microsoft.com/office/officeart/2005/8/layout/cycle5"/>
    <dgm:cxn modelId="{6865CC2C-32DF-4DD2-81EA-4ADE8886BA0F}" srcId="{9156E1CD-5155-40B0-A425-22F746183D90}" destId="{3545D3C7-FB4A-4A07-A341-B8EA4FAC04E0}" srcOrd="0" destOrd="0" parTransId="{CB34732E-61C9-4E6F-A39B-6BD247EAFB1D}" sibTransId="{A4C1E5BE-C6D0-4922-8DB4-37F175D71803}"/>
    <dgm:cxn modelId="{9E40C7BE-EA6B-4468-A3DF-065AEA2EEEA2}" type="presOf" srcId="{7D0F3E41-7AD1-4069-B13B-0B70BE1CCF63}" destId="{1816F7D4-A8D6-4180-AB5A-956345D45EC8}" srcOrd="0" destOrd="0" presId="urn:microsoft.com/office/officeart/2005/8/layout/cycle5"/>
    <dgm:cxn modelId="{D8CE7A14-26B5-472A-9F1A-9C4BC2BF283C}" type="presOf" srcId="{B0FC1313-0E00-421A-9391-01BF2C36DF3D}" destId="{B777437F-803D-44C7-855B-09C2EF08F577}" srcOrd="0" destOrd="0" presId="urn:microsoft.com/office/officeart/2005/8/layout/cycle5"/>
    <dgm:cxn modelId="{17698265-9520-44E5-B35D-4B59C2B57F83}" srcId="{9156E1CD-5155-40B0-A425-22F746183D90}" destId="{D20F49E2-5E76-480C-9E56-5766F63AEBBC}" srcOrd="4" destOrd="0" parTransId="{2A794B37-80D7-4F19-A344-21C173EE0EC9}" sibTransId="{C35632D0-F5A5-46CA-9E03-D6C6D2148DAC}"/>
    <dgm:cxn modelId="{CA7BD072-876F-49E0-ACD2-5931D266BB30}" type="presOf" srcId="{D20F49E2-5E76-480C-9E56-5766F63AEBBC}" destId="{4679897C-6EB6-4ED3-9A89-4F249C7A3980}" srcOrd="0" destOrd="0" presId="urn:microsoft.com/office/officeart/2005/8/layout/cycle5"/>
    <dgm:cxn modelId="{3547B875-7964-411C-B041-E0E5CCC30A42}" type="presOf" srcId="{3B0451E2-9D08-4A91-80C9-948A85F8562E}" destId="{47F901AA-A19D-4D91-88CB-F2C7DA3BB7F1}" srcOrd="0" destOrd="0" presId="urn:microsoft.com/office/officeart/2005/8/layout/cycle5"/>
    <dgm:cxn modelId="{61C01D6B-A95C-4C88-B02D-E966C17859C0}" srcId="{9156E1CD-5155-40B0-A425-22F746183D90}" destId="{7D0F3E41-7AD1-4069-B13B-0B70BE1CCF63}" srcOrd="2" destOrd="0" parTransId="{6BC11FE6-9076-4953-9209-602BECE4BB58}" sibTransId="{7C0CDF4A-7B82-4B5B-8478-B33BD33BD131}"/>
    <dgm:cxn modelId="{03406FA0-5035-4374-A0CB-B1CBB25F3E46}" type="presOf" srcId="{9156E1CD-5155-40B0-A425-22F746183D90}" destId="{E1ECF04F-A709-4B93-97A7-9928A3D51C89}" srcOrd="0" destOrd="0" presId="urn:microsoft.com/office/officeart/2005/8/layout/cycle5"/>
    <dgm:cxn modelId="{C51924D6-513A-4BAD-AC8B-CFFCB5090454}" type="presOf" srcId="{C35632D0-F5A5-46CA-9E03-D6C6D2148DAC}" destId="{0D197350-7DF8-4B81-85A6-11FBC44B71E3}" srcOrd="0" destOrd="0" presId="urn:microsoft.com/office/officeart/2005/8/layout/cycle5"/>
    <dgm:cxn modelId="{80A8A55C-063C-463C-BDDD-47D791B06966}" type="presParOf" srcId="{E1ECF04F-A709-4B93-97A7-9928A3D51C89}" destId="{89D016F5-E2FC-4FB7-809D-13240D7CE8AF}" srcOrd="0" destOrd="0" presId="urn:microsoft.com/office/officeart/2005/8/layout/cycle5"/>
    <dgm:cxn modelId="{DBE10C07-AEBF-4D9E-BCD0-26057D3BEF13}" type="presParOf" srcId="{E1ECF04F-A709-4B93-97A7-9928A3D51C89}" destId="{E6791700-ACD7-4825-9AA8-736F47160173}" srcOrd="1" destOrd="0" presId="urn:microsoft.com/office/officeart/2005/8/layout/cycle5"/>
    <dgm:cxn modelId="{9262B5D7-8B6E-473E-870B-2154F61F3DAB}" type="presParOf" srcId="{E1ECF04F-A709-4B93-97A7-9928A3D51C89}" destId="{DA3FF7A9-030E-471D-9893-EF835C19BBED}" srcOrd="2" destOrd="0" presId="urn:microsoft.com/office/officeart/2005/8/layout/cycle5"/>
    <dgm:cxn modelId="{3CF22057-B47D-45F7-BE7E-3A38FA8B1624}" type="presParOf" srcId="{E1ECF04F-A709-4B93-97A7-9928A3D51C89}" destId="{F95C4BFC-AC32-4C47-9B83-35A322C14297}" srcOrd="3" destOrd="0" presId="urn:microsoft.com/office/officeart/2005/8/layout/cycle5"/>
    <dgm:cxn modelId="{F44DCB23-A6CF-417B-AB2A-9AD987DEA6FD}" type="presParOf" srcId="{E1ECF04F-A709-4B93-97A7-9928A3D51C89}" destId="{D3A8EB23-2D5C-45F0-9939-07E507092F34}" srcOrd="4" destOrd="0" presId="urn:microsoft.com/office/officeart/2005/8/layout/cycle5"/>
    <dgm:cxn modelId="{F9ECFAB2-8734-4D4E-93E3-E3E64CBE074E}" type="presParOf" srcId="{E1ECF04F-A709-4B93-97A7-9928A3D51C89}" destId="{47F901AA-A19D-4D91-88CB-F2C7DA3BB7F1}" srcOrd="5" destOrd="0" presId="urn:microsoft.com/office/officeart/2005/8/layout/cycle5"/>
    <dgm:cxn modelId="{751BB77D-583A-4274-82F6-2FD67A1BB525}" type="presParOf" srcId="{E1ECF04F-A709-4B93-97A7-9928A3D51C89}" destId="{1816F7D4-A8D6-4180-AB5A-956345D45EC8}" srcOrd="6" destOrd="0" presId="urn:microsoft.com/office/officeart/2005/8/layout/cycle5"/>
    <dgm:cxn modelId="{FF5E5177-3C8F-4F72-B36A-3C5873BD0EF6}" type="presParOf" srcId="{E1ECF04F-A709-4B93-97A7-9928A3D51C89}" destId="{E619CA39-9692-4813-8B43-34DFEA4CC2F4}" srcOrd="7" destOrd="0" presId="urn:microsoft.com/office/officeart/2005/8/layout/cycle5"/>
    <dgm:cxn modelId="{38EE6A55-E1C3-4241-9404-F8DB268E84F0}" type="presParOf" srcId="{E1ECF04F-A709-4B93-97A7-9928A3D51C89}" destId="{1E47D75C-2689-4DB5-909F-B73B2EB3C3E4}" srcOrd="8" destOrd="0" presId="urn:microsoft.com/office/officeart/2005/8/layout/cycle5"/>
    <dgm:cxn modelId="{99DCD25C-2472-4A5D-8ADC-F8711C2E16CB}" type="presParOf" srcId="{E1ECF04F-A709-4B93-97A7-9928A3D51C89}" destId="{B7234F95-C5E5-4AA8-9838-C9931543F30C}" srcOrd="9" destOrd="0" presId="urn:microsoft.com/office/officeart/2005/8/layout/cycle5"/>
    <dgm:cxn modelId="{A6783063-4D06-43AB-B81A-1C4EC8B7035D}" type="presParOf" srcId="{E1ECF04F-A709-4B93-97A7-9928A3D51C89}" destId="{3FDBE4B9-D306-4EBC-924B-F205575D285C}" srcOrd="10" destOrd="0" presId="urn:microsoft.com/office/officeart/2005/8/layout/cycle5"/>
    <dgm:cxn modelId="{745F4280-4879-428E-9A7A-9D82D8BEF3B1}" type="presParOf" srcId="{E1ECF04F-A709-4B93-97A7-9928A3D51C89}" destId="{B777437F-803D-44C7-855B-09C2EF08F577}" srcOrd="11" destOrd="0" presId="urn:microsoft.com/office/officeart/2005/8/layout/cycle5"/>
    <dgm:cxn modelId="{A35A7995-1A1D-4C83-B87B-BAC516E77238}" type="presParOf" srcId="{E1ECF04F-A709-4B93-97A7-9928A3D51C89}" destId="{4679897C-6EB6-4ED3-9A89-4F249C7A3980}" srcOrd="12" destOrd="0" presId="urn:microsoft.com/office/officeart/2005/8/layout/cycle5"/>
    <dgm:cxn modelId="{6591657A-653C-41B6-83D2-DB430CD42B4B}" type="presParOf" srcId="{E1ECF04F-A709-4B93-97A7-9928A3D51C89}" destId="{57510020-E762-4A0A-B1F1-7842DA24CCB3}" srcOrd="13" destOrd="0" presId="urn:microsoft.com/office/officeart/2005/8/layout/cycle5"/>
    <dgm:cxn modelId="{873172AC-666B-44C3-8AE3-6C4406444DA4}" type="presParOf" srcId="{E1ECF04F-A709-4B93-97A7-9928A3D51C89}" destId="{0D197350-7DF8-4B81-85A6-11FBC44B71E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BD1A9-0387-4671-B5AE-BC99E46810FD}"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s-ES"/>
        </a:p>
      </dgm:t>
    </dgm:pt>
    <dgm:pt modelId="{06BA513B-04BE-40E5-BE95-1427143B9D11}">
      <dgm:prSet phldrT="[Texto]"/>
      <dgm:spPr/>
      <dgm:t>
        <a:bodyPr/>
        <a:lstStyle/>
        <a:p>
          <a:r>
            <a:rPr lang="es-ES" dirty="0" smtClean="0"/>
            <a:t>Aspectos económicos</a:t>
          </a:r>
          <a:endParaRPr lang="es-ES" dirty="0"/>
        </a:p>
      </dgm:t>
    </dgm:pt>
    <dgm:pt modelId="{60601CC6-37EA-4C5B-92EE-06325B409164}" type="parTrans" cxnId="{C91127EF-02B7-4FF5-865B-8A9B8062874A}">
      <dgm:prSet/>
      <dgm:spPr/>
      <dgm:t>
        <a:bodyPr/>
        <a:lstStyle/>
        <a:p>
          <a:endParaRPr lang="es-ES"/>
        </a:p>
      </dgm:t>
    </dgm:pt>
    <dgm:pt modelId="{C64C5601-2A7B-4DF4-9863-60B402143BED}" type="sibTrans" cxnId="{C91127EF-02B7-4FF5-865B-8A9B8062874A}">
      <dgm:prSet/>
      <dgm:spPr/>
      <dgm:t>
        <a:bodyPr/>
        <a:lstStyle/>
        <a:p>
          <a:endParaRPr lang="es-ES"/>
        </a:p>
      </dgm:t>
    </dgm:pt>
    <dgm:pt modelId="{11447C74-A900-4523-A991-17A2130EDC63}">
      <dgm:prSet phldrT="[Texto]"/>
      <dgm:spPr/>
      <dgm:t>
        <a:bodyPr/>
        <a:lstStyle/>
        <a:p>
          <a:r>
            <a:rPr lang="es-ES" dirty="0" smtClean="0"/>
            <a:t>60% familias gana el SBU</a:t>
          </a:r>
          <a:endParaRPr lang="es-ES" dirty="0"/>
        </a:p>
      </dgm:t>
    </dgm:pt>
    <dgm:pt modelId="{574E57A9-BDC6-4FE9-B3FB-B8646DCD559E}" type="parTrans" cxnId="{3DF739E2-57B4-4B57-BECC-49022BE72835}">
      <dgm:prSet/>
      <dgm:spPr/>
      <dgm:t>
        <a:bodyPr/>
        <a:lstStyle/>
        <a:p>
          <a:endParaRPr lang="es-ES"/>
        </a:p>
      </dgm:t>
    </dgm:pt>
    <dgm:pt modelId="{7F537751-4D42-47AE-8E65-FD9C290A8BD6}" type="sibTrans" cxnId="{3DF739E2-57B4-4B57-BECC-49022BE72835}">
      <dgm:prSet/>
      <dgm:spPr/>
      <dgm:t>
        <a:bodyPr/>
        <a:lstStyle/>
        <a:p>
          <a:endParaRPr lang="es-ES"/>
        </a:p>
      </dgm:t>
    </dgm:pt>
    <dgm:pt modelId="{E38191B8-D2C4-476C-BD6B-073D3CEC00BA}">
      <dgm:prSet phldrT="[Texto]"/>
      <dgm:spPr/>
      <dgm:t>
        <a:bodyPr/>
        <a:lstStyle/>
        <a:p>
          <a:r>
            <a:rPr lang="es-ES" dirty="0" smtClean="0"/>
            <a:t>Aspectos sociales</a:t>
          </a:r>
          <a:endParaRPr lang="es-ES" dirty="0"/>
        </a:p>
      </dgm:t>
    </dgm:pt>
    <dgm:pt modelId="{CD40B565-5D9F-4F24-AB6D-1563C7C13ED6}" type="parTrans" cxnId="{4E7213D4-0E51-4F74-B013-AEB696486109}">
      <dgm:prSet/>
      <dgm:spPr/>
      <dgm:t>
        <a:bodyPr/>
        <a:lstStyle/>
        <a:p>
          <a:endParaRPr lang="es-ES"/>
        </a:p>
      </dgm:t>
    </dgm:pt>
    <dgm:pt modelId="{ACEE1B63-C5B2-4DE6-8EFB-D6856FB6EEC3}" type="sibTrans" cxnId="{4E7213D4-0E51-4F74-B013-AEB696486109}">
      <dgm:prSet/>
      <dgm:spPr/>
      <dgm:t>
        <a:bodyPr/>
        <a:lstStyle/>
        <a:p>
          <a:endParaRPr lang="es-ES"/>
        </a:p>
      </dgm:t>
    </dgm:pt>
    <dgm:pt modelId="{E6D0A376-F696-4841-9CE2-2395AA13B5B2}">
      <dgm:prSet phldrT="[Texto]"/>
      <dgm:spPr/>
      <dgm:t>
        <a:bodyPr/>
        <a:lstStyle/>
        <a:p>
          <a:r>
            <a:rPr lang="es-ES" dirty="0" smtClean="0"/>
            <a:t>90% población accede a la EBG</a:t>
          </a:r>
          <a:endParaRPr lang="es-ES" dirty="0"/>
        </a:p>
      </dgm:t>
    </dgm:pt>
    <dgm:pt modelId="{22BA367A-F37F-4564-A563-3F6468DDC075}" type="parTrans" cxnId="{153637AC-ADEA-4A84-A582-FB885F6DC919}">
      <dgm:prSet/>
      <dgm:spPr/>
      <dgm:t>
        <a:bodyPr/>
        <a:lstStyle/>
        <a:p>
          <a:endParaRPr lang="es-ES"/>
        </a:p>
      </dgm:t>
    </dgm:pt>
    <dgm:pt modelId="{27820C64-5D27-470A-9681-2C11CAA24D5A}" type="sibTrans" cxnId="{153637AC-ADEA-4A84-A582-FB885F6DC919}">
      <dgm:prSet/>
      <dgm:spPr/>
      <dgm:t>
        <a:bodyPr/>
        <a:lstStyle/>
        <a:p>
          <a:endParaRPr lang="es-ES"/>
        </a:p>
      </dgm:t>
    </dgm:pt>
    <dgm:pt modelId="{2128D176-2EB5-43EB-BEAF-2D85FE7038A4}">
      <dgm:prSet phldrT="[Texto]"/>
      <dgm:spPr/>
      <dgm:t>
        <a:bodyPr/>
        <a:lstStyle/>
        <a:p>
          <a:r>
            <a:rPr lang="es-ES" dirty="0" smtClean="0"/>
            <a:t>Sólo el 60% culmina bachillerato</a:t>
          </a:r>
          <a:endParaRPr lang="es-ES" dirty="0"/>
        </a:p>
      </dgm:t>
    </dgm:pt>
    <dgm:pt modelId="{AE81EBFC-3282-4F44-95FF-816160401D01}" type="parTrans" cxnId="{D225C0A9-36F0-4B0A-A216-D83041EC3F6A}">
      <dgm:prSet/>
      <dgm:spPr/>
      <dgm:t>
        <a:bodyPr/>
        <a:lstStyle/>
        <a:p>
          <a:endParaRPr lang="es-ES"/>
        </a:p>
      </dgm:t>
    </dgm:pt>
    <dgm:pt modelId="{27547763-7C98-4BD3-B475-FDB6704DCA0B}" type="sibTrans" cxnId="{D225C0A9-36F0-4B0A-A216-D83041EC3F6A}">
      <dgm:prSet/>
      <dgm:spPr/>
      <dgm:t>
        <a:bodyPr/>
        <a:lstStyle/>
        <a:p>
          <a:endParaRPr lang="es-ES"/>
        </a:p>
      </dgm:t>
    </dgm:pt>
    <dgm:pt modelId="{E30CABA1-9CCD-489D-A401-B67D5FA3EB04}">
      <dgm:prSet phldrT="[Texto]"/>
      <dgm:spPr/>
      <dgm:t>
        <a:bodyPr/>
        <a:lstStyle/>
        <a:p>
          <a:r>
            <a:rPr lang="es-ES" dirty="0" smtClean="0"/>
            <a:t>Aspectos demográficos</a:t>
          </a:r>
          <a:endParaRPr lang="es-ES" dirty="0"/>
        </a:p>
      </dgm:t>
    </dgm:pt>
    <dgm:pt modelId="{E6D49C7E-23A2-45CC-9AF3-ABB755107332}" type="parTrans" cxnId="{A5860B13-AC85-432A-A242-CBC09329F457}">
      <dgm:prSet/>
      <dgm:spPr/>
      <dgm:t>
        <a:bodyPr/>
        <a:lstStyle/>
        <a:p>
          <a:endParaRPr lang="es-ES"/>
        </a:p>
      </dgm:t>
    </dgm:pt>
    <dgm:pt modelId="{40FEB495-8FBF-4413-9660-48FEE8993930}" type="sibTrans" cxnId="{A5860B13-AC85-432A-A242-CBC09329F457}">
      <dgm:prSet/>
      <dgm:spPr/>
      <dgm:t>
        <a:bodyPr/>
        <a:lstStyle/>
        <a:p>
          <a:endParaRPr lang="es-ES"/>
        </a:p>
      </dgm:t>
    </dgm:pt>
    <dgm:pt modelId="{2924EBD7-852E-4D42-BD79-AA537B1F8E81}">
      <dgm:prSet phldrT="[Texto]"/>
      <dgm:spPr/>
      <dgm:t>
        <a:bodyPr/>
        <a:lstStyle/>
        <a:p>
          <a:r>
            <a:rPr lang="es-ES" dirty="0" smtClean="0"/>
            <a:t>70% de la población se concentra en UIO, GYE y CUENCA</a:t>
          </a:r>
          <a:endParaRPr lang="es-ES" dirty="0"/>
        </a:p>
      </dgm:t>
    </dgm:pt>
    <dgm:pt modelId="{B36E9A56-CD6A-48E6-AC1D-28335987C529}" type="parTrans" cxnId="{FEB27DC5-0811-43BA-96B3-E92870A58F3F}">
      <dgm:prSet/>
      <dgm:spPr/>
      <dgm:t>
        <a:bodyPr/>
        <a:lstStyle/>
        <a:p>
          <a:endParaRPr lang="es-ES"/>
        </a:p>
      </dgm:t>
    </dgm:pt>
    <dgm:pt modelId="{32F7120B-788E-45B1-AB73-9FCF6B3EC9DC}" type="sibTrans" cxnId="{FEB27DC5-0811-43BA-96B3-E92870A58F3F}">
      <dgm:prSet/>
      <dgm:spPr/>
      <dgm:t>
        <a:bodyPr/>
        <a:lstStyle/>
        <a:p>
          <a:endParaRPr lang="es-ES"/>
        </a:p>
      </dgm:t>
    </dgm:pt>
    <dgm:pt modelId="{179953D3-09C0-4C1D-8F7F-C2D2CCDCF605}" type="pres">
      <dgm:prSet presAssocID="{8B4BD1A9-0387-4671-B5AE-BC99E46810FD}" presName="Name0" presStyleCnt="0">
        <dgm:presLayoutVars>
          <dgm:dir/>
        </dgm:presLayoutVars>
      </dgm:prSet>
      <dgm:spPr/>
      <dgm:t>
        <a:bodyPr/>
        <a:lstStyle/>
        <a:p>
          <a:endParaRPr lang="es-ES"/>
        </a:p>
      </dgm:t>
    </dgm:pt>
    <dgm:pt modelId="{7CB8A715-9968-4450-8615-7D6A0DB65C6E}" type="pres">
      <dgm:prSet presAssocID="{06BA513B-04BE-40E5-BE95-1427143B9D11}" presName="parComposite" presStyleCnt="0"/>
      <dgm:spPr/>
    </dgm:pt>
    <dgm:pt modelId="{CB807D13-4039-4B29-8194-92288F176DC6}" type="pres">
      <dgm:prSet presAssocID="{06BA513B-04BE-40E5-BE95-1427143B9D11}" presName="parBigCircle" presStyleLbl="node0" presStyleIdx="0" presStyleCnt="3"/>
      <dgm:spPr/>
    </dgm:pt>
    <dgm:pt modelId="{95288A4F-E462-487A-AE5D-3F3715BFEA49}" type="pres">
      <dgm:prSet presAssocID="{06BA513B-04BE-40E5-BE95-1427143B9D11}" presName="parTx" presStyleLbl="revTx" presStyleIdx="0" presStyleCnt="11"/>
      <dgm:spPr/>
      <dgm:t>
        <a:bodyPr/>
        <a:lstStyle/>
        <a:p>
          <a:endParaRPr lang="es-ES"/>
        </a:p>
      </dgm:t>
    </dgm:pt>
    <dgm:pt modelId="{919399D1-B55E-4DF2-ABF7-4B5447404EAB}" type="pres">
      <dgm:prSet presAssocID="{06BA513B-04BE-40E5-BE95-1427143B9D11}" presName="bSpace" presStyleCnt="0"/>
      <dgm:spPr/>
    </dgm:pt>
    <dgm:pt modelId="{BD15C4B4-36FD-4E6D-870A-D52005A779EE}" type="pres">
      <dgm:prSet presAssocID="{06BA513B-04BE-40E5-BE95-1427143B9D11}" presName="parBackupNorm" presStyleCnt="0"/>
      <dgm:spPr/>
    </dgm:pt>
    <dgm:pt modelId="{9C23511F-2EF1-4F6F-95E0-4570BDB50530}" type="pres">
      <dgm:prSet presAssocID="{C64C5601-2A7B-4DF4-9863-60B402143BED}" presName="parSpace" presStyleCnt="0"/>
      <dgm:spPr/>
    </dgm:pt>
    <dgm:pt modelId="{98340171-7EBE-47FB-8FA5-0C6EB984B70E}" type="pres">
      <dgm:prSet presAssocID="{11447C74-A900-4523-A991-17A2130EDC63}" presName="desBackupLeftNorm" presStyleCnt="0"/>
      <dgm:spPr/>
    </dgm:pt>
    <dgm:pt modelId="{B0FABA07-1D7F-4173-A96B-12E2E9AE50D9}" type="pres">
      <dgm:prSet presAssocID="{11447C74-A900-4523-A991-17A2130EDC63}" presName="desComposite" presStyleCnt="0"/>
      <dgm:spPr/>
    </dgm:pt>
    <dgm:pt modelId="{A7780F29-C0D7-495C-8160-9B0D21D06EB0}" type="pres">
      <dgm:prSet presAssocID="{11447C74-A900-4523-A991-17A2130EDC63}" presName="desCircle" presStyleLbl="node1" presStyleIdx="0" presStyleCnt="4"/>
      <dgm:spPr/>
    </dgm:pt>
    <dgm:pt modelId="{B7346120-2E66-436E-A4A4-DF66AF86E20B}" type="pres">
      <dgm:prSet presAssocID="{11447C74-A900-4523-A991-17A2130EDC63}" presName="chTx" presStyleLbl="revTx" presStyleIdx="1" presStyleCnt="11"/>
      <dgm:spPr/>
      <dgm:t>
        <a:bodyPr/>
        <a:lstStyle/>
        <a:p>
          <a:endParaRPr lang="es-ES"/>
        </a:p>
      </dgm:t>
    </dgm:pt>
    <dgm:pt modelId="{E20FA814-A7C0-44DE-BEFD-F6748A31E594}" type="pres">
      <dgm:prSet presAssocID="{11447C74-A900-4523-A991-17A2130EDC63}" presName="desTx" presStyleLbl="revTx" presStyleIdx="2" presStyleCnt="11">
        <dgm:presLayoutVars>
          <dgm:bulletEnabled val="1"/>
        </dgm:presLayoutVars>
      </dgm:prSet>
      <dgm:spPr/>
    </dgm:pt>
    <dgm:pt modelId="{2226383C-46EF-463C-A468-7BA7D88E783B}" type="pres">
      <dgm:prSet presAssocID="{11447C74-A900-4523-A991-17A2130EDC63}" presName="desBackupRightNorm" presStyleCnt="0"/>
      <dgm:spPr/>
    </dgm:pt>
    <dgm:pt modelId="{D1010C0B-0BD0-4CAB-A9A0-BBB07AE321BB}" type="pres">
      <dgm:prSet presAssocID="{7F537751-4D42-47AE-8E65-FD9C290A8BD6}" presName="desSpace" presStyleCnt="0"/>
      <dgm:spPr/>
    </dgm:pt>
    <dgm:pt modelId="{6A5C579A-8F30-488A-83AC-3B50C35FD618}" type="pres">
      <dgm:prSet presAssocID="{E38191B8-D2C4-476C-BD6B-073D3CEC00BA}" presName="parComposite" presStyleCnt="0"/>
      <dgm:spPr/>
    </dgm:pt>
    <dgm:pt modelId="{35099001-FBB4-4439-B784-F7D76C13FFCF}" type="pres">
      <dgm:prSet presAssocID="{E38191B8-D2C4-476C-BD6B-073D3CEC00BA}" presName="parBigCircle" presStyleLbl="node0" presStyleIdx="1" presStyleCnt="3"/>
      <dgm:spPr/>
    </dgm:pt>
    <dgm:pt modelId="{0B064ACE-ECE4-491A-84A9-7427EB8FC058}" type="pres">
      <dgm:prSet presAssocID="{E38191B8-D2C4-476C-BD6B-073D3CEC00BA}" presName="parTx" presStyleLbl="revTx" presStyleIdx="3" presStyleCnt="11"/>
      <dgm:spPr/>
      <dgm:t>
        <a:bodyPr/>
        <a:lstStyle/>
        <a:p>
          <a:endParaRPr lang="es-ES"/>
        </a:p>
      </dgm:t>
    </dgm:pt>
    <dgm:pt modelId="{5F7F5B7D-56B6-43C6-879C-A52C3D95C1A4}" type="pres">
      <dgm:prSet presAssocID="{E38191B8-D2C4-476C-BD6B-073D3CEC00BA}" presName="bSpace" presStyleCnt="0"/>
      <dgm:spPr/>
    </dgm:pt>
    <dgm:pt modelId="{B0BB60AB-0506-45F1-9E1D-A629D3C2B87E}" type="pres">
      <dgm:prSet presAssocID="{E38191B8-D2C4-476C-BD6B-073D3CEC00BA}" presName="parBackupNorm" presStyleCnt="0"/>
      <dgm:spPr/>
    </dgm:pt>
    <dgm:pt modelId="{2513FF43-EE13-41DA-B915-B08D56784A47}" type="pres">
      <dgm:prSet presAssocID="{ACEE1B63-C5B2-4DE6-8EFB-D6856FB6EEC3}" presName="parSpace" presStyleCnt="0"/>
      <dgm:spPr/>
    </dgm:pt>
    <dgm:pt modelId="{472FADF5-C41A-4135-8828-C2FB79A02070}" type="pres">
      <dgm:prSet presAssocID="{E6D0A376-F696-4841-9CE2-2395AA13B5B2}" presName="desBackupLeftNorm" presStyleCnt="0"/>
      <dgm:spPr/>
    </dgm:pt>
    <dgm:pt modelId="{368A18A8-6A9E-4C60-A786-D721DED575B3}" type="pres">
      <dgm:prSet presAssocID="{E6D0A376-F696-4841-9CE2-2395AA13B5B2}" presName="desComposite" presStyleCnt="0"/>
      <dgm:spPr/>
    </dgm:pt>
    <dgm:pt modelId="{1E8DCFA8-7F92-4C67-BBAB-294634C10C50}" type="pres">
      <dgm:prSet presAssocID="{E6D0A376-F696-4841-9CE2-2395AA13B5B2}" presName="desCircle" presStyleLbl="node1" presStyleIdx="1" presStyleCnt="4"/>
      <dgm:spPr/>
    </dgm:pt>
    <dgm:pt modelId="{64515733-D6DA-4368-814C-9CBD87C1270A}" type="pres">
      <dgm:prSet presAssocID="{E6D0A376-F696-4841-9CE2-2395AA13B5B2}" presName="chTx" presStyleLbl="revTx" presStyleIdx="4" presStyleCnt="11"/>
      <dgm:spPr/>
      <dgm:t>
        <a:bodyPr/>
        <a:lstStyle/>
        <a:p>
          <a:endParaRPr lang="es-ES"/>
        </a:p>
      </dgm:t>
    </dgm:pt>
    <dgm:pt modelId="{4F476E84-5795-4371-B137-B2E84FE21A43}" type="pres">
      <dgm:prSet presAssocID="{E6D0A376-F696-4841-9CE2-2395AA13B5B2}" presName="desTx" presStyleLbl="revTx" presStyleIdx="5" presStyleCnt="11">
        <dgm:presLayoutVars>
          <dgm:bulletEnabled val="1"/>
        </dgm:presLayoutVars>
      </dgm:prSet>
      <dgm:spPr/>
    </dgm:pt>
    <dgm:pt modelId="{0EC1392C-8418-416B-9176-A29BA494550B}" type="pres">
      <dgm:prSet presAssocID="{E6D0A376-F696-4841-9CE2-2395AA13B5B2}" presName="desBackupRightNorm" presStyleCnt="0"/>
      <dgm:spPr/>
    </dgm:pt>
    <dgm:pt modelId="{FD40B4CB-0FA1-4AF9-9248-4B340B770534}" type="pres">
      <dgm:prSet presAssocID="{27820C64-5D27-470A-9681-2C11CAA24D5A}" presName="desSpace" presStyleCnt="0"/>
      <dgm:spPr/>
    </dgm:pt>
    <dgm:pt modelId="{673B6165-A9BB-4E9F-AA36-77132210CB29}" type="pres">
      <dgm:prSet presAssocID="{2128D176-2EB5-43EB-BEAF-2D85FE7038A4}" presName="desBackupLeftNorm" presStyleCnt="0"/>
      <dgm:spPr/>
    </dgm:pt>
    <dgm:pt modelId="{4966D2CE-E913-46D7-9F3F-E123B0A5D802}" type="pres">
      <dgm:prSet presAssocID="{2128D176-2EB5-43EB-BEAF-2D85FE7038A4}" presName="desComposite" presStyleCnt="0"/>
      <dgm:spPr/>
    </dgm:pt>
    <dgm:pt modelId="{80FDD472-FFBF-46DB-A2D3-18463F28538D}" type="pres">
      <dgm:prSet presAssocID="{2128D176-2EB5-43EB-BEAF-2D85FE7038A4}" presName="desCircle" presStyleLbl="node1" presStyleIdx="2" presStyleCnt="4"/>
      <dgm:spPr/>
    </dgm:pt>
    <dgm:pt modelId="{639FB772-B773-4A4A-B845-3D9BA1FE7009}" type="pres">
      <dgm:prSet presAssocID="{2128D176-2EB5-43EB-BEAF-2D85FE7038A4}" presName="chTx" presStyleLbl="revTx" presStyleIdx="6" presStyleCnt="11"/>
      <dgm:spPr/>
      <dgm:t>
        <a:bodyPr/>
        <a:lstStyle/>
        <a:p>
          <a:endParaRPr lang="es-ES"/>
        </a:p>
      </dgm:t>
    </dgm:pt>
    <dgm:pt modelId="{3AC271C8-F08A-4145-8331-A37E8392AFC9}" type="pres">
      <dgm:prSet presAssocID="{2128D176-2EB5-43EB-BEAF-2D85FE7038A4}" presName="desTx" presStyleLbl="revTx" presStyleIdx="7" presStyleCnt="11">
        <dgm:presLayoutVars>
          <dgm:bulletEnabled val="1"/>
        </dgm:presLayoutVars>
      </dgm:prSet>
      <dgm:spPr/>
    </dgm:pt>
    <dgm:pt modelId="{76CBB700-5BCC-4218-AD57-453690C51D90}" type="pres">
      <dgm:prSet presAssocID="{2128D176-2EB5-43EB-BEAF-2D85FE7038A4}" presName="desBackupRightNorm" presStyleCnt="0"/>
      <dgm:spPr/>
    </dgm:pt>
    <dgm:pt modelId="{7B1CC4C3-1267-4FE7-A2CD-AE1814FDB296}" type="pres">
      <dgm:prSet presAssocID="{27547763-7C98-4BD3-B475-FDB6704DCA0B}" presName="desSpace" presStyleCnt="0"/>
      <dgm:spPr/>
    </dgm:pt>
    <dgm:pt modelId="{30BC60E3-18B9-4A27-BC4F-523B47456730}" type="pres">
      <dgm:prSet presAssocID="{E30CABA1-9CCD-489D-A401-B67D5FA3EB04}" presName="parComposite" presStyleCnt="0"/>
      <dgm:spPr/>
    </dgm:pt>
    <dgm:pt modelId="{D61BD990-19E5-4AF6-87ED-000649836FC6}" type="pres">
      <dgm:prSet presAssocID="{E30CABA1-9CCD-489D-A401-B67D5FA3EB04}" presName="parBigCircle" presStyleLbl="node0" presStyleIdx="2" presStyleCnt="3"/>
      <dgm:spPr/>
    </dgm:pt>
    <dgm:pt modelId="{A88F48AA-D8EE-4985-B528-16156A12018E}" type="pres">
      <dgm:prSet presAssocID="{E30CABA1-9CCD-489D-A401-B67D5FA3EB04}" presName="parTx" presStyleLbl="revTx" presStyleIdx="8" presStyleCnt="11"/>
      <dgm:spPr/>
      <dgm:t>
        <a:bodyPr/>
        <a:lstStyle/>
        <a:p>
          <a:endParaRPr lang="es-ES"/>
        </a:p>
      </dgm:t>
    </dgm:pt>
    <dgm:pt modelId="{1DED8EB8-F8D3-417D-A21F-F905CE790FEE}" type="pres">
      <dgm:prSet presAssocID="{E30CABA1-9CCD-489D-A401-B67D5FA3EB04}" presName="bSpace" presStyleCnt="0"/>
      <dgm:spPr/>
    </dgm:pt>
    <dgm:pt modelId="{AE9EC543-67DE-4759-A885-7883647096F8}" type="pres">
      <dgm:prSet presAssocID="{E30CABA1-9CCD-489D-A401-B67D5FA3EB04}" presName="parBackupNorm" presStyleCnt="0"/>
      <dgm:spPr/>
    </dgm:pt>
    <dgm:pt modelId="{F93F40BC-D7CA-427A-B2A8-50435D578C71}" type="pres">
      <dgm:prSet presAssocID="{40FEB495-8FBF-4413-9660-48FEE8993930}" presName="parSpace" presStyleCnt="0"/>
      <dgm:spPr/>
    </dgm:pt>
    <dgm:pt modelId="{2B2EDDCF-E944-407B-914F-F524FBAF9C29}" type="pres">
      <dgm:prSet presAssocID="{2924EBD7-852E-4D42-BD79-AA537B1F8E81}" presName="desBackupLeftNorm" presStyleCnt="0"/>
      <dgm:spPr/>
    </dgm:pt>
    <dgm:pt modelId="{2B45890A-2036-4AC1-8951-CD55187D15EF}" type="pres">
      <dgm:prSet presAssocID="{2924EBD7-852E-4D42-BD79-AA537B1F8E81}" presName="desComposite" presStyleCnt="0"/>
      <dgm:spPr/>
    </dgm:pt>
    <dgm:pt modelId="{26156C2E-DB01-4051-ADF6-CCCBDEB40AB2}" type="pres">
      <dgm:prSet presAssocID="{2924EBD7-852E-4D42-BD79-AA537B1F8E81}" presName="desCircle" presStyleLbl="node1" presStyleIdx="3" presStyleCnt="4"/>
      <dgm:spPr/>
    </dgm:pt>
    <dgm:pt modelId="{6A0E81CA-D5EE-483B-BEAE-F09B0C1C024B}" type="pres">
      <dgm:prSet presAssocID="{2924EBD7-852E-4D42-BD79-AA537B1F8E81}" presName="chTx" presStyleLbl="revTx" presStyleIdx="9" presStyleCnt="11"/>
      <dgm:spPr/>
      <dgm:t>
        <a:bodyPr/>
        <a:lstStyle/>
        <a:p>
          <a:endParaRPr lang="es-ES"/>
        </a:p>
      </dgm:t>
    </dgm:pt>
    <dgm:pt modelId="{5D9E9F05-12EC-4D14-82C0-2A5B7492E662}" type="pres">
      <dgm:prSet presAssocID="{2924EBD7-852E-4D42-BD79-AA537B1F8E81}" presName="desTx" presStyleLbl="revTx" presStyleIdx="10" presStyleCnt="11">
        <dgm:presLayoutVars>
          <dgm:bulletEnabled val="1"/>
        </dgm:presLayoutVars>
      </dgm:prSet>
      <dgm:spPr/>
    </dgm:pt>
    <dgm:pt modelId="{FD78BC91-1363-49D0-AB65-C1BAFD921F2A}" type="pres">
      <dgm:prSet presAssocID="{2924EBD7-852E-4D42-BD79-AA537B1F8E81}" presName="desBackupRightNorm" presStyleCnt="0"/>
      <dgm:spPr/>
    </dgm:pt>
    <dgm:pt modelId="{F3EF12CF-27A0-4F35-BE75-D2EA2E75352C}" type="pres">
      <dgm:prSet presAssocID="{32F7120B-788E-45B1-AB73-9FCF6B3EC9DC}" presName="desSpace" presStyleCnt="0"/>
      <dgm:spPr/>
    </dgm:pt>
  </dgm:ptLst>
  <dgm:cxnLst>
    <dgm:cxn modelId="{D8788837-ECF7-4F34-8417-FF2FB6F1D19D}" type="presOf" srcId="{E6D0A376-F696-4841-9CE2-2395AA13B5B2}" destId="{64515733-D6DA-4368-814C-9CBD87C1270A}" srcOrd="0" destOrd="0" presId="urn:microsoft.com/office/officeart/2008/layout/CircleAccentTimeline"/>
    <dgm:cxn modelId="{153637AC-ADEA-4A84-A582-FB885F6DC919}" srcId="{E38191B8-D2C4-476C-BD6B-073D3CEC00BA}" destId="{E6D0A376-F696-4841-9CE2-2395AA13B5B2}" srcOrd="0" destOrd="0" parTransId="{22BA367A-F37F-4564-A563-3F6468DDC075}" sibTransId="{27820C64-5D27-470A-9681-2C11CAA24D5A}"/>
    <dgm:cxn modelId="{BDDE312A-6EE8-49F4-A22C-7630800600A0}" type="presOf" srcId="{8B4BD1A9-0387-4671-B5AE-BC99E46810FD}" destId="{179953D3-09C0-4C1D-8F7F-C2D2CCDCF605}" srcOrd="0" destOrd="0" presId="urn:microsoft.com/office/officeart/2008/layout/CircleAccentTimeline"/>
    <dgm:cxn modelId="{937158FA-9F26-4DB3-8DEE-EC266A83EC1C}" type="presOf" srcId="{2924EBD7-852E-4D42-BD79-AA537B1F8E81}" destId="{6A0E81CA-D5EE-483B-BEAE-F09B0C1C024B}" srcOrd="0" destOrd="0" presId="urn:microsoft.com/office/officeart/2008/layout/CircleAccentTimeline"/>
    <dgm:cxn modelId="{D225C0A9-36F0-4B0A-A216-D83041EC3F6A}" srcId="{E38191B8-D2C4-476C-BD6B-073D3CEC00BA}" destId="{2128D176-2EB5-43EB-BEAF-2D85FE7038A4}" srcOrd="1" destOrd="0" parTransId="{AE81EBFC-3282-4F44-95FF-816160401D01}" sibTransId="{27547763-7C98-4BD3-B475-FDB6704DCA0B}"/>
    <dgm:cxn modelId="{531FEA97-151E-41BC-9243-BA89F89D6E9C}" type="presOf" srcId="{06BA513B-04BE-40E5-BE95-1427143B9D11}" destId="{95288A4F-E462-487A-AE5D-3F3715BFEA49}" srcOrd="0" destOrd="0" presId="urn:microsoft.com/office/officeart/2008/layout/CircleAccentTimeline"/>
    <dgm:cxn modelId="{C91127EF-02B7-4FF5-865B-8A9B8062874A}" srcId="{8B4BD1A9-0387-4671-B5AE-BC99E46810FD}" destId="{06BA513B-04BE-40E5-BE95-1427143B9D11}" srcOrd="0" destOrd="0" parTransId="{60601CC6-37EA-4C5B-92EE-06325B409164}" sibTransId="{C64C5601-2A7B-4DF4-9863-60B402143BED}"/>
    <dgm:cxn modelId="{A5860B13-AC85-432A-A242-CBC09329F457}" srcId="{8B4BD1A9-0387-4671-B5AE-BC99E46810FD}" destId="{E30CABA1-9CCD-489D-A401-B67D5FA3EB04}" srcOrd="2" destOrd="0" parTransId="{E6D49C7E-23A2-45CC-9AF3-ABB755107332}" sibTransId="{40FEB495-8FBF-4413-9660-48FEE8993930}"/>
    <dgm:cxn modelId="{E5A37D76-D666-43F5-989C-5512B694FF15}" type="presOf" srcId="{E30CABA1-9CCD-489D-A401-B67D5FA3EB04}" destId="{A88F48AA-D8EE-4985-B528-16156A12018E}" srcOrd="0" destOrd="0" presId="urn:microsoft.com/office/officeart/2008/layout/CircleAccentTimeline"/>
    <dgm:cxn modelId="{3DF739E2-57B4-4B57-BECC-49022BE72835}" srcId="{06BA513B-04BE-40E5-BE95-1427143B9D11}" destId="{11447C74-A900-4523-A991-17A2130EDC63}" srcOrd="0" destOrd="0" parTransId="{574E57A9-BDC6-4FE9-B3FB-B8646DCD559E}" sibTransId="{7F537751-4D42-47AE-8E65-FD9C290A8BD6}"/>
    <dgm:cxn modelId="{80C6F2C4-955C-4F8E-AE66-C9D080E124BA}" type="presOf" srcId="{E38191B8-D2C4-476C-BD6B-073D3CEC00BA}" destId="{0B064ACE-ECE4-491A-84A9-7427EB8FC058}" srcOrd="0" destOrd="0" presId="urn:microsoft.com/office/officeart/2008/layout/CircleAccentTimeline"/>
    <dgm:cxn modelId="{3D8BA670-AEA2-405C-B82D-513427A76F44}" type="presOf" srcId="{11447C74-A900-4523-A991-17A2130EDC63}" destId="{B7346120-2E66-436E-A4A4-DF66AF86E20B}" srcOrd="0" destOrd="0" presId="urn:microsoft.com/office/officeart/2008/layout/CircleAccentTimeline"/>
    <dgm:cxn modelId="{FEB27DC5-0811-43BA-96B3-E92870A58F3F}" srcId="{E30CABA1-9CCD-489D-A401-B67D5FA3EB04}" destId="{2924EBD7-852E-4D42-BD79-AA537B1F8E81}" srcOrd="0" destOrd="0" parTransId="{B36E9A56-CD6A-48E6-AC1D-28335987C529}" sibTransId="{32F7120B-788E-45B1-AB73-9FCF6B3EC9DC}"/>
    <dgm:cxn modelId="{98C7BE76-9E58-4118-B87A-4E07CFEFAE59}" type="presOf" srcId="{2128D176-2EB5-43EB-BEAF-2D85FE7038A4}" destId="{639FB772-B773-4A4A-B845-3D9BA1FE7009}" srcOrd="0" destOrd="0" presId="urn:microsoft.com/office/officeart/2008/layout/CircleAccentTimeline"/>
    <dgm:cxn modelId="{4E7213D4-0E51-4F74-B013-AEB696486109}" srcId="{8B4BD1A9-0387-4671-B5AE-BC99E46810FD}" destId="{E38191B8-D2C4-476C-BD6B-073D3CEC00BA}" srcOrd="1" destOrd="0" parTransId="{CD40B565-5D9F-4F24-AB6D-1563C7C13ED6}" sibTransId="{ACEE1B63-C5B2-4DE6-8EFB-D6856FB6EEC3}"/>
    <dgm:cxn modelId="{72AE4D95-CF30-4883-9999-99FB823A38D0}" type="presParOf" srcId="{179953D3-09C0-4C1D-8F7F-C2D2CCDCF605}" destId="{7CB8A715-9968-4450-8615-7D6A0DB65C6E}" srcOrd="0" destOrd="0" presId="urn:microsoft.com/office/officeart/2008/layout/CircleAccentTimeline"/>
    <dgm:cxn modelId="{4D46F40A-4B8C-44DA-9757-366BF450525B}" type="presParOf" srcId="{7CB8A715-9968-4450-8615-7D6A0DB65C6E}" destId="{CB807D13-4039-4B29-8194-92288F176DC6}" srcOrd="0" destOrd="0" presId="urn:microsoft.com/office/officeart/2008/layout/CircleAccentTimeline"/>
    <dgm:cxn modelId="{F46D6755-4AE5-4124-8E6A-714D97DFCA6A}" type="presParOf" srcId="{7CB8A715-9968-4450-8615-7D6A0DB65C6E}" destId="{95288A4F-E462-487A-AE5D-3F3715BFEA49}" srcOrd="1" destOrd="0" presId="urn:microsoft.com/office/officeart/2008/layout/CircleAccentTimeline"/>
    <dgm:cxn modelId="{FE568DDA-3770-429C-85BD-3AF5E78AEAC5}" type="presParOf" srcId="{7CB8A715-9968-4450-8615-7D6A0DB65C6E}" destId="{919399D1-B55E-4DF2-ABF7-4B5447404EAB}" srcOrd="2" destOrd="0" presId="urn:microsoft.com/office/officeart/2008/layout/CircleAccentTimeline"/>
    <dgm:cxn modelId="{06486B73-8CDA-4B05-81E5-91AE40B5DF7B}" type="presParOf" srcId="{179953D3-09C0-4C1D-8F7F-C2D2CCDCF605}" destId="{BD15C4B4-36FD-4E6D-870A-D52005A779EE}" srcOrd="1" destOrd="0" presId="urn:microsoft.com/office/officeart/2008/layout/CircleAccentTimeline"/>
    <dgm:cxn modelId="{9BEFAE24-EF17-4A95-8117-7F79A0163C60}" type="presParOf" srcId="{179953D3-09C0-4C1D-8F7F-C2D2CCDCF605}" destId="{9C23511F-2EF1-4F6F-95E0-4570BDB50530}" srcOrd="2" destOrd="0" presId="urn:microsoft.com/office/officeart/2008/layout/CircleAccentTimeline"/>
    <dgm:cxn modelId="{1B9F6D05-860E-4168-ADF6-48C694E2CA0A}" type="presParOf" srcId="{179953D3-09C0-4C1D-8F7F-C2D2CCDCF605}" destId="{98340171-7EBE-47FB-8FA5-0C6EB984B70E}" srcOrd="3" destOrd="0" presId="urn:microsoft.com/office/officeart/2008/layout/CircleAccentTimeline"/>
    <dgm:cxn modelId="{245DB581-F58F-4FD3-A361-CB535B045739}" type="presParOf" srcId="{179953D3-09C0-4C1D-8F7F-C2D2CCDCF605}" destId="{B0FABA07-1D7F-4173-A96B-12E2E9AE50D9}" srcOrd="4" destOrd="0" presId="urn:microsoft.com/office/officeart/2008/layout/CircleAccentTimeline"/>
    <dgm:cxn modelId="{EAE2FD36-1271-451C-B9F2-8713F06647CD}" type="presParOf" srcId="{B0FABA07-1D7F-4173-A96B-12E2E9AE50D9}" destId="{A7780F29-C0D7-495C-8160-9B0D21D06EB0}" srcOrd="0" destOrd="0" presId="urn:microsoft.com/office/officeart/2008/layout/CircleAccentTimeline"/>
    <dgm:cxn modelId="{7D12FAC4-8217-4303-BBFA-8EB20ADB8699}" type="presParOf" srcId="{B0FABA07-1D7F-4173-A96B-12E2E9AE50D9}" destId="{B7346120-2E66-436E-A4A4-DF66AF86E20B}" srcOrd="1" destOrd="0" presId="urn:microsoft.com/office/officeart/2008/layout/CircleAccentTimeline"/>
    <dgm:cxn modelId="{778EB182-1BA3-4E87-BADB-D36F9BC3415C}" type="presParOf" srcId="{B0FABA07-1D7F-4173-A96B-12E2E9AE50D9}" destId="{E20FA814-A7C0-44DE-BEFD-F6748A31E594}" srcOrd="2" destOrd="0" presId="urn:microsoft.com/office/officeart/2008/layout/CircleAccentTimeline"/>
    <dgm:cxn modelId="{F9B04C7A-B236-4A0D-8BBE-1AF3E28DDB2F}" type="presParOf" srcId="{179953D3-09C0-4C1D-8F7F-C2D2CCDCF605}" destId="{2226383C-46EF-463C-A468-7BA7D88E783B}" srcOrd="5" destOrd="0" presId="urn:microsoft.com/office/officeart/2008/layout/CircleAccentTimeline"/>
    <dgm:cxn modelId="{45C43A06-F42D-4485-BA7D-6582B0C8B5AD}" type="presParOf" srcId="{179953D3-09C0-4C1D-8F7F-C2D2CCDCF605}" destId="{D1010C0B-0BD0-4CAB-A9A0-BBB07AE321BB}" srcOrd="6" destOrd="0" presId="urn:microsoft.com/office/officeart/2008/layout/CircleAccentTimeline"/>
    <dgm:cxn modelId="{CBA593CA-8340-4D06-89ED-3B46AB457A36}" type="presParOf" srcId="{179953D3-09C0-4C1D-8F7F-C2D2CCDCF605}" destId="{6A5C579A-8F30-488A-83AC-3B50C35FD618}" srcOrd="7" destOrd="0" presId="urn:microsoft.com/office/officeart/2008/layout/CircleAccentTimeline"/>
    <dgm:cxn modelId="{0649713E-3E0B-430B-89C8-CE9C2B234352}" type="presParOf" srcId="{6A5C579A-8F30-488A-83AC-3B50C35FD618}" destId="{35099001-FBB4-4439-B784-F7D76C13FFCF}" srcOrd="0" destOrd="0" presId="urn:microsoft.com/office/officeart/2008/layout/CircleAccentTimeline"/>
    <dgm:cxn modelId="{D94D2A5B-B6CA-42B2-95D1-62A5534C6550}" type="presParOf" srcId="{6A5C579A-8F30-488A-83AC-3B50C35FD618}" destId="{0B064ACE-ECE4-491A-84A9-7427EB8FC058}" srcOrd="1" destOrd="0" presId="urn:microsoft.com/office/officeart/2008/layout/CircleAccentTimeline"/>
    <dgm:cxn modelId="{8ABBE6AD-2336-4107-B693-D9D1F01686F6}" type="presParOf" srcId="{6A5C579A-8F30-488A-83AC-3B50C35FD618}" destId="{5F7F5B7D-56B6-43C6-879C-A52C3D95C1A4}" srcOrd="2" destOrd="0" presId="urn:microsoft.com/office/officeart/2008/layout/CircleAccentTimeline"/>
    <dgm:cxn modelId="{B0B806ED-C882-47CD-B490-F2BF7B9B3F3D}" type="presParOf" srcId="{179953D3-09C0-4C1D-8F7F-C2D2CCDCF605}" destId="{B0BB60AB-0506-45F1-9E1D-A629D3C2B87E}" srcOrd="8" destOrd="0" presId="urn:microsoft.com/office/officeart/2008/layout/CircleAccentTimeline"/>
    <dgm:cxn modelId="{E9784E93-DB66-4340-AE8F-CFB42F1B5241}" type="presParOf" srcId="{179953D3-09C0-4C1D-8F7F-C2D2CCDCF605}" destId="{2513FF43-EE13-41DA-B915-B08D56784A47}" srcOrd="9" destOrd="0" presId="urn:microsoft.com/office/officeart/2008/layout/CircleAccentTimeline"/>
    <dgm:cxn modelId="{5794D22E-CF26-4ED8-AF38-6FE8A9C014AC}" type="presParOf" srcId="{179953D3-09C0-4C1D-8F7F-C2D2CCDCF605}" destId="{472FADF5-C41A-4135-8828-C2FB79A02070}" srcOrd="10" destOrd="0" presId="urn:microsoft.com/office/officeart/2008/layout/CircleAccentTimeline"/>
    <dgm:cxn modelId="{81D42066-DFE2-451F-9108-8307C4C6BE40}" type="presParOf" srcId="{179953D3-09C0-4C1D-8F7F-C2D2CCDCF605}" destId="{368A18A8-6A9E-4C60-A786-D721DED575B3}" srcOrd="11" destOrd="0" presId="urn:microsoft.com/office/officeart/2008/layout/CircleAccentTimeline"/>
    <dgm:cxn modelId="{013D4E38-012E-4ABD-B459-E9E42AA059F2}" type="presParOf" srcId="{368A18A8-6A9E-4C60-A786-D721DED575B3}" destId="{1E8DCFA8-7F92-4C67-BBAB-294634C10C50}" srcOrd="0" destOrd="0" presId="urn:microsoft.com/office/officeart/2008/layout/CircleAccentTimeline"/>
    <dgm:cxn modelId="{B24BC791-7BBC-4DE3-A891-8FBEC82DCBCF}" type="presParOf" srcId="{368A18A8-6A9E-4C60-A786-D721DED575B3}" destId="{64515733-D6DA-4368-814C-9CBD87C1270A}" srcOrd="1" destOrd="0" presId="urn:microsoft.com/office/officeart/2008/layout/CircleAccentTimeline"/>
    <dgm:cxn modelId="{58BFBC72-81EF-40BB-8E99-37021E71DBD9}" type="presParOf" srcId="{368A18A8-6A9E-4C60-A786-D721DED575B3}" destId="{4F476E84-5795-4371-B137-B2E84FE21A43}" srcOrd="2" destOrd="0" presId="urn:microsoft.com/office/officeart/2008/layout/CircleAccentTimeline"/>
    <dgm:cxn modelId="{A82B9E5F-C498-4128-9C9C-DB5A3F733A98}" type="presParOf" srcId="{179953D3-09C0-4C1D-8F7F-C2D2CCDCF605}" destId="{0EC1392C-8418-416B-9176-A29BA494550B}" srcOrd="12" destOrd="0" presId="urn:microsoft.com/office/officeart/2008/layout/CircleAccentTimeline"/>
    <dgm:cxn modelId="{268E04D6-0D12-431D-ACD2-448851D12038}" type="presParOf" srcId="{179953D3-09C0-4C1D-8F7F-C2D2CCDCF605}" destId="{FD40B4CB-0FA1-4AF9-9248-4B340B770534}" srcOrd="13" destOrd="0" presId="urn:microsoft.com/office/officeart/2008/layout/CircleAccentTimeline"/>
    <dgm:cxn modelId="{0BAFF4CB-BD0F-40C0-8AD9-B63EE421E999}" type="presParOf" srcId="{179953D3-09C0-4C1D-8F7F-C2D2CCDCF605}" destId="{673B6165-A9BB-4E9F-AA36-77132210CB29}" srcOrd="14" destOrd="0" presId="urn:microsoft.com/office/officeart/2008/layout/CircleAccentTimeline"/>
    <dgm:cxn modelId="{DED3C9D2-11FB-4FB4-95D5-F4ECD23752AE}" type="presParOf" srcId="{179953D3-09C0-4C1D-8F7F-C2D2CCDCF605}" destId="{4966D2CE-E913-46D7-9F3F-E123B0A5D802}" srcOrd="15" destOrd="0" presId="urn:microsoft.com/office/officeart/2008/layout/CircleAccentTimeline"/>
    <dgm:cxn modelId="{89691428-7132-45FB-AA73-7F8B6A93589B}" type="presParOf" srcId="{4966D2CE-E913-46D7-9F3F-E123B0A5D802}" destId="{80FDD472-FFBF-46DB-A2D3-18463F28538D}" srcOrd="0" destOrd="0" presId="urn:microsoft.com/office/officeart/2008/layout/CircleAccentTimeline"/>
    <dgm:cxn modelId="{ADAF9CEC-3664-43F0-BDCA-D10389C783D8}" type="presParOf" srcId="{4966D2CE-E913-46D7-9F3F-E123B0A5D802}" destId="{639FB772-B773-4A4A-B845-3D9BA1FE7009}" srcOrd="1" destOrd="0" presId="urn:microsoft.com/office/officeart/2008/layout/CircleAccentTimeline"/>
    <dgm:cxn modelId="{F5EF749B-CBF6-419F-A6F3-2091652C5277}" type="presParOf" srcId="{4966D2CE-E913-46D7-9F3F-E123B0A5D802}" destId="{3AC271C8-F08A-4145-8331-A37E8392AFC9}" srcOrd="2" destOrd="0" presId="urn:microsoft.com/office/officeart/2008/layout/CircleAccentTimeline"/>
    <dgm:cxn modelId="{24134BEE-DAFD-4628-B857-422484DA2624}" type="presParOf" srcId="{179953D3-09C0-4C1D-8F7F-C2D2CCDCF605}" destId="{76CBB700-5BCC-4218-AD57-453690C51D90}" srcOrd="16" destOrd="0" presId="urn:microsoft.com/office/officeart/2008/layout/CircleAccentTimeline"/>
    <dgm:cxn modelId="{5B9A73B5-C435-4250-A721-B7A707272EE4}" type="presParOf" srcId="{179953D3-09C0-4C1D-8F7F-C2D2CCDCF605}" destId="{7B1CC4C3-1267-4FE7-A2CD-AE1814FDB296}" srcOrd="17" destOrd="0" presId="urn:microsoft.com/office/officeart/2008/layout/CircleAccentTimeline"/>
    <dgm:cxn modelId="{2B4D20B0-B47D-432E-B386-CF93490454A2}" type="presParOf" srcId="{179953D3-09C0-4C1D-8F7F-C2D2CCDCF605}" destId="{30BC60E3-18B9-4A27-BC4F-523B47456730}" srcOrd="18" destOrd="0" presId="urn:microsoft.com/office/officeart/2008/layout/CircleAccentTimeline"/>
    <dgm:cxn modelId="{05B5DC70-0F5D-4252-A06E-0099B3BDB1F4}" type="presParOf" srcId="{30BC60E3-18B9-4A27-BC4F-523B47456730}" destId="{D61BD990-19E5-4AF6-87ED-000649836FC6}" srcOrd="0" destOrd="0" presId="urn:microsoft.com/office/officeart/2008/layout/CircleAccentTimeline"/>
    <dgm:cxn modelId="{0234E429-3954-48AB-9493-2CA82B455E7F}" type="presParOf" srcId="{30BC60E3-18B9-4A27-BC4F-523B47456730}" destId="{A88F48AA-D8EE-4985-B528-16156A12018E}" srcOrd="1" destOrd="0" presId="urn:microsoft.com/office/officeart/2008/layout/CircleAccentTimeline"/>
    <dgm:cxn modelId="{780649D7-A645-4015-AC3D-4DECDE0AA44F}" type="presParOf" srcId="{30BC60E3-18B9-4A27-BC4F-523B47456730}" destId="{1DED8EB8-F8D3-417D-A21F-F905CE790FEE}" srcOrd="2" destOrd="0" presId="urn:microsoft.com/office/officeart/2008/layout/CircleAccentTimeline"/>
    <dgm:cxn modelId="{D16749B5-AEFA-4810-9984-1852EBA73FF4}" type="presParOf" srcId="{179953D3-09C0-4C1D-8F7F-C2D2CCDCF605}" destId="{AE9EC543-67DE-4759-A885-7883647096F8}" srcOrd="19" destOrd="0" presId="urn:microsoft.com/office/officeart/2008/layout/CircleAccentTimeline"/>
    <dgm:cxn modelId="{01137449-E1DB-49E4-B233-9F455F29E38A}" type="presParOf" srcId="{179953D3-09C0-4C1D-8F7F-C2D2CCDCF605}" destId="{F93F40BC-D7CA-427A-B2A8-50435D578C71}" srcOrd="20" destOrd="0" presId="urn:microsoft.com/office/officeart/2008/layout/CircleAccentTimeline"/>
    <dgm:cxn modelId="{936777FF-8273-438F-A4B1-A4988A85E1A2}" type="presParOf" srcId="{179953D3-09C0-4C1D-8F7F-C2D2CCDCF605}" destId="{2B2EDDCF-E944-407B-914F-F524FBAF9C29}" srcOrd="21" destOrd="0" presId="urn:microsoft.com/office/officeart/2008/layout/CircleAccentTimeline"/>
    <dgm:cxn modelId="{6CB07D37-A461-4BEB-9C2A-5429768893B2}" type="presParOf" srcId="{179953D3-09C0-4C1D-8F7F-C2D2CCDCF605}" destId="{2B45890A-2036-4AC1-8951-CD55187D15EF}" srcOrd="22" destOrd="0" presId="urn:microsoft.com/office/officeart/2008/layout/CircleAccentTimeline"/>
    <dgm:cxn modelId="{FE8E7CA9-4B36-403D-A5DD-D6BA74BEC8B1}" type="presParOf" srcId="{2B45890A-2036-4AC1-8951-CD55187D15EF}" destId="{26156C2E-DB01-4051-ADF6-CCCBDEB40AB2}" srcOrd="0" destOrd="0" presId="urn:microsoft.com/office/officeart/2008/layout/CircleAccentTimeline"/>
    <dgm:cxn modelId="{A2498F19-2153-437A-B755-4593E91B89C8}" type="presParOf" srcId="{2B45890A-2036-4AC1-8951-CD55187D15EF}" destId="{6A0E81CA-D5EE-483B-BEAE-F09B0C1C024B}" srcOrd="1" destOrd="0" presId="urn:microsoft.com/office/officeart/2008/layout/CircleAccentTimeline"/>
    <dgm:cxn modelId="{91CD9C1A-6AC2-4639-AD5B-A7011D51189A}" type="presParOf" srcId="{2B45890A-2036-4AC1-8951-CD55187D15EF}" destId="{5D9E9F05-12EC-4D14-82C0-2A5B7492E662}" srcOrd="2" destOrd="0" presId="urn:microsoft.com/office/officeart/2008/layout/CircleAccentTimeline"/>
    <dgm:cxn modelId="{8E0EC9DC-9D04-45EA-8CFA-6138532A1918}" type="presParOf" srcId="{179953D3-09C0-4C1D-8F7F-C2D2CCDCF605}" destId="{FD78BC91-1363-49D0-AB65-C1BAFD921F2A}" srcOrd="23" destOrd="0" presId="urn:microsoft.com/office/officeart/2008/layout/CircleAccentTimeline"/>
    <dgm:cxn modelId="{075C1EAF-E515-425E-B9D4-F5367F31D92D}" type="presParOf" srcId="{179953D3-09C0-4C1D-8F7F-C2D2CCDCF605}" destId="{F3EF12CF-27A0-4F35-BE75-D2EA2E75352C}" srcOrd="24"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41A9A-B177-4E19-AD14-8D04C988BBCF}"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s-ES"/>
        </a:p>
      </dgm:t>
    </dgm:pt>
    <dgm:pt modelId="{51D3A0F9-FB3E-451A-94DD-776D24B51C4D}">
      <dgm:prSet phldrT="[Texto]"/>
      <dgm:spPr/>
      <dgm:t>
        <a:bodyPr/>
        <a:lstStyle/>
        <a:p>
          <a:r>
            <a:rPr lang="es-ES" dirty="0" smtClean="0"/>
            <a:t>Realizar promociones de los créditos de vivienda</a:t>
          </a:r>
        </a:p>
      </dgm:t>
    </dgm:pt>
    <dgm:pt modelId="{58BE4456-E6BF-4BAD-80D7-0456BE8750A9}" type="parTrans" cxnId="{A5562D7C-55E5-4C57-A314-EE6195AE0FCB}">
      <dgm:prSet/>
      <dgm:spPr/>
      <dgm:t>
        <a:bodyPr/>
        <a:lstStyle/>
        <a:p>
          <a:endParaRPr lang="es-ES"/>
        </a:p>
      </dgm:t>
    </dgm:pt>
    <dgm:pt modelId="{6B680C21-A1A8-4F50-A6C9-C9930FFDB5DC}" type="sibTrans" cxnId="{A5562D7C-55E5-4C57-A314-EE6195AE0FCB}">
      <dgm:prSet/>
      <dgm:spPr/>
      <dgm:t>
        <a:bodyPr/>
        <a:lstStyle/>
        <a:p>
          <a:endParaRPr lang="es-ES"/>
        </a:p>
      </dgm:t>
    </dgm:pt>
    <dgm:pt modelId="{C67166F3-82D4-49B7-A7EF-65FDB0FAED61}">
      <dgm:prSet phldrT="[Texto]"/>
      <dgm:spPr/>
      <dgm:t>
        <a:bodyPr/>
        <a:lstStyle/>
        <a:p>
          <a:r>
            <a:rPr lang="es-ES" dirty="0" smtClean="0"/>
            <a:t>Mejoramiento de garantías en viviendas para otorgamiento del crédito </a:t>
          </a:r>
          <a:endParaRPr lang="es-ES" dirty="0"/>
        </a:p>
      </dgm:t>
    </dgm:pt>
    <dgm:pt modelId="{35F709EF-9990-4172-B45E-BDB9FBF8B4BA}" type="parTrans" cxnId="{B8F6A962-AA50-4026-8764-11C40A0DFA64}">
      <dgm:prSet/>
      <dgm:spPr/>
      <dgm:t>
        <a:bodyPr/>
        <a:lstStyle/>
        <a:p>
          <a:endParaRPr lang="es-ES"/>
        </a:p>
      </dgm:t>
    </dgm:pt>
    <dgm:pt modelId="{856E54E6-B377-4040-AC84-8AD3A7ACB1EB}" type="sibTrans" cxnId="{B8F6A962-AA50-4026-8764-11C40A0DFA64}">
      <dgm:prSet/>
      <dgm:spPr/>
      <dgm:t>
        <a:bodyPr/>
        <a:lstStyle/>
        <a:p>
          <a:endParaRPr lang="es-ES"/>
        </a:p>
      </dgm:t>
    </dgm:pt>
    <dgm:pt modelId="{FE156744-5ACF-4C8A-BC41-E6829A4E556C}">
      <dgm:prSet phldrT="[Texto]"/>
      <dgm:spPr/>
      <dgm:t>
        <a:bodyPr/>
        <a:lstStyle/>
        <a:p>
          <a:r>
            <a:rPr lang="es-ES" dirty="0" smtClean="0"/>
            <a:t>Implementación de un sistema tecnológico para calificar al usuario</a:t>
          </a:r>
          <a:endParaRPr lang="es-ES" dirty="0"/>
        </a:p>
      </dgm:t>
    </dgm:pt>
    <dgm:pt modelId="{ACE7749E-9504-40A0-B5E7-7439C1E01F24}" type="parTrans" cxnId="{9835E30C-313B-4E93-80E8-DFB9E2D9696C}">
      <dgm:prSet/>
      <dgm:spPr/>
      <dgm:t>
        <a:bodyPr/>
        <a:lstStyle/>
        <a:p>
          <a:endParaRPr lang="es-ES"/>
        </a:p>
      </dgm:t>
    </dgm:pt>
    <dgm:pt modelId="{BC99E08A-4BFF-4479-AFF0-2350BE787699}" type="sibTrans" cxnId="{9835E30C-313B-4E93-80E8-DFB9E2D9696C}">
      <dgm:prSet/>
      <dgm:spPr/>
      <dgm:t>
        <a:bodyPr/>
        <a:lstStyle/>
        <a:p>
          <a:endParaRPr lang="es-ES"/>
        </a:p>
      </dgm:t>
    </dgm:pt>
    <dgm:pt modelId="{78D1DABA-8006-4D3C-B165-2AE7B8CD75D7}">
      <dgm:prSet phldrT="[Texto]"/>
      <dgm:spPr/>
      <dgm:t>
        <a:bodyPr/>
        <a:lstStyle/>
        <a:p>
          <a:r>
            <a:rPr lang="es-ES" dirty="0" smtClean="0"/>
            <a:t>Mejoramiento de políticas de cobranza</a:t>
          </a:r>
          <a:endParaRPr lang="es-ES" dirty="0"/>
        </a:p>
      </dgm:t>
    </dgm:pt>
    <dgm:pt modelId="{0DC32DE0-518B-4760-8F58-C7175F117DAB}" type="parTrans" cxnId="{400D3A81-A35D-497F-8178-F5C5652A7B51}">
      <dgm:prSet/>
      <dgm:spPr/>
      <dgm:t>
        <a:bodyPr/>
        <a:lstStyle/>
        <a:p>
          <a:endParaRPr lang="es-ES"/>
        </a:p>
      </dgm:t>
    </dgm:pt>
    <dgm:pt modelId="{9F608CA7-71A4-4407-B825-F1A772E9F4BC}" type="sibTrans" cxnId="{400D3A81-A35D-497F-8178-F5C5652A7B51}">
      <dgm:prSet/>
      <dgm:spPr/>
      <dgm:t>
        <a:bodyPr/>
        <a:lstStyle/>
        <a:p>
          <a:endParaRPr lang="es-ES"/>
        </a:p>
      </dgm:t>
    </dgm:pt>
    <dgm:pt modelId="{8D4D1BD0-0D14-484C-984F-708D294F50F7}" type="pres">
      <dgm:prSet presAssocID="{6F541A9A-B177-4E19-AD14-8D04C988BBCF}" presName="CompostProcess" presStyleCnt="0">
        <dgm:presLayoutVars>
          <dgm:dir/>
          <dgm:resizeHandles val="exact"/>
        </dgm:presLayoutVars>
      </dgm:prSet>
      <dgm:spPr/>
      <dgm:t>
        <a:bodyPr/>
        <a:lstStyle/>
        <a:p>
          <a:endParaRPr lang="es-ES"/>
        </a:p>
      </dgm:t>
    </dgm:pt>
    <dgm:pt modelId="{01F7A8AC-EBEC-403A-A71C-366B1E772606}" type="pres">
      <dgm:prSet presAssocID="{6F541A9A-B177-4E19-AD14-8D04C988BBCF}" presName="arrow" presStyleLbl="bgShp" presStyleIdx="0" presStyleCnt="1"/>
      <dgm:spPr/>
    </dgm:pt>
    <dgm:pt modelId="{8DB0ACE8-6CBE-4B71-A218-6AE67B373298}" type="pres">
      <dgm:prSet presAssocID="{6F541A9A-B177-4E19-AD14-8D04C988BBCF}" presName="linearProcess" presStyleCnt="0"/>
      <dgm:spPr/>
    </dgm:pt>
    <dgm:pt modelId="{557A6EC8-5961-4EB7-BCD3-E642B35F40DF}" type="pres">
      <dgm:prSet presAssocID="{51D3A0F9-FB3E-451A-94DD-776D24B51C4D}" presName="textNode" presStyleLbl="node1" presStyleIdx="0" presStyleCnt="4">
        <dgm:presLayoutVars>
          <dgm:bulletEnabled val="1"/>
        </dgm:presLayoutVars>
      </dgm:prSet>
      <dgm:spPr/>
      <dgm:t>
        <a:bodyPr/>
        <a:lstStyle/>
        <a:p>
          <a:endParaRPr lang="es-ES"/>
        </a:p>
      </dgm:t>
    </dgm:pt>
    <dgm:pt modelId="{3400EC02-9912-4C06-9111-311CE90B71AE}" type="pres">
      <dgm:prSet presAssocID="{6B680C21-A1A8-4F50-A6C9-C9930FFDB5DC}" presName="sibTrans" presStyleCnt="0"/>
      <dgm:spPr/>
    </dgm:pt>
    <dgm:pt modelId="{1E9B47C5-815A-46F4-BC25-2513CE9EE20E}" type="pres">
      <dgm:prSet presAssocID="{C67166F3-82D4-49B7-A7EF-65FDB0FAED61}" presName="textNode" presStyleLbl="node1" presStyleIdx="1" presStyleCnt="4">
        <dgm:presLayoutVars>
          <dgm:bulletEnabled val="1"/>
        </dgm:presLayoutVars>
      </dgm:prSet>
      <dgm:spPr/>
      <dgm:t>
        <a:bodyPr/>
        <a:lstStyle/>
        <a:p>
          <a:endParaRPr lang="es-ES"/>
        </a:p>
      </dgm:t>
    </dgm:pt>
    <dgm:pt modelId="{C6DF1676-131C-4D1F-9E7B-1B4A5461AD6E}" type="pres">
      <dgm:prSet presAssocID="{856E54E6-B377-4040-AC84-8AD3A7ACB1EB}" presName="sibTrans" presStyleCnt="0"/>
      <dgm:spPr/>
    </dgm:pt>
    <dgm:pt modelId="{9F7BCADB-6EC4-4FC7-9540-CCD54FB8BAF0}" type="pres">
      <dgm:prSet presAssocID="{FE156744-5ACF-4C8A-BC41-E6829A4E556C}" presName="textNode" presStyleLbl="node1" presStyleIdx="2" presStyleCnt="4">
        <dgm:presLayoutVars>
          <dgm:bulletEnabled val="1"/>
        </dgm:presLayoutVars>
      </dgm:prSet>
      <dgm:spPr/>
      <dgm:t>
        <a:bodyPr/>
        <a:lstStyle/>
        <a:p>
          <a:endParaRPr lang="es-ES"/>
        </a:p>
      </dgm:t>
    </dgm:pt>
    <dgm:pt modelId="{88ED047F-2709-4E89-8012-89EF77AE8B0F}" type="pres">
      <dgm:prSet presAssocID="{BC99E08A-4BFF-4479-AFF0-2350BE787699}" presName="sibTrans" presStyleCnt="0"/>
      <dgm:spPr/>
    </dgm:pt>
    <dgm:pt modelId="{D66F5D5D-473F-4FC6-99A9-C908CDA3BE4F}" type="pres">
      <dgm:prSet presAssocID="{78D1DABA-8006-4D3C-B165-2AE7B8CD75D7}" presName="textNode" presStyleLbl="node1" presStyleIdx="3" presStyleCnt="4">
        <dgm:presLayoutVars>
          <dgm:bulletEnabled val="1"/>
        </dgm:presLayoutVars>
      </dgm:prSet>
      <dgm:spPr/>
      <dgm:t>
        <a:bodyPr/>
        <a:lstStyle/>
        <a:p>
          <a:endParaRPr lang="es-ES"/>
        </a:p>
      </dgm:t>
    </dgm:pt>
  </dgm:ptLst>
  <dgm:cxnLst>
    <dgm:cxn modelId="{B8F6A962-AA50-4026-8764-11C40A0DFA64}" srcId="{6F541A9A-B177-4E19-AD14-8D04C988BBCF}" destId="{C67166F3-82D4-49B7-A7EF-65FDB0FAED61}" srcOrd="1" destOrd="0" parTransId="{35F709EF-9990-4172-B45E-BDB9FBF8B4BA}" sibTransId="{856E54E6-B377-4040-AC84-8AD3A7ACB1EB}"/>
    <dgm:cxn modelId="{342B7A9E-8A7E-47FF-846B-6BF07A9080E1}" type="presOf" srcId="{FE156744-5ACF-4C8A-BC41-E6829A4E556C}" destId="{9F7BCADB-6EC4-4FC7-9540-CCD54FB8BAF0}" srcOrd="0" destOrd="0" presId="urn:microsoft.com/office/officeart/2005/8/layout/hProcess9"/>
    <dgm:cxn modelId="{8B7C1681-2184-42D5-ABE8-96F5C7360ECE}" type="presOf" srcId="{6F541A9A-B177-4E19-AD14-8D04C988BBCF}" destId="{8D4D1BD0-0D14-484C-984F-708D294F50F7}" srcOrd="0" destOrd="0" presId="urn:microsoft.com/office/officeart/2005/8/layout/hProcess9"/>
    <dgm:cxn modelId="{A5562D7C-55E5-4C57-A314-EE6195AE0FCB}" srcId="{6F541A9A-B177-4E19-AD14-8D04C988BBCF}" destId="{51D3A0F9-FB3E-451A-94DD-776D24B51C4D}" srcOrd="0" destOrd="0" parTransId="{58BE4456-E6BF-4BAD-80D7-0456BE8750A9}" sibTransId="{6B680C21-A1A8-4F50-A6C9-C9930FFDB5DC}"/>
    <dgm:cxn modelId="{9B28E7AC-985A-44BC-B997-707F6822BFAA}" type="presOf" srcId="{51D3A0F9-FB3E-451A-94DD-776D24B51C4D}" destId="{557A6EC8-5961-4EB7-BCD3-E642B35F40DF}" srcOrd="0" destOrd="0" presId="urn:microsoft.com/office/officeart/2005/8/layout/hProcess9"/>
    <dgm:cxn modelId="{AA8F1D06-C677-45AC-85A4-26F2020255A8}" type="presOf" srcId="{C67166F3-82D4-49B7-A7EF-65FDB0FAED61}" destId="{1E9B47C5-815A-46F4-BC25-2513CE9EE20E}" srcOrd="0" destOrd="0" presId="urn:microsoft.com/office/officeart/2005/8/layout/hProcess9"/>
    <dgm:cxn modelId="{F51F0E2C-C098-440B-8990-C5A7A09C5458}" type="presOf" srcId="{78D1DABA-8006-4D3C-B165-2AE7B8CD75D7}" destId="{D66F5D5D-473F-4FC6-99A9-C908CDA3BE4F}" srcOrd="0" destOrd="0" presId="urn:microsoft.com/office/officeart/2005/8/layout/hProcess9"/>
    <dgm:cxn modelId="{400D3A81-A35D-497F-8178-F5C5652A7B51}" srcId="{6F541A9A-B177-4E19-AD14-8D04C988BBCF}" destId="{78D1DABA-8006-4D3C-B165-2AE7B8CD75D7}" srcOrd="3" destOrd="0" parTransId="{0DC32DE0-518B-4760-8F58-C7175F117DAB}" sibTransId="{9F608CA7-71A4-4407-B825-F1A772E9F4BC}"/>
    <dgm:cxn modelId="{9835E30C-313B-4E93-80E8-DFB9E2D9696C}" srcId="{6F541A9A-B177-4E19-AD14-8D04C988BBCF}" destId="{FE156744-5ACF-4C8A-BC41-E6829A4E556C}" srcOrd="2" destOrd="0" parTransId="{ACE7749E-9504-40A0-B5E7-7439C1E01F24}" sibTransId="{BC99E08A-4BFF-4479-AFF0-2350BE787699}"/>
    <dgm:cxn modelId="{85E36E0D-7886-4D74-8C0B-8E27733D86AE}" type="presParOf" srcId="{8D4D1BD0-0D14-484C-984F-708D294F50F7}" destId="{01F7A8AC-EBEC-403A-A71C-366B1E772606}" srcOrd="0" destOrd="0" presId="urn:microsoft.com/office/officeart/2005/8/layout/hProcess9"/>
    <dgm:cxn modelId="{E99AE242-7A3C-4728-9CD5-FAF8838310D8}" type="presParOf" srcId="{8D4D1BD0-0D14-484C-984F-708D294F50F7}" destId="{8DB0ACE8-6CBE-4B71-A218-6AE67B373298}" srcOrd="1" destOrd="0" presId="urn:microsoft.com/office/officeart/2005/8/layout/hProcess9"/>
    <dgm:cxn modelId="{15C3F1CA-8FAB-4078-8BCA-A4DC564BCB8E}" type="presParOf" srcId="{8DB0ACE8-6CBE-4B71-A218-6AE67B373298}" destId="{557A6EC8-5961-4EB7-BCD3-E642B35F40DF}" srcOrd="0" destOrd="0" presId="urn:microsoft.com/office/officeart/2005/8/layout/hProcess9"/>
    <dgm:cxn modelId="{361E099A-E351-45F5-A316-619D30996741}" type="presParOf" srcId="{8DB0ACE8-6CBE-4B71-A218-6AE67B373298}" destId="{3400EC02-9912-4C06-9111-311CE90B71AE}" srcOrd="1" destOrd="0" presId="urn:microsoft.com/office/officeart/2005/8/layout/hProcess9"/>
    <dgm:cxn modelId="{FC3C0B6A-51BC-48D2-A3AB-D9B099246459}" type="presParOf" srcId="{8DB0ACE8-6CBE-4B71-A218-6AE67B373298}" destId="{1E9B47C5-815A-46F4-BC25-2513CE9EE20E}" srcOrd="2" destOrd="0" presId="urn:microsoft.com/office/officeart/2005/8/layout/hProcess9"/>
    <dgm:cxn modelId="{5D12BE20-3BE2-4F08-847A-1EB040F26D49}" type="presParOf" srcId="{8DB0ACE8-6CBE-4B71-A218-6AE67B373298}" destId="{C6DF1676-131C-4D1F-9E7B-1B4A5461AD6E}" srcOrd="3" destOrd="0" presId="urn:microsoft.com/office/officeart/2005/8/layout/hProcess9"/>
    <dgm:cxn modelId="{6AE1B6D3-FEBB-4677-A623-EE3F4B7023E4}" type="presParOf" srcId="{8DB0ACE8-6CBE-4B71-A218-6AE67B373298}" destId="{9F7BCADB-6EC4-4FC7-9540-CCD54FB8BAF0}" srcOrd="4" destOrd="0" presId="urn:microsoft.com/office/officeart/2005/8/layout/hProcess9"/>
    <dgm:cxn modelId="{5DA695D6-30BC-44D2-AF22-1E924647025D}" type="presParOf" srcId="{8DB0ACE8-6CBE-4B71-A218-6AE67B373298}" destId="{88ED047F-2709-4E89-8012-89EF77AE8B0F}" srcOrd="5" destOrd="0" presId="urn:microsoft.com/office/officeart/2005/8/layout/hProcess9"/>
    <dgm:cxn modelId="{C3928D4A-0429-46B8-A296-E74811D58B1F}" type="presParOf" srcId="{8DB0ACE8-6CBE-4B71-A218-6AE67B373298}" destId="{D66F5D5D-473F-4FC6-99A9-C908CDA3BE4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334F1C-3B10-47CD-9C7E-5E1FCC48FBE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E824BB0E-21E6-4EF9-93A5-CBDCF339A481}">
      <dgm:prSet phldrT="[Texto]" custT="1"/>
      <dgm:spPr/>
      <dgm:t>
        <a:bodyPr/>
        <a:lstStyle/>
        <a:p>
          <a:r>
            <a:rPr lang="es-ES" sz="1400" dirty="0" smtClean="0"/>
            <a:t>Contracción de la gestión crediticia para la vivienda desarrollada por el Sistema Bancario Privado.</a:t>
          </a:r>
          <a:endParaRPr lang="es-ES" sz="1400" dirty="0"/>
        </a:p>
      </dgm:t>
    </dgm:pt>
    <dgm:pt modelId="{4FD8AC2E-4150-470B-B554-9121EF324761}" type="parTrans" cxnId="{A8771A6B-C0A3-40EE-8684-47FC2BD7EC03}">
      <dgm:prSet/>
      <dgm:spPr/>
      <dgm:t>
        <a:bodyPr/>
        <a:lstStyle/>
        <a:p>
          <a:endParaRPr lang="es-ES" sz="1400"/>
        </a:p>
      </dgm:t>
    </dgm:pt>
    <dgm:pt modelId="{64470702-16E6-43AF-8ACE-B6BB1C727C9D}" type="sibTrans" cxnId="{A8771A6B-C0A3-40EE-8684-47FC2BD7EC03}">
      <dgm:prSet custT="1"/>
      <dgm:spPr/>
      <dgm:t>
        <a:bodyPr/>
        <a:lstStyle/>
        <a:p>
          <a:endParaRPr lang="es-ES" sz="1400"/>
        </a:p>
      </dgm:t>
    </dgm:pt>
    <dgm:pt modelId="{A81D60DE-D66D-4E02-8A4E-383DA6147EAD}">
      <dgm:prSet phldrT="[Texto]" custT="1"/>
      <dgm:spPr/>
      <dgm:t>
        <a:bodyPr/>
        <a:lstStyle/>
        <a:p>
          <a:r>
            <a:rPr lang="es-ES" sz="1400" dirty="0" smtClean="0"/>
            <a:t>Aumento de la demanda de cartera de vivienda en el país, oportunidad que no ha sido aprovechada de forma eficiente por el Sistema Bancario Privado</a:t>
          </a:r>
          <a:endParaRPr lang="es-ES" sz="1400" dirty="0"/>
        </a:p>
      </dgm:t>
    </dgm:pt>
    <dgm:pt modelId="{D373C1E6-20FC-4F7D-A688-AC1461F175EC}" type="parTrans" cxnId="{DF92D641-13C9-46D9-A85F-E4C81B40A2CD}">
      <dgm:prSet/>
      <dgm:spPr/>
      <dgm:t>
        <a:bodyPr/>
        <a:lstStyle/>
        <a:p>
          <a:endParaRPr lang="es-ES" sz="1400"/>
        </a:p>
      </dgm:t>
    </dgm:pt>
    <dgm:pt modelId="{C7F90456-84A9-4F6C-B1CD-271B60832683}" type="sibTrans" cxnId="{DF92D641-13C9-46D9-A85F-E4C81B40A2CD}">
      <dgm:prSet custT="1"/>
      <dgm:spPr/>
      <dgm:t>
        <a:bodyPr/>
        <a:lstStyle/>
        <a:p>
          <a:endParaRPr lang="es-ES" sz="1400"/>
        </a:p>
      </dgm:t>
    </dgm:pt>
    <dgm:pt modelId="{4387A278-2482-44A7-A3E3-0E76AF1AB431}">
      <dgm:prSet phldrT="[Texto]" custT="1"/>
      <dgm:spPr/>
      <dgm:t>
        <a:bodyPr/>
        <a:lstStyle/>
        <a:p>
          <a:r>
            <a:rPr lang="es-ES" sz="1400" dirty="0" smtClean="0"/>
            <a:t>Los trámites actuales para la concesión de crédito están marcados por un elevado volumen de trámites burocráticos, el cual, los usuarios no poseen los conocimientos ni la información necesaria para dar cumplimiento a los requerimientos demandados.</a:t>
          </a:r>
          <a:endParaRPr lang="es-ES" sz="1400" dirty="0"/>
        </a:p>
      </dgm:t>
    </dgm:pt>
    <dgm:pt modelId="{6DBA05AA-1C73-4F44-8CBE-24ED29641F4A}" type="parTrans" cxnId="{E6881779-9CC1-4BA7-A0EB-A3116FC8482B}">
      <dgm:prSet/>
      <dgm:spPr/>
      <dgm:t>
        <a:bodyPr/>
        <a:lstStyle/>
        <a:p>
          <a:endParaRPr lang="es-ES" sz="1400"/>
        </a:p>
      </dgm:t>
    </dgm:pt>
    <dgm:pt modelId="{98E59BC2-DFD7-4EAC-BC52-DFDEBF88D60C}" type="sibTrans" cxnId="{E6881779-9CC1-4BA7-A0EB-A3116FC8482B}">
      <dgm:prSet custT="1"/>
      <dgm:spPr/>
      <dgm:t>
        <a:bodyPr/>
        <a:lstStyle/>
        <a:p>
          <a:endParaRPr lang="es-ES" sz="1400"/>
        </a:p>
      </dgm:t>
    </dgm:pt>
    <dgm:pt modelId="{851ECC9B-BC4D-4D36-A728-5FBA8EC3F1CE}">
      <dgm:prSet phldrT="[Texto]" custT="1"/>
      <dgm:spPr/>
      <dgm:t>
        <a:bodyPr/>
        <a:lstStyle/>
        <a:p>
          <a:r>
            <a:rPr lang="es-ES" sz="1400" dirty="0" smtClean="0"/>
            <a:t>La cartera de vivienda ocupa un lugar relevante en el desarrollo y fortalecimiento del Sistema Bancario Privado dada su importancia en la captación de recursos económicos</a:t>
          </a:r>
          <a:endParaRPr lang="es-ES" sz="1400" dirty="0"/>
        </a:p>
      </dgm:t>
    </dgm:pt>
    <dgm:pt modelId="{7F178EB9-3B98-42BE-91E6-0F3CB1483CEE}" type="parTrans" cxnId="{0F06245D-ACEB-42EA-9609-F191E57FEEA8}">
      <dgm:prSet/>
      <dgm:spPr/>
      <dgm:t>
        <a:bodyPr/>
        <a:lstStyle/>
        <a:p>
          <a:endParaRPr lang="es-ES" sz="1400"/>
        </a:p>
      </dgm:t>
    </dgm:pt>
    <dgm:pt modelId="{20A528D1-9B96-437D-9AEA-AEFD02BC661F}" type="sibTrans" cxnId="{0F06245D-ACEB-42EA-9609-F191E57FEEA8}">
      <dgm:prSet custT="1"/>
      <dgm:spPr/>
      <dgm:t>
        <a:bodyPr/>
        <a:lstStyle/>
        <a:p>
          <a:endParaRPr lang="es-ES" sz="1400"/>
        </a:p>
      </dgm:t>
    </dgm:pt>
    <dgm:pt modelId="{6ACAA984-65B3-441A-A8C6-B44405481FE2}">
      <dgm:prSet phldrT="[Texto]" custT="1"/>
      <dgm:spPr/>
      <dgm:t>
        <a:bodyPr/>
        <a:lstStyle/>
        <a:p>
          <a:r>
            <a:rPr lang="es-ES" sz="1400" dirty="0" smtClean="0"/>
            <a:t>La realización de una buena gestión de cobro ayuda al sistema bancario recuperar su cartera de crédito de vivienda otorgada a los clientes dentro de un plazo adecuado de tiempo.</a:t>
          </a:r>
          <a:endParaRPr lang="es-ES" sz="1400" dirty="0"/>
        </a:p>
      </dgm:t>
    </dgm:pt>
    <dgm:pt modelId="{626DD05E-6BF4-4A1E-9CF4-4DB808AD214B}" type="parTrans" cxnId="{E106E0DC-D6B3-466A-8793-F64EC8B062CE}">
      <dgm:prSet/>
      <dgm:spPr/>
      <dgm:t>
        <a:bodyPr/>
        <a:lstStyle/>
        <a:p>
          <a:endParaRPr lang="es-ES" sz="1400"/>
        </a:p>
      </dgm:t>
    </dgm:pt>
    <dgm:pt modelId="{DEB24F22-07C5-418A-88F6-060FC2871D3E}" type="sibTrans" cxnId="{E106E0DC-D6B3-466A-8793-F64EC8B062CE}">
      <dgm:prSet/>
      <dgm:spPr/>
      <dgm:t>
        <a:bodyPr/>
        <a:lstStyle/>
        <a:p>
          <a:endParaRPr lang="es-ES" sz="1400"/>
        </a:p>
      </dgm:t>
    </dgm:pt>
    <dgm:pt modelId="{61DA3836-DE83-49AD-8CD5-C203D1147C19}" type="pres">
      <dgm:prSet presAssocID="{A5334F1C-3B10-47CD-9C7E-5E1FCC48FBE5}" presName="rootnode" presStyleCnt="0">
        <dgm:presLayoutVars>
          <dgm:chMax/>
          <dgm:chPref/>
          <dgm:dir/>
          <dgm:animLvl val="lvl"/>
        </dgm:presLayoutVars>
      </dgm:prSet>
      <dgm:spPr/>
      <dgm:t>
        <a:bodyPr/>
        <a:lstStyle/>
        <a:p>
          <a:endParaRPr lang="es-ES"/>
        </a:p>
      </dgm:t>
    </dgm:pt>
    <dgm:pt modelId="{C65B771B-0096-42CC-B5A9-F35AA7019112}" type="pres">
      <dgm:prSet presAssocID="{E824BB0E-21E6-4EF9-93A5-CBDCF339A481}" presName="composite" presStyleCnt="0"/>
      <dgm:spPr/>
    </dgm:pt>
    <dgm:pt modelId="{6E55CE4B-F263-49DC-9CCD-13131B25E926}" type="pres">
      <dgm:prSet presAssocID="{E824BB0E-21E6-4EF9-93A5-CBDCF339A481}" presName="LShape" presStyleLbl="alignNode1" presStyleIdx="0" presStyleCnt="9"/>
      <dgm:spPr/>
    </dgm:pt>
    <dgm:pt modelId="{5019A989-E5FB-475D-8A98-7D12455ECD4B}" type="pres">
      <dgm:prSet presAssocID="{E824BB0E-21E6-4EF9-93A5-CBDCF339A481}" presName="ParentText" presStyleLbl="revTx" presStyleIdx="0" presStyleCnt="5">
        <dgm:presLayoutVars>
          <dgm:chMax val="0"/>
          <dgm:chPref val="0"/>
          <dgm:bulletEnabled val="1"/>
        </dgm:presLayoutVars>
      </dgm:prSet>
      <dgm:spPr/>
      <dgm:t>
        <a:bodyPr/>
        <a:lstStyle/>
        <a:p>
          <a:endParaRPr lang="es-ES"/>
        </a:p>
      </dgm:t>
    </dgm:pt>
    <dgm:pt modelId="{7119D034-2A17-430B-BFA6-3C6705F07FA0}" type="pres">
      <dgm:prSet presAssocID="{E824BB0E-21E6-4EF9-93A5-CBDCF339A481}" presName="Triangle" presStyleLbl="alignNode1" presStyleIdx="1" presStyleCnt="9"/>
      <dgm:spPr/>
    </dgm:pt>
    <dgm:pt modelId="{4C904F76-7C48-4E65-8F03-D7429A696D96}" type="pres">
      <dgm:prSet presAssocID="{64470702-16E6-43AF-8ACE-B6BB1C727C9D}" presName="sibTrans" presStyleCnt="0"/>
      <dgm:spPr/>
    </dgm:pt>
    <dgm:pt modelId="{DB47A415-0DF6-4E3A-8D69-DF19A32D1DFF}" type="pres">
      <dgm:prSet presAssocID="{64470702-16E6-43AF-8ACE-B6BB1C727C9D}" presName="space" presStyleCnt="0"/>
      <dgm:spPr/>
    </dgm:pt>
    <dgm:pt modelId="{4C70C291-2ED1-4087-BDE4-5D0EF7471D97}" type="pres">
      <dgm:prSet presAssocID="{A81D60DE-D66D-4E02-8A4E-383DA6147EAD}" presName="composite" presStyleCnt="0"/>
      <dgm:spPr/>
    </dgm:pt>
    <dgm:pt modelId="{45CB9A92-08B5-48D9-BD23-C635BFE30A6D}" type="pres">
      <dgm:prSet presAssocID="{A81D60DE-D66D-4E02-8A4E-383DA6147EAD}" presName="LShape" presStyleLbl="alignNode1" presStyleIdx="2" presStyleCnt="9"/>
      <dgm:spPr/>
    </dgm:pt>
    <dgm:pt modelId="{F232543D-FA2B-4068-84FC-A7DE629AEF89}" type="pres">
      <dgm:prSet presAssocID="{A81D60DE-D66D-4E02-8A4E-383DA6147EAD}" presName="ParentText" presStyleLbl="revTx" presStyleIdx="1" presStyleCnt="5">
        <dgm:presLayoutVars>
          <dgm:chMax val="0"/>
          <dgm:chPref val="0"/>
          <dgm:bulletEnabled val="1"/>
        </dgm:presLayoutVars>
      </dgm:prSet>
      <dgm:spPr/>
      <dgm:t>
        <a:bodyPr/>
        <a:lstStyle/>
        <a:p>
          <a:endParaRPr lang="es-ES"/>
        </a:p>
      </dgm:t>
    </dgm:pt>
    <dgm:pt modelId="{7478DA94-BAF1-499A-952D-D52C63203BFA}" type="pres">
      <dgm:prSet presAssocID="{A81D60DE-D66D-4E02-8A4E-383DA6147EAD}" presName="Triangle" presStyleLbl="alignNode1" presStyleIdx="3" presStyleCnt="9"/>
      <dgm:spPr/>
    </dgm:pt>
    <dgm:pt modelId="{5B38D4F0-F914-4DDA-8733-EC2549168FB1}" type="pres">
      <dgm:prSet presAssocID="{C7F90456-84A9-4F6C-B1CD-271B60832683}" presName="sibTrans" presStyleCnt="0"/>
      <dgm:spPr/>
    </dgm:pt>
    <dgm:pt modelId="{9032D573-7C94-4AF1-A2E7-3B02840EE075}" type="pres">
      <dgm:prSet presAssocID="{C7F90456-84A9-4F6C-B1CD-271B60832683}" presName="space" presStyleCnt="0"/>
      <dgm:spPr/>
    </dgm:pt>
    <dgm:pt modelId="{5D06218D-3EE5-430E-A351-4472619F2534}" type="pres">
      <dgm:prSet presAssocID="{4387A278-2482-44A7-A3E3-0E76AF1AB431}" presName="composite" presStyleCnt="0"/>
      <dgm:spPr/>
    </dgm:pt>
    <dgm:pt modelId="{32E8B7C2-1C22-4883-8195-5B22E072C5B5}" type="pres">
      <dgm:prSet presAssocID="{4387A278-2482-44A7-A3E3-0E76AF1AB431}" presName="LShape" presStyleLbl="alignNode1" presStyleIdx="4" presStyleCnt="9"/>
      <dgm:spPr/>
    </dgm:pt>
    <dgm:pt modelId="{5FCEA0D4-B981-4F2F-BC10-1E9B34C9AEAC}" type="pres">
      <dgm:prSet presAssocID="{4387A278-2482-44A7-A3E3-0E76AF1AB431}" presName="ParentText" presStyleLbl="revTx" presStyleIdx="2" presStyleCnt="5">
        <dgm:presLayoutVars>
          <dgm:chMax val="0"/>
          <dgm:chPref val="0"/>
          <dgm:bulletEnabled val="1"/>
        </dgm:presLayoutVars>
      </dgm:prSet>
      <dgm:spPr/>
      <dgm:t>
        <a:bodyPr/>
        <a:lstStyle/>
        <a:p>
          <a:endParaRPr lang="es-ES"/>
        </a:p>
      </dgm:t>
    </dgm:pt>
    <dgm:pt modelId="{122B4699-2E69-4697-9E9C-9546732A10AC}" type="pres">
      <dgm:prSet presAssocID="{4387A278-2482-44A7-A3E3-0E76AF1AB431}" presName="Triangle" presStyleLbl="alignNode1" presStyleIdx="5" presStyleCnt="9"/>
      <dgm:spPr/>
    </dgm:pt>
    <dgm:pt modelId="{D8D3C8AC-2E77-49D4-B565-678781B8917A}" type="pres">
      <dgm:prSet presAssocID="{98E59BC2-DFD7-4EAC-BC52-DFDEBF88D60C}" presName="sibTrans" presStyleCnt="0"/>
      <dgm:spPr/>
    </dgm:pt>
    <dgm:pt modelId="{9D4C9BA3-33AD-45A4-B3D2-B8D21616D3B1}" type="pres">
      <dgm:prSet presAssocID="{98E59BC2-DFD7-4EAC-BC52-DFDEBF88D60C}" presName="space" presStyleCnt="0"/>
      <dgm:spPr/>
    </dgm:pt>
    <dgm:pt modelId="{7528D9F0-D7BD-4497-9A2C-DAB98BD09A06}" type="pres">
      <dgm:prSet presAssocID="{851ECC9B-BC4D-4D36-A728-5FBA8EC3F1CE}" presName="composite" presStyleCnt="0"/>
      <dgm:spPr/>
    </dgm:pt>
    <dgm:pt modelId="{A778C8F8-D8D8-4BA5-AD53-64CF8F702F65}" type="pres">
      <dgm:prSet presAssocID="{851ECC9B-BC4D-4D36-A728-5FBA8EC3F1CE}" presName="LShape" presStyleLbl="alignNode1" presStyleIdx="6" presStyleCnt="9"/>
      <dgm:spPr/>
    </dgm:pt>
    <dgm:pt modelId="{23F9F0DD-10E0-4045-A3A3-8C6303855388}" type="pres">
      <dgm:prSet presAssocID="{851ECC9B-BC4D-4D36-A728-5FBA8EC3F1CE}" presName="ParentText" presStyleLbl="revTx" presStyleIdx="3" presStyleCnt="5">
        <dgm:presLayoutVars>
          <dgm:chMax val="0"/>
          <dgm:chPref val="0"/>
          <dgm:bulletEnabled val="1"/>
        </dgm:presLayoutVars>
      </dgm:prSet>
      <dgm:spPr/>
      <dgm:t>
        <a:bodyPr/>
        <a:lstStyle/>
        <a:p>
          <a:endParaRPr lang="es-ES"/>
        </a:p>
      </dgm:t>
    </dgm:pt>
    <dgm:pt modelId="{2A3020E6-40F5-40FD-9202-8E9D5CD9B2CB}" type="pres">
      <dgm:prSet presAssocID="{851ECC9B-BC4D-4D36-A728-5FBA8EC3F1CE}" presName="Triangle" presStyleLbl="alignNode1" presStyleIdx="7" presStyleCnt="9"/>
      <dgm:spPr/>
    </dgm:pt>
    <dgm:pt modelId="{EDC0E4EC-D9A1-4E85-9FDA-FCCA86547832}" type="pres">
      <dgm:prSet presAssocID="{20A528D1-9B96-437D-9AEA-AEFD02BC661F}" presName="sibTrans" presStyleCnt="0"/>
      <dgm:spPr/>
    </dgm:pt>
    <dgm:pt modelId="{651D54BF-51F0-419F-9B50-827C79A255D6}" type="pres">
      <dgm:prSet presAssocID="{20A528D1-9B96-437D-9AEA-AEFD02BC661F}" presName="space" presStyleCnt="0"/>
      <dgm:spPr/>
    </dgm:pt>
    <dgm:pt modelId="{03C78BD6-EA22-450B-97F1-39443A37EA3A}" type="pres">
      <dgm:prSet presAssocID="{6ACAA984-65B3-441A-A8C6-B44405481FE2}" presName="composite" presStyleCnt="0"/>
      <dgm:spPr/>
    </dgm:pt>
    <dgm:pt modelId="{123B4936-C01C-4316-A759-332225360A4B}" type="pres">
      <dgm:prSet presAssocID="{6ACAA984-65B3-441A-A8C6-B44405481FE2}" presName="LShape" presStyleLbl="alignNode1" presStyleIdx="8" presStyleCnt="9"/>
      <dgm:spPr/>
    </dgm:pt>
    <dgm:pt modelId="{2A84421D-0FA1-402A-BE94-0AD196A4642C}" type="pres">
      <dgm:prSet presAssocID="{6ACAA984-65B3-441A-A8C6-B44405481FE2}" presName="ParentText" presStyleLbl="revTx" presStyleIdx="4" presStyleCnt="5">
        <dgm:presLayoutVars>
          <dgm:chMax val="0"/>
          <dgm:chPref val="0"/>
          <dgm:bulletEnabled val="1"/>
        </dgm:presLayoutVars>
      </dgm:prSet>
      <dgm:spPr/>
      <dgm:t>
        <a:bodyPr/>
        <a:lstStyle/>
        <a:p>
          <a:endParaRPr lang="es-ES"/>
        </a:p>
      </dgm:t>
    </dgm:pt>
  </dgm:ptLst>
  <dgm:cxnLst>
    <dgm:cxn modelId="{A8771A6B-C0A3-40EE-8684-47FC2BD7EC03}" srcId="{A5334F1C-3B10-47CD-9C7E-5E1FCC48FBE5}" destId="{E824BB0E-21E6-4EF9-93A5-CBDCF339A481}" srcOrd="0" destOrd="0" parTransId="{4FD8AC2E-4150-470B-B554-9121EF324761}" sibTransId="{64470702-16E6-43AF-8ACE-B6BB1C727C9D}"/>
    <dgm:cxn modelId="{0F06245D-ACEB-42EA-9609-F191E57FEEA8}" srcId="{A5334F1C-3B10-47CD-9C7E-5E1FCC48FBE5}" destId="{851ECC9B-BC4D-4D36-A728-5FBA8EC3F1CE}" srcOrd="3" destOrd="0" parTransId="{7F178EB9-3B98-42BE-91E6-0F3CB1483CEE}" sibTransId="{20A528D1-9B96-437D-9AEA-AEFD02BC661F}"/>
    <dgm:cxn modelId="{6443DBFD-1921-4BF8-91E7-D45EE1E24424}" type="presOf" srcId="{A81D60DE-D66D-4E02-8A4E-383DA6147EAD}" destId="{F232543D-FA2B-4068-84FC-A7DE629AEF89}" srcOrd="0" destOrd="0" presId="urn:microsoft.com/office/officeart/2009/3/layout/StepUpProcess"/>
    <dgm:cxn modelId="{E106E0DC-D6B3-466A-8793-F64EC8B062CE}" srcId="{A5334F1C-3B10-47CD-9C7E-5E1FCC48FBE5}" destId="{6ACAA984-65B3-441A-A8C6-B44405481FE2}" srcOrd="4" destOrd="0" parTransId="{626DD05E-6BF4-4A1E-9CF4-4DB808AD214B}" sibTransId="{DEB24F22-07C5-418A-88F6-060FC2871D3E}"/>
    <dgm:cxn modelId="{A9C4E93E-795D-4287-89C8-84742C38B53A}" type="presOf" srcId="{4387A278-2482-44A7-A3E3-0E76AF1AB431}" destId="{5FCEA0D4-B981-4F2F-BC10-1E9B34C9AEAC}" srcOrd="0" destOrd="0" presId="urn:microsoft.com/office/officeart/2009/3/layout/StepUpProcess"/>
    <dgm:cxn modelId="{E6881779-9CC1-4BA7-A0EB-A3116FC8482B}" srcId="{A5334F1C-3B10-47CD-9C7E-5E1FCC48FBE5}" destId="{4387A278-2482-44A7-A3E3-0E76AF1AB431}" srcOrd="2" destOrd="0" parTransId="{6DBA05AA-1C73-4F44-8CBE-24ED29641F4A}" sibTransId="{98E59BC2-DFD7-4EAC-BC52-DFDEBF88D60C}"/>
    <dgm:cxn modelId="{DF92D641-13C9-46D9-A85F-E4C81B40A2CD}" srcId="{A5334F1C-3B10-47CD-9C7E-5E1FCC48FBE5}" destId="{A81D60DE-D66D-4E02-8A4E-383DA6147EAD}" srcOrd="1" destOrd="0" parTransId="{D373C1E6-20FC-4F7D-A688-AC1461F175EC}" sibTransId="{C7F90456-84A9-4F6C-B1CD-271B60832683}"/>
    <dgm:cxn modelId="{63DADA7E-5375-4C01-AABE-8FCBDE7AD36C}" type="presOf" srcId="{851ECC9B-BC4D-4D36-A728-5FBA8EC3F1CE}" destId="{23F9F0DD-10E0-4045-A3A3-8C6303855388}" srcOrd="0" destOrd="0" presId="urn:microsoft.com/office/officeart/2009/3/layout/StepUpProcess"/>
    <dgm:cxn modelId="{C85B7B32-B289-4F24-A5E8-08189986790E}" type="presOf" srcId="{A5334F1C-3B10-47CD-9C7E-5E1FCC48FBE5}" destId="{61DA3836-DE83-49AD-8CD5-C203D1147C19}" srcOrd="0" destOrd="0" presId="urn:microsoft.com/office/officeart/2009/3/layout/StepUpProcess"/>
    <dgm:cxn modelId="{5C9DE01D-53A5-4E4F-80B5-CE08D11833B1}" type="presOf" srcId="{6ACAA984-65B3-441A-A8C6-B44405481FE2}" destId="{2A84421D-0FA1-402A-BE94-0AD196A4642C}" srcOrd="0" destOrd="0" presId="urn:microsoft.com/office/officeart/2009/3/layout/StepUpProcess"/>
    <dgm:cxn modelId="{B5CC6FCD-6ED2-4CF3-B37B-60FC1B30CE3C}" type="presOf" srcId="{E824BB0E-21E6-4EF9-93A5-CBDCF339A481}" destId="{5019A989-E5FB-475D-8A98-7D12455ECD4B}" srcOrd="0" destOrd="0" presId="urn:microsoft.com/office/officeart/2009/3/layout/StepUpProcess"/>
    <dgm:cxn modelId="{5DAA0202-B486-4643-BE23-0D45D1E6E040}" type="presParOf" srcId="{61DA3836-DE83-49AD-8CD5-C203D1147C19}" destId="{C65B771B-0096-42CC-B5A9-F35AA7019112}" srcOrd="0" destOrd="0" presId="urn:microsoft.com/office/officeart/2009/3/layout/StepUpProcess"/>
    <dgm:cxn modelId="{F5B7FE7A-7AEB-4671-BED2-4A7E864E630C}" type="presParOf" srcId="{C65B771B-0096-42CC-B5A9-F35AA7019112}" destId="{6E55CE4B-F263-49DC-9CCD-13131B25E926}" srcOrd="0" destOrd="0" presId="urn:microsoft.com/office/officeart/2009/3/layout/StepUpProcess"/>
    <dgm:cxn modelId="{B5E8C765-E54F-40E7-85AC-865CE073562E}" type="presParOf" srcId="{C65B771B-0096-42CC-B5A9-F35AA7019112}" destId="{5019A989-E5FB-475D-8A98-7D12455ECD4B}" srcOrd="1" destOrd="0" presId="urn:microsoft.com/office/officeart/2009/3/layout/StepUpProcess"/>
    <dgm:cxn modelId="{8D0830A6-7037-4F5A-8295-345744F22D74}" type="presParOf" srcId="{C65B771B-0096-42CC-B5A9-F35AA7019112}" destId="{7119D034-2A17-430B-BFA6-3C6705F07FA0}" srcOrd="2" destOrd="0" presId="urn:microsoft.com/office/officeart/2009/3/layout/StepUpProcess"/>
    <dgm:cxn modelId="{3F964D30-A723-421E-A665-142B6F891C03}" type="presParOf" srcId="{61DA3836-DE83-49AD-8CD5-C203D1147C19}" destId="{4C904F76-7C48-4E65-8F03-D7429A696D96}" srcOrd="1" destOrd="0" presId="urn:microsoft.com/office/officeart/2009/3/layout/StepUpProcess"/>
    <dgm:cxn modelId="{A0825B13-0437-4650-9DA8-358FDF3300B7}" type="presParOf" srcId="{4C904F76-7C48-4E65-8F03-D7429A696D96}" destId="{DB47A415-0DF6-4E3A-8D69-DF19A32D1DFF}" srcOrd="0" destOrd="0" presId="urn:microsoft.com/office/officeart/2009/3/layout/StepUpProcess"/>
    <dgm:cxn modelId="{A0C7BA80-2EF4-4E55-BC66-EA3209CD65A4}" type="presParOf" srcId="{61DA3836-DE83-49AD-8CD5-C203D1147C19}" destId="{4C70C291-2ED1-4087-BDE4-5D0EF7471D97}" srcOrd="2" destOrd="0" presId="urn:microsoft.com/office/officeart/2009/3/layout/StepUpProcess"/>
    <dgm:cxn modelId="{B69FAF77-BAA9-4E0D-BB37-340E460EB86C}" type="presParOf" srcId="{4C70C291-2ED1-4087-BDE4-5D0EF7471D97}" destId="{45CB9A92-08B5-48D9-BD23-C635BFE30A6D}" srcOrd="0" destOrd="0" presId="urn:microsoft.com/office/officeart/2009/3/layout/StepUpProcess"/>
    <dgm:cxn modelId="{F3F1B12C-E4A5-47E8-8F96-BC5E2F48E3BC}" type="presParOf" srcId="{4C70C291-2ED1-4087-BDE4-5D0EF7471D97}" destId="{F232543D-FA2B-4068-84FC-A7DE629AEF89}" srcOrd="1" destOrd="0" presId="urn:microsoft.com/office/officeart/2009/3/layout/StepUpProcess"/>
    <dgm:cxn modelId="{16D33F63-9F17-44BD-9C11-23605318B42E}" type="presParOf" srcId="{4C70C291-2ED1-4087-BDE4-5D0EF7471D97}" destId="{7478DA94-BAF1-499A-952D-D52C63203BFA}" srcOrd="2" destOrd="0" presId="urn:microsoft.com/office/officeart/2009/3/layout/StepUpProcess"/>
    <dgm:cxn modelId="{892BD6B8-422C-40B1-B02B-DA21AFC71CDD}" type="presParOf" srcId="{61DA3836-DE83-49AD-8CD5-C203D1147C19}" destId="{5B38D4F0-F914-4DDA-8733-EC2549168FB1}" srcOrd="3" destOrd="0" presId="urn:microsoft.com/office/officeart/2009/3/layout/StepUpProcess"/>
    <dgm:cxn modelId="{D6A2384E-4D0F-458A-B7B7-E6905202909F}" type="presParOf" srcId="{5B38D4F0-F914-4DDA-8733-EC2549168FB1}" destId="{9032D573-7C94-4AF1-A2E7-3B02840EE075}" srcOrd="0" destOrd="0" presId="urn:microsoft.com/office/officeart/2009/3/layout/StepUpProcess"/>
    <dgm:cxn modelId="{9350E393-3F78-458E-8BE0-6B10E03574D1}" type="presParOf" srcId="{61DA3836-DE83-49AD-8CD5-C203D1147C19}" destId="{5D06218D-3EE5-430E-A351-4472619F2534}" srcOrd="4" destOrd="0" presId="urn:microsoft.com/office/officeart/2009/3/layout/StepUpProcess"/>
    <dgm:cxn modelId="{DF611900-74A8-4B7E-B8DC-2EDE30C8B009}" type="presParOf" srcId="{5D06218D-3EE5-430E-A351-4472619F2534}" destId="{32E8B7C2-1C22-4883-8195-5B22E072C5B5}" srcOrd="0" destOrd="0" presId="urn:microsoft.com/office/officeart/2009/3/layout/StepUpProcess"/>
    <dgm:cxn modelId="{EF41C8F1-06C4-414A-98EE-F7117E538F90}" type="presParOf" srcId="{5D06218D-3EE5-430E-A351-4472619F2534}" destId="{5FCEA0D4-B981-4F2F-BC10-1E9B34C9AEAC}" srcOrd="1" destOrd="0" presId="urn:microsoft.com/office/officeart/2009/3/layout/StepUpProcess"/>
    <dgm:cxn modelId="{20B34854-8D05-4827-8D97-D5AAE6DCCC2C}" type="presParOf" srcId="{5D06218D-3EE5-430E-A351-4472619F2534}" destId="{122B4699-2E69-4697-9E9C-9546732A10AC}" srcOrd="2" destOrd="0" presId="urn:microsoft.com/office/officeart/2009/3/layout/StepUpProcess"/>
    <dgm:cxn modelId="{91F83492-1FA7-4D6E-921E-E62B7F6121F4}" type="presParOf" srcId="{61DA3836-DE83-49AD-8CD5-C203D1147C19}" destId="{D8D3C8AC-2E77-49D4-B565-678781B8917A}" srcOrd="5" destOrd="0" presId="urn:microsoft.com/office/officeart/2009/3/layout/StepUpProcess"/>
    <dgm:cxn modelId="{7AA7CCA1-9EF8-4DAB-8108-4A64310408B5}" type="presParOf" srcId="{D8D3C8AC-2E77-49D4-B565-678781B8917A}" destId="{9D4C9BA3-33AD-45A4-B3D2-B8D21616D3B1}" srcOrd="0" destOrd="0" presId="urn:microsoft.com/office/officeart/2009/3/layout/StepUpProcess"/>
    <dgm:cxn modelId="{099B4CE3-98F7-4AD0-9A5E-726E6B8C8D49}" type="presParOf" srcId="{61DA3836-DE83-49AD-8CD5-C203D1147C19}" destId="{7528D9F0-D7BD-4497-9A2C-DAB98BD09A06}" srcOrd="6" destOrd="0" presId="urn:microsoft.com/office/officeart/2009/3/layout/StepUpProcess"/>
    <dgm:cxn modelId="{F3A150E4-270E-44AC-8A42-5041D0FCCDE7}" type="presParOf" srcId="{7528D9F0-D7BD-4497-9A2C-DAB98BD09A06}" destId="{A778C8F8-D8D8-4BA5-AD53-64CF8F702F65}" srcOrd="0" destOrd="0" presId="urn:microsoft.com/office/officeart/2009/3/layout/StepUpProcess"/>
    <dgm:cxn modelId="{13B0ED06-E7E1-4109-AB90-2DB123DF0DAB}" type="presParOf" srcId="{7528D9F0-D7BD-4497-9A2C-DAB98BD09A06}" destId="{23F9F0DD-10E0-4045-A3A3-8C6303855388}" srcOrd="1" destOrd="0" presId="urn:microsoft.com/office/officeart/2009/3/layout/StepUpProcess"/>
    <dgm:cxn modelId="{126D1DAE-F17F-4C4D-A86C-A30B0B74C0F6}" type="presParOf" srcId="{7528D9F0-D7BD-4497-9A2C-DAB98BD09A06}" destId="{2A3020E6-40F5-40FD-9202-8E9D5CD9B2CB}" srcOrd="2" destOrd="0" presId="urn:microsoft.com/office/officeart/2009/3/layout/StepUpProcess"/>
    <dgm:cxn modelId="{F58961B4-2530-43C1-913A-2538D6F0B785}" type="presParOf" srcId="{61DA3836-DE83-49AD-8CD5-C203D1147C19}" destId="{EDC0E4EC-D9A1-4E85-9FDA-FCCA86547832}" srcOrd="7" destOrd="0" presId="urn:microsoft.com/office/officeart/2009/3/layout/StepUpProcess"/>
    <dgm:cxn modelId="{9E4F7B13-DDD5-407B-8A18-CDF89DA45948}" type="presParOf" srcId="{EDC0E4EC-D9A1-4E85-9FDA-FCCA86547832}" destId="{651D54BF-51F0-419F-9B50-827C79A255D6}" srcOrd="0" destOrd="0" presId="urn:microsoft.com/office/officeart/2009/3/layout/StepUpProcess"/>
    <dgm:cxn modelId="{C94FEFB0-F6A8-4C3B-A57E-9463DDB64AE1}" type="presParOf" srcId="{61DA3836-DE83-49AD-8CD5-C203D1147C19}" destId="{03C78BD6-EA22-450B-97F1-39443A37EA3A}" srcOrd="8" destOrd="0" presId="urn:microsoft.com/office/officeart/2009/3/layout/StepUpProcess"/>
    <dgm:cxn modelId="{E333C81C-7DE7-4780-82A6-241564D6EEDA}" type="presParOf" srcId="{03C78BD6-EA22-450B-97F1-39443A37EA3A}" destId="{123B4936-C01C-4316-A759-332225360A4B}" srcOrd="0" destOrd="0" presId="urn:microsoft.com/office/officeart/2009/3/layout/StepUpProcess"/>
    <dgm:cxn modelId="{F265AD8E-6017-4698-B87A-36CB5B7D406D}" type="presParOf" srcId="{03C78BD6-EA22-450B-97F1-39443A37EA3A}" destId="{2A84421D-0FA1-402A-BE94-0AD196A4642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DE1FE7-8377-4A94-AC36-B6A038ABEEF3}"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s-ES"/>
        </a:p>
      </dgm:t>
    </dgm:pt>
    <dgm:pt modelId="{2F1A4FE4-6E40-4EC7-AE81-E8778D253874}">
      <dgm:prSet phldrT="[Texto]" custT="1"/>
      <dgm:spPr/>
      <dgm:t>
        <a:bodyPr/>
        <a:lstStyle/>
        <a:p>
          <a:r>
            <a:rPr lang="es-ES" sz="1200" dirty="0" smtClean="0"/>
            <a:t>Ampliar y fortalecer planes y políticas de promoción para conceder créditos de vivienda</a:t>
          </a:r>
          <a:endParaRPr lang="es-ES" sz="1200" dirty="0"/>
        </a:p>
      </dgm:t>
    </dgm:pt>
    <dgm:pt modelId="{E95455F7-9F59-4F76-9BF0-9AB4AB94D959}" type="parTrans" cxnId="{41E2BED1-D558-4622-8263-F3680A24F90F}">
      <dgm:prSet/>
      <dgm:spPr/>
      <dgm:t>
        <a:bodyPr/>
        <a:lstStyle/>
        <a:p>
          <a:endParaRPr lang="es-ES" sz="1200"/>
        </a:p>
      </dgm:t>
    </dgm:pt>
    <dgm:pt modelId="{BD155C96-8F34-418A-8376-61B561B6AA3C}" type="sibTrans" cxnId="{41E2BED1-D558-4622-8263-F3680A24F90F}">
      <dgm:prSet/>
      <dgm:spPr/>
      <dgm:t>
        <a:bodyPr/>
        <a:lstStyle/>
        <a:p>
          <a:endParaRPr lang="es-ES" sz="1200"/>
        </a:p>
      </dgm:t>
    </dgm:pt>
    <dgm:pt modelId="{C5E6BE42-3B75-4BE8-8F28-5E014A41BEAD}">
      <dgm:prSet phldrT="[Texto]" custT="1"/>
      <dgm:spPr/>
      <dgm:t>
        <a:bodyPr/>
        <a:lstStyle/>
        <a:p>
          <a:r>
            <a:rPr lang="es-ES" sz="1200" dirty="0" smtClean="0"/>
            <a:t>Incrementar sistemáticamente nuevas </a:t>
          </a:r>
          <a:r>
            <a:rPr lang="es-ES" sz="1200" dirty="0" err="1" smtClean="0"/>
            <a:t>TIC’s</a:t>
          </a:r>
          <a:r>
            <a:rPr lang="es-ES" sz="1200" dirty="0" smtClean="0"/>
            <a:t> </a:t>
          </a:r>
          <a:endParaRPr lang="es-ES" sz="1200" dirty="0"/>
        </a:p>
      </dgm:t>
    </dgm:pt>
    <dgm:pt modelId="{9FE2F4F3-9C6A-4D31-8436-EB84D7D8BF0D}" type="parTrans" cxnId="{5B9AD09A-3AB3-4B2E-8A0A-CAFEF1B0B874}">
      <dgm:prSet/>
      <dgm:spPr/>
      <dgm:t>
        <a:bodyPr/>
        <a:lstStyle/>
        <a:p>
          <a:endParaRPr lang="es-ES" sz="1200"/>
        </a:p>
      </dgm:t>
    </dgm:pt>
    <dgm:pt modelId="{A0A3AA42-DF4D-4D35-84AB-B1487F7ED04A}" type="sibTrans" cxnId="{5B9AD09A-3AB3-4B2E-8A0A-CAFEF1B0B874}">
      <dgm:prSet/>
      <dgm:spPr/>
      <dgm:t>
        <a:bodyPr/>
        <a:lstStyle/>
        <a:p>
          <a:endParaRPr lang="es-ES" sz="1200"/>
        </a:p>
      </dgm:t>
    </dgm:pt>
    <dgm:pt modelId="{3AE0EAE9-8740-4A95-9970-BBC551740095}">
      <dgm:prSet phldrT="[Texto]" custT="1"/>
      <dgm:spPr/>
      <dgm:t>
        <a:bodyPr/>
        <a:lstStyle/>
        <a:p>
          <a:r>
            <a:rPr lang="es-ES" sz="1200" dirty="0" smtClean="0"/>
            <a:t>Estandarizar, simplificar y agilizar la concesión de créditos de vivienda</a:t>
          </a:r>
          <a:endParaRPr lang="es-ES" sz="1200" dirty="0"/>
        </a:p>
      </dgm:t>
    </dgm:pt>
    <dgm:pt modelId="{2065D0AD-ABF6-4179-9EE8-E3E7E5F4B55E}" type="parTrans" cxnId="{0B140722-77DC-43E8-AC9C-A662F41E9546}">
      <dgm:prSet/>
      <dgm:spPr/>
      <dgm:t>
        <a:bodyPr/>
        <a:lstStyle/>
        <a:p>
          <a:endParaRPr lang="es-ES" sz="1200"/>
        </a:p>
      </dgm:t>
    </dgm:pt>
    <dgm:pt modelId="{69E6521E-8B9C-4968-A315-8CA49FDBF6BE}" type="sibTrans" cxnId="{0B140722-77DC-43E8-AC9C-A662F41E9546}">
      <dgm:prSet/>
      <dgm:spPr/>
      <dgm:t>
        <a:bodyPr/>
        <a:lstStyle/>
        <a:p>
          <a:endParaRPr lang="es-ES" sz="1200"/>
        </a:p>
      </dgm:t>
    </dgm:pt>
    <dgm:pt modelId="{EA6C879D-7757-423E-9AEC-0B37821A12D4}">
      <dgm:prSet phldrT="[Texto]" custT="1"/>
      <dgm:spPr/>
      <dgm:t>
        <a:bodyPr/>
        <a:lstStyle/>
        <a:p>
          <a:r>
            <a:rPr lang="es-ES" sz="1200" dirty="0" smtClean="0"/>
            <a:t>Actualizar constantemente los programas informáticos</a:t>
          </a:r>
          <a:endParaRPr lang="es-ES" sz="1200" dirty="0"/>
        </a:p>
      </dgm:t>
    </dgm:pt>
    <dgm:pt modelId="{E64AD0AB-2121-4FC7-8375-6069785C5BE5}" type="parTrans" cxnId="{ED4B458E-B12E-4226-9C92-77ACCFFFFDAA}">
      <dgm:prSet/>
      <dgm:spPr/>
      <dgm:t>
        <a:bodyPr/>
        <a:lstStyle/>
        <a:p>
          <a:endParaRPr lang="es-ES" sz="1200"/>
        </a:p>
      </dgm:t>
    </dgm:pt>
    <dgm:pt modelId="{C437936D-B7A3-4736-9B21-CA7E78CB4FCC}" type="sibTrans" cxnId="{ED4B458E-B12E-4226-9C92-77ACCFFFFDAA}">
      <dgm:prSet/>
      <dgm:spPr/>
      <dgm:t>
        <a:bodyPr/>
        <a:lstStyle/>
        <a:p>
          <a:endParaRPr lang="es-ES" sz="1200"/>
        </a:p>
      </dgm:t>
    </dgm:pt>
    <dgm:pt modelId="{E23038F6-B831-4CA3-BD5A-13BE1FA46217}">
      <dgm:prSet phldrT="[Texto]" custT="1"/>
      <dgm:spPr/>
      <dgm:t>
        <a:bodyPr/>
        <a:lstStyle/>
        <a:p>
          <a:r>
            <a:rPr lang="es-ES" sz="1200" dirty="0" smtClean="0"/>
            <a:t>Crear incentivos de cobro para los asesores e incentivos de pago para los usuarios</a:t>
          </a:r>
          <a:endParaRPr lang="es-ES" sz="1200" dirty="0"/>
        </a:p>
      </dgm:t>
    </dgm:pt>
    <dgm:pt modelId="{72DA8F15-557F-4810-B632-F520257B6B07}" type="parTrans" cxnId="{A0D27913-1879-4A6A-8303-435889172E01}">
      <dgm:prSet/>
      <dgm:spPr/>
      <dgm:t>
        <a:bodyPr/>
        <a:lstStyle/>
        <a:p>
          <a:endParaRPr lang="es-ES" sz="1200"/>
        </a:p>
      </dgm:t>
    </dgm:pt>
    <dgm:pt modelId="{89E1F547-E497-48B0-9DB8-4DD418BACFD7}" type="sibTrans" cxnId="{A0D27913-1879-4A6A-8303-435889172E01}">
      <dgm:prSet/>
      <dgm:spPr/>
      <dgm:t>
        <a:bodyPr/>
        <a:lstStyle/>
        <a:p>
          <a:endParaRPr lang="es-ES" sz="1200"/>
        </a:p>
      </dgm:t>
    </dgm:pt>
    <dgm:pt modelId="{3F1DEB30-86C2-4C1B-97CB-D7D031B61D66}" type="pres">
      <dgm:prSet presAssocID="{39DE1FE7-8377-4A94-AC36-B6A038ABEEF3}" presName="Name0" presStyleCnt="0">
        <dgm:presLayoutVars>
          <dgm:dir/>
          <dgm:resizeHandles val="exact"/>
        </dgm:presLayoutVars>
      </dgm:prSet>
      <dgm:spPr/>
      <dgm:t>
        <a:bodyPr/>
        <a:lstStyle/>
        <a:p>
          <a:endParaRPr lang="es-ES"/>
        </a:p>
      </dgm:t>
    </dgm:pt>
    <dgm:pt modelId="{9E9DFA05-CB15-48EA-ABF4-1FB6D0173E4E}" type="pres">
      <dgm:prSet presAssocID="{2F1A4FE4-6E40-4EC7-AE81-E8778D253874}" presName="composite" presStyleCnt="0"/>
      <dgm:spPr/>
    </dgm:pt>
    <dgm:pt modelId="{3130B37B-6121-43DD-9403-B264FC55D70D}" type="pres">
      <dgm:prSet presAssocID="{2F1A4FE4-6E40-4EC7-AE81-E8778D253874}" presName="rect1" presStyleLbl="trAlignAcc1" presStyleIdx="0" presStyleCnt="5">
        <dgm:presLayoutVars>
          <dgm:bulletEnabled val="1"/>
        </dgm:presLayoutVars>
      </dgm:prSet>
      <dgm:spPr/>
      <dgm:t>
        <a:bodyPr/>
        <a:lstStyle/>
        <a:p>
          <a:endParaRPr lang="es-ES"/>
        </a:p>
      </dgm:t>
    </dgm:pt>
    <dgm:pt modelId="{080CDA24-C5D7-4CD2-B72B-89D80E9AC8F1}" type="pres">
      <dgm:prSet presAssocID="{2F1A4FE4-6E40-4EC7-AE81-E8778D253874}" presName="rect2" presStyleLbl="fgImgPlace1" presStyleIdx="0" presStyleCnt="5"/>
      <dgm:spPr>
        <a:blipFill rotWithShape="1">
          <a:blip xmlns:r="http://schemas.openxmlformats.org/officeDocument/2006/relationships" r:embed="rId1"/>
          <a:stretch>
            <a:fillRect/>
          </a:stretch>
        </a:blipFill>
      </dgm:spPr>
    </dgm:pt>
    <dgm:pt modelId="{D007354A-9932-4B81-BF47-3B30F1B36512}" type="pres">
      <dgm:prSet presAssocID="{BD155C96-8F34-418A-8376-61B561B6AA3C}" presName="sibTrans" presStyleCnt="0"/>
      <dgm:spPr/>
    </dgm:pt>
    <dgm:pt modelId="{FFE71364-F25D-4448-92D2-9A3C752B844A}" type="pres">
      <dgm:prSet presAssocID="{C5E6BE42-3B75-4BE8-8F28-5E014A41BEAD}" presName="composite" presStyleCnt="0"/>
      <dgm:spPr/>
    </dgm:pt>
    <dgm:pt modelId="{85617735-0BE5-426C-8732-C827BDB43B35}" type="pres">
      <dgm:prSet presAssocID="{C5E6BE42-3B75-4BE8-8F28-5E014A41BEAD}" presName="rect1" presStyleLbl="trAlignAcc1" presStyleIdx="1" presStyleCnt="5">
        <dgm:presLayoutVars>
          <dgm:bulletEnabled val="1"/>
        </dgm:presLayoutVars>
      </dgm:prSet>
      <dgm:spPr/>
      <dgm:t>
        <a:bodyPr/>
        <a:lstStyle/>
        <a:p>
          <a:endParaRPr lang="es-ES"/>
        </a:p>
      </dgm:t>
    </dgm:pt>
    <dgm:pt modelId="{C3B128A2-62A5-4FBC-BF2B-86E21CCCC77A}" type="pres">
      <dgm:prSet presAssocID="{C5E6BE42-3B75-4BE8-8F28-5E014A41BEAD}" presName="rect2" presStyleLbl="fgImgPlace1" presStyleIdx="1" presStyleCnt="5"/>
      <dgm:spPr>
        <a:blipFill rotWithShape="1">
          <a:blip xmlns:r="http://schemas.openxmlformats.org/officeDocument/2006/relationships" r:embed="rId2"/>
          <a:stretch>
            <a:fillRect/>
          </a:stretch>
        </a:blipFill>
      </dgm:spPr>
    </dgm:pt>
    <dgm:pt modelId="{1AE78D1E-406E-4795-9FCB-40E72D1AC269}" type="pres">
      <dgm:prSet presAssocID="{A0A3AA42-DF4D-4D35-84AB-B1487F7ED04A}" presName="sibTrans" presStyleCnt="0"/>
      <dgm:spPr/>
    </dgm:pt>
    <dgm:pt modelId="{03D959C9-EEA8-45D3-9A3D-C20836F71A45}" type="pres">
      <dgm:prSet presAssocID="{3AE0EAE9-8740-4A95-9970-BBC551740095}" presName="composite" presStyleCnt="0"/>
      <dgm:spPr/>
    </dgm:pt>
    <dgm:pt modelId="{853C4747-67CF-41E1-8B61-2D7B41BA560F}" type="pres">
      <dgm:prSet presAssocID="{3AE0EAE9-8740-4A95-9970-BBC551740095}" presName="rect1" presStyleLbl="trAlignAcc1" presStyleIdx="2" presStyleCnt="5">
        <dgm:presLayoutVars>
          <dgm:bulletEnabled val="1"/>
        </dgm:presLayoutVars>
      </dgm:prSet>
      <dgm:spPr/>
      <dgm:t>
        <a:bodyPr/>
        <a:lstStyle/>
        <a:p>
          <a:endParaRPr lang="es-ES"/>
        </a:p>
      </dgm:t>
    </dgm:pt>
    <dgm:pt modelId="{B94DB1C8-8ED2-47AA-9B46-9A9CFDC74C8C}" type="pres">
      <dgm:prSet presAssocID="{3AE0EAE9-8740-4A95-9970-BBC551740095}" presName="rect2" presStyleLbl="fgImgPlace1" presStyleIdx="2" presStyleCnt="5"/>
      <dgm:spPr>
        <a:blipFill rotWithShape="1">
          <a:blip xmlns:r="http://schemas.openxmlformats.org/officeDocument/2006/relationships" r:embed="rId3"/>
          <a:stretch>
            <a:fillRect/>
          </a:stretch>
        </a:blipFill>
      </dgm:spPr>
    </dgm:pt>
    <dgm:pt modelId="{C71F184A-E102-4FA3-AA30-C2C1B9B09279}" type="pres">
      <dgm:prSet presAssocID="{69E6521E-8B9C-4968-A315-8CA49FDBF6BE}" presName="sibTrans" presStyleCnt="0"/>
      <dgm:spPr/>
    </dgm:pt>
    <dgm:pt modelId="{C61D52F3-9E91-4B3B-844F-ED038FC4AAF9}" type="pres">
      <dgm:prSet presAssocID="{EA6C879D-7757-423E-9AEC-0B37821A12D4}" presName="composite" presStyleCnt="0"/>
      <dgm:spPr/>
    </dgm:pt>
    <dgm:pt modelId="{118F5D90-4C10-41A0-BE43-093457D9F155}" type="pres">
      <dgm:prSet presAssocID="{EA6C879D-7757-423E-9AEC-0B37821A12D4}" presName="rect1" presStyleLbl="trAlignAcc1" presStyleIdx="3" presStyleCnt="5">
        <dgm:presLayoutVars>
          <dgm:bulletEnabled val="1"/>
        </dgm:presLayoutVars>
      </dgm:prSet>
      <dgm:spPr/>
      <dgm:t>
        <a:bodyPr/>
        <a:lstStyle/>
        <a:p>
          <a:endParaRPr lang="es-ES"/>
        </a:p>
      </dgm:t>
    </dgm:pt>
    <dgm:pt modelId="{0FD2C4D0-60E5-4550-973D-8EFF81EF0C2B}" type="pres">
      <dgm:prSet presAssocID="{EA6C879D-7757-423E-9AEC-0B37821A12D4}" presName="rect2" presStyleLbl="fgImgPlace1" presStyleIdx="3" presStyleCnt="5"/>
      <dgm:spPr>
        <a:blipFill rotWithShape="1">
          <a:blip xmlns:r="http://schemas.openxmlformats.org/officeDocument/2006/relationships" r:embed="rId4"/>
          <a:stretch>
            <a:fillRect/>
          </a:stretch>
        </a:blipFill>
      </dgm:spPr>
    </dgm:pt>
    <dgm:pt modelId="{A01F67F6-7173-4FB7-B451-7F0CF84B464B}" type="pres">
      <dgm:prSet presAssocID="{C437936D-B7A3-4736-9B21-CA7E78CB4FCC}" presName="sibTrans" presStyleCnt="0"/>
      <dgm:spPr/>
    </dgm:pt>
    <dgm:pt modelId="{ED63048C-0952-4E72-89C3-CE5436BF0344}" type="pres">
      <dgm:prSet presAssocID="{E23038F6-B831-4CA3-BD5A-13BE1FA46217}" presName="composite" presStyleCnt="0"/>
      <dgm:spPr/>
    </dgm:pt>
    <dgm:pt modelId="{12C6C1A3-CB81-415C-B209-F17C2628C1FE}" type="pres">
      <dgm:prSet presAssocID="{E23038F6-B831-4CA3-BD5A-13BE1FA46217}" presName="rect1" presStyleLbl="trAlignAcc1" presStyleIdx="4" presStyleCnt="5">
        <dgm:presLayoutVars>
          <dgm:bulletEnabled val="1"/>
        </dgm:presLayoutVars>
      </dgm:prSet>
      <dgm:spPr/>
      <dgm:t>
        <a:bodyPr/>
        <a:lstStyle/>
        <a:p>
          <a:endParaRPr lang="es-ES"/>
        </a:p>
      </dgm:t>
    </dgm:pt>
    <dgm:pt modelId="{19FFF2C3-7940-433E-A6AC-91504B29C2E5}" type="pres">
      <dgm:prSet presAssocID="{E23038F6-B831-4CA3-BD5A-13BE1FA46217}" presName="rect2" presStyleLbl="fgImgPlace1" presStyleIdx="4" presStyleCnt="5"/>
      <dgm:spPr>
        <a:blipFill rotWithShape="1">
          <a:blip xmlns:r="http://schemas.openxmlformats.org/officeDocument/2006/relationships" r:embed="rId5"/>
          <a:stretch>
            <a:fillRect/>
          </a:stretch>
        </a:blipFill>
      </dgm:spPr>
    </dgm:pt>
  </dgm:ptLst>
  <dgm:cxnLst>
    <dgm:cxn modelId="{0B140722-77DC-43E8-AC9C-A662F41E9546}" srcId="{39DE1FE7-8377-4A94-AC36-B6A038ABEEF3}" destId="{3AE0EAE9-8740-4A95-9970-BBC551740095}" srcOrd="2" destOrd="0" parTransId="{2065D0AD-ABF6-4179-9EE8-E3E7E5F4B55E}" sibTransId="{69E6521E-8B9C-4968-A315-8CA49FDBF6BE}"/>
    <dgm:cxn modelId="{5B9AD09A-3AB3-4B2E-8A0A-CAFEF1B0B874}" srcId="{39DE1FE7-8377-4A94-AC36-B6A038ABEEF3}" destId="{C5E6BE42-3B75-4BE8-8F28-5E014A41BEAD}" srcOrd="1" destOrd="0" parTransId="{9FE2F4F3-9C6A-4D31-8436-EB84D7D8BF0D}" sibTransId="{A0A3AA42-DF4D-4D35-84AB-B1487F7ED04A}"/>
    <dgm:cxn modelId="{2EBF6B86-0F35-4A4A-9E67-D72A559BF60A}" type="presOf" srcId="{EA6C879D-7757-423E-9AEC-0B37821A12D4}" destId="{118F5D90-4C10-41A0-BE43-093457D9F155}" srcOrd="0" destOrd="0" presId="urn:microsoft.com/office/officeart/2008/layout/PictureStrips"/>
    <dgm:cxn modelId="{A5A0F497-0CF2-4D68-8134-B9BABAAC9DB5}" type="presOf" srcId="{3AE0EAE9-8740-4A95-9970-BBC551740095}" destId="{853C4747-67CF-41E1-8B61-2D7B41BA560F}" srcOrd="0" destOrd="0" presId="urn:microsoft.com/office/officeart/2008/layout/PictureStrips"/>
    <dgm:cxn modelId="{C4E4E970-ABD4-4133-91FA-579650801CE9}" type="presOf" srcId="{E23038F6-B831-4CA3-BD5A-13BE1FA46217}" destId="{12C6C1A3-CB81-415C-B209-F17C2628C1FE}" srcOrd="0" destOrd="0" presId="urn:microsoft.com/office/officeart/2008/layout/PictureStrips"/>
    <dgm:cxn modelId="{A0D27913-1879-4A6A-8303-435889172E01}" srcId="{39DE1FE7-8377-4A94-AC36-B6A038ABEEF3}" destId="{E23038F6-B831-4CA3-BD5A-13BE1FA46217}" srcOrd="4" destOrd="0" parTransId="{72DA8F15-557F-4810-B632-F520257B6B07}" sibTransId="{89E1F547-E497-48B0-9DB8-4DD418BACFD7}"/>
    <dgm:cxn modelId="{81D542AC-41B1-4D68-B475-B0E01464802E}" type="presOf" srcId="{2F1A4FE4-6E40-4EC7-AE81-E8778D253874}" destId="{3130B37B-6121-43DD-9403-B264FC55D70D}" srcOrd="0" destOrd="0" presId="urn:microsoft.com/office/officeart/2008/layout/PictureStrips"/>
    <dgm:cxn modelId="{C292A455-894E-4E22-A958-4784117E8FAB}" type="presOf" srcId="{39DE1FE7-8377-4A94-AC36-B6A038ABEEF3}" destId="{3F1DEB30-86C2-4C1B-97CB-D7D031B61D66}" srcOrd="0" destOrd="0" presId="urn:microsoft.com/office/officeart/2008/layout/PictureStrips"/>
    <dgm:cxn modelId="{41E2BED1-D558-4622-8263-F3680A24F90F}" srcId="{39DE1FE7-8377-4A94-AC36-B6A038ABEEF3}" destId="{2F1A4FE4-6E40-4EC7-AE81-E8778D253874}" srcOrd="0" destOrd="0" parTransId="{E95455F7-9F59-4F76-9BF0-9AB4AB94D959}" sibTransId="{BD155C96-8F34-418A-8376-61B561B6AA3C}"/>
    <dgm:cxn modelId="{523A2644-DB21-435E-A9E9-C3917EF79C04}" type="presOf" srcId="{C5E6BE42-3B75-4BE8-8F28-5E014A41BEAD}" destId="{85617735-0BE5-426C-8732-C827BDB43B35}" srcOrd="0" destOrd="0" presId="urn:microsoft.com/office/officeart/2008/layout/PictureStrips"/>
    <dgm:cxn modelId="{ED4B458E-B12E-4226-9C92-77ACCFFFFDAA}" srcId="{39DE1FE7-8377-4A94-AC36-B6A038ABEEF3}" destId="{EA6C879D-7757-423E-9AEC-0B37821A12D4}" srcOrd="3" destOrd="0" parTransId="{E64AD0AB-2121-4FC7-8375-6069785C5BE5}" sibTransId="{C437936D-B7A3-4736-9B21-CA7E78CB4FCC}"/>
    <dgm:cxn modelId="{CBC52D5E-A53D-4A2C-9A93-CDAB220F32AB}" type="presParOf" srcId="{3F1DEB30-86C2-4C1B-97CB-D7D031B61D66}" destId="{9E9DFA05-CB15-48EA-ABF4-1FB6D0173E4E}" srcOrd="0" destOrd="0" presId="urn:microsoft.com/office/officeart/2008/layout/PictureStrips"/>
    <dgm:cxn modelId="{90AAF2FC-EEDD-49FD-AF1E-96E052713D8C}" type="presParOf" srcId="{9E9DFA05-CB15-48EA-ABF4-1FB6D0173E4E}" destId="{3130B37B-6121-43DD-9403-B264FC55D70D}" srcOrd="0" destOrd="0" presId="urn:microsoft.com/office/officeart/2008/layout/PictureStrips"/>
    <dgm:cxn modelId="{0FC94DDF-D007-4440-8EB5-430CC89A9F22}" type="presParOf" srcId="{9E9DFA05-CB15-48EA-ABF4-1FB6D0173E4E}" destId="{080CDA24-C5D7-4CD2-B72B-89D80E9AC8F1}" srcOrd="1" destOrd="0" presId="urn:microsoft.com/office/officeart/2008/layout/PictureStrips"/>
    <dgm:cxn modelId="{D5918A73-BCED-477B-8FFA-ED73291EADD6}" type="presParOf" srcId="{3F1DEB30-86C2-4C1B-97CB-D7D031B61D66}" destId="{D007354A-9932-4B81-BF47-3B30F1B36512}" srcOrd="1" destOrd="0" presId="urn:microsoft.com/office/officeart/2008/layout/PictureStrips"/>
    <dgm:cxn modelId="{44A3D835-C9F6-4372-B0B9-63033FD54E46}" type="presParOf" srcId="{3F1DEB30-86C2-4C1B-97CB-D7D031B61D66}" destId="{FFE71364-F25D-4448-92D2-9A3C752B844A}" srcOrd="2" destOrd="0" presId="urn:microsoft.com/office/officeart/2008/layout/PictureStrips"/>
    <dgm:cxn modelId="{0278BA93-392E-4CC5-8D34-9FA9FA20D5E5}" type="presParOf" srcId="{FFE71364-F25D-4448-92D2-9A3C752B844A}" destId="{85617735-0BE5-426C-8732-C827BDB43B35}" srcOrd="0" destOrd="0" presId="urn:microsoft.com/office/officeart/2008/layout/PictureStrips"/>
    <dgm:cxn modelId="{19FFC3DD-928C-4D79-8E43-63F7FE31AA62}" type="presParOf" srcId="{FFE71364-F25D-4448-92D2-9A3C752B844A}" destId="{C3B128A2-62A5-4FBC-BF2B-86E21CCCC77A}" srcOrd="1" destOrd="0" presId="urn:microsoft.com/office/officeart/2008/layout/PictureStrips"/>
    <dgm:cxn modelId="{016BAD79-999E-4A30-8C68-3868B1C79F5F}" type="presParOf" srcId="{3F1DEB30-86C2-4C1B-97CB-D7D031B61D66}" destId="{1AE78D1E-406E-4795-9FCB-40E72D1AC269}" srcOrd="3" destOrd="0" presId="urn:microsoft.com/office/officeart/2008/layout/PictureStrips"/>
    <dgm:cxn modelId="{F17CD101-6F17-4F21-B801-E84E46D9DE4E}" type="presParOf" srcId="{3F1DEB30-86C2-4C1B-97CB-D7D031B61D66}" destId="{03D959C9-EEA8-45D3-9A3D-C20836F71A45}" srcOrd="4" destOrd="0" presId="urn:microsoft.com/office/officeart/2008/layout/PictureStrips"/>
    <dgm:cxn modelId="{20F9F220-973B-42FE-979B-5FACEEC9E1A1}" type="presParOf" srcId="{03D959C9-EEA8-45D3-9A3D-C20836F71A45}" destId="{853C4747-67CF-41E1-8B61-2D7B41BA560F}" srcOrd="0" destOrd="0" presId="urn:microsoft.com/office/officeart/2008/layout/PictureStrips"/>
    <dgm:cxn modelId="{242ACB6C-C22A-4D3A-822C-F5CD22E9B631}" type="presParOf" srcId="{03D959C9-EEA8-45D3-9A3D-C20836F71A45}" destId="{B94DB1C8-8ED2-47AA-9B46-9A9CFDC74C8C}" srcOrd="1" destOrd="0" presId="urn:microsoft.com/office/officeart/2008/layout/PictureStrips"/>
    <dgm:cxn modelId="{76277B23-FD55-44C3-95F6-1F9F6A0B074D}" type="presParOf" srcId="{3F1DEB30-86C2-4C1B-97CB-D7D031B61D66}" destId="{C71F184A-E102-4FA3-AA30-C2C1B9B09279}" srcOrd="5" destOrd="0" presId="urn:microsoft.com/office/officeart/2008/layout/PictureStrips"/>
    <dgm:cxn modelId="{04516400-2ACB-4AA4-BE7F-238A248D4B09}" type="presParOf" srcId="{3F1DEB30-86C2-4C1B-97CB-D7D031B61D66}" destId="{C61D52F3-9E91-4B3B-844F-ED038FC4AAF9}" srcOrd="6" destOrd="0" presId="urn:microsoft.com/office/officeart/2008/layout/PictureStrips"/>
    <dgm:cxn modelId="{B447B7D2-5765-4404-A653-6760EE95CB35}" type="presParOf" srcId="{C61D52F3-9E91-4B3B-844F-ED038FC4AAF9}" destId="{118F5D90-4C10-41A0-BE43-093457D9F155}" srcOrd="0" destOrd="0" presId="urn:microsoft.com/office/officeart/2008/layout/PictureStrips"/>
    <dgm:cxn modelId="{0A7159DF-7569-4AC3-839E-59BF0789CD1F}" type="presParOf" srcId="{C61D52F3-9E91-4B3B-844F-ED038FC4AAF9}" destId="{0FD2C4D0-60E5-4550-973D-8EFF81EF0C2B}" srcOrd="1" destOrd="0" presId="urn:microsoft.com/office/officeart/2008/layout/PictureStrips"/>
    <dgm:cxn modelId="{9ADC8E3B-817D-4C79-B506-3E954C6C98A0}" type="presParOf" srcId="{3F1DEB30-86C2-4C1B-97CB-D7D031B61D66}" destId="{A01F67F6-7173-4FB7-B451-7F0CF84B464B}" srcOrd="7" destOrd="0" presId="urn:microsoft.com/office/officeart/2008/layout/PictureStrips"/>
    <dgm:cxn modelId="{CD34A8C1-9406-462C-8818-B03B11890017}" type="presParOf" srcId="{3F1DEB30-86C2-4C1B-97CB-D7D031B61D66}" destId="{ED63048C-0952-4E72-89C3-CE5436BF0344}" srcOrd="8" destOrd="0" presId="urn:microsoft.com/office/officeart/2008/layout/PictureStrips"/>
    <dgm:cxn modelId="{279CD2F6-0E1D-4CB3-80E1-9CDE32AE3BD5}" type="presParOf" srcId="{ED63048C-0952-4E72-89C3-CE5436BF0344}" destId="{12C6C1A3-CB81-415C-B209-F17C2628C1FE}" srcOrd="0" destOrd="0" presId="urn:microsoft.com/office/officeart/2008/layout/PictureStrips"/>
    <dgm:cxn modelId="{D384DC91-D3A8-456D-8A8D-4FB2A4444DDB}" type="presParOf" srcId="{ED63048C-0952-4E72-89C3-CE5436BF0344}" destId="{19FFF2C3-7940-433E-A6AC-91504B29C2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D4E-7DD5-490A-80BB-0E434E4D1FAA}">
      <dsp:nvSpPr>
        <dsp:cNvPr id="0" name=""/>
        <dsp:cNvSpPr/>
      </dsp:nvSpPr>
      <dsp:spPr>
        <a:xfrm>
          <a:off x="3636" y="2071"/>
          <a:ext cx="10110683" cy="18057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Determinar la disminución de la liquidez de la banca privada por el retraso en el pago de la cartera de crédito para fortalecer los procesos de concesión de créditos hipotecarios</a:t>
          </a:r>
          <a:endParaRPr lang="es-ES" sz="2800" kern="1200" dirty="0"/>
        </a:p>
      </dsp:txBody>
      <dsp:txXfrm>
        <a:off x="56523" y="54958"/>
        <a:ext cx="10004909" cy="1699935"/>
      </dsp:txXfrm>
    </dsp:sp>
    <dsp:sp modelId="{4F9E3644-414C-4A7C-9335-99085D02EEFE}">
      <dsp:nvSpPr>
        <dsp:cNvPr id="0" name=""/>
        <dsp:cNvSpPr/>
      </dsp:nvSpPr>
      <dsp:spPr>
        <a:xfrm>
          <a:off x="3636" y="2115982"/>
          <a:ext cx="3191503" cy="25262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Establecer las principales características de los clientes de créditos hipotecarios de la banca privada a nivel nacional; a fin de conocer los factores que predominan en los clientes al momento de realizar un crédito hipotecario</a:t>
          </a:r>
          <a:endParaRPr lang="es-ES" sz="1700" kern="1200" dirty="0"/>
        </a:p>
      </dsp:txBody>
      <dsp:txXfrm>
        <a:off x="77627" y="2189973"/>
        <a:ext cx="3043521" cy="2378262"/>
      </dsp:txXfrm>
    </dsp:sp>
    <dsp:sp modelId="{EE33AE92-A355-4EE2-8254-CFC66F65AF87}">
      <dsp:nvSpPr>
        <dsp:cNvPr id="0" name=""/>
        <dsp:cNvSpPr/>
      </dsp:nvSpPr>
      <dsp:spPr>
        <a:xfrm>
          <a:off x="3463226" y="2115982"/>
          <a:ext cx="3191503" cy="25262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Determinar el nivel de rentabilidad de la cartera de crédito de vivienda en la banca privada a nivel nacional con la finalidad de evidenciar su comportamiento</a:t>
          </a:r>
          <a:endParaRPr lang="es-ES" sz="1700" kern="1200" dirty="0"/>
        </a:p>
      </dsp:txBody>
      <dsp:txXfrm>
        <a:off x="3537217" y="2189973"/>
        <a:ext cx="3043521" cy="2378262"/>
      </dsp:txXfrm>
    </dsp:sp>
    <dsp:sp modelId="{867E1B30-0E99-44B1-99BF-8970557DFCC0}">
      <dsp:nvSpPr>
        <dsp:cNvPr id="0" name=""/>
        <dsp:cNvSpPr/>
      </dsp:nvSpPr>
      <dsp:spPr>
        <a:xfrm>
          <a:off x="6922816" y="2115982"/>
          <a:ext cx="3191503" cy="25262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Proponer estrategias de negocios que aporten a las Instituciones de la banca privada a nivel nacional, con el fin de fortalecer los procesos para la concesión de créditos hipotecarios</a:t>
          </a:r>
          <a:endParaRPr lang="es-ES" sz="1700" kern="1200" dirty="0"/>
        </a:p>
      </dsp:txBody>
      <dsp:txXfrm>
        <a:off x="6996807" y="2189973"/>
        <a:ext cx="3043521" cy="2378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EAE1C-2A1D-41D5-BB9F-454F5FE6A488}">
      <dsp:nvSpPr>
        <dsp:cNvPr id="0" name=""/>
        <dsp:cNvSpPr/>
      </dsp:nvSpPr>
      <dsp:spPr>
        <a:xfrm>
          <a:off x="0" y="0"/>
          <a:ext cx="1805781" cy="52747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Demanda de vivienda en el Ecuador</a:t>
          </a:r>
          <a:endParaRPr lang="es-ES" sz="1900" kern="1200" dirty="0"/>
        </a:p>
        <a:p>
          <a:pPr marL="114300" lvl="1" indent="-114300" algn="l" defTabSz="666750">
            <a:lnSpc>
              <a:spcPct val="90000"/>
            </a:lnSpc>
            <a:spcBef>
              <a:spcPct val="0"/>
            </a:spcBef>
            <a:spcAft>
              <a:spcPct val="15000"/>
            </a:spcAft>
            <a:buChar char="••"/>
          </a:pPr>
          <a:r>
            <a:rPr lang="es-ES" sz="1500" kern="1200" dirty="0" smtClean="0"/>
            <a:t>Aspectos demográficos</a:t>
          </a:r>
          <a:endParaRPr lang="es-ES" sz="1500" kern="1200" dirty="0"/>
        </a:p>
        <a:p>
          <a:pPr marL="114300" lvl="1" indent="-114300" algn="l" defTabSz="666750">
            <a:lnSpc>
              <a:spcPct val="90000"/>
            </a:lnSpc>
            <a:spcBef>
              <a:spcPct val="0"/>
            </a:spcBef>
            <a:spcAft>
              <a:spcPct val="15000"/>
            </a:spcAft>
            <a:buChar char="••"/>
          </a:pPr>
          <a:r>
            <a:rPr lang="es-ES" sz="1500" kern="1200" dirty="0" smtClean="0"/>
            <a:t>Características de habitalidad</a:t>
          </a:r>
          <a:endParaRPr lang="es-ES" sz="1500" kern="1200" dirty="0"/>
        </a:p>
      </dsp:txBody>
      <dsp:txXfrm>
        <a:off x="0" y="2109893"/>
        <a:ext cx="1805781" cy="2109893"/>
      </dsp:txXfrm>
    </dsp:sp>
    <dsp:sp modelId="{72AD5AA1-2DAD-4BA4-9DCE-49F1D16D3C95}">
      <dsp:nvSpPr>
        <dsp:cNvPr id="0" name=""/>
        <dsp:cNvSpPr/>
      </dsp:nvSpPr>
      <dsp:spPr>
        <a:xfrm>
          <a:off x="54173" y="316484"/>
          <a:ext cx="1697434" cy="175648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48E19-A687-4423-952D-A62076DBE4B2}">
      <dsp:nvSpPr>
        <dsp:cNvPr id="0" name=""/>
        <dsp:cNvSpPr/>
      </dsp:nvSpPr>
      <dsp:spPr>
        <a:xfrm>
          <a:off x="1859954" y="0"/>
          <a:ext cx="1805781" cy="527473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Estructura de la Cartera de crédito</a:t>
          </a:r>
          <a:endParaRPr lang="es-ES" sz="1900" kern="1200" dirty="0"/>
        </a:p>
        <a:p>
          <a:pPr marL="114300" lvl="1" indent="-114300" algn="l" defTabSz="666750">
            <a:lnSpc>
              <a:spcPct val="90000"/>
            </a:lnSpc>
            <a:spcBef>
              <a:spcPct val="0"/>
            </a:spcBef>
            <a:spcAft>
              <a:spcPct val="15000"/>
            </a:spcAft>
            <a:buChar char="••"/>
          </a:pPr>
          <a:r>
            <a:rPr lang="es-ES" sz="1500" kern="1200" dirty="0" smtClean="0"/>
            <a:t>Segmento de crédito</a:t>
          </a:r>
          <a:endParaRPr lang="es-ES" sz="1500" kern="1200" dirty="0"/>
        </a:p>
      </dsp:txBody>
      <dsp:txXfrm>
        <a:off x="1859954" y="2109893"/>
        <a:ext cx="1805781" cy="2109893"/>
      </dsp:txXfrm>
    </dsp:sp>
    <dsp:sp modelId="{CB7A1976-4A4F-4CCE-949C-3E606263F0DD}">
      <dsp:nvSpPr>
        <dsp:cNvPr id="0" name=""/>
        <dsp:cNvSpPr/>
      </dsp:nvSpPr>
      <dsp:spPr>
        <a:xfrm>
          <a:off x="1914128" y="316484"/>
          <a:ext cx="1697434" cy="17564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29702-393F-4133-AE13-91D4FDB881DD}">
      <dsp:nvSpPr>
        <dsp:cNvPr id="0" name=""/>
        <dsp:cNvSpPr/>
      </dsp:nvSpPr>
      <dsp:spPr>
        <a:xfrm>
          <a:off x="3719909" y="0"/>
          <a:ext cx="1805781" cy="527473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Crédito de vivienda</a:t>
          </a:r>
          <a:endParaRPr lang="es-ES" sz="1900" kern="1200" dirty="0"/>
        </a:p>
        <a:p>
          <a:pPr marL="114300" lvl="1" indent="-114300" algn="l" defTabSz="666750">
            <a:lnSpc>
              <a:spcPct val="90000"/>
            </a:lnSpc>
            <a:spcBef>
              <a:spcPct val="0"/>
            </a:spcBef>
            <a:spcAft>
              <a:spcPct val="15000"/>
            </a:spcAft>
            <a:buChar char="••"/>
          </a:pPr>
          <a:r>
            <a:rPr lang="es-ES" sz="1500" kern="1200" dirty="0" smtClean="0"/>
            <a:t>Destino</a:t>
          </a:r>
          <a:endParaRPr lang="es-ES" sz="1500" kern="1200" dirty="0"/>
        </a:p>
        <a:p>
          <a:pPr marL="114300" lvl="1" indent="-114300" algn="l" defTabSz="666750">
            <a:lnSpc>
              <a:spcPct val="90000"/>
            </a:lnSpc>
            <a:spcBef>
              <a:spcPct val="0"/>
            </a:spcBef>
            <a:spcAft>
              <a:spcPct val="15000"/>
            </a:spcAft>
            <a:buChar char="••"/>
          </a:pPr>
          <a:r>
            <a:rPr lang="es-ES" sz="1500" kern="1200" dirty="0" smtClean="0"/>
            <a:t>Ubicación geográfica</a:t>
          </a:r>
          <a:endParaRPr lang="es-ES" sz="1500" kern="1200" dirty="0"/>
        </a:p>
        <a:p>
          <a:pPr marL="114300" lvl="1" indent="-114300" algn="l" defTabSz="666750">
            <a:lnSpc>
              <a:spcPct val="90000"/>
            </a:lnSpc>
            <a:spcBef>
              <a:spcPct val="0"/>
            </a:spcBef>
            <a:spcAft>
              <a:spcPct val="15000"/>
            </a:spcAft>
            <a:buChar char="••"/>
          </a:pPr>
          <a:r>
            <a:rPr lang="es-ES" sz="1500" kern="1200" dirty="0" smtClean="0"/>
            <a:t>Condiciones</a:t>
          </a:r>
          <a:endParaRPr lang="es-ES" sz="1500" kern="1200" dirty="0"/>
        </a:p>
      </dsp:txBody>
      <dsp:txXfrm>
        <a:off x="3719909" y="2109893"/>
        <a:ext cx="1805781" cy="2109893"/>
      </dsp:txXfrm>
    </dsp:sp>
    <dsp:sp modelId="{346FB38F-5492-4C53-92BC-9065A13E46E8}">
      <dsp:nvSpPr>
        <dsp:cNvPr id="0" name=""/>
        <dsp:cNvSpPr/>
      </dsp:nvSpPr>
      <dsp:spPr>
        <a:xfrm>
          <a:off x="3774082" y="316484"/>
          <a:ext cx="1697434" cy="17564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FC818-0A4E-4EB1-A90E-182FB876D75C}">
      <dsp:nvSpPr>
        <dsp:cNvPr id="0" name=""/>
        <dsp:cNvSpPr/>
      </dsp:nvSpPr>
      <dsp:spPr>
        <a:xfrm>
          <a:off x="5579864" y="0"/>
          <a:ext cx="1805781" cy="527473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Riesgo Crediticio</a:t>
          </a:r>
          <a:endParaRPr lang="es-ES" sz="1900" kern="1200" dirty="0"/>
        </a:p>
        <a:p>
          <a:pPr marL="114300" lvl="1" indent="-114300" algn="l" defTabSz="666750">
            <a:lnSpc>
              <a:spcPct val="90000"/>
            </a:lnSpc>
            <a:spcBef>
              <a:spcPct val="0"/>
            </a:spcBef>
            <a:spcAft>
              <a:spcPct val="15000"/>
            </a:spcAft>
            <a:buChar char="••"/>
          </a:pPr>
          <a:r>
            <a:rPr lang="es-ES" sz="1500" kern="1200" dirty="0" smtClean="0"/>
            <a:t>Causas</a:t>
          </a:r>
          <a:endParaRPr lang="es-ES" sz="1500" kern="1200" dirty="0"/>
        </a:p>
        <a:p>
          <a:pPr marL="114300" lvl="1" indent="-114300" algn="l" defTabSz="666750">
            <a:lnSpc>
              <a:spcPct val="90000"/>
            </a:lnSpc>
            <a:spcBef>
              <a:spcPct val="0"/>
            </a:spcBef>
            <a:spcAft>
              <a:spcPct val="15000"/>
            </a:spcAft>
            <a:buChar char="••"/>
          </a:pPr>
          <a:r>
            <a:rPr lang="es-ES" sz="1500" kern="1200" dirty="0" smtClean="0"/>
            <a:t>Morosidad</a:t>
          </a:r>
          <a:endParaRPr lang="es-ES" sz="1500" kern="1200" dirty="0"/>
        </a:p>
      </dsp:txBody>
      <dsp:txXfrm>
        <a:off x="5579864" y="2109893"/>
        <a:ext cx="1805781" cy="2109893"/>
      </dsp:txXfrm>
    </dsp:sp>
    <dsp:sp modelId="{0CA2C722-02EC-4506-9C51-6AA01A89C303}">
      <dsp:nvSpPr>
        <dsp:cNvPr id="0" name=""/>
        <dsp:cNvSpPr/>
      </dsp:nvSpPr>
      <dsp:spPr>
        <a:xfrm>
          <a:off x="5634037" y="316484"/>
          <a:ext cx="1697434" cy="175648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74654-1848-47F7-BA1D-011917C96220}">
      <dsp:nvSpPr>
        <dsp:cNvPr id="0" name=""/>
        <dsp:cNvSpPr/>
      </dsp:nvSpPr>
      <dsp:spPr>
        <a:xfrm>
          <a:off x="7439818" y="0"/>
          <a:ext cx="1805781" cy="527473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Impacto</a:t>
          </a:r>
          <a:endParaRPr lang="es-ES" sz="1900" kern="1200" dirty="0"/>
        </a:p>
        <a:p>
          <a:pPr marL="114300" lvl="1" indent="-114300" algn="l" defTabSz="666750">
            <a:lnSpc>
              <a:spcPct val="90000"/>
            </a:lnSpc>
            <a:spcBef>
              <a:spcPct val="0"/>
            </a:spcBef>
            <a:spcAft>
              <a:spcPct val="15000"/>
            </a:spcAft>
            <a:buChar char="••"/>
          </a:pPr>
          <a:r>
            <a:rPr lang="es-ES" sz="1500" kern="1200" dirty="0" smtClean="0"/>
            <a:t>Situación Financiera</a:t>
          </a:r>
          <a:endParaRPr lang="es-ES" sz="1500" kern="1200" dirty="0"/>
        </a:p>
        <a:p>
          <a:pPr marL="114300" lvl="1" indent="-114300" algn="l" defTabSz="666750">
            <a:lnSpc>
              <a:spcPct val="90000"/>
            </a:lnSpc>
            <a:spcBef>
              <a:spcPct val="0"/>
            </a:spcBef>
            <a:spcAft>
              <a:spcPct val="15000"/>
            </a:spcAft>
            <a:buChar char="••"/>
          </a:pPr>
          <a:r>
            <a:rPr lang="es-ES" sz="1500" kern="1200" dirty="0" smtClean="0"/>
            <a:t>Resultados</a:t>
          </a:r>
          <a:endParaRPr lang="es-ES" sz="1500" kern="1200" dirty="0"/>
        </a:p>
      </dsp:txBody>
      <dsp:txXfrm>
        <a:off x="7439818" y="2109893"/>
        <a:ext cx="1805781" cy="2109893"/>
      </dsp:txXfrm>
    </dsp:sp>
    <dsp:sp modelId="{BD42AB78-6235-41DE-88C7-56832C12891D}">
      <dsp:nvSpPr>
        <dsp:cNvPr id="0" name=""/>
        <dsp:cNvSpPr/>
      </dsp:nvSpPr>
      <dsp:spPr>
        <a:xfrm>
          <a:off x="7493992" y="316484"/>
          <a:ext cx="1697434" cy="175648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7000" r="-2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30C39-A39C-493B-9D7E-DA8634FE443D}">
      <dsp:nvSpPr>
        <dsp:cNvPr id="0" name=""/>
        <dsp:cNvSpPr/>
      </dsp:nvSpPr>
      <dsp:spPr>
        <a:xfrm>
          <a:off x="369823" y="4219787"/>
          <a:ext cx="8505951" cy="791210"/>
        </a:xfrm>
        <a:prstGeom prst="leftRight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016F5-E2FC-4FB7-809D-13240D7CE8AF}">
      <dsp:nvSpPr>
        <dsp:cNvPr id="0" name=""/>
        <dsp:cNvSpPr/>
      </dsp:nvSpPr>
      <dsp:spPr>
        <a:xfrm>
          <a:off x="915433" y="96141"/>
          <a:ext cx="767545" cy="498904"/>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t>Requisitos</a:t>
          </a:r>
          <a:endParaRPr lang="es-EC" sz="1050" kern="1200" dirty="0"/>
        </a:p>
      </dsp:txBody>
      <dsp:txXfrm>
        <a:off x="939787" y="120495"/>
        <a:ext cx="718837" cy="450196"/>
      </dsp:txXfrm>
    </dsp:sp>
    <dsp:sp modelId="{DA3FF7A9-030E-471D-9893-EF835C19BBED}">
      <dsp:nvSpPr>
        <dsp:cNvPr id="0" name=""/>
        <dsp:cNvSpPr/>
      </dsp:nvSpPr>
      <dsp:spPr>
        <a:xfrm>
          <a:off x="303250" y="337997"/>
          <a:ext cx="1994226" cy="1994226"/>
        </a:xfrm>
        <a:custGeom>
          <a:avLst/>
          <a:gdLst/>
          <a:ahLst/>
          <a:cxnLst/>
          <a:rect l="0" t="0" r="0" b="0"/>
          <a:pathLst>
            <a:path>
              <a:moveTo>
                <a:pt x="1487612" y="128985"/>
              </a:moveTo>
              <a:arcTo wR="997113" hR="997113" stAng="17968008" swAng="1275064"/>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95C4BFC-AC32-4C47-9B83-35A322C14297}">
      <dsp:nvSpPr>
        <dsp:cNvPr id="0" name=""/>
        <dsp:cNvSpPr/>
      </dsp:nvSpPr>
      <dsp:spPr>
        <a:xfrm>
          <a:off x="1847633" y="801127"/>
          <a:ext cx="832948" cy="498904"/>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t>Plazos</a:t>
          </a:r>
          <a:endParaRPr lang="es-EC" sz="1050" kern="1200" dirty="0"/>
        </a:p>
      </dsp:txBody>
      <dsp:txXfrm>
        <a:off x="1871987" y="825481"/>
        <a:ext cx="784240" cy="450196"/>
      </dsp:txXfrm>
    </dsp:sp>
    <dsp:sp modelId="{47F901AA-A19D-4D91-88CB-F2C7DA3BB7F1}">
      <dsp:nvSpPr>
        <dsp:cNvPr id="0" name=""/>
        <dsp:cNvSpPr/>
      </dsp:nvSpPr>
      <dsp:spPr>
        <a:xfrm>
          <a:off x="318683" y="361591"/>
          <a:ext cx="1994226" cy="1994226"/>
        </a:xfrm>
        <a:custGeom>
          <a:avLst/>
          <a:gdLst/>
          <a:ahLst/>
          <a:cxnLst/>
          <a:rect l="0" t="0" r="0" b="0"/>
          <a:pathLst>
            <a:path>
              <a:moveTo>
                <a:pt x="1991840" y="1066059"/>
              </a:moveTo>
              <a:arcTo wR="997113" hR="997113" stAng="21837894" swAng="1360356"/>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816F7D4-A8D6-4180-AB5A-956345D45EC8}">
      <dsp:nvSpPr>
        <dsp:cNvPr id="0" name=""/>
        <dsp:cNvSpPr/>
      </dsp:nvSpPr>
      <dsp:spPr>
        <a:xfrm>
          <a:off x="1518112" y="1915933"/>
          <a:ext cx="767545" cy="498904"/>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t>Tasa de interés</a:t>
          </a:r>
          <a:endParaRPr lang="es-EC" sz="1050" kern="1200" dirty="0"/>
        </a:p>
      </dsp:txBody>
      <dsp:txXfrm>
        <a:off x="1542466" y="1940287"/>
        <a:ext cx="718837" cy="450196"/>
      </dsp:txXfrm>
    </dsp:sp>
    <dsp:sp modelId="{1E47D75C-2689-4DB5-909F-B73B2EB3C3E4}">
      <dsp:nvSpPr>
        <dsp:cNvPr id="0" name=""/>
        <dsp:cNvSpPr/>
      </dsp:nvSpPr>
      <dsp:spPr>
        <a:xfrm>
          <a:off x="318683" y="361591"/>
          <a:ext cx="1994226" cy="1994226"/>
        </a:xfrm>
        <a:custGeom>
          <a:avLst/>
          <a:gdLst/>
          <a:ahLst/>
          <a:cxnLst/>
          <a:rect l="0" t="0" r="0" b="0"/>
          <a:pathLst>
            <a:path>
              <a:moveTo>
                <a:pt x="1119607" y="1986674"/>
              </a:moveTo>
              <a:arcTo wR="997113" hR="997113" stAng="4976609" swAng="846782"/>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7234F95-C5E5-4AA8-9838-C9931543F30C}">
      <dsp:nvSpPr>
        <dsp:cNvPr id="0" name=""/>
        <dsp:cNvSpPr/>
      </dsp:nvSpPr>
      <dsp:spPr>
        <a:xfrm>
          <a:off x="345935" y="1915933"/>
          <a:ext cx="767545" cy="498904"/>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t>Garantía</a:t>
          </a:r>
          <a:endParaRPr lang="es-EC" sz="1050" kern="1200" dirty="0"/>
        </a:p>
      </dsp:txBody>
      <dsp:txXfrm>
        <a:off x="370289" y="1940287"/>
        <a:ext cx="718837" cy="450196"/>
      </dsp:txXfrm>
    </dsp:sp>
    <dsp:sp modelId="{B777437F-803D-44C7-855B-09C2EF08F577}">
      <dsp:nvSpPr>
        <dsp:cNvPr id="0" name=""/>
        <dsp:cNvSpPr/>
      </dsp:nvSpPr>
      <dsp:spPr>
        <a:xfrm>
          <a:off x="343774" y="400765"/>
          <a:ext cx="1994226" cy="1994226"/>
        </a:xfrm>
        <a:custGeom>
          <a:avLst/>
          <a:gdLst/>
          <a:ahLst/>
          <a:cxnLst/>
          <a:rect l="0" t="0" r="0" b="0"/>
          <a:pathLst>
            <a:path>
              <a:moveTo>
                <a:pt x="93840" y="1419409"/>
              </a:moveTo>
              <a:arcTo wR="997113" hR="997113" stAng="9296585" swAng="1148179"/>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679897C-6EB6-4ED3-9A89-4F249C7A3980}">
      <dsp:nvSpPr>
        <dsp:cNvPr id="0" name=""/>
        <dsp:cNvSpPr/>
      </dsp:nvSpPr>
      <dsp:spPr>
        <a:xfrm>
          <a:off x="-16287" y="893321"/>
          <a:ext cx="767545" cy="498904"/>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t>Financiamiento</a:t>
          </a:r>
          <a:endParaRPr lang="es-EC" sz="1050" kern="1200" dirty="0"/>
        </a:p>
      </dsp:txBody>
      <dsp:txXfrm>
        <a:off x="8067" y="917675"/>
        <a:ext cx="718837" cy="450196"/>
      </dsp:txXfrm>
    </dsp:sp>
    <dsp:sp modelId="{0D197350-7DF8-4B81-85A6-11FBC44B71E3}">
      <dsp:nvSpPr>
        <dsp:cNvPr id="0" name=""/>
        <dsp:cNvSpPr/>
      </dsp:nvSpPr>
      <dsp:spPr>
        <a:xfrm>
          <a:off x="366540" y="321489"/>
          <a:ext cx="1994226" cy="1994226"/>
        </a:xfrm>
        <a:custGeom>
          <a:avLst/>
          <a:gdLst/>
          <a:ahLst/>
          <a:cxnLst/>
          <a:rect l="0" t="0" r="0" b="0"/>
          <a:pathLst>
            <a:path>
              <a:moveTo>
                <a:pt x="158178" y="458203"/>
              </a:moveTo>
              <a:arcTo wR="997113" hR="997113" stAng="12762938" swAng="1386145"/>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07D13-4039-4B29-8194-92288F176DC6}">
      <dsp:nvSpPr>
        <dsp:cNvPr id="0" name=""/>
        <dsp:cNvSpPr/>
      </dsp:nvSpPr>
      <dsp:spPr>
        <a:xfrm>
          <a:off x="2279" y="2250512"/>
          <a:ext cx="1495856" cy="1495856"/>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88A4F-E462-487A-AE5D-3F3715BFEA49}">
      <dsp:nvSpPr>
        <dsp:cNvPr id="0" name=""/>
        <dsp:cNvSpPr/>
      </dsp:nvSpPr>
      <dsp:spPr>
        <a:xfrm rot="17700000">
          <a:off x="529351" y="1031084"/>
          <a:ext cx="1859515" cy="89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s-ES" sz="2300" kern="1200" dirty="0" smtClean="0"/>
            <a:t>Aspectos económicos</a:t>
          </a:r>
          <a:endParaRPr lang="es-ES" sz="2300" kern="1200" dirty="0"/>
        </a:p>
      </dsp:txBody>
      <dsp:txXfrm>
        <a:off x="529351" y="1031084"/>
        <a:ext cx="1859515" cy="896142"/>
      </dsp:txXfrm>
    </dsp:sp>
    <dsp:sp modelId="{A7780F29-C0D7-495C-8160-9B0D21D06EB0}">
      <dsp:nvSpPr>
        <dsp:cNvPr id="0" name=""/>
        <dsp:cNvSpPr/>
      </dsp:nvSpPr>
      <dsp:spPr>
        <a:xfrm>
          <a:off x="1610809" y="2610218"/>
          <a:ext cx="776444" cy="77644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46120-2E66-436E-A4A4-DF66AF86E20B}">
      <dsp:nvSpPr>
        <dsp:cNvPr id="0" name=""/>
        <dsp:cNvSpPr/>
      </dsp:nvSpPr>
      <dsp:spPr>
        <a:xfrm rot="17700000">
          <a:off x="691217" y="3690906"/>
          <a:ext cx="1608568" cy="77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ES" sz="1400" kern="1200" dirty="0" smtClean="0"/>
            <a:t>60% familias gana el SBU</a:t>
          </a:r>
          <a:endParaRPr lang="es-ES" sz="1400" kern="1200" dirty="0"/>
        </a:p>
      </dsp:txBody>
      <dsp:txXfrm>
        <a:off x="691217" y="3690906"/>
        <a:ext cx="1608568" cy="775591"/>
      </dsp:txXfrm>
    </dsp:sp>
    <dsp:sp modelId="{E20FA814-A7C0-44DE-BEFD-F6748A31E594}">
      <dsp:nvSpPr>
        <dsp:cNvPr id="0" name=""/>
        <dsp:cNvSpPr/>
      </dsp:nvSpPr>
      <dsp:spPr>
        <a:xfrm rot="17700000">
          <a:off x="1698276" y="1530383"/>
          <a:ext cx="1608568" cy="775591"/>
        </a:xfrm>
        <a:prstGeom prst="rect">
          <a:avLst/>
        </a:prstGeom>
        <a:noFill/>
        <a:ln>
          <a:noFill/>
        </a:ln>
        <a:effectLst/>
      </dsp:spPr>
      <dsp:style>
        <a:lnRef idx="0">
          <a:scrgbClr r="0" g="0" b="0"/>
        </a:lnRef>
        <a:fillRef idx="0">
          <a:scrgbClr r="0" g="0" b="0"/>
        </a:fillRef>
        <a:effectRef idx="0">
          <a:scrgbClr r="0" g="0" b="0"/>
        </a:effectRef>
        <a:fontRef idx="minor"/>
      </dsp:style>
    </dsp:sp>
    <dsp:sp modelId="{35099001-FBB4-4439-B784-F7D76C13FFCF}">
      <dsp:nvSpPr>
        <dsp:cNvPr id="0" name=""/>
        <dsp:cNvSpPr/>
      </dsp:nvSpPr>
      <dsp:spPr>
        <a:xfrm>
          <a:off x="2499926" y="2250512"/>
          <a:ext cx="1495856" cy="1495856"/>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64ACE-ECE4-491A-84A9-7427EB8FC058}">
      <dsp:nvSpPr>
        <dsp:cNvPr id="0" name=""/>
        <dsp:cNvSpPr/>
      </dsp:nvSpPr>
      <dsp:spPr>
        <a:xfrm rot="17700000">
          <a:off x="3026998" y="1031084"/>
          <a:ext cx="1859515" cy="89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s-ES" sz="2300" kern="1200" dirty="0" smtClean="0"/>
            <a:t>Aspectos sociales</a:t>
          </a:r>
          <a:endParaRPr lang="es-ES" sz="2300" kern="1200" dirty="0"/>
        </a:p>
      </dsp:txBody>
      <dsp:txXfrm>
        <a:off x="3026998" y="1031084"/>
        <a:ext cx="1859515" cy="896142"/>
      </dsp:txXfrm>
    </dsp:sp>
    <dsp:sp modelId="{1E8DCFA8-7F92-4C67-BBAB-294634C10C50}">
      <dsp:nvSpPr>
        <dsp:cNvPr id="0" name=""/>
        <dsp:cNvSpPr/>
      </dsp:nvSpPr>
      <dsp:spPr>
        <a:xfrm>
          <a:off x="4108456" y="2610218"/>
          <a:ext cx="776444" cy="77644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15733-D6DA-4368-814C-9CBD87C1270A}">
      <dsp:nvSpPr>
        <dsp:cNvPr id="0" name=""/>
        <dsp:cNvSpPr/>
      </dsp:nvSpPr>
      <dsp:spPr>
        <a:xfrm rot="17700000">
          <a:off x="3188864" y="3690906"/>
          <a:ext cx="1608568" cy="77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ES" sz="1400" kern="1200" dirty="0" smtClean="0"/>
            <a:t>90% población accede a la EBG</a:t>
          </a:r>
          <a:endParaRPr lang="es-ES" sz="1400" kern="1200" dirty="0"/>
        </a:p>
      </dsp:txBody>
      <dsp:txXfrm>
        <a:off x="3188864" y="3690906"/>
        <a:ext cx="1608568" cy="775591"/>
      </dsp:txXfrm>
    </dsp:sp>
    <dsp:sp modelId="{4F476E84-5795-4371-B137-B2E84FE21A43}">
      <dsp:nvSpPr>
        <dsp:cNvPr id="0" name=""/>
        <dsp:cNvSpPr/>
      </dsp:nvSpPr>
      <dsp:spPr>
        <a:xfrm rot="17700000">
          <a:off x="4195923" y="1530383"/>
          <a:ext cx="1608568" cy="775591"/>
        </a:xfrm>
        <a:prstGeom prst="rect">
          <a:avLst/>
        </a:prstGeom>
        <a:noFill/>
        <a:ln>
          <a:noFill/>
        </a:ln>
        <a:effectLst/>
      </dsp:spPr>
      <dsp:style>
        <a:lnRef idx="0">
          <a:scrgbClr r="0" g="0" b="0"/>
        </a:lnRef>
        <a:fillRef idx="0">
          <a:scrgbClr r="0" g="0" b="0"/>
        </a:fillRef>
        <a:effectRef idx="0">
          <a:scrgbClr r="0" g="0" b="0"/>
        </a:effectRef>
        <a:fontRef idx="minor"/>
      </dsp:style>
    </dsp:sp>
    <dsp:sp modelId="{80FDD472-FFBF-46DB-A2D3-18463F28538D}">
      <dsp:nvSpPr>
        <dsp:cNvPr id="0" name=""/>
        <dsp:cNvSpPr/>
      </dsp:nvSpPr>
      <dsp:spPr>
        <a:xfrm>
          <a:off x="4997454" y="2610218"/>
          <a:ext cx="776444" cy="776444"/>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FB772-B773-4A4A-B845-3D9BA1FE7009}">
      <dsp:nvSpPr>
        <dsp:cNvPr id="0" name=""/>
        <dsp:cNvSpPr/>
      </dsp:nvSpPr>
      <dsp:spPr>
        <a:xfrm rot="17700000">
          <a:off x="4077862" y="3690906"/>
          <a:ext cx="1608568" cy="77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ES" sz="1400" kern="1200" dirty="0" smtClean="0"/>
            <a:t>Sólo el 60% culmina bachillerato</a:t>
          </a:r>
          <a:endParaRPr lang="es-ES" sz="1400" kern="1200" dirty="0"/>
        </a:p>
      </dsp:txBody>
      <dsp:txXfrm>
        <a:off x="4077862" y="3690906"/>
        <a:ext cx="1608568" cy="775591"/>
      </dsp:txXfrm>
    </dsp:sp>
    <dsp:sp modelId="{3AC271C8-F08A-4145-8331-A37E8392AFC9}">
      <dsp:nvSpPr>
        <dsp:cNvPr id="0" name=""/>
        <dsp:cNvSpPr/>
      </dsp:nvSpPr>
      <dsp:spPr>
        <a:xfrm rot="17700000">
          <a:off x="5084921" y="1530383"/>
          <a:ext cx="1608568" cy="775591"/>
        </a:xfrm>
        <a:prstGeom prst="rect">
          <a:avLst/>
        </a:prstGeom>
        <a:noFill/>
        <a:ln>
          <a:noFill/>
        </a:ln>
        <a:effectLst/>
      </dsp:spPr>
      <dsp:style>
        <a:lnRef idx="0">
          <a:scrgbClr r="0" g="0" b="0"/>
        </a:lnRef>
        <a:fillRef idx="0">
          <a:scrgbClr r="0" g="0" b="0"/>
        </a:fillRef>
        <a:effectRef idx="0">
          <a:scrgbClr r="0" g="0" b="0"/>
        </a:effectRef>
        <a:fontRef idx="minor"/>
      </dsp:style>
    </dsp:sp>
    <dsp:sp modelId="{D61BD990-19E5-4AF6-87ED-000649836FC6}">
      <dsp:nvSpPr>
        <dsp:cNvPr id="0" name=""/>
        <dsp:cNvSpPr/>
      </dsp:nvSpPr>
      <dsp:spPr>
        <a:xfrm>
          <a:off x="5886571" y="2250512"/>
          <a:ext cx="1495856" cy="1495856"/>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F48AA-D8EE-4985-B528-16156A12018E}">
      <dsp:nvSpPr>
        <dsp:cNvPr id="0" name=""/>
        <dsp:cNvSpPr/>
      </dsp:nvSpPr>
      <dsp:spPr>
        <a:xfrm rot="17700000">
          <a:off x="6413643" y="1031084"/>
          <a:ext cx="1859515" cy="89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s-ES" sz="2300" kern="1200" dirty="0" smtClean="0"/>
            <a:t>Aspectos demográficos</a:t>
          </a:r>
          <a:endParaRPr lang="es-ES" sz="2300" kern="1200" dirty="0"/>
        </a:p>
      </dsp:txBody>
      <dsp:txXfrm>
        <a:off x="6413643" y="1031084"/>
        <a:ext cx="1859515" cy="896142"/>
      </dsp:txXfrm>
    </dsp:sp>
    <dsp:sp modelId="{26156C2E-DB01-4051-ADF6-CCCBDEB40AB2}">
      <dsp:nvSpPr>
        <dsp:cNvPr id="0" name=""/>
        <dsp:cNvSpPr/>
      </dsp:nvSpPr>
      <dsp:spPr>
        <a:xfrm>
          <a:off x="7495101" y="2610218"/>
          <a:ext cx="776444" cy="77644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E81CA-D5EE-483B-BEAE-F09B0C1C024B}">
      <dsp:nvSpPr>
        <dsp:cNvPr id="0" name=""/>
        <dsp:cNvSpPr/>
      </dsp:nvSpPr>
      <dsp:spPr>
        <a:xfrm rot="17700000">
          <a:off x="6575509" y="3690906"/>
          <a:ext cx="1608568" cy="77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ES" sz="1400" kern="1200" dirty="0" smtClean="0"/>
            <a:t>70% de la población se concentra en UIO, GYE y CUENCA</a:t>
          </a:r>
          <a:endParaRPr lang="es-ES" sz="1400" kern="1200" dirty="0"/>
        </a:p>
      </dsp:txBody>
      <dsp:txXfrm>
        <a:off x="6575509" y="3690906"/>
        <a:ext cx="1608568" cy="775591"/>
      </dsp:txXfrm>
    </dsp:sp>
    <dsp:sp modelId="{5D9E9F05-12EC-4D14-82C0-2A5B7492E662}">
      <dsp:nvSpPr>
        <dsp:cNvPr id="0" name=""/>
        <dsp:cNvSpPr/>
      </dsp:nvSpPr>
      <dsp:spPr>
        <a:xfrm rot="17700000">
          <a:off x="7582568" y="1530383"/>
          <a:ext cx="1608568" cy="7755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7A8AC-EBEC-403A-A71C-366B1E772606}">
      <dsp:nvSpPr>
        <dsp:cNvPr id="0" name=""/>
        <dsp:cNvSpPr/>
      </dsp:nvSpPr>
      <dsp:spPr>
        <a:xfrm>
          <a:off x="644723" y="0"/>
          <a:ext cx="7306865" cy="38814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A6EC8-5961-4EB7-BCD3-E642B35F40DF}">
      <dsp:nvSpPr>
        <dsp:cNvPr id="0" name=""/>
        <dsp:cNvSpPr/>
      </dsp:nvSpPr>
      <dsp:spPr>
        <a:xfrm>
          <a:off x="4302" y="1164431"/>
          <a:ext cx="2069327" cy="155257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Realizar promociones de los créditos de vivienda</a:t>
          </a:r>
        </a:p>
      </dsp:txBody>
      <dsp:txXfrm>
        <a:off x="80092" y="1240221"/>
        <a:ext cx="1917747" cy="1400994"/>
      </dsp:txXfrm>
    </dsp:sp>
    <dsp:sp modelId="{1E9B47C5-815A-46F4-BC25-2513CE9EE20E}">
      <dsp:nvSpPr>
        <dsp:cNvPr id="0" name=""/>
        <dsp:cNvSpPr/>
      </dsp:nvSpPr>
      <dsp:spPr>
        <a:xfrm>
          <a:off x="2177095" y="1164431"/>
          <a:ext cx="2069327" cy="155257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Mejoramiento de garantías en viviendas para otorgamiento del crédito </a:t>
          </a:r>
          <a:endParaRPr lang="es-ES" sz="1800" kern="1200" dirty="0"/>
        </a:p>
      </dsp:txBody>
      <dsp:txXfrm>
        <a:off x="2252885" y="1240221"/>
        <a:ext cx="1917747" cy="1400994"/>
      </dsp:txXfrm>
    </dsp:sp>
    <dsp:sp modelId="{9F7BCADB-6EC4-4FC7-9540-CCD54FB8BAF0}">
      <dsp:nvSpPr>
        <dsp:cNvPr id="0" name=""/>
        <dsp:cNvSpPr/>
      </dsp:nvSpPr>
      <dsp:spPr>
        <a:xfrm>
          <a:off x="4349889" y="1164431"/>
          <a:ext cx="2069327" cy="1552574"/>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Implementación de un sistema tecnológico para calificar al usuario</a:t>
          </a:r>
          <a:endParaRPr lang="es-ES" sz="1800" kern="1200" dirty="0"/>
        </a:p>
      </dsp:txBody>
      <dsp:txXfrm>
        <a:off x="4425679" y="1240221"/>
        <a:ext cx="1917747" cy="1400994"/>
      </dsp:txXfrm>
    </dsp:sp>
    <dsp:sp modelId="{D66F5D5D-473F-4FC6-99A9-C908CDA3BE4F}">
      <dsp:nvSpPr>
        <dsp:cNvPr id="0" name=""/>
        <dsp:cNvSpPr/>
      </dsp:nvSpPr>
      <dsp:spPr>
        <a:xfrm>
          <a:off x="6522682" y="1164431"/>
          <a:ext cx="2069327" cy="155257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Mejoramiento de políticas de cobranza</a:t>
          </a:r>
          <a:endParaRPr lang="es-ES" sz="1800" kern="1200" dirty="0"/>
        </a:p>
      </dsp:txBody>
      <dsp:txXfrm>
        <a:off x="6598472" y="1240221"/>
        <a:ext cx="1917747" cy="1400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5CE4B-F263-49DC-9CCD-13131B25E926}">
      <dsp:nvSpPr>
        <dsp:cNvPr id="0" name=""/>
        <dsp:cNvSpPr/>
      </dsp:nvSpPr>
      <dsp:spPr>
        <a:xfrm rot="5400000">
          <a:off x="388788" y="2401450"/>
          <a:ext cx="1162813" cy="1934896"/>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9A989-E5FB-475D-8A98-7D12455ECD4B}">
      <dsp:nvSpPr>
        <dsp:cNvPr id="0" name=""/>
        <dsp:cNvSpPr/>
      </dsp:nvSpPr>
      <dsp:spPr>
        <a:xfrm>
          <a:off x="194685" y="2979568"/>
          <a:ext cx="1746834" cy="153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Contracción de la gestión crediticia para la vivienda desarrollada por el Sistema Bancario Privado.</a:t>
          </a:r>
          <a:endParaRPr lang="es-ES" sz="1400" kern="1200" dirty="0"/>
        </a:p>
      </dsp:txBody>
      <dsp:txXfrm>
        <a:off x="194685" y="2979568"/>
        <a:ext cx="1746834" cy="1531203"/>
      </dsp:txXfrm>
    </dsp:sp>
    <dsp:sp modelId="{7119D034-2A17-430B-BFA6-3C6705F07FA0}">
      <dsp:nvSpPr>
        <dsp:cNvPr id="0" name=""/>
        <dsp:cNvSpPr/>
      </dsp:nvSpPr>
      <dsp:spPr>
        <a:xfrm>
          <a:off x="1611929" y="2259001"/>
          <a:ext cx="329591" cy="329591"/>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B9A92-08B5-48D9-BD23-C635BFE30A6D}">
      <dsp:nvSpPr>
        <dsp:cNvPr id="0" name=""/>
        <dsp:cNvSpPr/>
      </dsp:nvSpPr>
      <dsp:spPr>
        <a:xfrm rot="5400000">
          <a:off x="2527255" y="1872285"/>
          <a:ext cx="1162813" cy="1934896"/>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2543D-FA2B-4068-84FC-A7DE629AEF89}">
      <dsp:nvSpPr>
        <dsp:cNvPr id="0" name=""/>
        <dsp:cNvSpPr/>
      </dsp:nvSpPr>
      <dsp:spPr>
        <a:xfrm>
          <a:off x="2333153" y="2450402"/>
          <a:ext cx="1746834" cy="153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Aumento de la demanda de cartera de vivienda en el país, oportunidad que no ha sido aprovechada de forma eficiente por el Sistema Bancario Privado</a:t>
          </a:r>
          <a:endParaRPr lang="es-ES" sz="1400" kern="1200" dirty="0"/>
        </a:p>
      </dsp:txBody>
      <dsp:txXfrm>
        <a:off x="2333153" y="2450402"/>
        <a:ext cx="1746834" cy="1531203"/>
      </dsp:txXfrm>
    </dsp:sp>
    <dsp:sp modelId="{7478DA94-BAF1-499A-952D-D52C63203BFA}">
      <dsp:nvSpPr>
        <dsp:cNvPr id="0" name=""/>
        <dsp:cNvSpPr/>
      </dsp:nvSpPr>
      <dsp:spPr>
        <a:xfrm>
          <a:off x="3750396" y="1729835"/>
          <a:ext cx="329591" cy="329591"/>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8B7C2-1C22-4883-8195-5B22E072C5B5}">
      <dsp:nvSpPr>
        <dsp:cNvPr id="0" name=""/>
        <dsp:cNvSpPr/>
      </dsp:nvSpPr>
      <dsp:spPr>
        <a:xfrm rot="5400000">
          <a:off x="4665722" y="1343119"/>
          <a:ext cx="1162813" cy="1934896"/>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EA0D4-B981-4F2F-BC10-1E9B34C9AEAC}">
      <dsp:nvSpPr>
        <dsp:cNvPr id="0" name=""/>
        <dsp:cNvSpPr/>
      </dsp:nvSpPr>
      <dsp:spPr>
        <a:xfrm>
          <a:off x="4471620" y="1921236"/>
          <a:ext cx="1746834" cy="153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Los trámites actuales para la concesión de crédito están marcados por un elevado volumen de trámites burocráticos, el cual, los usuarios no poseen los conocimientos ni la información necesaria para dar cumplimiento a los requerimientos demandados.</a:t>
          </a:r>
          <a:endParaRPr lang="es-ES" sz="1400" kern="1200" dirty="0"/>
        </a:p>
      </dsp:txBody>
      <dsp:txXfrm>
        <a:off x="4471620" y="1921236"/>
        <a:ext cx="1746834" cy="1531203"/>
      </dsp:txXfrm>
    </dsp:sp>
    <dsp:sp modelId="{122B4699-2E69-4697-9E9C-9546732A10AC}">
      <dsp:nvSpPr>
        <dsp:cNvPr id="0" name=""/>
        <dsp:cNvSpPr/>
      </dsp:nvSpPr>
      <dsp:spPr>
        <a:xfrm>
          <a:off x="5888863" y="1200670"/>
          <a:ext cx="329591" cy="329591"/>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8C8F8-D8D8-4BA5-AD53-64CF8F702F65}">
      <dsp:nvSpPr>
        <dsp:cNvPr id="0" name=""/>
        <dsp:cNvSpPr/>
      </dsp:nvSpPr>
      <dsp:spPr>
        <a:xfrm rot="5400000">
          <a:off x="6804190" y="813953"/>
          <a:ext cx="1162813" cy="1934896"/>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9F0DD-10E0-4045-A3A3-8C6303855388}">
      <dsp:nvSpPr>
        <dsp:cNvPr id="0" name=""/>
        <dsp:cNvSpPr/>
      </dsp:nvSpPr>
      <dsp:spPr>
        <a:xfrm>
          <a:off x="6610087" y="1392070"/>
          <a:ext cx="1746834" cy="153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La cartera de vivienda ocupa un lugar relevante en el desarrollo y fortalecimiento del Sistema Bancario Privado dada su importancia en la captación de recursos económicos</a:t>
          </a:r>
          <a:endParaRPr lang="es-ES" sz="1400" kern="1200" dirty="0"/>
        </a:p>
      </dsp:txBody>
      <dsp:txXfrm>
        <a:off x="6610087" y="1392070"/>
        <a:ext cx="1746834" cy="1531203"/>
      </dsp:txXfrm>
    </dsp:sp>
    <dsp:sp modelId="{2A3020E6-40F5-40FD-9202-8E9D5CD9B2CB}">
      <dsp:nvSpPr>
        <dsp:cNvPr id="0" name=""/>
        <dsp:cNvSpPr/>
      </dsp:nvSpPr>
      <dsp:spPr>
        <a:xfrm>
          <a:off x="8027331" y="671504"/>
          <a:ext cx="329591" cy="329591"/>
        </a:xfrm>
        <a:prstGeom prst="triangle">
          <a:avLst>
            <a:gd name="adj" fmla="val 10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B4936-C01C-4316-A759-332225360A4B}">
      <dsp:nvSpPr>
        <dsp:cNvPr id="0" name=""/>
        <dsp:cNvSpPr/>
      </dsp:nvSpPr>
      <dsp:spPr>
        <a:xfrm rot="5400000">
          <a:off x="8942657" y="284787"/>
          <a:ext cx="1162813" cy="1934896"/>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4421D-0FA1-402A-BE94-0AD196A4642C}">
      <dsp:nvSpPr>
        <dsp:cNvPr id="0" name=""/>
        <dsp:cNvSpPr/>
      </dsp:nvSpPr>
      <dsp:spPr>
        <a:xfrm>
          <a:off x="8748554" y="862904"/>
          <a:ext cx="1746834" cy="153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La realización de una buena gestión de cobro ayuda al sistema bancario recuperar su cartera de crédito de vivienda otorgada a los clientes dentro de un plazo adecuado de tiempo.</a:t>
          </a:r>
          <a:endParaRPr lang="es-ES" sz="1400" kern="1200" dirty="0"/>
        </a:p>
      </dsp:txBody>
      <dsp:txXfrm>
        <a:off x="8748554" y="862904"/>
        <a:ext cx="1746834" cy="15312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0B37B-6121-43DD-9403-B264FC55D70D}">
      <dsp:nvSpPr>
        <dsp:cNvPr id="0" name=""/>
        <dsp:cNvSpPr/>
      </dsp:nvSpPr>
      <dsp:spPr>
        <a:xfrm>
          <a:off x="1046226" y="224553"/>
          <a:ext cx="3930062" cy="122814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1863"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Ampliar y fortalecer planes y políticas de promoción para conceder créditos de vivienda</a:t>
          </a:r>
          <a:endParaRPr lang="es-ES" sz="1200" kern="1200" dirty="0"/>
        </a:p>
      </dsp:txBody>
      <dsp:txXfrm>
        <a:off x="1046226" y="224553"/>
        <a:ext cx="3930062" cy="1228144"/>
      </dsp:txXfrm>
    </dsp:sp>
    <dsp:sp modelId="{080CDA24-C5D7-4CD2-B72B-89D80E9AC8F1}">
      <dsp:nvSpPr>
        <dsp:cNvPr id="0" name=""/>
        <dsp:cNvSpPr/>
      </dsp:nvSpPr>
      <dsp:spPr>
        <a:xfrm>
          <a:off x="882474" y="47154"/>
          <a:ext cx="859701" cy="1289551"/>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17735-0BE5-426C-8732-C827BDB43B35}">
      <dsp:nvSpPr>
        <dsp:cNvPr id="0" name=""/>
        <dsp:cNvSpPr/>
      </dsp:nvSpPr>
      <dsp:spPr>
        <a:xfrm>
          <a:off x="5325473" y="224553"/>
          <a:ext cx="3930062" cy="122814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1863"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Incrementar sistemáticamente nuevas </a:t>
          </a:r>
          <a:r>
            <a:rPr lang="es-ES" sz="1200" kern="1200" dirty="0" err="1" smtClean="0"/>
            <a:t>TIC’s</a:t>
          </a:r>
          <a:r>
            <a:rPr lang="es-ES" sz="1200" kern="1200" dirty="0" smtClean="0"/>
            <a:t> </a:t>
          </a:r>
          <a:endParaRPr lang="es-ES" sz="1200" kern="1200" dirty="0"/>
        </a:p>
      </dsp:txBody>
      <dsp:txXfrm>
        <a:off x="5325473" y="224553"/>
        <a:ext cx="3930062" cy="1228144"/>
      </dsp:txXfrm>
    </dsp:sp>
    <dsp:sp modelId="{C3B128A2-62A5-4FBC-BF2B-86E21CCCC77A}">
      <dsp:nvSpPr>
        <dsp:cNvPr id="0" name=""/>
        <dsp:cNvSpPr/>
      </dsp:nvSpPr>
      <dsp:spPr>
        <a:xfrm>
          <a:off x="5161720" y="47154"/>
          <a:ext cx="859701" cy="1289551"/>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C4747-67CF-41E1-8B61-2D7B41BA560F}">
      <dsp:nvSpPr>
        <dsp:cNvPr id="0" name=""/>
        <dsp:cNvSpPr/>
      </dsp:nvSpPr>
      <dsp:spPr>
        <a:xfrm>
          <a:off x="1046226" y="1770651"/>
          <a:ext cx="3930062" cy="122814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1863"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Estandarizar, simplificar y agilizar la concesión de créditos de vivienda</a:t>
          </a:r>
          <a:endParaRPr lang="es-ES" sz="1200" kern="1200" dirty="0"/>
        </a:p>
      </dsp:txBody>
      <dsp:txXfrm>
        <a:off x="1046226" y="1770651"/>
        <a:ext cx="3930062" cy="1228144"/>
      </dsp:txXfrm>
    </dsp:sp>
    <dsp:sp modelId="{B94DB1C8-8ED2-47AA-9B46-9A9CFDC74C8C}">
      <dsp:nvSpPr>
        <dsp:cNvPr id="0" name=""/>
        <dsp:cNvSpPr/>
      </dsp:nvSpPr>
      <dsp:spPr>
        <a:xfrm>
          <a:off x="882474" y="1593252"/>
          <a:ext cx="859701" cy="1289551"/>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F5D90-4C10-41A0-BE43-093457D9F155}">
      <dsp:nvSpPr>
        <dsp:cNvPr id="0" name=""/>
        <dsp:cNvSpPr/>
      </dsp:nvSpPr>
      <dsp:spPr>
        <a:xfrm>
          <a:off x="5325473" y="1770651"/>
          <a:ext cx="3930062" cy="122814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1863"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Actualizar constantemente los programas informáticos</a:t>
          </a:r>
          <a:endParaRPr lang="es-ES" sz="1200" kern="1200" dirty="0"/>
        </a:p>
      </dsp:txBody>
      <dsp:txXfrm>
        <a:off x="5325473" y="1770651"/>
        <a:ext cx="3930062" cy="1228144"/>
      </dsp:txXfrm>
    </dsp:sp>
    <dsp:sp modelId="{0FD2C4D0-60E5-4550-973D-8EFF81EF0C2B}">
      <dsp:nvSpPr>
        <dsp:cNvPr id="0" name=""/>
        <dsp:cNvSpPr/>
      </dsp:nvSpPr>
      <dsp:spPr>
        <a:xfrm>
          <a:off x="5161720" y="1593252"/>
          <a:ext cx="859701" cy="1289551"/>
        </a:xfrm>
        <a:prstGeom prst="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6C1A3-CB81-415C-B209-F17C2628C1FE}">
      <dsp:nvSpPr>
        <dsp:cNvPr id="0" name=""/>
        <dsp:cNvSpPr/>
      </dsp:nvSpPr>
      <dsp:spPr>
        <a:xfrm>
          <a:off x="3185849" y="3316748"/>
          <a:ext cx="3930062" cy="122814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1863"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Crear incentivos de cobro para los asesores e incentivos de pago para los usuarios</a:t>
          </a:r>
          <a:endParaRPr lang="es-ES" sz="1200" kern="1200" dirty="0"/>
        </a:p>
      </dsp:txBody>
      <dsp:txXfrm>
        <a:off x="3185849" y="3316748"/>
        <a:ext cx="3930062" cy="1228144"/>
      </dsp:txXfrm>
    </dsp:sp>
    <dsp:sp modelId="{19FFF2C3-7940-433E-A6AC-91504B29C2E5}">
      <dsp:nvSpPr>
        <dsp:cNvPr id="0" name=""/>
        <dsp:cNvSpPr/>
      </dsp:nvSpPr>
      <dsp:spPr>
        <a:xfrm>
          <a:off x="3022097" y="3139350"/>
          <a:ext cx="859701" cy="1289551"/>
        </a:xfrm>
        <a:prstGeom prst="rect">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446AE-B4FC-4CDB-9F33-1B1730737177}" type="datetimeFigureOut">
              <a:rPr lang="es-ES" smtClean="0"/>
              <a:t>12/08/2019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02735-3E6E-48EE-8B94-3659BA9A2B89}" type="slidenum">
              <a:rPr lang="es-ES" smtClean="0"/>
              <a:t>‹Nº›</a:t>
            </a:fld>
            <a:endParaRPr lang="es-ES"/>
          </a:p>
        </p:txBody>
      </p:sp>
    </p:spTree>
    <p:extLst>
      <p:ext uri="{BB962C8B-B14F-4D97-AF65-F5344CB8AC3E}">
        <p14:creationId xmlns:p14="http://schemas.microsoft.com/office/powerpoint/2010/main" val="374367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20E804F-802C-45C0-9881-B651F19A5C66}" type="slidenum">
              <a:rPr lang="es-ES" smtClean="0"/>
              <a:t>2</a:t>
            </a:fld>
            <a:endParaRPr lang="es-ES" dirty="0"/>
          </a:p>
        </p:txBody>
      </p:sp>
    </p:spTree>
    <p:extLst>
      <p:ext uri="{BB962C8B-B14F-4D97-AF65-F5344CB8AC3E}">
        <p14:creationId xmlns:p14="http://schemas.microsoft.com/office/powerpoint/2010/main" val="392023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20E804F-802C-45C0-9881-B651F19A5C66}" type="slidenum">
              <a:rPr lang="es-ES" smtClean="0"/>
              <a:t>13</a:t>
            </a:fld>
            <a:endParaRPr lang="es-ES"/>
          </a:p>
        </p:txBody>
      </p:sp>
    </p:spTree>
    <p:extLst>
      <p:ext uri="{BB962C8B-B14F-4D97-AF65-F5344CB8AC3E}">
        <p14:creationId xmlns:p14="http://schemas.microsoft.com/office/powerpoint/2010/main" val="19097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 Id="rId1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4.xml"/><Relationship Id="rId7" Type="http://schemas.openxmlformats.org/officeDocument/2006/relationships/image" Target="../media/image3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6.jp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png"/><Relationship Id="rId3" Type="http://schemas.openxmlformats.org/officeDocument/2006/relationships/diagramLayout" Target="../diagrams/layout5.xml"/><Relationship Id="rId7" Type="http://schemas.openxmlformats.org/officeDocument/2006/relationships/image" Target="../media/image44.jpeg"/><Relationship Id="rId12" Type="http://schemas.openxmlformats.org/officeDocument/2006/relationships/image" Target="../media/image49.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48.jpg"/><Relationship Id="rId5" Type="http://schemas.openxmlformats.org/officeDocument/2006/relationships/diagramColors" Target="../diagrams/colors5.xml"/><Relationship Id="rId10" Type="http://schemas.openxmlformats.org/officeDocument/2006/relationships/image" Target="../media/image47.png"/><Relationship Id="rId4" Type="http://schemas.openxmlformats.org/officeDocument/2006/relationships/diagramQuickStyle" Target="../diagrams/quickStyle5.xml"/><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2400" dirty="0"/>
              <a:t>ESTUDIO DE LA DISMINUCIÓN DE LA LIQUIDEZ DE LA BANCA PRIVADA POR EL RETRASO EN EL PAGO DE LA CARTERA DE CRÉDITO DE LA VIVIENDA</a:t>
            </a:r>
            <a:endParaRPr lang="es-ES" dirty="0"/>
          </a:p>
        </p:txBody>
      </p:sp>
      <p:sp>
        <p:nvSpPr>
          <p:cNvPr id="3" name="Subtítulo 2"/>
          <p:cNvSpPr>
            <a:spLocks noGrp="1"/>
          </p:cNvSpPr>
          <p:nvPr>
            <p:ph type="subTitle" idx="1"/>
          </p:nvPr>
        </p:nvSpPr>
        <p:spPr>
          <a:xfrm>
            <a:off x="5181599" y="4050833"/>
            <a:ext cx="4092403" cy="860801"/>
          </a:xfrm>
        </p:spPr>
        <p:txBody>
          <a:bodyPr/>
          <a:lstStyle/>
          <a:p>
            <a:r>
              <a:rPr lang="es-ES" dirty="0" smtClean="0"/>
              <a:t>Autora: Karla Lucía Domínguez Vega</a:t>
            </a:r>
          </a:p>
          <a:p>
            <a:r>
              <a:rPr lang="es-ES" dirty="0" smtClean="0"/>
              <a:t>Tutor: Ing. César Augusto Ruíz Vaca</a:t>
            </a:r>
            <a:endParaRPr lang="es-ES" dirty="0"/>
          </a:p>
          <a:p>
            <a:endParaRPr lang="es-ES" dirty="0"/>
          </a:p>
        </p:txBody>
      </p:sp>
      <p:pic>
        <p:nvPicPr>
          <p:cNvPr id="5" name="Imagen 4"/>
          <p:cNvPicPr>
            <a:picLocks noChangeAspect="1"/>
          </p:cNvPicPr>
          <p:nvPr/>
        </p:nvPicPr>
        <p:blipFill>
          <a:blip r:embed="rId2"/>
          <a:stretch>
            <a:fillRect/>
          </a:stretch>
        </p:blipFill>
        <p:spPr>
          <a:xfrm>
            <a:off x="2336245" y="505100"/>
            <a:ext cx="6108579" cy="1899434"/>
          </a:xfrm>
          <a:prstGeom prst="rect">
            <a:avLst/>
          </a:prstGeom>
        </p:spPr>
      </p:pic>
      <p:pic>
        <p:nvPicPr>
          <p:cNvPr id="7" name="Imagen 6"/>
          <p:cNvPicPr>
            <a:picLocks noChangeAspect="1"/>
          </p:cNvPicPr>
          <p:nvPr/>
        </p:nvPicPr>
        <p:blipFill>
          <a:blip r:embed="rId3"/>
          <a:stretch>
            <a:fillRect/>
          </a:stretch>
        </p:blipFill>
        <p:spPr>
          <a:xfrm>
            <a:off x="931408" y="3661908"/>
            <a:ext cx="2815092" cy="2815092"/>
          </a:xfrm>
          <a:prstGeom prst="rect">
            <a:avLst/>
          </a:prstGeom>
        </p:spPr>
      </p:pic>
      <p:sp>
        <p:nvSpPr>
          <p:cNvPr id="4" name="CuadroTexto 3"/>
          <p:cNvSpPr txBox="1"/>
          <p:nvPr/>
        </p:nvSpPr>
        <p:spPr>
          <a:xfrm>
            <a:off x="5695405" y="4911634"/>
            <a:ext cx="1397725" cy="369332"/>
          </a:xfrm>
          <a:prstGeom prst="rect">
            <a:avLst/>
          </a:prstGeom>
          <a:noFill/>
        </p:spPr>
        <p:txBody>
          <a:bodyPr wrap="square" rtlCol="0">
            <a:spAutoFit/>
          </a:bodyPr>
          <a:lstStyle/>
          <a:p>
            <a:r>
              <a:rPr lang="es-ES" dirty="0" smtClean="0"/>
              <a:t>Año: 2019</a:t>
            </a:r>
            <a:endParaRPr lang="es-ES" dirty="0"/>
          </a:p>
        </p:txBody>
      </p:sp>
    </p:spTree>
    <p:extLst>
      <p:ext uri="{BB962C8B-B14F-4D97-AF65-F5344CB8AC3E}">
        <p14:creationId xmlns:p14="http://schemas.microsoft.com/office/powerpoint/2010/main" val="9680498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nvPr>
        </p:nvGraphicFramePr>
        <p:xfrm>
          <a:off x="1994848" y="341193"/>
          <a:ext cx="6412174" cy="3282287"/>
        </p:xfrm>
        <a:graphic>
          <a:graphicData uri="http://schemas.openxmlformats.org/drawingml/2006/chart">
            <c:chart xmlns:c="http://schemas.openxmlformats.org/drawingml/2006/chart" xmlns:r="http://schemas.openxmlformats.org/officeDocument/2006/relationships" r:id="rId2"/>
          </a:graphicData>
        </a:graphic>
      </p:graphicFrame>
      <p:sp>
        <p:nvSpPr>
          <p:cNvPr id="4" name="16 Rectángulo"/>
          <p:cNvSpPr/>
          <p:nvPr/>
        </p:nvSpPr>
        <p:spPr>
          <a:xfrm>
            <a:off x="3711813" y="6123288"/>
            <a:ext cx="2823209" cy="276999"/>
          </a:xfrm>
          <a:prstGeom prst="rect">
            <a:avLst/>
          </a:prstGeom>
        </p:spPr>
        <p:txBody>
          <a:bodyPr wrap="none">
            <a:spAutoFit/>
          </a:bodyPr>
          <a:lstStyle/>
          <a:p>
            <a:r>
              <a:rPr lang="es-EC" sz="1200" b="1" dirty="0"/>
              <a:t>Fuente:</a:t>
            </a:r>
            <a:r>
              <a:rPr lang="es-EC" sz="1200" dirty="0"/>
              <a:t> Superintendencia de </a:t>
            </a:r>
            <a:r>
              <a:rPr lang="es-EC" sz="1200" dirty="0" smtClean="0"/>
              <a:t>Bancos 2018</a:t>
            </a:r>
            <a:endParaRPr lang="es-ES" sz="12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88" y="4131867"/>
            <a:ext cx="2705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4 CuadroTexto"/>
          <p:cNvSpPr txBox="1"/>
          <p:nvPr/>
        </p:nvSpPr>
        <p:spPr>
          <a:xfrm>
            <a:off x="1453928" y="3634426"/>
            <a:ext cx="1441420" cy="369332"/>
          </a:xfrm>
          <a:prstGeom prst="rect">
            <a:avLst/>
          </a:prstGeom>
          <a:noFill/>
        </p:spPr>
        <p:txBody>
          <a:bodyPr wrap="none" rtlCol="0">
            <a:spAutoFit/>
          </a:bodyPr>
          <a:lstStyle/>
          <a:p>
            <a:r>
              <a:rPr lang="es-ES" dirty="0" smtClean="0"/>
              <a:t>PICHINCHA</a:t>
            </a:r>
            <a:endParaRPr lang="es-ES"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568" y="4131867"/>
            <a:ext cx="29337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4 CuadroTexto"/>
          <p:cNvSpPr txBox="1"/>
          <p:nvPr/>
        </p:nvSpPr>
        <p:spPr>
          <a:xfrm>
            <a:off x="4232632" y="3661084"/>
            <a:ext cx="1099725" cy="369332"/>
          </a:xfrm>
          <a:prstGeom prst="rect">
            <a:avLst/>
          </a:prstGeom>
          <a:noFill/>
        </p:spPr>
        <p:txBody>
          <a:bodyPr wrap="none" rtlCol="0">
            <a:spAutoFit/>
          </a:bodyPr>
          <a:lstStyle/>
          <a:p>
            <a:r>
              <a:rPr lang="es-ES" dirty="0" smtClean="0"/>
              <a:t>GUAYAS</a:t>
            </a:r>
            <a:endParaRPr lang="es-ES" dirty="0"/>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904" y="4131867"/>
            <a:ext cx="29146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6 CuadroTexto"/>
          <p:cNvSpPr txBox="1"/>
          <p:nvPr/>
        </p:nvSpPr>
        <p:spPr>
          <a:xfrm>
            <a:off x="7499193" y="3661084"/>
            <a:ext cx="971420" cy="369332"/>
          </a:xfrm>
          <a:prstGeom prst="rect">
            <a:avLst/>
          </a:prstGeom>
          <a:noFill/>
        </p:spPr>
        <p:txBody>
          <a:bodyPr wrap="none" rtlCol="0">
            <a:spAutoFit/>
          </a:bodyPr>
          <a:lstStyle/>
          <a:p>
            <a:r>
              <a:rPr lang="es-ES" dirty="0" smtClean="0"/>
              <a:t>AZUAY</a:t>
            </a:r>
            <a:endParaRPr lang="es-ES" dirty="0"/>
          </a:p>
        </p:txBody>
      </p:sp>
      <p:pic>
        <p:nvPicPr>
          <p:cNvPr id="5122" name="Picture 2" descr="Resultado de imagen para ubicacion credi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56" t="4915" r="23705" b="23401"/>
          <a:stretch/>
        </p:blipFill>
        <p:spPr bwMode="auto">
          <a:xfrm>
            <a:off x="810351" y="3498444"/>
            <a:ext cx="643577" cy="641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ubicacion credi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56" t="4915" r="23705" b="23401"/>
          <a:stretch/>
        </p:blipFill>
        <p:spPr bwMode="auto">
          <a:xfrm>
            <a:off x="3617824" y="3525102"/>
            <a:ext cx="643577" cy="6412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ubicacion credi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56" t="4915" r="23705" b="23401"/>
          <a:stretch/>
        </p:blipFill>
        <p:spPr bwMode="auto">
          <a:xfrm>
            <a:off x="6855616" y="3518810"/>
            <a:ext cx="643577" cy="64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738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079"/>
            <a:ext cx="5922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Estructura de la cartera en miles de d</a:t>
            </a:r>
            <a:r>
              <a:rPr kumimoji="0" lang="es-ES" altLang="es-E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lares</a:t>
            </a:r>
            <a:endParaRPr kumimoji="0" lang="es-ES" altLang="es-E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smtClean="0">
              <a:ln>
                <a:noFill/>
              </a:ln>
              <a:solidFill>
                <a:schemeClr val="tx1"/>
              </a:solidFill>
              <a:effectLst/>
              <a:latin typeface="Arial" panose="020B0604020202020204" pitchFamily="34" charset="0"/>
            </a:endParaRPr>
          </a:p>
        </p:txBody>
      </p:sp>
      <p:pic>
        <p:nvPicPr>
          <p:cNvPr id="6145"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457199"/>
            <a:ext cx="8510954" cy="2751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26860" y="3292824"/>
            <a:ext cx="38075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Superintendencia de Bancos (2018)</a:t>
            </a: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a:graphicFrameLocks/>
          </p:cNvGraphicFramePr>
          <p:nvPr>
            <p:extLst/>
          </p:nvPr>
        </p:nvGraphicFramePr>
        <p:xfrm>
          <a:off x="600956" y="3600601"/>
          <a:ext cx="5321691" cy="3017588"/>
        </p:xfrm>
        <a:graphic>
          <a:graphicData uri="http://schemas.openxmlformats.org/drawingml/2006/chart">
            <c:chart xmlns:c="http://schemas.openxmlformats.org/drawingml/2006/chart" xmlns:r="http://schemas.openxmlformats.org/officeDocument/2006/relationships" r:id="rId3"/>
          </a:graphicData>
        </a:graphic>
      </p:graphicFrame>
      <p:pic>
        <p:nvPicPr>
          <p:cNvPr id="6149" name="Picture 5" descr="Resultado de imagen para cred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4554" y="1219200"/>
            <a:ext cx="2586219" cy="1598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áfico 9"/>
          <p:cNvGraphicFramePr>
            <a:graphicFrameLocks/>
          </p:cNvGraphicFramePr>
          <p:nvPr>
            <p:extLst/>
          </p:nvPr>
        </p:nvGraphicFramePr>
        <p:xfrm>
          <a:off x="6096742" y="3684352"/>
          <a:ext cx="5523758"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p:cNvSpPr txBox="1"/>
          <p:nvPr/>
        </p:nvSpPr>
        <p:spPr>
          <a:xfrm>
            <a:off x="9658350" y="133350"/>
            <a:ext cx="2302423" cy="954107"/>
          </a:xfrm>
          <a:prstGeom prst="rect">
            <a:avLst/>
          </a:prstGeom>
          <a:noFill/>
        </p:spPr>
        <p:txBody>
          <a:bodyPr wrap="square" rtlCol="0">
            <a:spAutoFit/>
          </a:bodyPr>
          <a:lstStyle/>
          <a:p>
            <a:pPr algn="r"/>
            <a:r>
              <a:rPr lang="es-ES" sz="2800" dirty="0" smtClean="0">
                <a:solidFill>
                  <a:srgbClr val="FF0000"/>
                </a:solidFill>
              </a:rPr>
              <a:t>CRÉDITO DE VIVIENDA</a:t>
            </a:r>
            <a:endParaRPr lang="es-ES" sz="2800" dirty="0">
              <a:solidFill>
                <a:srgbClr val="FF0000"/>
              </a:solidFill>
            </a:endParaRPr>
          </a:p>
        </p:txBody>
      </p:sp>
    </p:spTree>
    <p:extLst>
      <p:ext uri="{BB962C8B-B14F-4D97-AF65-F5344CB8AC3E}">
        <p14:creationId xmlns:p14="http://schemas.microsoft.com/office/powerpoint/2010/main" val="2984730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64884" y="210141"/>
            <a:ext cx="3600400" cy="400110"/>
          </a:xfrm>
          <a:prstGeom prst="rect">
            <a:avLst/>
          </a:prstGeom>
          <a:noFill/>
        </p:spPr>
        <p:txBody>
          <a:bodyPr wrap="square" rtlCol="0">
            <a:spAutoFit/>
          </a:bodyPr>
          <a:lstStyle/>
          <a:p>
            <a:pPr algn="r"/>
            <a:r>
              <a:rPr lang="es-ES" sz="2000" b="1" dirty="0">
                <a:solidFill>
                  <a:srgbClr val="FF0000"/>
                </a:solidFill>
              </a:rPr>
              <a:t>PROVISIONES</a:t>
            </a:r>
          </a:p>
        </p:txBody>
      </p:sp>
      <p:sp>
        <p:nvSpPr>
          <p:cNvPr id="6" name="5 Rectángulo"/>
          <p:cNvSpPr/>
          <p:nvPr/>
        </p:nvSpPr>
        <p:spPr>
          <a:xfrm>
            <a:off x="508000" y="1045778"/>
            <a:ext cx="10052496" cy="646331"/>
          </a:xfrm>
          <a:prstGeom prst="rect">
            <a:avLst/>
          </a:prstGeom>
        </p:spPr>
        <p:txBody>
          <a:bodyPr wrap="square">
            <a:spAutoFit/>
          </a:bodyPr>
          <a:lstStyle/>
          <a:p>
            <a:r>
              <a:rPr lang="es-EC" dirty="0"/>
              <a:t>Las provisiones se abordan como la cantidad de recursos financieros conservados por la institución bancaria para respaldar las sumas dadas en concepto de créditos - liquidez</a:t>
            </a:r>
            <a:endParaRPr lang="es-ES" dirty="0"/>
          </a:p>
        </p:txBody>
      </p:sp>
      <p:graphicFrame>
        <p:nvGraphicFramePr>
          <p:cNvPr id="9" name="3 Gráfico"/>
          <p:cNvGraphicFramePr>
            <a:graphicFrameLocks/>
          </p:cNvGraphicFramePr>
          <p:nvPr>
            <p:extLst/>
          </p:nvPr>
        </p:nvGraphicFramePr>
        <p:xfrm>
          <a:off x="5663953" y="1692110"/>
          <a:ext cx="4911621" cy="4329179"/>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1050804" y="4848546"/>
            <a:ext cx="4070345" cy="338554"/>
          </a:xfrm>
          <a:prstGeom prst="rect">
            <a:avLst/>
          </a:prstGeom>
        </p:spPr>
        <p:txBody>
          <a:bodyPr wrap="none">
            <a:spAutoFit/>
          </a:bodyPr>
          <a:lstStyle/>
          <a:p>
            <a:r>
              <a:rPr lang="es-EC" sz="1600" b="1" dirty="0"/>
              <a:t>Fuente:</a:t>
            </a:r>
            <a:r>
              <a:rPr lang="es-EC" sz="1600" dirty="0"/>
              <a:t> Superintendencia de Bancos 2018</a:t>
            </a:r>
            <a:endParaRPr lang="es-ES" sz="1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43" y="1983102"/>
            <a:ext cx="638887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2 Gráfico"/>
          <p:cNvGraphicFramePr>
            <a:graphicFrameLocks/>
          </p:cNvGraphicFramePr>
          <p:nvPr>
            <p:extLst/>
          </p:nvPr>
        </p:nvGraphicFramePr>
        <p:xfrm>
          <a:off x="5042548" y="3766688"/>
          <a:ext cx="5722736" cy="2843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6348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282548" y="180109"/>
            <a:ext cx="2798618" cy="553998"/>
          </a:xfrm>
          <a:prstGeom prst="rect">
            <a:avLst/>
          </a:prstGeom>
          <a:noFill/>
        </p:spPr>
        <p:txBody>
          <a:bodyPr wrap="square" rtlCol="0">
            <a:spAutoFit/>
          </a:bodyPr>
          <a:lstStyle/>
          <a:p>
            <a:r>
              <a:rPr lang="es-ES" sz="3000" dirty="0" smtClean="0">
                <a:solidFill>
                  <a:srgbClr val="FF0000"/>
                </a:solidFill>
              </a:rPr>
              <a:t>CONDICIONES</a:t>
            </a:r>
          </a:p>
        </p:txBody>
      </p:sp>
      <p:graphicFrame>
        <p:nvGraphicFramePr>
          <p:cNvPr id="5" name="6 Diagrama"/>
          <p:cNvGraphicFramePr/>
          <p:nvPr>
            <p:extLst/>
          </p:nvPr>
        </p:nvGraphicFramePr>
        <p:xfrm>
          <a:off x="4535996" y="1383193"/>
          <a:ext cx="2664295" cy="256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1 Tabla"/>
          <p:cNvGraphicFramePr>
            <a:graphicFrameLocks noGrp="1"/>
          </p:cNvGraphicFramePr>
          <p:nvPr>
            <p:extLst/>
          </p:nvPr>
        </p:nvGraphicFramePr>
        <p:xfrm>
          <a:off x="8139455" y="1604418"/>
          <a:ext cx="2785745" cy="1581518"/>
        </p:xfrm>
        <a:graphic>
          <a:graphicData uri="http://schemas.openxmlformats.org/drawingml/2006/table">
            <a:tbl>
              <a:tblPr firstRow="1" firstCol="1" bandRow="1">
                <a:tableStyleId>{7DF18680-E054-41AD-8BC1-D1AEF772440D}</a:tableStyleId>
              </a:tblPr>
              <a:tblGrid>
                <a:gridCol w="1630045">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tblGrid>
              <a:tr h="191078">
                <a:tc>
                  <a:txBody>
                    <a:bodyPr/>
                    <a:lstStyle/>
                    <a:p>
                      <a:pPr algn="ctr">
                        <a:lnSpc>
                          <a:spcPct val="115000"/>
                        </a:lnSpc>
                        <a:spcAft>
                          <a:spcPts val="0"/>
                        </a:spcAft>
                      </a:pPr>
                      <a:r>
                        <a:rPr lang="es-ES" sz="1100" dirty="0">
                          <a:effectLst/>
                        </a:rPr>
                        <a:t>BANCO</a:t>
                      </a:r>
                      <a:endParaRPr lang="es-ES" sz="11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100" dirty="0">
                          <a:effectLst/>
                        </a:rPr>
                        <a:t>PLAZO</a:t>
                      </a:r>
                      <a:endParaRPr lang="es-ES"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2"/>
                  </a:ext>
                </a:extLst>
              </a:tr>
              <a:tr h="200632">
                <a:tc>
                  <a:txBody>
                    <a:bodyPr/>
                    <a:lstStyle/>
                    <a:p>
                      <a:pPr algn="ctr">
                        <a:lnSpc>
                          <a:spcPct val="115000"/>
                        </a:lnSpc>
                        <a:spcAft>
                          <a:spcPts val="0"/>
                        </a:spcAft>
                      </a:pPr>
                      <a:r>
                        <a:rPr lang="es-ES" sz="1100">
                          <a:effectLst/>
                        </a:rPr>
                        <a:t>PACIFICO</a:t>
                      </a:r>
                      <a:endParaRPr lang="es-ES" sz="1100">
                        <a:effectLst/>
                        <a:latin typeface="Calibri"/>
                        <a:ea typeface="Times New Roman"/>
                        <a:cs typeface="Times New Roman"/>
                      </a:endParaRPr>
                    </a:p>
                  </a:txBody>
                  <a:tcPr marL="44450" marR="44450" marT="0" marB="0" anchor="ctr"/>
                </a:tc>
                <a:tc rowSpan="3">
                  <a:txBody>
                    <a:bodyPr/>
                    <a:lstStyle/>
                    <a:p>
                      <a:pPr algn="ctr">
                        <a:lnSpc>
                          <a:spcPct val="115000"/>
                        </a:lnSpc>
                        <a:spcAft>
                          <a:spcPts val="0"/>
                        </a:spcAft>
                      </a:pPr>
                      <a:r>
                        <a:rPr lang="es-ES" sz="1100" dirty="0">
                          <a:effectLst/>
                        </a:rPr>
                        <a:t>Hasta 20 años plazo</a:t>
                      </a:r>
                      <a:endParaRPr lang="es-ES" sz="11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0003"/>
                  </a:ext>
                </a:extLst>
              </a:tr>
              <a:tr h="200632">
                <a:tc>
                  <a:txBody>
                    <a:bodyPr/>
                    <a:lstStyle/>
                    <a:p>
                      <a:pPr algn="ctr">
                        <a:lnSpc>
                          <a:spcPct val="115000"/>
                        </a:lnSpc>
                        <a:spcAft>
                          <a:spcPts val="0"/>
                        </a:spcAft>
                      </a:pPr>
                      <a:r>
                        <a:rPr lang="es-ES" sz="1100" dirty="0">
                          <a:effectLst/>
                        </a:rPr>
                        <a:t>PICHINCHA</a:t>
                      </a:r>
                      <a:endParaRPr lang="es-ES" sz="1100" dirty="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4"/>
                  </a:ext>
                </a:extLst>
              </a:tr>
              <a:tr h="200632">
                <a:tc>
                  <a:txBody>
                    <a:bodyPr/>
                    <a:lstStyle/>
                    <a:p>
                      <a:pPr algn="ctr">
                        <a:lnSpc>
                          <a:spcPct val="115000"/>
                        </a:lnSpc>
                        <a:spcAft>
                          <a:spcPts val="0"/>
                        </a:spcAft>
                      </a:pPr>
                      <a:r>
                        <a:rPr lang="es-ES" sz="1100" dirty="0">
                          <a:effectLst/>
                        </a:rPr>
                        <a:t>PRODUBANCO</a:t>
                      </a:r>
                      <a:endParaRPr lang="es-ES" sz="1100" dirty="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5"/>
                  </a:ext>
                </a:extLst>
              </a:tr>
              <a:tr h="200632">
                <a:tc>
                  <a:txBody>
                    <a:bodyPr/>
                    <a:lstStyle/>
                    <a:p>
                      <a:pPr algn="ctr">
                        <a:lnSpc>
                          <a:spcPct val="115000"/>
                        </a:lnSpc>
                        <a:spcAft>
                          <a:spcPts val="0"/>
                        </a:spcAft>
                      </a:pPr>
                      <a:r>
                        <a:rPr lang="es-ES" sz="1100">
                          <a:effectLst/>
                        </a:rPr>
                        <a:t>GUAYAQUIL</a:t>
                      </a:r>
                      <a:endParaRPr lang="es-ES" sz="110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S" sz="1100" dirty="0">
                          <a:effectLst/>
                        </a:rPr>
                        <a:t>Hasta 15 años plazo</a:t>
                      </a:r>
                      <a:endParaRPr lang="es-ES" sz="11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0006"/>
                  </a:ext>
                </a:extLst>
              </a:tr>
              <a:tr h="200632">
                <a:tc>
                  <a:txBody>
                    <a:bodyPr/>
                    <a:lstStyle/>
                    <a:p>
                      <a:pPr algn="ctr">
                        <a:lnSpc>
                          <a:spcPct val="115000"/>
                        </a:lnSpc>
                        <a:spcAft>
                          <a:spcPts val="0"/>
                        </a:spcAft>
                      </a:pPr>
                      <a:r>
                        <a:rPr lang="es-ES" sz="1100" dirty="0">
                          <a:effectLst/>
                        </a:rPr>
                        <a:t>BOLIVARIANO</a:t>
                      </a:r>
                      <a:endParaRPr lang="es-ES" sz="1100" dirty="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7"/>
                  </a:ext>
                </a:extLst>
              </a:tr>
              <a:tr h="374385">
                <a:tc>
                  <a:txBody>
                    <a:bodyPr/>
                    <a:lstStyle/>
                    <a:p>
                      <a:pPr algn="ctr">
                        <a:lnSpc>
                          <a:spcPct val="115000"/>
                        </a:lnSpc>
                        <a:spcAft>
                          <a:spcPts val="0"/>
                        </a:spcAft>
                      </a:pPr>
                      <a:r>
                        <a:rPr lang="es-ES" sz="1100">
                          <a:effectLst/>
                        </a:rPr>
                        <a:t>AUSTRO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Hasta 10 años plazo</a:t>
                      </a:r>
                      <a:endParaRPr lang="es-ES"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8"/>
                  </a:ext>
                </a:extLst>
              </a:tr>
            </a:tbl>
          </a:graphicData>
        </a:graphic>
      </p:graphicFrame>
      <p:graphicFrame>
        <p:nvGraphicFramePr>
          <p:cNvPr id="8" name="2 Tabla"/>
          <p:cNvGraphicFramePr>
            <a:graphicFrameLocks noGrp="1"/>
          </p:cNvGraphicFramePr>
          <p:nvPr>
            <p:extLst/>
          </p:nvPr>
        </p:nvGraphicFramePr>
        <p:xfrm>
          <a:off x="7595860" y="3666165"/>
          <a:ext cx="2889885" cy="2103120"/>
        </p:xfrm>
        <a:graphic>
          <a:graphicData uri="http://schemas.openxmlformats.org/drawingml/2006/table">
            <a:tbl>
              <a:tblPr firstRow="1" firstCol="1" bandRow="1">
                <a:tableStyleId>{21E4AEA4-8DFA-4A89-87EB-49C32662AFE0}</a:tableStyleId>
              </a:tblPr>
              <a:tblGrid>
                <a:gridCol w="1630045">
                  <a:extLst>
                    <a:ext uri="{9D8B030D-6E8A-4147-A177-3AD203B41FA5}">
                      <a16:colId xmlns:a16="http://schemas.microsoft.com/office/drawing/2014/main" val="20000"/>
                    </a:ext>
                  </a:extLst>
                </a:gridCol>
                <a:gridCol w="1259840">
                  <a:extLst>
                    <a:ext uri="{9D8B030D-6E8A-4147-A177-3AD203B41FA5}">
                      <a16:colId xmlns:a16="http://schemas.microsoft.com/office/drawing/2014/main" val="20001"/>
                    </a:ext>
                  </a:extLst>
                </a:gridCol>
              </a:tblGrid>
              <a:tr h="200025">
                <a:tc gridSpan="2">
                  <a:txBody>
                    <a:bodyPr/>
                    <a:lstStyle/>
                    <a:p>
                      <a:pPr algn="ctr">
                        <a:lnSpc>
                          <a:spcPct val="115000"/>
                        </a:lnSpc>
                        <a:spcAft>
                          <a:spcPts val="0"/>
                        </a:spcAft>
                      </a:pPr>
                      <a:r>
                        <a:rPr lang="es-ES" sz="1200" dirty="0">
                          <a:effectLst/>
                        </a:rPr>
                        <a:t>TASAS DE INTERES</a:t>
                      </a:r>
                      <a:endParaRPr lang="es-ES" sz="1100" dirty="0">
                        <a:effectLst/>
                        <a:latin typeface="Calibri"/>
                        <a:ea typeface="Times New Roman"/>
                        <a:cs typeface="Times New Roman"/>
                      </a:endParaRPr>
                    </a:p>
                  </a:txBody>
                  <a:tcPr marL="44450" marR="44450" marT="0" marB="0" anchor="ctr"/>
                </a:tc>
                <a:tc hMerge="1">
                  <a:txBody>
                    <a:bodyPr/>
                    <a:lstStyle/>
                    <a:p>
                      <a:endParaRPr lang="es-ES"/>
                    </a:p>
                  </a:txBody>
                  <a:tcPr/>
                </a:tc>
                <a:extLst>
                  <a:ext uri="{0D108BD9-81ED-4DB2-BD59-A6C34878D82A}">
                    <a16:rowId xmlns:a16="http://schemas.microsoft.com/office/drawing/2014/main" val="10000"/>
                  </a:ext>
                </a:extLst>
              </a:tr>
              <a:tr h="200025">
                <a:tc>
                  <a:txBody>
                    <a:bodyPr/>
                    <a:lstStyle/>
                    <a:p>
                      <a:pPr algn="ctr">
                        <a:lnSpc>
                          <a:spcPct val="115000"/>
                        </a:lnSpc>
                        <a:spcAft>
                          <a:spcPts val="0"/>
                        </a:spcAft>
                      </a:pPr>
                      <a:r>
                        <a:rPr lang="es-ES" sz="1200">
                          <a:effectLst/>
                        </a:rPr>
                        <a:t>BANCO</a:t>
                      </a:r>
                      <a:endParaRPr lang="es-ES"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200">
                          <a:effectLst/>
                        </a:rPr>
                        <a:t>TASA</a:t>
                      </a:r>
                      <a:endParaRPr lang="es-ES"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1"/>
                  </a:ext>
                </a:extLst>
              </a:tr>
              <a:tr h="190500">
                <a:tc>
                  <a:txBody>
                    <a:bodyPr/>
                    <a:lstStyle/>
                    <a:p>
                      <a:pPr>
                        <a:lnSpc>
                          <a:spcPct val="115000"/>
                        </a:lnSpc>
                        <a:spcAft>
                          <a:spcPts val="0"/>
                        </a:spcAft>
                      </a:pPr>
                      <a:r>
                        <a:rPr lang="es-ES" sz="1200">
                          <a:effectLst/>
                        </a:rPr>
                        <a:t>PACIFICO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7.75%</a:t>
                      </a:r>
                      <a:endParaRPr lang="es-ES" sz="110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0002"/>
                  </a:ext>
                </a:extLst>
              </a:tr>
              <a:tr h="190500">
                <a:tc>
                  <a:txBody>
                    <a:bodyPr/>
                    <a:lstStyle/>
                    <a:p>
                      <a:pPr>
                        <a:lnSpc>
                          <a:spcPct val="115000"/>
                        </a:lnSpc>
                        <a:spcAft>
                          <a:spcPts val="0"/>
                        </a:spcAft>
                      </a:pPr>
                      <a:r>
                        <a:rPr lang="es-ES" sz="1200">
                          <a:effectLst/>
                        </a:rPr>
                        <a:t>BIESS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6%</a:t>
                      </a:r>
                      <a:endParaRPr lang="es-ES"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3"/>
                  </a:ext>
                </a:extLst>
              </a:tr>
              <a:tr h="190500">
                <a:tc>
                  <a:txBody>
                    <a:bodyPr/>
                    <a:lstStyle/>
                    <a:p>
                      <a:pPr>
                        <a:lnSpc>
                          <a:spcPct val="115000"/>
                        </a:lnSpc>
                        <a:spcAft>
                          <a:spcPts val="0"/>
                        </a:spcAft>
                      </a:pPr>
                      <a:r>
                        <a:rPr lang="es-ES" sz="1200">
                          <a:effectLst/>
                        </a:rPr>
                        <a:t>PICHINCHA</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10.75%</a:t>
                      </a:r>
                      <a:endParaRPr lang="es-ES"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4"/>
                  </a:ext>
                </a:extLst>
              </a:tr>
              <a:tr h="190500">
                <a:tc>
                  <a:txBody>
                    <a:bodyPr/>
                    <a:lstStyle/>
                    <a:p>
                      <a:pPr>
                        <a:lnSpc>
                          <a:spcPct val="115000"/>
                        </a:lnSpc>
                        <a:spcAft>
                          <a:spcPts val="0"/>
                        </a:spcAft>
                      </a:pPr>
                      <a:r>
                        <a:rPr lang="es-ES" sz="1200">
                          <a:effectLst/>
                        </a:rPr>
                        <a:t>PRODUBANCO</a:t>
                      </a:r>
                      <a:endParaRPr lang="es-ES" sz="1100">
                        <a:effectLst/>
                        <a:latin typeface="Calibri"/>
                        <a:ea typeface="Times New Roman"/>
                        <a:cs typeface="Times New Roman"/>
                      </a:endParaRPr>
                    </a:p>
                  </a:txBody>
                  <a:tcPr marL="44450" marR="44450" marT="0" marB="0" anchor="ctr"/>
                </a:tc>
                <a:tc rowSpan="4">
                  <a:txBody>
                    <a:bodyPr/>
                    <a:lstStyle/>
                    <a:p>
                      <a:pPr algn="ctr">
                        <a:lnSpc>
                          <a:spcPct val="115000"/>
                        </a:lnSpc>
                        <a:spcAft>
                          <a:spcPts val="0"/>
                        </a:spcAft>
                      </a:pPr>
                      <a:r>
                        <a:rPr lang="es-ES" sz="1200">
                          <a:effectLst/>
                        </a:rPr>
                        <a:t>Tasa de interés establecida de acuerdo al tarifario vigente</a:t>
                      </a:r>
                      <a:endParaRPr lang="es-ES"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5"/>
                  </a:ext>
                </a:extLst>
              </a:tr>
              <a:tr h="190500">
                <a:tc>
                  <a:txBody>
                    <a:bodyPr/>
                    <a:lstStyle/>
                    <a:p>
                      <a:pPr>
                        <a:lnSpc>
                          <a:spcPct val="115000"/>
                        </a:lnSpc>
                        <a:spcAft>
                          <a:spcPts val="0"/>
                        </a:spcAft>
                      </a:pPr>
                      <a:r>
                        <a:rPr lang="es-ES" sz="1200">
                          <a:effectLst/>
                        </a:rPr>
                        <a:t>GUAYAQUIL</a:t>
                      </a:r>
                      <a:endParaRPr lang="es-ES" sz="110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6"/>
                  </a:ext>
                </a:extLst>
              </a:tr>
              <a:tr h="190500">
                <a:tc>
                  <a:txBody>
                    <a:bodyPr/>
                    <a:lstStyle/>
                    <a:p>
                      <a:pPr>
                        <a:lnSpc>
                          <a:spcPct val="115000"/>
                        </a:lnSpc>
                        <a:spcAft>
                          <a:spcPts val="0"/>
                        </a:spcAft>
                      </a:pPr>
                      <a:r>
                        <a:rPr lang="es-ES" sz="1200">
                          <a:effectLst/>
                        </a:rPr>
                        <a:t>BOLIVARIANO</a:t>
                      </a:r>
                      <a:endParaRPr lang="es-ES" sz="110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7"/>
                  </a:ext>
                </a:extLst>
              </a:tr>
              <a:tr h="190500">
                <a:tc>
                  <a:txBody>
                    <a:bodyPr/>
                    <a:lstStyle/>
                    <a:p>
                      <a:pPr>
                        <a:lnSpc>
                          <a:spcPct val="115000"/>
                        </a:lnSpc>
                        <a:spcAft>
                          <a:spcPts val="0"/>
                        </a:spcAft>
                      </a:pPr>
                      <a:r>
                        <a:rPr lang="es-ES" sz="1200" dirty="0">
                          <a:effectLst/>
                        </a:rPr>
                        <a:t>AUSTRO</a:t>
                      </a:r>
                      <a:endParaRPr lang="es-ES" sz="1100" dirty="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8"/>
                  </a:ext>
                </a:extLst>
              </a:tr>
            </a:tbl>
          </a:graphicData>
        </a:graphic>
      </p:graphicFrame>
      <p:graphicFrame>
        <p:nvGraphicFramePr>
          <p:cNvPr id="9" name="3 Tabla"/>
          <p:cNvGraphicFramePr>
            <a:graphicFrameLocks noGrp="1"/>
          </p:cNvGraphicFramePr>
          <p:nvPr>
            <p:extLst/>
          </p:nvPr>
        </p:nvGraphicFramePr>
        <p:xfrm>
          <a:off x="650027" y="1821976"/>
          <a:ext cx="2684780" cy="1682496"/>
        </p:xfrm>
        <a:graphic>
          <a:graphicData uri="http://schemas.openxmlformats.org/drawingml/2006/table">
            <a:tbl>
              <a:tblPr firstRow="1" firstCol="1" bandRow="1">
                <a:tableStyleId>{00A15C55-8517-42AA-B614-E9B94910E393}</a:tableStyleId>
              </a:tblPr>
              <a:tblGrid>
                <a:gridCol w="1198245">
                  <a:extLst>
                    <a:ext uri="{9D8B030D-6E8A-4147-A177-3AD203B41FA5}">
                      <a16:colId xmlns:a16="http://schemas.microsoft.com/office/drawing/2014/main" val="20000"/>
                    </a:ext>
                  </a:extLst>
                </a:gridCol>
                <a:gridCol w="1486535">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es-ES" sz="1200" dirty="0">
                          <a:effectLst/>
                        </a:rPr>
                        <a:t>FINANCIAMIENTO</a:t>
                      </a:r>
                      <a:endParaRPr lang="es-ES" sz="1100" dirty="0">
                        <a:effectLst/>
                        <a:latin typeface="Calibri"/>
                        <a:ea typeface="Times New Roman"/>
                        <a:cs typeface="Times New Roman"/>
                      </a:endParaRPr>
                    </a:p>
                  </a:txBody>
                  <a:tcPr marL="44450" marR="44450" marT="0" marB="0" anchor="ctr"/>
                </a:tc>
                <a:tc hMerge="1">
                  <a:txBody>
                    <a:bodyPr/>
                    <a:lstStyle/>
                    <a:p>
                      <a:endParaRPr lang="es-ES"/>
                    </a:p>
                  </a:txBody>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s-ES" sz="1200">
                          <a:effectLst/>
                        </a:rPr>
                        <a:t>BANCO</a:t>
                      </a:r>
                      <a:endParaRPr lang="es-ES"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200" dirty="0">
                          <a:effectLst/>
                        </a:rPr>
                        <a:t>FINANCIAMIENTO</a:t>
                      </a:r>
                      <a:endParaRPr lang="es-ES"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1"/>
                  </a:ext>
                </a:extLst>
              </a:tr>
              <a:tr h="0">
                <a:tc>
                  <a:txBody>
                    <a:bodyPr/>
                    <a:lstStyle/>
                    <a:p>
                      <a:pPr>
                        <a:lnSpc>
                          <a:spcPct val="115000"/>
                        </a:lnSpc>
                        <a:spcAft>
                          <a:spcPts val="0"/>
                        </a:spcAft>
                      </a:pPr>
                      <a:r>
                        <a:rPr lang="es-ES" sz="1200">
                          <a:effectLst/>
                        </a:rPr>
                        <a:t>PACIFICO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rPr>
                        <a:t>80% del bien</a:t>
                      </a:r>
                      <a:endParaRPr lang="es-ES"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2"/>
                  </a:ext>
                </a:extLst>
              </a:tr>
              <a:tr h="0">
                <a:tc>
                  <a:txBody>
                    <a:bodyPr/>
                    <a:lstStyle/>
                    <a:p>
                      <a:pPr>
                        <a:lnSpc>
                          <a:spcPct val="115000"/>
                        </a:lnSpc>
                        <a:spcAft>
                          <a:spcPts val="0"/>
                        </a:spcAft>
                      </a:pPr>
                      <a:r>
                        <a:rPr lang="es-ES" sz="1200">
                          <a:effectLst/>
                        </a:rPr>
                        <a:t>PRODUBANCO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75% del bien</a:t>
                      </a:r>
                      <a:endParaRPr lang="es-ES"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3"/>
                  </a:ext>
                </a:extLst>
              </a:tr>
              <a:tr h="0">
                <a:tc>
                  <a:txBody>
                    <a:bodyPr/>
                    <a:lstStyle/>
                    <a:p>
                      <a:pPr>
                        <a:lnSpc>
                          <a:spcPct val="115000"/>
                        </a:lnSpc>
                        <a:spcAft>
                          <a:spcPts val="0"/>
                        </a:spcAft>
                      </a:pPr>
                      <a:r>
                        <a:rPr lang="es-ES" sz="1200">
                          <a:effectLst/>
                        </a:rPr>
                        <a:t>PICHINCHA</a:t>
                      </a:r>
                      <a:endParaRPr lang="es-ES" sz="1100">
                        <a:effectLst/>
                        <a:latin typeface="Calibri"/>
                        <a:ea typeface="Times New Roman"/>
                        <a:cs typeface="Times New Roman"/>
                      </a:endParaRPr>
                    </a:p>
                  </a:txBody>
                  <a:tcPr marL="44450" marR="44450" marT="0" marB="0" anchor="ctr"/>
                </a:tc>
                <a:tc rowSpan="3">
                  <a:txBody>
                    <a:bodyPr/>
                    <a:lstStyle/>
                    <a:p>
                      <a:pPr algn="ctr">
                        <a:lnSpc>
                          <a:spcPct val="115000"/>
                        </a:lnSpc>
                        <a:spcAft>
                          <a:spcPts val="0"/>
                        </a:spcAft>
                      </a:pPr>
                      <a:r>
                        <a:rPr lang="es-ES" sz="1200">
                          <a:effectLst/>
                        </a:rPr>
                        <a:t>70% del bien</a:t>
                      </a:r>
                      <a:endParaRPr lang="es-ES" sz="110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0004"/>
                  </a:ext>
                </a:extLst>
              </a:tr>
              <a:tr h="0">
                <a:tc>
                  <a:txBody>
                    <a:bodyPr/>
                    <a:lstStyle/>
                    <a:p>
                      <a:pPr>
                        <a:lnSpc>
                          <a:spcPct val="115000"/>
                        </a:lnSpc>
                        <a:spcAft>
                          <a:spcPts val="0"/>
                        </a:spcAft>
                      </a:pPr>
                      <a:r>
                        <a:rPr lang="es-ES" sz="1200">
                          <a:effectLst/>
                        </a:rPr>
                        <a:t>BOLIVARIANO</a:t>
                      </a:r>
                      <a:endParaRPr lang="es-ES" sz="110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5"/>
                  </a:ext>
                </a:extLst>
              </a:tr>
              <a:tr h="0">
                <a:tc>
                  <a:txBody>
                    <a:bodyPr/>
                    <a:lstStyle/>
                    <a:p>
                      <a:pPr>
                        <a:lnSpc>
                          <a:spcPct val="115000"/>
                        </a:lnSpc>
                        <a:spcAft>
                          <a:spcPts val="0"/>
                        </a:spcAft>
                      </a:pPr>
                      <a:r>
                        <a:rPr lang="es-ES" sz="1200">
                          <a:effectLst/>
                        </a:rPr>
                        <a:t>AUSTRO</a:t>
                      </a:r>
                      <a:endParaRPr lang="es-ES" sz="1100">
                        <a:effectLst/>
                        <a:latin typeface="Calibri"/>
                        <a:ea typeface="Times New Roman"/>
                        <a:cs typeface="Times New Roman"/>
                      </a:endParaRPr>
                    </a:p>
                  </a:txBody>
                  <a:tcPr marL="44450" marR="44450" marT="0" marB="0" anchor="ctr"/>
                </a:tc>
                <a:tc vMerge="1">
                  <a:txBody>
                    <a:bodyPr/>
                    <a:lstStyle/>
                    <a:p>
                      <a:endParaRPr lang="es-ES"/>
                    </a:p>
                  </a:txBody>
                  <a:tcPr/>
                </a:tc>
                <a:extLst>
                  <a:ext uri="{0D108BD9-81ED-4DB2-BD59-A6C34878D82A}">
                    <a16:rowId xmlns:a16="http://schemas.microsoft.com/office/drawing/2014/main" val="10006"/>
                  </a:ext>
                </a:extLst>
              </a:tr>
              <a:tr h="0">
                <a:tc>
                  <a:txBody>
                    <a:bodyPr/>
                    <a:lstStyle/>
                    <a:p>
                      <a:pPr>
                        <a:lnSpc>
                          <a:spcPct val="115000"/>
                        </a:lnSpc>
                        <a:spcAft>
                          <a:spcPts val="0"/>
                        </a:spcAft>
                      </a:pPr>
                      <a:r>
                        <a:rPr lang="es-ES" sz="1200">
                          <a:effectLst/>
                        </a:rPr>
                        <a:t>GUAYAQUIL</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rPr>
                        <a:t>60% del bien</a:t>
                      </a:r>
                      <a:endParaRPr lang="es-ES"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val="10007"/>
                  </a:ext>
                </a:extLst>
              </a:tr>
            </a:tbl>
          </a:graphicData>
        </a:graphic>
      </p:graphicFrame>
      <p:graphicFrame>
        <p:nvGraphicFramePr>
          <p:cNvPr id="12" name="Tabla 11"/>
          <p:cNvGraphicFramePr>
            <a:graphicFrameLocks noGrp="1"/>
          </p:cNvGraphicFramePr>
          <p:nvPr>
            <p:extLst/>
          </p:nvPr>
        </p:nvGraphicFramePr>
        <p:xfrm>
          <a:off x="1086076" y="4368462"/>
          <a:ext cx="4836795" cy="1875282"/>
        </p:xfrm>
        <a:graphic>
          <a:graphicData uri="http://schemas.openxmlformats.org/drawingml/2006/table">
            <a:tbl>
              <a:tblPr firstRow="1" firstCol="1" bandRow="1">
                <a:tableStyleId>{93296810-A885-4BE3-A3E7-6D5BEEA58F35}</a:tableStyleId>
              </a:tblPr>
              <a:tblGrid>
                <a:gridCol w="1425575">
                  <a:extLst>
                    <a:ext uri="{9D8B030D-6E8A-4147-A177-3AD203B41FA5}">
                      <a16:colId xmlns:a16="http://schemas.microsoft.com/office/drawing/2014/main" val="1289840775"/>
                    </a:ext>
                  </a:extLst>
                </a:gridCol>
                <a:gridCol w="3411220">
                  <a:extLst>
                    <a:ext uri="{9D8B030D-6E8A-4147-A177-3AD203B41FA5}">
                      <a16:colId xmlns:a16="http://schemas.microsoft.com/office/drawing/2014/main" val="2855595290"/>
                    </a:ext>
                  </a:extLst>
                </a:gridCol>
              </a:tblGrid>
              <a:tr h="0">
                <a:tc gridSpan="2">
                  <a:txBody>
                    <a:bodyPr/>
                    <a:lstStyle/>
                    <a:p>
                      <a:pPr algn="ctr">
                        <a:lnSpc>
                          <a:spcPct val="115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extLst>
                  <a:ext uri="{0D108BD9-81ED-4DB2-BD59-A6C34878D82A}">
                    <a16:rowId xmlns:a16="http://schemas.microsoft.com/office/drawing/2014/main" val="1109244814"/>
                  </a:ext>
                </a:extLst>
              </a:tr>
              <a:tr h="0">
                <a:tc>
                  <a:txBody>
                    <a:bodyPr/>
                    <a:lstStyle/>
                    <a:p>
                      <a:pPr algn="ctr">
                        <a:lnSpc>
                          <a:spcPct val="115000"/>
                        </a:lnSpc>
                        <a:spcAft>
                          <a:spcPts val="0"/>
                        </a:spcAft>
                      </a:pPr>
                      <a:r>
                        <a:rPr lang="es-ES" sz="1200">
                          <a:effectLst/>
                        </a:rPr>
                        <a:t>BANCO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200" dirty="0">
                          <a:effectLst/>
                        </a:rPr>
                        <a:t>GARANTÍA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6211761"/>
                  </a:ext>
                </a:extLst>
              </a:tr>
              <a:tr h="147320">
                <a:tc>
                  <a:txBody>
                    <a:bodyPr/>
                    <a:lstStyle/>
                    <a:p>
                      <a:pPr>
                        <a:lnSpc>
                          <a:spcPct val="115000"/>
                        </a:lnSpc>
                        <a:spcAft>
                          <a:spcPts val="0"/>
                        </a:spcAft>
                      </a:pPr>
                      <a:r>
                        <a:rPr lang="es-ES" sz="1200">
                          <a:effectLst/>
                        </a:rPr>
                        <a:t>PACIFICO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Bien inmueble hipotecado, más un pagaré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34718317"/>
                  </a:ext>
                </a:extLst>
              </a:tr>
              <a:tr h="0">
                <a:tc>
                  <a:txBody>
                    <a:bodyPr/>
                    <a:lstStyle/>
                    <a:p>
                      <a:pPr>
                        <a:lnSpc>
                          <a:spcPct val="115000"/>
                        </a:lnSpc>
                        <a:spcAft>
                          <a:spcPts val="0"/>
                        </a:spcAft>
                      </a:pPr>
                      <a:r>
                        <a:rPr lang="es-ES" sz="1200">
                          <a:effectLst/>
                        </a:rPr>
                        <a:t>PRODUBANCO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Bien inmueble hipotecado, más un pagaré</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86748236"/>
                  </a:ext>
                </a:extLst>
              </a:tr>
              <a:tr h="0">
                <a:tc>
                  <a:txBody>
                    <a:bodyPr/>
                    <a:lstStyle/>
                    <a:p>
                      <a:pPr>
                        <a:lnSpc>
                          <a:spcPct val="115000"/>
                        </a:lnSpc>
                        <a:spcAft>
                          <a:spcPts val="0"/>
                        </a:spcAft>
                      </a:pPr>
                      <a:r>
                        <a:rPr lang="es-ES" sz="1200">
                          <a:effectLst/>
                        </a:rPr>
                        <a:t>PICHINCHA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15000"/>
                        </a:lnSpc>
                        <a:spcAft>
                          <a:spcPts val="0"/>
                        </a:spcAft>
                      </a:pPr>
                      <a:r>
                        <a:rPr lang="es-ES" sz="1200">
                          <a:effectLst/>
                        </a:rPr>
                        <a:t>Bien inmueble hipotecado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42934264"/>
                  </a:ext>
                </a:extLst>
              </a:tr>
              <a:tr h="0">
                <a:tc>
                  <a:txBody>
                    <a:bodyPr/>
                    <a:lstStyle/>
                    <a:p>
                      <a:pPr>
                        <a:lnSpc>
                          <a:spcPct val="115000"/>
                        </a:lnSpc>
                        <a:spcAft>
                          <a:spcPts val="0"/>
                        </a:spcAft>
                      </a:pPr>
                      <a:r>
                        <a:rPr lang="es-ES" sz="1200">
                          <a:effectLst/>
                        </a:rPr>
                        <a:t>BOLIVARIANO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S"/>
                    </a:p>
                  </a:txBody>
                  <a:tcPr/>
                </a:tc>
                <a:extLst>
                  <a:ext uri="{0D108BD9-81ED-4DB2-BD59-A6C34878D82A}">
                    <a16:rowId xmlns:a16="http://schemas.microsoft.com/office/drawing/2014/main" val="1620194065"/>
                  </a:ext>
                </a:extLst>
              </a:tr>
              <a:tr h="0">
                <a:tc>
                  <a:txBody>
                    <a:bodyPr/>
                    <a:lstStyle/>
                    <a:p>
                      <a:pPr>
                        <a:lnSpc>
                          <a:spcPct val="115000"/>
                        </a:lnSpc>
                        <a:spcAft>
                          <a:spcPts val="0"/>
                        </a:spcAft>
                      </a:pPr>
                      <a:r>
                        <a:rPr lang="es-ES" sz="1200">
                          <a:effectLst/>
                        </a:rPr>
                        <a:t>AUSTRO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S"/>
                    </a:p>
                  </a:txBody>
                  <a:tcPr/>
                </a:tc>
                <a:extLst>
                  <a:ext uri="{0D108BD9-81ED-4DB2-BD59-A6C34878D82A}">
                    <a16:rowId xmlns:a16="http://schemas.microsoft.com/office/drawing/2014/main" val="3276955298"/>
                  </a:ext>
                </a:extLst>
              </a:tr>
              <a:tr h="368935">
                <a:tc>
                  <a:txBody>
                    <a:bodyPr/>
                    <a:lstStyle/>
                    <a:p>
                      <a:pPr>
                        <a:lnSpc>
                          <a:spcPct val="115000"/>
                        </a:lnSpc>
                        <a:spcAft>
                          <a:spcPts val="0"/>
                        </a:spcAft>
                      </a:pPr>
                      <a:r>
                        <a:rPr lang="es-ES" sz="1200">
                          <a:effectLst/>
                        </a:rPr>
                        <a:t>GUAYAQUIL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Bien inmueble hipotecado, más un pagaré o garante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76069601"/>
                  </a:ext>
                </a:extLst>
              </a:tr>
            </a:tbl>
          </a:graphicData>
        </a:graphic>
      </p:graphicFrame>
      <p:grpSp>
        <p:nvGrpSpPr>
          <p:cNvPr id="35" name="Grupo 34"/>
          <p:cNvGrpSpPr/>
          <p:nvPr/>
        </p:nvGrpSpPr>
        <p:grpSpPr>
          <a:xfrm>
            <a:off x="1246910" y="180109"/>
            <a:ext cx="7578436" cy="1053603"/>
            <a:chOff x="1246910" y="180109"/>
            <a:chExt cx="7578436" cy="1053603"/>
          </a:xfrm>
        </p:grpSpPr>
        <p:sp>
          <p:nvSpPr>
            <p:cNvPr id="13" name="Rectángulo 12"/>
            <p:cNvSpPr/>
            <p:nvPr/>
          </p:nvSpPr>
          <p:spPr>
            <a:xfrm>
              <a:off x="1246910" y="180109"/>
              <a:ext cx="7578436" cy="105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rotWithShape="1">
            <a:blip r:embed="rId8" cstate="print">
              <a:extLst>
                <a:ext uri="{28A0092B-C50C-407E-A947-70E740481C1C}">
                  <a14:useLocalDpi xmlns:a14="http://schemas.microsoft.com/office/drawing/2010/main" val="0"/>
                </a:ext>
              </a:extLst>
            </a:blip>
            <a:srcRect l="17957" t="19192" r="18148" b="14545"/>
            <a:stretch/>
          </p:blipFill>
          <p:spPr>
            <a:xfrm>
              <a:off x="1389825" y="333540"/>
              <a:ext cx="785340" cy="778250"/>
            </a:xfrm>
            <a:prstGeom prst="rect">
              <a:avLst/>
            </a:prstGeom>
          </p:spPr>
        </p:pic>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6910" y="256166"/>
              <a:ext cx="913670" cy="901487"/>
            </a:xfrm>
            <a:prstGeom prst="rect">
              <a:avLst/>
            </a:prstGeom>
          </p:spPr>
        </p:pic>
        <p:pic>
          <p:nvPicPr>
            <p:cNvPr id="17" name="Imagen 16"/>
            <p:cNvPicPr>
              <a:picLocks noChangeAspect="1"/>
            </p:cNvPicPr>
            <p:nvPr/>
          </p:nvPicPr>
          <p:blipFill rotWithShape="1">
            <a:blip r:embed="rId10" cstate="print">
              <a:extLst>
                <a:ext uri="{28A0092B-C50C-407E-A947-70E740481C1C}">
                  <a14:useLocalDpi xmlns:a14="http://schemas.microsoft.com/office/drawing/2010/main" val="0"/>
                </a:ext>
              </a:extLst>
            </a:blip>
            <a:srcRect l="22479" t="10273" r="25141" b="8495"/>
            <a:stretch/>
          </p:blipFill>
          <p:spPr>
            <a:xfrm>
              <a:off x="3504474" y="256166"/>
              <a:ext cx="581287" cy="901487"/>
            </a:xfrm>
            <a:prstGeom prst="rect">
              <a:avLst/>
            </a:prstGeom>
          </p:spPr>
        </p:pic>
        <p:pic>
          <p:nvPicPr>
            <p:cNvPr id="24" name="Imagen 23"/>
            <p:cNvPicPr>
              <a:picLocks noChangeAspect="1"/>
            </p:cNvPicPr>
            <p:nvPr/>
          </p:nvPicPr>
          <p:blipFill rotWithShape="1">
            <a:blip r:embed="rId11" cstate="print">
              <a:extLst>
                <a:ext uri="{28A0092B-C50C-407E-A947-70E740481C1C}">
                  <a14:useLocalDpi xmlns:a14="http://schemas.microsoft.com/office/drawing/2010/main" val="0"/>
                </a:ext>
              </a:extLst>
            </a:blip>
            <a:srcRect l="8041" t="16347" r="7402" b="24015"/>
            <a:stretch/>
          </p:blipFill>
          <p:spPr>
            <a:xfrm>
              <a:off x="4215493" y="297479"/>
              <a:ext cx="1093798" cy="804824"/>
            </a:xfrm>
            <a:prstGeom prst="rect">
              <a:avLst/>
            </a:prstGeom>
          </p:spPr>
        </p:pic>
        <p:pic>
          <p:nvPicPr>
            <p:cNvPr id="32" name="Imagen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67042" y="297479"/>
              <a:ext cx="1186316" cy="795337"/>
            </a:xfrm>
            <a:prstGeom prst="rect">
              <a:avLst/>
            </a:prstGeom>
          </p:spPr>
        </p:pic>
        <p:pic>
          <p:nvPicPr>
            <p:cNvPr id="33" name="Imagen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8173" y="302242"/>
              <a:ext cx="739987" cy="693738"/>
            </a:xfrm>
            <a:prstGeom prst="rect">
              <a:avLst/>
            </a:prstGeom>
          </p:spPr>
        </p:pic>
        <p:pic>
          <p:nvPicPr>
            <p:cNvPr id="34" name="Imagen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41309" y="315020"/>
              <a:ext cx="1196292" cy="760254"/>
            </a:xfrm>
            <a:prstGeom prst="rect">
              <a:avLst/>
            </a:prstGeom>
          </p:spPr>
        </p:pic>
      </p:grpSp>
    </p:spTree>
    <p:extLst>
      <p:ext uri="{BB962C8B-B14F-4D97-AF65-F5344CB8AC3E}">
        <p14:creationId xmlns:p14="http://schemas.microsoft.com/office/powerpoint/2010/main" val="3725807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69200" y="165100"/>
            <a:ext cx="4483100" cy="584775"/>
          </a:xfrm>
          <a:prstGeom prst="rect">
            <a:avLst/>
          </a:prstGeom>
          <a:noFill/>
        </p:spPr>
        <p:txBody>
          <a:bodyPr wrap="square" rtlCol="0">
            <a:spAutoFit/>
          </a:bodyPr>
          <a:lstStyle/>
          <a:p>
            <a:pPr algn="r"/>
            <a:r>
              <a:rPr lang="es-ES" sz="3200" dirty="0" smtClean="0">
                <a:solidFill>
                  <a:srgbClr val="FF0000"/>
                </a:solidFill>
              </a:rPr>
              <a:t>RIESGO CREDITICIO</a:t>
            </a:r>
          </a:p>
        </p:txBody>
      </p:sp>
      <p:graphicFrame>
        <p:nvGraphicFramePr>
          <p:cNvPr id="3" name="Diagrama 2"/>
          <p:cNvGraphicFramePr/>
          <p:nvPr>
            <p:extLst/>
          </p:nvPr>
        </p:nvGraphicFramePr>
        <p:xfrm>
          <a:off x="730250" y="788550"/>
          <a:ext cx="9080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471659">
            <a:off x="2513012" y="1752600"/>
            <a:ext cx="1813772" cy="1041400"/>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4994" y="1847850"/>
            <a:ext cx="1129103" cy="1143000"/>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71147" y="2273300"/>
            <a:ext cx="2009775" cy="2009775"/>
          </a:xfrm>
          <a:prstGeom prst="rect">
            <a:avLst/>
          </a:prstGeom>
        </p:spPr>
      </p:pic>
    </p:spTree>
    <p:extLst>
      <p:ext uri="{BB962C8B-B14F-4D97-AF65-F5344CB8AC3E}">
        <p14:creationId xmlns:p14="http://schemas.microsoft.com/office/powerpoint/2010/main" val="3566549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20200" y="95250"/>
            <a:ext cx="2571750" cy="553998"/>
          </a:xfrm>
          <a:prstGeom prst="rect">
            <a:avLst/>
          </a:prstGeom>
          <a:noFill/>
        </p:spPr>
        <p:txBody>
          <a:bodyPr wrap="square" rtlCol="0">
            <a:spAutoFit/>
          </a:bodyPr>
          <a:lstStyle/>
          <a:p>
            <a:pPr algn="r"/>
            <a:r>
              <a:rPr lang="es-ES" sz="3000" dirty="0" smtClean="0">
                <a:solidFill>
                  <a:srgbClr val="FF0000"/>
                </a:solidFill>
              </a:rPr>
              <a:t>IMPACTO</a:t>
            </a:r>
            <a:endParaRPr lang="es-ES" sz="3000" dirty="0">
              <a:solidFill>
                <a:srgbClr val="FF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59159"/>
            <a:ext cx="5806211" cy="560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2677344" y="247650"/>
            <a:ext cx="5424661" cy="360040"/>
          </a:xfrm>
          <a:prstGeom prst="rect">
            <a:avLst/>
          </a:prstGeom>
        </p:spPr>
        <p:txBody>
          <a:bodyPr>
            <a:normAutofit fontScale="6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100" b="1" smtClean="0">
                <a:solidFill>
                  <a:schemeClr val="tx1"/>
                </a:solidFill>
              </a:rPr>
              <a:t>Impacto de la Cartera de Vivienda</a:t>
            </a:r>
            <a:r>
              <a:rPr lang="es-EC" sz="3000" b="1" smtClean="0">
                <a:solidFill>
                  <a:schemeClr val="tx1"/>
                </a:solidFill>
              </a:rPr>
              <a:t>.</a:t>
            </a:r>
            <a:endParaRPr lang="es-EC" sz="3000" b="1" dirty="0">
              <a:solidFill>
                <a:schemeClr val="tx1"/>
              </a:solidFill>
            </a:endParaRPr>
          </a:p>
        </p:txBody>
      </p:sp>
      <p:sp>
        <p:nvSpPr>
          <p:cNvPr id="5" name="CuadroTexto 4"/>
          <p:cNvSpPr txBox="1"/>
          <p:nvPr/>
        </p:nvSpPr>
        <p:spPr>
          <a:xfrm>
            <a:off x="304800" y="1143000"/>
            <a:ext cx="2250976" cy="954107"/>
          </a:xfrm>
          <a:prstGeom prst="rect">
            <a:avLst/>
          </a:prstGeom>
          <a:noFill/>
        </p:spPr>
        <p:txBody>
          <a:bodyPr wrap="square" rtlCol="0">
            <a:spAutoFit/>
          </a:bodyPr>
          <a:lstStyle/>
          <a:p>
            <a:r>
              <a:rPr lang="es-ES" sz="2800" dirty="0" smtClean="0"/>
              <a:t>ESTADO DE RESULTADOS</a:t>
            </a:r>
            <a:endParaRPr lang="es-ES" sz="2800" dirty="0"/>
          </a:p>
        </p:txBody>
      </p:sp>
      <p:cxnSp>
        <p:nvCxnSpPr>
          <p:cNvPr id="7" name="Conector angular 6"/>
          <p:cNvCxnSpPr/>
          <p:nvPr/>
        </p:nvCxnSpPr>
        <p:spPr>
          <a:xfrm rot="10800000" flipV="1">
            <a:off x="1088572" y="3149599"/>
            <a:ext cx="1379489" cy="624116"/>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10800000" flipV="1">
            <a:off x="1088571" y="3657600"/>
            <a:ext cx="1467207" cy="116115"/>
          </a:xfrm>
          <a:prstGeom prst="bentConnector3">
            <a:avLst>
              <a:gd name="adj1" fmla="val 5296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p:nvPr/>
        </p:nvCxnSpPr>
        <p:spPr>
          <a:xfrm rot="16200000" flipH="1">
            <a:off x="947216" y="4604815"/>
            <a:ext cx="2264227" cy="602027"/>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43227" y="3149599"/>
            <a:ext cx="1219200" cy="1015663"/>
          </a:xfrm>
          <a:prstGeom prst="rect">
            <a:avLst/>
          </a:prstGeom>
          <a:noFill/>
        </p:spPr>
        <p:txBody>
          <a:bodyPr wrap="square" rtlCol="0">
            <a:spAutoFit/>
          </a:bodyPr>
          <a:lstStyle/>
          <a:p>
            <a:r>
              <a:rPr lang="es-ES" sz="1200" dirty="0" smtClean="0"/>
              <a:t>Afecta directamente a la ganancia / perdida del ejercicio</a:t>
            </a:r>
          </a:p>
        </p:txBody>
      </p:sp>
    </p:spTree>
    <p:extLst>
      <p:ext uri="{BB962C8B-B14F-4D97-AF65-F5344CB8AC3E}">
        <p14:creationId xmlns:p14="http://schemas.microsoft.com/office/powerpoint/2010/main" val="18330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bwMode="auto">
          <a:xfrm>
            <a:off x="1543949" y="116632"/>
            <a:ext cx="4694349" cy="54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EC" sz="2000" dirty="0"/>
              <a:t>Rentabilidad</a:t>
            </a:r>
            <a:endParaRPr lang="es-EC" sz="2000" b="1" dirty="0"/>
          </a:p>
        </p:txBody>
      </p:sp>
      <p:sp>
        <p:nvSpPr>
          <p:cNvPr id="2" name="1 Rectángulo"/>
          <p:cNvSpPr/>
          <p:nvPr/>
        </p:nvSpPr>
        <p:spPr>
          <a:xfrm>
            <a:off x="5232895" y="2276872"/>
            <a:ext cx="1051891" cy="369332"/>
          </a:xfrm>
          <a:prstGeom prst="rect">
            <a:avLst/>
          </a:prstGeom>
        </p:spPr>
        <p:txBody>
          <a:bodyPr wrap="none">
            <a:spAutoFit/>
          </a:bodyPr>
          <a:lstStyle/>
          <a:p>
            <a:r>
              <a:rPr lang="es-EC" dirty="0"/>
              <a:t>Liquidez</a:t>
            </a:r>
            <a:endParaRPr lang="es-EC" b="1" dirty="0"/>
          </a:p>
        </p:txBody>
      </p:sp>
      <p:graphicFrame>
        <p:nvGraphicFramePr>
          <p:cNvPr id="4" name="Tabla 3"/>
          <p:cNvGraphicFramePr>
            <a:graphicFrameLocks noGrp="1"/>
          </p:cNvGraphicFramePr>
          <p:nvPr>
            <p:extLst/>
          </p:nvPr>
        </p:nvGraphicFramePr>
        <p:xfrm>
          <a:off x="4956177" y="2649439"/>
          <a:ext cx="6812122" cy="952418"/>
        </p:xfrm>
        <a:graphic>
          <a:graphicData uri="http://schemas.openxmlformats.org/drawingml/2006/table">
            <a:tbl>
              <a:tblPr>
                <a:tableStyleId>{5C22544A-7EE6-4342-B048-85BDC9FD1C3A}</a:tableStyleId>
              </a:tblPr>
              <a:tblGrid>
                <a:gridCol w="1993898">
                  <a:extLst>
                    <a:ext uri="{9D8B030D-6E8A-4147-A177-3AD203B41FA5}">
                      <a16:colId xmlns:a16="http://schemas.microsoft.com/office/drawing/2014/main" val="1269425834"/>
                    </a:ext>
                  </a:extLst>
                </a:gridCol>
                <a:gridCol w="723900">
                  <a:extLst>
                    <a:ext uri="{9D8B030D-6E8A-4147-A177-3AD203B41FA5}">
                      <a16:colId xmlns:a16="http://schemas.microsoft.com/office/drawing/2014/main" val="3152852330"/>
                    </a:ext>
                  </a:extLst>
                </a:gridCol>
                <a:gridCol w="698500">
                  <a:extLst>
                    <a:ext uri="{9D8B030D-6E8A-4147-A177-3AD203B41FA5}">
                      <a16:colId xmlns:a16="http://schemas.microsoft.com/office/drawing/2014/main" val="2821885480"/>
                    </a:ext>
                  </a:extLst>
                </a:gridCol>
                <a:gridCol w="736600">
                  <a:extLst>
                    <a:ext uri="{9D8B030D-6E8A-4147-A177-3AD203B41FA5}">
                      <a16:colId xmlns:a16="http://schemas.microsoft.com/office/drawing/2014/main" val="3864892922"/>
                    </a:ext>
                  </a:extLst>
                </a:gridCol>
                <a:gridCol w="939800">
                  <a:extLst>
                    <a:ext uri="{9D8B030D-6E8A-4147-A177-3AD203B41FA5}">
                      <a16:colId xmlns:a16="http://schemas.microsoft.com/office/drawing/2014/main" val="3000231385"/>
                    </a:ext>
                  </a:extLst>
                </a:gridCol>
                <a:gridCol w="863600">
                  <a:extLst>
                    <a:ext uri="{9D8B030D-6E8A-4147-A177-3AD203B41FA5}">
                      <a16:colId xmlns:a16="http://schemas.microsoft.com/office/drawing/2014/main" val="1924912869"/>
                    </a:ext>
                  </a:extLst>
                </a:gridCol>
                <a:gridCol w="855824">
                  <a:extLst>
                    <a:ext uri="{9D8B030D-6E8A-4147-A177-3AD203B41FA5}">
                      <a16:colId xmlns:a16="http://schemas.microsoft.com/office/drawing/2014/main" val="3608098673"/>
                    </a:ext>
                  </a:extLst>
                </a:gridCol>
              </a:tblGrid>
              <a:tr h="476209">
                <a:tc>
                  <a:txBody>
                    <a:bodyPr/>
                    <a:lstStyle/>
                    <a:p>
                      <a:pPr algn="l" fontAlgn="ctr"/>
                      <a:r>
                        <a:rPr lang="es-ES" sz="1100" u="none" strike="noStrike" dirty="0">
                          <a:effectLst/>
                        </a:rPr>
                        <a:t> </a:t>
                      </a:r>
                      <a:endParaRPr lang="es-E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dirty="0">
                          <a:effectLst/>
                        </a:rPr>
                        <a:t>2015</a:t>
                      </a:r>
                      <a:endParaRPr lang="es-E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dirty="0">
                          <a:effectLst/>
                        </a:rPr>
                        <a:t>2016</a:t>
                      </a:r>
                      <a:endParaRPr lang="es-E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2017</a:t>
                      </a:r>
                      <a:endParaRPr lang="es-E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100" u="none" strike="noStrike" dirty="0">
                          <a:effectLst/>
                        </a:rPr>
                        <a:t>Variaciones 2016-2015</a:t>
                      </a:r>
                      <a:endParaRPr lang="es-E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S" sz="1100" u="none" strike="noStrike">
                          <a:effectLst/>
                        </a:rPr>
                        <a:t>Variaciones 2017-2016</a:t>
                      </a:r>
                      <a:endParaRPr lang="es-E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S" sz="1100" u="none" strike="noStrike">
                          <a:effectLst/>
                        </a:rPr>
                        <a:t>Variaciones 2017-2015</a:t>
                      </a:r>
                      <a:endParaRPr lang="es-ES"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6878524"/>
                  </a:ext>
                </a:extLst>
              </a:tr>
              <a:tr h="476209">
                <a:tc>
                  <a:txBody>
                    <a:bodyPr/>
                    <a:lstStyle/>
                    <a:p>
                      <a:pPr algn="l" fontAlgn="ctr"/>
                      <a:r>
                        <a:rPr lang="es-ES" sz="1100" u="none" strike="noStrike">
                          <a:effectLst/>
                        </a:rPr>
                        <a:t>FONDOS DISPONIBLES / TOTAL DEPOSITOS A CORTO PLAZO</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100" u="none" strike="noStrike">
                          <a:effectLst/>
                        </a:rPr>
                        <a:t>0,24</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S" sz="1100" u="none" strike="noStrike">
                          <a:effectLst/>
                        </a:rPr>
                        <a:t>0,28</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S" sz="1100" u="none" strike="noStrike">
                          <a:effectLst/>
                        </a:rPr>
                        <a:t>0,23</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3,7%</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-4,3%</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dirty="0">
                          <a:effectLst/>
                        </a:rPr>
                        <a:t>-0,6%</a:t>
                      </a:r>
                      <a:endParaRPr lang="es-E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4424906"/>
                  </a:ext>
                </a:extLst>
              </a:tr>
            </a:tbl>
          </a:graphicData>
        </a:graphic>
      </p:graphicFrame>
      <p:graphicFrame>
        <p:nvGraphicFramePr>
          <p:cNvPr id="12" name="2 Gráfico"/>
          <p:cNvGraphicFramePr>
            <a:graphicFrameLocks/>
          </p:cNvGraphicFramePr>
          <p:nvPr>
            <p:extLst/>
          </p:nvPr>
        </p:nvGraphicFramePr>
        <p:xfrm>
          <a:off x="5334000" y="3849885"/>
          <a:ext cx="45720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a:graphicFrameLocks/>
          </p:cNvGraphicFramePr>
          <p:nvPr>
            <p:extLst/>
          </p:nvPr>
        </p:nvGraphicFramePr>
        <p:xfrm>
          <a:off x="301625" y="2461538"/>
          <a:ext cx="4229100"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p:cNvGraphicFramePr>
            <a:graphicFrameLocks noGrp="1"/>
          </p:cNvGraphicFramePr>
          <p:nvPr>
            <p:extLst/>
          </p:nvPr>
        </p:nvGraphicFramePr>
        <p:xfrm>
          <a:off x="663575" y="916367"/>
          <a:ext cx="8064499" cy="1104900"/>
        </p:xfrm>
        <a:graphic>
          <a:graphicData uri="http://schemas.openxmlformats.org/drawingml/2006/table">
            <a:tbl>
              <a:tblPr>
                <a:tableStyleId>{5C22544A-7EE6-4342-B048-85BDC9FD1C3A}</a:tableStyleId>
              </a:tblPr>
              <a:tblGrid>
                <a:gridCol w="2047069">
                  <a:extLst>
                    <a:ext uri="{9D8B030D-6E8A-4147-A177-3AD203B41FA5}">
                      <a16:colId xmlns:a16="http://schemas.microsoft.com/office/drawing/2014/main" val="3225540100"/>
                    </a:ext>
                  </a:extLst>
                </a:gridCol>
                <a:gridCol w="837870">
                  <a:extLst>
                    <a:ext uri="{9D8B030D-6E8A-4147-A177-3AD203B41FA5}">
                      <a16:colId xmlns:a16="http://schemas.microsoft.com/office/drawing/2014/main" val="3016058133"/>
                    </a:ext>
                  </a:extLst>
                </a:gridCol>
                <a:gridCol w="837870">
                  <a:extLst>
                    <a:ext uri="{9D8B030D-6E8A-4147-A177-3AD203B41FA5}">
                      <a16:colId xmlns:a16="http://schemas.microsoft.com/office/drawing/2014/main" val="3073009515"/>
                    </a:ext>
                  </a:extLst>
                </a:gridCol>
                <a:gridCol w="837870">
                  <a:extLst>
                    <a:ext uri="{9D8B030D-6E8A-4147-A177-3AD203B41FA5}">
                      <a16:colId xmlns:a16="http://schemas.microsoft.com/office/drawing/2014/main" val="139142933"/>
                    </a:ext>
                  </a:extLst>
                </a:gridCol>
                <a:gridCol w="837870">
                  <a:extLst>
                    <a:ext uri="{9D8B030D-6E8A-4147-A177-3AD203B41FA5}">
                      <a16:colId xmlns:a16="http://schemas.microsoft.com/office/drawing/2014/main" val="2600107937"/>
                    </a:ext>
                  </a:extLst>
                </a:gridCol>
                <a:gridCol w="837870">
                  <a:extLst>
                    <a:ext uri="{9D8B030D-6E8A-4147-A177-3AD203B41FA5}">
                      <a16:colId xmlns:a16="http://schemas.microsoft.com/office/drawing/2014/main" val="228279513"/>
                    </a:ext>
                  </a:extLst>
                </a:gridCol>
                <a:gridCol w="837870">
                  <a:extLst>
                    <a:ext uri="{9D8B030D-6E8A-4147-A177-3AD203B41FA5}">
                      <a16:colId xmlns:a16="http://schemas.microsoft.com/office/drawing/2014/main" val="558078752"/>
                    </a:ext>
                  </a:extLst>
                </a:gridCol>
                <a:gridCol w="990210">
                  <a:extLst>
                    <a:ext uri="{9D8B030D-6E8A-4147-A177-3AD203B41FA5}">
                      <a16:colId xmlns:a16="http://schemas.microsoft.com/office/drawing/2014/main" val="3738129645"/>
                    </a:ext>
                  </a:extLst>
                </a:gridCol>
              </a:tblGrid>
              <a:tr h="381000">
                <a:tc>
                  <a:txBody>
                    <a:bodyPr/>
                    <a:lstStyle/>
                    <a:p>
                      <a:pPr algn="l" fontAlgn="b"/>
                      <a:r>
                        <a:rPr lang="es-ES" sz="1100" u="none" strike="noStrike">
                          <a:effectLst/>
                        </a:rPr>
                        <a:t> </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2015</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2016</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2017</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Variaciones 2016-2015</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Variaciones 2017-2016</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Variaciones 2017-2015</a:t>
                      </a:r>
                      <a:endParaRPr lang="es-ES" sz="11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ES" sz="1100" u="none" strike="noStrike">
                          <a:effectLst/>
                        </a:rPr>
                        <a:t>Participacion promedio</a:t>
                      </a:r>
                      <a:endParaRPr lang="es-ES" sz="11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97659887"/>
                  </a:ext>
                </a:extLst>
              </a:tr>
              <a:tr h="361950">
                <a:tc>
                  <a:txBody>
                    <a:bodyPr/>
                    <a:lstStyle/>
                    <a:p>
                      <a:pPr algn="l" fontAlgn="b"/>
                      <a:r>
                        <a:rPr lang="es-ES" sz="1100" u="none" strike="noStrike">
                          <a:effectLst/>
                        </a:rPr>
                        <a:t> Rendimiento Operativo sobre Activo(ROA) </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0,9%</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0,6%</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1,1%</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-0,3%</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0,4%</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0,2%</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0,9%</a:t>
                      </a:r>
                      <a:endParaRPr lang="es-E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41243702"/>
                  </a:ext>
                </a:extLst>
              </a:tr>
              <a:tr h="361950">
                <a:tc>
                  <a:txBody>
                    <a:bodyPr/>
                    <a:lstStyle/>
                    <a:p>
                      <a:pPr algn="l" fontAlgn="b"/>
                      <a:r>
                        <a:rPr lang="es-ES" sz="1100" u="none" strike="noStrike">
                          <a:effectLst/>
                        </a:rPr>
                        <a:t> Rendimiento sobre Patrimonio (ROE) </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9,0%</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6,7%</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10,6%</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-2,2%</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3,9%</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a:effectLst/>
                        </a:rPr>
                        <a:t>1,6%</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ES" sz="1100" u="none" strike="noStrike" dirty="0">
                          <a:effectLst/>
                        </a:rPr>
                        <a:t>8,8%</a:t>
                      </a:r>
                      <a:endParaRPr lang="es-ES"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27381917"/>
                  </a:ext>
                </a:extLst>
              </a:tr>
            </a:tbl>
          </a:graphicData>
        </a:graphic>
      </p:graphicFrame>
    </p:spTree>
    <p:extLst>
      <p:ext uri="{BB962C8B-B14F-4D97-AF65-F5344CB8AC3E}">
        <p14:creationId xmlns:p14="http://schemas.microsoft.com/office/powerpoint/2010/main" val="12859020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9153" y="0"/>
            <a:ext cx="2319020" cy="623455"/>
          </a:xfrm>
        </p:spPr>
        <p:txBody>
          <a:bodyPr>
            <a:normAutofit fontScale="90000"/>
          </a:bodyPr>
          <a:lstStyle/>
          <a:p>
            <a:pPr algn="r"/>
            <a:r>
              <a:rPr lang="es-ES" dirty="0" smtClean="0">
                <a:solidFill>
                  <a:schemeClr val="accent6"/>
                </a:solidFill>
              </a:rPr>
              <a:t>RESUMEN</a:t>
            </a:r>
            <a:endParaRPr lang="es-ES" dirty="0">
              <a:solidFill>
                <a:schemeClr val="accent6"/>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748" y="1517073"/>
            <a:ext cx="2865242" cy="2571155"/>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696" y="938339"/>
            <a:ext cx="2392628" cy="1794471"/>
          </a:xfrm>
          <a:prstGeom prst="rect">
            <a:avLst/>
          </a:prstGeom>
        </p:spPr>
      </p:pic>
      <p:pic>
        <p:nvPicPr>
          <p:cNvPr id="11" name="Imagen 10"/>
          <p:cNvPicPr>
            <a:picLocks noChangeAspect="1"/>
          </p:cNvPicPr>
          <p:nvPr/>
        </p:nvPicPr>
        <p:blipFill rotWithShape="1">
          <a:blip r:embed="rId4"/>
          <a:srcRect l="23470" t="15838" r="21184" b="11579"/>
          <a:stretch/>
        </p:blipFill>
        <p:spPr>
          <a:xfrm>
            <a:off x="7421873" y="738837"/>
            <a:ext cx="2775072" cy="1819708"/>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873" y="3807025"/>
            <a:ext cx="2919999" cy="2246153"/>
          </a:xfrm>
          <a:prstGeom prst="rect">
            <a:avLst/>
          </a:prstGeom>
        </p:spPr>
      </p:pic>
      <p:pic>
        <p:nvPicPr>
          <p:cNvPr id="13" name="Imagen 12"/>
          <p:cNvPicPr>
            <a:picLocks noChangeAspect="1"/>
          </p:cNvPicPr>
          <p:nvPr/>
        </p:nvPicPr>
        <p:blipFill rotWithShape="1">
          <a:blip r:embed="rId6" cstate="print">
            <a:extLst>
              <a:ext uri="{28A0092B-C50C-407E-A947-70E740481C1C}">
                <a14:useLocalDpi xmlns:a14="http://schemas.microsoft.com/office/drawing/2010/main" val="0"/>
              </a:ext>
            </a:extLst>
          </a:blip>
          <a:srcRect l="9870" t="19123" r="8113" b="13136"/>
          <a:stretch/>
        </p:blipFill>
        <p:spPr>
          <a:xfrm>
            <a:off x="4000499" y="4368800"/>
            <a:ext cx="2770352" cy="1696720"/>
          </a:xfrm>
          <a:prstGeom prst="rect">
            <a:avLst/>
          </a:prstGeom>
        </p:spPr>
      </p:pic>
      <p:sp>
        <p:nvSpPr>
          <p:cNvPr id="14" name="CuadroTexto 13"/>
          <p:cNvSpPr txBox="1"/>
          <p:nvPr/>
        </p:nvSpPr>
        <p:spPr>
          <a:xfrm>
            <a:off x="365760" y="4511040"/>
            <a:ext cx="3017520" cy="1200329"/>
          </a:xfrm>
          <a:prstGeom prst="rect">
            <a:avLst/>
          </a:prstGeom>
          <a:noFill/>
        </p:spPr>
        <p:txBody>
          <a:bodyPr wrap="square" rtlCol="0">
            <a:spAutoFit/>
          </a:bodyPr>
          <a:lstStyle/>
          <a:p>
            <a:r>
              <a:rPr lang="es-ES" sz="1600" dirty="0" smtClean="0">
                <a:solidFill>
                  <a:schemeClr val="accent3">
                    <a:lumMod val="60000"/>
                    <a:lumOff val="40000"/>
                  </a:schemeClr>
                </a:solidFill>
              </a:rPr>
              <a:t>Hipótesis:</a:t>
            </a:r>
          </a:p>
          <a:p>
            <a:r>
              <a:rPr lang="es-ES" sz="1400" dirty="0" smtClean="0"/>
              <a:t>La cartera de crédito de la vivienda incide negativamente en la estructura crediticia de la banca privada</a:t>
            </a:r>
          </a:p>
        </p:txBody>
      </p:sp>
      <p:pic>
        <p:nvPicPr>
          <p:cNvPr id="17" name="Imagen 16"/>
          <p:cNvPicPr>
            <a:picLocks noChangeAspect="1"/>
          </p:cNvPicPr>
          <p:nvPr/>
        </p:nvPicPr>
        <p:blipFill rotWithShape="1">
          <a:blip r:embed="rId7" cstate="print">
            <a:extLst>
              <a:ext uri="{28A0092B-C50C-407E-A947-70E740481C1C}">
                <a14:useLocalDpi xmlns:a14="http://schemas.microsoft.com/office/drawing/2010/main" val="0"/>
              </a:ext>
            </a:extLst>
          </a:blip>
          <a:srcRect b="10701"/>
          <a:stretch/>
        </p:blipFill>
        <p:spPr>
          <a:xfrm>
            <a:off x="467849" y="4551499"/>
            <a:ext cx="2915431" cy="1514021"/>
          </a:xfrm>
          <a:prstGeom prst="rect">
            <a:avLst/>
          </a:prstGeom>
        </p:spPr>
      </p:pic>
    </p:spTree>
    <p:extLst>
      <p:ext uri="{BB962C8B-B14F-4D97-AF65-F5344CB8AC3E}">
        <p14:creationId xmlns:p14="http://schemas.microsoft.com/office/powerpoint/2010/main" val="17981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80">
                                          <p:stCondLst>
                                            <p:cond delay="0"/>
                                          </p:stCondLst>
                                        </p:cTn>
                                        <p:tgtEl>
                                          <p:spTgt spid="17"/>
                                        </p:tgtEl>
                                      </p:cBhvr>
                                    </p:animEffect>
                                    <p:anim calcmode="lin" valueType="num">
                                      <p:cBhvr>
                                        <p:cTn id="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7" dur="26">
                                          <p:stCondLst>
                                            <p:cond delay="650"/>
                                          </p:stCondLst>
                                        </p:cTn>
                                        <p:tgtEl>
                                          <p:spTgt spid="17"/>
                                        </p:tgtEl>
                                      </p:cBhvr>
                                      <p:to x="100000" y="60000"/>
                                    </p:animScale>
                                    <p:animScale>
                                      <p:cBhvr>
                                        <p:cTn id="48" dur="166" decel="50000">
                                          <p:stCondLst>
                                            <p:cond delay="676"/>
                                          </p:stCondLst>
                                        </p:cTn>
                                        <p:tgtEl>
                                          <p:spTgt spid="17"/>
                                        </p:tgtEl>
                                      </p:cBhvr>
                                      <p:to x="100000" y="100000"/>
                                    </p:animScale>
                                    <p:animScale>
                                      <p:cBhvr>
                                        <p:cTn id="49" dur="26">
                                          <p:stCondLst>
                                            <p:cond delay="1312"/>
                                          </p:stCondLst>
                                        </p:cTn>
                                        <p:tgtEl>
                                          <p:spTgt spid="17"/>
                                        </p:tgtEl>
                                      </p:cBhvr>
                                      <p:to x="100000" y="80000"/>
                                    </p:animScale>
                                    <p:animScale>
                                      <p:cBhvr>
                                        <p:cTn id="50" dur="166" decel="50000">
                                          <p:stCondLst>
                                            <p:cond delay="1338"/>
                                          </p:stCondLst>
                                        </p:cTn>
                                        <p:tgtEl>
                                          <p:spTgt spid="17"/>
                                        </p:tgtEl>
                                      </p:cBhvr>
                                      <p:to x="100000" y="100000"/>
                                    </p:animScale>
                                    <p:animScale>
                                      <p:cBhvr>
                                        <p:cTn id="51" dur="26">
                                          <p:stCondLst>
                                            <p:cond delay="1642"/>
                                          </p:stCondLst>
                                        </p:cTn>
                                        <p:tgtEl>
                                          <p:spTgt spid="17"/>
                                        </p:tgtEl>
                                      </p:cBhvr>
                                      <p:to x="100000" y="90000"/>
                                    </p:animScale>
                                    <p:animScale>
                                      <p:cBhvr>
                                        <p:cTn id="52" dur="166" decel="50000">
                                          <p:stCondLst>
                                            <p:cond delay="1668"/>
                                          </p:stCondLst>
                                        </p:cTn>
                                        <p:tgtEl>
                                          <p:spTgt spid="17"/>
                                        </p:tgtEl>
                                      </p:cBhvr>
                                      <p:to x="100000" y="100000"/>
                                    </p:animScale>
                                    <p:animScale>
                                      <p:cBhvr>
                                        <p:cTn id="53" dur="26">
                                          <p:stCondLst>
                                            <p:cond delay="1808"/>
                                          </p:stCondLst>
                                        </p:cTn>
                                        <p:tgtEl>
                                          <p:spTgt spid="17"/>
                                        </p:tgtEl>
                                      </p:cBhvr>
                                      <p:to x="100000" y="95000"/>
                                    </p:animScale>
                                    <p:animScale>
                                      <p:cBhvr>
                                        <p:cTn id="5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a:t>
            </a:r>
            <a:endParaRPr lang="es-ES" dirty="0"/>
          </a:p>
        </p:txBody>
      </p:sp>
      <p:graphicFrame>
        <p:nvGraphicFramePr>
          <p:cNvPr id="6" name="Marcador de contenido 5"/>
          <p:cNvGraphicFramePr>
            <a:graphicFrameLocks noGrp="1"/>
          </p:cNvGraphicFramePr>
          <p:nvPr>
            <p:ph idx="1"/>
            <p:extLst/>
          </p:nvPr>
        </p:nvGraphicFramePr>
        <p:xfrm>
          <a:off x="677690" y="609600"/>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334" y="3616036"/>
            <a:ext cx="2066633" cy="1239980"/>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334" y="3616037"/>
            <a:ext cx="2174495" cy="1239980"/>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789" y="3616035"/>
            <a:ext cx="2849584" cy="1704879"/>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9218" y="3616034"/>
            <a:ext cx="2076450" cy="2200275"/>
          </a:xfrm>
          <a:prstGeom prst="rect">
            <a:avLst/>
          </a:prstGeom>
        </p:spPr>
      </p:pic>
      <p:pic>
        <p:nvPicPr>
          <p:cNvPr id="12" name="Imagen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3357" y="3596144"/>
            <a:ext cx="2324970" cy="1309832"/>
          </a:xfrm>
          <a:prstGeom prst="rect">
            <a:avLst/>
          </a:prstGeom>
        </p:spPr>
      </p:pic>
      <p:pic>
        <p:nvPicPr>
          <p:cNvPr id="13" name="Imagen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7330" y="3568314"/>
            <a:ext cx="3110779" cy="2081394"/>
          </a:xfrm>
          <a:prstGeom prst="rect">
            <a:avLst/>
          </a:prstGeom>
        </p:spPr>
      </p:pic>
      <p:pic>
        <p:nvPicPr>
          <p:cNvPr id="14" name="Imagen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68373" y="3539669"/>
            <a:ext cx="5087060" cy="2353003"/>
          </a:xfrm>
          <a:prstGeom prst="rect">
            <a:avLst/>
          </a:prstGeom>
        </p:spPr>
      </p:pic>
    </p:spTree>
    <p:extLst>
      <p:ext uri="{BB962C8B-B14F-4D97-AF65-F5344CB8AC3E}">
        <p14:creationId xmlns:p14="http://schemas.microsoft.com/office/powerpoint/2010/main" val="6431195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xit" presetSubtype="0" fill="hold" nodeType="clickEffect">
                                  <p:stCondLst>
                                    <p:cond delay="0"/>
                                  </p:stCondLst>
                                  <p:childTnLst>
                                    <p:animEffect transition="out" filter="fade">
                                      <p:cBhvr>
                                        <p:cTn id="22" dur="2000"/>
                                        <p:tgtEl>
                                          <p:spTgt spid="5"/>
                                        </p:tgtEl>
                                      </p:cBhvr>
                                    </p:animEffect>
                                    <p:anim calcmode="lin" valueType="num">
                                      <p:cBhvr>
                                        <p:cTn id="23"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5"/>
                                        </p:tgtEl>
                                        <p:attrNameLst>
                                          <p:attrName>ppt_h</p:attrName>
                                        </p:attrNameLst>
                                      </p:cBhvr>
                                      <p:tavLst>
                                        <p:tav tm="0">
                                          <p:val>
                                            <p:strVal val="ppt_h"/>
                                          </p:val>
                                        </p:tav>
                                        <p:tav tm="100000">
                                          <p:val>
                                            <p:strVal val="ppt_h"/>
                                          </p:val>
                                        </p:tav>
                                      </p:tavLst>
                                    </p:anim>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2"/>
                                        </p:tgtEl>
                                      </p:cBhvr>
                                    </p:animEffect>
                                    <p:anim calcmode="lin" valueType="num">
                                      <p:cBhvr>
                                        <p:cTn id="56" dur="1000"/>
                                        <p:tgtEl>
                                          <p:spTgt spid="12"/>
                                        </p:tgtEl>
                                        <p:attrNameLst>
                                          <p:attrName>ppt_x</p:attrName>
                                        </p:attrNameLst>
                                      </p:cBhvr>
                                      <p:tavLst>
                                        <p:tav tm="0">
                                          <p:val>
                                            <p:strVal val="ppt_x"/>
                                          </p:val>
                                        </p:tav>
                                        <p:tav tm="100000">
                                          <p:val>
                                            <p:strVal val="ppt_x"/>
                                          </p:val>
                                        </p:tav>
                                      </p:tavLst>
                                    </p:anim>
                                    <p:anim calcmode="lin" valueType="num">
                                      <p:cBhvr>
                                        <p:cTn id="57" dur="1000"/>
                                        <p:tgtEl>
                                          <p:spTgt spid="12"/>
                                        </p:tgtEl>
                                        <p:attrNameLst>
                                          <p:attrName>ppt_y</p:attrName>
                                        </p:attrNameLst>
                                      </p:cBhvr>
                                      <p:tavLst>
                                        <p:tav tm="0">
                                          <p:val>
                                            <p:strVal val="ppt_y"/>
                                          </p:val>
                                        </p:tav>
                                        <p:tav tm="100000">
                                          <p:val>
                                            <p:strVal val="ppt_y+.1"/>
                                          </p:val>
                                        </p:tav>
                                      </p:tavLst>
                                    </p:anim>
                                    <p:set>
                                      <p:cBhvr>
                                        <p:cTn id="58" dur="1" fill="hold">
                                          <p:stCondLst>
                                            <p:cond delay="9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13"/>
                                        </p:tgtEl>
                                      </p:cBhvr>
                                    </p:animEffect>
                                    <p:set>
                                      <p:cBhvr>
                                        <p:cTn id="71" dur="1" fill="hold">
                                          <p:stCondLst>
                                            <p:cond delay="1999"/>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38984722"/>
              </p:ext>
            </p:extLst>
          </p:nvPr>
        </p:nvGraphicFramePr>
        <p:xfrm>
          <a:off x="677862" y="1384300"/>
          <a:ext cx="1049813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364903"/>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redito vivi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Objetivos</a:t>
            </a:r>
            <a:endParaRPr lang="es-ES" dirty="0"/>
          </a:p>
        </p:txBody>
      </p:sp>
      <p:graphicFrame>
        <p:nvGraphicFramePr>
          <p:cNvPr id="6" name="Marcador de contenido 5"/>
          <p:cNvGraphicFramePr>
            <a:graphicFrameLocks noGrp="1"/>
          </p:cNvGraphicFramePr>
          <p:nvPr>
            <p:ph idx="1"/>
            <p:extLst/>
          </p:nvPr>
        </p:nvGraphicFramePr>
        <p:xfrm>
          <a:off x="677863" y="1397726"/>
          <a:ext cx="10117956" cy="4644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876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31205373"/>
              </p:ext>
            </p:extLst>
          </p:nvPr>
        </p:nvGraphicFramePr>
        <p:xfrm>
          <a:off x="678036" y="1449977"/>
          <a:ext cx="10138010" cy="459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05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289" cy="6858000"/>
          </a:xfrm>
          <a:prstGeom prst="rect">
            <a:avLst/>
          </a:prstGeom>
        </p:spPr>
      </p:pic>
      <p:sp>
        <p:nvSpPr>
          <p:cNvPr id="5" name="Rectángulo 4"/>
          <p:cNvSpPr/>
          <p:nvPr/>
        </p:nvSpPr>
        <p:spPr>
          <a:xfrm rot="20106678">
            <a:off x="1379077" y="2028616"/>
            <a:ext cx="9430134" cy="2800767"/>
          </a:xfrm>
          <a:prstGeom prst="rect">
            <a:avLst/>
          </a:prstGeom>
          <a:noFill/>
        </p:spPr>
        <p:txBody>
          <a:bodyPr wrap="square" lIns="91440" tIns="45720" rIns="91440" bIns="45720">
            <a:spAutoFit/>
          </a:bodyPr>
          <a:lstStyle/>
          <a:p>
            <a:pPr algn="ctr"/>
            <a:r>
              <a:rPr lang="es-E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 por su atención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14916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credito vivie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737" y="2628220"/>
            <a:ext cx="1811076" cy="9974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vivien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924" y="490722"/>
            <a:ext cx="1638300" cy="13714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sistema banca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9224" y="2432051"/>
            <a:ext cx="2253529" cy="12690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391" b="13436"/>
          <a:stretch/>
        </p:blipFill>
        <p:spPr bwMode="auto">
          <a:xfrm>
            <a:off x="5118509" y="4120017"/>
            <a:ext cx="2020224" cy="230849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riesgo de credito"/>
          <p:cNvPicPr>
            <a:picLocks noChangeAspect="1" noChangeArrowheads="1"/>
          </p:cNvPicPr>
          <p:nvPr/>
        </p:nvPicPr>
        <p:blipFill rotWithShape="1">
          <a:blip r:embed="rId6">
            <a:extLst>
              <a:ext uri="{28A0092B-C50C-407E-A947-70E740481C1C}">
                <a14:useLocalDpi xmlns:a14="http://schemas.microsoft.com/office/drawing/2010/main" val="0"/>
              </a:ext>
            </a:extLst>
          </a:blip>
          <a:srcRect t="18501" r="46118" b="18753"/>
          <a:stretch/>
        </p:blipFill>
        <p:spPr bwMode="auto">
          <a:xfrm>
            <a:off x="723613" y="4419599"/>
            <a:ext cx="1524288" cy="10160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498" y="959617"/>
            <a:ext cx="1565275" cy="10435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984240" y="467862"/>
            <a:ext cx="3060700" cy="369332"/>
          </a:xfrm>
          <a:prstGeom prst="rect">
            <a:avLst/>
          </a:prstGeom>
          <a:noFill/>
        </p:spPr>
        <p:txBody>
          <a:bodyPr wrap="square" rtlCol="0">
            <a:spAutoFit/>
          </a:bodyPr>
          <a:lstStyle/>
          <a:p>
            <a:r>
              <a:rPr lang="es-ES" dirty="0" smtClean="0"/>
              <a:t>Enfoque social</a:t>
            </a:r>
            <a:endParaRPr lang="es-ES" dirty="0"/>
          </a:p>
        </p:txBody>
      </p:sp>
      <p:sp>
        <p:nvSpPr>
          <p:cNvPr id="14" name="CuadroTexto 13"/>
          <p:cNvSpPr txBox="1"/>
          <p:nvPr/>
        </p:nvSpPr>
        <p:spPr>
          <a:xfrm>
            <a:off x="5984240" y="759962"/>
            <a:ext cx="3060700" cy="369332"/>
          </a:xfrm>
          <a:prstGeom prst="rect">
            <a:avLst/>
          </a:prstGeom>
          <a:noFill/>
        </p:spPr>
        <p:txBody>
          <a:bodyPr wrap="square" rtlCol="0">
            <a:spAutoFit/>
          </a:bodyPr>
          <a:lstStyle/>
          <a:p>
            <a:r>
              <a:rPr lang="es-ES" dirty="0" smtClean="0"/>
              <a:t>Enfoque económico</a:t>
            </a:r>
            <a:endParaRPr lang="es-ES" dirty="0"/>
          </a:p>
        </p:txBody>
      </p:sp>
      <p:sp>
        <p:nvSpPr>
          <p:cNvPr id="5" name="CuadroTexto 4"/>
          <p:cNvSpPr txBox="1"/>
          <p:nvPr/>
        </p:nvSpPr>
        <p:spPr>
          <a:xfrm>
            <a:off x="8686801" y="2113974"/>
            <a:ext cx="1995053"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t>Productivo</a:t>
            </a:r>
          </a:p>
          <a:p>
            <a:pPr marL="285750" indent="-285750">
              <a:buFont typeface="Arial" panose="020B0604020202020204" pitchFamily="34" charset="0"/>
              <a:buChar char="•"/>
            </a:pPr>
            <a:r>
              <a:rPr lang="es-ES" dirty="0" smtClean="0"/>
              <a:t>Comercial</a:t>
            </a:r>
          </a:p>
          <a:p>
            <a:pPr marL="285750" indent="-285750">
              <a:buFont typeface="Arial" panose="020B0604020202020204" pitchFamily="34" charset="0"/>
              <a:buChar char="•"/>
            </a:pPr>
            <a:r>
              <a:rPr lang="es-ES" dirty="0" smtClean="0"/>
              <a:t>Consumo</a:t>
            </a:r>
          </a:p>
          <a:p>
            <a:pPr marL="285750" indent="-285750">
              <a:buFont typeface="Arial" panose="020B0604020202020204" pitchFamily="34" charset="0"/>
              <a:buChar char="•"/>
            </a:pPr>
            <a:r>
              <a:rPr lang="es-ES" dirty="0" smtClean="0"/>
              <a:t>Educativo</a:t>
            </a:r>
          </a:p>
          <a:p>
            <a:pPr marL="285750" indent="-285750">
              <a:buFont typeface="Arial" panose="020B0604020202020204" pitchFamily="34" charset="0"/>
              <a:buChar char="•"/>
            </a:pPr>
            <a:r>
              <a:rPr lang="es-ES" dirty="0" smtClean="0"/>
              <a:t>Vivienda</a:t>
            </a:r>
          </a:p>
          <a:p>
            <a:pPr marL="285750" indent="-285750">
              <a:buFont typeface="Arial" panose="020B0604020202020204" pitchFamily="34" charset="0"/>
              <a:buChar char="•"/>
            </a:pPr>
            <a:r>
              <a:rPr lang="es-ES" dirty="0" smtClean="0"/>
              <a:t>Microcrédito</a:t>
            </a:r>
          </a:p>
        </p:txBody>
      </p:sp>
      <p:sp>
        <p:nvSpPr>
          <p:cNvPr id="6" name="CuadroTexto 5"/>
          <p:cNvSpPr txBox="1"/>
          <p:nvPr/>
        </p:nvSpPr>
        <p:spPr>
          <a:xfrm>
            <a:off x="7180288" y="4419599"/>
            <a:ext cx="2792903" cy="1477328"/>
          </a:xfrm>
          <a:prstGeom prst="rect">
            <a:avLst/>
          </a:prstGeom>
          <a:noFill/>
        </p:spPr>
        <p:txBody>
          <a:bodyPr wrap="square" rtlCol="0">
            <a:spAutoFit/>
          </a:bodyPr>
          <a:lstStyle/>
          <a:p>
            <a:pPr marL="285750" indent="-285750">
              <a:buFont typeface="Arial" panose="020B0604020202020204" pitchFamily="34" charset="0"/>
              <a:buChar char="•"/>
            </a:pPr>
            <a:r>
              <a:rPr lang="es-ES" dirty="0" smtClean="0"/>
              <a:t>Por vencer</a:t>
            </a:r>
          </a:p>
          <a:p>
            <a:pPr marL="285750" indent="-285750">
              <a:buFont typeface="Arial" panose="020B0604020202020204" pitchFamily="34" charset="0"/>
              <a:buChar char="•"/>
            </a:pPr>
            <a:r>
              <a:rPr lang="es-ES" dirty="0" smtClean="0"/>
              <a:t>Vencida</a:t>
            </a:r>
          </a:p>
          <a:p>
            <a:pPr marL="285750" indent="-285750">
              <a:buFont typeface="Arial" panose="020B0604020202020204" pitchFamily="34" charset="0"/>
              <a:buChar char="•"/>
            </a:pPr>
            <a:r>
              <a:rPr lang="es-ES" dirty="0" smtClean="0"/>
              <a:t>Castigada</a:t>
            </a:r>
          </a:p>
          <a:p>
            <a:pPr marL="285750" indent="-285750">
              <a:buFont typeface="Arial" panose="020B0604020202020204" pitchFamily="34" charset="0"/>
              <a:buChar char="•"/>
            </a:pPr>
            <a:r>
              <a:rPr lang="es-ES" dirty="0" smtClean="0"/>
              <a:t>Judicial</a:t>
            </a:r>
          </a:p>
          <a:p>
            <a:pPr marL="285750" indent="-285750">
              <a:buFont typeface="Arial" panose="020B0604020202020204" pitchFamily="34" charset="0"/>
              <a:buChar char="•"/>
            </a:pPr>
            <a:r>
              <a:rPr lang="es-ES" dirty="0" smtClean="0"/>
              <a:t>No devenga interés</a:t>
            </a:r>
            <a:endParaRPr lang="es-ES" dirty="0"/>
          </a:p>
        </p:txBody>
      </p:sp>
      <p:sp>
        <p:nvSpPr>
          <p:cNvPr id="7" name="CuadroTexto 6"/>
          <p:cNvSpPr txBox="1"/>
          <p:nvPr/>
        </p:nvSpPr>
        <p:spPr>
          <a:xfrm>
            <a:off x="2324119" y="4465934"/>
            <a:ext cx="2640466" cy="923330"/>
          </a:xfrm>
          <a:prstGeom prst="rect">
            <a:avLst/>
          </a:prstGeom>
          <a:noFill/>
        </p:spPr>
        <p:txBody>
          <a:bodyPr wrap="none" rtlCol="0">
            <a:spAutoFit/>
          </a:bodyPr>
          <a:lstStyle/>
          <a:p>
            <a:pPr marL="285750" indent="-285750">
              <a:buFont typeface="Arial" panose="020B0604020202020204" pitchFamily="34" charset="0"/>
              <a:buChar char="•"/>
            </a:pPr>
            <a:r>
              <a:rPr lang="es-ES" dirty="0" smtClean="0"/>
              <a:t>Aspecto económico</a:t>
            </a:r>
          </a:p>
          <a:p>
            <a:pPr marL="285750" indent="-285750">
              <a:buFont typeface="Arial" panose="020B0604020202020204" pitchFamily="34" charset="0"/>
              <a:buChar char="•"/>
            </a:pPr>
            <a:r>
              <a:rPr lang="es-ES" dirty="0" smtClean="0"/>
              <a:t>Aspecto social</a:t>
            </a:r>
          </a:p>
          <a:p>
            <a:pPr marL="285750" indent="-285750">
              <a:buFont typeface="Arial" panose="020B0604020202020204" pitchFamily="34" charset="0"/>
              <a:buChar char="•"/>
            </a:pPr>
            <a:r>
              <a:rPr lang="es-ES" dirty="0" smtClean="0"/>
              <a:t>Aspecto demográfico</a:t>
            </a:r>
          </a:p>
        </p:txBody>
      </p:sp>
      <p:sp>
        <p:nvSpPr>
          <p:cNvPr id="8" name="CuadroTexto 7"/>
          <p:cNvSpPr txBox="1"/>
          <p:nvPr/>
        </p:nvSpPr>
        <p:spPr>
          <a:xfrm>
            <a:off x="2133591" y="1004599"/>
            <a:ext cx="899605" cy="646331"/>
          </a:xfrm>
          <a:prstGeom prst="rect">
            <a:avLst/>
          </a:prstGeom>
          <a:noFill/>
        </p:spPr>
        <p:txBody>
          <a:bodyPr wrap="none" rtlCol="0">
            <a:spAutoFit/>
          </a:bodyPr>
          <a:lstStyle/>
          <a:p>
            <a:pPr marL="285750" indent="-285750">
              <a:buFont typeface="Arial" panose="020B0604020202020204" pitchFamily="34" charset="0"/>
              <a:buChar char="•"/>
            </a:pPr>
            <a:r>
              <a:rPr lang="es-ES" dirty="0" smtClean="0"/>
              <a:t>ROA</a:t>
            </a:r>
          </a:p>
          <a:p>
            <a:pPr marL="285750" indent="-285750">
              <a:buFont typeface="Arial" panose="020B0604020202020204" pitchFamily="34" charset="0"/>
              <a:buChar char="•"/>
            </a:pPr>
            <a:r>
              <a:rPr lang="es-ES" dirty="0" smtClean="0"/>
              <a:t>ROE</a:t>
            </a:r>
            <a:endParaRPr lang="es-ES" dirty="0"/>
          </a:p>
        </p:txBody>
      </p:sp>
      <p:sp>
        <p:nvSpPr>
          <p:cNvPr id="9" name="CuadroTexto 8"/>
          <p:cNvSpPr txBox="1"/>
          <p:nvPr/>
        </p:nvSpPr>
        <p:spPr>
          <a:xfrm>
            <a:off x="9564914" y="130629"/>
            <a:ext cx="2423886" cy="1015663"/>
          </a:xfrm>
          <a:prstGeom prst="rect">
            <a:avLst/>
          </a:prstGeom>
          <a:noFill/>
        </p:spPr>
        <p:txBody>
          <a:bodyPr wrap="square" rtlCol="0">
            <a:spAutoFit/>
          </a:bodyPr>
          <a:lstStyle/>
          <a:p>
            <a:pPr algn="ctr"/>
            <a:r>
              <a:rPr lang="es-ES" sz="3000" b="1" dirty="0" smtClean="0">
                <a:solidFill>
                  <a:srgbClr val="FF0000"/>
                </a:solidFill>
              </a:rPr>
              <a:t>MARCO TEÓRICO</a:t>
            </a:r>
            <a:endParaRPr lang="es-ES" sz="3000" b="1" dirty="0">
              <a:solidFill>
                <a:srgbClr val="FF0000"/>
              </a:solidFill>
            </a:endParaRPr>
          </a:p>
        </p:txBody>
      </p:sp>
      <p:sp>
        <p:nvSpPr>
          <p:cNvPr id="10" name="Flecha derecha 9"/>
          <p:cNvSpPr/>
          <p:nvPr/>
        </p:nvSpPr>
        <p:spPr>
          <a:xfrm>
            <a:off x="4499429" y="2628220"/>
            <a:ext cx="619080" cy="695551"/>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21" name="Flecha derecha 20"/>
          <p:cNvSpPr/>
          <p:nvPr/>
        </p:nvSpPr>
        <p:spPr>
          <a:xfrm rot="2117424">
            <a:off x="4302660" y="3581322"/>
            <a:ext cx="622515" cy="73962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23" name="Flecha derecha 22"/>
          <p:cNvSpPr/>
          <p:nvPr/>
        </p:nvSpPr>
        <p:spPr>
          <a:xfrm rot="7518640">
            <a:off x="1755401" y="3632123"/>
            <a:ext cx="622515" cy="73962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24" name="Flecha derecha 23"/>
          <p:cNvSpPr/>
          <p:nvPr/>
        </p:nvSpPr>
        <p:spPr>
          <a:xfrm rot="2117424" flipH="1">
            <a:off x="1738584" y="1844773"/>
            <a:ext cx="640903" cy="73962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25" name="Flecha derecha 24"/>
          <p:cNvSpPr/>
          <p:nvPr/>
        </p:nvSpPr>
        <p:spPr>
          <a:xfrm rot="18624431">
            <a:off x="3452848" y="1847837"/>
            <a:ext cx="622515" cy="73962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898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 calcmode="lin" valueType="num">
                                      <p:cBhvr>
                                        <p:cTn id="28" dur="1000" fill="hold"/>
                                        <p:tgtEl>
                                          <p:spTgt spid="2060"/>
                                        </p:tgtEl>
                                        <p:attrNameLst>
                                          <p:attrName>ppt_w</p:attrName>
                                        </p:attrNameLst>
                                      </p:cBhvr>
                                      <p:tavLst>
                                        <p:tav tm="0">
                                          <p:val>
                                            <p:fltVal val="0"/>
                                          </p:val>
                                        </p:tav>
                                        <p:tav tm="100000">
                                          <p:val>
                                            <p:strVal val="#ppt_w"/>
                                          </p:val>
                                        </p:tav>
                                      </p:tavLst>
                                    </p:anim>
                                    <p:anim calcmode="lin" valueType="num">
                                      <p:cBhvr>
                                        <p:cTn id="29" dur="1000" fill="hold"/>
                                        <p:tgtEl>
                                          <p:spTgt spid="2060"/>
                                        </p:tgtEl>
                                        <p:attrNameLst>
                                          <p:attrName>ppt_h</p:attrName>
                                        </p:attrNameLst>
                                      </p:cBhvr>
                                      <p:tavLst>
                                        <p:tav tm="0">
                                          <p:val>
                                            <p:fltVal val="0"/>
                                          </p:val>
                                        </p:tav>
                                        <p:tav tm="100000">
                                          <p:val>
                                            <p:strVal val="#ppt_h"/>
                                          </p:val>
                                        </p:tav>
                                      </p:tavLst>
                                    </p:anim>
                                    <p:anim calcmode="lin" valueType="num">
                                      <p:cBhvr>
                                        <p:cTn id="30" dur="1000" fill="hold"/>
                                        <p:tgtEl>
                                          <p:spTgt spid="2060"/>
                                        </p:tgtEl>
                                        <p:attrNameLst>
                                          <p:attrName>style.rotation</p:attrName>
                                        </p:attrNameLst>
                                      </p:cBhvr>
                                      <p:tavLst>
                                        <p:tav tm="0">
                                          <p:val>
                                            <p:fltVal val="90"/>
                                          </p:val>
                                        </p:tav>
                                        <p:tav tm="100000">
                                          <p:val>
                                            <p:fltVal val="0"/>
                                          </p:val>
                                        </p:tav>
                                      </p:tavLst>
                                    </p:anim>
                                    <p:animEffect transition="in" filter="fade">
                                      <p:cBhvr>
                                        <p:cTn id="31" dur="1000"/>
                                        <p:tgtEl>
                                          <p:spTgt spid="2060"/>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62"/>
                                        </p:tgtEl>
                                        <p:attrNameLst>
                                          <p:attrName>style.visibility</p:attrName>
                                        </p:attrNameLst>
                                      </p:cBhvr>
                                      <p:to>
                                        <p:strVal val="visible"/>
                                      </p:to>
                                    </p:set>
                                    <p:anim calcmode="lin" valueType="num">
                                      <p:cBhvr additive="base">
                                        <p:cTn id="40" dur="500" fill="hold"/>
                                        <p:tgtEl>
                                          <p:spTgt spid="2062"/>
                                        </p:tgtEl>
                                        <p:attrNameLst>
                                          <p:attrName>ppt_x</p:attrName>
                                        </p:attrNameLst>
                                      </p:cBhvr>
                                      <p:tavLst>
                                        <p:tav tm="0">
                                          <p:val>
                                            <p:strVal val="#ppt_x"/>
                                          </p:val>
                                        </p:tav>
                                        <p:tav tm="100000">
                                          <p:val>
                                            <p:strVal val="#ppt_x"/>
                                          </p:val>
                                        </p:tav>
                                      </p:tavLst>
                                    </p:anim>
                                    <p:anim calcmode="lin" valueType="num">
                                      <p:cBhvr additive="base">
                                        <p:cTn id="41" dur="500" fill="hold"/>
                                        <p:tgtEl>
                                          <p:spTgt spid="2062"/>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64"/>
                                        </p:tgtEl>
                                        <p:attrNameLst>
                                          <p:attrName>style.visibility</p:attrName>
                                        </p:attrNameLst>
                                      </p:cBhvr>
                                      <p:to>
                                        <p:strVal val="visible"/>
                                      </p:to>
                                    </p:set>
                                    <p:animEffect transition="in" filter="barn(inVertical)">
                                      <p:cBhvr>
                                        <p:cTn id="50" dur="500"/>
                                        <p:tgtEl>
                                          <p:spTgt spid="2064"/>
                                        </p:tgtEl>
                                      </p:cBhvr>
                                    </p:animEffec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2066"/>
                                        </p:tgtEl>
                                        <p:attrNameLst>
                                          <p:attrName>style.visibility</p:attrName>
                                        </p:attrNameLst>
                                      </p:cBhvr>
                                      <p:to>
                                        <p:strVal val="visible"/>
                                      </p:to>
                                    </p:set>
                                    <p:animEffect transition="in" filter="fade">
                                      <p:cBhvr>
                                        <p:cTn id="60" dur="1500"/>
                                        <p:tgtEl>
                                          <p:spTgt spid="2066"/>
                                        </p:tgtEl>
                                      </p:cBhvr>
                                    </p:animEffect>
                                    <p:anim calcmode="lin" valueType="num">
                                      <p:cBhvr>
                                        <p:cTn id="61" dur="1500" fill="hold"/>
                                        <p:tgtEl>
                                          <p:spTgt spid="2066"/>
                                        </p:tgtEl>
                                        <p:attrNameLst>
                                          <p:attrName>ppt_w</p:attrName>
                                        </p:attrNameLst>
                                      </p:cBhvr>
                                      <p:tavLst>
                                        <p:tav tm="0" fmla="#ppt_w*sin(2.5*pi*$)">
                                          <p:val>
                                            <p:fltVal val="0"/>
                                          </p:val>
                                        </p:tav>
                                        <p:tav tm="100000">
                                          <p:val>
                                            <p:fltVal val="1"/>
                                          </p:val>
                                        </p:tav>
                                      </p:tavLst>
                                    </p:anim>
                                    <p:anim calcmode="lin" valueType="num">
                                      <p:cBhvr>
                                        <p:cTn id="62" dur="1500" fill="hold"/>
                                        <p:tgtEl>
                                          <p:spTgt spid="2066"/>
                                        </p:tgtEl>
                                        <p:attrNameLst>
                                          <p:attrName>ppt_h</p:attrName>
                                        </p:attrNameLst>
                                      </p:cBhvr>
                                      <p:tavLst>
                                        <p:tav tm="0">
                                          <p:val>
                                            <p:strVal val="#ppt_h"/>
                                          </p:val>
                                        </p:tav>
                                        <p:tav tm="100000">
                                          <p:val>
                                            <p:strVal val="#ppt_h"/>
                                          </p:val>
                                        </p:tav>
                                      </p:tavLst>
                                    </p:anim>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51544"/>
            <a:ext cx="2788634" cy="957942"/>
          </a:xfrm>
        </p:spPr>
        <p:txBody>
          <a:bodyPr>
            <a:normAutofit fontScale="90000"/>
          </a:bodyPr>
          <a:lstStyle/>
          <a:p>
            <a:pPr algn="ctr"/>
            <a:r>
              <a:rPr lang="es-ES" dirty="0" smtClean="0"/>
              <a:t>Objeto de estudio</a:t>
            </a:r>
            <a:endParaRPr lang="es-ES" dirty="0"/>
          </a:p>
        </p:txBody>
      </p:sp>
      <p:graphicFrame>
        <p:nvGraphicFramePr>
          <p:cNvPr id="4" name="Marcador de contenido 3"/>
          <p:cNvGraphicFramePr>
            <a:graphicFrameLocks noGrp="1"/>
          </p:cNvGraphicFramePr>
          <p:nvPr>
            <p:ph idx="1"/>
            <p:extLst/>
          </p:nvPr>
        </p:nvGraphicFramePr>
        <p:xfrm>
          <a:off x="3947881" y="483211"/>
          <a:ext cx="5424768" cy="6134100"/>
        </p:xfrm>
        <a:graphic>
          <a:graphicData uri="http://schemas.openxmlformats.org/drawingml/2006/table">
            <a:tbl>
              <a:tblPr firstRow="1" firstCol="1" bandRow="1">
                <a:tableStyleId>{5C22544A-7EE6-4342-B048-85BDC9FD1C3A}</a:tableStyleId>
              </a:tblPr>
              <a:tblGrid>
                <a:gridCol w="392996">
                  <a:extLst>
                    <a:ext uri="{9D8B030D-6E8A-4147-A177-3AD203B41FA5}">
                      <a16:colId xmlns:a16="http://schemas.microsoft.com/office/drawing/2014/main" val="886973575"/>
                    </a:ext>
                  </a:extLst>
                </a:gridCol>
                <a:gridCol w="5031772">
                  <a:extLst>
                    <a:ext uri="{9D8B030D-6E8A-4147-A177-3AD203B41FA5}">
                      <a16:colId xmlns:a16="http://schemas.microsoft.com/office/drawing/2014/main" val="3832700565"/>
                    </a:ext>
                  </a:extLst>
                </a:gridCol>
              </a:tblGrid>
              <a:tr h="236181">
                <a:tc>
                  <a:txBody>
                    <a:bodyPr/>
                    <a:lstStyle/>
                    <a:p>
                      <a:pPr algn="ctr">
                        <a:lnSpc>
                          <a:spcPct val="115000"/>
                        </a:lnSpc>
                        <a:spcAft>
                          <a:spcPts val="0"/>
                        </a:spcAft>
                      </a:pPr>
                      <a:r>
                        <a:rPr lang="es-ES" sz="1400" dirty="0">
                          <a:effectLst/>
                        </a:rPr>
                        <a:t>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b"/>
                </a:tc>
                <a:tc>
                  <a:txBody>
                    <a:bodyPr/>
                    <a:lstStyle/>
                    <a:p>
                      <a:pPr algn="ctr">
                        <a:lnSpc>
                          <a:spcPct val="115000"/>
                        </a:lnSpc>
                        <a:spcAft>
                          <a:spcPts val="0"/>
                        </a:spcAft>
                      </a:pPr>
                      <a:r>
                        <a:rPr lang="es-ES" sz="1400" dirty="0">
                          <a:effectLst/>
                        </a:rPr>
                        <a:t>INSTITUCION FINANCIERA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b"/>
                </a:tc>
                <a:extLst>
                  <a:ext uri="{0D108BD9-81ED-4DB2-BD59-A6C34878D82A}">
                    <a16:rowId xmlns:a16="http://schemas.microsoft.com/office/drawing/2014/main" val="943414356"/>
                  </a:ext>
                </a:extLst>
              </a:tr>
              <a:tr h="236181">
                <a:tc>
                  <a:txBody>
                    <a:bodyPr/>
                    <a:lstStyle/>
                    <a:p>
                      <a:pPr algn="just">
                        <a:lnSpc>
                          <a:spcPct val="115000"/>
                        </a:lnSpc>
                        <a:spcAft>
                          <a:spcPts val="0"/>
                        </a:spcAft>
                      </a:pPr>
                      <a:r>
                        <a:rPr lang="es-ES" sz="1400" dirty="0">
                          <a:effectLst/>
                        </a:rPr>
                        <a:t>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b"/>
                </a:tc>
                <a:tc>
                  <a:txBody>
                    <a:bodyPr/>
                    <a:lstStyle/>
                    <a:p>
                      <a:pPr algn="just">
                        <a:lnSpc>
                          <a:spcPct val="115000"/>
                        </a:lnSpc>
                        <a:spcAft>
                          <a:spcPts val="0"/>
                        </a:spcAft>
                      </a:pPr>
                      <a:r>
                        <a:rPr lang="es-ES" sz="1400" dirty="0">
                          <a:effectLst/>
                        </a:rPr>
                        <a:t>AMAZONAS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1688110336"/>
                  </a:ext>
                </a:extLst>
              </a:tr>
              <a:tr h="236181">
                <a:tc>
                  <a:txBody>
                    <a:bodyPr/>
                    <a:lstStyle/>
                    <a:p>
                      <a:pPr algn="just">
                        <a:lnSpc>
                          <a:spcPct val="115000"/>
                        </a:lnSpc>
                        <a:spcAft>
                          <a:spcPts val="0"/>
                        </a:spcAft>
                      </a:pPr>
                      <a:r>
                        <a:rPr lang="es-ES" sz="1400" dirty="0">
                          <a:effectLst/>
                        </a:rPr>
                        <a:t>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BOLIVARIANO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338058663"/>
                  </a:ext>
                </a:extLst>
              </a:tr>
              <a:tr h="236181">
                <a:tc>
                  <a:txBody>
                    <a:bodyPr/>
                    <a:lstStyle/>
                    <a:p>
                      <a:pPr algn="just">
                        <a:lnSpc>
                          <a:spcPct val="115000"/>
                        </a:lnSpc>
                        <a:spcAft>
                          <a:spcPts val="0"/>
                        </a:spcAft>
                      </a:pPr>
                      <a:r>
                        <a:rPr lang="es-ES" sz="1400" dirty="0">
                          <a:effectLst/>
                        </a:rPr>
                        <a:t>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CITIBANK N.A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249014301"/>
                  </a:ext>
                </a:extLst>
              </a:tr>
              <a:tr h="236181">
                <a:tc>
                  <a:txBody>
                    <a:bodyPr/>
                    <a:lstStyle/>
                    <a:p>
                      <a:pPr algn="just">
                        <a:lnSpc>
                          <a:spcPct val="115000"/>
                        </a:lnSpc>
                        <a:spcAft>
                          <a:spcPts val="0"/>
                        </a:spcAft>
                      </a:pPr>
                      <a:r>
                        <a:rPr lang="es-ES" sz="1400" dirty="0">
                          <a:effectLst/>
                        </a:rPr>
                        <a:t>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CAPITAL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293293354"/>
                  </a:ext>
                </a:extLst>
              </a:tr>
              <a:tr h="236181">
                <a:tc>
                  <a:txBody>
                    <a:bodyPr/>
                    <a:lstStyle/>
                    <a:p>
                      <a:pPr algn="just">
                        <a:lnSpc>
                          <a:spcPct val="115000"/>
                        </a:lnSpc>
                        <a:spcAft>
                          <a:spcPts val="0"/>
                        </a:spcAft>
                      </a:pPr>
                      <a:r>
                        <a:rPr lang="es-ES" sz="1400" dirty="0">
                          <a:effectLst/>
                        </a:rPr>
                        <a:t>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COMERCIAL DE MANABI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1798826921"/>
                  </a:ext>
                </a:extLst>
              </a:tr>
              <a:tr h="236181">
                <a:tc>
                  <a:txBody>
                    <a:bodyPr/>
                    <a:lstStyle/>
                    <a:p>
                      <a:pPr algn="just">
                        <a:lnSpc>
                          <a:spcPct val="115000"/>
                        </a:lnSpc>
                        <a:spcAft>
                          <a:spcPts val="0"/>
                        </a:spcAft>
                      </a:pPr>
                      <a:r>
                        <a:rPr lang="es-ES" sz="1400" dirty="0">
                          <a:effectLst/>
                        </a:rPr>
                        <a:t>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COOPNACIONAL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009222982"/>
                  </a:ext>
                </a:extLst>
              </a:tr>
              <a:tr h="236181">
                <a:tc>
                  <a:txBody>
                    <a:bodyPr/>
                    <a:lstStyle/>
                    <a:p>
                      <a:pPr algn="just">
                        <a:lnSpc>
                          <a:spcPct val="115000"/>
                        </a:lnSpc>
                        <a:spcAft>
                          <a:spcPts val="0"/>
                        </a:spcAft>
                      </a:pPr>
                      <a:r>
                        <a:rPr lang="es-ES" sz="1400" dirty="0">
                          <a:effectLst/>
                        </a:rPr>
                        <a:t>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D-MIRO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770296087"/>
                  </a:ext>
                </a:extLst>
              </a:tr>
              <a:tr h="236181">
                <a:tc>
                  <a:txBody>
                    <a:bodyPr/>
                    <a:lstStyle/>
                    <a:p>
                      <a:pPr algn="just">
                        <a:lnSpc>
                          <a:spcPct val="115000"/>
                        </a:lnSpc>
                        <a:spcAft>
                          <a:spcPts val="0"/>
                        </a:spcAft>
                      </a:pPr>
                      <a:r>
                        <a:rPr lang="es-ES" sz="1400" dirty="0">
                          <a:effectLst/>
                        </a:rPr>
                        <a:t>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 GUAYAQUIL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621682895"/>
                  </a:ext>
                </a:extLst>
              </a:tr>
              <a:tr h="236181">
                <a:tc>
                  <a:txBody>
                    <a:bodyPr/>
                    <a:lstStyle/>
                    <a:p>
                      <a:pPr algn="just">
                        <a:lnSpc>
                          <a:spcPct val="115000"/>
                        </a:lnSpc>
                        <a:spcAft>
                          <a:spcPts val="0"/>
                        </a:spcAft>
                      </a:pPr>
                      <a:r>
                        <a:rPr lang="es-ES" sz="1400" dirty="0">
                          <a:effectLst/>
                        </a:rPr>
                        <a:t>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 LOJA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441199349"/>
                  </a:ext>
                </a:extLst>
              </a:tr>
              <a:tr h="236181">
                <a:tc>
                  <a:txBody>
                    <a:bodyPr/>
                    <a:lstStyle/>
                    <a:p>
                      <a:pPr algn="just">
                        <a:lnSpc>
                          <a:spcPct val="115000"/>
                        </a:lnSpc>
                        <a:spcAft>
                          <a:spcPts val="0"/>
                        </a:spcAft>
                      </a:pPr>
                      <a:r>
                        <a:rPr lang="es-ES" sz="1400" dirty="0">
                          <a:effectLst/>
                        </a:rPr>
                        <a:t>10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 MACHALA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825129898"/>
                  </a:ext>
                </a:extLst>
              </a:tr>
              <a:tr h="236181">
                <a:tc>
                  <a:txBody>
                    <a:bodyPr/>
                    <a:lstStyle/>
                    <a:p>
                      <a:pPr algn="just">
                        <a:lnSpc>
                          <a:spcPct val="115000"/>
                        </a:lnSpc>
                        <a:spcAft>
                          <a:spcPts val="0"/>
                        </a:spcAft>
                      </a:pPr>
                      <a:r>
                        <a:rPr lang="es-ES" sz="1400" dirty="0">
                          <a:effectLst/>
                        </a:rPr>
                        <a:t>11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 LA PRODUCCION PRODUBANCO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1393409313"/>
                  </a:ext>
                </a:extLst>
              </a:tr>
              <a:tr h="236181">
                <a:tc>
                  <a:txBody>
                    <a:bodyPr/>
                    <a:lstStyle/>
                    <a:p>
                      <a:pPr algn="just">
                        <a:lnSpc>
                          <a:spcPct val="115000"/>
                        </a:lnSpc>
                        <a:spcAft>
                          <a:spcPts val="0"/>
                        </a:spcAft>
                      </a:pPr>
                      <a:r>
                        <a:rPr lang="es-ES" sz="1400" dirty="0">
                          <a:effectLst/>
                        </a:rPr>
                        <a:t>12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DEL AUSTRO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439111668"/>
                  </a:ext>
                </a:extLst>
              </a:tr>
              <a:tr h="236181">
                <a:tc>
                  <a:txBody>
                    <a:bodyPr/>
                    <a:lstStyle/>
                    <a:p>
                      <a:pPr algn="just">
                        <a:lnSpc>
                          <a:spcPct val="115000"/>
                        </a:lnSpc>
                        <a:spcAft>
                          <a:spcPts val="0"/>
                        </a:spcAft>
                      </a:pPr>
                      <a:r>
                        <a:rPr lang="es-ES" sz="1400" dirty="0">
                          <a:effectLst/>
                        </a:rPr>
                        <a:t>13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DEL LITORAL S.A.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1525760973"/>
                  </a:ext>
                </a:extLst>
              </a:tr>
              <a:tr h="236181">
                <a:tc>
                  <a:txBody>
                    <a:bodyPr/>
                    <a:lstStyle/>
                    <a:p>
                      <a:pPr algn="just">
                        <a:lnSpc>
                          <a:spcPct val="115000"/>
                        </a:lnSpc>
                        <a:spcAft>
                          <a:spcPts val="0"/>
                        </a:spcAft>
                      </a:pPr>
                      <a:r>
                        <a:rPr lang="es-ES" sz="1400" dirty="0">
                          <a:effectLst/>
                        </a:rPr>
                        <a:t>14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DEL PACIFICO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602627400"/>
                  </a:ext>
                </a:extLst>
              </a:tr>
              <a:tr h="236181">
                <a:tc>
                  <a:txBody>
                    <a:bodyPr/>
                    <a:lstStyle/>
                    <a:p>
                      <a:pPr algn="just">
                        <a:lnSpc>
                          <a:spcPct val="115000"/>
                        </a:lnSpc>
                        <a:spcAft>
                          <a:spcPts val="0"/>
                        </a:spcAft>
                      </a:pPr>
                      <a:r>
                        <a:rPr lang="es-ES" sz="1400" dirty="0">
                          <a:effectLst/>
                        </a:rPr>
                        <a:t>15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DELBANK</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50537228"/>
                  </a:ext>
                </a:extLst>
              </a:tr>
              <a:tr h="236181">
                <a:tc>
                  <a:txBody>
                    <a:bodyPr/>
                    <a:lstStyle/>
                    <a:p>
                      <a:pPr algn="just">
                        <a:lnSpc>
                          <a:spcPct val="115000"/>
                        </a:lnSpc>
                        <a:spcAft>
                          <a:spcPts val="0"/>
                        </a:spcAft>
                      </a:pPr>
                      <a:r>
                        <a:rPr lang="es-ES" sz="1400" dirty="0">
                          <a:effectLst/>
                        </a:rPr>
                        <a:t>16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BANCO DESARROLLO DE LOS PUEBLOS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315492841"/>
                  </a:ext>
                </a:extLst>
              </a:tr>
              <a:tr h="236181">
                <a:tc>
                  <a:txBody>
                    <a:bodyPr/>
                    <a:lstStyle/>
                    <a:p>
                      <a:pPr algn="just">
                        <a:lnSpc>
                          <a:spcPct val="115000"/>
                        </a:lnSpc>
                        <a:spcAft>
                          <a:spcPts val="0"/>
                        </a:spcAft>
                      </a:pPr>
                      <a:r>
                        <a:rPr lang="es-ES" sz="1400" dirty="0">
                          <a:effectLst/>
                        </a:rPr>
                        <a:t>17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GENERAL RUMIÑAHUI</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929685502"/>
                  </a:ext>
                </a:extLst>
              </a:tr>
              <a:tr h="236181">
                <a:tc>
                  <a:txBody>
                    <a:bodyPr/>
                    <a:lstStyle/>
                    <a:p>
                      <a:pPr algn="just">
                        <a:lnSpc>
                          <a:spcPct val="115000"/>
                        </a:lnSpc>
                        <a:spcAft>
                          <a:spcPts val="0"/>
                        </a:spcAft>
                      </a:pPr>
                      <a:r>
                        <a:rPr lang="es-ES" sz="1400" dirty="0">
                          <a:effectLst/>
                        </a:rPr>
                        <a:t>18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INTERNACIONAL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812778721"/>
                  </a:ext>
                </a:extLst>
              </a:tr>
              <a:tr h="236181">
                <a:tc>
                  <a:txBody>
                    <a:bodyPr/>
                    <a:lstStyle/>
                    <a:p>
                      <a:pPr algn="just">
                        <a:lnSpc>
                          <a:spcPct val="115000"/>
                        </a:lnSpc>
                        <a:spcAft>
                          <a:spcPts val="0"/>
                        </a:spcAft>
                      </a:pPr>
                      <a:r>
                        <a:rPr lang="es-ES" sz="1400" dirty="0">
                          <a:effectLst/>
                        </a:rPr>
                        <a:t>19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FINCA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579825394"/>
                  </a:ext>
                </a:extLst>
              </a:tr>
              <a:tr h="236181">
                <a:tc>
                  <a:txBody>
                    <a:bodyPr/>
                    <a:lstStyle/>
                    <a:p>
                      <a:pPr algn="just">
                        <a:lnSpc>
                          <a:spcPct val="115000"/>
                        </a:lnSpc>
                        <a:spcAft>
                          <a:spcPts val="0"/>
                        </a:spcAft>
                      </a:pPr>
                      <a:r>
                        <a:rPr lang="es-ES" sz="1400" dirty="0">
                          <a:effectLst/>
                        </a:rPr>
                        <a:t>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PICHINCHA C.A.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3554142482"/>
                  </a:ext>
                </a:extLst>
              </a:tr>
              <a:tr h="236181">
                <a:tc>
                  <a:txBody>
                    <a:bodyPr/>
                    <a:lstStyle/>
                    <a:p>
                      <a:pPr algn="just">
                        <a:lnSpc>
                          <a:spcPct val="115000"/>
                        </a:lnSpc>
                        <a:spcAft>
                          <a:spcPts val="0"/>
                        </a:spcAft>
                      </a:pPr>
                      <a:r>
                        <a:rPr lang="es-ES" sz="1400" dirty="0">
                          <a:effectLst/>
                        </a:rPr>
                        <a:t>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PROCREDIT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2342799325"/>
                  </a:ext>
                </a:extLst>
              </a:tr>
              <a:tr h="236181">
                <a:tc>
                  <a:txBody>
                    <a:bodyPr/>
                    <a:lstStyle/>
                    <a:p>
                      <a:pPr algn="just">
                        <a:lnSpc>
                          <a:spcPct val="115000"/>
                        </a:lnSpc>
                        <a:spcAft>
                          <a:spcPts val="0"/>
                        </a:spcAft>
                      </a:pPr>
                      <a:r>
                        <a:rPr lang="es-ES" sz="1400" dirty="0">
                          <a:effectLst/>
                        </a:rPr>
                        <a:t>22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SOLIDARIO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46039356"/>
                  </a:ext>
                </a:extLst>
              </a:tr>
              <a:tr h="236181">
                <a:tc>
                  <a:txBody>
                    <a:bodyPr/>
                    <a:lstStyle/>
                    <a:p>
                      <a:pPr algn="just">
                        <a:lnSpc>
                          <a:spcPct val="115000"/>
                        </a:lnSpc>
                        <a:spcAft>
                          <a:spcPts val="0"/>
                        </a:spcAft>
                      </a:pPr>
                      <a:r>
                        <a:rPr lang="es-ES" sz="1400" dirty="0">
                          <a:effectLst/>
                        </a:rPr>
                        <a:t>23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VISION FUND ECUADOR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688468176"/>
                  </a:ext>
                </a:extLst>
              </a:tr>
              <a:tr h="236181">
                <a:tc>
                  <a:txBody>
                    <a:bodyPr/>
                    <a:lstStyle/>
                    <a:p>
                      <a:pPr algn="just">
                        <a:lnSpc>
                          <a:spcPct val="115000"/>
                        </a:lnSpc>
                        <a:spcAft>
                          <a:spcPts val="0"/>
                        </a:spcAft>
                      </a:pPr>
                      <a:r>
                        <a:rPr lang="es-ES" sz="1400" dirty="0">
                          <a:effectLst/>
                        </a:rPr>
                        <a:t>24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tc>
                  <a:txBody>
                    <a:bodyPr/>
                    <a:lstStyle/>
                    <a:p>
                      <a:pPr algn="just">
                        <a:lnSpc>
                          <a:spcPct val="115000"/>
                        </a:lnSpc>
                        <a:spcAft>
                          <a:spcPts val="0"/>
                        </a:spcAft>
                      </a:pPr>
                      <a:r>
                        <a:rPr lang="es-ES" sz="1400" dirty="0">
                          <a:effectLst/>
                        </a:rPr>
                        <a:t>DINERS CLUB DEL ECUADOR S.A.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14" marR="32814" marT="0" marB="0" anchor="ctr"/>
                </a:tc>
                <a:extLst>
                  <a:ext uri="{0D108BD9-81ED-4DB2-BD59-A6C34878D82A}">
                    <a16:rowId xmlns:a16="http://schemas.microsoft.com/office/drawing/2014/main" val="1136727228"/>
                  </a:ext>
                </a:extLst>
              </a:tr>
            </a:tbl>
          </a:graphicData>
        </a:graphic>
      </p:graphicFrame>
      <p:sp>
        <p:nvSpPr>
          <p:cNvPr id="6" name="9 Rectángulo"/>
          <p:cNvSpPr/>
          <p:nvPr/>
        </p:nvSpPr>
        <p:spPr>
          <a:xfrm>
            <a:off x="835042" y="4408601"/>
            <a:ext cx="2404547" cy="1754326"/>
          </a:xfrm>
          <a:prstGeom prst="rect">
            <a:avLst/>
          </a:prstGeom>
        </p:spPr>
        <p:txBody>
          <a:bodyPr wrap="square">
            <a:spAutoFit/>
          </a:bodyPr>
          <a:lstStyle/>
          <a:p>
            <a:pPr algn="ctr"/>
            <a:r>
              <a:rPr lang="es-EC" dirty="0"/>
              <a:t>La población objeto de estudio está dado por los </a:t>
            </a:r>
            <a:r>
              <a:rPr lang="es-EC" dirty="0" smtClean="0"/>
              <a:t>24 </a:t>
            </a:r>
            <a:r>
              <a:rPr lang="es-EC" dirty="0"/>
              <a:t>bancos privados que funcionan en el Ecuador</a:t>
            </a:r>
          </a:p>
        </p:txBody>
      </p:sp>
      <p:pic>
        <p:nvPicPr>
          <p:cNvPr id="1026" name="Picture 2" descr="Resultado de imagen para banc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1634582"/>
            <a:ext cx="3175454" cy="252448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9477829" y="248746"/>
            <a:ext cx="2656115" cy="523220"/>
          </a:xfrm>
          <a:prstGeom prst="rect">
            <a:avLst/>
          </a:prstGeom>
          <a:noFill/>
        </p:spPr>
        <p:txBody>
          <a:bodyPr wrap="square" rtlCol="0">
            <a:spAutoFit/>
          </a:bodyPr>
          <a:lstStyle/>
          <a:p>
            <a:r>
              <a:rPr lang="es-ES" sz="2800" b="1" dirty="0" smtClean="0">
                <a:solidFill>
                  <a:srgbClr val="FF0000"/>
                </a:solidFill>
              </a:rPr>
              <a:t>METODOLOGÍA</a:t>
            </a:r>
          </a:p>
        </p:txBody>
      </p:sp>
    </p:spTree>
    <p:extLst>
      <p:ext uri="{BB962C8B-B14F-4D97-AF65-F5344CB8AC3E}">
        <p14:creationId xmlns:p14="http://schemas.microsoft.com/office/powerpoint/2010/main" val="2952540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914400" y="719666"/>
          <a:ext cx="9245600" cy="527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117279" y="5167743"/>
            <a:ext cx="4682836" cy="400110"/>
          </a:xfrm>
          <a:prstGeom prst="rect">
            <a:avLst/>
          </a:prstGeom>
          <a:noFill/>
        </p:spPr>
        <p:txBody>
          <a:bodyPr wrap="square" rtlCol="0">
            <a:spAutoFit/>
          </a:bodyPr>
          <a:lstStyle/>
          <a:p>
            <a:pPr algn="ctr"/>
            <a:r>
              <a:rPr lang="es-ES" sz="2000" dirty="0" smtClean="0">
                <a:solidFill>
                  <a:srgbClr val="FF0000"/>
                </a:solidFill>
              </a:rPr>
              <a:t>Matriz de Variables</a:t>
            </a:r>
          </a:p>
        </p:txBody>
      </p:sp>
    </p:spTree>
    <p:extLst>
      <p:ext uri="{BB962C8B-B14F-4D97-AF65-F5344CB8AC3E}">
        <p14:creationId xmlns:p14="http://schemas.microsoft.com/office/powerpoint/2010/main" val="1772212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descr="Resultado de imagen para aspectos econom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idx="4294967295"/>
          </p:nvPr>
        </p:nvSpPr>
        <p:spPr>
          <a:xfrm>
            <a:off x="3447018" y="158330"/>
            <a:ext cx="8596313" cy="749300"/>
          </a:xfrm>
        </p:spPr>
        <p:txBody>
          <a:bodyPr>
            <a:normAutofit/>
          </a:bodyPr>
          <a:lstStyle/>
          <a:p>
            <a:pPr algn="r"/>
            <a:r>
              <a:rPr lang="es-ES" sz="3000" dirty="0" smtClean="0">
                <a:solidFill>
                  <a:srgbClr val="FF0000"/>
                </a:solidFill>
              </a:rPr>
              <a:t>ANÁLISIS DE RESULTADOS</a:t>
            </a:r>
            <a:endParaRPr lang="es-ES" sz="3000" dirty="0">
              <a:solidFill>
                <a:srgbClr val="FF0000"/>
              </a:solidFill>
            </a:endParaRPr>
          </a:p>
        </p:txBody>
      </p:sp>
      <p:sp>
        <p:nvSpPr>
          <p:cNvPr id="3" name="CuadroTexto 2"/>
          <p:cNvSpPr txBox="1"/>
          <p:nvPr/>
        </p:nvSpPr>
        <p:spPr>
          <a:xfrm>
            <a:off x="210948" y="603990"/>
            <a:ext cx="7344229" cy="369332"/>
          </a:xfrm>
          <a:prstGeom prst="rect">
            <a:avLst/>
          </a:prstGeom>
          <a:noFill/>
        </p:spPr>
        <p:txBody>
          <a:bodyPr wrap="square" rtlCol="0">
            <a:spAutoFit/>
          </a:bodyPr>
          <a:lstStyle/>
          <a:p>
            <a:r>
              <a:rPr lang="es-ES" dirty="0" smtClean="0"/>
              <a:t>Demanda de vivienda – aspectos demográficos:</a:t>
            </a:r>
            <a:endParaRPr lang="es-ES" dirty="0"/>
          </a:p>
        </p:txBody>
      </p:sp>
      <p:graphicFrame>
        <p:nvGraphicFramePr>
          <p:cNvPr id="4" name="Tabla 3"/>
          <p:cNvGraphicFramePr>
            <a:graphicFrameLocks noGrp="1"/>
          </p:cNvGraphicFramePr>
          <p:nvPr>
            <p:extLst/>
          </p:nvPr>
        </p:nvGraphicFramePr>
        <p:xfrm>
          <a:off x="640442" y="1615757"/>
          <a:ext cx="2837654" cy="1128260"/>
        </p:xfrm>
        <a:graphic>
          <a:graphicData uri="http://schemas.openxmlformats.org/drawingml/2006/table">
            <a:tbl>
              <a:tblPr firstRow="1" firstCol="1" bandRow="1">
                <a:tableStyleId>{5C22544A-7EE6-4342-B048-85BDC9FD1C3A}</a:tableStyleId>
              </a:tblPr>
              <a:tblGrid>
                <a:gridCol w="1405653">
                  <a:extLst>
                    <a:ext uri="{9D8B030D-6E8A-4147-A177-3AD203B41FA5}">
                      <a16:colId xmlns:a16="http://schemas.microsoft.com/office/drawing/2014/main" val="705656325"/>
                    </a:ext>
                  </a:extLst>
                </a:gridCol>
                <a:gridCol w="1432001">
                  <a:extLst>
                    <a:ext uri="{9D8B030D-6E8A-4147-A177-3AD203B41FA5}">
                      <a16:colId xmlns:a16="http://schemas.microsoft.com/office/drawing/2014/main" val="1678836781"/>
                    </a:ext>
                  </a:extLst>
                </a:gridCol>
              </a:tblGrid>
              <a:tr h="225652">
                <a:tc>
                  <a:txBody>
                    <a:bodyPr/>
                    <a:lstStyle/>
                    <a:p>
                      <a:pPr algn="ctr">
                        <a:lnSpc>
                          <a:spcPct val="115000"/>
                        </a:lnSpc>
                        <a:spcAft>
                          <a:spcPts val="0"/>
                        </a:spcAft>
                      </a:pPr>
                      <a:r>
                        <a:rPr lang="es-ES" sz="1100" dirty="0">
                          <a:effectLst/>
                        </a:rPr>
                        <a:t>AÑO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100" dirty="0">
                          <a:effectLst/>
                        </a:rPr>
                        <a:t>POBLACIÓN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3376088"/>
                  </a:ext>
                </a:extLst>
              </a:tr>
              <a:tr h="225652">
                <a:tc>
                  <a:txBody>
                    <a:bodyPr/>
                    <a:lstStyle/>
                    <a:p>
                      <a:pPr algn="ctr">
                        <a:lnSpc>
                          <a:spcPct val="115000"/>
                        </a:lnSpc>
                        <a:spcAft>
                          <a:spcPts val="0"/>
                        </a:spcAft>
                      </a:pPr>
                      <a:r>
                        <a:rPr lang="es-ES" sz="1100" dirty="0">
                          <a:effectLst/>
                        </a:rPr>
                        <a:t>2015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100" dirty="0">
                          <a:effectLst/>
                        </a:rPr>
                        <a:t>16.278.844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5954472"/>
                  </a:ext>
                </a:extLst>
              </a:tr>
              <a:tr h="225652">
                <a:tc>
                  <a:txBody>
                    <a:bodyPr/>
                    <a:lstStyle/>
                    <a:p>
                      <a:pPr algn="ctr">
                        <a:lnSpc>
                          <a:spcPct val="115000"/>
                        </a:lnSpc>
                        <a:spcAft>
                          <a:spcPts val="0"/>
                        </a:spcAft>
                      </a:pPr>
                      <a:r>
                        <a:rPr lang="es-ES" sz="11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100" dirty="0">
                          <a:effectLst/>
                        </a:rPr>
                        <a:t>16.528.730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1900599"/>
                  </a:ext>
                </a:extLst>
              </a:tr>
              <a:tr h="225652">
                <a:tc>
                  <a:txBody>
                    <a:bodyPr/>
                    <a:lstStyle/>
                    <a:p>
                      <a:pPr algn="ctr">
                        <a:lnSpc>
                          <a:spcPct val="115000"/>
                        </a:lnSpc>
                        <a:spcAft>
                          <a:spcPts val="0"/>
                        </a:spcAft>
                      </a:pPr>
                      <a:r>
                        <a:rPr lang="es-ES" sz="1100" dirty="0">
                          <a:effectLst/>
                        </a:rPr>
                        <a:t>2017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100" dirty="0">
                          <a:effectLst/>
                        </a:rPr>
                        <a:t>16.776.977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9578524"/>
                  </a:ext>
                </a:extLst>
              </a:tr>
              <a:tr h="225652">
                <a:tc>
                  <a:txBody>
                    <a:bodyPr/>
                    <a:lstStyle/>
                    <a:p>
                      <a:pPr algn="ctr">
                        <a:lnSpc>
                          <a:spcPct val="115000"/>
                        </a:lnSpc>
                        <a:spcAft>
                          <a:spcPts val="0"/>
                        </a:spcAft>
                      </a:pPr>
                      <a:r>
                        <a:rPr lang="es-ES" sz="1100" dirty="0">
                          <a:effectLst/>
                        </a:rPr>
                        <a:t>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100" dirty="0">
                          <a:effectLst/>
                        </a:rPr>
                        <a:t>17.023.408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2221913"/>
                  </a:ext>
                </a:extLst>
              </a:tr>
            </a:tbl>
          </a:graphicData>
        </a:graphic>
      </p:graphicFrame>
      <p:sp>
        <p:nvSpPr>
          <p:cNvPr id="5" name="Rectangle 1"/>
          <p:cNvSpPr>
            <a:spLocks noChangeArrowheads="1"/>
          </p:cNvSpPr>
          <p:nvPr/>
        </p:nvSpPr>
        <p:spPr bwMode="auto">
          <a:xfrm>
            <a:off x="633273" y="1213117"/>
            <a:ext cx="28309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bmk="_Toc1287130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Población en habitantes</a:t>
            </a:r>
            <a:endParaRPr kumimoji="0" lang="es-ES" altLang="es-E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CuadroTexto 5"/>
          <p:cNvSpPr txBox="1"/>
          <p:nvPr/>
        </p:nvSpPr>
        <p:spPr>
          <a:xfrm>
            <a:off x="626586" y="2744012"/>
            <a:ext cx="3323429" cy="338554"/>
          </a:xfrm>
          <a:prstGeom prst="rect">
            <a:avLst/>
          </a:prstGeom>
          <a:noFill/>
        </p:spPr>
        <p:txBody>
          <a:bodyPr wrap="square" rtlCol="0">
            <a:spAutoFit/>
          </a:bodyPr>
          <a:lstStyle/>
          <a:p>
            <a:r>
              <a:rPr lang="es-ES" altLang="es-ES" sz="1600" b="1" dirty="0">
                <a:latin typeface="Times New Roman" panose="02020603050405020304" pitchFamily="18" charset="0"/>
                <a:ea typeface="Calibri" panose="020F0502020204030204" pitchFamily="34" charset="0"/>
                <a:cs typeface="Times New Roman" panose="02020603050405020304" pitchFamily="18" charset="0"/>
              </a:rPr>
              <a:t>Fuente</a:t>
            </a:r>
            <a:r>
              <a:rPr lang="es-ES" altLang="es-ES" sz="1600" dirty="0">
                <a:latin typeface="Times New Roman" panose="02020603050405020304" pitchFamily="18" charset="0"/>
                <a:ea typeface="Calibri" panose="020F0502020204030204" pitchFamily="34" charset="0"/>
                <a:cs typeface="Times New Roman" panose="02020603050405020304" pitchFamily="18" charset="0"/>
              </a:rPr>
              <a:t>: INEC </a:t>
            </a:r>
            <a:r>
              <a:rPr lang="es-ES" altLang="es-ES" sz="1600" dirty="0">
                <a:latin typeface="Calibri" panose="020F0502020204030204" pitchFamily="34" charset="0"/>
                <a:ea typeface="Calibri" panose="020F0502020204030204" pitchFamily="34" charset="0"/>
                <a:cs typeface="Times New Roman" panose="02020603050405020304" pitchFamily="18" charset="0"/>
              </a:rPr>
              <a:t>–</a:t>
            </a:r>
            <a:r>
              <a:rPr lang="es-ES" altLang="es-ES" sz="1600" dirty="0">
                <a:latin typeface="Times New Roman" panose="02020603050405020304" pitchFamily="18" charset="0"/>
                <a:ea typeface="Calibri" panose="020F0502020204030204" pitchFamily="34" charset="0"/>
                <a:cs typeface="Times New Roman" panose="02020603050405020304" pitchFamily="18" charset="0"/>
              </a:rPr>
              <a:t> SENPLADES (2018)</a:t>
            </a:r>
            <a:endParaRPr lang="es-ES" sz="1600" dirty="0"/>
          </a:p>
        </p:txBody>
      </p:sp>
      <p:sp>
        <p:nvSpPr>
          <p:cNvPr id="19" name="18 Rectángulo"/>
          <p:cNvSpPr/>
          <p:nvPr/>
        </p:nvSpPr>
        <p:spPr>
          <a:xfrm>
            <a:off x="463023" y="5534829"/>
            <a:ext cx="3650554" cy="584775"/>
          </a:xfrm>
          <a:prstGeom prst="rect">
            <a:avLst/>
          </a:prstGeom>
        </p:spPr>
        <p:txBody>
          <a:bodyPr wrap="square">
            <a:spAutoFit/>
          </a:bodyPr>
          <a:lstStyle/>
          <a:p>
            <a:r>
              <a:rPr lang="es-EC" sz="1600" b="1" dirty="0">
                <a:latin typeface="Times New Roman" panose="02020603050405020304" pitchFamily="18" charset="0"/>
                <a:cs typeface="Times New Roman" panose="02020603050405020304" pitchFamily="18" charset="0"/>
              </a:rPr>
              <a:t>Fuente:</a:t>
            </a:r>
            <a:r>
              <a:rPr lang="es-EC" sz="1600" dirty="0">
                <a:latin typeface="Times New Roman" panose="02020603050405020304" pitchFamily="18" charset="0"/>
                <a:cs typeface="Times New Roman" panose="02020603050405020304" pitchFamily="18" charset="0"/>
              </a:rPr>
              <a:t> INEC Censo de Población y </a:t>
            </a:r>
            <a:r>
              <a:rPr lang="es-EC" sz="1600" dirty="0" smtClean="0">
                <a:latin typeface="Times New Roman" panose="02020603050405020304" pitchFamily="18" charset="0"/>
                <a:cs typeface="Times New Roman" panose="02020603050405020304" pitchFamily="18" charset="0"/>
              </a:rPr>
              <a:t>Vivienda proyecciones </a:t>
            </a:r>
            <a:endParaRPr lang="es-ES" sz="1600" dirty="0">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nvPr>
        </p:nvGraphicFramePr>
        <p:xfrm>
          <a:off x="487431" y="3108564"/>
          <a:ext cx="3143675" cy="2320180"/>
        </p:xfrm>
        <a:graphic>
          <a:graphicData uri="http://schemas.openxmlformats.org/drawingml/2006/table">
            <a:tbl>
              <a:tblPr/>
              <a:tblGrid>
                <a:gridCol w="945466">
                  <a:extLst>
                    <a:ext uri="{9D8B030D-6E8A-4147-A177-3AD203B41FA5}">
                      <a16:colId xmlns:a16="http://schemas.microsoft.com/office/drawing/2014/main" val="3986000909"/>
                    </a:ext>
                  </a:extLst>
                </a:gridCol>
                <a:gridCol w="1264561">
                  <a:extLst>
                    <a:ext uri="{9D8B030D-6E8A-4147-A177-3AD203B41FA5}">
                      <a16:colId xmlns:a16="http://schemas.microsoft.com/office/drawing/2014/main" val="2742009533"/>
                    </a:ext>
                  </a:extLst>
                </a:gridCol>
                <a:gridCol w="933648">
                  <a:extLst>
                    <a:ext uri="{9D8B030D-6E8A-4147-A177-3AD203B41FA5}">
                      <a16:colId xmlns:a16="http://schemas.microsoft.com/office/drawing/2014/main" val="4165111945"/>
                    </a:ext>
                  </a:extLst>
                </a:gridCol>
              </a:tblGrid>
              <a:tr h="232018">
                <a:tc gridSpan="3">
                  <a:txBody>
                    <a:bodyPr/>
                    <a:lstStyle/>
                    <a:p>
                      <a:pPr algn="ctr" fontAlgn="b"/>
                      <a:r>
                        <a:rPr lang="es-ES" sz="1200" b="1" i="0" u="none" strike="noStrike" dirty="0">
                          <a:solidFill>
                            <a:srgbClr val="000000"/>
                          </a:solidFill>
                          <a:effectLst/>
                          <a:latin typeface="Times New Roman" panose="02020603050405020304" pitchFamily="18" charset="0"/>
                        </a:rPr>
                        <a:t>Hogares</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77952353"/>
                  </a:ext>
                </a:extLst>
              </a:tr>
              <a:tr h="232018">
                <a:tc>
                  <a:txBody>
                    <a:bodyPr/>
                    <a:lstStyle/>
                    <a:p>
                      <a:pPr algn="ctr" fontAlgn="b"/>
                      <a:endParaRPr lang="es-ES" sz="12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Times New Roman" panose="02020603050405020304" pitchFamily="18" charset="0"/>
                        </a:rPr>
                        <a:t>2015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528611"/>
                  </a:ext>
                </a:extLst>
              </a:tr>
              <a:tr h="232018">
                <a:tc>
                  <a:txBody>
                    <a:bodyPr/>
                    <a:lstStyle/>
                    <a:p>
                      <a:pPr algn="ctr" fontAlgn="b"/>
                      <a:r>
                        <a:rPr lang="es-ES" sz="1200" b="1"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dirty="0" err="1">
                          <a:solidFill>
                            <a:srgbClr val="000000"/>
                          </a:solidFill>
                          <a:effectLst/>
                          <a:latin typeface="Times New Roman" panose="02020603050405020304" pitchFamily="18" charset="0"/>
                        </a:rPr>
                        <a:t>Poblacion</a:t>
                      </a:r>
                      <a:endParaRPr lang="es-ES" sz="12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a:solidFill>
                            <a:srgbClr val="000000"/>
                          </a:solidFill>
                          <a:effectLst/>
                          <a:latin typeface="Times New Roman" panose="02020603050405020304" pitchFamily="18" charset="0"/>
                        </a:rPr>
                        <a:t>Deficit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224303299"/>
                  </a:ext>
                </a:extLst>
              </a:tr>
              <a:tr h="232018">
                <a:tc>
                  <a:txBody>
                    <a:bodyPr/>
                    <a:lstStyle/>
                    <a:p>
                      <a:pPr algn="ctr" fontAlgn="b"/>
                      <a:r>
                        <a:rPr lang="es-ES" sz="1200" b="0" i="0" u="none" strike="noStrike">
                          <a:solidFill>
                            <a:srgbClr val="000000"/>
                          </a:solidFill>
                          <a:effectLst/>
                          <a:latin typeface="Times New Roman" panose="02020603050405020304" pitchFamily="18" charset="0"/>
                        </a:rPr>
                        <a:t>23,81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Times New Roman" panose="02020603050405020304" pitchFamily="18" charset="0"/>
                        </a:rPr>
                        <a:t>3.875.993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Times New Roman" panose="02020603050405020304" pitchFamily="18" charset="0"/>
                        </a:rPr>
                        <a:t>336.972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14681"/>
                  </a:ext>
                </a:extLst>
              </a:tr>
              <a:tr h="232018">
                <a:tc>
                  <a:txBody>
                    <a:bodyPr/>
                    <a:lstStyle/>
                    <a:p>
                      <a:pPr algn="ctr" fontAlgn="b"/>
                      <a:endParaRPr lang="es-ES" sz="1200" b="0" i="0" u="none" strike="noStrike">
                        <a:solidFill>
                          <a:srgbClr val="000000"/>
                        </a:solidFill>
                        <a:effectLst/>
                        <a:latin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Times New Roman" panose="02020603050405020304" pitchFamily="18" charset="0"/>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200" b="0" i="0" u="none" strike="noStrike">
                        <a:solidFill>
                          <a:srgbClr val="000000"/>
                        </a:solidFill>
                        <a:effectLst/>
                        <a:latin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143329"/>
                  </a:ext>
                </a:extLst>
              </a:tr>
              <a:tr h="232018">
                <a:tc>
                  <a:txBody>
                    <a:bodyPr/>
                    <a:lstStyle/>
                    <a:p>
                      <a:pPr algn="ctr" fontAlgn="b"/>
                      <a:r>
                        <a:rPr lang="es-ES" sz="1200" b="1"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a:solidFill>
                            <a:srgbClr val="000000"/>
                          </a:solidFill>
                          <a:effectLst/>
                          <a:latin typeface="Times New Roman" panose="02020603050405020304" pitchFamily="18" charset="0"/>
                        </a:rPr>
                        <a:t>Poblacion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a:solidFill>
                            <a:srgbClr val="000000"/>
                          </a:solidFill>
                          <a:effectLst/>
                          <a:latin typeface="Times New Roman" panose="02020603050405020304" pitchFamily="18" charset="0"/>
                        </a:rPr>
                        <a:t>Deficit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302737010"/>
                  </a:ext>
                </a:extLst>
              </a:tr>
              <a:tr h="232018">
                <a:tc>
                  <a:txBody>
                    <a:bodyPr/>
                    <a:lstStyle/>
                    <a:p>
                      <a:pPr algn="ctr" fontAlgn="b"/>
                      <a:r>
                        <a:rPr lang="es-ES" sz="1200" b="0" i="0" u="none" strike="noStrike">
                          <a:solidFill>
                            <a:srgbClr val="000000"/>
                          </a:solidFill>
                          <a:effectLst/>
                          <a:latin typeface="Times New Roman" panose="02020603050405020304" pitchFamily="18" charset="0"/>
                        </a:rPr>
                        <a:t>23,81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Times New Roman" panose="02020603050405020304" pitchFamily="18" charset="0"/>
                        </a:rPr>
                        <a:t>3.935.491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Times New Roman" panose="02020603050405020304" pitchFamily="18" charset="0"/>
                        </a:rPr>
                        <a:t>342.145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679827"/>
                  </a:ext>
                </a:extLst>
              </a:tr>
              <a:tr h="232018">
                <a:tc>
                  <a:txBody>
                    <a:bodyPr/>
                    <a:lstStyle/>
                    <a:p>
                      <a:pPr algn="ctr" fontAlgn="b"/>
                      <a:endParaRPr lang="es-ES" sz="1200" b="0" i="0" u="none" strike="noStrike">
                        <a:solidFill>
                          <a:srgbClr val="000000"/>
                        </a:solidFill>
                        <a:effectLst/>
                        <a:latin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Times New Roman" panose="02020603050405020304" pitchFamily="18" charset="0"/>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200" b="0" i="0" u="none" strike="noStrike">
                        <a:solidFill>
                          <a:srgbClr val="000000"/>
                        </a:solidFill>
                        <a:effectLst/>
                        <a:latin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563159"/>
                  </a:ext>
                </a:extLst>
              </a:tr>
              <a:tr h="232018">
                <a:tc>
                  <a:txBody>
                    <a:bodyPr/>
                    <a:lstStyle/>
                    <a:p>
                      <a:pPr algn="ctr" fontAlgn="b"/>
                      <a:r>
                        <a:rPr lang="es-ES" sz="1200" b="1"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a:solidFill>
                            <a:srgbClr val="000000"/>
                          </a:solidFill>
                          <a:effectLst/>
                          <a:latin typeface="Times New Roman" panose="02020603050405020304" pitchFamily="18" charset="0"/>
                        </a:rPr>
                        <a:t>Poblacion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s-ES" sz="1200" b="1" i="0" u="none" strike="noStrike">
                          <a:solidFill>
                            <a:srgbClr val="000000"/>
                          </a:solidFill>
                          <a:effectLst/>
                          <a:latin typeface="Times New Roman" panose="02020603050405020304" pitchFamily="18" charset="0"/>
                        </a:rPr>
                        <a:t>Deficit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154026765"/>
                  </a:ext>
                </a:extLst>
              </a:tr>
              <a:tr h="232018">
                <a:tc>
                  <a:txBody>
                    <a:bodyPr/>
                    <a:lstStyle/>
                    <a:p>
                      <a:pPr algn="ctr" fontAlgn="b"/>
                      <a:r>
                        <a:rPr lang="es-ES" sz="1200" b="0" i="0" u="none" strike="noStrike" dirty="0">
                          <a:solidFill>
                            <a:srgbClr val="000000"/>
                          </a:solidFill>
                          <a:effectLst/>
                          <a:latin typeface="Times New Roman" panose="02020603050405020304" pitchFamily="18" charset="0"/>
                        </a:rPr>
                        <a:t>23,81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Times New Roman" panose="02020603050405020304" pitchFamily="18" charset="0"/>
                        </a:rPr>
                        <a:t>3.994.598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Times New Roman" panose="02020603050405020304" pitchFamily="18" charset="0"/>
                        </a:rPr>
                        <a:t>347.283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14524"/>
                  </a:ext>
                </a:extLst>
              </a:tr>
            </a:tbl>
          </a:graphicData>
        </a:graphic>
      </p:graphicFrame>
      <p:graphicFrame>
        <p:nvGraphicFramePr>
          <p:cNvPr id="11" name="19 Objeto"/>
          <p:cNvGraphicFramePr>
            <a:graphicFrameLocks noChangeAspect="1"/>
          </p:cNvGraphicFramePr>
          <p:nvPr>
            <p:extLst/>
          </p:nvPr>
        </p:nvGraphicFramePr>
        <p:xfrm>
          <a:off x="8343900" y="998178"/>
          <a:ext cx="3238500" cy="3609975"/>
        </p:xfrm>
        <a:graphic>
          <a:graphicData uri="http://schemas.openxmlformats.org/presentationml/2006/ole">
            <mc:AlternateContent xmlns:mc="http://schemas.openxmlformats.org/markup-compatibility/2006">
              <mc:Choice xmlns:v="urn:schemas-microsoft-com:vml" Requires="v">
                <p:oleObj spid="_x0000_s1031" name="Hoja de cálculo" r:id="rId4" imgW="3238500" imgH="3610092" progId="Excel.Sheet.12">
                  <p:embed/>
                </p:oleObj>
              </mc:Choice>
              <mc:Fallback>
                <p:oleObj name="Hoja de cálculo" r:id="rId4" imgW="3238500" imgH="3610092" progId="Excel.Sheet.12">
                  <p:embed/>
                  <p:pic>
                    <p:nvPicPr>
                      <p:cNvPr id="11" name="19 Objeto"/>
                      <p:cNvPicPr/>
                      <p:nvPr/>
                    </p:nvPicPr>
                    <p:blipFill>
                      <a:blip r:embed="rId5"/>
                      <a:stretch>
                        <a:fillRect/>
                      </a:stretch>
                    </p:blipFill>
                    <p:spPr>
                      <a:xfrm>
                        <a:off x="8343900" y="998178"/>
                        <a:ext cx="3238500" cy="3609975"/>
                      </a:xfrm>
                      <a:prstGeom prst="rect">
                        <a:avLst/>
                      </a:prstGeom>
                    </p:spPr>
                  </p:pic>
                </p:oleObj>
              </mc:Fallback>
            </mc:AlternateContent>
          </a:graphicData>
        </a:graphic>
      </p:graphicFrame>
      <p:sp>
        <p:nvSpPr>
          <p:cNvPr id="13" name="26 Rectángulo"/>
          <p:cNvSpPr/>
          <p:nvPr/>
        </p:nvSpPr>
        <p:spPr>
          <a:xfrm>
            <a:off x="9493589" y="4608152"/>
            <a:ext cx="2279312" cy="830997"/>
          </a:xfrm>
          <a:prstGeom prst="rect">
            <a:avLst/>
          </a:prstGeom>
        </p:spPr>
        <p:txBody>
          <a:bodyPr wrap="square">
            <a:spAutoFit/>
          </a:bodyPr>
          <a:lstStyle/>
          <a:p>
            <a:pPr algn="r"/>
            <a:r>
              <a:rPr lang="es-EC" sz="1600" b="1" dirty="0">
                <a:latin typeface="Times New Roman" panose="02020603050405020304" pitchFamily="18" charset="0"/>
                <a:cs typeface="Times New Roman" panose="02020603050405020304" pitchFamily="18" charset="0"/>
              </a:rPr>
              <a:t>Fuente:</a:t>
            </a:r>
            <a:r>
              <a:rPr lang="es-EC" sz="1600" dirty="0">
                <a:latin typeface="Times New Roman" panose="02020603050405020304" pitchFamily="18" charset="0"/>
                <a:cs typeface="Times New Roman" panose="02020603050405020304" pitchFamily="18" charset="0"/>
              </a:rPr>
              <a:t> INEC Censo de Población y </a:t>
            </a:r>
            <a:r>
              <a:rPr lang="es-EC" sz="1600" dirty="0" smtClean="0">
                <a:latin typeface="Times New Roman" panose="02020603050405020304" pitchFamily="18" charset="0"/>
                <a:cs typeface="Times New Roman" panose="02020603050405020304" pitchFamily="18" charset="0"/>
              </a:rPr>
              <a:t>Vivienda proyecciones </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1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9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90946" y="415636"/>
            <a:ext cx="5583381" cy="461665"/>
          </a:xfrm>
          <a:prstGeom prst="rect">
            <a:avLst/>
          </a:prstGeom>
          <a:noFill/>
        </p:spPr>
        <p:txBody>
          <a:bodyPr wrap="square" rtlCol="0">
            <a:spAutoFit/>
          </a:bodyPr>
          <a:lstStyle/>
          <a:p>
            <a:r>
              <a:rPr lang="es-ES" sz="2400" dirty="0" smtClean="0">
                <a:solidFill>
                  <a:srgbClr val="FF0000"/>
                </a:solidFill>
              </a:rPr>
              <a:t>Demanda de vivienda - habitabilidad</a:t>
            </a:r>
            <a:endParaRPr lang="es-ES" sz="2400" dirty="0">
              <a:solidFill>
                <a:srgbClr val="FF0000"/>
              </a:solidFill>
            </a:endParaRPr>
          </a:p>
        </p:txBody>
      </p:sp>
      <p:graphicFrame>
        <p:nvGraphicFramePr>
          <p:cNvPr id="5" name="Gráfico 4"/>
          <p:cNvGraphicFramePr/>
          <p:nvPr>
            <p:extLst/>
          </p:nvPr>
        </p:nvGraphicFramePr>
        <p:xfrm>
          <a:off x="304808" y="1103124"/>
          <a:ext cx="421178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2410698" y="3809954"/>
            <a:ext cx="6040581" cy="461665"/>
          </a:xfrm>
          <a:prstGeom prst="rect">
            <a:avLst/>
          </a:prstGeom>
        </p:spPr>
        <p:txBody>
          <a:bodyPr wrap="square">
            <a:spAutoFit/>
          </a:bodyPr>
          <a:lstStyle/>
          <a:p>
            <a:pPr>
              <a:lnSpc>
                <a:spcPct val="150000"/>
              </a:lnSpc>
              <a:spcAft>
                <a:spcPts val="1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Fuente:</a:t>
            </a:r>
            <a:r>
              <a:rPr lang="es-ES" sz="1600" dirty="0">
                <a:latin typeface="Times New Roman" panose="02020603050405020304" pitchFamily="18" charset="0"/>
                <a:ea typeface="Calibri" panose="020F0502020204030204" pitchFamily="34" charset="0"/>
                <a:cs typeface="Times New Roman" panose="02020603050405020304" pitchFamily="18" charset="0"/>
              </a:rPr>
              <a:t> INEC Censo de Población y Vivienda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2010)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p:cNvGraphicFramePr/>
          <p:nvPr>
            <p:extLst/>
          </p:nvPr>
        </p:nvGraphicFramePr>
        <p:xfrm>
          <a:off x="5430989" y="1087444"/>
          <a:ext cx="4156364"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upo 12"/>
          <p:cNvGrpSpPr/>
          <p:nvPr/>
        </p:nvGrpSpPr>
        <p:grpSpPr>
          <a:xfrm>
            <a:off x="445861" y="4416138"/>
            <a:ext cx="9779453" cy="1910442"/>
            <a:chOff x="445861" y="4416138"/>
            <a:chExt cx="9779453" cy="1910442"/>
          </a:xfrm>
        </p:grpSpPr>
        <p:pic>
          <p:nvPicPr>
            <p:cNvPr id="2062" name="Picture 1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61" y="4421580"/>
              <a:ext cx="347299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67193" r="18597"/>
            <a:stretch/>
          </p:blipFill>
          <p:spPr bwMode="auto">
            <a:xfrm>
              <a:off x="2931886" y="4416138"/>
              <a:ext cx="653142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78059"/>
            <a:stretch/>
          </p:blipFill>
          <p:spPr bwMode="auto">
            <a:xfrm>
              <a:off x="9463314" y="4416138"/>
              <a:ext cx="762000" cy="1905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p:cNvSpPr txBox="1"/>
          <p:nvPr/>
        </p:nvSpPr>
        <p:spPr>
          <a:xfrm>
            <a:off x="2668814" y="4459680"/>
            <a:ext cx="7344229" cy="369332"/>
          </a:xfrm>
          <a:prstGeom prst="rect">
            <a:avLst/>
          </a:prstGeom>
          <a:noFill/>
        </p:spPr>
        <p:txBody>
          <a:bodyPr wrap="square" rtlCol="0">
            <a:spAutoFit/>
          </a:bodyPr>
          <a:lstStyle/>
          <a:p>
            <a:r>
              <a:rPr lang="es-ES" dirty="0" smtClean="0"/>
              <a:t>Existe un crecimiento significativo de la población</a:t>
            </a:r>
            <a:endParaRPr lang="es-ES" dirty="0"/>
          </a:p>
        </p:txBody>
      </p:sp>
      <p:sp>
        <p:nvSpPr>
          <p:cNvPr id="9" name="CuadroTexto 8"/>
          <p:cNvSpPr txBox="1"/>
          <p:nvPr/>
        </p:nvSpPr>
        <p:spPr>
          <a:xfrm>
            <a:off x="2670630" y="4846875"/>
            <a:ext cx="7286171" cy="369332"/>
          </a:xfrm>
          <a:prstGeom prst="rect">
            <a:avLst/>
          </a:prstGeom>
          <a:noFill/>
        </p:spPr>
        <p:txBody>
          <a:bodyPr wrap="square" rtlCol="0">
            <a:spAutoFit/>
          </a:bodyPr>
          <a:lstStyle/>
          <a:p>
            <a:r>
              <a:rPr lang="es-ES" dirty="0" smtClean="0"/>
              <a:t>Alto porcentaje de familias que habitan en viviendas inadecuadas</a:t>
            </a:r>
            <a:endParaRPr lang="es-ES" dirty="0"/>
          </a:p>
        </p:txBody>
      </p:sp>
      <p:sp>
        <p:nvSpPr>
          <p:cNvPr id="11" name="CuadroTexto 10"/>
          <p:cNvSpPr txBox="1"/>
          <p:nvPr/>
        </p:nvSpPr>
        <p:spPr>
          <a:xfrm>
            <a:off x="2647769" y="5193347"/>
            <a:ext cx="6939583" cy="369332"/>
          </a:xfrm>
          <a:prstGeom prst="rect">
            <a:avLst/>
          </a:prstGeom>
          <a:noFill/>
        </p:spPr>
        <p:txBody>
          <a:bodyPr wrap="square" rtlCol="0">
            <a:spAutoFit/>
          </a:bodyPr>
          <a:lstStyle/>
          <a:p>
            <a:r>
              <a:rPr lang="es-ES" dirty="0" smtClean="0"/>
              <a:t>Demasiado déficit habitacional</a:t>
            </a:r>
            <a:endParaRPr lang="es-ES" dirty="0"/>
          </a:p>
        </p:txBody>
      </p:sp>
      <p:sp>
        <p:nvSpPr>
          <p:cNvPr id="12" name="CuadroTexto 11"/>
          <p:cNvSpPr txBox="1"/>
          <p:nvPr/>
        </p:nvSpPr>
        <p:spPr>
          <a:xfrm>
            <a:off x="2670630" y="5562679"/>
            <a:ext cx="7133770" cy="369332"/>
          </a:xfrm>
          <a:prstGeom prst="rect">
            <a:avLst/>
          </a:prstGeom>
          <a:noFill/>
        </p:spPr>
        <p:txBody>
          <a:bodyPr wrap="square" rtlCol="0">
            <a:spAutoFit/>
          </a:bodyPr>
          <a:lstStyle/>
          <a:p>
            <a:r>
              <a:rPr lang="es-ES" dirty="0" smtClean="0"/>
              <a:t>Mayor concentración de población en áreas urbanas</a:t>
            </a:r>
            <a:endParaRPr lang="es-ES" dirty="0"/>
          </a:p>
        </p:txBody>
      </p:sp>
    </p:spTree>
    <p:extLst>
      <p:ext uri="{BB962C8B-B14F-4D97-AF65-F5344CB8AC3E}">
        <p14:creationId xmlns:p14="http://schemas.microsoft.com/office/powerpoint/2010/main" val="13768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45200" y="133973"/>
            <a:ext cx="5401122" cy="553998"/>
          </a:xfrm>
          <a:prstGeom prst="rect">
            <a:avLst/>
          </a:prstGeom>
          <a:noFill/>
        </p:spPr>
        <p:txBody>
          <a:bodyPr wrap="square" rtlCol="0">
            <a:spAutoFit/>
          </a:bodyPr>
          <a:lstStyle/>
          <a:p>
            <a:pPr algn="r"/>
            <a:r>
              <a:rPr lang="es-ES" sz="3000" b="1" dirty="0" smtClean="0">
                <a:solidFill>
                  <a:srgbClr val="FF0000"/>
                </a:solidFill>
              </a:rPr>
              <a:t>CARTERA DE CRÉDITO</a:t>
            </a:r>
            <a:endParaRPr lang="es-ES" sz="3000" b="1" dirty="0">
              <a:solidFill>
                <a:srgbClr val="FF0000"/>
              </a:solidFill>
            </a:endParaRPr>
          </a:p>
        </p:txBody>
      </p:sp>
      <p:graphicFrame>
        <p:nvGraphicFramePr>
          <p:cNvPr id="12" name="Gráfico 11"/>
          <p:cNvGraphicFramePr>
            <a:graphicFrameLocks/>
          </p:cNvGraphicFramePr>
          <p:nvPr>
            <p:extLst/>
          </p:nvPr>
        </p:nvGraphicFramePr>
        <p:xfrm>
          <a:off x="3263900" y="3573317"/>
          <a:ext cx="5562600" cy="3063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nvPr>
        </p:nvGraphicFramePr>
        <p:xfrm>
          <a:off x="799095" y="1117464"/>
          <a:ext cx="10436940" cy="2026360"/>
        </p:xfrm>
        <a:graphic>
          <a:graphicData uri="http://schemas.openxmlformats.org/drawingml/2006/table">
            <a:tbl>
              <a:tblPr/>
              <a:tblGrid>
                <a:gridCol w="2568253">
                  <a:extLst>
                    <a:ext uri="{9D8B030D-6E8A-4147-A177-3AD203B41FA5}">
                      <a16:colId xmlns:a16="http://schemas.microsoft.com/office/drawing/2014/main" val="2762391888"/>
                    </a:ext>
                  </a:extLst>
                </a:gridCol>
                <a:gridCol w="1242424">
                  <a:extLst>
                    <a:ext uri="{9D8B030D-6E8A-4147-A177-3AD203B41FA5}">
                      <a16:colId xmlns:a16="http://schemas.microsoft.com/office/drawing/2014/main" val="2807408066"/>
                    </a:ext>
                  </a:extLst>
                </a:gridCol>
                <a:gridCol w="1357464">
                  <a:extLst>
                    <a:ext uri="{9D8B030D-6E8A-4147-A177-3AD203B41FA5}">
                      <a16:colId xmlns:a16="http://schemas.microsoft.com/office/drawing/2014/main" val="1914148789"/>
                    </a:ext>
                  </a:extLst>
                </a:gridCol>
                <a:gridCol w="1219418">
                  <a:extLst>
                    <a:ext uri="{9D8B030D-6E8A-4147-A177-3AD203B41FA5}">
                      <a16:colId xmlns:a16="http://schemas.microsoft.com/office/drawing/2014/main" val="3126081484"/>
                    </a:ext>
                  </a:extLst>
                </a:gridCol>
                <a:gridCol w="1334456">
                  <a:extLst>
                    <a:ext uri="{9D8B030D-6E8A-4147-A177-3AD203B41FA5}">
                      <a16:colId xmlns:a16="http://schemas.microsoft.com/office/drawing/2014/main" val="2189803110"/>
                    </a:ext>
                  </a:extLst>
                </a:gridCol>
                <a:gridCol w="1353476">
                  <a:extLst>
                    <a:ext uri="{9D8B030D-6E8A-4147-A177-3AD203B41FA5}">
                      <a16:colId xmlns:a16="http://schemas.microsoft.com/office/drawing/2014/main" val="1454216096"/>
                    </a:ext>
                  </a:extLst>
                </a:gridCol>
                <a:gridCol w="1361449">
                  <a:extLst>
                    <a:ext uri="{9D8B030D-6E8A-4147-A177-3AD203B41FA5}">
                      <a16:colId xmlns:a16="http://schemas.microsoft.com/office/drawing/2014/main" val="2543974455"/>
                    </a:ext>
                  </a:extLst>
                </a:gridCol>
              </a:tblGrid>
              <a:tr h="210520">
                <a:tc>
                  <a:txBody>
                    <a:bodyPr/>
                    <a:lstStyle/>
                    <a:p>
                      <a:pPr algn="ctr" fontAlgn="ctr"/>
                      <a:r>
                        <a:rPr lang="es-ES" sz="1000" b="1" i="0" u="none" strike="noStrike">
                          <a:solidFill>
                            <a:srgbClr val="FFFFFF"/>
                          </a:solidFill>
                          <a:effectLst/>
                          <a:latin typeface="Arial" panose="020B0604020202020204" pitchFamily="34" charset="0"/>
                        </a:rPr>
                        <a:t>SEGMENTO DE CRÉDITO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a:solidFill>
                            <a:srgbClr val="FFFFFF"/>
                          </a:solidFill>
                          <a:effectLst/>
                          <a:latin typeface="Arial" panose="020B060402020202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a:solidFill>
                            <a:srgbClr val="FFFFFF"/>
                          </a:solidFill>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a:solidFill>
                            <a:srgbClr val="FFFFFF"/>
                          </a:solidFill>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dirty="0">
                          <a:solidFill>
                            <a:srgbClr val="FFFFFF"/>
                          </a:solidFill>
                          <a:effectLst/>
                          <a:latin typeface="Arial" panose="020B0604020202020204" pitchFamily="34" charset="0"/>
                        </a:rPr>
                        <a:t>Variación 2016-2015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a:solidFill>
                            <a:srgbClr val="FFFFFF"/>
                          </a:solidFill>
                          <a:effectLst/>
                          <a:latin typeface="Arial" panose="020B0604020202020204" pitchFamily="34" charset="0"/>
                        </a:rPr>
                        <a:t>Variación 2017-2016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1000" b="1" i="0" u="none" strike="noStrike">
                          <a:solidFill>
                            <a:srgbClr val="FFFFFF"/>
                          </a:solidFill>
                          <a:effectLst/>
                          <a:latin typeface="Arial" panose="020B0604020202020204" pitchFamily="34" charset="0"/>
                        </a:rPr>
                        <a:t>Participación promedio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980181988"/>
                  </a:ext>
                </a:extLst>
              </a:tr>
              <a:tr h="177095">
                <a:tc>
                  <a:txBody>
                    <a:bodyPr/>
                    <a:lstStyle/>
                    <a:p>
                      <a:pPr algn="l" fontAlgn="b"/>
                      <a:r>
                        <a:rPr lang="es-ES" sz="1000" b="0" i="0" u="none" strike="noStrike">
                          <a:solidFill>
                            <a:srgbClr val="000000"/>
                          </a:solidFill>
                          <a:effectLst/>
                          <a:latin typeface="Arial" panose="020B0604020202020204" pitchFamily="34" charset="0"/>
                        </a:rPr>
                        <a:t>COMERCIAL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19.979.812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18.845.158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18.829.851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(1.134.654)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(15.307)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s-ES" sz="1000" b="0" i="0" u="none" strike="noStrike">
                          <a:solidFill>
                            <a:srgbClr val="000000"/>
                          </a:solidFill>
                          <a:effectLst/>
                          <a:latin typeface="Arial" panose="020B0604020202020204" pitchFamily="34" charset="0"/>
                        </a:rPr>
                        <a:t>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21879827"/>
                  </a:ext>
                </a:extLst>
              </a:tr>
              <a:tr h="177095">
                <a:tc>
                  <a:txBody>
                    <a:bodyPr/>
                    <a:lstStyle/>
                    <a:p>
                      <a:pPr algn="l" fontAlgn="b"/>
                      <a:r>
                        <a:rPr lang="es-ES" sz="1000" b="0" i="0" u="none" strike="noStrike">
                          <a:solidFill>
                            <a:srgbClr val="000000"/>
                          </a:solidFill>
                          <a:effectLst/>
                          <a:latin typeface="Arial" panose="020B0604020202020204" pitchFamily="34" charset="0"/>
                        </a:rPr>
                        <a:t>CONSUMO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2.025.362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2.026.712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2.389.053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1.350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362.341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effectLst/>
                          <a:latin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182008"/>
                  </a:ext>
                </a:extLst>
              </a:tr>
              <a:tr h="177095">
                <a:tc>
                  <a:txBody>
                    <a:bodyPr/>
                    <a:lstStyle/>
                    <a:p>
                      <a:pPr algn="l" fontAlgn="b"/>
                      <a:r>
                        <a:rPr lang="es-ES" sz="1000" b="0" i="0" u="none" strike="noStrike">
                          <a:solidFill>
                            <a:srgbClr val="000000"/>
                          </a:solidFill>
                          <a:effectLst/>
                          <a:latin typeface="Arial" panose="020B0604020202020204" pitchFamily="34" charset="0"/>
                        </a:rPr>
                        <a:t>EDUCATIVO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123.287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41.797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57.932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(81.490)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16.135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s-ES" sz="1000" b="0" i="0" u="none" strike="noStrike">
                          <a:solidFill>
                            <a:srgbClr val="000000"/>
                          </a:solidFill>
                          <a:effectLst/>
                          <a:latin typeface="Arial" panose="020B060402020202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76673601"/>
                  </a:ext>
                </a:extLst>
              </a:tr>
              <a:tr h="177095">
                <a:tc>
                  <a:txBody>
                    <a:bodyPr/>
                    <a:lstStyle/>
                    <a:p>
                      <a:pPr algn="l" fontAlgn="b"/>
                      <a:r>
                        <a:rPr lang="es-ES" sz="1000" b="0" i="0" u="none" strike="noStrike">
                          <a:solidFill>
                            <a:srgbClr val="000000"/>
                          </a:solidFill>
                          <a:effectLst/>
                          <a:latin typeface="Arial" panose="020B0604020202020204" pitchFamily="34" charset="0"/>
                        </a:rPr>
                        <a:t>INMOBILIARIO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527.719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432.698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568.686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(95.021)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135.988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886543"/>
                  </a:ext>
                </a:extLst>
              </a:tr>
              <a:tr h="177095">
                <a:tc>
                  <a:txBody>
                    <a:bodyPr/>
                    <a:lstStyle/>
                    <a:p>
                      <a:pPr algn="l" fontAlgn="b"/>
                      <a:r>
                        <a:rPr lang="es-ES" sz="1000" b="0" i="0" u="none" strike="noStrike">
                          <a:solidFill>
                            <a:srgbClr val="000000"/>
                          </a:solidFill>
                          <a:effectLst/>
                          <a:latin typeface="Arial" panose="020B0604020202020204" pitchFamily="34" charset="0"/>
                        </a:rPr>
                        <a:t>MICROCRÉDITO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1.362.209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1.401.505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1.492.413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39.296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90.908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s-ES" sz="1000" b="0" i="0" u="none" strike="noStrike">
                          <a:solidFill>
                            <a:srgbClr val="000000"/>
                          </a:solidFill>
                          <a:effectLst/>
                          <a:latin typeface="Arial" panose="020B060402020202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35208083"/>
                  </a:ext>
                </a:extLst>
              </a:tr>
              <a:tr h="177095">
                <a:tc>
                  <a:txBody>
                    <a:bodyPr/>
                    <a:lstStyle/>
                    <a:p>
                      <a:pPr algn="l" fontAlgn="b"/>
                      <a:r>
                        <a:rPr lang="es-ES" sz="1000" b="0" i="0" u="none" strike="noStrike">
                          <a:solidFill>
                            <a:srgbClr val="000000"/>
                          </a:solidFill>
                          <a:effectLst/>
                          <a:latin typeface="Arial" panose="020B0604020202020204" pitchFamily="34" charset="0"/>
                        </a:rPr>
                        <a:t>INVERSIÓN PÚBLICA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effectLst/>
                          <a:latin typeface="Arial" panose="020B060402020202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26734"/>
                  </a:ext>
                </a:extLst>
              </a:tr>
              <a:tr h="177095">
                <a:tc>
                  <a:txBody>
                    <a:bodyPr/>
                    <a:lstStyle/>
                    <a:p>
                      <a:pPr algn="l" fontAlgn="b"/>
                      <a:r>
                        <a:rPr lang="es-ES" sz="1000" b="0" i="0" u="none" strike="noStrike">
                          <a:solidFill>
                            <a:srgbClr val="000000"/>
                          </a:solidFill>
                          <a:effectLst/>
                          <a:latin typeface="Arial" panose="020B0604020202020204" pitchFamily="34" charset="0"/>
                        </a:rPr>
                        <a:t>PRODUCTIVO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115.716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741.229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1.373.617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625.513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0" i="0" u="none" strike="noStrike">
                          <a:solidFill>
                            <a:srgbClr val="000000"/>
                          </a:solidFill>
                          <a:effectLst/>
                          <a:latin typeface="Arial" panose="020B0604020202020204" pitchFamily="34" charset="0"/>
                        </a:rPr>
                        <a:t>                       632.388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s-ES" sz="1000" b="0" i="0" u="none" strike="noStrike">
                          <a:solidFill>
                            <a:srgbClr val="00000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46129461"/>
                  </a:ext>
                </a:extLst>
              </a:tr>
              <a:tr h="177095">
                <a:tc>
                  <a:txBody>
                    <a:bodyPr/>
                    <a:lstStyle/>
                    <a:p>
                      <a:pPr algn="l" fontAlgn="b"/>
                      <a:r>
                        <a:rPr lang="es-ES" sz="1000" b="0" i="0" u="none" strike="noStrike">
                          <a:solidFill>
                            <a:srgbClr val="000000"/>
                          </a:solidFill>
                          <a:effectLst/>
                          <a:latin typeface="Arial" panose="020B0604020202020204" pitchFamily="34" charset="0"/>
                        </a:rPr>
                        <a:t>VIVIENDA DE INTERÉS PÚBLICO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27.616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90.947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142.871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63.331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51.923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effectLst/>
                          <a:latin typeface="Arial" panose="020B060402020202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507137"/>
                  </a:ext>
                </a:extLst>
              </a:tr>
              <a:tr h="177095">
                <a:tc>
                  <a:txBody>
                    <a:bodyPr/>
                    <a:lstStyle/>
                    <a:p>
                      <a:pPr algn="l" fontAlgn="b"/>
                      <a:r>
                        <a:rPr lang="es-ES" sz="1000" b="1" i="0" u="none" strike="noStrike">
                          <a:solidFill>
                            <a:srgbClr val="000000"/>
                          </a:solidFill>
                          <a:effectLst/>
                          <a:latin typeface="Arial" panose="020B0604020202020204" pitchFamily="34" charset="0"/>
                        </a:rPr>
                        <a:t>TOTAL VALORES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1" i="0" u="none" strike="noStrike">
                          <a:solidFill>
                            <a:srgbClr val="000000"/>
                          </a:solidFill>
                          <a:effectLst/>
                          <a:latin typeface="Arial" panose="020B0604020202020204" pitchFamily="34" charset="0"/>
                        </a:rPr>
                        <a:t>        24.161.722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1" i="0" u="none" strike="noStrike">
                          <a:solidFill>
                            <a:srgbClr val="000000"/>
                          </a:solidFill>
                          <a:effectLst/>
                          <a:latin typeface="Arial" panose="020B0604020202020204" pitchFamily="34" charset="0"/>
                        </a:rPr>
                        <a:t>         23.580.311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1" i="0" u="none" strike="noStrike">
                          <a:solidFill>
                            <a:srgbClr val="000000"/>
                          </a:solidFill>
                          <a:effectLst/>
                          <a:latin typeface="Arial" panose="020B0604020202020204" pitchFamily="34" charset="0"/>
                        </a:rPr>
                        <a:t>        24.854.424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1" i="0" u="none" strike="noStrike">
                          <a:solidFill>
                            <a:srgbClr val="000000"/>
                          </a:solidFill>
                          <a:effectLst/>
                          <a:latin typeface="Arial" panose="020B0604020202020204" pitchFamily="34" charset="0"/>
                        </a:rPr>
                        <a:t>                      (581.411)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000" b="1" i="0" u="none" strike="noStrike">
                          <a:solidFill>
                            <a:srgbClr val="000000"/>
                          </a:solidFill>
                          <a:effectLst/>
                          <a:latin typeface="Arial" panose="020B0604020202020204" pitchFamily="34" charset="0"/>
                        </a:rPr>
                        <a:t>                     1.274.113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s-ES" sz="1000" b="1" i="0" u="none" strike="noStrike" dirty="0">
                          <a:solidFill>
                            <a:srgbClr val="000000"/>
                          </a:solidFill>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68111325"/>
                  </a:ext>
                </a:extLst>
              </a:tr>
            </a:tbl>
          </a:graphicData>
        </a:graphic>
      </p:graphicFrame>
      <p:sp>
        <p:nvSpPr>
          <p:cNvPr id="16" name="Rectángulo 15"/>
          <p:cNvSpPr/>
          <p:nvPr/>
        </p:nvSpPr>
        <p:spPr>
          <a:xfrm>
            <a:off x="3730306" y="3203985"/>
            <a:ext cx="4288353"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Fuente:</a:t>
            </a:r>
            <a:r>
              <a:rPr lang="es-ES" dirty="0">
                <a:latin typeface="Times New Roman" panose="02020603050405020304" pitchFamily="18" charset="0"/>
                <a:ea typeface="Calibri" panose="020F0502020204030204" pitchFamily="34" charset="0"/>
              </a:rPr>
              <a:t> Superintendencia de Bancos (2018)</a:t>
            </a:r>
            <a:endParaRPr lang="es-ES" dirty="0"/>
          </a:p>
        </p:txBody>
      </p:sp>
    </p:spTree>
    <p:extLst>
      <p:ext uri="{BB962C8B-B14F-4D97-AF65-F5344CB8AC3E}">
        <p14:creationId xmlns:p14="http://schemas.microsoft.com/office/powerpoint/2010/main" val="279895660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0764" y="141056"/>
            <a:ext cx="6714172" cy="369332"/>
          </a:xfrm>
          <a:prstGeom prst="rect">
            <a:avLst/>
          </a:prstGeom>
        </p:spPr>
        <p:txBody>
          <a:bodyPr wrap="square">
            <a:spAutoFit/>
          </a:bodyPr>
          <a:lstStyle/>
          <a:p>
            <a:r>
              <a:rPr lang="es-ES" b="1" dirty="0">
                <a:latin typeface="Times New Roman" panose="02020603050405020304" pitchFamily="18" charset="0"/>
                <a:ea typeface="Calibri" panose="020F0502020204030204" pitchFamily="34" charset="0"/>
              </a:rPr>
              <a:t>Ubicación geográfica de crédito en el Ecuador en miles de dólares</a:t>
            </a:r>
            <a:endParaRPr lang="es-ES" b="1" dirty="0"/>
          </a:p>
        </p:txBody>
      </p:sp>
      <p:sp>
        <p:nvSpPr>
          <p:cNvPr id="6" name="Rectángulo 5"/>
          <p:cNvSpPr/>
          <p:nvPr/>
        </p:nvSpPr>
        <p:spPr>
          <a:xfrm>
            <a:off x="549947" y="6212918"/>
            <a:ext cx="4288353"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Fuente:</a:t>
            </a:r>
            <a:r>
              <a:rPr lang="es-ES" dirty="0">
                <a:latin typeface="Times New Roman" panose="02020603050405020304" pitchFamily="18" charset="0"/>
                <a:ea typeface="Calibri" panose="020F0502020204030204" pitchFamily="34" charset="0"/>
              </a:rPr>
              <a:t> Superintendencia de Bancos (2018)</a:t>
            </a:r>
            <a:endParaRPr lang="es-ES" dirty="0"/>
          </a:p>
        </p:txBody>
      </p:sp>
      <p:graphicFrame>
        <p:nvGraphicFramePr>
          <p:cNvPr id="3" name="Tabla 2"/>
          <p:cNvGraphicFramePr>
            <a:graphicFrameLocks noGrp="1"/>
          </p:cNvGraphicFramePr>
          <p:nvPr>
            <p:extLst/>
          </p:nvPr>
        </p:nvGraphicFramePr>
        <p:xfrm>
          <a:off x="468059" y="692185"/>
          <a:ext cx="11187129" cy="5561025"/>
        </p:xfrm>
        <a:graphic>
          <a:graphicData uri="http://schemas.openxmlformats.org/drawingml/2006/table">
            <a:tbl>
              <a:tblPr firstRow="1" firstCol="1" bandRow="1">
                <a:tableStyleId>{5C22544A-7EE6-4342-B048-85BDC9FD1C3A}</a:tableStyleId>
              </a:tblPr>
              <a:tblGrid>
                <a:gridCol w="1751514">
                  <a:extLst>
                    <a:ext uri="{9D8B030D-6E8A-4147-A177-3AD203B41FA5}">
                      <a16:colId xmlns:a16="http://schemas.microsoft.com/office/drawing/2014/main" val="2831387994"/>
                    </a:ext>
                  </a:extLst>
                </a:gridCol>
                <a:gridCol w="1407362">
                  <a:extLst>
                    <a:ext uri="{9D8B030D-6E8A-4147-A177-3AD203B41FA5}">
                      <a16:colId xmlns:a16="http://schemas.microsoft.com/office/drawing/2014/main" val="747776104"/>
                    </a:ext>
                  </a:extLst>
                </a:gridCol>
                <a:gridCol w="1407362">
                  <a:extLst>
                    <a:ext uri="{9D8B030D-6E8A-4147-A177-3AD203B41FA5}">
                      <a16:colId xmlns:a16="http://schemas.microsoft.com/office/drawing/2014/main" val="121147907"/>
                    </a:ext>
                  </a:extLst>
                </a:gridCol>
                <a:gridCol w="1407362">
                  <a:extLst>
                    <a:ext uri="{9D8B030D-6E8A-4147-A177-3AD203B41FA5}">
                      <a16:colId xmlns:a16="http://schemas.microsoft.com/office/drawing/2014/main" val="89675376"/>
                    </a:ext>
                  </a:extLst>
                </a:gridCol>
                <a:gridCol w="1252128">
                  <a:extLst>
                    <a:ext uri="{9D8B030D-6E8A-4147-A177-3AD203B41FA5}">
                      <a16:colId xmlns:a16="http://schemas.microsoft.com/office/drawing/2014/main" val="1293134447"/>
                    </a:ext>
                  </a:extLst>
                </a:gridCol>
                <a:gridCol w="1284342">
                  <a:extLst>
                    <a:ext uri="{9D8B030D-6E8A-4147-A177-3AD203B41FA5}">
                      <a16:colId xmlns:a16="http://schemas.microsoft.com/office/drawing/2014/main" val="4245477305"/>
                    </a:ext>
                  </a:extLst>
                </a:gridCol>
                <a:gridCol w="1388323">
                  <a:extLst>
                    <a:ext uri="{9D8B030D-6E8A-4147-A177-3AD203B41FA5}">
                      <a16:colId xmlns:a16="http://schemas.microsoft.com/office/drawing/2014/main" val="1414859328"/>
                    </a:ext>
                  </a:extLst>
                </a:gridCol>
                <a:gridCol w="1288736">
                  <a:extLst>
                    <a:ext uri="{9D8B030D-6E8A-4147-A177-3AD203B41FA5}">
                      <a16:colId xmlns:a16="http://schemas.microsoft.com/office/drawing/2014/main" val="198867010"/>
                    </a:ext>
                  </a:extLst>
                </a:gridCol>
              </a:tblGrid>
              <a:tr h="289253">
                <a:tc>
                  <a:txBody>
                    <a:bodyPr/>
                    <a:lstStyle/>
                    <a:p>
                      <a:pPr>
                        <a:lnSpc>
                          <a:spcPct val="107000"/>
                        </a:lnSpc>
                        <a:spcAft>
                          <a:spcPts val="0"/>
                        </a:spcAft>
                        <a:tabLst>
                          <a:tab pos="1958340" algn="l"/>
                        </a:tabLs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Variación 2016 - 2015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Variación 2017-2016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Porcentaje variación (2015 - 2017)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Variación promedio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1704732397"/>
                  </a:ext>
                </a:extLst>
              </a:tr>
              <a:tr h="142787">
                <a:tc>
                  <a:txBody>
                    <a:bodyPr/>
                    <a:lstStyle/>
                    <a:p>
                      <a:pPr>
                        <a:lnSpc>
                          <a:spcPct val="107000"/>
                        </a:lnSpc>
                        <a:spcAft>
                          <a:spcPts val="0"/>
                        </a:spcAft>
                        <a:tabLst>
                          <a:tab pos="1958340" algn="l"/>
                        </a:tabLst>
                      </a:pPr>
                      <a:r>
                        <a:rPr lang="es-ES" sz="1100">
                          <a:effectLst/>
                        </a:rPr>
                        <a:t>DE BOLIVAR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23.588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26.871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32.486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3.282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5.615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37,7%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598260928"/>
                  </a:ext>
                </a:extLst>
              </a:tr>
              <a:tr h="142787">
                <a:tc>
                  <a:txBody>
                    <a:bodyPr/>
                    <a:lstStyle/>
                    <a:p>
                      <a:pPr>
                        <a:lnSpc>
                          <a:spcPct val="107000"/>
                        </a:lnSpc>
                        <a:spcAft>
                          <a:spcPts val="0"/>
                        </a:spcAft>
                        <a:tabLst>
                          <a:tab pos="1958340" algn="l"/>
                        </a:tabLst>
                      </a:pPr>
                      <a:r>
                        <a:rPr lang="es-ES" sz="1100">
                          <a:effectLst/>
                        </a:rPr>
                        <a:t>DE CAÑAR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65.838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58.312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57.996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(7.526)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300199020"/>
                  </a:ext>
                </a:extLst>
              </a:tr>
              <a:tr h="142787">
                <a:tc>
                  <a:txBody>
                    <a:bodyPr/>
                    <a:lstStyle/>
                    <a:p>
                      <a:pPr>
                        <a:lnSpc>
                          <a:spcPct val="107000"/>
                        </a:lnSpc>
                        <a:spcAft>
                          <a:spcPts val="0"/>
                        </a:spcAft>
                        <a:tabLst>
                          <a:tab pos="1958340" algn="l"/>
                        </a:tabLst>
                      </a:pPr>
                      <a:r>
                        <a:rPr lang="es-ES" sz="1100">
                          <a:effectLst/>
                        </a:rPr>
                        <a:t>DE COTOPAXI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136.993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143.835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167.505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6.843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23.670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683874986"/>
                  </a:ext>
                </a:extLst>
              </a:tr>
              <a:tr h="142787">
                <a:tc>
                  <a:txBody>
                    <a:bodyPr/>
                    <a:lstStyle/>
                    <a:p>
                      <a:pPr>
                        <a:lnSpc>
                          <a:spcPct val="107000"/>
                        </a:lnSpc>
                        <a:spcAft>
                          <a:spcPts val="0"/>
                        </a:spcAft>
                        <a:tabLst>
                          <a:tab pos="1958340" algn="l"/>
                        </a:tabLst>
                      </a:pPr>
                      <a:r>
                        <a:rPr lang="es-ES" sz="1100">
                          <a:effectLst/>
                        </a:rPr>
                        <a:t>DE EL ORO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482.465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501.814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575.902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19.349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74.088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493351823"/>
                  </a:ext>
                </a:extLst>
              </a:tr>
              <a:tr h="142787">
                <a:tc>
                  <a:txBody>
                    <a:bodyPr/>
                    <a:lstStyle/>
                    <a:p>
                      <a:pPr>
                        <a:lnSpc>
                          <a:spcPct val="107000"/>
                        </a:lnSpc>
                        <a:spcAft>
                          <a:spcPts val="0"/>
                        </a:spcAft>
                        <a:tabLst>
                          <a:tab pos="1958340" algn="l"/>
                        </a:tabLst>
                      </a:pPr>
                      <a:r>
                        <a:rPr lang="es-ES" sz="1100">
                          <a:effectLst/>
                        </a:rPr>
                        <a:t>DE ESMERALDAS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93.872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108.249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120.376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14.378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12.127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28,2%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1599071576"/>
                  </a:ext>
                </a:extLst>
              </a:tr>
              <a:tr h="142787">
                <a:tc>
                  <a:txBody>
                    <a:bodyPr/>
                    <a:lstStyle/>
                    <a:p>
                      <a:pPr>
                        <a:lnSpc>
                          <a:spcPct val="107000"/>
                        </a:lnSpc>
                        <a:spcAft>
                          <a:spcPts val="0"/>
                        </a:spcAft>
                        <a:tabLst>
                          <a:tab pos="1958340" algn="l"/>
                        </a:tabLst>
                      </a:pPr>
                      <a:r>
                        <a:rPr lang="es-ES" sz="1100">
                          <a:effectLst/>
                        </a:rPr>
                        <a:t>DE GALAPAGOS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2.967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2.180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4.542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(787)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2.361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53,1%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965517214"/>
                  </a:ext>
                </a:extLst>
              </a:tr>
              <a:tr h="142787">
                <a:tc>
                  <a:txBody>
                    <a:bodyPr/>
                    <a:lstStyle/>
                    <a:p>
                      <a:pPr>
                        <a:lnSpc>
                          <a:spcPct val="107000"/>
                        </a:lnSpc>
                        <a:spcAft>
                          <a:spcPts val="0"/>
                        </a:spcAft>
                        <a:tabLst>
                          <a:tab pos="1958340" algn="l"/>
                        </a:tabLst>
                      </a:pPr>
                      <a:r>
                        <a:rPr lang="es-ES" sz="1100">
                          <a:effectLst/>
                        </a:rPr>
                        <a:t>DE IMBABURA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377.585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323.841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400.306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(53.744)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76.464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955029151"/>
                  </a:ext>
                </a:extLst>
              </a:tr>
              <a:tr h="142787">
                <a:tc>
                  <a:txBody>
                    <a:bodyPr/>
                    <a:lstStyle/>
                    <a:p>
                      <a:pPr>
                        <a:lnSpc>
                          <a:spcPct val="107000"/>
                        </a:lnSpc>
                        <a:spcAft>
                          <a:spcPts val="0"/>
                        </a:spcAft>
                        <a:tabLst>
                          <a:tab pos="1958340" algn="l"/>
                        </a:tabLst>
                      </a:pPr>
                      <a:r>
                        <a:rPr lang="es-ES" sz="1100">
                          <a:effectLst/>
                        </a:rPr>
                        <a:t>DE LOJA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203.532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174.068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200.981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(29.463)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26.912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180035104"/>
                  </a:ext>
                </a:extLst>
              </a:tr>
              <a:tr h="142787">
                <a:tc>
                  <a:txBody>
                    <a:bodyPr/>
                    <a:lstStyle/>
                    <a:p>
                      <a:pPr>
                        <a:lnSpc>
                          <a:spcPct val="107000"/>
                        </a:lnSpc>
                        <a:spcAft>
                          <a:spcPts val="0"/>
                        </a:spcAft>
                        <a:tabLst>
                          <a:tab pos="1958340" algn="l"/>
                        </a:tabLst>
                      </a:pPr>
                      <a:r>
                        <a:rPr lang="es-ES" sz="1100">
                          <a:effectLst/>
                        </a:rPr>
                        <a:t>DE LOS RIOS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256.276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247.807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316.397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(8.470)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68.590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222217784"/>
                  </a:ext>
                </a:extLst>
              </a:tr>
              <a:tr h="142787">
                <a:tc>
                  <a:txBody>
                    <a:bodyPr/>
                    <a:lstStyle/>
                    <a:p>
                      <a:pPr>
                        <a:lnSpc>
                          <a:spcPct val="107000"/>
                        </a:lnSpc>
                        <a:spcAft>
                          <a:spcPts val="0"/>
                        </a:spcAft>
                        <a:tabLst>
                          <a:tab pos="1958340" algn="l"/>
                        </a:tabLst>
                      </a:pPr>
                      <a:r>
                        <a:rPr lang="es-ES" sz="1100">
                          <a:effectLst/>
                        </a:rPr>
                        <a:t>DE MANABI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855.559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737.317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951.250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(118.242)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213.933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256987866"/>
                  </a:ext>
                </a:extLst>
              </a:tr>
              <a:tr h="142787">
                <a:tc>
                  <a:txBody>
                    <a:bodyPr/>
                    <a:lstStyle/>
                    <a:p>
                      <a:pPr>
                        <a:lnSpc>
                          <a:spcPct val="107000"/>
                        </a:lnSpc>
                        <a:spcAft>
                          <a:spcPts val="0"/>
                        </a:spcAft>
                        <a:tabLst>
                          <a:tab pos="1958340" algn="l"/>
                        </a:tabLst>
                      </a:pPr>
                      <a:r>
                        <a:rPr lang="es-ES" sz="1100">
                          <a:effectLst/>
                        </a:rPr>
                        <a:t>DE MORONA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16.517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12.408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18.131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(4.109)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5.723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9,8%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740165023"/>
                  </a:ext>
                </a:extLst>
              </a:tr>
              <a:tr h="142787">
                <a:tc>
                  <a:txBody>
                    <a:bodyPr/>
                    <a:lstStyle/>
                    <a:p>
                      <a:pPr>
                        <a:lnSpc>
                          <a:spcPct val="107000"/>
                        </a:lnSpc>
                        <a:spcAft>
                          <a:spcPts val="0"/>
                        </a:spcAft>
                        <a:tabLst>
                          <a:tab pos="1958340" algn="l"/>
                        </a:tabLst>
                      </a:pPr>
                      <a:r>
                        <a:rPr lang="es-ES" sz="1100">
                          <a:effectLst/>
                        </a:rPr>
                        <a:t>DE NAPO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9.724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12.640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13.772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2.915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1.132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41,6%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1484448907"/>
                  </a:ext>
                </a:extLst>
              </a:tr>
              <a:tr h="142787">
                <a:tc>
                  <a:txBody>
                    <a:bodyPr/>
                    <a:lstStyle/>
                    <a:p>
                      <a:pPr>
                        <a:lnSpc>
                          <a:spcPct val="107000"/>
                        </a:lnSpc>
                        <a:spcAft>
                          <a:spcPts val="0"/>
                        </a:spcAft>
                        <a:tabLst>
                          <a:tab pos="1958340" algn="l"/>
                        </a:tabLst>
                      </a:pPr>
                      <a:r>
                        <a:rPr lang="es-ES" sz="1100">
                          <a:effectLst/>
                        </a:rPr>
                        <a:t>DE ORELLANA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39.791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38.066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41.946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(1.725)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3.879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036811608"/>
                  </a:ext>
                </a:extLst>
              </a:tr>
              <a:tr h="142787">
                <a:tc>
                  <a:txBody>
                    <a:bodyPr/>
                    <a:lstStyle/>
                    <a:p>
                      <a:pPr>
                        <a:lnSpc>
                          <a:spcPct val="107000"/>
                        </a:lnSpc>
                        <a:spcAft>
                          <a:spcPts val="0"/>
                        </a:spcAft>
                        <a:tabLst>
                          <a:tab pos="1958340" algn="l"/>
                        </a:tabLst>
                      </a:pPr>
                      <a:r>
                        <a:rPr lang="es-ES" sz="1100">
                          <a:effectLst/>
                        </a:rPr>
                        <a:t>DE PASTAZA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18.769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30.070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50.813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11.301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20.743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170,7%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194330724"/>
                  </a:ext>
                </a:extLst>
              </a:tr>
              <a:tr h="142787">
                <a:tc>
                  <a:txBody>
                    <a:bodyPr/>
                    <a:lstStyle/>
                    <a:p>
                      <a:pPr>
                        <a:lnSpc>
                          <a:spcPct val="107000"/>
                        </a:lnSpc>
                        <a:spcAft>
                          <a:spcPts val="0"/>
                        </a:spcAft>
                        <a:tabLst>
                          <a:tab pos="1958340" algn="l"/>
                        </a:tabLst>
                      </a:pPr>
                      <a:r>
                        <a:rPr lang="es-ES" sz="1100">
                          <a:effectLst/>
                        </a:rPr>
                        <a:t>DE PICHINCHA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9.846.559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10.254.915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9.793.396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408.356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(461.519)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41,2%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926967522"/>
                  </a:ext>
                </a:extLst>
              </a:tr>
              <a:tr h="142787">
                <a:tc>
                  <a:txBody>
                    <a:bodyPr/>
                    <a:lstStyle/>
                    <a:p>
                      <a:pPr>
                        <a:lnSpc>
                          <a:spcPct val="107000"/>
                        </a:lnSpc>
                        <a:spcAft>
                          <a:spcPts val="0"/>
                        </a:spcAft>
                        <a:tabLst>
                          <a:tab pos="1958340" algn="l"/>
                        </a:tabLst>
                      </a:pPr>
                      <a:r>
                        <a:rPr lang="es-ES" sz="1100">
                          <a:effectLst/>
                        </a:rPr>
                        <a:t>DE SANTA ELENA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79.886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74.985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87.942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(4.901)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12.957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37930895"/>
                  </a:ext>
                </a:extLst>
              </a:tr>
              <a:tr h="216020">
                <a:tc>
                  <a:txBody>
                    <a:bodyPr/>
                    <a:lstStyle/>
                    <a:p>
                      <a:pPr>
                        <a:lnSpc>
                          <a:spcPct val="107000"/>
                        </a:lnSpc>
                        <a:spcAft>
                          <a:spcPts val="0"/>
                        </a:spcAft>
                        <a:tabLst>
                          <a:tab pos="1958340" algn="l"/>
                        </a:tabLst>
                      </a:pPr>
                      <a:r>
                        <a:rPr lang="es-ES" sz="1100">
                          <a:effectLst/>
                        </a:rPr>
                        <a:t>DE SANTO DOMINGO DE LOS TSACHILAS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315.829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261.645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324.845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(54.184)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63.200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104893348"/>
                  </a:ext>
                </a:extLst>
              </a:tr>
              <a:tr h="142787">
                <a:tc>
                  <a:txBody>
                    <a:bodyPr/>
                    <a:lstStyle/>
                    <a:p>
                      <a:pPr>
                        <a:lnSpc>
                          <a:spcPct val="107000"/>
                        </a:lnSpc>
                        <a:spcAft>
                          <a:spcPts val="0"/>
                        </a:spcAft>
                        <a:tabLst>
                          <a:tab pos="1958340" algn="l"/>
                        </a:tabLst>
                      </a:pPr>
                      <a:r>
                        <a:rPr lang="es-ES" sz="1100">
                          <a:effectLst/>
                        </a:rPr>
                        <a:t>DE SUCUMBIOS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40.918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43.032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52.150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2.114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9.118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051350258"/>
                  </a:ext>
                </a:extLst>
              </a:tr>
              <a:tr h="142787">
                <a:tc>
                  <a:txBody>
                    <a:bodyPr/>
                    <a:lstStyle/>
                    <a:p>
                      <a:pPr>
                        <a:lnSpc>
                          <a:spcPct val="107000"/>
                        </a:lnSpc>
                        <a:spcAft>
                          <a:spcPts val="0"/>
                        </a:spcAft>
                        <a:tabLst>
                          <a:tab pos="1958340" algn="l"/>
                        </a:tabLst>
                      </a:pPr>
                      <a:r>
                        <a:rPr lang="es-ES" sz="1100">
                          <a:effectLst/>
                        </a:rPr>
                        <a:t>DE ZAMORA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18.272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15.138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20.074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(3.134)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4.936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672823599"/>
                  </a:ext>
                </a:extLst>
              </a:tr>
              <a:tr h="142787">
                <a:tc>
                  <a:txBody>
                    <a:bodyPr/>
                    <a:lstStyle/>
                    <a:p>
                      <a:pPr>
                        <a:lnSpc>
                          <a:spcPct val="107000"/>
                        </a:lnSpc>
                        <a:spcAft>
                          <a:spcPts val="0"/>
                        </a:spcAft>
                        <a:tabLst>
                          <a:tab pos="1958340" algn="l"/>
                        </a:tabLst>
                      </a:pPr>
                      <a:r>
                        <a:rPr lang="es-ES" sz="1100">
                          <a:effectLst/>
                        </a:rPr>
                        <a:t>DEL AZUAY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1.449.341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1.351.781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1.476.771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(97.560)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124.990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341834421"/>
                  </a:ext>
                </a:extLst>
              </a:tr>
              <a:tr h="142787">
                <a:tc>
                  <a:txBody>
                    <a:bodyPr/>
                    <a:lstStyle/>
                    <a:p>
                      <a:pPr>
                        <a:lnSpc>
                          <a:spcPct val="107000"/>
                        </a:lnSpc>
                        <a:spcAft>
                          <a:spcPts val="0"/>
                        </a:spcAft>
                        <a:tabLst>
                          <a:tab pos="1958340" algn="l"/>
                        </a:tabLst>
                      </a:pPr>
                      <a:r>
                        <a:rPr lang="es-ES" sz="1100">
                          <a:effectLst/>
                        </a:rPr>
                        <a:t>DEL CARCHI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49.970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51.961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58.751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1.991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6.790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216153878"/>
                  </a:ext>
                </a:extLst>
              </a:tr>
              <a:tr h="142787">
                <a:tc>
                  <a:txBody>
                    <a:bodyPr/>
                    <a:lstStyle/>
                    <a:p>
                      <a:pPr>
                        <a:lnSpc>
                          <a:spcPct val="107000"/>
                        </a:lnSpc>
                        <a:spcAft>
                          <a:spcPts val="0"/>
                        </a:spcAft>
                        <a:tabLst>
                          <a:tab pos="1958340" algn="l"/>
                        </a:tabLst>
                      </a:pPr>
                      <a:r>
                        <a:rPr lang="es-ES" sz="1100">
                          <a:effectLst/>
                        </a:rPr>
                        <a:t>DEL CHIMBORAZO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137.816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114.003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133.132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(23.813)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19.128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301133334"/>
                  </a:ext>
                </a:extLst>
              </a:tr>
              <a:tr h="142787">
                <a:tc>
                  <a:txBody>
                    <a:bodyPr/>
                    <a:lstStyle/>
                    <a:p>
                      <a:pPr>
                        <a:lnSpc>
                          <a:spcPct val="107000"/>
                        </a:lnSpc>
                        <a:spcAft>
                          <a:spcPts val="0"/>
                        </a:spcAft>
                        <a:tabLst>
                          <a:tab pos="1958340" algn="l"/>
                        </a:tabLst>
                      </a:pPr>
                      <a:r>
                        <a:rPr lang="es-ES" sz="1100">
                          <a:effectLst/>
                        </a:rPr>
                        <a:t>DEL GUAYAS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8.754.863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8.141.128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8.989.778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(613.735)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848.651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35,6%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2333853327"/>
                  </a:ext>
                </a:extLst>
              </a:tr>
              <a:tr h="142787">
                <a:tc>
                  <a:txBody>
                    <a:bodyPr/>
                    <a:lstStyle/>
                    <a:p>
                      <a:pPr>
                        <a:lnSpc>
                          <a:spcPct val="107000"/>
                        </a:lnSpc>
                        <a:spcAft>
                          <a:spcPts val="0"/>
                        </a:spcAft>
                        <a:tabLst>
                          <a:tab pos="1958340" algn="l"/>
                        </a:tabLst>
                      </a:pPr>
                      <a:r>
                        <a:rPr lang="es-ES" sz="1100">
                          <a:effectLst/>
                        </a:rPr>
                        <a:t>DEL TUNGURAHUA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672.913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604.436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656.663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(68.477)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52.227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1330081863"/>
                  </a:ext>
                </a:extLst>
              </a:tr>
              <a:tr h="289253">
                <a:tc>
                  <a:txBody>
                    <a:bodyPr/>
                    <a:lstStyle/>
                    <a:p>
                      <a:pPr>
                        <a:lnSpc>
                          <a:spcPct val="107000"/>
                        </a:lnSpc>
                        <a:spcAft>
                          <a:spcPts val="0"/>
                        </a:spcAft>
                        <a:tabLst>
                          <a:tab pos="1958340" algn="l"/>
                        </a:tabLst>
                      </a:pPr>
                      <a:r>
                        <a:rPr lang="es-ES" sz="1100">
                          <a:effectLst/>
                        </a:rPr>
                        <a:t>Destino geográfico fuera del territorio nacional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211.879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249.809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308.522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37.930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58.713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45,6%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020083142"/>
                  </a:ext>
                </a:extLst>
              </a:tr>
              <a:tr h="142787">
                <a:tc>
                  <a:txBody>
                    <a:bodyPr/>
                    <a:lstStyle/>
                    <a:p>
                      <a:pPr>
                        <a:lnSpc>
                          <a:spcPct val="107000"/>
                        </a:lnSpc>
                        <a:spcAft>
                          <a:spcPts val="0"/>
                        </a:spcAft>
                        <a:tabLst>
                          <a:tab pos="1958340" algn="l"/>
                        </a:tabLst>
                      </a:pPr>
                      <a:r>
                        <a:rPr lang="es-ES" sz="1100">
                          <a:effectLst/>
                        </a:rPr>
                        <a:t>Total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dirty="0">
                          <a:effectLst/>
                        </a:rPr>
                        <a:t>       24.161.722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dirty="0">
                          <a:effectLst/>
                        </a:rPr>
                        <a:t>  23.580.311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24.854.424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(581.411)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  1.274.113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a:effectLst/>
                        </a:rPr>
                        <a:t>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tc>
                  <a:txBody>
                    <a:bodyPr/>
                    <a:lstStyle/>
                    <a:p>
                      <a:pPr>
                        <a:lnSpc>
                          <a:spcPct val="107000"/>
                        </a:lnSpc>
                        <a:spcAft>
                          <a:spcPts val="0"/>
                        </a:spcAft>
                        <a:tabLst>
                          <a:tab pos="1958340" algn="l"/>
                        </a:tabLst>
                      </a:pPr>
                      <a:r>
                        <a:rPr lang="es-ES" sz="1100" dirty="0">
                          <a:effectLst/>
                        </a:rPr>
                        <a:t>100,0%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548" marR="18548" marT="0" marB="0"/>
                </a:tc>
                <a:extLst>
                  <a:ext uri="{0D108BD9-81ED-4DB2-BD59-A6C34878D82A}">
                    <a16:rowId xmlns:a16="http://schemas.microsoft.com/office/drawing/2014/main" val="4063011472"/>
                  </a:ext>
                </a:extLst>
              </a:tr>
            </a:tbl>
          </a:graphicData>
        </a:graphic>
      </p:graphicFrame>
    </p:spTree>
    <p:extLst>
      <p:ext uri="{BB962C8B-B14F-4D97-AF65-F5344CB8AC3E}">
        <p14:creationId xmlns:p14="http://schemas.microsoft.com/office/powerpoint/2010/main" val="348211643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2824</TotalTime>
  <Words>1739</Words>
  <Application>Microsoft Office PowerPoint</Application>
  <PresentationFormat>Panorámica</PresentationFormat>
  <Paragraphs>585</Paragraphs>
  <Slides>21</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8" baseType="lpstr">
      <vt:lpstr>Arial</vt:lpstr>
      <vt:lpstr>Calibri</vt:lpstr>
      <vt:lpstr>Times New Roman</vt:lpstr>
      <vt:lpstr>Trebuchet MS</vt:lpstr>
      <vt:lpstr>Wingdings 3</vt:lpstr>
      <vt:lpstr>Faceta</vt:lpstr>
      <vt:lpstr>Hoja de cálculo</vt:lpstr>
      <vt:lpstr>ESTUDIO DE LA DISMINUCIÓN DE LA LIQUIDEZ DE LA BANCA PRIVADA POR EL RETRASO EN EL PAGO DE LA CARTERA DE CRÉDITO DE LA VIVIENDA</vt:lpstr>
      <vt:lpstr>Objetivos</vt:lpstr>
      <vt:lpstr>Presentación de PowerPoint</vt:lpstr>
      <vt:lpstr>Objeto de estudio</vt:lpstr>
      <vt:lpstr>Presentación de PowerPoint</vt:lpstr>
      <vt:lpstr>ANÁLISIS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vt:lpstr>
      <vt:lpstr>PROPUESTA</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SONY-VAIO</dc:creator>
  <cp:lastModifiedBy>SONY-VAIO</cp:lastModifiedBy>
  <cp:revision>8</cp:revision>
  <dcterms:created xsi:type="dcterms:W3CDTF">2019-07-29T04:13:41Z</dcterms:created>
  <dcterms:modified xsi:type="dcterms:W3CDTF">2019-08-12T17:41:27Z</dcterms:modified>
</cp:coreProperties>
</file>