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33"/>
  </p:notesMasterIdLst>
  <p:sldIdLst>
    <p:sldId id="408" r:id="rId2"/>
    <p:sldId id="256" r:id="rId3"/>
    <p:sldId id="303" r:id="rId4"/>
    <p:sldId id="258" r:id="rId5"/>
    <p:sldId id="345" r:id="rId6"/>
    <p:sldId id="304" r:id="rId7"/>
    <p:sldId id="305" r:id="rId8"/>
    <p:sldId id="377" r:id="rId9"/>
    <p:sldId id="382" r:id="rId10"/>
    <p:sldId id="376" r:id="rId11"/>
    <p:sldId id="358" r:id="rId12"/>
    <p:sldId id="373" r:id="rId13"/>
    <p:sldId id="370" r:id="rId14"/>
    <p:sldId id="387" r:id="rId15"/>
    <p:sldId id="388" r:id="rId16"/>
    <p:sldId id="389" r:id="rId17"/>
    <p:sldId id="392" r:id="rId18"/>
    <p:sldId id="390" r:id="rId19"/>
    <p:sldId id="393" r:id="rId20"/>
    <p:sldId id="384" r:id="rId21"/>
    <p:sldId id="396" r:id="rId22"/>
    <p:sldId id="327" r:id="rId23"/>
    <p:sldId id="406" r:id="rId24"/>
    <p:sldId id="330" r:id="rId25"/>
    <p:sldId id="398" r:id="rId26"/>
    <p:sldId id="411" r:id="rId27"/>
    <p:sldId id="328" r:id="rId28"/>
    <p:sldId id="331" r:id="rId29"/>
    <p:sldId id="403" r:id="rId30"/>
    <p:sldId id="405" r:id="rId31"/>
    <p:sldId id="3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66FF"/>
    <a:srgbClr val="20B4C8"/>
    <a:srgbClr val="66FFCC"/>
    <a:srgbClr val="00CC99"/>
    <a:srgbClr val="00CC66"/>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93981" autoAdjust="0"/>
  </p:normalViewPr>
  <p:slideViewPr>
    <p:cSldViewPr snapToGrid="0">
      <p:cViewPr varScale="1">
        <p:scale>
          <a:sx n="73" d="100"/>
          <a:sy n="73" d="100"/>
        </p:scale>
        <p:origin x="4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amela%20Rojas\Desktop\tesis\TESIS%20PAME\tabulaci&#243;n%20te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Hoja1!$E$31</c:f>
              <c:strCache>
                <c:ptCount val="1"/>
                <c:pt idx="0">
                  <c:v>50% - 75%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Hoja1!$F$31</c:f>
              <c:numCache>
                <c:formatCode>0%</c:formatCode>
                <c:ptCount val="1"/>
                <c:pt idx="0">
                  <c:v>1.03</c:v>
                </c:pt>
              </c:numCache>
            </c:numRef>
          </c:val>
          <c:extLst>
            <c:ext xmlns:c16="http://schemas.microsoft.com/office/drawing/2014/chart" uri="{C3380CC4-5D6E-409C-BE32-E72D297353CC}">
              <c16:uniqueId val="{00000000-32DD-42D6-898D-5642F00C5D8A}"/>
            </c:ext>
          </c:extLst>
        </c:ser>
        <c:ser>
          <c:idx val="1"/>
          <c:order val="1"/>
          <c:tx>
            <c:strRef>
              <c:f>Hoja1!$E$32</c:f>
              <c:strCache>
                <c:ptCount val="1"/>
                <c:pt idx="0">
                  <c:v>&gt; 75%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Hoja1!$F$32</c:f>
              <c:numCache>
                <c:formatCode>0%</c:formatCode>
                <c:ptCount val="1"/>
                <c:pt idx="0">
                  <c:v>1.43</c:v>
                </c:pt>
              </c:numCache>
            </c:numRef>
          </c:val>
          <c:extLst>
            <c:ext xmlns:c16="http://schemas.microsoft.com/office/drawing/2014/chart" uri="{C3380CC4-5D6E-409C-BE32-E72D297353CC}">
              <c16:uniqueId val="{00000001-32DD-42D6-898D-5642F00C5D8A}"/>
            </c:ext>
          </c:extLst>
        </c:ser>
        <c:dLbls>
          <c:showLegendKey val="0"/>
          <c:showVal val="1"/>
          <c:showCatName val="0"/>
          <c:showSerName val="0"/>
          <c:showPercent val="0"/>
          <c:showBubbleSize val="0"/>
        </c:dLbls>
        <c:gapWidth val="150"/>
        <c:overlap val="-25"/>
        <c:axId val="232756768"/>
        <c:axId val="232757160"/>
      </c:barChart>
      <c:catAx>
        <c:axId val="232756768"/>
        <c:scaling>
          <c:orientation val="minMax"/>
        </c:scaling>
        <c:delete val="1"/>
        <c:axPos val="b"/>
        <c:numFmt formatCode="General" sourceLinked="1"/>
        <c:majorTickMark val="none"/>
        <c:minorTickMark val="none"/>
        <c:tickLblPos val="nextTo"/>
        <c:crossAx val="232757160"/>
        <c:crosses val="autoZero"/>
        <c:auto val="1"/>
        <c:lblAlgn val="ctr"/>
        <c:lblOffset val="100"/>
        <c:noMultiLvlLbl val="0"/>
      </c:catAx>
      <c:valAx>
        <c:axId val="232757160"/>
        <c:scaling>
          <c:orientation val="minMax"/>
        </c:scaling>
        <c:delete val="1"/>
        <c:axPos val="l"/>
        <c:numFmt formatCode="0%" sourceLinked="1"/>
        <c:majorTickMark val="none"/>
        <c:minorTickMark val="none"/>
        <c:tickLblPos val="nextTo"/>
        <c:crossAx val="232756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74-4062-8E4A-FE20410DAB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74-4062-8E4A-FE20410DAB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74-4062-8E4A-FE20410DAB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74-4062-8E4A-FE20410DAB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Hoja1!$C$190:$C$193</c:f>
              <c:strCache>
                <c:ptCount val="4"/>
                <c:pt idx="0">
                  <c:v>Crédito</c:v>
                </c:pt>
                <c:pt idx="1">
                  <c:v>Bajo costo de apertura de cuenta</c:v>
                </c:pt>
                <c:pt idx="2">
                  <c:v>Cercanía al domicilio</c:v>
                </c:pt>
                <c:pt idx="3">
                  <c:v>Confianza</c:v>
                </c:pt>
              </c:strCache>
            </c:strRef>
          </c:cat>
          <c:val>
            <c:numRef>
              <c:f>Hoja1!$D$190:$D$193</c:f>
              <c:numCache>
                <c:formatCode>General</c:formatCode>
                <c:ptCount val="4"/>
                <c:pt idx="0">
                  <c:v>69</c:v>
                </c:pt>
                <c:pt idx="1">
                  <c:v>56</c:v>
                </c:pt>
                <c:pt idx="2">
                  <c:v>14</c:v>
                </c:pt>
                <c:pt idx="3">
                  <c:v>18</c:v>
                </c:pt>
              </c:numCache>
            </c:numRef>
          </c:val>
          <c:extLst>
            <c:ext xmlns:c16="http://schemas.microsoft.com/office/drawing/2014/chart" uri="{C3380CC4-5D6E-409C-BE32-E72D297353CC}">
              <c16:uniqueId val="{00000008-B374-4062-8E4A-FE20410DABF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995552634497334"/>
          <c:y val="0.40315421337621477"/>
          <c:w val="0.68008853959411064"/>
          <c:h val="0.556945547693614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3C-42EF-89F1-5D9B591BF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3C-42EF-89F1-5D9B591BFC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3C-42EF-89F1-5D9B591BFC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Hoja1!$C$208:$C$210</c:f>
              <c:strCache>
                <c:ptCount val="3"/>
                <c:pt idx="0">
                  <c:v>0 – 6 meses</c:v>
                </c:pt>
                <c:pt idx="1">
                  <c:v>7 – 12 meses</c:v>
                </c:pt>
                <c:pt idx="2">
                  <c:v>13 – 18 meses</c:v>
                </c:pt>
              </c:strCache>
            </c:strRef>
          </c:cat>
          <c:val>
            <c:numRef>
              <c:f>Hoja1!$D$208:$D$210</c:f>
              <c:numCache>
                <c:formatCode>General</c:formatCode>
                <c:ptCount val="3"/>
                <c:pt idx="0">
                  <c:v>89</c:v>
                </c:pt>
                <c:pt idx="1">
                  <c:v>56</c:v>
                </c:pt>
                <c:pt idx="2">
                  <c:v>21</c:v>
                </c:pt>
              </c:numCache>
            </c:numRef>
          </c:val>
          <c:extLst>
            <c:ext xmlns:c16="http://schemas.microsoft.com/office/drawing/2014/chart" uri="{C3380CC4-5D6E-409C-BE32-E72D297353CC}">
              <c16:uniqueId val="{00000006-143C-42EF-89F1-5D9B591BFC7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7D-478B-AA2E-4F9D8A7EA6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7D-478B-AA2E-4F9D8A7EA6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7D-478B-AA2E-4F9D8A7EA6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Hoja1!$C$217:$C$219</c:f>
              <c:strCache>
                <c:ptCount val="3"/>
                <c:pt idx="0">
                  <c:v>(-) 500 USD</c:v>
                </c:pt>
                <c:pt idx="1">
                  <c:v>500 USD – 2.000 USD</c:v>
                </c:pt>
                <c:pt idx="2">
                  <c:v>2.001 USD – 4.000 USD</c:v>
                </c:pt>
              </c:strCache>
            </c:strRef>
          </c:cat>
          <c:val>
            <c:numRef>
              <c:f>Hoja1!$D$217:$D$219</c:f>
              <c:numCache>
                <c:formatCode>General</c:formatCode>
                <c:ptCount val="3"/>
                <c:pt idx="0">
                  <c:v>66</c:v>
                </c:pt>
                <c:pt idx="1">
                  <c:v>78</c:v>
                </c:pt>
                <c:pt idx="2">
                  <c:v>22</c:v>
                </c:pt>
              </c:numCache>
            </c:numRef>
          </c:val>
          <c:extLst>
            <c:ext xmlns:c16="http://schemas.microsoft.com/office/drawing/2014/chart" uri="{C3380CC4-5D6E-409C-BE32-E72D297353CC}">
              <c16:uniqueId val="{00000006-D17D-478B-AA2E-4F9D8A7EA68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55-4F78-8F8F-D56BC81D78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55-4F78-8F8F-D56BC81D78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55-4F78-8F8F-D56BC81D78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55-4F78-8F8F-D56BC81D789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Hoja1!$C$226:$C$229</c:f>
              <c:strCache>
                <c:ptCount val="4"/>
                <c:pt idx="0">
                  <c:v>Creación de microempresa</c:v>
                </c:pt>
                <c:pt idx="1">
                  <c:v>Consumo</c:v>
                </c:pt>
                <c:pt idx="2">
                  <c:v>Vivienda</c:v>
                </c:pt>
                <c:pt idx="3">
                  <c:v>Educación </c:v>
                </c:pt>
              </c:strCache>
            </c:strRef>
          </c:cat>
          <c:val>
            <c:numRef>
              <c:f>Hoja1!$D$226:$D$229</c:f>
              <c:numCache>
                <c:formatCode>General</c:formatCode>
                <c:ptCount val="4"/>
                <c:pt idx="0">
                  <c:v>117</c:v>
                </c:pt>
                <c:pt idx="1">
                  <c:v>15</c:v>
                </c:pt>
                <c:pt idx="2">
                  <c:v>24</c:v>
                </c:pt>
                <c:pt idx="3">
                  <c:v>10</c:v>
                </c:pt>
              </c:numCache>
            </c:numRef>
          </c:val>
          <c:extLst>
            <c:ext xmlns:c16="http://schemas.microsoft.com/office/drawing/2014/chart" uri="{C3380CC4-5D6E-409C-BE32-E72D297353CC}">
              <c16:uniqueId val="{00000008-8455-4F78-8F8F-D56BC81D78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C2-4BEE-A5FC-CBA4472976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C2-4BEE-A5FC-CBA4472976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C2-4BEE-A5FC-CBA44729767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Hoja1!$C$237:$C$239</c:f>
              <c:strCache>
                <c:ptCount val="3"/>
                <c:pt idx="0">
                  <c:v>1.001 USD – 1.500 USD</c:v>
                </c:pt>
                <c:pt idx="1">
                  <c:v>1.501 USD – 2.000 USD</c:v>
                </c:pt>
                <c:pt idx="2">
                  <c:v>2.501 USD – 3.000 USD</c:v>
                </c:pt>
              </c:strCache>
            </c:strRef>
          </c:cat>
          <c:val>
            <c:numRef>
              <c:f>Hoja1!$D$237:$D$239</c:f>
              <c:numCache>
                <c:formatCode>General</c:formatCode>
                <c:ptCount val="3"/>
                <c:pt idx="0">
                  <c:v>70</c:v>
                </c:pt>
                <c:pt idx="1">
                  <c:v>3</c:v>
                </c:pt>
                <c:pt idx="2">
                  <c:v>93</c:v>
                </c:pt>
              </c:numCache>
            </c:numRef>
          </c:val>
          <c:extLst>
            <c:ext xmlns:c16="http://schemas.microsoft.com/office/drawing/2014/chart" uri="{C3380CC4-5D6E-409C-BE32-E72D297353CC}">
              <c16:uniqueId val="{00000006-42C2-4BEE-A5FC-CBA44729767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3E-4336-BC18-0D6279C141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3E-4336-BC18-0D6279C141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3E-4336-BC18-0D6279C141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3E-4336-BC18-0D6279C1417F}"/>
              </c:ext>
            </c:extLst>
          </c:dPt>
          <c:dLbls>
            <c:dLbl>
              <c:idx val="1"/>
              <c:layout>
                <c:manualLayout>
                  <c:x val="2.6208948375493896E-2"/>
                  <c:y val="-5.298797617615662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3E-4336-BC18-0D6279C141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Hoja1!$C$256:$C$259</c:f>
              <c:strCache>
                <c:ptCount val="4"/>
                <c:pt idx="0">
                  <c:v>Retraso de créditos </c:v>
                </c:pt>
                <c:pt idx="1">
                  <c:v>Retraso de ahorro</c:v>
                </c:pt>
                <c:pt idx="2">
                  <c:v>Días inactivos</c:v>
                </c:pt>
                <c:pt idx="3">
                  <c:v>Actividad poco usual </c:v>
                </c:pt>
              </c:strCache>
            </c:strRef>
          </c:cat>
          <c:val>
            <c:numRef>
              <c:f>Hoja1!$D$256:$D$259</c:f>
              <c:numCache>
                <c:formatCode>General</c:formatCode>
                <c:ptCount val="4"/>
                <c:pt idx="0">
                  <c:v>66</c:v>
                </c:pt>
                <c:pt idx="1">
                  <c:v>15</c:v>
                </c:pt>
                <c:pt idx="2">
                  <c:v>59</c:v>
                </c:pt>
                <c:pt idx="3">
                  <c:v>26</c:v>
                </c:pt>
              </c:numCache>
            </c:numRef>
          </c:val>
          <c:extLst>
            <c:ext xmlns:c16="http://schemas.microsoft.com/office/drawing/2014/chart" uri="{C3380CC4-5D6E-409C-BE32-E72D297353CC}">
              <c16:uniqueId val="{00000008-EF3E-4336-BC18-0D6279C1417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9259970862974741E-3"/>
          <c:y val="0.14180072841236216"/>
          <c:w val="0.33427337676924007"/>
          <c:h val="0.518836840310215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4E-44EB-9672-C573BD8096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4E-44EB-9672-C573BD8096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4E-44EB-9672-C573BD8096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4E-44EB-9672-C573BD80967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Hoja1!$C$265:$C$268</c:f>
              <c:strCache>
                <c:ptCount val="4"/>
                <c:pt idx="0">
                  <c:v>Falta de recursos financieros</c:v>
                </c:pt>
                <c:pt idx="1">
                  <c:v>Disminución de la capacidad de ahorro </c:v>
                </c:pt>
                <c:pt idx="2">
                  <c:v>Disminución de la capacidad adquisitiva </c:v>
                </c:pt>
                <c:pt idx="3">
                  <c:v>Pérdida de oportunidades de negocio </c:v>
                </c:pt>
              </c:strCache>
            </c:strRef>
          </c:cat>
          <c:val>
            <c:numRef>
              <c:f>Hoja1!$D$265:$D$268</c:f>
              <c:numCache>
                <c:formatCode>General</c:formatCode>
                <c:ptCount val="4"/>
                <c:pt idx="0">
                  <c:v>23</c:v>
                </c:pt>
                <c:pt idx="1">
                  <c:v>32</c:v>
                </c:pt>
                <c:pt idx="2">
                  <c:v>10</c:v>
                </c:pt>
                <c:pt idx="3">
                  <c:v>101</c:v>
                </c:pt>
              </c:numCache>
            </c:numRef>
          </c:val>
          <c:extLst>
            <c:ext xmlns:c16="http://schemas.microsoft.com/office/drawing/2014/chart" uri="{C3380CC4-5D6E-409C-BE32-E72D297353CC}">
              <c16:uniqueId val="{00000008-FC4E-44EB-9672-C573BD80967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042060815148304"/>
          <c:y val="0.4610343783481623"/>
          <c:w val="0.71439093353667671"/>
          <c:h val="0.47240997810593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94-4A95-B2F9-27CF4B9487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94-4A95-B2F9-27CF4B9487A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Hoja1!$C$284:$C$285</c:f>
              <c:strCache>
                <c:ptCount val="2"/>
                <c:pt idx="0">
                  <c:v>Sí</c:v>
                </c:pt>
                <c:pt idx="1">
                  <c:v>No </c:v>
                </c:pt>
              </c:strCache>
            </c:strRef>
          </c:cat>
          <c:val>
            <c:numRef>
              <c:f>Hoja1!$D$284:$D$285</c:f>
              <c:numCache>
                <c:formatCode>General</c:formatCode>
                <c:ptCount val="2"/>
                <c:pt idx="0">
                  <c:v>63</c:v>
                </c:pt>
                <c:pt idx="1">
                  <c:v>103</c:v>
                </c:pt>
              </c:numCache>
            </c:numRef>
          </c:val>
          <c:extLst>
            <c:ext xmlns:c16="http://schemas.microsoft.com/office/drawing/2014/chart" uri="{C3380CC4-5D6E-409C-BE32-E72D297353CC}">
              <c16:uniqueId val="{00000004-2A94-4A95-B2F9-27CF4B9487A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25-473E-A7D5-35D0A51C10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25-473E-A7D5-35D0A51C10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25-473E-A7D5-35D0A51C10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Hoja1!$C$7:$C$9</c:f>
              <c:strCache>
                <c:ptCount val="3"/>
                <c:pt idx="0">
                  <c:v>Bueno</c:v>
                </c:pt>
                <c:pt idx="1">
                  <c:v>Regular</c:v>
                </c:pt>
                <c:pt idx="2">
                  <c:v>Deficiente </c:v>
                </c:pt>
              </c:strCache>
            </c:strRef>
          </c:cat>
          <c:val>
            <c:numRef>
              <c:f>Hoja1!$D$7:$D$9</c:f>
              <c:numCache>
                <c:formatCode>General</c:formatCode>
                <c:ptCount val="3"/>
                <c:pt idx="0">
                  <c:v>15</c:v>
                </c:pt>
                <c:pt idx="1">
                  <c:v>24</c:v>
                </c:pt>
                <c:pt idx="2">
                  <c:v>9</c:v>
                </c:pt>
              </c:numCache>
            </c:numRef>
          </c:val>
          <c:extLst>
            <c:ext xmlns:c16="http://schemas.microsoft.com/office/drawing/2014/chart" uri="{C3380CC4-5D6E-409C-BE32-E72D297353CC}">
              <c16:uniqueId val="{00000006-6625-473E-A7D5-35D0A51C106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AB-4412-87AF-A1C8E198A5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AB-4412-87AF-A1C8E198A5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AB-4412-87AF-A1C8E198A5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Hoja1!$C$19:$C$21</c:f>
              <c:strCache>
                <c:ptCount val="3"/>
                <c:pt idx="0">
                  <c:v>Bueno</c:v>
                </c:pt>
                <c:pt idx="1">
                  <c:v>Regular</c:v>
                </c:pt>
                <c:pt idx="2">
                  <c:v>Deficiente </c:v>
                </c:pt>
              </c:strCache>
            </c:strRef>
          </c:cat>
          <c:val>
            <c:numRef>
              <c:f>Hoja1!$D$19:$D$21</c:f>
              <c:numCache>
                <c:formatCode>General</c:formatCode>
                <c:ptCount val="3"/>
                <c:pt idx="0">
                  <c:v>1</c:v>
                </c:pt>
                <c:pt idx="1">
                  <c:v>12</c:v>
                </c:pt>
                <c:pt idx="2">
                  <c:v>35</c:v>
                </c:pt>
              </c:numCache>
            </c:numRef>
          </c:val>
          <c:extLst>
            <c:ext xmlns:c16="http://schemas.microsoft.com/office/drawing/2014/chart" uri="{C3380CC4-5D6E-409C-BE32-E72D297353CC}">
              <c16:uniqueId val="{00000006-63AB-4412-87AF-A1C8E198A58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6B-49AF-96C7-6E414A03D4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6B-49AF-96C7-6E414A03D4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6B-49AF-96C7-6E414A03D4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Hoja1!$C$29:$C$31</c:f>
              <c:strCache>
                <c:ptCount val="3"/>
                <c:pt idx="0">
                  <c:v>Cuarto nivel</c:v>
                </c:pt>
                <c:pt idx="1">
                  <c:v>Tercer nivel </c:v>
                </c:pt>
                <c:pt idx="2">
                  <c:v>Secundaria</c:v>
                </c:pt>
              </c:strCache>
            </c:strRef>
          </c:cat>
          <c:val>
            <c:numRef>
              <c:f>Hoja1!$D$29:$D$31</c:f>
              <c:numCache>
                <c:formatCode>General</c:formatCode>
                <c:ptCount val="3"/>
                <c:pt idx="0">
                  <c:v>3</c:v>
                </c:pt>
                <c:pt idx="1">
                  <c:v>16</c:v>
                </c:pt>
                <c:pt idx="2">
                  <c:v>29</c:v>
                </c:pt>
              </c:numCache>
            </c:numRef>
          </c:val>
          <c:extLst>
            <c:ext xmlns:c16="http://schemas.microsoft.com/office/drawing/2014/chart" uri="{C3380CC4-5D6E-409C-BE32-E72D297353CC}">
              <c16:uniqueId val="{00000006-F96B-49AF-96C7-6E414A03D4E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88-44C9-A600-44DE365C41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88-44C9-A600-44DE365C414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Hoja1!$C$62:$C$63</c:f>
              <c:strCache>
                <c:ptCount val="2"/>
                <c:pt idx="0">
                  <c:v>Sí</c:v>
                </c:pt>
                <c:pt idx="1">
                  <c:v>No </c:v>
                </c:pt>
              </c:strCache>
            </c:strRef>
          </c:cat>
          <c:val>
            <c:numRef>
              <c:f>Hoja1!$D$62:$D$63</c:f>
              <c:numCache>
                <c:formatCode>General</c:formatCode>
                <c:ptCount val="2"/>
                <c:pt idx="0">
                  <c:v>25</c:v>
                </c:pt>
                <c:pt idx="1">
                  <c:v>23</c:v>
                </c:pt>
              </c:numCache>
            </c:numRef>
          </c:val>
          <c:extLst>
            <c:ext xmlns:c16="http://schemas.microsoft.com/office/drawing/2014/chart" uri="{C3380CC4-5D6E-409C-BE32-E72D297353CC}">
              <c16:uniqueId val="{00000004-0788-44C9-A600-44DE365C414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7F-4848-B1EF-3CEED482E8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7F-4848-B1EF-3CEED482E8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Hoja1!$C$83:$C$84</c:f>
              <c:strCache>
                <c:ptCount val="2"/>
                <c:pt idx="0">
                  <c:v>Sí</c:v>
                </c:pt>
                <c:pt idx="1">
                  <c:v>No </c:v>
                </c:pt>
              </c:strCache>
            </c:strRef>
          </c:cat>
          <c:val>
            <c:numRef>
              <c:f>Hoja1!$D$83:$D$84</c:f>
              <c:numCache>
                <c:formatCode>General</c:formatCode>
                <c:ptCount val="2"/>
                <c:pt idx="0">
                  <c:v>28</c:v>
                </c:pt>
                <c:pt idx="1">
                  <c:v>20</c:v>
                </c:pt>
              </c:numCache>
            </c:numRef>
          </c:val>
          <c:extLst>
            <c:ext xmlns:c16="http://schemas.microsoft.com/office/drawing/2014/chart" uri="{C3380CC4-5D6E-409C-BE32-E72D297353CC}">
              <c16:uniqueId val="{00000004-FB7F-4848-B1EF-3CEED482E8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55-4AA5-97A2-ADEA913128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55-4AA5-97A2-ADEA913128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Hoja1!$C$91:$C$92</c:f>
              <c:strCache>
                <c:ptCount val="2"/>
                <c:pt idx="0">
                  <c:v>Sí</c:v>
                </c:pt>
                <c:pt idx="1">
                  <c:v>No </c:v>
                </c:pt>
              </c:strCache>
            </c:strRef>
          </c:cat>
          <c:val>
            <c:numRef>
              <c:f>Hoja1!$D$91:$D$92</c:f>
              <c:numCache>
                <c:formatCode>General</c:formatCode>
                <c:ptCount val="2"/>
                <c:pt idx="0">
                  <c:v>3</c:v>
                </c:pt>
                <c:pt idx="1">
                  <c:v>45</c:v>
                </c:pt>
              </c:numCache>
            </c:numRef>
          </c:val>
          <c:extLst>
            <c:ext xmlns:c16="http://schemas.microsoft.com/office/drawing/2014/chart" uri="{C3380CC4-5D6E-409C-BE32-E72D297353CC}">
              <c16:uniqueId val="{00000004-E555-4AA5-97A2-ADEA9131282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C6-433B-BE60-9C6B7B134B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C6-433B-BE60-9C6B7B134B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C6-433B-BE60-9C6B7B134B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Hoja1!$C$106:$C$108</c:f>
              <c:strCache>
                <c:ptCount val="3"/>
                <c:pt idx="0">
                  <c:v>Desacuerdos con la integración de nuevos socios</c:v>
                </c:pt>
                <c:pt idx="1">
                  <c:v>Inobservancia de las directrices de economía popular y solidaria </c:v>
                </c:pt>
                <c:pt idx="2">
                  <c:v>Intereses económicos particulares</c:v>
                </c:pt>
              </c:strCache>
            </c:strRef>
          </c:cat>
          <c:val>
            <c:numRef>
              <c:f>Hoja1!$D$106:$D$108</c:f>
              <c:numCache>
                <c:formatCode>General</c:formatCode>
                <c:ptCount val="3"/>
                <c:pt idx="0">
                  <c:v>7</c:v>
                </c:pt>
                <c:pt idx="1">
                  <c:v>31</c:v>
                </c:pt>
                <c:pt idx="2">
                  <c:v>10</c:v>
                </c:pt>
              </c:numCache>
            </c:numRef>
          </c:val>
          <c:extLst>
            <c:ext xmlns:c16="http://schemas.microsoft.com/office/drawing/2014/chart" uri="{C3380CC4-5D6E-409C-BE32-E72D297353CC}">
              <c16:uniqueId val="{00000006-48C6-433B-BE60-9C6B7B134B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2974510197555497E-2"/>
          <c:y val="0.52268211504120587"/>
          <c:w val="0.87405056049568886"/>
          <c:h val="0.420392088802241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C6-470A-A397-843F9638DD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C6-470A-A397-843F9638DD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C6-470A-A397-843F9638DD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C6-470A-A397-843F9638DD7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Hoja1!$C$124:$C$127</c:f>
              <c:strCache>
                <c:ptCount val="4"/>
                <c:pt idx="0">
                  <c:v>Inadecuada gestión de ingreso</c:v>
                </c:pt>
                <c:pt idx="1">
                  <c:v>Ineducada gestión de activos</c:v>
                </c:pt>
                <c:pt idx="2">
                  <c:v>Inadecuada gestión de pasivos</c:v>
                </c:pt>
                <c:pt idx="3">
                  <c:v>Deficiente recuperación de la cartera vencida</c:v>
                </c:pt>
              </c:strCache>
            </c:strRef>
          </c:cat>
          <c:val>
            <c:numRef>
              <c:f>Hoja1!$D$124:$D$127</c:f>
              <c:numCache>
                <c:formatCode>General</c:formatCode>
                <c:ptCount val="4"/>
                <c:pt idx="0">
                  <c:v>2</c:v>
                </c:pt>
                <c:pt idx="1">
                  <c:v>10</c:v>
                </c:pt>
                <c:pt idx="2">
                  <c:v>6</c:v>
                </c:pt>
                <c:pt idx="3">
                  <c:v>30</c:v>
                </c:pt>
              </c:numCache>
            </c:numRef>
          </c:val>
          <c:extLst>
            <c:ext xmlns:c16="http://schemas.microsoft.com/office/drawing/2014/chart" uri="{C3380CC4-5D6E-409C-BE32-E72D297353CC}">
              <c16:uniqueId val="{00000008-C5C6-470A-A397-843F9638DD7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1ECD3-3E79-4260-851D-66B4CE83C03F}"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S"/>
        </a:p>
      </dgm:t>
    </dgm:pt>
    <dgm:pt modelId="{6C8738DE-1151-4AB4-8B23-0B956FD7D8EC}">
      <dgm:prSet phldrT="[Texto]" custT="1"/>
      <dgm:spPr/>
      <dgm:t>
        <a:bodyPr/>
        <a:lstStyle/>
        <a:p>
          <a:r>
            <a:rPr lang="es-EC" sz="2000" smtClean="0">
              <a:latin typeface="Times New Roman" panose="02020603050405020304" pitchFamily="18" charset="0"/>
              <a:ea typeface="Calibri" panose="020F0502020204030204" pitchFamily="34" charset="0"/>
              <a:cs typeface="Times New Roman" panose="02020603050405020304" pitchFamily="18" charset="0"/>
            </a:rPr>
            <a:t>Establecer teóricamente los fundamentos sobre la relación entre desempeño financiero y socioeconómico en las empresas cooperativas.</a:t>
          </a:r>
          <a:endParaRPr lang="es-ES" sz="2000" dirty="0">
            <a:latin typeface="Times New Roman" panose="02020603050405020304" pitchFamily="18" charset="0"/>
            <a:cs typeface="Times New Roman" panose="02020603050405020304" pitchFamily="18" charset="0"/>
          </a:endParaRPr>
        </a:p>
      </dgm:t>
    </dgm:pt>
    <dgm:pt modelId="{292FA36B-C098-4CF7-87D3-51F266B0E449}" type="parTrans" cxnId="{4BC50FCB-7CCA-4F2E-BEB6-95BB382C1E92}">
      <dgm:prSet/>
      <dgm:spPr/>
      <dgm:t>
        <a:bodyPr/>
        <a:lstStyle/>
        <a:p>
          <a:endParaRPr lang="es-ES" sz="2000">
            <a:latin typeface="Times New Roman" panose="02020603050405020304" pitchFamily="18" charset="0"/>
            <a:cs typeface="Times New Roman" panose="02020603050405020304" pitchFamily="18" charset="0"/>
          </a:endParaRPr>
        </a:p>
      </dgm:t>
    </dgm:pt>
    <dgm:pt modelId="{27879383-5C98-4027-BA7A-22121BA85BE9}" type="sibTrans" cxnId="{4BC50FCB-7CCA-4F2E-BEB6-95BB382C1E92}">
      <dgm:prSet/>
      <dgm:spPr/>
      <dgm:t>
        <a:bodyPr/>
        <a:lstStyle/>
        <a:p>
          <a:endParaRPr lang="es-ES" sz="2000">
            <a:latin typeface="Times New Roman" panose="02020603050405020304" pitchFamily="18" charset="0"/>
            <a:cs typeface="Times New Roman" panose="02020603050405020304" pitchFamily="18" charset="0"/>
          </a:endParaRPr>
        </a:p>
      </dgm:t>
    </dgm:pt>
    <dgm:pt modelId="{69BD8FBA-6783-4B18-8AD7-34099B8A2FCD}">
      <dgm:prSet custT="1"/>
      <dgm:spPr/>
      <dgm:t>
        <a:bodyPr/>
        <a:lstStyle/>
        <a:p>
          <a:r>
            <a:rPr lang="es-EC" sz="2000" dirty="0" smtClean="0">
              <a:latin typeface="Times New Roman" panose="02020603050405020304" pitchFamily="18" charset="0"/>
              <a:ea typeface="Calibri" panose="020F0502020204030204" pitchFamily="34" charset="0"/>
              <a:cs typeface="Times New Roman" panose="02020603050405020304" pitchFamily="18" charset="0"/>
            </a:rPr>
            <a:t>Analizar los indicadores financieros de las Cooperativas de Ahorro y Crédito de los segmentos 4 y 5 de Quito.</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dgm:t>
    </dgm:pt>
    <dgm:pt modelId="{0263CA8D-F6B9-46ED-965F-1FFF10DF9F35}" type="parTrans" cxnId="{E9035F98-CB9C-4C83-963E-16432A54B4CF}">
      <dgm:prSet/>
      <dgm:spPr/>
      <dgm:t>
        <a:bodyPr/>
        <a:lstStyle/>
        <a:p>
          <a:endParaRPr lang="es-ES" sz="2000">
            <a:latin typeface="Times New Roman" panose="02020603050405020304" pitchFamily="18" charset="0"/>
            <a:cs typeface="Times New Roman" panose="02020603050405020304" pitchFamily="18" charset="0"/>
          </a:endParaRPr>
        </a:p>
      </dgm:t>
    </dgm:pt>
    <dgm:pt modelId="{D77F8A5A-97DF-4B47-B58B-974C5B7E7D1E}" type="sibTrans" cxnId="{E9035F98-CB9C-4C83-963E-16432A54B4CF}">
      <dgm:prSet/>
      <dgm:spPr/>
      <dgm:t>
        <a:bodyPr/>
        <a:lstStyle/>
        <a:p>
          <a:endParaRPr lang="es-ES" sz="2000">
            <a:latin typeface="Times New Roman" panose="02020603050405020304" pitchFamily="18" charset="0"/>
            <a:cs typeface="Times New Roman" panose="02020603050405020304" pitchFamily="18" charset="0"/>
          </a:endParaRPr>
        </a:p>
      </dgm:t>
    </dgm:pt>
    <dgm:pt modelId="{210EAD0B-ED13-4B62-A358-26B14D3CDBFE}">
      <dgm:prSet custT="1"/>
      <dgm:spPr/>
      <dgm:t>
        <a:bodyPr/>
        <a:lstStyle/>
        <a:p>
          <a:r>
            <a:rPr lang="es-EC" sz="2000" smtClean="0">
              <a:latin typeface="Times New Roman" panose="02020603050405020304" pitchFamily="18" charset="0"/>
              <a:ea typeface="Calibri" panose="020F0502020204030204" pitchFamily="34" charset="0"/>
              <a:cs typeface="Times New Roman" panose="02020603050405020304" pitchFamily="18" charset="0"/>
            </a:rPr>
            <a:t>Evaluar los efectos socioeconómicos que se producen en las cooperativas objeto de estudio en liquidación.</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418D8BC3-63F7-4360-BDE7-864E7644F24E}" type="parTrans" cxnId="{FEBCDD2A-3DD1-42B5-B52F-27B272FBE173}">
      <dgm:prSet/>
      <dgm:spPr/>
      <dgm:t>
        <a:bodyPr/>
        <a:lstStyle/>
        <a:p>
          <a:endParaRPr lang="es-ES" sz="2000">
            <a:latin typeface="Times New Roman" panose="02020603050405020304" pitchFamily="18" charset="0"/>
            <a:cs typeface="Times New Roman" panose="02020603050405020304" pitchFamily="18" charset="0"/>
          </a:endParaRPr>
        </a:p>
      </dgm:t>
    </dgm:pt>
    <dgm:pt modelId="{47EA2246-A2BC-4536-959B-CDA3E6CEAA1A}" type="sibTrans" cxnId="{FEBCDD2A-3DD1-42B5-B52F-27B272FBE173}">
      <dgm:prSet/>
      <dgm:spPr/>
      <dgm:t>
        <a:bodyPr/>
        <a:lstStyle/>
        <a:p>
          <a:endParaRPr lang="es-ES" sz="2000">
            <a:latin typeface="Times New Roman" panose="02020603050405020304" pitchFamily="18" charset="0"/>
            <a:cs typeface="Times New Roman" panose="02020603050405020304" pitchFamily="18" charset="0"/>
          </a:endParaRPr>
        </a:p>
      </dgm:t>
    </dgm:pt>
    <dgm:pt modelId="{5DA5F7C7-2A10-4B4E-A811-5AB784D1C71D}" type="pres">
      <dgm:prSet presAssocID="{9D01ECD3-3E79-4260-851D-66B4CE83C03F}" presName="linear" presStyleCnt="0">
        <dgm:presLayoutVars>
          <dgm:dir/>
          <dgm:animLvl val="lvl"/>
          <dgm:resizeHandles val="exact"/>
        </dgm:presLayoutVars>
      </dgm:prSet>
      <dgm:spPr/>
      <dgm:t>
        <a:bodyPr/>
        <a:lstStyle/>
        <a:p>
          <a:endParaRPr lang="es-ES"/>
        </a:p>
      </dgm:t>
    </dgm:pt>
    <dgm:pt modelId="{A0A4988F-85E4-406C-8D2D-602CAB62D0AD}" type="pres">
      <dgm:prSet presAssocID="{6C8738DE-1151-4AB4-8B23-0B956FD7D8EC}" presName="parentLin" presStyleCnt="0"/>
      <dgm:spPr/>
      <dgm:t>
        <a:bodyPr/>
        <a:lstStyle/>
        <a:p>
          <a:endParaRPr lang="es-ES"/>
        </a:p>
      </dgm:t>
    </dgm:pt>
    <dgm:pt modelId="{B0F23591-98E0-42AC-A7E3-409698305229}" type="pres">
      <dgm:prSet presAssocID="{6C8738DE-1151-4AB4-8B23-0B956FD7D8EC}" presName="parentLeftMargin" presStyleLbl="node1" presStyleIdx="0" presStyleCnt="3"/>
      <dgm:spPr/>
      <dgm:t>
        <a:bodyPr/>
        <a:lstStyle/>
        <a:p>
          <a:endParaRPr lang="es-ES"/>
        </a:p>
      </dgm:t>
    </dgm:pt>
    <dgm:pt modelId="{3B60C5A8-7609-4AAF-AAE7-0E92F42E96AA}" type="pres">
      <dgm:prSet presAssocID="{6C8738DE-1151-4AB4-8B23-0B956FD7D8EC}" presName="parentText" presStyleLbl="node1" presStyleIdx="0" presStyleCnt="3">
        <dgm:presLayoutVars>
          <dgm:chMax val="0"/>
          <dgm:bulletEnabled val="1"/>
        </dgm:presLayoutVars>
      </dgm:prSet>
      <dgm:spPr/>
      <dgm:t>
        <a:bodyPr/>
        <a:lstStyle/>
        <a:p>
          <a:endParaRPr lang="es-ES"/>
        </a:p>
      </dgm:t>
    </dgm:pt>
    <dgm:pt modelId="{6065C699-DA8A-497A-9C68-B6A874385EE1}" type="pres">
      <dgm:prSet presAssocID="{6C8738DE-1151-4AB4-8B23-0B956FD7D8EC}" presName="negativeSpace" presStyleCnt="0"/>
      <dgm:spPr/>
      <dgm:t>
        <a:bodyPr/>
        <a:lstStyle/>
        <a:p>
          <a:endParaRPr lang="es-ES"/>
        </a:p>
      </dgm:t>
    </dgm:pt>
    <dgm:pt modelId="{39FE84D1-486C-484F-BBAE-3BF2C2229818}" type="pres">
      <dgm:prSet presAssocID="{6C8738DE-1151-4AB4-8B23-0B956FD7D8EC}" presName="childText" presStyleLbl="conFgAcc1" presStyleIdx="0" presStyleCnt="3">
        <dgm:presLayoutVars>
          <dgm:bulletEnabled val="1"/>
        </dgm:presLayoutVars>
      </dgm:prSet>
      <dgm:spPr/>
      <dgm:t>
        <a:bodyPr/>
        <a:lstStyle/>
        <a:p>
          <a:endParaRPr lang="es-ES"/>
        </a:p>
      </dgm:t>
    </dgm:pt>
    <dgm:pt modelId="{36FD2C10-B404-4751-A519-953DB0555110}" type="pres">
      <dgm:prSet presAssocID="{27879383-5C98-4027-BA7A-22121BA85BE9}" presName="spaceBetweenRectangles" presStyleCnt="0"/>
      <dgm:spPr/>
      <dgm:t>
        <a:bodyPr/>
        <a:lstStyle/>
        <a:p>
          <a:endParaRPr lang="es-ES"/>
        </a:p>
      </dgm:t>
    </dgm:pt>
    <dgm:pt modelId="{AE792D61-CA90-4E6D-929F-B5206FA51C19}" type="pres">
      <dgm:prSet presAssocID="{69BD8FBA-6783-4B18-8AD7-34099B8A2FCD}" presName="parentLin" presStyleCnt="0"/>
      <dgm:spPr/>
      <dgm:t>
        <a:bodyPr/>
        <a:lstStyle/>
        <a:p>
          <a:endParaRPr lang="es-ES"/>
        </a:p>
      </dgm:t>
    </dgm:pt>
    <dgm:pt modelId="{B97598D7-2F37-4CBE-8437-AC028A02529E}" type="pres">
      <dgm:prSet presAssocID="{69BD8FBA-6783-4B18-8AD7-34099B8A2FCD}" presName="parentLeftMargin" presStyleLbl="node1" presStyleIdx="0" presStyleCnt="3"/>
      <dgm:spPr/>
      <dgm:t>
        <a:bodyPr/>
        <a:lstStyle/>
        <a:p>
          <a:endParaRPr lang="es-ES"/>
        </a:p>
      </dgm:t>
    </dgm:pt>
    <dgm:pt modelId="{07667E98-F9E5-4A71-9263-67E5C1487D18}" type="pres">
      <dgm:prSet presAssocID="{69BD8FBA-6783-4B18-8AD7-34099B8A2FCD}" presName="parentText" presStyleLbl="node1" presStyleIdx="1" presStyleCnt="3">
        <dgm:presLayoutVars>
          <dgm:chMax val="0"/>
          <dgm:bulletEnabled val="1"/>
        </dgm:presLayoutVars>
      </dgm:prSet>
      <dgm:spPr/>
      <dgm:t>
        <a:bodyPr/>
        <a:lstStyle/>
        <a:p>
          <a:endParaRPr lang="es-ES"/>
        </a:p>
      </dgm:t>
    </dgm:pt>
    <dgm:pt modelId="{139E9589-183B-4D8C-AC9B-6FB6FF032C67}" type="pres">
      <dgm:prSet presAssocID="{69BD8FBA-6783-4B18-8AD7-34099B8A2FCD}" presName="negativeSpace" presStyleCnt="0"/>
      <dgm:spPr/>
      <dgm:t>
        <a:bodyPr/>
        <a:lstStyle/>
        <a:p>
          <a:endParaRPr lang="es-ES"/>
        </a:p>
      </dgm:t>
    </dgm:pt>
    <dgm:pt modelId="{D7FF3D8B-BED9-4DAD-A4EE-848DF801B50F}" type="pres">
      <dgm:prSet presAssocID="{69BD8FBA-6783-4B18-8AD7-34099B8A2FCD}" presName="childText" presStyleLbl="conFgAcc1" presStyleIdx="1" presStyleCnt="3">
        <dgm:presLayoutVars>
          <dgm:bulletEnabled val="1"/>
        </dgm:presLayoutVars>
      </dgm:prSet>
      <dgm:spPr/>
      <dgm:t>
        <a:bodyPr/>
        <a:lstStyle/>
        <a:p>
          <a:endParaRPr lang="es-ES"/>
        </a:p>
      </dgm:t>
    </dgm:pt>
    <dgm:pt modelId="{F30422C3-3710-4C50-9FED-6926BF44C3EF}" type="pres">
      <dgm:prSet presAssocID="{D77F8A5A-97DF-4B47-B58B-974C5B7E7D1E}" presName="spaceBetweenRectangles" presStyleCnt="0"/>
      <dgm:spPr/>
      <dgm:t>
        <a:bodyPr/>
        <a:lstStyle/>
        <a:p>
          <a:endParaRPr lang="es-ES"/>
        </a:p>
      </dgm:t>
    </dgm:pt>
    <dgm:pt modelId="{0F467445-834E-4AF7-ACAF-4F70F6FF7E26}" type="pres">
      <dgm:prSet presAssocID="{210EAD0B-ED13-4B62-A358-26B14D3CDBFE}" presName="parentLin" presStyleCnt="0"/>
      <dgm:spPr/>
      <dgm:t>
        <a:bodyPr/>
        <a:lstStyle/>
        <a:p>
          <a:endParaRPr lang="es-ES"/>
        </a:p>
      </dgm:t>
    </dgm:pt>
    <dgm:pt modelId="{984FE600-E02E-4D16-BD51-97DF1FEEE6DD}" type="pres">
      <dgm:prSet presAssocID="{210EAD0B-ED13-4B62-A358-26B14D3CDBFE}" presName="parentLeftMargin" presStyleLbl="node1" presStyleIdx="1" presStyleCnt="3"/>
      <dgm:spPr/>
      <dgm:t>
        <a:bodyPr/>
        <a:lstStyle/>
        <a:p>
          <a:endParaRPr lang="es-ES"/>
        </a:p>
      </dgm:t>
    </dgm:pt>
    <dgm:pt modelId="{839ECF10-268B-4BDE-9C4B-6BD2DA3DA86C}" type="pres">
      <dgm:prSet presAssocID="{210EAD0B-ED13-4B62-A358-26B14D3CDBFE}" presName="parentText" presStyleLbl="node1" presStyleIdx="2" presStyleCnt="3">
        <dgm:presLayoutVars>
          <dgm:chMax val="0"/>
          <dgm:bulletEnabled val="1"/>
        </dgm:presLayoutVars>
      </dgm:prSet>
      <dgm:spPr/>
      <dgm:t>
        <a:bodyPr/>
        <a:lstStyle/>
        <a:p>
          <a:endParaRPr lang="es-ES"/>
        </a:p>
      </dgm:t>
    </dgm:pt>
    <dgm:pt modelId="{8CDEC2B2-747C-498E-BBFE-5E88CB9C24DB}" type="pres">
      <dgm:prSet presAssocID="{210EAD0B-ED13-4B62-A358-26B14D3CDBFE}" presName="negativeSpace" presStyleCnt="0"/>
      <dgm:spPr/>
      <dgm:t>
        <a:bodyPr/>
        <a:lstStyle/>
        <a:p>
          <a:endParaRPr lang="es-ES"/>
        </a:p>
      </dgm:t>
    </dgm:pt>
    <dgm:pt modelId="{F9D6896D-CD59-4FA0-A77E-C0C8616112D6}" type="pres">
      <dgm:prSet presAssocID="{210EAD0B-ED13-4B62-A358-26B14D3CDBFE}" presName="childText" presStyleLbl="conFgAcc1" presStyleIdx="2" presStyleCnt="3">
        <dgm:presLayoutVars>
          <dgm:bulletEnabled val="1"/>
        </dgm:presLayoutVars>
      </dgm:prSet>
      <dgm:spPr/>
      <dgm:t>
        <a:bodyPr/>
        <a:lstStyle/>
        <a:p>
          <a:endParaRPr lang="es-ES"/>
        </a:p>
      </dgm:t>
    </dgm:pt>
  </dgm:ptLst>
  <dgm:cxnLst>
    <dgm:cxn modelId="{129A3F29-B964-43E0-8C6D-499F99260251}" type="presOf" srcId="{210EAD0B-ED13-4B62-A358-26B14D3CDBFE}" destId="{839ECF10-268B-4BDE-9C4B-6BD2DA3DA86C}" srcOrd="1" destOrd="0" presId="urn:microsoft.com/office/officeart/2005/8/layout/list1"/>
    <dgm:cxn modelId="{E9035F98-CB9C-4C83-963E-16432A54B4CF}" srcId="{9D01ECD3-3E79-4260-851D-66B4CE83C03F}" destId="{69BD8FBA-6783-4B18-8AD7-34099B8A2FCD}" srcOrd="1" destOrd="0" parTransId="{0263CA8D-F6B9-46ED-965F-1FFF10DF9F35}" sibTransId="{D77F8A5A-97DF-4B47-B58B-974C5B7E7D1E}"/>
    <dgm:cxn modelId="{A836B099-8C26-4C73-A35F-395C995C2074}" type="presOf" srcId="{9D01ECD3-3E79-4260-851D-66B4CE83C03F}" destId="{5DA5F7C7-2A10-4B4E-A811-5AB784D1C71D}" srcOrd="0" destOrd="0" presId="urn:microsoft.com/office/officeart/2005/8/layout/list1"/>
    <dgm:cxn modelId="{59DD716A-1C76-4C2D-A12B-C5BC74836FED}" type="presOf" srcId="{6C8738DE-1151-4AB4-8B23-0B956FD7D8EC}" destId="{B0F23591-98E0-42AC-A7E3-409698305229}" srcOrd="0" destOrd="0" presId="urn:microsoft.com/office/officeart/2005/8/layout/list1"/>
    <dgm:cxn modelId="{4BC50FCB-7CCA-4F2E-BEB6-95BB382C1E92}" srcId="{9D01ECD3-3E79-4260-851D-66B4CE83C03F}" destId="{6C8738DE-1151-4AB4-8B23-0B956FD7D8EC}" srcOrd="0" destOrd="0" parTransId="{292FA36B-C098-4CF7-87D3-51F266B0E449}" sibTransId="{27879383-5C98-4027-BA7A-22121BA85BE9}"/>
    <dgm:cxn modelId="{C1E5CFA2-A19C-4D8E-AAD5-02625542F91D}" type="presOf" srcId="{69BD8FBA-6783-4B18-8AD7-34099B8A2FCD}" destId="{07667E98-F9E5-4A71-9263-67E5C1487D18}" srcOrd="1" destOrd="0" presId="urn:microsoft.com/office/officeart/2005/8/layout/list1"/>
    <dgm:cxn modelId="{A862D2EB-BD08-4B5B-A05A-EF475F1DC034}" type="presOf" srcId="{210EAD0B-ED13-4B62-A358-26B14D3CDBFE}" destId="{984FE600-E02E-4D16-BD51-97DF1FEEE6DD}" srcOrd="0" destOrd="0" presId="urn:microsoft.com/office/officeart/2005/8/layout/list1"/>
    <dgm:cxn modelId="{490AD6C2-0EFE-4ED3-BE65-ACDA862ED836}" type="presOf" srcId="{69BD8FBA-6783-4B18-8AD7-34099B8A2FCD}" destId="{B97598D7-2F37-4CBE-8437-AC028A02529E}" srcOrd="0" destOrd="0" presId="urn:microsoft.com/office/officeart/2005/8/layout/list1"/>
    <dgm:cxn modelId="{8473F0A9-5C96-4C76-8FED-7C0B0C9DB042}" type="presOf" srcId="{6C8738DE-1151-4AB4-8B23-0B956FD7D8EC}" destId="{3B60C5A8-7609-4AAF-AAE7-0E92F42E96AA}" srcOrd="1" destOrd="0" presId="urn:microsoft.com/office/officeart/2005/8/layout/list1"/>
    <dgm:cxn modelId="{FEBCDD2A-3DD1-42B5-B52F-27B272FBE173}" srcId="{9D01ECD3-3E79-4260-851D-66B4CE83C03F}" destId="{210EAD0B-ED13-4B62-A358-26B14D3CDBFE}" srcOrd="2" destOrd="0" parTransId="{418D8BC3-63F7-4360-BDE7-864E7644F24E}" sibTransId="{47EA2246-A2BC-4536-959B-CDA3E6CEAA1A}"/>
    <dgm:cxn modelId="{352B596F-89BA-4D47-8163-9AA76CADC946}" type="presParOf" srcId="{5DA5F7C7-2A10-4B4E-A811-5AB784D1C71D}" destId="{A0A4988F-85E4-406C-8D2D-602CAB62D0AD}" srcOrd="0" destOrd="0" presId="urn:microsoft.com/office/officeart/2005/8/layout/list1"/>
    <dgm:cxn modelId="{56ED7869-3EBC-4A0A-8C26-8ECCCEA92718}" type="presParOf" srcId="{A0A4988F-85E4-406C-8D2D-602CAB62D0AD}" destId="{B0F23591-98E0-42AC-A7E3-409698305229}" srcOrd="0" destOrd="0" presId="urn:microsoft.com/office/officeart/2005/8/layout/list1"/>
    <dgm:cxn modelId="{38B743EA-FADD-441D-A783-29A4BE563D0A}" type="presParOf" srcId="{A0A4988F-85E4-406C-8D2D-602CAB62D0AD}" destId="{3B60C5A8-7609-4AAF-AAE7-0E92F42E96AA}" srcOrd="1" destOrd="0" presId="urn:microsoft.com/office/officeart/2005/8/layout/list1"/>
    <dgm:cxn modelId="{0C1E4D94-7B99-4087-A44C-DCACC7E630A1}" type="presParOf" srcId="{5DA5F7C7-2A10-4B4E-A811-5AB784D1C71D}" destId="{6065C699-DA8A-497A-9C68-B6A874385EE1}" srcOrd="1" destOrd="0" presId="urn:microsoft.com/office/officeart/2005/8/layout/list1"/>
    <dgm:cxn modelId="{214B1EB1-DEAC-4939-A78F-874BF16AE8E6}" type="presParOf" srcId="{5DA5F7C7-2A10-4B4E-A811-5AB784D1C71D}" destId="{39FE84D1-486C-484F-BBAE-3BF2C2229818}" srcOrd="2" destOrd="0" presId="urn:microsoft.com/office/officeart/2005/8/layout/list1"/>
    <dgm:cxn modelId="{6EF599E2-FA66-4ADB-A577-77816B4DA5CA}" type="presParOf" srcId="{5DA5F7C7-2A10-4B4E-A811-5AB784D1C71D}" destId="{36FD2C10-B404-4751-A519-953DB0555110}" srcOrd="3" destOrd="0" presId="urn:microsoft.com/office/officeart/2005/8/layout/list1"/>
    <dgm:cxn modelId="{89C12D02-02F6-45E5-B414-3DAB2CE591AC}" type="presParOf" srcId="{5DA5F7C7-2A10-4B4E-A811-5AB784D1C71D}" destId="{AE792D61-CA90-4E6D-929F-B5206FA51C19}" srcOrd="4" destOrd="0" presId="urn:microsoft.com/office/officeart/2005/8/layout/list1"/>
    <dgm:cxn modelId="{05C430E3-009F-4219-8A8A-6043E0425441}" type="presParOf" srcId="{AE792D61-CA90-4E6D-929F-B5206FA51C19}" destId="{B97598D7-2F37-4CBE-8437-AC028A02529E}" srcOrd="0" destOrd="0" presId="urn:microsoft.com/office/officeart/2005/8/layout/list1"/>
    <dgm:cxn modelId="{7CDEB995-CCA0-453E-A031-6E5ACAD21D04}" type="presParOf" srcId="{AE792D61-CA90-4E6D-929F-B5206FA51C19}" destId="{07667E98-F9E5-4A71-9263-67E5C1487D18}" srcOrd="1" destOrd="0" presId="urn:microsoft.com/office/officeart/2005/8/layout/list1"/>
    <dgm:cxn modelId="{54826E8B-923C-434D-A88C-0C053290E295}" type="presParOf" srcId="{5DA5F7C7-2A10-4B4E-A811-5AB784D1C71D}" destId="{139E9589-183B-4D8C-AC9B-6FB6FF032C67}" srcOrd="5" destOrd="0" presId="urn:microsoft.com/office/officeart/2005/8/layout/list1"/>
    <dgm:cxn modelId="{979540AC-0495-4949-B4B4-34148528E84B}" type="presParOf" srcId="{5DA5F7C7-2A10-4B4E-A811-5AB784D1C71D}" destId="{D7FF3D8B-BED9-4DAD-A4EE-848DF801B50F}" srcOrd="6" destOrd="0" presId="urn:microsoft.com/office/officeart/2005/8/layout/list1"/>
    <dgm:cxn modelId="{28CC29AB-53B4-4B9A-99F4-34C4103F53C2}" type="presParOf" srcId="{5DA5F7C7-2A10-4B4E-A811-5AB784D1C71D}" destId="{F30422C3-3710-4C50-9FED-6926BF44C3EF}" srcOrd="7" destOrd="0" presId="urn:microsoft.com/office/officeart/2005/8/layout/list1"/>
    <dgm:cxn modelId="{448C4CCC-4B6C-49A0-B8C3-FF073C75E4EE}" type="presParOf" srcId="{5DA5F7C7-2A10-4B4E-A811-5AB784D1C71D}" destId="{0F467445-834E-4AF7-ACAF-4F70F6FF7E26}" srcOrd="8" destOrd="0" presId="urn:microsoft.com/office/officeart/2005/8/layout/list1"/>
    <dgm:cxn modelId="{1B3981E2-6A8A-4CF3-9660-4B0FEE86CBA5}" type="presParOf" srcId="{0F467445-834E-4AF7-ACAF-4F70F6FF7E26}" destId="{984FE600-E02E-4D16-BD51-97DF1FEEE6DD}" srcOrd="0" destOrd="0" presId="urn:microsoft.com/office/officeart/2005/8/layout/list1"/>
    <dgm:cxn modelId="{15AB4BA6-62D4-44FA-8699-63E3BBB2D701}" type="presParOf" srcId="{0F467445-834E-4AF7-ACAF-4F70F6FF7E26}" destId="{839ECF10-268B-4BDE-9C4B-6BD2DA3DA86C}" srcOrd="1" destOrd="0" presId="urn:microsoft.com/office/officeart/2005/8/layout/list1"/>
    <dgm:cxn modelId="{B55E6ED1-8DF6-475E-9145-A9351380B0DF}" type="presParOf" srcId="{5DA5F7C7-2A10-4B4E-A811-5AB784D1C71D}" destId="{8CDEC2B2-747C-498E-BBFE-5E88CB9C24DB}" srcOrd="9" destOrd="0" presId="urn:microsoft.com/office/officeart/2005/8/layout/list1"/>
    <dgm:cxn modelId="{D39CDF3D-85D2-416A-ABA2-B405EDEBC102}" type="presParOf" srcId="{5DA5F7C7-2A10-4B4E-A811-5AB784D1C71D}" destId="{F9D6896D-CD59-4FA0-A77E-C0C8616112D6}"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A4E72-6CBE-4645-BF6B-A8D58CAB5333}"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S"/>
        </a:p>
      </dgm:t>
    </dgm:pt>
    <dgm:pt modelId="{2841E8AD-DFB9-4ED6-AA23-45B871A783CA}">
      <dgm:prSet phldrT="[Texto]" custT="1"/>
      <dgm:spPr/>
      <dgm:t>
        <a:bodyPr/>
        <a:lstStyle/>
        <a:p>
          <a:r>
            <a:rPr lang="es-EC" sz="2000" b="0" smtClean="0">
              <a:latin typeface="Times New Roman" panose="02020603050405020304" pitchFamily="18" charset="0"/>
              <a:cs typeface="Times New Roman" panose="02020603050405020304" pitchFamily="18" charset="0"/>
            </a:rPr>
            <a:t>Membresía abierta y voluntaria</a:t>
          </a:r>
          <a:endParaRPr lang="es-ES" sz="2000" b="0" dirty="0">
            <a:latin typeface="Times New Roman" panose="02020603050405020304" pitchFamily="18" charset="0"/>
            <a:cs typeface="Times New Roman" panose="02020603050405020304" pitchFamily="18" charset="0"/>
          </a:endParaRPr>
        </a:p>
      </dgm:t>
    </dgm:pt>
    <dgm:pt modelId="{8296FDC4-DD06-4083-9A86-A593FFC70CBC}" type="parTrans" cxnId="{488E86D2-FFB7-4B50-827B-7C544C417A27}">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19AFCCB4-89C6-47BC-B8B3-961AA277E3E4}" type="sibTrans" cxnId="{488E86D2-FFB7-4B50-827B-7C544C417A27}">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6597F1BE-807C-4C9A-A6B0-D291632EA485}">
      <dgm:prSet phldrT="[Texto]" custT="1"/>
      <dgm:spPr/>
      <dgm:t>
        <a:bodyPr/>
        <a:lstStyle/>
        <a:p>
          <a:r>
            <a:rPr lang="es-EC" sz="2000" b="0" smtClean="0">
              <a:latin typeface="Times New Roman" panose="02020603050405020304" pitchFamily="18" charset="0"/>
              <a:cs typeface="Times New Roman" panose="02020603050405020304" pitchFamily="18" charset="0"/>
            </a:rPr>
            <a:t>Control democrático de los miembros</a:t>
          </a:r>
          <a:endParaRPr lang="es-ES" sz="2000" b="0" dirty="0">
            <a:latin typeface="Times New Roman" panose="02020603050405020304" pitchFamily="18" charset="0"/>
            <a:cs typeface="Times New Roman" panose="02020603050405020304" pitchFamily="18" charset="0"/>
          </a:endParaRPr>
        </a:p>
      </dgm:t>
    </dgm:pt>
    <dgm:pt modelId="{C5ECF484-9782-4A7E-A5E8-B5FB32744DC5}" type="parTrans" cxnId="{27236447-9C49-4077-AF26-C37EEC1920F3}">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A339670C-F29D-4823-AFA6-3CB4B525C94F}" type="sibTrans" cxnId="{27236447-9C49-4077-AF26-C37EEC1920F3}">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E8FAAE0A-670F-4E8F-AC66-3FAE74EE48FA}">
      <dgm:prSet phldrT="[Texto]" custT="1"/>
      <dgm:spPr/>
      <dgm:t>
        <a:bodyPr/>
        <a:lstStyle/>
        <a:p>
          <a:r>
            <a:rPr lang="es-EC" sz="2000" b="0" smtClean="0">
              <a:latin typeface="Times New Roman" panose="02020603050405020304" pitchFamily="18" charset="0"/>
              <a:cs typeface="Times New Roman" panose="02020603050405020304" pitchFamily="18" charset="0"/>
            </a:rPr>
            <a:t>Participación económica de los miembros</a:t>
          </a:r>
          <a:endParaRPr lang="es-ES" sz="2000" b="0" dirty="0">
            <a:latin typeface="Times New Roman" panose="02020603050405020304" pitchFamily="18" charset="0"/>
            <a:cs typeface="Times New Roman" panose="02020603050405020304" pitchFamily="18" charset="0"/>
          </a:endParaRPr>
        </a:p>
      </dgm:t>
    </dgm:pt>
    <dgm:pt modelId="{33F940BA-BFFB-478D-BA15-0C928F53911C}" type="parTrans" cxnId="{1611E195-CF8D-435A-8EF7-C662C09D895D}">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5CECE220-A750-4108-98EA-4473309FDF94}" type="sibTrans" cxnId="{1611E195-CF8D-435A-8EF7-C662C09D895D}">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1E472AFA-CFF5-45A4-AB55-ABA05AA6F806}">
      <dgm:prSet phldrT="[Texto]" custT="1"/>
      <dgm:spPr/>
      <dgm:t>
        <a:bodyPr/>
        <a:lstStyle/>
        <a:p>
          <a:r>
            <a:rPr lang="es-EC" sz="2000" b="0" smtClean="0">
              <a:latin typeface="Times New Roman" panose="02020603050405020304" pitchFamily="18" charset="0"/>
              <a:cs typeface="Times New Roman" panose="02020603050405020304" pitchFamily="18" charset="0"/>
            </a:rPr>
            <a:t>Autonomía e independencia</a:t>
          </a:r>
          <a:endParaRPr lang="es-ES" sz="2000" b="0" dirty="0">
            <a:latin typeface="Times New Roman" panose="02020603050405020304" pitchFamily="18" charset="0"/>
            <a:cs typeface="Times New Roman" panose="02020603050405020304" pitchFamily="18" charset="0"/>
          </a:endParaRPr>
        </a:p>
      </dgm:t>
    </dgm:pt>
    <dgm:pt modelId="{6C3B4DDD-DB9B-4A19-A3CC-900599A0E713}" type="parTrans" cxnId="{2FA3D6C0-6D70-43C2-B571-4890D5BE4F24}">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AEB91E73-1ED9-4E79-9EC0-FAE45F08A6CD}" type="sibTrans" cxnId="{2FA3D6C0-6D70-43C2-B571-4890D5BE4F24}">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653C2E22-11A3-4361-A214-07C7C96D32DC}">
      <dgm:prSet phldrT="[Texto]" custT="1"/>
      <dgm:spPr/>
      <dgm:t>
        <a:bodyPr/>
        <a:lstStyle/>
        <a:p>
          <a:r>
            <a:rPr lang="es-EC" sz="2000" b="0" smtClean="0">
              <a:latin typeface="Times New Roman" panose="02020603050405020304" pitchFamily="18" charset="0"/>
              <a:cs typeface="Times New Roman" panose="02020603050405020304" pitchFamily="18" charset="0"/>
            </a:rPr>
            <a:t>Educación, formación e información</a:t>
          </a:r>
          <a:endParaRPr lang="es-ES" sz="2000" b="0" dirty="0">
            <a:latin typeface="Times New Roman" panose="02020603050405020304" pitchFamily="18" charset="0"/>
            <a:cs typeface="Times New Roman" panose="02020603050405020304" pitchFamily="18" charset="0"/>
          </a:endParaRPr>
        </a:p>
      </dgm:t>
    </dgm:pt>
    <dgm:pt modelId="{3F8C02F7-4F0A-420D-BE7E-33B582BF4603}" type="parTrans" cxnId="{A95219E3-69AB-4D73-8A04-45DBB8E627E4}">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FE298B35-590D-4BF9-8863-A7BAF420B249}" type="sibTrans" cxnId="{A95219E3-69AB-4D73-8A04-45DBB8E627E4}">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322857BB-FD33-4140-97F8-F82971649426}">
      <dgm:prSet phldrT="[Texto]" custT="1"/>
      <dgm:spPr/>
      <dgm:t>
        <a:bodyPr/>
        <a:lstStyle/>
        <a:p>
          <a:r>
            <a:rPr lang="es-EC" sz="2000" b="0" smtClean="0">
              <a:latin typeface="Times New Roman" panose="02020603050405020304" pitchFamily="18" charset="0"/>
              <a:cs typeface="Times New Roman" panose="02020603050405020304" pitchFamily="18" charset="0"/>
            </a:rPr>
            <a:t>Cooperación entre cooperativas</a:t>
          </a:r>
          <a:endParaRPr lang="es-ES" sz="2000" b="0" dirty="0">
            <a:latin typeface="Times New Roman" panose="02020603050405020304" pitchFamily="18" charset="0"/>
            <a:cs typeface="Times New Roman" panose="02020603050405020304" pitchFamily="18" charset="0"/>
          </a:endParaRPr>
        </a:p>
      </dgm:t>
    </dgm:pt>
    <dgm:pt modelId="{E0A97BC1-FF3D-446B-AAD9-791384BACA37}" type="parTrans" cxnId="{42D8F90E-2C08-427F-AE06-E3CF95F0D45D}">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A6D19274-65A8-4B44-A1ED-CA719664732A}" type="sibTrans" cxnId="{42D8F90E-2C08-427F-AE06-E3CF95F0D45D}">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84D7143C-8BFC-43DA-922E-535B93D69E27}">
      <dgm:prSet phldrT="[Texto]" custT="1"/>
      <dgm:spPr/>
      <dgm:t>
        <a:bodyPr/>
        <a:lstStyle/>
        <a:p>
          <a:r>
            <a:rPr lang="es-EC" sz="2000" b="0" smtClean="0">
              <a:latin typeface="Times New Roman" panose="02020603050405020304" pitchFamily="18" charset="0"/>
              <a:cs typeface="Times New Roman" panose="02020603050405020304" pitchFamily="18" charset="0"/>
            </a:rPr>
            <a:t>Compromiso con la comunidad</a:t>
          </a:r>
          <a:endParaRPr lang="es-ES" sz="2000" b="0" dirty="0">
            <a:latin typeface="Times New Roman" panose="02020603050405020304" pitchFamily="18" charset="0"/>
            <a:cs typeface="Times New Roman" panose="02020603050405020304" pitchFamily="18" charset="0"/>
          </a:endParaRPr>
        </a:p>
      </dgm:t>
    </dgm:pt>
    <dgm:pt modelId="{CF22AC1B-25B2-4F03-8237-E0980598C5EC}" type="parTrans" cxnId="{ACCA6DD3-59F8-4F97-AFE7-544362654924}">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89050C8E-ED29-4FF1-AC7B-4BED3EF36454}" type="sibTrans" cxnId="{ACCA6DD3-59F8-4F97-AFE7-544362654924}">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F9A4C150-BB5B-497C-9F50-77E0B75D0385}">
      <dgm:prSet phldrT="[Texto]"/>
      <dgm:spPr/>
      <dgm:t>
        <a:bodyPr/>
        <a:lstStyle/>
        <a:p>
          <a:endParaRPr lang="es-ES" sz="2000" b="0" dirty="0">
            <a:solidFill>
              <a:schemeClr val="tx1"/>
            </a:solidFill>
            <a:latin typeface="Times New Roman" panose="02020603050405020304" pitchFamily="18" charset="0"/>
            <a:cs typeface="Times New Roman" panose="02020603050405020304" pitchFamily="18" charset="0"/>
          </a:endParaRPr>
        </a:p>
      </dgm:t>
    </dgm:pt>
    <dgm:pt modelId="{3BAFB373-B6B6-4A9D-937E-B5E3BAA9BD6A}" type="parTrans" cxnId="{D5246545-31C6-4D66-A57D-33A1F99AC448}">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0D9642E8-EF4B-49A8-90A2-5BAC79E7CD32}" type="sibTrans" cxnId="{D5246545-31C6-4D66-A57D-33A1F99AC448}">
      <dgm:prSet/>
      <dgm:spPr/>
      <dgm:t>
        <a:bodyPr/>
        <a:lstStyle/>
        <a:p>
          <a:endParaRPr lang="es-ES" sz="2000" b="0">
            <a:solidFill>
              <a:schemeClr val="tx1"/>
            </a:solidFill>
            <a:latin typeface="Times New Roman" panose="02020603050405020304" pitchFamily="18" charset="0"/>
            <a:cs typeface="Times New Roman" panose="02020603050405020304" pitchFamily="18" charset="0"/>
          </a:endParaRPr>
        </a:p>
      </dgm:t>
    </dgm:pt>
    <dgm:pt modelId="{6C1F1F56-777B-41F0-945A-3AEBBA1D8156}" type="pres">
      <dgm:prSet presAssocID="{893A4E72-6CBE-4645-BF6B-A8D58CAB5333}" presName="Name0" presStyleCnt="0">
        <dgm:presLayoutVars>
          <dgm:chMax val="7"/>
          <dgm:chPref val="7"/>
          <dgm:dir/>
        </dgm:presLayoutVars>
      </dgm:prSet>
      <dgm:spPr/>
      <dgm:t>
        <a:bodyPr/>
        <a:lstStyle/>
        <a:p>
          <a:endParaRPr lang="es-ES"/>
        </a:p>
      </dgm:t>
    </dgm:pt>
    <dgm:pt modelId="{097B2C45-AA5B-4A8C-B741-A30EDF15379B}" type="pres">
      <dgm:prSet presAssocID="{893A4E72-6CBE-4645-BF6B-A8D58CAB5333}" presName="Name1" presStyleCnt="0"/>
      <dgm:spPr/>
      <dgm:t>
        <a:bodyPr/>
        <a:lstStyle/>
        <a:p>
          <a:endParaRPr lang="es-ES"/>
        </a:p>
      </dgm:t>
    </dgm:pt>
    <dgm:pt modelId="{7299DB5C-9EBF-43D5-85C9-00503556E5D1}" type="pres">
      <dgm:prSet presAssocID="{893A4E72-6CBE-4645-BF6B-A8D58CAB5333}" presName="cycle" presStyleCnt="0"/>
      <dgm:spPr/>
      <dgm:t>
        <a:bodyPr/>
        <a:lstStyle/>
        <a:p>
          <a:endParaRPr lang="es-ES"/>
        </a:p>
      </dgm:t>
    </dgm:pt>
    <dgm:pt modelId="{2E468CE8-EBAC-48C3-A526-992DC1E8F305}" type="pres">
      <dgm:prSet presAssocID="{893A4E72-6CBE-4645-BF6B-A8D58CAB5333}" presName="srcNode" presStyleLbl="node1" presStyleIdx="0" presStyleCnt="7"/>
      <dgm:spPr/>
      <dgm:t>
        <a:bodyPr/>
        <a:lstStyle/>
        <a:p>
          <a:endParaRPr lang="es-ES"/>
        </a:p>
      </dgm:t>
    </dgm:pt>
    <dgm:pt modelId="{0C934D34-34F4-4D00-AEA2-EEDC4CECF633}" type="pres">
      <dgm:prSet presAssocID="{893A4E72-6CBE-4645-BF6B-A8D58CAB5333}" presName="conn" presStyleLbl="parChTrans1D2" presStyleIdx="0" presStyleCnt="1"/>
      <dgm:spPr/>
      <dgm:t>
        <a:bodyPr/>
        <a:lstStyle/>
        <a:p>
          <a:endParaRPr lang="es-ES"/>
        </a:p>
      </dgm:t>
    </dgm:pt>
    <dgm:pt modelId="{C82A3BF5-E6B0-481E-BB64-B019E9E2A65C}" type="pres">
      <dgm:prSet presAssocID="{893A4E72-6CBE-4645-BF6B-A8D58CAB5333}" presName="extraNode" presStyleLbl="node1" presStyleIdx="0" presStyleCnt="7"/>
      <dgm:spPr/>
      <dgm:t>
        <a:bodyPr/>
        <a:lstStyle/>
        <a:p>
          <a:endParaRPr lang="es-ES"/>
        </a:p>
      </dgm:t>
    </dgm:pt>
    <dgm:pt modelId="{7757A7B6-1B52-4F05-B92E-5DD46FB8C029}" type="pres">
      <dgm:prSet presAssocID="{893A4E72-6CBE-4645-BF6B-A8D58CAB5333}" presName="dstNode" presStyleLbl="node1" presStyleIdx="0" presStyleCnt="7"/>
      <dgm:spPr/>
      <dgm:t>
        <a:bodyPr/>
        <a:lstStyle/>
        <a:p>
          <a:endParaRPr lang="es-ES"/>
        </a:p>
      </dgm:t>
    </dgm:pt>
    <dgm:pt modelId="{2C1A0870-145E-409A-96A3-FE641528CD45}" type="pres">
      <dgm:prSet presAssocID="{2841E8AD-DFB9-4ED6-AA23-45B871A783CA}" presName="text_1" presStyleLbl="node1" presStyleIdx="0" presStyleCnt="7">
        <dgm:presLayoutVars>
          <dgm:bulletEnabled val="1"/>
        </dgm:presLayoutVars>
      </dgm:prSet>
      <dgm:spPr/>
      <dgm:t>
        <a:bodyPr/>
        <a:lstStyle/>
        <a:p>
          <a:endParaRPr lang="es-ES"/>
        </a:p>
      </dgm:t>
    </dgm:pt>
    <dgm:pt modelId="{D0D32011-CFE6-4245-8742-ADF4E9EB0AA2}" type="pres">
      <dgm:prSet presAssocID="{2841E8AD-DFB9-4ED6-AA23-45B871A783CA}" presName="accent_1" presStyleCnt="0"/>
      <dgm:spPr/>
      <dgm:t>
        <a:bodyPr/>
        <a:lstStyle/>
        <a:p>
          <a:endParaRPr lang="es-ES"/>
        </a:p>
      </dgm:t>
    </dgm:pt>
    <dgm:pt modelId="{A642B162-6726-47E6-8114-FEC14652C9EC}" type="pres">
      <dgm:prSet presAssocID="{2841E8AD-DFB9-4ED6-AA23-45B871A783CA}" presName="accentRepeatNode" presStyleLbl="solidFgAcc1" presStyleIdx="0" presStyleCnt="7"/>
      <dgm:spPr/>
      <dgm:t>
        <a:bodyPr/>
        <a:lstStyle/>
        <a:p>
          <a:endParaRPr lang="es-ES"/>
        </a:p>
      </dgm:t>
    </dgm:pt>
    <dgm:pt modelId="{757CD239-3F5D-4DD2-AD10-4A4EDA00E9C8}" type="pres">
      <dgm:prSet presAssocID="{6597F1BE-807C-4C9A-A6B0-D291632EA485}" presName="text_2" presStyleLbl="node1" presStyleIdx="1" presStyleCnt="7">
        <dgm:presLayoutVars>
          <dgm:bulletEnabled val="1"/>
        </dgm:presLayoutVars>
      </dgm:prSet>
      <dgm:spPr/>
      <dgm:t>
        <a:bodyPr/>
        <a:lstStyle/>
        <a:p>
          <a:endParaRPr lang="es-ES"/>
        </a:p>
      </dgm:t>
    </dgm:pt>
    <dgm:pt modelId="{2E7A89E6-2E7D-4539-8B04-26A91F1F872F}" type="pres">
      <dgm:prSet presAssocID="{6597F1BE-807C-4C9A-A6B0-D291632EA485}" presName="accent_2" presStyleCnt="0"/>
      <dgm:spPr/>
      <dgm:t>
        <a:bodyPr/>
        <a:lstStyle/>
        <a:p>
          <a:endParaRPr lang="es-ES"/>
        </a:p>
      </dgm:t>
    </dgm:pt>
    <dgm:pt modelId="{2DDFDDBD-1082-431B-93B0-6EFD5DB51741}" type="pres">
      <dgm:prSet presAssocID="{6597F1BE-807C-4C9A-A6B0-D291632EA485}" presName="accentRepeatNode" presStyleLbl="solidFgAcc1" presStyleIdx="1" presStyleCnt="7"/>
      <dgm:spPr/>
      <dgm:t>
        <a:bodyPr/>
        <a:lstStyle/>
        <a:p>
          <a:endParaRPr lang="es-ES"/>
        </a:p>
      </dgm:t>
    </dgm:pt>
    <dgm:pt modelId="{9F12E28D-FE35-4F18-97BD-800878B25EFF}" type="pres">
      <dgm:prSet presAssocID="{E8FAAE0A-670F-4E8F-AC66-3FAE74EE48FA}" presName="text_3" presStyleLbl="node1" presStyleIdx="2" presStyleCnt="7">
        <dgm:presLayoutVars>
          <dgm:bulletEnabled val="1"/>
        </dgm:presLayoutVars>
      </dgm:prSet>
      <dgm:spPr/>
      <dgm:t>
        <a:bodyPr/>
        <a:lstStyle/>
        <a:p>
          <a:endParaRPr lang="es-ES"/>
        </a:p>
      </dgm:t>
    </dgm:pt>
    <dgm:pt modelId="{3A3176B9-B04F-4A2E-A3D3-9A4DC35EED65}" type="pres">
      <dgm:prSet presAssocID="{E8FAAE0A-670F-4E8F-AC66-3FAE74EE48FA}" presName="accent_3" presStyleCnt="0"/>
      <dgm:spPr/>
      <dgm:t>
        <a:bodyPr/>
        <a:lstStyle/>
        <a:p>
          <a:endParaRPr lang="es-ES"/>
        </a:p>
      </dgm:t>
    </dgm:pt>
    <dgm:pt modelId="{F88FA8CA-A8B4-40BC-9A3B-5F234062BF01}" type="pres">
      <dgm:prSet presAssocID="{E8FAAE0A-670F-4E8F-AC66-3FAE74EE48FA}" presName="accentRepeatNode" presStyleLbl="solidFgAcc1" presStyleIdx="2" presStyleCnt="7"/>
      <dgm:spPr/>
      <dgm:t>
        <a:bodyPr/>
        <a:lstStyle/>
        <a:p>
          <a:endParaRPr lang="es-ES"/>
        </a:p>
      </dgm:t>
    </dgm:pt>
    <dgm:pt modelId="{253012C6-92AB-4785-9F70-6415345C591B}" type="pres">
      <dgm:prSet presAssocID="{1E472AFA-CFF5-45A4-AB55-ABA05AA6F806}" presName="text_4" presStyleLbl="node1" presStyleIdx="3" presStyleCnt="7">
        <dgm:presLayoutVars>
          <dgm:bulletEnabled val="1"/>
        </dgm:presLayoutVars>
      </dgm:prSet>
      <dgm:spPr/>
      <dgm:t>
        <a:bodyPr/>
        <a:lstStyle/>
        <a:p>
          <a:endParaRPr lang="es-ES"/>
        </a:p>
      </dgm:t>
    </dgm:pt>
    <dgm:pt modelId="{0BBA4AAE-09B7-427A-9E9C-E67C9AD655FE}" type="pres">
      <dgm:prSet presAssocID="{1E472AFA-CFF5-45A4-AB55-ABA05AA6F806}" presName="accent_4" presStyleCnt="0"/>
      <dgm:spPr/>
      <dgm:t>
        <a:bodyPr/>
        <a:lstStyle/>
        <a:p>
          <a:endParaRPr lang="es-ES"/>
        </a:p>
      </dgm:t>
    </dgm:pt>
    <dgm:pt modelId="{7A744420-3D09-44DA-9B93-FE1624931666}" type="pres">
      <dgm:prSet presAssocID="{1E472AFA-CFF5-45A4-AB55-ABA05AA6F806}" presName="accentRepeatNode" presStyleLbl="solidFgAcc1" presStyleIdx="3" presStyleCnt="7"/>
      <dgm:spPr/>
      <dgm:t>
        <a:bodyPr/>
        <a:lstStyle/>
        <a:p>
          <a:endParaRPr lang="es-ES"/>
        </a:p>
      </dgm:t>
    </dgm:pt>
    <dgm:pt modelId="{D917D077-9745-47CA-8E90-4ED1465CCF38}" type="pres">
      <dgm:prSet presAssocID="{653C2E22-11A3-4361-A214-07C7C96D32DC}" presName="text_5" presStyleLbl="node1" presStyleIdx="4" presStyleCnt="7">
        <dgm:presLayoutVars>
          <dgm:bulletEnabled val="1"/>
        </dgm:presLayoutVars>
      </dgm:prSet>
      <dgm:spPr/>
      <dgm:t>
        <a:bodyPr/>
        <a:lstStyle/>
        <a:p>
          <a:endParaRPr lang="es-ES"/>
        </a:p>
      </dgm:t>
    </dgm:pt>
    <dgm:pt modelId="{9657A2C5-CA29-401F-B972-A9681951AFAB}" type="pres">
      <dgm:prSet presAssocID="{653C2E22-11A3-4361-A214-07C7C96D32DC}" presName="accent_5" presStyleCnt="0"/>
      <dgm:spPr/>
      <dgm:t>
        <a:bodyPr/>
        <a:lstStyle/>
        <a:p>
          <a:endParaRPr lang="es-ES"/>
        </a:p>
      </dgm:t>
    </dgm:pt>
    <dgm:pt modelId="{73BA6A00-7E80-43B8-866E-621754F98EFF}" type="pres">
      <dgm:prSet presAssocID="{653C2E22-11A3-4361-A214-07C7C96D32DC}" presName="accentRepeatNode" presStyleLbl="solidFgAcc1" presStyleIdx="4" presStyleCnt="7"/>
      <dgm:spPr/>
      <dgm:t>
        <a:bodyPr/>
        <a:lstStyle/>
        <a:p>
          <a:endParaRPr lang="es-ES"/>
        </a:p>
      </dgm:t>
    </dgm:pt>
    <dgm:pt modelId="{6C7B238D-95E7-401C-A06B-3F3A4D40E5A5}" type="pres">
      <dgm:prSet presAssocID="{322857BB-FD33-4140-97F8-F82971649426}" presName="text_6" presStyleLbl="node1" presStyleIdx="5" presStyleCnt="7">
        <dgm:presLayoutVars>
          <dgm:bulletEnabled val="1"/>
        </dgm:presLayoutVars>
      </dgm:prSet>
      <dgm:spPr/>
      <dgm:t>
        <a:bodyPr/>
        <a:lstStyle/>
        <a:p>
          <a:endParaRPr lang="es-ES"/>
        </a:p>
      </dgm:t>
    </dgm:pt>
    <dgm:pt modelId="{01357BE5-10EB-483A-B29F-2C32C0E7187E}" type="pres">
      <dgm:prSet presAssocID="{322857BB-FD33-4140-97F8-F82971649426}" presName="accent_6" presStyleCnt="0"/>
      <dgm:spPr/>
      <dgm:t>
        <a:bodyPr/>
        <a:lstStyle/>
        <a:p>
          <a:endParaRPr lang="es-ES"/>
        </a:p>
      </dgm:t>
    </dgm:pt>
    <dgm:pt modelId="{3E9915A5-F21E-4CF4-ABD8-EB0E8895D3F8}" type="pres">
      <dgm:prSet presAssocID="{322857BB-FD33-4140-97F8-F82971649426}" presName="accentRepeatNode" presStyleLbl="solidFgAcc1" presStyleIdx="5" presStyleCnt="7"/>
      <dgm:spPr/>
      <dgm:t>
        <a:bodyPr/>
        <a:lstStyle/>
        <a:p>
          <a:endParaRPr lang="es-ES"/>
        </a:p>
      </dgm:t>
    </dgm:pt>
    <dgm:pt modelId="{5578E726-8957-41D1-8755-4A71F522C41F}" type="pres">
      <dgm:prSet presAssocID="{84D7143C-8BFC-43DA-922E-535B93D69E27}" presName="text_7" presStyleLbl="node1" presStyleIdx="6" presStyleCnt="7">
        <dgm:presLayoutVars>
          <dgm:bulletEnabled val="1"/>
        </dgm:presLayoutVars>
      </dgm:prSet>
      <dgm:spPr/>
      <dgm:t>
        <a:bodyPr/>
        <a:lstStyle/>
        <a:p>
          <a:endParaRPr lang="es-ES"/>
        </a:p>
      </dgm:t>
    </dgm:pt>
    <dgm:pt modelId="{D2303106-9C88-4CAC-8DCA-97F41569726C}" type="pres">
      <dgm:prSet presAssocID="{84D7143C-8BFC-43DA-922E-535B93D69E27}" presName="accent_7" presStyleCnt="0"/>
      <dgm:spPr/>
      <dgm:t>
        <a:bodyPr/>
        <a:lstStyle/>
        <a:p>
          <a:endParaRPr lang="es-ES"/>
        </a:p>
      </dgm:t>
    </dgm:pt>
    <dgm:pt modelId="{C829D72D-AB2D-4CB3-AE00-D4F133FF05AD}" type="pres">
      <dgm:prSet presAssocID="{84D7143C-8BFC-43DA-922E-535B93D69E27}" presName="accentRepeatNode" presStyleLbl="solidFgAcc1" presStyleIdx="6" presStyleCnt="7"/>
      <dgm:spPr/>
      <dgm:t>
        <a:bodyPr/>
        <a:lstStyle/>
        <a:p>
          <a:endParaRPr lang="es-ES"/>
        </a:p>
      </dgm:t>
    </dgm:pt>
  </dgm:ptLst>
  <dgm:cxnLst>
    <dgm:cxn modelId="{ACCA6DD3-59F8-4F97-AFE7-544362654924}" srcId="{893A4E72-6CBE-4645-BF6B-A8D58CAB5333}" destId="{84D7143C-8BFC-43DA-922E-535B93D69E27}" srcOrd="6" destOrd="0" parTransId="{CF22AC1B-25B2-4F03-8237-E0980598C5EC}" sibTransId="{89050C8E-ED29-4FF1-AC7B-4BED3EF36454}"/>
    <dgm:cxn modelId="{42D8F90E-2C08-427F-AE06-E3CF95F0D45D}" srcId="{893A4E72-6CBE-4645-BF6B-A8D58CAB5333}" destId="{322857BB-FD33-4140-97F8-F82971649426}" srcOrd="5" destOrd="0" parTransId="{E0A97BC1-FF3D-446B-AAD9-791384BACA37}" sibTransId="{A6D19274-65A8-4B44-A1ED-CA719664732A}"/>
    <dgm:cxn modelId="{1611E195-CF8D-435A-8EF7-C662C09D895D}" srcId="{893A4E72-6CBE-4645-BF6B-A8D58CAB5333}" destId="{E8FAAE0A-670F-4E8F-AC66-3FAE74EE48FA}" srcOrd="2" destOrd="0" parTransId="{33F940BA-BFFB-478D-BA15-0C928F53911C}" sibTransId="{5CECE220-A750-4108-98EA-4473309FDF94}"/>
    <dgm:cxn modelId="{CCFCAFDC-BC5B-4208-B459-94ACFBB3D976}" type="presOf" srcId="{653C2E22-11A3-4361-A214-07C7C96D32DC}" destId="{D917D077-9745-47CA-8E90-4ED1465CCF38}" srcOrd="0" destOrd="0" presId="urn:microsoft.com/office/officeart/2008/layout/VerticalCurvedList"/>
    <dgm:cxn modelId="{71C34930-9FE3-44D2-B0E8-AE28280D746A}" type="presOf" srcId="{893A4E72-6CBE-4645-BF6B-A8D58CAB5333}" destId="{6C1F1F56-777B-41F0-945A-3AEBBA1D8156}" srcOrd="0" destOrd="0" presId="urn:microsoft.com/office/officeart/2008/layout/VerticalCurvedList"/>
    <dgm:cxn modelId="{71D605DC-54F7-4E73-9DCC-30A5A0A2011B}" type="presOf" srcId="{6597F1BE-807C-4C9A-A6B0-D291632EA485}" destId="{757CD239-3F5D-4DD2-AD10-4A4EDA00E9C8}" srcOrd="0" destOrd="0" presId="urn:microsoft.com/office/officeart/2008/layout/VerticalCurvedList"/>
    <dgm:cxn modelId="{D7EC0AC9-A9CC-4874-85D0-DFC48D9DCB39}" type="presOf" srcId="{19AFCCB4-89C6-47BC-B8B3-961AA277E3E4}" destId="{0C934D34-34F4-4D00-AEA2-EEDC4CECF633}" srcOrd="0" destOrd="0" presId="urn:microsoft.com/office/officeart/2008/layout/VerticalCurvedList"/>
    <dgm:cxn modelId="{458A8AC2-533B-4E22-9889-E04100979303}" type="presOf" srcId="{2841E8AD-DFB9-4ED6-AA23-45B871A783CA}" destId="{2C1A0870-145E-409A-96A3-FE641528CD45}" srcOrd="0" destOrd="0" presId="urn:microsoft.com/office/officeart/2008/layout/VerticalCurvedList"/>
    <dgm:cxn modelId="{E45CA684-F161-4A6D-8638-F802E1CAD813}" type="presOf" srcId="{E8FAAE0A-670F-4E8F-AC66-3FAE74EE48FA}" destId="{9F12E28D-FE35-4F18-97BD-800878B25EFF}" srcOrd="0" destOrd="0" presId="urn:microsoft.com/office/officeart/2008/layout/VerticalCurvedList"/>
    <dgm:cxn modelId="{2FA3D6C0-6D70-43C2-B571-4890D5BE4F24}" srcId="{893A4E72-6CBE-4645-BF6B-A8D58CAB5333}" destId="{1E472AFA-CFF5-45A4-AB55-ABA05AA6F806}" srcOrd="3" destOrd="0" parTransId="{6C3B4DDD-DB9B-4A19-A3CC-900599A0E713}" sibTransId="{AEB91E73-1ED9-4E79-9EC0-FAE45F08A6CD}"/>
    <dgm:cxn modelId="{D5246545-31C6-4D66-A57D-33A1F99AC448}" srcId="{893A4E72-6CBE-4645-BF6B-A8D58CAB5333}" destId="{F9A4C150-BB5B-497C-9F50-77E0B75D0385}" srcOrd="7" destOrd="0" parTransId="{3BAFB373-B6B6-4A9D-937E-B5E3BAA9BD6A}" sibTransId="{0D9642E8-EF4B-49A8-90A2-5BAC79E7CD32}"/>
    <dgm:cxn modelId="{464F5694-974C-4FB1-8173-D683B5F3703D}" type="presOf" srcId="{1E472AFA-CFF5-45A4-AB55-ABA05AA6F806}" destId="{253012C6-92AB-4785-9F70-6415345C591B}" srcOrd="0" destOrd="0" presId="urn:microsoft.com/office/officeart/2008/layout/VerticalCurvedList"/>
    <dgm:cxn modelId="{DFBE4890-3F08-41D9-A6D1-3EBB80D7559A}" type="presOf" srcId="{84D7143C-8BFC-43DA-922E-535B93D69E27}" destId="{5578E726-8957-41D1-8755-4A71F522C41F}" srcOrd="0" destOrd="0" presId="urn:microsoft.com/office/officeart/2008/layout/VerticalCurvedList"/>
    <dgm:cxn modelId="{A95219E3-69AB-4D73-8A04-45DBB8E627E4}" srcId="{893A4E72-6CBE-4645-BF6B-A8D58CAB5333}" destId="{653C2E22-11A3-4361-A214-07C7C96D32DC}" srcOrd="4" destOrd="0" parTransId="{3F8C02F7-4F0A-420D-BE7E-33B582BF4603}" sibTransId="{FE298B35-590D-4BF9-8863-A7BAF420B249}"/>
    <dgm:cxn modelId="{7CE7A0D0-3153-43D6-9C10-637506BF7F6B}" type="presOf" srcId="{322857BB-FD33-4140-97F8-F82971649426}" destId="{6C7B238D-95E7-401C-A06B-3F3A4D40E5A5}" srcOrd="0" destOrd="0" presId="urn:microsoft.com/office/officeart/2008/layout/VerticalCurvedList"/>
    <dgm:cxn modelId="{27236447-9C49-4077-AF26-C37EEC1920F3}" srcId="{893A4E72-6CBE-4645-BF6B-A8D58CAB5333}" destId="{6597F1BE-807C-4C9A-A6B0-D291632EA485}" srcOrd="1" destOrd="0" parTransId="{C5ECF484-9782-4A7E-A5E8-B5FB32744DC5}" sibTransId="{A339670C-F29D-4823-AFA6-3CB4B525C94F}"/>
    <dgm:cxn modelId="{488E86D2-FFB7-4B50-827B-7C544C417A27}" srcId="{893A4E72-6CBE-4645-BF6B-A8D58CAB5333}" destId="{2841E8AD-DFB9-4ED6-AA23-45B871A783CA}" srcOrd="0" destOrd="0" parTransId="{8296FDC4-DD06-4083-9A86-A593FFC70CBC}" sibTransId="{19AFCCB4-89C6-47BC-B8B3-961AA277E3E4}"/>
    <dgm:cxn modelId="{266DD500-6649-4A81-91C9-2AB639BFF0A3}" type="presParOf" srcId="{6C1F1F56-777B-41F0-945A-3AEBBA1D8156}" destId="{097B2C45-AA5B-4A8C-B741-A30EDF15379B}" srcOrd="0" destOrd="0" presId="urn:microsoft.com/office/officeart/2008/layout/VerticalCurvedList"/>
    <dgm:cxn modelId="{1F817951-81C8-406B-B752-D66AAD0C5F73}" type="presParOf" srcId="{097B2C45-AA5B-4A8C-B741-A30EDF15379B}" destId="{7299DB5C-9EBF-43D5-85C9-00503556E5D1}" srcOrd="0" destOrd="0" presId="urn:microsoft.com/office/officeart/2008/layout/VerticalCurvedList"/>
    <dgm:cxn modelId="{9F8FA8F0-8AC7-431F-A3EA-8F2A37D7EF87}" type="presParOf" srcId="{7299DB5C-9EBF-43D5-85C9-00503556E5D1}" destId="{2E468CE8-EBAC-48C3-A526-992DC1E8F305}" srcOrd="0" destOrd="0" presId="urn:microsoft.com/office/officeart/2008/layout/VerticalCurvedList"/>
    <dgm:cxn modelId="{38FE31DD-B430-4E40-9FC2-D70962039926}" type="presParOf" srcId="{7299DB5C-9EBF-43D5-85C9-00503556E5D1}" destId="{0C934D34-34F4-4D00-AEA2-EEDC4CECF633}" srcOrd="1" destOrd="0" presId="urn:microsoft.com/office/officeart/2008/layout/VerticalCurvedList"/>
    <dgm:cxn modelId="{C7053B17-63CB-424C-99E3-643BE5E6EDB7}" type="presParOf" srcId="{7299DB5C-9EBF-43D5-85C9-00503556E5D1}" destId="{C82A3BF5-E6B0-481E-BB64-B019E9E2A65C}" srcOrd="2" destOrd="0" presId="urn:microsoft.com/office/officeart/2008/layout/VerticalCurvedList"/>
    <dgm:cxn modelId="{FA9F1160-3491-4E59-A39A-6A6A391392BD}" type="presParOf" srcId="{7299DB5C-9EBF-43D5-85C9-00503556E5D1}" destId="{7757A7B6-1B52-4F05-B92E-5DD46FB8C029}" srcOrd="3" destOrd="0" presId="urn:microsoft.com/office/officeart/2008/layout/VerticalCurvedList"/>
    <dgm:cxn modelId="{F0DA4BBB-D624-4B69-95E3-2B76337657C4}" type="presParOf" srcId="{097B2C45-AA5B-4A8C-B741-A30EDF15379B}" destId="{2C1A0870-145E-409A-96A3-FE641528CD45}" srcOrd="1" destOrd="0" presId="urn:microsoft.com/office/officeart/2008/layout/VerticalCurvedList"/>
    <dgm:cxn modelId="{6161D29B-66AF-4BEC-BAE9-42F8C504E3EC}" type="presParOf" srcId="{097B2C45-AA5B-4A8C-B741-A30EDF15379B}" destId="{D0D32011-CFE6-4245-8742-ADF4E9EB0AA2}" srcOrd="2" destOrd="0" presId="urn:microsoft.com/office/officeart/2008/layout/VerticalCurvedList"/>
    <dgm:cxn modelId="{67CDE421-7ADC-4419-8739-7F0B26E2B979}" type="presParOf" srcId="{D0D32011-CFE6-4245-8742-ADF4E9EB0AA2}" destId="{A642B162-6726-47E6-8114-FEC14652C9EC}" srcOrd="0" destOrd="0" presId="urn:microsoft.com/office/officeart/2008/layout/VerticalCurvedList"/>
    <dgm:cxn modelId="{B7B1E6C5-C07C-4DBB-B6F2-B1DCE7CFC46B}" type="presParOf" srcId="{097B2C45-AA5B-4A8C-B741-A30EDF15379B}" destId="{757CD239-3F5D-4DD2-AD10-4A4EDA00E9C8}" srcOrd="3" destOrd="0" presId="urn:microsoft.com/office/officeart/2008/layout/VerticalCurvedList"/>
    <dgm:cxn modelId="{AC7198BE-9030-4E93-8A7D-E6FC1881C97E}" type="presParOf" srcId="{097B2C45-AA5B-4A8C-B741-A30EDF15379B}" destId="{2E7A89E6-2E7D-4539-8B04-26A91F1F872F}" srcOrd="4" destOrd="0" presId="urn:microsoft.com/office/officeart/2008/layout/VerticalCurvedList"/>
    <dgm:cxn modelId="{98984699-11E4-4053-B6A6-A5845ADAA3A8}" type="presParOf" srcId="{2E7A89E6-2E7D-4539-8B04-26A91F1F872F}" destId="{2DDFDDBD-1082-431B-93B0-6EFD5DB51741}" srcOrd="0" destOrd="0" presId="urn:microsoft.com/office/officeart/2008/layout/VerticalCurvedList"/>
    <dgm:cxn modelId="{70237921-4C2A-413D-8A1C-A65A2A079F2E}" type="presParOf" srcId="{097B2C45-AA5B-4A8C-B741-A30EDF15379B}" destId="{9F12E28D-FE35-4F18-97BD-800878B25EFF}" srcOrd="5" destOrd="0" presId="urn:microsoft.com/office/officeart/2008/layout/VerticalCurvedList"/>
    <dgm:cxn modelId="{6633969E-61FA-49CB-8594-2B36CC1B412C}" type="presParOf" srcId="{097B2C45-AA5B-4A8C-B741-A30EDF15379B}" destId="{3A3176B9-B04F-4A2E-A3D3-9A4DC35EED65}" srcOrd="6" destOrd="0" presId="urn:microsoft.com/office/officeart/2008/layout/VerticalCurvedList"/>
    <dgm:cxn modelId="{1AF35A5C-2777-407D-939D-CC994A9B1C79}" type="presParOf" srcId="{3A3176B9-B04F-4A2E-A3D3-9A4DC35EED65}" destId="{F88FA8CA-A8B4-40BC-9A3B-5F234062BF01}" srcOrd="0" destOrd="0" presId="urn:microsoft.com/office/officeart/2008/layout/VerticalCurvedList"/>
    <dgm:cxn modelId="{5380AF00-8D86-4D5A-A904-B7F5FA446AD4}" type="presParOf" srcId="{097B2C45-AA5B-4A8C-B741-A30EDF15379B}" destId="{253012C6-92AB-4785-9F70-6415345C591B}" srcOrd="7" destOrd="0" presId="urn:microsoft.com/office/officeart/2008/layout/VerticalCurvedList"/>
    <dgm:cxn modelId="{42D4EB9A-8C79-4C3E-8D65-EDB363B49705}" type="presParOf" srcId="{097B2C45-AA5B-4A8C-B741-A30EDF15379B}" destId="{0BBA4AAE-09B7-427A-9E9C-E67C9AD655FE}" srcOrd="8" destOrd="0" presId="urn:microsoft.com/office/officeart/2008/layout/VerticalCurvedList"/>
    <dgm:cxn modelId="{5E578123-2481-4866-AEB8-9E6EAC1448DB}" type="presParOf" srcId="{0BBA4AAE-09B7-427A-9E9C-E67C9AD655FE}" destId="{7A744420-3D09-44DA-9B93-FE1624931666}" srcOrd="0" destOrd="0" presId="urn:microsoft.com/office/officeart/2008/layout/VerticalCurvedList"/>
    <dgm:cxn modelId="{15ED8D43-A1C6-4DCA-BFF8-A9D377F174BF}" type="presParOf" srcId="{097B2C45-AA5B-4A8C-B741-A30EDF15379B}" destId="{D917D077-9745-47CA-8E90-4ED1465CCF38}" srcOrd="9" destOrd="0" presId="urn:microsoft.com/office/officeart/2008/layout/VerticalCurvedList"/>
    <dgm:cxn modelId="{D748CF07-FA79-47C3-9ED3-BD6DA0480E38}" type="presParOf" srcId="{097B2C45-AA5B-4A8C-B741-A30EDF15379B}" destId="{9657A2C5-CA29-401F-B972-A9681951AFAB}" srcOrd="10" destOrd="0" presId="urn:microsoft.com/office/officeart/2008/layout/VerticalCurvedList"/>
    <dgm:cxn modelId="{EE4BE4A7-7D62-4090-9043-49E42AA18BC2}" type="presParOf" srcId="{9657A2C5-CA29-401F-B972-A9681951AFAB}" destId="{73BA6A00-7E80-43B8-866E-621754F98EFF}" srcOrd="0" destOrd="0" presId="urn:microsoft.com/office/officeart/2008/layout/VerticalCurvedList"/>
    <dgm:cxn modelId="{963569D7-1704-45AA-A65A-C79F5AE1D654}" type="presParOf" srcId="{097B2C45-AA5B-4A8C-B741-A30EDF15379B}" destId="{6C7B238D-95E7-401C-A06B-3F3A4D40E5A5}" srcOrd="11" destOrd="0" presId="urn:microsoft.com/office/officeart/2008/layout/VerticalCurvedList"/>
    <dgm:cxn modelId="{A7CBBEC4-8C70-499D-9E11-6C26EC696B66}" type="presParOf" srcId="{097B2C45-AA5B-4A8C-B741-A30EDF15379B}" destId="{01357BE5-10EB-483A-B29F-2C32C0E7187E}" srcOrd="12" destOrd="0" presId="urn:microsoft.com/office/officeart/2008/layout/VerticalCurvedList"/>
    <dgm:cxn modelId="{2F59C817-E104-46A0-AE1F-2FA422A84134}" type="presParOf" srcId="{01357BE5-10EB-483A-B29F-2C32C0E7187E}" destId="{3E9915A5-F21E-4CF4-ABD8-EB0E8895D3F8}" srcOrd="0" destOrd="0" presId="urn:microsoft.com/office/officeart/2008/layout/VerticalCurvedList"/>
    <dgm:cxn modelId="{39B885D9-69C8-4EA5-AC2C-4BB9B1B9D300}" type="presParOf" srcId="{097B2C45-AA5B-4A8C-B741-A30EDF15379B}" destId="{5578E726-8957-41D1-8755-4A71F522C41F}" srcOrd="13" destOrd="0" presId="urn:microsoft.com/office/officeart/2008/layout/VerticalCurvedList"/>
    <dgm:cxn modelId="{9C66E6F4-0E4B-4D79-A1CB-BCD27E86594A}" type="presParOf" srcId="{097B2C45-AA5B-4A8C-B741-A30EDF15379B}" destId="{D2303106-9C88-4CAC-8DCA-97F41569726C}" srcOrd="14" destOrd="0" presId="urn:microsoft.com/office/officeart/2008/layout/VerticalCurvedList"/>
    <dgm:cxn modelId="{CF33DC2D-FAE3-44BF-8C78-57042275F4FD}" type="presParOf" srcId="{D2303106-9C88-4CAC-8DCA-97F41569726C}" destId="{C829D72D-AB2D-4CB3-AE00-D4F133FF05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B123AF-9791-4EDB-B241-1C3A37B14B48}" type="doc">
      <dgm:prSet loTypeId="urn:microsoft.com/office/officeart/2005/8/layout/bProcess4" loCatId="process" qsTypeId="urn:microsoft.com/office/officeart/2005/8/quickstyle/simple4" qsCatId="simple" csTypeId="urn:microsoft.com/office/officeart/2005/8/colors/accent1_1" csCatId="accent1" phldr="1"/>
      <dgm:spPr/>
      <dgm:t>
        <a:bodyPr/>
        <a:lstStyle/>
        <a:p>
          <a:endParaRPr lang="es-ES"/>
        </a:p>
      </dgm:t>
    </dgm:pt>
    <dgm:pt modelId="{E94EF47E-1EAA-4716-9D5E-04D987C351B0}">
      <dgm:prSet phldrT="[Texto]" custT="1"/>
      <dgm:spPr/>
      <dgm:t>
        <a:bodyPr/>
        <a:lstStyle/>
        <a:p>
          <a:r>
            <a:rPr lang="es-ES" sz="1400" smtClean="0">
              <a:latin typeface="Times New Roman" panose="02020603050405020304" pitchFamily="18" charset="0"/>
              <a:cs typeface="Times New Roman" panose="02020603050405020304" pitchFamily="18" charset="0"/>
            </a:rPr>
            <a:t>1. Por la derogatoria de una o varias de las autorizaciones de actividades financieras.</a:t>
          </a:r>
          <a:endParaRPr lang="es-ES" sz="1400" dirty="0">
            <a:latin typeface="Times New Roman" panose="02020603050405020304" pitchFamily="18" charset="0"/>
            <a:cs typeface="Times New Roman" panose="02020603050405020304" pitchFamily="18" charset="0"/>
          </a:endParaRPr>
        </a:p>
      </dgm:t>
    </dgm:pt>
    <dgm:pt modelId="{08F89208-4A69-4E0F-9821-2B27DCDB9B5E}" type="parTrans" cxnId="{BAC84A82-DCE1-4ED8-BC72-ADD5B18E5842}">
      <dgm:prSet/>
      <dgm:spPr/>
      <dgm:t>
        <a:bodyPr/>
        <a:lstStyle/>
        <a:p>
          <a:endParaRPr lang="es-ES" sz="1400">
            <a:latin typeface="Times New Roman" panose="02020603050405020304" pitchFamily="18" charset="0"/>
            <a:cs typeface="Times New Roman" panose="02020603050405020304" pitchFamily="18" charset="0"/>
          </a:endParaRPr>
        </a:p>
      </dgm:t>
    </dgm:pt>
    <dgm:pt modelId="{B0CD016C-5219-4607-894E-9C0C5D15E922}" type="sibTrans" cxnId="{BAC84A82-DCE1-4ED8-BC72-ADD5B18E5842}">
      <dgm:prSet/>
      <dgm:spPr/>
      <dgm:t>
        <a:bodyPr/>
        <a:lstStyle/>
        <a:p>
          <a:endParaRPr lang="es-ES" sz="1400">
            <a:latin typeface="Times New Roman" panose="02020603050405020304" pitchFamily="18" charset="0"/>
            <a:cs typeface="Times New Roman" panose="02020603050405020304" pitchFamily="18" charset="0"/>
          </a:endParaRPr>
        </a:p>
      </dgm:t>
    </dgm:pt>
    <dgm:pt modelId="{683760E7-E463-4879-83D6-3B90EFDF67AF}">
      <dgm:prSet custT="1"/>
      <dgm:spPr/>
      <dgm:t>
        <a:bodyPr/>
        <a:lstStyle/>
        <a:p>
          <a:r>
            <a:rPr lang="es-ES" sz="1400" smtClean="0">
              <a:latin typeface="Times New Roman" panose="02020603050405020304" pitchFamily="18" charset="0"/>
              <a:cs typeface="Times New Roman" panose="02020603050405020304" pitchFamily="18" charset="0"/>
            </a:rPr>
            <a:t>2. Por inobservancia significativa del plan de supervisión. </a:t>
          </a:r>
          <a:endParaRPr lang="es-ES" sz="1400">
            <a:latin typeface="Times New Roman" panose="02020603050405020304" pitchFamily="18" charset="0"/>
            <a:cs typeface="Times New Roman" panose="02020603050405020304" pitchFamily="18" charset="0"/>
          </a:endParaRPr>
        </a:p>
      </dgm:t>
    </dgm:pt>
    <dgm:pt modelId="{8099E9E5-3A7A-4E56-975F-A8B64660A202}" type="parTrans" cxnId="{2AB97C17-6577-4A7F-B760-9E07F8C9BD9D}">
      <dgm:prSet/>
      <dgm:spPr/>
      <dgm:t>
        <a:bodyPr/>
        <a:lstStyle/>
        <a:p>
          <a:endParaRPr lang="es-ES" sz="1400">
            <a:latin typeface="Times New Roman" panose="02020603050405020304" pitchFamily="18" charset="0"/>
            <a:cs typeface="Times New Roman" panose="02020603050405020304" pitchFamily="18" charset="0"/>
          </a:endParaRPr>
        </a:p>
      </dgm:t>
    </dgm:pt>
    <dgm:pt modelId="{31AB5433-1B00-4D5D-B5E9-05353081835E}" type="sibTrans" cxnId="{2AB97C17-6577-4A7F-B760-9E07F8C9BD9D}">
      <dgm:prSet/>
      <dgm:spPr/>
      <dgm:t>
        <a:bodyPr/>
        <a:lstStyle/>
        <a:p>
          <a:endParaRPr lang="es-ES" sz="1400">
            <a:latin typeface="Times New Roman" panose="02020603050405020304" pitchFamily="18" charset="0"/>
            <a:cs typeface="Times New Roman" panose="02020603050405020304" pitchFamily="18" charset="0"/>
          </a:endParaRPr>
        </a:p>
      </dgm:t>
    </dgm:pt>
    <dgm:pt modelId="{49F8B0C7-373D-4FD9-8B46-AA969433CCA5}">
      <dgm:prSet custT="1"/>
      <dgm:spPr/>
      <dgm:t>
        <a:bodyPr/>
        <a:lstStyle/>
        <a:p>
          <a:r>
            <a:rPr lang="es-ES" sz="1400" dirty="0" smtClean="0">
              <a:latin typeface="Times New Roman" panose="02020603050405020304" pitchFamily="18" charset="0"/>
              <a:cs typeface="Times New Roman" panose="02020603050405020304" pitchFamily="18" charset="0"/>
            </a:rPr>
            <a:t>3. Por no sustentar las insuficiencias de patrimonio técnico de acuerdo a lo determinado en el artículo 192.</a:t>
          </a:r>
          <a:endParaRPr lang="es-ES" sz="1400" dirty="0">
            <a:latin typeface="Times New Roman" panose="02020603050405020304" pitchFamily="18" charset="0"/>
            <a:cs typeface="Times New Roman" panose="02020603050405020304" pitchFamily="18" charset="0"/>
          </a:endParaRPr>
        </a:p>
      </dgm:t>
    </dgm:pt>
    <dgm:pt modelId="{6533F26A-AE91-42E7-BBDD-B11B0F54BD0A}" type="parTrans" cxnId="{E14EE1D9-5FC9-4E74-A6C0-CB98CCD59DDA}">
      <dgm:prSet/>
      <dgm:spPr/>
      <dgm:t>
        <a:bodyPr/>
        <a:lstStyle/>
        <a:p>
          <a:endParaRPr lang="es-ES" sz="1400">
            <a:latin typeface="Times New Roman" panose="02020603050405020304" pitchFamily="18" charset="0"/>
            <a:cs typeface="Times New Roman" panose="02020603050405020304" pitchFamily="18" charset="0"/>
          </a:endParaRPr>
        </a:p>
      </dgm:t>
    </dgm:pt>
    <dgm:pt modelId="{DBF070C5-E17B-4D04-AC5B-CE1B80F3A185}" type="sibTrans" cxnId="{E14EE1D9-5FC9-4E74-A6C0-CB98CCD59DDA}">
      <dgm:prSet/>
      <dgm:spPr/>
      <dgm:t>
        <a:bodyPr/>
        <a:lstStyle/>
        <a:p>
          <a:endParaRPr lang="es-ES" sz="1400">
            <a:latin typeface="Times New Roman" panose="02020603050405020304" pitchFamily="18" charset="0"/>
            <a:cs typeface="Times New Roman" panose="02020603050405020304" pitchFamily="18" charset="0"/>
          </a:endParaRPr>
        </a:p>
      </dgm:t>
    </dgm:pt>
    <dgm:pt modelId="{36C860D0-7DF2-4657-A125-9992D5E102E7}">
      <dgm:prSet custT="1"/>
      <dgm:spPr/>
      <dgm:t>
        <a:bodyPr/>
        <a:lstStyle/>
        <a:p>
          <a:r>
            <a:rPr lang="es-ES" sz="1400" dirty="0" smtClean="0">
              <a:latin typeface="Times New Roman" panose="02020603050405020304" pitchFamily="18" charset="0"/>
              <a:cs typeface="Times New Roman" panose="02020603050405020304" pitchFamily="18" charset="0"/>
            </a:rPr>
            <a:t>4. Por no incrementar el capital social a los mínimos establecidos, </a:t>
          </a:r>
          <a:endParaRPr lang="es-ES" sz="1400" dirty="0">
            <a:latin typeface="Times New Roman" panose="02020603050405020304" pitchFamily="18" charset="0"/>
            <a:cs typeface="Times New Roman" panose="02020603050405020304" pitchFamily="18" charset="0"/>
          </a:endParaRPr>
        </a:p>
      </dgm:t>
    </dgm:pt>
    <dgm:pt modelId="{2091A6E9-B506-478A-B7DF-96B7927358B9}" type="parTrans" cxnId="{5EC61343-2850-423D-BB5E-A4B1FCF10E19}">
      <dgm:prSet/>
      <dgm:spPr/>
      <dgm:t>
        <a:bodyPr/>
        <a:lstStyle/>
        <a:p>
          <a:endParaRPr lang="es-ES" sz="1400">
            <a:latin typeface="Times New Roman" panose="02020603050405020304" pitchFamily="18" charset="0"/>
            <a:cs typeface="Times New Roman" panose="02020603050405020304" pitchFamily="18" charset="0"/>
          </a:endParaRPr>
        </a:p>
      </dgm:t>
    </dgm:pt>
    <dgm:pt modelId="{70DA0970-24F1-4EC9-BCEE-7155E9A92C28}" type="sibTrans" cxnId="{5EC61343-2850-423D-BB5E-A4B1FCF10E19}">
      <dgm:prSet/>
      <dgm:spPr/>
      <dgm:t>
        <a:bodyPr/>
        <a:lstStyle/>
        <a:p>
          <a:endParaRPr lang="es-ES" sz="1400">
            <a:latin typeface="Times New Roman" panose="02020603050405020304" pitchFamily="18" charset="0"/>
            <a:cs typeface="Times New Roman" panose="02020603050405020304" pitchFamily="18" charset="0"/>
          </a:endParaRPr>
        </a:p>
      </dgm:t>
    </dgm:pt>
    <dgm:pt modelId="{4B34F488-9124-4595-BF1B-43F4DE315CC6}">
      <dgm:prSet custT="1"/>
      <dgm:spPr/>
      <dgm:t>
        <a:bodyPr/>
        <a:lstStyle/>
        <a:p>
          <a:r>
            <a:rPr lang="es-ES" sz="1400" dirty="0" smtClean="0">
              <a:latin typeface="Times New Roman" panose="02020603050405020304" pitchFamily="18" charset="0"/>
              <a:cs typeface="Times New Roman" panose="02020603050405020304" pitchFamily="18" charset="0"/>
            </a:rPr>
            <a:t>5. Por pérdidas del 50% o superiores del capital social, imposibles de cubrir con las reservas de la institución,</a:t>
          </a:r>
          <a:endParaRPr lang="es-ES" sz="1400" dirty="0">
            <a:latin typeface="Times New Roman" panose="02020603050405020304" pitchFamily="18" charset="0"/>
            <a:cs typeface="Times New Roman" panose="02020603050405020304" pitchFamily="18" charset="0"/>
          </a:endParaRPr>
        </a:p>
      </dgm:t>
    </dgm:pt>
    <dgm:pt modelId="{133ABE84-0C5A-4683-A610-E39A2E8B0FFC}" type="parTrans" cxnId="{39FF0C8D-96F6-4654-9C96-5AC0799FE05A}">
      <dgm:prSet/>
      <dgm:spPr/>
      <dgm:t>
        <a:bodyPr/>
        <a:lstStyle/>
        <a:p>
          <a:endParaRPr lang="es-ES" sz="1400">
            <a:latin typeface="Times New Roman" panose="02020603050405020304" pitchFamily="18" charset="0"/>
            <a:cs typeface="Times New Roman" panose="02020603050405020304" pitchFamily="18" charset="0"/>
          </a:endParaRPr>
        </a:p>
      </dgm:t>
    </dgm:pt>
    <dgm:pt modelId="{21AC412B-7525-4707-BA4A-62C6BC666070}" type="sibTrans" cxnId="{39FF0C8D-96F6-4654-9C96-5AC0799FE05A}">
      <dgm:prSet/>
      <dgm:spPr/>
      <dgm:t>
        <a:bodyPr/>
        <a:lstStyle/>
        <a:p>
          <a:endParaRPr lang="es-ES" sz="1400">
            <a:latin typeface="Times New Roman" panose="02020603050405020304" pitchFamily="18" charset="0"/>
            <a:cs typeface="Times New Roman" panose="02020603050405020304" pitchFamily="18" charset="0"/>
          </a:endParaRPr>
        </a:p>
      </dgm:t>
    </dgm:pt>
    <dgm:pt modelId="{9E9162DD-8F45-4FFF-89A2-060E65ABFD2C}">
      <dgm:prSet custT="1"/>
      <dgm:spPr/>
      <dgm:t>
        <a:bodyPr/>
        <a:lstStyle/>
        <a:p>
          <a:r>
            <a:rPr lang="es-ES" sz="1400" dirty="0" smtClean="0">
              <a:latin typeface="Times New Roman" panose="02020603050405020304" pitchFamily="18" charset="0"/>
              <a:cs typeface="Times New Roman" panose="02020603050405020304" pitchFamily="18" charset="0"/>
            </a:rPr>
            <a:t>6. Por no cumplir con cualquiera de sus obligaciones, fundamentalmente con los depositantes.</a:t>
          </a:r>
          <a:endParaRPr lang="es-ES" sz="1400" dirty="0">
            <a:latin typeface="Times New Roman" panose="02020603050405020304" pitchFamily="18" charset="0"/>
            <a:cs typeface="Times New Roman" panose="02020603050405020304" pitchFamily="18" charset="0"/>
          </a:endParaRPr>
        </a:p>
      </dgm:t>
    </dgm:pt>
    <dgm:pt modelId="{C32C3C56-D67D-4237-B23F-705FE8B974E3}" type="parTrans" cxnId="{FF07F0BB-65C2-414B-8EA0-63E1FC09C26F}">
      <dgm:prSet/>
      <dgm:spPr/>
      <dgm:t>
        <a:bodyPr/>
        <a:lstStyle/>
        <a:p>
          <a:endParaRPr lang="es-ES" sz="1400">
            <a:latin typeface="Times New Roman" panose="02020603050405020304" pitchFamily="18" charset="0"/>
            <a:cs typeface="Times New Roman" panose="02020603050405020304" pitchFamily="18" charset="0"/>
          </a:endParaRPr>
        </a:p>
      </dgm:t>
    </dgm:pt>
    <dgm:pt modelId="{16F512E0-FEE7-49DB-B50A-7ACA401C8C22}" type="sibTrans" cxnId="{FF07F0BB-65C2-414B-8EA0-63E1FC09C26F}">
      <dgm:prSet/>
      <dgm:spPr/>
      <dgm:t>
        <a:bodyPr/>
        <a:lstStyle/>
        <a:p>
          <a:endParaRPr lang="es-ES" sz="1400">
            <a:latin typeface="Times New Roman" panose="02020603050405020304" pitchFamily="18" charset="0"/>
            <a:cs typeface="Times New Roman" panose="02020603050405020304" pitchFamily="18" charset="0"/>
          </a:endParaRPr>
        </a:p>
      </dgm:t>
    </dgm:pt>
    <dgm:pt modelId="{EEE22D7F-1FDE-42C2-9D6C-4812C7211B40}">
      <dgm:prSet custT="1"/>
      <dgm:spPr/>
      <dgm:t>
        <a:bodyPr/>
        <a:lstStyle/>
        <a:p>
          <a:r>
            <a:rPr lang="es-ES" sz="1400" smtClean="0">
              <a:latin typeface="Times New Roman" panose="02020603050405020304" pitchFamily="18" charset="0"/>
              <a:cs typeface="Times New Roman" panose="02020603050405020304" pitchFamily="18" charset="0"/>
            </a:rPr>
            <a:t>7. Si los índices de solvencia son inferiores al 50% del nivel mínimo requerido.</a:t>
          </a:r>
          <a:endParaRPr lang="es-ES" sz="1400">
            <a:latin typeface="Times New Roman" panose="02020603050405020304" pitchFamily="18" charset="0"/>
            <a:cs typeface="Times New Roman" panose="02020603050405020304" pitchFamily="18" charset="0"/>
          </a:endParaRPr>
        </a:p>
      </dgm:t>
    </dgm:pt>
    <dgm:pt modelId="{3D27D4F2-ED74-45C4-A138-8B4D9369D5B2}" type="parTrans" cxnId="{279F6D1A-B43A-4991-98AB-6C71522F0FF7}">
      <dgm:prSet/>
      <dgm:spPr/>
      <dgm:t>
        <a:bodyPr/>
        <a:lstStyle/>
        <a:p>
          <a:endParaRPr lang="es-ES" sz="1400">
            <a:latin typeface="Times New Roman" panose="02020603050405020304" pitchFamily="18" charset="0"/>
            <a:cs typeface="Times New Roman" panose="02020603050405020304" pitchFamily="18" charset="0"/>
          </a:endParaRPr>
        </a:p>
      </dgm:t>
    </dgm:pt>
    <dgm:pt modelId="{F9BB7D5C-B0DE-4327-809A-B66AC00D4762}" type="sibTrans" cxnId="{279F6D1A-B43A-4991-98AB-6C71522F0FF7}">
      <dgm:prSet/>
      <dgm:spPr/>
      <dgm:t>
        <a:bodyPr/>
        <a:lstStyle/>
        <a:p>
          <a:endParaRPr lang="es-ES" sz="1400">
            <a:latin typeface="Times New Roman" panose="02020603050405020304" pitchFamily="18" charset="0"/>
            <a:cs typeface="Times New Roman" panose="02020603050405020304" pitchFamily="18" charset="0"/>
          </a:endParaRPr>
        </a:p>
      </dgm:t>
    </dgm:pt>
    <dgm:pt modelId="{40239A4F-C396-4F22-BACA-C5F9F7FB1DFA}">
      <dgm:prSet custT="1"/>
      <dgm:spPr/>
      <dgm:t>
        <a:bodyPr/>
        <a:lstStyle/>
        <a:p>
          <a:r>
            <a:rPr lang="es-ES" sz="1400" dirty="0" smtClean="0">
              <a:latin typeface="Times New Roman" panose="02020603050405020304" pitchFamily="18" charset="0"/>
              <a:cs typeface="Times New Roman" panose="02020603050405020304" pitchFamily="18" charset="0"/>
            </a:rPr>
            <a:t>8. </a:t>
          </a:r>
          <a:r>
            <a:rPr lang="es-ES" sz="1400" smtClean="0">
              <a:latin typeface="Times New Roman" panose="02020603050405020304" pitchFamily="18" charset="0"/>
              <a:cs typeface="Times New Roman" panose="02020603050405020304" pitchFamily="18" charset="0"/>
            </a:rPr>
            <a:t>Por incumplir con los aportes y contribuciones al Seguro de Depósitos o Fondo de Liquidez, por más de dos meses. </a:t>
          </a:r>
          <a:endParaRPr lang="es-ES" sz="1400">
            <a:latin typeface="Times New Roman" panose="02020603050405020304" pitchFamily="18" charset="0"/>
            <a:cs typeface="Times New Roman" panose="02020603050405020304" pitchFamily="18" charset="0"/>
          </a:endParaRPr>
        </a:p>
      </dgm:t>
    </dgm:pt>
    <dgm:pt modelId="{63C89881-DBFA-4B4B-AFB9-A76F7E11AAFD}" type="parTrans" cxnId="{661F317E-23C6-4310-B185-93494EF19064}">
      <dgm:prSet/>
      <dgm:spPr/>
      <dgm:t>
        <a:bodyPr/>
        <a:lstStyle/>
        <a:p>
          <a:endParaRPr lang="es-ES" sz="1400">
            <a:latin typeface="Times New Roman" panose="02020603050405020304" pitchFamily="18" charset="0"/>
            <a:cs typeface="Times New Roman" panose="02020603050405020304" pitchFamily="18" charset="0"/>
          </a:endParaRPr>
        </a:p>
      </dgm:t>
    </dgm:pt>
    <dgm:pt modelId="{D11D72E1-F9D5-415A-B1CA-DD7FA2285183}" type="sibTrans" cxnId="{661F317E-23C6-4310-B185-93494EF19064}">
      <dgm:prSet/>
      <dgm:spPr/>
      <dgm:t>
        <a:bodyPr/>
        <a:lstStyle/>
        <a:p>
          <a:endParaRPr lang="es-ES" sz="1400">
            <a:latin typeface="Times New Roman" panose="02020603050405020304" pitchFamily="18" charset="0"/>
            <a:cs typeface="Times New Roman" panose="02020603050405020304" pitchFamily="18" charset="0"/>
          </a:endParaRPr>
        </a:p>
      </dgm:t>
    </dgm:pt>
    <dgm:pt modelId="{7D43CF21-3585-408A-9DD3-67EAAAAA0E46}">
      <dgm:prSet custT="1"/>
      <dgm:spPr/>
      <dgm:t>
        <a:bodyPr/>
        <a:lstStyle/>
        <a:p>
          <a:r>
            <a:rPr lang="es-ES" sz="1400" dirty="0" smtClean="0">
              <a:latin typeface="Times New Roman" panose="02020603050405020304" pitchFamily="18" charset="0"/>
              <a:cs typeface="Times New Roman" panose="02020603050405020304" pitchFamily="18" charset="0"/>
            </a:rPr>
            <a:t>9. Cuando los administradores de la institución renuncien a sus cargos y no sea posible establecer sus reemplazos en 30 días.</a:t>
          </a:r>
          <a:endParaRPr lang="es-ES" sz="1400" dirty="0">
            <a:latin typeface="Times New Roman" panose="02020603050405020304" pitchFamily="18" charset="0"/>
            <a:cs typeface="Times New Roman" panose="02020603050405020304" pitchFamily="18" charset="0"/>
          </a:endParaRPr>
        </a:p>
      </dgm:t>
    </dgm:pt>
    <dgm:pt modelId="{3A449415-95E2-4FB2-BF1C-5602A28290DA}" type="parTrans" cxnId="{3AA2D8ED-FC5A-4C8E-AE18-696128B06463}">
      <dgm:prSet/>
      <dgm:spPr/>
      <dgm:t>
        <a:bodyPr/>
        <a:lstStyle/>
        <a:p>
          <a:endParaRPr lang="es-ES" sz="1400">
            <a:latin typeface="Times New Roman" panose="02020603050405020304" pitchFamily="18" charset="0"/>
            <a:cs typeface="Times New Roman" panose="02020603050405020304" pitchFamily="18" charset="0"/>
          </a:endParaRPr>
        </a:p>
      </dgm:t>
    </dgm:pt>
    <dgm:pt modelId="{2FE32ED2-8A0A-4FD8-9CF2-C37134509E4A}" type="sibTrans" cxnId="{3AA2D8ED-FC5A-4C8E-AE18-696128B06463}">
      <dgm:prSet/>
      <dgm:spPr/>
      <dgm:t>
        <a:bodyPr/>
        <a:lstStyle/>
        <a:p>
          <a:endParaRPr lang="es-ES" sz="1400">
            <a:latin typeface="Times New Roman" panose="02020603050405020304" pitchFamily="18" charset="0"/>
            <a:cs typeface="Times New Roman" panose="02020603050405020304" pitchFamily="18" charset="0"/>
          </a:endParaRPr>
        </a:p>
      </dgm:t>
    </dgm:pt>
    <dgm:pt modelId="{01C66EF4-F6AC-4CCF-B7E4-C63B486F432A}">
      <dgm:prSet custT="1"/>
      <dgm:spPr/>
      <dgm:t>
        <a:bodyPr/>
        <a:lstStyle/>
        <a:p>
          <a:r>
            <a:rPr lang="es-ES" sz="1400" dirty="0" smtClean="0">
              <a:latin typeface="Times New Roman" panose="02020603050405020304" pitchFamily="18" charset="0"/>
              <a:cs typeface="Times New Roman" panose="02020603050405020304" pitchFamily="18" charset="0"/>
            </a:rPr>
            <a:t>10. Por la disminución del número mínimo legal de accionistas y por reducción del número de sus socios a menos del mínimo legal</a:t>
          </a:r>
          <a:endParaRPr lang="es-ES" sz="1400" dirty="0">
            <a:latin typeface="Times New Roman" panose="02020603050405020304" pitchFamily="18" charset="0"/>
            <a:cs typeface="Times New Roman" panose="02020603050405020304" pitchFamily="18" charset="0"/>
          </a:endParaRPr>
        </a:p>
      </dgm:t>
    </dgm:pt>
    <dgm:pt modelId="{42BCB80C-848F-4E84-A9ED-FA24D01682B1}" type="parTrans" cxnId="{34A2FD99-037F-4D0D-A208-A2663F1325F8}">
      <dgm:prSet/>
      <dgm:spPr/>
      <dgm:t>
        <a:bodyPr/>
        <a:lstStyle/>
        <a:p>
          <a:endParaRPr lang="es-ES" sz="1400">
            <a:latin typeface="Times New Roman" panose="02020603050405020304" pitchFamily="18" charset="0"/>
            <a:cs typeface="Times New Roman" panose="02020603050405020304" pitchFamily="18" charset="0"/>
          </a:endParaRPr>
        </a:p>
      </dgm:t>
    </dgm:pt>
    <dgm:pt modelId="{0FA8D40F-C86E-4F78-A788-7F6AFF22FC1E}" type="sibTrans" cxnId="{34A2FD99-037F-4D0D-A208-A2663F1325F8}">
      <dgm:prSet/>
      <dgm:spPr/>
      <dgm:t>
        <a:bodyPr/>
        <a:lstStyle/>
        <a:p>
          <a:endParaRPr lang="es-ES" sz="1400">
            <a:latin typeface="Times New Roman" panose="02020603050405020304" pitchFamily="18" charset="0"/>
            <a:cs typeface="Times New Roman" panose="02020603050405020304" pitchFamily="18" charset="0"/>
          </a:endParaRPr>
        </a:p>
      </dgm:t>
    </dgm:pt>
    <dgm:pt modelId="{39E9ECF1-9DE2-479F-A7B4-E272C18D69A9}" type="pres">
      <dgm:prSet presAssocID="{C2B123AF-9791-4EDB-B241-1C3A37B14B48}" presName="Name0" presStyleCnt="0">
        <dgm:presLayoutVars>
          <dgm:dir/>
          <dgm:resizeHandles/>
        </dgm:presLayoutVars>
      </dgm:prSet>
      <dgm:spPr/>
      <dgm:t>
        <a:bodyPr/>
        <a:lstStyle/>
        <a:p>
          <a:endParaRPr lang="es-ES"/>
        </a:p>
      </dgm:t>
    </dgm:pt>
    <dgm:pt modelId="{05C41CBE-CDD7-4BED-B4CD-BB308EC584C8}" type="pres">
      <dgm:prSet presAssocID="{E94EF47E-1EAA-4716-9D5E-04D987C351B0}" presName="compNode" presStyleCnt="0"/>
      <dgm:spPr/>
      <dgm:t>
        <a:bodyPr/>
        <a:lstStyle/>
        <a:p>
          <a:endParaRPr lang="es-ES"/>
        </a:p>
      </dgm:t>
    </dgm:pt>
    <dgm:pt modelId="{854B42E2-2777-4FA2-86F1-E289D14CB5DF}" type="pres">
      <dgm:prSet presAssocID="{E94EF47E-1EAA-4716-9D5E-04D987C351B0}" presName="dummyConnPt" presStyleCnt="0"/>
      <dgm:spPr/>
      <dgm:t>
        <a:bodyPr/>
        <a:lstStyle/>
        <a:p>
          <a:endParaRPr lang="es-ES"/>
        </a:p>
      </dgm:t>
    </dgm:pt>
    <dgm:pt modelId="{59EA8168-8A20-4F3E-A5C3-8F31F6EE545E}" type="pres">
      <dgm:prSet presAssocID="{E94EF47E-1EAA-4716-9D5E-04D987C351B0}" presName="node" presStyleLbl="node1" presStyleIdx="0" presStyleCnt="10">
        <dgm:presLayoutVars>
          <dgm:bulletEnabled val="1"/>
        </dgm:presLayoutVars>
      </dgm:prSet>
      <dgm:spPr/>
      <dgm:t>
        <a:bodyPr/>
        <a:lstStyle/>
        <a:p>
          <a:endParaRPr lang="es-ES"/>
        </a:p>
      </dgm:t>
    </dgm:pt>
    <dgm:pt modelId="{1BCBEBC6-1899-4E74-A272-E8B1FBD599EC}" type="pres">
      <dgm:prSet presAssocID="{B0CD016C-5219-4607-894E-9C0C5D15E922}" presName="sibTrans" presStyleLbl="bgSibTrans2D1" presStyleIdx="0" presStyleCnt="9"/>
      <dgm:spPr/>
      <dgm:t>
        <a:bodyPr/>
        <a:lstStyle/>
        <a:p>
          <a:endParaRPr lang="es-ES"/>
        </a:p>
      </dgm:t>
    </dgm:pt>
    <dgm:pt modelId="{B424767A-69FF-4B73-A7A1-5C803CFF8569}" type="pres">
      <dgm:prSet presAssocID="{683760E7-E463-4879-83D6-3B90EFDF67AF}" presName="compNode" presStyleCnt="0"/>
      <dgm:spPr/>
      <dgm:t>
        <a:bodyPr/>
        <a:lstStyle/>
        <a:p>
          <a:endParaRPr lang="es-ES"/>
        </a:p>
      </dgm:t>
    </dgm:pt>
    <dgm:pt modelId="{0B053DA1-39EF-4E20-B143-5092C9286AEC}" type="pres">
      <dgm:prSet presAssocID="{683760E7-E463-4879-83D6-3B90EFDF67AF}" presName="dummyConnPt" presStyleCnt="0"/>
      <dgm:spPr/>
      <dgm:t>
        <a:bodyPr/>
        <a:lstStyle/>
        <a:p>
          <a:endParaRPr lang="es-ES"/>
        </a:p>
      </dgm:t>
    </dgm:pt>
    <dgm:pt modelId="{BEC728F6-EF3C-49FF-980E-3395DE79BD5C}" type="pres">
      <dgm:prSet presAssocID="{683760E7-E463-4879-83D6-3B90EFDF67AF}" presName="node" presStyleLbl="node1" presStyleIdx="1" presStyleCnt="10">
        <dgm:presLayoutVars>
          <dgm:bulletEnabled val="1"/>
        </dgm:presLayoutVars>
      </dgm:prSet>
      <dgm:spPr/>
      <dgm:t>
        <a:bodyPr/>
        <a:lstStyle/>
        <a:p>
          <a:endParaRPr lang="es-ES"/>
        </a:p>
      </dgm:t>
    </dgm:pt>
    <dgm:pt modelId="{8B66DFCA-A1D4-46F5-B63B-699612595F1A}" type="pres">
      <dgm:prSet presAssocID="{31AB5433-1B00-4D5D-B5E9-05353081835E}" presName="sibTrans" presStyleLbl="bgSibTrans2D1" presStyleIdx="1" presStyleCnt="9"/>
      <dgm:spPr/>
      <dgm:t>
        <a:bodyPr/>
        <a:lstStyle/>
        <a:p>
          <a:endParaRPr lang="es-ES"/>
        </a:p>
      </dgm:t>
    </dgm:pt>
    <dgm:pt modelId="{AC0E75F3-B3A1-4BDB-A137-62134A6ACEA6}" type="pres">
      <dgm:prSet presAssocID="{49F8B0C7-373D-4FD9-8B46-AA969433CCA5}" presName="compNode" presStyleCnt="0"/>
      <dgm:spPr/>
      <dgm:t>
        <a:bodyPr/>
        <a:lstStyle/>
        <a:p>
          <a:endParaRPr lang="es-ES"/>
        </a:p>
      </dgm:t>
    </dgm:pt>
    <dgm:pt modelId="{42CA8527-089D-4B94-B31F-9F6131029124}" type="pres">
      <dgm:prSet presAssocID="{49F8B0C7-373D-4FD9-8B46-AA969433CCA5}" presName="dummyConnPt" presStyleCnt="0"/>
      <dgm:spPr/>
      <dgm:t>
        <a:bodyPr/>
        <a:lstStyle/>
        <a:p>
          <a:endParaRPr lang="es-ES"/>
        </a:p>
      </dgm:t>
    </dgm:pt>
    <dgm:pt modelId="{65E6ADCC-E648-4BE7-B9B5-0E47BF4DEBDB}" type="pres">
      <dgm:prSet presAssocID="{49F8B0C7-373D-4FD9-8B46-AA969433CCA5}" presName="node" presStyleLbl="node1" presStyleIdx="2" presStyleCnt="10">
        <dgm:presLayoutVars>
          <dgm:bulletEnabled val="1"/>
        </dgm:presLayoutVars>
      </dgm:prSet>
      <dgm:spPr/>
      <dgm:t>
        <a:bodyPr/>
        <a:lstStyle/>
        <a:p>
          <a:endParaRPr lang="es-ES"/>
        </a:p>
      </dgm:t>
    </dgm:pt>
    <dgm:pt modelId="{6E83EF89-0E28-46F7-8C24-EBF39C935E92}" type="pres">
      <dgm:prSet presAssocID="{DBF070C5-E17B-4D04-AC5B-CE1B80F3A185}" presName="sibTrans" presStyleLbl="bgSibTrans2D1" presStyleIdx="2" presStyleCnt="9"/>
      <dgm:spPr/>
      <dgm:t>
        <a:bodyPr/>
        <a:lstStyle/>
        <a:p>
          <a:endParaRPr lang="es-ES"/>
        </a:p>
      </dgm:t>
    </dgm:pt>
    <dgm:pt modelId="{A6D60E06-2677-4948-B971-C41F7C153D52}" type="pres">
      <dgm:prSet presAssocID="{36C860D0-7DF2-4657-A125-9992D5E102E7}" presName="compNode" presStyleCnt="0"/>
      <dgm:spPr/>
      <dgm:t>
        <a:bodyPr/>
        <a:lstStyle/>
        <a:p>
          <a:endParaRPr lang="es-ES"/>
        </a:p>
      </dgm:t>
    </dgm:pt>
    <dgm:pt modelId="{77EA56DB-81B3-4BBC-A412-2F3069D7239D}" type="pres">
      <dgm:prSet presAssocID="{36C860D0-7DF2-4657-A125-9992D5E102E7}" presName="dummyConnPt" presStyleCnt="0"/>
      <dgm:spPr/>
      <dgm:t>
        <a:bodyPr/>
        <a:lstStyle/>
        <a:p>
          <a:endParaRPr lang="es-ES"/>
        </a:p>
      </dgm:t>
    </dgm:pt>
    <dgm:pt modelId="{2E1BD514-9C72-4956-8D27-B4327B7D0F90}" type="pres">
      <dgm:prSet presAssocID="{36C860D0-7DF2-4657-A125-9992D5E102E7}" presName="node" presStyleLbl="node1" presStyleIdx="3" presStyleCnt="10">
        <dgm:presLayoutVars>
          <dgm:bulletEnabled val="1"/>
        </dgm:presLayoutVars>
      </dgm:prSet>
      <dgm:spPr/>
      <dgm:t>
        <a:bodyPr/>
        <a:lstStyle/>
        <a:p>
          <a:endParaRPr lang="es-ES"/>
        </a:p>
      </dgm:t>
    </dgm:pt>
    <dgm:pt modelId="{E09CA942-01D6-4F0F-B1AF-99994775D39D}" type="pres">
      <dgm:prSet presAssocID="{70DA0970-24F1-4EC9-BCEE-7155E9A92C28}" presName="sibTrans" presStyleLbl="bgSibTrans2D1" presStyleIdx="3" presStyleCnt="9"/>
      <dgm:spPr/>
      <dgm:t>
        <a:bodyPr/>
        <a:lstStyle/>
        <a:p>
          <a:endParaRPr lang="es-ES"/>
        </a:p>
      </dgm:t>
    </dgm:pt>
    <dgm:pt modelId="{2445B5C8-625C-4BFB-8498-9B43DD057103}" type="pres">
      <dgm:prSet presAssocID="{4B34F488-9124-4595-BF1B-43F4DE315CC6}" presName="compNode" presStyleCnt="0"/>
      <dgm:spPr/>
      <dgm:t>
        <a:bodyPr/>
        <a:lstStyle/>
        <a:p>
          <a:endParaRPr lang="es-ES"/>
        </a:p>
      </dgm:t>
    </dgm:pt>
    <dgm:pt modelId="{7F1FB8B1-16C0-42D9-934C-CC65073965EF}" type="pres">
      <dgm:prSet presAssocID="{4B34F488-9124-4595-BF1B-43F4DE315CC6}" presName="dummyConnPt" presStyleCnt="0"/>
      <dgm:spPr/>
      <dgm:t>
        <a:bodyPr/>
        <a:lstStyle/>
        <a:p>
          <a:endParaRPr lang="es-ES"/>
        </a:p>
      </dgm:t>
    </dgm:pt>
    <dgm:pt modelId="{5B312755-CEE6-41EA-A1EE-F5FEED2AB98D}" type="pres">
      <dgm:prSet presAssocID="{4B34F488-9124-4595-BF1B-43F4DE315CC6}" presName="node" presStyleLbl="node1" presStyleIdx="4" presStyleCnt="10">
        <dgm:presLayoutVars>
          <dgm:bulletEnabled val="1"/>
        </dgm:presLayoutVars>
      </dgm:prSet>
      <dgm:spPr/>
      <dgm:t>
        <a:bodyPr/>
        <a:lstStyle/>
        <a:p>
          <a:endParaRPr lang="es-ES"/>
        </a:p>
      </dgm:t>
    </dgm:pt>
    <dgm:pt modelId="{E288B729-9E9E-4BF0-B5BC-E94312CC12CB}" type="pres">
      <dgm:prSet presAssocID="{21AC412B-7525-4707-BA4A-62C6BC666070}" presName="sibTrans" presStyleLbl="bgSibTrans2D1" presStyleIdx="4" presStyleCnt="9"/>
      <dgm:spPr/>
      <dgm:t>
        <a:bodyPr/>
        <a:lstStyle/>
        <a:p>
          <a:endParaRPr lang="es-ES"/>
        </a:p>
      </dgm:t>
    </dgm:pt>
    <dgm:pt modelId="{ED5E9BB0-54E6-4564-AB3B-996874730CB8}" type="pres">
      <dgm:prSet presAssocID="{9E9162DD-8F45-4FFF-89A2-060E65ABFD2C}" presName="compNode" presStyleCnt="0"/>
      <dgm:spPr/>
      <dgm:t>
        <a:bodyPr/>
        <a:lstStyle/>
        <a:p>
          <a:endParaRPr lang="es-ES"/>
        </a:p>
      </dgm:t>
    </dgm:pt>
    <dgm:pt modelId="{1E52B472-F9AF-4D95-A995-0CA7BD71690A}" type="pres">
      <dgm:prSet presAssocID="{9E9162DD-8F45-4FFF-89A2-060E65ABFD2C}" presName="dummyConnPt" presStyleCnt="0"/>
      <dgm:spPr/>
      <dgm:t>
        <a:bodyPr/>
        <a:lstStyle/>
        <a:p>
          <a:endParaRPr lang="es-ES"/>
        </a:p>
      </dgm:t>
    </dgm:pt>
    <dgm:pt modelId="{870F3E96-84A0-4271-AB4A-0EC168574B32}" type="pres">
      <dgm:prSet presAssocID="{9E9162DD-8F45-4FFF-89A2-060E65ABFD2C}" presName="node" presStyleLbl="node1" presStyleIdx="5" presStyleCnt="10">
        <dgm:presLayoutVars>
          <dgm:bulletEnabled val="1"/>
        </dgm:presLayoutVars>
      </dgm:prSet>
      <dgm:spPr/>
      <dgm:t>
        <a:bodyPr/>
        <a:lstStyle/>
        <a:p>
          <a:endParaRPr lang="es-ES"/>
        </a:p>
      </dgm:t>
    </dgm:pt>
    <dgm:pt modelId="{DF066021-F423-43BB-9752-2A5A2E085008}" type="pres">
      <dgm:prSet presAssocID="{16F512E0-FEE7-49DB-B50A-7ACA401C8C22}" presName="sibTrans" presStyleLbl="bgSibTrans2D1" presStyleIdx="5" presStyleCnt="9"/>
      <dgm:spPr/>
      <dgm:t>
        <a:bodyPr/>
        <a:lstStyle/>
        <a:p>
          <a:endParaRPr lang="es-ES"/>
        </a:p>
      </dgm:t>
    </dgm:pt>
    <dgm:pt modelId="{B7FB14AD-D8DC-4696-BF2E-F03C5B25FA73}" type="pres">
      <dgm:prSet presAssocID="{EEE22D7F-1FDE-42C2-9D6C-4812C7211B40}" presName="compNode" presStyleCnt="0"/>
      <dgm:spPr/>
      <dgm:t>
        <a:bodyPr/>
        <a:lstStyle/>
        <a:p>
          <a:endParaRPr lang="es-ES"/>
        </a:p>
      </dgm:t>
    </dgm:pt>
    <dgm:pt modelId="{DABB395B-D634-4EB8-845F-364DCAE82089}" type="pres">
      <dgm:prSet presAssocID="{EEE22D7F-1FDE-42C2-9D6C-4812C7211B40}" presName="dummyConnPt" presStyleCnt="0"/>
      <dgm:spPr/>
      <dgm:t>
        <a:bodyPr/>
        <a:lstStyle/>
        <a:p>
          <a:endParaRPr lang="es-ES"/>
        </a:p>
      </dgm:t>
    </dgm:pt>
    <dgm:pt modelId="{A8DA0AB3-6D52-4960-BD31-E3CF924E1D12}" type="pres">
      <dgm:prSet presAssocID="{EEE22D7F-1FDE-42C2-9D6C-4812C7211B40}" presName="node" presStyleLbl="node1" presStyleIdx="6" presStyleCnt="10">
        <dgm:presLayoutVars>
          <dgm:bulletEnabled val="1"/>
        </dgm:presLayoutVars>
      </dgm:prSet>
      <dgm:spPr/>
      <dgm:t>
        <a:bodyPr/>
        <a:lstStyle/>
        <a:p>
          <a:endParaRPr lang="es-ES"/>
        </a:p>
      </dgm:t>
    </dgm:pt>
    <dgm:pt modelId="{CEFED502-1978-4FDC-9237-74EA0774EA13}" type="pres">
      <dgm:prSet presAssocID="{F9BB7D5C-B0DE-4327-809A-B66AC00D4762}" presName="sibTrans" presStyleLbl="bgSibTrans2D1" presStyleIdx="6" presStyleCnt="9"/>
      <dgm:spPr/>
      <dgm:t>
        <a:bodyPr/>
        <a:lstStyle/>
        <a:p>
          <a:endParaRPr lang="es-ES"/>
        </a:p>
      </dgm:t>
    </dgm:pt>
    <dgm:pt modelId="{1457BA67-2964-4D77-A307-18F43151B7C7}" type="pres">
      <dgm:prSet presAssocID="{40239A4F-C396-4F22-BACA-C5F9F7FB1DFA}" presName="compNode" presStyleCnt="0"/>
      <dgm:spPr/>
      <dgm:t>
        <a:bodyPr/>
        <a:lstStyle/>
        <a:p>
          <a:endParaRPr lang="es-ES"/>
        </a:p>
      </dgm:t>
    </dgm:pt>
    <dgm:pt modelId="{D2E18290-DD45-4785-A626-0C214A9B4DF6}" type="pres">
      <dgm:prSet presAssocID="{40239A4F-C396-4F22-BACA-C5F9F7FB1DFA}" presName="dummyConnPt" presStyleCnt="0"/>
      <dgm:spPr/>
      <dgm:t>
        <a:bodyPr/>
        <a:lstStyle/>
        <a:p>
          <a:endParaRPr lang="es-ES"/>
        </a:p>
      </dgm:t>
    </dgm:pt>
    <dgm:pt modelId="{EE6817F0-571F-45C6-94B4-97C914CBCAC7}" type="pres">
      <dgm:prSet presAssocID="{40239A4F-C396-4F22-BACA-C5F9F7FB1DFA}" presName="node" presStyleLbl="node1" presStyleIdx="7" presStyleCnt="10">
        <dgm:presLayoutVars>
          <dgm:bulletEnabled val="1"/>
        </dgm:presLayoutVars>
      </dgm:prSet>
      <dgm:spPr/>
      <dgm:t>
        <a:bodyPr/>
        <a:lstStyle/>
        <a:p>
          <a:endParaRPr lang="es-ES"/>
        </a:p>
      </dgm:t>
    </dgm:pt>
    <dgm:pt modelId="{F034107E-0BD6-47C4-A4C6-410DA54440CC}" type="pres">
      <dgm:prSet presAssocID="{D11D72E1-F9D5-415A-B1CA-DD7FA2285183}" presName="sibTrans" presStyleLbl="bgSibTrans2D1" presStyleIdx="7" presStyleCnt="9"/>
      <dgm:spPr/>
      <dgm:t>
        <a:bodyPr/>
        <a:lstStyle/>
        <a:p>
          <a:endParaRPr lang="es-ES"/>
        </a:p>
      </dgm:t>
    </dgm:pt>
    <dgm:pt modelId="{7F54052B-12B7-4631-9E5B-D9CDB2073142}" type="pres">
      <dgm:prSet presAssocID="{7D43CF21-3585-408A-9DD3-67EAAAAA0E46}" presName="compNode" presStyleCnt="0"/>
      <dgm:spPr/>
      <dgm:t>
        <a:bodyPr/>
        <a:lstStyle/>
        <a:p>
          <a:endParaRPr lang="es-ES"/>
        </a:p>
      </dgm:t>
    </dgm:pt>
    <dgm:pt modelId="{3C611B8F-1C81-4D1D-9F8E-1AC608B45E45}" type="pres">
      <dgm:prSet presAssocID="{7D43CF21-3585-408A-9DD3-67EAAAAA0E46}" presName="dummyConnPt" presStyleCnt="0"/>
      <dgm:spPr/>
      <dgm:t>
        <a:bodyPr/>
        <a:lstStyle/>
        <a:p>
          <a:endParaRPr lang="es-ES"/>
        </a:p>
      </dgm:t>
    </dgm:pt>
    <dgm:pt modelId="{E1A25CAE-3975-4A81-8532-36BAA0B6B1B5}" type="pres">
      <dgm:prSet presAssocID="{7D43CF21-3585-408A-9DD3-67EAAAAA0E46}" presName="node" presStyleLbl="node1" presStyleIdx="8" presStyleCnt="10">
        <dgm:presLayoutVars>
          <dgm:bulletEnabled val="1"/>
        </dgm:presLayoutVars>
      </dgm:prSet>
      <dgm:spPr/>
      <dgm:t>
        <a:bodyPr/>
        <a:lstStyle/>
        <a:p>
          <a:endParaRPr lang="es-ES"/>
        </a:p>
      </dgm:t>
    </dgm:pt>
    <dgm:pt modelId="{7DEE28D2-C96D-4671-BFB1-486981AB70C0}" type="pres">
      <dgm:prSet presAssocID="{2FE32ED2-8A0A-4FD8-9CF2-C37134509E4A}" presName="sibTrans" presStyleLbl="bgSibTrans2D1" presStyleIdx="8" presStyleCnt="9"/>
      <dgm:spPr/>
      <dgm:t>
        <a:bodyPr/>
        <a:lstStyle/>
        <a:p>
          <a:endParaRPr lang="es-ES"/>
        </a:p>
      </dgm:t>
    </dgm:pt>
    <dgm:pt modelId="{FAF8E341-2FC1-4DC7-9B6A-11E2ECCE3DC9}" type="pres">
      <dgm:prSet presAssocID="{01C66EF4-F6AC-4CCF-B7E4-C63B486F432A}" presName="compNode" presStyleCnt="0"/>
      <dgm:spPr/>
      <dgm:t>
        <a:bodyPr/>
        <a:lstStyle/>
        <a:p>
          <a:endParaRPr lang="es-ES"/>
        </a:p>
      </dgm:t>
    </dgm:pt>
    <dgm:pt modelId="{2171A1B0-8BE1-46D0-B7C1-ABE258F98974}" type="pres">
      <dgm:prSet presAssocID="{01C66EF4-F6AC-4CCF-B7E4-C63B486F432A}" presName="dummyConnPt" presStyleCnt="0"/>
      <dgm:spPr/>
      <dgm:t>
        <a:bodyPr/>
        <a:lstStyle/>
        <a:p>
          <a:endParaRPr lang="es-ES"/>
        </a:p>
      </dgm:t>
    </dgm:pt>
    <dgm:pt modelId="{2B69F651-A7A8-4B72-A880-9C63EE5260F1}" type="pres">
      <dgm:prSet presAssocID="{01C66EF4-F6AC-4CCF-B7E4-C63B486F432A}" presName="node" presStyleLbl="node1" presStyleIdx="9" presStyleCnt="10">
        <dgm:presLayoutVars>
          <dgm:bulletEnabled val="1"/>
        </dgm:presLayoutVars>
      </dgm:prSet>
      <dgm:spPr/>
      <dgm:t>
        <a:bodyPr/>
        <a:lstStyle/>
        <a:p>
          <a:endParaRPr lang="es-ES"/>
        </a:p>
      </dgm:t>
    </dgm:pt>
  </dgm:ptLst>
  <dgm:cxnLst>
    <dgm:cxn modelId="{2AB97C17-6577-4A7F-B760-9E07F8C9BD9D}" srcId="{C2B123AF-9791-4EDB-B241-1C3A37B14B48}" destId="{683760E7-E463-4879-83D6-3B90EFDF67AF}" srcOrd="1" destOrd="0" parTransId="{8099E9E5-3A7A-4E56-975F-A8B64660A202}" sibTransId="{31AB5433-1B00-4D5D-B5E9-05353081835E}"/>
    <dgm:cxn modelId="{B5D97018-7B6A-4BF3-A08A-0584A9E48C13}" type="presOf" srcId="{21AC412B-7525-4707-BA4A-62C6BC666070}" destId="{E288B729-9E9E-4BF0-B5BC-E94312CC12CB}" srcOrd="0" destOrd="0" presId="urn:microsoft.com/office/officeart/2005/8/layout/bProcess4"/>
    <dgm:cxn modelId="{5DBD2968-DD79-4166-9F30-E577A70578CC}" type="presOf" srcId="{E94EF47E-1EAA-4716-9D5E-04D987C351B0}" destId="{59EA8168-8A20-4F3E-A5C3-8F31F6EE545E}" srcOrd="0" destOrd="0" presId="urn:microsoft.com/office/officeart/2005/8/layout/bProcess4"/>
    <dgm:cxn modelId="{F42C6057-B4F7-4381-96D2-CD93DC90D506}" type="presOf" srcId="{F9BB7D5C-B0DE-4327-809A-B66AC00D4762}" destId="{CEFED502-1978-4FDC-9237-74EA0774EA13}" srcOrd="0" destOrd="0" presId="urn:microsoft.com/office/officeart/2005/8/layout/bProcess4"/>
    <dgm:cxn modelId="{FF07F0BB-65C2-414B-8EA0-63E1FC09C26F}" srcId="{C2B123AF-9791-4EDB-B241-1C3A37B14B48}" destId="{9E9162DD-8F45-4FFF-89A2-060E65ABFD2C}" srcOrd="5" destOrd="0" parTransId="{C32C3C56-D67D-4237-B23F-705FE8B974E3}" sibTransId="{16F512E0-FEE7-49DB-B50A-7ACA401C8C22}"/>
    <dgm:cxn modelId="{99164539-E89C-4D2D-AF17-36CA9987C3E5}" type="presOf" srcId="{16F512E0-FEE7-49DB-B50A-7ACA401C8C22}" destId="{DF066021-F423-43BB-9752-2A5A2E085008}" srcOrd="0" destOrd="0" presId="urn:microsoft.com/office/officeart/2005/8/layout/bProcess4"/>
    <dgm:cxn modelId="{369EA6E7-05BA-4AF2-BBA0-F98244282A8C}" type="presOf" srcId="{9E9162DD-8F45-4FFF-89A2-060E65ABFD2C}" destId="{870F3E96-84A0-4271-AB4A-0EC168574B32}" srcOrd="0" destOrd="0" presId="urn:microsoft.com/office/officeart/2005/8/layout/bProcess4"/>
    <dgm:cxn modelId="{49EAB9D2-0193-49BA-81CB-FE77C58758FA}" type="presOf" srcId="{683760E7-E463-4879-83D6-3B90EFDF67AF}" destId="{BEC728F6-EF3C-49FF-980E-3395DE79BD5C}" srcOrd="0" destOrd="0" presId="urn:microsoft.com/office/officeart/2005/8/layout/bProcess4"/>
    <dgm:cxn modelId="{279F6D1A-B43A-4991-98AB-6C71522F0FF7}" srcId="{C2B123AF-9791-4EDB-B241-1C3A37B14B48}" destId="{EEE22D7F-1FDE-42C2-9D6C-4812C7211B40}" srcOrd="6" destOrd="0" parTransId="{3D27D4F2-ED74-45C4-A138-8B4D9369D5B2}" sibTransId="{F9BB7D5C-B0DE-4327-809A-B66AC00D4762}"/>
    <dgm:cxn modelId="{39FF0C8D-96F6-4654-9C96-5AC0799FE05A}" srcId="{C2B123AF-9791-4EDB-B241-1C3A37B14B48}" destId="{4B34F488-9124-4595-BF1B-43F4DE315CC6}" srcOrd="4" destOrd="0" parTransId="{133ABE84-0C5A-4683-A610-E39A2E8B0FFC}" sibTransId="{21AC412B-7525-4707-BA4A-62C6BC666070}"/>
    <dgm:cxn modelId="{D4B634FC-7608-44E2-A2F7-EE8E82AC9118}" type="presOf" srcId="{D11D72E1-F9D5-415A-B1CA-DD7FA2285183}" destId="{F034107E-0BD6-47C4-A4C6-410DA54440CC}" srcOrd="0" destOrd="0" presId="urn:microsoft.com/office/officeart/2005/8/layout/bProcess4"/>
    <dgm:cxn modelId="{661F317E-23C6-4310-B185-93494EF19064}" srcId="{C2B123AF-9791-4EDB-B241-1C3A37B14B48}" destId="{40239A4F-C396-4F22-BACA-C5F9F7FB1DFA}" srcOrd="7" destOrd="0" parTransId="{63C89881-DBFA-4B4B-AFB9-A76F7E11AAFD}" sibTransId="{D11D72E1-F9D5-415A-B1CA-DD7FA2285183}"/>
    <dgm:cxn modelId="{DA76E900-E163-4D57-9EE8-120365BE302A}" type="presOf" srcId="{B0CD016C-5219-4607-894E-9C0C5D15E922}" destId="{1BCBEBC6-1899-4E74-A272-E8B1FBD599EC}" srcOrd="0" destOrd="0" presId="urn:microsoft.com/office/officeart/2005/8/layout/bProcess4"/>
    <dgm:cxn modelId="{FAB57125-60CE-4884-85D5-903A80C10B78}" type="presOf" srcId="{2FE32ED2-8A0A-4FD8-9CF2-C37134509E4A}" destId="{7DEE28D2-C96D-4671-BFB1-486981AB70C0}" srcOrd="0" destOrd="0" presId="urn:microsoft.com/office/officeart/2005/8/layout/bProcess4"/>
    <dgm:cxn modelId="{1510A15D-3E6B-4B0F-B371-96CB96839539}" type="presOf" srcId="{31AB5433-1B00-4D5D-B5E9-05353081835E}" destId="{8B66DFCA-A1D4-46F5-B63B-699612595F1A}" srcOrd="0" destOrd="0" presId="urn:microsoft.com/office/officeart/2005/8/layout/bProcess4"/>
    <dgm:cxn modelId="{2D484F00-C351-4E3E-88FA-6D106B4996D4}" type="presOf" srcId="{C2B123AF-9791-4EDB-B241-1C3A37B14B48}" destId="{39E9ECF1-9DE2-479F-A7B4-E272C18D69A9}" srcOrd="0" destOrd="0" presId="urn:microsoft.com/office/officeart/2005/8/layout/bProcess4"/>
    <dgm:cxn modelId="{9B03FD00-5873-4F37-B7D0-8CDC7FA49CD1}" type="presOf" srcId="{7D43CF21-3585-408A-9DD3-67EAAAAA0E46}" destId="{E1A25CAE-3975-4A81-8532-36BAA0B6B1B5}" srcOrd="0" destOrd="0" presId="urn:microsoft.com/office/officeart/2005/8/layout/bProcess4"/>
    <dgm:cxn modelId="{07886277-1608-4238-AC76-696D0044B435}" type="presOf" srcId="{36C860D0-7DF2-4657-A125-9992D5E102E7}" destId="{2E1BD514-9C72-4956-8D27-B4327B7D0F90}" srcOrd="0" destOrd="0" presId="urn:microsoft.com/office/officeart/2005/8/layout/bProcess4"/>
    <dgm:cxn modelId="{3AA2D8ED-FC5A-4C8E-AE18-696128B06463}" srcId="{C2B123AF-9791-4EDB-B241-1C3A37B14B48}" destId="{7D43CF21-3585-408A-9DD3-67EAAAAA0E46}" srcOrd="8" destOrd="0" parTransId="{3A449415-95E2-4FB2-BF1C-5602A28290DA}" sibTransId="{2FE32ED2-8A0A-4FD8-9CF2-C37134509E4A}"/>
    <dgm:cxn modelId="{362E21DF-E3EF-476C-AAA6-C79713519550}" type="presOf" srcId="{01C66EF4-F6AC-4CCF-B7E4-C63B486F432A}" destId="{2B69F651-A7A8-4B72-A880-9C63EE5260F1}" srcOrd="0" destOrd="0" presId="urn:microsoft.com/office/officeart/2005/8/layout/bProcess4"/>
    <dgm:cxn modelId="{84B29BD8-5ADA-43E6-BC76-B3179D927EB7}" type="presOf" srcId="{70DA0970-24F1-4EC9-BCEE-7155E9A92C28}" destId="{E09CA942-01D6-4F0F-B1AF-99994775D39D}" srcOrd="0" destOrd="0" presId="urn:microsoft.com/office/officeart/2005/8/layout/bProcess4"/>
    <dgm:cxn modelId="{0BC61547-9D3C-423C-9D21-9FECEA1F7F68}" type="presOf" srcId="{49F8B0C7-373D-4FD9-8B46-AA969433CCA5}" destId="{65E6ADCC-E648-4BE7-B9B5-0E47BF4DEBDB}" srcOrd="0" destOrd="0" presId="urn:microsoft.com/office/officeart/2005/8/layout/bProcess4"/>
    <dgm:cxn modelId="{7D25EA31-D4C9-443F-B46C-5F601156EE06}" type="presOf" srcId="{4B34F488-9124-4595-BF1B-43F4DE315CC6}" destId="{5B312755-CEE6-41EA-A1EE-F5FEED2AB98D}" srcOrd="0" destOrd="0" presId="urn:microsoft.com/office/officeart/2005/8/layout/bProcess4"/>
    <dgm:cxn modelId="{315AB9F3-CEAD-4D2F-859F-5E1791535644}" type="presOf" srcId="{40239A4F-C396-4F22-BACA-C5F9F7FB1DFA}" destId="{EE6817F0-571F-45C6-94B4-97C914CBCAC7}" srcOrd="0" destOrd="0" presId="urn:microsoft.com/office/officeart/2005/8/layout/bProcess4"/>
    <dgm:cxn modelId="{E14EE1D9-5FC9-4E74-A6C0-CB98CCD59DDA}" srcId="{C2B123AF-9791-4EDB-B241-1C3A37B14B48}" destId="{49F8B0C7-373D-4FD9-8B46-AA969433CCA5}" srcOrd="2" destOrd="0" parTransId="{6533F26A-AE91-42E7-BBDD-B11B0F54BD0A}" sibTransId="{DBF070C5-E17B-4D04-AC5B-CE1B80F3A185}"/>
    <dgm:cxn modelId="{D96D6DC2-E43D-4AC2-BA88-5FDB804DC739}" type="presOf" srcId="{EEE22D7F-1FDE-42C2-9D6C-4812C7211B40}" destId="{A8DA0AB3-6D52-4960-BD31-E3CF924E1D12}" srcOrd="0" destOrd="0" presId="urn:microsoft.com/office/officeart/2005/8/layout/bProcess4"/>
    <dgm:cxn modelId="{34A2FD99-037F-4D0D-A208-A2663F1325F8}" srcId="{C2B123AF-9791-4EDB-B241-1C3A37B14B48}" destId="{01C66EF4-F6AC-4CCF-B7E4-C63B486F432A}" srcOrd="9" destOrd="0" parTransId="{42BCB80C-848F-4E84-A9ED-FA24D01682B1}" sibTransId="{0FA8D40F-C86E-4F78-A788-7F6AFF22FC1E}"/>
    <dgm:cxn modelId="{EC080352-6785-4041-A3A4-F964AB7E60AC}" type="presOf" srcId="{DBF070C5-E17B-4D04-AC5B-CE1B80F3A185}" destId="{6E83EF89-0E28-46F7-8C24-EBF39C935E92}" srcOrd="0" destOrd="0" presId="urn:microsoft.com/office/officeart/2005/8/layout/bProcess4"/>
    <dgm:cxn modelId="{BAC84A82-DCE1-4ED8-BC72-ADD5B18E5842}" srcId="{C2B123AF-9791-4EDB-B241-1C3A37B14B48}" destId="{E94EF47E-1EAA-4716-9D5E-04D987C351B0}" srcOrd="0" destOrd="0" parTransId="{08F89208-4A69-4E0F-9821-2B27DCDB9B5E}" sibTransId="{B0CD016C-5219-4607-894E-9C0C5D15E922}"/>
    <dgm:cxn modelId="{5EC61343-2850-423D-BB5E-A4B1FCF10E19}" srcId="{C2B123AF-9791-4EDB-B241-1C3A37B14B48}" destId="{36C860D0-7DF2-4657-A125-9992D5E102E7}" srcOrd="3" destOrd="0" parTransId="{2091A6E9-B506-478A-B7DF-96B7927358B9}" sibTransId="{70DA0970-24F1-4EC9-BCEE-7155E9A92C28}"/>
    <dgm:cxn modelId="{E1365327-001B-482E-A0DE-28B49806AB1B}" type="presParOf" srcId="{39E9ECF1-9DE2-479F-A7B4-E272C18D69A9}" destId="{05C41CBE-CDD7-4BED-B4CD-BB308EC584C8}" srcOrd="0" destOrd="0" presId="urn:microsoft.com/office/officeart/2005/8/layout/bProcess4"/>
    <dgm:cxn modelId="{B27E2D6E-8D50-4BD4-A0E5-B7F4BF7B9B22}" type="presParOf" srcId="{05C41CBE-CDD7-4BED-B4CD-BB308EC584C8}" destId="{854B42E2-2777-4FA2-86F1-E289D14CB5DF}" srcOrd="0" destOrd="0" presId="urn:microsoft.com/office/officeart/2005/8/layout/bProcess4"/>
    <dgm:cxn modelId="{F15451AC-97F8-4469-8835-A0EB05400F66}" type="presParOf" srcId="{05C41CBE-CDD7-4BED-B4CD-BB308EC584C8}" destId="{59EA8168-8A20-4F3E-A5C3-8F31F6EE545E}" srcOrd="1" destOrd="0" presId="urn:microsoft.com/office/officeart/2005/8/layout/bProcess4"/>
    <dgm:cxn modelId="{3CE4C398-4591-492F-8CCA-71AFBDD6E4B3}" type="presParOf" srcId="{39E9ECF1-9DE2-479F-A7B4-E272C18D69A9}" destId="{1BCBEBC6-1899-4E74-A272-E8B1FBD599EC}" srcOrd="1" destOrd="0" presId="urn:microsoft.com/office/officeart/2005/8/layout/bProcess4"/>
    <dgm:cxn modelId="{46E571BE-F6D3-4806-9A3A-F49A05222AB6}" type="presParOf" srcId="{39E9ECF1-9DE2-479F-A7B4-E272C18D69A9}" destId="{B424767A-69FF-4B73-A7A1-5C803CFF8569}" srcOrd="2" destOrd="0" presId="urn:microsoft.com/office/officeart/2005/8/layout/bProcess4"/>
    <dgm:cxn modelId="{A87D66C9-AB3F-4D4E-8B90-5195AB9931BE}" type="presParOf" srcId="{B424767A-69FF-4B73-A7A1-5C803CFF8569}" destId="{0B053DA1-39EF-4E20-B143-5092C9286AEC}" srcOrd="0" destOrd="0" presId="urn:microsoft.com/office/officeart/2005/8/layout/bProcess4"/>
    <dgm:cxn modelId="{4C0B8B68-C3F6-4F07-A903-15C37C641019}" type="presParOf" srcId="{B424767A-69FF-4B73-A7A1-5C803CFF8569}" destId="{BEC728F6-EF3C-49FF-980E-3395DE79BD5C}" srcOrd="1" destOrd="0" presId="urn:microsoft.com/office/officeart/2005/8/layout/bProcess4"/>
    <dgm:cxn modelId="{C60B8D08-06C2-4E92-9C65-83F8E94B6EDD}" type="presParOf" srcId="{39E9ECF1-9DE2-479F-A7B4-E272C18D69A9}" destId="{8B66DFCA-A1D4-46F5-B63B-699612595F1A}" srcOrd="3" destOrd="0" presId="urn:microsoft.com/office/officeart/2005/8/layout/bProcess4"/>
    <dgm:cxn modelId="{1E79C4BB-79F9-42E5-8448-249C75AF0415}" type="presParOf" srcId="{39E9ECF1-9DE2-479F-A7B4-E272C18D69A9}" destId="{AC0E75F3-B3A1-4BDB-A137-62134A6ACEA6}" srcOrd="4" destOrd="0" presId="urn:microsoft.com/office/officeart/2005/8/layout/bProcess4"/>
    <dgm:cxn modelId="{1C6C639F-BFC8-4236-B64C-E0D9D8884626}" type="presParOf" srcId="{AC0E75F3-B3A1-4BDB-A137-62134A6ACEA6}" destId="{42CA8527-089D-4B94-B31F-9F6131029124}" srcOrd="0" destOrd="0" presId="urn:microsoft.com/office/officeart/2005/8/layout/bProcess4"/>
    <dgm:cxn modelId="{428505A6-4A18-4A2F-A888-21671547B012}" type="presParOf" srcId="{AC0E75F3-B3A1-4BDB-A137-62134A6ACEA6}" destId="{65E6ADCC-E648-4BE7-B9B5-0E47BF4DEBDB}" srcOrd="1" destOrd="0" presId="urn:microsoft.com/office/officeart/2005/8/layout/bProcess4"/>
    <dgm:cxn modelId="{77F59BEB-8B3C-43AE-8253-9F0896C6D0C9}" type="presParOf" srcId="{39E9ECF1-9DE2-479F-A7B4-E272C18D69A9}" destId="{6E83EF89-0E28-46F7-8C24-EBF39C935E92}" srcOrd="5" destOrd="0" presId="urn:microsoft.com/office/officeart/2005/8/layout/bProcess4"/>
    <dgm:cxn modelId="{62F0D575-1853-4E59-A75C-4D6C1945D9A1}" type="presParOf" srcId="{39E9ECF1-9DE2-479F-A7B4-E272C18D69A9}" destId="{A6D60E06-2677-4948-B971-C41F7C153D52}" srcOrd="6" destOrd="0" presId="urn:microsoft.com/office/officeart/2005/8/layout/bProcess4"/>
    <dgm:cxn modelId="{AA929823-6993-43F7-884A-55761954BAEC}" type="presParOf" srcId="{A6D60E06-2677-4948-B971-C41F7C153D52}" destId="{77EA56DB-81B3-4BBC-A412-2F3069D7239D}" srcOrd="0" destOrd="0" presId="urn:microsoft.com/office/officeart/2005/8/layout/bProcess4"/>
    <dgm:cxn modelId="{DA04A1F2-DA91-4D6A-A138-320E98CDDF98}" type="presParOf" srcId="{A6D60E06-2677-4948-B971-C41F7C153D52}" destId="{2E1BD514-9C72-4956-8D27-B4327B7D0F90}" srcOrd="1" destOrd="0" presId="urn:microsoft.com/office/officeart/2005/8/layout/bProcess4"/>
    <dgm:cxn modelId="{901189FE-1322-4E35-A1C5-806AE08CB158}" type="presParOf" srcId="{39E9ECF1-9DE2-479F-A7B4-E272C18D69A9}" destId="{E09CA942-01D6-4F0F-B1AF-99994775D39D}" srcOrd="7" destOrd="0" presId="urn:microsoft.com/office/officeart/2005/8/layout/bProcess4"/>
    <dgm:cxn modelId="{E06B5F41-A899-4803-98CD-000D7855E202}" type="presParOf" srcId="{39E9ECF1-9DE2-479F-A7B4-E272C18D69A9}" destId="{2445B5C8-625C-4BFB-8498-9B43DD057103}" srcOrd="8" destOrd="0" presId="urn:microsoft.com/office/officeart/2005/8/layout/bProcess4"/>
    <dgm:cxn modelId="{C8CB1088-0650-4E18-B122-BD666F438FC0}" type="presParOf" srcId="{2445B5C8-625C-4BFB-8498-9B43DD057103}" destId="{7F1FB8B1-16C0-42D9-934C-CC65073965EF}" srcOrd="0" destOrd="0" presId="urn:microsoft.com/office/officeart/2005/8/layout/bProcess4"/>
    <dgm:cxn modelId="{EA239377-3405-4D60-AEF1-51225E8C26BD}" type="presParOf" srcId="{2445B5C8-625C-4BFB-8498-9B43DD057103}" destId="{5B312755-CEE6-41EA-A1EE-F5FEED2AB98D}" srcOrd="1" destOrd="0" presId="urn:microsoft.com/office/officeart/2005/8/layout/bProcess4"/>
    <dgm:cxn modelId="{77E21AED-6CF1-483C-893F-329E71AF97EA}" type="presParOf" srcId="{39E9ECF1-9DE2-479F-A7B4-E272C18D69A9}" destId="{E288B729-9E9E-4BF0-B5BC-E94312CC12CB}" srcOrd="9" destOrd="0" presId="urn:microsoft.com/office/officeart/2005/8/layout/bProcess4"/>
    <dgm:cxn modelId="{85EBFA91-92A1-4136-908F-EE214372CEAD}" type="presParOf" srcId="{39E9ECF1-9DE2-479F-A7B4-E272C18D69A9}" destId="{ED5E9BB0-54E6-4564-AB3B-996874730CB8}" srcOrd="10" destOrd="0" presId="urn:microsoft.com/office/officeart/2005/8/layout/bProcess4"/>
    <dgm:cxn modelId="{EF6E6DE3-B8B6-400E-8254-B412E92CCDE3}" type="presParOf" srcId="{ED5E9BB0-54E6-4564-AB3B-996874730CB8}" destId="{1E52B472-F9AF-4D95-A995-0CA7BD71690A}" srcOrd="0" destOrd="0" presId="urn:microsoft.com/office/officeart/2005/8/layout/bProcess4"/>
    <dgm:cxn modelId="{5CA326FE-D06F-4F77-9399-42DF0BA01E45}" type="presParOf" srcId="{ED5E9BB0-54E6-4564-AB3B-996874730CB8}" destId="{870F3E96-84A0-4271-AB4A-0EC168574B32}" srcOrd="1" destOrd="0" presId="urn:microsoft.com/office/officeart/2005/8/layout/bProcess4"/>
    <dgm:cxn modelId="{05EF9ADC-1E59-4A17-BA13-2E1987E8C86F}" type="presParOf" srcId="{39E9ECF1-9DE2-479F-A7B4-E272C18D69A9}" destId="{DF066021-F423-43BB-9752-2A5A2E085008}" srcOrd="11" destOrd="0" presId="urn:microsoft.com/office/officeart/2005/8/layout/bProcess4"/>
    <dgm:cxn modelId="{A88DB595-8A7D-42C0-B68A-58D8CFE5B10B}" type="presParOf" srcId="{39E9ECF1-9DE2-479F-A7B4-E272C18D69A9}" destId="{B7FB14AD-D8DC-4696-BF2E-F03C5B25FA73}" srcOrd="12" destOrd="0" presId="urn:microsoft.com/office/officeart/2005/8/layout/bProcess4"/>
    <dgm:cxn modelId="{D8CAD7E7-BA38-4329-BF77-07A2C1FD13B7}" type="presParOf" srcId="{B7FB14AD-D8DC-4696-BF2E-F03C5B25FA73}" destId="{DABB395B-D634-4EB8-845F-364DCAE82089}" srcOrd="0" destOrd="0" presId="urn:microsoft.com/office/officeart/2005/8/layout/bProcess4"/>
    <dgm:cxn modelId="{16AF8E4F-87CB-4259-9C24-F564C5DC9F02}" type="presParOf" srcId="{B7FB14AD-D8DC-4696-BF2E-F03C5B25FA73}" destId="{A8DA0AB3-6D52-4960-BD31-E3CF924E1D12}" srcOrd="1" destOrd="0" presId="urn:microsoft.com/office/officeart/2005/8/layout/bProcess4"/>
    <dgm:cxn modelId="{F6F16D92-0DCB-4306-A8D8-7CF9EC2A242C}" type="presParOf" srcId="{39E9ECF1-9DE2-479F-A7B4-E272C18D69A9}" destId="{CEFED502-1978-4FDC-9237-74EA0774EA13}" srcOrd="13" destOrd="0" presId="urn:microsoft.com/office/officeart/2005/8/layout/bProcess4"/>
    <dgm:cxn modelId="{1F8D2B52-E157-4664-96A4-45299204C0A7}" type="presParOf" srcId="{39E9ECF1-9DE2-479F-A7B4-E272C18D69A9}" destId="{1457BA67-2964-4D77-A307-18F43151B7C7}" srcOrd="14" destOrd="0" presId="urn:microsoft.com/office/officeart/2005/8/layout/bProcess4"/>
    <dgm:cxn modelId="{6B3F1E59-D7C9-42CE-B3C6-7A55CB51A38F}" type="presParOf" srcId="{1457BA67-2964-4D77-A307-18F43151B7C7}" destId="{D2E18290-DD45-4785-A626-0C214A9B4DF6}" srcOrd="0" destOrd="0" presId="urn:microsoft.com/office/officeart/2005/8/layout/bProcess4"/>
    <dgm:cxn modelId="{B867C2F0-80FA-427B-AD80-0CDDE101FDF8}" type="presParOf" srcId="{1457BA67-2964-4D77-A307-18F43151B7C7}" destId="{EE6817F0-571F-45C6-94B4-97C914CBCAC7}" srcOrd="1" destOrd="0" presId="urn:microsoft.com/office/officeart/2005/8/layout/bProcess4"/>
    <dgm:cxn modelId="{8B494205-721A-4E94-831A-739B57B0D869}" type="presParOf" srcId="{39E9ECF1-9DE2-479F-A7B4-E272C18D69A9}" destId="{F034107E-0BD6-47C4-A4C6-410DA54440CC}" srcOrd="15" destOrd="0" presId="urn:microsoft.com/office/officeart/2005/8/layout/bProcess4"/>
    <dgm:cxn modelId="{901E190C-C78F-4A62-8FFF-28A02F0FE29B}" type="presParOf" srcId="{39E9ECF1-9DE2-479F-A7B4-E272C18D69A9}" destId="{7F54052B-12B7-4631-9E5B-D9CDB2073142}" srcOrd="16" destOrd="0" presId="urn:microsoft.com/office/officeart/2005/8/layout/bProcess4"/>
    <dgm:cxn modelId="{FC701C36-5528-4514-A86E-C6DEC28AFE17}" type="presParOf" srcId="{7F54052B-12B7-4631-9E5B-D9CDB2073142}" destId="{3C611B8F-1C81-4D1D-9F8E-1AC608B45E45}" srcOrd="0" destOrd="0" presId="urn:microsoft.com/office/officeart/2005/8/layout/bProcess4"/>
    <dgm:cxn modelId="{8728EEB3-567B-44D4-BEF0-EA0CD3D61495}" type="presParOf" srcId="{7F54052B-12B7-4631-9E5B-D9CDB2073142}" destId="{E1A25CAE-3975-4A81-8532-36BAA0B6B1B5}" srcOrd="1" destOrd="0" presId="urn:microsoft.com/office/officeart/2005/8/layout/bProcess4"/>
    <dgm:cxn modelId="{2BEADD68-DA5A-4013-8A80-56C7AF0A72B2}" type="presParOf" srcId="{39E9ECF1-9DE2-479F-A7B4-E272C18D69A9}" destId="{7DEE28D2-C96D-4671-BFB1-486981AB70C0}" srcOrd="17" destOrd="0" presId="urn:microsoft.com/office/officeart/2005/8/layout/bProcess4"/>
    <dgm:cxn modelId="{07B210E0-532A-40EA-B307-3687F3EB25B8}" type="presParOf" srcId="{39E9ECF1-9DE2-479F-A7B4-E272C18D69A9}" destId="{FAF8E341-2FC1-4DC7-9B6A-11E2ECCE3DC9}" srcOrd="18" destOrd="0" presId="urn:microsoft.com/office/officeart/2005/8/layout/bProcess4"/>
    <dgm:cxn modelId="{09FBEEEB-E370-4705-933C-78F438995383}" type="presParOf" srcId="{FAF8E341-2FC1-4DC7-9B6A-11E2ECCE3DC9}" destId="{2171A1B0-8BE1-46D0-B7C1-ABE258F98974}" srcOrd="0" destOrd="0" presId="urn:microsoft.com/office/officeart/2005/8/layout/bProcess4"/>
    <dgm:cxn modelId="{9D7C729A-45DE-4EC3-9373-7FB9366E564B}" type="presParOf" srcId="{FAF8E341-2FC1-4DC7-9B6A-11E2ECCE3DC9}" destId="{2B69F651-A7A8-4B72-A880-9C63EE5260F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1F37E90-A45A-469E-BCF6-2E616A17D867}" type="doc">
      <dgm:prSet loTypeId="urn:microsoft.com/office/officeart/2005/8/layout/process2" loCatId="process" qsTypeId="urn:microsoft.com/office/officeart/2005/8/quickstyle/3d4" qsCatId="3D" csTypeId="urn:microsoft.com/office/officeart/2005/8/colors/colorful1" csCatId="colorful" phldr="1"/>
      <dgm:spPr/>
      <dgm:t>
        <a:bodyPr/>
        <a:lstStyle/>
        <a:p>
          <a:endParaRPr lang="es-EC"/>
        </a:p>
      </dgm:t>
    </dgm:pt>
    <dgm:pt modelId="{404DA871-AE42-4955-B992-E53DE30959AE}">
      <dgm:prSet phldrT="[Texto]" custT="1"/>
      <dgm:spPr/>
      <dgm:t>
        <a:bodyPr/>
        <a:lstStyle/>
        <a:p>
          <a:r>
            <a:rPr lang="es-EC" sz="2400" b="1" dirty="0" smtClean="0">
              <a:solidFill>
                <a:schemeClr val="tx1"/>
              </a:solidFill>
              <a:latin typeface="+mj-lt"/>
            </a:rPr>
            <a:t>P</a:t>
          </a:r>
          <a:endParaRPr lang="es-EC" sz="2400" b="1" dirty="0">
            <a:solidFill>
              <a:schemeClr val="tx1"/>
            </a:solidFill>
            <a:latin typeface="+mj-lt"/>
          </a:endParaRPr>
        </a:p>
      </dgm:t>
    </dgm:pt>
    <dgm:pt modelId="{82B3BC40-99E3-4C08-9B7B-E675457B86A2}" type="parTrans" cxnId="{C926029D-07D7-42D7-AB1B-B1BB0BB41FC0}">
      <dgm:prSet/>
      <dgm:spPr/>
      <dgm:t>
        <a:bodyPr/>
        <a:lstStyle/>
        <a:p>
          <a:endParaRPr lang="es-EC" sz="2400" b="1">
            <a:solidFill>
              <a:schemeClr val="tx1"/>
            </a:solidFill>
            <a:latin typeface="+mj-lt"/>
          </a:endParaRPr>
        </a:p>
      </dgm:t>
    </dgm:pt>
    <dgm:pt modelId="{65F028D4-0B2A-48E8-AC29-4DE954EE698D}" type="sibTrans" cxnId="{C926029D-07D7-42D7-AB1B-B1BB0BB41FC0}">
      <dgm:prSet custT="1"/>
      <dgm:spPr/>
      <dgm:t>
        <a:bodyPr/>
        <a:lstStyle/>
        <a:p>
          <a:endParaRPr lang="es-EC" sz="2400" b="1">
            <a:solidFill>
              <a:schemeClr val="tx1"/>
            </a:solidFill>
            <a:latin typeface="+mj-lt"/>
          </a:endParaRPr>
        </a:p>
      </dgm:t>
    </dgm:pt>
    <dgm:pt modelId="{C562DC57-204C-4E82-8625-4B7C4B686BBE}">
      <dgm:prSet phldrT="[Texto]" custT="1"/>
      <dgm:spPr/>
      <dgm:t>
        <a:bodyPr/>
        <a:lstStyle/>
        <a:p>
          <a:r>
            <a:rPr lang="es-EC" sz="2400" b="1" dirty="0" smtClean="0">
              <a:solidFill>
                <a:schemeClr val="tx1"/>
              </a:solidFill>
              <a:latin typeface="+mj-lt"/>
            </a:rPr>
            <a:t>E</a:t>
          </a:r>
          <a:endParaRPr lang="es-EC" sz="2400" b="1" dirty="0">
            <a:solidFill>
              <a:schemeClr val="tx1"/>
            </a:solidFill>
            <a:latin typeface="+mj-lt"/>
          </a:endParaRPr>
        </a:p>
      </dgm:t>
    </dgm:pt>
    <dgm:pt modelId="{A64E27D1-14BF-47C1-8A2D-95A5ABBDEBF4}" type="parTrans" cxnId="{535E57AC-D17F-44D9-9B1D-965234B2B23D}">
      <dgm:prSet/>
      <dgm:spPr/>
      <dgm:t>
        <a:bodyPr/>
        <a:lstStyle/>
        <a:p>
          <a:endParaRPr lang="es-EC" sz="2400" b="1">
            <a:solidFill>
              <a:schemeClr val="tx1"/>
            </a:solidFill>
            <a:latin typeface="+mj-lt"/>
          </a:endParaRPr>
        </a:p>
      </dgm:t>
    </dgm:pt>
    <dgm:pt modelId="{98F03AB1-9501-4D8D-8BC3-4CD7DD09C838}" type="sibTrans" cxnId="{535E57AC-D17F-44D9-9B1D-965234B2B23D}">
      <dgm:prSet custT="1"/>
      <dgm:spPr/>
      <dgm:t>
        <a:bodyPr/>
        <a:lstStyle/>
        <a:p>
          <a:endParaRPr lang="es-EC" sz="2400" b="1">
            <a:solidFill>
              <a:schemeClr val="tx1"/>
            </a:solidFill>
            <a:latin typeface="+mj-lt"/>
          </a:endParaRPr>
        </a:p>
      </dgm:t>
    </dgm:pt>
    <dgm:pt modelId="{DF630B00-4DB1-42A1-AC9D-2279EDB5A796}">
      <dgm:prSet phldrT="[Texto]" custT="1"/>
      <dgm:spPr/>
      <dgm:t>
        <a:bodyPr/>
        <a:lstStyle/>
        <a:p>
          <a:r>
            <a:rPr lang="es-EC" sz="2400" b="1" dirty="0" smtClean="0">
              <a:solidFill>
                <a:schemeClr val="tx1"/>
              </a:solidFill>
              <a:latin typeface="+mj-lt"/>
            </a:rPr>
            <a:t>R</a:t>
          </a:r>
          <a:endParaRPr lang="es-EC" sz="2400" b="1" dirty="0">
            <a:solidFill>
              <a:schemeClr val="tx1"/>
            </a:solidFill>
            <a:latin typeface="+mj-lt"/>
          </a:endParaRPr>
        </a:p>
      </dgm:t>
    </dgm:pt>
    <dgm:pt modelId="{549CA5F9-169C-4D33-92DF-16822EB6B7FB}" type="parTrans" cxnId="{9AEB4EA0-09D2-4510-B82A-A4D6B4B966C3}">
      <dgm:prSet/>
      <dgm:spPr/>
      <dgm:t>
        <a:bodyPr/>
        <a:lstStyle/>
        <a:p>
          <a:endParaRPr lang="es-EC" sz="2400" b="1">
            <a:solidFill>
              <a:schemeClr val="tx1"/>
            </a:solidFill>
            <a:latin typeface="+mj-lt"/>
          </a:endParaRPr>
        </a:p>
      </dgm:t>
    </dgm:pt>
    <dgm:pt modelId="{5BC45888-42C0-4C0D-B733-B6365B84F6AB}" type="sibTrans" cxnId="{9AEB4EA0-09D2-4510-B82A-A4D6B4B966C3}">
      <dgm:prSet custT="1"/>
      <dgm:spPr/>
      <dgm:t>
        <a:bodyPr/>
        <a:lstStyle/>
        <a:p>
          <a:endParaRPr lang="es-EC" sz="2400" b="1">
            <a:solidFill>
              <a:schemeClr val="tx1"/>
            </a:solidFill>
            <a:latin typeface="+mj-lt"/>
          </a:endParaRPr>
        </a:p>
      </dgm:t>
    </dgm:pt>
    <dgm:pt modelId="{204D17B9-BFE0-4C4B-81DF-1ED8FDCC3D5B}">
      <dgm:prSet phldrT="[Texto]" custT="1"/>
      <dgm:spPr/>
      <dgm:t>
        <a:bodyPr/>
        <a:lstStyle/>
        <a:p>
          <a:r>
            <a:rPr lang="es-EC" sz="2400" b="1" dirty="0" smtClean="0">
              <a:solidFill>
                <a:schemeClr val="tx1"/>
              </a:solidFill>
              <a:latin typeface="+mj-lt"/>
            </a:rPr>
            <a:t>A</a:t>
          </a:r>
          <a:endParaRPr lang="es-EC" sz="2400" b="1" dirty="0">
            <a:solidFill>
              <a:schemeClr val="tx1"/>
            </a:solidFill>
            <a:latin typeface="+mj-lt"/>
          </a:endParaRPr>
        </a:p>
      </dgm:t>
    </dgm:pt>
    <dgm:pt modelId="{282CF3A7-183D-4F00-BC82-C210D8D79FEA}" type="parTrans" cxnId="{D3397A4E-039B-4344-A137-0D19585E1920}">
      <dgm:prSet/>
      <dgm:spPr/>
      <dgm:t>
        <a:bodyPr/>
        <a:lstStyle/>
        <a:p>
          <a:endParaRPr lang="es-EC" sz="2400" b="1">
            <a:solidFill>
              <a:schemeClr val="tx1"/>
            </a:solidFill>
            <a:latin typeface="+mj-lt"/>
          </a:endParaRPr>
        </a:p>
      </dgm:t>
    </dgm:pt>
    <dgm:pt modelId="{E5E88E50-2A0C-4F29-A919-66EE1C5D1BC5}" type="sibTrans" cxnId="{D3397A4E-039B-4344-A137-0D19585E1920}">
      <dgm:prSet custT="1"/>
      <dgm:spPr/>
      <dgm:t>
        <a:bodyPr/>
        <a:lstStyle/>
        <a:p>
          <a:endParaRPr lang="es-EC" sz="2400" b="1">
            <a:solidFill>
              <a:schemeClr val="tx1"/>
            </a:solidFill>
            <a:latin typeface="+mj-lt"/>
          </a:endParaRPr>
        </a:p>
      </dgm:t>
    </dgm:pt>
    <dgm:pt modelId="{FF70940B-7E20-4C69-8597-3581F009EFB2}">
      <dgm:prSet phldrT="[Texto]" custT="1"/>
      <dgm:spPr/>
      <dgm:t>
        <a:bodyPr/>
        <a:lstStyle/>
        <a:p>
          <a:r>
            <a:rPr lang="es-EC" sz="2400" b="1" dirty="0" smtClean="0">
              <a:solidFill>
                <a:schemeClr val="tx1"/>
              </a:solidFill>
              <a:latin typeface="+mj-lt"/>
            </a:rPr>
            <a:t>L</a:t>
          </a:r>
          <a:endParaRPr lang="es-EC" sz="2400" b="1" dirty="0">
            <a:solidFill>
              <a:schemeClr val="tx1"/>
            </a:solidFill>
            <a:latin typeface="+mj-lt"/>
          </a:endParaRPr>
        </a:p>
      </dgm:t>
    </dgm:pt>
    <dgm:pt modelId="{6FB40DC9-912A-40DE-B2E8-B6E16F3B5152}" type="parTrans" cxnId="{B3B52F87-93AA-4DA0-82EB-F983B3C2FD76}">
      <dgm:prSet/>
      <dgm:spPr/>
      <dgm:t>
        <a:bodyPr/>
        <a:lstStyle/>
        <a:p>
          <a:endParaRPr lang="es-EC" sz="2400" b="1">
            <a:solidFill>
              <a:schemeClr val="tx1"/>
            </a:solidFill>
            <a:latin typeface="+mj-lt"/>
          </a:endParaRPr>
        </a:p>
      </dgm:t>
    </dgm:pt>
    <dgm:pt modelId="{268F0A79-144F-425C-AC98-FC98F44044A2}" type="sibTrans" cxnId="{B3B52F87-93AA-4DA0-82EB-F983B3C2FD76}">
      <dgm:prSet custT="1"/>
      <dgm:spPr/>
      <dgm:t>
        <a:bodyPr/>
        <a:lstStyle/>
        <a:p>
          <a:endParaRPr lang="es-EC" sz="2400" b="1">
            <a:solidFill>
              <a:schemeClr val="tx1"/>
            </a:solidFill>
            <a:latin typeface="+mj-lt"/>
          </a:endParaRPr>
        </a:p>
      </dgm:t>
    </dgm:pt>
    <dgm:pt modelId="{A2A5A103-3E96-49CA-B2C2-02A34358C998}">
      <dgm:prSet phldrT="[Texto]" custT="1"/>
      <dgm:spPr/>
      <dgm:t>
        <a:bodyPr/>
        <a:lstStyle/>
        <a:p>
          <a:r>
            <a:rPr lang="es-EC" sz="2400" b="1" dirty="0" smtClean="0">
              <a:solidFill>
                <a:schemeClr val="tx1"/>
              </a:solidFill>
              <a:latin typeface="+mj-lt"/>
            </a:rPr>
            <a:t>S</a:t>
          </a:r>
          <a:endParaRPr lang="es-EC" sz="2400" b="1" dirty="0">
            <a:solidFill>
              <a:schemeClr val="tx1"/>
            </a:solidFill>
            <a:latin typeface="+mj-lt"/>
          </a:endParaRPr>
        </a:p>
      </dgm:t>
    </dgm:pt>
    <dgm:pt modelId="{F7766E1D-D8B2-4048-81D1-31A2FAC20DAD}" type="parTrans" cxnId="{B13090F5-59B4-42C7-8486-C3EDB9C3A0B5}">
      <dgm:prSet/>
      <dgm:spPr/>
      <dgm:t>
        <a:bodyPr/>
        <a:lstStyle/>
        <a:p>
          <a:endParaRPr lang="es-EC" sz="2400" b="1">
            <a:solidFill>
              <a:schemeClr val="tx1"/>
            </a:solidFill>
            <a:latin typeface="+mj-lt"/>
          </a:endParaRPr>
        </a:p>
      </dgm:t>
    </dgm:pt>
    <dgm:pt modelId="{73DF4AE0-2BCD-493E-B9DC-3E4A34FCED2A}" type="sibTrans" cxnId="{B13090F5-59B4-42C7-8486-C3EDB9C3A0B5}">
      <dgm:prSet/>
      <dgm:spPr/>
      <dgm:t>
        <a:bodyPr/>
        <a:lstStyle/>
        <a:p>
          <a:endParaRPr lang="es-EC" sz="2400" b="1">
            <a:solidFill>
              <a:schemeClr val="tx1"/>
            </a:solidFill>
            <a:latin typeface="+mj-lt"/>
          </a:endParaRPr>
        </a:p>
      </dgm:t>
    </dgm:pt>
    <dgm:pt modelId="{11366DCD-29BA-4310-AC72-D357CB150F1C}" type="pres">
      <dgm:prSet presAssocID="{B1F37E90-A45A-469E-BCF6-2E616A17D867}" presName="linearFlow" presStyleCnt="0">
        <dgm:presLayoutVars>
          <dgm:resizeHandles val="exact"/>
        </dgm:presLayoutVars>
      </dgm:prSet>
      <dgm:spPr/>
      <dgm:t>
        <a:bodyPr/>
        <a:lstStyle/>
        <a:p>
          <a:endParaRPr lang="es-EC"/>
        </a:p>
      </dgm:t>
    </dgm:pt>
    <dgm:pt modelId="{03893AD8-4621-4C55-83A1-907473FF41DE}" type="pres">
      <dgm:prSet presAssocID="{404DA871-AE42-4955-B992-E53DE30959AE}" presName="node" presStyleLbl="node1" presStyleIdx="0" presStyleCnt="6">
        <dgm:presLayoutVars>
          <dgm:bulletEnabled val="1"/>
        </dgm:presLayoutVars>
      </dgm:prSet>
      <dgm:spPr/>
      <dgm:t>
        <a:bodyPr/>
        <a:lstStyle/>
        <a:p>
          <a:endParaRPr lang="es-EC"/>
        </a:p>
      </dgm:t>
    </dgm:pt>
    <dgm:pt modelId="{5DC072E4-83AB-4CB9-BE00-0AD3DFCC2FAA}" type="pres">
      <dgm:prSet presAssocID="{65F028D4-0B2A-48E8-AC29-4DE954EE698D}" presName="sibTrans" presStyleLbl="sibTrans2D1" presStyleIdx="0" presStyleCnt="5"/>
      <dgm:spPr/>
      <dgm:t>
        <a:bodyPr/>
        <a:lstStyle/>
        <a:p>
          <a:endParaRPr lang="es-EC"/>
        </a:p>
      </dgm:t>
    </dgm:pt>
    <dgm:pt modelId="{369D8A12-1207-490E-9678-DAEEE014CAA3}" type="pres">
      <dgm:prSet presAssocID="{65F028D4-0B2A-48E8-AC29-4DE954EE698D}" presName="connectorText" presStyleLbl="sibTrans2D1" presStyleIdx="0" presStyleCnt="5"/>
      <dgm:spPr/>
      <dgm:t>
        <a:bodyPr/>
        <a:lstStyle/>
        <a:p>
          <a:endParaRPr lang="es-EC"/>
        </a:p>
      </dgm:t>
    </dgm:pt>
    <dgm:pt modelId="{F9035D81-FFD2-49A1-AFDA-AD51135D2774}" type="pres">
      <dgm:prSet presAssocID="{C562DC57-204C-4E82-8625-4B7C4B686BBE}" presName="node" presStyleLbl="node1" presStyleIdx="1" presStyleCnt="6">
        <dgm:presLayoutVars>
          <dgm:bulletEnabled val="1"/>
        </dgm:presLayoutVars>
      </dgm:prSet>
      <dgm:spPr/>
      <dgm:t>
        <a:bodyPr/>
        <a:lstStyle/>
        <a:p>
          <a:endParaRPr lang="es-EC"/>
        </a:p>
      </dgm:t>
    </dgm:pt>
    <dgm:pt modelId="{7CE4AC7D-5BB4-489D-956A-B61FC93C7EF1}" type="pres">
      <dgm:prSet presAssocID="{98F03AB1-9501-4D8D-8BC3-4CD7DD09C838}" presName="sibTrans" presStyleLbl="sibTrans2D1" presStyleIdx="1" presStyleCnt="5"/>
      <dgm:spPr/>
      <dgm:t>
        <a:bodyPr/>
        <a:lstStyle/>
        <a:p>
          <a:endParaRPr lang="es-EC"/>
        </a:p>
      </dgm:t>
    </dgm:pt>
    <dgm:pt modelId="{B14323CB-2A5B-44FC-8182-1BD127A26816}" type="pres">
      <dgm:prSet presAssocID="{98F03AB1-9501-4D8D-8BC3-4CD7DD09C838}" presName="connectorText" presStyleLbl="sibTrans2D1" presStyleIdx="1" presStyleCnt="5"/>
      <dgm:spPr/>
      <dgm:t>
        <a:bodyPr/>
        <a:lstStyle/>
        <a:p>
          <a:endParaRPr lang="es-EC"/>
        </a:p>
      </dgm:t>
    </dgm:pt>
    <dgm:pt modelId="{DE6A5D2A-10AE-4F9C-949D-467D8FE0D768}" type="pres">
      <dgm:prSet presAssocID="{DF630B00-4DB1-42A1-AC9D-2279EDB5A796}" presName="node" presStyleLbl="node1" presStyleIdx="2" presStyleCnt="6">
        <dgm:presLayoutVars>
          <dgm:bulletEnabled val="1"/>
        </dgm:presLayoutVars>
      </dgm:prSet>
      <dgm:spPr/>
      <dgm:t>
        <a:bodyPr/>
        <a:lstStyle/>
        <a:p>
          <a:endParaRPr lang="es-EC"/>
        </a:p>
      </dgm:t>
    </dgm:pt>
    <dgm:pt modelId="{50CC8B47-701A-4EA1-BDE1-6B4D5590BAB6}" type="pres">
      <dgm:prSet presAssocID="{5BC45888-42C0-4C0D-B733-B6365B84F6AB}" presName="sibTrans" presStyleLbl="sibTrans2D1" presStyleIdx="2" presStyleCnt="5"/>
      <dgm:spPr/>
      <dgm:t>
        <a:bodyPr/>
        <a:lstStyle/>
        <a:p>
          <a:endParaRPr lang="es-EC"/>
        </a:p>
      </dgm:t>
    </dgm:pt>
    <dgm:pt modelId="{75176A75-E88F-4E1C-B6AE-A8F5BD525B51}" type="pres">
      <dgm:prSet presAssocID="{5BC45888-42C0-4C0D-B733-B6365B84F6AB}" presName="connectorText" presStyleLbl="sibTrans2D1" presStyleIdx="2" presStyleCnt="5"/>
      <dgm:spPr/>
      <dgm:t>
        <a:bodyPr/>
        <a:lstStyle/>
        <a:p>
          <a:endParaRPr lang="es-EC"/>
        </a:p>
      </dgm:t>
    </dgm:pt>
    <dgm:pt modelId="{D226F872-A6A0-4051-8E07-3C8239FB94C0}" type="pres">
      <dgm:prSet presAssocID="{FF70940B-7E20-4C69-8597-3581F009EFB2}" presName="node" presStyleLbl="node1" presStyleIdx="3" presStyleCnt="6">
        <dgm:presLayoutVars>
          <dgm:bulletEnabled val="1"/>
        </dgm:presLayoutVars>
      </dgm:prSet>
      <dgm:spPr/>
      <dgm:t>
        <a:bodyPr/>
        <a:lstStyle/>
        <a:p>
          <a:endParaRPr lang="es-EC"/>
        </a:p>
      </dgm:t>
    </dgm:pt>
    <dgm:pt modelId="{FF86CBB4-1A64-494C-BEC3-3DE285F89604}" type="pres">
      <dgm:prSet presAssocID="{268F0A79-144F-425C-AC98-FC98F44044A2}" presName="sibTrans" presStyleLbl="sibTrans2D1" presStyleIdx="3" presStyleCnt="5"/>
      <dgm:spPr/>
      <dgm:t>
        <a:bodyPr/>
        <a:lstStyle/>
        <a:p>
          <a:endParaRPr lang="es-EC"/>
        </a:p>
      </dgm:t>
    </dgm:pt>
    <dgm:pt modelId="{465AEB53-9721-46D7-8B87-81FCB40DE8F5}" type="pres">
      <dgm:prSet presAssocID="{268F0A79-144F-425C-AC98-FC98F44044A2}" presName="connectorText" presStyleLbl="sibTrans2D1" presStyleIdx="3" presStyleCnt="5"/>
      <dgm:spPr/>
      <dgm:t>
        <a:bodyPr/>
        <a:lstStyle/>
        <a:p>
          <a:endParaRPr lang="es-EC"/>
        </a:p>
      </dgm:t>
    </dgm:pt>
    <dgm:pt modelId="{16A7DDC6-73E5-4C2A-BE5A-0BA17233BE8A}" type="pres">
      <dgm:prSet presAssocID="{204D17B9-BFE0-4C4B-81DF-1ED8FDCC3D5B}" presName="node" presStyleLbl="node1" presStyleIdx="4" presStyleCnt="6">
        <dgm:presLayoutVars>
          <dgm:bulletEnabled val="1"/>
        </dgm:presLayoutVars>
      </dgm:prSet>
      <dgm:spPr/>
      <dgm:t>
        <a:bodyPr/>
        <a:lstStyle/>
        <a:p>
          <a:endParaRPr lang="es-EC"/>
        </a:p>
      </dgm:t>
    </dgm:pt>
    <dgm:pt modelId="{5D4B2C40-3239-4C78-9632-3EE6A9FA4A8B}" type="pres">
      <dgm:prSet presAssocID="{E5E88E50-2A0C-4F29-A919-66EE1C5D1BC5}" presName="sibTrans" presStyleLbl="sibTrans2D1" presStyleIdx="4" presStyleCnt="5"/>
      <dgm:spPr/>
      <dgm:t>
        <a:bodyPr/>
        <a:lstStyle/>
        <a:p>
          <a:endParaRPr lang="es-EC"/>
        </a:p>
      </dgm:t>
    </dgm:pt>
    <dgm:pt modelId="{0ECCC01A-E1A8-47BC-855F-780152D536B2}" type="pres">
      <dgm:prSet presAssocID="{E5E88E50-2A0C-4F29-A919-66EE1C5D1BC5}" presName="connectorText" presStyleLbl="sibTrans2D1" presStyleIdx="4" presStyleCnt="5"/>
      <dgm:spPr/>
      <dgm:t>
        <a:bodyPr/>
        <a:lstStyle/>
        <a:p>
          <a:endParaRPr lang="es-EC"/>
        </a:p>
      </dgm:t>
    </dgm:pt>
    <dgm:pt modelId="{115990EF-EA33-4987-9603-E5910BAD1698}" type="pres">
      <dgm:prSet presAssocID="{A2A5A103-3E96-49CA-B2C2-02A34358C998}" presName="node" presStyleLbl="node1" presStyleIdx="5" presStyleCnt="6">
        <dgm:presLayoutVars>
          <dgm:bulletEnabled val="1"/>
        </dgm:presLayoutVars>
      </dgm:prSet>
      <dgm:spPr/>
      <dgm:t>
        <a:bodyPr/>
        <a:lstStyle/>
        <a:p>
          <a:endParaRPr lang="es-EC"/>
        </a:p>
      </dgm:t>
    </dgm:pt>
  </dgm:ptLst>
  <dgm:cxnLst>
    <dgm:cxn modelId="{CE6758D6-6B92-4472-81A7-10D404DD64A1}" type="presOf" srcId="{65F028D4-0B2A-48E8-AC29-4DE954EE698D}" destId="{5DC072E4-83AB-4CB9-BE00-0AD3DFCC2FAA}" srcOrd="0" destOrd="0" presId="urn:microsoft.com/office/officeart/2005/8/layout/process2"/>
    <dgm:cxn modelId="{E2328B15-34E9-49A8-B92A-CA88D871177E}" type="presOf" srcId="{98F03AB1-9501-4D8D-8BC3-4CD7DD09C838}" destId="{B14323CB-2A5B-44FC-8182-1BD127A26816}" srcOrd="1" destOrd="0" presId="urn:microsoft.com/office/officeart/2005/8/layout/process2"/>
    <dgm:cxn modelId="{6B333F46-77D7-479C-A474-53C2DDC9CFE2}" type="presOf" srcId="{98F03AB1-9501-4D8D-8BC3-4CD7DD09C838}" destId="{7CE4AC7D-5BB4-489D-956A-B61FC93C7EF1}" srcOrd="0" destOrd="0" presId="urn:microsoft.com/office/officeart/2005/8/layout/process2"/>
    <dgm:cxn modelId="{391ADFDE-AC31-4AB5-8361-A5A233C8E055}" type="presOf" srcId="{FF70940B-7E20-4C69-8597-3581F009EFB2}" destId="{D226F872-A6A0-4051-8E07-3C8239FB94C0}" srcOrd="0" destOrd="0" presId="urn:microsoft.com/office/officeart/2005/8/layout/process2"/>
    <dgm:cxn modelId="{D80E5E93-8F12-4F09-8CF3-E10AC2E852BF}" type="presOf" srcId="{268F0A79-144F-425C-AC98-FC98F44044A2}" destId="{FF86CBB4-1A64-494C-BEC3-3DE285F89604}" srcOrd="0" destOrd="0" presId="urn:microsoft.com/office/officeart/2005/8/layout/process2"/>
    <dgm:cxn modelId="{0422E39B-9093-428F-8E1F-E9DABE1B5660}" type="presOf" srcId="{204D17B9-BFE0-4C4B-81DF-1ED8FDCC3D5B}" destId="{16A7DDC6-73E5-4C2A-BE5A-0BA17233BE8A}" srcOrd="0" destOrd="0" presId="urn:microsoft.com/office/officeart/2005/8/layout/process2"/>
    <dgm:cxn modelId="{D293CA0A-81BC-46A3-9B5B-07363790EC8D}" type="presOf" srcId="{268F0A79-144F-425C-AC98-FC98F44044A2}" destId="{465AEB53-9721-46D7-8B87-81FCB40DE8F5}" srcOrd="1" destOrd="0" presId="urn:microsoft.com/office/officeart/2005/8/layout/process2"/>
    <dgm:cxn modelId="{842FA0BB-A8B1-4205-988F-73AD1399EAB1}" type="presOf" srcId="{A2A5A103-3E96-49CA-B2C2-02A34358C998}" destId="{115990EF-EA33-4987-9603-E5910BAD1698}" srcOrd="0" destOrd="0" presId="urn:microsoft.com/office/officeart/2005/8/layout/process2"/>
    <dgm:cxn modelId="{F85A9CBE-12C8-4BD3-83D0-9D9B23A43CAD}" type="presOf" srcId="{5BC45888-42C0-4C0D-B733-B6365B84F6AB}" destId="{50CC8B47-701A-4EA1-BDE1-6B4D5590BAB6}" srcOrd="0" destOrd="0" presId="urn:microsoft.com/office/officeart/2005/8/layout/process2"/>
    <dgm:cxn modelId="{741E1448-F628-4582-A254-84B09CAB34E4}" type="presOf" srcId="{B1F37E90-A45A-469E-BCF6-2E616A17D867}" destId="{11366DCD-29BA-4310-AC72-D357CB150F1C}" srcOrd="0" destOrd="0" presId="urn:microsoft.com/office/officeart/2005/8/layout/process2"/>
    <dgm:cxn modelId="{9AEB4EA0-09D2-4510-B82A-A4D6B4B966C3}" srcId="{B1F37E90-A45A-469E-BCF6-2E616A17D867}" destId="{DF630B00-4DB1-42A1-AC9D-2279EDB5A796}" srcOrd="2" destOrd="0" parTransId="{549CA5F9-169C-4D33-92DF-16822EB6B7FB}" sibTransId="{5BC45888-42C0-4C0D-B733-B6365B84F6AB}"/>
    <dgm:cxn modelId="{B3B52F87-93AA-4DA0-82EB-F983B3C2FD76}" srcId="{B1F37E90-A45A-469E-BCF6-2E616A17D867}" destId="{FF70940B-7E20-4C69-8597-3581F009EFB2}" srcOrd="3" destOrd="0" parTransId="{6FB40DC9-912A-40DE-B2E8-B6E16F3B5152}" sibTransId="{268F0A79-144F-425C-AC98-FC98F44044A2}"/>
    <dgm:cxn modelId="{D3397A4E-039B-4344-A137-0D19585E1920}" srcId="{B1F37E90-A45A-469E-BCF6-2E616A17D867}" destId="{204D17B9-BFE0-4C4B-81DF-1ED8FDCC3D5B}" srcOrd="4" destOrd="0" parTransId="{282CF3A7-183D-4F00-BC82-C210D8D79FEA}" sibTransId="{E5E88E50-2A0C-4F29-A919-66EE1C5D1BC5}"/>
    <dgm:cxn modelId="{07E7F6E7-5F74-46FD-B050-9F2BC56C542B}" type="presOf" srcId="{65F028D4-0B2A-48E8-AC29-4DE954EE698D}" destId="{369D8A12-1207-490E-9678-DAEEE014CAA3}" srcOrd="1" destOrd="0" presId="urn:microsoft.com/office/officeart/2005/8/layout/process2"/>
    <dgm:cxn modelId="{C926029D-07D7-42D7-AB1B-B1BB0BB41FC0}" srcId="{B1F37E90-A45A-469E-BCF6-2E616A17D867}" destId="{404DA871-AE42-4955-B992-E53DE30959AE}" srcOrd="0" destOrd="0" parTransId="{82B3BC40-99E3-4C08-9B7B-E675457B86A2}" sibTransId="{65F028D4-0B2A-48E8-AC29-4DE954EE698D}"/>
    <dgm:cxn modelId="{4357EA7C-4D24-4D22-B36C-8107A974C9DE}" type="presOf" srcId="{DF630B00-4DB1-42A1-AC9D-2279EDB5A796}" destId="{DE6A5D2A-10AE-4F9C-949D-467D8FE0D768}" srcOrd="0" destOrd="0" presId="urn:microsoft.com/office/officeart/2005/8/layout/process2"/>
    <dgm:cxn modelId="{0C0BEB9F-2036-4E51-9429-1EE1D9DB34DB}" type="presOf" srcId="{5BC45888-42C0-4C0D-B733-B6365B84F6AB}" destId="{75176A75-E88F-4E1C-B6AE-A8F5BD525B51}" srcOrd="1" destOrd="0" presId="urn:microsoft.com/office/officeart/2005/8/layout/process2"/>
    <dgm:cxn modelId="{B13090F5-59B4-42C7-8486-C3EDB9C3A0B5}" srcId="{B1F37E90-A45A-469E-BCF6-2E616A17D867}" destId="{A2A5A103-3E96-49CA-B2C2-02A34358C998}" srcOrd="5" destOrd="0" parTransId="{F7766E1D-D8B2-4048-81D1-31A2FAC20DAD}" sibTransId="{73DF4AE0-2BCD-493E-B9DC-3E4A34FCED2A}"/>
    <dgm:cxn modelId="{432A1F11-B947-4CDA-99B2-52FC6E57F6BA}" type="presOf" srcId="{E5E88E50-2A0C-4F29-A919-66EE1C5D1BC5}" destId="{5D4B2C40-3239-4C78-9632-3EE6A9FA4A8B}" srcOrd="0" destOrd="0" presId="urn:microsoft.com/office/officeart/2005/8/layout/process2"/>
    <dgm:cxn modelId="{34B76526-BC18-4849-BFF8-E6FF3FCF9F4E}" type="presOf" srcId="{404DA871-AE42-4955-B992-E53DE30959AE}" destId="{03893AD8-4621-4C55-83A1-907473FF41DE}" srcOrd="0" destOrd="0" presId="urn:microsoft.com/office/officeart/2005/8/layout/process2"/>
    <dgm:cxn modelId="{0C60FBEA-2954-42F1-A619-EBB6BE651DD0}" type="presOf" srcId="{E5E88E50-2A0C-4F29-A919-66EE1C5D1BC5}" destId="{0ECCC01A-E1A8-47BC-855F-780152D536B2}" srcOrd="1" destOrd="0" presId="urn:microsoft.com/office/officeart/2005/8/layout/process2"/>
    <dgm:cxn modelId="{6AC4E325-7D7A-4D39-8FE2-A34F225A406E}" type="presOf" srcId="{C562DC57-204C-4E82-8625-4B7C4B686BBE}" destId="{F9035D81-FFD2-49A1-AFDA-AD51135D2774}" srcOrd="0" destOrd="0" presId="urn:microsoft.com/office/officeart/2005/8/layout/process2"/>
    <dgm:cxn modelId="{535E57AC-D17F-44D9-9B1D-965234B2B23D}" srcId="{B1F37E90-A45A-469E-BCF6-2E616A17D867}" destId="{C562DC57-204C-4E82-8625-4B7C4B686BBE}" srcOrd="1" destOrd="0" parTransId="{A64E27D1-14BF-47C1-8A2D-95A5ABBDEBF4}" sibTransId="{98F03AB1-9501-4D8D-8BC3-4CD7DD09C838}"/>
    <dgm:cxn modelId="{BED99CC6-1568-4E2E-AF13-0ED43B3B2F24}" type="presParOf" srcId="{11366DCD-29BA-4310-AC72-D357CB150F1C}" destId="{03893AD8-4621-4C55-83A1-907473FF41DE}" srcOrd="0" destOrd="0" presId="urn:microsoft.com/office/officeart/2005/8/layout/process2"/>
    <dgm:cxn modelId="{769BD963-DCEE-4F71-A86A-F22D2B5B23E2}" type="presParOf" srcId="{11366DCD-29BA-4310-AC72-D357CB150F1C}" destId="{5DC072E4-83AB-4CB9-BE00-0AD3DFCC2FAA}" srcOrd="1" destOrd="0" presId="urn:microsoft.com/office/officeart/2005/8/layout/process2"/>
    <dgm:cxn modelId="{A1FC75D6-043C-46AD-85A8-F4A2A5186871}" type="presParOf" srcId="{5DC072E4-83AB-4CB9-BE00-0AD3DFCC2FAA}" destId="{369D8A12-1207-490E-9678-DAEEE014CAA3}" srcOrd="0" destOrd="0" presId="urn:microsoft.com/office/officeart/2005/8/layout/process2"/>
    <dgm:cxn modelId="{098F9A32-1D52-4ACB-947A-F16966195AC2}" type="presParOf" srcId="{11366DCD-29BA-4310-AC72-D357CB150F1C}" destId="{F9035D81-FFD2-49A1-AFDA-AD51135D2774}" srcOrd="2" destOrd="0" presId="urn:microsoft.com/office/officeart/2005/8/layout/process2"/>
    <dgm:cxn modelId="{64C9BBB1-BF9B-45BC-AE6C-6A924510C80E}" type="presParOf" srcId="{11366DCD-29BA-4310-AC72-D357CB150F1C}" destId="{7CE4AC7D-5BB4-489D-956A-B61FC93C7EF1}" srcOrd="3" destOrd="0" presId="urn:microsoft.com/office/officeart/2005/8/layout/process2"/>
    <dgm:cxn modelId="{CC39A5D5-0445-4DFA-A7FF-B4F2C07618CA}" type="presParOf" srcId="{7CE4AC7D-5BB4-489D-956A-B61FC93C7EF1}" destId="{B14323CB-2A5B-44FC-8182-1BD127A26816}" srcOrd="0" destOrd="0" presId="urn:microsoft.com/office/officeart/2005/8/layout/process2"/>
    <dgm:cxn modelId="{0D807D58-D775-4ABD-9530-ABB30007DCEA}" type="presParOf" srcId="{11366DCD-29BA-4310-AC72-D357CB150F1C}" destId="{DE6A5D2A-10AE-4F9C-949D-467D8FE0D768}" srcOrd="4" destOrd="0" presId="urn:microsoft.com/office/officeart/2005/8/layout/process2"/>
    <dgm:cxn modelId="{BD23F417-CA29-4175-AAA5-49B8125A08C8}" type="presParOf" srcId="{11366DCD-29BA-4310-AC72-D357CB150F1C}" destId="{50CC8B47-701A-4EA1-BDE1-6B4D5590BAB6}" srcOrd="5" destOrd="0" presId="urn:microsoft.com/office/officeart/2005/8/layout/process2"/>
    <dgm:cxn modelId="{2B73F1AF-BD25-4925-8789-CB0D0EBF1834}" type="presParOf" srcId="{50CC8B47-701A-4EA1-BDE1-6B4D5590BAB6}" destId="{75176A75-E88F-4E1C-B6AE-A8F5BD525B51}" srcOrd="0" destOrd="0" presId="urn:microsoft.com/office/officeart/2005/8/layout/process2"/>
    <dgm:cxn modelId="{B135A4F5-215F-44B6-9DB7-35CDF59AB24F}" type="presParOf" srcId="{11366DCD-29BA-4310-AC72-D357CB150F1C}" destId="{D226F872-A6A0-4051-8E07-3C8239FB94C0}" srcOrd="6" destOrd="0" presId="urn:microsoft.com/office/officeart/2005/8/layout/process2"/>
    <dgm:cxn modelId="{8BECE4C8-058F-42AF-8CE9-93903AC3EE75}" type="presParOf" srcId="{11366DCD-29BA-4310-AC72-D357CB150F1C}" destId="{FF86CBB4-1A64-494C-BEC3-3DE285F89604}" srcOrd="7" destOrd="0" presId="urn:microsoft.com/office/officeart/2005/8/layout/process2"/>
    <dgm:cxn modelId="{8096A1BA-987C-40BD-9E26-628734D8E18A}" type="presParOf" srcId="{FF86CBB4-1A64-494C-BEC3-3DE285F89604}" destId="{465AEB53-9721-46D7-8B87-81FCB40DE8F5}" srcOrd="0" destOrd="0" presId="urn:microsoft.com/office/officeart/2005/8/layout/process2"/>
    <dgm:cxn modelId="{BC5FE39B-8173-4190-9F3A-45CF8806084E}" type="presParOf" srcId="{11366DCD-29BA-4310-AC72-D357CB150F1C}" destId="{16A7DDC6-73E5-4C2A-BE5A-0BA17233BE8A}" srcOrd="8" destOrd="0" presId="urn:microsoft.com/office/officeart/2005/8/layout/process2"/>
    <dgm:cxn modelId="{B51CF95F-03C0-4D7F-9B22-FE30242BF464}" type="presParOf" srcId="{11366DCD-29BA-4310-AC72-D357CB150F1C}" destId="{5D4B2C40-3239-4C78-9632-3EE6A9FA4A8B}" srcOrd="9" destOrd="0" presId="urn:microsoft.com/office/officeart/2005/8/layout/process2"/>
    <dgm:cxn modelId="{0D6026BA-4E0A-4956-88BE-9E4D0E5A4551}" type="presParOf" srcId="{5D4B2C40-3239-4C78-9632-3EE6A9FA4A8B}" destId="{0ECCC01A-E1A8-47BC-855F-780152D536B2}" srcOrd="0" destOrd="0" presId="urn:microsoft.com/office/officeart/2005/8/layout/process2"/>
    <dgm:cxn modelId="{E6F55D44-030F-4F38-832F-B01639620007}" type="presParOf" srcId="{11366DCD-29BA-4310-AC72-D357CB150F1C}" destId="{115990EF-EA33-4987-9603-E5910BAD1698}"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AC026B-D09B-478C-9991-3E0BAD8B5AB8}" type="doc">
      <dgm:prSet loTypeId="urn:microsoft.com/office/officeart/2005/8/layout/gear1" loCatId="cycle" qsTypeId="urn:microsoft.com/office/officeart/2005/8/quickstyle/simple1" qsCatId="simple" csTypeId="urn:microsoft.com/office/officeart/2005/8/colors/colorful2" csCatId="colorful" phldr="1"/>
      <dgm:spPr/>
      <dgm:t>
        <a:bodyPr/>
        <a:lstStyle/>
        <a:p>
          <a:endParaRPr lang="es-ES"/>
        </a:p>
      </dgm:t>
    </dgm:pt>
    <dgm:pt modelId="{2A3A83F4-1AF8-40FA-A778-DA89B7A6F207}">
      <dgm:prSet phldrT="[Texto]" custT="1"/>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Evalúa y contrasta datos financieros de las COAC´s antes de la liquidación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C7139ADD-27B5-4CB1-BF41-B88EEB5A932D}" type="parTrans" cxnId="{D4B67868-CE11-4BF6-A175-71CAAE32985D}">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09698553-9B0F-4B9F-BA93-54280523F9E9}" type="sibTrans" cxnId="{D4B67868-CE11-4BF6-A175-71CAAE32985D}">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EE01E2F7-D556-4B66-BBCA-3C98B1A9A72B}">
      <dgm:prSet phldrT="[Texto]" custT="1"/>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Instrumento matemático- financiero </a:t>
          </a:r>
          <a:endParaRPr lang="es-ES" sz="2000" dirty="0">
            <a:solidFill>
              <a:schemeClr val="tx1"/>
            </a:solidFill>
            <a:latin typeface="Times New Roman" panose="02020603050405020304" pitchFamily="18" charset="0"/>
            <a:cs typeface="Times New Roman" panose="02020603050405020304" pitchFamily="18" charset="0"/>
          </a:endParaRPr>
        </a:p>
      </dgm:t>
    </dgm:pt>
    <dgm:pt modelId="{8429C506-D04F-44CD-ACF0-A8D73CA9D5D3}" type="parTrans" cxnId="{582AA0A0-E0AC-4929-8A11-D95417085225}">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F127AE3B-0398-4E74-A617-18C561E531B2}" type="sibTrans" cxnId="{582AA0A0-E0AC-4929-8A11-D95417085225}">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C3FEAD2C-4DAE-40AF-9066-81A25E04402E}">
      <dgm:prSet phldrT="[Texto]" custT="1"/>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Se realizara el análisis PERLAS a cinco COAC’s 1 del segmento 4 y cuatro del segmento 5 </a:t>
          </a:r>
          <a:endParaRPr lang="es-ES" sz="2000" dirty="0">
            <a:solidFill>
              <a:schemeClr val="tx1"/>
            </a:solidFill>
            <a:latin typeface="Times New Roman" panose="02020603050405020304" pitchFamily="18" charset="0"/>
            <a:cs typeface="Times New Roman" panose="02020603050405020304" pitchFamily="18" charset="0"/>
          </a:endParaRPr>
        </a:p>
      </dgm:t>
    </dgm:pt>
    <dgm:pt modelId="{75FD7BEE-1414-4F6F-A14E-A2ABCB6C7D2C}" type="parTrans" cxnId="{4E12CEB0-A7AE-416B-82E8-E2A29FDF65EE}">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2A084277-F98B-4325-B33C-86222B0A1DDC}" type="sibTrans" cxnId="{4E12CEB0-A7AE-416B-82E8-E2A29FDF65EE}">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F7557CD9-4A4C-441D-B4B3-19F3786E1698}">
      <dgm:prSet/>
      <dgm:spPr/>
      <dgm:t>
        <a:bodyPr/>
        <a:lstStyle/>
        <a:p>
          <a:endParaRPr lang="es-ES" sz="2000"/>
        </a:p>
      </dgm:t>
    </dgm:pt>
    <dgm:pt modelId="{A10F10CA-ADED-4A0D-82F1-69768A3623A0}" type="parTrans" cxnId="{98C279EF-B52E-4113-938F-3E6D294ADF1C}">
      <dgm:prSet/>
      <dgm:spPr/>
      <dgm:t>
        <a:bodyPr/>
        <a:lstStyle/>
        <a:p>
          <a:endParaRPr lang="es-ES" sz="2000"/>
        </a:p>
      </dgm:t>
    </dgm:pt>
    <dgm:pt modelId="{7EAC1097-C6C0-47D0-8BF0-1189A43146B0}" type="sibTrans" cxnId="{98C279EF-B52E-4113-938F-3E6D294ADF1C}">
      <dgm:prSet/>
      <dgm:spPr/>
      <dgm:t>
        <a:bodyPr/>
        <a:lstStyle/>
        <a:p>
          <a:endParaRPr lang="es-ES" sz="2000"/>
        </a:p>
      </dgm:t>
    </dgm:pt>
    <dgm:pt modelId="{896E7321-4981-45A4-A9AD-370175F24793}">
      <dgm:prSet/>
      <dgm:spPr/>
      <dgm:t>
        <a:bodyPr/>
        <a:lstStyle/>
        <a:p>
          <a:endParaRPr lang="es-ES" sz="2000"/>
        </a:p>
      </dgm:t>
    </dgm:pt>
    <dgm:pt modelId="{A214EA4D-1F7B-4E7B-84E8-5A88C9431B0A}" type="parTrans" cxnId="{340F8DB3-4F59-4262-9190-A3B4825062DC}">
      <dgm:prSet/>
      <dgm:spPr/>
      <dgm:t>
        <a:bodyPr/>
        <a:lstStyle/>
        <a:p>
          <a:endParaRPr lang="es-ES" sz="2000"/>
        </a:p>
      </dgm:t>
    </dgm:pt>
    <dgm:pt modelId="{767EF4AE-EFC6-41A1-ADD3-9F9D921543E7}" type="sibTrans" cxnId="{340F8DB3-4F59-4262-9190-A3B4825062DC}">
      <dgm:prSet/>
      <dgm:spPr/>
      <dgm:t>
        <a:bodyPr/>
        <a:lstStyle/>
        <a:p>
          <a:endParaRPr lang="es-ES" sz="2000"/>
        </a:p>
      </dgm:t>
    </dgm:pt>
    <dgm:pt modelId="{4BE24C3A-F47D-4398-9342-8B63857CBA1A}">
      <dgm:prSet/>
      <dgm:spPr/>
      <dgm:t>
        <a:bodyPr/>
        <a:lstStyle/>
        <a:p>
          <a:endParaRPr lang="es-ES" sz="2000"/>
        </a:p>
      </dgm:t>
    </dgm:pt>
    <dgm:pt modelId="{AD99FEF5-B0CE-4A7F-8C7F-1B93F9790B29}" type="parTrans" cxnId="{9BEF2D18-1511-4762-B27B-B0DB2F76F6E1}">
      <dgm:prSet/>
      <dgm:spPr/>
      <dgm:t>
        <a:bodyPr/>
        <a:lstStyle/>
        <a:p>
          <a:endParaRPr lang="es-ES" sz="2000"/>
        </a:p>
      </dgm:t>
    </dgm:pt>
    <dgm:pt modelId="{907573B6-0999-4842-887B-DD9F55AE10E7}" type="sibTrans" cxnId="{9BEF2D18-1511-4762-B27B-B0DB2F76F6E1}">
      <dgm:prSet/>
      <dgm:spPr/>
      <dgm:t>
        <a:bodyPr/>
        <a:lstStyle/>
        <a:p>
          <a:endParaRPr lang="es-ES" sz="2000"/>
        </a:p>
      </dgm:t>
    </dgm:pt>
    <dgm:pt modelId="{6BA17203-4088-44A0-9AA3-E95475AE7A4C}" type="pres">
      <dgm:prSet presAssocID="{04AC026B-D09B-478C-9991-3E0BAD8B5AB8}" presName="composite" presStyleCnt="0">
        <dgm:presLayoutVars>
          <dgm:chMax val="3"/>
          <dgm:animLvl val="lvl"/>
          <dgm:resizeHandles val="exact"/>
        </dgm:presLayoutVars>
      </dgm:prSet>
      <dgm:spPr/>
      <dgm:t>
        <a:bodyPr/>
        <a:lstStyle/>
        <a:p>
          <a:endParaRPr lang="es-ES"/>
        </a:p>
      </dgm:t>
    </dgm:pt>
    <dgm:pt modelId="{5837CB3D-D9A7-42A9-87CD-3FFB1D6729FD}" type="pres">
      <dgm:prSet presAssocID="{C3FEAD2C-4DAE-40AF-9066-81A25E04402E}" presName="gear1" presStyleLbl="node1" presStyleIdx="0" presStyleCnt="3">
        <dgm:presLayoutVars>
          <dgm:chMax val="1"/>
          <dgm:bulletEnabled val="1"/>
        </dgm:presLayoutVars>
      </dgm:prSet>
      <dgm:spPr/>
      <dgm:t>
        <a:bodyPr/>
        <a:lstStyle/>
        <a:p>
          <a:endParaRPr lang="es-ES"/>
        </a:p>
      </dgm:t>
    </dgm:pt>
    <dgm:pt modelId="{A2CD3D25-8178-4A44-ADBC-163937C31FA0}" type="pres">
      <dgm:prSet presAssocID="{C3FEAD2C-4DAE-40AF-9066-81A25E04402E}" presName="gear1srcNode" presStyleLbl="node1" presStyleIdx="0" presStyleCnt="3"/>
      <dgm:spPr/>
      <dgm:t>
        <a:bodyPr/>
        <a:lstStyle/>
        <a:p>
          <a:endParaRPr lang="es-ES"/>
        </a:p>
      </dgm:t>
    </dgm:pt>
    <dgm:pt modelId="{D6C0870D-B6E3-4CDD-8E22-7509548DEAE5}" type="pres">
      <dgm:prSet presAssocID="{C3FEAD2C-4DAE-40AF-9066-81A25E04402E}" presName="gear1dstNode" presStyleLbl="node1" presStyleIdx="0" presStyleCnt="3"/>
      <dgm:spPr/>
      <dgm:t>
        <a:bodyPr/>
        <a:lstStyle/>
        <a:p>
          <a:endParaRPr lang="es-ES"/>
        </a:p>
      </dgm:t>
    </dgm:pt>
    <dgm:pt modelId="{6EA0CB0C-DDE9-4E4F-887F-927FAEFC0791}" type="pres">
      <dgm:prSet presAssocID="{2A3A83F4-1AF8-40FA-A778-DA89B7A6F207}" presName="gear2" presStyleLbl="node1" presStyleIdx="1" presStyleCnt="3" custScaleX="111818">
        <dgm:presLayoutVars>
          <dgm:chMax val="1"/>
          <dgm:bulletEnabled val="1"/>
        </dgm:presLayoutVars>
      </dgm:prSet>
      <dgm:spPr/>
      <dgm:t>
        <a:bodyPr/>
        <a:lstStyle/>
        <a:p>
          <a:endParaRPr lang="es-ES"/>
        </a:p>
      </dgm:t>
    </dgm:pt>
    <dgm:pt modelId="{F3CD9192-6CE2-4678-AAA3-859DAB1F0729}" type="pres">
      <dgm:prSet presAssocID="{2A3A83F4-1AF8-40FA-A778-DA89B7A6F207}" presName="gear2srcNode" presStyleLbl="node1" presStyleIdx="1" presStyleCnt="3"/>
      <dgm:spPr/>
      <dgm:t>
        <a:bodyPr/>
        <a:lstStyle/>
        <a:p>
          <a:endParaRPr lang="es-ES"/>
        </a:p>
      </dgm:t>
    </dgm:pt>
    <dgm:pt modelId="{A88781EE-5EE3-4C46-8BF2-4AA73101B6E6}" type="pres">
      <dgm:prSet presAssocID="{2A3A83F4-1AF8-40FA-A778-DA89B7A6F207}" presName="gear2dstNode" presStyleLbl="node1" presStyleIdx="1" presStyleCnt="3"/>
      <dgm:spPr/>
      <dgm:t>
        <a:bodyPr/>
        <a:lstStyle/>
        <a:p>
          <a:endParaRPr lang="es-ES"/>
        </a:p>
      </dgm:t>
    </dgm:pt>
    <dgm:pt modelId="{8E809E94-ABD2-4504-B52E-09CD34092C99}" type="pres">
      <dgm:prSet presAssocID="{EE01E2F7-D556-4B66-BBCA-3C98B1A9A72B}" presName="gear3" presStyleLbl="node1" presStyleIdx="2" presStyleCnt="3"/>
      <dgm:spPr/>
      <dgm:t>
        <a:bodyPr/>
        <a:lstStyle/>
        <a:p>
          <a:endParaRPr lang="es-ES"/>
        </a:p>
      </dgm:t>
    </dgm:pt>
    <dgm:pt modelId="{35B1D72C-9CBD-433F-BAED-4CE261DC1F78}" type="pres">
      <dgm:prSet presAssocID="{EE01E2F7-D556-4B66-BBCA-3C98B1A9A72B}" presName="gear3tx" presStyleLbl="node1" presStyleIdx="2" presStyleCnt="3">
        <dgm:presLayoutVars>
          <dgm:chMax val="1"/>
          <dgm:bulletEnabled val="1"/>
        </dgm:presLayoutVars>
      </dgm:prSet>
      <dgm:spPr/>
      <dgm:t>
        <a:bodyPr/>
        <a:lstStyle/>
        <a:p>
          <a:endParaRPr lang="es-ES"/>
        </a:p>
      </dgm:t>
    </dgm:pt>
    <dgm:pt modelId="{9F3BAD89-D6D6-4DA1-ABC4-048DAC2E2883}" type="pres">
      <dgm:prSet presAssocID="{EE01E2F7-D556-4B66-BBCA-3C98B1A9A72B}" presName="gear3srcNode" presStyleLbl="node1" presStyleIdx="2" presStyleCnt="3"/>
      <dgm:spPr/>
      <dgm:t>
        <a:bodyPr/>
        <a:lstStyle/>
        <a:p>
          <a:endParaRPr lang="es-ES"/>
        </a:p>
      </dgm:t>
    </dgm:pt>
    <dgm:pt modelId="{CA6AD5F9-F22F-4C15-9D8B-E302AFB5D79F}" type="pres">
      <dgm:prSet presAssocID="{EE01E2F7-D556-4B66-BBCA-3C98B1A9A72B}" presName="gear3dstNode" presStyleLbl="node1" presStyleIdx="2" presStyleCnt="3"/>
      <dgm:spPr/>
      <dgm:t>
        <a:bodyPr/>
        <a:lstStyle/>
        <a:p>
          <a:endParaRPr lang="es-ES"/>
        </a:p>
      </dgm:t>
    </dgm:pt>
    <dgm:pt modelId="{140EC966-45B0-47A5-A7A8-E8C617ADA499}" type="pres">
      <dgm:prSet presAssocID="{2A084277-F98B-4325-B33C-86222B0A1DDC}" presName="connector1" presStyleLbl="sibTrans2D1" presStyleIdx="0" presStyleCnt="3"/>
      <dgm:spPr/>
      <dgm:t>
        <a:bodyPr/>
        <a:lstStyle/>
        <a:p>
          <a:endParaRPr lang="es-ES"/>
        </a:p>
      </dgm:t>
    </dgm:pt>
    <dgm:pt modelId="{B9CDFE81-121D-4124-9592-F8B110B9D0A4}" type="pres">
      <dgm:prSet presAssocID="{09698553-9B0F-4B9F-BA93-54280523F9E9}" presName="connector2" presStyleLbl="sibTrans2D1" presStyleIdx="1" presStyleCnt="3"/>
      <dgm:spPr/>
      <dgm:t>
        <a:bodyPr/>
        <a:lstStyle/>
        <a:p>
          <a:endParaRPr lang="es-ES"/>
        </a:p>
      </dgm:t>
    </dgm:pt>
    <dgm:pt modelId="{91BA8D0E-3926-487C-8A9B-81970979CC2C}" type="pres">
      <dgm:prSet presAssocID="{F127AE3B-0398-4E74-A617-18C561E531B2}" presName="connector3" presStyleLbl="sibTrans2D1" presStyleIdx="2" presStyleCnt="3"/>
      <dgm:spPr/>
      <dgm:t>
        <a:bodyPr/>
        <a:lstStyle/>
        <a:p>
          <a:endParaRPr lang="es-ES"/>
        </a:p>
      </dgm:t>
    </dgm:pt>
  </dgm:ptLst>
  <dgm:cxnLst>
    <dgm:cxn modelId="{4145B8E4-B7EE-488F-9652-BABABC270577}" type="presOf" srcId="{2A3A83F4-1AF8-40FA-A778-DA89B7A6F207}" destId="{F3CD9192-6CE2-4678-AAA3-859DAB1F0729}" srcOrd="1" destOrd="0" presId="urn:microsoft.com/office/officeart/2005/8/layout/gear1"/>
    <dgm:cxn modelId="{5617F79E-BFDC-438F-BE0B-9FFCDC553FB4}" type="presOf" srcId="{EE01E2F7-D556-4B66-BBCA-3C98B1A9A72B}" destId="{8E809E94-ABD2-4504-B52E-09CD34092C99}" srcOrd="0" destOrd="0" presId="urn:microsoft.com/office/officeart/2005/8/layout/gear1"/>
    <dgm:cxn modelId="{340F8DB3-4F59-4262-9190-A3B4825062DC}" srcId="{04AC026B-D09B-478C-9991-3E0BAD8B5AB8}" destId="{896E7321-4981-45A4-A9AD-370175F24793}" srcOrd="4" destOrd="0" parTransId="{A214EA4D-1F7B-4E7B-84E8-5A88C9431B0A}" sibTransId="{767EF4AE-EFC6-41A1-ADD3-9F9D921543E7}"/>
    <dgm:cxn modelId="{B94A5A2D-FB1B-49E2-97E2-507B8A2440B5}" type="presOf" srcId="{C3FEAD2C-4DAE-40AF-9066-81A25E04402E}" destId="{D6C0870D-B6E3-4CDD-8E22-7509548DEAE5}" srcOrd="2" destOrd="0" presId="urn:microsoft.com/office/officeart/2005/8/layout/gear1"/>
    <dgm:cxn modelId="{D4B67868-CE11-4BF6-A175-71CAAE32985D}" srcId="{04AC026B-D09B-478C-9991-3E0BAD8B5AB8}" destId="{2A3A83F4-1AF8-40FA-A778-DA89B7A6F207}" srcOrd="1" destOrd="0" parTransId="{C7139ADD-27B5-4CB1-BF41-B88EEB5A932D}" sibTransId="{09698553-9B0F-4B9F-BA93-54280523F9E9}"/>
    <dgm:cxn modelId="{9B7E65B4-6CB0-4153-AE82-64827DD51D71}" type="presOf" srcId="{C3FEAD2C-4DAE-40AF-9066-81A25E04402E}" destId="{A2CD3D25-8178-4A44-ADBC-163937C31FA0}" srcOrd="1" destOrd="0" presId="urn:microsoft.com/office/officeart/2005/8/layout/gear1"/>
    <dgm:cxn modelId="{D066390A-7B40-41D2-9754-F3EA55358119}" type="presOf" srcId="{EE01E2F7-D556-4B66-BBCA-3C98B1A9A72B}" destId="{9F3BAD89-D6D6-4DA1-ABC4-048DAC2E2883}" srcOrd="2" destOrd="0" presId="urn:microsoft.com/office/officeart/2005/8/layout/gear1"/>
    <dgm:cxn modelId="{C4F2196D-31F0-4BA2-9B37-972445EBF707}" type="presOf" srcId="{2A084277-F98B-4325-B33C-86222B0A1DDC}" destId="{140EC966-45B0-47A5-A7A8-E8C617ADA499}" srcOrd="0" destOrd="0" presId="urn:microsoft.com/office/officeart/2005/8/layout/gear1"/>
    <dgm:cxn modelId="{454598D4-3935-45D3-9D17-B10C4CE1D951}" type="presOf" srcId="{09698553-9B0F-4B9F-BA93-54280523F9E9}" destId="{B9CDFE81-121D-4124-9592-F8B110B9D0A4}" srcOrd="0" destOrd="0" presId="urn:microsoft.com/office/officeart/2005/8/layout/gear1"/>
    <dgm:cxn modelId="{8FB144A2-5C78-4C8F-AD45-C6DC038FBAD3}" type="presOf" srcId="{2A3A83F4-1AF8-40FA-A778-DA89B7A6F207}" destId="{6EA0CB0C-DDE9-4E4F-887F-927FAEFC0791}" srcOrd="0" destOrd="0" presId="urn:microsoft.com/office/officeart/2005/8/layout/gear1"/>
    <dgm:cxn modelId="{F707A213-2853-45EB-9AA4-4E9BCBEAC1FD}" type="presOf" srcId="{F127AE3B-0398-4E74-A617-18C561E531B2}" destId="{91BA8D0E-3926-487C-8A9B-81970979CC2C}" srcOrd="0" destOrd="0" presId="urn:microsoft.com/office/officeart/2005/8/layout/gear1"/>
    <dgm:cxn modelId="{67DC0CD1-05AC-4A3F-A50C-401778FE001A}" type="presOf" srcId="{2A3A83F4-1AF8-40FA-A778-DA89B7A6F207}" destId="{A88781EE-5EE3-4C46-8BF2-4AA73101B6E6}" srcOrd="2" destOrd="0" presId="urn:microsoft.com/office/officeart/2005/8/layout/gear1"/>
    <dgm:cxn modelId="{4E12CEB0-A7AE-416B-82E8-E2A29FDF65EE}" srcId="{04AC026B-D09B-478C-9991-3E0BAD8B5AB8}" destId="{C3FEAD2C-4DAE-40AF-9066-81A25E04402E}" srcOrd="0" destOrd="0" parTransId="{75FD7BEE-1414-4F6F-A14E-A2ABCB6C7D2C}" sibTransId="{2A084277-F98B-4325-B33C-86222B0A1DDC}"/>
    <dgm:cxn modelId="{E26DD00C-30F7-4025-ACEB-D24476E297E9}" type="presOf" srcId="{04AC026B-D09B-478C-9991-3E0BAD8B5AB8}" destId="{6BA17203-4088-44A0-9AA3-E95475AE7A4C}" srcOrd="0" destOrd="0" presId="urn:microsoft.com/office/officeart/2005/8/layout/gear1"/>
    <dgm:cxn modelId="{98C279EF-B52E-4113-938F-3E6D294ADF1C}" srcId="{04AC026B-D09B-478C-9991-3E0BAD8B5AB8}" destId="{F7557CD9-4A4C-441D-B4B3-19F3786E1698}" srcOrd="3" destOrd="0" parTransId="{A10F10CA-ADED-4A0D-82F1-69768A3623A0}" sibTransId="{7EAC1097-C6C0-47D0-8BF0-1189A43146B0}"/>
    <dgm:cxn modelId="{ACE2CA5A-3685-4018-BE02-E647DD82CF2F}" type="presOf" srcId="{C3FEAD2C-4DAE-40AF-9066-81A25E04402E}" destId="{5837CB3D-D9A7-42A9-87CD-3FFB1D6729FD}" srcOrd="0" destOrd="0" presId="urn:microsoft.com/office/officeart/2005/8/layout/gear1"/>
    <dgm:cxn modelId="{566CB301-76F3-4C04-91A5-C8D5AABF0B67}" type="presOf" srcId="{EE01E2F7-D556-4B66-BBCA-3C98B1A9A72B}" destId="{35B1D72C-9CBD-433F-BAED-4CE261DC1F78}" srcOrd="1" destOrd="0" presId="urn:microsoft.com/office/officeart/2005/8/layout/gear1"/>
    <dgm:cxn modelId="{582AA0A0-E0AC-4929-8A11-D95417085225}" srcId="{04AC026B-D09B-478C-9991-3E0BAD8B5AB8}" destId="{EE01E2F7-D556-4B66-BBCA-3C98B1A9A72B}" srcOrd="2" destOrd="0" parTransId="{8429C506-D04F-44CD-ACF0-A8D73CA9D5D3}" sibTransId="{F127AE3B-0398-4E74-A617-18C561E531B2}"/>
    <dgm:cxn modelId="{9BEF2D18-1511-4762-B27B-B0DB2F76F6E1}" srcId="{04AC026B-D09B-478C-9991-3E0BAD8B5AB8}" destId="{4BE24C3A-F47D-4398-9342-8B63857CBA1A}" srcOrd="5" destOrd="0" parTransId="{AD99FEF5-B0CE-4A7F-8C7F-1B93F9790B29}" sibTransId="{907573B6-0999-4842-887B-DD9F55AE10E7}"/>
    <dgm:cxn modelId="{3A691FBD-C84F-42EB-AB72-790A5E4F7913}" type="presOf" srcId="{EE01E2F7-D556-4B66-BBCA-3C98B1A9A72B}" destId="{CA6AD5F9-F22F-4C15-9D8B-E302AFB5D79F}" srcOrd="3" destOrd="0" presId="urn:microsoft.com/office/officeart/2005/8/layout/gear1"/>
    <dgm:cxn modelId="{16D97563-13F9-4FD3-8786-50EBEF38C017}" type="presParOf" srcId="{6BA17203-4088-44A0-9AA3-E95475AE7A4C}" destId="{5837CB3D-D9A7-42A9-87CD-3FFB1D6729FD}" srcOrd="0" destOrd="0" presId="urn:microsoft.com/office/officeart/2005/8/layout/gear1"/>
    <dgm:cxn modelId="{58720DBB-62BC-48D3-A8EE-192494A385DC}" type="presParOf" srcId="{6BA17203-4088-44A0-9AA3-E95475AE7A4C}" destId="{A2CD3D25-8178-4A44-ADBC-163937C31FA0}" srcOrd="1" destOrd="0" presId="urn:microsoft.com/office/officeart/2005/8/layout/gear1"/>
    <dgm:cxn modelId="{EFB511E4-523E-4099-A445-4F00988030FD}" type="presParOf" srcId="{6BA17203-4088-44A0-9AA3-E95475AE7A4C}" destId="{D6C0870D-B6E3-4CDD-8E22-7509548DEAE5}" srcOrd="2" destOrd="0" presId="urn:microsoft.com/office/officeart/2005/8/layout/gear1"/>
    <dgm:cxn modelId="{CA8B8689-2009-41E0-B191-E2A2CB088892}" type="presParOf" srcId="{6BA17203-4088-44A0-9AA3-E95475AE7A4C}" destId="{6EA0CB0C-DDE9-4E4F-887F-927FAEFC0791}" srcOrd="3" destOrd="0" presId="urn:microsoft.com/office/officeart/2005/8/layout/gear1"/>
    <dgm:cxn modelId="{96668268-C361-4CCD-8CE0-32EB628BA5E1}" type="presParOf" srcId="{6BA17203-4088-44A0-9AA3-E95475AE7A4C}" destId="{F3CD9192-6CE2-4678-AAA3-859DAB1F0729}" srcOrd="4" destOrd="0" presId="urn:microsoft.com/office/officeart/2005/8/layout/gear1"/>
    <dgm:cxn modelId="{67FEF239-7CFE-4F94-BD6D-48D73D3E5B01}" type="presParOf" srcId="{6BA17203-4088-44A0-9AA3-E95475AE7A4C}" destId="{A88781EE-5EE3-4C46-8BF2-4AA73101B6E6}" srcOrd="5" destOrd="0" presId="urn:microsoft.com/office/officeart/2005/8/layout/gear1"/>
    <dgm:cxn modelId="{47EBB67F-42E3-4880-85B3-8AF6D283BEC4}" type="presParOf" srcId="{6BA17203-4088-44A0-9AA3-E95475AE7A4C}" destId="{8E809E94-ABD2-4504-B52E-09CD34092C99}" srcOrd="6" destOrd="0" presId="urn:microsoft.com/office/officeart/2005/8/layout/gear1"/>
    <dgm:cxn modelId="{1A54F186-F1D0-46CC-9E83-C3F7776632EE}" type="presParOf" srcId="{6BA17203-4088-44A0-9AA3-E95475AE7A4C}" destId="{35B1D72C-9CBD-433F-BAED-4CE261DC1F78}" srcOrd="7" destOrd="0" presId="urn:microsoft.com/office/officeart/2005/8/layout/gear1"/>
    <dgm:cxn modelId="{8E25022B-BC05-4F10-A193-90377AE473DA}" type="presParOf" srcId="{6BA17203-4088-44A0-9AA3-E95475AE7A4C}" destId="{9F3BAD89-D6D6-4DA1-ABC4-048DAC2E2883}" srcOrd="8" destOrd="0" presId="urn:microsoft.com/office/officeart/2005/8/layout/gear1"/>
    <dgm:cxn modelId="{5E7BDEBE-A08D-453A-89E5-517752BB9065}" type="presParOf" srcId="{6BA17203-4088-44A0-9AA3-E95475AE7A4C}" destId="{CA6AD5F9-F22F-4C15-9D8B-E302AFB5D79F}" srcOrd="9" destOrd="0" presId="urn:microsoft.com/office/officeart/2005/8/layout/gear1"/>
    <dgm:cxn modelId="{6DD7164E-63BE-4A03-9BE3-4EA3E4B3841E}" type="presParOf" srcId="{6BA17203-4088-44A0-9AA3-E95475AE7A4C}" destId="{140EC966-45B0-47A5-A7A8-E8C617ADA499}" srcOrd="10" destOrd="0" presId="urn:microsoft.com/office/officeart/2005/8/layout/gear1"/>
    <dgm:cxn modelId="{DEB9C4E2-26B9-4723-A722-EEA75ECDFCDC}" type="presParOf" srcId="{6BA17203-4088-44A0-9AA3-E95475AE7A4C}" destId="{B9CDFE81-121D-4124-9592-F8B110B9D0A4}" srcOrd="11" destOrd="0" presId="urn:microsoft.com/office/officeart/2005/8/layout/gear1"/>
    <dgm:cxn modelId="{969362FC-D574-4F19-9A31-44A4C24A0AFF}" type="presParOf" srcId="{6BA17203-4088-44A0-9AA3-E95475AE7A4C}" destId="{91BA8D0E-3926-487C-8A9B-81970979CC2C}"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AB1CAF-325F-47E1-8D03-268DA82349A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13D59653-8B48-49F5-8092-2F22138BDE41}">
      <dgm:prSet phldrT="[Texto]" custT="1"/>
      <dgm:spPr/>
      <dgm:t>
        <a:bodyPr/>
        <a:lstStyle/>
        <a:p>
          <a:pPr algn="l"/>
          <a:r>
            <a:rPr lang="es-ES" sz="2000" dirty="0" smtClean="0">
              <a:latin typeface="Times New Roman" panose="02020603050405020304" pitchFamily="18" charset="0"/>
              <a:cs typeface="Times New Roman" panose="02020603050405020304" pitchFamily="18" charset="0"/>
            </a:rPr>
            <a:t>La mayoría posee un nivel de instrucción secundario.</a:t>
          </a:r>
          <a:r>
            <a:rPr lang="es-ES" sz="2000" b="1"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dgm:t>
    </dgm:pt>
    <dgm:pt modelId="{C79D38D6-7338-4DE2-A0FB-C263D85FC503}" type="parTrans" cxnId="{F2469B64-F4AC-42E9-8831-A8E3DD4A06CD}">
      <dgm:prSet/>
      <dgm:spPr/>
      <dgm:t>
        <a:bodyPr/>
        <a:lstStyle/>
        <a:p>
          <a:endParaRPr lang="es-ES" sz="2000">
            <a:latin typeface="Times New Roman" panose="02020603050405020304" pitchFamily="18" charset="0"/>
            <a:cs typeface="Times New Roman" panose="02020603050405020304" pitchFamily="18" charset="0"/>
          </a:endParaRPr>
        </a:p>
      </dgm:t>
    </dgm:pt>
    <dgm:pt modelId="{C3E78333-FE45-467F-984A-97BD820F3F7D}" type="sibTrans" cxnId="{F2469B64-F4AC-42E9-8831-A8E3DD4A06CD}">
      <dgm:prSet/>
      <dgm:spPr/>
      <dgm:t>
        <a:bodyPr/>
        <a:lstStyle/>
        <a:p>
          <a:endParaRPr lang="es-ES" sz="2000">
            <a:latin typeface="Times New Roman" panose="02020603050405020304" pitchFamily="18" charset="0"/>
            <a:cs typeface="Times New Roman" panose="02020603050405020304" pitchFamily="18" charset="0"/>
          </a:endParaRPr>
        </a:p>
      </dgm:t>
    </dgm:pt>
    <dgm:pt modelId="{3A8A82AC-B73B-4DD0-9B01-1EBB9E384D65}">
      <dgm:prSet custT="1"/>
      <dgm:spPr/>
      <dgm:t>
        <a:bodyPr/>
        <a:lstStyle/>
        <a:p>
          <a:r>
            <a:rPr lang="es-EC" sz="2000" dirty="0" smtClean="0">
              <a:latin typeface="Times New Roman" panose="02020603050405020304" pitchFamily="18" charset="0"/>
              <a:cs typeface="Times New Roman" panose="02020603050405020304" pitchFamily="18" charset="0"/>
            </a:rPr>
            <a:t>El plan de mitigación de riesgos está relacionado con la gestión económica y financiera, a una adecuada gestión un adecuado plan y viceversa. </a:t>
          </a:r>
          <a:endParaRPr lang="es-EC" sz="2000" dirty="0">
            <a:latin typeface="Times New Roman" panose="02020603050405020304" pitchFamily="18" charset="0"/>
            <a:cs typeface="Times New Roman" panose="02020603050405020304" pitchFamily="18" charset="0"/>
          </a:endParaRPr>
        </a:p>
      </dgm:t>
    </dgm:pt>
    <dgm:pt modelId="{4CD8AC4E-CFE1-4761-B488-5ABB6B506EA1}" type="parTrans" cxnId="{9731767B-8223-4752-BE3A-A84195344D71}">
      <dgm:prSet/>
      <dgm:spPr/>
      <dgm:t>
        <a:bodyPr/>
        <a:lstStyle/>
        <a:p>
          <a:endParaRPr lang="es-ES" sz="2000">
            <a:latin typeface="Times New Roman" panose="02020603050405020304" pitchFamily="18" charset="0"/>
            <a:cs typeface="Times New Roman" panose="02020603050405020304" pitchFamily="18" charset="0"/>
          </a:endParaRPr>
        </a:p>
      </dgm:t>
    </dgm:pt>
    <dgm:pt modelId="{EA05CDF2-C4F4-483E-9F28-057C2CB82BB0}" type="sibTrans" cxnId="{9731767B-8223-4752-BE3A-A84195344D71}">
      <dgm:prSet/>
      <dgm:spPr/>
      <dgm:t>
        <a:bodyPr/>
        <a:lstStyle/>
        <a:p>
          <a:endParaRPr lang="es-ES" sz="2000">
            <a:latin typeface="Times New Roman" panose="02020603050405020304" pitchFamily="18" charset="0"/>
            <a:cs typeface="Times New Roman" panose="02020603050405020304" pitchFamily="18" charset="0"/>
          </a:endParaRPr>
        </a:p>
      </dgm:t>
    </dgm:pt>
    <dgm:pt modelId="{6B03D8B0-C659-4781-9402-0F802908B9EF}">
      <dgm:prSet custT="1"/>
      <dgm:spPr/>
      <dgm:t>
        <a:bodyPr/>
        <a:lstStyle/>
        <a:p>
          <a:r>
            <a:rPr lang="es-EC" sz="2000" dirty="0" smtClean="0">
              <a:latin typeface="Times New Roman" panose="02020603050405020304" pitchFamily="18" charset="0"/>
              <a:cs typeface="Times New Roman" panose="02020603050405020304" pitchFamily="18" charset="0"/>
            </a:rPr>
            <a:t>La instrucción formal del gerente afecta directamente en plan de mitigación de riesgos.</a:t>
          </a:r>
          <a:endParaRPr lang="es-EC" sz="2000" dirty="0">
            <a:latin typeface="Times New Roman" panose="02020603050405020304" pitchFamily="18" charset="0"/>
            <a:cs typeface="Times New Roman" panose="02020603050405020304" pitchFamily="18" charset="0"/>
          </a:endParaRPr>
        </a:p>
      </dgm:t>
    </dgm:pt>
    <dgm:pt modelId="{72E2E278-9FB8-474F-A596-D378596DC837}" type="parTrans" cxnId="{39BE0BDF-0F8E-4B1A-BE52-41730B09B7CA}">
      <dgm:prSet/>
      <dgm:spPr/>
      <dgm:t>
        <a:bodyPr/>
        <a:lstStyle/>
        <a:p>
          <a:endParaRPr lang="es-ES" sz="2000">
            <a:latin typeface="Times New Roman" panose="02020603050405020304" pitchFamily="18" charset="0"/>
            <a:cs typeface="Times New Roman" panose="02020603050405020304" pitchFamily="18" charset="0"/>
          </a:endParaRPr>
        </a:p>
      </dgm:t>
    </dgm:pt>
    <dgm:pt modelId="{98F8BCA8-87E8-4E11-9DC9-52C65A2817F9}" type="sibTrans" cxnId="{39BE0BDF-0F8E-4B1A-BE52-41730B09B7CA}">
      <dgm:prSet/>
      <dgm:spPr/>
      <dgm:t>
        <a:bodyPr/>
        <a:lstStyle/>
        <a:p>
          <a:endParaRPr lang="es-ES" sz="2000">
            <a:latin typeface="Times New Roman" panose="02020603050405020304" pitchFamily="18" charset="0"/>
            <a:cs typeface="Times New Roman" panose="02020603050405020304" pitchFamily="18" charset="0"/>
          </a:endParaRPr>
        </a:p>
      </dgm:t>
    </dgm:pt>
    <dgm:pt modelId="{1DD96F1E-5A27-43E2-B99D-D00E4A13AF9D}">
      <dgm:prSet custT="1"/>
      <dgm:spPr/>
      <dgm:t>
        <a:bodyPr/>
        <a:lstStyle/>
        <a:p>
          <a:r>
            <a:rPr lang="es-EC" sz="2000" dirty="0" smtClean="0">
              <a:latin typeface="Times New Roman" panose="02020603050405020304" pitchFamily="18" charset="0"/>
              <a:cs typeface="Times New Roman" panose="02020603050405020304" pitchFamily="18" charset="0"/>
            </a:rPr>
            <a:t>El nivel de instrucción influyo en la toma de decisiones para evitar la liquidación. </a:t>
          </a:r>
          <a:endParaRPr lang="es-EC" sz="2000" dirty="0">
            <a:latin typeface="Times New Roman" panose="02020603050405020304" pitchFamily="18" charset="0"/>
            <a:cs typeface="Times New Roman" panose="02020603050405020304" pitchFamily="18" charset="0"/>
          </a:endParaRPr>
        </a:p>
      </dgm:t>
    </dgm:pt>
    <dgm:pt modelId="{08AF1184-3869-4AC4-817B-10F9A0213862}" type="parTrans" cxnId="{964DE939-BA6F-4038-99EB-79F3C96ACBB9}">
      <dgm:prSet/>
      <dgm:spPr/>
      <dgm:t>
        <a:bodyPr/>
        <a:lstStyle/>
        <a:p>
          <a:endParaRPr lang="es-ES" sz="2000">
            <a:latin typeface="Times New Roman" panose="02020603050405020304" pitchFamily="18" charset="0"/>
            <a:cs typeface="Times New Roman" panose="02020603050405020304" pitchFamily="18" charset="0"/>
          </a:endParaRPr>
        </a:p>
      </dgm:t>
    </dgm:pt>
    <dgm:pt modelId="{B39CE6BD-D9BF-43CF-B016-295EB6ACF5E7}" type="sibTrans" cxnId="{964DE939-BA6F-4038-99EB-79F3C96ACBB9}">
      <dgm:prSet/>
      <dgm:spPr/>
      <dgm:t>
        <a:bodyPr/>
        <a:lstStyle/>
        <a:p>
          <a:endParaRPr lang="es-ES" sz="2000">
            <a:latin typeface="Times New Roman" panose="02020603050405020304" pitchFamily="18" charset="0"/>
            <a:cs typeface="Times New Roman" panose="02020603050405020304" pitchFamily="18" charset="0"/>
          </a:endParaRPr>
        </a:p>
      </dgm:t>
    </dgm:pt>
    <dgm:pt modelId="{FC8B3C8A-C778-4283-B157-0B1E27814FDD}">
      <dgm:prSet custT="1"/>
      <dgm:spPr/>
      <dgm:t>
        <a:bodyPr/>
        <a:lstStyle/>
        <a:p>
          <a:r>
            <a:rPr lang="es-EC" sz="2000" dirty="0" smtClean="0">
              <a:latin typeface="Times New Roman" panose="02020603050405020304" pitchFamily="18" charset="0"/>
              <a:cs typeface="Times New Roman" panose="02020603050405020304" pitchFamily="18" charset="0"/>
            </a:rPr>
            <a:t>El proceso de toma de decisiones afectaba directamente en el nivel de patrimonio para responder sus obligaciones,   una de los causales principales de la liquidación.</a:t>
          </a:r>
          <a:endParaRPr lang="es-EC" sz="2000" dirty="0">
            <a:latin typeface="Times New Roman" panose="02020603050405020304" pitchFamily="18" charset="0"/>
            <a:cs typeface="Times New Roman" panose="02020603050405020304" pitchFamily="18" charset="0"/>
          </a:endParaRPr>
        </a:p>
      </dgm:t>
    </dgm:pt>
    <dgm:pt modelId="{8B7836DB-FBF2-4D84-8F39-739B1D7C68DB}" type="parTrans" cxnId="{1C5741B7-79CA-4BED-B716-58E5048C0B5D}">
      <dgm:prSet/>
      <dgm:spPr/>
      <dgm:t>
        <a:bodyPr/>
        <a:lstStyle/>
        <a:p>
          <a:endParaRPr lang="es-ES" sz="2000">
            <a:latin typeface="Times New Roman" panose="02020603050405020304" pitchFamily="18" charset="0"/>
            <a:cs typeface="Times New Roman" panose="02020603050405020304" pitchFamily="18" charset="0"/>
          </a:endParaRPr>
        </a:p>
      </dgm:t>
    </dgm:pt>
    <dgm:pt modelId="{F63AF006-87A0-4892-8F70-DC981194F6E0}" type="sibTrans" cxnId="{1C5741B7-79CA-4BED-B716-58E5048C0B5D}">
      <dgm:prSet/>
      <dgm:spPr/>
      <dgm:t>
        <a:bodyPr/>
        <a:lstStyle/>
        <a:p>
          <a:endParaRPr lang="es-ES" sz="2000">
            <a:latin typeface="Times New Roman" panose="02020603050405020304" pitchFamily="18" charset="0"/>
            <a:cs typeface="Times New Roman" panose="02020603050405020304" pitchFamily="18" charset="0"/>
          </a:endParaRPr>
        </a:p>
      </dgm:t>
    </dgm:pt>
    <dgm:pt modelId="{53030614-5C1B-41B0-8E8D-C5A9C9F254A4}">
      <dgm:prSet custT="1"/>
      <dgm:spPr/>
      <dgm:t>
        <a:bodyPr/>
        <a:lstStyle/>
        <a:p>
          <a:r>
            <a:rPr lang="es-EC" sz="2000" dirty="0" smtClean="0">
              <a:latin typeface="Times New Roman" panose="02020603050405020304" pitchFamily="18" charset="0"/>
              <a:cs typeface="Times New Roman" panose="02020603050405020304" pitchFamily="18" charset="0"/>
            </a:rPr>
            <a:t>Si se aplica correctamente estos manuales y políticas se reduce también el riesgo de incremento de cartera vencida.</a:t>
          </a:r>
          <a:endParaRPr lang="es-EC" sz="2000" dirty="0">
            <a:latin typeface="Times New Roman" panose="02020603050405020304" pitchFamily="18" charset="0"/>
            <a:cs typeface="Times New Roman" panose="02020603050405020304" pitchFamily="18" charset="0"/>
          </a:endParaRPr>
        </a:p>
      </dgm:t>
    </dgm:pt>
    <dgm:pt modelId="{9E4AC233-CC27-4056-97EC-6A8DA0FF6D8C}" type="parTrans" cxnId="{C1930A96-9920-4641-97F9-3A16B089ADF4}">
      <dgm:prSet/>
      <dgm:spPr/>
      <dgm:t>
        <a:bodyPr/>
        <a:lstStyle/>
        <a:p>
          <a:endParaRPr lang="es-ES" sz="2000">
            <a:latin typeface="Times New Roman" panose="02020603050405020304" pitchFamily="18" charset="0"/>
            <a:cs typeface="Times New Roman" panose="02020603050405020304" pitchFamily="18" charset="0"/>
          </a:endParaRPr>
        </a:p>
      </dgm:t>
    </dgm:pt>
    <dgm:pt modelId="{7CC4A895-E719-443E-BFDA-A8A33303830A}" type="sibTrans" cxnId="{C1930A96-9920-4641-97F9-3A16B089ADF4}">
      <dgm:prSet/>
      <dgm:spPr/>
      <dgm:t>
        <a:bodyPr/>
        <a:lstStyle/>
        <a:p>
          <a:endParaRPr lang="es-ES" sz="2000">
            <a:latin typeface="Times New Roman" panose="02020603050405020304" pitchFamily="18" charset="0"/>
            <a:cs typeface="Times New Roman" panose="02020603050405020304" pitchFamily="18" charset="0"/>
          </a:endParaRPr>
        </a:p>
      </dgm:t>
    </dgm:pt>
    <dgm:pt modelId="{8AD6DA60-582D-4FAB-BB73-62AF78B631DD}" type="pres">
      <dgm:prSet presAssocID="{8EAB1CAF-325F-47E1-8D03-268DA82349A7}" presName="Name0" presStyleCnt="0">
        <dgm:presLayoutVars>
          <dgm:chMax/>
          <dgm:chPref/>
          <dgm:dir/>
        </dgm:presLayoutVars>
      </dgm:prSet>
      <dgm:spPr/>
      <dgm:t>
        <a:bodyPr/>
        <a:lstStyle/>
        <a:p>
          <a:endParaRPr lang="es-ES"/>
        </a:p>
      </dgm:t>
    </dgm:pt>
    <dgm:pt modelId="{A4E3EC36-630A-4B8F-A7E1-8CC53869C393}" type="pres">
      <dgm:prSet presAssocID="{13D59653-8B48-49F5-8092-2F22138BDE41}" presName="parenttextcomposite" presStyleCnt="0"/>
      <dgm:spPr/>
    </dgm:pt>
    <dgm:pt modelId="{A4EDABAD-674A-42A7-A291-CCED2F92BE97}" type="pres">
      <dgm:prSet presAssocID="{13D59653-8B48-49F5-8092-2F22138BDE41}" presName="parenttext" presStyleLbl="revTx" presStyleIdx="0" presStyleCnt="3">
        <dgm:presLayoutVars>
          <dgm:chMax/>
          <dgm:chPref val="2"/>
          <dgm:bulletEnabled val="1"/>
        </dgm:presLayoutVars>
      </dgm:prSet>
      <dgm:spPr/>
      <dgm:t>
        <a:bodyPr/>
        <a:lstStyle/>
        <a:p>
          <a:endParaRPr lang="es-ES"/>
        </a:p>
      </dgm:t>
    </dgm:pt>
    <dgm:pt modelId="{6964B7C6-8693-4629-B36C-4592C0FACB6E}" type="pres">
      <dgm:prSet presAssocID="{13D59653-8B48-49F5-8092-2F22138BDE41}" presName="composite" presStyleCnt="0"/>
      <dgm:spPr/>
    </dgm:pt>
    <dgm:pt modelId="{D6EEB144-14CA-4DD1-8256-8AEC21C3B21F}" type="pres">
      <dgm:prSet presAssocID="{13D59653-8B48-49F5-8092-2F22138BDE41}" presName="chevron1" presStyleLbl="alignNode1" presStyleIdx="0" presStyleCnt="21"/>
      <dgm:spPr/>
    </dgm:pt>
    <dgm:pt modelId="{280B65DC-9D01-4F32-825E-B03E80F35C92}" type="pres">
      <dgm:prSet presAssocID="{13D59653-8B48-49F5-8092-2F22138BDE41}" presName="chevron2" presStyleLbl="alignNode1" presStyleIdx="1" presStyleCnt="21"/>
      <dgm:spPr/>
    </dgm:pt>
    <dgm:pt modelId="{46D11AB4-3C9D-4450-B031-231D190FA5E7}" type="pres">
      <dgm:prSet presAssocID="{13D59653-8B48-49F5-8092-2F22138BDE41}" presName="chevron3" presStyleLbl="alignNode1" presStyleIdx="2" presStyleCnt="21"/>
      <dgm:spPr/>
    </dgm:pt>
    <dgm:pt modelId="{B9071130-B645-4B83-962F-BFA657146D8A}" type="pres">
      <dgm:prSet presAssocID="{13D59653-8B48-49F5-8092-2F22138BDE41}" presName="chevron4" presStyleLbl="alignNode1" presStyleIdx="3" presStyleCnt="21"/>
      <dgm:spPr/>
    </dgm:pt>
    <dgm:pt modelId="{AF8F6254-93D4-44EB-AB41-1241AD61C870}" type="pres">
      <dgm:prSet presAssocID="{13D59653-8B48-49F5-8092-2F22138BDE41}" presName="chevron5" presStyleLbl="alignNode1" presStyleIdx="4" presStyleCnt="21"/>
      <dgm:spPr/>
    </dgm:pt>
    <dgm:pt modelId="{89B1AC97-4CA6-4147-B1F3-0E3E4216F5AB}" type="pres">
      <dgm:prSet presAssocID="{13D59653-8B48-49F5-8092-2F22138BDE41}" presName="chevron6" presStyleLbl="alignNode1" presStyleIdx="5" presStyleCnt="21"/>
      <dgm:spPr/>
    </dgm:pt>
    <dgm:pt modelId="{75ED0408-5A8A-4B0A-B3CE-0CBD4A793CDC}" type="pres">
      <dgm:prSet presAssocID="{13D59653-8B48-49F5-8092-2F22138BDE41}" presName="chevron7" presStyleLbl="alignNode1" presStyleIdx="6" presStyleCnt="21"/>
      <dgm:spPr/>
    </dgm:pt>
    <dgm:pt modelId="{14E43AD0-929F-4A50-8F0F-4AB2FD339DA0}" type="pres">
      <dgm:prSet presAssocID="{13D59653-8B48-49F5-8092-2F22138BDE41}" presName="childtext" presStyleLbl="solidFgAcc1" presStyleIdx="0" presStyleCnt="3">
        <dgm:presLayoutVars>
          <dgm:chMax/>
          <dgm:chPref val="0"/>
          <dgm:bulletEnabled val="1"/>
        </dgm:presLayoutVars>
      </dgm:prSet>
      <dgm:spPr/>
      <dgm:t>
        <a:bodyPr/>
        <a:lstStyle/>
        <a:p>
          <a:endParaRPr lang="es-ES"/>
        </a:p>
      </dgm:t>
    </dgm:pt>
    <dgm:pt modelId="{B4A926E6-8478-4FA7-AF4A-5C81845D8FC6}" type="pres">
      <dgm:prSet presAssocID="{C3E78333-FE45-467F-984A-97BD820F3F7D}" presName="sibTrans" presStyleCnt="0"/>
      <dgm:spPr/>
    </dgm:pt>
    <dgm:pt modelId="{A823BBA8-73FD-4E15-90D7-5D502A8ED717}" type="pres">
      <dgm:prSet presAssocID="{6B03D8B0-C659-4781-9402-0F802908B9EF}" presName="parenttextcomposite" presStyleCnt="0"/>
      <dgm:spPr/>
    </dgm:pt>
    <dgm:pt modelId="{E7CCD65A-F0D3-4F1B-8B0E-83A16394AD14}" type="pres">
      <dgm:prSet presAssocID="{6B03D8B0-C659-4781-9402-0F802908B9EF}" presName="parenttext" presStyleLbl="revTx" presStyleIdx="1" presStyleCnt="3">
        <dgm:presLayoutVars>
          <dgm:chMax/>
          <dgm:chPref val="2"/>
          <dgm:bulletEnabled val="1"/>
        </dgm:presLayoutVars>
      </dgm:prSet>
      <dgm:spPr/>
      <dgm:t>
        <a:bodyPr/>
        <a:lstStyle/>
        <a:p>
          <a:endParaRPr lang="es-ES"/>
        </a:p>
      </dgm:t>
    </dgm:pt>
    <dgm:pt modelId="{A71D8250-654B-4F7F-9F87-826DB945AD4D}" type="pres">
      <dgm:prSet presAssocID="{6B03D8B0-C659-4781-9402-0F802908B9EF}" presName="composite" presStyleCnt="0"/>
      <dgm:spPr/>
    </dgm:pt>
    <dgm:pt modelId="{42A885B1-468B-4E42-9F6D-3493EBEC17E5}" type="pres">
      <dgm:prSet presAssocID="{6B03D8B0-C659-4781-9402-0F802908B9EF}" presName="chevron1" presStyleLbl="alignNode1" presStyleIdx="7" presStyleCnt="21"/>
      <dgm:spPr/>
    </dgm:pt>
    <dgm:pt modelId="{2C006333-6B83-47FF-8A61-7D414E4A3E4F}" type="pres">
      <dgm:prSet presAssocID="{6B03D8B0-C659-4781-9402-0F802908B9EF}" presName="chevron2" presStyleLbl="alignNode1" presStyleIdx="8" presStyleCnt="21"/>
      <dgm:spPr/>
    </dgm:pt>
    <dgm:pt modelId="{25D1BD80-5C65-410F-AEA5-D784EED20A0F}" type="pres">
      <dgm:prSet presAssocID="{6B03D8B0-C659-4781-9402-0F802908B9EF}" presName="chevron3" presStyleLbl="alignNode1" presStyleIdx="9" presStyleCnt="21"/>
      <dgm:spPr/>
    </dgm:pt>
    <dgm:pt modelId="{106D5C1E-2B34-41D1-A2CE-E5EB98B543D3}" type="pres">
      <dgm:prSet presAssocID="{6B03D8B0-C659-4781-9402-0F802908B9EF}" presName="chevron4" presStyleLbl="alignNode1" presStyleIdx="10" presStyleCnt="21"/>
      <dgm:spPr/>
    </dgm:pt>
    <dgm:pt modelId="{44CFCA5D-7D85-4C38-BDF2-22FF286577AB}" type="pres">
      <dgm:prSet presAssocID="{6B03D8B0-C659-4781-9402-0F802908B9EF}" presName="chevron5" presStyleLbl="alignNode1" presStyleIdx="11" presStyleCnt="21"/>
      <dgm:spPr/>
    </dgm:pt>
    <dgm:pt modelId="{B6F881CB-86F8-4473-BF53-7CBC04A234D0}" type="pres">
      <dgm:prSet presAssocID="{6B03D8B0-C659-4781-9402-0F802908B9EF}" presName="chevron6" presStyleLbl="alignNode1" presStyleIdx="12" presStyleCnt="21"/>
      <dgm:spPr/>
    </dgm:pt>
    <dgm:pt modelId="{D3EC1D74-D20A-4715-8378-02EEBE2BB47C}" type="pres">
      <dgm:prSet presAssocID="{6B03D8B0-C659-4781-9402-0F802908B9EF}" presName="chevron7" presStyleLbl="alignNode1" presStyleIdx="13" presStyleCnt="21"/>
      <dgm:spPr/>
    </dgm:pt>
    <dgm:pt modelId="{B99F1FFB-52A1-4440-ADB1-E897BA50D984}" type="pres">
      <dgm:prSet presAssocID="{6B03D8B0-C659-4781-9402-0F802908B9EF}" presName="childtext" presStyleLbl="solidFgAcc1" presStyleIdx="1" presStyleCnt="3">
        <dgm:presLayoutVars>
          <dgm:chMax/>
          <dgm:chPref val="0"/>
          <dgm:bulletEnabled val="1"/>
        </dgm:presLayoutVars>
      </dgm:prSet>
      <dgm:spPr/>
      <dgm:t>
        <a:bodyPr/>
        <a:lstStyle/>
        <a:p>
          <a:endParaRPr lang="es-ES"/>
        </a:p>
      </dgm:t>
    </dgm:pt>
    <dgm:pt modelId="{5C62CDB0-3C7F-498B-ABCB-07B1B456A0A1}" type="pres">
      <dgm:prSet presAssocID="{98F8BCA8-87E8-4E11-9DC9-52C65A2817F9}" presName="sibTrans" presStyleCnt="0"/>
      <dgm:spPr/>
    </dgm:pt>
    <dgm:pt modelId="{3F835E59-CD62-4720-9774-9B585414B79B}" type="pres">
      <dgm:prSet presAssocID="{FC8B3C8A-C778-4283-B157-0B1E27814FDD}" presName="parenttextcomposite" presStyleCnt="0"/>
      <dgm:spPr/>
    </dgm:pt>
    <dgm:pt modelId="{CB463748-D82A-40DE-A634-44D42E2022EF}" type="pres">
      <dgm:prSet presAssocID="{FC8B3C8A-C778-4283-B157-0B1E27814FDD}" presName="parenttext" presStyleLbl="revTx" presStyleIdx="2" presStyleCnt="3">
        <dgm:presLayoutVars>
          <dgm:chMax/>
          <dgm:chPref val="2"/>
          <dgm:bulletEnabled val="1"/>
        </dgm:presLayoutVars>
      </dgm:prSet>
      <dgm:spPr/>
      <dgm:t>
        <a:bodyPr/>
        <a:lstStyle/>
        <a:p>
          <a:endParaRPr lang="es-ES"/>
        </a:p>
      </dgm:t>
    </dgm:pt>
    <dgm:pt modelId="{1A762CB5-CE21-4C4C-AFD7-32DAA62421B7}" type="pres">
      <dgm:prSet presAssocID="{FC8B3C8A-C778-4283-B157-0B1E27814FDD}" presName="composite" presStyleCnt="0"/>
      <dgm:spPr/>
    </dgm:pt>
    <dgm:pt modelId="{9B9E69B4-69FB-4DCE-B513-B3A55FF43BA0}" type="pres">
      <dgm:prSet presAssocID="{FC8B3C8A-C778-4283-B157-0B1E27814FDD}" presName="chevron1" presStyleLbl="alignNode1" presStyleIdx="14" presStyleCnt="21"/>
      <dgm:spPr/>
    </dgm:pt>
    <dgm:pt modelId="{627420EC-8693-4B3B-96BB-9AD39A399951}" type="pres">
      <dgm:prSet presAssocID="{FC8B3C8A-C778-4283-B157-0B1E27814FDD}" presName="chevron2" presStyleLbl="alignNode1" presStyleIdx="15" presStyleCnt="21"/>
      <dgm:spPr/>
    </dgm:pt>
    <dgm:pt modelId="{B52D9CE2-5BA7-492C-835E-B897E0A4F909}" type="pres">
      <dgm:prSet presAssocID="{FC8B3C8A-C778-4283-B157-0B1E27814FDD}" presName="chevron3" presStyleLbl="alignNode1" presStyleIdx="16" presStyleCnt="21"/>
      <dgm:spPr/>
    </dgm:pt>
    <dgm:pt modelId="{4F3614FA-BCC3-4DA5-9E7D-8D16EBB46DF9}" type="pres">
      <dgm:prSet presAssocID="{FC8B3C8A-C778-4283-B157-0B1E27814FDD}" presName="chevron4" presStyleLbl="alignNode1" presStyleIdx="17" presStyleCnt="21"/>
      <dgm:spPr/>
    </dgm:pt>
    <dgm:pt modelId="{80BF1C39-8855-4050-9AAA-CBD064F225B0}" type="pres">
      <dgm:prSet presAssocID="{FC8B3C8A-C778-4283-B157-0B1E27814FDD}" presName="chevron5" presStyleLbl="alignNode1" presStyleIdx="18" presStyleCnt="21"/>
      <dgm:spPr/>
    </dgm:pt>
    <dgm:pt modelId="{A59FA8E4-40CC-47D4-88F1-53CE89D4E193}" type="pres">
      <dgm:prSet presAssocID="{FC8B3C8A-C778-4283-B157-0B1E27814FDD}" presName="chevron6" presStyleLbl="alignNode1" presStyleIdx="19" presStyleCnt="21"/>
      <dgm:spPr/>
    </dgm:pt>
    <dgm:pt modelId="{5020DF86-10CA-4FBF-90B7-43F9F67561B5}" type="pres">
      <dgm:prSet presAssocID="{FC8B3C8A-C778-4283-B157-0B1E27814FDD}" presName="chevron7" presStyleLbl="alignNode1" presStyleIdx="20" presStyleCnt="21"/>
      <dgm:spPr/>
    </dgm:pt>
    <dgm:pt modelId="{C08C4EC5-D98B-426E-B052-1A600B31631E}" type="pres">
      <dgm:prSet presAssocID="{FC8B3C8A-C778-4283-B157-0B1E27814FDD}" presName="childtext" presStyleLbl="solidFgAcc1" presStyleIdx="2" presStyleCnt="3">
        <dgm:presLayoutVars>
          <dgm:chMax/>
          <dgm:chPref val="0"/>
          <dgm:bulletEnabled val="1"/>
        </dgm:presLayoutVars>
      </dgm:prSet>
      <dgm:spPr/>
      <dgm:t>
        <a:bodyPr/>
        <a:lstStyle/>
        <a:p>
          <a:endParaRPr lang="es-ES"/>
        </a:p>
      </dgm:t>
    </dgm:pt>
  </dgm:ptLst>
  <dgm:cxnLst>
    <dgm:cxn modelId="{F7115897-D946-4B8B-915B-AF9F80ABDAE1}" type="presOf" srcId="{6B03D8B0-C659-4781-9402-0F802908B9EF}" destId="{E7CCD65A-F0D3-4F1B-8B0E-83A16394AD14}" srcOrd="0" destOrd="0" presId="urn:microsoft.com/office/officeart/2008/layout/VerticalAccentList"/>
    <dgm:cxn modelId="{1C5741B7-79CA-4BED-B716-58E5048C0B5D}" srcId="{8EAB1CAF-325F-47E1-8D03-268DA82349A7}" destId="{FC8B3C8A-C778-4283-B157-0B1E27814FDD}" srcOrd="2" destOrd="0" parTransId="{8B7836DB-FBF2-4D84-8F39-739B1D7C68DB}" sibTransId="{F63AF006-87A0-4892-8F70-DC981194F6E0}"/>
    <dgm:cxn modelId="{2A773C78-512C-4E66-B71D-39B6915D1790}" type="presOf" srcId="{1DD96F1E-5A27-43E2-B99D-D00E4A13AF9D}" destId="{B99F1FFB-52A1-4440-ADB1-E897BA50D984}" srcOrd="0" destOrd="0" presId="urn:microsoft.com/office/officeart/2008/layout/VerticalAccentList"/>
    <dgm:cxn modelId="{B8F6E868-40DC-47BD-A358-9D14B9D5823A}" type="presOf" srcId="{13D59653-8B48-49F5-8092-2F22138BDE41}" destId="{A4EDABAD-674A-42A7-A291-CCED2F92BE97}" srcOrd="0" destOrd="0" presId="urn:microsoft.com/office/officeart/2008/layout/VerticalAccentList"/>
    <dgm:cxn modelId="{B28776BB-5306-40EB-8DCE-6D82F2098F3C}" type="presOf" srcId="{53030614-5C1B-41B0-8E8D-C5A9C9F254A4}" destId="{C08C4EC5-D98B-426E-B052-1A600B31631E}" srcOrd="0" destOrd="0" presId="urn:microsoft.com/office/officeart/2008/layout/VerticalAccentList"/>
    <dgm:cxn modelId="{F2469B64-F4AC-42E9-8831-A8E3DD4A06CD}" srcId="{8EAB1CAF-325F-47E1-8D03-268DA82349A7}" destId="{13D59653-8B48-49F5-8092-2F22138BDE41}" srcOrd="0" destOrd="0" parTransId="{C79D38D6-7338-4DE2-A0FB-C263D85FC503}" sibTransId="{C3E78333-FE45-467F-984A-97BD820F3F7D}"/>
    <dgm:cxn modelId="{D9BC806C-2EEA-4367-8B9B-89A2E52586C6}" type="presOf" srcId="{3A8A82AC-B73B-4DD0-9B01-1EBB9E384D65}" destId="{14E43AD0-929F-4A50-8F0F-4AB2FD339DA0}" srcOrd="0" destOrd="0" presId="urn:microsoft.com/office/officeart/2008/layout/VerticalAccentList"/>
    <dgm:cxn modelId="{964DE939-BA6F-4038-99EB-79F3C96ACBB9}" srcId="{6B03D8B0-C659-4781-9402-0F802908B9EF}" destId="{1DD96F1E-5A27-43E2-B99D-D00E4A13AF9D}" srcOrd="0" destOrd="0" parTransId="{08AF1184-3869-4AC4-817B-10F9A0213862}" sibTransId="{B39CE6BD-D9BF-43CF-B016-295EB6ACF5E7}"/>
    <dgm:cxn modelId="{39BE0BDF-0F8E-4B1A-BE52-41730B09B7CA}" srcId="{8EAB1CAF-325F-47E1-8D03-268DA82349A7}" destId="{6B03D8B0-C659-4781-9402-0F802908B9EF}" srcOrd="1" destOrd="0" parTransId="{72E2E278-9FB8-474F-A596-D378596DC837}" sibTransId="{98F8BCA8-87E8-4E11-9DC9-52C65A2817F9}"/>
    <dgm:cxn modelId="{C1930A96-9920-4641-97F9-3A16B089ADF4}" srcId="{FC8B3C8A-C778-4283-B157-0B1E27814FDD}" destId="{53030614-5C1B-41B0-8E8D-C5A9C9F254A4}" srcOrd="0" destOrd="0" parTransId="{9E4AC233-CC27-4056-97EC-6A8DA0FF6D8C}" sibTransId="{7CC4A895-E719-443E-BFDA-A8A33303830A}"/>
    <dgm:cxn modelId="{010E8C5F-1C03-4718-B754-10D01012828E}" type="presOf" srcId="{FC8B3C8A-C778-4283-B157-0B1E27814FDD}" destId="{CB463748-D82A-40DE-A634-44D42E2022EF}" srcOrd="0" destOrd="0" presId="urn:microsoft.com/office/officeart/2008/layout/VerticalAccentList"/>
    <dgm:cxn modelId="{9731767B-8223-4752-BE3A-A84195344D71}" srcId="{13D59653-8B48-49F5-8092-2F22138BDE41}" destId="{3A8A82AC-B73B-4DD0-9B01-1EBB9E384D65}" srcOrd="0" destOrd="0" parTransId="{4CD8AC4E-CFE1-4761-B488-5ABB6B506EA1}" sibTransId="{EA05CDF2-C4F4-483E-9F28-057C2CB82BB0}"/>
    <dgm:cxn modelId="{681764FB-765E-42D7-9581-C0CA117F063F}" type="presOf" srcId="{8EAB1CAF-325F-47E1-8D03-268DA82349A7}" destId="{8AD6DA60-582D-4FAB-BB73-62AF78B631DD}" srcOrd="0" destOrd="0" presId="urn:microsoft.com/office/officeart/2008/layout/VerticalAccentList"/>
    <dgm:cxn modelId="{AC5F905C-CC89-4855-A1F0-B01A1762ECF4}" type="presParOf" srcId="{8AD6DA60-582D-4FAB-BB73-62AF78B631DD}" destId="{A4E3EC36-630A-4B8F-A7E1-8CC53869C393}" srcOrd="0" destOrd="0" presId="urn:microsoft.com/office/officeart/2008/layout/VerticalAccentList"/>
    <dgm:cxn modelId="{D1F2EB57-C4B5-431C-A132-0208DF1513F3}" type="presParOf" srcId="{A4E3EC36-630A-4B8F-A7E1-8CC53869C393}" destId="{A4EDABAD-674A-42A7-A291-CCED2F92BE97}" srcOrd="0" destOrd="0" presId="urn:microsoft.com/office/officeart/2008/layout/VerticalAccentList"/>
    <dgm:cxn modelId="{D7C12982-9C3D-44AA-95F3-304AD6D16CB6}" type="presParOf" srcId="{8AD6DA60-582D-4FAB-BB73-62AF78B631DD}" destId="{6964B7C6-8693-4629-B36C-4592C0FACB6E}" srcOrd="1" destOrd="0" presId="urn:microsoft.com/office/officeart/2008/layout/VerticalAccentList"/>
    <dgm:cxn modelId="{7F6F25CC-3D42-4449-B51E-BC83822AA39B}" type="presParOf" srcId="{6964B7C6-8693-4629-B36C-4592C0FACB6E}" destId="{D6EEB144-14CA-4DD1-8256-8AEC21C3B21F}" srcOrd="0" destOrd="0" presId="urn:microsoft.com/office/officeart/2008/layout/VerticalAccentList"/>
    <dgm:cxn modelId="{62B1383F-1886-41B1-A907-7A310AFEDD7E}" type="presParOf" srcId="{6964B7C6-8693-4629-B36C-4592C0FACB6E}" destId="{280B65DC-9D01-4F32-825E-B03E80F35C92}" srcOrd="1" destOrd="0" presId="urn:microsoft.com/office/officeart/2008/layout/VerticalAccentList"/>
    <dgm:cxn modelId="{BEF80369-166D-4810-8919-274E3CD76C74}" type="presParOf" srcId="{6964B7C6-8693-4629-B36C-4592C0FACB6E}" destId="{46D11AB4-3C9D-4450-B031-231D190FA5E7}" srcOrd="2" destOrd="0" presId="urn:microsoft.com/office/officeart/2008/layout/VerticalAccentList"/>
    <dgm:cxn modelId="{D5EDA4F4-1DBE-4D92-900D-3564681092B2}" type="presParOf" srcId="{6964B7C6-8693-4629-B36C-4592C0FACB6E}" destId="{B9071130-B645-4B83-962F-BFA657146D8A}" srcOrd="3" destOrd="0" presId="urn:microsoft.com/office/officeart/2008/layout/VerticalAccentList"/>
    <dgm:cxn modelId="{D3D523FB-513D-4AA6-8BD6-12A42A59CEFA}" type="presParOf" srcId="{6964B7C6-8693-4629-B36C-4592C0FACB6E}" destId="{AF8F6254-93D4-44EB-AB41-1241AD61C870}" srcOrd="4" destOrd="0" presId="urn:microsoft.com/office/officeart/2008/layout/VerticalAccentList"/>
    <dgm:cxn modelId="{CB27BDA6-33CA-410B-8D77-0C4A10571771}" type="presParOf" srcId="{6964B7C6-8693-4629-B36C-4592C0FACB6E}" destId="{89B1AC97-4CA6-4147-B1F3-0E3E4216F5AB}" srcOrd="5" destOrd="0" presId="urn:microsoft.com/office/officeart/2008/layout/VerticalAccentList"/>
    <dgm:cxn modelId="{EE31C686-B6A0-45EC-827D-C7021F174445}" type="presParOf" srcId="{6964B7C6-8693-4629-B36C-4592C0FACB6E}" destId="{75ED0408-5A8A-4B0A-B3CE-0CBD4A793CDC}" srcOrd="6" destOrd="0" presId="urn:microsoft.com/office/officeart/2008/layout/VerticalAccentList"/>
    <dgm:cxn modelId="{FEA143A3-D6F7-4B61-8C61-F08FE5AB19E2}" type="presParOf" srcId="{6964B7C6-8693-4629-B36C-4592C0FACB6E}" destId="{14E43AD0-929F-4A50-8F0F-4AB2FD339DA0}" srcOrd="7" destOrd="0" presId="urn:microsoft.com/office/officeart/2008/layout/VerticalAccentList"/>
    <dgm:cxn modelId="{BE22615C-C5DE-49A9-AD24-DBF47029E651}" type="presParOf" srcId="{8AD6DA60-582D-4FAB-BB73-62AF78B631DD}" destId="{B4A926E6-8478-4FA7-AF4A-5C81845D8FC6}" srcOrd="2" destOrd="0" presId="urn:microsoft.com/office/officeart/2008/layout/VerticalAccentList"/>
    <dgm:cxn modelId="{04ADF8A4-F6AB-4C72-A1CA-335EA88FE1DF}" type="presParOf" srcId="{8AD6DA60-582D-4FAB-BB73-62AF78B631DD}" destId="{A823BBA8-73FD-4E15-90D7-5D502A8ED717}" srcOrd="3" destOrd="0" presId="urn:microsoft.com/office/officeart/2008/layout/VerticalAccentList"/>
    <dgm:cxn modelId="{1E55C15E-9FAB-4EC9-84EC-DCCA0F7564F4}" type="presParOf" srcId="{A823BBA8-73FD-4E15-90D7-5D502A8ED717}" destId="{E7CCD65A-F0D3-4F1B-8B0E-83A16394AD14}" srcOrd="0" destOrd="0" presId="urn:microsoft.com/office/officeart/2008/layout/VerticalAccentList"/>
    <dgm:cxn modelId="{260FE9F9-8C42-4DD0-BB51-6ABB87618EF7}" type="presParOf" srcId="{8AD6DA60-582D-4FAB-BB73-62AF78B631DD}" destId="{A71D8250-654B-4F7F-9F87-826DB945AD4D}" srcOrd="4" destOrd="0" presId="urn:microsoft.com/office/officeart/2008/layout/VerticalAccentList"/>
    <dgm:cxn modelId="{A560E598-7292-4932-BD44-AB41D6903A94}" type="presParOf" srcId="{A71D8250-654B-4F7F-9F87-826DB945AD4D}" destId="{42A885B1-468B-4E42-9F6D-3493EBEC17E5}" srcOrd="0" destOrd="0" presId="urn:microsoft.com/office/officeart/2008/layout/VerticalAccentList"/>
    <dgm:cxn modelId="{93C8F85F-48A9-4B04-A649-4699C5EBBC22}" type="presParOf" srcId="{A71D8250-654B-4F7F-9F87-826DB945AD4D}" destId="{2C006333-6B83-47FF-8A61-7D414E4A3E4F}" srcOrd="1" destOrd="0" presId="urn:microsoft.com/office/officeart/2008/layout/VerticalAccentList"/>
    <dgm:cxn modelId="{B1F239DE-17A5-4BFD-8036-F9CE28305F88}" type="presParOf" srcId="{A71D8250-654B-4F7F-9F87-826DB945AD4D}" destId="{25D1BD80-5C65-410F-AEA5-D784EED20A0F}" srcOrd="2" destOrd="0" presId="urn:microsoft.com/office/officeart/2008/layout/VerticalAccentList"/>
    <dgm:cxn modelId="{1D1D416A-C330-4D5E-B950-32B9DD21B9FB}" type="presParOf" srcId="{A71D8250-654B-4F7F-9F87-826DB945AD4D}" destId="{106D5C1E-2B34-41D1-A2CE-E5EB98B543D3}" srcOrd="3" destOrd="0" presId="urn:microsoft.com/office/officeart/2008/layout/VerticalAccentList"/>
    <dgm:cxn modelId="{70FF89FA-7607-4E19-942E-23C1D9DCA0C3}" type="presParOf" srcId="{A71D8250-654B-4F7F-9F87-826DB945AD4D}" destId="{44CFCA5D-7D85-4C38-BDF2-22FF286577AB}" srcOrd="4" destOrd="0" presId="urn:microsoft.com/office/officeart/2008/layout/VerticalAccentList"/>
    <dgm:cxn modelId="{DC3652BE-A7AC-4C0D-8320-A79BCDB7B7FC}" type="presParOf" srcId="{A71D8250-654B-4F7F-9F87-826DB945AD4D}" destId="{B6F881CB-86F8-4473-BF53-7CBC04A234D0}" srcOrd="5" destOrd="0" presId="urn:microsoft.com/office/officeart/2008/layout/VerticalAccentList"/>
    <dgm:cxn modelId="{F0028136-B58D-4E7B-B0FE-5A7A454227B3}" type="presParOf" srcId="{A71D8250-654B-4F7F-9F87-826DB945AD4D}" destId="{D3EC1D74-D20A-4715-8378-02EEBE2BB47C}" srcOrd="6" destOrd="0" presId="urn:microsoft.com/office/officeart/2008/layout/VerticalAccentList"/>
    <dgm:cxn modelId="{21161D2F-D088-459C-A04D-98857B5449AD}" type="presParOf" srcId="{A71D8250-654B-4F7F-9F87-826DB945AD4D}" destId="{B99F1FFB-52A1-4440-ADB1-E897BA50D984}" srcOrd="7" destOrd="0" presId="urn:microsoft.com/office/officeart/2008/layout/VerticalAccentList"/>
    <dgm:cxn modelId="{E4690511-423A-41F7-85B4-ECD70ECB8E8C}" type="presParOf" srcId="{8AD6DA60-582D-4FAB-BB73-62AF78B631DD}" destId="{5C62CDB0-3C7F-498B-ABCB-07B1B456A0A1}" srcOrd="5" destOrd="0" presId="urn:microsoft.com/office/officeart/2008/layout/VerticalAccentList"/>
    <dgm:cxn modelId="{561EEAE5-30D1-4768-96DD-DF32E37CBF12}" type="presParOf" srcId="{8AD6DA60-582D-4FAB-BB73-62AF78B631DD}" destId="{3F835E59-CD62-4720-9774-9B585414B79B}" srcOrd="6" destOrd="0" presId="urn:microsoft.com/office/officeart/2008/layout/VerticalAccentList"/>
    <dgm:cxn modelId="{9B42CB70-36D9-483B-B498-E0B77D8BE0DC}" type="presParOf" srcId="{3F835E59-CD62-4720-9774-9B585414B79B}" destId="{CB463748-D82A-40DE-A634-44D42E2022EF}" srcOrd="0" destOrd="0" presId="urn:microsoft.com/office/officeart/2008/layout/VerticalAccentList"/>
    <dgm:cxn modelId="{B960EF23-5CD8-43F9-8E6C-F0CCA0A658E7}" type="presParOf" srcId="{8AD6DA60-582D-4FAB-BB73-62AF78B631DD}" destId="{1A762CB5-CE21-4C4C-AFD7-32DAA62421B7}" srcOrd="7" destOrd="0" presId="urn:microsoft.com/office/officeart/2008/layout/VerticalAccentList"/>
    <dgm:cxn modelId="{9221C7C6-2781-4F28-9458-F3752F7BF294}" type="presParOf" srcId="{1A762CB5-CE21-4C4C-AFD7-32DAA62421B7}" destId="{9B9E69B4-69FB-4DCE-B513-B3A55FF43BA0}" srcOrd="0" destOrd="0" presId="urn:microsoft.com/office/officeart/2008/layout/VerticalAccentList"/>
    <dgm:cxn modelId="{480D11F6-EC6E-4DDC-B96D-34FC57EFC478}" type="presParOf" srcId="{1A762CB5-CE21-4C4C-AFD7-32DAA62421B7}" destId="{627420EC-8693-4B3B-96BB-9AD39A399951}" srcOrd="1" destOrd="0" presId="urn:microsoft.com/office/officeart/2008/layout/VerticalAccentList"/>
    <dgm:cxn modelId="{5256E426-4FF0-4B39-82B0-B98F7EA8F0A4}" type="presParOf" srcId="{1A762CB5-CE21-4C4C-AFD7-32DAA62421B7}" destId="{B52D9CE2-5BA7-492C-835E-B897E0A4F909}" srcOrd="2" destOrd="0" presId="urn:microsoft.com/office/officeart/2008/layout/VerticalAccentList"/>
    <dgm:cxn modelId="{041A95A0-65A8-4B6A-91CB-9B67631CF17D}" type="presParOf" srcId="{1A762CB5-CE21-4C4C-AFD7-32DAA62421B7}" destId="{4F3614FA-BCC3-4DA5-9E7D-8D16EBB46DF9}" srcOrd="3" destOrd="0" presId="urn:microsoft.com/office/officeart/2008/layout/VerticalAccentList"/>
    <dgm:cxn modelId="{C01A8B77-A171-41A2-8D92-46431F96D176}" type="presParOf" srcId="{1A762CB5-CE21-4C4C-AFD7-32DAA62421B7}" destId="{80BF1C39-8855-4050-9AAA-CBD064F225B0}" srcOrd="4" destOrd="0" presId="urn:microsoft.com/office/officeart/2008/layout/VerticalAccentList"/>
    <dgm:cxn modelId="{DA0FF0E3-607E-4863-BA69-7B430049F32E}" type="presParOf" srcId="{1A762CB5-CE21-4C4C-AFD7-32DAA62421B7}" destId="{A59FA8E4-40CC-47D4-88F1-53CE89D4E193}" srcOrd="5" destOrd="0" presId="urn:microsoft.com/office/officeart/2008/layout/VerticalAccentList"/>
    <dgm:cxn modelId="{5950D00D-BCA5-49DD-B392-406AA54FB3C7}" type="presParOf" srcId="{1A762CB5-CE21-4C4C-AFD7-32DAA62421B7}" destId="{5020DF86-10CA-4FBF-90B7-43F9F67561B5}" srcOrd="6" destOrd="0" presId="urn:microsoft.com/office/officeart/2008/layout/VerticalAccentList"/>
    <dgm:cxn modelId="{E868B1B9-AB6C-4D10-A6FC-827CE5CD05BD}" type="presParOf" srcId="{1A762CB5-CE21-4C4C-AFD7-32DAA62421B7}" destId="{C08C4EC5-D98B-426E-B052-1A600B31631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AB1CAF-325F-47E1-8D03-268DA82349A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13D59653-8B48-49F5-8092-2F22138BDE41}">
      <dgm:prSet phldrT="[Texto]" custT="1"/>
      <dgm:spPr/>
      <dgm:t>
        <a:bodyPr/>
        <a:lstStyle/>
        <a:p>
          <a:pPr algn="l"/>
          <a:r>
            <a:rPr lang="es-EC" sz="2000" dirty="0" smtClean="0">
              <a:latin typeface="Times New Roman" panose="02020603050405020304" pitchFamily="18" charset="0"/>
              <a:cs typeface="Times New Roman" panose="02020603050405020304" pitchFamily="18" charset="0"/>
            </a:rPr>
            <a:t>La apertura de la cuenta va ligada a los requisitos de apertura.</a:t>
          </a:r>
          <a:endParaRPr lang="es-ES" sz="2000" dirty="0">
            <a:latin typeface="Times New Roman" panose="02020603050405020304" pitchFamily="18" charset="0"/>
            <a:cs typeface="Times New Roman" panose="02020603050405020304" pitchFamily="18" charset="0"/>
          </a:endParaRPr>
        </a:p>
      </dgm:t>
    </dgm:pt>
    <dgm:pt modelId="{C79D38D6-7338-4DE2-A0FB-C263D85FC503}" type="parTrans" cxnId="{F2469B64-F4AC-42E9-8831-A8E3DD4A06CD}">
      <dgm:prSet/>
      <dgm:spPr/>
      <dgm:t>
        <a:bodyPr/>
        <a:lstStyle/>
        <a:p>
          <a:endParaRPr lang="es-ES" sz="2000">
            <a:latin typeface="Times New Roman" panose="02020603050405020304" pitchFamily="18" charset="0"/>
            <a:cs typeface="Times New Roman" panose="02020603050405020304" pitchFamily="18" charset="0"/>
          </a:endParaRPr>
        </a:p>
      </dgm:t>
    </dgm:pt>
    <dgm:pt modelId="{C3E78333-FE45-467F-984A-97BD820F3F7D}" type="sibTrans" cxnId="{F2469B64-F4AC-42E9-8831-A8E3DD4A06CD}">
      <dgm:prSet/>
      <dgm:spPr/>
      <dgm:t>
        <a:bodyPr/>
        <a:lstStyle/>
        <a:p>
          <a:endParaRPr lang="es-ES" sz="2000">
            <a:latin typeface="Times New Roman" panose="02020603050405020304" pitchFamily="18" charset="0"/>
            <a:cs typeface="Times New Roman" panose="02020603050405020304" pitchFamily="18" charset="0"/>
          </a:endParaRPr>
        </a:p>
      </dgm:t>
    </dgm:pt>
    <dgm:pt modelId="{9B6F6459-D8D0-41F6-9570-CD35D301D1A8}">
      <dgm:prSet custT="1"/>
      <dgm:spPr/>
      <dgm:t>
        <a:bodyPr/>
        <a:lstStyle/>
        <a:p>
          <a:r>
            <a:rPr lang="es-EC" sz="2000" dirty="0" smtClean="0">
              <a:latin typeface="Times New Roman" panose="02020603050405020304" pitchFamily="18" charset="0"/>
              <a:cs typeface="Times New Roman" panose="02020603050405020304" pitchFamily="18" charset="0"/>
            </a:rPr>
            <a:t>El nivel de ahorro es dependiente al nivel de inversión.</a:t>
          </a:r>
          <a:endParaRPr lang="es-EC" sz="2000" dirty="0">
            <a:latin typeface="Times New Roman" panose="02020603050405020304" pitchFamily="18" charset="0"/>
            <a:cs typeface="Times New Roman" panose="02020603050405020304" pitchFamily="18" charset="0"/>
          </a:endParaRPr>
        </a:p>
      </dgm:t>
    </dgm:pt>
    <dgm:pt modelId="{6A9C804D-3DBF-4638-ACC3-35FA3EA640FE}" type="parTrans" cxnId="{3D3B4CC1-28C5-4C07-BDF1-2937729BCD01}">
      <dgm:prSet/>
      <dgm:spPr/>
      <dgm:t>
        <a:bodyPr/>
        <a:lstStyle/>
        <a:p>
          <a:endParaRPr lang="es-ES" sz="2000">
            <a:latin typeface="Times New Roman" panose="02020603050405020304" pitchFamily="18" charset="0"/>
            <a:cs typeface="Times New Roman" panose="02020603050405020304" pitchFamily="18" charset="0"/>
          </a:endParaRPr>
        </a:p>
      </dgm:t>
    </dgm:pt>
    <dgm:pt modelId="{D4E17064-CFF4-4C87-B367-E1FDE88D8598}" type="sibTrans" cxnId="{3D3B4CC1-28C5-4C07-BDF1-2937729BCD01}">
      <dgm:prSet/>
      <dgm:spPr/>
      <dgm:t>
        <a:bodyPr/>
        <a:lstStyle/>
        <a:p>
          <a:endParaRPr lang="es-ES" sz="2000">
            <a:latin typeface="Times New Roman" panose="02020603050405020304" pitchFamily="18" charset="0"/>
            <a:cs typeface="Times New Roman" panose="02020603050405020304" pitchFamily="18" charset="0"/>
          </a:endParaRPr>
        </a:p>
      </dgm:t>
    </dgm:pt>
    <dgm:pt modelId="{F01125E9-753C-454C-B636-70CC1C349229}">
      <dgm:prSet custT="1"/>
      <dgm:spPr/>
      <dgm:t>
        <a:bodyPr/>
        <a:lstStyle/>
        <a:p>
          <a:r>
            <a:rPr lang="es-EC" sz="2000" dirty="0" smtClean="0">
              <a:latin typeface="Times New Roman" panose="02020603050405020304" pitchFamily="18" charset="0"/>
              <a:cs typeface="Times New Roman" panose="02020603050405020304" pitchFamily="18" charset="0"/>
            </a:rPr>
            <a:t>Si el promedio de ahorro es alto la afectación es baja y viceversa.</a:t>
          </a:r>
          <a:endParaRPr lang="es-EC" sz="2000" dirty="0">
            <a:latin typeface="Times New Roman" panose="02020603050405020304" pitchFamily="18" charset="0"/>
            <a:cs typeface="Times New Roman" panose="02020603050405020304" pitchFamily="18" charset="0"/>
          </a:endParaRPr>
        </a:p>
      </dgm:t>
    </dgm:pt>
    <dgm:pt modelId="{0B197EDD-8557-4F8E-808B-16D248763CF4}" type="parTrans" cxnId="{3F8BC304-F224-45C8-BA16-6678F0552C82}">
      <dgm:prSet/>
      <dgm:spPr/>
      <dgm:t>
        <a:bodyPr/>
        <a:lstStyle/>
        <a:p>
          <a:endParaRPr lang="es-ES" sz="2000">
            <a:latin typeface="Times New Roman" panose="02020603050405020304" pitchFamily="18" charset="0"/>
            <a:cs typeface="Times New Roman" panose="02020603050405020304" pitchFamily="18" charset="0"/>
          </a:endParaRPr>
        </a:p>
      </dgm:t>
    </dgm:pt>
    <dgm:pt modelId="{9E18B98E-6856-4B39-971F-A4994D2F8CA7}" type="sibTrans" cxnId="{3F8BC304-F224-45C8-BA16-6678F0552C82}">
      <dgm:prSet/>
      <dgm:spPr/>
      <dgm:t>
        <a:bodyPr/>
        <a:lstStyle/>
        <a:p>
          <a:endParaRPr lang="es-ES" sz="2000">
            <a:latin typeface="Times New Roman" panose="02020603050405020304" pitchFamily="18" charset="0"/>
            <a:cs typeface="Times New Roman" panose="02020603050405020304" pitchFamily="18" charset="0"/>
          </a:endParaRPr>
        </a:p>
      </dgm:t>
    </dgm:pt>
    <dgm:pt modelId="{46A35F97-320C-460E-821C-5E6CA070B0D0}">
      <dgm:prSet custT="1"/>
      <dgm:spPr/>
      <dgm:t>
        <a:bodyPr/>
        <a:lstStyle/>
        <a:p>
          <a:r>
            <a:rPr lang="es-EC" sz="2000" dirty="0" smtClean="0">
              <a:latin typeface="Times New Roman" panose="02020603050405020304" pitchFamily="18" charset="0"/>
              <a:cs typeface="Times New Roman" panose="02020603050405020304" pitchFamily="18" charset="0"/>
            </a:rPr>
            <a:t>Si la calidad de atención es buena o mala no afecta en el nivel de confianza.</a:t>
          </a:r>
          <a:endParaRPr lang="es-EC" sz="2000" dirty="0">
            <a:latin typeface="Times New Roman" panose="02020603050405020304" pitchFamily="18" charset="0"/>
            <a:cs typeface="Times New Roman" panose="02020603050405020304" pitchFamily="18" charset="0"/>
          </a:endParaRPr>
        </a:p>
      </dgm:t>
    </dgm:pt>
    <dgm:pt modelId="{8E2AF4F6-5864-4A77-A8ED-BD286D0C4D0E}" type="parTrans" cxnId="{BA2F2166-01D0-40A4-9FCE-C35023BB42C6}">
      <dgm:prSet/>
      <dgm:spPr/>
      <dgm:t>
        <a:bodyPr/>
        <a:lstStyle/>
        <a:p>
          <a:endParaRPr lang="es-ES" sz="2000">
            <a:latin typeface="Times New Roman" panose="02020603050405020304" pitchFamily="18" charset="0"/>
            <a:cs typeface="Times New Roman" panose="02020603050405020304" pitchFamily="18" charset="0"/>
          </a:endParaRPr>
        </a:p>
      </dgm:t>
    </dgm:pt>
    <dgm:pt modelId="{AB95ECC7-6B30-4A1E-B89A-867D9F7DE464}" type="sibTrans" cxnId="{BA2F2166-01D0-40A4-9FCE-C35023BB42C6}">
      <dgm:prSet/>
      <dgm:spPr/>
      <dgm:t>
        <a:bodyPr/>
        <a:lstStyle/>
        <a:p>
          <a:endParaRPr lang="es-ES" sz="2000">
            <a:latin typeface="Times New Roman" panose="02020603050405020304" pitchFamily="18" charset="0"/>
            <a:cs typeface="Times New Roman" panose="02020603050405020304" pitchFamily="18" charset="0"/>
          </a:endParaRPr>
        </a:p>
      </dgm:t>
    </dgm:pt>
    <dgm:pt modelId="{ED71767B-E4BF-4C5D-B52A-5C38CB14AFEC}">
      <dgm:prSet custT="1"/>
      <dgm:spPr/>
      <dgm:t>
        <a:bodyPr/>
        <a:lstStyle/>
        <a:p>
          <a:r>
            <a:rPr lang="es-EC" sz="2000" dirty="0" smtClean="0">
              <a:latin typeface="Times New Roman" panose="02020603050405020304" pitchFamily="18" charset="0"/>
              <a:cs typeface="Times New Roman" panose="02020603050405020304" pitchFamily="18" charset="0"/>
            </a:rPr>
            <a:t>La afectación económica a causa de la liquidación genera desconfianza en el sistema financiero popular y solidario.</a:t>
          </a:r>
          <a:endParaRPr lang="es-EC" sz="2000" dirty="0">
            <a:latin typeface="Times New Roman" panose="02020603050405020304" pitchFamily="18" charset="0"/>
            <a:cs typeface="Times New Roman" panose="02020603050405020304" pitchFamily="18" charset="0"/>
          </a:endParaRPr>
        </a:p>
      </dgm:t>
    </dgm:pt>
    <dgm:pt modelId="{FF0230C4-DCA8-41CF-AD0D-17EEC7735D07}" type="parTrans" cxnId="{84698B90-299F-43D7-866D-0D4B411C8791}">
      <dgm:prSet/>
      <dgm:spPr/>
      <dgm:t>
        <a:bodyPr/>
        <a:lstStyle/>
        <a:p>
          <a:endParaRPr lang="es-ES" sz="2000">
            <a:latin typeface="Times New Roman" panose="02020603050405020304" pitchFamily="18" charset="0"/>
            <a:cs typeface="Times New Roman" panose="02020603050405020304" pitchFamily="18" charset="0"/>
          </a:endParaRPr>
        </a:p>
      </dgm:t>
    </dgm:pt>
    <dgm:pt modelId="{4DDDD79F-29C9-4E49-B9CD-750FD33226C9}" type="sibTrans" cxnId="{84698B90-299F-43D7-866D-0D4B411C8791}">
      <dgm:prSet/>
      <dgm:spPr/>
      <dgm:t>
        <a:bodyPr/>
        <a:lstStyle/>
        <a:p>
          <a:endParaRPr lang="es-ES" sz="2000">
            <a:latin typeface="Times New Roman" panose="02020603050405020304" pitchFamily="18" charset="0"/>
            <a:cs typeface="Times New Roman" panose="02020603050405020304" pitchFamily="18" charset="0"/>
          </a:endParaRPr>
        </a:p>
      </dgm:t>
    </dgm:pt>
    <dgm:pt modelId="{F6DEDB91-8676-41CD-9451-0D71938EF183}">
      <dgm:prSet custT="1"/>
      <dgm:spPr/>
      <dgm:t>
        <a:bodyPr/>
        <a:lstStyle/>
        <a:p>
          <a:r>
            <a:rPr lang="es-EC" sz="2000" dirty="0" smtClean="0">
              <a:latin typeface="Times New Roman" panose="02020603050405020304" pitchFamily="18" charset="0"/>
              <a:cs typeface="Times New Roman" panose="02020603050405020304" pitchFamily="18" charset="0"/>
            </a:rPr>
            <a:t>Los socios disminuyen el ahorro si la gestión de la COAC no es la adecuada.</a:t>
          </a:r>
          <a:endParaRPr lang="es-EC" sz="2000" dirty="0">
            <a:latin typeface="Times New Roman" panose="02020603050405020304" pitchFamily="18" charset="0"/>
            <a:cs typeface="Times New Roman" panose="02020603050405020304" pitchFamily="18" charset="0"/>
          </a:endParaRPr>
        </a:p>
      </dgm:t>
    </dgm:pt>
    <dgm:pt modelId="{4691AA68-2A06-45C9-8518-DAB497195025}" type="parTrans" cxnId="{241A0F68-88C1-4218-B2C2-42ED952960D8}">
      <dgm:prSet/>
      <dgm:spPr/>
      <dgm:t>
        <a:bodyPr/>
        <a:lstStyle/>
        <a:p>
          <a:endParaRPr lang="es-ES" sz="2000">
            <a:latin typeface="Times New Roman" panose="02020603050405020304" pitchFamily="18" charset="0"/>
            <a:cs typeface="Times New Roman" panose="02020603050405020304" pitchFamily="18" charset="0"/>
          </a:endParaRPr>
        </a:p>
      </dgm:t>
    </dgm:pt>
    <dgm:pt modelId="{109B1D23-C21D-4B53-BC43-2182C79FD676}" type="sibTrans" cxnId="{241A0F68-88C1-4218-B2C2-42ED952960D8}">
      <dgm:prSet/>
      <dgm:spPr/>
      <dgm:t>
        <a:bodyPr/>
        <a:lstStyle/>
        <a:p>
          <a:endParaRPr lang="es-ES" sz="2000">
            <a:latin typeface="Times New Roman" panose="02020603050405020304" pitchFamily="18" charset="0"/>
            <a:cs typeface="Times New Roman" panose="02020603050405020304" pitchFamily="18" charset="0"/>
          </a:endParaRPr>
        </a:p>
      </dgm:t>
    </dgm:pt>
    <dgm:pt modelId="{738BE741-75B7-4CEE-8EBB-B518CBDC00F7}">
      <dgm:prSet phldrT="[Texto]" custT="1"/>
      <dgm:spPr/>
      <dgm:t>
        <a:bodyPr/>
        <a:lstStyle/>
        <a:p>
          <a:pPr algn="l"/>
          <a:r>
            <a:rPr lang="es-EC" sz="2000" dirty="0" smtClean="0">
              <a:latin typeface="Times New Roman" panose="02020603050405020304" pitchFamily="18" charset="0"/>
              <a:cs typeface="Times New Roman" panose="02020603050405020304" pitchFamily="18" charset="0"/>
            </a:rPr>
            <a:t>Se refleja que  la confianza disminuye de acuerdo al tiempo de permanencia de socio de la COAC.</a:t>
          </a:r>
          <a:endParaRPr lang="es-ES" sz="2000" dirty="0">
            <a:latin typeface="Times New Roman" panose="02020603050405020304" pitchFamily="18" charset="0"/>
            <a:cs typeface="Times New Roman" panose="02020603050405020304" pitchFamily="18" charset="0"/>
          </a:endParaRPr>
        </a:p>
      </dgm:t>
    </dgm:pt>
    <dgm:pt modelId="{B82A1CB6-D704-4369-BAA8-024A535A21E6}" type="parTrans" cxnId="{FE95DD21-4E7D-44A1-BF19-9B24C4BDEB9D}">
      <dgm:prSet/>
      <dgm:spPr/>
      <dgm:t>
        <a:bodyPr/>
        <a:lstStyle/>
        <a:p>
          <a:endParaRPr lang="es-ES" sz="2000">
            <a:latin typeface="Times New Roman" panose="02020603050405020304" pitchFamily="18" charset="0"/>
            <a:cs typeface="Times New Roman" panose="02020603050405020304" pitchFamily="18" charset="0"/>
          </a:endParaRPr>
        </a:p>
      </dgm:t>
    </dgm:pt>
    <dgm:pt modelId="{07BC61E3-D57F-44CD-9369-590EF20DD0D5}" type="sibTrans" cxnId="{FE95DD21-4E7D-44A1-BF19-9B24C4BDEB9D}">
      <dgm:prSet/>
      <dgm:spPr/>
      <dgm:t>
        <a:bodyPr/>
        <a:lstStyle/>
        <a:p>
          <a:endParaRPr lang="es-ES" sz="2000">
            <a:latin typeface="Times New Roman" panose="02020603050405020304" pitchFamily="18" charset="0"/>
            <a:cs typeface="Times New Roman" panose="02020603050405020304" pitchFamily="18" charset="0"/>
          </a:endParaRPr>
        </a:p>
      </dgm:t>
    </dgm:pt>
    <dgm:pt modelId="{8AD6DA60-582D-4FAB-BB73-62AF78B631DD}" type="pres">
      <dgm:prSet presAssocID="{8EAB1CAF-325F-47E1-8D03-268DA82349A7}" presName="Name0" presStyleCnt="0">
        <dgm:presLayoutVars>
          <dgm:chMax/>
          <dgm:chPref/>
          <dgm:dir/>
        </dgm:presLayoutVars>
      </dgm:prSet>
      <dgm:spPr/>
      <dgm:t>
        <a:bodyPr/>
        <a:lstStyle/>
        <a:p>
          <a:endParaRPr lang="es-ES"/>
        </a:p>
      </dgm:t>
    </dgm:pt>
    <dgm:pt modelId="{A4E3EC36-630A-4B8F-A7E1-8CC53869C393}" type="pres">
      <dgm:prSet presAssocID="{13D59653-8B48-49F5-8092-2F22138BDE41}" presName="parenttextcomposite" presStyleCnt="0"/>
      <dgm:spPr/>
    </dgm:pt>
    <dgm:pt modelId="{A4EDABAD-674A-42A7-A291-CCED2F92BE97}" type="pres">
      <dgm:prSet presAssocID="{13D59653-8B48-49F5-8092-2F22138BDE41}" presName="parenttext" presStyleLbl="revTx" presStyleIdx="0" presStyleCnt="6">
        <dgm:presLayoutVars>
          <dgm:chMax/>
          <dgm:chPref val="2"/>
          <dgm:bulletEnabled val="1"/>
        </dgm:presLayoutVars>
      </dgm:prSet>
      <dgm:spPr/>
      <dgm:t>
        <a:bodyPr/>
        <a:lstStyle/>
        <a:p>
          <a:endParaRPr lang="es-ES"/>
        </a:p>
      </dgm:t>
    </dgm:pt>
    <dgm:pt modelId="{6964B7C6-8693-4629-B36C-4592C0FACB6E}" type="pres">
      <dgm:prSet presAssocID="{13D59653-8B48-49F5-8092-2F22138BDE41}" presName="composite" presStyleCnt="0"/>
      <dgm:spPr/>
    </dgm:pt>
    <dgm:pt modelId="{D6EEB144-14CA-4DD1-8256-8AEC21C3B21F}" type="pres">
      <dgm:prSet presAssocID="{13D59653-8B48-49F5-8092-2F22138BDE41}" presName="chevron1" presStyleLbl="alignNode1" presStyleIdx="0" presStyleCnt="42"/>
      <dgm:spPr/>
    </dgm:pt>
    <dgm:pt modelId="{280B65DC-9D01-4F32-825E-B03E80F35C92}" type="pres">
      <dgm:prSet presAssocID="{13D59653-8B48-49F5-8092-2F22138BDE41}" presName="chevron2" presStyleLbl="alignNode1" presStyleIdx="1" presStyleCnt="42"/>
      <dgm:spPr/>
    </dgm:pt>
    <dgm:pt modelId="{46D11AB4-3C9D-4450-B031-231D190FA5E7}" type="pres">
      <dgm:prSet presAssocID="{13D59653-8B48-49F5-8092-2F22138BDE41}" presName="chevron3" presStyleLbl="alignNode1" presStyleIdx="2" presStyleCnt="42"/>
      <dgm:spPr/>
    </dgm:pt>
    <dgm:pt modelId="{B9071130-B645-4B83-962F-BFA657146D8A}" type="pres">
      <dgm:prSet presAssocID="{13D59653-8B48-49F5-8092-2F22138BDE41}" presName="chevron4" presStyleLbl="alignNode1" presStyleIdx="3" presStyleCnt="42"/>
      <dgm:spPr/>
    </dgm:pt>
    <dgm:pt modelId="{AF8F6254-93D4-44EB-AB41-1241AD61C870}" type="pres">
      <dgm:prSet presAssocID="{13D59653-8B48-49F5-8092-2F22138BDE41}" presName="chevron5" presStyleLbl="alignNode1" presStyleIdx="4" presStyleCnt="42"/>
      <dgm:spPr/>
    </dgm:pt>
    <dgm:pt modelId="{89B1AC97-4CA6-4147-B1F3-0E3E4216F5AB}" type="pres">
      <dgm:prSet presAssocID="{13D59653-8B48-49F5-8092-2F22138BDE41}" presName="chevron6" presStyleLbl="alignNode1" presStyleIdx="5" presStyleCnt="42"/>
      <dgm:spPr/>
    </dgm:pt>
    <dgm:pt modelId="{75ED0408-5A8A-4B0A-B3CE-0CBD4A793CDC}" type="pres">
      <dgm:prSet presAssocID="{13D59653-8B48-49F5-8092-2F22138BDE41}" presName="chevron7" presStyleLbl="alignNode1" presStyleIdx="6" presStyleCnt="42"/>
      <dgm:spPr/>
    </dgm:pt>
    <dgm:pt modelId="{14E43AD0-929F-4A50-8F0F-4AB2FD339DA0}" type="pres">
      <dgm:prSet presAssocID="{13D59653-8B48-49F5-8092-2F22138BDE41}" presName="childtext" presStyleLbl="solidFgAcc1" presStyleIdx="0" presStyleCnt="1">
        <dgm:presLayoutVars>
          <dgm:chMax/>
          <dgm:chPref val="0"/>
          <dgm:bulletEnabled val="1"/>
        </dgm:presLayoutVars>
      </dgm:prSet>
      <dgm:spPr/>
      <dgm:t>
        <a:bodyPr/>
        <a:lstStyle/>
        <a:p>
          <a:endParaRPr lang="es-ES"/>
        </a:p>
      </dgm:t>
    </dgm:pt>
    <dgm:pt modelId="{B4A926E6-8478-4FA7-AF4A-5C81845D8FC6}" type="pres">
      <dgm:prSet presAssocID="{C3E78333-FE45-467F-984A-97BD820F3F7D}" presName="sibTrans" presStyleCnt="0"/>
      <dgm:spPr/>
    </dgm:pt>
    <dgm:pt modelId="{FD590327-3D6A-4B35-9B11-56B1F0BE5BAE}" type="pres">
      <dgm:prSet presAssocID="{9B6F6459-D8D0-41F6-9570-CD35D301D1A8}" presName="parenttextcomposite" presStyleCnt="0"/>
      <dgm:spPr/>
    </dgm:pt>
    <dgm:pt modelId="{9CA1C4BC-F9DF-4E4D-84BF-856BB0DC5AA8}" type="pres">
      <dgm:prSet presAssocID="{9B6F6459-D8D0-41F6-9570-CD35D301D1A8}" presName="parenttext" presStyleLbl="revTx" presStyleIdx="1" presStyleCnt="6">
        <dgm:presLayoutVars>
          <dgm:chMax/>
          <dgm:chPref val="2"/>
          <dgm:bulletEnabled val="1"/>
        </dgm:presLayoutVars>
      </dgm:prSet>
      <dgm:spPr/>
      <dgm:t>
        <a:bodyPr/>
        <a:lstStyle/>
        <a:p>
          <a:endParaRPr lang="es-ES"/>
        </a:p>
      </dgm:t>
    </dgm:pt>
    <dgm:pt modelId="{88DA6157-7933-44D9-BB76-8AB21555DF89}" type="pres">
      <dgm:prSet presAssocID="{9B6F6459-D8D0-41F6-9570-CD35D301D1A8}" presName="parallelogramComposite" presStyleCnt="0"/>
      <dgm:spPr/>
    </dgm:pt>
    <dgm:pt modelId="{10D563B2-E073-4E5A-A921-360FB3147574}" type="pres">
      <dgm:prSet presAssocID="{9B6F6459-D8D0-41F6-9570-CD35D301D1A8}" presName="parallelogram1" presStyleLbl="alignNode1" presStyleIdx="7" presStyleCnt="42"/>
      <dgm:spPr/>
    </dgm:pt>
    <dgm:pt modelId="{D64EB1C0-26B1-456B-A722-6A52BD80C876}" type="pres">
      <dgm:prSet presAssocID="{9B6F6459-D8D0-41F6-9570-CD35D301D1A8}" presName="parallelogram2" presStyleLbl="alignNode1" presStyleIdx="8" presStyleCnt="42"/>
      <dgm:spPr/>
    </dgm:pt>
    <dgm:pt modelId="{10BCCE64-4A3A-445A-8D41-8F62A01D09FE}" type="pres">
      <dgm:prSet presAssocID="{9B6F6459-D8D0-41F6-9570-CD35D301D1A8}" presName="parallelogram3" presStyleLbl="alignNode1" presStyleIdx="9" presStyleCnt="42"/>
      <dgm:spPr/>
    </dgm:pt>
    <dgm:pt modelId="{D0E20C26-42AA-4F0F-A558-5F312F9088AD}" type="pres">
      <dgm:prSet presAssocID="{9B6F6459-D8D0-41F6-9570-CD35D301D1A8}" presName="parallelogram4" presStyleLbl="alignNode1" presStyleIdx="10" presStyleCnt="42"/>
      <dgm:spPr/>
    </dgm:pt>
    <dgm:pt modelId="{1FE9A0D2-C6EA-4A8E-A1C4-B5A7780F5B39}" type="pres">
      <dgm:prSet presAssocID="{9B6F6459-D8D0-41F6-9570-CD35D301D1A8}" presName="parallelogram5" presStyleLbl="alignNode1" presStyleIdx="11" presStyleCnt="42"/>
      <dgm:spPr/>
    </dgm:pt>
    <dgm:pt modelId="{B5317288-F038-4DDA-9E88-F813ED24D7E3}" type="pres">
      <dgm:prSet presAssocID="{9B6F6459-D8D0-41F6-9570-CD35D301D1A8}" presName="parallelogram6" presStyleLbl="alignNode1" presStyleIdx="12" presStyleCnt="42"/>
      <dgm:spPr/>
    </dgm:pt>
    <dgm:pt modelId="{8DC5A10F-02A0-450E-84D2-7A6DC37CB381}" type="pres">
      <dgm:prSet presAssocID="{9B6F6459-D8D0-41F6-9570-CD35D301D1A8}" presName="parallelogram7" presStyleLbl="alignNode1" presStyleIdx="13" presStyleCnt="42"/>
      <dgm:spPr/>
    </dgm:pt>
    <dgm:pt modelId="{E33C798B-2F76-4367-A17E-B4F375EE5074}" type="pres">
      <dgm:prSet presAssocID="{D4E17064-CFF4-4C87-B367-E1FDE88D8598}" presName="sibTrans" presStyleCnt="0"/>
      <dgm:spPr/>
    </dgm:pt>
    <dgm:pt modelId="{BE7862C7-26EE-4E8D-A283-7A2DAB87239D}" type="pres">
      <dgm:prSet presAssocID="{F01125E9-753C-454C-B636-70CC1C349229}" presName="parenttextcomposite" presStyleCnt="0"/>
      <dgm:spPr/>
    </dgm:pt>
    <dgm:pt modelId="{A5A25EBD-7F53-4D93-82DD-FF23D2EFBE86}" type="pres">
      <dgm:prSet presAssocID="{F01125E9-753C-454C-B636-70CC1C349229}" presName="parenttext" presStyleLbl="revTx" presStyleIdx="2" presStyleCnt="6">
        <dgm:presLayoutVars>
          <dgm:chMax/>
          <dgm:chPref val="2"/>
          <dgm:bulletEnabled val="1"/>
        </dgm:presLayoutVars>
      </dgm:prSet>
      <dgm:spPr/>
      <dgm:t>
        <a:bodyPr/>
        <a:lstStyle/>
        <a:p>
          <a:endParaRPr lang="es-ES"/>
        </a:p>
      </dgm:t>
    </dgm:pt>
    <dgm:pt modelId="{E714C584-0444-4E97-B73E-7815C36C4F2D}" type="pres">
      <dgm:prSet presAssocID="{F01125E9-753C-454C-B636-70CC1C349229}" presName="parallelogramComposite" presStyleCnt="0"/>
      <dgm:spPr/>
    </dgm:pt>
    <dgm:pt modelId="{1BC75735-302B-47A7-B780-C88FF15EC891}" type="pres">
      <dgm:prSet presAssocID="{F01125E9-753C-454C-B636-70CC1C349229}" presName="parallelogram1" presStyleLbl="alignNode1" presStyleIdx="14" presStyleCnt="42"/>
      <dgm:spPr/>
    </dgm:pt>
    <dgm:pt modelId="{47EE9D7C-B60D-4872-B385-7CB0C8F02A48}" type="pres">
      <dgm:prSet presAssocID="{F01125E9-753C-454C-B636-70CC1C349229}" presName="parallelogram2" presStyleLbl="alignNode1" presStyleIdx="15" presStyleCnt="42"/>
      <dgm:spPr/>
    </dgm:pt>
    <dgm:pt modelId="{FDA37B0B-AF50-4C9D-BEAC-A46F85C5F8FB}" type="pres">
      <dgm:prSet presAssocID="{F01125E9-753C-454C-B636-70CC1C349229}" presName="parallelogram3" presStyleLbl="alignNode1" presStyleIdx="16" presStyleCnt="42"/>
      <dgm:spPr/>
    </dgm:pt>
    <dgm:pt modelId="{A364155A-9C2E-4E5A-A89F-16281A73A077}" type="pres">
      <dgm:prSet presAssocID="{F01125E9-753C-454C-B636-70CC1C349229}" presName="parallelogram4" presStyleLbl="alignNode1" presStyleIdx="17" presStyleCnt="42"/>
      <dgm:spPr/>
    </dgm:pt>
    <dgm:pt modelId="{5574FE20-A2E5-4E3C-974A-84159CA551A6}" type="pres">
      <dgm:prSet presAssocID="{F01125E9-753C-454C-B636-70CC1C349229}" presName="parallelogram5" presStyleLbl="alignNode1" presStyleIdx="18" presStyleCnt="42"/>
      <dgm:spPr/>
    </dgm:pt>
    <dgm:pt modelId="{D277D77D-6B84-45AB-B142-A5D25F2145E5}" type="pres">
      <dgm:prSet presAssocID="{F01125E9-753C-454C-B636-70CC1C349229}" presName="parallelogram6" presStyleLbl="alignNode1" presStyleIdx="19" presStyleCnt="42"/>
      <dgm:spPr/>
    </dgm:pt>
    <dgm:pt modelId="{64D7C025-E414-461B-B581-67D39ACF3344}" type="pres">
      <dgm:prSet presAssocID="{F01125E9-753C-454C-B636-70CC1C349229}" presName="parallelogram7" presStyleLbl="alignNode1" presStyleIdx="20" presStyleCnt="42"/>
      <dgm:spPr/>
    </dgm:pt>
    <dgm:pt modelId="{B959F5E3-F01C-4922-9974-AFEEE1123D1F}" type="pres">
      <dgm:prSet presAssocID="{9E18B98E-6856-4B39-971F-A4994D2F8CA7}" presName="sibTrans" presStyleCnt="0"/>
      <dgm:spPr/>
    </dgm:pt>
    <dgm:pt modelId="{67C76002-B868-46EF-8818-66A43231C044}" type="pres">
      <dgm:prSet presAssocID="{46A35F97-320C-460E-821C-5E6CA070B0D0}" presName="parenttextcomposite" presStyleCnt="0"/>
      <dgm:spPr/>
    </dgm:pt>
    <dgm:pt modelId="{9FFBE1A4-B912-46E3-82B3-01B19A33DF2C}" type="pres">
      <dgm:prSet presAssocID="{46A35F97-320C-460E-821C-5E6CA070B0D0}" presName="parenttext" presStyleLbl="revTx" presStyleIdx="3" presStyleCnt="6">
        <dgm:presLayoutVars>
          <dgm:chMax/>
          <dgm:chPref val="2"/>
          <dgm:bulletEnabled val="1"/>
        </dgm:presLayoutVars>
      </dgm:prSet>
      <dgm:spPr/>
      <dgm:t>
        <a:bodyPr/>
        <a:lstStyle/>
        <a:p>
          <a:endParaRPr lang="es-ES"/>
        </a:p>
      </dgm:t>
    </dgm:pt>
    <dgm:pt modelId="{224FEED9-02F0-4338-9D0D-365534AA6C20}" type="pres">
      <dgm:prSet presAssocID="{46A35F97-320C-460E-821C-5E6CA070B0D0}" presName="parallelogramComposite" presStyleCnt="0"/>
      <dgm:spPr/>
    </dgm:pt>
    <dgm:pt modelId="{239F0698-2235-492F-A318-389743B10C0A}" type="pres">
      <dgm:prSet presAssocID="{46A35F97-320C-460E-821C-5E6CA070B0D0}" presName="parallelogram1" presStyleLbl="alignNode1" presStyleIdx="21" presStyleCnt="42"/>
      <dgm:spPr/>
    </dgm:pt>
    <dgm:pt modelId="{38D8C91F-C34F-4768-9A21-F48230E50288}" type="pres">
      <dgm:prSet presAssocID="{46A35F97-320C-460E-821C-5E6CA070B0D0}" presName="parallelogram2" presStyleLbl="alignNode1" presStyleIdx="22" presStyleCnt="42"/>
      <dgm:spPr/>
    </dgm:pt>
    <dgm:pt modelId="{88F4433E-94AC-4602-9F55-DBA3D93B6A1A}" type="pres">
      <dgm:prSet presAssocID="{46A35F97-320C-460E-821C-5E6CA070B0D0}" presName="parallelogram3" presStyleLbl="alignNode1" presStyleIdx="23" presStyleCnt="42"/>
      <dgm:spPr/>
    </dgm:pt>
    <dgm:pt modelId="{99DB139B-54BC-4F28-A244-C12A11B6B4AA}" type="pres">
      <dgm:prSet presAssocID="{46A35F97-320C-460E-821C-5E6CA070B0D0}" presName="parallelogram4" presStyleLbl="alignNode1" presStyleIdx="24" presStyleCnt="42"/>
      <dgm:spPr/>
    </dgm:pt>
    <dgm:pt modelId="{56620A6E-F06C-4C2F-82D9-4573FDCE7BE8}" type="pres">
      <dgm:prSet presAssocID="{46A35F97-320C-460E-821C-5E6CA070B0D0}" presName="parallelogram5" presStyleLbl="alignNode1" presStyleIdx="25" presStyleCnt="42"/>
      <dgm:spPr/>
    </dgm:pt>
    <dgm:pt modelId="{F7D23BA6-E7A9-4813-9D95-4A4BC5CD0190}" type="pres">
      <dgm:prSet presAssocID="{46A35F97-320C-460E-821C-5E6CA070B0D0}" presName="parallelogram6" presStyleLbl="alignNode1" presStyleIdx="26" presStyleCnt="42"/>
      <dgm:spPr/>
    </dgm:pt>
    <dgm:pt modelId="{62AE7533-666D-4B11-AEAA-F0F819273C0B}" type="pres">
      <dgm:prSet presAssocID="{46A35F97-320C-460E-821C-5E6CA070B0D0}" presName="parallelogram7" presStyleLbl="alignNode1" presStyleIdx="27" presStyleCnt="42"/>
      <dgm:spPr/>
    </dgm:pt>
    <dgm:pt modelId="{CCCBCBA2-D076-418F-91CD-DE60A606B21F}" type="pres">
      <dgm:prSet presAssocID="{AB95ECC7-6B30-4A1E-B89A-867D9F7DE464}" presName="sibTrans" presStyleCnt="0"/>
      <dgm:spPr/>
    </dgm:pt>
    <dgm:pt modelId="{E000E587-713C-465B-864C-D61F128B8FC0}" type="pres">
      <dgm:prSet presAssocID="{ED71767B-E4BF-4C5D-B52A-5C38CB14AFEC}" presName="parenttextcomposite" presStyleCnt="0"/>
      <dgm:spPr/>
    </dgm:pt>
    <dgm:pt modelId="{EE892854-BC82-42F1-BC4B-0160FA7DD846}" type="pres">
      <dgm:prSet presAssocID="{ED71767B-E4BF-4C5D-B52A-5C38CB14AFEC}" presName="parenttext" presStyleLbl="revTx" presStyleIdx="4" presStyleCnt="6">
        <dgm:presLayoutVars>
          <dgm:chMax/>
          <dgm:chPref val="2"/>
          <dgm:bulletEnabled val="1"/>
        </dgm:presLayoutVars>
      </dgm:prSet>
      <dgm:spPr/>
      <dgm:t>
        <a:bodyPr/>
        <a:lstStyle/>
        <a:p>
          <a:endParaRPr lang="es-ES"/>
        </a:p>
      </dgm:t>
    </dgm:pt>
    <dgm:pt modelId="{1343E516-1C58-46E8-9387-F13CC341F99E}" type="pres">
      <dgm:prSet presAssocID="{ED71767B-E4BF-4C5D-B52A-5C38CB14AFEC}" presName="parallelogramComposite" presStyleCnt="0"/>
      <dgm:spPr/>
    </dgm:pt>
    <dgm:pt modelId="{F0EC44A1-D79A-4EBB-A03C-AA32BA451B85}" type="pres">
      <dgm:prSet presAssocID="{ED71767B-E4BF-4C5D-B52A-5C38CB14AFEC}" presName="parallelogram1" presStyleLbl="alignNode1" presStyleIdx="28" presStyleCnt="42"/>
      <dgm:spPr/>
    </dgm:pt>
    <dgm:pt modelId="{991410A6-66B3-43A9-BD24-9E0F3C506872}" type="pres">
      <dgm:prSet presAssocID="{ED71767B-E4BF-4C5D-B52A-5C38CB14AFEC}" presName="parallelogram2" presStyleLbl="alignNode1" presStyleIdx="29" presStyleCnt="42"/>
      <dgm:spPr/>
    </dgm:pt>
    <dgm:pt modelId="{37B57AB2-6F14-4251-BDD8-EA72F807E4A4}" type="pres">
      <dgm:prSet presAssocID="{ED71767B-E4BF-4C5D-B52A-5C38CB14AFEC}" presName="parallelogram3" presStyleLbl="alignNode1" presStyleIdx="30" presStyleCnt="42"/>
      <dgm:spPr/>
    </dgm:pt>
    <dgm:pt modelId="{F44963DB-AFB9-4C5A-BAFF-096D37A15834}" type="pres">
      <dgm:prSet presAssocID="{ED71767B-E4BF-4C5D-B52A-5C38CB14AFEC}" presName="parallelogram4" presStyleLbl="alignNode1" presStyleIdx="31" presStyleCnt="42"/>
      <dgm:spPr/>
    </dgm:pt>
    <dgm:pt modelId="{043BCD24-CC8F-47F2-8077-2C5C80A6A5CB}" type="pres">
      <dgm:prSet presAssocID="{ED71767B-E4BF-4C5D-B52A-5C38CB14AFEC}" presName="parallelogram5" presStyleLbl="alignNode1" presStyleIdx="32" presStyleCnt="42"/>
      <dgm:spPr/>
    </dgm:pt>
    <dgm:pt modelId="{BB10147B-2E88-4118-8A6B-59FF2D93C09B}" type="pres">
      <dgm:prSet presAssocID="{ED71767B-E4BF-4C5D-B52A-5C38CB14AFEC}" presName="parallelogram6" presStyleLbl="alignNode1" presStyleIdx="33" presStyleCnt="42"/>
      <dgm:spPr/>
    </dgm:pt>
    <dgm:pt modelId="{EDC63C81-5EED-4F3A-A345-FDB96D5D6878}" type="pres">
      <dgm:prSet presAssocID="{ED71767B-E4BF-4C5D-B52A-5C38CB14AFEC}" presName="parallelogram7" presStyleLbl="alignNode1" presStyleIdx="34" presStyleCnt="42"/>
      <dgm:spPr/>
    </dgm:pt>
    <dgm:pt modelId="{F4B86ABC-2088-454A-866F-B911D8D6115E}" type="pres">
      <dgm:prSet presAssocID="{4DDDD79F-29C9-4E49-B9CD-750FD33226C9}" presName="sibTrans" presStyleCnt="0"/>
      <dgm:spPr/>
    </dgm:pt>
    <dgm:pt modelId="{AC7143C0-C4FA-43A3-8CAB-D3AAC0FF24CD}" type="pres">
      <dgm:prSet presAssocID="{F6DEDB91-8676-41CD-9451-0D71938EF183}" presName="parenttextcomposite" presStyleCnt="0"/>
      <dgm:spPr/>
    </dgm:pt>
    <dgm:pt modelId="{37760CDF-D4B5-4923-B72F-6DE5B9B2C722}" type="pres">
      <dgm:prSet presAssocID="{F6DEDB91-8676-41CD-9451-0D71938EF183}" presName="parenttext" presStyleLbl="revTx" presStyleIdx="5" presStyleCnt="6">
        <dgm:presLayoutVars>
          <dgm:chMax/>
          <dgm:chPref val="2"/>
          <dgm:bulletEnabled val="1"/>
        </dgm:presLayoutVars>
      </dgm:prSet>
      <dgm:spPr/>
      <dgm:t>
        <a:bodyPr/>
        <a:lstStyle/>
        <a:p>
          <a:endParaRPr lang="es-ES"/>
        </a:p>
      </dgm:t>
    </dgm:pt>
    <dgm:pt modelId="{2D75C2E0-7D20-4CB0-B106-DBFB965FDDA0}" type="pres">
      <dgm:prSet presAssocID="{F6DEDB91-8676-41CD-9451-0D71938EF183}" presName="parallelogramComposite" presStyleCnt="0"/>
      <dgm:spPr/>
    </dgm:pt>
    <dgm:pt modelId="{F1C4C1A0-4A76-4B77-AA5C-041E361D48A1}" type="pres">
      <dgm:prSet presAssocID="{F6DEDB91-8676-41CD-9451-0D71938EF183}" presName="parallelogram1" presStyleLbl="alignNode1" presStyleIdx="35" presStyleCnt="42"/>
      <dgm:spPr/>
    </dgm:pt>
    <dgm:pt modelId="{22090903-CBB9-4D1E-885C-7733AD238587}" type="pres">
      <dgm:prSet presAssocID="{F6DEDB91-8676-41CD-9451-0D71938EF183}" presName="parallelogram2" presStyleLbl="alignNode1" presStyleIdx="36" presStyleCnt="42"/>
      <dgm:spPr/>
    </dgm:pt>
    <dgm:pt modelId="{DB15DE47-77A9-43FA-B01F-C0F2543E66AA}" type="pres">
      <dgm:prSet presAssocID="{F6DEDB91-8676-41CD-9451-0D71938EF183}" presName="parallelogram3" presStyleLbl="alignNode1" presStyleIdx="37" presStyleCnt="42"/>
      <dgm:spPr/>
    </dgm:pt>
    <dgm:pt modelId="{1116F78D-DB2C-499E-9E29-5BCDDD6FEA21}" type="pres">
      <dgm:prSet presAssocID="{F6DEDB91-8676-41CD-9451-0D71938EF183}" presName="parallelogram4" presStyleLbl="alignNode1" presStyleIdx="38" presStyleCnt="42"/>
      <dgm:spPr/>
    </dgm:pt>
    <dgm:pt modelId="{6DE835B0-4F43-4DA9-8E51-85CC6283DD86}" type="pres">
      <dgm:prSet presAssocID="{F6DEDB91-8676-41CD-9451-0D71938EF183}" presName="parallelogram5" presStyleLbl="alignNode1" presStyleIdx="39" presStyleCnt="42"/>
      <dgm:spPr/>
    </dgm:pt>
    <dgm:pt modelId="{E3BB946C-B629-4039-A167-C506E7C881FC}" type="pres">
      <dgm:prSet presAssocID="{F6DEDB91-8676-41CD-9451-0D71938EF183}" presName="parallelogram6" presStyleLbl="alignNode1" presStyleIdx="40" presStyleCnt="42"/>
      <dgm:spPr/>
    </dgm:pt>
    <dgm:pt modelId="{7C1E5B83-6B8F-42BD-A455-09BDBB08117A}" type="pres">
      <dgm:prSet presAssocID="{F6DEDB91-8676-41CD-9451-0D71938EF183}" presName="parallelogram7" presStyleLbl="alignNode1" presStyleIdx="41" presStyleCnt="42"/>
      <dgm:spPr/>
    </dgm:pt>
  </dgm:ptLst>
  <dgm:cxnLst>
    <dgm:cxn modelId="{3F8BC304-F224-45C8-BA16-6678F0552C82}" srcId="{8EAB1CAF-325F-47E1-8D03-268DA82349A7}" destId="{F01125E9-753C-454C-B636-70CC1C349229}" srcOrd="2" destOrd="0" parTransId="{0B197EDD-8557-4F8E-808B-16D248763CF4}" sibTransId="{9E18B98E-6856-4B39-971F-A4994D2F8CA7}"/>
    <dgm:cxn modelId="{84698B90-299F-43D7-866D-0D4B411C8791}" srcId="{8EAB1CAF-325F-47E1-8D03-268DA82349A7}" destId="{ED71767B-E4BF-4C5D-B52A-5C38CB14AFEC}" srcOrd="4" destOrd="0" parTransId="{FF0230C4-DCA8-41CF-AD0D-17EEC7735D07}" sibTransId="{4DDDD79F-29C9-4E49-B9CD-750FD33226C9}"/>
    <dgm:cxn modelId="{BA2F2166-01D0-40A4-9FCE-C35023BB42C6}" srcId="{8EAB1CAF-325F-47E1-8D03-268DA82349A7}" destId="{46A35F97-320C-460E-821C-5E6CA070B0D0}" srcOrd="3" destOrd="0" parTransId="{8E2AF4F6-5864-4A77-A8ED-BD286D0C4D0E}" sibTransId="{AB95ECC7-6B30-4A1E-B89A-867D9F7DE464}"/>
    <dgm:cxn modelId="{B8F6E868-40DC-47BD-A358-9D14B9D5823A}" type="presOf" srcId="{13D59653-8B48-49F5-8092-2F22138BDE41}" destId="{A4EDABAD-674A-42A7-A291-CCED2F92BE97}" srcOrd="0" destOrd="0" presId="urn:microsoft.com/office/officeart/2008/layout/VerticalAccentList"/>
    <dgm:cxn modelId="{241A0F68-88C1-4218-B2C2-42ED952960D8}" srcId="{8EAB1CAF-325F-47E1-8D03-268DA82349A7}" destId="{F6DEDB91-8676-41CD-9451-0D71938EF183}" srcOrd="5" destOrd="0" parTransId="{4691AA68-2A06-45C9-8518-DAB497195025}" sibTransId="{109B1D23-C21D-4B53-BC43-2182C79FD676}"/>
    <dgm:cxn modelId="{F2469B64-F4AC-42E9-8831-A8E3DD4A06CD}" srcId="{8EAB1CAF-325F-47E1-8D03-268DA82349A7}" destId="{13D59653-8B48-49F5-8092-2F22138BDE41}" srcOrd="0" destOrd="0" parTransId="{C79D38D6-7338-4DE2-A0FB-C263D85FC503}" sibTransId="{C3E78333-FE45-467F-984A-97BD820F3F7D}"/>
    <dgm:cxn modelId="{3D3B4CC1-28C5-4C07-BDF1-2937729BCD01}" srcId="{8EAB1CAF-325F-47E1-8D03-268DA82349A7}" destId="{9B6F6459-D8D0-41F6-9570-CD35D301D1A8}" srcOrd="1" destOrd="0" parTransId="{6A9C804D-3DBF-4638-ACC3-35FA3EA640FE}" sibTransId="{D4E17064-CFF4-4C87-B367-E1FDE88D8598}"/>
    <dgm:cxn modelId="{97A5B07D-9E19-43B8-906A-3EBBDDF3F585}" type="presOf" srcId="{F01125E9-753C-454C-B636-70CC1C349229}" destId="{A5A25EBD-7F53-4D93-82DD-FF23D2EFBE86}" srcOrd="0" destOrd="0" presId="urn:microsoft.com/office/officeart/2008/layout/VerticalAccentList"/>
    <dgm:cxn modelId="{681764FB-765E-42D7-9581-C0CA117F063F}" type="presOf" srcId="{8EAB1CAF-325F-47E1-8D03-268DA82349A7}" destId="{8AD6DA60-582D-4FAB-BB73-62AF78B631DD}" srcOrd="0" destOrd="0" presId="urn:microsoft.com/office/officeart/2008/layout/VerticalAccentList"/>
    <dgm:cxn modelId="{8641C0A4-0DB4-42C2-8A4C-DF3E53C1753B}" type="presOf" srcId="{ED71767B-E4BF-4C5D-B52A-5C38CB14AFEC}" destId="{EE892854-BC82-42F1-BC4B-0160FA7DD846}" srcOrd="0" destOrd="0" presId="urn:microsoft.com/office/officeart/2008/layout/VerticalAccentList"/>
    <dgm:cxn modelId="{A22CC522-27C3-4887-8A7C-C827132DC869}" type="presOf" srcId="{F6DEDB91-8676-41CD-9451-0D71938EF183}" destId="{37760CDF-D4B5-4923-B72F-6DE5B9B2C722}" srcOrd="0" destOrd="0" presId="urn:microsoft.com/office/officeart/2008/layout/VerticalAccentList"/>
    <dgm:cxn modelId="{40798D1C-33C0-41A4-9603-9E23A9A15AAF}" type="presOf" srcId="{9B6F6459-D8D0-41F6-9570-CD35D301D1A8}" destId="{9CA1C4BC-F9DF-4E4D-84BF-856BB0DC5AA8}" srcOrd="0" destOrd="0" presId="urn:microsoft.com/office/officeart/2008/layout/VerticalAccentList"/>
    <dgm:cxn modelId="{C6E2EFBA-72F2-421E-8135-9FCB16582E1D}" type="presOf" srcId="{46A35F97-320C-460E-821C-5E6CA070B0D0}" destId="{9FFBE1A4-B912-46E3-82B3-01B19A33DF2C}" srcOrd="0" destOrd="0" presId="urn:microsoft.com/office/officeart/2008/layout/VerticalAccentList"/>
    <dgm:cxn modelId="{AC76E349-9F2A-4CD9-8D45-32C366534930}" type="presOf" srcId="{738BE741-75B7-4CEE-8EBB-B518CBDC00F7}" destId="{14E43AD0-929F-4A50-8F0F-4AB2FD339DA0}" srcOrd="0" destOrd="0" presId="urn:microsoft.com/office/officeart/2008/layout/VerticalAccentList"/>
    <dgm:cxn modelId="{FE95DD21-4E7D-44A1-BF19-9B24C4BDEB9D}" srcId="{13D59653-8B48-49F5-8092-2F22138BDE41}" destId="{738BE741-75B7-4CEE-8EBB-B518CBDC00F7}" srcOrd="0" destOrd="0" parTransId="{B82A1CB6-D704-4369-BAA8-024A535A21E6}" sibTransId="{07BC61E3-D57F-44CD-9369-590EF20DD0D5}"/>
    <dgm:cxn modelId="{AC5F905C-CC89-4855-A1F0-B01A1762ECF4}" type="presParOf" srcId="{8AD6DA60-582D-4FAB-BB73-62AF78B631DD}" destId="{A4E3EC36-630A-4B8F-A7E1-8CC53869C393}" srcOrd="0" destOrd="0" presId="urn:microsoft.com/office/officeart/2008/layout/VerticalAccentList"/>
    <dgm:cxn modelId="{D1F2EB57-C4B5-431C-A132-0208DF1513F3}" type="presParOf" srcId="{A4E3EC36-630A-4B8F-A7E1-8CC53869C393}" destId="{A4EDABAD-674A-42A7-A291-CCED2F92BE97}" srcOrd="0" destOrd="0" presId="urn:microsoft.com/office/officeart/2008/layout/VerticalAccentList"/>
    <dgm:cxn modelId="{F614AC44-F9C5-452B-831D-502D979FBD96}" type="presParOf" srcId="{8AD6DA60-582D-4FAB-BB73-62AF78B631DD}" destId="{6964B7C6-8693-4629-B36C-4592C0FACB6E}" srcOrd="1" destOrd="0" presId="urn:microsoft.com/office/officeart/2008/layout/VerticalAccentList"/>
    <dgm:cxn modelId="{3EE145B7-F2E7-4AAF-8852-8D5D78EAB862}" type="presParOf" srcId="{6964B7C6-8693-4629-B36C-4592C0FACB6E}" destId="{D6EEB144-14CA-4DD1-8256-8AEC21C3B21F}" srcOrd="0" destOrd="0" presId="urn:microsoft.com/office/officeart/2008/layout/VerticalAccentList"/>
    <dgm:cxn modelId="{829D5AE5-7888-4344-AAA4-70C4338AE14C}" type="presParOf" srcId="{6964B7C6-8693-4629-B36C-4592C0FACB6E}" destId="{280B65DC-9D01-4F32-825E-B03E80F35C92}" srcOrd="1" destOrd="0" presId="urn:microsoft.com/office/officeart/2008/layout/VerticalAccentList"/>
    <dgm:cxn modelId="{487E9B54-E230-40ED-8FFE-9AD1D503C031}" type="presParOf" srcId="{6964B7C6-8693-4629-B36C-4592C0FACB6E}" destId="{46D11AB4-3C9D-4450-B031-231D190FA5E7}" srcOrd="2" destOrd="0" presId="urn:microsoft.com/office/officeart/2008/layout/VerticalAccentList"/>
    <dgm:cxn modelId="{7FE8111E-2C54-4725-9281-FA75B364273B}" type="presParOf" srcId="{6964B7C6-8693-4629-B36C-4592C0FACB6E}" destId="{B9071130-B645-4B83-962F-BFA657146D8A}" srcOrd="3" destOrd="0" presId="urn:microsoft.com/office/officeart/2008/layout/VerticalAccentList"/>
    <dgm:cxn modelId="{2BFC6BAD-7C23-4DDF-8A09-CDFD9E9B8F2F}" type="presParOf" srcId="{6964B7C6-8693-4629-B36C-4592C0FACB6E}" destId="{AF8F6254-93D4-44EB-AB41-1241AD61C870}" srcOrd="4" destOrd="0" presId="urn:microsoft.com/office/officeart/2008/layout/VerticalAccentList"/>
    <dgm:cxn modelId="{D3B3440C-4AE4-47C7-A377-5063DE4898B8}" type="presParOf" srcId="{6964B7C6-8693-4629-B36C-4592C0FACB6E}" destId="{89B1AC97-4CA6-4147-B1F3-0E3E4216F5AB}" srcOrd="5" destOrd="0" presId="urn:microsoft.com/office/officeart/2008/layout/VerticalAccentList"/>
    <dgm:cxn modelId="{847D20AF-E16A-4267-BB27-1D978F8FB32E}" type="presParOf" srcId="{6964B7C6-8693-4629-B36C-4592C0FACB6E}" destId="{75ED0408-5A8A-4B0A-B3CE-0CBD4A793CDC}" srcOrd="6" destOrd="0" presId="urn:microsoft.com/office/officeart/2008/layout/VerticalAccentList"/>
    <dgm:cxn modelId="{926B696D-3DB4-4290-9592-D4FFCD5F3430}" type="presParOf" srcId="{6964B7C6-8693-4629-B36C-4592C0FACB6E}" destId="{14E43AD0-929F-4A50-8F0F-4AB2FD339DA0}" srcOrd="7" destOrd="0" presId="urn:microsoft.com/office/officeart/2008/layout/VerticalAccentList"/>
    <dgm:cxn modelId="{BE22615C-C5DE-49A9-AD24-DBF47029E651}" type="presParOf" srcId="{8AD6DA60-582D-4FAB-BB73-62AF78B631DD}" destId="{B4A926E6-8478-4FA7-AF4A-5C81845D8FC6}" srcOrd="2" destOrd="0" presId="urn:microsoft.com/office/officeart/2008/layout/VerticalAccentList"/>
    <dgm:cxn modelId="{33995DB9-8D0C-4508-95D9-90F307D13CE3}" type="presParOf" srcId="{8AD6DA60-582D-4FAB-BB73-62AF78B631DD}" destId="{FD590327-3D6A-4B35-9B11-56B1F0BE5BAE}" srcOrd="3" destOrd="0" presId="urn:microsoft.com/office/officeart/2008/layout/VerticalAccentList"/>
    <dgm:cxn modelId="{419F4203-0F4D-485D-94CD-CB564180C0D4}" type="presParOf" srcId="{FD590327-3D6A-4B35-9B11-56B1F0BE5BAE}" destId="{9CA1C4BC-F9DF-4E4D-84BF-856BB0DC5AA8}" srcOrd="0" destOrd="0" presId="urn:microsoft.com/office/officeart/2008/layout/VerticalAccentList"/>
    <dgm:cxn modelId="{72C1C249-7132-427A-A26E-A3E4F4645E11}" type="presParOf" srcId="{8AD6DA60-582D-4FAB-BB73-62AF78B631DD}" destId="{88DA6157-7933-44D9-BB76-8AB21555DF89}" srcOrd="4" destOrd="0" presId="urn:microsoft.com/office/officeart/2008/layout/VerticalAccentList"/>
    <dgm:cxn modelId="{5BE9A025-A756-43B0-BE66-C15F75AEECD1}" type="presParOf" srcId="{88DA6157-7933-44D9-BB76-8AB21555DF89}" destId="{10D563B2-E073-4E5A-A921-360FB3147574}" srcOrd="0" destOrd="0" presId="urn:microsoft.com/office/officeart/2008/layout/VerticalAccentList"/>
    <dgm:cxn modelId="{006A066B-EFC3-48D9-A408-C505513AD0D4}" type="presParOf" srcId="{88DA6157-7933-44D9-BB76-8AB21555DF89}" destId="{D64EB1C0-26B1-456B-A722-6A52BD80C876}" srcOrd="1" destOrd="0" presId="urn:microsoft.com/office/officeart/2008/layout/VerticalAccentList"/>
    <dgm:cxn modelId="{DCE0F854-9AF0-46B2-B9C7-C9518FB3D5DB}" type="presParOf" srcId="{88DA6157-7933-44D9-BB76-8AB21555DF89}" destId="{10BCCE64-4A3A-445A-8D41-8F62A01D09FE}" srcOrd="2" destOrd="0" presId="urn:microsoft.com/office/officeart/2008/layout/VerticalAccentList"/>
    <dgm:cxn modelId="{2B6DE985-3924-4F97-9DA9-25E3E4A5BF03}" type="presParOf" srcId="{88DA6157-7933-44D9-BB76-8AB21555DF89}" destId="{D0E20C26-42AA-4F0F-A558-5F312F9088AD}" srcOrd="3" destOrd="0" presId="urn:microsoft.com/office/officeart/2008/layout/VerticalAccentList"/>
    <dgm:cxn modelId="{25D5BA84-B281-44F6-AEC2-8F6A0CF8B52F}" type="presParOf" srcId="{88DA6157-7933-44D9-BB76-8AB21555DF89}" destId="{1FE9A0D2-C6EA-4A8E-A1C4-B5A7780F5B39}" srcOrd="4" destOrd="0" presId="urn:microsoft.com/office/officeart/2008/layout/VerticalAccentList"/>
    <dgm:cxn modelId="{BADB973F-8FF9-4015-A6B3-BC6578FD8F01}" type="presParOf" srcId="{88DA6157-7933-44D9-BB76-8AB21555DF89}" destId="{B5317288-F038-4DDA-9E88-F813ED24D7E3}" srcOrd="5" destOrd="0" presId="urn:microsoft.com/office/officeart/2008/layout/VerticalAccentList"/>
    <dgm:cxn modelId="{B9358E45-2964-41FD-B6D1-99BCA2BC286B}" type="presParOf" srcId="{88DA6157-7933-44D9-BB76-8AB21555DF89}" destId="{8DC5A10F-02A0-450E-84D2-7A6DC37CB381}" srcOrd="6" destOrd="0" presId="urn:microsoft.com/office/officeart/2008/layout/VerticalAccentList"/>
    <dgm:cxn modelId="{E477910C-D798-4564-8532-340A01503985}" type="presParOf" srcId="{8AD6DA60-582D-4FAB-BB73-62AF78B631DD}" destId="{E33C798B-2F76-4367-A17E-B4F375EE5074}" srcOrd="5" destOrd="0" presId="urn:microsoft.com/office/officeart/2008/layout/VerticalAccentList"/>
    <dgm:cxn modelId="{CD576F2F-7D6F-49A8-B32B-F227224C95FC}" type="presParOf" srcId="{8AD6DA60-582D-4FAB-BB73-62AF78B631DD}" destId="{BE7862C7-26EE-4E8D-A283-7A2DAB87239D}" srcOrd="6" destOrd="0" presId="urn:microsoft.com/office/officeart/2008/layout/VerticalAccentList"/>
    <dgm:cxn modelId="{61C6B836-E242-41A8-A44B-5C14C79A3BC4}" type="presParOf" srcId="{BE7862C7-26EE-4E8D-A283-7A2DAB87239D}" destId="{A5A25EBD-7F53-4D93-82DD-FF23D2EFBE86}" srcOrd="0" destOrd="0" presId="urn:microsoft.com/office/officeart/2008/layout/VerticalAccentList"/>
    <dgm:cxn modelId="{733D165E-7F61-4A47-820F-E60993DD8925}" type="presParOf" srcId="{8AD6DA60-582D-4FAB-BB73-62AF78B631DD}" destId="{E714C584-0444-4E97-B73E-7815C36C4F2D}" srcOrd="7" destOrd="0" presId="urn:microsoft.com/office/officeart/2008/layout/VerticalAccentList"/>
    <dgm:cxn modelId="{978F0782-54BD-4BA5-99A6-0A68BD526826}" type="presParOf" srcId="{E714C584-0444-4E97-B73E-7815C36C4F2D}" destId="{1BC75735-302B-47A7-B780-C88FF15EC891}" srcOrd="0" destOrd="0" presId="urn:microsoft.com/office/officeart/2008/layout/VerticalAccentList"/>
    <dgm:cxn modelId="{7B482654-1DD8-4267-A5B4-75497A676BC5}" type="presParOf" srcId="{E714C584-0444-4E97-B73E-7815C36C4F2D}" destId="{47EE9D7C-B60D-4872-B385-7CB0C8F02A48}" srcOrd="1" destOrd="0" presId="urn:microsoft.com/office/officeart/2008/layout/VerticalAccentList"/>
    <dgm:cxn modelId="{78819923-0E96-4A5C-B90A-1C78F606EC52}" type="presParOf" srcId="{E714C584-0444-4E97-B73E-7815C36C4F2D}" destId="{FDA37B0B-AF50-4C9D-BEAC-A46F85C5F8FB}" srcOrd="2" destOrd="0" presId="urn:microsoft.com/office/officeart/2008/layout/VerticalAccentList"/>
    <dgm:cxn modelId="{0A8C75A1-5787-4EC4-B9FD-6838ED4D1C17}" type="presParOf" srcId="{E714C584-0444-4E97-B73E-7815C36C4F2D}" destId="{A364155A-9C2E-4E5A-A89F-16281A73A077}" srcOrd="3" destOrd="0" presId="urn:microsoft.com/office/officeart/2008/layout/VerticalAccentList"/>
    <dgm:cxn modelId="{BAF7263C-BD0A-45B4-9901-B8A0A75EE95D}" type="presParOf" srcId="{E714C584-0444-4E97-B73E-7815C36C4F2D}" destId="{5574FE20-A2E5-4E3C-974A-84159CA551A6}" srcOrd="4" destOrd="0" presId="urn:microsoft.com/office/officeart/2008/layout/VerticalAccentList"/>
    <dgm:cxn modelId="{482E1C78-191D-4F2F-B76E-7C5622D6D31F}" type="presParOf" srcId="{E714C584-0444-4E97-B73E-7815C36C4F2D}" destId="{D277D77D-6B84-45AB-B142-A5D25F2145E5}" srcOrd="5" destOrd="0" presId="urn:microsoft.com/office/officeart/2008/layout/VerticalAccentList"/>
    <dgm:cxn modelId="{D5BE60F7-D99F-483A-A128-912A8E0956AB}" type="presParOf" srcId="{E714C584-0444-4E97-B73E-7815C36C4F2D}" destId="{64D7C025-E414-461B-B581-67D39ACF3344}" srcOrd="6" destOrd="0" presId="urn:microsoft.com/office/officeart/2008/layout/VerticalAccentList"/>
    <dgm:cxn modelId="{5FAE11BE-D53B-425D-B49F-FC9118A98854}" type="presParOf" srcId="{8AD6DA60-582D-4FAB-BB73-62AF78B631DD}" destId="{B959F5E3-F01C-4922-9974-AFEEE1123D1F}" srcOrd="8" destOrd="0" presId="urn:microsoft.com/office/officeart/2008/layout/VerticalAccentList"/>
    <dgm:cxn modelId="{29012B49-05AB-44B0-B8A9-02CE6F6380AA}" type="presParOf" srcId="{8AD6DA60-582D-4FAB-BB73-62AF78B631DD}" destId="{67C76002-B868-46EF-8818-66A43231C044}" srcOrd="9" destOrd="0" presId="urn:microsoft.com/office/officeart/2008/layout/VerticalAccentList"/>
    <dgm:cxn modelId="{CD625EF8-48CA-471D-BA68-BAFA235AED7C}" type="presParOf" srcId="{67C76002-B868-46EF-8818-66A43231C044}" destId="{9FFBE1A4-B912-46E3-82B3-01B19A33DF2C}" srcOrd="0" destOrd="0" presId="urn:microsoft.com/office/officeart/2008/layout/VerticalAccentList"/>
    <dgm:cxn modelId="{36696983-3BD6-4372-84C9-00537C5910C2}" type="presParOf" srcId="{8AD6DA60-582D-4FAB-BB73-62AF78B631DD}" destId="{224FEED9-02F0-4338-9D0D-365534AA6C20}" srcOrd="10" destOrd="0" presId="urn:microsoft.com/office/officeart/2008/layout/VerticalAccentList"/>
    <dgm:cxn modelId="{F265CEBF-8AA2-4C80-B0D0-FA987EC1A559}" type="presParOf" srcId="{224FEED9-02F0-4338-9D0D-365534AA6C20}" destId="{239F0698-2235-492F-A318-389743B10C0A}" srcOrd="0" destOrd="0" presId="urn:microsoft.com/office/officeart/2008/layout/VerticalAccentList"/>
    <dgm:cxn modelId="{F78B888E-A8CE-440C-AF1E-D387AD31595C}" type="presParOf" srcId="{224FEED9-02F0-4338-9D0D-365534AA6C20}" destId="{38D8C91F-C34F-4768-9A21-F48230E50288}" srcOrd="1" destOrd="0" presId="urn:microsoft.com/office/officeart/2008/layout/VerticalAccentList"/>
    <dgm:cxn modelId="{1FECF55A-97A5-481F-B0DF-D4CCE9DD214D}" type="presParOf" srcId="{224FEED9-02F0-4338-9D0D-365534AA6C20}" destId="{88F4433E-94AC-4602-9F55-DBA3D93B6A1A}" srcOrd="2" destOrd="0" presId="urn:microsoft.com/office/officeart/2008/layout/VerticalAccentList"/>
    <dgm:cxn modelId="{FB3B57CF-B863-4DB0-A882-D3666BC06F45}" type="presParOf" srcId="{224FEED9-02F0-4338-9D0D-365534AA6C20}" destId="{99DB139B-54BC-4F28-A244-C12A11B6B4AA}" srcOrd="3" destOrd="0" presId="urn:microsoft.com/office/officeart/2008/layout/VerticalAccentList"/>
    <dgm:cxn modelId="{E64A0BE3-966B-45FC-A38F-4D0E3208D4E6}" type="presParOf" srcId="{224FEED9-02F0-4338-9D0D-365534AA6C20}" destId="{56620A6E-F06C-4C2F-82D9-4573FDCE7BE8}" srcOrd="4" destOrd="0" presId="urn:microsoft.com/office/officeart/2008/layout/VerticalAccentList"/>
    <dgm:cxn modelId="{F84EA5E8-9572-4D25-96B5-E16CE697B5A6}" type="presParOf" srcId="{224FEED9-02F0-4338-9D0D-365534AA6C20}" destId="{F7D23BA6-E7A9-4813-9D95-4A4BC5CD0190}" srcOrd="5" destOrd="0" presId="urn:microsoft.com/office/officeart/2008/layout/VerticalAccentList"/>
    <dgm:cxn modelId="{21D01015-2F21-46F4-BB67-C7713B35AEE9}" type="presParOf" srcId="{224FEED9-02F0-4338-9D0D-365534AA6C20}" destId="{62AE7533-666D-4B11-AEAA-F0F819273C0B}" srcOrd="6" destOrd="0" presId="urn:microsoft.com/office/officeart/2008/layout/VerticalAccentList"/>
    <dgm:cxn modelId="{E28CD179-D364-4000-84DA-D4386150C645}" type="presParOf" srcId="{8AD6DA60-582D-4FAB-BB73-62AF78B631DD}" destId="{CCCBCBA2-D076-418F-91CD-DE60A606B21F}" srcOrd="11" destOrd="0" presId="urn:microsoft.com/office/officeart/2008/layout/VerticalAccentList"/>
    <dgm:cxn modelId="{DD948E1E-96C3-450C-9798-31089564C2EE}" type="presParOf" srcId="{8AD6DA60-582D-4FAB-BB73-62AF78B631DD}" destId="{E000E587-713C-465B-864C-D61F128B8FC0}" srcOrd="12" destOrd="0" presId="urn:microsoft.com/office/officeart/2008/layout/VerticalAccentList"/>
    <dgm:cxn modelId="{8D7AA9E3-4317-4E8C-997E-60C1830520C5}" type="presParOf" srcId="{E000E587-713C-465B-864C-D61F128B8FC0}" destId="{EE892854-BC82-42F1-BC4B-0160FA7DD846}" srcOrd="0" destOrd="0" presId="urn:microsoft.com/office/officeart/2008/layout/VerticalAccentList"/>
    <dgm:cxn modelId="{7D447970-F6AD-47EA-B1B0-BD0115DB25A9}" type="presParOf" srcId="{8AD6DA60-582D-4FAB-BB73-62AF78B631DD}" destId="{1343E516-1C58-46E8-9387-F13CC341F99E}" srcOrd="13" destOrd="0" presId="urn:microsoft.com/office/officeart/2008/layout/VerticalAccentList"/>
    <dgm:cxn modelId="{98D76BDB-65F9-47B4-8C04-ABEF63C3BDA2}" type="presParOf" srcId="{1343E516-1C58-46E8-9387-F13CC341F99E}" destId="{F0EC44A1-D79A-4EBB-A03C-AA32BA451B85}" srcOrd="0" destOrd="0" presId="urn:microsoft.com/office/officeart/2008/layout/VerticalAccentList"/>
    <dgm:cxn modelId="{6BEAB8BE-FED9-48D1-8D0D-C4FEEAFF9D99}" type="presParOf" srcId="{1343E516-1C58-46E8-9387-F13CC341F99E}" destId="{991410A6-66B3-43A9-BD24-9E0F3C506872}" srcOrd="1" destOrd="0" presId="urn:microsoft.com/office/officeart/2008/layout/VerticalAccentList"/>
    <dgm:cxn modelId="{EA0402E7-3919-45BF-84D5-D903F6C52832}" type="presParOf" srcId="{1343E516-1C58-46E8-9387-F13CC341F99E}" destId="{37B57AB2-6F14-4251-BDD8-EA72F807E4A4}" srcOrd="2" destOrd="0" presId="urn:microsoft.com/office/officeart/2008/layout/VerticalAccentList"/>
    <dgm:cxn modelId="{394B161E-FB7F-4397-B811-9C2950380B9E}" type="presParOf" srcId="{1343E516-1C58-46E8-9387-F13CC341F99E}" destId="{F44963DB-AFB9-4C5A-BAFF-096D37A15834}" srcOrd="3" destOrd="0" presId="urn:microsoft.com/office/officeart/2008/layout/VerticalAccentList"/>
    <dgm:cxn modelId="{F07B7092-7984-4C01-879C-EB964DE1A4EB}" type="presParOf" srcId="{1343E516-1C58-46E8-9387-F13CC341F99E}" destId="{043BCD24-CC8F-47F2-8077-2C5C80A6A5CB}" srcOrd="4" destOrd="0" presId="urn:microsoft.com/office/officeart/2008/layout/VerticalAccentList"/>
    <dgm:cxn modelId="{BD8CC962-C716-46BF-867D-73714C6B3194}" type="presParOf" srcId="{1343E516-1C58-46E8-9387-F13CC341F99E}" destId="{BB10147B-2E88-4118-8A6B-59FF2D93C09B}" srcOrd="5" destOrd="0" presId="urn:microsoft.com/office/officeart/2008/layout/VerticalAccentList"/>
    <dgm:cxn modelId="{72CE63FD-2ACA-4A30-B793-465F5AC67224}" type="presParOf" srcId="{1343E516-1C58-46E8-9387-F13CC341F99E}" destId="{EDC63C81-5EED-4F3A-A345-FDB96D5D6878}" srcOrd="6" destOrd="0" presId="urn:microsoft.com/office/officeart/2008/layout/VerticalAccentList"/>
    <dgm:cxn modelId="{25D83931-BDB3-40A2-A959-E3A230968C47}" type="presParOf" srcId="{8AD6DA60-582D-4FAB-BB73-62AF78B631DD}" destId="{F4B86ABC-2088-454A-866F-B911D8D6115E}" srcOrd="14" destOrd="0" presId="urn:microsoft.com/office/officeart/2008/layout/VerticalAccentList"/>
    <dgm:cxn modelId="{FA217EA6-E7D7-421C-BDA9-3B3A497754ED}" type="presParOf" srcId="{8AD6DA60-582D-4FAB-BB73-62AF78B631DD}" destId="{AC7143C0-C4FA-43A3-8CAB-D3AAC0FF24CD}" srcOrd="15" destOrd="0" presId="urn:microsoft.com/office/officeart/2008/layout/VerticalAccentList"/>
    <dgm:cxn modelId="{BE173148-369F-4A2F-8BEE-112844668B1D}" type="presParOf" srcId="{AC7143C0-C4FA-43A3-8CAB-D3AAC0FF24CD}" destId="{37760CDF-D4B5-4923-B72F-6DE5B9B2C722}" srcOrd="0" destOrd="0" presId="urn:microsoft.com/office/officeart/2008/layout/VerticalAccentList"/>
    <dgm:cxn modelId="{4A2379ED-46BF-4899-B7AF-A2C7686AB510}" type="presParOf" srcId="{8AD6DA60-582D-4FAB-BB73-62AF78B631DD}" destId="{2D75C2E0-7D20-4CB0-B106-DBFB965FDDA0}" srcOrd="16" destOrd="0" presId="urn:microsoft.com/office/officeart/2008/layout/VerticalAccentList"/>
    <dgm:cxn modelId="{3F717B13-24AD-4AF1-9A0E-3109AC7B8BFE}" type="presParOf" srcId="{2D75C2E0-7D20-4CB0-B106-DBFB965FDDA0}" destId="{F1C4C1A0-4A76-4B77-AA5C-041E361D48A1}" srcOrd="0" destOrd="0" presId="urn:microsoft.com/office/officeart/2008/layout/VerticalAccentList"/>
    <dgm:cxn modelId="{2197D93B-B486-4A5E-9D17-6942047D9639}" type="presParOf" srcId="{2D75C2E0-7D20-4CB0-B106-DBFB965FDDA0}" destId="{22090903-CBB9-4D1E-885C-7733AD238587}" srcOrd="1" destOrd="0" presId="urn:microsoft.com/office/officeart/2008/layout/VerticalAccentList"/>
    <dgm:cxn modelId="{08BFA3C0-C4F9-4B46-A7AF-B39052A3237C}" type="presParOf" srcId="{2D75C2E0-7D20-4CB0-B106-DBFB965FDDA0}" destId="{DB15DE47-77A9-43FA-B01F-C0F2543E66AA}" srcOrd="2" destOrd="0" presId="urn:microsoft.com/office/officeart/2008/layout/VerticalAccentList"/>
    <dgm:cxn modelId="{34D07A56-EBAE-4683-8248-69EA0F567330}" type="presParOf" srcId="{2D75C2E0-7D20-4CB0-B106-DBFB965FDDA0}" destId="{1116F78D-DB2C-499E-9E29-5BCDDD6FEA21}" srcOrd="3" destOrd="0" presId="urn:microsoft.com/office/officeart/2008/layout/VerticalAccentList"/>
    <dgm:cxn modelId="{63895298-B7E3-4D07-804D-BFCCA95EE057}" type="presParOf" srcId="{2D75C2E0-7D20-4CB0-B106-DBFB965FDDA0}" destId="{6DE835B0-4F43-4DA9-8E51-85CC6283DD86}" srcOrd="4" destOrd="0" presId="urn:microsoft.com/office/officeart/2008/layout/VerticalAccentList"/>
    <dgm:cxn modelId="{2AFD541F-F184-4C4C-B12F-2611A81FB2DE}" type="presParOf" srcId="{2D75C2E0-7D20-4CB0-B106-DBFB965FDDA0}" destId="{E3BB946C-B629-4039-A167-C506E7C881FC}" srcOrd="5" destOrd="0" presId="urn:microsoft.com/office/officeart/2008/layout/VerticalAccentList"/>
    <dgm:cxn modelId="{A4BD12BD-5616-40F9-96D4-773C124B5B77}" type="presParOf" srcId="{2D75C2E0-7D20-4CB0-B106-DBFB965FDDA0}" destId="{7C1E5B83-6B8F-42BD-A455-09BDBB08117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E84D1-486C-484F-BBAE-3BF2C2229818}">
      <dsp:nvSpPr>
        <dsp:cNvPr id="0" name=""/>
        <dsp:cNvSpPr/>
      </dsp:nvSpPr>
      <dsp:spPr>
        <a:xfrm>
          <a:off x="0" y="420148"/>
          <a:ext cx="10211486" cy="7056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B60C5A8-7609-4AAF-AAE7-0E92F42E96AA}">
      <dsp:nvSpPr>
        <dsp:cNvPr id="0" name=""/>
        <dsp:cNvSpPr/>
      </dsp:nvSpPr>
      <dsp:spPr>
        <a:xfrm>
          <a:off x="510574" y="6868"/>
          <a:ext cx="7148040" cy="826560"/>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179" tIns="0" rIns="270179" bIns="0" numCol="1" spcCol="1270" anchor="ctr" anchorCtr="0">
          <a:noAutofit/>
        </a:bodyPr>
        <a:lstStyle/>
        <a:p>
          <a:pPr lvl="0" algn="l" defTabSz="889000">
            <a:lnSpc>
              <a:spcPct val="90000"/>
            </a:lnSpc>
            <a:spcBef>
              <a:spcPct val="0"/>
            </a:spcBef>
            <a:spcAft>
              <a:spcPct val="35000"/>
            </a:spcAft>
          </a:pPr>
          <a:r>
            <a:rPr lang="es-EC" sz="2000" kern="1200" smtClean="0">
              <a:latin typeface="Times New Roman" panose="02020603050405020304" pitchFamily="18" charset="0"/>
              <a:ea typeface="Calibri" panose="020F0502020204030204" pitchFamily="34" charset="0"/>
              <a:cs typeface="Times New Roman" panose="02020603050405020304" pitchFamily="18" charset="0"/>
            </a:rPr>
            <a:t>Establecer teóricamente los fundamentos sobre la relación entre desempeño financiero y socioeconómico en las empresas cooperativas.</a:t>
          </a:r>
          <a:endParaRPr lang="es-ES" sz="2000" kern="1200" dirty="0">
            <a:latin typeface="Times New Roman" panose="02020603050405020304" pitchFamily="18" charset="0"/>
            <a:cs typeface="Times New Roman" panose="02020603050405020304" pitchFamily="18" charset="0"/>
          </a:endParaRPr>
        </a:p>
      </dsp:txBody>
      <dsp:txXfrm>
        <a:off x="550923" y="47217"/>
        <a:ext cx="7067342" cy="745862"/>
      </dsp:txXfrm>
    </dsp:sp>
    <dsp:sp modelId="{D7FF3D8B-BED9-4DAD-A4EE-848DF801B50F}">
      <dsp:nvSpPr>
        <dsp:cNvPr id="0" name=""/>
        <dsp:cNvSpPr/>
      </dsp:nvSpPr>
      <dsp:spPr>
        <a:xfrm>
          <a:off x="0" y="1690228"/>
          <a:ext cx="10211486" cy="7056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667E98-F9E5-4A71-9263-67E5C1487D18}">
      <dsp:nvSpPr>
        <dsp:cNvPr id="0" name=""/>
        <dsp:cNvSpPr/>
      </dsp:nvSpPr>
      <dsp:spPr>
        <a:xfrm>
          <a:off x="510574" y="1276948"/>
          <a:ext cx="7148040" cy="826560"/>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179" tIns="0" rIns="270179" bIns="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ea typeface="Calibri" panose="020F0502020204030204" pitchFamily="34" charset="0"/>
              <a:cs typeface="Times New Roman" panose="02020603050405020304" pitchFamily="18" charset="0"/>
            </a:rPr>
            <a:t>Analizar los indicadores financieros de las Cooperativas de Ahorro y Crédito de los segmentos 4 y 5 de Quito.</a:t>
          </a:r>
          <a:endParaRPr lang="es-EC" sz="2000" kern="1200" dirty="0">
            <a:latin typeface="Times New Roman" panose="02020603050405020304" pitchFamily="18" charset="0"/>
            <a:ea typeface="Calibri" panose="020F0502020204030204" pitchFamily="34" charset="0"/>
            <a:cs typeface="Times New Roman" panose="02020603050405020304" pitchFamily="18" charset="0"/>
          </a:endParaRPr>
        </a:p>
      </dsp:txBody>
      <dsp:txXfrm>
        <a:off x="550923" y="1317297"/>
        <a:ext cx="7067342" cy="745862"/>
      </dsp:txXfrm>
    </dsp:sp>
    <dsp:sp modelId="{F9D6896D-CD59-4FA0-A77E-C0C8616112D6}">
      <dsp:nvSpPr>
        <dsp:cNvPr id="0" name=""/>
        <dsp:cNvSpPr/>
      </dsp:nvSpPr>
      <dsp:spPr>
        <a:xfrm>
          <a:off x="0" y="2960308"/>
          <a:ext cx="10211486" cy="7056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9ECF10-268B-4BDE-9C4B-6BD2DA3DA86C}">
      <dsp:nvSpPr>
        <dsp:cNvPr id="0" name=""/>
        <dsp:cNvSpPr/>
      </dsp:nvSpPr>
      <dsp:spPr>
        <a:xfrm>
          <a:off x="510574" y="2547028"/>
          <a:ext cx="7148040" cy="826560"/>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179" tIns="0" rIns="270179" bIns="0" numCol="1" spcCol="1270" anchor="ctr" anchorCtr="0">
          <a:noAutofit/>
        </a:bodyPr>
        <a:lstStyle/>
        <a:p>
          <a:pPr lvl="0" algn="l" defTabSz="889000">
            <a:lnSpc>
              <a:spcPct val="90000"/>
            </a:lnSpc>
            <a:spcBef>
              <a:spcPct val="0"/>
            </a:spcBef>
            <a:spcAft>
              <a:spcPct val="35000"/>
            </a:spcAft>
          </a:pPr>
          <a:r>
            <a:rPr lang="es-EC" sz="2000" kern="1200" smtClean="0">
              <a:latin typeface="Times New Roman" panose="02020603050405020304" pitchFamily="18" charset="0"/>
              <a:ea typeface="Calibri" panose="020F0502020204030204" pitchFamily="34" charset="0"/>
              <a:cs typeface="Times New Roman" panose="02020603050405020304" pitchFamily="18" charset="0"/>
            </a:rPr>
            <a:t>Evaluar los efectos socioeconómicos que se producen en las cooperativas objeto de estudio en liquidación.</a:t>
          </a:r>
          <a:endParaRPr lang="es-EC" sz="2000" kern="1200" dirty="0">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550923" y="2587377"/>
        <a:ext cx="706734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34D34-34F4-4D00-AEA2-EEDC4CECF633}">
      <dsp:nvSpPr>
        <dsp:cNvPr id="0" name=""/>
        <dsp:cNvSpPr/>
      </dsp:nvSpPr>
      <dsp:spPr>
        <a:xfrm>
          <a:off x="-5421607" y="-830589"/>
          <a:ext cx="6458791" cy="6458791"/>
        </a:xfrm>
        <a:prstGeom prst="blockArc">
          <a:avLst>
            <a:gd name="adj1" fmla="val 18900000"/>
            <a:gd name="adj2" fmla="val 2700000"/>
            <a:gd name="adj3" fmla="val 33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A0870-145E-409A-96A3-FE641528CD45}">
      <dsp:nvSpPr>
        <dsp:cNvPr id="0" name=""/>
        <dsp:cNvSpPr/>
      </dsp:nvSpPr>
      <dsp:spPr>
        <a:xfrm>
          <a:off x="336552" y="218099"/>
          <a:ext cx="5732805" cy="436007"/>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Membresía abierta y voluntaria</a:t>
          </a:r>
          <a:endParaRPr lang="es-ES" sz="2000" b="0" kern="1200" dirty="0">
            <a:latin typeface="Times New Roman" panose="02020603050405020304" pitchFamily="18" charset="0"/>
            <a:cs typeface="Times New Roman" panose="02020603050405020304" pitchFamily="18" charset="0"/>
          </a:endParaRPr>
        </a:p>
      </dsp:txBody>
      <dsp:txXfrm>
        <a:off x="336552" y="218099"/>
        <a:ext cx="5732805" cy="436007"/>
      </dsp:txXfrm>
    </dsp:sp>
    <dsp:sp modelId="{A642B162-6726-47E6-8114-FEC14652C9EC}">
      <dsp:nvSpPr>
        <dsp:cNvPr id="0" name=""/>
        <dsp:cNvSpPr/>
      </dsp:nvSpPr>
      <dsp:spPr>
        <a:xfrm>
          <a:off x="64048" y="163598"/>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57CD239-3F5D-4DD2-AD10-4A4EDA00E9C8}">
      <dsp:nvSpPr>
        <dsp:cNvPr id="0" name=""/>
        <dsp:cNvSpPr/>
      </dsp:nvSpPr>
      <dsp:spPr>
        <a:xfrm>
          <a:off x="731396" y="872493"/>
          <a:ext cx="5337961" cy="436007"/>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Control democrático de los miembros</a:t>
          </a:r>
          <a:endParaRPr lang="es-ES" sz="2000" b="0" kern="1200" dirty="0">
            <a:latin typeface="Times New Roman" panose="02020603050405020304" pitchFamily="18" charset="0"/>
            <a:cs typeface="Times New Roman" panose="02020603050405020304" pitchFamily="18" charset="0"/>
          </a:endParaRPr>
        </a:p>
      </dsp:txBody>
      <dsp:txXfrm>
        <a:off x="731396" y="872493"/>
        <a:ext cx="5337961" cy="436007"/>
      </dsp:txXfrm>
    </dsp:sp>
    <dsp:sp modelId="{2DDFDDBD-1082-431B-93B0-6EFD5DB51741}">
      <dsp:nvSpPr>
        <dsp:cNvPr id="0" name=""/>
        <dsp:cNvSpPr/>
      </dsp:nvSpPr>
      <dsp:spPr>
        <a:xfrm>
          <a:off x="458891" y="817993"/>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F12E28D-FE35-4F18-97BD-800878B25EFF}">
      <dsp:nvSpPr>
        <dsp:cNvPr id="0" name=""/>
        <dsp:cNvSpPr/>
      </dsp:nvSpPr>
      <dsp:spPr>
        <a:xfrm>
          <a:off x="947768" y="1526408"/>
          <a:ext cx="5121589" cy="436007"/>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Participación económica de los miembros</a:t>
          </a:r>
          <a:endParaRPr lang="es-ES" sz="2000" b="0" kern="1200" dirty="0">
            <a:latin typeface="Times New Roman" panose="02020603050405020304" pitchFamily="18" charset="0"/>
            <a:cs typeface="Times New Roman" panose="02020603050405020304" pitchFamily="18" charset="0"/>
          </a:endParaRPr>
        </a:p>
      </dsp:txBody>
      <dsp:txXfrm>
        <a:off x="947768" y="1526408"/>
        <a:ext cx="5121589" cy="436007"/>
      </dsp:txXfrm>
    </dsp:sp>
    <dsp:sp modelId="{F88FA8CA-A8B4-40BC-9A3B-5F234062BF01}">
      <dsp:nvSpPr>
        <dsp:cNvPr id="0" name=""/>
        <dsp:cNvSpPr/>
      </dsp:nvSpPr>
      <dsp:spPr>
        <a:xfrm>
          <a:off x="675264" y="1471907"/>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53012C6-92AB-4785-9F70-6415345C591B}">
      <dsp:nvSpPr>
        <dsp:cNvPr id="0" name=""/>
        <dsp:cNvSpPr/>
      </dsp:nvSpPr>
      <dsp:spPr>
        <a:xfrm>
          <a:off x="1016854" y="2180802"/>
          <a:ext cx="5052503" cy="436007"/>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Autonomía e independencia</a:t>
          </a:r>
          <a:endParaRPr lang="es-ES" sz="2000" b="0" kern="1200" dirty="0">
            <a:latin typeface="Times New Roman" panose="02020603050405020304" pitchFamily="18" charset="0"/>
            <a:cs typeface="Times New Roman" panose="02020603050405020304" pitchFamily="18" charset="0"/>
          </a:endParaRPr>
        </a:p>
      </dsp:txBody>
      <dsp:txXfrm>
        <a:off x="1016854" y="2180802"/>
        <a:ext cx="5052503" cy="436007"/>
      </dsp:txXfrm>
    </dsp:sp>
    <dsp:sp modelId="{7A744420-3D09-44DA-9B93-FE1624931666}">
      <dsp:nvSpPr>
        <dsp:cNvPr id="0" name=""/>
        <dsp:cNvSpPr/>
      </dsp:nvSpPr>
      <dsp:spPr>
        <a:xfrm>
          <a:off x="744349" y="2126302"/>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17D077-9745-47CA-8E90-4ED1465CCF38}">
      <dsp:nvSpPr>
        <dsp:cNvPr id="0" name=""/>
        <dsp:cNvSpPr/>
      </dsp:nvSpPr>
      <dsp:spPr>
        <a:xfrm>
          <a:off x="947768" y="2835197"/>
          <a:ext cx="5121589" cy="436007"/>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Educación, formación e información</a:t>
          </a:r>
          <a:endParaRPr lang="es-ES" sz="2000" b="0" kern="1200" dirty="0">
            <a:latin typeface="Times New Roman" panose="02020603050405020304" pitchFamily="18" charset="0"/>
            <a:cs typeface="Times New Roman" panose="02020603050405020304" pitchFamily="18" charset="0"/>
          </a:endParaRPr>
        </a:p>
      </dsp:txBody>
      <dsp:txXfrm>
        <a:off x="947768" y="2835197"/>
        <a:ext cx="5121589" cy="436007"/>
      </dsp:txXfrm>
    </dsp:sp>
    <dsp:sp modelId="{73BA6A00-7E80-43B8-866E-621754F98EFF}">
      <dsp:nvSpPr>
        <dsp:cNvPr id="0" name=""/>
        <dsp:cNvSpPr/>
      </dsp:nvSpPr>
      <dsp:spPr>
        <a:xfrm>
          <a:off x="675264" y="2780696"/>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C7B238D-95E7-401C-A06B-3F3A4D40E5A5}">
      <dsp:nvSpPr>
        <dsp:cNvPr id="0" name=""/>
        <dsp:cNvSpPr/>
      </dsp:nvSpPr>
      <dsp:spPr>
        <a:xfrm>
          <a:off x="731396" y="3489112"/>
          <a:ext cx="5337961" cy="436007"/>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Cooperación entre cooperativas</a:t>
          </a:r>
          <a:endParaRPr lang="es-ES" sz="2000" b="0" kern="1200" dirty="0">
            <a:latin typeface="Times New Roman" panose="02020603050405020304" pitchFamily="18" charset="0"/>
            <a:cs typeface="Times New Roman" panose="02020603050405020304" pitchFamily="18" charset="0"/>
          </a:endParaRPr>
        </a:p>
      </dsp:txBody>
      <dsp:txXfrm>
        <a:off x="731396" y="3489112"/>
        <a:ext cx="5337961" cy="436007"/>
      </dsp:txXfrm>
    </dsp:sp>
    <dsp:sp modelId="{3E9915A5-F21E-4CF4-ABD8-EB0E8895D3F8}">
      <dsp:nvSpPr>
        <dsp:cNvPr id="0" name=""/>
        <dsp:cNvSpPr/>
      </dsp:nvSpPr>
      <dsp:spPr>
        <a:xfrm>
          <a:off x="458891" y="3434611"/>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578E726-8957-41D1-8755-4A71F522C41F}">
      <dsp:nvSpPr>
        <dsp:cNvPr id="0" name=""/>
        <dsp:cNvSpPr/>
      </dsp:nvSpPr>
      <dsp:spPr>
        <a:xfrm>
          <a:off x="336552" y="4143506"/>
          <a:ext cx="5732805" cy="436007"/>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6081" tIns="50800" rIns="50800" bIns="50800" numCol="1" spcCol="1270" anchor="ctr" anchorCtr="0">
          <a:noAutofit/>
        </a:bodyPr>
        <a:lstStyle/>
        <a:p>
          <a:pPr lvl="0" algn="l" defTabSz="889000">
            <a:lnSpc>
              <a:spcPct val="90000"/>
            </a:lnSpc>
            <a:spcBef>
              <a:spcPct val="0"/>
            </a:spcBef>
            <a:spcAft>
              <a:spcPct val="35000"/>
            </a:spcAft>
          </a:pPr>
          <a:r>
            <a:rPr lang="es-EC" sz="2000" b="0" kern="1200" smtClean="0">
              <a:latin typeface="Times New Roman" panose="02020603050405020304" pitchFamily="18" charset="0"/>
              <a:cs typeface="Times New Roman" panose="02020603050405020304" pitchFamily="18" charset="0"/>
            </a:rPr>
            <a:t>Compromiso con la comunidad</a:t>
          </a:r>
          <a:endParaRPr lang="es-ES" sz="2000" b="0" kern="1200" dirty="0">
            <a:latin typeface="Times New Roman" panose="02020603050405020304" pitchFamily="18" charset="0"/>
            <a:cs typeface="Times New Roman" panose="02020603050405020304" pitchFamily="18" charset="0"/>
          </a:endParaRPr>
        </a:p>
      </dsp:txBody>
      <dsp:txXfrm>
        <a:off x="336552" y="4143506"/>
        <a:ext cx="5732805" cy="436007"/>
      </dsp:txXfrm>
    </dsp:sp>
    <dsp:sp modelId="{C829D72D-AB2D-4CB3-AE00-D4F133FF05AD}">
      <dsp:nvSpPr>
        <dsp:cNvPr id="0" name=""/>
        <dsp:cNvSpPr/>
      </dsp:nvSpPr>
      <dsp:spPr>
        <a:xfrm>
          <a:off x="64048" y="4089005"/>
          <a:ext cx="545008" cy="54500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BEBC6-1899-4E74-A272-E8B1FBD599EC}">
      <dsp:nvSpPr>
        <dsp:cNvPr id="0" name=""/>
        <dsp:cNvSpPr/>
      </dsp:nvSpPr>
      <dsp:spPr>
        <a:xfrm rot="5400000">
          <a:off x="748968" y="908473"/>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EA8168-8A20-4F3E-A5C3-8F31F6EE545E}">
      <dsp:nvSpPr>
        <dsp:cNvPr id="0" name=""/>
        <dsp:cNvSpPr/>
      </dsp:nvSpPr>
      <dsp:spPr>
        <a:xfrm>
          <a:off x="1073883" y="2407"/>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smtClean="0">
              <a:latin typeface="Times New Roman" panose="02020603050405020304" pitchFamily="18" charset="0"/>
              <a:cs typeface="Times New Roman" panose="02020603050405020304" pitchFamily="18" charset="0"/>
            </a:rPr>
            <a:t>1. Por la derogatoria de una o varias de las autorizaciones de actividades financieras.</a:t>
          </a:r>
          <a:endParaRPr lang="es-ES" sz="1400" kern="1200" dirty="0">
            <a:latin typeface="Times New Roman" panose="02020603050405020304" pitchFamily="18" charset="0"/>
            <a:cs typeface="Times New Roman" panose="02020603050405020304" pitchFamily="18" charset="0"/>
          </a:endParaRPr>
        </a:p>
      </dsp:txBody>
      <dsp:txXfrm>
        <a:off x="1107265" y="35789"/>
        <a:ext cx="1832833" cy="1072994"/>
      </dsp:txXfrm>
    </dsp:sp>
    <dsp:sp modelId="{8B66DFCA-A1D4-46F5-B63B-699612595F1A}">
      <dsp:nvSpPr>
        <dsp:cNvPr id="0" name=""/>
        <dsp:cNvSpPr/>
      </dsp:nvSpPr>
      <dsp:spPr>
        <a:xfrm rot="5400000">
          <a:off x="748968" y="2333171"/>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C728F6-EF3C-49FF-980E-3395DE79BD5C}">
      <dsp:nvSpPr>
        <dsp:cNvPr id="0" name=""/>
        <dsp:cNvSpPr/>
      </dsp:nvSpPr>
      <dsp:spPr>
        <a:xfrm>
          <a:off x="1073883" y="1427105"/>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smtClean="0">
              <a:latin typeface="Times New Roman" panose="02020603050405020304" pitchFamily="18" charset="0"/>
              <a:cs typeface="Times New Roman" panose="02020603050405020304" pitchFamily="18" charset="0"/>
            </a:rPr>
            <a:t>2. Por inobservancia significativa del plan de supervisión. </a:t>
          </a:r>
          <a:endParaRPr lang="es-ES" sz="1400" kern="1200">
            <a:latin typeface="Times New Roman" panose="02020603050405020304" pitchFamily="18" charset="0"/>
            <a:cs typeface="Times New Roman" panose="02020603050405020304" pitchFamily="18" charset="0"/>
          </a:endParaRPr>
        </a:p>
      </dsp:txBody>
      <dsp:txXfrm>
        <a:off x="1107265" y="1460487"/>
        <a:ext cx="1832833" cy="1072994"/>
      </dsp:txXfrm>
    </dsp:sp>
    <dsp:sp modelId="{6E83EF89-0E28-46F7-8C24-EBF39C935E92}">
      <dsp:nvSpPr>
        <dsp:cNvPr id="0" name=""/>
        <dsp:cNvSpPr/>
      </dsp:nvSpPr>
      <dsp:spPr>
        <a:xfrm rot="5400000">
          <a:off x="748968" y="3757869"/>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E6ADCC-E648-4BE7-B9B5-0E47BF4DEBDB}">
      <dsp:nvSpPr>
        <dsp:cNvPr id="0" name=""/>
        <dsp:cNvSpPr/>
      </dsp:nvSpPr>
      <dsp:spPr>
        <a:xfrm>
          <a:off x="1073883" y="2851803"/>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3. Por no sustentar las insuficiencias de patrimonio técnico de acuerdo a lo determinado en el artículo 192.</a:t>
          </a:r>
          <a:endParaRPr lang="es-ES" sz="1400" kern="1200" dirty="0">
            <a:latin typeface="Times New Roman" panose="02020603050405020304" pitchFamily="18" charset="0"/>
            <a:cs typeface="Times New Roman" panose="02020603050405020304" pitchFamily="18" charset="0"/>
          </a:endParaRPr>
        </a:p>
      </dsp:txBody>
      <dsp:txXfrm>
        <a:off x="1107265" y="2885185"/>
        <a:ext cx="1832833" cy="1072994"/>
      </dsp:txXfrm>
    </dsp:sp>
    <dsp:sp modelId="{E09CA942-01D6-4F0F-B1AF-99994775D39D}">
      <dsp:nvSpPr>
        <dsp:cNvPr id="0" name=""/>
        <dsp:cNvSpPr/>
      </dsp:nvSpPr>
      <dsp:spPr>
        <a:xfrm>
          <a:off x="1461317" y="4470218"/>
          <a:ext cx="2518950"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1BD514-9C72-4956-8D27-B4327B7D0F90}">
      <dsp:nvSpPr>
        <dsp:cNvPr id="0" name=""/>
        <dsp:cNvSpPr/>
      </dsp:nvSpPr>
      <dsp:spPr>
        <a:xfrm>
          <a:off x="1073883" y="4276501"/>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4. Por no incrementar el capital social a los mínimos establecidos, </a:t>
          </a:r>
          <a:endParaRPr lang="es-ES" sz="1400" kern="1200" dirty="0">
            <a:latin typeface="Times New Roman" panose="02020603050405020304" pitchFamily="18" charset="0"/>
            <a:cs typeface="Times New Roman" panose="02020603050405020304" pitchFamily="18" charset="0"/>
          </a:endParaRPr>
        </a:p>
      </dsp:txBody>
      <dsp:txXfrm>
        <a:off x="1107265" y="4309883"/>
        <a:ext cx="1832833" cy="1072994"/>
      </dsp:txXfrm>
    </dsp:sp>
    <dsp:sp modelId="{E288B729-9E9E-4BF0-B5BC-E94312CC12CB}">
      <dsp:nvSpPr>
        <dsp:cNvPr id="0" name=""/>
        <dsp:cNvSpPr/>
      </dsp:nvSpPr>
      <dsp:spPr>
        <a:xfrm rot="16200000">
          <a:off x="3275433" y="3757869"/>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312755-CEE6-41EA-A1EE-F5FEED2AB98D}">
      <dsp:nvSpPr>
        <dsp:cNvPr id="0" name=""/>
        <dsp:cNvSpPr/>
      </dsp:nvSpPr>
      <dsp:spPr>
        <a:xfrm>
          <a:off x="3600348" y="4276501"/>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5. Por pérdidas del 50% o superiores del capital social, imposibles de cubrir con las reservas de la institución,</a:t>
          </a:r>
          <a:endParaRPr lang="es-ES" sz="1400" kern="1200" dirty="0">
            <a:latin typeface="Times New Roman" panose="02020603050405020304" pitchFamily="18" charset="0"/>
            <a:cs typeface="Times New Roman" panose="02020603050405020304" pitchFamily="18" charset="0"/>
          </a:endParaRPr>
        </a:p>
      </dsp:txBody>
      <dsp:txXfrm>
        <a:off x="3633730" y="4309883"/>
        <a:ext cx="1832833" cy="1072994"/>
      </dsp:txXfrm>
    </dsp:sp>
    <dsp:sp modelId="{DF066021-F423-43BB-9752-2A5A2E085008}">
      <dsp:nvSpPr>
        <dsp:cNvPr id="0" name=""/>
        <dsp:cNvSpPr/>
      </dsp:nvSpPr>
      <dsp:spPr>
        <a:xfrm rot="16200000">
          <a:off x="3275433" y="2333171"/>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0F3E96-84A0-4271-AB4A-0EC168574B32}">
      <dsp:nvSpPr>
        <dsp:cNvPr id="0" name=""/>
        <dsp:cNvSpPr/>
      </dsp:nvSpPr>
      <dsp:spPr>
        <a:xfrm>
          <a:off x="3600348" y="2851803"/>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6. Por no cumplir con cualquiera de sus obligaciones, fundamentalmente con los depositantes.</a:t>
          </a:r>
          <a:endParaRPr lang="es-ES" sz="1400" kern="1200" dirty="0">
            <a:latin typeface="Times New Roman" panose="02020603050405020304" pitchFamily="18" charset="0"/>
            <a:cs typeface="Times New Roman" panose="02020603050405020304" pitchFamily="18" charset="0"/>
          </a:endParaRPr>
        </a:p>
      </dsp:txBody>
      <dsp:txXfrm>
        <a:off x="3633730" y="2885185"/>
        <a:ext cx="1832833" cy="1072994"/>
      </dsp:txXfrm>
    </dsp:sp>
    <dsp:sp modelId="{CEFED502-1978-4FDC-9237-74EA0774EA13}">
      <dsp:nvSpPr>
        <dsp:cNvPr id="0" name=""/>
        <dsp:cNvSpPr/>
      </dsp:nvSpPr>
      <dsp:spPr>
        <a:xfrm rot="16200000">
          <a:off x="3275433" y="908473"/>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DA0AB3-6D52-4960-BD31-E3CF924E1D12}">
      <dsp:nvSpPr>
        <dsp:cNvPr id="0" name=""/>
        <dsp:cNvSpPr/>
      </dsp:nvSpPr>
      <dsp:spPr>
        <a:xfrm>
          <a:off x="3600348" y="1427105"/>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smtClean="0">
              <a:latin typeface="Times New Roman" panose="02020603050405020304" pitchFamily="18" charset="0"/>
              <a:cs typeface="Times New Roman" panose="02020603050405020304" pitchFamily="18" charset="0"/>
            </a:rPr>
            <a:t>7. Si los índices de solvencia son inferiores al 50% del nivel mínimo requerido.</a:t>
          </a:r>
          <a:endParaRPr lang="es-ES" sz="1400" kern="1200">
            <a:latin typeface="Times New Roman" panose="02020603050405020304" pitchFamily="18" charset="0"/>
            <a:cs typeface="Times New Roman" panose="02020603050405020304" pitchFamily="18" charset="0"/>
          </a:endParaRPr>
        </a:p>
      </dsp:txBody>
      <dsp:txXfrm>
        <a:off x="3633730" y="1460487"/>
        <a:ext cx="1832833" cy="1072994"/>
      </dsp:txXfrm>
    </dsp:sp>
    <dsp:sp modelId="{F034107E-0BD6-47C4-A4C6-410DA54440CC}">
      <dsp:nvSpPr>
        <dsp:cNvPr id="0" name=""/>
        <dsp:cNvSpPr/>
      </dsp:nvSpPr>
      <dsp:spPr>
        <a:xfrm>
          <a:off x="3987782" y="196124"/>
          <a:ext cx="2518950"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6817F0-571F-45C6-94B4-97C914CBCAC7}">
      <dsp:nvSpPr>
        <dsp:cNvPr id="0" name=""/>
        <dsp:cNvSpPr/>
      </dsp:nvSpPr>
      <dsp:spPr>
        <a:xfrm>
          <a:off x="3600348" y="2407"/>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8. </a:t>
          </a:r>
          <a:r>
            <a:rPr lang="es-ES" sz="1400" kern="1200" smtClean="0">
              <a:latin typeface="Times New Roman" panose="02020603050405020304" pitchFamily="18" charset="0"/>
              <a:cs typeface="Times New Roman" panose="02020603050405020304" pitchFamily="18" charset="0"/>
            </a:rPr>
            <a:t>Por incumplir con los aportes y contribuciones al Seguro de Depósitos o Fondo de Liquidez, por más de dos meses. </a:t>
          </a:r>
          <a:endParaRPr lang="es-ES" sz="1400" kern="1200">
            <a:latin typeface="Times New Roman" panose="02020603050405020304" pitchFamily="18" charset="0"/>
            <a:cs typeface="Times New Roman" panose="02020603050405020304" pitchFamily="18" charset="0"/>
          </a:endParaRPr>
        </a:p>
      </dsp:txBody>
      <dsp:txXfrm>
        <a:off x="3633730" y="35789"/>
        <a:ext cx="1832833" cy="1072994"/>
      </dsp:txXfrm>
    </dsp:sp>
    <dsp:sp modelId="{7DEE28D2-C96D-4671-BFB1-486981AB70C0}">
      <dsp:nvSpPr>
        <dsp:cNvPr id="0" name=""/>
        <dsp:cNvSpPr/>
      </dsp:nvSpPr>
      <dsp:spPr>
        <a:xfrm rot="5400000">
          <a:off x="5801898" y="908473"/>
          <a:ext cx="1417183" cy="170963"/>
        </a:xfrm>
        <a:prstGeom prst="rect">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A25CAE-3975-4A81-8532-36BAA0B6B1B5}">
      <dsp:nvSpPr>
        <dsp:cNvPr id="0" name=""/>
        <dsp:cNvSpPr/>
      </dsp:nvSpPr>
      <dsp:spPr>
        <a:xfrm>
          <a:off x="6126812" y="2407"/>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9. Cuando los administradores de la institución renuncien a sus cargos y no sea posible establecer sus reemplazos en 30 días.</a:t>
          </a:r>
          <a:endParaRPr lang="es-ES" sz="1400" kern="1200" dirty="0">
            <a:latin typeface="Times New Roman" panose="02020603050405020304" pitchFamily="18" charset="0"/>
            <a:cs typeface="Times New Roman" panose="02020603050405020304" pitchFamily="18" charset="0"/>
          </a:endParaRPr>
        </a:p>
      </dsp:txBody>
      <dsp:txXfrm>
        <a:off x="6160194" y="35789"/>
        <a:ext cx="1832833" cy="1072994"/>
      </dsp:txXfrm>
    </dsp:sp>
    <dsp:sp modelId="{2B69F651-A7A8-4B72-A880-9C63EE5260F1}">
      <dsp:nvSpPr>
        <dsp:cNvPr id="0" name=""/>
        <dsp:cNvSpPr/>
      </dsp:nvSpPr>
      <dsp:spPr>
        <a:xfrm>
          <a:off x="6126812" y="1427105"/>
          <a:ext cx="1899597" cy="1139758"/>
        </a:xfrm>
        <a:prstGeom prst="roundRect">
          <a:avLst>
            <a:gd name="adj" fmla="val 10000"/>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10. Por la disminución del número mínimo legal de accionistas y por reducción del número de sus socios a menos del mínimo legal</a:t>
          </a:r>
          <a:endParaRPr lang="es-ES" sz="1400" kern="1200" dirty="0">
            <a:latin typeface="Times New Roman" panose="02020603050405020304" pitchFamily="18" charset="0"/>
            <a:cs typeface="Times New Roman" panose="02020603050405020304" pitchFamily="18" charset="0"/>
          </a:endParaRPr>
        </a:p>
      </dsp:txBody>
      <dsp:txXfrm>
        <a:off x="6160194" y="1460487"/>
        <a:ext cx="1832833" cy="1072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93AD8-4621-4C55-83A1-907473FF41DE}">
      <dsp:nvSpPr>
        <dsp:cNvPr id="0" name=""/>
        <dsp:cNvSpPr/>
      </dsp:nvSpPr>
      <dsp:spPr>
        <a:xfrm>
          <a:off x="847643" y="2701"/>
          <a:ext cx="645535" cy="35863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P</a:t>
          </a:r>
          <a:endParaRPr lang="es-EC" sz="2400" b="1" kern="1200" dirty="0">
            <a:solidFill>
              <a:schemeClr val="tx1"/>
            </a:solidFill>
            <a:latin typeface="+mj-lt"/>
          </a:endParaRPr>
        </a:p>
      </dsp:txBody>
      <dsp:txXfrm>
        <a:off x="858147" y="13205"/>
        <a:ext cx="624527" cy="337623"/>
      </dsp:txXfrm>
    </dsp:sp>
    <dsp:sp modelId="{5DC072E4-83AB-4CB9-BE00-0AD3DFCC2FAA}">
      <dsp:nvSpPr>
        <dsp:cNvPr id="0" name=""/>
        <dsp:cNvSpPr/>
      </dsp:nvSpPr>
      <dsp:spPr>
        <a:xfrm rot="5400000">
          <a:off x="1103168" y="370298"/>
          <a:ext cx="134486" cy="16138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latin typeface="+mj-lt"/>
          </a:endParaRPr>
        </a:p>
      </dsp:txBody>
      <dsp:txXfrm rot="-5400000">
        <a:off x="1121997" y="383746"/>
        <a:ext cx="96829" cy="94140"/>
      </dsp:txXfrm>
    </dsp:sp>
    <dsp:sp modelId="{F9035D81-FFD2-49A1-AFDA-AD51135D2774}">
      <dsp:nvSpPr>
        <dsp:cNvPr id="0" name=""/>
        <dsp:cNvSpPr/>
      </dsp:nvSpPr>
      <dsp:spPr>
        <a:xfrm>
          <a:off x="847643" y="540648"/>
          <a:ext cx="645535" cy="35863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E</a:t>
          </a:r>
          <a:endParaRPr lang="es-EC" sz="2400" b="1" kern="1200" dirty="0">
            <a:solidFill>
              <a:schemeClr val="tx1"/>
            </a:solidFill>
            <a:latin typeface="+mj-lt"/>
          </a:endParaRPr>
        </a:p>
      </dsp:txBody>
      <dsp:txXfrm>
        <a:off x="858147" y="551152"/>
        <a:ext cx="624527" cy="337623"/>
      </dsp:txXfrm>
    </dsp:sp>
    <dsp:sp modelId="{7CE4AC7D-5BB4-489D-956A-B61FC93C7EF1}">
      <dsp:nvSpPr>
        <dsp:cNvPr id="0" name=""/>
        <dsp:cNvSpPr/>
      </dsp:nvSpPr>
      <dsp:spPr>
        <a:xfrm rot="5400000">
          <a:off x="1103168" y="908244"/>
          <a:ext cx="134486" cy="16138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latin typeface="+mj-lt"/>
          </a:endParaRPr>
        </a:p>
      </dsp:txBody>
      <dsp:txXfrm rot="-5400000">
        <a:off x="1121997" y="921692"/>
        <a:ext cx="96829" cy="94140"/>
      </dsp:txXfrm>
    </dsp:sp>
    <dsp:sp modelId="{DE6A5D2A-10AE-4F9C-949D-467D8FE0D768}">
      <dsp:nvSpPr>
        <dsp:cNvPr id="0" name=""/>
        <dsp:cNvSpPr/>
      </dsp:nvSpPr>
      <dsp:spPr>
        <a:xfrm>
          <a:off x="847643" y="1078594"/>
          <a:ext cx="645535" cy="35863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R</a:t>
          </a:r>
          <a:endParaRPr lang="es-EC" sz="2400" b="1" kern="1200" dirty="0">
            <a:solidFill>
              <a:schemeClr val="tx1"/>
            </a:solidFill>
            <a:latin typeface="+mj-lt"/>
          </a:endParaRPr>
        </a:p>
      </dsp:txBody>
      <dsp:txXfrm>
        <a:off x="858147" y="1089098"/>
        <a:ext cx="624527" cy="337623"/>
      </dsp:txXfrm>
    </dsp:sp>
    <dsp:sp modelId="{50CC8B47-701A-4EA1-BDE1-6B4D5590BAB6}">
      <dsp:nvSpPr>
        <dsp:cNvPr id="0" name=""/>
        <dsp:cNvSpPr/>
      </dsp:nvSpPr>
      <dsp:spPr>
        <a:xfrm rot="5400000">
          <a:off x="1103168" y="1446191"/>
          <a:ext cx="134486" cy="16138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latin typeface="+mj-lt"/>
          </a:endParaRPr>
        </a:p>
      </dsp:txBody>
      <dsp:txXfrm rot="-5400000">
        <a:off x="1121997" y="1459639"/>
        <a:ext cx="96829" cy="94140"/>
      </dsp:txXfrm>
    </dsp:sp>
    <dsp:sp modelId="{D226F872-A6A0-4051-8E07-3C8239FB94C0}">
      <dsp:nvSpPr>
        <dsp:cNvPr id="0" name=""/>
        <dsp:cNvSpPr/>
      </dsp:nvSpPr>
      <dsp:spPr>
        <a:xfrm>
          <a:off x="847643" y="1616541"/>
          <a:ext cx="645535" cy="358631"/>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L</a:t>
          </a:r>
          <a:endParaRPr lang="es-EC" sz="2400" b="1" kern="1200" dirty="0">
            <a:solidFill>
              <a:schemeClr val="tx1"/>
            </a:solidFill>
            <a:latin typeface="+mj-lt"/>
          </a:endParaRPr>
        </a:p>
      </dsp:txBody>
      <dsp:txXfrm>
        <a:off x="858147" y="1627045"/>
        <a:ext cx="624527" cy="337623"/>
      </dsp:txXfrm>
    </dsp:sp>
    <dsp:sp modelId="{FF86CBB4-1A64-494C-BEC3-3DE285F89604}">
      <dsp:nvSpPr>
        <dsp:cNvPr id="0" name=""/>
        <dsp:cNvSpPr/>
      </dsp:nvSpPr>
      <dsp:spPr>
        <a:xfrm rot="5400000">
          <a:off x="1103168" y="1984138"/>
          <a:ext cx="134486" cy="16138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latin typeface="+mj-lt"/>
          </a:endParaRPr>
        </a:p>
      </dsp:txBody>
      <dsp:txXfrm rot="-5400000">
        <a:off x="1121997" y="1997586"/>
        <a:ext cx="96829" cy="94140"/>
      </dsp:txXfrm>
    </dsp:sp>
    <dsp:sp modelId="{16A7DDC6-73E5-4C2A-BE5A-0BA17233BE8A}">
      <dsp:nvSpPr>
        <dsp:cNvPr id="0" name=""/>
        <dsp:cNvSpPr/>
      </dsp:nvSpPr>
      <dsp:spPr>
        <a:xfrm>
          <a:off x="847643" y="2154487"/>
          <a:ext cx="645535" cy="35863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A</a:t>
          </a:r>
          <a:endParaRPr lang="es-EC" sz="2400" b="1" kern="1200" dirty="0">
            <a:solidFill>
              <a:schemeClr val="tx1"/>
            </a:solidFill>
            <a:latin typeface="+mj-lt"/>
          </a:endParaRPr>
        </a:p>
      </dsp:txBody>
      <dsp:txXfrm>
        <a:off x="858147" y="2164991"/>
        <a:ext cx="624527" cy="337623"/>
      </dsp:txXfrm>
    </dsp:sp>
    <dsp:sp modelId="{5D4B2C40-3239-4C78-9632-3EE6A9FA4A8B}">
      <dsp:nvSpPr>
        <dsp:cNvPr id="0" name=""/>
        <dsp:cNvSpPr/>
      </dsp:nvSpPr>
      <dsp:spPr>
        <a:xfrm rot="5400000">
          <a:off x="1103168" y="2522084"/>
          <a:ext cx="134486" cy="16138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latin typeface="+mj-lt"/>
          </a:endParaRPr>
        </a:p>
      </dsp:txBody>
      <dsp:txXfrm rot="-5400000">
        <a:off x="1121997" y="2535532"/>
        <a:ext cx="96829" cy="94140"/>
      </dsp:txXfrm>
    </dsp:sp>
    <dsp:sp modelId="{115990EF-EA33-4987-9603-E5910BAD1698}">
      <dsp:nvSpPr>
        <dsp:cNvPr id="0" name=""/>
        <dsp:cNvSpPr/>
      </dsp:nvSpPr>
      <dsp:spPr>
        <a:xfrm>
          <a:off x="847643" y="2692434"/>
          <a:ext cx="645535" cy="35863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S</a:t>
          </a:r>
          <a:endParaRPr lang="es-EC" sz="2400" b="1" kern="1200" dirty="0">
            <a:solidFill>
              <a:schemeClr val="tx1"/>
            </a:solidFill>
            <a:latin typeface="+mj-lt"/>
          </a:endParaRPr>
        </a:p>
      </dsp:txBody>
      <dsp:txXfrm>
        <a:off x="858147" y="2702938"/>
        <a:ext cx="624527" cy="337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7CB3D-D9A7-42A9-87CD-3FFB1D6729FD}">
      <dsp:nvSpPr>
        <dsp:cNvPr id="0" name=""/>
        <dsp:cNvSpPr/>
      </dsp:nvSpPr>
      <dsp:spPr>
        <a:xfrm>
          <a:off x="4087174" y="2821418"/>
          <a:ext cx="3448399" cy="3448399"/>
        </a:xfrm>
        <a:prstGeom prst="gear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Se realizara el análisis PERLAS a cinco COAC’s 1 del segmento 4 y cuatro del segmento 5 </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a:off x="4780456" y="3629189"/>
        <a:ext cx="2061835" cy="1772548"/>
      </dsp:txXfrm>
    </dsp:sp>
    <dsp:sp modelId="{6EA0CB0C-DDE9-4E4F-887F-927FAEFC0791}">
      <dsp:nvSpPr>
        <dsp:cNvPr id="0" name=""/>
        <dsp:cNvSpPr/>
      </dsp:nvSpPr>
      <dsp:spPr>
        <a:xfrm>
          <a:off x="1932638" y="2006341"/>
          <a:ext cx="2804314" cy="2507927"/>
        </a:xfrm>
        <a:prstGeom prst="gear6">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Evalúa y contrasta datos financieros de las COAC´s antes de la liquidación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2607099" y="2641535"/>
        <a:ext cx="1455392" cy="1237539"/>
      </dsp:txXfrm>
    </dsp:sp>
    <dsp:sp modelId="{8E809E94-ABD2-4504-B52E-09CD34092C99}">
      <dsp:nvSpPr>
        <dsp:cNvPr id="0" name=""/>
        <dsp:cNvSpPr/>
      </dsp:nvSpPr>
      <dsp:spPr>
        <a:xfrm rot="20700000">
          <a:off x="3485527" y="276127"/>
          <a:ext cx="2457256" cy="2457256"/>
        </a:xfrm>
        <a:prstGeom prst="gear6">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Instrumento matemático- financiero </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rot="-20700000">
        <a:off x="4024475" y="815076"/>
        <a:ext cx="1379359" cy="1379359"/>
      </dsp:txXfrm>
    </dsp:sp>
    <dsp:sp modelId="{140EC966-45B0-47A5-A7A8-E8C617ADA499}">
      <dsp:nvSpPr>
        <dsp:cNvPr id="0" name=""/>
        <dsp:cNvSpPr/>
      </dsp:nvSpPr>
      <dsp:spPr>
        <a:xfrm>
          <a:off x="3845417" y="2287642"/>
          <a:ext cx="4413951" cy="4413951"/>
        </a:xfrm>
        <a:prstGeom prst="circularArrow">
          <a:avLst>
            <a:gd name="adj1" fmla="val 4687"/>
            <a:gd name="adj2" fmla="val 299029"/>
            <a:gd name="adj3" fmla="val 2550492"/>
            <a:gd name="adj4" fmla="val 15789218"/>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CDFE81-121D-4124-9592-F8B110B9D0A4}">
      <dsp:nvSpPr>
        <dsp:cNvPr id="0" name=""/>
        <dsp:cNvSpPr/>
      </dsp:nvSpPr>
      <dsp:spPr>
        <a:xfrm>
          <a:off x="1636683" y="1442525"/>
          <a:ext cx="3207011" cy="3207011"/>
        </a:xfrm>
        <a:prstGeom prst="leftCircularArrow">
          <a:avLst>
            <a:gd name="adj1" fmla="val 6452"/>
            <a:gd name="adj2" fmla="val 429999"/>
            <a:gd name="adj3" fmla="val 10489124"/>
            <a:gd name="adj4" fmla="val 14837806"/>
            <a:gd name="adj5" fmla="val 7527"/>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BA8D0E-3926-487C-8A9B-81970979CC2C}">
      <dsp:nvSpPr>
        <dsp:cNvPr id="0" name=""/>
        <dsp:cNvSpPr/>
      </dsp:nvSpPr>
      <dsp:spPr>
        <a:xfrm>
          <a:off x="2917138" y="-271010"/>
          <a:ext cx="3457804" cy="3457804"/>
        </a:xfrm>
        <a:prstGeom prst="circularArrow">
          <a:avLst>
            <a:gd name="adj1" fmla="val 5984"/>
            <a:gd name="adj2" fmla="val 394124"/>
            <a:gd name="adj3" fmla="val 13313824"/>
            <a:gd name="adj4" fmla="val 10508221"/>
            <a:gd name="adj5" fmla="val 6981"/>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ABAD-674A-42A7-A291-CCED2F92BE97}">
      <dsp:nvSpPr>
        <dsp:cNvPr id="0" name=""/>
        <dsp:cNvSpPr/>
      </dsp:nvSpPr>
      <dsp:spPr>
        <a:xfrm>
          <a:off x="1103662" y="1635"/>
          <a:ext cx="7123453" cy="64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La mayoría posee un nivel de instrucción secundario.</a:t>
          </a:r>
          <a:r>
            <a:rPr lang="es-ES" sz="2000" b="1" kern="1200" dirty="0" smtClean="0">
              <a:latin typeface="Times New Roman" panose="02020603050405020304" pitchFamily="18" charset="0"/>
              <a:cs typeface="Times New Roman" panose="02020603050405020304" pitchFamily="18" charset="0"/>
            </a:rPr>
            <a:t> </a:t>
          </a:r>
          <a:endParaRPr lang="es-ES" sz="2000" kern="1200" dirty="0">
            <a:latin typeface="Times New Roman" panose="02020603050405020304" pitchFamily="18" charset="0"/>
            <a:cs typeface="Times New Roman" panose="02020603050405020304" pitchFamily="18" charset="0"/>
          </a:endParaRPr>
        </a:p>
      </dsp:txBody>
      <dsp:txXfrm>
        <a:off x="1103662" y="1635"/>
        <a:ext cx="7123453" cy="647586"/>
      </dsp:txXfrm>
    </dsp:sp>
    <dsp:sp modelId="{D6EEB144-14CA-4DD1-8256-8AEC21C3B21F}">
      <dsp:nvSpPr>
        <dsp:cNvPr id="0" name=""/>
        <dsp:cNvSpPr/>
      </dsp:nvSpPr>
      <dsp:spPr>
        <a:xfrm>
          <a:off x="1103662"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B65DC-9D01-4F32-825E-B03E80F35C92}">
      <dsp:nvSpPr>
        <dsp:cNvPr id="0" name=""/>
        <dsp:cNvSpPr/>
      </dsp:nvSpPr>
      <dsp:spPr>
        <a:xfrm>
          <a:off x="2104903"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11AB4-3C9D-4450-B031-231D190FA5E7}">
      <dsp:nvSpPr>
        <dsp:cNvPr id="0" name=""/>
        <dsp:cNvSpPr/>
      </dsp:nvSpPr>
      <dsp:spPr>
        <a:xfrm>
          <a:off x="3106935"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71130-B645-4B83-962F-BFA657146D8A}">
      <dsp:nvSpPr>
        <dsp:cNvPr id="0" name=""/>
        <dsp:cNvSpPr/>
      </dsp:nvSpPr>
      <dsp:spPr>
        <a:xfrm>
          <a:off x="4108176"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F6254-93D4-44EB-AB41-1241AD61C870}">
      <dsp:nvSpPr>
        <dsp:cNvPr id="0" name=""/>
        <dsp:cNvSpPr/>
      </dsp:nvSpPr>
      <dsp:spPr>
        <a:xfrm>
          <a:off x="5110209"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1AC97-4CA6-4147-B1F3-0E3E4216F5AB}">
      <dsp:nvSpPr>
        <dsp:cNvPr id="0" name=""/>
        <dsp:cNvSpPr/>
      </dsp:nvSpPr>
      <dsp:spPr>
        <a:xfrm>
          <a:off x="6111450"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D0408-5A8A-4B0A-B3CE-0CBD4A793CDC}">
      <dsp:nvSpPr>
        <dsp:cNvPr id="0" name=""/>
        <dsp:cNvSpPr/>
      </dsp:nvSpPr>
      <dsp:spPr>
        <a:xfrm>
          <a:off x="7113482" y="649222"/>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43AD0-929F-4A50-8F0F-4AB2FD339DA0}">
      <dsp:nvSpPr>
        <dsp:cNvPr id="0" name=""/>
        <dsp:cNvSpPr/>
      </dsp:nvSpPr>
      <dsp:spPr>
        <a:xfrm>
          <a:off x="1103662" y="781137"/>
          <a:ext cx="7216058" cy="105532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El plan de mitigación de riesgos está relacionado con la gestión económica y financiera, a una adecuada gestión un adecuado plan y viceversa. </a:t>
          </a:r>
          <a:endParaRPr lang="es-EC" sz="2000" kern="1200" dirty="0">
            <a:latin typeface="Times New Roman" panose="02020603050405020304" pitchFamily="18" charset="0"/>
            <a:cs typeface="Times New Roman" panose="02020603050405020304" pitchFamily="18" charset="0"/>
          </a:endParaRPr>
        </a:p>
      </dsp:txBody>
      <dsp:txXfrm>
        <a:off x="1103662" y="781137"/>
        <a:ext cx="7216058" cy="1055326"/>
      </dsp:txXfrm>
    </dsp:sp>
    <dsp:sp modelId="{E7CCD65A-F0D3-4F1B-8B0E-83A16394AD14}">
      <dsp:nvSpPr>
        <dsp:cNvPr id="0" name=""/>
        <dsp:cNvSpPr/>
      </dsp:nvSpPr>
      <dsp:spPr>
        <a:xfrm>
          <a:off x="1103662" y="2066057"/>
          <a:ext cx="7123453" cy="64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La instrucción formal del gerente afecta directamente en plan de mitigación de riesgos.</a:t>
          </a:r>
          <a:endParaRPr lang="es-EC" sz="2000" kern="1200" dirty="0">
            <a:latin typeface="Times New Roman" panose="02020603050405020304" pitchFamily="18" charset="0"/>
            <a:cs typeface="Times New Roman" panose="02020603050405020304" pitchFamily="18" charset="0"/>
          </a:endParaRPr>
        </a:p>
      </dsp:txBody>
      <dsp:txXfrm>
        <a:off x="1103662" y="2066057"/>
        <a:ext cx="7123453" cy="647586"/>
      </dsp:txXfrm>
    </dsp:sp>
    <dsp:sp modelId="{42A885B1-468B-4E42-9F6D-3493EBEC17E5}">
      <dsp:nvSpPr>
        <dsp:cNvPr id="0" name=""/>
        <dsp:cNvSpPr/>
      </dsp:nvSpPr>
      <dsp:spPr>
        <a:xfrm>
          <a:off x="1103662"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06333-6B83-47FF-8A61-7D414E4A3E4F}">
      <dsp:nvSpPr>
        <dsp:cNvPr id="0" name=""/>
        <dsp:cNvSpPr/>
      </dsp:nvSpPr>
      <dsp:spPr>
        <a:xfrm>
          <a:off x="2104903"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1BD80-5C65-410F-AEA5-D784EED20A0F}">
      <dsp:nvSpPr>
        <dsp:cNvPr id="0" name=""/>
        <dsp:cNvSpPr/>
      </dsp:nvSpPr>
      <dsp:spPr>
        <a:xfrm>
          <a:off x="3106935"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D5C1E-2B34-41D1-A2CE-E5EB98B543D3}">
      <dsp:nvSpPr>
        <dsp:cNvPr id="0" name=""/>
        <dsp:cNvSpPr/>
      </dsp:nvSpPr>
      <dsp:spPr>
        <a:xfrm>
          <a:off x="4108176"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FCA5D-7D85-4C38-BDF2-22FF286577AB}">
      <dsp:nvSpPr>
        <dsp:cNvPr id="0" name=""/>
        <dsp:cNvSpPr/>
      </dsp:nvSpPr>
      <dsp:spPr>
        <a:xfrm>
          <a:off x="5110209"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881CB-86F8-4473-BF53-7CBC04A234D0}">
      <dsp:nvSpPr>
        <dsp:cNvPr id="0" name=""/>
        <dsp:cNvSpPr/>
      </dsp:nvSpPr>
      <dsp:spPr>
        <a:xfrm>
          <a:off x="6111450"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C1D74-D20A-4715-8378-02EEBE2BB47C}">
      <dsp:nvSpPr>
        <dsp:cNvPr id="0" name=""/>
        <dsp:cNvSpPr/>
      </dsp:nvSpPr>
      <dsp:spPr>
        <a:xfrm>
          <a:off x="7113482" y="2713643"/>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F1FFB-52A1-4440-ADB1-E897BA50D984}">
      <dsp:nvSpPr>
        <dsp:cNvPr id="0" name=""/>
        <dsp:cNvSpPr/>
      </dsp:nvSpPr>
      <dsp:spPr>
        <a:xfrm>
          <a:off x="1103662" y="2845559"/>
          <a:ext cx="7216058" cy="105532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El nivel de instrucción influyo en la toma de decisiones para evitar la liquidación. </a:t>
          </a:r>
          <a:endParaRPr lang="es-EC" sz="2000" kern="1200" dirty="0">
            <a:latin typeface="Times New Roman" panose="02020603050405020304" pitchFamily="18" charset="0"/>
            <a:cs typeface="Times New Roman" panose="02020603050405020304" pitchFamily="18" charset="0"/>
          </a:endParaRPr>
        </a:p>
      </dsp:txBody>
      <dsp:txXfrm>
        <a:off x="1103662" y="2845559"/>
        <a:ext cx="7216058" cy="1055326"/>
      </dsp:txXfrm>
    </dsp:sp>
    <dsp:sp modelId="{CB463748-D82A-40DE-A634-44D42E2022EF}">
      <dsp:nvSpPr>
        <dsp:cNvPr id="0" name=""/>
        <dsp:cNvSpPr/>
      </dsp:nvSpPr>
      <dsp:spPr>
        <a:xfrm>
          <a:off x="1103662" y="4130478"/>
          <a:ext cx="7123453" cy="64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El proceso de toma de decisiones afectaba directamente en el nivel de patrimonio para responder sus obligaciones,   una de los causales principales de la liquidación.</a:t>
          </a:r>
          <a:endParaRPr lang="es-EC" sz="2000" kern="1200" dirty="0">
            <a:latin typeface="Times New Roman" panose="02020603050405020304" pitchFamily="18" charset="0"/>
            <a:cs typeface="Times New Roman" panose="02020603050405020304" pitchFamily="18" charset="0"/>
          </a:endParaRPr>
        </a:p>
      </dsp:txBody>
      <dsp:txXfrm>
        <a:off x="1103662" y="4130478"/>
        <a:ext cx="7123453" cy="647586"/>
      </dsp:txXfrm>
    </dsp:sp>
    <dsp:sp modelId="{9B9E69B4-69FB-4DCE-B513-B3A55FF43BA0}">
      <dsp:nvSpPr>
        <dsp:cNvPr id="0" name=""/>
        <dsp:cNvSpPr/>
      </dsp:nvSpPr>
      <dsp:spPr>
        <a:xfrm>
          <a:off x="1103662"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420EC-8693-4B3B-96BB-9AD39A399951}">
      <dsp:nvSpPr>
        <dsp:cNvPr id="0" name=""/>
        <dsp:cNvSpPr/>
      </dsp:nvSpPr>
      <dsp:spPr>
        <a:xfrm>
          <a:off x="2104903"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D9CE2-5BA7-492C-835E-B897E0A4F909}">
      <dsp:nvSpPr>
        <dsp:cNvPr id="0" name=""/>
        <dsp:cNvSpPr/>
      </dsp:nvSpPr>
      <dsp:spPr>
        <a:xfrm>
          <a:off x="3106935"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614FA-BCC3-4DA5-9E7D-8D16EBB46DF9}">
      <dsp:nvSpPr>
        <dsp:cNvPr id="0" name=""/>
        <dsp:cNvSpPr/>
      </dsp:nvSpPr>
      <dsp:spPr>
        <a:xfrm>
          <a:off x="4108176"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F1C39-8855-4050-9AAA-CBD064F225B0}">
      <dsp:nvSpPr>
        <dsp:cNvPr id="0" name=""/>
        <dsp:cNvSpPr/>
      </dsp:nvSpPr>
      <dsp:spPr>
        <a:xfrm>
          <a:off x="5110209"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FA8E4-40CC-47D4-88F1-53CE89D4E193}">
      <dsp:nvSpPr>
        <dsp:cNvPr id="0" name=""/>
        <dsp:cNvSpPr/>
      </dsp:nvSpPr>
      <dsp:spPr>
        <a:xfrm>
          <a:off x="6111450"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0DF86-10CA-4FBF-90B7-43F9F67561B5}">
      <dsp:nvSpPr>
        <dsp:cNvPr id="0" name=""/>
        <dsp:cNvSpPr/>
      </dsp:nvSpPr>
      <dsp:spPr>
        <a:xfrm>
          <a:off x="7113482" y="4778065"/>
          <a:ext cx="1666888" cy="1319158"/>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8C4EC5-D98B-426E-B052-1A600B31631E}">
      <dsp:nvSpPr>
        <dsp:cNvPr id="0" name=""/>
        <dsp:cNvSpPr/>
      </dsp:nvSpPr>
      <dsp:spPr>
        <a:xfrm>
          <a:off x="1103662" y="4909981"/>
          <a:ext cx="7216058" cy="105532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Si se aplica correctamente estos manuales y políticas se reduce también el riesgo de incremento de cartera vencida.</a:t>
          </a:r>
          <a:endParaRPr lang="es-EC" sz="2000" kern="1200" dirty="0">
            <a:latin typeface="Times New Roman" panose="02020603050405020304" pitchFamily="18" charset="0"/>
            <a:cs typeface="Times New Roman" panose="02020603050405020304" pitchFamily="18" charset="0"/>
          </a:endParaRPr>
        </a:p>
      </dsp:txBody>
      <dsp:txXfrm>
        <a:off x="1103662" y="4909981"/>
        <a:ext cx="7216058" cy="1055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ABAD-674A-42A7-A291-CCED2F92BE97}">
      <dsp:nvSpPr>
        <dsp:cNvPr id="0" name=""/>
        <dsp:cNvSpPr/>
      </dsp:nvSpPr>
      <dsp:spPr>
        <a:xfrm>
          <a:off x="1537481" y="1791"/>
          <a:ext cx="6716883" cy="61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La apertura de la cuenta va ligada a los requisitos de apertura.</a:t>
          </a:r>
          <a:endParaRPr lang="es-ES" sz="2000" kern="1200" dirty="0">
            <a:latin typeface="Times New Roman" panose="02020603050405020304" pitchFamily="18" charset="0"/>
            <a:cs typeface="Times New Roman" panose="02020603050405020304" pitchFamily="18" charset="0"/>
          </a:endParaRPr>
        </a:p>
      </dsp:txBody>
      <dsp:txXfrm>
        <a:off x="1537481" y="1791"/>
        <a:ext cx="6716883" cy="610625"/>
      </dsp:txXfrm>
    </dsp:sp>
    <dsp:sp modelId="{D6EEB144-14CA-4DD1-8256-8AEC21C3B21F}">
      <dsp:nvSpPr>
        <dsp:cNvPr id="0" name=""/>
        <dsp:cNvSpPr/>
      </dsp:nvSpPr>
      <dsp:spPr>
        <a:xfrm>
          <a:off x="1537481"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B65DC-9D01-4F32-825E-B03E80F35C92}">
      <dsp:nvSpPr>
        <dsp:cNvPr id="0" name=""/>
        <dsp:cNvSpPr/>
      </dsp:nvSpPr>
      <dsp:spPr>
        <a:xfrm>
          <a:off x="2481576"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11AB4-3C9D-4450-B031-231D190FA5E7}">
      <dsp:nvSpPr>
        <dsp:cNvPr id="0" name=""/>
        <dsp:cNvSpPr/>
      </dsp:nvSpPr>
      <dsp:spPr>
        <a:xfrm>
          <a:off x="3426418"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71130-B645-4B83-962F-BFA657146D8A}">
      <dsp:nvSpPr>
        <dsp:cNvPr id="0" name=""/>
        <dsp:cNvSpPr/>
      </dsp:nvSpPr>
      <dsp:spPr>
        <a:xfrm>
          <a:off x="4370513"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F6254-93D4-44EB-AB41-1241AD61C870}">
      <dsp:nvSpPr>
        <dsp:cNvPr id="0" name=""/>
        <dsp:cNvSpPr/>
      </dsp:nvSpPr>
      <dsp:spPr>
        <a:xfrm>
          <a:off x="5315355"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1AC97-4CA6-4147-B1F3-0E3E4216F5AB}">
      <dsp:nvSpPr>
        <dsp:cNvPr id="0" name=""/>
        <dsp:cNvSpPr/>
      </dsp:nvSpPr>
      <dsp:spPr>
        <a:xfrm>
          <a:off x="6259450"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D0408-5A8A-4B0A-B3CE-0CBD4A793CDC}">
      <dsp:nvSpPr>
        <dsp:cNvPr id="0" name=""/>
        <dsp:cNvSpPr/>
      </dsp:nvSpPr>
      <dsp:spPr>
        <a:xfrm>
          <a:off x="7204292" y="612417"/>
          <a:ext cx="1571750" cy="1243867"/>
        </a:xfrm>
        <a:prstGeom prst="chevron">
          <a:avLst>
            <a:gd name="adj" fmla="val 706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43AD0-929F-4A50-8F0F-4AB2FD339DA0}">
      <dsp:nvSpPr>
        <dsp:cNvPr id="0" name=""/>
        <dsp:cNvSpPr/>
      </dsp:nvSpPr>
      <dsp:spPr>
        <a:xfrm>
          <a:off x="1537481" y="736803"/>
          <a:ext cx="6804203" cy="99509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Se refleja que  la confianza disminuye de acuerdo al tiempo de permanencia de socio de la COAC.</a:t>
          </a:r>
          <a:endParaRPr lang="es-ES" sz="2000" kern="1200" dirty="0">
            <a:latin typeface="Times New Roman" panose="02020603050405020304" pitchFamily="18" charset="0"/>
            <a:cs typeface="Times New Roman" panose="02020603050405020304" pitchFamily="18" charset="0"/>
          </a:endParaRPr>
        </a:p>
      </dsp:txBody>
      <dsp:txXfrm>
        <a:off x="1537481" y="736803"/>
        <a:ext cx="6804203" cy="995093"/>
      </dsp:txXfrm>
    </dsp:sp>
    <dsp:sp modelId="{9CA1C4BC-F9DF-4E4D-84BF-856BB0DC5AA8}">
      <dsp:nvSpPr>
        <dsp:cNvPr id="0" name=""/>
        <dsp:cNvSpPr/>
      </dsp:nvSpPr>
      <dsp:spPr>
        <a:xfrm>
          <a:off x="1537481" y="1944551"/>
          <a:ext cx="6716883" cy="61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El nivel de ahorro es dependiente al nivel de inversión.</a:t>
          </a:r>
          <a:endParaRPr lang="es-EC" sz="2000" kern="1200" dirty="0">
            <a:latin typeface="Times New Roman" panose="02020603050405020304" pitchFamily="18" charset="0"/>
            <a:cs typeface="Times New Roman" panose="02020603050405020304" pitchFamily="18" charset="0"/>
          </a:endParaRPr>
        </a:p>
      </dsp:txBody>
      <dsp:txXfrm>
        <a:off x="1537481" y="1944551"/>
        <a:ext cx="6716883" cy="610625"/>
      </dsp:txXfrm>
    </dsp:sp>
    <dsp:sp modelId="{10D563B2-E073-4E5A-A921-360FB3147574}">
      <dsp:nvSpPr>
        <dsp:cNvPr id="0" name=""/>
        <dsp:cNvSpPr/>
      </dsp:nvSpPr>
      <dsp:spPr>
        <a:xfrm>
          <a:off x="1537481"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EB1C0-26B1-456B-A722-6A52BD80C876}">
      <dsp:nvSpPr>
        <dsp:cNvPr id="0" name=""/>
        <dsp:cNvSpPr/>
      </dsp:nvSpPr>
      <dsp:spPr>
        <a:xfrm>
          <a:off x="2485307"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CCE64-4A3A-445A-8D41-8F62A01D09FE}">
      <dsp:nvSpPr>
        <dsp:cNvPr id="0" name=""/>
        <dsp:cNvSpPr/>
      </dsp:nvSpPr>
      <dsp:spPr>
        <a:xfrm>
          <a:off x="3433134"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20C26-42AA-4F0F-A558-5F312F9088AD}">
      <dsp:nvSpPr>
        <dsp:cNvPr id="0" name=""/>
        <dsp:cNvSpPr/>
      </dsp:nvSpPr>
      <dsp:spPr>
        <a:xfrm>
          <a:off x="4380961"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9A0D2-C6EA-4A8E-A1C4-B5A7780F5B39}">
      <dsp:nvSpPr>
        <dsp:cNvPr id="0" name=""/>
        <dsp:cNvSpPr/>
      </dsp:nvSpPr>
      <dsp:spPr>
        <a:xfrm>
          <a:off x="5328788"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17288-F038-4DDA-9E88-F813ED24D7E3}">
      <dsp:nvSpPr>
        <dsp:cNvPr id="0" name=""/>
        <dsp:cNvSpPr/>
      </dsp:nvSpPr>
      <dsp:spPr>
        <a:xfrm>
          <a:off x="6276615"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5A10F-02A0-450E-84D2-7A6DC37CB381}">
      <dsp:nvSpPr>
        <dsp:cNvPr id="0" name=""/>
        <dsp:cNvSpPr/>
      </dsp:nvSpPr>
      <dsp:spPr>
        <a:xfrm>
          <a:off x="7224442" y="2555177"/>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25EBD-7F53-4D93-82DD-FF23D2EFBE86}">
      <dsp:nvSpPr>
        <dsp:cNvPr id="0" name=""/>
        <dsp:cNvSpPr/>
      </dsp:nvSpPr>
      <dsp:spPr>
        <a:xfrm>
          <a:off x="1537481" y="2792707"/>
          <a:ext cx="6716883" cy="61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Si el promedio de ahorro es alto la afectación es baja y viceversa.</a:t>
          </a:r>
          <a:endParaRPr lang="es-EC" sz="2000" kern="1200" dirty="0">
            <a:latin typeface="Times New Roman" panose="02020603050405020304" pitchFamily="18" charset="0"/>
            <a:cs typeface="Times New Roman" panose="02020603050405020304" pitchFamily="18" charset="0"/>
          </a:endParaRPr>
        </a:p>
      </dsp:txBody>
      <dsp:txXfrm>
        <a:off x="1537481" y="2792707"/>
        <a:ext cx="6716883" cy="610625"/>
      </dsp:txXfrm>
    </dsp:sp>
    <dsp:sp modelId="{1BC75735-302B-47A7-B780-C88FF15EC891}">
      <dsp:nvSpPr>
        <dsp:cNvPr id="0" name=""/>
        <dsp:cNvSpPr/>
      </dsp:nvSpPr>
      <dsp:spPr>
        <a:xfrm>
          <a:off x="1537481"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E9D7C-B60D-4872-B385-7CB0C8F02A48}">
      <dsp:nvSpPr>
        <dsp:cNvPr id="0" name=""/>
        <dsp:cNvSpPr/>
      </dsp:nvSpPr>
      <dsp:spPr>
        <a:xfrm>
          <a:off x="2485307"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37B0B-AF50-4C9D-BEAC-A46F85C5F8FB}">
      <dsp:nvSpPr>
        <dsp:cNvPr id="0" name=""/>
        <dsp:cNvSpPr/>
      </dsp:nvSpPr>
      <dsp:spPr>
        <a:xfrm>
          <a:off x="3433134"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4155A-9C2E-4E5A-A89F-16281A73A077}">
      <dsp:nvSpPr>
        <dsp:cNvPr id="0" name=""/>
        <dsp:cNvSpPr/>
      </dsp:nvSpPr>
      <dsp:spPr>
        <a:xfrm>
          <a:off x="4380961"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4FE20-A2E5-4E3C-974A-84159CA551A6}">
      <dsp:nvSpPr>
        <dsp:cNvPr id="0" name=""/>
        <dsp:cNvSpPr/>
      </dsp:nvSpPr>
      <dsp:spPr>
        <a:xfrm>
          <a:off x="5328788"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7D77D-6B84-45AB-B142-A5D25F2145E5}">
      <dsp:nvSpPr>
        <dsp:cNvPr id="0" name=""/>
        <dsp:cNvSpPr/>
      </dsp:nvSpPr>
      <dsp:spPr>
        <a:xfrm>
          <a:off x="6276615"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7C025-E414-461B-B581-67D39ACF3344}">
      <dsp:nvSpPr>
        <dsp:cNvPr id="0" name=""/>
        <dsp:cNvSpPr/>
      </dsp:nvSpPr>
      <dsp:spPr>
        <a:xfrm>
          <a:off x="7224442" y="340333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BE1A4-B912-46E3-82B3-01B19A33DF2C}">
      <dsp:nvSpPr>
        <dsp:cNvPr id="0" name=""/>
        <dsp:cNvSpPr/>
      </dsp:nvSpPr>
      <dsp:spPr>
        <a:xfrm>
          <a:off x="1537481" y="3640864"/>
          <a:ext cx="6716883" cy="61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Si la calidad de atención es buena o mala no afecta en el nivel de confianza.</a:t>
          </a:r>
          <a:endParaRPr lang="es-EC" sz="2000" kern="1200" dirty="0">
            <a:latin typeface="Times New Roman" panose="02020603050405020304" pitchFamily="18" charset="0"/>
            <a:cs typeface="Times New Roman" panose="02020603050405020304" pitchFamily="18" charset="0"/>
          </a:endParaRPr>
        </a:p>
      </dsp:txBody>
      <dsp:txXfrm>
        <a:off x="1537481" y="3640864"/>
        <a:ext cx="6716883" cy="610625"/>
      </dsp:txXfrm>
    </dsp:sp>
    <dsp:sp modelId="{239F0698-2235-492F-A318-389743B10C0A}">
      <dsp:nvSpPr>
        <dsp:cNvPr id="0" name=""/>
        <dsp:cNvSpPr/>
      </dsp:nvSpPr>
      <dsp:spPr>
        <a:xfrm>
          <a:off x="1537481"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8C91F-C34F-4768-9A21-F48230E50288}">
      <dsp:nvSpPr>
        <dsp:cNvPr id="0" name=""/>
        <dsp:cNvSpPr/>
      </dsp:nvSpPr>
      <dsp:spPr>
        <a:xfrm>
          <a:off x="2485307"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4433E-94AC-4602-9F55-DBA3D93B6A1A}">
      <dsp:nvSpPr>
        <dsp:cNvPr id="0" name=""/>
        <dsp:cNvSpPr/>
      </dsp:nvSpPr>
      <dsp:spPr>
        <a:xfrm>
          <a:off x="3433134"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B139B-54BC-4F28-A244-C12A11B6B4AA}">
      <dsp:nvSpPr>
        <dsp:cNvPr id="0" name=""/>
        <dsp:cNvSpPr/>
      </dsp:nvSpPr>
      <dsp:spPr>
        <a:xfrm>
          <a:off x="4380961"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20A6E-F06C-4C2F-82D9-4573FDCE7BE8}">
      <dsp:nvSpPr>
        <dsp:cNvPr id="0" name=""/>
        <dsp:cNvSpPr/>
      </dsp:nvSpPr>
      <dsp:spPr>
        <a:xfrm>
          <a:off x="5328788"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23BA6-E7A9-4813-9D95-4A4BC5CD0190}">
      <dsp:nvSpPr>
        <dsp:cNvPr id="0" name=""/>
        <dsp:cNvSpPr/>
      </dsp:nvSpPr>
      <dsp:spPr>
        <a:xfrm>
          <a:off x="6276615"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E7533-666D-4B11-AEAA-F0F819273C0B}">
      <dsp:nvSpPr>
        <dsp:cNvPr id="0" name=""/>
        <dsp:cNvSpPr/>
      </dsp:nvSpPr>
      <dsp:spPr>
        <a:xfrm>
          <a:off x="7224442" y="4251490"/>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92854-BC82-42F1-BC4B-0160FA7DD846}">
      <dsp:nvSpPr>
        <dsp:cNvPr id="0" name=""/>
        <dsp:cNvSpPr/>
      </dsp:nvSpPr>
      <dsp:spPr>
        <a:xfrm>
          <a:off x="1537481" y="4489021"/>
          <a:ext cx="6716883" cy="61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La afectación económica a causa de la liquidación genera desconfianza en el sistema financiero popular y solidario.</a:t>
          </a:r>
          <a:endParaRPr lang="es-EC" sz="2000" kern="1200" dirty="0">
            <a:latin typeface="Times New Roman" panose="02020603050405020304" pitchFamily="18" charset="0"/>
            <a:cs typeface="Times New Roman" panose="02020603050405020304" pitchFamily="18" charset="0"/>
          </a:endParaRPr>
        </a:p>
      </dsp:txBody>
      <dsp:txXfrm>
        <a:off x="1537481" y="4489021"/>
        <a:ext cx="6716883" cy="610625"/>
      </dsp:txXfrm>
    </dsp:sp>
    <dsp:sp modelId="{F0EC44A1-D79A-4EBB-A03C-AA32BA451B85}">
      <dsp:nvSpPr>
        <dsp:cNvPr id="0" name=""/>
        <dsp:cNvSpPr/>
      </dsp:nvSpPr>
      <dsp:spPr>
        <a:xfrm>
          <a:off x="1537481"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410A6-66B3-43A9-BD24-9E0F3C506872}">
      <dsp:nvSpPr>
        <dsp:cNvPr id="0" name=""/>
        <dsp:cNvSpPr/>
      </dsp:nvSpPr>
      <dsp:spPr>
        <a:xfrm>
          <a:off x="2485307"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57AB2-6F14-4251-BDD8-EA72F807E4A4}">
      <dsp:nvSpPr>
        <dsp:cNvPr id="0" name=""/>
        <dsp:cNvSpPr/>
      </dsp:nvSpPr>
      <dsp:spPr>
        <a:xfrm>
          <a:off x="3433134"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963DB-AFB9-4C5A-BAFF-096D37A15834}">
      <dsp:nvSpPr>
        <dsp:cNvPr id="0" name=""/>
        <dsp:cNvSpPr/>
      </dsp:nvSpPr>
      <dsp:spPr>
        <a:xfrm>
          <a:off x="4380961"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BCD24-CC8F-47F2-8077-2C5C80A6A5CB}">
      <dsp:nvSpPr>
        <dsp:cNvPr id="0" name=""/>
        <dsp:cNvSpPr/>
      </dsp:nvSpPr>
      <dsp:spPr>
        <a:xfrm>
          <a:off x="5328788"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0147B-2E88-4118-8A6B-59FF2D93C09B}">
      <dsp:nvSpPr>
        <dsp:cNvPr id="0" name=""/>
        <dsp:cNvSpPr/>
      </dsp:nvSpPr>
      <dsp:spPr>
        <a:xfrm>
          <a:off x="6276615"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63C81-5EED-4F3A-A345-FDB96D5D6878}">
      <dsp:nvSpPr>
        <dsp:cNvPr id="0" name=""/>
        <dsp:cNvSpPr/>
      </dsp:nvSpPr>
      <dsp:spPr>
        <a:xfrm>
          <a:off x="7224442" y="5099646"/>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60CDF-D4B5-4923-B72F-6DE5B9B2C722}">
      <dsp:nvSpPr>
        <dsp:cNvPr id="0" name=""/>
        <dsp:cNvSpPr/>
      </dsp:nvSpPr>
      <dsp:spPr>
        <a:xfrm>
          <a:off x="1537481" y="5337177"/>
          <a:ext cx="6716883" cy="61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Los socios disminuyen el ahorro si la gestión de la COAC no es la adecuada.</a:t>
          </a:r>
          <a:endParaRPr lang="es-EC" sz="2000" kern="1200" dirty="0">
            <a:latin typeface="Times New Roman" panose="02020603050405020304" pitchFamily="18" charset="0"/>
            <a:cs typeface="Times New Roman" panose="02020603050405020304" pitchFamily="18" charset="0"/>
          </a:endParaRPr>
        </a:p>
      </dsp:txBody>
      <dsp:txXfrm>
        <a:off x="1537481" y="5337177"/>
        <a:ext cx="6716883" cy="610625"/>
      </dsp:txXfrm>
    </dsp:sp>
    <dsp:sp modelId="{F1C4C1A0-4A76-4B77-AA5C-041E361D48A1}">
      <dsp:nvSpPr>
        <dsp:cNvPr id="0" name=""/>
        <dsp:cNvSpPr/>
      </dsp:nvSpPr>
      <dsp:spPr>
        <a:xfrm>
          <a:off x="1537481"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90903-CBB9-4D1E-885C-7733AD238587}">
      <dsp:nvSpPr>
        <dsp:cNvPr id="0" name=""/>
        <dsp:cNvSpPr/>
      </dsp:nvSpPr>
      <dsp:spPr>
        <a:xfrm>
          <a:off x="2485307"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5DE47-77A9-43FA-B01F-C0F2543E66AA}">
      <dsp:nvSpPr>
        <dsp:cNvPr id="0" name=""/>
        <dsp:cNvSpPr/>
      </dsp:nvSpPr>
      <dsp:spPr>
        <a:xfrm>
          <a:off x="3433134"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6F78D-DB2C-499E-9E29-5BCDDD6FEA21}">
      <dsp:nvSpPr>
        <dsp:cNvPr id="0" name=""/>
        <dsp:cNvSpPr/>
      </dsp:nvSpPr>
      <dsp:spPr>
        <a:xfrm>
          <a:off x="4380961"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835B0-4F43-4DA9-8E51-85CC6283DD86}">
      <dsp:nvSpPr>
        <dsp:cNvPr id="0" name=""/>
        <dsp:cNvSpPr/>
      </dsp:nvSpPr>
      <dsp:spPr>
        <a:xfrm>
          <a:off x="5328788"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B946C-B629-4039-A167-C506E7C881FC}">
      <dsp:nvSpPr>
        <dsp:cNvPr id="0" name=""/>
        <dsp:cNvSpPr/>
      </dsp:nvSpPr>
      <dsp:spPr>
        <a:xfrm>
          <a:off x="6276615"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E5B83-6B8F-42BD-A455-09BDBB08117A}">
      <dsp:nvSpPr>
        <dsp:cNvPr id="0" name=""/>
        <dsp:cNvSpPr/>
      </dsp:nvSpPr>
      <dsp:spPr>
        <a:xfrm>
          <a:off x="7224442" y="5947803"/>
          <a:ext cx="895584" cy="149264"/>
        </a:xfrm>
        <a:prstGeom prst="parallelogram">
          <a:avLst>
            <a:gd name="adj" fmla="val 14084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3BA82-24F7-4B3C-98F1-0E51FEED1A8E}" type="datetimeFigureOut">
              <a:rPr lang="es-EC" smtClean="0"/>
              <a:t>30/7/2019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5B50E-D642-47B9-88D6-6E41C57C0584}" type="slidenum">
              <a:rPr lang="es-EC" smtClean="0"/>
              <a:t>‹Nº›</a:t>
            </a:fld>
            <a:endParaRPr lang="es-EC"/>
          </a:p>
        </p:txBody>
      </p:sp>
    </p:spTree>
    <p:extLst>
      <p:ext uri="{BB962C8B-B14F-4D97-AF65-F5344CB8AC3E}">
        <p14:creationId xmlns:p14="http://schemas.microsoft.com/office/powerpoint/2010/main" val="410286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F5B50E-D642-47B9-88D6-6E41C57C0584}" type="slidenum">
              <a:rPr lang="es-EC" smtClean="0"/>
              <a:t>6</a:t>
            </a:fld>
            <a:endParaRPr lang="es-EC"/>
          </a:p>
        </p:txBody>
      </p:sp>
    </p:spTree>
    <p:extLst>
      <p:ext uri="{BB962C8B-B14F-4D97-AF65-F5344CB8AC3E}">
        <p14:creationId xmlns:p14="http://schemas.microsoft.com/office/powerpoint/2010/main" val="350521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F5B50E-D642-47B9-88D6-6E41C57C0584}" type="slidenum">
              <a:rPr lang="es-EC" smtClean="0"/>
              <a:t>7</a:t>
            </a:fld>
            <a:endParaRPr lang="es-EC"/>
          </a:p>
        </p:txBody>
      </p:sp>
    </p:spTree>
    <p:extLst>
      <p:ext uri="{BB962C8B-B14F-4D97-AF65-F5344CB8AC3E}">
        <p14:creationId xmlns:p14="http://schemas.microsoft.com/office/powerpoint/2010/main" val="226506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098B8C-755A-4163-AD2B-7DC563E513FC}" type="slidenum">
              <a:rPr lang="es-ES" smtClean="0">
                <a:latin typeface="Calibri" panose="020F0502020204030204" pitchFamily="34" charset="0"/>
              </a:rPr>
              <a:pPr/>
              <a:t>9</a:t>
            </a:fld>
            <a:endParaRPr lang="es-ES" smtClean="0">
              <a:latin typeface="Calibri" panose="020F0502020204030204" pitchFamily="34" charset="0"/>
            </a:endParaRPr>
          </a:p>
        </p:txBody>
      </p:sp>
    </p:spTree>
    <p:extLst>
      <p:ext uri="{BB962C8B-B14F-4D97-AF65-F5344CB8AC3E}">
        <p14:creationId xmlns:p14="http://schemas.microsoft.com/office/powerpoint/2010/main" val="105159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Marcador de número de diapositiva 3"/>
          <p:cNvSpPr>
            <a:spLocks noGrp="1"/>
          </p:cNvSpPr>
          <p:nvPr>
            <p:ph type="sldNum" sz="quarter" idx="10"/>
          </p:nvPr>
        </p:nvSpPr>
        <p:spPr/>
        <p:txBody>
          <a:bodyPr/>
          <a:lstStyle/>
          <a:p>
            <a:fld id="{A4B5BA64-1B7B-4D21-9456-DB0DD6003B10}" type="slidenum">
              <a:rPr lang="es-ES" smtClean="0"/>
              <a:t>11</a:t>
            </a:fld>
            <a:endParaRPr lang="es-ES"/>
          </a:p>
        </p:txBody>
      </p:sp>
    </p:spTree>
    <p:extLst>
      <p:ext uri="{BB962C8B-B14F-4D97-AF65-F5344CB8AC3E}">
        <p14:creationId xmlns:p14="http://schemas.microsoft.com/office/powerpoint/2010/main" val="97049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1484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784B44-D3B7-448B-92EF-0CF6AA337858}" type="slidenum">
              <a:rPr lang="es-ES" altLang="es-ES" smtClean="0">
                <a:latin typeface="Calibri" panose="020F0502020204030204" pitchFamily="34" charset="0"/>
              </a:rPr>
              <a:pPr/>
              <a:t>29</a:t>
            </a:fld>
            <a:endParaRPr lang="es-ES" altLang="es-ES" smtClean="0">
              <a:latin typeface="Calibri" panose="020F0502020204030204" pitchFamily="34" charset="0"/>
            </a:endParaRPr>
          </a:p>
        </p:txBody>
      </p:sp>
    </p:spTree>
    <p:extLst>
      <p:ext uri="{BB962C8B-B14F-4D97-AF65-F5344CB8AC3E}">
        <p14:creationId xmlns:p14="http://schemas.microsoft.com/office/powerpoint/2010/main" val="186332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CF5B50E-D642-47B9-88D6-6E41C57C0584}" type="slidenum">
              <a:rPr lang="es-EC" smtClean="0"/>
              <a:t>31</a:t>
            </a:fld>
            <a:endParaRPr lang="es-EC"/>
          </a:p>
        </p:txBody>
      </p:sp>
    </p:spTree>
    <p:extLst>
      <p:ext uri="{BB962C8B-B14F-4D97-AF65-F5344CB8AC3E}">
        <p14:creationId xmlns:p14="http://schemas.microsoft.com/office/powerpoint/2010/main" val="50981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3507267" y="840200"/>
            <a:ext cx="5177600" cy="5177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240467" y="304800"/>
            <a:ext cx="1850800" cy="18508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877667" y="6214433"/>
            <a:ext cx="807200" cy="807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608867" y="5163505"/>
            <a:ext cx="1463600" cy="1463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775592" y="1028361"/>
            <a:ext cx="1032800" cy="10328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684868" y="2155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27301" y="4816059"/>
            <a:ext cx="449200" cy="449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149979" y="2226844"/>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091281" y="1784923"/>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218652" y="58327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067482" y="13202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2"/>
          <p:cNvGrpSpPr/>
          <p:nvPr/>
        </p:nvGrpSpPr>
        <p:grpSpPr>
          <a:xfrm>
            <a:off x="4001434" y="5576165"/>
            <a:ext cx="678468" cy="63828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2"/>
          <p:cNvGrpSpPr/>
          <p:nvPr/>
        </p:nvGrpSpPr>
        <p:grpSpPr>
          <a:xfrm>
            <a:off x="7815691" y="675413"/>
            <a:ext cx="699967" cy="1109527"/>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grpSp>
      <p:sp>
        <p:nvSpPr>
          <p:cNvPr id="33" name="Google Shape;33;p2"/>
          <p:cNvSpPr txBox="1">
            <a:spLocks noGrp="1"/>
          </p:cNvSpPr>
          <p:nvPr>
            <p:ph type="ctrTitle"/>
          </p:nvPr>
        </p:nvSpPr>
        <p:spPr>
          <a:xfrm>
            <a:off x="3676333" y="1281800"/>
            <a:ext cx="4839200" cy="429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4" name="Google Shape;34;p2"/>
          <p:cNvSpPr/>
          <p:nvPr/>
        </p:nvSpPr>
        <p:spPr>
          <a:xfrm>
            <a:off x="3676329" y="114929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679904" y="6343113"/>
            <a:ext cx="284000" cy="2840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326468" y="5832703"/>
            <a:ext cx="551200" cy="5512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6253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QuickStyle" Target="../diagrams/quickStyle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Layout" Target="../diagrams/layout5.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Data" Target="../diagrams/data5.xml"/><Relationship Id="rId5" Type="http://schemas.openxmlformats.org/officeDocument/2006/relationships/diagramQuickStyle" Target="../diagrams/quickStyle4.xml"/><Relationship Id="rId15" Type="http://schemas.microsoft.com/office/2007/relationships/diagramDrawing" Target="../diagrams/drawing5.xml"/><Relationship Id="rId10" Type="http://schemas.openxmlformats.org/officeDocument/2006/relationships/image" Target="../media/image22.jpg"/><Relationship Id="rId4" Type="http://schemas.openxmlformats.org/officeDocument/2006/relationships/diagramLayout" Target="../diagrams/layout4.xml"/><Relationship Id="rId9" Type="http://schemas.openxmlformats.org/officeDocument/2006/relationships/image" Target="../media/image3.png"/><Relationship Id="rId14"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chart" Target="../charts/chart5.xml"/><Relationship Id="rId11" Type="http://schemas.openxmlformats.org/officeDocument/2006/relationships/image" Target="../media/image3.png"/><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12"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chart" Target="../charts/chart13.xml"/><Relationship Id="rId11" Type="http://schemas.openxmlformats.org/officeDocument/2006/relationships/image" Target="../media/image2.png"/><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jpg"/><Relationship Id="rId4" Type="http://schemas.openxmlformats.org/officeDocument/2006/relationships/diagramQuickStyle" Target="../diagrams/quickStyle1.xm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png"/><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10"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353405" y="1945775"/>
            <a:ext cx="9812739" cy="2585323"/>
          </a:xfrm>
          <a:prstGeom prst="rect">
            <a:avLst/>
          </a:prstGeom>
        </p:spPr>
        <p:txBody>
          <a:bodyPr wrap="square">
            <a:spAutoFit/>
          </a:bodyPr>
          <a:lstStyle/>
          <a:p>
            <a:r>
              <a:rPr lang="es-ES" sz="5400" b="1" dirty="0">
                <a:latin typeface="Times New Roman" panose="02020603050405020304" pitchFamily="18" charset="0"/>
                <a:cs typeface="Times New Roman" panose="02020603050405020304" pitchFamily="18" charset="0"/>
              </a:rPr>
              <a:t>El éxito en la vida consiste en seguir siempre adelante. </a:t>
            </a:r>
            <a:endParaRPr lang="es-ES" sz="5400" b="1" dirty="0" smtClean="0">
              <a:latin typeface="Times New Roman" panose="02020603050405020304" pitchFamily="18" charset="0"/>
              <a:cs typeface="Times New Roman" panose="02020603050405020304" pitchFamily="18" charset="0"/>
            </a:endParaRPr>
          </a:p>
          <a:p>
            <a:r>
              <a:rPr lang="es-ES" sz="5400" b="1" dirty="0" smtClean="0">
                <a:latin typeface="Times New Roman" panose="02020603050405020304" pitchFamily="18" charset="0"/>
                <a:cs typeface="Times New Roman" panose="02020603050405020304" pitchFamily="18" charset="0"/>
              </a:rPr>
              <a:t>Samuel </a:t>
            </a:r>
            <a:r>
              <a:rPr lang="es-ES" sz="5400" b="1" dirty="0">
                <a:latin typeface="Times New Roman" panose="02020603050405020304" pitchFamily="18" charset="0"/>
                <a:cs typeface="Times New Roman" panose="02020603050405020304" pitchFamily="18" charset="0"/>
              </a:rPr>
              <a:t>Johnson</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35" y="4329752"/>
            <a:ext cx="2505075" cy="1828800"/>
          </a:xfrm>
          <a:prstGeom prst="rect">
            <a:avLst/>
          </a:prstGeom>
        </p:spPr>
      </p:pic>
    </p:spTree>
    <p:extLst>
      <p:ext uri="{BB962C8B-B14F-4D97-AF65-F5344CB8AC3E}">
        <p14:creationId xmlns:p14="http://schemas.microsoft.com/office/powerpoint/2010/main" val="175244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18349" y="0"/>
            <a:ext cx="10513757" cy="704045"/>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smtClean="0">
                <a:solidFill>
                  <a:schemeClr val="tx1"/>
                </a:solidFill>
                <a:latin typeface="Times New Roman" panose="02020603050405020304" pitchFamily="18" charset="0"/>
                <a:cs typeface="Times New Roman" panose="02020603050405020304" pitchFamily="18" charset="0"/>
              </a:rPr>
              <a:t>ÍNDICES FINANCIEROS DE LAS COAC´S</a:t>
            </a:r>
            <a:endParaRPr lang="es-ES" sz="4000" dirty="0">
              <a:solidFill>
                <a:schemeClr val="tx1"/>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245331" y="704045"/>
            <a:ext cx="12023558" cy="5982001"/>
          </a:xfrm>
          <a:prstGeom prst="rect">
            <a:avLst/>
          </a:prstGeom>
        </p:spPr>
      </p:pic>
      <p:sp>
        <p:nvSpPr>
          <p:cNvPr id="6" name="Elipse 5"/>
          <p:cNvSpPr/>
          <p:nvPr/>
        </p:nvSpPr>
        <p:spPr>
          <a:xfrm>
            <a:off x="1763486" y="1632857"/>
            <a:ext cx="2455817" cy="1149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6"/>
          <p:cNvSpPr/>
          <p:nvPr/>
        </p:nvSpPr>
        <p:spPr>
          <a:xfrm>
            <a:off x="6348551" y="1012371"/>
            <a:ext cx="3056709" cy="1580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600" dirty="0">
                <a:solidFill>
                  <a:schemeClr val="tx1"/>
                </a:solidFill>
                <a:latin typeface="Times New Roman" panose="02020603050405020304" pitchFamily="18" charset="0"/>
                <a:cs typeface="Times New Roman" panose="02020603050405020304" pitchFamily="18" charset="0"/>
              </a:rPr>
              <a:t>Integran datos cuantitativos obtenidos de forma anual, y conforman una visión integral del desempeño del sector cooperativo popular y </a:t>
            </a:r>
            <a:r>
              <a:rPr lang="es-ES" sz="1600" dirty="0" smtClean="0">
                <a:solidFill>
                  <a:schemeClr val="tx1"/>
                </a:solidFill>
                <a:latin typeface="Times New Roman" panose="02020603050405020304" pitchFamily="18" charset="0"/>
                <a:cs typeface="Times New Roman" panose="02020603050405020304" pitchFamily="18" charset="0"/>
              </a:rPr>
              <a:t>solidario</a:t>
            </a:r>
            <a:endParaRPr lang="es-ES" sz="1600" dirty="0">
              <a:solidFill>
                <a:schemeClr val="tx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8580346" y="3297022"/>
            <a:ext cx="2651760" cy="1240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a:solidFill>
                  <a:schemeClr val="tx1"/>
                </a:solidFill>
                <a:latin typeface="Times New Roman" panose="02020603050405020304" pitchFamily="18" charset="0"/>
                <a:cs typeface="Times New Roman" panose="02020603050405020304" pitchFamily="18" charset="0"/>
              </a:rPr>
              <a:t>Permiten el análisis de la gestión económica y financiera de las </a:t>
            </a:r>
            <a:r>
              <a:rPr lang="es-ES" sz="1400" dirty="0" smtClean="0">
                <a:solidFill>
                  <a:schemeClr val="tx1"/>
                </a:solidFill>
                <a:latin typeface="Times New Roman" panose="02020603050405020304" pitchFamily="18" charset="0"/>
                <a:cs typeface="Times New Roman" panose="02020603050405020304" pitchFamily="18" charset="0"/>
              </a:rPr>
              <a:t>COAC’s, </a:t>
            </a:r>
            <a:r>
              <a:rPr lang="es-ES" sz="1400" dirty="0">
                <a:solidFill>
                  <a:schemeClr val="tx1"/>
                </a:solidFill>
                <a:latin typeface="Times New Roman" panose="02020603050405020304" pitchFamily="18" charset="0"/>
                <a:cs typeface="Times New Roman" panose="02020603050405020304" pitchFamily="18" charset="0"/>
              </a:rPr>
              <a:t>y facilita la medición de los niveles de efectividad de cada segmento del sector</a:t>
            </a:r>
          </a:p>
        </p:txBody>
      </p:sp>
      <p:sp>
        <p:nvSpPr>
          <p:cNvPr id="9" name="Rectángulo 8"/>
          <p:cNvSpPr/>
          <p:nvPr/>
        </p:nvSpPr>
        <p:spPr>
          <a:xfrm>
            <a:off x="5185954" y="4937760"/>
            <a:ext cx="3108960" cy="134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buFont typeface="Arial" panose="020B0604020202020204" pitchFamily="34" charset="0"/>
              <a:buChar char="•"/>
            </a:pPr>
            <a:endParaRPr lang="es-ES" sz="1200" dirty="0">
              <a:solidFill>
                <a:schemeClr val="tx1"/>
              </a:solidFill>
              <a:latin typeface="Times New Roman" panose="02020603050405020304" pitchFamily="18" charset="0"/>
              <a:cs typeface="Times New Roman" panose="02020603050405020304" pitchFamily="18" charset="0"/>
            </a:endParaRPr>
          </a:p>
        </p:txBody>
      </p:sp>
      <p:sp>
        <p:nvSpPr>
          <p:cNvPr id="10" name="Elipse 9"/>
          <p:cNvSpPr/>
          <p:nvPr/>
        </p:nvSpPr>
        <p:spPr>
          <a:xfrm>
            <a:off x="5120641" y="4826725"/>
            <a:ext cx="3317965" cy="15675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es-ES" sz="1200" dirty="0">
                <a:solidFill>
                  <a:schemeClr val="tx1"/>
                </a:solidFill>
                <a:latin typeface="Times New Roman" panose="02020603050405020304" pitchFamily="18" charset="0"/>
                <a:cs typeface="Times New Roman" panose="02020603050405020304" pitchFamily="18" charset="0"/>
              </a:rPr>
              <a:t>El análisis de la cartera crediticia. </a:t>
            </a:r>
          </a:p>
          <a:p>
            <a:pPr algn="ctr">
              <a:buFont typeface="Arial" panose="020B0604020202020204" pitchFamily="34" charset="0"/>
              <a:buChar char="•"/>
            </a:pPr>
            <a:r>
              <a:rPr lang="es-ES" sz="1200" dirty="0">
                <a:solidFill>
                  <a:schemeClr val="tx1"/>
                </a:solidFill>
                <a:latin typeface="Times New Roman" panose="02020603050405020304" pitchFamily="18" charset="0"/>
                <a:cs typeface="Times New Roman" panose="02020603050405020304" pitchFamily="18" charset="0"/>
              </a:rPr>
              <a:t>El comportamiento de las tasas efectivas de interés. </a:t>
            </a:r>
          </a:p>
          <a:p>
            <a:pPr algn="ctr">
              <a:buFont typeface="Arial" panose="020B0604020202020204" pitchFamily="34" charset="0"/>
              <a:buChar char="•"/>
            </a:pPr>
            <a:r>
              <a:rPr lang="es-ES" sz="1200" dirty="0">
                <a:solidFill>
                  <a:schemeClr val="tx1"/>
                </a:solidFill>
                <a:latin typeface="Times New Roman" panose="02020603050405020304" pitchFamily="18" charset="0"/>
                <a:cs typeface="Times New Roman" panose="02020603050405020304" pitchFamily="18" charset="0"/>
              </a:rPr>
              <a:t>La estructura de los costos de operación y financieros.</a:t>
            </a:r>
          </a:p>
          <a:p>
            <a:pPr algn="ctr">
              <a:buFont typeface="Arial" panose="020B0604020202020204" pitchFamily="34" charset="0"/>
              <a:buChar char="•"/>
            </a:pPr>
            <a:r>
              <a:rPr lang="es-ES" sz="1200" dirty="0">
                <a:solidFill>
                  <a:schemeClr val="tx1"/>
                </a:solidFill>
                <a:latin typeface="Times New Roman" panose="02020603050405020304" pitchFamily="18" charset="0"/>
                <a:cs typeface="Times New Roman" panose="02020603050405020304" pitchFamily="18" charset="0"/>
              </a:rPr>
              <a:t>El nivel de autosuficiencia.</a:t>
            </a:r>
          </a:p>
          <a:p>
            <a:pPr algn="ctr"/>
            <a:endParaRPr lang="es-EC" sz="1200" dirty="0"/>
          </a:p>
        </p:txBody>
      </p:sp>
      <p:sp>
        <p:nvSpPr>
          <p:cNvPr id="11" name="Rectángulo 10"/>
          <p:cNvSpPr/>
          <p:nvPr/>
        </p:nvSpPr>
        <p:spPr>
          <a:xfrm>
            <a:off x="1092462" y="3681983"/>
            <a:ext cx="3056709" cy="1617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600" dirty="0">
                <a:solidFill>
                  <a:schemeClr val="tx1"/>
                </a:solidFill>
                <a:latin typeface="Times New Roman" panose="02020603050405020304" pitchFamily="18" charset="0"/>
                <a:cs typeface="Times New Roman" panose="02020603050405020304" pitchFamily="18" charset="0"/>
              </a:rPr>
              <a:t>Conjunto de procesos de información económica, utilizada para mejorar la gestión de cartera del sector cooperativo financiero. </a:t>
            </a:r>
          </a:p>
        </p:txBody>
      </p:sp>
      <p:sp>
        <p:nvSpPr>
          <p:cNvPr id="12" name="Rectángulo 11"/>
          <p:cNvSpPr/>
          <p:nvPr/>
        </p:nvSpPr>
        <p:spPr>
          <a:xfrm>
            <a:off x="1763486" y="1362389"/>
            <a:ext cx="3056709" cy="1617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dirty="0">
                <a:solidFill>
                  <a:schemeClr val="tx1"/>
                </a:solidFill>
                <a:latin typeface="Times New Roman" panose="02020603050405020304" pitchFamily="18" charset="0"/>
                <a:cs typeface="Times New Roman" panose="02020603050405020304" pitchFamily="18" charset="0"/>
              </a:rPr>
              <a:t>Los índices financieros proveen información de forma clara e inmediata. </a:t>
            </a: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302" y="2782389"/>
            <a:ext cx="2288509" cy="1465949"/>
          </a:xfrm>
          <a:prstGeom prst="rect">
            <a:avLst/>
          </a:prstGeom>
        </p:spPr>
      </p:pic>
      <p:sp>
        <p:nvSpPr>
          <p:cNvPr id="2" name="CuadroTexto 1"/>
          <p:cNvSpPr txBox="1"/>
          <p:nvPr/>
        </p:nvSpPr>
        <p:spPr>
          <a:xfrm>
            <a:off x="8884694" y="5663821"/>
            <a:ext cx="2688608" cy="369332"/>
          </a:xfrm>
          <a:prstGeom prst="rect">
            <a:avLst/>
          </a:prstGeom>
          <a:noFill/>
        </p:spPr>
        <p:txBody>
          <a:bodyPr wrap="square" rtlCol="0">
            <a:spAutoFit/>
          </a:bodyPr>
          <a:lstStyle/>
          <a:p>
            <a:r>
              <a:rPr lang="es-EC" dirty="0" smtClean="0"/>
              <a:t>(</a:t>
            </a:r>
            <a:r>
              <a:rPr lang="es-EC" dirty="0" err="1" smtClean="0"/>
              <a:t>Logacho</a:t>
            </a:r>
            <a:r>
              <a:rPr lang="es-EC" dirty="0" smtClean="0"/>
              <a:t>, 2019)</a:t>
            </a:r>
            <a:endParaRPr lang="es-EC" dirty="0"/>
          </a:p>
        </p:txBody>
      </p:sp>
      <p:pic>
        <p:nvPicPr>
          <p:cNvPr id="14" name="Picture 2" descr="Resultado de imagen para ceac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https://encrypted-tbn2.gstatic.com/images?q=tbn:ANd9GcSBpL-454MJ-DxrAOXHotLYAl15_h2GD57qw1QA6zXNLsEd0nb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Tree>
    <p:extLst>
      <p:ext uri="{BB962C8B-B14F-4D97-AF65-F5344CB8AC3E}">
        <p14:creationId xmlns:p14="http://schemas.microsoft.com/office/powerpoint/2010/main" val="426405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573206" y="1"/>
            <a:ext cx="10276764" cy="95534"/>
          </a:xfrm>
        </p:spPr>
        <p:txBody>
          <a:bodyPr>
            <a:noAutofit/>
          </a:bodyPr>
          <a:lstStyle/>
          <a:p>
            <a:pPr algn="ctr"/>
            <a:r>
              <a:rPr lang="es-EC" sz="4000" dirty="0">
                <a:solidFill>
                  <a:schemeClr val="tx1"/>
                </a:solidFill>
                <a:latin typeface="Times New Roman" panose="02020603050405020304" pitchFamily="18" charset="0"/>
                <a:cs typeface="Times New Roman" panose="02020603050405020304" pitchFamily="18" charset="0"/>
              </a:rPr>
              <a:t>Í</a:t>
            </a:r>
            <a:r>
              <a:rPr lang="es-EC" sz="4000" dirty="0" smtClean="0">
                <a:solidFill>
                  <a:schemeClr val="tx1"/>
                </a:solidFill>
                <a:latin typeface="Times New Roman" panose="02020603050405020304" pitchFamily="18" charset="0"/>
                <a:cs typeface="Times New Roman" panose="02020603050405020304" pitchFamily="18" charset="0"/>
              </a:rPr>
              <a:t>NDICES FINANCIEROS DE LAS COAC´S</a:t>
            </a:r>
            <a:endParaRPr lang="es-ES" sz="4000" dirty="0">
              <a:solidFill>
                <a:schemeClr val="tx1"/>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2254155" y="553919"/>
            <a:ext cx="7246961" cy="707886"/>
          </a:xfrm>
          <a:prstGeom prst="rect">
            <a:avLst/>
          </a:prstGeom>
        </p:spPr>
        <p:txBody>
          <a:bodyPr wrap="square">
            <a:spAutoFit/>
          </a:bodyPr>
          <a:lstStyle/>
          <a:p>
            <a:r>
              <a:rPr lang="es-ES" sz="2000" dirty="0">
                <a:latin typeface="Times New Roman" panose="02020603050405020304" pitchFamily="18" charset="0"/>
                <a:cs typeface="Times New Roman" panose="02020603050405020304" pitchFamily="18" charset="0"/>
              </a:rPr>
              <a:t>En las zonas rurales las cooperativas de ahorro crédito, colocan una cantidad mayor de recursos en relación al nivel de </a:t>
            </a:r>
            <a:r>
              <a:rPr lang="es-ES" sz="2000" dirty="0" smtClean="0">
                <a:latin typeface="Times New Roman" panose="02020603050405020304" pitchFamily="18" charset="0"/>
                <a:cs typeface="Times New Roman" panose="02020603050405020304" pitchFamily="18" charset="0"/>
              </a:rPr>
              <a:t>captación</a:t>
            </a:r>
            <a:endParaRPr lang="es-ES" sz="2000" dirty="0">
              <a:latin typeface="Times New Roman" panose="02020603050405020304" pitchFamily="18"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3645282072"/>
              </p:ext>
            </p:extLst>
          </p:nvPr>
        </p:nvGraphicFramePr>
        <p:xfrm>
          <a:off x="0" y="1261805"/>
          <a:ext cx="10849970" cy="50161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2254155" y="6395860"/>
            <a:ext cx="6671481" cy="461665"/>
          </a:xfrm>
          <a:prstGeom prst="rect">
            <a:avLst/>
          </a:prstGeom>
        </p:spPr>
        <p:txBody>
          <a:bodyPr wrap="square">
            <a:spAutoFit/>
          </a:bodyPr>
          <a:lstStyle/>
          <a:p>
            <a:pPr algn="ctr">
              <a:spcAft>
                <a:spcPts val="0"/>
              </a:spcAft>
            </a:pPr>
            <a:r>
              <a:rPr lang="es-EC" sz="1200" dirty="0" smtClean="0">
                <a:latin typeface="Times New Roman" panose="02020603050405020304" pitchFamily="18" charset="0"/>
                <a:ea typeface="Times New Roman" panose="02020603050405020304" pitchFamily="18" charset="0"/>
              </a:rPr>
              <a:t>Colocaciones </a:t>
            </a:r>
            <a:r>
              <a:rPr lang="es-EC" sz="1200" dirty="0">
                <a:latin typeface="Times New Roman" panose="02020603050405020304" pitchFamily="18" charset="0"/>
                <a:ea typeface="Times New Roman" panose="02020603050405020304" pitchFamily="18" charset="0"/>
              </a:rPr>
              <a:t>vs captaciones</a:t>
            </a:r>
            <a:endParaRPr lang="es-ES" sz="1200" b="1" dirty="0">
              <a:latin typeface="Times New Roman" panose="02020603050405020304" pitchFamily="18" charset="0"/>
              <a:ea typeface="Times New Roman" panose="02020603050405020304" pitchFamily="18" charset="0"/>
            </a:endParaRPr>
          </a:p>
          <a:p>
            <a:pPr algn="ctr"/>
            <a:r>
              <a:rPr lang="es-EC" sz="1200" dirty="0" smtClean="0">
                <a:latin typeface="Times New Roman" panose="02020603050405020304" pitchFamily="18" charset="0"/>
                <a:ea typeface="Calibri" panose="020F0502020204030204" pitchFamily="34" charset="0"/>
              </a:rPr>
              <a:t>(</a:t>
            </a:r>
            <a:r>
              <a:rPr lang="es-EC" sz="1200" dirty="0">
                <a:latin typeface="Times New Roman" panose="02020603050405020304" pitchFamily="18" charset="0"/>
                <a:ea typeface="Calibri" panose="020F0502020204030204" pitchFamily="34" charset="0"/>
              </a:rPr>
              <a:t>Superintendencia de Economía Popular y Solidaria, 2018)</a:t>
            </a:r>
            <a:endParaRPr lang="es-ES" sz="1200" dirty="0"/>
          </a:p>
        </p:txBody>
      </p:sp>
      <p:pic>
        <p:nvPicPr>
          <p:cNvPr id="7" name="Imagen 6"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9" name="Picture 2" descr="Resultado de imagen para ceac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42378"/>
            <a:ext cx="2552700" cy="1790700"/>
          </a:xfrm>
          <a:prstGeom prst="rect">
            <a:avLst/>
          </a:prstGeom>
        </p:spPr>
      </p:pic>
      <p:sp>
        <p:nvSpPr>
          <p:cNvPr id="4" name="CuadroTexto 3"/>
          <p:cNvSpPr txBox="1"/>
          <p:nvPr/>
        </p:nvSpPr>
        <p:spPr>
          <a:xfrm>
            <a:off x="2936384" y="2563746"/>
            <a:ext cx="1687132" cy="369332"/>
          </a:xfrm>
          <a:prstGeom prst="rect">
            <a:avLst/>
          </a:prstGeom>
          <a:noFill/>
        </p:spPr>
        <p:txBody>
          <a:bodyPr wrap="square" rtlCol="0">
            <a:spAutoFit/>
          </a:bodyPr>
          <a:lstStyle/>
          <a:p>
            <a:r>
              <a:rPr lang="es-ES" dirty="0" smtClean="0"/>
              <a:t>COLOCACIÓN</a:t>
            </a:r>
            <a:endParaRPr lang="es-ES" dirty="0"/>
          </a:p>
        </p:txBody>
      </p:sp>
      <p:sp>
        <p:nvSpPr>
          <p:cNvPr id="10" name="CuadroTexto 9"/>
          <p:cNvSpPr txBox="1"/>
          <p:nvPr/>
        </p:nvSpPr>
        <p:spPr>
          <a:xfrm>
            <a:off x="6424411" y="1535523"/>
            <a:ext cx="1687132" cy="369332"/>
          </a:xfrm>
          <a:prstGeom prst="rect">
            <a:avLst/>
          </a:prstGeom>
          <a:noFill/>
        </p:spPr>
        <p:txBody>
          <a:bodyPr wrap="square" rtlCol="0">
            <a:spAutoFit/>
          </a:bodyPr>
          <a:lstStyle/>
          <a:p>
            <a:r>
              <a:rPr lang="es-ES" dirty="0" smtClean="0"/>
              <a:t>CAPTACIÓN</a:t>
            </a:r>
            <a:endParaRPr lang="es-ES" dirty="0"/>
          </a:p>
        </p:txBody>
      </p:sp>
    </p:spTree>
    <p:extLst>
      <p:ext uri="{BB962C8B-B14F-4D97-AF65-F5344CB8AC3E}">
        <p14:creationId xmlns:p14="http://schemas.microsoft.com/office/powerpoint/2010/main" val="156966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251" y="1018432"/>
            <a:ext cx="9149944" cy="797305"/>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buNone/>
            </a:pPr>
            <a:r>
              <a:rPr lang="es-EC" sz="2400" dirty="0" smtClean="0"/>
              <a:t>En el periodo en análisis se han liquidado un total de 90 COAC’s, 38 en Quito de las cuales 24 pertenecen a los segmentos 4 y 5.</a:t>
            </a:r>
            <a:endParaRPr lang="es-EC" sz="2400" dirty="0"/>
          </a:p>
        </p:txBody>
      </p:sp>
      <p:sp>
        <p:nvSpPr>
          <p:cNvPr id="5" name="Rectángulo 4"/>
          <p:cNvSpPr/>
          <p:nvPr/>
        </p:nvSpPr>
        <p:spPr>
          <a:xfrm>
            <a:off x="159353" y="2141950"/>
            <a:ext cx="388620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solidFill>
                  <a:schemeClr val="tx1"/>
                </a:solidFill>
              </a:rPr>
              <a:t>Socios</a:t>
            </a:r>
            <a:endParaRPr lang="es-EC" dirty="0">
              <a:solidFill>
                <a:schemeClr val="tx1"/>
              </a:solidFill>
            </a:endParaRPr>
          </a:p>
        </p:txBody>
      </p:sp>
      <p:sp>
        <p:nvSpPr>
          <p:cNvPr id="6" name="Rectángulo 5"/>
          <p:cNvSpPr/>
          <p:nvPr/>
        </p:nvSpPr>
        <p:spPr>
          <a:xfrm>
            <a:off x="7449095" y="2141950"/>
            <a:ext cx="388620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solidFill>
                  <a:schemeClr val="tx1"/>
                </a:solidFill>
              </a:rPr>
              <a:t>Directivos </a:t>
            </a:r>
            <a:endParaRPr lang="es-EC" dirty="0">
              <a:solidFill>
                <a:schemeClr val="tx1"/>
              </a:solidFill>
            </a:endParaRPr>
          </a:p>
        </p:txBody>
      </p:sp>
      <p:sp>
        <p:nvSpPr>
          <p:cNvPr id="9" name="Rectángulo 8"/>
          <p:cNvSpPr/>
          <p:nvPr/>
        </p:nvSpPr>
        <p:spPr>
          <a:xfrm>
            <a:off x="159352" y="3411168"/>
            <a:ext cx="3886200" cy="3170099"/>
          </a:xfrm>
          <a:prstGeom prst="rect">
            <a:avLst/>
          </a:prstGeom>
          <a:solidFill>
            <a:srgbClr val="FFFFCC"/>
          </a:solidFill>
          <a:ln>
            <a:solidFill>
              <a:schemeClr val="tx1"/>
            </a:solidFill>
          </a:ln>
        </p:spPr>
        <p:txBody>
          <a:bodyPr wrap="square">
            <a:spAutoFit/>
          </a:bodyPr>
          <a:lstStyle/>
          <a:p>
            <a:pPr algn="just"/>
            <a:r>
              <a:rPr lang="es-EC" sz="2000" dirty="0" smtClean="0">
                <a:latin typeface="Times New Roman" panose="02020603050405020304" pitchFamily="18" charset="0"/>
                <a:ea typeface="Calibri" panose="020F0502020204030204" pitchFamily="34" charset="0"/>
                <a:cs typeface="Times New Roman" panose="02020603050405020304" pitchFamily="18" charset="0"/>
              </a:rPr>
              <a:t>El </a:t>
            </a:r>
            <a:r>
              <a:rPr lang="es-EC" sz="2000" dirty="0">
                <a:latin typeface="Times New Roman" panose="02020603050405020304" pitchFamily="18" charset="0"/>
                <a:ea typeface="Calibri" panose="020F0502020204030204" pitchFamily="34" charset="0"/>
                <a:cs typeface="Times New Roman" panose="02020603050405020304" pitchFamily="18" charset="0"/>
              </a:rPr>
              <a:t>método no probabilístico por conveniencia el mismo que permite seleccionar a la cantidad de socios accesibles por la conveniencia y proximidad para la realización de las encuestas (Otzen &amp; Manterola, 2017).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Se realizaron un total de 166 encuestas, en promedio se encuestaron a siete socios por COAC.</a:t>
            </a:r>
            <a:endParaRPr lang="es-EC" sz="2000" dirty="0">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2233713" y="116660"/>
            <a:ext cx="6722772" cy="7684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C" sz="4000" noProof="0" dirty="0" smtClean="0">
                <a:solidFill>
                  <a:prstClr val="black"/>
                </a:solidFill>
                <a:latin typeface="Times New Roman" panose="02020603050405020304" pitchFamily="18" charset="0"/>
                <a:cs typeface="Times New Roman" panose="02020603050405020304" pitchFamily="18" charset="0"/>
              </a:rPr>
              <a:t>POBLACIÓN Y MUESTRA</a:t>
            </a:r>
            <a:endParaRPr kumimoji="0" lang="es-EC"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Rectángulo 11"/>
          <p:cNvSpPr/>
          <p:nvPr/>
        </p:nvSpPr>
        <p:spPr>
          <a:xfrm>
            <a:off x="7584157" y="3411168"/>
            <a:ext cx="3886200" cy="1938992"/>
          </a:xfrm>
          <a:prstGeom prst="rect">
            <a:avLst/>
          </a:prstGeom>
          <a:solidFill>
            <a:schemeClr val="accent2">
              <a:lumMod val="20000"/>
              <a:lumOff val="80000"/>
            </a:schemeClr>
          </a:solidFill>
          <a:ln>
            <a:solidFill>
              <a:schemeClr val="tx1"/>
            </a:solidFill>
          </a:ln>
        </p:spPr>
        <p:txBody>
          <a:bodyPr wrap="square">
            <a:spAutoFit/>
          </a:bodyPr>
          <a:lstStyle/>
          <a:p>
            <a:pPr algn="just">
              <a:spcAft>
                <a:spcPts val="800"/>
              </a:spcAft>
            </a:pPr>
            <a:r>
              <a:rPr lang="es-AR" sz="2000" dirty="0" smtClean="0">
                <a:latin typeface="Times New Roman" panose="02020603050405020304" pitchFamily="18" charset="0"/>
                <a:ea typeface="Calibri" panose="020F0502020204030204" pitchFamily="34" charset="0"/>
                <a:cs typeface="Times New Roman" panose="02020603050405020304" pitchFamily="18" charset="0"/>
              </a:rPr>
              <a:t>La encuesta </a:t>
            </a:r>
            <a:r>
              <a:rPr lang="es-AR" sz="2000" dirty="0">
                <a:latin typeface="Times New Roman" panose="02020603050405020304" pitchFamily="18" charset="0"/>
                <a:ea typeface="Calibri" panose="020F0502020204030204" pitchFamily="34" charset="0"/>
                <a:cs typeface="Times New Roman" panose="02020603050405020304" pitchFamily="18" charset="0"/>
              </a:rPr>
              <a:t>se </a:t>
            </a:r>
            <a:r>
              <a:rPr lang="es-AR" sz="2000" dirty="0" smtClean="0">
                <a:latin typeface="Times New Roman" panose="02020603050405020304" pitchFamily="18" charset="0"/>
                <a:ea typeface="Calibri" panose="020F0502020204030204" pitchFamily="34" charset="0"/>
                <a:cs typeface="Times New Roman" panose="02020603050405020304" pitchFamily="18" charset="0"/>
              </a:rPr>
              <a:t>aplicó a </a:t>
            </a:r>
            <a:r>
              <a:rPr lang="es-AR" sz="2000" dirty="0">
                <a:latin typeface="Times New Roman" panose="02020603050405020304" pitchFamily="18" charset="0"/>
                <a:ea typeface="Calibri" panose="020F0502020204030204" pitchFamily="34" charset="0"/>
                <a:cs typeface="Times New Roman" panose="02020603050405020304" pitchFamily="18" charset="0"/>
              </a:rPr>
              <a:t>un total de 48 miembros de  la dirección de las cooperativas de ahorro y crédito liquidadas, es decir, se aplican las encuestas a dos miembros de la dirección por cada institución.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Conector recto de flecha 3"/>
          <p:cNvCxnSpPr>
            <a:stCxn id="3" idx="2"/>
            <a:endCxn id="5" idx="0"/>
          </p:cNvCxnSpPr>
          <p:nvPr/>
        </p:nvCxnSpPr>
        <p:spPr>
          <a:xfrm flipH="1">
            <a:off x="2102453" y="1815737"/>
            <a:ext cx="2714770" cy="326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p:cNvCxnSpPr>
            <a:stCxn id="3" idx="2"/>
            <a:endCxn id="6" idx="0"/>
          </p:cNvCxnSpPr>
          <p:nvPr/>
        </p:nvCxnSpPr>
        <p:spPr>
          <a:xfrm>
            <a:off x="4817223" y="1815737"/>
            <a:ext cx="4574972" cy="326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Flecha abajo 21"/>
          <p:cNvSpPr/>
          <p:nvPr/>
        </p:nvSpPr>
        <p:spPr>
          <a:xfrm>
            <a:off x="9392195" y="2934587"/>
            <a:ext cx="352697" cy="50436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23" name="Flecha abajo 22"/>
          <p:cNvSpPr/>
          <p:nvPr/>
        </p:nvSpPr>
        <p:spPr>
          <a:xfrm>
            <a:off x="1926104" y="2865850"/>
            <a:ext cx="352697" cy="50436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24" name="Imagen 23"/>
          <p:cNvPicPr>
            <a:picLocks noChangeAspect="1"/>
          </p:cNvPicPr>
          <p:nvPr/>
        </p:nvPicPr>
        <p:blipFill>
          <a:blip r:embed="rId2"/>
          <a:stretch>
            <a:fillRect/>
          </a:stretch>
        </p:blipFill>
        <p:spPr>
          <a:xfrm>
            <a:off x="4456861" y="2934587"/>
            <a:ext cx="2597082" cy="2292821"/>
          </a:xfrm>
          <a:prstGeom prst="rect">
            <a:avLst/>
          </a:prstGeom>
        </p:spPr>
      </p:pic>
      <p:pic>
        <p:nvPicPr>
          <p:cNvPr id="13"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Tree>
    <p:extLst>
      <p:ext uri="{BB962C8B-B14F-4D97-AF65-F5344CB8AC3E}">
        <p14:creationId xmlns:p14="http://schemas.microsoft.com/office/powerpoint/2010/main" val="260383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26"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70750" y="-41516"/>
            <a:ext cx="9269538" cy="770318"/>
          </a:xfrm>
          <a:prstGeom prst="rect">
            <a:avLst/>
          </a:prstGeom>
        </p:spPr>
        <p:txBody>
          <a:bodyPr vert="horz" lIns="0" rIns="0" bIns="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dirty="0" smtClean="0">
                <a:solidFill>
                  <a:schemeClr val="tx1"/>
                </a:solidFill>
                <a:latin typeface="Times New Roman" panose="02020603050405020304" pitchFamily="18" charset="0"/>
                <a:cs typeface="Times New Roman" panose="02020603050405020304" pitchFamily="18" charset="0"/>
              </a:rPr>
              <a:t>COMPONENTES </a:t>
            </a:r>
            <a:r>
              <a:rPr lang="es-EC" sz="4000" smtClean="0">
                <a:solidFill>
                  <a:schemeClr val="tx1"/>
                </a:solidFill>
                <a:latin typeface="Times New Roman" panose="02020603050405020304" pitchFamily="18" charset="0"/>
                <a:cs typeface="Times New Roman" panose="02020603050405020304" pitchFamily="18" charset="0"/>
              </a:rPr>
              <a:t>DEL </a:t>
            </a:r>
            <a:r>
              <a:rPr lang="es-EC" sz="4000" smtClean="0">
                <a:solidFill>
                  <a:schemeClr val="tx1"/>
                </a:solidFill>
                <a:latin typeface="Times New Roman" panose="02020603050405020304" pitchFamily="18" charset="0"/>
                <a:cs typeface="Times New Roman" panose="02020603050405020304" pitchFamily="18" charset="0"/>
              </a:rPr>
              <a:t>MÉTODO </a:t>
            </a:r>
            <a:r>
              <a:rPr lang="es-EC" sz="4000" dirty="0" smtClean="0">
                <a:solidFill>
                  <a:schemeClr val="tx1"/>
                </a:solidFill>
                <a:latin typeface="Times New Roman" panose="02020603050405020304" pitchFamily="18" charset="0"/>
                <a:cs typeface="Times New Roman" panose="02020603050405020304" pitchFamily="18" charset="0"/>
              </a:rPr>
              <a:t>PERLAS</a:t>
            </a:r>
            <a:endParaRPr lang="es-EC" sz="4000" dirty="0">
              <a:solidFill>
                <a:schemeClr val="tx1"/>
              </a:solidFill>
              <a:latin typeface="Times New Roman" panose="02020603050405020304" pitchFamily="18" charset="0"/>
              <a:cs typeface="Times New Roman" panose="02020603050405020304" pitchFamily="18" charset="0"/>
            </a:endParaRPr>
          </a:p>
        </p:txBody>
      </p:sp>
      <p:grpSp>
        <p:nvGrpSpPr>
          <p:cNvPr id="7" name="Grupo 6"/>
          <p:cNvGrpSpPr/>
          <p:nvPr/>
        </p:nvGrpSpPr>
        <p:grpSpPr>
          <a:xfrm>
            <a:off x="254672" y="2259895"/>
            <a:ext cx="4831757" cy="3067012"/>
            <a:chOff x="-445725" y="2322540"/>
            <a:chExt cx="13796909" cy="3987130"/>
          </a:xfrm>
        </p:grpSpPr>
        <p:pic>
          <p:nvPicPr>
            <p:cNvPr id="5" name="Imagen 4"/>
            <p:cNvPicPr>
              <a:picLocks noChangeAspect="1"/>
            </p:cNvPicPr>
            <p:nvPr/>
          </p:nvPicPr>
          <p:blipFill>
            <a:blip r:embed="rId2"/>
            <a:stretch>
              <a:fillRect/>
            </a:stretch>
          </p:blipFill>
          <p:spPr>
            <a:xfrm>
              <a:off x="1879906" y="2322540"/>
              <a:ext cx="11471278" cy="3987130"/>
            </a:xfrm>
            <a:prstGeom prst="rect">
              <a:avLst/>
            </a:prstGeom>
          </p:spPr>
        </p:pic>
        <p:graphicFrame>
          <p:nvGraphicFramePr>
            <p:cNvPr id="6" name="Marcador de contenido 4"/>
            <p:cNvGraphicFramePr>
              <a:graphicFrameLocks/>
            </p:cNvGraphicFramePr>
            <p:nvPr>
              <p:extLst>
                <p:ext uri="{D42A27DB-BD31-4B8C-83A1-F6EECF244321}">
                  <p14:modId xmlns:p14="http://schemas.microsoft.com/office/powerpoint/2010/main" val="3390777278"/>
                </p:ext>
              </p:extLst>
            </p:nvPr>
          </p:nvGraphicFramePr>
          <p:xfrm>
            <a:off x="-445725" y="2331149"/>
            <a:ext cx="6684136" cy="396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8" name="Imagen 7" descr="https://encrypted-tbn2.gstatic.com/images?q=tbn:ANd9GcSBpL-454MJ-DxrAOXHotLYAl15_h2GD57qw1QA6zXNLsEd0nb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9" name="Picture 2" descr="Resultado de imagen para ceac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9505" y="908401"/>
            <a:ext cx="2143125" cy="2143125"/>
          </a:xfrm>
          <a:prstGeom prst="rect">
            <a:avLst/>
          </a:prstGeom>
        </p:spPr>
      </p:pic>
      <p:graphicFrame>
        <p:nvGraphicFramePr>
          <p:cNvPr id="10" name="Diagrama 9"/>
          <p:cNvGraphicFramePr/>
          <p:nvPr>
            <p:extLst>
              <p:ext uri="{D42A27DB-BD31-4B8C-83A1-F6EECF244321}">
                <p14:modId xmlns:p14="http://schemas.microsoft.com/office/powerpoint/2010/main" val="3448602345"/>
              </p:ext>
            </p:extLst>
          </p:nvPr>
        </p:nvGraphicFramePr>
        <p:xfrm>
          <a:off x="3211300" y="588182"/>
          <a:ext cx="8801330" cy="626981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Rectángulo 10"/>
          <p:cNvSpPr/>
          <p:nvPr/>
        </p:nvSpPr>
        <p:spPr>
          <a:xfrm>
            <a:off x="10292688" y="161109"/>
            <a:ext cx="145155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EC" dirty="0" smtClean="0"/>
              <a:t>RESULTADOS</a:t>
            </a:r>
            <a:endParaRPr lang="es-EC" dirty="0"/>
          </a:p>
        </p:txBody>
      </p:sp>
      <p:pic>
        <p:nvPicPr>
          <p:cNvPr id="13" name="Picture 2" descr="Resultado de imagen para ceac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15240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61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527066" y="0"/>
            <a:ext cx="4880745" cy="6450005"/>
            <a:chOff x="554140" y="131099"/>
            <a:chExt cx="4253276" cy="6119731"/>
          </a:xfrm>
        </p:grpSpPr>
        <p:grpSp>
          <p:nvGrpSpPr>
            <p:cNvPr id="10" name="Grupo 9"/>
            <p:cNvGrpSpPr/>
            <p:nvPr/>
          </p:nvGrpSpPr>
          <p:grpSpPr>
            <a:xfrm>
              <a:off x="554140" y="131099"/>
              <a:ext cx="4253276" cy="6119731"/>
              <a:chOff x="554140" y="131099"/>
              <a:chExt cx="4253276" cy="6119731"/>
            </a:xfrm>
          </p:grpSpPr>
          <p:grpSp>
            <p:nvGrpSpPr>
              <p:cNvPr id="9" name="Grupo 8"/>
              <p:cNvGrpSpPr/>
              <p:nvPr/>
            </p:nvGrpSpPr>
            <p:grpSpPr>
              <a:xfrm>
                <a:off x="554140" y="131099"/>
                <a:ext cx="4253276" cy="6119731"/>
                <a:chOff x="458890" y="131099"/>
                <a:chExt cx="4253276" cy="6119731"/>
              </a:xfrm>
            </p:grpSpPr>
            <p:grpSp>
              <p:nvGrpSpPr>
                <p:cNvPr id="8" name="Grupo 7"/>
                <p:cNvGrpSpPr/>
                <p:nvPr/>
              </p:nvGrpSpPr>
              <p:grpSpPr>
                <a:xfrm>
                  <a:off x="458890" y="131099"/>
                  <a:ext cx="4253276" cy="6000750"/>
                  <a:chOff x="344590" y="131099"/>
                  <a:chExt cx="4253276" cy="6000750"/>
                </a:xfrm>
              </p:grpSpPr>
              <p:grpSp>
                <p:nvGrpSpPr>
                  <p:cNvPr id="6" name="Grupo 5"/>
                  <p:cNvGrpSpPr/>
                  <p:nvPr/>
                </p:nvGrpSpPr>
                <p:grpSpPr>
                  <a:xfrm>
                    <a:off x="344590" y="131099"/>
                    <a:ext cx="4253276" cy="6000750"/>
                    <a:chOff x="2447710" y="392356"/>
                    <a:chExt cx="4253276" cy="6000750"/>
                  </a:xfrm>
                </p:grpSpPr>
                <p:sp>
                  <p:nvSpPr>
                    <p:cNvPr id="64" name="Rectángulo 63"/>
                    <p:cNvSpPr/>
                    <p:nvPr/>
                  </p:nvSpPr>
                  <p:spPr>
                    <a:xfrm>
                      <a:off x="2575748" y="4760218"/>
                      <a:ext cx="19189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 name="Grupo 4"/>
                    <p:cNvGrpSpPr/>
                    <p:nvPr/>
                  </p:nvGrpSpPr>
                  <p:grpSpPr>
                    <a:xfrm>
                      <a:off x="2447710" y="392356"/>
                      <a:ext cx="4253276" cy="6000750"/>
                      <a:chOff x="2447710" y="392356"/>
                      <a:chExt cx="4253276" cy="6000750"/>
                    </a:xfrm>
                  </p:grpSpPr>
                  <p:sp>
                    <p:nvSpPr>
                      <p:cNvPr id="58" name="Rectángulo 57"/>
                      <p:cNvSpPr/>
                      <p:nvPr/>
                    </p:nvSpPr>
                    <p:spPr>
                      <a:xfrm>
                        <a:off x="2510171" y="2930585"/>
                        <a:ext cx="19189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9" name="Rectángulo 58"/>
                      <p:cNvSpPr/>
                      <p:nvPr/>
                    </p:nvSpPr>
                    <p:spPr>
                      <a:xfrm>
                        <a:off x="4745515" y="2940476"/>
                        <a:ext cx="19200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5" name="Rectángulo 64"/>
                      <p:cNvSpPr/>
                      <p:nvPr/>
                    </p:nvSpPr>
                    <p:spPr>
                      <a:xfrm>
                        <a:off x="4780965" y="4753340"/>
                        <a:ext cx="19200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4" name="Grupo 3"/>
                      <p:cNvGrpSpPr/>
                      <p:nvPr/>
                    </p:nvGrpSpPr>
                    <p:grpSpPr>
                      <a:xfrm>
                        <a:off x="2447710" y="392356"/>
                        <a:ext cx="4180557" cy="6000750"/>
                        <a:chOff x="3977239" y="143975"/>
                        <a:chExt cx="4180557" cy="6000750"/>
                      </a:xfrm>
                    </p:grpSpPr>
                    <p:sp>
                      <p:nvSpPr>
                        <p:cNvPr id="34" name="Rectángulo 33"/>
                        <p:cNvSpPr/>
                        <p:nvPr/>
                      </p:nvSpPr>
                      <p:spPr>
                        <a:xfrm>
                          <a:off x="4039700" y="143975"/>
                          <a:ext cx="4112602" cy="497864"/>
                        </a:xfrm>
                        <a:prstGeom prst="rect">
                          <a:avLst/>
                        </a:prstGeom>
                        <a:solidFill>
                          <a:srgbClr val="1B5877"/>
                        </a:solidFill>
                        <a:ln>
                          <a:solidFill>
                            <a:srgbClr val="1B58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Rectángulo 36"/>
                        <p:cNvSpPr/>
                        <p:nvPr/>
                      </p:nvSpPr>
                      <p:spPr>
                        <a:xfrm>
                          <a:off x="4039700" y="836369"/>
                          <a:ext cx="1918921" cy="49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8" name="Rectángulo 37"/>
                        <p:cNvSpPr/>
                        <p:nvPr/>
                      </p:nvSpPr>
                      <p:spPr>
                        <a:xfrm>
                          <a:off x="6237776" y="836369"/>
                          <a:ext cx="1920020" cy="49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Grupo 2"/>
                        <p:cNvGrpSpPr/>
                        <p:nvPr/>
                      </p:nvGrpSpPr>
                      <p:grpSpPr>
                        <a:xfrm>
                          <a:off x="3977239" y="143975"/>
                          <a:ext cx="4152713" cy="6000750"/>
                          <a:chOff x="3977239" y="143975"/>
                          <a:chExt cx="4152713" cy="6000750"/>
                        </a:xfrm>
                      </p:grpSpPr>
                      <p:grpSp>
                        <p:nvGrpSpPr>
                          <p:cNvPr id="2" name="Grupo 1"/>
                          <p:cNvGrpSpPr/>
                          <p:nvPr/>
                        </p:nvGrpSpPr>
                        <p:grpSpPr>
                          <a:xfrm>
                            <a:off x="3977239" y="143975"/>
                            <a:ext cx="4152713" cy="5049342"/>
                            <a:chOff x="4039700" y="142875"/>
                            <a:chExt cx="4152713" cy="5049342"/>
                          </a:xfrm>
                        </p:grpSpPr>
                        <p:sp>
                          <p:nvSpPr>
                            <p:cNvPr id="17" name="Content Placeholder 2"/>
                            <p:cNvSpPr txBox="1">
                              <a:spLocks/>
                            </p:cNvSpPr>
                            <p:nvPr/>
                          </p:nvSpPr>
                          <p:spPr bwMode="auto">
                            <a:xfrm>
                              <a:off x="4039700" y="142875"/>
                              <a:ext cx="4093918" cy="503360"/>
                            </a:xfrm>
                            <a:prstGeom prst="rect">
                              <a:avLst/>
                            </a:prstGeom>
                            <a:ln/>
                            <a:extLst/>
                          </p:spPr>
                          <p:style>
                            <a:lnRef idx="1">
                              <a:schemeClr val="accent1"/>
                            </a:lnRef>
                            <a:fillRef idx="2">
                              <a:schemeClr val="accent1"/>
                            </a:fillRef>
                            <a:effectRef idx="1">
                              <a:schemeClr val="accent1"/>
                            </a:effectRef>
                            <a:fontRef idx="minor">
                              <a:schemeClr val="dk1"/>
                            </a:fontRef>
                          </p:style>
                          <p:txBody>
                            <a:bodyPr lIns="56809" tIns="28405" rIns="56809" bIns="28405"/>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3462"/>
                                </a:lnSpc>
                                <a:spcBef>
                                  <a:spcPts val="831"/>
                                </a:spcBef>
                                <a:buNone/>
                                <a:defRPr/>
                              </a:pPr>
                              <a:r>
                                <a:rPr lang="es-EC"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PROTECCIÓN</a:t>
                              </a:r>
                              <a:endParaRPr lang="es-EC"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0" name="Content Placeholder 2"/>
                            <p:cNvSpPr txBox="1">
                              <a:spLocks/>
                            </p:cNvSpPr>
                            <p:nvPr/>
                          </p:nvSpPr>
                          <p:spPr bwMode="auto">
                            <a:xfrm>
                              <a:off x="4202357" y="1424354"/>
                              <a:ext cx="174417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Ninguna</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COAC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alcanza</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el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mínimo</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establecido</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en</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la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metodología</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PERLAS.</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Deficiente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gestión crediticia que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conllevo,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pues es fundamental tener planes que mitiguen el riesgo de créditos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incobrables.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a:p>
                              <a:pPr marL="184636" indent="-184636">
                                <a:lnSpc>
                                  <a:spcPct val="150000"/>
                                </a:lnSpc>
                                <a:spcBef>
                                  <a:spcPts val="415"/>
                                </a:spcBef>
                                <a:buClr>
                                  <a:srgbClr val="FFC000"/>
                                </a:buClr>
                                <a:buSzPct val="130000"/>
                                <a:buFont typeface="Calibri" panose="020F0502020204030204" pitchFamily="34" charset="0"/>
                                <a:buAutoNum type="arabicPeriod"/>
                                <a:defRPr/>
                              </a:pP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4" name="Content Placeholder 2"/>
                            <p:cNvSpPr txBox="1">
                              <a:spLocks/>
                            </p:cNvSpPr>
                            <p:nvPr/>
                          </p:nvSpPr>
                          <p:spPr bwMode="auto">
                            <a:xfrm>
                              <a:off x="4167737" y="930886"/>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P1</a:t>
                              </a:r>
                              <a:endParaRPr lang="es-EC" altLang="es-ES" sz="1200" dirty="0">
                                <a:latin typeface="Times New Roman" panose="02020603050405020304" pitchFamily="18" charset="0"/>
                                <a:cs typeface="Times New Roman" panose="02020603050405020304" pitchFamily="18" charset="0"/>
                              </a:endParaRPr>
                            </a:p>
                          </p:txBody>
                        </p:sp>
                        <p:sp>
                          <p:nvSpPr>
                            <p:cNvPr id="63" name="Content Placeholder 2"/>
                            <p:cNvSpPr txBox="1">
                              <a:spLocks/>
                            </p:cNvSpPr>
                            <p:nvPr/>
                          </p:nvSpPr>
                          <p:spPr bwMode="auto">
                            <a:xfrm>
                              <a:off x="6297671" y="2948720"/>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P5</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8" name="Content Placeholder 2"/>
                            <p:cNvSpPr txBox="1">
                              <a:spLocks/>
                            </p:cNvSpPr>
                            <p:nvPr/>
                          </p:nvSpPr>
                          <p:spPr bwMode="auto">
                            <a:xfrm>
                              <a:off x="4052887" y="4813863"/>
                              <a:ext cx="1893644"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P3</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9" name="Content Placeholder 2"/>
                            <p:cNvSpPr txBox="1">
                              <a:spLocks/>
                            </p:cNvSpPr>
                            <p:nvPr/>
                          </p:nvSpPr>
                          <p:spPr bwMode="auto">
                            <a:xfrm>
                              <a:off x="6158463" y="4873496"/>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P6 </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26" name="Rectángulo 25"/>
                          <p:cNvSpPr/>
                          <p:nvPr/>
                        </p:nvSpPr>
                        <p:spPr>
                          <a:xfrm>
                            <a:off x="4039700" y="2680555"/>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 name="Rectángulo 26"/>
                          <p:cNvSpPr/>
                          <p:nvPr/>
                        </p:nvSpPr>
                        <p:spPr>
                          <a:xfrm>
                            <a:off x="4039700" y="4524742"/>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8" name="Rectángulo 27"/>
                          <p:cNvSpPr/>
                          <p:nvPr/>
                        </p:nvSpPr>
                        <p:spPr>
                          <a:xfrm>
                            <a:off x="6239975" y="4524742"/>
                            <a:ext cx="505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9" name="Rectángulo 28"/>
                          <p:cNvSpPr/>
                          <p:nvPr/>
                        </p:nvSpPr>
                        <p:spPr>
                          <a:xfrm>
                            <a:off x="6249865" y="2680555"/>
                            <a:ext cx="49457"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0" name="Rectángulo 29"/>
                          <p:cNvSpPr/>
                          <p:nvPr/>
                        </p:nvSpPr>
                        <p:spPr>
                          <a:xfrm>
                            <a:off x="6239975" y="836369"/>
                            <a:ext cx="505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Rectángulo 38"/>
                          <p:cNvSpPr/>
                          <p:nvPr/>
                        </p:nvSpPr>
                        <p:spPr>
                          <a:xfrm>
                            <a:off x="4039700" y="839666"/>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grpSp>
                </p:grpSp>
              </p:grpSp>
              <p:sp>
                <p:nvSpPr>
                  <p:cNvPr id="91" name="Content Placeholder 2"/>
                  <p:cNvSpPr txBox="1">
                    <a:spLocks/>
                  </p:cNvSpPr>
                  <p:nvPr/>
                </p:nvSpPr>
                <p:spPr bwMode="auto">
                  <a:xfrm>
                    <a:off x="2695982" y="1387300"/>
                    <a:ext cx="174417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Aunque, no se tiene una referencia para la medición, al establecer lo mínimo como valor optimo en esta dimensión el desempeño de las instituciones liquidadas es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aceptable.</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2" name="Content Placeholder 2"/>
                  <p:cNvSpPr txBox="1">
                    <a:spLocks/>
                  </p:cNvSpPr>
                  <p:nvPr/>
                </p:nvSpPr>
                <p:spPr bwMode="auto">
                  <a:xfrm>
                    <a:off x="507247" y="3237548"/>
                    <a:ext cx="174417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Las COAC’s mantienen un factor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común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en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inadecuado manejo de las provisiones, para tener respaldos líquidos ante riesgo de impagos. </a:t>
                    </a:r>
                    <a:endPar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0"/>
                      </a:spcBef>
                      <a:buClr>
                        <a:srgbClr val="FFC000"/>
                      </a:buClr>
                      <a:buSzPct val="130000"/>
                      <a:defRPr/>
                    </a:pPr>
                    <a:r>
                      <a:rPr lang="en-US" altLang="es-ES" sz="1200" dirty="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N</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inguna</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llega</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es-ES" sz="1200" dirty="0">
                        <a:latin typeface="Times New Roman" panose="02020603050405020304" pitchFamily="18" charset="0"/>
                        <a:ea typeface="Verdana" panose="020B0604030504040204" pitchFamily="34" charset="0"/>
                        <a:cs typeface="Times New Roman" panose="02020603050405020304" pitchFamily="18" charset="0"/>
                      </a:rPr>
                      <a:t>al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mínimo</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es-ES" sz="1200" dirty="0">
                        <a:latin typeface="Times New Roman" panose="02020603050405020304" pitchFamily="18" charset="0"/>
                        <a:ea typeface="Verdana" panose="020B0604030504040204" pitchFamily="34" charset="0"/>
                        <a:cs typeface="Times New Roman" panose="02020603050405020304" pitchFamily="18" charset="0"/>
                      </a:rPr>
                      <a:t>de 35</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3" name="Content Placeholder 2"/>
                  <p:cNvSpPr txBox="1">
                    <a:spLocks/>
                  </p:cNvSpPr>
                  <p:nvPr/>
                </p:nvSpPr>
                <p:spPr bwMode="auto">
                  <a:xfrm>
                    <a:off x="2677845" y="3197965"/>
                    <a:ext cx="174417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Los procesos establecidos por las cooperativas para la recuperación 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cartera fueron deficientes, pues no cumplieron satisfactoriamente su objetivo, siendo este a la vez uno de los factores que conllevo a las instituciones a la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liquidación.</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4" name="Content Placeholder 2"/>
                <p:cNvSpPr txBox="1">
                  <a:spLocks/>
                </p:cNvSpPr>
                <p:nvPr/>
              </p:nvSpPr>
              <p:spPr bwMode="auto">
                <a:xfrm>
                  <a:off x="621547" y="5093542"/>
                  <a:ext cx="188430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Ninguna</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COAC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efectuó castigos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a préstamos morosos, lo que significa que no existió un control adecuado del financiamiento o de la cartera, haciendo irrecuperable el capital y patrimonio de las instituciones financieras.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5" name="Content Placeholder 2"/>
                <p:cNvSpPr txBox="1">
                  <a:spLocks/>
                </p:cNvSpPr>
                <p:nvPr/>
              </p:nvSpPr>
              <p:spPr bwMode="auto">
                <a:xfrm>
                  <a:off x="2810282" y="5091608"/>
                  <a:ext cx="174417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La solvencia uno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de los valores más importantes a considerarse dentro del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estudio</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El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nivel de protección de los depósitos y aportaciones de los socios por parte de las cooperativas de ahorro y crédito fue deficiente.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6" name="Content Placeholder 2"/>
              <p:cNvSpPr txBox="1">
                <a:spLocks/>
              </p:cNvSpPr>
              <p:nvPr/>
            </p:nvSpPr>
            <p:spPr bwMode="auto">
              <a:xfrm>
                <a:off x="2950243" y="900007"/>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P4</a:t>
                </a:r>
                <a:endParaRPr lang="es-EC" altLang="es-ES" sz="1200" dirty="0">
                  <a:latin typeface="Times New Roman" panose="02020603050405020304" pitchFamily="18" charset="0"/>
                  <a:cs typeface="Times New Roman" panose="02020603050405020304" pitchFamily="18" charset="0"/>
                </a:endParaRPr>
              </a:p>
            </p:txBody>
          </p:sp>
        </p:grpSp>
        <p:sp>
          <p:nvSpPr>
            <p:cNvPr id="97" name="Content Placeholder 2"/>
            <p:cNvSpPr txBox="1">
              <a:spLocks/>
            </p:cNvSpPr>
            <p:nvPr/>
          </p:nvSpPr>
          <p:spPr bwMode="auto">
            <a:xfrm>
              <a:off x="678899" y="3015145"/>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P2</a:t>
              </a:r>
              <a:endParaRPr lang="es-EC" altLang="es-ES" sz="1200" dirty="0">
                <a:latin typeface="Times New Roman" panose="02020603050405020304" pitchFamily="18" charset="0"/>
                <a:cs typeface="Times New Roman" panose="02020603050405020304" pitchFamily="18" charset="0"/>
              </a:endParaRPr>
            </a:p>
          </p:txBody>
        </p:sp>
      </p:grpSp>
      <p:graphicFrame>
        <p:nvGraphicFramePr>
          <p:cNvPr id="14" name="Tabla 13"/>
          <p:cNvGraphicFramePr>
            <a:graphicFrameLocks noGrp="1"/>
          </p:cNvGraphicFramePr>
          <p:nvPr>
            <p:extLst>
              <p:ext uri="{D42A27DB-BD31-4B8C-83A1-F6EECF244321}">
                <p14:modId xmlns:p14="http://schemas.microsoft.com/office/powerpoint/2010/main" val="3044480453"/>
              </p:ext>
            </p:extLst>
          </p:nvPr>
        </p:nvGraphicFramePr>
        <p:xfrm>
          <a:off x="6268238" y="4083054"/>
          <a:ext cx="4846230" cy="1776831"/>
        </p:xfrm>
        <a:graphic>
          <a:graphicData uri="http://schemas.openxmlformats.org/drawingml/2006/table">
            <a:tbl>
              <a:tblPr>
                <a:tableStyleId>{5C22544A-7EE6-4342-B048-85BDC9FD1C3A}</a:tableStyleId>
              </a:tblPr>
              <a:tblGrid>
                <a:gridCol w="807705">
                  <a:extLst>
                    <a:ext uri="{9D8B030D-6E8A-4147-A177-3AD203B41FA5}">
                      <a16:colId xmlns:a16="http://schemas.microsoft.com/office/drawing/2014/main" val="316349482"/>
                    </a:ext>
                  </a:extLst>
                </a:gridCol>
                <a:gridCol w="807705">
                  <a:extLst>
                    <a:ext uri="{9D8B030D-6E8A-4147-A177-3AD203B41FA5}">
                      <a16:colId xmlns:a16="http://schemas.microsoft.com/office/drawing/2014/main" val="643320526"/>
                    </a:ext>
                  </a:extLst>
                </a:gridCol>
                <a:gridCol w="807705">
                  <a:extLst>
                    <a:ext uri="{9D8B030D-6E8A-4147-A177-3AD203B41FA5}">
                      <a16:colId xmlns:a16="http://schemas.microsoft.com/office/drawing/2014/main" val="2018996627"/>
                    </a:ext>
                  </a:extLst>
                </a:gridCol>
                <a:gridCol w="807705">
                  <a:extLst>
                    <a:ext uri="{9D8B030D-6E8A-4147-A177-3AD203B41FA5}">
                      <a16:colId xmlns:a16="http://schemas.microsoft.com/office/drawing/2014/main" val="1366239834"/>
                    </a:ext>
                  </a:extLst>
                </a:gridCol>
                <a:gridCol w="807705">
                  <a:extLst>
                    <a:ext uri="{9D8B030D-6E8A-4147-A177-3AD203B41FA5}">
                      <a16:colId xmlns:a16="http://schemas.microsoft.com/office/drawing/2014/main" val="121040790"/>
                    </a:ext>
                  </a:extLst>
                </a:gridCol>
                <a:gridCol w="807705">
                  <a:extLst>
                    <a:ext uri="{9D8B030D-6E8A-4147-A177-3AD203B41FA5}">
                      <a16:colId xmlns:a16="http://schemas.microsoft.com/office/drawing/2014/main" val="2383203801"/>
                    </a:ext>
                  </a:extLst>
                </a:gridCol>
              </a:tblGrid>
              <a:tr h="253833">
                <a:tc>
                  <a:txBody>
                    <a:bodyPr/>
                    <a:lstStyle/>
                    <a:p>
                      <a:pPr algn="l" fontAlgn="b"/>
                      <a:r>
                        <a:rPr lang="es-EC" sz="1600" u="none" strike="noStrike" dirty="0">
                          <a:effectLst/>
                        </a:rPr>
                        <a:t>PERLAS</a:t>
                      </a:r>
                      <a:endParaRPr lang="es-EC"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1</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2</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3</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4</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5</a:t>
                      </a:r>
                      <a:endParaRPr lang="es-EC"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4923311"/>
                  </a:ext>
                </a:extLst>
              </a:tr>
              <a:tr h="253833">
                <a:tc>
                  <a:txBody>
                    <a:bodyPr/>
                    <a:lstStyle/>
                    <a:p>
                      <a:pPr algn="l" fontAlgn="b"/>
                      <a:r>
                        <a:rPr lang="es-EC" sz="1600" u="none" strike="noStrike">
                          <a:effectLst/>
                        </a:rPr>
                        <a:t>P 1 </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600" u="none" strike="noStrike">
                          <a:effectLst/>
                        </a:rPr>
                        <a:t>35%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26%</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14%</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20%</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18%</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427774"/>
                  </a:ext>
                </a:extLst>
              </a:tr>
              <a:tr h="253833">
                <a:tc>
                  <a:txBody>
                    <a:bodyPr/>
                    <a:lstStyle/>
                    <a:p>
                      <a:pPr algn="l" fontAlgn="b"/>
                      <a:r>
                        <a:rPr lang="es-EC" sz="1600" u="none" strike="noStrike">
                          <a:effectLst/>
                        </a:rPr>
                        <a:t>P 2</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600" u="none" strike="noStrike">
                          <a:effectLst/>
                        </a:rPr>
                        <a:t>5%</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7%</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3%</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8%</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11%</a:t>
                      </a:r>
                      <a:endParaRPr lang="es-EC"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78821578"/>
                  </a:ext>
                </a:extLst>
              </a:tr>
              <a:tr h="253833">
                <a:tc>
                  <a:txBody>
                    <a:bodyPr/>
                    <a:lstStyle/>
                    <a:p>
                      <a:pPr algn="l" fontAlgn="b"/>
                      <a:r>
                        <a:rPr lang="es-EC" sz="1600" u="none" strike="noStrike">
                          <a:effectLst/>
                        </a:rPr>
                        <a:t>P 3</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600" u="none" strike="noStrike">
                          <a:effectLst/>
                        </a:rPr>
                        <a:t>No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a:effectLst/>
                        </a:rPr>
                        <a:t>No</a:t>
                      </a:r>
                      <a:endParaRPr lang="es-EC"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2835092"/>
                  </a:ext>
                </a:extLst>
              </a:tr>
              <a:tr h="253833">
                <a:tc>
                  <a:txBody>
                    <a:bodyPr/>
                    <a:lstStyle/>
                    <a:p>
                      <a:pPr algn="l" fontAlgn="b"/>
                      <a:r>
                        <a:rPr lang="es-EC" sz="1600" u="none" strike="noStrike">
                          <a:effectLst/>
                        </a:rPr>
                        <a:t>P 4</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10%</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12%</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9%</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19%</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16%</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1033346"/>
                  </a:ext>
                </a:extLst>
              </a:tr>
              <a:tr h="253833">
                <a:tc>
                  <a:txBody>
                    <a:bodyPr/>
                    <a:lstStyle/>
                    <a:p>
                      <a:pPr algn="l" fontAlgn="b"/>
                      <a:r>
                        <a:rPr lang="es-EC" sz="1600" u="none" strike="noStrike">
                          <a:effectLst/>
                        </a:rPr>
                        <a:t>P 5</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9%</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7,50%</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10%</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25%</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28%</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8125071"/>
                  </a:ext>
                </a:extLst>
              </a:tr>
              <a:tr h="253833">
                <a:tc>
                  <a:txBody>
                    <a:bodyPr/>
                    <a:lstStyle/>
                    <a:p>
                      <a:pPr algn="l" fontAlgn="b"/>
                      <a:r>
                        <a:rPr lang="es-EC" sz="1600" u="none" strike="noStrike">
                          <a:effectLst/>
                        </a:rPr>
                        <a:t>P 6</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33%</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16%</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24%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28%</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17%</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763151"/>
                  </a:ext>
                </a:extLst>
              </a:tr>
            </a:tbl>
          </a:graphicData>
        </a:graphic>
      </p:graphicFrame>
      <p:pic>
        <p:nvPicPr>
          <p:cNvPr id="15" name="Imagen 14"/>
          <p:cNvPicPr>
            <a:picLocks noChangeAspect="1"/>
          </p:cNvPicPr>
          <p:nvPr/>
        </p:nvPicPr>
        <p:blipFill>
          <a:blip r:embed="rId2"/>
          <a:stretch>
            <a:fillRect/>
          </a:stretch>
        </p:blipFill>
        <p:spPr>
          <a:xfrm>
            <a:off x="5877276" y="320131"/>
            <a:ext cx="5879160" cy="3556410"/>
          </a:xfrm>
          <a:prstGeom prst="rect">
            <a:avLst/>
          </a:prstGeom>
        </p:spPr>
      </p:pic>
      <p:pic>
        <p:nvPicPr>
          <p:cNvPr id="40"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
        <p:nvSpPr>
          <p:cNvPr id="42" name="Título 1"/>
          <p:cNvSpPr txBox="1">
            <a:spLocks/>
          </p:cNvSpPr>
          <p:nvPr/>
        </p:nvSpPr>
        <p:spPr>
          <a:xfrm>
            <a:off x="5877276" y="6626930"/>
            <a:ext cx="2168330" cy="236399"/>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1200" dirty="0" smtClean="0">
                <a:solidFill>
                  <a:prstClr val="black"/>
                </a:solidFill>
              </a:rPr>
              <a:t>ANÁLISIS MÉTODO PERLA</a:t>
            </a:r>
          </a:p>
        </p:txBody>
      </p:sp>
    </p:spTree>
    <p:extLst>
      <p:ext uri="{BB962C8B-B14F-4D97-AF65-F5344CB8AC3E}">
        <p14:creationId xmlns:p14="http://schemas.microsoft.com/office/powerpoint/2010/main" val="79102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363" y="8367713"/>
            <a:ext cx="95250" cy="161925"/>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n 4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363" y="8863013"/>
            <a:ext cx="95250" cy="161925"/>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n 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363" y="11006138"/>
            <a:ext cx="95250" cy="161925"/>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n 4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363" y="11501438"/>
            <a:ext cx="95250" cy="161925"/>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n 5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363" y="12158663"/>
            <a:ext cx="95250" cy="161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a 17"/>
          <p:cNvGraphicFramePr>
            <a:graphicFrameLocks noGrp="1"/>
          </p:cNvGraphicFramePr>
          <p:nvPr>
            <p:extLst>
              <p:ext uri="{D42A27DB-BD31-4B8C-83A1-F6EECF244321}">
                <p14:modId xmlns:p14="http://schemas.microsoft.com/office/powerpoint/2010/main" val="2632342156"/>
              </p:ext>
            </p:extLst>
          </p:nvPr>
        </p:nvGraphicFramePr>
        <p:xfrm>
          <a:off x="496260" y="3395545"/>
          <a:ext cx="5005245" cy="283845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634947269"/>
                    </a:ext>
                  </a:extLst>
                </a:gridCol>
                <a:gridCol w="885896">
                  <a:extLst>
                    <a:ext uri="{9D8B030D-6E8A-4147-A177-3AD203B41FA5}">
                      <a16:colId xmlns:a16="http://schemas.microsoft.com/office/drawing/2014/main" val="2545480141"/>
                    </a:ext>
                  </a:extLst>
                </a:gridCol>
                <a:gridCol w="805218">
                  <a:extLst>
                    <a:ext uri="{9D8B030D-6E8A-4147-A177-3AD203B41FA5}">
                      <a16:colId xmlns:a16="http://schemas.microsoft.com/office/drawing/2014/main" val="1497929812"/>
                    </a:ext>
                  </a:extLst>
                </a:gridCol>
                <a:gridCol w="791570">
                  <a:extLst>
                    <a:ext uri="{9D8B030D-6E8A-4147-A177-3AD203B41FA5}">
                      <a16:colId xmlns:a16="http://schemas.microsoft.com/office/drawing/2014/main" val="1166918030"/>
                    </a:ext>
                  </a:extLst>
                </a:gridCol>
                <a:gridCol w="846161">
                  <a:extLst>
                    <a:ext uri="{9D8B030D-6E8A-4147-A177-3AD203B41FA5}">
                      <a16:colId xmlns:a16="http://schemas.microsoft.com/office/drawing/2014/main" val="2368844661"/>
                    </a:ext>
                  </a:extLst>
                </a:gridCol>
                <a:gridCol w="914400">
                  <a:extLst>
                    <a:ext uri="{9D8B030D-6E8A-4147-A177-3AD203B41FA5}">
                      <a16:colId xmlns:a16="http://schemas.microsoft.com/office/drawing/2014/main" val="3872278740"/>
                    </a:ext>
                  </a:extLst>
                </a:gridCol>
              </a:tblGrid>
              <a:tr h="239609">
                <a:tc>
                  <a:txBody>
                    <a:bodyPr/>
                    <a:lstStyle/>
                    <a:p>
                      <a:pPr algn="ctr" fontAlgn="ctr"/>
                      <a:r>
                        <a:rPr lang="es-EC" sz="1800" u="none" strike="noStrike">
                          <a:effectLst/>
                        </a:rPr>
                        <a:t>PERLAS</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1</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COAC 2</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3</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4</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5</a:t>
                      </a:r>
                      <a:endParaRPr lang="es-EC" sz="18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41492474"/>
                  </a:ext>
                </a:extLst>
              </a:tr>
              <a:tr h="239609">
                <a:tc>
                  <a:txBody>
                    <a:bodyPr/>
                    <a:lstStyle/>
                    <a:p>
                      <a:pPr algn="ctr" fontAlgn="ctr"/>
                      <a:r>
                        <a:rPr lang="es-EC" sz="1800" u="none" strike="noStrike">
                          <a:effectLst/>
                        </a:rPr>
                        <a:t>E1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17%</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19588195"/>
                  </a:ext>
                </a:extLst>
              </a:tr>
              <a:tr h="239609">
                <a:tc>
                  <a:txBody>
                    <a:bodyPr/>
                    <a:lstStyle/>
                    <a:p>
                      <a:pPr algn="ctr" fontAlgn="ctr"/>
                      <a:r>
                        <a:rPr lang="es-EC" sz="1800" u="none" strike="noStrike">
                          <a:effectLst/>
                        </a:rPr>
                        <a:t>E2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10%</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13%</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06169141"/>
                  </a:ext>
                </a:extLst>
              </a:tr>
              <a:tr h="239609">
                <a:tc>
                  <a:txBody>
                    <a:bodyPr/>
                    <a:lstStyle/>
                    <a:p>
                      <a:pPr algn="ctr" fontAlgn="ctr"/>
                      <a:r>
                        <a:rPr lang="es-EC" sz="1800" u="none" strike="noStrike">
                          <a:effectLst/>
                        </a:rPr>
                        <a:t>E3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9%</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47576323"/>
                  </a:ext>
                </a:extLst>
              </a:tr>
              <a:tr h="239609">
                <a:tc>
                  <a:txBody>
                    <a:bodyPr/>
                    <a:lstStyle/>
                    <a:p>
                      <a:pPr algn="ctr" fontAlgn="ctr"/>
                      <a:r>
                        <a:rPr lang="es-EC" sz="1800" u="none" strike="noStrike">
                          <a:effectLst/>
                        </a:rPr>
                        <a:t>E4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4%</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6435729"/>
                  </a:ext>
                </a:extLst>
              </a:tr>
              <a:tr h="239609">
                <a:tc>
                  <a:txBody>
                    <a:bodyPr/>
                    <a:lstStyle/>
                    <a:p>
                      <a:pPr algn="ctr" fontAlgn="ctr"/>
                      <a:r>
                        <a:rPr lang="es-EC" sz="1800" u="none" strike="noStrike">
                          <a:effectLst/>
                        </a:rPr>
                        <a:t>E5</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31%</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54479842"/>
                  </a:ext>
                </a:extLst>
              </a:tr>
              <a:tr h="239609">
                <a:tc>
                  <a:txBody>
                    <a:bodyPr/>
                    <a:lstStyle/>
                    <a:p>
                      <a:pPr algn="ctr" fontAlgn="ctr"/>
                      <a:r>
                        <a:rPr lang="es-EC" sz="1800" u="none" strike="noStrike">
                          <a:effectLst/>
                        </a:rPr>
                        <a:t>E6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11%</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87688816"/>
                  </a:ext>
                </a:extLst>
              </a:tr>
              <a:tr h="239609">
                <a:tc>
                  <a:txBody>
                    <a:bodyPr/>
                    <a:lstStyle/>
                    <a:p>
                      <a:pPr algn="ctr" fontAlgn="ctr"/>
                      <a:r>
                        <a:rPr lang="es-EC" sz="1800" u="none" strike="noStrike" dirty="0">
                          <a:effectLst/>
                        </a:rPr>
                        <a:t>E7</a:t>
                      </a:r>
                      <a:endParaRPr lang="es-EC" sz="18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41%</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20750631"/>
                  </a:ext>
                </a:extLst>
              </a:tr>
              <a:tr h="239609">
                <a:tc>
                  <a:txBody>
                    <a:bodyPr/>
                    <a:lstStyle/>
                    <a:p>
                      <a:pPr algn="ctr" fontAlgn="ctr"/>
                      <a:r>
                        <a:rPr lang="es-EC" sz="1800" u="none" strike="noStrike">
                          <a:effectLst/>
                        </a:rPr>
                        <a:t>E8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14%</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64452926"/>
                  </a:ext>
                </a:extLst>
              </a:tr>
              <a:tr h="239609">
                <a:tc>
                  <a:txBody>
                    <a:bodyPr/>
                    <a:lstStyle/>
                    <a:p>
                      <a:pPr algn="ctr" fontAlgn="ctr"/>
                      <a:r>
                        <a:rPr lang="es-EC" sz="1800" u="none" strike="noStrike">
                          <a:effectLst/>
                        </a:rPr>
                        <a:t>E9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29%</a:t>
                      </a:r>
                      <a:endParaRPr lang="es-EC" sz="18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47149576"/>
                  </a:ext>
                </a:extLst>
              </a:tr>
            </a:tbl>
          </a:graphicData>
        </a:graphic>
      </p:graphicFrame>
      <p:grpSp>
        <p:nvGrpSpPr>
          <p:cNvPr id="23" name="Grupo 22"/>
          <p:cNvGrpSpPr/>
          <p:nvPr/>
        </p:nvGrpSpPr>
        <p:grpSpPr>
          <a:xfrm>
            <a:off x="5924283" y="41690"/>
            <a:ext cx="6040190" cy="6354170"/>
            <a:chOff x="639423" y="80962"/>
            <a:chExt cx="4253277" cy="6649232"/>
          </a:xfrm>
        </p:grpSpPr>
        <p:grpSp>
          <p:nvGrpSpPr>
            <p:cNvPr id="16" name="Grupo 15"/>
            <p:cNvGrpSpPr/>
            <p:nvPr/>
          </p:nvGrpSpPr>
          <p:grpSpPr>
            <a:xfrm>
              <a:off x="639423" y="80962"/>
              <a:ext cx="4253277" cy="6649232"/>
              <a:chOff x="639423" y="80962"/>
              <a:chExt cx="4253277" cy="6649232"/>
            </a:xfrm>
          </p:grpSpPr>
          <p:grpSp>
            <p:nvGrpSpPr>
              <p:cNvPr id="22" name="Grupo 21"/>
              <p:cNvGrpSpPr/>
              <p:nvPr/>
            </p:nvGrpSpPr>
            <p:grpSpPr>
              <a:xfrm>
                <a:off x="639423" y="80962"/>
                <a:ext cx="4253277" cy="6519374"/>
                <a:chOff x="639423" y="80962"/>
                <a:chExt cx="4253277" cy="6519374"/>
              </a:xfrm>
            </p:grpSpPr>
            <p:sp>
              <p:nvSpPr>
                <p:cNvPr id="62" name="Rectángulo 61"/>
                <p:cNvSpPr/>
                <p:nvPr/>
              </p:nvSpPr>
              <p:spPr>
                <a:xfrm>
                  <a:off x="748571" y="3047254"/>
                  <a:ext cx="1918921" cy="280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21" name="Grupo 20"/>
                <p:cNvGrpSpPr/>
                <p:nvPr/>
              </p:nvGrpSpPr>
              <p:grpSpPr>
                <a:xfrm>
                  <a:off x="639423" y="80962"/>
                  <a:ext cx="4253277" cy="6519374"/>
                  <a:chOff x="1402179" y="161925"/>
                  <a:chExt cx="4253277" cy="6519374"/>
                </a:xfrm>
              </p:grpSpPr>
              <p:grpSp>
                <p:nvGrpSpPr>
                  <p:cNvPr id="11" name="Grupo 10"/>
                  <p:cNvGrpSpPr/>
                  <p:nvPr/>
                </p:nvGrpSpPr>
                <p:grpSpPr>
                  <a:xfrm>
                    <a:off x="1402179" y="161925"/>
                    <a:ext cx="4253277" cy="6519374"/>
                    <a:chOff x="554139" y="131099"/>
                    <a:chExt cx="4253277" cy="6519374"/>
                  </a:xfrm>
                </p:grpSpPr>
                <p:grpSp>
                  <p:nvGrpSpPr>
                    <p:cNvPr id="10" name="Grupo 9"/>
                    <p:cNvGrpSpPr/>
                    <p:nvPr/>
                  </p:nvGrpSpPr>
                  <p:grpSpPr>
                    <a:xfrm>
                      <a:off x="554139" y="131099"/>
                      <a:ext cx="4253277" cy="6519374"/>
                      <a:chOff x="554139" y="131099"/>
                      <a:chExt cx="4253277" cy="6519374"/>
                    </a:xfrm>
                  </p:grpSpPr>
                  <p:grpSp>
                    <p:nvGrpSpPr>
                      <p:cNvPr id="9" name="Grupo 8"/>
                      <p:cNvGrpSpPr/>
                      <p:nvPr/>
                    </p:nvGrpSpPr>
                    <p:grpSpPr>
                      <a:xfrm>
                        <a:off x="554139" y="131099"/>
                        <a:ext cx="4253277" cy="6519374"/>
                        <a:chOff x="458889" y="131099"/>
                        <a:chExt cx="4253277" cy="6519374"/>
                      </a:xfrm>
                    </p:grpSpPr>
                    <p:grpSp>
                      <p:nvGrpSpPr>
                        <p:cNvPr id="8" name="Grupo 7"/>
                        <p:cNvGrpSpPr/>
                        <p:nvPr/>
                      </p:nvGrpSpPr>
                      <p:grpSpPr>
                        <a:xfrm>
                          <a:off x="458889" y="131099"/>
                          <a:ext cx="4253277" cy="6519374"/>
                          <a:chOff x="344589" y="131099"/>
                          <a:chExt cx="4253277" cy="6519374"/>
                        </a:xfrm>
                      </p:grpSpPr>
                      <p:grpSp>
                        <p:nvGrpSpPr>
                          <p:cNvPr id="6" name="Grupo 5"/>
                          <p:cNvGrpSpPr/>
                          <p:nvPr/>
                        </p:nvGrpSpPr>
                        <p:grpSpPr>
                          <a:xfrm>
                            <a:off x="344589" y="131099"/>
                            <a:ext cx="4253277" cy="6519374"/>
                            <a:chOff x="2447709" y="392356"/>
                            <a:chExt cx="4253277" cy="6519374"/>
                          </a:xfrm>
                        </p:grpSpPr>
                        <p:sp>
                          <p:nvSpPr>
                            <p:cNvPr id="64" name="Rectángulo 63"/>
                            <p:cNvSpPr/>
                            <p:nvPr/>
                          </p:nvSpPr>
                          <p:spPr>
                            <a:xfrm>
                              <a:off x="2575748" y="4500906"/>
                              <a:ext cx="19189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 name="Grupo 4"/>
                            <p:cNvGrpSpPr/>
                            <p:nvPr/>
                          </p:nvGrpSpPr>
                          <p:grpSpPr>
                            <a:xfrm>
                              <a:off x="2447709" y="392356"/>
                              <a:ext cx="4253277" cy="6519374"/>
                              <a:chOff x="2447709" y="392356"/>
                              <a:chExt cx="4253277" cy="6519374"/>
                            </a:xfrm>
                          </p:grpSpPr>
                          <p:sp>
                            <p:nvSpPr>
                              <p:cNvPr id="58" name="Rectángulo 57"/>
                              <p:cNvSpPr/>
                              <p:nvPr/>
                            </p:nvSpPr>
                            <p:spPr>
                              <a:xfrm>
                                <a:off x="2541564" y="2264199"/>
                                <a:ext cx="1918921" cy="280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9" name="Rectángulo 58"/>
                              <p:cNvSpPr/>
                              <p:nvPr/>
                            </p:nvSpPr>
                            <p:spPr>
                              <a:xfrm>
                                <a:off x="4761002" y="3692164"/>
                                <a:ext cx="1920021" cy="340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5" name="Rectángulo 64"/>
                              <p:cNvSpPr/>
                              <p:nvPr/>
                            </p:nvSpPr>
                            <p:spPr>
                              <a:xfrm>
                                <a:off x="4780965" y="5299261"/>
                                <a:ext cx="1920021" cy="35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4" name="Grupo 3"/>
                              <p:cNvGrpSpPr/>
                              <p:nvPr/>
                            </p:nvGrpSpPr>
                            <p:grpSpPr>
                              <a:xfrm>
                                <a:off x="2447709" y="392356"/>
                                <a:ext cx="4190989" cy="6519374"/>
                                <a:chOff x="3977238" y="143975"/>
                                <a:chExt cx="4190989" cy="6519374"/>
                              </a:xfrm>
                            </p:grpSpPr>
                            <p:sp>
                              <p:nvSpPr>
                                <p:cNvPr id="34" name="Rectángulo 33"/>
                                <p:cNvSpPr/>
                                <p:nvPr/>
                              </p:nvSpPr>
                              <p:spPr>
                                <a:xfrm>
                                  <a:off x="4039700" y="143975"/>
                                  <a:ext cx="4112602" cy="497864"/>
                                </a:xfrm>
                                <a:prstGeom prst="rect">
                                  <a:avLst/>
                                </a:prstGeom>
                                <a:solidFill>
                                  <a:srgbClr val="1B5877"/>
                                </a:solidFill>
                                <a:ln>
                                  <a:solidFill>
                                    <a:srgbClr val="1B58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Rectángulo 36"/>
                                <p:cNvSpPr/>
                                <p:nvPr/>
                              </p:nvSpPr>
                              <p:spPr>
                                <a:xfrm>
                                  <a:off x="4039700" y="731594"/>
                                  <a:ext cx="1918921" cy="250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8" name="Rectángulo 37"/>
                                <p:cNvSpPr/>
                                <p:nvPr/>
                              </p:nvSpPr>
                              <p:spPr>
                                <a:xfrm>
                                  <a:off x="6237776" y="740833"/>
                                  <a:ext cx="1920020" cy="317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Grupo 2"/>
                                <p:cNvGrpSpPr/>
                                <p:nvPr/>
                              </p:nvGrpSpPr>
                              <p:grpSpPr>
                                <a:xfrm>
                                  <a:off x="3977238" y="143975"/>
                                  <a:ext cx="4190989" cy="6519374"/>
                                  <a:chOff x="3977238" y="143975"/>
                                  <a:chExt cx="4190989" cy="6519374"/>
                                </a:xfrm>
                              </p:grpSpPr>
                              <p:grpSp>
                                <p:nvGrpSpPr>
                                  <p:cNvPr id="2" name="Grupo 1"/>
                                  <p:cNvGrpSpPr/>
                                  <p:nvPr/>
                                </p:nvGrpSpPr>
                                <p:grpSpPr>
                                  <a:xfrm>
                                    <a:off x="3977238" y="143975"/>
                                    <a:ext cx="4190989" cy="5265732"/>
                                    <a:chOff x="4039699" y="142875"/>
                                    <a:chExt cx="4190989" cy="5265732"/>
                                  </a:xfrm>
                                </p:grpSpPr>
                                <p:sp>
                                  <p:nvSpPr>
                                    <p:cNvPr id="17" name="Content Placeholder 2"/>
                                    <p:cNvSpPr txBox="1">
                                      <a:spLocks/>
                                    </p:cNvSpPr>
                                    <p:nvPr/>
                                  </p:nvSpPr>
                                  <p:spPr bwMode="auto">
                                    <a:xfrm>
                                      <a:off x="4039699" y="142875"/>
                                      <a:ext cx="4095567" cy="507076"/>
                                    </a:xfrm>
                                    <a:prstGeom prst="rect">
                                      <a:avLst/>
                                    </a:prstGeom>
                                    <a:ln/>
                                    <a:extLst/>
                                  </p:spPr>
                                  <p:style>
                                    <a:lnRef idx="1">
                                      <a:schemeClr val="accent3"/>
                                    </a:lnRef>
                                    <a:fillRef idx="2">
                                      <a:schemeClr val="accent3"/>
                                    </a:fillRef>
                                    <a:effectRef idx="1">
                                      <a:schemeClr val="accent3"/>
                                    </a:effectRef>
                                    <a:fontRef idx="minor">
                                      <a:schemeClr val="dk1"/>
                                    </a:fontRef>
                                  </p:style>
                                  <p:txBody>
                                    <a:bodyPr lIns="56809" tIns="28405" rIns="56809" bIns="28405"/>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defRPr/>
                                      </a:pPr>
                                      <a:r>
                                        <a:rPr lang="es-EC"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ESTRUCTURA FINANCIERA EFICAZ</a:t>
                                      </a:r>
                                      <a:endParaRPr lang="es-EC"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0" name="Content Placeholder 2"/>
                                    <p:cNvSpPr txBox="1">
                                      <a:spLocks/>
                                    </p:cNvSpPr>
                                    <p:nvPr/>
                                  </p:nvSpPr>
                                  <p:spPr bwMode="auto">
                                    <a:xfrm>
                                      <a:off x="4164948" y="1013103"/>
                                      <a:ext cx="1856134" cy="91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cartera de crédito no representa significativamente los activos de las instituciones, por lo tanto, da muestra de una deficiente gestión crediticia que las llevo a la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liquidación.</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4" name="Content Placeholder 2"/>
                                    <p:cNvSpPr txBox="1">
                                      <a:spLocks/>
                                    </p:cNvSpPr>
                                    <p:nvPr/>
                                  </p:nvSpPr>
                                  <p:spPr bwMode="auto">
                                    <a:xfrm>
                                      <a:off x="4126889" y="716656"/>
                                      <a:ext cx="1794323" cy="23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E1</a:t>
                                      </a:r>
                                    </a:p>
                                  </p:txBody>
                                </p:sp>
                                <p:sp>
                                  <p:nvSpPr>
                                    <p:cNvPr id="63" name="Content Placeholder 2"/>
                                    <p:cNvSpPr txBox="1">
                                      <a:spLocks/>
                                    </p:cNvSpPr>
                                    <p:nvPr/>
                                  </p:nvSpPr>
                                  <p:spPr bwMode="auto">
                                    <a:xfrm>
                                      <a:off x="6335946" y="3496730"/>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200" dirty="0" smtClean="0">
                                          <a:latin typeface="Times New Roman" panose="02020603050405020304" pitchFamily="18" charset="0"/>
                                          <a:cs typeface="Times New Roman" panose="02020603050405020304" pitchFamily="18" charset="0"/>
                                        </a:rPr>
                                        <a:t>E8</a:t>
                                      </a:r>
                                      <a:endParaRPr lang="en-US" altLang="es-ES" sz="1200" dirty="0">
                                        <a:latin typeface="Times New Roman" panose="02020603050405020304" pitchFamily="18" charset="0"/>
                                        <a:cs typeface="Times New Roman" panose="02020603050405020304" pitchFamily="18" charset="0"/>
                                      </a:endParaRPr>
                                    </a:p>
                                  </p:txBody>
                                </p:sp>
                                <p:sp>
                                  <p:nvSpPr>
                                    <p:cNvPr id="68" name="Content Placeholder 2"/>
                                    <p:cNvSpPr txBox="1">
                                      <a:spLocks/>
                                    </p:cNvSpPr>
                                    <p:nvPr/>
                                  </p:nvSpPr>
                                  <p:spPr bwMode="auto">
                                    <a:xfrm>
                                      <a:off x="4064977" y="4361046"/>
                                      <a:ext cx="1893644"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200" dirty="0">
                                          <a:latin typeface="Times New Roman" panose="02020603050405020304" pitchFamily="18" charset="0"/>
                                          <a:cs typeface="Times New Roman" panose="02020603050405020304" pitchFamily="18" charset="0"/>
                                        </a:rPr>
                                        <a:t>E 4 </a:t>
                                      </a:r>
                                    </a:p>
                                  </p:txBody>
                                </p:sp>
                                <p:sp>
                                  <p:nvSpPr>
                                    <p:cNvPr id="69" name="Content Placeholder 2"/>
                                    <p:cNvSpPr txBox="1">
                                      <a:spLocks/>
                                    </p:cNvSpPr>
                                    <p:nvPr/>
                                  </p:nvSpPr>
                                  <p:spPr bwMode="auto">
                                    <a:xfrm>
                                      <a:off x="6257559" y="5089886"/>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200" dirty="0" smtClean="0">
                                          <a:latin typeface="Times New Roman" panose="02020603050405020304" pitchFamily="18" charset="0"/>
                                          <a:cs typeface="Times New Roman" panose="02020603050405020304" pitchFamily="18" charset="0"/>
                                        </a:rPr>
                                        <a:t>E9 </a:t>
                                      </a:r>
                                      <a:endParaRPr lang="en-US" altLang="es-ES" sz="1200" dirty="0">
                                        <a:latin typeface="Times New Roman" panose="02020603050405020304" pitchFamily="18" charset="0"/>
                                        <a:cs typeface="Times New Roman" panose="02020603050405020304" pitchFamily="18" charset="0"/>
                                      </a:endParaRPr>
                                    </a:p>
                                  </p:txBody>
                                </p:sp>
                              </p:grpSp>
                              <p:sp>
                                <p:nvSpPr>
                                  <p:cNvPr id="26" name="Rectángulo 25"/>
                                  <p:cNvSpPr/>
                                  <p:nvPr/>
                                </p:nvSpPr>
                                <p:spPr>
                                  <a:xfrm>
                                    <a:off x="4032993" y="2021444"/>
                                    <a:ext cx="45719" cy="960430"/>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 name="Rectángulo 26"/>
                                  <p:cNvSpPr/>
                                  <p:nvPr/>
                                </p:nvSpPr>
                                <p:spPr>
                                  <a:xfrm>
                                    <a:off x="4039700" y="4265431"/>
                                    <a:ext cx="45719" cy="1147504"/>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8" name="Rectángulo 27"/>
                                  <p:cNvSpPr/>
                                  <p:nvPr/>
                                </p:nvSpPr>
                                <p:spPr>
                                  <a:xfrm>
                                    <a:off x="6267271" y="5043366"/>
                                    <a:ext cx="505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9" name="Rectángulo 28"/>
                                  <p:cNvSpPr/>
                                  <p:nvPr/>
                                </p:nvSpPr>
                                <p:spPr>
                                  <a:xfrm>
                                    <a:off x="6249865" y="3444843"/>
                                    <a:ext cx="45719" cy="1305547"/>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0" name="Rectángulo 29"/>
                                  <p:cNvSpPr/>
                                  <p:nvPr/>
                                </p:nvSpPr>
                                <p:spPr>
                                  <a:xfrm>
                                    <a:off x="6239975" y="754481"/>
                                    <a:ext cx="45719" cy="125584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Rectángulo 38"/>
                                  <p:cNvSpPr/>
                                  <p:nvPr/>
                                </p:nvSpPr>
                                <p:spPr>
                                  <a:xfrm>
                                    <a:off x="4026328" y="747767"/>
                                    <a:ext cx="45719" cy="1205957"/>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grpSp>
                        </p:grpSp>
                      </p:grpSp>
                      <p:sp>
                        <p:nvSpPr>
                          <p:cNvPr id="91" name="Content Placeholder 2"/>
                          <p:cNvSpPr txBox="1">
                            <a:spLocks/>
                          </p:cNvSpPr>
                          <p:nvPr/>
                        </p:nvSpPr>
                        <p:spPr bwMode="auto">
                          <a:xfrm>
                            <a:off x="2677845" y="1072360"/>
                            <a:ext cx="1744174" cy="103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100" dirty="0">
                                <a:latin typeface="Times New Roman" panose="02020603050405020304" pitchFamily="18" charset="0"/>
                                <a:ea typeface="Verdana" panose="020B0604030504040204" pitchFamily="34" charset="0"/>
                                <a:cs typeface="Times New Roman" panose="02020603050405020304" pitchFamily="18" charset="0"/>
                              </a:rPr>
                              <a:t>Las COAC’ </a:t>
                            </a:r>
                            <a:r>
                              <a:rPr lang="es-EC" altLang="es-ES" sz="1100" dirty="0" smtClean="0">
                                <a:latin typeface="Times New Roman" panose="02020603050405020304" pitchFamily="18" charset="0"/>
                                <a:ea typeface="Verdana" panose="020B0604030504040204" pitchFamily="34" charset="0"/>
                                <a:cs typeface="Times New Roman" panose="02020603050405020304" pitchFamily="18" charset="0"/>
                              </a:rPr>
                              <a:t>s requirieron </a:t>
                            </a:r>
                            <a:r>
                              <a:rPr lang="es-EC" altLang="es-ES" sz="1100" dirty="0">
                                <a:latin typeface="Times New Roman" panose="02020603050405020304" pitchFamily="18" charset="0"/>
                                <a:ea typeface="Verdana" panose="020B0604030504040204" pitchFamily="34" charset="0"/>
                                <a:cs typeface="Times New Roman" panose="02020603050405020304" pitchFamily="18" charset="0"/>
                              </a:rPr>
                              <a:t>de crédito para poder equilibrar su situación financiera</a:t>
                            </a:r>
                            <a:r>
                              <a:rPr lang="es-EC" altLang="es-ES" sz="11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defRPr/>
                            </a:pPr>
                            <a:r>
                              <a:rPr lang="es-EC" altLang="es-ES" sz="1100" dirty="0" smtClean="0">
                                <a:latin typeface="Times New Roman" panose="02020603050405020304" pitchFamily="18" charset="0"/>
                                <a:ea typeface="Verdana" panose="020B0604030504040204" pitchFamily="34" charset="0"/>
                                <a:cs typeface="Times New Roman" panose="02020603050405020304" pitchFamily="18" charset="0"/>
                              </a:rPr>
                              <a:t>El </a:t>
                            </a:r>
                            <a:r>
                              <a:rPr lang="es-EC" altLang="es-ES" sz="1100" dirty="0">
                                <a:latin typeface="Times New Roman" panose="02020603050405020304" pitchFamily="18" charset="0"/>
                                <a:ea typeface="Verdana" panose="020B0604030504040204" pitchFamily="34" charset="0"/>
                                <a:cs typeface="Times New Roman" panose="02020603050405020304" pitchFamily="18" charset="0"/>
                              </a:rPr>
                              <a:t>factor común de las instituciones liquidadas es la deficiente gestión crediticia y de </a:t>
                            </a:r>
                            <a:r>
                              <a:rPr lang="es-EC" altLang="es-ES" sz="1100" dirty="0" smtClean="0">
                                <a:latin typeface="Times New Roman" panose="02020603050405020304" pitchFamily="18" charset="0"/>
                                <a:ea typeface="Verdana" panose="020B0604030504040204" pitchFamily="34" charset="0"/>
                                <a:cs typeface="Times New Roman" panose="02020603050405020304" pitchFamily="18" charset="0"/>
                              </a:rPr>
                              <a:t>activos.</a:t>
                            </a:r>
                            <a:endParaRPr lang="en-US" altLang="es-ES" sz="11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2" name="Content Placeholder 2"/>
                          <p:cNvSpPr txBox="1">
                            <a:spLocks/>
                          </p:cNvSpPr>
                          <p:nvPr/>
                        </p:nvSpPr>
                        <p:spPr bwMode="auto">
                          <a:xfrm>
                            <a:off x="518052" y="2337253"/>
                            <a:ext cx="1744174" cy="75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Todas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COAC’s realizaban pocas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inversiones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por lo cual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no les permitió tener respaldados en casos de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iliquidez.</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3" name="Content Placeholder 2"/>
                          <p:cNvSpPr txBox="1">
                            <a:spLocks/>
                          </p:cNvSpPr>
                          <p:nvPr/>
                        </p:nvSpPr>
                        <p:spPr bwMode="auto">
                          <a:xfrm>
                            <a:off x="2732259" y="3826572"/>
                            <a:ext cx="1819819" cy="91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Este índice muestra un manejo aceptable de los activos en relación al capital institucional, teniendo este factor una menor influencia sobre la liquidación de las cooperativas de ahorro y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crédito.</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4" name="Content Placeholder 2"/>
                        <p:cNvSpPr txBox="1">
                          <a:spLocks/>
                        </p:cNvSpPr>
                        <p:nvPr/>
                      </p:nvSpPr>
                      <p:spPr bwMode="auto">
                        <a:xfrm>
                          <a:off x="621547" y="4834230"/>
                          <a:ext cx="1884302" cy="56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Todas las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COAC’s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invirtieron en exceso en inversiones no financieras, estos fondos tardan en volverse líquidos.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5" name="Content Placeholder 2"/>
                        <p:cNvSpPr txBox="1">
                          <a:spLocks/>
                        </p:cNvSpPr>
                        <p:nvPr/>
                      </p:nvSpPr>
                      <p:spPr bwMode="auto">
                        <a:xfrm>
                          <a:off x="2810282" y="5473752"/>
                          <a:ext cx="174417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Aunque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 situación no es la más adecuada, se muestra una mayor eficiencia a la hora de gestionar los activos de riesgos de las instituciones, por tanto, este factor tuvo una menor incidencia en su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liquidación.</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6" name="Content Placeholder 2"/>
                      <p:cNvSpPr txBox="1">
                        <a:spLocks/>
                      </p:cNvSpPr>
                      <p:nvPr/>
                    </p:nvSpPr>
                    <p:spPr bwMode="auto">
                      <a:xfrm>
                        <a:off x="2950243" y="722583"/>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E6</a:t>
                        </a:r>
                        <a:endParaRPr lang="es-EC" altLang="es-ES" sz="1200" dirty="0">
                          <a:latin typeface="Times New Roman" panose="02020603050405020304" pitchFamily="18" charset="0"/>
                          <a:cs typeface="Times New Roman" panose="02020603050405020304" pitchFamily="18" charset="0"/>
                        </a:endParaRPr>
                      </a:p>
                    </p:txBody>
                  </p:sp>
                </p:grpSp>
                <p:sp>
                  <p:nvSpPr>
                    <p:cNvPr id="97" name="Content Placeholder 2"/>
                    <p:cNvSpPr txBox="1">
                      <a:spLocks/>
                    </p:cNvSpPr>
                    <p:nvPr/>
                  </p:nvSpPr>
                  <p:spPr bwMode="auto">
                    <a:xfrm>
                      <a:off x="629077" y="1997448"/>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E2</a:t>
                      </a:r>
                    </a:p>
                  </p:txBody>
                </p:sp>
              </p:grpSp>
              <p:grpSp>
                <p:nvGrpSpPr>
                  <p:cNvPr id="20" name="Grupo 19"/>
                  <p:cNvGrpSpPr/>
                  <p:nvPr/>
                </p:nvGrpSpPr>
                <p:grpSpPr>
                  <a:xfrm>
                    <a:off x="1468557" y="3109261"/>
                    <a:ext cx="1961690" cy="1090065"/>
                    <a:chOff x="1468557" y="3109261"/>
                    <a:chExt cx="1961690" cy="1090065"/>
                  </a:xfrm>
                </p:grpSpPr>
                <p:grpSp>
                  <p:nvGrpSpPr>
                    <p:cNvPr id="19" name="Grupo 18"/>
                    <p:cNvGrpSpPr/>
                    <p:nvPr/>
                  </p:nvGrpSpPr>
                  <p:grpSpPr>
                    <a:xfrm>
                      <a:off x="1468557" y="3120380"/>
                      <a:ext cx="1961690" cy="1078946"/>
                      <a:chOff x="1468557" y="3120380"/>
                      <a:chExt cx="1961690" cy="1078946"/>
                    </a:xfrm>
                  </p:grpSpPr>
                  <p:sp>
                    <p:nvSpPr>
                      <p:cNvPr id="66" name="Rectángulo 65"/>
                      <p:cNvSpPr/>
                      <p:nvPr/>
                    </p:nvSpPr>
                    <p:spPr>
                      <a:xfrm>
                        <a:off x="1468557" y="3120380"/>
                        <a:ext cx="45719" cy="1048784"/>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7" name="Content Placeholder 2"/>
                      <p:cNvSpPr txBox="1">
                        <a:spLocks/>
                      </p:cNvSpPr>
                      <p:nvPr/>
                    </p:nvSpPr>
                    <p:spPr bwMode="auto">
                      <a:xfrm>
                        <a:off x="1586264" y="3449066"/>
                        <a:ext cx="1843983" cy="75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Las COAC’s no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pudieron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administraron sus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inversiones a largo plazo,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por tanto sus fondos no  cubren los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depósitos y aportes de los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socios.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70" name="Content Placeholder 2"/>
                    <p:cNvSpPr txBox="1">
                      <a:spLocks/>
                    </p:cNvSpPr>
                    <p:nvPr/>
                  </p:nvSpPr>
                  <p:spPr bwMode="auto">
                    <a:xfrm>
                      <a:off x="1478215" y="3109261"/>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E3</a:t>
                      </a:r>
                    </a:p>
                  </p:txBody>
                </p:sp>
              </p:grpSp>
            </p:grpSp>
          </p:grpSp>
          <p:grpSp>
            <p:nvGrpSpPr>
              <p:cNvPr id="60" name="Grupo 59"/>
              <p:cNvGrpSpPr/>
              <p:nvPr/>
            </p:nvGrpSpPr>
            <p:grpSpPr>
              <a:xfrm>
                <a:off x="686000" y="5524760"/>
                <a:ext cx="1966199" cy="1205434"/>
                <a:chOff x="6651309" y="2484864"/>
                <a:chExt cx="1966199" cy="1205434"/>
              </a:xfrm>
            </p:grpSpPr>
            <p:sp>
              <p:nvSpPr>
                <p:cNvPr id="61" name="Rectángulo 60"/>
                <p:cNvSpPr/>
                <p:nvPr/>
              </p:nvSpPr>
              <p:spPr>
                <a:xfrm>
                  <a:off x="6698587" y="2496182"/>
                  <a:ext cx="1918921" cy="280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75" name="Grupo 74"/>
                <p:cNvGrpSpPr/>
                <p:nvPr/>
              </p:nvGrpSpPr>
              <p:grpSpPr>
                <a:xfrm>
                  <a:off x="6651309" y="2484864"/>
                  <a:ext cx="1934806" cy="1205434"/>
                  <a:chOff x="6660487" y="2358115"/>
                  <a:chExt cx="1934806" cy="1205434"/>
                </a:xfrm>
              </p:grpSpPr>
              <p:sp>
                <p:nvSpPr>
                  <p:cNvPr id="76" name="Rectángulo 75"/>
                  <p:cNvSpPr/>
                  <p:nvPr/>
                </p:nvSpPr>
                <p:spPr>
                  <a:xfrm>
                    <a:off x="6660487" y="2358115"/>
                    <a:ext cx="47278" cy="1205434"/>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77" name="Grupo 76"/>
                  <p:cNvGrpSpPr/>
                  <p:nvPr/>
                </p:nvGrpSpPr>
                <p:grpSpPr>
                  <a:xfrm>
                    <a:off x="6660487" y="2358115"/>
                    <a:ext cx="1934806" cy="1205433"/>
                    <a:chOff x="6660487" y="2358115"/>
                    <a:chExt cx="1934806" cy="1205433"/>
                  </a:xfrm>
                </p:grpSpPr>
                <p:sp>
                  <p:nvSpPr>
                    <p:cNvPr id="78" name="Content Placeholder 2"/>
                    <p:cNvSpPr txBox="1">
                      <a:spLocks/>
                    </p:cNvSpPr>
                    <p:nvPr/>
                  </p:nvSpPr>
                  <p:spPr bwMode="auto">
                    <a:xfrm>
                      <a:off x="6763745" y="2645529"/>
                      <a:ext cx="1831548" cy="91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El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flujo de ahorros no representa significativamente a los activos de las instituciones, mostrando de esta forma la falta de acciones eficientes que promuevan una cultura de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ahorro.</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79" name="Content Placeholder 2"/>
                    <p:cNvSpPr txBox="1">
                      <a:spLocks/>
                    </p:cNvSpPr>
                    <p:nvPr/>
                  </p:nvSpPr>
                  <p:spPr bwMode="auto">
                    <a:xfrm>
                      <a:off x="6660487" y="2358115"/>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E 5</a:t>
                      </a:r>
                    </a:p>
                  </p:txBody>
                </p:sp>
              </p:grpSp>
            </p:grpSp>
          </p:grpSp>
        </p:grpSp>
        <p:grpSp>
          <p:nvGrpSpPr>
            <p:cNvPr id="80" name="Grupo 79"/>
            <p:cNvGrpSpPr/>
            <p:nvPr/>
          </p:nvGrpSpPr>
          <p:grpSpPr>
            <a:xfrm>
              <a:off x="2882043" y="1993748"/>
              <a:ext cx="1979848" cy="1247985"/>
              <a:chOff x="6637660" y="2484863"/>
              <a:chExt cx="1979848" cy="1247985"/>
            </a:xfrm>
          </p:grpSpPr>
          <p:sp>
            <p:nvSpPr>
              <p:cNvPr id="81" name="Rectángulo 80"/>
              <p:cNvSpPr/>
              <p:nvPr/>
            </p:nvSpPr>
            <p:spPr>
              <a:xfrm>
                <a:off x="6698587" y="2496182"/>
                <a:ext cx="1918921" cy="280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82" name="Grupo 81"/>
              <p:cNvGrpSpPr/>
              <p:nvPr/>
            </p:nvGrpSpPr>
            <p:grpSpPr>
              <a:xfrm>
                <a:off x="6637660" y="2484863"/>
                <a:ext cx="1947807" cy="1247985"/>
                <a:chOff x="6646838" y="2358114"/>
                <a:chExt cx="1947807" cy="1247985"/>
              </a:xfrm>
            </p:grpSpPr>
            <p:sp>
              <p:nvSpPr>
                <p:cNvPr id="83" name="Rectángulo 82"/>
                <p:cNvSpPr/>
                <p:nvPr/>
              </p:nvSpPr>
              <p:spPr>
                <a:xfrm>
                  <a:off x="6646838" y="2358114"/>
                  <a:ext cx="45719" cy="1247985"/>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84" name="Grupo 83"/>
                <p:cNvGrpSpPr/>
                <p:nvPr/>
              </p:nvGrpSpPr>
              <p:grpSpPr>
                <a:xfrm>
                  <a:off x="6707765" y="2362505"/>
                  <a:ext cx="1886880" cy="1074555"/>
                  <a:chOff x="6707765" y="2362505"/>
                  <a:chExt cx="1886880" cy="1074555"/>
                </a:xfrm>
              </p:grpSpPr>
              <p:sp>
                <p:nvSpPr>
                  <p:cNvPr id="85" name="Content Placeholder 2"/>
                  <p:cNvSpPr txBox="1">
                    <a:spLocks/>
                  </p:cNvSpPr>
                  <p:nvPr/>
                </p:nvSpPr>
                <p:spPr bwMode="auto">
                  <a:xfrm>
                    <a:off x="6778195" y="2686800"/>
                    <a:ext cx="1816450" cy="75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Todas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COAC’s demuestran una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deficiente gestión de los activos y de los aportes de los socios, los cuales deben ser administrados eficientemente para que la actividad financiera sea sostenible en el largo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plazo</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86" name="Content Placeholder 2"/>
                  <p:cNvSpPr txBox="1">
                    <a:spLocks/>
                  </p:cNvSpPr>
                  <p:nvPr/>
                </p:nvSpPr>
                <p:spPr bwMode="auto">
                  <a:xfrm>
                    <a:off x="6707765" y="2362505"/>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E7</a:t>
                    </a:r>
                    <a:endParaRPr lang="es-EC" altLang="es-ES" sz="1200" dirty="0">
                      <a:latin typeface="Times New Roman" panose="02020603050405020304" pitchFamily="18" charset="0"/>
                      <a:cs typeface="Times New Roman" panose="02020603050405020304" pitchFamily="18" charset="0"/>
                    </a:endParaRPr>
                  </a:p>
                </p:txBody>
              </p:sp>
            </p:grpSp>
          </p:grpSp>
        </p:grpSp>
      </p:grpSp>
      <p:pic>
        <p:nvPicPr>
          <p:cNvPr id="24" name="Imagen 23"/>
          <p:cNvPicPr>
            <a:picLocks noChangeAspect="1"/>
          </p:cNvPicPr>
          <p:nvPr/>
        </p:nvPicPr>
        <p:blipFill>
          <a:blip r:embed="rId4"/>
          <a:stretch>
            <a:fillRect/>
          </a:stretch>
        </p:blipFill>
        <p:spPr>
          <a:xfrm>
            <a:off x="777758" y="253562"/>
            <a:ext cx="5313904" cy="3049093"/>
          </a:xfrm>
          <a:prstGeom prst="rect">
            <a:avLst/>
          </a:prstGeom>
        </p:spPr>
      </p:pic>
      <p:pic>
        <p:nvPicPr>
          <p:cNvPr id="71" name="Picture 2" descr="Resultado de imagen para ceac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73" name="Imagen 72" descr="https://encrypted-tbn2.gstatic.com/images?q=tbn:ANd9GcSBpL-454MJ-DxrAOXHotLYAl15_h2GD57qw1QA6zXNLsEd0nb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
        <p:nvSpPr>
          <p:cNvPr id="74" name="Título 1"/>
          <p:cNvSpPr txBox="1">
            <a:spLocks/>
          </p:cNvSpPr>
          <p:nvPr/>
        </p:nvSpPr>
        <p:spPr>
          <a:xfrm>
            <a:off x="-87139" y="6608360"/>
            <a:ext cx="1729794" cy="249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800" dirty="0" smtClean="0">
                <a:solidFill>
                  <a:prstClr val="black"/>
                </a:solidFill>
              </a:rPr>
              <a:t>ANÁLISIS MÉTODO PERLA</a:t>
            </a:r>
            <a:r>
              <a:rPr lang="es-EC" sz="800" dirty="0">
                <a:solidFill>
                  <a:prstClr val="black"/>
                </a:solidFill>
              </a:rPr>
              <a:t> </a:t>
            </a:r>
            <a:r>
              <a:rPr lang="es-EC" sz="800" dirty="0" smtClean="0">
                <a:solidFill>
                  <a:prstClr val="black"/>
                </a:solidFill>
              </a:rPr>
              <a:t>(CONT.)</a:t>
            </a:r>
            <a:endParaRPr lang="es-EC" sz="800" dirty="0">
              <a:solidFill>
                <a:prstClr val="black"/>
              </a:solidFill>
            </a:endParaRPr>
          </a:p>
        </p:txBody>
      </p:sp>
    </p:spTree>
    <p:extLst>
      <p:ext uri="{BB962C8B-B14F-4D97-AF65-F5344CB8AC3E}">
        <p14:creationId xmlns:p14="http://schemas.microsoft.com/office/powerpoint/2010/main" val="31018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849639" y="0"/>
            <a:ext cx="4971612" cy="6380775"/>
            <a:chOff x="579417" y="130909"/>
            <a:chExt cx="4227999" cy="6119921"/>
          </a:xfrm>
        </p:grpSpPr>
        <p:grpSp>
          <p:nvGrpSpPr>
            <p:cNvPr id="10" name="Grupo 9"/>
            <p:cNvGrpSpPr/>
            <p:nvPr/>
          </p:nvGrpSpPr>
          <p:grpSpPr>
            <a:xfrm>
              <a:off x="579417" y="130909"/>
              <a:ext cx="4227999" cy="6119921"/>
              <a:chOff x="579417" y="130909"/>
              <a:chExt cx="4227999" cy="6119921"/>
            </a:xfrm>
          </p:grpSpPr>
          <p:grpSp>
            <p:nvGrpSpPr>
              <p:cNvPr id="9" name="Grupo 8"/>
              <p:cNvGrpSpPr/>
              <p:nvPr/>
            </p:nvGrpSpPr>
            <p:grpSpPr>
              <a:xfrm>
                <a:off x="579417" y="130909"/>
                <a:ext cx="4227999" cy="6119921"/>
                <a:chOff x="484167" y="130909"/>
                <a:chExt cx="4227999" cy="6119921"/>
              </a:xfrm>
            </p:grpSpPr>
            <p:grpSp>
              <p:nvGrpSpPr>
                <p:cNvPr id="8" name="Grupo 7"/>
                <p:cNvGrpSpPr/>
                <p:nvPr/>
              </p:nvGrpSpPr>
              <p:grpSpPr>
                <a:xfrm>
                  <a:off x="484167" y="130909"/>
                  <a:ext cx="4227999" cy="6000940"/>
                  <a:chOff x="369867" y="130909"/>
                  <a:chExt cx="4227999" cy="6000940"/>
                </a:xfrm>
              </p:grpSpPr>
              <p:grpSp>
                <p:nvGrpSpPr>
                  <p:cNvPr id="6" name="Grupo 5"/>
                  <p:cNvGrpSpPr/>
                  <p:nvPr/>
                </p:nvGrpSpPr>
                <p:grpSpPr>
                  <a:xfrm>
                    <a:off x="369867" y="130909"/>
                    <a:ext cx="4227999" cy="6000940"/>
                    <a:chOff x="2472987" y="392166"/>
                    <a:chExt cx="4227999" cy="6000940"/>
                  </a:xfrm>
                </p:grpSpPr>
                <p:sp>
                  <p:nvSpPr>
                    <p:cNvPr id="64" name="Rectángulo 63"/>
                    <p:cNvSpPr/>
                    <p:nvPr/>
                  </p:nvSpPr>
                  <p:spPr>
                    <a:xfrm>
                      <a:off x="2575748" y="4760218"/>
                      <a:ext cx="19189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 name="Grupo 4"/>
                    <p:cNvGrpSpPr/>
                    <p:nvPr/>
                  </p:nvGrpSpPr>
                  <p:grpSpPr>
                    <a:xfrm>
                      <a:off x="2472987" y="392166"/>
                      <a:ext cx="4227999" cy="6000940"/>
                      <a:chOff x="2472987" y="392166"/>
                      <a:chExt cx="4227999" cy="6000940"/>
                    </a:xfrm>
                  </p:grpSpPr>
                  <p:sp>
                    <p:nvSpPr>
                      <p:cNvPr id="58" name="Rectángulo 57"/>
                      <p:cNvSpPr/>
                      <p:nvPr/>
                    </p:nvSpPr>
                    <p:spPr>
                      <a:xfrm>
                        <a:off x="2510171" y="2930585"/>
                        <a:ext cx="19189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9" name="Rectángulo 58"/>
                      <p:cNvSpPr/>
                      <p:nvPr/>
                    </p:nvSpPr>
                    <p:spPr>
                      <a:xfrm>
                        <a:off x="4745515" y="2940477"/>
                        <a:ext cx="1920021" cy="38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5" name="Rectángulo 64"/>
                      <p:cNvSpPr/>
                      <p:nvPr/>
                    </p:nvSpPr>
                    <p:spPr>
                      <a:xfrm>
                        <a:off x="4780965" y="4753340"/>
                        <a:ext cx="19200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4" name="Grupo 3"/>
                      <p:cNvGrpSpPr/>
                      <p:nvPr/>
                    </p:nvGrpSpPr>
                    <p:grpSpPr>
                      <a:xfrm>
                        <a:off x="2472987" y="392166"/>
                        <a:ext cx="4155280" cy="6000940"/>
                        <a:chOff x="4002516" y="143785"/>
                        <a:chExt cx="4155280" cy="6000940"/>
                      </a:xfrm>
                    </p:grpSpPr>
                    <p:sp>
                      <p:nvSpPr>
                        <p:cNvPr id="34" name="Rectángulo 33"/>
                        <p:cNvSpPr/>
                        <p:nvPr/>
                      </p:nvSpPr>
                      <p:spPr>
                        <a:xfrm>
                          <a:off x="4039700" y="143975"/>
                          <a:ext cx="4112602" cy="497864"/>
                        </a:xfrm>
                        <a:prstGeom prst="rect">
                          <a:avLst/>
                        </a:prstGeom>
                        <a:solidFill>
                          <a:srgbClr val="1B5877"/>
                        </a:solidFill>
                        <a:ln>
                          <a:solidFill>
                            <a:srgbClr val="1B58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Rectángulo 36"/>
                        <p:cNvSpPr/>
                        <p:nvPr/>
                      </p:nvSpPr>
                      <p:spPr>
                        <a:xfrm>
                          <a:off x="4039700" y="836369"/>
                          <a:ext cx="1918921" cy="49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8" name="Rectángulo 37"/>
                        <p:cNvSpPr/>
                        <p:nvPr/>
                      </p:nvSpPr>
                      <p:spPr>
                        <a:xfrm>
                          <a:off x="6237776" y="836369"/>
                          <a:ext cx="1920020" cy="3176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Grupo 2"/>
                        <p:cNvGrpSpPr/>
                        <p:nvPr/>
                      </p:nvGrpSpPr>
                      <p:grpSpPr>
                        <a:xfrm>
                          <a:off x="4002516" y="143785"/>
                          <a:ext cx="4150529" cy="6000940"/>
                          <a:chOff x="4002516" y="143785"/>
                          <a:chExt cx="4150529" cy="6000940"/>
                        </a:xfrm>
                      </p:grpSpPr>
                      <p:grpSp>
                        <p:nvGrpSpPr>
                          <p:cNvPr id="2" name="Grupo 1"/>
                          <p:cNvGrpSpPr/>
                          <p:nvPr/>
                        </p:nvGrpSpPr>
                        <p:grpSpPr>
                          <a:xfrm>
                            <a:off x="4002516" y="143785"/>
                            <a:ext cx="4150529" cy="4801890"/>
                            <a:chOff x="4064977" y="142685"/>
                            <a:chExt cx="4150529" cy="4801890"/>
                          </a:xfrm>
                        </p:grpSpPr>
                        <p:sp>
                          <p:nvSpPr>
                            <p:cNvPr id="17" name="Content Placeholder 2"/>
                            <p:cNvSpPr txBox="1">
                              <a:spLocks/>
                            </p:cNvSpPr>
                            <p:nvPr/>
                          </p:nvSpPr>
                          <p:spPr bwMode="auto">
                            <a:xfrm>
                              <a:off x="4064977" y="142685"/>
                              <a:ext cx="4150529" cy="503360"/>
                            </a:xfrm>
                            <a:prstGeom prst="rect">
                              <a:avLst/>
                            </a:prstGeom>
                            <a:ln/>
                            <a:extLst/>
                          </p:spPr>
                          <p:style>
                            <a:lnRef idx="1">
                              <a:schemeClr val="accent5"/>
                            </a:lnRef>
                            <a:fillRef idx="2">
                              <a:schemeClr val="accent5"/>
                            </a:fillRef>
                            <a:effectRef idx="1">
                              <a:schemeClr val="accent5"/>
                            </a:effectRef>
                            <a:fontRef idx="minor">
                              <a:schemeClr val="dk1"/>
                            </a:fontRef>
                          </p:style>
                          <p:txBody>
                            <a:bodyPr lIns="56809" tIns="28405" rIns="56809" bIns="28405"/>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3462"/>
                                </a:lnSpc>
                                <a:spcBef>
                                  <a:spcPts val="831"/>
                                </a:spcBef>
                                <a:buNone/>
                                <a:defRPr/>
                              </a:pPr>
                              <a:r>
                                <a:rPr lang="es-EC"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RENDIMIENTOS Y COSTOS </a:t>
                              </a:r>
                              <a:endParaRPr lang="es-EC"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0" name="Content Placeholder 2"/>
                            <p:cNvSpPr txBox="1">
                              <a:spLocks/>
                            </p:cNvSpPr>
                            <p:nvPr/>
                          </p:nvSpPr>
                          <p:spPr bwMode="auto">
                            <a:xfrm>
                              <a:off x="4202357" y="1424354"/>
                              <a:ext cx="1744174" cy="93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Demuestra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 deficiente colocación de crédito que tenían las instituciones, haciendo entrever que sus esfuerzos por darle mayor circulación al capital eran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limitados.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4" name="Content Placeholder 2"/>
                            <p:cNvSpPr txBox="1">
                              <a:spLocks/>
                            </p:cNvSpPr>
                            <p:nvPr/>
                          </p:nvSpPr>
                          <p:spPr bwMode="auto">
                            <a:xfrm>
                              <a:off x="4177282" y="945448"/>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R1</a:t>
                              </a:r>
                              <a:endParaRPr lang="es-EC" altLang="es-ES" sz="1200" dirty="0">
                                <a:latin typeface="Times New Roman" panose="02020603050405020304" pitchFamily="18" charset="0"/>
                                <a:cs typeface="Times New Roman" panose="02020603050405020304" pitchFamily="18" charset="0"/>
                              </a:endParaRPr>
                            </a:p>
                          </p:txBody>
                        </p:sp>
                        <p:sp>
                          <p:nvSpPr>
                            <p:cNvPr id="63" name="Content Placeholder 2"/>
                            <p:cNvSpPr txBox="1">
                              <a:spLocks/>
                            </p:cNvSpPr>
                            <p:nvPr/>
                          </p:nvSpPr>
                          <p:spPr bwMode="auto">
                            <a:xfrm>
                              <a:off x="6257559" y="2698680"/>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R5</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8" name="Content Placeholder 2"/>
                            <p:cNvSpPr txBox="1">
                              <a:spLocks/>
                            </p:cNvSpPr>
                            <p:nvPr/>
                          </p:nvSpPr>
                          <p:spPr bwMode="auto">
                            <a:xfrm>
                              <a:off x="4064977" y="4620358"/>
                              <a:ext cx="1893644"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R3</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9" name="Content Placeholder 2"/>
                            <p:cNvSpPr txBox="1">
                              <a:spLocks/>
                            </p:cNvSpPr>
                            <p:nvPr/>
                          </p:nvSpPr>
                          <p:spPr bwMode="auto">
                            <a:xfrm>
                              <a:off x="6257559" y="4625854"/>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200" dirty="0" smtClean="0">
                                  <a:latin typeface="Times New Roman" panose="02020603050405020304" pitchFamily="18" charset="0"/>
                                  <a:cs typeface="Times New Roman" panose="02020603050405020304" pitchFamily="18" charset="0"/>
                                </a:rPr>
                                <a:t>R6 </a:t>
                              </a:r>
                              <a:endParaRPr lang="en-US" altLang="es-ES" sz="1200" dirty="0">
                                <a:latin typeface="Times New Roman" panose="02020603050405020304" pitchFamily="18" charset="0"/>
                                <a:cs typeface="Times New Roman" panose="02020603050405020304" pitchFamily="18" charset="0"/>
                              </a:endParaRPr>
                            </a:p>
                          </p:txBody>
                        </p:sp>
                      </p:grpSp>
                      <p:sp>
                        <p:nvSpPr>
                          <p:cNvPr id="26" name="Rectángulo 25"/>
                          <p:cNvSpPr/>
                          <p:nvPr/>
                        </p:nvSpPr>
                        <p:spPr>
                          <a:xfrm>
                            <a:off x="4039700" y="2680555"/>
                            <a:ext cx="49456" cy="1385706"/>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 name="Rectángulo 26"/>
                          <p:cNvSpPr/>
                          <p:nvPr/>
                        </p:nvSpPr>
                        <p:spPr>
                          <a:xfrm>
                            <a:off x="4039700" y="4524742"/>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8" name="Rectángulo 27"/>
                          <p:cNvSpPr/>
                          <p:nvPr/>
                        </p:nvSpPr>
                        <p:spPr>
                          <a:xfrm>
                            <a:off x="6239975" y="4524742"/>
                            <a:ext cx="505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9" name="Rectángulo 28"/>
                          <p:cNvSpPr/>
                          <p:nvPr/>
                        </p:nvSpPr>
                        <p:spPr>
                          <a:xfrm>
                            <a:off x="6249865" y="2680555"/>
                            <a:ext cx="49457"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0" name="Rectángulo 29"/>
                          <p:cNvSpPr/>
                          <p:nvPr/>
                        </p:nvSpPr>
                        <p:spPr>
                          <a:xfrm>
                            <a:off x="6239975" y="836369"/>
                            <a:ext cx="505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Rectángulo 38"/>
                          <p:cNvSpPr/>
                          <p:nvPr/>
                        </p:nvSpPr>
                        <p:spPr>
                          <a:xfrm>
                            <a:off x="4039700" y="839666"/>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grpSp>
                </p:grpSp>
              </p:grpSp>
              <p:sp>
                <p:nvSpPr>
                  <p:cNvPr id="91" name="Content Placeholder 2"/>
                  <p:cNvSpPr txBox="1">
                    <a:spLocks/>
                  </p:cNvSpPr>
                  <p:nvPr/>
                </p:nvSpPr>
                <p:spPr bwMode="auto">
                  <a:xfrm>
                    <a:off x="2666673" y="1185618"/>
                    <a:ext cx="1744174" cy="115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rendimiento de todas las inversiones no financieras que no pertenecen a las categorías de R1 –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R3</a:t>
                    </a:r>
                  </a:p>
                  <a:p>
                    <a:pPr marL="0" indent="0">
                      <a:spcBef>
                        <a:spcPts val="0"/>
                      </a:spcBef>
                      <a:buClr>
                        <a:srgbClr val="FFC000"/>
                      </a:buClr>
                      <a:buSzPct val="130000"/>
                      <a:defRPr/>
                    </a:pP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se tiene que como meta un porcentaje igual o mayor a 15,91%, obteniendo en promedio las instituciones liquidadas el 9</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2" name="Content Placeholder 2"/>
                  <p:cNvSpPr txBox="1">
                    <a:spLocks/>
                  </p:cNvSpPr>
                  <p:nvPr/>
                </p:nvSpPr>
                <p:spPr bwMode="auto">
                  <a:xfrm>
                    <a:off x="507247" y="3237548"/>
                    <a:ext cx="1744174" cy="81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Los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ingreso generados por inversiones liquidas fueron mínimas y no cumplieron su objetivo de generar liquidez para las instituciones.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3" name="Content Placeholder 2"/>
                  <p:cNvSpPr txBox="1">
                    <a:spLocks/>
                  </p:cNvSpPr>
                  <p:nvPr/>
                </p:nvSpPr>
                <p:spPr bwMode="auto">
                  <a:xfrm>
                    <a:off x="2677845" y="3139251"/>
                    <a:ext cx="184180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Enfoca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en medir el rendimiento (costo) de los depósitos de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ahorro.</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Los resultados muestran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que los costos financieros derivados de los depósitos de ahorro no fueron los suficientemente beneficiosos para generar liquidez.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4" name="Content Placeholder 2"/>
                <p:cNvSpPr txBox="1">
                  <a:spLocks/>
                </p:cNvSpPr>
                <p:nvPr/>
              </p:nvSpPr>
              <p:spPr bwMode="auto">
                <a:xfrm>
                  <a:off x="621547" y="5093542"/>
                  <a:ext cx="188430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Todas </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COAC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mantienen</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una</a:t>
                  </a:r>
                  <a:r>
                    <a:rPr lang="en-US" altLang="es-ES" sz="1200" smtClean="0">
                      <a:latin typeface="Times New Roman" panose="02020603050405020304" pitchFamily="18" charset="0"/>
                      <a:ea typeface="Verdana" panose="020B0604030504040204" pitchFamily="34" charset="0"/>
                      <a:cs typeface="Times New Roman" panose="02020603050405020304" pitchFamily="18" charset="0"/>
                    </a:rPr>
                    <a:t> deficient </a:t>
                  </a:r>
                  <a:r>
                    <a:rPr lang="es-EC" altLang="es-ES" sz="1200" smtClean="0">
                      <a:latin typeface="Times New Roman" panose="02020603050405020304" pitchFamily="18" charset="0"/>
                      <a:ea typeface="Verdana" panose="020B0604030504040204" pitchFamily="34" charset="0"/>
                      <a:cs typeface="Times New Roman" panose="02020603050405020304" pitchFamily="18" charset="0"/>
                    </a:rPr>
                    <a:t>colocación</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efectuó castigos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a préstamos morosos, lo que significa que no existió un control adecuado del financiamiento o de la cartera, haciendo irrecuperable el capital y patrimonio de las instituciones financieras.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5" name="Content Placeholder 2"/>
                <p:cNvSpPr txBox="1">
                  <a:spLocks/>
                </p:cNvSpPr>
                <p:nvPr/>
              </p:nvSpPr>
              <p:spPr bwMode="auto">
                <a:xfrm>
                  <a:off x="2768844" y="5030610"/>
                  <a:ext cx="1943321"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os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resultados obtenidos de las cooperativas de ahorro y crédito liquidadas, es que en promedio están generaron el 6</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Muestra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que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no se pudieron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obtener los rendimientos esperados del financiamiento externo.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6" name="Content Placeholder 2"/>
              <p:cNvSpPr txBox="1">
                <a:spLocks/>
              </p:cNvSpPr>
              <p:nvPr/>
            </p:nvSpPr>
            <p:spPr bwMode="auto">
              <a:xfrm>
                <a:off x="2950243" y="804471"/>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R</a:t>
                </a:r>
                <a:r>
                  <a:rPr lang="es-EC" altLang="es-ES" sz="1200" dirty="0" smtClean="0">
                    <a:latin typeface="Times New Roman" panose="02020603050405020304" pitchFamily="18" charset="0"/>
                    <a:cs typeface="Times New Roman" panose="02020603050405020304" pitchFamily="18" charset="0"/>
                  </a:rPr>
                  <a:t>4</a:t>
                </a:r>
                <a:endParaRPr lang="es-EC" altLang="es-ES" sz="1200" dirty="0">
                  <a:latin typeface="Times New Roman" panose="02020603050405020304" pitchFamily="18" charset="0"/>
                  <a:cs typeface="Times New Roman" panose="02020603050405020304" pitchFamily="18" charset="0"/>
                </a:endParaRPr>
              </a:p>
            </p:txBody>
          </p:sp>
        </p:grpSp>
        <p:sp>
          <p:nvSpPr>
            <p:cNvPr id="97" name="Content Placeholder 2"/>
            <p:cNvSpPr txBox="1">
              <a:spLocks/>
            </p:cNvSpPr>
            <p:nvPr/>
          </p:nvSpPr>
          <p:spPr bwMode="auto">
            <a:xfrm>
              <a:off x="641329" y="2768790"/>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R2</a:t>
              </a:r>
              <a:endParaRPr lang="es-EC" altLang="es-ES" sz="1200" dirty="0">
                <a:latin typeface="Times New Roman" panose="02020603050405020304" pitchFamily="18" charset="0"/>
                <a:cs typeface="Times New Roman" panose="02020603050405020304" pitchFamily="18" charset="0"/>
              </a:endParaRPr>
            </a:p>
          </p:txBody>
        </p:sp>
      </p:grpSp>
      <p:graphicFrame>
        <p:nvGraphicFramePr>
          <p:cNvPr id="14" name="Tabla 13"/>
          <p:cNvGraphicFramePr>
            <a:graphicFrameLocks noGrp="1"/>
          </p:cNvGraphicFramePr>
          <p:nvPr>
            <p:extLst>
              <p:ext uri="{D42A27DB-BD31-4B8C-83A1-F6EECF244321}">
                <p14:modId xmlns:p14="http://schemas.microsoft.com/office/powerpoint/2010/main" val="1007352489"/>
              </p:ext>
            </p:extLst>
          </p:nvPr>
        </p:nvGraphicFramePr>
        <p:xfrm>
          <a:off x="6459469" y="4089667"/>
          <a:ext cx="4572000" cy="177355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16349482"/>
                    </a:ext>
                  </a:extLst>
                </a:gridCol>
                <a:gridCol w="762000">
                  <a:extLst>
                    <a:ext uri="{9D8B030D-6E8A-4147-A177-3AD203B41FA5}">
                      <a16:colId xmlns:a16="http://schemas.microsoft.com/office/drawing/2014/main" val="643320526"/>
                    </a:ext>
                  </a:extLst>
                </a:gridCol>
                <a:gridCol w="762000">
                  <a:extLst>
                    <a:ext uri="{9D8B030D-6E8A-4147-A177-3AD203B41FA5}">
                      <a16:colId xmlns:a16="http://schemas.microsoft.com/office/drawing/2014/main" val="2018996627"/>
                    </a:ext>
                  </a:extLst>
                </a:gridCol>
                <a:gridCol w="762000">
                  <a:extLst>
                    <a:ext uri="{9D8B030D-6E8A-4147-A177-3AD203B41FA5}">
                      <a16:colId xmlns:a16="http://schemas.microsoft.com/office/drawing/2014/main" val="1366239834"/>
                    </a:ext>
                  </a:extLst>
                </a:gridCol>
                <a:gridCol w="762000">
                  <a:extLst>
                    <a:ext uri="{9D8B030D-6E8A-4147-A177-3AD203B41FA5}">
                      <a16:colId xmlns:a16="http://schemas.microsoft.com/office/drawing/2014/main" val="121040790"/>
                    </a:ext>
                  </a:extLst>
                </a:gridCol>
                <a:gridCol w="762000">
                  <a:extLst>
                    <a:ext uri="{9D8B030D-6E8A-4147-A177-3AD203B41FA5}">
                      <a16:colId xmlns:a16="http://schemas.microsoft.com/office/drawing/2014/main" val="2383203801"/>
                    </a:ext>
                  </a:extLst>
                </a:gridCol>
              </a:tblGrid>
              <a:tr h="190500">
                <a:tc>
                  <a:txBody>
                    <a:bodyPr/>
                    <a:lstStyle/>
                    <a:p>
                      <a:pPr algn="l" fontAlgn="b"/>
                      <a:r>
                        <a:rPr lang="es-EC" sz="1600" u="none" strike="noStrike">
                          <a:effectLst/>
                        </a:rPr>
                        <a:t>PERLAS</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1</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2</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3</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4</a:t>
                      </a:r>
                      <a:endParaRPr lang="es-EC"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600" u="none" strike="noStrike">
                          <a:effectLst/>
                        </a:rPr>
                        <a:t>COAC 5</a:t>
                      </a:r>
                      <a:endParaRPr lang="es-EC"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4923311"/>
                  </a:ext>
                </a:extLst>
              </a:tr>
              <a:tr h="190500">
                <a:tc>
                  <a:txBody>
                    <a:bodyPr/>
                    <a:lstStyle/>
                    <a:p>
                      <a:pPr algn="l" fontAlgn="b"/>
                      <a:r>
                        <a:rPr lang="es-EC" sz="1600" u="none" strike="noStrike" dirty="0" smtClean="0">
                          <a:effectLst/>
                        </a:rPr>
                        <a:t>R</a:t>
                      </a:r>
                      <a:r>
                        <a:rPr lang="es-EC" sz="1600" u="none" strike="noStrike" baseline="0" dirty="0" smtClean="0">
                          <a:effectLst/>
                        </a:rPr>
                        <a:t> </a:t>
                      </a:r>
                      <a:r>
                        <a:rPr lang="es-EC" sz="1600" u="none" strike="noStrike" dirty="0" smtClean="0">
                          <a:effectLst/>
                        </a:rPr>
                        <a:t>1 </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C" sz="1600" u="none" strike="noStrike" dirty="0" smtClean="0">
                          <a:effectLst/>
                        </a:rPr>
                        <a:t>6%</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4%</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6%</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10</a:t>
                      </a:r>
                      <a:r>
                        <a:rPr lang="es-EC" sz="1600" u="none" strike="noStrike" dirty="0">
                          <a:effectLst/>
                        </a:rPr>
                        <a:t>%</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7%</a:t>
                      </a:r>
                      <a:endParaRPr lang="es-EC"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1427774"/>
                  </a:ext>
                </a:extLst>
              </a:tr>
              <a:tr h="190500">
                <a:tc>
                  <a:txBody>
                    <a:bodyPr/>
                    <a:lstStyle/>
                    <a:p>
                      <a:pPr algn="l" fontAlgn="b"/>
                      <a:r>
                        <a:rPr lang="es-EC" sz="1600" u="none" strike="noStrike" dirty="0">
                          <a:effectLst/>
                        </a:rPr>
                        <a:t>R</a:t>
                      </a:r>
                      <a:r>
                        <a:rPr lang="es-EC" sz="1600" u="none" strike="noStrike" dirty="0" smtClean="0">
                          <a:effectLst/>
                        </a:rPr>
                        <a:t> </a:t>
                      </a:r>
                      <a:r>
                        <a:rPr lang="es-EC" sz="1600" u="none" strike="noStrike" dirty="0">
                          <a:effectLst/>
                        </a:rPr>
                        <a:t>2</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C" sz="1600" u="none" strike="noStrike" dirty="0" smtClean="0">
                          <a:effectLst/>
                        </a:rPr>
                        <a:t>0,71%</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0,43%</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0,83</a:t>
                      </a:r>
                      <a:r>
                        <a:rPr lang="es-EC" sz="1600" u="none" strike="noStrike" dirty="0">
                          <a:effectLst/>
                        </a:rPr>
                        <a:t>%</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0,92%</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0,36%</a:t>
                      </a:r>
                      <a:endParaRPr lang="es-EC"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78821578"/>
                  </a:ext>
                </a:extLst>
              </a:tr>
              <a:tr h="190500">
                <a:tc>
                  <a:txBody>
                    <a:bodyPr/>
                    <a:lstStyle/>
                    <a:p>
                      <a:pPr algn="l" fontAlgn="b"/>
                      <a:r>
                        <a:rPr lang="es-EC" sz="1600" u="none" strike="noStrike" dirty="0">
                          <a:effectLst/>
                        </a:rPr>
                        <a:t>R</a:t>
                      </a:r>
                      <a:r>
                        <a:rPr lang="es-EC" sz="1600" u="none" strike="noStrike" dirty="0" smtClean="0">
                          <a:effectLst/>
                        </a:rPr>
                        <a:t> </a:t>
                      </a:r>
                      <a:r>
                        <a:rPr lang="es-EC" sz="1600" u="none" strike="noStrike" dirty="0">
                          <a:effectLst/>
                        </a:rPr>
                        <a:t>3</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C" sz="1600" u="none" strike="noStrike" dirty="0" smtClean="0">
                          <a:effectLst/>
                        </a:rPr>
                        <a:t>2,41%</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1,78%</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1,51%</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3,45%</a:t>
                      </a:r>
                      <a:endParaRPr lang="es-EC"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smtClean="0">
                          <a:effectLst/>
                        </a:rPr>
                        <a:t>0,93%</a:t>
                      </a:r>
                      <a:endParaRPr lang="es-EC"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2835092"/>
                  </a:ext>
                </a:extLst>
              </a:tr>
              <a:tr h="190500">
                <a:tc>
                  <a:txBody>
                    <a:bodyPr/>
                    <a:lstStyle/>
                    <a:p>
                      <a:pPr algn="l" fontAlgn="b"/>
                      <a:r>
                        <a:rPr lang="es-EC" sz="1600" u="none" strike="noStrike" dirty="0">
                          <a:effectLst/>
                        </a:rPr>
                        <a:t>R</a:t>
                      </a:r>
                      <a:r>
                        <a:rPr lang="es-EC" sz="1600" u="none" strike="noStrike" dirty="0" smtClean="0">
                          <a:effectLst/>
                        </a:rPr>
                        <a:t> </a:t>
                      </a:r>
                      <a:r>
                        <a:rPr lang="es-EC" sz="1600" u="none" strike="noStrike" dirty="0">
                          <a:effectLst/>
                        </a:rPr>
                        <a:t>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7,74%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7,91%</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6,42%</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8,84%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12,61%</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1033346"/>
                  </a:ext>
                </a:extLst>
              </a:tr>
              <a:tr h="190500">
                <a:tc>
                  <a:txBody>
                    <a:bodyPr/>
                    <a:lstStyle/>
                    <a:p>
                      <a:pPr algn="l" fontAlgn="b"/>
                      <a:r>
                        <a:rPr lang="es-EC" sz="1600" u="none" strike="noStrike" dirty="0">
                          <a:effectLst/>
                        </a:rPr>
                        <a:t>R</a:t>
                      </a:r>
                      <a:r>
                        <a:rPr lang="es-EC" sz="1600" u="none" strike="noStrike" dirty="0" smtClean="0">
                          <a:effectLst/>
                        </a:rPr>
                        <a:t> </a:t>
                      </a:r>
                      <a:r>
                        <a:rPr lang="es-EC" sz="1600" u="none" strike="noStrike" dirty="0">
                          <a:effectLst/>
                        </a:rPr>
                        <a:t>5</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2,44%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3,26%</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2,74%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4,62%</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1,03%</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8125071"/>
                  </a:ext>
                </a:extLst>
              </a:tr>
              <a:tr h="192326">
                <a:tc>
                  <a:txBody>
                    <a:bodyPr/>
                    <a:lstStyle/>
                    <a:p>
                      <a:pPr algn="l" fontAlgn="b"/>
                      <a:r>
                        <a:rPr lang="es-EC" sz="1600" u="none" strike="noStrike" dirty="0">
                          <a:effectLst/>
                        </a:rPr>
                        <a:t>R</a:t>
                      </a:r>
                      <a:r>
                        <a:rPr lang="es-EC" sz="1600" u="none" strike="noStrike" dirty="0" smtClean="0">
                          <a:effectLst/>
                        </a:rPr>
                        <a:t> </a:t>
                      </a:r>
                      <a:r>
                        <a:rPr lang="es-EC" sz="1600" u="none" strike="noStrike" dirty="0">
                          <a:effectLst/>
                        </a:rPr>
                        <a:t>6</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5,77%</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6,61%</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5,94%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7,31%</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4,99%</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763151"/>
                  </a:ext>
                </a:extLst>
              </a:tr>
            </a:tbl>
          </a:graphicData>
        </a:graphic>
      </p:graphicFrame>
      <p:pic>
        <p:nvPicPr>
          <p:cNvPr id="7" name="Imagen 6"/>
          <p:cNvPicPr>
            <a:picLocks noChangeAspect="1"/>
          </p:cNvPicPr>
          <p:nvPr/>
        </p:nvPicPr>
        <p:blipFill rotWithShape="1">
          <a:blip r:embed="rId2"/>
          <a:srcRect t="1695" r="4321" b="7348"/>
          <a:stretch/>
        </p:blipFill>
        <p:spPr>
          <a:xfrm>
            <a:off x="6007350" y="43331"/>
            <a:ext cx="5476239" cy="3441232"/>
          </a:xfrm>
          <a:prstGeom prst="rect">
            <a:avLst/>
          </a:prstGeom>
        </p:spPr>
      </p:pic>
      <p:sp>
        <p:nvSpPr>
          <p:cNvPr id="12" name="CuadroTexto 11"/>
          <p:cNvSpPr txBox="1"/>
          <p:nvPr/>
        </p:nvSpPr>
        <p:spPr>
          <a:xfrm>
            <a:off x="6135293" y="3484563"/>
            <a:ext cx="2756263" cy="246221"/>
          </a:xfrm>
          <a:prstGeom prst="rect">
            <a:avLst/>
          </a:prstGeom>
          <a:noFill/>
        </p:spPr>
        <p:txBody>
          <a:bodyPr wrap="square" rtlCol="0">
            <a:spAutoFit/>
          </a:bodyPr>
          <a:lstStyle/>
          <a:p>
            <a:r>
              <a:rPr lang="es-EC" sz="1000" dirty="0" smtClean="0"/>
              <a:t>(Abril,2015)</a:t>
            </a:r>
            <a:endParaRPr lang="es-EC" sz="1000" dirty="0"/>
          </a:p>
        </p:txBody>
      </p:sp>
      <p:pic>
        <p:nvPicPr>
          <p:cNvPr id="40"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
        <p:nvSpPr>
          <p:cNvPr id="42" name="Título 1"/>
          <p:cNvSpPr txBox="1">
            <a:spLocks/>
          </p:cNvSpPr>
          <p:nvPr/>
        </p:nvSpPr>
        <p:spPr>
          <a:xfrm>
            <a:off x="4646411" y="6683577"/>
            <a:ext cx="1729794" cy="249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800" dirty="0" smtClean="0">
                <a:solidFill>
                  <a:prstClr val="black"/>
                </a:solidFill>
              </a:rPr>
              <a:t>ANÁLISIS MÉTODO PERLA</a:t>
            </a:r>
            <a:r>
              <a:rPr lang="es-EC" sz="800" dirty="0">
                <a:solidFill>
                  <a:prstClr val="black"/>
                </a:solidFill>
              </a:rPr>
              <a:t> </a:t>
            </a:r>
            <a:r>
              <a:rPr lang="es-EC" sz="800" dirty="0" smtClean="0">
                <a:solidFill>
                  <a:prstClr val="black"/>
                </a:solidFill>
              </a:rPr>
              <a:t>(CONT.)</a:t>
            </a:r>
            <a:endParaRPr lang="es-EC" sz="800" dirty="0">
              <a:solidFill>
                <a:prstClr val="black"/>
              </a:solidFill>
            </a:endParaRPr>
          </a:p>
        </p:txBody>
      </p:sp>
    </p:spTree>
    <p:extLst>
      <p:ext uri="{BB962C8B-B14F-4D97-AF65-F5344CB8AC3E}">
        <p14:creationId xmlns:p14="http://schemas.microsoft.com/office/powerpoint/2010/main" val="31514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248232272"/>
              </p:ext>
            </p:extLst>
          </p:nvPr>
        </p:nvGraphicFramePr>
        <p:xfrm>
          <a:off x="273884" y="4071544"/>
          <a:ext cx="5406323" cy="227076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439273815"/>
                    </a:ext>
                  </a:extLst>
                </a:gridCol>
                <a:gridCol w="848500">
                  <a:extLst>
                    <a:ext uri="{9D8B030D-6E8A-4147-A177-3AD203B41FA5}">
                      <a16:colId xmlns:a16="http://schemas.microsoft.com/office/drawing/2014/main" val="1146682797"/>
                    </a:ext>
                  </a:extLst>
                </a:gridCol>
                <a:gridCol w="935665">
                  <a:extLst>
                    <a:ext uri="{9D8B030D-6E8A-4147-A177-3AD203B41FA5}">
                      <a16:colId xmlns:a16="http://schemas.microsoft.com/office/drawing/2014/main" val="620364056"/>
                    </a:ext>
                  </a:extLst>
                </a:gridCol>
                <a:gridCol w="776177">
                  <a:extLst>
                    <a:ext uri="{9D8B030D-6E8A-4147-A177-3AD203B41FA5}">
                      <a16:colId xmlns:a16="http://schemas.microsoft.com/office/drawing/2014/main" val="55146682"/>
                    </a:ext>
                  </a:extLst>
                </a:gridCol>
                <a:gridCol w="1095153">
                  <a:extLst>
                    <a:ext uri="{9D8B030D-6E8A-4147-A177-3AD203B41FA5}">
                      <a16:colId xmlns:a16="http://schemas.microsoft.com/office/drawing/2014/main" val="180952606"/>
                    </a:ext>
                  </a:extLst>
                </a:gridCol>
                <a:gridCol w="988828">
                  <a:extLst>
                    <a:ext uri="{9D8B030D-6E8A-4147-A177-3AD203B41FA5}">
                      <a16:colId xmlns:a16="http://schemas.microsoft.com/office/drawing/2014/main" val="2242785443"/>
                    </a:ext>
                  </a:extLst>
                </a:gridCol>
              </a:tblGrid>
              <a:tr h="200025">
                <a:tc>
                  <a:txBody>
                    <a:bodyPr/>
                    <a:lstStyle/>
                    <a:p>
                      <a:pPr algn="ctr" fontAlgn="ctr"/>
                      <a:r>
                        <a:rPr lang="es-EC" sz="1800" u="none" strike="noStrike" dirty="0">
                          <a:effectLst/>
                        </a:rPr>
                        <a:t>PERLAS</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1</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2</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3</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4</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5</a:t>
                      </a:r>
                      <a:endParaRPr lang="es-EC" sz="18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60919628"/>
                  </a:ext>
                </a:extLst>
              </a:tr>
              <a:tr h="200025">
                <a:tc>
                  <a:txBody>
                    <a:bodyPr/>
                    <a:lstStyle/>
                    <a:p>
                      <a:pPr algn="ctr" fontAlgn="ctr"/>
                      <a:r>
                        <a:rPr lang="es-EC" sz="1800" u="none" strike="noStrike">
                          <a:effectLst/>
                        </a:rPr>
                        <a:t>R7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3,71%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3,63%</a:t>
                      </a:r>
                      <a:endParaRPr lang="es-EC" sz="18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4,46%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7,86%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5,97%</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85685207"/>
                  </a:ext>
                </a:extLst>
              </a:tr>
              <a:tr h="200025">
                <a:tc>
                  <a:txBody>
                    <a:bodyPr/>
                    <a:lstStyle/>
                    <a:p>
                      <a:pPr algn="ctr" fontAlgn="ctr"/>
                      <a:r>
                        <a:rPr lang="es-EC" sz="1800" u="none" strike="noStrike">
                          <a:effectLst/>
                        </a:rPr>
                        <a:t>R8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1,63%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1,55%</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2,71%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1,94%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2,33%</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81711684"/>
                  </a:ext>
                </a:extLst>
              </a:tr>
              <a:tr h="200025">
                <a:tc>
                  <a:txBody>
                    <a:bodyPr/>
                    <a:lstStyle/>
                    <a:p>
                      <a:pPr algn="ctr" fontAlgn="ctr"/>
                      <a:r>
                        <a:rPr lang="es-EC" sz="1800" u="none" strike="noStrike">
                          <a:effectLst/>
                        </a:rPr>
                        <a:t>R9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6,51%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6,24%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5,89%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7,13%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9,26%</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86319262"/>
                  </a:ext>
                </a:extLst>
              </a:tr>
              <a:tr h="200025">
                <a:tc>
                  <a:txBody>
                    <a:bodyPr/>
                    <a:lstStyle/>
                    <a:p>
                      <a:pPr algn="ctr" fontAlgn="ctr"/>
                      <a:r>
                        <a:rPr lang="es-EC" sz="1800" u="none" strike="noStrike">
                          <a:effectLst/>
                        </a:rPr>
                        <a:t>R10</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0,46%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0,21%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0,19%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1,01%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1,21%</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47454340"/>
                  </a:ext>
                </a:extLst>
              </a:tr>
              <a:tr h="200025">
                <a:tc>
                  <a:txBody>
                    <a:bodyPr/>
                    <a:lstStyle/>
                    <a:p>
                      <a:pPr algn="ctr" fontAlgn="ctr"/>
                      <a:r>
                        <a:rPr lang="es-EC" sz="1800" u="none" strike="noStrike">
                          <a:effectLst/>
                        </a:rPr>
                        <a:t>R11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1,51%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1,64%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1,48%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2,07%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1,73%</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42060130"/>
                  </a:ext>
                </a:extLst>
              </a:tr>
              <a:tr h="200025">
                <a:tc>
                  <a:txBody>
                    <a:bodyPr/>
                    <a:lstStyle/>
                    <a:p>
                      <a:pPr algn="ctr" fontAlgn="ctr"/>
                      <a:r>
                        <a:rPr lang="es-EC" sz="1800" u="none" strike="noStrike">
                          <a:effectLst/>
                        </a:rPr>
                        <a:t>R12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2,49%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1,63%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2,01%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3,11%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2,79%</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706247527"/>
                  </a:ext>
                </a:extLst>
              </a:tr>
              <a:tr h="200025">
                <a:tc>
                  <a:txBody>
                    <a:bodyPr/>
                    <a:lstStyle/>
                    <a:p>
                      <a:pPr algn="ctr" fontAlgn="ctr"/>
                      <a:r>
                        <a:rPr lang="es-EC" sz="1800" u="none" strike="noStrike" dirty="0">
                          <a:effectLst/>
                        </a:rPr>
                        <a:t>R13</a:t>
                      </a:r>
                      <a:endParaRPr lang="es-EC" sz="18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2,14%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2,01%</a:t>
                      </a:r>
                      <a:endParaRPr lang="es-EC" sz="18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1,97%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2,74%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2,01%</a:t>
                      </a:r>
                      <a:endParaRPr lang="es-EC" sz="18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11261325"/>
                  </a:ext>
                </a:extLst>
              </a:tr>
            </a:tbl>
          </a:graphicData>
        </a:graphic>
      </p:graphicFrame>
      <p:grpSp>
        <p:nvGrpSpPr>
          <p:cNvPr id="15" name="Grupo 14"/>
          <p:cNvGrpSpPr/>
          <p:nvPr/>
        </p:nvGrpSpPr>
        <p:grpSpPr>
          <a:xfrm>
            <a:off x="6161510" y="-23640"/>
            <a:ext cx="5867358" cy="6727090"/>
            <a:chOff x="579417" y="130909"/>
            <a:chExt cx="4185467" cy="6614221"/>
          </a:xfrm>
        </p:grpSpPr>
        <p:grpSp>
          <p:nvGrpSpPr>
            <p:cNvPr id="11" name="Grupo 10"/>
            <p:cNvGrpSpPr/>
            <p:nvPr/>
          </p:nvGrpSpPr>
          <p:grpSpPr>
            <a:xfrm>
              <a:off x="579417" y="130909"/>
              <a:ext cx="4185467" cy="5445274"/>
              <a:chOff x="579417" y="130909"/>
              <a:chExt cx="4185467" cy="5445274"/>
            </a:xfrm>
          </p:grpSpPr>
          <p:grpSp>
            <p:nvGrpSpPr>
              <p:cNvPr id="10" name="Grupo 9"/>
              <p:cNvGrpSpPr/>
              <p:nvPr/>
            </p:nvGrpSpPr>
            <p:grpSpPr>
              <a:xfrm>
                <a:off x="579417" y="130909"/>
                <a:ext cx="4185467" cy="5445274"/>
                <a:chOff x="579417" y="130909"/>
                <a:chExt cx="4185467" cy="5445274"/>
              </a:xfrm>
            </p:grpSpPr>
            <p:grpSp>
              <p:nvGrpSpPr>
                <p:cNvPr id="9" name="Grupo 8"/>
                <p:cNvGrpSpPr/>
                <p:nvPr/>
              </p:nvGrpSpPr>
              <p:grpSpPr>
                <a:xfrm>
                  <a:off x="579417" y="130909"/>
                  <a:ext cx="4185467" cy="5445274"/>
                  <a:chOff x="484167" y="130909"/>
                  <a:chExt cx="4185467" cy="5445274"/>
                </a:xfrm>
              </p:grpSpPr>
              <p:grpSp>
                <p:nvGrpSpPr>
                  <p:cNvPr id="8" name="Grupo 7"/>
                  <p:cNvGrpSpPr/>
                  <p:nvPr/>
                </p:nvGrpSpPr>
                <p:grpSpPr>
                  <a:xfrm>
                    <a:off x="484167" y="130909"/>
                    <a:ext cx="4185467" cy="5445274"/>
                    <a:chOff x="369867" y="130909"/>
                    <a:chExt cx="4185467" cy="5445274"/>
                  </a:xfrm>
                </p:grpSpPr>
                <p:grpSp>
                  <p:nvGrpSpPr>
                    <p:cNvPr id="6" name="Grupo 5"/>
                    <p:cNvGrpSpPr/>
                    <p:nvPr/>
                  </p:nvGrpSpPr>
                  <p:grpSpPr>
                    <a:xfrm>
                      <a:off x="369867" y="130909"/>
                      <a:ext cx="4185467" cy="5445274"/>
                      <a:chOff x="2472987" y="392166"/>
                      <a:chExt cx="4185467" cy="5445274"/>
                    </a:xfrm>
                  </p:grpSpPr>
                  <p:sp>
                    <p:nvSpPr>
                      <p:cNvPr id="64" name="Rectángulo 63"/>
                      <p:cNvSpPr/>
                      <p:nvPr/>
                    </p:nvSpPr>
                    <p:spPr>
                      <a:xfrm>
                        <a:off x="2575748" y="4356165"/>
                        <a:ext cx="1918921" cy="260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 name="Grupo 4"/>
                      <p:cNvGrpSpPr/>
                      <p:nvPr/>
                    </p:nvGrpSpPr>
                    <p:grpSpPr>
                      <a:xfrm>
                        <a:off x="2472987" y="392166"/>
                        <a:ext cx="4185467" cy="5445274"/>
                        <a:chOff x="2472987" y="392166"/>
                        <a:chExt cx="4185467" cy="5445274"/>
                      </a:xfrm>
                    </p:grpSpPr>
                    <p:sp>
                      <p:nvSpPr>
                        <p:cNvPr id="58" name="Rectángulo 57"/>
                        <p:cNvSpPr/>
                        <p:nvPr/>
                      </p:nvSpPr>
                      <p:spPr>
                        <a:xfrm>
                          <a:off x="2510171" y="2632862"/>
                          <a:ext cx="1918921" cy="294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9" name="Rectángulo 58"/>
                        <p:cNvSpPr/>
                        <p:nvPr/>
                      </p:nvSpPr>
                      <p:spPr>
                        <a:xfrm>
                          <a:off x="4713616" y="2557688"/>
                          <a:ext cx="1920021" cy="241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5" name="Rectángulo 64"/>
                        <p:cNvSpPr/>
                        <p:nvPr/>
                      </p:nvSpPr>
                      <p:spPr>
                        <a:xfrm>
                          <a:off x="4738433" y="3892085"/>
                          <a:ext cx="1920021" cy="497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4" name="Grupo 3"/>
                        <p:cNvGrpSpPr/>
                        <p:nvPr/>
                      </p:nvGrpSpPr>
                      <p:grpSpPr>
                        <a:xfrm>
                          <a:off x="2472987" y="392166"/>
                          <a:ext cx="4155280" cy="5445274"/>
                          <a:chOff x="4002516" y="143785"/>
                          <a:chExt cx="4155280" cy="5445274"/>
                        </a:xfrm>
                      </p:grpSpPr>
                      <p:sp>
                        <p:nvSpPr>
                          <p:cNvPr id="34" name="Rectángulo 33"/>
                          <p:cNvSpPr/>
                          <p:nvPr/>
                        </p:nvSpPr>
                        <p:spPr>
                          <a:xfrm>
                            <a:off x="4039700" y="143975"/>
                            <a:ext cx="4112602" cy="497864"/>
                          </a:xfrm>
                          <a:prstGeom prst="rect">
                            <a:avLst/>
                          </a:prstGeom>
                          <a:solidFill>
                            <a:srgbClr val="1B5877"/>
                          </a:solidFill>
                          <a:ln>
                            <a:solidFill>
                              <a:srgbClr val="1B58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Rectángulo 36"/>
                          <p:cNvSpPr/>
                          <p:nvPr/>
                        </p:nvSpPr>
                        <p:spPr>
                          <a:xfrm>
                            <a:off x="4039700" y="836369"/>
                            <a:ext cx="1918921" cy="364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8" name="Rectángulo 37"/>
                          <p:cNvSpPr/>
                          <p:nvPr/>
                        </p:nvSpPr>
                        <p:spPr>
                          <a:xfrm>
                            <a:off x="6237776" y="836369"/>
                            <a:ext cx="1920020" cy="364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Grupo 2"/>
                          <p:cNvGrpSpPr/>
                          <p:nvPr/>
                        </p:nvGrpSpPr>
                        <p:grpSpPr>
                          <a:xfrm>
                            <a:off x="4002516" y="143785"/>
                            <a:ext cx="4150529" cy="5445274"/>
                            <a:chOff x="4002516" y="143785"/>
                            <a:chExt cx="4150529" cy="5445274"/>
                          </a:xfrm>
                        </p:grpSpPr>
                        <p:grpSp>
                          <p:nvGrpSpPr>
                            <p:cNvPr id="2" name="Grupo 1"/>
                            <p:cNvGrpSpPr/>
                            <p:nvPr/>
                          </p:nvGrpSpPr>
                          <p:grpSpPr>
                            <a:xfrm>
                              <a:off x="4002516" y="143785"/>
                              <a:ext cx="4150529" cy="4245503"/>
                              <a:chOff x="4064977" y="142685"/>
                              <a:chExt cx="4150529" cy="4245503"/>
                            </a:xfrm>
                          </p:grpSpPr>
                          <p:sp>
                            <p:nvSpPr>
                              <p:cNvPr id="17" name="Content Placeholder 2"/>
                              <p:cNvSpPr txBox="1">
                                <a:spLocks/>
                              </p:cNvSpPr>
                              <p:nvPr/>
                            </p:nvSpPr>
                            <p:spPr bwMode="auto">
                              <a:xfrm>
                                <a:off x="4064977" y="142685"/>
                                <a:ext cx="4150529" cy="503360"/>
                              </a:xfrm>
                              <a:prstGeom prst="rect">
                                <a:avLst/>
                              </a:prstGeom>
                              <a:ln/>
                              <a:extLst/>
                            </p:spPr>
                            <p:style>
                              <a:lnRef idx="1">
                                <a:schemeClr val="accent5"/>
                              </a:lnRef>
                              <a:fillRef idx="2">
                                <a:schemeClr val="accent5"/>
                              </a:fillRef>
                              <a:effectRef idx="1">
                                <a:schemeClr val="accent5"/>
                              </a:effectRef>
                              <a:fontRef idx="minor">
                                <a:schemeClr val="dk1"/>
                              </a:fontRef>
                            </p:style>
                            <p:txBody>
                              <a:bodyPr lIns="56809" tIns="28405" rIns="56809" bIns="28405"/>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3462"/>
                                  </a:lnSpc>
                                  <a:spcBef>
                                    <a:spcPts val="831"/>
                                  </a:spcBef>
                                  <a:buNone/>
                                  <a:defRPr/>
                                </a:pPr>
                                <a:r>
                                  <a:rPr lang="es-EC"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RENDIMIENTOS Y COSTOS </a:t>
                                </a:r>
                                <a:endParaRPr lang="es-EC"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0" name="Content Placeholder 2"/>
                              <p:cNvSpPr txBox="1">
                                <a:spLocks/>
                              </p:cNvSpPr>
                              <p:nvPr/>
                            </p:nvSpPr>
                            <p:spPr bwMode="auto">
                              <a:xfrm>
                                <a:off x="4202357" y="1232960"/>
                                <a:ext cx="1744174" cy="104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rendimiento (costo) de las aportaciones de los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asociados.</a:t>
                                </a:r>
                              </a:p>
                              <a:p>
                                <a:pPr marL="0" indent="0">
                                  <a:spcBef>
                                    <a:spcPts val="0"/>
                                  </a:spcBef>
                                  <a:buClr>
                                    <a:srgbClr val="FFC000"/>
                                  </a:buClr>
                                  <a:buSzPct val="130000"/>
                                  <a:defRPr/>
                                </a:pPr>
                                <a:r>
                                  <a:rPr lang="es-EC" altLang="es-ES" sz="1200" dirty="0" err="1" smtClean="0">
                                    <a:latin typeface="Times New Roman" panose="02020603050405020304" pitchFamily="18" charset="0"/>
                                    <a:ea typeface="Verdana" panose="020B0604030504040204" pitchFamily="34" charset="0"/>
                                    <a:cs typeface="Times New Roman" panose="02020603050405020304" pitchFamily="18" charset="0"/>
                                  </a:rPr>
                                  <a:t>LAs</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aportaciones de los socios han sido deficientemente gestionadas, es decir, no se consiguieron obtener mayores rendimientos.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4" name="Content Placeholder 2"/>
                              <p:cNvSpPr txBox="1">
                                <a:spLocks/>
                              </p:cNvSpPr>
                              <p:nvPr/>
                            </p:nvSpPr>
                            <p:spPr bwMode="auto">
                              <a:xfrm>
                                <a:off x="4167737" y="867088"/>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R7</a:t>
                                </a:r>
                              </a:p>
                            </p:txBody>
                          </p:sp>
                          <p:sp>
                            <p:nvSpPr>
                              <p:cNvPr id="63" name="Content Placeholder 2"/>
                              <p:cNvSpPr txBox="1">
                                <a:spLocks/>
                              </p:cNvSpPr>
                              <p:nvPr/>
                            </p:nvSpPr>
                            <p:spPr bwMode="auto">
                              <a:xfrm>
                                <a:off x="6240524" y="2322747"/>
                                <a:ext cx="1894742" cy="2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200" dirty="0" smtClean="0">
                                    <a:latin typeface="Times New Roman" panose="02020603050405020304" pitchFamily="18" charset="0"/>
                                    <a:cs typeface="Times New Roman" panose="02020603050405020304" pitchFamily="18" charset="0"/>
                                  </a:rPr>
                                  <a:t>R11</a:t>
                                </a:r>
                                <a:endParaRPr lang="en-US" altLang="es-ES" sz="1200" dirty="0">
                                  <a:latin typeface="Times New Roman" panose="02020603050405020304" pitchFamily="18" charset="0"/>
                                  <a:cs typeface="Times New Roman" panose="02020603050405020304" pitchFamily="18" charset="0"/>
                                </a:endParaRPr>
                              </a:p>
                            </p:txBody>
                          </p:sp>
                          <p:sp>
                            <p:nvSpPr>
                              <p:cNvPr id="68" name="Content Placeholder 2"/>
                              <p:cNvSpPr txBox="1">
                                <a:spLocks/>
                              </p:cNvSpPr>
                              <p:nvPr/>
                            </p:nvSpPr>
                            <p:spPr bwMode="auto">
                              <a:xfrm>
                                <a:off x="4141452" y="4119588"/>
                                <a:ext cx="1893644" cy="2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R9</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9" name="Content Placeholder 2"/>
                              <p:cNvSpPr txBox="1">
                                <a:spLocks/>
                              </p:cNvSpPr>
                              <p:nvPr/>
                            </p:nvSpPr>
                            <p:spPr bwMode="auto">
                              <a:xfrm>
                                <a:off x="6215027" y="3764599"/>
                                <a:ext cx="1894742"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731"/>
                                  </a:lnSpc>
                                  <a:spcBef>
                                    <a:spcPts val="831"/>
                                  </a:spcBef>
                                  <a:buNone/>
                                  <a:defRPr/>
                                </a:pPr>
                                <a:r>
                                  <a:rPr lang="en-US"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R12 </a:t>
                                </a:r>
                                <a:endParaRPr lang="en-US"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26" name="Rectángulo 25"/>
                            <p:cNvSpPr/>
                            <p:nvPr/>
                          </p:nvSpPr>
                          <p:spPr>
                            <a:xfrm>
                              <a:off x="4039700" y="2382831"/>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 name="Rectángulo 26"/>
                            <p:cNvSpPr/>
                            <p:nvPr/>
                          </p:nvSpPr>
                          <p:spPr>
                            <a:xfrm>
                              <a:off x="4039700" y="4120689"/>
                              <a:ext cx="45719" cy="1317839"/>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8" name="Rectángulo 27"/>
                            <p:cNvSpPr/>
                            <p:nvPr/>
                          </p:nvSpPr>
                          <p:spPr>
                            <a:xfrm>
                              <a:off x="6218709" y="3652854"/>
                              <a:ext cx="45719" cy="1936205"/>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9" name="Rectángulo 28"/>
                            <p:cNvSpPr/>
                            <p:nvPr/>
                          </p:nvSpPr>
                          <p:spPr>
                            <a:xfrm>
                              <a:off x="6217966" y="2297767"/>
                              <a:ext cx="59967" cy="1206517"/>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0" name="Rectángulo 29"/>
                            <p:cNvSpPr/>
                            <p:nvPr/>
                          </p:nvSpPr>
                          <p:spPr>
                            <a:xfrm>
                              <a:off x="6239975" y="836371"/>
                              <a:ext cx="45719" cy="1377446"/>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Rectángulo 38"/>
                            <p:cNvSpPr/>
                            <p:nvPr/>
                          </p:nvSpPr>
                          <p:spPr>
                            <a:xfrm>
                              <a:off x="4039700" y="839666"/>
                              <a:ext cx="49456" cy="1437945"/>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grpSp>
                  </p:grpSp>
                </p:grpSp>
                <p:sp>
                  <p:nvSpPr>
                    <p:cNvPr id="91" name="Content Placeholder 2"/>
                    <p:cNvSpPr txBox="1">
                      <a:spLocks/>
                    </p:cNvSpPr>
                    <p:nvPr/>
                  </p:nvSpPr>
                  <p:spPr bwMode="auto">
                    <a:xfrm>
                      <a:off x="2666673" y="1225963"/>
                      <a:ext cx="1810118" cy="10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costo de pérdidas por activos en riesgo como préstamos morosos o cuentas por cobrar incobrables</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Las COAC’s no provisionaron adecuadamente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los activos de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riesgos.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2" name="Content Placeholder 2"/>
                    <p:cNvSpPr txBox="1">
                      <a:spLocks/>
                    </p:cNvSpPr>
                    <p:nvPr/>
                  </p:nvSpPr>
                  <p:spPr bwMode="auto">
                    <a:xfrm>
                      <a:off x="507247" y="2716531"/>
                      <a:ext cx="188430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el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margen bruto de ingresos generado y expresado como el rendimiento de todos los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activos respecto a la inflación(3%). </a:t>
                      </a:r>
                    </a:p>
                    <a:p>
                      <a:pPr marL="0" indent="0">
                        <a:spcBef>
                          <a:spcPts val="0"/>
                        </a:spcBef>
                        <a:buClr>
                          <a:srgbClr val="FFC000"/>
                        </a:buClr>
                        <a:buSzPct val="130000"/>
                        <a:defRPr/>
                      </a:pP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Los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beneficios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brutos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obtenidos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por</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es-ES" sz="1200" dirty="0">
                          <a:latin typeface="Times New Roman" panose="02020603050405020304" pitchFamily="18" charset="0"/>
                          <a:ea typeface="Verdana" panose="020B0604030504040204" pitchFamily="34" charset="0"/>
                          <a:cs typeface="Times New Roman" panose="02020603050405020304" pitchFamily="18" charset="0"/>
                        </a:rPr>
                        <a:t>las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cooperativas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es-ES" sz="1200" dirty="0">
                          <a:latin typeface="Times New Roman" panose="02020603050405020304" pitchFamily="18" charset="0"/>
                          <a:ea typeface="Verdana" panose="020B0604030504040204" pitchFamily="34" charset="0"/>
                          <a:cs typeface="Times New Roman" panose="02020603050405020304" pitchFamily="18" charset="0"/>
                        </a:rPr>
                        <a:t>no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representan</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significativamente</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es-ES" sz="1200" dirty="0">
                          <a:latin typeface="Times New Roman" panose="02020603050405020304" pitchFamily="18" charset="0"/>
                          <a:ea typeface="Verdana" panose="020B0604030504040204" pitchFamily="34" charset="0"/>
                          <a:cs typeface="Times New Roman" panose="02020603050405020304" pitchFamily="18" charset="0"/>
                        </a:rPr>
                        <a:t>a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los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activos</a:t>
                      </a:r>
                      <a:r>
                        <a:rPr lang="en-US" altLang="es-ES" sz="1200" dirty="0" smtClean="0">
                          <a:latin typeface="Times New Roman" panose="02020603050405020304" pitchFamily="18" charset="0"/>
                          <a:ea typeface="Verdana" panose="020B0604030504040204" pitchFamily="34" charset="0"/>
                          <a:cs typeface="Times New Roman" panose="02020603050405020304" pitchFamily="18" charset="0"/>
                        </a:rPr>
                        <a:t>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institucionales.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3" name="Content Placeholder 2"/>
                    <p:cNvSpPr txBox="1">
                      <a:spLocks/>
                    </p:cNvSpPr>
                    <p:nvPr/>
                  </p:nvSpPr>
                  <p:spPr bwMode="auto">
                    <a:xfrm>
                      <a:off x="2645994" y="2625363"/>
                      <a:ext cx="1744174" cy="8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monto neto de ingresos y gastos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extraordinarios.</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Las COAC’s tienen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un mayor nivel de gastos en relación a los activos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totales.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4" name="Content Placeholder 2"/>
                  <p:cNvSpPr txBox="1">
                    <a:spLocks/>
                  </p:cNvSpPr>
                  <p:nvPr/>
                </p:nvSpPr>
                <p:spPr bwMode="auto">
                  <a:xfrm>
                    <a:off x="589515" y="4397629"/>
                    <a:ext cx="2006601" cy="102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los costos relacionado con la administración de todos los activos de la cooperativa de ahorro y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crédito.</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Existieron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demasiados gastos operativos, siendo esto ineficiente en la tarea de conseguir mayores beneficios para los socios.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95" name="Content Placeholder 2"/>
                  <p:cNvSpPr txBox="1">
                    <a:spLocks/>
                  </p:cNvSpPr>
                  <p:nvPr/>
                </p:nvSpPr>
                <p:spPr bwMode="auto">
                  <a:xfrm>
                    <a:off x="2767749" y="4230353"/>
                    <a:ext cx="187706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M</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 suficiencia del excedente neto y también, la capacidad de aumentar el capital institucional a los niveles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óptimos</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Demuestra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que los excedentes no fueron suficientes para garantizar reinversiones que incremente la liquidez de las cooperativas de ahorro y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crédito.</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6" name="Content Placeholder 2"/>
                <p:cNvSpPr txBox="1">
                  <a:spLocks/>
                </p:cNvSpPr>
                <p:nvPr/>
              </p:nvSpPr>
              <p:spPr bwMode="auto">
                <a:xfrm>
                  <a:off x="2950243" y="816403"/>
                  <a:ext cx="1794323"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R10</a:t>
                  </a:r>
                  <a:endParaRPr lang="es-EC" altLang="es-ES" sz="1200" dirty="0">
                    <a:latin typeface="Times New Roman" panose="02020603050405020304" pitchFamily="18" charset="0"/>
                    <a:cs typeface="Times New Roman" panose="02020603050405020304" pitchFamily="18" charset="0"/>
                  </a:endParaRPr>
                </a:p>
              </p:txBody>
            </p:sp>
          </p:grpSp>
          <p:sp>
            <p:nvSpPr>
              <p:cNvPr id="97" name="Content Placeholder 2"/>
              <p:cNvSpPr txBox="1">
                <a:spLocks/>
              </p:cNvSpPr>
              <p:nvPr/>
            </p:nvSpPr>
            <p:spPr bwMode="auto">
              <a:xfrm>
                <a:off x="641329" y="2369955"/>
                <a:ext cx="1794323" cy="3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R8</a:t>
                </a:r>
              </a:p>
            </p:txBody>
          </p:sp>
        </p:grpSp>
        <p:grpSp>
          <p:nvGrpSpPr>
            <p:cNvPr id="48" name="Grupo 47"/>
            <p:cNvGrpSpPr/>
            <p:nvPr/>
          </p:nvGrpSpPr>
          <p:grpSpPr>
            <a:xfrm>
              <a:off x="663973" y="5655066"/>
              <a:ext cx="4022368" cy="1090064"/>
              <a:chOff x="5543418" y="2420579"/>
              <a:chExt cx="4022368" cy="1090064"/>
            </a:xfrm>
          </p:grpSpPr>
          <p:sp>
            <p:nvSpPr>
              <p:cNvPr id="49" name="Rectángulo 48"/>
              <p:cNvSpPr/>
              <p:nvPr/>
            </p:nvSpPr>
            <p:spPr>
              <a:xfrm>
                <a:off x="5571514" y="2443017"/>
                <a:ext cx="3231346" cy="280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1" name="Grupo 50"/>
              <p:cNvGrpSpPr/>
              <p:nvPr/>
            </p:nvGrpSpPr>
            <p:grpSpPr>
              <a:xfrm>
                <a:off x="5543418" y="2420579"/>
                <a:ext cx="4022368" cy="1090064"/>
                <a:chOff x="5552596" y="2293830"/>
                <a:chExt cx="4022368" cy="1090064"/>
              </a:xfrm>
            </p:grpSpPr>
            <p:sp>
              <p:nvSpPr>
                <p:cNvPr id="52" name="Rectángulo 51"/>
                <p:cNvSpPr/>
                <p:nvPr/>
              </p:nvSpPr>
              <p:spPr>
                <a:xfrm>
                  <a:off x="5570799" y="2304949"/>
                  <a:ext cx="45719" cy="1078945"/>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3" name="Grupo 52"/>
                <p:cNvGrpSpPr/>
                <p:nvPr/>
              </p:nvGrpSpPr>
              <p:grpSpPr>
                <a:xfrm>
                  <a:off x="5552596" y="2293830"/>
                  <a:ext cx="4022368" cy="825647"/>
                  <a:chOff x="5552596" y="2293830"/>
                  <a:chExt cx="4022368" cy="825647"/>
                </a:xfrm>
              </p:grpSpPr>
              <p:sp>
                <p:nvSpPr>
                  <p:cNvPr id="55" name="Content Placeholder 2"/>
                  <p:cNvSpPr txBox="1">
                    <a:spLocks/>
                  </p:cNvSpPr>
                  <p:nvPr/>
                </p:nvSpPr>
                <p:spPr bwMode="auto">
                  <a:xfrm>
                    <a:off x="5651121" y="2633636"/>
                    <a:ext cx="3923843" cy="48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la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suficiencia del excedente neto y su capacidad de preservar el valor real de las reservas de capital</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Todas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COAC’s muestran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que el excedente neto no representa significativamente tanto a los activos como al capital de las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instituciones.</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6" name="Content Placeholder 2"/>
                  <p:cNvSpPr txBox="1">
                    <a:spLocks/>
                  </p:cNvSpPr>
                  <p:nvPr/>
                </p:nvSpPr>
                <p:spPr bwMode="auto">
                  <a:xfrm>
                    <a:off x="5552596" y="2293830"/>
                    <a:ext cx="3418315"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R13</a:t>
                    </a:r>
                    <a:endParaRPr lang="es-EC" altLang="es-ES" sz="1200" dirty="0">
                      <a:latin typeface="Times New Roman" panose="02020603050405020304" pitchFamily="18" charset="0"/>
                      <a:cs typeface="Times New Roman" panose="02020603050405020304" pitchFamily="18" charset="0"/>
                    </a:endParaRPr>
                  </a:p>
                </p:txBody>
              </p:sp>
            </p:grpSp>
          </p:grpSp>
        </p:grpSp>
      </p:grpSp>
      <p:pic>
        <p:nvPicPr>
          <p:cNvPr id="57" name="Picture 2" descr="Resultado de imagen para cea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n 59" descr="https://encrypted-tbn2.gstatic.com/images?q=tbn:ANd9GcSBpL-454MJ-DxrAOXHotLYAl15_h2GD57qw1QA6zXNLsEd0nb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8856" y="6536536"/>
            <a:ext cx="1863144" cy="321463"/>
          </a:xfrm>
          <a:prstGeom prst="rect">
            <a:avLst/>
          </a:prstGeom>
          <a:noFill/>
          <a:ln>
            <a:noFill/>
          </a:ln>
        </p:spPr>
      </p:pic>
      <p:sp>
        <p:nvSpPr>
          <p:cNvPr id="61" name="Título 1"/>
          <p:cNvSpPr txBox="1">
            <a:spLocks/>
          </p:cNvSpPr>
          <p:nvPr/>
        </p:nvSpPr>
        <p:spPr>
          <a:xfrm>
            <a:off x="3698112" y="6652699"/>
            <a:ext cx="1729794" cy="249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800" dirty="0" smtClean="0">
                <a:solidFill>
                  <a:prstClr val="black"/>
                </a:solidFill>
              </a:rPr>
              <a:t>ANÁLISIS MÉTODO PERLA</a:t>
            </a:r>
            <a:r>
              <a:rPr lang="es-EC" sz="800" dirty="0">
                <a:solidFill>
                  <a:prstClr val="black"/>
                </a:solidFill>
              </a:rPr>
              <a:t> </a:t>
            </a:r>
            <a:r>
              <a:rPr lang="es-EC" sz="800" dirty="0" smtClean="0">
                <a:solidFill>
                  <a:prstClr val="black"/>
                </a:solidFill>
              </a:rPr>
              <a:t>(CONT.)</a:t>
            </a:r>
            <a:endParaRPr lang="es-EC" sz="800" dirty="0">
              <a:solidFill>
                <a:prstClr val="black"/>
              </a:solidFill>
            </a:endParaRPr>
          </a:p>
        </p:txBody>
      </p:sp>
      <p:pic>
        <p:nvPicPr>
          <p:cNvPr id="13" name="Imagen 12"/>
          <p:cNvPicPr>
            <a:picLocks noChangeAspect="1"/>
          </p:cNvPicPr>
          <p:nvPr/>
        </p:nvPicPr>
        <p:blipFill>
          <a:blip r:embed="rId4"/>
          <a:stretch>
            <a:fillRect/>
          </a:stretch>
        </p:blipFill>
        <p:spPr>
          <a:xfrm>
            <a:off x="329010" y="858201"/>
            <a:ext cx="5562600" cy="2790825"/>
          </a:xfrm>
          <a:prstGeom prst="rect">
            <a:avLst/>
          </a:prstGeom>
        </p:spPr>
      </p:pic>
    </p:spTree>
    <p:extLst>
      <p:ext uri="{BB962C8B-B14F-4D97-AF65-F5344CB8AC3E}">
        <p14:creationId xmlns:p14="http://schemas.microsoft.com/office/powerpoint/2010/main" val="6565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082171" y="156856"/>
            <a:ext cx="4172408" cy="6450005"/>
            <a:chOff x="554139" y="131099"/>
            <a:chExt cx="2752588" cy="6000750"/>
          </a:xfrm>
        </p:grpSpPr>
        <p:grpSp>
          <p:nvGrpSpPr>
            <p:cNvPr id="9" name="Grupo 8"/>
            <p:cNvGrpSpPr/>
            <p:nvPr/>
          </p:nvGrpSpPr>
          <p:grpSpPr>
            <a:xfrm>
              <a:off x="554139" y="131099"/>
              <a:ext cx="2752588" cy="6000750"/>
              <a:chOff x="458889" y="131099"/>
              <a:chExt cx="2752588" cy="6000750"/>
            </a:xfrm>
          </p:grpSpPr>
          <p:grpSp>
            <p:nvGrpSpPr>
              <p:cNvPr id="8" name="Grupo 7"/>
              <p:cNvGrpSpPr/>
              <p:nvPr/>
            </p:nvGrpSpPr>
            <p:grpSpPr>
              <a:xfrm>
                <a:off x="458889" y="131099"/>
                <a:ext cx="2752588" cy="6000750"/>
                <a:chOff x="344589" y="131099"/>
                <a:chExt cx="2752588" cy="6000750"/>
              </a:xfrm>
            </p:grpSpPr>
            <p:grpSp>
              <p:nvGrpSpPr>
                <p:cNvPr id="6" name="Grupo 5"/>
                <p:cNvGrpSpPr/>
                <p:nvPr/>
              </p:nvGrpSpPr>
              <p:grpSpPr>
                <a:xfrm>
                  <a:off x="344589" y="131099"/>
                  <a:ext cx="2752588" cy="6000750"/>
                  <a:chOff x="2447709" y="392356"/>
                  <a:chExt cx="2752588" cy="6000750"/>
                </a:xfrm>
              </p:grpSpPr>
              <p:sp>
                <p:nvSpPr>
                  <p:cNvPr id="64" name="Rectángulo 63"/>
                  <p:cNvSpPr/>
                  <p:nvPr/>
                </p:nvSpPr>
                <p:spPr>
                  <a:xfrm>
                    <a:off x="2575748" y="4760218"/>
                    <a:ext cx="2624548" cy="306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 name="Grupo 4"/>
                  <p:cNvGrpSpPr/>
                  <p:nvPr/>
                </p:nvGrpSpPr>
                <p:grpSpPr>
                  <a:xfrm>
                    <a:off x="2447709" y="392356"/>
                    <a:ext cx="2752588" cy="6000750"/>
                    <a:chOff x="2447709" y="392356"/>
                    <a:chExt cx="2752588" cy="6000750"/>
                  </a:xfrm>
                </p:grpSpPr>
                <p:sp>
                  <p:nvSpPr>
                    <p:cNvPr id="58" name="Rectángulo 57"/>
                    <p:cNvSpPr/>
                    <p:nvPr/>
                  </p:nvSpPr>
                  <p:spPr>
                    <a:xfrm>
                      <a:off x="2610367" y="2931417"/>
                      <a:ext cx="2589930" cy="28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4" name="Grupo 3"/>
                    <p:cNvGrpSpPr/>
                    <p:nvPr/>
                  </p:nvGrpSpPr>
                  <p:grpSpPr>
                    <a:xfrm>
                      <a:off x="2447709" y="392356"/>
                      <a:ext cx="2752587" cy="6000750"/>
                      <a:chOff x="3977238" y="143975"/>
                      <a:chExt cx="2752587" cy="6000750"/>
                    </a:xfrm>
                  </p:grpSpPr>
                  <p:sp>
                    <p:nvSpPr>
                      <p:cNvPr id="34" name="Rectángulo 33"/>
                      <p:cNvSpPr/>
                      <p:nvPr/>
                    </p:nvSpPr>
                    <p:spPr>
                      <a:xfrm>
                        <a:off x="4039700" y="143975"/>
                        <a:ext cx="2690124" cy="49786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Rectángulo 36"/>
                      <p:cNvSpPr/>
                      <p:nvPr/>
                    </p:nvSpPr>
                    <p:spPr>
                      <a:xfrm>
                        <a:off x="4039700" y="836369"/>
                        <a:ext cx="2690125" cy="271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Grupo 2"/>
                      <p:cNvGrpSpPr/>
                      <p:nvPr/>
                    </p:nvGrpSpPr>
                    <p:grpSpPr>
                      <a:xfrm>
                        <a:off x="3977238" y="143975"/>
                        <a:ext cx="2634356" cy="6000750"/>
                        <a:chOff x="3977238" y="143975"/>
                        <a:chExt cx="2634356" cy="6000750"/>
                      </a:xfrm>
                    </p:grpSpPr>
                    <p:grpSp>
                      <p:nvGrpSpPr>
                        <p:cNvPr id="2" name="Grupo 1"/>
                        <p:cNvGrpSpPr/>
                        <p:nvPr/>
                      </p:nvGrpSpPr>
                      <p:grpSpPr>
                        <a:xfrm>
                          <a:off x="3977238" y="143975"/>
                          <a:ext cx="2634356" cy="4694922"/>
                          <a:chOff x="4039699" y="142875"/>
                          <a:chExt cx="2634356" cy="4694922"/>
                        </a:xfrm>
                      </p:grpSpPr>
                      <p:sp>
                        <p:nvSpPr>
                          <p:cNvPr id="17" name="Content Placeholder 2"/>
                          <p:cNvSpPr txBox="1">
                            <a:spLocks/>
                          </p:cNvSpPr>
                          <p:nvPr/>
                        </p:nvSpPr>
                        <p:spPr bwMode="auto">
                          <a:xfrm>
                            <a:off x="4039699" y="142875"/>
                            <a:ext cx="2634354" cy="503360"/>
                          </a:xfrm>
                          <a:prstGeom prst="rect">
                            <a:avLst/>
                          </a:prstGeom>
                          <a:noFill/>
                          <a:ln>
                            <a:noFill/>
                          </a:ln>
                          <a:extLst/>
                        </p:spPr>
                        <p:txBody>
                          <a:bodyPr lIns="56809" tIns="28405" rIns="56809" bIns="28405"/>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3462"/>
                              </a:lnSpc>
                              <a:spcBef>
                                <a:spcPts val="831"/>
                              </a:spcBef>
                              <a:buNone/>
                              <a:defRPr/>
                            </a:pPr>
                            <a:r>
                              <a:rPr lang="es-EC" altLang="es-ES" sz="1200" b="1" spc="415" dirty="0" smtClean="0">
                                <a:latin typeface="Times New Roman" panose="02020603050405020304" pitchFamily="18" charset="0"/>
                                <a:ea typeface="Verdana" panose="020B0604030504040204" pitchFamily="34" charset="0"/>
                                <a:cs typeface="Times New Roman" panose="02020603050405020304" pitchFamily="18" charset="0"/>
                              </a:rPr>
                              <a:t>LIQUIDEZ</a:t>
                            </a:r>
                            <a:endParaRPr lang="es-EC" altLang="es-ES" sz="1200" b="1" spc="415"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0" name="Content Placeholder 2"/>
                          <p:cNvSpPr txBox="1">
                            <a:spLocks/>
                          </p:cNvSpPr>
                          <p:nvPr/>
                        </p:nvSpPr>
                        <p:spPr bwMode="auto">
                          <a:xfrm>
                            <a:off x="4202356" y="1157556"/>
                            <a:ext cx="2471699" cy="128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la suficiencia de las reservas de efectivo líquido para satisfacer los retiros de depósitos, después de pagar todas las obligaciones inmediatas</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No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existió una adecuada gestión de las inversiones a corto plazo, los activos líquidos, cuentas por pagar a corto plazo y los depósitos de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ahorro.</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4" name="Content Placeholder 2"/>
                          <p:cNvSpPr txBox="1">
                            <a:spLocks/>
                          </p:cNvSpPr>
                          <p:nvPr/>
                        </p:nvSpPr>
                        <p:spPr bwMode="auto">
                          <a:xfrm>
                            <a:off x="4177282" y="838566"/>
                            <a:ext cx="2359822" cy="27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smtClean="0">
                                <a:latin typeface="Times New Roman" panose="02020603050405020304" pitchFamily="18" charset="0"/>
                                <a:cs typeface="Times New Roman" panose="02020603050405020304" pitchFamily="18" charset="0"/>
                              </a:rPr>
                              <a:t>L1</a:t>
                            </a:r>
                            <a:endParaRPr lang="es-EC" altLang="es-ES" sz="1200" dirty="0">
                              <a:latin typeface="Times New Roman" panose="02020603050405020304" pitchFamily="18" charset="0"/>
                              <a:cs typeface="Times New Roman" panose="02020603050405020304" pitchFamily="18" charset="0"/>
                            </a:endParaRPr>
                          </a:p>
                        </p:txBody>
                      </p:sp>
                      <p:sp>
                        <p:nvSpPr>
                          <p:cNvPr id="68" name="Content Placeholder 2"/>
                          <p:cNvSpPr txBox="1">
                            <a:spLocks/>
                          </p:cNvSpPr>
                          <p:nvPr/>
                        </p:nvSpPr>
                        <p:spPr bwMode="auto">
                          <a:xfrm>
                            <a:off x="4193014" y="4519076"/>
                            <a:ext cx="2481039"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200" dirty="0" smtClean="0">
                                <a:latin typeface="Times New Roman" panose="02020603050405020304" pitchFamily="18" charset="0"/>
                                <a:cs typeface="Times New Roman" panose="02020603050405020304" pitchFamily="18" charset="0"/>
                              </a:rPr>
                              <a:t>L 3</a:t>
                            </a:r>
                            <a:endParaRPr lang="en-US" altLang="es-ES" sz="1200" dirty="0">
                              <a:latin typeface="Times New Roman" panose="02020603050405020304" pitchFamily="18" charset="0"/>
                              <a:cs typeface="Times New Roman" panose="02020603050405020304" pitchFamily="18" charset="0"/>
                            </a:endParaRPr>
                          </a:p>
                        </p:txBody>
                      </p:sp>
                    </p:grpSp>
                    <p:sp>
                      <p:nvSpPr>
                        <p:cNvPr id="26" name="Rectángulo 25"/>
                        <p:cNvSpPr/>
                        <p:nvPr/>
                      </p:nvSpPr>
                      <p:spPr>
                        <a:xfrm>
                          <a:off x="4039700" y="2680555"/>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 name="Rectángulo 26"/>
                        <p:cNvSpPr/>
                        <p:nvPr/>
                      </p:nvSpPr>
                      <p:spPr>
                        <a:xfrm>
                          <a:off x="4039700" y="4524742"/>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Rectángulo 38"/>
                        <p:cNvSpPr/>
                        <p:nvPr/>
                      </p:nvSpPr>
                      <p:spPr>
                        <a:xfrm>
                          <a:off x="4039700" y="839666"/>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grpSp>
              </p:grpSp>
            </p:grpSp>
            <p:sp>
              <p:nvSpPr>
                <p:cNvPr id="92" name="Content Placeholder 2"/>
                <p:cNvSpPr txBox="1">
                  <a:spLocks/>
                </p:cNvSpPr>
                <p:nvPr/>
              </p:nvSpPr>
              <p:spPr bwMode="auto">
                <a:xfrm>
                  <a:off x="472627" y="3019371"/>
                  <a:ext cx="250631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cumplimiento con los requisitos obligatorios del Banco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Central.</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No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existieron las debidas reservas que garantizaran la liquidez de las instituciones, siendo claro que no se gestionaron adecuadamente los activos productivos, los activos improductivos y los depósitos de ahorro. </a:t>
                  </a:r>
                  <a:endParaRPr lang="en-US" altLang="es-ES" sz="1200" dirty="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4" name="Content Placeholder 2"/>
              <p:cNvSpPr txBox="1">
                <a:spLocks/>
              </p:cNvSpPr>
              <p:nvPr/>
            </p:nvSpPr>
            <p:spPr bwMode="auto">
              <a:xfrm>
                <a:off x="656898" y="4834360"/>
                <a:ext cx="255457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el porcentaje del activo total invertido en cuentas liquidas </a:t>
                </a: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improductivas.</a:t>
                </a:r>
              </a:p>
              <a:p>
                <a:pPr marL="0" indent="0">
                  <a:spcBef>
                    <a:spcPts val="0"/>
                  </a:spcBef>
                  <a:buClr>
                    <a:srgbClr val="FFC000"/>
                  </a:buClr>
                  <a:buSzPct val="130000"/>
                  <a:defRPr/>
                </a:pPr>
                <a:r>
                  <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rPr>
                  <a:t>Se </a:t>
                </a:r>
                <a:r>
                  <a:rPr lang="es-EC" altLang="es-ES" sz="1200" dirty="0">
                    <a:latin typeface="Times New Roman" panose="02020603050405020304" pitchFamily="18" charset="0"/>
                    <a:ea typeface="Verdana" panose="020B0604030504040204" pitchFamily="34" charset="0"/>
                    <a:cs typeface="Times New Roman" panose="02020603050405020304" pitchFamily="18" charset="0"/>
                  </a:rPr>
                  <a:t>tuvieron rubros muy altos invertidos en este tipo de cuentas, lo cual mermo la liquidez de las instituciones que las llevo a la liquidación. </a:t>
                </a:r>
                <a:endParaRPr lang="es-EC" altLang="es-ES" sz="1200" dirty="0" smtClean="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7" name="Content Placeholder 2"/>
            <p:cNvSpPr txBox="1">
              <a:spLocks/>
            </p:cNvSpPr>
            <p:nvPr/>
          </p:nvSpPr>
          <p:spPr bwMode="auto">
            <a:xfrm>
              <a:off x="641329" y="2704993"/>
              <a:ext cx="2547166" cy="24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200" dirty="0">
                  <a:latin typeface="Times New Roman" panose="02020603050405020304" pitchFamily="18" charset="0"/>
                  <a:cs typeface="Times New Roman" panose="02020603050405020304" pitchFamily="18" charset="0"/>
                </a:rPr>
                <a:t> </a:t>
              </a:r>
              <a:r>
                <a:rPr lang="es-EC" altLang="es-ES" sz="1200" dirty="0" smtClean="0">
                  <a:latin typeface="Times New Roman" panose="02020603050405020304" pitchFamily="18" charset="0"/>
                  <a:cs typeface="Times New Roman" panose="02020603050405020304" pitchFamily="18" charset="0"/>
                </a:rPr>
                <a:t>L2</a:t>
              </a:r>
              <a:endParaRPr lang="es-EC" altLang="es-ES" sz="1200" dirty="0">
                <a:latin typeface="Times New Roman" panose="02020603050405020304" pitchFamily="18" charset="0"/>
                <a:cs typeface="Times New Roman" panose="02020603050405020304" pitchFamily="18" charset="0"/>
              </a:endParaRPr>
            </a:p>
          </p:txBody>
        </p:sp>
      </p:grpSp>
      <p:pic>
        <p:nvPicPr>
          <p:cNvPr id="7" name="Imagen 6"/>
          <p:cNvPicPr>
            <a:picLocks noChangeAspect="1"/>
          </p:cNvPicPr>
          <p:nvPr/>
        </p:nvPicPr>
        <p:blipFill>
          <a:blip r:embed="rId2"/>
          <a:stretch>
            <a:fillRect/>
          </a:stretch>
        </p:blipFill>
        <p:spPr>
          <a:xfrm>
            <a:off x="5254579" y="959322"/>
            <a:ext cx="6355711" cy="2543731"/>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215778230"/>
              </p:ext>
            </p:extLst>
          </p:nvPr>
        </p:nvGraphicFramePr>
        <p:xfrm>
          <a:off x="5882925" y="4238226"/>
          <a:ext cx="5523564" cy="1135380"/>
        </p:xfrm>
        <a:graphic>
          <a:graphicData uri="http://schemas.openxmlformats.org/drawingml/2006/table">
            <a:tbl>
              <a:tblPr>
                <a:tableStyleId>{5C22544A-7EE6-4342-B048-85BDC9FD1C3A}</a:tableStyleId>
              </a:tblPr>
              <a:tblGrid>
                <a:gridCol w="920594">
                  <a:extLst>
                    <a:ext uri="{9D8B030D-6E8A-4147-A177-3AD203B41FA5}">
                      <a16:colId xmlns:a16="http://schemas.microsoft.com/office/drawing/2014/main" val="141705478"/>
                    </a:ext>
                  </a:extLst>
                </a:gridCol>
                <a:gridCol w="920594">
                  <a:extLst>
                    <a:ext uri="{9D8B030D-6E8A-4147-A177-3AD203B41FA5}">
                      <a16:colId xmlns:a16="http://schemas.microsoft.com/office/drawing/2014/main" val="536994980"/>
                    </a:ext>
                  </a:extLst>
                </a:gridCol>
                <a:gridCol w="920594">
                  <a:extLst>
                    <a:ext uri="{9D8B030D-6E8A-4147-A177-3AD203B41FA5}">
                      <a16:colId xmlns:a16="http://schemas.microsoft.com/office/drawing/2014/main" val="3240528306"/>
                    </a:ext>
                  </a:extLst>
                </a:gridCol>
                <a:gridCol w="920594">
                  <a:extLst>
                    <a:ext uri="{9D8B030D-6E8A-4147-A177-3AD203B41FA5}">
                      <a16:colId xmlns:a16="http://schemas.microsoft.com/office/drawing/2014/main" val="202451413"/>
                    </a:ext>
                  </a:extLst>
                </a:gridCol>
                <a:gridCol w="920594">
                  <a:extLst>
                    <a:ext uri="{9D8B030D-6E8A-4147-A177-3AD203B41FA5}">
                      <a16:colId xmlns:a16="http://schemas.microsoft.com/office/drawing/2014/main" val="1306426569"/>
                    </a:ext>
                  </a:extLst>
                </a:gridCol>
                <a:gridCol w="920594">
                  <a:extLst>
                    <a:ext uri="{9D8B030D-6E8A-4147-A177-3AD203B41FA5}">
                      <a16:colId xmlns:a16="http://schemas.microsoft.com/office/drawing/2014/main" val="2171076955"/>
                    </a:ext>
                  </a:extLst>
                </a:gridCol>
              </a:tblGrid>
              <a:tr h="200025">
                <a:tc>
                  <a:txBody>
                    <a:bodyPr/>
                    <a:lstStyle/>
                    <a:p>
                      <a:pPr algn="ctr" fontAlgn="ctr"/>
                      <a:r>
                        <a:rPr lang="es-EC" sz="1800" u="none" strike="noStrike" dirty="0">
                          <a:effectLst/>
                        </a:rPr>
                        <a:t>PERLAS</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1</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2</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3</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COAC 4</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5</a:t>
                      </a:r>
                      <a:endParaRPr lang="es-EC" sz="18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66669428"/>
                  </a:ext>
                </a:extLst>
              </a:tr>
              <a:tr h="200025">
                <a:tc>
                  <a:txBody>
                    <a:bodyPr/>
                    <a:lstStyle/>
                    <a:p>
                      <a:pPr algn="ctr" fontAlgn="ctr"/>
                      <a:r>
                        <a:rPr lang="es-EC" sz="1800" u="none" strike="noStrike">
                          <a:effectLst/>
                        </a:rPr>
                        <a:t>L1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11,45%</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9,78%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12,14%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16,39%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13,49%</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37930297"/>
                  </a:ext>
                </a:extLst>
              </a:tr>
              <a:tr h="200025">
                <a:tc>
                  <a:txBody>
                    <a:bodyPr/>
                    <a:lstStyle/>
                    <a:p>
                      <a:pPr algn="ctr" fontAlgn="ctr"/>
                      <a:r>
                        <a:rPr lang="es-EC" sz="1800" u="none" strike="noStrike">
                          <a:effectLst/>
                        </a:rPr>
                        <a:t>L2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6,68%</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5,51%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7,79%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9,89%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6,13%</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06428987"/>
                  </a:ext>
                </a:extLst>
              </a:tr>
              <a:tr h="200025">
                <a:tc>
                  <a:txBody>
                    <a:bodyPr/>
                    <a:lstStyle/>
                    <a:p>
                      <a:pPr algn="ctr" fontAlgn="ctr"/>
                      <a:r>
                        <a:rPr lang="es-EC" sz="1800" u="none" strike="noStrike">
                          <a:effectLst/>
                        </a:rPr>
                        <a:t>L3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3,46%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2,46%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1,86%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1,51%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2,33%</a:t>
                      </a:r>
                      <a:endParaRPr lang="es-EC" sz="18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4818298"/>
                  </a:ext>
                </a:extLst>
              </a:tr>
            </a:tbl>
          </a:graphicData>
        </a:graphic>
      </p:graphicFrame>
      <p:pic>
        <p:nvPicPr>
          <p:cNvPr id="28"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
        <p:nvSpPr>
          <p:cNvPr id="30" name="Título 1"/>
          <p:cNvSpPr txBox="1">
            <a:spLocks/>
          </p:cNvSpPr>
          <p:nvPr/>
        </p:nvSpPr>
        <p:spPr>
          <a:xfrm>
            <a:off x="4389679" y="6715476"/>
            <a:ext cx="1729794" cy="249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800" dirty="0" smtClean="0">
                <a:solidFill>
                  <a:prstClr val="black"/>
                </a:solidFill>
              </a:rPr>
              <a:t>ANÁLISIS MÉTODO PERLA</a:t>
            </a:r>
            <a:r>
              <a:rPr lang="es-EC" sz="800" dirty="0">
                <a:solidFill>
                  <a:prstClr val="black"/>
                </a:solidFill>
              </a:rPr>
              <a:t> </a:t>
            </a:r>
            <a:r>
              <a:rPr lang="es-EC" sz="800" dirty="0" smtClean="0">
                <a:solidFill>
                  <a:prstClr val="black"/>
                </a:solidFill>
              </a:rPr>
              <a:t>(CONT.)</a:t>
            </a:r>
            <a:endParaRPr lang="es-EC" sz="800" dirty="0">
              <a:solidFill>
                <a:prstClr val="black"/>
              </a:solidFill>
            </a:endParaRPr>
          </a:p>
        </p:txBody>
      </p:sp>
    </p:spTree>
    <p:extLst>
      <p:ext uri="{BB962C8B-B14F-4D97-AF65-F5344CB8AC3E}">
        <p14:creationId xmlns:p14="http://schemas.microsoft.com/office/powerpoint/2010/main" val="306906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5992333" y="132746"/>
            <a:ext cx="5521380" cy="6263114"/>
            <a:chOff x="616601" y="131099"/>
            <a:chExt cx="3934134" cy="6223237"/>
          </a:xfrm>
        </p:grpSpPr>
        <p:grpSp>
          <p:nvGrpSpPr>
            <p:cNvPr id="9" name="Grupo 8"/>
            <p:cNvGrpSpPr/>
            <p:nvPr/>
          </p:nvGrpSpPr>
          <p:grpSpPr>
            <a:xfrm>
              <a:off x="616601" y="131099"/>
              <a:ext cx="3934134" cy="6223237"/>
              <a:chOff x="521351" y="131099"/>
              <a:chExt cx="3934134" cy="6223237"/>
            </a:xfrm>
          </p:grpSpPr>
          <p:grpSp>
            <p:nvGrpSpPr>
              <p:cNvPr id="8" name="Grupo 7"/>
              <p:cNvGrpSpPr/>
              <p:nvPr/>
            </p:nvGrpSpPr>
            <p:grpSpPr>
              <a:xfrm>
                <a:off x="521351" y="131099"/>
                <a:ext cx="3774646" cy="6223237"/>
                <a:chOff x="407051" y="131099"/>
                <a:chExt cx="3774646" cy="6223237"/>
              </a:xfrm>
            </p:grpSpPr>
            <p:grpSp>
              <p:nvGrpSpPr>
                <p:cNvPr id="6" name="Grupo 5"/>
                <p:cNvGrpSpPr/>
                <p:nvPr/>
              </p:nvGrpSpPr>
              <p:grpSpPr>
                <a:xfrm>
                  <a:off x="407051" y="131099"/>
                  <a:ext cx="3774646" cy="6223237"/>
                  <a:chOff x="2510171" y="392356"/>
                  <a:chExt cx="3774646" cy="6223237"/>
                </a:xfrm>
              </p:grpSpPr>
              <p:sp>
                <p:nvSpPr>
                  <p:cNvPr id="64" name="Rectángulo 63"/>
                  <p:cNvSpPr/>
                  <p:nvPr/>
                </p:nvSpPr>
                <p:spPr>
                  <a:xfrm>
                    <a:off x="2575747" y="4760218"/>
                    <a:ext cx="3538947" cy="306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5" name="Grupo 4"/>
                  <p:cNvGrpSpPr/>
                  <p:nvPr/>
                </p:nvGrpSpPr>
                <p:grpSpPr>
                  <a:xfrm>
                    <a:off x="2510171" y="392356"/>
                    <a:ext cx="3774646" cy="6223237"/>
                    <a:chOff x="2510171" y="392356"/>
                    <a:chExt cx="3774646" cy="6223237"/>
                  </a:xfrm>
                </p:grpSpPr>
                <p:sp>
                  <p:nvSpPr>
                    <p:cNvPr id="58" name="Rectángulo 57"/>
                    <p:cNvSpPr/>
                    <p:nvPr/>
                  </p:nvSpPr>
                  <p:spPr>
                    <a:xfrm>
                      <a:off x="2610366" y="2931417"/>
                      <a:ext cx="3504329" cy="28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4" name="Grupo 3"/>
                    <p:cNvGrpSpPr/>
                    <p:nvPr/>
                  </p:nvGrpSpPr>
                  <p:grpSpPr>
                    <a:xfrm>
                      <a:off x="2510171" y="392356"/>
                      <a:ext cx="3774646" cy="6223237"/>
                      <a:chOff x="4039700" y="143975"/>
                      <a:chExt cx="3774646" cy="6223237"/>
                    </a:xfrm>
                  </p:grpSpPr>
                  <p:sp>
                    <p:nvSpPr>
                      <p:cNvPr id="34" name="Rectángulo 33"/>
                      <p:cNvSpPr/>
                      <p:nvPr/>
                    </p:nvSpPr>
                    <p:spPr>
                      <a:xfrm>
                        <a:off x="4039700" y="143975"/>
                        <a:ext cx="3774646" cy="62257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7" name="Rectángulo 36"/>
                      <p:cNvSpPr/>
                      <p:nvPr/>
                    </p:nvSpPr>
                    <p:spPr>
                      <a:xfrm>
                        <a:off x="4039700" y="836369"/>
                        <a:ext cx="3604525" cy="271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Grupo 2"/>
                      <p:cNvGrpSpPr/>
                      <p:nvPr/>
                    </p:nvGrpSpPr>
                    <p:grpSpPr>
                      <a:xfrm>
                        <a:off x="4039700" y="143975"/>
                        <a:ext cx="3604525" cy="6223237"/>
                        <a:chOff x="4039700" y="143975"/>
                        <a:chExt cx="3604525" cy="6223237"/>
                      </a:xfrm>
                    </p:grpSpPr>
                    <p:grpSp>
                      <p:nvGrpSpPr>
                        <p:cNvPr id="2" name="Grupo 1"/>
                        <p:cNvGrpSpPr/>
                        <p:nvPr/>
                      </p:nvGrpSpPr>
                      <p:grpSpPr>
                        <a:xfrm>
                          <a:off x="4114821" y="143975"/>
                          <a:ext cx="3529404" cy="4694922"/>
                          <a:chOff x="4177282" y="142875"/>
                          <a:chExt cx="3529404" cy="4694922"/>
                        </a:xfrm>
                      </p:grpSpPr>
                      <p:sp>
                        <p:nvSpPr>
                          <p:cNvPr id="17" name="Content Placeholder 2"/>
                          <p:cNvSpPr txBox="1">
                            <a:spLocks/>
                          </p:cNvSpPr>
                          <p:nvPr/>
                        </p:nvSpPr>
                        <p:spPr bwMode="auto">
                          <a:xfrm>
                            <a:off x="4252572" y="142875"/>
                            <a:ext cx="3454114" cy="447237"/>
                          </a:xfrm>
                          <a:prstGeom prst="rect">
                            <a:avLst/>
                          </a:prstGeom>
                          <a:noFill/>
                          <a:ln>
                            <a:noFill/>
                          </a:ln>
                          <a:extLst/>
                        </p:spPr>
                        <p:txBody>
                          <a:bodyPr lIns="56809" tIns="28405" rIns="56809" bIns="28405"/>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defRPr/>
                            </a:pPr>
                            <a:r>
                              <a:rPr lang="es-EC" altLang="es-ES" sz="1400" b="1" spc="415" dirty="0">
                                <a:latin typeface="Times New Roman" panose="02020603050405020304" pitchFamily="18" charset="0"/>
                                <a:ea typeface="Verdana" panose="020B0604030504040204" pitchFamily="34" charset="0"/>
                                <a:cs typeface="Times New Roman" panose="02020603050405020304" pitchFamily="18" charset="0"/>
                              </a:rPr>
                              <a:t>CALIDAD DE LOS ACTIVOS</a:t>
                            </a:r>
                          </a:p>
                        </p:txBody>
                      </p:sp>
                      <p:sp>
                        <p:nvSpPr>
                          <p:cNvPr id="50" name="Content Placeholder 2"/>
                          <p:cNvSpPr txBox="1">
                            <a:spLocks/>
                          </p:cNvSpPr>
                          <p:nvPr/>
                        </p:nvSpPr>
                        <p:spPr bwMode="auto">
                          <a:xfrm>
                            <a:off x="4202356" y="1157557"/>
                            <a:ext cx="3504330" cy="123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Mide la morosidad en referencia a la cartera bruta de créditos</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buNone/>
                              <a:defRPr/>
                            </a:pPr>
                            <a:endPar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0"/>
                              </a:spcBef>
                              <a:buClr>
                                <a:srgbClr val="FFC000"/>
                              </a:buClr>
                              <a:buSzPct val="130000"/>
                              <a:defRPr/>
                            </a:pP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N</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o </a:t>
                            </a: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existió el debido proceso de análisis del socio o en su defecto no poseían planes de recuperación de cartera eficientes</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buNone/>
                              <a:defRPr/>
                            </a:pPr>
                            <a:endParaRPr lang="en-US" alt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54" name="Content Placeholder 2"/>
                          <p:cNvSpPr txBox="1">
                            <a:spLocks/>
                          </p:cNvSpPr>
                          <p:nvPr/>
                        </p:nvSpPr>
                        <p:spPr bwMode="auto">
                          <a:xfrm>
                            <a:off x="4177282" y="838566"/>
                            <a:ext cx="2359822" cy="27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400" dirty="0" smtClean="0">
                                <a:latin typeface="Times New Roman" panose="02020603050405020304" pitchFamily="18" charset="0"/>
                                <a:cs typeface="Times New Roman" panose="02020603050405020304" pitchFamily="18" charset="0"/>
                              </a:rPr>
                              <a:t>A1</a:t>
                            </a:r>
                            <a:endParaRPr lang="es-EC" altLang="es-ES" sz="1400" dirty="0">
                              <a:latin typeface="Times New Roman" panose="02020603050405020304" pitchFamily="18" charset="0"/>
                              <a:cs typeface="Times New Roman" panose="02020603050405020304" pitchFamily="18" charset="0"/>
                            </a:endParaRPr>
                          </a:p>
                        </p:txBody>
                      </p:sp>
                      <p:sp>
                        <p:nvSpPr>
                          <p:cNvPr id="68" name="Content Placeholder 2"/>
                          <p:cNvSpPr txBox="1">
                            <a:spLocks/>
                          </p:cNvSpPr>
                          <p:nvPr/>
                        </p:nvSpPr>
                        <p:spPr bwMode="auto">
                          <a:xfrm>
                            <a:off x="4193014" y="4519076"/>
                            <a:ext cx="2481039" cy="3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s-ES" sz="1400" dirty="0" smtClean="0">
                                <a:latin typeface="Times New Roman" panose="02020603050405020304" pitchFamily="18" charset="0"/>
                                <a:cs typeface="Times New Roman" panose="02020603050405020304" pitchFamily="18" charset="0"/>
                              </a:rPr>
                              <a:t>A3</a:t>
                            </a:r>
                            <a:endParaRPr lang="en-US" altLang="es-ES" sz="1400" dirty="0">
                              <a:latin typeface="Times New Roman" panose="02020603050405020304" pitchFamily="18" charset="0"/>
                              <a:cs typeface="Times New Roman" panose="02020603050405020304" pitchFamily="18" charset="0"/>
                            </a:endParaRPr>
                          </a:p>
                        </p:txBody>
                      </p:sp>
                    </p:grpSp>
                    <p:sp>
                      <p:nvSpPr>
                        <p:cNvPr id="26" name="Rectángulo 25"/>
                        <p:cNvSpPr/>
                        <p:nvPr/>
                      </p:nvSpPr>
                      <p:spPr>
                        <a:xfrm>
                          <a:off x="4039700" y="2680555"/>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 name="Rectángulo 26"/>
                        <p:cNvSpPr/>
                        <p:nvPr/>
                      </p:nvSpPr>
                      <p:spPr>
                        <a:xfrm>
                          <a:off x="4039700" y="4524742"/>
                          <a:ext cx="49456" cy="1842470"/>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9" name="Rectángulo 38"/>
                        <p:cNvSpPr/>
                        <p:nvPr/>
                      </p:nvSpPr>
                      <p:spPr>
                        <a:xfrm>
                          <a:off x="4039700" y="839666"/>
                          <a:ext cx="49456" cy="1619983"/>
                        </a:xfrm>
                        <a:prstGeom prst="rect">
                          <a:avLst/>
                        </a:prstGeom>
                        <a:solidFill>
                          <a:srgbClr val="1B5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dirty="0">
                            <a:latin typeface="Times New Roman" panose="02020603050405020304" pitchFamily="18" charset="0"/>
                            <a:ea typeface="Verdana" panose="020B0604030504040204" pitchFamily="34" charset="0"/>
                            <a:cs typeface="Times New Roman" panose="02020603050405020304" pitchFamily="18" charset="0"/>
                          </a:endParaRPr>
                        </a:p>
                      </p:txBody>
                    </p:sp>
                  </p:grpSp>
                </p:grpSp>
              </p:grpSp>
            </p:grpSp>
            <p:sp>
              <p:nvSpPr>
                <p:cNvPr id="92" name="Content Placeholder 2"/>
                <p:cNvSpPr txBox="1">
                  <a:spLocks/>
                </p:cNvSpPr>
                <p:nvPr/>
              </p:nvSpPr>
              <p:spPr bwMode="auto">
                <a:xfrm>
                  <a:off x="472627" y="3019371"/>
                  <a:ext cx="353894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Se </a:t>
                  </a: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enfoca en establecer la calidad de los activos improductivos, es decir, de aquellos que no les generaron ingresos a las </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COAC’s.</a:t>
                  </a:r>
                </a:p>
                <a:p>
                  <a:pPr marL="0" indent="0">
                    <a:spcBef>
                      <a:spcPts val="0"/>
                    </a:spcBef>
                    <a:buClr>
                      <a:srgbClr val="FFC000"/>
                    </a:buClr>
                    <a:buSzPct val="130000"/>
                    <a:buNone/>
                    <a:defRPr/>
                  </a:pPr>
                  <a:endPar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0"/>
                    </a:spcBef>
                    <a:buClr>
                      <a:srgbClr val="FFC000"/>
                    </a:buClr>
                    <a:buSzPct val="130000"/>
                    <a:defRPr/>
                  </a:pP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 </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Se </a:t>
                  </a: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puede generalizar que se tomaron decisiones acertadas para invertir en activos improductivos. </a:t>
                  </a:r>
                  <a:endPar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4" name="Content Placeholder 2"/>
              <p:cNvSpPr txBox="1">
                <a:spLocks/>
              </p:cNvSpPr>
              <p:nvPr/>
            </p:nvSpPr>
            <p:spPr bwMode="auto">
              <a:xfrm>
                <a:off x="656898" y="4834360"/>
                <a:ext cx="3798587" cy="9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Clr>
                    <a:srgbClr val="FFC000"/>
                  </a:buClr>
                  <a:buSzPct val="130000"/>
                  <a:defRPr/>
                </a:pP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Mide </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el capital </a:t>
                </a: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institucional, los pasivos sin intereses y los activos improductivos porcentaje del activo total invertido en cuentas liquidas </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improductivas.</a:t>
                </a:r>
              </a:p>
              <a:p>
                <a:pPr marL="0" indent="0">
                  <a:spcBef>
                    <a:spcPts val="0"/>
                  </a:spcBef>
                  <a:buClr>
                    <a:srgbClr val="FFC000"/>
                  </a:buClr>
                  <a:buSzPct val="130000"/>
                  <a:buNone/>
                  <a:defRPr/>
                </a:pPr>
                <a:endPar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0"/>
                  </a:spcBef>
                  <a:buClr>
                    <a:srgbClr val="FFC000"/>
                  </a:buClr>
                  <a:buSzPct val="130000"/>
                  <a:defRPr/>
                </a:pP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Las COAC’s dentro </a:t>
                </a: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de los parámetros de gestión de recursos tanto líquidos como financieros fue deficiente, lo que </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redujo  </a:t>
                </a:r>
                <a:r>
                  <a:rPr lang="es-EC" altLang="es-ES" sz="1400" dirty="0">
                    <a:latin typeface="Times New Roman" panose="02020603050405020304" pitchFamily="18" charset="0"/>
                    <a:ea typeface="Verdana" panose="020B0604030504040204" pitchFamily="34" charset="0"/>
                    <a:cs typeface="Times New Roman" panose="02020603050405020304" pitchFamily="18" charset="0"/>
                  </a:rPr>
                  <a:t>la capacidad  de liquidez , lo que consecuentemente los llevo a la liquidación</a:t>
                </a:r>
                <a:r>
                  <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rPr>
                  <a:t>.</a:t>
                </a:r>
              </a:p>
              <a:p>
                <a:pPr marL="0" indent="0">
                  <a:spcBef>
                    <a:spcPts val="0"/>
                  </a:spcBef>
                  <a:buClr>
                    <a:srgbClr val="FFC000"/>
                  </a:buClr>
                  <a:buSzPct val="130000"/>
                  <a:defRPr/>
                </a:pPr>
                <a:endParaRPr lang="es-EC" altLang="es-ES" sz="1400" dirty="0" smtClean="0">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97" name="Content Placeholder 2"/>
            <p:cNvSpPr txBox="1">
              <a:spLocks/>
            </p:cNvSpPr>
            <p:nvPr/>
          </p:nvSpPr>
          <p:spPr bwMode="auto">
            <a:xfrm>
              <a:off x="641329" y="2704993"/>
              <a:ext cx="2547166" cy="24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09" tIns="28405" rIns="56809" bIns="28405" anchor="ctr"/>
            <a:lstStyle>
              <a:defPPr>
                <a:defRPr lang="en-US"/>
              </a:defPPr>
              <a:lvl1pPr algn="ctr">
                <a:lnSpc>
                  <a:spcPts val="1731"/>
                </a:lnSpc>
                <a:spcBef>
                  <a:spcPts val="831"/>
                </a:spcBef>
                <a:buFont typeface="Arial" panose="020B0604020202020204" pitchFamily="34" charset="0"/>
                <a:buNone/>
                <a:defRPr sz="969" b="1" spc="415">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s-EC" altLang="es-ES" sz="1400" dirty="0">
                  <a:latin typeface="Times New Roman" panose="02020603050405020304" pitchFamily="18" charset="0"/>
                  <a:cs typeface="Times New Roman" panose="02020603050405020304" pitchFamily="18" charset="0"/>
                </a:rPr>
                <a:t> A</a:t>
              </a:r>
              <a:r>
                <a:rPr lang="es-EC" altLang="es-ES" sz="1400" dirty="0" smtClean="0">
                  <a:latin typeface="Times New Roman" panose="02020603050405020304" pitchFamily="18" charset="0"/>
                  <a:cs typeface="Times New Roman" panose="02020603050405020304" pitchFamily="18" charset="0"/>
                </a:rPr>
                <a:t>2</a:t>
              </a:r>
              <a:endParaRPr lang="es-EC" altLang="es-ES" sz="1400" dirty="0">
                <a:latin typeface="Times New Roman" panose="02020603050405020304" pitchFamily="18" charset="0"/>
                <a:cs typeface="Times New Roman" panose="02020603050405020304" pitchFamily="18" charset="0"/>
              </a:endParaRPr>
            </a:p>
          </p:txBody>
        </p:sp>
      </p:grpSp>
      <p:pic>
        <p:nvPicPr>
          <p:cNvPr id="13" name="Imagen 12"/>
          <p:cNvPicPr>
            <a:picLocks noChangeAspect="1"/>
          </p:cNvPicPr>
          <p:nvPr/>
        </p:nvPicPr>
        <p:blipFill>
          <a:blip r:embed="rId2"/>
          <a:stretch>
            <a:fillRect/>
          </a:stretch>
        </p:blipFill>
        <p:spPr>
          <a:xfrm>
            <a:off x="244328" y="910217"/>
            <a:ext cx="5676796" cy="2348138"/>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2294892846"/>
              </p:ext>
            </p:extLst>
          </p:nvPr>
        </p:nvGraphicFramePr>
        <p:xfrm>
          <a:off x="360238" y="3693372"/>
          <a:ext cx="5187480" cy="2055384"/>
        </p:xfrm>
        <a:graphic>
          <a:graphicData uri="http://schemas.openxmlformats.org/drawingml/2006/table">
            <a:tbl>
              <a:tblPr>
                <a:tableStyleId>{5C22544A-7EE6-4342-B048-85BDC9FD1C3A}</a:tableStyleId>
              </a:tblPr>
              <a:tblGrid>
                <a:gridCol w="864580">
                  <a:extLst>
                    <a:ext uri="{9D8B030D-6E8A-4147-A177-3AD203B41FA5}">
                      <a16:colId xmlns:a16="http://schemas.microsoft.com/office/drawing/2014/main" val="919470901"/>
                    </a:ext>
                  </a:extLst>
                </a:gridCol>
                <a:gridCol w="864580">
                  <a:extLst>
                    <a:ext uri="{9D8B030D-6E8A-4147-A177-3AD203B41FA5}">
                      <a16:colId xmlns:a16="http://schemas.microsoft.com/office/drawing/2014/main" val="2167130985"/>
                    </a:ext>
                  </a:extLst>
                </a:gridCol>
                <a:gridCol w="864580">
                  <a:extLst>
                    <a:ext uri="{9D8B030D-6E8A-4147-A177-3AD203B41FA5}">
                      <a16:colId xmlns:a16="http://schemas.microsoft.com/office/drawing/2014/main" val="669936740"/>
                    </a:ext>
                  </a:extLst>
                </a:gridCol>
                <a:gridCol w="864580">
                  <a:extLst>
                    <a:ext uri="{9D8B030D-6E8A-4147-A177-3AD203B41FA5}">
                      <a16:colId xmlns:a16="http://schemas.microsoft.com/office/drawing/2014/main" val="2487992290"/>
                    </a:ext>
                  </a:extLst>
                </a:gridCol>
                <a:gridCol w="864580">
                  <a:extLst>
                    <a:ext uri="{9D8B030D-6E8A-4147-A177-3AD203B41FA5}">
                      <a16:colId xmlns:a16="http://schemas.microsoft.com/office/drawing/2014/main" val="609633656"/>
                    </a:ext>
                  </a:extLst>
                </a:gridCol>
                <a:gridCol w="864580">
                  <a:extLst>
                    <a:ext uri="{9D8B030D-6E8A-4147-A177-3AD203B41FA5}">
                      <a16:colId xmlns:a16="http://schemas.microsoft.com/office/drawing/2014/main" val="1100022177"/>
                    </a:ext>
                  </a:extLst>
                </a:gridCol>
              </a:tblGrid>
              <a:tr h="681253">
                <a:tc>
                  <a:txBody>
                    <a:bodyPr/>
                    <a:lstStyle/>
                    <a:p>
                      <a:pPr algn="ctr" fontAlgn="ctr"/>
                      <a:r>
                        <a:rPr lang="es-EC" sz="1800" u="none" strike="noStrike" dirty="0">
                          <a:effectLst/>
                        </a:rPr>
                        <a:t>PERLAS</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1</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2</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COAC 3</a:t>
                      </a:r>
                      <a:endParaRPr lang="es-EC"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4</a:t>
                      </a:r>
                      <a:endParaRPr lang="es-EC" sz="18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COAC 5</a:t>
                      </a:r>
                      <a:endParaRPr lang="es-EC" sz="18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48837073"/>
                  </a:ext>
                </a:extLst>
              </a:tr>
              <a:tr h="346439">
                <a:tc>
                  <a:txBody>
                    <a:bodyPr/>
                    <a:lstStyle/>
                    <a:p>
                      <a:pPr algn="ctr" fontAlgn="ctr"/>
                      <a:r>
                        <a:rPr lang="es-EC" sz="1800" u="none" strike="noStrike">
                          <a:effectLst/>
                        </a:rPr>
                        <a:t>A1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7,46%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8,79%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6,73%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5,82%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8,21%</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76560579"/>
                  </a:ext>
                </a:extLst>
              </a:tr>
              <a:tr h="346439">
                <a:tc>
                  <a:txBody>
                    <a:bodyPr/>
                    <a:lstStyle/>
                    <a:p>
                      <a:pPr algn="ctr" fontAlgn="ctr"/>
                      <a:r>
                        <a:rPr lang="es-EC" sz="1800" u="none" strike="noStrike">
                          <a:effectLst/>
                        </a:rPr>
                        <a:t>A2</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5,66%</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6,03%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5,51%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4,99%</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6,03%</a:t>
                      </a:r>
                      <a:endParaRPr lang="es-EC" sz="18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34509817"/>
                  </a:ext>
                </a:extLst>
              </a:tr>
              <a:tr h="681253">
                <a:tc>
                  <a:txBody>
                    <a:bodyPr/>
                    <a:lstStyle/>
                    <a:p>
                      <a:pPr algn="ctr" fontAlgn="ctr"/>
                      <a:r>
                        <a:rPr lang="es-EC" sz="1800" u="none" strike="noStrike">
                          <a:effectLst/>
                        </a:rPr>
                        <a:t>A3</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101,07%</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83,91%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66,14%</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a:effectLst/>
                        </a:rPr>
                        <a:t>153,71%</a:t>
                      </a:r>
                      <a:endParaRPr lang="es-EC" sz="18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800" u="none" strike="noStrike" dirty="0">
                          <a:effectLst/>
                        </a:rPr>
                        <a:t>73,11%</a:t>
                      </a:r>
                      <a:endParaRPr lang="es-EC" sz="18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43606490"/>
                  </a:ext>
                </a:extLst>
              </a:tr>
            </a:tbl>
          </a:graphicData>
        </a:graphic>
      </p:graphicFrame>
      <p:pic>
        <p:nvPicPr>
          <p:cNvPr id="28"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
        <p:nvSpPr>
          <p:cNvPr id="30" name="Título 1"/>
          <p:cNvSpPr txBox="1">
            <a:spLocks/>
          </p:cNvSpPr>
          <p:nvPr/>
        </p:nvSpPr>
        <p:spPr>
          <a:xfrm>
            <a:off x="3647734" y="6626930"/>
            <a:ext cx="1729794" cy="2496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C" sz="800" dirty="0" smtClean="0">
                <a:solidFill>
                  <a:prstClr val="black"/>
                </a:solidFill>
              </a:rPr>
              <a:t>ANÁLISIS MÉTODO PERLA</a:t>
            </a:r>
            <a:r>
              <a:rPr lang="es-EC" sz="800" dirty="0">
                <a:solidFill>
                  <a:prstClr val="black"/>
                </a:solidFill>
              </a:rPr>
              <a:t> </a:t>
            </a:r>
            <a:r>
              <a:rPr lang="es-EC" sz="800" dirty="0" smtClean="0">
                <a:solidFill>
                  <a:prstClr val="black"/>
                </a:solidFill>
              </a:rPr>
              <a:t>(CONT.)</a:t>
            </a:r>
            <a:endParaRPr lang="es-EC" sz="800" dirty="0">
              <a:solidFill>
                <a:prstClr val="black"/>
              </a:solidFill>
            </a:endParaRPr>
          </a:p>
        </p:txBody>
      </p:sp>
    </p:spTree>
    <p:extLst>
      <p:ext uri="{BB962C8B-B14F-4D97-AF65-F5344CB8AC3E}">
        <p14:creationId xmlns:p14="http://schemas.microsoft.com/office/powerpoint/2010/main" val="17784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73084" y="262090"/>
            <a:ext cx="6599591" cy="1643983"/>
          </a:xfrm>
          <a:prstGeom prst="rect">
            <a:avLst/>
          </a:prstGeom>
        </p:spPr>
      </p:pic>
      <p:sp>
        <p:nvSpPr>
          <p:cNvPr id="5" name="Rectángulo 4"/>
          <p:cNvSpPr/>
          <p:nvPr/>
        </p:nvSpPr>
        <p:spPr>
          <a:xfrm>
            <a:off x="1519708" y="2071941"/>
            <a:ext cx="8551572" cy="5129609"/>
          </a:xfrm>
          <a:prstGeom prst="rect">
            <a:avLst/>
          </a:prstGeom>
        </p:spPr>
        <p:txBody>
          <a:bodyPr wrap="square">
            <a:spAutoFit/>
          </a:bodyPr>
          <a:lstStyle/>
          <a:p>
            <a:pPr indent="180340"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CARRERA DE INGENIERÍA EN FINANZAS Y AUDITORÍA</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INGENIERÍA EN FINANZAS Y AUDITORIA CPA</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cap="all" dirty="0">
                <a:latin typeface="Times New Roman" panose="02020603050405020304" pitchFamily="18" charset="0"/>
                <a:ea typeface="Calibri" panose="020F0502020204030204" pitchFamily="34" charset="0"/>
                <a:cs typeface="Times New Roman" panose="02020603050405020304" pitchFamily="18" charset="0"/>
              </a:rPr>
              <a:t>TEMA: EFECTOS SOCIOECONÓMICOS DE LA LIQUIDACIÓN DE COOPERATIVAS DE AHORRO Y CRÉDITO SEGMENTOS 4 Y 5 DE QUITO.</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AUTORAS: CARGUA QUISHPI, LAURA ESTHELA</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                ROJAS VELASCO, PAMELA </a:t>
            </a:r>
            <a:r>
              <a:rPr lang="es-EC" sz="1200" b="1" dirty="0" smtClean="0">
                <a:latin typeface="Times New Roman" panose="02020603050405020304" pitchFamily="18" charset="0"/>
                <a:ea typeface="Calibri" panose="020F0502020204030204" pitchFamily="34" charset="0"/>
                <a:cs typeface="Times New Roman" panose="02020603050405020304" pitchFamily="18" charset="0"/>
              </a:rPr>
              <a:t>LISET</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DIRECTORA: DRA. ANGIE FERNANDEZ LORENZO</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SANGOLQUÍ</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pPr indent="180340" algn="ctr">
              <a:spcAft>
                <a:spcPts val="8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2019	</a:t>
            </a:r>
            <a:endParaRPr lang="es-EC" sz="1100" b="1" dirty="0">
              <a:latin typeface="Calibri" panose="020F0502020204030204" pitchFamily="34" charset="0"/>
              <a:ea typeface="Calibri" panose="020F0502020204030204" pitchFamily="34" charset="0"/>
              <a:cs typeface="Times New Roman" panose="02020603050405020304" pitchFamily="18" charset="0"/>
            </a:endParaRPr>
          </a:p>
          <a:p>
            <a:r>
              <a:rPr lang="es-EC" sz="1200" dirty="0">
                <a:latin typeface="Times New Roman" panose="02020603050405020304" pitchFamily="18" charset="0"/>
                <a:ea typeface="Calibri" panose="020F0502020204030204" pitchFamily="34" charset="0"/>
              </a:rPr>
              <a:t/>
            </a:r>
            <a:br>
              <a:rPr lang="es-EC" sz="1200" dirty="0">
                <a:latin typeface="Times New Roman" panose="02020603050405020304" pitchFamily="18" charset="0"/>
                <a:ea typeface="Calibri" panose="020F0502020204030204" pitchFamily="34" charset="0"/>
              </a:rPr>
            </a:br>
            <a:endParaRPr lang="es-EC" dirty="0"/>
          </a:p>
        </p:txBody>
      </p:sp>
      <p:pic>
        <p:nvPicPr>
          <p:cNvPr id="6"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n relacionada"/>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700" y="4776716"/>
            <a:ext cx="2101378" cy="175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46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3689395" y="1111982"/>
            <a:ext cx="4839200" cy="4294400"/>
          </a:xfrm>
          <a:prstGeom prst="rect">
            <a:avLst/>
          </a:prstGeom>
        </p:spPr>
        <p:txBody>
          <a:bodyPr spcFirstLastPara="1" vert="horz" wrap="square" lIns="121900" tIns="121900" rIns="121900" bIns="121900" rtlCol="0" anchor="ctr" anchorCtr="0">
            <a:noAutofit/>
          </a:bodyPr>
          <a:lstStyle/>
          <a:p>
            <a:r>
              <a:rPr lang="en" dirty="0" smtClean="0">
                <a:solidFill>
                  <a:schemeClr val="tx1"/>
                </a:solidFill>
              </a:rPr>
              <a:t>Resultados encuestas</a:t>
            </a:r>
            <a:endParaRPr dirty="0">
              <a:solidFill>
                <a:schemeClr val="tx1"/>
              </a:solidFill>
            </a:endParaRPr>
          </a:p>
        </p:txBody>
      </p:sp>
      <p:pic>
        <p:nvPicPr>
          <p:cNvPr id="3"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Tree>
    <p:extLst>
      <p:ext uri="{BB962C8B-B14F-4D97-AF65-F5344CB8AC3E}">
        <p14:creationId xmlns:p14="http://schemas.microsoft.com/office/powerpoint/2010/main" val="81857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25 Rectángulo"/>
          <p:cNvSpPr/>
          <p:nvPr/>
        </p:nvSpPr>
        <p:spPr>
          <a:xfrm>
            <a:off x="660529" y="548691"/>
            <a:ext cx="2160588"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36" name="13 CuadroTexto"/>
          <p:cNvSpPr txBox="1">
            <a:spLocks noChangeArrowheads="1"/>
          </p:cNvSpPr>
          <p:nvPr/>
        </p:nvSpPr>
        <p:spPr bwMode="auto">
          <a:xfrm>
            <a:off x="2192718" y="138128"/>
            <a:ext cx="74517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500"/>
              </a:lnSpc>
              <a:spcBef>
                <a:spcPct val="0"/>
              </a:spcBef>
              <a:buNone/>
              <a:defRPr/>
            </a:pPr>
            <a:r>
              <a:rPr lang="es-ES" sz="2800" b="1" dirty="0" smtClean="0">
                <a:solidFill>
                  <a:schemeClr val="tx1">
                    <a:lumMod val="85000"/>
                    <a:lumOff val="15000"/>
                  </a:schemeClr>
                </a:solidFill>
                <a:latin typeface="Roboto Thin"/>
              </a:rPr>
              <a:t>ENCUESTA DIRECTIVOS</a:t>
            </a:r>
            <a:endParaRPr lang="es-ES" sz="2800" b="1" dirty="0">
              <a:solidFill>
                <a:schemeClr val="tx1">
                  <a:lumMod val="85000"/>
                  <a:lumOff val="15000"/>
                </a:schemeClr>
              </a:solidFill>
              <a:latin typeface="Roboto Thin"/>
            </a:endParaRPr>
          </a:p>
        </p:txBody>
      </p:sp>
      <p:cxnSp>
        <p:nvCxnSpPr>
          <p:cNvPr id="34" name="Conector recto 33"/>
          <p:cNvCxnSpPr/>
          <p:nvPr/>
        </p:nvCxnSpPr>
        <p:spPr>
          <a:xfrm>
            <a:off x="5465764" y="765175"/>
            <a:ext cx="1260475" cy="0"/>
          </a:xfrm>
          <a:prstGeom prst="line">
            <a:avLst/>
          </a:prstGeom>
          <a:ln w="19050">
            <a:solidFill>
              <a:srgbClr val="17552A"/>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2"/>
          <a:stretch>
            <a:fillRect/>
          </a:stretch>
        </p:blipFill>
        <p:spPr>
          <a:xfrm>
            <a:off x="3288759" y="857251"/>
            <a:ext cx="2095350" cy="1642264"/>
          </a:xfrm>
          <a:prstGeom prst="rect">
            <a:avLst/>
          </a:prstGeom>
        </p:spPr>
      </p:pic>
      <p:grpSp>
        <p:nvGrpSpPr>
          <p:cNvPr id="8" name="Grupo 7"/>
          <p:cNvGrpSpPr/>
          <p:nvPr/>
        </p:nvGrpSpPr>
        <p:grpSpPr>
          <a:xfrm>
            <a:off x="448282" y="549223"/>
            <a:ext cx="9812189" cy="6236151"/>
            <a:chOff x="478222" y="633665"/>
            <a:chExt cx="9812189" cy="6236151"/>
          </a:xfrm>
        </p:grpSpPr>
        <p:sp>
          <p:nvSpPr>
            <p:cNvPr id="71" name="13 CuadroTexto"/>
            <p:cNvSpPr txBox="1">
              <a:spLocks noChangeArrowheads="1"/>
            </p:cNvSpPr>
            <p:nvPr/>
          </p:nvSpPr>
          <p:spPr bwMode="auto">
            <a:xfrm>
              <a:off x="478222" y="5731758"/>
              <a:ext cx="2160587" cy="861774"/>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smtClean="0">
                  <a:latin typeface="Times New Roman" panose="02020603050405020304" pitchFamily="18" charset="0"/>
                  <a:cs typeface="Times New Roman" panose="02020603050405020304" pitchFamily="18" charset="0"/>
                </a:rPr>
                <a:t>La mayoría de COAC’s no contaban </a:t>
              </a:r>
              <a:r>
                <a:rPr lang="es-EC" sz="1400" dirty="0">
                  <a:latin typeface="Times New Roman" panose="02020603050405020304" pitchFamily="18" charset="0"/>
                  <a:cs typeface="Times New Roman" panose="02020603050405020304" pitchFamily="18" charset="0"/>
                </a:rPr>
                <a:t>con un plan para mitigar los </a:t>
              </a:r>
              <a:r>
                <a:rPr lang="es-EC" sz="1400" dirty="0" smtClean="0">
                  <a:latin typeface="Times New Roman" panose="02020603050405020304" pitchFamily="18" charset="0"/>
                  <a:cs typeface="Times New Roman" panose="02020603050405020304" pitchFamily="18" charset="0"/>
                </a:rPr>
                <a:t>riesgos.</a:t>
              </a:r>
              <a:endParaRPr lang="es-EC" sz="1400" dirty="0">
                <a:latin typeface="Times New Roman" panose="02020603050405020304" pitchFamily="18" charset="0"/>
                <a:cs typeface="Times New Roman" panose="02020603050405020304" pitchFamily="18" charset="0"/>
              </a:endParaRPr>
            </a:p>
          </p:txBody>
        </p:sp>
        <p:grpSp>
          <p:nvGrpSpPr>
            <p:cNvPr id="7" name="Grupo 6"/>
            <p:cNvGrpSpPr/>
            <p:nvPr/>
          </p:nvGrpSpPr>
          <p:grpSpPr>
            <a:xfrm>
              <a:off x="537687" y="633665"/>
              <a:ext cx="9752724" cy="6236151"/>
              <a:chOff x="537688" y="857251"/>
              <a:chExt cx="9692841" cy="6165102"/>
            </a:xfrm>
          </p:grpSpPr>
          <p:grpSp>
            <p:nvGrpSpPr>
              <p:cNvPr id="5" name="Grupo 4"/>
              <p:cNvGrpSpPr/>
              <p:nvPr/>
            </p:nvGrpSpPr>
            <p:grpSpPr>
              <a:xfrm>
                <a:off x="537688" y="857251"/>
                <a:ext cx="9692841" cy="4875436"/>
                <a:chOff x="725910" y="857251"/>
                <a:chExt cx="9692841" cy="4875436"/>
              </a:xfrm>
            </p:grpSpPr>
            <p:grpSp>
              <p:nvGrpSpPr>
                <p:cNvPr id="3" name="Grupo 2"/>
                <p:cNvGrpSpPr/>
                <p:nvPr/>
              </p:nvGrpSpPr>
              <p:grpSpPr>
                <a:xfrm>
                  <a:off x="725910" y="857251"/>
                  <a:ext cx="7183195" cy="2770882"/>
                  <a:chOff x="725910" y="857251"/>
                  <a:chExt cx="7183195" cy="2770882"/>
                </a:xfrm>
              </p:grpSpPr>
              <p:sp>
                <p:nvSpPr>
                  <p:cNvPr id="38" name="25 Rectángulo"/>
                  <p:cNvSpPr/>
                  <p:nvPr/>
                </p:nvSpPr>
                <p:spPr>
                  <a:xfrm>
                    <a:off x="3305177" y="857251"/>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2234" name="13 CuadroTexto"/>
                  <p:cNvSpPr txBox="1">
                    <a:spLocks noChangeArrowheads="1"/>
                  </p:cNvSpPr>
                  <p:nvPr/>
                </p:nvSpPr>
                <p:spPr bwMode="auto">
                  <a:xfrm>
                    <a:off x="837953" y="2759987"/>
                    <a:ext cx="2160588"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000"/>
                      </a:lnSpc>
                    </a:pPr>
                    <a:r>
                      <a:rPr lang="es-EC" sz="1400" dirty="0" smtClean="0">
                        <a:latin typeface="Times New Roman" panose="02020603050405020304" pitchFamily="18" charset="0"/>
                        <a:cs typeface="Times New Roman" panose="02020603050405020304" pitchFamily="18" charset="0"/>
                      </a:rPr>
                      <a:t>El 50% considera que la </a:t>
                    </a:r>
                    <a:r>
                      <a:rPr lang="es-EC" sz="1400" dirty="0">
                        <a:latin typeface="Times New Roman" panose="02020603050405020304" pitchFamily="18" charset="0"/>
                        <a:cs typeface="Times New Roman" panose="02020603050405020304" pitchFamily="18" charset="0"/>
                      </a:rPr>
                      <a:t>gestión económica y financiera </a:t>
                    </a:r>
                    <a:r>
                      <a:rPr lang="es-EC" sz="1400" dirty="0" smtClean="0">
                        <a:latin typeface="Times New Roman" panose="02020603050405020304" pitchFamily="18" charset="0"/>
                        <a:cs typeface="Times New Roman" panose="02020603050405020304" pitchFamily="18" charset="0"/>
                      </a:rPr>
                      <a:t>fue regular.</a:t>
                    </a:r>
                    <a:endParaRPr lang="es-EC" sz="1400" dirty="0">
                      <a:latin typeface="Times New Roman" panose="02020603050405020304" pitchFamily="18" charset="0"/>
                      <a:cs typeface="Times New Roman" panose="02020603050405020304" pitchFamily="18" charset="0"/>
                    </a:endParaRPr>
                  </a:p>
                </p:txBody>
              </p:sp>
              <p:graphicFrame>
                <p:nvGraphicFramePr>
                  <p:cNvPr id="42" name="Gráfico 41"/>
                  <p:cNvGraphicFramePr>
                    <a:graphicFrameLocks/>
                  </p:cNvGraphicFramePr>
                  <p:nvPr>
                    <p:extLst>
                      <p:ext uri="{D42A27DB-BD31-4B8C-83A1-F6EECF244321}">
                        <p14:modId xmlns:p14="http://schemas.microsoft.com/office/powerpoint/2010/main" val="3533637109"/>
                      </p:ext>
                    </p:extLst>
                  </p:nvPr>
                </p:nvGraphicFramePr>
                <p:xfrm>
                  <a:off x="725910" y="857511"/>
                  <a:ext cx="2384674" cy="1829451"/>
                </p:xfrm>
                <a:graphic>
                  <a:graphicData uri="http://schemas.openxmlformats.org/drawingml/2006/chart">
                    <c:chart xmlns:c="http://schemas.openxmlformats.org/drawingml/2006/chart" xmlns:r="http://schemas.openxmlformats.org/officeDocument/2006/relationships" r:id="rId3"/>
                  </a:graphicData>
                </a:graphic>
              </p:graphicFrame>
              <p:sp>
                <p:nvSpPr>
                  <p:cNvPr id="44" name="13 CuadroTexto"/>
                  <p:cNvSpPr txBox="1">
                    <a:spLocks noChangeArrowheads="1"/>
                  </p:cNvSpPr>
                  <p:nvPr/>
                </p:nvSpPr>
                <p:spPr bwMode="auto">
                  <a:xfrm>
                    <a:off x="3299663" y="2776177"/>
                    <a:ext cx="2160587"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a:latin typeface="Times New Roman" panose="02020603050405020304" pitchFamily="18" charset="0"/>
                        <a:cs typeface="Times New Roman" panose="02020603050405020304" pitchFamily="18" charset="0"/>
                      </a:rPr>
                      <a:t>El </a:t>
                    </a:r>
                    <a:r>
                      <a:rPr lang="es-EC" sz="1400" dirty="0" smtClean="0">
                        <a:latin typeface="Times New Roman" panose="02020603050405020304" pitchFamily="18" charset="0"/>
                        <a:cs typeface="Times New Roman" panose="02020603050405020304" pitchFamily="18" charset="0"/>
                      </a:rPr>
                      <a:t>73% </a:t>
                    </a:r>
                    <a:r>
                      <a:rPr lang="es-EC" sz="1400" dirty="0">
                        <a:latin typeface="Times New Roman" panose="02020603050405020304" pitchFamily="18" charset="0"/>
                        <a:cs typeface="Times New Roman" panose="02020603050405020304" pitchFamily="18" charset="0"/>
                      </a:rPr>
                      <a:t>considera </a:t>
                    </a:r>
                    <a:r>
                      <a:rPr lang="es-EC" sz="1400" dirty="0" smtClean="0">
                        <a:latin typeface="Times New Roman" panose="02020603050405020304" pitchFamily="18" charset="0"/>
                        <a:cs typeface="Times New Roman" panose="02020603050405020304" pitchFamily="18" charset="0"/>
                      </a:rPr>
                      <a:t>que la </a:t>
                    </a:r>
                    <a:r>
                      <a:rPr lang="es-EC" sz="1400" dirty="0">
                        <a:latin typeface="Times New Roman" panose="02020603050405020304" pitchFamily="18" charset="0"/>
                        <a:cs typeface="Times New Roman" panose="02020603050405020304" pitchFamily="18" charset="0"/>
                      </a:rPr>
                      <a:t>gestión social de la </a:t>
                    </a:r>
                    <a:r>
                      <a:rPr lang="es-EC" sz="1400" dirty="0" smtClean="0">
                        <a:latin typeface="Times New Roman" panose="02020603050405020304" pitchFamily="18" charset="0"/>
                        <a:cs typeface="Times New Roman" panose="02020603050405020304" pitchFamily="18" charset="0"/>
                      </a:rPr>
                      <a:t>cooperativa fue deficiente</a:t>
                    </a:r>
                    <a:endParaRPr lang="es-EC" sz="1400" dirty="0">
                      <a:latin typeface="Times New Roman" panose="02020603050405020304" pitchFamily="18" charset="0"/>
                      <a:cs typeface="Times New Roman" panose="02020603050405020304" pitchFamily="18" charset="0"/>
                    </a:endParaRPr>
                  </a:p>
                </p:txBody>
              </p:sp>
              <p:sp>
                <p:nvSpPr>
                  <p:cNvPr id="51" name="25 Rectángulo"/>
                  <p:cNvSpPr/>
                  <p:nvPr/>
                </p:nvSpPr>
                <p:spPr>
                  <a:xfrm>
                    <a:off x="5748518" y="85760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grpSp>
              <p:nvGrpSpPr>
                <p:cNvPr id="4" name="Grupo 3"/>
                <p:cNvGrpSpPr/>
                <p:nvPr/>
              </p:nvGrpSpPr>
              <p:grpSpPr>
                <a:xfrm>
                  <a:off x="725910" y="886737"/>
                  <a:ext cx="9692841" cy="4845950"/>
                  <a:chOff x="725910" y="886737"/>
                  <a:chExt cx="9692841" cy="4845950"/>
                </a:xfrm>
              </p:grpSpPr>
              <p:sp>
                <p:nvSpPr>
                  <p:cNvPr id="52" name="25 Rectángulo"/>
                  <p:cNvSpPr/>
                  <p:nvPr/>
                </p:nvSpPr>
                <p:spPr>
                  <a:xfrm>
                    <a:off x="8160355" y="886737"/>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3" name="25 Rectángulo"/>
                  <p:cNvSpPr/>
                  <p:nvPr/>
                </p:nvSpPr>
                <p:spPr>
                  <a:xfrm>
                    <a:off x="725910" y="393246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5" name="25 Rectángulo"/>
                  <p:cNvSpPr/>
                  <p:nvPr/>
                </p:nvSpPr>
                <p:spPr>
                  <a:xfrm>
                    <a:off x="3313659" y="393246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6" name="25 Rectángulo"/>
                  <p:cNvSpPr/>
                  <p:nvPr/>
                </p:nvSpPr>
                <p:spPr>
                  <a:xfrm>
                    <a:off x="5851608" y="3876863"/>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60" name="25 Rectángulo"/>
                  <p:cNvSpPr/>
                  <p:nvPr/>
                </p:nvSpPr>
                <p:spPr>
                  <a:xfrm>
                    <a:off x="8258164" y="387686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grpSp>
          <p:grpSp>
            <p:nvGrpSpPr>
              <p:cNvPr id="6" name="Grupo 5"/>
              <p:cNvGrpSpPr/>
              <p:nvPr/>
            </p:nvGrpSpPr>
            <p:grpSpPr>
              <a:xfrm>
                <a:off x="3100536" y="2803234"/>
                <a:ext cx="7129992" cy="4219119"/>
                <a:chOff x="3100536" y="2803234"/>
                <a:chExt cx="7129992" cy="4219119"/>
              </a:xfrm>
            </p:grpSpPr>
            <p:sp>
              <p:nvSpPr>
                <p:cNvPr id="65" name="13 CuadroTexto"/>
                <p:cNvSpPr txBox="1">
                  <a:spLocks noChangeArrowheads="1"/>
                </p:cNvSpPr>
                <p:nvPr/>
              </p:nvSpPr>
              <p:spPr bwMode="auto">
                <a:xfrm>
                  <a:off x="5560295" y="2803234"/>
                  <a:ext cx="2160587" cy="598398"/>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smtClean="0">
                      <a:latin typeface="Times New Roman" panose="02020603050405020304" pitchFamily="18" charset="0"/>
                      <a:cs typeface="Times New Roman" panose="02020603050405020304" pitchFamily="18" charset="0"/>
                    </a:rPr>
                    <a:t>El 61% poseía un nivel de instrucción secundario</a:t>
                  </a:r>
                  <a:endParaRPr lang="es-EC" sz="1400" dirty="0">
                    <a:latin typeface="Times New Roman" panose="02020603050405020304" pitchFamily="18" charset="0"/>
                    <a:cs typeface="Times New Roman" panose="02020603050405020304" pitchFamily="18" charset="0"/>
                  </a:endParaRPr>
                </a:p>
              </p:txBody>
            </p:sp>
            <p:sp>
              <p:nvSpPr>
                <p:cNvPr id="70" name="13 CuadroTexto"/>
                <p:cNvSpPr txBox="1">
                  <a:spLocks noChangeArrowheads="1"/>
                </p:cNvSpPr>
                <p:nvPr/>
              </p:nvSpPr>
              <p:spPr bwMode="auto">
                <a:xfrm>
                  <a:off x="7972133" y="2818018"/>
                  <a:ext cx="2160587"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smtClean="0">
                      <a:latin typeface="Times New Roman" panose="02020603050405020304" pitchFamily="18" charset="0"/>
                      <a:cs typeface="Times New Roman" panose="02020603050405020304" pitchFamily="18" charset="0"/>
                    </a:rPr>
                    <a:t>La mayoría de COAC’s no poseía </a:t>
                  </a:r>
                  <a:r>
                    <a:rPr lang="es-EC" sz="1400" dirty="0">
                      <a:latin typeface="Times New Roman" panose="02020603050405020304" pitchFamily="18" charset="0"/>
                      <a:cs typeface="Times New Roman" panose="02020603050405020304" pitchFamily="18" charset="0"/>
                    </a:rPr>
                    <a:t>flujogramas de los procesos de </a:t>
                  </a:r>
                  <a:r>
                    <a:rPr lang="es-EC" sz="1400" dirty="0" smtClean="0">
                      <a:latin typeface="Times New Roman" panose="02020603050405020304" pitchFamily="18" charset="0"/>
                      <a:cs typeface="Times New Roman" panose="02020603050405020304" pitchFamily="18" charset="0"/>
                    </a:rPr>
                    <a:t>crédito</a:t>
                  </a:r>
                  <a:endParaRPr lang="es-EC" sz="1400" dirty="0">
                    <a:latin typeface="Times New Roman" panose="02020603050405020304" pitchFamily="18" charset="0"/>
                    <a:cs typeface="Times New Roman" panose="02020603050405020304" pitchFamily="18" charset="0"/>
                  </a:endParaRPr>
                </a:p>
              </p:txBody>
            </p:sp>
            <p:sp>
              <p:nvSpPr>
                <p:cNvPr id="72" name="13 CuadroTexto"/>
                <p:cNvSpPr txBox="1">
                  <a:spLocks noChangeArrowheads="1"/>
                </p:cNvSpPr>
                <p:nvPr/>
              </p:nvSpPr>
              <p:spPr bwMode="auto">
                <a:xfrm>
                  <a:off x="3100536" y="5916838"/>
                  <a:ext cx="2160587" cy="110551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a:latin typeface="Times New Roman" panose="02020603050405020304" pitchFamily="18" charset="0"/>
                      <a:cs typeface="Times New Roman" panose="02020603050405020304" pitchFamily="18" charset="0"/>
                    </a:rPr>
                    <a:t>La mayoría </a:t>
                  </a:r>
                  <a:r>
                    <a:rPr lang="es-EC" sz="1400" dirty="0" smtClean="0">
                      <a:latin typeface="Times New Roman" panose="02020603050405020304" pitchFamily="18" charset="0"/>
                      <a:cs typeface="Times New Roman" panose="02020603050405020304" pitchFamily="18" charset="0"/>
                    </a:rPr>
                    <a:t>considera que las decisiones </a:t>
                  </a:r>
                  <a:r>
                    <a:rPr lang="es-EC" sz="1400" dirty="0">
                      <a:latin typeface="Times New Roman" panose="02020603050405020304" pitchFamily="18" charset="0"/>
                      <a:cs typeface="Times New Roman" panose="02020603050405020304" pitchFamily="18" charset="0"/>
                    </a:rPr>
                    <a:t>tomadas </a:t>
                  </a:r>
                  <a:r>
                    <a:rPr lang="es-EC" sz="1400" dirty="0" smtClean="0">
                      <a:latin typeface="Times New Roman" panose="02020603050405020304" pitchFamily="18" charset="0"/>
                      <a:cs typeface="Times New Roman" panose="02020603050405020304" pitchFamily="18" charset="0"/>
                    </a:rPr>
                    <a:t>no fueron </a:t>
                  </a:r>
                  <a:r>
                    <a:rPr lang="es-EC" sz="1400" dirty="0">
                      <a:latin typeface="Times New Roman" panose="02020603050405020304" pitchFamily="18" charset="0"/>
                      <a:cs typeface="Times New Roman" panose="02020603050405020304" pitchFamily="18" charset="0"/>
                    </a:rPr>
                    <a:t>acertadas para evitar la </a:t>
                  </a:r>
                  <a:r>
                    <a:rPr lang="es-EC" sz="1400" dirty="0" smtClean="0">
                      <a:latin typeface="Times New Roman" panose="02020603050405020304" pitchFamily="18" charset="0"/>
                      <a:cs typeface="Times New Roman" panose="02020603050405020304" pitchFamily="18" charset="0"/>
                    </a:rPr>
                    <a:t>liquidación</a:t>
                  </a:r>
                  <a:endParaRPr lang="es-EC" sz="1400" dirty="0">
                    <a:latin typeface="Times New Roman" panose="02020603050405020304" pitchFamily="18" charset="0"/>
                    <a:cs typeface="Times New Roman" panose="02020603050405020304" pitchFamily="18" charset="0"/>
                  </a:endParaRPr>
                </a:p>
              </p:txBody>
            </p:sp>
            <p:sp>
              <p:nvSpPr>
                <p:cNvPr id="73" name="13 CuadroTexto"/>
                <p:cNvSpPr txBox="1">
                  <a:spLocks noChangeArrowheads="1"/>
                </p:cNvSpPr>
                <p:nvPr/>
              </p:nvSpPr>
              <p:spPr bwMode="auto">
                <a:xfrm>
                  <a:off x="5663386" y="5897261"/>
                  <a:ext cx="2160587" cy="110551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smtClean="0">
                      <a:latin typeface="Times New Roman" panose="02020603050405020304" pitchFamily="18" charset="0"/>
                      <a:cs typeface="Times New Roman" panose="02020603050405020304" pitchFamily="18" charset="0"/>
                    </a:rPr>
                    <a:t>La causa principal de la liquidación de las COAC’s fue el incumplimiento de directrices.</a:t>
                  </a:r>
                  <a:endParaRPr lang="es-EC" sz="1400" dirty="0">
                    <a:latin typeface="Times New Roman" panose="02020603050405020304" pitchFamily="18" charset="0"/>
                    <a:cs typeface="Times New Roman" panose="02020603050405020304" pitchFamily="18" charset="0"/>
                  </a:endParaRPr>
                </a:p>
              </p:txBody>
            </p:sp>
            <p:sp>
              <p:nvSpPr>
                <p:cNvPr id="74" name="13 CuadroTexto"/>
                <p:cNvSpPr txBox="1">
                  <a:spLocks noChangeArrowheads="1"/>
                </p:cNvSpPr>
                <p:nvPr/>
              </p:nvSpPr>
              <p:spPr bwMode="auto">
                <a:xfrm>
                  <a:off x="8069941" y="5877684"/>
                  <a:ext cx="2160587" cy="110551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sz="1400" dirty="0" smtClean="0">
                      <a:latin typeface="Times New Roman" panose="02020603050405020304" pitchFamily="18" charset="0"/>
                      <a:cs typeface="Times New Roman" panose="02020603050405020304" pitchFamily="18" charset="0"/>
                    </a:rPr>
                    <a:t>La principal causa de la liquidación fue la inadecuada gestión de pasivos.</a:t>
                  </a:r>
                  <a:endParaRPr lang="es-EC" sz="1400" dirty="0">
                    <a:latin typeface="Times New Roman" panose="02020603050405020304" pitchFamily="18" charset="0"/>
                    <a:cs typeface="Times New Roman" panose="02020603050405020304" pitchFamily="18" charset="0"/>
                  </a:endParaRPr>
                </a:p>
              </p:txBody>
            </p:sp>
          </p:grpSp>
        </p:grpSp>
      </p:grpSp>
      <p:graphicFrame>
        <p:nvGraphicFramePr>
          <p:cNvPr id="88" name="Gráfico 87"/>
          <p:cNvGraphicFramePr>
            <a:graphicFrameLocks/>
          </p:cNvGraphicFramePr>
          <p:nvPr>
            <p:extLst>
              <p:ext uri="{D42A27DB-BD31-4B8C-83A1-F6EECF244321}">
                <p14:modId xmlns:p14="http://schemas.microsoft.com/office/powerpoint/2010/main" val="3837965081"/>
              </p:ext>
            </p:extLst>
          </p:nvPr>
        </p:nvGraphicFramePr>
        <p:xfrm>
          <a:off x="3111483" y="599790"/>
          <a:ext cx="2101479" cy="1700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9" name="Gráfico 88"/>
          <p:cNvGraphicFramePr>
            <a:graphicFrameLocks/>
          </p:cNvGraphicFramePr>
          <p:nvPr>
            <p:extLst>
              <p:ext uri="{D42A27DB-BD31-4B8C-83A1-F6EECF244321}">
                <p14:modId xmlns:p14="http://schemas.microsoft.com/office/powerpoint/2010/main" val="3850391381"/>
              </p:ext>
            </p:extLst>
          </p:nvPr>
        </p:nvGraphicFramePr>
        <p:xfrm>
          <a:off x="5636911" y="579049"/>
          <a:ext cx="2098408" cy="1715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0" name="Gráfico 89"/>
          <p:cNvGraphicFramePr>
            <a:graphicFrameLocks/>
          </p:cNvGraphicFramePr>
          <p:nvPr>
            <p:extLst>
              <p:ext uri="{D42A27DB-BD31-4B8C-83A1-F6EECF244321}">
                <p14:modId xmlns:p14="http://schemas.microsoft.com/office/powerpoint/2010/main" val="285469192"/>
              </p:ext>
            </p:extLst>
          </p:nvPr>
        </p:nvGraphicFramePr>
        <p:xfrm>
          <a:off x="8005907" y="615337"/>
          <a:ext cx="2138363" cy="16144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528067346"/>
              </p:ext>
            </p:extLst>
          </p:nvPr>
        </p:nvGraphicFramePr>
        <p:xfrm>
          <a:off x="507747" y="3659874"/>
          <a:ext cx="2101122" cy="1764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2" name="Gráfico 91"/>
          <p:cNvGraphicFramePr>
            <a:graphicFrameLocks/>
          </p:cNvGraphicFramePr>
          <p:nvPr>
            <p:extLst>
              <p:ext uri="{D42A27DB-BD31-4B8C-83A1-F6EECF244321}">
                <p14:modId xmlns:p14="http://schemas.microsoft.com/office/powerpoint/2010/main" val="1917358954"/>
              </p:ext>
            </p:extLst>
          </p:nvPr>
        </p:nvGraphicFramePr>
        <p:xfrm>
          <a:off x="3061376" y="3659874"/>
          <a:ext cx="2198987" cy="17647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4" name="Gráfico 93"/>
          <p:cNvGraphicFramePr>
            <a:graphicFrameLocks/>
          </p:cNvGraphicFramePr>
          <p:nvPr>
            <p:extLst>
              <p:ext uri="{D42A27DB-BD31-4B8C-83A1-F6EECF244321}">
                <p14:modId xmlns:p14="http://schemas.microsoft.com/office/powerpoint/2010/main" val="3409414897"/>
              </p:ext>
            </p:extLst>
          </p:nvPr>
        </p:nvGraphicFramePr>
        <p:xfrm>
          <a:off x="5533232" y="3579937"/>
          <a:ext cx="2386013" cy="190090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5" name="Gráfico 94"/>
          <p:cNvGraphicFramePr>
            <a:graphicFrameLocks/>
          </p:cNvGraphicFramePr>
          <p:nvPr>
            <p:extLst>
              <p:ext uri="{D42A27DB-BD31-4B8C-83A1-F6EECF244321}">
                <p14:modId xmlns:p14="http://schemas.microsoft.com/office/powerpoint/2010/main" val="1423508343"/>
              </p:ext>
            </p:extLst>
          </p:nvPr>
        </p:nvGraphicFramePr>
        <p:xfrm>
          <a:off x="8002975" y="3659874"/>
          <a:ext cx="2652713" cy="2043113"/>
        </p:xfrm>
        <a:graphic>
          <a:graphicData uri="http://schemas.openxmlformats.org/drawingml/2006/chart">
            <c:chart xmlns:c="http://schemas.openxmlformats.org/drawingml/2006/chart" xmlns:r="http://schemas.openxmlformats.org/officeDocument/2006/relationships" r:id="rId10"/>
          </a:graphicData>
        </a:graphic>
      </p:graphicFrame>
      <p:pic>
        <p:nvPicPr>
          <p:cNvPr id="35" name="Picture 2" descr="Resultado de imagen para ceac esp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descr="https://encrypted-tbn2.gstatic.com/images?q=tbn:ANd9GcSBpL-454MJ-DxrAOXHotLYAl15_h2GD57qw1QA6zXNLsEd0nbm"/>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06130" y="6395860"/>
            <a:ext cx="1785870" cy="462140"/>
          </a:xfrm>
          <a:prstGeom prst="rect">
            <a:avLst/>
          </a:prstGeom>
          <a:noFill/>
          <a:ln>
            <a:noFill/>
          </a:ln>
        </p:spPr>
      </p:pic>
    </p:spTree>
    <p:extLst>
      <p:ext uri="{BB962C8B-B14F-4D97-AF65-F5344CB8AC3E}">
        <p14:creationId xmlns:p14="http://schemas.microsoft.com/office/powerpoint/2010/main" val="320445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18350" y="67023"/>
            <a:ext cx="10699844" cy="4036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s-EC" sz="4000" dirty="0" smtClean="0">
                <a:solidFill>
                  <a:prstClr val="black"/>
                </a:solidFill>
                <a:latin typeface="Times New Roman" panose="02020603050405020304" pitchFamily="18" charset="0"/>
                <a:cs typeface="Times New Roman" panose="02020603050405020304" pitchFamily="18" charset="0"/>
              </a:rPr>
              <a:t>CORRELACIÓN DE SPEARMAN DIRECTIVOS</a:t>
            </a:r>
            <a:endParaRPr kumimoji="0" lang="es-EC"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Imagen 4"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6"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p:cNvGraphicFramePr>
            <a:graphicFrameLocks noGrp="1"/>
          </p:cNvGraphicFramePr>
          <p:nvPr>
            <p:extLst>
              <p:ext uri="{D42A27DB-BD31-4B8C-83A1-F6EECF244321}">
                <p14:modId xmlns:p14="http://schemas.microsoft.com/office/powerpoint/2010/main" val="2108605100"/>
              </p:ext>
            </p:extLst>
          </p:nvPr>
        </p:nvGraphicFramePr>
        <p:xfrm>
          <a:off x="1043189" y="683994"/>
          <a:ext cx="8474297" cy="5227898"/>
        </p:xfrm>
        <a:graphic>
          <a:graphicData uri="http://schemas.openxmlformats.org/drawingml/2006/table">
            <a:tbl>
              <a:tblPr firstRow="1" firstCol="1" bandRow="1">
                <a:tableStyleId>{BC89EF96-8CEA-46FF-86C4-4CE0E7609802}</a:tableStyleId>
              </a:tblPr>
              <a:tblGrid>
                <a:gridCol w="1541605">
                  <a:extLst>
                    <a:ext uri="{9D8B030D-6E8A-4147-A177-3AD203B41FA5}">
                      <a16:colId xmlns:a16="http://schemas.microsoft.com/office/drawing/2014/main" val="20000"/>
                    </a:ext>
                  </a:extLst>
                </a:gridCol>
                <a:gridCol w="1623123">
                  <a:extLst>
                    <a:ext uri="{9D8B030D-6E8A-4147-A177-3AD203B41FA5}">
                      <a16:colId xmlns:a16="http://schemas.microsoft.com/office/drawing/2014/main" val="20001"/>
                    </a:ext>
                  </a:extLst>
                </a:gridCol>
                <a:gridCol w="5309569">
                  <a:extLst>
                    <a:ext uri="{9D8B030D-6E8A-4147-A177-3AD203B41FA5}">
                      <a16:colId xmlns:a16="http://schemas.microsoft.com/office/drawing/2014/main" val="20002"/>
                    </a:ext>
                  </a:extLst>
                </a:gridCol>
              </a:tblGrid>
              <a:tr h="386498">
                <a:tc gridSpan="2">
                  <a:txBody>
                    <a:bodyPr/>
                    <a:lstStyle/>
                    <a:p>
                      <a:pPr algn="ctr">
                        <a:lnSpc>
                          <a:spcPct val="150000"/>
                        </a:lnSpc>
                        <a:spcAft>
                          <a:spcPts val="0"/>
                        </a:spcAft>
                      </a:pPr>
                      <a:r>
                        <a:rPr lang="es-EC" sz="2000" dirty="0">
                          <a:effectLst/>
                        </a:rPr>
                        <a:t>Rango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C" sz="2000">
                          <a:effectLst/>
                        </a:rPr>
                        <a:t>Relación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386498">
                <a:tc>
                  <a:txBody>
                    <a:bodyPr/>
                    <a:lstStyle/>
                    <a:p>
                      <a:pPr algn="ctr">
                        <a:lnSpc>
                          <a:spcPct val="150000"/>
                        </a:lnSpc>
                        <a:spcAft>
                          <a:spcPts val="0"/>
                        </a:spcAft>
                      </a:pPr>
                      <a:r>
                        <a:rPr lang="es-EC" sz="2000" dirty="0">
                          <a:effectLst/>
                        </a:rPr>
                        <a:t>Inferior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Superior</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2000">
                        <a:effectLst/>
                        <a:latin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86498">
                <a:tc>
                  <a:txBody>
                    <a:bodyPr/>
                    <a:lstStyle/>
                    <a:p>
                      <a:pPr algn="ctr">
                        <a:lnSpc>
                          <a:spcPct val="150000"/>
                        </a:lnSpc>
                        <a:spcAft>
                          <a:spcPts val="0"/>
                        </a:spcAft>
                      </a:pPr>
                      <a:r>
                        <a:rPr lang="es-EC" sz="2000" dirty="0">
                          <a:effectLst/>
                        </a:rPr>
                        <a:t>-0,91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-1,00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perfecta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86498">
                <a:tc>
                  <a:txBody>
                    <a:bodyPr/>
                    <a:lstStyle/>
                    <a:p>
                      <a:pPr algn="ctr">
                        <a:lnSpc>
                          <a:spcPct val="150000"/>
                        </a:lnSpc>
                        <a:spcAft>
                          <a:spcPts val="0"/>
                        </a:spcAft>
                      </a:pPr>
                      <a:r>
                        <a:rPr lang="es-EC" sz="2000">
                          <a:effectLst/>
                        </a:rPr>
                        <a:t>-0,76</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-0,90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negativa muy fuerte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86498">
                <a:tc>
                  <a:txBody>
                    <a:bodyPr/>
                    <a:lstStyle/>
                    <a:p>
                      <a:pPr algn="ctr">
                        <a:lnSpc>
                          <a:spcPct val="150000"/>
                        </a:lnSpc>
                        <a:spcAft>
                          <a:spcPts val="0"/>
                        </a:spcAft>
                      </a:pPr>
                      <a:r>
                        <a:rPr lang="es-EC" sz="2000">
                          <a:effectLst/>
                        </a:rPr>
                        <a:t>-0,51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-0,75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considerable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86498">
                <a:tc>
                  <a:txBody>
                    <a:bodyPr/>
                    <a:lstStyle/>
                    <a:p>
                      <a:pPr algn="ctr">
                        <a:lnSpc>
                          <a:spcPct val="150000"/>
                        </a:lnSpc>
                        <a:spcAft>
                          <a:spcPts val="0"/>
                        </a:spcAft>
                      </a:pPr>
                      <a:r>
                        <a:rPr lang="es-EC" sz="2000">
                          <a:effectLst/>
                        </a:rPr>
                        <a:t>-0,11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-0,50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media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86498">
                <a:tc>
                  <a:txBody>
                    <a:bodyPr/>
                    <a:lstStyle/>
                    <a:p>
                      <a:pPr algn="ctr">
                        <a:lnSpc>
                          <a:spcPct val="150000"/>
                        </a:lnSpc>
                        <a:spcAft>
                          <a:spcPts val="0"/>
                        </a:spcAft>
                      </a:pPr>
                      <a:r>
                        <a:rPr lang="es-EC" sz="2000">
                          <a:effectLst/>
                        </a:rPr>
                        <a:t>0,01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-0,10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débil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86498">
                <a:tc>
                  <a:txBody>
                    <a:bodyPr/>
                    <a:lstStyle/>
                    <a:p>
                      <a:pPr algn="ctr">
                        <a:lnSpc>
                          <a:spcPct val="150000"/>
                        </a:lnSpc>
                        <a:spcAft>
                          <a:spcPts val="0"/>
                        </a:spcAft>
                      </a:pPr>
                      <a:r>
                        <a:rPr lang="es-EC" sz="2000">
                          <a:effectLst/>
                        </a:rPr>
                        <a:t>0,00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No existe correlación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86498">
                <a:tc>
                  <a:txBody>
                    <a:bodyPr/>
                    <a:lstStyle/>
                    <a:p>
                      <a:pPr algn="ctr">
                        <a:lnSpc>
                          <a:spcPct val="150000"/>
                        </a:lnSpc>
                        <a:spcAft>
                          <a:spcPts val="0"/>
                        </a:spcAft>
                      </a:pPr>
                      <a:r>
                        <a:rPr lang="es-EC" sz="2000">
                          <a:effectLst/>
                        </a:rPr>
                        <a:t>0,01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0,10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débil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386498">
                <a:tc>
                  <a:txBody>
                    <a:bodyPr/>
                    <a:lstStyle/>
                    <a:p>
                      <a:pPr algn="ctr">
                        <a:lnSpc>
                          <a:spcPct val="150000"/>
                        </a:lnSpc>
                        <a:spcAft>
                          <a:spcPts val="0"/>
                        </a:spcAft>
                      </a:pPr>
                      <a:r>
                        <a:rPr lang="es-EC" sz="2000">
                          <a:effectLst/>
                        </a:rPr>
                        <a:t>0,11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0,50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media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386498">
                <a:tc>
                  <a:txBody>
                    <a:bodyPr/>
                    <a:lstStyle/>
                    <a:p>
                      <a:pPr algn="ctr">
                        <a:lnSpc>
                          <a:spcPct val="150000"/>
                        </a:lnSpc>
                        <a:spcAft>
                          <a:spcPts val="0"/>
                        </a:spcAft>
                      </a:pPr>
                      <a:r>
                        <a:rPr lang="es-EC" sz="2000">
                          <a:effectLst/>
                        </a:rPr>
                        <a:t>0,51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0,75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positiva considerable</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386498">
                <a:tc>
                  <a:txBody>
                    <a:bodyPr/>
                    <a:lstStyle/>
                    <a:p>
                      <a:pPr algn="ctr">
                        <a:lnSpc>
                          <a:spcPct val="150000"/>
                        </a:lnSpc>
                        <a:spcAft>
                          <a:spcPts val="0"/>
                        </a:spcAft>
                      </a:pPr>
                      <a:r>
                        <a:rPr lang="es-EC" sz="2000">
                          <a:effectLst/>
                        </a:rPr>
                        <a:t>0,76</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a:effectLst/>
                        </a:rPr>
                        <a:t>0,90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muy fuerte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386498">
                <a:tc>
                  <a:txBody>
                    <a:bodyPr/>
                    <a:lstStyle/>
                    <a:p>
                      <a:pPr algn="ctr">
                        <a:lnSpc>
                          <a:spcPct val="150000"/>
                        </a:lnSpc>
                        <a:spcAft>
                          <a:spcPts val="0"/>
                        </a:spcAft>
                      </a:pPr>
                      <a:r>
                        <a:rPr lang="es-EC" sz="2000">
                          <a:effectLst/>
                        </a:rPr>
                        <a:t>0,91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1,00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perfecta</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bl>
          </a:graphicData>
        </a:graphic>
      </p:graphicFrame>
      <p:sp>
        <p:nvSpPr>
          <p:cNvPr id="9" name="Rectángulo 8"/>
          <p:cNvSpPr/>
          <p:nvPr/>
        </p:nvSpPr>
        <p:spPr>
          <a:xfrm>
            <a:off x="4696742" y="6395860"/>
            <a:ext cx="274305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Fuente: (Mondragón, 2014)</a:t>
            </a:r>
            <a:endParaRPr lang="es-ES" dirty="0"/>
          </a:p>
        </p:txBody>
      </p:sp>
    </p:spTree>
    <p:extLst>
      <p:ext uri="{BB962C8B-B14F-4D97-AF65-F5344CB8AC3E}">
        <p14:creationId xmlns:p14="http://schemas.microsoft.com/office/powerpoint/2010/main" val="384238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4319" y="799964"/>
            <a:ext cx="11077303" cy="5728793"/>
          </a:xfrm>
          <a:prstGeom prst="rect">
            <a:avLst/>
          </a:prstGeom>
        </p:spPr>
      </p:pic>
      <p:sp>
        <p:nvSpPr>
          <p:cNvPr id="4" name="Título 1"/>
          <p:cNvSpPr txBox="1">
            <a:spLocks/>
          </p:cNvSpPr>
          <p:nvPr/>
        </p:nvSpPr>
        <p:spPr>
          <a:xfrm>
            <a:off x="718350" y="67023"/>
            <a:ext cx="10699844" cy="4036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s-EC" sz="4000" dirty="0" smtClean="0">
                <a:solidFill>
                  <a:prstClr val="black"/>
                </a:solidFill>
                <a:latin typeface="Times New Roman" panose="02020603050405020304" pitchFamily="18" charset="0"/>
                <a:cs typeface="Times New Roman" panose="02020603050405020304" pitchFamily="18" charset="0"/>
              </a:rPr>
              <a:t>CORRELACIÓN DE SPEARMAN DIRECTIVOS</a:t>
            </a:r>
            <a:endParaRPr kumimoji="0" lang="es-EC"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Imagen 4" descr="https://encrypted-tbn2.gstatic.com/images?q=tbn:ANd9GcSBpL-454MJ-DxrAOXHotLYAl15_h2GD57qw1QA6zXNLsEd0nb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6" name="Picture 2" descr="Resultado de imagen para ceac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1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18349" y="140148"/>
            <a:ext cx="11018725" cy="4036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s-EC" sz="3200" dirty="0">
                <a:solidFill>
                  <a:prstClr val="black"/>
                </a:solidFill>
                <a:latin typeface="Times New Roman" panose="02020603050405020304" pitchFamily="18" charset="0"/>
                <a:cs typeface="Times New Roman" panose="02020603050405020304" pitchFamily="18" charset="0"/>
              </a:rPr>
              <a:t>ANÁLISIS </a:t>
            </a:r>
            <a:r>
              <a:rPr lang="es-EC" sz="3200" dirty="0" smtClean="0">
                <a:solidFill>
                  <a:prstClr val="black"/>
                </a:solidFill>
                <a:latin typeface="Times New Roman" panose="02020603050405020304" pitchFamily="18" charset="0"/>
                <a:cs typeface="Times New Roman" panose="02020603050405020304" pitchFamily="18" charset="0"/>
              </a:rPr>
              <a:t>CORRELACIÓN DE SPEARMAN DIRECTIVOS</a:t>
            </a:r>
            <a:endParaRPr kumimoji="0" lang="es-EC"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4169401837"/>
              </p:ext>
            </p:extLst>
          </p:nvPr>
        </p:nvGraphicFramePr>
        <p:xfrm>
          <a:off x="-365960" y="548464"/>
          <a:ext cx="9884033" cy="6098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s://encrypted-tbn2.gstatic.com/images?q=tbn:ANd9GcSBpL-454MJ-DxrAOXHotLYAl15_h2GD57qw1QA6zXNLsEd0nb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6" name="Picture 2" descr="Resultado de imagen para ceac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959401">
            <a:off x="7084564" y="3028248"/>
            <a:ext cx="5969651" cy="1515889"/>
          </a:xfrm>
          <a:prstGeom prst="rect">
            <a:avLst/>
          </a:prstGeom>
        </p:spPr>
      </p:pic>
    </p:spTree>
    <p:extLst>
      <p:ext uri="{BB962C8B-B14F-4D97-AF65-F5344CB8AC3E}">
        <p14:creationId xmlns:p14="http://schemas.microsoft.com/office/powerpoint/2010/main" val="24228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25 Rectángulo"/>
          <p:cNvSpPr/>
          <p:nvPr/>
        </p:nvSpPr>
        <p:spPr>
          <a:xfrm>
            <a:off x="660529" y="548691"/>
            <a:ext cx="2160588"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36" name="13 CuadroTexto"/>
          <p:cNvSpPr txBox="1">
            <a:spLocks noChangeArrowheads="1"/>
          </p:cNvSpPr>
          <p:nvPr/>
        </p:nvSpPr>
        <p:spPr bwMode="auto">
          <a:xfrm>
            <a:off x="2138127" y="136076"/>
            <a:ext cx="74517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500"/>
              </a:lnSpc>
              <a:spcBef>
                <a:spcPct val="0"/>
              </a:spcBef>
              <a:buNone/>
              <a:defRPr/>
            </a:pPr>
            <a:r>
              <a:rPr lang="es-ES" sz="2800" b="1" dirty="0" smtClean="0">
                <a:solidFill>
                  <a:schemeClr val="tx1">
                    <a:lumMod val="85000"/>
                    <a:lumOff val="15000"/>
                  </a:schemeClr>
                </a:solidFill>
                <a:latin typeface="Roboto Thin"/>
              </a:rPr>
              <a:t>ENCUESTA SOCIOS</a:t>
            </a:r>
            <a:endParaRPr lang="es-ES" sz="2800" b="1" dirty="0">
              <a:solidFill>
                <a:schemeClr val="tx1">
                  <a:lumMod val="85000"/>
                  <a:lumOff val="15000"/>
                </a:schemeClr>
              </a:solidFill>
              <a:latin typeface="Roboto Thin"/>
            </a:endParaRPr>
          </a:p>
        </p:txBody>
      </p:sp>
      <p:cxnSp>
        <p:nvCxnSpPr>
          <p:cNvPr id="34" name="Conector recto 33"/>
          <p:cNvCxnSpPr/>
          <p:nvPr/>
        </p:nvCxnSpPr>
        <p:spPr>
          <a:xfrm>
            <a:off x="5465764" y="765175"/>
            <a:ext cx="1260475" cy="0"/>
          </a:xfrm>
          <a:prstGeom prst="line">
            <a:avLst/>
          </a:prstGeom>
          <a:ln w="19050">
            <a:solidFill>
              <a:srgbClr val="17552A"/>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2"/>
          <a:stretch>
            <a:fillRect/>
          </a:stretch>
        </p:blipFill>
        <p:spPr>
          <a:xfrm>
            <a:off x="3288759" y="857251"/>
            <a:ext cx="2095350" cy="1642264"/>
          </a:xfrm>
          <a:prstGeom prst="rect">
            <a:avLst/>
          </a:prstGeom>
        </p:spPr>
      </p:pic>
      <p:grpSp>
        <p:nvGrpSpPr>
          <p:cNvPr id="8" name="Grupo 7"/>
          <p:cNvGrpSpPr/>
          <p:nvPr/>
        </p:nvGrpSpPr>
        <p:grpSpPr>
          <a:xfrm>
            <a:off x="448282" y="549223"/>
            <a:ext cx="9812189" cy="5979670"/>
            <a:chOff x="478222" y="633665"/>
            <a:chExt cx="9812189" cy="5979670"/>
          </a:xfrm>
        </p:grpSpPr>
        <p:sp>
          <p:nvSpPr>
            <p:cNvPr id="71" name="13 CuadroTexto"/>
            <p:cNvSpPr txBox="1">
              <a:spLocks noChangeArrowheads="1"/>
            </p:cNvSpPr>
            <p:nvPr/>
          </p:nvSpPr>
          <p:spPr bwMode="auto">
            <a:xfrm>
              <a:off x="478222" y="5731758"/>
              <a:ext cx="2160587" cy="861774"/>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smtClean="0"/>
                <a:t>La mayoría de realizaba préstamos de 2500-3000 USD.</a:t>
              </a:r>
              <a:endParaRPr lang="es-EC" dirty="0"/>
            </a:p>
          </p:txBody>
        </p:sp>
        <p:grpSp>
          <p:nvGrpSpPr>
            <p:cNvPr id="7" name="Grupo 6"/>
            <p:cNvGrpSpPr/>
            <p:nvPr/>
          </p:nvGrpSpPr>
          <p:grpSpPr>
            <a:xfrm>
              <a:off x="537687" y="633665"/>
              <a:ext cx="9752724" cy="5979670"/>
              <a:chOff x="537688" y="857251"/>
              <a:chExt cx="9692841" cy="5911543"/>
            </a:xfrm>
          </p:grpSpPr>
          <p:grpSp>
            <p:nvGrpSpPr>
              <p:cNvPr id="5" name="Grupo 4"/>
              <p:cNvGrpSpPr/>
              <p:nvPr/>
            </p:nvGrpSpPr>
            <p:grpSpPr>
              <a:xfrm>
                <a:off x="537688" y="857251"/>
                <a:ext cx="9692841" cy="4875436"/>
                <a:chOff x="725910" y="857251"/>
                <a:chExt cx="9692841" cy="4875436"/>
              </a:xfrm>
            </p:grpSpPr>
            <p:grpSp>
              <p:nvGrpSpPr>
                <p:cNvPr id="3" name="Grupo 2"/>
                <p:cNvGrpSpPr/>
                <p:nvPr/>
              </p:nvGrpSpPr>
              <p:grpSpPr>
                <a:xfrm>
                  <a:off x="837953" y="857251"/>
                  <a:ext cx="7071152" cy="2770882"/>
                  <a:chOff x="837953" y="857251"/>
                  <a:chExt cx="7071152" cy="2770882"/>
                </a:xfrm>
              </p:grpSpPr>
              <p:sp>
                <p:nvSpPr>
                  <p:cNvPr id="38" name="25 Rectángulo"/>
                  <p:cNvSpPr/>
                  <p:nvPr/>
                </p:nvSpPr>
                <p:spPr>
                  <a:xfrm>
                    <a:off x="3305177" y="857251"/>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2234" name="13 CuadroTexto"/>
                  <p:cNvSpPr txBox="1">
                    <a:spLocks noChangeArrowheads="1"/>
                  </p:cNvSpPr>
                  <p:nvPr/>
                </p:nvSpPr>
                <p:spPr bwMode="auto">
                  <a:xfrm>
                    <a:off x="837953" y="2759987"/>
                    <a:ext cx="2160588" cy="598398"/>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000"/>
                      </a:lnSpc>
                    </a:pPr>
                    <a:r>
                      <a:rPr lang="es-EC" sz="1200" dirty="0" smtClean="0"/>
                      <a:t>La mayoría apertura la cuenta por bajo costo.</a:t>
                    </a:r>
                    <a:endParaRPr lang="es-EC" sz="1200" dirty="0"/>
                  </a:p>
                </p:txBody>
              </p:sp>
              <p:sp>
                <p:nvSpPr>
                  <p:cNvPr id="44" name="13 CuadroTexto"/>
                  <p:cNvSpPr txBox="1">
                    <a:spLocks noChangeArrowheads="1"/>
                  </p:cNvSpPr>
                  <p:nvPr/>
                </p:nvSpPr>
                <p:spPr bwMode="auto">
                  <a:xfrm>
                    <a:off x="3299663" y="2776177"/>
                    <a:ext cx="2160587"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smtClean="0"/>
                      <a:t>La mayoría mantuvo la condición de socio de 0-6 meses.</a:t>
                    </a:r>
                    <a:endParaRPr lang="es-EC" dirty="0"/>
                  </a:p>
                </p:txBody>
              </p:sp>
              <p:sp>
                <p:nvSpPr>
                  <p:cNvPr id="51" name="25 Rectángulo"/>
                  <p:cNvSpPr/>
                  <p:nvPr/>
                </p:nvSpPr>
                <p:spPr>
                  <a:xfrm>
                    <a:off x="5748518" y="85760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grpSp>
              <p:nvGrpSpPr>
                <p:cNvPr id="4" name="Grupo 3"/>
                <p:cNvGrpSpPr/>
                <p:nvPr/>
              </p:nvGrpSpPr>
              <p:grpSpPr>
                <a:xfrm>
                  <a:off x="725910" y="886737"/>
                  <a:ext cx="9692841" cy="4845950"/>
                  <a:chOff x="725910" y="886737"/>
                  <a:chExt cx="9692841" cy="4845950"/>
                </a:xfrm>
              </p:grpSpPr>
              <p:sp>
                <p:nvSpPr>
                  <p:cNvPr id="52" name="25 Rectángulo"/>
                  <p:cNvSpPr/>
                  <p:nvPr/>
                </p:nvSpPr>
                <p:spPr>
                  <a:xfrm>
                    <a:off x="8160355" y="886737"/>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3" name="25 Rectángulo"/>
                  <p:cNvSpPr/>
                  <p:nvPr/>
                </p:nvSpPr>
                <p:spPr>
                  <a:xfrm>
                    <a:off x="725910" y="393246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5" name="25 Rectángulo"/>
                  <p:cNvSpPr/>
                  <p:nvPr/>
                </p:nvSpPr>
                <p:spPr>
                  <a:xfrm>
                    <a:off x="3313659" y="393246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56" name="25 Rectángulo"/>
                  <p:cNvSpPr/>
                  <p:nvPr/>
                </p:nvSpPr>
                <p:spPr>
                  <a:xfrm>
                    <a:off x="5851608" y="3876863"/>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sp>
                <p:nvSpPr>
                  <p:cNvPr id="60" name="25 Rectángulo"/>
                  <p:cNvSpPr/>
                  <p:nvPr/>
                </p:nvSpPr>
                <p:spPr>
                  <a:xfrm>
                    <a:off x="8258164" y="3876862"/>
                    <a:ext cx="2160587" cy="1800225"/>
                  </a:xfrm>
                  <a:prstGeom prst="rect">
                    <a:avLst/>
                  </a:prstGeom>
                  <a:solidFill>
                    <a:schemeClr val="bg1">
                      <a:lumMod val="95000"/>
                    </a:schemeClr>
                  </a:solidFill>
                  <a:ln w="57150">
                    <a:solidFill>
                      <a:srgbClr val="1755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Roboto Thin"/>
                    </a:endParaRPr>
                  </a:p>
                </p:txBody>
              </p:sp>
            </p:grpSp>
          </p:grpSp>
          <p:grpSp>
            <p:nvGrpSpPr>
              <p:cNvPr id="6" name="Grupo 5"/>
              <p:cNvGrpSpPr/>
              <p:nvPr/>
            </p:nvGrpSpPr>
            <p:grpSpPr>
              <a:xfrm>
                <a:off x="3100536" y="2803234"/>
                <a:ext cx="7129992" cy="3965560"/>
                <a:chOff x="3100536" y="2803234"/>
                <a:chExt cx="7129992" cy="3965560"/>
              </a:xfrm>
            </p:grpSpPr>
            <p:sp>
              <p:nvSpPr>
                <p:cNvPr id="65" name="13 CuadroTexto"/>
                <p:cNvSpPr txBox="1">
                  <a:spLocks noChangeArrowheads="1"/>
                </p:cNvSpPr>
                <p:nvPr/>
              </p:nvSpPr>
              <p:spPr bwMode="auto">
                <a:xfrm>
                  <a:off x="5560295" y="2803234"/>
                  <a:ext cx="2263678"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smtClean="0"/>
                    <a:t>La mayoría de socios mantenían un promedio de ahorros inferior a los 500 USD.</a:t>
                  </a:r>
                  <a:endParaRPr lang="es-EC" dirty="0"/>
                </a:p>
              </p:txBody>
            </p:sp>
            <p:sp>
              <p:nvSpPr>
                <p:cNvPr id="70" name="13 CuadroTexto"/>
                <p:cNvSpPr txBox="1">
                  <a:spLocks noChangeArrowheads="1"/>
                </p:cNvSpPr>
                <p:nvPr/>
              </p:nvSpPr>
              <p:spPr bwMode="auto">
                <a:xfrm>
                  <a:off x="7972133" y="2818018"/>
                  <a:ext cx="2160587"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smtClean="0"/>
                    <a:t>La mayoría destinaba los créditos a creación de microempresas.</a:t>
                  </a:r>
                  <a:endParaRPr lang="es-EC" dirty="0"/>
                </a:p>
              </p:txBody>
            </p:sp>
            <p:sp>
              <p:nvSpPr>
                <p:cNvPr id="72" name="13 CuadroTexto"/>
                <p:cNvSpPr txBox="1">
                  <a:spLocks noChangeArrowheads="1"/>
                </p:cNvSpPr>
                <p:nvPr/>
              </p:nvSpPr>
              <p:spPr bwMode="auto">
                <a:xfrm>
                  <a:off x="3100536" y="5916838"/>
                  <a:ext cx="2160587"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a:t>La mayoría </a:t>
                  </a:r>
                  <a:r>
                    <a:rPr lang="es-EC" dirty="0" smtClean="0"/>
                    <a:t>de socios observo un retraso en la entrega de créditos.</a:t>
                  </a:r>
                  <a:endParaRPr lang="es-EC" dirty="0"/>
                </a:p>
              </p:txBody>
            </p:sp>
            <p:sp>
              <p:nvSpPr>
                <p:cNvPr id="73" name="13 CuadroTexto"/>
                <p:cNvSpPr txBox="1">
                  <a:spLocks noChangeArrowheads="1"/>
                </p:cNvSpPr>
                <p:nvPr/>
              </p:nvSpPr>
              <p:spPr bwMode="auto">
                <a:xfrm>
                  <a:off x="5560295" y="5897261"/>
                  <a:ext cx="2263678"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smtClean="0"/>
                    <a:t>El efecto principal a causa de la liquidación es la perdida de oportunidades de negocio.</a:t>
                  </a:r>
                  <a:endParaRPr lang="es-EC" dirty="0"/>
                </a:p>
              </p:txBody>
            </p:sp>
            <p:sp>
              <p:nvSpPr>
                <p:cNvPr id="74" name="13 CuadroTexto"/>
                <p:cNvSpPr txBox="1">
                  <a:spLocks noChangeArrowheads="1"/>
                </p:cNvSpPr>
                <p:nvPr/>
              </p:nvSpPr>
              <p:spPr bwMode="auto">
                <a:xfrm>
                  <a:off x="8069941" y="5877684"/>
                  <a:ext cx="2160587" cy="85195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nSpc>
                      <a:spcPts val="2000"/>
                    </a:lnSpc>
                    <a:defRPr sz="1200">
                      <a:latin typeface="Arial" panose="020B0604020202020204" pitchFamily="34" charset="0"/>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s-EC" dirty="0" smtClean="0"/>
                    <a:t>La mayoría de COAC’s no informaba sobre su situación financiera.</a:t>
                  </a:r>
                  <a:endParaRPr lang="es-EC" dirty="0"/>
                </a:p>
              </p:txBody>
            </p:sp>
          </p:grpSp>
        </p:grpSp>
      </p:grpSp>
      <p:graphicFrame>
        <p:nvGraphicFramePr>
          <p:cNvPr id="35" name="Gráfico 34"/>
          <p:cNvGraphicFramePr>
            <a:graphicFrameLocks/>
          </p:cNvGraphicFramePr>
          <p:nvPr>
            <p:extLst>
              <p:ext uri="{D42A27DB-BD31-4B8C-83A1-F6EECF244321}">
                <p14:modId xmlns:p14="http://schemas.microsoft.com/office/powerpoint/2010/main" val="4047370618"/>
              </p:ext>
            </p:extLst>
          </p:nvPr>
        </p:nvGraphicFramePr>
        <p:xfrm>
          <a:off x="331061" y="566798"/>
          <a:ext cx="2909887" cy="1785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Gráfico 36"/>
          <p:cNvGraphicFramePr>
            <a:graphicFrameLocks/>
          </p:cNvGraphicFramePr>
          <p:nvPr>
            <p:extLst>
              <p:ext uri="{D42A27DB-BD31-4B8C-83A1-F6EECF244321}">
                <p14:modId xmlns:p14="http://schemas.microsoft.com/office/powerpoint/2010/main" val="1448760425"/>
              </p:ext>
            </p:extLst>
          </p:nvPr>
        </p:nvGraphicFramePr>
        <p:xfrm>
          <a:off x="3149722" y="614738"/>
          <a:ext cx="2063240" cy="1734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Gráfico 38"/>
          <p:cNvGraphicFramePr>
            <a:graphicFrameLocks/>
          </p:cNvGraphicFramePr>
          <p:nvPr>
            <p:extLst>
              <p:ext uri="{D42A27DB-BD31-4B8C-83A1-F6EECF244321}">
                <p14:modId xmlns:p14="http://schemas.microsoft.com/office/powerpoint/2010/main" val="1604628643"/>
              </p:ext>
            </p:extLst>
          </p:nvPr>
        </p:nvGraphicFramePr>
        <p:xfrm>
          <a:off x="5462694" y="551157"/>
          <a:ext cx="2481263" cy="18430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Gráfico 39"/>
          <p:cNvGraphicFramePr>
            <a:graphicFrameLocks/>
          </p:cNvGraphicFramePr>
          <p:nvPr>
            <p:extLst>
              <p:ext uri="{D42A27DB-BD31-4B8C-83A1-F6EECF244321}">
                <p14:modId xmlns:p14="http://schemas.microsoft.com/office/powerpoint/2010/main" val="1596951191"/>
              </p:ext>
            </p:extLst>
          </p:nvPr>
        </p:nvGraphicFramePr>
        <p:xfrm>
          <a:off x="7626807" y="530786"/>
          <a:ext cx="2633663"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Gráfico 40"/>
          <p:cNvGraphicFramePr>
            <a:graphicFrameLocks/>
          </p:cNvGraphicFramePr>
          <p:nvPr>
            <p:extLst>
              <p:ext uri="{D42A27DB-BD31-4B8C-83A1-F6EECF244321}">
                <p14:modId xmlns:p14="http://schemas.microsoft.com/office/powerpoint/2010/main" val="1254442817"/>
              </p:ext>
            </p:extLst>
          </p:nvPr>
        </p:nvGraphicFramePr>
        <p:xfrm>
          <a:off x="420588" y="3603633"/>
          <a:ext cx="2090738" cy="17954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Gráfico 45"/>
          <p:cNvGraphicFramePr>
            <a:graphicFrameLocks/>
          </p:cNvGraphicFramePr>
          <p:nvPr>
            <p:extLst>
              <p:ext uri="{D42A27DB-BD31-4B8C-83A1-F6EECF244321}">
                <p14:modId xmlns:p14="http://schemas.microsoft.com/office/powerpoint/2010/main" val="1089605834"/>
              </p:ext>
            </p:extLst>
          </p:nvPr>
        </p:nvGraphicFramePr>
        <p:xfrm>
          <a:off x="3061376" y="3641550"/>
          <a:ext cx="3090864" cy="19859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Gráfico 46"/>
          <p:cNvGraphicFramePr>
            <a:graphicFrameLocks/>
          </p:cNvGraphicFramePr>
          <p:nvPr>
            <p:extLst>
              <p:ext uri="{D42A27DB-BD31-4B8C-83A1-F6EECF244321}">
                <p14:modId xmlns:p14="http://schemas.microsoft.com/office/powerpoint/2010/main" val="1872850975"/>
              </p:ext>
            </p:extLst>
          </p:nvPr>
        </p:nvGraphicFramePr>
        <p:xfrm>
          <a:off x="5271337" y="3632901"/>
          <a:ext cx="2985556" cy="19593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Gráfico 47"/>
          <p:cNvGraphicFramePr>
            <a:graphicFrameLocks/>
          </p:cNvGraphicFramePr>
          <p:nvPr>
            <p:extLst>
              <p:ext uri="{D42A27DB-BD31-4B8C-83A1-F6EECF244321}">
                <p14:modId xmlns:p14="http://schemas.microsoft.com/office/powerpoint/2010/main" val="1173557780"/>
              </p:ext>
            </p:extLst>
          </p:nvPr>
        </p:nvGraphicFramePr>
        <p:xfrm>
          <a:off x="8318969" y="3813182"/>
          <a:ext cx="1843088" cy="1376363"/>
        </p:xfrm>
        <a:graphic>
          <a:graphicData uri="http://schemas.openxmlformats.org/drawingml/2006/chart">
            <c:chart xmlns:c="http://schemas.openxmlformats.org/drawingml/2006/chart" xmlns:r="http://schemas.openxmlformats.org/officeDocument/2006/relationships" r:id="rId10"/>
          </a:graphicData>
        </a:graphic>
      </p:graphicFrame>
      <p:pic>
        <p:nvPicPr>
          <p:cNvPr id="45" name="Imagen 44" descr="https://encrypted-tbn2.gstatic.com/images?q=tbn:ANd9GcSBpL-454MJ-DxrAOXHotLYAl15_h2GD57qw1QA6zXNLsEd0nbm"/>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49" name="Picture 2" descr="Resultado de imagen para ceac esp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6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18350" y="67023"/>
            <a:ext cx="10699844" cy="4036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s-EC" sz="4000" dirty="0" smtClean="0">
                <a:solidFill>
                  <a:prstClr val="black"/>
                </a:solidFill>
                <a:latin typeface="Times New Roman" panose="02020603050405020304" pitchFamily="18" charset="0"/>
                <a:cs typeface="Times New Roman" panose="02020603050405020304" pitchFamily="18" charset="0"/>
              </a:rPr>
              <a:t>CORRELACIÓN DE SPEARMAN DIRECTIVOS</a:t>
            </a:r>
            <a:endParaRPr kumimoji="0" lang="es-EC"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Imagen 4"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6"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p:cNvGraphicFramePr>
            <a:graphicFrameLocks noGrp="1"/>
          </p:cNvGraphicFramePr>
          <p:nvPr>
            <p:extLst>
              <p:ext uri="{D42A27DB-BD31-4B8C-83A1-F6EECF244321}">
                <p14:modId xmlns:p14="http://schemas.microsoft.com/office/powerpoint/2010/main" val="1603967876"/>
              </p:ext>
            </p:extLst>
          </p:nvPr>
        </p:nvGraphicFramePr>
        <p:xfrm>
          <a:off x="1043189" y="683994"/>
          <a:ext cx="8474297" cy="5943600"/>
        </p:xfrm>
        <a:graphic>
          <a:graphicData uri="http://schemas.openxmlformats.org/drawingml/2006/table">
            <a:tbl>
              <a:tblPr firstRow="1" firstCol="1" bandRow="1">
                <a:tableStyleId>{BC89EF96-8CEA-46FF-86C4-4CE0E7609802}</a:tableStyleId>
              </a:tblPr>
              <a:tblGrid>
                <a:gridCol w="1541605">
                  <a:extLst>
                    <a:ext uri="{9D8B030D-6E8A-4147-A177-3AD203B41FA5}">
                      <a16:colId xmlns:a16="http://schemas.microsoft.com/office/drawing/2014/main" val="20000"/>
                    </a:ext>
                  </a:extLst>
                </a:gridCol>
                <a:gridCol w="1623123">
                  <a:extLst>
                    <a:ext uri="{9D8B030D-6E8A-4147-A177-3AD203B41FA5}">
                      <a16:colId xmlns:a16="http://schemas.microsoft.com/office/drawing/2014/main" val="20001"/>
                    </a:ext>
                  </a:extLst>
                </a:gridCol>
                <a:gridCol w="5309569">
                  <a:extLst>
                    <a:ext uri="{9D8B030D-6E8A-4147-A177-3AD203B41FA5}">
                      <a16:colId xmlns:a16="http://schemas.microsoft.com/office/drawing/2014/main" val="20002"/>
                    </a:ext>
                  </a:extLst>
                </a:gridCol>
              </a:tblGrid>
              <a:tr h="402021">
                <a:tc gridSpan="2">
                  <a:txBody>
                    <a:bodyPr/>
                    <a:lstStyle/>
                    <a:p>
                      <a:pPr algn="ctr">
                        <a:lnSpc>
                          <a:spcPct val="150000"/>
                        </a:lnSpc>
                        <a:spcAft>
                          <a:spcPts val="0"/>
                        </a:spcAft>
                      </a:pPr>
                      <a:r>
                        <a:rPr lang="es-EC" sz="2000" dirty="0">
                          <a:effectLst/>
                        </a:rPr>
                        <a:t>Rango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a:txBody>
                    <a:bodyPr/>
                    <a:lstStyle/>
                    <a:p>
                      <a:pPr algn="ctr">
                        <a:lnSpc>
                          <a:spcPct val="150000"/>
                        </a:lnSpc>
                        <a:spcAft>
                          <a:spcPts val="0"/>
                        </a:spcAft>
                      </a:pPr>
                      <a:r>
                        <a:rPr lang="es-EC" sz="2000">
                          <a:effectLst/>
                        </a:rPr>
                        <a:t>Relación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402021">
                <a:tc>
                  <a:txBody>
                    <a:bodyPr/>
                    <a:lstStyle/>
                    <a:p>
                      <a:pPr algn="ctr">
                        <a:lnSpc>
                          <a:spcPct val="150000"/>
                        </a:lnSpc>
                        <a:spcAft>
                          <a:spcPts val="0"/>
                        </a:spcAft>
                      </a:pPr>
                      <a:r>
                        <a:rPr lang="es-EC" sz="2000" dirty="0">
                          <a:effectLst/>
                        </a:rPr>
                        <a:t>Inferior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Superior</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2000">
                        <a:effectLst/>
                        <a:latin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02021">
                <a:tc>
                  <a:txBody>
                    <a:bodyPr/>
                    <a:lstStyle/>
                    <a:p>
                      <a:pPr algn="ctr">
                        <a:lnSpc>
                          <a:spcPct val="150000"/>
                        </a:lnSpc>
                        <a:spcAft>
                          <a:spcPts val="0"/>
                        </a:spcAft>
                      </a:pPr>
                      <a:r>
                        <a:rPr lang="es-EC" sz="2000" dirty="0">
                          <a:effectLst/>
                        </a:rPr>
                        <a:t>-0,91</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-1,00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perfecta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02021">
                <a:tc>
                  <a:txBody>
                    <a:bodyPr/>
                    <a:lstStyle/>
                    <a:p>
                      <a:pPr algn="ctr">
                        <a:lnSpc>
                          <a:spcPct val="150000"/>
                        </a:lnSpc>
                        <a:spcAft>
                          <a:spcPts val="0"/>
                        </a:spcAft>
                      </a:pPr>
                      <a:r>
                        <a:rPr lang="es-EC" sz="2000">
                          <a:effectLst/>
                        </a:rPr>
                        <a:t>-0,76</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-0,90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negativa muy fuerte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402021">
                <a:tc>
                  <a:txBody>
                    <a:bodyPr/>
                    <a:lstStyle/>
                    <a:p>
                      <a:pPr algn="ctr">
                        <a:lnSpc>
                          <a:spcPct val="150000"/>
                        </a:lnSpc>
                        <a:spcAft>
                          <a:spcPts val="0"/>
                        </a:spcAft>
                      </a:pPr>
                      <a:r>
                        <a:rPr lang="es-EC" sz="2000">
                          <a:effectLst/>
                        </a:rPr>
                        <a:t>-0,51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-0,75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considerable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02021">
                <a:tc>
                  <a:txBody>
                    <a:bodyPr/>
                    <a:lstStyle/>
                    <a:p>
                      <a:pPr algn="ctr">
                        <a:lnSpc>
                          <a:spcPct val="150000"/>
                        </a:lnSpc>
                        <a:spcAft>
                          <a:spcPts val="0"/>
                        </a:spcAft>
                      </a:pPr>
                      <a:r>
                        <a:rPr lang="es-EC" sz="2000">
                          <a:effectLst/>
                        </a:rPr>
                        <a:t>-0,11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-0,50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media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402021">
                <a:tc>
                  <a:txBody>
                    <a:bodyPr/>
                    <a:lstStyle/>
                    <a:p>
                      <a:pPr algn="ctr">
                        <a:lnSpc>
                          <a:spcPct val="150000"/>
                        </a:lnSpc>
                        <a:spcAft>
                          <a:spcPts val="0"/>
                        </a:spcAft>
                      </a:pPr>
                      <a:r>
                        <a:rPr lang="es-EC" sz="2000">
                          <a:effectLst/>
                        </a:rPr>
                        <a:t>0,01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-0,10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negativa débil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402021">
                <a:tc>
                  <a:txBody>
                    <a:bodyPr/>
                    <a:lstStyle/>
                    <a:p>
                      <a:pPr algn="ctr">
                        <a:lnSpc>
                          <a:spcPct val="150000"/>
                        </a:lnSpc>
                        <a:spcAft>
                          <a:spcPts val="0"/>
                        </a:spcAft>
                      </a:pPr>
                      <a:r>
                        <a:rPr lang="es-EC" sz="2000">
                          <a:effectLst/>
                        </a:rPr>
                        <a:t>0,00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No existe correlación </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402021">
                <a:tc>
                  <a:txBody>
                    <a:bodyPr/>
                    <a:lstStyle/>
                    <a:p>
                      <a:pPr algn="ctr">
                        <a:lnSpc>
                          <a:spcPct val="150000"/>
                        </a:lnSpc>
                        <a:spcAft>
                          <a:spcPts val="0"/>
                        </a:spcAft>
                      </a:pPr>
                      <a:r>
                        <a:rPr lang="es-EC" sz="2000">
                          <a:effectLst/>
                        </a:rPr>
                        <a:t>0,01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0,10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débil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402021">
                <a:tc>
                  <a:txBody>
                    <a:bodyPr/>
                    <a:lstStyle/>
                    <a:p>
                      <a:pPr algn="ctr">
                        <a:lnSpc>
                          <a:spcPct val="150000"/>
                        </a:lnSpc>
                        <a:spcAft>
                          <a:spcPts val="0"/>
                        </a:spcAft>
                      </a:pPr>
                      <a:r>
                        <a:rPr lang="es-EC" sz="2000">
                          <a:effectLst/>
                        </a:rPr>
                        <a:t>0,11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0,50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media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402021">
                <a:tc>
                  <a:txBody>
                    <a:bodyPr/>
                    <a:lstStyle/>
                    <a:p>
                      <a:pPr algn="ctr">
                        <a:lnSpc>
                          <a:spcPct val="150000"/>
                        </a:lnSpc>
                        <a:spcAft>
                          <a:spcPts val="0"/>
                        </a:spcAft>
                      </a:pPr>
                      <a:r>
                        <a:rPr lang="es-EC" sz="2000">
                          <a:effectLst/>
                        </a:rPr>
                        <a:t>0,51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0,75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a:effectLst/>
                        </a:rPr>
                        <a:t>Correlación positiva considerable</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402021">
                <a:tc>
                  <a:txBody>
                    <a:bodyPr/>
                    <a:lstStyle/>
                    <a:p>
                      <a:pPr algn="ctr">
                        <a:lnSpc>
                          <a:spcPct val="150000"/>
                        </a:lnSpc>
                        <a:spcAft>
                          <a:spcPts val="0"/>
                        </a:spcAft>
                      </a:pPr>
                      <a:r>
                        <a:rPr lang="es-EC" sz="2000">
                          <a:effectLst/>
                        </a:rPr>
                        <a:t>0,76</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a:effectLst/>
                        </a:rPr>
                        <a:t>0,90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muy fuerte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402021">
                <a:tc>
                  <a:txBody>
                    <a:bodyPr/>
                    <a:lstStyle/>
                    <a:p>
                      <a:pPr algn="ctr">
                        <a:lnSpc>
                          <a:spcPct val="150000"/>
                        </a:lnSpc>
                        <a:spcAft>
                          <a:spcPts val="0"/>
                        </a:spcAft>
                      </a:pPr>
                      <a:r>
                        <a:rPr lang="es-EC" sz="2000">
                          <a:effectLst/>
                        </a:rPr>
                        <a:t>0,91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2000" dirty="0">
                          <a:effectLst/>
                        </a:rPr>
                        <a:t>1,00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2000" dirty="0">
                          <a:effectLst/>
                        </a:rPr>
                        <a:t>Correlación positiva perfecta</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bl>
          </a:graphicData>
        </a:graphic>
      </p:graphicFrame>
      <p:sp>
        <p:nvSpPr>
          <p:cNvPr id="9" name="Rectángulo 8"/>
          <p:cNvSpPr/>
          <p:nvPr/>
        </p:nvSpPr>
        <p:spPr>
          <a:xfrm>
            <a:off x="3325213" y="5910261"/>
            <a:ext cx="274305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Fuente: (Mondragón, 2014)</a:t>
            </a:r>
            <a:endParaRPr lang="es-ES" dirty="0"/>
          </a:p>
        </p:txBody>
      </p:sp>
    </p:spTree>
    <p:extLst>
      <p:ext uri="{BB962C8B-B14F-4D97-AF65-F5344CB8AC3E}">
        <p14:creationId xmlns:p14="http://schemas.microsoft.com/office/powerpoint/2010/main" val="31234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10147" y="258461"/>
            <a:ext cx="8313314" cy="4036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s-EC" sz="3200" dirty="0" smtClean="0">
                <a:solidFill>
                  <a:prstClr val="black"/>
                </a:solidFill>
                <a:latin typeface="Times New Roman" panose="02020603050405020304" pitchFamily="18" charset="0"/>
                <a:cs typeface="Times New Roman" panose="02020603050405020304" pitchFamily="18" charset="0"/>
              </a:rPr>
              <a:t>CORRELACIÓN DE SPEARMAN SOCIOS</a:t>
            </a:r>
            <a:endParaRPr kumimoji="0" lang="es-EC"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a:srcRect l="1611" t="1180" r="921"/>
          <a:stretch/>
        </p:blipFill>
        <p:spPr>
          <a:xfrm>
            <a:off x="359175" y="878949"/>
            <a:ext cx="11390813" cy="5979051"/>
          </a:xfrm>
          <a:prstGeom prst="rect">
            <a:avLst/>
          </a:prstGeom>
        </p:spPr>
      </p:pic>
      <p:pic>
        <p:nvPicPr>
          <p:cNvPr id="4" name="Imagen 3" descr="https://encrypted-tbn2.gstatic.com/images?q=tbn:ANd9GcSBpL-454MJ-DxrAOXHotLYAl15_h2GD57qw1QA6zXNLsEd0nb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5" name="Picture 2" descr="Resultado de imagen para ceac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18866" y="258461"/>
            <a:ext cx="9717206" cy="4036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s-EC" sz="3200" dirty="0" smtClean="0">
                <a:solidFill>
                  <a:prstClr val="black"/>
                </a:solidFill>
                <a:latin typeface="Times New Roman" panose="02020603050405020304" pitchFamily="18" charset="0"/>
                <a:cs typeface="Times New Roman" panose="02020603050405020304" pitchFamily="18" charset="0"/>
              </a:rPr>
              <a:t>ANÁLISIS CORRELACIÓN DE SPEARMAN SOCIOS</a:t>
            </a:r>
            <a:endParaRPr kumimoji="0" lang="es-EC"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883807915"/>
              </p:ext>
            </p:extLst>
          </p:nvPr>
        </p:nvGraphicFramePr>
        <p:xfrm>
          <a:off x="-779322" y="759141"/>
          <a:ext cx="10313524" cy="6098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https://encrypted-tbn2.gstatic.com/images?q=tbn:ANd9GcSBpL-454MJ-DxrAOXHotLYAl15_h2GD57qw1QA6zXNLsEd0nb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5" name="Picture 2" descr="Resultado de imagen para ceac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891440">
            <a:off x="6835829" y="3440648"/>
            <a:ext cx="5579788" cy="1688449"/>
          </a:xfrm>
          <a:prstGeom prst="rect">
            <a:avLst/>
          </a:prstGeom>
        </p:spPr>
      </p:pic>
    </p:spTree>
    <p:extLst>
      <p:ext uri="{BB962C8B-B14F-4D97-AF65-F5344CB8AC3E}">
        <p14:creationId xmlns:p14="http://schemas.microsoft.com/office/powerpoint/2010/main" val="384920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 Pentágono"/>
          <p:cNvSpPr/>
          <p:nvPr/>
        </p:nvSpPr>
        <p:spPr>
          <a:xfrm rot="5400000">
            <a:off x="-958685" y="2202360"/>
            <a:ext cx="4861329" cy="2694841"/>
          </a:xfrm>
          <a:prstGeom prst="homePlate">
            <a:avLst>
              <a:gd name="adj" fmla="val 27798"/>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s-ES" dirty="0">
              <a:latin typeface="Roboto Thin"/>
            </a:endParaRPr>
          </a:p>
        </p:txBody>
      </p:sp>
      <p:sp>
        <p:nvSpPr>
          <p:cNvPr id="42" name="41 Pentágono"/>
          <p:cNvSpPr/>
          <p:nvPr/>
        </p:nvSpPr>
        <p:spPr>
          <a:xfrm rot="5400000">
            <a:off x="1583863" y="2387542"/>
            <a:ext cx="5299548" cy="2751186"/>
          </a:xfrm>
          <a:prstGeom prst="homePlate">
            <a:avLst>
              <a:gd name="adj" fmla="val 27798"/>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s-ES" dirty="0">
              <a:latin typeface="Roboto Thin"/>
            </a:endParaRPr>
          </a:p>
        </p:txBody>
      </p:sp>
      <p:sp>
        <p:nvSpPr>
          <p:cNvPr id="47" name="46 Pentágono"/>
          <p:cNvSpPr/>
          <p:nvPr/>
        </p:nvSpPr>
        <p:spPr>
          <a:xfrm rot="5400000">
            <a:off x="3880346" y="2536042"/>
            <a:ext cx="5750588" cy="2893328"/>
          </a:xfrm>
          <a:prstGeom prst="homePlate">
            <a:avLst>
              <a:gd name="adj" fmla="val 27798"/>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es-ES" dirty="0">
              <a:latin typeface="Roboto Thin"/>
            </a:endParaRPr>
          </a:p>
        </p:txBody>
      </p:sp>
      <p:sp>
        <p:nvSpPr>
          <p:cNvPr id="63" name="62 Pentágono"/>
          <p:cNvSpPr/>
          <p:nvPr/>
        </p:nvSpPr>
        <p:spPr>
          <a:xfrm rot="5400000">
            <a:off x="7161604" y="2128307"/>
            <a:ext cx="4933785" cy="2852386"/>
          </a:xfrm>
          <a:prstGeom prst="homePlate">
            <a:avLst>
              <a:gd name="adj" fmla="val 27798"/>
            </a:avLst>
          </a:prstGeom>
          <a:ln/>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es-ES" dirty="0">
              <a:latin typeface="Times New Roman" panose="02020603050405020304" pitchFamily="18" charset="0"/>
              <a:cs typeface="Times New Roman" panose="02020603050405020304" pitchFamily="18" charset="0"/>
            </a:endParaRPr>
          </a:p>
        </p:txBody>
      </p:sp>
      <p:sp>
        <p:nvSpPr>
          <p:cNvPr id="28" name="1 CuadroTexto"/>
          <p:cNvSpPr txBox="1">
            <a:spLocks noChangeArrowheads="1"/>
          </p:cNvSpPr>
          <p:nvPr/>
        </p:nvSpPr>
        <p:spPr bwMode="auto">
          <a:xfrm>
            <a:off x="266700" y="1285378"/>
            <a:ext cx="244920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s-EC" sz="1400" dirty="0" smtClean="0">
                <a:latin typeface="Times New Roman" panose="02020603050405020304" pitchFamily="18" charset="0"/>
                <a:cs typeface="Times New Roman" panose="02020603050405020304" pitchFamily="18" charset="0"/>
              </a:rPr>
              <a:t>Las </a:t>
            </a:r>
            <a:r>
              <a:rPr lang="es-EC" sz="1400" dirty="0">
                <a:latin typeface="Times New Roman" panose="02020603050405020304" pitchFamily="18" charset="0"/>
                <a:cs typeface="Times New Roman" panose="02020603050405020304" pitchFamily="18" charset="0"/>
              </a:rPr>
              <a:t>cooperativas de ahorro y crédito se han convertido en </a:t>
            </a:r>
            <a:r>
              <a:rPr lang="es-EC" sz="1400" dirty="0" smtClean="0">
                <a:latin typeface="Times New Roman" panose="02020603050405020304" pitchFamily="18" charset="0"/>
                <a:cs typeface="Times New Roman" panose="02020603050405020304" pitchFamily="18" charset="0"/>
              </a:rPr>
              <a:t>una organización importante </a:t>
            </a:r>
            <a:r>
              <a:rPr lang="es-EC" sz="1400" dirty="0">
                <a:latin typeface="Times New Roman" panose="02020603050405020304" pitchFamily="18" charset="0"/>
                <a:cs typeface="Times New Roman" panose="02020603050405020304" pitchFamily="18" charset="0"/>
              </a:rPr>
              <a:t>de la economía y finanzas nacionales, esto a razón de su expansión y proliferación en </a:t>
            </a:r>
            <a:r>
              <a:rPr lang="es-EC" sz="1400" dirty="0" smtClean="0">
                <a:latin typeface="Times New Roman" panose="02020603050405020304" pitchFamily="18" charset="0"/>
                <a:cs typeface="Times New Roman" panose="02020603050405020304" pitchFamily="18" charset="0"/>
              </a:rPr>
              <a:t>beneficio </a:t>
            </a:r>
            <a:r>
              <a:rPr lang="es-EC" sz="1400" dirty="0">
                <a:latin typeface="Times New Roman" panose="02020603050405020304" pitchFamily="18" charset="0"/>
                <a:cs typeface="Times New Roman" panose="02020603050405020304" pitchFamily="18" charset="0"/>
              </a:rPr>
              <a:t>de las clases populares, que han logrado tener acceso a financiamiento barato para mejorar su calidad de vida. En comparación con el sistema financiero tradicional, el popular y solidario presenta un nivel mayor de prestación de crédito, es decir, existe un mayor número de créditos </a:t>
            </a:r>
            <a:r>
              <a:rPr lang="es-EC" sz="1400" dirty="0" smtClean="0">
                <a:latin typeface="Times New Roman" panose="02020603050405020304" pitchFamily="18" charset="0"/>
                <a:cs typeface="Times New Roman" panose="02020603050405020304" pitchFamily="18" charset="0"/>
              </a:rPr>
              <a:t>entregados.</a:t>
            </a:r>
            <a:endParaRPr lang="es-EC" sz="1400" dirty="0">
              <a:latin typeface="Times New Roman" panose="02020603050405020304" pitchFamily="18" charset="0"/>
              <a:cs typeface="Times New Roman" panose="02020603050405020304" pitchFamily="18" charset="0"/>
            </a:endParaRPr>
          </a:p>
        </p:txBody>
      </p:sp>
      <p:sp>
        <p:nvSpPr>
          <p:cNvPr id="29" name="1 CuadroTexto"/>
          <p:cNvSpPr txBox="1">
            <a:spLocks noChangeArrowheads="1"/>
          </p:cNvSpPr>
          <p:nvPr/>
        </p:nvSpPr>
        <p:spPr bwMode="auto">
          <a:xfrm>
            <a:off x="2875387" y="1244600"/>
            <a:ext cx="24346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s-EC" sz="1400" dirty="0">
                <a:latin typeface="Times New Roman" panose="02020603050405020304" pitchFamily="18" charset="0"/>
                <a:cs typeface="Times New Roman" panose="02020603050405020304" pitchFamily="18" charset="0"/>
              </a:rPr>
              <a:t>Quienes resultaron mayormente afectados por la liquidación de las cooperativas de ahorro y crédito del segmento 4 y 5 del cantón Quito, fueron principalmente los socios, quienes habían obtenido financiamiento o en su defecto habían realizado los trámites necesarios para la obtención de crédito, y que por el cierre de las institución no pudieron obtenerlo, esto conllevó a que los planes de inversión que tenían previstos no se concreten, haciendo que las proyecciones para mejorar su calidad de vida a través del comercio no se realice</a:t>
            </a:r>
            <a:r>
              <a:rPr lang="es-EC" sz="1400" dirty="0" smtClean="0">
                <a:latin typeface="Times New Roman" panose="02020603050405020304" pitchFamily="18" charset="0"/>
                <a:cs typeface="Times New Roman" panose="02020603050405020304" pitchFamily="18" charset="0"/>
              </a:rPr>
              <a:t>.</a:t>
            </a:r>
            <a:r>
              <a:rPr lang="en-US" sz="1400" dirty="0" smtClean="0">
                <a:solidFill>
                  <a:schemeClr val="bg1"/>
                </a:solidFill>
                <a:latin typeface="Times New Roman" panose="02020603050405020304" pitchFamily="18" charset="0"/>
                <a:cs typeface="Times New Roman" panose="02020603050405020304" pitchFamily="18" charset="0"/>
              </a:rPr>
              <a:t>. </a:t>
            </a:r>
            <a:endParaRPr lang="en-US" sz="14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Clr>
                <a:schemeClr val="bg1"/>
              </a:buClr>
              <a:buSzPct val="140000"/>
              <a:buFont typeface="Arial" panose="020B0604020202020204" pitchFamily="34" charset="0"/>
              <a:buNone/>
              <a:defRPr/>
            </a:pP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30" name="1 CuadroTexto"/>
          <p:cNvSpPr txBox="1">
            <a:spLocks noChangeArrowheads="1"/>
          </p:cNvSpPr>
          <p:nvPr/>
        </p:nvSpPr>
        <p:spPr bwMode="auto">
          <a:xfrm>
            <a:off x="5308976" y="1119116"/>
            <a:ext cx="289051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s-EC" sz="1200" dirty="0">
                <a:latin typeface="Times New Roman" panose="02020603050405020304" pitchFamily="18" charset="0"/>
                <a:cs typeface="Times New Roman" panose="02020603050405020304" pitchFamily="18" charset="0"/>
              </a:rPr>
              <a:t>En cuanto, al análisis pormenorizado de la situación financiera y económica de las cooperativas de ahorro y crédito del segmento 4 y 5, es evidenciables que la ineficiente gestión interna fue lo que conllevo a su liquidación. En primera instancia se pudo establecer mediante el análisis </a:t>
            </a:r>
            <a:r>
              <a:rPr lang="es-EC" sz="1200" dirty="0" smtClean="0">
                <a:latin typeface="Times New Roman" panose="02020603050405020304" pitchFamily="18" charset="0"/>
                <a:cs typeface="Times New Roman" panose="02020603050405020304" pitchFamily="18" charset="0"/>
              </a:rPr>
              <a:t>método PERLAS </a:t>
            </a:r>
            <a:r>
              <a:rPr lang="es-EC" sz="1200" dirty="0">
                <a:latin typeface="Times New Roman" panose="02020603050405020304" pitchFamily="18" charset="0"/>
                <a:cs typeface="Times New Roman" panose="02020603050405020304" pitchFamily="18" charset="0"/>
              </a:rPr>
              <a:t>una falta importante de políticas de aprovisionamiento para soportar créditos incobrables, es decir, existió un faltante de liquidez para responder a sus responsabilidades. Adicionalmente, se pudo evidenciar que, en cuanto a la gestión de créditos morosos, las instituciones no realizaron esfuerzos por recuperar la cartera, haciendo que su capacidad de respuesta ante los clientes disminuya. Estos conjuntos de factores desencadenaron que las cooperativas de ahorro y crédito entre en proceso de liquidación e incumplieran con sus socios y con la comunidad, en su objetivo de mejorar la calidad de vida de la población menos </a:t>
            </a:r>
            <a:r>
              <a:rPr lang="es-EC" sz="1200" dirty="0" smtClean="0">
                <a:latin typeface="Times New Roman" panose="02020603050405020304" pitchFamily="18" charset="0"/>
                <a:cs typeface="Times New Roman" panose="02020603050405020304" pitchFamily="18" charset="0"/>
              </a:rPr>
              <a:t>favorecida.</a:t>
            </a:r>
            <a:endParaRPr lang="es-EC" sz="1200" dirty="0">
              <a:latin typeface="Times New Roman" panose="02020603050405020304" pitchFamily="18" charset="0"/>
              <a:cs typeface="Times New Roman" panose="02020603050405020304" pitchFamily="18" charset="0"/>
            </a:endParaRPr>
          </a:p>
        </p:txBody>
      </p:sp>
      <p:sp>
        <p:nvSpPr>
          <p:cNvPr id="31" name="1 CuadroTexto"/>
          <p:cNvSpPr txBox="1">
            <a:spLocks noChangeArrowheads="1"/>
          </p:cNvSpPr>
          <p:nvPr/>
        </p:nvSpPr>
        <p:spPr bwMode="auto">
          <a:xfrm>
            <a:off x="8529852" y="1338334"/>
            <a:ext cx="226270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s-EC" sz="1600" dirty="0">
                <a:latin typeface="Times New Roman" panose="02020603050405020304" pitchFamily="18" charset="0"/>
                <a:cs typeface="Times New Roman" panose="02020603050405020304" pitchFamily="18" charset="0"/>
              </a:rPr>
              <a:t>En cuanto al análisis de correlación Spearman se evidencia que uno de los factores más influyentes en la liquidación es el nivel de instrucción formal de los directivos, sumado a la falta manuales y políticas de crédito; esto se vio reflejado en la gestión económica y financiera lo que condujeron a la liquidación de las COAC’s. </a:t>
            </a:r>
          </a:p>
          <a:p>
            <a:pPr algn="ctr" eaLnBrk="1" hangingPunct="1">
              <a:spcBef>
                <a:spcPct val="0"/>
              </a:spcBef>
              <a:buClr>
                <a:schemeClr val="bg1"/>
              </a:buClr>
              <a:buSzPct val="140000"/>
              <a:buFont typeface="Arial" panose="020B0604020202020204" pitchFamily="34" charset="0"/>
              <a:buNone/>
              <a:defRPr/>
            </a:pP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5" name="13 CuadroTexto"/>
          <p:cNvSpPr txBox="1">
            <a:spLocks noChangeArrowheads="1"/>
          </p:cNvSpPr>
          <p:nvPr/>
        </p:nvSpPr>
        <p:spPr bwMode="auto">
          <a:xfrm>
            <a:off x="2819400" y="260350"/>
            <a:ext cx="655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500"/>
              </a:lnSpc>
              <a:spcBef>
                <a:spcPct val="0"/>
              </a:spcBef>
              <a:buNone/>
              <a:defRPr/>
            </a:pPr>
            <a:r>
              <a:rPr lang="es-ES" sz="2800" b="1" dirty="0" smtClean="0">
                <a:solidFill>
                  <a:schemeClr val="tx1">
                    <a:lumMod val="85000"/>
                    <a:lumOff val="15000"/>
                  </a:schemeClr>
                </a:solidFill>
                <a:latin typeface="Roboto Thin"/>
              </a:rPr>
              <a:t>CONCLUSIONES</a:t>
            </a:r>
            <a:endParaRPr lang="es-ES" sz="2800" b="1" dirty="0">
              <a:solidFill>
                <a:schemeClr val="tx1">
                  <a:lumMod val="85000"/>
                  <a:lumOff val="15000"/>
                </a:schemeClr>
              </a:solidFill>
              <a:latin typeface="Roboto Thin"/>
            </a:endParaRPr>
          </a:p>
        </p:txBody>
      </p:sp>
      <p:cxnSp>
        <p:nvCxnSpPr>
          <p:cNvPr id="36" name="Conector recto 35"/>
          <p:cNvCxnSpPr/>
          <p:nvPr/>
        </p:nvCxnSpPr>
        <p:spPr>
          <a:xfrm>
            <a:off x="5465764" y="765175"/>
            <a:ext cx="1260475" cy="0"/>
          </a:xfrm>
          <a:prstGeom prst="line">
            <a:avLst/>
          </a:prstGeom>
          <a:ln w="19050">
            <a:solidFill>
              <a:srgbClr val="17552A"/>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3"/>
          <a:stretch>
            <a:fillRect/>
          </a:stretch>
        </p:blipFill>
        <p:spPr>
          <a:xfrm>
            <a:off x="1636691" y="5931617"/>
            <a:ext cx="1639797" cy="860894"/>
          </a:xfrm>
          <a:prstGeom prst="rect">
            <a:avLst/>
          </a:prstGeom>
        </p:spPr>
      </p:pic>
      <p:pic>
        <p:nvPicPr>
          <p:cNvPr id="13" name="Picture 2" descr="Resultado de imagen para ceac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descr="https://encrypted-tbn2.gstatic.com/images?q=tbn:ANd9GcSBpL-454MJ-DxrAOXHotLYAl15_h2GD57qw1QA6zXNLsEd0nb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Tree>
    <p:extLst>
      <p:ext uri="{BB962C8B-B14F-4D97-AF65-F5344CB8AC3E}">
        <p14:creationId xmlns:p14="http://schemas.microsoft.com/office/powerpoint/2010/main" val="3687237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redondeado 33"/>
          <p:cNvSpPr/>
          <p:nvPr/>
        </p:nvSpPr>
        <p:spPr>
          <a:xfrm>
            <a:off x="1823637" y="3222948"/>
            <a:ext cx="8491560" cy="927279"/>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b="1" dirty="0" smtClean="0">
                <a:solidFill>
                  <a:srgbClr val="000000"/>
                </a:solidFill>
                <a:ea typeface="Calibri" panose="020F0502020204030204" pitchFamily="34" charset="0"/>
                <a:cs typeface="Times New Roman" panose="02020603050405020304" pitchFamily="18" charset="0"/>
              </a:rPr>
              <a:t>La liquidación de cooperativas de ahorro y crédito los segmentos </a:t>
            </a:r>
            <a:r>
              <a:rPr lang="es-EC" b="1" dirty="0">
                <a:solidFill>
                  <a:srgbClr val="000000"/>
                </a:solidFill>
                <a:ea typeface="Calibri" panose="020F0502020204030204" pitchFamily="34" charset="0"/>
                <a:cs typeface="Times New Roman" panose="02020603050405020304" pitchFamily="18" charset="0"/>
              </a:rPr>
              <a:t>4 y 5 de Quito </a:t>
            </a:r>
            <a:r>
              <a:rPr lang="es-EC" b="1" dirty="0" smtClean="0">
                <a:solidFill>
                  <a:srgbClr val="000000"/>
                </a:solidFill>
                <a:ea typeface="Calibri" panose="020F0502020204030204" pitchFamily="34" charset="0"/>
                <a:cs typeface="Times New Roman" panose="02020603050405020304" pitchFamily="18" charset="0"/>
              </a:rPr>
              <a:t> produce diversos efectos socioeconómicos en socios, familia y comunidad</a:t>
            </a:r>
            <a:endParaRPr lang="es-EC" dirty="0">
              <a:effectLst/>
              <a:ea typeface="Calibri" panose="020F0502020204030204" pitchFamily="34" charset="0"/>
              <a:cs typeface="Times New Roman" panose="02020603050405020304" pitchFamily="18" charset="0"/>
            </a:endParaRPr>
          </a:p>
        </p:txBody>
      </p:sp>
      <p:sp>
        <p:nvSpPr>
          <p:cNvPr id="2" name="1 Rectángulo"/>
          <p:cNvSpPr/>
          <p:nvPr/>
        </p:nvSpPr>
        <p:spPr>
          <a:xfrm>
            <a:off x="5074928" y="4132536"/>
            <a:ext cx="1536896" cy="461665"/>
          </a:xfrm>
          <a:prstGeom prst="rect">
            <a:avLst/>
          </a:prstGeom>
        </p:spPr>
        <p:txBody>
          <a:bodyPr wrap="none">
            <a:spAutoFit/>
          </a:bodyPr>
          <a:lstStyle/>
          <a:p>
            <a:pPr algn="ctr"/>
            <a:r>
              <a:rPr lang="es-EC" sz="2400" b="1" dirty="0"/>
              <a:t>EFECTOS </a:t>
            </a:r>
            <a:endParaRPr lang="es-ES" sz="2400" b="1" dirty="0"/>
          </a:p>
        </p:txBody>
      </p:sp>
      <p:sp>
        <p:nvSpPr>
          <p:cNvPr id="3" name="2 Rectángulo"/>
          <p:cNvSpPr/>
          <p:nvPr/>
        </p:nvSpPr>
        <p:spPr>
          <a:xfrm>
            <a:off x="0" y="3455754"/>
            <a:ext cx="1797928" cy="461665"/>
          </a:xfrm>
          <a:prstGeom prst="rect">
            <a:avLst/>
          </a:prstGeom>
        </p:spPr>
        <p:txBody>
          <a:bodyPr wrap="none">
            <a:spAutoFit/>
          </a:bodyPr>
          <a:lstStyle/>
          <a:p>
            <a:r>
              <a:rPr lang="es-EC" sz="2400" b="1" dirty="0"/>
              <a:t>PROBLEMA </a:t>
            </a:r>
            <a:endParaRPr lang="es-ES" sz="2400" b="1" dirty="0"/>
          </a:p>
        </p:txBody>
      </p:sp>
      <p:sp>
        <p:nvSpPr>
          <p:cNvPr id="4" name="3 Rectángulo"/>
          <p:cNvSpPr/>
          <p:nvPr/>
        </p:nvSpPr>
        <p:spPr>
          <a:xfrm>
            <a:off x="5020390" y="2751048"/>
            <a:ext cx="1285929" cy="461665"/>
          </a:xfrm>
          <a:prstGeom prst="rect">
            <a:avLst/>
          </a:prstGeom>
        </p:spPr>
        <p:txBody>
          <a:bodyPr wrap="none">
            <a:spAutoFit/>
          </a:bodyPr>
          <a:lstStyle/>
          <a:p>
            <a:pPr algn="ctr"/>
            <a:r>
              <a:rPr lang="es-EC" sz="2400" b="1" dirty="0"/>
              <a:t>CAUSAS</a:t>
            </a:r>
            <a:endParaRPr lang="es-ES" sz="2400" b="1" dirty="0"/>
          </a:p>
        </p:txBody>
      </p:sp>
      <p:sp>
        <p:nvSpPr>
          <p:cNvPr id="25" name="Título 1"/>
          <p:cNvSpPr txBox="1">
            <a:spLocks/>
          </p:cNvSpPr>
          <p:nvPr/>
        </p:nvSpPr>
        <p:spPr>
          <a:xfrm>
            <a:off x="898964" y="-1232"/>
            <a:ext cx="8892817" cy="703006"/>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PLANTEAMIENTO DEL PROBLEMA</a:t>
            </a:r>
            <a:endParaRPr kumimoji="0" lang="es-EC" sz="40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5" name="Elipse 4"/>
          <p:cNvSpPr/>
          <p:nvPr/>
        </p:nvSpPr>
        <p:spPr>
          <a:xfrm>
            <a:off x="381007" y="788957"/>
            <a:ext cx="3082834" cy="123125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rPr>
              <a:t>Inadecuada aplicación de normativas </a:t>
            </a:r>
            <a:endParaRPr lang="es-EC" dirty="0">
              <a:solidFill>
                <a:schemeClr val="tx1"/>
              </a:solidFill>
            </a:endParaRPr>
          </a:p>
        </p:txBody>
      </p:sp>
      <p:sp>
        <p:nvSpPr>
          <p:cNvPr id="24" name="Elipse 23"/>
          <p:cNvSpPr/>
          <p:nvPr/>
        </p:nvSpPr>
        <p:spPr>
          <a:xfrm>
            <a:off x="4061631" y="750905"/>
            <a:ext cx="3432507" cy="1194649"/>
          </a:xfrm>
          <a:prstGeom prst="ellipse">
            <a:avLst/>
          </a:prstGeom>
          <a:solidFill>
            <a:srgbClr val="00CC66"/>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rPr>
              <a:t>Generación de información contable y financiera ficticia </a:t>
            </a:r>
            <a:endParaRPr lang="es-EC" dirty="0">
              <a:solidFill>
                <a:schemeClr val="tx1"/>
              </a:solidFill>
            </a:endParaRPr>
          </a:p>
        </p:txBody>
      </p:sp>
      <p:sp>
        <p:nvSpPr>
          <p:cNvPr id="26" name="Elipse 25"/>
          <p:cNvSpPr/>
          <p:nvPr/>
        </p:nvSpPr>
        <p:spPr>
          <a:xfrm>
            <a:off x="7832188" y="641994"/>
            <a:ext cx="3082834" cy="1230407"/>
          </a:xfrm>
          <a:prstGeom prst="ellipse">
            <a:avLst/>
          </a:prstGeom>
          <a:solidFill>
            <a:srgbClr val="00CC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rPr>
              <a:t>Exceso de gastos en nómina </a:t>
            </a:r>
            <a:endParaRPr lang="es-EC" dirty="0">
              <a:solidFill>
                <a:schemeClr val="tx1"/>
              </a:solidFill>
            </a:endParaRPr>
          </a:p>
        </p:txBody>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6178792" flipH="1">
            <a:off x="3183517" y="1344629"/>
            <a:ext cx="456684" cy="2122795"/>
          </a:xfrm>
          <a:prstGeom prst="rect">
            <a:avLst/>
          </a:prstGeom>
        </p:spPr>
      </p:pic>
      <p:pic>
        <p:nvPicPr>
          <p:cNvPr id="27" name="Imagen 2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0800000" flipH="1">
            <a:off x="5477239" y="1809038"/>
            <a:ext cx="456684" cy="909253"/>
          </a:xfrm>
          <a:prstGeom prst="rect">
            <a:avLst/>
          </a:prstGeom>
        </p:spPr>
      </p:pic>
      <p:pic>
        <p:nvPicPr>
          <p:cNvPr id="28" name="Imagen 2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4596816" flipH="1">
            <a:off x="7265796" y="1208331"/>
            <a:ext cx="456684" cy="2122795"/>
          </a:xfrm>
          <a:prstGeom prst="rect">
            <a:avLst/>
          </a:prstGeom>
        </p:spPr>
      </p:pic>
      <p:pic>
        <p:nvPicPr>
          <p:cNvPr id="29" name="Imagen 28"/>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3925927" flipH="1">
            <a:off x="3208836" y="3849494"/>
            <a:ext cx="456684" cy="2122795"/>
          </a:xfrm>
          <a:prstGeom prst="rect">
            <a:avLst/>
          </a:prstGeom>
        </p:spPr>
      </p:pic>
      <p:sp>
        <p:nvSpPr>
          <p:cNvPr id="30" name="Elipse 29"/>
          <p:cNvSpPr/>
          <p:nvPr/>
        </p:nvSpPr>
        <p:spPr>
          <a:xfrm>
            <a:off x="381007" y="5173723"/>
            <a:ext cx="3082834" cy="12312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rPr>
              <a:t>Ineficiencia en la gestión administrativa y financiera</a:t>
            </a:r>
            <a:endParaRPr lang="es-EC" dirty="0">
              <a:solidFill>
                <a:schemeClr val="tx1"/>
              </a:solidFill>
            </a:endParaRPr>
          </a:p>
        </p:txBody>
      </p:sp>
      <p:sp>
        <p:nvSpPr>
          <p:cNvPr id="31" name="Elipse 30"/>
          <p:cNvSpPr/>
          <p:nvPr/>
        </p:nvSpPr>
        <p:spPr>
          <a:xfrm>
            <a:off x="7832188" y="5312053"/>
            <a:ext cx="3082834" cy="123125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solidFill>
                  <a:schemeClr val="tx1"/>
                </a:solidFill>
              </a:rPr>
              <a:t>Deficiencia en captaciones y colocaciones </a:t>
            </a:r>
            <a:endParaRPr lang="es-EC" dirty="0">
              <a:solidFill>
                <a:schemeClr val="tx1"/>
              </a:solidFill>
            </a:endParaRPr>
          </a:p>
        </p:txBody>
      </p:sp>
      <p:sp>
        <p:nvSpPr>
          <p:cNvPr id="32" name="Elipse 31"/>
          <p:cNvSpPr/>
          <p:nvPr/>
        </p:nvSpPr>
        <p:spPr>
          <a:xfrm>
            <a:off x="4164163" y="5325831"/>
            <a:ext cx="3082834" cy="123125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rPr>
              <a:t>Inadecuado manejo de cartera </a:t>
            </a:r>
            <a:endParaRPr lang="es-EC" dirty="0">
              <a:solidFill>
                <a:schemeClr val="tx1"/>
              </a:solidFill>
            </a:endParaRPr>
          </a:p>
        </p:txBody>
      </p:sp>
      <p:pic>
        <p:nvPicPr>
          <p:cNvPr id="33" name="Imagen 3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flipH="1">
            <a:off x="5549542" y="4591521"/>
            <a:ext cx="456684" cy="909253"/>
          </a:xfrm>
          <a:prstGeom prst="rect">
            <a:avLst/>
          </a:prstGeom>
        </p:spPr>
      </p:pic>
      <p:pic>
        <p:nvPicPr>
          <p:cNvPr id="45" name="Imagen 4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7320742" flipH="1">
            <a:off x="7713417" y="4009439"/>
            <a:ext cx="456684" cy="1851111"/>
          </a:xfrm>
          <a:prstGeom prst="rect">
            <a:avLst/>
          </a:prstGeom>
        </p:spPr>
      </p:pic>
      <p:pic>
        <p:nvPicPr>
          <p:cNvPr id="19" name="Imagen 18"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20" name="Picture 2" descr="Resultado de imagen para ceac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8733" t="3157" r="7057" b="6724"/>
          <a:stretch/>
        </p:blipFill>
        <p:spPr>
          <a:xfrm>
            <a:off x="10565261" y="3034227"/>
            <a:ext cx="1468251" cy="1523037"/>
          </a:xfrm>
          <a:prstGeom prst="rect">
            <a:avLst/>
          </a:prstGeom>
        </p:spPr>
      </p:pic>
    </p:spTree>
    <p:extLst>
      <p:ext uri="{BB962C8B-B14F-4D97-AF65-F5344CB8AC3E}">
        <p14:creationId xmlns:p14="http://schemas.microsoft.com/office/powerpoint/2010/main" val="337620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CuadroTexto"/>
          <p:cNvSpPr txBox="1">
            <a:spLocks noChangeArrowheads="1"/>
          </p:cNvSpPr>
          <p:nvPr/>
        </p:nvSpPr>
        <p:spPr bwMode="auto">
          <a:xfrm>
            <a:off x="1146877" y="1900466"/>
            <a:ext cx="308432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r>
              <a:rPr lang="es-EC" sz="1600" dirty="0"/>
              <a:t>Es necesario realizar un análisis sistemático histórico del comportamiento de las cooperativas de ahorro y crédito del segmento 4 y 5 liquidadas, esto a razón de establecer cuáles fueron sus errores iniciales, para entender su dinámica y su respuesta ante las demandas de sus socios y clientes. A partir de esto se puede configurar una síntesis que explique el deterioro de la gestión financiera de las instituciones</a:t>
            </a:r>
            <a:r>
              <a:rPr lang="es-EC" sz="1600" dirty="0" smtClean="0"/>
              <a:t>.</a:t>
            </a:r>
            <a:endParaRPr lang="es-ES" altLang="es-ES" sz="1600" dirty="0">
              <a:latin typeface="Roboto Thin"/>
            </a:endParaRPr>
          </a:p>
        </p:txBody>
      </p:sp>
      <p:grpSp>
        <p:nvGrpSpPr>
          <p:cNvPr id="2" name="Grupo 1"/>
          <p:cNvGrpSpPr/>
          <p:nvPr/>
        </p:nvGrpSpPr>
        <p:grpSpPr>
          <a:xfrm>
            <a:off x="1397467" y="888163"/>
            <a:ext cx="8715521" cy="1277803"/>
            <a:chOff x="1493002" y="2245477"/>
            <a:chExt cx="8774287" cy="1277803"/>
          </a:xfrm>
        </p:grpSpPr>
        <p:sp>
          <p:nvSpPr>
            <p:cNvPr id="184323" name="1 CuadroTexto"/>
            <p:cNvSpPr txBox="1">
              <a:spLocks noChangeArrowheads="1"/>
            </p:cNvSpPr>
            <p:nvPr/>
          </p:nvSpPr>
          <p:spPr bwMode="auto">
            <a:xfrm>
              <a:off x="2293103" y="2572503"/>
              <a:ext cx="1736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ES" sz="2400" b="1" dirty="0" smtClean="0">
                  <a:latin typeface="Roboto Thin"/>
                </a:rPr>
                <a:t>1</a:t>
              </a:r>
              <a:endParaRPr lang="es-ES" altLang="es-ES" sz="2400" b="1" dirty="0">
                <a:latin typeface="Roboto Thin"/>
              </a:endParaRPr>
            </a:p>
          </p:txBody>
        </p:sp>
        <p:sp>
          <p:nvSpPr>
            <p:cNvPr id="184325" name="1 CuadroTexto"/>
            <p:cNvSpPr txBox="1">
              <a:spLocks noChangeArrowheads="1"/>
            </p:cNvSpPr>
            <p:nvPr/>
          </p:nvSpPr>
          <p:spPr bwMode="auto">
            <a:xfrm>
              <a:off x="5602289" y="2734691"/>
              <a:ext cx="163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ES" sz="2400" b="1" dirty="0" smtClean="0">
                  <a:latin typeface="Roboto Thin"/>
                </a:rPr>
                <a:t>2</a:t>
              </a:r>
              <a:endParaRPr lang="es-ES" altLang="es-ES" sz="2400" b="1" dirty="0">
                <a:latin typeface="Roboto Thin"/>
              </a:endParaRPr>
            </a:p>
          </p:txBody>
        </p:sp>
        <p:sp>
          <p:nvSpPr>
            <p:cNvPr id="184327" name="1 CuadroTexto"/>
            <p:cNvSpPr txBox="1">
              <a:spLocks noChangeArrowheads="1"/>
            </p:cNvSpPr>
            <p:nvPr/>
          </p:nvSpPr>
          <p:spPr bwMode="auto">
            <a:xfrm>
              <a:off x="8549614" y="2980355"/>
              <a:ext cx="171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ES" sz="2400" b="1" dirty="0" smtClean="0">
                  <a:latin typeface="Roboto Thin"/>
                </a:rPr>
                <a:t>3</a:t>
              </a:r>
              <a:endParaRPr lang="es-ES" altLang="es-ES" sz="2400" b="1" dirty="0">
                <a:latin typeface="Roboto Thin"/>
              </a:endParaRPr>
            </a:p>
          </p:txBody>
        </p:sp>
        <p:cxnSp>
          <p:nvCxnSpPr>
            <p:cNvPr id="12" name="11 Conector recto"/>
            <p:cNvCxnSpPr/>
            <p:nvPr/>
          </p:nvCxnSpPr>
          <p:spPr>
            <a:xfrm>
              <a:off x="1672391" y="3112252"/>
              <a:ext cx="2357437" cy="1588"/>
            </a:xfrm>
            <a:prstGeom prst="line">
              <a:avLst/>
            </a:prstGeom>
            <a:ln w="76200">
              <a:solidFill>
                <a:srgbClr val="17552A"/>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921250" y="3276028"/>
              <a:ext cx="2357438" cy="1588"/>
            </a:xfrm>
            <a:prstGeom prst="line">
              <a:avLst/>
            </a:prstGeom>
            <a:ln w="76200">
              <a:solidFill>
                <a:srgbClr val="91969A"/>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7909850" y="3521692"/>
              <a:ext cx="2357438" cy="1588"/>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Freeform 16"/>
            <p:cNvSpPr>
              <a:spLocks noEditPoints="1"/>
            </p:cNvSpPr>
            <p:nvPr/>
          </p:nvSpPr>
          <p:spPr bwMode="auto">
            <a:xfrm>
              <a:off x="4884739" y="2439417"/>
              <a:ext cx="720725" cy="757237"/>
            </a:xfrm>
            <a:custGeom>
              <a:avLst/>
              <a:gdLst/>
              <a:ahLst/>
              <a:cxnLst>
                <a:cxn ang="0">
                  <a:pos x="1622" y="483"/>
                </a:cxn>
                <a:cxn ang="0">
                  <a:pos x="1622" y="49"/>
                </a:cxn>
                <a:cxn ang="0">
                  <a:pos x="2289" y="712"/>
                </a:cxn>
                <a:cxn ang="0">
                  <a:pos x="1851" y="712"/>
                </a:cxn>
                <a:cxn ang="0">
                  <a:pos x="1622" y="483"/>
                </a:cxn>
                <a:cxn ang="0">
                  <a:pos x="1855" y="852"/>
                </a:cxn>
                <a:cxn ang="0">
                  <a:pos x="1484" y="480"/>
                </a:cxn>
                <a:cxn ang="0">
                  <a:pos x="1484" y="0"/>
                </a:cxn>
                <a:cxn ang="0">
                  <a:pos x="677" y="0"/>
                </a:cxn>
                <a:cxn ang="0">
                  <a:pos x="475" y="202"/>
                </a:cxn>
                <a:cxn ang="0">
                  <a:pos x="475" y="1798"/>
                </a:cxn>
                <a:cxn ang="0">
                  <a:pos x="515" y="1863"/>
                </a:cxn>
                <a:cxn ang="0">
                  <a:pos x="985" y="1040"/>
                </a:cxn>
                <a:cxn ang="0">
                  <a:pos x="1222" y="903"/>
                </a:cxn>
                <a:cxn ang="0">
                  <a:pos x="1352" y="936"/>
                </a:cxn>
                <a:cxn ang="0">
                  <a:pos x="1484" y="1098"/>
                </a:cxn>
                <a:cxn ang="0">
                  <a:pos x="1459" y="1301"/>
                </a:cxn>
                <a:cxn ang="0">
                  <a:pos x="869" y="2335"/>
                </a:cxn>
                <a:cxn ang="0">
                  <a:pos x="2151" y="2335"/>
                </a:cxn>
                <a:cxn ang="0">
                  <a:pos x="2353" y="2133"/>
                </a:cxn>
                <a:cxn ang="0">
                  <a:pos x="2353" y="852"/>
                </a:cxn>
                <a:cxn ang="0">
                  <a:pos x="1855" y="852"/>
                </a:cxn>
                <a:cxn ang="0">
                  <a:pos x="523" y="2548"/>
                </a:cxn>
                <a:cxn ang="0">
                  <a:pos x="525" y="2548"/>
                </a:cxn>
                <a:cxn ang="0">
                  <a:pos x="661" y="2470"/>
                </a:cxn>
                <a:cxn ang="0">
                  <a:pos x="1360" y="1244"/>
                </a:cxn>
                <a:cxn ang="0">
                  <a:pos x="1298" y="1037"/>
                </a:cxn>
                <a:cxn ang="0">
                  <a:pos x="1084" y="1097"/>
                </a:cxn>
                <a:cxn ang="0">
                  <a:pos x="518" y="2088"/>
                </a:cxn>
                <a:cxn ang="0">
                  <a:pos x="316" y="1755"/>
                </a:cxn>
                <a:cxn ang="0">
                  <a:pos x="100" y="1701"/>
                </a:cxn>
                <a:cxn ang="0">
                  <a:pos x="44" y="1910"/>
                </a:cxn>
                <a:cxn ang="0">
                  <a:pos x="387" y="2473"/>
                </a:cxn>
                <a:cxn ang="0">
                  <a:pos x="523" y="2548"/>
                </a:cxn>
              </a:cxnLst>
              <a:rect l="0" t="0" r="r" b="b"/>
              <a:pathLst>
                <a:path w="2353" h="2548">
                  <a:moveTo>
                    <a:pt x="1622" y="483"/>
                  </a:moveTo>
                  <a:cubicBezTo>
                    <a:pt x="1622" y="49"/>
                    <a:pt x="1622" y="49"/>
                    <a:pt x="1622" y="49"/>
                  </a:cubicBezTo>
                  <a:cubicBezTo>
                    <a:pt x="2289" y="712"/>
                    <a:pt x="2289" y="712"/>
                    <a:pt x="2289" y="712"/>
                  </a:cubicBezTo>
                  <a:cubicBezTo>
                    <a:pt x="1851" y="712"/>
                    <a:pt x="1851" y="712"/>
                    <a:pt x="1851" y="712"/>
                  </a:cubicBezTo>
                  <a:cubicBezTo>
                    <a:pt x="1725" y="712"/>
                    <a:pt x="1622" y="610"/>
                    <a:pt x="1622" y="483"/>
                  </a:cubicBezTo>
                  <a:close/>
                  <a:moveTo>
                    <a:pt x="1855" y="852"/>
                  </a:moveTo>
                  <a:cubicBezTo>
                    <a:pt x="1650" y="852"/>
                    <a:pt x="1484" y="685"/>
                    <a:pt x="1484" y="480"/>
                  </a:cubicBezTo>
                  <a:cubicBezTo>
                    <a:pt x="1484" y="0"/>
                    <a:pt x="1484" y="0"/>
                    <a:pt x="1484" y="0"/>
                  </a:cubicBezTo>
                  <a:cubicBezTo>
                    <a:pt x="677" y="0"/>
                    <a:pt x="677" y="0"/>
                    <a:pt x="677" y="0"/>
                  </a:cubicBezTo>
                  <a:cubicBezTo>
                    <a:pt x="566" y="0"/>
                    <a:pt x="475" y="90"/>
                    <a:pt x="475" y="202"/>
                  </a:cubicBezTo>
                  <a:cubicBezTo>
                    <a:pt x="475" y="1798"/>
                    <a:pt x="475" y="1798"/>
                    <a:pt x="475" y="1798"/>
                  </a:cubicBezTo>
                  <a:cubicBezTo>
                    <a:pt x="515" y="1863"/>
                    <a:pt x="515" y="1863"/>
                    <a:pt x="515" y="1863"/>
                  </a:cubicBezTo>
                  <a:cubicBezTo>
                    <a:pt x="985" y="1040"/>
                    <a:pt x="985" y="1040"/>
                    <a:pt x="985" y="1040"/>
                  </a:cubicBezTo>
                  <a:cubicBezTo>
                    <a:pt x="1033" y="956"/>
                    <a:pt x="1124" y="903"/>
                    <a:pt x="1222" y="903"/>
                  </a:cubicBezTo>
                  <a:cubicBezTo>
                    <a:pt x="1267" y="903"/>
                    <a:pt x="1312" y="915"/>
                    <a:pt x="1352" y="936"/>
                  </a:cubicBezTo>
                  <a:cubicBezTo>
                    <a:pt x="1417" y="971"/>
                    <a:pt x="1464" y="1028"/>
                    <a:pt x="1484" y="1098"/>
                  </a:cubicBezTo>
                  <a:cubicBezTo>
                    <a:pt x="1504" y="1167"/>
                    <a:pt x="1495" y="1239"/>
                    <a:pt x="1459" y="1301"/>
                  </a:cubicBezTo>
                  <a:cubicBezTo>
                    <a:pt x="869" y="2335"/>
                    <a:pt x="869" y="2335"/>
                    <a:pt x="869" y="2335"/>
                  </a:cubicBezTo>
                  <a:cubicBezTo>
                    <a:pt x="2151" y="2335"/>
                    <a:pt x="2151" y="2335"/>
                    <a:pt x="2151" y="2335"/>
                  </a:cubicBezTo>
                  <a:cubicBezTo>
                    <a:pt x="2263" y="2335"/>
                    <a:pt x="2353" y="2244"/>
                    <a:pt x="2353" y="2133"/>
                  </a:cubicBezTo>
                  <a:cubicBezTo>
                    <a:pt x="2353" y="852"/>
                    <a:pt x="2353" y="852"/>
                    <a:pt x="2353" y="852"/>
                  </a:cubicBezTo>
                  <a:lnTo>
                    <a:pt x="1855" y="852"/>
                  </a:lnTo>
                  <a:close/>
                  <a:moveTo>
                    <a:pt x="523" y="2548"/>
                  </a:moveTo>
                  <a:cubicBezTo>
                    <a:pt x="523" y="2548"/>
                    <a:pt x="524" y="2548"/>
                    <a:pt x="525" y="2548"/>
                  </a:cubicBezTo>
                  <a:cubicBezTo>
                    <a:pt x="581" y="2548"/>
                    <a:pt x="633" y="2518"/>
                    <a:pt x="661" y="2470"/>
                  </a:cubicBezTo>
                  <a:cubicBezTo>
                    <a:pt x="1360" y="1244"/>
                    <a:pt x="1360" y="1244"/>
                    <a:pt x="1360" y="1244"/>
                  </a:cubicBezTo>
                  <a:cubicBezTo>
                    <a:pt x="1402" y="1170"/>
                    <a:pt x="1374" y="1078"/>
                    <a:pt x="1298" y="1037"/>
                  </a:cubicBezTo>
                  <a:cubicBezTo>
                    <a:pt x="1222" y="996"/>
                    <a:pt x="1126" y="1023"/>
                    <a:pt x="1084" y="1097"/>
                  </a:cubicBezTo>
                  <a:cubicBezTo>
                    <a:pt x="518" y="2088"/>
                    <a:pt x="518" y="2088"/>
                    <a:pt x="518" y="2088"/>
                  </a:cubicBezTo>
                  <a:cubicBezTo>
                    <a:pt x="316" y="1755"/>
                    <a:pt x="316" y="1755"/>
                    <a:pt x="316" y="1755"/>
                  </a:cubicBezTo>
                  <a:cubicBezTo>
                    <a:pt x="272" y="1682"/>
                    <a:pt x="175" y="1658"/>
                    <a:pt x="100" y="1701"/>
                  </a:cubicBezTo>
                  <a:cubicBezTo>
                    <a:pt x="25" y="1744"/>
                    <a:pt x="0" y="1837"/>
                    <a:pt x="44" y="1910"/>
                  </a:cubicBezTo>
                  <a:cubicBezTo>
                    <a:pt x="387" y="2473"/>
                    <a:pt x="387" y="2473"/>
                    <a:pt x="387" y="2473"/>
                  </a:cubicBezTo>
                  <a:cubicBezTo>
                    <a:pt x="415" y="2520"/>
                    <a:pt x="467" y="2548"/>
                    <a:pt x="523" y="2548"/>
                  </a:cubicBezTo>
                  <a:close/>
                </a:path>
              </a:pathLst>
            </a:custGeom>
            <a:solidFill>
              <a:srgbClr val="91969A"/>
            </a:solidFill>
            <a:ln>
              <a:noFill/>
              <a:headEnd/>
              <a:tailEnd/>
            </a:ln>
            <a:effectLst/>
          </p:spPr>
          <p:style>
            <a:lnRef idx="1">
              <a:schemeClr val="dk1"/>
            </a:lnRef>
            <a:fillRef idx="2">
              <a:schemeClr val="dk1"/>
            </a:fillRef>
            <a:effectRef idx="1">
              <a:schemeClr val="dk1"/>
            </a:effectRef>
            <a:fontRef idx="minor">
              <a:schemeClr val="dk1"/>
            </a:fontRef>
          </p:style>
          <p:txBody>
            <a:bodyPr/>
            <a:lstStyle/>
            <a:p>
              <a:pPr>
                <a:defRPr/>
              </a:pPr>
              <a:endParaRPr lang="en-US" dirty="0">
                <a:latin typeface="Roboto Thin"/>
              </a:endParaRPr>
            </a:p>
          </p:txBody>
        </p:sp>
        <p:sp>
          <p:nvSpPr>
            <p:cNvPr id="18" name="Freeform 15"/>
            <p:cNvSpPr>
              <a:spLocks noEditPoints="1"/>
            </p:cNvSpPr>
            <p:nvPr/>
          </p:nvSpPr>
          <p:spPr bwMode="auto">
            <a:xfrm>
              <a:off x="7766976" y="2654917"/>
              <a:ext cx="755650" cy="757238"/>
            </a:xfrm>
            <a:custGeom>
              <a:avLst/>
              <a:gdLst/>
              <a:ahLst/>
              <a:cxnLst>
                <a:cxn ang="0">
                  <a:pos x="1729" y="487"/>
                </a:cxn>
                <a:cxn ang="0">
                  <a:pos x="1729" y="49"/>
                </a:cxn>
                <a:cxn ang="0">
                  <a:pos x="2400" y="717"/>
                </a:cxn>
                <a:cxn ang="0">
                  <a:pos x="1960" y="717"/>
                </a:cxn>
                <a:cxn ang="0">
                  <a:pos x="1729" y="487"/>
                </a:cxn>
                <a:cxn ang="0">
                  <a:pos x="1963" y="858"/>
                </a:cxn>
                <a:cxn ang="0">
                  <a:pos x="1589" y="483"/>
                </a:cxn>
                <a:cxn ang="0">
                  <a:pos x="1589" y="0"/>
                </a:cxn>
                <a:cxn ang="0">
                  <a:pos x="776" y="0"/>
                </a:cxn>
                <a:cxn ang="0">
                  <a:pos x="573" y="203"/>
                </a:cxn>
                <a:cxn ang="0">
                  <a:pos x="573" y="1005"/>
                </a:cxn>
                <a:cxn ang="0">
                  <a:pos x="1081" y="1005"/>
                </a:cxn>
                <a:cxn ang="0">
                  <a:pos x="1378" y="1301"/>
                </a:cxn>
                <a:cxn ang="0">
                  <a:pos x="1081" y="1598"/>
                </a:cxn>
                <a:cxn ang="0">
                  <a:pos x="573" y="1598"/>
                </a:cxn>
                <a:cxn ang="0">
                  <a:pos x="573" y="2148"/>
                </a:cxn>
                <a:cxn ang="0">
                  <a:pos x="776" y="2352"/>
                </a:cxn>
                <a:cxn ang="0">
                  <a:pos x="2262" y="2352"/>
                </a:cxn>
                <a:cxn ang="0">
                  <a:pos x="2465" y="2148"/>
                </a:cxn>
                <a:cxn ang="0">
                  <a:pos x="2465" y="858"/>
                </a:cxn>
                <a:cxn ang="0">
                  <a:pos x="1963" y="858"/>
                </a:cxn>
                <a:cxn ang="0">
                  <a:pos x="0" y="1301"/>
                </a:cxn>
                <a:cxn ang="0">
                  <a:pos x="141" y="1442"/>
                </a:cxn>
                <a:cxn ang="0">
                  <a:pos x="1081" y="1442"/>
                </a:cxn>
                <a:cxn ang="0">
                  <a:pos x="1222" y="1301"/>
                </a:cxn>
                <a:cxn ang="0">
                  <a:pos x="1081" y="1160"/>
                </a:cxn>
                <a:cxn ang="0">
                  <a:pos x="141" y="1160"/>
                </a:cxn>
                <a:cxn ang="0">
                  <a:pos x="0" y="1301"/>
                </a:cxn>
              </a:cxnLst>
              <a:rect l="0" t="0" r="r" b="b"/>
              <a:pathLst>
                <a:path w="2465" h="2352">
                  <a:moveTo>
                    <a:pt x="1729" y="487"/>
                  </a:moveTo>
                  <a:cubicBezTo>
                    <a:pt x="1729" y="49"/>
                    <a:pt x="1729" y="49"/>
                    <a:pt x="1729" y="49"/>
                  </a:cubicBezTo>
                  <a:cubicBezTo>
                    <a:pt x="2400" y="717"/>
                    <a:pt x="2400" y="717"/>
                    <a:pt x="2400" y="717"/>
                  </a:cubicBezTo>
                  <a:cubicBezTo>
                    <a:pt x="1960" y="717"/>
                    <a:pt x="1960" y="717"/>
                    <a:pt x="1960" y="717"/>
                  </a:cubicBezTo>
                  <a:cubicBezTo>
                    <a:pt x="1833" y="717"/>
                    <a:pt x="1729" y="614"/>
                    <a:pt x="1729" y="487"/>
                  </a:cubicBezTo>
                  <a:close/>
                  <a:moveTo>
                    <a:pt x="1963" y="858"/>
                  </a:moveTo>
                  <a:cubicBezTo>
                    <a:pt x="1757" y="858"/>
                    <a:pt x="1589" y="690"/>
                    <a:pt x="1589" y="483"/>
                  </a:cubicBezTo>
                  <a:cubicBezTo>
                    <a:pt x="1589" y="0"/>
                    <a:pt x="1589" y="0"/>
                    <a:pt x="1589" y="0"/>
                  </a:cubicBezTo>
                  <a:cubicBezTo>
                    <a:pt x="776" y="0"/>
                    <a:pt x="776" y="0"/>
                    <a:pt x="776" y="0"/>
                  </a:cubicBezTo>
                  <a:cubicBezTo>
                    <a:pt x="664" y="0"/>
                    <a:pt x="573" y="91"/>
                    <a:pt x="573" y="203"/>
                  </a:cubicBezTo>
                  <a:cubicBezTo>
                    <a:pt x="573" y="1005"/>
                    <a:pt x="573" y="1005"/>
                    <a:pt x="573" y="1005"/>
                  </a:cubicBezTo>
                  <a:cubicBezTo>
                    <a:pt x="1081" y="1005"/>
                    <a:pt x="1081" y="1005"/>
                    <a:pt x="1081" y="1005"/>
                  </a:cubicBezTo>
                  <a:cubicBezTo>
                    <a:pt x="1245" y="1005"/>
                    <a:pt x="1378" y="1138"/>
                    <a:pt x="1378" y="1301"/>
                  </a:cubicBezTo>
                  <a:cubicBezTo>
                    <a:pt x="1378" y="1464"/>
                    <a:pt x="1245" y="1598"/>
                    <a:pt x="1081" y="1598"/>
                  </a:cubicBezTo>
                  <a:cubicBezTo>
                    <a:pt x="573" y="1598"/>
                    <a:pt x="573" y="1598"/>
                    <a:pt x="573" y="1598"/>
                  </a:cubicBezTo>
                  <a:cubicBezTo>
                    <a:pt x="573" y="2148"/>
                    <a:pt x="573" y="2148"/>
                    <a:pt x="573" y="2148"/>
                  </a:cubicBezTo>
                  <a:cubicBezTo>
                    <a:pt x="573" y="2261"/>
                    <a:pt x="664" y="2352"/>
                    <a:pt x="776" y="2352"/>
                  </a:cubicBezTo>
                  <a:cubicBezTo>
                    <a:pt x="2262" y="2352"/>
                    <a:pt x="2262" y="2352"/>
                    <a:pt x="2262" y="2352"/>
                  </a:cubicBezTo>
                  <a:cubicBezTo>
                    <a:pt x="2374" y="2352"/>
                    <a:pt x="2465" y="2261"/>
                    <a:pt x="2465" y="2148"/>
                  </a:cubicBezTo>
                  <a:cubicBezTo>
                    <a:pt x="2465" y="858"/>
                    <a:pt x="2465" y="858"/>
                    <a:pt x="2465" y="858"/>
                  </a:cubicBezTo>
                  <a:lnTo>
                    <a:pt x="1963" y="858"/>
                  </a:lnTo>
                  <a:close/>
                  <a:moveTo>
                    <a:pt x="0" y="1301"/>
                  </a:moveTo>
                  <a:cubicBezTo>
                    <a:pt x="0" y="1379"/>
                    <a:pt x="63" y="1442"/>
                    <a:pt x="141" y="1442"/>
                  </a:cubicBezTo>
                  <a:cubicBezTo>
                    <a:pt x="1081" y="1442"/>
                    <a:pt x="1081" y="1442"/>
                    <a:pt x="1081" y="1442"/>
                  </a:cubicBezTo>
                  <a:cubicBezTo>
                    <a:pt x="1159" y="1442"/>
                    <a:pt x="1222" y="1379"/>
                    <a:pt x="1222" y="1301"/>
                  </a:cubicBezTo>
                  <a:cubicBezTo>
                    <a:pt x="1222" y="1223"/>
                    <a:pt x="1159" y="1160"/>
                    <a:pt x="1081" y="1160"/>
                  </a:cubicBezTo>
                  <a:cubicBezTo>
                    <a:pt x="141" y="1160"/>
                    <a:pt x="141" y="1160"/>
                    <a:pt x="141" y="1160"/>
                  </a:cubicBezTo>
                  <a:cubicBezTo>
                    <a:pt x="63" y="1160"/>
                    <a:pt x="0" y="1223"/>
                    <a:pt x="0" y="1301"/>
                  </a:cubicBezTo>
                  <a:close/>
                </a:path>
              </a:pathLst>
            </a:custGeom>
            <a:solidFill>
              <a:schemeClr val="tx1">
                <a:lumMod val="85000"/>
                <a:lumOff val="15000"/>
              </a:schemeClr>
            </a:solidFill>
            <a:ln>
              <a:noFill/>
              <a:headEnd/>
              <a:tailEnd/>
            </a:ln>
            <a:effectLst/>
          </p:spPr>
          <p:style>
            <a:lnRef idx="1">
              <a:schemeClr val="dk1"/>
            </a:lnRef>
            <a:fillRef idx="2">
              <a:schemeClr val="dk1"/>
            </a:fillRef>
            <a:effectRef idx="1">
              <a:schemeClr val="dk1"/>
            </a:effectRef>
            <a:fontRef idx="minor">
              <a:schemeClr val="dk1"/>
            </a:fontRef>
          </p:style>
          <p:txBody>
            <a:bodyPr/>
            <a:lstStyle/>
            <a:p>
              <a:pPr>
                <a:defRPr/>
              </a:pPr>
              <a:endParaRPr lang="en-US" dirty="0">
                <a:latin typeface="Roboto Thin"/>
              </a:endParaRPr>
            </a:p>
          </p:txBody>
        </p:sp>
        <p:sp>
          <p:nvSpPr>
            <p:cNvPr id="19" name="Freeform 14"/>
            <p:cNvSpPr>
              <a:spLocks noEditPoints="1"/>
            </p:cNvSpPr>
            <p:nvPr/>
          </p:nvSpPr>
          <p:spPr bwMode="auto">
            <a:xfrm>
              <a:off x="1493002" y="2245477"/>
              <a:ext cx="755650" cy="757238"/>
            </a:xfrm>
            <a:custGeom>
              <a:avLst/>
              <a:gdLst/>
              <a:ahLst/>
              <a:cxnLst>
                <a:cxn ang="0">
                  <a:pos x="1777" y="482"/>
                </a:cxn>
                <a:cxn ang="0">
                  <a:pos x="1777" y="48"/>
                </a:cxn>
                <a:cxn ang="0">
                  <a:pos x="2442" y="710"/>
                </a:cxn>
                <a:cxn ang="0">
                  <a:pos x="2005" y="710"/>
                </a:cxn>
                <a:cxn ang="0">
                  <a:pos x="1777" y="482"/>
                </a:cxn>
                <a:cxn ang="0">
                  <a:pos x="2009" y="849"/>
                </a:cxn>
                <a:cxn ang="0">
                  <a:pos x="1638" y="478"/>
                </a:cxn>
                <a:cxn ang="0">
                  <a:pos x="1638" y="0"/>
                </a:cxn>
                <a:cxn ang="0">
                  <a:pos x="834" y="0"/>
                </a:cxn>
                <a:cxn ang="0">
                  <a:pos x="633" y="201"/>
                </a:cxn>
                <a:cxn ang="0">
                  <a:pos x="633" y="494"/>
                </a:cxn>
                <a:cxn ang="0">
                  <a:pos x="638" y="493"/>
                </a:cxn>
                <a:cxn ang="0">
                  <a:pos x="910" y="766"/>
                </a:cxn>
                <a:cxn ang="0">
                  <a:pos x="910" y="991"/>
                </a:cxn>
                <a:cxn ang="0">
                  <a:pos x="1135" y="991"/>
                </a:cxn>
                <a:cxn ang="0">
                  <a:pos x="1408" y="1264"/>
                </a:cxn>
                <a:cxn ang="0">
                  <a:pos x="1135" y="1537"/>
                </a:cxn>
                <a:cxn ang="0">
                  <a:pos x="910" y="1537"/>
                </a:cxn>
                <a:cxn ang="0">
                  <a:pos x="910" y="1762"/>
                </a:cxn>
                <a:cxn ang="0">
                  <a:pos x="638" y="2034"/>
                </a:cxn>
                <a:cxn ang="0">
                  <a:pos x="633" y="2034"/>
                </a:cxn>
                <a:cxn ang="0">
                  <a:pos x="633" y="2127"/>
                </a:cxn>
                <a:cxn ang="0">
                  <a:pos x="834" y="2328"/>
                </a:cxn>
                <a:cxn ang="0">
                  <a:pos x="2304" y="2328"/>
                </a:cxn>
                <a:cxn ang="0">
                  <a:pos x="2505" y="2127"/>
                </a:cxn>
                <a:cxn ang="0">
                  <a:pos x="2505" y="849"/>
                </a:cxn>
                <a:cxn ang="0">
                  <a:pos x="2009" y="849"/>
                </a:cxn>
                <a:cxn ang="0">
                  <a:pos x="0" y="1264"/>
                </a:cxn>
                <a:cxn ang="0">
                  <a:pos x="140" y="1404"/>
                </a:cxn>
                <a:cxn ang="0">
                  <a:pos x="498" y="1404"/>
                </a:cxn>
                <a:cxn ang="0">
                  <a:pos x="498" y="1762"/>
                </a:cxn>
                <a:cxn ang="0">
                  <a:pos x="638" y="1902"/>
                </a:cxn>
                <a:cxn ang="0">
                  <a:pos x="777" y="1762"/>
                </a:cxn>
                <a:cxn ang="0">
                  <a:pos x="777" y="1404"/>
                </a:cxn>
                <a:cxn ang="0">
                  <a:pos x="1135" y="1404"/>
                </a:cxn>
                <a:cxn ang="0">
                  <a:pos x="1275" y="1264"/>
                </a:cxn>
                <a:cxn ang="0">
                  <a:pos x="1135" y="1124"/>
                </a:cxn>
                <a:cxn ang="0">
                  <a:pos x="777" y="1124"/>
                </a:cxn>
                <a:cxn ang="0">
                  <a:pos x="777" y="766"/>
                </a:cxn>
                <a:cxn ang="0">
                  <a:pos x="638" y="626"/>
                </a:cxn>
                <a:cxn ang="0">
                  <a:pos x="498" y="766"/>
                </a:cxn>
                <a:cxn ang="0">
                  <a:pos x="498" y="1124"/>
                </a:cxn>
                <a:cxn ang="0">
                  <a:pos x="140" y="1124"/>
                </a:cxn>
                <a:cxn ang="0">
                  <a:pos x="0" y="1264"/>
                </a:cxn>
              </a:cxnLst>
              <a:rect l="0" t="0" r="r" b="b"/>
              <a:pathLst>
                <a:path w="2505" h="2328">
                  <a:moveTo>
                    <a:pt x="1777" y="482"/>
                  </a:moveTo>
                  <a:cubicBezTo>
                    <a:pt x="1777" y="48"/>
                    <a:pt x="1777" y="48"/>
                    <a:pt x="1777" y="48"/>
                  </a:cubicBezTo>
                  <a:cubicBezTo>
                    <a:pt x="2442" y="710"/>
                    <a:pt x="2442" y="710"/>
                    <a:pt x="2442" y="710"/>
                  </a:cubicBezTo>
                  <a:cubicBezTo>
                    <a:pt x="2005" y="710"/>
                    <a:pt x="2005" y="710"/>
                    <a:pt x="2005" y="710"/>
                  </a:cubicBezTo>
                  <a:cubicBezTo>
                    <a:pt x="1879" y="710"/>
                    <a:pt x="1777" y="608"/>
                    <a:pt x="1777" y="482"/>
                  </a:cubicBezTo>
                  <a:close/>
                  <a:moveTo>
                    <a:pt x="2009" y="849"/>
                  </a:moveTo>
                  <a:cubicBezTo>
                    <a:pt x="1805" y="849"/>
                    <a:pt x="1638" y="683"/>
                    <a:pt x="1638" y="478"/>
                  </a:cubicBezTo>
                  <a:cubicBezTo>
                    <a:pt x="1638" y="0"/>
                    <a:pt x="1638" y="0"/>
                    <a:pt x="1638" y="0"/>
                  </a:cubicBezTo>
                  <a:cubicBezTo>
                    <a:pt x="834" y="0"/>
                    <a:pt x="834" y="0"/>
                    <a:pt x="834" y="0"/>
                  </a:cubicBezTo>
                  <a:cubicBezTo>
                    <a:pt x="723" y="0"/>
                    <a:pt x="633" y="90"/>
                    <a:pt x="633" y="201"/>
                  </a:cubicBezTo>
                  <a:cubicBezTo>
                    <a:pt x="633" y="494"/>
                    <a:pt x="633" y="494"/>
                    <a:pt x="633" y="494"/>
                  </a:cubicBezTo>
                  <a:cubicBezTo>
                    <a:pt x="634" y="494"/>
                    <a:pt x="636" y="493"/>
                    <a:pt x="638" y="493"/>
                  </a:cubicBezTo>
                  <a:cubicBezTo>
                    <a:pt x="788" y="493"/>
                    <a:pt x="910" y="616"/>
                    <a:pt x="910" y="766"/>
                  </a:cubicBezTo>
                  <a:cubicBezTo>
                    <a:pt x="910" y="991"/>
                    <a:pt x="910" y="991"/>
                    <a:pt x="910" y="991"/>
                  </a:cubicBezTo>
                  <a:cubicBezTo>
                    <a:pt x="1135" y="991"/>
                    <a:pt x="1135" y="991"/>
                    <a:pt x="1135" y="991"/>
                  </a:cubicBezTo>
                  <a:cubicBezTo>
                    <a:pt x="1286" y="991"/>
                    <a:pt x="1408" y="1114"/>
                    <a:pt x="1408" y="1264"/>
                  </a:cubicBezTo>
                  <a:cubicBezTo>
                    <a:pt x="1408" y="1414"/>
                    <a:pt x="1286" y="1537"/>
                    <a:pt x="1135" y="1537"/>
                  </a:cubicBezTo>
                  <a:cubicBezTo>
                    <a:pt x="910" y="1537"/>
                    <a:pt x="910" y="1537"/>
                    <a:pt x="910" y="1537"/>
                  </a:cubicBezTo>
                  <a:cubicBezTo>
                    <a:pt x="910" y="1762"/>
                    <a:pt x="910" y="1762"/>
                    <a:pt x="910" y="1762"/>
                  </a:cubicBezTo>
                  <a:cubicBezTo>
                    <a:pt x="910" y="1912"/>
                    <a:pt x="788" y="2034"/>
                    <a:pt x="638" y="2034"/>
                  </a:cubicBezTo>
                  <a:cubicBezTo>
                    <a:pt x="636" y="2034"/>
                    <a:pt x="634" y="2034"/>
                    <a:pt x="633" y="2034"/>
                  </a:cubicBezTo>
                  <a:cubicBezTo>
                    <a:pt x="633" y="2127"/>
                    <a:pt x="633" y="2127"/>
                    <a:pt x="633" y="2127"/>
                  </a:cubicBezTo>
                  <a:cubicBezTo>
                    <a:pt x="633" y="2238"/>
                    <a:pt x="722" y="2328"/>
                    <a:pt x="834" y="2328"/>
                  </a:cubicBezTo>
                  <a:cubicBezTo>
                    <a:pt x="2304" y="2328"/>
                    <a:pt x="2304" y="2328"/>
                    <a:pt x="2304" y="2328"/>
                  </a:cubicBezTo>
                  <a:cubicBezTo>
                    <a:pt x="2415" y="2328"/>
                    <a:pt x="2505" y="2238"/>
                    <a:pt x="2505" y="2127"/>
                  </a:cubicBezTo>
                  <a:cubicBezTo>
                    <a:pt x="2505" y="849"/>
                    <a:pt x="2505" y="849"/>
                    <a:pt x="2505" y="849"/>
                  </a:cubicBezTo>
                  <a:lnTo>
                    <a:pt x="2009" y="849"/>
                  </a:lnTo>
                  <a:close/>
                  <a:moveTo>
                    <a:pt x="0" y="1264"/>
                  </a:moveTo>
                  <a:cubicBezTo>
                    <a:pt x="0" y="1341"/>
                    <a:pt x="63" y="1404"/>
                    <a:pt x="140" y="1404"/>
                  </a:cubicBezTo>
                  <a:cubicBezTo>
                    <a:pt x="498" y="1404"/>
                    <a:pt x="498" y="1404"/>
                    <a:pt x="498" y="1404"/>
                  </a:cubicBezTo>
                  <a:cubicBezTo>
                    <a:pt x="498" y="1762"/>
                    <a:pt x="498" y="1762"/>
                    <a:pt x="498" y="1762"/>
                  </a:cubicBezTo>
                  <a:cubicBezTo>
                    <a:pt x="498" y="1839"/>
                    <a:pt x="560" y="1902"/>
                    <a:pt x="638" y="1902"/>
                  </a:cubicBezTo>
                  <a:cubicBezTo>
                    <a:pt x="715" y="1902"/>
                    <a:pt x="777" y="1839"/>
                    <a:pt x="777" y="1762"/>
                  </a:cubicBezTo>
                  <a:cubicBezTo>
                    <a:pt x="777" y="1404"/>
                    <a:pt x="777" y="1404"/>
                    <a:pt x="777" y="1404"/>
                  </a:cubicBezTo>
                  <a:cubicBezTo>
                    <a:pt x="1135" y="1404"/>
                    <a:pt x="1135" y="1404"/>
                    <a:pt x="1135" y="1404"/>
                  </a:cubicBezTo>
                  <a:cubicBezTo>
                    <a:pt x="1213" y="1404"/>
                    <a:pt x="1275" y="1341"/>
                    <a:pt x="1275" y="1264"/>
                  </a:cubicBezTo>
                  <a:cubicBezTo>
                    <a:pt x="1275" y="1187"/>
                    <a:pt x="1213" y="1124"/>
                    <a:pt x="1135" y="1124"/>
                  </a:cubicBezTo>
                  <a:cubicBezTo>
                    <a:pt x="777" y="1124"/>
                    <a:pt x="777" y="1124"/>
                    <a:pt x="777" y="1124"/>
                  </a:cubicBezTo>
                  <a:cubicBezTo>
                    <a:pt x="777" y="766"/>
                    <a:pt x="777" y="766"/>
                    <a:pt x="777" y="766"/>
                  </a:cubicBezTo>
                  <a:cubicBezTo>
                    <a:pt x="777" y="689"/>
                    <a:pt x="715" y="626"/>
                    <a:pt x="638" y="626"/>
                  </a:cubicBezTo>
                  <a:cubicBezTo>
                    <a:pt x="560" y="626"/>
                    <a:pt x="498" y="689"/>
                    <a:pt x="498" y="766"/>
                  </a:cubicBezTo>
                  <a:cubicBezTo>
                    <a:pt x="498" y="1124"/>
                    <a:pt x="498" y="1124"/>
                    <a:pt x="498" y="1124"/>
                  </a:cubicBezTo>
                  <a:cubicBezTo>
                    <a:pt x="140" y="1124"/>
                    <a:pt x="140" y="1124"/>
                    <a:pt x="140" y="1124"/>
                  </a:cubicBezTo>
                  <a:cubicBezTo>
                    <a:pt x="63" y="1124"/>
                    <a:pt x="0" y="1187"/>
                    <a:pt x="0" y="1264"/>
                  </a:cubicBezTo>
                  <a:close/>
                </a:path>
              </a:pathLst>
            </a:custGeom>
            <a:solidFill>
              <a:srgbClr val="17552A"/>
            </a:solidFill>
            <a:ln>
              <a:noFill/>
              <a:headEnd/>
              <a:tailEnd/>
            </a:ln>
            <a:effectLst/>
          </p:spPr>
          <p:style>
            <a:lnRef idx="1">
              <a:schemeClr val="dk1"/>
            </a:lnRef>
            <a:fillRef idx="2">
              <a:schemeClr val="dk1"/>
            </a:fillRef>
            <a:effectRef idx="1">
              <a:schemeClr val="dk1"/>
            </a:effectRef>
            <a:fontRef idx="minor">
              <a:schemeClr val="dk1"/>
            </a:fontRef>
          </p:style>
          <p:txBody>
            <a:bodyPr/>
            <a:lstStyle/>
            <a:p>
              <a:pPr>
                <a:defRPr/>
              </a:pPr>
              <a:endParaRPr lang="en-US" dirty="0">
                <a:latin typeface="Roboto Thin"/>
              </a:endParaRPr>
            </a:p>
          </p:txBody>
        </p:sp>
      </p:grpSp>
      <p:sp>
        <p:nvSpPr>
          <p:cNvPr id="15" name="13 CuadroTexto"/>
          <p:cNvSpPr txBox="1">
            <a:spLocks noChangeArrowheads="1"/>
          </p:cNvSpPr>
          <p:nvPr/>
        </p:nvSpPr>
        <p:spPr bwMode="auto">
          <a:xfrm>
            <a:off x="2819400" y="260350"/>
            <a:ext cx="655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2500"/>
              </a:lnSpc>
              <a:spcBef>
                <a:spcPct val="0"/>
              </a:spcBef>
              <a:buNone/>
              <a:defRPr/>
            </a:pPr>
            <a:r>
              <a:rPr lang="es-ES" sz="2800" b="1" dirty="0" smtClean="0">
                <a:solidFill>
                  <a:schemeClr val="tx1">
                    <a:lumMod val="85000"/>
                    <a:lumOff val="15000"/>
                  </a:schemeClr>
                </a:solidFill>
                <a:latin typeface="Roboto Thin"/>
              </a:rPr>
              <a:t>RECOMENDACIONES</a:t>
            </a:r>
            <a:endParaRPr lang="es-ES" sz="2800" b="1" dirty="0">
              <a:solidFill>
                <a:schemeClr val="tx1">
                  <a:lumMod val="85000"/>
                  <a:lumOff val="15000"/>
                </a:schemeClr>
              </a:solidFill>
              <a:latin typeface="Roboto Thin"/>
            </a:endParaRPr>
          </a:p>
        </p:txBody>
      </p:sp>
      <p:cxnSp>
        <p:nvCxnSpPr>
          <p:cNvPr id="16" name="Conector recto 15"/>
          <p:cNvCxnSpPr/>
          <p:nvPr/>
        </p:nvCxnSpPr>
        <p:spPr>
          <a:xfrm>
            <a:off x="5465764" y="765175"/>
            <a:ext cx="1260475" cy="0"/>
          </a:xfrm>
          <a:prstGeom prst="line">
            <a:avLst/>
          </a:prstGeom>
          <a:ln w="19050">
            <a:solidFill>
              <a:srgbClr val="17552A"/>
            </a:solidFill>
          </a:ln>
        </p:spPr>
        <p:style>
          <a:lnRef idx="1">
            <a:schemeClr val="accent1"/>
          </a:lnRef>
          <a:fillRef idx="0">
            <a:schemeClr val="accent1"/>
          </a:fillRef>
          <a:effectRef idx="0">
            <a:schemeClr val="accent1"/>
          </a:effectRef>
          <a:fontRef idx="minor">
            <a:schemeClr val="tx1"/>
          </a:fontRef>
        </p:style>
      </p:cxnSp>
      <p:sp>
        <p:nvSpPr>
          <p:cNvPr id="21" name="1 CuadroTexto"/>
          <p:cNvSpPr txBox="1">
            <a:spLocks noChangeArrowheads="1"/>
          </p:cNvSpPr>
          <p:nvPr/>
        </p:nvSpPr>
        <p:spPr bwMode="auto">
          <a:xfrm>
            <a:off x="4367214" y="2113175"/>
            <a:ext cx="308432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r>
              <a:rPr lang="es-EC" sz="1600" dirty="0"/>
              <a:t>Se deben realizar encuestas a los responsables actuales del sistema de control financiero, para obtener un punto de vista estratégico acerca de los procesos de liquidación, y de esta forma configurar los argumentos necesarios que expliquen la toma de decisiones de las instituciones liquidadas. Adicionalmente, mediante este levantamiento de información primaria se podrán conocer detalles sobre el proceso legal que atravesaron las cooperativas de ahorro y crédito del segmento 4 y 5. </a:t>
            </a:r>
          </a:p>
        </p:txBody>
      </p:sp>
      <p:sp>
        <p:nvSpPr>
          <p:cNvPr id="22" name="1 CuadroTexto"/>
          <p:cNvSpPr txBox="1">
            <a:spLocks noChangeArrowheads="1"/>
          </p:cNvSpPr>
          <p:nvPr/>
        </p:nvSpPr>
        <p:spPr bwMode="auto">
          <a:xfrm>
            <a:off x="7575265" y="2327229"/>
            <a:ext cx="308432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s-EC" sz="1600" dirty="0"/>
              <a:t>Finalmente es recomendable que adicionalmente al análisis </a:t>
            </a:r>
            <a:r>
              <a:rPr lang="es-EC" sz="1600" smtClean="0"/>
              <a:t>del método PERLAS </a:t>
            </a:r>
            <a:r>
              <a:rPr lang="es-EC" sz="1600" dirty="0"/>
              <a:t>especializado en instituciones financieras de economía popular y solidaria, se realice un análisis de indicadores de morosidad, de cartera y de liquidez, para establecer diferencias y semejanzas en los resultados encontrados, y con esto contrastar a través de dos procesos, la importancia de la gestión financiera y especialmente la crediticia dentro del ámbito cooperativo. </a:t>
            </a:r>
          </a:p>
        </p:txBody>
      </p:sp>
      <p:pic>
        <p:nvPicPr>
          <p:cNvPr id="20" name="Imagen 19"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23"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7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s://encrypted-tbn2.gstatic.com/images?q=tbn:ANd9GcSBpL-454MJ-DxrAOXHotLYAl15_h2GD57qw1QA6zXNLsEd0nb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6" name="Picture 2" descr="Resultado de imagen para ceac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555" y="323850"/>
            <a:ext cx="6657975" cy="6534150"/>
          </a:xfrm>
          <a:prstGeom prst="rect">
            <a:avLst/>
          </a:prstGeom>
        </p:spPr>
      </p:pic>
    </p:spTree>
    <p:extLst>
      <p:ext uri="{BB962C8B-B14F-4D97-AF65-F5344CB8AC3E}">
        <p14:creationId xmlns:p14="http://schemas.microsoft.com/office/powerpoint/2010/main" val="26857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1337" y="87009"/>
            <a:ext cx="5053765" cy="768439"/>
          </a:xfrm>
        </p:spPr>
        <p:txBody>
          <a:bodyPr>
            <a:normAutofit/>
          </a:bodyPr>
          <a:lstStyle/>
          <a:p>
            <a:pPr algn="ctr"/>
            <a:r>
              <a:rPr lang="es-EC" sz="4000" b="1" dirty="0" smtClean="0">
                <a:solidFill>
                  <a:schemeClr val="tx1"/>
                </a:solidFill>
                <a:latin typeface="Times New Roman" panose="02020603050405020304" pitchFamily="18" charset="0"/>
                <a:cs typeface="Times New Roman" panose="02020603050405020304" pitchFamily="18" charset="0"/>
              </a:rPr>
              <a:t>OBJETIVOS</a:t>
            </a:r>
            <a:endParaRPr lang="es-EC" sz="4000" b="1" dirty="0">
              <a:solidFill>
                <a:schemeClr val="tx1"/>
              </a:solidFill>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0153" y="683121"/>
            <a:ext cx="5053765" cy="7684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dirty="0" smtClean="0">
                <a:solidFill>
                  <a:schemeClr val="tx1"/>
                </a:solidFill>
                <a:latin typeface="Times New Roman" panose="02020603050405020304" pitchFamily="18" charset="0"/>
                <a:cs typeface="Times New Roman" panose="02020603050405020304" pitchFamily="18" charset="0"/>
              </a:rPr>
              <a:t>OBJETIVO GENERAL</a:t>
            </a:r>
            <a:endParaRPr lang="es-EC" sz="3200" dirty="0">
              <a:solidFill>
                <a:schemeClr val="tx1"/>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567569" y="1313026"/>
            <a:ext cx="7975929" cy="1015663"/>
          </a:xfrm>
          <a:prstGeom prst="rect">
            <a:avLst/>
          </a:prstGeom>
          <a:solidFill>
            <a:schemeClr val="accent2">
              <a:lumMod val="20000"/>
              <a:lumOff val="80000"/>
            </a:schemeClr>
          </a:solidFill>
          <a:ln>
            <a:solidFill>
              <a:schemeClr val="tx1"/>
            </a:solidFill>
          </a:ln>
        </p:spPr>
        <p:txBody>
          <a:bodyPr wrap="square">
            <a:spAutoFit/>
          </a:bodyPr>
          <a:lstStyle/>
          <a:p>
            <a:pPr indent="180340" algn="just">
              <a:lnSpc>
                <a:spcPct val="150000"/>
              </a:lnSpc>
              <a:spcBef>
                <a:spcPts val="600"/>
              </a:spcBef>
              <a:spcAft>
                <a:spcPts val="800"/>
              </a:spcAft>
            </a:pPr>
            <a:r>
              <a:rPr lang="es-AR" sz="2000" dirty="0" smtClean="0">
                <a:latin typeface="Times New Roman" panose="02020603050405020304" pitchFamily="18" charset="0"/>
                <a:ea typeface="Calibri" panose="020F0502020204030204" pitchFamily="34" charset="0"/>
                <a:cs typeface="Times New Roman" panose="02020603050405020304" pitchFamily="18" charset="0"/>
              </a:rPr>
              <a:t>Evaluar los efectos socioeconómicos de la liquidación de Cooperativas de Ahorro y Crédito de los segmentos 4 y 5 de Quito.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txBox="1">
            <a:spLocks/>
          </p:cNvSpPr>
          <p:nvPr/>
        </p:nvSpPr>
        <p:spPr>
          <a:xfrm>
            <a:off x="359175" y="2512325"/>
            <a:ext cx="5053765" cy="7684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dirty="0" smtClean="0">
                <a:solidFill>
                  <a:schemeClr val="tx1"/>
                </a:solidFill>
                <a:latin typeface="Times New Roman" panose="02020603050405020304" pitchFamily="18" charset="0"/>
                <a:cs typeface="Times New Roman" panose="02020603050405020304" pitchFamily="18" charset="0"/>
              </a:rPr>
              <a:t>OBJETIVOS ESPECÍFICOS</a:t>
            </a:r>
            <a:endParaRPr lang="es-EC"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a 15"/>
          <p:cNvGraphicFramePr/>
          <p:nvPr>
            <p:extLst>
              <p:ext uri="{D42A27DB-BD31-4B8C-83A1-F6EECF244321}">
                <p14:modId xmlns:p14="http://schemas.microsoft.com/office/powerpoint/2010/main" val="832261061"/>
              </p:ext>
            </p:extLst>
          </p:nvPr>
        </p:nvGraphicFramePr>
        <p:xfrm>
          <a:off x="954658" y="3064151"/>
          <a:ext cx="10211486" cy="367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https://encrypted-tbn2.gstatic.com/images?q=tbn:ANd9GcSBpL-454MJ-DxrAOXHotLYAl15_h2GD57qw1QA6zXNLsEd0nbm"/>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0288" y="6409508"/>
            <a:ext cx="2051712" cy="462140"/>
          </a:xfrm>
          <a:prstGeom prst="rect">
            <a:avLst/>
          </a:prstGeom>
          <a:noFill/>
          <a:ln>
            <a:noFill/>
          </a:ln>
        </p:spPr>
      </p:pic>
      <p:pic>
        <p:nvPicPr>
          <p:cNvPr id="9" name="Picture 2" descr="Resultado de imagen para ceac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3019" y="3462906"/>
            <a:ext cx="2143125" cy="2143125"/>
          </a:xfrm>
          <a:prstGeom prst="rect">
            <a:avLst/>
          </a:prstGeom>
        </p:spPr>
      </p:pic>
      <p:pic>
        <p:nvPicPr>
          <p:cNvPr id="6" name="Imagen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5813" y="1301722"/>
            <a:ext cx="2540331" cy="1026967"/>
          </a:xfrm>
          <a:prstGeom prst="rect">
            <a:avLst/>
          </a:prstGeom>
        </p:spPr>
      </p:pic>
    </p:spTree>
    <p:extLst>
      <p:ext uri="{BB962C8B-B14F-4D97-AF65-F5344CB8AC3E}">
        <p14:creationId xmlns:p14="http://schemas.microsoft.com/office/powerpoint/2010/main" val="13660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718350" y="-9267"/>
            <a:ext cx="9790426" cy="4993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C" sz="4000" dirty="0" smtClean="0">
                <a:solidFill>
                  <a:schemeClr val="tx1"/>
                </a:solidFill>
                <a:latin typeface="Times New Roman" panose="02020603050405020304" pitchFamily="18" charset="0"/>
                <a:cs typeface="Times New Roman" panose="02020603050405020304" pitchFamily="18" charset="0"/>
              </a:rPr>
              <a:t>CONCEPTUALIZACIÓN DE VARIABLES</a:t>
            </a:r>
            <a:endParaRPr kumimoji="0" lang="es-EC"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2958544" y="4187491"/>
            <a:ext cx="5053765" cy="6147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dirty="0" smtClean="0">
                <a:solidFill>
                  <a:prstClr val="black"/>
                </a:solidFill>
                <a:latin typeface="Times New Roman" panose="02020603050405020304" pitchFamily="18" charset="0"/>
                <a:cs typeface="Times New Roman" panose="02020603050405020304" pitchFamily="18" charset="0"/>
              </a:rPr>
              <a:t>HIPÓTESIS</a:t>
            </a:r>
            <a:endParaRPr lang="es-EC" sz="3200" dirty="0">
              <a:solidFill>
                <a:prstClr val="black"/>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359175" y="4881248"/>
            <a:ext cx="10623176" cy="1323439"/>
          </a:xfrm>
          <a:prstGeom prst="rect">
            <a:avLst/>
          </a:prstGeom>
          <a:solidFill>
            <a:srgbClr val="54A021">
              <a:lumMod val="20000"/>
              <a:lumOff val="80000"/>
            </a:srgbClr>
          </a:solidFill>
          <a:ln>
            <a:solidFill>
              <a:sysClr val="windowText" lastClr="000000"/>
            </a:solidFill>
          </a:ln>
        </p:spPr>
        <p:txBody>
          <a:bodyPr wrap="square">
            <a:spAutoFit/>
          </a:bodyPr>
          <a:lstStyle/>
          <a:p>
            <a:pPr marL="0" marR="0" lvl="0" indent="180340" algn="just" defTabSz="914400" eaLnBrk="1" fontAlgn="auto" latinLnBrk="0" hangingPunct="1">
              <a:spcBef>
                <a:spcPts val="600"/>
              </a:spcBef>
              <a:spcAft>
                <a:spcPts val="0"/>
              </a:spcAft>
              <a:buClrTx/>
              <a:buSzTx/>
              <a:buFontTx/>
              <a:buNone/>
              <a:tabLst/>
              <a:defRPr/>
            </a:pPr>
            <a:r>
              <a:rPr kumimoji="0" lang="es-AR" sz="20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H1: La liquidación de cooperativas de ahorro y crédito </a:t>
            </a:r>
            <a:r>
              <a:rPr kumimoji="0" lang="es-AR" sz="2000" b="0" i="0" u="none" strike="noStrike" kern="0" cap="none" spc="0" normalizeH="0" baseline="0" noProof="0" dirty="0" smtClean="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produce</a:t>
            </a:r>
            <a:r>
              <a:rPr kumimoji="0" lang="es-AR" sz="20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diversos efectos socioeconómicos sobre sus socios, comunidad y sociedad.</a:t>
            </a:r>
            <a:endParaRPr kumimoji="0" lang="es-EC" sz="20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180340" algn="just" defTabSz="914400" eaLnBrk="1" fontAlgn="auto" latinLnBrk="0" hangingPunct="1">
              <a:spcBef>
                <a:spcPts val="0"/>
              </a:spcBef>
              <a:spcAft>
                <a:spcPts val="800"/>
              </a:spcAft>
              <a:buClrTx/>
              <a:buSzTx/>
              <a:buFontTx/>
              <a:buNone/>
              <a:tabLst/>
              <a:defRPr/>
            </a:pPr>
            <a:r>
              <a:rPr kumimoji="0" lang="es-AR" sz="20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H0: La liquidación de cooperativas de ahorro y crédito </a:t>
            </a:r>
            <a:r>
              <a:rPr kumimoji="0" lang="es-AR" sz="2000" b="0" i="0" u="none" strike="noStrike" kern="0" cap="none" spc="0" normalizeH="0" baseline="0" noProof="0" dirty="0" smtClean="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 produce </a:t>
            </a:r>
            <a:r>
              <a:rPr kumimoji="0" lang="es-AR" sz="20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efectos socioeconómicos sobre sus socios, comunidad y sociedad.</a:t>
            </a:r>
            <a:endParaRPr kumimoji="0" lang="es-EC" sz="2000" b="0"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descr="https://encrypted-tbn2.gstatic.com/images?q=tbn:ANd9GcSBpL-454MJ-DxrAOXHotLYAl15_h2GD57qw1QA6zXNLsEd0nb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7"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o 21"/>
          <p:cNvGrpSpPr/>
          <p:nvPr/>
        </p:nvGrpSpPr>
        <p:grpSpPr>
          <a:xfrm>
            <a:off x="675738" y="1459289"/>
            <a:ext cx="2899042" cy="1762285"/>
            <a:chOff x="675738" y="1459289"/>
            <a:chExt cx="2899042" cy="1762285"/>
          </a:xfrm>
        </p:grpSpPr>
        <p:grpSp>
          <p:nvGrpSpPr>
            <p:cNvPr id="18" name="Grupo 17"/>
            <p:cNvGrpSpPr/>
            <p:nvPr/>
          </p:nvGrpSpPr>
          <p:grpSpPr>
            <a:xfrm>
              <a:off x="675738" y="1459289"/>
              <a:ext cx="2899042" cy="1762285"/>
              <a:chOff x="578224" y="829953"/>
              <a:chExt cx="2899042" cy="1762285"/>
            </a:xfrm>
          </p:grpSpPr>
          <p:cxnSp>
            <p:nvCxnSpPr>
              <p:cNvPr id="10" name="Conector recto de flecha 9"/>
              <p:cNvCxnSpPr/>
              <p:nvPr/>
            </p:nvCxnSpPr>
            <p:spPr>
              <a:xfrm flipV="1">
                <a:off x="578224" y="829953"/>
                <a:ext cx="0" cy="1761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ector recto de flecha 14"/>
              <p:cNvCxnSpPr/>
              <p:nvPr/>
            </p:nvCxnSpPr>
            <p:spPr>
              <a:xfrm flipV="1">
                <a:off x="578224" y="2584287"/>
                <a:ext cx="2899042" cy="79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9" name="Rectángulo 18"/>
            <p:cNvSpPr/>
            <p:nvPr/>
          </p:nvSpPr>
          <p:spPr>
            <a:xfrm>
              <a:off x="837103" y="1611102"/>
              <a:ext cx="2441709" cy="14022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180340" algn="just">
                <a:lnSpc>
                  <a:spcPct val="100000"/>
                </a:lnSpc>
                <a:spcAft>
                  <a:spcPts val="0"/>
                </a:spcAft>
              </a:pPr>
              <a:r>
                <a:rPr lang="es-EC" dirty="0">
                  <a:latin typeface="Times New Roman" panose="02020603050405020304" pitchFamily="18" charset="0"/>
                  <a:cs typeface="Times New Roman" panose="02020603050405020304" pitchFamily="18" charset="0"/>
                </a:rPr>
                <a:t>Desempeño financiero de las Cooperativas de Ahorro y Crédito en </a:t>
              </a:r>
              <a:r>
                <a:rPr lang="es-EC" dirty="0" smtClean="0">
                  <a:latin typeface="Times New Roman" panose="02020603050405020304" pitchFamily="18" charset="0"/>
                  <a:cs typeface="Times New Roman" panose="02020603050405020304" pitchFamily="18" charset="0"/>
                </a:rPr>
                <a:t>liquidación</a:t>
              </a:r>
              <a:r>
                <a:rPr lang="es-EC" dirty="0" smtClean="0"/>
                <a:t>.</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0" name="Imagen 19"/>
          <p:cNvPicPr>
            <a:picLocks noChangeAspect="1"/>
          </p:cNvPicPr>
          <p:nvPr/>
        </p:nvPicPr>
        <p:blipFill>
          <a:blip r:embed="rId4"/>
          <a:stretch>
            <a:fillRect/>
          </a:stretch>
        </p:blipFill>
        <p:spPr>
          <a:xfrm>
            <a:off x="3950341" y="1270264"/>
            <a:ext cx="2619375" cy="1743075"/>
          </a:xfrm>
          <a:prstGeom prst="rect">
            <a:avLst/>
          </a:prstGeom>
        </p:spPr>
      </p:pic>
      <p:sp>
        <p:nvSpPr>
          <p:cNvPr id="21" name="Rectángulo 20"/>
          <p:cNvSpPr/>
          <p:nvPr/>
        </p:nvSpPr>
        <p:spPr>
          <a:xfrm>
            <a:off x="971267" y="1089957"/>
            <a:ext cx="1777410" cy="369332"/>
          </a:xfrm>
          <a:prstGeom prst="rect">
            <a:avLst/>
          </a:prstGeom>
        </p:spPr>
        <p:txBody>
          <a:bodyPr wrap="none">
            <a:spAutoFit/>
          </a:bodyPr>
          <a:lstStyle/>
          <a:p>
            <a:pPr indent="180340" algn="ctr">
              <a:lnSpc>
                <a:spcPct val="100000"/>
              </a:lnSpc>
              <a:spcAft>
                <a:spcPts val="0"/>
              </a:spcAft>
            </a:pPr>
            <a:r>
              <a:rPr lang="es-EC" b="1" dirty="0">
                <a:latin typeface="Times New Roman" panose="02020603050405020304" pitchFamily="18" charset="0"/>
                <a:cs typeface="Times New Roman" panose="02020603050405020304" pitchFamily="18" charset="0"/>
              </a:rPr>
              <a:t>Independiente</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4" name="Grupo 23"/>
          <p:cNvGrpSpPr/>
          <p:nvPr/>
        </p:nvGrpSpPr>
        <p:grpSpPr>
          <a:xfrm>
            <a:off x="6865244" y="1411969"/>
            <a:ext cx="2899042" cy="1762285"/>
            <a:chOff x="675738" y="1459289"/>
            <a:chExt cx="2899042" cy="1762285"/>
          </a:xfrm>
        </p:grpSpPr>
        <p:grpSp>
          <p:nvGrpSpPr>
            <p:cNvPr id="25" name="Grupo 24"/>
            <p:cNvGrpSpPr/>
            <p:nvPr/>
          </p:nvGrpSpPr>
          <p:grpSpPr>
            <a:xfrm>
              <a:off x="675738" y="1459289"/>
              <a:ext cx="2899042" cy="1762285"/>
              <a:chOff x="578224" y="829953"/>
              <a:chExt cx="2899042" cy="1762285"/>
            </a:xfrm>
          </p:grpSpPr>
          <p:cxnSp>
            <p:nvCxnSpPr>
              <p:cNvPr id="27" name="Conector recto de flecha 26"/>
              <p:cNvCxnSpPr/>
              <p:nvPr/>
            </p:nvCxnSpPr>
            <p:spPr>
              <a:xfrm flipV="1">
                <a:off x="578224" y="829953"/>
                <a:ext cx="0" cy="17615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ector recto de flecha 27"/>
              <p:cNvCxnSpPr/>
              <p:nvPr/>
            </p:nvCxnSpPr>
            <p:spPr>
              <a:xfrm flipV="1">
                <a:off x="578224" y="2584287"/>
                <a:ext cx="2899042" cy="7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6" name="Rectángulo 25"/>
            <p:cNvSpPr/>
            <p:nvPr/>
          </p:nvSpPr>
          <p:spPr>
            <a:xfrm>
              <a:off x="837103" y="1611102"/>
              <a:ext cx="2441709" cy="14022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Efectos socioeconómicos de la </a:t>
              </a:r>
              <a:r>
                <a:rPr lang="es-EC" dirty="0" smtClean="0">
                  <a:latin typeface="Times New Roman" panose="02020603050405020304" pitchFamily="18" charset="0"/>
                  <a:cs typeface="Times New Roman" panose="02020603050405020304" pitchFamily="18" charset="0"/>
                </a:rPr>
                <a:t>liquidación.</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s-EC" dirty="0"/>
            </a:p>
          </p:txBody>
        </p:sp>
      </p:grpSp>
      <p:sp>
        <p:nvSpPr>
          <p:cNvPr id="30" name="Rectángulo 29"/>
          <p:cNvSpPr/>
          <p:nvPr/>
        </p:nvSpPr>
        <p:spPr>
          <a:xfrm>
            <a:off x="7565201" y="1104250"/>
            <a:ext cx="1499128" cy="369332"/>
          </a:xfrm>
          <a:prstGeom prst="rect">
            <a:avLst/>
          </a:prstGeom>
        </p:spPr>
        <p:txBody>
          <a:bodyPr wrap="none">
            <a:spAutoFit/>
          </a:bodyPr>
          <a:lstStyle/>
          <a:p>
            <a:r>
              <a:rPr lang="es-EC" dirty="0"/>
              <a:t>Dependiente</a:t>
            </a:r>
          </a:p>
        </p:txBody>
      </p:sp>
      <p:sp>
        <p:nvSpPr>
          <p:cNvPr id="32" name="Rectángulo 31"/>
          <p:cNvSpPr/>
          <p:nvPr/>
        </p:nvSpPr>
        <p:spPr>
          <a:xfrm>
            <a:off x="230812" y="3348337"/>
            <a:ext cx="394096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80340" algn="just">
              <a:lnSpc>
                <a:spcPct val="100000"/>
              </a:lnSpc>
              <a:spcAft>
                <a:spcPts val="0"/>
              </a:spcAft>
            </a:pPr>
            <a:r>
              <a:rPr lang="es-EC" dirty="0">
                <a:latin typeface="Times New Roman" panose="02020603050405020304" pitchFamily="18" charset="0"/>
                <a:cs typeface="Times New Roman" panose="02020603050405020304" pitchFamily="18" charset="0"/>
              </a:rPr>
              <a:t>Indicadores financieros: análisis de los estados financieros (método PERLAS).</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ectángulo 32"/>
          <p:cNvSpPr/>
          <p:nvPr/>
        </p:nvSpPr>
        <p:spPr>
          <a:xfrm>
            <a:off x="6348277" y="3349410"/>
            <a:ext cx="416049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180340" algn="just">
              <a:lnSpc>
                <a:spcPct val="100000"/>
              </a:lnSpc>
              <a:spcAft>
                <a:spcPts val="0"/>
              </a:spcAft>
            </a:pPr>
            <a:r>
              <a:rPr lang="es-EC" dirty="0">
                <a:latin typeface="Times New Roman" panose="02020603050405020304" pitchFamily="18" charset="0"/>
                <a:cs typeface="Times New Roman" panose="02020603050405020304" pitchFamily="18" charset="0"/>
              </a:rPr>
              <a:t>Encuestas a los socios y directivos de las cooperativas en liquidación</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03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gtEl>
                                        <p:attrNameLst>
                                          <p:attrName>r</p:attrName>
                                        </p:attrNameLst>
                                      </p:cBhvr>
                                    </p:animRot>
                                  </p:childTnLst>
                                </p:cTn>
                              </p:par>
                              <p:par>
                                <p:cTn id="7" presetID="45"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par>
                                <p:cTn id="12" presetID="26"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ortar rectángulo de esquina diagonal 5"/>
          <p:cNvSpPr/>
          <p:nvPr/>
        </p:nvSpPr>
        <p:spPr>
          <a:xfrm>
            <a:off x="862041" y="60290"/>
            <a:ext cx="2926080" cy="757645"/>
          </a:xfrm>
          <a:prstGeom prst="snip2Diag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chemeClr val="tx1"/>
                </a:solidFill>
                <a:latin typeface="Times New Roman" panose="02020603050405020304" pitchFamily="18" charset="0"/>
                <a:cs typeface="Times New Roman" panose="02020603050405020304" pitchFamily="18" charset="0"/>
              </a:rPr>
              <a:t>Cooperativismo </a:t>
            </a:r>
            <a:endParaRPr lang="es-EC" sz="3200" dirty="0">
              <a:solidFill>
                <a:schemeClr val="tx1"/>
              </a:solidFill>
              <a:latin typeface="Times New Roman" panose="02020603050405020304" pitchFamily="18" charset="0"/>
              <a:cs typeface="Times New Roman" panose="02020603050405020304" pitchFamily="18" charset="0"/>
            </a:endParaRPr>
          </a:p>
        </p:txBody>
      </p:sp>
      <p:sp>
        <p:nvSpPr>
          <p:cNvPr id="7" name="Elipse 6"/>
          <p:cNvSpPr/>
          <p:nvPr/>
        </p:nvSpPr>
        <p:spPr>
          <a:xfrm>
            <a:off x="0" y="1647928"/>
            <a:ext cx="5029200" cy="1933303"/>
          </a:xfrm>
          <a:prstGeom prst="ellipse">
            <a:avLst/>
          </a:prstGeom>
          <a:solidFill>
            <a:srgbClr val="20B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Basado en principios de igualdad y equidad, en donde un grupo de personas se agrupan libre y voluntariamente (</a:t>
            </a:r>
            <a:r>
              <a:rPr lang="es-EC" sz="2000" dirty="0">
                <a:solidFill>
                  <a:schemeClr val="tx1"/>
                </a:solidFill>
                <a:latin typeface="Times New Roman" panose="02020603050405020304" pitchFamily="18" charset="0"/>
                <a:cs typeface="Times New Roman" panose="02020603050405020304" pitchFamily="18" charset="0"/>
              </a:rPr>
              <a:t>Universidad de Puerto Rico, </a:t>
            </a:r>
            <a:r>
              <a:rPr lang="es-EC" sz="2000" dirty="0" smtClean="0">
                <a:solidFill>
                  <a:schemeClr val="tx1"/>
                </a:solidFill>
                <a:latin typeface="Times New Roman" panose="02020603050405020304" pitchFamily="18" charset="0"/>
                <a:cs typeface="Times New Roman" panose="02020603050405020304" pitchFamily="18" charset="0"/>
              </a:rPr>
              <a:t>2010).</a:t>
            </a:r>
            <a:endParaRPr lang="es-EC" sz="2000" dirty="0">
              <a:solidFill>
                <a:schemeClr val="tx1"/>
              </a:solidFill>
              <a:latin typeface="Times New Roman" panose="02020603050405020304" pitchFamily="18" charset="0"/>
              <a:cs typeface="Times New Roman" panose="02020603050405020304" pitchFamily="18" charset="0"/>
            </a:endParaRPr>
          </a:p>
        </p:txBody>
      </p:sp>
      <p:grpSp>
        <p:nvGrpSpPr>
          <p:cNvPr id="17" name="Grupo 16"/>
          <p:cNvGrpSpPr/>
          <p:nvPr/>
        </p:nvGrpSpPr>
        <p:grpSpPr>
          <a:xfrm>
            <a:off x="516876" y="4945883"/>
            <a:ext cx="3657601" cy="1449977"/>
            <a:chOff x="535576" y="3762103"/>
            <a:chExt cx="3657601" cy="1449977"/>
          </a:xfrm>
        </p:grpSpPr>
        <p:sp>
          <p:nvSpPr>
            <p:cNvPr id="8" name="Rectángulo 7"/>
            <p:cNvSpPr/>
            <p:nvPr/>
          </p:nvSpPr>
          <p:spPr>
            <a:xfrm>
              <a:off x="2090057" y="3762103"/>
              <a:ext cx="2103120" cy="3396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Sociales </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2077805" y="4302425"/>
              <a:ext cx="2103120" cy="3396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Económicas </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2090057" y="4855029"/>
              <a:ext cx="2103120" cy="3396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Culturales  </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1" name="Abrir llave 10"/>
            <p:cNvSpPr/>
            <p:nvPr/>
          </p:nvSpPr>
          <p:spPr>
            <a:xfrm>
              <a:off x="1658983" y="3762103"/>
              <a:ext cx="300446" cy="1449977"/>
            </a:xfrm>
            <a:prstGeom prst="leftBr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535576" y="4302425"/>
              <a:ext cx="9927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000" dirty="0" smtClean="0">
                  <a:latin typeface="Times New Roman" panose="02020603050405020304" pitchFamily="18" charset="0"/>
                  <a:cs typeface="Times New Roman" panose="02020603050405020304" pitchFamily="18" charset="0"/>
                </a:rPr>
                <a:t>Metas </a:t>
              </a:r>
              <a:endParaRPr lang="es-EC" sz="2000" dirty="0">
                <a:latin typeface="Times New Roman" panose="02020603050405020304" pitchFamily="18" charset="0"/>
                <a:cs typeface="Times New Roman" panose="02020603050405020304" pitchFamily="18" charset="0"/>
              </a:endParaRPr>
            </a:p>
          </p:txBody>
        </p:sp>
      </p:grpSp>
      <p:sp>
        <p:nvSpPr>
          <p:cNvPr id="13" name="Rectángulo 12"/>
          <p:cNvSpPr/>
          <p:nvPr/>
        </p:nvSpPr>
        <p:spPr>
          <a:xfrm>
            <a:off x="6662057" y="104503"/>
            <a:ext cx="2873829" cy="669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chemeClr val="tx1"/>
                </a:solidFill>
                <a:latin typeface="Times New Roman" panose="02020603050405020304" pitchFamily="18" charset="0"/>
                <a:cs typeface="Times New Roman" panose="02020603050405020304" pitchFamily="18" charset="0"/>
              </a:rPr>
              <a:t>Principios </a:t>
            </a:r>
            <a:endParaRPr lang="es-EC"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14" name="Diagrama 13"/>
          <p:cNvGraphicFramePr/>
          <p:nvPr>
            <p:extLst>
              <p:ext uri="{D42A27DB-BD31-4B8C-83A1-F6EECF244321}">
                <p14:modId xmlns:p14="http://schemas.microsoft.com/office/powerpoint/2010/main" val="3881676041"/>
              </p:ext>
            </p:extLst>
          </p:nvPr>
        </p:nvGraphicFramePr>
        <p:xfrm>
          <a:off x="5398952" y="1411013"/>
          <a:ext cx="6133406" cy="479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2811" y="25623"/>
            <a:ext cx="2675555" cy="832171"/>
          </a:xfrm>
          <a:prstGeom prst="rect">
            <a:avLst/>
          </a:prstGeom>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115963" y="960720"/>
            <a:ext cx="578781" cy="667994"/>
          </a:xfrm>
          <a:prstGeom prst="rect">
            <a:avLst/>
          </a:prstGeom>
        </p:spPr>
      </p:pic>
      <p:pic>
        <p:nvPicPr>
          <p:cNvPr id="18" name="Imagen 17" descr="https://encrypted-tbn2.gstatic.com/images?q=tbn:ANd9GcSBpL-454MJ-DxrAOXHotLYAl15_h2GD57qw1QA6zXNLsEd0nbm"/>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19" name="Picture 2" descr="Resultado de imagen para ceac esp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809581" y="962485"/>
            <a:ext cx="578781" cy="667994"/>
          </a:xfrm>
          <a:prstGeom prst="rect">
            <a:avLst/>
          </a:prstGeom>
        </p:spPr>
      </p:pic>
      <p:pic>
        <p:nvPicPr>
          <p:cNvPr id="2" name="Imagen 1"/>
          <p:cNvPicPr>
            <a:picLocks noChangeAspect="1"/>
          </p:cNvPicPr>
          <p:nvPr/>
        </p:nvPicPr>
        <p:blipFill rotWithShape="1">
          <a:blip r:embed="rId11">
            <a:extLst>
              <a:ext uri="{28A0092B-C50C-407E-A947-70E740481C1C}">
                <a14:useLocalDpi xmlns:a14="http://schemas.microsoft.com/office/drawing/2010/main" val="0"/>
              </a:ext>
            </a:extLst>
          </a:blip>
          <a:srcRect l="3354" t="39764" r="16885" b="-318"/>
          <a:stretch/>
        </p:blipFill>
        <p:spPr>
          <a:xfrm>
            <a:off x="1895300" y="3708095"/>
            <a:ext cx="2279177" cy="968992"/>
          </a:xfrm>
          <a:prstGeom prst="rect">
            <a:avLst/>
          </a:prstGeom>
        </p:spPr>
      </p:pic>
      <p:sp>
        <p:nvSpPr>
          <p:cNvPr id="4" name="CuadroTexto 3"/>
          <p:cNvSpPr txBox="1"/>
          <p:nvPr/>
        </p:nvSpPr>
        <p:spPr>
          <a:xfrm>
            <a:off x="7176736" y="6117577"/>
            <a:ext cx="2873829" cy="369332"/>
          </a:xfrm>
          <a:prstGeom prst="rect">
            <a:avLst/>
          </a:prstGeom>
          <a:noFill/>
        </p:spPr>
        <p:txBody>
          <a:bodyPr wrap="square" rtlCol="0">
            <a:spAutoFit/>
          </a:bodyPr>
          <a:lstStyle/>
          <a:p>
            <a:r>
              <a:rPr lang="es-EC" dirty="0" smtClean="0"/>
              <a:t>(ACI,1995)</a:t>
            </a:r>
            <a:endParaRPr lang="es-EC" dirty="0"/>
          </a:p>
        </p:txBody>
      </p:sp>
      <p:sp>
        <p:nvSpPr>
          <p:cNvPr id="22" name="Rectángulo 21"/>
          <p:cNvSpPr/>
          <p:nvPr/>
        </p:nvSpPr>
        <p:spPr>
          <a:xfrm>
            <a:off x="359175" y="6442264"/>
            <a:ext cx="1935915" cy="369332"/>
          </a:xfrm>
          <a:prstGeom prst="rect">
            <a:avLst/>
          </a:prstGeom>
        </p:spPr>
        <p:txBody>
          <a:bodyPr wrap="none">
            <a:spAutoFit/>
          </a:bodyPr>
          <a:lstStyle/>
          <a:p>
            <a:r>
              <a:rPr lang="es-EC" dirty="0" smtClean="0">
                <a:latin typeface="Calibri" panose="020F0502020204030204" pitchFamily="34" charset="0"/>
                <a:ea typeface="Calibri" panose="020F0502020204030204" pitchFamily="34" charset="0"/>
                <a:cs typeface="Times New Roman" panose="02020603050405020304" pitchFamily="18" charset="0"/>
              </a:rPr>
              <a:t>(Fernández, 2011</a:t>
            </a:r>
            <a:r>
              <a:rPr lang="es-EC" dirty="0">
                <a:latin typeface="Calibri" panose="020F0502020204030204" pitchFamily="34" charset="0"/>
                <a:ea typeface="Calibri" panose="020F0502020204030204" pitchFamily="34" charset="0"/>
                <a:cs typeface="Times New Roman" panose="02020603050405020304" pitchFamily="18" charset="0"/>
              </a:rPr>
              <a:t>) </a:t>
            </a:r>
            <a:endParaRPr lang="es-EC" dirty="0"/>
          </a:p>
        </p:txBody>
      </p:sp>
      <p:sp>
        <p:nvSpPr>
          <p:cNvPr id="3" name="Rectángulo 2"/>
          <p:cNvSpPr/>
          <p:nvPr/>
        </p:nvSpPr>
        <p:spPr>
          <a:xfrm>
            <a:off x="10050565" y="157331"/>
            <a:ext cx="188288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EC" dirty="0"/>
              <a:t>MARCO TEÓRICO</a:t>
            </a:r>
          </a:p>
        </p:txBody>
      </p:sp>
    </p:spTree>
    <p:extLst>
      <p:ext uri="{BB962C8B-B14F-4D97-AF65-F5344CB8AC3E}">
        <p14:creationId xmlns:p14="http://schemas.microsoft.com/office/powerpoint/2010/main" val="1161897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 y="2240280"/>
            <a:ext cx="2904118" cy="18366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Sociedad constituida por socios que buscan objetivos comunes (</a:t>
            </a:r>
            <a:r>
              <a:rPr lang="es-EC" sz="2000" dirty="0">
                <a:solidFill>
                  <a:schemeClr val="tx1"/>
                </a:solidFill>
                <a:latin typeface="Times New Roman" panose="02020603050405020304" pitchFamily="18" charset="0"/>
                <a:cs typeface="Times New Roman" panose="02020603050405020304" pitchFamily="18" charset="0"/>
              </a:rPr>
              <a:t>Rivera &amp; Labrador, </a:t>
            </a:r>
            <a:r>
              <a:rPr lang="es-EC" sz="2000" dirty="0" smtClean="0">
                <a:solidFill>
                  <a:schemeClr val="tx1"/>
                </a:solidFill>
                <a:latin typeface="Times New Roman" panose="02020603050405020304" pitchFamily="18" charset="0"/>
                <a:cs typeface="Times New Roman" panose="02020603050405020304" pitchFamily="18" charset="0"/>
              </a:rPr>
              <a:t>2013).</a:t>
            </a:r>
            <a:endParaRPr lang="es-EC" sz="2000" b="1" dirty="0">
              <a:solidFill>
                <a:schemeClr val="tx1"/>
              </a:solidFill>
              <a:latin typeface="Times New Roman" panose="02020603050405020304" pitchFamily="18" charset="0"/>
              <a:cs typeface="Times New Roman" panose="02020603050405020304" pitchFamily="18" charset="0"/>
            </a:endParaRPr>
          </a:p>
        </p:txBody>
      </p:sp>
      <p:grpSp>
        <p:nvGrpSpPr>
          <p:cNvPr id="27" name="Grupo 26"/>
          <p:cNvGrpSpPr/>
          <p:nvPr/>
        </p:nvGrpSpPr>
        <p:grpSpPr>
          <a:xfrm>
            <a:off x="3030583" y="120583"/>
            <a:ext cx="8608424" cy="5448553"/>
            <a:chOff x="3004457" y="64143"/>
            <a:chExt cx="8608424" cy="5448553"/>
          </a:xfrm>
          <a:solidFill>
            <a:srgbClr val="9966FF"/>
          </a:solidFill>
        </p:grpSpPr>
        <p:grpSp>
          <p:nvGrpSpPr>
            <p:cNvPr id="13" name="Grupo 12"/>
            <p:cNvGrpSpPr/>
            <p:nvPr/>
          </p:nvGrpSpPr>
          <p:grpSpPr>
            <a:xfrm>
              <a:off x="3004457" y="222069"/>
              <a:ext cx="3718895" cy="5120640"/>
              <a:chOff x="3540034" y="235131"/>
              <a:chExt cx="3718895" cy="5120640"/>
            </a:xfrm>
            <a:grpFill/>
          </p:grpSpPr>
          <p:grpSp>
            <p:nvGrpSpPr>
              <p:cNvPr id="12" name="Grupo 11"/>
              <p:cNvGrpSpPr/>
              <p:nvPr/>
            </p:nvGrpSpPr>
            <p:grpSpPr>
              <a:xfrm>
                <a:off x="4079631" y="380667"/>
                <a:ext cx="3179298" cy="4880317"/>
                <a:chOff x="4079631" y="380667"/>
                <a:chExt cx="3179298" cy="4880317"/>
              </a:xfrm>
              <a:grpFill/>
            </p:grpSpPr>
            <p:sp>
              <p:nvSpPr>
                <p:cNvPr id="5" name="Rectángulo 4"/>
                <p:cNvSpPr/>
                <p:nvPr/>
              </p:nvSpPr>
              <p:spPr>
                <a:xfrm>
                  <a:off x="4079631" y="380667"/>
                  <a:ext cx="3179298" cy="450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Producción 	</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4079631" y="1394877"/>
                  <a:ext cx="3179298" cy="450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Consumo</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4079631" y="2533524"/>
                  <a:ext cx="3179298" cy="450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Vivienda</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4079631" y="4810818"/>
                  <a:ext cx="3179298" cy="450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Ahorro y crédito</a:t>
                  </a:r>
                  <a:endParaRPr lang="es-EC" sz="2000" dirty="0">
                    <a:solidFill>
                      <a:schemeClr val="tx1"/>
                    </a:solidFill>
                    <a:latin typeface="Times New Roman" panose="02020603050405020304" pitchFamily="18" charset="0"/>
                    <a:cs typeface="Times New Roman" panose="02020603050405020304" pitchFamily="18" charset="0"/>
                  </a:endParaRPr>
                </a:p>
              </p:txBody>
            </p:sp>
          </p:grpSp>
          <p:sp>
            <p:nvSpPr>
              <p:cNvPr id="9" name="Rectángulo 8"/>
              <p:cNvSpPr/>
              <p:nvPr/>
            </p:nvSpPr>
            <p:spPr>
              <a:xfrm>
                <a:off x="4079631" y="3583418"/>
                <a:ext cx="3179298" cy="4501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Servicios</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1" name="Abrir llave 10"/>
              <p:cNvSpPr/>
              <p:nvPr/>
            </p:nvSpPr>
            <p:spPr>
              <a:xfrm>
                <a:off x="3540034" y="235131"/>
                <a:ext cx="539597" cy="5120640"/>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grpSp>
        <p:grpSp>
          <p:nvGrpSpPr>
            <p:cNvPr id="26" name="Grupo 25"/>
            <p:cNvGrpSpPr/>
            <p:nvPr/>
          </p:nvGrpSpPr>
          <p:grpSpPr>
            <a:xfrm>
              <a:off x="7058465" y="64143"/>
              <a:ext cx="4554416" cy="5448553"/>
              <a:chOff x="7058465" y="64143"/>
              <a:chExt cx="4554416" cy="5448553"/>
            </a:xfrm>
            <a:grpFill/>
          </p:grpSpPr>
          <p:sp>
            <p:nvSpPr>
              <p:cNvPr id="14" name="Rectángulo 13"/>
              <p:cNvSpPr/>
              <p:nvPr/>
            </p:nvSpPr>
            <p:spPr>
              <a:xfrm>
                <a:off x="7759338" y="64143"/>
                <a:ext cx="3840480" cy="9797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Actividades agropecuarias, huertos familiares pesqueras, artesanales, industrias textiles.</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7759338" y="1134126"/>
                <a:ext cx="3840480" cy="9797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Abastecer a socios con artículos de primera necesidad, semillas, abonos y herramientas.</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7772401" y="2240280"/>
                <a:ext cx="3840480" cy="11168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Adquirir bienes inmuebles, construcción o remodelación de viviendas, u oficinas o la ejecución de obras de urbanización.</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7" name="Rectángulo 16"/>
              <p:cNvSpPr/>
              <p:nvPr/>
            </p:nvSpPr>
            <p:spPr>
              <a:xfrm>
                <a:off x="7759338" y="3609038"/>
                <a:ext cx="3840480" cy="6775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Transporte, vendedores autónomos, educación, salud.</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18" name="Rectángulo 17"/>
              <p:cNvSpPr/>
              <p:nvPr/>
            </p:nvSpPr>
            <p:spPr>
              <a:xfrm>
                <a:off x="7772401" y="4532982"/>
                <a:ext cx="3840480" cy="9797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solidFill>
                      <a:schemeClr val="tx1"/>
                    </a:solidFill>
                    <a:latin typeface="Times New Roman" panose="02020603050405020304" pitchFamily="18" charset="0"/>
                    <a:cs typeface="Times New Roman" panose="02020603050405020304" pitchFamily="18" charset="0"/>
                  </a:rPr>
                  <a:t>Se realiza la intermediación financiera y responsabilidad social con sus socios y clientes.</a:t>
                </a:r>
                <a:endParaRPr lang="es-EC" sz="2000" dirty="0">
                  <a:solidFill>
                    <a:schemeClr val="tx1"/>
                  </a:solidFill>
                  <a:latin typeface="Times New Roman" panose="02020603050405020304" pitchFamily="18" charset="0"/>
                  <a:cs typeface="Times New Roman" panose="02020603050405020304" pitchFamily="18" charset="0"/>
                </a:endParaRPr>
              </a:p>
            </p:txBody>
          </p:sp>
          <p:grpSp>
            <p:nvGrpSpPr>
              <p:cNvPr id="25" name="Grupo 24"/>
              <p:cNvGrpSpPr/>
              <p:nvPr/>
            </p:nvGrpSpPr>
            <p:grpSpPr>
              <a:xfrm>
                <a:off x="7058465" y="104418"/>
                <a:ext cx="407211" cy="5408277"/>
                <a:chOff x="7058465" y="104418"/>
                <a:chExt cx="407211" cy="5408277"/>
              </a:xfrm>
              <a:grpFill/>
            </p:grpSpPr>
            <p:sp>
              <p:nvSpPr>
                <p:cNvPr id="20" name="Abrir llave 19"/>
                <p:cNvSpPr/>
                <p:nvPr/>
              </p:nvSpPr>
              <p:spPr>
                <a:xfrm>
                  <a:off x="7058465" y="104418"/>
                  <a:ext cx="365760" cy="899164"/>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sp>
              <p:nvSpPr>
                <p:cNvPr id="21" name="Abrir llave 20"/>
                <p:cNvSpPr/>
                <p:nvPr/>
              </p:nvSpPr>
              <p:spPr>
                <a:xfrm>
                  <a:off x="7099916" y="1214676"/>
                  <a:ext cx="365760" cy="899164"/>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sp>
              <p:nvSpPr>
                <p:cNvPr id="22" name="Abrir llave 21"/>
                <p:cNvSpPr/>
                <p:nvPr/>
              </p:nvSpPr>
              <p:spPr>
                <a:xfrm>
                  <a:off x="7058465" y="2295962"/>
                  <a:ext cx="365760" cy="1061191"/>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sp>
              <p:nvSpPr>
                <p:cNvPr id="23" name="Abrir llave 22"/>
                <p:cNvSpPr/>
                <p:nvPr/>
              </p:nvSpPr>
              <p:spPr>
                <a:xfrm>
                  <a:off x="7097654" y="4554250"/>
                  <a:ext cx="365760" cy="958445"/>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sp>
              <p:nvSpPr>
                <p:cNvPr id="24" name="Abrir llave 23"/>
                <p:cNvSpPr/>
                <p:nvPr/>
              </p:nvSpPr>
              <p:spPr>
                <a:xfrm>
                  <a:off x="7073958" y="3570356"/>
                  <a:ext cx="365760" cy="677596"/>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000" dirty="0">
                    <a:latin typeface="Times New Roman" panose="02020603050405020304" pitchFamily="18" charset="0"/>
                    <a:cs typeface="Times New Roman" panose="02020603050405020304" pitchFamily="18" charset="0"/>
                  </a:endParaRPr>
                </a:p>
              </p:txBody>
            </p:sp>
          </p:grpSp>
        </p:grpSp>
      </p:grpSp>
      <p:pic>
        <p:nvPicPr>
          <p:cNvPr id="29" name="Imagen 28" descr="https://encrypted-tbn2.gstatic.com/images?q=tbn:ANd9GcSBpL-454MJ-DxrAOXHotLYAl15_h2GD57qw1QA6zXNLsEd0nb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4" y="463775"/>
            <a:ext cx="2695575" cy="1695450"/>
          </a:xfrm>
          <a:prstGeom prst="rect">
            <a:avLst/>
          </a:prstGeom>
        </p:spPr>
      </p:pic>
      <p:pic>
        <p:nvPicPr>
          <p:cNvPr id="28" name="Picture 2" descr="Resultado de imagen para ceac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382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91706" y="121276"/>
            <a:ext cx="6100420" cy="707886"/>
          </a:xfrm>
          <a:prstGeom prst="rect">
            <a:avLst/>
          </a:prstGeom>
          <a:noFill/>
        </p:spPr>
        <p:txBody>
          <a:bodyPr wrap="square" rtlCol="0">
            <a:spAutoFit/>
          </a:bodyPr>
          <a:lstStyle/>
          <a:p>
            <a:pPr algn="ctr" defTabSz="457200"/>
            <a:r>
              <a:rPr lang="es-EC" sz="4000" dirty="0" smtClean="0">
                <a:solidFill>
                  <a:prstClr val="black"/>
                </a:solidFill>
                <a:latin typeface="Times New Roman" panose="02020603050405020304" pitchFamily="18" charset="0"/>
                <a:cs typeface="Times New Roman" panose="02020603050405020304" pitchFamily="18" charset="0"/>
              </a:rPr>
              <a:t>TIPOS DE LIQUIDACIÓN</a:t>
            </a:r>
            <a:endParaRPr lang="es-EC" sz="4000" dirty="0">
              <a:solidFill>
                <a:prstClr val="black"/>
              </a:solidFill>
              <a:latin typeface="Times New Roman" panose="02020603050405020304" pitchFamily="18" charset="0"/>
              <a:cs typeface="Times New Roman" panose="02020603050405020304" pitchFamily="18" charset="0"/>
            </a:endParaRPr>
          </a:p>
        </p:txBody>
      </p:sp>
      <p:grpSp>
        <p:nvGrpSpPr>
          <p:cNvPr id="51" name="Grupo 50"/>
          <p:cNvGrpSpPr/>
          <p:nvPr/>
        </p:nvGrpSpPr>
        <p:grpSpPr>
          <a:xfrm>
            <a:off x="0" y="995599"/>
            <a:ext cx="4856477" cy="5179623"/>
            <a:chOff x="33686" y="1004606"/>
            <a:chExt cx="4856477" cy="5179623"/>
          </a:xfrm>
        </p:grpSpPr>
        <p:grpSp>
          <p:nvGrpSpPr>
            <p:cNvPr id="45" name="Grupo 44"/>
            <p:cNvGrpSpPr/>
            <p:nvPr/>
          </p:nvGrpSpPr>
          <p:grpSpPr>
            <a:xfrm>
              <a:off x="33686" y="1004606"/>
              <a:ext cx="4856477" cy="5179623"/>
              <a:chOff x="-311368" y="739913"/>
              <a:chExt cx="4564517" cy="4627082"/>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242" y="739913"/>
                <a:ext cx="1808514" cy="1738592"/>
              </a:xfrm>
              <a:prstGeom prst="rect">
                <a:avLst/>
              </a:prstGeom>
            </p:spPr>
          </p:pic>
          <p:pic>
            <p:nvPicPr>
              <p:cNvPr id="44" name="Imagen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1368" y="2198754"/>
                <a:ext cx="1738592" cy="1738592"/>
              </a:xfrm>
              <a:prstGeom prst="rect">
                <a:avLst/>
              </a:prstGeom>
            </p:spPr>
          </p:pic>
          <p:sp>
            <p:nvSpPr>
              <p:cNvPr id="6" name="Rectángulo 5"/>
              <p:cNvSpPr/>
              <p:nvPr/>
            </p:nvSpPr>
            <p:spPr>
              <a:xfrm>
                <a:off x="1443790" y="2478505"/>
                <a:ext cx="1394378" cy="11069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VOLUNTARIA</a:t>
                </a:r>
                <a:endParaRPr lang="es-EC" dirty="0"/>
              </a:p>
            </p:txBody>
          </p:sp>
          <p:pic>
            <p:nvPicPr>
              <p:cNvPr id="42" name="Imagen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84509" y="2347212"/>
                <a:ext cx="1738592" cy="1398689"/>
              </a:xfrm>
              <a:prstGeom prst="rect">
                <a:avLst/>
              </a:prstGeom>
            </p:spPr>
          </p:pic>
          <p:pic>
            <p:nvPicPr>
              <p:cNvPr id="43" name="Imagen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363875" y="3628403"/>
                <a:ext cx="1738592" cy="1738592"/>
              </a:xfrm>
              <a:prstGeom prst="rect">
                <a:avLst/>
              </a:prstGeom>
            </p:spPr>
          </p:pic>
        </p:grpSp>
        <p:sp>
          <p:nvSpPr>
            <p:cNvPr id="48" name="CuadroTexto 47"/>
            <p:cNvSpPr txBox="1"/>
            <p:nvPr/>
          </p:nvSpPr>
          <p:spPr>
            <a:xfrm>
              <a:off x="3665879" y="3339521"/>
              <a:ext cx="1224284" cy="461665"/>
            </a:xfrm>
            <a:prstGeom prst="rect">
              <a:avLst/>
            </a:prstGeom>
            <a:noFill/>
          </p:spPr>
          <p:txBody>
            <a:bodyPr wrap="square" rtlCol="0">
              <a:spAutoFit/>
            </a:bodyPr>
            <a:lstStyle/>
            <a:p>
              <a:pPr lvl="0"/>
              <a:r>
                <a:rPr lang="es-ES" sz="1200" dirty="0">
                  <a:latin typeface="Times New Roman" panose="02020603050405020304" pitchFamily="18" charset="0"/>
                  <a:cs typeface="Times New Roman" panose="02020603050405020304" pitchFamily="18" charset="0"/>
                </a:rPr>
                <a:t>Por fusión.</a:t>
              </a:r>
            </a:p>
            <a:p>
              <a:endParaRPr lang="es-EC" sz="1200" dirty="0"/>
            </a:p>
          </p:txBody>
        </p:sp>
        <p:sp>
          <p:nvSpPr>
            <p:cNvPr id="47" name="CuadroTexto 46"/>
            <p:cNvSpPr txBox="1"/>
            <p:nvPr/>
          </p:nvSpPr>
          <p:spPr>
            <a:xfrm>
              <a:off x="2160394" y="1613282"/>
              <a:ext cx="1224284" cy="1200329"/>
            </a:xfrm>
            <a:prstGeom prst="rect">
              <a:avLst/>
            </a:prstGeom>
            <a:noFill/>
          </p:spPr>
          <p:txBody>
            <a:bodyPr wrap="square" rtlCol="0">
              <a:spAutoFit/>
            </a:bodyPr>
            <a:lstStyle/>
            <a:p>
              <a:pPr lvl="0" algn="ctr"/>
              <a:r>
                <a:rPr lang="es-ES" sz="1200" dirty="0">
                  <a:latin typeface="Times New Roman" panose="02020603050405020304" pitchFamily="18" charset="0"/>
                  <a:cs typeface="Times New Roman" panose="02020603050405020304" pitchFamily="18" charset="0"/>
                </a:rPr>
                <a:t>Por término del plazo de continuación establecido en el estatuto social.</a:t>
              </a:r>
            </a:p>
            <a:p>
              <a:pPr algn="ctr"/>
              <a:endParaRPr lang="es-EC" sz="1200" dirty="0"/>
            </a:p>
          </p:txBody>
        </p:sp>
        <p:sp>
          <p:nvSpPr>
            <p:cNvPr id="49" name="CuadroTexto 48"/>
            <p:cNvSpPr txBox="1"/>
            <p:nvPr/>
          </p:nvSpPr>
          <p:spPr>
            <a:xfrm>
              <a:off x="2128841" y="4587408"/>
              <a:ext cx="1224284" cy="830997"/>
            </a:xfrm>
            <a:prstGeom prst="rect">
              <a:avLst/>
            </a:prstGeom>
            <a:noFill/>
          </p:spPr>
          <p:txBody>
            <a:bodyPr wrap="square" rtlCol="0">
              <a:spAutoFit/>
            </a:bodyPr>
            <a:lstStyle/>
            <a:p>
              <a:pPr lvl="0" algn="ctr"/>
              <a:r>
                <a:rPr lang="es-ES" sz="1200" dirty="0">
                  <a:latin typeface="Times New Roman" panose="02020603050405020304" pitchFamily="18" charset="0"/>
                  <a:cs typeface="Times New Roman" panose="02020603050405020304" pitchFamily="18" charset="0"/>
                </a:rPr>
                <a:t>Por término de las funciones para las cuales se </a:t>
              </a:r>
              <a:r>
                <a:rPr lang="es-ES" sz="1200" dirty="0" smtClean="0">
                  <a:latin typeface="Times New Roman" panose="02020603050405020304" pitchFamily="18" charset="0"/>
                  <a:cs typeface="Times New Roman" panose="02020603050405020304" pitchFamily="18" charset="0"/>
                </a:rPr>
                <a:t>conformaron.</a:t>
              </a:r>
              <a:endParaRPr lang="es-ES" sz="1200" dirty="0"/>
            </a:p>
          </p:txBody>
        </p:sp>
        <p:sp>
          <p:nvSpPr>
            <p:cNvPr id="50" name="CuadroTexto 49"/>
            <p:cNvSpPr txBox="1"/>
            <p:nvPr/>
          </p:nvSpPr>
          <p:spPr>
            <a:xfrm>
              <a:off x="484397" y="3137172"/>
              <a:ext cx="1224284" cy="1015663"/>
            </a:xfrm>
            <a:prstGeom prst="rect">
              <a:avLst/>
            </a:prstGeom>
            <a:noFill/>
          </p:spPr>
          <p:txBody>
            <a:bodyPr wrap="square" rtlCol="0">
              <a:spAutoFit/>
            </a:bodyPr>
            <a:lstStyle/>
            <a:p>
              <a:pPr lvl="0"/>
              <a:r>
                <a:rPr lang="es-ES" sz="1200" dirty="0">
                  <a:latin typeface="Times New Roman" panose="02020603050405020304" pitchFamily="18" charset="0"/>
                  <a:cs typeface="Times New Roman" panose="02020603050405020304" pitchFamily="18" charset="0"/>
                </a:rPr>
                <a:t>Por transferencia del domicilio principal al </a:t>
              </a:r>
              <a:r>
                <a:rPr lang="es-ES" sz="1200" dirty="0" smtClean="0">
                  <a:latin typeface="Times New Roman" panose="02020603050405020304" pitchFamily="18" charset="0"/>
                  <a:cs typeface="Times New Roman" panose="02020603050405020304" pitchFamily="18" charset="0"/>
                </a:rPr>
                <a:t>extranjero.</a:t>
              </a:r>
              <a:endParaRPr lang="es-ES" sz="1200" dirty="0">
                <a:latin typeface="Times New Roman" panose="02020603050405020304" pitchFamily="18" charset="0"/>
                <a:cs typeface="Times New Roman" panose="02020603050405020304" pitchFamily="18" charset="0"/>
              </a:endParaRPr>
            </a:p>
            <a:p>
              <a:endParaRPr lang="es-EC" sz="1200" dirty="0"/>
            </a:p>
          </p:txBody>
        </p:sp>
      </p:grpSp>
      <p:graphicFrame>
        <p:nvGraphicFramePr>
          <p:cNvPr id="52" name="Diagrama 51"/>
          <p:cNvGraphicFramePr/>
          <p:nvPr>
            <p:extLst>
              <p:ext uri="{D42A27DB-BD31-4B8C-83A1-F6EECF244321}">
                <p14:modId xmlns:p14="http://schemas.microsoft.com/office/powerpoint/2010/main" val="2167946778"/>
              </p:ext>
            </p:extLst>
          </p:nvPr>
        </p:nvGraphicFramePr>
        <p:xfrm>
          <a:off x="3795291" y="1086547"/>
          <a:ext cx="91002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Rectángulo 52"/>
          <p:cNvSpPr/>
          <p:nvPr/>
        </p:nvSpPr>
        <p:spPr>
          <a:xfrm>
            <a:off x="7042810" y="712326"/>
            <a:ext cx="2369559" cy="400110"/>
          </a:xfrm>
          <a:prstGeom prst="rect">
            <a:avLst/>
          </a:prstGeom>
        </p:spPr>
        <p:txBody>
          <a:bodyPr wrap="none">
            <a:spAutoFit/>
          </a:bodyPr>
          <a:lstStyle/>
          <a:p>
            <a:r>
              <a:rPr lang="es-EC" sz="2000" b="1" dirty="0">
                <a:latin typeface="Times New Roman" panose="02020603050405020304" pitchFamily="18" charset="0"/>
                <a:ea typeface="Calibri" panose="020F0502020204030204" pitchFamily="34" charset="0"/>
                <a:cs typeface="Times New Roman" panose="02020603050405020304" pitchFamily="18" charset="0"/>
              </a:rPr>
              <a:t>L</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iquidación </a:t>
            </a:r>
            <a:r>
              <a:rPr lang="es-EC" sz="2000" b="1" dirty="0">
                <a:latin typeface="Times New Roman" panose="02020603050405020304" pitchFamily="18" charset="0"/>
                <a:ea typeface="Calibri" panose="020F0502020204030204" pitchFamily="34" charset="0"/>
                <a:cs typeface="Times New Roman" panose="02020603050405020304" pitchFamily="18" charset="0"/>
              </a:rPr>
              <a:t>forzosa</a:t>
            </a:r>
            <a:endParaRPr lang="es-ES" sz="2000" b="1" dirty="0">
              <a:latin typeface="Times New Roman" panose="02020603050405020304" pitchFamily="18" charset="0"/>
              <a:cs typeface="Times New Roman" panose="02020603050405020304" pitchFamily="18" charset="0"/>
            </a:endParaRPr>
          </a:p>
        </p:txBody>
      </p:sp>
      <p:pic>
        <p:nvPicPr>
          <p:cNvPr id="54" name="Picture 2" descr="Imagen relacionad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5017" t="17299" r="6816" b="7222"/>
          <a:stretch/>
        </p:blipFill>
        <p:spPr bwMode="auto">
          <a:xfrm>
            <a:off x="9529871" y="4212219"/>
            <a:ext cx="2384624" cy="2041471"/>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p:cNvSpPr txBox="1"/>
          <p:nvPr/>
        </p:nvSpPr>
        <p:spPr>
          <a:xfrm>
            <a:off x="3088317" y="6524606"/>
            <a:ext cx="6936877" cy="369332"/>
          </a:xfrm>
          <a:prstGeom prst="rect">
            <a:avLst/>
          </a:prstGeom>
          <a:noFill/>
        </p:spPr>
        <p:txBody>
          <a:bodyPr wrap="square" rtlCol="0">
            <a:spAutoFit/>
          </a:bodyPr>
          <a:lstStyle/>
          <a:p>
            <a:r>
              <a:rPr lang="es-EC" dirty="0" smtClean="0"/>
              <a:t>(Código Orgánico Monetario y Financiero, 2014)</a:t>
            </a:r>
            <a:endParaRPr lang="es-EC" dirty="0"/>
          </a:p>
        </p:txBody>
      </p:sp>
      <p:pic>
        <p:nvPicPr>
          <p:cNvPr id="18" name="Picture 2" descr="Resultado de imagen para ceac esp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https://encrypted-tbn2.gstatic.com/images?q=tbn:ANd9GcSBpL-454MJ-DxrAOXHotLYAl15_h2GD57qw1QA6zXNLsEd0nbm"/>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40288" y="6408739"/>
            <a:ext cx="2051712" cy="462140"/>
          </a:xfrm>
          <a:prstGeom prst="rect">
            <a:avLst/>
          </a:prstGeom>
          <a:noFill/>
          <a:ln>
            <a:noFill/>
          </a:ln>
        </p:spPr>
      </p:pic>
    </p:spTree>
    <p:extLst>
      <p:ext uri="{BB962C8B-B14F-4D97-AF65-F5344CB8AC3E}">
        <p14:creationId xmlns:p14="http://schemas.microsoft.com/office/powerpoint/2010/main" val="158362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19 Conector recto"/>
          <p:cNvCxnSpPr/>
          <p:nvPr/>
        </p:nvCxnSpPr>
        <p:spPr>
          <a:xfrm>
            <a:off x="8623300" y="2132014"/>
            <a:ext cx="1079500"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358"/>
          <p:cNvSpPr/>
          <p:nvPr/>
        </p:nvSpPr>
        <p:spPr>
          <a:xfrm>
            <a:off x="4370389" y="1289051"/>
            <a:ext cx="504825" cy="504825"/>
          </a:xfrm>
          <a:custGeom>
            <a:avLst/>
            <a:gdLst/>
            <a:ahLst/>
            <a:cxnLst/>
            <a:rect l="l" t="t" r="r" b="b"/>
            <a:pathLst>
              <a:path w="504870" h="505114">
                <a:moveTo>
                  <a:pt x="487566" y="7"/>
                </a:moveTo>
                <a:cubicBezTo>
                  <a:pt x="490759" y="101"/>
                  <a:pt x="493905" y="1228"/>
                  <a:pt x="497004" y="3388"/>
                </a:cubicBezTo>
                <a:cubicBezTo>
                  <a:pt x="503201" y="7895"/>
                  <a:pt x="505737" y="13905"/>
                  <a:pt x="504610" y="21417"/>
                </a:cubicBezTo>
                <a:lnTo>
                  <a:pt x="432492" y="454124"/>
                </a:lnTo>
                <a:cubicBezTo>
                  <a:pt x="431553" y="459571"/>
                  <a:pt x="428548" y="463796"/>
                  <a:pt x="423478" y="466802"/>
                </a:cubicBezTo>
                <a:cubicBezTo>
                  <a:pt x="420849" y="468304"/>
                  <a:pt x="417937" y="469055"/>
                  <a:pt x="414744" y="469055"/>
                </a:cubicBezTo>
                <a:cubicBezTo>
                  <a:pt x="412679" y="469055"/>
                  <a:pt x="410425" y="468585"/>
                  <a:pt x="407983" y="467647"/>
                </a:cubicBezTo>
                <a:lnTo>
                  <a:pt x="259522" y="407079"/>
                </a:lnTo>
                <a:lnTo>
                  <a:pt x="175572" y="499198"/>
                </a:lnTo>
                <a:cubicBezTo>
                  <a:pt x="172192" y="503142"/>
                  <a:pt x="167779" y="505114"/>
                  <a:pt x="162332" y="505114"/>
                </a:cubicBezTo>
                <a:cubicBezTo>
                  <a:pt x="159702" y="505114"/>
                  <a:pt x="157543" y="504738"/>
                  <a:pt x="155853" y="503987"/>
                </a:cubicBezTo>
                <a:cubicBezTo>
                  <a:pt x="152284" y="502673"/>
                  <a:pt x="149468" y="500466"/>
                  <a:pt x="147401" y="497367"/>
                </a:cubicBezTo>
                <a:cubicBezTo>
                  <a:pt x="145335" y="494268"/>
                  <a:pt x="144302" y="490841"/>
                  <a:pt x="144302" y="487085"/>
                </a:cubicBezTo>
                <a:lnTo>
                  <a:pt x="144302" y="359751"/>
                </a:lnTo>
                <a:lnTo>
                  <a:pt x="11335" y="305381"/>
                </a:lnTo>
                <a:cubicBezTo>
                  <a:pt x="4386" y="302752"/>
                  <a:pt x="630" y="297587"/>
                  <a:pt x="67" y="289887"/>
                </a:cubicBezTo>
                <a:cubicBezTo>
                  <a:pt x="-497" y="282563"/>
                  <a:pt x="2508" y="277022"/>
                  <a:pt x="9081" y="273266"/>
                </a:cubicBezTo>
                <a:lnTo>
                  <a:pt x="477847" y="2824"/>
                </a:lnTo>
                <a:cubicBezTo>
                  <a:pt x="481134" y="852"/>
                  <a:pt x="484373" y="-87"/>
                  <a:pt x="487566" y="7"/>
                </a:cubicBezTo>
                <a:close/>
                <a:moveTo>
                  <a:pt x="462917" y="52969"/>
                </a:moveTo>
                <a:lnTo>
                  <a:pt x="58944" y="285943"/>
                </a:lnTo>
                <a:lnTo>
                  <a:pt x="153599" y="324538"/>
                </a:lnTo>
                <a:lnTo>
                  <a:pt x="396715" y="144525"/>
                </a:lnTo>
                <a:lnTo>
                  <a:pt x="262057" y="369048"/>
                </a:lnTo>
                <a:lnTo>
                  <a:pt x="400659" y="425672"/>
                </a:lnTo>
                <a:lnTo>
                  <a:pt x="462917" y="529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404" dirty="0"/>
          </a:p>
        </p:txBody>
      </p:sp>
      <p:sp>
        <p:nvSpPr>
          <p:cNvPr id="24592" name="30 CuadroTexto"/>
          <p:cNvSpPr txBox="1">
            <a:spLocks noChangeArrowheads="1"/>
          </p:cNvSpPr>
          <p:nvPr/>
        </p:nvSpPr>
        <p:spPr bwMode="auto">
          <a:xfrm>
            <a:off x="1947864" y="2627313"/>
            <a:ext cx="1500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C" sz="1600" b="1" dirty="0">
                <a:solidFill>
                  <a:schemeClr val="bg1"/>
                </a:solidFill>
                <a:latin typeface="Roboto Thin"/>
              </a:rPr>
              <a:t>Tipo de Investigación </a:t>
            </a:r>
          </a:p>
        </p:txBody>
      </p:sp>
      <p:sp>
        <p:nvSpPr>
          <p:cNvPr id="22" name="Freeform 393"/>
          <p:cNvSpPr/>
          <p:nvPr/>
        </p:nvSpPr>
        <p:spPr>
          <a:xfrm>
            <a:off x="4478339" y="4962526"/>
            <a:ext cx="396875" cy="396875"/>
          </a:xfrm>
          <a:custGeom>
            <a:avLst/>
            <a:gdLst>
              <a:gd name="connsiteX0" fmla="*/ 221706 w 486796"/>
              <a:gd name="connsiteY0" fmla="*/ 36059 h 432707"/>
              <a:gd name="connsiteX1" fmla="*/ 278048 w 486796"/>
              <a:gd name="connsiteY1" fmla="*/ 44228 h 432707"/>
              <a:gd name="connsiteX2" fmla="*/ 339743 w 486796"/>
              <a:gd name="connsiteY2" fmla="*/ 69019 h 432707"/>
              <a:gd name="connsiteX3" fmla="*/ 364534 w 486796"/>
              <a:gd name="connsiteY3" fmla="*/ 74372 h 432707"/>
              <a:gd name="connsiteX4" fmla="*/ 397635 w 486796"/>
              <a:gd name="connsiteY4" fmla="*/ 68456 h 432707"/>
              <a:gd name="connsiteX5" fmla="*/ 428623 w 486796"/>
              <a:gd name="connsiteY5" fmla="*/ 55215 h 432707"/>
              <a:gd name="connsiteX6" fmla="*/ 453413 w 486796"/>
              <a:gd name="connsiteY6" fmla="*/ 41975 h 432707"/>
              <a:gd name="connsiteX7" fmla="*/ 468766 w 486796"/>
              <a:gd name="connsiteY7" fmla="*/ 36059 h 432707"/>
              <a:gd name="connsiteX8" fmla="*/ 481443 w 486796"/>
              <a:gd name="connsiteY8" fmla="*/ 41411 h 432707"/>
              <a:gd name="connsiteX9" fmla="*/ 486796 w 486796"/>
              <a:gd name="connsiteY9" fmla="*/ 54088 h 432707"/>
              <a:gd name="connsiteX10" fmla="*/ 486796 w 486796"/>
              <a:gd name="connsiteY10" fmla="*/ 269033 h 432707"/>
              <a:gd name="connsiteX11" fmla="*/ 483275 w 486796"/>
              <a:gd name="connsiteY11" fmla="*/ 279879 h 432707"/>
              <a:gd name="connsiteX12" fmla="*/ 472147 w 486796"/>
              <a:gd name="connsiteY12" fmla="*/ 287626 h 432707"/>
              <a:gd name="connsiteX13" fmla="*/ 368196 w 486796"/>
              <a:gd name="connsiteY13" fmla="*/ 320305 h 432707"/>
              <a:gd name="connsiteX14" fmla="*/ 333405 w 486796"/>
              <a:gd name="connsiteY14" fmla="*/ 314107 h 432707"/>
              <a:gd name="connsiteX15" fmla="*/ 302839 w 486796"/>
              <a:gd name="connsiteY15" fmla="*/ 300585 h 432707"/>
              <a:gd name="connsiteX16" fmla="*/ 270302 w 486796"/>
              <a:gd name="connsiteY16" fmla="*/ 287063 h 432707"/>
              <a:gd name="connsiteX17" fmla="*/ 230158 w 486796"/>
              <a:gd name="connsiteY17" fmla="*/ 280865 h 432707"/>
              <a:gd name="connsiteX18" fmla="*/ 99444 w 486796"/>
              <a:gd name="connsiteY18" fmla="*/ 321995 h 432707"/>
              <a:gd name="connsiteX19" fmla="*/ 90148 w 486796"/>
              <a:gd name="connsiteY19" fmla="*/ 324530 h 432707"/>
              <a:gd name="connsiteX20" fmla="*/ 77471 w 486796"/>
              <a:gd name="connsiteY20" fmla="*/ 319178 h 432707"/>
              <a:gd name="connsiteX21" fmla="*/ 72118 w 486796"/>
              <a:gd name="connsiteY21" fmla="*/ 306501 h 432707"/>
              <a:gd name="connsiteX22" fmla="*/ 72118 w 486796"/>
              <a:gd name="connsiteY22" fmla="*/ 97472 h 432707"/>
              <a:gd name="connsiteX23" fmla="*/ 80851 w 486796"/>
              <a:gd name="connsiteY23" fmla="*/ 81978 h 432707"/>
              <a:gd name="connsiteX24" fmla="*/ 103107 w 486796"/>
              <a:gd name="connsiteY24" fmla="*/ 69864 h 432707"/>
              <a:gd name="connsiteX25" fmla="*/ 221706 w 486796"/>
              <a:gd name="connsiteY25" fmla="*/ 36059 h 432707"/>
              <a:gd name="connsiteX26" fmla="*/ 36059 w 486796"/>
              <a:gd name="connsiteY26" fmla="*/ 0 h 432707"/>
              <a:gd name="connsiteX27" fmla="*/ 61554 w 486796"/>
              <a:gd name="connsiteY27" fmla="*/ 10564 h 432707"/>
              <a:gd name="connsiteX28" fmla="*/ 72118 w 486796"/>
              <a:gd name="connsiteY28" fmla="*/ 36059 h 432707"/>
              <a:gd name="connsiteX29" fmla="*/ 54089 w 486796"/>
              <a:gd name="connsiteY29" fmla="*/ 67047 h 432707"/>
              <a:gd name="connsiteX30" fmla="*/ 54089 w 486796"/>
              <a:gd name="connsiteY30" fmla="*/ 423692 h 432707"/>
              <a:gd name="connsiteX31" fmla="*/ 51413 w 486796"/>
              <a:gd name="connsiteY31" fmla="*/ 430031 h 432707"/>
              <a:gd name="connsiteX32" fmla="*/ 45074 w 486796"/>
              <a:gd name="connsiteY32" fmla="*/ 432707 h 432707"/>
              <a:gd name="connsiteX33" fmla="*/ 27045 w 486796"/>
              <a:gd name="connsiteY33" fmla="*/ 432707 h 432707"/>
              <a:gd name="connsiteX34" fmla="*/ 20706 w 486796"/>
              <a:gd name="connsiteY34" fmla="*/ 430031 h 432707"/>
              <a:gd name="connsiteX35" fmla="*/ 18030 w 486796"/>
              <a:gd name="connsiteY35" fmla="*/ 423692 h 432707"/>
              <a:gd name="connsiteX36" fmla="*/ 18030 w 486796"/>
              <a:gd name="connsiteY36" fmla="*/ 67047 h 432707"/>
              <a:gd name="connsiteX37" fmla="*/ 0 w 486796"/>
              <a:gd name="connsiteY37" fmla="*/ 36059 h 432707"/>
              <a:gd name="connsiteX38" fmla="*/ 10564 w 486796"/>
              <a:gd name="connsiteY38" fmla="*/ 10564 h 432707"/>
              <a:gd name="connsiteX39" fmla="*/ 36059 w 486796"/>
              <a:gd name="connsiteY39"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6796" h="432707">
                <a:moveTo>
                  <a:pt x="221706" y="36059"/>
                </a:moveTo>
                <a:cubicBezTo>
                  <a:pt x="241802" y="36059"/>
                  <a:pt x="260582" y="38782"/>
                  <a:pt x="278048" y="44228"/>
                </a:cubicBezTo>
                <a:cubicBezTo>
                  <a:pt x="295515" y="49675"/>
                  <a:pt x="316079" y="57938"/>
                  <a:pt x="339743" y="69019"/>
                </a:cubicBezTo>
                <a:cubicBezTo>
                  <a:pt x="346880" y="72587"/>
                  <a:pt x="355143" y="74372"/>
                  <a:pt x="364534" y="74372"/>
                </a:cubicBezTo>
                <a:cubicBezTo>
                  <a:pt x="374675" y="74372"/>
                  <a:pt x="385709" y="72400"/>
                  <a:pt x="397635" y="68456"/>
                </a:cubicBezTo>
                <a:cubicBezTo>
                  <a:pt x="409560" y="64512"/>
                  <a:pt x="419890" y="60098"/>
                  <a:pt x="428623" y="55215"/>
                </a:cubicBezTo>
                <a:cubicBezTo>
                  <a:pt x="437356" y="50332"/>
                  <a:pt x="445619" y="45919"/>
                  <a:pt x="453413" y="41975"/>
                </a:cubicBezTo>
                <a:cubicBezTo>
                  <a:pt x="461207" y="38031"/>
                  <a:pt x="466325" y="36059"/>
                  <a:pt x="468766" y="36059"/>
                </a:cubicBezTo>
                <a:cubicBezTo>
                  <a:pt x="473649" y="36059"/>
                  <a:pt x="477875" y="37843"/>
                  <a:pt x="481443" y="41411"/>
                </a:cubicBezTo>
                <a:cubicBezTo>
                  <a:pt x="485012" y="44980"/>
                  <a:pt x="486796" y="49205"/>
                  <a:pt x="486796" y="54088"/>
                </a:cubicBezTo>
                <a:lnTo>
                  <a:pt x="486796" y="269033"/>
                </a:lnTo>
                <a:cubicBezTo>
                  <a:pt x="486796" y="273729"/>
                  <a:pt x="485622" y="277344"/>
                  <a:pt x="483275" y="279879"/>
                </a:cubicBezTo>
                <a:cubicBezTo>
                  <a:pt x="480927" y="282415"/>
                  <a:pt x="477218" y="284997"/>
                  <a:pt x="472147" y="287626"/>
                </a:cubicBezTo>
                <a:cubicBezTo>
                  <a:pt x="431769" y="309412"/>
                  <a:pt x="397118" y="320305"/>
                  <a:pt x="368196" y="320305"/>
                </a:cubicBezTo>
                <a:cubicBezTo>
                  <a:pt x="356740" y="320305"/>
                  <a:pt x="345143" y="318239"/>
                  <a:pt x="333405" y="314107"/>
                </a:cubicBezTo>
                <a:cubicBezTo>
                  <a:pt x="321667" y="309975"/>
                  <a:pt x="311478" y="305468"/>
                  <a:pt x="302839" y="300585"/>
                </a:cubicBezTo>
                <a:cubicBezTo>
                  <a:pt x="294200" y="295702"/>
                  <a:pt x="283354" y="291195"/>
                  <a:pt x="270302" y="287063"/>
                </a:cubicBezTo>
                <a:cubicBezTo>
                  <a:pt x="257249" y="282931"/>
                  <a:pt x="243868" y="280865"/>
                  <a:pt x="230158" y="280865"/>
                </a:cubicBezTo>
                <a:cubicBezTo>
                  <a:pt x="194099" y="280865"/>
                  <a:pt x="150528" y="294575"/>
                  <a:pt x="99444" y="321995"/>
                </a:cubicBezTo>
                <a:cubicBezTo>
                  <a:pt x="96251" y="323685"/>
                  <a:pt x="93153" y="324530"/>
                  <a:pt x="90148" y="324530"/>
                </a:cubicBezTo>
                <a:cubicBezTo>
                  <a:pt x="85265" y="324530"/>
                  <a:pt x="81039" y="322746"/>
                  <a:pt x="77471" y="319178"/>
                </a:cubicBezTo>
                <a:cubicBezTo>
                  <a:pt x="73902" y="315610"/>
                  <a:pt x="72118" y="311384"/>
                  <a:pt x="72118" y="306501"/>
                </a:cubicBezTo>
                <a:lnTo>
                  <a:pt x="72118" y="97472"/>
                </a:lnTo>
                <a:cubicBezTo>
                  <a:pt x="72118" y="91462"/>
                  <a:pt x="75029" y="86297"/>
                  <a:pt x="80851" y="81978"/>
                </a:cubicBezTo>
                <a:cubicBezTo>
                  <a:pt x="84795" y="79348"/>
                  <a:pt x="92214" y="75311"/>
                  <a:pt x="103107" y="69864"/>
                </a:cubicBezTo>
                <a:cubicBezTo>
                  <a:pt x="147429" y="47327"/>
                  <a:pt x="186962" y="36059"/>
                  <a:pt x="221706" y="36059"/>
                </a:cubicBezTo>
                <a:close/>
                <a:moveTo>
                  <a:pt x="36059" y="0"/>
                </a:moveTo>
                <a:cubicBezTo>
                  <a:pt x="46013" y="0"/>
                  <a:pt x="54511" y="3521"/>
                  <a:pt x="61554" y="10564"/>
                </a:cubicBezTo>
                <a:cubicBezTo>
                  <a:pt x="68597" y="17607"/>
                  <a:pt x="72118" y="26105"/>
                  <a:pt x="72118" y="36059"/>
                </a:cubicBezTo>
                <a:cubicBezTo>
                  <a:pt x="72118" y="49581"/>
                  <a:pt x="66109" y="59910"/>
                  <a:pt x="54089" y="67047"/>
                </a:cubicBezTo>
                <a:lnTo>
                  <a:pt x="54089" y="423692"/>
                </a:lnTo>
                <a:cubicBezTo>
                  <a:pt x="54089" y="426134"/>
                  <a:pt x="53197" y="428247"/>
                  <a:pt x="51413" y="430031"/>
                </a:cubicBezTo>
                <a:cubicBezTo>
                  <a:pt x="49628" y="431815"/>
                  <a:pt x="47516" y="432707"/>
                  <a:pt x="45074" y="432707"/>
                </a:cubicBezTo>
                <a:lnTo>
                  <a:pt x="27045" y="432707"/>
                </a:lnTo>
                <a:cubicBezTo>
                  <a:pt x="24603" y="432707"/>
                  <a:pt x="22490" y="431815"/>
                  <a:pt x="20706" y="430031"/>
                </a:cubicBezTo>
                <a:cubicBezTo>
                  <a:pt x="18922" y="428247"/>
                  <a:pt x="18030" y="426134"/>
                  <a:pt x="18030" y="423692"/>
                </a:cubicBezTo>
                <a:lnTo>
                  <a:pt x="18030" y="67047"/>
                </a:lnTo>
                <a:cubicBezTo>
                  <a:pt x="6010" y="59910"/>
                  <a:pt x="0" y="49581"/>
                  <a:pt x="0" y="36059"/>
                </a:cubicBezTo>
                <a:cubicBezTo>
                  <a:pt x="0" y="26105"/>
                  <a:pt x="3522" y="17607"/>
                  <a:pt x="10564" y="10564"/>
                </a:cubicBezTo>
                <a:cubicBezTo>
                  <a:pt x="17607" y="3521"/>
                  <a:pt x="26105" y="0"/>
                  <a:pt x="360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013" dirty="0"/>
          </a:p>
        </p:txBody>
      </p:sp>
      <p:sp>
        <p:nvSpPr>
          <p:cNvPr id="18" name="Freeform 410"/>
          <p:cNvSpPr/>
          <p:nvPr/>
        </p:nvSpPr>
        <p:spPr>
          <a:xfrm>
            <a:off x="2481434" y="3186907"/>
            <a:ext cx="460375" cy="460375"/>
          </a:xfrm>
          <a:custGeom>
            <a:avLst/>
            <a:gdLst>
              <a:gd name="connsiteX0" fmla="*/ 84231 w 462284"/>
              <a:gd name="connsiteY0" fmla="*/ 360589 h 462850"/>
              <a:gd name="connsiteX1" fmla="*/ 71553 w 462284"/>
              <a:gd name="connsiteY1" fmla="*/ 365942 h 462850"/>
              <a:gd name="connsiteX2" fmla="*/ 66201 w 462284"/>
              <a:gd name="connsiteY2" fmla="*/ 378619 h 462850"/>
              <a:gd name="connsiteX3" fmla="*/ 71553 w 462284"/>
              <a:gd name="connsiteY3" fmla="*/ 391296 h 462850"/>
              <a:gd name="connsiteX4" fmla="*/ 84231 w 462284"/>
              <a:gd name="connsiteY4" fmla="*/ 396648 h 462850"/>
              <a:gd name="connsiteX5" fmla="*/ 96908 w 462284"/>
              <a:gd name="connsiteY5" fmla="*/ 391296 h 462850"/>
              <a:gd name="connsiteX6" fmla="*/ 102260 w 462284"/>
              <a:gd name="connsiteY6" fmla="*/ 378619 h 462850"/>
              <a:gd name="connsiteX7" fmla="*/ 96908 w 462284"/>
              <a:gd name="connsiteY7" fmla="*/ 365942 h 462850"/>
              <a:gd name="connsiteX8" fmla="*/ 84231 w 462284"/>
              <a:gd name="connsiteY8" fmla="*/ 360589 h 462850"/>
              <a:gd name="connsiteX9" fmla="*/ 202549 w 462284"/>
              <a:gd name="connsiteY9" fmla="*/ 179168 h 462850"/>
              <a:gd name="connsiteX10" fmla="*/ 234805 w 462284"/>
              <a:gd name="connsiteY10" fmla="*/ 228045 h 462850"/>
              <a:gd name="connsiteX11" fmla="*/ 283681 w 462284"/>
              <a:gd name="connsiteY11" fmla="*/ 260300 h 462850"/>
              <a:gd name="connsiteX12" fmla="*/ 91555 w 462284"/>
              <a:gd name="connsiteY12" fmla="*/ 452427 h 462850"/>
              <a:gd name="connsiteX13" fmla="*/ 66201 w 462284"/>
              <a:gd name="connsiteY13" fmla="*/ 462850 h 462850"/>
              <a:gd name="connsiteX14" fmla="*/ 40566 w 462284"/>
              <a:gd name="connsiteY14" fmla="*/ 452427 h 462850"/>
              <a:gd name="connsiteX15" fmla="*/ 10705 w 462284"/>
              <a:gd name="connsiteY15" fmla="*/ 422002 h 462850"/>
              <a:gd name="connsiteX16" fmla="*/ 0 w 462284"/>
              <a:gd name="connsiteY16" fmla="*/ 396648 h 462850"/>
              <a:gd name="connsiteX17" fmla="*/ 10705 w 462284"/>
              <a:gd name="connsiteY17" fmla="*/ 371013 h 462850"/>
              <a:gd name="connsiteX18" fmla="*/ 336642 w 462284"/>
              <a:gd name="connsiteY18" fmla="*/ 0 h 462850"/>
              <a:gd name="connsiteX19" fmla="*/ 370870 w 462284"/>
              <a:gd name="connsiteY19" fmla="*/ 4648 h 462850"/>
              <a:gd name="connsiteX20" fmla="*/ 401153 w 462284"/>
              <a:gd name="connsiteY20" fmla="*/ 17748 h 462850"/>
              <a:gd name="connsiteX21" fmla="*/ 405661 w 462284"/>
              <a:gd name="connsiteY21" fmla="*/ 25636 h 462850"/>
              <a:gd name="connsiteX22" fmla="*/ 401153 w 462284"/>
              <a:gd name="connsiteY22" fmla="*/ 33524 h 462850"/>
              <a:gd name="connsiteX23" fmla="*/ 318613 w 462284"/>
              <a:gd name="connsiteY23" fmla="*/ 81133 h 462850"/>
              <a:gd name="connsiteX24" fmla="*/ 318613 w 462284"/>
              <a:gd name="connsiteY24" fmla="*/ 144236 h 462850"/>
              <a:gd name="connsiteX25" fmla="*/ 372983 w 462284"/>
              <a:gd name="connsiteY25" fmla="*/ 174379 h 462850"/>
              <a:gd name="connsiteX26" fmla="*/ 395237 w 462284"/>
              <a:gd name="connsiteY26" fmla="*/ 160716 h 462850"/>
              <a:gd name="connsiteX27" fmla="*/ 433409 w 462284"/>
              <a:gd name="connsiteY27" fmla="*/ 137897 h 462850"/>
              <a:gd name="connsiteX28" fmla="*/ 453270 w 462284"/>
              <a:gd name="connsiteY28" fmla="*/ 127896 h 462850"/>
              <a:gd name="connsiteX29" fmla="*/ 459890 w 462284"/>
              <a:gd name="connsiteY29" fmla="*/ 130714 h 462850"/>
              <a:gd name="connsiteX30" fmla="*/ 462284 w 462284"/>
              <a:gd name="connsiteY30" fmla="*/ 137756 h 462850"/>
              <a:gd name="connsiteX31" fmla="*/ 455806 w 462284"/>
              <a:gd name="connsiteY31" fmla="*/ 167618 h 462850"/>
              <a:gd name="connsiteX32" fmla="*/ 409464 w 462284"/>
              <a:gd name="connsiteY32" fmla="*/ 228890 h 462850"/>
              <a:gd name="connsiteX33" fmla="*/ 336642 w 462284"/>
              <a:gd name="connsiteY33" fmla="*/ 252412 h 462850"/>
              <a:gd name="connsiteX34" fmla="*/ 247481 w 462284"/>
              <a:gd name="connsiteY34" fmla="*/ 215368 h 462850"/>
              <a:gd name="connsiteX35" fmla="*/ 210436 w 462284"/>
              <a:gd name="connsiteY35" fmla="*/ 126206 h 462850"/>
              <a:gd name="connsiteX36" fmla="*/ 247481 w 462284"/>
              <a:gd name="connsiteY36" fmla="*/ 37045 h 462850"/>
              <a:gd name="connsiteX37" fmla="*/ 336642 w 462284"/>
              <a:gd name="connsiteY37" fmla="*/ 0 h 4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2284" h="462850">
                <a:moveTo>
                  <a:pt x="84231" y="360589"/>
                </a:moveTo>
                <a:cubicBezTo>
                  <a:pt x="79348" y="360589"/>
                  <a:pt x="75122" y="362373"/>
                  <a:pt x="71553" y="365942"/>
                </a:cubicBezTo>
                <a:cubicBezTo>
                  <a:pt x="67986" y="369510"/>
                  <a:pt x="66201" y="373736"/>
                  <a:pt x="66201" y="378619"/>
                </a:cubicBezTo>
                <a:cubicBezTo>
                  <a:pt x="66201" y="383502"/>
                  <a:pt x="67986" y="387727"/>
                  <a:pt x="71553" y="391296"/>
                </a:cubicBezTo>
                <a:cubicBezTo>
                  <a:pt x="75122" y="394864"/>
                  <a:pt x="79348" y="396648"/>
                  <a:pt x="84231" y="396648"/>
                </a:cubicBezTo>
                <a:cubicBezTo>
                  <a:pt x="89114" y="396648"/>
                  <a:pt x="93340" y="394864"/>
                  <a:pt x="96908" y="391296"/>
                </a:cubicBezTo>
                <a:cubicBezTo>
                  <a:pt x="100476" y="387727"/>
                  <a:pt x="102260" y="383502"/>
                  <a:pt x="102260" y="378619"/>
                </a:cubicBezTo>
                <a:cubicBezTo>
                  <a:pt x="102260" y="373736"/>
                  <a:pt x="100476" y="369510"/>
                  <a:pt x="96908" y="365942"/>
                </a:cubicBezTo>
                <a:cubicBezTo>
                  <a:pt x="93340" y="362373"/>
                  <a:pt x="89114" y="360589"/>
                  <a:pt x="84231" y="360589"/>
                </a:cubicBezTo>
                <a:close/>
                <a:moveTo>
                  <a:pt x="202549" y="179168"/>
                </a:moveTo>
                <a:cubicBezTo>
                  <a:pt x="209873" y="197573"/>
                  <a:pt x="220626" y="213865"/>
                  <a:pt x="234805" y="228045"/>
                </a:cubicBezTo>
                <a:cubicBezTo>
                  <a:pt x="248984" y="242224"/>
                  <a:pt x="265277" y="252976"/>
                  <a:pt x="283681" y="260300"/>
                </a:cubicBezTo>
                <a:lnTo>
                  <a:pt x="91555" y="452427"/>
                </a:lnTo>
                <a:cubicBezTo>
                  <a:pt x="84607" y="459376"/>
                  <a:pt x="76156" y="462850"/>
                  <a:pt x="66201" y="462850"/>
                </a:cubicBezTo>
                <a:cubicBezTo>
                  <a:pt x="56436" y="462850"/>
                  <a:pt x="47890" y="459376"/>
                  <a:pt x="40566" y="452427"/>
                </a:cubicBezTo>
                <a:lnTo>
                  <a:pt x="10705" y="422002"/>
                </a:lnTo>
                <a:cubicBezTo>
                  <a:pt x="3568" y="415241"/>
                  <a:pt x="0" y="406790"/>
                  <a:pt x="0" y="396648"/>
                </a:cubicBezTo>
                <a:cubicBezTo>
                  <a:pt x="0" y="386694"/>
                  <a:pt x="3568" y="378149"/>
                  <a:pt x="10705" y="371013"/>
                </a:cubicBezTo>
                <a:close/>
                <a:moveTo>
                  <a:pt x="336642" y="0"/>
                </a:moveTo>
                <a:cubicBezTo>
                  <a:pt x="347536" y="0"/>
                  <a:pt x="358944" y="1549"/>
                  <a:pt x="370870" y="4648"/>
                </a:cubicBezTo>
                <a:cubicBezTo>
                  <a:pt x="382796" y="7747"/>
                  <a:pt x="392891" y="12114"/>
                  <a:pt x="401153" y="17748"/>
                </a:cubicBezTo>
                <a:cubicBezTo>
                  <a:pt x="404159" y="19814"/>
                  <a:pt x="405661" y="22443"/>
                  <a:pt x="405661" y="25636"/>
                </a:cubicBezTo>
                <a:cubicBezTo>
                  <a:pt x="405661" y="28828"/>
                  <a:pt x="404159" y="31458"/>
                  <a:pt x="401153" y="33524"/>
                </a:cubicBezTo>
                <a:lnTo>
                  <a:pt x="318613" y="81133"/>
                </a:lnTo>
                <a:lnTo>
                  <a:pt x="318613" y="144236"/>
                </a:lnTo>
                <a:lnTo>
                  <a:pt x="372983" y="174379"/>
                </a:lnTo>
                <a:cubicBezTo>
                  <a:pt x="373922" y="173815"/>
                  <a:pt x="381341" y="169261"/>
                  <a:pt x="395237" y="160716"/>
                </a:cubicBezTo>
                <a:cubicBezTo>
                  <a:pt x="409137" y="152171"/>
                  <a:pt x="421859" y="144564"/>
                  <a:pt x="433409" y="137897"/>
                </a:cubicBezTo>
                <a:cubicBezTo>
                  <a:pt x="444960" y="131230"/>
                  <a:pt x="451580" y="127896"/>
                  <a:pt x="453270" y="127896"/>
                </a:cubicBezTo>
                <a:cubicBezTo>
                  <a:pt x="456087" y="127896"/>
                  <a:pt x="458295" y="128835"/>
                  <a:pt x="459890" y="130714"/>
                </a:cubicBezTo>
                <a:cubicBezTo>
                  <a:pt x="461487" y="132592"/>
                  <a:pt x="462284" y="134939"/>
                  <a:pt x="462284" y="137756"/>
                </a:cubicBezTo>
                <a:cubicBezTo>
                  <a:pt x="462284" y="145081"/>
                  <a:pt x="460126" y="155035"/>
                  <a:pt x="455806" y="167618"/>
                </a:cubicBezTo>
                <a:cubicBezTo>
                  <a:pt x="446980" y="192784"/>
                  <a:pt x="431533" y="213208"/>
                  <a:pt x="409464" y="228890"/>
                </a:cubicBezTo>
                <a:cubicBezTo>
                  <a:pt x="387397" y="244572"/>
                  <a:pt x="363123" y="252412"/>
                  <a:pt x="336642" y="252412"/>
                </a:cubicBezTo>
                <a:cubicBezTo>
                  <a:pt x="301898" y="252412"/>
                  <a:pt x="272177" y="240064"/>
                  <a:pt x="247481" y="215368"/>
                </a:cubicBezTo>
                <a:cubicBezTo>
                  <a:pt x="222785" y="190671"/>
                  <a:pt x="210436" y="160951"/>
                  <a:pt x="210436" y="126206"/>
                </a:cubicBezTo>
                <a:cubicBezTo>
                  <a:pt x="210436" y="91462"/>
                  <a:pt x="222785" y="61741"/>
                  <a:pt x="247481" y="37045"/>
                </a:cubicBezTo>
                <a:cubicBezTo>
                  <a:pt x="272177" y="12348"/>
                  <a:pt x="301898" y="0"/>
                  <a:pt x="3366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350" dirty="0"/>
          </a:p>
        </p:txBody>
      </p:sp>
      <p:sp>
        <p:nvSpPr>
          <p:cNvPr id="23" name="Freeform 311"/>
          <p:cNvSpPr/>
          <p:nvPr/>
        </p:nvSpPr>
        <p:spPr>
          <a:xfrm>
            <a:off x="6512719" y="3309143"/>
            <a:ext cx="323850" cy="466725"/>
          </a:xfrm>
          <a:custGeom>
            <a:avLst/>
            <a:gdLst/>
            <a:ahLst/>
            <a:cxnLst/>
            <a:rect l="l" t="t" r="r" b="b"/>
            <a:pathLst>
              <a:path w="324530" h="468766">
                <a:moveTo>
                  <a:pt x="72118" y="0"/>
                </a:moveTo>
                <a:lnTo>
                  <a:pt x="252412" y="0"/>
                </a:lnTo>
                <a:cubicBezTo>
                  <a:pt x="262178" y="0"/>
                  <a:pt x="270630" y="3568"/>
                  <a:pt x="277766" y="10705"/>
                </a:cubicBezTo>
                <a:cubicBezTo>
                  <a:pt x="284903" y="17842"/>
                  <a:pt x="288472" y="26293"/>
                  <a:pt x="288472" y="36059"/>
                </a:cubicBezTo>
                <a:cubicBezTo>
                  <a:pt x="288472" y="45825"/>
                  <a:pt x="284903" y="54276"/>
                  <a:pt x="277766" y="61413"/>
                </a:cubicBezTo>
                <a:cubicBezTo>
                  <a:pt x="270630" y="68549"/>
                  <a:pt x="262178" y="72118"/>
                  <a:pt x="252412" y="72118"/>
                </a:cubicBezTo>
                <a:lnTo>
                  <a:pt x="252412" y="216354"/>
                </a:lnTo>
                <a:cubicBezTo>
                  <a:pt x="271005" y="216354"/>
                  <a:pt x="287674" y="225603"/>
                  <a:pt x="302416" y="244102"/>
                </a:cubicBezTo>
                <a:cubicBezTo>
                  <a:pt x="317158" y="262601"/>
                  <a:pt x="324530" y="283401"/>
                  <a:pt x="324530" y="306501"/>
                </a:cubicBezTo>
                <a:cubicBezTo>
                  <a:pt x="324530" y="311384"/>
                  <a:pt x="322747" y="315609"/>
                  <a:pt x="319178" y="319178"/>
                </a:cubicBezTo>
                <a:cubicBezTo>
                  <a:pt x="315610" y="322746"/>
                  <a:pt x="311384" y="324530"/>
                  <a:pt x="306500" y="324530"/>
                </a:cubicBezTo>
                <a:lnTo>
                  <a:pt x="185647" y="324530"/>
                </a:lnTo>
                <a:lnTo>
                  <a:pt x="171280" y="460596"/>
                </a:lnTo>
                <a:cubicBezTo>
                  <a:pt x="170904" y="462850"/>
                  <a:pt x="169918" y="464775"/>
                  <a:pt x="168322" y="466372"/>
                </a:cubicBezTo>
                <a:cubicBezTo>
                  <a:pt x="166725" y="467968"/>
                  <a:pt x="164801" y="468766"/>
                  <a:pt x="162546" y="468766"/>
                </a:cubicBezTo>
                <a:lnTo>
                  <a:pt x="162265" y="468766"/>
                </a:lnTo>
                <a:cubicBezTo>
                  <a:pt x="157195" y="468766"/>
                  <a:pt x="154190" y="466231"/>
                  <a:pt x="153250" y="461160"/>
                </a:cubicBezTo>
                <a:lnTo>
                  <a:pt x="131841" y="324530"/>
                </a:lnTo>
                <a:lnTo>
                  <a:pt x="18029" y="324530"/>
                </a:lnTo>
                <a:cubicBezTo>
                  <a:pt x="13146" y="324530"/>
                  <a:pt x="8921" y="322746"/>
                  <a:pt x="5352" y="319178"/>
                </a:cubicBezTo>
                <a:cubicBezTo>
                  <a:pt x="1785" y="315609"/>
                  <a:pt x="0" y="311384"/>
                  <a:pt x="0" y="306501"/>
                </a:cubicBezTo>
                <a:cubicBezTo>
                  <a:pt x="0" y="283401"/>
                  <a:pt x="7372" y="262601"/>
                  <a:pt x="22114" y="244102"/>
                </a:cubicBezTo>
                <a:cubicBezTo>
                  <a:pt x="36857" y="225603"/>
                  <a:pt x="53525" y="216354"/>
                  <a:pt x="72118" y="216354"/>
                </a:cubicBezTo>
                <a:lnTo>
                  <a:pt x="72118" y="72118"/>
                </a:lnTo>
                <a:cubicBezTo>
                  <a:pt x="62352" y="72118"/>
                  <a:pt x="53902" y="68549"/>
                  <a:pt x="46764" y="61413"/>
                </a:cubicBezTo>
                <a:cubicBezTo>
                  <a:pt x="39627" y="54276"/>
                  <a:pt x="36060" y="45825"/>
                  <a:pt x="36060" y="36059"/>
                </a:cubicBezTo>
                <a:cubicBezTo>
                  <a:pt x="36060" y="26293"/>
                  <a:pt x="39627" y="17842"/>
                  <a:pt x="46764" y="10705"/>
                </a:cubicBezTo>
                <a:cubicBezTo>
                  <a:pt x="53902" y="3568"/>
                  <a:pt x="62352" y="0"/>
                  <a:pt x="72118" y="0"/>
                </a:cubicBezTo>
                <a:close/>
                <a:moveTo>
                  <a:pt x="126206" y="72118"/>
                </a:moveTo>
                <a:cubicBezTo>
                  <a:pt x="123578" y="72118"/>
                  <a:pt x="121417" y="72963"/>
                  <a:pt x="119727" y="74653"/>
                </a:cubicBezTo>
                <a:cubicBezTo>
                  <a:pt x="118037" y="76343"/>
                  <a:pt x="117192" y="78503"/>
                  <a:pt x="117192" y="81133"/>
                </a:cubicBezTo>
                <a:lnTo>
                  <a:pt x="117192" y="207339"/>
                </a:lnTo>
                <a:cubicBezTo>
                  <a:pt x="117192" y="209968"/>
                  <a:pt x="118037" y="212128"/>
                  <a:pt x="119727" y="213818"/>
                </a:cubicBezTo>
                <a:cubicBezTo>
                  <a:pt x="121417" y="215508"/>
                  <a:pt x="123578" y="216354"/>
                  <a:pt x="126206" y="216354"/>
                </a:cubicBezTo>
                <a:cubicBezTo>
                  <a:pt x="128836" y="216354"/>
                  <a:pt x="130996" y="215508"/>
                  <a:pt x="132686" y="213818"/>
                </a:cubicBezTo>
                <a:cubicBezTo>
                  <a:pt x="134376" y="212128"/>
                  <a:pt x="135221" y="209968"/>
                  <a:pt x="135221" y="207339"/>
                </a:cubicBezTo>
                <a:lnTo>
                  <a:pt x="135221" y="81133"/>
                </a:lnTo>
                <a:cubicBezTo>
                  <a:pt x="135221" y="78503"/>
                  <a:pt x="134376" y="76343"/>
                  <a:pt x="132686" y="74653"/>
                </a:cubicBezTo>
                <a:cubicBezTo>
                  <a:pt x="130996" y="72963"/>
                  <a:pt x="128836" y="72118"/>
                  <a:pt x="126206" y="721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a:defRPr/>
            </a:pPr>
            <a:endParaRPr lang="en-US" sz="1350" dirty="0"/>
          </a:p>
        </p:txBody>
      </p:sp>
      <p:grpSp>
        <p:nvGrpSpPr>
          <p:cNvPr id="55" name="Grupo 54"/>
          <p:cNvGrpSpPr/>
          <p:nvPr/>
        </p:nvGrpSpPr>
        <p:grpSpPr>
          <a:xfrm>
            <a:off x="431620" y="303639"/>
            <a:ext cx="10738345" cy="6226909"/>
            <a:chOff x="431620" y="303639"/>
            <a:chExt cx="10738345" cy="6226909"/>
          </a:xfrm>
        </p:grpSpPr>
        <p:grpSp>
          <p:nvGrpSpPr>
            <p:cNvPr id="54" name="Grupo 53"/>
            <p:cNvGrpSpPr/>
            <p:nvPr/>
          </p:nvGrpSpPr>
          <p:grpSpPr>
            <a:xfrm>
              <a:off x="431620" y="303639"/>
              <a:ext cx="10738345" cy="6226909"/>
              <a:chOff x="431620" y="303639"/>
              <a:chExt cx="10738345" cy="6226909"/>
            </a:xfrm>
          </p:grpSpPr>
          <p:grpSp>
            <p:nvGrpSpPr>
              <p:cNvPr id="53" name="Grupo 52"/>
              <p:cNvGrpSpPr/>
              <p:nvPr/>
            </p:nvGrpSpPr>
            <p:grpSpPr>
              <a:xfrm>
                <a:off x="431620" y="303639"/>
                <a:ext cx="10738345" cy="6226909"/>
                <a:chOff x="431620" y="303639"/>
                <a:chExt cx="10738345" cy="6226909"/>
              </a:xfrm>
            </p:grpSpPr>
            <p:grpSp>
              <p:nvGrpSpPr>
                <p:cNvPr id="52" name="Grupo 51"/>
                <p:cNvGrpSpPr/>
                <p:nvPr/>
              </p:nvGrpSpPr>
              <p:grpSpPr>
                <a:xfrm>
                  <a:off x="431620" y="303639"/>
                  <a:ext cx="10738345" cy="6226909"/>
                  <a:chOff x="431620" y="303639"/>
                  <a:chExt cx="10738345" cy="6226909"/>
                </a:xfrm>
              </p:grpSpPr>
              <p:grpSp>
                <p:nvGrpSpPr>
                  <p:cNvPr id="48" name="Grupo 47"/>
                  <p:cNvGrpSpPr/>
                  <p:nvPr/>
                </p:nvGrpSpPr>
                <p:grpSpPr>
                  <a:xfrm>
                    <a:off x="431620" y="303639"/>
                    <a:ext cx="10738345" cy="6226909"/>
                    <a:chOff x="1097826" y="304007"/>
                    <a:chExt cx="10738345" cy="6226909"/>
                  </a:xfrm>
                </p:grpSpPr>
                <p:grpSp>
                  <p:nvGrpSpPr>
                    <p:cNvPr id="14" name="Grupo 13"/>
                    <p:cNvGrpSpPr/>
                    <p:nvPr/>
                  </p:nvGrpSpPr>
                  <p:grpSpPr>
                    <a:xfrm>
                      <a:off x="1097826" y="304007"/>
                      <a:ext cx="10738345" cy="6226909"/>
                      <a:chOff x="939848" y="429418"/>
                      <a:chExt cx="10738345" cy="6226909"/>
                    </a:xfrm>
                  </p:grpSpPr>
                  <p:grpSp>
                    <p:nvGrpSpPr>
                      <p:cNvPr id="9" name="Grupo 8"/>
                      <p:cNvGrpSpPr/>
                      <p:nvPr/>
                    </p:nvGrpSpPr>
                    <p:grpSpPr>
                      <a:xfrm>
                        <a:off x="939848" y="429418"/>
                        <a:ext cx="10738345" cy="6226909"/>
                        <a:chOff x="1806122" y="429418"/>
                        <a:chExt cx="10738345" cy="6226909"/>
                      </a:xfrm>
                    </p:grpSpPr>
                    <p:grpSp>
                      <p:nvGrpSpPr>
                        <p:cNvPr id="8" name="Grupo 7"/>
                        <p:cNvGrpSpPr/>
                        <p:nvPr/>
                      </p:nvGrpSpPr>
                      <p:grpSpPr>
                        <a:xfrm>
                          <a:off x="1806122" y="429418"/>
                          <a:ext cx="10738345" cy="6226909"/>
                          <a:chOff x="1936750" y="393701"/>
                          <a:chExt cx="10738345" cy="6226909"/>
                        </a:xfrm>
                      </p:grpSpPr>
                      <p:sp>
                        <p:nvSpPr>
                          <p:cNvPr id="24586" name="30 CuadroTexto"/>
                          <p:cNvSpPr txBox="1">
                            <a:spLocks noChangeArrowheads="1"/>
                          </p:cNvSpPr>
                          <p:nvPr/>
                        </p:nvSpPr>
                        <p:spPr bwMode="auto">
                          <a:xfrm>
                            <a:off x="8911791" y="3377749"/>
                            <a:ext cx="3522193" cy="323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nSpc>
                                <a:spcPts val="3500"/>
                              </a:lnSpc>
                              <a:buFont typeface="Wingdings" panose="05000000000000000000" pitchFamily="2" charset="2"/>
                              <a:buChar char="v"/>
                            </a:pPr>
                            <a:r>
                              <a:rPr lang="es-EC" sz="2400" dirty="0">
                                <a:solidFill>
                                  <a:schemeClr val="tx1">
                                    <a:lumMod val="75000"/>
                                    <a:lumOff val="25000"/>
                                  </a:schemeClr>
                                </a:solidFill>
                                <a:latin typeface="Calibri" panose="020F0502020204030204" pitchFamily="34" charset="0"/>
                              </a:rPr>
                              <a:t>Observación científica: encuestas( socios y directivos)</a:t>
                            </a:r>
                          </a:p>
                          <a:p>
                            <a:pPr marL="342900" indent="-342900">
                              <a:lnSpc>
                                <a:spcPts val="3500"/>
                              </a:lnSpc>
                              <a:buFont typeface="Wingdings" panose="05000000000000000000" pitchFamily="2" charset="2"/>
                              <a:buChar char="v"/>
                            </a:pPr>
                            <a:r>
                              <a:rPr lang="es-EC" sz="2400" dirty="0">
                                <a:solidFill>
                                  <a:schemeClr val="tx1">
                                    <a:lumMod val="75000"/>
                                    <a:lumOff val="25000"/>
                                  </a:schemeClr>
                                </a:solidFill>
                                <a:latin typeface="Calibri" panose="020F0502020204030204" pitchFamily="34" charset="0"/>
                              </a:rPr>
                              <a:t>Medición: Descriptiva </a:t>
                            </a:r>
                            <a:r>
                              <a:rPr lang="es-EC" sz="2400" dirty="0" smtClean="0">
                                <a:solidFill>
                                  <a:schemeClr val="tx1">
                                    <a:lumMod val="75000"/>
                                    <a:lumOff val="25000"/>
                                  </a:schemeClr>
                                </a:solidFill>
                                <a:latin typeface="Calibri" panose="020F0502020204030204" pitchFamily="34" charset="0"/>
                              </a:rPr>
                              <a:t>(frecuencias), </a:t>
                            </a:r>
                            <a:r>
                              <a:rPr lang="es-EC" sz="2400" dirty="0">
                                <a:solidFill>
                                  <a:schemeClr val="tx1">
                                    <a:lumMod val="75000"/>
                                    <a:lumOff val="25000"/>
                                  </a:schemeClr>
                                </a:solidFill>
                                <a:latin typeface="Calibri" panose="020F0502020204030204" pitchFamily="34" charset="0"/>
                              </a:rPr>
                              <a:t>inferencial (correlación Spearman</a:t>
                            </a:r>
                            <a:r>
                              <a:rPr lang="es-EC" sz="2400" dirty="0" smtClean="0">
                                <a:solidFill>
                                  <a:schemeClr val="tx1">
                                    <a:lumMod val="75000"/>
                                    <a:lumOff val="25000"/>
                                  </a:schemeClr>
                                </a:solidFill>
                                <a:latin typeface="Calibri" panose="020F0502020204030204" pitchFamily="34" charset="0"/>
                              </a:rPr>
                              <a:t>)</a:t>
                            </a:r>
                            <a:endParaRPr lang="es-EC" sz="2400" dirty="0">
                              <a:solidFill>
                                <a:schemeClr val="tx1">
                                  <a:lumMod val="75000"/>
                                  <a:lumOff val="25000"/>
                                </a:schemeClr>
                              </a:solidFill>
                              <a:latin typeface="Calibri" panose="020F0502020204030204" pitchFamily="34" charset="0"/>
                            </a:endParaRPr>
                          </a:p>
                        </p:txBody>
                      </p:sp>
                      <p:grpSp>
                        <p:nvGrpSpPr>
                          <p:cNvPr id="7" name="Grupo 6"/>
                          <p:cNvGrpSpPr/>
                          <p:nvPr/>
                        </p:nvGrpSpPr>
                        <p:grpSpPr>
                          <a:xfrm>
                            <a:off x="1936750" y="393701"/>
                            <a:ext cx="10738345" cy="6226909"/>
                            <a:chOff x="1936750" y="393701"/>
                            <a:chExt cx="10738345" cy="6226909"/>
                          </a:xfrm>
                        </p:grpSpPr>
                        <p:grpSp>
                          <p:nvGrpSpPr>
                            <p:cNvPr id="6" name="Grupo 5"/>
                            <p:cNvGrpSpPr/>
                            <p:nvPr/>
                          </p:nvGrpSpPr>
                          <p:grpSpPr>
                            <a:xfrm>
                              <a:off x="1936750" y="393701"/>
                              <a:ext cx="5448301" cy="6226909"/>
                              <a:chOff x="1936750" y="393701"/>
                              <a:chExt cx="5448301" cy="6226909"/>
                            </a:xfrm>
                          </p:grpSpPr>
                          <p:sp>
                            <p:nvSpPr>
                              <p:cNvPr id="5" name="4 Lágrima"/>
                              <p:cNvSpPr/>
                              <p:nvPr/>
                            </p:nvSpPr>
                            <p:spPr>
                              <a:xfrm rot="8119449">
                                <a:off x="3914776" y="393701"/>
                                <a:ext cx="1439863" cy="1439863"/>
                              </a:xfrm>
                              <a:prstGeom prst="teardrop">
                                <a:avLst/>
                              </a:prstGeom>
                              <a:solidFill>
                                <a:srgbClr val="6E73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sz="1600" dirty="0">
                                  <a:latin typeface="Roboto Thin"/>
                                </a:endParaRPr>
                              </a:p>
                            </p:txBody>
                          </p:sp>
                          <p:sp>
                            <p:nvSpPr>
                              <p:cNvPr id="24583" name="30 CuadroTexto"/>
                              <p:cNvSpPr txBox="1">
                                <a:spLocks noChangeArrowheads="1"/>
                              </p:cNvSpPr>
                              <p:nvPr/>
                            </p:nvSpPr>
                            <p:spPr bwMode="auto">
                              <a:xfrm>
                                <a:off x="3884614" y="812800"/>
                                <a:ext cx="150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b="1" dirty="0" smtClean="0">
                                    <a:latin typeface="Roboto Thin"/>
                                  </a:rPr>
                                  <a:t>Enfoque</a:t>
                                </a:r>
                                <a:r>
                                  <a:rPr lang="en-US" b="1" dirty="0" smtClean="0">
                                    <a:solidFill>
                                      <a:schemeClr val="bg1"/>
                                    </a:solidFill>
                                    <a:latin typeface="Roboto Thin"/>
                                  </a:rPr>
                                  <a:t> </a:t>
                                </a:r>
                                <a:endParaRPr lang="es-ES" b="1" dirty="0">
                                  <a:solidFill>
                                    <a:schemeClr val="bg1"/>
                                  </a:solidFill>
                                  <a:latin typeface="Roboto Thin"/>
                                </a:endParaRPr>
                              </a:p>
                            </p:txBody>
                          </p:sp>
                          <p:grpSp>
                            <p:nvGrpSpPr>
                              <p:cNvPr id="2" name="Grupo 1"/>
                              <p:cNvGrpSpPr/>
                              <p:nvPr/>
                            </p:nvGrpSpPr>
                            <p:grpSpPr>
                              <a:xfrm>
                                <a:off x="1936750" y="2206625"/>
                                <a:ext cx="1500188" cy="2392938"/>
                                <a:chOff x="1936750" y="2206625"/>
                                <a:chExt cx="1500188" cy="2392938"/>
                              </a:xfrm>
                            </p:grpSpPr>
                            <p:sp>
                              <p:nvSpPr>
                                <p:cNvPr id="24579" name="30 CuadroTexto"/>
                                <p:cNvSpPr txBox="1">
                                  <a:spLocks noChangeArrowheads="1"/>
                                </p:cNvSpPr>
                                <p:nvPr/>
                              </p:nvSpPr>
                              <p:spPr bwMode="auto">
                                <a:xfrm>
                                  <a:off x="1936750" y="4014788"/>
                                  <a:ext cx="1500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1600" dirty="0" err="1">
                                      <a:solidFill>
                                        <a:schemeClr val="tx1">
                                          <a:lumMod val="75000"/>
                                          <a:lumOff val="25000"/>
                                        </a:schemeClr>
                                      </a:solidFill>
                                      <a:latin typeface="Calibri" panose="020F0502020204030204" pitchFamily="34" charset="0"/>
                                    </a:rPr>
                                    <a:t>Descriptivo</a:t>
                                  </a:r>
                                  <a:r>
                                    <a:rPr lang="en-US" altLang="ko-KR" sz="1600" dirty="0">
                                      <a:solidFill>
                                        <a:schemeClr val="tx1">
                                          <a:lumMod val="75000"/>
                                          <a:lumOff val="25000"/>
                                        </a:schemeClr>
                                      </a:solidFill>
                                      <a:latin typeface="Calibri" panose="020F0502020204030204" pitchFamily="34" charset="0"/>
                                    </a:rPr>
                                    <a:t> </a:t>
                                  </a:r>
                                  <a:r>
                                    <a:rPr lang="es-EC" altLang="ko-KR" sz="1600" dirty="0" smtClean="0">
                                      <a:solidFill>
                                        <a:schemeClr val="tx1">
                                          <a:lumMod val="75000"/>
                                          <a:lumOff val="25000"/>
                                        </a:schemeClr>
                                      </a:solidFill>
                                      <a:latin typeface="Calibri" panose="020F0502020204030204" pitchFamily="34" charset="0"/>
                                    </a:rPr>
                                    <a:t>correlacional</a:t>
                                  </a:r>
                                  <a:endParaRPr lang="es-EC" sz="1600" dirty="0">
                                    <a:latin typeface="Roboto Thin"/>
                                  </a:endParaRPr>
                                </a:p>
                              </p:txBody>
                            </p:sp>
                            <p:sp>
                              <p:nvSpPr>
                                <p:cNvPr id="29" name="4 Lágrima"/>
                                <p:cNvSpPr/>
                                <p:nvPr/>
                              </p:nvSpPr>
                              <p:spPr>
                                <a:xfrm rot="8119449">
                                  <a:off x="1978026" y="2206625"/>
                                  <a:ext cx="1439863" cy="1441450"/>
                                </a:xfrm>
                                <a:prstGeom prst="teardrop">
                                  <a:avLst/>
                                </a:prstGeom>
                                <a:solidFill>
                                  <a:srgbClr val="1AA4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sz="1600" dirty="0">
                                    <a:latin typeface="Roboto Thin"/>
                                  </a:endParaRPr>
                                </a:p>
                              </p:txBody>
                            </p:sp>
                          </p:grpSp>
                          <p:grpSp>
                            <p:nvGrpSpPr>
                              <p:cNvPr id="4" name="Grupo 3"/>
                              <p:cNvGrpSpPr/>
                              <p:nvPr/>
                            </p:nvGrpSpPr>
                            <p:grpSpPr>
                              <a:xfrm>
                                <a:off x="3480405" y="2197101"/>
                                <a:ext cx="3904646" cy="4423509"/>
                                <a:chOff x="3480405" y="2197101"/>
                                <a:chExt cx="3904646" cy="4423509"/>
                              </a:xfrm>
                            </p:grpSpPr>
                            <p:sp>
                              <p:nvSpPr>
                                <p:cNvPr id="24580" name="30 CuadroTexto"/>
                                <p:cNvSpPr txBox="1">
                                  <a:spLocks noChangeArrowheads="1"/>
                                </p:cNvSpPr>
                                <p:nvPr/>
                              </p:nvSpPr>
                              <p:spPr bwMode="auto">
                                <a:xfrm>
                                  <a:off x="3873499" y="5789613"/>
                                  <a:ext cx="28849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ctr">
                                    <a:buFont typeface="Arial" panose="020B0604020202020204" pitchFamily="34" charset="0"/>
                                    <a:buChar char="•"/>
                                  </a:pPr>
                                  <a:r>
                                    <a:rPr lang="es-EC" sz="1600" dirty="0">
                                      <a:latin typeface="Roboto Thin"/>
                                    </a:rPr>
                                    <a:t>Investigación bibliográfica documental</a:t>
                                  </a:r>
                                </a:p>
                                <a:p>
                                  <a:pPr marL="285750" indent="-285750" algn="ctr">
                                    <a:buFont typeface="Arial" panose="020B0604020202020204" pitchFamily="34" charset="0"/>
                                    <a:buChar char="•"/>
                                  </a:pPr>
                                  <a:r>
                                    <a:rPr lang="es-EC" sz="1600" dirty="0">
                                      <a:latin typeface="Roboto Thin"/>
                                    </a:rPr>
                                    <a:t>Investigación de </a:t>
                                  </a:r>
                                  <a:r>
                                    <a:rPr lang="es-EC" sz="1600" dirty="0" smtClean="0">
                                      <a:latin typeface="Roboto Thin"/>
                                    </a:rPr>
                                    <a:t>campo</a:t>
                                  </a:r>
                                  <a:endParaRPr lang="es-EC" sz="1600" dirty="0">
                                    <a:latin typeface="Roboto Thin"/>
                                  </a:endParaRPr>
                                </a:p>
                              </p:txBody>
                            </p:sp>
                            <p:sp>
                              <p:nvSpPr>
                                <p:cNvPr id="27" name="4 Lágrima"/>
                                <p:cNvSpPr/>
                                <p:nvPr/>
                              </p:nvSpPr>
                              <p:spPr>
                                <a:xfrm rot="8119449">
                                  <a:off x="3908426" y="3981450"/>
                                  <a:ext cx="1439863" cy="1441450"/>
                                </a:xfrm>
                                <a:prstGeom prst="teardrop">
                                  <a:avLst/>
                                </a:prstGeom>
                                <a:solidFill>
                                  <a:srgbClr val="919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latin typeface="Roboto Thin"/>
                                  </a:endParaRPr>
                                </a:p>
                              </p:txBody>
                            </p:sp>
                            <p:sp>
                              <p:nvSpPr>
                                <p:cNvPr id="24590" name="30 CuadroTexto"/>
                                <p:cNvSpPr txBox="1">
                                  <a:spLocks noChangeArrowheads="1"/>
                                </p:cNvSpPr>
                                <p:nvPr/>
                              </p:nvSpPr>
                              <p:spPr bwMode="auto">
                                <a:xfrm>
                                  <a:off x="3878264" y="4402138"/>
                                  <a:ext cx="15001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sz="1400" b="1" dirty="0" smtClean="0">
                                      <a:latin typeface="Roboto Thin"/>
                                    </a:rPr>
                                    <a:t>Modalidad de la investigación</a:t>
                                  </a:r>
                                  <a:endParaRPr lang="es-EC" sz="1400" b="1" dirty="0">
                                    <a:solidFill>
                                      <a:schemeClr val="bg1"/>
                                    </a:solidFill>
                                    <a:latin typeface="Roboto Thin"/>
                                  </a:endParaRPr>
                                </a:p>
                              </p:txBody>
                            </p:sp>
                            <p:sp>
                              <p:nvSpPr>
                                <p:cNvPr id="31" name="4 Lágrima"/>
                                <p:cNvSpPr/>
                                <p:nvPr/>
                              </p:nvSpPr>
                              <p:spPr>
                                <a:xfrm rot="8119449">
                                  <a:off x="5915026" y="2197101"/>
                                  <a:ext cx="1439863" cy="1439863"/>
                                </a:xfrm>
                                <a:prstGeom prst="teardrop">
                                  <a:avLst/>
                                </a:prstGeom>
                                <a:solidFill>
                                  <a:srgbClr val="75C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latin typeface="Roboto Thin"/>
                                  </a:endParaRPr>
                                </a:p>
                              </p:txBody>
                            </p:sp>
                            <p:sp>
                              <p:nvSpPr>
                                <p:cNvPr id="24594" name="30 CuadroTexto"/>
                                <p:cNvSpPr txBox="1">
                                  <a:spLocks noChangeArrowheads="1"/>
                                </p:cNvSpPr>
                                <p:nvPr/>
                              </p:nvSpPr>
                              <p:spPr bwMode="auto">
                                <a:xfrm>
                                  <a:off x="5884864" y="2616200"/>
                                  <a:ext cx="150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b="1" dirty="0" smtClean="0">
                                      <a:latin typeface="Roboto Thin"/>
                                    </a:rPr>
                                    <a:t>Métodos Científicos </a:t>
                                  </a:r>
                                  <a:endParaRPr lang="es-EC" b="1" dirty="0">
                                    <a:latin typeface="Roboto Thin"/>
                                  </a:endParaRPr>
                                </a:p>
                              </p:txBody>
                            </p:sp>
                            <p:sp>
                              <p:nvSpPr>
                                <p:cNvPr id="24" name="CuadroTexto 23"/>
                                <p:cNvSpPr txBox="1"/>
                                <p:nvPr/>
                              </p:nvSpPr>
                              <p:spPr>
                                <a:xfrm>
                                  <a:off x="3480405" y="2665125"/>
                                  <a:ext cx="2372663"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457200"/>
                                  <a:r>
                                    <a:rPr lang="es-EC" sz="1600" dirty="0" smtClean="0">
                                      <a:solidFill>
                                        <a:prstClr val="black"/>
                                      </a:solidFill>
                                      <a:latin typeface="Times New Roman" panose="02020603050405020304" pitchFamily="18" charset="0"/>
                                      <a:cs typeface="Times New Roman" panose="02020603050405020304" pitchFamily="18" charset="0"/>
                                    </a:rPr>
                                    <a:t>MARCO METODOLÓGICO </a:t>
                                  </a:r>
                                  <a:endParaRPr lang="es-EC" sz="1600" dirty="0">
                                    <a:solidFill>
                                      <a:prstClr val="black"/>
                                    </a:solidFill>
                                    <a:latin typeface="Times New Roman" panose="02020603050405020304" pitchFamily="18" charset="0"/>
                                    <a:cs typeface="Times New Roman" panose="02020603050405020304" pitchFamily="18" charset="0"/>
                                  </a:endParaRPr>
                                </a:p>
                              </p:txBody>
                            </p:sp>
                          </p:grpSp>
                          <p:sp>
                            <p:nvSpPr>
                              <p:cNvPr id="25" name="30 CuadroTexto"/>
                              <p:cNvSpPr txBox="1">
                                <a:spLocks noChangeArrowheads="1"/>
                              </p:cNvSpPr>
                              <p:nvPr/>
                            </p:nvSpPr>
                            <p:spPr bwMode="auto">
                              <a:xfrm>
                                <a:off x="5567858" y="703773"/>
                                <a:ext cx="150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ko-KR" sz="1600" dirty="0" err="1">
                                    <a:solidFill>
                                      <a:schemeClr val="tx1">
                                        <a:lumMod val="75000"/>
                                        <a:lumOff val="25000"/>
                                      </a:schemeClr>
                                    </a:solidFill>
                                    <a:latin typeface="Calibri" panose="020F0502020204030204" pitchFamily="34" charset="0"/>
                                  </a:rPr>
                                  <a:t>Mixto</a:t>
                                </a:r>
                                <a:r>
                                  <a:rPr lang="en-US" altLang="ko-KR" sz="1600" dirty="0">
                                    <a:solidFill>
                                      <a:schemeClr val="tx1">
                                        <a:lumMod val="75000"/>
                                        <a:lumOff val="25000"/>
                                      </a:schemeClr>
                                    </a:solidFill>
                                    <a:latin typeface="Calibri" panose="020F0502020204030204" pitchFamily="34" charset="0"/>
                                  </a:rPr>
                                  <a:t> </a:t>
                                </a:r>
                              </a:p>
                              <a:p>
                                <a:pPr marL="285750" indent="-285750" algn="just">
                                  <a:buFont typeface="Arial" panose="020B0604020202020204" pitchFamily="34" charset="0"/>
                                  <a:buChar char="•"/>
                                </a:pPr>
                                <a:r>
                                  <a:rPr lang="es-EC" altLang="ko-KR" sz="1600" dirty="0" smtClean="0">
                                    <a:solidFill>
                                      <a:schemeClr val="tx1">
                                        <a:lumMod val="75000"/>
                                        <a:lumOff val="25000"/>
                                      </a:schemeClr>
                                    </a:solidFill>
                                    <a:latin typeface="Calibri" panose="020F0502020204030204" pitchFamily="34" charset="0"/>
                                  </a:rPr>
                                  <a:t>Cuantitativo</a:t>
                                </a:r>
                              </a:p>
                              <a:p>
                                <a:pPr marL="285750" indent="-285750" algn="just">
                                  <a:buFont typeface="Arial" panose="020B0604020202020204" pitchFamily="34" charset="0"/>
                                  <a:buChar char="•"/>
                                </a:pPr>
                                <a:r>
                                  <a:rPr lang="en-US" altLang="ko-KR" sz="1600" dirty="0" err="1" smtClean="0">
                                    <a:solidFill>
                                      <a:schemeClr val="tx1">
                                        <a:lumMod val="75000"/>
                                        <a:lumOff val="25000"/>
                                      </a:schemeClr>
                                    </a:solidFill>
                                    <a:latin typeface="Calibri" panose="020F0502020204030204" pitchFamily="34" charset="0"/>
                                  </a:rPr>
                                  <a:t>Cualitativo</a:t>
                                </a:r>
                                <a:endParaRPr lang="ko-KR" altLang="en-US" sz="1600" dirty="0">
                                  <a:solidFill>
                                    <a:schemeClr val="tx1">
                                      <a:lumMod val="75000"/>
                                      <a:lumOff val="25000"/>
                                    </a:schemeClr>
                                  </a:solidFill>
                                  <a:latin typeface="Calibri" panose="020F0502020204030204" pitchFamily="34" charset="0"/>
                                </a:endParaRPr>
                              </a:p>
                            </p:txBody>
                          </p:sp>
                        </p:grpSp>
                        <p:sp>
                          <p:nvSpPr>
                            <p:cNvPr id="26" name="30 CuadroTexto"/>
                            <p:cNvSpPr txBox="1">
                              <a:spLocks noChangeArrowheads="1"/>
                            </p:cNvSpPr>
                            <p:nvPr/>
                          </p:nvSpPr>
                          <p:spPr bwMode="auto">
                            <a:xfrm>
                              <a:off x="8782414" y="590775"/>
                              <a:ext cx="38926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buFont typeface="Wingdings" panose="05000000000000000000" pitchFamily="2" charset="2"/>
                                <a:buChar char="v"/>
                              </a:pPr>
                              <a:r>
                                <a:rPr lang="es-EC" altLang="ko-KR" sz="2400" dirty="0" smtClean="0">
                                  <a:solidFill>
                                    <a:schemeClr val="tx1">
                                      <a:lumMod val="75000"/>
                                      <a:lumOff val="25000"/>
                                    </a:schemeClr>
                                  </a:solidFill>
                                  <a:latin typeface="Calibri" panose="020F0502020204030204" pitchFamily="34" charset="0"/>
                                </a:rPr>
                                <a:t>Método histórico</a:t>
                              </a:r>
                            </a:p>
                            <a:p>
                              <a:pPr marL="342900" indent="-342900" algn="just">
                                <a:buFont typeface="Wingdings" panose="05000000000000000000" pitchFamily="2" charset="2"/>
                                <a:buChar char="v"/>
                              </a:pPr>
                              <a:r>
                                <a:rPr lang="es-EC" altLang="ko-KR" sz="2400" dirty="0" smtClean="0">
                                  <a:solidFill>
                                    <a:schemeClr val="tx1">
                                      <a:lumMod val="75000"/>
                                      <a:lumOff val="25000"/>
                                    </a:schemeClr>
                                  </a:solidFill>
                                  <a:latin typeface="Calibri" panose="020F0502020204030204" pitchFamily="34" charset="0"/>
                                </a:rPr>
                                <a:t>Métodos lógico sistémico </a:t>
                              </a:r>
                            </a:p>
                            <a:p>
                              <a:pPr marL="342900" indent="-342900" algn="just">
                                <a:buFont typeface="Wingdings" panose="05000000000000000000" pitchFamily="2" charset="2"/>
                                <a:buChar char="v"/>
                              </a:pPr>
                              <a:r>
                                <a:rPr lang="es-EC" altLang="ko-KR" sz="2400" dirty="0">
                                  <a:solidFill>
                                    <a:schemeClr val="tx1">
                                      <a:lumMod val="75000"/>
                                      <a:lumOff val="25000"/>
                                    </a:schemeClr>
                                  </a:solidFill>
                                  <a:latin typeface="Calibri" panose="020F0502020204030204" pitchFamily="34" charset="0"/>
                                </a:rPr>
                                <a:t>Métodos </a:t>
                              </a:r>
                              <a:r>
                                <a:rPr lang="es-EC" altLang="ko-KR" sz="2400" dirty="0" smtClean="0">
                                  <a:solidFill>
                                    <a:schemeClr val="tx1">
                                      <a:lumMod val="75000"/>
                                      <a:lumOff val="25000"/>
                                    </a:schemeClr>
                                  </a:solidFill>
                                  <a:latin typeface="Calibri" panose="020F0502020204030204" pitchFamily="34" charset="0"/>
                                </a:rPr>
                                <a:t>lógico hipotético deductivo (hipótesis)</a:t>
                              </a:r>
                              <a:endParaRPr lang="es-EC" altLang="ko-KR" sz="2400" dirty="0">
                                <a:solidFill>
                                  <a:schemeClr val="tx1">
                                    <a:lumMod val="75000"/>
                                    <a:lumOff val="25000"/>
                                  </a:schemeClr>
                                </a:solidFill>
                                <a:latin typeface="Calibri" panose="020F0502020204030204" pitchFamily="34" charset="0"/>
                              </a:endParaRPr>
                            </a:p>
                          </p:txBody>
                        </p:sp>
                      </p:grpSp>
                    </p:grpSp>
                    <p:sp>
                      <p:nvSpPr>
                        <p:cNvPr id="43" name="30 CuadroTexto"/>
                        <p:cNvSpPr txBox="1">
                          <a:spLocks noChangeArrowheads="1"/>
                        </p:cNvSpPr>
                        <p:nvPr/>
                      </p:nvSpPr>
                      <p:spPr bwMode="auto">
                        <a:xfrm>
                          <a:off x="1847999" y="2596534"/>
                          <a:ext cx="15001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sz="1600" b="1" dirty="0" smtClean="0">
                              <a:latin typeface="Roboto Thin"/>
                            </a:rPr>
                            <a:t>Tipo de Investigación</a:t>
                          </a:r>
                          <a:endParaRPr lang="es-EC" sz="1600" b="1" dirty="0">
                            <a:latin typeface="Roboto Thin"/>
                          </a:endParaRPr>
                        </a:p>
                      </p:txBody>
                    </p:sp>
                  </p:grpSp>
                  <p:sp>
                    <p:nvSpPr>
                      <p:cNvPr id="10" name="CuadroTexto 9"/>
                      <p:cNvSpPr txBox="1"/>
                      <p:nvPr/>
                    </p:nvSpPr>
                    <p:spPr>
                      <a:xfrm>
                        <a:off x="7064189" y="626492"/>
                        <a:ext cx="375744" cy="1651153"/>
                      </a:xfrm>
                      <a:prstGeom prst="rect">
                        <a:avLst/>
                      </a:prstGeom>
                      <a:noFill/>
                    </p:spPr>
                    <p:txBody>
                      <a:bodyPr vert="wordArtVert" wrap="square" rtlCol="0">
                        <a:spAutoFit/>
                      </a:bodyPr>
                      <a:lstStyle/>
                      <a:p>
                        <a:r>
                          <a:rPr lang="es-EC" sz="1100" dirty="0" smtClean="0"/>
                          <a:t>Teóricos</a:t>
                        </a:r>
                        <a:endParaRPr lang="es-EC" sz="1100" dirty="0"/>
                      </a:p>
                    </p:txBody>
                  </p:sp>
                  <p:sp>
                    <p:nvSpPr>
                      <p:cNvPr id="46" name="CuadroTexto 45"/>
                      <p:cNvSpPr txBox="1"/>
                      <p:nvPr/>
                    </p:nvSpPr>
                    <p:spPr>
                      <a:xfrm>
                        <a:off x="7208125" y="3970871"/>
                        <a:ext cx="375744" cy="1942307"/>
                      </a:xfrm>
                      <a:prstGeom prst="rect">
                        <a:avLst/>
                      </a:prstGeom>
                      <a:noFill/>
                    </p:spPr>
                    <p:txBody>
                      <a:bodyPr vert="wordArtVert" wrap="square" rtlCol="0">
                        <a:spAutoFit/>
                      </a:bodyPr>
                      <a:lstStyle/>
                      <a:p>
                        <a:r>
                          <a:rPr lang="es-EC" sz="1100" dirty="0" smtClean="0"/>
                          <a:t>Empíricos</a:t>
                        </a:r>
                        <a:endParaRPr lang="es-EC" dirty="0"/>
                      </a:p>
                    </p:txBody>
                  </p:sp>
                  <p:sp>
                    <p:nvSpPr>
                      <p:cNvPr id="12" name="Abrir llave 11"/>
                      <p:cNvSpPr/>
                      <p:nvPr/>
                    </p:nvSpPr>
                    <p:spPr>
                      <a:xfrm>
                        <a:off x="7477608" y="582536"/>
                        <a:ext cx="350451" cy="1584935"/>
                      </a:xfrm>
                      <a:prstGeom prst="leftBrace">
                        <a:avLst/>
                      </a:prstGeom>
                      <a:ln w="28575"/>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sp>
                    <p:nvSpPr>
                      <p:cNvPr id="49" name="Abrir llave 48"/>
                      <p:cNvSpPr/>
                      <p:nvPr/>
                    </p:nvSpPr>
                    <p:spPr>
                      <a:xfrm>
                        <a:off x="7709159" y="3525316"/>
                        <a:ext cx="217366" cy="2627592"/>
                      </a:xfrm>
                      <a:prstGeom prst="leftBrace">
                        <a:avLst/>
                      </a:prstGeom>
                      <a:ln w="28575"/>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grpSp>
                <p:cxnSp>
                  <p:nvCxnSpPr>
                    <p:cNvPr id="16" name="Conector recto de flecha 15"/>
                    <p:cNvCxnSpPr>
                      <a:stCxn id="24594" idx="3"/>
                      <a:endCxn id="10" idx="1"/>
                    </p:cNvCxnSpPr>
                    <p:nvPr/>
                  </p:nvCxnSpPr>
                  <p:spPr>
                    <a:xfrm flipV="1">
                      <a:off x="6546127" y="1326658"/>
                      <a:ext cx="676040" cy="1523014"/>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58" name="Conector recto de flecha 57"/>
                    <p:cNvCxnSpPr>
                      <a:stCxn id="24594" idx="3"/>
                      <a:endCxn id="46" idx="1"/>
                    </p:cNvCxnSpPr>
                    <p:nvPr/>
                  </p:nvCxnSpPr>
                  <p:spPr>
                    <a:xfrm>
                      <a:off x="6546127" y="2849672"/>
                      <a:ext cx="819976" cy="1966942"/>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grpSp>
              <p:grpSp>
                <p:nvGrpSpPr>
                  <p:cNvPr id="63" name="Google Shape;773;p41"/>
                  <p:cNvGrpSpPr/>
                  <p:nvPr/>
                </p:nvGrpSpPr>
                <p:grpSpPr>
                  <a:xfrm>
                    <a:off x="2925781" y="1229853"/>
                    <a:ext cx="322623" cy="305603"/>
                    <a:chOff x="2583100" y="2973775"/>
                    <a:chExt cx="461550" cy="437200"/>
                  </a:xfrm>
                </p:grpSpPr>
                <p:sp>
                  <p:nvSpPr>
                    <p:cNvPr id="64" name="Google Shape;774;p41"/>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5;p41"/>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 name="Google Shape;903;p41"/>
                <p:cNvGrpSpPr/>
                <p:nvPr/>
              </p:nvGrpSpPr>
              <p:grpSpPr>
                <a:xfrm>
                  <a:off x="4850534" y="3221054"/>
                  <a:ext cx="322623" cy="287726"/>
                  <a:chOff x="3927500" y="301425"/>
                  <a:chExt cx="461550" cy="411625"/>
                </a:xfrm>
              </p:grpSpPr>
              <p:sp>
                <p:nvSpPr>
                  <p:cNvPr id="132" name="Google Shape;904;p41"/>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05;p41"/>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06;p41"/>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07;p41"/>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08;p41"/>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09;p41"/>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10;p41"/>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11;p41"/>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12;p41"/>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13;p41"/>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14;p41"/>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15;p41"/>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16;p41"/>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17;p41"/>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18;p41"/>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19;p41"/>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20;p41"/>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21;p41"/>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22;p41"/>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23;p41"/>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24;p41"/>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25;p41"/>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26;p41"/>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27;p41"/>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28;p41"/>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29;p41"/>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30;p41"/>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 name="Google Shape;659;p41"/>
              <p:cNvGrpSpPr/>
              <p:nvPr/>
            </p:nvGrpSpPr>
            <p:grpSpPr>
              <a:xfrm>
                <a:off x="3016458" y="5051410"/>
                <a:ext cx="290295" cy="248564"/>
                <a:chOff x="1934025" y="1001650"/>
                <a:chExt cx="415300" cy="355600"/>
              </a:xfrm>
            </p:grpSpPr>
            <p:sp>
              <p:nvSpPr>
                <p:cNvPr id="161" name="Google Shape;660;p41"/>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61;p41"/>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62;p41"/>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63;p41"/>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 name="Google Shape;780;p41"/>
            <p:cNvGrpSpPr/>
            <p:nvPr/>
          </p:nvGrpSpPr>
          <p:grpSpPr>
            <a:xfrm>
              <a:off x="896557" y="3172106"/>
              <a:ext cx="285157" cy="291133"/>
              <a:chOff x="3951850" y="2985350"/>
              <a:chExt cx="407950" cy="416500"/>
            </a:xfrm>
          </p:grpSpPr>
          <p:sp>
            <p:nvSpPr>
              <p:cNvPr id="167" name="Google Shape;781;p4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82;p4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83;p4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84;p4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4A5C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1" name="Picture 2" descr="Resultado de imagen para cea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82" name="Imagen 81" descr="https://encrypted-tbn2.gstatic.com/images?q=tbn:ANd9GcSBpL-454MJ-DxrAOXHotLYAl15_h2GD57qw1QA6zXNLsEd0nb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0288" y="6395860"/>
            <a:ext cx="2051712" cy="462140"/>
          </a:xfrm>
          <a:prstGeom prst="rect">
            <a:avLst/>
          </a:prstGeom>
          <a:noFill/>
          <a:ln>
            <a:noFill/>
          </a:ln>
        </p:spPr>
      </p:pic>
    </p:spTree>
    <p:extLst>
      <p:ext uri="{BB962C8B-B14F-4D97-AF65-F5344CB8AC3E}">
        <p14:creationId xmlns:p14="http://schemas.microsoft.com/office/powerpoint/2010/main" val="3171359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TotalTime>
  <Words>3965</Words>
  <Application>Microsoft Office PowerPoint</Application>
  <PresentationFormat>Panorámica</PresentationFormat>
  <Paragraphs>619</Paragraphs>
  <Slides>31</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Calibri</vt:lpstr>
      <vt:lpstr>HY그래픽M</vt:lpstr>
      <vt:lpstr>Roboto Thin</vt:lpstr>
      <vt:lpstr>Times New Roman</vt:lpstr>
      <vt:lpstr>Trebuchet MS</vt:lpstr>
      <vt:lpstr>Verdana</vt:lpstr>
      <vt:lpstr>Wingdings</vt:lpstr>
      <vt:lpstr>Wingdings 3</vt:lpstr>
      <vt:lpstr>Faceta</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ÍNDICES FINANCIEROS DE LAS COAC´S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encuestas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dc:creator>
  <cp:lastModifiedBy>Pamela Rojas</cp:lastModifiedBy>
  <cp:revision>334</cp:revision>
  <dcterms:created xsi:type="dcterms:W3CDTF">2019-07-09T15:47:07Z</dcterms:created>
  <dcterms:modified xsi:type="dcterms:W3CDTF">2019-07-30T22:15:40Z</dcterms:modified>
</cp:coreProperties>
</file>