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7" r:id="rId11"/>
    <p:sldId id="264" r:id="rId12"/>
    <p:sldId id="266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F527"/>
    <a:srgbClr val="F7252A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AVIER\AppData\Roaming\Microsoft\Excel\Libro1%20(version%201)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vert="horz"/>
        <a:lstStyle/>
        <a:p>
          <a:pPr>
            <a:defRPr/>
          </a:pPr>
          <a:endParaRPr lang="es-EC"/>
        </a:p>
      </c:txPr>
    </c:title>
    <c:autoTitleDeleted val="0"/>
    <c:view3D>
      <c:rotX val="5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Hoja1!$B$22</c:f>
              <c:strCache>
                <c:ptCount val="1"/>
                <c:pt idx="0">
                  <c:v>RENDIMIENTO EN AÑOS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A2F-4ACE-B68B-0CB6423C4D8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ACE-B68B-0CB6423C4D8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A2F-4ACE-B68B-0CB6423C4D8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ACE-B68B-0CB6423C4D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Hoja1!$C$21:$F$21</c:f>
              <c:strCache>
                <c:ptCount val="4"/>
                <c:pt idx="0">
                  <c:v>TERCER AÑO</c:v>
                </c:pt>
                <c:pt idx="1">
                  <c:v>CUARTO AÑO</c:v>
                </c:pt>
                <c:pt idx="2">
                  <c:v>QUINTO AÑO</c:v>
                </c:pt>
                <c:pt idx="3">
                  <c:v>SEXTO AÑO</c:v>
                </c:pt>
              </c:strCache>
            </c:strRef>
          </c:cat>
          <c:val>
            <c:numRef>
              <c:f>Hoja1!$C$22:$F$22</c:f>
              <c:numCache>
                <c:formatCode>General</c:formatCode>
                <c:ptCount val="4"/>
                <c:pt idx="0">
                  <c:v>18</c:v>
                </c:pt>
                <c:pt idx="1">
                  <c:v>36</c:v>
                </c:pt>
                <c:pt idx="2">
                  <c:v>48</c:v>
                </c:pt>
                <c:pt idx="3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ACE-B68B-0CB6423C4D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lang="en-US" sz="12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promedio PVP</a:t>
            </a:r>
            <a:endParaRPr lang="en-US" sz="1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VALOR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Hoja1!$B$3:$B$7</c:f>
              <c:strCache>
                <c:ptCount val="5"/>
                <c:pt idx="0">
                  <c:v>Arazá Ecuador</c:v>
                </c:pt>
                <c:pt idx="1">
                  <c:v>Frozen Tropic</c:v>
                </c:pt>
                <c:pt idx="2">
                  <c:v>Harvec</c:v>
                </c:pt>
                <c:pt idx="3">
                  <c:v>Multialimentos S.A</c:v>
                </c:pt>
                <c:pt idx="4">
                  <c:v>Tropicano Products S.A</c:v>
                </c:pt>
              </c:strCache>
            </c:strRef>
          </c:xVal>
          <c:yVal>
            <c:numRef>
              <c:f>Hoja1!$C$3:$C$7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1.35</c:v>
                </c:pt>
                <c:pt idx="3">
                  <c:v>1.45</c:v>
                </c:pt>
                <c:pt idx="4">
                  <c:v>1.7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E0-468B-B1F7-153A63669D3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811984704"/>
        <c:axId val="811978720"/>
      </c:scatterChart>
      <c:valAx>
        <c:axId val="811984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Empresas</a:t>
                </a:r>
                <a:r>
                  <a:rPr lang="es-EC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Comercializadoras de Arazá</a:t>
                </a:r>
                <a:endParaRPr lang="es-EC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811978720"/>
        <c:crosses val="autoZero"/>
        <c:crossBetween val="midCat"/>
      </c:valAx>
      <c:valAx>
        <c:axId val="81197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Valor</a:t>
                </a:r>
                <a:r>
                  <a:rPr lang="en-US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USD</a:t>
                </a:r>
                <a:endParaRPr lang="en-US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811984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Hás. Sembradas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Colombia</c:v>
                </c:pt>
                <c:pt idx="1">
                  <c:v>Ecuador</c:v>
                </c:pt>
                <c:pt idx="2">
                  <c:v>Perú</c:v>
                </c:pt>
                <c:pt idx="3">
                  <c:v>Brasil </c:v>
                </c:pt>
                <c:pt idx="4">
                  <c:v>Uruguay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600</c:v>
                </c:pt>
                <c:pt idx="1">
                  <c:v>200</c:v>
                </c:pt>
                <c:pt idx="2">
                  <c:v>282</c:v>
                </c:pt>
                <c:pt idx="3">
                  <c:v>800</c:v>
                </c:pt>
                <c:pt idx="4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F8-40EF-9641-03D50DD3D9F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Ton. fruta/año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2000"/>
                  </a:schemeClr>
                </a:gs>
                <a:gs pos="100000">
                  <a:schemeClr val="accent2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Colombia</c:v>
                </c:pt>
                <c:pt idx="1">
                  <c:v>Ecuador</c:v>
                </c:pt>
                <c:pt idx="2">
                  <c:v>Perú</c:v>
                </c:pt>
                <c:pt idx="3">
                  <c:v>Brasil </c:v>
                </c:pt>
                <c:pt idx="4">
                  <c:v>Uruguay</c:v>
                </c:pt>
              </c:strCache>
            </c:strRef>
          </c:cat>
          <c:val>
            <c:numRef>
              <c:f>Hoja1!$C$2:$C$6</c:f>
              <c:numCache>
                <c:formatCode>#,##0</c:formatCode>
                <c:ptCount val="5"/>
                <c:pt idx="0">
                  <c:v>8400</c:v>
                </c:pt>
                <c:pt idx="1">
                  <c:v>2800</c:v>
                </c:pt>
                <c:pt idx="2">
                  <c:v>3950</c:v>
                </c:pt>
                <c:pt idx="3">
                  <c:v>11200</c:v>
                </c:pt>
                <c:pt idx="4">
                  <c:v>2800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F8-40EF-9641-03D50DD3D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11974368"/>
        <c:axId val="811980352"/>
      </c:barChart>
      <c:catAx>
        <c:axId val="8119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11980352"/>
        <c:crosses val="autoZero"/>
        <c:auto val="1"/>
        <c:lblAlgn val="ctr"/>
        <c:lblOffset val="100"/>
        <c:noMultiLvlLbl val="0"/>
      </c:catAx>
      <c:valAx>
        <c:axId val="81198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1197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D69A7-1830-4C15-B0D5-2F85BFAC984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2E84-B8D0-4C2B-9814-D2F1FDBFD7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879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4210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109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697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4292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988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666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4760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9610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57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826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443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5633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0468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53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561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449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14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566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122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527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2E84-B8D0-4C2B-9814-D2F1FDBFD7B4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11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763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597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498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502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899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8426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400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284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953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649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66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491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869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066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942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120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868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3A6277-BE17-4601-B81C-CDBF9763CDE7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172270-7216-4879-84D3-F24380DEBF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047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6272" y="965915"/>
            <a:ext cx="10156534" cy="1922768"/>
          </a:xfrm>
        </p:spPr>
        <p:txBody>
          <a:bodyPr>
            <a:noAutofit/>
          </a:bodyPr>
          <a:lstStyle/>
          <a:p>
            <a:pPr algn="ctr"/>
            <a:r>
              <a:rPr lang="es-EC" sz="2800" dirty="0" smtClean="0">
                <a:solidFill>
                  <a:srgbClr val="0000FF"/>
                </a:solidFill>
              </a:rPr>
              <a:t>TRABAJO DE TITULACIÓN, PREVIO A LA OBTENCIÓN DEL TITULO DE INGENIERIA EN COMERCIO EXTERIOR Y NEGOCIACION INTERNACIONAL.</a:t>
            </a:r>
            <a:endParaRPr lang="es-EC" sz="2800" dirty="0">
              <a:solidFill>
                <a:srgbClr val="0000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9304" y="3223534"/>
            <a:ext cx="9071834" cy="3293175"/>
          </a:xfrm>
        </p:spPr>
        <p:txBody>
          <a:bodyPr>
            <a:noAutofit/>
          </a:bodyPr>
          <a:lstStyle/>
          <a:p>
            <a:pPr algn="ctr"/>
            <a:r>
              <a:rPr lang="es-EC" sz="2400" b="1" i="1" dirty="0" smtClean="0">
                <a:solidFill>
                  <a:srgbClr val="0000FF"/>
                </a:solidFill>
              </a:rPr>
              <a:t>ANÁLISIS DE LA OFERTA EXPORTABLE DE ARAZÁ EN EL CANTÓN PEDRO VICENTE MALDONADO.</a:t>
            </a:r>
          </a:p>
          <a:p>
            <a:pPr algn="ctr"/>
            <a:endParaRPr lang="es-EC" sz="2400" b="1" dirty="0">
              <a:solidFill>
                <a:srgbClr val="0000FF"/>
              </a:solidFill>
            </a:endParaRPr>
          </a:p>
          <a:p>
            <a:pPr algn="ctr"/>
            <a:r>
              <a:rPr lang="es-EC" sz="2400" dirty="0" smtClean="0">
                <a:solidFill>
                  <a:srgbClr val="0000FF"/>
                </a:solidFill>
              </a:rPr>
              <a:t>CÁRDENAS NAVARRETE,JOHANNA GABRIELA</a:t>
            </a:r>
          </a:p>
          <a:p>
            <a:pPr algn="ctr"/>
            <a:endParaRPr lang="es-EC" sz="2400" dirty="0">
              <a:solidFill>
                <a:srgbClr val="0000FF"/>
              </a:solidFill>
            </a:endParaRPr>
          </a:p>
          <a:p>
            <a:pPr algn="ctr"/>
            <a:r>
              <a:rPr lang="es-EC" sz="2400" dirty="0" smtClean="0">
                <a:solidFill>
                  <a:srgbClr val="0000FF"/>
                </a:solidFill>
              </a:rPr>
              <a:t>DIRECTOR: MBA. MACAHDO ESPINOSA, FRANCO AGUSTÍN</a:t>
            </a:r>
            <a:endParaRPr lang="es-EC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Resultado de imagen para espe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9881"/>
          <a:stretch/>
        </p:blipFill>
        <p:spPr bwMode="auto">
          <a:xfrm>
            <a:off x="7727698" y="272819"/>
            <a:ext cx="3837904" cy="10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ichincha band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75" y="4734285"/>
            <a:ext cx="2059046" cy="13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41" y="783943"/>
            <a:ext cx="2009066" cy="1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los rios band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71" y="362499"/>
            <a:ext cx="1860276" cy="15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sucumbios band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5" y="4731645"/>
            <a:ext cx="1685352" cy="13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orellana bande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47" y="1113881"/>
            <a:ext cx="1801718" cy="14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461" y="2992684"/>
            <a:ext cx="1834702" cy="1220911"/>
          </a:xfrm>
          <a:prstGeom prst="rect">
            <a:avLst/>
          </a:prstGeom>
        </p:spPr>
      </p:pic>
      <p:pic>
        <p:nvPicPr>
          <p:cNvPr id="2064" name="Picture 16" descr="Resultado de imagen para pastaza bande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740" y="2588525"/>
            <a:ext cx="2011680" cy="16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n relacion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41" y="3169879"/>
            <a:ext cx="2133600" cy="213360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95000" endPos="65000" dist="50800" dir="5400000" sy="-100000" algn="bl" rotWithShape="0"/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687713" y="4897103"/>
            <a:ext cx="3246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Provincias</a:t>
            </a:r>
            <a:endParaRPr lang="es-E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93939" y="2652926"/>
            <a:ext cx="3433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Principales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89639" y="850202"/>
            <a:ext cx="5838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PVP de pulpa de arazá, empresas exportadoras ecuatorianas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94550"/>
              </p:ext>
            </p:extLst>
          </p:nvPr>
        </p:nvGraphicFramePr>
        <p:xfrm>
          <a:off x="2552385" y="1568406"/>
          <a:ext cx="3320381" cy="18219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5122"/>
                <a:gridCol w="1942966"/>
                <a:gridCol w="972293"/>
              </a:tblGrid>
              <a:tr h="3036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EMPRESA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Arazá Ecuador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Frozen Tropic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Harvec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1,35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Multialimentos S.A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1,45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Tropicano Products S.A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1,7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74390896"/>
              </p:ext>
            </p:extLst>
          </p:nvPr>
        </p:nvGraphicFramePr>
        <p:xfrm>
          <a:off x="5749544" y="3592063"/>
          <a:ext cx="406717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Resultado de imagen para araz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41" y="236165"/>
            <a:ext cx="2169634" cy="21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949439" y="3757183"/>
            <a:ext cx="4398441" cy="898301"/>
          </a:xfrm>
        </p:spPr>
        <p:txBody>
          <a:bodyPr>
            <a:normAutofit fontScale="90000"/>
          </a:bodyPr>
          <a:lstStyle/>
          <a:p>
            <a:pPr algn="l"/>
            <a:r>
              <a:rPr lang="es-EC" b="1" u="sng" dirty="0" err="1" smtClean="0">
                <a:solidFill>
                  <a:srgbClr val="0000FF"/>
                </a:solidFill>
              </a:rPr>
              <a:t>Paises</a:t>
            </a:r>
            <a:r>
              <a:rPr lang="es-EC" b="1" u="sng" dirty="0" smtClean="0">
                <a:solidFill>
                  <a:srgbClr val="0000FF"/>
                </a:solidFill>
              </a:rPr>
              <a:t> Competidores</a:t>
            </a:r>
            <a:endParaRPr lang="es-EC" b="1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23609"/>
              </p:ext>
            </p:extLst>
          </p:nvPr>
        </p:nvGraphicFramePr>
        <p:xfrm>
          <a:off x="5799575" y="4978942"/>
          <a:ext cx="6126480" cy="1295401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438722"/>
                <a:gridCol w="1543530"/>
                <a:gridCol w="1657866"/>
                <a:gridCol w="1486362"/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PAIS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COLOMBIA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BRASIL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PERU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282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TONELADAS/ AÑO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8400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11200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3950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PRECIO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ALEMANIA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ESTADOS UNIDOS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ALEMANIA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MERCADOS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ESTADOS UNIDOS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ITALIA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FRANCIA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PAISES BAJOS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FRANCIA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ESTADOS UNIDOS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730326" y="535820"/>
            <a:ext cx="6602693" cy="8983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b="1" u="sng" dirty="0" err="1" smtClean="0">
                <a:solidFill>
                  <a:srgbClr val="0000FF"/>
                </a:solidFill>
              </a:rPr>
              <a:t>Paises</a:t>
            </a:r>
            <a:r>
              <a:rPr lang="es-EC" b="1" u="sng" dirty="0" smtClean="0">
                <a:solidFill>
                  <a:srgbClr val="0000FF"/>
                </a:solidFill>
              </a:rPr>
              <a:t> Productores </a:t>
            </a:r>
            <a:endParaRPr lang="es-EC" b="1" u="sng" dirty="0">
              <a:solidFill>
                <a:srgbClr val="0000FF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42257195"/>
              </p:ext>
            </p:extLst>
          </p:nvPr>
        </p:nvGraphicFramePr>
        <p:xfrm>
          <a:off x="1387448" y="1595850"/>
          <a:ext cx="4848225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Resultado de imagen para mapa pai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71" y="717881"/>
            <a:ext cx="2294673" cy="30393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7342" y="1598053"/>
            <a:ext cx="2521020" cy="771660"/>
          </a:xfrm>
        </p:spPr>
        <p:txBody>
          <a:bodyPr/>
          <a:lstStyle/>
          <a:p>
            <a:r>
              <a:rPr lang="es-MX" dirty="0" smtClean="0"/>
              <a:t>2009.89.90.00</a:t>
            </a:r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30326" y="535820"/>
            <a:ext cx="6602693" cy="8983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Partida Arancelaria</a:t>
            </a:r>
            <a:endParaRPr lang="es-EC" b="1" u="sng" dirty="0">
              <a:solidFill>
                <a:srgbClr val="0000FF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730326" y="2369713"/>
            <a:ext cx="2521020" cy="771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Jugo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8566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30326" y="535820"/>
            <a:ext cx="6602693" cy="8983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b="1" u="sng" dirty="0" err="1" smtClean="0">
                <a:solidFill>
                  <a:srgbClr val="0000FF"/>
                </a:solidFill>
              </a:rPr>
              <a:t>Paises</a:t>
            </a:r>
            <a:r>
              <a:rPr lang="es-EC" b="1" u="sng" dirty="0" smtClean="0">
                <a:solidFill>
                  <a:srgbClr val="0000FF"/>
                </a:solidFill>
              </a:rPr>
              <a:t> de Destino </a:t>
            </a:r>
            <a:endParaRPr lang="es-EC" b="1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0815"/>
              </p:ext>
            </p:extLst>
          </p:nvPr>
        </p:nvGraphicFramePr>
        <p:xfrm>
          <a:off x="1477107" y="1945372"/>
          <a:ext cx="7498080" cy="248595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480246"/>
                <a:gridCol w="1629534"/>
                <a:gridCol w="1662056"/>
                <a:gridCol w="1726244"/>
              </a:tblGrid>
              <a:tr h="317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PAIS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ALEMANIA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FRANCIA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ESPAÑA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POBLACION / HABITANTES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82886000 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66000000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45000000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PIB  PER CAPITA 2017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50,6 MILES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25200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20300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FRECUENCIA DE CONSUMO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5 -+ / día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2-3 veces / semana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3 -4 raciones/ día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INVERSION EN CONSUMO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235- 600 euros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189-500 euros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150-450 euros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CATEGORIA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CONSUMIDOR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CONSUMIDOR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PRODUCTORES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 PARTICIPACION PIB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21.1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26.7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0" t="8810" r="9707" b="49244"/>
          <a:stretch/>
        </p:blipFill>
        <p:spPr bwMode="auto">
          <a:xfrm>
            <a:off x="9345894" y="3896751"/>
            <a:ext cx="2743200" cy="25549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alemania en letr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37353" r="9243" b="37724"/>
          <a:stretch/>
        </p:blipFill>
        <p:spPr bwMode="auto">
          <a:xfrm>
            <a:off x="4037429" y="168812"/>
            <a:ext cx="4586067" cy="11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614" t="37122" r="3424" b="19164"/>
          <a:stretch/>
        </p:blipFill>
        <p:spPr>
          <a:xfrm>
            <a:off x="2926080" y="1505241"/>
            <a:ext cx="8998931" cy="393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499" t="34044" r="78770" b="28194"/>
          <a:stretch/>
        </p:blipFill>
        <p:spPr>
          <a:xfrm>
            <a:off x="225083" y="1505240"/>
            <a:ext cx="2405575" cy="39389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57923" t="51488" r="28115" b="18959"/>
          <a:stretch/>
        </p:blipFill>
        <p:spPr>
          <a:xfrm>
            <a:off x="7258930" y="3418448"/>
            <a:ext cx="1702190" cy="20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Resultado de imagen para SGP+ ecuador la union europ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126059" y="4501017"/>
            <a:ext cx="182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SGP+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146" name="Picture 2" descr="Resultado de imagen para acuerdo comercial multipartes entre ecuador y la uniÃ³n euro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3" y="797115"/>
            <a:ext cx="6486525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ángulo 3"/>
          <p:cNvSpPr/>
          <p:nvPr/>
        </p:nvSpPr>
        <p:spPr>
          <a:xfrm>
            <a:off x="1492005" y="213891"/>
            <a:ext cx="270779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C" b="1" dirty="0">
                <a:ln/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1ero de </a:t>
            </a:r>
            <a:r>
              <a:rPr lang="es-EC" sz="2000" b="1" dirty="0">
                <a:ln/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Enero</a:t>
            </a:r>
            <a:r>
              <a:rPr lang="es-EC" b="1" dirty="0">
                <a:ln/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2017</a:t>
            </a:r>
            <a:endParaRPr lang="es-EC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20" y="3291864"/>
            <a:ext cx="2964028" cy="318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ángulo 7"/>
          <p:cNvSpPr/>
          <p:nvPr/>
        </p:nvSpPr>
        <p:spPr>
          <a:xfrm>
            <a:off x="7448871" y="1276783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Multipartes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3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61513" y="338873"/>
            <a:ext cx="9172136" cy="8983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Requisitos de etiquetado, empaque y embalaje</a:t>
            </a:r>
            <a:endParaRPr lang="es-EC" b="1" u="sng" dirty="0">
              <a:solidFill>
                <a:srgbClr val="0000FF"/>
              </a:solidFill>
            </a:endParaRPr>
          </a:p>
        </p:txBody>
      </p:sp>
      <p:pic>
        <p:nvPicPr>
          <p:cNvPr id="7170" name="Picture 2" descr="Resultado de imagen para env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6" y="2230259"/>
            <a:ext cx="2655257" cy="26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trabajadores en indust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48" y="1356409"/>
            <a:ext cx="3943300" cy="222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naturaleza de frut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21" y="2465007"/>
            <a:ext cx="2967453" cy="22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publicid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48" y="4314353"/>
            <a:ext cx="4099238" cy="23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18" y="1458784"/>
            <a:ext cx="6280959" cy="497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61513" y="338873"/>
            <a:ext cx="9172136" cy="8983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Flujo proceso de exportación</a:t>
            </a:r>
            <a:endParaRPr lang="es-EC" b="1" u="sng" dirty="0">
              <a:solidFill>
                <a:srgbClr val="0000FF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1" t="21752" r="25135" b="12013"/>
          <a:stretch/>
        </p:blipFill>
        <p:spPr bwMode="auto">
          <a:xfrm>
            <a:off x="773967" y="1355603"/>
            <a:ext cx="10719338" cy="5214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28810" r="21776" b="12905"/>
          <a:stretch/>
        </p:blipFill>
        <p:spPr bwMode="auto">
          <a:xfrm>
            <a:off x="1268827" y="767202"/>
            <a:ext cx="10280748" cy="5000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62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rcados internacion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3412901"/>
            <a:ext cx="9707430" cy="31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46786"/>
          </a:xfrm>
        </p:spPr>
        <p:txBody>
          <a:bodyPr/>
          <a:lstStyle/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Planteamiento del problema</a:t>
            </a:r>
            <a:endParaRPr lang="es-EC" b="1" u="sng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5369" y="1250323"/>
            <a:ext cx="10018713" cy="3124201"/>
          </a:xfrm>
        </p:spPr>
        <p:txBody>
          <a:bodyPr/>
          <a:lstStyle/>
          <a:p>
            <a:pPr algn="just"/>
            <a:r>
              <a:rPr lang="es-EC" dirty="0"/>
              <a:t>A</a:t>
            </a:r>
            <a:r>
              <a:rPr lang="es-EC" dirty="0" smtClean="0"/>
              <a:t>nalizar </a:t>
            </a:r>
            <a:r>
              <a:rPr lang="es-EC" dirty="0"/>
              <a:t>la </a:t>
            </a:r>
            <a:r>
              <a:rPr lang="es-EC" dirty="0" smtClean="0"/>
              <a:t>oferta y potencial </a:t>
            </a:r>
            <a:r>
              <a:rPr lang="es-EC" dirty="0"/>
              <a:t>exportable de </a:t>
            </a:r>
            <a:r>
              <a:rPr lang="es-EC" dirty="0" smtClean="0"/>
              <a:t>arazá, </a:t>
            </a:r>
            <a:r>
              <a:rPr lang="es-EC" dirty="0" err="1" smtClean="0"/>
              <a:t>asícomolas</a:t>
            </a:r>
            <a:r>
              <a:rPr lang="es-EC" dirty="0" smtClean="0"/>
              <a:t> </a:t>
            </a:r>
            <a:r>
              <a:rPr lang="es-EC" dirty="0"/>
              <a:t>condiciones necesarias para llegar a mercados internacionales, como una alternativa válida que permita diversificar la producción y generar ingresos, que mejoren la calidad de vida de la población del cantón Pedro Vicente Maldonado.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47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61513" y="338873"/>
            <a:ext cx="9172136" cy="8983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Requisitos para exportar</a:t>
            </a:r>
            <a:endParaRPr lang="es-EC" b="1" u="sng" dirty="0">
              <a:solidFill>
                <a:srgbClr val="0000F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999" y="3813780"/>
            <a:ext cx="1771650" cy="25812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48971" y="1463040"/>
            <a:ext cx="90595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3200" dirty="0" smtClean="0"/>
              <a:t>RUC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3200" dirty="0" smtClean="0"/>
              <a:t>TOKEN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3200" dirty="0" smtClean="0"/>
              <a:t>REGISTRO DE IMPORTADOR Y EXPORTADOR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3200" dirty="0" smtClean="0"/>
              <a:t>PERMISO FITOSANITARIO</a:t>
            </a:r>
            <a:endParaRPr lang="es-EC" sz="3200" dirty="0"/>
          </a:p>
        </p:txBody>
      </p:sp>
      <p:pic>
        <p:nvPicPr>
          <p:cNvPr id="8196" name="Picture 4" descr="Resultado de imagen para securit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54" y="4461098"/>
            <a:ext cx="2849867" cy="14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947" y="4013805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61513" y="338873"/>
            <a:ext cx="9172136" cy="8983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Modelos de exportación</a:t>
            </a:r>
            <a:endParaRPr lang="es-EC" b="1" u="sng" dirty="0">
              <a:solidFill>
                <a:srgbClr val="0000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13734" y="1446937"/>
            <a:ext cx="2480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Bancomext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5423" t="26655" r="36423" b="35172"/>
          <a:stretch/>
        </p:blipFill>
        <p:spPr>
          <a:xfrm>
            <a:off x="1983544" y="2293035"/>
            <a:ext cx="3080825" cy="20960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5654" t="26245" r="36769" b="56311"/>
          <a:stretch/>
        </p:blipFill>
        <p:spPr>
          <a:xfrm>
            <a:off x="1983544" y="4406008"/>
            <a:ext cx="3080825" cy="97792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216995" y="1446937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S. James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35769" t="34044" r="36885" b="29015"/>
          <a:stretch/>
        </p:blipFill>
        <p:spPr>
          <a:xfrm>
            <a:off x="7019778" y="2398542"/>
            <a:ext cx="3334044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47189" y="9688"/>
            <a:ext cx="9172136" cy="8983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Modelo Propuesto</a:t>
            </a:r>
            <a:endParaRPr lang="es-EC" b="1" u="sng" dirty="0">
              <a:solidFill>
                <a:srgbClr val="0000FF"/>
              </a:solidFill>
            </a:endParaRPr>
          </a:p>
        </p:txBody>
      </p:sp>
      <p:grpSp>
        <p:nvGrpSpPr>
          <p:cNvPr id="5" name="10 Grupo"/>
          <p:cNvGrpSpPr/>
          <p:nvPr/>
        </p:nvGrpSpPr>
        <p:grpSpPr>
          <a:xfrm>
            <a:off x="2841161" y="970963"/>
            <a:ext cx="6584193" cy="5514243"/>
            <a:chOff x="0" y="0"/>
            <a:chExt cx="5953125" cy="715327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8" t="27889" r="21606" b="12605"/>
            <a:stretch/>
          </p:blipFill>
          <p:spPr bwMode="auto">
            <a:xfrm>
              <a:off x="0" y="0"/>
              <a:ext cx="5953125" cy="3228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8" t="26029" r="22651" b="11492"/>
            <a:stretch/>
          </p:blipFill>
          <p:spPr bwMode="auto">
            <a:xfrm>
              <a:off x="619125" y="3838575"/>
              <a:ext cx="5324475" cy="3314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30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6732" y="1224565"/>
            <a:ext cx="10018713" cy="3124201"/>
          </a:xfrm>
        </p:spPr>
        <p:txBody>
          <a:bodyPr/>
          <a:lstStyle/>
          <a:p>
            <a:r>
              <a:rPr lang="es-EC" dirty="0"/>
              <a:t>La industrialización de la zona agrícola </a:t>
            </a:r>
            <a:endParaRPr lang="es-EC" dirty="0" smtClean="0"/>
          </a:p>
          <a:p>
            <a:r>
              <a:rPr lang="es-EC" dirty="0"/>
              <a:t>G</a:t>
            </a:r>
            <a:r>
              <a:rPr lang="es-EC" dirty="0" smtClean="0"/>
              <a:t>enerar </a:t>
            </a:r>
            <a:r>
              <a:rPr lang="es-EC" dirty="0"/>
              <a:t>una actividad productiva alrededor del arazá enfocado a mercados </a:t>
            </a:r>
            <a:r>
              <a:rPr lang="es-EC" dirty="0" smtClean="0"/>
              <a:t>internacionales</a:t>
            </a:r>
          </a:p>
          <a:p>
            <a:r>
              <a:rPr lang="es-EC" dirty="0"/>
              <a:t>La agricultura sigue siendo la actividad económica más representativa del cantón </a:t>
            </a:r>
            <a:r>
              <a:rPr lang="es-EC" dirty="0" smtClean="0"/>
              <a:t>por </a:t>
            </a:r>
            <a:r>
              <a:rPr lang="es-EC" dirty="0"/>
              <a:t>tal razón, es una propuesta que generará beneficios a largo plazo</a:t>
            </a:r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08552" y="326264"/>
            <a:ext cx="9172136" cy="8983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Conclusiones</a:t>
            </a:r>
            <a:endParaRPr lang="es-EC" b="1" u="sng" dirty="0">
              <a:solidFill>
                <a:srgbClr val="0000FF"/>
              </a:solidFill>
            </a:endParaRPr>
          </a:p>
        </p:txBody>
      </p:sp>
      <p:pic>
        <p:nvPicPr>
          <p:cNvPr id="1026" name="Picture 2" descr="Resultado de imagen para transporte multimo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79" y="4080772"/>
            <a:ext cx="3512936" cy="23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3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1128" y="2488842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FIN DE LA PRESENTACION</a:t>
            </a:r>
            <a:b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MX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s-MX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MUCHAS GRACIAS ¡¡¡¡¡</a:t>
            </a:r>
            <a:endParaRPr lang="es-EC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08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5522" y="222162"/>
            <a:ext cx="10018713" cy="872544"/>
          </a:xfrm>
        </p:spPr>
        <p:txBody>
          <a:bodyPr/>
          <a:lstStyle/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Objetivo General y Específicos</a:t>
            </a:r>
            <a:endParaRPr lang="es-EC" b="1" u="sng" dirty="0">
              <a:solidFill>
                <a:srgbClr val="0000FF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619236" y="1558345"/>
            <a:ext cx="3602844" cy="155834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/>
              <a:t>Objetivo General</a:t>
            </a:r>
            <a:endParaRPr lang="es-EC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5035639" y="1558345"/>
            <a:ext cx="5653826" cy="145531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dirty="0" smtClean="0"/>
          </a:p>
          <a:p>
            <a:pPr algn="just"/>
            <a:r>
              <a:rPr lang="es-EC" dirty="0" smtClean="0"/>
              <a:t>Determinar </a:t>
            </a:r>
            <a:r>
              <a:rPr lang="es-EC" dirty="0"/>
              <a:t>la factibilidad de exportar a </a:t>
            </a:r>
            <a:r>
              <a:rPr lang="es-EC" dirty="0" smtClean="0"/>
              <a:t>mercados </a:t>
            </a:r>
            <a:r>
              <a:rPr lang="es-EC" dirty="0"/>
              <a:t>internacionales el arazá y sus derivados, para incrementar los ingresos de los pequeños productores de la zona y mejorar su calidad de vida.</a:t>
            </a:r>
          </a:p>
          <a:p>
            <a:pPr algn="ctr"/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619236" y="3758485"/>
            <a:ext cx="3602844" cy="181806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Objetivos Específicos </a:t>
            </a:r>
            <a:endParaRPr lang="es-EC" sz="16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5035639" y="3372120"/>
            <a:ext cx="5653826" cy="30286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Analizar la situación actual del Cantón Pedro Vicente Maldonado en cuanto a sus actividades productivas para en ese contexto determinar la oferta exportable de arazá;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Evaluar las condiciones de los mercados potenciales de exportación de arazá y las alternativas de exportación;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Proponer un modelo que optimice la exportación de la oferta de arazá del cantón Pedro Vicente Maldonado.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450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9916" y="183525"/>
            <a:ext cx="10018713" cy="821028"/>
          </a:xfrm>
        </p:spPr>
        <p:txBody>
          <a:bodyPr/>
          <a:lstStyle/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Teorías de Soporte</a:t>
            </a:r>
            <a:endParaRPr lang="es-EC" b="1" u="sng" dirty="0">
              <a:solidFill>
                <a:srgbClr val="0000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53246" y="1136217"/>
            <a:ext cx="263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Teoría clásica del comercio internacional </a:t>
            </a:r>
          </a:p>
          <a:p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3670479" y="1136217"/>
            <a:ext cx="2959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Teoría pura y monetaria del Comercio Internacional </a:t>
            </a:r>
          </a:p>
          <a:p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6910358" y="1108968"/>
            <a:ext cx="263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Teoría de la localización</a:t>
            </a:r>
          </a:p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9827173" y="1118690"/>
            <a:ext cx="263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Teoría competitiva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2984" y="2166975"/>
            <a:ext cx="229958" cy="20606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853246" y="1971491"/>
            <a:ext cx="2636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Las </a:t>
            </a:r>
            <a:r>
              <a:rPr lang="es-EC" sz="1600" dirty="0"/>
              <a:t>ventajas que se le presenten en comparación con los demás </a:t>
            </a:r>
            <a:r>
              <a:rPr lang="es-EC" sz="1600" dirty="0" smtClean="0"/>
              <a:t>países.</a:t>
            </a:r>
            <a:endParaRPr lang="es-EC" sz="1600" dirty="0"/>
          </a:p>
        </p:txBody>
      </p:sp>
      <p:sp>
        <p:nvSpPr>
          <p:cNvPr id="11" name="Rectángulo 10"/>
          <p:cNvSpPr/>
          <p:nvPr/>
        </p:nvSpPr>
        <p:spPr>
          <a:xfrm>
            <a:off x="442984" y="3040591"/>
            <a:ext cx="229958" cy="20606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853245" y="2894821"/>
            <a:ext cx="2636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Pone </a:t>
            </a:r>
            <a:r>
              <a:rPr lang="es-EC" sz="1600" dirty="0"/>
              <a:t>en cuestión las riquezas desiguales entre los </a:t>
            </a:r>
            <a:r>
              <a:rPr lang="es-EC" sz="1600" dirty="0" smtClean="0"/>
              <a:t>países.</a:t>
            </a:r>
            <a:endParaRPr lang="es-EC" sz="1600" dirty="0"/>
          </a:p>
        </p:txBody>
      </p:sp>
      <p:sp>
        <p:nvSpPr>
          <p:cNvPr id="13" name="Rectángulo 12"/>
          <p:cNvSpPr/>
          <p:nvPr/>
        </p:nvSpPr>
        <p:spPr>
          <a:xfrm>
            <a:off x="442984" y="3688514"/>
            <a:ext cx="229958" cy="20606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853245" y="3560227"/>
            <a:ext cx="2636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El </a:t>
            </a:r>
            <a:r>
              <a:rPr lang="es-EC" sz="1600" dirty="0"/>
              <a:t>producto que no es posible consumir a nivel local pueda ser susceptible de </a:t>
            </a:r>
            <a:r>
              <a:rPr lang="es-EC" sz="1600" dirty="0" smtClean="0"/>
              <a:t>exportar.</a:t>
            </a:r>
            <a:endParaRPr lang="es-EC" sz="1600" dirty="0"/>
          </a:p>
        </p:txBody>
      </p:sp>
      <p:sp>
        <p:nvSpPr>
          <p:cNvPr id="15" name="Rectángulo 14"/>
          <p:cNvSpPr/>
          <p:nvPr/>
        </p:nvSpPr>
        <p:spPr>
          <a:xfrm>
            <a:off x="442984" y="4391224"/>
            <a:ext cx="229958" cy="20606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853244" y="4494255"/>
            <a:ext cx="2636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Producir </a:t>
            </a:r>
            <a:r>
              <a:rPr lang="es-EC" sz="1600" dirty="0"/>
              <a:t>un bien a costos más </a:t>
            </a:r>
            <a:r>
              <a:rPr lang="es-EC" sz="1600" dirty="0" smtClean="0"/>
              <a:t>bajos.</a:t>
            </a:r>
            <a:endParaRPr lang="es-EC" sz="1600" dirty="0"/>
          </a:p>
        </p:txBody>
      </p:sp>
      <p:sp>
        <p:nvSpPr>
          <p:cNvPr id="19" name="Rectángulo 18"/>
          <p:cNvSpPr/>
          <p:nvPr/>
        </p:nvSpPr>
        <p:spPr>
          <a:xfrm>
            <a:off x="3670479" y="2116952"/>
            <a:ext cx="229958" cy="20606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/>
          <p:cNvSpPr txBox="1"/>
          <p:nvPr/>
        </p:nvSpPr>
        <p:spPr>
          <a:xfrm>
            <a:off x="3960881" y="1964863"/>
            <a:ext cx="2636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Teoría Pura : Permite analizar las posibilidades de un país frente a otro.</a:t>
            </a:r>
            <a:endParaRPr lang="es-EC" sz="1600" dirty="0"/>
          </a:p>
        </p:txBody>
      </p:sp>
      <p:sp>
        <p:nvSpPr>
          <p:cNvPr id="21" name="Rectángulo 20"/>
          <p:cNvSpPr/>
          <p:nvPr/>
        </p:nvSpPr>
        <p:spPr>
          <a:xfrm>
            <a:off x="3670479" y="2992362"/>
            <a:ext cx="229958" cy="20606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21"/>
          <p:cNvSpPr txBox="1"/>
          <p:nvPr/>
        </p:nvSpPr>
        <p:spPr>
          <a:xfrm>
            <a:off x="3958978" y="2877640"/>
            <a:ext cx="2636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Teoría Monetaria: Investiga </a:t>
            </a:r>
            <a:r>
              <a:rPr lang="es-EC" sz="1600" dirty="0"/>
              <a:t>los efectos </a:t>
            </a:r>
            <a:r>
              <a:rPr lang="es-EC" sz="1600" dirty="0" smtClean="0"/>
              <a:t>que ocasiona un cambio dentro de los factores que intervienen.</a:t>
            </a:r>
            <a:endParaRPr lang="es-EC" sz="1600" dirty="0"/>
          </a:p>
        </p:txBody>
      </p:sp>
      <p:sp>
        <p:nvSpPr>
          <p:cNvPr id="23" name="Rectángulo 22"/>
          <p:cNvSpPr/>
          <p:nvPr/>
        </p:nvSpPr>
        <p:spPr>
          <a:xfrm>
            <a:off x="6689363" y="2142588"/>
            <a:ext cx="229958" cy="20606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/>
          <p:cNvSpPr txBox="1"/>
          <p:nvPr/>
        </p:nvSpPr>
        <p:spPr>
          <a:xfrm>
            <a:off x="6922019" y="1971491"/>
            <a:ext cx="2636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Se </a:t>
            </a:r>
            <a:r>
              <a:rPr lang="es-EC" sz="1600" dirty="0"/>
              <a:t>origina del hecho </a:t>
            </a:r>
            <a:r>
              <a:rPr lang="es-EC" sz="1600" dirty="0" smtClean="0"/>
              <a:t>que </a:t>
            </a:r>
            <a:r>
              <a:rPr lang="es-EC" sz="1600" dirty="0"/>
              <a:t>los recursos </a:t>
            </a:r>
            <a:r>
              <a:rPr lang="es-EC" sz="1600" dirty="0" smtClean="0"/>
              <a:t>naturales son distribuidos </a:t>
            </a:r>
            <a:r>
              <a:rPr lang="es-EC" sz="1600" dirty="0"/>
              <a:t>en forma desigual en el globo </a:t>
            </a:r>
            <a:r>
              <a:rPr lang="es-EC" sz="1600" dirty="0" smtClean="0"/>
              <a:t>terrestre.</a:t>
            </a:r>
            <a:endParaRPr lang="es-EC" sz="1600" dirty="0"/>
          </a:p>
        </p:txBody>
      </p:sp>
      <p:sp>
        <p:nvSpPr>
          <p:cNvPr id="25" name="Rectángulo 24"/>
          <p:cNvSpPr/>
          <p:nvPr/>
        </p:nvSpPr>
        <p:spPr>
          <a:xfrm>
            <a:off x="9655456" y="2136205"/>
            <a:ext cx="229958" cy="20606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9997672" y="1923214"/>
            <a:ext cx="1864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Michael </a:t>
            </a:r>
            <a:r>
              <a:rPr lang="es-EC" sz="1600" dirty="0" err="1" smtClean="0"/>
              <a:t>Porter</a:t>
            </a:r>
            <a:endParaRPr lang="es-EC" sz="1600" dirty="0" smtClean="0"/>
          </a:p>
          <a:p>
            <a:pPr algn="just"/>
            <a:endParaRPr lang="es-EC" sz="1600" dirty="0" smtClean="0"/>
          </a:p>
          <a:p>
            <a:pPr algn="just"/>
            <a:r>
              <a:rPr lang="es-EC" sz="1600" dirty="0" smtClean="0"/>
              <a:t>“COLABORAR </a:t>
            </a:r>
            <a:r>
              <a:rPr lang="es-EC" sz="1600" dirty="0"/>
              <a:t>PARA </a:t>
            </a:r>
            <a:r>
              <a:rPr lang="es-EC" sz="1600" dirty="0" smtClean="0"/>
              <a:t>COMPETIR”</a:t>
            </a:r>
            <a:endParaRPr lang="es-EC" sz="16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0027751" y="3252936"/>
            <a:ext cx="1864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HERRAMIENTA de COMPETITIVIDAD basada en la cooperación de sus miembros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9655456" y="3376565"/>
            <a:ext cx="229958" cy="20606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03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140209"/>
            <a:ext cx="10018713" cy="898301"/>
          </a:xfrm>
        </p:spPr>
        <p:txBody>
          <a:bodyPr/>
          <a:lstStyle/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Metodología</a:t>
            </a:r>
            <a:endParaRPr lang="es-EC" b="1" u="sng" dirty="0">
              <a:solidFill>
                <a:srgbClr val="0000FF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79000" y="1557364"/>
            <a:ext cx="2946023" cy="502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Enfoque de Investigación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2352011" y="3460205"/>
            <a:ext cx="2946023" cy="5022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EC" dirty="0"/>
              <a:t>Instrumentos de recolección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825022" y="5441881"/>
            <a:ext cx="2946023" cy="5022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EC" dirty="0" smtClean="0"/>
              <a:t>Tratamiento de datos</a:t>
            </a:r>
            <a:endParaRPr lang="es-EC" dirty="0"/>
          </a:p>
        </p:txBody>
      </p:sp>
      <p:pic>
        <p:nvPicPr>
          <p:cNvPr id="1026" name="Picture 2" descr="Resultado de imagen para cualitati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22474" r="8234" b="25650"/>
          <a:stretch/>
        </p:blipFill>
        <p:spPr bwMode="auto">
          <a:xfrm>
            <a:off x="4117487" y="1081824"/>
            <a:ext cx="3725748" cy="13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nstrumentos de recoleccion de datos fuentes secunda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33" y="2945104"/>
            <a:ext cx="1817891" cy="162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83" y="4983744"/>
            <a:ext cx="1670710" cy="170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5" y="1810586"/>
            <a:ext cx="5496910" cy="38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48062"/>
              </p:ext>
            </p:extLst>
          </p:nvPr>
        </p:nvGraphicFramePr>
        <p:xfrm>
          <a:off x="8152333" y="2059955"/>
          <a:ext cx="3659016" cy="372200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275409"/>
                <a:gridCol w="383607"/>
              </a:tblGrid>
              <a:tr h="424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Agricultura, ganadería, silvicultura y   pesca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50,70%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424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Comercio al por mayor y menor 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12,10%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28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Construcción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6,30%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28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Industrias manufactureras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5,70%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308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Actividades de alojamiento y servicio de comidas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4,20%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28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Transporte y almacenamiento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3,70%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28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Enseñanza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3,40%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159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Actividades de los hogares como empleadores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28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Administración pública y defensa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2,80%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28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Actividades de servicios administrativos y de apoyo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1,50%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28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Otros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6,40%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  <a:tr h="424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TOTAL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100,00%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3" marR="45403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036423" y="1502809"/>
            <a:ext cx="4275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por ramas de actividades económicas</a:t>
            </a:r>
            <a:endParaRPr lang="es-EC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960" y="108386"/>
            <a:ext cx="1735409" cy="1165384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93402" y="294386"/>
            <a:ext cx="10018713" cy="898301"/>
          </a:xfrm>
        </p:spPr>
        <p:txBody>
          <a:bodyPr/>
          <a:lstStyle/>
          <a:p>
            <a:pPr algn="l"/>
            <a:r>
              <a:rPr lang="es-EC" b="1" u="sng" dirty="0" smtClean="0">
                <a:solidFill>
                  <a:srgbClr val="0000FF"/>
                </a:solidFill>
              </a:rPr>
              <a:t>Pedro Vicente Maldonado</a:t>
            </a:r>
            <a:endParaRPr lang="es-EC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14235" y="712492"/>
            <a:ext cx="386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y rendimiento agropecuario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17667"/>
              </p:ext>
            </p:extLst>
          </p:nvPr>
        </p:nvGraphicFramePr>
        <p:xfrm>
          <a:off x="2913903" y="1560126"/>
          <a:ext cx="7283943" cy="35801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08355"/>
                <a:gridCol w="1194680"/>
                <a:gridCol w="1194680"/>
                <a:gridCol w="1677015"/>
                <a:gridCol w="1609213"/>
              </a:tblGrid>
              <a:tr h="336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dirty="0">
                          <a:effectLst/>
                        </a:rPr>
                        <a:t>PRODUCTO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Hás. 2007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Hás. 2009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Rendimiento Kg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dirty="0">
                          <a:effectLst/>
                        </a:rPr>
                        <a:t>Mercado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Palmito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3.300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14.000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dirty="0">
                          <a:effectLst/>
                        </a:rPr>
                        <a:t>30.000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dirty="0">
                          <a:effectLst/>
                        </a:rPr>
                        <a:t>Internacional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Cacao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600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5.500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800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Nac./ Intern.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Palma africana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3.500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dirty="0">
                          <a:effectLst/>
                        </a:rPr>
                        <a:t>14.000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Nacional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Cítricos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4.000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Nacional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Caña de azúcar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3.500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Nacional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Café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604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500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Nacional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Maíz duro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600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1.800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Local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Plátano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300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15.000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Local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Yuca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200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14.000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Local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Bambú gigante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1.000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Nac./ Intern.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dirty="0">
                          <a:effectLst/>
                        </a:rPr>
                        <a:t>Pasto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dirty="0">
                          <a:effectLst/>
                        </a:rPr>
                        <a:t>34.500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Local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30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kern="1200" dirty="0" smtClean="0">
                          <a:effectLst/>
                        </a:rPr>
                        <a:t>Arazá</a:t>
                      </a:r>
                      <a:endParaRPr lang="es-EC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kern="1200" dirty="0" smtClean="0">
                          <a:effectLst/>
                        </a:rPr>
                        <a:t>280</a:t>
                      </a:r>
                      <a:endParaRPr lang="es-EC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kern="1200" dirty="0" smtClean="0">
                          <a:effectLst/>
                        </a:rPr>
                        <a:t>300</a:t>
                      </a:r>
                      <a:endParaRPr lang="es-EC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C" sz="1000" kern="1200" dirty="0" smtClean="0">
                          <a:effectLst/>
                        </a:rPr>
                        <a:t>14.000</a:t>
                      </a:r>
                      <a:endParaRPr lang="es-EC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Local</a:t>
                      </a:r>
                      <a:endParaRPr lang="es-EC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744" y="437273"/>
            <a:ext cx="2857500" cy="16002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427773" y="2337167"/>
            <a:ext cx="263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nutricional del arazá</a:t>
            </a:r>
            <a:endParaRPr lang="es-EC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50594"/>
              </p:ext>
            </p:extLst>
          </p:nvPr>
        </p:nvGraphicFramePr>
        <p:xfrm>
          <a:off x="1797577" y="2853272"/>
          <a:ext cx="4082720" cy="375809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40271"/>
                <a:gridCol w="2142449"/>
              </a:tblGrid>
              <a:tr h="182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Componente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Contenido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4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Proteína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6,0 a 10,9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Carbohidrato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70,0 a 80,6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3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Grasas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 a 3,8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3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Ceniza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3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Fibra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5,5 a 6,5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6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Pectina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9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Nitrógeno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1,31 a 1,75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4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Fósforo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0,09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7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Potasio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1,83 a 2,47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Calcio (% peso seco)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0,16 a 0,22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Magnesio (mg 100 g ̄¹ peso fresco)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0,08 a 0,12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Vitamina A (mg 100 g ̄¹ peso fresco)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7,75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Vitamina B1(mg 100 g ̄¹ peso fresco)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9,84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Vitamina C (mg 100 g ̄¹ peso fresco)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7,7 a 74,0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6213231" y="8964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El arazá es una excelente fuente de vitamina C, que duplica el promedio de una naranja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6096000" y="2337167"/>
            <a:ext cx="5706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Beneficios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medicinales en el arazá que son relacionados con el tratamiento del colesterol, diabetes, exceso de ácido úrico, así como otros padecimientos del hígado y riñones.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6213231" y="4377625"/>
            <a:ext cx="5589563" cy="147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Las hojas frescas preparada en infusión ayuda a aliviar cólicos, malas digestiones, purifica la sangre, regulariza la menstruación excesiva, normaliza el funcionamiento de la matriz, calma diarreas agudas o crónicas y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disentería.</a:t>
            </a:r>
            <a:endParaRPr lang="es-EC" dirty="0"/>
          </a:p>
        </p:txBody>
      </p:sp>
      <p:sp>
        <p:nvSpPr>
          <p:cNvPr id="14" name="Medio marco 13"/>
          <p:cNvSpPr/>
          <p:nvPr/>
        </p:nvSpPr>
        <p:spPr>
          <a:xfrm>
            <a:off x="6058486" y="615363"/>
            <a:ext cx="1139484" cy="562124"/>
          </a:xfrm>
          <a:prstGeom prst="halfFrame">
            <a:avLst/>
          </a:prstGeom>
          <a:solidFill>
            <a:srgbClr val="4EF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Medio marco 14"/>
          <p:cNvSpPr/>
          <p:nvPr/>
        </p:nvSpPr>
        <p:spPr>
          <a:xfrm>
            <a:off x="5957668" y="2111021"/>
            <a:ext cx="1139484" cy="562124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Medio marco 15"/>
          <p:cNvSpPr/>
          <p:nvPr/>
        </p:nvSpPr>
        <p:spPr>
          <a:xfrm>
            <a:off x="6049109" y="4166904"/>
            <a:ext cx="1139484" cy="562124"/>
          </a:xfrm>
          <a:prstGeom prst="halfFrame">
            <a:avLst/>
          </a:prstGeom>
          <a:solidFill>
            <a:srgbClr val="F725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Medio marco 16"/>
          <p:cNvSpPr/>
          <p:nvPr/>
        </p:nvSpPr>
        <p:spPr>
          <a:xfrm rot="10800000">
            <a:off x="10832122" y="985161"/>
            <a:ext cx="1139484" cy="562124"/>
          </a:xfrm>
          <a:prstGeom prst="halfFrame">
            <a:avLst/>
          </a:prstGeom>
          <a:solidFill>
            <a:srgbClr val="4EF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Medio marco 17"/>
          <p:cNvSpPr/>
          <p:nvPr/>
        </p:nvSpPr>
        <p:spPr>
          <a:xfrm rot="10800000">
            <a:off x="10832122" y="3016109"/>
            <a:ext cx="1139484" cy="562124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" name="Medio marco 18"/>
          <p:cNvSpPr/>
          <p:nvPr/>
        </p:nvSpPr>
        <p:spPr>
          <a:xfrm rot="10800000">
            <a:off x="10832122" y="5292830"/>
            <a:ext cx="1139484" cy="562124"/>
          </a:xfrm>
          <a:prstGeom prst="halfFrame">
            <a:avLst/>
          </a:prstGeom>
          <a:solidFill>
            <a:srgbClr val="F725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araz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13" y="179230"/>
            <a:ext cx="9606611" cy="12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087288" y="2059478"/>
            <a:ext cx="270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Hoja técnica de producción</a:t>
            </a:r>
            <a:endParaRPr lang="es-EC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87183"/>
              </p:ext>
            </p:extLst>
          </p:nvPr>
        </p:nvGraphicFramePr>
        <p:xfrm>
          <a:off x="895027" y="2673103"/>
          <a:ext cx="5092700" cy="7905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85850"/>
                <a:gridCol w="1035685"/>
                <a:gridCol w="1048385"/>
                <a:gridCol w="1010920"/>
                <a:gridCol w="911860"/>
              </a:tblGrid>
              <a:tr h="20002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RENDIMIENTO EN AÑOS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AÑOS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TERCER AÑO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CUARTO AÑO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QUINTO AÑO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SEXTO AÑO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TONELADAS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54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68791617"/>
              </p:ext>
            </p:extLst>
          </p:nvPr>
        </p:nvGraphicFramePr>
        <p:xfrm>
          <a:off x="6882215" y="2699059"/>
          <a:ext cx="442912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860480" y="4065897"/>
            <a:ext cx="348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Variación de cultivo año 2015-2017</a:t>
            </a:r>
            <a:endParaRPr lang="es-EC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71497"/>
              </p:ext>
            </p:extLst>
          </p:nvPr>
        </p:nvGraphicFramePr>
        <p:xfrm>
          <a:off x="1205198" y="4809512"/>
          <a:ext cx="4453890" cy="8997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67715"/>
                <a:gridCol w="874395"/>
                <a:gridCol w="488315"/>
                <a:gridCol w="873760"/>
                <a:gridCol w="488315"/>
                <a:gridCol w="961390"/>
              </a:tblGrid>
              <a:tr h="2705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2015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2016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2017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FOB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TONELADAS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FOB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TONELADAS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FOB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TONELADAS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375</TotalTime>
  <Words>1011</Words>
  <Application>Microsoft Office PowerPoint</Application>
  <PresentationFormat>Panorámica</PresentationFormat>
  <Paragraphs>318</Paragraphs>
  <Slides>24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Wingdings</vt:lpstr>
      <vt:lpstr>Parallax</vt:lpstr>
      <vt:lpstr>TRABAJO DE TITULACIÓN, PREVIO A LA OBTENCIÓN DEL TITULO DE INGENIERIA EN COMERCIO EXTERIOR Y NEGOCIACION INTERNACIONAL.</vt:lpstr>
      <vt:lpstr>Planteamiento del problema</vt:lpstr>
      <vt:lpstr>Objetivo General y Específicos</vt:lpstr>
      <vt:lpstr>Teorías de Soporte</vt:lpstr>
      <vt:lpstr>Metodología</vt:lpstr>
      <vt:lpstr>Pedro Vicente Maldonado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Paises Competidores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 DE LA PRESENTACION  MUCHAS GRACIAS ¡¡¡¡¡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TITULACIÓN, PREVIO A LA OBTENCIÓN DEL TITULO DE INGENIERIA EN COMERCIO EXTERIOR Y NEGOCIACION INTERNACIONAL.</dc:title>
  <dc:creator>XAVIER MZ</dc:creator>
  <cp:lastModifiedBy>XAVIER MZ</cp:lastModifiedBy>
  <cp:revision>86</cp:revision>
  <dcterms:created xsi:type="dcterms:W3CDTF">2019-07-24T02:32:44Z</dcterms:created>
  <dcterms:modified xsi:type="dcterms:W3CDTF">2019-07-29T22:23:47Z</dcterms:modified>
</cp:coreProperties>
</file>